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6"/>
  </p:notesMasterIdLst>
  <p:handoutMasterIdLst>
    <p:handoutMasterId r:id="rId37"/>
  </p:handoutMasterIdLst>
  <p:sldIdLst>
    <p:sldId id="256" r:id="rId2"/>
    <p:sldId id="586" r:id="rId3"/>
    <p:sldId id="593" r:id="rId4"/>
    <p:sldId id="509" r:id="rId5"/>
    <p:sldId id="609" r:id="rId6"/>
    <p:sldId id="577" r:id="rId7"/>
    <p:sldId id="596" r:id="rId8"/>
    <p:sldId id="597" r:id="rId9"/>
    <p:sldId id="598" r:id="rId10"/>
    <p:sldId id="599" r:id="rId11"/>
    <p:sldId id="600" r:id="rId12"/>
    <p:sldId id="601" r:id="rId13"/>
    <p:sldId id="602" r:id="rId14"/>
    <p:sldId id="604" r:id="rId15"/>
    <p:sldId id="603" r:id="rId16"/>
    <p:sldId id="605" r:id="rId17"/>
    <p:sldId id="606" r:id="rId18"/>
    <p:sldId id="607" r:id="rId19"/>
    <p:sldId id="608" r:id="rId20"/>
    <p:sldId id="595" r:id="rId21"/>
    <p:sldId id="578" r:id="rId22"/>
    <p:sldId id="579" r:id="rId23"/>
    <p:sldId id="580" r:id="rId24"/>
    <p:sldId id="581" r:id="rId25"/>
    <p:sldId id="582" r:id="rId26"/>
    <p:sldId id="583" r:id="rId27"/>
    <p:sldId id="584" r:id="rId28"/>
    <p:sldId id="588" r:id="rId29"/>
    <p:sldId id="585" r:id="rId30"/>
    <p:sldId id="589" r:id="rId31"/>
    <p:sldId id="590" r:id="rId32"/>
    <p:sldId id="591" r:id="rId33"/>
    <p:sldId id="587" r:id="rId34"/>
    <p:sldId id="258" r:id="rId35"/>
  </p:sldIdLst>
  <p:sldSz cx="12192000" cy="6858000"/>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6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38" autoAdjust="0"/>
    <p:restoredTop sz="92473" autoAdjust="0"/>
  </p:normalViewPr>
  <p:slideViewPr>
    <p:cSldViewPr>
      <p:cViewPr varScale="1">
        <p:scale>
          <a:sx n="46" d="100"/>
          <a:sy n="46" d="100"/>
        </p:scale>
        <p:origin x="1066" y="34"/>
      </p:cViewPr>
      <p:guideLst>
        <p:guide orient="horz" pos="2160"/>
        <p:guide pos="6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6400" cy="496809"/>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sz="quarter" idx="1"/>
          </p:nvPr>
        </p:nvSpPr>
        <p:spPr>
          <a:xfrm>
            <a:off x="3849688" y="2"/>
            <a:ext cx="2946400" cy="496809"/>
          </a:xfrm>
          <a:prstGeom prst="rect">
            <a:avLst/>
          </a:prstGeom>
        </p:spPr>
        <p:txBody>
          <a:bodyPr vert="horz" lIns="91440" tIns="45720" rIns="91440" bIns="45720" rtlCol="0"/>
          <a:lstStyle>
            <a:lvl1pPr algn="r">
              <a:defRPr sz="1200"/>
            </a:lvl1pPr>
          </a:lstStyle>
          <a:p>
            <a:pPr>
              <a:defRPr/>
            </a:pPr>
            <a:fld id="{460F2338-ACC5-4BE9-88A2-5D1E574798B4}" type="datetime1">
              <a:rPr lang="en-US"/>
              <a:pPr>
                <a:defRPr/>
              </a:pPr>
              <a:t>4/16/2021</a:t>
            </a:fld>
            <a:endParaRPr lang="en-ZA" dirty="0"/>
          </a:p>
        </p:txBody>
      </p:sp>
      <p:sp>
        <p:nvSpPr>
          <p:cNvPr id="4" name="Footer Placeholder 3"/>
          <p:cNvSpPr>
            <a:spLocks noGrp="1"/>
          </p:cNvSpPr>
          <p:nvPr>
            <p:ph type="ftr" sz="quarter" idx="2"/>
          </p:nvPr>
        </p:nvSpPr>
        <p:spPr>
          <a:xfrm>
            <a:off x="0" y="9428244"/>
            <a:ext cx="2946400" cy="496809"/>
          </a:xfrm>
          <a:prstGeom prst="rect">
            <a:avLst/>
          </a:prstGeom>
        </p:spPr>
        <p:txBody>
          <a:bodyPr vert="horz" lIns="91440" tIns="45720" rIns="91440" bIns="45720" rtlCol="0" anchor="b"/>
          <a:lstStyle>
            <a:lvl1pPr algn="l">
              <a:defRPr sz="1200"/>
            </a:lvl1pPr>
          </a:lstStyle>
          <a:p>
            <a:pPr>
              <a:defRPr/>
            </a:pPr>
            <a:endParaRPr lang="en-ZA"/>
          </a:p>
        </p:txBody>
      </p:sp>
      <p:sp>
        <p:nvSpPr>
          <p:cNvPr id="5" name="Slide Number Placeholder 4"/>
          <p:cNvSpPr>
            <a:spLocks noGrp="1"/>
          </p:cNvSpPr>
          <p:nvPr>
            <p:ph type="sldNum" sz="quarter" idx="3"/>
          </p:nvPr>
        </p:nvSpPr>
        <p:spPr>
          <a:xfrm>
            <a:off x="3849688" y="9428244"/>
            <a:ext cx="2946400" cy="496809"/>
          </a:xfrm>
          <a:prstGeom prst="rect">
            <a:avLst/>
          </a:prstGeom>
        </p:spPr>
        <p:txBody>
          <a:bodyPr vert="horz" lIns="91440" tIns="45720" rIns="91440" bIns="45720" rtlCol="0" anchor="b"/>
          <a:lstStyle>
            <a:lvl1pPr algn="r">
              <a:defRPr sz="1200"/>
            </a:lvl1pPr>
          </a:lstStyle>
          <a:p>
            <a:pPr>
              <a:defRPr/>
            </a:pPr>
            <a:fld id="{D472CC25-31D2-4930-AD16-5BC8A0EA45CF}" type="slidenum">
              <a:rPr lang="en-ZA"/>
              <a:pPr>
                <a:defRPr/>
              </a:pPr>
              <a:t>‹#›</a:t>
            </a:fld>
            <a:endParaRPr lang="en-ZA" dirty="0"/>
          </a:p>
        </p:txBody>
      </p:sp>
    </p:spTree>
    <p:extLst>
      <p:ext uri="{BB962C8B-B14F-4D97-AF65-F5344CB8AC3E}">
        <p14:creationId xmlns:p14="http://schemas.microsoft.com/office/powerpoint/2010/main" val="140526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2"/>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idx="1"/>
          </p:nvPr>
        </p:nvSpPr>
        <p:spPr bwMode="auto">
          <a:xfrm>
            <a:off x="3851275" y="2"/>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66C90E3D-C290-42F8-B881-0D9BB6590C31}" type="datetime1">
              <a:rPr lang="en-US"/>
              <a:pPr>
                <a:defRPr/>
              </a:pPr>
              <a:t>4/16/2021</a:t>
            </a:fld>
            <a:endParaRPr lang="en-US" dirty="0"/>
          </a:p>
        </p:txBody>
      </p:sp>
      <p:sp>
        <p:nvSpPr>
          <p:cNvPr id="4403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06463" y="4715710"/>
            <a:ext cx="4984750" cy="44665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9429831"/>
            <a:ext cx="2946400" cy="4968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3" name="Rectangle 7"/>
          <p:cNvSpPr>
            <a:spLocks noGrp="1" noChangeArrowheads="1"/>
          </p:cNvSpPr>
          <p:nvPr>
            <p:ph type="sldNum" sz="quarter" idx="5"/>
          </p:nvPr>
        </p:nvSpPr>
        <p:spPr bwMode="auto">
          <a:xfrm>
            <a:off x="3851275" y="9429831"/>
            <a:ext cx="2946400" cy="49680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0009DFC-4451-491B-93F3-2FB1FB78F8F9}" type="slidenum">
              <a:rPr lang="en-US"/>
              <a:pPr>
                <a:defRPr/>
              </a:pPr>
              <a:t>‹#›</a:t>
            </a:fld>
            <a:endParaRPr lang="en-US" dirty="0"/>
          </a:p>
        </p:txBody>
      </p:sp>
    </p:spTree>
    <p:extLst>
      <p:ext uri="{BB962C8B-B14F-4D97-AF65-F5344CB8AC3E}">
        <p14:creationId xmlns:p14="http://schemas.microsoft.com/office/powerpoint/2010/main" val="2922192917"/>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Grp="1" noRot="1" noChangeAspect="1" noChangeArrowheads="1" noTextEdit="1"/>
          </p:cNvSpPr>
          <p:nvPr>
            <p:ph type="sldImg"/>
          </p:nvPr>
        </p:nvSpPr>
        <p:spPr>
          <a:xfrm>
            <a:off x="90488" y="744538"/>
            <a:ext cx="6616700" cy="3722687"/>
          </a:xfrm>
          <a:ln/>
        </p:spPr>
      </p:sp>
      <p:sp>
        <p:nvSpPr>
          <p:cNvPr id="45059" name="Rectangle 1027"/>
          <p:cNvSpPr>
            <a:spLocks noGrp="1" noChangeArrowheads="1"/>
          </p:cNvSpPr>
          <p:nvPr>
            <p:ph type="body" idx="1"/>
          </p:nvPr>
        </p:nvSpPr>
        <p:spPr>
          <a:noFill/>
          <a:ln/>
        </p:spPr>
        <p:txBody>
          <a:bodyPr/>
          <a:lstStyle/>
          <a:p>
            <a:pPr eaLnBrk="1" hangingPunct="1"/>
            <a:endParaRPr lang="en-US" altLang="en-US" smtClean="0"/>
          </a:p>
        </p:txBody>
      </p:sp>
      <p:sp>
        <p:nvSpPr>
          <p:cNvPr id="45060" name="Date Placeholder 6"/>
          <p:cNvSpPr>
            <a:spLocks noGrp="1"/>
          </p:cNvSpPr>
          <p:nvPr>
            <p:ph type="dt" sz="quarter" idx="1"/>
          </p:nvPr>
        </p:nvSpPr>
        <p:spPr>
          <a:noFill/>
        </p:spPr>
        <p:txBody>
          <a:bodyPr/>
          <a:lstStyle/>
          <a:p>
            <a:fld id="{E4831DC6-647B-4951-933B-75F3D5023CED}" type="datetime1">
              <a:rPr lang="en-US" altLang="en-US" smtClean="0"/>
              <a:pPr/>
              <a:t>4/16/2021</a:t>
            </a:fld>
            <a:endParaRPr lang="en-US" altLang="en-US" smtClean="0"/>
          </a:p>
        </p:txBody>
      </p:sp>
    </p:spTree>
    <p:extLst>
      <p:ext uri="{BB962C8B-B14F-4D97-AF65-F5344CB8AC3E}">
        <p14:creationId xmlns:p14="http://schemas.microsoft.com/office/powerpoint/2010/main" val="3733622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4/16/2021</a:t>
            </a:fld>
            <a:endParaRPr lang="en-US" dirty="0"/>
          </a:p>
        </p:txBody>
      </p:sp>
    </p:spTree>
    <p:extLst>
      <p:ext uri="{BB962C8B-B14F-4D97-AF65-F5344CB8AC3E}">
        <p14:creationId xmlns:p14="http://schemas.microsoft.com/office/powerpoint/2010/main" val="2182345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4/16/2021</a:t>
            </a:fld>
            <a:endParaRPr lang="en-US" dirty="0"/>
          </a:p>
        </p:txBody>
      </p:sp>
    </p:spTree>
    <p:extLst>
      <p:ext uri="{BB962C8B-B14F-4D97-AF65-F5344CB8AC3E}">
        <p14:creationId xmlns:p14="http://schemas.microsoft.com/office/powerpoint/2010/main" val="1396341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4/16/2021</a:t>
            </a:fld>
            <a:endParaRPr lang="en-US" dirty="0"/>
          </a:p>
        </p:txBody>
      </p:sp>
    </p:spTree>
    <p:extLst>
      <p:ext uri="{BB962C8B-B14F-4D97-AF65-F5344CB8AC3E}">
        <p14:creationId xmlns:p14="http://schemas.microsoft.com/office/powerpoint/2010/main" val="2305430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4/16/2021</a:t>
            </a:fld>
            <a:endParaRPr lang="en-US" dirty="0"/>
          </a:p>
        </p:txBody>
      </p:sp>
    </p:spTree>
    <p:extLst>
      <p:ext uri="{BB962C8B-B14F-4D97-AF65-F5344CB8AC3E}">
        <p14:creationId xmlns:p14="http://schemas.microsoft.com/office/powerpoint/2010/main" val="9931432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4/16/2021</a:t>
            </a:fld>
            <a:endParaRPr lang="en-US" dirty="0"/>
          </a:p>
        </p:txBody>
      </p:sp>
    </p:spTree>
    <p:extLst>
      <p:ext uri="{BB962C8B-B14F-4D97-AF65-F5344CB8AC3E}">
        <p14:creationId xmlns:p14="http://schemas.microsoft.com/office/powerpoint/2010/main" val="3697985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4/16/2021</a:t>
            </a:fld>
            <a:endParaRPr lang="en-US" dirty="0"/>
          </a:p>
        </p:txBody>
      </p:sp>
    </p:spTree>
    <p:extLst>
      <p:ext uri="{BB962C8B-B14F-4D97-AF65-F5344CB8AC3E}">
        <p14:creationId xmlns:p14="http://schemas.microsoft.com/office/powerpoint/2010/main" val="2409075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4/16/2021</a:t>
            </a:fld>
            <a:endParaRPr lang="en-US" dirty="0"/>
          </a:p>
        </p:txBody>
      </p:sp>
    </p:spTree>
    <p:extLst>
      <p:ext uri="{BB962C8B-B14F-4D97-AF65-F5344CB8AC3E}">
        <p14:creationId xmlns:p14="http://schemas.microsoft.com/office/powerpoint/2010/main" val="42192793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90488" y="744538"/>
            <a:ext cx="6616700" cy="3722687"/>
          </a:xfrm>
          <a:ln/>
        </p:spPr>
      </p:sp>
      <p:sp>
        <p:nvSpPr>
          <p:cNvPr id="56323" name="Rectangle 3"/>
          <p:cNvSpPr>
            <a:spLocks noGrp="1" noChangeArrowheads="1"/>
          </p:cNvSpPr>
          <p:nvPr>
            <p:ph type="body" idx="1"/>
          </p:nvPr>
        </p:nvSpPr>
        <p:spPr>
          <a:noFill/>
          <a:ln/>
        </p:spPr>
        <p:txBody>
          <a:bodyPr/>
          <a:lstStyle/>
          <a:p>
            <a:pPr eaLnBrk="1" hangingPunct="1"/>
            <a:endParaRPr lang="en-US" altLang="en-US" smtClean="0"/>
          </a:p>
        </p:txBody>
      </p:sp>
      <p:sp>
        <p:nvSpPr>
          <p:cNvPr id="56324" name="Date Placeholder 6"/>
          <p:cNvSpPr>
            <a:spLocks noGrp="1"/>
          </p:cNvSpPr>
          <p:nvPr>
            <p:ph type="dt" sz="quarter" idx="1"/>
          </p:nvPr>
        </p:nvSpPr>
        <p:spPr>
          <a:noFill/>
        </p:spPr>
        <p:txBody>
          <a:bodyPr/>
          <a:lstStyle/>
          <a:p>
            <a:fld id="{DC2DAF64-9908-4AA3-8EEA-68DDA5F9CA32}" type="datetime1">
              <a:rPr lang="en-US" altLang="en-US" smtClean="0"/>
              <a:pPr/>
              <a:t>4/16/2021</a:t>
            </a:fld>
            <a:endParaRPr lang="en-US" altLang="en-US" smtClean="0"/>
          </a:p>
        </p:txBody>
      </p:sp>
    </p:spTree>
    <p:extLst>
      <p:ext uri="{BB962C8B-B14F-4D97-AF65-F5344CB8AC3E}">
        <p14:creationId xmlns:p14="http://schemas.microsoft.com/office/powerpoint/2010/main" val="263098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4/16/2021</a:t>
            </a:fld>
            <a:endParaRPr lang="en-US" dirty="0"/>
          </a:p>
        </p:txBody>
      </p:sp>
    </p:spTree>
    <p:extLst>
      <p:ext uri="{BB962C8B-B14F-4D97-AF65-F5344CB8AC3E}">
        <p14:creationId xmlns:p14="http://schemas.microsoft.com/office/powerpoint/2010/main" val="3655922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4/16/2021</a:t>
            </a:fld>
            <a:endParaRPr lang="en-US" dirty="0"/>
          </a:p>
        </p:txBody>
      </p:sp>
    </p:spTree>
    <p:extLst>
      <p:ext uri="{BB962C8B-B14F-4D97-AF65-F5344CB8AC3E}">
        <p14:creationId xmlns:p14="http://schemas.microsoft.com/office/powerpoint/2010/main" val="637289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4/16/2021</a:t>
            </a:fld>
            <a:endParaRPr lang="en-US" dirty="0"/>
          </a:p>
        </p:txBody>
      </p:sp>
    </p:spTree>
    <p:extLst>
      <p:ext uri="{BB962C8B-B14F-4D97-AF65-F5344CB8AC3E}">
        <p14:creationId xmlns:p14="http://schemas.microsoft.com/office/powerpoint/2010/main" val="2397588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4/16/2021</a:t>
            </a:fld>
            <a:endParaRPr lang="en-US" dirty="0"/>
          </a:p>
        </p:txBody>
      </p:sp>
    </p:spTree>
    <p:extLst>
      <p:ext uri="{BB962C8B-B14F-4D97-AF65-F5344CB8AC3E}">
        <p14:creationId xmlns:p14="http://schemas.microsoft.com/office/powerpoint/2010/main" val="3706504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4/16/2021</a:t>
            </a:fld>
            <a:endParaRPr lang="en-US" dirty="0"/>
          </a:p>
        </p:txBody>
      </p:sp>
    </p:spTree>
    <p:extLst>
      <p:ext uri="{BB962C8B-B14F-4D97-AF65-F5344CB8AC3E}">
        <p14:creationId xmlns:p14="http://schemas.microsoft.com/office/powerpoint/2010/main" val="2374847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4/16/2021</a:t>
            </a:fld>
            <a:endParaRPr lang="en-US" dirty="0"/>
          </a:p>
        </p:txBody>
      </p:sp>
    </p:spTree>
    <p:extLst>
      <p:ext uri="{BB962C8B-B14F-4D97-AF65-F5344CB8AC3E}">
        <p14:creationId xmlns:p14="http://schemas.microsoft.com/office/powerpoint/2010/main" val="96089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4/16/2021</a:t>
            </a:fld>
            <a:endParaRPr lang="en-US" dirty="0"/>
          </a:p>
        </p:txBody>
      </p:sp>
    </p:spTree>
    <p:extLst>
      <p:ext uri="{BB962C8B-B14F-4D97-AF65-F5344CB8AC3E}">
        <p14:creationId xmlns:p14="http://schemas.microsoft.com/office/powerpoint/2010/main" val="2211323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66C90E3D-C290-42F8-B881-0D9BB6590C31}" type="datetime1">
              <a:rPr lang="en-US" smtClean="0"/>
              <a:pPr>
                <a:defRPr/>
              </a:pPr>
              <a:t>4/16/2021</a:t>
            </a:fld>
            <a:endParaRPr lang="en-US" dirty="0"/>
          </a:p>
        </p:txBody>
      </p:sp>
    </p:spTree>
    <p:extLst>
      <p:ext uri="{BB962C8B-B14F-4D97-AF65-F5344CB8AC3E}">
        <p14:creationId xmlns:p14="http://schemas.microsoft.com/office/powerpoint/2010/main" val="22752736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archive:TWOTONE%20jhb%20WIP:1405%20NDA%20CI%20&amp;%20manual:DESIGNED%20CI%20ELEMENTS:1405%20NDA%20ppt:1405%20NDA%20ppt%20final%20main.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6" descr="archive:TWOTONE jhb WIP:1405 NDA CI &amp; manual:DESIGNED CI ELEMENTS:1405 NDA ppt:1405 NDA ppt final main.jpg"/>
          <p:cNvPicPr>
            <a:picLocks noChangeAspect="1" noChangeArrowheads="1"/>
          </p:cNvPicPr>
          <p:nvPr userDrawn="1"/>
        </p:nvPicPr>
        <p:blipFill>
          <a:blip r:embed="rId2" r:link="rId3" cstate="print"/>
          <a:srcRect/>
          <a:stretch>
            <a:fillRect/>
          </a:stretch>
        </p:blipFill>
        <p:spPr bwMode="auto">
          <a:xfrm>
            <a:off x="0" y="0"/>
            <a:ext cx="12194117" cy="6859588"/>
          </a:xfrm>
          <a:prstGeom prst="rect">
            <a:avLst/>
          </a:prstGeom>
          <a:noFill/>
          <a:ln w="9525">
            <a:noFill/>
            <a:miter lim="800000"/>
            <a:headEnd/>
            <a:tailEnd/>
          </a:ln>
        </p:spPr>
      </p:pic>
      <p:sp>
        <p:nvSpPr>
          <p:cNvPr id="4130" name="Rectangle 34"/>
          <p:cNvSpPr>
            <a:spLocks noGrp="1" noChangeArrowheads="1"/>
          </p:cNvSpPr>
          <p:nvPr>
            <p:ph type="ctrTitle" sz="quarter"/>
          </p:nvPr>
        </p:nvSpPr>
        <p:spPr>
          <a:xfrm>
            <a:off x="1219200" y="2667000"/>
            <a:ext cx="8940800" cy="947738"/>
          </a:xfrm>
        </p:spPr>
        <p:txBody>
          <a:bodyPr anchor="b"/>
          <a:lstStyle>
            <a:lvl1pPr algn="r">
              <a:defRPr sz="2800">
                <a:solidFill>
                  <a:schemeClr val="tx1"/>
                </a:solidFill>
              </a:defRPr>
            </a:lvl1pPr>
          </a:lstStyle>
          <a:p>
            <a:r>
              <a:rPr lang="en-US" smtClean="0"/>
              <a:t>Click to edit Master title style</a:t>
            </a:r>
            <a:endParaRPr lang="en-US"/>
          </a:p>
        </p:txBody>
      </p:sp>
      <p:sp>
        <p:nvSpPr>
          <p:cNvPr id="4131" name="Rectangle 35"/>
          <p:cNvSpPr>
            <a:spLocks noGrp="1" noChangeArrowheads="1"/>
          </p:cNvSpPr>
          <p:nvPr>
            <p:ph type="subTitle" sz="quarter" idx="1"/>
          </p:nvPr>
        </p:nvSpPr>
        <p:spPr>
          <a:xfrm>
            <a:off x="1219200" y="3848100"/>
            <a:ext cx="8940800" cy="1028700"/>
          </a:xfrm>
        </p:spPr>
        <p:txBody>
          <a:bodyPr/>
          <a:lstStyle>
            <a:lvl1pPr marL="0" indent="0" algn="r">
              <a:buFont typeface="Times" charset="0"/>
              <a:buNone/>
              <a:defRPr sz="1400">
                <a:solidFill>
                  <a:schemeClr val="accent1"/>
                </a:solidFill>
              </a:defRPr>
            </a:lvl1pPr>
          </a:lstStyle>
          <a:p>
            <a:r>
              <a:rPr lang="en-US" smtClean="0"/>
              <a:t>Click to edit Master subtitle style</a:t>
            </a:r>
            <a:endParaRPr lang="en-US"/>
          </a:p>
        </p:txBody>
      </p:sp>
      <p:sp>
        <p:nvSpPr>
          <p:cNvPr id="5" name="Rectangle 36"/>
          <p:cNvSpPr>
            <a:spLocks noGrp="1" noChangeArrowheads="1"/>
          </p:cNvSpPr>
          <p:nvPr>
            <p:ph type="dt" sz="quarter" idx="10"/>
          </p:nvPr>
        </p:nvSpPr>
        <p:spPr>
          <a:xfrm>
            <a:off x="2540000" y="6248400"/>
            <a:ext cx="2540000" cy="457200"/>
          </a:xfrm>
        </p:spPr>
        <p:txBody>
          <a:bodyPr/>
          <a:lstStyle>
            <a:lvl1pPr>
              <a:defRPr>
                <a:solidFill>
                  <a:schemeClr val="tx2"/>
                </a:solidFill>
              </a:defRPr>
            </a:lvl1pPr>
          </a:lstStyle>
          <a:p>
            <a:pPr>
              <a:defRPr/>
            </a:pPr>
            <a:r>
              <a:rPr lang="en-US"/>
              <a:t> 1</a:t>
            </a:r>
          </a:p>
        </p:txBody>
      </p:sp>
      <p:sp>
        <p:nvSpPr>
          <p:cNvPr id="6" name="Rectangle 37"/>
          <p:cNvSpPr>
            <a:spLocks noGrp="1" noChangeArrowheads="1"/>
          </p:cNvSpPr>
          <p:nvPr>
            <p:ph type="ftr" sz="quarter" idx="11"/>
          </p:nvPr>
        </p:nvSpPr>
        <p:spPr>
          <a:xfrm>
            <a:off x="5588000" y="6248400"/>
            <a:ext cx="3556000" cy="457200"/>
          </a:xfrm>
        </p:spPr>
        <p:txBody>
          <a:bodyPr/>
          <a:lstStyle>
            <a:lvl1pPr>
              <a:defRPr>
                <a:solidFill>
                  <a:schemeClr val="tx2"/>
                </a:solidFill>
              </a:defRPr>
            </a:lvl1pPr>
          </a:lstStyle>
          <a:p>
            <a:pPr>
              <a:defRPr/>
            </a:pPr>
            <a:endParaRPr lang="en-US"/>
          </a:p>
        </p:txBody>
      </p:sp>
      <p:sp>
        <p:nvSpPr>
          <p:cNvPr id="7" name="Rectangle 38"/>
          <p:cNvSpPr>
            <a:spLocks noGrp="1" noChangeArrowheads="1"/>
          </p:cNvSpPr>
          <p:nvPr>
            <p:ph type="sldNum" sz="quarter" idx="12"/>
          </p:nvPr>
        </p:nvSpPr>
        <p:spPr>
          <a:xfrm>
            <a:off x="9448800" y="6248400"/>
            <a:ext cx="1778000" cy="457200"/>
          </a:xfrm>
        </p:spPr>
        <p:txBody>
          <a:bodyPr/>
          <a:lstStyle>
            <a:lvl1pPr>
              <a:defRPr>
                <a:solidFill>
                  <a:schemeClr val="tx2"/>
                </a:solidFill>
              </a:defRPr>
            </a:lvl1pPr>
          </a:lstStyle>
          <a:p>
            <a:pPr>
              <a:defRPr/>
            </a:pPr>
            <a:fld id="{A856C271-1B1E-4434-B969-160E66F28F76}"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739E0BC4-20BB-42E4-98DA-B2AB11D3D472}"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18551" y="0"/>
            <a:ext cx="2565400" cy="563880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1016001" y="0"/>
            <a:ext cx="7499351"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6CF517C8-5DF2-4793-BBC2-5DB8E01CE3A5}"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56AA2101-C1C2-4057-8262-EB528C86E1AF}"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Rectangle 35"/>
          <p:cNvSpPr>
            <a:spLocks noGrp="1" noChangeArrowheads="1"/>
          </p:cNvSpPr>
          <p:nvPr>
            <p:ph type="dt" sz="half" idx="10"/>
          </p:nvPr>
        </p:nvSpPr>
        <p:spPr>
          <a:ln/>
        </p:spPr>
        <p:txBody>
          <a:bodyPr/>
          <a:lstStyle>
            <a:lvl1pPr>
              <a:defRPr/>
            </a:lvl1pPr>
          </a:lstStyle>
          <a:p>
            <a:pPr>
              <a:defRPr/>
            </a:pPr>
            <a:r>
              <a:rPr lang="en-US"/>
              <a:t> 1</a:t>
            </a:r>
          </a:p>
        </p:txBody>
      </p:sp>
      <p:sp>
        <p:nvSpPr>
          <p:cNvPr id="5" name="Rectangle 36"/>
          <p:cNvSpPr>
            <a:spLocks noGrp="1" noChangeArrowheads="1"/>
          </p:cNvSpPr>
          <p:nvPr>
            <p:ph type="ftr" sz="quarter" idx="11"/>
          </p:nvPr>
        </p:nvSpPr>
        <p:spPr>
          <a:ln/>
        </p:spPr>
        <p:txBody>
          <a:bodyPr/>
          <a:lstStyle>
            <a:lvl1pPr>
              <a:defRPr/>
            </a:lvl1pPr>
          </a:lstStyle>
          <a:p>
            <a:pPr>
              <a:defRPr/>
            </a:pPr>
            <a:endParaRPr lang="en-US"/>
          </a:p>
        </p:txBody>
      </p:sp>
      <p:sp>
        <p:nvSpPr>
          <p:cNvPr id="6" name="Rectangle 37"/>
          <p:cNvSpPr>
            <a:spLocks noGrp="1" noChangeArrowheads="1"/>
          </p:cNvSpPr>
          <p:nvPr>
            <p:ph type="sldNum" sz="quarter" idx="12"/>
          </p:nvPr>
        </p:nvSpPr>
        <p:spPr>
          <a:ln/>
        </p:spPr>
        <p:txBody>
          <a:bodyPr/>
          <a:lstStyle>
            <a:lvl1pPr>
              <a:defRPr/>
            </a:lvl1pPr>
          </a:lstStyle>
          <a:p>
            <a:pPr>
              <a:defRPr/>
            </a:pPr>
            <a:fld id="{2BAF04BA-9EE7-4D86-8F69-644E809532A5}"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1016000" y="1524000"/>
            <a:ext cx="503131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250518" y="1524000"/>
            <a:ext cx="503343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EAB54CC5-90A5-4F96-AF1C-172649A14BA0}"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35"/>
          <p:cNvSpPr>
            <a:spLocks noGrp="1" noChangeArrowheads="1"/>
          </p:cNvSpPr>
          <p:nvPr>
            <p:ph type="dt" sz="half" idx="10"/>
          </p:nvPr>
        </p:nvSpPr>
        <p:spPr>
          <a:ln/>
        </p:spPr>
        <p:txBody>
          <a:bodyPr/>
          <a:lstStyle>
            <a:lvl1pPr>
              <a:defRPr/>
            </a:lvl1pPr>
          </a:lstStyle>
          <a:p>
            <a:pPr>
              <a:defRPr/>
            </a:pPr>
            <a:r>
              <a:rPr lang="en-US"/>
              <a:t> 1</a:t>
            </a:r>
          </a:p>
        </p:txBody>
      </p:sp>
      <p:sp>
        <p:nvSpPr>
          <p:cNvPr id="8" name="Rectangle 36"/>
          <p:cNvSpPr>
            <a:spLocks noGrp="1" noChangeArrowheads="1"/>
          </p:cNvSpPr>
          <p:nvPr>
            <p:ph type="ftr" sz="quarter" idx="11"/>
          </p:nvPr>
        </p:nvSpPr>
        <p:spPr>
          <a:ln/>
        </p:spPr>
        <p:txBody>
          <a:bodyPr/>
          <a:lstStyle>
            <a:lvl1pPr>
              <a:defRPr/>
            </a:lvl1pPr>
          </a:lstStyle>
          <a:p>
            <a:pPr>
              <a:defRPr/>
            </a:pPr>
            <a:endParaRPr lang="en-US"/>
          </a:p>
        </p:txBody>
      </p:sp>
      <p:sp>
        <p:nvSpPr>
          <p:cNvPr id="9" name="Rectangle 37"/>
          <p:cNvSpPr>
            <a:spLocks noGrp="1" noChangeArrowheads="1"/>
          </p:cNvSpPr>
          <p:nvPr>
            <p:ph type="sldNum" sz="quarter" idx="12"/>
          </p:nvPr>
        </p:nvSpPr>
        <p:spPr>
          <a:ln/>
        </p:spPr>
        <p:txBody>
          <a:bodyPr/>
          <a:lstStyle>
            <a:lvl1pPr>
              <a:defRPr/>
            </a:lvl1pPr>
          </a:lstStyle>
          <a:p>
            <a:pPr>
              <a:defRPr/>
            </a:pPr>
            <a:fld id="{ED2907EB-491B-4FD1-9CED-179C44060184}"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35"/>
          <p:cNvSpPr>
            <a:spLocks noGrp="1" noChangeArrowheads="1"/>
          </p:cNvSpPr>
          <p:nvPr>
            <p:ph type="dt" sz="half" idx="10"/>
          </p:nvPr>
        </p:nvSpPr>
        <p:spPr>
          <a:ln/>
        </p:spPr>
        <p:txBody>
          <a:bodyPr/>
          <a:lstStyle>
            <a:lvl1pPr>
              <a:defRPr/>
            </a:lvl1pPr>
          </a:lstStyle>
          <a:p>
            <a:pPr>
              <a:defRPr/>
            </a:pPr>
            <a:r>
              <a:rPr lang="en-US"/>
              <a:t> 1</a:t>
            </a:r>
          </a:p>
        </p:txBody>
      </p:sp>
      <p:sp>
        <p:nvSpPr>
          <p:cNvPr id="4" name="Rectangle 36"/>
          <p:cNvSpPr>
            <a:spLocks noGrp="1" noChangeArrowheads="1"/>
          </p:cNvSpPr>
          <p:nvPr>
            <p:ph type="ftr" sz="quarter" idx="11"/>
          </p:nvPr>
        </p:nvSpPr>
        <p:spPr>
          <a:ln/>
        </p:spPr>
        <p:txBody>
          <a:bodyPr/>
          <a:lstStyle>
            <a:lvl1pPr>
              <a:defRPr/>
            </a:lvl1pPr>
          </a:lstStyle>
          <a:p>
            <a:pPr>
              <a:defRPr/>
            </a:pPr>
            <a:endParaRPr lang="en-US"/>
          </a:p>
        </p:txBody>
      </p:sp>
      <p:sp>
        <p:nvSpPr>
          <p:cNvPr id="5" name="Rectangle 37"/>
          <p:cNvSpPr>
            <a:spLocks noGrp="1" noChangeArrowheads="1"/>
          </p:cNvSpPr>
          <p:nvPr>
            <p:ph type="sldNum" sz="quarter" idx="12"/>
          </p:nvPr>
        </p:nvSpPr>
        <p:spPr>
          <a:ln/>
        </p:spPr>
        <p:txBody>
          <a:bodyPr/>
          <a:lstStyle>
            <a:lvl1pPr>
              <a:defRPr/>
            </a:lvl1pPr>
          </a:lstStyle>
          <a:p>
            <a:pPr>
              <a:defRPr/>
            </a:pPr>
            <a:fld id="{4B1C481C-EBB3-46B8-82E0-717F3C347144}"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pPr>
              <a:defRPr/>
            </a:pPr>
            <a:r>
              <a:rPr lang="en-US"/>
              <a:t> 1</a:t>
            </a:r>
          </a:p>
        </p:txBody>
      </p:sp>
      <p:sp>
        <p:nvSpPr>
          <p:cNvPr id="3" name="Rectangle 36"/>
          <p:cNvSpPr>
            <a:spLocks noGrp="1" noChangeArrowheads="1"/>
          </p:cNvSpPr>
          <p:nvPr>
            <p:ph type="ftr" sz="quarter" idx="11"/>
          </p:nvPr>
        </p:nvSpPr>
        <p:spPr>
          <a:ln/>
        </p:spPr>
        <p:txBody>
          <a:bodyPr/>
          <a:lstStyle>
            <a:lvl1pPr>
              <a:defRPr/>
            </a:lvl1pPr>
          </a:lstStyle>
          <a:p>
            <a:pPr>
              <a:defRPr/>
            </a:pPr>
            <a:endParaRPr lang="en-US"/>
          </a:p>
        </p:txBody>
      </p:sp>
      <p:sp>
        <p:nvSpPr>
          <p:cNvPr id="4" name="Rectangle 37"/>
          <p:cNvSpPr>
            <a:spLocks noGrp="1" noChangeArrowheads="1"/>
          </p:cNvSpPr>
          <p:nvPr>
            <p:ph type="sldNum" sz="quarter" idx="12"/>
          </p:nvPr>
        </p:nvSpPr>
        <p:spPr>
          <a:ln/>
        </p:spPr>
        <p:txBody>
          <a:bodyPr/>
          <a:lstStyle>
            <a:lvl1pPr>
              <a:defRPr/>
            </a:lvl1pPr>
          </a:lstStyle>
          <a:p>
            <a:pPr>
              <a:defRPr/>
            </a:pPr>
            <a:fld id="{11B4F63D-5BA7-4943-B08E-7EDF1690FFB3}"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61B78509-8F94-4E2A-B750-1EDF97D2E5EE}"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ZA"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Rectangle 35"/>
          <p:cNvSpPr>
            <a:spLocks noGrp="1" noChangeArrowheads="1"/>
          </p:cNvSpPr>
          <p:nvPr>
            <p:ph type="dt" sz="half" idx="10"/>
          </p:nvPr>
        </p:nvSpPr>
        <p:spPr>
          <a:ln/>
        </p:spPr>
        <p:txBody>
          <a:bodyPr/>
          <a:lstStyle>
            <a:lvl1pPr>
              <a:defRPr/>
            </a:lvl1pPr>
          </a:lstStyle>
          <a:p>
            <a:pPr>
              <a:defRPr/>
            </a:pPr>
            <a:r>
              <a:rPr lang="en-US"/>
              <a:t> 1</a:t>
            </a:r>
          </a:p>
        </p:txBody>
      </p:sp>
      <p:sp>
        <p:nvSpPr>
          <p:cNvPr id="6" name="Rectangle 36"/>
          <p:cNvSpPr>
            <a:spLocks noGrp="1" noChangeArrowheads="1"/>
          </p:cNvSpPr>
          <p:nvPr>
            <p:ph type="ftr" sz="quarter" idx="11"/>
          </p:nvPr>
        </p:nvSpPr>
        <p:spPr>
          <a:ln/>
        </p:spPr>
        <p:txBody>
          <a:bodyPr/>
          <a:lstStyle>
            <a:lvl1pPr>
              <a:defRPr/>
            </a:lvl1pPr>
          </a:lstStyle>
          <a:p>
            <a:pPr>
              <a:defRPr/>
            </a:pPr>
            <a:endParaRPr lang="en-US"/>
          </a:p>
        </p:txBody>
      </p:sp>
      <p:sp>
        <p:nvSpPr>
          <p:cNvPr id="7" name="Rectangle 37"/>
          <p:cNvSpPr>
            <a:spLocks noGrp="1" noChangeArrowheads="1"/>
          </p:cNvSpPr>
          <p:nvPr>
            <p:ph type="sldNum" sz="quarter" idx="12"/>
          </p:nvPr>
        </p:nvSpPr>
        <p:spPr>
          <a:ln/>
        </p:spPr>
        <p:txBody>
          <a:bodyPr/>
          <a:lstStyle>
            <a:lvl1pPr>
              <a:defRPr/>
            </a:lvl1pPr>
          </a:lstStyle>
          <a:p>
            <a:pPr>
              <a:defRPr/>
            </a:pPr>
            <a:fld id="{51163336-F225-4748-A342-5A90557612ED}"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archive:TWOTONE%20jhb%20WIP:1405%20NDA%20CI%20&amp;%20manual:DESIGNED%20CI%20ELEMENTS:1405%20NDA%20ppt:NDA%201-02.jp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53" descr="archive:TWOTONE jhb WIP:1405 NDA CI &amp; manual:DESIGNED CI ELEMENTS:1405 NDA ppt:NDA 1-02.jpg"/>
          <p:cNvPicPr>
            <a:picLocks noChangeAspect="1" noChangeArrowheads="1"/>
          </p:cNvPicPr>
          <p:nvPr userDrawn="1"/>
        </p:nvPicPr>
        <p:blipFill>
          <a:blip r:embed="rId13" r:link="rId14" cstate="print"/>
          <a:srcRect/>
          <a:stretch>
            <a:fillRect/>
          </a:stretch>
        </p:blipFill>
        <p:spPr bwMode="auto">
          <a:xfrm>
            <a:off x="-2117" y="1"/>
            <a:ext cx="12194117" cy="815975"/>
          </a:xfrm>
          <a:prstGeom prst="rect">
            <a:avLst/>
          </a:prstGeom>
          <a:noFill/>
          <a:ln w="9525">
            <a:noFill/>
            <a:miter lim="800000"/>
            <a:headEnd/>
            <a:tailEnd/>
          </a:ln>
        </p:spPr>
      </p:pic>
      <p:sp>
        <p:nvSpPr>
          <p:cNvPr id="3107" name="Rectangle 35"/>
          <p:cNvSpPr>
            <a:spLocks noGrp="1" noChangeArrowheads="1"/>
          </p:cNvSpPr>
          <p:nvPr>
            <p:ph type="dt" sz="half" idx="2"/>
          </p:nvPr>
        </p:nvSpPr>
        <p:spPr bwMode="auto">
          <a:xfrm>
            <a:off x="958851" y="6248400"/>
            <a:ext cx="2540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000">
                <a:latin typeface="+mn-lt"/>
              </a:defRPr>
            </a:lvl1pPr>
          </a:lstStyle>
          <a:p>
            <a:pPr>
              <a:defRPr/>
            </a:pPr>
            <a:r>
              <a:rPr lang="en-US"/>
              <a:t> 1</a:t>
            </a:r>
          </a:p>
        </p:txBody>
      </p:sp>
      <p:sp>
        <p:nvSpPr>
          <p:cNvPr id="3108" name="Rectangle 36"/>
          <p:cNvSpPr>
            <a:spLocks noGrp="1" noChangeArrowheads="1"/>
          </p:cNvSpPr>
          <p:nvPr>
            <p:ph type="ftr" sz="quarter" idx="3"/>
          </p:nvPr>
        </p:nvSpPr>
        <p:spPr bwMode="auto">
          <a:xfrm>
            <a:off x="4167717" y="6248400"/>
            <a:ext cx="38608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000">
                <a:latin typeface="+mn-lt"/>
              </a:defRPr>
            </a:lvl1pPr>
          </a:lstStyle>
          <a:p>
            <a:pPr>
              <a:defRPr/>
            </a:pPr>
            <a:endParaRPr lang="en-US"/>
          </a:p>
        </p:txBody>
      </p:sp>
      <p:sp>
        <p:nvSpPr>
          <p:cNvPr id="3109" name="Rectangle 37"/>
          <p:cNvSpPr>
            <a:spLocks noGrp="1" noChangeArrowheads="1"/>
          </p:cNvSpPr>
          <p:nvPr>
            <p:ph type="sldNum" sz="quarter" idx="4"/>
          </p:nvPr>
        </p:nvSpPr>
        <p:spPr bwMode="auto">
          <a:xfrm>
            <a:off x="8686800" y="6248400"/>
            <a:ext cx="2540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000">
                <a:latin typeface="+mn-lt"/>
              </a:defRPr>
            </a:lvl1pPr>
          </a:lstStyle>
          <a:p>
            <a:pPr>
              <a:defRPr/>
            </a:pPr>
            <a:fld id="{C1C3471C-B1D1-45C0-A155-C4C96DA51855}" type="slidenum">
              <a:rPr lang="en-US"/>
              <a:pPr>
                <a:defRPr/>
              </a:pPr>
              <a:t>‹#›</a:t>
            </a:fld>
            <a:endParaRPr lang="en-US" dirty="0"/>
          </a:p>
        </p:txBody>
      </p:sp>
      <p:sp>
        <p:nvSpPr>
          <p:cNvPr id="2054" name="Rectangle 38"/>
          <p:cNvSpPr>
            <a:spLocks noGrp="1" noChangeArrowheads="1"/>
          </p:cNvSpPr>
          <p:nvPr>
            <p:ph type="body" idx="1"/>
          </p:nvPr>
        </p:nvSpPr>
        <p:spPr bwMode="auto">
          <a:xfrm>
            <a:off x="1016001" y="1524000"/>
            <a:ext cx="10267951"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5" name="Rectangle 34"/>
          <p:cNvSpPr>
            <a:spLocks noGrp="1" noChangeArrowheads="1"/>
          </p:cNvSpPr>
          <p:nvPr>
            <p:ph type="title"/>
          </p:nvPr>
        </p:nvSpPr>
        <p:spPr bwMode="auto">
          <a:xfrm>
            <a:off x="1016001" y="0"/>
            <a:ext cx="10217151" cy="838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022"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ransition/>
  <p:hf hdr="0" ftr="0"/>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Arial" charset="0"/>
        </a:defRPr>
      </a:lvl2pPr>
      <a:lvl3pPr algn="l" rtl="0" eaLnBrk="1" fontAlgn="base" hangingPunct="1">
        <a:spcBef>
          <a:spcPct val="0"/>
        </a:spcBef>
        <a:spcAft>
          <a:spcPct val="0"/>
        </a:spcAft>
        <a:defRPr sz="2400">
          <a:solidFill>
            <a:schemeClr val="tx2"/>
          </a:solidFill>
          <a:latin typeface="Arial" charset="0"/>
        </a:defRPr>
      </a:lvl3pPr>
      <a:lvl4pPr algn="l" rtl="0" eaLnBrk="1" fontAlgn="base" hangingPunct="1">
        <a:spcBef>
          <a:spcPct val="0"/>
        </a:spcBef>
        <a:spcAft>
          <a:spcPct val="0"/>
        </a:spcAft>
        <a:defRPr sz="2400">
          <a:solidFill>
            <a:schemeClr val="tx2"/>
          </a:solidFill>
          <a:latin typeface="Arial" charset="0"/>
        </a:defRPr>
      </a:lvl4pPr>
      <a:lvl5pPr algn="l" rtl="0" eaLnBrk="1" fontAlgn="base" hangingPunct="1">
        <a:spcBef>
          <a:spcPct val="0"/>
        </a:spcBef>
        <a:spcAft>
          <a:spcPct val="0"/>
        </a:spcAft>
        <a:defRPr sz="2400">
          <a:solidFill>
            <a:schemeClr val="tx2"/>
          </a:solidFill>
          <a:latin typeface="Arial" charset="0"/>
        </a:defRPr>
      </a:lvl5pPr>
      <a:lvl6pPr marL="457200" algn="l" rtl="0" eaLnBrk="1" fontAlgn="base" hangingPunct="1">
        <a:spcBef>
          <a:spcPct val="0"/>
        </a:spcBef>
        <a:spcAft>
          <a:spcPct val="0"/>
        </a:spcAft>
        <a:defRPr sz="2400">
          <a:solidFill>
            <a:schemeClr val="tx2"/>
          </a:solidFill>
          <a:latin typeface="Arial" charset="0"/>
        </a:defRPr>
      </a:lvl6pPr>
      <a:lvl7pPr marL="914400" algn="l" rtl="0" eaLnBrk="1" fontAlgn="base" hangingPunct="1">
        <a:spcBef>
          <a:spcPct val="0"/>
        </a:spcBef>
        <a:spcAft>
          <a:spcPct val="0"/>
        </a:spcAft>
        <a:defRPr sz="2400">
          <a:solidFill>
            <a:schemeClr val="tx2"/>
          </a:solidFill>
          <a:latin typeface="Arial" charset="0"/>
        </a:defRPr>
      </a:lvl7pPr>
      <a:lvl8pPr marL="1371600" algn="l" rtl="0" eaLnBrk="1" fontAlgn="base" hangingPunct="1">
        <a:spcBef>
          <a:spcPct val="0"/>
        </a:spcBef>
        <a:spcAft>
          <a:spcPct val="0"/>
        </a:spcAft>
        <a:defRPr sz="2400">
          <a:solidFill>
            <a:schemeClr val="tx2"/>
          </a:solidFill>
          <a:latin typeface="Arial" charset="0"/>
        </a:defRPr>
      </a:lvl8pPr>
      <a:lvl9pPr marL="1828800" algn="l" rtl="0" eaLnBrk="1" fontAlgn="base" hangingPunct="1">
        <a:spcBef>
          <a:spcPct val="0"/>
        </a:spcBef>
        <a:spcAft>
          <a:spcPct val="0"/>
        </a:spcAft>
        <a:defRPr sz="2400">
          <a:solidFill>
            <a:schemeClr val="tx2"/>
          </a:solidFill>
          <a:latin typeface="Arial" charset="0"/>
        </a:defRPr>
      </a:lvl9pPr>
    </p:titleStyle>
    <p:bodyStyle>
      <a:lvl1pPr marL="342900" indent="-342900" algn="l" rtl="0" eaLnBrk="1" fontAlgn="base" hangingPunct="1">
        <a:spcBef>
          <a:spcPct val="20000"/>
        </a:spcBef>
        <a:spcAft>
          <a:spcPct val="0"/>
        </a:spcAft>
        <a:buClr>
          <a:schemeClr val="accent2"/>
        </a:buClr>
        <a:buSzPct val="95000"/>
        <a:buFont typeface="Times" charset="0"/>
        <a:buChar char="•"/>
        <a:defRPr>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2pPr>
      <a:lvl3pPr marL="11430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3pPr>
      <a:lvl4pPr marL="16002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4pPr>
      <a:lvl5pPr marL="20574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5pPr>
      <a:lvl6pPr marL="25146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6pPr>
      <a:lvl7pPr marL="29718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7pPr>
      <a:lvl8pPr marL="34290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8pPr>
      <a:lvl9pPr marL="3886200" indent="-228600" algn="l" rtl="0" eaLnBrk="1" fontAlgn="base" hangingPunct="1">
        <a:spcBef>
          <a:spcPct val="20000"/>
        </a:spcBef>
        <a:spcAft>
          <a:spcPct val="0"/>
        </a:spcAft>
        <a:buClr>
          <a:schemeClr val="accent2"/>
        </a:buClr>
        <a:buSzPct val="95000"/>
        <a:buFont typeface="Times"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1775520" y="2132856"/>
            <a:ext cx="7416800" cy="2448545"/>
          </a:xfrm>
        </p:spPr>
        <p:txBody>
          <a:bodyPr/>
          <a:lstStyle/>
          <a:p>
            <a:pPr lvl="1" algn="ct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US" altLang="en-US" b="1" dirty="0"/>
              <a:t/>
            </a:r>
            <a:br>
              <a:rPr lang="en-US" altLang="en-US" b="1" dirty="0"/>
            </a:br>
            <a:r>
              <a:rPr lang="en-ZA" sz="2800" b="1" cap="all" dirty="0">
                <a:solidFill>
                  <a:srgbClr val="000000"/>
                </a:solidFill>
              </a:rPr>
              <a:t>QUARTER 3 report (2020/21)</a:t>
            </a:r>
            <a:br>
              <a:rPr lang="en-ZA" sz="2800" b="1" cap="all" dirty="0">
                <a:solidFill>
                  <a:srgbClr val="000000"/>
                </a:solidFill>
              </a:rPr>
            </a:br>
            <a:r>
              <a:rPr lang="en-ZA" sz="2800" b="1" cap="all" dirty="0">
                <a:solidFill>
                  <a:srgbClr val="000000"/>
                </a:solidFill>
              </a:rPr>
              <a:t/>
            </a:r>
            <a:br>
              <a:rPr lang="en-ZA" sz="2800" b="1" cap="all" dirty="0">
                <a:solidFill>
                  <a:srgbClr val="000000"/>
                </a:solidFill>
              </a:rPr>
            </a:br>
            <a:r>
              <a:rPr lang="en-ZA" sz="2800" b="1" cap="all" dirty="0">
                <a:solidFill>
                  <a:srgbClr val="000000"/>
                </a:solidFill>
              </a:rPr>
              <a:t>Portfolio committee</a:t>
            </a:r>
            <a:r>
              <a:rPr lang="en-ZA" sz="2800" b="1" cap="all">
                <a:solidFill>
                  <a:srgbClr val="000000"/>
                </a:solidFill>
              </a:rPr>
              <a:t/>
            </a:r>
            <a:br>
              <a:rPr lang="en-ZA" sz="2800" b="1" cap="all">
                <a:solidFill>
                  <a:srgbClr val="000000"/>
                </a:solidFill>
              </a:rPr>
            </a:br>
            <a:endParaRPr lang="en-US" altLang="en-US" sz="4400" dirty="0">
              <a:solidFill>
                <a:srgbClr val="000000"/>
              </a:solidFill>
            </a:endParaRPr>
          </a:p>
        </p:txBody>
      </p:sp>
      <p:pic>
        <p:nvPicPr>
          <p:cNvPr id="5" name="Picture 5"/>
          <p:cNvPicPr>
            <a:picLocks noChangeAspect="1" noChangeArrowheads="1"/>
          </p:cNvPicPr>
          <p:nvPr/>
        </p:nvPicPr>
        <p:blipFill>
          <a:blip r:embed="rId3" cstate="print"/>
          <a:srcRect/>
          <a:stretch>
            <a:fillRect/>
          </a:stretch>
        </p:blipFill>
        <p:spPr bwMode="auto">
          <a:xfrm>
            <a:off x="1775520" y="332657"/>
            <a:ext cx="2232248" cy="959597"/>
          </a:xfrm>
          <a:prstGeom prst="rect">
            <a:avLst/>
          </a:prstGeom>
          <a:ln>
            <a:noFill/>
          </a:ln>
          <a:effectLst>
            <a:softEdge rad="112500"/>
          </a:effectLst>
        </p:spPr>
      </p:pic>
      <p:pic>
        <p:nvPicPr>
          <p:cNvPr id="6" name="Picture 5" descr="https://encrypted-tbn0.gstatic.com/images?q=tbn:ANd9GcQ9-GpgvbTswanqNRN2pSNTmgFzNDceXLo9Yt_trGfRFRpNz2F8cQ"/>
          <p:cNvPicPr>
            <a:picLocks noChangeAspect="1" noChangeArrowheads="1"/>
          </p:cNvPicPr>
          <p:nvPr/>
        </p:nvPicPr>
        <p:blipFill>
          <a:blip r:embed="rId4" cstate="print"/>
          <a:srcRect/>
          <a:stretch>
            <a:fillRect/>
          </a:stretch>
        </p:blipFill>
        <p:spPr bwMode="auto">
          <a:xfrm>
            <a:off x="8472264" y="4653137"/>
            <a:ext cx="1224136" cy="1155213"/>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1</a:t>
            </a:r>
            <a:r>
              <a:rPr lang="en-ZA" b="1" dirty="0" smtClean="0"/>
              <a:t>: GOVERNANCE AND ADMINISTRATION</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10</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24264708"/>
              </p:ext>
            </p:extLst>
          </p:nvPr>
        </p:nvGraphicFramePr>
        <p:xfrm>
          <a:off x="16885" y="838201"/>
          <a:ext cx="12119991" cy="5882424"/>
        </p:xfrm>
        <a:graphic>
          <a:graphicData uri="http://schemas.openxmlformats.org/drawingml/2006/table">
            <a:tbl>
              <a:tblPr firstRow="1" firstCol="1" bandRow="1">
                <a:tableStyleId>{5C22544A-7EE6-4342-B048-85BDC9FD1C3A}</a:tableStyleId>
              </a:tblPr>
              <a:tblGrid>
                <a:gridCol w="1699755">
                  <a:extLst>
                    <a:ext uri="{9D8B030D-6E8A-4147-A177-3AD203B41FA5}">
                      <a16:colId xmlns:a16="http://schemas.microsoft.com/office/drawing/2014/main" val="3473864839"/>
                    </a:ext>
                  </a:extLst>
                </a:gridCol>
                <a:gridCol w="1620626">
                  <a:extLst>
                    <a:ext uri="{9D8B030D-6E8A-4147-A177-3AD203B41FA5}">
                      <a16:colId xmlns:a16="http://schemas.microsoft.com/office/drawing/2014/main" val="1813656344"/>
                    </a:ext>
                  </a:extLst>
                </a:gridCol>
                <a:gridCol w="3256931">
                  <a:extLst>
                    <a:ext uri="{9D8B030D-6E8A-4147-A177-3AD203B41FA5}">
                      <a16:colId xmlns:a16="http://schemas.microsoft.com/office/drawing/2014/main" val="3378281872"/>
                    </a:ext>
                  </a:extLst>
                </a:gridCol>
                <a:gridCol w="1688304">
                  <a:extLst>
                    <a:ext uri="{9D8B030D-6E8A-4147-A177-3AD203B41FA5}">
                      <a16:colId xmlns:a16="http://schemas.microsoft.com/office/drawing/2014/main" val="1566324255"/>
                    </a:ext>
                  </a:extLst>
                </a:gridCol>
                <a:gridCol w="2277995">
                  <a:extLst>
                    <a:ext uri="{9D8B030D-6E8A-4147-A177-3AD203B41FA5}">
                      <a16:colId xmlns:a16="http://schemas.microsoft.com/office/drawing/2014/main" val="2344061550"/>
                    </a:ext>
                  </a:extLst>
                </a:gridCol>
                <a:gridCol w="1576380">
                  <a:extLst>
                    <a:ext uri="{9D8B030D-6E8A-4147-A177-3AD203B41FA5}">
                      <a16:colId xmlns:a16="http://schemas.microsoft.com/office/drawing/2014/main" val="1142854038"/>
                    </a:ext>
                  </a:extLst>
                </a:gridCol>
              </a:tblGrid>
              <a:tr h="533669">
                <a:tc>
                  <a:txBody>
                    <a:bodyPr/>
                    <a:lstStyle/>
                    <a:p>
                      <a:pPr>
                        <a:lnSpc>
                          <a:spcPct val="106000"/>
                        </a:lnSpc>
                        <a:spcAft>
                          <a:spcPts val="800"/>
                        </a:spcAft>
                      </a:pPr>
                      <a:r>
                        <a:rPr lang="en-GB" sz="1600" kern="1200" dirty="0">
                          <a:solidFill>
                            <a:schemeClr val="bg1"/>
                          </a:solidFill>
                          <a:effectLst/>
                        </a:rPr>
                        <a:t>KPI </a:t>
                      </a:r>
                      <a:r>
                        <a:rPr lang="en-GB" sz="1600" kern="1200" dirty="0" smtClean="0">
                          <a:solidFill>
                            <a:schemeClr val="bg1"/>
                          </a:solidFill>
                          <a:effectLst/>
                        </a:rPr>
                        <a:t>5</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4">
                  <a:txBody>
                    <a:bodyPr/>
                    <a:lstStyle/>
                    <a:p>
                      <a:pPr marL="0" marR="0" lvl="0" indent="0" algn="l" defTabSz="914400" rtl="0" eaLnBrk="1" fontAlgn="auto" latinLnBrk="0" hangingPunct="1">
                        <a:lnSpc>
                          <a:spcPct val="106000"/>
                        </a:lnSpc>
                        <a:spcBef>
                          <a:spcPts val="0"/>
                        </a:spcBef>
                        <a:spcAft>
                          <a:spcPts val="80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Approved NDA Turnaround Strategy</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3485" marR="23485" marT="3728"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3485" marR="23485" marT="3728" marB="0" anchor="ctr">
                    <a:noFill/>
                  </a:tcPr>
                </a:tc>
                <a:extLst>
                  <a:ext uri="{0D108BD9-81ED-4DB2-BD59-A6C34878D82A}">
                    <a16:rowId xmlns:a16="http://schemas.microsoft.com/office/drawing/2014/main" val="1052766316"/>
                  </a:ext>
                </a:extLst>
              </a:tr>
              <a:tr h="688178">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To repurpose the NDA programme in alignment to the NDA mandate and Government’s policy direction</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a:txBody>
                    <a:bodyPr/>
                    <a:lstStyle/>
                    <a:p>
                      <a:pPr>
                        <a:lnSpc>
                          <a:spcPct val="107000"/>
                        </a:lnSpc>
                        <a:spcBef>
                          <a:spcPts val="720"/>
                        </a:spcBef>
                        <a:spcAft>
                          <a:spcPts val="720"/>
                        </a:spcAft>
                      </a:pPr>
                      <a:r>
                        <a:rPr lang="en-GB" sz="1600" kern="1200" dirty="0" smtClean="0">
                          <a:solidFill>
                            <a:schemeClr val="bg1"/>
                          </a:solidFill>
                          <a:effectLst/>
                        </a:rPr>
                        <a:t>  Impact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84455" marR="0" lvl="0" indent="0" algn="l" defTabSz="9144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Will affect the NDA programme agenda for the next five years</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747376475"/>
                  </a:ext>
                </a:extLst>
              </a:tr>
              <a:tr h="631933">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a:txBody>
                    <a:bodyPr/>
                    <a:lstStyle/>
                    <a:p>
                      <a:pPr>
                        <a:lnSpc>
                          <a:spcPct val="107000"/>
                        </a:lnSpc>
                        <a:spcBef>
                          <a:spcPts val="720"/>
                        </a:spcBef>
                        <a:spcAft>
                          <a:spcPts val="720"/>
                        </a:spcAft>
                      </a:pPr>
                      <a:r>
                        <a:rPr lang="en-GB" sz="1600" kern="1200" dirty="0">
                          <a:solidFill>
                            <a:schemeClr val="bg1"/>
                          </a:solidFill>
                          <a:effectLst/>
                        </a:rPr>
                        <a:t>Annual 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231" marR="24231" marT="4101" marB="0" anchor="ctr">
                    <a:solidFill>
                      <a:schemeClr val="accent1"/>
                    </a:solidFill>
                  </a:tcPr>
                </a:tc>
                <a:tc>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GB" sz="1600" kern="1200" noProof="0" dirty="0" smtClean="0">
                          <a:solidFill>
                            <a:schemeClr val="dk1"/>
                          </a:solidFill>
                          <a:effectLst/>
                          <a:latin typeface="+mn-lt"/>
                          <a:ea typeface="Calibri" panose="020F0502020204030204" pitchFamily="34" charset="0"/>
                          <a:cs typeface="Times New Roman" panose="02020603050405020304" pitchFamily="18" charset="0"/>
                        </a:rPr>
                        <a:t>NDA</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 Turnaround Strategy approved</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Bef>
                          <a:spcPts val="720"/>
                        </a:spcBef>
                        <a:spcAft>
                          <a:spcPts val="720"/>
                        </a:spcAft>
                      </a:pPr>
                      <a:r>
                        <a:rPr lang="en-GB" sz="1600" kern="1200" dirty="0" smtClean="0">
                          <a:solidFill>
                            <a:srgbClr val="000000"/>
                          </a:solidFill>
                          <a:effectLst/>
                        </a:rPr>
                        <a:t>  </a:t>
                      </a:r>
                      <a:r>
                        <a:rPr lang="en-GB" sz="1600" kern="1200" dirty="0" smtClean="0">
                          <a:solidFill>
                            <a:schemeClr val="bg1"/>
                          </a:solidFill>
                          <a:effectLst/>
                        </a:rPr>
                        <a:t>Quarter  </a:t>
                      </a:r>
                      <a:r>
                        <a:rPr lang="en-GB" sz="1600" kern="1200" dirty="0">
                          <a:solidFill>
                            <a:schemeClr val="bg1"/>
                          </a:solidFill>
                          <a:effectLst/>
                        </a:rPr>
                        <a:t>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ZA" sz="1600" kern="1200" dirty="0" smtClean="0">
                          <a:solidFill>
                            <a:schemeClr val="dk1"/>
                          </a:solidFill>
                          <a:effectLst/>
                          <a:latin typeface="+mn-lt"/>
                          <a:ea typeface="Calibri" panose="020F0502020204030204" pitchFamily="34" charset="0"/>
                          <a:cs typeface="Times New Roman" panose="02020603050405020304" pitchFamily="18" charset="0"/>
                        </a:rPr>
                        <a:t>Approved NDA Turnaround Strategy</a:t>
                      </a:r>
                    </a:p>
                  </a:txBody>
                  <a:tcPr marL="0" marR="0" marT="0" marB="0" anchor="ctr"/>
                </a:tc>
                <a:tc hMerge="1">
                  <a:txBody>
                    <a:bodyPr/>
                    <a:lstStyle/>
                    <a:p>
                      <a:endParaRPr lang="en-US"/>
                    </a:p>
                  </a:txBody>
                  <a:tcPr/>
                </a:tc>
                <a:extLst>
                  <a:ext uri="{0D108BD9-81ED-4DB2-BD59-A6C34878D82A}">
                    <a16:rowId xmlns:a16="http://schemas.microsoft.com/office/drawing/2014/main" val="4232098056"/>
                  </a:ext>
                </a:extLst>
              </a:tr>
              <a:tr h="2105171">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lvl="0" indent="0" algn="l" defTabSz="914400" rtl="0" eaLnBrk="1" fontAlgn="auto" latinLnBrk="0" hangingPunct="1">
                        <a:lnSpc>
                          <a:spcPct val="100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Consultation sessions with NDA Management and Board happened to concretizes on the key pillars of the turnaround strategy.</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The following Key pillars were identified :</a:t>
                      </a:r>
                    </a:p>
                    <a:p>
                      <a:pPr lvl="1" algn="just">
                        <a:buFont typeface="Courier New" panose="02070309020205020404" pitchFamily="49" charset="0"/>
                        <a:buChar char="o"/>
                      </a:pPr>
                      <a:r>
                        <a:rPr lang="en-GB" sz="1600" kern="1200" dirty="0" smtClean="0">
                          <a:solidFill>
                            <a:schemeClr val="dk1"/>
                          </a:solidFill>
                          <a:effectLst/>
                          <a:latin typeface="+mn-lt"/>
                          <a:ea typeface="Calibri" panose="020F0502020204030204" pitchFamily="34" charset="0"/>
                          <a:cs typeface="Times New Roman" panose="02020603050405020304" pitchFamily="18" charset="0"/>
                        </a:rPr>
                        <a:t>Business Turnaround, inclusive of audit turnaround measures</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p>
                      <a:pPr lvl="1" algn="just">
                        <a:buFont typeface="Courier New" panose="02070309020205020404" pitchFamily="49" charset="0"/>
                        <a:buChar char="o"/>
                      </a:pPr>
                      <a:r>
                        <a:rPr lang="en-GB" sz="1600" kern="1200" dirty="0" smtClean="0">
                          <a:solidFill>
                            <a:schemeClr val="dk1"/>
                          </a:solidFill>
                          <a:effectLst/>
                          <a:latin typeface="+mn-lt"/>
                          <a:ea typeface="Calibri" panose="020F0502020204030204" pitchFamily="34" charset="0"/>
                          <a:cs typeface="Times New Roman" panose="02020603050405020304" pitchFamily="18" charset="0"/>
                        </a:rPr>
                        <a:t>Financial Sustainability of the NDA </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p>
                      <a:pPr lvl="1" algn="just">
                        <a:buFont typeface="Courier New" panose="02070309020205020404" pitchFamily="49" charset="0"/>
                        <a:buChar char="o"/>
                      </a:pPr>
                      <a:r>
                        <a:rPr lang="en-GB" sz="1600" kern="1200" dirty="0" smtClean="0">
                          <a:solidFill>
                            <a:schemeClr val="dk1"/>
                          </a:solidFill>
                          <a:effectLst/>
                          <a:latin typeface="+mn-lt"/>
                          <a:ea typeface="Calibri" panose="020F0502020204030204" pitchFamily="34" charset="0"/>
                          <a:cs typeface="Times New Roman" panose="02020603050405020304" pitchFamily="18" charset="0"/>
                        </a:rPr>
                        <a:t>Strategic Partnerships</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p>
                      <a:pPr lvl="1" algn="just">
                        <a:buFont typeface="Courier New" panose="02070309020205020404" pitchFamily="49" charset="0"/>
                        <a:buChar char="o"/>
                      </a:pPr>
                      <a:r>
                        <a:rPr lang="en-GB" sz="1600" kern="1200" dirty="0" smtClean="0">
                          <a:solidFill>
                            <a:schemeClr val="dk1"/>
                          </a:solidFill>
                          <a:effectLst/>
                          <a:latin typeface="+mn-lt"/>
                          <a:ea typeface="Calibri" panose="020F0502020204030204" pitchFamily="34" charset="0"/>
                          <a:cs typeface="Times New Roman" panose="02020603050405020304" pitchFamily="18" charset="0"/>
                        </a:rPr>
                        <a:t>Digitisation and System Integration</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p>
                      <a:pPr lvl="1" algn="just">
                        <a:buFont typeface="Courier New" panose="02070309020205020404" pitchFamily="49" charset="0"/>
                        <a:buChar char="o"/>
                      </a:pPr>
                      <a:r>
                        <a:rPr lang="en-GB" sz="1600" kern="1200" dirty="0" smtClean="0">
                          <a:solidFill>
                            <a:schemeClr val="dk1"/>
                          </a:solidFill>
                          <a:effectLst/>
                          <a:latin typeface="+mn-lt"/>
                          <a:ea typeface="Calibri" panose="020F0502020204030204" pitchFamily="34" charset="0"/>
                          <a:cs typeface="Times New Roman" panose="02020603050405020304" pitchFamily="18" charset="0"/>
                        </a:rPr>
                        <a:t>Community and Economic Development</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p>
                      <a:pPr lvl="1" algn="just">
                        <a:buFont typeface="Courier New" panose="02070309020205020404" pitchFamily="49" charset="0"/>
                        <a:buChar char="o"/>
                      </a:pPr>
                      <a:r>
                        <a:rPr lang="en-GB" sz="1600" kern="1200" dirty="0" smtClean="0">
                          <a:solidFill>
                            <a:schemeClr val="dk1"/>
                          </a:solidFill>
                          <a:effectLst/>
                          <a:latin typeface="+mn-lt"/>
                          <a:ea typeface="Calibri" panose="020F0502020204030204" pitchFamily="34" charset="0"/>
                          <a:cs typeface="Times New Roman" panose="02020603050405020304" pitchFamily="18" charset="0"/>
                        </a:rPr>
                        <a:t>Evidence based Research and Evaluation</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129156"/>
                  </a:ext>
                </a:extLst>
              </a:tr>
              <a:tr h="862989">
                <a:tc>
                  <a:txBody>
                    <a:bodyPr/>
                    <a:lstStyle/>
                    <a:p>
                      <a:pPr>
                        <a:lnSpc>
                          <a:spcPct val="106000"/>
                        </a:lnSpc>
                        <a:spcAft>
                          <a:spcPts val="800"/>
                        </a:spcAft>
                      </a:pPr>
                      <a:r>
                        <a:rPr lang="en-GB" sz="1600" dirty="0">
                          <a:solidFill>
                            <a:schemeClr val="bg1"/>
                          </a:solidFill>
                          <a:effectLst/>
                        </a:rPr>
                        <a:t> Reason for deviation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lvl="0" indent="0" algn="l" defTabSz="914400" rtl="0" eaLnBrk="1" latinLnBrk="0" hangingPunct="1">
                        <a:lnSpc>
                          <a:spcPct val="115000"/>
                        </a:lnSpc>
                        <a:spcBef>
                          <a:spcPts val="720"/>
                        </a:spcBef>
                        <a:spcAft>
                          <a:spcPts val="720"/>
                        </a:spcAft>
                        <a:buFont typeface="Symbol" panose="05050102010706020507" pitchFamily="18" charset="2"/>
                        <a:buNone/>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There were delays in obtaining the Board’s direction and inputs on the concept document of Turnaround Strategy </a:t>
                      </a:r>
                    </a:p>
                    <a:p>
                      <a:pPr marL="0" marR="0" lvl="0" indent="0" algn="l" defTabSz="914400" rtl="0" eaLnBrk="1" latinLnBrk="0" hangingPunct="1">
                        <a:lnSpc>
                          <a:spcPct val="115000"/>
                        </a:lnSpc>
                        <a:spcBef>
                          <a:spcPts val="720"/>
                        </a:spcBef>
                        <a:spcAft>
                          <a:spcPts val="720"/>
                        </a:spcAft>
                        <a:buFont typeface="Symbol" panose="05050102010706020507" pitchFamily="18" charset="2"/>
                        <a:buNone/>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The planning session was held in October 2020 that served as a basis to solicit further Board guidance and further inputs from external stakeholders</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7704917"/>
                  </a:ext>
                </a:extLst>
              </a:tr>
              <a:tr h="900324">
                <a:tc>
                  <a:txBody>
                    <a:bodyPr/>
                    <a:lstStyle/>
                    <a:p>
                      <a:pPr>
                        <a:lnSpc>
                          <a:spcPct val="106000"/>
                        </a:lnSpc>
                        <a:spcAft>
                          <a:spcPts val="800"/>
                        </a:spcAft>
                      </a:pPr>
                      <a:r>
                        <a:rPr lang="en-ZA" sz="1600" dirty="0" smtClean="0">
                          <a:solidFill>
                            <a:schemeClr val="bg1"/>
                          </a:solidFill>
                          <a:effectLst/>
                        </a:rPr>
                        <a:t>Correct Measures</a:t>
                      </a:r>
                      <a:endParaRPr lang="en-US" sz="1600" dirty="0">
                        <a:solidFill>
                          <a:schemeClr val="bg1"/>
                        </a:solidFill>
                        <a:effectLst/>
                      </a:endParaRPr>
                    </a:p>
                  </a:txBody>
                  <a:tcPr marL="23485" marR="23485" marT="3728" marB="0" anchor="ctr"/>
                </a:tc>
                <a:tc gridSpan="5">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The procurement process of appointing a SP to develop a Turnaround Strategy will be completed in February 2021</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019415"/>
                  </a:ext>
                </a:extLst>
              </a:tr>
            </a:tbl>
          </a:graphicData>
        </a:graphic>
      </p:graphicFrame>
    </p:spTree>
    <p:extLst>
      <p:ext uri="{BB962C8B-B14F-4D97-AF65-F5344CB8AC3E}">
        <p14:creationId xmlns:p14="http://schemas.microsoft.com/office/powerpoint/2010/main" val="46315035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1</a:t>
            </a:r>
            <a:r>
              <a:rPr lang="en-ZA" b="1" dirty="0" smtClean="0"/>
              <a:t>: GOVERNANCE AND ADMINISTRATION</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11</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62409310"/>
              </p:ext>
            </p:extLst>
          </p:nvPr>
        </p:nvGraphicFramePr>
        <p:xfrm>
          <a:off x="16885" y="838201"/>
          <a:ext cx="12119991" cy="5436516"/>
        </p:xfrm>
        <a:graphic>
          <a:graphicData uri="http://schemas.openxmlformats.org/drawingml/2006/table">
            <a:tbl>
              <a:tblPr firstRow="1" firstCol="1" bandRow="1">
                <a:tableStyleId>{5C22544A-7EE6-4342-B048-85BDC9FD1C3A}</a:tableStyleId>
              </a:tblPr>
              <a:tblGrid>
                <a:gridCol w="1699755">
                  <a:extLst>
                    <a:ext uri="{9D8B030D-6E8A-4147-A177-3AD203B41FA5}">
                      <a16:colId xmlns:a16="http://schemas.microsoft.com/office/drawing/2014/main" val="3473864839"/>
                    </a:ext>
                  </a:extLst>
                </a:gridCol>
                <a:gridCol w="1620626">
                  <a:extLst>
                    <a:ext uri="{9D8B030D-6E8A-4147-A177-3AD203B41FA5}">
                      <a16:colId xmlns:a16="http://schemas.microsoft.com/office/drawing/2014/main" val="1813656344"/>
                    </a:ext>
                  </a:extLst>
                </a:gridCol>
                <a:gridCol w="3256931">
                  <a:extLst>
                    <a:ext uri="{9D8B030D-6E8A-4147-A177-3AD203B41FA5}">
                      <a16:colId xmlns:a16="http://schemas.microsoft.com/office/drawing/2014/main" val="3378281872"/>
                    </a:ext>
                  </a:extLst>
                </a:gridCol>
                <a:gridCol w="1688304">
                  <a:extLst>
                    <a:ext uri="{9D8B030D-6E8A-4147-A177-3AD203B41FA5}">
                      <a16:colId xmlns:a16="http://schemas.microsoft.com/office/drawing/2014/main" val="1566324255"/>
                    </a:ext>
                  </a:extLst>
                </a:gridCol>
                <a:gridCol w="2133979">
                  <a:extLst>
                    <a:ext uri="{9D8B030D-6E8A-4147-A177-3AD203B41FA5}">
                      <a16:colId xmlns:a16="http://schemas.microsoft.com/office/drawing/2014/main" val="2344061550"/>
                    </a:ext>
                  </a:extLst>
                </a:gridCol>
                <a:gridCol w="1720396">
                  <a:extLst>
                    <a:ext uri="{9D8B030D-6E8A-4147-A177-3AD203B41FA5}">
                      <a16:colId xmlns:a16="http://schemas.microsoft.com/office/drawing/2014/main" val="2313858138"/>
                    </a:ext>
                  </a:extLst>
                </a:gridCol>
              </a:tblGrid>
              <a:tr h="533669">
                <a:tc>
                  <a:txBody>
                    <a:bodyPr/>
                    <a:lstStyle/>
                    <a:p>
                      <a:pPr>
                        <a:lnSpc>
                          <a:spcPct val="106000"/>
                        </a:lnSpc>
                        <a:spcAft>
                          <a:spcPts val="800"/>
                        </a:spcAft>
                      </a:pPr>
                      <a:r>
                        <a:rPr lang="en-GB" sz="1600" kern="1200" dirty="0">
                          <a:solidFill>
                            <a:schemeClr val="bg1"/>
                          </a:solidFill>
                          <a:effectLst/>
                        </a:rPr>
                        <a:t>KPI </a:t>
                      </a:r>
                      <a:r>
                        <a:rPr lang="en-GB" sz="1600" kern="1200" dirty="0" smtClean="0">
                          <a:solidFill>
                            <a:schemeClr val="bg1"/>
                          </a:solidFill>
                          <a:effectLst/>
                        </a:rPr>
                        <a:t>6</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4">
                  <a:txBody>
                    <a:bodyPr/>
                    <a:lstStyle/>
                    <a:p>
                      <a:pPr marL="0" marR="0" indent="0" algn="l" defTabSz="914400" rtl="0" eaLnBrk="1" fontAlgn="auto" latinLnBrk="0" hangingPunct="1">
                        <a:lnSpc>
                          <a:spcPct val="106000"/>
                        </a:lnSpc>
                        <a:spcBef>
                          <a:spcPts val="0"/>
                        </a:spcBef>
                        <a:spcAft>
                          <a:spcPts val="800"/>
                        </a:spcAft>
                        <a:buClrTx/>
                        <a:buSzTx/>
                        <a:buFontTx/>
                        <a:buNone/>
                        <a:tabLst/>
                        <a:defRPr/>
                      </a:pPr>
                      <a:r>
                        <a:rPr lang="en-GB" sz="1600" kern="1200" dirty="0" smtClean="0">
                          <a:solidFill>
                            <a:schemeClr val="dk1"/>
                          </a:solidFill>
                          <a:effectLst/>
                          <a:latin typeface="+mn-lt"/>
                          <a:ea typeface="Calibri" panose="020F0502020204030204" pitchFamily="34" charset="0"/>
                          <a:cs typeface="Times New Roman" panose="02020603050405020304" pitchFamily="18" charset="0"/>
                        </a:rPr>
                        <a:t>Approved Employee Climate Survey framework</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3485" marR="23485" marT="3728"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3485" marR="23485" marT="3728" marB="0" anchor="ctr">
                    <a:noFill/>
                  </a:tcPr>
                </a:tc>
                <a:extLst>
                  <a:ext uri="{0D108BD9-81ED-4DB2-BD59-A6C34878D82A}">
                    <a16:rowId xmlns:a16="http://schemas.microsoft.com/office/drawing/2014/main" val="1052766316"/>
                  </a:ext>
                </a:extLst>
              </a:tr>
              <a:tr h="688178">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a:txBody>
                    <a:bodyPr/>
                    <a:lstStyle/>
                    <a:p>
                      <a:pPr>
                        <a:lnSpc>
                          <a:spcPct val="107000"/>
                        </a:lnSpc>
                        <a:spcBef>
                          <a:spcPts val="720"/>
                        </a:spcBef>
                        <a:spcAft>
                          <a:spcPts val="720"/>
                        </a:spcAft>
                      </a:pPr>
                      <a:r>
                        <a:rPr lang="en-GB" sz="1600" kern="1200" dirty="0" smtClean="0">
                          <a:solidFill>
                            <a:schemeClr val="bg1"/>
                          </a:solidFill>
                          <a:effectLst/>
                        </a:rPr>
                        <a:t>  Impact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84455" marR="0" lvl="0" indent="0" algn="l" defTabSz="914400" rtl="0" eaLnBrk="1" fontAlgn="auto" latinLnBrk="0" hangingPunct="1">
                        <a:lnSpc>
                          <a:spcPct val="107000"/>
                        </a:lnSpc>
                        <a:spcBef>
                          <a:spcPts val="0"/>
                        </a:spcBef>
                        <a:spcAft>
                          <a:spcPts val="0"/>
                        </a:spcAft>
                        <a:buClrTx/>
                        <a:buSzTx/>
                        <a:buFontTx/>
                        <a:buNone/>
                        <a:tabLst/>
                        <a:defRPr/>
                      </a:pPr>
                      <a:r>
                        <a:rPr lang="en-US" sz="1600" dirty="0" smtClean="0">
                          <a:effectLst/>
                          <a:latin typeface="+mn-lt"/>
                          <a:ea typeface="Calibri" panose="020F0502020204030204" pitchFamily="34" charset="0"/>
                          <a:cs typeface="Times New Roman" panose="02020603050405020304" pitchFamily="18" charset="0"/>
                        </a:rPr>
                        <a:t>A commonly desired organizational culture linked to a strategy to attract and retain the employee to NDA / make NDA an employer of choice. </a:t>
                      </a:r>
                      <a:endParaRPr lang="en-ZA" sz="1600" dirty="0" smtClean="0">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747376475"/>
                  </a:ext>
                </a:extLst>
              </a:tr>
              <a:tr h="631933">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a:txBody>
                    <a:bodyPr/>
                    <a:lstStyle/>
                    <a:p>
                      <a:pPr>
                        <a:lnSpc>
                          <a:spcPct val="107000"/>
                        </a:lnSpc>
                        <a:spcBef>
                          <a:spcPts val="720"/>
                        </a:spcBef>
                        <a:spcAft>
                          <a:spcPts val="720"/>
                        </a:spcAft>
                      </a:pPr>
                      <a:r>
                        <a:rPr lang="en-GB" sz="1600" kern="1200" dirty="0">
                          <a:solidFill>
                            <a:schemeClr val="bg1"/>
                          </a:solidFill>
                          <a:effectLst/>
                        </a:rPr>
                        <a:t>Annual 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231" marR="24231" marT="4101" marB="0" anchor="ctr">
                    <a:solidFill>
                      <a:schemeClr val="accent1"/>
                    </a:solidFill>
                  </a:tcPr>
                </a:tc>
                <a:tc>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Approved framework for Employee Climate Survey</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Bef>
                          <a:spcPts val="720"/>
                        </a:spcBef>
                        <a:spcAft>
                          <a:spcPts val="720"/>
                        </a:spcAft>
                      </a:pPr>
                      <a:r>
                        <a:rPr lang="en-GB" sz="1600" kern="1200" dirty="0" smtClean="0">
                          <a:solidFill>
                            <a:srgbClr val="000000"/>
                          </a:solidFill>
                          <a:effectLst/>
                        </a:rPr>
                        <a:t>  </a:t>
                      </a:r>
                      <a:r>
                        <a:rPr lang="en-GB" sz="1600" kern="1200" dirty="0" smtClean="0">
                          <a:solidFill>
                            <a:schemeClr val="bg1"/>
                          </a:solidFill>
                          <a:effectLst/>
                        </a:rPr>
                        <a:t>Quarter  </a:t>
                      </a:r>
                      <a:r>
                        <a:rPr lang="en-GB" sz="1600" kern="1200" dirty="0">
                          <a:solidFill>
                            <a:schemeClr val="bg1"/>
                          </a:solidFill>
                          <a:effectLst/>
                        </a:rPr>
                        <a:t>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Consultation with internal stakeholders on the framework for Employee Climate Survey</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4232098056"/>
                  </a:ext>
                </a:extLst>
              </a:tr>
              <a:tr h="1313083">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0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Consultations sessions happened in November 2020 involving internal stakeholders. Feedback from the sessions were documented to inform the</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Climate Survey Framework.</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129156"/>
                  </a:ext>
                </a:extLst>
              </a:tr>
              <a:tr h="862989">
                <a:tc>
                  <a:txBody>
                    <a:bodyPr/>
                    <a:lstStyle/>
                    <a:p>
                      <a:pPr>
                        <a:lnSpc>
                          <a:spcPct val="106000"/>
                        </a:lnSpc>
                        <a:spcAft>
                          <a:spcPts val="800"/>
                        </a:spcAft>
                      </a:pPr>
                      <a:r>
                        <a:rPr lang="en-GB" sz="1600" dirty="0">
                          <a:solidFill>
                            <a:schemeClr val="bg1"/>
                          </a:solidFill>
                          <a:effectLst/>
                        </a:rPr>
                        <a:t> Reason for deviation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GB" sz="1600" kern="1200" dirty="0" smtClean="0">
                          <a:solidFill>
                            <a:schemeClr val="dk1"/>
                          </a:solidFill>
                          <a:effectLst/>
                          <a:latin typeface="+mn-lt"/>
                          <a:ea typeface="Calibri" panose="020F0502020204030204" pitchFamily="34" charset="0"/>
                          <a:cs typeface="Times New Roman" panose="02020603050405020304" pitchFamily="18" charset="0"/>
                        </a:rPr>
                        <a:t>None</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7704917"/>
                  </a:ext>
                </a:extLst>
              </a:tr>
              <a:tr h="900324">
                <a:tc>
                  <a:txBody>
                    <a:bodyPr/>
                    <a:lstStyle/>
                    <a:p>
                      <a:pPr>
                        <a:lnSpc>
                          <a:spcPct val="106000"/>
                        </a:lnSpc>
                        <a:spcAft>
                          <a:spcPts val="800"/>
                        </a:spcAft>
                      </a:pPr>
                      <a:r>
                        <a:rPr lang="en-ZA" sz="1600" dirty="0" smtClean="0">
                          <a:solidFill>
                            <a:schemeClr val="bg1"/>
                          </a:solidFill>
                          <a:effectLst/>
                        </a:rPr>
                        <a:t>Correct Measures</a:t>
                      </a:r>
                      <a:endParaRPr lang="en-US" sz="1600" dirty="0">
                        <a:solidFill>
                          <a:schemeClr val="bg1"/>
                        </a:solidFill>
                        <a:effectLst/>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Further engagement may be conducted in January 2021 before </a:t>
                      </a:r>
                      <a:r>
                        <a:rPr lang="en-US" sz="1600" kern="1200" baseline="0" dirty="0" err="1" smtClean="0">
                          <a:solidFill>
                            <a:schemeClr val="dk1"/>
                          </a:solidFill>
                          <a:effectLst/>
                          <a:latin typeface="+mn-lt"/>
                          <a:ea typeface="Calibri" panose="020F0502020204030204" pitchFamily="34" charset="0"/>
                          <a:cs typeface="Times New Roman" panose="02020603050405020304" pitchFamily="18" charset="0"/>
                        </a:rPr>
                        <a:t>finalising</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the development of the framework for Employee Climate Survey</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019415"/>
                  </a:ext>
                </a:extLst>
              </a:tr>
            </a:tbl>
          </a:graphicData>
        </a:graphic>
      </p:graphicFrame>
    </p:spTree>
    <p:extLst>
      <p:ext uri="{BB962C8B-B14F-4D97-AF65-F5344CB8AC3E}">
        <p14:creationId xmlns:p14="http://schemas.microsoft.com/office/powerpoint/2010/main" val="41577919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1</a:t>
            </a:r>
            <a:r>
              <a:rPr lang="en-ZA" b="1" dirty="0" smtClean="0"/>
              <a:t>: GOVERNANCE AND ADMINISTRATION</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12</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50767792"/>
              </p:ext>
            </p:extLst>
          </p:nvPr>
        </p:nvGraphicFramePr>
        <p:xfrm>
          <a:off x="16885" y="838201"/>
          <a:ext cx="12119991" cy="5285684"/>
        </p:xfrm>
        <a:graphic>
          <a:graphicData uri="http://schemas.openxmlformats.org/drawingml/2006/table">
            <a:tbl>
              <a:tblPr firstRow="1" firstCol="1" bandRow="1">
                <a:tableStyleId>{5C22544A-7EE6-4342-B048-85BDC9FD1C3A}</a:tableStyleId>
              </a:tblPr>
              <a:tblGrid>
                <a:gridCol w="1699755">
                  <a:extLst>
                    <a:ext uri="{9D8B030D-6E8A-4147-A177-3AD203B41FA5}">
                      <a16:colId xmlns:a16="http://schemas.microsoft.com/office/drawing/2014/main" val="3473864839"/>
                    </a:ext>
                  </a:extLst>
                </a:gridCol>
                <a:gridCol w="1620626">
                  <a:extLst>
                    <a:ext uri="{9D8B030D-6E8A-4147-A177-3AD203B41FA5}">
                      <a16:colId xmlns:a16="http://schemas.microsoft.com/office/drawing/2014/main" val="1813656344"/>
                    </a:ext>
                  </a:extLst>
                </a:gridCol>
                <a:gridCol w="3046766">
                  <a:extLst>
                    <a:ext uri="{9D8B030D-6E8A-4147-A177-3AD203B41FA5}">
                      <a16:colId xmlns:a16="http://schemas.microsoft.com/office/drawing/2014/main" val="3378281872"/>
                    </a:ext>
                  </a:extLst>
                </a:gridCol>
                <a:gridCol w="1584176">
                  <a:extLst>
                    <a:ext uri="{9D8B030D-6E8A-4147-A177-3AD203B41FA5}">
                      <a16:colId xmlns:a16="http://schemas.microsoft.com/office/drawing/2014/main" val="1566324255"/>
                    </a:ext>
                  </a:extLst>
                </a:gridCol>
                <a:gridCol w="2376264">
                  <a:extLst>
                    <a:ext uri="{9D8B030D-6E8A-4147-A177-3AD203B41FA5}">
                      <a16:colId xmlns:a16="http://schemas.microsoft.com/office/drawing/2014/main" val="2344061550"/>
                    </a:ext>
                  </a:extLst>
                </a:gridCol>
                <a:gridCol w="1792404">
                  <a:extLst>
                    <a:ext uri="{9D8B030D-6E8A-4147-A177-3AD203B41FA5}">
                      <a16:colId xmlns:a16="http://schemas.microsoft.com/office/drawing/2014/main" val="1889415624"/>
                    </a:ext>
                  </a:extLst>
                </a:gridCol>
              </a:tblGrid>
              <a:tr h="533669">
                <a:tc>
                  <a:txBody>
                    <a:bodyPr/>
                    <a:lstStyle/>
                    <a:p>
                      <a:pPr>
                        <a:lnSpc>
                          <a:spcPct val="106000"/>
                        </a:lnSpc>
                        <a:spcAft>
                          <a:spcPts val="800"/>
                        </a:spcAft>
                      </a:pPr>
                      <a:r>
                        <a:rPr lang="en-GB" sz="1600" kern="1200" dirty="0">
                          <a:solidFill>
                            <a:schemeClr val="bg1"/>
                          </a:solidFill>
                          <a:effectLst/>
                        </a:rPr>
                        <a:t>KPI </a:t>
                      </a:r>
                      <a:r>
                        <a:rPr lang="en-GB" sz="1600" kern="1200" dirty="0" smtClean="0">
                          <a:solidFill>
                            <a:schemeClr val="bg1"/>
                          </a:solidFill>
                          <a:effectLst/>
                        </a:rPr>
                        <a:t>7</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4">
                  <a:txBody>
                    <a:bodyPr/>
                    <a:lstStyle/>
                    <a:p>
                      <a:pPr marL="0" marR="0" indent="0" algn="l" defTabSz="914400" rtl="0" eaLnBrk="1" fontAlgn="auto" latinLnBrk="0" hangingPunct="1">
                        <a:lnSpc>
                          <a:spcPct val="106000"/>
                        </a:lnSpc>
                        <a:spcBef>
                          <a:spcPts val="0"/>
                        </a:spcBef>
                        <a:spcAft>
                          <a:spcPts val="800"/>
                        </a:spcAft>
                        <a:buClrTx/>
                        <a:buSzTx/>
                        <a:buFontTx/>
                        <a:buNone/>
                        <a:tabLst/>
                        <a:defRPr/>
                      </a:pPr>
                      <a:r>
                        <a:rPr lang="en-GB" sz="1800" b="1" i="0" kern="1200" dirty="0" smtClean="0">
                          <a:solidFill>
                            <a:schemeClr val="dk1"/>
                          </a:solidFill>
                          <a:effectLst/>
                          <a:latin typeface="+mn-lt"/>
                          <a:ea typeface="+mn-ea"/>
                          <a:cs typeface="+mn-cs"/>
                        </a:rPr>
                        <a:t>Approved Brand Strategy</a:t>
                      </a:r>
                      <a:endParaRPr lang="en-ZA" sz="1800" b="1" i="0" kern="1200" dirty="0" smtClean="0">
                        <a:solidFill>
                          <a:schemeClr val="dk1"/>
                        </a:solidFill>
                        <a:effectLst/>
                        <a:latin typeface="+mn-lt"/>
                        <a:ea typeface="+mn-ea"/>
                        <a:cs typeface="+mn-cs"/>
                      </a:endParaRPr>
                    </a:p>
                  </a:txBody>
                  <a:tcPr marL="23485" marR="23485" marT="3728"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3485" marR="23485" marT="3728" marB="0" anchor="ctr">
                    <a:noFill/>
                  </a:tcPr>
                </a:tc>
                <a:extLst>
                  <a:ext uri="{0D108BD9-81ED-4DB2-BD59-A6C34878D82A}">
                    <a16:rowId xmlns:a16="http://schemas.microsoft.com/office/drawing/2014/main" val="1052766316"/>
                  </a:ext>
                </a:extLst>
              </a:tr>
              <a:tr h="688178">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ZA" sz="1800" b="0" i="0" kern="1200" dirty="0" smtClean="0">
                          <a:solidFill>
                            <a:schemeClr val="dk1"/>
                          </a:solidFill>
                          <a:effectLst/>
                          <a:latin typeface="+mn-lt"/>
                          <a:ea typeface="+mn-ea"/>
                          <a:cs typeface="+mn-cs"/>
                        </a:rPr>
                        <a:t>To </a:t>
                      </a:r>
                      <a:r>
                        <a:rPr lang="en-US" sz="1800" b="0" i="0" kern="1200" dirty="0" smtClean="0">
                          <a:solidFill>
                            <a:schemeClr val="dk1"/>
                          </a:solidFill>
                          <a:effectLst/>
                          <a:latin typeface="+mn-lt"/>
                          <a:ea typeface="+mn-ea"/>
                          <a:cs typeface="+mn-cs"/>
                        </a:rPr>
                        <a:t>improve NDA client experience, highlight competitive advantage and programmatic performance</a:t>
                      </a:r>
                      <a:endParaRPr lang="en-ZA" sz="1800" b="0" i="0" kern="1200" dirty="0" smtClean="0">
                        <a:solidFill>
                          <a:schemeClr val="dk1"/>
                        </a:solidFill>
                        <a:effectLst/>
                        <a:latin typeface="+mn-lt"/>
                        <a:ea typeface="+mn-ea"/>
                        <a:cs typeface="+mn-cs"/>
                      </a:endParaRPr>
                    </a:p>
                  </a:txBody>
                  <a:tcPr marL="24231" marR="24231" marT="4101" marB="0" anchor="ctr"/>
                </a:tc>
                <a:tc hMerge="1">
                  <a:txBody>
                    <a:bodyPr/>
                    <a:lstStyle/>
                    <a:p>
                      <a:endParaRPr lang="en-US"/>
                    </a:p>
                  </a:txBody>
                  <a:tcPr/>
                </a:tc>
                <a:tc>
                  <a:txBody>
                    <a:bodyPr/>
                    <a:lstStyle/>
                    <a:p>
                      <a:pPr>
                        <a:lnSpc>
                          <a:spcPct val="107000"/>
                        </a:lnSpc>
                        <a:spcBef>
                          <a:spcPts val="720"/>
                        </a:spcBef>
                        <a:spcAft>
                          <a:spcPts val="720"/>
                        </a:spcAft>
                      </a:pPr>
                      <a:r>
                        <a:rPr lang="en-GB" sz="1600" kern="1200" dirty="0" smtClean="0">
                          <a:solidFill>
                            <a:schemeClr val="bg1"/>
                          </a:solidFill>
                          <a:effectLst/>
                        </a:rPr>
                        <a:t>  Impact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84455" marR="0" lvl="0" indent="0" algn="l" defTabSz="9144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Would enhance NDA’s reputation and ensure that all key stakeholders understand and appreciate its mandate and the brand promise of “Unlocking Potential’’.</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747376475"/>
                  </a:ext>
                </a:extLst>
              </a:tr>
              <a:tr h="631933">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a:txBody>
                    <a:bodyPr/>
                    <a:lstStyle/>
                    <a:p>
                      <a:pPr>
                        <a:lnSpc>
                          <a:spcPct val="107000"/>
                        </a:lnSpc>
                        <a:spcBef>
                          <a:spcPts val="720"/>
                        </a:spcBef>
                        <a:spcAft>
                          <a:spcPts val="720"/>
                        </a:spcAft>
                      </a:pPr>
                      <a:r>
                        <a:rPr lang="en-GB" sz="1600" kern="1200" dirty="0">
                          <a:solidFill>
                            <a:schemeClr val="bg1"/>
                          </a:solidFill>
                          <a:effectLst/>
                        </a:rPr>
                        <a:t>Annual 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231" marR="24231" marT="4101" marB="0" anchor="ctr">
                    <a:solidFill>
                      <a:schemeClr val="accent1"/>
                    </a:solidFill>
                  </a:tcPr>
                </a:tc>
                <a:tc>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GB" sz="1600" dirty="0" smtClean="0">
                          <a:effectLst/>
                          <a:latin typeface="+mn-lt"/>
                          <a:ea typeface="Calibri" panose="020F0502020204030204" pitchFamily="34" charset="0"/>
                          <a:cs typeface="Arial" panose="020B0604020202020204" pitchFamily="34" charset="0"/>
                        </a:rPr>
                        <a:t>Draft Brand Strategy</a:t>
                      </a:r>
                      <a:endParaRPr lang="en-ZA" sz="1600" dirty="0" smtClean="0">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Bef>
                          <a:spcPts val="720"/>
                        </a:spcBef>
                        <a:spcAft>
                          <a:spcPts val="720"/>
                        </a:spcAft>
                      </a:pPr>
                      <a:r>
                        <a:rPr lang="en-GB" sz="1600" kern="1200" dirty="0" smtClean="0">
                          <a:solidFill>
                            <a:srgbClr val="000000"/>
                          </a:solidFill>
                          <a:effectLst/>
                        </a:rPr>
                        <a:t>  </a:t>
                      </a:r>
                      <a:r>
                        <a:rPr lang="en-GB" sz="1600" kern="1200" dirty="0" smtClean="0">
                          <a:solidFill>
                            <a:schemeClr val="bg1"/>
                          </a:solidFill>
                          <a:effectLst/>
                        </a:rPr>
                        <a:t>Quarter  </a:t>
                      </a:r>
                      <a:r>
                        <a:rPr lang="en-GB" sz="1600" kern="1200" dirty="0">
                          <a:solidFill>
                            <a:schemeClr val="bg1"/>
                          </a:solidFill>
                          <a:effectLst/>
                        </a:rPr>
                        <a:t>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dirty="0" smtClean="0">
                          <a:effectLst/>
                          <a:latin typeface="+mn-lt"/>
                          <a:ea typeface="Calibri" panose="020F0502020204030204" pitchFamily="34" charset="0"/>
                          <a:cs typeface="Arial" panose="020B0604020202020204" pitchFamily="34" charset="0"/>
                        </a:rPr>
                        <a:t>Development of draft brand strategy</a:t>
                      </a:r>
                      <a:endParaRPr lang="en-ZA" sz="1600" dirty="0" smtClean="0">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4232098056"/>
                  </a:ext>
                </a:extLst>
              </a:tr>
              <a:tr h="1313083">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0000"/>
                        </a:lnSpc>
                        <a:spcBef>
                          <a:spcPts val="720"/>
                        </a:spcBef>
                        <a:spcAft>
                          <a:spcPts val="720"/>
                        </a:spcAft>
                        <a:buClrTx/>
                        <a:buSzTx/>
                        <a:buFontTx/>
                        <a:buNone/>
                        <a:tabLst/>
                        <a:defRPr/>
                      </a:pPr>
                      <a:r>
                        <a:rPr lang="en-US" sz="1600" dirty="0" smtClean="0">
                          <a:effectLst/>
                          <a:latin typeface="+mn-lt"/>
                          <a:ea typeface="Calibri" panose="020F0502020204030204" pitchFamily="34" charset="0"/>
                          <a:cs typeface="Times New Roman" panose="02020603050405020304" pitchFamily="18" charset="0"/>
                        </a:rPr>
                        <a:t>A Draft Brand Strategy has not been produced,</a:t>
                      </a:r>
                      <a:r>
                        <a:rPr lang="en-US" sz="1600" baseline="0" dirty="0" smtClean="0">
                          <a:effectLst/>
                          <a:latin typeface="+mn-lt"/>
                          <a:ea typeface="Calibri" panose="020F0502020204030204" pitchFamily="34" charset="0"/>
                          <a:cs typeface="Times New Roman" panose="02020603050405020304" pitchFamily="18" charset="0"/>
                        </a:rPr>
                        <a:t> however, a </a:t>
                      </a:r>
                      <a:r>
                        <a:rPr lang="en-US" sz="1600" dirty="0" smtClean="0">
                          <a:effectLst/>
                          <a:latin typeface="+mn-lt"/>
                          <a:ea typeface="Calibri" panose="020F0502020204030204" pitchFamily="34" charset="0"/>
                          <a:cs typeface="Times New Roman" panose="02020603050405020304" pitchFamily="18" charset="0"/>
                        </a:rPr>
                        <a:t>Draft Brand Strategy Concept Document was developed upon</a:t>
                      </a:r>
                      <a:r>
                        <a:rPr lang="en-US" sz="1600" baseline="0" dirty="0" smtClean="0">
                          <a:effectLst/>
                          <a:latin typeface="+mn-lt"/>
                          <a:ea typeface="Calibri" panose="020F0502020204030204" pitchFamily="34" charset="0"/>
                          <a:cs typeface="Times New Roman" panose="02020603050405020304" pitchFamily="18" charset="0"/>
                        </a:rPr>
                        <a:t> receiving inputs through consultative sessions that were held in the 2</a:t>
                      </a:r>
                      <a:r>
                        <a:rPr lang="en-US" sz="1600" baseline="30000" dirty="0" smtClean="0">
                          <a:effectLst/>
                          <a:latin typeface="+mn-lt"/>
                          <a:ea typeface="Calibri" panose="020F0502020204030204" pitchFamily="34" charset="0"/>
                          <a:cs typeface="Times New Roman" panose="02020603050405020304" pitchFamily="18" charset="0"/>
                        </a:rPr>
                        <a:t>nd</a:t>
                      </a:r>
                      <a:r>
                        <a:rPr lang="en-US" sz="1600" baseline="0" dirty="0" smtClean="0">
                          <a:effectLst/>
                          <a:latin typeface="+mn-lt"/>
                          <a:ea typeface="Calibri" panose="020F0502020204030204" pitchFamily="34" charset="0"/>
                          <a:cs typeface="Times New Roman" panose="02020603050405020304" pitchFamily="18" charset="0"/>
                        </a:rPr>
                        <a:t> quarter</a:t>
                      </a:r>
                      <a:endParaRPr lang="en-ZA" sz="1600" dirty="0" smtClean="0">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129156"/>
                  </a:ext>
                </a:extLst>
              </a:tr>
              <a:tr h="862989">
                <a:tc>
                  <a:txBody>
                    <a:bodyPr/>
                    <a:lstStyle/>
                    <a:p>
                      <a:pPr>
                        <a:lnSpc>
                          <a:spcPct val="106000"/>
                        </a:lnSpc>
                        <a:spcAft>
                          <a:spcPts val="800"/>
                        </a:spcAft>
                      </a:pPr>
                      <a:r>
                        <a:rPr lang="en-GB" sz="1600" dirty="0">
                          <a:solidFill>
                            <a:schemeClr val="bg1"/>
                          </a:solidFill>
                          <a:effectLst/>
                        </a:rPr>
                        <a:t> Reason for deviation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ZA" sz="1600" kern="1200" dirty="0" smtClean="0">
                          <a:solidFill>
                            <a:schemeClr val="dk1"/>
                          </a:solidFill>
                          <a:effectLst/>
                          <a:latin typeface="+mn-lt"/>
                          <a:ea typeface="Calibri" panose="020F0502020204030204" pitchFamily="34" charset="0"/>
                          <a:cs typeface="Times New Roman" panose="02020603050405020304" pitchFamily="18" charset="0"/>
                        </a:rPr>
                        <a:t>There were delays in finalising the consultation</a:t>
                      </a:r>
                      <a:r>
                        <a:rPr lang="en-ZA" sz="1600" kern="1200" baseline="0" dirty="0" smtClean="0">
                          <a:solidFill>
                            <a:schemeClr val="dk1"/>
                          </a:solidFill>
                          <a:effectLst/>
                          <a:latin typeface="+mn-lt"/>
                          <a:ea typeface="Calibri" panose="020F0502020204030204" pitchFamily="34" charset="0"/>
                          <a:cs typeface="Times New Roman" panose="02020603050405020304" pitchFamily="18" charset="0"/>
                        </a:rPr>
                        <a:t> process that in turn affected the drafting of the draft brand strategy document</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7704917"/>
                  </a:ext>
                </a:extLst>
              </a:tr>
              <a:tr h="900324">
                <a:tc>
                  <a:txBody>
                    <a:bodyPr/>
                    <a:lstStyle/>
                    <a:p>
                      <a:pPr>
                        <a:lnSpc>
                          <a:spcPct val="106000"/>
                        </a:lnSpc>
                        <a:spcAft>
                          <a:spcPts val="800"/>
                        </a:spcAft>
                      </a:pPr>
                      <a:r>
                        <a:rPr lang="en-ZA" sz="1600" dirty="0" smtClean="0">
                          <a:solidFill>
                            <a:schemeClr val="bg1"/>
                          </a:solidFill>
                          <a:effectLst/>
                        </a:rPr>
                        <a:t>Correct Measures</a:t>
                      </a:r>
                      <a:endParaRPr lang="en-US" sz="1600" dirty="0">
                        <a:solidFill>
                          <a:schemeClr val="bg1"/>
                        </a:solidFill>
                        <a:effectLst/>
                      </a:endParaRPr>
                    </a:p>
                  </a:txBody>
                  <a:tcPr marL="23485" marR="23485" marT="3728" marB="0" anchor="ctr"/>
                </a:tc>
                <a:tc gridSpan="5">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Conclusion of consultative session and drafting of a final Draft of Brand Strategy Document to be presented to EXCO for approval by end of 4</a:t>
                      </a:r>
                      <a:r>
                        <a:rPr lang="en-US" sz="1600" kern="1200" baseline="30000" dirty="0" smtClean="0">
                          <a:solidFill>
                            <a:schemeClr val="dk1"/>
                          </a:solidFill>
                          <a:effectLst/>
                          <a:latin typeface="+mn-lt"/>
                          <a:ea typeface="Calibri" panose="020F0502020204030204" pitchFamily="34" charset="0"/>
                          <a:cs typeface="Times New Roman" panose="02020603050405020304" pitchFamily="18" charset="0"/>
                        </a:rPr>
                        <a:t>th</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 quarter</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019415"/>
                  </a:ext>
                </a:extLst>
              </a:tr>
            </a:tbl>
          </a:graphicData>
        </a:graphic>
      </p:graphicFrame>
    </p:spTree>
    <p:extLst>
      <p:ext uri="{BB962C8B-B14F-4D97-AF65-F5344CB8AC3E}">
        <p14:creationId xmlns:p14="http://schemas.microsoft.com/office/powerpoint/2010/main" val="233775066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a:t>
            </a:r>
            <a:r>
              <a:rPr lang="en-ZA" b="1" cap="all" dirty="0" smtClean="0"/>
              <a:t>2</a:t>
            </a:r>
            <a:r>
              <a:rPr lang="en-ZA" b="1" dirty="0" smtClean="0"/>
              <a:t>: CSO DEVELOPMENT</a:t>
            </a:r>
            <a:endParaRPr lang="en-ZA" sz="1050"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13</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4363097"/>
              </p:ext>
            </p:extLst>
          </p:nvPr>
        </p:nvGraphicFramePr>
        <p:xfrm>
          <a:off x="16885" y="838201"/>
          <a:ext cx="12119991" cy="5650256"/>
        </p:xfrm>
        <a:graphic>
          <a:graphicData uri="http://schemas.openxmlformats.org/drawingml/2006/table">
            <a:tbl>
              <a:tblPr firstRow="1" firstCol="1" bandRow="1">
                <a:tableStyleId>{5C22544A-7EE6-4342-B048-85BDC9FD1C3A}</a:tableStyleId>
              </a:tblPr>
              <a:tblGrid>
                <a:gridCol w="1699755">
                  <a:extLst>
                    <a:ext uri="{9D8B030D-6E8A-4147-A177-3AD203B41FA5}">
                      <a16:colId xmlns:a16="http://schemas.microsoft.com/office/drawing/2014/main" val="3473864839"/>
                    </a:ext>
                  </a:extLst>
                </a:gridCol>
                <a:gridCol w="1620626">
                  <a:extLst>
                    <a:ext uri="{9D8B030D-6E8A-4147-A177-3AD203B41FA5}">
                      <a16:colId xmlns:a16="http://schemas.microsoft.com/office/drawing/2014/main" val="1813656344"/>
                    </a:ext>
                  </a:extLst>
                </a:gridCol>
                <a:gridCol w="3256931">
                  <a:extLst>
                    <a:ext uri="{9D8B030D-6E8A-4147-A177-3AD203B41FA5}">
                      <a16:colId xmlns:a16="http://schemas.microsoft.com/office/drawing/2014/main" val="3378281872"/>
                    </a:ext>
                  </a:extLst>
                </a:gridCol>
                <a:gridCol w="1688304">
                  <a:extLst>
                    <a:ext uri="{9D8B030D-6E8A-4147-A177-3AD203B41FA5}">
                      <a16:colId xmlns:a16="http://schemas.microsoft.com/office/drawing/2014/main" val="1566324255"/>
                    </a:ext>
                  </a:extLst>
                </a:gridCol>
                <a:gridCol w="2133979">
                  <a:extLst>
                    <a:ext uri="{9D8B030D-6E8A-4147-A177-3AD203B41FA5}">
                      <a16:colId xmlns:a16="http://schemas.microsoft.com/office/drawing/2014/main" val="2344061550"/>
                    </a:ext>
                  </a:extLst>
                </a:gridCol>
                <a:gridCol w="1720396">
                  <a:extLst>
                    <a:ext uri="{9D8B030D-6E8A-4147-A177-3AD203B41FA5}">
                      <a16:colId xmlns:a16="http://schemas.microsoft.com/office/drawing/2014/main" val="1550282374"/>
                    </a:ext>
                  </a:extLst>
                </a:gridCol>
              </a:tblGrid>
              <a:tr h="533669">
                <a:tc>
                  <a:txBody>
                    <a:bodyPr/>
                    <a:lstStyle/>
                    <a:p>
                      <a:pPr>
                        <a:lnSpc>
                          <a:spcPct val="106000"/>
                        </a:lnSpc>
                        <a:spcAft>
                          <a:spcPts val="800"/>
                        </a:spcAft>
                      </a:pPr>
                      <a:r>
                        <a:rPr lang="en-GB" sz="1600" kern="1200" dirty="0">
                          <a:solidFill>
                            <a:schemeClr val="bg1"/>
                          </a:solidFill>
                          <a:effectLst/>
                        </a:rPr>
                        <a:t>KPI </a:t>
                      </a:r>
                      <a:r>
                        <a:rPr lang="en-GB" sz="1600" kern="1200" dirty="0" smtClean="0">
                          <a:solidFill>
                            <a:schemeClr val="bg1"/>
                          </a:solidFill>
                          <a:effectLst/>
                        </a:rPr>
                        <a:t>8</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4">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Rand value of resources raised to fund CSOs development interventions</a:t>
                      </a:r>
                    </a:p>
                  </a:txBody>
                  <a:tcPr marL="23485" marR="23485" marT="3728"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3485" marR="23485" marT="3728" marB="0" anchor="ctr">
                    <a:noFill/>
                  </a:tcPr>
                </a:tc>
                <a:extLst>
                  <a:ext uri="{0D108BD9-81ED-4DB2-BD59-A6C34878D82A}">
                    <a16:rowId xmlns:a16="http://schemas.microsoft.com/office/drawing/2014/main" val="1052766316"/>
                  </a:ext>
                </a:extLst>
              </a:tr>
              <a:tr h="1697090">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To raise funds for the funding of CSOs for the advancement of community based socioeconomic interventions and transformational projects</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a:txBody>
                    <a:bodyPr/>
                    <a:lstStyle/>
                    <a:p>
                      <a:pPr>
                        <a:lnSpc>
                          <a:spcPct val="107000"/>
                        </a:lnSpc>
                        <a:spcBef>
                          <a:spcPts val="720"/>
                        </a:spcBef>
                        <a:spcAft>
                          <a:spcPts val="720"/>
                        </a:spcAft>
                      </a:pPr>
                      <a:r>
                        <a:rPr lang="en-GB" sz="1600" kern="1200" dirty="0" smtClean="0">
                          <a:solidFill>
                            <a:schemeClr val="bg1"/>
                          </a:solidFill>
                          <a:effectLst/>
                        </a:rPr>
                        <a:t>  Impact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84455" marR="0" lvl="0" indent="0" algn="l" defTabSz="9144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The two KPIs are interlined and they have the potential of ensuring that the primary mandate of sourcing funds from alternative sources besides governments is achieved for the benefit of economically disadvantaged communities </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747376475"/>
                  </a:ext>
                </a:extLst>
              </a:tr>
              <a:tr h="631933">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a:txBody>
                    <a:bodyPr/>
                    <a:lstStyle/>
                    <a:p>
                      <a:pPr>
                        <a:lnSpc>
                          <a:spcPct val="107000"/>
                        </a:lnSpc>
                        <a:spcBef>
                          <a:spcPts val="720"/>
                        </a:spcBef>
                        <a:spcAft>
                          <a:spcPts val="720"/>
                        </a:spcAft>
                      </a:pPr>
                      <a:r>
                        <a:rPr lang="en-GB" sz="1600" kern="1200" dirty="0">
                          <a:solidFill>
                            <a:schemeClr val="bg1"/>
                          </a:solidFill>
                          <a:effectLst/>
                        </a:rPr>
                        <a:t>Annual 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231" marR="24231" marT="4101" marB="0" anchor="ctr">
                    <a:solidFill>
                      <a:schemeClr val="accent1"/>
                    </a:solidFill>
                  </a:tcPr>
                </a:tc>
                <a:tc>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dirty="0" smtClean="0">
                          <a:effectLst/>
                          <a:latin typeface="+mn-lt"/>
                          <a:ea typeface="Calibri" panose="020F0502020204030204" pitchFamily="34" charset="0"/>
                          <a:cs typeface="Times New Roman" panose="02020603050405020304" pitchFamily="18" charset="0"/>
                        </a:rPr>
                        <a:t>R100 million</a:t>
                      </a:r>
                      <a:endParaRPr lang="en-ZA" sz="1600" dirty="0" smtClean="0">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Bef>
                          <a:spcPts val="720"/>
                        </a:spcBef>
                        <a:spcAft>
                          <a:spcPts val="720"/>
                        </a:spcAft>
                      </a:pPr>
                      <a:r>
                        <a:rPr lang="en-GB" sz="1600" kern="1200" dirty="0" smtClean="0">
                          <a:solidFill>
                            <a:srgbClr val="000000"/>
                          </a:solidFill>
                          <a:effectLst/>
                        </a:rPr>
                        <a:t>  </a:t>
                      </a:r>
                      <a:r>
                        <a:rPr lang="en-GB" sz="1600" kern="1200" dirty="0" smtClean="0">
                          <a:solidFill>
                            <a:schemeClr val="bg1"/>
                          </a:solidFill>
                          <a:effectLst/>
                        </a:rPr>
                        <a:t>Quarter  </a:t>
                      </a:r>
                      <a:r>
                        <a:rPr lang="en-GB" sz="1600" kern="1200" dirty="0">
                          <a:solidFill>
                            <a:schemeClr val="bg1"/>
                          </a:solidFill>
                          <a:effectLst/>
                        </a:rPr>
                        <a:t>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dirty="0" smtClean="0">
                          <a:effectLst/>
                          <a:latin typeface="+mn-lt"/>
                          <a:ea typeface="Calibri" panose="020F0502020204030204" pitchFamily="34" charset="0"/>
                          <a:cs typeface="Times New Roman" panose="02020603050405020304" pitchFamily="18" charset="0"/>
                        </a:rPr>
                        <a:t>R75million</a:t>
                      </a:r>
                      <a:endParaRPr lang="en-ZA" sz="1600" dirty="0" smtClean="0">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4232098056"/>
                  </a:ext>
                </a:extLst>
              </a:tr>
              <a:tr h="1024251">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0000"/>
                        </a:lnSpc>
                        <a:spcBef>
                          <a:spcPts val="720"/>
                        </a:spcBef>
                        <a:spcAft>
                          <a:spcPts val="720"/>
                        </a:spcAft>
                        <a:buClrTx/>
                        <a:buSzTx/>
                        <a:buFontTx/>
                        <a:buNone/>
                        <a:tabLst/>
                        <a:defRPr/>
                      </a:pPr>
                      <a:r>
                        <a:rPr lang="en-ZA" sz="1600" kern="1200" dirty="0" smtClean="0">
                          <a:solidFill>
                            <a:schemeClr val="dk1"/>
                          </a:solidFill>
                          <a:effectLst/>
                          <a:latin typeface="+mn-lt"/>
                          <a:ea typeface="Calibri" panose="020F0502020204030204" pitchFamily="34" charset="0"/>
                          <a:cs typeface="Times New Roman" panose="02020603050405020304" pitchFamily="18" charset="0"/>
                        </a:rPr>
                        <a:t>R12 000 000</a:t>
                      </a:r>
                      <a:endParaRPr lang="en-ZA" sz="1600" kern="1200" dirty="0" smtClean="0">
                        <a:solidFill>
                          <a:srgbClr val="FF0000"/>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129156"/>
                  </a:ext>
                </a:extLst>
              </a:tr>
              <a:tr h="862989">
                <a:tc>
                  <a:txBody>
                    <a:bodyPr/>
                    <a:lstStyle/>
                    <a:p>
                      <a:pPr>
                        <a:lnSpc>
                          <a:spcPct val="106000"/>
                        </a:lnSpc>
                        <a:spcAft>
                          <a:spcPts val="800"/>
                        </a:spcAft>
                      </a:pPr>
                      <a:r>
                        <a:rPr lang="en-GB" sz="1600" dirty="0">
                          <a:solidFill>
                            <a:schemeClr val="bg1"/>
                          </a:solidFill>
                          <a:effectLst/>
                        </a:rPr>
                        <a:t> Reason for deviation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baseline="0" dirty="0" smtClean="0">
                          <a:effectLst/>
                          <a:latin typeface="+mn-lt"/>
                          <a:ea typeface="Calibri" panose="020F0502020204030204" pitchFamily="34" charset="0"/>
                          <a:cs typeface="Times New Roman" panose="02020603050405020304" pitchFamily="18" charset="0"/>
                        </a:rPr>
                        <a:t>Resource mobilization efforts have been largely hampered by human resource constraints and a demanding focus on key </a:t>
                      </a:r>
                      <a:r>
                        <a:rPr lang="en-US" sz="1600" baseline="0" dirty="0" err="1" smtClean="0">
                          <a:effectLst/>
                          <a:latin typeface="+mn-lt"/>
                          <a:ea typeface="Calibri" panose="020F0502020204030204" pitchFamily="34" charset="0"/>
                          <a:cs typeface="Times New Roman" panose="02020603050405020304" pitchFamily="18" charset="0"/>
                        </a:rPr>
                        <a:t>programmes</a:t>
                      </a:r>
                      <a:r>
                        <a:rPr lang="en-US" sz="1600" baseline="0" dirty="0" smtClean="0">
                          <a:effectLst/>
                          <a:latin typeface="+mn-lt"/>
                          <a:ea typeface="Calibri" panose="020F0502020204030204" pitchFamily="34" charset="0"/>
                          <a:cs typeface="Times New Roman" panose="02020603050405020304" pitchFamily="18" charset="0"/>
                        </a:rPr>
                        <a:t> (CARA and Volunteer Programme)</a:t>
                      </a:r>
                      <a:endParaRPr lang="en-US" sz="1600" dirty="0" smtClean="0">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7704917"/>
                  </a:ext>
                </a:extLst>
              </a:tr>
              <a:tr h="900324">
                <a:tc>
                  <a:txBody>
                    <a:bodyPr/>
                    <a:lstStyle/>
                    <a:p>
                      <a:pPr>
                        <a:lnSpc>
                          <a:spcPct val="106000"/>
                        </a:lnSpc>
                        <a:spcAft>
                          <a:spcPts val="800"/>
                        </a:spcAft>
                      </a:pPr>
                      <a:r>
                        <a:rPr lang="en-ZA" sz="1600" dirty="0" smtClean="0">
                          <a:solidFill>
                            <a:schemeClr val="bg1"/>
                          </a:solidFill>
                          <a:effectLst/>
                        </a:rPr>
                        <a:t>Correct Measures</a:t>
                      </a:r>
                      <a:endParaRPr lang="en-US" sz="1600" dirty="0">
                        <a:solidFill>
                          <a:schemeClr val="bg1"/>
                        </a:solidFill>
                        <a:effectLst/>
                      </a:endParaRPr>
                    </a:p>
                  </a:txBody>
                  <a:tcPr marL="23485" marR="23485" marT="3728" marB="0" anchor="ctr"/>
                </a:tc>
                <a:tc gridSpan="5">
                  <a:txBody>
                    <a:bodyPr/>
                    <a:lstStyle/>
                    <a:p>
                      <a:pPr marL="0" marR="0" lvl="0" indent="0" algn="l" defTabSz="914400" rtl="0" eaLnBrk="1" fontAlgn="auto" latinLnBrk="0" hangingPunct="1">
                        <a:lnSpc>
                          <a:spcPct val="107000"/>
                        </a:lnSpc>
                        <a:spcBef>
                          <a:spcPts val="0"/>
                        </a:spcBef>
                        <a:spcAft>
                          <a:spcPts val="800"/>
                        </a:spcAft>
                        <a:buClrTx/>
                        <a:buSzTx/>
                        <a:buFont typeface="Symbol" panose="05050102010706020507" pitchFamily="18" charset="2"/>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Recruitment is underway to mitigate capacity challenges. Further efforts will also be directed towards the strengthening of the resource mobilization</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approach and process.</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019415"/>
                  </a:ext>
                </a:extLst>
              </a:tr>
            </a:tbl>
          </a:graphicData>
        </a:graphic>
      </p:graphicFrame>
    </p:spTree>
    <p:extLst>
      <p:ext uri="{BB962C8B-B14F-4D97-AF65-F5344CB8AC3E}">
        <p14:creationId xmlns:p14="http://schemas.microsoft.com/office/powerpoint/2010/main" val="420829184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a:t>
            </a:r>
            <a:r>
              <a:rPr lang="en-ZA" b="1" cap="all" dirty="0" smtClean="0"/>
              <a:t>2</a:t>
            </a:r>
            <a:r>
              <a:rPr lang="en-ZA" b="1" dirty="0" smtClean="0"/>
              <a:t>: CIVIL SOCIETY ORGANISATION DEVELOPMENT</a:t>
            </a:r>
            <a:endParaRPr lang="en-ZA" sz="1050"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09080163"/>
              </p:ext>
            </p:extLst>
          </p:nvPr>
        </p:nvGraphicFramePr>
        <p:xfrm>
          <a:off x="62209" y="807141"/>
          <a:ext cx="12119991" cy="5546606"/>
        </p:xfrm>
        <a:graphic>
          <a:graphicData uri="http://schemas.openxmlformats.org/drawingml/2006/table">
            <a:tbl>
              <a:tblPr firstRow="1" firstCol="1" bandRow="1">
                <a:tableStyleId>{5C22544A-7EE6-4342-B048-85BDC9FD1C3A}</a:tableStyleId>
              </a:tblPr>
              <a:tblGrid>
                <a:gridCol w="1699755">
                  <a:extLst>
                    <a:ext uri="{9D8B030D-6E8A-4147-A177-3AD203B41FA5}">
                      <a16:colId xmlns:a16="http://schemas.microsoft.com/office/drawing/2014/main" val="3473864839"/>
                    </a:ext>
                  </a:extLst>
                </a:gridCol>
                <a:gridCol w="1620626">
                  <a:extLst>
                    <a:ext uri="{9D8B030D-6E8A-4147-A177-3AD203B41FA5}">
                      <a16:colId xmlns:a16="http://schemas.microsoft.com/office/drawing/2014/main" val="1813656344"/>
                    </a:ext>
                  </a:extLst>
                </a:gridCol>
                <a:gridCol w="3256931">
                  <a:extLst>
                    <a:ext uri="{9D8B030D-6E8A-4147-A177-3AD203B41FA5}">
                      <a16:colId xmlns:a16="http://schemas.microsoft.com/office/drawing/2014/main" val="3378281872"/>
                    </a:ext>
                  </a:extLst>
                </a:gridCol>
                <a:gridCol w="1688304">
                  <a:extLst>
                    <a:ext uri="{9D8B030D-6E8A-4147-A177-3AD203B41FA5}">
                      <a16:colId xmlns:a16="http://schemas.microsoft.com/office/drawing/2014/main" val="1566324255"/>
                    </a:ext>
                  </a:extLst>
                </a:gridCol>
                <a:gridCol w="2376687">
                  <a:extLst>
                    <a:ext uri="{9D8B030D-6E8A-4147-A177-3AD203B41FA5}">
                      <a16:colId xmlns:a16="http://schemas.microsoft.com/office/drawing/2014/main" val="2344061550"/>
                    </a:ext>
                  </a:extLst>
                </a:gridCol>
                <a:gridCol w="1477688">
                  <a:extLst>
                    <a:ext uri="{9D8B030D-6E8A-4147-A177-3AD203B41FA5}">
                      <a16:colId xmlns:a16="http://schemas.microsoft.com/office/drawing/2014/main" val="464314118"/>
                    </a:ext>
                  </a:extLst>
                </a:gridCol>
              </a:tblGrid>
              <a:tr h="533669">
                <a:tc>
                  <a:txBody>
                    <a:bodyPr/>
                    <a:lstStyle/>
                    <a:p>
                      <a:pPr>
                        <a:lnSpc>
                          <a:spcPct val="106000"/>
                        </a:lnSpc>
                        <a:spcAft>
                          <a:spcPts val="800"/>
                        </a:spcAft>
                      </a:pPr>
                      <a:r>
                        <a:rPr lang="en-GB" sz="1600" kern="1200" dirty="0">
                          <a:solidFill>
                            <a:schemeClr val="bg1"/>
                          </a:solidFill>
                          <a:effectLst/>
                        </a:rPr>
                        <a:t>KPI </a:t>
                      </a:r>
                      <a:r>
                        <a:rPr lang="en-GB" sz="1600" kern="1200" dirty="0" smtClean="0">
                          <a:solidFill>
                            <a:schemeClr val="bg1"/>
                          </a:solidFill>
                          <a:effectLst/>
                        </a:rPr>
                        <a:t>10</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4">
                  <a:txBody>
                    <a:bodyPr/>
                    <a:lstStyle/>
                    <a:p>
                      <a:pPr>
                        <a:lnSpc>
                          <a:spcPct val="106000"/>
                        </a:lnSpc>
                        <a:spcAft>
                          <a:spcPts val="800"/>
                        </a:spcAft>
                      </a:pPr>
                      <a:r>
                        <a:rPr lang="en-US" sz="1600" b="1" kern="1200" dirty="0" smtClean="0">
                          <a:solidFill>
                            <a:schemeClr val="dk1"/>
                          </a:solidFill>
                          <a:effectLst/>
                          <a:latin typeface="+mn-lt"/>
                          <a:ea typeface="Calibri" panose="020F0502020204030204" pitchFamily="34" charset="0"/>
                          <a:cs typeface="Times New Roman" panose="02020603050405020304" pitchFamily="18" charset="0"/>
                        </a:rPr>
                        <a:t>Number of integrated development initiatives coordinated </a:t>
                      </a:r>
                    </a:p>
                  </a:txBody>
                  <a:tcPr marL="23485" marR="23485" marT="3728"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3485" marR="23485" marT="3728" marB="0" anchor="ctr">
                    <a:noFill/>
                  </a:tcPr>
                </a:tc>
                <a:extLst>
                  <a:ext uri="{0D108BD9-81ED-4DB2-BD59-A6C34878D82A}">
                    <a16:rowId xmlns:a16="http://schemas.microsoft.com/office/drawing/2014/main" val="1052766316"/>
                  </a:ext>
                </a:extLst>
              </a:tr>
              <a:tr h="688178">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NDA will coordinate activities to link CSOs with the private sector  CSI units which will create an enabling environment for the private sector to invest in CSOs</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a:txBody>
                    <a:bodyPr/>
                    <a:lstStyle/>
                    <a:p>
                      <a:pPr>
                        <a:lnSpc>
                          <a:spcPct val="107000"/>
                        </a:lnSpc>
                        <a:spcBef>
                          <a:spcPts val="720"/>
                        </a:spcBef>
                        <a:spcAft>
                          <a:spcPts val="720"/>
                        </a:spcAft>
                      </a:pPr>
                      <a:r>
                        <a:rPr lang="en-GB" sz="1600" kern="1200" dirty="0" smtClean="0">
                          <a:solidFill>
                            <a:schemeClr val="bg1"/>
                          </a:solidFill>
                          <a:effectLst/>
                        </a:rPr>
                        <a:t>  Impact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84455" marR="0" lvl="0" indent="0" algn="l" defTabSz="9144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The KPI ensures that community development work supported by the NDA has a buy-in from all stakeholders hence increasing the chances of community projects achieving the set goals.</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747376475"/>
                  </a:ext>
                </a:extLst>
              </a:tr>
              <a:tr h="631933">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a:txBody>
                    <a:bodyPr/>
                    <a:lstStyle/>
                    <a:p>
                      <a:pPr>
                        <a:lnSpc>
                          <a:spcPct val="107000"/>
                        </a:lnSpc>
                        <a:spcBef>
                          <a:spcPts val="720"/>
                        </a:spcBef>
                        <a:spcAft>
                          <a:spcPts val="720"/>
                        </a:spcAft>
                      </a:pPr>
                      <a:r>
                        <a:rPr lang="en-GB" sz="1600" kern="1200" dirty="0">
                          <a:solidFill>
                            <a:schemeClr val="bg1"/>
                          </a:solidFill>
                          <a:effectLst/>
                        </a:rPr>
                        <a:t>Annual 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231" marR="24231" marT="4101" marB="0" anchor="ctr">
                    <a:solidFill>
                      <a:schemeClr val="accent1"/>
                    </a:solidFill>
                  </a:tcPr>
                </a:tc>
                <a:tc>
                  <a:txBody>
                    <a:bodyPr/>
                    <a:lstStyle/>
                    <a:p>
                      <a:pPr lvl="1" algn="l">
                        <a:lnSpc>
                          <a:spcPct val="107000"/>
                        </a:lnSpc>
                        <a:spcBef>
                          <a:spcPts val="720"/>
                        </a:spcBef>
                        <a:spcAft>
                          <a:spcPts val="72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9</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Bef>
                          <a:spcPts val="720"/>
                        </a:spcBef>
                        <a:spcAft>
                          <a:spcPts val="720"/>
                        </a:spcAft>
                      </a:pPr>
                      <a:r>
                        <a:rPr lang="en-GB" sz="1600" kern="1200" dirty="0" smtClean="0">
                          <a:solidFill>
                            <a:srgbClr val="000000"/>
                          </a:solidFill>
                          <a:effectLst/>
                        </a:rPr>
                        <a:t>  </a:t>
                      </a:r>
                      <a:r>
                        <a:rPr lang="en-GB" sz="1600" kern="1200" dirty="0" smtClean="0">
                          <a:solidFill>
                            <a:schemeClr val="bg1"/>
                          </a:solidFill>
                          <a:effectLst/>
                        </a:rPr>
                        <a:t>Quarter  </a:t>
                      </a:r>
                      <a:r>
                        <a:rPr lang="en-GB" sz="1600" kern="1200" dirty="0">
                          <a:solidFill>
                            <a:schemeClr val="bg1"/>
                          </a:solidFill>
                          <a:effectLst/>
                        </a:rPr>
                        <a:t>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457200" lvl="1" algn="l" defTabSz="914400" rtl="0" eaLnBrk="1" latinLnBrk="0" hangingPunct="1">
                        <a:lnSpc>
                          <a:spcPct val="100000"/>
                        </a:lnSpc>
                        <a:spcBef>
                          <a:spcPts val="720"/>
                        </a:spcBef>
                        <a:spcAft>
                          <a:spcPts val="72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6</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4232098056"/>
                  </a:ext>
                </a:extLst>
              </a:tr>
              <a:tr h="1313083">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a:lnSpc>
                          <a:spcPct val="100000"/>
                        </a:lnSpc>
                        <a:spcBef>
                          <a:spcPts val="720"/>
                        </a:spcBef>
                        <a:spcAft>
                          <a:spcPts val="72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Two (2) Integrated</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Development initiatives (IDIs) had been concluded by</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 end of the 3</a:t>
                      </a:r>
                      <a:r>
                        <a:rPr lang="en-US" sz="1600" kern="1200" baseline="30000" dirty="0" smtClean="0">
                          <a:solidFill>
                            <a:schemeClr val="dk1"/>
                          </a:solidFill>
                          <a:effectLst/>
                          <a:latin typeface="+mn-lt"/>
                          <a:ea typeface="Calibri" panose="020F0502020204030204" pitchFamily="34" charset="0"/>
                          <a:cs typeface="Times New Roman" panose="02020603050405020304" pitchFamily="18" charset="0"/>
                        </a:rPr>
                        <a:t>rd</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 quarter.</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3 more IDIs from Western Cape, Gauteng &amp;Limpopo were at the final stage of implementation. </a:t>
                      </a:r>
                      <a:endParaRPr lang="en-US"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129156"/>
                  </a:ext>
                </a:extLst>
              </a:tr>
              <a:tr h="862989">
                <a:tc>
                  <a:txBody>
                    <a:bodyPr/>
                    <a:lstStyle/>
                    <a:p>
                      <a:pPr>
                        <a:lnSpc>
                          <a:spcPct val="106000"/>
                        </a:lnSpc>
                        <a:spcAft>
                          <a:spcPts val="800"/>
                        </a:spcAft>
                      </a:pPr>
                      <a:r>
                        <a:rPr lang="en-GB" sz="1600" dirty="0">
                          <a:solidFill>
                            <a:schemeClr val="bg1"/>
                          </a:solidFill>
                          <a:effectLst/>
                        </a:rPr>
                        <a:t> Reason for deviation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Lengthy negotiations with various stakeholders in provinces affected the planning and implementation process of the </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Integrated</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Development initiatives.</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7704917"/>
                  </a:ext>
                </a:extLst>
              </a:tr>
              <a:tr h="900324">
                <a:tc>
                  <a:txBody>
                    <a:bodyPr/>
                    <a:lstStyle/>
                    <a:p>
                      <a:pPr>
                        <a:lnSpc>
                          <a:spcPct val="106000"/>
                        </a:lnSpc>
                        <a:spcAft>
                          <a:spcPts val="800"/>
                        </a:spcAft>
                      </a:pPr>
                      <a:r>
                        <a:rPr lang="en-ZA" sz="1600" dirty="0" smtClean="0">
                          <a:solidFill>
                            <a:schemeClr val="bg1"/>
                          </a:solidFill>
                          <a:effectLst/>
                        </a:rPr>
                        <a:t>Correct Measures</a:t>
                      </a:r>
                      <a:endParaRPr lang="en-US" sz="1600" dirty="0">
                        <a:solidFill>
                          <a:schemeClr val="bg1"/>
                        </a:solidFill>
                        <a:effectLst/>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800"/>
                        </a:spcAft>
                        <a:buClrTx/>
                        <a:buSzTx/>
                        <a:buFontTx/>
                        <a:buNone/>
                        <a:tabLst/>
                        <a:defRPr/>
                      </a:pP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3 </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Integrated</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Development initiatives that were at the final stage of completion will be finalized by end of February 2021. Additional 4 </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Integrated</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Development initiatives in the provinces of Kwa-Zulu Nata, Mpumalanga, Free State and North West had prepared the implementation concept plan and will be implemented through the 4</a:t>
                      </a:r>
                      <a:r>
                        <a:rPr lang="en-US" sz="1600" kern="1200" baseline="30000" dirty="0" smtClean="0">
                          <a:solidFill>
                            <a:schemeClr val="dk1"/>
                          </a:solidFill>
                          <a:effectLst/>
                          <a:latin typeface="+mn-lt"/>
                          <a:ea typeface="Calibri" panose="020F0502020204030204" pitchFamily="34" charset="0"/>
                          <a:cs typeface="Times New Roman" panose="02020603050405020304" pitchFamily="18" charset="0"/>
                        </a:rPr>
                        <a:t>th</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quarter.</a:t>
                      </a:r>
                      <a:endParaRPr lang="en-US"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019415"/>
                  </a:ext>
                </a:extLst>
              </a:tr>
            </a:tbl>
          </a:graphicData>
        </a:graphic>
      </p:graphicFrame>
    </p:spTree>
    <p:extLst>
      <p:ext uri="{BB962C8B-B14F-4D97-AF65-F5344CB8AC3E}">
        <p14:creationId xmlns:p14="http://schemas.microsoft.com/office/powerpoint/2010/main" val="352101648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a:t>
            </a:r>
            <a:r>
              <a:rPr lang="en-ZA" b="1" cap="all" dirty="0" smtClean="0"/>
              <a:t>2</a:t>
            </a:r>
            <a:r>
              <a:rPr lang="en-ZA" b="1" dirty="0" smtClean="0"/>
              <a:t>: CSO DEVELOPMENT</a:t>
            </a:r>
            <a:endParaRPr lang="en-ZA" sz="1050"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41570757"/>
              </p:ext>
            </p:extLst>
          </p:nvPr>
        </p:nvGraphicFramePr>
        <p:xfrm>
          <a:off x="16885" y="838201"/>
          <a:ext cx="12119991" cy="6500368"/>
        </p:xfrm>
        <a:graphic>
          <a:graphicData uri="http://schemas.openxmlformats.org/drawingml/2006/table">
            <a:tbl>
              <a:tblPr firstRow="1" firstCol="1" bandRow="1">
                <a:tableStyleId>{5C22544A-7EE6-4342-B048-85BDC9FD1C3A}</a:tableStyleId>
              </a:tblPr>
              <a:tblGrid>
                <a:gridCol w="1699755">
                  <a:extLst>
                    <a:ext uri="{9D8B030D-6E8A-4147-A177-3AD203B41FA5}">
                      <a16:colId xmlns:a16="http://schemas.microsoft.com/office/drawing/2014/main" val="3473864839"/>
                    </a:ext>
                  </a:extLst>
                </a:gridCol>
                <a:gridCol w="1620626">
                  <a:extLst>
                    <a:ext uri="{9D8B030D-6E8A-4147-A177-3AD203B41FA5}">
                      <a16:colId xmlns:a16="http://schemas.microsoft.com/office/drawing/2014/main" val="1813656344"/>
                    </a:ext>
                  </a:extLst>
                </a:gridCol>
                <a:gridCol w="3256931">
                  <a:extLst>
                    <a:ext uri="{9D8B030D-6E8A-4147-A177-3AD203B41FA5}">
                      <a16:colId xmlns:a16="http://schemas.microsoft.com/office/drawing/2014/main" val="3378281872"/>
                    </a:ext>
                  </a:extLst>
                </a:gridCol>
                <a:gridCol w="1688304">
                  <a:extLst>
                    <a:ext uri="{9D8B030D-6E8A-4147-A177-3AD203B41FA5}">
                      <a16:colId xmlns:a16="http://schemas.microsoft.com/office/drawing/2014/main" val="1566324255"/>
                    </a:ext>
                  </a:extLst>
                </a:gridCol>
                <a:gridCol w="2061971">
                  <a:extLst>
                    <a:ext uri="{9D8B030D-6E8A-4147-A177-3AD203B41FA5}">
                      <a16:colId xmlns:a16="http://schemas.microsoft.com/office/drawing/2014/main" val="2344061550"/>
                    </a:ext>
                  </a:extLst>
                </a:gridCol>
                <a:gridCol w="1792404">
                  <a:extLst>
                    <a:ext uri="{9D8B030D-6E8A-4147-A177-3AD203B41FA5}">
                      <a16:colId xmlns:a16="http://schemas.microsoft.com/office/drawing/2014/main" val="1905072603"/>
                    </a:ext>
                  </a:extLst>
                </a:gridCol>
              </a:tblGrid>
              <a:tr h="419793">
                <a:tc>
                  <a:txBody>
                    <a:bodyPr/>
                    <a:lstStyle/>
                    <a:p>
                      <a:pPr>
                        <a:lnSpc>
                          <a:spcPct val="106000"/>
                        </a:lnSpc>
                        <a:spcAft>
                          <a:spcPts val="800"/>
                        </a:spcAft>
                      </a:pPr>
                      <a:r>
                        <a:rPr lang="en-GB" sz="1600" kern="1200" dirty="0">
                          <a:solidFill>
                            <a:schemeClr val="bg1"/>
                          </a:solidFill>
                          <a:effectLst/>
                        </a:rPr>
                        <a:t>KPI </a:t>
                      </a:r>
                      <a:r>
                        <a:rPr lang="en-GB" sz="1600" kern="1200" dirty="0" smtClean="0">
                          <a:solidFill>
                            <a:schemeClr val="bg1"/>
                          </a:solidFill>
                          <a:effectLst/>
                        </a:rPr>
                        <a:t>9</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4">
                  <a:txBody>
                    <a:bodyPr/>
                    <a:lstStyle/>
                    <a:p>
                      <a:pPr marL="0" marR="0" indent="0" algn="l" defTabSz="914400" rtl="0" eaLnBrk="1" fontAlgn="auto" latinLnBrk="0" hangingPunct="1">
                        <a:lnSpc>
                          <a:spcPct val="106000"/>
                        </a:lnSpc>
                        <a:spcBef>
                          <a:spcPts val="0"/>
                        </a:spcBef>
                        <a:spcAft>
                          <a:spcPts val="80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Number of strategic partnerships established</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3485" marR="23485" marT="3728"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3485" marR="23485" marT="3728" marB="0" anchor="ctr">
                    <a:noFill/>
                  </a:tcPr>
                </a:tc>
                <a:extLst>
                  <a:ext uri="{0D108BD9-81ED-4DB2-BD59-A6C34878D82A}">
                    <a16:rowId xmlns:a16="http://schemas.microsoft.com/office/drawing/2014/main" val="1052766316"/>
                  </a:ext>
                </a:extLst>
              </a:tr>
              <a:tr h="1150852">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Raise funds for funding of CSOs for the advancement of community based socioeconomic interventions and transformational projects</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a:txBody>
                    <a:bodyPr/>
                    <a:lstStyle/>
                    <a:p>
                      <a:pPr>
                        <a:lnSpc>
                          <a:spcPct val="107000"/>
                        </a:lnSpc>
                        <a:spcBef>
                          <a:spcPts val="720"/>
                        </a:spcBef>
                        <a:spcAft>
                          <a:spcPts val="720"/>
                        </a:spcAft>
                      </a:pPr>
                      <a:r>
                        <a:rPr lang="en-GB" sz="1600" kern="1200" dirty="0" smtClean="0">
                          <a:solidFill>
                            <a:schemeClr val="bg1"/>
                          </a:solidFill>
                          <a:effectLst/>
                        </a:rPr>
                        <a:t>  Impact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marR="0" lvl="0" indent="0" algn="l" defTabSz="914400" rtl="0" eaLnBrk="1" fontAlgn="auto" latinLnBrk="0" hangingPunct="1">
                        <a:lnSpc>
                          <a:spcPct val="100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The two KPIs are interlined and they have the potential of ensuring that the primary mandate of sourcing funds from alternative sources besides governments is achieved for the benefit of economically disadvantaged communities</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747376475"/>
                  </a:ext>
                </a:extLst>
              </a:tr>
              <a:tr h="497089">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a:txBody>
                    <a:bodyPr/>
                    <a:lstStyle/>
                    <a:p>
                      <a:pPr>
                        <a:lnSpc>
                          <a:spcPct val="107000"/>
                        </a:lnSpc>
                        <a:spcBef>
                          <a:spcPts val="720"/>
                        </a:spcBef>
                        <a:spcAft>
                          <a:spcPts val="720"/>
                        </a:spcAft>
                      </a:pPr>
                      <a:r>
                        <a:rPr lang="en-GB" sz="1600" kern="1200" dirty="0">
                          <a:solidFill>
                            <a:schemeClr val="bg1"/>
                          </a:solidFill>
                          <a:effectLst/>
                        </a:rPr>
                        <a:t>Annual 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231" marR="24231" marT="4101" marB="0" anchor="ctr">
                    <a:solidFill>
                      <a:schemeClr val="accent1"/>
                    </a:solidFill>
                  </a:tcPr>
                </a:tc>
                <a:tc>
                  <a:txBody>
                    <a:bodyPr/>
                    <a:lstStyle/>
                    <a:p>
                      <a:pPr lvl="1" algn="l">
                        <a:lnSpc>
                          <a:spcPct val="107000"/>
                        </a:lnSpc>
                        <a:spcBef>
                          <a:spcPts val="720"/>
                        </a:spcBef>
                        <a:spcAft>
                          <a:spcPts val="72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5</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Bef>
                          <a:spcPts val="720"/>
                        </a:spcBef>
                        <a:spcAft>
                          <a:spcPts val="720"/>
                        </a:spcAft>
                      </a:pPr>
                      <a:r>
                        <a:rPr lang="en-GB" sz="1600" kern="1200" dirty="0" smtClean="0">
                          <a:solidFill>
                            <a:srgbClr val="000000"/>
                          </a:solidFill>
                          <a:effectLst/>
                        </a:rPr>
                        <a:t>  </a:t>
                      </a:r>
                      <a:r>
                        <a:rPr lang="en-GB" sz="1600" kern="1200" dirty="0" smtClean="0">
                          <a:solidFill>
                            <a:schemeClr val="bg1"/>
                          </a:solidFill>
                          <a:effectLst/>
                        </a:rPr>
                        <a:t>Quarter  </a:t>
                      </a:r>
                      <a:r>
                        <a:rPr lang="en-GB" sz="1600" kern="1200" dirty="0">
                          <a:solidFill>
                            <a:schemeClr val="bg1"/>
                          </a:solidFill>
                          <a:effectLst/>
                        </a:rPr>
                        <a:t>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457200" lvl="2" algn="l" defTabSz="914400" rtl="0" eaLnBrk="1" latinLnBrk="0" hangingPunct="1">
                        <a:lnSpc>
                          <a:spcPct val="100000"/>
                        </a:lnSpc>
                        <a:spcBef>
                          <a:spcPts val="720"/>
                        </a:spcBef>
                        <a:spcAft>
                          <a:spcPts val="72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3</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4232098056"/>
                  </a:ext>
                </a:extLst>
              </a:tr>
              <a:tr h="2135198">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lvl="0" indent="0" algn="l" defTabSz="914400" rtl="0" eaLnBrk="1" fontAlgn="auto" latinLnBrk="0" hangingPunct="1">
                        <a:lnSpc>
                          <a:spcPct val="107000"/>
                        </a:lnSpc>
                        <a:spcBef>
                          <a:spcPts val="300"/>
                        </a:spcBef>
                        <a:spcAft>
                          <a:spcPts val="300"/>
                        </a:spcAft>
                        <a:buClrTx/>
                        <a:buSzTx/>
                        <a:buFont typeface="Symbol" panose="05050102010706020507" pitchFamily="18" charset="2"/>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At the end the quarter no partnership agreement had been signed. However consultative engagements</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with five (5) potential partners were still going to determine areas of collaboration. Consultations are being </a:t>
                      </a:r>
                      <a:r>
                        <a:rPr lang="en-GB" sz="1600" kern="1200" baseline="0" noProof="0" dirty="0" smtClean="0">
                          <a:solidFill>
                            <a:schemeClr val="dk1"/>
                          </a:solidFill>
                          <a:effectLst/>
                          <a:latin typeface="+mn-lt"/>
                          <a:ea typeface="Calibri" panose="020F0502020204030204" pitchFamily="34" charset="0"/>
                          <a:cs typeface="Times New Roman" panose="02020603050405020304" pitchFamily="18" charset="0"/>
                        </a:rPr>
                        <a:t>finalised</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with the following potential partners:</a:t>
                      </a:r>
                    </a:p>
                    <a:p>
                      <a:pPr marL="171450" marR="0" lvl="0" indent="-171450" algn="l" defTabSz="914400" rtl="0" eaLnBrk="1" fontAlgn="auto" latinLnBrk="0" hangingPunct="1">
                        <a:lnSpc>
                          <a:spcPct val="107000"/>
                        </a:lnSpc>
                        <a:spcBef>
                          <a:spcPts val="300"/>
                        </a:spcBef>
                        <a:spcAft>
                          <a:spcPts val="300"/>
                        </a:spcAft>
                        <a:buClrTx/>
                        <a:buSzTx/>
                        <a:buFont typeface="Arial" panose="020B0604020202020204" pitchFamily="34" charset="0"/>
                        <a:buChar char="•"/>
                        <a:tabLst/>
                        <a:defRPr/>
                      </a:pP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SA Tourism - rural community tourism;</a:t>
                      </a:r>
                    </a:p>
                    <a:p>
                      <a:pPr marL="171450" marR="0" lvl="0" indent="-171450" algn="l" defTabSz="914400" rtl="0" eaLnBrk="1" fontAlgn="auto" latinLnBrk="0" hangingPunct="1">
                        <a:lnSpc>
                          <a:spcPct val="107000"/>
                        </a:lnSpc>
                        <a:spcBef>
                          <a:spcPts val="300"/>
                        </a:spcBef>
                        <a:spcAft>
                          <a:spcPts val="300"/>
                        </a:spcAft>
                        <a:buClrTx/>
                        <a:buSzTx/>
                        <a:buFont typeface="Arial" panose="020B0604020202020204" pitchFamily="34" charset="0"/>
                        <a:buChar char="•"/>
                        <a:tabLst/>
                        <a:defRPr/>
                      </a:pP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SASSA on formalizing the working relations in the provinces;</a:t>
                      </a:r>
                    </a:p>
                    <a:p>
                      <a:pPr marL="171450" marR="0" lvl="0" indent="-171450" algn="l" defTabSz="914400" rtl="0" eaLnBrk="1" fontAlgn="auto" latinLnBrk="0" hangingPunct="1">
                        <a:lnSpc>
                          <a:spcPct val="107000"/>
                        </a:lnSpc>
                        <a:spcBef>
                          <a:spcPts val="300"/>
                        </a:spcBef>
                        <a:spcAft>
                          <a:spcPts val="300"/>
                        </a:spcAft>
                        <a:buClrTx/>
                        <a:buSzTx/>
                        <a:buFont typeface="Arial" panose="020B0604020202020204" pitchFamily="34" charset="0"/>
                        <a:buChar char="•"/>
                        <a:tabLst/>
                        <a:defRPr/>
                      </a:pP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Small Business Development Initiative (SBDI);</a:t>
                      </a:r>
                    </a:p>
                    <a:p>
                      <a:pPr marL="171450" marR="0" lvl="0" indent="-171450" algn="l" defTabSz="914400" rtl="0" eaLnBrk="1" fontAlgn="auto" latinLnBrk="0" hangingPunct="1">
                        <a:lnSpc>
                          <a:spcPct val="107000"/>
                        </a:lnSpc>
                        <a:spcBef>
                          <a:spcPts val="300"/>
                        </a:spcBef>
                        <a:spcAft>
                          <a:spcPts val="300"/>
                        </a:spcAft>
                        <a:buClrTx/>
                        <a:buSzTx/>
                        <a:buFont typeface="Arial" panose="020B0604020202020204" pitchFamily="34" charset="0"/>
                        <a:buChar char="•"/>
                        <a:tabLst/>
                        <a:defRPr/>
                      </a:pP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LFP Group, a private sector partner to support cooperatives in mobilizing resources and building capacity in technical skills of smallholdings;</a:t>
                      </a:r>
                    </a:p>
                    <a:p>
                      <a:pPr marL="171450" marR="0" lvl="0" indent="-171450" algn="l" defTabSz="914400" rtl="0" eaLnBrk="1" fontAlgn="auto" latinLnBrk="0" hangingPunct="1">
                        <a:lnSpc>
                          <a:spcPct val="107000"/>
                        </a:lnSpc>
                        <a:spcBef>
                          <a:spcPts val="300"/>
                        </a:spcBef>
                        <a:spcAft>
                          <a:spcPts val="300"/>
                        </a:spcAft>
                        <a:buClrTx/>
                        <a:buSzTx/>
                        <a:buFont typeface="Arial" panose="020B0604020202020204" pitchFamily="34" charset="0"/>
                        <a:buChar char="•"/>
                        <a:tabLst/>
                        <a:defRPr/>
                      </a:pP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Gauteng Department of Social Development.</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129156"/>
                  </a:ext>
                </a:extLst>
              </a:tr>
              <a:tr h="678841">
                <a:tc>
                  <a:txBody>
                    <a:bodyPr/>
                    <a:lstStyle/>
                    <a:p>
                      <a:pPr>
                        <a:lnSpc>
                          <a:spcPct val="106000"/>
                        </a:lnSpc>
                        <a:spcAft>
                          <a:spcPts val="800"/>
                        </a:spcAft>
                      </a:pPr>
                      <a:r>
                        <a:rPr lang="en-GB" sz="1600" dirty="0">
                          <a:solidFill>
                            <a:schemeClr val="bg1"/>
                          </a:solidFill>
                          <a:effectLst/>
                        </a:rPr>
                        <a:t> Reason for deviation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Agreeing and scheduling of meetings with contact persons within the potential partners has been a challenge and finalizing areas of commitment with partners has taken long than anticipated</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7704917"/>
                  </a:ext>
                </a:extLst>
              </a:tr>
              <a:tr h="708210">
                <a:tc>
                  <a:txBody>
                    <a:bodyPr/>
                    <a:lstStyle/>
                    <a:p>
                      <a:pPr>
                        <a:lnSpc>
                          <a:spcPct val="106000"/>
                        </a:lnSpc>
                        <a:spcAft>
                          <a:spcPts val="800"/>
                        </a:spcAft>
                      </a:pPr>
                      <a:r>
                        <a:rPr lang="en-ZA" sz="1600" dirty="0" smtClean="0">
                          <a:solidFill>
                            <a:schemeClr val="bg1"/>
                          </a:solidFill>
                          <a:effectLst/>
                        </a:rPr>
                        <a:t>Correct Measures</a:t>
                      </a:r>
                      <a:endParaRPr lang="en-US" sz="1600" dirty="0">
                        <a:solidFill>
                          <a:schemeClr val="bg1"/>
                        </a:solidFill>
                        <a:effectLst/>
                      </a:endParaRPr>
                    </a:p>
                  </a:txBody>
                  <a:tcPr marL="23485" marR="23485" marT="3728" marB="0" anchor="ctr"/>
                </a:tc>
                <a:tc gridSpan="5">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Consultative to be concluded leading to the signing off of partnership agreements by March 2021</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019415"/>
                  </a:ext>
                </a:extLst>
              </a:tr>
            </a:tbl>
          </a:graphicData>
        </a:graphic>
      </p:graphicFrame>
    </p:spTree>
    <p:extLst>
      <p:ext uri="{BB962C8B-B14F-4D97-AF65-F5344CB8AC3E}">
        <p14:creationId xmlns:p14="http://schemas.microsoft.com/office/powerpoint/2010/main" val="231184068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a:t>
            </a:r>
            <a:r>
              <a:rPr lang="en-ZA" b="1" cap="all" dirty="0" smtClean="0"/>
              <a:t>2</a:t>
            </a:r>
            <a:r>
              <a:rPr lang="en-ZA" b="1" dirty="0" smtClean="0"/>
              <a:t>: CSO DEVELOPMENT</a:t>
            </a:r>
            <a:endParaRPr lang="en-ZA" sz="1050"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68819214"/>
              </p:ext>
            </p:extLst>
          </p:nvPr>
        </p:nvGraphicFramePr>
        <p:xfrm>
          <a:off x="16885" y="838201"/>
          <a:ext cx="12119991" cy="5285684"/>
        </p:xfrm>
        <a:graphic>
          <a:graphicData uri="http://schemas.openxmlformats.org/drawingml/2006/table">
            <a:tbl>
              <a:tblPr firstRow="1" firstCol="1" bandRow="1">
                <a:tableStyleId>{5C22544A-7EE6-4342-B048-85BDC9FD1C3A}</a:tableStyleId>
              </a:tblPr>
              <a:tblGrid>
                <a:gridCol w="1699755">
                  <a:extLst>
                    <a:ext uri="{9D8B030D-6E8A-4147-A177-3AD203B41FA5}">
                      <a16:colId xmlns:a16="http://schemas.microsoft.com/office/drawing/2014/main" val="3473864839"/>
                    </a:ext>
                  </a:extLst>
                </a:gridCol>
                <a:gridCol w="1620626">
                  <a:extLst>
                    <a:ext uri="{9D8B030D-6E8A-4147-A177-3AD203B41FA5}">
                      <a16:colId xmlns:a16="http://schemas.microsoft.com/office/drawing/2014/main" val="1813656344"/>
                    </a:ext>
                  </a:extLst>
                </a:gridCol>
                <a:gridCol w="3256931">
                  <a:extLst>
                    <a:ext uri="{9D8B030D-6E8A-4147-A177-3AD203B41FA5}">
                      <a16:colId xmlns:a16="http://schemas.microsoft.com/office/drawing/2014/main" val="3378281872"/>
                    </a:ext>
                  </a:extLst>
                </a:gridCol>
                <a:gridCol w="1688304">
                  <a:extLst>
                    <a:ext uri="{9D8B030D-6E8A-4147-A177-3AD203B41FA5}">
                      <a16:colId xmlns:a16="http://schemas.microsoft.com/office/drawing/2014/main" val="1566324255"/>
                    </a:ext>
                  </a:extLst>
                </a:gridCol>
                <a:gridCol w="2205987">
                  <a:extLst>
                    <a:ext uri="{9D8B030D-6E8A-4147-A177-3AD203B41FA5}">
                      <a16:colId xmlns:a16="http://schemas.microsoft.com/office/drawing/2014/main" val="2344061550"/>
                    </a:ext>
                  </a:extLst>
                </a:gridCol>
                <a:gridCol w="1648388">
                  <a:extLst>
                    <a:ext uri="{9D8B030D-6E8A-4147-A177-3AD203B41FA5}">
                      <a16:colId xmlns:a16="http://schemas.microsoft.com/office/drawing/2014/main" val="269102160"/>
                    </a:ext>
                  </a:extLst>
                </a:gridCol>
              </a:tblGrid>
              <a:tr h="533669">
                <a:tc>
                  <a:txBody>
                    <a:bodyPr/>
                    <a:lstStyle/>
                    <a:p>
                      <a:pPr>
                        <a:lnSpc>
                          <a:spcPct val="106000"/>
                        </a:lnSpc>
                        <a:spcAft>
                          <a:spcPts val="800"/>
                        </a:spcAft>
                      </a:pPr>
                      <a:r>
                        <a:rPr lang="en-GB" sz="1600" kern="1200" dirty="0">
                          <a:solidFill>
                            <a:schemeClr val="bg1"/>
                          </a:solidFill>
                          <a:effectLst/>
                        </a:rPr>
                        <a:t>KPI </a:t>
                      </a:r>
                      <a:r>
                        <a:rPr lang="en-GB" sz="1600" kern="1200" dirty="0" smtClean="0">
                          <a:solidFill>
                            <a:schemeClr val="bg1"/>
                          </a:solidFill>
                          <a:effectLst/>
                        </a:rPr>
                        <a:t>11</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4">
                  <a:txBody>
                    <a:bodyPr/>
                    <a:lstStyle/>
                    <a:p>
                      <a:pPr marL="0" marR="0" indent="0" algn="l" defTabSz="914400" rtl="0" eaLnBrk="1" fontAlgn="auto" latinLnBrk="0" hangingPunct="1">
                        <a:lnSpc>
                          <a:spcPct val="106000"/>
                        </a:lnSpc>
                        <a:spcBef>
                          <a:spcPts val="0"/>
                        </a:spcBef>
                        <a:spcAft>
                          <a:spcPts val="80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Number of Work opportunities created as a result of CSOs development interventions</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3485" marR="23485" marT="3728"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3485" marR="23485" marT="3728" marB="0" anchor="ctr">
                    <a:noFill/>
                  </a:tcPr>
                </a:tc>
                <a:extLst>
                  <a:ext uri="{0D108BD9-81ED-4DB2-BD59-A6C34878D82A}">
                    <a16:rowId xmlns:a16="http://schemas.microsoft.com/office/drawing/2014/main" val="1052766316"/>
                  </a:ext>
                </a:extLst>
              </a:tr>
              <a:tr h="688178">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Economically disadvantaged community</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members access </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work opportunities created by NDA</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a:t>
                      </a:r>
                      <a:r>
                        <a:rPr lang="en-US" sz="1600" kern="1200" dirty="0" err="1" smtClean="0">
                          <a:solidFill>
                            <a:schemeClr val="dk1"/>
                          </a:solidFill>
                          <a:effectLst/>
                          <a:latin typeface="+mn-lt"/>
                          <a:ea typeface="Calibri" panose="020F0502020204030204" pitchFamily="34" charset="0"/>
                          <a:cs typeface="Times New Roman" panose="02020603050405020304" pitchFamily="18" charset="0"/>
                        </a:rPr>
                        <a:t>programmes</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 </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a:txBody>
                    <a:bodyPr/>
                    <a:lstStyle/>
                    <a:p>
                      <a:pPr>
                        <a:lnSpc>
                          <a:spcPct val="107000"/>
                        </a:lnSpc>
                        <a:spcBef>
                          <a:spcPts val="720"/>
                        </a:spcBef>
                        <a:spcAft>
                          <a:spcPts val="720"/>
                        </a:spcAft>
                      </a:pPr>
                      <a:r>
                        <a:rPr lang="en-GB" sz="1600" kern="1200" dirty="0" smtClean="0">
                          <a:solidFill>
                            <a:schemeClr val="bg1"/>
                          </a:solidFill>
                          <a:effectLst/>
                        </a:rPr>
                        <a:t>  Impact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84455" marR="0" lvl="0" indent="0" algn="l" defTabSz="9144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Improvement of</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the livelihoods of beneficiaries through</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increased income in households of mainly unemployed youth and women.</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747376475"/>
                  </a:ext>
                </a:extLst>
              </a:tr>
              <a:tr h="631933">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a:txBody>
                    <a:bodyPr/>
                    <a:lstStyle/>
                    <a:p>
                      <a:pPr>
                        <a:lnSpc>
                          <a:spcPct val="107000"/>
                        </a:lnSpc>
                        <a:spcBef>
                          <a:spcPts val="720"/>
                        </a:spcBef>
                        <a:spcAft>
                          <a:spcPts val="720"/>
                        </a:spcAft>
                      </a:pPr>
                      <a:r>
                        <a:rPr lang="en-GB" sz="1600" kern="1200" dirty="0">
                          <a:solidFill>
                            <a:schemeClr val="bg1"/>
                          </a:solidFill>
                          <a:effectLst/>
                        </a:rPr>
                        <a:t>Annual 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231" marR="24231" marT="4101" marB="0" anchor="ctr">
                    <a:solidFill>
                      <a:schemeClr val="accent1"/>
                    </a:solidFill>
                  </a:tcPr>
                </a:tc>
                <a:tc>
                  <a:txBody>
                    <a:bodyPr/>
                    <a:lstStyle/>
                    <a:p>
                      <a:pPr lvl="1" algn="l">
                        <a:lnSpc>
                          <a:spcPct val="107000"/>
                        </a:lnSpc>
                        <a:spcBef>
                          <a:spcPts val="720"/>
                        </a:spcBef>
                        <a:spcAft>
                          <a:spcPts val="72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2000</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Bef>
                          <a:spcPts val="720"/>
                        </a:spcBef>
                        <a:spcAft>
                          <a:spcPts val="720"/>
                        </a:spcAft>
                      </a:pPr>
                      <a:r>
                        <a:rPr lang="en-GB" sz="1600" kern="1200" dirty="0" smtClean="0">
                          <a:solidFill>
                            <a:srgbClr val="000000"/>
                          </a:solidFill>
                          <a:effectLst/>
                        </a:rPr>
                        <a:t>  </a:t>
                      </a:r>
                      <a:r>
                        <a:rPr lang="en-GB" sz="1600" kern="1200" dirty="0" smtClean="0">
                          <a:solidFill>
                            <a:schemeClr val="bg1"/>
                          </a:solidFill>
                          <a:effectLst/>
                        </a:rPr>
                        <a:t>Quarter  </a:t>
                      </a:r>
                      <a:r>
                        <a:rPr lang="en-GB" sz="1600" kern="1200" dirty="0">
                          <a:solidFill>
                            <a:schemeClr val="bg1"/>
                          </a:solidFill>
                          <a:effectLst/>
                        </a:rPr>
                        <a:t>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457200" marR="0" lvl="1"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2000</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4232098056"/>
                  </a:ext>
                </a:extLst>
              </a:tr>
              <a:tr h="1313083">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b="1" kern="1200" dirty="0" smtClean="0">
                          <a:solidFill>
                            <a:schemeClr val="dk1"/>
                          </a:solidFill>
                          <a:effectLst/>
                          <a:latin typeface="+mn-lt"/>
                          <a:ea typeface="Calibri" panose="020F0502020204030204" pitchFamily="34" charset="0"/>
                          <a:cs typeface="Times New Roman" panose="02020603050405020304" pitchFamily="18" charset="0"/>
                        </a:rPr>
                        <a:t>2061 work opportunities</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 - were created through the NDA Covid-19  Volunteer Programme. The work opportunities were created equitably</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across the 9 province and with focus being placed on vulnerable and economically challenged communities. The programme was implemented through the CSOs that have been supported through the NDA capacity building programme. </a:t>
                      </a:r>
                      <a:endParaRPr lang="en-US"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129156"/>
                  </a:ext>
                </a:extLst>
              </a:tr>
              <a:tr h="862989">
                <a:tc>
                  <a:txBody>
                    <a:bodyPr/>
                    <a:lstStyle/>
                    <a:p>
                      <a:pPr>
                        <a:lnSpc>
                          <a:spcPct val="106000"/>
                        </a:lnSpc>
                        <a:spcAft>
                          <a:spcPts val="800"/>
                        </a:spcAft>
                      </a:pPr>
                      <a:r>
                        <a:rPr lang="en-GB" sz="1600" dirty="0">
                          <a:solidFill>
                            <a:schemeClr val="bg1"/>
                          </a:solidFill>
                          <a:effectLst/>
                        </a:rPr>
                        <a:t> Reason for deviation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a:lnSpc>
                          <a:spcPct val="107000"/>
                        </a:lnSpc>
                        <a:spcBef>
                          <a:spcPts val="720"/>
                        </a:spcBef>
                        <a:spcAft>
                          <a:spcPts val="72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There</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was no significant deviation warranting explanation</a:t>
                      </a:r>
                      <a:endParaRPr lang="en-US"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7704917"/>
                  </a:ext>
                </a:extLst>
              </a:tr>
              <a:tr h="900324">
                <a:tc>
                  <a:txBody>
                    <a:bodyPr/>
                    <a:lstStyle/>
                    <a:p>
                      <a:pPr>
                        <a:lnSpc>
                          <a:spcPct val="106000"/>
                        </a:lnSpc>
                        <a:spcAft>
                          <a:spcPts val="800"/>
                        </a:spcAft>
                      </a:pPr>
                      <a:r>
                        <a:rPr lang="en-ZA" sz="1600" dirty="0" smtClean="0">
                          <a:solidFill>
                            <a:schemeClr val="bg1"/>
                          </a:solidFill>
                          <a:effectLst/>
                        </a:rPr>
                        <a:t>Correct Measures</a:t>
                      </a:r>
                      <a:endParaRPr lang="en-US" sz="1600" dirty="0">
                        <a:solidFill>
                          <a:schemeClr val="bg1"/>
                        </a:solidFill>
                        <a:effectLst/>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No corrective measures</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were necessary however follow-up monitoring of the programme will continue through the 4</a:t>
                      </a:r>
                      <a:r>
                        <a:rPr lang="en-US" sz="1600" kern="1200" baseline="30000" dirty="0" smtClean="0">
                          <a:solidFill>
                            <a:schemeClr val="dk1"/>
                          </a:solidFill>
                          <a:effectLst/>
                          <a:latin typeface="+mn-lt"/>
                          <a:ea typeface="Calibri" panose="020F0502020204030204" pitchFamily="34" charset="0"/>
                          <a:cs typeface="Times New Roman" panose="02020603050405020304" pitchFamily="18" charset="0"/>
                        </a:rPr>
                        <a:t>th</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quarter</a:t>
                      </a:r>
                      <a:endParaRPr lang="en-US"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019415"/>
                  </a:ext>
                </a:extLst>
              </a:tr>
            </a:tbl>
          </a:graphicData>
        </a:graphic>
      </p:graphicFrame>
    </p:spTree>
    <p:extLst>
      <p:ext uri="{BB962C8B-B14F-4D97-AF65-F5344CB8AC3E}">
        <p14:creationId xmlns:p14="http://schemas.microsoft.com/office/powerpoint/2010/main" val="422839793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a:t>
            </a:r>
            <a:r>
              <a:rPr lang="en-ZA" b="1" cap="all" dirty="0" smtClean="0"/>
              <a:t>2</a:t>
            </a:r>
            <a:r>
              <a:rPr lang="en-ZA" b="1" dirty="0" smtClean="0"/>
              <a:t>: CSO DEVELOPMENT</a:t>
            </a:r>
            <a:endParaRPr lang="en-ZA" sz="1050"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17</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94278800"/>
              </p:ext>
            </p:extLst>
          </p:nvPr>
        </p:nvGraphicFramePr>
        <p:xfrm>
          <a:off x="16885" y="838201"/>
          <a:ext cx="12119991" cy="5635155"/>
        </p:xfrm>
        <a:graphic>
          <a:graphicData uri="http://schemas.openxmlformats.org/drawingml/2006/table">
            <a:tbl>
              <a:tblPr firstRow="1" firstCol="1" bandRow="1">
                <a:tableStyleId>{5C22544A-7EE6-4342-B048-85BDC9FD1C3A}</a:tableStyleId>
              </a:tblPr>
              <a:tblGrid>
                <a:gridCol w="1699755">
                  <a:extLst>
                    <a:ext uri="{9D8B030D-6E8A-4147-A177-3AD203B41FA5}">
                      <a16:colId xmlns:a16="http://schemas.microsoft.com/office/drawing/2014/main" val="3473864839"/>
                    </a:ext>
                  </a:extLst>
                </a:gridCol>
                <a:gridCol w="1620626">
                  <a:extLst>
                    <a:ext uri="{9D8B030D-6E8A-4147-A177-3AD203B41FA5}">
                      <a16:colId xmlns:a16="http://schemas.microsoft.com/office/drawing/2014/main" val="1813656344"/>
                    </a:ext>
                  </a:extLst>
                </a:gridCol>
                <a:gridCol w="3256931">
                  <a:extLst>
                    <a:ext uri="{9D8B030D-6E8A-4147-A177-3AD203B41FA5}">
                      <a16:colId xmlns:a16="http://schemas.microsoft.com/office/drawing/2014/main" val="3378281872"/>
                    </a:ext>
                  </a:extLst>
                </a:gridCol>
                <a:gridCol w="1688304">
                  <a:extLst>
                    <a:ext uri="{9D8B030D-6E8A-4147-A177-3AD203B41FA5}">
                      <a16:colId xmlns:a16="http://schemas.microsoft.com/office/drawing/2014/main" val="1566324255"/>
                    </a:ext>
                  </a:extLst>
                </a:gridCol>
                <a:gridCol w="2133979">
                  <a:extLst>
                    <a:ext uri="{9D8B030D-6E8A-4147-A177-3AD203B41FA5}">
                      <a16:colId xmlns:a16="http://schemas.microsoft.com/office/drawing/2014/main" val="2344061550"/>
                    </a:ext>
                  </a:extLst>
                </a:gridCol>
                <a:gridCol w="1720396">
                  <a:extLst>
                    <a:ext uri="{9D8B030D-6E8A-4147-A177-3AD203B41FA5}">
                      <a16:colId xmlns:a16="http://schemas.microsoft.com/office/drawing/2014/main" val="505752921"/>
                    </a:ext>
                  </a:extLst>
                </a:gridCol>
              </a:tblGrid>
              <a:tr h="533669">
                <a:tc>
                  <a:txBody>
                    <a:bodyPr/>
                    <a:lstStyle/>
                    <a:p>
                      <a:pPr>
                        <a:lnSpc>
                          <a:spcPct val="106000"/>
                        </a:lnSpc>
                        <a:spcAft>
                          <a:spcPts val="800"/>
                        </a:spcAft>
                      </a:pPr>
                      <a:r>
                        <a:rPr lang="en-GB" sz="1600" kern="1200" dirty="0">
                          <a:solidFill>
                            <a:schemeClr val="bg1"/>
                          </a:solidFill>
                          <a:effectLst/>
                        </a:rPr>
                        <a:t>KPI </a:t>
                      </a:r>
                      <a:r>
                        <a:rPr lang="en-GB" sz="1600" kern="1200" dirty="0" smtClean="0">
                          <a:solidFill>
                            <a:schemeClr val="bg1"/>
                          </a:solidFill>
                          <a:effectLst/>
                        </a:rPr>
                        <a:t>12</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4">
                  <a:txBody>
                    <a:bodyPr/>
                    <a:lstStyle/>
                    <a:p>
                      <a:pPr marL="0" marR="0" indent="0" algn="l" defTabSz="914400" rtl="0" eaLnBrk="1" fontAlgn="auto" latinLnBrk="0" hangingPunct="1">
                        <a:lnSpc>
                          <a:spcPct val="106000"/>
                        </a:lnSpc>
                        <a:spcBef>
                          <a:spcPts val="0"/>
                        </a:spcBef>
                        <a:spcAft>
                          <a:spcPts val="80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Value of increased CSO income generated as a result of NDA interventions</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p>
                      <a:pPr>
                        <a:lnSpc>
                          <a:spcPct val="106000"/>
                        </a:lnSpc>
                        <a:spcAft>
                          <a:spcPts val="800"/>
                        </a:spcAft>
                      </a:pPr>
                      <a:endParaRPr lang="en-US" sz="1600" dirty="0" smtClean="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3485" marR="23485" marT="3728" marB="0" anchor="ctr">
                    <a:noFill/>
                  </a:tcPr>
                </a:tc>
                <a:extLst>
                  <a:ext uri="{0D108BD9-81ED-4DB2-BD59-A6C34878D82A}">
                    <a16:rowId xmlns:a16="http://schemas.microsoft.com/office/drawing/2014/main" val="1052766316"/>
                  </a:ext>
                </a:extLst>
              </a:tr>
              <a:tr h="688178">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b="0" kern="1200" dirty="0" smtClean="0">
                          <a:solidFill>
                            <a:schemeClr val="dk1"/>
                          </a:solidFill>
                          <a:effectLst/>
                          <a:latin typeface="+mn-lt"/>
                          <a:ea typeface="Calibri" panose="020F0502020204030204" pitchFamily="34" charset="0"/>
                          <a:cs typeface="Times New Roman" panose="02020603050405020304" pitchFamily="18" charset="0"/>
                        </a:rPr>
                        <a:t>As a result of NDA interventions and assistance </a:t>
                      </a:r>
                      <a:r>
                        <a:rPr lang="en-US" sz="1600" b="0" kern="1200" dirty="0" err="1" smtClean="0">
                          <a:solidFill>
                            <a:schemeClr val="dk1"/>
                          </a:solidFill>
                          <a:effectLst/>
                          <a:latin typeface="+mn-lt"/>
                          <a:ea typeface="Calibri" panose="020F0502020204030204" pitchFamily="34" charset="0"/>
                          <a:cs typeface="Times New Roman" panose="02020603050405020304" pitchFamily="18" charset="0"/>
                        </a:rPr>
                        <a:t>organisations</a:t>
                      </a:r>
                      <a:r>
                        <a:rPr lang="en-US" sz="1600" b="0" kern="1200" dirty="0" smtClean="0">
                          <a:solidFill>
                            <a:schemeClr val="dk1"/>
                          </a:solidFill>
                          <a:effectLst/>
                          <a:latin typeface="+mn-lt"/>
                          <a:ea typeface="Calibri" panose="020F0502020204030204" pitchFamily="34" charset="0"/>
                          <a:cs typeface="Times New Roman" panose="02020603050405020304" pitchFamily="18" charset="0"/>
                        </a:rPr>
                        <a:t> will strengthen sustainability within their </a:t>
                      </a:r>
                      <a:r>
                        <a:rPr lang="en-US" sz="1600" b="0" kern="1200" dirty="0" err="1" smtClean="0">
                          <a:solidFill>
                            <a:schemeClr val="dk1"/>
                          </a:solidFill>
                          <a:effectLst/>
                          <a:latin typeface="+mn-lt"/>
                          <a:ea typeface="Calibri" panose="020F0502020204030204" pitchFamily="34" charset="0"/>
                          <a:cs typeface="Times New Roman" panose="02020603050405020304" pitchFamily="18" charset="0"/>
                        </a:rPr>
                        <a:t>organisations</a:t>
                      </a:r>
                      <a:r>
                        <a:rPr lang="en-US" sz="1600" b="0" kern="1200" dirty="0" smtClean="0">
                          <a:solidFill>
                            <a:schemeClr val="dk1"/>
                          </a:solidFill>
                          <a:effectLst/>
                          <a:latin typeface="+mn-lt"/>
                          <a:ea typeface="Calibri" panose="020F0502020204030204" pitchFamily="34" charset="0"/>
                          <a:cs typeface="Times New Roman" panose="02020603050405020304" pitchFamily="18" charset="0"/>
                        </a:rPr>
                        <a:t> and create work and income opportunities for beneficiaries; </a:t>
                      </a:r>
                    </a:p>
                  </a:txBody>
                  <a:tcPr marL="24231" marR="24231" marT="4101" marB="0" anchor="ctr"/>
                </a:tc>
                <a:tc hMerge="1">
                  <a:txBody>
                    <a:bodyPr/>
                    <a:lstStyle/>
                    <a:p>
                      <a:endParaRPr lang="en-US"/>
                    </a:p>
                  </a:txBody>
                  <a:tcPr/>
                </a:tc>
                <a:tc>
                  <a:txBody>
                    <a:bodyPr/>
                    <a:lstStyle/>
                    <a:p>
                      <a:pPr>
                        <a:lnSpc>
                          <a:spcPct val="107000"/>
                        </a:lnSpc>
                        <a:spcBef>
                          <a:spcPts val="720"/>
                        </a:spcBef>
                        <a:spcAft>
                          <a:spcPts val="720"/>
                        </a:spcAft>
                      </a:pPr>
                      <a:r>
                        <a:rPr lang="en-GB" sz="1600" kern="1200" dirty="0" smtClean="0">
                          <a:solidFill>
                            <a:schemeClr val="bg1"/>
                          </a:solidFill>
                          <a:effectLst/>
                        </a:rPr>
                        <a:t>  Impact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The KPI aims at increasing economic freedom of economically disadvantaged households by reducing dependency on social grants and other government subsidies.</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747376475"/>
                  </a:ext>
                </a:extLst>
              </a:tr>
              <a:tr h="631933">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a:txBody>
                    <a:bodyPr/>
                    <a:lstStyle/>
                    <a:p>
                      <a:pPr>
                        <a:lnSpc>
                          <a:spcPct val="107000"/>
                        </a:lnSpc>
                        <a:spcBef>
                          <a:spcPts val="720"/>
                        </a:spcBef>
                        <a:spcAft>
                          <a:spcPts val="720"/>
                        </a:spcAft>
                      </a:pPr>
                      <a:r>
                        <a:rPr lang="en-GB" sz="1600" kern="1200" dirty="0">
                          <a:solidFill>
                            <a:schemeClr val="bg1"/>
                          </a:solidFill>
                          <a:effectLst/>
                        </a:rPr>
                        <a:t>Annual 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231" marR="24231" marT="4101" marB="0" anchor="ctr">
                    <a:solidFill>
                      <a:schemeClr val="accent1"/>
                    </a:solidFill>
                  </a:tcPr>
                </a:tc>
                <a:tc>
                  <a:txBody>
                    <a:bodyPr/>
                    <a:lstStyle/>
                    <a:p>
                      <a:pPr marL="457200" marR="0" lvl="1" indent="0" algn="l" defTabSz="914400" rtl="0" eaLnBrk="1" fontAlgn="auto" latinLnBrk="0" hangingPunct="1">
                        <a:lnSpc>
                          <a:spcPct val="107000"/>
                        </a:lnSpc>
                        <a:spcBef>
                          <a:spcPts val="720"/>
                        </a:spcBef>
                        <a:spcAft>
                          <a:spcPts val="720"/>
                        </a:spcAft>
                        <a:buClrTx/>
                        <a:buSzTx/>
                        <a:buFontTx/>
                        <a:buNone/>
                        <a:tabLst/>
                        <a:defRPr/>
                      </a:pPr>
                      <a:r>
                        <a:rPr lang="en-ZA" sz="1600" kern="1200" dirty="0" smtClean="0">
                          <a:solidFill>
                            <a:schemeClr val="dk1"/>
                          </a:solidFill>
                          <a:effectLst/>
                          <a:latin typeface="+mn-lt"/>
                          <a:ea typeface="Calibri" panose="020F0502020204030204" pitchFamily="34" charset="0"/>
                          <a:cs typeface="Times New Roman" panose="02020603050405020304" pitchFamily="18" charset="0"/>
                        </a:rPr>
                        <a:t>R24 000 000</a:t>
                      </a:r>
                    </a:p>
                  </a:txBody>
                  <a:tcPr marL="0" marR="0" marT="0" marB="0" anchor="ctr"/>
                </a:tc>
                <a:tc>
                  <a:txBody>
                    <a:bodyPr/>
                    <a:lstStyle/>
                    <a:p>
                      <a:pPr>
                        <a:lnSpc>
                          <a:spcPct val="107000"/>
                        </a:lnSpc>
                        <a:spcBef>
                          <a:spcPts val="720"/>
                        </a:spcBef>
                        <a:spcAft>
                          <a:spcPts val="720"/>
                        </a:spcAft>
                      </a:pPr>
                      <a:r>
                        <a:rPr lang="en-GB" sz="1600" kern="1200" dirty="0" smtClean="0">
                          <a:solidFill>
                            <a:srgbClr val="000000"/>
                          </a:solidFill>
                          <a:effectLst/>
                        </a:rPr>
                        <a:t>  </a:t>
                      </a:r>
                      <a:r>
                        <a:rPr lang="en-GB" sz="1600" kern="1200" dirty="0" smtClean="0">
                          <a:solidFill>
                            <a:schemeClr val="bg1"/>
                          </a:solidFill>
                          <a:effectLst/>
                        </a:rPr>
                        <a:t>Quarter  </a:t>
                      </a:r>
                      <a:r>
                        <a:rPr lang="en-GB" sz="1600" kern="1200" dirty="0">
                          <a:solidFill>
                            <a:schemeClr val="bg1"/>
                          </a:solidFill>
                          <a:effectLst/>
                        </a:rPr>
                        <a:t>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457200" marR="0" lvl="1" indent="0" algn="l" defTabSz="914400" rtl="0" eaLnBrk="1" fontAlgn="auto" latinLnBrk="0" hangingPunct="1">
                        <a:lnSpc>
                          <a:spcPct val="107000"/>
                        </a:lnSpc>
                        <a:spcBef>
                          <a:spcPts val="720"/>
                        </a:spcBef>
                        <a:spcAft>
                          <a:spcPts val="720"/>
                        </a:spcAft>
                        <a:buClrTx/>
                        <a:buSzTx/>
                        <a:buFontTx/>
                        <a:buNone/>
                        <a:tabLst/>
                        <a:defRPr/>
                      </a:pPr>
                      <a:r>
                        <a:rPr lang="en-ZA" sz="1600" kern="1200" dirty="0" smtClean="0">
                          <a:solidFill>
                            <a:schemeClr val="dk1"/>
                          </a:solidFill>
                          <a:effectLst/>
                          <a:latin typeface="+mn-lt"/>
                          <a:ea typeface="Calibri" panose="020F0502020204030204" pitchFamily="34" charset="0"/>
                          <a:cs typeface="Times New Roman" panose="02020603050405020304" pitchFamily="18" charset="0"/>
                        </a:rPr>
                        <a:t>R24 000 000</a:t>
                      </a:r>
                    </a:p>
                  </a:txBody>
                  <a:tcPr marL="0" marR="0" marT="0" marB="0" anchor="ctr"/>
                </a:tc>
                <a:tc hMerge="1">
                  <a:txBody>
                    <a:bodyPr/>
                    <a:lstStyle/>
                    <a:p>
                      <a:endParaRPr lang="en-US"/>
                    </a:p>
                  </a:txBody>
                  <a:tcPr/>
                </a:tc>
                <a:extLst>
                  <a:ext uri="{0D108BD9-81ED-4DB2-BD59-A6C34878D82A}">
                    <a16:rowId xmlns:a16="http://schemas.microsoft.com/office/drawing/2014/main" val="4232098056"/>
                  </a:ext>
                </a:extLst>
              </a:tr>
              <a:tr h="1313083">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b="1" kern="1200" dirty="0" smtClean="0">
                          <a:solidFill>
                            <a:schemeClr val="dk1"/>
                          </a:solidFill>
                          <a:effectLst/>
                          <a:latin typeface="+mn-lt"/>
                          <a:ea typeface="Calibri" panose="020F0502020204030204" pitchFamily="34" charset="0"/>
                          <a:cs typeface="Times New Roman" panose="02020603050405020304" pitchFamily="18" charset="0"/>
                        </a:rPr>
                        <a:t>R1 251 145 </a:t>
                      </a:r>
                      <a:r>
                        <a:rPr lang="en-US" sz="1600" b="0" kern="1200" dirty="0" smtClean="0">
                          <a:solidFill>
                            <a:schemeClr val="dk1"/>
                          </a:solidFill>
                          <a:effectLst/>
                          <a:latin typeface="+mn-lt"/>
                          <a:ea typeface="Calibri" panose="020F0502020204030204" pitchFamily="34" charset="0"/>
                          <a:cs typeface="Times New Roman" panose="02020603050405020304" pitchFamily="18" charset="0"/>
                        </a:rPr>
                        <a:t>verified and reported, the contributing provinces were Eastern Cape  and Western Cape with amounts of R839 715 and R411</a:t>
                      </a:r>
                      <a:r>
                        <a:rPr lang="en-US" sz="1600" b="0" kern="1200" baseline="0" dirty="0" smtClean="0">
                          <a:solidFill>
                            <a:schemeClr val="dk1"/>
                          </a:solidFill>
                          <a:effectLst/>
                          <a:latin typeface="+mn-lt"/>
                          <a:ea typeface="Calibri" panose="020F0502020204030204" pitchFamily="34" charset="0"/>
                          <a:cs typeface="Times New Roman" panose="02020603050405020304" pitchFamily="18" charset="0"/>
                        </a:rPr>
                        <a:t> 430</a:t>
                      </a:r>
                      <a:r>
                        <a:rPr lang="en-US" sz="1600" b="0" kern="1200" dirty="0" smtClean="0">
                          <a:solidFill>
                            <a:schemeClr val="dk1"/>
                          </a:solidFill>
                          <a:effectLst/>
                          <a:latin typeface="+mn-lt"/>
                          <a:ea typeface="Calibri" panose="020F0502020204030204" pitchFamily="34" charset="0"/>
                          <a:cs typeface="Times New Roman" panose="02020603050405020304" pitchFamily="18" charset="0"/>
                        </a:rPr>
                        <a:t>  respectively  </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129156"/>
                  </a:ext>
                </a:extLst>
              </a:tr>
              <a:tr h="862989">
                <a:tc>
                  <a:txBody>
                    <a:bodyPr/>
                    <a:lstStyle/>
                    <a:p>
                      <a:pPr>
                        <a:lnSpc>
                          <a:spcPct val="106000"/>
                        </a:lnSpc>
                        <a:spcAft>
                          <a:spcPts val="800"/>
                        </a:spcAft>
                      </a:pPr>
                      <a:r>
                        <a:rPr lang="en-GB" sz="1600" b="0" dirty="0">
                          <a:solidFill>
                            <a:schemeClr val="bg1"/>
                          </a:solidFill>
                          <a:effectLst/>
                        </a:rPr>
                        <a:t> Reason for deviation </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a:lnSpc>
                          <a:spcPct val="107000"/>
                        </a:lnSpc>
                        <a:spcBef>
                          <a:spcPts val="720"/>
                        </a:spcBef>
                        <a:spcAft>
                          <a:spcPts val="720"/>
                        </a:spcAft>
                      </a:pPr>
                      <a:r>
                        <a:rPr lang="en-US" sz="1600" b="0" kern="1200" dirty="0" smtClean="0">
                          <a:solidFill>
                            <a:schemeClr val="dk1"/>
                          </a:solidFill>
                          <a:effectLst/>
                          <a:latin typeface="+mn-lt"/>
                          <a:ea typeface="Calibri" panose="020F0502020204030204" pitchFamily="34" charset="0"/>
                          <a:cs typeface="Times New Roman" panose="02020603050405020304" pitchFamily="18" charset="0"/>
                        </a:rPr>
                        <a:t>The collation of data on income generated by CSO’s that were referred by NDA is a lengthy process and relies on an aggressive monitoring visits being carried out regularly; the monitoring process has not fully been </a:t>
                      </a:r>
                      <a:r>
                        <a:rPr lang="en-US" sz="1600" b="0" kern="1200" dirty="0" err="1" smtClean="0">
                          <a:solidFill>
                            <a:schemeClr val="dk1"/>
                          </a:solidFill>
                          <a:effectLst/>
                          <a:latin typeface="+mn-lt"/>
                          <a:ea typeface="Calibri" panose="020F0502020204030204" pitchFamily="34" charset="0"/>
                          <a:cs typeface="Times New Roman" panose="02020603050405020304" pitchFamily="18" charset="0"/>
                        </a:rPr>
                        <a:t>realised</a:t>
                      </a:r>
                      <a:r>
                        <a:rPr lang="en-US" sz="1600" b="0" kern="1200" dirty="0" smtClean="0">
                          <a:solidFill>
                            <a:schemeClr val="dk1"/>
                          </a:solidFill>
                          <a:effectLst/>
                          <a:latin typeface="+mn-lt"/>
                          <a:ea typeface="Calibri" panose="020F0502020204030204" pitchFamily="34" charset="0"/>
                          <a:cs typeface="Times New Roman" panose="02020603050405020304" pitchFamily="18" charset="0"/>
                        </a:rPr>
                        <a:t> due to the health risk associated with Covid-19 pandemic.</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7704917"/>
                  </a:ext>
                </a:extLst>
              </a:tr>
              <a:tr h="900324">
                <a:tc>
                  <a:txBody>
                    <a:bodyPr/>
                    <a:lstStyle/>
                    <a:p>
                      <a:pPr>
                        <a:lnSpc>
                          <a:spcPct val="106000"/>
                        </a:lnSpc>
                        <a:spcAft>
                          <a:spcPts val="800"/>
                        </a:spcAft>
                      </a:pPr>
                      <a:r>
                        <a:rPr lang="en-ZA" sz="1600" dirty="0" smtClean="0">
                          <a:solidFill>
                            <a:schemeClr val="bg1"/>
                          </a:solidFill>
                          <a:effectLst/>
                        </a:rPr>
                        <a:t>Correct Measures</a:t>
                      </a:r>
                      <a:endParaRPr lang="en-US" sz="1600" dirty="0">
                        <a:solidFill>
                          <a:schemeClr val="bg1"/>
                        </a:solidFill>
                        <a:effectLst/>
                      </a:endParaRPr>
                    </a:p>
                  </a:txBody>
                  <a:tcPr marL="23485" marR="23485" marT="3728" marB="0" anchor="ctr"/>
                </a:tc>
                <a:tc gridSpan="5">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ZA" sz="1600" kern="1200" baseline="0" dirty="0" smtClean="0">
                          <a:solidFill>
                            <a:schemeClr val="dk1"/>
                          </a:solidFill>
                          <a:effectLst/>
                          <a:latin typeface="+mn-lt"/>
                          <a:ea typeface="Calibri" panose="020F0502020204030204" pitchFamily="34" charset="0"/>
                          <a:cs typeface="Times New Roman" panose="02020603050405020304" pitchFamily="18" charset="0"/>
                        </a:rPr>
                        <a:t>The collation of data from CSO’s that were referred by NDA and accessed opportunities from DSD and SASSA PPE procurement services will be finalised in quarter 4.</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019415"/>
                  </a:ext>
                </a:extLst>
              </a:tr>
            </a:tbl>
          </a:graphicData>
        </a:graphic>
      </p:graphicFrame>
    </p:spTree>
    <p:extLst>
      <p:ext uri="{BB962C8B-B14F-4D97-AF65-F5344CB8AC3E}">
        <p14:creationId xmlns:p14="http://schemas.microsoft.com/office/powerpoint/2010/main" val="22979938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a:t>
            </a:r>
            <a:r>
              <a:rPr lang="en-ZA" b="1" cap="all" dirty="0" smtClean="0"/>
              <a:t>2</a:t>
            </a:r>
            <a:r>
              <a:rPr lang="en-ZA" b="1" dirty="0" smtClean="0"/>
              <a:t>: CSO DEVELOPMENT</a:t>
            </a:r>
            <a:endParaRPr lang="en-ZA" sz="1050"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18</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43618318"/>
              </p:ext>
            </p:extLst>
          </p:nvPr>
        </p:nvGraphicFramePr>
        <p:xfrm>
          <a:off x="16885" y="838201"/>
          <a:ext cx="12119991" cy="5546606"/>
        </p:xfrm>
        <a:graphic>
          <a:graphicData uri="http://schemas.openxmlformats.org/drawingml/2006/table">
            <a:tbl>
              <a:tblPr firstRow="1" firstCol="1" bandRow="1">
                <a:tableStyleId>{5C22544A-7EE6-4342-B048-85BDC9FD1C3A}</a:tableStyleId>
              </a:tblPr>
              <a:tblGrid>
                <a:gridCol w="1699755">
                  <a:extLst>
                    <a:ext uri="{9D8B030D-6E8A-4147-A177-3AD203B41FA5}">
                      <a16:colId xmlns:a16="http://schemas.microsoft.com/office/drawing/2014/main" val="3473864839"/>
                    </a:ext>
                  </a:extLst>
                </a:gridCol>
                <a:gridCol w="1620626">
                  <a:extLst>
                    <a:ext uri="{9D8B030D-6E8A-4147-A177-3AD203B41FA5}">
                      <a16:colId xmlns:a16="http://schemas.microsoft.com/office/drawing/2014/main" val="1813656344"/>
                    </a:ext>
                  </a:extLst>
                </a:gridCol>
                <a:gridCol w="3256931">
                  <a:extLst>
                    <a:ext uri="{9D8B030D-6E8A-4147-A177-3AD203B41FA5}">
                      <a16:colId xmlns:a16="http://schemas.microsoft.com/office/drawing/2014/main" val="3378281872"/>
                    </a:ext>
                  </a:extLst>
                </a:gridCol>
                <a:gridCol w="1688304">
                  <a:extLst>
                    <a:ext uri="{9D8B030D-6E8A-4147-A177-3AD203B41FA5}">
                      <a16:colId xmlns:a16="http://schemas.microsoft.com/office/drawing/2014/main" val="1566324255"/>
                    </a:ext>
                  </a:extLst>
                </a:gridCol>
                <a:gridCol w="1989963">
                  <a:extLst>
                    <a:ext uri="{9D8B030D-6E8A-4147-A177-3AD203B41FA5}">
                      <a16:colId xmlns:a16="http://schemas.microsoft.com/office/drawing/2014/main" val="2344061550"/>
                    </a:ext>
                  </a:extLst>
                </a:gridCol>
                <a:gridCol w="1864412">
                  <a:extLst>
                    <a:ext uri="{9D8B030D-6E8A-4147-A177-3AD203B41FA5}">
                      <a16:colId xmlns:a16="http://schemas.microsoft.com/office/drawing/2014/main" val="3310251186"/>
                    </a:ext>
                  </a:extLst>
                </a:gridCol>
              </a:tblGrid>
              <a:tr h="533669">
                <a:tc>
                  <a:txBody>
                    <a:bodyPr/>
                    <a:lstStyle/>
                    <a:p>
                      <a:pPr>
                        <a:lnSpc>
                          <a:spcPct val="106000"/>
                        </a:lnSpc>
                        <a:spcAft>
                          <a:spcPts val="800"/>
                        </a:spcAft>
                      </a:pPr>
                      <a:r>
                        <a:rPr lang="en-GB" sz="1600" kern="1200" dirty="0">
                          <a:solidFill>
                            <a:schemeClr val="bg1"/>
                          </a:solidFill>
                          <a:effectLst/>
                        </a:rPr>
                        <a:t>KPI </a:t>
                      </a:r>
                      <a:r>
                        <a:rPr lang="en-GB" sz="1600" kern="1200" dirty="0" smtClean="0">
                          <a:solidFill>
                            <a:schemeClr val="bg1"/>
                          </a:solidFill>
                          <a:effectLst/>
                        </a:rPr>
                        <a:t>13</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4">
                  <a:txBody>
                    <a:bodyPr/>
                    <a:lstStyle/>
                    <a:p>
                      <a:pPr marL="0" marR="0" indent="0" algn="l" defTabSz="914400" rtl="0" eaLnBrk="1" fontAlgn="auto" latinLnBrk="0" hangingPunct="1">
                        <a:lnSpc>
                          <a:spcPct val="106000"/>
                        </a:lnSpc>
                        <a:spcBef>
                          <a:spcPts val="0"/>
                        </a:spcBef>
                        <a:spcAft>
                          <a:spcPts val="800"/>
                        </a:spcAft>
                        <a:buClrTx/>
                        <a:buSzTx/>
                        <a:buFontTx/>
                        <a:buNone/>
                        <a:tabLst/>
                        <a:defRPr/>
                      </a:pPr>
                      <a:r>
                        <a:rPr lang="en-ZA" sz="1600" kern="1200" dirty="0" smtClean="0">
                          <a:solidFill>
                            <a:schemeClr val="dk1"/>
                          </a:solidFill>
                          <a:effectLst/>
                          <a:latin typeface="+mn-lt"/>
                          <a:ea typeface="Calibri" panose="020F0502020204030204" pitchFamily="34" charset="0"/>
                          <a:cs typeface="Times New Roman" panose="02020603050405020304" pitchFamily="18" charset="0"/>
                        </a:rPr>
                        <a:t>Number of CSOs empowered through on-line and e-development interventions </a:t>
                      </a:r>
                    </a:p>
                  </a:txBody>
                  <a:tcPr marL="23485" marR="23485" marT="3728"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3485" marR="23485" marT="3728" marB="0" anchor="ctr">
                    <a:noFill/>
                  </a:tcPr>
                </a:tc>
                <a:extLst>
                  <a:ext uri="{0D108BD9-81ED-4DB2-BD59-A6C34878D82A}">
                    <a16:rowId xmlns:a16="http://schemas.microsoft.com/office/drawing/2014/main" val="1052766316"/>
                  </a:ext>
                </a:extLst>
              </a:tr>
              <a:tr h="688178">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Training scheduled for Quarter 3 is based on the needs of each organization. Training interventions focus on Governance, NPO Compliance and Resource Mobilization. </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a:txBody>
                    <a:bodyPr/>
                    <a:lstStyle/>
                    <a:p>
                      <a:pPr>
                        <a:lnSpc>
                          <a:spcPct val="107000"/>
                        </a:lnSpc>
                        <a:spcBef>
                          <a:spcPts val="720"/>
                        </a:spcBef>
                        <a:spcAft>
                          <a:spcPts val="720"/>
                        </a:spcAft>
                      </a:pPr>
                      <a:r>
                        <a:rPr lang="en-GB" sz="1600" kern="1200" dirty="0" smtClean="0">
                          <a:solidFill>
                            <a:schemeClr val="bg1"/>
                          </a:solidFill>
                          <a:effectLst/>
                        </a:rPr>
                        <a:t>  Impact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The KPI empowers organizations to improve governance structures and systems that introduces efficient and effectiveness when running community development programmed</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747376475"/>
                  </a:ext>
                </a:extLst>
              </a:tr>
              <a:tr h="631933">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a:txBody>
                    <a:bodyPr/>
                    <a:lstStyle/>
                    <a:p>
                      <a:pPr>
                        <a:lnSpc>
                          <a:spcPct val="107000"/>
                        </a:lnSpc>
                        <a:spcBef>
                          <a:spcPts val="720"/>
                        </a:spcBef>
                        <a:spcAft>
                          <a:spcPts val="720"/>
                        </a:spcAft>
                      </a:pPr>
                      <a:r>
                        <a:rPr lang="en-GB" sz="1600" kern="1200" dirty="0">
                          <a:solidFill>
                            <a:schemeClr val="bg1"/>
                          </a:solidFill>
                          <a:effectLst/>
                        </a:rPr>
                        <a:t>Annual 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231" marR="24231" marT="4101" marB="0" anchor="ctr">
                    <a:solidFill>
                      <a:schemeClr val="accent1"/>
                    </a:solidFill>
                  </a:tcPr>
                </a:tc>
                <a:tc>
                  <a:txBody>
                    <a:bodyPr/>
                    <a:lstStyle/>
                    <a:p>
                      <a:pPr algn="l">
                        <a:lnSpc>
                          <a:spcPct val="107000"/>
                        </a:lnSpc>
                        <a:spcBef>
                          <a:spcPts val="720"/>
                        </a:spcBef>
                        <a:spcAft>
                          <a:spcPts val="72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300</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Bef>
                          <a:spcPts val="720"/>
                        </a:spcBef>
                        <a:spcAft>
                          <a:spcPts val="720"/>
                        </a:spcAft>
                      </a:pPr>
                      <a:r>
                        <a:rPr lang="en-GB" sz="1600" kern="1200" dirty="0" smtClean="0">
                          <a:solidFill>
                            <a:srgbClr val="000000"/>
                          </a:solidFill>
                          <a:effectLst/>
                        </a:rPr>
                        <a:t>  </a:t>
                      </a:r>
                      <a:r>
                        <a:rPr lang="en-GB" sz="1600" kern="1200" dirty="0" smtClean="0">
                          <a:solidFill>
                            <a:schemeClr val="bg1"/>
                          </a:solidFill>
                          <a:effectLst/>
                        </a:rPr>
                        <a:t>Quarter  </a:t>
                      </a:r>
                      <a:r>
                        <a:rPr lang="en-GB" sz="1600" kern="1200" dirty="0">
                          <a:solidFill>
                            <a:schemeClr val="bg1"/>
                          </a:solidFill>
                          <a:effectLst/>
                        </a:rPr>
                        <a:t>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0</a:t>
                      </a:r>
                      <a:endParaRPr lang="en-US" sz="1600" kern="1200" dirty="0">
                        <a:solidFill>
                          <a:srgbClr val="FF0000"/>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4232098056"/>
                  </a:ext>
                </a:extLst>
              </a:tr>
              <a:tr h="1313083">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a:lnSpc>
                          <a:spcPct val="100000"/>
                        </a:lnSpc>
                        <a:spcBef>
                          <a:spcPts val="720"/>
                        </a:spcBef>
                        <a:spcAft>
                          <a:spcPts val="720"/>
                        </a:spcAft>
                      </a:pPr>
                      <a:r>
                        <a:rPr lang="en-US" sz="1600" b="1" kern="1200" dirty="0" smtClean="0">
                          <a:solidFill>
                            <a:schemeClr val="dk1"/>
                          </a:solidFill>
                          <a:effectLst/>
                          <a:latin typeface="+mn-lt"/>
                          <a:ea typeface="Calibri" panose="020F0502020204030204" pitchFamily="34" charset="0"/>
                          <a:cs typeface="Times New Roman" panose="02020603050405020304" pitchFamily="18" charset="0"/>
                        </a:rPr>
                        <a:t>243 CSOs </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were provided with capacity build support by end of the 3</a:t>
                      </a:r>
                      <a:r>
                        <a:rPr lang="en-US" sz="1600" kern="1200" baseline="30000" dirty="0" smtClean="0">
                          <a:solidFill>
                            <a:schemeClr val="dk1"/>
                          </a:solidFill>
                          <a:effectLst/>
                          <a:latin typeface="+mn-lt"/>
                          <a:ea typeface="Calibri" panose="020F0502020204030204" pitchFamily="34" charset="0"/>
                          <a:cs typeface="Times New Roman" panose="02020603050405020304" pitchFamily="18" charset="0"/>
                        </a:rPr>
                        <a:t>rd</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 quarter. The capacity building support entails various</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capacity intervention such as Organizational management, Mentorship support, Technical support, linkages to resource opportunities. </a:t>
                      </a:r>
                      <a:endParaRPr lang="en-US"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129156"/>
                  </a:ext>
                </a:extLst>
              </a:tr>
              <a:tr h="862989">
                <a:tc>
                  <a:txBody>
                    <a:bodyPr/>
                    <a:lstStyle/>
                    <a:p>
                      <a:pPr>
                        <a:lnSpc>
                          <a:spcPct val="106000"/>
                        </a:lnSpc>
                        <a:spcAft>
                          <a:spcPts val="800"/>
                        </a:spcAft>
                      </a:pPr>
                      <a:r>
                        <a:rPr lang="en-GB" sz="1600" dirty="0">
                          <a:solidFill>
                            <a:schemeClr val="bg1"/>
                          </a:solidFill>
                          <a:effectLst/>
                        </a:rPr>
                        <a:t> Reason for deviation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ZA" sz="1600" kern="1200" dirty="0" smtClean="0">
                          <a:solidFill>
                            <a:schemeClr val="dk1"/>
                          </a:solidFill>
                          <a:effectLst/>
                          <a:latin typeface="+mn-lt"/>
                          <a:ea typeface="Calibri" panose="020F0502020204030204" pitchFamily="34" charset="0"/>
                          <a:cs typeface="Times New Roman" panose="02020603050405020304" pitchFamily="18" charset="0"/>
                        </a:rPr>
                        <a:t>The was not due for report however, having adopted the Virtual Platform of conferencing and carrying out training workshops target by the beginning of the 3</a:t>
                      </a:r>
                      <a:r>
                        <a:rPr lang="en-ZA" sz="1600" kern="1200" baseline="30000" dirty="0" smtClean="0">
                          <a:solidFill>
                            <a:schemeClr val="dk1"/>
                          </a:solidFill>
                          <a:effectLst/>
                          <a:latin typeface="+mn-lt"/>
                          <a:ea typeface="Calibri" panose="020F0502020204030204" pitchFamily="34" charset="0"/>
                          <a:cs typeface="Times New Roman" panose="02020603050405020304" pitchFamily="18" charset="0"/>
                        </a:rPr>
                        <a:t>rd</a:t>
                      </a:r>
                      <a:r>
                        <a:rPr lang="en-ZA" sz="1600" kern="1200" dirty="0" smtClean="0">
                          <a:solidFill>
                            <a:schemeClr val="dk1"/>
                          </a:solidFill>
                          <a:effectLst/>
                          <a:latin typeface="+mn-lt"/>
                          <a:ea typeface="Calibri" panose="020F0502020204030204" pitchFamily="34" charset="0"/>
                          <a:cs typeface="Times New Roman" panose="02020603050405020304" pitchFamily="18" charset="0"/>
                        </a:rPr>
                        <a:t> quarter, the programme was able to rollout the capacity building support interventions</a:t>
                      </a:r>
                      <a:r>
                        <a:rPr lang="en-ZA" sz="1600" kern="1200" baseline="0" dirty="0" smtClean="0">
                          <a:solidFill>
                            <a:schemeClr val="dk1"/>
                          </a:solidFill>
                          <a:effectLst/>
                          <a:latin typeface="+mn-lt"/>
                          <a:ea typeface="Calibri" panose="020F0502020204030204" pitchFamily="34" charset="0"/>
                          <a:cs typeface="Times New Roman" panose="02020603050405020304" pitchFamily="18" charset="0"/>
                        </a:rPr>
                        <a:t> </a:t>
                      </a:r>
                      <a:r>
                        <a:rPr lang="en-ZA" sz="1600" kern="1200" dirty="0" smtClean="0">
                          <a:solidFill>
                            <a:schemeClr val="dk1"/>
                          </a:solidFill>
                          <a:effectLst/>
                          <a:latin typeface="+mn-lt"/>
                          <a:ea typeface="Calibri" panose="020F0502020204030204" pitchFamily="34" charset="0"/>
                          <a:cs typeface="Times New Roman" panose="02020603050405020304" pitchFamily="18" charset="0"/>
                        </a:rPr>
                        <a:t>the CSOs.</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7704917"/>
                  </a:ext>
                </a:extLst>
              </a:tr>
              <a:tr h="900324">
                <a:tc>
                  <a:txBody>
                    <a:bodyPr/>
                    <a:lstStyle/>
                    <a:p>
                      <a:pPr>
                        <a:lnSpc>
                          <a:spcPct val="106000"/>
                        </a:lnSpc>
                        <a:spcAft>
                          <a:spcPts val="800"/>
                        </a:spcAft>
                      </a:pPr>
                      <a:r>
                        <a:rPr lang="en-ZA" sz="1600" dirty="0" smtClean="0">
                          <a:solidFill>
                            <a:schemeClr val="bg1"/>
                          </a:solidFill>
                          <a:effectLst/>
                        </a:rPr>
                        <a:t>Correct Measures</a:t>
                      </a:r>
                      <a:endParaRPr lang="en-US" sz="1600" dirty="0">
                        <a:solidFill>
                          <a:schemeClr val="bg1"/>
                        </a:solidFill>
                        <a:effectLst/>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Further implementation</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and monitoring of implementation with be pursuit throughout the 4</a:t>
                      </a:r>
                      <a:r>
                        <a:rPr lang="en-US" sz="1600" kern="1200" baseline="30000" dirty="0" smtClean="0">
                          <a:solidFill>
                            <a:schemeClr val="dk1"/>
                          </a:solidFill>
                          <a:effectLst/>
                          <a:latin typeface="+mn-lt"/>
                          <a:ea typeface="Calibri" panose="020F0502020204030204" pitchFamily="34" charset="0"/>
                          <a:cs typeface="Times New Roman" panose="02020603050405020304" pitchFamily="18" charset="0"/>
                        </a:rPr>
                        <a:t>th</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quarter</a:t>
                      </a:r>
                      <a:endParaRPr lang="en-US"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019415"/>
                  </a:ext>
                </a:extLst>
              </a:tr>
            </a:tbl>
          </a:graphicData>
        </a:graphic>
      </p:graphicFrame>
    </p:spTree>
    <p:extLst>
      <p:ext uri="{BB962C8B-B14F-4D97-AF65-F5344CB8AC3E}">
        <p14:creationId xmlns:p14="http://schemas.microsoft.com/office/powerpoint/2010/main" val="346861463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a:t>
            </a:r>
            <a:r>
              <a:rPr lang="en-ZA" b="1" cap="all" dirty="0" smtClean="0"/>
              <a:t>2</a:t>
            </a:r>
            <a:r>
              <a:rPr lang="en-ZA" b="1" dirty="0" smtClean="0"/>
              <a:t>: CSO DEVELOPMENT</a:t>
            </a:r>
            <a:endParaRPr lang="en-ZA" sz="1050"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19</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49332733"/>
              </p:ext>
            </p:extLst>
          </p:nvPr>
        </p:nvGraphicFramePr>
        <p:xfrm>
          <a:off x="16885" y="838201"/>
          <a:ext cx="12119991" cy="5702792"/>
        </p:xfrm>
        <a:graphic>
          <a:graphicData uri="http://schemas.openxmlformats.org/drawingml/2006/table">
            <a:tbl>
              <a:tblPr firstRow="1" firstCol="1" bandRow="1">
                <a:tableStyleId>{5C22544A-7EE6-4342-B048-85BDC9FD1C3A}</a:tableStyleId>
              </a:tblPr>
              <a:tblGrid>
                <a:gridCol w="1699755">
                  <a:extLst>
                    <a:ext uri="{9D8B030D-6E8A-4147-A177-3AD203B41FA5}">
                      <a16:colId xmlns:a16="http://schemas.microsoft.com/office/drawing/2014/main" val="3473864839"/>
                    </a:ext>
                  </a:extLst>
                </a:gridCol>
                <a:gridCol w="1620626">
                  <a:extLst>
                    <a:ext uri="{9D8B030D-6E8A-4147-A177-3AD203B41FA5}">
                      <a16:colId xmlns:a16="http://schemas.microsoft.com/office/drawing/2014/main" val="1813656344"/>
                    </a:ext>
                  </a:extLst>
                </a:gridCol>
                <a:gridCol w="3256931">
                  <a:extLst>
                    <a:ext uri="{9D8B030D-6E8A-4147-A177-3AD203B41FA5}">
                      <a16:colId xmlns:a16="http://schemas.microsoft.com/office/drawing/2014/main" val="3378281872"/>
                    </a:ext>
                  </a:extLst>
                </a:gridCol>
                <a:gridCol w="1688304">
                  <a:extLst>
                    <a:ext uri="{9D8B030D-6E8A-4147-A177-3AD203B41FA5}">
                      <a16:colId xmlns:a16="http://schemas.microsoft.com/office/drawing/2014/main" val="1566324255"/>
                    </a:ext>
                  </a:extLst>
                </a:gridCol>
                <a:gridCol w="2061971">
                  <a:extLst>
                    <a:ext uri="{9D8B030D-6E8A-4147-A177-3AD203B41FA5}">
                      <a16:colId xmlns:a16="http://schemas.microsoft.com/office/drawing/2014/main" val="2344061550"/>
                    </a:ext>
                  </a:extLst>
                </a:gridCol>
                <a:gridCol w="1792404">
                  <a:extLst>
                    <a:ext uri="{9D8B030D-6E8A-4147-A177-3AD203B41FA5}">
                      <a16:colId xmlns:a16="http://schemas.microsoft.com/office/drawing/2014/main" val="295321960"/>
                    </a:ext>
                  </a:extLst>
                </a:gridCol>
              </a:tblGrid>
              <a:tr h="533669">
                <a:tc>
                  <a:txBody>
                    <a:bodyPr/>
                    <a:lstStyle/>
                    <a:p>
                      <a:pPr>
                        <a:lnSpc>
                          <a:spcPct val="106000"/>
                        </a:lnSpc>
                        <a:spcAft>
                          <a:spcPts val="800"/>
                        </a:spcAft>
                      </a:pPr>
                      <a:r>
                        <a:rPr lang="en-GB" sz="1600" kern="1200" dirty="0">
                          <a:solidFill>
                            <a:schemeClr val="bg1"/>
                          </a:solidFill>
                          <a:effectLst/>
                        </a:rPr>
                        <a:t>KPI </a:t>
                      </a:r>
                      <a:r>
                        <a:rPr lang="en-GB" sz="1600" kern="1200" dirty="0" smtClean="0">
                          <a:solidFill>
                            <a:schemeClr val="bg1"/>
                          </a:solidFill>
                          <a:effectLst/>
                        </a:rPr>
                        <a:t>14</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4">
                  <a:txBody>
                    <a:bodyPr/>
                    <a:lstStyle/>
                    <a:p>
                      <a:pPr marL="0" marR="0" indent="0" algn="l" defTabSz="914400" rtl="0" eaLnBrk="1" fontAlgn="auto" latinLnBrk="0" hangingPunct="1">
                        <a:lnSpc>
                          <a:spcPct val="106000"/>
                        </a:lnSpc>
                        <a:spcBef>
                          <a:spcPts val="0"/>
                        </a:spcBef>
                        <a:spcAft>
                          <a:spcPts val="80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Percentage (%) disbursement of funds for grant funding</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3485" marR="23485" marT="3728"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3485" marR="23485" marT="3728" marB="0" anchor="ctr">
                    <a:noFill/>
                  </a:tcPr>
                </a:tc>
                <a:extLst>
                  <a:ext uri="{0D108BD9-81ED-4DB2-BD59-A6C34878D82A}">
                    <a16:rowId xmlns:a16="http://schemas.microsoft.com/office/drawing/2014/main" val="1052766316"/>
                  </a:ext>
                </a:extLst>
              </a:tr>
              <a:tr h="1409058">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2">
                  <a:txBody>
                    <a:bodyPr/>
                    <a:lstStyle/>
                    <a:p>
                      <a:pPr marL="0" algn="just" defTabSz="914400" rtl="0" eaLnBrk="1" latinLnBrk="0" hangingPunct="1">
                        <a:lnSpc>
                          <a:spcPct val="107000"/>
                        </a:lnSpc>
                        <a:spcBef>
                          <a:spcPts val="720"/>
                        </a:spcBef>
                        <a:spcAft>
                          <a:spcPts val="800"/>
                        </a:spcAft>
                      </a:pPr>
                      <a:r>
                        <a:rPr lang="en-US" sz="1600" b="0" kern="1200" dirty="0" smtClean="0">
                          <a:solidFill>
                            <a:schemeClr val="dk1"/>
                          </a:solidFill>
                          <a:effectLst/>
                          <a:latin typeface="+mn-lt"/>
                          <a:ea typeface="Calibri" panose="020F0502020204030204" pitchFamily="34" charset="0"/>
                          <a:cs typeface="Times New Roman" panose="02020603050405020304" pitchFamily="18" charset="0"/>
                        </a:rPr>
                        <a:t>To support CSO’s in their efforts to alleviate poverty. The main areas funded are increased income generation, creation of work opportunities, to raise awareness and support victims of GBV&amp;F </a:t>
                      </a:r>
                      <a:endParaRPr lang="en-ZA" sz="1600" b="0" kern="1200" dirty="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a:txBody>
                    <a:bodyPr/>
                    <a:lstStyle/>
                    <a:p>
                      <a:pPr>
                        <a:lnSpc>
                          <a:spcPct val="107000"/>
                        </a:lnSpc>
                        <a:spcBef>
                          <a:spcPts val="720"/>
                        </a:spcBef>
                        <a:spcAft>
                          <a:spcPts val="720"/>
                        </a:spcAft>
                      </a:pPr>
                      <a:r>
                        <a:rPr lang="en-GB" sz="1600" kern="1200" dirty="0" smtClean="0">
                          <a:solidFill>
                            <a:schemeClr val="bg1"/>
                          </a:solidFill>
                          <a:effectLst/>
                        </a:rPr>
                        <a:t>  Impact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b="0" kern="1200" dirty="0" smtClean="0">
                          <a:solidFill>
                            <a:schemeClr val="dk1"/>
                          </a:solidFill>
                          <a:effectLst/>
                          <a:latin typeface="+mn-lt"/>
                          <a:ea typeface="Calibri" panose="020F0502020204030204" pitchFamily="34" charset="0"/>
                          <a:cs typeface="Times New Roman" panose="02020603050405020304" pitchFamily="18" charset="0"/>
                        </a:rPr>
                        <a:t>The KPI ensures that grant funds that NDA contracts with CSOs are appropriated managed and disbursed off to the rightful grantees within the legal prescripts.</a:t>
                      </a:r>
                      <a:endParaRPr lang="en-ZA" sz="1600" b="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747376475"/>
                  </a:ext>
                </a:extLst>
              </a:tr>
              <a:tr h="631933">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a:txBody>
                    <a:bodyPr/>
                    <a:lstStyle/>
                    <a:p>
                      <a:pPr>
                        <a:lnSpc>
                          <a:spcPct val="107000"/>
                        </a:lnSpc>
                        <a:spcBef>
                          <a:spcPts val="720"/>
                        </a:spcBef>
                        <a:spcAft>
                          <a:spcPts val="720"/>
                        </a:spcAft>
                      </a:pPr>
                      <a:r>
                        <a:rPr lang="en-GB" sz="1600" kern="1200" dirty="0">
                          <a:solidFill>
                            <a:schemeClr val="bg1"/>
                          </a:solidFill>
                          <a:effectLst/>
                        </a:rPr>
                        <a:t>Annual 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231" marR="24231" marT="4101" marB="0" anchor="ctr">
                    <a:solidFill>
                      <a:schemeClr val="accent1"/>
                    </a:solidFill>
                  </a:tcPr>
                </a:tc>
                <a:tc>
                  <a:txBody>
                    <a:bodyPr/>
                    <a:lstStyle/>
                    <a:p>
                      <a:pPr marL="457200" marR="0" lvl="1"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95%</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Bef>
                          <a:spcPts val="720"/>
                        </a:spcBef>
                        <a:spcAft>
                          <a:spcPts val="720"/>
                        </a:spcAft>
                      </a:pPr>
                      <a:r>
                        <a:rPr lang="en-GB" sz="1600" kern="1200" dirty="0" smtClean="0">
                          <a:solidFill>
                            <a:srgbClr val="000000"/>
                          </a:solidFill>
                          <a:effectLst/>
                        </a:rPr>
                        <a:t>  </a:t>
                      </a:r>
                      <a:r>
                        <a:rPr lang="en-GB" sz="1600" kern="1200" dirty="0" smtClean="0">
                          <a:solidFill>
                            <a:schemeClr val="bg1"/>
                          </a:solidFill>
                          <a:effectLst/>
                        </a:rPr>
                        <a:t>Quarter  </a:t>
                      </a:r>
                      <a:r>
                        <a:rPr lang="en-GB" sz="1600" kern="1200" dirty="0">
                          <a:solidFill>
                            <a:schemeClr val="bg1"/>
                          </a:solidFill>
                          <a:effectLst/>
                        </a:rPr>
                        <a:t>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457200" marR="0" lvl="1"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95%</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4232098056"/>
                  </a:ext>
                </a:extLst>
              </a:tr>
              <a:tr h="1075680">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0000"/>
                        </a:lnSpc>
                        <a:spcBef>
                          <a:spcPts val="720"/>
                        </a:spcBef>
                        <a:spcAft>
                          <a:spcPts val="720"/>
                        </a:spcAft>
                        <a:buClrTx/>
                        <a:buSzTx/>
                        <a:buFontTx/>
                        <a:buNone/>
                        <a:tabLst/>
                        <a:defRPr/>
                      </a:pPr>
                      <a:r>
                        <a:rPr lang="en-ZA" sz="1600" b="1" kern="1200" dirty="0" smtClean="0">
                          <a:solidFill>
                            <a:schemeClr val="dk1"/>
                          </a:solidFill>
                          <a:effectLst/>
                          <a:latin typeface="+mn-lt"/>
                          <a:ea typeface="Calibri" panose="020F0502020204030204" pitchFamily="34" charset="0"/>
                          <a:cs typeface="Times New Roman" panose="02020603050405020304" pitchFamily="18" charset="0"/>
                        </a:rPr>
                        <a:t>77%</a:t>
                      </a:r>
                      <a:r>
                        <a:rPr lang="en-US" sz="1600" b="1" kern="1200" baseline="0" dirty="0" smtClean="0">
                          <a:solidFill>
                            <a:schemeClr val="dk1"/>
                          </a:solidFill>
                          <a:effectLst/>
                          <a:latin typeface="+mn-lt"/>
                          <a:ea typeface="Calibri" panose="020F0502020204030204" pitchFamily="34" charset="0"/>
                          <a:cs typeface="Times New Roman" panose="02020603050405020304" pitchFamily="18" charset="0"/>
                        </a:rPr>
                        <a:t> </a:t>
                      </a:r>
                      <a:r>
                        <a:rPr lang="en-US" sz="1600" b="0" kern="1200" baseline="0" dirty="0" smtClean="0">
                          <a:solidFill>
                            <a:schemeClr val="dk1"/>
                          </a:solidFill>
                          <a:effectLst/>
                          <a:latin typeface="+mn-lt"/>
                          <a:ea typeface="Calibri" panose="020F0502020204030204" pitchFamily="34" charset="0"/>
                          <a:cs typeface="Times New Roman" panose="02020603050405020304" pitchFamily="18" charset="0"/>
                        </a:rPr>
                        <a:t>of the committed fund were disbursed on time to the CSO. </a:t>
                      </a:r>
                      <a:endParaRPr lang="en-ZA" sz="1600" b="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129156"/>
                  </a:ext>
                </a:extLst>
              </a:tr>
              <a:tr h="1152128">
                <a:tc>
                  <a:txBody>
                    <a:bodyPr/>
                    <a:lstStyle/>
                    <a:p>
                      <a:pPr>
                        <a:lnSpc>
                          <a:spcPct val="106000"/>
                        </a:lnSpc>
                        <a:spcAft>
                          <a:spcPts val="800"/>
                        </a:spcAft>
                      </a:pPr>
                      <a:r>
                        <a:rPr lang="en-GB" sz="1600" dirty="0">
                          <a:solidFill>
                            <a:schemeClr val="bg1"/>
                          </a:solidFill>
                          <a:effectLst/>
                        </a:rPr>
                        <a:t> Reason for deviation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b="0" kern="1200" baseline="0" dirty="0" smtClean="0">
                          <a:solidFill>
                            <a:schemeClr val="dk1"/>
                          </a:solidFill>
                          <a:effectLst/>
                          <a:latin typeface="+mn-lt"/>
                          <a:ea typeface="Calibri" panose="020F0502020204030204" pitchFamily="34" charset="0"/>
                          <a:cs typeface="Times New Roman" panose="02020603050405020304" pitchFamily="18" charset="0"/>
                        </a:rPr>
                        <a:t>33% of the remaining grants could not be released pending fulfillment of conditions in the grant agreements such </a:t>
                      </a:r>
                      <a:r>
                        <a:rPr lang="en-GB" sz="1600" kern="1200" baseline="0" dirty="0" smtClean="0">
                          <a:solidFill>
                            <a:schemeClr val="dk1"/>
                          </a:solidFill>
                          <a:effectLst/>
                          <a:latin typeface="+mn-lt"/>
                          <a:ea typeface="Calibri" panose="020F0502020204030204" pitchFamily="34" charset="0"/>
                          <a:cs typeface="Times New Roman" panose="02020603050405020304" pitchFamily="18" charset="0"/>
                        </a:rPr>
                        <a:t>processing of monitoring reports. The grant management process being a result based, requires that such procedural conditions be take in account to ensures fiduciary responsibility by the NDA</a:t>
                      </a:r>
                      <a:endParaRPr lang="en-ZA" sz="1600" b="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7704917"/>
                  </a:ext>
                </a:extLst>
              </a:tr>
              <a:tr h="900324">
                <a:tc>
                  <a:txBody>
                    <a:bodyPr/>
                    <a:lstStyle/>
                    <a:p>
                      <a:pPr>
                        <a:lnSpc>
                          <a:spcPct val="106000"/>
                        </a:lnSpc>
                        <a:spcAft>
                          <a:spcPts val="800"/>
                        </a:spcAft>
                      </a:pPr>
                      <a:r>
                        <a:rPr lang="en-ZA" sz="1600" dirty="0" smtClean="0">
                          <a:solidFill>
                            <a:schemeClr val="bg1"/>
                          </a:solidFill>
                          <a:effectLst/>
                        </a:rPr>
                        <a:t>Correct Measures</a:t>
                      </a:r>
                      <a:endParaRPr lang="en-US" sz="1600" dirty="0">
                        <a:solidFill>
                          <a:schemeClr val="bg1"/>
                        </a:solidFill>
                        <a:effectLst/>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GB" sz="1600" kern="1200" dirty="0" smtClean="0">
                          <a:solidFill>
                            <a:schemeClr val="dk1"/>
                          </a:solidFill>
                          <a:effectLst/>
                          <a:latin typeface="+mn-lt"/>
                          <a:ea typeface="Calibri" panose="020F0502020204030204" pitchFamily="34" charset="0"/>
                          <a:cs typeface="Times New Roman" panose="02020603050405020304" pitchFamily="18" charset="0"/>
                        </a:rPr>
                        <a:t>Addendum will be prepared requesting the transfer of funds following a review of monitoring reports and finalisation</a:t>
                      </a:r>
                      <a:r>
                        <a:rPr lang="en-GB" sz="1600" kern="1200" baseline="0" dirty="0" smtClean="0">
                          <a:solidFill>
                            <a:schemeClr val="dk1"/>
                          </a:solidFill>
                          <a:effectLst/>
                          <a:latin typeface="+mn-lt"/>
                          <a:ea typeface="Calibri" panose="020F0502020204030204" pitchFamily="34" charset="0"/>
                          <a:cs typeface="Times New Roman" panose="02020603050405020304" pitchFamily="18" charset="0"/>
                        </a:rPr>
                        <a:t> of </a:t>
                      </a:r>
                      <a:r>
                        <a:rPr lang="en-GB" sz="1600" kern="1200" dirty="0" smtClean="0">
                          <a:solidFill>
                            <a:schemeClr val="dk1"/>
                          </a:solidFill>
                          <a:effectLst/>
                          <a:latin typeface="+mn-lt"/>
                          <a:ea typeface="Calibri" panose="020F0502020204030204" pitchFamily="34" charset="0"/>
                          <a:cs typeface="Times New Roman" panose="02020603050405020304" pitchFamily="18" charset="0"/>
                        </a:rPr>
                        <a:t>necessary documentation to effect payment</a:t>
                      </a:r>
                      <a:r>
                        <a:rPr lang="en-GB" sz="1600" kern="1200" baseline="0" dirty="0" smtClean="0">
                          <a:solidFill>
                            <a:schemeClr val="dk1"/>
                          </a:solidFill>
                          <a:effectLst/>
                          <a:latin typeface="+mn-lt"/>
                          <a:ea typeface="Calibri" panose="020F0502020204030204" pitchFamily="34" charset="0"/>
                          <a:cs typeface="Times New Roman" panose="02020603050405020304" pitchFamily="18" charset="0"/>
                        </a:rPr>
                        <a:t> in the 4</a:t>
                      </a:r>
                      <a:r>
                        <a:rPr lang="en-GB" sz="1600" kern="1200" baseline="30000" dirty="0" smtClean="0">
                          <a:solidFill>
                            <a:schemeClr val="dk1"/>
                          </a:solidFill>
                          <a:effectLst/>
                          <a:latin typeface="+mn-lt"/>
                          <a:ea typeface="Calibri" panose="020F0502020204030204" pitchFamily="34" charset="0"/>
                          <a:cs typeface="Times New Roman" panose="02020603050405020304" pitchFamily="18" charset="0"/>
                        </a:rPr>
                        <a:t>th</a:t>
                      </a:r>
                      <a:r>
                        <a:rPr lang="en-GB" sz="1600" kern="1200" baseline="0" dirty="0" smtClean="0">
                          <a:solidFill>
                            <a:schemeClr val="dk1"/>
                          </a:solidFill>
                          <a:effectLst/>
                          <a:latin typeface="+mn-lt"/>
                          <a:ea typeface="Calibri" panose="020F0502020204030204" pitchFamily="34" charset="0"/>
                          <a:cs typeface="Times New Roman" panose="02020603050405020304" pitchFamily="18" charset="0"/>
                        </a:rPr>
                        <a:t> quarter</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019415"/>
                  </a:ext>
                </a:extLst>
              </a:tr>
            </a:tbl>
          </a:graphicData>
        </a:graphic>
      </p:graphicFrame>
    </p:spTree>
    <p:extLst>
      <p:ext uri="{BB962C8B-B14F-4D97-AF65-F5344CB8AC3E}">
        <p14:creationId xmlns:p14="http://schemas.microsoft.com/office/powerpoint/2010/main" val="278144263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a:t>
            </a:r>
            <a:r>
              <a:rPr lang="en-US" dirty="0" smtClean="0"/>
              <a:t> </a:t>
            </a:r>
            <a:endParaRPr lang="en-ZA" dirty="0"/>
          </a:p>
        </p:txBody>
      </p:sp>
      <p:sp>
        <p:nvSpPr>
          <p:cNvPr id="3" name="Content Placeholder 2"/>
          <p:cNvSpPr>
            <a:spLocks noGrp="1"/>
          </p:cNvSpPr>
          <p:nvPr>
            <p:ph idx="1"/>
          </p:nvPr>
        </p:nvSpPr>
        <p:spPr/>
        <p:txBody>
          <a:bodyPr/>
          <a:lstStyle/>
          <a:p>
            <a:pPr marL="0" indent="0">
              <a:buNone/>
            </a:pPr>
            <a:r>
              <a:rPr lang="en-US" sz="2000" dirty="0"/>
              <a:t>The purpose is to present the:</a:t>
            </a:r>
          </a:p>
          <a:p>
            <a:pPr marL="0" indent="0">
              <a:buNone/>
            </a:pPr>
            <a:endParaRPr lang="en-US" sz="2000" dirty="0"/>
          </a:p>
          <a:p>
            <a:pPr lvl="1"/>
            <a:r>
              <a:rPr lang="en-US" sz="2000" dirty="0"/>
              <a:t>Quarter 3 performance report; and</a:t>
            </a:r>
          </a:p>
          <a:p>
            <a:pPr marL="457200" lvl="1" indent="0">
              <a:buNone/>
            </a:pPr>
            <a:r>
              <a:rPr lang="en-US" sz="2000" dirty="0"/>
              <a:t> </a:t>
            </a:r>
          </a:p>
          <a:p>
            <a:pPr lvl="1"/>
            <a:r>
              <a:rPr lang="en-US" sz="2000" dirty="0"/>
              <a:t>Quarter 3 financial report</a:t>
            </a:r>
            <a:endParaRPr lang="en-ZA" sz="2000"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a:t>
            </a:fld>
            <a:endParaRPr lang="en-US" dirty="0"/>
          </a:p>
        </p:txBody>
      </p:sp>
    </p:spTree>
    <p:extLst>
      <p:ext uri="{BB962C8B-B14F-4D97-AF65-F5344CB8AC3E}">
        <p14:creationId xmlns:p14="http://schemas.microsoft.com/office/powerpoint/2010/main" val="333034632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a:t>
            </a:r>
            <a:r>
              <a:rPr lang="en-ZA" b="1" cap="all" dirty="0" smtClean="0"/>
              <a:t>3</a:t>
            </a:r>
            <a:r>
              <a:rPr lang="en-ZA" b="1" dirty="0" smtClean="0"/>
              <a:t>: RESEARCH</a:t>
            </a:r>
            <a:endParaRPr lang="en-ZA" sz="1050" cap="all"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20</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21076774"/>
              </p:ext>
            </p:extLst>
          </p:nvPr>
        </p:nvGraphicFramePr>
        <p:xfrm>
          <a:off x="16885" y="838201"/>
          <a:ext cx="12119991" cy="6007288"/>
        </p:xfrm>
        <a:graphic>
          <a:graphicData uri="http://schemas.openxmlformats.org/drawingml/2006/table">
            <a:tbl>
              <a:tblPr firstRow="1" firstCol="1" bandRow="1">
                <a:tableStyleId>{5C22544A-7EE6-4342-B048-85BDC9FD1C3A}</a:tableStyleId>
              </a:tblPr>
              <a:tblGrid>
                <a:gridCol w="1699755">
                  <a:extLst>
                    <a:ext uri="{9D8B030D-6E8A-4147-A177-3AD203B41FA5}">
                      <a16:colId xmlns:a16="http://schemas.microsoft.com/office/drawing/2014/main" val="3473864839"/>
                    </a:ext>
                  </a:extLst>
                </a:gridCol>
                <a:gridCol w="1620626">
                  <a:extLst>
                    <a:ext uri="{9D8B030D-6E8A-4147-A177-3AD203B41FA5}">
                      <a16:colId xmlns:a16="http://schemas.microsoft.com/office/drawing/2014/main" val="1813656344"/>
                    </a:ext>
                  </a:extLst>
                </a:gridCol>
                <a:gridCol w="3256931">
                  <a:extLst>
                    <a:ext uri="{9D8B030D-6E8A-4147-A177-3AD203B41FA5}">
                      <a16:colId xmlns:a16="http://schemas.microsoft.com/office/drawing/2014/main" val="3378281872"/>
                    </a:ext>
                  </a:extLst>
                </a:gridCol>
                <a:gridCol w="1688304">
                  <a:extLst>
                    <a:ext uri="{9D8B030D-6E8A-4147-A177-3AD203B41FA5}">
                      <a16:colId xmlns:a16="http://schemas.microsoft.com/office/drawing/2014/main" val="1566324255"/>
                    </a:ext>
                  </a:extLst>
                </a:gridCol>
                <a:gridCol w="2422011">
                  <a:extLst>
                    <a:ext uri="{9D8B030D-6E8A-4147-A177-3AD203B41FA5}">
                      <a16:colId xmlns:a16="http://schemas.microsoft.com/office/drawing/2014/main" val="2344061550"/>
                    </a:ext>
                  </a:extLst>
                </a:gridCol>
                <a:gridCol w="1432364">
                  <a:extLst>
                    <a:ext uri="{9D8B030D-6E8A-4147-A177-3AD203B41FA5}">
                      <a16:colId xmlns:a16="http://schemas.microsoft.com/office/drawing/2014/main" val="3863364117"/>
                    </a:ext>
                  </a:extLst>
                </a:gridCol>
              </a:tblGrid>
              <a:tr h="502567">
                <a:tc>
                  <a:txBody>
                    <a:bodyPr/>
                    <a:lstStyle/>
                    <a:p>
                      <a:pPr>
                        <a:lnSpc>
                          <a:spcPct val="106000"/>
                        </a:lnSpc>
                        <a:spcAft>
                          <a:spcPts val="800"/>
                        </a:spcAft>
                      </a:pPr>
                      <a:r>
                        <a:rPr lang="en-GB" sz="1600" kern="1200" dirty="0">
                          <a:solidFill>
                            <a:schemeClr val="bg1"/>
                          </a:solidFill>
                          <a:effectLst/>
                        </a:rPr>
                        <a:t>KPI 15</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4">
                  <a:txBody>
                    <a:bodyPr/>
                    <a:lstStyle/>
                    <a:p>
                      <a:pPr marL="0" algn="l" defTabSz="914400" rtl="0" eaLnBrk="1" latinLnBrk="0" hangingPunct="1">
                        <a:lnSpc>
                          <a:spcPct val="107000"/>
                        </a:lnSpc>
                        <a:spcBef>
                          <a:spcPts val="720"/>
                        </a:spcBef>
                        <a:spcAft>
                          <a:spcPts val="720"/>
                        </a:spcAft>
                      </a:pPr>
                      <a:r>
                        <a:rPr lang="en-ZA" sz="1600" kern="1200" dirty="0">
                          <a:solidFill>
                            <a:schemeClr val="dk1"/>
                          </a:solidFill>
                          <a:effectLst/>
                          <a:latin typeface="+mn-lt"/>
                          <a:ea typeface="Calibri" panose="020F0502020204030204" pitchFamily="34" charset="0"/>
                          <a:cs typeface="Times New Roman" panose="02020603050405020304" pitchFamily="18" charset="0"/>
                        </a:rPr>
                        <a:t>Number of research publications that informed development practice on Government Priorities</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23485" marR="23485" marT="3728" marB="0">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3485" marR="23485" marT="3728" marB="0">
                    <a:noFill/>
                  </a:tcPr>
                </a:tc>
                <a:extLst>
                  <a:ext uri="{0D108BD9-81ED-4DB2-BD59-A6C34878D82A}">
                    <a16:rowId xmlns:a16="http://schemas.microsoft.com/office/drawing/2014/main" val="1052766316"/>
                  </a:ext>
                </a:extLst>
              </a:tr>
              <a:tr h="1368152">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2">
                  <a:txBody>
                    <a:bodyPr/>
                    <a:lstStyle/>
                    <a:p>
                      <a:pPr>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To generate empirical evidence for enhanced development policy</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tc>
                <a:tc hMerge="1">
                  <a:txBody>
                    <a:bodyPr/>
                    <a:lstStyle/>
                    <a:p>
                      <a:endParaRPr lang="en-US"/>
                    </a:p>
                  </a:txBody>
                  <a:tcPr/>
                </a:tc>
                <a:tc>
                  <a:txBody>
                    <a:bodyPr/>
                    <a:lstStyle/>
                    <a:p>
                      <a:pPr>
                        <a:lnSpc>
                          <a:spcPct val="107000"/>
                        </a:lnSpc>
                        <a:spcBef>
                          <a:spcPts val="720"/>
                        </a:spcBef>
                        <a:spcAft>
                          <a:spcPts val="720"/>
                        </a:spcAft>
                      </a:pPr>
                      <a:r>
                        <a:rPr lang="en-GB" sz="1600" b="1" kern="1200" dirty="0" smtClean="0">
                          <a:solidFill>
                            <a:schemeClr val="bg1"/>
                          </a:solidFill>
                          <a:effectLst/>
                        </a:rPr>
                        <a:t>  Impact </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algn="l" defTabSz="914400" rtl="0" eaLnBrk="1" latinLnBrk="0" hangingPunct="1">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Contributed towards the implementation of dialogues. Strengthened social partnerships through the engagement with the research findings</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tc>
                <a:tc hMerge="1">
                  <a:txBody>
                    <a:bodyPr/>
                    <a:lstStyle/>
                    <a:p>
                      <a:endParaRPr lang="en-US"/>
                    </a:p>
                  </a:txBody>
                  <a:tcPr/>
                </a:tc>
                <a:extLst>
                  <a:ext uri="{0D108BD9-81ED-4DB2-BD59-A6C34878D82A}">
                    <a16:rowId xmlns:a16="http://schemas.microsoft.com/office/drawing/2014/main" val="3747376475"/>
                  </a:ext>
                </a:extLst>
              </a:tr>
              <a:tr h="595105">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a:txBody>
                    <a:bodyPr/>
                    <a:lstStyle/>
                    <a:p>
                      <a:pPr>
                        <a:lnSpc>
                          <a:spcPct val="107000"/>
                        </a:lnSpc>
                        <a:spcBef>
                          <a:spcPts val="720"/>
                        </a:spcBef>
                        <a:spcAft>
                          <a:spcPts val="720"/>
                        </a:spcAft>
                      </a:pPr>
                      <a:r>
                        <a:rPr lang="en-GB" sz="1600" b="1" kern="1200" dirty="0">
                          <a:solidFill>
                            <a:schemeClr val="bg1"/>
                          </a:solidFill>
                          <a:effectLst/>
                        </a:rPr>
                        <a:t>Annual target</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231" marR="24231" marT="4101" marB="0" anchor="ctr">
                    <a:solidFill>
                      <a:schemeClr val="accent1"/>
                    </a:solidFill>
                  </a:tcPr>
                </a:tc>
                <a:tc>
                  <a:txBody>
                    <a:bodyPr/>
                    <a:lstStyle/>
                    <a:p>
                      <a:pPr>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 3 research Reports</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Bef>
                          <a:spcPts val="720"/>
                        </a:spcBef>
                        <a:spcAft>
                          <a:spcPts val="720"/>
                        </a:spcAft>
                      </a:pPr>
                      <a:r>
                        <a:rPr lang="en-GB" sz="1600" b="1" kern="1200" dirty="0" smtClean="0">
                          <a:solidFill>
                            <a:srgbClr val="000000"/>
                          </a:solidFill>
                          <a:effectLst/>
                        </a:rPr>
                        <a:t>  </a:t>
                      </a:r>
                      <a:r>
                        <a:rPr lang="en-GB" sz="1600" b="1" kern="1200" dirty="0" smtClean="0">
                          <a:solidFill>
                            <a:schemeClr val="bg1"/>
                          </a:solidFill>
                          <a:effectLst/>
                        </a:rPr>
                        <a:t>Quarter  </a:t>
                      </a:r>
                      <a:r>
                        <a:rPr lang="en-GB" sz="1600" b="1" kern="1200" dirty="0">
                          <a:solidFill>
                            <a:schemeClr val="bg1"/>
                          </a:solidFill>
                          <a:effectLst/>
                        </a:rPr>
                        <a:t>Target</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algn="l" defTabSz="914400" rtl="0" eaLnBrk="1" latinLnBrk="0" hangingPunct="1">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 </a:t>
                      </a:r>
                      <a:r>
                        <a:rPr lang="en-GB" sz="1600" kern="1200" dirty="0" smtClean="0">
                          <a:solidFill>
                            <a:schemeClr val="dk1"/>
                          </a:solidFill>
                          <a:effectLst/>
                          <a:latin typeface="+mn-lt"/>
                          <a:ea typeface="Calibri" panose="020F0502020204030204" pitchFamily="34" charset="0"/>
                          <a:cs typeface="Times New Roman" panose="02020603050405020304" pitchFamily="18" charset="0"/>
                        </a:rPr>
                        <a:t>2 </a:t>
                      </a:r>
                      <a:r>
                        <a:rPr lang="en-GB" sz="1600" kern="1200" dirty="0">
                          <a:solidFill>
                            <a:schemeClr val="dk1"/>
                          </a:solidFill>
                          <a:effectLst/>
                          <a:latin typeface="+mn-lt"/>
                          <a:ea typeface="Calibri" panose="020F0502020204030204" pitchFamily="34" charset="0"/>
                          <a:cs typeface="Times New Roman" panose="02020603050405020304" pitchFamily="18" charset="0"/>
                        </a:rPr>
                        <a:t>research Reports</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4232098056"/>
                  </a:ext>
                </a:extLst>
              </a:tr>
              <a:tr h="1857911">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a:lnSpc>
                          <a:spcPct val="100000"/>
                        </a:lnSpc>
                        <a:spcBef>
                          <a:spcPts val="720"/>
                        </a:spcBef>
                        <a:spcAft>
                          <a:spcPts val="720"/>
                        </a:spcAft>
                      </a:pPr>
                      <a:r>
                        <a:rPr lang="en-ZA" sz="1600" kern="1200" dirty="0">
                          <a:solidFill>
                            <a:schemeClr val="dk1"/>
                          </a:solidFill>
                          <a:effectLst/>
                          <a:latin typeface="+mn-lt"/>
                          <a:ea typeface="Calibri" panose="020F0502020204030204" pitchFamily="34" charset="0"/>
                          <a:cs typeface="Times New Roman" panose="02020603050405020304" pitchFamily="18" charset="0"/>
                        </a:rPr>
                        <a:t>The NDA concluded 4 research studies, these studies were on the following research areas</a:t>
                      </a:r>
                      <a:r>
                        <a:rPr lang="en-ZA" sz="1600" kern="1200" dirty="0" smtClean="0">
                          <a:solidFill>
                            <a:schemeClr val="dk1"/>
                          </a:solidFill>
                          <a:effectLst/>
                          <a:latin typeface="+mn-lt"/>
                          <a:ea typeface="Calibri" panose="020F0502020204030204" pitchFamily="34" charset="0"/>
                          <a:cs typeface="Times New Roman" panose="02020603050405020304" pitchFamily="18" charset="0"/>
                        </a:rPr>
                        <a:t>:</a:t>
                      </a:r>
                    </a:p>
                    <a:p>
                      <a:pPr marL="285750" lvl="0" indent="-285750">
                        <a:buFont typeface="Arial" panose="020B0604020202020204" pitchFamily="34" charset="0"/>
                        <a:buChar char="•"/>
                      </a:pPr>
                      <a:r>
                        <a:rPr lang="en-GB" sz="1600" kern="1200" dirty="0" smtClean="0">
                          <a:solidFill>
                            <a:schemeClr val="dk1"/>
                          </a:solidFill>
                          <a:effectLst/>
                          <a:latin typeface="+mn-lt"/>
                          <a:ea typeface="Calibri" panose="020F0502020204030204" pitchFamily="34" charset="0"/>
                          <a:cs typeface="Times New Roman" panose="02020603050405020304" pitchFamily="18" charset="0"/>
                        </a:rPr>
                        <a:t>Behaviour change and modification in the wake of COVID-19 – Policy implications for the Social Development Portfolio Strategies</a:t>
                      </a:r>
                      <a:endParaRPr lang="en-US" sz="1600" kern="1200" dirty="0" smtClean="0">
                        <a:solidFill>
                          <a:schemeClr val="dk1"/>
                        </a:solidFill>
                        <a:effectLst/>
                        <a:latin typeface="+mn-lt"/>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GB" sz="1600" kern="1200" dirty="0" smtClean="0">
                          <a:solidFill>
                            <a:schemeClr val="dk1"/>
                          </a:solidFill>
                          <a:effectLst/>
                          <a:latin typeface="+mn-lt"/>
                          <a:ea typeface="Calibri" panose="020F0502020204030204" pitchFamily="34" charset="0"/>
                          <a:cs typeface="Times New Roman" panose="02020603050405020304" pitchFamily="18" charset="0"/>
                        </a:rPr>
                        <a:t>Requirements for transforming the civil society sector in South Africa</a:t>
                      </a:r>
                      <a:endParaRPr lang="en-US" sz="1600" kern="1200" dirty="0" smtClean="0">
                        <a:solidFill>
                          <a:schemeClr val="dk1"/>
                        </a:solidFill>
                        <a:effectLst/>
                        <a:latin typeface="+mn-lt"/>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GB" sz="1600" kern="1200" dirty="0" smtClean="0">
                          <a:solidFill>
                            <a:schemeClr val="dk1"/>
                          </a:solidFill>
                          <a:effectLst/>
                          <a:latin typeface="+mn-lt"/>
                          <a:ea typeface="Calibri" panose="020F0502020204030204" pitchFamily="34" charset="0"/>
                          <a:cs typeface="Times New Roman" panose="02020603050405020304" pitchFamily="18" charset="0"/>
                        </a:rPr>
                        <a:t>Analysis of best practices in ECD centres in the Eastern Cape Province in the context of legislation and policy</a:t>
                      </a:r>
                      <a:endParaRPr lang="en-US" sz="1600" kern="1200" dirty="0" smtClean="0">
                        <a:solidFill>
                          <a:schemeClr val="dk1"/>
                        </a:solidFill>
                        <a:effectLst/>
                        <a:latin typeface="+mn-lt"/>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r>
                        <a:rPr lang="en-GB" sz="1600" kern="1200" dirty="0" smtClean="0">
                          <a:solidFill>
                            <a:schemeClr val="dk1"/>
                          </a:solidFill>
                          <a:effectLst/>
                          <a:latin typeface="+mn-lt"/>
                          <a:ea typeface="Calibri" panose="020F0502020204030204" pitchFamily="34" charset="0"/>
                          <a:cs typeface="Times New Roman" panose="02020603050405020304" pitchFamily="18" charset="0"/>
                        </a:rPr>
                        <a:t>Creating capacities and building capabilities for the civil society sector in South Africa </a:t>
                      </a:r>
                    </a:p>
                  </a:txBody>
                  <a:tcPr marL="24231" marR="24231" marT="4101"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129156"/>
                  </a:ext>
                </a:extLst>
              </a:tr>
              <a:tr h="812695">
                <a:tc>
                  <a:txBody>
                    <a:bodyPr/>
                    <a:lstStyle/>
                    <a:p>
                      <a:pPr>
                        <a:lnSpc>
                          <a:spcPct val="106000"/>
                        </a:lnSpc>
                        <a:spcAft>
                          <a:spcPts val="800"/>
                        </a:spcAft>
                      </a:pPr>
                      <a:r>
                        <a:rPr lang="en-GB" sz="1600" dirty="0">
                          <a:solidFill>
                            <a:schemeClr val="bg1"/>
                          </a:solidFill>
                          <a:effectLst/>
                        </a:rPr>
                        <a:t> Reason for deviation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The deviation is due to additional study completed by the University of Fort Hare on ECD policy, which we have been conducting for the past 3 years as longitudinal study on the implementation of the EDC policy adopted by government in 2015/16.  </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7704917"/>
                  </a:ext>
                </a:extLst>
              </a:tr>
              <a:tr h="847854">
                <a:tc>
                  <a:txBody>
                    <a:bodyPr/>
                    <a:lstStyle/>
                    <a:p>
                      <a:pPr>
                        <a:lnSpc>
                          <a:spcPct val="106000"/>
                        </a:lnSpc>
                        <a:spcAft>
                          <a:spcPts val="800"/>
                        </a:spcAft>
                      </a:pPr>
                      <a:r>
                        <a:rPr lang="en-ZA" sz="1600" dirty="0" smtClean="0">
                          <a:solidFill>
                            <a:schemeClr val="bg1"/>
                          </a:solidFill>
                          <a:effectLst/>
                        </a:rPr>
                        <a:t>Correct Measures</a:t>
                      </a:r>
                      <a:endParaRPr lang="en-US" sz="1600" dirty="0">
                        <a:solidFill>
                          <a:schemeClr val="bg1"/>
                        </a:solidFill>
                        <a:effectLst/>
                      </a:endParaRPr>
                    </a:p>
                  </a:txBody>
                  <a:tcPr marL="23485" marR="23485" marT="3728" marB="0" anchor="ctr"/>
                </a:tc>
                <a:tc gridSpan="5">
                  <a:txBody>
                    <a:bodyPr/>
                    <a:lstStyle/>
                    <a:p>
                      <a:pPr>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No corrective measures required to correct non-performance. However, there are 3 additional research studies that are in progress which one will be concluded by the end of the 4th Quarter and the other two will be concluded in the next financial year.</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019415"/>
                  </a:ext>
                </a:extLst>
              </a:tr>
            </a:tbl>
          </a:graphicData>
        </a:graphic>
      </p:graphicFrame>
    </p:spTree>
    <p:extLst>
      <p:ext uri="{BB962C8B-B14F-4D97-AF65-F5344CB8AC3E}">
        <p14:creationId xmlns:p14="http://schemas.microsoft.com/office/powerpoint/2010/main" val="156822841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a:t>
            </a:r>
            <a:r>
              <a:rPr lang="en-ZA" b="1" cap="all" dirty="0" smtClean="0"/>
              <a:t>3</a:t>
            </a:r>
            <a:r>
              <a:rPr lang="en-ZA" b="1" dirty="0" smtClean="0"/>
              <a:t>: RESEARCH</a:t>
            </a:r>
            <a:endParaRPr lang="en-ZA" sz="1050" cap="all"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21</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00447417"/>
              </p:ext>
            </p:extLst>
          </p:nvPr>
        </p:nvGraphicFramePr>
        <p:xfrm>
          <a:off x="144016" y="838202"/>
          <a:ext cx="11928648" cy="5867398"/>
        </p:xfrm>
        <a:graphic>
          <a:graphicData uri="http://schemas.openxmlformats.org/drawingml/2006/table">
            <a:tbl>
              <a:tblPr firstRow="1" firstCol="1" bandRow="1">
                <a:tableStyleId>{5C22544A-7EE6-4342-B048-85BDC9FD1C3A}</a:tableStyleId>
              </a:tblPr>
              <a:tblGrid>
                <a:gridCol w="2282643">
                  <a:extLst>
                    <a:ext uri="{9D8B030D-6E8A-4147-A177-3AD203B41FA5}">
                      <a16:colId xmlns:a16="http://schemas.microsoft.com/office/drawing/2014/main" val="3915859156"/>
                    </a:ext>
                  </a:extLst>
                </a:gridCol>
                <a:gridCol w="1619940">
                  <a:extLst>
                    <a:ext uri="{9D8B030D-6E8A-4147-A177-3AD203B41FA5}">
                      <a16:colId xmlns:a16="http://schemas.microsoft.com/office/drawing/2014/main" val="4261420118"/>
                    </a:ext>
                  </a:extLst>
                </a:gridCol>
                <a:gridCol w="2135375">
                  <a:extLst>
                    <a:ext uri="{9D8B030D-6E8A-4147-A177-3AD203B41FA5}">
                      <a16:colId xmlns:a16="http://schemas.microsoft.com/office/drawing/2014/main" val="338258636"/>
                    </a:ext>
                  </a:extLst>
                </a:gridCol>
                <a:gridCol w="1693574">
                  <a:extLst>
                    <a:ext uri="{9D8B030D-6E8A-4147-A177-3AD203B41FA5}">
                      <a16:colId xmlns:a16="http://schemas.microsoft.com/office/drawing/2014/main" val="3137298473"/>
                    </a:ext>
                  </a:extLst>
                </a:gridCol>
                <a:gridCol w="2577176">
                  <a:extLst>
                    <a:ext uri="{9D8B030D-6E8A-4147-A177-3AD203B41FA5}">
                      <a16:colId xmlns:a16="http://schemas.microsoft.com/office/drawing/2014/main" val="436254876"/>
                    </a:ext>
                  </a:extLst>
                </a:gridCol>
                <a:gridCol w="1619940">
                  <a:extLst>
                    <a:ext uri="{9D8B030D-6E8A-4147-A177-3AD203B41FA5}">
                      <a16:colId xmlns:a16="http://schemas.microsoft.com/office/drawing/2014/main" val="2639589407"/>
                    </a:ext>
                  </a:extLst>
                </a:gridCol>
              </a:tblGrid>
              <a:tr h="520568">
                <a:tc>
                  <a:txBody>
                    <a:bodyPr/>
                    <a:lstStyle/>
                    <a:p>
                      <a:pPr>
                        <a:lnSpc>
                          <a:spcPct val="106000"/>
                        </a:lnSpc>
                        <a:spcAft>
                          <a:spcPts val="800"/>
                        </a:spcAft>
                      </a:pPr>
                      <a:r>
                        <a:rPr lang="en-GB" sz="1600" kern="1200" dirty="0">
                          <a:solidFill>
                            <a:schemeClr val="bg1"/>
                          </a:solidFill>
                          <a:effectLst/>
                        </a:rPr>
                        <a:t>KPI 16</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57" marR="17757" marT="2819" marB="0" anchor="ctr"/>
                </a:tc>
                <a:tc gridSpan="4">
                  <a:txBody>
                    <a:bodyPr/>
                    <a:lstStyle/>
                    <a:p>
                      <a:pPr marL="0" algn="l" defTabSz="914400" rtl="0" eaLnBrk="1" latinLnBrk="0" hangingPunct="1">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Approved Research and Evaluation agenda</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17757" marR="17757" marT="2819" marB="0">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17757" marR="17757" marT="2819" marB="0">
                    <a:noFill/>
                  </a:tcPr>
                </a:tc>
                <a:extLst>
                  <a:ext uri="{0D108BD9-81ED-4DB2-BD59-A6C34878D82A}">
                    <a16:rowId xmlns:a16="http://schemas.microsoft.com/office/drawing/2014/main" val="3761073897"/>
                  </a:ext>
                </a:extLst>
              </a:tr>
              <a:tr h="1092612">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57" marR="17757" marT="2819" marB="0" anchor="ctr"/>
                </a:tc>
                <a:tc gridSpan="2">
                  <a:txBody>
                    <a:bodyPr/>
                    <a:lstStyle/>
                    <a:p>
                      <a:pPr marL="0" algn="l" defTabSz="914400" rtl="0" eaLnBrk="1" latinLnBrk="0" hangingPunct="1">
                        <a:lnSpc>
                          <a:spcPct val="107000"/>
                        </a:lnSpc>
                        <a:spcBef>
                          <a:spcPts val="720"/>
                        </a:spcBef>
                        <a:spcAft>
                          <a:spcPts val="720"/>
                        </a:spcAft>
                      </a:pPr>
                      <a:r>
                        <a:rPr lang="en-US" sz="1600" kern="1200" dirty="0">
                          <a:solidFill>
                            <a:schemeClr val="dk1"/>
                          </a:solidFill>
                          <a:effectLst/>
                          <a:latin typeface="+mn-lt"/>
                          <a:ea typeface="Calibri" panose="020F0502020204030204" pitchFamily="34" charset="0"/>
                          <a:cs typeface="Times New Roman" panose="02020603050405020304" pitchFamily="18" charset="0"/>
                        </a:rPr>
                        <a:t>To set out a framework for research and evaluation work to be undertaken by the NDA periodically.</a:t>
                      </a:r>
                    </a:p>
                  </a:txBody>
                  <a:tcPr marL="18321" marR="18321" marT="3101" marB="0"/>
                </a:tc>
                <a:tc hMerge="1">
                  <a:txBody>
                    <a:bodyPr/>
                    <a:lstStyle/>
                    <a:p>
                      <a:endParaRPr lang="en-US"/>
                    </a:p>
                  </a:txBody>
                  <a:tcPr/>
                </a:tc>
                <a:tc>
                  <a:txBody>
                    <a:bodyPr/>
                    <a:lstStyle/>
                    <a:p>
                      <a:pPr marL="83820">
                        <a:lnSpc>
                          <a:spcPct val="107000"/>
                        </a:lnSpc>
                        <a:spcBef>
                          <a:spcPts val="720"/>
                        </a:spcBef>
                        <a:spcAft>
                          <a:spcPts val="720"/>
                        </a:spcAft>
                      </a:pPr>
                      <a:r>
                        <a:rPr lang="en-GB" sz="1600" b="1" kern="1200" dirty="0">
                          <a:solidFill>
                            <a:schemeClr val="bg1"/>
                          </a:solidFill>
                          <a:effectLst/>
                        </a:rPr>
                        <a:t>Impact </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algn="l" defTabSz="914400" rtl="0" eaLnBrk="1" latinLnBrk="0" hangingPunct="1">
                        <a:lnSpc>
                          <a:spcPct val="107000"/>
                        </a:lnSpc>
                        <a:spcBef>
                          <a:spcPts val="720"/>
                        </a:spcBef>
                        <a:spcAft>
                          <a:spcPts val="720"/>
                        </a:spcAft>
                      </a:pPr>
                      <a:r>
                        <a:rPr lang="en-US" sz="1600" kern="1200" dirty="0">
                          <a:solidFill>
                            <a:schemeClr val="dk1"/>
                          </a:solidFill>
                          <a:effectLst/>
                          <a:latin typeface="+mn-lt"/>
                          <a:ea typeface="Calibri" panose="020F0502020204030204" pitchFamily="34" charset="0"/>
                          <a:cs typeface="Times New Roman" panose="02020603050405020304" pitchFamily="18" charset="0"/>
                        </a:rPr>
                        <a:t>The NDA has a defined framework that informs research and evaluation work to be undertaken in fulfilment of its secondary mandate.</a:t>
                      </a:r>
                    </a:p>
                  </a:txBody>
                  <a:tcPr marL="0" marR="0" marT="0" marB="0"/>
                </a:tc>
                <a:tc hMerge="1">
                  <a:txBody>
                    <a:bodyPr/>
                    <a:lstStyle/>
                    <a:p>
                      <a:endParaRPr lang="en-US"/>
                    </a:p>
                  </a:txBody>
                  <a:tcPr/>
                </a:tc>
                <a:extLst>
                  <a:ext uri="{0D108BD9-81ED-4DB2-BD59-A6C34878D82A}">
                    <a16:rowId xmlns:a16="http://schemas.microsoft.com/office/drawing/2014/main" val="953503265"/>
                  </a:ext>
                </a:extLst>
              </a:tr>
              <a:tr h="931056">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57" marR="17757" marT="2819" marB="0" anchor="ctr"/>
                </a:tc>
                <a:tc>
                  <a:txBody>
                    <a:bodyPr/>
                    <a:lstStyle/>
                    <a:p>
                      <a:pPr>
                        <a:lnSpc>
                          <a:spcPct val="107000"/>
                        </a:lnSpc>
                        <a:spcBef>
                          <a:spcPts val="720"/>
                        </a:spcBef>
                        <a:spcAft>
                          <a:spcPts val="720"/>
                        </a:spcAft>
                      </a:pPr>
                      <a:r>
                        <a:rPr lang="en-GB" sz="1600" b="1" kern="1200" dirty="0">
                          <a:solidFill>
                            <a:schemeClr val="bg1"/>
                          </a:solidFill>
                          <a:effectLst/>
                        </a:rPr>
                        <a:t>Annual</a:t>
                      </a:r>
                      <a:r>
                        <a:rPr lang="en-GB" sz="1600" kern="1200" dirty="0">
                          <a:solidFill>
                            <a:schemeClr val="bg1"/>
                          </a:solidFill>
                          <a:effectLst/>
                        </a:rPr>
                        <a:t> </a:t>
                      </a:r>
                      <a:r>
                        <a:rPr lang="en-GB" sz="1600" b="1" kern="1200" dirty="0">
                          <a:solidFill>
                            <a:schemeClr val="bg1"/>
                          </a:solidFill>
                          <a:effectLst/>
                        </a:rPr>
                        <a:t>target</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321" marR="18321" marT="3101" marB="0" anchor="ctr">
                    <a:solidFill>
                      <a:schemeClr val="accent1"/>
                    </a:solidFill>
                  </a:tcPr>
                </a:tc>
                <a:tc>
                  <a:txBody>
                    <a:bodyPr/>
                    <a:lstStyle/>
                    <a:p>
                      <a:pPr marL="0" algn="l" defTabSz="914400" rtl="0" eaLnBrk="1" latinLnBrk="0" hangingPunct="1">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 Approved Research and Evaluation agenda</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marL="90805">
                        <a:lnSpc>
                          <a:spcPct val="107000"/>
                        </a:lnSpc>
                        <a:spcBef>
                          <a:spcPts val="720"/>
                        </a:spcBef>
                        <a:spcAft>
                          <a:spcPts val="720"/>
                        </a:spcAft>
                      </a:pPr>
                      <a:r>
                        <a:rPr lang="en-GB" sz="1600" b="1" kern="1200" dirty="0">
                          <a:solidFill>
                            <a:schemeClr val="bg1"/>
                          </a:solidFill>
                          <a:effectLst/>
                        </a:rPr>
                        <a:t>Quarter  Target</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algn="l" defTabSz="914400" rtl="0" eaLnBrk="1" latinLnBrk="0" hangingPunct="1">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 </a:t>
                      </a:r>
                      <a:r>
                        <a:rPr lang="en-US" sz="1600" kern="1200" dirty="0">
                          <a:solidFill>
                            <a:schemeClr val="dk1"/>
                          </a:solidFill>
                          <a:effectLst/>
                          <a:latin typeface="+mn-lt"/>
                          <a:ea typeface="Calibri" panose="020F0502020204030204" pitchFamily="34" charset="0"/>
                          <a:cs typeface="Times New Roman" panose="02020603050405020304" pitchFamily="18" charset="0"/>
                        </a:rPr>
                        <a:t>Consultation with internal and external NDA stakeholders</a:t>
                      </a:r>
                    </a:p>
                  </a:txBody>
                  <a:tcPr marL="0" marR="0" marT="0" marB="0" anchor="ctr"/>
                </a:tc>
                <a:tc hMerge="1">
                  <a:txBody>
                    <a:bodyPr/>
                    <a:lstStyle/>
                    <a:p>
                      <a:endParaRPr lang="en-US"/>
                    </a:p>
                  </a:txBody>
                  <a:tcPr/>
                </a:tc>
                <a:extLst>
                  <a:ext uri="{0D108BD9-81ED-4DB2-BD59-A6C34878D82A}">
                    <a16:rowId xmlns:a16="http://schemas.microsoft.com/office/drawing/2014/main" val="392887086"/>
                  </a:ext>
                </a:extLst>
              </a:tr>
              <a:tr h="1281521">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57" marR="17757" marT="2819" marB="0" anchor="ctr"/>
                </a:tc>
                <a:tc gridSpan="5">
                  <a:txBody>
                    <a:bodyPr/>
                    <a:lstStyle/>
                    <a:p>
                      <a:pPr>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Approved Research and Evaluation agenda was achieved– the research strategy and agenda was presented to the NDA EXCO in the first quarter, and the Board for approval in the second quarter. The agenda aims at supporting the government priority areas which were announced in the state of natation address by the president – it focuses on 4 areas relevant to the NDA mandate.</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18321" marR="18321" marT="3101"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5475127"/>
                  </a:ext>
                </a:extLst>
              </a:tr>
              <a:tr h="953487">
                <a:tc>
                  <a:txBody>
                    <a:bodyPr/>
                    <a:lstStyle/>
                    <a:p>
                      <a:pPr>
                        <a:lnSpc>
                          <a:spcPct val="106000"/>
                        </a:lnSpc>
                        <a:spcAft>
                          <a:spcPts val="800"/>
                        </a:spcAft>
                      </a:pPr>
                      <a:r>
                        <a:rPr lang="en-GB" sz="1600" dirty="0">
                          <a:solidFill>
                            <a:schemeClr val="bg1"/>
                          </a:solidFill>
                          <a:effectLst/>
                        </a:rPr>
                        <a:t> Reason for deviation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57" marR="17757" marT="2819" marB="0" anchor="ctr"/>
                </a:tc>
                <a:tc gridSpan="5">
                  <a:txBody>
                    <a:bodyPr/>
                    <a:lstStyle/>
                    <a:p>
                      <a:pPr>
                        <a:lnSpc>
                          <a:spcPct val="107000"/>
                        </a:lnSpc>
                        <a:spcBef>
                          <a:spcPts val="720"/>
                        </a:spcBef>
                        <a:spcAft>
                          <a:spcPts val="720"/>
                        </a:spcAft>
                      </a:pPr>
                      <a:r>
                        <a:rPr lang="en-US" sz="1600" kern="1200" dirty="0">
                          <a:solidFill>
                            <a:schemeClr val="dk1"/>
                          </a:solidFill>
                          <a:effectLst/>
                          <a:latin typeface="+mn-lt"/>
                          <a:ea typeface="Calibri" panose="020F0502020204030204" pitchFamily="34" charset="0"/>
                          <a:cs typeface="Times New Roman" panose="02020603050405020304" pitchFamily="18" charset="0"/>
                        </a:rPr>
                        <a:t>Due to findings from Internal Audit on the absence of an approved research and evaluation agenda for the NDA, this KPI was fast tracked and completed before the planned period to ensure that research and evaluations are anchored on strategic priorities of government.</a:t>
                      </a:r>
                    </a:p>
                  </a:txBody>
                  <a:tcPr marL="18321" marR="18321" marT="3101"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40147640"/>
                  </a:ext>
                </a:extLst>
              </a:tr>
              <a:tr h="1088154">
                <a:tc>
                  <a:txBody>
                    <a:bodyPr/>
                    <a:lstStyle/>
                    <a:p>
                      <a:pPr>
                        <a:lnSpc>
                          <a:spcPct val="106000"/>
                        </a:lnSpc>
                        <a:spcAft>
                          <a:spcPts val="800"/>
                        </a:spcAft>
                      </a:pPr>
                      <a:r>
                        <a:rPr lang="en-ZA" sz="1600" dirty="0">
                          <a:solidFill>
                            <a:schemeClr val="bg1"/>
                          </a:solidFill>
                          <a:effectLst/>
                        </a:rPr>
                        <a:t>Plan to correct non-achievement</a:t>
                      </a:r>
                      <a:endParaRPr lang="en-US" sz="1600" dirty="0">
                        <a:solidFill>
                          <a:schemeClr val="bg1"/>
                        </a:solidFill>
                        <a:effectLst/>
                      </a:endParaRPr>
                    </a:p>
                    <a:p>
                      <a:pPr>
                        <a:lnSpc>
                          <a:spcPct val="106000"/>
                        </a:lnSpc>
                        <a:spcAft>
                          <a:spcPts val="800"/>
                        </a:spcAft>
                      </a:pPr>
                      <a:r>
                        <a:rPr lang="en-GB" sz="1600" dirty="0">
                          <a:solidFill>
                            <a:schemeClr val="bg1"/>
                          </a:solidFill>
                          <a:effectLst/>
                        </a:rPr>
                        <a: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7757" marR="17757" marT="2819" marB="0" anchor="ctr"/>
                </a:tc>
                <a:tc gridSpan="5">
                  <a:txBody>
                    <a:bodyPr/>
                    <a:lstStyle/>
                    <a:p>
                      <a:pPr>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No corrective measures required for this KPI as it has been achieved. However, all research studies are now linked to the research agenda and adopted by the NDA and the DSD portfolio on Monitoring, Evaluation, reporting and Research Committee.</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18321" marR="18321" marT="3101"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90665902"/>
                  </a:ext>
                </a:extLst>
              </a:tr>
            </a:tbl>
          </a:graphicData>
        </a:graphic>
      </p:graphicFrame>
    </p:spTree>
    <p:extLst>
      <p:ext uri="{BB962C8B-B14F-4D97-AF65-F5344CB8AC3E}">
        <p14:creationId xmlns:p14="http://schemas.microsoft.com/office/powerpoint/2010/main" val="407199708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a:t>
            </a:r>
            <a:r>
              <a:rPr lang="en-ZA" b="1" cap="all" dirty="0" smtClean="0"/>
              <a:t>3</a:t>
            </a:r>
            <a:r>
              <a:rPr lang="en-ZA" b="1" dirty="0" smtClean="0"/>
              <a:t>: RESEARCH</a:t>
            </a:r>
            <a:endParaRPr lang="en-ZA" sz="1050" cap="all"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22</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65689382"/>
              </p:ext>
            </p:extLst>
          </p:nvPr>
        </p:nvGraphicFramePr>
        <p:xfrm>
          <a:off x="47328" y="838200"/>
          <a:ext cx="12025336" cy="5867399"/>
        </p:xfrm>
        <a:graphic>
          <a:graphicData uri="http://schemas.openxmlformats.org/drawingml/2006/table">
            <a:tbl>
              <a:tblPr firstRow="1" firstCol="1" bandRow="1">
                <a:tableStyleId>{5C22544A-7EE6-4342-B048-85BDC9FD1C3A}</a:tableStyleId>
              </a:tblPr>
              <a:tblGrid>
                <a:gridCol w="1815146">
                  <a:extLst>
                    <a:ext uri="{9D8B030D-6E8A-4147-A177-3AD203B41FA5}">
                      <a16:colId xmlns:a16="http://schemas.microsoft.com/office/drawing/2014/main" val="3294409047"/>
                    </a:ext>
                  </a:extLst>
                </a:gridCol>
                <a:gridCol w="1890776">
                  <a:extLst>
                    <a:ext uri="{9D8B030D-6E8A-4147-A177-3AD203B41FA5}">
                      <a16:colId xmlns:a16="http://schemas.microsoft.com/office/drawing/2014/main" val="1573705840"/>
                    </a:ext>
                  </a:extLst>
                </a:gridCol>
                <a:gridCol w="2117669">
                  <a:extLst>
                    <a:ext uri="{9D8B030D-6E8A-4147-A177-3AD203B41FA5}">
                      <a16:colId xmlns:a16="http://schemas.microsoft.com/office/drawing/2014/main" val="1391765062"/>
                    </a:ext>
                  </a:extLst>
                </a:gridCol>
                <a:gridCol w="1484180">
                  <a:extLst>
                    <a:ext uri="{9D8B030D-6E8A-4147-A177-3AD203B41FA5}">
                      <a16:colId xmlns:a16="http://schemas.microsoft.com/office/drawing/2014/main" val="1251756809"/>
                    </a:ext>
                  </a:extLst>
                </a:gridCol>
                <a:gridCol w="2902420">
                  <a:extLst>
                    <a:ext uri="{9D8B030D-6E8A-4147-A177-3AD203B41FA5}">
                      <a16:colId xmlns:a16="http://schemas.microsoft.com/office/drawing/2014/main" val="2844829002"/>
                    </a:ext>
                  </a:extLst>
                </a:gridCol>
                <a:gridCol w="1815145">
                  <a:extLst>
                    <a:ext uri="{9D8B030D-6E8A-4147-A177-3AD203B41FA5}">
                      <a16:colId xmlns:a16="http://schemas.microsoft.com/office/drawing/2014/main" val="85484018"/>
                    </a:ext>
                  </a:extLst>
                </a:gridCol>
              </a:tblGrid>
              <a:tr h="539520">
                <a:tc>
                  <a:txBody>
                    <a:bodyPr/>
                    <a:lstStyle/>
                    <a:p>
                      <a:pPr>
                        <a:lnSpc>
                          <a:spcPct val="106000"/>
                        </a:lnSpc>
                        <a:spcAft>
                          <a:spcPts val="800"/>
                        </a:spcAft>
                      </a:pPr>
                      <a:r>
                        <a:rPr lang="en-GB" sz="1600" kern="1200" dirty="0">
                          <a:effectLst/>
                        </a:rPr>
                        <a:t>KPI 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780" marR="25780" marT="4092" marB="0" anchor="ctr"/>
                </a:tc>
                <a:tc gridSpan="4">
                  <a:txBody>
                    <a:bodyPr/>
                    <a:lstStyle/>
                    <a:p>
                      <a:pPr>
                        <a:lnSpc>
                          <a:spcPct val="106000"/>
                        </a:lnSpc>
                        <a:spcAft>
                          <a:spcPts val="80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Number of evaluation reports that contribute to development practice</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25780" marR="25780" marT="4092" marB="0">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5780" marR="25780" marT="4092" marB="0">
                    <a:noFill/>
                  </a:tcPr>
                </a:tc>
                <a:extLst>
                  <a:ext uri="{0D108BD9-81ED-4DB2-BD59-A6C34878D82A}">
                    <a16:rowId xmlns:a16="http://schemas.microsoft.com/office/drawing/2014/main" val="1083127496"/>
                  </a:ext>
                </a:extLst>
              </a:tr>
              <a:tr h="994009">
                <a:tc>
                  <a:txBody>
                    <a:bodyPr/>
                    <a:lstStyle/>
                    <a:p>
                      <a:pPr>
                        <a:lnSpc>
                          <a:spcPct val="106000"/>
                        </a:lnSpc>
                        <a:spcAft>
                          <a:spcPts val="800"/>
                        </a:spcAft>
                      </a:pPr>
                      <a:r>
                        <a:rPr lang="en-GB" sz="1600" kern="1200" dirty="0">
                          <a:effectLst/>
                        </a:rPr>
                        <a:t>Object of Change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780" marR="25780" marT="4092" marB="0" anchor="ctr"/>
                </a:tc>
                <a:tc gridSpan="2">
                  <a:txBody>
                    <a:bodyPr/>
                    <a:lstStyle/>
                    <a:p>
                      <a:pPr>
                        <a:lnSpc>
                          <a:spcPct val="107000"/>
                        </a:lnSpc>
                        <a:spcBef>
                          <a:spcPts val="720"/>
                        </a:spcBef>
                        <a:spcAft>
                          <a:spcPts val="720"/>
                        </a:spcAft>
                      </a:pPr>
                      <a:r>
                        <a:rPr lang="en-US" sz="1600" kern="1200" dirty="0">
                          <a:solidFill>
                            <a:schemeClr val="dk1"/>
                          </a:solidFill>
                          <a:effectLst/>
                          <a:latin typeface="+mn-lt"/>
                          <a:ea typeface="Calibri" panose="020F0502020204030204" pitchFamily="34" charset="0"/>
                          <a:cs typeface="Times New Roman" panose="02020603050405020304" pitchFamily="18" charset="0"/>
                        </a:rPr>
                        <a:t>NDA Evidence Based Evaluation results that guide and </a:t>
                      </a:r>
                      <a:r>
                        <a:rPr lang="en-US" sz="1600" kern="1200" dirty="0" err="1">
                          <a:solidFill>
                            <a:schemeClr val="dk1"/>
                          </a:solidFill>
                          <a:effectLst/>
                          <a:latin typeface="+mn-lt"/>
                          <a:ea typeface="Calibri" panose="020F0502020204030204" pitchFamily="34" charset="0"/>
                          <a:cs typeface="Times New Roman" panose="02020603050405020304" pitchFamily="18" charset="0"/>
                        </a:rPr>
                        <a:t>programme</a:t>
                      </a:r>
                      <a:r>
                        <a:rPr lang="en-US" sz="1600" kern="1200" dirty="0">
                          <a:solidFill>
                            <a:schemeClr val="dk1"/>
                          </a:solidFill>
                          <a:effectLst/>
                          <a:latin typeface="+mn-lt"/>
                          <a:ea typeface="Calibri" panose="020F0502020204030204" pitchFamily="34" charset="0"/>
                          <a:cs typeface="Times New Roman" panose="02020603050405020304" pitchFamily="18" charset="0"/>
                        </a:rPr>
                        <a:t> design and implementation  </a:t>
                      </a:r>
                    </a:p>
                  </a:txBody>
                  <a:tcPr marL="26599" marR="26599" marT="4501" marB="0"/>
                </a:tc>
                <a:tc hMerge="1">
                  <a:txBody>
                    <a:bodyPr/>
                    <a:lstStyle/>
                    <a:p>
                      <a:endParaRPr lang="en-US"/>
                    </a:p>
                  </a:txBody>
                  <a:tcPr/>
                </a:tc>
                <a:tc>
                  <a:txBody>
                    <a:bodyPr/>
                    <a:lstStyle/>
                    <a:p>
                      <a:pPr indent="83820">
                        <a:lnSpc>
                          <a:spcPct val="107000"/>
                        </a:lnSpc>
                        <a:spcBef>
                          <a:spcPts val="720"/>
                        </a:spcBef>
                        <a:spcAft>
                          <a:spcPts val="720"/>
                        </a:spcAft>
                      </a:pPr>
                      <a:r>
                        <a:rPr lang="en-GB" sz="1600" b="1" kern="1200" dirty="0">
                          <a:solidFill>
                            <a:schemeClr val="bg1"/>
                          </a:solidFill>
                          <a:effectLst/>
                        </a:rPr>
                        <a:t>Impact </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algn="l" defTabSz="914400" rtl="0" eaLnBrk="1" latinLnBrk="0" hangingPunct="1">
                        <a:lnSpc>
                          <a:spcPct val="107000"/>
                        </a:lnSpc>
                        <a:spcBef>
                          <a:spcPts val="720"/>
                        </a:spcBef>
                        <a:spcAft>
                          <a:spcPts val="720"/>
                        </a:spcAft>
                      </a:pPr>
                      <a:r>
                        <a:rPr lang="en-US" sz="1600" kern="1200" dirty="0">
                          <a:solidFill>
                            <a:schemeClr val="dk1"/>
                          </a:solidFill>
                          <a:effectLst/>
                          <a:latin typeface="+mn-lt"/>
                          <a:ea typeface="Calibri" panose="020F0502020204030204" pitchFamily="34" charset="0"/>
                          <a:cs typeface="Times New Roman" panose="02020603050405020304" pitchFamily="18" charset="0"/>
                        </a:rPr>
                        <a:t>The NDA has a defined framework that informs research and evaluation work to be undertaken in fulfilment of its secondary mandate.</a:t>
                      </a:r>
                    </a:p>
                  </a:txBody>
                  <a:tcPr marL="0" marR="0" marT="0" marB="0"/>
                </a:tc>
                <a:tc hMerge="1">
                  <a:txBody>
                    <a:bodyPr/>
                    <a:lstStyle/>
                    <a:p>
                      <a:endParaRPr lang="en-US"/>
                    </a:p>
                  </a:txBody>
                  <a:tcPr/>
                </a:tc>
                <a:extLst>
                  <a:ext uri="{0D108BD9-81ED-4DB2-BD59-A6C34878D82A}">
                    <a16:rowId xmlns:a16="http://schemas.microsoft.com/office/drawing/2014/main" val="1642325396"/>
                  </a:ext>
                </a:extLst>
              </a:tr>
              <a:tr h="924356">
                <a:tc>
                  <a:txBody>
                    <a:bodyPr/>
                    <a:lstStyle/>
                    <a:p>
                      <a:pPr>
                        <a:lnSpc>
                          <a:spcPct val="106000"/>
                        </a:lnSpc>
                        <a:spcAft>
                          <a:spcPts val="800"/>
                        </a:spcAft>
                      </a:pPr>
                      <a:r>
                        <a:rPr lang="en-GB" sz="1600" kern="1200" dirty="0">
                          <a:effectLst/>
                        </a:rPr>
                        <a:t>Targets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780" marR="25780" marT="4092" marB="0" anchor="ctr"/>
                </a:tc>
                <a:tc>
                  <a:txBody>
                    <a:bodyPr/>
                    <a:lstStyle/>
                    <a:p>
                      <a:pPr>
                        <a:lnSpc>
                          <a:spcPct val="107000"/>
                        </a:lnSpc>
                        <a:spcBef>
                          <a:spcPts val="720"/>
                        </a:spcBef>
                        <a:spcAft>
                          <a:spcPts val="720"/>
                        </a:spcAft>
                      </a:pPr>
                      <a:r>
                        <a:rPr lang="en-GB" sz="1600" b="1" kern="1200" dirty="0">
                          <a:solidFill>
                            <a:schemeClr val="bg1"/>
                          </a:solidFill>
                          <a:effectLst/>
                        </a:rPr>
                        <a:t>Annual target</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6599" marR="26599" marT="4501" marB="0" anchor="ctr">
                    <a:solidFill>
                      <a:schemeClr val="accent1"/>
                    </a:solidFill>
                  </a:tcPr>
                </a:tc>
                <a:tc>
                  <a:txBody>
                    <a:bodyPr/>
                    <a:lstStyle/>
                    <a:p>
                      <a:pPr>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 3 evaluation reports</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marL="180975">
                        <a:lnSpc>
                          <a:spcPct val="107000"/>
                        </a:lnSpc>
                        <a:spcBef>
                          <a:spcPts val="720"/>
                        </a:spcBef>
                        <a:spcAft>
                          <a:spcPts val="720"/>
                        </a:spcAft>
                      </a:pPr>
                      <a:r>
                        <a:rPr lang="en-GB" sz="1600" b="1" kern="1200" dirty="0">
                          <a:solidFill>
                            <a:schemeClr val="bg1"/>
                          </a:solidFill>
                          <a:effectLst/>
                        </a:rPr>
                        <a:t>Quarter  Target</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algn="l" defTabSz="914400" rtl="0" eaLnBrk="1" latinLnBrk="0" hangingPunct="1">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 </a:t>
                      </a:r>
                      <a:r>
                        <a:rPr lang="en-US" sz="1600" kern="1200" dirty="0">
                          <a:solidFill>
                            <a:schemeClr val="dk1"/>
                          </a:solidFill>
                          <a:effectLst/>
                          <a:latin typeface="+mn-lt"/>
                          <a:ea typeface="Calibri" panose="020F0502020204030204" pitchFamily="34" charset="0"/>
                          <a:cs typeface="Times New Roman" panose="02020603050405020304" pitchFamily="18" charset="0"/>
                        </a:rPr>
                        <a:t>2 evaluation reports</a:t>
                      </a:r>
                    </a:p>
                  </a:txBody>
                  <a:tcPr marL="0" marR="0" marT="0" marB="0" anchor="ctr"/>
                </a:tc>
                <a:tc hMerge="1">
                  <a:txBody>
                    <a:bodyPr/>
                    <a:lstStyle/>
                    <a:p>
                      <a:endParaRPr lang="en-US"/>
                    </a:p>
                  </a:txBody>
                  <a:tcPr/>
                </a:tc>
                <a:extLst>
                  <a:ext uri="{0D108BD9-81ED-4DB2-BD59-A6C34878D82A}">
                    <a16:rowId xmlns:a16="http://schemas.microsoft.com/office/drawing/2014/main" val="1069978996"/>
                  </a:ext>
                </a:extLst>
              </a:tr>
              <a:tr h="1706421">
                <a:tc>
                  <a:txBody>
                    <a:bodyPr/>
                    <a:lstStyle/>
                    <a:p>
                      <a:pPr>
                        <a:lnSpc>
                          <a:spcPct val="106000"/>
                        </a:lnSpc>
                        <a:spcAft>
                          <a:spcPts val="800"/>
                        </a:spcAft>
                      </a:pPr>
                      <a:r>
                        <a:rPr lang="en-US" sz="1600" dirty="0">
                          <a:effectLst/>
                        </a:rPr>
                        <a:t>Quarter 3 Achievements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780" marR="25780" marT="4092" marB="0" anchor="ctr"/>
                </a:tc>
                <a:tc gridSpan="5">
                  <a:txBody>
                    <a:bodyPr/>
                    <a:lstStyle/>
                    <a:p>
                      <a:pPr>
                        <a:lnSpc>
                          <a:spcPct val="107000"/>
                        </a:lnSpc>
                        <a:spcAft>
                          <a:spcPts val="0"/>
                        </a:spcAft>
                      </a:pPr>
                      <a:r>
                        <a:rPr lang="en-US" sz="1600" kern="1200" dirty="0">
                          <a:solidFill>
                            <a:schemeClr val="dk1"/>
                          </a:solidFill>
                          <a:effectLst/>
                          <a:latin typeface="+mn-lt"/>
                          <a:ea typeface="Calibri" panose="020F0502020204030204" pitchFamily="34" charset="0"/>
                          <a:cs typeface="Times New Roman" panose="02020603050405020304" pitchFamily="18" charset="0"/>
                        </a:rPr>
                        <a:t>2 (two) Evaluation Reports were completed during this period. These covered the following operational areas of the NDA programmes. Both evaluations were conducted by Quest Research Services, appointed through a competitive bid process.</a:t>
                      </a:r>
                    </a:p>
                    <a:p>
                      <a:pPr marL="342900" lvl="0" indent="-342900">
                        <a:lnSpc>
                          <a:spcPct val="107000"/>
                        </a:lnSpc>
                        <a:spcAft>
                          <a:spcPts val="0"/>
                        </a:spcAft>
                        <a:buFont typeface="Symbol" panose="05050102010706020507" pitchFamily="18" charset="2"/>
                        <a:buChar char=""/>
                      </a:pPr>
                      <a:r>
                        <a:rPr lang="en-US" sz="1600" kern="1200" dirty="0">
                          <a:solidFill>
                            <a:schemeClr val="dk1"/>
                          </a:solidFill>
                          <a:effectLst/>
                          <a:latin typeface="+mn-lt"/>
                          <a:ea typeface="Calibri" panose="020F0502020204030204" pitchFamily="34" charset="0"/>
                          <a:cs typeface="Times New Roman" panose="02020603050405020304" pitchFamily="18" charset="0"/>
                        </a:rPr>
                        <a:t>People with disability income generation projects supporting and;</a:t>
                      </a:r>
                    </a:p>
                    <a:p>
                      <a:pPr marL="342900" lvl="0" indent="-342900">
                        <a:lnSpc>
                          <a:spcPct val="107000"/>
                        </a:lnSpc>
                        <a:spcBef>
                          <a:spcPts val="720"/>
                        </a:spcBef>
                        <a:spcAft>
                          <a:spcPts val="720"/>
                        </a:spcAft>
                        <a:buFont typeface="Symbol" panose="05050102010706020507" pitchFamily="18" charset="2"/>
                        <a:buChar char=""/>
                      </a:pPr>
                      <a:r>
                        <a:rPr lang="en-GB" sz="1600" kern="1200" dirty="0">
                          <a:solidFill>
                            <a:schemeClr val="dk1"/>
                          </a:solidFill>
                          <a:effectLst/>
                          <a:latin typeface="+mn-lt"/>
                          <a:ea typeface="Calibri" panose="020F0502020204030204" pitchFamily="34" charset="0"/>
                          <a:cs typeface="Times New Roman" panose="02020603050405020304" pitchFamily="18" charset="0"/>
                        </a:rPr>
                        <a:t>Evaluation of the NDA early childhood development programme as implemented by the resource and training organisations (RTOs).</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26599" marR="26599" marT="4501"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00214810"/>
                  </a:ext>
                </a:extLst>
              </a:tr>
              <a:tr h="802608">
                <a:tc>
                  <a:txBody>
                    <a:bodyPr/>
                    <a:lstStyle/>
                    <a:p>
                      <a:pPr>
                        <a:lnSpc>
                          <a:spcPct val="106000"/>
                        </a:lnSpc>
                        <a:spcAft>
                          <a:spcPts val="800"/>
                        </a:spcAft>
                      </a:pPr>
                      <a:r>
                        <a:rPr lang="en-GB" sz="1600" dirty="0">
                          <a:effectLst/>
                        </a:rPr>
                        <a:t> Reason for deviation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780" marR="25780" marT="4092" marB="0" anchor="ctr"/>
                </a:tc>
                <a:tc gridSpan="5">
                  <a:txBody>
                    <a:bodyPr/>
                    <a:lstStyle/>
                    <a:p>
                      <a:pPr>
                        <a:lnSpc>
                          <a:spcPct val="107000"/>
                        </a:lnSpc>
                        <a:spcBef>
                          <a:spcPts val="720"/>
                        </a:spcBef>
                        <a:spcAft>
                          <a:spcPts val="720"/>
                        </a:spcAft>
                      </a:pPr>
                      <a:r>
                        <a:rPr lang="en-US" sz="1600" kern="1200" dirty="0">
                          <a:solidFill>
                            <a:schemeClr val="dk1"/>
                          </a:solidFill>
                          <a:effectLst/>
                          <a:latin typeface="+mn-lt"/>
                          <a:ea typeface="Calibri" panose="020F0502020204030204" pitchFamily="34" charset="0"/>
                          <a:cs typeface="Times New Roman" panose="02020603050405020304" pitchFamily="18" charset="0"/>
                        </a:rPr>
                        <a:t>There is no deviation from the target. However, the NDA is currently conducting a Rapid Assessment Study on the Volunteers </a:t>
                      </a:r>
                      <a:r>
                        <a:rPr lang="en-US" sz="1600" kern="1200" dirty="0" err="1">
                          <a:solidFill>
                            <a:schemeClr val="dk1"/>
                          </a:solidFill>
                          <a:effectLst/>
                          <a:latin typeface="+mn-lt"/>
                          <a:ea typeface="Calibri" panose="020F0502020204030204" pitchFamily="34" charset="0"/>
                          <a:cs typeface="Times New Roman" panose="02020603050405020304" pitchFamily="18" charset="0"/>
                        </a:rPr>
                        <a:t>programme</a:t>
                      </a:r>
                      <a:r>
                        <a:rPr lang="en-US" sz="1600" kern="1200" dirty="0">
                          <a:solidFill>
                            <a:schemeClr val="dk1"/>
                          </a:solidFill>
                          <a:effectLst/>
                          <a:latin typeface="+mn-lt"/>
                          <a:ea typeface="Calibri" panose="020F0502020204030204" pitchFamily="34" charset="0"/>
                          <a:cs typeface="Times New Roman" panose="02020603050405020304" pitchFamily="18" charset="0"/>
                        </a:rPr>
                        <a:t> that started to be implemented as a response to COVID 19 and will be concluded in the fourth Quarter.</a:t>
                      </a:r>
                    </a:p>
                  </a:txBody>
                  <a:tcPr marL="26599" marR="26599" marT="4501"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3741897"/>
                  </a:ext>
                </a:extLst>
              </a:tr>
              <a:tr h="900485">
                <a:tc>
                  <a:txBody>
                    <a:bodyPr/>
                    <a:lstStyle/>
                    <a:p>
                      <a:pPr>
                        <a:lnSpc>
                          <a:spcPct val="106000"/>
                        </a:lnSpc>
                        <a:spcAft>
                          <a:spcPts val="800"/>
                        </a:spcAft>
                      </a:pPr>
                      <a:r>
                        <a:rPr lang="en-ZA" sz="1600" dirty="0">
                          <a:effectLst/>
                        </a:rPr>
                        <a:t>Plan to correct non-achievement</a:t>
                      </a:r>
                      <a:endParaRPr lang="en-US" sz="1600" dirty="0">
                        <a:effectLst/>
                      </a:endParaRPr>
                    </a:p>
                    <a:p>
                      <a:pPr>
                        <a:lnSpc>
                          <a:spcPct val="106000"/>
                        </a:lnSpc>
                        <a:spcAft>
                          <a:spcPts val="800"/>
                        </a:spcAft>
                      </a:pPr>
                      <a:r>
                        <a:rPr lang="en-GB"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5780" marR="25780" marT="4092" marB="0" anchor="ctr"/>
                </a:tc>
                <a:tc gridSpan="5">
                  <a:txBody>
                    <a:bodyPr/>
                    <a:lstStyle/>
                    <a:p>
                      <a:pPr>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The rapid assessment study on the NDA Volunteer Programme is at the data collection stage and its final report is expected by the end of March 2021 and will be used to inform the future plans on this programme by the NDA.</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26599" marR="26599" marT="4501"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5629029"/>
                  </a:ext>
                </a:extLst>
              </a:tr>
            </a:tbl>
          </a:graphicData>
        </a:graphic>
      </p:graphicFrame>
    </p:spTree>
    <p:extLst>
      <p:ext uri="{BB962C8B-B14F-4D97-AF65-F5344CB8AC3E}">
        <p14:creationId xmlns:p14="http://schemas.microsoft.com/office/powerpoint/2010/main" val="145850978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a:t>
            </a:r>
            <a:r>
              <a:rPr lang="en-ZA" b="1" cap="all" dirty="0" smtClean="0"/>
              <a:t>3</a:t>
            </a:r>
            <a:r>
              <a:rPr lang="en-ZA" b="1" dirty="0" smtClean="0"/>
              <a:t>: RESEARCH</a:t>
            </a:r>
            <a:endParaRPr lang="en-ZA" sz="1050" cap="all"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23</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94742853"/>
              </p:ext>
            </p:extLst>
          </p:nvPr>
        </p:nvGraphicFramePr>
        <p:xfrm>
          <a:off x="191346" y="838200"/>
          <a:ext cx="11809312" cy="5862393"/>
        </p:xfrm>
        <a:graphic>
          <a:graphicData uri="http://schemas.openxmlformats.org/drawingml/2006/table">
            <a:tbl>
              <a:tblPr firstRow="1" firstCol="1" bandRow="1">
                <a:tableStyleId>{5C22544A-7EE6-4342-B048-85BDC9FD1C3A}</a:tableStyleId>
              </a:tblPr>
              <a:tblGrid>
                <a:gridCol w="2160238">
                  <a:extLst>
                    <a:ext uri="{9D8B030D-6E8A-4147-A177-3AD203B41FA5}">
                      <a16:colId xmlns:a16="http://schemas.microsoft.com/office/drawing/2014/main" val="2206734282"/>
                    </a:ext>
                  </a:extLst>
                </a:gridCol>
                <a:gridCol w="1584176">
                  <a:extLst>
                    <a:ext uri="{9D8B030D-6E8A-4147-A177-3AD203B41FA5}">
                      <a16:colId xmlns:a16="http://schemas.microsoft.com/office/drawing/2014/main" val="916449762"/>
                    </a:ext>
                  </a:extLst>
                </a:gridCol>
                <a:gridCol w="2376264">
                  <a:extLst>
                    <a:ext uri="{9D8B030D-6E8A-4147-A177-3AD203B41FA5}">
                      <a16:colId xmlns:a16="http://schemas.microsoft.com/office/drawing/2014/main" val="1882898596"/>
                    </a:ext>
                  </a:extLst>
                </a:gridCol>
                <a:gridCol w="1584177">
                  <a:extLst>
                    <a:ext uri="{9D8B030D-6E8A-4147-A177-3AD203B41FA5}">
                      <a16:colId xmlns:a16="http://schemas.microsoft.com/office/drawing/2014/main" val="97688836"/>
                    </a:ext>
                  </a:extLst>
                </a:gridCol>
                <a:gridCol w="2592287">
                  <a:extLst>
                    <a:ext uri="{9D8B030D-6E8A-4147-A177-3AD203B41FA5}">
                      <a16:colId xmlns:a16="http://schemas.microsoft.com/office/drawing/2014/main" val="3534495745"/>
                    </a:ext>
                  </a:extLst>
                </a:gridCol>
                <a:gridCol w="1512170">
                  <a:extLst>
                    <a:ext uri="{9D8B030D-6E8A-4147-A177-3AD203B41FA5}">
                      <a16:colId xmlns:a16="http://schemas.microsoft.com/office/drawing/2014/main" val="1901895450"/>
                    </a:ext>
                  </a:extLst>
                </a:gridCol>
              </a:tblGrid>
              <a:tr h="358552">
                <a:tc>
                  <a:txBody>
                    <a:bodyPr/>
                    <a:lstStyle/>
                    <a:p>
                      <a:pPr>
                        <a:lnSpc>
                          <a:spcPct val="106000"/>
                        </a:lnSpc>
                        <a:spcAft>
                          <a:spcPts val="800"/>
                        </a:spcAft>
                      </a:pPr>
                      <a:r>
                        <a:rPr lang="en-GB" sz="1600" kern="1200" dirty="0">
                          <a:effectLst/>
                        </a:rPr>
                        <a:t>KPI 18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23004" marT="3651" marB="0" anchor="ctr"/>
                </a:tc>
                <a:tc gridSpan="4">
                  <a:txBody>
                    <a:bodyPr/>
                    <a:lstStyle/>
                    <a:p>
                      <a:pPr>
                        <a:lnSpc>
                          <a:spcPct val="106000"/>
                        </a:lnSpc>
                        <a:spcAft>
                          <a:spcPts val="80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Number of external dialogues to engage on the NDA research outputs</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108000" marR="23004" marT="3651" marB="0">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108000" marR="23004" marT="3651" marB="0">
                    <a:noFill/>
                  </a:tcPr>
                </a:tc>
                <a:extLst>
                  <a:ext uri="{0D108BD9-81ED-4DB2-BD59-A6C34878D82A}">
                    <a16:rowId xmlns:a16="http://schemas.microsoft.com/office/drawing/2014/main" val="2722986717"/>
                  </a:ext>
                </a:extLst>
              </a:tr>
              <a:tr h="882539">
                <a:tc>
                  <a:txBody>
                    <a:bodyPr/>
                    <a:lstStyle/>
                    <a:p>
                      <a:pPr>
                        <a:lnSpc>
                          <a:spcPct val="106000"/>
                        </a:lnSpc>
                        <a:spcAft>
                          <a:spcPts val="800"/>
                        </a:spcAft>
                      </a:pPr>
                      <a:r>
                        <a:rPr lang="en-GB" sz="1600" kern="1200" dirty="0">
                          <a:effectLst/>
                        </a:rPr>
                        <a:t>Object of Change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23004" marT="3651" marB="0" anchor="ctr"/>
                </a:tc>
                <a:tc gridSpan="2">
                  <a:txBody>
                    <a:bodyPr/>
                    <a:lstStyle/>
                    <a:p>
                      <a:pPr>
                        <a:lnSpc>
                          <a:spcPct val="107000"/>
                        </a:lnSpc>
                        <a:spcBef>
                          <a:spcPts val="720"/>
                        </a:spcBef>
                        <a:spcAft>
                          <a:spcPts val="720"/>
                        </a:spcAft>
                      </a:pPr>
                      <a:r>
                        <a:rPr lang="en-US" sz="1600" kern="1200" dirty="0">
                          <a:solidFill>
                            <a:schemeClr val="dk1"/>
                          </a:solidFill>
                          <a:effectLst/>
                          <a:latin typeface="+mn-lt"/>
                          <a:ea typeface="Calibri" panose="020F0502020204030204" pitchFamily="34" charset="0"/>
                          <a:cs typeface="Times New Roman" panose="02020603050405020304" pitchFamily="18" charset="0"/>
                        </a:rPr>
                        <a:t>To promote debates and dialogues on development policy, between stakeholders (public, civil society, private and academic sectors)</a:t>
                      </a:r>
                    </a:p>
                  </a:txBody>
                  <a:tcPr marL="108000" marR="23735" marT="4017" marB="0">
                    <a:lnR w="12700" cap="flat" cmpd="sng" algn="ctr">
                      <a:solidFill>
                        <a:schemeClr val="tx1"/>
                      </a:solidFill>
                      <a:prstDash val="solid"/>
                      <a:round/>
                      <a:headEnd type="none" w="med" len="med"/>
                      <a:tailEnd type="none" w="med" len="med"/>
                    </a:lnR>
                  </a:tcPr>
                </a:tc>
                <a:tc hMerge="1">
                  <a:txBody>
                    <a:bodyPr/>
                    <a:lstStyle/>
                    <a:p>
                      <a:endParaRPr lang="en-US"/>
                    </a:p>
                  </a:txBody>
                  <a:tcPr/>
                </a:tc>
                <a:tc>
                  <a:txBody>
                    <a:bodyPr/>
                    <a:lstStyle/>
                    <a:p>
                      <a:pPr>
                        <a:lnSpc>
                          <a:spcPct val="107000"/>
                        </a:lnSpc>
                        <a:spcBef>
                          <a:spcPts val="720"/>
                        </a:spcBef>
                        <a:spcAft>
                          <a:spcPts val="720"/>
                        </a:spcAft>
                      </a:pPr>
                      <a:r>
                        <a:rPr lang="en-GB" sz="1600" b="1" kern="1200" dirty="0">
                          <a:solidFill>
                            <a:schemeClr val="bg1"/>
                          </a:solidFill>
                          <a:effectLst/>
                        </a:rPr>
                        <a:t>Impact </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lnL w="12700" cap="flat" cmpd="sng" algn="ctr">
                      <a:solidFill>
                        <a:schemeClr val="tx1"/>
                      </a:solidFill>
                      <a:prstDash val="solid"/>
                      <a:round/>
                      <a:headEnd type="none" w="med" len="med"/>
                      <a:tailEnd type="none" w="med" len="med"/>
                    </a:lnL>
                    <a:solidFill>
                      <a:schemeClr val="accent1"/>
                    </a:solidFill>
                  </a:tcPr>
                </a:tc>
                <a:tc gridSpan="2">
                  <a:txBody>
                    <a:bodyPr/>
                    <a:lstStyle/>
                    <a:p>
                      <a:pPr marL="0" algn="l" defTabSz="914400" rtl="0" eaLnBrk="1" latinLnBrk="0" hangingPunct="1">
                        <a:lnSpc>
                          <a:spcPct val="107000"/>
                        </a:lnSpc>
                        <a:spcBef>
                          <a:spcPts val="720"/>
                        </a:spcBef>
                        <a:spcAft>
                          <a:spcPts val="720"/>
                        </a:spcAft>
                      </a:pPr>
                      <a:r>
                        <a:rPr lang="en-US" sz="1600" kern="1200" dirty="0">
                          <a:solidFill>
                            <a:schemeClr val="dk1"/>
                          </a:solidFill>
                          <a:effectLst/>
                          <a:latin typeface="+mn-lt"/>
                          <a:ea typeface="Calibri" panose="020F0502020204030204" pitchFamily="34" charset="0"/>
                          <a:cs typeface="Times New Roman" panose="02020603050405020304" pitchFamily="18" charset="0"/>
                        </a:rPr>
                        <a:t>The dialogues and debates provide a platform for social partners to share the research outcomes and debate on development policy.</a:t>
                      </a:r>
                    </a:p>
                  </a:txBody>
                  <a:tcPr marL="108000" marR="0" marT="0" marB="0" anchor="ctr"/>
                </a:tc>
                <a:tc hMerge="1">
                  <a:txBody>
                    <a:bodyPr/>
                    <a:lstStyle/>
                    <a:p>
                      <a:endParaRPr lang="en-US"/>
                    </a:p>
                  </a:txBody>
                  <a:tcPr/>
                </a:tc>
                <a:extLst>
                  <a:ext uri="{0D108BD9-81ED-4DB2-BD59-A6C34878D82A}">
                    <a16:rowId xmlns:a16="http://schemas.microsoft.com/office/drawing/2014/main" val="1705719737"/>
                  </a:ext>
                </a:extLst>
              </a:tr>
              <a:tr h="608481">
                <a:tc>
                  <a:txBody>
                    <a:bodyPr/>
                    <a:lstStyle/>
                    <a:p>
                      <a:pPr>
                        <a:lnSpc>
                          <a:spcPct val="106000"/>
                        </a:lnSpc>
                        <a:spcAft>
                          <a:spcPts val="800"/>
                        </a:spcAft>
                      </a:pPr>
                      <a:r>
                        <a:rPr lang="en-GB" sz="1600" kern="1200" dirty="0">
                          <a:effectLst/>
                        </a:rPr>
                        <a:t>Targets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23004" marT="3651" marB="0" anchor="ctr"/>
                </a:tc>
                <a:tc>
                  <a:txBody>
                    <a:bodyPr/>
                    <a:lstStyle/>
                    <a:p>
                      <a:pPr>
                        <a:lnSpc>
                          <a:spcPct val="107000"/>
                        </a:lnSpc>
                        <a:spcBef>
                          <a:spcPts val="720"/>
                        </a:spcBef>
                        <a:spcAft>
                          <a:spcPts val="720"/>
                        </a:spcAft>
                      </a:pPr>
                      <a:r>
                        <a:rPr lang="en-GB" sz="1600" b="1" kern="1200" dirty="0">
                          <a:solidFill>
                            <a:schemeClr val="bg1"/>
                          </a:solidFill>
                          <a:effectLst/>
                        </a:rPr>
                        <a:t>Annual target</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8000" marR="23735" marT="4017" marB="0" anchor="ctr">
                    <a:solidFill>
                      <a:schemeClr val="accent1"/>
                    </a:solidFill>
                  </a:tcPr>
                </a:tc>
                <a:tc>
                  <a:txBody>
                    <a:bodyPr/>
                    <a:lstStyle/>
                    <a:p>
                      <a:pPr>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 5 dialogues sessions</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108000" marR="0" marT="0" marB="0" anchor="ct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GB" sz="1600" b="1" kern="1200" dirty="0" smtClean="0">
                          <a:solidFill>
                            <a:schemeClr val="bg1"/>
                          </a:solidFill>
                          <a:effectLst/>
                        </a:rPr>
                        <a:t>Quarter  Target</a:t>
                      </a:r>
                      <a:endParaRPr lang="en-US" sz="16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lnL w="12700" cap="flat" cmpd="sng" algn="ctr">
                      <a:solidFill>
                        <a:schemeClr val="tx1"/>
                      </a:solidFill>
                      <a:prstDash val="solid"/>
                      <a:round/>
                      <a:headEnd type="none" w="med" len="med"/>
                      <a:tailEnd type="none" w="med" len="med"/>
                    </a:lnL>
                    <a:solidFill>
                      <a:schemeClr val="accent1"/>
                    </a:solidFill>
                  </a:tcPr>
                </a:tc>
                <a:tc gridSpan="2">
                  <a:txBody>
                    <a:bodyPr/>
                    <a:lstStyle/>
                    <a:p>
                      <a:pPr marL="0" algn="l" defTabSz="914400" rtl="0" eaLnBrk="1" latinLnBrk="0" hangingPunct="1">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 </a:t>
                      </a:r>
                      <a:r>
                        <a:rPr lang="en-GB" sz="1600" kern="1200" dirty="0" smtClean="0">
                          <a:solidFill>
                            <a:schemeClr val="dk1"/>
                          </a:solidFill>
                          <a:effectLst/>
                          <a:latin typeface="+mn-lt"/>
                          <a:ea typeface="Calibri" panose="020F0502020204030204" pitchFamily="34" charset="0"/>
                          <a:cs typeface="Times New Roman" panose="02020603050405020304" pitchFamily="18" charset="0"/>
                        </a:rPr>
                        <a:t>3 </a:t>
                      </a:r>
                      <a:r>
                        <a:rPr lang="en-GB" sz="1600" kern="1200" dirty="0">
                          <a:solidFill>
                            <a:schemeClr val="dk1"/>
                          </a:solidFill>
                          <a:effectLst/>
                          <a:latin typeface="+mn-lt"/>
                          <a:ea typeface="Calibri" panose="020F0502020204030204" pitchFamily="34" charset="0"/>
                          <a:cs typeface="Times New Roman" panose="02020603050405020304" pitchFamily="18" charset="0"/>
                        </a:rPr>
                        <a:t>dialogues sessions</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108000" marR="0" marT="0" marB="0" anchor="ctr">
                    <a:noFill/>
                  </a:tcPr>
                </a:tc>
                <a:tc hMerge="1">
                  <a:txBody>
                    <a:bodyPr/>
                    <a:lstStyle/>
                    <a:p>
                      <a:endParaRPr lang="en-US"/>
                    </a:p>
                  </a:txBody>
                  <a:tcPr/>
                </a:tc>
                <a:extLst>
                  <a:ext uri="{0D108BD9-81ED-4DB2-BD59-A6C34878D82A}">
                    <a16:rowId xmlns:a16="http://schemas.microsoft.com/office/drawing/2014/main" val="1238284431"/>
                  </a:ext>
                </a:extLst>
              </a:tr>
              <a:tr h="0">
                <a:tc>
                  <a:txBody>
                    <a:bodyPr/>
                    <a:lstStyle/>
                    <a:p>
                      <a:pPr>
                        <a:lnSpc>
                          <a:spcPct val="106000"/>
                        </a:lnSpc>
                        <a:spcAft>
                          <a:spcPts val="800"/>
                        </a:spcAft>
                      </a:pPr>
                      <a:r>
                        <a:rPr lang="en-US" sz="1600" dirty="0">
                          <a:effectLst/>
                        </a:rPr>
                        <a:t>Quarter 3 Achievements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23004" marT="3651" marB="0" anchor="ctr"/>
                </a:tc>
                <a:tc gridSpan="5">
                  <a:txBody>
                    <a:bodyPr/>
                    <a:lstStyle/>
                    <a:p>
                      <a:pPr>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3 policy dialogue sessions were held via virtual platforms with partner research institutions. The dialogues were in the following areas:</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US" sz="1600" kern="1200" dirty="0">
                          <a:solidFill>
                            <a:schemeClr val="dk1"/>
                          </a:solidFill>
                          <a:effectLst/>
                          <a:latin typeface="+mn-lt"/>
                          <a:ea typeface="Calibri" panose="020F0502020204030204" pitchFamily="34" charset="0"/>
                          <a:cs typeface="Times New Roman" panose="02020603050405020304" pitchFamily="18" charset="0"/>
                        </a:rPr>
                        <a:t>Creating capabilities and building capacities for the civil society sector in South Africa, in collaboration with HSRC</a:t>
                      </a:r>
                    </a:p>
                    <a:p>
                      <a:pPr marL="342900" lvl="0" indent="-342900">
                        <a:lnSpc>
                          <a:spcPct val="107000"/>
                        </a:lnSpc>
                        <a:spcAft>
                          <a:spcPts val="0"/>
                        </a:spcAft>
                        <a:buFont typeface="Symbol" panose="05050102010706020507" pitchFamily="18" charset="2"/>
                        <a:buChar char=""/>
                      </a:pPr>
                      <a:r>
                        <a:rPr lang="en-GB" sz="1600" kern="1200" dirty="0">
                          <a:solidFill>
                            <a:schemeClr val="dk1"/>
                          </a:solidFill>
                          <a:effectLst/>
                          <a:latin typeface="+mn-lt"/>
                          <a:ea typeface="Calibri" panose="020F0502020204030204" pitchFamily="34" charset="0"/>
                          <a:cs typeface="Times New Roman" panose="02020603050405020304" pitchFamily="18" charset="0"/>
                        </a:rPr>
                        <a:t>Food Security &amp; Nutrition Dialogue – the impact of COVID-19 on food and nutrition security in South Africa. Hosted in collaboration with HSRC and DSD</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600" kern="1200" dirty="0">
                          <a:solidFill>
                            <a:schemeClr val="dk1"/>
                          </a:solidFill>
                          <a:effectLst/>
                          <a:latin typeface="+mn-lt"/>
                          <a:ea typeface="Calibri" panose="020F0502020204030204" pitchFamily="34" charset="0"/>
                          <a:cs typeface="Times New Roman" panose="02020603050405020304" pitchFamily="18" charset="0"/>
                        </a:rPr>
                        <a:t>South Africa’s integrated approach to addressing poverty, inequality and exclusion. Hosted in collaboration with University of Johannesburg, Centre for Social Development in Africa (CSDA)</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108000" marR="23735" marT="4017"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81658683"/>
                  </a:ext>
                </a:extLst>
              </a:tr>
              <a:tr h="518589">
                <a:tc>
                  <a:txBody>
                    <a:bodyPr/>
                    <a:lstStyle/>
                    <a:p>
                      <a:pPr>
                        <a:lnSpc>
                          <a:spcPct val="106000"/>
                        </a:lnSpc>
                        <a:spcAft>
                          <a:spcPts val="800"/>
                        </a:spcAft>
                      </a:pPr>
                      <a:r>
                        <a:rPr lang="en-GB" sz="1600" dirty="0">
                          <a:effectLst/>
                        </a:rPr>
                        <a:t> Reason for deviation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23004" marT="3651" marB="0" anchor="ctr"/>
                </a:tc>
                <a:tc gridSpan="5">
                  <a:txBody>
                    <a:bodyPr/>
                    <a:lstStyle/>
                    <a:p>
                      <a:pPr>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The negotiation with institutions with professional webinars platforms was only concluded in September 2020 to provide platforms for conducting dialogue sessions. Thus we started implementing the activities of this KPI during the third quarter</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108000" marR="23735" marT="4017"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32456860"/>
                  </a:ext>
                </a:extLst>
              </a:tr>
              <a:tr h="525567">
                <a:tc>
                  <a:txBody>
                    <a:bodyPr/>
                    <a:lstStyle/>
                    <a:p>
                      <a:pPr>
                        <a:lnSpc>
                          <a:spcPct val="106000"/>
                        </a:lnSpc>
                        <a:spcAft>
                          <a:spcPts val="800"/>
                        </a:spcAft>
                      </a:pPr>
                      <a:r>
                        <a:rPr lang="en-ZA" sz="1600" dirty="0">
                          <a:effectLst/>
                        </a:rPr>
                        <a:t>Plan to correct non-achievement</a:t>
                      </a:r>
                      <a:endParaRPr lang="en-US" sz="1600" dirty="0">
                        <a:effectLst/>
                      </a:endParaRPr>
                    </a:p>
                    <a:p>
                      <a:pPr>
                        <a:lnSpc>
                          <a:spcPct val="106000"/>
                        </a:lnSpc>
                        <a:spcAft>
                          <a:spcPts val="800"/>
                        </a:spcAft>
                      </a:pPr>
                      <a:r>
                        <a:rPr lang="en-GB"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23004" marT="3651" marB="0" anchor="ctr"/>
                </a:tc>
                <a:tc gridSpan="5">
                  <a:txBody>
                    <a:bodyPr/>
                    <a:lstStyle/>
                    <a:p>
                      <a:pPr>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There are two dialogue sessions planned which one will be conducted in fourth quarter one on ECD – social and emotional learning for 2-4 years children in ECD centres and Funding Mechanisms of the Civil society Sector.</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108000" marR="23735" marT="4017"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66836739"/>
                  </a:ext>
                </a:extLst>
              </a:tr>
            </a:tbl>
          </a:graphicData>
        </a:graphic>
      </p:graphicFrame>
    </p:spTree>
    <p:extLst>
      <p:ext uri="{BB962C8B-B14F-4D97-AF65-F5344CB8AC3E}">
        <p14:creationId xmlns:p14="http://schemas.microsoft.com/office/powerpoint/2010/main" val="285974413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a:t>
            </a:r>
            <a:r>
              <a:rPr lang="en-ZA" b="1" cap="all" dirty="0" smtClean="0"/>
              <a:t>3</a:t>
            </a:r>
            <a:r>
              <a:rPr lang="en-ZA" b="1" dirty="0" smtClean="0"/>
              <a:t>: RESEARCH </a:t>
            </a:r>
            <a:endParaRPr lang="en-ZA" sz="1050" cap="all"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24</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45550568"/>
              </p:ext>
            </p:extLst>
          </p:nvPr>
        </p:nvGraphicFramePr>
        <p:xfrm>
          <a:off x="47328" y="838199"/>
          <a:ext cx="12072666" cy="6833962"/>
        </p:xfrm>
        <a:graphic>
          <a:graphicData uri="http://schemas.openxmlformats.org/drawingml/2006/table">
            <a:tbl>
              <a:tblPr firstRow="1" firstCol="1" bandRow="1">
                <a:tableStyleId>{5C22544A-7EE6-4342-B048-85BDC9FD1C3A}</a:tableStyleId>
              </a:tblPr>
              <a:tblGrid>
                <a:gridCol w="1512168">
                  <a:extLst>
                    <a:ext uri="{9D8B030D-6E8A-4147-A177-3AD203B41FA5}">
                      <a16:colId xmlns:a16="http://schemas.microsoft.com/office/drawing/2014/main" val="2669982390"/>
                    </a:ext>
                  </a:extLst>
                </a:gridCol>
                <a:gridCol w="1854809">
                  <a:extLst>
                    <a:ext uri="{9D8B030D-6E8A-4147-A177-3AD203B41FA5}">
                      <a16:colId xmlns:a16="http://schemas.microsoft.com/office/drawing/2014/main" val="3120308140"/>
                    </a:ext>
                  </a:extLst>
                </a:gridCol>
                <a:gridCol w="2992867">
                  <a:extLst>
                    <a:ext uri="{9D8B030D-6E8A-4147-A177-3AD203B41FA5}">
                      <a16:colId xmlns:a16="http://schemas.microsoft.com/office/drawing/2014/main" val="2456650427"/>
                    </a:ext>
                  </a:extLst>
                </a:gridCol>
                <a:gridCol w="1447988">
                  <a:extLst>
                    <a:ext uri="{9D8B030D-6E8A-4147-A177-3AD203B41FA5}">
                      <a16:colId xmlns:a16="http://schemas.microsoft.com/office/drawing/2014/main" val="554872251"/>
                    </a:ext>
                  </a:extLst>
                </a:gridCol>
                <a:gridCol w="2489312">
                  <a:extLst>
                    <a:ext uri="{9D8B030D-6E8A-4147-A177-3AD203B41FA5}">
                      <a16:colId xmlns:a16="http://schemas.microsoft.com/office/drawing/2014/main" val="2076113697"/>
                    </a:ext>
                  </a:extLst>
                </a:gridCol>
                <a:gridCol w="1775522">
                  <a:extLst>
                    <a:ext uri="{9D8B030D-6E8A-4147-A177-3AD203B41FA5}">
                      <a16:colId xmlns:a16="http://schemas.microsoft.com/office/drawing/2014/main" val="875841446"/>
                    </a:ext>
                  </a:extLst>
                </a:gridCol>
              </a:tblGrid>
              <a:tr h="337207">
                <a:tc>
                  <a:txBody>
                    <a:bodyPr/>
                    <a:lstStyle/>
                    <a:p>
                      <a:pPr>
                        <a:lnSpc>
                          <a:spcPct val="106000"/>
                        </a:lnSpc>
                        <a:spcAft>
                          <a:spcPts val="800"/>
                        </a:spcAft>
                      </a:pPr>
                      <a:r>
                        <a:rPr lang="en-GB" sz="1400" kern="1200">
                          <a:effectLst/>
                        </a:rPr>
                        <a:t>KPI 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08000" marR="16194" marT="2570" marB="0" anchor="ctr"/>
                </a:tc>
                <a:tc gridSpan="4">
                  <a:txBody>
                    <a:bodyPr/>
                    <a:lstStyle/>
                    <a:p>
                      <a:pPr>
                        <a:lnSpc>
                          <a:spcPct val="106000"/>
                        </a:lnSpc>
                        <a:spcAft>
                          <a:spcPts val="80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Number of times NDA research work is referenced by researchers</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108000" marR="16194" marT="2570"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108000" marR="16194" marT="2570" marB="0" anchor="ctr">
                    <a:noFill/>
                  </a:tcPr>
                </a:tc>
                <a:extLst>
                  <a:ext uri="{0D108BD9-81ED-4DB2-BD59-A6C34878D82A}">
                    <a16:rowId xmlns:a16="http://schemas.microsoft.com/office/drawing/2014/main" val="2144128492"/>
                  </a:ext>
                </a:extLst>
              </a:tr>
              <a:tr h="621268">
                <a:tc>
                  <a:txBody>
                    <a:bodyPr/>
                    <a:lstStyle/>
                    <a:p>
                      <a:pPr>
                        <a:lnSpc>
                          <a:spcPct val="106000"/>
                        </a:lnSpc>
                        <a:spcAft>
                          <a:spcPts val="800"/>
                        </a:spcAft>
                      </a:pPr>
                      <a:r>
                        <a:rPr lang="en-GB" sz="1400" kern="1200">
                          <a:effectLst/>
                        </a:rPr>
                        <a:t>Object of Change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08000" marR="16194" marT="2570" marB="0" anchor="ctr"/>
                </a:tc>
                <a:tc gridSpan="2">
                  <a:txBody>
                    <a:bodyPr/>
                    <a:lstStyle/>
                    <a:p>
                      <a:pPr>
                        <a:lnSpc>
                          <a:spcPct val="107000"/>
                        </a:lnSpc>
                        <a:spcBef>
                          <a:spcPts val="720"/>
                        </a:spcBef>
                        <a:spcAft>
                          <a:spcPts val="720"/>
                        </a:spcAft>
                      </a:pPr>
                      <a:r>
                        <a:rPr lang="en-US" sz="1600" kern="1200" dirty="0">
                          <a:solidFill>
                            <a:schemeClr val="dk1"/>
                          </a:solidFill>
                          <a:effectLst/>
                          <a:latin typeface="+mn-lt"/>
                          <a:ea typeface="Calibri" panose="020F0502020204030204" pitchFamily="34" charset="0"/>
                          <a:cs typeface="Times New Roman" panose="02020603050405020304" pitchFamily="18" charset="0"/>
                        </a:rPr>
                        <a:t>Demonstrate credibility and relevance of evidence produced by NDA research outputs in the field of development</a:t>
                      </a:r>
                    </a:p>
                  </a:txBody>
                  <a:tcPr marL="108000" marR="16708" marT="2828" marB="0" anchor="ctr"/>
                </a:tc>
                <a:tc hMerge="1">
                  <a:txBody>
                    <a:bodyPr/>
                    <a:lstStyle/>
                    <a:p>
                      <a:endParaRPr lang="en-US"/>
                    </a:p>
                  </a:txBody>
                  <a:tcPr/>
                </a:tc>
                <a:tc>
                  <a:txBody>
                    <a:bodyPr/>
                    <a:lstStyle/>
                    <a:p>
                      <a:pPr marL="83820">
                        <a:lnSpc>
                          <a:spcPct val="107000"/>
                        </a:lnSpc>
                        <a:spcBef>
                          <a:spcPts val="720"/>
                        </a:spcBef>
                        <a:spcAft>
                          <a:spcPts val="720"/>
                        </a:spcAft>
                      </a:pPr>
                      <a:r>
                        <a:rPr lang="en-GB" sz="1400" kern="1200" dirty="0">
                          <a:solidFill>
                            <a:schemeClr val="bg1"/>
                          </a:solidFill>
                          <a:effectLst/>
                        </a:rPr>
                        <a:t>Impact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solidFill>
                      <a:schemeClr val="accent1"/>
                    </a:solidFill>
                  </a:tcPr>
                </a:tc>
                <a:tc gridSpan="2">
                  <a:txBody>
                    <a:bodyPr/>
                    <a:lstStyle/>
                    <a:p>
                      <a:pPr marL="0" algn="l" defTabSz="914400" rtl="0" eaLnBrk="1" latinLnBrk="0" hangingPunct="1">
                        <a:lnSpc>
                          <a:spcPct val="107000"/>
                        </a:lnSpc>
                        <a:spcBef>
                          <a:spcPts val="720"/>
                        </a:spcBef>
                        <a:spcAft>
                          <a:spcPts val="720"/>
                        </a:spcAft>
                      </a:pPr>
                      <a:r>
                        <a:rPr lang="en-US" sz="1600" kern="1200" dirty="0">
                          <a:solidFill>
                            <a:schemeClr val="dk1"/>
                          </a:solidFill>
                          <a:effectLst/>
                          <a:latin typeface="+mn-lt"/>
                          <a:ea typeface="Calibri" panose="020F0502020204030204" pitchFamily="34" charset="0"/>
                          <a:cs typeface="Times New Roman" panose="02020603050405020304" pitchFamily="18" charset="0"/>
                        </a:rPr>
                        <a:t>Increased use of evidence in policy formulation and review by policy makers</a:t>
                      </a:r>
                    </a:p>
                  </a:txBody>
                  <a:tcPr marL="108000" marR="0" marT="0" marB="0" anchor="ctr"/>
                </a:tc>
                <a:tc hMerge="1">
                  <a:txBody>
                    <a:bodyPr/>
                    <a:lstStyle/>
                    <a:p>
                      <a:endParaRPr lang="en-US"/>
                    </a:p>
                  </a:txBody>
                  <a:tcPr/>
                </a:tc>
                <a:extLst>
                  <a:ext uri="{0D108BD9-81ED-4DB2-BD59-A6C34878D82A}">
                    <a16:rowId xmlns:a16="http://schemas.microsoft.com/office/drawing/2014/main" val="3547190151"/>
                  </a:ext>
                </a:extLst>
              </a:tr>
              <a:tr h="425284">
                <a:tc>
                  <a:txBody>
                    <a:bodyPr/>
                    <a:lstStyle/>
                    <a:p>
                      <a:pPr>
                        <a:lnSpc>
                          <a:spcPct val="106000"/>
                        </a:lnSpc>
                        <a:spcAft>
                          <a:spcPts val="800"/>
                        </a:spcAft>
                      </a:pPr>
                      <a:r>
                        <a:rPr lang="en-GB" sz="1400" kern="1200">
                          <a:effectLst/>
                        </a:rPr>
                        <a:t>Targets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08000" marR="16194" marT="2570" marB="0" anchor="ctr"/>
                </a:tc>
                <a:tc>
                  <a:txBody>
                    <a:bodyPr/>
                    <a:lstStyle/>
                    <a:p>
                      <a:pPr>
                        <a:lnSpc>
                          <a:spcPct val="107000"/>
                        </a:lnSpc>
                        <a:spcBef>
                          <a:spcPts val="720"/>
                        </a:spcBef>
                        <a:spcAft>
                          <a:spcPts val="720"/>
                        </a:spcAft>
                      </a:pPr>
                      <a:r>
                        <a:rPr lang="en-GB" sz="1400" kern="1200" dirty="0">
                          <a:solidFill>
                            <a:schemeClr val="bg1"/>
                          </a:solidFill>
                          <a:effectLst/>
                        </a:rPr>
                        <a:t>Annual target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8000" marR="16708" marT="2828" marB="0" anchor="ctr">
                    <a:solidFill>
                      <a:schemeClr val="accent1"/>
                    </a:solidFill>
                  </a:tcPr>
                </a:tc>
                <a:tc>
                  <a:txBody>
                    <a:bodyPr/>
                    <a:lstStyle/>
                    <a:p>
                      <a:pPr>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 5 NDA research work citations/referenced</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108000" marR="0" marT="0" marB="0" anchor="ctr"/>
                </a:tc>
                <a:tc>
                  <a:txBody>
                    <a:bodyPr/>
                    <a:lstStyle/>
                    <a:p>
                      <a:pPr marL="90805">
                        <a:lnSpc>
                          <a:spcPct val="107000"/>
                        </a:lnSpc>
                        <a:spcBef>
                          <a:spcPts val="720"/>
                        </a:spcBef>
                        <a:spcAft>
                          <a:spcPts val="720"/>
                        </a:spcAft>
                      </a:pPr>
                      <a:r>
                        <a:rPr lang="en-GB" sz="1400" kern="1200" dirty="0">
                          <a:solidFill>
                            <a:schemeClr val="bg1"/>
                          </a:solidFill>
                          <a:effectLst/>
                        </a:rPr>
                        <a:t>Quarter  Target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8000" marR="0" marT="0" marB="0" anchor="ctr">
                    <a:solidFill>
                      <a:schemeClr val="accent1"/>
                    </a:solidFill>
                  </a:tcPr>
                </a:tc>
                <a:tc gridSpan="2">
                  <a:txBody>
                    <a:bodyPr/>
                    <a:lstStyle/>
                    <a:p>
                      <a:pPr marL="0" algn="l" defTabSz="914400" rtl="0" eaLnBrk="1" latinLnBrk="0" hangingPunct="1">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 3 NDA research work citations/referenced</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108000" marR="0" marT="0" marB="0" anchor="ctr"/>
                </a:tc>
                <a:tc hMerge="1">
                  <a:txBody>
                    <a:bodyPr/>
                    <a:lstStyle/>
                    <a:p>
                      <a:endParaRPr lang="en-US"/>
                    </a:p>
                  </a:txBody>
                  <a:tcPr/>
                </a:tc>
                <a:extLst>
                  <a:ext uri="{0D108BD9-81ED-4DB2-BD59-A6C34878D82A}">
                    <a16:rowId xmlns:a16="http://schemas.microsoft.com/office/drawing/2014/main" val="1856902498"/>
                  </a:ext>
                </a:extLst>
              </a:tr>
              <a:tr h="2880320">
                <a:tc>
                  <a:txBody>
                    <a:bodyPr/>
                    <a:lstStyle/>
                    <a:p>
                      <a:pPr>
                        <a:lnSpc>
                          <a:spcPct val="106000"/>
                        </a:lnSpc>
                        <a:spcAft>
                          <a:spcPts val="800"/>
                        </a:spcAft>
                      </a:pPr>
                      <a:r>
                        <a:rPr lang="en-US" sz="1400" dirty="0">
                          <a:effectLst/>
                        </a:rPr>
                        <a:t>Quarter 3 Achievements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08000" marR="16194" marT="2570" marB="0" anchor="ctr"/>
                </a:tc>
                <a:tc gridSpan="5">
                  <a:txBody>
                    <a:bodyPr/>
                    <a:lstStyle/>
                    <a:p>
                      <a:pPr>
                        <a:lnSpc>
                          <a:spcPct val="107000"/>
                        </a:lnSpc>
                        <a:spcAft>
                          <a:spcPts val="0"/>
                        </a:spcAft>
                      </a:pPr>
                      <a:r>
                        <a:rPr lang="en-US" sz="1600" kern="1200" dirty="0">
                          <a:solidFill>
                            <a:schemeClr val="dk1"/>
                          </a:solidFill>
                          <a:effectLst/>
                          <a:latin typeface="+mn-lt"/>
                          <a:ea typeface="Calibri" panose="020F0502020204030204" pitchFamily="34" charset="0"/>
                          <a:cs typeface="Times New Roman" panose="02020603050405020304" pitchFamily="18" charset="0"/>
                        </a:rPr>
                        <a:t>3 citations/references made on NDA research published work, there citations were the following:</a:t>
                      </a:r>
                    </a:p>
                    <a:p>
                      <a:pPr marL="342900" lvl="0" indent="-342900" algn="just">
                        <a:lnSpc>
                          <a:spcPct val="107000"/>
                        </a:lnSpc>
                        <a:spcAft>
                          <a:spcPts val="0"/>
                        </a:spcAft>
                        <a:buFont typeface="Symbol" panose="05050102010706020507" pitchFamily="18" charset="2"/>
                        <a:buChar char=""/>
                      </a:pPr>
                      <a:r>
                        <a:rPr lang="en-ZA" sz="1600" kern="1200" dirty="0">
                          <a:solidFill>
                            <a:schemeClr val="dk1"/>
                          </a:solidFill>
                          <a:effectLst/>
                          <a:latin typeface="+mn-lt"/>
                          <a:ea typeface="Calibri" panose="020F0502020204030204" pitchFamily="34" charset="0"/>
                          <a:cs typeface="Times New Roman" panose="02020603050405020304" pitchFamily="18" charset="0"/>
                        </a:rPr>
                        <a:t>Moreno et al (2018) </a:t>
                      </a:r>
                      <a:r>
                        <a:rPr lang="en-GB" sz="1600" kern="1200" dirty="0">
                          <a:solidFill>
                            <a:schemeClr val="dk1"/>
                          </a:solidFill>
                          <a:effectLst/>
                          <a:latin typeface="+mn-lt"/>
                          <a:ea typeface="Calibri" panose="020F0502020204030204" pitchFamily="34" charset="0"/>
                          <a:cs typeface="Times New Roman" panose="02020603050405020304" pitchFamily="18" charset="0"/>
                        </a:rPr>
                        <a:t>Cross-Cross cultural perspectives of LGBTQ psychology from five different countries: Current state and recommendations. NDA work cited/referenced Magongo, B. (2016). Enhancing civil society participation in the South African development agenda: The role of civil society organisations. </a:t>
                      </a:r>
                      <a:r>
                        <a:rPr lang="en-GB" sz="1600" kern="1200" dirty="0" err="1">
                          <a:solidFill>
                            <a:schemeClr val="dk1"/>
                          </a:solidFill>
                          <a:effectLst/>
                          <a:latin typeface="+mn-lt"/>
                          <a:ea typeface="Calibri" panose="020F0502020204030204" pitchFamily="34" charset="0"/>
                          <a:cs typeface="Times New Roman" panose="02020603050405020304" pitchFamily="18" charset="0"/>
                        </a:rPr>
                        <a:t>Parktown</a:t>
                      </a:r>
                      <a:r>
                        <a:rPr lang="en-GB" sz="1600" kern="1200" dirty="0">
                          <a:solidFill>
                            <a:schemeClr val="dk1"/>
                          </a:solidFill>
                          <a:effectLst/>
                          <a:latin typeface="+mn-lt"/>
                          <a:ea typeface="Calibri" panose="020F0502020204030204" pitchFamily="34" charset="0"/>
                          <a:cs typeface="Times New Roman" panose="02020603050405020304" pitchFamily="18" charset="0"/>
                        </a:rPr>
                        <a:t>: The National Development Agency.</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en-US" sz="1600" kern="1200" dirty="0">
                          <a:solidFill>
                            <a:schemeClr val="dk1"/>
                          </a:solidFill>
                          <a:effectLst/>
                          <a:latin typeface="+mn-lt"/>
                          <a:ea typeface="Calibri" panose="020F0502020204030204" pitchFamily="34" charset="0"/>
                          <a:cs typeface="Times New Roman" panose="02020603050405020304" pitchFamily="18" charset="0"/>
                        </a:rPr>
                        <a:t>The Impact of Income-Generating Projects on Stimulating the Development of Entrepreneurial Activities in Communities: The Holding Hands Case, published by the International Journal of Business and Economic Affairs (IJBEA) </a:t>
                      </a:r>
                      <a:r>
                        <a:rPr lang="en-GB" sz="1600" kern="1200" dirty="0">
                          <a:solidFill>
                            <a:schemeClr val="dk1"/>
                          </a:solidFill>
                          <a:effectLst/>
                          <a:latin typeface="+mn-lt"/>
                          <a:ea typeface="Calibri" panose="020F0502020204030204" pitchFamily="34" charset="0"/>
                          <a:cs typeface="Times New Roman" panose="02020603050405020304" pitchFamily="18" charset="0"/>
                        </a:rPr>
                        <a:t>1(1), 36-46 (2016). NDA work cited/referenced Magongo, B. (2013). Civil society participation in income- generating activities in South Africa.</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US" sz="1600" kern="1200" dirty="0">
                          <a:solidFill>
                            <a:schemeClr val="dk1"/>
                          </a:solidFill>
                          <a:effectLst/>
                          <a:latin typeface="+mn-lt"/>
                          <a:ea typeface="Calibri" panose="020F0502020204030204" pitchFamily="34" charset="0"/>
                          <a:cs typeface="Times New Roman" panose="02020603050405020304" pitchFamily="18" charset="0"/>
                        </a:rPr>
                        <a:t>Faye et al (2020) A Review of the Results of Senegal's Response to the COVID-19 Pandemic Through State of Emergency and Curfew</a:t>
                      </a:r>
                      <a:r>
                        <a:rPr lang="en-GB" sz="1600" kern="1200" dirty="0">
                          <a:solidFill>
                            <a:schemeClr val="dk1"/>
                          </a:solidFill>
                          <a:effectLst/>
                          <a:latin typeface="+mn-lt"/>
                          <a:ea typeface="Calibri" panose="020F0502020204030204" pitchFamily="34" charset="0"/>
                          <a:cs typeface="Times New Roman" panose="02020603050405020304" pitchFamily="18" charset="0"/>
                        </a:rPr>
                        <a:t>, </a:t>
                      </a:r>
                      <a:r>
                        <a:rPr lang="en-GB" sz="1600" kern="1200" dirty="0" err="1">
                          <a:solidFill>
                            <a:schemeClr val="dk1"/>
                          </a:solidFill>
                          <a:effectLst/>
                          <a:latin typeface="+mn-lt"/>
                          <a:ea typeface="Calibri" panose="020F0502020204030204" pitchFamily="34" charset="0"/>
                          <a:cs typeface="Times New Roman" panose="02020603050405020304" pitchFamily="18" charset="0"/>
                        </a:rPr>
                        <a:t>Sumerianz</a:t>
                      </a:r>
                      <a:r>
                        <a:rPr lang="en-GB" sz="1600" kern="1200" dirty="0">
                          <a:solidFill>
                            <a:schemeClr val="dk1"/>
                          </a:solidFill>
                          <a:effectLst/>
                          <a:latin typeface="+mn-lt"/>
                          <a:ea typeface="Calibri" panose="020F0502020204030204" pitchFamily="34" charset="0"/>
                          <a:cs typeface="Times New Roman" panose="02020603050405020304" pitchFamily="18" charset="0"/>
                        </a:rPr>
                        <a:t> Journal of Biotechnology, Vol. 3, No. 5, pp. 26-37. NDA work cited/referenced Magongo, B., 2020. "South Africa containment response to COVID-19 pandemic: Review of </a:t>
                      </a:r>
                      <a:r>
                        <a:rPr lang="en-GB" sz="1600" kern="1200" dirty="0" smtClean="0">
                          <a:solidFill>
                            <a:schemeClr val="dk1"/>
                          </a:solidFill>
                          <a:effectLst/>
                          <a:latin typeface="+mn-lt"/>
                          <a:ea typeface="Calibri" panose="020F0502020204030204" pitchFamily="34" charset="0"/>
                          <a:cs typeface="Times New Roman" panose="02020603050405020304" pitchFamily="18" charset="0"/>
                        </a:rPr>
                        <a:t>outcomes</a:t>
                      </a:r>
                      <a:r>
                        <a:rPr lang="en-US" sz="1600" kern="1200" dirty="0">
                          <a:solidFill>
                            <a:schemeClr val="dk1"/>
                          </a:solidFill>
                          <a:effectLst/>
                          <a:latin typeface="+mn-lt"/>
                          <a:ea typeface="Calibri" panose="020F0502020204030204" pitchFamily="34" charset="0"/>
                          <a:cs typeface="Times New Roman" panose="02020603050405020304" pitchFamily="18" charset="0"/>
                        </a:rPr>
                        <a:t> </a:t>
                      </a:r>
                    </a:p>
                  </a:txBody>
                  <a:tcPr marL="108000" marR="16708" marT="2828"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8203410"/>
                  </a:ext>
                </a:extLst>
              </a:tr>
              <a:tr h="365063">
                <a:tc>
                  <a:txBody>
                    <a:bodyPr/>
                    <a:lstStyle/>
                    <a:p>
                      <a:pPr>
                        <a:lnSpc>
                          <a:spcPct val="106000"/>
                        </a:lnSpc>
                        <a:spcAft>
                          <a:spcPts val="800"/>
                        </a:spcAft>
                      </a:pPr>
                      <a:r>
                        <a:rPr lang="en-GB" sz="1400">
                          <a:effectLst/>
                        </a:rPr>
                        <a:t> Reason for deviation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08000" marR="16194" marT="2570" marB="0" anchor="ctr"/>
                </a:tc>
                <a:tc gridSpan="5">
                  <a:txBody>
                    <a:bodyPr/>
                    <a:lstStyle/>
                    <a:p>
                      <a:pPr>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There is no deviation from the target for this KPI, however, since the indicator relies on outside our control environment we have set systems and process to continuously inform us if there is a new citation or reference of our work in the research environment</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108000" marR="16708" marT="2828"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984278"/>
                  </a:ext>
                </a:extLst>
              </a:tr>
              <a:tr h="339406">
                <a:tc>
                  <a:txBody>
                    <a:bodyPr/>
                    <a:lstStyle/>
                    <a:p>
                      <a:pPr>
                        <a:lnSpc>
                          <a:spcPct val="106000"/>
                        </a:lnSpc>
                        <a:spcAft>
                          <a:spcPts val="800"/>
                        </a:spcAft>
                      </a:pPr>
                      <a:r>
                        <a:rPr lang="en-ZA" sz="1400">
                          <a:effectLst/>
                        </a:rPr>
                        <a:t>Plan to correct non-achievement</a:t>
                      </a:r>
                      <a:endParaRPr lang="en-US" sz="1400">
                        <a:effectLst/>
                      </a:endParaRPr>
                    </a:p>
                    <a:p>
                      <a:pPr>
                        <a:lnSpc>
                          <a:spcPct val="106000"/>
                        </a:lnSpc>
                        <a:spcAft>
                          <a:spcPts val="800"/>
                        </a:spcAft>
                      </a:pPr>
                      <a:r>
                        <a:rPr lang="en-GB"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08000" marR="16194" marT="2570" marB="0" anchor="ctr"/>
                </a:tc>
                <a:tc gridSpan="5">
                  <a:txBody>
                    <a:bodyPr/>
                    <a:lstStyle/>
                    <a:p>
                      <a:pPr>
                        <a:lnSpc>
                          <a:spcPct val="107000"/>
                        </a:lnSpc>
                        <a:spcBef>
                          <a:spcPts val="720"/>
                        </a:spcBef>
                        <a:spcAft>
                          <a:spcPts val="720"/>
                        </a:spcAft>
                      </a:pPr>
                      <a:r>
                        <a:rPr lang="en-GB" sz="1600" kern="1200" dirty="0">
                          <a:solidFill>
                            <a:schemeClr val="dk1"/>
                          </a:solidFill>
                          <a:effectLst/>
                          <a:latin typeface="+mn-lt"/>
                          <a:ea typeface="Calibri" panose="020F0502020204030204" pitchFamily="34" charset="0"/>
                          <a:cs typeface="Times New Roman" panose="02020603050405020304" pitchFamily="18" charset="0"/>
                        </a:rPr>
                        <a:t>The research work is continuously uploaded on the research platforms such as ‘Research gate’, to monitor NDA research that has been cited or referenced by other research publications.</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108000" marR="16708" marT="2828"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53793356"/>
                  </a:ext>
                </a:extLst>
              </a:tr>
            </a:tbl>
          </a:graphicData>
        </a:graphic>
      </p:graphicFrame>
    </p:spTree>
    <p:extLst>
      <p:ext uri="{BB962C8B-B14F-4D97-AF65-F5344CB8AC3E}">
        <p14:creationId xmlns:p14="http://schemas.microsoft.com/office/powerpoint/2010/main" val="284581510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052736"/>
            <a:ext cx="9144000" cy="5256584"/>
          </a:xfrm>
        </p:spPr>
        <p:txBody>
          <a:bodyPr/>
          <a:lstStyle/>
          <a:p>
            <a:pPr marL="0" indent="0" algn="ctr">
              <a:buNone/>
            </a:pPr>
            <a:endParaRPr lang="en-ZA" sz="4400" b="1" dirty="0">
              <a:latin typeface="+mj-lt"/>
            </a:endParaRPr>
          </a:p>
          <a:p>
            <a:pPr marL="0" indent="0" algn="ctr">
              <a:buNone/>
            </a:pPr>
            <a:endParaRPr lang="en-ZA" sz="4400" b="1" dirty="0">
              <a:latin typeface="+mj-lt"/>
            </a:endParaRPr>
          </a:p>
          <a:p>
            <a:pPr marL="0" indent="0" algn="ctr">
              <a:buNone/>
            </a:pPr>
            <a:endParaRPr lang="en-ZA" sz="4400" b="1" dirty="0">
              <a:latin typeface="+mj-lt"/>
            </a:endParaRPr>
          </a:p>
          <a:p>
            <a:pPr marL="0" indent="0" algn="ctr">
              <a:buNone/>
            </a:pPr>
            <a:r>
              <a:rPr lang="en-ZA" sz="4400" b="1" dirty="0">
                <a:latin typeface="+mj-lt"/>
              </a:rPr>
              <a:t>Financial Expenditure Report</a:t>
            </a:r>
            <a:endParaRPr lang="en-US" sz="4400" b="1" dirty="0">
              <a:latin typeface="+mj-lt"/>
            </a:endParaRP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25</a:t>
            </a:fld>
            <a:endParaRPr lang="en-US" dirty="0"/>
          </a:p>
        </p:txBody>
      </p:sp>
    </p:spTree>
    <p:extLst>
      <p:ext uri="{BB962C8B-B14F-4D97-AF65-F5344CB8AC3E}">
        <p14:creationId xmlns:p14="http://schemas.microsoft.com/office/powerpoint/2010/main" val="8778964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0" y="0"/>
            <a:ext cx="7024836" cy="908720"/>
          </a:xfrm>
        </p:spPr>
        <p:txBody>
          <a:bodyPr>
            <a:normAutofit/>
          </a:bodyPr>
          <a:lstStyle/>
          <a:p>
            <a:pPr algn="ctr"/>
            <a:r>
              <a:rPr lang="en-ZA" b="1" dirty="0">
                <a:solidFill>
                  <a:schemeClr val="bg1"/>
                </a:solidFill>
              </a:rPr>
              <a:t>REVENUE – QTR 3 YTD – December 2020</a:t>
            </a:r>
          </a:p>
        </p:txBody>
      </p:sp>
      <p:sp>
        <p:nvSpPr>
          <p:cNvPr id="3" name="Content Placeholder 2"/>
          <p:cNvSpPr>
            <a:spLocks noGrp="1"/>
          </p:cNvSpPr>
          <p:nvPr>
            <p:ph idx="1"/>
          </p:nvPr>
        </p:nvSpPr>
        <p:spPr>
          <a:xfrm>
            <a:off x="1789711" y="4328709"/>
            <a:ext cx="8640960" cy="2160240"/>
          </a:xfrm>
        </p:spPr>
        <p:txBody>
          <a:bodyPr>
            <a:normAutofit/>
          </a:bodyPr>
          <a:lstStyle/>
          <a:p>
            <a:pPr marL="457200" indent="-457200">
              <a:buAutoNum type="arabicPeriod"/>
            </a:pPr>
            <a:r>
              <a:rPr lang="en-ZA" sz="1600" dirty="0">
                <a:latin typeface="Arial" panose="020B0604020202020204" pitchFamily="34" charset="0"/>
                <a:cs typeface="Arial" panose="020B0604020202020204" pitchFamily="34" charset="0"/>
              </a:rPr>
              <a:t>YTD under-receipt against full year budget (R12,5 m), relates largely to R9,9m of 2019-20 accumulated funds not yet brought into actual receipts, as the 2019-20 committed expenditure has not yet disbursed, and matching of income to expenses cannot occur.</a:t>
            </a:r>
          </a:p>
          <a:p>
            <a:pPr marL="457200" indent="-457200">
              <a:buAutoNum type="arabicPeriod"/>
            </a:pPr>
            <a:r>
              <a:rPr lang="en-ZA" sz="1600" dirty="0">
                <a:latin typeface="Arial" panose="020B0604020202020204" pitchFamily="34" charset="0"/>
                <a:cs typeface="Arial" panose="020B0604020202020204" pitchFamily="34" charset="0"/>
              </a:rPr>
              <a:t>Under-receipt in conditional grants relates to DSD Limpopo funds ear-marked for capacity building, not yet recognised in YTD receipts, as the expenditure has not yet been incurred.</a:t>
            </a:r>
          </a:p>
          <a:p>
            <a:pPr marL="457200" indent="-457200">
              <a:buAutoNum type="arabicPeriod"/>
            </a:pPr>
            <a:r>
              <a:rPr lang="en-ZA" sz="1600" dirty="0">
                <a:latin typeface="Arial" panose="020B0604020202020204" pitchFamily="34" charset="0"/>
                <a:cs typeface="Arial" panose="020B0604020202020204" pitchFamily="34" charset="0"/>
              </a:rPr>
              <a:t>The Committee to note that adjusted transfer revenue amounts to R216,240 million, as the NDA’s transfer allocation for 2020-21 has been reduced by National Treasury by R8,304 million. This amount was refunded to DSD in January 2021.</a:t>
            </a:r>
            <a:endParaRPr lang="en-ZA" sz="1600" dirty="0"/>
          </a:p>
          <a:p>
            <a:pPr marL="0" indent="0">
              <a:buNone/>
            </a:pPr>
            <a:endParaRPr lang="en-ZA" sz="16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26</a:t>
            </a:fld>
            <a:endParaRPr lang="en-US" dirty="0"/>
          </a:p>
        </p:txBody>
      </p:sp>
      <p:pic>
        <p:nvPicPr>
          <p:cNvPr id="4" name="Picture 3"/>
          <p:cNvPicPr>
            <a:picLocks noChangeAspect="1"/>
          </p:cNvPicPr>
          <p:nvPr/>
        </p:nvPicPr>
        <p:blipFill>
          <a:blip r:embed="rId2"/>
          <a:stretch>
            <a:fillRect/>
          </a:stretch>
        </p:blipFill>
        <p:spPr>
          <a:xfrm>
            <a:off x="2323596" y="767062"/>
            <a:ext cx="7573193" cy="3429612"/>
          </a:xfrm>
          <a:prstGeom prst="rect">
            <a:avLst/>
          </a:prstGeom>
        </p:spPr>
      </p:pic>
    </p:spTree>
    <p:extLst>
      <p:ext uri="{BB962C8B-B14F-4D97-AF65-F5344CB8AC3E}">
        <p14:creationId xmlns:p14="http://schemas.microsoft.com/office/powerpoint/2010/main" val="479982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0" y="0"/>
            <a:ext cx="7024836" cy="908720"/>
          </a:xfrm>
        </p:spPr>
        <p:txBody>
          <a:bodyPr>
            <a:normAutofit/>
          </a:bodyPr>
          <a:lstStyle/>
          <a:p>
            <a:pPr algn="ctr"/>
            <a:r>
              <a:rPr lang="en-ZA" b="1" dirty="0">
                <a:solidFill>
                  <a:schemeClr val="bg1"/>
                </a:solidFill>
              </a:rPr>
              <a:t>EXPENDITURE PER PROGRAMME </a:t>
            </a:r>
            <a:br>
              <a:rPr lang="en-ZA" b="1" dirty="0">
                <a:solidFill>
                  <a:schemeClr val="bg1"/>
                </a:solidFill>
              </a:rPr>
            </a:br>
            <a:r>
              <a:rPr lang="en-ZA" b="1" dirty="0">
                <a:solidFill>
                  <a:schemeClr val="bg1"/>
                </a:solidFill>
              </a:rPr>
              <a:t>– QTR 3 YTD – December 2020</a:t>
            </a:r>
          </a:p>
        </p:txBody>
      </p:sp>
      <p:sp>
        <p:nvSpPr>
          <p:cNvPr id="3" name="Content Placeholder 2"/>
          <p:cNvSpPr>
            <a:spLocks noGrp="1"/>
          </p:cNvSpPr>
          <p:nvPr>
            <p:ph idx="1"/>
          </p:nvPr>
        </p:nvSpPr>
        <p:spPr>
          <a:xfrm>
            <a:off x="1647337" y="3629914"/>
            <a:ext cx="8841151" cy="3111454"/>
          </a:xfrm>
        </p:spPr>
        <p:txBody>
          <a:bodyPr>
            <a:normAutofit fontScale="92500" lnSpcReduction="10000"/>
          </a:bodyPr>
          <a:lstStyle/>
          <a:p>
            <a:pPr marL="457200" indent="-457200">
              <a:buAutoNum type="arabicPeriod"/>
            </a:pPr>
            <a:r>
              <a:rPr lang="en-ZA" sz="1600" dirty="0">
                <a:latin typeface="Arial" panose="020B0604020202020204" pitchFamily="34" charset="0"/>
                <a:cs typeface="Arial" panose="020B0604020202020204" pitchFamily="34" charset="0"/>
              </a:rPr>
              <a:t>A total amount of R177,7m has been spent to date, which represents a budget utilisation of 51% as at the end of December 2020.</a:t>
            </a:r>
          </a:p>
          <a:p>
            <a:pPr marL="457200" indent="-457200">
              <a:buAutoNum type="arabicPeriod"/>
            </a:pPr>
            <a:r>
              <a:rPr lang="en-ZA" sz="1600" dirty="0">
                <a:latin typeface="Arial" panose="020B0604020202020204" pitchFamily="34" charset="0"/>
                <a:cs typeface="Arial" panose="020B0604020202020204" pitchFamily="34" charset="0"/>
              </a:rPr>
              <a:t>Programme 2 has spent 48% of its full year adjusted budget (</a:t>
            </a:r>
            <a:r>
              <a:rPr lang="en-ZA" sz="1600" dirty="0" err="1">
                <a:latin typeface="Arial" panose="020B0604020202020204" pitchFamily="34" charset="0"/>
                <a:cs typeface="Arial" panose="020B0604020202020204" pitchFamily="34" charset="0"/>
              </a:rPr>
              <a:t>incl</a:t>
            </a:r>
            <a:r>
              <a:rPr lang="en-ZA" sz="1600" dirty="0">
                <a:latin typeface="Arial" panose="020B0604020202020204" pitchFamily="34" charset="0"/>
                <a:cs typeface="Arial" panose="020B0604020202020204" pitchFamily="34" charset="0"/>
              </a:rPr>
              <a:t> 19-20 commitments), and has 52% of the budget, remaining for implementation over the last 3 months. Excluding the CARA project, </a:t>
            </a:r>
            <a:r>
              <a:rPr lang="en-ZA" sz="1600" dirty="0" err="1">
                <a:latin typeface="Arial" panose="020B0604020202020204" pitchFamily="34" charset="0"/>
                <a:cs typeface="Arial" panose="020B0604020202020204" pitchFamily="34" charset="0"/>
              </a:rPr>
              <a:t>Prog</a:t>
            </a:r>
            <a:r>
              <a:rPr lang="en-ZA" sz="1600" dirty="0">
                <a:latin typeface="Arial" panose="020B0604020202020204" pitchFamily="34" charset="0"/>
                <a:cs typeface="Arial" panose="020B0604020202020204" pitchFamily="34" charset="0"/>
              </a:rPr>
              <a:t> 2 has spent 65% (R85m) of its full year budget, whilst 35% of budget  (R46m) remains for spend over the last 3 months. There has been underspending on mobilisation and formalisation, capacity building, NDA grant funding and CARA grants.</a:t>
            </a:r>
          </a:p>
          <a:p>
            <a:pPr marL="457200" indent="-457200">
              <a:buAutoNum type="arabicPeriod"/>
            </a:pPr>
            <a:r>
              <a:rPr lang="en-ZA" sz="1600" dirty="0">
                <a:latin typeface="Arial" panose="020B0604020202020204" pitchFamily="34" charset="0"/>
                <a:cs typeface="Arial" panose="020B0604020202020204" pitchFamily="34" charset="0"/>
              </a:rPr>
              <a:t>Programme 1 has spent 57% of its full year budget, and has 43% remaining for implementation. There has been underspending on consulting &amp; professional fees, IT costs, audit fees, and travel.</a:t>
            </a:r>
          </a:p>
          <a:p>
            <a:pPr marL="457200" indent="-457200">
              <a:buAutoNum type="arabicPeriod"/>
            </a:pPr>
            <a:r>
              <a:rPr lang="en-ZA" sz="1600" dirty="0">
                <a:latin typeface="Arial" panose="020B0604020202020204" pitchFamily="34" charset="0"/>
                <a:cs typeface="Arial" panose="020B0604020202020204" pitchFamily="34" charset="0"/>
              </a:rPr>
              <a:t>Programme 3 has spent 51% of its full year budget, as at the end of December 2020. There has been underspending on research studies, and monitoring and evaluation.</a:t>
            </a:r>
          </a:p>
          <a:p>
            <a:pPr marL="457200" indent="-457200">
              <a:buAutoNum type="arabicPeriod"/>
            </a:pPr>
            <a:r>
              <a:rPr lang="en-ZA" sz="1600" dirty="0">
                <a:latin typeface="Arial" panose="020B0604020202020204" pitchFamily="34" charset="0"/>
                <a:cs typeface="Arial" panose="020B0604020202020204" pitchFamily="34" charset="0"/>
              </a:rPr>
              <a:t>Employee compensation spend is aligned with expected spend, except for the payment of salary increases for the senior management team, that was planned to be implemented in April 2020, but which has been delayed.</a:t>
            </a:r>
          </a:p>
          <a:p>
            <a:pPr marL="457200" indent="-457200">
              <a:buAutoNum type="arabicPeriod"/>
            </a:pPr>
            <a:endParaRPr lang="en-ZA" sz="1600" b="1" dirty="0">
              <a:latin typeface="Arial" panose="020B0604020202020204" pitchFamily="34" charset="0"/>
              <a:cs typeface="Arial" panose="020B0604020202020204" pitchFamily="34" charset="0"/>
            </a:endParaRPr>
          </a:p>
          <a:p>
            <a:pPr marL="0" indent="0">
              <a:buNone/>
            </a:pPr>
            <a:endParaRPr lang="en-ZA" sz="16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27</a:t>
            </a:fld>
            <a:endParaRPr lang="en-US" dirty="0"/>
          </a:p>
        </p:txBody>
      </p:sp>
      <p:pic>
        <p:nvPicPr>
          <p:cNvPr id="6" name="Picture 5"/>
          <p:cNvPicPr>
            <a:picLocks noChangeAspect="1"/>
          </p:cNvPicPr>
          <p:nvPr/>
        </p:nvPicPr>
        <p:blipFill>
          <a:blip r:embed="rId2"/>
          <a:stretch>
            <a:fillRect/>
          </a:stretch>
        </p:blipFill>
        <p:spPr>
          <a:xfrm>
            <a:off x="1842474" y="812943"/>
            <a:ext cx="8429990" cy="2623831"/>
          </a:xfrm>
          <a:prstGeom prst="rect">
            <a:avLst/>
          </a:prstGeom>
        </p:spPr>
      </p:pic>
    </p:spTree>
    <p:extLst>
      <p:ext uri="{BB962C8B-B14F-4D97-AF65-F5344CB8AC3E}">
        <p14:creationId xmlns:p14="http://schemas.microsoft.com/office/powerpoint/2010/main" val="3980504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0" y="0"/>
            <a:ext cx="7024836" cy="908720"/>
          </a:xfrm>
        </p:spPr>
        <p:txBody>
          <a:bodyPr>
            <a:normAutofit/>
          </a:bodyPr>
          <a:lstStyle/>
          <a:p>
            <a:pPr algn="ctr"/>
            <a:r>
              <a:rPr lang="en-ZA" b="1" dirty="0" smtClean="0">
                <a:solidFill>
                  <a:schemeClr val="bg1"/>
                </a:solidFill>
              </a:rPr>
              <a:t>EXPENDITURE VARIANCE ANALYSIS</a:t>
            </a:r>
            <a:r>
              <a:rPr lang="en-ZA" b="1" dirty="0">
                <a:solidFill>
                  <a:schemeClr val="bg1"/>
                </a:solidFill>
              </a:rPr>
              <a:t/>
            </a:r>
            <a:br>
              <a:rPr lang="en-ZA" b="1" dirty="0">
                <a:solidFill>
                  <a:schemeClr val="bg1"/>
                </a:solidFill>
              </a:rPr>
            </a:br>
            <a:r>
              <a:rPr lang="en-ZA" b="1" dirty="0">
                <a:solidFill>
                  <a:schemeClr val="bg1"/>
                </a:solidFill>
              </a:rPr>
              <a:t>– QTR 3 YTD – December 2020</a:t>
            </a:r>
          </a:p>
        </p:txBody>
      </p:sp>
      <p:sp>
        <p:nvSpPr>
          <p:cNvPr id="3" name="Content Placeholder 2"/>
          <p:cNvSpPr>
            <a:spLocks noGrp="1"/>
          </p:cNvSpPr>
          <p:nvPr>
            <p:ph idx="1"/>
          </p:nvPr>
        </p:nvSpPr>
        <p:spPr>
          <a:xfrm>
            <a:off x="1631505" y="5277889"/>
            <a:ext cx="8841151" cy="1195928"/>
          </a:xfrm>
        </p:spPr>
        <p:txBody>
          <a:bodyPr>
            <a:normAutofit fontScale="92500" lnSpcReduction="20000"/>
          </a:bodyPr>
          <a:lstStyle/>
          <a:p>
            <a:pPr marL="457200" indent="-457200">
              <a:buAutoNum type="arabicPeriod"/>
            </a:pPr>
            <a:r>
              <a:rPr lang="en-ZA" sz="1600" dirty="0">
                <a:latin typeface="Arial" panose="020B0604020202020204" pitchFamily="34" charset="0"/>
                <a:cs typeface="Arial" panose="020B0604020202020204" pitchFamily="34" charset="0"/>
              </a:rPr>
              <a:t>The NDA has spent R177,7 million to date, and has underspent against the YTD budget by R45,9m.</a:t>
            </a:r>
          </a:p>
          <a:p>
            <a:pPr marL="457200" indent="-457200">
              <a:buAutoNum type="arabicPeriod"/>
            </a:pPr>
            <a:r>
              <a:rPr lang="en-ZA" sz="1600" dirty="0">
                <a:latin typeface="Arial" panose="020B0604020202020204" pitchFamily="34" charset="0"/>
                <a:cs typeface="Arial" panose="020B0604020202020204" pitchFamily="34" charset="0"/>
              </a:rPr>
              <a:t>The main areas of underspending relate to NDA grant funding (R6,6m), CARA (R21m), consulting fees (R3,5m), IT costs (R3,4m), audit fees (R1,3m), travel (R1,1m), capex (R2,5m).</a:t>
            </a:r>
          </a:p>
          <a:p>
            <a:pPr marL="457200" indent="-457200">
              <a:buAutoNum type="arabicPeriod"/>
            </a:pPr>
            <a:r>
              <a:rPr lang="en-ZA" sz="1600" dirty="0">
                <a:latin typeface="Arial" panose="020B0604020202020204" pitchFamily="34" charset="0"/>
                <a:cs typeface="Arial" panose="020B0604020202020204" pitchFamily="34" charset="0"/>
              </a:rPr>
              <a:t>The NDA has put firm plans in place to ensure spend or commitment of the remaining budget before financial year end.</a:t>
            </a:r>
          </a:p>
          <a:p>
            <a:pPr marL="457200" indent="-457200">
              <a:buAutoNum type="arabicPeriod"/>
            </a:pPr>
            <a:endParaRPr lang="en-ZA" sz="1600" b="1" dirty="0">
              <a:latin typeface="Arial" panose="020B0604020202020204" pitchFamily="34" charset="0"/>
              <a:cs typeface="Arial" panose="020B0604020202020204" pitchFamily="34" charset="0"/>
            </a:endParaRPr>
          </a:p>
          <a:p>
            <a:pPr marL="0" indent="0">
              <a:buNone/>
            </a:pPr>
            <a:endParaRPr lang="en-ZA" sz="16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28</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0541" y="473868"/>
            <a:ext cx="8742114" cy="4753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8123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0" y="0"/>
            <a:ext cx="7024836" cy="908720"/>
          </a:xfrm>
        </p:spPr>
        <p:txBody>
          <a:bodyPr>
            <a:normAutofit/>
          </a:bodyPr>
          <a:lstStyle/>
          <a:p>
            <a:pPr algn="ctr"/>
            <a:r>
              <a:rPr lang="en-ZA" b="1" dirty="0">
                <a:solidFill>
                  <a:schemeClr val="bg1"/>
                </a:solidFill>
              </a:rPr>
              <a:t>EXPENDITURE PER PROGRAMME </a:t>
            </a:r>
            <a:br>
              <a:rPr lang="en-ZA" b="1" dirty="0">
                <a:solidFill>
                  <a:schemeClr val="bg1"/>
                </a:solidFill>
              </a:rPr>
            </a:br>
            <a:r>
              <a:rPr lang="en-ZA" b="1" dirty="0">
                <a:solidFill>
                  <a:schemeClr val="bg1"/>
                </a:solidFill>
              </a:rPr>
              <a:t>DETAILED– QTR 3 YTD</a:t>
            </a:r>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29</a:t>
            </a:fld>
            <a:endParaRPr lang="en-US" dirty="0"/>
          </a:p>
        </p:txBody>
      </p:sp>
      <p:pic>
        <p:nvPicPr>
          <p:cNvPr id="3" name="Picture 2"/>
          <p:cNvPicPr>
            <a:picLocks noChangeAspect="1"/>
          </p:cNvPicPr>
          <p:nvPr/>
        </p:nvPicPr>
        <p:blipFill>
          <a:blip r:embed="rId2"/>
          <a:stretch>
            <a:fillRect/>
          </a:stretch>
        </p:blipFill>
        <p:spPr>
          <a:xfrm>
            <a:off x="1847528" y="821082"/>
            <a:ext cx="8424936" cy="6036919"/>
          </a:xfrm>
          <a:prstGeom prst="rect">
            <a:avLst/>
          </a:prstGeom>
        </p:spPr>
      </p:pic>
    </p:spTree>
    <p:extLst>
      <p:ext uri="{BB962C8B-B14F-4D97-AF65-F5344CB8AC3E}">
        <p14:creationId xmlns:p14="http://schemas.microsoft.com/office/powerpoint/2010/main" val="4190462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NDA PROGRAMMING WITHIN THE COVID-19 ENVIRONMENT</a:t>
            </a:r>
            <a:endParaRPr lang="en-ZA" b="1" dirty="0"/>
          </a:p>
        </p:txBody>
      </p:sp>
      <p:sp>
        <p:nvSpPr>
          <p:cNvPr id="3" name="Content Placeholder 2"/>
          <p:cNvSpPr>
            <a:spLocks noGrp="1"/>
          </p:cNvSpPr>
          <p:nvPr>
            <p:ph idx="1"/>
          </p:nvPr>
        </p:nvSpPr>
        <p:spPr>
          <a:xfrm>
            <a:off x="191344" y="838200"/>
            <a:ext cx="11881320" cy="5471120"/>
          </a:xfrm>
        </p:spPr>
        <p:txBody>
          <a:bodyPr/>
          <a:lstStyle/>
          <a:p>
            <a:pPr algn="just"/>
            <a:r>
              <a:rPr lang="en-GB" dirty="0"/>
              <a:t>NDA continued to implement CARA programme through close monitoring and </a:t>
            </a:r>
            <a:r>
              <a:rPr lang="en-GB" dirty="0" smtClean="0"/>
              <a:t>provision of support to </a:t>
            </a:r>
            <a:r>
              <a:rPr lang="en-GB" dirty="0"/>
              <a:t>the implementing </a:t>
            </a:r>
            <a:r>
              <a:rPr lang="en-GB" dirty="0" smtClean="0"/>
              <a:t>NPO’s.</a:t>
            </a:r>
          </a:p>
          <a:p>
            <a:pPr algn="just"/>
            <a:endParaRPr lang="en-GB" sz="1700" dirty="0"/>
          </a:p>
          <a:p>
            <a:pPr algn="just"/>
            <a:r>
              <a:rPr lang="en-US" sz="1700" dirty="0" smtClean="0"/>
              <a:t>The </a:t>
            </a:r>
            <a:r>
              <a:rPr lang="en-US" sz="1700" dirty="0"/>
              <a:t>Covid-19 pandemic has largely constrained the NDA’s resource mobilization efforts. The impact of the pandemic has seen the reprioritization of resources by donors leading to a significant impact on NDA’s ability to raise resources for CSO development work</a:t>
            </a:r>
          </a:p>
          <a:p>
            <a:pPr algn="just"/>
            <a:endParaRPr lang="en-US" sz="1700" dirty="0"/>
          </a:p>
          <a:p>
            <a:pPr algn="just"/>
            <a:r>
              <a:rPr lang="en-US" sz="1700" dirty="0"/>
              <a:t>The NDA experienced great success in collaborating with CSOs in the implementation of the volunteer </a:t>
            </a:r>
            <a:r>
              <a:rPr lang="en-US" sz="1700" dirty="0" err="1"/>
              <a:t>programme</a:t>
            </a:r>
            <a:r>
              <a:rPr lang="en-US" sz="1700" dirty="0"/>
              <a:t> which contributed towards significant easing of the effects of Covid-19 on the poor and vulnerable. Moreover, 2000 work opportunities were created through the implementation of the </a:t>
            </a:r>
            <a:r>
              <a:rPr lang="en-US" sz="1700" dirty="0" err="1"/>
              <a:t>programme</a:t>
            </a:r>
            <a:endParaRPr lang="en-US" sz="1700" dirty="0"/>
          </a:p>
          <a:p>
            <a:pPr algn="just"/>
            <a:endParaRPr lang="en-US" sz="1700" dirty="0"/>
          </a:p>
          <a:p>
            <a:pPr algn="just"/>
            <a:r>
              <a:rPr lang="en-US" sz="1700" dirty="0"/>
              <a:t>A capacity building </a:t>
            </a:r>
            <a:r>
              <a:rPr lang="en-US" sz="1700" dirty="0" err="1"/>
              <a:t>programme</a:t>
            </a:r>
            <a:r>
              <a:rPr lang="en-US" sz="1700" dirty="0"/>
              <a:t> geared towards strengthening the governance and financial management capability of CSOs has been undertaken with a great measure of success. More CSOs are able to contribute towards the economic development of their communities following these administrative and technical </a:t>
            </a:r>
            <a:r>
              <a:rPr lang="en-US" sz="1700" dirty="0" err="1"/>
              <a:t>programmes</a:t>
            </a:r>
            <a:endParaRPr lang="en-US" sz="1700" dirty="0"/>
          </a:p>
          <a:p>
            <a:pPr algn="just"/>
            <a:endParaRPr lang="en-US" sz="1700" dirty="0"/>
          </a:p>
          <a:p>
            <a:pPr algn="just"/>
            <a:r>
              <a:rPr lang="en-US" sz="1700" dirty="0"/>
              <a:t>A significant number of CSOs have been grant funded to pursue socio-economic developmental work in the form of sewing projects, ECD </a:t>
            </a:r>
            <a:r>
              <a:rPr lang="en-US" sz="1700" dirty="0" err="1"/>
              <a:t>programmes</a:t>
            </a:r>
            <a:r>
              <a:rPr lang="en-US" sz="1700" dirty="0"/>
              <a:t>, food security and advocacy on Gender Based Violence and </a:t>
            </a:r>
            <a:r>
              <a:rPr lang="en-US" sz="1700" dirty="0" err="1"/>
              <a:t>Femicide</a:t>
            </a:r>
            <a:r>
              <a:rPr lang="en-US" sz="1700" dirty="0"/>
              <a:t>. </a:t>
            </a:r>
          </a:p>
          <a:p>
            <a:pPr algn="just"/>
            <a:endParaRPr lang="en-US" dirty="0" smtClean="0"/>
          </a:p>
          <a:p>
            <a:pPr algn="just"/>
            <a:endParaRPr lang="en-US" dirty="0"/>
          </a:p>
          <a:p>
            <a:pPr algn="just"/>
            <a:endParaRPr lang="en-ZA"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3</a:t>
            </a:fld>
            <a:endParaRPr lang="en-US" dirty="0"/>
          </a:p>
        </p:txBody>
      </p:sp>
    </p:spTree>
    <p:extLst>
      <p:ext uri="{BB962C8B-B14F-4D97-AF65-F5344CB8AC3E}">
        <p14:creationId xmlns:p14="http://schemas.microsoft.com/office/powerpoint/2010/main" val="315428721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552" y="144016"/>
            <a:ext cx="8164512" cy="908720"/>
          </a:xfrm>
        </p:spPr>
        <p:txBody>
          <a:bodyPr>
            <a:normAutofit fontScale="90000"/>
          </a:bodyPr>
          <a:lstStyle/>
          <a:p>
            <a:pPr algn="ctr"/>
            <a:r>
              <a:rPr lang="en-ZA" b="1" dirty="0">
                <a:solidFill>
                  <a:schemeClr val="bg1"/>
                </a:solidFill>
              </a:rPr>
              <a:t>PLANS TO UTILISE BGT BEFORE YEAR END</a:t>
            </a:r>
            <a:br>
              <a:rPr lang="en-ZA" b="1" dirty="0">
                <a:solidFill>
                  <a:schemeClr val="bg1"/>
                </a:solidFill>
              </a:rPr>
            </a:br>
            <a:r>
              <a:rPr lang="en-ZA" b="1" dirty="0">
                <a:solidFill>
                  <a:schemeClr val="bg1"/>
                </a:solidFill>
              </a:rPr>
              <a:t>PER PROGRAMME – PROGRAMME 2</a:t>
            </a:r>
            <a:br>
              <a:rPr lang="en-ZA" b="1" dirty="0">
                <a:solidFill>
                  <a:schemeClr val="bg1"/>
                </a:solidFill>
              </a:rPr>
            </a:br>
            <a:endParaRPr lang="en-ZA" b="1" dirty="0">
              <a:solidFill>
                <a:schemeClr val="bg1"/>
              </a:solidFill>
            </a:endParaRPr>
          </a:p>
        </p:txBody>
      </p:sp>
      <p:sp>
        <p:nvSpPr>
          <p:cNvPr id="3" name="Content Placeholder 2"/>
          <p:cNvSpPr>
            <a:spLocks noGrp="1"/>
          </p:cNvSpPr>
          <p:nvPr>
            <p:ph idx="1"/>
          </p:nvPr>
        </p:nvSpPr>
        <p:spPr>
          <a:xfrm>
            <a:off x="1622855" y="1052736"/>
            <a:ext cx="8841151" cy="5195664"/>
          </a:xfrm>
        </p:spPr>
        <p:txBody>
          <a:bodyPr>
            <a:normAutofit fontScale="92500" lnSpcReduction="10000"/>
          </a:bodyPr>
          <a:lstStyle/>
          <a:p>
            <a:pPr marL="457200" indent="-457200">
              <a:buAutoNum type="arabicPeriod"/>
            </a:pPr>
            <a:r>
              <a:rPr lang="en-ZA" sz="1700" dirty="0">
                <a:latin typeface="Times New Roman" panose="02020603050405020304" pitchFamily="18" charset="0"/>
                <a:cs typeface="Times New Roman" panose="02020603050405020304" pitchFamily="18" charset="0"/>
              </a:rPr>
              <a:t>Mobilisation &amp; formalisation – R1,2m </a:t>
            </a:r>
            <a:r>
              <a:rPr lang="en-ZA" sz="1700" dirty="0" err="1">
                <a:latin typeface="Times New Roman" panose="02020603050405020304" pitchFamily="18" charset="0"/>
                <a:cs typeface="Times New Roman" panose="02020603050405020304" pitchFamily="18" charset="0"/>
              </a:rPr>
              <a:t>bgt</a:t>
            </a:r>
            <a:r>
              <a:rPr lang="en-ZA" sz="1700" dirty="0">
                <a:latin typeface="Times New Roman" panose="02020603050405020304" pitchFamily="18" charset="0"/>
                <a:cs typeface="Times New Roman" panose="02020603050405020304" pitchFamily="18" charset="0"/>
              </a:rPr>
              <a:t> remaining- planned to be spent on integrated development initiatives in EC, FS, KZN and Limpopo. Spend on 16 days of activism projects in EC in Dec 2020 is still to be processed from the remaining funds.</a:t>
            </a:r>
          </a:p>
          <a:p>
            <a:pPr marL="457200" indent="-457200">
              <a:buAutoNum type="arabicPeriod"/>
            </a:pPr>
            <a:r>
              <a:rPr lang="en-ZA" sz="1700" dirty="0">
                <a:latin typeface="Times New Roman" panose="02020603050405020304" pitchFamily="18" charset="0"/>
                <a:cs typeface="Times New Roman" panose="02020603050405020304" pitchFamily="18" charset="0"/>
              </a:rPr>
              <a:t>Capacity Building – R2,8 m relates to 3p funded capacity building, based on 3P conditions. R1,1m of budget remains for NDA funded projects – planned to be spent mainly on printed training manuals and producing digital copies of training handbooks on financial management, governance, project management and administration for CSO’s.</a:t>
            </a:r>
          </a:p>
          <a:p>
            <a:pPr marL="457200" indent="-457200">
              <a:buAutoNum type="arabicPeriod"/>
            </a:pPr>
            <a:r>
              <a:rPr lang="en-ZA" sz="1700" dirty="0">
                <a:latin typeface="Times New Roman" panose="02020603050405020304" pitchFamily="18" charset="0"/>
                <a:cs typeface="Times New Roman" panose="02020603050405020304" pitchFamily="18" charset="0"/>
              </a:rPr>
              <a:t>Grant Funding – R11,5m of budget remaining. R4,9m relates to funds rolled over from the previous FY, and which will disburse as grant conditions are met. R6,6m of the 2020-21 </a:t>
            </a:r>
            <a:r>
              <a:rPr lang="en-ZA" sz="1700" dirty="0" err="1">
                <a:latin typeface="Times New Roman" panose="02020603050405020304" pitchFamily="18" charset="0"/>
                <a:cs typeface="Times New Roman" panose="02020603050405020304" pitchFamily="18" charset="0"/>
              </a:rPr>
              <a:t>bgt</a:t>
            </a:r>
            <a:r>
              <a:rPr lang="en-ZA" sz="1700" dirty="0">
                <a:latin typeface="Times New Roman" panose="02020603050405020304" pitchFamily="18" charset="0"/>
                <a:cs typeface="Times New Roman" panose="02020603050405020304" pitchFamily="18" charset="0"/>
              </a:rPr>
              <a:t> remains. R3,4m has been assessed by internal management committees and proposed to the Board for approval in Jan 2021. The Board meets at the end of January to consider these projects for approval. The remaining budget of R3,2m is planned to be assessed by the management and governance committees by end Feb 2021, and will be committed in full by financial year end.</a:t>
            </a:r>
          </a:p>
          <a:p>
            <a:pPr marL="457200" indent="-457200">
              <a:buAutoNum type="arabicPeriod"/>
            </a:pPr>
            <a:r>
              <a:rPr lang="en-ZA" sz="1700" dirty="0">
                <a:latin typeface="Times New Roman" panose="02020603050405020304" pitchFamily="18" charset="0"/>
                <a:cs typeface="Times New Roman" panose="02020603050405020304" pitchFamily="18" charset="0"/>
              </a:rPr>
              <a:t>The 6 month Volunteer Programme ended in Dec 2020, and the remaining funds of R1,8m will be reprioritised to other priority spend areas.</a:t>
            </a:r>
          </a:p>
          <a:p>
            <a:pPr marL="457200" indent="-457200">
              <a:buAutoNum type="arabicPeriod"/>
            </a:pPr>
            <a:r>
              <a:rPr lang="en-ZA" sz="1700" dirty="0">
                <a:latin typeface="Times New Roman" panose="02020603050405020304" pitchFamily="18" charset="0"/>
                <a:cs typeface="Times New Roman" panose="02020603050405020304" pitchFamily="18" charset="0"/>
              </a:rPr>
              <a:t>Project monitoring and support – R2,8m will expend in full by year end due to the volume of CARA projects whose progress is being monitored.</a:t>
            </a:r>
          </a:p>
          <a:p>
            <a:pPr marL="457200" indent="-457200">
              <a:buAutoNum type="arabicPeriod"/>
            </a:pPr>
            <a:r>
              <a:rPr lang="en-ZA" sz="1700" dirty="0">
                <a:latin typeface="Times New Roman" panose="02020603050405020304" pitchFamily="18" charset="0"/>
                <a:cs typeface="Times New Roman" panose="02020603050405020304" pitchFamily="18" charset="0"/>
              </a:rPr>
              <a:t>Digitisation of CSO initiatives – the available budget has been reprioritised to R4,5m by the Board, and has not yet been utilised. The TOR’s for Digitisation have been finalised, and were approved by the Board for tender issue on 29 Jan 2021. The tender is in the process of being advertised, and the NDA plans to award this tender and commit the funds before financial year end.</a:t>
            </a:r>
          </a:p>
          <a:p>
            <a:pPr marL="457200" indent="-457200">
              <a:buAutoNum type="arabicPeriod"/>
            </a:pPr>
            <a:endParaRPr lang="en-ZA" sz="1600" b="1" dirty="0">
              <a:latin typeface="Arial" panose="020B0604020202020204" pitchFamily="34" charset="0"/>
              <a:cs typeface="Arial" panose="020B0604020202020204" pitchFamily="34" charset="0"/>
            </a:endParaRPr>
          </a:p>
          <a:p>
            <a:pPr marL="457200" indent="-457200">
              <a:buAutoNum type="arabicPeriod"/>
            </a:pPr>
            <a:endParaRPr lang="en-ZA" sz="1600" b="1" dirty="0">
              <a:latin typeface="Arial" panose="020B0604020202020204" pitchFamily="34" charset="0"/>
              <a:cs typeface="Arial" panose="020B0604020202020204" pitchFamily="34" charset="0"/>
            </a:endParaRPr>
          </a:p>
          <a:p>
            <a:pPr marL="457200" indent="-457200">
              <a:buAutoNum type="arabicPeriod"/>
            </a:pPr>
            <a:endParaRPr lang="en-ZA" sz="1600" b="1" dirty="0">
              <a:latin typeface="Arial" panose="020B0604020202020204" pitchFamily="34" charset="0"/>
              <a:cs typeface="Arial" panose="020B0604020202020204" pitchFamily="34" charset="0"/>
            </a:endParaRPr>
          </a:p>
          <a:p>
            <a:pPr marL="0" indent="0">
              <a:buNone/>
            </a:pPr>
            <a:endParaRPr lang="en-ZA" sz="16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30</a:t>
            </a:fld>
            <a:endParaRPr lang="en-US" dirty="0"/>
          </a:p>
        </p:txBody>
      </p:sp>
    </p:spTree>
    <p:extLst>
      <p:ext uri="{BB962C8B-B14F-4D97-AF65-F5344CB8AC3E}">
        <p14:creationId xmlns:p14="http://schemas.microsoft.com/office/powerpoint/2010/main" val="2639368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552" y="188640"/>
            <a:ext cx="8164512" cy="908720"/>
          </a:xfrm>
        </p:spPr>
        <p:txBody>
          <a:bodyPr>
            <a:normAutofit fontScale="90000"/>
          </a:bodyPr>
          <a:lstStyle/>
          <a:p>
            <a:pPr algn="ctr"/>
            <a:r>
              <a:rPr lang="en-ZA" b="1" dirty="0">
                <a:solidFill>
                  <a:schemeClr val="bg1"/>
                </a:solidFill>
              </a:rPr>
              <a:t>PLANS TO UTILISE BGT BEFORE YEAR END</a:t>
            </a:r>
            <a:br>
              <a:rPr lang="en-ZA" b="1" dirty="0">
                <a:solidFill>
                  <a:schemeClr val="bg1"/>
                </a:solidFill>
              </a:rPr>
            </a:br>
            <a:r>
              <a:rPr lang="en-ZA" b="1" dirty="0">
                <a:solidFill>
                  <a:schemeClr val="bg1"/>
                </a:solidFill>
              </a:rPr>
              <a:t>PER PROGRAMME – PROGRAMME 3</a:t>
            </a:r>
            <a:br>
              <a:rPr lang="en-ZA" b="1" dirty="0">
                <a:solidFill>
                  <a:schemeClr val="bg1"/>
                </a:solidFill>
              </a:rPr>
            </a:br>
            <a:endParaRPr lang="en-ZA" b="1" dirty="0">
              <a:solidFill>
                <a:schemeClr val="bg1"/>
              </a:solidFill>
            </a:endParaRPr>
          </a:p>
        </p:txBody>
      </p:sp>
      <p:sp>
        <p:nvSpPr>
          <p:cNvPr id="3" name="Content Placeholder 2"/>
          <p:cNvSpPr>
            <a:spLocks noGrp="1"/>
          </p:cNvSpPr>
          <p:nvPr>
            <p:ph idx="1"/>
          </p:nvPr>
        </p:nvSpPr>
        <p:spPr>
          <a:xfrm>
            <a:off x="1775520" y="1340768"/>
            <a:ext cx="8568952" cy="4536504"/>
          </a:xfrm>
        </p:spPr>
        <p:txBody>
          <a:bodyPr>
            <a:normAutofit/>
          </a:bodyPr>
          <a:lstStyle/>
          <a:p>
            <a:pPr marL="457200" indent="-457200">
              <a:buAutoNum type="arabicPeriod"/>
            </a:pPr>
            <a:r>
              <a:rPr lang="en-ZA" sz="1600" dirty="0">
                <a:latin typeface="Times New Roman" panose="02020603050405020304" pitchFamily="18" charset="0"/>
                <a:cs typeface="Times New Roman" panose="02020603050405020304" pitchFamily="18" charset="0"/>
              </a:rPr>
              <a:t>Research studies – R1,59m </a:t>
            </a:r>
            <a:r>
              <a:rPr lang="en-ZA" sz="1600" dirty="0" err="1">
                <a:latin typeface="Times New Roman" panose="02020603050405020304" pitchFamily="18" charset="0"/>
                <a:cs typeface="Times New Roman" panose="02020603050405020304" pitchFamily="18" charset="0"/>
              </a:rPr>
              <a:t>bgt</a:t>
            </a:r>
            <a:r>
              <a:rPr lang="en-ZA" sz="1600" dirty="0">
                <a:latin typeface="Times New Roman" panose="02020603050405020304" pitchFamily="18" charset="0"/>
                <a:cs typeface="Times New Roman" panose="02020603050405020304" pitchFamily="18" charset="0"/>
              </a:rPr>
              <a:t> remaining- part of this </a:t>
            </a:r>
            <a:r>
              <a:rPr lang="en-ZA" sz="1600" dirty="0" err="1">
                <a:latin typeface="Times New Roman" panose="02020603050405020304" pitchFamily="18" charset="0"/>
                <a:cs typeface="Times New Roman" panose="02020603050405020304" pitchFamily="18" charset="0"/>
              </a:rPr>
              <a:t>bgt</a:t>
            </a:r>
            <a:r>
              <a:rPr lang="en-ZA" sz="1600" dirty="0">
                <a:latin typeface="Times New Roman" panose="02020603050405020304" pitchFamily="18" charset="0"/>
                <a:cs typeface="Times New Roman" panose="02020603050405020304" pitchFamily="18" charset="0"/>
              </a:rPr>
              <a:t> includes commitments rolled over from the previous financial year. As the studies commissioned take between 9-12 months to complete, 2019-20 studies to the value of R800k will become payable before current FY end. Some of these studies include – ‘Requirements for Transforming CSO’s’, ‘Civil Society Regulatory Frameworks’, ‘Civil Society Funding Mechanisms’. </a:t>
            </a:r>
          </a:p>
          <a:p>
            <a:pPr marL="457200" indent="-457200">
              <a:buAutoNum type="arabicPeriod"/>
            </a:pPr>
            <a:endParaRPr lang="en-ZA" sz="1600" dirty="0">
              <a:latin typeface="Times New Roman" panose="02020603050405020304" pitchFamily="18" charset="0"/>
              <a:cs typeface="Times New Roman" panose="02020603050405020304" pitchFamily="18" charset="0"/>
            </a:endParaRPr>
          </a:p>
          <a:p>
            <a:pPr marL="457200" indent="-457200">
              <a:buAutoNum type="arabicPeriod"/>
            </a:pPr>
            <a:r>
              <a:rPr lang="en-ZA" sz="1600" dirty="0">
                <a:latin typeface="Times New Roman" panose="02020603050405020304" pitchFamily="18" charset="0"/>
                <a:cs typeface="Times New Roman" panose="02020603050405020304" pitchFamily="18" charset="0"/>
              </a:rPr>
              <a:t>Additionally, R770k will be committed to the planned study on the ‘Role of Cooperatives in the Economic Reconstruction and Recovery Plan of SA’. The appointment of a research institution to conduct this study, is at evaluation stage of the SCM bid processes, and will be awarded and committed before financial year end.</a:t>
            </a:r>
          </a:p>
          <a:p>
            <a:pPr marL="457200" indent="-457200">
              <a:buAutoNum type="arabicPeriod"/>
            </a:pPr>
            <a:endParaRPr lang="en-ZA" sz="1600" dirty="0">
              <a:latin typeface="Times New Roman" panose="02020603050405020304" pitchFamily="18" charset="0"/>
              <a:cs typeface="Times New Roman" panose="02020603050405020304" pitchFamily="18" charset="0"/>
            </a:endParaRPr>
          </a:p>
          <a:p>
            <a:pPr marL="457200" indent="-457200">
              <a:buAutoNum type="arabicPeriod"/>
            </a:pPr>
            <a:r>
              <a:rPr lang="en-ZA" sz="1600" dirty="0">
                <a:latin typeface="Times New Roman" panose="02020603050405020304" pitchFamily="18" charset="0"/>
                <a:cs typeface="Times New Roman" panose="02020603050405020304" pitchFamily="18" charset="0"/>
              </a:rPr>
              <a:t>Evaluation studies – R724k - A service provider was appointed following SCM processes to conduct a rapid assessment study of the NDA’s Volunteer Programme in response to Covid-19. Approximately R470k has been committed to this study. The remaining balance will be transferred to other areas of priority.</a:t>
            </a:r>
          </a:p>
          <a:p>
            <a:pPr marL="457200" indent="-457200">
              <a:buAutoNum type="arabicPeriod"/>
            </a:pPr>
            <a:endParaRPr lang="en-ZA" sz="1600" b="1" dirty="0">
              <a:latin typeface="Arial" panose="020B0604020202020204" pitchFamily="34" charset="0"/>
              <a:cs typeface="Arial" panose="020B0604020202020204" pitchFamily="34" charset="0"/>
            </a:endParaRPr>
          </a:p>
          <a:p>
            <a:pPr marL="457200" indent="-457200">
              <a:buAutoNum type="arabicPeriod"/>
            </a:pPr>
            <a:endParaRPr lang="en-ZA" sz="1600" b="1" dirty="0">
              <a:latin typeface="Arial" panose="020B0604020202020204" pitchFamily="34" charset="0"/>
              <a:cs typeface="Arial" panose="020B0604020202020204" pitchFamily="34" charset="0"/>
            </a:endParaRPr>
          </a:p>
          <a:p>
            <a:pPr marL="457200" indent="-457200">
              <a:buAutoNum type="arabicPeriod"/>
            </a:pPr>
            <a:endParaRPr lang="en-ZA" sz="1600" b="1" dirty="0">
              <a:latin typeface="Arial" panose="020B0604020202020204" pitchFamily="34" charset="0"/>
              <a:cs typeface="Arial" panose="020B0604020202020204" pitchFamily="34" charset="0"/>
            </a:endParaRPr>
          </a:p>
          <a:p>
            <a:pPr marL="0" indent="0">
              <a:buNone/>
            </a:pPr>
            <a:endParaRPr lang="en-ZA" sz="16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31</a:t>
            </a:fld>
            <a:endParaRPr lang="en-US" dirty="0"/>
          </a:p>
        </p:txBody>
      </p:sp>
    </p:spTree>
    <p:extLst>
      <p:ext uri="{BB962C8B-B14F-4D97-AF65-F5344CB8AC3E}">
        <p14:creationId xmlns:p14="http://schemas.microsoft.com/office/powerpoint/2010/main" val="3783717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4824" y="132963"/>
            <a:ext cx="8164512" cy="908720"/>
          </a:xfrm>
        </p:spPr>
        <p:txBody>
          <a:bodyPr>
            <a:normAutofit fontScale="90000"/>
          </a:bodyPr>
          <a:lstStyle/>
          <a:p>
            <a:pPr algn="ctr"/>
            <a:r>
              <a:rPr lang="en-ZA" b="1" dirty="0">
                <a:solidFill>
                  <a:schemeClr val="bg1"/>
                </a:solidFill>
              </a:rPr>
              <a:t>PLANS TO UTILISE BGT BEFORE YEAR END</a:t>
            </a:r>
            <a:br>
              <a:rPr lang="en-ZA" b="1" dirty="0">
                <a:solidFill>
                  <a:schemeClr val="bg1"/>
                </a:solidFill>
              </a:rPr>
            </a:br>
            <a:r>
              <a:rPr lang="en-ZA" b="1" dirty="0">
                <a:solidFill>
                  <a:schemeClr val="bg1"/>
                </a:solidFill>
              </a:rPr>
              <a:t>PER PROGRAMME – PROGRAMME 1</a:t>
            </a:r>
            <a:br>
              <a:rPr lang="en-ZA" b="1" dirty="0">
                <a:solidFill>
                  <a:schemeClr val="bg1"/>
                </a:solidFill>
              </a:rPr>
            </a:br>
            <a:endParaRPr lang="en-ZA" b="1" dirty="0">
              <a:solidFill>
                <a:schemeClr val="bg1"/>
              </a:solidFill>
            </a:endParaRPr>
          </a:p>
        </p:txBody>
      </p:sp>
      <p:sp>
        <p:nvSpPr>
          <p:cNvPr id="3" name="Content Placeholder 2"/>
          <p:cNvSpPr>
            <a:spLocks noGrp="1"/>
          </p:cNvSpPr>
          <p:nvPr>
            <p:ph idx="1"/>
          </p:nvPr>
        </p:nvSpPr>
        <p:spPr>
          <a:xfrm>
            <a:off x="1626506" y="1041683"/>
            <a:ext cx="8841151" cy="4752528"/>
          </a:xfrm>
        </p:spPr>
        <p:txBody>
          <a:bodyPr>
            <a:normAutofit lnSpcReduction="10000"/>
          </a:bodyPr>
          <a:lstStyle/>
          <a:p>
            <a:pPr marL="457200" indent="-457200">
              <a:buAutoNum type="arabicPeriod"/>
            </a:pPr>
            <a:r>
              <a:rPr lang="en-ZA" sz="1600" dirty="0">
                <a:latin typeface="Times New Roman" panose="02020603050405020304" pitchFamily="18" charset="0"/>
                <a:cs typeface="Times New Roman" panose="02020603050405020304" pitchFamily="18" charset="0"/>
              </a:rPr>
              <a:t>Marketing &amp; communication – R865k – 2 advertorials planned, replacement of branding material for all provinces to be procured before year end.</a:t>
            </a:r>
          </a:p>
          <a:p>
            <a:pPr marL="457200" indent="-457200">
              <a:buAutoNum type="arabicPeriod"/>
            </a:pPr>
            <a:endParaRPr lang="en-ZA" sz="1600" dirty="0">
              <a:latin typeface="Times New Roman" panose="02020603050405020304" pitchFamily="18" charset="0"/>
              <a:cs typeface="Times New Roman" panose="02020603050405020304" pitchFamily="18" charset="0"/>
            </a:endParaRPr>
          </a:p>
          <a:p>
            <a:pPr marL="457200" indent="-457200">
              <a:buAutoNum type="arabicPeriod"/>
            </a:pPr>
            <a:r>
              <a:rPr lang="en-ZA" sz="1600" dirty="0">
                <a:latin typeface="Times New Roman" panose="02020603050405020304" pitchFamily="18" charset="0"/>
                <a:cs typeface="Times New Roman" panose="02020603050405020304" pitchFamily="18" charset="0"/>
              </a:rPr>
              <a:t>Consulting &amp; professional fees – R4,5m – skills audit awarded, and committed. Turnaround strategy – TOR’s to be finalised by BSC, and tender advertised, awarded and committed before year end. TOR’s for Brand Strategy to be developed, advertised and committed before year end. Automation of financial reports project – Great Plains – will conclude before year end.</a:t>
            </a:r>
          </a:p>
          <a:p>
            <a:pPr marL="457200" indent="-457200">
              <a:buAutoNum type="arabicPeriod"/>
            </a:pPr>
            <a:endParaRPr lang="en-ZA" sz="1600" dirty="0">
              <a:latin typeface="Times New Roman" panose="02020603050405020304" pitchFamily="18" charset="0"/>
              <a:cs typeface="Times New Roman" panose="02020603050405020304" pitchFamily="18" charset="0"/>
            </a:endParaRPr>
          </a:p>
          <a:p>
            <a:pPr marL="457200" indent="-457200">
              <a:buAutoNum type="arabicPeriod"/>
            </a:pPr>
            <a:r>
              <a:rPr lang="en-ZA" sz="1600" dirty="0">
                <a:latin typeface="Times New Roman" panose="02020603050405020304" pitchFamily="18" charset="0"/>
                <a:cs typeface="Times New Roman" panose="02020603050405020304" pitchFamily="18" charset="0"/>
              </a:rPr>
              <a:t>IT Costs - R3,4m – committed to SW licence costs that will be paid before year end for VIM, </a:t>
            </a:r>
            <a:r>
              <a:rPr lang="en-ZA" sz="1600" dirty="0" err="1">
                <a:latin typeface="Times New Roman" panose="02020603050405020304" pitchFamily="18" charset="0"/>
                <a:cs typeface="Times New Roman" panose="02020603050405020304" pitchFamily="18" charset="0"/>
              </a:rPr>
              <a:t>Vam</a:t>
            </a:r>
            <a:r>
              <a:rPr lang="en-ZA" sz="1600" dirty="0">
                <a:latin typeface="Times New Roman" panose="02020603050405020304" pitchFamily="18" charset="0"/>
                <a:cs typeface="Times New Roman" panose="02020603050405020304" pitchFamily="18" charset="0"/>
              </a:rPr>
              <a:t>, Microsoft, Sage, Great Plains</a:t>
            </a:r>
          </a:p>
          <a:p>
            <a:pPr marL="457200" indent="-457200">
              <a:buAutoNum type="arabicPeriod"/>
            </a:pPr>
            <a:endParaRPr lang="en-ZA" sz="1600" dirty="0">
              <a:latin typeface="Times New Roman" panose="02020603050405020304" pitchFamily="18" charset="0"/>
              <a:cs typeface="Times New Roman" panose="02020603050405020304" pitchFamily="18" charset="0"/>
            </a:endParaRPr>
          </a:p>
          <a:p>
            <a:pPr marL="457200" indent="-457200">
              <a:buAutoNum type="arabicPeriod"/>
            </a:pPr>
            <a:r>
              <a:rPr lang="en-ZA" sz="1600" dirty="0">
                <a:latin typeface="Times New Roman" panose="02020603050405020304" pitchFamily="18" charset="0"/>
                <a:cs typeface="Times New Roman" panose="02020603050405020304" pitchFamily="18" charset="0"/>
              </a:rPr>
              <a:t>Audit fees – R2,5m – The Auditor-General has commenced the interim audit in earnest, and this budget is expected to be spent or committed in full by year end;</a:t>
            </a:r>
          </a:p>
          <a:p>
            <a:pPr marL="457200" indent="-457200">
              <a:buAutoNum type="arabicPeriod"/>
            </a:pPr>
            <a:endParaRPr lang="en-ZA" sz="1600" dirty="0">
              <a:latin typeface="Times New Roman" panose="02020603050405020304" pitchFamily="18" charset="0"/>
              <a:cs typeface="Times New Roman" panose="02020603050405020304" pitchFamily="18" charset="0"/>
            </a:endParaRPr>
          </a:p>
          <a:p>
            <a:pPr marL="457200" indent="-457200">
              <a:buAutoNum type="arabicPeriod"/>
            </a:pPr>
            <a:r>
              <a:rPr lang="en-ZA" sz="1600" dirty="0">
                <a:latin typeface="Times New Roman" panose="02020603050405020304" pitchFamily="18" charset="0"/>
                <a:cs typeface="Times New Roman" panose="02020603050405020304" pitchFamily="18" charset="0"/>
              </a:rPr>
              <a:t>Lease costs – R2,4m – is projected to be spent on monthly lease costs to end of March 2021.</a:t>
            </a:r>
          </a:p>
          <a:p>
            <a:pPr marL="457200" indent="-457200">
              <a:buAutoNum type="arabicPeriod"/>
            </a:pPr>
            <a:endParaRPr lang="en-ZA" sz="1600" dirty="0">
              <a:latin typeface="Times New Roman" panose="02020603050405020304" pitchFamily="18" charset="0"/>
              <a:cs typeface="Times New Roman" panose="02020603050405020304" pitchFamily="18" charset="0"/>
            </a:endParaRPr>
          </a:p>
          <a:p>
            <a:pPr marL="457200" indent="-457200">
              <a:buAutoNum type="arabicPeriod"/>
            </a:pPr>
            <a:r>
              <a:rPr lang="en-ZA" sz="1600" dirty="0">
                <a:latin typeface="Times New Roman" panose="02020603050405020304" pitchFamily="18" charset="0"/>
                <a:cs typeface="Times New Roman" panose="02020603050405020304" pitchFamily="18" charset="0"/>
              </a:rPr>
              <a:t>Capex – R3,2m - Disaster Recovery Site tender was awarded in Nov 2020, and implementation is proceeding in the 4</a:t>
            </a:r>
            <a:r>
              <a:rPr lang="en-ZA" sz="1600" baseline="30000" dirty="0">
                <a:latin typeface="Times New Roman" panose="02020603050405020304" pitchFamily="18" charset="0"/>
                <a:cs typeface="Times New Roman" panose="02020603050405020304" pitchFamily="18" charset="0"/>
              </a:rPr>
              <a:t>th</a:t>
            </a:r>
            <a:r>
              <a:rPr lang="en-ZA" sz="1600" dirty="0">
                <a:latin typeface="Times New Roman" panose="02020603050405020304" pitchFamily="18" charset="0"/>
                <a:cs typeface="Times New Roman" panose="02020603050405020304" pitchFamily="18" charset="0"/>
              </a:rPr>
              <a:t> quarter. The full amount has been committed, and will partially expend before year end.</a:t>
            </a:r>
          </a:p>
          <a:p>
            <a:pPr marL="457200" indent="-457200">
              <a:buAutoNum type="arabicPeriod"/>
            </a:pPr>
            <a:endParaRPr lang="en-ZA" sz="1600" b="1" dirty="0">
              <a:latin typeface="Arial" panose="020B0604020202020204" pitchFamily="34" charset="0"/>
              <a:cs typeface="Arial" panose="020B0604020202020204" pitchFamily="34" charset="0"/>
            </a:endParaRPr>
          </a:p>
          <a:p>
            <a:pPr marL="457200" indent="-457200">
              <a:buAutoNum type="arabicPeriod"/>
            </a:pPr>
            <a:endParaRPr lang="en-ZA" sz="1600" b="1" dirty="0">
              <a:latin typeface="Arial" panose="020B0604020202020204" pitchFamily="34" charset="0"/>
              <a:cs typeface="Arial" panose="020B0604020202020204" pitchFamily="34" charset="0"/>
            </a:endParaRPr>
          </a:p>
          <a:p>
            <a:pPr marL="457200" indent="-457200">
              <a:buAutoNum type="arabicPeriod"/>
            </a:pPr>
            <a:endParaRPr lang="en-ZA" sz="1600" b="1" dirty="0">
              <a:latin typeface="Arial" panose="020B0604020202020204" pitchFamily="34" charset="0"/>
              <a:cs typeface="Arial" panose="020B0604020202020204" pitchFamily="34" charset="0"/>
            </a:endParaRPr>
          </a:p>
          <a:p>
            <a:pPr marL="457200" indent="-457200">
              <a:buAutoNum type="arabicPeriod"/>
            </a:pPr>
            <a:endParaRPr lang="en-ZA" sz="1600" b="1" dirty="0">
              <a:latin typeface="Arial" panose="020B0604020202020204" pitchFamily="34" charset="0"/>
              <a:cs typeface="Arial" panose="020B0604020202020204" pitchFamily="34" charset="0"/>
            </a:endParaRPr>
          </a:p>
          <a:p>
            <a:pPr marL="457200" indent="-457200">
              <a:buAutoNum type="arabicPeriod"/>
            </a:pPr>
            <a:endParaRPr lang="en-ZA" sz="1600" b="1" dirty="0">
              <a:latin typeface="Arial" panose="020B0604020202020204" pitchFamily="34" charset="0"/>
              <a:cs typeface="Arial" panose="020B0604020202020204" pitchFamily="34" charset="0"/>
            </a:endParaRPr>
          </a:p>
          <a:p>
            <a:pPr marL="0" indent="0">
              <a:buNone/>
            </a:pPr>
            <a:endParaRPr lang="en-ZA" sz="16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a:p>
            <a:pPr marL="0" indent="0">
              <a:buNone/>
            </a:pPr>
            <a:endParaRPr lang="en-ZA" sz="2400" b="1"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32</a:t>
            </a:fld>
            <a:endParaRPr lang="en-US" dirty="0"/>
          </a:p>
        </p:txBody>
      </p:sp>
    </p:spTree>
    <p:extLst>
      <p:ext uri="{BB962C8B-B14F-4D97-AF65-F5344CB8AC3E}">
        <p14:creationId xmlns:p14="http://schemas.microsoft.com/office/powerpoint/2010/main" val="1539634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Recommendation</a:t>
            </a:r>
            <a:endParaRPr lang="en-ZA" b="1" dirty="0"/>
          </a:p>
        </p:txBody>
      </p:sp>
      <p:sp>
        <p:nvSpPr>
          <p:cNvPr id="3" name="Content Placeholder 2"/>
          <p:cNvSpPr>
            <a:spLocks noGrp="1"/>
          </p:cNvSpPr>
          <p:nvPr>
            <p:ph idx="1"/>
          </p:nvPr>
        </p:nvSpPr>
        <p:spPr/>
        <p:txBody>
          <a:bodyPr/>
          <a:lstStyle/>
          <a:p>
            <a:pPr marL="0" indent="0">
              <a:buNone/>
            </a:pPr>
            <a:r>
              <a:rPr lang="en-US" sz="2000" dirty="0"/>
              <a:t>It is proposed that the Portfolio Committee notes the:</a:t>
            </a:r>
          </a:p>
          <a:p>
            <a:endParaRPr lang="en-US" sz="2000" dirty="0"/>
          </a:p>
          <a:p>
            <a:pPr lvl="1"/>
            <a:r>
              <a:rPr lang="en-US" sz="2000" dirty="0"/>
              <a:t>Quarter 3 performance report; and</a:t>
            </a:r>
          </a:p>
          <a:p>
            <a:pPr marL="457200" lvl="1" indent="0">
              <a:buNone/>
            </a:pPr>
            <a:r>
              <a:rPr lang="en-US" sz="2000" dirty="0"/>
              <a:t> </a:t>
            </a:r>
          </a:p>
          <a:p>
            <a:pPr lvl="1"/>
            <a:r>
              <a:rPr lang="en-US" sz="2000" dirty="0"/>
              <a:t>Quarter 3 financial report</a:t>
            </a:r>
            <a:endParaRPr lang="en-ZA" sz="2000" dirty="0"/>
          </a:p>
          <a:p>
            <a:endParaRPr lang="en-US" dirty="0"/>
          </a:p>
          <a:p>
            <a:endParaRPr lang="en-ZA" dirty="0"/>
          </a:p>
        </p:txBody>
      </p:sp>
      <p:sp>
        <p:nvSpPr>
          <p:cNvPr id="5" name="Slide Number Placeholder 4"/>
          <p:cNvSpPr>
            <a:spLocks noGrp="1"/>
          </p:cNvSpPr>
          <p:nvPr>
            <p:ph type="sldNum" sz="quarter" idx="12"/>
          </p:nvPr>
        </p:nvSpPr>
        <p:spPr/>
        <p:txBody>
          <a:bodyPr/>
          <a:lstStyle/>
          <a:p>
            <a:pPr>
              <a:defRPr/>
            </a:pPr>
            <a:fld id="{56AA2101-C1C2-4057-8262-EB528C86E1AF}" type="slidenum">
              <a:rPr lang="en-US" smtClean="0"/>
              <a:pPr>
                <a:defRPr/>
              </a:pPr>
              <a:t>33</a:t>
            </a:fld>
            <a:endParaRPr lang="en-US" dirty="0"/>
          </a:p>
        </p:txBody>
      </p:sp>
    </p:spTree>
    <p:extLst>
      <p:ext uri="{BB962C8B-B14F-4D97-AF65-F5344CB8AC3E}">
        <p14:creationId xmlns:p14="http://schemas.microsoft.com/office/powerpoint/2010/main" val="1594195508"/>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ctrTitle" sz="quarter"/>
          </p:nvPr>
        </p:nvSpPr>
        <p:spPr>
          <a:xfrm>
            <a:off x="2286001" y="2709864"/>
            <a:ext cx="7700963" cy="719137"/>
          </a:xfrm>
        </p:spPr>
        <p:txBody>
          <a:bodyPr/>
          <a:lstStyle/>
          <a:p>
            <a:pPr algn="ctr" eaLnBrk="1" hangingPunct="1"/>
            <a:r>
              <a:rPr lang="en-US" altLang="en-US" smtClean="0"/>
              <a:t>Thank you</a:t>
            </a:r>
          </a:p>
        </p:txBody>
      </p:sp>
      <p:pic>
        <p:nvPicPr>
          <p:cNvPr id="43012" name="Picture 5" descr="E:\Beyond_10yrs_of_Unlocking_Potential___various_logo_formats\FULL_COLOUR\JPEG\For_Screen\Beyond_10yrs_of_Unlocking_Potential__Low_Resolution.jpg"/>
          <p:cNvPicPr>
            <a:picLocks noChangeAspect="1" noChangeArrowheads="1"/>
          </p:cNvPicPr>
          <p:nvPr/>
        </p:nvPicPr>
        <p:blipFill>
          <a:blip r:embed="rId3" cstate="print"/>
          <a:srcRect/>
          <a:stretch>
            <a:fillRect/>
          </a:stretch>
        </p:blipFill>
        <p:spPr bwMode="auto">
          <a:xfrm>
            <a:off x="1774825" y="5876926"/>
            <a:ext cx="1441450" cy="720725"/>
          </a:xfrm>
          <a:prstGeom prst="rect">
            <a:avLst/>
          </a:prstGeom>
          <a:noFill/>
          <a:ln w="9525">
            <a:noFill/>
            <a:miter lim="800000"/>
            <a:headEnd/>
            <a:tailEnd/>
          </a:ln>
        </p:spPr>
      </p:pic>
      <p:sp>
        <p:nvSpPr>
          <p:cNvPr id="5" name="TextBox 4"/>
          <p:cNvSpPr txBox="1"/>
          <p:nvPr/>
        </p:nvSpPr>
        <p:spPr>
          <a:xfrm>
            <a:off x="2896394" y="2990968"/>
            <a:ext cx="6480175" cy="1107996"/>
          </a:xfrm>
          <a:prstGeom prst="rect">
            <a:avLst/>
          </a:prstGeom>
          <a:noFill/>
        </p:spPr>
        <p:txBody>
          <a:bodyPr>
            <a:spAutoFit/>
          </a:bodyPr>
          <a:lstStyle/>
          <a:p>
            <a:pPr algn="ctr">
              <a:defRPr/>
            </a:pPr>
            <a:r>
              <a:rPr lang="en-ZA" sz="6600" dirty="0">
                <a:solidFill>
                  <a:schemeClr val="bg1"/>
                </a:solidFill>
                <a:latin typeface="+mn-lt"/>
              </a:rPr>
              <a:t>THANK YOU</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553" y="0"/>
            <a:ext cx="8550731" cy="838200"/>
          </a:xfrm>
        </p:spPr>
        <p:txBody>
          <a:bodyPr/>
          <a:lstStyle/>
          <a:p>
            <a:pPr algn="ctr"/>
            <a:r>
              <a:rPr lang="en-ZA" sz="2000" b="1" dirty="0" smtClean="0"/>
              <a:t>TREND FOR QUARTERLY PERFORMANCE TODATE</a:t>
            </a:r>
            <a:endParaRPr lang="en-US" sz="2000" dirty="0"/>
          </a:p>
        </p:txBody>
      </p:sp>
      <p:sp>
        <p:nvSpPr>
          <p:cNvPr id="6" name="Slide Number Placeholder 5"/>
          <p:cNvSpPr>
            <a:spLocks noGrp="1"/>
          </p:cNvSpPr>
          <p:nvPr>
            <p:ph type="sldNum" sz="quarter" idx="12"/>
          </p:nvPr>
        </p:nvSpPr>
        <p:spPr>
          <a:xfrm>
            <a:off x="11478368" y="6572200"/>
            <a:ext cx="522288" cy="457200"/>
          </a:xfrm>
        </p:spPr>
        <p:txBody>
          <a:bodyPr/>
          <a:lstStyle/>
          <a:p>
            <a:pPr>
              <a:defRPr/>
            </a:pPr>
            <a:fld id="{EAB54CC5-90A5-4F96-AF1C-172649A14BA0}" type="slidenum">
              <a:rPr lang="en-US" smtClean="0"/>
              <a:pPr>
                <a:defRPr/>
              </a:pPr>
              <a:t>4</a:t>
            </a:fld>
            <a:endParaRPr lang="en-US" dirty="0"/>
          </a:p>
        </p:txBody>
      </p:sp>
      <p:pic>
        <p:nvPicPr>
          <p:cNvPr id="7" name="Content Placeholder 6"/>
          <p:cNvPicPr>
            <a:picLocks noGrp="1"/>
          </p:cNvPicPr>
          <p:nvPr>
            <p:ph sz="half" idx="1"/>
          </p:nvPr>
        </p:nvPicPr>
        <p:blipFill rotWithShape="1">
          <a:blip r:embed="rId2"/>
          <a:srcRect l="14758" t="19389" r="24484" b="11094"/>
          <a:stretch/>
        </p:blipFill>
        <p:spPr bwMode="auto">
          <a:xfrm>
            <a:off x="0" y="838200"/>
            <a:ext cx="12192000" cy="590316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6098947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553" y="0"/>
            <a:ext cx="8550731" cy="838200"/>
          </a:xfrm>
        </p:spPr>
        <p:txBody>
          <a:bodyPr/>
          <a:lstStyle/>
          <a:p>
            <a:pPr algn="ctr"/>
            <a:r>
              <a:rPr lang="en-ZA" sz="2000" b="1" dirty="0"/>
              <a:t>SUMMARY OF QUARTER 3 PERFORMANCE</a:t>
            </a:r>
            <a:endParaRPr lang="en-US" sz="2000" dirty="0"/>
          </a:p>
        </p:txBody>
      </p:sp>
      <p:sp>
        <p:nvSpPr>
          <p:cNvPr id="6" name="Slide Number Placeholder 5"/>
          <p:cNvSpPr>
            <a:spLocks noGrp="1"/>
          </p:cNvSpPr>
          <p:nvPr>
            <p:ph type="sldNum" sz="quarter" idx="12"/>
          </p:nvPr>
        </p:nvSpPr>
        <p:spPr/>
        <p:txBody>
          <a:bodyPr/>
          <a:lstStyle/>
          <a:p>
            <a:pPr>
              <a:defRPr/>
            </a:pPr>
            <a:fld id="{EAB54CC5-90A5-4F96-AF1C-172649A14BA0}" type="slidenum">
              <a:rPr lang="en-US" smtClean="0"/>
              <a:pPr>
                <a:defRPr/>
              </a:pPr>
              <a:t>5</a:t>
            </a:fld>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288934377"/>
              </p:ext>
            </p:extLst>
          </p:nvPr>
        </p:nvGraphicFramePr>
        <p:xfrm>
          <a:off x="0" y="838200"/>
          <a:ext cx="12144671" cy="5410200"/>
        </p:xfrm>
        <a:graphic>
          <a:graphicData uri="http://schemas.openxmlformats.org/drawingml/2006/table">
            <a:tbl>
              <a:tblPr firstRow="1" bandRow="1">
                <a:tableStyleId>{5C22544A-7EE6-4342-B048-85BDC9FD1C3A}</a:tableStyleId>
              </a:tblPr>
              <a:tblGrid>
                <a:gridCol w="4172097">
                  <a:extLst>
                    <a:ext uri="{9D8B030D-6E8A-4147-A177-3AD203B41FA5}">
                      <a16:colId xmlns:a16="http://schemas.microsoft.com/office/drawing/2014/main" val="1198232733"/>
                    </a:ext>
                  </a:extLst>
                </a:gridCol>
                <a:gridCol w="1944531">
                  <a:extLst>
                    <a:ext uri="{9D8B030D-6E8A-4147-A177-3AD203B41FA5}">
                      <a16:colId xmlns:a16="http://schemas.microsoft.com/office/drawing/2014/main" val="3290673439"/>
                    </a:ext>
                  </a:extLst>
                </a:gridCol>
                <a:gridCol w="1944531">
                  <a:extLst>
                    <a:ext uri="{9D8B030D-6E8A-4147-A177-3AD203B41FA5}">
                      <a16:colId xmlns:a16="http://schemas.microsoft.com/office/drawing/2014/main" val="173099178"/>
                    </a:ext>
                  </a:extLst>
                </a:gridCol>
                <a:gridCol w="2041756">
                  <a:extLst>
                    <a:ext uri="{9D8B030D-6E8A-4147-A177-3AD203B41FA5}">
                      <a16:colId xmlns:a16="http://schemas.microsoft.com/office/drawing/2014/main" val="2847506538"/>
                    </a:ext>
                  </a:extLst>
                </a:gridCol>
                <a:gridCol w="2041756">
                  <a:extLst>
                    <a:ext uri="{9D8B030D-6E8A-4147-A177-3AD203B41FA5}">
                      <a16:colId xmlns:a16="http://schemas.microsoft.com/office/drawing/2014/main" val="3084753863"/>
                    </a:ext>
                  </a:extLst>
                </a:gridCol>
              </a:tblGrid>
              <a:tr h="473839">
                <a:tc rowSpan="2">
                  <a:txBody>
                    <a:bodyPr/>
                    <a:lstStyle/>
                    <a:p>
                      <a:pPr marL="0" marR="0" algn="ctr">
                        <a:lnSpc>
                          <a:spcPct val="107000"/>
                        </a:lnSpc>
                        <a:spcBef>
                          <a:spcPts val="0"/>
                        </a:spcBef>
                        <a:spcAft>
                          <a:spcPts val="800"/>
                        </a:spcAft>
                      </a:pPr>
                      <a:r>
                        <a:rPr lang="en-GB" sz="1200" b="1" dirty="0">
                          <a:solidFill>
                            <a:srgbClr val="002060"/>
                          </a:solidFill>
                          <a:effectLst/>
                        </a:rPr>
                        <a:t>Item</a:t>
                      </a:r>
                      <a:endParaRPr lang="en-GB" sz="1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24" marR="49524" marT="24762" marB="24762" anchor="ctr">
                    <a:solidFill>
                      <a:schemeClr val="accent6">
                        <a:lumMod val="40000"/>
                        <a:lumOff val="60000"/>
                      </a:schemeClr>
                    </a:solidFill>
                  </a:tcPr>
                </a:tc>
                <a:tc gridSpan="4">
                  <a:txBody>
                    <a:bodyPr/>
                    <a:lstStyle/>
                    <a:p>
                      <a:pPr marL="0" marR="0" algn="ctr">
                        <a:lnSpc>
                          <a:spcPct val="107000"/>
                        </a:lnSpc>
                        <a:spcBef>
                          <a:spcPts val="0"/>
                        </a:spcBef>
                        <a:spcAft>
                          <a:spcPts val="800"/>
                        </a:spcAft>
                      </a:pPr>
                      <a:endParaRPr lang="en-GB" sz="1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5159" marB="0" anchor="ctr">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80663918"/>
                  </a:ext>
                </a:extLst>
              </a:tr>
              <a:tr h="543135">
                <a:tc vMerge="1">
                  <a:txBody>
                    <a:bodyPr/>
                    <a:lstStyle/>
                    <a:p>
                      <a:endParaRPr lang="en-GB"/>
                    </a:p>
                  </a:txBody>
                  <a:tcPr/>
                </a:tc>
                <a:tc>
                  <a:txBody>
                    <a:bodyPr/>
                    <a:lstStyle/>
                    <a:p>
                      <a:pPr marL="0" marR="0" algn="ctr">
                        <a:lnSpc>
                          <a:spcPct val="107000"/>
                        </a:lnSpc>
                        <a:spcBef>
                          <a:spcPts val="0"/>
                        </a:spcBef>
                        <a:spcAft>
                          <a:spcPts val="800"/>
                        </a:spcAft>
                      </a:pPr>
                      <a:r>
                        <a:rPr lang="en-ZA" sz="1200" b="1" dirty="0">
                          <a:effectLst/>
                        </a:rPr>
                        <a:t>Overall  Achievement</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37143" marR="37143" marT="5159" marB="0" anchor="ctr"/>
                </a:tc>
                <a:tc>
                  <a:txBody>
                    <a:bodyPr/>
                    <a:lstStyle/>
                    <a:p>
                      <a:pPr marL="0" marR="0" algn="ctr">
                        <a:lnSpc>
                          <a:spcPct val="107000"/>
                        </a:lnSpc>
                        <a:spcBef>
                          <a:spcPts val="0"/>
                        </a:spcBef>
                        <a:spcAft>
                          <a:spcPts val="800"/>
                        </a:spcAft>
                      </a:pPr>
                      <a:r>
                        <a:rPr lang="en-ZA" sz="1200" b="1" dirty="0">
                          <a:effectLst/>
                        </a:rPr>
                        <a:t>Program 1  Achievement</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800"/>
                        </a:spcAft>
                      </a:pPr>
                      <a:r>
                        <a:rPr lang="en-ZA" sz="1200" b="1" dirty="0">
                          <a:effectLst/>
                        </a:rPr>
                        <a:t>Program 2 Achievement</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800"/>
                        </a:spcAft>
                      </a:pPr>
                      <a:r>
                        <a:rPr lang="en-ZA" sz="1200" b="1">
                          <a:effectLst/>
                        </a:rPr>
                        <a:t>Program 3 Achievement</a:t>
                      </a:r>
                      <a:endParaRPr lang="en-GB" sz="1200" b="1">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53587854"/>
                  </a:ext>
                </a:extLst>
              </a:tr>
              <a:tr h="812301">
                <a:tc>
                  <a:txBody>
                    <a:bodyPr/>
                    <a:lstStyle/>
                    <a:p>
                      <a:pPr marL="0" marR="0">
                        <a:lnSpc>
                          <a:spcPct val="107000"/>
                        </a:lnSpc>
                        <a:spcBef>
                          <a:spcPts val="0"/>
                        </a:spcBef>
                        <a:spcAft>
                          <a:spcPts val="800"/>
                        </a:spcAft>
                      </a:pPr>
                      <a:r>
                        <a:rPr lang="en-US" sz="1200" b="1" dirty="0">
                          <a:solidFill>
                            <a:srgbClr val="002060"/>
                          </a:solidFill>
                          <a:effectLst/>
                        </a:rPr>
                        <a:t>Total number of KPIs </a:t>
                      </a:r>
                      <a:endParaRPr lang="en-GB" sz="1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24" marR="49524" marT="24762" marB="24762" anchor="ctr"/>
                </a:tc>
                <a:tc>
                  <a:txBody>
                    <a:bodyPr/>
                    <a:lstStyle/>
                    <a:p>
                      <a:pPr marL="0" marR="0" algn="ctr">
                        <a:lnSpc>
                          <a:spcPct val="107000"/>
                        </a:lnSpc>
                        <a:spcBef>
                          <a:spcPts val="0"/>
                        </a:spcBef>
                        <a:spcAft>
                          <a:spcPts val="800"/>
                        </a:spcAft>
                      </a:pPr>
                      <a:r>
                        <a:rPr lang="en-ZA" sz="1200" b="1" dirty="0">
                          <a:effectLst/>
                        </a:rPr>
                        <a:t>19</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24" marR="49524" marT="24762" marB="24762" anchor="ctr"/>
                </a:tc>
                <a:tc>
                  <a:txBody>
                    <a:bodyPr/>
                    <a:lstStyle/>
                    <a:p>
                      <a:pPr marL="0" marR="0" algn="ctr">
                        <a:lnSpc>
                          <a:spcPct val="107000"/>
                        </a:lnSpc>
                        <a:spcBef>
                          <a:spcPts val="0"/>
                        </a:spcBef>
                        <a:spcAft>
                          <a:spcPts val="800"/>
                        </a:spcAft>
                      </a:pPr>
                      <a:r>
                        <a:rPr lang="en-ZA" sz="1200" b="1" dirty="0" smtClean="0">
                          <a:effectLst/>
                        </a:rPr>
                        <a:t>7</a:t>
                      </a:r>
                      <a:r>
                        <a:rPr lang="en-ZA" sz="1200" b="1" dirty="0">
                          <a:effectLst/>
                        </a:rPr>
                        <a:t>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800"/>
                        </a:spcAft>
                      </a:pPr>
                      <a:r>
                        <a:rPr lang="en-ZA" sz="1200" b="1" dirty="0" smtClean="0">
                          <a:effectLst/>
                        </a:rPr>
                        <a:t>7</a:t>
                      </a:r>
                      <a:r>
                        <a:rPr lang="en-ZA" sz="1200" b="1" dirty="0">
                          <a:effectLst/>
                        </a:rPr>
                        <a:t>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07000"/>
                        </a:lnSpc>
                        <a:spcBef>
                          <a:spcPts val="0"/>
                        </a:spcBef>
                        <a:spcAft>
                          <a:spcPts val="800"/>
                        </a:spcAft>
                      </a:pPr>
                      <a:r>
                        <a:rPr lang="en-ZA" sz="1200" b="1" dirty="0" smtClean="0">
                          <a:effectLst/>
                        </a:rPr>
                        <a:t>5</a:t>
                      </a:r>
                      <a:r>
                        <a:rPr lang="en-ZA" sz="1200" b="1" dirty="0">
                          <a:effectLst/>
                        </a:rPr>
                        <a:t>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0954282"/>
                  </a:ext>
                </a:extLst>
              </a:tr>
              <a:tr h="823262">
                <a:tc>
                  <a:txBody>
                    <a:bodyPr/>
                    <a:lstStyle/>
                    <a:p>
                      <a:pPr marL="0" marR="0">
                        <a:lnSpc>
                          <a:spcPct val="107000"/>
                        </a:lnSpc>
                        <a:spcBef>
                          <a:spcPts val="0"/>
                        </a:spcBef>
                        <a:spcAft>
                          <a:spcPts val="800"/>
                        </a:spcAft>
                      </a:pPr>
                      <a:r>
                        <a:rPr lang="en-US" sz="1200" b="1" dirty="0">
                          <a:solidFill>
                            <a:srgbClr val="002060"/>
                          </a:solidFill>
                          <a:effectLst/>
                        </a:rPr>
                        <a:t>Number of KPIs achieved</a:t>
                      </a:r>
                      <a:endParaRPr lang="en-GB" sz="1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24" marR="49524" marT="24762" marB="24762" anchor="ctr">
                    <a:solidFill>
                      <a:schemeClr val="accent2">
                        <a:lumMod val="40000"/>
                        <a:lumOff val="60000"/>
                      </a:schemeClr>
                    </a:solidFill>
                  </a:tcPr>
                </a:tc>
                <a:tc>
                  <a:txBody>
                    <a:bodyPr/>
                    <a:lstStyle/>
                    <a:p>
                      <a:pPr marL="0" marR="0" algn="ctr">
                        <a:lnSpc>
                          <a:spcPct val="107000"/>
                        </a:lnSpc>
                        <a:spcBef>
                          <a:spcPts val="0"/>
                        </a:spcBef>
                        <a:spcAft>
                          <a:spcPts val="800"/>
                        </a:spcAft>
                      </a:pPr>
                      <a:r>
                        <a:rPr lang="en-US" sz="1200" b="1" dirty="0">
                          <a:effectLst/>
                        </a:rPr>
                        <a:t>8</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24" marR="49524" marT="24762" marB="24762" anchor="ctr">
                    <a:solidFill>
                      <a:schemeClr val="accent2">
                        <a:lumMod val="40000"/>
                        <a:lumOff val="60000"/>
                      </a:schemeClr>
                    </a:solidFill>
                  </a:tcPr>
                </a:tc>
                <a:tc>
                  <a:txBody>
                    <a:bodyPr/>
                    <a:lstStyle/>
                    <a:p>
                      <a:pPr marL="0" marR="0" algn="ctr">
                        <a:lnSpc>
                          <a:spcPct val="107000"/>
                        </a:lnSpc>
                        <a:spcBef>
                          <a:spcPts val="0"/>
                        </a:spcBef>
                        <a:spcAft>
                          <a:spcPts val="800"/>
                        </a:spcAft>
                      </a:pPr>
                      <a:r>
                        <a:rPr lang="en-US" sz="1200" b="1" dirty="0">
                          <a:effectLst/>
                        </a:rPr>
                        <a:t> </a:t>
                      </a:r>
                      <a:r>
                        <a:rPr lang="en-US" sz="1200" b="1" dirty="0" smtClean="0">
                          <a:effectLst/>
                        </a:rPr>
                        <a:t>2</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40000"/>
                        <a:lumOff val="60000"/>
                      </a:schemeClr>
                    </a:solidFill>
                  </a:tcPr>
                </a:tc>
                <a:tc>
                  <a:txBody>
                    <a:bodyPr/>
                    <a:lstStyle/>
                    <a:p>
                      <a:pPr marL="0" marR="0" algn="ctr">
                        <a:lnSpc>
                          <a:spcPct val="107000"/>
                        </a:lnSpc>
                        <a:spcBef>
                          <a:spcPts val="0"/>
                        </a:spcBef>
                        <a:spcAft>
                          <a:spcPts val="800"/>
                        </a:spcAft>
                      </a:pPr>
                      <a:r>
                        <a:rPr lang="en-US" sz="1200" b="1" dirty="0" smtClean="0">
                          <a:effectLst/>
                        </a:rPr>
                        <a:t>2</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40000"/>
                        <a:lumOff val="60000"/>
                      </a:schemeClr>
                    </a:solidFill>
                  </a:tcPr>
                </a:tc>
                <a:tc>
                  <a:txBody>
                    <a:bodyPr/>
                    <a:lstStyle/>
                    <a:p>
                      <a:pPr marL="0" marR="0" algn="ctr">
                        <a:lnSpc>
                          <a:spcPct val="107000"/>
                        </a:lnSpc>
                        <a:spcBef>
                          <a:spcPts val="0"/>
                        </a:spcBef>
                        <a:spcAft>
                          <a:spcPts val="800"/>
                        </a:spcAft>
                      </a:pPr>
                      <a:r>
                        <a:rPr lang="en-US" sz="1200" b="1" dirty="0" smtClean="0">
                          <a:effectLst/>
                        </a:rPr>
                        <a:t>4</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40000"/>
                        <a:lumOff val="60000"/>
                      </a:schemeClr>
                    </a:solidFill>
                  </a:tcPr>
                </a:tc>
                <a:extLst>
                  <a:ext uri="{0D108BD9-81ED-4DB2-BD59-A6C34878D82A}">
                    <a16:rowId xmlns:a16="http://schemas.microsoft.com/office/drawing/2014/main" val="1271599577"/>
                  </a:ext>
                </a:extLst>
              </a:tr>
              <a:tr h="812301">
                <a:tc>
                  <a:txBody>
                    <a:bodyPr/>
                    <a:lstStyle/>
                    <a:p>
                      <a:pPr marL="0" marR="0">
                        <a:lnSpc>
                          <a:spcPct val="107000"/>
                        </a:lnSpc>
                        <a:spcBef>
                          <a:spcPts val="0"/>
                        </a:spcBef>
                        <a:spcAft>
                          <a:spcPts val="800"/>
                        </a:spcAft>
                      </a:pPr>
                      <a:r>
                        <a:rPr lang="en-US" sz="1200" b="1" dirty="0">
                          <a:solidFill>
                            <a:srgbClr val="002060"/>
                          </a:solidFill>
                          <a:effectLst/>
                        </a:rPr>
                        <a:t>Number of KPIs not achieved </a:t>
                      </a:r>
                      <a:endParaRPr lang="en-GB" sz="1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24" marR="49524" marT="24762" marB="24762" anchor="ctr">
                    <a:solidFill>
                      <a:schemeClr val="bg2">
                        <a:lumMod val="20000"/>
                        <a:lumOff val="80000"/>
                      </a:schemeClr>
                    </a:solidFill>
                  </a:tcPr>
                </a:tc>
                <a:tc>
                  <a:txBody>
                    <a:bodyPr/>
                    <a:lstStyle/>
                    <a:p>
                      <a:pPr marL="0" marR="0" algn="ctr">
                        <a:lnSpc>
                          <a:spcPct val="107000"/>
                        </a:lnSpc>
                        <a:spcBef>
                          <a:spcPts val="0"/>
                        </a:spcBef>
                        <a:spcAft>
                          <a:spcPts val="800"/>
                        </a:spcAft>
                      </a:pPr>
                      <a:r>
                        <a:rPr lang="en-ZA" sz="1200" b="1" dirty="0">
                          <a:solidFill>
                            <a:schemeClr val="tx1"/>
                          </a:solidFill>
                          <a:effectLst/>
                        </a:rPr>
                        <a:t>10</a:t>
                      </a:r>
                      <a:endPar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24" marR="49524" marT="24762" marB="24762" anchor="ctr">
                    <a:solidFill>
                      <a:schemeClr val="bg2">
                        <a:lumMod val="20000"/>
                        <a:lumOff val="80000"/>
                      </a:schemeClr>
                    </a:solidFill>
                  </a:tcPr>
                </a:tc>
                <a:tc>
                  <a:txBody>
                    <a:bodyPr/>
                    <a:lstStyle/>
                    <a:p>
                      <a:pPr marL="0" marR="0" algn="ctr">
                        <a:lnSpc>
                          <a:spcPct val="107000"/>
                        </a:lnSpc>
                        <a:spcBef>
                          <a:spcPts val="0"/>
                        </a:spcBef>
                        <a:spcAft>
                          <a:spcPts val="800"/>
                        </a:spcAft>
                      </a:pPr>
                      <a:r>
                        <a:rPr lang="en-ZA" sz="1200" b="1" dirty="0">
                          <a:solidFill>
                            <a:schemeClr val="tx1"/>
                          </a:solidFill>
                          <a:effectLst/>
                        </a:rPr>
                        <a:t> </a:t>
                      </a:r>
                      <a:r>
                        <a:rPr lang="en-ZA" sz="1200" b="1" dirty="0" smtClean="0">
                          <a:solidFill>
                            <a:schemeClr val="tx1"/>
                          </a:solidFill>
                          <a:effectLst/>
                        </a:rPr>
                        <a:t>5</a:t>
                      </a:r>
                      <a:endPar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2">
                        <a:lumMod val="20000"/>
                        <a:lumOff val="80000"/>
                      </a:schemeClr>
                    </a:solidFill>
                  </a:tcPr>
                </a:tc>
                <a:tc>
                  <a:txBody>
                    <a:bodyPr/>
                    <a:lstStyle/>
                    <a:p>
                      <a:pPr marL="0" marR="0" algn="ctr">
                        <a:lnSpc>
                          <a:spcPct val="107000"/>
                        </a:lnSpc>
                        <a:spcBef>
                          <a:spcPts val="0"/>
                        </a:spcBef>
                        <a:spcAft>
                          <a:spcPts val="800"/>
                        </a:spcAft>
                      </a:pPr>
                      <a:r>
                        <a:rPr lang="en-ZA" sz="1200" b="1" dirty="0" smtClean="0">
                          <a:solidFill>
                            <a:schemeClr val="tx1"/>
                          </a:solidFill>
                          <a:effectLst/>
                        </a:rPr>
                        <a:t>4</a:t>
                      </a:r>
                      <a:endPar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2">
                        <a:lumMod val="20000"/>
                        <a:lumOff val="80000"/>
                      </a:schemeClr>
                    </a:solidFill>
                  </a:tcPr>
                </a:tc>
                <a:tc>
                  <a:txBody>
                    <a:bodyPr/>
                    <a:lstStyle/>
                    <a:p>
                      <a:pPr marL="0" marR="0" algn="ctr">
                        <a:lnSpc>
                          <a:spcPct val="107000"/>
                        </a:lnSpc>
                        <a:spcBef>
                          <a:spcPts val="0"/>
                        </a:spcBef>
                        <a:spcAft>
                          <a:spcPts val="800"/>
                        </a:spcAft>
                      </a:pPr>
                      <a:r>
                        <a:rPr lang="en-ZA" sz="1200" b="1" dirty="0">
                          <a:solidFill>
                            <a:schemeClr val="tx1"/>
                          </a:solidFill>
                          <a:effectLst/>
                        </a:rPr>
                        <a:t> </a:t>
                      </a:r>
                      <a:r>
                        <a:rPr lang="en-ZA" sz="1200" b="1" dirty="0" smtClean="0">
                          <a:solidFill>
                            <a:schemeClr val="tx1"/>
                          </a:solidFill>
                          <a:effectLst/>
                        </a:rPr>
                        <a:t>1</a:t>
                      </a:r>
                      <a:endPar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2">
                        <a:lumMod val="20000"/>
                        <a:lumOff val="80000"/>
                      </a:schemeClr>
                    </a:solidFill>
                  </a:tcPr>
                </a:tc>
                <a:extLst>
                  <a:ext uri="{0D108BD9-81ED-4DB2-BD59-A6C34878D82A}">
                    <a16:rowId xmlns:a16="http://schemas.microsoft.com/office/drawing/2014/main" val="3919939604"/>
                  </a:ext>
                </a:extLst>
              </a:tr>
              <a:tr h="810941">
                <a:tc>
                  <a:txBody>
                    <a:bodyPr/>
                    <a:lstStyle/>
                    <a:p>
                      <a:pPr marL="0" marR="0">
                        <a:lnSpc>
                          <a:spcPct val="107000"/>
                        </a:lnSpc>
                        <a:spcBef>
                          <a:spcPts val="0"/>
                        </a:spcBef>
                        <a:spcAft>
                          <a:spcPts val="800"/>
                        </a:spcAft>
                      </a:pPr>
                      <a:r>
                        <a:rPr lang="en-GB" sz="1200" b="1" dirty="0">
                          <a:solidFill>
                            <a:srgbClr val="002060"/>
                          </a:solidFill>
                          <a:effectLst/>
                        </a:rPr>
                        <a:t>Number of KPIs not due for reporting</a:t>
                      </a:r>
                      <a:endParaRPr lang="en-GB" sz="1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24" marR="49524" marT="24762" marB="24762" anchor="ctr">
                    <a:solidFill>
                      <a:schemeClr val="accent2">
                        <a:lumMod val="40000"/>
                        <a:lumOff val="60000"/>
                      </a:schemeClr>
                    </a:solidFill>
                  </a:tcPr>
                </a:tc>
                <a:tc>
                  <a:txBody>
                    <a:bodyPr/>
                    <a:lstStyle/>
                    <a:p>
                      <a:pPr marL="0" marR="0" algn="ctr">
                        <a:lnSpc>
                          <a:spcPct val="107000"/>
                        </a:lnSpc>
                        <a:spcBef>
                          <a:spcPts val="0"/>
                        </a:spcBef>
                        <a:spcAft>
                          <a:spcPts val="800"/>
                        </a:spcAft>
                      </a:pPr>
                      <a:r>
                        <a:rPr lang="en-GB" sz="1200" b="1" dirty="0">
                          <a:effectLst/>
                        </a:rPr>
                        <a:t>1</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24" marR="49524" marT="24762" marB="24762" anchor="ctr">
                    <a:solidFill>
                      <a:schemeClr val="accent2">
                        <a:lumMod val="40000"/>
                        <a:lumOff val="60000"/>
                      </a:schemeClr>
                    </a:solidFill>
                  </a:tcPr>
                </a:tc>
                <a:tc>
                  <a:txBody>
                    <a:bodyPr/>
                    <a:lstStyle/>
                    <a:p>
                      <a:pPr marL="0" marR="0" algn="ctr">
                        <a:lnSpc>
                          <a:spcPct val="107000"/>
                        </a:lnSpc>
                        <a:spcBef>
                          <a:spcPts val="0"/>
                        </a:spcBef>
                        <a:spcAft>
                          <a:spcPts val="800"/>
                        </a:spcAft>
                      </a:pPr>
                      <a:r>
                        <a:rPr lang="en-GB" sz="1200" b="1" dirty="0">
                          <a:effectLst/>
                        </a:rPr>
                        <a:t> </a:t>
                      </a:r>
                      <a:r>
                        <a:rPr lang="en-GB" sz="1200" b="1" dirty="0" smtClean="0">
                          <a:effectLst/>
                        </a:rPr>
                        <a:t>-</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40000"/>
                        <a:lumOff val="60000"/>
                      </a:schemeClr>
                    </a:solidFill>
                  </a:tcPr>
                </a:tc>
                <a:tc>
                  <a:txBody>
                    <a:bodyPr/>
                    <a:lstStyle/>
                    <a:p>
                      <a:pPr marL="0" marR="0" algn="ctr">
                        <a:lnSpc>
                          <a:spcPct val="107000"/>
                        </a:lnSpc>
                        <a:spcBef>
                          <a:spcPts val="0"/>
                        </a:spcBef>
                        <a:spcAft>
                          <a:spcPts val="800"/>
                        </a:spcAft>
                      </a:pPr>
                      <a:r>
                        <a:rPr lang="en-GB" sz="1200" b="1" dirty="0" smtClean="0">
                          <a:effectLst/>
                        </a:rPr>
                        <a:t>1</a:t>
                      </a:r>
                      <a:r>
                        <a:rPr lang="en-GB" sz="1200" b="1" dirty="0">
                          <a:effectLst/>
                        </a:rPr>
                        <a:t>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40000"/>
                        <a:lumOff val="60000"/>
                      </a:schemeClr>
                    </a:solidFill>
                  </a:tcPr>
                </a:tc>
                <a:tc>
                  <a:txBody>
                    <a:bodyPr/>
                    <a:lstStyle/>
                    <a:p>
                      <a:pPr marL="0" marR="0" algn="ctr">
                        <a:lnSpc>
                          <a:spcPct val="107000"/>
                        </a:lnSpc>
                        <a:spcBef>
                          <a:spcPts val="0"/>
                        </a:spcBef>
                        <a:spcAft>
                          <a:spcPts val="800"/>
                        </a:spcAft>
                      </a:pPr>
                      <a:r>
                        <a:rPr lang="en-GB" sz="1200" b="1" dirty="0" smtClean="0">
                          <a:effectLst/>
                        </a:rPr>
                        <a:t>-</a:t>
                      </a:r>
                      <a:r>
                        <a:rPr lang="en-GB" sz="1200" b="1" dirty="0">
                          <a:effectLst/>
                        </a:rPr>
                        <a:t>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2">
                        <a:lumMod val="40000"/>
                        <a:lumOff val="60000"/>
                      </a:schemeClr>
                    </a:solidFill>
                  </a:tcPr>
                </a:tc>
                <a:extLst>
                  <a:ext uri="{0D108BD9-81ED-4DB2-BD59-A6C34878D82A}">
                    <a16:rowId xmlns:a16="http://schemas.microsoft.com/office/drawing/2014/main" val="3855413325"/>
                  </a:ext>
                </a:extLst>
              </a:tr>
              <a:tr h="1134421">
                <a:tc>
                  <a:txBody>
                    <a:bodyPr/>
                    <a:lstStyle/>
                    <a:p>
                      <a:pPr marL="0" marR="0">
                        <a:lnSpc>
                          <a:spcPct val="107000"/>
                        </a:lnSpc>
                        <a:spcBef>
                          <a:spcPts val="0"/>
                        </a:spcBef>
                        <a:spcAft>
                          <a:spcPts val="800"/>
                        </a:spcAft>
                      </a:pPr>
                      <a:r>
                        <a:rPr lang="en-US" sz="1200" b="1" dirty="0">
                          <a:solidFill>
                            <a:srgbClr val="002060"/>
                          </a:solidFill>
                          <a:effectLst/>
                        </a:rPr>
                        <a:t>% of targets achieved in the APP</a:t>
                      </a:r>
                      <a:endParaRPr lang="en-GB" sz="1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9524" marR="49524" marT="24762" marB="24762" anchor="ctr">
                    <a:solidFill>
                      <a:schemeClr val="bg2">
                        <a:lumMod val="20000"/>
                        <a:lumOff val="80000"/>
                      </a:schemeClr>
                    </a:solidFill>
                  </a:tcPr>
                </a:tc>
                <a:tc>
                  <a:txBody>
                    <a:bodyPr/>
                    <a:lstStyle/>
                    <a:p>
                      <a:pPr marL="0" marR="0" algn="ctr">
                        <a:lnSpc>
                          <a:spcPct val="107000"/>
                        </a:lnSpc>
                        <a:spcBef>
                          <a:spcPts val="0"/>
                        </a:spcBef>
                        <a:spcAft>
                          <a:spcPts val="800"/>
                        </a:spcAft>
                      </a:pPr>
                      <a:r>
                        <a:rPr lang="en-US" sz="1200" b="1" dirty="0">
                          <a:effectLst/>
                        </a:rPr>
                        <a:t>44%</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24" marR="49524" marT="24762" marB="24762" anchor="ctr">
                    <a:solidFill>
                      <a:schemeClr val="bg2">
                        <a:lumMod val="20000"/>
                        <a:lumOff val="80000"/>
                      </a:schemeClr>
                    </a:solidFill>
                  </a:tcPr>
                </a:tc>
                <a:tc>
                  <a:txBody>
                    <a:bodyPr/>
                    <a:lstStyle/>
                    <a:p>
                      <a:pPr marL="0" marR="0" algn="ctr">
                        <a:lnSpc>
                          <a:spcPct val="107000"/>
                        </a:lnSpc>
                        <a:spcBef>
                          <a:spcPts val="0"/>
                        </a:spcBef>
                        <a:spcAft>
                          <a:spcPts val="800"/>
                        </a:spcAft>
                      </a:pPr>
                      <a:r>
                        <a:rPr lang="en-US" sz="1200" b="1" dirty="0" smtClean="0">
                          <a:effectLst/>
                        </a:rPr>
                        <a:t>28%</a:t>
                      </a:r>
                      <a:r>
                        <a:rPr lang="en-US" sz="1200" b="1" dirty="0">
                          <a:effectLst/>
                        </a:rPr>
                        <a:t>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2">
                        <a:lumMod val="20000"/>
                        <a:lumOff val="80000"/>
                      </a:schemeClr>
                    </a:solidFill>
                  </a:tcPr>
                </a:tc>
                <a:tc>
                  <a:txBody>
                    <a:bodyPr/>
                    <a:lstStyle/>
                    <a:p>
                      <a:pPr marL="0" marR="0" algn="ctr">
                        <a:lnSpc>
                          <a:spcPct val="107000"/>
                        </a:lnSpc>
                        <a:spcBef>
                          <a:spcPts val="0"/>
                        </a:spcBef>
                        <a:spcAft>
                          <a:spcPts val="800"/>
                        </a:spcAft>
                      </a:pPr>
                      <a:r>
                        <a:rPr lang="en-US" sz="1200" b="1" dirty="0" smtClean="0">
                          <a:effectLst/>
                        </a:rPr>
                        <a:t>33%</a:t>
                      </a:r>
                      <a:r>
                        <a:rPr lang="en-US" sz="1200" b="1" dirty="0">
                          <a:effectLst/>
                        </a:rPr>
                        <a:t>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2">
                        <a:lumMod val="20000"/>
                        <a:lumOff val="80000"/>
                      </a:schemeClr>
                    </a:solidFill>
                  </a:tcPr>
                </a:tc>
                <a:tc>
                  <a:txBody>
                    <a:bodyPr/>
                    <a:lstStyle/>
                    <a:p>
                      <a:pPr marL="0" marR="0" algn="ctr">
                        <a:lnSpc>
                          <a:spcPct val="107000"/>
                        </a:lnSpc>
                        <a:spcBef>
                          <a:spcPts val="0"/>
                        </a:spcBef>
                        <a:spcAft>
                          <a:spcPts val="800"/>
                        </a:spcAft>
                      </a:pPr>
                      <a:r>
                        <a:rPr lang="en-US" sz="1200" b="1" dirty="0" smtClean="0">
                          <a:effectLst/>
                        </a:rPr>
                        <a:t>80%</a:t>
                      </a:r>
                      <a:r>
                        <a:rPr lang="en-US" sz="1200" b="1" dirty="0">
                          <a:effectLst/>
                        </a:rPr>
                        <a:t>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2">
                        <a:lumMod val="20000"/>
                        <a:lumOff val="80000"/>
                      </a:schemeClr>
                    </a:solidFill>
                  </a:tcPr>
                </a:tc>
                <a:extLst>
                  <a:ext uri="{0D108BD9-81ED-4DB2-BD59-A6C34878D82A}">
                    <a16:rowId xmlns:a16="http://schemas.microsoft.com/office/drawing/2014/main" val="2211521284"/>
                  </a:ext>
                </a:extLst>
              </a:tr>
            </a:tbl>
          </a:graphicData>
        </a:graphic>
      </p:graphicFrame>
    </p:spTree>
    <p:extLst>
      <p:ext uri="{BB962C8B-B14F-4D97-AF65-F5344CB8AC3E}">
        <p14:creationId xmlns:p14="http://schemas.microsoft.com/office/powerpoint/2010/main" val="367006836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1</a:t>
            </a:r>
            <a:r>
              <a:rPr lang="en-ZA" b="1" dirty="0" smtClean="0"/>
              <a:t>: GOVERNANCE AND ADMINISTRATION</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67196786"/>
              </p:ext>
            </p:extLst>
          </p:nvPr>
        </p:nvGraphicFramePr>
        <p:xfrm>
          <a:off x="16885" y="838201"/>
          <a:ext cx="12119991" cy="5589982"/>
        </p:xfrm>
        <a:graphic>
          <a:graphicData uri="http://schemas.openxmlformats.org/drawingml/2006/table">
            <a:tbl>
              <a:tblPr firstRow="1" firstCol="1" bandRow="1">
                <a:tableStyleId>{5C22544A-7EE6-4342-B048-85BDC9FD1C3A}</a:tableStyleId>
              </a:tblPr>
              <a:tblGrid>
                <a:gridCol w="1699755">
                  <a:extLst>
                    <a:ext uri="{9D8B030D-6E8A-4147-A177-3AD203B41FA5}">
                      <a16:colId xmlns:a16="http://schemas.microsoft.com/office/drawing/2014/main" val="3473864839"/>
                    </a:ext>
                  </a:extLst>
                </a:gridCol>
                <a:gridCol w="1620626">
                  <a:extLst>
                    <a:ext uri="{9D8B030D-6E8A-4147-A177-3AD203B41FA5}">
                      <a16:colId xmlns:a16="http://schemas.microsoft.com/office/drawing/2014/main" val="1813656344"/>
                    </a:ext>
                  </a:extLst>
                </a:gridCol>
                <a:gridCol w="3256931">
                  <a:extLst>
                    <a:ext uri="{9D8B030D-6E8A-4147-A177-3AD203B41FA5}">
                      <a16:colId xmlns:a16="http://schemas.microsoft.com/office/drawing/2014/main" val="3378281872"/>
                    </a:ext>
                  </a:extLst>
                </a:gridCol>
                <a:gridCol w="1688304">
                  <a:extLst>
                    <a:ext uri="{9D8B030D-6E8A-4147-A177-3AD203B41FA5}">
                      <a16:colId xmlns:a16="http://schemas.microsoft.com/office/drawing/2014/main" val="1566324255"/>
                    </a:ext>
                  </a:extLst>
                </a:gridCol>
                <a:gridCol w="2061971">
                  <a:extLst>
                    <a:ext uri="{9D8B030D-6E8A-4147-A177-3AD203B41FA5}">
                      <a16:colId xmlns:a16="http://schemas.microsoft.com/office/drawing/2014/main" val="2344061550"/>
                    </a:ext>
                  </a:extLst>
                </a:gridCol>
                <a:gridCol w="1792404">
                  <a:extLst>
                    <a:ext uri="{9D8B030D-6E8A-4147-A177-3AD203B41FA5}">
                      <a16:colId xmlns:a16="http://schemas.microsoft.com/office/drawing/2014/main" val="2346815840"/>
                    </a:ext>
                  </a:extLst>
                </a:gridCol>
              </a:tblGrid>
              <a:tr h="533669">
                <a:tc>
                  <a:txBody>
                    <a:bodyPr/>
                    <a:lstStyle/>
                    <a:p>
                      <a:pPr>
                        <a:lnSpc>
                          <a:spcPct val="106000"/>
                        </a:lnSpc>
                        <a:spcAft>
                          <a:spcPts val="800"/>
                        </a:spcAft>
                      </a:pPr>
                      <a:r>
                        <a:rPr lang="en-GB" sz="1600" kern="1200" dirty="0">
                          <a:solidFill>
                            <a:schemeClr val="bg1"/>
                          </a:solidFill>
                          <a:effectLst/>
                        </a:rPr>
                        <a:t>KPI </a:t>
                      </a:r>
                      <a:r>
                        <a:rPr lang="en-GB" sz="1600" kern="1200" dirty="0" smtClean="0">
                          <a:solidFill>
                            <a:schemeClr val="bg1"/>
                          </a:solidFill>
                          <a:effectLst/>
                        </a:rPr>
                        <a:t>1</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4">
                  <a:txBody>
                    <a:bodyPr/>
                    <a:lstStyle/>
                    <a:p>
                      <a:pPr>
                        <a:lnSpc>
                          <a:spcPct val="106000"/>
                        </a:lnSpc>
                        <a:spcAft>
                          <a:spcPts val="800"/>
                        </a:spcAft>
                      </a:pPr>
                      <a:r>
                        <a:rPr lang="en-US" sz="16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Percentage (%) implementation of Consequence Management in relation to IFW cases </a:t>
                      </a:r>
                    </a:p>
                  </a:txBody>
                  <a:tcPr marL="23485" marR="23485" marT="3728"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3485" marR="23485" marT="3728" marB="0" anchor="ctr">
                    <a:noFill/>
                  </a:tcPr>
                </a:tc>
                <a:extLst>
                  <a:ext uri="{0D108BD9-81ED-4DB2-BD59-A6C34878D82A}">
                    <a16:rowId xmlns:a16="http://schemas.microsoft.com/office/drawing/2014/main" val="1052766316"/>
                  </a:ext>
                </a:extLst>
              </a:tr>
              <a:tr h="688178">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2">
                  <a:txBody>
                    <a:bodyPr/>
                    <a:lstStyle/>
                    <a:p>
                      <a:pPr marL="84455" marR="0" indent="0" algn="l" defTabSz="9144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Compliance to Institutional Policies,</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PFMA and National Treasury regulations by NDA staff</a:t>
                      </a:r>
                      <a:endParaRPr lang="en-US"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a:txBody>
                    <a:bodyPr/>
                    <a:lstStyle/>
                    <a:p>
                      <a:pPr>
                        <a:lnSpc>
                          <a:spcPct val="107000"/>
                        </a:lnSpc>
                        <a:spcBef>
                          <a:spcPts val="720"/>
                        </a:spcBef>
                        <a:spcAft>
                          <a:spcPts val="720"/>
                        </a:spcAft>
                      </a:pPr>
                      <a:r>
                        <a:rPr lang="en-GB" sz="1600" kern="1200" dirty="0" smtClean="0">
                          <a:solidFill>
                            <a:schemeClr val="bg1"/>
                          </a:solidFill>
                          <a:effectLst/>
                        </a:rPr>
                        <a:t>  Impact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84455" marR="0" indent="0" algn="l" defTabSz="9144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Improved governance and operational efficiency</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747376475"/>
                  </a:ext>
                </a:extLst>
              </a:tr>
              <a:tr h="631933">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a:txBody>
                    <a:bodyPr/>
                    <a:lstStyle/>
                    <a:p>
                      <a:pPr>
                        <a:lnSpc>
                          <a:spcPct val="107000"/>
                        </a:lnSpc>
                        <a:spcBef>
                          <a:spcPts val="720"/>
                        </a:spcBef>
                        <a:spcAft>
                          <a:spcPts val="720"/>
                        </a:spcAft>
                      </a:pPr>
                      <a:r>
                        <a:rPr lang="en-GB" sz="1600" kern="1200" dirty="0">
                          <a:solidFill>
                            <a:schemeClr val="bg1"/>
                          </a:solidFill>
                          <a:effectLst/>
                        </a:rPr>
                        <a:t>Annual 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231" marR="24231" marT="4101" marB="0" anchor="ctr">
                    <a:solidFill>
                      <a:schemeClr val="accent1"/>
                    </a:solidFill>
                  </a:tcPr>
                </a:tc>
                <a:tc>
                  <a:txBody>
                    <a:bodyPr/>
                    <a:lstStyle/>
                    <a:p>
                      <a:pPr marL="541655" marR="0" lvl="1" indent="0" algn="l" defTabSz="9144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80%</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Bef>
                          <a:spcPts val="720"/>
                        </a:spcBef>
                        <a:spcAft>
                          <a:spcPts val="720"/>
                        </a:spcAft>
                      </a:pPr>
                      <a:r>
                        <a:rPr lang="en-GB" sz="1600" kern="1200" dirty="0" smtClean="0">
                          <a:solidFill>
                            <a:srgbClr val="000000"/>
                          </a:solidFill>
                          <a:effectLst/>
                        </a:rPr>
                        <a:t>  </a:t>
                      </a:r>
                      <a:r>
                        <a:rPr lang="en-GB" sz="1600" kern="1200" dirty="0" smtClean="0">
                          <a:solidFill>
                            <a:schemeClr val="bg1"/>
                          </a:solidFill>
                          <a:effectLst/>
                        </a:rPr>
                        <a:t>Quarter  </a:t>
                      </a:r>
                      <a:r>
                        <a:rPr lang="en-GB" sz="1600" kern="1200" dirty="0">
                          <a:solidFill>
                            <a:schemeClr val="bg1"/>
                          </a:solidFill>
                          <a:effectLst/>
                        </a:rPr>
                        <a:t>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541655" marR="0" lvl="1" indent="0" algn="l" defTabSz="9144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60%</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4232098056"/>
                  </a:ext>
                </a:extLst>
              </a:tr>
              <a:tr h="1972889">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84455" marR="0" indent="0" algn="l" defTabSz="914400" rtl="0" eaLnBrk="1" fontAlgn="auto" latinLnBrk="0" hangingPunct="1">
                        <a:lnSpc>
                          <a:spcPct val="107000"/>
                        </a:lnSpc>
                        <a:spcBef>
                          <a:spcPts val="0"/>
                        </a:spcBef>
                        <a:spcAft>
                          <a:spcPts val="0"/>
                        </a:spcAft>
                        <a:buClrTx/>
                        <a:buSzTx/>
                        <a:buFontTx/>
                        <a:buNone/>
                        <a:tabLst/>
                        <a:defRPr/>
                      </a:pPr>
                      <a:r>
                        <a:rPr lang="en-US" sz="1600" b="1" kern="1200" dirty="0" smtClean="0">
                          <a:solidFill>
                            <a:schemeClr val="dk1"/>
                          </a:solidFill>
                          <a:effectLst/>
                          <a:latin typeface="+mn-lt"/>
                          <a:ea typeface="Calibri" panose="020F0502020204030204" pitchFamily="34" charset="0"/>
                          <a:cs typeface="Times New Roman" panose="02020603050405020304" pitchFamily="18" charset="0"/>
                        </a:rPr>
                        <a:t>(55%)</a:t>
                      </a:r>
                    </a:p>
                    <a:p>
                      <a:pPr marL="84455" marR="0" indent="0" algn="l" defTabSz="9144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31 Cases of irregular expenditure were identified and they are in various stages of implementation as follows: </a:t>
                      </a:r>
                    </a:p>
                    <a:p>
                      <a:pPr marL="84455" marR="0" indent="0" algn="l" defTabSz="9144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3 Write-offs recommended; 7 Recoveries Recommended; 1 Offer to pay in instalments received; 1 Case to be absorbed by TWF; 7 verbal warnings issued by Supervisors; 1 Written warning issued in Finance</a:t>
                      </a:r>
                    </a:p>
                    <a:p>
                      <a:pPr marL="84455" marR="0" indent="0" algn="l" defTabSz="9144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Issued 4 recovery notices and currently assessing 4 cases of Fruitless and Wasteful expenditure relating to interest.</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129156"/>
                  </a:ext>
                </a:extLst>
              </a:tr>
              <a:tr h="862989">
                <a:tc>
                  <a:txBody>
                    <a:bodyPr/>
                    <a:lstStyle/>
                    <a:p>
                      <a:pPr>
                        <a:lnSpc>
                          <a:spcPct val="106000"/>
                        </a:lnSpc>
                        <a:spcAft>
                          <a:spcPts val="800"/>
                        </a:spcAft>
                      </a:pPr>
                      <a:r>
                        <a:rPr lang="en-GB" sz="1600" dirty="0">
                          <a:solidFill>
                            <a:schemeClr val="bg1"/>
                          </a:solidFill>
                          <a:effectLst/>
                        </a:rPr>
                        <a:t> Reason for deviation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84455" marR="0" indent="0" algn="l" defTabSz="9144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There is inadequate capacity in the Business Unit responsible for the KPI.</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That</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 has resulted in the underperformance reported.</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The process is lengthy as it requires compliance with HR policies, PFMA and National Treasury regulations that are highly procedural.</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7704917"/>
                  </a:ext>
                </a:extLst>
              </a:tr>
              <a:tr h="900324">
                <a:tc>
                  <a:txBody>
                    <a:bodyPr/>
                    <a:lstStyle/>
                    <a:p>
                      <a:pPr>
                        <a:lnSpc>
                          <a:spcPct val="106000"/>
                        </a:lnSpc>
                        <a:spcAft>
                          <a:spcPts val="800"/>
                        </a:spcAft>
                      </a:pPr>
                      <a:r>
                        <a:rPr lang="en-ZA" sz="1600" dirty="0" smtClean="0">
                          <a:solidFill>
                            <a:schemeClr val="bg1"/>
                          </a:solidFill>
                          <a:effectLst/>
                        </a:rPr>
                        <a:t>Correct Measures</a:t>
                      </a:r>
                      <a:endParaRPr lang="en-US" sz="1600" dirty="0">
                        <a:solidFill>
                          <a:schemeClr val="bg1"/>
                        </a:solidFill>
                        <a:effectLst/>
                      </a:endParaRPr>
                    </a:p>
                  </a:txBody>
                  <a:tcPr marL="23485" marR="23485" marT="3728" marB="0" anchor="ctr"/>
                </a:tc>
                <a:tc gridSpan="5">
                  <a:txBody>
                    <a:bodyPr/>
                    <a:lstStyle/>
                    <a:p>
                      <a:pPr marL="84455" marR="0" indent="0" algn="l" defTabSz="9144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A recruitment process for a legal officer to support the business unit is in progress and should be finalized by 31 January 2021</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019415"/>
                  </a:ext>
                </a:extLst>
              </a:tr>
            </a:tbl>
          </a:graphicData>
        </a:graphic>
      </p:graphicFrame>
    </p:spTree>
    <p:extLst>
      <p:ext uri="{BB962C8B-B14F-4D97-AF65-F5344CB8AC3E}">
        <p14:creationId xmlns:p14="http://schemas.microsoft.com/office/powerpoint/2010/main" val="2777060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1</a:t>
            </a:r>
            <a:r>
              <a:rPr lang="en-ZA" b="1" dirty="0" smtClean="0"/>
              <a:t>: GOVERNANCE AND ADMINISTRATION</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7</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63610796"/>
              </p:ext>
            </p:extLst>
          </p:nvPr>
        </p:nvGraphicFramePr>
        <p:xfrm>
          <a:off x="16885" y="838200"/>
          <a:ext cx="12119991" cy="5688625"/>
        </p:xfrm>
        <a:graphic>
          <a:graphicData uri="http://schemas.openxmlformats.org/drawingml/2006/table">
            <a:tbl>
              <a:tblPr firstRow="1" firstCol="1" bandRow="1">
                <a:tableStyleId>{5C22544A-7EE6-4342-B048-85BDC9FD1C3A}</a:tableStyleId>
              </a:tblPr>
              <a:tblGrid>
                <a:gridCol w="1699755">
                  <a:extLst>
                    <a:ext uri="{9D8B030D-6E8A-4147-A177-3AD203B41FA5}">
                      <a16:colId xmlns:a16="http://schemas.microsoft.com/office/drawing/2014/main" val="3473864839"/>
                    </a:ext>
                  </a:extLst>
                </a:gridCol>
                <a:gridCol w="1620626">
                  <a:extLst>
                    <a:ext uri="{9D8B030D-6E8A-4147-A177-3AD203B41FA5}">
                      <a16:colId xmlns:a16="http://schemas.microsoft.com/office/drawing/2014/main" val="1813656344"/>
                    </a:ext>
                  </a:extLst>
                </a:gridCol>
                <a:gridCol w="3256931">
                  <a:extLst>
                    <a:ext uri="{9D8B030D-6E8A-4147-A177-3AD203B41FA5}">
                      <a16:colId xmlns:a16="http://schemas.microsoft.com/office/drawing/2014/main" val="3378281872"/>
                    </a:ext>
                  </a:extLst>
                </a:gridCol>
                <a:gridCol w="1688304">
                  <a:extLst>
                    <a:ext uri="{9D8B030D-6E8A-4147-A177-3AD203B41FA5}">
                      <a16:colId xmlns:a16="http://schemas.microsoft.com/office/drawing/2014/main" val="1566324255"/>
                    </a:ext>
                  </a:extLst>
                </a:gridCol>
                <a:gridCol w="2133979">
                  <a:extLst>
                    <a:ext uri="{9D8B030D-6E8A-4147-A177-3AD203B41FA5}">
                      <a16:colId xmlns:a16="http://schemas.microsoft.com/office/drawing/2014/main" val="2344061550"/>
                    </a:ext>
                  </a:extLst>
                </a:gridCol>
                <a:gridCol w="1720396">
                  <a:extLst>
                    <a:ext uri="{9D8B030D-6E8A-4147-A177-3AD203B41FA5}">
                      <a16:colId xmlns:a16="http://schemas.microsoft.com/office/drawing/2014/main" val="607883953"/>
                    </a:ext>
                  </a:extLst>
                </a:gridCol>
              </a:tblGrid>
              <a:tr h="563078">
                <a:tc>
                  <a:txBody>
                    <a:bodyPr/>
                    <a:lstStyle/>
                    <a:p>
                      <a:pPr>
                        <a:lnSpc>
                          <a:spcPct val="106000"/>
                        </a:lnSpc>
                        <a:spcAft>
                          <a:spcPts val="800"/>
                        </a:spcAft>
                      </a:pPr>
                      <a:r>
                        <a:rPr lang="en-GB" sz="1600" kern="1200" dirty="0">
                          <a:solidFill>
                            <a:schemeClr val="bg1"/>
                          </a:solidFill>
                          <a:effectLst/>
                        </a:rPr>
                        <a:t>KPI </a:t>
                      </a:r>
                      <a:r>
                        <a:rPr lang="en-GB" sz="1600" kern="1200" dirty="0" smtClean="0">
                          <a:solidFill>
                            <a:schemeClr val="bg1"/>
                          </a:solidFill>
                          <a:effectLst/>
                        </a:rPr>
                        <a:t>2</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4">
                  <a:txBody>
                    <a:bodyPr/>
                    <a:lstStyle/>
                    <a:p>
                      <a:pPr marL="0" algn="l" defTabSz="914400" rtl="0" eaLnBrk="1" latinLnBrk="0" hangingPunct="1">
                        <a:lnSpc>
                          <a:spcPct val="115000"/>
                        </a:lnSpc>
                        <a:spcAft>
                          <a:spcPts val="80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Percentage (%) reduction of cumulative balance of IFW expenditure reported in the prior year annual Financial Statements</a:t>
                      </a:r>
                    </a:p>
                  </a:txBody>
                  <a:tcPr marL="23485" marR="23485" marT="3728"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3485" marR="23485" marT="3728" marB="0" anchor="ctr">
                    <a:noFill/>
                  </a:tcPr>
                </a:tc>
                <a:extLst>
                  <a:ext uri="{0D108BD9-81ED-4DB2-BD59-A6C34878D82A}">
                    <a16:rowId xmlns:a16="http://schemas.microsoft.com/office/drawing/2014/main" val="1052766316"/>
                  </a:ext>
                </a:extLst>
              </a:tr>
              <a:tr h="716681">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2">
                  <a:txBody>
                    <a:bodyPr/>
                    <a:lstStyle/>
                    <a:p>
                      <a:pPr marL="0" algn="l" defTabSz="914400" rtl="0" eaLnBrk="1" latinLnBrk="0" hangingPunct="1">
                        <a:lnSpc>
                          <a:spcPct val="115000"/>
                        </a:lnSpc>
                        <a:spcBef>
                          <a:spcPts val="720"/>
                        </a:spcBef>
                        <a:spcAft>
                          <a:spcPts val="72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Reduction in instances of IFW expenses in the NDA</a:t>
                      </a:r>
                    </a:p>
                  </a:txBody>
                  <a:tcPr marL="24231" marR="24231" marT="4101" marB="0" anchor="ctr"/>
                </a:tc>
                <a:tc hMerge="1">
                  <a:txBody>
                    <a:bodyPr/>
                    <a:lstStyle/>
                    <a:p>
                      <a:endParaRPr lang="en-US"/>
                    </a:p>
                  </a:txBody>
                  <a:tcPr/>
                </a:tc>
                <a:tc>
                  <a:txBody>
                    <a:bodyPr/>
                    <a:lstStyle/>
                    <a:p>
                      <a:pPr>
                        <a:lnSpc>
                          <a:spcPct val="107000"/>
                        </a:lnSpc>
                        <a:spcBef>
                          <a:spcPts val="720"/>
                        </a:spcBef>
                        <a:spcAft>
                          <a:spcPts val="720"/>
                        </a:spcAft>
                      </a:pPr>
                      <a:r>
                        <a:rPr lang="en-GB" sz="1600" kern="1200" dirty="0" smtClean="0">
                          <a:solidFill>
                            <a:schemeClr val="bg1"/>
                          </a:solidFill>
                          <a:effectLst/>
                        </a:rPr>
                        <a:t>  Impact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marR="0" indent="0" algn="l" defTabSz="914400" rtl="0" eaLnBrk="1" fontAlgn="auto" latinLnBrk="0" hangingPunct="1">
                        <a:lnSpc>
                          <a:spcPct val="115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Reduce in the IFW expenses in NDA</a:t>
                      </a:r>
                    </a:p>
                  </a:txBody>
                  <a:tcPr marL="0" marR="0" marT="0" marB="0" anchor="ctr"/>
                </a:tc>
                <a:tc hMerge="1">
                  <a:txBody>
                    <a:bodyPr/>
                    <a:lstStyle/>
                    <a:p>
                      <a:endParaRPr lang="en-US"/>
                    </a:p>
                  </a:txBody>
                  <a:tcPr/>
                </a:tc>
                <a:extLst>
                  <a:ext uri="{0D108BD9-81ED-4DB2-BD59-A6C34878D82A}">
                    <a16:rowId xmlns:a16="http://schemas.microsoft.com/office/drawing/2014/main" val="3747376475"/>
                  </a:ext>
                </a:extLst>
              </a:tr>
              <a:tr h="658106">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a:txBody>
                    <a:bodyPr/>
                    <a:lstStyle/>
                    <a:p>
                      <a:pPr>
                        <a:lnSpc>
                          <a:spcPct val="107000"/>
                        </a:lnSpc>
                        <a:spcBef>
                          <a:spcPts val="720"/>
                        </a:spcBef>
                        <a:spcAft>
                          <a:spcPts val="720"/>
                        </a:spcAft>
                      </a:pPr>
                      <a:r>
                        <a:rPr lang="en-GB" sz="1600" kern="1200" dirty="0">
                          <a:solidFill>
                            <a:schemeClr val="bg1"/>
                          </a:solidFill>
                          <a:effectLst/>
                        </a:rPr>
                        <a:t>Annual 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231" marR="24231" marT="4101" marB="0" anchor="ctr">
                    <a:solidFill>
                      <a:schemeClr val="accent1"/>
                    </a:solidFill>
                  </a:tcPr>
                </a:tc>
                <a:tc>
                  <a:txBody>
                    <a:bodyPr/>
                    <a:lstStyle/>
                    <a:p>
                      <a:pPr marL="457200" lvl="1" algn="l" defTabSz="914400" rtl="0" eaLnBrk="1" latinLnBrk="0" hangingPunct="1">
                        <a:lnSpc>
                          <a:spcPct val="115000"/>
                        </a:lnSpc>
                        <a:spcBef>
                          <a:spcPts val="720"/>
                        </a:spcBef>
                        <a:spcAft>
                          <a:spcPts val="72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80%</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Bef>
                          <a:spcPts val="720"/>
                        </a:spcBef>
                        <a:spcAft>
                          <a:spcPts val="720"/>
                        </a:spcAft>
                      </a:pPr>
                      <a:r>
                        <a:rPr lang="en-GB" sz="1600" kern="1200" dirty="0" smtClean="0">
                          <a:solidFill>
                            <a:srgbClr val="000000"/>
                          </a:solidFill>
                          <a:effectLst/>
                        </a:rPr>
                        <a:t>  </a:t>
                      </a:r>
                      <a:r>
                        <a:rPr lang="en-GB" sz="1600" kern="1200" dirty="0" smtClean="0">
                          <a:solidFill>
                            <a:schemeClr val="bg1"/>
                          </a:solidFill>
                          <a:effectLst/>
                        </a:rPr>
                        <a:t>Quarter  </a:t>
                      </a:r>
                      <a:r>
                        <a:rPr lang="en-GB" sz="1600" kern="1200" dirty="0">
                          <a:solidFill>
                            <a:schemeClr val="bg1"/>
                          </a:solidFill>
                          <a:effectLst/>
                        </a:rPr>
                        <a:t>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457200" marR="0" lvl="1" indent="0" algn="l" defTabSz="914400" rtl="0" eaLnBrk="1" fontAlgn="auto" latinLnBrk="0" hangingPunct="1">
                        <a:lnSpc>
                          <a:spcPct val="115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60%</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4232098056"/>
                  </a:ext>
                </a:extLst>
              </a:tr>
              <a:tr h="1517855">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15000"/>
                        </a:lnSpc>
                        <a:spcBef>
                          <a:spcPts val="720"/>
                        </a:spcBef>
                        <a:spcAft>
                          <a:spcPts val="720"/>
                        </a:spcAft>
                        <a:buClrTx/>
                        <a:buSzTx/>
                        <a:buFontTx/>
                        <a:buNone/>
                        <a:tabLst/>
                        <a:defRPr/>
                      </a:pPr>
                      <a:r>
                        <a:rPr lang="en-US" sz="1600" b="1" kern="1200" dirty="0" smtClean="0">
                          <a:solidFill>
                            <a:schemeClr val="dk1"/>
                          </a:solidFill>
                          <a:effectLst/>
                          <a:latin typeface="+mn-lt"/>
                          <a:ea typeface="Calibri" panose="020F0502020204030204" pitchFamily="34" charset="0"/>
                          <a:cs typeface="Times New Roman" panose="02020603050405020304" pitchFamily="18" charset="0"/>
                        </a:rPr>
                        <a:t>0% is being reported</a:t>
                      </a:r>
                      <a:r>
                        <a:rPr lang="en-US" sz="1600" b="1" kern="1200" baseline="0" dirty="0" smtClean="0">
                          <a:solidFill>
                            <a:schemeClr val="dk1"/>
                          </a:solidFill>
                          <a:effectLst/>
                          <a:latin typeface="+mn-lt"/>
                          <a:ea typeface="Calibri" panose="020F0502020204030204" pitchFamily="34" charset="0"/>
                          <a:cs typeface="Times New Roman" panose="02020603050405020304" pitchFamily="18" charset="0"/>
                        </a:rPr>
                        <a:t> </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however, </a:t>
                      </a:r>
                      <a:r>
                        <a:rPr lang="en-US" sz="1600" dirty="0" smtClean="0"/>
                        <a:t>On the 11 Nov 2020 NDA management filed a qualifying condonation submission with the National Treasury (NT) as prescript under the PFMA and NT Regulations. </a:t>
                      </a:r>
                    </a:p>
                    <a:p>
                      <a:pPr marL="0" marR="0" indent="0" algn="l" defTabSz="914400" rtl="0" eaLnBrk="1" fontAlgn="auto" latinLnBrk="0" hangingPunct="1">
                        <a:lnSpc>
                          <a:spcPct val="115000"/>
                        </a:lnSpc>
                        <a:spcBef>
                          <a:spcPts val="720"/>
                        </a:spcBef>
                        <a:spcAft>
                          <a:spcPts val="720"/>
                        </a:spcAft>
                        <a:buClrTx/>
                        <a:buSzTx/>
                        <a:buFontTx/>
                        <a:buNone/>
                        <a:tabLst/>
                        <a:defRPr/>
                      </a:pPr>
                      <a:r>
                        <a:rPr lang="en-US" sz="1600" dirty="0" smtClean="0"/>
                        <a:t>The submission involved 421 transactions amounting to R96.1 million. </a:t>
                      </a:r>
                    </a:p>
                    <a:p>
                      <a:pPr marL="0" marR="0" indent="0" algn="l" defTabSz="914400" rtl="0" eaLnBrk="1" fontAlgn="auto" latinLnBrk="0" hangingPunct="1">
                        <a:lnSpc>
                          <a:spcPct val="115000"/>
                        </a:lnSpc>
                        <a:spcBef>
                          <a:spcPts val="720"/>
                        </a:spcBef>
                        <a:spcAft>
                          <a:spcPts val="720"/>
                        </a:spcAft>
                        <a:buClrTx/>
                        <a:buSzTx/>
                        <a:buFontTx/>
                        <a:buNone/>
                        <a:tabLst/>
                        <a:defRPr/>
                      </a:pPr>
                      <a:r>
                        <a:rPr lang="en-US" sz="1600" dirty="0" smtClean="0"/>
                        <a:t>If condoned, that will representing 66% reduction of the cumulative balance of IFW expenditure reported prior year. </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129156"/>
                  </a:ext>
                </a:extLst>
              </a:tr>
              <a:tr h="898732">
                <a:tc>
                  <a:txBody>
                    <a:bodyPr/>
                    <a:lstStyle/>
                    <a:p>
                      <a:pPr>
                        <a:lnSpc>
                          <a:spcPct val="106000"/>
                        </a:lnSpc>
                        <a:spcAft>
                          <a:spcPts val="800"/>
                        </a:spcAft>
                      </a:pPr>
                      <a:r>
                        <a:rPr lang="en-GB" sz="1600" dirty="0">
                          <a:solidFill>
                            <a:schemeClr val="bg1"/>
                          </a:solidFill>
                          <a:effectLst/>
                        </a:rPr>
                        <a:t> Reason for deviation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algn="l" defTabSz="914400" rtl="0" eaLnBrk="1" latinLnBrk="0" hangingPunct="1">
                        <a:lnSpc>
                          <a:spcPct val="115000"/>
                        </a:lnSpc>
                        <a:spcBef>
                          <a:spcPts val="720"/>
                        </a:spcBef>
                        <a:spcAft>
                          <a:spcPts val="72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The performance for KPI is highly dependent on the National Treasury’s decision to write-off the historical IFW expenditure incurred in the 2019/20 financial year.</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7704917"/>
                  </a:ext>
                </a:extLst>
              </a:tr>
              <a:tr h="1332691">
                <a:tc>
                  <a:txBody>
                    <a:bodyPr/>
                    <a:lstStyle/>
                    <a:p>
                      <a:pPr>
                        <a:lnSpc>
                          <a:spcPct val="106000"/>
                        </a:lnSpc>
                        <a:spcAft>
                          <a:spcPts val="800"/>
                        </a:spcAft>
                      </a:pPr>
                      <a:r>
                        <a:rPr lang="en-ZA" sz="1600" dirty="0" smtClean="0">
                          <a:solidFill>
                            <a:schemeClr val="bg1"/>
                          </a:solidFill>
                          <a:effectLst/>
                        </a:rPr>
                        <a:t>Correct Measures</a:t>
                      </a:r>
                      <a:endParaRPr lang="en-US" sz="1600" dirty="0">
                        <a:solidFill>
                          <a:schemeClr val="bg1"/>
                        </a:solidFill>
                        <a:effectLst/>
                      </a:endParaRPr>
                    </a:p>
                  </a:txBody>
                  <a:tcPr marL="23485" marR="23485" marT="3728" marB="0" anchor="ctr"/>
                </a:tc>
                <a:tc gridSpan="5">
                  <a:txBody>
                    <a:bodyPr/>
                    <a:lstStyle/>
                    <a:p>
                      <a:pPr marL="0" marR="0" indent="0" algn="l" defTabSz="914400" rtl="0" eaLnBrk="1" fontAlgn="auto" latinLnBrk="0" hangingPunct="1">
                        <a:lnSpc>
                          <a:spcPct val="115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Further investigative measures will continue and HR disciplinary process will be carried out and thereof a report to the effect will be prepared in the 3</a:t>
                      </a:r>
                      <a:r>
                        <a:rPr lang="en-US" sz="1600" kern="1200" baseline="30000" dirty="0" smtClean="0">
                          <a:solidFill>
                            <a:schemeClr val="dk1"/>
                          </a:solidFill>
                          <a:effectLst/>
                          <a:latin typeface="+mn-lt"/>
                          <a:ea typeface="Calibri" panose="020F0502020204030204" pitchFamily="34" charset="0"/>
                          <a:cs typeface="Times New Roman" panose="02020603050405020304" pitchFamily="18" charset="0"/>
                        </a:rPr>
                        <a:t>rd</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 quarter. </a:t>
                      </a:r>
                    </a:p>
                    <a:p>
                      <a:pPr marL="0" marR="0" indent="0" algn="l" defTabSz="914400" rtl="0" eaLnBrk="1" fontAlgn="auto" latinLnBrk="0" hangingPunct="1">
                        <a:lnSpc>
                          <a:spcPct val="115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A further submission for condonation of eligible expense will then be prepared based on the said report requesting NT to further consider disposing the submission </a:t>
                      </a:r>
                      <a:r>
                        <a:rPr lang="en-US" sz="1600" kern="1200" dirty="0" err="1" smtClean="0">
                          <a:solidFill>
                            <a:schemeClr val="dk1"/>
                          </a:solidFill>
                          <a:effectLst/>
                          <a:latin typeface="+mn-lt"/>
                          <a:ea typeface="Calibri" panose="020F0502020204030204" pitchFamily="34" charset="0"/>
                          <a:cs typeface="Times New Roman" panose="02020603050405020304" pitchFamily="18" charset="0"/>
                        </a:rPr>
                        <a:t>favourably</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 in the 3</a:t>
                      </a:r>
                      <a:r>
                        <a:rPr lang="en-US" sz="1600" kern="1200" baseline="30000" dirty="0" smtClean="0">
                          <a:solidFill>
                            <a:schemeClr val="dk1"/>
                          </a:solidFill>
                          <a:effectLst/>
                          <a:latin typeface="+mn-lt"/>
                          <a:ea typeface="Calibri" panose="020F0502020204030204" pitchFamily="34" charset="0"/>
                          <a:cs typeface="Times New Roman" panose="02020603050405020304" pitchFamily="18" charset="0"/>
                        </a:rPr>
                        <a:t>rd</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 quarter.</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019415"/>
                  </a:ext>
                </a:extLst>
              </a:tr>
            </a:tbl>
          </a:graphicData>
        </a:graphic>
      </p:graphicFrame>
    </p:spTree>
    <p:extLst>
      <p:ext uri="{BB962C8B-B14F-4D97-AF65-F5344CB8AC3E}">
        <p14:creationId xmlns:p14="http://schemas.microsoft.com/office/powerpoint/2010/main" val="114121532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1</a:t>
            </a:r>
            <a:r>
              <a:rPr lang="en-ZA" b="1" dirty="0" smtClean="0"/>
              <a:t>: GOVERNANCE AND ADMINISTRATION</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8</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32792671"/>
              </p:ext>
            </p:extLst>
          </p:nvPr>
        </p:nvGraphicFramePr>
        <p:xfrm>
          <a:off x="16885" y="838201"/>
          <a:ext cx="12119991" cy="5285684"/>
        </p:xfrm>
        <a:graphic>
          <a:graphicData uri="http://schemas.openxmlformats.org/drawingml/2006/table">
            <a:tbl>
              <a:tblPr firstRow="1" firstCol="1" bandRow="1">
                <a:tableStyleId>{5C22544A-7EE6-4342-B048-85BDC9FD1C3A}</a:tableStyleId>
              </a:tblPr>
              <a:tblGrid>
                <a:gridCol w="1699755">
                  <a:extLst>
                    <a:ext uri="{9D8B030D-6E8A-4147-A177-3AD203B41FA5}">
                      <a16:colId xmlns:a16="http://schemas.microsoft.com/office/drawing/2014/main" val="3473864839"/>
                    </a:ext>
                  </a:extLst>
                </a:gridCol>
                <a:gridCol w="1620626">
                  <a:extLst>
                    <a:ext uri="{9D8B030D-6E8A-4147-A177-3AD203B41FA5}">
                      <a16:colId xmlns:a16="http://schemas.microsoft.com/office/drawing/2014/main" val="1813656344"/>
                    </a:ext>
                  </a:extLst>
                </a:gridCol>
                <a:gridCol w="3256931">
                  <a:extLst>
                    <a:ext uri="{9D8B030D-6E8A-4147-A177-3AD203B41FA5}">
                      <a16:colId xmlns:a16="http://schemas.microsoft.com/office/drawing/2014/main" val="3378281872"/>
                    </a:ext>
                  </a:extLst>
                </a:gridCol>
                <a:gridCol w="1688304">
                  <a:extLst>
                    <a:ext uri="{9D8B030D-6E8A-4147-A177-3AD203B41FA5}">
                      <a16:colId xmlns:a16="http://schemas.microsoft.com/office/drawing/2014/main" val="1566324255"/>
                    </a:ext>
                  </a:extLst>
                </a:gridCol>
                <a:gridCol w="2277995">
                  <a:extLst>
                    <a:ext uri="{9D8B030D-6E8A-4147-A177-3AD203B41FA5}">
                      <a16:colId xmlns:a16="http://schemas.microsoft.com/office/drawing/2014/main" val="2344061550"/>
                    </a:ext>
                  </a:extLst>
                </a:gridCol>
                <a:gridCol w="1576380">
                  <a:extLst>
                    <a:ext uri="{9D8B030D-6E8A-4147-A177-3AD203B41FA5}">
                      <a16:colId xmlns:a16="http://schemas.microsoft.com/office/drawing/2014/main" val="2363775660"/>
                    </a:ext>
                  </a:extLst>
                </a:gridCol>
              </a:tblGrid>
              <a:tr h="533669">
                <a:tc>
                  <a:txBody>
                    <a:bodyPr/>
                    <a:lstStyle/>
                    <a:p>
                      <a:pPr>
                        <a:lnSpc>
                          <a:spcPct val="106000"/>
                        </a:lnSpc>
                        <a:spcAft>
                          <a:spcPts val="800"/>
                        </a:spcAft>
                      </a:pPr>
                      <a:r>
                        <a:rPr lang="en-GB" sz="1600" kern="1200" dirty="0">
                          <a:solidFill>
                            <a:schemeClr val="bg1"/>
                          </a:solidFill>
                          <a:effectLst/>
                        </a:rPr>
                        <a:t>KPI </a:t>
                      </a:r>
                      <a:r>
                        <a:rPr lang="en-GB" sz="1600" kern="1200" dirty="0" smtClean="0">
                          <a:solidFill>
                            <a:schemeClr val="bg1"/>
                          </a:solidFill>
                          <a:effectLst/>
                        </a:rPr>
                        <a:t>3</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4">
                  <a:txBody>
                    <a:bodyPr/>
                    <a:lstStyle/>
                    <a:p>
                      <a:pPr>
                        <a:lnSpc>
                          <a:spcPct val="106000"/>
                        </a:lnSpc>
                        <a:spcAft>
                          <a:spcPts val="80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Percentage (%) compliance to the NDA preferential procurement policy</a:t>
                      </a:r>
                    </a:p>
                  </a:txBody>
                  <a:tcPr marL="23485" marR="23485" marT="3728"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3485" marR="23485" marT="3728" marB="0" anchor="ctr">
                    <a:noFill/>
                  </a:tcPr>
                </a:tc>
                <a:extLst>
                  <a:ext uri="{0D108BD9-81ED-4DB2-BD59-A6C34878D82A}">
                    <a16:rowId xmlns:a16="http://schemas.microsoft.com/office/drawing/2014/main" val="1052766316"/>
                  </a:ext>
                </a:extLst>
              </a:tr>
              <a:tr h="688178">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ZA" sz="1600" kern="1200" dirty="0" smtClean="0">
                          <a:solidFill>
                            <a:schemeClr val="dk1"/>
                          </a:solidFill>
                          <a:effectLst/>
                          <a:latin typeface="+mn-lt"/>
                          <a:ea typeface="Calibri" panose="020F0502020204030204" pitchFamily="34" charset="0"/>
                          <a:cs typeface="Times New Roman" panose="02020603050405020304" pitchFamily="18" charset="0"/>
                        </a:rPr>
                        <a:t>Historically </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disadvantaged communities accessing economic opportunity </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a:txBody>
                    <a:bodyPr/>
                    <a:lstStyle/>
                    <a:p>
                      <a:pPr>
                        <a:lnSpc>
                          <a:spcPct val="107000"/>
                        </a:lnSpc>
                        <a:spcBef>
                          <a:spcPts val="720"/>
                        </a:spcBef>
                        <a:spcAft>
                          <a:spcPts val="720"/>
                        </a:spcAft>
                      </a:pPr>
                      <a:r>
                        <a:rPr lang="en-GB" sz="1600" kern="1200" dirty="0" smtClean="0">
                          <a:solidFill>
                            <a:schemeClr val="bg1"/>
                          </a:solidFill>
                          <a:effectLst/>
                        </a:rPr>
                        <a:t>  Impact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Economically uplift communities, which historically have been disadvantaged in accessing economic opportunity under normal conditions</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747376475"/>
                  </a:ext>
                </a:extLst>
              </a:tr>
              <a:tr h="631933">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a:txBody>
                    <a:bodyPr/>
                    <a:lstStyle/>
                    <a:p>
                      <a:pPr>
                        <a:lnSpc>
                          <a:spcPct val="107000"/>
                        </a:lnSpc>
                        <a:spcBef>
                          <a:spcPts val="720"/>
                        </a:spcBef>
                        <a:spcAft>
                          <a:spcPts val="720"/>
                        </a:spcAft>
                      </a:pPr>
                      <a:r>
                        <a:rPr lang="en-GB" sz="1600" kern="1200" dirty="0">
                          <a:solidFill>
                            <a:schemeClr val="bg1"/>
                          </a:solidFill>
                          <a:effectLst/>
                        </a:rPr>
                        <a:t>Annual 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231" marR="24231" marT="4101" marB="0" anchor="ctr">
                    <a:solidFill>
                      <a:schemeClr val="accent1"/>
                    </a:solidFill>
                  </a:tcPr>
                </a:tc>
                <a:tc>
                  <a:txBody>
                    <a:bodyPr/>
                    <a:lstStyle/>
                    <a:p>
                      <a:pPr lvl="1" algn="l">
                        <a:lnSpc>
                          <a:spcPct val="107000"/>
                        </a:lnSpc>
                        <a:spcBef>
                          <a:spcPts val="720"/>
                        </a:spcBef>
                        <a:spcAft>
                          <a:spcPts val="72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100%</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Bef>
                          <a:spcPts val="720"/>
                        </a:spcBef>
                        <a:spcAft>
                          <a:spcPts val="720"/>
                        </a:spcAft>
                      </a:pPr>
                      <a:r>
                        <a:rPr lang="en-GB" sz="1600" kern="1200" dirty="0" smtClean="0">
                          <a:solidFill>
                            <a:srgbClr val="000000"/>
                          </a:solidFill>
                          <a:effectLst/>
                        </a:rPr>
                        <a:t>  </a:t>
                      </a:r>
                      <a:r>
                        <a:rPr lang="en-GB" sz="1600" kern="1200" dirty="0" smtClean="0">
                          <a:solidFill>
                            <a:schemeClr val="bg1"/>
                          </a:solidFill>
                          <a:effectLst/>
                        </a:rPr>
                        <a:t>Quarter  </a:t>
                      </a:r>
                      <a:r>
                        <a:rPr lang="en-GB" sz="1600" kern="1200" dirty="0">
                          <a:solidFill>
                            <a:schemeClr val="bg1"/>
                          </a:solidFill>
                          <a:effectLst/>
                        </a:rPr>
                        <a:t>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457200" marR="0" lvl="1"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100%</a:t>
                      </a:r>
                      <a:endParaRPr lang="en-US"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4232098056"/>
                  </a:ext>
                </a:extLst>
              </a:tr>
              <a:tr h="1313083">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100% of procurement of services and goods within NDA has prioritized organizations that fall within the BBBEE Levels</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1, 2, 3 &amp;4. However 89% of the services and goods were sources from organizations falling with Levels 2.</a:t>
                      </a:r>
                      <a:endParaRPr lang="en-US"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129156"/>
                  </a:ext>
                </a:extLst>
              </a:tr>
              <a:tr h="862989">
                <a:tc>
                  <a:txBody>
                    <a:bodyPr/>
                    <a:lstStyle/>
                    <a:p>
                      <a:pPr>
                        <a:lnSpc>
                          <a:spcPct val="106000"/>
                        </a:lnSpc>
                        <a:spcAft>
                          <a:spcPts val="800"/>
                        </a:spcAft>
                      </a:pPr>
                      <a:r>
                        <a:rPr lang="en-GB" sz="1600" dirty="0">
                          <a:solidFill>
                            <a:schemeClr val="bg1"/>
                          </a:solidFill>
                          <a:effectLst/>
                        </a:rPr>
                        <a:t> Reason for deviation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a:lnSpc>
                          <a:spcPct val="107000"/>
                        </a:lnSpc>
                        <a:spcBef>
                          <a:spcPts val="720"/>
                        </a:spcBef>
                        <a:spcAft>
                          <a:spcPts val="72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There was no deviation reported </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7704917"/>
                  </a:ext>
                </a:extLst>
              </a:tr>
              <a:tr h="900324">
                <a:tc>
                  <a:txBody>
                    <a:bodyPr/>
                    <a:lstStyle/>
                    <a:p>
                      <a:pPr>
                        <a:lnSpc>
                          <a:spcPct val="106000"/>
                        </a:lnSpc>
                        <a:spcAft>
                          <a:spcPts val="800"/>
                        </a:spcAft>
                      </a:pPr>
                      <a:r>
                        <a:rPr lang="en-ZA" sz="1600" dirty="0" smtClean="0">
                          <a:solidFill>
                            <a:schemeClr val="bg1"/>
                          </a:solidFill>
                          <a:effectLst/>
                        </a:rPr>
                        <a:t>Correct Measures</a:t>
                      </a:r>
                      <a:endParaRPr lang="en-US" sz="1600" dirty="0">
                        <a:solidFill>
                          <a:schemeClr val="bg1"/>
                        </a:solidFill>
                        <a:effectLst/>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Management will continue manage and monitoring the procurement implementation plan as approved</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019415"/>
                  </a:ext>
                </a:extLst>
              </a:tr>
            </a:tbl>
          </a:graphicData>
        </a:graphic>
      </p:graphicFrame>
    </p:spTree>
    <p:extLst>
      <p:ext uri="{BB962C8B-B14F-4D97-AF65-F5344CB8AC3E}">
        <p14:creationId xmlns:p14="http://schemas.microsoft.com/office/powerpoint/2010/main" val="205092865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cap="all" dirty="0"/>
              <a:t>Program 1</a:t>
            </a:r>
            <a:r>
              <a:rPr lang="en-ZA" b="1" dirty="0" smtClean="0"/>
              <a:t>: GOVERNANCE AND ADMINISTRATION</a:t>
            </a:r>
            <a:endParaRPr lang="en-ZA" sz="1050" cap="all" dirty="0"/>
          </a:p>
        </p:txBody>
      </p:sp>
      <p:sp>
        <p:nvSpPr>
          <p:cNvPr id="5" name="Slide Number Placeholder 4"/>
          <p:cNvSpPr>
            <a:spLocks noGrp="1"/>
          </p:cNvSpPr>
          <p:nvPr>
            <p:ph type="sldNum" sz="quarter" idx="12"/>
          </p:nvPr>
        </p:nvSpPr>
        <p:spPr>
          <a:xfrm>
            <a:off x="11622384" y="6428184"/>
            <a:ext cx="378272" cy="457200"/>
          </a:xfrm>
        </p:spPr>
        <p:txBody>
          <a:bodyPr/>
          <a:lstStyle/>
          <a:p>
            <a:pPr>
              <a:defRPr/>
            </a:pPr>
            <a:fld id="{56AA2101-C1C2-4057-8262-EB528C86E1AF}" type="slidenum">
              <a:rPr lang="en-US" smtClean="0"/>
              <a:pPr>
                <a:defRPr/>
              </a:pPr>
              <a:t>9</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81466880"/>
              </p:ext>
            </p:extLst>
          </p:nvPr>
        </p:nvGraphicFramePr>
        <p:xfrm>
          <a:off x="16885" y="838201"/>
          <a:ext cx="12119991" cy="5399112"/>
        </p:xfrm>
        <a:graphic>
          <a:graphicData uri="http://schemas.openxmlformats.org/drawingml/2006/table">
            <a:tbl>
              <a:tblPr firstRow="1" firstCol="1" bandRow="1">
                <a:tableStyleId>{5C22544A-7EE6-4342-B048-85BDC9FD1C3A}</a:tableStyleId>
              </a:tblPr>
              <a:tblGrid>
                <a:gridCol w="1699755">
                  <a:extLst>
                    <a:ext uri="{9D8B030D-6E8A-4147-A177-3AD203B41FA5}">
                      <a16:colId xmlns:a16="http://schemas.microsoft.com/office/drawing/2014/main" val="3473864839"/>
                    </a:ext>
                  </a:extLst>
                </a:gridCol>
                <a:gridCol w="1620626">
                  <a:extLst>
                    <a:ext uri="{9D8B030D-6E8A-4147-A177-3AD203B41FA5}">
                      <a16:colId xmlns:a16="http://schemas.microsoft.com/office/drawing/2014/main" val="1813656344"/>
                    </a:ext>
                  </a:extLst>
                </a:gridCol>
                <a:gridCol w="3256931">
                  <a:extLst>
                    <a:ext uri="{9D8B030D-6E8A-4147-A177-3AD203B41FA5}">
                      <a16:colId xmlns:a16="http://schemas.microsoft.com/office/drawing/2014/main" val="3378281872"/>
                    </a:ext>
                  </a:extLst>
                </a:gridCol>
                <a:gridCol w="1688304">
                  <a:extLst>
                    <a:ext uri="{9D8B030D-6E8A-4147-A177-3AD203B41FA5}">
                      <a16:colId xmlns:a16="http://schemas.microsoft.com/office/drawing/2014/main" val="1566324255"/>
                    </a:ext>
                  </a:extLst>
                </a:gridCol>
                <a:gridCol w="2205987">
                  <a:extLst>
                    <a:ext uri="{9D8B030D-6E8A-4147-A177-3AD203B41FA5}">
                      <a16:colId xmlns:a16="http://schemas.microsoft.com/office/drawing/2014/main" val="2344061550"/>
                    </a:ext>
                  </a:extLst>
                </a:gridCol>
                <a:gridCol w="1648388">
                  <a:extLst>
                    <a:ext uri="{9D8B030D-6E8A-4147-A177-3AD203B41FA5}">
                      <a16:colId xmlns:a16="http://schemas.microsoft.com/office/drawing/2014/main" val="821424436"/>
                    </a:ext>
                  </a:extLst>
                </a:gridCol>
              </a:tblGrid>
              <a:tr h="559863">
                <a:tc>
                  <a:txBody>
                    <a:bodyPr/>
                    <a:lstStyle/>
                    <a:p>
                      <a:pPr>
                        <a:lnSpc>
                          <a:spcPct val="106000"/>
                        </a:lnSpc>
                        <a:spcAft>
                          <a:spcPts val="800"/>
                        </a:spcAft>
                      </a:pPr>
                      <a:r>
                        <a:rPr lang="en-GB" sz="1600" kern="1200" dirty="0">
                          <a:solidFill>
                            <a:schemeClr val="bg1"/>
                          </a:solidFill>
                          <a:effectLst/>
                        </a:rPr>
                        <a:t>KPI </a:t>
                      </a:r>
                      <a:r>
                        <a:rPr lang="en-GB" sz="1600" kern="1200" dirty="0" smtClean="0">
                          <a:solidFill>
                            <a:schemeClr val="bg1"/>
                          </a:solidFill>
                          <a:effectLst/>
                        </a:rPr>
                        <a:t>4</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4">
                  <a:txBody>
                    <a:bodyPr/>
                    <a:lstStyle/>
                    <a:p>
                      <a:pPr marL="0" marR="0" indent="0" algn="l" defTabSz="914400" rtl="0" eaLnBrk="1" fontAlgn="auto" latinLnBrk="0" hangingPunct="1">
                        <a:lnSpc>
                          <a:spcPct val="106000"/>
                        </a:lnSpc>
                        <a:spcBef>
                          <a:spcPts val="0"/>
                        </a:spcBef>
                        <a:spcAft>
                          <a:spcPts val="80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Amended NDA Act</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3485" marR="23485" marT="3728"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dirty="0"/>
                    </a:p>
                  </a:txBody>
                  <a:tcPr marL="23485" marR="23485" marT="3728" marB="0" anchor="ctr">
                    <a:noFill/>
                  </a:tcPr>
                </a:tc>
                <a:extLst>
                  <a:ext uri="{0D108BD9-81ED-4DB2-BD59-A6C34878D82A}">
                    <a16:rowId xmlns:a16="http://schemas.microsoft.com/office/drawing/2014/main" val="1052766316"/>
                  </a:ext>
                </a:extLst>
              </a:tr>
              <a:tr h="1100507">
                <a:tc>
                  <a:txBody>
                    <a:bodyPr/>
                    <a:lstStyle/>
                    <a:p>
                      <a:pPr>
                        <a:lnSpc>
                          <a:spcPct val="106000"/>
                        </a:lnSpc>
                        <a:spcAft>
                          <a:spcPts val="800"/>
                        </a:spcAft>
                      </a:pPr>
                      <a:r>
                        <a:rPr lang="en-GB" sz="1600" kern="1200" dirty="0">
                          <a:solidFill>
                            <a:schemeClr val="bg1"/>
                          </a:solidFill>
                          <a:effectLst/>
                        </a:rPr>
                        <a:t>Object of Change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2">
                  <a:txBody>
                    <a:bodyPr/>
                    <a:lstStyle/>
                    <a:p>
                      <a:pPr marL="0" marR="0" lvl="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Streamline the legal provisions of the NDA Act with that of PFMA by removing existing bottle-necks that affect the performance of NDA work</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a:txBody>
                    <a:bodyPr/>
                    <a:lstStyle/>
                    <a:p>
                      <a:pPr>
                        <a:lnSpc>
                          <a:spcPct val="107000"/>
                        </a:lnSpc>
                        <a:spcBef>
                          <a:spcPts val="720"/>
                        </a:spcBef>
                        <a:spcAft>
                          <a:spcPts val="720"/>
                        </a:spcAft>
                      </a:pPr>
                      <a:r>
                        <a:rPr lang="en-GB" sz="1600" kern="1200" dirty="0" smtClean="0">
                          <a:solidFill>
                            <a:schemeClr val="bg1"/>
                          </a:solidFill>
                          <a:effectLst/>
                        </a:rPr>
                        <a:t>  Impact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algn="l" defTabSz="914400" rtl="0" eaLnBrk="1" latinLnBrk="0" hangingPunct="1">
                        <a:lnSpc>
                          <a:spcPct val="115000"/>
                        </a:lnSpc>
                        <a:spcBef>
                          <a:spcPts val="720"/>
                        </a:spcBef>
                        <a:spcAft>
                          <a:spcPts val="0"/>
                        </a:spcAft>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Improved governance and operational efficiency</a:t>
                      </a:r>
                      <a:endParaRPr lang="en-ZA" sz="1600" kern="1200" dirty="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3747376475"/>
                  </a:ext>
                </a:extLst>
              </a:tr>
              <a:tr h="662950">
                <a:tc>
                  <a:txBody>
                    <a:bodyPr/>
                    <a:lstStyle/>
                    <a:p>
                      <a:pPr>
                        <a:lnSpc>
                          <a:spcPct val="106000"/>
                        </a:lnSpc>
                        <a:spcAft>
                          <a:spcPts val="800"/>
                        </a:spcAft>
                      </a:pPr>
                      <a:r>
                        <a:rPr lang="en-GB" sz="1600" kern="1200" dirty="0">
                          <a:solidFill>
                            <a:schemeClr val="bg1"/>
                          </a:solidFill>
                          <a:effectLst/>
                        </a:rPr>
                        <a:t>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a:txBody>
                    <a:bodyPr/>
                    <a:lstStyle/>
                    <a:p>
                      <a:pPr>
                        <a:lnSpc>
                          <a:spcPct val="107000"/>
                        </a:lnSpc>
                        <a:spcBef>
                          <a:spcPts val="720"/>
                        </a:spcBef>
                        <a:spcAft>
                          <a:spcPts val="720"/>
                        </a:spcAft>
                      </a:pPr>
                      <a:r>
                        <a:rPr lang="en-GB" sz="1600" kern="1200" dirty="0">
                          <a:solidFill>
                            <a:schemeClr val="bg1"/>
                          </a:solidFill>
                          <a:effectLst/>
                        </a:rPr>
                        <a:t>Annual 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4231" marR="24231" marT="4101" marB="0" anchor="ctr">
                    <a:solidFill>
                      <a:schemeClr val="accent1"/>
                    </a:solidFill>
                  </a:tcPr>
                </a:tc>
                <a:tc>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GB" sz="1600" kern="1200" dirty="0" smtClean="0">
                          <a:solidFill>
                            <a:schemeClr val="dk1"/>
                          </a:solidFill>
                          <a:effectLst/>
                          <a:latin typeface="+mn-lt"/>
                          <a:ea typeface="Calibri" panose="020F0502020204030204" pitchFamily="34" charset="0"/>
                          <a:cs typeface="Times New Roman" panose="02020603050405020304" pitchFamily="18" charset="0"/>
                        </a:rPr>
                        <a:t>Position document on the NDA Act amendment</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a:txBody>
                    <a:bodyPr/>
                    <a:lstStyle/>
                    <a:p>
                      <a:pPr>
                        <a:lnSpc>
                          <a:spcPct val="107000"/>
                        </a:lnSpc>
                        <a:spcBef>
                          <a:spcPts val="720"/>
                        </a:spcBef>
                        <a:spcAft>
                          <a:spcPts val="720"/>
                        </a:spcAft>
                      </a:pPr>
                      <a:r>
                        <a:rPr lang="en-GB" sz="1600" kern="1200" dirty="0" smtClean="0">
                          <a:solidFill>
                            <a:srgbClr val="000000"/>
                          </a:solidFill>
                          <a:effectLst/>
                        </a:rPr>
                        <a:t>  </a:t>
                      </a:r>
                      <a:r>
                        <a:rPr lang="en-GB" sz="1600" kern="1200" dirty="0" smtClean="0">
                          <a:solidFill>
                            <a:schemeClr val="bg1"/>
                          </a:solidFill>
                          <a:effectLst/>
                        </a:rPr>
                        <a:t>Quarter  </a:t>
                      </a:r>
                      <a:r>
                        <a:rPr lang="en-GB" sz="1600" kern="1200" dirty="0">
                          <a:solidFill>
                            <a:schemeClr val="bg1"/>
                          </a:solidFill>
                          <a:effectLst/>
                        </a:rPr>
                        <a:t>Target</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accent1"/>
                    </a:solidFill>
                  </a:tcPr>
                </a:tc>
                <a:tc gridSpan="2">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Position document approved by the Board</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0" marR="0" marT="0" marB="0" anchor="ctr"/>
                </a:tc>
                <a:tc hMerge="1">
                  <a:txBody>
                    <a:bodyPr/>
                    <a:lstStyle/>
                    <a:p>
                      <a:endParaRPr lang="en-US"/>
                    </a:p>
                  </a:txBody>
                  <a:tcPr/>
                </a:tc>
                <a:extLst>
                  <a:ext uri="{0D108BD9-81ED-4DB2-BD59-A6C34878D82A}">
                    <a16:rowId xmlns:a16="http://schemas.microsoft.com/office/drawing/2014/main" val="4232098056"/>
                  </a:ext>
                </a:extLst>
              </a:tr>
              <a:tr h="1074524">
                <a:tc>
                  <a:txBody>
                    <a:bodyPr/>
                    <a:lstStyle/>
                    <a:p>
                      <a:pPr>
                        <a:lnSpc>
                          <a:spcPct val="106000"/>
                        </a:lnSpc>
                        <a:spcAft>
                          <a:spcPts val="800"/>
                        </a:spcAft>
                      </a:pPr>
                      <a:r>
                        <a:rPr lang="en-US" sz="1600" dirty="0">
                          <a:solidFill>
                            <a:schemeClr val="bg1"/>
                          </a:solidFill>
                          <a:effectLst/>
                        </a:rPr>
                        <a:t>Quarter 3 Achievements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0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A draft position document was developed upon consulting with senior management and board. The draft document was then submitted to the Board in October 2020 for approval.</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6129156"/>
                  </a:ext>
                </a:extLst>
              </a:tr>
              <a:tr h="1056754">
                <a:tc>
                  <a:txBody>
                    <a:bodyPr/>
                    <a:lstStyle/>
                    <a:p>
                      <a:pPr>
                        <a:lnSpc>
                          <a:spcPct val="106000"/>
                        </a:lnSpc>
                        <a:spcAft>
                          <a:spcPts val="800"/>
                        </a:spcAft>
                      </a:pPr>
                      <a:r>
                        <a:rPr lang="en-GB" sz="1600" dirty="0">
                          <a:solidFill>
                            <a:schemeClr val="bg1"/>
                          </a:solidFill>
                          <a:effectLst/>
                        </a:rPr>
                        <a:t> Reason for deviation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The Board requested</a:t>
                      </a:r>
                      <a:r>
                        <a:rPr lang="en-US" sz="1600" kern="1200" baseline="0" dirty="0" smtClean="0">
                          <a:solidFill>
                            <a:schemeClr val="dk1"/>
                          </a:solidFill>
                          <a:effectLst/>
                          <a:latin typeface="+mn-lt"/>
                          <a:ea typeface="Calibri" panose="020F0502020204030204" pitchFamily="34" charset="0"/>
                          <a:cs typeface="Times New Roman" panose="02020603050405020304" pitchFamily="18" charset="0"/>
                        </a:rPr>
                        <a:t> for management to carry out further consultation and this process </a:t>
                      </a:r>
                      <a:r>
                        <a:rPr lang="en-US" sz="1600" kern="1200" dirty="0" smtClean="0">
                          <a:solidFill>
                            <a:schemeClr val="dk1"/>
                          </a:solidFill>
                          <a:effectLst/>
                          <a:latin typeface="+mn-lt"/>
                          <a:ea typeface="Calibri" panose="020F0502020204030204" pitchFamily="34" charset="0"/>
                          <a:cs typeface="Times New Roman" panose="02020603050405020304" pitchFamily="18" charset="0"/>
                        </a:rPr>
                        <a:t>has led to a delay in having a final draft document in place ready for approval</a:t>
                      </a: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7704917"/>
                  </a:ext>
                </a:extLst>
              </a:tr>
              <a:tr h="944514">
                <a:tc>
                  <a:txBody>
                    <a:bodyPr/>
                    <a:lstStyle/>
                    <a:p>
                      <a:pPr>
                        <a:lnSpc>
                          <a:spcPct val="106000"/>
                        </a:lnSpc>
                        <a:spcAft>
                          <a:spcPts val="800"/>
                        </a:spcAft>
                      </a:pPr>
                      <a:r>
                        <a:rPr lang="en-ZA" sz="1600" dirty="0" smtClean="0">
                          <a:solidFill>
                            <a:schemeClr val="bg1"/>
                          </a:solidFill>
                          <a:effectLst/>
                        </a:rPr>
                        <a:t>Correct Measures</a:t>
                      </a:r>
                      <a:endParaRPr lang="en-US" sz="1600" dirty="0">
                        <a:solidFill>
                          <a:schemeClr val="bg1"/>
                        </a:solidFill>
                        <a:effectLst/>
                      </a:endParaRPr>
                    </a:p>
                  </a:txBody>
                  <a:tcPr marL="23485" marR="23485" marT="3728" marB="0" anchor="ctr"/>
                </a:tc>
                <a:tc gridSpan="5">
                  <a:txBody>
                    <a:bodyPr/>
                    <a:lstStyle/>
                    <a:p>
                      <a:pPr marL="0" marR="0" indent="0" algn="l" defTabSz="914400" rtl="0" eaLnBrk="1" fontAlgn="auto" latinLnBrk="0" hangingPunct="1">
                        <a:lnSpc>
                          <a:spcPct val="107000"/>
                        </a:lnSpc>
                        <a:spcBef>
                          <a:spcPts val="720"/>
                        </a:spcBef>
                        <a:spcAft>
                          <a:spcPts val="720"/>
                        </a:spcAft>
                        <a:buClrTx/>
                        <a:buSzTx/>
                        <a:buFontTx/>
                        <a:buNone/>
                        <a:tabLst/>
                        <a:defRPr/>
                      </a:pPr>
                      <a:r>
                        <a:rPr lang="en-US" sz="1600" kern="1200" dirty="0" smtClean="0">
                          <a:solidFill>
                            <a:schemeClr val="dk1"/>
                          </a:solidFill>
                          <a:effectLst/>
                          <a:latin typeface="+mn-lt"/>
                          <a:ea typeface="Calibri" panose="020F0502020204030204" pitchFamily="34" charset="0"/>
                          <a:cs typeface="Times New Roman" panose="02020603050405020304" pitchFamily="18" charset="0"/>
                        </a:rPr>
                        <a:t>A final draft of the position document </a:t>
                      </a:r>
                      <a:r>
                        <a:rPr lang="en-GB" sz="1600" kern="1200" dirty="0" smtClean="0">
                          <a:solidFill>
                            <a:schemeClr val="dk1"/>
                          </a:solidFill>
                          <a:effectLst/>
                          <a:latin typeface="+mn-lt"/>
                          <a:ea typeface="Calibri" panose="020F0502020204030204" pitchFamily="34" charset="0"/>
                          <a:cs typeface="Times New Roman" panose="02020603050405020304" pitchFamily="18" charset="0"/>
                        </a:rPr>
                        <a:t>will be submitted for approval by the Board in the 4th quarter.</a:t>
                      </a:r>
                      <a:endParaRPr lang="en-ZA" sz="1600" kern="1200" dirty="0" smtClean="0">
                        <a:solidFill>
                          <a:schemeClr val="dk1"/>
                        </a:solidFill>
                        <a:effectLst/>
                        <a:latin typeface="+mn-lt"/>
                        <a:ea typeface="Calibri" panose="020F0502020204030204" pitchFamily="34" charset="0"/>
                        <a:cs typeface="Times New Roman" panose="02020603050405020304" pitchFamily="18" charset="0"/>
                      </a:endParaRPr>
                    </a:p>
                  </a:txBody>
                  <a:tcPr marL="24231" marR="24231" marT="4101"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0019415"/>
                  </a:ext>
                </a:extLst>
              </a:tr>
            </a:tbl>
          </a:graphicData>
        </a:graphic>
      </p:graphicFrame>
    </p:spTree>
    <p:extLst>
      <p:ext uri="{BB962C8B-B14F-4D97-AF65-F5344CB8AC3E}">
        <p14:creationId xmlns:p14="http://schemas.microsoft.com/office/powerpoint/2010/main" val="66507742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Azure">
  <a:themeElements>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Azure 4">
        <a:dk1>
          <a:srgbClr val="007784"/>
        </a:dk1>
        <a:lt1>
          <a:srgbClr val="FFFFFF"/>
        </a:lt1>
        <a:dk2>
          <a:srgbClr val="FFFFFF"/>
        </a:dk2>
        <a:lt2>
          <a:srgbClr val="AEBBB0"/>
        </a:lt2>
        <a:accent1>
          <a:srgbClr val="5F7C4D"/>
        </a:accent1>
        <a:accent2>
          <a:srgbClr val="5D7660"/>
        </a:accent2>
        <a:accent3>
          <a:srgbClr val="FFFFFF"/>
        </a:accent3>
        <a:accent4>
          <a:srgbClr val="006570"/>
        </a:accent4>
        <a:accent5>
          <a:srgbClr val="B6BFB2"/>
        </a:accent5>
        <a:accent6>
          <a:srgbClr val="536A56"/>
        </a:accent6>
        <a:hlink>
          <a:srgbClr val="80BBC2"/>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MONTHLY REPORTING June 17 OCEO EXCO Presentation</Template>
  <TotalTime>10268</TotalTime>
  <Words>5176</Words>
  <Application>Microsoft Office PowerPoint</Application>
  <PresentationFormat>Widescreen</PresentationFormat>
  <Paragraphs>569</Paragraphs>
  <Slides>34</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Courier New</vt:lpstr>
      <vt:lpstr>Symbol</vt:lpstr>
      <vt:lpstr>Times</vt:lpstr>
      <vt:lpstr>Times New Roman</vt:lpstr>
      <vt:lpstr>Azure</vt:lpstr>
      <vt:lpstr>             QUARTER 3 report (2020/21)  Portfolio committee </vt:lpstr>
      <vt:lpstr>PURPOSE </vt:lpstr>
      <vt:lpstr>NDA PROGRAMMING WITHIN THE COVID-19 ENVIRONMENT</vt:lpstr>
      <vt:lpstr>TREND FOR QUARTERLY PERFORMANCE TODATE</vt:lpstr>
      <vt:lpstr>SUMMARY OF QUARTER 3 PERFORMANCE</vt:lpstr>
      <vt:lpstr>Program 1: GOVERNANCE AND ADMINISTRATION</vt:lpstr>
      <vt:lpstr>Program 1: GOVERNANCE AND ADMINISTRATION</vt:lpstr>
      <vt:lpstr>Program 1: GOVERNANCE AND ADMINISTRATION</vt:lpstr>
      <vt:lpstr>Program 1: GOVERNANCE AND ADMINISTRATION</vt:lpstr>
      <vt:lpstr>Program 1: GOVERNANCE AND ADMINISTRATION</vt:lpstr>
      <vt:lpstr>Program 1: GOVERNANCE AND ADMINISTRATION</vt:lpstr>
      <vt:lpstr>Program 1: GOVERNANCE AND ADMINISTRATION</vt:lpstr>
      <vt:lpstr>Program 2: CSO DEVELOPMENT</vt:lpstr>
      <vt:lpstr>Program 2: CIVIL SOCIETY ORGANISATION DEVELOPMENT</vt:lpstr>
      <vt:lpstr>Program 2: CSO DEVELOPMENT</vt:lpstr>
      <vt:lpstr>Program 2: CSO DEVELOPMENT</vt:lpstr>
      <vt:lpstr>Program 2: CSO DEVELOPMENT</vt:lpstr>
      <vt:lpstr>Program 2: CSO DEVELOPMENT</vt:lpstr>
      <vt:lpstr>Program 2: CSO DEVELOPMENT</vt:lpstr>
      <vt:lpstr>Program 3: RESEARCH</vt:lpstr>
      <vt:lpstr>Program 3: RESEARCH</vt:lpstr>
      <vt:lpstr>Program 3: RESEARCH</vt:lpstr>
      <vt:lpstr>Program 3: RESEARCH</vt:lpstr>
      <vt:lpstr>Program 3: RESEARCH </vt:lpstr>
      <vt:lpstr>PowerPoint Presentation</vt:lpstr>
      <vt:lpstr>REVENUE – QTR 3 YTD – December 2020</vt:lpstr>
      <vt:lpstr>EXPENDITURE PER PROGRAMME  – QTR 3 YTD – December 2020</vt:lpstr>
      <vt:lpstr>EXPENDITURE VARIANCE ANALYSIS – QTR 3 YTD – December 2020</vt:lpstr>
      <vt:lpstr>EXPENDITURE PER PROGRAMME  DETAILED– QTR 3 YTD</vt:lpstr>
      <vt:lpstr>PLANS TO UTILISE BGT BEFORE YEAR END PER PROGRAMME – PROGRAMME 2 </vt:lpstr>
      <vt:lpstr>PLANS TO UTILISE BGT BEFORE YEAR END PER PROGRAMME – PROGRAMME 3 </vt:lpstr>
      <vt:lpstr>PLANS TO UTILISE BGT BEFORE YEAR END PER PROGRAMME – PROGRAMME 1 </vt:lpstr>
      <vt:lpstr>Recommendation</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THE CEO - PERFORMANCE PLANNING, MONITORING AND REPORTING   APRIL MONTHLY REPORT (2017/2018 13 JUNE 2017</dc:title>
  <dc:creator>Zweli Mngadi</dc:creator>
  <cp:lastModifiedBy>Sibongile Maputi</cp:lastModifiedBy>
  <cp:revision>879</cp:revision>
  <cp:lastPrinted>2020-10-26T14:53:40Z</cp:lastPrinted>
  <dcterms:created xsi:type="dcterms:W3CDTF">2017-07-04T09:02:51Z</dcterms:created>
  <dcterms:modified xsi:type="dcterms:W3CDTF">2021-04-16T10:34:27Z</dcterms:modified>
</cp:coreProperties>
</file>