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373" r:id="rId2"/>
    <p:sldId id="370" r:id="rId3"/>
    <p:sldId id="328" r:id="rId4"/>
    <p:sldId id="329" r:id="rId5"/>
    <p:sldId id="330" r:id="rId6"/>
    <p:sldId id="331" r:id="rId7"/>
    <p:sldId id="332" r:id="rId8"/>
    <p:sldId id="333" r:id="rId9"/>
    <p:sldId id="334" r:id="rId10"/>
    <p:sldId id="335" r:id="rId11"/>
    <p:sldId id="336" r:id="rId12"/>
    <p:sldId id="337" r:id="rId13"/>
    <p:sldId id="338" r:id="rId14"/>
    <p:sldId id="374" r:id="rId15"/>
    <p:sldId id="339" r:id="rId16"/>
    <p:sldId id="340" r:id="rId17"/>
    <p:sldId id="371" r:id="rId18"/>
    <p:sldId id="348" r:id="rId19"/>
    <p:sldId id="344" r:id="rId20"/>
    <p:sldId id="345" r:id="rId21"/>
    <p:sldId id="346" r:id="rId22"/>
    <p:sldId id="351" r:id="rId23"/>
    <p:sldId id="352" r:id="rId24"/>
    <p:sldId id="383" r:id="rId25"/>
    <p:sldId id="384" r:id="rId26"/>
    <p:sldId id="385" r:id="rId27"/>
    <p:sldId id="387" r:id="rId28"/>
    <p:sldId id="388" r:id="rId29"/>
    <p:sldId id="389" r:id="rId30"/>
    <p:sldId id="390" r:id="rId31"/>
    <p:sldId id="392" r:id="rId32"/>
    <p:sldId id="353" r:id="rId33"/>
    <p:sldId id="354" r:id="rId34"/>
    <p:sldId id="356" r:id="rId35"/>
    <p:sldId id="355" r:id="rId36"/>
    <p:sldId id="357" r:id="rId37"/>
    <p:sldId id="358" r:id="rId38"/>
    <p:sldId id="361" r:id="rId39"/>
    <p:sldId id="360" r:id="rId40"/>
    <p:sldId id="393" r:id="rId41"/>
    <p:sldId id="395" r:id="rId42"/>
    <p:sldId id="396" r:id="rId43"/>
    <p:sldId id="362" r:id="rId44"/>
    <p:sldId id="364" r:id="rId45"/>
    <p:sldId id="365" r:id="rId46"/>
    <p:sldId id="366" r:id="rId47"/>
    <p:sldId id="367" r:id="rId48"/>
    <p:sldId id="368" r:id="rId49"/>
    <p:sldId id="284" r:id="rId50"/>
    <p:sldId id="376" r:id="rId51"/>
    <p:sldId id="377" r:id="rId52"/>
    <p:sldId id="378" r:id="rId53"/>
    <p:sldId id="380" r:id="rId54"/>
    <p:sldId id="382" r:id="rId55"/>
  </p:sldIdLst>
  <p:sldSz cx="9144000" cy="5715000" type="screen16x10"/>
  <p:notesSz cx="6797675" cy="9926638"/>
  <p:defaultTextStyle>
    <a:defPPr>
      <a:defRPr lang="en-US"/>
    </a:defPPr>
    <a:lvl1pPr algn="l" defTabSz="388938" rtl="0" eaLnBrk="0" fontAlgn="base" hangingPunct="0">
      <a:spcBef>
        <a:spcPct val="0"/>
      </a:spcBef>
      <a:spcAft>
        <a:spcPct val="0"/>
      </a:spcAft>
      <a:defRPr sz="1500" kern="1200">
        <a:solidFill>
          <a:schemeClr val="tx1"/>
        </a:solidFill>
        <a:latin typeface="Calibri" panose="020F0502020204030204" pitchFamily="34" charset="0"/>
        <a:ea typeface="+mn-ea"/>
        <a:cs typeface="+mn-cs"/>
      </a:defRPr>
    </a:lvl1pPr>
    <a:lvl2pPr marL="388938" indent="68263" algn="l" defTabSz="388938" rtl="0" eaLnBrk="0" fontAlgn="base" hangingPunct="0">
      <a:spcBef>
        <a:spcPct val="0"/>
      </a:spcBef>
      <a:spcAft>
        <a:spcPct val="0"/>
      </a:spcAft>
      <a:defRPr sz="1500" kern="1200">
        <a:solidFill>
          <a:schemeClr val="tx1"/>
        </a:solidFill>
        <a:latin typeface="Calibri" panose="020F0502020204030204" pitchFamily="34" charset="0"/>
        <a:ea typeface="+mn-ea"/>
        <a:cs typeface="+mn-cs"/>
      </a:defRPr>
    </a:lvl2pPr>
    <a:lvl3pPr marL="777875" indent="136525" algn="l" defTabSz="388938" rtl="0" eaLnBrk="0" fontAlgn="base" hangingPunct="0">
      <a:spcBef>
        <a:spcPct val="0"/>
      </a:spcBef>
      <a:spcAft>
        <a:spcPct val="0"/>
      </a:spcAft>
      <a:defRPr sz="1500" kern="1200">
        <a:solidFill>
          <a:schemeClr val="tx1"/>
        </a:solidFill>
        <a:latin typeface="Calibri" panose="020F0502020204030204" pitchFamily="34" charset="0"/>
        <a:ea typeface="+mn-ea"/>
        <a:cs typeface="+mn-cs"/>
      </a:defRPr>
    </a:lvl3pPr>
    <a:lvl4pPr marL="1168400" indent="203200" algn="l" defTabSz="388938" rtl="0" eaLnBrk="0" fontAlgn="base" hangingPunct="0">
      <a:spcBef>
        <a:spcPct val="0"/>
      </a:spcBef>
      <a:spcAft>
        <a:spcPct val="0"/>
      </a:spcAft>
      <a:defRPr sz="1500" kern="1200">
        <a:solidFill>
          <a:schemeClr val="tx1"/>
        </a:solidFill>
        <a:latin typeface="Calibri" panose="020F0502020204030204" pitchFamily="34" charset="0"/>
        <a:ea typeface="+mn-ea"/>
        <a:cs typeface="+mn-cs"/>
      </a:defRPr>
    </a:lvl4pPr>
    <a:lvl5pPr marL="1557338" indent="271463" algn="l" defTabSz="388938" rtl="0" eaLnBrk="0" fontAlgn="base" hangingPunct="0">
      <a:spcBef>
        <a:spcPct val="0"/>
      </a:spcBef>
      <a:spcAft>
        <a:spcPct val="0"/>
      </a:spcAft>
      <a:defRPr sz="1500" kern="1200">
        <a:solidFill>
          <a:schemeClr val="tx1"/>
        </a:solidFill>
        <a:latin typeface="Calibri" panose="020F0502020204030204" pitchFamily="34" charset="0"/>
        <a:ea typeface="+mn-ea"/>
        <a:cs typeface="+mn-cs"/>
      </a:defRPr>
    </a:lvl5pPr>
    <a:lvl6pPr marL="2286000" algn="l" defTabSz="914400" rtl="0" eaLnBrk="1" latinLnBrk="0" hangingPunct="1">
      <a:defRPr sz="1500" kern="1200">
        <a:solidFill>
          <a:schemeClr val="tx1"/>
        </a:solidFill>
        <a:latin typeface="Calibri" panose="020F0502020204030204" pitchFamily="34" charset="0"/>
        <a:ea typeface="+mn-ea"/>
        <a:cs typeface="+mn-cs"/>
      </a:defRPr>
    </a:lvl6pPr>
    <a:lvl7pPr marL="2743200" algn="l" defTabSz="914400" rtl="0" eaLnBrk="1" latinLnBrk="0" hangingPunct="1">
      <a:defRPr sz="1500" kern="1200">
        <a:solidFill>
          <a:schemeClr val="tx1"/>
        </a:solidFill>
        <a:latin typeface="Calibri" panose="020F0502020204030204" pitchFamily="34" charset="0"/>
        <a:ea typeface="+mn-ea"/>
        <a:cs typeface="+mn-cs"/>
      </a:defRPr>
    </a:lvl7pPr>
    <a:lvl8pPr marL="3200400" algn="l" defTabSz="914400" rtl="0" eaLnBrk="1" latinLnBrk="0" hangingPunct="1">
      <a:defRPr sz="1500" kern="1200">
        <a:solidFill>
          <a:schemeClr val="tx1"/>
        </a:solidFill>
        <a:latin typeface="Calibri" panose="020F0502020204030204" pitchFamily="34" charset="0"/>
        <a:ea typeface="+mn-ea"/>
        <a:cs typeface="+mn-cs"/>
      </a:defRPr>
    </a:lvl8pPr>
    <a:lvl9pPr marL="3657600" algn="l" defTabSz="914400" rtl="0" eaLnBrk="1" latinLnBrk="0" hangingPunct="1">
      <a:defRPr sz="15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9A"/>
    <a:srgbClr val="99FF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8" autoAdjust="0"/>
    <p:restoredTop sz="98757" autoAdjust="0"/>
  </p:normalViewPr>
  <p:slideViewPr>
    <p:cSldViewPr snapToGrid="0" snapToObjects="1">
      <p:cViewPr varScale="1">
        <p:scale>
          <a:sx n="109" d="100"/>
          <a:sy n="109" d="100"/>
        </p:scale>
        <p:origin x="690" y="96"/>
      </p:cViewPr>
      <p:guideLst>
        <p:guide orient="horz" pos="1800"/>
        <p:guide pos="2880"/>
      </p:guideLst>
    </p:cSldViewPr>
  </p:slideViewPr>
  <p:notesTextViewPr>
    <p:cViewPr>
      <p:scale>
        <a:sx n="100" d="100"/>
        <a:sy n="100" d="100"/>
      </p:scale>
      <p:origin x="0" y="0"/>
    </p:cViewPr>
  </p:notesTextViewPr>
  <p:sorterViewPr>
    <p:cViewPr>
      <p:scale>
        <a:sx n="120" d="100"/>
        <a:sy n="120" d="100"/>
      </p:scale>
      <p:origin x="0" y="34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embeddings/oleObject1.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TRamakokovhu\AppData\Local\Microsoft\Windows\INetCache\IE\R33YKGIN\Graphs_Trade.xlsx" TargetMode="Externa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sz="1300" b="1" i="0"/>
            </a:pPr>
            <a:r>
              <a:rPr lang="en-US" dirty="0"/>
              <a:t>GDP at market prices (seasonally adjusted annualised percentage change at constant 2010 prices)</a:t>
            </a:r>
            <a:endParaRPr lang="en-ZA" dirty="0"/>
          </a:p>
          <a:p>
            <a:pPr algn="ctr" rtl="0">
              <a:defRPr sz="1300" b="1" i="0"/>
            </a:pPr>
            <a:endParaRPr lang="en-US" dirty="0"/>
          </a:p>
        </c:rich>
      </c:tx>
      <c:layout>
        <c:manualLayout>
          <c:xMode val="edge"/>
          <c:yMode val="edge"/>
          <c:x val="0.10991831800359456"/>
          <c:y val="1.3888888888888888E-2"/>
        </c:manualLayout>
      </c:layout>
      <c:overlay val="0"/>
    </c:title>
    <c:autoTitleDeleted val="0"/>
    <c:plotArea>
      <c:layout>
        <c:manualLayout>
          <c:layoutTarget val="inner"/>
          <c:xMode val="edge"/>
          <c:yMode val="edge"/>
          <c:x val="6.2378592269874897E-2"/>
          <c:y val="0.16051189303685737"/>
          <c:w val="0.91179610916097842"/>
          <c:h val="0.66806269416656805"/>
        </c:manualLayout>
      </c:layout>
      <c:barChart>
        <c:barDir val="col"/>
        <c:grouping val="clustered"/>
        <c:varyColors val="0"/>
        <c:ser>
          <c:idx val="0"/>
          <c:order val="0"/>
          <c:tx>
            <c:strRef>
              <c:f>GDP!$C$1</c:f>
              <c:strCache>
                <c:ptCount val="1"/>
                <c:pt idx="0">
                  <c:v>Gdp At Market Prices</c:v>
                </c:pt>
              </c:strCache>
            </c:strRef>
          </c:tx>
          <c:spPr>
            <a:solidFill>
              <a:srgbClr val="00B050"/>
            </a:solidFill>
          </c:spPr>
          <c:invertIfNegative val="0"/>
          <c:dPt>
            <c:idx val="0"/>
            <c:invertIfNegative val="0"/>
            <c:bubble3D val="0"/>
            <c:spPr>
              <a:solidFill>
                <a:srgbClr val="FF0000"/>
              </a:solidFill>
            </c:spPr>
            <c:extLst>
              <c:ext xmlns:c16="http://schemas.microsoft.com/office/drawing/2014/chart" uri="{C3380CC4-5D6E-409C-BE32-E72D297353CC}">
                <c16:uniqueId val="{00000001-657A-4995-893E-3934439E5F11}"/>
              </c:ext>
            </c:extLst>
          </c:dPt>
          <c:dPt>
            <c:idx val="4"/>
            <c:invertIfNegative val="0"/>
            <c:bubble3D val="0"/>
            <c:spPr>
              <a:solidFill>
                <a:srgbClr val="FF0000"/>
              </a:solidFill>
            </c:spPr>
            <c:extLst>
              <c:ext xmlns:c16="http://schemas.microsoft.com/office/drawing/2014/chart" uri="{C3380CC4-5D6E-409C-BE32-E72D297353CC}">
                <c16:uniqueId val="{00000003-657A-4995-893E-3934439E5F11}"/>
              </c:ext>
            </c:extLst>
          </c:dPt>
          <c:dPt>
            <c:idx val="5"/>
            <c:invertIfNegative val="0"/>
            <c:bubble3D val="0"/>
            <c:spPr>
              <a:solidFill>
                <a:srgbClr val="FF0000"/>
              </a:solidFill>
            </c:spPr>
            <c:extLst>
              <c:ext xmlns:c16="http://schemas.microsoft.com/office/drawing/2014/chart" uri="{C3380CC4-5D6E-409C-BE32-E72D297353CC}">
                <c16:uniqueId val="{00000005-657A-4995-893E-3934439E5F11}"/>
              </c:ext>
            </c:extLst>
          </c:dPt>
          <c:dPt>
            <c:idx val="8"/>
            <c:invertIfNegative val="0"/>
            <c:bubble3D val="0"/>
            <c:spPr>
              <a:solidFill>
                <a:srgbClr val="FF0000"/>
              </a:solidFill>
            </c:spPr>
            <c:extLst>
              <c:ext xmlns:c16="http://schemas.microsoft.com/office/drawing/2014/chart" uri="{C3380CC4-5D6E-409C-BE32-E72D297353CC}">
                <c16:uniqueId val="{00000007-657A-4995-893E-3934439E5F11}"/>
              </c:ext>
            </c:extLst>
          </c:dPt>
          <c:dPt>
            <c:idx val="10"/>
            <c:invertIfNegative val="0"/>
            <c:bubble3D val="0"/>
            <c:spPr>
              <a:solidFill>
                <a:srgbClr val="FF0000"/>
              </a:solidFill>
            </c:spPr>
            <c:extLst>
              <c:ext xmlns:c16="http://schemas.microsoft.com/office/drawing/2014/chart" uri="{C3380CC4-5D6E-409C-BE32-E72D297353CC}">
                <c16:uniqueId val="{00000009-657A-4995-893E-3934439E5F11}"/>
              </c:ext>
            </c:extLst>
          </c:dPt>
          <c:dPt>
            <c:idx val="11"/>
            <c:invertIfNegative val="0"/>
            <c:bubble3D val="0"/>
            <c:spPr>
              <a:solidFill>
                <a:srgbClr val="FF0000"/>
              </a:solidFill>
            </c:spPr>
            <c:extLst>
              <c:ext xmlns:c16="http://schemas.microsoft.com/office/drawing/2014/chart" uri="{C3380CC4-5D6E-409C-BE32-E72D297353CC}">
                <c16:uniqueId val="{0000000B-657A-4995-893E-3934439E5F11}"/>
              </c:ext>
            </c:extLst>
          </c:dPt>
          <c:dPt>
            <c:idx val="12"/>
            <c:invertIfNegative val="0"/>
            <c:bubble3D val="0"/>
            <c:spPr>
              <a:solidFill>
                <a:srgbClr val="FF0000"/>
              </a:solidFill>
            </c:spPr>
            <c:extLst>
              <c:ext xmlns:c16="http://schemas.microsoft.com/office/drawing/2014/chart" uri="{C3380CC4-5D6E-409C-BE32-E72D297353CC}">
                <c16:uniqueId val="{0000000D-657A-4995-893E-3934439E5F11}"/>
              </c:ext>
            </c:extLst>
          </c:dPt>
          <c:cat>
            <c:multiLvlStrRef>
              <c:f>GDP!$A$30:$B$42</c:f>
              <c:multiLvlStrCache>
                <c:ptCount val="13"/>
                <c:lvl>
                  <c:pt idx="0">
                    <c:v>1</c:v>
                  </c:pt>
                  <c:pt idx="1">
                    <c:v>2</c:v>
                  </c:pt>
                  <c:pt idx="2">
                    <c:v>3</c:v>
                  </c:pt>
                  <c:pt idx="3">
                    <c:v>4</c:v>
                  </c:pt>
                  <c:pt idx="4">
                    <c:v>1</c:v>
                  </c:pt>
                  <c:pt idx="5">
                    <c:v>2</c:v>
                  </c:pt>
                  <c:pt idx="6">
                    <c:v>3</c:v>
                  </c:pt>
                  <c:pt idx="7">
                    <c:v>4</c:v>
                  </c:pt>
                  <c:pt idx="8">
                    <c:v>1</c:v>
                  </c:pt>
                  <c:pt idx="9">
                    <c:v>2</c:v>
                  </c:pt>
                  <c:pt idx="10">
                    <c:v>3</c:v>
                  </c:pt>
                  <c:pt idx="11">
                    <c:v>4</c:v>
                  </c:pt>
                  <c:pt idx="12">
                    <c:v>1</c:v>
                  </c:pt>
                </c:lvl>
                <c:lvl>
                  <c:pt idx="0">
                    <c:v>2017</c:v>
                  </c:pt>
                  <c:pt idx="4">
                    <c:v>2018</c:v>
                  </c:pt>
                  <c:pt idx="8">
                    <c:v>2019</c:v>
                  </c:pt>
                  <c:pt idx="12">
                    <c:v>2020</c:v>
                  </c:pt>
                </c:lvl>
              </c:multiLvlStrCache>
            </c:multiLvlStrRef>
          </c:cat>
          <c:val>
            <c:numRef>
              <c:f>GDP!$C$30:$C$42</c:f>
              <c:numCache>
                <c:formatCode>General</c:formatCode>
                <c:ptCount val="13"/>
                <c:pt idx="0">
                  <c:v>-0.3</c:v>
                </c:pt>
                <c:pt idx="1">
                  <c:v>3</c:v>
                </c:pt>
                <c:pt idx="2">
                  <c:v>2.8</c:v>
                </c:pt>
                <c:pt idx="3">
                  <c:v>3.4</c:v>
                </c:pt>
                <c:pt idx="4">
                  <c:v>-2.7</c:v>
                </c:pt>
                <c:pt idx="5">
                  <c:v>-0.5</c:v>
                </c:pt>
                <c:pt idx="6">
                  <c:v>2.6</c:v>
                </c:pt>
                <c:pt idx="7">
                  <c:v>1.4</c:v>
                </c:pt>
                <c:pt idx="8">
                  <c:v>-3.2</c:v>
                </c:pt>
                <c:pt idx="9">
                  <c:v>3.3</c:v>
                </c:pt>
                <c:pt idx="10">
                  <c:v>-0.8</c:v>
                </c:pt>
                <c:pt idx="11">
                  <c:v>-1.4</c:v>
                </c:pt>
                <c:pt idx="12">
                  <c:v>-2</c:v>
                </c:pt>
              </c:numCache>
            </c:numRef>
          </c:val>
          <c:extLst>
            <c:ext xmlns:c16="http://schemas.microsoft.com/office/drawing/2014/chart" uri="{C3380CC4-5D6E-409C-BE32-E72D297353CC}">
              <c16:uniqueId val="{0000000E-657A-4995-893E-3934439E5F11}"/>
            </c:ext>
          </c:extLst>
        </c:ser>
        <c:dLbls>
          <c:showLegendKey val="0"/>
          <c:showVal val="0"/>
          <c:showCatName val="0"/>
          <c:showSerName val="0"/>
          <c:showPercent val="0"/>
          <c:showBubbleSize val="0"/>
        </c:dLbls>
        <c:gapWidth val="150"/>
        <c:axId val="186101760"/>
        <c:axId val="186103296"/>
      </c:barChart>
      <c:catAx>
        <c:axId val="186101760"/>
        <c:scaling>
          <c:orientation val="minMax"/>
        </c:scaling>
        <c:delete val="0"/>
        <c:axPos val="b"/>
        <c:numFmt formatCode="General" sourceLinked="1"/>
        <c:majorTickMark val="out"/>
        <c:minorTickMark val="none"/>
        <c:tickLblPos val="low"/>
        <c:crossAx val="186103296"/>
        <c:crosses val="autoZero"/>
        <c:auto val="1"/>
        <c:lblAlgn val="ctr"/>
        <c:lblOffset val="100"/>
        <c:noMultiLvlLbl val="0"/>
      </c:catAx>
      <c:valAx>
        <c:axId val="186103296"/>
        <c:scaling>
          <c:orientation val="minMax"/>
        </c:scaling>
        <c:delete val="0"/>
        <c:axPos val="l"/>
        <c:majorGridlines/>
        <c:title>
          <c:tx>
            <c:rich>
              <a:bodyPr rot="-5400000" vert="horz"/>
              <a:lstStyle/>
              <a:p>
                <a:pPr>
                  <a:defRPr sz="900" b="1"/>
                </a:pPr>
                <a:r>
                  <a:rPr lang="en-US" sz="900" dirty="0"/>
                  <a:t>Percentage growth</a:t>
                </a:r>
              </a:p>
            </c:rich>
          </c:tx>
          <c:layout>
            <c:manualLayout>
              <c:xMode val="edge"/>
              <c:yMode val="edge"/>
              <c:x val="9.6507783855262366E-4"/>
              <c:y val="0.35457207024379689"/>
            </c:manualLayout>
          </c:layout>
          <c:overlay val="0"/>
        </c:title>
        <c:numFmt formatCode="General" sourceLinked="1"/>
        <c:majorTickMark val="out"/>
        <c:minorTickMark val="none"/>
        <c:tickLblPos val="nextTo"/>
        <c:crossAx val="186101760"/>
        <c:crosses val="autoZero"/>
        <c:crossBetween val="between"/>
      </c:valAx>
      <c:spPr>
        <a:solidFill>
          <a:schemeClr val="lt1"/>
        </a:solidFill>
        <a:ln w="25400" cap="flat" cmpd="sng" algn="ctr">
          <a:solidFill>
            <a:schemeClr val="bg1"/>
          </a:solidFill>
          <a:prstDash val="solid"/>
        </a:ln>
        <a:effectLst/>
      </c:spPr>
    </c:plotArea>
    <c:plotVisOnly val="1"/>
    <c:dispBlanksAs val="gap"/>
    <c:showDLblsOverMax val="0"/>
  </c:chart>
  <c:spPr>
    <a:solidFill>
      <a:schemeClr val="accent1">
        <a:lumMod val="60000"/>
        <a:lumOff val="40000"/>
      </a:schemeClr>
    </a:solidFill>
    <a:ln w="25400" cap="flat" cmpd="sng" algn="ctr">
      <a:solidFill>
        <a:schemeClr val="bg1"/>
      </a:solidFill>
      <a:prstDash val="solid"/>
    </a:ln>
    <a:effectLst/>
  </c:spPr>
  <c:txPr>
    <a:bodyPr/>
    <a:lstStyle/>
    <a:p>
      <a:pPr>
        <a:defRPr sz="900" i="0">
          <a:solidFill>
            <a:schemeClr val="dk1"/>
          </a:solidFill>
          <a:latin typeface="Arial" panose="020B0604020202020204" pitchFamily="34" charset="0"/>
          <a:ea typeface="+mn-ea"/>
          <a:cs typeface="Arial" panose="020B0604020202020204"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300"/>
            </a:pPr>
            <a:r>
              <a:rPr lang="en-ZA" sz="1300" dirty="0"/>
              <a:t>Gross Fixed Capital Formation by categories  (constant 2010 prices, seasonally adjusted % change quarter-on-quarter, annualised)</a:t>
            </a:r>
          </a:p>
        </c:rich>
      </c:tx>
      <c:layout/>
      <c:overlay val="0"/>
    </c:title>
    <c:autoTitleDeleted val="0"/>
    <c:plotArea>
      <c:layout>
        <c:manualLayout>
          <c:layoutTarget val="inner"/>
          <c:xMode val="edge"/>
          <c:yMode val="edge"/>
          <c:x val="6.5067059574252017E-2"/>
          <c:y val="0.1791885188235012"/>
          <c:w val="0.90580320990467722"/>
          <c:h val="0.64720400653965771"/>
        </c:manualLayout>
      </c:layout>
      <c:lineChart>
        <c:grouping val="standard"/>
        <c:varyColors val="0"/>
        <c:ser>
          <c:idx val="0"/>
          <c:order val="0"/>
          <c:tx>
            <c:strRef>
              <c:f>GFCF!$F$1</c:f>
              <c:strCache>
                <c:ptCount val="1"/>
                <c:pt idx="0">
                  <c:v>General government</c:v>
                </c:pt>
              </c:strCache>
            </c:strRef>
          </c:tx>
          <c:marker>
            <c:symbol val="none"/>
          </c:marker>
          <c:cat>
            <c:multiLvlStrRef>
              <c:f>GFCF!$D$2:$E$14</c:f>
              <c:multiLvlStrCache>
                <c:ptCount val="13"/>
                <c:lvl>
                  <c:pt idx="0">
                    <c:v>1</c:v>
                  </c:pt>
                  <c:pt idx="1">
                    <c:v>2</c:v>
                  </c:pt>
                  <c:pt idx="2">
                    <c:v>3</c:v>
                  </c:pt>
                  <c:pt idx="3">
                    <c:v>4</c:v>
                  </c:pt>
                  <c:pt idx="4">
                    <c:v>1</c:v>
                  </c:pt>
                  <c:pt idx="5">
                    <c:v>2</c:v>
                  </c:pt>
                  <c:pt idx="6">
                    <c:v>3</c:v>
                  </c:pt>
                  <c:pt idx="7">
                    <c:v>4</c:v>
                  </c:pt>
                  <c:pt idx="8">
                    <c:v>1</c:v>
                  </c:pt>
                  <c:pt idx="9">
                    <c:v>2</c:v>
                  </c:pt>
                  <c:pt idx="10">
                    <c:v>3</c:v>
                  </c:pt>
                  <c:pt idx="11">
                    <c:v>4</c:v>
                  </c:pt>
                  <c:pt idx="12">
                    <c:v>1</c:v>
                  </c:pt>
                </c:lvl>
                <c:lvl>
                  <c:pt idx="0">
                    <c:v>2017</c:v>
                  </c:pt>
                  <c:pt idx="4">
                    <c:v>2018</c:v>
                  </c:pt>
                  <c:pt idx="8">
                    <c:v>2019</c:v>
                  </c:pt>
                  <c:pt idx="12">
                    <c:v>2020</c:v>
                  </c:pt>
                </c:lvl>
              </c:multiLvlStrCache>
            </c:multiLvlStrRef>
          </c:cat>
          <c:val>
            <c:numRef>
              <c:f>GFCF!$F$2:$F$14</c:f>
              <c:numCache>
                <c:formatCode>#,##0.0</c:formatCode>
                <c:ptCount val="13"/>
                <c:pt idx="0">
                  <c:v>3.4554867552264881</c:v>
                </c:pt>
                <c:pt idx="1">
                  <c:v>1.491414459902046</c:v>
                </c:pt>
                <c:pt idx="2">
                  <c:v>8.2156254450734423</c:v>
                </c:pt>
                <c:pt idx="3">
                  <c:v>2.5329085624543097</c:v>
                </c:pt>
                <c:pt idx="4">
                  <c:v>-14.128710843862919</c:v>
                </c:pt>
                <c:pt idx="5">
                  <c:v>-4.3016021739624506</c:v>
                </c:pt>
                <c:pt idx="6">
                  <c:v>-9.0149447113506369</c:v>
                </c:pt>
                <c:pt idx="7">
                  <c:v>-4.1216520294852188</c:v>
                </c:pt>
                <c:pt idx="8">
                  <c:v>-2.1815587664254679</c:v>
                </c:pt>
                <c:pt idx="9">
                  <c:v>-16.308504507053541</c:v>
                </c:pt>
                <c:pt idx="10">
                  <c:v>-15.64935487671238</c:v>
                </c:pt>
                <c:pt idx="11">
                  <c:v>-17.587468082307865</c:v>
                </c:pt>
                <c:pt idx="12">
                  <c:v>7.6642162957961659</c:v>
                </c:pt>
              </c:numCache>
            </c:numRef>
          </c:val>
          <c:smooth val="0"/>
          <c:extLst>
            <c:ext xmlns:c16="http://schemas.microsoft.com/office/drawing/2014/chart" uri="{C3380CC4-5D6E-409C-BE32-E72D297353CC}">
              <c16:uniqueId val="{00000000-4157-4AAA-A45F-A1190B61A31A}"/>
            </c:ext>
          </c:extLst>
        </c:ser>
        <c:ser>
          <c:idx val="1"/>
          <c:order val="1"/>
          <c:tx>
            <c:strRef>
              <c:f>GFCF!$G$1</c:f>
              <c:strCache>
                <c:ptCount val="1"/>
                <c:pt idx="0">
                  <c:v>Public corporations</c:v>
                </c:pt>
              </c:strCache>
            </c:strRef>
          </c:tx>
          <c:marker>
            <c:symbol val="none"/>
          </c:marker>
          <c:cat>
            <c:multiLvlStrRef>
              <c:f>GFCF!$D$2:$E$14</c:f>
              <c:multiLvlStrCache>
                <c:ptCount val="13"/>
                <c:lvl>
                  <c:pt idx="0">
                    <c:v>1</c:v>
                  </c:pt>
                  <c:pt idx="1">
                    <c:v>2</c:v>
                  </c:pt>
                  <c:pt idx="2">
                    <c:v>3</c:v>
                  </c:pt>
                  <c:pt idx="3">
                    <c:v>4</c:v>
                  </c:pt>
                  <c:pt idx="4">
                    <c:v>1</c:v>
                  </c:pt>
                  <c:pt idx="5">
                    <c:v>2</c:v>
                  </c:pt>
                  <c:pt idx="6">
                    <c:v>3</c:v>
                  </c:pt>
                  <c:pt idx="7">
                    <c:v>4</c:v>
                  </c:pt>
                  <c:pt idx="8">
                    <c:v>1</c:v>
                  </c:pt>
                  <c:pt idx="9">
                    <c:v>2</c:v>
                  </c:pt>
                  <c:pt idx="10">
                    <c:v>3</c:v>
                  </c:pt>
                  <c:pt idx="11">
                    <c:v>4</c:v>
                  </c:pt>
                  <c:pt idx="12">
                    <c:v>1</c:v>
                  </c:pt>
                </c:lvl>
                <c:lvl>
                  <c:pt idx="0">
                    <c:v>2017</c:v>
                  </c:pt>
                  <c:pt idx="4">
                    <c:v>2018</c:v>
                  </c:pt>
                  <c:pt idx="8">
                    <c:v>2019</c:v>
                  </c:pt>
                  <c:pt idx="12">
                    <c:v>2020</c:v>
                  </c:pt>
                </c:lvl>
              </c:multiLvlStrCache>
            </c:multiLvlStrRef>
          </c:cat>
          <c:val>
            <c:numRef>
              <c:f>GFCF!$G$2:$G$14</c:f>
              <c:numCache>
                <c:formatCode>#,##0.0</c:formatCode>
                <c:ptCount val="13"/>
                <c:pt idx="0">
                  <c:v>-16.666159461112088</c:v>
                </c:pt>
                <c:pt idx="1">
                  <c:v>-12.943201112333298</c:v>
                </c:pt>
                <c:pt idx="2">
                  <c:v>-34.488959715969045</c:v>
                </c:pt>
                <c:pt idx="3">
                  <c:v>7.1441895861578075</c:v>
                </c:pt>
                <c:pt idx="4">
                  <c:v>-15.475612273116411</c:v>
                </c:pt>
                <c:pt idx="5">
                  <c:v>-13.849966912494537</c:v>
                </c:pt>
                <c:pt idx="6">
                  <c:v>-7.8991968196624072</c:v>
                </c:pt>
                <c:pt idx="7">
                  <c:v>-5.6277495206209096</c:v>
                </c:pt>
                <c:pt idx="8">
                  <c:v>16.315310879158204</c:v>
                </c:pt>
                <c:pt idx="9">
                  <c:v>-12.025479893199218</c:v>
                </c:pt>
                <c:pt idx="10">
                  <c:v>0.72610978764326717</c:v>
                </c:pt>
                <c:pt idx="11">
                  <c:v>-0.25468760202335261</c:v>
                </c:pt>
                <c:pt idx="12">
                  <c:v>-20.910987817320475</c:v>
                </c:pt>
              </c:numCache>
            </c:numRef>
          </c:val>
          <c:smooth val="0"/>
          <c:extLst>
            <c:ext xmlns:c16="http://schemas.microsoft.com/office/drawing/2014/chart" uri="{C3380CC4-5D6E-409C-BE32-E72D297353CC}">
              <c16:uniqueId val="{00000001-4157-4AAA-A45F-A1190B61A31A}"/>
            </c:ext>
          </c:extLst>
        </c:ser>
        <c:ser>
          <c:idx val="2"/>
          <c:order val="2"/>
          <c:tx>
            <c:strRef>
              <c:f>GFCF!$H$1</c:f>
              <c:strCache>
                <c:ptCount val="1"/>
                <c:pt idx="0">
                  <c:v>Private business enterprises</c:v>
                </c:pt>
              </c:strCache>
            </c:strRef>
          </c:tx>
          <c:marker>
            <c:symbol val="none"/>
          </c:marker>
          <c:cat>
            <c:multiLvlStrRef>
              <c:f>GFCF!$D$2:$E$14</c:f>
              <c:multiLvlStrCache>
                <c:ptCount val="13"/>
                <c:lvl>
                  <c:pt idx="0">
                    <c:v>1</c:v>
                  </c:pt>
                  <c:pt idx="1">
                    <c:v>2</c:v>
                  </c:pt>
                  <c:pt idx="2">
                    <c:v>3</c:v>
                  </c:pt>
                  <c:pt idx="3">
                    <c:v>4</c:v>
                  </c:pt>
                  <c:pt idx="4">
                    <c:v>1</c:v>
                  </c:pt>
                  <c:pt idx="5">
                    <c:v>2</c:v>
                  </c:pt>
                  <c:pt idx="6">
                    <c:v>3</c:v>
                  </c:pt>
                  <c:pt idx="7">
                    <c:v>4</c:v>
                  </c:pt>
                  <c:pt idx="8">
                    <c:v>1</c:v>
                  </c:pt>
                  <c:pt idx="9">
                    <c:v>2</c:v>
                  </c:pt>
                  <c:pt idx="10">
                    <c:v>3</c:v>
                  </c:pt>
                  <c:pt idx="11">
                    <c:v>4</c:v>
                  </c:pt>
                  <c:pt idx="12">
                    <c:v>1</c:v>
                  </c:pt>
                </c:lvl>
                <c:lvl>
                  <c:pt idx="0">
                    <c:v>2017</c:v>
                  </c:pt>
                  <c:pt idx="4">
                    <c:v>2018</c:v>
                  </c:pt>
                  <c:pt idx="8">
                    <c:v>2019</c:v>
                  </c:pt>
                  <c:pt idx="12">
                    <c:v>2020</c:v>
                  </c:pt>
                </c:lvl>
              </c:multiLvlStrCache>
            </c:multiLvlStrRef>
          </c:cat>
          <c:val>
            <c:numRef>
              <c:f>GFCF!$H$2:$H$14</c:f>
              <c:numCache>
                <c:formatCode>#,##0.0</c:formatCode>
                <c:ptCount val="13"/>
                <c:pt idx="0">
                  <c:v>0.42015279067209121</c:v>
                </c:pt>
                <c:pt idx="1">
                  <c:v>9.2851858901425999</c:v>
                </c:pt>
                <c:pt idx="2">
                  <c:v>-4.4381859115044335</c:v>
                </c:pt>
                <c:pt idx="3">
                  <c:v>22.270727411302445</c:v>
                </c:pt>
                <c:pt idx="4">
                  <c:v>-6.6623353163053167</c:v>
                </c:pt>
                <c:pt idx="5">
                  <c:v>-1.3145622411635287</c:v>
                </c:pt>
                <c:pt idx="6">
                  <c:v>2.9396458480542833</c:v>
                </c:pt>
                <c:pt idx="7">
                  <c:v>-1.4458621356723995</c:v>
                </c:pt>
                <c:pt idx="8">
                  <c:v>-8.3619581273657815</c:v>
                </c:pt>
                <c:pt idx="9">
                  <c:v>15.983257564134419</c:v>
                </c:pt>
                <c:pt idx="10">
                  <c:v>9.4790599041371593</c:v>
                </c:pt>
                <c:pt idx="11">
                  <c:v>-10.284335367675297</c:v>
                </c:pt>
                <c:pt idx="12">
                  <c:v>-25.271166538366231</c:v>
                </c:pt>
              </c:numCache>
            </c:numRef>
          </c:val>
          <c:smooth val="0"/>
          <c:extLst>
            <c:ext xmlns:c16="http://schemas.microsoft.com/office/drawing/2014/chart" uri="{C3380CC4-5D6E-409C-BE32-E72D297353CC}">
              <c16:uniqueId val="{00000002-4157-4AAA-A45F-A1190B61A31A}"/>
            </c:ext>
          </c:extLst>
        </c:ser>
        <c:ser>
          <c:idx val="3"/>
          <c:order val="3"/>
          <c:tx>
            <c:strRef>
              <c:f>GFCF!$I$1</c:f>
              <c:strCache>
                <c:ptCount val="1"/>
                <c:pt idx="0">
                  <c:v>Total</c:v>
                </c:pt>
              </c:strCache>
            </c:strRef>
          </c:tx>
          <c:marker>
            <c:symbol val="none"/>
          </c:marker>
          <c:cat>
            <c:multiLvlStrRef>
              <c:f>GFCF!$D$2:$E$14</c:f>
              <c:multiLvlStrCache>
                <c:ptCount val="13"/>
                <c:lvl>
                  <c:pt idx="0">
                    <c:v>1</c:v>
                  </c:pt>
                  <c:pt idx="1">
                    <c:v>2</c:v>
                  </c:pt>
                  <c:pt idx="2">
                    <c:v>3</c:v>
                  </c:pt>
                  <c:pt idx="3">
                    <c:v>4</c:v>
                  </c:pt>
                  <c:pt idx="4">
                    <c:v>1</c:v>
                  </c:pt>
                  <c:pt idx="5">
                    <c:v>2</c:v>
                  </c:pt>
                  <c:pt idx="6">
                    <c:v>3</c:v>
                  </c:pt>
                  <c:pt idx="7">
                    <c:v>4</c:v>
                  </c:pt>
                  <c:pt idx="8">
                    <c:v>1</c:v>
                  </c:pt>
                  <c:pt idx="9">
                    <c:v>2</c:v>
                  </c:pt>
                  <c:pt idx="10">
                    <c:v>3</c:v>
                  </c:pt>
                  <c:pt idx="11">
                    <c:v>4</c:v>
                  </c:pt>
                  <c:pt idx="12">
                    <c:v>1</c:v>
                  </c:pt>
                </c:lvl>
                <c:lvl>
                  <c:pt idx="0">
                    <c:v>2017</c:v>
                  </c:pt>
                  <c:pt idx="4">
                    <c:v>2018</c:v>
                  </c:pt>
                  <c:pt idx="8">
                    <c:v>2019</c:v>
                  </c:pt>
                  <c:pt idx="12">
                    <c:v>2020</c:v>
                  </c:pt>
                </c:lvl>
              </c:multiLvlStrCache>
            </c:multiLvlStrRef>
          </c:cat>
          <c:val>
            <c:numRef>
              <c:f>GFCF!$I$2:$I$14</c:f>
              <c:numCache>
                <c:formatCode>#,##0.0</c:formatCode>
                <c:ptCount val="13"/>
                <c:pt idx="0">
                  <c:v>-2.462156518023491</c:v>
                </c:pt>
                <c:pt idx="1">
                  <c:v>3.7479216786741034</c:v>
                </c:pt>
                <c:pt idx="2">
                  <c:v>-8.2841354055649532</c:v>
                </c:pt>
                <c:pt idx="3">
                  <c:v>16.272499287276631</c:v>
                </c:pt>
                <c:pt idx="4">
                  <c:v>-9.3232179462274729</c:v>
                </c:pt>
                <c:pt idx="5">
                  <c:v>-3.7830396339283396</c:v>
                </c:pt>
                <c:pt idx="6">
                  <c:v>-0.72403048072308707</c:v>
                </c:pt>
                <c:pt idx="7">
                  <c:v>-2.4894713124331389</c:v>
                </c:pt>
                <c:pt idx="8">
                  <c:v>-4.0980035242421451</c:v>
                </c:pt>
                <c:pt idx="9">
                  <c:v>5.8435453100543953</c:v>
                </c:pt>
                <c:pt idx="10">
                  <c:v>4.1043902712512477</c:v>
                </c:pt>
                <c:pt idx="11">
                  <c:v>-9.9921194266982667</c:v>
                </c:pt>
                <c:pt idx="12">
                  <c:v>-20.528384669221367</c:v>
                </c:pt>
              </c:numCache>
            </c:numRef>
          </c:val>
          <c:smooth val="0"/>
          <c:extLst>
            <c:ext xmlns:c16="http://schemas.microsoft.com/office/drawing/2014/chart" uri="{C3380CC4-5D6E-409C-BE32-E72D297353CC}">
              <c16:uniqueId val="{00000003-4157-4AAA-A45F-A1190B61A31A}"/>
            </c:ext>
          </c:extLst>
        </c:ser>
        <c:dLbls>
          <c:showLegendKey val="0"/>
          <c:showVal val="0"/>
          <c:showCatName val="0"/>
          <c:showSerName val="0"/>
          <c:showPercent val="0"/>
          <c:showBubbleSize val="0"/>
        </c:dLbls>
        <c:smooth val="0"/>
        <c:axId val="188388480"/>
        <c:axId val="188390016"/>
      </c:lineChart>
      <c:catAx>
        <c:axId val="188388480"/>
        <c:scaling>
          <c:orientation val="minMax"/>
        </c:scaling>
        <c:delete val="0"/>
        <c:axPos val="b"/>
        <c:numFmt formatCode="General" sourceLinked="0"/>
        <c:majorTickMark val="none"/>
        <c:minorTickMark val="none"/>
        <c:tickLblPos val="low"/>
        <c:crossAx val="188390016"/>
        <c:crosses val="autoZero"/>
        <c:auto val="1"/>
        <c:lblAlgn val="ctr"/>
        <c:lblOffset val="100"/>
        <c:noMultiLvlLbl val="0"/>
      </c:catAx>
      <c:valAx>
        <c:axId val="188390016"/>
        <c:scaling>
          <c:orientation val="minMax"/>
        </c:scaling>
        <c:delete val="0"/>
        <c:axPos val="l"/>
        <c:majorGridlines/>
        <c:title>
          <c:tx>
            <c:rich>
              <a:bodyPr/>
              <a:lstStyle/>
              <a:p>
                <a:pPr>
                  <a:defRPr/>
                </a:pPr>
                <a:r>
                  <a:rPr lang="en-ZA" dirty="0"/>
                  <a:t>Growth rate</a:t>
                </a:r>
              </a:p>
            </c:rich>
          </c:tx>
          <c:layout/>
          <c:overlay val="0"/>
        </c:title>
        <c:numFmt formatCode="#,##0" sourceLinked="0"/>
        <c:majorTickMark val="out"/>
        <c:minorTickMark val="none"/>
        <c:tickLblPos val="nextTo"/>
        <c:crossAx val="188388480"/>
        <c:crosses val="autoZero"/>
        <c:crossBetween val="between"/>
      </c:valAx>
      <c:spPr>
        <a:solidFill>
          <a:sysClr val="window" lastClr="FFFFFF"/>
        </a:solidFill>
      </c:spPr>
    </c:plotArea>
    <c:legend>
      <c:legendPos val="r"/>
      <c:layout>
        <c:manualLayout>
          <c:xMode val="edge"/>
          <c:yMode val="edge"/>
          <c:x val="8.0081139442057275E-2"/>
          <c:y val="0.19645600534651994"/>
          <c:w val="0.87647874723715047"/>
          <c:h val="4.8862567341912508E-2"/>
        </c:manualLayout>
      </c:layout>
      <c:overlay val="0"/>
      <c:txPr>
        <a:bodyPr/>
        <a:lstStyle/>
        <a:p>
          <a:pPr>
            <a:defRPr sz="800"/>
          </a:pPr>
          <a:endParaRPr lang="en-US"/>
        </a:p>
      </c:txPr>
    </c:legend>
    <c:plotVisOnly val="1"/>
    <c:dispBlanksAs val="gap"/>
    <c:showDLblsOverMax val="0"/>
  </c:chart>
  <c:spPr>
    <a:solidFill>
      <a:schemeClr val="accent1">
        <a:lumMod val="60000"/>
        <a:lumOff val="40000"/>
      </a:schemeClr>
    </a:solidFill>
  </c:spPr>
  <c:txPr>
    <a:bodyPr/>
    <a:lstStyle/>
    <a:p>
      <a:pPr>
        <a:defRPr sz="9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300">
                <a:latin typeface="Arial" panose="020B0604020202020204" pitchFamily="34" charset="0"/>
                <a:cs typeface="Arial" panose="020B0604020202020204" pitchFamily="34" charset="0"/>
              </a:defRPr>
            </a:pPr>
            <a:r>
              <a:rPr lang="en-US" sz="1300" dirty="0">
                <a:latin typeface="Arial" panose="020B0604020202020204" pitchFamily="34" charset="0"/>
                <a:cs typeface="Arial" panose="020B0604020202020204" pitchFamily="34" charset="0"/>
              </a:rPr>
              <a:t>Total employment:QLFS</a:t>
            </a:r>
          </a:p>
        </c:rich>
      </c:tx>
      <c:layout/>
      <c:overlay val="0"/>
    </c:title>
    <c:autoTitleDeleted val="0"/>
    <c:plotArea>
      <c:layout>
        <c:manualLayout>
          <c:layoutTarget val="inner"/>
          <c:xMode val="edge"/>
          <c:yMode val="edge"/>
          <c:x val="0.13591004413621435"/>
          <c:y val="0.12535906969962088"/>
          <c:w val="0.83845013728171414"/>
          <c:h val="0.61916192767570721"/>
        </c:manualLayout>
      </c:layout>
      <c:barChart>
        <c:barDir val="col"/>
        <c:grouping val="clustered"/>
        <c:varyColors val="0"/>
        <c:ser>
          <c:idx val="0"/>
          <c:order val="0"/>
          <c:tx>
            <c:strRef>
              <c:f>Employment!$C$1</c:f>
              <c:strCache>
                <c:ptCount val="1"/>
                <c:pt idx="0">
                  <c:v>    Employed</c:v>
                </c:pt>
              </c:strCache>
            </c:strRef>
          </c:tx>
          <c:spPr>
            <a:solidFill>
              <a:srgbClr val="FF0000"/>
            </a:solidFill>
          </c:spPr>
          <c:invertIfNegative val="0"/>
          <c:cat>
            <c:multiLvlStrRef>
              <c:f>Employment!$A$38:$B$50</c:f>
              <c:multiLvlStrCache>
                <c:ptCount val="13"/>
                <c:lvl>
                  <c:pt idx="0">
                    <c:v>1</c:v>
                  </c:pt>
                  <c:pt idx="1">
                    <c:v>2</c:v>
                  </c:pt>
                  <c:pt idx="2">
                    <c:v>3</c:v>
                  </c:pt>
                  <c:pt idx="3">
                    <c:v>4</c:v>
                  </c:pt>
                  <c:pt idx="4">
                    <c:v>1</c:v>
                  </c:pt>
                  <c:pt idx="5">
                    <c:v>2</c:v>
                  </c:pt>
                  <c:pt idx="6">
                    <c:v>3</c:v>
                  </c:pt>
                  <c:pt idx="7">
                    <c:v>4</c:v>
                  </c:pt>
                  <c:pt idx="8">
                    <c:v>1</c:v>
                  </c:pt>
                  <c:pt idx="9">
                    <c:v>2</c:v>
                  </c:pt>
                  <c:pt idx="10">
                    <c:v>3</c:v>
                  </c:pt>
                  <c:pt idx="11">
                    <c:v>4</c:v>
                  </c:pt>
                  <c:pt idx="12">
                    <c:v>1</c:v>
                  </c:pt>
                </c:lvl>
                <c:lvl>
                  <c:pt idx="0">
                    <c:v>2017</c:v>
                  </c:pt>
                  <c:pt idx="4">
                    <c:v>2018</c:v>
                  </c:pt>
                  <c:pt idx="8">
                    <c:v>2019</c:v>
                  </c:pt>
                  <c:pt idx="12">
                    <c:v>2020</c:v>
                  </c:pt>
                </c:lvl>
              </c:multiLvlStrCache>
            </c:multiLvlStrRef>
          </c:cat>
          <c:val>
            <c:numRef>
              <c:f>Employment!$C$38:$C$50</c:f>
              <c:numCache>
                <c:formatCode>#,##0</c:formatCode>
                <c:ptCount val="13"/>
                <c:pt idx="0">
                  <c:v>16212.250450626845</c:v>
                </c:pt>
                <c:pt idx="1">
                  <c:v>16099.707765312933</c:v>
                </c:pt>
                <c:pt idx="2">
                  <c:v>16191.669886665872</c:v>
                </c:pt>
                <c:pt idx="3">
                  <c:v>16171.025867909169</c:v>
                </c:pt>
                <c:pt idx="4">
                  <c:v>16377.523823614691</c:v>
                </c:pt>
                <c:pt idx="5">
                  <c:v>16287.803465880726</c:v>
                </c:pt>
                <c:pt idx="6">
                  <c:v>16380.073776574245</c:v>
                </c:pt>
                <c:pt idx="7">
                  <c:v>16528.698796496032</c:v>
                </c:pt>
                <c:pt idx="8">
                  <c:v>16291.436249923043</c:v>
                </c:pt>
                <c:pt idx="9">
                  <c:v>16312.705900699659</c:v>
                </c:pt>
                <c:pt idx="10">
                  <c:v>16375.008581983788</c:v>
                </c:pt>
                <c:pt idx="11">
                  <c:v>16420.26829178727</c:v>
                </c:pt>
                <c:pt idx="12">
                  <c:v>16382.555174366442</c:v>
                </c:pt>
              </c:numCache>
            </c:numRef>
          </c:val>
          <c:extLst>
            <c:ext xmlns:c16="http://schemas.microsoft.com/office/drawing/2014/chart" uri="{C3380CC4-5D6E-409C-BE32-E72D297353CC}">
              <c16:uniqueId val="{00000000-156A-45F8-8FE7-31BE0ECB1EA6}"/>
            </c:ext>
          </c:extLst>
        </c:ser>
        <c:dLbls>
          <c:showLegendKey val="0"/>
          <c:showVal val="0"/>
          <c:showCatName val="0"/>
          <c:showSerName val="0"/>
          <c:showPercent val="0"/>
          <c:showBubbleSize val="0"/>
        </c:dLbls>
        <c:gapWidth val="150"/>
        <c:axId val="201503104"/>
        <c:axId val="201504640"/>
      </c:barChart>
      <c:catAx>
        <c:axId val="201503104"/>
        <c:scaling>
          <c:orientation val="minMax"/>
        </c:scaling>
        <c:delete val="0"/>
        <c:axPos val="b"/>
        <c:numFmt formatCode="General" sourceLinked="0"/>
        <c:majorTickMark val="out"/>
        <c:minorTickMark val="none"/>
        <c:tickLblPos val="nextTo"/>
        <c:txPr>
          <a:bodyPr/>
          <a:lstStyle/>
          <a:p>
            <a:pPr>
              <a:defRPr sz="900">
                <a:latin typeface="Arial" panose="020B0604020202020204" pitchFamily="34" charset="0"/>
                <a:cs typeface="Arial" panose="020B0604020202020204" pitchFamily="34" charset="0"/>
              </a:defRPr>
            </a:pPr>
            <a:endParaRPr lang="en-US"/>
          </a:p>
        </c:txPr>
        <c:crossAx val="201504640"/>
        <c:crosses val="autoZero"/>
        <c:auto val="1"/>
        <c:lblAlgn val="ctr"/>
        <c:lblOffset val="100"/>
        <c:noMultiLvlLbl val="0"/>
      </c:catAx>
      <c:valAx>
        <c:axId val="201504640"/>
        <c:scaling>
          <c:orientation val="minMax"/>
        </c:scaling>
        <c:delete val="0"/>
        <c:axPos val="l"/>
        <c:majorGridlines/>
        <c:title>
          <c:tx>
            <c:rich>
              <a:bodyPr rot="-5400000" vert="horz"/>
              <a:lstStyle/>
              <a:p>
                <a:pPr>
                  <a:defRPr sz="900">
                    <a:latin typeface="Arial" panose="020B0604020202020204" pitchFamily="34" charset="0"/>
                    <a:cs typeface="Arial" panose="020B0604020202020204" pitchFamily="34" charset="0"/>
                  </a:defRPr>
                </a:pPr>
                <a:r>
                  <a:rPr lang="en-US" sz="900" dirty="0">
                    <a:latin typeface="Arial" panose="020B0604020202020204" pitchFamily="34" charset="0"/>
                    <a:cs typeface="Arial" panose="020B0604020202020204" pitchFamily="34" charset="0"/>
                  </a:rPr>
                  <a:t>Employment</a:t>
                </a:r>
              </a:p>
              <a:p>
                <a:pPr>
                  <a:defRPr sz="900">
                    <a:latin typeface="Arial" panose="020B0604020202020204" pitchFamily="34" charset="0"/>
                    <a:cs typeface="Arial" panose="020B0604020202020204" pitchFamily="34" charset="0"/>
                  </a:defRPr>
                </a:pPr>
                <a:r>
                  <a:rPr lang="en-US" sz="900" dirty="0">
                    <a:latin typeface="Arial" panose="020B0604020202020204" pitchFamily="34" charset="0"/>
                    <a:cs typeface="Arial" panose="020B0604020202020204" pitchFamily="34" charset="0"/>
                  </a:rPr>
                  <a:t>(in thousands)</a:t>
                </a:r>
              </a:p>
            </c:rich>
          </c:tx>
          <c:layout/>
          <c:overlay val="0"/>
        </c:title>
        <c:numFmt formatCode="#,##0" sourceLinked="1"/>
        <c:majorTickMark val="out"/>
        <c:minorTickMark val="none"/>
        <c:tickLblPos val="nextTo"/>
        <c:txPr>
          <a:bodyPr/>
          <a:lstStyle/>
          <a:p>
            <a:pPr>
              <a:defRPr sz="900">
                <a:latin typeface="Arial" panose="020B0604020202020204" pitchFamily="34" charset="0"/>
                <a:cs typeface="Arial" panose="020B0604020202020204" pitchFamily="34" charset="0"/>
              </a:defRPr>
            </a:pPr>
            <a:endParaRPr lang="en-US"/>
          </a:p>
        </c:txPr>
        <c:crossAx val="201503104"/>
        <c:crosses val="autoZero"/>
        <c:crossBetween val="between"/>
      </c:valAx>
      <c:spPr>
        <a:solidFill>
          <a:sysClr val="window" lastClr="FFFFFF"/>
        </a:solidFill>
        <a:ln>
          <a:solidFill>
            <a:sysClr val="window" lastClr="FFFFFF"/>
          </a:solidFill>
        </a:ln>
      </c:spPr>
    </c:plotArea>
    <c:plotVisOnly val="1"/>
    <c:dispBlanksAs val="gap"/>
    <c:showDLblsOverMax val="0"/>
  </c:chart>
  <c:spPr>
    <a:solidFill>
      <a:schemeClr val="accent1">
        <a:lumMod val="60000"/>
        <a:lumOff val="40000"/>
      </a:schemeClr>
    </a:solidFill>
    <a:ln w="25400" cap="flat" cmpd="sng" algn="ctr">
      <a:solidFill>
        <a:schemeClr val="bg1"/>
      </a:solidFill>
      <a:prstDash val="solid"/>
    </a:ln>
    <a:effectLst/>
  </c:spPr>
  <c:txPr>
    <a:bodyPr/>
    <a:lstStyle/>
    <a:p>
      <a:pPr>
        <a:defRPr>
          <a:solidFill>
            <a:schemeClr val="dk1"/>
          </a:solidFill>
          <a:latin typeface="+mn-lt"/>
          <a:ea typeface="+mn-ea"/>
          <a:cs typeface="+mn-cs"/>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ZA" sz="1300" b="1" i="0" baseline="0" dirty="0">
                <a:effectLst/>
                <a:latin typeface="Arial" pitchFamily="34" charset="0"/>
                <a:cs typeface="Arial" pitchFamily="34" charset="0"/>
              </a:rPr>
              <a:t>SA trade with the world</a:t>
            </a:r>
            <a:endParaRPr lang="en-ZA" sz="1300" dirty="0">
              <a:effectLst/>
              <a:latin typeface="Arial" pitchFamily="34" charset="0"/>
              <a:cs typeface="Arial" pitchFamily="34" charset="0"/>
            </a:endParaRPr>
          </a:p>
          <a:p>
            <a:pPr>
              <a:defRPr/>
            </a:pPr>
            <a:r>
              <a:rPr lang="en-ZA" sz="1300" b="1" i="0" baseline="0" dirty="0">
                <a:effectLst/>
                <a:latin typeface="Arial" pitchFamily="34" charset="0"/>
                <a:cs typeface="Arial" pitchFamily="34" charset="0"/>
              </a:rPr>
              <a:t>(Seasonally adjusted at annual rate)</a:t>
            </a:r>
            <a:endParaRPr lang="en-ZA" sz="1300" dirty="0">
              <a:latin typeface="Arial" pitchFamily="34" charset="0"/>
              <a:cs typeface="Arial" pitchFamily="34" charset="0"/>
            </a:endParaRPr>
          </a:p>
        </c:rich>
      </c:tx>
      <c:layout/>
      <c:overlay val="1"/>
    </c:title>
    <c:autoTitleDeleted val="0"/>
    <c:plotArea>
      <c:layout>
        <c:manualLayout>
          <c:layoutTarget val="inner"/>
          <c:xMode val="edge"/>
          <c:yMode val="edge"/>
          <c:x val="0.10358492145003614"/>
          <c:y val="0.13474377640592744"/>
          <c:w val="0.87515903990262089"/>
          <c:h val="0.73961823363373513"/>
        </c:manualLayout>
      </c:layout>
      <c:barChart>
        <c:barDir val="col"/>
        <c:grouping val="clustered"/>
        <c:varyColors val="0"/>
        <c:ser>
          <c:idx val="0"/>
          <c:order val="0"/>
          <c:tx>
            <c:strRef>
              <c:f>SingleTsReport!$G$10</c:f>
              <c:strCache>
                <c:ptCount val="1"/>
                <c:pt idx="0">
                  <c:v>
Exports(Current prices)</c:v>
                </c:pt>
              </c:strCache>
            </c:strRef>
          </c:tx>
          <c:invertIfNegative val="0"/>
          <c:cat>
            <c:multiLvlStrRef>
              <c:f>SingleTsReport!$A$51:$B$62</c:f>
              <c:multiLvlStrCache>
                <c:ptCount val="12"/>
                <c:lvl>
                  <c:pt idx="0">
                    <c:v>1</c:v>
                  </c:pt>
                  <c:pt idx="1">
                    <c:v>2</c:v>
                  </c:pt>
                  <c:pt idx="2">
                    <c:v>3</c:v>
                  </c:pt>
                  <c:pt idx="3">
                    <c:v>4</c:v>
                  </c:pt>
                  <c:pt idx="4">
                    <c:v>1</c:v>
                  </c:pt>
                  <c:pt idx="5">
                    <c:v>2</c:v>
                  </c:pt>
                  <c:pt idx="6">
                    <c:v>3</c:v>
                  </c:pt>
                  <c:pt idx="7">
                    <c:v>4</c:v>
                  </c:pt>
                  <c:pt idx="8">
                    <c:v>1</c:v>
                  </c:pt>
                  <c:pt idx="9">
                    <c:v>2</c:v>
                  </c:pt>
                  <c:pt idx="10">
                    <c:v>3</c:v>
                  </c:pt>
                  <c:pt idx="11">
                    <c:v>4</c:v>
                  </c:pt>
                </c:lvl>
                <c:lvl>
                  <c:pt idx="0">
                    <c:v>2017</c:v>
                  </c:pt>
                  <c:pt idx="4">
                    <c:v>2018</c:v>
                  </c:pt>
                  <c:pt idx="8">
                    <c:v>2019</c:v>
                  </c:pt>
                </c:lvl>
              </c:multiLvlStrCache>
            </c:multiLvlStrRef>
          </c:cat>
          <c:val>
            <c:numRef>
              <c:f>SingleTsReport!$G$51:$G$62</c:f>
              <c:numCache>
                <c:formatCode>General</c:formatCode>
                <c:ptCount val="12"/>
                <c:pt idx="0">
                  <c:v>1339612</c:v>
                </c:pt>
                <c:pt idx="1">
                  <c:v>1357295</c:v>
                </c:pt>
                <c:pt idx="2">
                  <c:v>1369894</c:v>
                </c:pt>
                <c:pt idx="3">
                  <c:v>1448187</c:v>
                </c:pt>
                <c:pt idx="4">
                  <c:v>1347928</c:v>
                </c:pt>
                <c:pt idx="5">
                  <c:v>1393449</c:v>
                </c:pt>
                <c:pt idx="6">
                  <c:v>1521960</c:v>
                </c:pt>
                <c:pt idx="7">
                  <c:v>1567226</c:v>
                </c:pt>
                <c:pt idx="8">
                  <c:v>1456989</c:v>
                </c:pt>
                <c:pt idx="9">
                  <c:v>1496202</c:v>
                </c:pt>
                <c:pt idx="10">
                  <c:v>1543037</c:v>
                </c:pt>
                <c:pt idx="11">
                  <c:v>1567236</c:v>
                </c:pt>
              </c:numCache>
            </c:numRef>
          </c:val>
          <c:extLst>
            <c:ext xmlns:c16="http://schemas.microsoft.com/office/drawing/2014/chart" uri="{C3380CC4-5D6E-409C-BE32-E72D297353CC}">
              <c16:uniqueId val="{00000000-402D-4546-BA1F-26E71BDB1379}"/>
            </c:ext>
          </c:extLst>
        </c:ser>
        <c:ser>
          <c:idx val="1"/>
          <c:order val="1"/>
          <c:tx>
            <c:strRef>
              <c:f>SingleTsReport!$I$10</c:f>
              <c:strCache>
                <c:ptCount val="1"/>
                <c:pt idx="0">
                  <c:v>
Imports (Current prices)</c:v>
                </c:pt>
              </c:strCache>
            </c:strRef>
          </c:tx>
          <c:invertIfNegative val="0"/>
          <c:cat>
            <c:multiLvlStrRef>
              <c:f>SingleTsReport!$A$51:$B$62</c:f>
              <c:multiLvlStrCache>
                <c:ptCount val="12"/>
                <c:lvl>
                  <c:pt idx="0">
                    <c:v>1</c:v>
                  </c:pt>
                  <c:pt idx="1">
                    <c:v>2</c:v>
                  </c:pt>
                  <c:pt idx="2">
                    <c:v>3</c:v>
                  </c:pt>
                  <c:pt idx="3">
                    <c:v>4</c:v>
                  </c:pt>
                  <c:pt idx="4">
                    <c:v>1</c:v>
                  </c:pt>
                  <c:pt idx="5">
                    <c:v>2</c:v>
                  </c:pt>
                  <c:pt idx="6">
                    <c:v>3</c:v>
                  </c:pt>
                  <c:pt idx="7">
                    <c:v>4</c:v>
                  </c:pt>
                  <c:pt idx="8">
                    <c:v>1</c:v>
                  </c:pt>
                  <c:pt idx="9">
                    <c:v>2</c:v>
                  </c:pt>
                  <c:pt idx="10">
                    <c:v>3</c:v>
                  </c:pt>
                  <c:pt idx="11">
                    <c:v>4</c:v>
                  </c:pt>
                </c:lvl>
                <c:lvl>
                  <c:pt idx="0">
                    <c:v>2017</c:v>
                  </c:pt>
                  <c:pt idx="4">
                    <c:v>2018</c:v>
                  </c:pt>
                  <c:pt idx="8">
                    <c:v>2019</c:v>
                  </c:pt>
                </c:lvl>
              </c:multiLvlStrCache>
            </c:multiLvlStrRef>
          </c:cat>
          <c:val>
            <c:numRef>
              <c:f>SingleTsReport!$I$51:$I$62</c:f>
              <c:numCache>
                <c:formatCode>General</c:formatCode>
                <c:ptCount val="12"/>
                <c:pt idx="0">
                  <c:v>1291575</c:v>
                </c:pt>
                <c:pt idx="1">
                  <c:v>1327959</c:v>
                </c:pt>
                <c:pt idx="2">
                  <c:v>1285898</c:v>
                </c:pt>
                <c:pt idx="3">
                  <c:v>1371025</c:v>
                </c:pt>
                <c:pt idx="4">
                  <c:v>1362093</c:v>
                </c:pt>
                <c:pt idx="5">
                  <c:v>1372438</c:v>
                </c:pt>
                <c:pt idx="6">
                  <c:v>1522484</c:v>
                </c:pt>
                <c:pt idx="7">
                  <c:v>1506517</c:v>
                </c:pt>
                <c:pt idx="8">
                  <c:v>1427891</c:v>
                </c:pt>
                <c:pt idx="9">
                  <c:v>1543531</c:v>
                </c:pt>
                <c:pt idx="10">
                  <c:v>1510084</c:v>
                </c:pt>
                <c:pt idx="11">
                  <c:v>1479767</c:v>
                </c:pt>
              </c:numCache>
            </c:numRef>
          </c:val>
          <c:extLst>
            <c:ext xmlns:c16="http://schemas.microsoft.com/office/drawing/2014/chart" uri="{C3380CC4-5D6E-409C-BE32-E72D297353CC}">
              <c16:uniqueId val="{00000001-402D-4546-BA1F-26E71BDB1379}"/>
            </c:ext>
          </c:extLst>
        </c:ser>
        <c:ser>
          <c:idx val="2"/>
          <c:order val="2"/>
          <c:tx>
            <c:strRef>
              <c:f>SingleTsReport!$K$10</c:f>
              <c:strCache>
                <c:ptCount val="1"/>
                <c:pt idx="0">
                  <c:v>Trade balance</c:v>
                </c:pt>
              </c:strCache>
            </c:strRef>
          </c:tx>
          <c:invertIfNegative val="0"/>
          <c:cat>
            <c:multiLvlStrRef>
              <c:f>SingleTsReport!$A$51:$B$62</c:f>
              <c:multiLvlStrCache>
                <c:ptCount val="12"/>
                <c:lvl>
                  <c:pt idx="0">
                    <c:v>1</c:v>
                  </c:pt>
                  <c:pt idx="1">
                    <c:v>2</c:v>
                  </c:pt>
                  <c:pt idx="2">
                    <c:v>3</c:v>
                  </c:pt>
                  <c:pt idx="3">
                    <c:v>4</c:v>
                  </c:pt>
                  <c:pt idx="4">
                    <c:v>1</c:v>
                  </c:pt>
                  <c:pt idx="5">
                    <c:v>2</c:v>
                  </c:pt>
                  <c:pt idx="6">
                    <c:v>3</c:v>
                  </c:pt>
                  <c:pt idx="7">
                    <c:v>4</c:v>
                  </c:pt>
                  <c:pt idx="8">
                    <c:v>1</c:v>
                  </c:pt>
                  <c:pt idx="9">
                    <c:v>2</c:v>
                  </c:pt>
                  <c:pt idx="10">
                    <c:v>3</c:v>
                  </c:pt>
                  <c:pt idx="11">
                    <c:v>4</c:v>
                  </c:pt>
                </c:lvl>
                <c:lvl>
                  <c:pt idx="0">
                    <c:v>2017</c:v>
                  </c:pt>
                  <c:pt idx="4">
                    <c:v>2018</c:v>
                  </c:pt>
                  <c:pt idx="8">
                    <c:v>2019</c:v>
                  </c:pt>
                </c:lvl>
              </c:multiLvlStrCache>
            </c:multiLvlStrRef>
          </c:cat>
          <c:val>
            <c:numRef>
              <c:f>SingleTsReport!$K$51:$K$62</c:f>
              <c:numCache>
                <c:formatCode>General</c:formatCode>
                <c:ptCount val="12"/>
                <c:pt idx="0">
                  <c:v>48037</c:v>
                </c:pt>
                <c:pt idx="1">
                  <c:v>29336</c:v>
                </c:pt>
                <c:pt idx="2">
                  <c:v>83996</c:v>
                </c:pt>
                <c:pt idx="3">
                  <c:v>77162</c:v>
                </c:pt>
                <c:pt idx="4">
                  <c:v>-14165</c:v>
                </c:pt>
                <c:pt idx="5">
                  <c:v>21011</c:v>
                </c:pt>
                <c:pt idx="6">
                  <c:v>-524</c:v>
                </c:pt>
                <c:pt idx="7">
                  <c:v>60709</c:v>
                </c:pt>
                <c:pt idx="8">
                  <c:v>29098</c:v>
                </c:pt>
                <c:pt idx="9">
                  <c:v>-47329</c:v>
                </c:pt>
                <c:pt idx="10">
                  <c:v>32953</c:v>
                </c:pt>
                <c:pt idx="11">
                  <c:v>87469</c:v>
                </c:pt>
              </c:numCache>
            </c:numRef>
          </c:val>
          <c:extLst>
            <c:ext xmlns:c16="http://schemas.microsoft.com/office/drawing/2014/chart" uri="{C3380CC4-5D6E-409C-BE32-E72D297353CC}">
              <c16:uniqueId val="{00000002-402D-4546-BA1F-26E71BDB1379}"/>
            </c:ext>
          </c:extLst>
        </c:ser>
        <c:dLbls>
          <c:showLegendKey val="0"/>
          <c:showVal val="0"/>
          <c:showCatName val="0"/>
          <c:showSerName val="0"/>
          <c:showPercent val="0"/>
          <c:showBubbleSize val="0"/>
        </c:dLbls>
        <c:gapWidth val="150"/>
        <c:axId val="249831424"/>
        <c:axId val="249832960"/>
      </c:barChart>
      <c:catAx>
        <c:axId val="249831424"/>
        <c:scaling>
          <c:orientation val="minMax"/>
        </c:scaling>
        <c:delete val="0"/>
        <c:axPos val="b"/>
        <c:numFmt formatCode="General" sourceLinked="0"/>
        <c:majorTickMark val="out"/>
        <c:minorTickMark val="none"/>
        <c:tickLblPos val="nextTo"/>
        <c:txPr>
          <a:bodyPr/>
          <a:lstStyle/>
          <a:p>
            <a:pPr>
              <a:defRPr sz="900">
                <a:latin typeface="Arial" pitchFamily="34" charset="0"/>
                <a:cs typeface="Arial" pitchFamily="34" charset="0"/>
              </a:defRPr>
            </a:pPr>
            <a:endParaRPr lang="en-US"/>
          </a:p>
        </c:txPr>
        <c:crossAx val="249832960"/>
        <c:crosses val="autoZero"/>
        <c:auto val="1"/>
        <c:lblAlgn val="ctr"/>
        <c:lblOffset val="100"/>
        <c:noMultiLvlLbl val="0"/>
      </c:catAx>
      <c:valAx>
        <c:axId val="249832960"/>
        <c:scaling>
          <c:orientation val="minMax"/>
        </c:scaling>
        <c:delete val="0"/>
        <c:axPos val="l"/>
        <c:majorGridlines/>
        <c:numFmt formatCode="General" sourceLinked="1"/>
        <c:majorTickMark val="out"/>
        <c:minorTickMark val="none"/>
        <c:tickLblPos val="nextTo"/>
        <c:txPr>
          <a:bodyPr/>
          <a:lstStyle/>
          <a:p>
            <a:pPr>
              <a:defRPr sz="900">
                <a:latin typeface="Arial" pitchFamily="34" charset="0"/>
                <a:cs typeface="Arial" pitchFamily="34" charset="0"/>
              </a:defRPr>
            </a:pPr>
            <a:endParaRPr lang="en-US"/>
          </a:p>
        </c:txPr>
        <c:crossAx val="249831424"/>
        <c:crosses val="autoZero"/>
        <c:crossBetween val="between"/>
        <c:dispUnits>
          <c:builtInUnit val="thousands"/>
          <c:dispUnitsLbl>
            <c:layout>
              <c:manualLayout>
                <c:xMode val="edge"/>
                <c:yMode val="edge"/>
                <c:x val="1.1575901078663509E-2"/>
                <c:y val="0.42801202860094434"/>
              </c:manualLayout>
            </c:layout>
            <c:tx>
              <c:rich>
                <a:bodyPr/>
                <a:lstStyle/>
                <a:p>
                  <a:pPr>
                    <a:defRPr sz="900">
                      <a:latin typeface="Arial" pitchFamily="34" charset="0"/>
                      <a:cs typeface="Arial" pitchFamily="34" charset="0"/>
                    </a:defRPr>
                  </a:pPr>
                  <a:r>
                    <a:rPr lang="en-US" sz="900">
                      <a:latin typeface="Arial" pitchFamily="34" charset="0"/>
                      <a:cs typeface="Arial" pitchFamily="34" charset="0"/>
                    </a:rPr>
                    <a:t>(R'billions)</a:t>
                  </a:r>
                </a:p>
              </c:rich>
            </c:tx>
          </c:dispUnitsLbl>
        </c:dispUnits>
      </c:valAx>
      <c:spPr>
        <a:solidFill>
          <a:sysClr val="window" lastClr="FFFFFF"/>
        </a:solidFill>
        <a:ln>
          <a:solidFill>
            <a:sysClr val="window" lastClr="FFFFFF"/>
          </a:solidFill>
        </a:ln>
      </c:spPr>
    </c:plotArea>
    <c:legend>
      <c:legendPos val="t"/>
      <c:layout>
        <c:manualLayout>
          <c:xMode val="edge"/>
          <c:yMode val="edge"/>
          <c:x val="0.18964449009091255"/>
          <c:y val="0.1287789397093459"/>
          <c:w val="0.63230507056183183"/>
          <c:h val="8.1347630672784013E-2"/>
        </c:manualLayout>
      </c:layout>
      <c:overlay val="1"/>
      <c:txPr>
        <a:bodyPr/>
        <a:lstStyle/>
        <a:p>
          <a:pPr>
            <a:defRPr sz="900">
              <a:latin typeface="Arial" pitchFamily="34" charset="0"/>
              <a:cs typeface="Arial" pitchFamily="34" charset="0"/>
            </a:defRPr>
          </a:pPr>
          <a:endParaRPr lang="en-US"/>
        </a:p>
      </c:txPr>
    </c:legend>
    <c:plotVisOnly val="1"/>
    <c:dispBlanksAs val="gap"/>
    <c:showDLblsOverMax val="0"/>
  </c:chart>
  <c:spPr>
    <a:solidFill>
      <a:schemeClr val="accent1">
        <a:lumMod val="60000"/>
        <a:lumOff val="40000"/>
      </a:schemeClr>
    </a:solidFill>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ZA" sz="1200" b="1" i="0" baseline="0" dirty="0">
                <a:effectLst/>
                <a:latin typeface="Arial" pitchFamily="34" charset="0"/>
                <a:cs typeface="Arial" pitchFamily="34" charset="0"/>
              </a:rPr>
              <a:t>SA trade with Africa from (2015 to 2019)</a:t>
            </a:r>
            <a:endParaRPr lang="en-ZA" sz="1200" dirty="0">
              <a:effectLst/>
              <a:latin typeface="Arial" pitchFamily="34" charset="0"/>
              <a:cs typeface="Arial" pitchFamily="34" charset="0"/>
            </a:endParaRPr>
          </a:p>
        </c:rich>
      </c:tx>
      <c:layout>
        <c:manualLayout>
          <c:xMode val="edge"/>
          <c:yMode val="edge"/>
          <c:x val="0.11268115942028986"/>
          <c:y val="0"/>
        </c:manualLayout>
      </c:layout>
      <c:overlay val="1"/>
    </c:title>
    <c:autoTitleDeleted val="0"/>
    <c:plotArea>
      <c:layout>
        <c:manualLayout>
          <c:layoutTarget val="inner"/>
          <c:xMode val="edge"/>
          <c:yMode val="edge"/>
          <c:x val="0.11511868081707176"/>
          <c:y val="0.11459263549888163"/>
          <c:w val="0.86143101677507705"/>
          <c:h val="0.68837784842373895"/>
        </c:manualLayout>
      </c:layout>
      <c:barChart>
        <c:barDir val="col"/>
        <c:grouping val="clustered"/>
        <c:varyColors val="0"/>
        <c:ser>
          <c:idx val="0"/>
          <c:order val="0"/>
          <c:tx>
            <c:strRef>
              <c:f>Quarterly!$A$9</c:f>
              <c:strCache>
                <c:ptCount val="1"/>
                <c:pt idx="0">
                  <c:v>Export to Africa</c:v>
                </c:pt>
              </c:strCache>
            </c:strRef>
          </c:tx>
          <c:invertIfNegative val="0"/>
          <c:cat>
            <c:multiLvlStrRef>
              <c:f>Quarterly!$AL$5:$BE$6</c:f>
              <c:multiLvlStrCache>
                <c:ptCount val="20"/>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lvl>
                <c:lvl>
                  <c:pt idx="0">
                    <c:v>2015</c:v>
                  </c:pt>
                  <c:pt idx="4">
                    <c:v>2016</c:v>
                  </c:pt>
                  <c:pt idx="8">
                    <c:v>2017</c:v>
                  </c:pt>
                  <c:pt idx="12">
                    <c:v>2018</c:v>
                  </c:pt>
                  <c:pt idx="16">
                    <c:v>2019</c:v>
                  </c:pt>
                </c:lvl>
              </c:multiLvlStrCache>
            </c:multiLvlStrRef>
          </c:cat>
          <c:val>
            <c:numRef>
              <c:f>Quarterly!$AL$9:$BE$9</c:f>
              <c:numCache>
                <c:formatCode>General</c:formatCode>
                <c:ptCount val="20"/>
                <c:pt idx="0">
                  <c:v>68435.368702000007</c:v>
                </c:pt>
                <c:pt idx="1">
                  <c:v>75699.804577000003</c:v>
                </c:pt>
                <c:pt idx="2">
                  <c:v>79035.694732000004</c:v>
                </c:pt>
                <c:pt idx="3">
                  <c:v>77811.771424000006</c:v>
                </c:pt>
                <c:pt idx="4">
                  <c:v>71023.311455999996</c:v>
                </c:pt>
                <c:pt idx="5">
                  <c:v>79109.435733000006</c:v>
                </c:pt>
                <c:pt idx="6">
                  <c:v>81030.296361999994</c:v>
                </c:pt>
                <c:pt idx="7">
                  <c:v>83997.320149000006</c:v>
                </c:pt>
                <c:pt idx="8">
                  <c:v>69974.462012000004</c:v>
                </c:pt>
                <c:pt idx="9">
                  <c:v>77819.512520999997</c:v>
                </c:pt>
                <c:pt idx="10">
                  <c:v>78185.741397999998</c:v>
                </c:pt>
                <c:pt idx="11">
                  <c:v>83988.532701999997</c:v>
                </c:pt>
                <c:pt idx="12">
                  <c:v>72853.110115000003</c:v>
                </c:pt>
                <c:pt idx="13">
                  <c:v>78623.605580000003</c:v>
                </c:pt>
                <c:pt idx="14">
                  <c:v>86479.703462999998</c:v>
                </c:pt>
                <c:pt idx="15">
                  <c:v>91962.753461</c:v>
                </c:pt>
                <c:pt idx="16">
                  <c:v>77060.819388999997</c:v>
                </c:pt>
                <c:pt idx="17">
                  <c:v>84328.981123999998</c:v>
                </c:pt>
                <c:pt idx="18">
                  <c:v>90331.646573000005</c:v>
                </c:pt>
                <c:pt idx="19">
                  <c:v>92665.699273000006</c:v>
                </c:pt>
              </c:numCache>
            </c:numRef>
          </c:val>
          <c:extLst>
            <c:ext xmlns:c16="http://schemas.microsoft.com/office/drawing/2014/chart" uri="{C3380CC4-5D6E-409C-BE32-E72D297353CC}">
              <c16:uniqueId val="{00000000-035A-4F05-B2F5-A6F43D8FA860}"/>
            </c:ext>
          </c:extLst>
        </c:ser>
        <c:ser>
          <c:idx val="1"/>
          <c:order val="1"/>
          <c:tx>
            <c:strRef>
              <c:f>Quarterly!$A$10</c:f>
              <c:strCache>
                <c:ptCount val="1"/>
                <c:pt idx="0">
                  <c:v>Imports from Africa</c:v>
                </c:pt>
              </c:strCache>
            </c:strRef>
          </c:tx>
          <c:spPr>
            <a:solidFill>
              <a:srgbClr val="C0504D"/>
            </a:solidFill>
          </c:spPr>
          <c:invertIfNegative val="0"/>
          <c:cat>
            <c:multiLvlStrRef>
              <c:f>Quarterly!$AL$5:$BE$6</c:f>
              <c:multiLvlStrCache>
                <c:ptCount val="20"/>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lvl>
                <c:lvl>
                  <c:pt idx="0">
                    <c:v>2015</c:v>
                  </c:pt>
                  <c:pt idx="4">
                    <c:v>2016</c:v>
                  </c:pt>
                  <c:pt idx="8">
                    <c:v>2017</c:v>
                  </c:pt>
                  <c:pt idx="12">
                    <c:v>2018</c:v>
                  </c:pt>
                  <c:pt idx="16">
                    <c:v>2019</c:v>
                  </c:pt>
                </c:lvl>
              </c:multiLvlStrCache>
            </c:multiLvlStrRef>
          </c:cat>
          <c:val>
            <c:numRef>
              <c:f>Quarterly!$AL$10:$BE$10</c:f>
              <c:numCache>
                <c:formatCode>General</c:formatCode>
                <c:ptCount val="20"/>
                <c:pt idx="0">
                  <c:v>33703.406683000001</c:v>
                </c:pt>
                <c:pt idx="1">
                  <c:v>23854.365493000001</c:v>
                </c:pt>
                <c:pt idx="2">
                  <c:v>26718.062559000002</c:v>
                </c:pt>
                <c:pt idx="3">
                  <c:v>30287.212930999998</c:v>
                </c:pt>
                <c:pt idx="4">
                  <c:v>28481.267508000001</c:v>
                </c:pt>
                <c:pt idx="5">
                  <c:v>27114.128906000002</c:v>
                </c:pt>
                <c:pt idx="6">
                  <c:v>29514.985296999999</c:v>
                </c:pt>
                <c:pt idx="7">
                  <c:v>27611.316276000001</c:v>
                </c:pt>
                <c:pt idx="8">
                  <c:v>28970.269323</c:v>
                </c:pt>
                <c:pt idx="9">
                  <c:v>26003.735814</c:v>
                </c:pt>
                <c:pt idx="10">
                  <c:v>27793.592828000001</c:v>
                </c:pt>
                <c:pt idx="11">
                  <c:v>26709.429447999999</c:v>
                </c:pt>
                <c:pt idx="12">
                  <c:v>30686.222374000001</c:v>
                </c:pt>
                <c:pt idx="13">
                  <c:v>34146.368149000002</c:v>
                </c:pt>
                <c:pt idx="14">
                  <c:v>38996.290055999998</c:v>
                </c:pt>
                <c:pt idx="15">
                  <c:v>43410.674833999998</c:v>
                </c:pt>
                <c:pt idx="16">
                  <c:v>31976.922710999999</c:v>
                </c:pt>
                <c:pt idx="17">
                  <c:v>39209.876020999996</c:v>
                </c:pt>
                <c:pt idx="18">
                  <c:v>30428.050905</c:v>
                </c:pt>
                <c:pt idx="19">
                  <c:v>41302.532356999996</c:v>
                </c:pt>
              </c:numCache>
            </c:numRef>
          </c:val>
          <c:extLst>
            <c:ext xmlns:c16="http://schemas.microsoft.com/office/drawing/2014/chart" uri="{C3380CC4-5D6E-409C-BE32-E72D297353CC}">
              <c16:uniqueId val="{00000001-035A-4F05-B2F5-A6F43D8FA860}"/>
            </c:ext>
          </c:extLst>
        </c:ser>
        <c:dLbls>
          <c:showLegendKey val="0"/>
          <c:showVal val="0"/>
          <c:showCatName val="0"/>
          <c:showSerName val="0"/>
          <c:showPercent val="0"/>
          <c:showBubbleSize val="0"/>
        </c:dLbls>
        <c:gapWidth val="150"/>
        <c:axId val="249841920"/>
        <c:axId val="251666432"/>
      </c:barChart>
      <c:lineChart>
        <c:grouping val="standard"/>
        <c:varyColors val="0"/>
        <c:ser>
          <c:idx val="2"/>
          <c:order val="2"/>
          <c:tx>
            <c:strRef>
              <c:f>Quarterly!$A$11</c:f>
              <c:strCache>
                <c:ptCount val="1"/>
                <c:pt idx="0">
                  <c:v>Trade balance</c:v>
                </c:pt>
              </c:strCache>
            </c:strRef>
          </c:tx>
          <c:spPr>
            <a:ln w="38100">
              <a:solidFill>
                <a:srgbClr val="00B050"/>
              </a:solidFill>
            </a:ln>
          </c:spPr>
          <c:marker>
            <c:symbol val="none"/>
          </c:marker>
          <c:cat>
            <c:strRef>
              <c:f>Quarterly!$AL$8:$BE$8</c:f>
              <c:strCache>
                <c:ptCount val="20"/>
                <c:pt idx="0">
                  <c:v>2015Q1</c:v>
                </c:pt>
                <c:pt idx="1">
                  <c:v>2015Q2</c:v>
                </c:pt>
                <c:pt idx="2">
                  <c:v>2015Q3</c:v>
                </c:pt>
                <c:pt idx="3">
                  <c:v>2015Q4</c:v>
                </c:pt>
                <c:pt idx="4">
                  <c:v>2016Q1</c:v>
                </c:pt>
                <c:pt idx="5">
                  <c:v>2016Q2</c:v>
                </c:pt>
                <c:pt idx="6">
                  <c:v>2016Q3</c:v>
                </c:pt>
                <c:pt idx="7">
                  <c:v>2016Q4</c:v>
                </c:pt>
                <c:pt idx="8">
                  <c:v>2017Q1</c:v>
                </c:pt>
                <c:pt idx="9">
                  <c:v>2017Q2</c:v>
                </c:pt>
                <c:pt idx="10">
                  <c:v>2017Q3</c:v>
                </c:pt>
                <c:pt idx="11">
                  <c:v>2017Q4</c:v>
                </c:pt>
                <c:pt idx="12">
                  <c:v>2018Q1</c:v>
                </c:pt>
                <c:pt idx="13">
                  <c:v>2018Q2</c:v>
                </c:pt>
                <c:pt idx="14">
                  <c:v>2018Q3</c:v>
                </c:pt>
                <c:pt idx="15">
                  <c:v>2018Q4</c:v>
                </c:pt>
                <c:pt idx="16">
                  <c:v>2019Q1</c:v>
                </c:pt>
                <c:pt idx="17">
                  <c:v>2019Q2</c:v>
                </c:pt>
                <c:pt idx="18">
                  <c:v>2019Q3</c:v>
                </c:pt>
                <c:pt idx="19">
                  <c:v>2019Q4</c:v>
                </c:pt>
              </c:strCache>
            </c:strRef>
          </c:cat>
          <c:val>
            <c:numRef>
              <c:f>Quarterly!$AL$11:$BE$11</c:f>
              <c:numCache>
                <c:formatCode>General</c:formatCode>
                <c:ptCount val="20"/>
                <c:pt idx="0">
                  <c:v>34731.962019000006</c:v>
                </c:pt>
                <c:pt idx="1">
                  <c:v>51845.439083999998</c:v>
                </c:pt>
                <c:pt idx="2">
                  <c:v>52317.632173000005</c:v>
                </c:pt>
                <c:pt idx="3">
                  <c:v>47524.558493000004</c:v>
                </c:pt>
                <c:pt idx="4">
                  <c:v>42542.043947999991</c:v>
                </c:pt>
                <c:pt idx="5">
                  <c:v>51995.306827000008</c:v>
                </c:pt>
                <c:pt idx="6">
                  <c:v>51515.311064999994</c:v>
                </c:pt>
                <c:pt idx="7">
                  <c:v>56386.003873000009</c:v>
                </c:pt>
                <c:pt idx="8">
                  <c:v>41004.192689000003</c:v>
                </c:pt>
                <c:pt idx="9">
                  <c:v>51815.776706999997</c:v>
                </c:pt>
                <c:pt idx="10">
                  <c:v>50392.148569999998</c:v>
                </c:pt>
                <c:pt idx="11">
                  <c:v>57279.103254000001</c:v>
                </c:pt>
                <c:pt idx="12">
                  <c:v>42166.887740999999</c:v>
                </c:pt>
                <c:pt idx="13">
                  <c:v>44477.237431000001</c:v>
                </c:pt>
                <c:pt idx="14">
                  <c:v>47483.413407</c:v>
                </c:pt>
                <c:pt idx="15">
                  <c:v>48552.078627000003</c:v>
                </c:pt>
                <c:pt idx="16">
                  <c:v>45083.896677999997</c:v>
                </c:pt>
                <c:pt idx="17">
                  <c:v>45119.105103000002</c:v>
                </c:pt>
                <c:pt idx="18">
                  <c:v>59903.595668000009</c:v>
                </c:pt>
                <c:pt idx="19">
                  <c:v>51363.166916000009</c:v>
                </c:pt>
              </c:numCache>
            </c:numRef>
          </c:val>
          <c:smooth val="0"/>
          <c:extLst>
            <c:ext xmlns:c16="http://schemas.microsoft.com/office/drawing/2014/chart" uri="{C3380CC4-5D6E-409C-BE32-E72D297353CC}">
              <c16:uniqueId val="{00000002-035A-4F05-B2F5-A6F43D8FA860}"/>
            </c:ext>
          </c:extLst>
        </c:ser>
        <c:dLbls>
          <c:showLegendKey val="0"/>
          <c:showVal val="0"/>
          <c:showCatName val="0"/>
          <c:showSerName val="0"/>
          <c:showPercent val="0"/>
          <c:showBubbleSize val="0"/>
        </c:dLbls>
        <c:marker val="1"/>
        <c:smooth val="0"/>
        <c:axId val="249841920"/>
        <c:axId val="251666432"/>
      </c:lineChart>
      <c:catAx>
        <c:axId val="249841920"/>
        <c:scaling>
          <c:orientation val="minMax"/>
        </c:scaling>
        <c:delete val="0"/>
        <c:axPos val="b"/>
        <c:numFmt formatCode="General" sourceLinked="0"/>
        <c:majorTickMark val="out"/>
        <c:minorTickMark val="none"/>
        <c:tickLblPos val="nextTo"/>
        <c:txPr>
          <a:bodyPr/>
          <a:lstStyle/>
          <a:p>
            <a:pPr>
              <a:defRPr sz="900">
                <a:latin typeface="Arial" pitchFamily="34" charset="0"/>
                <a:cs typeface="Arial" pitchFamily="34" charset="0"/>
              </a:defRPr>
            </a:pPr>
            <a:endParaRPr lang="en-US"/>
          </a:p>
        </c:txPr>
        <c:crossAx val="251666432"/>
        <c:crosses val="autoZero"/>
        <c:auto val="1"/>
        <c:lblAlgn val="ctr"/>
        <c:lblOffset val="100"/>
        <c:noMultiLvlLbl val="0"/>
      </c:catAx>
      <c:valAx>
        <c:axId val="251666432"/>
        <c:scaling>
          <c:orientation val="minMax"/>
        </c:scaling>
        <c:delete val="0"/>
        <c:axPos val="l"/>
        <c:majorGridlines/>
        <c:numFmt formatCode="General" sourceLinked="1"/>
        <c:majorTickMark val="out"/>
        <c:minorTickMark val="none"/>
        <c:tickLblPos val="nextTo"/>
        <c:txPr>
          <a:bodyPr/>
          <a:lstStyle/>
          <a:p>
            <a:pPr>
              <a:defRPr sz="900">
                <a:latin typeface="Arial" pitchFamily="34" charset="0"/>
                <a:cs typeface="Arial" pitchFamily="34" charset="0"/>
              </a:defRPr>
            </a:pPr>
            <a:endParaRPr lang="en-US"/>
          </a:p>
        </c:txPr>
        <c:crossAx val="249841920"/>
        <c:crosses val="autoZero"/>
        <c:crossBetween val="between"/>
        <c:dispUnits>
          <c:builtInUnit val="thousands"/>
          <c:dispUnitsLbl>
            <c:layout>
              <c:manualLayout>
                <c:xMode val="edge"/>
                <c:yMode val="edge"/>
                <c:x val="1.0918920461029328E-2"/>
                <c:y val="0.37524103531579361"/>
              </c:manualLayout>
            </c:layout>
            <c:tx>
              <c:rich>
                <a:bodyPr/>
                <a:lstStyle/>
                <a:p>
                  <a:pPr>
                    <a:defRPr/>
                  </a:pPr>
                  <a:r>
                    <a:rPr lang="en-ZA" sz="900">
                      <a:latin typeface="Arial" pitchFamily="34" charset="0"/>
                      <a:cs typeface="Arial" pitchFamily="34" charset="0"/>
                    </a:rPr>
                    <a:t>R'billions</a:t>
                  </a:r>
                </a:p>
              </c:rich>
            </c:tx>
          </c:dispUnitsLbl>
        </c:dispUnits>
      </c:valAx>
    </c:plotArea>
    <c:legend>
      <c:legendPos val="t"/>
      <c:layout>
        <c:manualLayout>
          <c:xMode val="edge"/>
          <c:yMode val="edge"/>
          <c:x val="0.1494696450987105"/>
          <c:y val="0.13018291969254231"/>
          <c:w val="0.77402219305441022"/>
          <c:h val="8.9653410338869852E-2"/>
        </c:manualLayout>
      </c:layout>
      <c:overlay val="0"/>
      <c:txPr>
        <a:bodyPr/>
        <a:lstStyle/>
        <a:p>
          <a:pPr>
            <a:defRPr sz="900">
              <a:latin typeface="Arial" pitchFamily="34" charset="0"/>
              <a:cs typeface="Arial" pitchFamily="34" charset="0"/>
            </a:defRPr>
          </a:pPr>
          <a:endParaRPr lang="en-US"/>
        </a:p>
      </c:txPr>
    </c:legend>
    <c:plotVisOnly val="1"/>
    <c:dispBlanksAs val="gap"/>
    <c:showDLblsOverMax val="0"/>
  </c:chart>
  <c:spPr>
    <a:solidFill>
      <a:schemeClr val="bg1"/>
    </a:solidFill>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a:pPr>
            <a:r>
              <a:rPr lang="en-ZA" sz="1300" dirty="0"/>
              <a:t>SA trade with BRICS</a:t>
            </a:r>
          </a:p>
        </c:rich>
      </c:tx>
      <c:layout/>
      <c:overlay val="0"/>
    </c:title>
    <c:autoTitleDeleted val="0"/>
    <c:plotArea>
      <c:layout>
        <c:manualLayout>
          <c:layoutTarget val="inner"/>
          <c:xMode val="edge"/>
          <c:yMode val="edge"/>
          <c:x val="0.1306301629423394"/>
          <c:y val="0.10700845443181738"/>
          <c:w val="0.82727705998076206"/>
          <c:h val="0.72530619070090463"/>
        </c:manualLayout>
      </c:layout>
      <c:barChart>
        <c:barDir val="col"/>
        <c:grouping val="clustered"/>
        <c:varyColors val="0"/>
        <c:ser>
          <c:idx val="0"/>
          <c:order val="0"/>
          <c:tx>
            <c:strRef>
              <c:f>[Graphs_Trade.xlsx]Quarterly!$J$30</c:f>
              <c:strCache>
                <c:ptCount val="1"/>
                <c:pt idx="0">
                  <c:v>Exports </c:v>
                </c:pt>
              </c:strCache>
            </c:strRef>
          </c:tx>
          <c:invertIfNegative val="0"/>
          <c:cat>
            <c:multiLvlStrRef>
              <c:f>[Graphs_Trade.xlsx]Quarterly!$H$31:$I$50</c:f>
              <c:multiLvlStrCache>
                <c:ptCount val="20"/>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lvl>
                <c:lvl>
                  <c:pt idx="0">
                    <c:v>2015</c:v>
                  </c:pt>
                  <c:pt idx="4">
                    <c:v>2016</c:v>
                  </c:pt>
                  <c:pt idx="8">
                    <c:v>2017</c:v>
                  </c:pt>
                  <c:pt idx="12">
                    <c:v>2018</c:v>
                  </c:pt>
                  <c:pt idx="16">
                    <c:v>2019</c:v>
                  </c:pt>
                </c:lvl>
              </c:multiLvlStrCache>
            </c:multiLvlStrRef>
          </c:cat>
          <c:val>
            <c:numRef>
              <c:f>[Graphs_Trade.xlsx]Quarterly!$J$31:$J$50</c:f>
              <c:numCache>
                <c:formatCode>General</c:formatCode>
                <c:ptCount val="20"/>
                <c:pt idx="0">
                  <c:v>35868219521</c:v>
                </c:pt>
                <c:pt idx="1">
                  <c:v>39021358397</c:v>
                </c:pt>
                <c:pt idx="2">
                  <c:v>37438926385</c:v>
                </c:pt>
                <c:pt idx="3">
                  <c:v>34182320979</c:v>
                </c:pt>
                <c:pt idx="4">
                  <c:v>33487270632</c:v>
                </c:pt>
                <c:pt idx="5">
                  <c:v>43916874610</c:v>
                </c:pt>
                <c:pt idx="6">
                  <c:v>37059741909</c:v>
                </c:pt>
                <c:pt idx="7">
                  <c:v>44251607416</c:v>
                </c:pt>
                <c:pt idx="8">
                  <c:v>40130651324</c:v>
                </c:pt>
                <c:pt idx="9">
                  <c:v>39496709186</c:v>
                </c:pt>
                <c:pt idx="10">
                  <c:v>45703921846</c:v>
                </c:pt>
                <c:pt idx="11">
                  <c:v>55256737635</c:v>
                </c:pt>
                <c:pt idx="12">
                  <c:v>41309675560</c:v>
                </c:pt>
                <c:pt idx="13">
                  <c:v>46670631032</c:v>
                </c:pt>
                <c:pt idx="14">
                  <c:v>47776077682</c:v>
                </c:pt>
                <c:pt idx="15">
                  <c:v>48458358719</c:v>
                </c:pt>
                <c:pt idx="16">
                  <c:v>47270777557</c:v>
                </c:pt>
                <c:pt idx="17">
                  <c:v>54505420727</c:v>
                </c:pt>
                <c:pt idx="18">
                  <c:v>53312243660</c:v>
                </c:pt>
                <c:pt idx="19">
                  <c:v>53641986501</c:v>
                </c:pt>
              </c:numCache>
            </c:numRef>
          </c:val>
          <c:extLst>
            <c:ext xmlns:c16="http://schemas.microsoft.com/office/drawing/2014/chart" uri="{C3380CC4-5D6E-409C-BE32-E72D297353CC}">
              <c16:uniqueId val="{00000000-48AE-49EA-A47E-F6A90438A523}"/>
            </c:ext>
          </c:extLst>
        </c:ser>
        <c:ser>
          <c:idx val="1"/>
          <c:order val="1"/>
          <c:tx>
            <c:strRef>
              <c:f>[Graphs_Trade.xlsx]Quarterly!$K$30</c:f>
              <c:strCache>
                <c:ptCount val="1"/>
                <c:pt idx="0">
                  <c:v>Imports</c:v>
                </c:pt>
              </c:strCache>
            </c:strRef>
          </c:tx>
          <c:invertIfNegative val="0"/>
          <c:cat>
            <c:multiLvlStrRef>
              <c:f>[Graphs_Trade.xlsx]Quarterly!$H$31:$I$50</c:f>
              <c:multiLvlStrCache>
                <c:ptCount val="20"/>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lvl>
                <c:lvl>
                  <c:pt idx="0">
                    <c:v>2015</c:v>
                  </c:pt>
                  <c:pt idx="4">
                    <c:v>2016</c:v>
                  </c:pt>
                  <c:pt idx="8">
                    <c:v>2017</c:v>
                  </c:pt>
                  <c:pt idx="12">
                    <c:v>2018</c:v>
                  </c:pt>
                  <c:pt idx="16">
                    <c:v>2019</c:v>
                  </c:pt>
                </c:lvl>
              </c:multiLvlStrCache>
            </c:multiLvlStrRef>
          </c:cat>
          <c:val>
            <c:numRef>
              <c:f>[Graphs_Trade.xlsx]Quarterly!$K$31:$K$50</c:f>
              <c:numCache>
                <c:formatCode>General</c:formatCode>
                <c:ptCount val="20"/>
                <c:pt idx="0">
                  <c:v>66628864170</c:v>
                </c:pt>
                <c:pt idx="1">
                  <c:v>61550864414</c:v>
                </c:pt>
                <c:pt idx="2">
                  <c:v>75012347449</c:v>
                </c:pt>
                <c:pt idx="3">
                  <c:v>73803022517</c:v>
                </c:pt>
                <c:pt idx="4">
                  <c:v>67087272764</c:v>
                </c:pt>
                <c:pt idx="5">
                  <c:v>63276202789</c:v>
                </c:pt>
                <c:pt idx="6">
                  <c:v>69976613036</c:v>
                </c:pt>
                <c:pt idx="7">
                  <c:v>68647558464</c:v>
                </c:pt>
                <c:pt idx="8">
                  <c:v>65215507391</c:v>
                </c:pt>
                <c:pt idx="9">
                  <c:v>68927643961</c:v>
                </c:pt>
                <c:pt idx="10">
                  <c:v>70467772526</c:v>
                </c:pt>
                <c:pt idx="11">
                  <c:v>76473451196</c:v>
                </c:pt>
                <c:pt idx="12">
                  <c:v>70918497184</c:v>
                </c:pt>
                <c:pt idx="13">
                  <c:v>68508688290</c:v>
                </c:pt>
                <c:pt idx="14">
                  <c:v>83144727065</c:v>
                </c:pt>
                <c:pt idx="15">
                  <c:v>81245679046</c:v>
                </c:pt>
                <c:pt idx="16">
                  <c:v>75800721210</c:v>
                </c:pt>
                <c:pt idx="17">
                  <c:v>78473676977</c:v>
                </c:pt>
                <c:pt idx="18">
                  <c:v>87959008887</c:v>
                </c:pt>
                <c:pt idx="19">
                  <c:v>80102229186</c:v>
                </c:pt>
              </c:numCache>
            </c:numRef>
          </c:val>
          <c:extLst>
            <c:ext xmlns:c16="http://schemas.microsoft.com/office/drawing/2014/chart" uri="{C3380CC4-5D6E-409C-BE32-E72D297353CC}">
              <c16:uniqueId val="{00000001-48AE-49EA-A47E-F6A90438A523}"/>
            </c:ext>
          </c:extLst>
        </c:ser>
        <c:ser>
          <c:idx val="2"/>
          <c:order val="2"/>
          <c:tx>
            <c:strRef>
              <c:f>[Graphs_Trade.xlsx]Quarterly!$L$30</c:f>
              <c:strCache>
                <c:ptCount val="1"/>
                <c:pt idx="0">
                  <c:v>Trade Balance</c:v>
                </c:pt>
              </c:strCache>
            </c:strRef>
          </c:tx>
          <c:spPr>
            <a:solidFill>
              <a:srgbClr val="FF0000"/>
            </a:solidFill>
          </c:spPr>
          <c:invertIfNegative val="0"/>
          <c:cat>
            <c:multiLvlStrRef>
              <c:f>[Graphs_Trade.xlsx]Quarterly!$H$31:$I$50</c:f>
              <c:multiLvlStrCache>
                <c:ptCount val="20"/>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lvl>
                <c:lvl>
                  <c:pt idx="0">
                    <c:v>2015</c:v>
                  </c:pt>
                  <c:pt idx="4">
                    <c:v>2016</c:v>
                  </c:pt>
                  <c:pt idx="8">
                    <c:v>2017</c:v>
                  </c:pt>
                  <c:pt idx="12">
                    <c:v>2018</c:v>
                  </c:pt>
                  <c:pt idx="16">
                    <c:v>2019</c:v>
                  </c:pt>
                </c:lvl>
              </c:multiLvlStrCache>
            </c:multiLvlStrRef>
          </c:cat>
          <c:val>
            <c:numRef>
              <c:f>[Graphs_Trade.xlsx]Quarterly!$L$31:$L$50</c:f>
              <c:numCache>
                <c:formatCode>General</c:formatCode>
                <c:ptCount val="20"/>
                <c:pt idx="0">
                  <c:v>-30760644649</c:v>
                </c:pt>
                <c:pt idx="1">
                  <c:v>-22529506017</c:v>
                </c:pt>
                <c:pt idx="2">
                  <c:v>-37573421064</c:v>
                </c:pt>
                <c:pt idx="3">
                  <c:v>-39620701538</c:v>
                </c:pt>
                <c:pt idx="4">
                  <c:v>-33600002132</c:v>
                </c:pt>
                <c:pt idx="5">
                  <c:v>-19359328179</c:v>
                </c:pt>
                <c:pt idx="6">
                  <c:v>-32916871127</c:v>
                </c:pt>
                <c:pt idx="7">
                  <c:v>-24395951048</c:v>
                </c:pt>
                <c:pt idx="8">
                  <c:v>-25084856067</c:v>
                </c:pt>
                <c:pt idx="9">
                  <c:v>-29430934775</c:v>
                </c:pt>
                <c:pt idx="10">
                  <c:v>-24763850680</c:v>
                </c:pt>
                <c:pt idx="11">
                  <c:v>-21216713561</c:v>
                </c:pt>
                <c:pt idx="12">
                  <c:v>-29608821624</c:v>
                </c:pt>
                <c:pt idx="13">
                  <c:v>-21838057258</c:v>
                </c:pt>
                <c:pt idx="14">
                  <c:v>-35368649383</c:v>
                </c:pt>
                <c:pt idx="15">
                  <c:v>-32787320327</c:v>
                </c:pt>
                <c:pt idx="16">
                  <c:v>-28529943653</c:v>
                </c:pt>
                <c:pt idx="17">
                  <c:v>-23968256250</c:v>
                </c:pt>
                <c:pt idx="18">
                  <c:v>-34646765227</c:v>
                </c:pt>
                <c:pt idx="19">
                  <c:v>-26460242685</c:v>
                </c:pt>
              </c:numCache>
            </c:numRef>
          </c:val>
          <c:extLst>
            <c:ext xmlns:c16="http://schemas.microsoft.com/office/drawing/2014/chart" uri="{C3380CC4-5D6E-409C-BE32-E72D297353CC}">
              <c16:uniqueId val="{00000002-48AE-49EA-A47E-F6A90438A523}"/>
            </c:ext>
          </c:extLst>
        </c:ser>
        <c:dLbls>
          <c:showLegendKey val="0"/>
          <c:showVal val="0"/>
          <c:showCatName val="0"/>
          <c:showSerName val="0"/>
          <c:showPercent val="0"/>
          <c:showBubbleSize val="0"/>
        </c:dLbls>
        <c:gapWidth val="150"/>
        <c:axId val="175353856"/>
        <c:axId val="175355392"/>
      </c:barChart>
      <c:catAx>
        <c:axId val="175353856"/>
        <c:scaling>
          <c:orientation val="minMax"/>
        </c:scaling>
        <c:delete val="0"/>
        <c:axPos val="b"/>
        <c:numFmt formatCode="General" sourceLinked="0"/>
        <c:majorTickMark val="none"/>
        <c:minorTickMark val="none"/>
        <c:tickLblPos val="low"/>
        <c:crossAx val="175355392"/>
        <c:crosses val="autoZero"/>
        <c:auto val="1"/>
        <c:lblAlgn val="ctr"/>
        <c:lblOffset val="100"/>
        <c:noMultiLvlLbl val="0"/>
      </c:catAx>
      <c:valAx>
        <c:axId val="175355392"/>
        <c:scaling>
          <c:orientation val="minMax"/>
        </c:scaling>
        <c:delete val="0"/>
        <c:axPos val="l"/>
        <c:majorGridlines/>
        <c:numFmt formatCode="General" sourceLinked="1"/>
        <c:majorTickMark val="out"/>
        <c:minorTickMark val="none"/>
        <c:tickLblPos val="nextTo"/>
        <c:crossAx val="175353856"/>
        <c:crosses val="autoZero"/>
        <c:crossBetween val="between"/>
        <c:dispUnits>
          <c:builtInUnit val="billions"/>
          <c:dispUnitsLbl>
            <c:layout>
              <c:manualLayout>
                <c:xMode val="edge"/>
                <c:yMode val="edge"/>
                <c:x val="2.7960344735913537E-2"/>
                <c:y val="0.4228426308512987"/>
              </c:manualLayout>
            </c:layout>
            <c:tx>
              <c:rich>
                <a:bodyPr/>
                <a:lstStyle/>
                <a:p>
                  <a:pPr>
                    <a:defRPr/>
                  </a:pPr>
                  <a:r>
                    <a:rPr lang="en-ZA"/>
                    <a:t>R'Billions</a:t>
                  </a:r>
                </a:p>
              </c:rich>
            </c:tx>
          </c:dispUnitsLbl>
        </c:dispUnits>
      </c:valAx>
    </c:plotArea>
    <c:legend>
      <c:legendPos val="t"/>
      <c:layout>
        <c:manualLayout>
          <c:xMode val="edge"/>
          <c:yMode val="edge"/>
          <c:x val="0.14796362564141041"/>
          <c:y val="0.12607015700259569"/>
          <c:w val="0.73837210642825801"/>
          <c:h val="4.4862646018955912E-2"/>
        </c:manualLayout>
      </c:layout>
      <c:overlay val="0"/>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Adjusted budget - 2020/21</a:t>
            </a:r>
          </a:p>
        </c:rich>
      </c:tx>
      <c:layout>
        <c:manualLayout>
          <c:xMode val="edge"/>
          <c:yMode val="edge"/>
          <c:x val="0.26282020337910023"/>
          <c:y val="0"/>
        </c:manualLayout>
      </c:layout>
      <c:overlay val="0"/>
      <c:spPr>
        <a:noFill/>
        <a:ln>
          <a:noFill/>
        </a:ln>
        <a:effectLst/>
      </c:spPr>
    </c:title>
    <c:autoTitleDeleted val="0"/>
    <c:plotArea>
      <c:layout>
        <c:manualLayout>
          <c:layoutTarget val="inner"/>
          <c:xMode val="edge"/>
          <c:yMode val="edge"/>
          <c:x val="8.3742830787381692E-2"/>
          <c:y val="9.020046584243914E-2"/>
          <c:w val="0.75493854882799249"/>
          <c:h val="0.80635656465781935"/>
        </c:manualLayout>
      </c:layout>
      <c:pieChart>
        <c:varyColors val="1"/>
        <c:ser>
          <c:idx val="0"/>
          <c:order val="0"/>
          <c:tx>
            <c:strRef>
              <c:f>'Sheet2 (2)'!$J$1</c:f>
              <c:strCache>
                <c:ptCount val="1"/>
                <c:pt idx="0">
                  <c:v>ADJUSTMENT</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4A6D-458D-AD49-0C8844A3E164}"/>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4A6D-458D-AD49-0C8844A3E164}"/>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4A6D-458D-AD49-0C8844A3E164}"/>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4A6D-458D-AD49-0C8844A3E164}"/>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4A6D-458D-AD49-0C8844A3E164}"/>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4A6D-458D-AD49-0C8844A3E164}"/>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4A6D-458D-AD49-0C8844A3E164}"/>
              </c:ext>
            </c:extLst>
          </c:dPt>
          <c:dLbls>
            <c:dLbl>
              <c:idx val="0"/>
              <c:layout>
                <c:manualLayout>
                  <c:x val="-0.10552763819095477"/>
                  <c:y val="0.19014084507042256"/>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A6D-458D-AD49-0C8844A3E164}"/>
                </c:ext>
              </c:extLst>
            </c:dLbl>
            <c:dLbl>
              <c:idx val="1"/>
              <c:layout>
                <c:manualLayout>
                  <c:x val="-0.20622548700533827"/>
                  <c:y val="-2.233957976439081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0192566160744513"/>
                      <c:h val="0.13283200146146648"/>
                    </c:manualLayout>
                  </c15:layout>
                </c:ext>
                <c:ext xmlns:c16="http://schemas.microsoft.com/office/drawing/2014/chart" uri="{C3380CC4-5D6E-409C-BE32-E72D297353CC}">
                  <c16:uniqueId val="{00000003-4A6D-458D-AD49-0C8844A3E164}"/>
                </c:ext>
              </c:extLst>
            </c:dLbl>
            <c:dLbl>
              <c:idx val="2"/>
              <c:layout>
                <c:manualLayout>
                  <c:x val="2.2613065326633073E-2"/>
                  <c:y val="-5.6338028169014148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4A6D-458D-AD49-0C8844A3E164}"/>
                </c:ext>
              </c:extLst>
            </c:dLbl>
            <c:dLbl>
              <c:idx val="3"/>
              <c:layout>
                <c:manualLayout>
                  <c:x val="2.7638190954773777E-2"/>
                  <c:y val="3.873239436619718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4A6D-458D-AD49-0C8844A3E164}"/>
                </c:ext>
              </c:extLst>
            </c:dLbl>
            <c:dLbl>
              <c:idx val="4"/>
              <c:layout>
                <c:manualLayout>
                  <c:x val="-0.12814070351758794"/>
                  <c:y val="-0.1408750158326906"/>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4A6D-458D-AD49-0C8844A3E164}"/>
                </c:ext>
              </c:extLst>
            </c:dLbl>
            <c:dLbl>
              <c:idx val="5"/>
              <c:layout>
                <c:manualLayout>
                  <c:x val="0.16834170854271352"/>
                  <c:y val="-0.19718309859154928"/>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4A6D-458D-AD49-0C8844A3E164}"/>
                </c:ext>
              </c:extLst>
            </c:dLbl>
            <c:dLbl>
              <c:idx val="6"/>
              <c:layout>
                <c:manualLayout>
                  <c:x val="0.13567839195979894"/>
                  <c:y val="0.18309859154929575"/>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4A6D-458D-AD49-0C8844A3E164}"/>
                </c:ext>
              </c:extLst>
            </c:dLbl>
            <c:spPr>
              <a:noFill/>
              <a:ln>
                <a:noFill/>
              </a:ln>
              <a:effectLst/>
            </c:spPr>
            <c:txPr>
              <a:bodyPr rot="0" spcFirstLastPara="1" vertOverflow="ellipsis" vert="horz" wrap="square" anchor="ctr" anchorCtr="1"/>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'Sheet2 (2)'!$I$2:$I$8</c:f>
              <c:strCache>
                <c:ptCount val="7"/>
                <c:pt idx="0">
                  <c:v>OPEX</c:v>
                </c:pt>
                <c:pt idx="1">
                  <c:v>Infrastructure</c:v>
                </c:pt>
                <c:pt idx="2">
                  <c:v>Membership fees</c:v>
                </c:pt>
                <c:pt idx="3">
                  <c:v>NPO</c:v>
                </c:pt>
                <c:pt idx="4">
                  <c:v>External programmes</c:v>
                </c:pt>
                <c:pt idx="5">
                  <c:v>DTIC business incentives</c:v>
                </c:pt>
                <c:pt idx="6">
                  <c:v>Public entities</c:v>
                </c:pt>
              </c:strCache>
            </c:strRef>
          </c:cat>
          <c:val>
            <c:numRef>
              <c:f>'Sheet2 (2)'!$J$2:$J$8</c:f>
              <c:numCache>
                <c:formatCode>_(* #,##0_);_(* \(#,##0\);_(* "-"??_);_(@_)</c:formatCode>
                <c:ptCount val="7"/>
                <c:pt idx="0">
                  <c:v>1960357</c:v>
                </c:pt>
                <c:pt idx="1">
                  <c:v>1258107</c:v>
                </c:pt>
                <c:pt idx="2">
                  <c:v>38526</c:v>
                </c:pt>
                <c:pt idx="3">
                  <c:v>140882</c:v>
                </c:pt>
                <c:pt idx="4">
                  <c:v>863108</c:v>
                </c:pt>
                <c:pt idx="5">
                  <c:v>3402787</c:v>
                </c:pt>
                <c:pt idx="6">
                  <c:v>1646943</c:v>
                </c:pt>
              </c:numCache>
            </c:numRef>
          </c:val>
          <c:extLst>
            <c:ext xmlns:c16="http://schemas.microsoft.com/office/drawing/2014/chart" uri="{C3380CC4-5D6E-409C-BE32-E72D297353CC}">
              <c16:uniqueId val="{0000000E-4A6D-458D-AD49-0C8844A3E16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2">
        <a:lumMod val="50000"/>
      </a:schemeClr>
    </a:solidFill>
    <a:ln>
      <a:solidFill>
        <a:sysClr val="windowText" lastClr="000000"/>
      </a:solidFill>
    </a:ln>
    <a:effectLst/>
  </c:spPr>
  <c:txPr>
    <a:bodyPr/>
    <a:lstStyle/>
    <a:p>
      <a:pPr>
        <a:defRPr b="1"/>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Adjusted budget - 2020/21</a:t>
            </a:r>
          </a:p>
        </c:rich>
      </c:tx>
      <c:layout>
        <c:manualLayout>
          <c:xMode val="edge"/>
          <c:yMode val="edge"/>
          <c:x val="0.41128797454683769"/>
          <c:y val="7.8843618648936995E-3"/>
        </c:manualLayout>
      </c:layout>
      <c:overlay val="0"/>
      <c:spPr>
        <a:noFill/>
        <a:ln>
          <a:noFill/>
        </a:ln>
        <a:effectLst/>
      </c:spPr>
    </c:title>
    <c:autoTitleDeleted val="0"/>
    <c:plotArea>
      <c:layout>
        <c:manualLayout>
          <c:layoutTarget val="inner"/>
          <c:xMode val="edge"/>
          <c:yMode val="edge"/>
          <c:x val="0.22713853169475728"/>
          <c:y val="8.2027472965795836E-2"/>
          <c:w val="0.70817404326742583"/>
          <c:h val="0.76670421568137503"/>
        </c:manualLayout>
      </c:layout>
      <c:barChart>
        <c:barDir val="bar"/>
        <c:grouping val="clustered"/>
        <c:varyColors val="1"/>
        <c:ser>
          <c:idx val="0"/>
          <c:order val="0"/>
          <c:tx>
            <c:strRef>
              <c:f>'Sheet2 (2)'!$J$1</c:f>
              <c:strCache>
                <c:ptCount val="1"/>
                <c:pt idx="0">
                  <c:v>ADJUSTMENT</c:v>
                </c:pt>
              </c:strCache>
            </c:strRef>
          </c:tx>
          <c:invertIfNegative val="0"/>
          <c:dPt>
            <c:idx val="0"/>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8FAF-4771-8790-517B4A4DBBF5}"/>
              </c:ext>
            </c:extLst>
          </c:dPt>
          <c:dPt>
            <c:idx val="1"/>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8FAF-4771-8790-517B4A4DBBF5}"/>
              </c:ext>
            </c:extLst>
          </c:dPt>
          <c:dPt>
            <c:idx val="2"/>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8FAF-4771-8790-517B4A4DBBF5}"/>
              </c:ext>
            </c:extLst>
          </c:dPt>
          <c:dPt>
            <c:idx val="3"/>
            <c:invertIfNegative val="0"/>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8FAF-4771-8790-517B4A4DBBF5}"/>
              </c:ext>
            </c:extLst>
          </c:dPt>
          <c:dPt>
            <c:idx val="4"/>
            <c:invertIfNegative val="0"/>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8FAF-4771-8790-517B4A4DBBF5}"/>
              </c:ext>
            </c:extLst>
          </c:dPt>
          <c:dPt>
            <c:idx val="5"/>
            <c:invertIfNegative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8FAF-4771-8790-517B4A4DBBF5}"/>
              </c:ext>
            </c:extLst>
          </c:dPt>
          <c:dPt>
            <c:idx val="6"/>
            <c:invertIfNegative val="0"/>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8FAF-4771-8790-517B4A4DBBF5}"/>
              </c:ext>
            </c:extLst>
          </c:dPt>
          <c:dPt>
            <c:idx val="7"/>
            <c:invertIfNegative val="0"/>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8FAF-4771-8790-517B4A4DBBF5}"/>
              </c:ext>
            </c:extLst>
          </c:dPt>
          <c:dLbls>
            <c:dLbl>
              <c:idx val="7"/>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8FAF-4771-8790-517B4A4DBBF5}"/>
                </c:ext>
              </c:extLst>
            </c:dLbl>
            <c:spPr>
              <a:noFill/>
              <a:ln>
                <a:noFill/>
              </a:ln>
              <a:effectLst/>
            </c:spPr>
            <c:txPr>
              <a:bodyPr rot="0" spcFirstLastPara="1" vertOverflow="ellipsis" vert="horz" wrap="square" anchor="ctr" anchorCtr="1"/>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'Sheet2 (2)'!$I$2:$I$9</c:f>
              <c:strCache>
                <c:ptCount val="8"/>
                <c:pt idx="0">
                  <c:v>OPEX</c:v>
                </c:pt>
                <c:pt idx="1">
                  <c:v>Infrastructure</c:v>
                </c:pt>
                <c:pt idx="2">
                  <c:v>Membership fees</c:v>
                </c:pt>
                <c:pt idx="3">
                  <c:v>NPO</c:v>
                </c:pt>
                <c:pt idx="4">
                  <c:v>External programmes</c:v>
                </c:pt>
                <c:pt idx="5">
                  <c:v>DTIC business incentives</c:v>
                </c:pt>
                <c:pt idx="6">
                  <c:v>Public entities</c:v>
                </c:pt>
                <c:pt idx="7">
                  <c:v>Total</c:v>
                </c:pt>
              </c:strCache>
            </c:strRef>
          </c:cat>
          <c:val>
            <c:numRef>
              <c:f>'Sheet2 (2)'!$J$2:$J$9</c:f>
              <c:numCache>
                <c:formatCode>_(* #,##0_);_(* \(#,##0\);_(* "-"??_);_(@_)</c:formatCode>
                <c:ptCount val="8"/>
                <c:pt idx="0">
                  <c:v>1960357</c:v>
                </c:pt>
                <c:pt idx="1">
                  <c:v>1258107</c:v>
                </c:pt>
                <c:pt idx="2">
                  <c:v>38526</c:v>
                </c:pt>
                <c:pt idx="3">
                  <c:v>140882</c:v>
                </c:pt>
                <c:pt idx="4">
                  <c:v>863108</c:v>
                </c:pt>
                <c:pt idx="5">
                  <c:v>3402787</c:v>
                </c:pt>
                <c:pt idx="6">
                  <c:v>1646943</c:v>
                </c:pt>
                <c:pt idx="7">
                  <c:v>9310710</c:v>
                </c:pt>
              </c:numCache>
            </c:numRef>
          </c:val>
          <c:extLst>
            <c:ext xmlns:c16="http://schemas.microsoft.com/office/drawing/2014/chart" uri="{C3380CC4-5D6E-409C-BE32-E72D297353CC}">
              <c16:uniqueId val="{00000010-8FAF-4771-8790-517B4A4DBBF5}"/>
            </c:ext>
          </c:extLst>
        </c:ser>
        <c:dLbls>
          <c:dLblPos val="outEnd"/>
          <c:showLegendKey val="0"/>
          <c:showVal val="1"/>
          <c:showCatName val="0"/>
          <c:showSerName val="0"/>
          <c:showPercent val="0"/>
          <c:showBubbleSize val="0"/>
        </c:dLbls>
        <c:gapWidth val="105"/>
        <c:overlap val="-23"/>
        <c:axId val="164786560"/>
        <c:axId val="164796672"/>
      </c:barChart>
      <c:catAx>
        <c:axId val="164786560"/>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1" i="0" u="none" strike="noStrike" kern="1200" baseline="0">
                <a:solidFill>
                  <a:schemeClr val="lt1">
                    <a:lumMod val="85000"/>
                  </a:schemeClr>
                </a:solidFill>
                <a:latin typeface="+mn-lt"/>
                <a:ea typeface="+mn-ea"/>
                <a:cs typeface="+mn-cs"/>
              </a:defRPr>
            </a:pPr>
            <a:endParaRPr lang="en-US"/>
          </a:p>
        </c:txPr>
        <c:crossAx val="164796672"/>
        <c:crosses val="autoZero"/>
        <c:auto val="1"/>
        <c:lblAlgn val="ctr"/>
        <c:lblOffset val="100"/>
        <c:noMultiLvlLbl val="0"/>
      </c:catAx>
      <c:valAx>
        <c:axId val="164796672"/>
        <c:scaling>
          <c:orientation val="minMax"/>
          <c:max val="10000000"/>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dirty="0"/>
                  <a:t>R'000</a:t>
                </a:r>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lt1">
                    <a:lumMod val="85000"/>
                  </a:schemeClr>
                </a:solidFill>
                <a:latin typeface="+mn-lt"/>
                <a:ea typeface="+mn-ea"/>
                <a:cs typeface="+mn-cs"/>
              </a:defRPr>
            </a:pPr>
            <a:endParaRPr lang="en-US"/>
          </a:p>
        </c:txPr>
        <c:crossAx val="164786560"/>
        <c:crosses val="autoZero"/>
        <c:crossBetween val="between"/>
        <c:minorUnit val="200000"/>
      </c:valAx>
      <c:spPr>
        <a:noFill/>
        <a:ln>
          <a:noFill/>
        </a:ln>
        <a:effectLst/>
      </c:spPr>
    </c:plotArea>
    <c:plotVisOnly val="1"/>
    <c:dispBlanksAs val="gap"/>
    <c:showDLblsOverMax val="0"/>
  </c:chart>
  <c:spPr>
    <a:solidFill>
      <a:schemeClr val="bg2">
        <a:lumMod val="50000"/>
      </a:schemeClr>
    </a:solidFill>
    <a:ln>
      <a:solidFill>
        <a:sysClr val="windowText" lastClr="000000"/>
      </a:solidFill>
    </a:ln>
    <a:effectLst/>
  </c:spPr>
  <c:txPr>
    <a:bodyPr/>
    <a:lstStyle/>
    <a:p>
      <a:pPr>
        <a:defRPr b="1"/>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139495-7002-42C5-B8B4-BE0D81F61FC7}" type="doc">
      <dgm:prSet loTypeId="urn:microsoft.com/office/officeart/2005/8/layout/hierarchy4" loCatId="hierarchy" qsTypeId="urn:microsoft.com/office/officeart/2005/8/quickstyle/simple3" qsCatId="simple" csTypeId="urn:microsoft.com/office/officeart/2005/8/colors/accent6_1" csCatId="accent6" phldr="1"/>
      <dgm:spPr/>
      <dgm:t>
        <a:bodyPr/>
        <a:lstStyle/>
        <a:p>
          <a:endParaRPr lang="en-US"/>
        </a:p>
      </dgm:t>
    </dgm:pt>
    <dgm:pt modelId="{E28BE7E2-0FFB-418D-9A70-D800644AE550}">
      <dgm:prSet phldrT="[Text]" custT="1">
        <dgm:style>
          <a:lnRef idx="1">
            <a:schemeClr val="accent6"/>
          </a:lnRef>
          <a:fillRef idx="2">
            <a:schemeClr val="accent6"/>
          </a:fillRef>
          <a:effectRef idx="1">
            <a:schemeClr val="accent6"/>
          </a:effectRef>
          <a:fontRef idx="minor">
            <a:schemeClr val="dk1"/>
          </a:fontRef>
        </dgm:style>
      </dgm:prSet>
      <dgm:spPr>
        <a:ln w="38100"/>
      </dgm:spPr>
      <dgm:t>
        <a:bodyPr/>
        <a:lstStyle/>
        <a:p>
          <a:r>
            <a:rPr lang="en-US" sz="900" dirty="0" smtClean="0">
              <a:latin typeface="Arial" pitchFamily="34" charset="0"/>
              <a:cs typeface="Arial" pitchFamily="34" charset="0"/>
            </a:rPr>
            <a:t>Director-General </a:t>
          </a:r>
          <a:endParaRPr lang="en-US" sz="900" dirty="0">
            <a:latin typeface="Arial" pitchFamily="34" charset="0"/>
            <a:cs typeface="Arial" pitchFamily="34" charset="0"/>
          </a:endParaRPr>
        </a:p>
      </dgm:t>
    </dgm:pt>
    <dgm:pt modelId="{F9EE3DC6-1A51-4222-9696-F94D9DB90527}" type="parTrans" cxnId="{BA69153A-33F2-4854-A9B0-A10E9D74F7B0}">
      <dgm:prSet/>
      <dgm:spPr/>
      <dgm:t>
        <a:bodyPr/>
        <a:lstStyle/>
        <a:p>
          <a:endParaRPr lang="en-US" sz="900"/>
        </a:p>
      </dgm:t>
    </dgm:pt>
    <dgm:pt modelId="{7247C1DA-E436-4F33-9F5F-89F73FDF475D}" type="sibTrans" cxnId="{BA69153A-33F2-4854-A9B0-A10E9D74F7B0}">
      <dgm:prSet/>
      <dgm:spPr/>
      <dgm:t>
        <a:bodyPr/>
        <a:lstStyle/>
        <a:p>
          <a:endParaRPr lang="en-US" sz="900"/>
        </a:p>
      </dgm:t>
    </dgm:pt>
    <dgm:pt modelId="{38888C1E-AD75-4F9D-9B36-8A3E5C1B02A0}">
      <dgm:prSet phldrT="[Text]" custT="1">
        <dgm:style>
          <a:lnRef idx="1">
            <a:schemeClr val="accent6"/>
          </a:lnRef>
          <a:fillRef idx="2">
            <a:schemeClr val="accent6"/>
          </a:fillRef>
          <a:effectRef idx="1">
            <a:schemeClr val="accent6"/>
          </a:effectRef>
          <a:fontRef idx="minor">
            <a:schemeClr val="dk1"/>
          </a:fontRef>
        </dgm:style>
      </dgm:prSet>
      <dgm:spPr>
        <a:ln w="38100"/>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900" dirty="0" smtClean="0">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900" dirty="0" smtClean="0">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900" dirty="0" smtClean="0">
              <a:latin typeface="Arial" pitchFamily="34" charset="0"/>
              <a:cs typeface="Arial" pitchFamily="34" charset="0"/>
            </a:rPr>
            <a:t>Consumer and Corporate Regulation</a:t>
          </a:r>
        </a:p>
        <a:p>
          <a:pPr marL="0" marR="0" indent="0" defTabSz="914400" eaLnBrk="1" fontAlgn="auto" latinLnBrk="0" hangingPunct="1">
            <a:lnSpc>
              <a:spcPct val="100000"/>
            </a:lnSpc>
            <a:spcBef>
              <a:spcPts val="0"/>
            </a:spcBef>
            <a:spcAft>
              <a:spcPts val="0"/>
            </a:spcAft>
            <a:buClrTx/>
            <a:buSzTx/>
            <a:buFontTx/>
            <a:buNone/>
            <a:tabLst/>
            <a:defRPr/>
          </a:pPr>
          <a:endParaRPr lang="en-US" sz="900" dirty="0" smtClean="0">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900" dirty="0" smtClean="0">
              <a:latin typeface="Arial" pitchFamily="34" charset="0"/>
              <a:cs typeface="Arial" pitchFamily="34" charset="0"/>
            </a:rPr>
            <a:t> </a:t>
          </a:r>
        </a:p>
      </dgm:t>
    </dgm:pt>
    <dgm:pt modelId="{D165D3B9-916C-4373-8079-5C72F9DB3CE1}" type="parTrans" cxnId="{DC17F0C0-2B18-4560-A9C9-62DC7BFD6819}">
      <dgm:prSet/>
      <dgm:spPr/>
      <dgm:t>
        <a:bodyPr/>
        <a:lstStyle/>
        <a:p>
          <a:endParaRPr lang="en-US" sz="900"/>
        </a:p>
      </dgm:t>
    </dgm:pt>
    <dgm:pt modelId="{543BEB10-35F4-402B-BEE6-C3FC2EA6381D}" type="sibTrans" cxnId="{DC17F0C0-2B18-4560-A9C9-62DC7BFD6819}">
      <dgm:prSet/>
      <dgm:spPr/>
      <dgm:t>
        <a:bodyPr/>
        <a:lstStyle/>
        <a:p>
          <a:endParaRPr lang="en-US" sz="900"/>
        </a:p>
      </dgm:t>
    </dgm:pt>
    <dgm:pt modelId="{9BEA4FE3-376F-4445-AD0E-5489379D7F84}">
      <dgm:prSet custT="1">
        <dgm:style>
          <a:lnRef idx="1">
            <a:schemeClr val="accent6"/>
          </a:lnRef>
          <a:fillRef idx="2">
            <a:schemeClr val="accent6"/>
          </a:fillRef>
          <a:effectRef idx="1">
            <a:schemeClr val="accent6"/>
          </a:effectRef>
          <a:fontRef idx="minor">
            <a:schemeClr val="dk1"/>
          </a:fontRef>
        </dgm:style>
      </dgm:prSet>
      <dgm:spPr>
        <a:ln w="38100"/>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GB" sz="900" dirty="0" smtClean="0">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GB" sz="900" dirty="0" smtClean="0">
              <a:latin typeface="Arial" pitchFamily="34" charset="0"/>
              <a:cs typeface="Arial" pitchFamily="34" charset="0"/>
            </a:rPr>
            <a:t>Trade Policy, Negotiations and Cooperation</a:t>
          </a:r>
          <a:endParaRPr lang="en-ZA" sz="900" dirty="0" smtClean="0">
            <a:latin typeface="Arial" pitchFamily="34" charset="0"/>
            <a:cs typeface="Arial" pitchFamily="34" charset="0"/>
          </a:endParaRPr>
        </a:p>
        <a:p>
          <a:pPr defTabSz="400050">
            <a:lnSpc>
              <a:spcPct val="90000"/>
            </a:lnSpc>
            <a:spcBef>
              <a:spcPct val="0"/>
            </a:spcBef>
            <a:spcAft>
              <a:spcPct val="35000"/>
            </a:spcAft>
          </a:pPr>
          <a:r>
            <a:rPr lang="en-GB" sz="900" dirty="0" smtClean="0">
              <a:latin typeface="Arial" pitchFamily="34" charset="0"/>
              <a:cs typeface="Arial" pitchFamily="34" charset="0"/>
            </a:rPr>
            <a:t> </a:t>
          </a:r>
          <a:endParaRPr lang="en-ZA" sz="900" dirty="0">
            <a:latin typeface="Arial" pitchFamily="34" charset="0"/>
            <a:cs typeface="Arial" pitchFamily="34" charset="0"/>
          </a:endParaRPr>
        </a:p>
      </dgm:t>
    </dgm:pt>
    <dgm:pt modelId="{E2534A91-0E41-426A-9012-A817AF9746D7}" type="parTrans" cxnId="{83A93DF4-E03E-4BFD-BCED-5218D2170E15}">
      <dgm:prSet/>
      <dgm:spPr/>
      <dgm:t>
        <a:bodyPr/>
        <a:lstStyle/>
        <a:p>
          <a:endParaRPr lang="en-US" sz="900"/>
        </a:p>
      </dgm:t>
    </dgm:pt>
    <dgm:pt modelId="{E28EB764-57FE-4979-813F-FDD3F7EF72BB}" type="sibTrans" cxnId="{83A93DF4-E03E-4BFD-BCED-5218D2170E15}">
      <dgm:prSet/>
      <dgm:spPr/>
      <dgm:t>
        <a:bodyPr/>
        <a:lstStyle/>
        <a:p>
          <a:endParaRPr lang="en-US" sz="900"/>
        </a:p>
      </dgm:t>
    </dgm:pt>
    <dgm:pt modelId="{5FE569EA-9347-4AC6-974E-63AB2989742D}">
      <dgm:prSet custT="1">
        <dgm:style>
          <a:lnRef idx="1">
            <a:schemeClr val="accent6"/>
          </a:lnRef>
          <a:fillRef idx="2">
            <a:schemeClr val="accent6"/>
          </a:fillRef>
          <a:effectRef idx="1">
            <a:schemeClr val="accent6"/>
          </a:effectRef>
          <a:fontRef idx="minor">
            <a:schemeClr val="dk1"/>
          </a:fontRef>
        </dgm:style>
      </dgm:prSet>
      <dgm:spPr>
        <a:ln w="38100"/>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GB" sz="900" dirty="0" smtClean="0">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GB" sz="900" dirty="0" smtClean="0">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GB" sz="900" dirty="0" smtClean="0">
              <a:latin typeface="Arial" pitchFamily="34" charset="0"/>
              <a:cs typeface="Arial" pitchFamily="34" charset="0"/>
            </a:rPr>
            <a:t>Spatial Industrial Development and Economic Transformation</a:t>
          </a:r>
          <a:endParaRPr lang="en-US" sz="900" dirty="0" smtClean="0">
            <a:latin typeface="Arial" pitchFamily="34" charset="0"/>
            <a:cs typeface="Arial" pitchFamily="34" charset="0"/>
          </a:endParaRPr>
        </a:p>
        <a:p>
          <a:pPr defTabSz="400050">
            <a:lnSpc>
              <a:spcPct val="90000"/>
            </a:lnSpc>
            <a:spcBef>
              <a:spcPct val="0"/>
            </a:spcBef>
            <a:spcAft>
              <a:spcPct val="35000"/>
            </a:spcAft>
          </a:pPr>
          <a:endParaRPr lang="en-ZA" sz="900" dirty="0">
            <a:latin typeface="Arial" pitchFamily="34" charset="0"/>
            <a:cs typeface="Arial" pitchFamily="34" charset="0"/>
          </a:endParaRPr>
        </a:p>
      </dgm:t>
    </dgm:pt>
    <dgm:pt modelId="{6107375A-393B-491E-9469-BB5E73B48B1B}" type="parTrans" cxnId="{18430DBA-4F6C-4486-8B17-18106790D1C3}">
      <dgm:prSet/>
      <dgm:spPr/>
      <dgm:t>
        <a:bodyPr/>
        <a:lstStyle/>
        <a:p>
          <a:endParaRPr lang="en-US" sz="900"/>
        </a:p>
      </dgm:t>
    </dgm:pt>
    <dgm:pt modelId="{7911259B-C9CF-40B4-B154-6E450945777C}" type="sibTrans" cxnId="{18430DBA-4F6C-4486-8B17-18106790D1C3}">
      <dgm:prSet/>
      <dgm:spPr/>
      <dgm:t>
        <a:bodyPr/>
        <a:lstStyle/>
        <a:p>
          <a:endParaRPr lang="en-US" sz="900"/>
        </a:p>
      </dgm:t>
    </dgm:pt>
    <dgm:pt modelId="{2A0ED1FA-49DD-4F21-86BA-C76E9D2CF0B9}">
      <dgm:prSet custT="1">
        <dgm:style>
          <a:lnRef idx="1">
            <a:schemeClr val="accent6"/>
          </a:lnRef>
          <a:fillRef idx="2">
            <a:schemeClr val="accent6"/>
          </a:fillRef>
          <a:effectRef idx="1">
            <a:schemeClr val="accent6"/>
          </a:effectRef>
          <a:fontRef idx="minor">
            <a:schemeClr val="dk1"/>
          </a:fontRef>
        </dgm:style>
      </dgm:prSet>
      <dgm:spPr>
        <a:ln w="38100"/>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GB" sz="900" dirty="0" smtClean="0">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GB" sz="900" dirty="0" smtClean="0">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GB" sz="900" dirty="0" smtClean="0">
              <a:latin typeface="Arial" pitchFamily="34" charset="0"/>
              <a:cs typeface="Arial" pitchFamily="34" charset="0"/>
            </a:rPr>
            <a:t>Industrial Competitive-ness and Growth</a:t>
          </a:r>
        </a:p>
        <a:p>
          <a:endParaRPr lang="en-GB" sz="900" dirty="0" smtClean="0">
            <a:latin typeface="Arial" pitchFamily="34" charset="0"/>
            <a:cs typeface="Arial" pitchFamily="34" charset="0"/>
          </a:endParaRPr>
        </a:p>
        <a:p>
          <a:endParaRPr lang="en-GB" sz="900" dirty="0" smtClean="0">
            <a:latin typeface="Arial" pitchFamily="34" charset="0"/>
            <a:cs typeface="Arial" pitchFamily="34" charset="0"/>
          </a:endParaRPr>
        </a:p>
      </dgm:t>
    </dgm:pt>
    <dgm:pt modelId="{BA5B7309-81B6-40C3-A606-A181F5CB85AE}" type="parTrans" cxnId="{26D46DEB-E852-4CFC-9450-D5FA0340C256}">
      <dgm:prSet/>
      <dgm:spPr/>
      <dgm:t>
        <a:bodyPr/>
        <a:lstStyle/>
        <a:p>
          <a:endParaRPr lang="en-US" sz="900"/>
        </a:p>
      </dgm:t>
    </dgm:pt>
    <dgm:pt modelId="{7C08D0B9-8E66-4DCD-9357-0F4C6EB7C395}" type="sibTrans" cxnId="{26D46DEB-E852-4CFC-9450-D5FA0340C256}">
      <dgm:prSet/>
      <dgm:spPr/>
      <dgm:t>
        <a:bodyPr/>
        <a:lstStyle/>
        <a:p>
          <a:endParaRPr lang="en-US" sz="900"/>
        </a:p>
      </dgm:t>
    </dgm:pt>
    <dgm:pt modelId="{FADA9FFA-BC78-4744-BC6B-AF0383EE315D}">
      <dgm:prSet custT="1">
        <dgm:style>
          <a:lnRef idx="1">
            <a:schemeClr val="accent6"/>
          </a:lnRef>
          <a:fillRef idx="2">
            <a:schemeClr val="accent6"/>
          </a:fillRef>
          <a:effectRef idx="1">
            <a:schemeClr val="accent6"/>
          </a:effectRef>
          <a:fontRef idx="minor">
            <a:schemeClr val="dk1"/>
          </a:fontRef>
        </dgm:style>
      </dgm:prSet>
      <dgm:spPr>
        <a:ln w="38100"/>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ZA" sz="900" dirty="0" smtClean="0">
              <a:latin typeface="Arial" pitchFamily="34" charset="0"/>
              <a:cs typeface="Arial" pitchFamily="34" charset="0"/>
            </a:rPr>
            <a:t>Administration</a:t>
          </a:r>
        </a:p>
        <a:p>
          <a:pPr marL="0" marR="0" indent="0" defTabSz="914400" eaLnBrk="1" fontAlgn="auto" latinLnBrk="0" hangingPunct="1">
            <a:lnSpc>
              <a:spcPct val="100000"/>
            </a:lnSpc>
            <a:spcBef>
              <a:spcPts val="0"/>
            </a:spcBef>
            <a:spcAft>
              <a:spcPts val="0"/>
            </a:spcAft>
            <a:buClrTx/>
            <a:buSzTx/>
            <a:buFontTx/>
            <a:buNone/>
            <a:tabLst/>
            <a:defRPr/>
          </a:pPr>
          <a:endParaRPr lang="en-US" sz="900" dirty="0" smtClean="0">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ZA" sz="900" dirty="0" smtClean="0">
            <a:latin typeface="Arial" pitchFamily="34" charset="0"/>
            <a:cs typeface="Arial" pitchFamily="34" charset="0"/>
          </a:endParaRPr>
        </a:p>
        <a:p>
          <a:pPr defTabSz="400050">
            <a:lnSpc>
              <a:spcPct val="90000"/>
            </a:lnSpc>
            <a:spcBef>
              <a:spcPct val="0"/>
            </a:spcBef>
            <a:spcAft>
              <a:spcPct val="35000"/>
            </a:spcAft>
          </a:pPr>
          <a:r>
            <a:rPr lang="en-GB" sz="900" dirty="0" smtClean="0">
              <a:latin typeface="Arial" pitchFamily="34" charset="0"/>
              <a:cs typeface="Arial" pitchFamily="34" charset="0"/>
            </a:rPr>
            <a:t> </a:t>
          </a:r>
          <a:endParaRPr lang="en-US" sz="900" dirty="0">
            <a:latin typeface="Arial" pitchFamily="34" charset="0"/>
            <a:cs typeface="Arial" pitchFamily="34" charset="0"/>
          </a:endParaRPr>
        </a:p>
      </dgm:t>
    </dgm:pt>
    <dgm:pt modelId="{D1A9BB28-A998-4BB8-9950-EF3EB90098FB}" type="parTrans" cxnId="{45C982FD-85B7-4C7E-8E05-20C46CB97979}">
      <dgm:prSet/>
      <dgm:spPr/>
      <dgm:t>
        <a:bodyPr/>
        <a:lstStyle/>
        <a:p>
          <a:endParaRPr lang="en-US" sz="900"/>
        </a:p>
      </dgm:t>
    </dgm:pt>
    <dgm:pt modelId="{79446235-6AD1-4991-89BA-3BECFAF2F15E}" type="sibTrans" cxnId="{45C982FD-85B7-4C7E-8E05-20C46CB97979}">
      <dgm:prSet/>
      <dgm:spPr/>
      <dgm:t>
        <a:bodyPr/>
        <a:lstStyle/>
        <a:p>
          <a:endParaRPr lang="en-US" sz="900"/>
        </a:p>
      </dgm:t>
    </dgm:pt>
    <dgm:pt modelId="{A9C93F21-0E1F-41AF-B265-0E37E243D7A5}">
      <dgm:prSet custT="1">
        <dgm:style>
          <a:lnRef idx="1">
            <a:schemeClr val="accent6"/>
          </a:lnRef>
          <a:fillRef idx="2">
            <a:schemeClr val="accent6"/>
          </a:fillRef>
          <a:effectRef idx="1">
            <a:schemeClr val="accent6"/>
          </a:effectRef>
          <a:fontRef idx="minor">
            <a:schemeClr val="dk1"/>
          </a:fontRef>
        </dgm:style>
      </dgm:prSet>
      <dgm:spPr>
        <a:ln w="38100"/>
      </dgm:spPr>
      <dgm:t>
        <a:bodyPr/>
        <a:lstStyle/>
        <a:p>
          <a:pPr marL="0" marR="0" indent="0" defTabSz="400050" eaLnBrk="1" fontAlgn="auto" latinLnBrk="0" hangingPunct="1">
            <a:lnSpc>
              <a:spcPct val="90000"/>
            </a:lnSpc>
            <a:spcBef>
              <a:spcPct val="0"/>
            </a:spcBef>
            <a:spcAft>
              <a:spcPct val="35000"/>
            </a:spcAft>
            <a:buClrTx/>
            <a:buSzTx/>
            <a:buFontTx/>
            <a:buNone/>
            <a:tabLst/>
            <a:defRPr/>
          </a:pPr>
          <a:r>
            <a:rPr lang="en-GB" sz="900" dirty="0" smtClean="0">
              <a:latin typeface="Arial" pitchFamily="34" charset="0"/>
              <a:cs typeface="Arial" pitchFamily="34" charset="0"/>
            </a:rPr>
            <a:t>Industrial Financing </a:t>
          </a:r>
        </a:p>
        <a:p>
          <a:pPr defTabSz="400050">
            <a:lnSpc>
              <a:spcPct val="90000"/>
            </a:lnSpc>
            <a:spcBef>
              <a:spcPct val="0"/>
            </a:spcBef>
            <a:spcAft>
              <a:spcPct val="35000"/>
            </a:spcAft>
          </a:pPr>
          <a:endParaRPr lang="en-US" sz="900" dirty="0">
            <a:latin typeface="Arial" pitchFamily="34" charset="0"/>
            <a:cs typeface="Arial" pitchFamily="34" charset="0"/>
          </a:endParaRPr>
        </a:p>
      </dgm:t>
    </dgm:pt>
    <dgm:pt modelId="{1FB65B7C-B070-4CF0-A856-6F82D1E18B6B}" type="parTrans" cxnId="{608BE228-EA2F-4BF0-9979-4B88895218D1}">
      <dgm:prSet/>
      <dgm:spPr/>
      <dgm:t>
        <a:bodyPr/>
        <a:lstStyle/>
        <a:p>
          <a:endParaRPr lang="en-US" sz="900"/>
        </a:p>
      </dgm:t>
    </dgm:pt>
    <dgm:pt modelId="{B1D2171D-D877-4726-B69D-22B786E53B17}" type="sibTrans" cxnId="{608BE228-EA2F-4BF0-9979-4B88895218D1}">
      <dgm:prSet/>
      <dgm:spPr/>
      <dgm:t>
        <a:bodyPr/>
        <a:lstStyle/>
        <a:p>
          <a:endParaRPr lang="en-US" sz="900"/>
        </a:p>
      </dgm:t>
    </dgm:pt>
    <dgm:pt modelId="{54C9C447-5E36-4C5B-8A06-94D0FAE3690D}">
      <dgm:prSet custT="1">
        <dgm:style>
          <a:lnRef idx="1">
            <a:schemeClr val="accent6"/>
          </a:lnRef>
          <a:fillRef idx="2">
            <a:schemeClr val="accent6"/>
          </a:fillRef>
          <a:effectRef idx="1">
            <a:schemeClr val="accent6"/>
          </a:effectRef>
          <a:fontRef idx="minor">
            <a:schemeClr val="dk1"/>
          </a:fontRef>
        </dgm:style>
      </dgm:prSet>
      <dgm:spPr>
        <a:ln w="38100"/>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GB" sz="900" dirty="0" smtClean="0">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GB" sz="900" dirty="0" smtClean="0">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GB" sz="900" dirty="0" smtClean="0">
              <a:latin typeface="Arial" pitchFamily="34" charset="0"/>
              <a:cs typeface="Arial" pitchFamily="34" charset="0"/>
            </a:rPr>
            <a:t>Inward Investment Attraction, Facilitation and Aftercare</a:t>
          </a:r>
          <a:endParaRPr lang="en-US" sz="900" dirty="0" smtClean="0">
            <a:latin typeface="Arial" pitchFamily="34" charset="0"/>
            <a:cs typeface="Arial" pitchFamily="34" charset="0"/>
          </a:endParaRPr>
        </a:p>
        <a:p>
          <a:endParaRPr lang="en-ZA" sz="900" dirty="0">
            <a:latin typeface="Arial" pitchFamily="34" charset="0"/>
            <a:cs typeface="Arial" pitchFamily="34" charset="0"/>
          </a:endParaRPr>
        </a:p>
      </dgm:t>
    </dgm:pt>
    <dgm:pt modelId="{C679A468-5D46-46DA-9BF5-78DC0254C119}" type="sibTrans" cxnId="{48BD9E1A-062B-4C5C-8BAD-BE785353AB03}">
      <dgm:prSet/>
      <dgm:spPr/>
      <dgm:t>
        <a:bodyPr/>
        <a:lstStyle/>
        <a:p>
          <a:endParaRPr lang="en-US" sz="900"/>
        </a:p>
      </dgm:t>
    </dgm:pt>
    <dgm:pt modelId="{8775514B-4B8B-4B2A-A930-925D362CCA0B}" type="parTrans" cxnId="{48BD9E1A-062B-4C5C-8BAD-BE785353AB03}">
      <dgm:prSet/>
      <dgm:spPr/>
      <dgm:t>
        <a:bodyPr/>
        <a:lstStyle/>
        <a:p>
          <a:endParaRPr lang="en-US" sz="900"/>
        </a:p>
      </dgm:t>
    </dgm:pt>
    <dgm:pt modelId="{80AAAA4F-FC3E-47C8-B2C0-84C8AE8AB039}">
      <dgm:prSet custT="1">
        <dgm:style>
          <a:lnRef idx="1">
            <a:schemeClr val="accent6"/>
          </a:lnRef>
          <a:fillRef idx="2">
            <a:schemeClr val="accent6"/>
          </a:fillRef>
          <a:effectRef idx="1">
            <a:schemeClr val="accent6"/>
          </a:effectRef>
          <a:fontRef idx="minor">
            <a:schemeClr val="dk1"/>
          </a:fontRef>
        </dgm:style>
      </dgm:prSet>
      <dgm:spPr>
        <a:ln w="38100"/>
      </dgm:spPr>
      <dgm:t>
        <a:bodyPr/>
        <a:lstStyle/>
        <a:p>
          <a:r>
            <a:rPr lang="en-US" sz="900" dirty="0" smtClean="0">
              <a:latin typeface="Arial" pitchFamily="34" charset="0"/>
              <a:cs typeface="Arial" pitchFamily="34" charset="0"/>
            </a:rPr>
            <a:t>Minister</a:t>
          </a:r>
          <a:endParaRPr lang="en-US" sz="900" dirty="0">
            <a:latin typeface="Arial" pitchFamily="34" charset="0"/>
            <a:cs typeface="Arial" pitchFamily="34" charset="0"/>
          </a:endParaRPr>
        </a:p>
      </dgm:t>
    </dgm:pt>
    <dgm:pt modelId="{DA0E477C-090B-45D1-82C4-D7980F6AB646}" type="parTrans" cxnId="{9DC4776E-43B3-4AF0-8644-0DC96A77C863}">
      <dgm:prSet/>
      <dgm:spPr/>
      <dgm:t>
        <a:bodyPr/>
        <a:lstStyle/>
        <a:p>
          <a:endParaRPr lang="en-US" sz="900"/>
        </a:p>
      </dgm:t>
    </dgm:pt>
    <dgm:pt modelId="{A3306BCE-8056-4B3E-B44A-E67655B32BA6}" type="sibTrans" cxnId="{9DC4776E-43B3-4AF0-8644-0DC96A77C863}">
      <dgm:prSet/>
      <dgm:spPr/>
      <dgm:t>
        <a:bodyPr/>
        <a:lstStyle/>
        <a:p>
          <a:endParaRPr lang="en-US" sz="900"/>
        </a:p>
      </dgm:t>
    </dgm:pt>
    <dgm:pt modelId="{642183CF-FED6-4981-8B89-7C9259FA0C4B}">
      <dgm:prSet custT="1">
        <dgm:style>
          <a:lnRef idx="1">
            <a:schemeClr val="accent6"/>
          </a:lnRef>
          <a:fillRef idx="2">
            <a:schemeClr val="accent6"/>
          </a:fillRef>
          <a:effectRef idx="1">
            <a:schemeClr val="accent6"/>
          </a:effectRef>
          <a:fontRef idx="minor">
            <a:schemeClr val="dk1"/>
          </a:fontRef>
        </dgm:style>
      </dgm:prSet>
      <dgm:spPr>
        <a:ln w="38100"/>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GB" sz="900" dirty="0" smtClean="0">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GB" sz="900" dirty="0" smtClean="0">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GB" sz="900" dirty="0" smtClean="0">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GB" sz="900" dirty="0" smtClean="0">
              <a:latin typeface="Arial" pitchFamily="34" charset="0"/>
              <a:cs typeface="Arial" pitchFamily="34" charset="0"/>
            </a:rPr>
            <a:t>Export Development, Promotion and   Outward Investments</a:t>
          </a:r>
          <a:endParaRPr lang="en-ZA" sz="900" dirty="0" smtClean="0">
            <a:latin typeface="Arial" pitchFamily="34" charset="0"/>
            <a:cs typeface="Arial" pitchFamily="34" charset="0"/>
          </a:endParaRPr>
        </a:p>
        <a:p>
          <a:endParaRPr lang="en-US" sz="900" dirty="0">
            <a:latin typeface="Arial" pitchFamily="34" charset="0"/>
            <a:cs typeface="Arial" pitchFamily="34" charset="0"/>
          </a:endParaRPr>
        </a:p>
      </dgm:t>
    </dgm:pt>
    <dgm:pt modelId="{A5CC4007-C43C-435C-A1E8-207FD00202B0}" type="parTrans" cxnId="{BD79E6D5-5F61-4AA4-9727-BD0407F2C160}">
      <dgm:prSet/>
      <dgm:spPr/>
      <dgm:t>
        <a:bodyPr/>
        <a:lstStyle/>
        <a:p>
          <a:endParaRPr lang="en-US" sz="900"/>
        </a:p>
      </dgm:t>
    </dgm:pt>
    <dgm:pt modelId="{4EBCBDF5-F115-4C52-98EC-9BD696955CDE}" type="sibTrans" cxnId="{BD79E6D5-5F61-4AA4-9727-BD0407F2C160}">
      <dgm:prSet/>
      <dgm:spPr/>
      <dgm:t>
        <a:bodyPr/>
        <a:lstStyle/>
        <a:p>
          <a:endParaRPr lang="en-US" sz="900"/>
        </a:p>
      </dgm:t>
    </dgm:pt>
    <dgm:pt modelId="{09DECD65-ACF7-44EA-A82B-356B423543E5}">
      <dgm:prSet custT="1">
        <dgm:style>
          <a:lnRef idx="1">
            <a:schemeClr val="accent6"/>
          </a:lnRef>
          <a:fillRef idx="2">
            <a:schemeClr val="accent6"/>
          </a:fillRef>
          <a:effectRef idx="1">
            <a:schemeClr val="accent6"/>
          </a:effectRef>
          <a:fontRef idx="minor">
            <a:schemeClr val="dk1"/>
          </a:fontRef>
        </dgm:style>
      </dgm:prSet>
      <dgm:spPr>
        <a:ln w="38100"/>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900" dirty="0" smtClean="0">
              <a:latin typeface="Arial" pitchFamily="34" charset="0"/>
              <a:cs typeface="Arial" pitchFamily="34" charset="0"/>
            </a:rPr>
            <a:t>Economic Research and Coordination</a:t>
          </a:r>
          <a:endParaRPr lang="en-ZA" sz="900" dirty="0" smtClean="0">
            <a:latin typeface="Arial" pitchFamily="34" charset="0"/>
            <a:cs typeface="Arial" pitchFamily="34" charset="0"/>
          </a:endParaRPr>
        </a:p>
        <a:p>
          <a:pPr defTabSz="400050">
            <a:lnSpc>
              <a:spcPct val="90000"/>
            </a:lnSpc>
            <a:spcBef>
              <a:spcPct val="0"/>
            </a:spcBef>
            <a:spcAft>
              <a:spcPct val="35000"/>
            </a:spcAft>
          </a:pPr>
          <a:endParaRPr lang="en-ZA" sz="900" dirty="0">
            <a:latin typeface="Arial" pitchFamily="34" charset="0"/>
            <a:cs typeface="Arial" pitchFamily="34" charset="0"/>
          </a:endParaRPr>
        </a:p>
      </dgm:t>
    </dgm:pt>
    <dgm:pt modelId="{AEE8B031-90F9-4CB4-A8F5-AE084166677A}" type="parTrans" cxnId="{333D0704-5E03-40D1-BEE9-7BFFAF4BBA32}">
      <dgm:prSet/>
      <dgm:spPr/>
      <dgm:t>
        <a:bodyPr/>
        <a:lstStyle/>
        <a:p>
          <a:endParaRPr lang="en-US" sz="900"/>
        </a:p>
      </dgm:t>
    </dgm:pt>
    <dgm:pt modelId="{7D7CEC47-F663-4286-B76E-C7CC2EC05981}" type="sibTrans" cxnId="{333D0704-5E03-40D1-BEE9-7BFFAF4BBA32}">
      <dgm:prSet/>
      <dgm:spPr/>
      <dgm:t>
        <a:bodyPr/>
        <a:lstStyle/>
        <a:p>
          <a:endParaRPr lang="en-US" sz="900"/>
        </a:p>
      </dgm:t>
    </dgm:pt>
    <dgm:pt modelId="{2774BC6C-840A-4EDB-92CD-04A2C70791F5}">
      <dgm:prSet custT="1">
        <dgm:style>
          <a:lnRef idx="1">
            <a:schemeClr val="accent6"/>
          </a:lnRef>
          <a:fillRef idx="2">
            <a:schemeClr val="accent6"/>
          </a:fillRef>
          <a:effectRef idx="1">
            <a:schemeClr val="accent6"/>
          </a:effectRef>
          <a:fontRef idx="minor">
            <a:schemeClr val="dk1"/>
          </a:fontRef>
        </dgm:style>
      </dgm:prSet>
      <dgm:spPr>
        <a:ln w="38100"/>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GB" sz="900" dirty="0" smtClean="0">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GB" sz="900" dirty="0" smtClean="0">
              <a:latin typeface="Arial" pitchFamily="34" charset="0"/>
              <a:cs typeface="Arial" pitchFamily="34" charset="0"/>
            </a:rPr>
            <a:t>Competition</a:t>
          </a:r>
        </a:p>
        <a:p>
          <a:pPr marL="0" marR="0" indent="0" defTabSz="914400" eaLnBrk="1" fontAlgn="auto" latinLnBrk="0" hangingPunct="1">
            <a:lnSpc>
              <a:spcPct val="100000"/>
            </a:lnSpc>
            <a:spcBef>
              <a:spcPts val="0"/>
            </a:spcBef>
            <a:spcAft>
              <a:spcPts val="0"/>
            </a:spcAft>
            <a:buClrTx/>
            <a:buSzTx/>
            <a:buFontTx/>
            <a:buNone/>
            <a:tabLst/>
            <a:defRPr/>
          </a:pPr>
          <a:r>
            <a:rPr lang="en-GB" sz="900" dirty="0" smtClean="0">
              <a:latin typeface="Arial" pitchFamily="34" charset="0"/>
              <a:cs typeface="Arial" pitchFamily="34" charset="0"/>
            </a:rPr>
            <a:t> Policy and Economic Planning</a:t>
          </a:r>
          <a:endParaRPr lang="en-US" sz="900" dirty="0" smtClean="0">
            <a:latin typeface="Arial" pitchFamily="34" charset="0"/>
            <a:cs typeface="Arial" pitchFamily="34" charset="0"/>
          </a:endParaRPr>
        </a:p>
        <a:p>
          <a:pPr defTabSz="400050">
            <a:lnSpc>
              <a:spcPct val="90000"/>
            </a:lnSpc>
            <a:spcBef>
              <a:spcPct val="0"/>
            </a:spcBef>
            <a:spcAft>
              <a:spcPct val="35000"/>
            </a:spcAft>
          </a:pPr>
          <a:endParaRPr lang="en-US" sz="900" dirty="0">
            <a:latin typeface="Arial" pitchFamily="34" charset="0"/>
            <a:cs typeface="Arial" pitchFamily="34" charset="0"/>
          </a:endParaRPr>
        </a:p>
      </dgm:t>
    </dgm:pt>
    <dgm:pt modelId="{710F92A8-48C6-4CB2-BAA9-7630B9FA8174}" type="parTrans" cxnId="{902E6485-79BD-42D1-836F-AE5389383D2E}">
      <dgm:prSet/>
      <dgm:spPr/>
      <dgm:t>
        <a:bodyPr/>
        <a:lstStyle/>
        <a:p>
          <a:endParaRPr lang="en-US" sz="900"/>
        </a:p>
      </dgm:t>
    </dgm:pt>
    <dgm:pt modelId="{EA7F5C8F-00F4-4318-AFE1-AAE7CA408CAD}" type="sibTrans" cxnId="{902E6485-79BD-42D1-836F-AE5389383D2E}">
      <dgm:prSet/>
      <dgm:spPr/>
      <dgm:t>
        <a:bodyPr/>
        <a:lstStyle/>
        <a:p>
          <a:endParaRPr lang="en-US" sz="900"/>
        </a:p>
      </dgm:t>
    </dgm:pt>
    <dgm:pt modelId="{E0278582-8A09-4E3B-BDF8-05731F179F9C}" type="pres">
      <dgm:prSet presAssocID="{D9139495-7002-42C5-B8B4-BE0D81F61FC7}" presName="Name0" presStyleCnt="0">
        <dgm:presLayoutVars>
          <dgm:chPref val="1"/>
          <dgm:dir/>
          <dgm:animOne val="branch"/>
          <dgm:animLvl val="lvl"/>
          <dgm:resizeHandles/>
        </dgm:presLayoutVars>
      </dgm:prSet>
      <dgm:spPr/>
      <dgm:t>
        <a:bodyPr/>
        <a:lstStyle/>
        <a:p>
          <a:endParaRPr lang="en-US"/>
        </a:p>
      </dgm:t>
    </dgm:pt>
    <dgm:pt modelId="{69A27FD1-2EA5-49A0-8032-65472F6F48A9}" type="pres">
      <dgm:prSet presAssocID="{80AAAA4F-FC3E-47C8-B2C0-84C8AE8AB039}" presName="vertOne" presStyleCnt="0"/>
      <dgm:spPr/>
      <dgm:t>
        <a:bodyPr/>
        <a:lstStyle/>
        <a:p>
          <a:endParaRPr lang="en-US"/>
        </a:p>
      </dgm:t>
    </dgm:pt>
    <dgm:pt modelId="{07105C5B-CCE6-43E7-9A66-DF4E174FE808}" type="pres">
      <dgm:prSet presAssocID="{80AAAA4F-FC3E-47C8-B2C0-84C8AE8AB039}" presName="txOne" presStyleLbl="node0" presStyleIdx="0" presStyleCnt="1" custScaleX="25635" custScaleY="28949" custLinFactNeighborX="-61" custLinFactNeighborY="-40022">
        <dgm:presLayoutVars>
          <dgm:chPref val="3"/>
        </dgm:presLayoutVars>
      </dgm:prSet>
      <dgm:spPr/>
      <dgm:t>
        <a:bodyPr/>
        <a:lstStyle/>
        <a:p>
          <a:endParaRPr lang="en-US"/>
        </a:p>
      </dgm:t>
    </dgm:pt>
    <dgm:pt modelId="{6BDA0978-BC76-46D4-B576-BE8A092D90B1}" type="pres">
      <dgm:prSet presAssocID="{80AAAA4F-FC3E-47C8-B2C0-84C8AE8AB039}" presName="parTransOne" presStyleCnt="0"/>
      <dgm:spPr/>
      <dgm:t>
        <a:bodyPr/>
        <a:lstStyle/>
        <a:p>
          <a:endParaRPr lang="en-US"/>
        </a:p>
      </dgm:t>
    </dgm:pt>
    <dgm:pt modelId="{EF4A792B-BF3E-4F20-A894-D1DB8E62140F}" type="pres">
      <dgm:prSet presAssocID="{80AAAA4F-FC3E-47C8-B2C0-84C8AE8AB039}" presName="horzOne" presStyleCnt="0"/>
      <dgm:spPr/>
      <dgm:t>
        <a:bodyPr/>
        <a:lstStyle/>
        <a:p>
          <a:endParaRPr lang="en-US"/>
        </a:p>
      </dgm:t>
    </dgm:pt>
    <dgm:pt modelId="{2FE4F912-47FF-46A5-9735-1BBAB7135ECD}" type="pres">
      <dgm:prSet presAssocID="{E28BE7E2-0FFB-418D-9A70-D800644AE550}" presName="vertTwo" presStyleCnt="0"/>
      <dgm:spPr/>
      <dgm:t>
        <a:bodyPr/>
        <a:lstStyle/>
        <a:p>
          <a:endParaRPr lang="en-US"/>
        </a:p>
      </dgm:t>
    </dgm:pt>
    <dgm:pt modelId="{1688275D-0D79-4CEF-A8DE-CDCC9F721A69}" type="pres">
      <dgm:prSet presAssocID="{E28BE7E2-0FFB-418D-9A70-D800644AE550}" presName="txTwo" presStyleLbl="node2" presStyleIdx="0" presStyleCnt="1" custScaleX="25635" custScaleY="26313" custLinFactNeighborX="-61" custLinFactNeighborY="23899">
        <dgm:presLayoutVars>
          <dgm:chPref val="3"/>
        </dgm:presLayoutVars>
      </dgm:prSet>
      <dgm:spPr/>
      <dgm:t>
        <a:bodyPr/>
        <a:lstStyle/>
        <a:p>
          <a:endParaRPr lang="en-US"/>
        </a:p>
      </dgm:t>
    </dgm:pt>
    <dgm:pt modelId="{89596419-EC8B-4DEF-8440-4A11BC453A6F}" type="pres">
      <dgm:prSet presAssocID="{E28BE7E2-0FFB-418D-9A70-D800644AE550}" presName="parTransTwo" presStyleCnt="0"/>
      <dgm:spPr/>
      <dgm:t>
        <a:bodyPr/>
        <a:lstStyle/>
        <a:p>
          <a:endParaRPr lang="en-US"/>
        </a:p>
      </dgm:t>
    </dgm:pt>
    <dgm:pt modelId="{27EDEC2E-678F-4440-B1D3-B9C7D8D2A3E9}" type="pres">
      <dgm:prSet presAssocID="{E28BE7E2-0FFB-418D-9A70-D800644AE550}" presName="horzTwo" presStyleCnt="0"/>
      <dgm:spPr/>
      <dgm:t>
        <a:bodyPr/>
        <a:lstStyle/>
        <a:p>
          <a:endParaRPr lang="en-US"/>
        </a:p>
      </dgm:t>
    </dgm:pt>
    <dgm:pt modelId="{B83CA168-594D-498B-893C-2B97FD28BE83}" type="pres">
      <dgm:prSet presAssocID="{FADA9FFA-BC78-4744-BC6B-AF0383EE315D}" presName="vertThree" presStyleCnt="0"/>
      <dgm:spPr/>
      <dgm:t>
        <a:bodyPr/>
        <a:lstStyle/>
        <a:p>
          <a:endParaRPr lang="en-US"/>
        </a:p>
      </dgm:t>
    </dgm:pt>
    <dgm:pt modelId="{E061A290-055E-48B7-BD2C-81F1142FE4AB}" type="pres">
      <dgm:prSet presAssocID="{FADA9FFA-BC78-4744-BC6B-AF0383EE315D}" presName="txThree" presStyleLbl="node3" presStyleIdx="0" presStyleCnt="10" custScaleX="115120" custLinFactNeighborX="-1193" custLinFactNeighborY="80">
        <dgm:presLayoutVars>
          <dgm:chPref val="3"/>
        </dgm:presLayoutVars>
      </dgm:prSet>
      <dgm:spPr/>
      <dgm:t>
        <a:bodyPr/>
        <a:lstStyle/>
        <a:p>
          <a:endParaRPr lang="en-US"/>
        </a:p>
      </dgm:t>
    </dgm:pt>
    <dgm:pt modelId="{8541356C-192A-4E2A-8447-BFE586710008}" type="pres">
      <dgm:prSet presAssocID="{FADA9FFA-BC78-4744-BC6B-AF0383EE315D}" presName="horzThree" presStyleCnt="0"/>
      <dgm:spPr/>
      <dgm:t>
        <a:bodyPr/>
        <a:lstStyle/>
        <a:p>
          <a:endParaRPr lang="en-US"/>
        </a:p>
      </dgm:t>
    </dgm:pt>
    <dgm:pt modelId="{86E27C41-C8AC-4E8F-9E6A-AF7FCDC8CD7E}" type="pres">
      <dgm:prSet presAssocID="{79446235-6AD1-4991-89BA-3BECFAF2F15E}" presName="sibSpaceThree" presStyleCnt="0"/>
      <dgm:spPr/>
      <dgm:t>
        <a:bodyPr/>
        <a:lstStyle/>
        <a:p>
          <a:endParaRPr lang="en-US"/>
        </a:p>
      </dgm:t>
    </dgm:pt>
    <dgm:pt modelId="{388EA310-3959-47F4-BDB2-E9659DD8E2AC}" type="pres">
      <dgm:prSet presAssocID="{9BEA4FE3-376F-4445-AD0E-5489379D7F84}" presName="vertThree" presStyleCnt="0"/>
      <dgm:spPr/>
      <dgm:t>
        <a:bodyPr/>
        <a:lstStyle/>
        <a:p>
          <a:endParaRPr lang="en-US"/>
        </a:p>
      </dgm:t>
    </dgm:pt>
    <dgm:pt modelId="{36E14ABD-9340-40BC-B3E3-A624756B1BB4}" type="pres">
      <dgm:prSet presAssocID="{9BEA4FE3-376F-4445-AD0E-5489379D7F84}" presName="txThree" presStyleLbl="node3" presStyleIdx="1" presStyleCnt="10" custScaleX="105203" custLinFactNeighborX="-1193" custLinFactNeighborY="80">
        <dgm:presLayoutVars>
          <dgm:chPref val="3"/>
        </dgm:presLayoutVars>
      </dgm:prSet>
      <dgm:spPr/>
      <dgm:t>
        <a:bodyPr/>
        <a:lstStyle/>
        <a:p>
          <a:endParaRPr lang="en-US"/>
        </a:p>
      </dgm:t>
    </dgm:pt>
    <dgm:pt modelId="{D298EA23-B290-4F3F-B3E6-F3E0ADCF44F9}" type="pres">
      <dgm:prSet presAssocID="{9BEA4FE3-376F-4445-AD0E-5489379D7F84}" presName="horzThree" presStyleCnt="0"/>
      <dgm:spPr/>
      <dgm:t>
        <a:bodyPr/>
        <a:lstStyle/>
        <a:p>
          <a:endParaRPr lang="en-US"/>
        </a:p>
      </dgm:t>
    </dgm:pt>
    <dgm:pt modelId="{BADC6024-1132-4696-9048-D269833964AA}" type="pres">
      <dgm:prSet presAssocID="{E28EB764-57FE-4979-813F-FDD3F7EF72BB}" presName="sibSpaceThree" presStyleCnt="0"/>
      <dgm:spPr/>
      <dgm:t>
        <a:bodyPr/>
        <a:lstStyle/>
        <a:p>
          <a:endParaRPr lang="en-US"/>
        </a:p>
      </dgm:t>
    </dgm:pt>
    <dgm:pt modelId="{36847B5F-06B2-490C-9D61-61815DBC6859}" type="pres">
      <dgm:prSet presAssocID="{5FE569EA-9347-4AC6-974E-63AB2989742D}" presName="vertThree" presStyleCnt="0"/>
      <dgm:spPr/>
      <dgm:t>
        <a:bodyPr/>
        <a:lstStyle/>
        <a:p>
          <a:endParaRPr lang="en-US"/>
        </a:p>
      </dgm:t>
    </dgm:pt>
    <dgm:pt modelId="{D65367E9-ED48-4102-AC96-FDAC74956FE9}" type="pres">
      <dgm:prSet presAssocID="{5FE569EA-9347-4AC6-974E-63AB2989742D}" presName="txThree" presStyleLbl="node3" presStyleIdx="2" presStyleCnt="10" custScaleX="126998" custLinFactNeighborX="-1193" custLinFactNeighborY="80">
        <dgm:presLayoutVars>
          <dgm:chPref val="3"/>
        </dgm:presLayoutVars>
      </dgm:prSet>
      <dgm:spPr/>
      <dgm:t>
        <a:bodyPr/>
        <a:lstStyle/>
        <a:p>
          <a:endParaRPr lang="en-US"/>
        </a:p>
      </dgm:t>
    </dgm:pt>
    <dgm:pt modelId="{2A02E858-D8C6-4490-BD6D-59DEE9844AF0}" type="pres">
      <dgm:prSet presAssocID="{5FE569EA-9347-4AC6-974E-63AB2989742D}" presName="horzThree" presStyleCnt="0"/>
      <dgm:spPr/>
      <dgm:t>
        <a:bodyPr/>
        <a:lstStyle/>
        <a:p>
          <a:endParaRPr lang="en-US"/>
        </a:p>
      </dgm:t>
    </dgm:pt>
    <dgm:pt modelId="{505F99C2-0C86-4288-A3E2-7C1108F2E960}" type="pres">
      <dgm:prSet presAssocID="{7911259B-C9CF-40B4-B154-6E450945777C}" presName="sibSpaceThree" presStyleCnt="0"/>
      <dgm:spPr/>
      <dgm:t>
        <a:bodyPr/>
        <a:lstStyle/>
        <a:p>
          <a:endParaRPr lang="en-US"/>
        </a:p>
      </dgm:t>
    </dgm:pt>
    <dgm:pt modelId="{3DA16DDE-A40E-4E6C-9659-F82462ABCE9F}" type="pres">
      <dgm:prSet presAssocID="{2A0ED1FA-49DD-4F21-86BA-C76E9D2CF0B9}" presName="vertThree" presStyleCnt="0"/>
      <dgm:spPr/>
      <dgm:t>
        <a:bodyPr/>
        <a:lstStyle/>
        <a:p>
          <a:endParaRPr lang="en-US"/>
        </a:p>
      </dgm:t>
    </dgm:pt>
    <dgm:pt modelId="{9F2BB77D-9405-4DE3-A6E4-170091458242}" type="pres">
      <dgm:prSet presAssocID="{2A0ED1FA-49DD-4F21-86BA-C76E9D2CF0B9}" presName="txThree" presStyleLbl="node3" presStyleIdx="3" presStyleCnt="10" custScaleX="112754" custLinFactNeighborX="-1193" custLinFactNeighborY="80">
        <dgm:presLayoutVars>
          <dgm:chPref val="3"/>
        </dgm:presLayoutVars>
      </dgm:prSet>
      <dgm:spPr/>
      <dgm:t>
        <a:bodyPr/>
        <a:lstStyle/>
        <a:p>
          <a:endParaRPr lang="en-US"/>
        </a:p>
      </dgm:t>
    </dgm:pt>
    <dgm:pt modelId="{D9FC5529-31BA-4F6C-B267-5F0CD22D8ECE}" type="pres">
      <dgm:prSet presAssocID="{2A0ED1FA-49DD-4F21-86BA-C76E9D2CF0B9}" presName="horzThree" presStyleCnt="0"/>
      <dgm:spPr/>
      <dgm:t>
        <a:bodyPr/>
        <a:lstStyle/>
        <a:p>
          <a:endParaRPr lang="en-US"/>
        </a:p>
      </dgm:t>
    </dgm:pt>
    <dgm:pt modelId="{D3279D02-5C16-4F63-B88B-9D4A7F667DC3}" type="pres">
      <dgm:prSet presAssocID="{7C08D0B9-8E66-4DCD-9357-0F4C6EB7C395}" presName="sibSpaceThree" presStyleCnt="0"/>
      <dgm:spPr/>
      <dgm:t>
        <a:bodyPr/>
        <a:lstStyle/>
        <a:p>
          <a:endParaRPr lang="en-US"/>
        </a:p>
      </dgm:t>
    </dgm:pt>
    <dgm:pt modelId="{78540E1E-03CA-4567-B904-1B0D9586CF5F}" type="pres">
      <dgm:prSet presAssocID="{38888C1E-AD75-4F9D-9B36-8A3E5C1B02A0}" presName="vertThree" presStyleCnt="0"/>
      <dgm:spPr/>
      <dgm:t>
        <a:bodyPr/>
        <a:lstStyle/>
        <a:p>
          <a:endParaRPr lang="en-US"/>
        </a:p>
      </dgm:t>
    </dgm:pt>
    <dgm:pt modelId="{3B2631FB-CEF0-4948-8B4C-31939127797E}" type="pres">
      <dgm:prSet presAssocID="{38888C1E-AD75-4F9D-9B36-8A3E5C1B02A0}" presName="txThree" presStyleLbl="node3" presStyleIdx="4" presStyleCnt="10" custLinFactNeighborX="-536" custLinFactNeighborY="0">
        <dgm:presLayoutVars>
          <dgm:chPref val="3"/>
        </dgm:presLayoutVars>
      </dgm:prSet>
      <dgm:spPr/>
      <dgm:t>
        <a:bodyPr/>
        <a:lstStyle/>
        <a:p>
          <a:endParaRPr lang="en-US"/>
        </a:p>
      </dgm:t>
    </dgm:pt>
    <dgm:pt modelId="{B5429B25-9A7F-47EC-9E66-4F00118FEDC8}" type="pres">
      <dgm:prSet presAssocID="{38888C1E-AD75-4F9D-9B36-8A3E5C1B02A0}" presName="horzThree" presStyleCnt="0"/>
      <dgm:spPr/>
      <dgm:t>
        <a:bodyPr/>
        <a:lstStyle/>
        <a:p>
          <a:endParaRPr lang="en-US"/>
        </a:p>
      </dgm:t>
    </dgm:pt>
    <dgm:pt modelId="{5F04D6B9-1125-46AB-9FC9-EF7FE67AB4EE}" type="pres">
      <dgm:prSet presAssocID="{543BEB10-35F4-402B-BEE6-C3FC2EA6381D}" presName="sibSpaceThree" presStyleCnt="0"/>
      <dgm:spPr/>
      <dgm:t>
        <a:bodyPr/>
        <a:lstStyle/>
        <a:p>
          <a:endParaRPr lang="en-US"/>
        </a:p>
      </dgm:t>
    </dgm:pt>
    <dgm:pt modelId="{2CCB457A-4B08-46DB-A3E2-6AE5FCDDAA5E}" type="pres">
      <dgm:prSet presAssocID="{A9C93F21-0E1F-41AF-B265-0E37E243D7A5}" presName="vertThree" presStyleCnt="0"/>
      <dgm:spPr/>
      <dgm:t>
        <a:bodyPr/>
        <a:lstStyle/>
        <a:p>
          <a:endParaRPr lang="en-US"/>
        </a:p>
      </dgm:t>
    </dgm:pt>
    <dgm:pt modelId="{11EE5B73-66E4-49BC-A4A3-D33686FE58AF}" type="pres">
      <dgm:prSet presAssocID="{A9C93F21-0E1F-41AF-B265-0E37E243D7A5}" presName="txThree" presStyleLbl="node3" presStyleIdx="5" presStyleCnt="10" custScaleX="107809" custLinFactNeighborX="-536" custLinFactNeighborY="0">
        <dgm:presLayoutVars>
          <dgm:chPref val="3"/>
        </dgm:presLayoutVars>
      </dgm:prSet>
      <dgm:spPr/>
      <dgm:t>
        <a:bodyPr/>
        <a:lstStyle/>
        <a:p>
          <a:endParaRPr lang="en-US"/>
        </a:p>
      </dgm:t>
    </dgm:pt>
    <dgm:pt modelId="{B4009CAE-3064-4804-9A8E-349510C56CB2}" type="pres">
      <dgm:prSet presAssocID="{A9C93F21-0E1F-41AF-B265-0E37E243D7A5}" presName="horzThree" presStyleCnt="0"/>
      <dgm:spPr/>
      <dgm:t>
        <a:bodyPr/>
        <a:lstStyle/>
        <a:p>
          <a:endParaRPr lang="en-US"/>
        </a:p>
      </dgm:t>
    </dgm:pt>
    <dgm:pt modelId="{DB50356C-2AE9-4732-A3D6-F6306F35A709}" type="pres">
      <dgm:prSet presAssocID="{B1D2171D-D877-4726-B69D-22B786E53B17}" presName="sibSpaceThree" presStyleCnt="0"/>
      <dgm:spPr/>
      <dgm:t>
        <a:bodyPr/>
        <a:lstStyle/>
        <a:p>
          <a:endParaRPr lang="en-US"/>
        </a:p>
      </dgm:t>
    </dgm:pt>
    <dgm:pt modelId="{AB6A9F0D-2108-46CE-8D52-9CD184EE0C30}" type="pres">
      <dgm:prSet presAssocID="{642183CF-FED6-4981-8B89-7C9259FA0C4B}" presName="vertThree" presStyleCnt="0"/>
      <dgm:spPr/>
      <dgm:t>
        <a:bodyPr/>
        <a:lstStyle/>
        <a:p>
          <a:endParaRPr lang="en-US"/>
        </a:p>
      </dgm:t>
    </dgm:pt>
    <dgm:pt modelId="{AAAA9EE9-9FE3-49AA-A0BA-793C85BAFA7D}" type="pres">
      <dgm:prSet presAssocID="{642183CF-FED6-4981-8B89-7C9259FA0C4B}" presName="txThree" presStyleLbl="node3" presStyleIdx="6" presStyleCnt="10" custScaleX="132731" custLinFactNeighborX="-536" custLinFactNeighborY="0">
        <dgm:presLayoutVars>
          <dgm:chPref val="3"/>
        </dgm:presLayoutVars>
      </dgm:prSet>
      <dgm:spPr/>
      <dgm:t>
        <a:bodyPr/>
        <a:lstStyle/>
        <a:p>
          <a:endParaRPr lang="en-US"/>
        </a:p>
      </dgm:t>
    </dgm:pt>
    <dgm:pt modelId="{AA84FF75-F52A-4682-A148-15FEE3A19D38}" type="pres">
      <dgm:prSet presAssocID="{642183CF-FED6-4981-8B89-7C9259FA0C4B}" presName="horzThree" presStyleCnt="0"/>
      <dgm:spPr/>
      <dgm:t>
        <a:bodyPr/>
        <a:lstStyle/>
        <a:p>
          <a:endParaRPr lang="en-US"/>
        </a:p>
      </dgm:t>
    </dgm:pt>
    <dgm:pt modelId="{1285C33D-4B1D-4B43-A3E9-715E37D5D536}" type="pres">
      <dgm:prSet presAssocID="{4EBCBDF5-F115-4C52-98EC-9BD696955CDE}" presName="sibSpaceThree" presStyleCnt="0"/>
      <dgm:spPr/>
      <dgm:t>
        <a:bodyPr/>
        <a:lstStyle/>
        <a:p>
          <a:endParaRPr lang="en-US"/>
        </a:p>
      </dgm:t>
    </dgm:pt>
    <dgm:pt modelId="{BC3B0022-D394-4617-9F61-CE2CF7AA3699}" type="pres">
      <dgm:prSet presAssocID="{54C9C447-5E36-4C5B-8A06-94D0FAE3690D}" presName="vertThree" presStyleCnt="0"/>
      <dgm:spPr/>
      <dgm:t>
        <a:bodyPr/>
        <a:lstStyle/>
        <a:p>
          <a:endParaRPr lang="en-US"/>
        </a:p>
      </dgm:t>
    </dgm:pt>
    <dgm:pt modelId="{F86E354D-2421-438A-807D-2585C625FD38}" type="pres">
      <dgm:prSet presAssocID="{54C9C447-5E36-4C5B-8A06-94D0FAE3690D}" presName="txThree" presStyleLbl="node3" presStyleIdx="7" presStyleCnt="10" custScaleX="118545" custLinFactNeighborX="-536" custLinFactNeighborY="0">
        <dgm:presLayoutVars>
          <dgm:chPref val="3"/>
        </dgm:presLayoutVars>
      </dgm:prSet>
      <dgm:spPr/>
      <dgm:t>
        <a:bodyPr/>
        <a:lstStyle/>
        <a:p>
          <a:endParaRPr lang="en-US"/>
        </a:p>
      </dgm:t>
    </dgm:pt>
    <dgm:pt modelId="{4AC1EA9E-91E9-4355-BC02-84C5C0303A1B}" type="pres">
      <dgm:prSet presAssocID="{54C9C447-5E36-4C5B-8A06-94D0FAE3690D}" presName="horzThree" presStyleCnt="0"/>
      <dgm:spPr/>
      <dgm:t>
        <a:bodyPr/>
        <a:lstStyle/>
        <a:p>
          <a:endParaRPr lang="en-US"/>
        </a:p>
      </dgm:t>
    </dgm:pt>
    <dgm:pt modelId="{14EDC741-1E37-40B9-8E25-A8C635C47B1F}" type="pres">
      <dgm:prSet presAssocID="{C679A468-5D46-46DA-9BF5-78DC0254C119}" presName="sibSpaceThree" presStyleCnt="0"/>
      <dgm:spPr/>
      <dgm:t>
        <a:bodyPr/>
        <a:lstStyle/>
        <a:p>
          <a:endParaRPr lang="en-US"/>
        </a:p>
      </dgm:t>
    </dgm:pt>
    <dgm:pt modelId="{40B46374-16C8-468A-BFA4-A91FCC9A29A3}" type="pres">
      <dgm:prSet presAssocID="{2774BC6C-840A-4EDB-92CD-04A2C70791F5}" presName="vertThree" presStyleCnt="0"/>
      <dgm:spPr/>
      <dgm:t>
        <a:bodyPr/>
        <a:lstStyle/>
        <a:p>
          <a:endParaRPr lang="en-US"/>
        </a:p>
      </dgm:t>
    </dgm:pt>
    <dgm:pt modelId="{2520D84A-B103-48E5-A69F-5D9051400DDD}" type="pres">
      <dgm:prSet presAssocID="{2774BC6C-840A-4EDB-92CD-04A2C70791F5}" presName="txThree" presStyleLbl="node3" presStyleIdx="8" presStyleCnt="10" custScaleX="112109" custLinFactNeighborY="0">
        <dgm:presLayoutVars>
          <dgm:chPref val="3"/>
        </dgm:presLayoutVars>
      </dgm:prSet>
      <dgm:spPr/>
      <dgm:t>
        <a:bodyPr/>
        <a:lstStyle/>
        <a:p>
          <a:endParaRPr lang="en-US"/>
        </a:p>
      </dgm:t>
    </dgm:pt>
    <dgm:pt modelId="{B78B42C6-92A8-4B2E-907A-078F61806433}" type="pres">
      <dgm:prSet presAssocID="{2774BC6C-840A-4EDB-92CD-04A2C70791F5}" presName="horzThree" presStyleCnt="0"/>
      <dgm:spPr/>
      <dgm:t>
        <a:bodyPr/>
        <a:lstStyle/>
        <a:p>
          <a:endParaRPr lang="en-US"/>
        </a:p>
      </dgm:t>
    </dgm:pt>
    <dgm:pt modelId="{D95F268D-24E0-4B54-833B-8D0C3E8736EB}" type="pres">
      <dgm:prSet presAssocID="{EA7F5C8F-00F4-4318-AFE1-AAE7CA408CAD}" presName="sibSpaceThree" presStyleCnt="0"/>
      <dgm:spPr/>
      <dgm:t>
        <a:bodyPr/>
        <a:lstStyle/>
        <a:p>
          <a:endParaRPr lang="en-US"/>
        </a:p>
      </dgm:t>
    </dgm:pt>
    <dgm:pt modelId="{F2A9B868-7B68-4118-9F76-5DDA59072117}" type="pres">
      <dgm:prSet presAssocID="{09DECD65-ACF7-44EA-A82B-356B423543E5}" presName="vertThree" presStyleCnt="0"/>
      <dgm:spPr/>
      <dgm:t>
        <a:bodyPr/>
        <a:lstStyle/>
        <a:p>
          <a:endParaRPr lang="en-US"/>
        </a:p>
      </dgm:t>
    </dgm:pt>
    <dgm:pt modelId="{B37FC375-A913-4277-8FD2-48F67289B010}" type="pres">
      <dgm:prSet presAssocID="{09DECD65-ACF7-44EA-A82B-356B423543E5}" presName="txThree" presStyleLbl="node3" presStyleIdx="9" presStyleCnt="10" custScaleX="112719" custLinFactNeighborY="0">
        <dgm:presLayoutVars>
          <dgm:chPref val="3"/>
        </dgm:presLayoutVars>
      </dgm:prSet>
      <dgm:spPr/>
      <dgm:t>
        <a:bodyPr/>
        <a:lstStyle/>
        <a:p>
          <a:endParaRPr lang="en-US"/>
        </a:p>
      </dgm:t>
    </dgm:pt>
    <dgm:pt modelId="{EB61AD2A-64CE-446D-A523-8A85535CD8B4}" type="pres">
      <dgm:prSet presAssocID="{09DECD65-ACF7-44EA-A82B-356B423543E5}" presName="horzThree" presStyleCnt="0"/>
      <dgm:spPr/>
      <dgm:t>
        <a:bodyPr/>
        <a:lstStyle/>
        <a:p>
          <a:endParaRPr lang="en-US"/>
        </a:p>
      </dgm:t>
    </dgm:pt>
  </dgm:ptLst>
  <dgm:cxnLst>
    <dgm:cxn modelId="{902E6485-79BD-42D1-836F-AE5389383D2E}" srcId="{E28BE7E2-0FFB-418D-9A70-D800644AE550}" destId="{2774BC6C-840A-4EDB-92CD-04A2C70791F5}" srcOrd="8" destOrd="0" parTransId="{710F92A8-48C6-4CB2-BAA9-7630B9FA8174}" sibTransId="{EA7F5C8F-00F4-4318-AFE1-AAE7CA408CAD}"/>
    <dgm:cxn modelId="{187E7E3E-5E7E-46D0-8B37-3A5DD213C7D6}" type="presOf" srcId="{5FE569EA-9347-4AC6-974E-63AB2989742D}" destId="{D65367E9-ED48-4102-AC96-FDAC74956FE9}" srcOrd="0" destOrd="0" presId="urn:microsoft.com/office/officeart/2005/8/layout/hierarchy4"/>
    <dgm:cxn modelId="{D00C8F08-EE74-4426-BDC1-E9CD096C8054}" type="presOf" srcId="{54C9C447-5E36-4C5B-8A06-94D0FAE3690D}" destId="{F86E354D-2421-438A-807D-2585C625FD38}" srcOrd="0" destOrd="0" presId="urn:microsoft.com/office/officeart/2005/8/layout/hierarchy4"/>
    <dgm:cxn modelId="{9DC4776E-43B3-4AF0-8644-0DC96A77C863}" srcId="{D9139495-7002-42C5-B8B4-BE0D81F61FC7}" destId="{80AAAA4F-FC3E-47C8-B2C0-84C8AE8AB039}" srcOrd="0" destOrd="0" parTransId="{DA0E477C-090B-45D1-82C4-D7980F6AB646}" sibTransId="{A3306BCE-8056-4B3E-B44A-E67655B32BA6}"/>
    <dgm:cxn modelId="{45C982FD-85B7-4C7E-8E05-20C46CB97979}" srcId="{E28BE7E2-0FFB-418D-9A70-D800644AE550}" destId="{FADA9FFA-BC78-4744-BC6B-AF0383EE315D}" srcOrd="0" destOrd="0" parTransId="{D1A9BB28-A998-4BB8-9950-EF3EB90098FB}" sibTransId="{79446235-6AD1-4991-89BA-3BECFAF2F15E}"/>
    <dgm:cxn modelId="{1716B848-626B-406C-B9FA-EF5956608989}" type="presOf" srcId="{2A0ED1FA-49DD-4F21-86BA-C76E9D2CF0B9}" destId="{9F2BB77D-9405-4DE3-A6E4-170091458242}" srcOrd="0" destOrd="0" presId="urn:microsoft.com/office/officeart/2005/8/layout/hierarchy4"/>
    <dgm:cxn modelId="{26D46DEB-E852-4CFC-9450-D5FA0340C256}" srcId="{E28BE7E2-0FFB-418D-9A70-D800644AE550}" destId="{2A0ED1FA-49DD-4F21-86BA-C76E9D2CF0B9}" srcOrd="3" destOrd="0" parTransId="{BA5B7309-81B6-40C3-A606-A181F5CB85AE}" sibTransId="{7C08D0B9-8E66-4DCD-9357-0F4C6EB7C395}"/>
    <dgm:cxn modelId="{6088514F-3517-4C98-9610-794DB295CD7F}" type="presOf" srcId="{E28BE7E2-0FFB-418D-9A70-D800644AE550}" destId="{1688275D-0D79-4CEF-A8DE-CDCC9F721A69}" srcOrd="0" destOrd="0" presId="urn:microsoft.com/office/officeart/2005/8/layout/hierarchy4"/>
    <dgm:cxn modelId="{5DF82E93-935E-4598-8B3C-8133EFA5E4AD}" type="presOf" srcId="{642183CF-FED6-4981-8B89-7C9259FA0C4B}" destId="{AAAA9EE9-9FE3-49AA-A0BA-793C85BAFA7D}" srcOrd="0" destOrd="0" presId="urn:microsoft.com/office/officeart/2005/8/layout/hierarchy4"/>
    <dgm:cxn modelId="{56FFC815-2B16-4D71-B47E-9A227F552325}" type="presOf" srcId="{80AAAA4F-FC3E-47C8-B2C0-84C8AE8AB039}" destId="{07105C5B-CCE6-43E7-9A66-DF4E174FE808}" srcOrd="0" destOrd="0" presId="urn:microsoft.com/office/officeart/2005/8/layout/hierarchy4"/>
    <dgm:cxn modelId="{0B2236EF-F83E-492B-83B0-680D5BDB2572}" type="presOf" srcId="{D9139495-7002-42C5-B8B4-BE0D81F61FC7}" destId="{E0278582-8A09-4E3B-BDF8-05731F179F9C}" srcOrd="0" destOrd="0" presId="urn:microsoft.com/office/officeart/2005/8/layout/hierarchy4"/>
    <dgm:cxn modelId="{BC3E4E05-6A1B-4425-A22B-B82D81582B3F}" type="presOf" srcId="{FADA9FFA-BC78-4744-BC6B-AF0383EE315D}" destId="{E061A290-055E-48B7-BD2C-81F1142FE4AB}" srcOrd="0" destOrd="0" presId="urn:microsoft.com/office/officeart/2005/8/layout/hierarchy4"/>
    <dgm:cxn modelId="{83A93DF4-E03E-4BFD-BCED-5218D2170E15}" srcId="{E28BE7E2-0FFB-418D-9A70-D800644AE550}" destId="{9BEA4FE3-376F-4445-AD0E-5489379D7F84}" srcOrd="1" destOrd="0" parTransId="{E2534A91-0E41-426A-9012-A817AF9746D7}" sibTransId="{E28EB764-57FE-4979-813F-FDD3F7EF72BB}"/>
    <dgm:cxn modelId="{333D0704-5E03-40D1-BEE9-7BFFAF4BBA32}" srcId="{E28BE7E2-0FFB-418D-9A70-D800644AE550}" destId="{09DECD65-ACF7-44EA-A82B-356B423543E5}" srcOrd="9" destOrd="0" parTransId="{AEE8B031-90F9-4CB4-A8F5-AE084166677A}" sibTransId="{7D7CEC47-F663-4286-B76E-C7CC2EC05981}"/>
    <dgm:cxn modelId="{974E0A88-645C-43DF-B2B1-A9A2E588E751}" type="presOf" srcId="{09DECD65-ACF7-44EA-A82B-356B423543E5}" destId="{B37FC375-A913-4277-8FD2-48F67289B010}" srcOrd="0" destOrd="0" presId="urn:microsoft.com/office/officeart/2005/8/layout/hierarchy4"/>
    <dgm:cxn modelId="{69C0D69B-2B26-44A0-85EC-B74FBE97512C}" type="presOf" srcId="{9BEA4FE3-376F-4445-AD0E-5489379D7F84}" destId="{36E14ABD-9340-40BC-B3E3-A624756B1BB4}" srcOrd="0" destOrd="0" presId="urn:microsoft.com/office/officeart/2005/8/layout/hierarchy4"/>
    <dgm:cxn modelId="{608BE228-EA2F-4BF0-9979-4B88895218D1}" srcId="{E28BE7E2-0FFB-418D-9A70-D800644AE550}" destId="{A9C93F21-0E1F-41AF-B265-0E37E243D7A5}" srcOrd="5" destOrd="0" parTransId="{1FB65B7C-B070-4CF0-A856-6F82D1E18B6B}" sibTransId="{B1D2171D-D877-4726-B69D-22B786E53B17}"/>
    <dgm:cxn modelId="{DC17F0C0-2B18-4560-A9C9-62DC7BFD6819}" srcId="{E28BE7E2-0FFB-418D-9A70-D800644AE550}" destId="{38888C1E-AD75-4F9D-9B36-8A3E5C1B02A0}" srcOrd="4" destOrd="0" parTransId="{D165D3B9-916C-4373-8079-5C72F9DB3CE1}" sibTransId="{543BEB10-35F4-402B-BEE6-C3FC2EA6381D}"/>
    <dgm:cxn modelId="{BD79E6D5-5F61-4AA4-9727-BD0407F2C160}" srcId="{E28BE7E2-0FFB-418D-9A70-D800644AE550}" destId="{642183CF-FED6-4981-8B89-7C9259FA0C4B}" srcOrd="6" destOrd="0" parTransId="{A5CC4007-C43C-435C-A1E8-207FD00202B0}" sibTransId="{4EBCBDF5-F115-4C52-98EC-9BD696955CDE}"/>
    <dgm:cxn modelId="{9B3020C6-3400-41C6-8B68-D936330A01E2}" type="presOf" srcId="{A9C93F21-0E1F-41AF-B265-0E37E243D7A5}" destId="{11EE5B73-66E4-49BC-A4A3-D33686FE58AF}" srcOrd="0" destOrd="0" presId="urn:microsoft.com/office/officeart/2005/8/layout/hierarchy4"/>
    <dgm:cxn modelId="{48BD9E1A-062B-4C5C-8BAD-BE785353AB03}" srcId="{E28BE7E2-0FFB-418D-9A70-D800644AE550}" destId="{54C9C447-5E36-4C5B-8A06-94D0FAE3690D}" srcOrd="7" destOrd="0" parTransId="{8775514B-4B8B-4B2A-A930-925D362CCA0B}" sibTransId="{C679A468-5D46-46DA-9BF5-78DC0254C119}"/>
    <dgm:cxn modelId="{BA69153A-33F2-4854-A9B0-A10E9D74F7B0}" srcId="{80AAAA4F-FC3E-47C8-B2C0-84C8AE8AB039}" destId="{E28BE7E2-0FFB-418D-9A70-D800644AE550}" srcOrd="0" destOrd="0" parTransId="{F9EE3DC6-1A51-4222-9696-F94D9DB90527}" sibTransId="{7247C1DA-E436-4F33-9F5F-89F73FDF475D}"/>
    <dgm:cxn modelId="{18430DBA-4F6C-4486-8B17-18106790D1C3}" srcId="{E28BE7E2-0FFB-418D-9A70-D800644AE550}" destId="{5FE569EA-9347-4AC6-974E-63AB2989742D}" srcOrd="2" destOrd="0" parTransId="{6107375A-393B-491E-9469-BB5E73B48B1B}" sibTransId="{7911259B-C9CF-40B4-B154-6E450945777C}"/>
    <dgm:cxn modelId="{243B7861-DD05-4E73-A4BA-0B6B3820E85E}" type="presOf" srcId="{2774BC6C-840A-4EDB-92CD-04A2C70791F5}" destId="{2520D84A-B103-48E5-A69F-5D9051400DDD}" srcOrd="0" destOrd="0" presId="urn:microsoft.com/office/officeart/2005/8/layout/hierarchy4"/>
    <dgm:cxn modelId="{697A9D8A-DDB2-46A8-8AF6-C5E983EDE2EA}" type="presOf" srcId="{38888C1E-AD75-4F9D-9B36-8A3E5C1B02A0}" destId="{3B2631FB-CEF0-4948-8B4C-31939127797E}" srcOrd="0" destOrd="0" presId="urn:microsoft.com/office/officeart/2005/8/layout/hierarchy4"/>
    <dgm:cxn modelId="{FE0DB514-E632-4E5D-9B45-6EDC3DF632EB}" type="presParOf" srcId="{E0278582-8A09-4E3B-BDF8-05731F179F9C}" destId="{69A27FD1-2EA5-49A0-8032-65472F6F48A9}" srcOrd="0" destOrd="0" presId="urn:microsoft.com/office/officeart/2005/8/layout/hierarchy4"/>
    <dgm:cxn modelId="{CBA0894D-5B8A-489B-9FCE-104686E20152}" type="presParOf" srcId="{69A27FD1-2EA5-49A0-8032-65472F6F48A9}" destId="{07105C5B-CCE6-43E7-9A66-DF4E174FE808}" srcOrd="0" destOrd="0" presId="urn:microsoft.com/office/officeart/2005/8/layout/hierarchy4"/>
    <dgm:cxn modelId="{3310AF3C-A43D-433A-A666-BC211A0F0AF5}" type="presParOf" srcId="{69A27FD1-2EA5-49A0-8032-65472F6F48A9}" destId="{6BDA0978-BC76-46D4-B576-BE8A092D90B1}" srcOrd="1" destOrd="0" presId="urn:microsoft.com/office/officeart/2005/8/layout/hierarchy4"/>
    <dgm:cxn modelId="{CCEA6E1D-DF9B-4183-9A7F-F776FE80B054}" type="presParOf" srcId="{69A27FD1-2EA5-49A0-8032-65472F6F48A9}" destId="{EF4A792B-BF3E-4F20-A894-D1DB8E62140F}" srcOrd="2" destOrd="0" presId="urn:microsoft.com/office/officeart/2005/8/layout/hierarchy4"/>
    <dgm:cxn modelId="{9EBC5046-287F-485C-A017-E6B195D9F44B}" type="presParOf" srcId="{EF4A792B-BF3E-4F20-A894-D1DB8E62140F}" destId="{2FE4F912-47FF-46A5-9735-1BBAB7135ECD}" srcOrd="0" destOrd="0" presId="urn:microsoft.com/office/officeart/2005/8/layout/hierarchy4"/>
    <dgm:cxn modelId="{FB756460-DF99-435A-9F23-20165F615115}" type="presParOf" srcId="{2FE4F912-47FF-46A5-9735-1BBAB7135ECD}" destId="{1688275D-0D79-4CEF-A8DE-CDCC9F721A69}" srcOrd="0" destOrd="0" presId="urn:microsoft.com/office/officeart/2005/8/layout/hierarchy4"/>
    <dgm:cxn modelId="{8F52BF88-03B1-455C-8202-66BD5D634088}" type="presParOf" srcId="{2FE4F912-47FF-46A5-9735-1BBAB7135ECD}" destId="{89596419-EC8B-4DEF-8440-4A11BC453A6F}" srcOrd="1" destOrd="0" presId="urn:microsoft.com/office/officeart/2005/8/layout/hierarchy4"/>
    <dgm:cxn modelId="{9DCFE080-70E0-4BD1-9E27-504EF6E15466}" type="presParOf" srcId="{2FE4F912-47FF-46A5-9735-1BBAB7135ECD}" destId="{27EDEC2E-678F-4440-B1D3-B9C7D8D2A3E9}" srcOrd="2" destOrd="0" presId="urn:microsoft.com/office/officeart/2005/8/layout/hierarchy4"/>
    <dgm:cxn modelId="{D166C3FE-FDDB-4F63-A6AD-3E8C89A4A5E5}" type="presParOf" srcId="{27EDEC2E-678F-4440-B1D3-B9C7D8D2A3E9}" destId="{B83CA168-594D-498B-893C-2B97FD28BE83}" srcOrd="0" destOrd="0" presId="urn:microsoft.com/office/officeart/2005/8/layout/hierarchy4"/>
    <dgm:cxn modelId="{6C06C823-C3A4-44F8-981C-90EB12632691}" type="presParOf" srcId="{B83CA168-594D-498B-893C-2B97FD28BE83}" destId="{E061A290-055E-48B7-BD2C-81F1142FE4AB}" srcOrd="0" destOrd="0" presId="urn:microsoft.com/office/officeart/2005/8/layout/hierarchy4"/>
    <dgm:cxn modelId="{8A1ECC32-269C-4C9F-9B9A-97A068C630C2}" type="presParOf" srcId="{B83CA168-594D-498B-893C-2B97FD28BE83}" destId="{8541356C-192A-4E2A-8447-BFE586710008}" srcOrd="1" destOrd="0" presId="urn:microsoft.com/office/officeart/2005/8/layout/hierarchy4"/>
    <dgm:cxn modelId="{A2816D05-3EED-4985-814B-56970A871131}" type="presParOf" srcId="{27EDEC2E-678F-4440-B1D3-B9C7D8D2A3E9}" destId="{86E27C41-C8AC-4E8F-9E6A-AF7FCDC8CD7E}" srcOrd="1" destOrd="0" presId="urn:microsoft.com/office/officeart/2005/8/layout/hierarchy4"/>
    <dgm:cxn modelId="{AD4C2981-7656-4DBF-8F99-7F8E6C8DE864}" type="presParOf" srcId="{27EDEC2E-678F-4440-B1D3-B9C7D8D2A3E9}" destId="{388EA310-3959-47F4-BDB2-E9659DD8E2AC}" srcOrd="2" destOrd="0" presId="urn:microsoft.com/office/officeart/2005/8/layout/hierarchy4"/>
    <dgm:cxn modelId="{D9379067-CF2D-4C85-A33B-E453D9897CB0}" type="presParOf" srcId="{388EA310-3959-47F4-BDB2-E9659DD8E2AC}" destId="{36E14ABD-9340-40BC-B3E3-A624756B1BB4}" srcOrd="0" destOrd="0" presId="urn:microsoft.com/office/officeart/2005/8/layout/hierarchy4"/>
    <dgm:cxn modelId="{72B4F3A9-ADB5-48F7-BC69-26892586B368}" type="presParOf" srcId="{388EA310-3959-47F4-BDB2-E9659DD8E2AC}" destId="{D298EA23-B290-4F3F-B3E6-F3E0ADCF44F9}" srcOrd="1" destOrd="0" presId="urn:microsoft.com/office/officeart/2005/8/layout/hierarchy4"/>
    <dgm:cxn modelId="{400D57B4-8578-4729-920F-2505AF029C34}" type="presParOf" srcId="{27EDEC2E-678F-4440-B1D3-B9C7D8D2A3E9}" destId="{BADC6024-1132-4696-9048-D269833964AA}" srcOrd="3" destOrd="0" presId="urn:microsoft.com/office/officeart/2005/8/layout/hierarchy4"/>
    <dgm:cxn modelId="{5C3C1CC9-5723-4C87-8CCA-2828B23C2DE3}" type="presParOf" srcId="{27EDEC2E-678F-4440-B1D3-B9C7D8D2A3E9}" destId="{36847B5F-06B2-490C-9D61-61815DBC6859}" srcOrd="4" destOrd="0" presId="urn:microsoft.com/office/officeart/2005/8/layout/hierarchy4"/>
    <dgm:cxn modelId="{6A6ACF88-73A7-4D35-BA8D-84191F5C9C32}" type="presParOf" srcId="{36847B5F-06B2-490C-9D61-61815DBC6859}" destId="{D65367E9-ED48-4102-AC96-FDAC74956FE9}" srcOrd="0" destOrd="0" presId="urn:microsoft.com/office/officeart/2005/8/layout/hierarchy4"/>
    <dgm:cxn modelId="{C652853C-7E05-4F2B-A03F-637186904292}" type="presParOf" srcId="{36847B5F-06B2-490C-9D61-61815DBC6859}" destId="{2A02E858-D8C6-4490-BD6D-59DEE9844AF0}" srcOrd="1" destOrd="0" presId="urn:microsoft.com/office/officeart/2005/8/layout/hierarchy4"/>
    <dgm:cxn modelId="{832C524D-7135-49BE-A888-07FB191EC63F}" type="presParOf" srcId="{27EDEC2E-678F-4440-B1D3-B9C7D8D2A3E9}" destId="{505F99C2-0C86-4288-A3E2-7C1108F2E960}" srcOrd="5" destOrd="0" presId="urn:microsoft.com/office/officeart/2005/8/layout/hierarchy4"/>
    <dgm:cxn modelId="{9C2295B3-C342-4616-988F-AF517994D30C}" type="presParOf" srcId="{27EDEC2E-678F-4440-B1D3-B9C7D8D2A3E9}" destId="{3DA16DDE-A40E-4E6C-9659-F82462ABCE9F}" srcOrd="6" destOrd="0" presId="urn:microsoft.com/office/officeart/2005/8/layout/hierarchy4"/>
    <dgm:cxn modelId="{8216E747-8B69-40A4-B93D-69632CD030DE}" type="presParOf" srcId="{3DA16DDE-A40E-4E6C-9659-F82462ABCE9F}" destId="{9F2BB77D-9405-4DE3-A6E4-170091458242}" srcOrd="0" destOrd="0" presId="urn:microsoft.com/office/officeart/2005/8/layout/hierarchy4"/>
    <dgm:cxn modelId="{61B2E8D0-48E9-4040-AD20-5C88AF2D8EC3}" type="presParOf" srcId="{3DA16DDE-A40E-4E6C-9659-F82462ABCE9F}" destId="{D9FC5529-31BA-4F6C-B267-5F0CD22D8ECE}" srcOrd="1" destOrd="0" presId="urn:microsoft.com/office/officeart/2005/8/layout/hierarchy4"/>
    <dgm:cxn modelId="{DC41938D-32E7-4339-ADE9-DDE9ADFA7DE3}" type="presParOf" srcId="{27EDEC2E-678F-4440-B1D3-B9C7D8D2A3E9}" destId="{D3279D02-5C16-4F63-B88B-9D4A7F667DC3}" srcOrd="7" destOrd="0" presId="urn:microsoft.com/office/officeart/2005/8/layout/hierarchy4"/>
    <dgm:cxn modelId="{8891AD98-B2A1-44A8-BC3B-AC3964F9A9BE}" type="presParOf" srcId="{27EDEC2E-678F-4440-B1D3-B9C7D8D2A3E9}" destId="{78540E1E-03CA-4567-B904-1B0D9586CF5F}" srcOrd="8" destOrd="0" presId="urn:microsoft.com/office/officeart/2005/8/layout/hierarchy4"/>
    <dgm:cxn modelId="{F9C996BF-FE15-4994-BA2B-CBB3BAD3353D}" type="presParOf" srcId="{78540E1E-03CA-4567-B904-1B0D9586CF5F}" destId="{3B2631FB-CEF0-4948-8B4C-31939127797E}" srcOrd="0" destOrd="0" presId="urn:microsoft.com/office/officeart/2005/8/layout/hierarchy4"/>
    <dgm:cxn modelId="{F0BD0666-AAAB-49E8-A024-04A5D5D2BE9D}" type="presParOf" srcId="{78540E1E-03CA-4567-B904-1B0D9586CF5F}" destId="{B5429B25-9A7F-47EC-9E66-4F00118FEDC8}" srcOrd="1" destOrd="0" presId="urn:microsoft.com/office/officeart/2005/8/layout/hierarchy4"/>
    <dgm:cxn modelId="{74312FF5-E516-4D39-98DC-A4913C63E7E0}" type="presParOf" srcId="{27EDEC2E-678F-4440-B1D3-B9C7D8D2A3E9}" destId="{5F04D6B9-1125-46AB-9FC9-EF7FE67AB4EE}" srcOrd="9" destOrd="0" presId="urn:microsoft.com/office/officeart/2005/8/layout/hierarchy4"/>
    <dgm:cxn modelId="{C4BA78B1-D05B-4CDC-B38D-67A33CF1A26F}" type="presParOf" srcId="{27EDEC2E-678F-4440-B1D3-B9C7D8D2A3E9}" destId="{2CCB457A-4B08-46DB-A3E2-6AE5FCDDAA5E}" srcOrd="10" destOrd="0" presId="urn:microsoft.com/office/officeart/2005/8/layout/hierarchy4"/>
    <dgm:cxn modelId="{EB3270C8-8A4C-48D1-855E-AFEFFFFA7151}" type="presParOf" srcId="{2CCB457A-4B08-46DB-A3E2-6AE5FCDDAA5E}" destId="{11EE5B73-66E4-49BC-A4A3-D33686FE58AF}" srcOrd="0" destOrd="0" presId="urn:microsoft.com/office/officeart/2005/8/layout/hierarchy4"/>
    <dgm:cxn modelId="{1D45B41B-E699-4595-AE34-25F2BE17AEBF}" type="presParOf" srcId="{2CCB457A-4B08-46DB-A3E2-6AE5FCDDAA5E}" destId="{B4009CAE-3064-4804-9A8E-349510C56CB2}" srcOrd="1" destOrd="0" presId="urn:microsoft.com/office/officeart/2005/8/layout/hierarchy4"/>
    <dgm:cxn modelId="{449A3534-1058-4EFC-B4C0-20E404FBE90A}" type="presParOf" srcId="{27EDEC2E-678F-4440-B1D3-B9C7D8D2A3E9}" destId="{DB50356C-2AE9-4732-A3D6-F6306F35A709}" srcOrd="11" destOrd="0" presId="urn:microsoft.com/office/officeart/2005/8/layout/hierarchy4"/>
    <dgm:cxn modelId="{91BD610D-BDAB-4606-BC86-3FAB3B9AA6F7}" type="presParOf" srcId="{27EDEC2E-678F-4440-B1D3-B9C7D8D2A3E9}" destId="{AB6A9F0D-2108-46CE-8D52-9CD184EE0C30}" srcOrd="12" destOrd="0" presId="urn:microsoft.com/office/officeart/2005/8/layout/hierarchy4"/>
    <dgm:cxn modelId="{7FF3C01E-5464-494A-B43A-D4502DFFB3F5}" type="presParOf" srcId="{AB6A9F0D-2108-46CE-8D52-9CD184EE0C30}" destId="{AAAA9EE9-9FE3-49AA-A0BA-793C85BAFA7D}" srcOrd="0" destOrd="0" presId="urn:microsoft.com/office/officeart/2005/8/layout/hierarchy4"/>
    <dgm:cxn modelId="{90129565-9604-416D-A277-3670B995B2A7}" type="presParOf" srcId="{AB6A9F0D-2108-46CE-8D52-9CD184EE0C30}" destId="{AA84FF75-F52A-4682-A148-15FEE3A19D38}" srcOrd="1" destOrd="0" presId="urn:microsoft.com/office/officeart/2005/8/layout/hierarchy4"/>
    <dgm:cxn modelId="{BE0357A2-D2D3-4CC2-B6A6-4E3D3558B0AD}" type="presParOf" srcId="{27EDEC2E-678F-4440-B1D3-B9C7D8D2A3E9}" destId="{1285C33D-4B1D-4B43-A3E9-715E37D5D536}" srcOrd="13" destOrd="0" presId="urn:microsoft.com/office/officeart/2005/8/layout/hierarchy4"/>
    <dgm:cxn modelId="{290248DB-E132-42C4-A406-ADFA15EE03DA}" type="presParOf" srcId="{27EDEC2E-678F-4440-B1D3-B9C7D8D2A3E9}" destId="{BC3B0022-D394-4617-9F61-CE2CF7AA3699}" srcOrd="14" destOrd="0" presId="urn:microsoft.com/office/officeart/2005/8/layout/hierarchy4"/>
    <dgm:cxn modelId="{CD43BAF6-5E36-437E-BAB7-C5DABB239A2F}" type="presParOf" srcId="{BC3B0022-D394-4617-9F61-CE2CF7AA3699}" destId="{F86E354D-2421-438A-807D-2585C625FD38}" srcOrd="0" destOrd="0" presId="urn:microsoft.com/office/officeart/2005/8/layout/hierarchy4"/>
    <dgm:cxn modelId="{1DCF4E4B-89D9-4376-B556-36A6233EDB77}" type="presParOf" srcId="{BC3B0022-D394-4617-9F61-CE2CF7AA3699}" destId="{4AC1EA9E-91E9-4355-BC02-84C5C0303A1B}" srcOrd="1" destOrd="0" presId="urn:microsoft.com/office/officeart/2005/8/layout/hierarchy4"/>
    <dgm:cxn modelId="{B4E2E544-3CF7-4620-92D1-DA3316CC63E4}" type="presParOf" srcId="{27EDEC2E-678F-4440-B1D3-B9C7D8D2A3E9}" destId="{14EDC741-1E37-40B9-8E25-A8C635C47B1F}" srcOrd="15" destOrd="0" presId="urn:microsoft.com/office/officeart/2005/8/layout/hierarchy4"/>
    <dgm:cxn modelId="{F07054FE-45BD-4B87-B0A2-B28C2F8AAABE}" type="presParOf" srcId="{27EDEC2E-678F-4440-B1D3-B9C7D8D2A3E9}" destId="{40B46374-16C8-468A-BFA4-A91FCC9A29A3}" srcOrd="16" destOrd="0" presId="urn:microsoft.com/office/officeart/2005/8/layout/hierarchy4"/>
    <dgm:cxn modelId="{2FD8754A-CCEB-4DBB-A62C-5CDEF16988D6}" type="presParOf" srcId="{40B46374-16C8-468A-BFA4-A91FCC9A29A3}" destId="{2520D84A-B103-48E5-A69F-5D9051400DDD}" srcOrd="0" destOrd="0" presId="urn:microsoft.com/office/officeart/2005/8/layout/hierarchy4"/>
    <dgm:cxn modelId="{F7FB7062-D5F0-4449-B63E-CB8FB26AB5CD}" type="presParOf" srcId="{40B46374-16C8-468A-BFA4-A91FCC9A29A3}" destId="{B78B42C6-92A8-4B2E-907A-078F61806433}" srcOrd="1" destOrd="0" presId="urn:microsoft.com/office/officeart/2005/8/layout/hierarchy4"/>
    <dgm:cxn modelId="{09586B32-5E3F-49DC-960B-016B5704FC70}" type="presParOf" srcId="{27EDEC2E-678F-4440-B1D3-B9C7D8D2A3E9}" destId="{D95F268D-24E0-4B54-833B-8D0C3E8736EB}" srcOrd="17" destOrd="0" presId="urn:microsoft.com/office/officeart/2005/8/layout/hierarchy4"/>
    <dgm:cxn modelId="{B2D7F7F0-0E30-4106-B191-1485A86C84EE}" type="presParOf" srcId="{27EDEC2E-678F-4440-B1D3-B9C7D8D2A3E9}" destId="{F2A9B868-7B68-4118-9F76-5DDA59072117}" srcOrd="18" destOrd="0" presId="urn:microsoft.com/office/officeart/2005/8/layout/hierarchy4"/>
    <dgm:cxn modelId="{5143B9CB-3ABB-49F2-8077-718284EF6A45}" type="presParOf" srcId="{F2A9B868-7B68-4118-9F76-5DDA59072117}" destId="{B37FC375-A913-4277-8FD2-48F67289B010}" srcOrd="0" destOrd="0" presId="urn:microsoft.com/office/officeart/2005/8/layout/hierarchy4"/>
    <dgm:cxn modelId="{DBAF7F62-D2ED-49E6-963F-E5C3DC550D99}" type="presParOf" srcId="{F2A9B868-7B68-4118-9F76-5DDA59072117}" destId="{EB61AD2A-64CE-446D-A523-8A85535CD8B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D21163-DF83-46C7-A3DA-2170DBF5EE7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E"/>
        </a:p>
      </dgm:t>
    </dgm:pt>
    <dgm:pt modelId="{4D832CC2-953C-454B-8AF8-B51447E897B9}">
      <dgm:prSet phldrT="[Text]"/>
      <dgm:spPr>
        <a:solidFill>
          <a:schemeClr val="accent6"/>
        </a:solidFill>
      </dgm:spPr>
      <dgm:t>
        <a:bodyPr/>
        <a:lstStyle/>
        <a:p>
          <a:r>
            <a:rPr lang="en-ZA" b="1" dirty="0">
              <a:solidFill>
                <a:schemeClr val="tx1"/>
              </a:solidFill>
            </a:rPr>
            <a:t>Digital skills </a:t>
          </a:r>
          <a:r>
            <a:rPr lang="en-ZA" b="1" dirty="0" smtClean="0">
              <a:solidFill>
                <a:schemeClr val="tx1"/>
              </a:solidFill>
            </a:rPr>
            <a:t>development</a:t>
          </a:r>
          <a:endParaRPr lang="en-IE" b="1" dirty="0">
            <a:solidFill>
              <a:schemeClr val="tx1"/>
            </a:solidFill>
          </a:endParaRPr>
        </a:p>
      </dgm:t>
    </dgm:pt>
    <dgm:pt modelId="{2B9DFE1E-7196-40B9-A7A4-5B645602D4B3}" type="parTrans" cxnId="{8D4D98ED-6443-4577-87F6-9B3D9C6FEEF5}">
      <dgm:prSet/>
      <dgm:spPr/>
      <dgm:t>
        <a:bodyPr/>
        <a:lstStyle/>
        <a:p>
          <a:endParaRPr lang="en-IE"/>
        </a:p>
      </dgm:t>
    </dgm:pt>
    <dgm:pt modelId="{7F2C6A2B-AB94-4F5E-AF36-6794346451B5}" type="sibTrans" cxnId="{8D4D98ED-6443-4577-87F6-9B3D9C6FEEF5}">
      <dgm:prSet/>
      <dgm:spPr/>
      <dgm:t>
        <a:bodyPr/>
        <a:lstStyle/>
        <a:p>
          <a:endParaRPr lang="en-IE"/>
        </a:p>
      </dgm:t>
    </dgm:pt>
    <dgm:pt modelId="{79839FFA-D627-4C42-B13A-33795A916740}">
      <dgm:prSet phldrT="[Text]"/>
      <dgm:spPr/>
      <dgm:t>
        <a:bodyPr/>
        <a:lstStyle/>
        <a:p>
          <a:r>
            <a:rPr lang="en-IE" dirty="0"/>
            <a:t>Digital literacy; </a:t>
          </a:r>
          <a:r>
            <a:rPr lang="en-IE" dirty="0" smtClean="0"/>
            <a:t>E-mail</a:t>
          </a:r>
          <a:r>
            <a:rPr lang="en-IE" dirty="0"/>
            <a:t>, Internet; Google; </a:t>
          </a:r>
          <a:r>
            <a:rPr lang="en-IE" dirty="0" smtClean="0"/>
            <a:t>Microsoft; Adobe; Coding; </a:t>
          </a:r>
          <a:r>
            <a:rPr lang="en-IE" dirty="0"/>
            <a:t>App development</a:t>
          </a:r>
        </a:p>
      </dgm:t>
    </dgm:pt>
    <dgm:pt modelId="{EC79A323-14EE-4629-A12F-EBEC8837D3BB}" type="parTrans" cxnId="{B27C99B7-4F42-4FE6-AE33-72D925E2A91B}">
      <dgm:prSet/>
      <dgm:spPr/>
      <dgm:t>
        <a:bodyPr/>
        <a:lstStyle/>
        <a:p>
          <a:endParaRPr lang="en-IE"/>
        </a:p>
      </dgm:t>
    </dgm:pt>
    <dgm:pt modelId="{47FA98C6-6053-4AF3-863D-B700BF1A3409}" type="sibTrans" cxnId="{B27C99B7-4F42-4FE6-AE33-72D925E2A91B}">
      <dgm:prSet/>
      <dgm:spPr/>
      <dgm:t>
        <a:bodyPr/>
        <a:lstStyle/>
        <a:p>
          <a:endParaRPr lang="en-IE"/>
        </a:p>
      </dgm:t>
    </dgm:pt>
    <dgm:pt modelId="{BE7E0789-7311-45BE-84C2-FB0EC4450FE3}">
      <dgm:prSet phldrT="[Text]"/>
      <dgm:spPr>
        <a:solidFill>
          <a:schemeClr val="accent6"/>
        </a:solidFill>
      </dgm:spPr>
      <dgm:t>
        <a:bodyPr/>
        <a:lstStyle/>
        <a:p>
          <a:r>
            <a:rPr lang="en-ZA" b="1" dirty="0" smtClean="0">
              <a:solidFill>
                <a:schemeClr val="tx1"/>
              </a:solidFill>
            </a:rPr>
            <a:t>Access</a:t>
          </a:r>
          <a:endParaRPr lang="en-IE" b="1" dirty="0">
            <a:solidFill>
              <a:schemeClr val="tx1"/>
            </a:solidFill>
          </a:endParaRPr>
        </a:p>
      </dgm:t>
    </dgm:pt>
    <dgm:pt modelId="{C3BAEEEA-2A20-4442-87F9-ABAE441BD2E0}" type="parTrans" cxnId="{C81FF2DF-959B-4E89-94CC-9F609598A18D}">
      <dgm:prSet/>
      <dgm:spPr/>
      <dgm:t>
        <a:bodyPr/>
        <a:lstStyle/>
        <a:p>
          <a:endParaRPr lang="en-IE"/>
        </a:p>
      </dgm:t>
    </dgm:pt>
    <dgm:pt modelId="{D753E0C9-4C0D-4DD4-9ED6-C61DED8CD678}" type="sibTrans" cxnId="{C81FF2DF-959B-4E89-94CC-9F609598A18D}">
      <dgm:prSet/>
      <dgm:spPr/>
      <dgm:t>
        <a:bodyPr/>
        <a:lstStyle/>
        <a:p>
          <a:endParaRPr lang="en-IE"/>
        </a:p>
      </dgm:t>
    </dgm:pt>
    <dgm:pt modelId="{BE89BF12-019D-4B4D-A9A9-9D96564D27E4}">
      <dgm:prSet phldrT="[Text]"/>
      <dgm:spPr/>
      <dgm:t>
        <a:bodyPr/>
        <a:lstStyle/>
        <a:p>
          <a:r>
            <a:rPr lang="en-IE" dirty="0"/>
            <a:t>Free access on determined days for members of the public to use internet and email, printing and fax, as required</a:t>
          </a:r>
        </a:p>
      </dgm:t>
    </dgm:pt>
    <dgm:pt modelId="{D11F8E3A-D09E-4982-A7F3-6B69D1CFF2F8}" type="parTrans" cxnId="{BDF3920D-A3B2-4156-AF3F-D116FE08D66E}">
      <dgm:prSet/>
      <dgm:spPr/>
      <dgm:t>
        <a:bodyPr/>
        <a:lstStyle/>
        <a:p>
          <a:endParaRPr lang="en-IE"/>
        </a:p>
      </dgm:t>
    </dgm:pt>
    <dgm:pt modelId="{B8020DDB-7245-4656-BC81-8FBFE9C04515}" type="sibTrans" cxnId="{BDF3920D-A3B2-4156-AF3F-D116FE08D66E}">
      <dgm:prSet/>
      <dgm:spPr/>
      <dgm:t>
        <a:bodyPr/>
        <a:lstStyle/>
        <a:p>
          <a:endParaRPr lang="en-IE"/>
        </a:p>
      </dgm:t>
    </dgm:pt>
    <dgm:pt modelId="{AC5A5664-0F59-451E-8600-0385ACA58B6B}">
      <dgm:prSet phldrT="[Text]"/>
      <dgm:spPr>
        <a:solidFill>
          <a:schemeClr val="accent6"/>
        </a:solidFill>
      </dgm:spPr>
      <dgm:t>
        <a:bodyPr/>
        <a:lstStyle/>
        <a:p>
          <a:r>
            <a:rPr lang="en-ZA" b="1" dirty="0">
              <a:solidFill>
                <a:schemeClr val="tx1"/>
              </a:solidFill>
            </a:rPr>
            <a:t>Entrepreneur </a:t>
          </a:r>
          <a:r>
            <a:rPr lang="en-ZA" b="1" dirty="0" smtClean="0">
              <a:solidFill>
                <a:schemeClr val="tx1"/>
              </a:solidFill>
            </a:rPr>
            <a:t>support and other training</a:t>
          </a:r>
          <a:endParaRPr lang="en-IE" b="1" dirty="0">
            <a:solidFill>
              <a:schemeClr val="tx1"/>
            </a:solidFill>
          </a:endParaRPr>
        </a:p>
      </dgm:t>
    </dgm:pt>
    <dgm:pt modelId="{ABAFFABC-0E67-4E81-BFC0-FEC8303DE458}" type="parTrans" cxnId="{E13793E1-CB80-4D30-AB94-388BBD307C9B}">
      <dgm:prSet/>
      <dgm:spPr/>
      <dgm:t>
        <a:bodyPr/>
        <a:lstStyle/>
        <a:p>
          <a:endParaRPr lang="en-IE"/>
        </a:p>
      </dgm:t>
    </dgm:pt>
    <dgm:pt modelId="{29F067F4-5633-43DE-8350-455954319BE3}" type="sibTrans" cxnId="{E13793E1-CB80-4D30-AB94-388BBD307C9B}">
      <dgm:prSet/>
      <dgm:spPr/>
      <dgm:t>
        <a:bodyPr/>
        <a:lstStyle/>
        <a:p>
          <a:endParaRPr lang="en-IE"/>
        </a:p>
      </dgm:t>
    </dgm:pt>
    <dgm:pt modelId="{750D36E5-9AC9-4C2C-93A3-20B04E8A6DA0}">
      <dgm:prSet phldrT="[Text]"/>
      <dgm:spPr/>
      <dgm:t>
        <a:bodyPr/>
        <a:lstStyle/>
        <a:p>
          <a:r>
            <a:rPr lang="en-IE" dirty="0"/>
            <a:t>Shared manufacturing/repair/servicing </a:t>
          </a:r>
          <a:r>
            <a:rPr lang="en-IE" dirty="0" smtClean="0"/>
            <a:t>space</a:t>
          </a:r>
          <a:endParaRPr lang="en-IE" dirty="0"/>
        </a:p>
      </dgm:t>
    </dgm:pt>
    <dgm:pt modelId="{CDB9D009-602F-4BE7-BA29-F8B63E2B71F8}" type="parTrans" cxnId="{19B5BB07-B70B-4E22-8925-08CD461F9729}">
      <dgm:prSet/>
      <dgm:spPr/>
      <dgm:t>
        <a:bodyPr/>
        <a:lstStyle/>
        <a:p>
          <a:endParaRPr lang="en-IE"/>
        </a:p>
      </dgm:t>
    </dgm:pt>
    <dgm:pt modelId="{444C6B4D-FCB3-4AC2-BE41-2BBF54DCD77A}" type="sibTrans" cxnId="{19B5BB07-B70B-4E22-8925-08CD461F9729}">
      <dgm:prSet/>
      <dgm:spPr/>
      <dgm:t>
        <a:bodyPr/>
        <a:lstStyle/>
        <a:p>
          <a:endParaRPr lang="en-IE"/>
        </a:p>
      </dgm:t>
    </dgm:pt>
    <dgm:pt modelId="{50A7A5C1-9B4A-4F33-9729-0221F8E93FF6}">
      <dgm:prSet phldrT="[Text]"/>
      <dgm:spPr/>
      <dgm:t>
        <a:bodyPr/>
        <a:lstStyle/>
        <a:p>
          <a:r>
            <a:rPr lang="en-IE" dirty="0"/>
            <a:t>Other as determined by </a:t>
          </a:r>
          <a:r>
            <a:rPr lang="en-IE" dirty="0" smtClean="0"/>
            <a:t>needs</a:t>
          </a:r>
          <a:endParaRPr lang="en-IE" dirty="0"/>
        </a:p>
      </dgm:t>
    </dgm:pt>
    <dgm:pt modelId="{DEA3DAD4-C441-4379-AB7C-C5034D52FA80}" type="parTrans" cxnId="{A3776C10-370D-42EC-8ABE-AB432E6C61B7}">
      <dgm:prSet/>
      <dgm:spPr/>
      <dgm:t>
        <a:bodyPr/>
        <a:lstStyle/>
        <a:p>
          <a:endParaRPr lang="en-IE"/>
        </a:p>
      </dgm:t>
    </dgm:pt>
    <dgm:pt modelId="{D869FF2E-D357-4310-95DD-6558D06589FF}" type="sibTrans" cxnId="{A3776C10-370D-42EC-8ABE-AB432E6C61B7}">
      <dgm:prSet/>
      <dgm:spPr/>
      <dgm:t>
        <a:bodyPr/>
        <a:lstStyle/>
        <a:p>
          <a:endParaRPr lang="en-IE"/>
        </a:p>
      </dgm:t>
    </dgm:pt>
    <dgm:pt modelId="{7A2086B8-8F0B-4249-94ED-6C8888548F4F}">
      <dgm:prSet/>
      <dgm:spPr/>
      <dgm:t>
        <a:bodyPr/>
        <a:lstStyle/>
        <a:p>
          <a:r>
            <a:rPr lang="en-IE" dirty="0"/>
            <a:t>Training for </a:t>
          </a:r>
          <a:r>
            <a:rPr lang="en-IE" dirty="0" smtClean="0"/>
            <a:t>the youth on various aspects</a:t>
          </a:r>
          <a:endParaRPr lang="en-IE" dirty="0"/>
        </a:p>
      </dgm:t>
    </dgm:pt>
    <dgm:pt modelId="{C619A0B3-154E-4E39-9DA7-2B95638B7E1E}" type="parTrans" cxnId="{17B45991-8ACD-44A1-80DD-337B7322368F}">
      <dgm:prSet/>
      <dgm:spPr/>
      <dgm:t>
        <a:bodyPr/>
        <a:lstStyle/>
        <a:p>
          <a:endParaRPr lang="en-IE"/>
        </a:p>
      </dgm:t>
    </dgm:pt>
    <dgm:pt modelId="{31AA2D94-4F8E-4F25-ABE4-2583FBF237D5}" type="sibTrans" cxnId="{17B45991-8ACD-44A1-80DD-337B7322368F}">
      <dgm:prSet/>
      <dgm:spPr/>
      <dgm:t>
        <a:bodyPr/>
        <a:lstStyle/>
        <a:p>
          <a:endParaRPr lang="en-IE"/>
        </a:p>
      </dgm:t>
    </dgm:pt>
    <dgm:pt modelId="{CE1DA6B8-9C03-41AA-8F26-95C2E6153F37}">
      <dgm:prSet/>
      <dgm:spPr/>
      <dgm:t>
        <a:bodyPr/>
        <a:lstStyle/>
        <a:p>
          <a:r>
            <a:rPr lang="en-IE" dirty="0"/>
            <a:t>Shared </a:t>
          </a:r>
          <a:r>
            <a:rPr lang="en-IE" dirty="0" smtClean="0"/>
            <a:t>administrative support </a:t>
          </a:r>
          <a:r>
            <a:rPr lang="en-IE" dirty="0"/>
            <a:t>services, accounts/communications/email/marketing/other</a:t>
          </a:r>
        </a:p>
      </dgm:t>
    </dgm:pt>
    <dgm:pt modelId="{A0018C0F-9D5E-40DE-97CC-52BF8AE6E9A7}" type="parTrans" cxnId="{4C0EBEBB-CA00-4657-8A45-BC786B626208}">
      <dgm:prSet/>
      <dgm:spPr/>
      <dgm:t>
        <a:bodyPr/>
        <a:lstStyle/>
        <a:p>
          <a:endParaRPr lang="en-IE"/>
        </a:p>
      </dgm:t>
    </dgm:pt>
    <dgm:pt modelId="{BC664D9C-A012-4D9A-B846-EFD2B97C0516}" type="sibTrans" cxnId="{4C0EBEBB-CA00-4657-8A45-BC786B626208}">
      <dgm:prSet/>
      <dgm:spPr/>
      <dgm:t>
        <a:bodyPr/>
        <a:lstStyle/>
        <a:p>
          <a:endParaRPr lang="en-IE"/>
        </a:p>
      </dgm:t>
    </dgm:pt>
    <dgm:pt modelId="{6B113714-E70B-496C-82C2-D9D01BE65B6C}">
      <dgm:prSet/>
      <dgm:spPr/>
      <dgm:t>
        <a:bodyPr/>
        <a:lstStyle/>
        <a:p>
          <a:r>
            <a:rPr lang="en-IE" dirty="0" smtClean="0"/>
            <a:t>Office and meeting space</a:t>
          </a:r>
          <a:endParaRPr lang="en-IE" dirty="0"/>
        </a:p>
      </dgm:t>
    </dgm:pt>
    <dgm:pt modelId="{7D0EBDD0-8A48-48A6-B3C4-69F482F42DEA}" type="parTrans" cxnId="{B097E2F4-1FD6-4753-9C53-9ADCFDA51F9E}">
      <dgm:prSet/>
      <dgm:spPr/>
      <dgm:t>
        <a:bodyPr/>
        <a:lstStyle/>
        <a:p>
          <a:endParaRPr lang="en-IE"/>
        </a:p>
      </dgm:t>
    </dgm:pt>
    <dgm:pt modelId="{0FED1A19-A853-46BE-9827-47CEA3241EDB}" type="sibTrans" cxnId="{B097E2F4-1FD6-4753-9C53-9ADCFDA51F9E}">
      <dgm:prSet/>
      <dgm:spPr/>
      <dgm:t>
        <a:bodyPr/>
        <a:lstStyle/>
        <a:p>
          <a:endParaRPr lang="en-IE"/>
        </a:p>
      </dgm:t>
    </dgm:pt>
    <dgm:pt modelId="{91FA51A6-5397-4B7F-858C-49C9C4E3AE9E}">
      <dgm:prSet/>
      <dgm:spPr/>
      <dgm:t>
        <a:bodyPr/>
        <a:lstStyle/>
        <a:p>
          <a:r>
            <a:rPr lang="en-IE" dirty="0"/>
            <a:t>Acceleration services where viable.</a:t>
          </a:r>
        </a:p>
      </dgm:t>
    </dgm:pt>
    <dgm:pt modelId="{A5602346-026D-4E8A-A195-22318991F55B}" type="parTrans" cxnId="{BE220FDA-682D-4453-A305-72933B404560}">
      <dgm:prSet/>
      <dgm:spPr/>
      <dgm:t>
        <a:bodyPr/>
        <a:lstStyle/>
        <a:p>
          <a:endParaRPr lang="en-IE"/>
        </a:p>
      </dgm:t>
    </dgm:pt>
    <dgm:pt modelId="{A21256C8-B49F-4EE4-A0F8-6A86187BB798}" type="sibTrans" cxnId="{BE220FDA-682D-4453-A305-72933B404560}">
      <dgm:prSet/>
      <dgm:spPr/>
      <dgm:t>
        <a:bodyPr/>
        <a:lstStyle/>
        <a:p>
          <a:endParaRPr lang="en-IE"/>
        </a:p>
      </dgm:t>
    </dgm:pt>
    <dgm:pt modelId="{6C2AC812-CDAC-4207-8E4A-D68C54D911CE}">
      <dgm:prSet/>
      <dgm:spPr/>
      <dgm:t>
        <a:bodyPr/>
        <a:lstStyle/>
        <a:p>
          <a:r>
            <a:rPr lang="en-IE" dirty="0" smtClean="0"/>
            <a:t>Training centre for other support initiatives</a:t>
          </a:r>
          <a:endParaRPr lang="en-IE" dirty="0"/>
        </a:p>
      </dgm:t>
    </dgm:pt>
    <dgm:pt modelId="{FF39CA3B-FD09-4844-99BB-ED8F319A74C0}" type="parTrans" cxnId="{A6258A61-FF2B-4378-87A7-5E93298087DF}">
      <dgm:prSet/>
      <dgm:spPr/>
      <dgm:t>
        <a:bodyPr/>
        <a:lstStyle/>
        <a:p>
          <a:endParaRPr lang="en-ZA"/>
        </a:p>
      </dgm:t>
    </dgm:pt>
    <dgm:pt modelId="{8B4F605E-59FF-456B-8A09-687213BAA49E}" type="sibTrans" cxnId="{A6258A61-FF2B-4378-87A7-5E93298087DF}">
      <dgm:prSet/>
      <dgm:spPr/>
      <dgm:t>
        <a:bodyPr/>
        <a:lstStyle/>
        <a:p>
          <a:endParaRPr lang="en-ZA"/>
        </a:p>
      </dgm:t>
    </dgm:pt>
    <dgm:pt modelId="{410FB8DD-9771-4E69-8EC9-05C460658ED2}" type="pres">
      <dgm:prSet presAssocID="{F4D21163-DF83-46C7-A3DA-2170DBF5EE7E}" presName="linear" presStyleCnt="0">
        <dgm:presLayoutVars>
          <dgm:dir/>
          <dgm:animLvl val="lvl"/>
          <dgm:resizeHandles val="exact"/>
        </dgm:presLayoutVars>
      </dgm:prSet>
      <dgm:spPr/>
      <dgm:t>
        <a:bodyPr/>
        <a:lstStyle/>
        <a:p>
          <a:endParaRPr lang="en-US"/>
        </a:p>
      </dgm:t>
    </dgm:pt>
    <dgm:pt modelId="{80849D94-A25A-4298-91CC-9BA76C19FD6A}" type="pres">
      <dgm:prSet presAssocID="{4D832CC2-953C-454B-8AF8-B51447E897B9}" presName="parentLin" presStyleCnt="0"/>
      <dgm:spPr/>
    </dgm:pt>
    <dgm:pt modelId="{4574D945-D96A-4963-AB5A-E212FD93140A}" type="pres">
      <dgm:prSet presAssocID="{4D832CC2-953C-454B-8AF8-B51447E897B9}" presName="parentLeftMargin" presStyleLbl="node1" presStyleIdx="0" presStyleCnt="3"/>
      <dgm:spPr/>
      <dgm:t>
        <a:bodyPr/>
        <a:lstStyle/>
        <a:p>
          <a:endParaRPr lang="en-US"/>
        </a:p>
      </dgm:t>
    </dgm:pt>
    <dgm:pt modelId="{80F90912-C823-4653-9E31-220E6E6C1B80}" type="pres">
      <dgm:prSet presAssocID="{4D832CC2-953C-454B-8AF8-B51447E897B9}" presName="parentText" presStyleLbl="node1" presStyleIdx="0" presStyleCnt="3">
        <dgm:presLayoutVars>
          <dgm:chMax val="0"/>
          <dgm:bulletEnabled val="1"/>
        </dgm:presLayoutVars>
      </dgm:prSet>
      <dgm:spPr/>
      <dgm:t>
        <a:bodyPr/>
        <a:lstStyle/>
        <a:p>
          <a:endParaRPr lang="en-US"/>
        </a:p>
      </dgm:t>
    </dgm:pt>
    <dgm:pt modelId="{AA857FAA-F76E-45EF-B298-226DAC923F56}" type="pres">
      <dgm:prSet presAssocID="{4D832CC2-953C-454B-8AF8-B51447E897B9}" presName="negativeSpace" presStyleCnt="0"/>
      <dgm:spPr/>
    </dgm:pt>
    <dgm:pt modelId="{909BA9D0-17C7-4ABA-9C56-582EC8CF28BD}" type="pres">
      <dgm:prSet presAssocID="{4D832CC2-953C-454B-8AF8-B51447E897B9}" presName="childText" presStyleLbl="conFgAcc1" presStyleIdx="0" presStyleCnt="3">
        <dgm:presLayoutVars>
          <dgm:bulletEnabled val="1"/>
        </dgm:presLayoutVars>
      </dgm:prSet>
      <dgm:spPr/>
      <dgm:t>
        <a:bodyPr/>
        <a:lstStyle/>
        <a:p>
          <a:endParaRPr lang="en-US"/>
        </a:p>
      </dgm:t>
    </dgm:pt>
    <dgm:pt modelId="{4B62CAE3-7618-421B-B30C-495D9CE16E8D}" type="pres">
      <dgm:prSet presAssocID="{7F2C6A2B-AB94-4F5E-AF36-6794346451B5}" presName="spaceBetweenRectangles" presStyleCnt="0"/>
      <dgm:spPr/>
    </dgm:pt>
    <dgm:pt modelId="{6C3999DA-97BC-4D12-994B-DA5AD35B01D0}" type="pres">
      <dgm:prSet presAssocID="{BE7E0789-7311-45BE-84C2-FB0EC4450FE3}" presName="parentLin" presStyleCnt="0"/>
      <dgm:spPr/>
    </dgm:pt>
    <dgm:pt modelId="{02D3BEA4-49DF-4ABD-ADAD-B228FC5FA5A8}" type="pres">
      <dgm:prSet presAssocID="{BE7E0789-7311-45BE-84C2-FB0EC4450FE3}" presName="parentLeftMargin" presStyleLbl="node1" presStyleIdx="0" presStyleCnt="3"/>
      <dgm:spPr/>
      <dgm:t>
        <a:bodyPr/>
        <a:lstStyle/>
        <a:p>
          <a:endParaRPr lang="en-US"/>
        </a:p>
      </dgm:t>
    </dgm:pt>
    <dgm:pt modelId="{948BFC3D-443D-4FAC-97B0-43EE038E53A1}" type="pres">
      <dgm:prSet presAssocID="{BE7E0789-7311-45BE-84C2-FB0EC4450FE3}" presName="parentText" presStyleLbl="node1" presStyleIdx="1" presStyleCnt="3">
        <dgm:presLayoutVars>
          <dgm:chMax val="0"/>
          <dgm:bulletEnabled val="1"/>
        </dgm:presLayoutVars>
      </dgm:prSet>
      <dgm:spPr/>
      <dgm:t>
        <a:bodyPr/>
        <a:lstStyle/>
        <a:p>
          <a:endParaRPr lang="en-US"/>
        </a:p>
      </dgm:t>
    </dgm:pt>
    <dgm:pt modelId="{988F601E-77B5-44C1-BA36-2FF30297BE1F}" type="pres">
      <dgm:prSet presAssocID="{BE7E0789-7311-45BE-84C2-FB0EC4450FE3}" presName="negativeSpace" presStyleCnt="0"/>
      <dgm:spPr/>
    </dgm:pt>
    <dgm:pt modelId="{2C579EB2-0C42-4DC0-BD42-2C791EE9E5A1}" type="pres">
      <dgm:prSet presAssocID="{BE7E0789-7311-45BE-84C2-FB0EC4450FE3}" presName="childText" presStyleLbl="conFgAcc1" presStyleIdx="1" presStyleCnt="3">
        <dgm:presLayoutVars>
          <dgm:bulletEnabled val="1"/>
        </dgm:presLayoutVars>
      </dgm:prSet>
      <dgm:spPr/>
      <dgm:t>
        <a:bodyPr/>
        <a:lstStyle/>
        <a:p>
          <a:endParaRPr lang="en-US"/>
        </a:p>
      </dgm:t>
    </dgm:pt>
    <dgm:pt modelId="{D951A53C-BE86-4E3C-9900-ED6A8B601295}" type="pres">
      <dgm:prSet presAssocID="{D753E0C9-4C0D-4DD4-9ED6-C61DED8CD678}" presName="spaceBetweenRectangles" presStyleCnt="0"/>
      <dgm:spPr/>
    </dgm:pt>
    <dgm:pt modelId="{8ADF47F7-CE0F-4EE6-BE97-54448EC3E7D0}" type="pres">
      <dgm:prSet presAssocID="{AC5A5664-0F59-451E-8600-0385ACA58B6B}" presName="parentLin" presStyleCnt="0"/>
      <dgm:spPr/>
    </dgm:pt>
    <dgm:pt modelId="{120E80B9-79A6-435D-9FDF-3B083A2FBAB7}" type="pres">
      <dgm:prSet presAssocID="{AC5A5664-0F59-451E-8600-0385ACA58B6B}" presName="parentLeftMargin" presStyleLbl="node1" presStyleIdx="1" presStyleCnt="3"/>
      <dgm:spPr/>
      <dgm:t>
        <a:bodyPr/>
        <a:lstStyle/>
        <a:p>
          <a:endParaRPr lang="en-US"/>
        </a:p>
      </dgm:t>
    </dgm:pt>
    <dgm:pt modelId="{A9A82CAC-1D32-4EE8-AD08-898D2D72F502}" type="pres">
      <dgm:prSet presAssocID="{AC5A5664-0F59-451E-8600-0385ACA58B6B}" presName="parentText" presStyleLbl="node1" presStyleIdx="2" presStyleCnt="3">
        <dgm:presLayoutVars>
          <dgm:chMax val="0"/>
          <dgm:bulletEnabled val="1"/>
        </dgm:presLayoutVars>
      </dgm:prSet>
      <dgm:spPr/>
      <dgm:t>
        <a:bodyPr/>
        <a:lstStyle/>
        <a:p>
          <a:endParaRPr lang="en-US"/>
        </a:p>
      </dgm:t>
    </dgm:pt>
    <dgm:pt modelId="{126CA151-6B6A-4501-A005-085B3AE5A9C1}" type="pres">
      <dgm:prSet presAssocID="{AC5A5664-0F59-451E-8600-0385ACA58B6B}" presName="negativeSpace" presStyleCnt="0"/>
      <dgm:spPr/>
    </dgm:pt>
    <dgm:pt modelId="{2A5D97FA-9EF8-49BD-89ED-A9BACF21001F}" type="pres">
      <dgm:prSet presAssocID="{AC5A5664-0F59-451E-8600-0385ACA58B6B}" presName="childText" presStyleLbl="conFgAcc1" presStyleIdx="2" presStyleCnt="3">
        <dgm:presLayoutVars>
          <dgm:bulletEnabled val="1"/>
        </dgm:presLayoutVars>
      </dgm:prSet>
      <dgm:spPr/>
      <dgm:t>
        <a:bodyPr/>
        <a:lstStyle/>
        <a:p>
          <a:endParaRPr lang="en-US"/>
        </a:p>
      </dgm:t>
    </dgm:pt>
  </dgm:ptLst>
  <dgm:cxnLst>
    <dgm:cxn modelId="{BE220FDA-682D-4453-A305-72933B404560}" srcId="{AC5A5664-0F59-451E-8600-0385ACA58B6B}" destId="{91FA51A6-5397-4B7F-858C-49C9C4E3AE9E}" srcOrd="4" destOrd="0" parTransId="{A5602346-026D-4E8A-A195-22318991F55B}" sibTransId="{A21256C8-B49F-4EE4-A0F8-6A86187BB798}"/>
    <dgm:cxn modelId="{A6258A61-FF2B-4378-87A7-5E93298087DF}" srcId="{AC5A5664-0F59-451E-8600-0385ACA58B6B}" destId="{6C2AC812-CDAC-4207-8E4A-D68C54D911CE}" srcOrd="3" destOrd="0" parTransId="{FF39CA3B-FD09-4844-99BB-ED8F319A74C0}" sibTransId="{8B4F605E-59FF-456B-8A09-687213BAA49E}"/>
    <dgm:cxn modelId="{A3776C10-370D-42EC-8ABE-AB432E6C61B7}" srcId="{4D832CC2-953C-454B-8AF8-B51447E897B9}" destId="{50A7A5C1-9B4A-4F33-9729-0221F8E93FF6}" srcOrd="1" destOrd="0" parTransId="{DEA3DAD4-C441-4379-AB7C-C5034D52FA80}" sibTransId="{D869FF2E-D357-4310-95DD-6558D06589FF}"/>
    <dgm:cxn modelId="{E00ECA15-8542-43D9-84DF-D57C9CD1B19A}" type="presOf" srcId="{6B113714-E70B-496C-82C2-D9D01BE65B6C}" destId="{2A5D97FA-9EF8-49BD-89ED-A9BACF21001F}" srcOrd="0" destOrd="2" presId="urn:microsoft.com/office/officeart/2005/8/layout/list1"/>
    <dgm:cxn modelId="{BDF3920D-A3B2-4156-AF3F-D116FE08D66E}" srcId="{BE7E0789-7311-45BE-84C2-FB0EC4450FE3}" destId="{BE89BF12-019D-4B4D-A9A9-9D96564D27E4}" srcOrd="0" destOrd="0" parTransId="{D11F8E3A-D09E-4982-A7F3-6B69D1CFF2F8}" sibTransId="{B8020DDB-7245-4656-BC81-8FBFE9C04515}"/>
    <dgm:cxn modelId="{B27C99B7-4F42-4FE6-AE33-72D925E2A91B}" srcId="{4D832CC2-953C-454B-8AF8-B51447E897B9}" destId="{79839FFA-D627-4C42-B13A-33795A916740}" srcOrd="0" destOrd="0" parTransId="{EC79A323-14EE-4629-A12F-EBEC8837D3BB}" sibTransId="{47FA98C6-6053-4AF3-863D-B700BF1A3409}"/>
    <dgm:cxn modelId="{C81FF2DF-959B-4E89-94CC-9F609598A18D}" srcId="{F4D21163-DF83-46C7-A3DA-2170DBF5EE7E}" destId="{BE7E0789-7311-45BE-84C2-FB0EC4450FE3}" srcOrd="1" destOrd="0" parTransId="{C3BAEEEA-2A20-4442-87F9-ABAE441BD2E0}" sibTransId="{D753E0C9-4C0D-4DD4-9ED6-C61DED8CD678}"/>
    <dgm:cxn modelId="{B7A70342-0352-45C7-B4AA-FCBA4FC35B0F}" type="presOf" srcId="{BE89BF12-019D-4B4D-A9A9-9D96564D27E4}" destId="{2C579EB2-0C42-4DC0-BD42-2C791EE9E5A1}" srcOrd="0" destOrd="0" presId="urn:microsoft.com/office/officeart/2005/8/layout/list1"/>
    <dgm:cxn modelId="{B097E2F4-1FD6-4753-9C53-9ADCFDA51F9E}" srcId="{AC5A5664-0F59-451E-8600-0385ACA58B6B}" destId="{6B113714-E70B-496C-82C2-D9D01BE65B6C}" srcOrd="2" destOrd="0" parTransId="{7D0EBDD0-8A48-48A6-B3C4-69F482F42DEA}" sibTransId="{0FED1A19-A853-46BE-9827-47CEA3241EDB}"/>
    <dgm:cxn modelId="{1D3420F9-3C43-4A79-B176-8CDC5B37F8B7}" type="presOf" srcId="{6C2AC812-CDAC-4207-8E4A-D68C54D911CE}" destId="{2A5D97FA-9EF8-49BD-89ED-A9BACF21001F}" srcOrd="0" destOrd="3" presId="urn:microsoft.com/office/officeart/2005/8/layout/list1"/>
    <dgm:cxn modelId="{8D4D98ED-6443-4577-87F6-9B3D9C6FEEF5}" srcId="{F4D21163-DF83-46C7-A3DA-2170DBF5EE7E}" destId="{4D832CC2-953C-454B-8AF8-B51447E897B9}" srcOrd="0" destOrd="0" parTransId="{2B9DFE1E-7196-40B9-A7A4-5B645602D4B3}" sibTransId="{7F2C6A2B-AB94-4F5E-AF36-6794346451B5}"/>
    <dgm:cxn modelId="{90704AC1-FF07-4B0E-A16C-12F1F6BC427C}" type="presOf" srcId="{91FA51A6-5397-4B7F-858C-49C9C4E3AE9E}" destId="{2A5D97FA-9EF8-49BD-89ED-A9BACF21001F}" srcOrd="0" destOrd="4" presId="urn:microsoft.com/office/officeart/2005/8/layout/list1"/>
    <dgm:cxn modelId="{BD2C5263-174C-4670-9774-3CF288D39A6D}" type="presOf" srcId="{F4D21163-DF83-46C7-A3DA-2170DBF5EE7E}" destId="{410FB8DD-9771-4E69-8EC9-05C460658ED2}" srcOrd="0" destOrd="0" presId="urn:microsoft.com/office/officeart/2005/8/layout/list1"/>
    <dgm:cxn modelId="{4C0EBEBB-CA00-4657-8A45-BC786B626208}" srcId="{AC5A5664-0F59-451E-8600-0385ACA58B6B}" destId="{CE1DA6B8-9C03-41AA-8F26-95C2E6153F37}" srcOrd="1" destOrd="0" parTransId="{A0018C0F-9D5E-40DE-97CC-52BF8AE6E9A7}" sibTransId="{BC664D9C-A012-4D9A-B846-EFD2B97C0516}"/>
    <dgm:cxn modelId="{25AA211C-D003-464A-819D-FDF38C8ED336}" type="presOf" srcId="{7A2086B8-8F0B-4249-94ED-6C8888548F4F}" destId="{2C579EB2-0C42-4DC0-BD42-2C791EE9E5A1}" srcOrd="0" destOrd="1" presId="urn:microsoft.com/office/officeart/2005/8/layout/list1"/>
    <dgm:cxn modelId="{036935CA-E27D-48FF-BC78-6809AA22D86F}" type="presOf" srcId="{50A7A5C1-9B4A-4F33-9729-0221F8E93FF6}" destId="{909BA9D0-17C7-4ABA-9C56-582EC8CF28BD}" srcOrd="0" destOrd="1" presId="urn:microsoft.com/office/officeart/2005/8/layout/list1"/>
    <dgm:cxn modelId="{E13793E1-CB80-4D30-AB94-388BBD307C9B}" srcId="{F4D21163-DF83-46C7-A3DA-2170DBF5EE7E}" destId="{AC5A5664-0F59-451E-8600-0385ACA58B6B}" srcOrd="2" destOrd="0" parTransId="{ABAFFABC-0E67-4E81-BFC0-FEC8303DE458}" sibTransId="{29F067F4-5633-43DE-8350-455954319BE3}"/>
    <dgm:cxn modelId="{17B45991-8ACD-44A1-80DD-337B7322368F}" srcId="{BE7E0789-7311-45BE-84C2-FB0EC4450FE3}" destId="{7A2086B8-8F0B-4249-94ED-6C8888548F4F}" srcOrd="1" destOrd="0" parTransId="{C619A0B3-154E-4E39-9DA7-2B95638B7E1E}" sibTransId="{31AA2D94-4F8E-4F25-ABE4-2583FBF237D5}"/>
    <dgm:cxn modelId="{686CE9CD-5A3C-4317-A5A2-933B34B615F8}" type="presOf" srcId="{AC5A5664-0F59-451E-8600-0385ACA58B6B}" destId="{120E80B9-79A6-435D-9FDF-3B083A2FBAB7}" srcOrd="0" destOrd="0" presId="urn:microsoft.com/office/officeart/2005/8/layout/list1"/>
    <dgm:cxn modelId="{19B5BB07-B70B-4E22-8925-08CD461F9729}" srcId="{AC5A5664-0F59-451E-8600-0385ACA58B6B}" destId="{750D36E5-9AC9-4C2C-93A3-20B04E8A6DA0}" srcOrd="0" destOrd="0" parTransId="{CDB9D009-602F-4BE7-BA29-F8B63E2B71F8}" sibTransId="{444C6B4D-FCB3-4AC2-BE41-2BBF54DCD77A}"/>
    <dgm:cxn modelId="{F440DE59-A1B5-470A-BF61-188926B13E71}" type="presOf" srcId="{750D36E5-9AC9-4C2C-93A3-20B04E8A6DA0}" destId="{2A5D97FA-9EF8-49BD-89ED-A9BACF21001F}" srcOrd="0" destOrd="0" presId="urn:microsoft.com/office/officeart/2005/8/layout/list1"/>
    <dgm:cxn modelId="{F6661073-BF46-4EC1-AEB3-5A1C449337CC}" type="presOf" srcId="{BE7E0789-7311-45BE-84C2-FB0EC4450FE3}" destId="{02D3BEA4-49DF-4ABD-ADAD-B228FC5FA5A8}" srcOrd="0" destOrd="0" presId="urn:microsoft.com/office/officeart/2005/8/layout/list1"/>
    <dgm:cxn modelId="{3E5675D3-A0E8-4A4B-8F7E-94ADEC62558E}" type="presOf" srcId="{BE7E0789-7311-45BE-84C2-FB0EC4450FE3}" destId="{948BFC3D-443D-4FAC-97B0-43EE038E53A1}" srcOrd="1" destOrd="0" presId="urn:microsoft.com/office/officeart/2005/8/layout/list1"/>
    <dgm:cxn modelId="{587B860F-8843-47BB-9265-52E7FDA7D884}" type="presOf" srcId="{CE1DA6B8-9C03-41AA-8F26-95C2E6153F37}" destId="{2A5D97FA-9EF8-49BD-89ED-A9BACF21001F}" srcOrd="0" destOrd="1" presId="urn:microsoft.com/office/officeart/2005/8/layout/list1"/>
    <dgm:cxn modelId="{8F6FBB03-8998-4201-8C60-0FC51854B55A}" type="presOf" srcId="{4D832CC2-953C-454B-8AF8-B51447E897B9}" destId="{80F90912-C823-4653-9E31-220E6E6C1B80}" srcOrd="1" destOrd="0" presId="urn:microsoft.com/office/officeart/2005/8/layout/list1"/>
    <dgm:cxn modelId="{26D41CAB-27E8-4E8C-B565-C429A64DCF3D}" type="presOf" srcId="{AC5A5664-0F59-451E-8600-0385ACA58B6B}" destId="{A9A82CAC-1D32-4EE8-AD08-898D2D72F502}" srcOrd="1" destOrd="0" presId="urn:microsoft.com/office/officeart/2005/8/layout/list1"/>
    <dgm:cxn modelId="{A3603349-522E-4563-9342-4CFE9554E21D}" type="presOf" srcId="{79839FFA-D627-4C42-B13A-33795A916740}" destId="{909BA9D0-17C7-4ABA-9C56-582EC8CF28BD}" srcOrd="0" destOrd="0" presId="urn:microsoft.com/office/officeart/2005/8/layout/list1"/>
    <dgm:cxn modelId="{379D081E-11E3-48AD-89CB-4621858EA5BF}" type="presOf" srcId="{4D832CC2-953C-454B-8AF8-B51447E897B9}" destId="{4574D945-D96A-4963-AB5A-E212FD93140A}" srcOrd="0" destOrd="0" presId="urn:microsoft.com/office/officeart/2005/8/layout/list1"/>
    <dgm:cxn modelId="{FD9B464A-3E63-4279-A4B7-4783C242C253}" type="presParOf" srcId="{410FB8DD-9771-4E69-8EC9-05C460658ED2}" destId="{80849D94-A25A-4298-91CC-9BA76C19FD6A}" srcOrd="0" destOrd="0" presId="urn:microsoft.com/office/officeart/2005/8/layout/list1"/>
    <dgm:cxn modelId="{56640B71-49A3-4CB8-B63D-7E76EA6A8889}" type="presParOf" srcId="{80849D94-A25A-4298-91CC-9BA76C19FD6A}" destId="{4574D945-D96A-4963-AB5A-E212FD93140A}" srcOrd="0" destOrd="0" presId="urn:microsoft.com/office/officeart/2005/8/layout/list1"/>
    <dgm:cxn modelId="{5EE52778-2B72-4797-B652-D655D373200D}" type="presParOf" srcId="{80849D94-A25A-4298-91CC-9BA76C19FD6A}" destId="{80F90912-C823-4653-9E31-220E6E6C1B80}" srcOrd="1" destOrd="0" presId="urn:microsoft.com/office/officeart/2005/8/layout/list1"/>
    <dgm:cxn modelId="{12CA161F-5D3B-45CD-89B7-D7AE2D2B8F85}" type="presParOf" srcId="{410FB8DD-9771-4E69-8EC9-05C460658ED2}" destId="{AA857FAA-F76E-45EF-B298-226DAC923F56}" srcOrd="1" destOrd="0" presId="urn:microsoft.com/office/officeart/2005/8/layout/list1"/>
    <dgm:cxn modelId="{D1C0910C-2597-415E-8C20-1D5BCE6EB84C}" type="presParOf" srcId="{410FB8DD-9771-4E69-8EC9-05C460658ED2}" destId="{909BA9D0-17C7-4ABA-9C56-582EC8CF28BD}" srcOrd="2" destOrd="0" presId="urn:microsoft.com/office/officeart/2005/8/layout/list1"/>
    <dgm:cxn modelId="{FBF78401-2D48-420C-9823-D46CDF5D74EB}" type="presParOf" srcId="{410FB8DD-9771-4E69-8EC9-05C460658ED2}" destId="{4B62CAE3-7618-421B-B30C-495D9CE16E8D}" srcOrd="3" destOrd="0" presId="urn:microsoft.com/office/officeart/2005/8/layout/list1"/>
    <dgm:cxn modelId="{56A9818B-CC6E-4734-9953-74C2E9B08F69}" type="presParOf" srcId="{410FB8DD-9771-4E69-8EC9-05C460658ED2}" destId="{6C3999DA-97BC-4D12-994B-DA5AD35B01D0}" srcOrd="4" destOrd="0" presId="urn:microsoft.com/office/officeart/2005/8/layout/list1"/>
    <dgm:cxn modelId="{6DF0B82E-43C0-4B25-BE12-763379D9E25F}" type="presParOf" srcId="{6C3999DA-97BC-4D12-994B-DA5AD35B01D0}" destId="{02D3BEA4-49DF-4ABD-ADAD-B228FC5FA5A8}" srcOrd="0" destOrd="0" presId="urn:microsoft.com/office/officeart/2005/8/layout/list1"/>
    <dgm:cxn modelId="{11C57BFA-DEED-47E7-A9E7-A7F55B54681A}" type="presParOf" srcId="{6C3999DA-97BC-4D12-994B-DA5AD35B01D0}" destId="{948BFC3D-443D-4FAC-97B0-43EE038E53A1}" srcOrd="1" destOrd="0" presId="urn:microsoft.com/office/officeart/2005/8/layout/list1"/>
    <dgm:cxn modelId="{9641EC6F-EF6C-42E0-8A7E-E6545E700EEB}" type="presParOf" srcId="{410FB8DD-9771-4E69-8EC9-05C460658ED2}" destId="{988F601E-77B5-44C1-BA36-2FF30297BE1F}" srcOrd="5" destOrd="0" presId="urn:microsoft.com/office/officeart/2005/8/layout/list1"/>
    <dgm:cxn modelId="{81628763-EFEA-4E1B-B92B-DA182ECD4180}" type="presParOf" srcId="{410FB8DD-9771-4E69-8EC9-05C460658ED2}" destId="{2C579EB2-0C42-4DC0-BD42-2C791EE9E5A1}" srcOrd="6" destOrd="0" presId="urn:microsoft.com/office/officeart/2005/8/layout/list1"/>
    <dgm:cxn modelId="{9A70525E-7BCB-490E-8517-B9ADE538A4FC}" type="presParOf" srcId="{410FB8DD-9771-4E69-8EC9-05C460658ED2}" destId="{D951A53C-BE86-4E3C-9900-ED6A8B601295}" srcOrd="7" destOrd="0" presId="urn:microsoft.com/office/officeart/2005/8/layout/list1"/>
    <dgm:cxn modelId="{914C6D88-86F3-48F2-BF51-A94D393A10D7}" type="presParOf" srcId="{410FB8DD-9771-4E69-8EC9-05C460658ED2}" destId="{8ADF47F7-CE0F-4EE6-BE97-54448EC3E7D0}" srcOrd="8" destOrd="0" presId="urn:microsoft.com/office/officeart/2005/8/layout/list1"/>
    <dgm:cxn modelId="{1F815911-2839-49C0-922F-797B22FB2DA8}" type="presParOf" srcId="{8ADF47F7-CE0F-4EE6-BE97-54448EC3E7D0}" destId="{120E80B9-79A6-435D-9FDF-3B083A2FBAB7}" srcOrd="0" destOrd="0" presId="urn:microsoft.com/office/officeart/2005/8/layout/list1"/>
    <dgm:cxn modelId="{5166C2ED-82AF-468B-9F5D-AA923EE44AF4}" type="presParOf" srcId="{8ADF47F7-CE0F-4EE6-BE97-54448EC3E7D0}" destId="{A9A82CAC-1D32-4EE8-AD08-898D2D72F502}" srcOrd="1" destOrd="0" presId="urn:microsoft.com/office/officeart/2005/8/layout/list1"/>
    <dgm:cxn modelId="{F8BE9942-74B1-449F-811C-3308A4546571}" type="presParOf" srcId="{410FB8DD-9771-4E69-8EC9-05C460658ED2}" destId="{126CA151-6B6A-4501-A005-085B3AE5A9C1}" srcOrd="9" destOrd="0" presId="urn:microsoft.com/office/officeart/2005/8/layout/list1"/>
    <dgm:cxn modelId="{B986710E-8702-4260-B341-2A97D993F083}" type="presParOf" srcId="{410FB8DD-9771-4E69-8EC9-05C460658ED2}" destId="{2A5D97FA-9EF8-49BD-89ED-A9BACF21001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05C5B-CCE6-43E7-9A66-DF4E174FE808}">
      <dsp:nvSpPr>
        <dsp:cNvPr id="0" name=""/>
        <dsp:cNvSpPr/>
      </dsp:nvSpPr>
      <dsp:spPr>
        <a:xfrm>
          <a:off x="3297715" y="0"/>
          <a:ext cx="2276477" cy="65160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38100"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Arial" pitchFamily="34" charset="0"/>
              <a:cs typeface="Arial" pitchFamily="34" charset="0"/>
            </a:rPr>
            <a:t>Minister</a:t>
          </a:r>
          <a:endParaRPr lang="en-US" sz="900" kern="1200" dirty="0">
            <a:latin typeface="Arial" pitchFamily="34" charset="0"/>
            <a:cs typeface="Arial" pitchFamily="34" charset="0"/>
          </a:endParaRPr>
        </a:p>
      </dsp:txBody>
      <dsp:txXfrm>
        <a:off x="3316800" y="19085"/>
        <a:ext cx="2238307" cy="613436"/>
      </dsp:txXfrm>
    </dsp:sp>
    <dsp:sp modelId="{1688275D-0D79-4CEF-A8DE-CDCC9F721A69}">
      <dsp:nvSpPr>
        <dsp:cNvPr id="0" name=""/>
        <dsp:cNvSpPr/>
      </dsp:nvSpPr>
      <dsp:spPr>
        <a:xfrm>
          <a:off x="3299948" y="995680"/>
          <a:ext cx="2272033" cy="592273"/>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38100"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Arial" pitchFamily="34" charset="0"/>
              <a:cs typeface="Arial" pitchFamily="34" charset="0"/>
            </a:rPr>
            <a:t>Director-General </a:t>
          </a:r>
          <a:endParaRPr lang="en-US" sz="900" kern="1200" dirty="0">
            <a:latin typeface="Arial" pitchFamily="34" charset="0"/>
            <a:cs typeface="Arial" pitchFamily="34" charset="0"/>
          </a:endParaRPr>
        </a:p>
      </dsp:txBody>
      <dsp:txXfrm>
        <a:off x="3317295" y="1013027"/>
        <a:ext cx="2237339" cy="557579"/>
      </dsp:txXfrm>
    </dsp:sp>
    <dsp:sp modelId="{E061A290-055E-48B7-BD2C-81F1142FE4AB}">
      <dsp:nvSpPr>
        <dsp:cNvPr id="0" name=""/>
        <dsp:cNvSpPr/>
      </dsp:nvSpPr>
      <dsp:spPr>
        <a:xfrm>
          <a:off x="918" y="1799912"/>
          <a:ext cx="863361" cy="2250878"/>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38100"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900" kern="1200" dirty="0" smtClean="0">
              <a:latin typeface="Arial" pitchFamily="34" charset="0"/>
              <a:cs typeface="Arial" pitchFamily="34" charset="0"/>
            </a:rPr>
            <a:t>Administration</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900"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ZA" sz="900" kern="1200" dirty="0" smtClean="0">
            <a:latin typeface="Arial" pitchFamily="34" charset="0"/>
            <a:cs typeface="Arial" pitchFamily="34" charset="0"/>
          </a:endParaRPr>
        </a:p>
        <a:p>
          <a:pPr lvl="0" algn="ctr" defTabSz="400050">
            <a:lnSpc>
              <a:spcPct val="90000"/>
            </a:lnSpc>
            <a:spcBef>
              <a:spcPct val="0"/>
            </a:spcBef>
            <a:spcAft>
              <a:spcPct val="35000"/>
            </a:spcAft>
          </a:pPr>
          <a:r>
            <a:rPr lang="en-GB" sz="900" kern="1200" dirty="0" smtClean="0">
              <a:latin typeface="Arial" pitchFamily="34" charset="0"/>
              <a:cs typeface="Arial" pitchFamily="34" charset="0"/>
            </a:rPr>
            <a:t> </a:t>
          </a:r>
          <a:endParaRPr lang="en-US" sz="900" kern="1200" dirty="0">
            <a:latin typeface="Arial" pitchFamily="34" charset="0"/>
            <a:cs typeface="Arial" pitchFamily="34" charset="0"/>
          </a:endParaRPr>
        </a:p>
      </dsp:txBody>
      <dsp:txXfrm>
        <a:off x="26205" y="1825199"/>
        <a:ext cx="812787" cy="2200304"/>
      </dsp:txXfrm>
    </dsp:sp>
    <dsp:sp modelId="{36E14ABD-9340-40BC-B3E3-A624756B1BB4}">
      <dsp:nvSpPr>
        <dsp:cNvPr id="0" name=""/>
        <dsp:cNvSpPr/>
      </dsp:nvSpPr>
      <dsp:spPr>
        <a:xfrm>
          <a:off x="895778" y="1799912"/>
          <a:ext cx="788987" cy="2250878"/>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38100"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GB" sz="900"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GB" sz="900" kern="1200" dirty="0" smtClean="0">
              <a:latin typeface="Arial" pitchFamily="34" charset="0"/>
              <a:cs typeface="Arial" pitchFamily="34" charset="0"/>
            </a:rPr>
            <a:t>Trade Policy, Negotiations and Cooperation</a:t>
          </a:r>
          <a:endParaRPr lang="en-ZA" sz="900" kern="1200" dirty="0" smtClean="0">
            <a:latin typeface="Arial" pitchFamily="34" charset="0"/>
            <a:cs typeface="Arial" pitchFamily="34" charset="0"/>
          </a:endParaRPr>
        </a:p>
        <a:p>
          <a:pPr lvl="0" algn="ctr" defTabSz="400050">
            <a:lnSpc>
              <a:spcPct val="90000"/>
            </a:lnSpc>
            <a:spcBef>
              <a:spcPct val="0"/>
            </a:spcBef>
            <a:spcAft>
              <a:spcPct val="35000"/>
            </a:spcAft>
          </a:pPr>
          <a:r>
            <a:rPr lang="en-GB" sz="900" kern="1200" dirty="0" smtClean="0">
              <a:latin typeface="Arial" pitchFamily="34" charset="0"/>
              <a:cs typeface="Arial" pitchFamily="34" charset="0"/>
            </a:rPr>
            <a:t> </a:t>
          </a:r>
          <a:endParaRPr lang="en-ZA" sz="900" kern="1200" dirty="0">
            <a:latin typeface="Arial" pitchFamily="34" charset="0"/>
            <a:cs typeface="Arial" pitchFamily="34" charset="0"/>
          </a:endParaRPr>
        </a:p>
      </dsp:txBody>
      <dsp:txXfrm>
        <a:off x="918887" y="1823021"/>
        <a:ext cx="742769" cy="2204660"/>
      </dsp:txXfrm>
    </dsp:sp>
    <dsp:sp modelId="{D65367E9-ED48-4102-AC96-FDAC74956FE9}">
      <dsp:nvSpPr>
        <dsp:cNvPr id="0" name=""/>
        <dsp:cNvSpPr/>
      </dsp:nvSpPr>
      <dsp:spPr>
        <a:xfrm>
          <a:off x="1716263" y="1799912"/>
          <a:ext cx="952442" cy="2250878"/>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38100"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GB" sz="900"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GB" sz="900"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GB" sz="900" kern="1200" dirty="0" smtClean="0">
              <a:latin typeface="Arial" pitchFamily="34" charset="0"/>
              <a:cs typeface="Arial" pitchFamily="34" charset="0"/>
            </a:rPr>
            <a:t>Spatial Industrial Development and Economic Transformation</a:t>
          </a:r>
          <a:endParaRPr lang="en-US" sz="900" kern="1200" dirty="0" smtClean="0">
            <a:latin typeface="Arial" pitchFamily="34" charset="0"/>
            <a:cs typeface="Arial" pitchFamily="34" charset="0"/>
          </a:endParaRPr>
        </a:p>
        <a:p>
          <a:pPr lvl="0" algn="ctr" defTabSz="400050">
            <a:lnSpc>
              <a:spcPct val="90000"/>
            </a:lnSpc>
            <a:spcBef>
              <a:spcPct val="0"/>
            </a:spcBef>
            <a:spcAft>
              <a:spcPct val="35000"/>
            </a:spcAft>
          </a:pPr>
          <a:endParaRPr lang="en-ZA" sz="900" kern="1200" dirty="0">
            <a:latin typeface="Arial" pitchFamily="34" charset="0"/>
            <a:cs typeface="Arial" pitchFamily="34" charset="0"/>
          </a:endParaRPr>
        </a:p>
      </dsp:txBody>
      <dsp:txXfrm>
        <a:off x="1744159" y="1827808"/>
        <a:ext cx="896650" cy="2195086"/>
      </dsp:txXfrm>
    </dsp:sp>
    <dsp:sp modelId="{9F2BB77D-9405-4DE3-A6E4-170091458242}">
      <dsp:nvSpPr>
        <dsp:cNvPr id="0" name=""/>
        <dsp:cNvSpPr/>
      </dsp:nvSpPr>
      <dsp:spPr>
        <a:xfrm>
          <a:off x="2700204" y="1799912"/>
          <a:ext cx="845616" cy="2250878"/>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38100"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GB" sz="900"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GB" sz="900"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GB" sz="900" kern="1200" dirty="0" smtClean="0">
              <a:latin typeface="Arial" pitchFamily="34" charset="0"/>
              <a:cs typeface="Arial" pitchFamily="34" charset="0"/>
            </a:rPr>
            <a:t>Industrial Competitive-ness and Growth</a:t>
          </a:r>
        </a:p>
        <a:p>
          <a:pPr lvl="0" algn="ctr">
            <a:spcBef>
              <a:spcPct val="0"/>
            </a:spcBef>
          </a:pPr>
          <a:endParaRPr lang="en-GB" sz="900" kern="1200" dirty="0" smtClean="0">
            <a:latin typeface="Arial" pitchFamily="34" charset="0"/>
            <a:cs typeface="Arial" pitchFamily="34" charset="0"/>
          </a:endParaRPr>
        </a:p>
        <a:p>
          <a:pPr lvl="0" algn="ctr">
            <a:spcBef>
              <a:spcPct val="0"/>
            </a:spcBef>
          </a:pPr>
          <a:endParaRPr lang="en-GB" sz="900" kern="1200" dirty="0" smtClean="0">
            <a:latin typeface="Arial" pitchFamily="34" charset="0"/>
            <a:cs typeface="Arial" pitchFamily="34" charset="0"/>
          </a:endParaRPr>
        </a:p>
      </dsp:txBody>
      <dsp:txXfrm>
        <a:off x="2724971" y="1824679"/>
        <a:ext cx="796082" cy="2201344"/>
      </dsp:txXfrm>
    </dsp:sp>
    <dsp:sp modelId="{3B2631FB-CEF0-4948-8B4C-31939127797E}">
      <dsp:nvSpPr>
        <dsp:cNvPr id="0" name=""/>
        <dsp:cNvSpPr/>
      </dsp:nvSpPr>
      <dsp:spPr>
        <a:xfrm>
          <a:off x="3582247" y="1798302"/>
          <a:ext cx="749966" cy="2250878"/>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38100"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900"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900"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900" kern="1200" dirty="0" smtClean="0">
              <a:latin typeface="Arial" pitchFamily="34" charset="0"/>
              <a:cs typeface="Arial" pitchFamily="34" charset="0"/>
            </a:rPr>
            <a:t>Consumer and Corporate Regulation</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900"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900" kern="1200" dirty="0" smtClean="0">
              <a:latin typeface="Arial" pitchFamily="34" charset="0"/>
              <a:cs typeface="Arial" pitchFamily="34" charset="0"/>
            </a:rPr>
            <a:t> </a:t>
          </a:r>
        </a:p>
      </dsp:txBody>
      <dsp:txXfrm>
        <a:off x="3604213" y="1820268"/>
        <a:ext cx="706034" cy="2206946"/>
      </dsp:txXfrm>
    </dsp:sp>
    <dsp:sp modelId="{11EE5B73-66E4-49BC-A4A3-D33686FE58AF}">
      <dsp:nvSpPr>
        <dsp:cNvPr id="0" name=""/>
        <dsp:cNvSpPr/>
      </dsp:nvSpPr>
      <dsp:spPr>
        <a:xfrm>
          <a:off x="4363712" y="1798302"/>
          <a:ext cx="808531" cy="2250878"/>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38100"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34290" tIns="34290" rIns="34290" bIns="34290"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en-GB" sz="900" kern="1200" dirty="0" smtClean="0">
              <a:latin typeface="Arial" pitchFamily="34" charset="0"/>
              <a:cs typeface="Arial" pitchFamily="34" charset="0"/>
            </a:rPr>
            <a:t>Industrial Financing </a:t>
          </a:r>
        </a:p>
        <a:p>
          <a:pPr lvl="0" algn="ctr" defTabSz="400050">
            <a:lnSpc>
              <a:spcPct val="90000"/>
            </a:lnSpc>
            <a:spcBef>
              <a:spcPct val="0"/>
            </a:spcBef>
            <a:spcAft>
              <a:spcPct val="35000"/>
            </a:spcAft>
          </a:pPr>
          <a:endParaRPr lang="en-US" sz="900" kern="1200" dirty="0">
            <a:latin typeface="Arial" pitchFamily="34" charset="0"/>
            <a:cs typeface="Arial" pitchFamily="34" charset="0"/>
          </a:endParaRPr>
        </a:p>
      </dsp:txBody>
      <dsp:txXfrm>
        <a:off x="4387393" y="1821983"/>
        <a:ext cx="761169" cy="2203516"/>
      </dsp:txXfrm>
    </dsp:sp>
    <dsp:sp modelId="{AAAA9EE9-9FE3-49AA-A0BA-793C85BAFA7D}">
      <dsp:nvSpPr>
        <dsp:cNvPr id="0" name=""/>
        <dsp:cNvSpPr/>
      </dsp:nvSpPr>
      <dsp:spPr>
        <a:xfrm>
          <a:off x="5203742" y="1798302"/>
          <a:ext cx="995437" cy="2250878"/>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38100"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GB" sz="900"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GB" sz="900"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GB" sz="900"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GB" sz="900" kern="1200" dirty="0" smtClean="0">
              <a:latin typeface="Arial" pitchFamily="34" charset="0"/>
              <a:cs typeface="Arial" pitchFamily="34" charset="0"/>
            </a:rPr>
            <a:t>Export Development, Promotion and   Outward Investments</a:t>
          </a:r>
          <a:endParaRPr lang="en-ZA" sz="900" kern="1200" dirty="0" smtClean="0">
            <a:latin typeface="Arial" pitchFamily="34" charset="0"/>
            <a:cs typeface="Arial" pitchFamily="34" charset="0"/>
          </a:endParaRPr>
        </a:p>
        <a:p>
          <a:pPr lvl="0" algn="ctr">
            <a:spcBef>
              <a:spcPct val="0"/>
            </a:spcBef>
          </a:pPr>
          <a:endParaRPr lang="en-US" sz="900" kern="1200" dirty="0">
            <a:latin typeface="Arial" pitchFamily="34" charset="0"/>
            <a:cs typeface="Arial" pitchFamily="34" charset="0"/>
          </a:endParaRPr>
        </a:p>
      </dsp:txBody>
      <dsp:txXfrm>
        <a:off x="5232897" y="1827457"/>
        <a:ext cx="937127" cy="2192568"/>
      </dsp:txXfrm>
    </dsp:sp>
    <dsp:sp modelId="{F86E354D-2421-438A-807D-2585C625FD38}">
      <dsp:nvSpPr>
        <dsp:cNvPr id="0" name=""/>
        <dsp:cNvSpPr/>
      </dsp:nvSpPr>
      <dsp:spPr>
        <a:xfrm>
          <a:off x="6230678" y="1798302"/>
          <a:ext cx="889047" cy="2250878"/>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38100"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GB" sz="900"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GB" sz="900"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GB" sz="900" kern="1200" dirty="0" smtClean="0">
              <a:latin typeface="Arial" pitchFamily="34" charset="0"/>
              <a:cs typeface="Arial" pitchFamily="34" charset="0"/>
            </a:rPr>
            <a:t>Inward Investment Attraction, Facilitation and Aftercare</a:t>
          </a:r>
          <a:endParaRPr lang="en-US" sz="900" kern="1200" dirty="0" smtClean="0">
            <a:latin typeface="Arial" pitchFamily="34" charset="0"/>
            <a:cs typeface="Arial" pitchFamily="34" charset="0"/>
          </a:endParaRPr>
        </a:p>
        <a:p>
          <a:pPr lvl="0" algn="ctr">
            <a:spcBef>
              <a:spcPct val="0"/>
            </a:spcBef>
          </a:pPr>
          <a:endParaRPr lang="en-ZA" sz="900" kern="1200" dirty="0">
            <a:latin typeface="Arial" pitchFamily="34" charset="0"/>
            <a:cs typeface="Arial" pitchFamily="34" charset="0"/>
          </a:endParaRPr>
        </a:p>
      </dsp:txBody>
      <dsp:txXfrm>
        <a:off x="6256717" y="1824341"/>
        <a:ext cx="836969" cy="2198800"/>
      </dsp:txXfrm>
    </dsp:sp>
    <dsp:sp modelId="{2520D84A-B103-48E5-A69F-5D9051400DDD}">
      <dsp:nvSpPr>
        <dsp:cNvPr id="0" name=""/>
        <dsp:cNvSpPr/>
      </dsp:nvSpPr>
      <dsp:spPr>
        <a:xfrm>
          <a:off x="7155244" y="1798302"/>
          <a:ext cx="840779" cy="2250878"/>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38100"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GB" sz="900"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GB" sz="900" kern="1200" dirty="0" smtClean="0">
              <a:latin typeface="Arial" pitchFamily="34" charset="0"/>
              <a:cs typeface="Arial" pitchFamily="34" charset="0"/>
            </a:rPr>
            <a:t>Competition</a:t>
          </a:r>
        </a:p>
        <a:p>
          <a:pPr marL="0" marR="0" lvl="0" indent="0" algn="ctr" defTabSz="914400" eaLnBrk="1" fontAlgn="auto" latinLnBrk="0" hangingPunct="1">
            <a:lnSpc>
              <a:spcPct val="100000"/>
            </a:lnSpc>
            <a:spcBef>
              <a:spcPct val="0"/>
            </a:spcBef>
            <a:spcAft>
              <a:spcPts val="0"/>
            </a:spcAft>
            <a:buClrTx/>
            <a:buSzTx/>
            <a:buFontTx/>
            <a:buNone/>
            <a:tabLst/>
            <a:defRPr/>
          </a:pPr>
          <a:r>
            <a:rPr lang="en-GB" sz="900" kern="1200" dirty="0" smtClean="0">
              <a:latin typeface="Arial" pitchFamily="34" charset="0"/>
              <a:cs typeface="Arial" pitchFamily="34" charset="0"/>
            </a:rPr>
            <a:t> Policy and Economic Planning</a:t>
          </a:r>
          <a:endParaRPr lang="en-US" sz="900" kern="1200" dirty="0" smtClean="0">
            <a:latin typeface="Arial" pitchFamily="34" charset="0"/>
            <a:cs typeface="Arial" pitchFamily="34" charset="0"/>
          </a:endParaRPr>
        </a:p>
        <a:p>
          <a:pPr lvl="0" algn="ctr" defTabSz="400050">
            <a:lnSpc>
              <a:spcPct val="90000"/>
            </a:lnSpc>
            <a:spcBef>
              <a:spcPct val="0"/>
            </a:spcBef>
            <a:spcAft>
              <a:spcPct val="35000"/>
            </a:spcAft>
          </a:pPr>
          <a:endParaRPr lang="en-US" sz="900" kern="1200" dirty="0">
            <a:latin typeface="Arial" pitchFamily="34" charset="0"/>
            <a:cs typeface="Arial" pitchFamily="34" charset="0"/>
          </a:endParaRPr>
        </a:p>
      </dsp:txBody>
      <dsp:txXfrm>
        <a:off x="7179870" y="1822928"/>
        <a:ext cx="791527" cy="2201626"/>
      </dsp:txXfrm>
    </dsp:sp>
    <dsp:sp modelId="{B37FC375-A913-4277-8FD2-48F67289B010}">
      <dsp:nvSpPr>
        <dsp:cNvPr id="0" name=""/>
        <dsp:cNvSpPr/>
      </dsp:nvSpPr>
      <dsp:spPr>
        <a:xfrm>
          <a:off x="8027522" y="1798302"/>
          <a:ext cx="845354" cy="2250878"/>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38100"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900" kern="1200" dirty="0" smtClean="0">
              <a:latin typeface="Arial" pitchFamily="34" charset="0"/>
              <a:cs typeface="Arial" pitchFamily="34" charset="0"/>
            </a:rPr>
            <a:t>Economic Research and Coordination</a:t>
          </a:r>
          <a:endParaRPr lang="en-ZA" sz="900" kern="1200" dirty="0" smtClean="0">
            <a:latin typeface="Arial" pitchFamily="34" charset="0"/>
            <a:cs typeface="Arial" pitchFamily="34" charset="0"/>
          </a:endParaRPr>
        </a:p>
        <a:p>
          <a:pPr lvl="0" algn="ctr" defTabSz="400050">
            <a:lnSpc>
              <a:spcPct val="90000"/>
            </a:lnSpc>
            <a:spcBef>
              <a:spcPct val="0"/>
            </a:spcBef>
            <a:spcAft>
              <a:spcPct val="35000"/>
            </a:spcAft>
          </a:pPr>
          <a:endParaRPr lang="en-ZA" sz="900" kern="1200" dirty="0">
            <a:latin typeface="Arial" pitchFamily="34" charset="0"/>
            <a:cs typeface="Arial" pitchFamily="34" charset="0"/>
          </a:endParaRPr>
        </a:p>
      </dsp:txBody>
      <dsp:txXfrm>
        <a:off x="8052282" y="1823062"/>
        <a:ext cx="795834" cy="22013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BA9D0-17C7-4ABA-9C56-582EC8CF28BD}">
      <dsp:nvSpPr>
        <dsp:cNvPr id="0" name=""/>
        <dsp:cNvSpPr/>
      </dsp:nvSpPr>
      <dsp:spPr>
        <a:xfrm>
          <a:off x="0" y="220734"/>
          <a:ext cx="5187156" cy="941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2581" tIns="270764" rIns="402581" bIns="92456" numCol="1" spcCol="1270" anchor="t" anchorCtr="0">
          <a:noAutofit/>
        </a:bodyPr>
        <a:lstStyle/>
        <a:p>
          <a:pPr marL="114300" lvl="1" indent="-114300" algn="l" defTabSz="577850">
            <a:lnSpc>
              <a:spcPct val="90000"/>
            </a:lnSpc>
            <a:spcBef>
              <a:spcPct val="0"/>
            </a:spcBef>
            <a:spcAft>
              <a:spcPct val="15000"/>
            </a:spcAft>
            <a:buChar char="••"/>
          </a:pPr>
          <a:r>
            <a:rPr lang="en-IE" sz="1300" kern="1200" dirty="0"/>
            <a:t>Digital literacy; </a:t>
          </a:r>
          <a:r>
            <a:rPr lang="en-IE" sz="1300" kern="1200" dirty="0" smtClean="0"/>
            <a:t>E-mail</a:t>
          </a:r>
          <a:r>
            <a:rPr lang="en-IE" sz="1300" kern="1200" dirty="0"/>
            <a:t>, Internet; Google; </a:t>
          </a:r>
          <a:r>
            <a:rPr lang="en-IE" sz="1300" kern="1200" dirty="0" smtClean="0"/>
            <a:t>Microsoft; Adobe; Coding; </a:t>
          </a:r>
          <a:r>
            <a:rPr lang="en-IE" sz="1300" kern="1200" dirty="0"/>
            <a:t>App development</a:t>
          </a:r>
        </a:p>
        <a:p>
          <a:pPr marL="114300" lvl="1" indent="-114300" algn="l" defTabSz="577850">
            <a:lnSpc>
              <a:spcPct val="90000"/>
            </a:lnSpc>
            <a:spcBef>
              <a:spcPct val="0"/>
            </a:spcBef>
            <a:spcAft>
              <a:spcPct val="15000"/>
            </a:spcAft>
            <a:buChar char="••"/>
          </a:pPr>
          <a:r>
            <a:rPr lang="en-IE" sz="1300" kern="1200" dirty="0"/>
            <a:t>Other as determined by </a:t>
          </a:r>
          <a:r>
            <a:rPr lang="en-IE" sz="1300" kern="1200" dirty="0" smtClean="0"/>
            <a:t>needs</a:t>
          </a:r>
          <a:endParaRPr lang="en-IE" sz="1300" kern="1200" dirty="0"/>
        </a:p>
      </dsp:txBody>
      <dsp:txXfrm>
        <a:off x="0" y="220734"/>
        <a:ext cx="5187156" cy="941850"/>
      </dsp:txXfrm>
    </dsp:sp>
    <dsp:sp modelId="{80F90912-C823-4653-9E31-220E6E6C1B80}">
      <dsp:nvSpPr>
        <dsp:cNvPr id="0" name=""/>
        <dsp:cNvSpPr/>
      </dsp:nvSpPr>
      <dsp:spPr>
        <a:xfrm>
          <a:off x="259357" y="28854"/>
          <a:ext cx="3631009" cy="38376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244" tIns="0" rIns="137244" bIns="0" numCol="1" spcCol="1270" anchor="ctr" anchorCtr="0">
          <a:noAutofit/>
        </a:bodyPr>
        <a:lstStyle/>
        <a:p>
          <a:pPr lvl="0" algn="l" defTabSz="577850">
            <a:lnSpc>
              <a:spcPct val="90000"/>
            </a:lnSpc>
            <a:spcBef>
              <a:spcPct val="0"/>
            </a:spcBef>
            <a:spcAft>
              <a:spcPct val="35000"/>
            </a:spcAft>
          </a:pPr>
          <a:r>
            <a:rPr lang="en-ZA" sz="1300" b="1" kern="1200" dirty="0">
              <a:solidFill>
                <a:schemeClr val="tx1"/>
              </a:solidFill>
            </a:rPr>
            <a:t>Digital skills </a:t>
          </a:r>
          <a:r>
            <a:rPr lang="en-ZA" sz="1300" b="1" kern="1200" dirty="0" smtClean="0">
              <a:solidFill>
                <a:schemeClr val="tx1"/>
              </a:solidFill>
            </a:rPr>
            <a:t>development</a:t>
          </a:r>
          <a:endParaRPr lang="en-IE" sz="1300" b="1" kern="1200" dirty="0">
            <a:solidFill>
              <a:schemeClr val="tx1"/>
            </a:solidFill>
          </a:endParaRPr>
        </a:p>
      </dsp:txBody>
      <dsp:txXfrm>
        <a:off x="278091" y="47588"/>
        <a:ext cx="3593541" cy="346292"/>
      </dsp:txXfrm>
    </dsp:sp>
    <dsp:sp modelId="{2C579EB2-0C42-4DC0-BD42-2C791EE9E5A1}">
      <dsp:nvSpPr>
        <dsp:cNvPr id="0" name=""/>
        <dsp:cNvSpPr/>
      </dsp:nvSpPr>
      <dsp:spPr>
        <a:xfrm>
          <a:off x="0" y="1424665"/>
          <a:ext cx="5187156" cy="941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2581" tIns="270764" rIns="402581" bIns="92456" numCol="1" spcCol="1270" anchor="t" anchorCtr="0">
          <a:noAutofit/>
        </a:bodyPr>
        <a:lstStyle/>
        <a:p>
          <a:pPr marL="114300" lvl="1" indent="-114300" algn="l" defTabSz="577850">
            <a:lnSpc>
              <a:spcPct val="90000"/>
            </a:lnSpc>
            <a:spcBef>
              <a:spcPct val="0"/>
            </a:spcBef>
            <a:spcAft>
              <a:spcPct val="15000"/>
            </a:spcAft>
            <a:buChar char="••"/>
          </a:pPr>
          <a:r>
            <a:rPr lang="en-IE" sz="1300" kern="1200" dirty="0"/>
            <a:t>Free access on determined days for members of the public to use internet and email, printing and fax, as required</a:t>
          </a:r>
        </a:p>
        <a:p>
          <a:pPr marL="114300" lvl="1" indent="-114300" algn="l" defTabSz="577850">
            <a:lnSpc>
              <a:spcPct val="90000"/>
            </a:lnSpc>
            <a:spcBef>
              <a:spcPct val="0"/>
            </a:spcBef>
            <a:spcAft>
              <a:spcPct val="15000"/>
            </a:spcAft>
            <a:buChar char="••"/>
          </a:pPr>
          <a:r>
            <a:rPr lang="en-IE" sz="1300" kern="1200" dirty="0"/>
            <a:t>Training for </a:t>
          </a:r>
          <a:r>
            <a:rPr lang="en-IE" sz="1300" kern="1200" dirty="0" smtClean="0"/>
            <a:t>the youth on various aspects</a:t>
          </a:r>
          <a:endParaRPr lang="en-IE" sz="1300" kern="1200" dirty="0"/>
        </a:p>
      </dsp:txBody>
      <dsp:txXfrm>
        <a:off x="0" y="1424665"/>
        <a:ext cx="5187156" cy="941850"/>
      </dsp:txXfrm>
    </dsp:sp>
    <dsp:sp modelId="{948BFC3D-443D-4FAC-97B0-43EE038E53A1}">
      <dsp:nvSpPr>
        <dsp:cNvPr id="0" name=""/>
        <dsp:cNvSpPr/>
      </dsp:nvSpPr>
      <dsp:spPr>
        <a:xfrm>
          <a:off x="259357" y="1232785"/>
          <a:ext cx="3631009" cy="38376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244" tIns="0" rIns="137244" bIns="0" numCol="1" spcCol="1270" anchor="ctr" anchorCtr="0">
          <a:noAutofit/>
        </a:bodyPr>
        <a:lstStyle/>
        <a:p>
          <a:pPr lvl="0" algn="l" defTabSz="577850">
            <a:lnSpc>
              <a:spcPct val="90000"/>
            </a:lnSpc>
            <a:spcBef>
              <a:spcPct val="0"/>
            </a:spcBef>
            <a:spcAft>
              <a:spcPct val="35000"/>
            </a:spcAft>
          </a:pPr>
          <a:r>
            <a:rPr lang="en-ZA" sz="1300" b="1" kern="1200" dirty="0" smtClean="0">
              <a:solidFill>
                <a:schemeClr val="tx1"/>
              </a:solidFill>
            </a:rPr>
            <a:t>Access</a:t>
          </a:r>
          <a:endParaRPr lang="en-IE" sz="1300" b="1" kern="1200" dirty="0">
            <a:solidFill>
              <a:schemeClr val="tx1"/>
            </a:solidFill>
          </a:endParaRPr>
        </a:p>
      </dsp:txBody>
      <dsp:txXfrm>
        <a:off x="278091" y="1251519"/>
        <a:ext cx="3593541" cy="346292"/>
      </dsp:txXfrm>
    </dsp:sp>
    <dsp:sp modelId="{2A5D97FA-9EF8-49BD-89ED-A9BACF21001F}">
      <dsp:nvSpPr>
        <dsp:cNvPr id="0" name=""/>
        <dsp:cNvSpPr/>
      </dsp:nvSpPr>
      <dsp:spPr>
        <a:xfrm>
          <a:off x="0" y="2628595"/>
          <a:ext cx="5187156" cy="15970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2581" tIns="270764" rIns="402581" bIns="92456" numCol="1" spcCol="1270" anchor="t" anchorCtr="0">
          <a:noAutofit/>
        </a:bodyPr>
        <a:lstStyle/>
        <a:p>
          <a:pPr marL="114300" lvl="1" indent="-114300" algn="l" defTabSz="577850">
            <a:lnSpc>
              <a:spcPct val="90000"/>
            </a:lnSpc>
            <a:spcBef>
              <a:spcPct val="0"/>
            </a:spcBef>
            <a:spcAft>
              <a:spcPct val="15000"/>
            </a:spcAft>
            <a:buChar char="••"/>
          </a:pPr>
          <a:r>
            <a:rPr lang="en-IE" sz="1300" kern="1200" dirty="0"/>
            <a:t>Shared manufacturing/repair/servicing </a:t>
          </a:r>
          <a:r>
            <a:rPr lang="en-IE" sz="1300" kern="1200" dirty="0" smtClean="0"/>
            <a:t>space</a:t>
          </a:r>
          <a:endParaRPr lang="en-IE" sz="1300" kern="1200" dirty="0"/>
        </a:p>
        <a:p>
          <a:pPr marL="114300" lvl="1" indent="-114300" algn="l" defTabSz="577850">
            <a:lnSpc>
              <a:spcPct val="90000"/>
            </a:lnSpc>
            <a:spcBef>
              <a:spcPct val="0"/>
            </a:spcBef>
            <a:spcAft>
              <a:spcPct val="15000"/>
            </a:spcAft>
            <a:buChar char="••"/>
          </a:pPr>
          <a:r>
            <a:rPr lang="en-IE" sz="1300" kern="1200" dirty="0"/>
            <a:t>Shared </a:t>
          </a:r>
          <a:r>
            <a:rPr lang="en-IE" sz="1300" kern="1200" dirty="0" smtClean="0"/>
            <a:t>administrative support </a:t>
          </a:r>
          <a:r>
            <a:rPr lang="en-IE" sz="1300" kern="1200" dirty="0"/>
            <a:t>services, accounts/communications/email/marketing/other</a:t>
          </a:r>
        </a:p>
        <a:p>
          <a:pPr marL="114300" lvl="1" indent="-114300" algn="l" defTabSz="577850">
            <a:lnSpc>
              <a:spcPct val="90000"/>
            </a:lnSpc>
            <a:spcBef>
              <a:spcPct val="0"/>
            </a:spcBef>
            <a:spcAft>
              <a:spcPct val="15000"/>
            </a:spcAft>
            <a:buChar char="••"/>
          </a:pPr>
          <a:r>
            <a:rPr lang="en-IE" sz="1300" kern="1200" dirty="0" smtClean="0"/>
            <a:t>Office and meeting space</a:t>
          </a:r>
          <a:endParaRPr lang="en-IE" sz="1300" kern="1200" dirty="0"/>
        </a:p>
        <a:p>
          <a:pPr marL="114300" lvl="1" indent="-114300" algn="l" defTabSz="577850">
            <a:lnSpc>
              <a:spcPct val="90000"/>
            </a:lnSpc>
            <a:spcBef>
              <a:spcPct val="0"/>
            </a:spcBef>
            <a:spcAft>
              <a:spcPct val="15000"/>
            </a:spcAft>
            <a:buChar char="••"/>
          </a:pPr>
          <a:r>
            <a:rPr lang="en-IE" sz="1300" kern="1200" dirty="0" smtClean="0"/>
            <a:t>Training centre for other support initiatives</a:t>
          </a:r>
          <a:endParaRPr lang="en-IE" sz="1300" kern="1200" dirty="0"/>
        </a:p>
        <a:p>
          <a:pPr marL="114300" lvl="1" indent="-114300" algn="l" defTabSz="577850">
            <a:lnSpc>
              <a:spcPct val="90000"/>
            </a:lnSpc>
            <a:spcBef>
              <a:spcPct val="0"/>
            </a:spcBef>
            <a:spcAft>
              <a:spcPct val="15000"/>
            </a:spcAft>
            <a:buChar char="••"/>
          </a:pPr>
          <a:r>
            <a:rPr lang="en-IE" sz="1300" kern="1200" dirty="0"/>
            <a:t>Acceleration services where viable.</a:t>
          </a:r>
        </a:p>
      </dsp:txBody>
      <dsp:txXfrm>
        <a:off x="0" y="2628595"/>
        <a:ext cx="5187156" cy="1597050"/>
      </dsp:txXfrm>
    </dsp:sp>
    <dsp:sp modelId="{A9A82CAC-1D32-4EE8-AD08-898D2D72F502}">
      <dsp:nvSpPr>
        <dsp:cNvPr id="0" name=""/>
        <dsp:cNvSpPr/>
      </dsp:nvSpPr>
      <dsp:spPr>
        <a:xfrm>
          <a:off x="259357" y="2436715"/>
          <a:ext cx="3631009" cy="38376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244" tIns="0" rIns="137244" bIns="0" numCol="1" spcCol="1270" anchor="ctr" anchorCtr="0">
          <a:noAutofit/>
        </a:bodyPr>
        <a:lstStyle/>
        <a:p>
          <a:pPr lvl="0" algn="l" defTabSz="577850">
            <a:lnSpc>
              <a:spcPct val="90000"/>
            </a:lnSpc>
            <a:spcBef>
              <a:spcPct val="0"/>
            </a:spcBef>
            <a:spcAft>
              <a:spcPct val="35000"/>
            </a:spcAft>
          </a:pPr>
          <a:r>
            <a:rPr lang="en-ZA" sz="1300" b="1" kern="1200" dirty="0">
              <a:solidFill>
                <a:schemeClr val="tx1"/>
              </a:solidFill>
            </a:rPr>
            <a:t>Entrepreneur </a:t>
          </a:r>
          <a:r>
            <a:rPr lang="en-ZA" sz="1300" b="1" kern="1200" dirty="0" smtClean="0">
              <a:solidFill>
                <a:schemeClr val="tx1"/>
              </a:solidFill>
            </a:rPr>
            <a:t>support and other training</a:t>
          </a:r>
          <a:endParaRPr lang="en-IE" sz="1300" b="1" kern="1200" dirty="0">
            <a:solidFill>
              <a:schemeClr val="tx1"/>
            </a:solidFill>
          </a:endParaRPr>
        </a:p>
      </dsp:txBody>
      <dsp:txXfrm>
        <a:off x="278091" y="2455449"/>
        <a:ext cx="3593541"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0.94421</cdr:y>
    </cdr:from>
    <cdr:to>
      <cdr:x>0.28934</cdr:x>
      <cdr:y>1</cdr:y>
    </cdr:to>
    <cdr:sp macro="" textlink="">
      <cdr:nvSpPr>
        <cdr:cNvPr id="2" name="TextBox 1"/>
        <cdr:cNvSpPr txBox="1"/>
      </cdr:nvSpPr>
      <cdr:spPr>
        <a:xfrm xmlns:a="http://schemas.openxmlformats.org/drawingml/2006/main">
          <a:off x="0" y="3232298"/>
          <a:ext cx="1658171" cy="1909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sz="900" b="1" i="1" dirty="0">
              <a:latin typeface="Arial" panose="020B0604020202020204" pitchFamily="34" charset="0"/>
              <a:cs typeface="Arial" panose="020B0604020202020204" pitchFamily="34" charset="0"/>
            </a:rPr>
            <a:t>Source:Data-Stats SA, Graph-the</a:t>
          </a:r>
          <a:r>
            <a:rPr lang="en-ZA" sz="900" b="1" i="1" baseline="0" dirty="0">
              <a:latin typeface="Arial" panose="020B0604020202020204" pitchFamily="34" charset="0"/>
              <a:cs typeface="Arial" panose="020B0604020202020204" pitchFamily="34" charset="0"/>
            </a:rPr>
            <a:t> dtic</a:t>
          </a:r>
          <a:endParaRPr lang="en-ZA" sz="900" b="1" i="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0.38285</cdr:x>
      <cdr:y>0.93879</cdr:y>
    </cdr:from>
    <cdr:to>
      <cdr:x>0.95738</cdr:x>
      <cdr:y>1</cdr:y>
    </cdr:to>
    <cdr:sp macro="" textlink="">
      <cdr:nvSpPr>
        <cdr:cNvPr id="3" name="Slide Number Placeholder 1"/>
        <cdr:cNvSpPr>
          <a:spLocks xmlns:a="http://schemas.openxmlformats.org/drawingml/2006/main" noGrp="1"/>
        </cdr:cNvSpPr>
      </cdr:nvSpPr>
      <cdr:spPr bwMode="auto">
        <a:xfrm xmlns:a="http://schemas.openxmlformats.org/drawingml/2006/main">
          <a:off x="1421770" y="4650026"/>
          <a:ext cx="2133600" cy="303212"/>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77925" tIns="38963" rIns="77925" bIns="38963" numCol="1" anchor="ctr" anchorCtr="0" compatLnSpc="1">
          <a:prstTxWarp prst="textNoShape">
            <a:avLst/>
          </a:prstTxWarp>
        </a:bodyPr>
        <a:lstStyle xmlns:a="http://schemas.openxmlformats.org/drawingml/2006/main">
          <a:defPPr>
            <a:defRPr lang="en-US"/>
          </a:defPPr>
          <a:lvl1pPr algn="r" defTabSz="388938" rtl="0" eaLnBrk="1" fontAlgn="base" hangingPunct="1">
            <a:spcBef>
              <a:spcPct val="0"/>
            </a:spcBef>
            <a:spcAft>
              <a:spcPct val="0"/>
            </a:spcAft>
            <a:defRPr sz="1000" kern="1200">
              <a:solidFill>
                <a:srgbClr val="898989"/>
              </a:solidFill>
              <a:latin typeface="Calibri" panose="020F0502020204030204" pitchFamily="34" charset="0"/>
              <a:ea typeface="+mn-ea"/>
              <a:cs typeface="+mn-cs"/>
            </a:defRPr>
          </a:lvl1pPr>
          <a:lvl2pPr marL="388938" indent="68263" algn="l" defTabSz="388938" rtl="0" eaLnBrk="0" fontAlgn="base" hangingPunct="0">
            <a:spcBef>
              <a:spcPct val="0"/>
            </a:spcBef>
            <a:spcAft>
              <a:spcPct val="0"/>
            </a:spcAft>
            <a:defRPr sz="1500" kern="1200">
              <a:solidFill>
                <a:schemeClr val="tx1"/>
              </a:solidFill>
              <a:latin typeface="Calibri" panose="020F0502020204030204" pitchFamily="34" charset="0"/>
              <a:ea typeface="+mn-ea"/>
              <a:cs typeface="+mn-cs"/>
            </a:defRPr>
          </a:lvl2pPr>
          <a:lvl3pPr marL="777875" indent="136525" algn="l" defTabSz="388938" rtl="0" eaLnBrk="0" fontAlgn="base" hangingPunct="0">
            <a:spcBef>
              <a:spcPct val="0"/>
            </a:spcBef>
            <a:spcAft>
              <a:spcPct val="0"/>
            </a:spcAft>
            <a:defRPr sz="1500" kern="1200">
              <a:solidFill>
                <a:schemeClr val="tx1"/>
              </a:solidFill>
              <a:latin typeface="Calibri" panose="020F0502020204030204" pitchFamily="34" charset="0"/>
              <a:ea typeface="+mn-ea"/>
              <a:cs typeface="+mn-cs"/>
            </a:defRPr>
          </a:lvl3pPr>
          <a:lvl4pPr marL="1168400" indent="203200" algn="l" defTabSz="388938" rtl="0" eaLnBrk="0" fontAlgn="base" hangingPunct="0">
            <a:spcBef>
              <a:spcPct val="0"/>
            </a:spcBef>
            <a:spcAft>
              <a:spcPct val="0"/>
            </a:spcAft>
            <a:defRPr sz="1500" kern="1200">
              <a:solidFill>
                <a:schemeClr val="tx1"/>
              </a:solidFill>
              <a:latin typeface="Calibri" panose="020F0502020204030204" pitchFamily="34" charset="0"/>
              <a:ea typeface="+mn-ea"/>
              <a:cs typeface="+mn-cs"/>
            </a:defRPr>
          </a:lvl4pPr>
          <a:lvl5pPr marL="1557338" indent="271463" algn="l" defTabSz="388938" rtl="0" eaLnBrk="0" fontAlgn="base" hangingPunct="0">
            <a:spcBef>
              <a:spcPct val="0"/>
            </a:spcBef>
            <a:spcAft>
              <a:spcPct val="0"/>
            </a:spcAft>
            <a:defRPr sz="1500" kern="1200">
              <a:solidFill>
                <a:schemeClr val="tx1"/>
              </a:solidFill>
              <a:latin typeface="Calibri" panose="020F0502020204030204" pitchFamily="34" charset="0"/>
              <a:ea typeface="+mn-ea"/>
              <a:cs typeface="+mn-cs"/>
            </a:defRPr>
          </a:lvl5pPr>
          <a:lvl6pPr marL="2286000" algn="l" defTabSz="914400" rtl="0" eaLnBrk="1" latinLnBrk="0" hangingPunct="1">
            <a:defRPr sz="1500" kern="1200">
              <a:solidFill>
                <a:schemeClr val="tx1"/>
              </a:solidFill>
              <a:latin typeface="Calibri" panose="020F0502020204030204" pitchFamily="34" charset="0"/>
              <a:ea typeface="+mn-ea"/>
              <a:cs typeface="+mn-cs"/>
            </a:defRPr>
          </a:lvl6pPr>
          <a:lvl7pPr marL="2743200" algn="l" defTabSz="914400" rtl="0" eaLnBrk="1" latinLnBrk="0" hangingPunct="1">
            <a:defRPr sz="1500" kern="1200">
              <a:solidFill>
                <a:schemeClr val="tx1"/>
              </a:solidFill>
              <a:latin typeface="Calibri" panose="020F0502020204030204" pitchFamily="34" charset="0"/>
              <a:ea typeface="+mn-ea"/>
              <a:cs typeface="+mn-cs"/>
            </a:defRPr>
          </a:lvl7pPr>
          <a:lvl8pPr marL="3200400" algn="l" defTabSz="914400" rtl="0" eaLnBrk="1" latinLnBrk="0" hangingPunct="1">
            <a:defRPr sz="1500" kern="1200">
              <a:solidFill>
                <a:schemeClr val="tx1"/>
              </a:solidFill>
              <a:latin typeface="Calibri" panose="020F0502020204030204" pitchFamily="34" charset="0"/>
              <a:ea typeface="+mn-ea"/>
              <a:cs typeface="+mn-cs"/>
            </a:defRPr>
          </a:lvl8pPr>
          <a:lvl9pPr marL="3657600" algn="l" defTabSz="914400" rtl="0" eaLnBrk="1" latinLnBrk="0" hangingPunct="1">
            <a:defRPr sz="1500" kern="1200">
              <a:solidFill>
                <a:schemeClr val="tx1"/>
              </a:solidFill>
              <a:latin typeface="Calibri" panose="020F0502020204030204" pitchFamily="34" charset="0"/>
              <a:ea typeface="+mn-ea"/>
              <a:cs typeface="+mn-cs"/>
            </a:defRPr>
          </a:lvl9pPr>
        </a:lstStyle>
        <a:p xmlns:a="http://schemas.openxmlformats.org/drawingml/2006/main">
          <a:fld id="{22E6A5EA-FDD9-4FEE-BD45-5F8B828FAD9E}" type="slidenum">
            <a:rPr lang="en-US" altLang="en-US" sz="1000" smtClean="0">
              <a:solidFill>
                <a:srgbClr val="898989"/>
              </a:solidFill>
            </a:rPr>
            <a:pPr/>
            <a:t>4</a:t>
          </a:fld>
          <a:endParaRPr lang="en-US" altLang="en-US" sz="1000" dirty="0" smtClean="0">
            <a:solidFill>
              <a:srgbClr val="898989"/>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0.00142</cdr:x>
      <cdr:y>0.93461</cdr:y>
    </cdr:from>
    <cdr:to>
      <cdr:x>0.37229</cdr:x>
      <cdr:y>1</cdr:y>
    </cdr:to>
    <cdr:sp macro="" textlink="">
      <cdr:nvSpPr>
        <cdr:cNvPr id="2" name="TextBox 1"/>
        <cdr:cNvSpPr txBox="1"/>
      </cdr:nvSpPr>
      <cdr:spPr>
        <a:xfrm xmlns:a="http://schemas.openxmlformats.org/drawingml/2006/main">
          <a:off x="11486" y="3112195"/>
          <a:ext cx="3004069" cy="2177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sz="900" b="1" i="1" dirty="0">
              <a:effectLst/>
              <a:latin typeface="Arial" panose="020B0604020202020204" pitchFamily="34" charset="0"/>
              <a:ea typeface="+mn-ea"/>
              <a:cs typeface="Arial" panose="020B0604020202020204" pitchFamily="34" charset="0"/>
            </a:rPr>
            <a:t>Source:</a:t>
          </a:r>
          <a:r>
            <a:rPr lang="en-ZA" sz="900" b="1" i="1" baseline="0" dirty="0">
              <a:effectLst/>
              <a:latin typeface="Arial" panose="020B0604020202020204" pitchFamily="34" charset="0"/>
              <a:ea typeface="+mn-ea"/>
              <a:cs typeface="Arial" panose="020B0604020202020204" pitchFamily="34" charset="0"/>
            </a:rPr>
            <a:t> StatsSA, graph the dtic</a:t>
          </a:r>
          <a:endParaRPr lang="en-ZA" sz="900" dirty="0">
            <a:effectLst/>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0.00932</cdr:x>
      <cdr:y>0.91961</cdr:y>
    </cdr:from>
    <cdr:to>
      <cdr:x>0.4666</cdr:x>
      <cdr:y>0.9979</cdr:y>
    </cdr:to>
    <cdr:sp macro="" textlink="">
      <cdr:nvSpPr>
        <cdr:cNvPr id="2" name="TextBox 1"/>
        <cdr:cNvSpPr txBox="1"/>
      </cdr:nvSpPr>
      <cdr:spPr>
        <a:xfrm xmlns:a="http://schemas.openxmlformats.org/drawingml/2006/main">
          <a:off x="51820" y="2576982"/>
          <a:ext cx="2542524" cy="2193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900" b="1" i="1" dirty="0">
              <a:latin typeface="Arial" panose="020B0604020202020204" pitchFamily="34" charset="0"/>
              <a:cs typeface="Arial" panose="020B0604020202020204" pitchFamily="34" charset="0"/>
            </a:rPr>
            <a:t>Source: Data-Stats SA, Graph-the dtic</a:t>
          </a:r>
        </a:p>
      </cdr:txBody>
    </cdr:sp>
  </cdr:relSizeAnchor>
</c:userShapes>
</file>

<file path=ppt/drawings/drawing4.xml><?xml version="1.0" encoding="utf-8"?>
<c:userShapes xmlns:c="http://schemas.openxmlformats.org/drawingml/2006/chart">
  <cdr:relSizeAnchor xmlns:cdr="http://schemas.openxmlformats.org/drawingml/2006/chartDrawing">
    <cdr:from>
      <cdr:x>0.01014</cdr:x>
      <cdr:y>0.95289</cdr:y>
    </cdr:from>
    <cdr:to>
      <cdr:x>0.40435</cdr:x>
      <cdr:y>0.99764</cdr:y>
    </cdr:to>
    <cdr:sp macro="" textlink="">
      <cdr:nvSpPr>
        <cdr:cNvPr id="2" name="TextBox 1"/>
        <cdr:cNvSpPr txBox="1"/>
      </cdr:nvSpPr>
      <cdr:spPr>
        <a:xfrm xmlns:a="http://schemas.openxmlformats.org/drawingml/2006/main">
          <a:off x="66675" y="3852864"/>
          <a:ext cx="2590800"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900" b="1" i="1" dirty="0">
              <a:latin typeface="Arial" pitchFamily="34" charset="0"/>
              <a:cs typeface="Arial" pitchFamily="34" charset="0"/>
            </a:rPr>
            <a:t>Source: Data- SARB,</a:t>
          </a:r>
          <a:r>
            <a:rPr lang="en-ZA" sz="900" b="1" i="1" baseline="0" dirty="0">
              <a:latin typeface="Arial" pitchFamily="34" charset="0"/>
              <a:cs typeface="Arial" pitchFamily="34" charset="0"/>
            </a:rPr>
            <a:t> Graph - the dtic</a:t>
          </a:r>
          <a:endParaRPr lang="en-ZA" sz="900" b="1" i="1" dirty="0">
            <a:latin typeface="Arial" pitchFamily="34" charset="0"/>
            <a:cs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0.00136</cdr:x>
      <cdr:y>0.92558</cdr:y>
    </cdr:from>
    <cdr:to>
      <cdr:x>0.64214</cdr:x>
      <cdr:y>0.99322</cdr:y>
    </cdr:to>
    <cdr:sp macro="" textlink="">
      <cdr:nvSpPr>
        <cdr:cNvPr id="2" name="TextBox 1"/>
        <cdr:cNvSpPr txBox="1"/>
      </cdr:nvSpPr>
      <cdr:spPr>
        <a:xfrm xmlns:a="http://schemas.openxmlformats.org/drawingml/2006/main">
          <a:off x="4767" y="3440176"/>
          <a:ext cx="2246064" cy="2513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900" b="1" i="1" dirty="0">
              <a:latin typeface="Arial" pitchFamily="34" charset="0"/>
              <a:cs typeface="Arial" pitchFamily="34" charset="0"/>
            </a:rPr>
            <a:t>Source: Data-Quantec, Graph-the dtic</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0.94577</cdr:y>
    </cdr:from>
    <cdr:to>
      <cdr:x>0.26099</cdr:x>
      <cdr:y>1</cdr:y>
    </cdr:to>
    <cdr:sp macro="" textlink="">
      <cdr:nvSpPr>
        <cdr:cNvPr id="2" name="TextBox 1"/>
        <cdr:cNvSpPr txBox="1"/>
      </cdr:nvSpPr>
      <cdr:spPr>
        <a:xfrm xmlns:a="http://schemas.openxmlformats.org/drawingml/2006/main">
          <a:off x="0" y="4568428"/>
          <a:ext cx="2262188" cy="2619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sz="1100" b="1" dirty="0"/>
            <a:t>Source:</a:t>
          </a:r>
          <a:r>
            <a:rPr lang="en-ZA" sz="1100" b="1" baseline="0" dirty="0"/>
            <a:t> Data-Quantec; Graph-the dti</a:t>
          </a:r>
          <a:endParaRPr lang="en-ZA"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389626" eaLnBrk="1" fontAlgn="auto" hangingPunct="1">
              <a:spcBef>
                <a:spcPts val="0"/>
              </a:spcBef>
              <a:spcAft>
                <a:spcPts val="0"/>
              </a:spcAft>
              <a:defRPr sz="1200" dirty="0">
                <a:latin typeface="+mn-lt"/>
              </a:defRPr>
            </a:lvl1pPr>
          </a:lstStyle>
          <a:p>
            <a:pPr>
              <a:defRPr/>
            </a:pPr>
            <a:endParaRPr lang="en-ZA"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defTabSz="389626" eaLnBrk="1" fontAlgn="auto" hangingPunct="1">
              <a:spcBef>
                <a:spcPts val="0"/>
              </a:spcBef>
              <a:spcAft>
                <a:spcPts val="0"/>
              </a:spcAft>
              <a:defRPr sz="1200">
                <a:latin typeface="+mn-lt"/>
              </a:defRPr>
            </a:lvl1pPr>
          </a:lstStyle>
          <a:p>
            <a:pPr>
              <a:defRPr/>
            </a:pPr>
            <a:fld id="{1E70E0FE-81DD-4D39-97CB-97AFB1C6410D}" type="datetimeFigureOut">
              <a:rPr lang="en-ZA"/>
              <a:pPr>
                <a:defRPr/>
              </a:pPr>
              <a:t>2020/07/09</a:t>
            </a:fld>
            <a:endParaRPr lang="en-ZA" dirty="0"/>
          </a:p>
        </p:txBody>
      </p:sp>
      <p:sp>
        <p:nvSpPr>
          <p:cNvPr id="4" name="Slide Image Placeholder 3"/>
          <p:cNvSpPr>
            <a:spLocks noGrp="1" noRot="1" noChangeAspect="1"/>
          </p:cNvSpPr>
          <p:nvPr>
            <p:ph type="sldImg" idx="2"/>
          </p:nvPr>
        </p:nvSpPr>
        <p:spPr>
          <a:xfrm>
            <a:off x="420688" y="744538"/>
            <a:ext cx="5956300" cy="3722687"/>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defTabSz="389626" eaLnBrk="1" fontAlgn="auto" hangingPunct="1">
              <a:spcBef>
                <a:spcPts val="0"/>
              </a:spcBef>
              <a:spcAft>
                <a:spcPts val="0"/>
              </a:spcAft>
              <a:defRPr sz="1200" dirty="0">
                <a:latin typeface="+mn-lt"/>
              </a:defRPr>
            </a:lvl1pPr>
          </a:lstStyle>
          <a:p>
            <a:pPr>
              <a:defRPr/>
            </a:pPr>
            <a:endParaRPr lang="en-ZA"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C86E3EF-5564-4D17-9065-8C3D9F848740}" type="slidenum">
              <a:rPr lang="en-ZA" altLang="en-US"/>
              <a:pPr>
                <a:defRPr/>
              </a:pPr>
              <a:t>‹#›</a:t>
            </a:fld>
            <a:endParaRPr lang="en-ZA" altLang="en-US" dirty="0"/>
          </a:p>
        </p:txBody>
      </p:sp>
    </p:spTree>
    <p:extLst>
      <p:ext uri="{BB962C8B-B14F-4D97-AF65-F5344CB8AC3E}">
        <p14:creationId xmlns:p14="http://schemas.microsoft.com/office/powerpoint/2010/main" val="31903750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B8776F-44C9-43ED-9948-CEB084CF1537}" type="slidenum">
              <a:rPr lang="en-ZA" smtClean="0"/>
              <a:t>3</a:t>
            </a:fld>
            <a:endParaRPr lang="en-ZA" dirty="0"/>
          </a:p>
        </p:txBody>
      </p:sp>
    </p:spTree>
    <p:extLst>
      <p:ext uri="{BB962C8B-B14F-4D97-AF65-F5344CB8AC3E}">
        <p14:creationId xmlns:p14="http://schemas.microsoft.com/office/powerpoint/2010/main" val="3234299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0B2C0-BF84-4259-9567-695CFB3CBBFE}" type="slidenum">
              <a:rPr lang="en-ZA" smtClean="0"/>
              <a:pPr/>
              <a:t>24</a:t>
            </a:fld>
            <a:endParaRPr lang="en-ZA"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E497AE1-0F46-44A2-B151-6F0144026E87}" type="slidenum">
              <a:rPr lang="en-ZA" smtClean="0"/>
              <a:pPr/>
              <a:t>25</a:t>
            </a:fld>
            <a:endParaRPr lang="en-ZA"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9"/>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259590D-A696-4DE6-BCE9-D37E1FC9308D}" type="datetime1">
              <a:rPr lang="en-US"/>
              <a:pPr>
                <a:defRPr/>
              </a:pPr>
              <a:t>7/9/2020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803226-AA67-40A2-BE5B-9D7FADD80160}" type="slidenum">
              <a:rPr lang="en-US" altLang="en-US"/>
              <a:pPr>
                <a:defRPr/>
              </a:pPr>
              <a:t>‹#›</a:t>
            </a:fld>
            <a:endParaRPr lang="en-US" altLang="en-US" dirty="0"/>
          </a:p>
        </p:txBody>
      </p:sp>
    </p:spTree>
    <p:extLst>
      <p:ext uri="{BB962C8B-B14F-4D97-AF65-F5344CB8AC3E}">
        <p14:creationId xmlns:p14="http://schemas.microsoft.com/office/powerpoint/2010/main" val="338980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7AB9E0-8DC5-4544-8525-287E27751A59}" type="datetime1">
              <a:rPr lang="en-US"/>
              <a:pPr>
                <a:defRPr/>
              </a:pPr>
              <a:t>7/9/2020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F8B5D96-387F-4AF7-A590-D9F929A77962}" type="slidenum">
              <a:rPr lang="en-US" altLang="en-US"/>
              <a:pPr>
                <a:defRPr/>
              </a:pPr>
              <a:t>‹#›</a:t>
            </a:fld>
            <a:endParaRPr lang="en-US" altLang="en-US" dirty="0"/>
          </a:p>
        </p:txBody>
      </p:sp>
    </p:spTree>
    <p:extLst>
      <p:ext uri="{BB962C8B-B14F-4D97-AF65-F5344CB8AC3E}">
        <p14:creationId xmlns:p14="http://schemas.microsoft.com/office/powerpoint/2010/main" val="237241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28869"/>
            <a:ext cx="222885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1" y="228869"/>
            <a:ext cx="653415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44A04B-E2DF-4044-BE44-AAA61068CD75}" type="datetime1">
              <a:rPr lang="en-US"/>
              <a:pPr>
                <a:defRPr/>
              </a:pPr>
              <a:t>7/9/2020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193843-E52E-4068-A902-1E32D98A247E}" type="slidenum">
              <a:rPr lang="en-US" altLang="en-US"/>
              <a:pPr>
                <a:defRPr/>
              </a:pPr>
              <a:t>‹#›</a:t>
            </a:fld>
            <a:endParaRPr lang="en-US" altLang="en-US" dirty="0"/>
          </a:p>
        </p:txBody>
      </p:sp>
    </p:spTree>
    <p:extLst>
      <p:ext uri="{BB962C8B-B14F-4D97-AF65-F5344CB8AC3E}">
        <p14:creationId xmlns:p14="http://schemas.microsoft.com/office/powerpoint/2010/main" val="651972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921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216ED20-B3F9-42B1-ADC5-627F9096AB62}" type="datetime1">
              <a:rPr lang="en-US"/>
              <a:pPr>
                <a:defRPr/>
              </a:pPr>
              <a:t>7/9/2020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EC6A092-AF53-4D98-8F51-92832EFEA899}" type="slidenum">
              <a:rPr lang="en-US" altLang="en-US"/>
              <a:pPr>
                <a:defRPr/>
              </a:pPr>
              <a:t>‹#›</a:t>
            </a:fld>
            <a:endParaRPr lang="en-US" altLang="en-US" dirty="0"/>
          </a:p>
        </p:txBody>
      </p:sp>
    </p:spTree>
    <p:extLst>
      <p:ext uri="{BB962C8B-B14F-4D97-AF65-F5344CB8AC3E}">
        <p14:creationId xmlns:p14="http://schemas.microsoft.com/office/powerpoint/2010/main" val="120250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34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700">
                <a:solidFill>
                  <a:schemeClr val="tx1">
                    <a:tint val="75000"/>
                  </a:schemeClr>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AAE939B-3D25-40CA-A0D1-EC1E5326D184}" type="datetime1">
              <a:rPr lang="en-US"/>
              <a:pPr>
                <a:defRPr/>
              </a:pPr>
              <a:t>7/9/2020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A2BA28-6A97-413D-B59D-82D755F10502}" type="slidenum">
              <a:rPr lang="en-US" altLang="en-US"/>
              <a:pPr>
                <a:defRPr/>
              </a:pPr>
              <a:t>‹#›</a:t>
            </a:fld>
            <a:endParaRPr lang="en-US" altLang="en-US" dirty="0"/>
          </a:p>
        </p:txBody>
      </p:sp>
    </p:spTree>
    <p:extLst>
      <p:ext uri="{BB962C8B-B14F-4D97-AF65-F5344CB8AC3E}">
        <p14:creationId xmlns:p14="http://schemas.microsoft.com/office/powerpoint/2010/main" val="190074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333501"/>
            <a:ext cx="4381500" cy="3771636"/>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333501"/>
            <a:ext cx="4381500" cy="3771636"/>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5DF22B2-F2CB-4032-A16C-234A1193C774}" type="datetime1">
              <a:rPr lang="en-US"/>
              <a:pPr>
                <a:defRPr/>
              </a:pPr>
              <a:t>7/9/2020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6008233-79D2-4C6D-92DD-331660DB9200}" type="slidenum">
              <a:rPr lang="en-US" altLang="en-US"/>
              <a:pPr>
                <a:defRPr/>
              </a:pPr>
              <a:t>‹#›</a:t>
            </a:fld>
            <a:endParaRPr lang="en-US" altLang="en-US" dirty="0"/>
          </a:p>
        </p:txBody>
      </p:sp>
    </p:spTree>
    <p:extLst>
      <p:ext uri="{BB962C8B-B14F-4D97-AF65-F5344CB8AC3E}">
        <p14:creationId xmlns:p14="http://schemas.microsoft.com/office/powerpoint/2010/main" val="3975682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279261"/>
            <a:ext cx="4041775" cy="533136"/>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32" y="1812396"/>
            <a:ext cx="4041775" cy="3292740"/>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5D38D93-7E31-4EAC-B257-291754086808}" type="datetime1">
              <a:rPr lang="en-US"/>
              <a:pPr>
                <a:defRPr/>
              </a:pPr>
              <a:t>7/9/2020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8B468B1-758F-4FF7-9434-5C5C9376B1FF}" type="slidenum">
              <a:rPr lang="en-US" altLang="en-US"/>
              <a:pPr>
                <a:defRPr/>
              </a:pPr>
              <a:t>‹#›</a:t>
            </a:fld>
            <a:endParaRPr lang="en-US" altLang="en-US" dirty="0"/>
          </a:p>
        </p:txBody>
      </p:sp>
    </p:spTree>
    <p:extLst>
      <p:ext uri="{BB962C8B-B14F-4D97-AF65-F5344CB8AC3E}">
        <p14:creationId xmlns:p14="http://schemas.microsoft.com/office/powerpoint/2010/main" val="3501559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CB8754A-D352-4456-89C0-452F56977D7D}" type="datetime1">
              <a:rPr lang="en-US"/>
              <a:pPr>
                <a:defRPr/>
              </a:pPr>
              <a:t>7/9/2020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41B14EF-7FAA-49D9-967B-0858B96374C1}" type="slidenum">
              <a:rPr lang="en-US" altLang="en-US"/>
              <a:pPr>
                <a:defRPr/>
              </a:pPr>
              <a:t>‹#›</a:t>
            </a:fld>
            <a:endParaRPr lang="en-US" altLang="en-US" dirty="0"/>
          </a:p>
        </p:txBody>
      </p:sp>
    </p:spTree>
    <p:extLst>
      <p:ext uri="{BB962C8B-B14F-4D97-AF65-F5344CB8AC3E}">
        <p14:creationId xmlns:p14="http://schemas.microsoft.com/office/powerpoint/2010/main" val="2205642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D2F4D8-E71E-4DD1-BBA9-A09C85FDC0FE}" type="datetime1">
              <a:rPr lang="en-US"/>
              <a:pPr>
                <a:defRPr/>
              </a:pPr>
              <a:t>7/9/2020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8A24108-8081-4D2C-B485-E956150D0715}" type="slidenum">
              <a:rPr lang="en-US" altLang="en-US"/>
              <a:pPr>
                <a:defRPr/>
              </a:pPr>
              <a:t>‹#›</a:t>
            </a:fld>
            <a:endParaRPr lang="en-US" altLang="en-US" dirty="0"/>
          </a:p>
        </p:txBody>
      </p:sp>
    </p:spTree>
    <p:extLst>
      <p:ext uri="{BB962C8B-B14F-4D97-AF65-F5344CB8AC3E}">
        <p14:creationId xmlns:p14="http://schemas.microsoft.com/office/powerpoint/2010/main" val="93475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3575051" y="227545"/>
            <a:ext cx="5111750" cy="4877594"/>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195920"/>
            <a:ext cx="3008313" cy="3909219"/>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06775C8-59FB-44D9-9B3F-C184EFAA40FB}" type="datetime1">
              <a:rPr lang="en-US"/>
              <a:pPr>
                <a:defRPr/>
              </a:pPr>
              <a:t>7/9/2020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15A0172-8817-4181-AEAC-79DA15CFBE45}" type="slidenum">
              <a:rPr lang="en-US" altLang="en-US"/>
              <a:pPr>
                <a:defRPr/>
              </a:pPr>
              <a:t>‹#›</a:t>
            </a:fld>
            <a:endParaRPr lang="en-US" altLang="en-US" dirty="0"/>
          </a:p>
        </p:txBody>
      </p:sp>
    </p:spTree>
    <p:extLst>
      <p:ext uri="{BB962C8B-B14F-4D97-AF65-F5344CB8AC3E}">
        <p14:creationId xmlns:p14="http://schemas.microsoft.com/office/powerpoint/2010/main" val="2605170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3"/>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pPr lvl="0"/>
            <a:endParaRPr lang="en-US" noProof="0" dirty="0"/>
          </a:p>
        </p:txBody>
      </p:sp>
      <p:sp>
        <p:nvSpPr>
          <p:cNvPr id="4" name="Text Placeholder 3"/>
          <p:cNvSpPr>
            <a:spLocks noGrp="1"/>
          </p:cNvSpPr>
          <p:nvPr>
            <p:ph type="body" sz="half" idx="2"/>
          </p:nvPr>
        </p:nvSpPr>
        <p:spPr>
          <a:xfrm>
            <a:off x="1792288" y="4472784"/>
            <a:ext cx="5486400" cy="670719"/>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A9C321-FED3-4826-9015-1DBB4768B271}" type="datetime1">
              <a:rPr lang="en-US"/>
              <a:pPr>
                <a:defRPr/>
              </a:pPr>
              <a:t>7/9/2020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8DA98E2-9F44-4713-BD41-C1B4D82A9551}" type="slidenum">
              <a:rPr lang="en-US" altLang="en-US"/>
              <a:pPr>
                <a:defRPr/>
              </a:pPr>
              <a:t>‹#›</a:t>
            </a:fld>
            <a:endParaRPr lang="en-US" altLang="en-US" dirty="0"/>
          </a:p>
        </p:txBody>
      </p:sp>
    </p:spTree>
    <p:extLst>
      <p:ext uri="{BB962C8B-B14F-4D97-AF65-F5344CB8AC3E}">
        <p14:creationId xmlns:p14="http://schemas.microsoft.com/office/powerpoint/2010/main" val="42363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57200" y="228600"/>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457200" y="1333500"/>
            <a:ext cx="8229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lIns="77925" tIns="38963" rIns="77925" bIns="38963" rtlCol="0" anchor="ctr"/>
          <a:lstStyle>
            <a:lvl1pPr algn="l" defTabSz="389626" eaLnBrk="1" fontAlgn="auto" hangingPunct="1">
              <a:spcBef>
                <a:spcPts val="0"/>
              </a:spcBef>
              <a:spcAft>
                <a:spcPts val="0"/>
              </a:spcAft>
              <a:defRPr sz="1000">
                <a:solidFill>
                  <a:schemeClr val="tx1">
                    <a:tint val="75000"/>
                  </a:schemeClr>
                </a:solidFill>
                <a:latin typeface="+mn-lt"/>
              </a:defRPr>
            </a:lvl1pPr>
          </a:lstStyle>
          <a:p>
            <a:pPr>
              <a:defRPr/>
            </a:pPr>
            <a:fld id="{ECA23A04-920A-4932-B26B-E1AB1DB08E52}" type="datetime1">
              <a:rPr lang="en-US"/>
              <a:pPr>
                <a:defRPr/>
              </a:pPr>
              <a:t>7/9/2020</a:t>
            </a:fld>
            <a:endParaRPr lang="en-US" dirty="0"/>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77925" tIns="38963" rIns="77925" bIns="38963" rtlCol="0" anchor="ctr"/>
          <a:lstStyle>
            <a:lvl1pPr algn="ctr" defTabSz="389626" eaLnBrk="1" fontAlgn="auto" hangingPunct="1">
              <a:spcBef>
                <a:spcPts val="0"/>
              </a:spcBef>
              <a:spcAft>
                <a:spcPts val="0"/>
              </a:spcAft>
              <a:defRPr sz="1000" dirty="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1000">
                <a:solidFill>
                  <a:srgbClr val="898989"/>
                </a:solidFill>
              </a:defRPr>
            </a:lvl1pPr>
          </a:lstStyle>
          <a:p>
            <a:pPr>
              <a:defRPr/>
            </a:pPr>
            <a:fld id="{AF1A6487-BCF1-46FD-BA22-D13A6712927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388938" rtl="0" eaLnBrk="0" fontAlgn="base" hangingPunct="0">
        <a:spcBef>
          <a:spcPct val="0"/>
        </a:spcBef>
        <a:spcAft>
          <a:spcPct val="0"/>
        </a:spcAft>
        <a:defRPr sz="3700" kern="1200">
          <a:solidFill>
            <a:schemeClr val="tx1"/>
          </a:solidFill>
          <a:latin typeface="+mj-lt"/>
          <a:ea typeface="+mj-ea"/>
          <a:cs typeface="+mj-cs"/>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0964" y="1333500"/>
            <a:ext cx="9063037" cy="3771900"/>
          </a:xfrm>
        </p:spPr>
        <p:txBody>
          <a:bodyPr rtlCol="0">
            <a:normAutofit/>
          </a:bodyPr>
          <a:lstStyle/>
          <a:p>
            <a:pPr marL="0" indent="0" defTabSz="844083" eaLnBrk="1" fontAlgn="auto" hangingPunct="1">
              <a:lnSpc>
                <a:spcPct val="200000"/>
              </a:lnSpc>
              <a:spcBef>
                <a:spcPts val="738"/>
              </a:spcBef>
              <a:spcAft>
                <a:spcPts val="0"/>
              </a:spcAft>
              <a:buSzPct val="100000"/>
              <a:buFont typeface="Arial"/>
              <a:buNone/>
              <a:defRPr/>
            </a:pPr>
            <a:endParaRPr lang="en-US" sz="2000" b="1" kern="0" dirty="0">
              <a:solidFill>
                <a:srgbClr val="000000"/>
              </a:solidFill>
              <a:latin typeface="Arial" charset="0"/>
              <a:cs typeface="Calibri"/>
              <a:sym typeface="Calibri"/>
            </a:endParaRPr>
          </a:p>
          <a:p>
            <a:pPr marL="0" indent="0" defTabSz="389626" eaLnBrk="1" fontAlgn="auto" hangingPunct="1">
              <a:spcAft>
                <a:spcPts val="0"/>
              </a:spcAft>
              <a:buFont typeface="Arial"/>
              <a:buNone/>
              <a:defRPr/>
            </a:pPr>
            <a:endParaRPr lang="en-ZA" dirty="0"/>
          </a:p>
        </p:txBody>
      </p:sp>
      <p:sp>
        <p:nvSpPr>
          <p:cNvPr id="440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anose="020F0502020204030204" pitchFamily="34" charset="0"/>
              </a:defRPr>
            </a:lvl1pPr>
            <a:lvl2pPr marL="742950" indent="-285750">
              <a:defRPr sz="1500">
                <a:solidFill>
                  <a:schemeClr val="tx1"/>
                </a:solidFill>
                <a:latin typeface="Calibri" panose="020F0502020204030204" pitchFamily="34" charset="0"/>
              </a:defRPr>
            </a:lvl2pPr>
            <a:lvl3pPr marL="1143000" indent="-228600">
              <a:defRPr sz="1500">
                <a:solidFill>
                  <a:schemeClr val="tx1"/>
                </a:solidFill>
                <a:latin typeface="Calibri" panose="020F0502020204030204" pitchFamily="34" charset="0"/>
              </a:defRPr>
            </a:lvl3pPr>
            <a:lvl4pPr marL="1600200" indent="-228600">
              <a:defRPr sz="1500">
                <a:solidFill>
                  <a:schemeClr val="tx1"/>
                </a:solidFill>
                <a:latin typeface="Calibri" panose="020F0502020204030204" pitchFamily="34" charset="0"/>
              </a:defRPr>
            </a:lvl4pPr>
            <a:lvl5pPr marL="2057400" indent="-228600">
              <a:defRPr sz="1500">
                <a:solidFill>
                  <a:schemeClr val="tx1"/>
                </a:solidFill>
                <a:latin typeface="Calibri" panose="020F0502020204030204" pitchFamily="34" charset="0"/>
              </a:defRPr>
            </a:lvl5pPr>
            <a:lvl6pPr marL="2514600" indent="-228600" defTabSz="388938" eaLnBrk="0" fontAlgn="base" hangingPunct="0">
              <a:spcBef>
                <a:spcPct val="0"/>
              </a:spcBef>
              <a:spcAft>
                <a:spcPct val="0"/>
              </a:spcAft>
              <a:defRPr sz="1500">
                <a:solidFill>
                  <a:schemeClr val="tx1"/>
                </a:solidFill>
                <a:latin typeface="Calibri" panose="020F0502020204030204" pitchFamily="34" charset="0"/>
              </a:defRPr>
            </a:lvl6pPr>
            <a:lvl7pPr marL="2971800" indent="-228600" defTabSz="388938" eaLnBrk="0" fontAlgn="base" hangingPunct="0">
              <a:spcBef>
                <a:spcPct val="0"/>
              </a:spcBef>
              <a:spcAft>
                <a:spcPct val="0"/>
              </a:spcAft>
              <a:defRPr sz="1500">
                <a:solidFill>
                  <a:schemeClr val="tx1"/>
                </a:solidFill>
                <a:latin typeface="Calibri" panose="020F0502020204030204" pitchFamily="34" charset="0"/>
              </a:defRPr>
            </a:lvl7pPr>
            <a:lvl8pPr marL="3429000" indent="-228600" defTabSz="388938" eaLnBrk="0" fontAlgn="base" hangingPunct="0">
              <a:spcBef>
                <a:spcPct val="0"/>
              </a:spcBef>
              <a:spcAft>
                <a:spcPct val="0"/>
              </a:spcAft>
              <a:defRPr sz="1500">
                <a:solidFill>
                  <a:schemeClr val="tx1"/>
                </a:solidFill>
                <a:latin typeface="Calibri" panose="020F0502020204030204" pitchFamily="34" charset="0"/>
              </a:defRPr>
            </a:lvl8pPr>
            <a:lvl9pPr marL="3886200" indent="-228600" defTabSz="388938" eaLnBrk="0" fontAlgn="base" hangingPunct="0">
              <a:spcBef>
                <a:spcPct val="0"/>
              </a:spcBef>
              <a:spcAft>
                <a:spcPct val="0"/>
              </a:spcAft>
              <a:defRPr sz="1500">
                <a:solidFill>
                  <a:schemeClr val="tx1"/>
                </a:solidFill>
                <a:latin typeface="Calibri" panose="020F0502020204030204" pitchFamily="34" charset="0"/>
              </a:defRPr>
            </a:lvl9pPr>
          </a:lstStyle>
          <a:p>
            <a:fld id="{22E6A5EA-FDD9-4FEE-BD45-5F8B828FAD9E}" type="slidenum">
              <a:rPr lang="en-US" altLang="en-US" sz="1000" smtClean="0">
                <a:solidFill>
                  <a:srgbClr val="898989"/>
                </a:solidFill>
              </a:rPr>
              <a:pPr/>
              <a:t>1</a:t>
            </a:fld>
            <a:endParaRPr lang="en-US" altLang="en-US" sz="1000" dirty="0" smtClean="0">
              <a:solidFill>
                <a:srgbClr val="898989"/>
              </a:solidFill>
            </a:endParaRPr>
          </a:p>
        </p:txBody>
      </p:sp>
      <p:sp>
        <p:nvSpPr>
          <p:cNvPr id="6" name="Title 2"/>
          <p:cNvSpPr txBox="1">
            <a:spLocks/>
          </p:cNvSpPr>
          <p:nvPr/>
        </p:nvSpPr>
        <p:spPr bwMode="auto">
          <a:xfrm>
            <a:off x="593725" y="114300"/>
            <a:ext cx="8229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rmAutofit/>
          </a:bodyPr>
          <a:lstStyle>
            <a:lvl1pPr algn="ctr" defTabSz="388938" rtl="0" eaLnBrk="0" fontAlgn="base" hangingPunct="0">
              <a:spcBef>
                <a:spcPct val="0"/>
              </a:spcBef>
              <a:spcAft>
                <a:spcPct val="0"/>
              </a:spcAft>
              <a:defRPr sz="3700" kern="1200">
                <a:solidFill>
                  <a:schemeClr val="tx1"/>
                </a:solidFill>
                <a:latin typeface="+mj-lt"/>
                <a:ea typeface="+mj-ea"/>
                <a:cs typeface="+mj-cs"/>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914400" eaLnBrk="1" fontAlgn="auto">
              <a:spcBef>
                <a:spcPts val="0"/>
              </a:spcBef>
              <a:spcAft>
                <a:spcPts val="0"/>
              </a:spcAft>
              <a:defRPr/>
            </a:pPr>
            <a:r>
              <a:rPr lang="en-ZA" sz="3600" b="1" kern="0" dirty="0" smtClean="0">
                <a:solidFill>
                  <a:srgbClr val="00B050"/>
                </a:solidFill>
                <a:latin typeface="Arial" panose="020B0604020202020204" pitchFamily="34" charset="0"/>
                <a:cs typeface="Arial" panose="020B0604020202020204" pitchFamily="34" charset="0"/>
                <a:sym typeface="Calibri"/>
              </a:rPr>
              <a:t>Department of Trade, Industry  &amp; Competition (</a:t>
            </a:r>
            <a:r>
              <a:rPr lang="en-ZA" sz="3600" b="1" kern="0" dirty="0" smtClean="0">
                <a:solidFill>
                  <a:srgbClr val="00B050"/>
                </a:solidFill>
                <a:latin typeface="Arial Black" panose="020B0604020202020204" pitchFamily="34" charset="0"/>
                <a:cs typeface="Arial Black" panose="020B0604020202020204" pitchFamily="34" charset="0"/>
                <a:sym typeface="Calibri"/>
              </a:rPr>
              <a:t>the dtic</a:t>
            </a:r>
            <a:r>
              <a:rPr lang="en-ZA" sz="3600" b="1" kern="0" dirty="0" smtClean="0">
                <a:solidFill>
                  <a:srgbClr val="00B050"/>
                </a:solidFill>
                <a:latin typeface="Arial" panose="020B0604020202020204" pitchFamily="34" charset="0"/>
                <a:cs typeface="Arial" panose="020B0604020202020204" pitchFamily="34" charset="0"/>
                <a:sym typeface="Calibri"/>
              </a:rPr>
              <a:t>) </a:t>
            </a:r>
            <a:endParaRPr lang="en-ZA" b="1" dirty="0">
              <a:solidFill>
                <a:srgbClr val="00B050"/>
              </a:solidFill>
            </a:endParaRPr>
          </a:p>
        </p:txBody>
      </p:sp>
      <p:sp>
        <p:nvSpPr>
          <p:cNvPr id="9" name="Content Placeholder 3"/>
          <p:cNvSpPr txBox="1">
            <a:spLocks/>
          </p:cNvSpPr>
          <p:nvPr/>
        </p:nvSpPr>
        <p:spPr>
          <a:xfrm>
            <a:off x="87313" y="2035544"/>
            <a:ext cx="8915400" cy="1679575"/>
          </a:xfrm>
          <a:prstGeom prst="rect">
            <a:avLst/>
          </a:prstGeom>
        </p:spPr>
        <p:txBody>
          <a:bodyPr rtlCol="0">
            <a:noAutofit/>
          </a:bodyPr>
          <a:lst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pPr marL="0" indent="0" algn="ctr" defTabSz="557784" eaLnBrk="1" fontAlgn="auto">
              <a:lnSpc>
                <a:spcPct val="150000"/>
              </a:lnSpc>
              <a:spcBef>
                <a:spcPts val="0"/>
              </a:spcBef>
              <a:spcAft>
                <a:spcPts val="0"/>
              </a:spcAft>
              <a:buFont typeface="Arial"/>
              <a:buNone/>
              <a:defRPr sz="1952"/>
            </a:pPr>
            <a:r>
              <a:rPr lang="en-ZA" sz="1400" b="1" kern="0" dirty="0" smtClean="0">
                <a:latin typeface="Arial" panose="020B0604020202020204" pitchFamily="34" charset="0"/>
                <a:cs typeface="Arial" panose="020B0604020202020204" pitchFamily="34" charset="0"/>
                <a:sym typeface="Calibri"/>
              </a:rPr>
              <a:t/>
            </a:r>
            <a:br>
              <a:rPr lang="en-ZA" sz="1400" b="1" kern="0" dirty="0" smtClean="0">
                <a:latin typeface="Arial" panose="020B0604020202020204" pitchFamily="34" charset="0"/>
                <a:cs typeface="Arial" panose="020B0604020202020204" pitchFamily="34" charset="0"/>
                <a:sym typeface="Calibri"/>
              </a:rPr>
            </a:br>
            <a:r>
              <a:rPr lang="en-ZA" sz="1400" b="1" kern="0" dirty="0" smtClean="0">
                <a:latin typeface="Arial" panose="020B0604020202020204" pitchFamily="34" charset="0"/>
                <a:cs typeface="Arial" panose="020B0604020202020204" pitchFamily="34" charset="0"/>
                <a:sym typeface="Calibri"/>
              </a:rPr>
              <a:t>Annual Performance Plan (APP) 2020/2021</a:t>
            </a:r>
          </a:p>
          <a:p>
            <a:pPr marL="0" indent="0" algn="ctr" defTabSz="557784" eaLnBrk="1" fontAlgn="auto">
              <a:lnSpc>
                <a:spcPct val="150000"/>
              </a:lnSpc>
              <a:spcBef>
                <a:spcPts val="0"/>
              </a:spcBef>
              <a:spcAft>
                <a:spcPts val="0"/>
              </a:spcAft>
              <a:buFont typeface="Arial"/>
              <a:buNone/>
              <a:defRPr sz="1952"/>
            </a:pPr>
            <a:endParaRPr lang="en-ZA" sz="1400" b="1" kern="0" dirty="0" smtClean="0">
              <a:latin typeface="Arial" panose="020B0604020202020204" pitchFamily="34" charset="0"/>
              <a:cs typeface="Arial" panose="020B0604020202020204" pitchFamily="34" charset="0"/>
              <a:sym typeface="Calibri"/>
            </a:endParaRPr>
          </a:p>
          <a:p>
            <a:pPr marL="0" indent="0" algn="ctr" defTabSz="557784" eaLnBrk="1" fontAlgn="auto">
              <a:lnSpc>
                <a:spcPct val="150000"/>
              </a:lnSpc>
              <a:spcBef>
                <a:spcPts val="0"/>
              </a:spcBef>
              <a:spcAft>
                <a:spcPts val="0"/>
              </a:spcAft>
              <a:buFont typeface="Arial"/>
              <a:buNone/>
              <a:defRPr sz="1952"/>
            </a:pPr>
            <a:r>
              <a:rPr lang="en-ZA" sz="1400" b="1" kern="0" dirty="0" smtClean="0">
                <a:latin typeface="Arial" panose="020B0604020202020204" pitchFamily="34" charset="0"/>
                <a:cs typeface="Arial" panose="020B0604020202020204" pitchFamily="34" charset="0"/>
                <a:sym typeface="Calibri"/>
              </a:rPr>
              <a:t>Presentation to </a:t>
            </a:r>
            <a:r>
              <a:rPr lang="en-ZA" sz="1400" b="1" kern="0" dirty="0">
                <a:latin typeface="Arial" panose="020B0604020202020204" pitchFamily="34" charset="0"/>
                <a:cs typeface="Arial" panose="020B0604020202020204" pitchFamily="34" charset="0"/>
                <a:sym typeface="Calibri"/>
              </a:rPr>
              <a:t>Select Committee </a:t>
            </a:r>
            <a:r>
              <a:rPr lang="en-ZA" sz="1400" b="1" kern="0" dirty="0" smtClean="0">
                <a:latin typeface="Arial" panose="020B0604020202020204" pitchFamily="34" charset="0"/>
                <a:cs typeface="Arial" panose="020B0604020202020204" pitchFamily="34" charset="0"/>
                <a:sym typeface="Calibri"/>
              </a:rPr>
              <a:t>on Trade </a:t>
            </a:r>
            <a:r>
              <a:rPr lang="en-ZA" sz="1400" b="1" kern="0" dirty="0">
                <a:latin typeface="Arial" panose="020B0604020202020204" pitchFamily="34" charset="0"/>
                <a:cs typeface="Arial" panose="020B0604020202020204" pitchFamily="34" charset="0"/>
                <a:sym typeface="Calibri"/>
              </a:rPr>
              <a:t>and Industry, Economic Development, </a:t>
            </a:r>
            <a:endParaRPr lang="en-ZA" sz="1400" b="1" kern="0" dirty="0" smtClean="0">
              <a:latin typeface="Arial" panose="020B0604020202020204" pitchFamily="34" charset="0"/>
              <a:cs typeface="Arial" panose="020B0604020202020204" pitchFamily="34" charset="0"/>
              <a:sym typeface="Calibri"/>
            </a:endParaRPr>
          </a:p>
          <a:p>
            <a:pPr marL="0" indent="0" algn="ctr" defTabSz="557784" eaLnBrk="1" fontAlgn="auto">
              <a:lnSpc>
                <a:spcPct val="150000"/>
              </a:lnSpc>
              <a:spcBef>
                <a:spcPts val="0"/>
              </a:spcBef>
              <a:spcAft>
                <a:spcPts val="0"/>
              </a:spcAft>
              <a:buFont typeface="Arial"/>
              <a:buNone/>
              <a:defRPr sz="1952"/>
            </a:pPr>
            <a:r>
              <a:rPr lang="en-ZA" sz="1400" b="1" kern="0" dirty="0" smtClean="0">
                <a:latin typeface="Arial" panose="020B0604020202020204" pitchFamily="34" charset="0"/>
                <a:cs typeface="Arial" panose="020B0604020202020204" pitchFamily="34" charset="0"/>
                <a:sym typeface="Calibri"/>
              </a:rPr>
              <a:t>Small </a:t>
            </a:r>
            <a:r>
              <a:rPr lang="en-ZA" sz="1400" b="1" kern="0" dirty="0">
                <a:latin typeface="Arial" panose="020B0604020202020204" pitchFamily="34" charset="0"/>
                <a:cs typeface="Arial" panose="020B0604020202020204" pitchFamily="34" charset="0"/>
                <a:sym typeface="Calibri"/>
              </a:rPr>
              <a:t>Business Development, Tourism, Employment and Labour</a:t>
            </a:r>
            <a:endParaRPr lang="en-ZA" sz="1400" b="1" kern="0" dirty="0" smtClean="0">
              <a:latin typeface="Arial" panose="020B0604020202020204" pitchFamily="34" charset="0"/>
              <a:cs typeface="Arial" panose="020B0604020202020204" pitchFamily="34" charset="0"/>
              <a:sym typeface="Calibri"/>
            </a:endParaRPr>
          </a:p>
          <a:p>
            <a:pPr marL="0" indent="0" algn="ctr" defTabSz="557784" eaLnBrk="1" fontAlgn="auto">
              <a:lnSpc>
                <a:spcPct val="150000"/>
              </a:lnSpc>
              <a:spcBef>
                <a:spcPts val="0"/>
              </a:spcBef>
              <a:spcAft>
                <a:spcPts val="0"/>
              </a:spcAft>
              <a:buFont typeface="Arial"/>
              <a:buNone/>
              <a:defRPr sz="1952"/>
            </a:pPr>
            <a:r>
              <a:rPr lang="en-ZA" sz="1800" b="1" kern="0" dirty="0" smtClean="0">
                <a:latin typeface="Arial" panose="020B0604020202020204" pitchFamily="34" charset="0"/>
                <a:cs typeface="Arial" panose="020B0604020202020204" pitchFamily="34" charset="0"/>
                <a:sym typeface="Calibri"/>
              </a:rPr>
              <a:t>10 July  2020</a:t>
            </a:r>
          </a:p>
          <a:p>
            <a:pPr marL="0" indent="0" defTabSz="389626" eaLnBrk="1" fontAlgn="auto" hangingPunct="1">
              <a:lnSpc>
                <a:spcPct val="150000"/>
              </a:lnSpc>
              <a:spcBef>
                <a:spcPts val="0"/>
              </a:spcBef>
              <a:spcAft>
                <a:spcPts val="0"/>
              </a:spcAft>
              <a:buFont typeface="Arial"/>
              <a:buNone/>
              <a:defRPr/>
            </a:pPr>
            <a:endParaRPr lang="en-ZA" sz="1400" dirty="0"/>
          </a:p>
        </p:txBody>
      </p:sp>
    </p:spTree>
    <p:extLst>
      <p:ext uri="{BB962C8B-B14F-4D97-AF65-F5344CB8AC3E}">
        <p14:creationId xmlns:p14="http://schemas.microsoft.com/office/powerpoint/2010/main" val="1630788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1463" y="962025"/>
            <a:ext cx="4930775" cy="3970318"/>
          </a:xfrm>
          <a:prstGeom prst="rect">
            <a:avLst/>
          </a:prstGeom>
        </p:spPr>
        <p:txBody>
          <a:bodyPr>
            <a:spAutoFit/>
          </a:bodyPr>
          <a:lstStyle/>
          <a:p>
            <a:pPr marL="266700" indent="-266700" algn="just" defTabSz="457200">
              <a:buFont typeface="Wingdings" charset="2"/>
              <a:buChar char="q"/>
              <a:defRPr/>
            </a:pPr>
            <a:r>
              <a:rPr lang="en-ZA" sz="1400" dirty="0">
                <a:solidFill>
                  <a:prstClr val="black"/>
                </a:solidFill>
                <a:latin typeface="Arial"/>
                <a:cs typeface="Helvetica"/>
                <a:sym typeface="Calibri"/>
              </a:rPr>
              <a:t>Exports to Africa amounted to R93 billion </a:t>
            </a:r>
            <a:r>
              <a:rPr lang="en-ZA" sz="1400" dirty="0" smtClean="0">
                <a:solidFill>
                  <a:prstClr val="black"/>
                </a:solidFill>
                <a:latin typeface="Arial"/>
                <a:cs typeface="Helvetica"/>
                <a:sym typeface="Calibri"/>
              </a:rPr>
              <a:t>in </a:t>
            </a:r>
            <a:r>
              <a:rPr lang="en-ZA" sz="1400" dirty="0">
                <a:solidFill>
                  <a:prstClr val="black"/>
                </a:solidFill>
                <a:latin typeface="Arial"/>
                <a:cs typeface="Helvetica"/>
                <a:sym typeface="Calibri"/>
              </a:rPr>
              <a:t>Q4 of 2019 while imports from the region amounted to R41 billion resulting in a trade surplus of R51 billion;</a:t>
            </a:r>
          </a:p>
          <a:p>
            <a:pPr defTabSz="457200">
              <a:defRPr/>
            </a:pPr>
            <a:endParaRPr lang="en-ZA" sz="1400" dirty="0">
              <a:solidFill>
                <a:prstClr val="black"/>
              </a:solidFill>
              <a:latin typeface="Arial"/>
              <a:cs typeface="Helvetica"/>
              <a:sym typeface="Calibri"/>
            </a:endParaRPr>
          </a:p>
          <a:p>
            <a:pPr marL="266700" indent="-266700" defTabSz="457200">
              <a:buFont typeface="Wingdings" charset="2"/>
              <a:buChar char="q"/>
              <a:defRPr/>
            </a:pPr>
            <a:r>
              <a:rPr lang="en-ZA" sz="1400" dirty="0">
                <a:solidFill>
                  <a:prstClr val="black"/>
                </a:solidFill>
                <a:latin typeface="Arial"/>
                <a:cs typeface="Helvetica"/>
                <a:sym typeface="Calibri"/>
              </a:rPr>
              <a:t>However, South African exports to the continent were largely driven by preferential trade arrangements in </a:t>
            </a:r>
            <a:r>
              <a:rPr lang="en-ZA" sz="1400" dirty="0" smtClean="0">
                <a:solidFill>
                  <a:prstClr val="black"/>
                </a:solidFill>
                <a:latin typeface="Arial"/>
                <a:cs typeface="Helvetica"/>
                <a:sym typeface="Calibri"/>
              </a:rPr>
              <a:t>the Southern </a:t>
            </a:r>
            <a:r>
              <a:rPr lang="en-ZA" sz="1400" dirty="0">
                <a:solidFill>
                  <a:prstClr val="black"/>
                </a:solidFill>
                <a:latin typeface="Arial"/>
                <a:cs typeface="Helvetica"/>
                <a:sym typeface="Calibri"/>
              </a:rPr>
              <a:t>Africa region (SADC &amp; SACU);</a:t>
            </a:r>
          </a:p>
          <a:p>
            <a:pPr algn="just" defTabSz="457200">
              <a:defRPr/>
            </a:pPr>
            <a:endParaRPr lang="en-ZA" sz="1400" dirty="0">
              <a:solidFill>
                <a:prstClr val="black"/>
              </a:solidFill>
              <a:latin typeface="Arial"/>
              <a:cs typeface="Helvetica"/>
              <a:sym typeface="Calibri"/>
            </a:endParaRPr>
          </a:p>
          <a:p>
            <a:pPr marL="266700" indent="-266700" algn="just" defTabSz="457200">
              <a:buFont typeface="Wingdings" charset="2"/>
              <a:buChar char="q"/>
              <a:defRPr/>
            </a:pPr>
            <a:r>
              <a:rPr lang="en-ZA" sz="1400" dirty="0">
                <a:solidFill>
                  <a:prstClr val="black"/>
                </a:solidFill>
                <a:latin typeface="Arial"/>
                <a:cs typeface="Helvetica"/>
                <a:sym typeface="Calibri"/>
              </a:rPr>
              <a:t>With opening of markets in Africa through the Continental Free Trade Area, higher export penetration to other sub-Saharan African economies is anticipated; and </a:t>
            </a:r>
          </a:p>
          <a:p>
            <a:pPr marL="266700" indent="-266700" algn="just" defTabSz="457200">
              <a:buFont typeface="Wingdings" charset="2"/>
              <a:buChar char="q"/>
              <a:defRPr/>
            </a:pPr>
            <a:endParaRPr lang="en-ZA" sz="1400" dirty="0">
              <a:solidFill>
                <a:prstClr val="black"/>
              </a:solidFill>
              <a:latin typeface="Arial"/>
              <a:cs typeface="Helvetica"/>
              <a:sym typeface="Calibri"/>
            </a:endParaRPr>
          </a:p>
          <a:p>
            <a:pPr marL="273050" indent="-273050" algn="just" defTabSz="457200">
              <a:buFont typeface="Wingdings" panose="05000000000000000000" pitchFamily="2" charset="2"/>
              <a:buChar char="q"/>
              <a:defRPr/>
            </a:pPr>
            <a:r>
              <a:rPr lang="en-ZA" sz="1400" dirty="0" smtClean="0">
                <a:solidFill>
                  <a:prstClr val="black"/>
                </a:solidFill>
                <a:latin typeface="Arial"/>
                <a:cs typeface="Helvetica"/>
                <a:sym typeface="Calibri"/>
              </a:rPr>
              <a:t>To </a:t>
            </a:r>
            <a:r>
              <a:rPr lang="en-ZA" sz="1400" dirty="0">
                <a:solidFill>
                  <a:prstClr val="black"/>
                </a:solidFill>
                <a:latin typeface="Arial"/>
                <a:cs typeface="Helvetica"/>
                <a:sym typeface="Calibri"/>
              </a:rPr>
              <a:t>expand trade beyond the SADC region, the government, amongst others, is developing master plans for key industries to be implemented to take advantage of opportunities the continental free trade area brings along.  </a:t>
            </a:r>
          </a:p>
        </p:txBody>
      </p:sp>
      <p:sp>
        <p:nvSpPr>
          <p:cNvPr id="9" name="Title 1"/>
          <p:cNvSpPr txBox="1">
            <a:spLocks/>
          </p:cNvSpPr>
          <p:nvPr/>
        </p:nvSpPr>
        <p:spPr>
          <a:xfrm>
            <a:off x="4667" y="0"/>
            <a:ext cx="9144000" cy="761762"/>
          </a:xfrm>
          <a:prstGeom prst="rect">
            <a:avLst/>
          </a:prstGeom>
          <a:solidFill>
            <a:srgbClr val="00B050"/>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ZA" sz="2400" b="1" dirty="0" smtClean="0">
                <a:ln w="11430"/>
                <a:solidFill>
                  <a:schemeClr val="bg1"/>
                </a:solidFill>
                <a:latin typeface="Arial" pitchFamily="34" charset="0"/>
                <a:ea typeface="+mn-ea"/>
                <a:cs typeface="Arial" pitchFamily="34" charset="0"/>
                <a:sym typeface="Calibri"/>
              </a:rPr>
              <a:t>SA </a:t>
            </a:r>
            <a:r>
              <a:rPr lang="en-US" sz="2400" b="1" dirty="0" smtClean="0">
                <a:ln w="11430"/>
                <a:solidFill>
                  <a:schemeClr val="bg1"/>
                </a:solidFill>
                <a:latin typeface="Arial" pitchFamily="34" charset="0"/>
                <a:cs typeface="Arial" pitchFamily="34" charset="0"/>
                <a:sym typeface="Calibri"/>
              </a:rPr>
              <a:t>TRADE DOMINANCE WITH AFRICA CONTINUES </a:t>
            </a:r>
            <a:endParaRPr lang="en-ZA" sz="2400" b="1" dirty="0">
              <a:ln w="11430"/>
              <a:solidFill>
                <a:schemeClr val="bg1"/>
              </a:solidFill>
              <a:latin typeface="Arial" pitchFamily="34" charset="0"/>
              <a:cs typeface="Arial" pitchFamily="34" charset="0"/>
              <a:sym typeface="Calibri"/>
            </a:endParaRPr>
          </a:p>
        </p:txBody>
      </p:sp>
      <p:graphicFrame>
        <p:nvGraphicFramePr>
          <p:cNvPr id="5" name="Chart 4"/>
          <p:cNvGraphicFramePr/>
          <p:nvPr>
            <p:extLst>
              <p:ext uri="{D42A27DB-BD31-4B8C-83A1-F6EECF244321}">
                <p14:modId xmlns:p14="http://schemas.microsoft.com/office/powerpoint/2010/main" val="1738796956"/>
              </p:ext>
            </p:extLst>
          </p:nvPr>
        </p:nvGraphicFramePr>
        <p:xfrm>
          <a:off x="5181600" y="882503"/>
          <a:ext cx="3505200" cy="4015642"/>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1"/>
          <p:cNvSpPr>
            <a:spLocks noGrp="1"/>
          </p:cNvSpPr>
          <p:nvPr>
            <p:ph type="sldNum" sz="quarter" idx="12"/>
          </p:nvPr>
        </p:nvSpPr>
        <p:spPr bwMode="auto">
          <a:xfrm>
            <a:off x="6553200" y="5297488"/>
            <a:ext cx="2133600" cy="30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anose="020F0502020204030204" pitchFamily="34" charset="0"/>
              </a:defRPr>
            </a:lvl1pPr>
            <a:lvl2pPr marL="742950" indent="-285750">
              <a:defRPr sz="1500">
                <a:solidFill>
                  <a:schemeClr val="tx1"/>
                </a:solidFill>
                <a:latin typeface="Calibri" panose="020F0502020204030204" pitchFamily="34" charset="0"/>
              </a:defRPr>
            </a:lvl2pPr>
            <a:lvl3pPr marL="1143000" indent="-228600">
              <a:defRPr sz="1500">
                <a:solidFill>
                  <a:schemeClr val="tx1"/>
                </a:solidFill>
                <a:latin typeface="Calibri" panose="020F0502020204030204" pitchFamily="34" charset="0"/>
              </a:defRPr>
            </a:lvl3pPr>
            <a:lvl4pPr marL="1600200" indent="-228600">
              <a:defRPr sz="1500">
                <a:solidFill>
                  <a:schemeClr val="tx1"/>
                </a:solidFill>
                <a:latin typeface="Calibri" panose="020F0502020204030204" pitchFamily="34" charset="0"/>
              </a:defRPr>
            </a:lvl4pPr>
            <a:lvl5pPr marL="2057400" indent="-228600">
              <a:defRPr sz="1500">
                <a:solidFill>
                  <a:schemeClr val="tx1"/>
                </a:solidFill>
                <a:latin typeface="Calibri" panose="020F0502020204030204" pitchFamily="34" charset="0"/>
              </a:defRPr>
            </a:lvl5pPr>
            <a:lvl6pPr marL="2514600" indent="-228600" defTabSz="388938" eaLnBrk="0" fontAlgn="base" hangingPunct="0">
              <a:spcBef>
                <a:spcPct val="0"/>
              </a:spcBef>
              <a:spcAft>
                <a:spcPct val="0"/>
              </a:spcAft>
              <a:defRPr sz="1500">
                <a:solidFill>
                  <a:schemeClr val="tx1"/>
                </a:solidFill>
                <a:latin typeface="Calibri" panose="020F0502020204030204" pitchFamily="34" charset="0"/>
              </a:defRPr>
            </a:lvl6pPr>
            <a:lvl7pPr marL="2971800" indent="-228600" defTabSz="388938" eaLnBrk="0" fontAlgn="base" hangingPunct="0">
              <a:spcBef>
                <a:spcPct val="0"/>
              </a:spcBef>
              <a:spcAft>
                <a:spcPct val="0"/>
              </a:spcAft>
              <a:defRPr sz="1500">
                <a:solidFill>
                  <a:schemeClr val="tx1"/>
                </a:solidFill>
                <a:latin typeface="Calibri" panose="020F0502020204030204" pitchFamily="34" charset="0"/>
              </a:defRPr>
            </a:lvl7pPr>
            <a:lvl8pPr marL="3429000" indent="-228600" defTabSz="388938" eaLnBrk="0" fontAlgn="base" hangingPunct="0">
              <a:spcBef>
                <a:spcPct val="0"/>
              </a:spcBef>
              <a:spcAft>
                <a:spcPct val="0"/>
              </a:spcAft>
              <a:defRPr sz="1500">
                <a:solidFill>
                  <a:schemeClr val="tx1"/>
                </a:solidFill>
                <a:latin typeface="Calibri" panose="020F0502020204030204" pitchFamily="34" charset="0"/>
              </a:defRPr>
            </a:lvl8pPr>
            <a:lvl9pPr marL="3886200" indent="-228600" defTabSz="388938" eaLnBrk="0" fontAlgn="base" hangingPunct="0">
              <a:spcBef>
                <a:spcPct val="0"/>
              </a:spcBef>
              <a:spcAft>
                <a:spcPct val="0"/>
              </a:spcAft>
              <a:defRPr sz="1500">
                <a:solidFill>
                  <a:schemeClr val="tx1"/>
                </a:solidFill>
                <a:latin typeface="Calibri" panose="020F0502020204030204" pitchFamily="34" charset="0"/>
              </a:defRPr>
            </a:lvl9pPr>
          </a:lstStyle>
          <a:p>
            <a:r>
              <a:rPr lang="en-US" altLang="en-US" sz="1000" dirty="0" smtClean="0">
                <a:solidFill>
                  <a:srgbClr val="898989"/>
                </a:solidFill>
              </a:rPr>
              <a:t>10</a:t>
            </a:r>
          </a:p>
        </p:txBody>
      </p:sp>
    </p:spTree>
    <p:extLst>
      <p:ext uri="{BB962C8B-B14F-4D97-AF65-F5344CB8AC3E}">
        <p14:creationId xmlns:p14="http://schemas.microsoft.com/office/powerpoint/2010/main" val="301554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3366" y="1000127"/>
            <a:ext cx="4797425" cy="4185761"/>
          </a:xfrm>
          <a:prstGeom prst="rect">
            <a:avLst/>
          </a:prstGeom>
        </p:spPr>
        <p:txBody>
          <a:bodyPr>
            <a:spAutoFit/>
          </a:bodyPr>
          <a:lstStyle/>
          <a:p>
            <a:pPr marL="285750" indent="-285750" algn="just" defTabSz="457200">
              <a:buFont typeface="Arial" panose="020B0604020202020204" pitchFamily="34" charset="0"/>
              <a:buChar char="•"/>
              <a:defRPr/>
            </a:pPr>
            <a:r>
              <a:rPr lang="en-ZA" sz="1400" dirty="0">
                <a:solidFill>
                  <a:prstClr val="black"/>
                </a:solidFill>
                <a:latin typeface="Arial "/>
                <a:cs typeface="Arial" panose="020B0604020202020204" pitchFamily="34" charset="0"/>
                <a:sym typeface="Calibri"/>
              </a:rPr>
              <a:t>South Africa’s trade </a:t>
            </a:r>
            <a:r>
              <a:rPr lang="en-ZA" sz="1400" dirty="0" smtClean="0">
                <a:solidFill>
                  <a:prstClr val="black"/>
                </a:solidFill>
                <a:latin typeface="Arial "/>
                <a:cs typeface="Arial" panose="020B0604020202020204" pitchFamily="34" charset="0"/>
                <a:sym typeface="Calibri"/>
              </a:rPr>
              <a:t>with </a:t>
            </a:r>
            <a:r>
              <a:rPr lang="en-ZA" sz="1400" dirty="0">
                <a:solidFill>
                  <a:prstClr val="black"/>
                </a:solidFill>
                <a:latin typeface="Arial "/>
                <a:cs typeface="Arial" panose="020B0604020202020204" pitchFamily="34" charset="0"/>
                <a:sym typeface="Calibri"/>
              </a:rPr>
              <a:t>BRICS </a:t>
            </a:r>
            <a:r>
              <a:rPr lang="en-ZA" sz="1400" dirty="0" smtClean="0">
                <a:solidFill>
                  <a:prstClr val="black"/>
                </a:solidFill>
                <a:latin typeface="Arial "/>
                <a:cs typeface="Arial" panose="020B0604020202020204" pitchFamily="34" charset="0"/>
                <a:sym typeface="Calibri"/>
              </a:rPr>
              <a:t>has </a:t>
            </a:r>
            <a:r>
              <a:rPr lang="en-ZA" sz="1400" dirty="0">
                <a:solidFill>
                  <a:prstClr val="black"/>
                </a:solidFill>
                <a:latin typeface="Arial "/>
                <a:cs typeface="Arial" panose="020B0604020202020204" pitchFamily="34" charset="0"/>
                <a:sym typeface="Calibri"/>
              </a:rPr>
              <a:t>been dominated by China: </a:t>
            </a:r>
            <a:r>
              <a:rPr lang="en-ZA" sz="1400" dirty="0" smtClean="0">
                <a:solidFill>
                  <a:prstClr val="black"/>
                </a:solidFill>
                <a:latin typeface="Arial "/>
                <a:cs typeface="Arial" panose="020B0604020202020204" pitchFamily="34" charset="0"/>
                <a:sym typeface="Calibri"/>
              </a:rPr>
              <a:t>exports </a:t>
            </a:r>
            <a:r>
              <a:rPr lang="en-ZA" sz="1400" dirty="0">
                <a:solidFill>
                  <a:prstClr val="black"/>
                </a:solidFill>
                <a:latin typeface="Arial "/>
                <a:cs typeface="Arial" panose="020B0604020202020204" pitchFamily="34" charset="0"/>
                <a:sym typeface="Calibri"/>
              </a:rPr>
              <a:t>(R35 billion) and </a:t>
            </a:r>
            <a:r>
              <a:rPr lang="en-ZA" sz="1400" dirty="0" smtClean="0">
                <a:solidFill>
                  <a:prstClr val="black"/>
                </a:solidFill>
                <a:latin typeface="Arial "/>
                <a:cs typeface="Arial" panose="020B0604020202020204" pitchFamily="34" charset="0"/>
                <a:sym typeface="Calibri"/>
              </a:rPr>
              <a:t>imports </a:t>
            </a:r>
            <a:r>
              <a:rPr lang="en-ZA" sz="1400" dirty="0">
                <a:solidFill>
                  <a:prstClr val="black"/>
                </a:solidFill>
                <a:latin typeface="Arial "/>
                <a:cs typeface="Arial" panose="020B0604020202020204" pitchFamily="34" charset="0"/>
                <a:sym typeface="Calibri"/>
              </a:rPr>
              <a:t>(R58 billion) followed by India: </a:t>
            </a:r>
            <a:r>
              <a:rPr lang="en-ZA" sz="1400" dirty="0" smtClean="0">
                <a:solidFill>
                  <a:prstClr val="black"/>
                </a:solidFill>
                <a:latin typeface="Arial "/>
                <a:cs typeface="Arial" panose="020B0604020202020204" pitchFamily="34" charset="0"/>
                <a:sym typeface="Calibri"/>
              </a:rPr>
              <a:t>exports </a:t>
            </a:r>
            <a:r>
              <a:rPr lang="en-ZA" sz="1400" dirty="0">
                <a:solidFill>
                  <a:prstClr val="black"/>
                </a:solidFill>
                <a:latin typeface="Arial "/>
                <a:cs typeface="Arial" panose="020B0604020202020204" pitchFamily="34" charset="0"/>
                <a:sym typeface="Calibri"/>
              </a:rPr>
              <a:t>and </a:t>
            </a:r>
            <a:r>
              <a:rPr lang="en-ZA" sz="1400" dirty="0" smtClean="0">
                <a:solidFill>
                  <a:prstClr val="black"/>
                </a:solidFill>
                <a:latin typeface="Arial "/>
                <a:cs typeface="Arial" panose="020B0604020202020204" pitchFamily="34" charset="0"/>
                <a:sym typeface="Calibri"/>
              </a:rPr>
              <a:t>imports </a:t>
            </a:r>
            <a:r>
              <a:rPr lang="en-ZA" sz="1400" dirty="0">
                <a:solidFill>
                  <a:prstClr val="black"/>
                </a:solidFill>
                <a:latin typeface="Arial "/>
                <a:cs typeface="Arial" panose="020B0604020202020204" pitchFamily="34" charset="0"/>
                <a:sym typeface="Calibri"/>
              </a:rPr>
              <a:t>same value of   R16 billion each in </a:t>
            </a:r>
            <a:r>
              <a:rPr lang="en-ZA" sz="1400" dirty="0" smtClean="0">
                <a:solidFill>
                  <a:prstClr val="black"/>
                </a:solidFill>
                <a:latin typeface="Arial "/>
                <a:cs typeface="Arial" panose="020B0604020202020204" pitchFamily="34" charset="0"/>
                <a:sym typeface="Calibri"/>
              </a:rPr>
              <a:t>Q4 2019;</a:t>
            </a:r>
          </a:p>
          <a:p>
            <a:pPr marL="285750" indent="-285750" algn="just" defTabSz="457200">
              <a:buFont typeface="Arial" panose="020B0604020202020204" pitchFamily="34" charset="0"/>
              <a:buChar char="•"/>
              <a:defRPr/>
            </a:pPr>
            <a:endParaRPr lang="en-ZA" sz="1400" dirty="0">
              <a:solidFill>
                <a:srgbClr val="FF0000"/>
              </a:solidFill>
              <a:latin typeface="Arial "/>
              <a:cs typeface="Arial" panose="020B0604020202020204" pitchFamily="34" charset="0"/>
              <a:sym typeface="Calibri"/>
            </a:endParaRPr>
          </a:p>
          <a:p>
            <a:pPr marL="285750" indent="-285750" algn="just" defTabSz="457200">
              <a:buFont typeface="Arial" panose="020B0604020202020204" pitchFamily="34" charset="0"/>
              <a:buChar char="•"/>
              <a:defRPr/>
            </a:pPr>
            <a:r>
              <a:rPr lang="en-ZA" sz="1400" dirty="0" smtClean="0">
                <a:solidFill>
                  <a:prstClr val="black"/>
                </a:solidFill>
                <a:latin typeface="Arial "/>
                <a:cs typeface="Arial" panose="020B0604020202020204" pitchFamily="34" charset="0"/>
                <a:sym typeface="Calibri"/>
              </a:rPr>
              <a:t>As a result, SA </a:t>
            </a:r>
            <a:r>
              <a:rPr lang="en-ZA" sz="1400" dirty="0">
                <a:solidFill>
                  <a:prstClr val="black"/>
                </a:solidFill>
                <a:latin typeface="Arial "/>
                <a:cs typeface="Arial" panose="020B0604020202020204" pitchFamily="34" charset="0"/>
                <a:sym typeface="Calibri"/>
              </a:rPr>
              <a:t>recorded a huge trade deficit with its BRICS counterparts valued at R26 billion in </a:t>
            </a:r>
            <a:r>
              <a:rPr lang="en-ZA" sz="1400" dirty="0" smtClean="0">
                <a:solidFill>
                  <a:prstClr val="black"/>
                </a:solidFill>
                <a:latin typeface="Arial "/>
                <a:cs typeface="Arial" panose="020B0604020202020204" pitchFamily="34" charset="0"/>
                <a:sym typeface="Calibri"/>
              </a:rPr>
              <a:t>Q4 2019; </a:t>
            </a:r>
            <a:endParaRPr lang="en-ZA" sz="1400" dirty="0">
              <a:solidFill>
                <a:prstClr val="black"/>
              </a:solidFill>
              <a:latin typeface="Arial "/>
              <a:cs typeface="Arial" panose="020B0604020202020204" pitchFamily="34" charset="0"/>
              <a:sym typeface="Calibri"/>
            </a:endParaRPr>
          </a:p>
          <a:p>
            <a:pPr marL="285750" indent="-285750" algn="just" defTabSz="457200">
              <a:buFont typeface="Arial" panose="020B0604020202020204" pitchFamily="34" charset="0"/>
              <a:buChar char="•"/>
              <a:defRPr/>
            </a:pPr>
            <a:endParaRPr lang="en-ZA" sz="1400" dirty="0">
              <a:solidFill>
                <a:prstClr val="black"/>
              </a:solidFill>
              <a:latin typeface="Arial "/>
              <a:cs typeface="Arial" panose="020B0604020202020204" pitchFamily="34" charset="0"/>
              <a:sym typeface="Calibri"/>
            </a:endParaRPr>
          </a:p>
          <a:p>
            <a:pPr marL="285750" indent="-285750" algn="just" defTabSz="457200">
              <a:buFont typeface="Arial" panose="020B0604020202020204" pitchFamily="34" charset="0"/>
              <a:buChar char="•"/>
              <a:defRPr/>
            </a:pPr>
            <a:r>
              <a:rPr lang="en-ZA" sz="1400" dirty="0">
                <a:solidFill>
                  <a:prstClr val="black"/>
                </a:solidFill>
                <a:latin typeface="Arial "/>
                <a:cs typeface="Arial" panose="020B0604020202020204" pitchFamily="34" charset="0"/>
                <a:sym typeface="Calibri"/>
              </a:rPr>
              <a:t>The increase in imports, particularly manufactured imports from BRICS remains four times greater than that of exports on average;</a:t>
            </a:r>
          </a:p>
          <a:p>
            <a:pPr marL="285750" indent="-285750" algn="just" defTabSz="457200">
              <a:buFont typeface="Arial" panose="020B0604020202020204" pitchFamily="34" charset="0"/>
              <a:buChar char="•"/>
              <a:defRPr/>
            </a:pPr>
            <a:endParaRPr lang="en-ZA" sz="1400" dirty="0">
              <a:solidFill>
                <a:prstClr val="black"/>
              </a:solidFill>
              <a:latin typeface="Arial "/>
              <a:cs typeface="Arial" panose="020B0604020202020204" pitchFamily="34" charset="0"/>
              <a:sym typeface="Calibri"/>
            </a:endParaRPr>
          </a:p>
          <a:p>
            <a:pPr marL="285750" indent="-285750" algn="just" defTabSz="457200">
              <a:buFont typeface="Arial" panose="020B0604020202020204" pitchFamily="34" charset="0"/>
              <a:buChar char="•"/>
              <a:defRPr/>
            </a:pPr>
            <a:r>
              <a:rPr lang="en-ZA" sz="1400" dirty="0">
                <a:solidFill>
                  <a:prstClr val="black"/>
                </a:solidFill>
                <a:latin typeface="Arial "/>
                <a:cs typeface="Arial" panose="020B0604020202020204" pitchFamily="34" charset="0"/>
                <a:sym typeface="Calibri"/>
              </a:rPr>
              <a:t>This disparity is reflected in the country’s trade balance, which has been consistently negative; and </a:t>
            </a:r>
          </a:p>
          <a:p>
            <a:pPr marL="285750" indent="-285750" algn="just" defTabSz="457200">
              <a:buFont typeface="Arial" panose="020B0604020202020204" pitchFamily="34" charset="0"/>
              <a:buChar char="•"/>
              <a:defRPr/>
            </a:pPr>
            <a:endParaRPr lang="en-ZA" sz="1400" dirty="0">
              <a:solidFill>
                <a:prstClr val="black"/>
              </a:solidFill>
              <a:latin typeface="Arial "/>
              <a:cs typeface="Arial" panose="020B0604020202020204" pitchFamily="34" charset="0"/>
              <a:sym typeface="Calibri"/>
            </a:endParaRPr>
          </a:p>
          <a:p>
            <a:pPr marL="285750" indent="-285750" algn="just" defTabSz="457200">
              <a:buFont typeface="Arial" panose="020B0604020202020204" pitchFamily="34" charset="0"/>
              <a:buChar char="•"/>
              <a:defRPr/>
            </a:pPr>
            <a:r>
              <a:rPr lang="en-ZA" sz="1400" dirty="0">
                <a:solidFill>
                  <a:prstClr val="black"/>
                </a:solidFill>
                <a:latin typeface="Arial "/>
                <a:cs typeface="Arial" panose="020B0604020202020204" pitchFamily="34" charset="0"/>
                <a:sym typeface="Calibri"/>
              </a:rPr>
              <a:t>With stronger </a:t>
            </a:r>
            <a:r>
              <a:rPr lang="en-ZA" sz="1400" dirty="0" smtClean="0">
                <a:solidFill>
                  <a:prstClr val="black"/>
                </a:solidFill>
                <a:latin typeface="Arial "/>
                <a:cs typeface="Arial" panose="020B0604020202020204" pitchFamily="34" charset="0"/>
                <a:sym typeface="Calibri"/>
              </a:rPr>
              <a:t>and </a:t>
            </a:r>
            <a:r>
              <a:rPr lang="en-ZA" sz="1400" dirty="0">
                <a:solidFill>
                  <a:prstClr val="black"/>
                </a:solidFill>
                <a:latin typeface="Arial "/>
                <a:cs typeface="Arial" panose="020B0604020202020204" pitchFamily="34" charset="0"/>
                <a:sym typeface="Calibri"/>
              </a:rPr>
              <a:t>more effective interaction at the governmental level </a:t>
            </a:r>
            <a:r>
              <a:rPr lang="en-ZA" sz="1400" dirty="0" smtClean="0">
                <a:solidFill>
                  <a:prstClr val="black"/>
                </a:solidFill>
                <a:latin typeface="Arial "/>
                <a:cs typeface="Arial" panose="020B0604020202020204" pitchFamily="34" charset="0"/>
                <a:sym typeface="Calibri"/>
              </a:rPr>
              <a:t>and </a:t>
            </a:r>
            <a:r>
              <a:rPr lang="en-ZA" sz="1400" dirty="0">
                <a:solidFill>
                  <a:prstClr val="black"/>
                </a:solidFill>
                <a:latin typeface="Arial "/>
                <a:cs typeface="Arial" panose="020B0604020202020204" pitchFamily="34" charset="0"/>
                <a:sym typeface="Calibri"/>
              </a:rPr>
              <a:t>greater private sector participation, intra-BRICS trade could increase </a:t>
            </a:r>
            <a:r>
              <a:rPr lang="en-ZA" sz="1400" dirty="0" smtClean="0">
                <a:solidFill>
                  <a:prstClr val="black"/>
                </a:solidFill>
                <a:latin typeface="Arial "/>
                <a:cs typeface="Arial" panose="020B0604020202020204" pitchFamily="34" charset="0"/>
                <a:sym typeface="Calibri"/>
              </a:rPr>
              <a:t>significantly.</a:t>
            </a:r>
            <a:endParaRPr lang="en-ZA" sz="1400" dirty="0">
              <a:solidFill>
                <a:prstClr val="black"/>
              </a:solidFill>
              <a:latin typeface="Arial "/>
              <a:cs typeface="Arial" panose="020B0604020202020204" pitchFamily="34" charset="0"/>
              <a:sym typeface="Calibri"/>
            </a:endParaRPr>
          </a:p>
        </p:txBody>
      </p:sp>
      <p:sp>
        <p:nvSpPr>
          <p:cNvPr id="11" name="Title 1"/>
          <p:cNvSpPr txBox="1">
            <a:spLocks/>
          </p:cNvSpPr>
          <p:nvPr/>
        </p:nvSpPr>
        <p:spPr>
          <a:xfrm>
            <a:off x="0" y="20436"/>
            <a:ext cx="9144000" cy="761762"/>
          </a:xfrm>
          <a:prstGeom prst="rect">
            <a:avLst/>
          </a:prstGeom>
          <a:solidFill>
            <a:srgbClr val="00B050"/>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ZA" sz="2400" b="1" dirty="0" smtClean="0">
                <a:ln w="11430"/>
                <a:solidFill>
                  <a:schemeClr val="bg1"/>
                </a:solidFill>
                <a:latin typeface="Arial" pitchFamily="34" charset="0"/>
                <a:ea typeface="+mn-ea"/>
                <a:cs typeface="Arial" pitchFamily="34" charset="0"/>
                <a:sym typeface="Calibri"/>
              </a:rPr>
              <a:t>SA</a:t>
            </a:r>
            <a:r>
              <a:rPr lang="en-ZA" sz="2400" b="1" dirty="0" smtClean="0">
                <a:ln w="11430"/>
                <a:solidFill>
                  <a:schemeClr val="bg1"/>
                </a:solidFill>
                <a:latin typeface="Arial" pitchFamily="34" charset="0"/>
                <a:cs typeface="Arial" pitchFamily="34" charset="0"/>
                <a:sym typeface="Calibri"/>
              </a:rPr>
              <a:t> </a:t>
            </a:r>
            <a:r>
              <a:rPr lang="en-ZA" sz="2400" b="1" dirty="0">
                <a:ln w="11430"/>
                <a:solidFill>
                  <a:schemeClr val="bg1"/>
                </a:solidFill>
                <a:latin typeface="Arial" pitchFamily="34" charset="0"/>
                <a:cs typeface="Arial" pitchFamily="34" charset="0"/>
                <a:sym typeface="Calibri"/>
              </a:rPr>
              <a:t>TRADE DEFICIT </a:t>
            </a:r>
            <a:r>
              <a:rPr lang="en-ZA" sz="2400" b="1" dirty="0" smtClean="0">
                <a:ln w="11430"/>
                <a:solidFill>
                  <a:schemeClr val="bg1"/>
                </a:solidFill>
                <a:latin typeface="Arial" pitchFamily="34" charset="0"/>
                <a:cs typeface="Arial" pitchFamily="34" charset="0"/>
                <a:sym typeface="Calibri"/>
              </a:rPr>
              <a:t>WITH BRICS </a:t>
            </a:r>
            <a:r>
              <a:rPr lang="en-ZA" sz="2400" b="1" dirty="0">
                <a:ln w="11430"/>
                <a:solidFill>
                  <a:schemeClr val="bg1"/>
                </a:solidFill>
                <a:latin typeface="Arial" pitchFamily="34" charset="0"/>
                <a:cs typeface="Arial" pitchFamily="34" charset="0"/>
                <a:sym typeface="Calibri"/>
              </a:rPr>
              <a:t>WIDENED</a:t>
            </a:r>
          </a:p>
        </p:txBody>
      </p:sp>
      <p:graphicFrame>
        <p:nvGraphicFramePr>
          <p:cNvPr id="5" name="Chart 4"/>
          <p:cNvGraphicFramePr/>
          <p:nvPr>
            <p:extLst>
              <p:ext uri="{D42A27DB-BD31-4B8C-83A1-F6EECF244321}">
                <p14:modId xmlns:p14="http://schemas.microsoft.com/office/powerpoint/2010/main" val="532242180"/>
              </p:ext>
            </p:extLst>
          </p:nvPr>
        </p:nvGraphicFramePr>
        <p:xfrm>
          <a:off x="5030789" y="1181368"/>
          <a:ext cx="3903437" cy="3630009"/>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1"/>
          <p:cNvSpPr>
            <a:spLocks noGrp="1"/>
          </p:cNvSpPr>
          <p:nvPr>
            <p:ph type="sldNum" sz="quarter" idx="12"/>
          </p:nvPr>
        </p:nvSpPr>
        <p:spPr bwMode="auto">
          <a:xfrm>
            <a:off x="6553200" y="5297488"/>
            <a:ext cx="2133600" cy="30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anose="020F0502020204030204" pitchFamily="34" charset="0"/>
              </a:defRPr>
            </a:lvl1pPr>
            <a:lvl2pPr marL="742950" indent="-285750">
              <a:defRPr sz="1500">
                <a:solidFill>
                  <a:schemeClr val="tx1"/>
                </a:solidFill>
                <a:latin typeface="Calibri" panose="020F0502020204030204" pitchFamily="34" charset="0"/>
              </a:defRPr>
            </a:lvl2pPr>
            <a:lvl3pPr marL="1143000" indent="-228600">
              <a:defRPr sz="1500">
                <a:solidFill>
                  <a:schemeClr val="tx1"/>
                </a:solidFill>
                <a:latin typeface="Calibri" panose="020F0502020204030204" pitchFamily="34" charset="0"/>
              </a:defRPr>
            </a:lvl3pPr>
            <a:lvl4pPr marL="1600200" indent="-228600">
              <a:defRPr sz="1500">
                <a:solidFill>
                  <a:schemeClr val="tx1"/>
                </a:solidFill>
                <a:latin typeface="Calibri" panose="020F0502020204030204" pitchFamily="34" charset="0"/>
              </a:defRPr>
            </a:lvl4pPr>
            <a:lvl5pPr marL="2057400" indent="-228600">
              <a:defRPr sz="1500">
                <a:solidFill>
                  <a:schemeClr val="tx1"/>
                </a:solidFill>
                <a:latin typeface="Calibri" panose="020F0502020204030204" pitchFamily="34" charset="0"/>
              </a:defRPr>
            </a:lvl5pPr>
            <a:lvl6pPr marL="2514600" indent="-228600" defTabSz="388938" eaLnBrk="0" fontAlgn="base" hangingPunct="0">
              <a:spcBef>
                <a:spcPct val="0"/>
              </a:spcBef>
              <a:spcAft>
                <a:spcPct val="0"/>
              </a:spcAft>
              <a:defRPr sz="1500">
                <a:solidFill>
                  <a:schemeClr val="tx1"/>
                </a:solidFill>
                <a:latin typeface="Calibri" panose="020F0502020204030204" pitchFamily="34" charset="0"/>
              </a:defRPr>
            </a:lvl6pPr>
            <a:lvl7pPr marL="2971800" indent="-228600" defTabSz="388938" eaLnBrk="0" fontAlgn="base" hangingPunct="0">
              <a:spcBef>
                <a:spcPct val="0"/>
              </a:spcBef>
              <a:spcAft>
                <a:spcPct val="0"/>
              </a:spcAft>
              <a:defRPr sz="1500">
                <a:solidFill>
                  <a:schemeClr val="tx1"/>
                </a:solidFill>
                <a:latin typeface="Calibri" panose="020F0502020204030204" pitchFamily="34" charset="0"/>
              </a:defRPr>
            </a:lvl7pPr>
            <a:lvl8pPr marL="3429000" indent="-228600" defTabSz="388938" eaLnBrk="0" fontAlgn="base" hangingPunct="0">
              <a:spcBef>
                <a:spcPct val="0"/>
              </a:spcBef>
              <a:spcAft>
                <a:spcPct val="0"/>
              </a:spcAft>
              <a:defRPr sz="1500">
                <a:solidFill>
                  <a:schemeClr val="tx1"/>
                </a:solidFill>
                <a:latin typeface="Calibri" panose="020F0502020204030204" pitchFamily="34" charset="0"/>
              </a:defRPr>
            </a:lvl8pPr>
            <a:lvl9pPr marL="3886200" indent="-228600" defTabSz="388938" eaLnBrk="0" fontAlgn="base" hangingPunct="0">
              <a:spcBef>
                <a:spcPct val="0"/>
              </a:spcBef>
              <a:spcAft>
                <a:spcPct val="0"/>
              </a:spcAft>
              <a:defRPr sz="1500">
                <a:solidFill>
                  <a:schemeClr val="tx1"/>
                </a:solidFill>
                <a:latin typeface="Calibri" panose="020F0502020204030204" pitchFamily="34" charset="0"/>
              </a:defRPr>
            </a:lvl9pPr>
          </a:lstStyle>
          <a:p>
            <a:r>
              <a:rPr lang="en-US" altLang="en-US" sz="1000" dirty="0" smtClean="0">
                <a:solidFill>
                  <a:srgbClr val="898989"/>
                </a:solidFill>
              </a:rPr>
              <a:t>11</a:t>
            </a:r>
          </a:p>
        </p:txBody>
      </p:sp>
    </p:spTree>
    <p:extLst>
      <p:ext uri="{BB962C8B-B14F-4D97-AF65-F5344CB8AC3E}">
        <p14:creationId xmlns:p14="http://schemas.microsoft.com/office/powerpoint/2010/main" val="2939063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8449" y="919165"/>
            <a:ext cx="8643327" cy="2751522"/>
          </a:xfrm>
          <a:prstGeom prst="rect">
            <a:avLst/>
          </a:prstGeom>
        </p:spPr>
        <p:txBody>
          <a:bodyPr wrap="square">
            <a:spAutoFit/>
          </a:bodyPr>
          <a:lstStyle/>
          <a:p>
            <a:pPr algn="just" defTabSz="457200">
              <a:lnSpc>
                <a:spcPct val="120000"/>
              </a:lnSpc>
              <a:spcBef>
                <a:spcPct val="20000"/>
              </a:spcBef>
              <a:defRPr/>
            </a:pPr>
            <a:r>
              <a:rPr lang="en-ZA" sz="1400" b="1" kern="0" dirty="0">
                <a:solidFill>
                  <a:prstClr val="black"/>
                </a:solidFill>
                <a:latin typeface="Arial" pitchFamily="34" charset="0"/>
                <a:cs typeface="Arial" pitchFamily="34" charset="0"/>
              </a:rPr>
              <a:t>To improve growth prospects for the domestic economy, interventions include amongst others</a:t>
            </a:r>
            <a:r>
              <a:rPr lang="en-ZA" sz="1400" kern="0" dirty="0">
                <a:solidFill>
                  <a:prstClr val="black"/>
                </a:solidFill>
                <a:latin typeface="Arial" pitchFamily="34" charset="0"/>
                <a:cs typeface="Arial" pitchFamily="34" charset="0"/>
              </a:rPr>
              <a:t>: </a:t>
            </a:r>
          </a:p>
          <a:p>
            <a:pPr marL="285750" indent="-285750" algn="just" defTabSz="389626" eaLnBrk="1" fontAlgn="auto" hangingPunct="1">
              <a:spcBef>
                <a:spcPts val="0"/>
              </a:spcBef>
              <a:spcAft>
                <a:spcPts val="0"/>
              </a:spcAft>
              <a:buFont typeface="Arial" panose="020B0604020202020204" pitchFamily="34" charset="0"/>
              <a:buChar char="•"/>
              <a:defRPr/>
            </a:pPr>
            <a:r>
              <a:rPr lang="en-ZA" sz="1400" kern="0" dirty="0">
                <a:solidFill>
                  <a:prstClr val="black"/>
                </a:solidFill>
                <a:latin typeface="Arial" pitchFamily="34" charset="0"/>
                <a:cs typeface="Arial" pitchFamily="34" charset="0"/>
              </a:rPr>
              <a:t>Implementation of the R500 billion COVID-19 economic recovery package; </a:t>
            </a:r>
          </a:p>
          <a:p>
            <a:pPr marL="285750" indent="-285750" algn="just" defTabSz="389626" eaLnBrk="1" fontAlgn="auto" hangingPunct="1">
              <a:spcBef>
                <a:spcPts val="0"/>
              </a:spcBef>
              <a:spcAft>
                <a:spcPts val="0"/>
              </a:spcAft>
              <a:buFont typeface="Arial" panose="020B0604020202020204" pitchFamily="34" charset="0"/>
              <a:buChar char="•"/>
              <a:defRPr/>
            </a:pPr>
            <a:endParaRPr lang="en-US" sz="1400" dirty="0">
              <a:latin typeface="Arial" pitchFamily="34" charset="0"/>
              <a:cs typeface="Arial" pitchFamily="34" charset="0"/>
            </a:endParaRPr>
          </a:p>
          <a:p>
            <a:pPr marL="285750" indent="-285750" algn="just" defTabSz="389626" eaLnBrk="1" fontAlgn="auto" hangingPunct="1">
              <a:spcBef>
                <a:spcPts val="0"/>
              </a:spcBef>
              <a:spcAft>
                <a:spcPts val="0"/>
              </a:spcAft>
              <a:buFont typeface="Arial" panose="020B0604020202020204" pitchFamily="34" charset="0"/>
              <a:buChar char="•"/>
              <a:defRPr/>
            </a:pPr>
            <a:r>
              <a:rPr lang="en-US" sz="1400" dirty="0">
                <a:latin typeface="Arial" pitchFamily="34" charset="0"/>
                <a:cs typeface="Arial" pitchFamily="34" charset="0"/>
              </a:rPr>
              <a:t>The implementation of the automotive sector, poultry industry and retail - clothing, textiles, leather and footwear industries Master Plans, while others are being developed; </a:t>
            </a:r>
          </a:p>
          <a:p>
            <a:pPr marL="285750" indent="-285750" algn="just" defTabSz="389626" eaLnBrk="1" fontAlgn="auto" hangingPunct="1">
              <a:spcBef>
                <a:spcPts val="0"/>
              </a:spcBef>
              <a:spcAft>
                <a:spcPts val="0"/>
              </a:spcAft>
              <a:buFont typeface="Arial" panose="020B0604020202020204" pitchFamily="34" charset="0"/>
              <a:buChar char="•"/>
              <a:defRPr/>
            </a:pPr>
            <a:endParaRPr lang="en-ZA" sz="1400" dirty="0">
              <a:latin typeface="Arial" pitchFamily="34" charset="0"/>
              <a:cs typeface="Arial" pitchFamily="34" charset="0"/>
            </a:endParaRPr>
          </a:p>
          <a:p>
            <a:pPr marL="285750" indent="-285750" algn="just" defTabSz="389626" eaLnBrk="1" fontAlgn="auto" hangingPunct="1">
              <a:spcBef>
                <a:spcPts val="0"/>
              </a:spcBef>
              <a:spcAft>
                <a:spcPts val="0"/>
              </a:spcAft>
              <a:buFont typeface="Arial" panose="020B0604020202020204" pitchFamily="34" charset="0"/>
              <a:buChar char="•"/>
              <a:defRPr/>
            </a:pPr>
            <a:r>
              <a:rPr lang="en-US" sz="1400" dirty="0">
                <a:latin typeface="Arial" pitchFamily="34" charset="0"/>
                <a:cs typeface="Arial" pitchFamily="34" charset="0"/>
              </a:rPr>
              <a:t>The implementation of the Integrated Resource Plan 2019, which will open the way for considerable investments in renewable energy generation (particularly wind power) and related components manufacturing; </a:t>
            </a:r>
          </a:p>
          <a:p>
            <a:pPr marL="285750" indent="-285750" algn="just" defTabSz="389626" eaLnBrk="1" fontAlgn="auto" hangingPunct="1">
              <a:spcBef>
                <a:spcPts val="0"/>
              </a:spcBef>
              <a:spcAft>
                <a:spcPts val="0"/>
              </a:spcAft>
              <a:buFont typeface="Arial" panose="020B0604020202020204" pitchFamily="34" charset="0"/>
              <a:buChar char="•"/>
              <a:defRPr/>
            </a:pPr>
            <a:endParaRPr lang="en-ZA" sz="1400" dirty="0">
              <a:latin typeface="Arial" pitchFamily="34" charset="0"/>
              <a:cs typeface="Arial" pitchFamily="34" charset="0"/>
            </a:endParaRPr>
          </a:p>
          <a:p>
            <a:pPr marL="285750" indent="-285750" algn="just" defTabSz="389626" eaLnBrk="1" fontAlgn="auto" hangingPunct="1">
              <a:spcBef>
                <a:spcPts val="0"/>
              </a:spcBef>
              <a:spcAft>
                <a:spcPts val="0"/>
              </a:spcAft>
              <a:buFont typeface="Arial" panose="020B0604020202020204" pitchFamily="34" charset="0"/>
              <a:buChar char="•"/>
              <a:defRPr/>
            </a:pPr>
            <a:r>
              <a:rPr lang="en-US" sz="1400" dirty="0">
                <a:latin typeface="Arial" pitchFamily="34" charset="0"/>
                <a:cs typeface="Arial" pitchFamily="34" charset="0"/>
              </a:rPr>
              <a:t>The implementation of investment projects announced at the second Investment Conference in 2018 and </a:t>
            </a:r>
            <a:r>
              <a:rPr lang="en-US" sz="1400" dirty="0" smtClean="0">
                <a:latin typeface="Arial" pitchFamily="34" charset="0"/>
                <a:cs typeface="Arial" pitchFamily="34" charset="0"/>
              </a:rPr>
              <a:t>2019</a:t>
            </a:r>
            <a:r>
              <a:rPr lang="en-US" sz="1600" dirty="0">
                <a:latin typeface="Arial" pitchFamily="34" charset="0"/>
                <a:cs typeface="Arial" pitchFamily="34" charset="0"/>
              </a:rPr>
              <a:t>;</a:t>
            </a:r>
          </a:p>
        </p:txBody>
      </p:sp>
      <p:sp>
        <p:nvSpPr>
          <p:cNvPr id="4" name="Title 1"/>
          <p:cNvSpPr txBox="1">
            <a:spLocks/>
          </p:cNvSpPr>
          <p:nvPr/>
        </p:nvSpPr>
        <p:spPr>
          <a:xfrm>
            <a:off x="0" y="0"/>
            <a:ext cx="9144000" cy="581778"/>
          </a:xfrm>
          <a:prstGeom prst="rect">
            <a:avLst/>
          </a:prstGeom>
          <a:solidFill>
            <a:srgbClr val="00B0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ZA" sz="2400" b="1" dirty="0">
                <a:solidFill>
                  <a:schemeClr val="bg1"/>
                </a:solidFill>
                <a:latin typeface="Arial" pitchFamily="34" charset="0"/>
                <a:cs typeface="Arial" pitchFamily="34" charset="0"/>
              </a:rPr>
              <a:t>GOVERNMENT INTERVENTIONS </a:t>
            </a:r>
            <a:endParaRPr lang="en-ZA" sz="2400" b="1" dirty="0">
              <a:ln w="11430"/>
              <a:solidFill>
                <a:schemeClr val="bg1"/>
              </a:solidFill>
              <a:latin typeface="Arial" pitchFamily="34" charset="0"/>
              <a:cs typeface="Arial" pitchFamily="34" charset="0"/>
              <a:sym typeface="Calibri"/>
            </a:endParaRPr>
          </a:p>
        </p:txBody>
      </p:sp>
      <p:sp>
        <p:nvSpPr>
          <p:cNvPr id="5" name="Slide Number Placeholder 1"/>
          <p:cNvSpPr>
            <a:spLocks noGrp="1"/>
          </p:cNvSpPr>
          <p:nvPr>
            <p:ph type="sldNum" sz="quarter" idx="12"/>
          </p:nvPr>
        </p:nvSpPr>
        <p:spPr bwMode="auto">
          <a:xfrm>
            <a:off x="6553200" y="5297488"/>
            <a:ext cx="2133600" cy="30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anose="020F0502020204030204" pitchFamily="34" charset="0"/>
              </a:defRPr>
            </a:lvl1pPr>
            <a:lvl2pPr marL="742950" indent="-285750">
              <a:defRPr sz="1500">
                <a:solidFill>
                  <a:schemeClr val="tx1"/>
                </a:solidFill>
                <a:latin typeface="Calibri" panose="020F0502020204030204" pitchFamily="34" charset="0"/>
              </a:defRPr>
            </a:lvl2pPr>
            <a:lvl3pPr marL="1143000" indent="-228600">
              <a:defRPr sz="1500">
                <a:solidFill>
                  <a:schemeClr val="tx1"/>
                </a:solidFill>
                <a:latin typeface="Calibri" panose="020F0502020204030204" pitchFamily="34" charset="0"/>
              </a:defRPr>
            </a:lvl3pPr>
            <a:lvl4pPr marL="1600200" indent="-228600">
              <a:defRPr sz="1500">
                <a:solidFill>
                  <a:schemeClr val="tx1"/>
                </a:solidFill>
                <a:latin typeface="Calibri" panose="020F0502020204030204" pitchFamily="34" charset="0"/>
              </a:defRPr>
            </a:lvl4pPr>
            <a:lvl5pPr marL="2057400" indent="-228600">
              <a:defRPr sz="1500">
                <a:solidFill>
                  <a:schemeClr val="tx1"/>
                </a:solidFill>
                <a:latin typeface="Calibri" panose="020F0502020204030204" pitchFamily="34" charset="0"/>
              </a:defRPr>
            </a:lvl5pPr>
            <a:lvl6pPr marL="2514600" indent="-228600" defTabSz="388938" eaLnBrk="0" fontAlgn="base" hangingPunct="0">
              <a:spcBef>
                <a:spcPct val="0"/>
              </a:spcBef>
              <a:spcAft>
                <a:spcPct val="0"/>
              </a:spcAft>
              <a:defRPr sz="1500">
                <a:solidFill>
                  <a:schemeClr val="tx1"/>
                </a:solidFill>
                <a:latin typeface="Calibri" panose="020F0502020204030204" pitchFamily="34" charset="0"/>
              </a:defRPr>
            </a:lvl6pPr>
            <a:lvl7pPr marL="2971800" indent="-228600" defTabSz="388938" eaLnBrk="0" fontAlgn="base" hangingPunct="0">
              <a:spcBef>
                <a:spcPct val="0"/>
              </a:spcBef>
              <a:spcAft>
                <a:spcPct val="0"/>
              </a:spcAft>
              <a:defRPr sz="1500">
                <a:solidFill>
                  <a:schemeClr val="tx1"/>
                </a:solidFill>
                <a:latin typeface="Calibri" panose="020F0502020204030204" pitchFamily="34" charset="0"/>
              </a:defRPr>
            </a:lvl7pPr>
            <a:lvl8pPr marL="3429000" indent="-228600" defTabSz="388938" eaLnBrk="0" fontAlgn="base" hangingPunct="0">
              <a:spcBef>
                <a:spcPct val="0"/>
              </a:spcBef>
              <a:spcAft>
                <a:spcPct val="0"/>
              </a:spcAft>
              <a:defRPr sz="1500">
                <a:solidFill>
                  <a:schemeClr val="tx1"/>
                </a:solidFill>
                <a:latin typeface="Calibri" panose="020F0502020204030204" pitchFamily="34" charset="0"/>
              </a:defRPr>
            </a:lvl8pPr>
            <a:lvl9pPr marL="3886200" indent="-228600" defTabSz="388938" eaLnBrk="0" fontAlgn="base" hangingPunct="0">
              <a:spcBef>
                <a:spcPct val="0"/>
              </a:spcBef>
              <a:spcAft>
                <a:spcPct val="0"/>
              </a:spcAft>
              <a:defRPr sz="1500">
                <a:solidFill>
                  <a:schemeClr val="tx1"/>
                </a:solidFill>
                <a:latin typeface="Calibri" panose="020F0502020204030204" pitchFamily="34" charset="0"/>
              </a:defRPr>
            </a:lvl9pPr>
          </a:lstStyle>
          <a:p>
            <a:r>
              <a:rPr lang="en-US" altLang="en-US" sz="1000" dirty="0" smtClean="0">
                <a:solidFill>
                  <a:srgbClr val="898989"/>
                </a:solidFill>
              </a:rPr>
              <a:t>12</a:t>
            </a:r>
          </a:p>
        </p:txBody>
      </p:sp>
    </p:spTree>
    <p:extLst>
      <p:ext uri="{BB962C8B-B14F-4D97-AF65-F5344CB8AC3E}">
        <p14:creationId xmlns:p14="http://schemas.microsoft.com/office/powerpoint/2010/main" val="1485528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61950" y="866812"/>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eaLnBrk="1" hangingPunct="1">
              <a:lnSpc>
                <a:spcPct val="150000"/>
              </a:lnSpc>
              <a:buFont typeface="Arial" panose="020B0604020202020204" pitchFamily="34" charset="0"/>
              <a:buChar char="•"/>
            </a:pPr>
            <a:r>
              <a:rPr lang="en-US" altLang="en-US" sz="1400" dirty="0">
                <a:latin typeface="Arial" pitchFamily="34" charset="0"/>
                <a:cs typeface="Arial" pitchFamily="34" charset="0"/>
              </a:rPr>
              <a:t>Taking advantage of opportunities brought about by the coming into effect of the African Continental Free Trade Area (</a:t>
            </a:r>
            <a:r>
              <a:rPr lang="en-US" altLang="en-US" sz="1400" dirty="0" smtClean="0">
                <a:latin typeface="Arial" pitchFamily="34" charset="0"/>
                <a:cs typeface="Arial" pitchFamily="34" charset="0"/>
              </a:rPr>
              <a:t>AfCFTA);</a:t>
            </a:r>
            <a:endParaRPr lang="en-ZA" altLang="en-US" sz="1400" dirty="0">
              <a:latin typeface="Arial" pitchFamily="34" charset="0"/>
              <a:cs typeface="Arial" pitchFamily="34" charset="0"/>
            </a:endParaRPr>
          </a:p>
          <a:p>
            <a:pPr marL="285750" indent="-285750" algn="just" eaLnBrk="1" hangingPunct="1">
              <a:lnSpc>
                <a:spcPct val="150000"/>
              </a:lnSpc>
              <a:buFont typeface="Arial" panose="020B0604020202020204" pitchFamily="34" charset="0"/>
              <a:buChar char="•"/>
            </a:pPr>
            <a:r>
              <a:rPr lang="en-US" altLang="en-US" sz="1400" dirty="0">
                <a:latin typeface="Arial" pitchFamily="34" charset="0"/>
                <a:cs typeface="Arial" pitchFamily="34" charset="0"/>
              </a:rPr>
              <a:t>The implementation of the public sector’s localisation drive, including improved enforcement of product designations;</a:t>
            </a:r>
          </a:p>
          <a:p>
            <a:pPr marL="285750" indent="-285750" algn="just" eaLnBrk="1" hangingPunct="1">
              <a:lnSpc>
                <a:spcPct val="150000"/>
              </a:lnSpc>
              <a:buFont typeface="Arial" panose="020B0604020202020204" pitchFamily="34" charset="0"/>
              <a:buChar char="•"/>
            </a:pPr>
            <a:r>
              <a:rPr lang="en-US" altLang="en-US" sz="1400" dirty="0">
                <a:latin typeface="Arial" pitchFamily="34" charset="0"/>
                <a:cs typeface="Arial" pitchFamily="34" charset="0"/>
              </a:rPr>
              <a:t>The implementation of the </a:t>
            </a:r>
            <a:r>
              <a:rPr lang="en-US" altLang="en-US" sz="1400" dirty="0" smtClean="0">
                <a:latin typeface="Arial" pitchFamily="34" charset="0"/>
                <a:cs typeface="Arial" pitchFamily="34" charset="0"/>
              </a:rPr>
              <a:t>R</a:t>
            </a:r>
            <a:r>
              <a:rPr lang="en-US" altLang="en-US" sz="1400" dirty="0" smtClean="0">
                <a:latin typeface="Arial" pitchFamily="34" charset="0"/>
                <a:cs typeface="Arial" pitchFamily="34" charset="0"/>
              </a:rPr>
              <a:t>e-imagined </a:t>
            </a:r>
            <a:r>
              <a:rPr lang="en-US" altLang="en-US" sz="1400" dirty="0">
                <a:latin typeface="Arial" pitchFamily="34" charset="0"/>
                <a:cs typeface="Arial" pitchFamily="34" charset="0"/>
              </a:rPr>
              <a:t>Industrial Strategy;</a:t>
            </a:r>
          </a:p>
          <a:p>
            <a:pPr marL="285750" indent="-285750" algn="just" eaLnBrk="1" hangingPunct="1">
              <a:lnSpc>
                <a:spcPct val="150000"/>
              </a:lnSpc>
              <a:buFont typeface="Arial" panose="020B0604020202020204" pitchFamily="34" charset="0"/>
              <a:buChar char="•"/>
            </a:pPr>
            <a:r>
              <a:rPr lang="en-US" altLang="en-US" sz="1400" dirty="0">
                <a:latin typeface="Arial" pitchFamily="34" charset="0"/>
                <a:cs typeface="Arial" pitchFamily="34" charset="0"/>
              </a:rPr>
              <a:t>The implementation of the Special Economic Zones (SEZs) policy and the revitalisation of Industrial Parks; and</a:t>
            </a:r>
          </a:p>
          <a:p>
            <a:pPr marL="285750" indent="-285750" algn="just" eaLnBrk="1" hangingPunct="1">
              <a:lnSpc>
                <a:spcPct val="150000"/>
              </a:lnSpc>
              <a:buFont typeface="Arial" panose="020B0604020202020204" pitchFamily="34" charset="0"/>
              <a:buChar char="•"/>
            </a:pPr>
            <a:r>
              <a:rPr lang="en-US" altLang="en-US" sz="1400" dirty="0">
                <a:latin typeface="Arial" pitchFamily="34" charset="0"/>
                <a:cs typeface="Arial" pitchFamily="34" charset="0"/>
              </a:rPr>
              <a:t>The implementation of the </a:t>
            </a:r>
            <a:r>
              <a:rPr lang="en-ZA" altLang="en-US" sz="1400" dirty="0">
                <a:latin typeface="Arial" pitchFamily="34" charset="0"/>
                <a:cs typeface="Arial" pitchFamily="34" charset="0"/>
              </a:rPr>
              <a:t>Black Industrialist Programme.</a:t>
            </a:r>
          </a:p>
          <a:p>
            <a:pPr marL="285750" indent="-285750" algn="just" eaLnBrk="1" hangingPunct="1">
              <a:lnSpc>
                <a:spcPct val="150000"/>
              </a:lnSpc>
              <a:buFont typeface="Arial" panose="020B0604020202020204" pitchFamily="34" charset="0"/>
              <a:buChar char="•"/>
            </a:pPr>
            <a:endParaRPr lang="en-US" altLang="en-US" sz="1600" dirty="0">
              <a:latin typeface="Arial" pitchFamily="34" charset="0"/>
              <a:cs typeface="Arial" pitchFamily="34" charset="0"/>
            </a:endParaRPr>
          </a:p>
        </p:txBody>
      </p:sp>
      <p:sp>
        <p:nvSpPr>
          <p:cNvPr id="4" name="Title 1"/>
          <p:cNvSpPr txBox="1">
            <a:spLocks/>
          </p:cNvSpPr>
          <p:nvPr/>
        </p:nvSpPr>
        <p:spPr>
          <a:xfrm>
            <a:off x="0" y="20436"/>
            <a:ext cx="9144000" cy="581778"/>
          </a:xfrm>
          <a:prstGeom prst="rect">
            <a:avLst/>
          </a:prstGeom>
          <a:solidFill>
            <a:srgbClr val="00B0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ZA" sz="2400" b="1" dirty="0" smtClean="0">
                <a:solidFill>
                  <a:schemeClr val="bg1"/>
                </a:solidFill>
                <a:latin typeface="Arial" pitchFamily="34" charset="0"/>
                <a:cs typeface="Arial" pitchFamily="34" charset="0"/>
              </a:rPr>
              <a:t>GOVERNMENT INTERVENTIONS</a:t>
            </a:r>
            <a:endParaRPr lang="en-ZA" sz="2400" b="1" dirty="0">
              <a:ln w="11430"/>
              <a:solidFill>
                <a:schemeClr val="bg1"/>
              </a:solidFill>
              <a:latin typeface="Arial" pitchFamily="34" charset="0"/>
              <a:cs typeface="Arial" pitchFamily="34" charset="0"/>
              <a:sym typeface="Calibri"/>
            </a:endParaRPr>
          </a:p>
        </p:txBody>
      </p:sp>
      <p:sp>
        <p:nvSpPr>
          <p:cNvPr id="5" name="Slide Number Placeholder 1"/>
          <p:cNvSpPr>
            <a:spLocks noGrp="1"/>
          </p:cNvSpPr>
          <p:nvPr>
            <p:ph type="sldNum" sz="quarter" idx="12"/>
          </p:nvPr>
        </p:nvSpPr>
        <p:spPr bwMode="auto">
          <a:xfrm>
            <a:off x="6553200" y="5297488"/>
            <a:ext cx="2133600" cy="30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anose="020F0502020204030204" pitchFamily="34" charset="0"/>
              </a:defRPr>
            </a:lvl1pPr>
            <a:lvl2pPr marL="742950" indent="-285750">
              <a:defRPr sz="1500">
                <a:solidFill>
                  <a:schemeClr val="tx1"/>
                </a:solidFill>
                <a:latin typeface="Calibri" panose="020F0502020204030204" pitchFamily="34" charset="0"/>
              </a:defRPr>
            </a:lvl2pPr>
            <a:lvl3pPr marL="1143000" indent="-228600">
              <a:defRPr sz="1500">
                <a:solidFill>
                  <a:schemeClr val="tx1"/>
                </a:solidFill>
                <a:latin typeface="Calibri" panose="020F0502020204030204" pitchFamily="34" charset="0"/>
              </a:defRPr>
            </a:lvl3pPr>
            <a:lvl4pPr marL="1600200" indent="-228600">
              <a:defRPr sz="1500">
                <a:solidFill>
                  <a:schemeClr val="tx1"/>
                </a:solidFill>
                <a:latin typeface="Calibri" panose="020F0502020204030204" pitchFamily="34" charset="0"/>
              </a:defRPr>
            </a:lvl4pPr>
            <a:lvl5pPr marL="2057400" indent="-228600">
              <a:defRPr sz="1500">
                <a:solidFill>
                  <a:schemeClr val="tx1"/>
                </a:solidFill>
                <a:latin typeface="Calibri" panose="020F0502020204030204" pitchFamily="34" charset="0"/>
              </a:defRPr>
            </a:lvl5pPr>
            <a:lvl6pPr marL="2514600" indent="-228600" defTabSz="388938" eaLnBrk="0" fontAlgn="base" hangingPunct="0">
              <a:spcBef>
                <a:spcPct val="0"/>
              </a:spcBef>
              <a:spcAft>
                <a:spcPct val="0"/>
              </a:spcAft>
              <a:defRPr sz="1500">
                <a:solidFill>
                  <a:schemeClr val="tx1"/>
                </a:solidFill>
                <a:latin typeface="Calibri" panose="020F0502020204030204" pitchFamily="34" charset="0"/>
              </a:defRPr>
            </a:lvl6pPr>
            <a:lvl7pPr marL="2971800" indent="-228600" defTabSz="388938" eaLnBrk="0" fontAlgn="base" hangingPunct="0">
              <a:spcBef>
                <a:spcPct val="0"/>
              </a:spcBef>
              <a:spcAft>
                <a:spcPct val="0"/>
              </a:spcAft>
              <a:defRPr sz="1500">
                <a:solidFill>
                  <a:schemeClr val="tx1"/>
                </a:solidFill>
                <a:latin typeface="Calibri" panose="020F0502020204030204" pitchFamily="34" charset="0"/>
              </a:defRPr>
            </a:lvl7pPr>
            <a:lvl8pPr marL="3429000" indent="-228600" defTabSz="388938" eaLnBrk="0" fontAlgn="base" hangingPunct="0">
              <a:spcBef>
                <a:spcPct val="0"/>
              </a:spcBef>
              <a:spcAft>
                <a:spcPct val="0"/>
              </a:spcAft>
              <a:defRPr sz="1500">
                <a:solidFill>
                  <a:schemeClr val="tx1"/>
                </a:solidFill>
                <a:latin typeface="Calibri" panose="020F0502020204030204" pitchFamily="34" charset="0"/>
              </a:defRPr>
            </a:lvl8pPr>
            <a:lvl9pPr marL="3886200" indent="-228600" defTabSz="388938" eaLnBrk="0" fontAlgn="base" hangingPunct="0">
              <a:spcBef>
                <a:spcPct val="0"/>
              </a:spcBef>
              <a:spcAft>
                <a:spcPct val="0"/>
              </a:spcAft>
              <a:defRPr sz="1500">
                <a:solidFill>
                  <a:schemeClr val="tx1"/>
                </a:solidFill>
                <a:latin typeface="Calibri" panose="020F0502020204030204" pitchFamily="34" charset="0"/>
              </a:defRPr>
            </a:lvl9pPr>
          </a:lstStyle>
          <a:p>
            <a:r>
              <a:rPr lang="en-US" altLang="en-US" sz="1000" dirty="0" smtClean="0">
                <a:solidFill>
                  <a:srgbClr val="898989"/>
                </a:solidFill>
              </a:rPr>
              <a:t>13</a:t>
            </a:r>
          </a:p>
        </p:txBody>
      </p:sp>
    </p:spTree>
    <p:extLst>
      <p:ext uri="{BB962C8B-B14F-4D97-AF65-F5344CB8AC3E}">
        <p14:creationId xmlns:p14="http://schemas.microsoft.com/office/powerpoint/2010/main" val="3063696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0964" y="1333500"/>
            <a:ext cx="9063037" cy="3771900"/>
          </a:xfrm>
        </p:spPr>
        <p:txBody>
          <a:bodyPr rtlCol="0">
            <a:normAutofit/>
          </a:bodyPr>
          <a:lstStyle/>
          <a:p>
            <a:pPr marL="0" indent="0" defTabSz="844083" eaLnBrk="1" fontAlgn="auto" hangingPunct="1">
              <a:lnSpc>
                <a:spcPct val="200000"/>
              </a:lnSpc>
              <a:spcBef>
                <a:spcPts val="738"/>
              </a:spcBef>
              <a:spcAft>
                <a:spcPts val="0"/>
              </a:spcAft>
              <a:buSzPct val="100000"/>
              <a:buFont typeface="Arial"/>
              <a:buNone/>
              <a:defRPr/>
            </a:pPr>
            <a:endParaRPr lang="en-US" sz="2000" b="1" kern="0" dirty="0">
              <a:solidFill>
                <a:srgbClr val="000000"/>
              </a:solidFill>
              <a:latin typeface="Arial" charset="0"/>
              <a:cs typeface="Calibri"/>
              <a:sym typeface="Calibri"/>
            </a:endParaRPr>
          </a:p>
          <a:p>
            <a:pPr marL="0" indent="0" defTabSz="389626" eaLnBrk="1" fontAlgn="auto" hangingPunct="1">
              <a:spcAft>
                <a:spcPts val="0"/>
              </a:spcAft>
              <a:buFont typeface="Arial"/>
              <a:buNone/>
              <a:defRPr/>
            </a:pPr>
            <a:endParaRPr lang="en-ZA" dirty="0"/>
          </a:p>
        </p:txBody>
      </p:sp>
      <p:sp>
        <p:nvSpPr>
          <p:cNvPr id="6" name="Title 1"/>
          <p:cNvSpPr txBox="1">
            <a:spLocks noGrp="1"/>
          </p:cNvSpPr>
          <p:nvPr>
            <p:ph type="title"/>
          </p:nvPr>
        </p:nvSpPr>
        <p:spPr>
          <a:xfrm>
            <a:off x="1" y="0"/>
            <a:ext cx="9137650" cy="1015139"/>
          </a:xfrm>
          <a:solidFill>
            <a:srgbClr val="00B050"/>
          </a:solidFill>
        </p:spPr>
        <p:txBody>
          <a:bodyPr lIns="91440" tIns="45720" rIns="91440" bIns="45720" rtlCol="0">
            <a:normAutofit/>
          </a:bodyPr>
          <a:lst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defTabSz="914400">
              <a:defRPr/>
            </a:pPr>
            <a:r>
              <a:rPr lang="en-US" sz="2800" b="1" dirty="0">
                <a:solidFill>
                  <a:schemeClr val="bg1"/>
                </a:solidFill>
              </a:rPr>
              <a:t>SP AND APP KEY INTERVENTIONS</a:t>
            </a:r>
            <a:endParaRPr lang="en-US" sz="2800" b="1" kern="0" dirty="0">
              <a:solidFill>
                <a:srgbClr val="FFFFFF"/>
              </a:solidFill>
              <a:sym typeface="Calibri"/>
            </a:endParaRPr>
          </a:p>
        </p:txBody>
      </p:sp>
      <p:sp>
        <p:nvSpPr>
          <p:cNvPr id="440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anose="020F0502020204030204" pitchFamily="34" charset="0"/>
              </a:defRPr>
            </a:lvl1pPr>
            <a:lvl2pPr marL="742950" indent="-285750">
              <a:defRPr sz="1500">
                <a:solidFill>
                  <a:schemeClr val="tx1"/>
                </a:solidFill>
                <a:latin typeface="Calibri" panose="020F0502020204030204" pitchFamily="34" charset="0"/>
              </a:defRPr>
            </a:lvl2pPr>
            <a:lvl3pPr marL="1143000" indent="-228600">
              <a:defRPr sz="1500">
                <a:solidFill>
                  <a:schemeClr val="tx1"/>
                </a:solidFill>
                <a:latin typeface="Calibri" panose="020F0502020204030204" pitchFamily="34" charset="0"/>
              </a:defRPr>
            </a:lvl3pPr>
            <a:lvl4pPr marL="1600200" indent="-228600">
              <a:defRPr sz="1500">
                <a:solidFill>
                  <a:schemeClr val="tx1"/>
                </a:solidFill>
                <a:latin typeface="Calibri" panose="020F0502020204030204" pitchFamily="34" charset="0"/>
              </a:defRPr>
            </a:lvl4pPr>
            <a:lvl5pPr marL="2057400" indent="-228600">
              <a:defRPr sz="1500">
                <a:solidFill>
                  <a:schemeClr val="tx1"/>
                </a:solidFill>
                <a:latin typeface="Calibri" panose="020F0502020204030204" pitchFamily="34" charset="0"/>
              </a:defRPr>
            </a:lvl5pPr>
            <a:lvl6pPr marL="2514600" indent="-228600" defTabSz="388938" eaLnBrk="0" fontAlgn="base" hangingPunct="0">
              <a:spcBef>
                <a:spcPct val="0"/>
              </a:spcBef>
              <a:spcAft>
                <a:spcPct val="0"/>
              </a:spcAft>
              <a:defRPr sz="1500">
                <a:solidFill>
                  <a:schemeClr val="tx1"/>
                </a:solidFill>
                <a:latin typeface="Calibri" panose="020F0502020204030204" pitchFamily="34" charset="0"/>
              </a:defRPr>
            </a:lvl6pPr>
            <a:lvl7pPr marL="2971800" indent="-228600" defTabSz="388938" eaLnBrk="0" fontAlgn="base" hangingPunct="0">
              <a:spcBef>
                <a:spcPct val="0"/>
              </a:spcBef>
              <a:spcAft>
                <a:spcPct val="0"/>
              </a:spcAft>
              <a:defRPr sz="1500">
                <a:solidFill>
                  <a:schemeClr val="tx1"/>
                </a:solidFill>
                <a:latin typeface="Calibri" panose="020F0502020204030204" pitchFamily="34" charset="0"/>
              </a:defRPr>
            </a:lvl7pPr>
            <a:lvl8pPr marL="3429000" indent="-228600" defTabSz="388938" eaLnBrk="0" fontAlgn="base" hangingPunct="0">
              <a:spcBef>
                <a:spcPct val="0"/>
              </a:spcBef>
              <a:spcAft>
                <a:spcPct val="0"/>
              </a:spcAft>
              <a:defRPr sz="1500">
                <a:solidFill>
                  <a:schemeClr val="tx1"/>
                </a:solidFill>
                <a:latin typeface="Calibri" panose="020F0502020204030204" pitchFamily="34" charset="0"/>
              </a:defRPr>
            </a:lvl8pPr>
            <a:lvl9pPr marL="3886200" indent="-228600" defTabSz="388938" eaLnBrk="0" fontAlgn="base" hangingPunct="0">
              <a:spcBef>
                <a:spcPct val="0"/>
              </a:spcBef>
              <a:spcAft>
                <a:spcPct val="0"/>
              </a:spcAft>
              <a:defRPr sz="1500">
                <a:solidFill>
                  <a:schemeClr val="tx1"/>
                </a:solidFill>
                <a:latin typeface="Calibri" panose="020F0502020204030204" pitchFamily="34" charset="0"/>
              </a:defRPr>
            </a:lvl9pPr>
          </a:lstStyle>
          <a:p>
            <a:fld id="{22E6A5EA-FDD9-4FEE-BD45-5F8B828FAD9E}" type="slidenum">
              <a:rPr lang="en-US" altLang="en-US" sz="1000" smtClean="0">
                <a:solidFill>
                  <a:srgbClr val="898989"/>
                </a:solidFill>
              </a:rPr>
              <a:pPr/>
              <a:t>14</a:t>
            </a:fld>
            <a:endParaRPr lang="en-US" altLang="en-US" sz="1000" dirty="0" smtClean="0">
              <a:solidFill>
                <a:srgbClr val="898989"/>
              </a:solidFill>
            </a:endParaRPr>
          </a:p>
        </p:txBody>
      </p:sp>
      <p:sp>
        <p:nvSpPr>
          <p:cNvPr id="5" name="Subtitle 6"/>
          <p:cNvSpPr txBox="1">
            <a:spLocks/>
          </p:cNvSpPr>
          <p:nvPr/>
        </p:nvSpPr>
        <p:spPr>
          <a:xfrm>
            <a:off x="80964" y="1635071"/>
            <a:ext cx="8874760" cy="2789609"/>
          </a:xfrm>
          <a:prstGeom prst="rect">
            <a:avLst/>
          </a:prstGeom>
        </p:spPr>
        <p:txBody>
          <a:bodyPr/>
          <a:lst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pPr algn="just"/>
            <a:r>
              <a:rPr lang="en-GB" sz="1400" b="1" dirty="0" smtClean="0">
                <a:latin typeface="Arial" pitchFamily="34" charset="0"/>
                <a:cs typeface="Arial" pitchFamily="34" charset="0"/>
              </a:rPr>
              <a:t>the dtic</a:t>
            </a:r>
            <a:r>
              <a:rPr lang="en-GB" sz="1400" dirty="0" smtClean="0">
                <a:latin typeface="Arial" pitchFamily="34" charset="0"/>
                <a:cs typeface="Arial" pitchFamily="34" charset="0"/>
              </a:rPr>
              <a:t>’s priorities were refined given the impact of COVID-19 on the global economy, the domestic socio-economic </a:t>
            </a:r>
            <a:r>
              <a:rPr lang="en-GB" sz="1400" dirty="0" smtClean="0">
                <a:latin typeface="Arial" pitchFamily="34" charset="0"/>
                <a:cs typeface="Arial" pitchFamily="34" charset="0"/>
              </a:rPr>
              <a:t>environment </a:t>
            </a:r>
            <a:r>
              <a:rPr lang="en-GB" sz="1400" dirty="0" smtClean="0">
                <a:latin typeface="Arial" pitchFamily="34" charset="0"/>
                <a:cs typeface="Arial" pitchFamily="34" charset="0"/>
              </a:rPr>
              <a:t>and Government’s limited fiscal resources. </a:t>
            </a:r>
          </a:p>
          <a:p>
            <a:pPr algn="just"/>
            <a:endParaRPr lang="en-GB" sz="1400" dirty="0" smtClean="0">
              <a:latin typeface="Arial" pitchFamily="34" charset="0"/>
              <a:cs typeface="Arial" pitchFamily="34" charset="0"/>
            </a:endParaRPr>
          </a:p>
          <a:p>
            <a:pPr algn="just"/>
            <a:r>
              <a:rPr lang="en-GB" sz="1400" dirty="0" smtClean="0">
                <a:latin typeface="Arial" pitchFamily="34" charset="0"/>
                <a:cs typeface="Arial" pitchFamily="34" charset="0"/>
              </a:rPr>
              <a:t>Broad priorities and institutional enablers that will  underpin a new – more efficient and cost-effective – way of working are summarised in the sections below.   </a:t>
            </a:r>
            <a:endParaRPr lang="en-ZA" sz="1400" dirty="0" smtClean="0">
              <a:latin typeface="Arial" pitchFamily="34" charset="0"/>
              <a:cs typeface="Arial" pitchFamily="34" charset="0"/>
            </a:endParaRPr>
          </a:p>
          <a:p>
            <a:pPr algn="just"/>
            <a:endParaRPr lang="en-ZA" sz="1200" dirty="0"/>
          </a:p>
        </p:txBody>
      </p:sp>
    </p:spTree>
    <p:extLst>
      <p:ext uri="{BB962C8B-B14F-4D97-AF65-F5344CB8AC3E}">
        <p14:creationId xmlns:p14="http://schemas.microsoft.com/office/powerpoint/2010/main" val="3905322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641">
            <a:extLst>
              <a:ext uri="{FF2B5EF4-FFF2-40B4-BE49-F238E27FC236}">
                <a16:creationId xmlns:a16="http://schemas.microsoft.com/office/drawing/2014/main" id="{6F21A49A-7B8A-FF44-9B07-213878D3B68F}"/>
              </a:ext>
            </a:extLst>
          </p:cNvPr>
          <p:cNvSpPr/>
          <p:nvPr/>
        </p:nvSpPr>
        <p:spPr>
          <a:xfrm>
            <a:off x="570458" y="1083857"/>
            <a:ext cx="358178" cy="4530134"/>
          </a:xfrm>
          <a:prstGeom prst="round2SameRect">
            <a:avLst>
              <a:gd name="adj1" fmla="val 50000"/>
              <a:gd name="adj2" fmla="val 0"/>
            </a:avLst>
          </a:prstGeom>
          <a:solidFill>
            <a:srgbClr val="B9B9B9"/>
          </a:solidFill>
          <a:ln w="12700" cap="flat">
            <a:noFill/>
            <a:miter lim="400000"/>
          </a:ln>
          <a:effectLst/>
        </p:spPr>
        <p:txBody>
          <a:bodyPr wrap="square" lIns="0" tIns="0" rIns="0" bIns="0" numCol="1" anchor="t">
            <a:noAutofit/>
          </a:bodyPr>
          <a:lstStyle/>
          <a:p>
            <a:endParaRPr sz="1100" dirty="0">
              <a:latin typeface="Arial" pitchFamily="34" charset="0"/>
              <a:cs typeface="Arial" pitchFamily="34" charset="0"/>
            </a:endParaRPr>
          </a:p>
        </p:txBody>
      </p:sp>
      <p:sp>
        <p:nvSpPr>
          <p:cNvPr id="31" name="Shape 9642">
            <a:extLst>
              <a:ext uri="{FF2B5EF4-FFF2-40B4-BE49-F238E27FC236}">
                <a16:creationId xmlns:a16="http://schemas.microsoft.com/office/drawing/2014/main" id="{5600BC78-490E-7C4C-A733-91F194609E88}"/>
              </a:ext>
            </a:extLst>
          </p:cNvPr>
          <p:cNvSpPr/>
          <p:nvPr/>
        </p:nvSpPr>
        <p:spPr>
          <a:xfrm>
            <a:off x="928639" y="1408225"/>
            <a:ext cx="3410685" cy="6216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971" y="21600"/>
                </a:lnTo>
                <a:lnTo>
                  <a:pt x="21600" y="10800"/>
                </a:lnTo>
                <a:lnTo>
                  <a:pt x="18971" y="0"/>
                </a:lnTo>
                <a:lnTo>
                  <a:pt x="0" y="0"/>
                </a:lnTo>
                <a:close/>
              </a:path>
            </a:pathLst>
          </a:custGeom>
          <a:solidFill>
            <a:schemeClr val="accent1"/>
          </a:solidFill>
          <a:ln w="12700" cap="flat">
            <a:noFill/>
            <a:miter lim="400000"/>
          </a:ln>
          <a:effectLst/>
        </p:spPr>
        <p:txBody>
          <a:bodyPr wrap="square" lIns="0" tIns="0" rIns="0" bIns="0" numCol="1" anchor="t">
            <a:noAutofit/>
          </a:bodyPr>
          <a:lstStyle/>
          <a:p>
            <a:endParaRPr sz="1100" dirty="0">
              <a:latin typeface="Arial" pitchFamily="34" charset="0"/>
              <a:cs typeface="Arial" pitchFamily="34" charset="0"/>
            </a:endParaRPr>
          </a:p>
        </p:txBody>
      </p:sp>
      <p:sp>
        <p:nvSpPr>
          <p:cNvPr id="32" name="Shape 9643">
            <a:extLst>
              <a:ext uri="{FF2B5EF4-FFF2-40B4-BE49-F238E27FC236}">
                <a16:creationId xmlns:a16="http://schemas.microsoft.com/office/drawing/2014/main" id="{8AA9C7BF-2373-6649-808C-D96771E0CB25}"/>
              </a:ext>
            </a:extLst>
          </p:cNvPr>
          <p:cNvSpPr/>
          <p:nvPr/>
        </p:nvSpPr>
        <p:spPr>
          <a:xfrm>
            <a:off x="570458" y="1408190"/>
            <a:ext cx="358178" cy="621712"/>
          </a:xfrm>
          <a:prstGeom prst="rect">
            <a:avLst/>
          </a:prstGeom>
          <a:solidFill>
            <a:schemeClr val="accent1">
              <a:lumMod val="75000"/>
            </a:schemeClr>
          </a:solidFill>
          <a:ln w="12700" cap="flat">
            <a:noFill/>
            <a:miter lim="400000"/>
          </a:ln>
          <a:effectLst/>
        </p:spPr>
        <p:txBody>
          <a:bodyPr wrap="square" lIns="0" tIns="0" rIns="0" bIns="0" numCol="1" anchor="t">
            <a:noAutofit/>
          </a:bodyPr>
          <a:lstStyle/>
          <a:p>
            <a:endParaRPr sz="1100" dirty="0">
              <a:latin typeface="Arial" pitchFamily="34" charset="0"/>
              <a:cs typeface="Arial" pitchFamily="34" charset="0"/>
            </a:endParaRPr>
          </a:p>
        </p:txBody>
      </p:sp>
      <p:sp>
        <p:nvSpPr>
          <p:cNvPr id="25" name="Shape 9649">
            <a:extLst>
              <a:ext uri="{FF2B5EF4-FFF2-40B4-BE49-F238E27FC236}">
                <a16:creationId xmlns:a16="http://schemas.microsoft.com/office/drawing/2014/main" id="{6C7D827A-0C5C-BA4A-B688-3C32144497EE}"/>
              </a:ext>
            </a:extLst>
          </p:cNvPr>
          <p:cNvSpPr/>
          <p:nvPr/>
        </p:nvSpPr>
        <p:spPr>
          <a:xfrm>
            <a:off x="928639" y="2243623"/>
            <a:ext cx="3410685" cy="6216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971" y="21600"/>
                </a:lnTo>
                <a:lnTo>
                  <a:pt x="21600" y="10800"/>
                </a:lnTo>
                <a:lnTo>
                  <a:pt x="18971" y="0"/>
                </a:lnTo>
                <a:lnTo>
                  <a:pt x="0" y="0"/>
                </a:lnTo>
                <a:close/>
              </a:path>
            </a:pathLst>
          </a:custGeom>
          <a:solidFill>
            <a:schemeClr val="accent2"/>
          </a:solidFill>
          <a:ln w="12700" cap="flat">
            <a:noFill/>
            <a:miter lim="400000"/>
          </a:ln>
          <a:effectLst/>
        </p:spPr>
        <p:txBody>
          <a:bodyPr wrap="square" lIns="0" tIns="0" rIns="0" bIns="0" numCol="1" anchor="t">
            <a:noAutofit/>
          </a:bodyPr>
          <a:lstStyle/>
          <a:p>
            <a:endParaRPr sz="1100" dirty="0">
              <a:latin typeface="Arial" pitchFamily="34" charset="0"/>
              <a:cs typeface="Arial" pitchFamily="34" charset="0"/>
            </a:endParaRPr>
          </a:p>
        </p:txBody>
      </p:sp>
      <p:sp>
        <p:nvSpPr>
          <p:cNvPr id="26" name="Shape 9650">
            <a:extLst>
              <a:ext uri="{FF2B5EF4-FFF2-40B4-BE49-F238E27FC236}">
                <a16:creationId xmlns:a16="http://schemas.microsoft.com/office/drawing/2014/main" id="{F41C4E79-F4F9-774F-8E71-030B4DB92A7E}"/>
              </a:ext>
            </a:extLst>
          </p:cNvPr>
          <p:cNvSpPr/>
          <p:nvPr/>
        </p:nvSpPr>
        <p:spPr>
          <a:xfrm>
            <a:off x="570458" y="2254222"/>
            <a:ext cx="358178" cy="621713"/>
          </a:xfrm>
          <a:prstGeom prst="rect">
            <a:avLst/>
          </a:prstGeom>
          <a:solidFill>
            <a:schemeClr val="accent2">
              <a:lumMod val="75000"/>
            </a:schemeClr>
          </a:solidFill>
          <a:ln w="12700" cap="flat">
            <a:noFill/>
            <a:miter lim="400000"/>
          </a:ln>
          <a:effectLst/>
        </p:spPr>
        <p:txBody>
          <a:bodyPr wrap="square" lIns="0" tIns="0" rIns="0" bIns="0" numCol="1" anchor="t">
            <a:noAutofit/>
          </a:bodyPr>
          <a:lstStyle/>
          <a:p>
            <a:endParaRPr sz="1100" dirty="0">
              <a:latin typeface="Arial" pitchFamily="34" charset="0"/>
              <a:cs typeface="Arial" pitchFamily="34" charset="0"/>
            </a:endParaRPr>
          </a:p>
        </p:txBody>
      </p:sp>
      <p:sp>
        <p:nvSpPr>
          <p:cNvPr id="19" name="Shape 9656">
            <a:extLst>
              <a:ext uri="{FF2B5EF4-FFF2-40B4-BE49-F238E27FC236}">
                <a16:creationId xmlns:a16="http://schemas.microsoft.com/office/drawing/2014/main" id="{9BF9A9CA-F59C-8249-9B27-ECB14F42A9DE}"/>
              </a:ext>
            </a:extLst>
          </p:cNvPr>
          <p:cNvSpPr/>
          <p:nvPr/>
        </p:nvSpPr>
        <p:spPr>
          <a:xfrm>
            <a:off x="928639" y="3079021"/>
            <a:ext cx="3410685" cy="6216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971" y="21600"/>
                </a:lnTo>
                <a:lnTo>
                  <a:pt x="21600" y="10800"/>
                </a:lnTo>
                <a:lnTo>
                  <a:pt x="18971" y="0"/>
                </a:lnTo>
                <a:lnTo>
                  <a:pt x="0" y="0"/>
                </a:lnTo>
                <a:close/>
              </a:path>
            </a:pathLst>
          </a:custGeom>
          <a:solidFill>
            <a:schemeClr val="accent3"/>
          </a:solidFill>
          <a:ln w="12700" cap="flat">
            <a:noFill/>
            <a:miter lim="400000"/>
          </a:ln>
          <a:effectLst/>
        </p:spPr>
        <p:txBody>
          <a:bodyPr wrap="square" lIns="0" tIns="0" rIns="0" bIns="0" numCol="1" anchor="t">
            <a:noAutofit/>
          </a:bodyPr>
          <a:lstStyle/>
          <a:p>
            <a:endParaRPr sz="1100" dirty="0">
              <a:latin typeface="Arial" pitchFamily="34" charset="0"/>
              <a:cs typeface="Arial" pitchFamily="34" charset="0"/>
            </a:endParaRPr>
          </a:p>
        </p:txBody>
      </p:sp>
      <p:sp>
        <p:nvSpPr>
          <p:cNvPr id="20" name="Shape 9657">
            <a:extLst>
              <a:ext uri="{FF2B5EF4-FFF2-40B4-BE49-F238E27FC236}">
                <a16:creationId xmlns:a16="http://schemas.microsoft.com/office/drawing/2014/main" id="{A3883039-AB1C-9940-B66C-9BAA21F0527D}"/>
              </a:ext>
            </a:extLst>
          </p:cNvPr>
          <p:cNvSpPr/>
          <p:nvPr/>
        </p:nvSpPr>
        <p:spPr>
          <a:xfrm>
            <a:off x="570458" y="3089622"/>
            <a:ext cx="358178" cy="621713"/>
          </a:xfrm>
          <a:prstGeom prst="rect">
            <a:avLst/>
          </a:prstGeom>
          <a:solidFill>
            <a:schemeClr val="accent3">
              <a:lumMod val="75000"/>
            </a:schemeClr>
          </a:solidFill>
          <a:ln w="12700" cap="flat">
            <a:noFill/>
            <a:miter lim="400000"/>
          </a:ln>
          <a:effectLst/>
        </p:spPr>
        <p:txBody>
          <a:bodyPr wrap="square" lIns="0" tIns="0" rIns="0" bIns="0" numCol="1" anchor="t">
            <a:noAutofit/>
          </a:bodyPr>
          <a:lstStyle/>
          <a:p>
            <a:endParaRPr sz="1100" dirty="0">
              <a:latin typeface="Arial" pitchFamily="34" charset="0"/>
              <a:cs typeface="Arial" pitchFamily="34" charset="0"/>
            </a:endParaRPr>
          </a:p>
        </p:txBody>
      </p:sp>
      <p:sp>
        <p:nvSpPr>
          <p:cNvPr id="13" name="Shape 9663">
            <a:extLst>
              <a:ext uri="{FF2B5EF4-FFF2-40B4-BE49-F238E27FC236}">
                <a16:creationId xmlns:a16="http://schemas.microsoft.com/office/drawing/2014/main" id="{D0D323ED-7158-0E49-890E-64C9524726DE}"/>
              </a:ext>
            </a:extLst>
          </p:cNvPr>
          <p:cNvSpPr/>
          <p:nvPr/>
        </p:nvSpPr>
        <p:spPr>
          <a:xfrm>
            <a:off x="928639" y="3922572"/>
            <a:ext cx="3410685" cy="6216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971" y="21600"/>
                </a:lnTo>
                <a:lnTo>
                  <a:pt x="21600" y="10800"/>
                </a:lnTo>
                <a:lnTo>
                  <a:pt x="18971" y="0"/>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100" dirty="0">
              <a:latin typeface="Arial" pitchFamily="34" charset="0"/>
              <a:cs typeface="Arial" pitchFamily="34" charset="0"/>
            </a:endParaRPr>
          </a:p>
        </p:txBody>
      </p:sp>
      <p:sp>
        <p:nvSpPr>
          <p:cNvPr id="14" name="Shape 9664">
            <a:extLst>
              <a:ext uri="{FF2B5EF4-FFF2-40B4-BE49-F238E27FC236}">
                <a16:creationId xmlns:a16="http://schemas.microsoft.com/office/drawing/2014/main" id="{BDBA2154-22D4-B24E-9947-4584312BC4A8}"/>
              </a:ext>
            </a:extLst>
          </p:cNvPr>
          <p:cNvSpPr/>
          <p:nvPr/>
        </p:nvSpPr>
        <p:spPr>
          <a:xfrm>
            <a:off x="562528" y="3913684"/>
            <a:ext cx="358178" cy="621713"/>
          </a:xfrm>
          <a:prstGeom prst="rect">
            <a:avLst/>
          </a:prstGeom>
          <a:solidFill>
            <a:schemeClr val="accent4">
              <a:lumMod val="75000"/>
            </a:schemeClr>
          </a:solidFill>
          <a:ln w="12700" cap="flat">
            <a:noFill/>
            <a:miter lim="400000"/>
          </a:ln>
          <a:effectLst/>
        </p:spPr>
        <p:txBody>
          <a:bodyPr wrap="square" lIns="0" tIns="0" rIns="0" bIns="0" numCol="1" anchor="t">
            <a:noAutofit/>
          </a:bodyPr>
          <a:lstStyle/>
          <a:p>
            <a:endParaRPr sz="1100" dirty="0">
              <a:latin typeface="Arial" pitchFamily="34" charset="0"/>
              <a:cs typeface="Arial" pitchFamily="34" charset="0"/>
            </a:endParaRPr>
          </a:p>
        </p:txBody>
      </p:sp>
      <p:sp>
        <p:nvSpPr>
          <p:cNvPr id="38" name="Freeform 4">
            <a:extLst>
              <a:ext uri="{FF2B5EF4-FFF2-40B4-BE49-F238E27FC236}">
                <a16:creationId xmlns:a16="http://schemas.microsoft.com/office/drawing/2014/main" id="{3806985E-C8F3-5B4E-B4B0-E34797501C74}"/>
              </a:ext>
            </a:extLst>
          </p:cNvPr>
          <p:cNvSpPr>
            <a:spLocks noChangeArrowheads="1"/>
          </p:cNvSpPr>
          <p:nvPr/>
        </p:nvSpPr>
        <p:spPr bwMode="auto">
          <a:xfrm>
            <a:off x="1159317" y="3179401"/>
            <a:ext cx="254860" cy="378354"/>
          </a:xfrm>
          <a:custGeom>
            <a:avLst/>
            <a:gdLst>
              <a:gd name="T0" fmla="*/ 1337 w 1889"/>
              <a:gd name="T1" fmla="*/ 552 h 2521"/>
              <a:gd name="T2" fmla="*/ 1337 w 1889"/>
              <a:gd name="T3" fmla="*/ 190 h 2521"/>
              <a:gd name="T4" fmla="*/ 1698 w 1889"/>
              <a:gd name="T5" fmla="*/ 552 h 2521"/>
              <a:gd name="T6" fmla="*/ 1337 w 1889"/>
              <a:gd name="T7" fmla="*/ 552 h 2521"/>
              <a:gd name="T8" fmla="*/ 1652 w 1889"/>
              <a:gd name="T9" fmla="*/ 1103 h 2521"/>
              <a:gd name="T10" fmla="*/ 1180 w 1889"/>
              <a:gd name="T11" fmla="*/ 1103 h 2521"/>
              <a:gd name="T12" fmla="*/ 1180 w 1889"/>
              <a:gd name="T13" fmla="*/ 945 h 2521"/>
              <a:gd name="T14" fmla="*/ 1652 w 1889"/>
              <a:gd name="T15" fmla="*/ 945 h 2521"/>
              <a:gd name="T16" fmla="*/ 1652 w 1889"/>
              <a:gd name="T17" fmla="*/ 1103 h 2521"/>
              <a:gd name="T18" fmla="*/ 1652 w 1889"/>
              <a:gd name="T19" fmla="*/ 1732 h 2521"/>
              <a:gd name="T20" fmla="*/ 1101 w 1889"/>
              <a:gd name="T21" fmla="*/ 1732 h 2521"/>
              <a:gd name="T22" fmla="*/ 1101 w 1889"/>
              <a:gd name="T23" fmla="*/ 1575 h 2521"/>
              <a:gd name="T24" fmla="*/ 1652 w 1889"/>
              <a:gd name="T25" fmla="*/ 1575 h 2521"/>
              <a:gd name="T26" fmla="*/ 1652 w 1889"/>
              <a:gd name="T27" fmla="*/ 1732 h 2521"/>
              <a:gd name="T28" fmla="*/ 945 w 1889"/>
              <a:gd name="T29" fmla="*/ 1732 h 2521"/>
              <a:gd name="T30" fmla="*/ 236 w 1889"/>
              <a:gd name="T31" fmla="*/ 1732 h 2521"/>
              <a:gd name="T32" fmla="*/ 236 w 1889"/>
              <a:gd name="T33" fmla="*/ 1575 h 2521"/>
              <a:gd name="T34" fmla="*/ 945 w 1889"/>
              <a:gd name="T35" fmla="*/ 1575 h 2521"/>
              <a:gd name="T36" fmla="*/ 945 w 1889"/>
              <a:gd name="T37" fmla="*/ 1732 h 2521"/>
              <a:gd name="T38" fmla="*/ 945 w 1889"/>
              <a:gd name="T39" fmla="*/ 2047 h 2521"/>
              <a:gd name="T40" fmla="*/ 236 w 1889"/>
              <a:gd name="T41" fmla="*/ 2047 h 2521"/>
              <a:gd name="T42" fmla="*/ 236 w 1889"/>
              <a:gd name="T43" fmla="*/ 1890 h 2521"/>
              <a:gd name="T44" fmla="*/ 945 w 1889"/>
              <a:gd name="T45" fmla="*/ 1890 h 2521"/>
              <a:gd name="T46" fmla="*/ 945 w 1889"/>
              <a:gd name="T47" fmla="*/ 2047 h 2521"/>
              <a:gd name="T48" fmla="*/ 236 w 1889"/>
              <a:gd name="T49" fmla="*/ 1260 h 2521"/>
              <a:gd name="T50" fmla="*/ 551 w 1889"/>
              <a:gd name="T51" fmla="*/ 1260 h 2521"/>
              <a:gd name="T52" fmla="*/ 551 w 1889"/>
              <a:gd name="T53" fmla="*/ 1418 h 2521"/>
              <a:gd name="T54" fmla="*/ 236 w 1889"/>
              <a:gd name="T55" fmla="*/ 1418 h 2521"/>
              <a:gd name="T56" fmla="*/ 236 w 1889"/>
              <a:gd name="T57" fmla="*/ 1260 h 2521"/>
              <a:gd name="T58" fmla="*/ 1416 w 1889"/>
              <a:gd name="T59" fmla="*/ 1418 h 2521"/>
              <a:gd name="T60" fmla="*/ 708 w 1889"/>
              <a:gd name="T61" fmla="*/ 1418 h 2521"/>
              <a:gd name="T62" fmla="*/ 708 w 1889"/>
              <a:gd name="T63" fmla="*/ 1260 h 2521"/>
              <a:gd name="T64" fmla="*/ 1416 w 1889"/>
              <a:gd name="T65" fmla="*/ 1260 h 2521"/>
              <a:gd name="T66" fmla="*/ 1416 w 1889"/>
              <a:gd name="T67" fmla="*/ 1418 h 2521"/>
              <a:gd name="T68" fmla="*/ 236 w 1889"/>
              <a:gd name="T69" fmla="*/ 945 h 2521"/>
              <a:gd name="T70" fmla="*/ 1022 w 1889"/>
              <a:gd name="T71" fmla="*/ 945 h 2521"/>
              <a:gd name="T72" fmla="*/ 1022 w 1889"/>
              <a:gd name="T73" fmla="*/ 1103 h 2521"/>
              <a:gd name="T74" fmla="*/ 236 w 1889"/>
              <a:gd name="T75" fmla="*/ 1103 h 2521"/>
              <a:gd name="T76" fmla="*/ 236 w 1889"/>
              <a:gd name="T77" fmla="*/ 945 h 2521"/>
              <a:gd name="T78" fmla="*/ 1370 w 1889"/>
              <a:gd name="T79" fmla="*/ 0 h 2521"/>
              <a:gd name="T80" fmla="*/ 0 w 1889"/>
              <a:gd name="T81" fmla="*/ 0 h 2521"/>
              <a:gd name="T82" fmla="*/ 0 w 1889"/>
              <a:gd name="T83" fmla="*/ 2520 h 2521"/>
              <a:gd name="T84" fmla="*/ 1888 w 1889"/>
              <a:gd name="T85" fmla="*/ 2520 h 2521"/>
              <a:gd name="T86" fmla="*/ 1888 w 1889"/>
              <a:gd name="T87" fmla="*/ 519 h 2521"/>
              <a:gd name="T88" fmla="*/ 1370 w 1889"/>
              <a:gd name="T89" fmla="*/ 0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89" h="2521">
                <a:moveTo>
                  <a:pt x="1337" y="552"/>
                </a:moveTo>
                <a:lnTo>
                  <a:pt x="1337" y="190"/>
                </a:lnTo>
                <a:lnTo>
                  <a:pt x="1698" y="552"/>
                </a:lnTo>
                <a:lnTo>
                  <a:pt x="1337" y="552"/>
                </a:lnTo>
                <a:close/>
                <a:moveTo>
                  <a:pt x="1652" y="1103"/>
                </a:moveTo>
                <a:lnTo>
                  <a:pt x="1180" y="1103"/>
                </a:lnTo>
                <a:lnTo>
                  <a:pt x="1180" y="945"/>
                </a:lnTo>
                <a:lnTo>
                  <a:pt x="1652" y="945"/>
                </a:lnTo>
                <a:lnTo>
                  <a:pt x="1652" y="1103"/>
                </a:lnTo>
                <a:close/>
                <a:moveTo>
                  <a:pt x="1652" y="1732"/>
                </a:moveTo>
                <a:lnTo>
                  <a:pt x="1101" y="1732"/>
                </a:lnTo>
                <a:lnTo>
                  <a:pt x="1101" y="1575"/>
                </a:lnTo>
                <a:lnTo>
                  <a:pt x="1652" y="1575"/>
                </a:lnTo>
                <a:lnTo>
                  <a:pt x="1652" y="1732"/>
                </a:lnTo>
                <a:close/>
                <a:moveTo>
                  <a:pt x="945" y="1732"/>
                </a:moveTo>
                <a:lnTo>
                  <a:pt x="236" y="1732"/>
                </a:lnTo>
                <a:lnTo>
                  <a:pt x="236" y="1575"/>
                </a:lnTo>
                <a:lnTo>
                  <a:pt x="945" y="1575"/>
                </a:lnTo>
                <a:lnTo>
                  <a:pt x="945" y="1732"/>
                </a:lnTo>
                <a:close/>
                <a:moveTo>
                  <a:pt x="945" y="2047"/>
                </a:moveTo>
                <a:lnTo>
                  <a:pt x="236" y="2047"/>
                </a:lnTo>
                <a:lnTo>
                  <a:pt x="236" y="1890"/>
                </a:lnTo>
                <a:lnTo>
                  <a:pt x="945" y="1890"/>
                </a:lnTo>
                <a:lnTo>
                  <a:pt x="945" y="2047"/>
                </a:lnTo>
                <a:close/>
                <a:moveTo>
                  <a:pt x="236" y="1260"/>
                </a:moveTo>
                <a:lnTo>
                  <a:pt x="551" y="1260"/>
                </a:lnTo>
                <a:lnTo>
                  <a:pt x="551" y="1418"/>
                </a:lnTo>
                <a:lnTo>
                  <a:pt x="236" y="1418"/>
                </a:lnTo>
                <a:lnTo>
                  <a:pt x="236" y="1260"/>
                </a:lnTo>
                <a:close/>
                <a:moveTo>
                  <a:pt x="1416" y="1418"/>
                </a:moveTo>
                <a:lnTo>
                  <a:pt x="708" y="1418"/>
                </a:lnTo>
                <a:lnTo>
                  <a:pt x="708" y="1260"/>
                </a:lnTo>
                <a:lnTo>
                  <a:pt x="1416" y="1260"/>
                </a:lnTo>
                <a:lnTo>
                  <a:pt x="1416" y="1418"/>
                </a:lnTo>
                <a:close/>
                <a:moveTo>
                  <a:pt x="236" y="945"/>
                </a:moveTo>
                <a:lnTo>
                  <a:pt x="1022" y="945"/>
                </a:lnTo>
                <a:lnTo>
                  <a:pt x="1022" y="1103"/>
                </a:lnTo>
                <a:lnTo>
                  <a:pt x="236" y="1103"/>
                </a:lnTo>
                <a:lnTo>
                  <a:pt x="236" y="945"/>
                </a:lnTo>
                <a:close/>
                <a:moveTo>
                  <a:pt x="1370" y="0"/>
                </a:moveTo>
                <a:lnTo>
                  <a:pt x="0" y="0"/>
                </a:lnTo>
                <a:lnTo>
                  <a:pt x="0" y="2520"/>
                </a:lnTo>
                <a:lnTo>
                  <a:pt x="1888" y="2520"/>
                </a:lnTo>
                <a:lnTo>
                  <a:pt x="1888" y="519"/>
                </a:lnTo>
                <a:lnTo>
                  <a:pt x="1370" y="0"/>
                </a:lnTo>
                <a:close/>
              </a:path>
            </a:pathLst>
          </a:custGeom>
          <a:solidFill>
            <a:schemeClr val="bg1"/>
          </a:solidFill>
          <a:ln>
            <a:noFill/>
          </a:ln>
          <a:effectLst/>
        </p:spPr>
        <p:txBody>
          <a:bodyPr wrap="none" lIns="38398" tIns="19198" rIns="38398" bIns="19198" anchor="ctr"/>
          <a:lstStyle/>
          <a:p>
            <a:endParaRPr lang="en-US" sz="1100" dirty="0">
              <a:latin typeface="Arial" pitchFamily="34" charset="0"/>
              <a:cs typeface="Arial" pitchFamily="34" charset="0"/>
            </a:endParaRPr>
          </a:p>
        </p:txBody>
      </p:sp>
      <p:sp>
        <p:nvSpPr>
          <p:cNvPr id="39" name="Freeform 38">
            <a:extLst>
              <a:ext uri="{FF2B5EF4-FFF2-40B4-BE49-F238E27FC236}">
                <a16:creationId xmlns:a16="http://schemas.microsoft.com/office/drawing/2014/main" id="{4D523C03-DA8D-AF4C-B61F-603CDD787E73}"/>
              </a:ext>
            </a:extLst>
          </p:cNvPr>
          <p:cNvSpPr>
            <a:spLocks noChangeArrowheads="1"/>
          </p:cNvSpPr>
          <p:nvPr/>
        </p:nvSpPr>
        <p:spPr bwMode="auto">
          <a:xfrm>
            <a:off x="1073705" y="4093734"/>
            <a:ext cx="340472" cy="354392"/>
          </a:xfrm>
          <a:custGeom>
            <a:avLst/>
            <a:gdLst>
              <a:gd name="connsiteX0" fmla="*/ 282575 w 907690"/>
              <a:gd name="connsiteY0" fmla="*/ 681037 h 850540"/>
              <a:gd name="connsiteX1" fmla="*/ 621941 w 907690"/>
              <a:gd name="connsiteY1" fmla="*/ 681037 h 850540"/>
              <a:gd name="connsiteX2" fmla="*/ 621941 w 907690"/>
              <a:gd name="connsiteY2" fmla="*/ 737825 h 850540"/>
              <a:gd name="connsiteX3" fmla="*/ 282575 w 907690"/>
              <a:gd name="connsiteY3" fmla="*/ 737825 h 850540"/>
              <a:gd name="connsiteX4" fmla="*/ 311150 w 907690"/>
              <a:gd name="connsiteY4" fmla="*/ 566737 h 850540"/>
              <a:gd name="connsiteX5" fmla="*/ 594952 w 907690"/>
              <a:gd name="connsiteY5" fmla="*/ 566737 h 850540"/>
              <a:gd name="connsiteX6" fmla="*/ 594952 w 907690"/>
              <a:gd name="connsiteY6" fmla="*/ 623525 h 850540"/>
              <a:gd name="connsiteX7" fmla="*/ 311150 w 907690"/>
              <a:gd name="connsiteY7" fmla="*/ 623525 h 850540"/>
              <a:gd name="connsiteX8" fmla="*/ 226923 w 907690"/>
              <a:gd name="connsiteY8" fmla="*/ 510696 h 850540"/>
              <a:gd name="connsiteX9" fmla="*/ 226923 w 907690"/>
              <a:gd name="connsiteY9" fmla="*/ 794019 h 850540"/>
              <a:gd name="connsiteX10" fmla="*/ 680768 w 907690"/>
              <a:gd name="connsiteY10" fmla="*/ 794019 h 850540"/>
              <a:gd name="connsiteX11" fmla="*/ 680768 w 907690"/>
              <a:gd name="connsiteY11" fmla="*/ 510696 h 850540"/>
              <a:gd name="connsiteX12" fmla="*/ 226923 w 907690"/>
              <a:gd name="connsiteY12" fmla="*/ 311973 h 850540"/>
              <a:gd name="connsiteX13" fmla="*/ 198467 w 907690"/>
              <a:gd name="connsiteY13" fmla="*/ 340414 h 850540"/>
              <a:gd name="connsiteX14" fmla="*/ 226923 w 907690"/>
              <a:gd name="connsiteY14" fmla="*/ 368854 h 850540"/>
              <a:gd name="connsiteX15" fmla="*/ 255378 w 907690"/>
              <a:gd name="connsiteY15" fmla="*/ 340414 h 850540"/>
              <a:gd name="connsiteX16" fmla="*/ 226923 w 907690"/>
              <a:gd name="connsiteY16" fmla="*/ 311973 h 850540"/>
              <a:gd name="connsiteX17" fmla="*/ 113461 w 907690"/>
              <a:gd name="connsiteY17" fmla="*/ 311973 h 850540"/>
              <a:gd name="connsiteX18" fmla="*/ 85006 w 907690"/>
              <a:gd name="connsiteY18" fmla="*/ 340414 h 850540"/>
              <a:gd name="connsiteX19" fmla="*/ 113461 w 907690"/>
              <a:gd name="connsiteY19" fmla="*/ 368854 h 850540"/>
              <a:gd name="connsiteX20" fmla="*/ 141917 w 907690"/>
              <a:gd name="connsiteY20" fmla="*/ 340414 h 850540"/>
              <a:gd name="connsiteX21" fmla="*/ 113461 w 907690"/>
              <a:gd name="connsiteY21" fmla="*/ 311973 h 850540"/>
              <a:gd name="connsiteX22" fmla="*/ 73480 w 907690"/>
              <a:gd name="connsiteY22" fmla="*/ 227012 h 850540"/>
              <a:gd name="connsiteX23" fmla="*/ 834210 w 907690"/>
              <a:gd name="connsiteY23" fmla="*/ 227012 h 850540"/>
              <a:gd name="connsiteX24" fmla="*/ 907690 w 907690"/>
              <a:gd name="connsiteY24" fmla="*/ 300453 h 850540"/>
              <a:gd name="connsiteX25" fmla="*/ 907690 w 907690"/>
              <a:gd name="connsiteY25" fmla="*/ 623737 h 850540"/>
              <a:gd name="connsiteX26" fmla="*/ 737318 w 907690"/>
              <a:gd name="connsiteY26" fmla="*/ 623737 h 850540"/>
              <a:gd name="connsiteX27" fmla="*/ 737318 w 907690"/>
              <a:gd name="connsiteY27" fmla="*/ 850540 h 850540"/>
              <a:gd name="connsiteX28" fmla="*/ 170012 w 907690"/>
              <a:gd name="connsiteY28" fmla="*/ 850540 h 850540"/>
              <a:gd name="connsiteX29" fmla="*/ 170012 w 907690"/>
              <a:gd name="connsiteY29" fmla="*/ 623737 h 850540"/>
              <a:gd name="connsiteX30" fmla="*/ 0 w 907690"/>
              <a:gd name="connsiteY30" fmla="*/ 623737 h 850540"/>
              <a:gd name="connsiteX31" fmla="*/ 0 w 907690"/>
              <a:gd name="connsiteY31" fmla="*/ 300453 h 850540"/>
              <a:gd name="connsiteX32" fmla="*/ 169862 w 907690"/>
              <a:gd name="connsiteY32" fmla="*/ 0 h 850540"/>
              <a:gd name="connsiteX33" fmla="*/ 736241 w 907690"/>
              <a:gd name="connsiteY33" fmla="*/ 0 h 850540"/>
              <a:gd name="connsiteX34" fmla="*/ 736241 w 907690"/>
              <a:gd name="connsiteY34" fmla="*/ 198078 h 850540"/>
              <a:gd name="connsiteX35" fmla="*/ 679782 w 907690"/>
              <a:gd name="connsiteY35" fmla="*/ 198078 h 850540"/>
              <a:gd name="connsiteX36" fmla="*/ 679782 w 907690"/>
              <a:gd name="connsiteY36" fmla="*/ 56799 h 850540"/>
              <a:gd name="connsiteX37" fmla="*/ 226680 w 907690"/>
              <a:gd name="connsiteY37" fmla="*/ 56799 h 850540"/>
              <a:gd name="connsiteX38" fmla="*/ 226680 w 907690"/>
              <a:gd name="connsiteY38" fmla="*/ 198078 h 850540"/>
              <a:gd name="connsiteX39" fmla="*/ 169862 w 907690"/>
              <a:gd name="connsiteY39" fmla="*/ 198078 h 8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07690" h="850540">
                <a:moveTo>
                  <a:pt x="282575" y="681037"/>
                </a:moveTo>
                <a:lnTo>
                  <a:pt x="621941" y="681037"/>
                </a:lnTo>
                <a:lnTo>
                  <a:pt x="621941" y="737825"/>
                </a:lnTo>
                <a:lnTo>
                  <a:pt x="282575" y="737825"/>
                </a:lnTo>
                <a:close/>
                <a:moveTo>
                  <a:pt x="311150" y="566737"/>
                </a:moveTo>
                <a:lnTo>
                  <a:pt x="594952" y="566737"/>
                </a:lnTo>
                <a:lnTo>
                  <a:pt x="594952" y="623525"/>
                </a:lnTo>
                <a:lnTo>
                  <a:pt x="311150" y="623525"/>
                </a:lnTo>
                <a:close/>
                <a:moveTo>
                  <a:pt x="226923" y="510696"/>
                </a:moveTo>
                <a:lnTo>
                  <a:pt x="226923" y="794019"/>
                </a:lnTo>
                <a:lnTo>
                  <a:pt x="680768" y="794019"/>
                </a:lnTo>
                <a:lnTo>
                  <a:pt x="680768" y="510696"/>
                </a:lnTo>
                <a:close/>
                <a:moveTo>
                  <a:pt x="226923" y="311973"/>
                </a:moveTo>
                <a:cubicBezTo>
                  <a:pt x="211074" y="311973"/>
                  <a:pt x="198467" y="324573"/>
                  <a:pt x="198467" y="340414"/>
                </a:cubicBezTo>
                <a:cubicBezTo>
                  <a:pt x="198467" y="356254"/>
                  <a:pt x="211074" y="368854"/>
                  <a:pt x="226923" y="368854"/>
                </a:cubicBezTo>
                <a:cubicBezTo>
                  <a:pt x="242771" y="368854"/>
                  <a:pt x="255378" y="356254"/>
                  <a:pt x="255378" y="340414"/>
                </a:cubicBezTo>
                <a:cubicBezTo>
                  <a:pt x="255378" y="324573"/>
                  <a:pt x="242771" y="311973"/>
                  <a:pt x="226923" y="311973"/>
                </a:cubicBezTo>
                <a:close/>
                <a:moveTo>
                  <a:pt x="113461" y="311973"/>
                </a:moveTo>
                <a:cubicBezTo>
                  <a:pt x="97613" y="311973"/>
                  <a:pt x="85006" y="324573"/>
                  <a:pt x="85006" y="340414"/>
                </a:cubicBezTo>
                <a:cubicBezTo>
                  <a:pt x="85006" y="356254"/>
                  <a:pt x="97613" y="368854"/>
                  <a:pt x="113461" y="368854"/>
                </a:cubicBezTo>
                <a:cubicBezTo>
                  <a:pt x="128950" y="368854"/>
                  <a:pt x="141917" y="356254"/>
                  <a:pt x="141917" y="340414"/>
                </a:cubicBezTo>
                <a:cubicBezTo>
                  <a:pt x="141917" y="324573"/>
                  <a:pt x="128950" y="311973"/>
                  <a:pt x="113461" y="311973"/>
                </a:cubicBezTo>
                <a:close/>
                <a:moveTo>
                  <a:pt x="73480" y="227012"/>
                </a:moveTo>
                <a:lnTo>
                  <a:pt x="834210" y="227012"/>
                </a:lnTo>
                <a:lnTo>
                  <a:pt x="907690" y="300453"/>
                </a:lnTo>
                <a:lnTo>
                  <a:pt x="907690" y="623737"/>
                </a:lnTo>
                <a:lnTo>
                  <a:pt x="737318" y="623737"/>
                </a:lnTo>
                <a:lnTo>
                  <a:pt x="737318" y="850540"/>
                </a:lnTo>
                <a:lnTo>
                  <a:pt x="170012" y="850540"/>
                </a:lnTo>
                <a:lnTo>
                  <a:pt x="170012" y="623737"/>
                </a:lnTo>
                <a:lnTo>
                  <a:pt x="0" y="623737"/>
                </a:lnTo>
                <a:lnTo>
                  <a:pt x="0" y="300453"/>
                </a:lnTo>
                <a:close/>
                <a:moveTo>
                  <a:pt x="169862" y="0"/>
                </a:moveTo>
                <a:lnTo>
                  <a:pt x="736241" y="0"/>
                </a:lnTo>
                <a:lnTo>
                  <a:pt x="736241" y="198078"/>
                </a:lnTo>
                <a:lnTo>
                  <a:pt x="679782" y="198078"/>
                </a:lnTo>
                <a:lnTo>
                  <a:pt x="679782" y="56799"/>
                </a:lnTo>
                <a:lnTo>
                  <a:pt x="226680" y="56799"/>
                </a:lnTo>
                <a:lnTo>
                  <a:pt x="226680" y="198078"/>
                </a:lnTo>
                <a:lnTo>
                  <a:pt x="169862" y="198078"/>
                </a:lnTo>
                <a:close/>
              </a:path>
            </a:pathLst>
          </a:custGeom>
          <a:solidFill>
            <a:schemeClr val="bg1"/>
          </a:solidFill>
          <a:ln>
            <a:noFill/>
          </a:ln>
          <a:effectLst/>
        </p:spPr>
        <p:txBody>
          <a:bodyPr wrap="square" lIns="38398" tIns="19198" rIns="38398" bIns="19198" anchor="ctr">
            <a:noAutofit/>
          </a:bodyPr>
          <a:lstStyle/>
          <a:p>
            <a:endParaRPr lang="en-US" sz="1100" dirty="0">
              <a:latin typeface="Arial" pitchFamily="34" charset="0"/>
              <a:cs typeface="Arial" pitchFamily="34" charset="0"/>
            </a:endParaRPr>
          </a:p>
        </p:txBody>
      </p:sp>
      <p:sp>
        <p:nvSpPr>
          <p:cNvPr id="40" name="Freeform 39">
            <a:extLst>
              <a:ext uri="{FF2B5EF4-FFF2-40B4-BE49-F238E27FC236}">
                <a16:creationId xmlns:a16="http://schemas.microsoft.com/office/drawing/2014/main" id="{91A3DD59-B0C2-8845-B5C0-6F6B9BE51F51}"/>
              </a:ext>
            </a:extLst>
          </p:cNvPr>
          <p:cNvSpPr>
            <a:spLocks noChangeArrowheads="1"/>
          </p:cNvSpPr>
          <p:nvPr/>
        </p:nvSpPr>
        <p:spPr bwMode="auto">
          <a:xfrm>
            <a:off x="1116511" y="2333775"/>
            <a:ext cx="340472" cy="377543"/>
          </a:xfrm>
          <a:custGeom>
            <a:avLst/>
            <a:gdLst>
              <a:gd name="connsiteX0" fmla="*/ 595312 w 907690"/>
              <a:gd name="connsiteY0" fmla="*/ 623887 h 906103"/>
              <a:gd name="connsiteX1" fmla="*/ 709250 w 907690"/>
              <a:gd name="connsiteY1" fmla="*/ 623887 h 906103"/>
              <a:gd name="connsiteX2" fmla="*/ 709250 w 907690"/>
              <a:gd name="connsiteY2" fmla="*/ 737825 h 906103"/>
              <a:gd name="connsiteX3" fmla="*/ 595312 w 907690"/>
              <a:gd name="connsiteY3" fmla="*/ 737825 h 906103"/>
              <a:gd name="connsiteX4" fmla="*/ 396875 w 907690"/>
              <a:gd name="connsiteY4" fmla="*/ 623887 h 906103"/>
              <a:gd name="connsiteX5" fmla="*/ 509229 w 907690"/>
              <a:gd name="connsiteY5" fmla="*/ 623887 h 906103"/>
              <a:gd name="connsiteX6" fmla="*/ 509229 w 907690"/>
              <a:gd name="connsiteY6" fmla="*/ 737825 h 906103"/>
              <a:gd name="connsiteX7" fmla="*/ 396875 w 907690"/>
              <a:gd name="connsiteY7" fmla="*/ 737825 h 906103"/>
              <a:gd name="connsiteX8" fmla="*/ 198437 w 907690"/>
              <a:gd name="connsiteY8" fmla="*/ 623887 h 906103"/>
              <a:gd name="connsiteX9" fmla="*/ 310792 w 907690"/>
              <a:gd name="connsiteY9" fmla="*/ 623887 h 906103"/>
              <a:gd name="connsiteX10" fmla="*/ 310792 w 907690"/>
              <a:gd name="connsiteY10" fmla="*/ 737825 h 906103"/>
              <a:gd name="connsiteX11" fmla="*/ 198437 w 907690"/>
              <a:gd name="connsiteY11" fmla="*/ 737825 h 906103"/>
              <a:gd name="connsiteX12" fmla="*/ 595312 w 907690"/>
              <a:gd name="connsiteY12" fmla="*/ 454025 h 906103"/>
              <a:gd name="connsiteX13" fmla="*/ 709250 w 907690"/>
              <a:gd name="connsiteY13" fmla="*/ 454025 h 906103"/>
              <a:gd name="connsiteX14" fmla="*/ 709250 w 907690"/>
              <a:gd name="connsiteY14" fmla="*/ 567963 h 906103"/>
              <a:gd name="connsiteX15" fmla="*/ 595312 w 907690"/>
              <a:gd name="connsiteY15" fmla="*/ 567963 h 906103"/>
              <a:gd name="connsiteX16" fmla="*/ 396875 w 907690"/>
              <a:gd name="connsiteY16" fmla="*/ 454025 h 906103"/>
              <a:gd name="connsiteX17" fmla="*/ 509229 w 907690"/>
              <a:gd name="connsiteY17" fmla="*/ 454025 h 906103"/>
              <a:gd name="connsiteX18" fmla="*/ 509229 w 907690"/>
              <a:gd name="connsiteY18" fmla="*/ 567963 h 906103"/>
              <a:gd name="connsiteX19" fmla="*/ 396875 w 907690"/>
              <a:gd name="connsiteY19" fmla="*/ 567963 h 906103"/>
              <a:gd name="connsiteX20" fmla="*/ 198437 w 907690"/>
              <a:gd name="connsiteY20" fmla="*/ 454025 h 906103"/>
              <a:gd name="connsiteX21" fmla="*/ 310792 w 907690"/>
              <a:gd name="connsiteY21" fmla="*/ 454025 h 906103"/>
              <a:gd name="connsiteX22" fmla="*/ 310792 w 907690"/>
              <a:gd name="connsiteY22" fmla="*/ 567963 h 906103"/>
              <a:gd name="connsiteX23" fmla="*/ 198437 w 907690"/>
              <a:gd name="connsiteY23" fmla="*/ 567963 h 906103"/>
              <a:gd name="connsiteX24" fmla="*/ 0 w 907690"/>
              <a:gd name="connsiteY24" fmla="*/ 368300 h 906103"/>
              <a:gd name="connsiteX25" fmla="*/ 56911 w 907690"/>
              <a:gd name="connsiteY25" fmla="*/ 368300 h 906103"/>
              <a:gd name="connsiteX26" fmla="*/ 56911 w 907690"/>
              <a:gd name="connsiteY26" fmla="*/ 849662 h 906103"/>
              <a:gd name="connsiteX27" fmla="*/ 737678 w 907690"/>
              <a:gd name="connsiteY27" fmla="*/ 849662 h 906103"/>
              <a:gd name="connsiteX28" fmla="*/ 737678 w 907690"/>
              <a:gd name="connsiteY28" fmla="*/ 736062 h 906103"/>
              <a:gd name="connsiteX29" fmla="*/ 850779 w 907690"/>
              <a:gd name="connsiteY29" fmla="*/ 736062 h 906103"/>
              <a:gd name="connsiteX30" fmla="*/ 850779 w 907690"/>
              <a:gd name="connsiteY30" fmla="*/ 368300 h 906103"/>
              <a:gd name="connsiteX31" fmla="*/ 907690 w 907690"/>
              <a:gd name="connsiteY31" fmla="*/ 368300 h 906103"/>
              <a:gd name="connsiteX32" fmla="*/ 907690 w 907690"/>
              <a:gd name="connsiteY32" fmla="*/ 776325 h 906103"/>
              <a:gd name="connsiteX33" fmla="*/ 777660 w 907690"/>
              <a:gd name="connsiteY33" fmla="*/ 906103 h 906103"/>
              <a:gd name="connsiteX34" fmla="*/ 0 w 907690"/>
              <a:gd name="connsiteY34" fmla="*/ 906103 h 906103"/>
              <a:gd name="connsiteX35" fmla="*/ 227283 w 907690"/>
              <a:gd name="connsiteY35" fmla="*/ 0 h 906103"/>
              <a:gd name="connsiteX36" fmla="*/ 283833 w 907690"/>
              <a:gd name="connsiteY36" fmla="*/ 0 h 906103"/>
              <a:gd name="connsiteX37" fmla="*/ 283833 w 907690"/>
              <a:gd name="connsiteY37" fmla="*/ 227301 h 906103"/>
              <a:gd name="connsiteX38" fmla="*/ 340384 w 907690"/>
              <a:gd name="connsiteY38" fmla="*/ 113650 h 906103"/>
              <a:gd name="connsiteX39" fmla="*/ 624217 w 907690"/>
              <a:gd name="connsiteY39" fmla="*/ 113650 h 906103"/>
              <a:gd name="connsiteX40" fmla="*/ 624217 w 907690"/>
              <a:gd name="connsiteY40" fmla="*/ 0 h 906103"/>
              <a:gd name="connsiteX41" fmla="*/ 680768 w 907690"/>
              <a:gd name="connsiteY41" fmla="*/ 0 h 906103"/>
              <a:gd name="connsiteX42" fmla="*/ 680768 w 907690"/>
              <a:gd name="connsiteY42" fmla="*/ 227301 h 906103"/>
              <a:gd name="connsiteX43" fmla="*/ 737678 w 907690"/>
              <a:gd name="connsiteY43" fmla="*/ 113650 h 906103"/>
              <a:gd name="connsiteX44" fmla="*/ 834571 w 907690"/>
              <a:gd name="connsiteY44" fmla="*/ 113650 h 906103"/>
              <a:gd name="connsiteX45" fmla="*/ 907690 w 907690"/>
              <a:gd name="connsiteY45" fmla="*/ 187252 h 906103"/>
              <a:gd name="connsiteX46" fmla="*/ 907690 w 907690"/>
              <a:gd name="connsiteY46" fmla="*/ 340951 h 906103"/>
              <a:gd name="connsiteX47" fmla="*/ 0 w 907690"/>
              <a:gd name="connsiteY47" fmla="*/ 340951 h 906103"/>
              <a:gd name="connsiteX48" fmla="*/ 0 w 907690"/>
              <a:gd name="connsiteY48" fmla="*/ 187252 h 906103"/>
              <a:gd name="connsiteX49" fmla="*/ 73480 w 907690"/>
              <a:gd name="connsiteY49" fmla="*/ 113650 h 906103"/>
              <a:gd name="connsiteX50" fmla="*/ 227283 w 907690"/>
              <a:gd name="connsiteY50" fmla="*/ 113650 h 90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07690" h="906103">
                <a:moveTo>
                  <a:pt x="595312" y="623887"/>
                </a:moveTo>
                <a:lnTo>
                  <a:pt x="709250" y="623887"/>
                </a:lnTo>
                <a:lnTo>
                  <a:pt x="709250" y="737825"/>
                </a:lnTo>
                <a:lnTo>
                  <a:pt x="595312" y="737825"/>
                </a:lnTo>
                <a:close/>
                <a:moveTo>
                  <a:pt x="396875" y="623887"/>
                </a:moveTo>
                <a:lnTo>
                  <a:pt x="509229" y="623887"/>
                </a:lnTo>
                <a:lnTo>
                  <a:pt x="509229" y="737825"/>
                </a:lnTo>
                <a:lnTo>
                  <a:pt x="396875" y="737825"/>
                </a:lnTo>
                <a:close/>
                <a:moveTo>
                  <a:pt x="198437" y="623887"/>
                </a:moveTo>
                <a:lnTo>
                  <a:pt x="310792" y="623887"/>
                </a:lnTo>
                <a:lnTo>
                  <a:pt x="310792" y="737825"/>
                </a:lnTo>
                <a:lnTo>
                  <a:pt x="198437" y="737825"/>
                </a:lnTo>
                <a:close/>
                <a:moveTo>
                  <a:pt x="595312" y="454025"/>
                </a:moveTo>
                <a:lnTo>
                  <a:pt x="709250" y="454025"/>
                </a:lnTo>
                <a:lnTo>
                  <a:pt x="709250" y="567963"/>
                </a:lnTo>
                <a:lnTo>
                  <a:pt x="595312" y="567963"/>
                </a:lnTo>
                <a:close/>
                <a:moveTo>
                  <a:pt x="396875" y="454025"/>
                </a:moveTo>
                <a:lnTo>
                  <a:pt x="509229" y="454025"/>
                </a:lnTo>
                <a:lnTo>
                  <a:pt x="509229" y="567963"/>
                </a:lnTo>
                <a:lnTo>
                  <a:pt x="396875" y="567963"/>
                </a:lnTo>
                <a:close/>
                <a:moveTo>
                  <a:pt x="198437" y="454025"/>
                </a:moveTo>
                <a:lnTo>
                  <a:pt x="310792" y="454025"/>
                </a:lnTo>
                <a:lnTo>
                  <a:pt x="310792" y="567963"/>
                </a:lnTo>
                <a:lnTo>
                  <a:pt x="198437" y="567963"/>
                </a:lnTo>
                <a:close/>
                <a:moveTo>
                  <a:pt x="0" y="368300"/>
                </a:moveTo>
                <a:lnTo>
                  <a:pt x="56911" y="368300"/>
                </a:lnTo>
                <a:lnTo>
                  <a:pt x="56911" y="849662"/>
                </a:lnTo>
                <a:lnTo>
                  <a:pt x="737678" y="849662"/>
                </a:lnTo>
                <a:lnTo>
                  <a:pt x="737678" y="736062"/>
                </a:lnTo>
                <a:lnTo>
                  <a:pt x="850779" y="736062"/>
                </a:lnTo>
                <a:lnTo>
                  <a:pt x="850779" y="368300"/>
                </a:lnTo>
                <a:lnTo>
                  <a:pt x="907690" y="368300"/>
                </a:lnTo>
                <a:lnTo>
                  <a:pt x="907690" y="776325"/>
                </a:lnTo>
                <a:lnTo>
                  <a:pt x="777660" y="906103"/>
                </a:lnTo>
                <a:lnTo>
                  <a:pt x="0" y="906103"/>
                </a:lnTo>
                <a:close/>
                <a:moveTo>
                  <a:pt x="227283" y="0"/>
                </a:moveTo>
                <a:lnTo>
                  <a:pt x="283833" y="0"/>
                </a:lnTo>
                <a:lnTo>
                  <a:pt x="283833" y="227301"/>
                </a:lnTo>
                <a:lnTo>
                  <a:pt x="340384" y="113650"/>
                </a:lnTo>
                <a:lnTo>
                  <a:pt x="624217" y="113650"/>
                </a:lnTo>
                <a:lnTo>
                  <a:pt x="624217" y="0"/>
                </a:lnTo>
                <a:lnTo>
                  <a:pt x="680768" y="0"/>
                </a:lnTo>
                <a:lnTo>
                  <a:pt x="680768" y="227301"/>
                </a:lnTo>
                <a:lnTo>
                  <a:pt x="737678" y="113650"/>
                </a:lnTo>
                <a:lnTo>
                  <a:pt x="834571" y="113650"/>
                </a:lnTo>
                <a:lnTo>
                  <a:pt x="907690" y="187252"/>
                </a:lnTo>
                <a:lnTo>
                  <a:pt x="907690" y="340951"/>
                </a:lnTo>
                <a:lnTo>
                  <a:pt x="0" y="340951"/>
                </a:lnTo>
                <a:lnTo>
                  <a:pt x="0" y="187252"/>
                </a:lnTo>
                <a:lnTo>
                  <a:pt x="73480" y="113650"/>
                </a:lnTo>
                <a:lnTo>
                  <a:pt x="227283" y="113650"/>
                </a:lnTo>
                <a:close/>
              </a:path>
            </a:pathLst>
          </a:custGeom>
          <a:solidFill>
            <a:schemeClr val="bg1"/>
          </a:solidFill>
          <a:ln>
            <a:noFill/>
          </a:ln>
          <a:effectLst/>
        </p:spPr>
        <p:txBody>
          <a:bodyPr wrap="square" lIns="38398" tIns="19198" rIns="38398" bIns="19198" anchor="ctr">
            <a:noAutofit/>
          </a:bodyPr>
          <a:lstStyle/>
          <a:p>
            <a:endParaRPr lang="en-US" sz="1100" dirty="0">
              <a:latin typeface="Arial" pitchFamily="34" charset="0"/>
              <a:cs typeface="Arial" pitchFamily="34" charset="0"/>
            </a:endParaRPr>
          </a:p>
        </p:txBody>
      </p:sp>
      <p:sp>
        <p:nvSpPr>
          <p:cNvPr id="41" name="Freeform 26">
            <a:extLst>
              <a:ext uri="{FF2B5EF4-FFF2-40B4-BE49-F238E27FC236}">
                <a16:creationId xmlns:a16="http://schemas.microsoft.com/office/drawing/2014/main" id="{D77773BE-5B21-0F4D-A5C1-04F3B6CA4117}"/>
              </a:ext>
            </a:extLst>
          </p:cNvPr>
          <p:cNvSpPr>
            <a:spLocks noChangeArrowheads="1"/>
          </p:cNvSpPr>
          <p:nvPr/>
        </p:nvSpPr>
        <p:spPr bwMode="auto">
          <a:xfrm>
            <a:off x="1116517" y="1553684"/>
            <a:ext cx="340607" cy="330729"/>
          </a:xfrm>
          <a:custGeom>
            <a:avLst/>
            <a:gdLst>
              <a:gd name="T0" fmla="*/ 1969 w 2521"/>
              <a:gd name="T1" fmla="*/ 1260 h 2206"/>
              <a:gd name="T2" fmla="*/ 1024 w 2521"/>
              <a:gd name="T3" fmla="*/ 1260 h 2206"/>
              <a:gd name="T4" fmla="*/ 1024 w 2521"/>
              <a:gd name="T5" fmla="*/ 1103 h 2206"/>
              <a:gd name="T6" fmla="*/ 1969 w 2521"/>
              <a:gd name="T7" fmla="*/ 1103 h 2206"/>
              <a:gd name="T8" fmla="*/ 1969 w 2521"/>
              <a:gd name="T9" fmla="*/ 1260 h 2206"/>
              <a:gd name="T10" fmla="*/ 1732 w 2521"/>
              <a:gd name="T11" fmla="*/ 1575 h 2206"/>
              <a:gd name="T12" fmla="*/ 1260 w 2521"/>
              <a:gd name="T13" fmla="*/ 1575 h 2206"/>
              <a:gd name="T14" fmla="*/ 1260 w 2521"/>
              <a:gd name="T15" fmla="*/ 1418 h 2206"/>
              <a:gd name="T16" fmla="*/ 1732 w 2521"/>
              <a:gd name="T17" fmla="*/ 1418 h 2206"/>
              <a:gd name="T18" fmla="*/ 1732 w 2521"/>
              <a:gd name="T19" fmla="*/ 1575 h 2206"/>
              <a:gd name="T20" fmla="*/ 2395 w 2521"/>
              <a:gd name="T21" fmla="*/ 473 h 2206"/>
              <a:gd name="T22" fmla="*/ 597 w 2521"/>
              <a:gd name="T23" fmla="*/ 473 h 2206"/>
              <a:gd name="T24" fmla="*/ 472 w 2521"/>
              <a:gd name="T25" fmla="*/ 598 h 2206"/>
              <a:gd name="T26" fmla="*/ 472 w 2521"/>
              <a:gd name="T27" fmla="*/ 1890 h 2206"/>
              <a:gd name="T28" fmla="*/ 472 w 2521"/>
              <a:gd name="T29" fmla="*/ 1890 h 2206"/>
              <a:gd name="T30" fmla="*/ 315 w 2521"/>
              <a:gd name="T31" fmla="*/ 2048 h 2206"/>
              <a:gd name="T32" fmla="*/ 315 w 2521"/>
              <a:gd name="T33" fmla="*/ 2048 h 2206"/>
              <a:gd name="T34" fmla="*/ 158 w 2521"/>
              <a:gd name="T35" fmla="*/ 1890 h 2206"/>
              <a:gd name="T36" fmla="*/ 158 w 2521"/>
              <a:gd name="T37" fmla="*/ 191 h 2206"/>
              <a:gd name="T38" fmla="*/ 190 w 2521"/>
              <a:gd name="T39" fmla="*/ 158 h 2206"/>
              <a:gd name="T40" fmla="*/ 842 w 2521"/>
              <a:gd name="T41" fmla="*/ 158 h 2206"/>
              <a:gd name="T42" fmla="*/ 1078 w 2521"/>
              <a:gd name="T43" fmla="*/ 315 h 2206"/>
              <a:gd name="T44" fmla="*/ 1857 w 2521"/>
              <a:gd name="T45" fmla="*/ 315 h 2206"/>
              <a:gd name="T46" fmla="*/ 1890 w 2521"/>
              <a:gd name="T47" fmla="*/ 348 h 2206"/>
              <a:gd name="T48" fmla="*/ 1890 w 2521"/>
              <a:gd name="T49" fmla="*/ 394 h 2206"/>
              <a:gd name="T50" fmla="*/ 2047 w 2521"/>
              <a:gd name="T51" fmla="*/ 394 h 2206"/>
              <a:gd name="T52" fmla="*/ 2047 w 2521"/>
              <a:gd name="T53" fmla="*/ 283 h 2206"/>
              <a:gd name="T54" fmla="*/ 1922 w 2521"/>
              <a:gd name="T55" fmla="*/ 158 h 2206"/>
              <a:gd name="T56" fmla="*/ 1126 w 2521"/>
              <a:gd name="T57" fmla="*/ 158 h 2206"/>
              <a:gd name="T58" fmla="*/ 890 w 2521"/>
              <a:gd name="T59" fmla="*/ 0 h 2206"/>
              <a:gd name="T60" fmla="*/ 125 w 2521"/>
              <a:gd name="T61" fmla="*/ 0 h 2206"/>
              <a:gd name="T62" fmla="*/ 0 w 2521"/>
              <a:gd name="T63" fmla="*/ 125 h 2206"/>
              <a:gd name="T64" fmla="*/ 0 w 2521"/>
              <a:gd name="T65" fmla="*/ 1890 h 2206"/>
              <a:gd name="T66" fmla="*/ 0 w 2521"/>
              <a:gd name="T67" fmla="*/ 1890 h 2206"/>
              <a:gd name="T68" fmla="*/ 315 w 2521"/>
              <a:gd name="T69" fmla="*/ 2205 h 2206"/>
              <a:gd name="T70" fmla="*/ 2205 w 2521"/>
              <a:gd name="T71" fmla="*/ 2205 h 2206"/>
              <a:gd name="T72" fmla="*/ 2205 w 2521"/>
              <a:gd name="T73" fmla="*/ 2205 h 2206"/>
              <a:gd name="T74" fmla="*/ 2520 w 2521"/>
              <a:gd name="T75" fmla="*/ 1890 h 2206"/>
              <a:gd name="T76" fmla="*/ 2520 w 2521"/>
              <a:gd name="T77" fmla="*/ 598 h 2206"/>
              <a:gd name="T78" fmla="*/ 2395 w 2521"/>
              <a:gd name="T79" fmla="*/ 473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21" h="2206">
                <a:moveTo>
                  <a:pt x="1969" y="1260"/>
                </a:moveTo>
                <a:lnTo>
                  <a:pt x="1024" y="1260"/>
                </a:lnTo>
                <a:lnTo>
                  <a:pt x="1024" y="1103"/>
                </a:lnTo>
                <a:lnTo>
                  <a:pt x="1969" y="1103"/>
                </a:lnTo>
                <a:lnTo>
                  <a:pt x="1969" y="1260"/>
                </a:lnTo>
                <a:close/>
                <a:moveTo>
                  <a:pt x="1732" y="1575"/>
                </a:moveTo>
                <a:lnTo>
                  <a:pt x="1260" y="1575"/>
                </a:lnTo>
                <a:lnTo>
                  <a:pt x="1260" y="1418"/>
                </a:lnTo>
                <a:lnTo>
                  <a:pt x="1732" y="1418"/>
                </a:lnTo>
                <a:lnTo>
                  <a:pt x="1732" y="1575"/>
                </a:lnTo>
                <a:close/>
                <a:moveTo>
                  <a:pt x="2395" y="473"/>
                </a:moveTo>
                <a:lnTo>
                  <a:pt x="597" y="473"/>
                </a:lnTo>
                <a:lnTo>
                  <a:pt x="472" y="598"/>
                </a:lnTo>
                <a:lnTo>
                  <a:pt x="472" y="1890"/>
                </a:lnTo>
                <a:lnTo>
                  <a:pt x="472" y="1890"/>
                </a:lnTo>
                <a:cubicBezTo>
                  <a:pt x="472" y="1977"/>
                  <a:pt x="402" y="2048"/>
                  <a:pt x="315" y="2048"/>
                </a:cubicBezTo>
                <a:lnTo>
                  <a:pt x="315" y="2048"/>
                </a:lnTo>
                <a:cubicBezTo>
                  <a:pt x="228" y="2048"/>
                  <a:pt x="158" y="1977"/>
                  <a:pt x="158" y="1890"/>
                </a:cubicBezTo>
                <a:lnTo>
                  <a:pt x="158" y="191"/>
                </a:lnTo>
                <a:lnTo>
                  <a:pt x="190" y="158"/>
                </a:lnTo>
                <a:lnTo>
                  <a:pt x="842" y="158"/>
                </a:lnTo>
                <a:lnTo>
                  <a:pt x="1078" y="315"/>
                </a:lnTo>
                <a:lnTo>
                  <a:pt x="1857" y="315"/>
                </a:lnTo>
                <a:lnTo>
                  <a:pt x="1890" y="348"/>
                </a:lnTo>
                <a:lnTo>
                  <a:pt x="1890" y="394"/>
                </a:lnTo>
                <a:lnTo>
                  <a:pt x="2047" y="394"/>
                </a:lnTo>
                <a:lnTo>
                  <a:pt x="2047" y="283"/>
                </a:lnTo>
                <a:lnTo>
                  <a:pt x="1922" y="158"/>
                </a:lnTo>
                <a:lnTo>
                  <a:pt x="1126" y="158"/>
                </a:lnTo>
                <a:lnTo>
                  <a:pt x="890" y="0"/>
                </a:lnTo>
                <a:lnTo>
                  <a:pt x="125" y="0"/>
                </a:lnTo>
                <a:lnTo>
                  <a:pt x="0" y="125"/>
                </a:lnTo>
                <a:lnTo>
                  <a:pt x="0" y="1890"/>
                </a:lnTo>
                <a:lnTo>
                  <a:pt x="0" y="1890"/>
                </a:lnTo>
                <a:cubicBezTo>
                  <a:pt x="0" y="2064"/>
                  <a:pt x="142" y="2205"/>
                  <a:pt x="315" y="2205"/>
                </a:cubicBezTo>
                <a:lnTo>
                  <a:pt x="2205" y="2205"/>
                </a:lnTo>
                <a:lnTo>
                  <a:pt x="2205" y="2205"/>
                </a:lnTo>
                <a:cubicBezTo>
                  <a:pt x="2378" y="2205"/>
                  <a:pt x="2520" y="2064"/>
                  <a:pt x="2520" y="1890"/>
                </a:cubicBezTo>
                <a:lnTo>
                  <a:pt x="2520" y="598"/>
                </a:lnTo>
                <a:lnTo>
                  <a:pt x="2395" y="473"/>
                </a:lnTo>
                <a:close/>
              </a:path>
            </a:pathLst>
          </a:custGeom>
          <a:solidFill>
            <a:schemeClr val="bg1"/>
          </a:solidFill>
          <a:ln>
            <a:noFill/>
          </a:ln>
          <a:effectLst/>
        </p:spPr>
        <p:txBody>
          <a:bodyPr wrap="none" lIns="38398" tIns="19198" rIns="38398" bIns="19198" anchor="ctr"/>
          <a:lstStyle/>
          <a:p>
            <a:endParaRPr lang="en-US" sz="1100" dirty="0">
              <a:latin typeface="Arial" pitchFamily="34" charset="0"/>
              <a:cs typeface="Arial" pitchFamily="34" charset="0"/>
            </a:endParaRPr>
          </a:p>
        </p:txBody>
      </p:sp>
      <p:sp>
        <p:nvSpPr>
          <p:cNvPr id="42" name="TextBox 41">
            <a:extLst>
              <a:ext uri="{FF2B5EF4-FFF2-40B4-BE49-F238E27FC236}">
                <a16:creationId xmlns:a16="http://schemas.microsoft.com/office/drawing/2014/main" id="{08D33F58-F61E-1948-8E82-31B2F0BA0B4E}"/>
              </a:ext>
            </a:extLst>
          </p:cNvPr>
          <p:cNvSpPr txBox="1"/>
          <p:nvPr/>
        </p:nvSpPr>
        <p:spPr>
          <a:xfrm>
            <a:off x="1621050" y="2410772"/>
            <a:ext cx="2025858" cy="208048"/>
          </a:xfrm>
          <a:prstGeom prst="rect">
            <a:avLst/>
          </a:prstGeom>
          <a:noFill/>
        </p:spPr>
        <p:txBody>
          <a:bodyPr wrap="square" lIns="38398" tIns="19198" rIns="38398" bIns="19198" rtlCol="0" anchor="ctr">
            <a:spAutoFit/>
          </a:bodyPr>
          <a:lstStyle/>
          <a:p>
            <a:r>
              <a:rPr lang="en-US" sz="1100" b="1" dirty="0">
                <a:solidFill>
                  <a:schemeClr val="bg1"/>
                </a:solidFill>
                <a:effectLst>
                  <a:outerShdw blurRad="38100" dist="38100" dir="2700000" algn="tl">
                    <a:srgbClr val="000000">
                      <a:alpha val="43137"/>
                    </a:srgbClr>
                  </a:outerShdw>
                </a:effectLst>
                <a:latin typeface="Arial" pitchFamily="34" charset="0"/>
                <a:ea typeface="Lato Light" panose="020F0502020204030203" pitchFamily="34" charset="0"/>
                <a:cs typeface="Arial" pitchFamily="34" charset="0"/>
              </a:rPr>
              <a:t>t</a:t>
            </a:r>
            <a:r>
              <a:rPr lang="en-US" sz="1100" b="1" dirty="0" smtClean="0">
                <a:solidFill>
                  <a:schemeClr val="bg1"/>
                </a:solidFill>
                <a:effectLst>
                  <a:outerShdw blurRad="38100" dist="38100" dir="2700000" algn="tl">
                    <a:srgbClr val="000000">
                      <a:alpha val="43137"/>
                    </a:srgbClr>
                  </a:outerShdw>
                </a:effectLst>
                <a:latin typeface="Arial" pitchFamily="34" charset="0"/>
                <a:ea typeface="Lato Light" panose="020F0502020204030203" pitchFamily="34" charset="0"/>
                <a:cs typeface="Arial" pitchFamily="34" charset="0"/>
              </a:rPr>
              <a:t>he dtic PROGRAMMES</a:t>
            </a:r>
            <a:endParaRPr lang="en-US" sz="1100" b="1" dirty="0">
              <a:solidFill>
                <a:schemeClr val="bg1"/>
              </a:solidFill>
              <a:effectLst>
                <a:outerShdw blurRad="38100" dist="38100" dir="2700000" algn="tl">
                  <a:srgbClr val="000000">
                    <a:alpha val="43137"/>
                  </a:srgbClr>
                </a:outerShdw>
              </a:effectLst>
              <a:latin typeface="Arial" pitchFamily="34" charset="0"/>
              <a:ea typeface="Lato Light" panose="020F0502020204030203" pitchFamily="34" charset="0"/>
              <a:cs typeface="Arial" pitchFamily="34" charset="0"/>
            </a:endParaRPr>
          </a:p>
        </p:txBody>
      </p:sp>
      <p:sp>
        <p:nvSpPr>
          <p:cNvPr id="43" name="TextBox 42">
            <a:extLst>
              <a:ext uri="{FF2B5EF4-FFF2-40B4-BE49-F238E27FC236}">
                <a16:creationId xmlns:a16="http://schemas.microsoft.com/office/drawing/2014/main" id="{BA83BF99-EE49-E244-A8CB-91486D0C8CD3}"/>
              </a:ext>
            </a:extLst>
          </p:cNvPr>
          <p:cNvSpPr txBox="1"/>
          <p:nvPr/>
        </p:nvSpPr>
        <p:spPr>
          <a:xfrm>
            <a:off x="1648664" y="3283602"/>
            <a:ext cx="2025858" cy="208048"/>
          </a:xfrm>
          <a:prstGeom prst="rect">
            <a:avLst/>
          </a:prstGeom>
          <a:noFill/>
        </p:spPr>
        <p:txBody>
          <a:bodyPr wrap="square" lIns="38398" tIns="19198" rIns="38398" bIns="19198" rtlCol="0" anchor="ctr">
            <a:spAutoFit/>
          </a:bodyPr>
          <a:lstStyle/>
          <a:p>
            <a:r>
              <a:rPr lang="en-US" sz="1050" b="1" dirty="0" smtClean="0">
                <a:solidFill>
                  <a:schemeClr val="bg1"/>
                </a:solidFill>
                <a:effectLst>
                  <a:outerShdw blurRad="38100" dist="38100" dir="2700000" algn="tl">
                    <a:srgbClr val="000000">
                      <a:alpha val="43137"/>
                    </a:srgbClr>
                  </a:outerShdw>
                </a:effectLst>
                <a:latin typeface="Arial" pitchFamily="34" charset="0"/>
                <a:ea typeface="Lato Light" panose="020F0502020204030203" pitchFamily="34" charset="0"/>
                <a:cs typeface="Arial" pitchFamily="34" charset="0"/>
              </a:rPr>
              <a:t>BUDGET ADJUSTMENT  </a:t>
            </a:r>
            <a:endParaRPr lang="en-US" sz="1050" b="1" dirty="0">
              <a:solidFill>
                <a:schemeClr val="bg1"/>
              </a:solidFill>
              <a:effectLst>
                <a:outerShdw blurRad="38100" dist="38100" dir="2700000" algn="tl">
                  <a:srgbClr val="000000">
                    <a:alpha val="43137"/>
                  </a:srgbClr>
                </a:outerShdw>
              </a:effectLst>
              <a:latin typeface="Arial" pitchFamily="34" charset="0"/>
              <a:ea typeface="Lato Light" panose="020F0502020204030203" pitchFamily="34" charset="0"/>
              <a:cs typeface="Arial" pitchFamily="34" charset="0"/>
            </a:endParaRPr>
          </a:p>
        </p:txBody>
      </p:sp>
      <p:sp>
        <p:nvSpPr>
          <p:cNvPr id="45" name="TextBox 44">
            <a:extLst>
              <a:ext uri="{FF2B5EF4-FFF2-40B4-BE49-F238E27FC236}">
                <a16:creationId xmlns:a16="http://schemas.microsoft.com/office/drawing/2014/main" id="{C0BE8B9B-DE35-5F47-9536-E62ABCFEAB60}"/>
              </a:ext>
            </a:extLst>
          </p:cNvPr>
          <p:cNvSpPr txBox="1"/>
          <p:nvPr/>
        </p:nvSpPr>
        <p:spPr>
          <a:xfrm>
            <a:off x="1621052" y="4166906"/>
            <a:ext cx="2025858" cy="208048"/>
          </a:xfrm>
          <a:prstGeom prst="rect">
            <a:avLst/>
          </a:prstGeom>
          <a:noFill/>
        </p:spPr>
        <p:txBody>
          <a:bodyPr wrap="square" lIns="38398" tIns="19198" rIns="38398" bIns="19198" rtlCol="0" anchor="ctr">
            <a:spAutoFit/>
          </a:bodyPr>
          <a:lstStyle/>
          <a:p>
            <a:r>
              <a:rPr lang="en-US" sz="1050" b="1" dirty="0" smtClean="0">
                <a:solidFill>
                  <a:schemeClr val="bg1"/>
                </a:solidFill>
                <a:effectLst>
                  <a:outerShdw blurRad="38100" dist="38100" dir="2700000" algn="tl">
                    <a:srgbClr val="000000">
                      <a:alpha val="43137"/>
                    </a:srgbClr>
                  </a:outerShdw>
                </a:effectLst>
                <a:latin typeface="Arial" pitchFamily="34" charset="0"/>
                <a:ea typeface="Lato Light" panose="020F0502020204030203" pitchFamily="34" charset="0"/>
                <a:cs typeface="Arial" pitchFamily="34" charset="0"/>
              </a:rPr>
              <a:t>APP OUTPUT INDICATORS </a:t>
            </a:r>
            <a:endParaRPr lang="en-US" sz="1050" b="1" dirty="0">
              <a:solidFill>
                <a:schemeClr val="bg1"/>
              </a:solidFill>
              <a:effectLst>
                <a:outerShdw blurRad="38100" dist="38100" dir="2700000" algn="tl">
                  <a:srgbClr val="000000">
                    <a:alpha val="43137"/>
                  </a:srgbClr>
                </a:outerShdw>
              </a:effectLst>
              <a:latin typeface="Arial" pitchFamily="34" charset="0"/>
              <a:ea typeface="Lato Light" panose="020F0502020204030203" pitchFamily="34" charset="0"/>
              <a:cs typeface="Arial" pitchFamily="34" charset="0"/>
            </a:endParaRPr>
          </a:p>
        </p:txBody>
      </p:sp>
      <p:sp>
        <p:nvSpPr>
          <p:cNvPr id="46" name="TextBox 45">
            <a:extLst>
              <a:ext uri="{FF2B5EF4-FFF2-40B4-BE49-F238E27FC236}">
                <a16:creationId xmlns:a16="http://schemas.microsoft.com/office/drawing/2014/main" id="{DD447EB5-C427-DB40-8644-70AADCC4F214}"/>
              </a:ext>
            </a:extLst>
          </p:cNvPr>
          <p:cNvSpPr txBox="1"/>
          <p:nvPr/>
        </p:nvSpPr>
        <p:spPr>
          <a:xfrm>
            <a:off x="4408944" y="1566965"/>
            <a:ext cx="191359" cy="284992"/>
          </a:xfrm>
          <a:prstGeom prst="rect">
            <a:avLst/>
          </a:prstGeom>
          <a:noFill/>
        </p:spPr>
        <p:txBody>
          <a:bodyPr wrap="none" lIns="38398" tIns="19198" rIns="38398" bIns="19198" rtlCol="0" anchor="ctr">
            <a:spAutoFit/>
          </a:bodyPr>
          <a:lstStyle/>
          <a:p>
            <a:pPr algn="r"/>
            <a:r>
              <a:rPr lang="en-US" sz="1600" b="1" dirty="0" smtClean="0">
                <a:solidFill>
                  <a:srgbClr val="0070C0"/>
                </a:solidFill>
                <a:latin typeface="Arial" pitchFamily="34" charset="0"/>
                <a:cs typeface="Arial" pitchFamily="34" charset="0"/>
              </a:rPr>
              <a:t>2</a:t>
            </a:r>
            <a:endParaRPr lang="en-US" sz="1600" b="1" dirty="0">
              <a:solidFill>
                <a:srgbClr val="0070C0"/>
              </a:solidFill>
              <a:latin typeface="Arial" pitchFamily="34" charset="0"/>
              <a:cs typeface="Arial" pitchFamily="34" charset="0"/>
            </a:endParaRPr>
          </a:p>
        </p:txBody>
      </p:sp>
      <p:sp>
        <p:nvSpPr>
          <p:cNvPr id="47" name="TextBox 46">
            <a:extLst>
              <a:ext uri="{FF2B5EF4-FFF2-40B4-BE49-F238E27FC236}">
                <a16:creationId xmlns:a16="http://schemas.microsoft.com/office/drawing/2014/main" id="{3BCCAB58-8BE6-8743-8D1D-14A599A1891E}"/>
              </a:ext>
            </a:extLst>
          </p:cNvPr>
          <p:cNvSpPr txBox="1"/>
          <p:nvPr/>
        </p:nvSpPr>
        <p:spPr>
          <a:xfrm>
            <a:off x="4384147" y="2404257"/>
            <a:ext cx="305172" cy="284992"/>
          </a:xfrm>
          <a:prstGeom prst="rect">
            <a:avLst/>
          </a:prstGeom>
          <a:noFill/>
        </p:spPr>
        <p:txBody>
          <a:bodyPr wrap="none" lIns="38398" tIns="19198" rIns="38398" bIns="19198" rtlCol="0" anchor="ctr">
            <a:spAutoFit/>
          </a:bodyPr>
          <a:lstStyle/>
          <a:p>
            <a:pPr algn="r"/>
            <a:r>
              <a:rPr lang="en-US" sz="1600" b="1" dirty="0" smtClean="0">
                <a:solidFill>
                  <a:schemeClr val="accent2">
                    <a:lumMod val="50000"/>
                  </a:schemeClr>
                </a:solidFill>
                <a:latin typeface="Arial" pitchFamily="34" charset="0"/>
                <a:cs typeface="Arial" pitchFamily="34" charset="0"/>
              </a:rPr>
              <a:t>10</a:t>
            </a:r>
            <a:endParaRPr lang="en-US" sz="1600" b="1" dirty="0">
              <a:solidFill>
                <a:schemeClr val="accent2">
                  <a:lumMod val="50000"/>
                </a:schemeClr>
              </a:solidFill>
              <a:latin typeface="Arial" pitchFamily="34" charset="0"/>
              <a:cs typeface="Arial" pitchFamily="34" charset="0"/>
            </a:endParaRPr>
          </a:p>
        </p:txBody>
      </p:sp>
      <p:sp>
        <p:nvSpPr>
          <p:cNvPr id="48" name="TextBox 47">
            <a:extLst>
              <a:ext uri="{FF2B5EF4-FFF2-40B4-BE49-F238E27FC236}">
                <a16:creationId xmlns:a16="http://schemas.microsoft.com/office/drawing/2014/main" id="{F93DF6A6-14B3-B240-8C3A-21C9560D7B51}"/>
              </a:ext>
            </a:extLst>
          </p:cNvPr>
          <p:cNvSpPr txBox="1"/>
          <p:nvPr/>
        </p:nvSpPr>
        <p:spPr>
          <a:xfrm>
            <a:off x="4346843" y="3251703"/>
            <a:ext cx="556843" cy="284992"/>
          </a:xfrm>
          <a:prstGeom prst="rect">
            <a:avLst/>
          </a:prstGeom>
          <a:noFill/>
        </p:spPr>
        <p:txBody>
          <a:bodyPr wrap="none" lIns="38398" tIns="19198" rIns="38398" bIns="19198" rtlCol="0" anchor="ctr">
            <a:spAutoFit/>
          </a:bodyPr>
          <a:lstStyle/>
          <a:p>
            <a:pPr algn="r"/>
            <a:r>
              <a:rPr lang="en-US" sz="1600" b="1" dirty="0" smtClean="0">
                <a:solidFill>
                  <a:srgbClr val="FF0000"/>
                </a:solidFill>
                <a:latin typeface="Arial" pitchFamily="34" charset="0"/>
                <a:cs typeface="Arial" pitchFamily="34" charset="0"/>
              </a:rPr>
              <a:t>-16%</a:t>
            </a:r>
            <a:endParaRPr lang="en-US" sz="1600" b="1" dirty="0">
              <a:solidFill>
                <a:srgbClr val="FF0000"/>
              </a:solidFill>
              <a:latin typeface="Arial" pitchFamily="34" charset="0"/>
              <a:cs typeface="Arial" pitchFamily="34" charset="0"/>
            </a:endParaRPr>
          </a:p>
        </p:txBody>
      </p:sp>
      <p:sp>
        <p:nvSpPr>
          <p:cNvPr id="50" name="TextBox 49">
            <a:extLst>
              <a:ext uri="{FF2B5EF4-FFF2-40B4-BE49-F238E27FC236}">
                <a16:creationId xmlns:a16="http://schemas.microsoft.com/office/drawing/2014/main" id="{B0828A2E-E644-D34C-AF4F-F26AA4B4F5F4}"/>
              </a:ext>
            </a:extLst>
          </p:cNvPr>
          <p:cNvSpPr txBox="1"/>
          <p:nvPr/>
        </p:nvSpPr>
        <p:spPr>
          <a:xfrm>
            <a:off x="4876804" y="2249261"/>
            <a:ext cx="4002657" cy="546602"/>
          </a:xfrm>
          <a:prstGeom prst="rect">
            <a:avLst/>
          </a:prstGeom>
          <a:solidFill>
            <a:schemeClr val="accent2">
              <a:lumMod val="60000"/>
              <a:lumOff val="40000"/>
            </a:schemeClr>
          </a:solidFill>
        </p:spPr>
        <p:txBody>
          <a:bodyPr wrap="square" lIns="38398" tIns="19198" rIns="38398" bIns="19198" rtlCol="0" anchor="ctr">
            <a:spAutoFit/>
          </a:bodyPr>
          <a:lstStyle/>
          <a:p>
            <a:pPr algn="just"/>
            <a:r>
              <a:rPr lang="en-GB" sz="1100" dirty="0" smtClean="0">
                <a:latin typeface="Arial" pitchFamily="34" charset="0"/>
                <a:cs typeface="Arial" pitchFamily="34" charset="0"/>
              </a:rPr>
              <a:t>The 10 Programmes of </a:t>
            </a:r>
            <a:r>
              <a:rPr lang="en-GB" sz="1100" dirty="0">
                <a:latin typeface="Arial" pitchFamily="34" charset="0"/>
                <a:cs typeface="Arial" pitchFamily="34" charset="0"/>
              </a:rPr>
              <a:t>the Department contribute to </a:t>
            </a:r>
            <a:r>
              <a:rPr lang="en-GB" sz="1100" dirty="0" smtClean="0">
                <a:latin typeface="Arial" pitchFamily="34" charset="0"/>
                <a:cs typeface="Arial" pitchFamily="34" charset="0"/>
              </a:rPr>
              <a:t>growing </a:t>
            </a:r>
            <a:r>
              <a:rPr lang="en-GB" sz="1100" dirty="0">
                <a:latin typeface="Arial" pitchFamily="34" charset="0"/>
                <a:cs typeface="Arial" pitchFamily="34" charset="0"/>
              </a:rPr>
              <a:t>and transforming the economy</a:t>
            </a:r>
            <a:r>
              <a:rPr lang="en-GB" sz="1100" dirty="0" smtClean="0">
                <a:latin typeface="Arial" pitchFamily="34" charset="0"/>
                <a:cs typeface="Arial" pitchFamily="34" charset="0"/>
              </a:rPr>
              <a:t>; Creating </a:t>
            </a:r>
            <a:r>
              <a:rPr lang="en-GB" sz="1100" dirty="0">
                <a:latin typeface="Arial" pitchFamily="34" charset="0"/>
                <a:cs typeface="Arial" pitchFamily="34" charset="0"/>
              </a:rPr>
              <a:t>jobs; and </a:t>
            </a:r>
            <a:r>
              <a:rPr lang="en-GB" sz="1100" dirty="0" smtClean="0">
                <a:latin typeface="Arial" pitchFamily="34" charset="0"/>
                <a:cs typeface="Arial" pitchFamily="34" charset="0"/>
              </a:rPr>
              <a:t>Protecting </a:t>
            </a:r>
            <a:r>
              <a:rPr lang="en-GB" sz="1100" dirty="0">
                <a:latin typeface="Arial" pitchFamily="34" charset="0"/>
                <a:cs typeface="Arial" pitchFamily="34" charset="0"/>
              </a:rPr>
              <a:t>consumers, workers and enterprises. </a:t>
            </a:r>
            <a:endParaRPr lang="en-ZA" sz="1100" dirty="0">
              <a:latin typeface="Arial" pitchFamily="34" charset="0"/>
              <a:cs typeface="Arial" pitchFamily="34" charset="0"/>
            </a:endParaRPr>
          </a:p>
        </p:txBody>
      </p:sp>
      <p:sp>
        <p:nvSpPr>
          <p:cNvPr id="52" name="TextBox 51">
            <a:extLst>
              <a:ext uri="{FF2B5EF4-FFF2-40B4-BE49-F238E27FC236}">
                <a16:creationId xmlns:a16="http://schemas.microsoft.com/office/drawing/2014/main" id="{48490F17-F6D3-154E-922F-44BE260CABEA}"/>
              </a:ext>
            </a:extLst>
          </p:cNvPr>
          <p:cNvSpPr txBox="1"/>
          <p:nvPr/>
        </p:nvSpPr>
        <p:spPr>
          <a:xfrm>
            <a:off x="4876803" y="3039815"/>
            <a:ext cx="3971027" cy="615852"/>
          </a:xfrm>
          <a:prstGeom prst="rect">
            <a:avLst/>
          </a:prstGeom>
          <a:solidFill>
            <a:schemeClr val="accent3">
              <a:lumMod val="60000"/>
              <a:lumOff val="40000"/>
            </a:schemeClr>
          </a:solidFill>
          <a:ln>
            <a:noFill/>
          </a:ln>
        </p:spPr>
        <p:txBody>
          <a:bodyPr wrap="square" lIns="38398" tIns="19198" rIns="38398" bIns="19198" rtlCol="0" anchor="ctr">
            <a:spAutoFit/>
          </a:bodyPr>
          <a:lstStyle/>
          <a:p>
            <a:pPr algn="just">
              <a:lnSpc>
                <a:spcPts val="1470"/>
              </a:lnSpc>
            </a:pPr>
            <a:r>
              <a:rPr lang="en-US" sz="1100" b="1" dirty="0">
                <a:latin typeface="Arial" pitchFamily="34" charset="0"/>
                <a:cs typeface="Arial" pitchFamily="34" charset="0"/>
              </a:rPr>
              <a:t>the dtic</a:t>
            </a:r>
            <a:r>
              <a:rPr lang="en-US" sz="1100" dirty="0">
                <a:latin typeface="Arial" pitchFamily="34" charset="0"/>
                <a:cs typeface="Arial" pitchFamily="34" charset="0"/>
              </a:rPr>
              <a:t>’s </a:t>
            </a:r>
            <a:r>
              <a:rPr lang="en-US" sz="1100" dirty="0" smtClean="0">
                <a:latin typeface="Arial" pitchFamily="34" charset="0"/>
                <a:cs typeface="Arial" pitchFamily="34" charset="0"/>
              </a:rPr>
              <a:t>Budget </a:t>
            </a:r>
            <a:r>
              <a:rPr lang="en-US" sz="1100" dirty="0">
                <a:latin typeface="Arial" pitchFamily="34" charset="0"/>
                <a:cs typeface="Arial" pitchFamily="34" charset="0"/>
              </a:rPr>
              <a:t>was reduced by 16% or R1.77 billion</a:t>
            </a:r>
            <a:r>
              <a:rPr lang="en-US" sz="1100" dirty="0" smtClean="0">
                <a:latin typeface="Arial" pitchFamily="34" charset="0"/>
                <a:cs typeface="Arial" pitchFamily="34" charset="0"/>
              </a:rPr>
              <a:t>. </a:t>
            </a:r>
            <a:r>
              <a:rPr lang="en-US" sz="1100" dirty="0">
                <a:latin typeface="Arial" pitchFamily="34" charset="0"/>
                <a:cs typeface="Arial" pitchFamily="34" charset="0"/>
              </a:rPr>
              <a:t>Consequently, the performance indicators and targets have been </a:t>
            </a:r>
            <a:r>
              <a:rPr lang="en-US" sz="1100" dirty="0" smtClean="0">
                <a:latin typeface="Arial" pitchFamily="34" charset="0"/>
                <a:cs typeface="Arial" pitchFamily="34" charset="0"/>
              </a:rPr>
              <a:t>revised. </a:t>
            </a:r>
            <a:endParaRPr lang="en-US" sz="1100" dirty="0">
              <a:latin typeface="Arial" pitchFamily="34" charset="0"/>
              <a:ea typeface="Lato Light" panose="020F0502020204030203" pitchFamily="34" charset="0"/>
              <a:cs typeface="Arial" pitchFamily="34" charset="0"/>
            </a:endParaRPr>
          </a:p>
        </p:txBody>
      </p:sp>
      <p:sp>
        <p:nvSpPr>
          <p:cNvPr id="53" name="TextBox 52">
            <a:extLst>
              <a:ext uri="{FF2B5EF4-FFF2-40B4-BE49-F238E27FC236}">
                <a16:creationId xmlns:a16="http://schemas.microsoft.com/office/drawing/2014/main" id="{AE33138F-EA67-E14B-AD47-5AEC328A9DDC}"/>
              </a:ext>
            </a:extLst>
          </p:cNvPr>
          <p:cNvSpPr txBox="1"/>
          <p:nvPr/>
        </p:nvSpPr>
        <p:spPr>
          <a:xfrm>
            <a:off x="4876802" y="3922572"/>
            <a:ext cx="3971027" cy="546602"/>
          </a:xfrm>
          <a:prstGeom prst="rect">
            <a:avLst/>
          </a:prstGeom>
          <a:solidFill>
            <a:schemeClr val="accent4">
              <a:lumMod val="40000"/>
              <a:lumOff val="60000"/>
            </a:schemeClr>
          </a:solidFill>
          <a:ln>
            <a:noFill/>
          </a:ln>
        </p:spPr>
        <p:txBody>
          <a:bodyPr wrap="square" lIns="38398" tIns="19198" rIns="38398" bIns="19198" rtlCol="0" anchor="ctr">
            <a:spAutoFit/>
          </a:bodyPr>
          <a:lstStyle/>
          <a:p>
            <a:r>
              <a:rPr lang="en-ZA" sz="1100" dirty="0" smtClean="0">
                <a:latin typeface="Arial" pitchFamily="34" charset="0"/>
                <a:cs typeface="Arial" pitchFamily="34" charset="0"/>
              </a:rPr>
              <a:t>The number </a:t>
            </a:r>
            <a:r>
              <a:rPr lang="en-ZA" sz="1100" dirty="0">
                <a:latin typeface="Arial" pitchFamily="34" charset="0"/>
                <a:cs typeface="Arial" pitchFamily="34" charset="0"/>
              </a:rPr>
              <a:t>of </a:t>
            </a:r>
            <a:r>
              <a:rPr lang="en-ZA" sz="1100" dirty="0" smtClean="0">
                <a:latin typeface="Arial" pitchFamily="34" charset="0"/>
                <a:cs typeface="Arial" pitchFamily="34" charset="0"/>
              </a:rPr>
              <a:t>output indicators increased by 5. The department will deliver on 35 output indicators compared to 30 previously projected. </a:t>
            </a:r>
            <a:endParaRPr lang="en-ZA" sz="1100" dirty="0">
              <a:latin typeface="Arial" pitchFamily="34" charset="0"/>
              <a:cs typeface="Arial" pitchFamily="34" charset="0"/>
            </a:endParaRPr>
          </a:p>
        </p:txBody>
      </p:sp>
      <p:sp>
        <p:nvSpPr>
          <p:cNvPr id="33" name="TextBox 32">
            <a:extLst>
              <a:ext uri="{FF2B5EF4-FFF2-40B4-BE49-F238E27FC236}">
                <a16:creationId xmlns:a16="http://schemas.microsoft.com/office/drawing/2014/main" id="{B0828A2E-E644-D34C-AF4F-F26AA4B4F5F4}"/>
              </a:ext>
            </a:extLst>
          </p:cNvPr>
          <p:cNvSpPr txBox="1"/>
          <p:nvPr/>
        </p:nvSpPr>
        <p:spPr>
          <a:xfrm>
            <a:off x="4876803" y="1317788"/>
            <a:ext cx="4002657" cy="715879"/>
          </a:xfrm>
          <a:prstGeom prst="rect">
            <a:avLst/>
          </a:prstGeom>
          <a:solidFill>
            <a:schemeClr val="accent1">
              <a:lumMod val="20000"/>
              <a:lumOff val="80000"/>
            </a:schemeClr>
          </a:solidFill>
        </p:spPr>
        <p:txBody>
          <a:bodyPr wrap="square" lIns="38398" tIns="19198" rIns="38398" bIns="19198" rtlCol="0" anchor="ctr">
            <a:spAutoFit/>
          </a:bodyPr>
          <a:lstStyle/>
          <a:p>
            <a:pPr algn="just"/>
            <a:r>
              <a:rPr lang="en-GB" sz="1100" b="1" dirty="0" smtClean="0">
                <a:latin typeface="Arial" pitchFamily="34" charset="0"/>
                <a:cs typeface="Arial" pitchFamily="34" charset="0"/>
              </a:rPr>
              <a:t>the</a:t>
            </a:r>
            <a:r>
              <a:rPr lang="en-GB" sz="1100" dirty="0" smtClean="0">
                <a:latin typeface="Arial" pitchFamily="34" charset="0"/>
                <a:cs typeface="Arial" pitchFamily="34" charset="0"/>
              </a:rPr>
              <a:t> </a:t>
            </a:r>
            <a:r>
              <a:rPr lang="en-GB" sz="1100" b="1" dirty="0" smtClean="0">
                <a:latin typeface="Arial" pitchFamily="34" charset="0"/>
                <a:cs typeface="Arial" pitchFamily="34" charset="0"/>
              </a:rPr>
              <a:t>dtic’</a:t>
            </a:r>
            <a:r>
              <a:rPr lang="en-GB" sz="1100" dirty="0" smtClean="0">
                <a:latin typeface="Arial" pitchFamily="34" charset="0"/>
                <a:cs typeface="Arial" pitchFamily="34" charset="0"/>
              </a:rPr>
              <a:t>s MTSF </a:t>
            </a:r>
            <a:r>
              <a:rPr lang="en-GB" sz="1100" dirty="0">
                <a:latin typeface="Arial" pitchFamily="34" charset="0"/>
                <a:cs typeface="Arial" pitchFamily="34" charset="0"/>
              </a:rPr>
              <a:t>commitments are captured </a:t>
            </a:r>
            <a:r>
              <a:rPr lang="en-GB" sz="1100" dirty="0" smtClean="0">
                <a:latin typeface="Arial" pitchFamily="34" charset="0"/>
                <a:cs typeface="Arial" pitchFamily="34" charset="0"/>
              </a:rPr>
              <a:t>under: </a:t>
            </a:r>
          </a:p>
          <a:p>
            <a:pPr marL="171450" indent="-171450" algn="just">
              <a:buFont typeface="Arial" pitchFamily="34" charset="0"/>
              <a:buChar char="•"/>
            </a:pPr>
            <a:r>
              <a:rPr lang="en-GB" sz="1100" dirty="0" smtClean="0">
                <a:latin typeface="Arial" pitchFamily="34" charset="0"/>
                <a:cs typeface="Arial" pitchFamily="34" charset="0"/>
              </a:rPr>
              <a:t>Priority </a:t>
            </a:r>
            <a:r>
              <a:rPr lang="en-GB" sz="1100" dirty="0">
                <a:latin typeface="Arial" pitchFamily="34" charset="0"/>
                <a:cs typeface="Arial" pitchFamily="34" charset="0"/>
              </a:rPr>
              <a:t>2: Economic Transformation and Job </a:t>
            </a:r>
            <a:r>
              <a:rPr lang="en-GB" sz="1100" dirty="0" smtClean="0">
                <a:latin typeface="Arial" pitchFamily="34" charset="0"/>
                <a:cs typeface="Arial" pitchFamily="34" charset="0"/>
              </a:rPr>
              <a:t>Creation.</a:t>
            </a:r>
          </a:p>
          <a:p>
            <a:pPr marL="171450" indent="-171450" algn="just">
              <a:buFont typeface="Arial" pitchFamily="34" charset="0"/>
              <a:buChar char="•"/>
            </a:pPr>
            <a:r>
              <a:rPr lang="en-GB" sz="1100" dirty="0" smtClean="0">
                <a:latin typeface="Arial" pitchFamily="34" charset="0"/>
                <a:cs typeface="Arial" pitchFamily="34" charset="0"/>
              </a:rPr>
              <a:t>Priority </a:t>
            </a:r>
            <a:r>
              <a:rPr lang="en-GB" sz="1100" dirty="0">
                <a:latin typeface="Arial" pitchFamily="34" charset="0"/>
                <a:cs typeface="Arial" pitchFamily="34" charset="0"/>
              </a:rPr>
              <a:t>7: A better Africa and </a:t>
            </a:r>
            <a:r>
              <a:rPr lang="en-GB" sz="1100" dirty="0" smtClean="0">
                <a:latin typeface="Arial" pitchFamily="34" charset="0"/>
                <a:cs typeface="Arial" pitchFamily="34" charset="0"/>
              </a:rPr>
              <a:t>World</a:t>
            </a:r>
          </a:p>
          <a:p>
            <a:pPr algn="just"/>
            <a:r>
              <a:rPr lang="en-GB" sz="1100" dirty="0" smtClean="0">
                <a:latin typeface="Arial" pitchFamily="34" charset="0"/>
                <a:cs typeface="Arial" pitchFamily="34" charset="0"/>
              </a:rPr>
              <a:t>Re-imagined </a:t>
            </a:r>
            <a:r>
              <a:rPr lang="en-GB" sz="1100" dirty="0">
                <a:latin typeface="Arial" pitchFamily="34" charset="0"/>
                <a:cs typeface="Arial" pitchFamily="34" charset="0"/>
              </a:rPr>
              <a:t>Industrial Strategy is a key element of </a:t>
            </a:r>
            <a:r>
              <a:rPr lang="en-GB" sz="1100" dirty="0" smtClean="0">
                <a:latin typeface="Arial" pitchFamily="34" charset="0"/>
                <a:cs typeface="Arial" pitchFamily="34" charset="0"/>
              </a:rPr>
              <a:t>Priority </a:t>
            </a:r>
            <a:r>
              <a:rPr lang="en-GB" sz="1100" dirty="0">
                <a:latin typeface="Arial" pitchFamily="34" charset="0"/>
                <a:cs typeface="Arial" pitchFamily="34" charset="0"/>
              </a:rPr>
              <a:t>2 </a:t>
            </a:r>
            <a:endParaRPr lang="en-ZA" sz="1100" dirty="0">
              <a:latin typeface="Arial" pitchFamily="34" charset="0"/>
              <a:cs typeface="Arial" pitchFamily="34" charset="0"/>
            </a:endParaRPr>
          </a:p>
        </p:txBody>
      </p:sp>
      <p:sp>
        <p:nvSpPr>
          <p:cNvPr id="5" name="TextBox 4"/>
          <p:cNvSpPr txBox="1"/>
          <p:nvPr/>
        </p:nvSpPr>
        <p:spPr>
          <a:xfrm>
            <a:off x="1542963" y="1505683"/>
            <a:ext cx="2548977" cy="430887"/>
          </a:xfrm>
          <a:prstGeom prst="rect">
            <a:avLst/>
          </a:prstGeom>
          <a:noFill/>
        </p:spPr>
        <p:txBody>
          <a:bodyPr wrap="square" rtlCol="0">
            <a:spAutoFit/>
          </a:bodyPr>
          <a:lstStyle/>
          <a:p>
            <a:r>
              <a:rPr lang="en-GB" sz="11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MEDIUM-TERM STRATEGIC</a:t>
            </a:r>
          </a:p>
          <a:p>
            <a:r>
              <a:rPr lang="en-GB" sz="11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FRAMEWORK (MTSF) PRIORITIES </a:t>
            </a:r>
            <a:endParaRPr lang="en-GB" sz="11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4" name="TextBox 33">
            <a:extLst>
              <a:ext uri="{FF2B5EF4-FFF2-40B4-BE49-F238E27FC236}">
                <a16:creationId xmlns:a16="http://schemas.microsoft.com/office/drawing/2014/main" id="{3BCCAB58-8BE6-8743-8D1D-14A599A1891E}"/>
              </a:ext>
            </a:extLst>
          </p:cNvPr>
          <p:cNvSpPr txBox="1"/>
          <p:nvPr/>
        </p:nvSpPr>
        <p:spPr>
          <a:xfrm>
            <a:off x="4472678" y="4071411"/>
            <a:ext cx="305172" cy="284992"/>
          </a:xfrm>
          <a:prstGeom prst="rect">
            <a:avLst/>
          </a:prstGeom>
          <a:noFill/>
        </p:spPr>
        <p:txBody>
          <a:bodyPr wrap="none" lIns="38398" tIns="19198" rIns="38398" bIns="19198" rtlCol="0" anchor="ctr">
            <a:spAutoFit/>
          </a:bodyPr>
          <a:lstStyle/>
          <a:p>
            <a:pPr algn="r"/>
            <a:r>
              <a:rPr lang="en-US" sz="1600" b="1" dirty="0" smtClean="0">
                <a:solidFill>
                  <a:schemeClr val="accent3">
                    <a:lumMod val="50000"/>
                  </a:schemeClr>
                </a:solidFill>
                <a:latin typeface="Arial" pitchFamily="34" charset="0"/>
                <a:cs typeface="Arial" pitchFamily="34" charset="0"/>
              </a:rPr>
              <a:t>35</a:t>
            </a:r>
            <a:endParaRPr lang="en-US" sz="1600" b="1" dirty="0">
              <a:solidFill>
                <a:schemeClr val="accent3">
                  <a:lumMod val="50000"/>
                </a:schemeClr>
              </a:solidFill>
              <a:latin typeface="Arial" pitchFamily="34" charset="0"/>
              <a:cs typeface="Arial" pitchFamily="34" charset="0"/>
            </a:endParaRPr>
          </a:p>
        </p:txBody>
      </p:sp>
      <p:sp>
        <p:nvSpPr>
          <p:cNvPr id="4" name="Rectangle 3"/>
          <p:cNvSpPr/>
          <p:nvPr/>
        </p:nvSpPr>
        <p:spPr>
          <a:xfrm>
            <a:off x="555554" y="704237"/>
            <a:ext cx="7898130" cy="523220"/>
          </a:xfrm>
          <a:prstGeom prst="rect">
            <a:avLst/>
          </a:prstGeom>
        </p:spPr>
        <p:txBody>
          <a:bodyPr wrap="square">
            <a:spAutoFit/>
          </a:bodyPr>
          <a:lstStyle/>
          <a:p>
            <a:pPr algn="ctr" defTabSz="389626" eaLnBrk="1" fontAlgn="auto" hangingPunct="1">
              <a:spcBef>
                <a:spcPts val="0"/>
              </a:spcBef>
              <a:spcAft>
                <a:spcPts val="0"/>
              </a:spcAft>
              <a:defRPr/>
            </a:pPr>
            <a:r>
              <a:rPr lang="en-US" sz="1400" b="1"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the dtic Impact </a:t>
            </a:r>
            <a:r>
              <a:rPr lang="en-US" sz="1400" b="1" dirty="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Statement: </a:t>
            </a:r>
          </a:p>
          <a:p>
            <a:pPr algn="ctr" defTabSz="389626" eaLnBrk="1" fontAlgn="auto" hangingPunct="1">
              <a:spcBef>
                <a:spcPts val="0"/>
              </a:spcBef>
              <a:spcAft>
                <a:spcPts val="0"/>
              </a:spcAft>
              <a:defRPr/>
            </a:pPr>
            <a:r>
              <a:rPr lang="en-US" sz="1400" b="1" dirty="0">
                <a:solidFill>
                  <a:schemeClr val="accent5">
                    <a:lumMod val="50000"/>
                  </a:schemeClr>
                </a:solidFill>
                <a:latin typeface="Arial" pitchFamily="34" charset="0"/>
                <a:cs typeface="Arial" pitchFamily="34" charset="0"/>
              </a:rPr>
              <a:t>“Reimagined industrial strategy towards economic growth”</a:t>
            </a:r>
          </a:p>
        </p:txBody>
      </p:sp>
      <p:sp>
        <p:nvSpPr>
          <p:cNvPr id="35" name="Title 1"/>
          <p:cNvSpPr txBox="1">
            <a:spLocks/>
          </p:cNvSpPr>
          <p:nvPr/>
        </p:nvSpPr>
        <p:spPr bwMode="auto">
          <a:xfrm>
            <a:off x="-35267" y="-8085"/>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eaLnBrk="1" fontAlgn="auto" hangingPunct="1">
              <a:spcAft>
                <a:spcPts val="0"/>
              </a:spcAft>
              <a:defRPr/>
            </a:pPr>
            <a:r>
              <a:rPr lang="en-US" sz="1800" dirty="0" smtClean="0">
                <a:latin typeface="Arial" pitchFamily="34" charset="0"/>
                <a:cs typeface="Arial" pitchFamily="34" charset="0"/>
              </a:rPr>
              <a:t>EXECUTIVE SUMMARY OF STRATEGIC IMPERATIVES</a:t>
            </a:r>
            <a:endParaRPr lang="en-US" sz="1800" dirty="0">
              <a:solidFill>
                <a:schemeClr val="bg1"/>
              </a:solidFill>
              <a:latin typeface="Arial" panose="020B0604020202020204" pitchFamily="34" charset="0"/>
              <a:cs typeface="Arial" panose="020B0604020202020204" pitchFamily="34" charset="0"/>
            </a:endParaRPr>
          </a:p>
        </p:txBody>
      </p:sp>
      <p:sp>
        <p:nvSpPr>
          <p:cNvPr id="29" name="Shape 9663">
            <a:extLst>
              <a:ext uri="{FF2B5EF4-FFF2-40B4-BE49-F238E27FC236}">
                <a16:creationId xmlns:a16="http://schemas.microsoft.com/office/drawing/2014/main" id="{D0D323ED-7158-0E49-890E-64C9524726DE}"/>
              </a:ext>
            </a:extLst>
          </p:cNvPr>
          <p:cNvSpPr/>
          <p:nvPr/>
        </p:nvSpPr>
        <p:spPr>
          <a:xfrm>
            <a:off x="920706" y="4766522"/>
            <a:ext cx="3410685" cy="6216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971" y="21600"/>
                </a:lnTo>
                <a:lnTo>
                  <a:pt x="21600" y="10800"/>
                </a:lnTo>
                <a:lnTo>
                  <a:pt x="18971" y="0"/>
                </a:lnTo>
                <a:lnTo>
                  <a:pt x="0" y="0"/>
                </a:lnTo>
                <a:close/>
              </a:path>
            </a:pathLst>
          </a:custGeom>
          <a:solidFill>
            <a:schemeClr val="accent3">
              <a:lumMod val="75000"/>
            </a:schemeClr>
          </a:solidFill>
          <a:ln w="12700" cap="flat">
            <a:noFill/>
            <a:miter lim="400000"/>
          </a:ln>
          <a:effectLst/>
        </p:spPr>
        <p:txBody>
          <a:bodyPr wrap="square" lIns="0" tIns="0" rIns="0" bIns="0" numCol="1" anchor="t">
            <a:noAutofit/>
          </a:bodyPr>
          <a:lstStyle/>
          <a:p>
            <a:endParaRPr sz="1100" dirty="0">
              <a:latin typeface="Arial" pitchFamily="34" charset="0"/>
              <a:cs typeface="Arial" pitchFamily="34" charset="0"/>
            </a:endParaRPr>
          </a:p>
        </p:txBody>
      </p:sp>
      <p:sp>
        <p:nvSpPr>
          <p:cNvPr id="30" name="Shape 9664">
            <a:extLst>
              <a:ext uri="{FF2B5EF4-FFF2-40B4-BE49-F238E27FC236}">
                <a16:creationId xmlns:a16="http://schemas.microsoft.com/office/drawing/2014/main" id="{BDBA2154-22D4-B24E-9947-4584312BC4A8}"/>
              </a:ext>
            </a:extLst>
          </p:cNvPr>
          <p:cNvSpPr/>
          <p:nvPr/>
        </p:nvSpPr>
        <p:spPr>
          <a:xfrm>
            <a:off x="570461" y="4766531"/>
            <a:ext cx="358178" cy="621713"/>
          </a:xfrm>
          <a:prstGeom prst="rect">
            <a:avLst/>
          </a:prstGeom>
          <a:solidFill>
            <a:schemeClr val="accent3">
              <a:lumMod val="50000"/>
            </a:schemeClr>
          </a:solidFill>
          <a:ln w="12700" cap="flat">
            <a:noFill/>
            <a:miter lim="400000"/>
          </a:ln>
          <a:effectLst/>
        </p:spPr>
        <p:txBody>
          <a:bodyPr wrap="square" lIns="0" tIns="0" rIns="0" bIns="0" numCol="1" anchor="t">
            <a:noAutofit/>
          </a:bodyPr>
          <a:lstStyle/>
          <a:p>
            <a:endParaRPr sz="1100" dirty="0">
              <a:latin typeface="Arial" pitchFamily="34" charset="0"/>
              <a:cs typeface="Arial" pitchFamily="34" charset="0"/>
            </a:endParaRPr>
          </a:p>
        </p:txBody>
      </p:sp>
      <p:sp>
        <p:nvSpPr>
          <p:cNvPr id="36" name="TextBox 35">
            <a:extLst>
              <a:ext uri="{FF2B5EF4-FFF2-40B4-BE49-F238E27FC236}">
                <a16:creationId xmlns:a16="http://schemas.microsoft.com/office/drawing/2014/main" id="{3BCCAB58-8BE6-8743-8D1D-14A599A1891E}"/>
              </a:ext>
            </a:extLst>
          </p:cNvPr>
          <p:cNvSpPr txBox="1"/>
          <p:nvPr/>
        </p:nvSpPr>
        <p:spPr>
          <a:xfrm>
            <a:off x="4493945" y="4933080"/>
            <a:ext cx="305172" cy="284992"/>
          </a:xfrm>
          <a:prstGeom prst="rect">
            <a:avLst/>
          </a:prstGeom>
          <a:noFill/>
        </p:spPr>
        <p:txBody>
          <a:bodyPr wrap="none" lIns="38398" tIns="19198" rIns="38398" bIns="19198" rtlCol="0" anchor="ctr">
            <a:spAutoFit/>
          </a:bodyPr>
          <a:lstStyle/>
          <a:p>
            <a:pPr algn="r"/>
            <a:r>
              <a:rPr lang="en-US" sz="1600" b="1" dirty="0" smtClean="0">
                <a:solidFill>
                  <a:schemeClr val="accent3">
                    <a:lumMod val="50000"/>
                  </a:schemeClr>
                </a:solidFill>
                <a:latin typeface="Arial" pitchFamily="34" charset="0"/>
                <a:cs typeface="Arial" pitchFamily="34" charset="0"/>
              </a:rPr>
              <a:t>17</a:t>
            </a:r>
            <a:endParaRPr lang="en-US" sz="1600" b="1" dirty="0">
              <a:solidFill>
                <a:schemeClr val="accent3">
                  <a:lumMod val="50000"/>
                </a:schemeClr>
              </a:solidFill>
              <a:latin typeface="Arial" pitchFamily="34" charset="0"/>
              <a:cs typeface="Arial" pitchFamily="34" charset="0"/>
            </a:endParaRPr>
          </a:p>
        </p:txBody>
      </p:sp>
      <p:sp>
        <p:nvSpPr>
          <p:cNvPr id="37" name="TextBox 36">
            <a:extLst>
              <a:ext uri="{FF2B5EF4-FFF2-40B4-BE49-F238E27FC236}">
                <a16:creationId xmlns:a16="http://schemas.microsoft.com/office/drawing/2014/main" id="{AE33138F-EA67-E14B-AD47-5AEC328A9DDC}"/>
              </a:ext>
            </a:extLst>
          </p:cNvPr>
          <p:cNvSpPr txBox="1"/>
          <p:nvPr/>
        </p:nvSpPr>
        <p:spPr>
          <a:xfrm>
            <a:off x="4908434" y="4766531"/>
            <a:ext cx="3971027" cy="546602"/>
          </a:xfrm>
          <a:prstGeom prst="rect">
            <a:avLst/>
          </a:prstGeom>
          <a:solidFill>
            <a:schemeClr val="accent3">
              <a:lumMod val="40000"/>
              <a:lumOff val="60000"/>
            </a:schemeClr>
          </a:solidFill>
          <a:ln>
            <a:noFill/>
          </a:ln>
        </p:spPr>
        <p:txBody>
          <a:bodyPr wrap="square" lIns="38398" tIns="19198" rIns="38398" bIns="19198" rtlCol="0" anchor="ctr">
            <a:spAutoFit/>
          </a:bodyPr>
          <a:lstStyle/>
          <a:p>
            <a:r>
              <a:rPr lang="en-GB" sz="1100" b="1" dirty="0">
                <a:latin typeface="Arial" pitchFamily="34" charset="0"/>
                <a:cs typeface="Arial" pitchFamily="34" charset="0"/>
              </a:rPr>
              <a:t>the dtic</a:t>
            </a:r>
            <a:r>
              <a:rPr lang="en-GB" sz="1100" dirty="0">
                <a:latin typeface="Arial" pitchFamily="34" charset="0"/>
                <a:cs typeface="Arial" pitchFamily="34" charset="0"/>
              </a:rPr>
              <a:t> is responsible for 17 entities and 45 pieces of legislation, covering a substantial part of South Africa’s economic policy </a:t>
            </a:r>
            <a:r>
              <a:rPr lang="en-GB" sz="1100" dirty="0" smtClean="0">
                <a:latin typeface="Arial" pitchFamily="34" charset="0"/>
                <a:cs typeface="Arial" pitchFamily="34" charset="0"/>
              </a:rPr>
              <a:t>landscape</a:t>
            </a:r>
            <a:r>
              <a:rPr lang="en-ZA" sz="1100" dirty="0" smtClean="0">
                <a:latin typeface="Arial" pitchFamily="34" charset="0"/>
                <a:cs typeface="Arial" pitchFamily="34" charset="0"/>
              </a:rPr>
              <a:t> </a:t>
            </a:r>
            <a:endParaRPr lang="en-ZA" sz="1100" dirty="0">
              <a:latin typeface="Arial" pitchFamily="34" charset="0"/>
              <a:cs typeface="Arial" pitchFamily="34" charset="0"/>
            </a:endParaRPr>
          </a:p>
        </p:txBody>
      </p:sp>
      <p:sp>
        <p:nvSpPr>
          <p:cNvPr id="44" name="Freeform 26">
            <a:extLst>
              <a:ext uri="{FF2B5EF4-FFF2-40B4-BE49-F238E27FC236}">
                <a16:creationId xmlns:a16="http://schemas.microsoft.com/office/drawing/2014/main" id="{D77773BE-5B21-0F4D-A5C1-04F3B6CA4117}"/>
              </a:ext>
            </a:extLst>
          </p:cNvPr>
          <p:cNvSpPr>
            <a:spLocks noChangeArrowheads="1"/>
          </p:cNvSpPr>
          <p:nvPr/>
        </p:nvSpPr>
        <p:spPr bwMode="auto">
          <a:xfrm>
            <a:off x="1063119" y="4874467"/>
            <a:ext cx="340607" cy="330729"/>
          </a:xfrm>
          <a:custGeom>
            <a:avLst/>
            <a:gdLst>
              <a:gd name="T0" fmla="*/ 1969 w 2521"/>
              <a:gd name="T1" fmla="*/ 1260 h 2206"/>
              <a:gd name="T2" fmla="*/ 1024 w 2521"/>
              <a:gd name="T3" fmla="*/ 1260 h 2206"/>
              <a:gd name="T4" fmla="*/ 1024 w 2521"/>
              <a:gd name="T5" fmla="*/ 1103 h 2206"/>
              <a:gd name="T6" fmla="*/ 1969 w 2521"/>
              <a:gd name="T7" fmla="*/ 1103 h 2206"/>
              <a:gd name="T8" fmla="*/ 1969 w 2521"/>
              <a:gd name="T9" fmla="*/ 1260 h 2206"/>
              <a:gd name="T10" fmla="*/ 1732 w 2521"/>
              <a:gd name="T11" fmla="*/ 1575 h 2206"/>
              <a:gd name="T12" fmla="*/ 1260 w 2521"/>
              <a:gd name="T13" fmla="*/ 1575 h 2206"/>
              <a:gd name="T14" fmla="*/ 1260 w 2521"/>
              <a:gd name="T15" fmla="*/ 1418 h 2206"/>
              <a:gd name="T16" fmla="*/ 1732 w 2521"/>
              <a:gd name="T17" fmla="*/ 1418 h 2206"/>
              <a:gd name="T18" fmla="*/ 1732 w 2521"/>
              <a:gd name="T19" fmla="*/ 1575 h 2206"/>
              <a:gd name="T20" fmla="*/ 2395 w 2521"/>
              <a:gd name="T21" fmla="*/ 473 h 2206"/>
              <a:gd name="T22" fmla="*/ 597 w 2521"/>
              <a:gd name="T23" fmla="*/ 473 h 2206"/>
              <a:gd name="T24" fmla="*/ 472 w 2521"/>
              <a:gd name="T25" fmla="*/ 598 h 2206"/>
              <a:gd name="T26" fmla="*/ 472 w 2521"/>
              <a:gd name="T27" fmla="*/ 1890 h 2206"/>
              <a:gd name="T28" fmla="*/ 472 w 2521"/>
              <a:gd name="T29" fmla="*/ 1890 h 2206"/>
              <a:gd name="T30" fmla="*/ 315 w 2521"/>
              <a:gd name="T31" fmla="*/ 2048 h 2206"/>
              <a:gd name="T32" fmla="*/ 315 w 2521"/>
              <a:gd name="T33" fmla="*/ 2048 h 2206"/>
              <a:gd name="T34" fmla="*/ 158 w 2521"/>
              <a:gd name="T35" fmla="*/ 1890 h 2206"/>
              <a:gd name="T36" fmla="*/ 158 w 2521"/>
              <a:gd name="T37" fmla="*/ 191 h 2206"/>
              <a:gd name="T38" fmla="*/ 190 w 2521"/>
              <a:gd name="T39" fmla="*/ 158 h 2206"/>
              <a:gd name="T40" fmla="*/ 842 w 2521"/>
              <a:gd name="T41" fmla="*/ 158 h 2206"/>
              <a:gd name="T42" fmla="*/ 1078 w 2521"/>
              <a:gd name="T43" fmla="*/ 315 h 2206"/>
              <a:gd name="T44" fmla="*/ 1857 w 2521"/>
              <a:gd name="T45" fmla="*/ 315 h 2206"/>
              <a:gd name="T46" fmla="*/ 1890 w 2521"/>
              <a:gd name="T47" fmla="*/ 348 h 2206"/>
              <a:gd name="T48" fmla="*/ 1890 w 2521"/>
              <a:gd name="T49" fmla="*/ 394 h 2206"/>
              <a:gd name="T50" fmla="*/ 2047 w 2521"/>
              <a:gd name="T51" fmla="*/ 394 h 2206"/>
              <a:gd name="T52" fmla="*/ 2047 w 2521"/>
              <a:gd name="T53" fmla="*/ 283 h 2206"/>
              <a:gd name="T54" fmla="*/ 1922 w 2521"/>
              <a:gd name="T55" fmla="*/ 158 h 2206"/>
              <a:gd name="T56" fmla="*/ 1126 w 2521"/>
              <a:gd name="T57" fmla="*/ 158 h 2206"/>
              <a:gd name="T58" fmla="*/ 890 w 2521"/>
              <a:gd name="T59" fmla="*/ 0 h 2206"/>
              <a:gd name="T60" fmla="*/ 125 w 2521"/>
              <a:gd name="T61" fmla="*/ 0 h 2206"/>
              <a:gd name="T62" fmla="*/ 0 w 2521"/>
              <a:gd name="T63" fmla="*/ 125 h 2206"/>
              <a:gd name="T64" fmla="*/ 0 w 2521"/>
              <a:gd name="T65" fmla="*/ 1890 h 2206"/>
              <a:gd name="T66" fmla="*/ 0 w 2521"/>
              <a:gd name="T67" fmla="*/ 1890 h 2206"/>
              <a:gd name="T68" fmla="*/ 315 w 2521"/>
              <a:gd name="T69" fmla="*/ 2205 h 2206"/>
              <a:gd name="T70" fmla="*/ 2205 w 2521"/>
              <a:gd name="T71" fmla="*/ 2205 h 2206"/>
              <a:gd name="T72" fmla="*/ 2205 w 2521"/>
              <a:gd name="T73" fmla="*/ 2205 h 2206"/>
              <a:gd name="T74" fmla="*/ 2520 w 2521"/>
              <a:gd name="T75" fmla="*/ 1890 h 2206"/>
              <a:gd name="T76" fmla="*/ 2520 w 2521"/>
              <a:gd name="T77" fmla="*/ 598 h 2206"/>
              <a:gd name="T78" fmla="*/ 2395 w 2521"/>
              <a:gd name="T79" fmla="*/ 473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21" h="2206">
                <a:moveTo>
                  <a:pt x="1969" y="1260"/>
                </a:moveTo>
                <a:lnTo>
                  <a:pt x="1024" y="1260"/>
                </a:lnTo>
                <a:lnTo>
                  <a:pt x="1024" y="1103"/>
                </a:lnTo>
                <a:lnTo>
                  <a:pt x="1969" y="1103"/>
                </a:lnTo>
                <a:lnTo>
                  <a:pt x="1969" y="1260"/>
                </a:lnTo>
                <a:close/>
                <a:moveTo>
                  <a:pt x="1732" y="1575"/>
                </a:moveTo>
                <a:lnTo>
                  <a:pt x="1260" y="1575"/>
                </a:lnTo>
                <a:lnTo>
                  <a:pt x="1260" y="1418"/>
                </a:lnTo>
                <a:lnTo>
                  <a:pt x="1732" y="1418"/>
                </a:lnTo>
                <a:lnTo>
                  <a:pt x="1732" y="1575"/>
                </a:lnTo>
                <a:close/>
                <a:moveTo>
                  <a:pt x="2395" y="473"/>
                </a:moveTo>
                <a:lnTo>
                  <a:pt x="597" y="473"/>
                </a:lnTo>
                <a:lnTo>
                  <a:pt x="472" y="598"/>
                </a:lnTo>
                <a:lnTo>
                  <a:pt x="472" y="1890"/>
                </a:lnTo>
                <a:lnTo>
                  <a:pt x="472" y="1890"/>
                </a:lnTo>
                <a:cubicBezTo>
                  <a:pt x="472" y="1977"/>
                  <a:pt x="402" y="2048"/>
                  <a:pt x="315" y="2048"/>
                </a:cubicBezTo>
                <a:lnTo>
                  <a:pt x="315" y="2048"/>
                </a:lnTo>
                <a:cubicBezTo>
                  <a:pt x="228" y="2048"/>
                  <a:pt x="158" y="1977"/>
                  <a:pt x="158" y="1890"/>
                </a:cubicBezTo>
                <a:lnTo>
                  <a:pt x="158" y="191"/>
                </a:lnTo>
                <a:lnTo>
                  <a:pt x="190" y="158"/>
                </a:lnTo>
                <a:lnTo>
                  <a:pt x="842" y="158"/>
                </a:lnTo>
                <a:lnTo>
                  <a:pt x="1078" y="315"/>
                </a:lnTo>
                <a:lnTo>
                  <a:pt x="1857" y="315"/>
                </a:lnTo>
                <a:lnTo>
                  <a:pt x="1890" y="348"/>
                </a:lnTo>
                <a:lnTo>
                  <a:pt x="1890" y="394"/>
                </a:lnTo>
                <a:lnTo>
                  <a:pt x="2047" y="394"/>
                </a:lnTo>
                <a:lnTo>
                  <a:pt x="2047" y="283"/>
                </a:lnTo>
                <a:lnTo>
                  <a:pt x="1922" y="158"/>
                </a:lnTo>
                <a:lnTo>
                  <a:pt x="1126" y="158"/>
                </a:lnTo>
                <a:lnTo>
                  <a:pt x="890" y="0"/>
                </a:lnTo>
                <a:lnTo>
                  <a:pt x="125" y="0"/>
                </a:lnTo>
                <a:lnTo>
                  <a:pt x="0" y="125"/>
                </a:lnTo>
                <a:lnTo>
                  <a:pt x="0" y="1890"/>
                </a:lnTo>
                <a:lnTo>
                  <a:pt x="0" y="1890"/>
                </a:lnTo>
                <a:cubicBezTo>
                  <a:pt x="0" y="2064"/>
                  <a:pt x="142" y="2205"/>
                  <a:pt x="315" y="2205"/>
                </a:cubicBezTo>
                <a:lnTo>
                  <a:pt x="2205" y="2205"/>
                </a:lnTo>
                <a:lnTo>
                  <a:pt x="2205" y="2205"/>
                </a:lnTo>
                <a:cubicBezTo>
                  <a:pt x="2378" y="2205"/>
                  <a:pt x="2520" y="2064"/>
                  <a:pt x="2520" y="1890"/>
                </a:cubicBezTo>
                <a:lnTo>
                  <a:pt x="2520" y="598"/>
                </a:lnTo>
                <a:lnTo>
                  <a:pt x="2395" y="473"/>
                </a:lnTo>
                <a:close/>
              </a:path>
            </a:pathLst>
          </a:custGeom>
          <a:solidFill>
            <a:schemeClr val="bg1"/>
          </a:solidFill>
          <a:ln>
            <a:noFill/>
          </a:ln>
          <a:effectLst/>
        </p:spPr>
        <p:txBody>
          <a:bodyPr wrap="none" lIns="38398" tIns="19198" rIns="38398" bIns="19198" anchor="ctr"/>
          <a:lstStyle/>
          <a:p>
            <a:endParaRPr lang="en-US" sz="1100" dirty="0">
              <a:latin typeface="Arial" pitchFamily="34" charset="0"/>
              <a:cs typeface="Arial" pitchFamily="34" charset="0"/>
            </a:endParaRPr>
          </a:p>
        </p:txBody>
      </p:sp>
      <p:sp>
        <p:nvSpPr>
          <p:cNvPr id="49" name="TextBox 48"/>
          <p:cNvSpPr txBox="1"/>
          <p:nvPr/>
        </p:nvSpPr>
        <p:spPr>
          <a:xfrm>
            <a:off x="1472168" y="4956462"/>
            <a:ext cx="2548977" cy="261610"/>
          </a:xfrm>
          <a:prstGeom prst="rect">
            <a:avLst/>
          </a:prstGeom>
          <a:noFill/>
        </p:spPr>
        <p:txBody>
          <a:bodyPr wrap="square" rtlCol="0">
            <a:spAutoFit/>
          </a:bodyPr>
          <a:lstStyle/>
          <a:p>
            <a:r>
              <a:rPr lang="en-GB" sz="1100" b="1" dirty="0">
                <a:solidFill>
                  <a:schemeClr val="bg1"/>
                </a:solidFill>
                <a:effectLst>
                  <a:outerShdw blurRad="38100" dist="38100" dir="2700000" algn="tl">
                    <a:srgbClr val="000000">
                      <a:alpha val="43137"/>
                    </a:srgbClr>
                  </a:outerShdw>
                </a:effectLst>
                <a:latin typeface="Arial" pitchFamily="34" charset="0"/>
                <a:cs typeface="Arial" pitchFamily="34" charset="0"/>
              </a:rPr>
              <a:t>t</a:t>
            </a:r>
            <a:r>
              <a:rPr lang="en-GB" sz="11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he dtic ENTITIES </a:t>
            </a:r>
            <a:endParaRPr lang="en-GB" sz="11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1" name="Slide Number Placeholder 1"/>
          <p:cNvSpPr>
            <a:spLocks noGrp="1"/>
          </p:cNvSpPr>
          <p:nvPr>
            <p:ph type="sldNum" sz="quarter" idx="12"/>
          </p:nvPr>
        </p:nvSpPr>
        <p:spPr bwMode="auto">
          <a:xfrm>
            <a:off x="6553200" y="5297488"/>
            <a:ext cx="2133600" cy="30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anose="020F0502020204030204" pitchFamily="34" charset="0"/>
              </a:defRPr>
            </a:lvl1pPr>
            <a:lvl2pPr marL="742950" indent="-285750">
              <a:defRPr sz="1500">
                <a:solidFill>
                  <a:schemeClr val="tx1"/>
                </a:solidFill>
                <a:latin typeface="Calibri" panose="020F0502020204030204" pitchFamily="34" charset="0"/>
              </a:defRPr>
            </a:lvl2pPr>
            <a:lvl3pPr marL="1143000" indent="-228600">
              <a:defRPr sz="1500">
                <a:solidFill>
                  <a:schemeClr val="tx1"/>
                </a:solidFill>
                <a:latin typeface="Calibri" panose="020F0502020204030204" pitchFamily="34" charset="0"/>
              </a:defRPr>
            </a:lvl3pPr>
            <a:lvl4pPr marL="1600200" indent="-228600">
              <a:defRPr sz="1500">
                <a:solidFill>
                  <a:schemeClr val="tx1"/>
                </a:solidFill>
                <a:latin typeface="Calibri" panose="020F0502020204030204" pitchFamily="34" charset="0"/>
              </a:defRPr>
            </a:lvl4pPr>
            <a:lvl5pPr marL="2057400" indent="-228600">
              <a:defRPr sz="1500">
                <a:solidFill>
                  <a:schemeClr val="tx1"/>
                </a:solidFill>
                <a:latin typeface="Calibri" panose="020F0502020204030204" pitchFamily="34" charset="0"/>
              </a:defRPr>
            </a:lvl5pPr>
            <a:lvl6pPr marL="2514600" indent="-228600" defTabSz="388938" eaLnBrk="0" fontAlgn="base" hangingPunct="0">
              <a:spcBef>
                <a:spcPct val="0"/>
              </a:spcBef>
              <a:spcAft>
                <a:spcPct val="0"/>
              </a:spcAft>
              <a:defRPr sz="1500">
                <a:solidFill>
                  <a:schemeClr val="tx1"/>
                </a:solidFill>
                <a:latin typeface="Calibri" panose="020F0502020204030204" pitchFamily="34" charset="0"/>
              </a:defRPr>
            </a:lvl6pPr>
            <a:lvl7pPr marL="2971800" indent="-228600" defTabSz="388938" eaLnBrk="0" fontAlgn="base" hangingPunct="0">
              <a:spcBef>
                <a:spcPct val="0"/>
              </a:spcBef>
              <a:spcAft>
                <a:spcPct val="0"/>
              </a:spcAft>
              <a:defRPr sz="1500">
                <a:solidFill>
                  <a:schemeClr val="tx1"/>
                </a:solidFill>
                <a:latin typeface="Calibri" panose="020F0502020204030204" pitchFamily="34" charset="0"/>
              </a:defRPr>
            </a:lvl7pPr>
            <a:lvl8pPr marL="3429000" indent="-228600" defTabSz="388938" eaLnBrk="0" fontAlgn="base" hangingPunct="0">
              <a:spcBef>
                <a:spcPct val="0"/>
              </a:spcBef>
              <a:spcAft>
                <a:spcPct val="0"/>
              </a:spcAft>
              <a:defRPr sz="1500">
                <a:solidFill>
                  <a:schemeClr val="tx1"/>
                </a:solidFill>
                <a:latin typeface="Calibri" panose="020F0502020204030204" pitchFamily="34" charset="0"/>
              </a:defRPr>
            </a:lvl8pPr>
            <a:lvl9pPr marL="3886200" indent="-228600" defTabSz="388938" eaLnBrk="0" fontAlgn="base" hangingPunct="0">
              <a:spcBef>
                <a:spcPct val="0"/>
              </a:spcBef>
              <a:spcAft>
                <a:spcPct val="0"/>
              </a:spcAft>
              <a:defRPr sz="1500">
                <a:solidFill>
                  <a:schemeClr val="tx1"/>
                </a:solidFill>
                <a:latin typeface="Calibri" panose="020F0502020204030204" pitchFamily="34" charset="0"/>
              </a:defRPr>
            </a:lvl9pPr>
          </a:lstStyle>
          <a:p>
            <a:r>
              <a:rPr lang="en-US" altLang="en-US" sz="1000" dirty="0" smtClean="0">
                <a:solidFill>
                  <a:srgbClr val="898989"/>
                </a:solidFill>
              </a:rPr>
              <a:t>15</a:t>
            </a:r>
          </a:p>
        </p:txBody>
      </p:sp>
    </p:spTree>
    <p:extLst>
      <p:ext uri="{BB962C8B-B14F-4D97-AF65-F5344CB8AC3E}">
        <p14:creationId xmlns:p14="http://schemas.microsoft.com/office/powerpoint/2010/main" val="3533669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13805">
            <a:extLst>
              <a:ext uri="{FF2B5EF4-FFF2-40B4-BE49-F238E27FC236}">
                <a16:creationId xmlns:a16="http://schemas.microsoft.com/office/drawing/2014/main" id="{4DEA71B6-528F-E349-847F-CA96E050BFC8}"/>
              </a:ext>
            </a:extLst>
          </p:cNvPr>
          <p:cNvSpPr/>
          <p:nvPr/>
        </p:nvSpPr>
        <p:spPr>
          <a:xfrm>
            <a:off x="1744274" y="1058334"/>
            <a:ext cx="6436707" cy="867833"/>
          </a:xfrm>
          <a:prstGeom prst="rect">
            <a:avLst/>
          </a:prstGeom>
          <a:solidFill>
            <a:schemeClr val="accent1"/>
          </a:solidFill>
          <a:ln w="12700" cap="flat">
            <a:noFill/>
            <a:miter lim="400000"/>
          </a:ln>
          <a:effectLst/>
        </p:spPr>
        <p:txBody>
          <a:bodyPr wrap="square" lIns="0" tIns="0" rIns="0" bIns="0" numCol="1" anchor="t">
            <a:noAutofit/>
          </a:bodyPr>
          <a:lstStyle/>
          <a:p>
            <a:endParaRPr sz="2100" dirty="0">
              <a:latin typeface="Lato Light" panose="020F0502020204030203" pitchFamily="34" charset="0"/>
            </a:endParaRPr>
          </a:p>
        </p:txBody>
      </p:sp>
      <p:sp>
        <p:nvSpPr>
          <p:cNvPr id="32" name="Shape 13808">
            <a:extLst>
              <a:ext uri="{FF2B5EF4-FFF2-40B4-BE49-F238E27FC236}">
                <a16:creationId xmlns:a16="http://schemas.microsoft.com/office/drawing/2014/main" id="{863FE47F-9B55-6B4E-A898-FCC55353D81D}"/>
              </a:ext>
            </a:extLst>
          </p:cNvPr>
          <p:cNvSpPr/>
          <p:nvPr/>
        </p:nvSpPr>
        <p:spPr>
          <a:xfrm>
            <a:off x="2525531" y="1926169"/>
            <a:ext cx="5647639" cy="867833"/>
          </a:xfrm>
          <a:prstGeom prst="rect">
            <a:avLst/>
          </a:prstGeom>
          <a:solidFill>
            <a:schemeClr val="accent3"/>
          </a:solidFill>
          <a:ln w="12700" cap="flat">
            <a:noFill/>
            <a:miter lim="400000"/>
          </a:ln>
          <a:effectLst/>
        </p:spPr>
        <p:txBody>
          <a:bodyPr wrap="square" lIns="0" tIns="0" rIns="0" bIns="0" numCol="1" anchor="t">
            <a:noAutofit/>
          </a:bodyPr>
          <a:lstStyle/>
          <a:p>
            <a:endParaRPr sz="2100" dirty="0">
              <a:latin typeface="Lato Light" panose="020F0502020204030203" pitchFamily="34" charset="0"/>
            </a:endParaRPr>
          </a:p>
        </p:txBody>
      </p:sp>
      <p:sp>
        <p:nvSpPr>
          <p:cNvPr id="30" name="Shape 13811">
            <a:extLst>
              <a:ext uri="{FF2B5EF4-FFF2-40B4-BE49-F238E27FC236}">
                <a16:creationId xmlns:a16="http://schemas.microsoft.com/office/drawing/2014/main" id="{531F1DE0-B4FD-2D45-AD65-64C39464A8AD}"/>
              </a:ext>
            </a:extLst>
          </p:cNvPr>
          <p:cNvSpPr/>
          <p:nvPr/>
        </p:nvSpPr>
        <p:spPr>
          <a:xfrm>
            <a:off x="3306781" y="2794000"/>
            <a:ext cx="4866386" cy="867833"/>
          </a:xfrm>
          <a:prstGeom prst="rect">
            <a:avLst/>
          </a:prstGeom>
          <a:solidFill>
            <a:schemeClr val="accent2"/>
          </a:solidFill>
          <a:ln w="12700" cap="flat">
            <a:noFill/>
            <a:miter lim="400000"/>
          </a:ln>
          <a:effectLst/>
        </p:spPr>
        <p:txBody>
          <a:bodyPr wrap="square" lIns="0" tIns="0" rIns="0" bIns="0" numCol="1" anchor="t">
            <a:noAutofit/>
          </a:bodyPr>
          <a:lstStyle/>
          <a:p>
            <a:endParaRPr sz="2100" dirty="0">
              <a:latin typeface="Lato Light" panose="020F0502020204030203" pitchFamily="34" charset="0"/>
            </a:endParaRPr>
          </a:p>
        </p:txBody>
      </p:sp>
      <p:sp>
        <p:nvSpPr>
          <p:cNvPr id="28" name="Shape 13814">
            <a:extLst>
              <a:ext uri="{FF2B5EF4-FFF2-40B4-BE49-F238E27FC236}">
                <a16:creationId xmlns:a16="http://schemas.microsoft.com/office/drawing/2014/main" id="{BBBF20DA-120A-7041-AE64-08E479706BA2}"/>
              </a:ext>
            </a:extLst>
          </p:cNvPr>
          <p:cNvSpPr/>
          <p:nvPr/>
        </p:nvSpPr>
        <p:spPr>
          <a:xfrm>
            <a:off x="2525531" y="3661834"/>
            <a:ext cx="5647639" cy="867833"/>
          </a:xfrm>
          <a:prstGeom prst="rect">
            <a:avLst/>
          </a:prstGeom>
          <a:solidFill>
            <a:schemeClr val="accent3"/>
          </a:solidFill>
          <a:ln w="12700" cap="flat">
            <a:noFill/>
            <a:miter lim="400000"/>
          </a:ln>
          <a:effectLst/>
        </p:spPr>
        <p:txBody>
          <a:bodyPr wrap="square" lIns="0" tIns="0" rIns="0" bIns="0" numCol="1" anchor="t">
            <a:noAutofit/>
          </a:bodyPr>
          <a:lstStyle/>
          <a:p>
            <a:endParaRPr sz="2100" dirty="0">
              <a:latin typeface="Lato Light" panose="020F0502020204030203" pitchFamily="34" charset="0"/>
            </a:endParaRPr>
          </a:p>
        </p:txBody>
      </p:sp>
      <p:sp>
        <p:nvSpPr>
          <p:cNvPr id="26" name="Shape 13817">
            <a:extLst>
              <a:ext uri="{FF2B5EF4-FFF2-40B4-BE49-F238E27FC236}">
                <a16:creationId xmlns:a16="http://schemas.microsoft.com/office/drawing/2014/main" id="{7D38FD8B-C792-2E4A-AE0E-AB00A36CAF45}"/>
              </a:ext>
            </a:extLst>
          </p:cNvPr>
          <p:cNvSpPr/>
          <p:nvPr/>
        </p:nvSpPr>
        <p:spPr>
          <a:xfrm>
            <a:off x="1744273" y="4529669"/>
            <a:ext cx="6428892" cy="867833"/>
          </a:xfrm>
          <a:prstGeom prst="rect">
            <a:avLst/>
          </a:prstGeom>
          <a:solidFill>
            <a:schemeClr val="accent1"/>
          </a:solidFill>
          <a:ln w="12700" cap="flat">
            <a:noFill/>
            <a:miter lim="400000"/>
          </a:ln>
          <a:effectLst/>
        </p:spPr>
        <p:txBody>
          <a:bodyPr wrap="square" lIns="0" tIns="0" rIns="0" bIns="0" numCol="1" anchor="t">
            <a:noAutofit/>
          </a:bodyPr>
          <a:lstStyle/>
          <a:p>
            <a:endParaRPr sz="2100" dirty="0">
              <a:latin typeface="Lato Light" panose="020F0502020204030203" pitchFamily="34" charset="0"/>
            </a:endParaRPr>
          </a:p>
        </p:txBody>
      </p:sp>
      <p:sp>
        <p:nvSpPr>
          <p:cNvPr id="19" name="Shape 13821">
            <a:extLst>
              <a:ext uri="{FF2B5EF4-FFF2-40B4-BE49-F238E27FC236}">
                <a16:creationId xmlns:a16="http://schemas.microsoft.com/office/drawing/2014/main" id="{4E8CDFE7-4707-664C-84EE-FBB5CAB17AEB}"/>
              </a:ext>
            </a:extLst>
          </p:cNvPr>
          <p:cNvSpPr/>
          <p:nvPr/>
        </p:nvSpPr>
        <p:spPr>
          <a:xfrm>
            <a:off x="963023" y="3661834"/>
            <a:ext cx="781253" cy="867833"/>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endParaRPr sz="2100" dirty="0">
              <a:latin typeface="Lato Light" panose="020F0502020204030203" pitchFamily="34" charset="0"/>
            </a:endParaRPr>
          </a:p>
        </p:txBody>
      </p:sp>
      <p:sp>
        <p:nvSpPr>
          <p:cNvPr id="17" name="Shape 13824">
            <a:extLst>
              <a:ext uri="{FF2B5EF4-FFF2-40B4-BE49-F238E27FC236}">
                <a16:creationId xmlns:a16="http://schemas.microsoft.com/office/drawing/2014/main" id="{20991A64-C1FA-0348-91F6-ECAEAAB194ED}"/>
              </a:ext>
            </a:extLst>
          </p:cNvPr>
          <p:cNvSpPr/>
          <p:nvPr/>
        </p:nvSpPr>
        <p:spPr>
          <a:xfrm>
            <a:off x="963023" y="1926169"/>
            <a:ext cx="781253" cy="867833"/>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endParaRPr sz="2100" dirty="0">
              <a:latin typeface="Lato Light" panose="020F0502020204030203" pitchFamily="34" charset="0"/>
            </a:endParaRPr>
          </a:p>
        </p:txBody>
      </p:sp>
      <p:sp>
        <p:nvSpPr>
          <p:cNvPr id="15" name="Shape 13827">
            <a:extLst>
              <a:ext uri="{FF2B5EF4-FFF2-40B4-BE49-F238E27FC236}">
                <a16:creationId xmlns:a16="http://schemas.microsoft.com/office/drawing/2014/main" id="{7D2CF465-A166-E84F-A3FC-9E4A1F7F6D81}"/>
              </a:ext>
            </a:extLst>
          </p:cNvPr>
          <p:cNvSpPr/>
          <p:nvPr/>
        </p:nvSpPr>
        <p:spPr>
          <a:xfrm>
            <a:off x="963021" y="2794000"/>
            <a:ext cx="1562507" cy="867833"/>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endParaRPr sz="2100" dirty="0">
              <a:latin typeface="Lato Light" panose="020F0502020204030203" pitchFamily="34" charset="0"/>
            </a:endParaRPr>
          </a:p>
        </p:txBody>
      </p:sp>
      <p:sp>
        <p:nvSpPr>
          <p:cNvPr id="8" name="Shape 13832">
            <a:extLst>
              <a:ext uri="{FF2B5EF4-FFF2-40B4-BE49-F238E27FC236}">
                <a16:creationId xmlns:a16="http://schemas.microsoft.com/office/drawing/2014/main" id="{049FA3AD-136F-774B-893A-89826A312190}"/>
              </a:ext>
            </a:extLst>
          </p:cNvPr>
          <p:cNvSpPr/>
          <p:nvPr/>
        </p:nvSpPr>
        <p:spPr>
          <a:xfrm>
            <a:off x="963020" y="1058334"/>
            <a:ext cx="789065" cy="867833"/>
          </a:xfrm>
          <a:prstGeom prst="rect">
            <a:avLst/>
          </a:prstGeom>
          <a:solidFill>
            <a:schemeClr val="accent1">
              <a:lumMod val="75000"/>
            </a:scheme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FFFFFF"/>
                </a:solidFill>
              </a:defRPr>
            </a:lvl1pPr>
          </a:lstStyle>
          <a:p>
            <a:endParaRPr sz="2100" dirty="0">
              <a:latin typeface="Lato Light" panose="020F0502020204030203" pitchFamily="34" charset="0"/>
            </a:endParaRPr>
          </a:p>
        </p:txBody>
      </p:sp>
      <p:sp>
        <p:nvSpPr>
          <p:cNvPr id="9" name="Shape 13833">
            <a:extLst>
              <a:ext uri="{FF2B5EF4-FFF2-40B4-BE49-F238E27FC236}">
                <a16:creationId xmlns:a16="http://schemas.microsoft.com/office/drawing/2014/main" id="{B23D9DB3-ADA2-6A41-B56E-D7F829E13674}"/>
              </a:ext>
            </a:extLst>
          </p:cNvPr>
          <p:cNvSpPr/>
          <p:nvPr/>
        </p:nvSpPr>
        <p:spPr>
          <a:xfrm>
            <a:off x="1744279" y="1926169"/>
            <a:ext cx="781253" cy="867833"/>
          </a:xfrm>
          <a:prstGeom prst="rect">
            <a:avLst/>
          </a:prstGeom>
          <a:solidFill>
            <a:schemeClr val="accent3">
              <a:lumMod val="75000"/>
            </a:scheme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FFFFFF"/>
                </a:solidFill>
              </a:defRPr>
            </a:lvl1pPr>
          </a:lstStyle>
          <a:p>
            <a:endParaRPr sz="2100" dirty="0">
              <a:latin typeface="Lato Light" panose="020F0502020204030203" pitchFamily="34" charset="0"/>
            </a:endParaRPr>
          </a:p>
        </p:txBody>
      </p:sp>
      <p:sp>
        <p:nvSpPr>
          <p:cNvPr id="10" name="Shape 13834">
            <a:extLst>
              <a:ext uri="{FF2B5EF4-FFF2-40B4-BE49-F238E27FC236}">
                <a16:creationId xmlns:a16="http://schemas.microsoft.com/office/drawing/2014/main" id="{36BD092C-328E-8C42-8BA3-B9FC5E2B0CC7}"/>
              </a:ext>
            </a:extLst>
          </p:cNvPr>
          <p:cNvSpPr/>
          <p:nvPr/>
        </p:nvSpPr>
        <p:spPr>
          <a:xfrm>
            <a:off x="2525533" y="2794000"/>
            <a:ext cx="781253" cy="867833"/>
          </a:xfrm>
          <a:prstGeom prst="rect">
            <a:avLst/>
          </a:prstGeom>
          <a:solidFill>
            <a:schemeClr val="accent2">
              <a:lumMod val="75000"/>
            </a:scheme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FFFFFF"/>
                </a:solidFill>
              </a:defRPr>
            </a:lvl1pPr>
          </a:lstStyle>
          <a:p>
            <a:endParaRPr sz="2100" dirty="0">
              <a:latin typeface="Lato Light" panose="020F0502020204030203" pitchFamily="34" charset="0"/>
            </a:endParaRPr>
          </a:p>
        </p:txBody>
      </p:sp>
      <p:sp>
        <p:nvSpPr>
          <p:cNvPr id="11" name="Shape 13835">
            <a:extLst>
              <a:ext uri="{FF2B5EF4-FFF2-40B4-BE49-F238E27FC236}">
                <a16:creationId xmlns:a16="http://schemas.microsoft.com/office/drawing/2014/main" id="{2D1E127D-AAF4-BB4A-8614-D06D23E7BFD6}"/>
              </a:ext>
            </a:extLst>
          </p:cNvPr>
          <p:cNvSpPr/>
          <p:nvPr/>
        </p:nvSpPr>
        <p:spPr>
          <a:xfrm>
            <a:off x="1744279" y="3661834"/>
            <a:ext cx="781253" cy="867833"/>
          </a:xfrm>
          <a:prstGeom prst="rect">
            <a:avLst/>
          </a:prstGeom>
          <a:solidFill>
            <a:schemeClr val="accent3">
              <a:lumMod val="75000"/>
            </a:scheme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FFFFFF"/>
                </a:solidFill>
              </a:defRPr>
            </a:lvl1pPr>
          </a:lstStyle>
          <a:p>
            <a:endParaRPr sz="2100" dirty="0">
              <a:latin typeface="Lato Light" panose="020F0502020204030203" pitchFamily="34" charset="0"/>
            </a:endParaRPr>
          </a:p>
        </p:txBody>
      </p:sp>
      <p:sp>
        <p:nvSpPr>
          <p:cNvPr id="12" name="Shape 13836">
            <a:extLst>
              <a:ext uri="{FF2B5EF4-FFF2-40B4-BE49-F238E27FC236}">
                <a16:creationId xmlns:a16="http://schemas.microsoft.com/office/drawing/2014/main" id="{64A710DB-C428-6C48-9B06-6035BEC11E5F}"/>
              </a:ext>
            </a:extLst>
          </p:cNvPr>
          <p:cNvSpPr/>
          <p:nvPr/>
        </p:nvSpPr>
        <p:spPr>
          <a:xfrm>
            <a:off x="963023" y="4529669"/>
            <a:ext cx="781253" cy="867833"/>
          </a:xfrm>
          <a:prstGeom prst="rect">
            <a:avLst/>
          </a:prstGeom>
          <a:solidFill>
            <a:schemeClr val="accent1">
              <a:lumMod val="75000"/>
            </a:scheme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FFFFFF"/>
                </a:solidFill>
              </a:defRPr>
            </a:lvl1pPr>
          </a:lstStyle>
          <a:p>
            <a:endParaRPr sz="2100" dirty="0">
              <a:latin typeface="Lato Light" panose="020F0502020204030203" pitchFamily="34" charset="0"/>
            </a:endParaRPr>
          </a:p>
        </p:txBody>
      </p:sp>
      <p:sp>
        <p:nvSpPr>
          <p:cNvPr id="38" name="Freeform 37">
            <a:extLst>
              <a:ext uri="{FF2B5EF4-FFF2-40B4-BE49-F238E27FC236}">
                <a16:creationId xmlns:a16="http://schemas.microsoft.com/office/drawing/2014/main" id="{1D38978C-DA57-8548-8D9F-C94AAC8E4173}"/>
              </a:ext>
            </a:extLst>
          </p:cNvPr>
          <p:cNvSpPr>
            <a:spLocks noChangeArrowheads="1"/>
          </p:cNvSpPr>
          <p:nvPr/>
        </p:nvSpPr>
        <p:spPr bwMode="auto">
          <a:xfrm>
            <a:off x="1157403" y="2990513"/>
            <a:ext cx="400309" cy="474807"/>
          </a:xfrm>
          <a:custGeom>
            <a:avLst/>
            <a:gdLst>
              <a:gd name="connsiteX0" fmla="*/ 668338 w 835212"/>
              <a:gd name="connsiteY0" fmla="*/ 779462 h 891813"/>
              <a:gd name="connsiteX1" fmla="*/ 723542 w 835212"/>
              <a:gd name="connsiteY1" fmla="*/ 836000 h 891813"/>
              <a:gd name="connsiteX2" fmla="*/ 668338 w 835212"/>
              <a:gd name="connsiteY2" fmla="*/ 891813 h 891813"/>
              <a:gd name="connsiteX3" fmla="*/ 612775 w 835212"/>
              <a:gd name="connsiteY3" fmla="*/ 836000 h 891813"/>
              <a:gd name="connsiteX4" fmla="*/ 668338 w 835212"/>
              <a:gd name="connsiteY4" fmla="*/ 779462 h 891813"/>
              <a:gd name="connsiteX5" fmla="*/ 362563 w 835212"/>
              <a:gd name="connsiteY5" fmla="*/ 779462 h 891813"/>
              <a:gd name="connsiteX6" fmla="*/ 418738 w 835212"/>
              <a:gd name="connsiteY6" fmla="*/ 836000 h 891813"/>
              <a:gd name="connsiteX7" fmla="*/ 362563 w 835212"/>
              <a:gd name="connsiteY7" fmla="*/ 891813 h 891813"/>
              <a:gd name="connsiteX8" fmla="*/ 306388 w 835212"/>
              <a:gd name="connsiteY8" fmla="*/ 836000 h 891813"/>
              <a:gd name="connsiteX9" fmla="*/ 362563 w 835212"/>
              <a:gd name="connsiteY9" fmla="*/ 779462 h 891813"/>
              <a:gd name="connsiteX10" fmla="*/ 28079 w 835212"/>
              <a:gd name="connsiteY10" fmla="*/ 0 h 891813"/>
              <a:gd name="connsiteX11" fmla="*/ 96477 w 835212"/>
              <a:gd name="connsiteY11" fmla="*/ 0 h 891813"/>
              <a:gd name="connsiteX12" fmla="*/ 177115 w 835212"/>
              <a:gd name="connsiteY12" fmla="*/ 62316 h 891813"/>
              <a:gd name="connsiteX13" fmla="*/ 212033 w 835212"/>
              <a:gd name="connsiteY13" fmla="*/ 194873 h 891813"/>
              <a:gd name="connsiteX14" fmla="*/ 222833 w 835212"/>
              <a:gd name="connsiteY14" fmla="*/ 194873 h 891813"/>
              <a:gd name="connsiteX15" fmla="*/ 250552 w 835212"/>
              <a:gd name="connsiteY15" fmla="*/ 194873 h 891813"/>
              <a:gd name="connsiteX16" fmla="*/ 807094 w 835212"/>
              <a:gd name="connsiteY16" fmla="*/ 194873 h 891813"/>
              <a:gd name="connsiteX17" fmla="*/ 828333 w 835212"/>
              <a:gd name="connsiteY17" fmla="*/ 204959 h 891813"/>
              <a:gd name="connsiteX18" fmla="*/ 834813 w 835212"/>
              <a:gd name="connsiteY18" fmla="*/ 227292 h 891813"/>
              <a:gd name="connsiteX19" fmla="*/ 786935 w 835212"/>
              <a:gd name="connsiteY19" fmla="*/ 515098 h 891813"/>
              <a:gd name="connsiteX20" fmla="*/ 704497 w 835212"/>
              <a:gd name="connsiteY20" fmla="*/ 584978 h 891813"/>
              <a:gd name="connsiteX21" fmla="*/ 306350 w 835212"/>
              <a:gd name="connsiteY21" fmla="*/ 584978 h 891813"/>
              <a:gd name="connsiteX22" fmla="*/ 250552 w 835212"/>
              <a:gd name="connsiteY22" fmla="*/ 640811 h 891813"/>
              <a:gd name="connsiteX23" fmla="*/ 306350 w 835212"/>
              <a:gd name="connsiteY23" fmla="*/ 696283 h 891813"/>
              <a:gd name="connsiteX24" fmla="*/ 695858 w 835212"/>
              <a:gd name="connsiteY24" fmla="*/ 696283 h 891813"/>
              <a:gd name="connsiteX25" fmla="*/ 723577 w 835212"/>
              <a:gd name="connsiteY25" fmla="*/ 724379 h 891813"/>
              <a:gd name="connsiteX26" fmla="*/ 695858 w 835212"/>
              <a:gd name="connsiteY26" fmla="*/ 752115 h 891813"/>
              <a:gd name="connsiteX27" fmla="*/ 306350 w 835212"/>
              <a:gd name="connsiteY27" fmla="*/ 752115 h 891813"/>
              <a:gd name="connsiteX28" fmla="*/ 195114 w 835212"/>
              <a:gd name="connsiteY28" fmla="*/ 640811 h 891813"/>
              <a:gd name="connsiteX29" fmla="*/ 246952 w 835212"/>
              <a:gd name="connsiteY29" fmla="*/ 546796 h 891813"/>
              <a:gd name="connsiteX30" fmla="*/ 125276 w 835212"/>
              <a:gd name="connsiteY30" fmla="*/ 83568 h 891813"/>
              <a:gd name="connsiteX31" fmla="*/ 28079 w 835212"/>
              <a:gd name="connsiteY31" fmla="*/ 83568 h 891813"/>
              <a:gd name="connsiteX32" fmla="*/ 0 w 835212"/>
              <a:gd name="connsiteY32" fmla="*/ 55832 h 891813"/>
              <a:gd name="connsiteX33" fmla="*/ 0 w 835212"/>
              <a:gd name="connsiteY33" fmla="*/ 27736 h 891813"/>
              <a:gd name="connsiteX34" fmla="*/ 28079 w 835212"/>
              <a:gd name="connsiteY34" fmla="*/ 0 h 8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5212" h="891813">
                <a:moveTo>
                  <a:pt x="668338" y="779462"/>
                </a:moveTo>
                <a:cubicBezTo>
                  <a:pt x="698808" y="779462"/>
                  <a:pt x="723542" y="804832"/>
                  <a:pt x="723542" y="836000"/>
                </a:cubicBezTo>
                <a:cubicBezTo>
                  <a:pt x="723542" y="866806"/>
                  <a:pt x="698808" y="891813"/>
                  <a:pt x="668338" y="891813"/>
                </a:cubicBezTo>
                <a:cubicBezTo>
                  <a:pt x="637510" y="891813"/>
                  <a:pt x="612775" y="866806"/>
                  <a:pt x="612775" y="836000"/>
                </a:cubicBezTo>
                <a:cubicBezTo>
                  <a:pt x="612775" y="804832"/>
                  <a:pt x="637510" y="779462"/>
                  <a:pt x="668338" y="779462"/>
                </a:cubicBezTo>
                <a:close/>
                <a:moveTo>
                  <a:pt x="362563" y="779462"/>
                </a:moveTo>
                <a:cubicBezTo>
                  <a:pt x="393731" y="779462"/>
                  <a:pt x="418738" y="804832"/>
                  <a:pt x="418738" y="836000"/>
                </a:cubicBezTo>
                <a:cubicBezTo>
                  <a:pt x="418738" y="866806"/>
                  <a:pt x="393731" y="891813"/>
                  <a:pt x="362563" y="891813"/>
                </a:cubicBezTo>
                <a:cubicBezTo>
                  <a:pt x="331758" y="891813"/>
                  <a:pt x="306388" y="866806"/>
                  <a:pt x="306388" y="836000"/>
                </a:cubicBezTo>
                <a:cubicBezTo>
                  <a:pt x="306388" y="804832"/>
                  <a:pt x="331758" y="779462"/>
                  <a:pt x="362563" y="779462"/>
                </a:cubicBezTo>
                <a:close/>
                <a:moveTo>
                  <a:pt x="28079" y="0"/>
                </a:moveTo>
                <a:lnTo>
                  <a:pt x="96477" y="0"/>
                </a:lnTo>
                <a:cubicBezTo>
                  <a:pt x="134276" y="0"/>
                  <a:pt x="167395" y="25575"/>
                  <a:pt x="177115" y="62316"/>
                </a:cubicBezTo>
                <a:lnTo>
                  <a:pt x="212033" y="194873"/>
                </a:lnTo>
                <a:lnTo>
                  <a:pt x="222833" y="194873"/>
                </a:lnTo>
                <a:lnTo>
                  <a:pt x="250552" y="194873"/>
                </a:lnTo>
                <a:lnTo>
                  <a:pt x="807094" y="194873"/>
                </a:lnTo>
                <a:cubicBezTo>
                  <a:pt x="815374" y="194873"/>
                  <a:pt x="823294" y="198835"/>
                  <a:pt x="828333" y="204959"/>
                </a:cubicBezTo>
                <a:cubicBezTo>
                  <a:pt x="833733" y="211082"/>
                  <a:pt x="836253" y="219367"/>
                  <a:pt x="834813" y="227292"/>
                </a:cubicBezTo>
                <a:lnTo>
                  <a:pt x="786935" y="515098"/>
                </a:lnTo>
                <a:cubicBezTo>
                  <a:pt x="780095" y="555441"/>
                  <a:pt x="745536" y="584978"/>
                  <a:pt x="704497" y="584978"/>
                </a:cubicBezTo>
                <a:lnTo>
                  <a:pt x="306350" y="584978"/>
                </a:lnTo>
                <a:cubicBezTo>
                  <a:pt x="275751" y="584978"/>
                  <a:pt x="250552" y="609833"/>
                  <a:pt x="250552" y="640811"/>
                </a:cubicBezTo>
                <a:cubicBezTo>
                  <a:pt x="250552" y="671428"/>
                  <a:pt x="275751" y="696283"/>
                  <a:pt x="306350" y="696283"/>
                </a:cubicBezTo>
                <a:lnTo>
                  <a:pt x="695858" y="696283"/>
                </a:lnTo>
                <a:cubicBezTo>
                  <a:pt x="711337" y="696283"/>
                  <a:pt x="723577" y="708890"/>
                  <a:pt x="723577" y="724379"/>
                </a:cubicBezTo>
                <a:cubicBezTo>
                  <a:pt x="723577" y="739508"/>
                  <a:pt x="711337" y="752115"/>
                  <a:pt x="695858" y="752115"/>
                </a:cubicBezTo>
                <a:lnTo>
                  <a:pt x="306350" y="752115"/>
                </a:lnTo>
                <a:cubicBezTo>
                  <a:pt x="244792" y="752115"/>
                  <a:pt x="195114" y="702046"/>
                  <a:pt x="195114" y="640811"/>
                </a:cubicBezTo>
                <a:cubicBezTo>
                  <a:pt x="195114" y="601188"/>
                  <a:pt x="215993" y="566608"/>
                  <a:pt x="246952" y="546796"/>
                </a:cubicBezTo>
                <a:lnTo>
                  <a:pt x="125276" y="83568"/>
                </a:lnTo>
                <a:lnTo>
                  <a:pt x="28079" y="83568"/>
                </a:lnTo>
                <a:cubicBezTo>
                  <a:pt x="12600" y="83568"/>
                  <a:pt x="0" y="70961"/>
                  <a:pt x="0" y="55832"/>
                </a:cubicBezTo>
                <a:lnTo>
                  <a:pt x="0" y="27736"/>
                </a:lnTo>
                <a:cubicBezTo>
                  <a:pt x="0" y="12607"/>
                  <a:pt x="12600" y="0"/>
                  <a:pt x="28079" y="0"/>
                </a:cubicBezTo>
                <a:close/>
              </a:path>
            </a:pathLst>
          </a:custGeom>
          <a:solidFill>
            <a:schemeClr val="bg1"/>
          </a:solidFill>
          <a:ln>
            <a:noFill/>
          </a:ln>
          <a:effectLst/>
        </p:spPr>
        <p:txBody>
          <a:bodyPr wrap="square" lIns="38398" tIns="19198" rIns="38398" bIns="19198" anchor="ctr">
            <a:noAutofit/>
          </a:bodyPr>
          <a:lstStyle/>
          <a:p>
            <a:endParaRPr lang="en-US" dirty="0">
              <a:latin typeface="Lato Light" panose="020F0502020204030203" pitchFamily="34" charset="0"/>
            </a:endParaRPr>
          </a:p>
        </p:txBody>
      </p:sp>
      <p:sp>
        <p:nvSpPr>
          <p:cNvPr id="39" name="Freeform 38">
            <a:extLst>
              <a:ext uri="{FF2B5EF4-FFF2-40B4-BE49-F238E27FC236}">
                <a16:creationId xmlns:a16="http://schemas.microsoft.com/office/drawing/2014/main" id="{44798368-7E96-EB47-B992-89963EAF745C}"/>
              </a:ext>
            </a:extLst>
          </p:cNvPr>
          <p:cNvSpPr>
            <a:spLocks noChangeArrowheads="1"/>
          </p:cNvSpPr>
          <p:nvPr/>
        </p:nvSpPr>
        <p:spPr bwMode="auto">
          <a:xfrm>
            <a:off x="1144213" y="3947514"/>
            <a:ext cx="426678" cy="296472"/>
          </a:xfrm>
          <a:custGeom>
            <a:avLst/>
            <a:gdLst>
              <a:gd name="connsiteX0" fmla="*/ 445473 w 890227"/>
              <a:gd name="connsiteY0" fmla="*/ 333375 h 556852"/>
              <a:gd name="connsiteX1" fmla="*/ 472717 w 890227"/>
              <a:gd name="connsiteY1" fmla="*/ 361156 h 556852"/>
              <a:gd name="connsiteX2" fmla="*/ 445473 w 890227"/>
              <a:gd name="connsiteY2" fmla="*/ 388581 h 556852"/>
              <a:gd name="connsiteX3" fmla="*/ 417512 w 890227"/>
              <a:gd name="connsiteY3" fmla="*/ 361156 h 556852"/>
              <a:gd name="connsiteX4" fmla="*/ 445473 w 890227"/>
              <a:gd name="connsiteY4" fmla="*/ 333375 h 556852"/>
              <a:gd name="connsiteX5" fmla="*/ 340197 w 890227"/>
              <a:gd name="connsiteY5" fmla="*/ 166687 h 556852"/>
              <a:gd name="connsiteX6" fmla="*/ 548444 w 890227"/>
              <a:gd name="connsiteY6" fmla="*/ 166687 h 556852"/>
              <a:gd name="connsiteX7" fmla="*/ 555266 w 890227"/>
              <a:gd name="connsiteY7" fmla="*/ 194956 h 556852"/>
              <a:gd name="connsiteX8" fmla="*/ 444680 w 890227"/>
              <a:gd name="connsiteY8" fmla="*/ 279038 h 556852"/>
              <a:gd name="connsiteX9" fmla="*/ 333375 w 890227"/>
              <a:gd name="connsiteY9" fmla="*/ 194956 h 556852"/>
              <a:gd name="connsiteX10" fmla="*/ 340197 w 890227"/>
              <a:gd name="connsiteY10" fmla="*/ 166687 h 556852"/>
              <a:gd name="connsiteX11" fmla="*/ 222084 w 890227"/>
              <a:gd name="connsiteY11" fmla="*/ 166687 h 556852"/>
              <a:gd name="connsiteX12" fmla="*/ 277463 w 890227"/>
              <a:gd name="connsiteY12" fmla="*/ 166687 h 556852"/>
              <a:gd name="connsiteX13" fmla="*/ 277463 w 890227"/>
              <a:gd name="connsiteY13" fmla="*/ 194788 h 556852"/>
              <a:gd name="connsiteX14" fmla="*/ 277463 w 890227"/>
              <a:gd name="connsiteY14" fmla="*/ 196949 h 556852"/>
              <a:gd name="connsiteX15" fmla="*/ 259123 w 890227"/>
              <a:gd name="connsiteY15" fmla="*/ 418511 h 556852"/>
              <a:gd name="connsiteX16" fmla="*/ 333202 w 890227"/>
              <a:gd name="connsiteY16" fmla="*/ 501371 h 556852"/>
              <a:gd name="connsiteX17" fmla="*/ 555439 w 890227"/>
              <a:gd name="connsiteY17" fmla="*/ 501371 h 556852"/>
              <a:gd name="connsiteX18" fmla="*/ 629517 w 890227"/>
              <a:gd name="connsiteY18" fmla="*/ 418511 h 556852"/>
              <a:gd name="connsiteX19" fmla="*/ 611177 w 890227"/>
              <a:gd name="connsiteY19" fmla="*/ 196949 h 556852"/>
              <a:gd name="connsiteX20" fmla="*/ 611537 w 890227"/>
              <a:gd name="connsiteY20" fmla="*/ 194788 h 556852"/>
              <a:gd name="connsiteX21" fmla="*/ 611177 w 890227"/>
              <a:gd name="connsiteY21" fmla="*/ 194788 h 556852"/>
              <a:gd name="connsiteX22" fmla="*/ 611177 w 890227"/>
              <a:gd name="connsiteY22" fmla="*/ 166687 h 556852"/>
              <a:gd name="connsiteX23" fmla="*/ 666557 w 890227"/>
              <a:gd name="connsiteY23" fmla="*/ 166687 h 556852"/>
              <a:gd name="connsiteX24" fmla="*/ 666557 w 890227"/>
              <a:gd name="connsiteY24" fmla="*/ 193707 h 556852"/>
              <a:gd name="connsiteX25" fmla="*/ 694246 w 890227"/>
              <a:gd name="connsiteY25" fmla="*/ 526590 h 556852"/>
              <a:gd name="connsiteX26" fmla="*/ 687054 w 890227"/>
              <a:gd name="connsiteY26" fmla="*/ 547845 h 556852"/>
              <a:gd name="connsiteX27" fmla="*/ 666557 w 890227"/>
              <a:gd name="connsiteY27" fmla="*/ 556852 h 556852"/>
              <a:gd name="connsiteX28" fmla="*/ 222084 w 890227"/>
              <a:gd name="connsiteY28" fmla="*/ 556852 h 556852"/>
              <a:gd name="connsiteX29" fmla="*/ 201587 w 890227"/>
              <a:gd name="connsiteY29" fmla="*/ 547845 h 556852"/>
              <a:gd name="connsiteX30" fmla="*/ 194394 w 890227"/>
              <a:gd name="connsiteY30" fmla="*/ 526590 h 556852"/>
              <a:gd name="connsiteX31" fmla="*/ 222084 w 890227"/>
              <a:gd name="connsiteY31" fmla="*/ 193347 h 556852"/>
              <a:gd name="connsiteX32" fmla="*/ 139256 w 890227"/>
              <a:gd name="connsiteY32" fmla="*/ 0 h 556852"/>
              <a:gd name="connsiteX33" fmla="*/ 750972 w 890227"/>
              <a:gd name="connsiteY33" fmla="*/ 0 h 556852"/>
              <a:gd name="connsiteX34" fmla="*/ 890227 w 890227"/>
              <a:gd name="connsiteY34" fmla="*/ 139520 h 556852"/>
              <a:gd name="connsiteX35" fmla="*/ 750972 w 890227"/>
              <a:gd name="connsiteY35" fmla="*/ 279040 h 556852"/>
              <a:gd name="connsiteX36" fmla="*/ 723265 w 890227"/>
              <a:gd name="connsiteY36" fmla="*/ 279040 h 556852"/>
              <a:gd name="connsiteX37" fmla="*/ 723265 w 890227"/>
              <a:gd name="connsiteY37" fmla="*/ 167280 h 556852"/>
              <a:gd name="connsiteX38" fmla="*/ 695558 w 890227"/>
              <a:gd name="connsiteY38" fmla="*/ 139520 h 556852"/>
              <a:gd name="connsiteX39" fmla="*/ 194670 w 890227"/>
              <a:gd name="connsiteY39" fmla="*/ 139520 h 556852"/>
              <a:gd name="connsiteX40" fmla="*/ 166963 w 890227"/>
              <a:gd name="connsiteY40" fmla="*/ 167280 h 556852"/>
              <a:gd name="connsiteX41" fmla="*/ 166963 w 890227"/>
              <a:gd name="connsiteY41" fmla="*/ 279040 h 556852"/>
              <a:gd name="connsiteX42" fmla="*/ 139256 w 890227"/>
              <a:gd name="connsiteY42" fmla="*/ 279040 h 556852"/>
              <a:gd name="connsiteX43" fmla="*/ 0 w 890227"/>
              <a:gd name="connsiteY43" fmla="*/ 139520 h 556852"/>
              <a:gd name="connsiteX44" fmla="*/ 139256 w 890227"/>
              <a:gd name="connsiteY44" fmla="*/ 0 h 5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90227" h="556852">
                <a:moveTo>
                  <a:pt x="445473" y="333375"/>
                </a:moveTo>
                <a:cubicBezTo>
                  <a:pt x="460170" y="333375"/>
                  <a:pt x="472717" y="345841"/>
                  <a:pt x="472717" y="361156"/>
                </a:cubicBezTo>
                <a:cubicBezTo>
                  <a:pt x="472717" y="376471"/>
                  <a:pt x="460170" y="388581"/>
                  <a:pt x="445473" y="388581"/>
                </a:cubicBezTo>
                <a:cubicBezTo>
                  <a:pt x="430059" y="388581"/>
                  <a:pt x="417512" y="376471"/>
                  <a:pt x="417512" y="361156"/>
                </a:cubicBezTo>
                <a:cubicBezTo>
                  <a:pt x="417512" y="345841"/>
                  <a:pt x="430059" y="333375"/>
                  <a:pt x="445473" y="333375"/>
                </a:cubicBezTo>
                <a:close/>
                <a:moveTo>
                  <a:pt x="340197" y="166687"/>
                </a:moveTo>
                <a:lnTo>
                  <a:pt x="548444" y="166687"/>
                </a:lnTo>
                <a:cubicBezTo>
                  <a:pt x="552753" y="175748"/>
                  <a:pt x="555266" y="184808"/>
                  <a:pt x="555266" y="194956"/>
                </a:cubicBezTo>
                <a:cubicBezTo>
                  <a:pt x="555266" y="241346"/>
                  <a:pt x="505718" y="279038"/>
                  <a:pt x="444680" y="279038"/>
                </a:cubicBezTo>
                <a:cubicBezTo>
                  <a:pt x="383283" y="279038"/>
                  <a:pt x="333375" y="241346"/>
                  <a:pt x="333375" y="194956"/>
                </a:cubicBezTo>
                <a:cubicBezTo>
                  <a:pt x="333375" y="184808"/>
                  <a:pt x="336248" y="175748"/>
                  <a:pt x="340197" y="166687"/>
                </a:cubicBezTo>
                <a:close/>
                <a:moveTo>
                  <a:pt x="222084" y="166687"/>
                </a:moveTo>
                <a:lnTo>
                  <a:pt x="277463" y="166687"/>
                </a:lnTo>
                <a:lnTo>
                  <a:pt x="277463" y="194788"/>
                </a:lnTo>
                <a:cubicBezTo>
                  <a:pt x="277463" y="195508"/>
                  <a:pt x="277463" y="196229"/>
                  <a:pt x="277463" y="196949"/>
                </a:cubicBezTo>
                <a:lnTo>
                  <a:pt x="259123" y="418511"/>
                </a:lnTo>
                <a:cubicBezTo>
                  <a:pt x="300838" y="423194"/>
                  <a:pt x="333202" y="458140"/>
                  <a:pt x="333202" y="501371"/>
                </a:cubicBezTo>
                <a:lnTo>
                  <a:pt x="555439" y="501371"/>
                </a:lnTo>
                <a:cubicBezTo>
                  <a:pt x="555439" y="458140"/>
                  <a:pt x="587803" y="423194"/>
                  <a:pt x="629517" y="418511"/>
                </a:cubicBezTo>
                <a:lnTo>
                  <a:pt x="611177" y="196949"/>
                </a:lnTo>
                <a:cubicBezTo>
                  <a:pt x="611177" y="196229"/>
                  <a:pt x="611537" y="195508"/>
                  <a:pt x="611537" y="194788"/>
                </a:cubicBezTo>
                <a:lnTo>
                  <a:pt x="611177" y="194788"/>
                </a:lnTo>
                <a:lnTo>
                  <a:pt x="611177" y="166687"/>
                </a:lnTo>
                <a:lnTo>
                  <a:pt x="666557" y="166687"/>
                </a:lnTo>
                <a:lnTo>
                  <a:pt x="666557" y="193707"/>
                </a:lnTo>
                <a:lnTo>
                  <a:pt x="694246" y="526590"/>
                </a:lnTo>
                <a:cubicBezTo>
                  <a:pt x="694966" y="534516"/>
                  <a:pt x="692448" y="542081"/>
                  <a:pt x="687054" y="547845"/>
                </a:cubicBezTo>
                <a:cubicBezTo>
                  <a:pt x="682020" y="553610"/>
                  <a:pt x="674468" y="556852"/>
                  <a:pt x="666557" y="556852"/>
                </a:cubicBezTo>
                <a:lnTo>
                  <a:pt x="222084" y="556852"/>
                </a:lnTo>
                <a:cubicBezTo>
                  <a:pt x="214173" y="556852"/>
                  <a:pt x="206621" y="553610"/>
                  <a:pt x="201587" y="547845"/>
                </a:cubicBezTo>
                <a:cubicBezTo>
                  <a:pt x="196192" y="542081"/>
                  <a:pt x="193675" y="534516"/>
                  <a:pt x="194394" y="526590"/>
                </a:cubicBezTo>
                <a:lnTo>
                  <a:pt x="222084" y="193347"/>
                </a:lnTo>
                <a:close/>
                <a:moveTo>
                  <a:pt x="139256" y="0"/>
                </a:moveTo>
                <a:lnTo>
                  <a:pt x="750972" y="0"/>
                </a:lnTo>
                <a:cubicBezTo>
                  <a:pt x="827616" y="0"/>
                  <a:pt x="890227" y="62369"/>
                  <a:pt x="890227" y="139520"/>
                </a:cubicBezTo>
                <a:cubicBezTo>
                  <a:pt x="890227" y="216310"/>
                  <a:pt x="827616" y="279040"/>
                  <a:pt x="750972" y="279040"/>
                </a:cubicBezTo>
                <a:lnTo>
                  <a:pt x="723265" y="279040"/>
                </a:lnTo>
                <a:lnTo>
                  <a:pt x="723265" y="167280"/>
                </a:lnTo>
                <a:cubicBezTo>
                  <a:pt x="723265" y="151777"/>
                  <a:pt x="711030" y="139520"/>
                  <a:pt x="695558" y="139520"/>
                </a:cubicBezTo>
                <a:lnTo>
                  <a:pt x="194670" y="139520"/>
                </a:lnTo>
                <a:cubicBezTo>
                  <a:pt x="179557" y="139520"/>
                  <a:pt x="166963" y="151777"/>
                  <a:pt x="166963" y="167280"/>
                </a:cubicBezTo>
                <a:lnTo>
                  <a:pt x="166963" y="279040"/>
                </a:lnTo>
                <a:lnTo>
                  <a:pt x="139256" y="279040"/>
                </a:lnTo>
                <a:cubicBezTo>
                  <a:pt x="62251" y="279040"/>
                  <a:pt x="0" y="216310"/>
                  <a:pt x="0" y="139520"/>
                </a:cubicBezTo>
                <a:cubicBezTo>
                  <a:pt x="0" y="62369"/>
                  <a:pt x="62251" y="0"/>
                  <a:pt x="139256" y="0"/>
                </a:cubicBezTo>
                <a:close/>
              </a:path>
            </a:pathLst>
          </a:custGeom>
          <a:solidFill>
            <a:schemeClr val="bg1"/>
          </a:solidFill>
          <a:ln>
            <a:noFill/>
          </a:ln>
          <a:effectLst/>
        </p:spPr>
        <p:txBody>
          <a:bodyPr wrap="square" lIns="38398" tIns="19198" rIns="38398" bIns="19198" anchor="ctr">
            <a:noAutofit/>
          </a:bodyPr>
          <a:lstStyle/>
          <a:p>
            <a:endParaRPr lang="en-US" dirty="0">
              <a:latin typeface="Lato Light" panose="020F0502020204030203" pitchFamily="34" charset="0"/>
            </a:endParaRPr>
          </a:p>
        </p:txBody>
      </p:sp>
      <p:sp>
        <p:nvSpPr>
          <p:cNvPr id="40" name="Freeform 39">
            <a:extLst>
              <a:ext uri="{FF2B5EF4-FFF2-40B4-BE49-F238E27FC236}">
                <a16:creationId xmlns:a16="http://schemas.microsoft.com/office/drawing/2014/main" id="{CF14D3D2-8E72-6A41-B79D-6578443FCC3A}"/>
              </a:ext>
            </a:extLst>
          </p:cNvPr>
          <p:cNvSpPr>
            <a:spLocks noChangeArrowheads="1"/>
          </p:cNvSpPr>
          <p:nvPr/>
        </p:nvSpPr>
        <p:spPr bwMode="auto">
          <a:xfrm>
            <a:off x="1140308" y="2137764"/>
            <a:ext cx="426678" cy="444638"/>
          </a:xfrm>
          <a:custGeom>
            <a:avLst/>
            <a:gdLst>
              <a:gd name="connsiteX0" fmla="*/ 750529 w 890227"/>
              <a:gd name="connsiteY0" fmla="*/ 612775 h 835148"/>
              <a:gd name="connsiteX1" fmla="*/ 778506 w 890227"/>
              <a:gd name="connsiteY1" fmla="*/ 640774 h 835148"/>
              <a:gd name="connsiteX2" fmla="*/ 778506 w 890227"/>
              <a:gd name="connsiteY2" fmla="*/ 724052 h 835148"/>
              <a:gd name="connsiteX3" fmla="*/ 806124 w 890227"/>
              <a:gd name="connsiteY3" fmla="*/ 724052 h 835148"/>
              <a:gd name="connsiteX4" fmla="*/ 831591 w 890227"/>
              <a:gd name="connsiteY4" fmla="*/ 740923 h 835148"/>
              <a:gd name="connsiteX5" fmla="*/ 825852 w 890227"/>
              <a:gd name="connsiteY5" fmla="*/ 771434 h 835148"/>
              <a:gd name="connsiteX6" fmla="*/ 770256 w 890227"/>
              <a:gd name="connsiteY6" fmla="*/ 827072 h 835148"/>
              <a:gd name="connsiteX7" fmla="*/ 731160 w 890227"/>
              <a:gd name="connsiteY7" fmla="*/ 827072 h 835148"/>
              <a:gd name="connsiteX8" fmla="*/ 675564 w 890227"/>
              <a:gd name="connsiteY8" fmla="*/ 771434 h 835148"/>
              <a:gd name="connsiteX9" fmla="*/ 669466 w 890227"/>
              <a:gd name="connsiteY9" fmla="*/ 740923 h 835148"/>
              <a:gd name="connsiteX10" fmla="*/ 695292 w 890227"/>
              <a:gd name="connsiteY10" fmla="*/ 724052 h 835148"/>
              <a:gd name="connsiteX11" fmla="*/ 722910 w 890227"/>
              <a:gd name="connsiteY11" fmla="*/ 724052 h 835148"/>
              <a:gd name="connsiteX12" fmla="*/ 722910 w 890227"/>
              <a:gd name="connsiteY12" fmla="*/ 640774 h 835148"/>
              <a:gd name="connsiteX13" fmla="*/ 750529 w 890227"/>
              <a:gd name="connsiteY13" fmla="*/ 612775 h 835148"/>
              <a:gd name="connsiteX14" fmla="*/ 445473 w 890227"/>
              <a:gd name="connsiteY14" fmla="*/ 528081 h 835148"/>
              <a:gd name="connsiteX15" fmla="*/ 417391 w 890227"/>
              <a:gd name="connsiteY15" fmla="*/ 556181 h 835148"/>
              <a:gd name="connsiteX16" fmla="*/ 417391 w 890227"/>
              <a:gd name="connsiteY16" fmla="*/ 723344 h 835148"/>
              <a:gd name="connsiteX17" fmla="*/ 445473 w 890227"/>
              <a:gd name="connsiteY17" fmla="*/ 751084 h 835148"/>
              <a:gd name="connsiteX18" fmla="*/ 472835 w 890227"/>
              <a:gd name="connsiteY18" fmla="*/ 723344 h 835148"/>
              <a:gd name="connsiteX19" fmla="*/ 472835 w 890227"/>
              <a:gd name="connsiteY19" fmla="*/ 556181 h 835148"/>
              <a:gd name="connsiteX20" fmla="*/ 445473 w 890227"/>
              <a:gd name="connsiteY20" fmla="*/ 528081 h 835148"/>
              <a:gd name="connsiteX21" fmla="*/ 278060 w 890227"/>
              <a:gd name="connsiteY21" fmla="*/ 528081 h 835148"/>
              <a:gd name="connsiteX22" fmla="*/ 250338 w 890227"/>
              <a:gd name="connsiteY22" fmla="*/ 556181 h 835148"/>
              <a:gd name="connsiteX23" fmla="*/ 250338 w 890227"/>
              <a:gd name="connsiteY23" fmla="*/ 723344 h 835148"/>
              <a:gd name="connsiteX24" fmla="*/ 278060 w 890227"/>
              <a:gd name="connsiteY24" fmla="*/ 751084 h 835148"/>
              <a:gd name="connsiteX25" fmla="*/ 306142 w 890227"/>
              <a:gd name="connsiteY25" fmla="*/ 723344 h 835148"/>
              <a:gd name="connsiteX26" fmla="*/ 306142 w 890227"/>
              <a:gd name="connsiteY26" fmla="*/ 556181 h 835148"/>
              <a:gd name="connsiteX27" fmla="*/ 278060 w 890227"/>
              <a:gd name="connsiteY27" fmla="*/ 528081 h 835148"/>
              <a:gd name="connsiteX28" fmla="*/ 55562 w 890227"/>
              <a:gd name="connsiteY28" fmla="*/ 444500 h 835148"/>
              <a:gd name="connsiteX29" fmla="*/ 834665 w 890227"/>
              <a:gd name="connsiteY29" fmla="*/ 444500 h 835148"/>
              <a:gd name="connsiteX30" fmla="*/ 834665 w 890227"/>
              <a:gd name="connsiteY30" fmla="*/ 472600 h 835148"/>
              <a:gd name="connsiteX31" fmla="*/ 833225 w 890227"/>
              <a:gd name="connsiteY31" fmla="*/ 528081 h 835148"/>
              <a:gd name="connsiteX32" fmla="*/ 821704 w 890227"/>
              <a:gd name="connsiteY32" fmla="*/ 528081 h 835148"/>
              <a:gd name="connsiteX33" fmla="*/ 653930 w 890227"/>
              <a:gd name="connsiteY33" fmla="*/ 597972 h 835148"/>
              <a:gd name="connsiteX34" fmla="*/ 584084 w 890227"/>
              <a:gd name="connsiteY34" fmla="*/ 765855 h 835148"/>
              <a:gd name="connsiteX35" fmla="*/ 584084 w 890227"/>
              <a:gd name="connsiteY35" fmla="*/ 834665 h 835148"/>
              <a:gd name="connsiteX36" fmla="*/ 139089 w 890227"/>
              <a:gd name="connsiteY36" fmla="*/ 834665 h 835148"/>
              <a:gd name="connsiteX37" fmla="*/ 112446 w 890227"/>
              <a:gd name="connsiteY37" fmla="*/ 815931 h 835148"/>
              <a:gd name="connsiteX38" fmla="*/ 109926 w 890227"/>
              <a:gd name="connsiteY38" fmla="*/ 807285 h 835148"/>
              <a:gd name="connsiteX39" fmla="*/ 55562 w 890227"/>
              <a:gd name="connsiteY39" fmla="*/ 472600 h 835148"/>
              <a:gd name="connsiteX40" fmla="*/ 779039 w 890227"/>
              <a:gd name="connsiteY40" fmla="*/ 306931 h 835148"/>
              <a:gd name="connsiteX41" fmla="*/ 750972 w 890227"/>
              <a:gd name="connsiteY41" fmla="*/ 334703 h 835148"/>
              <a:gd name="connsiteX42" fmla="*/ 779039 w 890227"/>
              <a:gd name="connsiteY42" fmla="*/ 362475 h 835148"/>
              <a:gd name="connsiteX43" fmla="*/ 806746 w 890227"/>
              <a:gd name="connsiteY43" fmla="*/ 334703 h 835148"/>
              <a:gd name="connsiteX44" fmla="*/ 779039 w 890227"/>
              <a:gd name="connsiteY44" fmla="*/ 306931 h 835148"/>
              <a:gd name="connsiteX45" fmla="*/ 111188 w 890227"/>
              <a:gd name="connsiteY45" fmla="*/ 306931 h 835148"/>
              <a:gd name="connsiteX46" fmla="*/ 83481 w 890227"/>
              <a:gd name="connsiteY46" fmla="*/ 334703 h 835148"/>
              <a:gd name="connsiteX47" fmla="*/ 111188 w 890227"/>
              <a:gd name="connsiteY47" fmla="*/ 362475 h 835148"/>
              <a:gd name="connsiteX48" fmla="*/ 139255 w 890227"/>
              <a:gd name="connsiteY48" fmla="*/ 334703 h 835148"/>
              <a:gd name="connsiteX49" fmla="*/ 111188 w 890227"/>
              <a:gd name="connsiteY49" fmla="*/ 306931 h 835148"/>
              <a:gd name="connsiteX50" fmla="*/ 306218 w 890227"/>
              <a:gd name="connsiteY50" fmla="*/ 0 h 835148"/>
              <a:gd name="connsiteX51" fmla="*/ 584009 w 890227"/>
              <a:gd name="connsiteY51" fmla="*/ 0 h 835148"/>
              <a:gd name="connsiteX52" fmla="*/ 612076 w 890227"/>
              <a:gd name="connsiteY52" fmla="*/ 28132 h 835148"/>
              <a:gd name="connsiteX53" fmla="*/ 612076 w 890227"/>
              <a:gd name="connsiteY53" fmla="*/ 83676 h 835148"/>
              <a:gd name="connsiteX54" fmla="*/ 584009 w 890227"/>
              <a:gd name="connsiteY54" fmla="*/ 111447 h 835148"/>
              <a:gd name="connsiteX55" fmla="*/ 306218 w 890227"/>
              <a:gd name="connsiteY55" fmla="*/ 111447 h 835148"/>
              <a:gd name="connsiteX56" fmla="*/ 278151 w 890227"/>
              <a:gd name="connsiteY56" fmla="*/ 83676 h 835148"/>
              <a:gd name="connsiteX57" fmla="*/ 233531 w 890227"/>
              <a:gd name="connsiteY57" fmla="*/ 83676 h 835148"/>
              <a:gd name="connsiteX58" fmla="*/ 207264 w 890227"/>
              <a:gd name="connsiteY58" fmla="*/ 101709 h 835148"/>
              <a:gd name="connsiteX59" fmla="*/ 151490 w 890227"/>
              <a:gd name="connsiteY59" fmla="*/ 251027 h 835148"/>
              <a:gd name="connsiteX60" fmla="*/ 743056 w 890227"/>
              <a:gd name="connsiteY60" fmla="*/ 251027 h 835148"/>
              <a:gd name="connsiteX61" fmla="*/ 706712 w 890227"/>
              <a:gd name="connsiteY61" fmla="*/ 104955 h 835148"/>
              <a:gd name="connsiteX62" fmla="*/ 679725 w 890227"/>
              <a:gd name="connsiteY62" fmla="*/ 83676 h 835148"/>
              <a:gd name="connsiteX63" fmla="*/ 639783 w 890227"/>
              <a:gd name="connsiteY63" fmla="*/ 83676 h 835148"/>
              <a:gd name="connsiteX64" fmla="*/ 612076 w 890227"/>
              <a:gd name="connsiteY64" fmla="*/ 28132 h 835148"/>
              <a:gd name="connsiteX65" fmla="*/ 679725 w 890227"/>
              <a:gd name="connsiteY65" fmla="*/ 28132 h 835148"/>
              <a:gd name="connsiteX66" fmla="*/ 760687 w 890227"/>
              <a:gd name="connsiteY66" fmla="*/ 91250 h 835148"/>
              <a:gd name="connsiteX67" fmla="*/ 800629 w 890227"/>
              <a:gd name="connsiteY67" fmla="*/ 251027 h 835148"/>
              <a:gd name="connsiteX68" fmla="*/ 862520 w 890227"/>
              <a:gd name="connsiteY68" fmla="*/ 251027 h 835148"/>
              <a:gd name="connsiteX69" fmla="*/ 890227 w 890227"/>
              <a:gd name="connsiteY69" fmla="*/ 278799 h 835148"/>
              <a:gd name="connsiteX70" fmla="*/ 890227 w 890227"/>
              <a:gd name="connsiteY70" fmla="*/ 362475 h 835148"/>
              <a:gd name="connsiteX71" fmla="*/ 834453 w 890227"/>
              <a:gd name="connsiteY71" fmla="*/ 418739 h 835148"/>
              <a:gd name="connsiteX72" fmla="*/ 55774 w 890227"/>
              <a:gd name="connsiteY72" fmla="*/ 418739 h 835148"/>
              <a:gd name="connsiteX73" fmla="*/ 0 w 890227"/>
              <a:gd name="connsiteY73" fmla="*/ 362475 h 835148"/>
              <a:gd name="connsiteX74" fmla="*/ 0 w 890227"/>
              <a:gd name="connsiteY74" fmla="*/ 278799 h 835148"/>
              <a:gd name="connsiteX75" fmla="*/ 27707 w 890227"/>
              <a:gd name="connsiteY75" fmla="*/ 251027 h 835148"/>
              <a:gd name="connsiteX76" fmla="*/ 92117 w 890227"/>
              <a:gd name="connsiteY76" fmla="*/ 251027 h 835148"/>
              <a:gd name="connsiteX77" fmla="*/ 155088 w 890227"/>
              <a:gd name="connsiteY77" fmla="*/ 82233 h 835148"/>
              <a:gd name="connsiteX78" fmla="*/ 233531 w 890227"/>
              <a:gd name="connsiteY78" fmla="*/ 28132 h 835148"/>
              <a:gd name="connsiteX79" fmla="*/ 278151 w 890227"/>
              <a:gd name="connsiteY79" fmla="*/ 28132 h 835148"/>
              <a:gd name="connsiteX80" fmla="*/ 306218 w 890227"/>
              <a:gd name="connsiteY80" fmla="*/ 0 h 83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90227" h="835148">
                <a:moveTo>
                  <a:pt x="750529" y="612775"/>
                </a:moveTo>
                <a:cubicBezTo>
                  <a:pt x="765952" y="612775"/>
                  <a:pt x="778506" y="625339"/>
                  <a:pt x="778506" y="640774"/>
                </a:cubicBezTo>
                <a:lnTo>
                  <a:pt x="778506" y="724052"/>
                </a:lnTo>
                <a:lnTo>
                  <a:pt x="806124" y="724052"/>
                </a:lnTo>
                <a:cubicBezTo>
                  <a:pt x="817243" y="724052"/>
                  <a:pt x="827645" y="730872"/>
                  <a:pt x="831591" y="740923"/>
                </a:cubicBezTo>
                <a:cubicBezTo>
                  <a:pt x="836254" y="751691"/>
                  <a:pt x="833743" y="763537"/>
                  <a:pt x="825852" y="771434"/>
                </a:cubicBezTo>
                <a:lnTo>
                  <a:pt x="770256" y="827072"/>
                </a:lnTo>
                <a:cubicBezTo>
                  <a:pt x="759496" y="837841"/>
                  <a:pt x="741920" y="837841"/>
                  <a:pt x="731160" y="827072"/>
                </a:cubicBezTo>
                <a:lnTo>
                  <a:pt x="675564" y="771434"/>
                </a:lnTo>
                <a:cubicBezTo>
                  <a:pt x="667673" y="763537"/>
                  <a:pt x="665162" y="751691"/>
                  <a:pt x="669466" y="740923"/>
                </a:cubicBezTo>
                <a:cubicBezTo>
                  <a:pt x="673771" y="730872"/>
                  <a:pt x="684172" y="724052"/>
                  <a:pt x="695292" y="724052"/>
                </a:cubicBezTo>
                <a:lnTo>
                  <a:pt x="722910" y="724052"/>
                </a:lnTo>
                <a:lnTo>
                  <a:pt x="722910" y="640774"/>
                </a:lnTo>
                <a:cubicBezTo>
                  <a:pt x="722910" y="625339"/>
                  <a:pt x="735464" y="612775"/>
                  <a:pt x="750529" y="612775"/>
                </a:cubicBezTo>
                <a:close/>
                <a:moveTo>
                  <a:pt x="445473" y="528081"/>
                </a:moveTo>
                <a:cubicBezTo>
                  <a:pt x="429992" y="528081"/>
                  <a:pt x="417391" y="540690"/>
                  <a:pt x="417391" y="556181"/>
                </a:cubicBezTo>
                <a:lnTo>
                  <a:pt x="417391" y="723344"/>
                </a:lnTo>
                <a:cubicBezTo>
                  <a:pt x="417391" y="738835"/>
                  <a:pt x="429992" y="751084"/>
                  <a:pt x="445473" y="751084"/>
                </a:cubicBezTo>
                <a:cubicBezTo>
                  <a:pt x="460234" y="751084"/>
                  <a:pt x="472835" y="738835"/>
                  <a:pt x="472835" y="723344"/>
                </a:cubicBezTo>
                <a:lnTo>
                  <a:pt x="472835" y="556181"/>
                </a:lnTo>
                <a:cubicBezTo>
                  <a:pt x="472835" y="540690"/>
                  <a:pt x="460234" y="528081"/>
                  <a:pt x="445473" y="528081"/>
                </a:cubicBezTo>
                <a:close/>
                <a:moveTo>
                  <a:pt x="278060" y="528081"/>
                </a:moveTo>
                <a:cubicBezTo>
                  <a:pt x="262939" y="528081"/>
                  <a:pt x="250338" y="540690"/>
                  <a:pt x="250338" y="556181"/>
                </a:cubicBezTo>
                <a:lnTo>
                  <a:pt x="250338" y="723344"/>
                </a:lnTo>
                <a:cubicBezTo>
                  <a:pt x="250338" y="738835"/>
                  <a:pt x="262939" y="751084"/>
                  <a:pt x="278060" y="751084"/>
                </a:cubicBezTo>
                <a:cubicBezTo>
                  <a:pt x="293541" y="751084"/>
                  <a:pt x="306142" y="738835"/>
                  <a:pt x="306142" y="723344"/>
                </a:cubicBezTo>
                <a:lnTo>
                  <a:pt x="306142" y="556181"/>
                </a:lnTo>
                <a:cubicBezTo>
                  <a:pt x="306142" y="540690"/>
                  <a:pt x="293541" y="528081"/>
                  <a:pt x="278060" y="528081"/>
                </a:cubicBezTo>
                <a:close/>
                <a:moveTo>
                  <a:pt x="55562" y="444500"/>
                </a:moveTo>
                <a:lnTo>
                  <a:pt x="834665" y="444500"/>
                </a:lnTo>
                <a:lnTo>
                  <a:pt x="834665" y="472600"/>
                </a:lnTo>
                <a:cubicBezTo>
                  <a:pt x="834665" y="491334"/>
                  <a:pt x="833945" y="509708"/>
                  <a:pt x="833225" y="528081"/>
                </a:cubicBezTo>
                <a:lnTo>
                  <a:pt x="821704" y="528081"/>
                </a:lnTo>
                <a:cubicBezTo>
                  <a:pt x="758699" y="528081"/>
                  <a:pt x="698214" y="553299"/>
                  <a:pt x="653930" y="597972"/>
                </a:cubicBezTo>
                <a:cubicBezTo>
                  <a:pt x="609287" y="642645"/>
                  <a:pt x="584084" y="703169"/>
                  <a:pt x="584084" y="765855"/>
                </a:cubicBezTo>
                <a:lnTo>
                  <a:pt x="584084" y="834665"/>
                </a:lnTo>
                <a:lnTo>
                  <a:pt x="139089" y="834665"/>
                </a:lnTo>
                <a:cubicBezTo>
                  <a:pt x="126848" y="834665"/>
                  <a:pt x="116407" y="827099"/>
                  <a:pt x="112446" y="815931"/>
                </a:cubicBezTo>
                <a:lnTo>
                  <a:pt x="109926" y="807285"/>
                </a:lnTo>
                <a:cubicBezTo>
                  <a:pt x="73563" y="699206"/>
                  <a:pt x="55562" y="586444"/>
                  <a:pt x="55562" y="472600"/>
                </a:cubicBezTo>
                <a:close/>
                <a:moveTo>
                  <a:pt x="779039" y="306931"/>
                </a:moveTo>
                <a:cubicBezTo>
                  <a:pt x="763566" y="306931"/>
                  <a:pt x="750972" y="319555"/>
                  <a:pt x="750972" y="334703"/>
                </a:cubicBezTo>
                <a:cubicBezTo>
                  <a:pt x="750972" y="350212"/>
                  <a:pt x="763566" y="362475"/>
                  <a:pt x="779039" y="362475"/>
                </a:cubicBezTo>
                <a:cubicBezTo>
                  <a:pt x="794512" y="362475"/>
                  <a:pt x="806746" y="350212"/>
                  <a:pt x="806746" y="334703"/>
                </a:cubicBezTo>
                <a:cubicBezTo>
                  <a:pt x="806746" y="319555"/>
                  <a:pt x="794512" y="306931"/>
                  <a:pt x="779039" y="306931"/>
                </a:cubicBezTo>
                <a:close/>
                <a:moveTo>
                  <a:pt x="111188" y="306931"/>
                </a:moveTo>
                <a:cubicBezTo>
                  <a:pt x="95715" y="306931"/>
                  <a:pt x="83481" y="319555"/>
                  <a:pt x="83481" y="334703"/>
                </a:cubicBezTo>
                <a:cubicBezTo>
                  <a:pt x="83481" y="350212"/>
                  <a:pt x="95715" y="362475"/>
                  <a:pt x="111188" y="362475"/>
                </a:cubicBezTo>
                <a:cubicBezTo>
                  <a:pt x="126661" y="362475"/>
                  <a:pt x="139255" y="350212"/>
                  <a:pt x="139255" y="334703"/>
                </a:cubicBezTo>
                <a:cubicBezTo>
                  <a:pt x="139255" y="319555"/>
                  <a:pt x="126661" y="306931"/>
                  <a:pt x="111188" y="306931"/>
                </a:cubicBezTo>
                <a:close/>
                <a:moveTo>
                  <a:pt x="306218" y="0"/>
                </a:moveTo>
                <a:lnTo>
                  <a:pt x="584009" y="0"/>
                </a:lnTo>
                <a:cubicBezTo>
                  <a:pt x="599482" y="0"/>
                  <a:pt x="612076" y="12623"/>
                  <a:pt x="612076" y="28132"/>
                </a:cubicBezTo>
                <a:lnTo>
                  <a:pt x="612076" y="83676"/>
                </a:lnTo>
                <a:cubicBezTo>
                  <a:pt x="612076" y="99185"/>
                  <a:pt x="599482" y="111447"/>
                  <a:pt x="584009" y="111447"/>
                </a:cubicBezTo>
                <a:lnTo>
                  <a:pt x="306218" y="111447"/>
                </a:lnTo>
                <a:cubicBezTo>
                  <a:pt x="290745" y="111447"/>
                  <a:pt x="278151" y="99185"/>
                  <a:pt x="278151" y="83676"/>
                </a:cubicBezTo>
                <a:lnTo>
                  <a:pt x="233531" y="83676"/>
                </a:lnTo>
                <a:cubicBezTo>
                  <a:pt x="221657" y="83676"/>
                  <a:pt x="211222" y="90889"/>
                  <a:pt x="207264" y="101709"/>
                </a:cubicBezTo>
                <a:lnTo>
                  <a:pt x="151490" y="251027"/>
                </a:lnTo>
                <a:lnTo>
                  <a:pt x="743056" y="251027"/>
                </a:lnTo>
                <a:lnTo>
                  <a:pt x="706712" y="104955"/>
                </a:lnTo>
                <a:cubicBezTo>
                  <a:pt x="703834" y="92332"/>
                  <a:pt x="692679" y="83676"/>
                  <a:pt x="679725" y="83676"/>
                </a:cubicBezTo>
                <a:lnTo>
                  <a:pt x="639783" y="83676"/>
                </a:lnTo>
                <a:lnTo>
                  <a:pt x="612076" y="28132"/>
                </a:lnTo>
                <a:lnTo>
                  <a:pt x="679725" y="28132"/>
                </a:lnTo>
                <a:cubicBezTo>
                  <a:pt x="718227" y="28132"/>
                  <a:pt x="751332" y="54101"/>
                  <a:pt x="760687" y="91250"/>
                </a:cubicBezTo>
                <a:lnTo>
                  <a:pt x="800629" y="251027"/>
                </a:lnTo>
                <a:lnTo>
                  <a:pt x="862520" y="251027"/>
                </a:lnTo>
                <a:cubicBezTo>
                  <a:pt x="877633" y="251027"/>
                  <a:pt x="890227" y="263290"/>
                  <a:pt x="890227" y="278799"/>
                </a:cubicBezTo>
                <a:lnTo>
                  <a:pt x="890227" y="362475"/>
                </a:lnTo>
                <a:cubicBezTo>
                  <a:pt x="890227" y="393492"/>
                  <a:pt x="865399" y="418739"/>
                  <a:pt x="834453" y="418739"/>
                </a:cubicBezTo>
                <a:lnTo>
                  <a:pt x="55774" y="418739"/>
                </a:lnTo>
                <a:cubicBezTo>
                  <a:pt x="25188" y="418739"/>
                  <a:pt x="0" y="393492"/>
                  <a:pt x="0" y="362475"/>
                </a:cubicBezTo>
                <a:lnTo>
                  <a:pt x="0" y="278799"/>
                </a:lnTo>
                <a:cubicBezTo>
                  <a:pt x="0" y="263290"/>
                  <a:pt x="12234" y="251027"/>
                  <a:pt x="27707" y="251027"/>
                </a:cubicBezTo>
                <a:lnTo>
                  <a:pt x="92117" y="251027"/>
                </a:lnTo>
                <a:lnTo>
                  <a:pt x="155088" y="82233"/>
                </a:lnTo>
                <a:cubicBezTo>
                  <a:pt x="167322" y="49773"/>
                  <a:pt x="198628" y="28132"/>
                  <a:pt x="233531" y="28132"/>
                </a:cubicBezTo>
                <a:lnTo>
                  <a:pt x="278151" y="28132"/>
                </a:lnTo>
                <a:cubicBezTo>
                  <a:pt x="278151" y="12623"/>
                  <a:pt x="290745" y="0"/>
                  <a:pt x="306218" y="0"/>
                </a:cubicBezTo>
                <a:close/>
              </a:path>
            </a:pathLst>
          </a:custGeom>
          <a:solidFill>
            <a:schemeClr val="bg1"/>
          </a:solidFill>
          <a:ln>
            <a:noFill/>
          </a:ln>
          <a:effectLst/>
        </p:spPr>
        <p:txBody>
          <a:bodyPr wrap="square" lIns="38398" tIns="19198" rIns="38398" bIns="19198" anchor="ctr">
            <a:noAutofit/>
          </a:bodyPr>
          <a:lstStyle/>
          <a:p>
            <a:endParaRPr lang="en-US" dirty="0">
              <a:latin typeface="Lato Light" panose="020F0502020204030203" pitchFamily="34" charset="0"/>
            </a:endParaRPr>
          </a:p>
        </p:txBody>
      </p:sp>
      <p:sp>
        <p:nvSpPr>
          <p:cNvPr id="41" name="TextBox 40">
            <a:extLst>
              <a:ext uri="{FF2B5EF4-FFF2-40B4-BE49-F238E27FC236}">
                <a16:creationId xmlns:a16="http://schemas.microsoft.com/office/drawing/2014/main" id="{EA390AAB-89CC-3141-93D7-99D29324C70D}"/>
              </a:ext>
            </a:extLst>
          </p:cNvPr>
          <p:cNvSpPr txBox="1"/>
          <p:nvPr/>
        </p:nvSpPr>
        <p:spPr>
          <a:xfrm>
            <a:off x="1211379" y="1280504"/>
            <a:ext cx="292348" cy="423492"/>
          </a:xfrm>
          <a:prstGeom prst="rect">
            <a:avLst/>
          </a:prstGeom>
          <a:noFill/>
        </p:spPr>
        <p:txBody>
          <a:bodyPr wrap="none" lIns="38398" tIns="19198" rIns="38398" bIns="19198" rtlCol="0" anchor="ctr">
            <a:spAutoFit/>
          </a:bodyPr>
          <a:lstStyle/>
          <a:p>
            <a:pPr algn="ctr"/>
            <a:r>
              <a:rPr lang="en-US" sz="2500" b="1" dirty="0">
                <a:solidFill>
                  <a:schemeClr val="bg1"/>
                </a:solidFill>
                <a:latin typeface="Poppins" pitchFamily="2" charset="77"/>
                <a:cs typeface="Poppins" pitchFamily="2" charset="77"/>
              </a:rPr>
              <a:t>01</a:t>
            </a:r>
          </a:p>
        </p:txBody>
      </p:sp>
      <p:sp>
        <p:nvSpPr>
          <p:cNvPr id="42" name="TextBox 41">
            <a:extLst>
              <a:ext uri="{FF2B5EF4-FFF2-40B4-BE49-F238E27FC236}">
                <a16:creationId xmlns:a16="http://schemas.microsoft.com/office/drawing/2014/main" id="{EF089DA9-3E98-364A-8B1C-F0B9B341C96A}"/>
              </a:ext>
            </a:extLst>
          </p:cNvPr>
          <p:cNvSpPr txBox="1"/>
          <p:nvPr/>
        </p:nvSpPr>
        <p:spPr>
          <a:xfrm>
            <a:off x="1988726" y="2148337"/>
            <a:ext cx="292348" cy="423492"/>
          </a:xfrm>
          <a:prstGeom prst="rect">
            <a:avLst/>
          </a:prstGeom>
          <a:noFill/>
        </p:spPr>
        <p:txBody>
          <a:bodyPr wrap="none" lIns="38398" tIns="19198" rIns="38398" bIns="19198" rtlCol="0" anchor="ctr">
            <a:spAutoFit/>
          </a:bodyPr>
          <a:lstStyle/>
          <a:p>
            <a:pPr algn="ctr"/>
            <a:r>
              <a:rPr lang="en-US" sz="2500" b="1" dirty="0">
                <a:solidFill>
                  <a:schemeClr val="bg1"/>
                </a:solidFill>
                <a:latin typeface="Poppins" pitchFamily="2" charset="77"/>
                <a:cs typeface="Poppins" pitchFamily="2" charset="77"/>
              </a:rPr>
              <a:t>02</a:t>
            </a:r>
          </a:p>
        </p:txBody>
      </p:sp>
      <p:sp>
        <p:nvSpPr>
          <p:cNvPr id="43" name="TextBox 42">
            <a:extLst>
              <a:ext uri="{FF2B5EF4-FFF2-40B4-BE49-F238E27FC236}">
                <a16:creationId xmlns:a16="http://schemas.microsoft.com/office/drawing/2014/main" id="{99803969-0184-5144-96AE-1877329EDCAC}"/>
              </a:ext>
            </a:extLst>
          </p:cNvPr>
          <p:cNvSpPr txBox="1"/>
          <p:nvPr/>
        </p:nvSpPr>
        <p:spPr>
          <a:xfrm>
            <a:off x="1988727" y="3884004"/>
            <a:ext cx="292348" cy="423492"/>
          </a:xfrm>
          <a:prstGeom prst="rect">
            <a:avLst/>
          </a:prstGeom>
          <a:noFill/>
        </p:spPr>
        <p:txBody>
          <a:bodyPr wrap="none" lIns="38398" tIns="19198" rIns="38398" bIns="19198" rtlCol="0" anchor="ctr">
            <a:spAutoFit/>
          </a:bodyPr>
          <a:lstStyle/>
          <a:p>
            <a:pPr algn="ctr"/>
            <a:r>
              <a:rPr lang="en-US" sz="2500" b="1" dirty="0">
                <a:solidFill>
                  <a:schemeClr val="bg1"/>
                </a:solidFill>
                <a:latin typeface="Poppins" pitchFamily="2" charset="77"/>
                <a:cs typeface="Poppins" pitchFamily="2" charset="77"/>
              </a:rPr>
              <a:t>04</a:t>
            </a:r>
          </a:p>
        </p:txBody>
      </p:sp>
      <p:sp>
        <p:nvSpPr>
          <p:cNvPr id="44" name="TextBox 43">
            <a:extLst>
              <a:ext uri="{FF2B5EF4-FFF2-40B4-BE49-F238E27FC236}">
                <a16:creationId xmlns:a16="http://schemas.microsoft.com/office/drawing/2014/main" id="{CE02FE29-A3FA-9D4C-B119-27359081B543}"/>
              </a:ext>
            </a:extLst>
          </p:cNvPr>
          <p:cNvSpPr txBox="1"/>
          <p:nvPr/>
        </p:nvSpPr>
        <p:spPr>
          <a:xfrm>
            <a:off x="1211379" y="4751907"/>
            <a:ext cx="292348" cy="423492"/>
          </a:xfrm>
          <a:prstGeom prst="rect">
            <a:avLst/>
          </a:prstGeom>
          <a:noFill/>
        </p:spPr>
        <p:txBody>
          <a:bodyPr wrap="none" lIns="38398" tIns="19198" rIns="38398" bIns="19198" rtlCol="0" anchor="ctr">
            <a:spAutoFit/>
          </a:bodyPr>
          <a:lstStyle/>
          <a:p>
            <a:pPr algn="ctr"/>
            <a:r>
              <a:rPr lang="en-US" sz="2500" b="1" dirty="0">
                <a:solidFill>
                  <a:schemeClr val="bg1"/>
                </a:solidFill>
                <a:latin typeface="Poppins" pitchFamily="2" charset="77"/>
                <a:cs typeface="Poppins" pitchFamily="2" charset="77"/>
              </a:rPr>
              <a:t>05</a:t>
            </a:r>
          </a:p>
        </p:txBody>
      </p:sp>
      <p:sp>
        <p:nvSpPr>
          <p:cNvPr id="45" name="TextBox 44">
            <a:extLst>
              <a:ext uri="{FF2B5EF4-FFF2-40B4-BE49-F238E27FC236}">
                <a16:creationId xmlns:a16="http://schemas.microsoft.com/office/drawing/2014/main" id="{2629368D-6E0F-9A4D-AAC1-3DE6C6F52DE2}"/>
              </a:ext>
            </a:extLst>
          </p:cNvPr>
          <p:cNvSpPr txBox="1"/>
          <p:nvPr/>
        </p:nvSpPr>
        <p:spPr>
          <a:xfrm>
            <a:off x="2769980" y="3016170"/>
            <a:ext cx="292348" cy="423492"/>
          </a:xfrm>
          <a:prstGeom prst="rect">
            <a:avLst/>
          </a:prstGeom>
          <a:noFill/>
        </p:spPr>
        <p:txBody>
          <a:bodyPr wrap="none" lIns="38398" tIns="19198" rIns="38398" bIns="19198" rtlCol="0" anchor="ctr">
            <a:spAutoFit/>
          </a:bodyPr>
          <a:lstStyle/>
          <a:p>
            <a:pPr algn="ctr"/>
            <a:r>
              <a:rPr lang="en-US" sz="2500" b="1" dirty="0">
                <a:solidFill>
                  <a:schemeClr val="bg1"/>
                </a:solidFill>
                <a:latin typeface="Poppins" pitchFamily="2" charset="77"/>
                <a:cs typeface="Poppins" pitchFamily="2" charset="77"/>
              </a:rPr>
              <a:t>03</a:t>
            </a:r>
          </a:p>
        </p:txBody>
      </p:sp>
      <p:sp>
        <p:nvSpPr>
          <p:cNvPr id="46" name="TextBox 45">
            <a:extLst>
              <a:ext uri="{FF2B5EF4-FFF2-40B4-BE49-F238E27FC236}">
                <a16:creationId xmlns:a16="http://schemas.microsoft.com/office/drawing/2014/main" id="{3FFD890E-FD77-9840-98CA-5AC3E525355C}"/>
              </a:ext>
            </a:extLst>
          </p:cNvPr>
          <p:cNvSpPr txBox="1"/>
          <p:nvPr/>
        </p:nvSpPr>
        <p:spPr>
          <a:xfrm>
            <a:off x="3526429" y="2839199"/>
            <a:ext cx="4460179" cy="777435"/>
          </a:xfrm>
          <a:prstGeom prst="rect">
            <a:avLst/>
          </a:prstGeom>
          <a:noFill/>
        </p:spPr>
        <p:txBody>
          <a:bodyPr wrap="square" lIns="38398" tIns="19198" rIns="38398" bIns="19198" rtlCol="0" anchor="ctr">
            <a:spAutoFit/>
          </a:bodyPr>
          <a:lstStyle/>
          <a:p>
            <a:r>
              <a:rPr lang="en-ZA" sz="1200" b="1" dirty="0">
                <a:latin typeface="Arial" pitchFamily="34" charset="0"/>
                <a:cs typeface="Arial" pitchFamily="34" charset="0"/>
              </a:rPr>
              <a:t>Competition policy and tools for structural transformation</a:t>
            </a:r>
            <a:endParaRPr lang="en-ZA" sz="1200" dirty="0">
              <a:latin typeface="Arial" pitchFamily="34" charset="0"/>
              <a:cs typeface="Arial" pitchFamily="34" charset="0"/>
            </a:endParaRPr>
          </a:p>
          <a:p>
            <a:pPr marL="171450" lvl="0" indent="-171450">
              <a:buFont typeface="Arial" pitchFamily="34" charset="0"/>
              <a:buChar char="•"/>
            </a:pPr>
            <a:r>
              <a:rPr lang="en-GB" sz="1200" dirty="0">
                <a:latin typeface="Arial" pitchFamily="34" charset="0"/>
                <a:cs typeface="Arial" pitchFamily="34" charset="0"/>
              </a:rPr>
              <a:t>Advancing Public Interest Commitments</a:t>
            </a:r>
            <a:endParaRPr lang="en-ZA" sz="1200" dirty="0">
              <a:latin typeface="Arial" pitchFamily="34" charset="0"/>
              <a:cs typeface="Arial" pitchFamily="34" charset="0"/>
            </a:endParaRPr>
          </a:p>
          <a:p>
            <a:pPr marL="171450" lvl="0" indent="-171450">
              <a:buFont typeface="Arial" pitchFamily="34" charset="0"/>
              <a:buChar char="•"/>
            </a:pPr>
            <a:r>
              <a:rPr lang="en-GB" sz="1200" dirty="0">
                <a:latin typeface="Arial" pitchFamily="34" charset="0"/>
                <a:cs typeface="Arial" pitchFamily="34" charset="0"/>
              </a:rPr>
              <a:t>Pursuing Sectoral Structural Change</a:t>
            </a:r>
            <a:endParaRPr lang="en-ZA" sz="1200" dirty="0">
              <a:latin typeface="Arial" pitchFamily="34" charset="0"/>
              <a:cs typeface="Arial" pitchFamily="34" charset="0"/>
            </a:endParaRPr>
          </a:p>
          <a:p>
            <a:pPr marL="171450" lvl="0" indent="-171450">
              <a:buFont typeface="Arial" pitchFamily="34" charset="0"/>
              <a:buChar char="•"/>
            </a:pPr>
            <a:r>
              <a:rPr lang="en-GB" sz="1200" dirty="0">
                <a:latin typeface="Arial" pitchFamily="34" charset="0"/>
                <a:cs typeface="Arial" pitchFamily="34" charset="0"/>
              </a:rPr>
              <a:t>Alignment and </a:t>
            </a:r>
            <a:r>
              <a:rPr lang="en-GB" sz="1200" dirty="0" smtClean="0">
                <a:latin typeface="Arial" pitchFamily="34" charset="0"/>
                <a:cs typeface="Arial" pitchFamily="34" charset="0"/>
              </a:rPr>
              <a:t>Coordination</a:t>
            </a:r>
            <a:endParaRPr lang="en-ZA" sz="1200" dirty="0">
              <a:latin typeface="Arial" pitchFamily="34" charset="0"/>
              <a:cs typeface="Arial" pitchFamily="34" charset="0"/>
            </a:endParaRPr>
          </a:p>
        </p:txBody>
      </p:sp>
      <p:sp>
        <p:nvSpPr>
          <p:cNvPr id="47" name="TextBox 46">
            <a:extLst>
              <a:ext uri="{FF2B5EF4-FFF2-40B4-BE49-F238E27FC236}">
                <a16:creationId xmlns:a16="http://schemas.microsoft.com/office/drawing/2014/main" id="{891EE22B-EB65-2840-8E09-E0A06ADC7308}"/>
              </a:ext>
            </a:extLst>
          </p:cNvPr>
          <p:cNvSpPr txBox="1"/>
          <p:nvPr/>
        </p:nvSpPr>
        <p:spPr>
          <a:xfrm>
            <a:off x="1963767" y="1195869"/>
            <a:ext cx="6022837" cy="592769"/>
          </a:xfrm>
          <a:prstGeom prst="rect">
            <a:avLst/>
          </a:prstGeom>
          <a:noFill/>
        </p:spPr>
        <p:txBody>
          <a:bodyPr wrap="square" lIns="38398" tIns="19198" rIns="38398" bIns="19198" rtlCol="0" anchor="ctr">
            <a:spAutoFit/>
          </a:bodyPr>
          <a:lstStyle/>
          <a:p>
            <a:r>
              <a:rPr lang="en-ZA" sz="1200" b="1" dirty="0">
                <a:latin typeface="Arial" pitchFamily="34" charset="0"/>
                <a:cs typeface="Arial" pitchFamily="34" charset="0"/>
              </a:rPr>
              <a:t>Expanding and Deepening South Africa’s industrial opportunities</a:t>
            </a:r>
            <a:endParaRPr lang="en-ZA" sz="1200" dirty="0">
              <a:latin typeface="Arial" pitchFamily="34" charset="0"/>
              <a:cs typeface="Arial" pitchFamily="34" charset="0"/>
            </a:endParaRPr>
          </a:p>
          <a:p>
            <a:pPr marL="171450" lvl="0" indent="-171450">
              <a:buFont typeface="Arial" pitchFamily="34" charset="0"/>
              <a:buChar char="•"/>
            </a:pPr>
            <a:r>
              <a:rPr lang="en-GB" sz="1200" dirty="0" smtClean="0">
                <a:latin typeface="Arial" pitchFamily="34" charset="0"/>
                <a:cs typeface="Arial" pitchFamily="34" charset="0"/>
              </a:rPr>
              <a:t>Localisation; Trade </a:t>
            </a:r>
            <a:r>
              <a:rPr lang="en-GB" sz="1200" dirty="0">
                <a:latin typeface="Arial" pitchFamily="34" charset="0"/>
                <a:cs typeface="Arial" pitchFamily="34" charset="0"/>
              </a:rPr>
              <a:t>Measures</a:t>
            </a:r>
            <a:endParaRPr lang="en-ZA" sz="1200" dirty="0">
              <a:latin typeface="Arial" pitchFamily="34" charset="0"/>
              <a:cs typeface="Arial" pitchFamily="34" charset="0"/>
            </a:endParaRPr>
          </a:p>
          <a:p>
            <a:pPr marL="171450" lvl="0" indent="-171450">
              <a:buFont typeface="Arial" pitchFamily="34" charset="0"/>
              <a:buChar char="•"/>
            </a:pPr>
            <a:r>
              <a:rPr lang="en-GB" sz="1200" dirty="0">
                <a:latin typeface="Arial" pitchFamily="34" charset="0"/>
                <a:cs typeface="Arial" pitchFamily="34" charset="0"/>
              </a:rPr>
              <a:t>Transformation </a:t>
            </a:r>
            <a:r>
              <a:rPr lang="en-GB" sz="1200" dirty="0" smtClean="0">
                <a:latin typeface="Arial" pitchFamily="34" charset="0"/>
                <a:cs typeface="Arial" pitchFamily="34" charset="0"/>
              </a:rPr>
              <a:t>Tools; Strategic Investment</a:t>
            </a:r>
            <a:endParaRPr lang="en-ZA" sz="1200" dirty="0">
              <a:latin typeface="Arial" pitchFamily="34" charset="0"/>
              <a:cs typeface="Arial" pitchFamily="34" charset="0"/>
            </a:endParaRPr>
          </a:p>
        </p:txBody>
      </p:sp>
      <p:sp>
        <p:nvSpPr>
          <p:cNvPr id="48" name="TextBox 47">
            <a:extLst>
              <a:ext uri="{FF2B5EF4-FFF2-40B4-BE49-F238E27FC236}">
                <a16:creationId xmlns:a16="http://schemas.microsoft.com/office/drawing/2014/main" id="{815ED620-C9FD-224F-BB20-01DFE6850BDD}"/>
              </a:ext>
            </a:extLst>
          </p:cNvPr>
          <p:cNvSpPr txBox="1"/>
          <p:nvPr/>
        </p:nvSpPr>
        <p:spPr>
          <a:xfrm>
            <a:off x="1963767" y="4574868"/>
            <a:ext cx="6022837" cy="777435"/>
          </a:xfrm>
          <a:prstGeom prst="rect">
            <a:avLst/>
          </a:prstGeom>
          <a:noFill/>
        </p:spPr>
        <p:txBody>
          <a:bodyPr wrap="square" lIns="38398" tIns="19198" rIns="38398" bIns="19198" rtlCol="0" anchor="ctr">
            <a:spAutoFit/>
          </a:bodyPr>
          <a:lstStyle/>
          <a:p>
            <a:r>
              <a:rPr lang="en-GB" sz="1200" b="1" dirty="0">
                <a:latin typeface="Arial" pitchFamily="34" charset="0"/>
                <a:cs typeface="Arial" pitchFamily="34" charset="0"/>
              </a:rPr>
              <a:t>Master Plans</a:t>
            </a:r>
            <a:endParaRPr lang="en-ZA" sz="1200" b="1" dirty="0">
              <a:latin typeface="Arial" pitchFamily="34" charset="0"/>
              <a:cs typeface="Arial" pitchFamily="34" charset="0"/>
            </a:endParaRPr>
          </a:p>
          <a:p>
            <a:pPr marL="171450" lvl="0" indent="-171450">
              <a:buFont typeface="Arial" pitchFamily="34" charset="0"/>
              <a:buChar char="•"/>
            </a:pPr>
            <a:r>
              <a:rPr lang="en-GB" sz="1200" dirty="0">
                <a:latin typeface="Arial" pitchFamily="34" charset="0"/>
                <a:cs typeface="Arial" pitchFamily="34" charset="0"/>
              </a:rPr>
              <a:t>Resourcing the four </a:t>
            </a:r>
            <a:r>
              <a:rPr lang="en-GB" sz="1200" dirty="0" smtClean="0">
                <a:latin typeface="Arial" pitchFamily="34" charset="0"/>
                <a:cs typeface="Arial" pitchFamily="34" charset="0"/>
              </a:rPr>
              <a:t> </a:t>
            </a:r>
            <a:r>
              <a:rPr lang="en-GB" sz="1200" dirty="0">
                <a:latin typeface="Arial" pitchFamily="34" charset="0"/>
                <a:cs typeface="Arial" pitchFamily="34" charset="0"/>
              </a:rPr>
              <a:t>approved </a:t>
            </a:r>
            <a:r>
              <a:rPr lang="en-GB" sz="1200" dirty="0" smtClean="0">
                <a:latin typeface="Arial" pitchFamily="34" charset="0"/>
                <a:cs typeface="Arial" pitchFamily="34" charset="0"/>
              </a:rPr>
              <a:t>Master Plans </a:t>
            </a:r>
            <a:r>
              <a:rPr lang="en-GB" sz="1200" dirty="0">
                <a:latin typeface="Arial" pitchFamily="34" charset="0"/>
                <a:cs typeface="Arial" pitchFamily="34" charset="0"/>
              </a:rPr>
              <a:t>for implementation </a:t>
            </a:r>
            <a:endParaRPr lang="en-ZA" sz="1200" dirty="0">
              <a:latin typeface="Arial" pitchFamily="34" charset="0"/>
              <a:cs typeface="Arial" pitchFamily="34" charset="0"/>
            </a:endParaRPr>
          </a:p>
          <a:p>
            <a:pPr marL="171450" lvl="0" indent="-171450">
              <a:buFont typeface="Arial" pitchFamily="34" charset="0"/>
              <a:buChar char="•"/>
            </a:pPr>
            <a:r>
              <a:rPr lang="en-GB" sz="1200" dirty="0">
                <a:latin typeface="Arial" pitchFamily="34" charset="0"/>
                <a:cs typeface="Arial" pitchFamily="34" charset="0"/>
              </a:rPr>
              <a:t>Furniture and Steel </a:t>
            </a:r>
            <a:r>
              <a:rPr lang="en-GB" sz="1200" dirty="0" smtClean="0">
                <a:latin typeface="Arial" pitchFamily="34" charset="0"/>
                <a:cs typeface="Arial" pitchFamily="34" charset="0"/>
              </a:rPr>
              <a:t>Master Plans </a:t>
            </a:r>
            <a:r>
              <a:rPr lang="en-GB" sz="1200" dirty="0">
                <a:latin typeface="Arial" pitchFamily="34" charset="0"/>
                <a:cs typeface="Arial" pitchFamily="34" charset="0"/>
              </a:rPr>
              <a:t>to be prioritised, postpone others </a:t>
            </a:r>
            <a:endParaRPr lang="en-ZA" sz="1200" dirty="0">
              <a:latin typeface="Arial" pitchFamily="34" charset="0"/>
              <a:cs typeface="Arial" pitchFamily="34" charset="0"/>
            </a:endParaRPr>
          </a:p>
          <a:p>
            <a:pPr marL="171450" lvl="0" indent="-171450">
              <a:buFont typeface="Arial" pitchFamily="34" charset="0"/>
              <a:buChar char="•"/>
            </a:pPr>
            <a:r>
              <a:rPr lang="en-GB" sz="1200" dirty="0">
                <a:latin typeface="Arial" pitchFamily="34" charset="0"/>
                <a:cs typeface="Arial" pitchFamily="34" charset="0"/>
              </a:rPr>
              <a:t>Building equity for the Master Plan ‘brand’  </a:t>
            </a:r>
            <a:endParaRPr lang="en-ZA" sz="1200" dirty="0">
              <a:latin typeface="Arial" pitchFamily="34" charset="0"/>
              <a:cs typeface="Arial" pitchFamily="34" charset="0"/>
            </a:endParaRPr>
          </a:p>
        </p:txBody>
      </p:sp>
      <p:sp>
        <p:nvSpPr>
          <p:cNvPr id="49" name="TextBox 48">
            <a:extLst>
              <a:ext uri="{FF2B5EF4-FFF2-40B4-BE49-F238E27FC236}">
                <a16:creationId xmlns:a16="http://schemas.microsoft.com/office/drawing/2014/main" id="{1A51EBB5-1DC0-3D45-8B3C-75BC18CCCF67}"/>
              </a:ext>
            </a:extLst>
          </p:cNvPr>
          <p:cNvSpPr txBox="1"/>
          <p:nvPr/>
        </p:nvSpPr>
        <p:spPr>
          <a:xfrm>
            <a:off x="2698909" y="3614702"/>
            <a:ext cx="5482072" cy="962101"/>
          </a:xfrm>
          <a:prstGeom prst="rect">
            <a:avLst/>
          </a:prstGeom>
          <a:noFill/>
        </p:spPr>
        <p:txBody>
          <a:bodyPr wrap="square" lIns="38398" tIns="19198" rIns="38398" bIns="19198" rtlCol="0" anchor="ctr">
            <a:spAutoFit/>
          </a:bodyPr>
          <a:lstStyle/>
          <a:p>
            <a:r>
              <a:rPr lang="en-GB" sz="1200" b="1" dirty="0">
                <a:latin typeface="Arial" pitchFamily="34" charset="0"/>
                <a:cs typeface="Arial" pitchFamily="34" charset="0"/>
              </a:rPr>
              <a:t>Resource mobilisation </a:t>
            </a:r>
            <a:endParaRPr lang="en-ZA" sz="1200" b="1" dirty="0">
              <a:latin typeface="Arial" pitchFamily="34" charset="0"/>
              <a:cs typeface="Arial" pitchFamily="34" charset="0"/>
            </a:endParaRPr>
          </a:p>
          <a:p>
            <a:pPr marL="171450" lvl="0" indent="-171450">
              <a:buFont typeface="Arial" pitchFamily="34" charset="0"/>
              <a:buChar char="•"/>
            </a:pPr>
            <a:r>
              <a:rPr lang="en-GB" sz="1200" dirty="0">
                <a:latin typeface="Arial" pitchFamily="34" charset="0"/>
                <a:cs typeface="Arial" pitchFamily="34" charset="0"/>
              </a:rPr>
              <a:t>Improve effectiveness of </a:t>
            </a:r>
            <a:r>
              <a:rPr lang="en-GB" sz="1200" b="1" dirty="0" smtClean="0">
                <a:latin typeface="Arial" pitchFamily="34" charset="0"/>
                <a:cs typeface="Arial" pitchFamily="34" charset="0"/>
              </a:rPr>
              <a:t>the dtic</a:t>
            </a:r>
            <a:r>
              <a:rPr lang="en-GB" sz="1200" dirty="0" smtClean="0">
                <a:latin typeface="Arial" pitchFamily="34" charset="0"/>
                <a:cs typeface="Arial" pitchFamily="34" charset="0"/>
              </a:rPr>
              <a:t> spend and resources </a:t>
            </a:r>
          </a:p>
          <a:p>
            <a:pPr marL="171450" lvl="0" indent="-171450">
              <a:buFont typeface="Arial" pitchFamily="34" charset="0"/>
              <a:buChar char="•"/>
            </a:pPr>
            <a:r>
              <a:rPr lang="en-GB" sz="1200" dirty="0" smtClean="0">
                <a:latin typeface="Arial" pitchFamily="34" charset="0"/>
                <a:cs typeface="Arial" pitchFamily="34" charset="0"/>
              </a:rPr>
              <a:t>Coordinated </a:t>
            </a:r>
            <a:r>
              <a:rPr lang="en-GB" sz="1200" dirty="0">
                <a:latin typeface="Arial" pitchFamily="34" charset="0"/>
                <a:cs typeface="Arial" pitchFamily="34" charset="0"/>
              </a:rPr>
              <a:t>actions to reduce import leakages which has a relatively low budget cost for </a:t>
            </a:r>
            <a:r>
              <a:rPr lang="en-GB" sz="1200" dirty="0" smtClean="0">
                <a:latin typeface="Arial" pitchFamily="34" charset="0"/>
                <a:cs typeface="Arial" pitchFamily="34" charset="0"/>
              </a:rPr>
              <a:t>Government</a:t>
            </a:r>
            <a:endParaRPr lang="en-ZA" sz="1200" dirty="0">
              <a:latin typeface="Arial" pitchFamily="34" charset="0"/>
              <a:cs typeface="Arial" pitchFamily="34" charset="0"/>
            </a:endParaRPr>
          </a:p>
          <a:p>
            <a:pPr marL="171450" lvl="0" indent="-171450">
              <a:buFont typeface="Arial" pitchFamily="34" charset="0"/>
              <a:buChar char="•"/>
            </a:pPr>
            <a:r>
              <a:rPr lang="en-GB" sz="1200" dirty="0">
                <a:latin typeface="Arial" pitchFamily="34" charset="0"/>
                <a:cs typeface="Arial" pitchFamily="34" charset="0"/>
              </a:rPr>
              <a:t>Programme restructuring to improve </a:t>
            </a:r>
            <a:r>
              <a:rPr lang="en-GB" sz="1200" dirty="0" smtClean="0">
                <a:latin typeface="Arial" pitchFamily="34" charset="0"/>
                <a:cs typeface="Arial" pitchFamily="34" charset="0"/>
              </a:rPr>
              <a:t>results and Changes </a:t>
            </a:r>
            <a:r>
              <a:rPr lang="en-GB" sz="1200" dirty="0">
                <a:latin typeface="Arial" pitchFamily="34" charset="0"/>
                <a:cs typeface="Arial" pitchFamily="34" charset="0"/>
              </a:rPr>
              <a:t>to incentive regime </a:t>
            </a:r>
            <a:endParaRPr lang="en-ZA" sz="1200" dirty="0">
              <a:latin typeface="Arial" pitchFamily="34" charset="0"/>
              <a:cs typeface="Arial" pitchFamily="34" charset="0"/>
            </a:endParaRPr>
          </a:p>
        </p:txBody>
      </p:sp>
      <p:sp>
        <p:nvSpPr>
          <p:cNvPr id="50" name="TextBox 49">
            <a:extLst>
              <a:ext uri="{FF2B5EF4-FFF2-40B4-BE49-F238E27FC236}">
                <a16:creationId xmlns:a16="http://schemas.microsoft.com/office/drawing/2014/main" id="{8BC76F2F-25C1-9244-B866-71A5134A243C}"/>
              </a:ext>
            </a:extLst>
          </p:cNvPr>
          <p:cNvSpPr txBox="1"/>
          <p:nvPr/>
        </p:nvSpPr>
        <p:spPr>
          <a:xfrm>
            <a:off x="2698909" y="2156035"/>
            <a:ext cx="5287694" cy="408103"/>
          </a:xfrm>
          <a:prstGeom prst="rect">
            <a:avLst/>
          </a:prstGeom>
          <a:noFill/>
        </p:spPr>
        <p:txBody>
          <a:bodyPr wrap="square" lIns="38398" tIns="19198" rIns="38398" bIns="19198" rtlCol="0" anchor="ctr">
            <a:spAutoFit/>
          </a:bodyPr>
          <a:lstStyle/>
          <a:p>
            <a:r>
              <a:rPr lang="en-GB" sz="1200" b="1" dirty="0">
                <a:latin typeface="Arial" pitchFamily="34" charset="0"/>
                <a:cs typeface="Arial" pitchFamily="34" charset="0"/>
              </a:rPr>
              <a:t>South Africa’s Key Trade Relations, Export Strategy and Export Tools</a:t>
            </a:r>
            <a:endParaRPr lang="en-ZA" sz="1200" b="1" dirty="0">
              <a:latin typeface="Arial" pitchFamily="34" charset="0"/>
              <a:cs typeface="Arial" pitchFamily="34" charset="0"/>
            </a:endParaRPr>
          </a:p>
          <a:p>
            <a:pPr marL="171450" lvl="0" indent="-171450">
              <a:buFont typeface="Arial" pitchFamily="34" charset="0"/>
              <a:buChar char="•"/>
            </a:pPr>
            <a:r>
              <a:rPr lang="en-GB" sz="1200" dirty="0">
                <a:latin typeface="Arial" pitchFamily="34" charset="0"/>
                <a:cs typeface="Arial" pitchFamily="34" charset="0"/>
              </a:rPr>
              <a:t>Trade </a:t>
            </a:r>
            <a:r>
              <a:rPr lang="en-GB" sz="1200" dirty="0" smtClean="0">
                <a:latin typeface="Arial" pitchFamily="34" charset="0"/>
                <a:cs typeface="Arial" pitchFamily="34" charset="0"/>
              </a:rPr>
              <a:t>Relations; Export </a:t>
            </a:r>
            <a:r>
              <a:rPr lang="en-GB" sz="1200" dirty="0">
                <a:latin typeface="Arial" pitchFamily="34" charset="0"/>
                <a:cs typeface="Arial" pitchFamily="34" charset="0"/>
              </a:rPr>
              <a:t>Measures</a:t>
            </a:r>
            <a:endParaRPr lang="en-ZA" sz="1200" dirty="0">
              <a:latin typeface="Arial" pitchFamily="34" charset="0"/>
              <a:cs typeface="Arial" pitchFamily="34" charset="0"/>
            </a:endParaRPr>
          </a:p>
        </p:txBody>
      </p:sp>
      <p:sp>
        <p:nvSpPr>
          <p:cNvPr id="31" name="Title 1"/>
          <p:cNvSpPr txBox="1">
            <a:spLocks/>
          </p:cNvSpPr>
          <p:nvPr/>
        </p:nvSpPr>
        <p:spPr bwMode="auto">
          <a:xfrm>
            <a:off x="0" y="0"/>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eaLnBrk="1" fontAlgn="auto" hangingPunct="1">
              <a:spcAft>
                <a:spcPts val="0"/>
              </a:spcAft>
              <a:defRPr/>
            </a:pPr>
            <a:r>
              <a:rPr lang="en-GB" sz="1800" dirty="0">
                <a:latin typeface="Arial" pitchFamily="34" charset="0"/>
                <a:cs typeface="Arial" pitchFamily="34" charset="0"/>
              </a:rPr>
              <a:t>the dtic </a:t>
            </a:r>
            <a:r>
              <a:rPr lang="en-GB" sz="1800" dirty="0" smtClean="0">
                <a:latin typeface="Arial" pitchFamily="34" charset="0"/>
                <a:cs typeface="Arial" pitchFamily="34" charset="0"/>
              </a:rPr>
              <a:t>BROAD PRIORITIES</a:t>
            </a:r>
            <a:endParaRPr lang="en-US" sz="1800" dirty="0">
              <a:solidFill>
                <a:schemeClr val="bg1"/>
              </a:solidFill>
              <a:latin typeface="Arial" panose="020B0604020202020204" pitchFamily="34" charset="0"/>
              <a:cs typeface="Arial" panose="020B0604020202020204" pitchFamily="34" charset="0"/>
            </a:endParaRPr>
          </a:p>
        </p:txBody>
      </p:sp>
      <p:sp>
        <p:nvSpPr>
          <p:cNvPr id="29" name="Slide Number Placeholder 1"/>
          <p:cNvSpPr>
            <a:spLocks noGrp="1"/>
          </p:cNvSpPr>
          <p:nvPr>
            <p:ph type="sldNum" sz="quarter" idx="12"/>
          </p:nvPr>
        </p:nvSpPr>
        <p:spPr bwMode="auto">
          <a:xfrm>
            <a:off x="6553200" y="5297488"/>
            <a:ext cx="2133600" cy="30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anose="020F0502020204030204" pitchFamily="34" charset="0"/>
              </a:defRPr>
            </a:lvl1pPr>
            <a:lvl2pPr marL="742950" indent="-285750">
              <a:defRPr sz="1500">
                <a:solidFill>
                  <a:schemeClr val="tx1"/>
                </a:solidFill>
                <a:latin typeface="Calibri" panose="020F0502020204030204" pitchFamily="34" charset="0"/>
              </a:defRPr>
            </a:lvl2pPr>
            <a:lvl3pPr marL="1143000" indent="-228600">
              <a:defRPr sz="1500">
                <a:solidFill>
                  <a:schemeClr val="tx1"/>
                </a:solidFill>
                <a:latin typeface="Calibri" panose="020F0502020204030204" pitchFamily="34" charset="0"/>
              </a:defRPr>
            </a:lvl3pPr>
            <a:lvl4pPr marL="1600200" indent="-228600">
              <a:defRPr sz="1500">
                <a:solidFill>
                  <a:schemeClr val="tx1"/>
                </a:solidFill>
                <a:latin typeface="Calibri" panose="020F0502020204030204" pitchFamily="34" charset="0"/>
              </a:defRPr>
            </a:lvl4pPr>
            <a:lvl5pPr marL="2057400" indent="-228600">
              <a:defRPr sz="1500">
                <a:solidFill>
                  <a:schemeClr val="tx1"/>
                </a:solidFill>
                <a:latin typeface="Calibri" panose="020F0502020204030204" pitchFamily="34" charset="0"/>
              </a:defRPr>
            </a:lvl5pPr>
            <a:lvl6pPr marL="2514600" indent="-228600" defTabSz="388938" eaLnBrk="0" fontAlgn="base" hangingPunct="0">
              <a:spcBef>
                <a:spcPct val="0"/>
              </a:spcBef>
              <a:spcAft>
                <a:spcPct val="0"/>
              </a:spcAft>
              <a:defRPr sz="1500">
                <a:solidFill>
                  <a:schemeClr val="tx1"/>
                </a:solidFill>
                <a:latin typeface="Calibri" panose="020F0502020204030204" pitchFamily="34" charset="0"/>
              </a:defRPr>
            </a:lvl6pPr>
            <a:lvl7pPr marL="2971800" indent="-228600" defTabSz="388938" eaLnBrk="0" fontAlgn="base" hangingPunct="0">
              <a:spcBef>
                <a:spcPct val="0"/>
              </a:spcBef>
              <a:spcAft>
                <a:spcPct val="0"/>
              </a:spcAft>
              <a:defRPr sz="1500">
                <a:solidFill>
                  <a:schemeClr val="tx1"/>
                </a:solidFill>
                <a:latin typeface="Calibri" panose="020F0502020204030204" pitchFamily="34" charset="0"/>
              </a:defRPr>
            </a:lvl7pPr>
            <a:lvl8pPr marL="3429000" indent="-228600" defTabSz="388938" eaLnBrk="0" fontAlgn="base" hangingPunct="0">
              <a:spcBef>
                <a:spcPct val="0"/>
              </a:spcBef>
              <a:spcAft>
                <a:spcPct val="0"/>
              </a:spcAft>
              <a:defRPr sz="1500">
                <a:solidFill>
                  <a:schemeClr val="tx1"/>
                </a:solidFill>
                <a:latin typeface="Calibri" panose="020F0502020204030204" pitchFamily="34" charset="0"/>
              </a:defRPr>
            </a:lvl8pPr>
            <a:lvl9pPr marL="3886200" indent="-228600" defTabSz="388938" eaLnBrk="0" fontAlgn="base" hangingPunct="0">
              <a:spcBef>
                <a:spcPct val="0"/>
              </a:spcBef>
              <a:spcAft>
                <a:spcPct val="0"/>
              </a:spcAft>
              <a:defRPr sz="1500">
                <a:solidFill>
                  <a:schemeClr val="tx1"/>
                </a:solidFill>
                <a:latin typeface="Calibri" panose="020F0502020204030204" pitchFamily="34" charset="0"/>
              </a:defRPr>
            </a:lvl9pPr>
          </a:lstStyle>
          <a:p>
            <a:r>
              <a:rPr lang="en-US" altLang="en-US" sz="1000" dirty="0" smtClean="0">
                <a:solidFill>
                  <a:srgbClr val="898989"/>
                </a:solidFill>
              </a:rPr>
              <a:t>16</a:t>
            </a:r>
          </a:p>
        </p:txBody>
      </p:sp>
    </p:spTree>
    <p:extLst>
      <p:ext uri="{BB962C8B-B14F-4D97-AF65-F5344CB8AC3E}">
        <p14:creationId xmlns:p14="http://schemas.microsoft.com/office/powerpoint/2010/main" val="2653011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0" y="0"/>
            <a:ext cx="9144000" cy="577850"/>
          </a:xfrm>
          <a:solidFill>
            <a:srgbClr val="00B050"/>
          </a:solidFill>
          <a:ln w="25400">
            <a:round/>
          </a:ln>
        </p:spPr>
        <p:txBody>
          <a:bodyPr rtlCol="0">
            <a:normAutofit fontScale="90000"/>
          </a:bodyPr>
          <a:lstStyle>
            <a:lvl1pPr>
              <a:defRPr sz="3600" b="1">
                <a:solidFill>
                  <a:srgbClr val="FFFFFF"/>
                </a:solidFill>
                <a:latin typeface="Arial"/>
                <a:ea typeface="Arial"/>
                <a:cs typeface="Arial"/>
                <a:sym typeface="Arial"/>
              </a:defRPr>
            </a:lvl1pPr>
          </a:lstStyle>
          <a:p>
            <a:pPr marL="342900" indent="-342900" defTabSz="844083" eaLnBrk="1" fontAlgn="auto" hangingPunct="1">
              <a:lnSpc>
                <a:spcPct val="200000"/>
              </a:lnSpc>
              <a:spcBef>
                <a:spcPts val="738"/>
              </a:spcBef>
              <a:spcAft>
                <a:spcPts val="0"/>
              </a:spcAft>
              <a:defRPr/>
            </a:pPr>
            <a:r>
              <a:rPr lang="en-US" sz="2400" dirty="0">
                <a:latin typeface="Arial" pitchFamily="34" charset="0"/>
                <a:cs typeface="Arial" pitchFamily="34" charset="0"/>
              </a:rPr>
              <a:t>t</a:t>
            </a:r>
            <a:r>
              <a:rPr lang="en-US" sz="2400" dirty="0" smtClean="0">
                <a:latin typeface="Arial" pitchFamily="34" charset="0"/>
                <a:cs typeface="Arial" pitchFamily="34" charset="0"/>
              </a:rPr>
              <a:t>he dtic ORGANISATIONAL STRUCTURE </a:t>
            </a:r>
            <a:endParaRPr lang="en-US" sz="2400" kern="0" dirty="0">
              <a:latin typeface="Arial" charset="0"/>
              <a:cs typeface="Calibri"/>
              <a:sym typeface="Calibri"/>
            </a:endParaRPr>
          </a:p>
        </p:txBody>
      </p:sp>
      <p:sp>
        <p:nvSpPr>
          <p:cNvPr id="1741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388938" eaLnBrk="0" fontAlgn="base" hangingPunct="0">
              <a:spcBef>
                <a:spcPct val="0"/>
              </a:spcBef>
              <a:spcAft>
                <a:spcPct val="0"/>
              </a:spcAft>
              <a:defRPr sz="1500">
                <a:solidFill>
                  <a:schemeClr val="tx1"/>
                </a:solidFill>
                <a:latin typeface="Calibri" pitchFamily="34" charset="0"/>
              </a:defRPr>
            </a:lvl6pPr>
            <a:lvl7pPr marL="2971800" indent="-228600" defTabSz="388938" eaLnBrk="0" fontAlgn="base" hangingPunct="0">
              <a:spcBef>
                <a:spcPct val="0"/>
              </a:spcBef>
              <a:spcAft>
                <a:spcPct val="0"/>
              </a:spcAft>
              <a:defRPr sz="1500">
                <a:solidFill>
                  <a:schemeClr val="tx1"/>
                </a:solidFill>
                <a:latin typeface="Calibri" pitchFamily="34" charset="0"/>
              </a:defRPr>
            </a:lvl7pPr>
            <a:lvl8pPr marL="3429000" indent="-228600" defTabSz="388938" eaLnBrk="0" fontAlgn="base" hangingPunct="0">
              <a:spcBef>
                <a:spcPct val="0"/>
              </a:spcBef>
              <a:spcAft>
                <a:spcPct val="0"/>
              </a:spcAft>
              <a:defRPr sz="1500">
                <a:solidFill>
                  <a:schemeClr val="tx1"/>
                </a:solidFill>
                <a:latin typeface="Calibri" pitchFamily="34" charset="0"/>
              </a:defRPr>
            </a:lvl8pPr>
            <a:lvl9pPr marL="3886200" indent="-228600" defTabSz="388938" eaLnBrk="0" fontAlgn="base" hangingPunct="0">
              <a:spcBef>
                <a:spcPct val="0"/>
              </a:spcBef>
              <a:spcAft>
                <a:spcPct val="0"/>
              </a:spcAft>
              <a:defRPr sz="1500">
                <a:solidFill>
                  <a:schemeClr val="tx1"/>
                </a:solidFill>
                <a:latin typeface="Calibri" pitchFamily="34" charset="0"/>
              </a:defRPr>
            </a:lvl9pPr>
          </a:lstStyle>
          <a:p>
            <a:fld id="{77A13258-2D99-4D99-9746-6299FB7A3074}" type="slidenum">
              <a:rPr lang="en-US" altLang="en-US" sz="1000">
                <a:solidFill>
                  <a:srgbClr val="898989"/>
                </a:solidFill>
              </a:rPr>
              <a:pPr/>
              <a:t>17</a:t>
            </a:fld>
            <a:endParaRPr lang="en-US" altLang="en-US" sz="1000" dirty="0">
              <a:solidFill>
                <a:srgbClr val="898989"/>
              </a:solidFill>
            </a:endParaRPr>
          </a:p>
        </p:txBody>
      </p:sp>
      <p:graphicFrame>
        <p:nvGraphicFramePr>
          <p:cNvPr id="15" name="Diagram 14"/>
          <p:cNvGraphicFramePr/>
          <p:nvPr/>
        </p:nvGraphicFramePr>
        <p:xfrm>
          <a:off x="172519" y="749808"/>
          <a:ext cx="8882743" cy="4050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6022975" y="1211263"/>
            <a:ext cx="2171700" cy="582612"/>
          </a:xfrm>
          <a:prstGeom prst="roundRect">
            <a:avLst/>
          </a:prstGeom>
          <a:ln w="19050">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900" dirty="0">
                <a:latin typeface="Arial" pitchFamily="34" charset="0"/>
                <a:cs typeface="Arial" pitchFamily="34" charset="0"/>
              </a:rPr>
              <a:t>Deputy Minister </a:t>
            </a:r>
            <a:endParaRPr lang="en-ZA" sz="900" dirty="0">
              <a:latin typeface="Arial" pitchFamily="34" charset="0"/>
              <a:cs typeface="Arial" pitchFamily="34" charset="0"/>
            </a:endParaRPr>
          </a:p>
        </p:txBody>
      </p:sp>
      <p:sp>
        <p:nvSpPr>
          <p:cNvPr id="16" name="Rounded Rectangle 15"/>
          <p:cNvSpPr/>
          <p:nvPr/>
        </p:nvSpPr>
        <p:spPr>
          <a:xfrm>
            <a:off x="974725" y="1211263"/>
            <a:ext cx="2171700" cy="582612"/>
          </a:xfrm>
          <a:prstGeom prst="roundRect">
            <a:avLst/>
          </a:prstGeom>
          <a:ln w="19050"/>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900" dirty="0">
                <a:latin typeface="Arial" pitchFamily="34" charset="0"/>
                <a:cs typeface="Arial" pitchFamily="34" charset="0"/>
              </a:rPr>
              <a:t>Deputy Minister</a:t>
            </a:r>
            <a:endParaRPr lang="en-ZA" sz="900" dirty="0">
              <a:latin typeface="Arial" pitchFamily="34" charset="0"/>
              <a:cs typeface="Arial" pitchFamily="34" charset="0"/>
            </a:endParaRPr>
          </a:p>
        </p:txBody>
      </p:sp>
    </p:spTree>
    <p:extLst>
      <p:ext uri="{BB962C8B-B14F-4D97-AF65-F5344CB8AC3E}">
        <p14:creationId xmlns:p14="http://schemas.microsoft.com/office/powerpoint/2010/main" val="1693337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41B14EF-7FAA-49D9-967B-0858B96374C1}" type="slidenum">
              <a:rPr lang="en-US" altLang="en-US" smtClean="0"/>
              <a:pPr>
                <a:defRPr/>
              </a:pPr>
              <a:t>18</a:t>
            </a:fld>
            <a:endParaRPr lang="en-US" altLang="en-US" dirty="0"/>
          </a:p>
        </p:txBody>
      </p:sp>
      <p:sp>
        <p:nvSpPr>
          <p:cNvPr id="6" name="Content Placeholder 5"/>
          <p:cNvSpPr>
            <a:spLocks noGrp="1"/>
          </p:cNvSpPr>
          <p:nvPr>
            <p:ph idx="1"/>
          </p:nvPr>
        </p:nvSpPr>
        <p:spPr>
          <a:xfrm>
            <a:off x="228600" y="1261356"/>
            <a:ext cx="8686800" cy="4078308"/>
          </a:xfrm>
          <a:prstGeom prst="rect">
            <a:avLst/>
          </a:prstGeom>
          <a:solidFill>
            <a:schemeClr val="accent1">
              <a:lumMod val="20000"/>
              <a:lumOff val="80000"/>
            </a:schemeClr>
          </a:solidFill>
        </p:spPr>
        <p:txBody>
          <a:bodyPr wrap="square">
            <a:spAutoFit/>
          </a:bodyPr>
          <a:lstStyle/>
          <a:p>
            <a:pPr marL="0" indent="0">
              <a:lnSpc>
                <a:spcPct val="114000"/>
              </a:lnSpc>
              <a:spcBef>
                <a:spcPts val="0"/>
              </a:spcBef>
              <a:buNone/>
            </a:pPr>
            <a:r>
              <a:rPr lang="en-GB" sz="1200" b="1" dirty="0" smtClean="0">
                <a:latin typeface="Arial" pitchFamily="34" charset="0"/>
                <a:cs typeface="Arial" pitchFamily="34" charset="0"/>
              </a:rPr>
              <a:t>Outcomes</a:t>
            </a:r>
            <a:r>
              <a:rPr lang="en-GB" sz="1200" b="1" dirty="0">
                <a:latin typeface="Arial" pitchFamily="34" charset="0"/>
                <a:cs typeface="Arial" pitchFamily="34" charset="0"/>
              </a:rPr>
              <a:t>: </a:t>
            </a:r>
            <a:endParaRPr lang="en-ZA" sz="1200" dirty="0">
              <a:latin typeface="Arial" pitchFamily="34" charset="0"/>
              <a:cs typeface="Arial" pitchFamily="34" charset="0"/>
            </a:endParaRPr>
          </a:p>
          <a:p>
            <a:pPr lvl="0">
              <a:lnSpc>
                <a:spcPct val="114000"/>
              </a:lnSpc>
              <a:spcBef>
                <a:spcPts val="0"/>
              </a:spcBef>
              <a:buFont typeface="Wingdings" pitchFamily="2" charset="2"/>
              <a:buChar char="q"/>
            </a:pPr>
            <a:r>
              <a:rPr lang="en-GB" sz="1200" dirty="0" smtClean="0">
                <a:latin typeface="Arial" pitchFamily="34" charset="0"/>
                <a:cs typeface="Arial" pitchFamily="34" charset="0"/>
              </a:rPr>
              <a:t>Implement </a:t>
            </a:r>
            <a:r>
              <a:rPr lang="en-GB" sz="1200" dirty="0">
                <a:latin typeface="Arial" pitchFamily="34" charset="0"/>
                <a:cs typeface="Arial" pitchFamily="34" charset="0"/>
              </a:rPr>
              <a:t>transformation through </a:t>
            </a:r>
            <a:r>
              <a:rPr lang="en-ZA" sz="1200" dirty="0">
                <a:latin typeface="Arial" pitchFamily="34" charset="0"/>
                <a:cs typeface="Arial" pitchFamily="34" charset="0"/>
              </a:rPr>
              <a:t>Employment Equity (EE) and Broad-Based Black Economic Empowerment (B-BBEE)</a:t>
            </a:r>
          </a:p>
          <a:p>
            <a:pPr lvl="0">
              <a:lnSpc>
                <a:spcPct val="114000"/>
              </a:lnSpc>
              <a:spcBef>
                <a:spcPts val="0"/>
              </a:spcBef>
              <a:buFont typeface="Wingdings" pitchFamily="2" charset="2"/>
              <a:buChar char="q"/>
            </a:pPr>
            <a:r>
              <a:rPr lang="en-GB" sz="1200" dirty="0">
                <a:latin typeface="Arial" pitchFamily="34" charset="0"/>
                <a:cs typeface="Arial" pitchFamily="34" charset="0"/>
              </a:rPr>
              <a:t>Youth Empowerment</a:t>
            </a:r>
            <a:endParaRPr lang="en-ZA" sz="1200" dirty="0">
              <a:latin typeface="Arial" pitchFamily="34" charset="0"/>
              <a:cs typeface="Arial" pitchFamily="34" charset="0"/>
            </a:endParaRPr>
          </a:p>
          <a:p>
            <a:pPr lvl="0">
              <a:lnSpc>
                <a:spcPct val="114000"/>
              </a:lnSpc>
              <a:spcBef>
                <a:spcPts val="0"/>
              </a:spcBef>
              <a:buFont typeface="Wingdings" pitchFamily="2" charset="2"/>
              <a:buChar char="q"/>
            </a:pPr>
            <a:r>
              <a:rPr lang="en-GB" sz="1200" dirty="0">
                <a:latin typeface="Arial" pitchFamily="34" charset="0"/>
                <a:cs typeface="Arial" pitchFamily="34" charset="0"/>
              </a:rPr>
              <a:t>Promote a professional, ethical, dynamic, competitive and customer-focused working environment that ensures effective and efficient service delivery </a:t>
            </a:r>
            <a:endParaRPr lang="en-ZA" sz="1200" dirty="0">
              <a:latin typeface="Arial" pitchFamily="34" charset="0"/>
              <a:cs typeface="Arial" pitchFamily="34" charset="0"/>
            </a:endParaRPr>
          </a:p>
          <a:p>
            <a:pPr marL="292100" lvl="1" indent="-292100">
              <a:lnSpc>
                <a:spcPct val="114000"/>
              </a:lnSpc>
              <a:spcBef>
                <a:spcPts val="0"/>
              </a:spcBef>
              <a:buFont typeface="Wingdings" pitchFamily="2" charset="2"/>
              <a:buChar char="q"/>
            </a:pPr>
            <a:r>
              <a:rPr lang="en-ZA" sz="1200" dirty="0">
                <a:latin typeface="Arial" pitchFamily="34" charset="0"/>
                <a:cs typeface="Arial" pitchFamily="34" charset="0"/>
              </a:rPr>
              <a:t>Reduction in the transmission of  COVID-19 at the </a:t>
            </a:r>
            <a:r>
              <a:rPr lang="en-ZA" sz="1200" dirty="0" smtClean="0">
                <a:latin typeface="Arial" pitchFamily="34" charset="0"/>
                <a:cs typeface="Arial" pitchFamily="34" charset="0"/>
              </a:rPr>
              <a:t>workplac</a:t>
            </a:r>
            <a:r>
              <a:rPr lang="en-GB" sz="1200" dirty="0" smtClean="0">
                <a:latin typeface="Arial" pitchFamily="34" charset="0"/>
                <a:cs typeface="Arial" pitchFamily="34" charset="0"/>
              </a:rPr>
              <a:t>e </a:t>
            </a:r>
            <a:r>
              <a:rPr lang="en-GB" sz="1200" b="1" dirty="0">
                <a:solidFill>
                  <a:srgbClr val="FF0000"/>
                </a:solidFill>
                <a:latin typeface="Arial" pitchFamily="34" charset="0"/>
                <a:cs typeface="Arial" pitchFamily="34" charset="0"/>
              </a:rPr>
              <a:t>(New)</a:t>
            </a:r>
            <a:endParaRPr lang="en-ZA" sz="1200" b="1" dirty="0">
              <a:solidFill>
                <a:srgbClr val="FF0000"/>
              </a:solidFill>
              <a:latin typeface="Arial" pitchFamily="34" charset="0"/>
              <a:cs typeface="Arial" pitchFamily="34" charset="0"/>
            </a:endParaRPr>
          </a:p>
          <a:p>
            <a:pPr>
              <a:lnSpc>
                <a:spcPct val="114000"/>
              </a:lnSpc>
              <a:spcBef>
                <a:spcPts val="0"/>
              </a:spcBef>
              <a:buFont typeface="Wingdings" pitchFamily="2" charset="2"/>
              <a:buChar char="q"/>
            </a:pPr>
            <a:r>
              <a:rPr lang="en-ZA" sz="1200" dirty="0" smtClean="0">
                <a:latin typeface="Arial" pitchFamily="34" charset="0"/>
                <a:cs typeface="Arial" pitchFamily="34" charset="0"/>
              </a:rPr>
              <a:t>Aligned </a:t>
            </a:r>
            <a:r>
              <a:rPr lang="en-ZA" sz="1200" dirty="0">
                <a:latin typeface="Arial" pitchFamily="34" charset="0"/>
                <a:cs typeface="Arial" pitchFamily="34" charset="0"/>
              </a:rPr>
              <a:t>institutional capabilities and </a:t>
            </a:r>
            <a:r>
              <a:rPr lang="en-ZA" sz="1200" dirty="0" smtClean="0">
                <a:latin typeface="Arial" pitchFamily="34" charset="0"/>
                <a:cs typeface="Arial" pitchFamily="34" charset="0"/>
              </a:rPr>
              <a:t>capacity (NMOG PHASE2) </a:t>
            </a:r>
            <a:r>
              <a:rPr lang="en-GB" sz="1200" b="1" dirty="0" smtClean="0">
                <a:solidFill>
                  <a:srgbClr val="FF0000"/>
                </a:solidFill>
                <a:latin typeface="Arial" pitchFamily="34" charset="0"/>
                <a:cs typeface="Arial" pitchFamily="34" charset="0"/>
              </a:rPr>
              <a:t>(New</a:t>
            </a:r>
            <a:r>
              <a:rPr lang="en-GB" sz="1200" b="1" dirty="0">
                <a:solidFill>
                  <a:srgbClr val="FF0000"/>
                </a:solidFill>
                <a:latin typeface="Arial" pitchFamily="34" charset="0"/>
                <a:cs typeface="Arial" pitchFamily="34" charset="0"/>
              </a:rPr>
              <a:t>)</a:t>
            </a:r>
            <a:endParaRPr lang="en-ZA" sz="1200" b="1" dirty="0">
              <a:solidFill>
                <a:srgbClr val="FF0000"/>
              </a:solidFill>
              <a:latin typeface="Arial" pitchFamily="34" charset="0"/>
              <a:cs typeface="Arial" pitchFamily="34" charset="0"/>
            </a:endParaRPr>
          </a:p>
          <a:p>
            <a:pPr>
              <a:lnSpc>
                <a:spcPct val="114000"/>
              </a:lnSpc>
              <a:spcBef>
                <a:spcPts val="0"/>
              </a:spcBef>
              <a:buFont typeface="Wingdings" pitchFamily="2" charset="2"/>
              <a:buChar char="q"/>
            </a:pPr>
            <a:r>
              <a:rPr lang="en-GB" sz="1200" dirty="0" smtClean="0">
                <a:latin typeface="Arial" pitchFamily="34" charset="0"/>
                <a:cs typeface="Arial" pitchFamily="34" charset="0"/>
              </a:rPr>
              <a:t>Implementation </a:t>
            </a:r>
            <a:r>
              <a:rPr lang="en-GB" sz="1200" dirty="0">
                <a:latin typeface="Arial" pitchFamily="34" charset="0"/>
                <a:cs typeface="Arial" pitchFamily="34" charset="0"/>
              </a:rPr>
              <a:t>of shared services for </a:t>
            </a:r>
            <a:r>
              <a:rPr lang="en-GB" sz="1200" b="1" dirty="0">
                <a:latin typeface="Arial" pitchFamily="34" charset="0"/>
                <a:cs typeface="Arial" pitchFamily="34" charset="0"/>
              </a:rPr>
              <a:t>the dtic </a:t>
            </a:r>
            <a:r>
              <a:rPr lang="en-GB" sz="1200" dirty="0">
                <a:latin typeface="Arial" pitchFamily="34" charset="0"/>
                <a:cs typeface="Arial" pitchFamily="34" charset="0"/>
              </a:rPr>
              <a:t>portfolio of entities to ensure long-term sustainability through increased efficiencies and </a:t>
            </a:r>
            <a:r>
              <a:rPr lang="en-GB" sz="1200" dirty="0" smtClean="0">
                <a:latin typeface="Arial" pitchFamily="34" charset="0"/>
                <a:cs typeface="Arial" pitchFamily="34" charset="0"/>
              </a:rPr>
              <a:t>effectiveness</a:t>
            </a:r>
            <a:r>
              <a:rPr lang="en-GB" sz="1200" b="1" dirty="0">
                <a:latin typeface="Arial" pitchFamily="34" charset="0"/>
                <a:cs typeface="Arial" pitchFamily="34" charset="0"/>
              </a:rPr>
              <a:t> </a:t>
            </a:r>
            <a:r>
              <a:rPr lang="en-GB" sz="1200" b="1" dirty="0">
                <a:solidFill>
                  <a:srgbClr val="FF0000"/>
                </a:solidFill>
                <a:latin typeface="Arial" pitchFamily="34" charset="0"/>
                <a:cs typeface="Arial" pitchFamily="34" charset="0"/>
              </a:rPr>
              <a:t>(New)</a:t>
            </a:r>
            <a:endParaRPr lang="en-ZA" sz="1200" b="1" dirty="0">
              <a:solidFill>
                <a:srgbClr val="FF0000"/>
              </a:solidFill>
              <a:latin typeface="Arial" pitchFamily="34" charset="0"/>
              <a:cs typeface="Arial" pitchFamily="34" charset="0"/>
            </a:endParaRPr>
          </a:p>
          <a:p>
            <a:pPr marL="0" indent="0">
              <a:lnSpc>
                <a:spcPct val="114000"/>
              </a:lnSpc>
              <a:spcBef>
                <a:spcPts val="0"/>
              </a:spcBef>
              <a:buNone/>
            </a:pPr>
            <a:endParaRPr lang="en-GB" sz="1200" b="1" dirty="0" smtClean="0">
              <a:latin typeface="Arial" pitchFamily="34" charset="0"/>
              <a:cs typeface="Arial" pitchFamily="34" charset="0"/>
            </a:endParaRPr>
          </a:p>
          <a:p>
            <a:pPr marL="0" indent="0">
              <a:lnSpc>
                <a:spcPct val="114000"/>
              </a:lnSpc>
              <a:spcBef>
                <a:spcPts val="0"/>
              </a:spcBef>
              <a:buNone/>
            </a:pPr>
            <a:r>
              <a:rPr lang="en-GB" sz="1200" b="1" dirty="0" smtClean="0">
                <a:latin typeface="Arial" pitchFamily="34" charset="0"/>
                <a:cs typeface="Arial" pitchFamily="34" charset="0"/>
              </a:rPr>
              <a:t>Outputs</a:t>
            </a:r>
            <a:r>
              <a:rPr lang="en-GB" sz="1200" b="1" dirty="0">
                <a:latin typeface="Arial" pitchFamily="34" charset="0"/>
                <a:cs typeface="Arial" pitchFamily="34" charset="0"/>
              </a:rPr>
              <a:t>: </a:t>
            </a:r>
            <a:endParaRPr lang="en-ZA" sz="1200" dirty="0">
              <a:latin typeface="Arial" pitchFamily="34" charset="0"/>
              <a:cs typeface="Arial" pitchFamily="34" charset="0"/>
            </a:endParaRPr>
          </a:p>
          <a:p>
            <a:pPr lvl="0">
              <a:lnSpc>
                <a:spcPct val="114000"/>
              </a:lnSpc>
              <a:spcBef>
                <a:spcPts val="0"/>
              </a:spcBef>
              <a:buFont typeface="Wingdings" pitchFamily="2" charset="2"/>
              <a:buChar char="q"/>
            </a:pPr>
            <a:r>
              <a:rPr lang="en-GB" sz="1200" dirty="0">
                <a:latin typeface="Arial" pitchFamily="34" charset="0"/>
                <a:cs typeface="Arial" pitchFamily="34" charset="0"/>
              </a:rPr>
              <a:t>Increase in the employment of People with a Disability </a:t>
            </a:r>
            <a:endParaRPr lang="en-GB" sz="1200" dirty="0" smtClean="0">
              <a:latin typeface="Arial" pitchFamily="34" charset="0"/>
              <a:cs typeface="Arial" pitchFamily="34" charset="0"/>
            </a:endParaRPr>
          </a:p>
          <a:p>
            <a:pPr lvl="0">
              <a:lnSpc>
                <a:spcPct val="114000"/>
              </a:lnSpc>
              <a:spcBef>
                <a:spcPts val="0"/>
              </a:spcBef>
              <a:buFont typeface="Wingdings" pitchFamily="2" charset="2"/>
              <a:buChar char="q"/>
            </a:pPr>
            <a:r>
              <a:rPr lang="en-GB" sz="1200" dirty="0" smtClean="0">
                <a:latin typeface="Arial" pitchFamily="34" charset="0"/>
                <a:cs typeface="Arial" pitchFamily="34" charset="0"/>
              </a:rPr>
              <a:t>Increase </a:t>
            </a:r>
            <a:r>
              <a:rPr lang="en-GB" sz="1200" dirty="0">
                <a:latin typeface="Arial" pitchFamily="34" charset="0"/>
                <a:cs typeface="Arial" pitchFamily="34" charset="0"/>
              </a:rPr>
              <a:t>in the employment of women at Senior Management Service level </a:t>
            </a:r>
            <a:endParaRPr lang="en-GB" sz="1200" dirty="0" smtClean="0">
              <a:latin typeface="Arial" pitchFamily="34" charset="0"/>
              <a:cs typeface="Arial" pitchFamily="34" charset="0"/>
            </a:endParaRPr>
          </a:p>
          <a:p>
            <a:pPr lvl="0">
              <a:lnSpc>
                <a:spcPct val="114000"/>
              </a:lnSpc>
              <a:spcBef>
                <a:spcPts val="0"/>
              </a:spcBef>
              <a:buFont typeface="Wingdings" pitchFamily="2" charset="2"/>
              <a:buChar char="q"/>
            </a:pPr>
            <a:r>
              <a:rPr lang="en-GB" sz="1200" dirty="0" smtClean="0">
                <a:latin typeface="Arial" pitchFamily="34" charset="0"/>
                <a:cs typeface="Arial" pitchFamily="34" charset="0"/>
              </a:rPr>
              <a:t>Increase </a:t>
            </a:r>
            <a:r>
              <a:rPr lang="en-GB" sz="1200" dirty="0">
                <a:latin typeface="Arial" pitchFamily="34" charset="0"/>
                <a:cs typeface="Arial" pitchFamily="34" charset="0"/>
              </a:rPr>
              <a:t>the number of interns appointed for experiential learning for a two-year contract</a:t>
            </a:r>
            <a:endParaRPr lang="en-ZA" sz="1200" dirty="0">
              <a:latin typeface="Arial" pitchFamily="34" charset="0"/>
              <a:cs typeface="Arial" pitchFamily="34" charset="0"/>
            </a:endParaRPr>
          </a:p>
          <a:p>
            <a:pPr lvl="0">
              <a:lnSpc>
                <a:spcPct val="114000"/>
              </a:lnSpc>
              <a:spcBef>
                <a:spcPts val="0"/>
              </a:spcBef>
              <a:buFont typeface="Wingdings" pitchFamily="2" charset="2"/>
              <a:buChar char="q"/>
            </a:pPr>
            <a:r>
              <a:rPr lang="en-GB" sz="1200" dirty="0">
                <a:latin typeface="Arial" pitchFamily="34" charset="0"/>
                <a:cs typeface="Arial" pitchFamily="34" charset="0"/>
              </a:rPr>
              <a:t>100% eligible creditors’ payments made within 30 days</a:t>
            </a:r>
            <a:endParaRPr lang="en-ZA" sz="1200" dirty="0">
              <a:latin typeface="Arial" pitchFamily="34" charset="0"/>
              <a:cs typeface="Arial" pitchFamily="34" charset="0"/>
            </a:endParaRPr>
          </a:p>
          <a:p>
            <a:pPr lvl="0">
              <a:lnSpc>
                <a:spcPct val="114000"/>
              </a:lnSpc>
              <a:spcBef>
                <a:spcPts val="0"/>
              </a:spcBef>
              <a:buFont typeface="Wingdings" pitchFamily="2" charset="2"/>
              <a:buChar char="q"/>
            </a:pPr>
            <a:r>
              <a:rPr lang="en-GB" sz="1200" dirty="0">
                <a:latin typeface="Arial" pitchFamily="34" charset="0"/>
                <a:cs typeface="Arial" pitchFamily="34" charset="0"/>
              </a:rPr>
              <a:t>Implementation Plan for the Protocol on new working </a:t>
            </a:r>
            <a:r>
              <a:rPr lang="en-GB" sz="1200" dirty="0" smtClean="0">
                <a:latin typeface="Arial" pitchFamily="34" charset="0"/>
                <a:cs typeface="Arial" pitchFamily="34" charset="0"/>
              </a:rPr>
              <a:t>arrangements </a:t>
            </a:r>
            <a:r>
              <a:rPr lang="en-GB" sz="1200" b="1" dirty="0" smtClean="0">
                <a:solidFill>
                  <a:srgbClr val="FF0000"/>
                </a:solidFill>
                <a:latin typeface="Arial" pitchFamily="34" charset="0"/>
                <a:cs typeface="Arial" pitchFamily="34" charset="0"/>
              </a:rPr>
              <a:t>(New)</a:t>
            </a:r>
            <a:endParaRPr lang="en-ZA" sz="1200" b="1" dirty="0">
              <a:solidFill>
                <a:srgbClr val="FF0000"/>
              </a:solidFill>
              <a:latin typeface="Arial" pitchFamily="34" charset="0"/>
              <a:cs typeface="Arial" pitchFamily="34" charset="0"/>
            </a:endParaRPr>
          </a:p>
          <a:p>
            <a:pPr lvl="0">
              <a:lnSpc>
                <a:spcPct val="114000"/>
              </a:lnSpc>
              <a:spcBef>
                <a:spcPts val="0"/>
              </a:spcBef>
              <a:buFont typeface="Wingdings" pitchFamily="2" charset="2"/>
              <a:buChar char="q"/>
            </a:pPr>
            <a:r>
              <a:rPr lang="en-ZA" sz="1200" dirty="0">
                <a:latin typeface="Arial" pitchFamily="34" charset="0"/>
                <a:cs typeface="Arial" pitchFamily="34" charset="0"/>
              </a:rPr>
              <a:t>NMOG Phase 2 Implementation </a:t>
            </a:r>
            <a:r>
              <a:rPr lang="en-ZA" sz="1200" dirty="0" smtClean="0">
                <a:latin typeface="Arial" pitchFamily="34" charset="0"/>
                <a:cs typeface="Arial" pitchFamily="34" charset="0"/>
              </a:rPr>
              <a:t>Plan </a:t>
            </a:r>
            <a:r>
              <a:rPr lang="en-ZA" sz="1200" b="1" dirty="0" smtClean="0">
                <a:solidFill>
                  <a:srgbClr val="FF0000"/>
                </a:solidFill>
                <a:latin typeface="Arial" pitchFamily="34" charset="0"/>
                <a:cs typeface="Arial" pitchFamily="34" charset="0"/>
              </a:rPr>
              <a:t>(New)</a:t>
            </a:r>
            <a:endParaRPr lang="en-ZA" sz="1200" b="1" dirty="0">
              <a:solidFill>
                <a:srgbClr val="FF0000"/>
              </a:solidFill>
              <a:latin typeface="Arial" pitchFamily="34" charset="0"/>
              <a:cs typeface="Arial" pitchFamily="34" charset="0"/>
            </a:endParaRPr>
          </a:p>
          <a:p>
            <a:pPr>
              <a:lnSpc>
                <a:spcPct val="114000"/>
              </a:lnSpc>
              <a:spcBef>
                <a:spcPts val="0"/>
              </a:spcBef>
              <a:buFont typeface="Wingdings" pitchFamily="2" charset="2"/>
              <a:buChar char="q"/>
            </a:pPr>
            <a:r>
              <a:rPr lang="en-GB" sz="1200" dirty="0">
                <a:latin typeface="Arial" pitchFamily="34" charset="0"/>
                <a:cs typeface="Arial" pitchFamily="34" charset="0"/>
              </a:rPr>
              <a:t>Optimisation of resources within </a:t>
            </a:r>
            <a:r>
              <a:rPr lang="en-GB" sz="1200" b="1" dirty="0" smtClean="0">
                <a:latin typeface="Arial" pitchFamily="34" charset="0"/>
                <a:cs typeface="Arial" pitchFamily="34" charset="0"/>
              </a:rPr>
              <a:t>the dtic </a:t>
            </a:r>
            <a:r>
              <a:rPr lang="en-GB" sz="1200" dirty="0">
                <a:latin typeface="Arial" pitchFamily="34" charset="0"/>
                <a:cs typeface="Arial" pitchFamily="34" charset="0"/>
              </a:rPr>
              <a:t>portfolio of entities through the implementation of a shared services model for </a:t>
            </a:r>
            <a:r>
              <a:rPr lang="en-GB" sz="1200" b="1" dirty="0">
                <a:latin typeface="Arial" pitchFamily="34" charset="0"/>
                <a:cs typeface="Arial" pitchFamily="34" charset="0"/>
              </a:rPr>
              <a:t>the dtic </a:t>
            </a:r>
            <a:r>
              <a:rPr lang="en-GB" sz="1200" dirty="0" smtClean="0">
                <a:latin typeface="Arial" pitchFamily="34" charset="0"/>
                <a:cs typeface="Arial" pitchFamily="34" charset="0"/>
              </a:rPr>
              <a:t>entities </a:t>
            </a:r>
            <a:r>
              <a:rPr lang="en-GB" sz="1200" b="1" dirty="0" smtClean="0">
                <a:solidFill>
                  <a:srgbClr val="FF0000"/>
                </a:solidFill>
                <a:latin typeface="Arial" pitchFamily="34" charset="0"/>
                <a:cs typeface="Arial" pitchFamily="34" charset="0"/>
              </a:rPr>
              <a:t>(New)</a:t>
            </a:r>
            <a:endParaRPr lang="en-ZA" sz="1200" b="1" dirty="0">
              <a:solidFill>
                <a:srgbClr val="FF0000"/>
              </a:solidFill>
              <a:latin typeface="Arial" pitchFamily="34" charset="0"/>
              <a:cs typeface="Arial" pitchFamily="34" charset="0"/>
            </a:endParaRPr>
          </a:p>
        </p:txBody>
      </p:sp>
      <p:sp>
        <p:nvSpPr>
          <p:cNvPr id="7" name="Title 1"/>
          <p:cNvSpPr txBox="1">
            <a:spLocks/>
          </p:cNvSpPr>
          <p:nvPr/>
        </p:nvSpPr>
        <p:spPr bwMode="auto">
          <a:xfrm>
            <a:off x="0" y="0"/>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eaLnBrk="1" fontAlgn="auto" hangingPunct="1">
              <a:spcAft>
                <a:spcPts val="0"/>
              </a:spcAft>
              <a:defRPr/>
            </a:pPr>
            <a:r>
              <a:rPr lang="en-US" sz="1800" dirty="0" smtClean="0">
                <a:ln w="11430"/>
                <a:latin typeface="Arial" pitchFamily="34" charset="0"/>
                <a:cs typeface="Arial" pitchFamily="34" charset="0"/>
                <a:sym typeface="Calibri"/>
              </a:rPr>
              <a:t>PROGRAMME 1: ADMINISTRATION</a:t>
            </a:r>
            <a:endParaRPr lang="en-US" sz="18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28600" y="808074"/>
            <a:ext cx="8596423" cy="276999"/>
          </a:xfrm>
          <a:prstGeom prst="rect">
            <a:avLst/>
          </a:prstGeom>
          <a:noFill/>
        </p:spPr>
        <p:txBody>
          <a:bodyPr wrap="square" rtlCol="0">
            <a:spAutoFit/>
          </a:bodyPr>
          <a:lstStyle/>
          <a:p>
            <a:r>
              <a:rPr lang="en-GB" sz="1200" b="1" dirty="0">
                <a:latin typeface="Arial" pitchFamily="34" charset="0"/>
                <a:cs typeface="Arial" pitchFamily="34" charset="0"/>
              </a:rPr>
              <a:t>Purpose:</a:t>
            </a:r>
            <a:r>
              <a:rPr lang="en-GB" sz="1200" dirty="0">
                <a:latin typeface="Arial" pitchFamily="34" charset="0"/>
                <a:cs typeface="Arial" pitchFamily="34" charset="0"/>
              </a:rPr>
              <a:t> Provide strategic leadership, management and support services to the department</a:t>
            </a:r>
            <a:r>
              <a:rPr lang="en-GB" sz="1200" dirty="0" smtClean="0">
                <a:latin typeface="Arial" pitchFamily="34" charset="0"/>
                <a:cs typeface="Arial" pitchFamily="34" charset="0"/>
              </a:rPr>
              <a:t>.</a:t>
            </a:r>
            <a:endParaRPr lang="en-GB" sz="1200" dirty="0">
              <a:latin typeface="Arial" pitchFamily="34" charset="0"/>
              <a:cs typeface="Arial" pitchFamily="34" charset="0"/>
            </a:endParaRPr>
          </a:p>
        </p:txBody>
      </p:sp>
    </p:spTree>
    <p:extLst>
      <p:ext uri="{BB962C8B-B14F-4D97-AF65-F5344CB8AC3E}">
        <p14:creationId xmlns:p14="http://schemas.microsoft.com/office/powerpoint/2010/main" val="1261535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41B14EF-7FAA-49D9-967B-0858B96374C1}" type="slidenum">
              <a:rPr lang="en-US" altLang="en-US" smtClean="0"/>
              <a:pPr>
                <a:defRPr/>
              </a:pPr>
              <a:t>19</a:t>
            </a:fld>
            <a:endParaRPr lang="en-US" altLang="en-US" dirty="0"/>
          </a:p>
        </p:txBody>
      </p:sp>
      <p:graphicFrame>
        <p:nvGraphicFramePr>
          <p:cNvPr id="4" name="Table 3"/>
          <p:cNvGraphicFramePr>
            <a:graphicFrameLocks noGrp="1"/>
          </p:cNvGraphicFramePr>
          <p:nvPr>
            <p:extLst>
              <p:ext uri="{D42A27DB-BD31-4B8C-83A1-F6EECF244321}">
                <p14:modId xmlns:p14="http://schemas.microsoft.com/office/powerpoint/2010/main" val="3652742956"/>
              </p:ext>
            </p:extLst>
          </p:nvPr>
        </p:nvGraphicFramePr>
        <p:xfrm>
          <a:off x="156555" y="924495"/>
          <a:ext cx="8755433" cy="4204569"/>
        </p:xfrm>
        <a:graphic>
          <a:graphicData uri="http://schemas.openxmlformats.org/drawingml/2006/table">
            <a:tbl>
              <a:tblPr firstRow="1" firstCol="1" bandRow="1">
                <a:tableStyleId>{7DF18680-E054-41AD-8BC1-D1AEF772440D}</a:tableStyleId>
              </a:tblPr>
              <a:tblGrid>
                <a:gridCol w="4169785">
                  <a:extLst>
                    <a:ext uri="{9D8B030D-6E8A-4147-A177-3AD203B41FA5}">
                      <a16:colId xmlns:a16="http://schemas.microsoft.com/office/drawing/2014/main" val="20000"/>
                    </a:ext>
                  </a:extLst>
                </a:gridCol>
                <a:gridCol w="1078173">
                  <a:extLst>
                    <a:ext uri="{9D8B030D-6E8A-4147-A177-3AD203B41FA5}">
                      <a16:colId xmlns:a16="http://schemas.microsoft.com/office/drawing/2014/main" val="20001"/>
                    </a:ext>
                  </a:extLst>
                </a:gridCol>
                <a:gridCol w="1678675">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409231">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OUTPUT INDICATORS</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CHANGES TO INDICATORS </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2020/21 </a:t>
                      </a:r>
                    </a:p>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ANNUAL TARGET</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GB" sz="1100" kern="1200" dirty="0" smtClean="0">
                          <a:effectLst>
                            <a:outerShdw blurRad="38100" dist="38100" dir="2700000" algn="tl">
                              <a:srgbClr val="000000">
                                <a:alpha val="43137"/>
                              </a:srgbClr>
                            </a:outerShdw>
                          </a:effectLst>
                          <a:latin typeface="Arial" pitchFamily="34" charset="0"/>
                          <a:cs typeface="Arial" pitchFamily="34" charset="0"/>
                        </a:rPr>
                        <a:t>FIVE YEAR </a:t>
                      </a:r>
                    </a:p>
                    <a:p>
                      <a:pPr marL="0" marR="0">
                        <a:lnSpc>
                          <a:spcPct val="114000"/>
                        </a:lnSpc>
                        <a:spcBef>
                          <a:spcPts val="0"/>
                        </a:spcBef>
                        <a:spcAft>
                          <a:spcPts val="0"/>
                        </a:spcAft>
                      </a:pPr>
                      <a:r>
                        <a:rPr lang="en-GB" sz="1100" kern="1200" dirty="0" smtClean="0">
                          <a:effectLst>
                            <a:outerShdw blurRad="38100" dist="38100" dir="2700000" algn="tl">
                              <a:srgbClr val="000000">
                                <a:alpha val="43137"/>
                              </a:srgbClr>
                            </a:outerShdw>
                          </a:effectLst>
                          <a:latin typeface="Arial" pitchFamily="34" charset="0"/>
                          <a:cs typeface="Arial" pitchFamily="34" charset="0"/>
                        </a:rPr>
                        <a:t>TARGET </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extLst>
                  <a:ext uri="{0D108BD9-81ED-4DB2-BD59-A6C34878D82A}">
                    <a16:rowId xmlns:a16="http://schemas.microsoft.com/office/drawing/2014/main" val="10000"/>
                  </a:ext>
                </a:extLst>
              </a:tr>
              <a:tr h="337239">
                <a:tc>
                  <a:txBody>
                    <a:bodyPr/>
                    <a:lstStyle/>
                    <a:p>
                      <a:pPr marL="0" marR="0" lvl="0" indent="0">
                        <a:lnSpc>
                          <a:spcPct val="114000"/>
                        </a:lnSpc>
                        <a:spcBef>
                          <a:spcPts val="0"/>
                        </a:spcBef>
                        <a:spcAft>
                          <a:spcPts val="0"/>
                        </a:spcAft>
                        <a:buFont typeface="Arial" pitchFamily="34" charset="0"/>
                        <a:buNone/>
                      </a:pPr>
                      <a:r>
                        <a:rPr lang="en-GB" sz="1100" dirty="0" smtClean="0">
                          <a:effectLst/>
                          <a:latin typeface="Arial" pitchFamily="34" charset="0"/>
                          <a:cs typeface="Arial" pitchFamily="34" charset="0"/>
                        </a:rPr>
                        <a:t>Percentage </a:t>
                      </a:r>
                      <a:r>
                        <a:rPr lang="en-GB" sz="1100" dirty="0">
                          <a:effectLst/>
                          <a:latin typeface="Arial" pitchFamily="34" charset="0"/>
                          <a:cs typeface="Arial" pitchFamily="34" charset="0"/>
                        </a:rPr>
                        <a:t>(%) of People with a Disability </a:t>
                      </a:r>
                      <a:r>
                        <a:rPr lang="en-GB" sz="1100" dirty="0" smtClean="0">
                          <a:effectLst/>
                          <a:latin typeface="Arial" pitchFamily="34" charset="0"/>
                          <a:cs typeface="Arial" pitchFamily="34" charset="0"/>
                        </a:rPr>
                        <a:t>employed</a:t>
                      </a:r>
                    </a:p>
                  </a:txBody>
                  <a:tcPr marL="6176" marR="6176" marT="0" marB="0"/>
                </a:tc>
                <a:tc>
                  <a:txBody>
                    <a:bodyPr/>
                    <a:lstStyle/>
                    <a:p>
                      <a:pPr marL="0" marR="0" algn="ctr">
                        <a:lnSpc>
                          <a:spcPct val="114000"/>
                        </a:lnSpc>
                        <a:spcBef>
                          <a:spcPts val="0"/>
                        </a:spcBef>
                        <a:spcAft>
                          <a:spcPts val="0"/>
                        </a:spcAft>
                      </a:pPr>
                      <a:r>
                        <a:rPr lang="en-US" sz="1100" dirty="0" smtClean="0">
                          <a:effectLst/>
                          <a:latin typeface="Arial" pitchFamily="34" charset="0"/>
                          <a:ea typeface="Calibri"/>
                          <a:cs typeface="Arial" pitchFamily="34" charset="0"/>
                        </a:rPr>
                        <a:t>-</a:t>
                      </a:r>
                      <a:endParaRPr lang="en-ZA" sz="1100" dirty="0">
                        <a:effectLst/>
                        <a:latin typeface="Arial" pitchFamily="34" charset="0"/>
                        <a:ea typeface="Calibri"/>
                        <a:cs typeface="Arial" pitchFamily="34" charset="0"/>
                      </a:endParaRPr>
                    </a:p>
                  </a:txBody>
                  <a:tcPr marL="6176" marR="6176" marT="0" marB="0"/>
                </a:tc>
                <a:tc>
                  <a:txBody>
                    <a:bodyPr/>
                    <a:lstStyle/>
                    <a:p>
                      <a:pPr marL="0" marR="0">
                        <a:lnSpc>
                          <a:spcPct val="115000"/>
                        </a:lnSpc>
                        <a:spcBef>
                          <a:spcPts val="0"/>
                        </a:spcBef>
                        <a:spcAft>
                          <a:spcPts val="1000"/>
                        </a:spcAft>
                      </a:pPr>
                      <a:r>
                        <a:rPr lang="en-GB" sz="1100" dirty="0">
                          <a:solidFill>
                            <a:srgbClr val="000000"/>
                          </a:solidFill>
                          <a:effectLst/>
                          <a:latin typeface="Arial" pitchFamily="34" charset="0"/>
                          <a:ea typeface="Calibri"/>
                          <a:cs typeface="Arial" pitchFamily="34" charset="0"/>
                        </a:rPr>
                        <a:t>3.5%</a:t>
                      </a:r>
                      <a:endParaRPr lang="en-ZA" sz="1100" dirty="0">
                        <a:effectLst/>
                        <a:latin typeface="Arial" pitchFamily="34" charset="0"/>
                        <a:ea typeface="Calibri"/>
                        <a:cs typeface="Arial" pitchFamily="34" charset="0"/>
                      </a:endParaRPr>
                    </a:p>
                  </a:txBody>
                  <a:tcPr marL="68580" marR="68580" marT="0" marB="0"/>
                </a:tc>
                <a:tc>
                  <a:txBody>
                    <a:bodyPr/>
                    <a:lstStyle/>
                    <a:p>
                      <a:pPr marL="0" marR="0">
                        <a:lnSpc>
                          <a:spcPct val="107000"/>
                        </a:lnSpc>
                        <a:spcBef>
                          <a:spcPts val="0"/>
                        </a:spcBef>
                        <a:spcAft>
                          <a:spcPts val="0"/>
                        </a:spcAft>
                      </a:pPr>
                      <a:r>
                        <a:rPr lang="en-GB" sz="1100" dirty="0">
                          <a:solidFill>
                            <a:srgbClr val="000000"/>
                          </a:solidFill>
                          <a:effectLst/>
                          <a:latin typeface="Arial" pitchFamily="34" charset="0"/>
                          <a:ea typeface="Calibri"/>
                          <a:cs typeface="Arial" pitchFamily="34" charset="0"/>
                        </a:rPr>
                        <a:t>3.5%</a:t>
                      </a:r>
                      <a:endParaRPr lang="en-ZA" sz="1100" dirty="0">
                        <a:effectLst/>
                        <a:latin typeface="Arial" pitchFamily="34" charset="0"/>
                        <a:ea typeface="Calibri"/>
                        <a:cs typeface="Arial" pitchFamily="34" charset="0"/>
                      </a:endParaRPr>
                    </a:p>
                    <a:p>
                      <a:pPr marL="0" marR="0">
                        <a:lnSpc>
                          <a:spcPct val="107000"/>
                        </a:lnSpc>
                        <a:spcBef>
                          <a:spcPts val="0"/>
                        </a:spcBef>
                        <a:spcAft>
                          <a:spcPts val="0"/>
                        </a:spcAft>
                      </a:pPr>
                      <a:r>
                        <a:rPr lang="en-GB" sz="11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1"/>
                  </a:ext>
                </a:extLst>
              </a:tr>
              <a:tr h="409231">
                <a:tc>
                  <a:txBody>
                    <a:bodyPr/>
                    <a:lstStyle/>
                    <a:p>
                      <a:pPr marL="0" marR="0" lvl="0" indent="0">
                        <a:lnSpc>
                          <a:spcPct val="114000"/>
                        </a:lnSpc>
                        <a:spcBef>
                          <a:spcPts val="0"/>
                        </a:spcBef>
                        <a:spcAft>
                          <a:spcPts val="0"/>
                        </a:spcAft>
                        <a:buFont typeface="Arial" pitchFamily="34" charset="0"/>
                        <a:buNone/>
                      </a:pPr>
                      <a:r>
                        <a:rPr lang="en-GB" sz="1100" dirty="0" smtClean="0">
                          <a:effectLst/>
                          <a:latin typeface="Arial" pitchFamily="34" charset="0"/>
                          <a:cs typeface="Arial" pitchFamily="34" charset="0"/>
                        </a:rPr>
                        <a:t>Percentage </a:t>
                      </a:r>
                      <a:r>
                        <a:rPr lang="en-GB" sz="1100" dirty="0">
                          <a:effectLst/>
                          <a:latin typeface="Arial" pitchFamily="34" charset="0"/>
                          <a:cs typeface="Arial" pitchFamily="34" charset="0"/>
                        </a:rPr>
                        <a:t>(%) of women at Senior Management Service </a:t>
                      </a:r>
                      <a:r>
                        <a:rPr lang="en-GB" sz="1100" dirty="0" smtClean="0">
                          <a:effectLst/>
                          <a:latin typeface="Arial" pitchFamily="34" charset="0"/>
                          <a:cs typeface="Arial" pitchFamily="34" charset="0"/>
                        </a:rPr>
                        <a:t>level</a:t>
                      </a:r>
                    </a:p>
                  </a:txBody>
                  <a:tcPr marL="6176" marR="6176" marT="0" marB="0"/>
                </a:tc>
                <a:tc>
                  <a:txBody>
                    <a:bodyPr/>
                    <a:lstStyle/>
                    <a:p>
                      <a:pPr marL="0" marR="0" algn="ctr">
                        <a:lnSpc>
                          <a:spcPct val="114000"/>
                        </a:lnSpc>
                        <a:spcBef>
                          <a:spcPts val="0"/>
                        </a:spcBef>
                        <a:spcAft>
                          <a:spcPts val="0"/>
                        </a:spcAft>
                      </a:pPr>
                      <a:r>
                        <a:rPr lang="en-US" sz="1100" dirty="0" smtClean="0">
                          <a:effectLst/>
                          <a:latin typeface="Arial" pitchFamily="34" charset="0"/>
                          <a:ea typeface="Calibri"/>
                          <a:cs typeface="Arial" pitchFamily="34" charset="0"/>
                        </a:rPr>
                        <a:t>-</a:t>
                      </a:r>
                      <a:endParaRPr lang="en-ZA" sz="1100" dirty="0">
                        <a:effectLst/>
                        <a:latin typeface="Arial" pitchFamily="34" charset="0"/>
                        <a:ea typeface="Calibri"/>
                        <a:cs typeface="Arial" pitchFamily="34" charset="0"/>
                      </a:endParaRPr>
                    </a:p>
                  </a:txBody>
                  <a:tcPr marL="6176" marR="6176" marT="0" marB="0"/>
                </a:tc>
                <a:tc>
                  <a:txBody>
                    <a:bodyPr/>
                    <a:lstStyle/>
                    <a:p>
                      <a:pPr marL="0" marR="0">
                        <a:lnSpc>
                          <a:spcPct val="115000"/>
                        </a:lnSpc>
                        <a:spcBef>
                          <a:spcPts val="0"/>
                        </a:spcBef>
                        <a:spcAft>
                          <a:spcPts val="1000"/>
                        </a:spcAft>
                      </a:pPr>
                      <a:r>
                        <a:rPr lang="en-GB" sz="1100" dirty="0">
                          <a:solidFill>
                            <a:srgbClr val="000000"/>
                          </a:solidFill>
                          <a:effectLst/>
                          <a:latin typeface="Arial" pitchFamily="34" charset="0"/>
                          <a:ea typeface="Calibri"/>
                          <a:cs typeface="Arial" pitchFamily="34" charset="0"/>
                        </a:rPr>
                        <a:t>50%</a:t>
                      </a:r>
                      <a:endParaRPr lang="en-ZA" sz="1100" dirty="0">
                        <a:effectLst/>
                        <a:latin typeface="Arial" pitchFamily="34" charset="0"/>
                        <a:ea typeface="Calibri"/>
                        <a:cs typeface="Arial" pitchFamily="34" charset="0"/>
                      </a:endParaRPr>
                    </a:p>
                  </a:txBody>
                  <a:tcPr marL="68580" marR="68580" marT="0" marB="0"/>
                </a:tc>
                <a:tc>
                  <a:txBody>
                    <a:bodyPr/>
                    <a:lstStyle/>
                    <a:p>
                      <a:pPr marL="0" marR="0">
                        <a:lnSpc>
                          <a:spcPct val="107000"/>
                        </a:lnSpc>
                        <a:spcBef>
                          <a:spcPts val="0"/>
                        </a:spcBef>
                        <a:spcAft>
                          <a:spcPts val="0"/>
                        </a:spcAft>
                      </a:pPr>
                      <a:r>
                        <a:rPr lang="en-GB" sz="1100" dirty="0">
                          <a:effectLst/>
                          <a:latin typeface="Arial" pitchFamily="34" charset="0"/>
                          <a:ea typeface="Calibri"/>
                          <a:cs typeface="Arial" pitchFamily="34" charset="0"/>
                        </a:rPr>
                        <a:t>50%</a:t>
                      </a:r>
                      <a:endParaRPr lang="en-ZA" sz="11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2"/>
                  </a:ext>
                </a:extLst>
              </a:tr>
              <a:tr h="314444">
                <a:tc>
                  <a:txBody>
                    <a:bodyPr/>
                    <a:lstStyle/>
                    <a:p>
                      <a:pPr marL="0" marR="0" lvl="0" indent="0">
                        <a:lnSpc>
                          <a:spcPct val="114000"/>
                        </a:lnSpc>
                        <a:spcBef>
                          <a:spcPts val="0"/>
                        </a:spcBef>
                        <a:spcAft>
                          <a:spcPts val="0"/>
                        </a:spcAft>
                        <a:buFont typeface="Arial" pitchFamily="34" charset="0"/>
                        <a:buNone/>
                      </a:pPr>
                      <a:r>
                        <a:rPr lang="en-GB" sz="1100" dirty="0">
                          <a:effectLst/>
                          <a:latin typeface="Arial" pitchFamily="34" charset="0"/>
                          <a:cs typeface="Arial" pitchFamily="34" charset="0"/>
                        </a:rPr>
                        <a:t>Number (No.) of interns </a:t>
                      </a:r>
                      <a:r>
                        <a:rPr lang="en-GB" sz="1100" dirty="0" smtClean="0">
                          <a:effectLst/>
                          <a:latin typeface="Arial" pitchFamily="34" charset="0"/>
                          <a:cs typeface="Arial" pitchFamily="34" charset="0"/>
                        </a:rPr>
                        <a:t>appointed</a:t>
                      </a:r>
                      <a:endParaRPr lang="en-ZA" sz="1100" dirty="0">
                        <a:effectLst/>
                        <a:latin typeface="Arial" pitchFamily="34" charset="0"/>
                        <a:ea typeface="Calibri"/>
                        <a:cs typeface="Arial" pitchFamily="34" charset="0"/>
                      </a:endParaRPr>
                    </a:p>
                  </a:txBody>
                  <a:tcPr marL="6176" marR="6176" marT="0" marB="0"/>
                </a:tc>
                <a:tc>
                  <a:txBody>
                    <a:bodyPr/>
                    <a:lstStyle/>
                    <a:p>
                      <a:pPr marL="0" marR="0" algn="ctr">
                        <a:lnSpc>
                          <a:spcPct val="114000"/>
                        </a:lnSpc>
                        <a:spcBef>
                          <a:spcPts val="0"/>
                        </a:spcBef>
                        <a:spcAft>
                          <a:spcPts val="0"/>
                        </a:spcAft>
                      </a:pPr>
                      <a:r>
                        <a:rPr lang="en-US" sz="1100" dirty="0" smtClean="0">
                          <a:effectLst/>
                          <a:latin typeface="Arial" pitchFamily="34" charset="0"/>
                          <a:ea typeface="Calibri"/>
                          <a:cs typeface="Arial" pitchFamily="34" charset="0"/>
                        </a:rPr>
                        <a:t>-</a:t>
                      </a:r>
                      <a:endParaRPr lang="en-ZA" sz="1100" dirty="0">
                        <a:effectLst/>
                        <a:latin typeface="Arial" pitchFamily="34" charset="0"/>
                        <a:ea typeface="Calibri"/>
                        <a:cs typeface="Arial" pitchFamily="34" charset="0"/>
                      </a:endParaRPr>
                    </a:p>
                  </a:txBody>
                  <a:tcPr marL="6176" marR="6176" marT="0" marB="0"/>
                </a:tc>
                <a:tc>
                  <a:txBody>
                    <a:bodyPr/>
                    <a:lstStyle/>
                    <a:p>
                      <a:pPr marL="0" marR="0">
                        <a:lnSpc>
                          <a:spcPct val="115000"/>
                        </a:lnSpc>
                        <a:spcBef>
                          <a:spcPts val="0"/>
                        </a:spcBef>
                        <a:spcAft>
                          <a:spcPts val="1000"/>
                        </a:spcAft>
                      </a:pPr>
                      <a:r>
                        <a:rPr lang="en-GB" sz="1100" dirty="0">
                          <a:solidFill>
                            <a:srgbClr val="000000"/>
                          </a:solidFill>
                          <a:effectLst/>
                          <a:latin typeface="Arial" pitchFamily="34" charset="0"/>
                          <a:ea typeface="Calibri"/>
                          <a:cs typeface="Arial" pitchFamily="34" charset="0"/>
                        </a:rPr>
                        <a:t>54</a:t>
                      </a:r>
                      <a:endParaRPr lang="en-ZA" sz="1100" dirty="0">
                        <a:effectLst/>
                        <a:latin typeface="Arial" pitchFamily="34" charset="0"/>
                        <a:ea typeface="Calibri"/>
                        <a:cs typeface="Arial" pitchFamily="34" charset="0"/>
                      </a:endParaRPr>
                    </a:p>
                  </a:txBody>
                  <a:tcPr marL="68580" marR="68580" marT="0" marB="0"/>
                </a:tc>
                <a:tc>
                  <a:txBody>
                    <a:bodyPr/>
                    <a:lstStyle/>
                    <a:p>
                      <a:pPr marL="0" marR="0">
                        <a:lnSpc>
                          <a:spcPct val="107000"/>
                        </a:lnSpc>
                        <a:spcBef>
                          <a:spcPts val="0"/>
                        </a:spcBef>
                        <a:spcAft>
                          <a:spcPts val="0"/>
                        </a:spcAft>
                      </a:pPr>
                      <a:r>
                        <a:rPr lang="en-ZA" sz="1100" dirty="0">
                          <a:solidFill>
                            <a:srgbClr val="000000"/>
                          </a:solidFill>
                          <a:effectLst/>
                          <a:latin typeface="Arial" pitchFamily="34" charset="0"/>
                          <a:ea typeface="Calibri"/>
                          <a:cs typeface="Arial" pitchFamily="34" charset="0"/>
                        </a:rPr>
                        <a:t>162 </a:t>
                      </a:r>
                      <a:endParaRPr lang="en-ZA" sz="11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3"/>
                  </a:ext>
                </a:extLst>
              </a:tr>
              <a:tr h="613847">
                <a:tc>
                  <a:txBody>
                    <a:bodyPr/>
                    <a:lstStyle/>
                    <a:p>
                      <a:pPr marL="0" marR="0" lvl="0" indent="0">
                        <a:lnSpc>
                          <a:spcPct val="114000"/>
                        </a:lnSpc>
                        <a:spcBef>
                          <a:spcPts val="0"/>
                        </a:spcBef>
                        <a:spcAft>
                          <a:spcPts val="0"/>
                        </a:spcAft>
                        <a:buFont typeface="Arial" pitchFamily="34" charset="0"/>
                        <a:buNone/>
                      </a:pPr>
                      <a:r>
                        <a:rPr lang="en-GB" sz="1100" dirty="0">
                          <a:effectLst/>
                          <a:latin typeface="Arial" pitchFamily="34" charset="0"/>
                          <a:cs typeface="Arial" pitchFamily="34" charset="0"/>
                        </a:rPr>
                        <a:t>Percentage (%)  of eligible creditors payments processed within legal timeframes</a:t>
                      </a:r>
                      <a:endParaRPr lang="en-ZA" sz="1100" dirty="0">
                        <a:effectLst/>
                        <a:latin typeface="Arial" pitchFamily="34" charset="0"/>
                        <a:ea typeface="Calibri"/>
                        <a:cs typeface="Arial" pitchFamily="34" charset="0"/>
                      </a:endParaRPr>
                    </a:p>
                  </a:txBody>
                  <a:tcPr marL="6176" marR="6176" marT="0" marB="0"/>
                </a:tc>
                <a:tc>
                  <a:txBody>
                    <a:bodyPr/>
                    <a:lstStyle/>
                    <a:p>
                      <a:pPr marL="0" marR="0" algn="ctr">
                        <a:lnSpc>
                          <a:spcPct val="114000"/>
                        </a:lnSpc>
                        <a:spcBef>
                          <a:spcPts val="0"/>
                        </a:spcBef>
                        <a:spcAft>
                          <a:spcPts val="0"/>
                        </a:spcAft>
                      </a:pPr>
                      <a:r>
                        <a:rPr lang="en-US" sz="1100" dirty="0" smtClean="0">
                          <a:effectLst/>
                          <a:latin typeface="Arial" pitchFamily="34" charset="0"/>
                          <a:ea typeface="Calibri"/>
                          <a:cs typeface="Arial" pitchFamily="34" charset="0"/>
                        </a:rPr>
                        <a:t>-</a:t>
                      </a:r>
                      <a:endParaRPr lang="en-ZA" sz="1100" dirty="0">
                        <a:effectLst/>
                        <a:latin typeface="Arial" pitchFamily="34" charset="0"/>
                        <a:ea typeface="Calibri"/>
                        <a:cs typeface="Arial" pitchFamily="34" charset="0"/>
                      </a:endParaRPr>
                    </a:p>
                  </a:txBody>
                  <a:tcPr marL="6176" marR="6176" marT="0" marB="0"/>
                </a:tc>
                <a:tc>
                  <a:txBody>
                    <a:bodyPr/>
                    <a:lstStyle/>
                    <a:p>
                      <a:pPr marL="0" marR="0">
                        <a:lnSpc>
                          <a:spcPct val="115000"/>
                        </a:lnSpc>
                        <a:spcBef>
                          <a:spcPts val="0"/>
                        </a:spcBef>
                        <a:spcAft>
                          <a:spcPts val="1000"/>
                        </a:spcAft>
                      </a:pPr>
                      <a:r>
                        <a:rPr lang="en-GB" sz="1100" dirty="0">
                          <a:solidFill>
                            <a:srgbClr val="000000"/>
                          </a:solidFill>
                          <a:effectLst/>
                          <a:latin typeface="Arial" pitchFamily="34" charset="0"/>
                          <a:ea typeface="Calibri"/>
                          <a:cs typeface="Arial" pitchFamily="34" charset="0"/>
                        </a:rPr>
                        <a:t>100% eligible creditors’ payments made within 30 days</a:t>
                      </a:r>
                      <a:endParaRPr lang="en-ZA" sz="1100" dirty="0">
                        <a:effectLst/>
                        <a:latin typeface="Arial" pitchFamily="34" charset="0"/>
                        <a:ea typeface="Calibri"/>
                        <a:cs typeface="Arial" pitchFamily="34" charset="0"/>
                      </a:endParaRPr>
                    </a:p>
                  </a:txBody>
                  <a:tcPr marL="68580" marR="68580" marT="0" marB="0"/>
                </a:tc>
                <a:tc>
                  <a:txBody>
                    <a:bodyPr/>
                    <a:lstStyle/>
                    <a:p>
                      <a:pPr marL="0" marR="0">
                        <a:lnSpc>
                          <a:spcPct val="107000"/>
                        </a:lnSpc>
                        <a:spcBef>
                          <a:spcPts val="0"/>
                        </a:spcBef>
                        <a:spcAft>
                          <a:spcPts val="0"/>
                        </a:spcAft>
                      </a:pPr>
                      <a:r>
                        <a:rPr lang="en-GB" sz="1100" dirty="0">
                          <a:solidFill>
                            <a:srgbClr val="000000"/>
                          </a:solidFill>
                          <a:effectLst/>
                          <a:latin typeface="Arial" pitchFamily="34" charset="0"/>
                          <a:ea typeface="Calibri"/>
                          <a:cs typeface="Arial" pitchFamily="34" charset="0"/>
                        </a:rPr>
                        <a:t>100% eligible creditors’ payments made within 30 days</a:t>
                      </a:r>
                      <a:endParaRPr lang="en-ZA" sz="11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4"/>
                  </a:ext>
                </a:extLst>
              </a:tr>
              <a:tr h="352811">
                <a:tc>
                  <a:txBody>
                    <a:bodyPr/>
                    <a:lstStyle/>
                    <a:p>
                      <a:pPr marL="0" marR="0" lvl="0" indent="0">
                        <a:lnSpc>
                          <a:spcPct val="114000"/>
                        </a:lnSpc>
                        <a:spcBef>
                          <a:spcPts val="0"/>
                        </a:spcBef>
                        <a:spcAft>
                          <a:spcPts val="0"/>
                        </a:spcAft>
                        <a:buFont typeface="Arial" pitchFamily="34" charset="0"/>
                        <a:buNone/>
                      </a:pPr>
                      <a:r>
                        <a:rPr lang="en-GB" sz="1100" dirty="0" smtClean="0">
                          <a:effectLst/>
                          <a:latin typeface="Arial" pitchFamily="34" charset="0"/>
                          <a:cs typeface="Arial" pitchFamily="34" charset="0"/>
                        </a:rPr>
                        <a:t>Percentage(%) implementation of the COVID-19 Plan </a:t>
                      </a:r>
                    </a:p>
                  </a:txBody>
                  <a:tcPr marL="6176" marR="6176" marT="0" marB="0"/>
                </a:tc>
                <a:tc>
                  <a:txBody>
                    <a:bodyPr/>
                    <a:lstStyle/>
                    <a:p>
                      <a:pPr marL="0" marR="0">
                        <a:lnSpc>
                          <a:spcPct val="114000"/>
                        </a:lnSpc>
                        <a:spcBef>
                          <a:spcPts val="0"/>
                        </a:spcBef>
                        <a:spcAft>
                          <a:spcPts val="0"/>
                        </a:spcAft>
                      </a:pPr>
                      <a:r>
                        <a:rPr lang="en-ZA" sz="1100" dirty="0">
                          <a:effectLst/>
                          <a:latin typeface="Arial" pitchFamily="34" charset="0"/>
                          <a:cs typeface="Arial" pitchFamily="34" charset="0"/>
                        </a:rPr>
                        <a:t>New Indicator </a:t>
                      </a:r>
                      <a:endParaRPr lang="en-ZA" sz="1100" dirty="0">
                        <a:effectLst/>
                        <a:latin typeface="Arial" pitchFamily="34" charset="0"/>
                        <a:ea typeface="Calibri"/>
                        <a:cs typeface="Arial" pitchFamily="34" charset="0"/>
                      </a:endParaRPr>
                    </a:p>
                  </a:txBody>
                  <a:tcPr marL="6176" marR="6176" marT="0" marB="0"/>
                </a:tc>
                <a:tc>
                  <a:txBody>
                    <a:bodyPr/>
                    <a:lstStyle/>
                    <a:p>
                      <a:pPr marL="0" marR="0">
                        <a:lnSpc>
                          <a:spcPct val="115000"/>
                        </a:lnSpc>
                        <a:spcBef>
                          <a:spcPts val="0"/>
                        </a:spcBef>
                        <a:spcAft>
                          <a:spcPts val="1000"/>
                        </a:spcAft>
                      </a:pPr>
                      <a:r>
                        <a:rPr lang="en-GB" sz="1100" dirty="0">
                          <a:solidFill>
                            <a:srgbClr val="000000"/>
                          </a:solidFill>
                          <a:effectLst/>
                          <a:latin typeface="Arial" pitchFamily="34" charset="0"/>
                          <a:ea typeface="Calibri"/>
                          <a:cs typeface="Arial" pitchFamily="34" charset="0"/>
                        </a:rPr>
                        <a:t>100% </a:t>
                      </a:r>
                      <a:endParaRPr lang="en-ZA" sz="1100" dirty="0">
                        <a:effectLst/>
                        <a:latin typeface="Arial" pitchFamily="34" charset="0"/>
                        <a:ea typeface="Calibri"/>
                        <a:cs typeface="Arial" pitchFamily="34" charset="0"/>
                      </a:endParaRPr>
                    </a:p>
                    <a:p>
                      <a:pPr marL="0" marR="0">
                        <a:lnSpc>
                          <a:spcPct val="115000"/>
                        </a:lnSpc>
                        <a:spcBef>
                          <a:spcPts val="0"/>
                        </a:spcBef>
                        <a:spcAft>
                          <a:spcPts val="1000"/>
                        </a:spcAft>
                      </a:pPr>
                      <a:r>
                        <a:rPr lang="en-GB" sz="11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tc>
                <a:tc>
                  <a:txBody>
                    <a:bodyPr/>
                    <a:lstStyle/>
                    <a:p>
                      <a:pPr marL="0" marR="0">
                        <a:lnSpc>
                          <a:spcPct val="107000"/>
                        </a:lnSpc>
                        <a:spcBef>
                          <a:spcPts val="0"/>
                        </a:spcBef>
                        <a:spcAft>
                          <a:spcPts val="0"/>
                        </a:spcAft>
                      </a:pPr>
                      <a:r>
                        <a:rPr lang="en-GB" sz="1100" dirty="0">
                          <a:solidFill>
                            <a:srgbClr val="000000"/>
                          </a:solidFill>
                          <a:effectLst/>
                          <a:latin typeface="Arial" pitchFamily="34" charset="0"/>
                          <a:ea typeface="Calibri"/>
                          <a:cs typeface="Arial" pitchFamily="34" charset="0"/>
                        </a:rPr>
                        <a:t>100%</a:t>
                      </a:r>
                      <a:endParaRPr lang="en-ZA" sz="1100" dirty="0">
                        <a:effectLst/>
                        <a:latin typeface="Arial" pitchFamily="34" charset="0"/>
                        <a:ea typeface="Calibri"/>
                        <a:cs typeface="Arial" pitchFamily="34" charset="0"/>
                      </a:endParaRPr>
                    </a:p>
                    <a:p>
                      <a:pPr marL="0" marR="0">
                        <a:lnSpc>
                          <a:spcPct val="107000"/>
                        </a:lnSpc>
                        <a:spcBef>
                          <a:spcPts val="0"/>
                        </a:spcBef>
                        <a:spcAft>
                          <a:spcPts val="0"/>
                        </a:spcAft>
                      </a:pPr>
                      <a:r>
                        <a:rPr lang="en-GB" sz="1100" dirty="0">
                          <a:solidFill>
                            <a:srgbClr val="000000"/>
                          </a:solidFill>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5"/>
                  </a:ext>
                </a:extLst>
              </a:tr>
              <a:tr h="296090">
                <a:tc>
                  <a:txBody>
                    <a:bodyPr/>
                    <a:lstStyle/>
                    <a:p>
                      <a:pPr marL="0" marR="0" lvl="0" indent="0">
                        <a:lnSpc>
                          <a:spcPct val="114000"/>
                        </a:lnSpc>
                        <a:spcBef>
                          <a:spcPts val="0"/>
                        </a:spcBef>
                        <a:spcAft>
                          <a:spcPts val="0"/>
                        </a:spcAft>
                        <a:buFont typeface="Arial" pitchFamily="34" charset="0"/>
                        <a:buNone/>
                      </a:pPr>
                      <a:r>
                        <a:rPr lang="en-GB" sz="1100" dirty="0">
                          <a:effectLst/>
                          <a:latin typeface="Arial" pitchFamily="34" charset="0"/>
                          <a:cs typeface="Arial" pitchFamily="34" charset="0"/>
                        </a:rPr>
                        <a:t>Number (No.) of COVID-19 reports </a:t>
                      </a:r>
                      <a:r>
                        <a:rPr lang="en-GB" sz="1100" dirty="0" smtClean="0">
                          <a:effectLst/>
                          <a:latin typeface="Arial" pitchFamily="34" charset="0"/>
                          <a:cs typeface="Arial" pitchFamily="34" charset="0"/>
                        </a:rPr>
                        <a:t>produced</a:t>
                      </a:r>
                    </a:p>
                  </a:txBody>
                  <a:tcPr marL="6176" marR="6176" marT="0" marB="0"/>
                </a:tc>
                <a:tc>
                  <a:txBody>
                    <a:bodyPr/>
                    <a:lstStyle/>
                    <a:p>
                      <a:pPr marL="0" marR="0">
                        <a:lnSpc>
                          <a:spcPct val="114000"/>
                        </a:lnSpc>
                        <a:spcBef>
                          <a:spcPts val="0"/>
                        </a:spcBef>
                        <a:spcAft>
                          <a:spcPts val="0"/>
                        </a:spcAft>
                      </a:pPr>
                      <a:r>
                        <a:rPr lang="en-ZA" sz="1100" dirty="0">
                          <a:effectLst/>
                          <a:latin typeface="Arial" pitchFamily="34" charset="0"/>
                          <a:cs typeface="Arial" pitchFamily="34" charset="0"/>
                        </a:rPr>
                        <a:t>New Indicator </a:t>
                      </a:r>
                      <a:endParaRPr lang="en-ZA" sz="1100" dirty="0">
                        <a:effectLst/>
                        <a:latin typeface="Arial" pitchFamily="34" charset="0"/>
                        <a:ea typeface="Calibri"/>
                        <a:cs typeface="Arial" pitchFamily="34" charset="0"/>
                      </a:endParaRPr>
                    </a:p>
                  </a:txBody>
                  <a:tcPr marL="6176" marR="6176" marT="0" marB="0"/>
                </a:tc>
                <a:tc>
                  <a:txBody>
                    <a:bodyPr/>
                    <a:lstStyle/>
                    <a:p>
                      <a:pPr marL="0" marR="0">
                        <a:lnSpc>
                          <a:spcPct val="115000"/>
                        </a:lnSpc>
                        <a:spcBef>
                          <a:spcPts val="0"/>
                        </a:spcBef>
                        <a:spcAft>
                          <a:spcPts val="1000"/>
                        </a:spcAft>
                      </a:pPr>
                      <a:r>
                        <a:rPr lang="en-GB" sz="1100" dirty="0">
                          <a:solidFill>
                            <a:srgbClr val="000000"/>
                          </a:solidFill>
                          <a:effectLst/>
                          <a:latin typeface="Arial" pitchFamily="34" charset="0"/>
                          <a:ea typeface="Calibri"/>
                          <a:cs typeface="Arial" pitchFamily="34" charset="0"/>
                        </a:rPr>
                        <a:t>10</a:t>
                      </a:r>
                      <a:endParaRPr lang="en-ZA" sz="1100" dirty="0">
                        <a:effectLst/>
                        <a:latin typeface="Arial" pitchFamily="34" charset="0"/>
                        <a:ea typeface="Calibri"/>
                        <a:cs typeface="Arial" pitchFamily="34" charset="0"/>
                      </a:endParaRPr>
                    </a:p>
                  </a:txBody>
                  <a:tcPr marL="68580" marR="68580" marT="0" marB="0"/>
                </a:tc>
                <a:tc>
                  <a:txBody>
                    <a:bodyPr/>
                    <a:lstStyle/>
                    <a:p>
                      <a:pPr marL="0" marR="0">
                        <a:lnSpc>
                          <a:spcPct val="107000"/>
                        </a:lnSpc>
                        <a:spcBef>
                          <a:spcPts val="0"/>
                        </a:spcBef>
                        <a:spcAft>
                          <a:spcPts val="0"/>
                        </a:spcAft>
                      </a:pPr>
                      <a:r>
                        <a:rPr lang="en-GB" sz="1100" dirty="0" smtClean="0">
                          <a:solidFill>
                            <a:srgbClr val="000000"/>
                          </a:solidFill>
                          <a:effectLst/>
                          <a:latin typeface="Arial" pitchFamily="34" charset="0"/>
                          <a:ea typeface="Calibri"/>
                          <a:cs typeface="Arial" pitchFamily="34" charset="0"/>
                        </a:rPr>
                        <a:t>58 ( Monthly from June 2020)</a:t>
                      </a:r>
                      <a:endParaRPr lang="en-ZA" sz="11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6"/>
                  </a:ext>
                </a:extLst>
              </a:tr>
              <a:tr h="613847">
                <a:tc>
                  <a:txBody>
                    <a:bodyPr/>
                    <a:lstStyle/>
                    <a:p>
                      <a:pPr marL="0" marR="0" lvl="0" indent="0">
                        <a:lnSpc>
                          <a:spcPct val="114000"/>
                        </a:lnSpc>
                        <a:spcBef>
                          <a:spcPts val="0"/>
                        </a:spcBef>
                        <a:spcAft>
                          <a:spcPts val="0"/>
                        </a:spcAft>
                        <a:buFont typeface="Arial" pitchFamily="34" charset="0"/>
                        <a:buNone/>
                      </a:pPr>
                      <a:r>
                        <a:rPr lang="en-ZA" sz="1100" dirty="0">
                          <a:effectLst/>
                          <a:latin typeface="Arial" pitchFamily="34" charset="0"/>
                          <a:cs typeface="Arial" pitchFamily="34" charset="0"/>
                        </a:rPr>
                        <a:t>Report on Implementation of the  NMOG Phase 2 Plan</a:t>
                      </a:r>
                      <a:endParaRPr lang="en-ZA" sz="1100" dirty="0">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ZA" sz="1100" dirty="0">
                          <a:effectLst/>
                          <a:latin typeface="Arial" pitchFamily="34" charset="0"/>
                          <a:cs typeface="Arial" pitchFamily="34" charset="0"/>
                        </a:rPr>
                        <a:t>New Indicator </a:t>
                      </a:r>
                      <a:endParaRPr lang="en-ZA" sz="1100" dirty="0">
                        <a:effectLst/>
                        <a:latin typeface="Arial" pitchFamily="34" charset="0"/>
                        <a:ea typeface="Calibri"/>
                        <a:cs typeface="Arial" pitchFamily="34" charset="0"/>
                      </a:endParaRPr>
                    </a:p>
                  </a:txBody>
                  <a:tcPr marL="6176" marR="6176" marT="0" marB="0"/>
                </a:tc>
                <a:tc>
                  <a:txBody>
                    <a:bodyPr/>
                    <a:lstStyle/>
                    <a:p>
                      <a:pPr marL="0" marR="0">
                        <a:lnSpc>
                          <a:spcPct val="115000"/>
                        </a:lnSpc>
                        <a:spcBef>
                          <a:spcPts val="0"/>
                        </a:spcBef>
                        <a:spcAft>
                          <a:spcPts val="0"/>
                        </a:spcAft>
                      </a:pPr>
                      <a:r>
                        <a:rPr lang="en-ZA" sz="1100" dirty="0">
                          <a:effectLst/>
                          <a:latin typeface="Arial" pitchFamily="34" charset="0"/>
                          <a:ea typeface="Calibri"/>
                          <a:cs typeface="Arial" pitchFamily="34" charset="0"/>
                        </a:rPr>
                        <a:t>Report covering achievement of no less than 30% of target</a:t>
                      </a:r>
                    </a:p>
                  </a:txBody>
                  <a:tcPr marL="68580" marR="68580" marT="0" marB="0"/>
                </a:tc>
                <a:tc>
                  <a:txBody>
                    <a:bodyPr/>
                    <a:lstStyle/>
                    <a:p>
                      <a:pPr marL="0" marR="0" indent="0" algn="l" defTabSz="389626" rtl="0" eaLnBrk="1" fontAlgn="auto" latinLnBrk="0" hangingPunct="1">
                        <a:lnSpc>
                          <a:spcPct val="114000"/>
                        </a:lnSpc>
                        <a:spcBef>
                          <a:spcPts val="0"/>
                        </a:spcBef>
                        <a:spcAft>
                          <a:spcPts val="0"/>
                        </a:spcAft>
                        <a:buClrTx/>
                        <a:buSzTx/>
                        <a:buFontTx/>
                        <a:buNone/>
                        <a:tabLst/>
                        <a:defRPr/>
                      </a:pPr>
                      <a:r>
                        <a:rPr lang="en-US" sz="1100" dirty="0" smtClean="0">
                          <a:effectLst/>
                          <a:latin typeface="Arial" pitchFamily="34" charset="0"/>
                          <a:ea typeface="Calibri"/>
                          <a:cs typeface="Arial" pitchFamily="34" charset="0"/>
                        </a:rPr>
                        <a:t>100% </a:t>
                      </a:r>
                      <a:r>
                        <a:rPr lang="en-ZA" sz="1100" dirty="0" smtClean="0">
                          <a:effectLst/>
                          <a:latin typeface="Arial" pitchFamily="34" charset="0"/>
                          <a:cs typeface="Arial" pitchFamily="34" charset="0"/>
                        </a:rPr>
                        <a:t>Implementation of the  NMOG Phase 2 Plan</a:t>
                      </a:r>
                      <a:endParaRPr lang="en-ZA" sz="1100" dirty="0" smtClean="0">
                        <a:effectLst/>
                        <a:latin typeface="Arial" pitchFamily="34" charset="0"/>
                        <a:ea typeface="Calibri"/>
                        <a:cs typeface="Arial" pitchFamily="34" charset="0"/>
                      </a:endParaRPr>
                    </a:p>
                  </a:txBody>
                  <a:tcPr marL="6176" marR="6176" marT="0" marB="0"/>
                </a:tc>
                <a:extLst>
                  <a:ext uri="{0D108BD9-81ED-4DB2-BD59-A6C34878D82A}">
                    <a16:rowId xmlns:a16="http://schemas.microsoft.com/office/drawing/2014/main" val="10007"/>
                  </a:ext>
                </a:extLst>
              </a:tr>
              <a:tr h="613847">
                <a:tc>
                  <a:txBody>
                    <a:bodyPr/>
                    <a:lstStyle/>
                    <a:p>
                      <a:pPr marL="0" marR="0" lvl="0" indent="0">
                        <a:lnSpc>
                          <a:spcPct val="114000"/>
                        </a:lnSpc>
                        <a:spcBef>
                          <a:spcPts val="0"/>
                        </a:spcBef>
                        <a:spcAft>
                          <a:spcPts val="0"/>
                        </a:spcAft>
                        <a:buFont typeface="Arial" pitchFamily="34" charset="0"/>
                        <a:buNone/>
                      </a:pPr>
                      <a:r>
                        <a:rPr lang="en-GB" sz="1100" dirty="0">
                          <a:effectLst/>
                          <a:latin typeface="Arial" pitchFamily="34" charset="0"/>
                          <a:cs typeface="Arial" pitchFamily="34" charset="0"/>
                        </a:rPr>
                        <a:t>A report on the Implementation of the Shared Services Framework</a:t>
                      </a:r>
                      <a:endParaRPr lang="en-ZA" sz="1100" dirty="0">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ZA" sz="1100" dirty="0">
                          <a:effectLst/>
                          <a:latin typeface="Arial" pitchFamily="34" charset="0"/>
                          <a:cs typeface="Arial" pitchFamily="34" charset="0"/>
                        </a:rPr>
                        <a:t>New Indicator </a:t>
                      </a:r>
                      <a:endParaRPr lang="en-ZA" sz="1100" dirty="0">
                        <a:effectLst/>
                        <a:latin typeface="Arial" pitchFamily="34" charset="0"/>
                        <a:ea typeface="Calibri"/>
                        <a:cs typeface="Arial" pitchFamily="34" charset="0"/>
                      </a:endParaRPr>
                    </a:p>
                  </a:txBody>
                  <a:tcPr marL="6176" marR="6176" marT="0" marB="0"/>
                </a:tc>
                <a:tc>
                  <a:txBody>
                    <a:bodyPr/>
                    <a:lstStyle/>
                    <a:p>
                      <a:pPr marL="0" marR="0">
                        <a:lnSpc>
                          <a:spcPct val="115000"/>
                        </a:lnSpc>
                        <a:spcBef>
                          <a:spcPts val="0"/>
                        </a:spcBef>
                        <a:spcAft>
                          <a:spcPts val="0"/>
                        </a:spcAft>
                      </a:pPr>
                      <a:r>
                        <a:rPr lang="en-GB" sz="1100" dirty="0">
                          <a:effectLst/>
                          <a:latin typeface="Arial" pitchFamily="34" charset="0"/>
                          <a:ea typeface="Calibri"/>
                          <a:cs typeface="Arial" pitchFamily="34" charset="0"/>
                        </a:rPr>
                        <a:t>Development of a Framework on Shared Services</a:t>
                      </a:r>
                      <a:endParaRPr lang="en-ZA" sz="1100" dirty="0">
                        <a:effectLst/>
                        <a:latin typeface="Arial" pitchFamily="34" charset="0"/>
                        <a:ea typeface="Calibri"/>
                        <a:cs typeface="Arial" pitchFamily="34" charset="0"/>
                      </a:endParaRPr>
                    </a:p>
                  </a:txBody>
                  <a:tcPr marL="68580" marR="68580" marT="0" marB="0"/>
                </a:tc>
                <a:tc>
                  <a:txBody>
                    <a:bodyPr/>
                    <a:lstStyle/>
                    <a:p>
                      <a:pPr marL="0" marR="0" indent="0" algn="l" defTabSz="389626" rtl="0" eaLnBrk="1" fontAlgn="auto" latinLnBrk="0" hangingPunct="1">
                        <a:lnSpc>
                          <a:spcPct val="114000"/>
                        </a:lnSpc>
                        <a:spcBef>
                          <a:spcPts val="0"/>
                        </a:spcBef>
                        <a:spcAft>
                          <a:spcPts val="0"/>
                        </a:spcAft>
                        <a:buClrTx/>
                        <a:buSzTx/>
                        <a:buFontTx/>
                        <a:buNone/>
                        <a:tabLst/>
                        <a:defRPr/>
                      </a:pPr>
                      <a:r>
                        <a:rPr lang="en-GB" sz="1100" dirty="0" smtClean="0">
                          <a:solidFill>
                            <a:srgbClr val="000000"/>
                          </a:solidFill>
                          <a:effectLst/>
                          <a:latin typeface="Arial" pitchFamily="34" charset="0"/>
                          <a:ea typeface="Calibri"/>
                          <a:cs typeface="Arial" pitchFamily="34" charset="0"/>
                        </a:rPr>
                        <a:t>A report on the Implementation of the Shared Services Framework</a:t>
                      </a:r>
                      <a:endParaRPr lang="en-ZA" sz="1100" dirty="0" smtClean="0">
                        <a:effectLst/>
                        <a:latin typeface="Arial" pitchFamily="34" charset="0"/>
                        <a:ea typeface="Calibri"/>
                        <a:cs typeface="Arial" pitchFamily="34" charset="0"/>
                      </a:endParaRPr>
                    </a:p>
                  </a:txBody>
                  <a:tcPr marL="6176" marR="6176" marT="0" marB="0"/>
                </a:tc>
                <a:extLst>
                  <a:ext uri="{0D108BD9-81ED-4DB2-BD59-A6C34878D82A}">
                    <a16:rowId xmlns:a16="http://schemas.microsoft.com/office/drawing/2014/main" val="10008"/>
                  </a:ext>
                </a:extLst>
              </a:tr>
            </a:tbl>
          </a:graphicData>
        </a:graphic>
      </p:graphicFrame>
      <p:sp>
        <p:nvSpPr>
          <p:cNvPr id="6" name="Title 1"/>
          <p:cNvSpPr txBox="1">
            <a:spLocks noGrp="1"/>
          </p:cNvSpPr>
          <p:nvPr>
            <p:ph type="title"/>
          </p:nvPr>
        </p:nvSpPr>
        <p:spPr>
          <a:xfrm>
            <a:off x="0" y="0"/>
            <a:ext cx="9144000" cy="649288"/>
          </a:xfrm>
          <a:solidFill>
            <a:srgbClr val="00B050"/>
          </a:solidFill>
          <a:ln w="25400">
            <a:round/>
          </a:ln>
        </p:spPr>
        <p:txBody>
          <a:bodyPr rtlCol="0">
            <a:noAutofit/>
          </a:bodyPr>
          <a:lstStyle>
            <a:lvl1pPr>
              <a:defRPr sz="3600" b="1">
                <a:solidFill>
                  <a:srgbClr val="FFFFFF"/>
                </a:solidFill>
                <a:latin typeface="Arial"/>
                <a:ea typeface="Arial"/>
                <a:cs typeface="Arial"/>
                <a:sym typeface="Arial"/>
              </a:defRPr>
            </a:lvl1pPr>
          </a:lstStyle>
          <a:p>
            <a:pPr defTabSz="457200" eaLnBrk="1" fontAlgn="auto" hangingPunct="1">
              <a:spcAft>
                <a:spcPts val="0"/>
              </a:spcAft>
              <a:defRPr/>
            </a:pPr>
            <a:r>
              <a:rPr lang="en-US" sz="1800" dirty="0">
                <a:ln w="11430"/>
                <a:latin typeface="Arial" pitchFamily="34" charset="0"/>
                <a:cs typeface="Arial" pitchFamily="34" charset="0"/>
                <a:sym typeface="Calibri"/>
              </a:rPr>
              <a:t>PROGRAMME 1: </a:t>
            </a:r>
            <a:r>
              <a:rPr lang="en-US" sz="1800" dirty="0" smtClean="0">
                <a:ln w="11430"/>
                <a:latin typeface="Arial" pitchFamily="34" charset="0"/>
                <a:cs typeface="Arial" pitchFamily="34" charset="0"/>
                <a:sym typeface="Calibri"/>
              </a:rPr>
              <a:t>ADMINISTRATION</a:t>
            </a:r>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7864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342900" indent="-342900" defTabSz="844083" eaLnBrk="1" fontAlgn="auto" hangingPunct="1">
              <a:lnSpc>
                <a:spcPct val="200000"/>
              </a:lnSpc>
              <a:spcBef>
                <a:spcPts val="738"/>
              </a:spcBef>
              <a:spcAft>
                <a:spcPts val="0"/>
              </a:spcAft>
              <a:buSzPct val="100000"/>
              <a:buFont typeface="Wingdings" panose="05000000000000000000" pitchFamily="2" charset="2"/>
              <a:buChar char="q"/>
              <a:defRPr/>
            </a:pPr>
            <a:r>
              <a:rPr lang="en-US" sz="1400" b="1" kern="0" dirty="0">
                <a:solidFill>
                  <a:srgbClr val="000000"/>
                </a:solidFill>
                <a:latin typeface="Arial" charset="0"/>
                <a:cs typeface="Calibri"/>
                <a:sym typeface="Calibri"/>
              </a:rPr>
              <a:t>Global Economic Overview</a:t>
            </a:r>
          </a:p>
          <a:p>
            <a:pPr marL="342900" indent="-342900" defTabSz="844083" eaLnBrk="1" fontAlgn="auto" hangingPunct="1">
              <a:lnSpc>
                <a:spcPct val="200000"/>
              </a:lnSpc>
              <a:spcBef>
                <a:spcPts val="738"/>
              </a:spcBef>
              <a:spcAft>
                <a:spcPts val="0"/>
              </a:spcAft>
              <a:buSzPct val="100000"/>
              <a:buFont typeface="Wingdings" panose="05000000000000000000" pitchFamily="2" charset="2"/>
              <a:buChar char="q"/>
              <a:defRPr/>
            </a:pPr>
            <a:r>
              <a:rPr lang="en-US" sz="1400" b="1" kern="0" dirty="0">
                <a:solidFill>
                  <a:srgbClr val="000000"/>
                </a:solidFill>
                <a:latin typeface="Arial" charset="0"/>
                <a:cs typeface="Calibri"/>
                <a:sym typeface="Calibri"/>
              </a:rPr>
              <a:t>Government interventions</a:t>
            </a:r>
          </a:p>
          <a:p>
            <a:pPr marL="342900" indent="-342900" defTabSz="844083" eaLnBrk="1" fontAlgn="auto" hangingPunct="1">
              <a:lnSpc>
                <a:spcPct val="200000"/>
              </a:lnSpc>
              <a:spcBef>
                <a:spcPts val="738"/>
              </a:spcBef>
              <a:spcAft>
                <a:spcPts val="0"/>
              </a:spcAft>
              <a:buSzPct val="100000"/>
              <a:buFont typeface="Wingdings" panose="05000000000000000000" pitchFamily="2" charset="2"/>
              <a:buChar char="q"/>
              <a:defRPr/>
            </a:pPr>
            <a:r>
              <a:rPr lang="en-US" sz="1400" b="1" kern="0" dirty="0">
                <a:solidFill>
                  <a:srgbClr val="000000"/>
                </a:solidFill>
                <a:latin typeface="Arial" charset="0"/>
                <a:cs typeface="Calibri"/>
                <a:sym typeface="Calibri"/>
              </a:rPr>
              <a:t>SP and APP Key Interventions</a:t>
            </a:r>
          </a:p>
          <a:p>
            <a:pPr marL="342900" indent="-342900" defTabSz="844083" eaLnBrk="1" fontAlgn="auto" hangingPunct="1">
              <a:lnSpc>
                <a:spcPct val="200000"/>
              </a:lnSpc>
              <a:spcBef>
                <a:spcPts val="738"/>
              </a:spcBef>
              <a:spcAft>
                <a:spcPts val="0"/>
              </a:spcAft>
              <a:buSzPct val="100000"/>
              <a:buFont typeface="Wingdings" panose="05000000000000000000" pitchFamily="2" charset="2"/>
              <a:buChar char="q"/>
              <a:defRPr/>
            </a:pPr>
            <a:r>
              <a:rPr lang="en-US" sz="1400" b="1" dirty="0" smtClean="0">
                <a:latin typeface="Arial" pitchFamily="34" charset="0"/>
                <a:cs typeface="Arial" pitchFamily="34" charset="0"/>
              </a:rPr>
              <a:t>Strategic Imperatives</a:t>
            </a:r>
            <a:endParaRPr lang="en-US" sz="1400" b="1" dirty="0" smtClean="0">
              <a:solidFill>
                <a:schemeClr val="bg1"/>
              </a:solidFill>
              <a:latin typeface="Arial" panose="020B0604020202020204" pitchFamily="34" charset="0"/>
              <a:cs typeface="Arial" panose="020B0604020202020204" pitchFamily="34" charset="0"/>
            </a:endParaRPr>
          </a:p>
          <a:p>
            <a:pPr marL="342900" indent="-342900" defTabSz="844083" eaLnBrk="1" fontAlgn="auto" hangingPunct="1">
              <a:lnSpc>
                <a:spcPct val="200000"/>
              </a:lnSpc>
              <a:spcBef>
                <a:spcPts val="738"/>
              </a:spcBef>
              <a:spcAft>
                <a:spcPts val="0"/>
              </a:spcAft>
              <a:buSzPct val="100000"/>
              <a:buFont typeface="Wingdings" panose="05000000000000000000" pitchFamily="2" charset="2"/>
              <a:buChar char="q"/>
              <a:defRPr/>
            </a:pPr>
            <a:r>
              <a:rPr lang="en-US" sz="1400" b="1" dirty="0" smtClean="0">
                <a:latin typeface="Arial" pitchFamily="34" charset="0"/>
                <a:cs typeface="Arial" pitchFamily="34" charset="0"/>
              </a:rPr>
              <a:t>the </a:t>
            </a:r>
            <a:r>
              <a:rPr lang="en-US" sz="1400" b="1" dirty="0">
                <a:latin typeface="Arial" pitchFamily="34" charset="0"/>
                <a:cs typeface="Arial" pitchFamily="34" charset="0"/>
              </a:rPr>
              <a:t>dtic Organisational Structure </a:t>
            </a:r>
            <a:endParaRPr lang="en-US" sz="1400" b="1" dirty="0" smtClean="0">
              <a:latin typeface="Arial" pitchFamily="34" charset="0"/>
              <a:cs typeface="Arial" pitchFamily="34" charset="0"/>
            </a:endParaRPr>
          </a:p>
          <a:p>
            <a:pPr marL="342900" indent="-342900" defTabSz="844083" eaLnBrk="1" fontAlgn="auto" hangingPunct="1">
              <a:lnSpc>
                <a:spcPct val="200000"/>
              </a:lnSpc>
              <a:spcBef>
                <a:spcPts val="738"/>
              </a:spcBef>
              <a:spcAft>
                <a:spcPts val="0"/>
              </a:spcAft>
              <a:buSzPct val="100000"/>
              <a:buFont typeface="Wingdings" panose="05000000000000000000" pitchFamily="2" charset="2"/>
              <a:buChar char="q"/>
              <a:defRPr/>
            </a:pPr>
            <a:r>
              <a:rPr lang="en-US" sz="1400" b="1" kern="0" dirty="0" smtClean="0">
                <a:latin typeface="Arial" pitchFamily="34" charset="0"/>
                <a:cs typeface="Arial" pitchFamily="34" charset="0"/>
                <a:sym typeface="Calibri"/>
              </a:rPr>
              <a:t>Programme: </a:t>
            </a:r>
            <a:r>
              <a:rPr lang="en-GB" sz="1400" b="1" dirty="0"/>
              <a:t>Outcomes, Outputs, Performance Indicators and Targets</a:t>
            </a:r>
            <a:endParaRPr lang="en-ZA" sz="1400" dirty="0"/>
          </a:p>
          <a:p>
            <a:pPr marL="342900" indent="-342900" defTabSz="844083" eaLnBrk="1" fontAlgn="auto" hangingPunct="1">
              <a:lnSpc>
                <a:spcPct val="200000"/>
              </a:lnSpc>
              <a:spcBef>
                <a:spcPts val="738"/>
              </a:spcBef>
              <a:spcAft>
                <a:spcPts val="0"/>
              </a:spcAft>
              <a:buSzPct val="100000"/>
              <a:buFont typeface="Wingdings" panose="05000000000000000000" pitchFamily="2" charset="2"/>
              <a:buChar char="q"/>
              <a:defRPr/>
            </a:pPr>
            <a:r>
              <a:rPr lang="en-US" sz="1400" b="1" kern="0" dirty="0" smtClean="0">
                <a:solidFill>
                  <a:srgbClr val="000000"/>
                </a:solidFill>
                <a:latin typeface="Arial" charset="0"/>
                <a:cs typeface="Calibri"/>
                <a:sym typeface="Calibri"/>
              </a:rPr>
              <a:t>Budget </a:t>
            </a:r>
            <a:r>
              <a:rPr lang="en-US" sz="1400" b="1" kern="0" dirty="0">
                <a:solidFill>
                  <a:srgbClr val="000000"/>
                </a:solidFill>
                <a:latin typeface="Arial" charset="0"/>
                <a:cs typeface="Calibri"/>
                <a:sym typeface="Calibri"/>
              </a:rPr>
              <a:t>Allocation </a:t>
            </a:r>
            <a:endParaRPr lang="en-ZA" sz="1400" dirty="0"/>
          </a:p>
          <a:p>
            <a:endParaRPr lang="en-ZA" sz="1400" dirty="0"/>
          </a:p>
        </p:txBody>
      </p:sp>
      <p:sp>
        <p:nvSpPr>
          <p:cNvPr id="4" name="Slide Number Placeholder 3"/>
          <p:cNvSpPr>
            <a:spLocks noGrp="1"/>
          </p:cNvSpPr>
          <p:nvPr>
            <p:ph type="sldNum" sz="quarter" idx="12"/>
          </p:nvPr>
        </p:nvSpPr>
        <p:spPr/>
        <p:txBody>
          <a:bodyPr/>
          <a:lstStyle/>
          <a:p>
            <a:pPr>
              <a:defRPr/>
            </a:pPr>
            <a:fld id="{1E803226-AA67-40A2-BE5B-9D7FADD80160}" type="slidenum">
              <a:rPr lang="en-US" altLang="en-US" smtClean="0"/>
              <a:pPr>
                <a:defRPr/>
              </a:pPr>
              <a:t>2</a:t>
            </a:fld>
            <a:endParaRPr lang="en-US" altLang="en-US" dirty="0"/>
          </a:p>
        </p:txBody>
      </p:sp>
      <p:sp>
        <p:nvSpPr>
          <p:cNvPr id="5" name="Title 1"/>
          <p:cNvSpPr txBox="1">
            <a:spLocks/>
          </p:cNvSpPr>
          <p:nvPr/>
        </p:nvSpPr>
        <p:spPr bwMode="auto">
          <a:xfrm>
            <a:off x="0" y="0"/>
            <a:ext cx="9144000" cy="515938"/>
          </a:xfrm>
          <a:prstGeom prst="rect">
            <a:avLst/>
          </a:prstGeom>
          <a:solidFill>
            <a:srgbClr val="00B050"/>
          </a:solidFill>
          <a:ln w="25400">
            <a:noFill/>
            <a:round/>
          </a:ln>
          <a:extLst/>
        </p:spPr>
        <p:txBody>
          <a:bodyPr vert="horz" wrap="square" lIns="77925" tIns="38963" rIns="77925" bIns="38963" numCol="1" rtlCol="0" anchor="ctr" anchorCtr="0" compatLnSpc="1">
            <a:prstTxWarp prst="textNoShape">
              <a:avLst/>
            </a:prstTxWarp>
            <a:norm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389626" eaLnBrk="1" fontAlgn="auto" hangingPunct="1">
              <a:spcAft>
                <a:spcPts val="0"/>
              </a:spcAft>
              <a:defRPr/>
            </a:pPr>
            <a:r>
              <a:rPr lang="en-US" sz="2400" dirty="0" smtClean="0">
                <a:solidFill>
                  <a:schemeClr val="bg1"/>
                </a:solidFill>
                <a:latin typeface="Arial" panose="020B0604020202020204" pitchFamily="34" charset="0"/>
                <a:cs typeface="Arial" panose="020B0604020202020204" pitchFamily="34" charset="0"/>
              </a:rPr>
              <a:t>PRESENTATION OUTLINE</a:t>
            </a:r>
            <a:endParaRPr lang="en-US" sz="2400" dirty="0">
              <a:solidFill>
                <a:schemeClr val="bg1"/>
              </a:solidFill>
            </a:endParaRPr>
          </a:p>
        </p:txBody>
      </p:sp>
    </p:spTree>
    <p:extLst>
      <p:ext uri="{BB962C8B-B14F-4D97-AF65-F5344CB8AC3E}">
        <p14:creationId xmlns:p14="http://schemas.microsoft.com/office/powerpoint/2010/main" val="441821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41B14EF-7FAA-49D9-967B-0858B96374C1}" type="slidenum">
              <a:rPr lang="en-US" altLang="en-US" smtClean="0"/>
              <a:pPr>
                <a:defRPr/>
              </a:pPr>
              <a:t>20</a:t>
            </a:fld>
            <a:endParaRPr lang="en-US" altLang="en-US" dirty="0"/>
          </a:p>
        </p:txBody>
      </p:sp>
      <p:sp>
        <p:nvSpPr>
          <p:cNvPr id="4" name="Title 1"/>
          <p:cNvSpPr txBox="1">
            <a:spLocks/>
          </p:cNvSpPr>
          <p:nvPr/>
        </p:nvSpPr>
        <p:spPr bwMode="auto">
          <a:xfrm>
            <a:off x="0" y="0"/>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eaLnBrk="1" fontAlgn="auto" hangingPunct="1">
              <a:spcAft>
                <a:spcPts val="0"/>
              </a:spcAft>
              <a:defRPr/>
            </a:pPr>
            <a:r>
              <a:rPr lang="en-GB" sz="1800" dirty="0" smtClean="0"/>
              <a:t>PROGRAMME 2: TRADE POLICY, NEGOTIATIONS AND COOPERATION</a:t>
            </a:r>
            <a:endParaRPr lang="en-US" sz="1800" dirty="0">
              <a:solidFill>
                <a:schemeClr val="bg1"/>
              </a:solidFill>
              <a:latin typeface="Arial" panose="020B0604020202020204" pitchFamily="34" charset="0"/>
              <a:cs typeface="Arial" panose="020B0604020202020204" pitchFamily="34" charset="0"/>
            </a:endParaRPr>
          </a:p>
        </p:txBody>
      </p:sp>
      <p:sp>
        <p:nvSpPr>
          <p:cNvPr id="5" name="Content Placeholder 5"/>
          <p:cNvSpPr txBox="1">
            <a:spLocks/>
          </p:cNvSpPr>
          <p:nvPr/>
        </p:nvSpPr>
        <p:spPr>
          <a:xfrm>
            <a:off x="188728" y="1613962"/>
            <a:ext cx="8766544" cy="3222036"/>
          </a:xfrm>
          <a:prstGeom prst="rect">
            <a:avLst/>
          </a:prstGeom>
          <a:solidFill>
            <a:schemeClr val="accent1">
              <a:lumMod val="20000"/>
              <a:lumOff val="80000"/>
            </a:schemeClr>
          </a:solidFill>
        </p:spPr>
        <p:txBody>
          <a:bodyPr wrap="square">
            <a:spAutoFit/>
          </a:bodyPr>
          <a:lst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pPr marL="0" indent="0">
              <a:lnSpc>
                <a:spcPct val="113000"/>
              </a:lnSpc>
              <a:spcBef>
                <a:spcPts val="0"/>
              </a:spcBef>
              <a:buFont typeface="Arial" panose="020B0604020202020204" pitchFamily="34" charset="0"/>
              <a:buNone/>
            </a:pPr>
            <a:r>
              <a:rPr lang="en-GB" sz="1200" b="1" dirty="0" smtClean="0">
                <a:latin typeface="Arial" pitchFamily="34" charset="0"/>
                <a:cs typeface="Arial" pitchFamily="34" charset="0"/>
              </a:rPr>
              <a:t>Outcomes: </a:t>
            </a:r>
          </a:p>
          <a:p>
            <a:pPr>
              <a:lnSpc>
                <a:spcPct val="113000"/>
              </a:lnSpc>
              <a:spcBef>
                <a:spcPts val="0"/>
              </a:spcBef>
              <a:buFont typeface="Wingdings" pitchFamily="2" charset="2"/>
              <a:buChar char="q"/>
            </a:pPr>
            <a:r>
              <a:rPr lang="en-ZA" sz="1200" dirty="0">
                <a:latin typeface="Arial" pitchFamily="34" charset="0"/>
                <a:cs typeface="Arial" pitchFamily="34" charset="0"/>
              </a:rPr>
              <a:t>Increased intra-Africa trade </a:t>
            </a:r>
            <a:r>
              <a:rPr lang="en-GB" sz="1200" dirty="0">
                <a:latin typeface="Arial" pitchFamily="34" charset="0"/>
                <a:cs typeface="Arial" pitchFamily="34" charset="0"/>
              </a:rPr>
              <a:t>to support Africa regional development </a:t>
            </a:r>
            <a:endParaRPr lang="en-ZA" sz="1200" dirty="0" smtClean="0">
              <a:latin typeface="Arial" pitchFamily="34" charset="0"/>
              <a:cs typeface="Arial" pitchFamily="34" charset="0"/>
            </a:endParaRPr>
          </a:p>
          <a:p>
            <a:pPr marL="0" indent="0">
              <a:lnSpc>
                <a:spcPct val="113000"/>
              </a:lnSpc>
              <a:spcBef>
                <a:spcPts val="0"/>
              </a:spcBef>
              <a:buFont typeface="Arial" panose="020B0604020202020204" pitchFamily="34" charset="0"/>
              <a:buNone/>
            </a:pPr>
            <a:endParaRPr lang="en-GB" sz="1200" b="1" dirty="0" smtClean="0">
              <a:latin typeface="Arial" pitchFamily="34" charset="0"/>
              <a:cs typeface="Arial" pitchFamily="34" charset="0"/>
            </a:endParaRPr>
          </a:p>
          <a:p>
            <a:pPr marL="0" indent="0">
              <a:lnSpc>
                <a:spcPct val="113000"/>
              </a:lnSpc>
              <a:spcBef>
                <a:spcPts val="0"/>
              </a:spcBef>
              <a:buFont typeface="Arial" panose="020B0604020202020204" pitchFamily="34" charset="0"/>
              <a:buNone/>
            </a:pPr>
            <a:r>
              <a:rPr lang="en-GB" sz="1200" b="1" dirty="0" smtClean="0">
                <a:latin typeface="Arial" pitchFamily="34" charset="0"/>
                <a:cs typeface="Arial" pitchFamily="34" charset="0"/>
              </a:rPr>
              <a:t>Outputs: </a:t>
            </a:r>
          </a:p>
          <a:p>
            <a:pPr lvl="0">
              <a:lnSpc>
                <a:spcPct val="113000"/>
              </a:lnSpc>
              <a:spcBef>
                <a:spcPts val="0"/>
              </a:spcBef>
              <a:buFont typeface="Wingdings" pitchFamily="2" charset="2"/>
              <a:buChar char="q"/>
            </a:pPr>
            <a:r>
              <a:rPr lang="en-GB" sz="1200" dirty="0">
                <a:latin typeface="Arial" pitchFamily="34" charset="0"/>
                <a:cs typeface="Arial" pitchFamily="34" charset="0"/>
              </a:rPr>
              <a:t>Africa regional development programme implemented</a:t>
            </a:r>
            <a:endParaRPr lang="en-ZA" sz="1200" dirty="0">
              <a:latin typeface="Arial" pitchFamily="34" charset="0"/>
              <a:cs typeface="Arial" pitchFamily="34" charset="0"/>
            </a:endParaRPr>
          </a:p>
          <a:p>
            <a:pPr>
              <a:lnSpc>
                <a:spcPct val="113000"/>
              </a:lnSpc>
              <a:spcBef>
                <a:spcPts val="0"/>
              </a:spcBef>
              <a:buFont typeface="Wingdings" pitchFamily="2" charset="2"/>
              <a:buChar char="q"/>
            </a:pPr>
            <a:r>
              <a:rPr lang="en-GB" sz="1200" dirty="0" smtClean="0">
                <a:latin typeface="Arial" pitchFamily="34" charset="0"/>
                <a:cs typeface="Arial" pitchFamily="34" charset="0"/>
              </a:rPr>
              <a:t>Implementation </a:t>
            </a:r>
            <a:r>
              <a:rPr lang="en-GB" sz="1200" dirty="0">
                <a:latin typeface="Arial" pitchFamily="34" charset="0"/>
                <a:cs typeface="Arial" pitchFamily="34" charset="0"/>
              </a:rPr>
              <a:t>of trade agreements to facilitate market access </a:t>
            </a:r>
            <a:endParaRPr lang="en-ZA" sz="1200" dirty="0">
              <a:latin typeface="Arial" pitchFamily="34" charset="0"/>
              <a:cs typeface="Arial" pitchFamily="34" charset="0"/>
            </a:endParaRPr>
          </a:p>
          <a:p>
            <a:pPr lvl="0">
              <a:lnSpc>
                <a:spcPct val="113000"/>
              </a:lnSpc>
              <a:spcBef>
                <a:spcPts val="0"/>
              </a:spcBef>
              <a:buFont typeface="Wingdings" pitchFamily="2" charset="2"/>
              <a:buChar char="q"/>
            </a:pPr>
            <a:r>
              <a:rPr lang="en-GB" sz="1200" dirty="0">
                <a:latin typeface="Arial" pitchFamily="34" charset="0"/>
                <a:cs typeface="Arial" pitchFamily="34" charset="0"/>
              </a:rPr>
              <a:t>Global rule- making to enable policy space to support and grow priority </a:t>
            </a:r>
            <a:r>
              <a:rPr lang="en-GB" sz="1200" dirty="0" smtClean="0">
                <a:latin typeface="Arial" pitchFamily="34" charset="0"/>
                <a:cs typeface="Arial" pitchFamily="34" charset="0"/>
              </a:rPr>
              <a:t>sectors</a:t>
            </a:r>
          </a:p>
          <a:p>
            <a:pPr marL="0" lvl="0" indent="0">
              <a:lnSpc>
                <a:spcPct val="113000"/>
              </a:lnSpc>
              <a:spcBef>
                <a:spcPts val="0"/>
              </a:spcBef>
              <a:buNone/>
            </a:pPr>
            <a:endParaRPr lang="en-GB" sz="1200" dirty="0">
              <a:latin typeface="Arial" pitchFamily="34" charset="0"/>
              <a:cs typeface="Arial" pitchFamily="34" charset="0"/>
            </a:endParaRPr>
          </a:p>
          <a:p>
            <a:pPr marL="0" indent="0">
              <a:lnSpc>
                <a:spcPct val="113000"/>
              </a:lnSpc>
              <a:spcBef>
                <a:spcPts val="0"/>
              </a:spcBef>
              <a:buNone/>
            </a:pPr>
            <a:r>
              <a:rPr lang="en-GB" sz="1200" b="1" dirty="0">
                <a:latin typeface="Arial" pitchFamily="34" charset="0"/>
                <a:cs typeface="Arial" pitchFamily="34" charset="0"/>
              </a:rPr>
              <a:t>Strategic considerations in current context, which will inform the allocation of </a:t>
            </a:r>
            <a:r>
              <a:rPr lang="en-GB" sz="1200" b="1" dirty="0" smtClean="0">
                <a:latin typeface="Arial" pitchFamily="34" charset="0"/>
                <a:cs typeface="Arial" pitchFamily="34" charset="0"/>
              </a:rPr>
              <a:t>resources </a:t>
            </a:r>
            <a:r>
              <a:rPr lang="en-GB" sz="1200" b="1" dirty="0">
                <a:latin typeface="Arial" pitchFamily="34" charset="0"/>
                <a:cs typeface="Arial" pitchFamily="34" charset="0"/>
              </a:rPr>
              <a:t>and expertise in the period ahead, within the outputs and performance indicators</a:t>
            </a:r>
            <a:r>
              <a:rPr lang="en-GB" sz="1200" b="1" dirty="0" smtClean="0">
                <a:latin typeface="Arial" pitchFamily="34" charset="0"/>
                <a:cs typeface="Arial" pitchFamily="34" charset="0"/>
              </a:rPr>
              <a:t>: </a:t>
            </a:r>
            <a:r>
              <a:rPr lang="en-GB" sz="1200" b="1" dirty="0" smtClean="0">
                <a:solidFill>
                  <a:srgbClr val="FF0000"/>
                </a:solidFill>
                <a:latin typeface="Arial" pitchFamily="34" charset="0"/>
                <a:cs typeface="Arial" pitchFamily="34" charset="0"/>
              </a:rPr>
              <a:t>(New)</a:t>
            </a:r>
          </a:p>
          <a:p>
            <a:pPr marL="0" indent="0">
              <a:lnSpc>
                <a:spcPct val="113000"/>
              </a:lnSpc>
              <a:spcBef>
                <a:spcPts val="0"/>
              </a:spcBef>
              <a:buNone/>
            </a:pPr>
            <a:endParaRPr lang="en-ZA" sz="1200" dirty="0">
              <a:solidFill>
                <a:srgbClr val="FF0000"/>
              </a:solidFill>
              <a:latin typeface="Arial" pitchFamily="34" charset="0"/>
              <a:cs typeface="Arial" pitchFamily="34" charset="0"/>
            </a:endParaRPr>
          </a:p>
          <a:p>
            <a:pPr lvl="0">
              <a:lnSpc>
                <a:spcPct val="113000"/>
              </a:lnSpc>
              <a:spcBef>
                <a:spcPts val="0"/>
              </a:spcBef>
              <a:buFont typeface="Wingdings" pitchFamily="2" charset="2"/>
              <a:buChar char="q"/>
            </a:pPr>
            <a:r>
              <a:rPr lang="en-GB" sz="1200" dirty="0">
                <a:latin typeface="Arial" pitchFamily="34" charset="0"/>
                <a:cs typeface="Arial" pitchFamily="34" charset="0"/>
              </a:rPr>
              <a:t>Develop options to fast-track the operationalisation of the AfCFTA, broadening participation and ensuring potential benefits are delivered more </a:t>
            </a:r>
            <a:r>
              <a:rPr lang="en-GB" sz="1200" dirty="0" smtClean="0">
                <a:latin typeface="Arial" pitchFamily="34" charset="0"/>
                <a:cs typeface="Arial" pitchFamily="34" charset="0"/>
              </a:rPr>
              <a:t>rapidly.</a:t>
            </a:r>
            <a:endParaRPr lang="en-ZA" sz="1200" dirty="0">
              <a:latin typeface="Arial" pitchFamily="34" charset="0"/>
              <a:cs typeface="Arial" pitchFamily="34" charset="0"/>
            </a:endParaRPr>
          </a:p>
          <a:p>
            <a:pPr lvl="0">
              <a:lnSpc>
                <a:spcPct val="113000"/>
              </a:lnSpc>
              <a:spcBef>
                <a:spcPts val="0"/>
              </a:spcBef>
              <a:buFont typeface="Wingdings" pitchFamily="2" charset="2"/>
              <a:buChar char="q"/>
            </a:pPr>
            <a:r>
              <a:rPr lang="en-GB" sz="1200" dirty="0" smtClean="0">
                <a:latin typeface="Arial" pitchFamily="34" charset="0"/>
                <a:cs typeface="Arial" pitchFamily="34" charset="0"/>
              </a:rPr>
              <a:t>Strengthen </a:t>
            </a:r>
            <a:r>
              <a:rPr lang="en-GB" sz="1200" dirty="0">
                <a:latin typeface="Arial" pitchFamily="34" charset="0"/>
                <a:cs typeface="Arial" pitchFamily="34" charset="0"/>
              </a:rPr>
              <a:t>coordination capabilities to support trade and protect South Africa’s industrial base through the work of </a:t>
            </a:r>
            <a:r>
              <a:rPr lang="en-GB" sz="1200" dirty="0" smtClean="0">
                <a:latin typeface="Arial" pitchFamily="34" charset="0"/>
                <a:cs typeface="Arial" pitchFamily="34" charset="0"/>
              </a:rPr>
              <a:t>ITAC</a:t>
            </a:r>
            <a:r>
              <a:rPr lang="en-GB" sz="1200" dirty="0">
                <a:latin typeface="Arial" pitchFamily="34" charset="0"/>
                <a:cs typeface="Arial" pitchFamily="34" charset="0"/>
              </a:rPr>
              <a:t>.</a:t>
            </a:r>
            <a:endParaRPr lang="en-ZA" sz="1200" dirty="0">
              <a:latin typeface="Arial" pitchFamily="34" charset="0"/>
              <a:cs typeface="Arial" pitchFamily="34" charset="0"/>
            </a:endParaRPr>
          </a:p>
          <a:p>
            <a:pPr lvl="0">
              <a:lnSpc>
                <a:spcPct val="113000"/>
              </a:lnSpc>
              <a:spcBef>
                <a:spcPts val="0"/>
              </a:spcBef>
              <a:buFont typeface="Wingdings" pitchFamily="2" charset="2"/>
              <a:buChar char="q"/>
            </a:pPr>
            <a:r>
              <a:rPr lang="en-GB" sz="1200" dirty="0" smtClean="0">
                <a:latin typeface="Arial" pitchFamily="34" charset="0"/>
                <a:cs typeface="Arial" pitchFamily="34" charset="0"/>
              </a:rPr>
              <a:t>Report </a:t>
            </a:r>
            <a:r>
              <a:rPr lang="en-GB" sz="1200" dirty="0">
                <a:latin typeface="Arial" pitchFamily="34" charset="0"/>
                <a:cs typeface="Arial" pitchFamily="34" charset="0"/>
              </a:rPr>
              <a:t>on output indicators will also report on progress against these </a:t>
            </a:r>
            <a:r>
              <a:rPr lang="en-GB" sz="1200" dirty="0" smtClean="0">
                <a:latin typeface="Arial" pitchFamily="34" charset="0"/>
                <a:cs typeface="Arial" pitchFamily="34" charset="0"/>
              </a:rPr>
              <a:t>matters.</a:t>
            </a:r>
            <a:endParaRPr lang="en-ZA" sz="1200" dirty="0">
              <a:latin typeface="Arial" pitchFamily="34" charset="0"/>
              <a:cs typeface="Arial" pitchFamily="34" charset="0"/>
            </a:endParaRPr>
          </a:p>
        </p:txBody>
      </p:sp>
      <p:sp>
        <p:nvSpPr>
          <p:cNvPr id="9" name="TextBox 8"/>
          <p:cNvSpPr txBox="1"/>
          <p:nvPr/>
        </p:nvSpPr>
        <p:spPr>
          <a:xfrm>
            <a:off x="148855" y="754912"/>
            <a:ext cx="8846289" cy="830997"/>
          </a:xfrm>
          <a:prstGeom prst="rect">
            <a:avLst/>
          </a:prstGeom>
          <a:noFill/>
        </p:spPr>
        <p:txBody>
          <a:bodyPr wrap="square" rtlCol="0">
            <a:spAutoFit/>
          </a:bodyPr>
          <a:lstStyle/>
          <a:p>
            <a:r>
              <a:rPr lang="en-GB" sz="1200" b="1" dirty="0" smtClean="0">
                <a:latin typeface="Arial" pitchFamily="34" charset="0"/>
                <a:cs typeface="Arial" pitchFamily="34" charset="0"/>
              </a:rPr>
              <a:t>Purpose:</a:t>
            </a:r>
            <a:r>
              <a:rPr lang="en-GB" sz="1200" dirty="0">
                <a:latin typeface="Arial" pitchFamily="34" charset="0"/>
                <a:cs typeface="Arial" pitchFamily="34" charset="0"/>
              </a:rPr>
              <a:t> </a:t>
            </a:r>
            <a:r>
              <a:rPr lang="en-GB" sz="1200" dirty="0" smtClean="0">
                <a:latin typeface="Arial" pitchFamily="34" charset="0"/>
                <a:cs typeface="Arial" pitchFamily="34" charset="0"/>
              </a:rPr>
              <a:t>Build </a:t>
            </a:r>
            <a:r>
              <a:rPr lang="en-GB" sz="1200" dirty="0">
                <a:latin typeface="Arial" pitchFamily="34" charset="0"/>
                <a:cs typeface="Arial" pitchFamily="34" charset="0"/>
              </a:rPr>
              <a:t>an equitable global trading system that facilitates development by strengthening trade and investment links with key economies and fostering African development, including regional and continental integration and development cooperation in line with the AU Agenda 2063.  </a:t>
            </a:r>
            <a:endParaRPr lang="en-ZA" sz="1200" dirty="0">
              <a:latin typeface="Arial" pitchFamily="34" charset="0"/>
              <a:cs typeface="Arial" pitchFamily="34" charset="0"/>
            </a:endParaRPr>
          </a:p>
          <a:p>
            <a:endParaRPr lang="en-ZA" sz="1200" dirty="0"/>
          </a:p>
        </p:txBody>
      </p:sp>
    </p:spTree>
    <p:extLst>
      <p:ext uri="{BB962C8B-B14F-4D97-AF65-F5344CB8AC3E}">
        <p14:creationId xmlns:p14="http://schemas.microsoft.com/office/powerpoint/2010/main" val="940004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41B14EF-7FAA-49D9-967B-0858B96374C1}" type="slidenum">
              <a:rPr lang="en-US" altLang="en-US" smtClean="0"/>
              <a:pPr>
                <a:defRPr/>
              </a:pPr>
              <a:t>21</a:t>
            </a:fld>
            <a:endParaRPr lang="en-US" altLang="en-US" dirty="0"/>
          </a:p>
        </p:txBody>
      </p:sp>
      <p:graphicFrame>
        <p:nvGraphicFramePr>
          <p:cNvPr id="6" name="Table 5"/>
          <p:cNvGraphicFramePr>
            <a:graphicFrameLocks noGrp="1"/>
          </p:cNvGraphicFramePr>
          <p:nvPr>
            <p:extLst>
              <p:ext uri="{D42A27DB-BD31-4B8C-83A1-F6EECF244321}">
                <p14:modId xmlns:p14="http://schemas.microsoft.com/office/powerpoint/2010/main" val="3550474052"/>
              </p:ext>
            </p:extLst>
          </p:nvPr>
        </p:nvGraphicFramePr>
        <p:xfrm>
          <a:off x="306877" y="1034851"/>
          <a:ext cx="8530246" cy="4351415"/>
        </p:xfrm>
        <a:graphic>
          <a:graphicData uri="http://schemas.openxmlformats.org/drawingml/2006/table">
            <a:tbl>
              <a:tblPr firstRow="1" firstCol="1" bandRow="1">
                <a:tableStyleId>{7DF18680-E054-41AD-8BC1-D1AEF772440D}</a:tableStyleId>
              </a:tblPr>
              <a:tblGrid>
                <a:gridCol w="2734035">
                  <a:extLst>
                    <a:ext uri="{9D8B030D-6E8A-4147-A177-3AD203B41FA5}">
                      <a16:colId xmlns:a16="http://schemas.microsoft.com/office/drawing/2014/main" val="20000"/>
                    </a:ext>
                  </a:extLst>
                </a:gridCol>
                <a:gridCol w="1169581">
                  <a:extLst>
                    <a:ext uri="{9D8B030D-6E8A-4147-A177-3AD203B41FA5}">
                      <a16:colId xmlns:a16="http://schemas.microsoft.com/office/drawing/2014/main" val="20001"/>
                    </a:ext>
                  </a:extLst>
                </a:gridCol>
                <a:gridCol w="3459351">
                  <a:extLst>
                    <a:ext uri="{9D8B030D-6E8A-4147-A177-3AD203B41FA5}">
                      <a16:colId xmlns:a16="http://schemas.microsoft.com/office/drawing/2014/main" val="20002"/>
                    </a:ext>
                  </a:extLst>
                </a:gridCol>
                <a:gridCol w="1167279">
                  <a:extLst>
                    <a:ext uri="{9D8B030D-6E8A-4147-A177-3AD203B41FA5}">
                      <a16:colId xmlns:a16="http://schemas.microsoft.com/office/drawing/2014/main" val="20003"/>
                    </a:ext>
                  </a:extLst>
                </a:gridCol>
              </a:tblGrid>
              <a:tr h="474290">
                <a:tc>
                  <a:txBody>
                    <a:bodyPr/>
                    <a:lstStyle/>
                    <a:p>
                      <a:pPr marL="0" marR="0">
                        <a:lnSpc>
                          <a:spcPct val="150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OUTPUT INDICATORS</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50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CHANGES TO INDICATORS </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50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2020/21 </a:t>
                      </a:r>
                    </a:p>
                    <a:p>
                      <a:pPr marL="0" marR="0">
                        <a:lnSpc>
                          <a:spcPct val="150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ANNUAL TARGET</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50000"/>
                        </a:lnSpc>
                        <a:spcBef>
                          <a:spcPts val="0"/>
                        </a:spcBef>
                        <a:spcAft>
                          <a:spcPts val="0"/>
                        </a:spcAft>
                      </a:pPr>
                      <a:r>
                        <a:rPr lang="en-GB" sz="1100" kern="1200" dirty="0" smtClean="0">
                          <a:effectLst>
                            <a:outerShdw blurRad="38100" dist="38100" dir="2700000" algn="tl">
                              <a:srgbClr val="000000">
                                <a:alpha val="43137"/>
                              </a:srgbClr>
                            </a:outerShdw>
                          </a:effectLst>
                          <a:latin typeface="Arial" pitchFamily="34" charset="0"/>
                          <a:cs typeface="Arial" pitchFamily="34" charset="0"/>
                        </a:rPr>
                        <a:t>FIVE YEAR </a:t>
                      </a:r>
                    </a:p>
                    <a:p>
                      <a:pPr marL="0" marR="0">
                        <a:lnSpc>
                          <a:spcPct val="150000"/>
                        </a:lnSpc>
                        <a:spcBef>
                          <a:spcPts val="0"/>
                        </a:spcBef>
                        <a:spcAft>
                          <a:spcPts val="0"/>
                        </a:spcAft>
                      </a:pPr>
                      <a:r>
                        <a:rPr lang="en-GB" sz="1100" kern="1200" dirty="0" smtClean="0">
                          <a:effectLst>
                            <a:outerShdw blurRad="38100" dist="38100" dir="2700000" algn="tl">
                              <a:srgbClr val="000000">
                                <a:alpha val="43137"/>
                              </a:srgbClr>
                            </a:outerShdw>
                          </a:effectLst>
                          <a:latin typeface="Arial" pitchFamily="34" charset="0"/>
                          <a:cs typeface="Arial" pitchFamily="34" charset="0"/>
                        </a:rPr>
                        <a:t>TARGET </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extLst>
                  <a:ext uri="{0D108BD9-81ED-4DB2-BD59-A6C34878D82A}">
                    <a16:rowId xmlns:a16="http://schemas.microsoft.com/office/drawing/2014/main" val="10000"/>
                  </a:ext>
                </a:extLst>
              </a:tr>
              <a:tr h="498585">
                <a:tc rowSpan="2">
                  <a:txBody>
                    <a:bodyPr/>
                    <a:lstStyle/>
                    <a:p>
                      <a:pPr marL="0" marR="0">
                        <a:lnSpc>
                          <a:spcPct val="150000"/>
                        </a:lnSpc>
                        <a:spcBef>
                          <a:spcPts val="0"/>
                        </a:spcBef>
                        <a:spcAft>
                          <a:spcPts val="0"/>
                        </a:spcAft>
                      </a:pPr>
                      <a:r>
                        <a:rPr lang="en-GB" sz="1100" dirty="0">
                          <a:solidFill>
                            <a:schemeClr val="bg1"/>
                          </a:solidFill>
                          <a:effectLst/>
                          <a:latin typeface="Arial" pitchFamily="34" charset="0"/>
                          <a:ea typeface="Calibri"/>
                          <a:cs typeface="Arial" pitchFamily="34" charset="0"/>
                        </a:rPr>
                        <a:t>Number of status reports on regional economic integration</a:t>
                      </a:r>
                      <a:endParaRPr lang="en-ZA" sz="1100" dirty="0">
                        <a:solidFill>
                          <a:schemeClr val="bg1"/>
                        </a:solidFill>
                        <a:effectLst/>
                        <a:latin typeface="Arial" pitchFamily="34" charset="0"/>
                        <a:ea typeface="Calibri"/>
                        <a:cs typeface="Arial" pitchFamily="34" charset="0"/>
                      </a:endParaRPr>
                    </a:p>
                  </a:txBody>
                  <a:tcPr marL="68580" marR="68580" marT="0" marB="0"/>
                </a:tc>
                <a:tc rowSpan="2">
                  <a:txBody>
                    <a:bodyPr/>
                    <a:lstStyle/>
                    <a:p>
                      <a:pPr algn="ctr">
                        <a:lnSpc>
                          <a:spcPct val="150000"/>
                        </a:lnSpc>
                        <a:spcAft>
                          <a:spcPts val="0"/>
                        </a:spcAft>
                      </a:pPr>
                      <a:r>
                        <a:rPr lang="en-US" sz="1100" dirty="0" smtClean="0">
                          <a:latin typeface="Arial" pitchFamily="34" charset="0"/>
                          <a:cs typeface="Arial" pitchFamily="34" charset="0"/>
                        </a:rPr>
                        <a:t>-</a:t>
                      </a:r>
                      <a:endParaRPr lang="en-ZA" sz="1100" dirty="0">
                        <a:latin typeface="Arial" pitchFamily="34" charset="0"/>
                        <a:cs typeface="Arial" pitchFamily="34" charset="0"/>
                      </a:endParaRPr>
                    </a:p>
                  </a:txBody>
                  <a:tcPr marL="68580" marR="68580" marT="0" marB="0"/>
                </a:tc>
                <a:tc>
                  <a:txBody>
                    <a:bodyPr/>
                    <a:lstStyle/>
                    <a:p>
                      <a:pPr marL="0" marR="0" algn="l" fontAlgn="ctr">
                        <a:lnSpc>
                          <a:spcPct val="150000"/>
                        </a:lnSpc>
                        <a:spcBef>
                          <a:spcPts val="0"/>
                        </a:spcBef>
                        <a:spcAft>
                          <a:spcPts val="0"/>
                        </a:spcAft>
                      </a:pPr>
                      <a:r>
                        <a:rPr lang="en-ZA" sz="11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 status reports produced on progress for </a:t>
                      </a:r>
                      <a:r>
                        <a:rPr lang="en-ZA" sz="1100" b="0" i="0" u="none" strike="noStrike" kern="1200" baseline="0" dirty="0" smtClean="0">
                          <a:solidFill>
                            <a:schemeClr val="dk1"/>
                          </a:solidFill>
                          <a:latin typeface="Arial" pitchFamily="34" charset="0"/>
                          <a:ea typeface="+mn-ea"/>
                          <a:cs typeface="Arial" pitchFamily="34" charset="0"/>
                        </a:rPr>
                        <a:t>Tripartite Free Trade Agreement (</a:t>
                      </a:r>
                      <a:r>
                        <a:rPr lang="en-ZA" sz="11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T-FTA)</a:t>
                      </a:r>
                    </a:p>
                    <a:p>
                      <a:pPr marL="0" marR="0" algn="l" fontAlgn="ctr">
                        <a:lnSpc>
                          <a:spcPct val="150000"/>
                        </a:lnSpc>
                        <a:spcBef>
                          <a:spcPts val="0"/>
                        </a:spcBef>
                        <a:spcAft>
                          <a:spcPts val="0"/>
                        </a:spcAft>
                      </a:pPr>
                      <a:r>
                        <a:rPr lang="en-US" sz="11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Previous Target: </a:t>
                      </a:r>
                      <a:r>
                        <a:rPr lang="en-US" sz="1100" b="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 Status reports </a:t>
                      </a:r>
                      <a:endParaRPr lang="en-ZA" sz="1100" b="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6">
                  <a:txBody>
                    <a:bodyPr/>
                    <a:lstStyle/>
                    <a:p>
                      <a:pPr marL="0" marR="0">
                        <a:lnSpc>
                          <a:spcPct val="150000"/>
                        </a:lnSpc>
                        <a:spcBef>
                          <a:spcPts val="0"/>
                        </a:spcBef>
                        <a:spcAft>
                          <a:spcPts val="0"/>
                        </a:spcAft>
                      </a:pPr>
                      <a:r>
                        <a:rPr lang="en-ZA" sz="1100" kern="1200" dirty="0" smtClean="0">
                          <a:solidFill>
                            <a:schemeClr val="dk1"/>
                          </a:solidFill>
                          <a:effectLst/>
                          <a:latin typeface="Arial" pitchFamily="34" charset="0"/>
                          <a:ea typeface="+mn-ea"/>
                          <a:cs typeface="Arial" pitchFamily="34" charset="0"/>
                        </a:rPr>
                        <a:t>90% of tariff lines reduced by 20% per year over a 5 year period</a:t>
                      </a:r>
                      <a:endParaRPr lang="en-ZA" sz="11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1"/>
                  </a:ext>
                </a:extLst>
              </a:tr>
              <a:tr h="498585">
                <a:tc vMerge="1">
                  <a:txBody>
                    <a:bodyPr/>
                    <a:lstStyle/>
                    <a:p>
                      <a:endParaRPr lang="en-ZA"/>
                    </a:p>
                  </a:txBody>
                  <a:tcPr/>
                </a:tc>
                <a:tc vMerge="1">
                  <a:txBody>
                    <a:bodyPr/>
                    <a:lstStyle/>
                    <a:p>
                      <a:pPr>
                        <a:lnSpc>
                          <a:spcPct val="114000"/>
                        </a:lnSpc>
                        <a:spcAft>
                          <a:spcPts val="0"/>
                        </a:spcAft>
                      </a:pPr>
                      <a:endParaRPr lang="en-ZA" sz="1100" dirty="0">
                        <a:latin typeface="Arial" pitchFamily="34" charset="0"/>
                        <a:cs typeface="Arial" pitchFamily="34" charset="0"/>
                      </a:endParaRPr>
                    </a:p>
                  </a:txBody>
                  <a:tcPr marL="68580" marR="68580" marT="0" marB="0"/>
                </a:tc>
                <a:tc>
                  <a:txBody>
                    <a:bodyPr/>
                    <a:lstStyle/>
                    <a:p>
                      <a:pPr marL="0" marR="0">
                        <a:lnSpc>
                          <a:spcPct val="150000"/>
                        </a:lnSpc>
                        <a:spcBef>
                          <a:spcPts val="0"/>
                        </a:spcBef>
                        <a:spcAft>
                          <a:spcPts val="0"/>
                        </a:spcAft>
                      </a:pPr>
                      <a:r>
                        <a:rPr lang="en-GB" sz="1100" dirty="0">
                          <a:effectLst/>
                          <a:latin typeface="Arial" pitchFamily="34" charset="0"/>
                          <a:ea typeface="Calibri"/>
                          <a:cs typeface="Arial" pitchFamily="34" charset="0"/>
                        </a:rPr>
                        <a:t>4 status reports produced </a:t>
                      </a:r>
                      <a:r>
                        <a:rPr lang="en-GB" sz="1100" dirty="0" smtClean="0">
                          <a:effectLst/>
                          <a:latin typeface="Arial" pitchFamily="34" charset="0"/>
                          <a:ea typeface="Calibri"/>
                          <a:cs typeface="Arial" pitchFamily="34" charset="0"/>
                        </a:rPr>
                        <a:t>on tariff </a:t>
                      </a:r>
                      <a:r>
                        <a:rPr lang="en-GB" sz="1100" dirty="0">
                          <a:effectLst/>
                          <a:latin typeface="Arial" pitchFamily="34" charset="0"/>
                          <a:ea typeface="Calibri"/>
                          <a:cs typeface="Arial" pitchFamily="34" charset="0"/>
                        </a:rPr>
                        <a:t>and trade related matters under the </a:t>
                      </a:r>
                      <a:r>
                        <a:rPr lang="en-GB" sz="1100" dirty="0" smtClean="0">
                          <a:effectLst/>
                          <a:latin typeface="Arial" pitchFamily="34" charset="0"/>
                          <a:ea typeface="Calibri"/>
                          <a:cs typeface="Arial" pitchFamily="34" charset="0"/>
                        </a:rPr>
                        <a:t>AfCFTA</a:t>
                      </a:r>
                    </a:p>
                  </a:txBody>
                  <a:tcPr marL="68580" marR="68580" marT="0" marB="0"/>
                </a:tc>
                <a:tc vMerge="1">
                  <a:txBody>
                    <a:bodyPr/>
                    <a:lstStyle/>
                    <a:p>
                      <a:pPr marL="0" marR="0">
                        <a:lnSpc>
                          <a:spcPct val="107000"/>
                        </a:lnSpc>
                        <a:spcBef>
                          <a:spcPts val="0"/>
                        </a:spcBef>
                        <a:spcAft>
                          <a:spcPts val="0"/>
                        </a:spcAft>
                      </a:pPr>
                      <a:endParaRPr lang="en-ZA" sz="11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2"/>
                  </a:ext>
                </a:extLst>
              </a:tr>
              <a:tr h="711436">
                <a:tc rowSpan="3">
                  <a:txBody>
                    <a:bodyPr/>
                    <a:lstStyle/>
                    <a:p>
                      <a:pPr marL="0" marR="0">
                        <a:lnSpc>
                          <a:spcPct val="150000"/>
                        </a:lnSpc>
                        <a:spcBef>
                          <a:spcPts val="0"/>
                        </a:spcBef>
                        <a:spcAft>
                          <a:spcPts val="0"/>
                        </a:spcAft>
                      </a:pPr>
                      <a:r>
                        <a:rPr lang="en-GB" sz="1100" dirty="0">
                          <a:solidFill>
                            <a:schemeClr val="bg1"/>
                          </a:solidFill>
                          <a:effectLst/>
                          <a:latin typeface="Arial" pitchFamily="34" charset="0"/>
                          <a:ea typeface="Calibri"/>
                          <a:cs typeface="Arial" pitchFamily="34" charset="0"/>
                        </a:rPr>
                        <a:t>Number of status reports on implementation of trade Agreements </a:t>
                      </a:r>
                      <a:endParaRPr lang="en-ZA" sz="1100" dirty="0">
                        <a:solidFill>
                          <a:schemeClr val="bg1"/>
                        </a:solidFill>
                        <a:effectLst/>
                        <a:latin typeface="Arial" pitchFamily="34" charset="0"/>
                        <a:ea typeface="Calibri"/>
                        <a:cs typeface="Arial" pitchFamily="34" charset="0"/>
                      </a:endParaRPr>
                    </a:p>
                    <a:p>
                      <a:pPr marL="0" marR="0">
                        <a:lnSpc>
                          <a:spcPct val="150000"/>
                        </a:lnSpc>
                        <a:spcBef>
                          <a:spcPts val="0"/>
                        </a:spcBef>
                        <a:spcAft>
                          <a:spcPts val="0"/>
                        </a:spcAft>
                      </a:pPr>
                      <a:r>
                        <a:rPr lang="en-GB" sz="1100" dirty="0">
                          <a:solidFill>
                            <a:schemeClr val="bg1"/>
                          </a:solidFill>
                          <a:effectLst/>
                          <a:latin typeface="Arial" pitchFamily="34" charset="0"/>
                          <a:ea typeface="Calibri"/>
                          <a:cs typeface="Arial" pitchFamily="34" charset="0"/>
                        </a:rPr>
                        <a:t> </a:t>
                      </a:r>
                      <a:endParaRPr lang="en-ZA" sz="1100" dirty="0">
                        <a:solidFill>
                          <a:schemeClr val="bg1"/>
                        </a:solidFill>
                        <a:effectLst/>
                        <a:latin typeface="Arial" pitchFamily="34" charset="0"/>
                        <a:ea typeface="Calibri"/>
                        <a:cs typeface="Arial" pitchFamily="34" charset="0"/>
                      </a:endParaRPr>
                    </a:p>
                    <a:p>
                      <a:pPr marL="0" marR="0">
                        <a:lnSpc>
                          <a:spcPct val="150000"/>
                        </a:lnSpc>
                        <a:spcBef>
                          <a:spcPts val="0"/>
                        </a:spcBef>
                        <a:spcAft>
                          <a:spcPts val="0"/>
                        </a:spcAft>
                      </a:pPr>
                      <a:r>
                        <a:rPr lang="en-GB" sz="1100" dirty="0">
                          <a:solidFill>
                            <a:schemeClr val="bg1"/>
                          </a:solidFill>
                          <a:effectLst/>
                          <a:latin typeface="Arial" pitchFamily="34" charset="0"/>
                          <a:ea typeface="Calibri"/>
                          <a:cs typeface="Arial" pitchFamily="34" charset="0"/>
                        </a:rPr>
                        <a:t> </a:t>
                      </a:r>
                      <a:endParaRPr lang="en-ZA" sz="1100" dirty="0">
                        <a:solidFill>
                          <a:schemeClr val="bg1"/>
                        </a:solidFill>
                        <a:effectLst/>
                        <a:latin typeface="Arial" pitchFamily="34" charset="0"/>
                        <a:ea typeface="Calibri"/>
                        <a:cs typeface="Arial" pitchFamily="34" charset="0"/>
                      </a:endParaRPr>
                    </a:p>
                  </a:txBody>
                  <a:tcPr marL="68580" marR="68580" marT="0" marB="0"/>
                </a:tc>
                <a:tc rowSpan="3">
                  <a:txBody>
                    <a:bodyPr/>
                    <a:lstStyle/>
                    <a:p>
                      <a:pPr algn="ctr">
                        <a:lnSpc>
                          <a:spcPct val="150000"/>
                        </a:lnSpc>
                        <a:spcAft>
                          <a:spcPts val="0"/>
                        </a:spcAft>
                      </a:pPr>
                      <a:r>
                        <a:rPr lang="en-US" sz="1100" dirty="0" smtClean="0">
                          <a:latin typeface="Arial" pitchFamily="34" charset="0"/>
                          <a:cs typeface="Arial" pitchFamily="34" charset="0"/>
                        </a:rPr>
                        <a:t>-</a:t>
                      </a:r>
                      <a:endParaRPr lang="en-ZA" sz="1100" dirty="0">
                        <a:latin typeface="Arial" pitchFamily="34" charset="0"/>
                        <a:cs typeface="Arial" pitchFamily="34" charset="0"/>
                      </a:endParaRPr>
                    </a:p>
                  </a:txBody>
                  <a:tcPr marL="68580" marR="68580" marT="0" marB="0"/>
                </a:tc>
                <a:tc>
                  <a:txBody>
                    <a:bodyPr/>
                    <a:lstStyle>
                      <a:lvl1pPr marL="0" algn="l" defTabSz="389626" rtl="0" eaLnBrk="1" latinLnBrk="0" hangingPunct="1">
                        <a:defRPr sz="1500" kern="1200">
                          <a:solidFill>
                            <a:schemeClr val="tx1"/>
                          </a:solidFill>
                          <a:latin typeface="Helvetica"/>
                          <a:ea typeface="Helvetica"/>
                          <a:cs typeface="Helvetica"/>
                        </a:defRPr>
                      </a:lvl1pPr>
                      <a:lvl2pPr marL="389626" algn="l" defTabSz="389626" rtl="0" eaLnBrk="1" latinLnBrk="0" hangingPunct="1">
                        <a:defRPr sz="1500" kern="1200">
                          <a:solidFill>
                            <a:schemeClr val="tx1"/>
                          </a:solidFill>
                          <a:latin typeface="Helvetica"/>
                          <a:ea typeface="Helvetica"/>
                          <a:cs typeface="Helvetica"/>
                        </a:defRPr>
                      </a:lvl2pPr>
                      <a:lvl3pPr marL="779252" algn="l" defTabSz="389626" rtl="0" eaLnBrk="1" latinLnBrk="0" hangingPunct="1">
                        <a:defRPr sz="1500" kern="1200">
                          <a:solidFill>
                            <a:schemeClr val="tx1"/>
                          </a:solidFill>
                          <a:latin typeface="Helvetica"/>
                          <a:ea typeface="Helvetica"/>
                          <a:cs typeface="Helvetica"/>
                        </a:defRPr>
                      </a:lvl3pPr>
                      <a:lvl4pPr marL="1168878" algn="l" defTabSz="389626" rtl="0" eaLnBrk="1" latinLnBrk="0" hangingPunct="1">
                        <a:defRPr sz="1500" kern="1200">
                          <a:solidFill>
                            <a:schemeClr val="tx1"/>
                          </a:solidFill>
                          <a:latin typeface="Helvetica"/>
                          <a:ea typeface="Helvetica"/>
                          <a:cs typeface="Helvetica"/>
                        </a:defRPr>
                      </a:lvl4pPr>
                      <a:lvl5pPr marL="1558503" algn="l" defTabSz="389626" rtl="0" eaLnBrk="1" latinLnBrk="0" hangingPunct="1">
                        <a:defRPr sz="1500" kern="1200">
                          <a:solidFill>
                            <a:schemeClr val="tx1"/>
                          </a:solidFill>
                          <a:latin typeface="Helvetica"/>
                          <a:ea typeface="Helvetica"/>
                          <a:cs typeface="Helvetica"/>
                        </a:defRPr>
                      </a:lvl5pPr>
                      <a:lvl6pPr marL="1948129" algn="l" defTabSz="389626" rtl="0" eaLnBrk="1" latinLnBrk="0" hangingPunct="1">
                        <a:defRPr sz="1500" kern="1200">
                          <a:solidFill>
                            <a:schemeClr val="tx1"/>
                          </a:solidFill>
                          <a:latin typeface="Helvetica"/>
                          <a:ea typeface="Helvetica"/>
                          <a:cs typeface="Helvetica"/>
                        </a:defRPr>
                      </a:lvl6pPr>
                      <a:lvl7pPr marL="2337755" algn="l" defTabSz="389626" rtl="0" eaLnBrk="1" latinLnBrk="0" hangingPunct="1">
                        <a:defRPr sz="1500" kern="1200">
                          <a:solidFill>
                            <a:schemeClr val="tx1"/>
                          </a:solidFill>
                          <a:latin typeface="Helvetica"/>
                          <a:ea typeface="Helvetica"/>
                          <a:cs typeface="Helvetica"/>
                        </a:defRPr>
                      </a:lvl7pPr>
                      <a:lvl8pPr marL="2727381" algn="l" defTabSz="389626" rtl="0" eaLnBrk="1" latinLnBrk="0" hangingPunct="1">
                        <a:defRPr sz="1500" kern="1200">
                          <a:solidFill>
                            <a:schemeClr val="tx1"/>
                          </a:solidFill>
                          <a:latin typeface="Helvetica"/>
                          <a:ea typeface="Helvetica"/>
                          <a:cs typeface="Helvetica"/>
                        </a:defRPr>
                      </a:lvl8pPr>
                      <a:lvl9pPr marL="3117007" algn="l" defTabSz="389626" rtl="0" eaLnBrk="1" latinLnBrk="0" hangingPunct="1">
                        <a:defRPr sz="1500" kern="1200">
                          <a:solidFill>
                            <a:schemeClr val="tx1"/>
                          </a:solidFill>
                          <a:latin typeface="Helvetica"/>
                          <a:ea typeface="Helvetica"/>
                          <a:cs typeface="Helvetica"/>
                        </a:defRPr>
                      </a:lvl9pPr>
                    </a:lstStyle>
                    <a:p>
                      <a:pPr marL="0" marR="0" algn="l" fontAlgn="ctr">
                        <a:lnSpc>
                          <a:spcPct val="150000"/>
                        </a:lnSpc>
                        <a:spcBef>
                          <a:spcPts val="0"/>
                        </a:spcBef>
                        <a:spcAft>
                          <a:spcPts val="0"/>
                        </a:spcAft>
                      </a:pPr>
                      <a:r>
                        <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status reports on implementation of </a:t>
                      </a:r>
                      <a:r>
                        <a:rPr lang="en-ZA" sz="11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SADC-European</a:t>
                      </a:r>
                      <a:r>
                        <a:rPr lang="en-ZA" sz="11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Union (E</a:t>
                      </a:r>
                      <a:r>
                        <a:rPr lang="en-ZA" sz="11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U)</a:t>
                      </a:r>
                      <a:r>
                        <a:rPr lang="en-ZA" sz="11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ZA" sz="1100" b="0" i="0" u="none" strike="noStrike" kern="1200" baseline="0" dirty="0" smtClean="0">
                          <a:solidFill>
                            <a:schemeClr val="dk1"/>
                          </a:solidFill>
                          <a:latin typeface="Arial" pitchFamily="34" charset="0"/>
                          <a:ea typeface="+mn-ea"/>
                          <a:cs typeface="Arial" pitchFamily="34" charset="0"/>
                        </a:rPr>
                        <a:t>Economic Partnership Agreement (</a:t>
                      </a:r>
                      <a:r>
                        <a:rPr lang="en-ZA" sz="11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EPA)</a:t>
                      </a:r>
                    </a:p>
                  </a:txBody>
                  <a:tcPr marL="68587" marR="68587" marT="0" marB="0"/>
                </a:tc>
                <a:tc vMerge="1">
                  <a:txBody>
                    <a:bodyPr/>
                    <a:lstStyle/>
                    <a:p>
                      <a:pPr marL="0" marR="0">
                        <a:lnSpc>
                          <a:spcPct val="107000"/>
                        </a:lnSpc>
                        <a:spcBef>
                          <a:spcPts val="0"/>
                        </a:spcBef>
                        <a:spcAft>
                          <a:spcPts val="0"/>
                        </a:spcAft>
                      </a:pPr>
                      <a:endParaRPr lang="en-ZA" sz="11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3"/>
                  </a:ext>
                </a:extLst>
              </a:tr>
              <a:tr h="474290">
                <a:tc vMerge="1">
                  <a:txBody>
                    <a:bodyPr/>
                    <a:lstStyle/>
                    <a:p>
                      <a:endParaRPr lang="en-ZA"/>
                    </a:p>
                  </a:txBody>
                  <a:tcPr/>
                </a:tc>
                <a:tc vMerge="1">
                  <a:txBody>
                    <a:bodyPr/>
                    <a:lstStyle/>
                    <a:p>
                      <a:pPr>
                        <a:lnSpc>
                          <a:spcPct val="114000"/>
                        </a:lnSpc>
                        <a:spcAft>
                          <a:spcPts val="0"/>
                        </a:spcAft>
                      </a:pPr>
                      <a:endParaRPr lang="en-ZA" sz="1100" dirty="0">
                        <a:latin typeface="Arial" pitchFamily="34" charset="0"/>
                        <a:cs typeface="Arial" pitchFamily="34" charset="0"/>
                      </a:endParaRPr>
                    </a:p>
                  </a:txBody>
                  <a:tcPr marL="68580" marR="68580" marT="0" marB="0"/>
                </a:tc>
                <a:tc>
                  <a:txBody>
                    <a:bodyPr/>
                    <a:lstStyle>
                      <a:lvl1pPr marL="0" algn="l" defTabSz="389626" rtl="0" eaLnBrk="1" latinLnBrk="0" hangingPunct="1">
                        <a:defRPr sz="1500" kern="1200">
                          <a:solidFill>
                            <a:schemeClr val="tx1"/>
                          </a:solidFill>
                          <a:latin typeface="Helvetica"/>
                          <a:ea typeface="Helvetica"/>
                          <a:cs typeface="Helvetica"/>
                        </a:defRPr>
                      </a:lvl1pPr>
                      <a:lvl2pPr marL="389626" algn="l" defTabSz="389626" rtl="0" eaLnBrk="1" latinLnBrk="0" hangingPunct="1">
                        <a:defRPr sz="1500" kern="1200">
                          <a:solidFill>
                            <a:schemeClr val="tx1"/>
                          </a:solidFill>
                          <a:latin typeface="Helvetica"/>
                          <a:ea typeface="Helvetica"/>
                          <a:cs typeface="Helvetica"/>
                        </a:defRPr>
                      </a:lvl2pPr>
                      <a:lvl3pPr marL="779252" algn="l" defTabSz="389626" rtl="0" eaLnBrk="1" latinLnBrk="0" hangingPunct="1">
                        <a:defRPr sz="1500" kern="1200">
                          <a:solidFill>
                            <a:schemeClr val="tx1"/>
                          </a:solidFill>
                          <a:latin typeface="Helvetica"/>
                          <a:ea typeface="Helvetica"/>
                          <a:cs typeface="Helvetica"/>
                        </a:defRPr>
                      </a:lvl3pPr>
                      <a:lvl4pPr marL="1168878" algn="l" defTabSz="389626" rtl="0" eaLnBrk="1" latinLnBrk="0" hangingPunct="1">
                        <a:defRPr sz="1500" kern="1200">
                          <a:solidFill>
                            <a:schemeClr val="tx1"/>
                          </a:solidFill>
                          <a:latin typeface="Helvetica"/>
                          <a:ea typeface="Helvetica"/>
                          <a:cs typeface="Helvetica"/>
                        </a:defRPr>
                      </a:lvl4pPr>
                      <a:lvl5pPr marL="1558503" algn="l" defTabSz="389626" rtl="0" eaLnBrk="1" latinLnBrk="0" hangingPunct="1">
                        <a:defRPr sz="1500" kern="1200">
                          <a:solidFill>
                            <a:schemeClr val="tx1"/>
                          </a:solidFill>
                          <a:latin typeface="Helvetica"/>
                          <a:ea typeface="Helvetica"/>
                          <a:cs typeface="Helvetica"/>
                        </a:defRPr>
                      </a:lvl5pPr>
                      <a:lvl6pPr marL="1948129" algn="l" defTabSz="389626" rtl="0" eaLnBrk="1" latinLnBrk="0" hangingPunct="1">
                        <a:defRPr sz="1500" kern="1200">
                          <a:solidFill>
                            <a:schemeClr val="tx1"/>
                          </a:solidFill>
                          <a:latin typeface="Helvetica"/>
                          <a:ea typeface="Helvetica"/>
                          <a:cs typeface="Helvetica"/>
                        </a:defRPr>
                      </a:lvl6pPr>
                      <a:lvl7pPr marL="2337755" algn="l" defTabSz="389626" rtl="0" eaLnBrk="1" latinLnBrk="0" hangingPunct="1">
                        <a:defRPr sz="1500" kern="1200">
                          <a:solidFill>
                            <a:schemeClr val="tx1"/>
                          </a:solidFill>
                          <a:latin typeface="Helvetica"/>
                          <a:ea typeface="Helvetica"/>
                          <a:cs typeface="Helvetica"/>
                        </a:defRPr>
                      </a:lvl7pPr>
                      <a:lvl8pPr marL="2727381" algn="l" defTabSz="389626" rtl="0" eaLnBrk="1" latinLnBrk="0" hangingPunct="1">
                        <a:defRPr sz="1500" kern="1200">
                          <a:solidFill>
                            <a:schemeClr val="tx1"/>
                          </a:solidFill>
                          <a:latin typeface="Helvetica"/>
                          <a:ea typeface="Helvetica"/>
                          <a:cs typeface="Helvetica"/>
                        </a:defRPr>
                      </a:lvl8pPr>
                      <a:lvl9pPr marL="3117007" algn="l" defTabSz="389626" rtl="0" eaLnBrk="1" latinLnBrk="0" hangingPunct="1">
                        <a:defRPr sz="1500" kern="1200">
                          <a:solidFill>
                            <a:schemeClr val="tx1"/>
                          </a:solidFill>
                          <a:latin typeface="Helvetica"/>
                          <a:ea typeface="Helvetica"/>
                          <a:cs typeface="Helvetica"/>
                        </a:defRPr>
                      </a:lvl9pPr>
                    </a:lstStyle>
                    <a:p>
                      <a:pPr marL="0" marR="0" algn="l" fontAlgn="ctr">
                        <a:lnSpc>
                          <a:spcPct val="150000"/>
                        </a:lnSpc>
                        <a:spcBef>
                          <a:spcPts val="0"/>
                        </a:spcBef>
                        <a:spcAft>
                          <a:spcPts val="0"/>
                        </a:spcAft>
                      </a:pPr>
                      <a:r>
                        <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status reports on implementation of SACU-Mozambique EPA with the </a:t>
                      </a:r>
                      <a:r>
                        <a:rPr lang="en-ZA" sz="11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United Kingdom (UK)</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tc>
                <a:tc vMerge="1">
                  <a:txBody>
                    <a:bodyPr/>
                    <a:lstStyle/>
                    <a:p>
                      <a:pPr marL="0" marR="0">
                        <a:lnSpc>
                          <a:spcPct val="107000"/>
                        </a:lnSpc>
                        <a:spcBef>
                          <a:spcPts val="0"/>
                        </a:spcBef>
                        <a:spcAft>
                          <a:spcPts val="0"/>
                        </a:spcAft>
                      </a:pPr>
                      <a:endParaRPr lang="en-ZA" sz="11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4"/>
                  </a:ext>
                </a:extLst>
              </a:tr>
              <a:tr h="474290">
                <a:tc vMerge="1">
                  <a:txBody>
                    <a:bodyPr/>
                    <a:lstStyle/>
                    <a:p>
                      <a:endParaRPr lang="en-ZA"/>
                    </a:p>
                  </a:txBody>
                  <a:tcPr/>
                </a:tc>
                <a:tc vMerge="1">
                  <a:txBody>
                    <a:bodyPr/>
                    <a:lstStyle/>
                    <a:p>
                      <a:pPr>
                        <a:lnSpc>
                          <a:spcPct val="114000"/>
                        </a:lnSpc>
                        <a:spcAft>
                          <a:spcPts val="0"/>
                        </a:spcAft>
                      </a:pPr>
                      <a:endParaRPr lang="en-ZA" sz="1100" dirty="0">
                        <a:latin typeface="Arial" pitchFamily="34" charset="0"/>
                        <a:cs typeface="Arial" pitchFamily="34" charset="0"/>
                      </a:endParaRPr>
                    </a:p>
                  </a:txBody>
                  <a:tcPr marL="68580" marR="68580" marT="0" marB="0"/>
                </a:tc>
                <a:tc>
                  <a:txBody>
                    <a:bodyPr/>
                    <a:lstStyle/>
                    <a:p>
                      <a:pPr marL="0" marR="0" algn="l">
                        <a:lnSpc>
                          <a:spcPct val="150000"/>
                        </a:lnSpc>
                        <a:spcBef>
                          <a:spcPts val="0"/>
                        </a:spcBef>
                        <a:spcAft>
                          <a:spcPts val="0"/>
                        </a:spcAft>
                      </a:pPr>
                      <a:r>
                        <a:rPr lang="en-ZA" sz="11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 status reports on implementation of the </a:t>
                      </a:r>
                      <a:r>
                        <a:rPr lang="en-US" sz="1100" b="0" i="0" u="none" strike="noStrike" kern="1200" baseline="0" dirty="0" smtClean="0">
                          <a:solidFill>
                            <a:schemeClr val="dk1"/>
                          </a:solidFill>
                          <a:latin typeface="Arial" pitchFamily="34" charset="0"/>
                          <a:ea typeface="+mn-ea"/>
                          <a:cs typeface="Arial" pitchFamily="34" charset="0"/>
                        </a:rPr>
                        <a:t>African Growth and Opportunity Act, 2000 (</a:t>
                      </a:r>
                      <a:r>
                        <a:rPr lang="en-ZA" sz="11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AGOA)</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pPr marL="0" marR="0">
                        <a:lnSpc>
                          <a:spcPct val="107000"/>
                        </a:lnSpc>
                        <a:spcBef>
                          <a:spcPts val="0"/>
                        </a:spcBef>
                        <a:spcAft>
                          <a:spcPts val="0"/>
                        </a:spcAft>
                      </a:pPr>
                      <a:endParaRPr lang="en-ZA" sz="11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5"/>
                  </a:ext>
                </a:extLst>
              </a:tr>
              <a:tr h="830975">
                <a:tc>
                  <a:txBody>
                    <a:bodyPr/>
                    <a:lstStyle/>
                    <a:p>
                      <a:pPr marL="0" marR="0">
                        <a:lnSpc>
                          <a:spcPct val="150000"/>
                        </a:lnSpc>
                        <a:spcBef>
                          <a:spcPts val="0"/>
                        </a:spcBef>
                        <a:spcAft>
                          <a:spcPts val="0"/>
                        </a:spcAft>
                        <a:tabLst>
                          <a:tab pos="4086225" algn="l"/>
                        </a:tabLst>
                      </a:pPr>
                      <a:r>
                        <a:rPr lang="en-GB" sz="1100" dirty="0">
                          <a:solidFill>
                            <a:schemeClr val="bg1"/>
                          </a:solidFill>
                          <a:effectLst/>
                          <a:latin typeface="Arial" pitchFamily="34" charset="0"/>
                          <a:ea typeface="Calibri"/>
                          <a:cs typeface="Arial" pitchFamily="34" charset="0"/>
                        </a:rPr>
                        <a:t>Number of status reports on engagements in BRICS, G20 and the WTO</a:t>
                      </a:r>
                      <a:r>
                        <a:rPr lang="en-GB" sz="1100" strike="sngStrike" dirty="0">
                          <a:solidFill>
                            <a:schemeClr val="bg1"/>
                          </a:solidFill>
                          <a:effectLst/>
                          <a:latin typeface="Arial" pitchFamily="34" charset="0"/>
                          <a:ea typeface="Calibri"/>
                          <a:cs typeface="Arial" pitchFamily="34" charset="0"/>
                        </a:rPr>
                        <a:t> </a:t>
                      </a:r>
                      <a:endParaRPr lang="en-ZA" sz="1100" dirty="0">
                        <a:solidFill>
                          <a:schemeClr val="bg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n-US" sz="1100" dirty="0" smtClean="0">
                          <a:latin typeface="Arial" pitchFamily="34" charset="0"/>
                          <a:cs typeface="Arial" pitchFamily="34" charset="0"/>
                        </a:rPr>
                        <a:t>-</a:t>
                      </a:r>
                      <a:endParaRPr lang="en-ZA" sz="1100" dirty="0">
                        <a:latin typeface="Arial" pitchFamily="34" charset="0"/>
                        <a:cs typeface="Arial" pitchFamily="34" charset="0"/>
                      </a:endParaRPr>
                    </a:p>
                  </a:txBody>
                  <a:tcPr marL="68580" marR="68580" marT="0" marB="0"/>
                </a:tc>
                <a:tc>
                  <a:txBody>
                    <a:bodyPr/>
                    <a:lstStyle/>
                    <a:p>
                      <a:pPr marL="0" marR="0">
                        <a:lnSpc>
                          <a:spcPct val="150000"/>
                        </a:lnSpc>
                        <a:spcBef>
                          <a:spcPts val="0"/>
                        </a:spcBef>
                        <a:spcAft>
                          <a:spcPts val="0"/>
                        </a:spcAft>
                      </a:pPr>
                      <a:r>
                        <a:rPr lang="en-GB" sz="1100" kern="1200" dirty="0">
                          <a:solidFill>
                            <a:srgbClr val="000000"/>
                          </a:solidFill>
                          <a:effectLst/>
                          <a:latin typeface="Arial" pitchFamily="34" charset="0"/>
                          <a:ea typeface="Calibri"/>
                          <a:cs typeface="Arial" pitchFamily="34" charset="0"/>
                        </a:rPr>
                        <a:t>6  status reports produced on engagements in BRICS, G20 and the WTO</a:t>
                      </a:r>
                      <a:endParaRPr lang="en-ZA" sz="1100" dirty="0">
                        <a:effectLst/>
                        <a:latin typeface="Arial" pitchFamily="34" charset="0"/>
                        <a:ea typeface="Calibri"/>
                        <a:cs typeface="Arial" pitchFamily="34" charset="0"/>
                      </a:endParaRPr>
                    </a:p>
                  </a:txBody>
                  <a:tcPr marL="68580" marR="68580" marT="0" marB="0"/>
                </a:tc>
                <a:tc vMerge="1">
                  <a:txBody>
                    <a:bodyPr/>
                    <a:lstStyle/>
                    <a:p>
                      <a:pPr marL="0" marR="0">
                        <a:lnSpc>
                          <a:spcPct val="107000"/>
                        </a:lnSpc>
                        <a:spcBef>
                          <a:spcPts val="0"/>
                        </a:spcBef>
                        <a:spcAft>
                          <a:spcPts val="0"/>
                        </a:spcAft>
                      </a:pPr>
                      <a:endParaRPr lang="en-ZA" sz="11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6"/>
                  </a:ext>
                </a:extLst>
              </a:tr>
            </a:tbl>
          </a:graphicData>
        </a:graphic>
      </p:graphicFrame>
      <p:sp>
        <p:nvSpPr>
          <p:cNvPr id="7" name="Title 1"/>
          <p:cNvSpPr txBox="1">
            <a:spLocks/>
          </p:cNvSpPr>
          <p:nvPr/>
        </p:nvSpPr>
        <p:spPr bwMode="auto">
          <a:xfrm>
            <a:off x="0" y="0"/>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eaLnBrk="1" fontAlgn="auto" hangingPunct="1">
              <a:spcAft>
                <a:spcPts val="0"/>
              </a:spcAft>
              <a:defRPr/>
            </a:pPr>
            <a:r>
              <a:rPr lang="en-GB" sz="1800" dirty="0" smtClean="0"/>
              <a:t>PROGRAMME 2: TRADE POLICY, NEGOTIATIONS AND COOPERATION</a:t>
            </a:r>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5113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9" y="1412015"/>
            <a:ext cx="8772525" cy="3881447"/>
          </a:xfrm>
          <a:prstGeom prst="rect">
            <a:avLst/>
          </a:prstGeom>
          <a:solidFill>
            <a:schemeClr val="accent1">
              <a:lumMod val="20000"/>
              <a:lumOff val="80000"/>
            </a:schemeClr>
          </a:solidFill>
        </p:spPr>
        <p:txBody>
          <a:bodyPr wrap="square">
            <a:spAutoFit/>
          </a:bodyPr>
          <a:lstStyle/>
          <a:p>
            <a:pPr algn="just">
              <a:lnSpc>
                <a:spcPct val="114000"/>
              </a:lnSpc>
              <a:spcBef>
                <a:spcPts val="0"/>
              </a:spcBef>
              <a:buFont typeface="Arial" panose="020B0604020202020204" pitchFamily="34" charset="0"/>
              <a:buNone/>
            </a:pPr>
            <a:r>
              <a:rPr lang="en-US" sz="1200" b="1" dirty="0" smtClean="0">
                <a:solidFill>
                  <a:schemeClr val="tx1"/>
                </a:solidFill>
                <a:latin typeface="Arial" pitchFamily="34" charset="0"/>
                <a:cs typeface="Arial" pitchFamily="34" charset="0"/>
              </a:rPr>
              <a:t>Outcomes</a:t>
            </a:r>
            <a:r>
              <a:rPr lang="en-US" sz="1200" b="1" dirty="0">
                <a:solidFill>
                  <a:schemeClr val="tx1"/>
                </a:solidFill>
                <a:latin typeface="Arial" pitchFamily="34" charset="0"/>
                <a:cs typeface="Arial" pitchFamily="34" charset="0"/>
              </a:rPr>
              <a:t>: </a:t>
            </a:r>
          </a:p>
          <a:p>
            <a:pPr marL="171450" indent="-171450" algn="just">
              <a:lnSpc>
                <a:spcPct val="114000"/>
              </a:lnSpc>
              <a:spcBef>
                <a:spcPts val="0"/>
              </a:spcBef>
              <a:buFont typeface="Wingdings" pitchFamily="2" charset="2"/>
              <a:buChar char="q"/>
            </a:pPr>
            <a:r>
              <a:rPr lang="en-GB" sz="1200" dirty="0">
                <a:latin typeface="Arial" pitchFamily="34" charset="0"/>
                <a:cs typeface="Arial" pitchFamily="34" charset="0"/>
              </a:rPr>
              <a:t>Increased and enhanced instruments for spatial development of targeted regions and economic transformation</a:t>
            </a:r>
            <a:endParaRPr lang="en-ZA" sz="1200" dirty="0">
              <a:latin typeface="Arial" pitchFamily="34" charset="0"/>
              <a:cs typeface="Arial" pitchFamily="34" charset="0"/>
            </a:endParaRPr>
          </a:p>
          <a:p>
            <a:pPr marL="171450" indent="-171450" algn="just">
              <a:lnSpc>
                <a:spcPct val="114000"/>
              </a:lnSpc>
              <a:spcBef>
                <a:spcPts val="0"/>
              </a:spcBef>
              <a:buFont typeface="Wingdings" pitchFamily="2" charset="2"/>
              <a:buChar char="q"/>
            </a:pPr>
            <a:r>
              <a:rPr lang="en-GB" sz="1200" dirty="0">
                <a:latin typeface="Arial" pitchFamily="34" charset="0"/>
                <a:cs typeface="Arial" pitchFamily="34" charset="0"/>
              </a:rPr>
              <a:t>Industrialisation, localisation and exports</a:t>
            </a:r>
            <a:endParaRPr lang="en-ZA" sz="1200" dirty="0">
              <a:latin typeface="Arial" pitchFamily="34" charset="0"/>
              <a:cs typeface="Arial" pitchFamily="34" charset="0"/>
            </a:endParaRPr>
          </a:p>
          <a:p>
            <a:pPr marL="171450" indent="-171450" algn="just">
              <a:lnSpc>
                <a:spcPct val="114000"/>
              </a:lnSpc>
              <a:spcBef>
                <a:spcPts val="0"/>
              </a:spcBef>
              <a:buFont typeface="Wingdings" pitchFamily="2" charset="2"/>
              <a:buChar char="q"/>
            </a:pPr>
            <a:r>
              <a:rPr lang="en-GB" sz="1200" dirty="0">
                <a:latin typeface="Arial" pitchFamily="34" charset="0"/>
                <a:cs typeface="Arial" pitchFamily="34" charset="0"/>
              </a:rPr>
              <a:t>Investing for accelerated inclusive </a:t>
            </a:r>
            <a:r>
              <a:rPr lang="en-GB" sz="1200" dirty="0" smtClean="0">
                <a:latin typeface="Arial" pitchFamily="34" charset="0"/>
                <a:cs typeface="Arial" pitchFamily="34" charset="0"/>
              </a:rPr>
              <a:t>growth</a:t>
            </a:r>
          </a:p>
          <a:p>
            <a:pPr algn="just">
              <a:lnSpc>
                <a:spcPct val="114000"/>
              </a:lnSpc>
              <a:spcBef>
                <a:spcPts val="0"/>
              </a:spcBef>
            </a:pPr>
            <a:endParaRPr lang="en-ZA" sz="1200" dirty="0" smtClean="0">
              <a:latin typeface="Arial" pitchFamily="34" charset="0"/>
              <a:cs typeface="Arial" pitchFamily="34" charset="0"/>
            </a:endParaRPr>
          </a:p>
          <a:p>
            <a:pPr algn="just">
              <a:lnSpc>
                <a:spcPct val="114000"/>
              </a:lnSpc>
              <a:spcBef>
                <a:spcPts val="0"/>
              </a:spcBef>
              <a:buFont typeface="Arial" panose="020B0604020202020204" pitchFamily="34" charset="0"/>
              <a:buNone/>
            </a:pPr>
            <a:r>
              <a:rPr lang="en-US" sz="1200" b="1" dirty="0" smtClean="0">
                <a:solidFill>
                  <a:schemeClr val="tx1"/>
                </a:solidFill>
                <a:latin typeface="Arial" pitchFamily="34" charset="0"/>
                <a:cs typeface="Arial" pitchFamily="34" charset="0"/>
              </a:rPr>
              <a:t>Outputs</a:t>
            </a:r>
            <a:r>
              <a:rPr lang="en-US" sz="1200" b="1" dirty="0">
                <a:solidFill>
                  <a:schemeClr val="tx1"/>
                </a:solidFill>
                <a:latin typeface="Arial" pitchFamily="34" charset="0"/>
                <a:cs typeface="Arial" pitchFamily="34" charset="0"/>
              </a:rPr>
              <a:t>: </a:t>
            </a:r>
          </a:p>
          <a:p>
            <a:pPr marL="171450" indent="-171450" algn="just">
              <a:lnSpc>
                <a:spcPct val="114000"/>
              </a:lnSpc>
              <a:spcBef>
                <a:spcPts val="0"/>
              </a:spcBef>
              <a:buFont typeface="Wingdings" pitchFamily="2" charset="2"/>
              <a:buChar char="q"/>
            </a:pPr>
            <a:r>
              <a:rPr lang="en-GB" sz="1200" dirty="0">
                <a:latin typeface="Arial" pitchFamily="34" charset="0"/>
                <a:cs typeface="Arial" pitchFamily="34" charset="0"/>
              </a:rPr>
              <a:t>Number of implementation reports on SEZ and the National SEZ Capacity Support (Project Management Unit) submitted to Minister </a:t>
            </a:r>
            <a:r>
              <a:rPr lang="en-GB" sz="1200" b="1" dirty="0" smtClean="0">
                <a:solidFill>
                  <a:srgbClr val="FF0000"/>
                </a:solidFill>
                <a:latin typeface="Arial" pitchFamily="34" charset="0"/>
                <a:cs typeface="Arial" pitchFamily="34" charset="0"/>
              </a:rPr>
              <a:t>(Amended)</a:t>
            </a:r>
            <a:endParaRPr lang="en-ZA" sz="1200" b="1" dirty="0">
              <a:solidFill>
                <a:srgbClr val="FF0000"/>
              </a:solidFill>
              <a:latin typeface="Arial" pitchFamily="34" charset="0"/>
              <a:cs typeface="Arial" pitchFamily="34" charset="0"/>
            </a:endParaRPr>
          </a:p>
          <a:p>
            <a:pPr marL="171450" indent="-171450" algn="just">
              <a:lnSpc>
                <a:spcPct val="114000"/>
              </a:lnSpc>
              <a:spcBef>
                <a:spcPts val="0"/>
              </a:spcBef>
              <a:buFont typeface="Wingdings" pitchFamily="2" charset="2"/>
              <a:buChar char="q"/>
            </a:pPr>
            <a:r>
              <a:rPr lang="en-GB" sz="1200" dirty="0">
                <a:latin typeface="Arial" pitchFamily="34" charset="0"/>
                <a:cs typeface="Arial" pitchFamily="34" charset="0"/>
              </a:rPr>
              <a:t>Number of implementation reports on the industrial parks submitted to Minister</a:t>
            </a:r>
            <a:endParaRPr lang="en-ZA" sz="1200" dirty="0">
              <a:latin typeface="Arial" pitchFamily="34" charset="0"/>
              <a:cs typeface="Arial" pitchFamily="34" charset="0"/>
            </a:endParaRPr>
          </a:p>
          <a:p>
            <a:pPr marL="171450" indent="-171450" algn="just">
              <a:lnSpc>
                <a:spcPct val="114000"/>
              </a:lnSpc>
              <a:spcBef>
                <a:spcPts val="0"/>
              </a:spcBef>
              <a:buFont typeface="Wingdings" pitchFamily="2" charset="2"/>
              <a:buChar char="q"/>
            </a:pPr>
            <a:r>
              <a:rPr lang="en-GB" sz="1200" dirty="0">
                <a:latin typeface="Arial" pitchFamily="34" charset="0"/>
                <a:cs typeface="Arial" pitchFamily="34" charset="0"/>
              </a:rPr>
              <a:t>Number of implementation reports on the economic transformation submitted to the </a:t>
            </a:r>
            <a:r>
              <a:rPr lang="en-GB" sz="1200" dirty="0" smtClean="0">
                <a:latin typeface="Arial" pitchFamily="34" charset="0"/>
                <a:cs typeface="Arial" pitchFamily="34" charset="0"/>
              </a:rPr>
              <a:t>Minister</a:t>
            </a:r>
          </a:p>
          <a:p>
            <a:pPr marL="171450" indent="-171450" algn="just">
              <a:lnSpc>
                <a:spcPct val="114000"/>
              </a:lnSpc>
              <a:spcBef>
                <a:spcPts val="0"/>
              </a:spcBef>
              <a:buFont typeface="Wingdings" pitchFamily="2" charset="2"/>
              <a:buChar char="q"/>
            </a:pPr>
            <a:endParaRPr lang="en-GB" sz="1200" dirty="0">
              <a:solidFill>
                <a:schemeClr val="tx1"/>
              </a:solidFill>
              <a:latin typeface="Arial" pitchFamily="34" charset="0"/>
              <a:cs typeface="Arial" pitchFamily="34" charset="0"/>
            </a:endParaRPr>
          </a:p>
          <a:p>
            <a:pPr algn="just">
              <a:lnSpc>
                <a:spcPct val="114000"/>
              </a:lnSpc>
              <a:spcBef>
                <a:spcPts val="0"/>
              </a:spcBef>
            </a:pPr>
            <a:r>
              <a:rPr lang="en-GB" sz="1200" b="1" dirty="0">
                <a:latin typeface="Arial" pitchFamily="34" charset="0"/>
                <a:cs typeface="Arial" pitchFamily="34" charset="0"/>
              </a:rPr>
              <a:t>Strategic </a:t>
            </a:r>
            <a:r>
              <a:rPr lang="en-GB" sz="1200" b="1" dirty="0" smtClean="0">
                <a:latin typeface="Arial" pitchFamily="34" charset="0"/>
                <a:cs typeface="Arial" pitchFamily="34" charset="0"/>
              </a:rPr>
              <a:t>considerations </a:t>
            </a:r>
            <a:r>
              <a:rPr lang="en-GB" sz="1200" b="1" dirty="0" smtClean="0">
                <a:solidFill>
                  <a:srgbClr val="FF0000"/>
                </a:solidFill>
                <a:latin typeface="Arial" pitchFamily="34" charset="0"/>
                <a:cs typeface="Arial" pitchFamily="34" charset="0"/>
              </a:rPr>
              <a:t>(New)</a:t>
            </a:r>
            <a:endParaRPr lang="en-GB" sz="1200" dirty="0" smtClean="0">
              <a:solidFill>
                <a:srgbClr val="FF0000"/>
              </a:solidFill>
              <a:latin typeface="Arial" pitchFamily="34" charset="0"/>
              <a:cs typeface="Arial" pitchFamily="34" charset="0"/>
            </a:endParaRPr>
          </a:p>
          <a:p>
            <a:pPr marL="171450" indent="-171450" algn="just">
              <a:lnSpc>
                <a:spcPct val="114000"/>
              </a:lnSpc>
              <a:buFont typeface="Wingdings" pitchFamily="2" charset="2"/>
              <a:buChar char="q"/>
            </a:pPr>
            <a:r>
              <a:rPr lang="en-ZA" sz="1200" dirty="0" smtClean="0">
                <a:latin typeface="Arial" pitchFamily="34" charset="0"/>
                <a:cs typeface="Arial" pitchFamily="34" charset="0"/>
              </a:rPr>
              <a:t>National </a:t>
            </a:r>
            <a:r>
              <a:rPr lang="en-ZA" sz="1200" dirty="0">
                <a:latin typeface="Arial" pitchFamily="34" charset="0"/>
                <a:cs typeface="Arial" pitchFamily="34" charset="0"/>
              </a:rPr>
              <a:t>government will be actively involved in the planning and development of SEZs and Industrial Parks. This urgent intervention is a result of limited</a:t>
            </a:r>
            <a:r>
              <a:rPr lang="en-US" sz="1200" dirty="0">
                <a:latin typeface="Arial" pitchFamily="34" charset="0"/>
                <a:cs typeface="Arial" pitchFamily="34" charset="0"/>
              </a:rPr>
              <a:t> budgets across government and the lack of requisite skills to plan, develop and manage SEZs in provinces</a:t>
            </a:r>
            <a:r>
              <a:rPr lang="en-ZA" sz="1200" dirty="0">
                <a:latin typeface="Arial" pitchFamily="34" charset="0"/>
                <a:cs typeface="Arial" pitchFamily="34" charset="0"/>
              </a:rPr>
              <a:t>. </a:t>
            </a:r>
          </a:p>
          <a:p>
            <a:pPr marL="171450" indent="-171450" algn="just">
              <a:lnSpc>
                <a:spcPct val="114000"/>
              </a:lnSpc>
              <a:buFont typeface="Wingdings" pitchFamily="2" charset="2"/>
              <a:buChar char="q"/>
            </a:pPr>
            <a:r>
              <a:rPr lang="en-ZA" sz="1200" dirty="0" smtClean="0">
                <a:latin typeface="Arial" pitchFamily="34" charset="0"/>
                <a:cs typeface="Arial" pitchFamily="34" charset="0"/>
              </a:rPr>
              <a:t>Creation </a:t>
            </a:r>
            <a:r>
              <a:rPr lang="en-ZA" sz="1200" dirty="0">
                <a:latin typeface="Arial" pitchFamily="34" charset="0"/>
                <a:cs typeface="Arial" pitchFamily="34" charset="0"/>
              </a:rPr>
              <a:t>of the National SEZ Capacity Support Unit that will be based at the IDC. </a:t>
            </a:r>
          </a:p>
          <a:p>
            <a:pPr marL="171450" indent="-171450" algn="just">
              <a:lnSpc>
                <a:spcPct val="114000"/>
              </a:lnSpc>
              <a:buFont typeface="Wingdings" pitchFamily="2" charset="2"/>
              <a:buChar char="q"/>
            </a:pPr>
            <a:r>
              <a:rPr lang="en-ZA" sz="1200" dirty="0" smtClean="0">
                <a:latin typeface="Arial" pitchFamily="34" charset="0"/>
                <a:cs typeface="Arial" pitchFamily="34" charset="0"/>
              </a:rPr>
              <a:t>Coordinate </a:t>
            </a:r>
            <a:r>
              <a:rPr lang="en-ZA" sz="1200" dirty="0">
                <a:latin typeface="Arial" pitchFamily="34" charset="0"/>
                <a:cs typeface="Arial" pitchFamily="34" charset="0"/>
              </a:rPr>
              <a:t>and mobilise </a:t>
            </a:r>
            <a:r>
              <a:rPr lang="en-ZA" sz="1200" dirty="0" smtClean="0">
                <a:latin typeface="Arial" pitchFamily="34" charset="0"/>
                <a:cs typeface="Arial" pitchFamily="34" charset="0"/>
              </a:rPr>
              <a:t>resources </a:t>
            </a:r>
            <a:r>
              <a:rPr lang="en-ZA" sz="1200" dirty="0">
                <a:latin typeface="Arial" pitchFamily="34" charset="0"/>
                <a:cs typeface="Arial" pitchFamily="34" charset="0"/>
              </a:rPr>
              <a:t>and expertise at all levels to fast-track the development of infrastructure and also assist in investment promotion</a:t>
            </a:r>
            <a:r>
              <a:rPr lang="en-ZA" sz="1200" dirty="0" smtClean="0">
                <a:latin typeface="Arial" pitchFamily="34" charset="0"/>
                <a:cs typeface="Arial" pitchFamily="34" charset="0"/>
              </a:rPr>
              <a:t>.</a:t>
            </a:r>
            <a:endParaRPr lang="en-ZA" sz="1200" dirty="0">
              <a:latin typeface="Arial" pitchFamily="34" charset="0"/>
              <a:cs typeface="Arial" pitchFamily="34" charset="0"/>
            </a:endParaRPr>
          </a:p>
        </p:txBody>
      </p:sp>
      <p:sp>
        <p:nvSpPr>
          <p:cNvPr id="26628" name="Rectangle 10"/>
          <p:cNvSpPr>
            <a:spLocks noChangeArrowheads="1"/>
          </p:cNvSpPr>
          <p:nvPr/>
        </p:nvSpPr>
        <p:spPr bwMode="auto">
          <a:xfrm>
            <a:off x="114300" y="903330"/>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1400" b="1" dirty="0" smtClean="0">
                <a:solidFill>
                  <a:srgbClr val="000000"/>
                </a:solidFill>
                <a:latin typeface="Arial" pitchFamily="34" charset="0"/>
                <a:cs typeface="Arial" pitchFamily="34" charset="0"/>
              </a:rPr>
              <a:t>Purpose:</a:t>
            </a:r>
            <a:r>
              <a:rPr lang="en-US" altLang="en-US" sz="1400" dirty="0" smtClean="0">
                <a:solidFill>
                  <a:srgbClr val="000000"/>
                </a:solidFill>
                <a:latin typeface="Arial" pitchFamily="34" charset="0"/>
                <a:cs typeface="Arial" pitchFamily="34" charset="0"/>
              </a:rPr>
              <a:t> </a:t>
            </a:r>
            <a:r>
              <a:rPr lang="en-ZA" altLang="en-US" sz="1400" dirty="0" smtClean="0">
                <a:latin typeface="Arial" pitchFamily="34" charset="0"/>
                <a:cs typeface="Arial" pitchFamily="34" charset="0"/>
              </a:rPr>
              <a:t>Drive economic transformation and increase participation in industrialisation.</a:t>
            </a:r>
            <a:endParaRPr lang="en-US" altLang="en-US" sz="1400" dirty="0">
              <a:solidFill>
                <a:srgbClr val="000000"/>
              </a:solidFill>
              <a:latin typeface="Arial" pitchFamily="34" charset="0"/>
              <a:cs typeface="Arial" pitchFamily="34" charset="0"/>
            </a:endParaRPr>
          </a:p>
        </p:txBody>
      </p:sp>
      <p:sp>
        <p:nvSpPr>
          <p:cNvPr id="2662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388938" eaLnBrk="0" fontAlgn="base" hangingPunct="0">
              <a:spcBef>
                <a:spcPct val="0"/>
              </a:spcBef>
              <a:spcAft>
                <a:spcPct val="0"/>
              </a:spcAft>
              <a:defRPr sz="1500">
                <a:solidFill>
                  <a:schemeClr val="tx1"/>
                </a:solidFill>
                <a:latin typeface="Calibri" pitchFamily="34" charset="0"/>
              </a:defRPr>
            </a:lvl6pPr>
            <a:lvl7pPr marL="2971800" indent="-228600" defTabSz="388938" eaLnBrk="0" fontAlgn="base" hangingPunct="0">
              <a:spcBef>
                <a:spcPct val="0"/>
              </a:spcBef>
              <a:spcAft>
                <a:spcPct val="0"/>
              </a:spcAft>
              <a:defRPr sz="1500">
                <a:solidFill>
                  <a:schemeClr val="tx1"/>
                </a:solidFill>
                <a:latin typeface="Calibri" pitchFamily="34" charset="0"/>
              </a:defRPr>
            </a:lvl7pPr>
            <a:lvl8pPr marL="3429000" indent="-228600" defTabSz="388938" eaLnBrk="0" fontAlgn="base" hangingPunct="0">
              <a:spcBef>
                <a:spcPct val="0"/>
              </a:spcBef>
              <a:spcAft>
                <a:spcPct val="0"/>
              </a:spcAft>
              <a:defRPr sz="1500">
                <a:solidFill>
                  <a:schemeClr val="tx1"/>
                </a:solidFill>
                <a:latin typeface="Calibri" pitchFamily="34" charset="0"/>
              </a:defRPr>
            </a:lvl8pPr>
            <a:lvl9pPr marL="3886200" indent="-228600" defTabSz="388938" eaLnBrk="0" fontAlgn="base" hangingPunct="0">
              <a:spcBef>
                <a:spcPct val="0"/>
              </a:spcBef>
              <a:spcAft>
                <a:spcPct val="0"/>
              </a:spcAft>
              <a:defRPr sz="1500">
                <a:solidFill>
                  <a:schemeClr val="tx1"/>
                </a:solidFill>
                <a:latin typeface="Calibri" pitchFamily="34" charset="0"/>
              </a:defRPr>
            </a:lvl9pPr>
          </a:lstStyle>
          <a:p>
            <a:fld id="{A5F67490-B4B8-4C31-9969-A0AEF5CABACA}" type="slidenum">
              <a:rPr lang="en-US" altLang="en-US" sz="1000">
                <a:solidFill>
                  <a:srgbClr val="898989"/>
                </a:solidFill>
              </a:rPr>
              <a:pPr/>
              <a:t>22</a:t>
            </a:fld>
            <a:endParaRPr lang="en-US" altLang="en-US" sz="1000" dirty="0">
              <a:solidFill>
                <a:srgbClr val="898989"/>
              </a:solidFill>
            </a:endParaRPr>
          </a:p>
        </p:txBody>
      </p:sp>
      <p:sp>
        <p:nvSpPr>
          <p:cNvPr id="6" name="Title 1"/>
          <p:cNvSpPr txBox="1">
            <a:spLocks/>
          </p:cNvSpPr>
          <p:nvPr/>
        </p:nvSpPr>
        <p:spPr bwMode="auto">
          <a:xfrm>
            <a:off x="0" y="0"/>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eaLnBrk="1" fontAlgn="auto" hangingPunct="1">
              <a:spcAft>
                <a:spcPts val="0"/>
              </a:spcAft>
              <a:defRPr/>
            </a:pPr>
            <a:r>
              <a:rPr lang="en-ZA" sz="1800" dirty="0" smtClean="0">
                <a:solidFill>
                  <a:schemeClr val="bg1"/>
                </a:solidFill>
              </a:rPr>
              <a:t>PROGRAMME 3: </a:t>
            </a:r>
            <a:r>
              <a:rPr lang="en-US" sz="1800" dirty="0" smtClean="0">
                <a:solidFill>
                  <a:schemeClr val="bg1"/>
                </a:solidFill>
              </a:rPr>
              <a:t>SPATIAL INDUSTRIAL DEVELOPMENT  &amp; ECONOMIC TRANSFORMATION</a:t>
            </a:r>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8478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EC6A092-AF53-4D98-8F51-92832EFEA899}" type="slidenum">
              <a:rPr lang="en-US" altLang="en-US" smtClean="0"/>
              <a:pPr>
                <a:defRPr/>
              </a:pPr>
              <a:t>23</a:t>
            </a:fld>
            <a:endParaRPr lang="en-US" altLang="en-US" dirty="0"/>
          </a:p>
        </p:txBody>
      </p:sp>
      <p:sp>
        <p:nvSpPr>
          <p:cNvPr id="5" name="Title 1"/>
          <p:cNvSpPr txBox="1">
            <a:spLocks/>
          </p:cNvSpPr>
          <p:nvPr/>
        </p:nvSpPr>
        <p:spPr bwMode="auto">
          <a:xfrm>
            <a:off x="0" y="0"/>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eaLnBrk="1" fontAlgn="auto" hangingPunct="1">
              <a:spcAft>
                <a:spcPts val="0"/>
              </a:spcAft>
              <a:defRPr/>
            </a:pPr>
            <a:r>
              <a:rPr lang="en-ZA" sz="1800" dirty="0" smtClean="0">
                <a:solidFill>
                  <a:schemeClr val="bg1"/>
                </a:solidFill>
              </a:rPr>
              <a:t>PROGRAMME 3: </a:t>
            </a:r>
            <a:r>
              <a:rPr lang="en-US" sz="1800" dirty="0" smtClean="0">
                <a:solidFill>
                  <a:schemeClr val="bg1"/>
                </a:solidFill>
              </a:rPr>
              <a:t>SPATIAL INDUSTRIAL DEVELOPMENT  &amp; ECONOMIC TRANSFORMATION</a:t>
            </a:r>
            <a:endParaRPr lang="en-US" sz="1800" dirty="0">
              <a:solidFill>
                <a:schemeClr val="bg1"/>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529798054"/>
              </p:ext>
            </p:extLst>
          </p:nvPr>
        </p:nvGraphicFramePr>
        <p:xfrm>
          <a:off x="306877" y="1358524"/>
          <a:ext cx="8530246" cy="2746036"/>
        </p:xfrm>
        <a:graphic>
          <a:graphicData uri="http://schemas.openxmlformats.org/drawingml/2006/table">
            <a:tbl>
              <a:tblPr firstRow="1" firstCol="1" bandRow="1">
                <a:tableStyleId>{7DF18680-E054-41AD-8BC1-D1AEF772440D}</a:tableStyleId>
              </a:tblPr>
              <a:tblGrid>
                <a:gridCol w="3552742">
                  <a:extLst>
                    <a:ext uri="{9D8B030D-6E8A-4147-A177-3AD203B41FA5}">
                      <a16:colId xmlns:a16="http://schemas.microsoft.com/office/drawing/2014/main" val="20000"/>
                    </a:ext>
                  </a:extLst>
                </a:gridCol>
                <a:gridCol w="1169581">
                  <a:extLst>
                    <a:ext uri="{9D8B030D-6E8A-4147-A177-3AD203B41FA5}">
                      <a16:colId xmlns:a16="http://schemas.microsoft.com/office/drawing/2014/main" val="20001"/>
                    </a:ext>
                  </a:extLst>
                </a:gridCol>
                <a:gridCol w="1509823">
                  <a:extLst>
                    <a:ext uri="{9D8B030D-6E8A-4147-A177-3AD203B41FA5}">
                      <a16:colId xmlns:a16="http://schemas.microsoft.com/office/drawing/2014/main" val="20002"/>
                    </a:ext>
                  </a:extLst>
                </a:gridCol>
                <a:gridCol w="2298100">
                  <a:extLst>
                    <a:ext uri="{9D8B030D-6E8A-4147-A177-3AD203B41FA5}">
                      <a16:colId xmlns:a16="http://schemas.microsoft.com/office/drawing/2014/main" val="20003"/>
                    </a:ext>
                  </a:extLst>
                </a:gridCol>
              </a:tblGrid>
              <a:tr h="452416">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OUTPUT INDICATORS</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CHANGES TO INDICATORS </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2020/21 </a:t>
                      </a:r>
                    </a:p>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ANNUAL TARGET</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GB" sz="1100" kern="1200" dirty="0" smtClean="0">
                          <a:effectLst>
                            <a:outerShdw blurRad="38100" dist="38100" dir="2700000" algn="tl">
                              <a:srgbClr val="000000">
                                <a:alpha val="43137"/>
                              </a:srgbClr>
                            </a:outerShdw>
                          </a:effectLst>
                          <a:latin typeface="Arial" pitchFamily="34" charset="0"/>
                          <a:cs typeface="Arial" pitchFamily="34" charset="0"/>
                        </a:rPr>
                        <a:t>FIVE YEAR </a:t>
                      </a:r>
                    </a:p>
                    <a:p>
                      <a:pPr marL="0" marR="0">
                        <a:lnSpc>
                          <a:spcPct val="114000"/>
                        </a:lnSpc>
                        <a:spcBef>
                          <a:spcPts val="0"/>
                        </a:spcBef>
                        <a:spcAft>
                          <a:spcPts val="0"/>
                        </a:spcAft>
                      </a:pPr>
                      <a:r>
                        <a:rPr lang="en-GB" sz="1100" kern="1200" dirty="0" smtClean="0">
                          <a:effectLst>
                            <a:outerShdw blurRad="38100" dist="38100" dir="2700000" algn="tl">
                              <a:srgbClr val="000000">
                                <a:alpha val="43137"/>
                              </a:srgbClr>
                            </a:outerShdw>
                          </a:effectLst>
                          <a:latin typeface="Arial" pitchFamily="34" charset="0"/>
                          <a:cs typeface="Arial" pitchFamily="34" charset="0"/>
                        </a:rPr>
                        <a:t>TARGET </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extLst>
                  <a:ext uri="{0D108BD9-81ED-4DB2-BD59-A6C34878D82A}">
                    <a16:rowId xmlns:a16="http://schemas.microsoft.com/office/drawing/2014/main" val="10000"/>
                  </a:ext>
                </a:extLst>
              </a:tr>
              <a:tr h="433970">
                <a:tc>
                  <a:txBody>
                    <a:bodyPr/>
                    <a:lstStyle/>
                    <a:p>
                      <a:pPr marL="0" marR="0">
                        <a:lnSpc>
                          <a:spcPct val="114000"/>
                        </a:lnSpc>
                        <a:spcBef>
                          <a:spcPts val="0"/>
                        </a:spcBef>
                        <a:spcAft>
                          <a:spcPts val="0"/>
                        </a:spcAft>
                      </a:pPr>
                      <a:r>
                        <a:rPr lang="en-GB" sz="1100" dirty="0">
                          <a:solidFill>
                            <a:schemeClr val="bg1"/>
                          </a:solidFill>
                          <a:effectLst/>
                          <a:latin typeface="Arial" pitchFamily="34" charset="0"/>
                          <a:ea typeface="Calibri"/>
                          <a:cs typeface="Arial" pitchFamily="34" charset="0"/>
                        </a:rPr>
                        <a:t>Number of implementation reports on SEZ  and the National SEZ Capacity Support (Project Management Unit) submitted to Minister </a:t>
                      </a:r>
                      <a:endParaRPr lang="en-ZA" sz="1100" dirty="0">
                        <a:solidFill>
                          <a:schemeClr val="bg1"/>
                        </a:solidFill>
                        <a:effectLst/>
                        <a:latin typeface="Arial" pitchFamily="34" charset="0"/>
                        <a:ea typeface="Calibri"/>
                        <a:cs typeface="Arial" pitchFamily="34" charset="0"/>
                      </a:endParaRPr>
                    </a:p>
                  </a:txBody>
                  <a:tcPr marL="68580" marR="68580" marT="0" marB="0"/>
                </a:tc>
                <a:tc>
                  <a:txBody>
                    <a:bodyPr/>
                    <a:lstStyle/>
                    <a:p>
                      <a:pPr>
                        <a:lnSpc>
                          <a:spcPct val="114000"/>
                        </a:lnSpc>
                        <a:spcBef>
                          <a:spcPts val="0"/>
                        </a:spcBef>
                        <a:spcAft>
                          <a:spcPts val="0"/>
                        </a:spcAft>
                      </a:pPr>
                      <a:r>
                        <a:rPr lang="en-US" sz="1100" dirty="0" smtClean="0">
                          <a:latin typeface="Arial" pitchFamily="34" charset="0"/>
                          <a:cs typeface="Arial" pitchFamily="34" charset="0"/>
                        </a:rPr>
                        <a:t>Amended</a:t>
                      </a:r>
                      <a:endParaRPr lang="en-ZA" sz="1100" dirty="0">
                        <a:latin typeface="Arial" pitchFamily="34" charset="0"/>
                        <a:cs typeface="Arial" pitchFamily="34" charset="0"/>
                      </a:endParaRPr>
                    </a:p>
                  </a:txBody>
                  <a:tcPr marL="68580" marR="68580" marT="0" marB="0"/>
                </a:tc>
                <a:tc>
                  <a:txBody>
                    <a:bodyPr/>
                    <a:lstStyle/>
                    <a:p>
                      <a:pPr marL="0" marR="0">
                        <a:lnSpc>
                          <a:spcPct val="114000"/>
                        </a:lnSpc>
                        <a:spcBef>
                          <a:spcPts val="0"/>
                        </a:spcBef>
                        <a:spcAft>
                          <a:spcPts val="0"/>
                        </a:spcAft>
                        <a:tabLst>
                          <a:tab pos="619125" algn="l"/>
                        </a:tabLst>
                      </a:pPr>
                      <a:r>
                        <a:rPr lang="en-GB" sz="1100" dirty="0">
                          <a:effectLst/>
                          <a:latin typeface="Arial" pitchFamily="34" charset="0"/>
                          <a:ea typeface="Calibri"/>
                          <a:cs typeface="Arial" pitchFamily="34" charset="0"/>
                        </a:rPr>
                        <a:t>2</a:t>
                      </a:r>
                      <a:endParaRPr lang="en-ZA" sz="1100" dirty="0">
                        <a:effectLst/>
                        <a:latin typeface="Arial" pitchFamily="34" charset="0"/>
                        <a:ea typeface="Calibri"/>
                        <a:cs typeface="Arial" pitchFamily="34" charset="0"/>
                      </a:endParaRPr>
                    </a:p>
                  </a:txBody>
                  <a:tcPr marL="68580" marR="68580" marT="0" marB="0"/>
                </a:tc>
                <a:tc>
                  <a:txBody>
                    <a:bodyPr/>
                    <a:lstStyle/>
                    <a:p>
                      <a:pPr>
                        <a:lnSpc>
                          <a:spcPct val="114000"/>
                        </a:lnSpc>
                        <a:spcBef>
                          <a:spcPts val="0"/>
                        </a:spcBef>
                        <a:spcAft>
                          <a:spcPts val="0"/>
                        </a:spcAft>
                      </a:pPr>
                      <a:r>
                        <a:rPr lang="en-GB" sz="1100" dirty="0">
                          <a:effectLst/>
                          <a:latin typeface="Arial" pitchFamily="34" charset="0"/>
                          <a:cs typeface="Arial" pitchFamily="34" charset="0"/>
                        </a:rPr>
                        <a:t>10 implementation reports on SEZs</a:t>
                      </a:r>
                      <a:endParaRPr lang="en-ZA" sz="1100" dirty="0">
                        <a:effectLst/>
                        <a:latin typeface="Arial" pitchFamily="34" charset="0"/>
                        <a:cs typeface="Arial" pitchFamily="34" charset="0"/>
                      </a:endParaRPr>
                    </a:p>
                    <a:p>
                      <a:pPr marL="0" marR="0">
                        <a:lnSpc>
                          <a:spcPct val="114000"/>
                        </a:lnSpc>
                        <a:spcBef>
                          <a:spcPts val="0"/>
                        </a:spcBef>
                        <a:spcAft>
                          <a:spcPts val="0"/>
                        </a:spcAft>
                      </a:pPr>
                      <a:r>
                        <a:rPr lang="en-ZA" sz="1100" dirty="0">
                          <a:effectLst/>
                          <a:latin typeface="Arial" pitchFamily="34" charset="0"/>
                          <a:ea typeface="Calibri"/>
                          <a:cs typeface="Arial" pitchFamily="34" charset="0"/>
                        </a:rPr>
                        <a:t>10 implementation reports on Industrial Parks</a:t>
                      </a:r>
                    </a:p>
                  </a:txBody>
                  <a:tcPr marL="68580" marR="68580" marT="0" marB="0"/>
                </a:tc>
                <a:extLst>
                  <a:ext uri="{0D108BD9-81ED-4DB2-BD59-A6C34878D82A}">
                    <a16:rowId xmlns:a16="http://schemas.microsoft.com/office/drawing/2014/main" val="10001"/>
                  </a:ext>
                </a:extLst>
              </a:tr>
              <a:tr h="627328">
                <a:tc>
                  <a:txBody>
                    <a:bodyPr/>
                    <a:lstStyle/>
                    <a:p>
                      <a:pPr marL="0" marR="0">
                        <a:lnSpc>
                          <a:spcPct val="114000"/>
                        </a:lnSpc>
                        <a:spcBef>
                          <a:spcPts val="0"/>
                        </a:spcBef>
                        <a:spcAft>
                          <a:spcPts val="0"/>
                        </a:spcAft>
                      </a:pPr>
                      <a:r>
                        <a:rPr lang="en-GB" sz="1100" dirty="0">
                          <a:solidFill>
                            <a:schemeClr val="bg1"/>
                          </a:solidFill>
                          <a:effectLst/>
                          <a:latin typeface="Arial" pitchFamily="34" charset="0"/>
                          <a:ea typeface="Calibri"/>
                          <a:cs typeface="Arial" pitchFamily="34" charset="0"/>
                        </a:rPr>
                        <a:t>Number of implementation reports on the industrial parks submitted to Minister</a:t>
                      </a:r>
                      <a:endParaRPr lang="en-ZA" sz="1100" dirty="0">
                        <a:solidFill>
                          <a:schemeClr val="bg1"/>
                        </a:solidFill>
                        <a:effectLst/>
                        <a:latin typeface="Arial" pitchFamily="34" charset="0"/>
                        <a:ea typeface="Calibri"/>
                        <a:cs typeface="Arial" pitchFamily="34" charset="0"/>
                      </a:endParaRPr>
                    </a:p>
                  </a:txBody>
                  <a:tcPr marL="68580" marR="68580" marT="0" marB="0"/>
                </a:tc>
                <a:tc>
                  <a:txBody>
                    <a:bodyPr/>
                    <a:lstStyle/>
                    <a:p>
                      <a:pPr>
                        <a:lnSpc>
                          <a:spcPct val="114000"/>
                        </a:lnSpc>
                        <a:spcBef>
                          <a:spcPts val="0"/>
                        </a:spcBef>
                        <a:spcAft>
                          <a:spcPts val="0"/>
                        </a:spcAft>
                      </a:pPr>
                      <a:r>
                        <a:rPr lang="en-US" sz="1100" dirty="0" smtClean="0">
                          <a:latin typeface="Arial" pitchFamily="34" charset="0"/>
                          <a:cs typeface="Arial" pitchFamily="34" charset="0"/>
                        </a:rPr>
                        <a:t>-</a:t>
                      </a:r>
                      <a:endParaRPr lang="en-ZA" sz="1100" dirty="0">
                        <a:latin typeface="Arial" pitchFamily="34" charset="0"/>
                        <a:cs typeface="Arial" pitchFamily="34" charset="0"/>
                      </a:endParaRPr>
                    </a:p>
                  </a:txBody>
                  <a:tcPr marL="68580" marR="68580" marT="0" marB="0"/>
                </a:tc>
                <a:tc>
                  <a:txBody>
                    <a:bodyPr/>
                    <a:lstStyle/>
                    <a:p>
                      <a:pPr marL="0" marR="0">
                        <a:lnSpc>
                          <a:spcPct val="114000"/>
                        </a:lnSpc>
                        <a:spcBef>
                          <a:spcPts val="0"/>
                        </a:spcBef>
                        <a:spcAft>
                          <a:spcPts val="0"/>
                        </a:spcAft>
                      </a:pPr>
                      <a:r>
                        <a:rPr lang="en-GB" sz="1100" dirty="0">
                          <a:solidFill>
                            <a:srgbClr val="000000"/>
                          </a:solidFill>
                          <a:effectLst/>
                          <a:latin typeface="Arial" pitchFamily="34" charset="0"/>
                          <a:ea typeface="Calibri"/>
                          <a:cs typeface="Arial" pitchFamily="34" charset="0"/>
                        </a:rPr>
                        <a:t>2 </a:t>
                      </a:r>
                      <a:endParaRPr lang="en-ZA" sz="1100" dirty="0">
                        <a:effectLst/>
                        <a:latin typeface="Arial" pitchFamily="34" charset="0"/>
                        <a:ea typeface="Calibri"/>
                        <a:cs typeface="Arial" pitchFamily="34" charset="0"/>
                      </a:endParaRPr>
                    </a:p>
                  </a:txBody>
                  <a:tcPr marL="68580" marR="68580" marT="0" marB="0"/>
                </a:tc>
                <a:tc>
                  <a:txBody>
                    <a:bodyPr/>
                    <a:lstStyle/>
                    <a:p>
                      <a:pPr>
                        <a:lnSpc>
                          <a:spcPct val="114000"/>
                        </a:lnSpc>
                        <a:spcBef>
                          <a:spcPts val="0"/>
                        </a:spcBef>
                        <a:spcAft>
                          <a:spcPts val="0"/>
                        </a:spcAft>
                      </a:pPr>
                      <a:r>
                        <a:rPr lang="en-ZA" sz="1100" dirty="0">
                          <a:effectLst/>
                          <a:latin typeface="Arial" pitchFamily="34" charset="0"/>
                          <a:cs typeface="Arial" pitchFamily="34" charset="0"/>
                        </a:rPr>
                        <a:t>27 Industrial Parks revitalised based on the current budget, should budget increase, the target will be revised</a:t>
                      </a:r>
                    </a:p>
                  </a:txBody>
                  <a:tcPr marL="68580" marR="68580" marT="0" marB="0"/>
                </a:tc>
                <a:extLst>
                  <a:ext uri="{0D108BD9-81ED-4DB2-BD59-A6C34878D82A}">
                    <a16:rowId xmlns:a16="http://schemas.microsoft.com/office/drawing/2014/main" val="10002"/>
                  </a:ext>
                </a:extLst>
              </a:tr>
              <a:tr h="747528">
                <a:tc>
                  <a:txBody>
                    <a:bodyPr/>
                    <a:lstStyle/>
                    <a:p>
                      <a:pPr marL="0" marR="0">
                        <a:lnSpc>
                          <a:spcPct val="114000"/>
                        </a:lnSpc>
                        <a:spcBef>
                          <a:spcPts val="0"/>
                        </a:spcBef>
                        <a:spcAft>
                          <a:spcPts val="0"/>
                        </a:spcAft>
                      </a:pPr>
                      <a:r>
                        <a:rPr lang="en-GB" sz="1100" dirty="0">
                          <a:solidFill>
                            <a:schemeClr val="bg1"/>
                          </a:solidFill>
                          <a:effectLst/>
                          <a:latin typeface="Arial" pitchFamily="34" charset="0"/>
                          <a:ea typeface="Calibri"/>
                          <a:cs typeface="Arial" pitchFamily="34" charset="0"/>
                        </a:rPr>
                        <a:t>Number of implementation reports on the economic transformation submitted to the Minister</a:t>
                      </a:r>
                      <a:endParaRPr lang="en-ZA" sz="1100" dirty="0">
                        <a:solidFill>
                          <a:schemeClr val="bg1"/>
                        </a:solidFill>
                        <a:effectLst/>
                        <a:latin typeface="Arial" pitchFamily="34" charset="0"/>
                        <a:ea typeface="Calibri"/>
                        <a:cs typeface="Arial" pitchFamily="34" charset="0"/>
                      </a:endParaRPr>
                    </a:p>
                  </a:txBody>
                  <a:tcPr marL="68580" marR="68580" marT="0" marB="0"/>
                </a:tc>
                <a:tc>
                  <a:txBody>
                    <a:bodyPr/>
                    <a:lstStyle/>
                    <a:p>
                      <a:pPr>
                        <a:lnSpc>
                          <a:spcPct val="114000"/>
                        </a:lnSpc>
                        <a:spcBef>
                          <a:spcPts val="0"/>
                        </a:spcBef>
                        <a:spcAft>
                          <a:spcPts val="0"/>
                        </a:spcAft>
                      </a:pPr>
                      <a:r>
                        <a:rPr lang="en-US" sz="1100" dirty="0" smtClean="0">
                          <a:latin typeface="Arial" pitchFamily="34" charset="0"/>
                          <a:cs typeface="Arial" pitchFamily="34" charset="0"/>
                        </a:rPr>
                        <a:t>-</a:t>
                      </a:r>
                      <a:endParaRPr lang="en-ZA" sz="1100" dirty="0">
                        <a:latin typeface="Arial" pitchFamily="34" charset="0"/>
                        <a:cs typeface="Arial" pitchFamily="34" charset="0"/>
                      </a:endParaRPr>
                    </a:p>
                  </a:txBody>
                  <a:tcPr marL="68580" marR="68580" marT="0" marB="0"/>
                </a:tc>
                <a:tc>
                  <a:txBody>
                    <a:bodyPr/>
                    <a:lstStyle/>
                    <a:p>
                      <a:pPr marL="0" marR="0">
                        <a:lnSpc>
                          <a:spcPct val="114000"/>
                        </a:lnSpc>
                        <a:spcBef>
                          <a:spcPts val="0"/>
                        </a:spcBef>
                        <a:spcAft>
                          <a:spcPts val="0"/>
                        </a:spcAft>
                      </a:pPr>
                      <a:r>
                        <a:rPr lang="en-GB" sz="1100" dirty="0">
                          <a:solidFill>
                            <a:srgbClr val="000000"/>
                          </a:solidFill>
                          <a:effectLst/>
                          <a:latin typeface="Arial" pitchFamily="34" charset="0"/>
                          <a:ea typeface="Calibri"/>
                          <a:cs typeface="Arial" pitchFamily="34" charset="0"/>
                        </a:rPr>
                        <a:t>2</a:t>
                      </a:r>
                      <a:endParaRPr lang="en-ZA" sz="1100" dirty="0">
                        <a:effectLst/>
                        <a:latin typeface="Arial" pitchFamily="34" charset="0"/>
                        <a:ea typeface="Calibri"/>
                        <a:cs typeface="Arial" pitchFamily="34" charset="0"/>
                      </a:endParaRPr>
                    </a:p>
                  </a:txBody>
                  <a:tcPr marL="68580" marR="68580" marT="0" marB="0"/>
                </a:tc>
                <a:tc>
                  <a:txBody>
                    <a:bodyPr/>
                    <a:lstStyle/>
                    <a:p>
                      <a:pPr>
                        <a:lnSpc>
                          <a:spcPct val="114000"/>
                        </a:lnSpc>
                        <a:spcBef>
                          <a:spcPts val="0"/>
                        </a:spcBef>
                        <a:spcAft>
                          <a:spcPts val="0"/>
                        </a:spcAft>
                      </a:pPr>
                      <a:r>
                        <a:rPr lang="en-GB" sz="1100" dirty="0">
                          <a:effectLst/>
                          <a:latin typeface="Arial" pitchFamily="34" charset="0"/>
                          <a:cs typeface="Arial" pitchFamily="34" charset="0"/>
                        </a:rPr>
                        <a:t>10 implementation reports on B-BBEE legislation</a:t>
                      </a:r>
                      <a:endParaRPr lang="en-ZA" sz="1100" dirty="0">
                        <a:effectLst/>
                        <a:latin typeface="Arial" pitchFamily="34" charset="0"/>
                        <a:cs typeface="Arial" pitchFamily="34" charset="0"/>
                      </a:endParaRPr>
                    </a:p>
                    <a:p>
                      <a:pPr marL="0" marR="0">
                        <a:lnSpc>
                          <a:spcPct val="114000"/>
                        </a:lnSpc>
                        <a:spcBef>
                          <a:spcPts val="0"/>
                        </a:spcBef>
                        <a:spcAft>
                          <a:spcPts val="0"/>
                        </a:spcAft>
                      </a:pPr>
                      <a:r>
                        <a:rPr lang="en-ZA" sz="1100" dirty="0">
                          <a:effectLst/>
                          <a:latin typeface="Arial" pitchFamily="34" charset="0"/>
                          <a:ea typeface="Calibri"/>
                          <a:cs typeface="Arial" pitchFamily="34" charset="0"/>
                        </a:rPr>
                        <a:t> </a:t>
                      </a:r>
                    </a:p>
                    <a:p>
                      <a:pPr marL="0" marR="0">
                        <a:lnSpc>
                          <a:spcPct val="114000"/>
                        </a:lnSpc>
                        <a:spcBef>
                          <a:spcPts val="0"/>
                        </a:spcBef>
                        <a:spcAft>
                          <a:spcPts val="0"/>
                        </a:spcAft>
                      </a:pPr>
                      <a:r>
                        <a:rPr lang="en-ZA" sz="1100" dirty="0">
                          <a:effectLst/>
                          <a:latin typeface="Arial" pitchFamily="34" charset="0"/>
                          <a:ea typeface="Calibri"/>
                          <a:cs typeface="Arial" pitchFamily="34" charset="0"/>
                        </a:rPr>
                        <a:t> </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02051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388938" eaLnBrk="0" fontAlgn="base" hangingPunct="0">
              <a:spcBef>
                <a:spcPct val="0"/>
              </a:spcBef>
              <a:spcAft>
                <a:spcPct val="0"/>
              </a:spcAft>
              <a:defRPr sz="1500">
                <a:solidFill>
                  <a:schemeClr val="tx1"/>
                </a:solidFill>
                <a:latin typeface="Calibri" pitchFamily="34" charset="0"/>
              </a:defRPr>
            </a:lvl6pPr>
            <a:lvl7pPr marL="2971800" indent="-228600" defTabSz="388938" eaLnBrk="0" fontAlgn="base" hangingPunct="0">
              <a:spcBef>
                <a:spcPct val="0"/>
              </a:spcBef>
              <a:spcAft>
                <a:spcPct val="0"/>
              </a:spcAft>
              <a:defRPr sz="1500">
                <a:solidFill>
                  <a:schemeClr val="tx1"/>
                </a:solidFill>
                <a:latin typeface="Calibri" pitchFamily="34" charset="0"/>
              </a:defRPr>
            </a:lvl7pPr>
            <a:lvl8pPr marL="3429000" indent="-228600" defTabSz="388938" eaLnBrk="0" fontAlgn="base" hangingPunct="0">
              <a:spcBef>
                <a:spcPct val="0"/>
              </a:spcBef>
              <a:spcAft>
                <a:spcPct val="0"/>
              </a:spcAft>
              <a:defRPr sz="1500">
                <a:solidFill>
                  <a:schemeClr val="tx1"/>
                </a:solidFill>
                <a:latin typeface="Calibri" pitchFamily="34" charset="0"/>
              </a:defRPr>
            </a:lvl8pPr>
            <a:lvl9pPr marL="3886200" indent="-228600" defTabSz="388938" eaLnBrk="0" fontAlgn="base" hangingPunct="0">
              <a:spcBef>
                <a:spcPct val="0"/>
              </a:spcBef>
              <a:spcAft>
                <a:spcPct val="0"/>
              </a:spcAft>
              <a:defRPr sz="1500">
                <a:solidFill>
                  <a:schemeClr val="tx1"/>
                </a:solidFill>
                <a:latin typeface="Calibri" pitchFamily="34" charset="0"/>
              </a:defRPr>
            </a:lvl9pPr>
          </a:lstStyle>
          <a:p>
            <a:fld id="{AA7E8DC1-C83E-4C9B-965C-89733D2FB0DE}" type="slidenum">
              <a:rPr lang="en-US" altLang="en-US" sz="1000" smtClean="0">
                <a:solidFill>
                  <a:srgbClr val="898989"/>
                </a:solidFill>
              </a:rPr>
              <a:pPr/>
              <a:t>24</a:t>
            </a:fld>
            <a:endParaRPr lang="en-US" altLang="en-US" sz="1000" dirty="0" smtClean="0">
              <a:solidFill>
                <a:srgbClr val="898989"/>
              </a:solidFill>
            </a:endParaRPr>
          </a:p>
        </p:txBody>
      </p:sp>
      <p:sp>
        <p:nvSpPr>
          <p:cNvPr id="6" name="Title 1"/>
          <p:cNvSpPr txBox="1">
            <a:spLocks/>
          </p:cNvSpPr>
          <p:nvPr/>
        </p:nvSpPr>
        <p:spPr bwMode="auto">
          <a:xfrm>
            <a:off x="0" y="0"/>
            <a:ext cx="9144000" cy="682387"/>
          </a:xfrm>
          <a:prstGeom prst="rect">
            <a:avLst/>
          </a:prstGeom>
          <a:solidFill>
            <a:srgbClr val="00B050"/>
          </a:solidFill>
          <a:ln w="25400">
            <a:noFill/>
            <a:round/>
          </a:ln>
          <a:extLst/>
        </p:spPr>
        <p:txBody>
          <a:bodyPr vert="horz" wrap="square" lIns="77925" tIns="38963" rIns="77925" bIns="38963" numCol="1" rtlCol="0" anchor="ctr" anchorCtr="0" compatLnSpc="1">
            <a:prstTxWarp prst="textNoShape">
              <a:avLst/>
            </a:prstTxWarp>
            <a:noAutofit/>
          </a:bodyPr>
          <a:lstStyle>
            <a:defPPr>
              <a:defRPr lang="en-US"/>
            </a:defPPr>
            <a:lvl1pPr algn="ctr" defTabSz="457200" eaLnBrk="1" fontAlgn="auto" hangingPunct="1">
              <a:spcAft>
                <a:spcPts val="0"/>
              </a:spcAft>
              <a:defRPr sz="1800" b="1">
                <a:solidFill>
                  <a:schemeClr val="bg1"/>
                </a:solidFill>
                <a:latin typeface="Arial"/>
                <a:ea typeface="Arial"/>
                <a:cs typeface="Arial"/>
              </a:defRPr>
            </a:lvl1pPr>
            <a:lvl2pPr algn="ctr">
              <a:defRPr sz="3700"/>
            </a:lvl2pPr>
            <a:lvl3pPr algn="ctr">
              <a:defRPr sz="3700"/>
            </a:lvl3pPr>
            <a:lvl4pPr algn="ctr">
              <a:defRPr sz="3700"/>
            </a:lvl4pPr>
            <a:lvl5pPr algn="ctr">
              <a:defRPr sz="3700"/>
            </a:lvl5pPr>
            <a:lvl6pPr marL="457200" algn="ctr" defTabSz="388938" fontAlgn="base">
              <a:spcBef>
                <a:spcPct val="0"/>
              </a:spcBef>
              <a:spcAft>
                <a:spcPct val="0"/>
              </a:spcAft>
              <a:defRPr sz="3700"/>
            </a:lvl6pPr>
            <a:lvl7pPr marL="914400" algn="ctr" defTabSz="388938" fontAlgn="base">
              <a:spcBef>
                <a:spcPct val="0"/>
              </a:spcBef>
              <a:spcAft>
                <a:spcPct val="0"/>
              </a:spcAft>
              <a:defRPr sz="3700"/>
            </a:lvl7pPr>
            <a:lvl8pPr marL="1371600" algn="ctr" defTabSz="388938" fontAlgn="base">
              <a:spcBef>
                <a:spcPct val="0"/>
              </a:spcBef>
              <a:spcAft>
                <a:spcPct val="0"/>
              </a:spcAft>
              <a:defRPr sz="3700"/>
            </a:lvl8pPr>
            <a:lvl9pPr marL="1828800" algn="ctr" defTabSz="388938" fontAlgn="base">
              <a:spcBef>
                <a:spcPct val="0"/>
              </a:spcBef>
              <a:spcAft>
                <a:spcPct val="0"/>
              </a:spcAft>
              <a:defRPr sz="3700"/>
            </a:lvl9pPr>
          </a:lstStyle>
          <a:p>
            <a:r>
              <a:rPr lang="en-ZA" dirty="0"/>
              <a:t>PROGRAMME 3: </a:t>
            </a:r>
            <a:r>
              <a:rPr lang="en-US" dirty="0"/>
              <a:t>PROVINCIAL PROGRAMMES</a:t>
            </a:r>
            <a:endParaRPr lang="en-ZA" dirty="0"/>
          </a:p>
        </p:txBody>
      </p:sp>
      <p:sp>
        <p:nvSpPr>
          <p:cNvPr id="19460" name="TextBox 3"/>
          <p:cNvSpPr txBox="1">
            <a:spLocks noChangeArrowheads="1"/>
          </p:cNvSpPr>
          <p:nvPr/>
        </p:nvSpPr>
        <p:spPr bwMode="auto">
          <a:xfrm>
            <a:off x="190500" y="1366838"/>
            <a:ext cx="8686800"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500">
                <a:solidFill>
                  <a:schemeClr val="tx1"/>
                </a:solidFill>
                <a:latin typeface="Calibri" pitchFamily="34" charset="0"/>
              </a:defRPr>
            </a:lvl1pPr>
            <a:lvl2pPr>
              <a:defRPr sz="1500">
                <a:solidFill>
                  <a:schemeClr val="tx1"/>
                </a:solidFill>
                <a:latin typeface="Calibri" pitchFamily="34" charset="0"/>
              </a:defRPr>
            </a:lvl2pPr>
            <a:lvl3pPr>
              <a:defRPr sz="1500">
                <a:solidFill>
                  <a:schemeClr val="tx1"/>
                </a:solidFill>
                <a:latin typeface="Calibri" pitchFamily="34" charset="0"/>
              </a:defRPr>
            </a:lvl3pPr>
            <a:lvl4pPr>
              <a:defRPr sz="1500">
                <a:solidFill>
                  <a:schemeClr val="tx1"/>
                </a:solidFill>
                <a:latin typeface="Calibri" pitchFamily="34" charset="0"/>
              </a:defRPr>
            </a:lvl4pPr>
            <a:lvl5pPr>
              <a:defRPr sz="1500">
                <a:solidFill>
                  <a:schemeClr val="tx1"/>
                </a:solidFill>
                <a:latin typeface="Calibri" pitchFamily="34" charset="0"/>
              </a:defRPr>
            </a:lvl5pPr>
            <a:lvl6pPr marL="2014538" indent="271463" defTabSz="388938" eaLnBrk="0" fontAlgn="base" hangingPunct="0">
              <a:spcBef>
                <a:spcPct val="0"/>
              </a:spcBef>
              <a:spcAft>
                <a:spcPct val="0"/>
              </a:spcAft>
              <a:defRPr sz="1500">
                <a:solidFill>
                  <a:schemeClr val="tx1"/>
                </a:solidFill>
                <a:latin typeface="Calibri" pitchFamily="34" charset="0"/>
              </a:defRPr>
            </a:lvl6pPr>
            <a:lvl7pPr marL="2471738" indent="271463" defTabSz="388938" eaLnBrk="0" fontAlgn="base" hangingPunct="0">
              <a:spcBef>
                <a:spcPct val="0"/>
              </a:spcBef>
              <a:spcAft>
                <a:spcPct val="0"/>
              </a:spcAft>
              <a:defRPr sz="1500">
                <a:solidFill>
                  <a:schemeClr val="tx1"/>
                </a:solidFill>
                <a:latin typeface="Calibri" pitchFamily="34" charset="0"/>
              </a:defRPr>
            </a:lvl7pPr>
            <a:lvl8pPr marL="2928938" indent="271463" defTabSz="388938" eaLnBrk="0" fontAlgn="base" hangingPunct="0">
              <a:spcBef>
                <a:spcPct val="0"/>
              </a:spcBef>
              <a:spcAft>
                <a:spcPct val="0"/>
              </a:spcAft>
              <a:defRPr sz="1500">
                <a:solidFill>
                  <a:schemeClr val="tx1"/>
                </a:solidFill>
                <a:latin typeface="Calibri" pitchFamily="34" charset="0"/>
              </a:defRPr>
            </a:lvl8pPr>
            <a:lvl9pPr marL="3386138" indent="271463" defTabSz="388938" eaLnBrk="0" fontAlgn="base" hangingPunct="0">
              <a:spcBef>
                <a:spcPct val="0"/>
              </a:spcBef>
              <a:spcAft>
                <a:spcPct val="0"/>
              </a:spcAft>
              <a:defRPr sz="1500">
                <a:solidFill>
                  <a:schemeClr val="tx1"/>
                </a:solidFill>
                <a:latin typeface="Calibri" pitchFamily="34" charset="0"/>
              </a:defRPr>
            </a:lvl9pPr>
          </a:lstStyle>
          <a:p>
            <a:pPr algn="just" eaLnBrk="1" hangingPunct="1">
              <a:spcBef>
                <a:spcPct val="20000"/>
              </a:spcBef>
              <a:spcAft>
                <a:spcPts val="600"/>
              </a:spcAft>
              <a:buFont typeface="Wingdings" pitchFamily="2" charset="2"/>
              <a:buChar char="q"/>
            </a:pPr>
            <a:r>
              <a:rPr lang="en-US" sz="1800" dirty="0">
                <a:solidFill>
                  <a:srgbClr val="000000"/>
                </a:solidFill>
                <a:latin typeface="Arial" charset="0"/>
                <a:cs typeface="Arial" charset="0"/>
              </a:rPr>
              <a:t>The implementation of the IPRP is in its 4th year.</a:t>
            </a:r>
          </a:p>
          <a:p>
            <a:pPr algn="just" eaLnBrk="1" hangingPunct="1">
              <a:spcBef>
                <a:spcPct val="20000"/>
              </a:spcBef>
              <a:spcAft>
                <a:spcPts val="600"/>
              </a:spcAft>
              <a:buFont typeface="Wingdings" pitchFamily="2" charset="2"/>
              <a:buChar char="q"/>
            </a:pPr>
            <a:r>
              <a:rPr lang="en-US" sz="1800" dirty="0">
                <a:solidFill>
                  <a:srgbClr val="000000"/>
                </a:solidFill>
                <a:latin typeface="Arial" charset="0"/>
                <a:cs typeface="Arial" charset="0"/>
              </a:rPr>
              <a:t>The </a:t>
            </a:r>
            <a:r>
              <a:rPr lang="en-US" sz="1800" dirty="0">
                <a:solidFill>
                  <a:srgbClr val="000000"/>
                </a:solidFill>
                <a:latin typeface="Arial" charset="0"/>
                <a:cs typeface="Arial" charset="0"/>
              </a:rPr>
              <a:t>programme</a:t>
            </a:r>
            <a:r>
              <a:rPr lang="en-US" sz="1800" dirty="0">
                <a:solidFill>
                  <a:srgbClr val="000000"/>
                </a:solidFill>
                <a:latin typeface="Arial" charset="0"/>
                <a:cs typeface="Arial" charset="0"/>
              </a:rPr>
              <a:t> has expanded from 10 to 27 Industrial Parks.</a:t>
            </a:r>
          </a:p>
          <a:p>
            <a:pPr algn="just" eaLnBrk="1" hangingPunct="1">
              <a:spcBef>
                <a:spcPct val="20000"/>
              </a:spcBef>
              <a:spcAft>
                <a:spcPts val="600"/>
              </a:spcAft>
              <a:buFont typeface="Wingdings" pitchFamily="2" charset="2"/>
              <a:buChar char="q"/>
            </a:pPr>
            <a:r>
              <a:rPr lang="en-US" sz="1800" dirty="0">
                <a:solidFill>
                  <a:srgbClr val="000000"/>
                </a:solidFill>
                <a:latin typeface="Arial" charset="0"/>
                <a:cs typeface="Arial" charset="0"/>
              </a:rPr>
              <a:t>Phase 1 has been completed in 12 Industrial Parks.</a:t>
            </a:r>
          </a:p>
          <a:p>
            <a:pPr algn="just" eaLnBrk="1" hangingPunct="1">
              <a:spcBef>
                <a:spcPct val="20000"/>
              </a:spcBef>
              <a:spcAft>
                <a:spcPts val="600"/>
              </a:spcAft>
              <a:buFont typeface="Wingdings" pitchFamily="2" charset="2"/>
              <a:buChar char="q"/>
            </a:pPr>
            <a:r>
              <a:rPr lang="en-US" sz="1800" dirty="0">
                <a:solidFill>
                  <a:srgbClr val="000000"/>
                </a:solidFill>
                <a:latin typeface="Arial" charset="0"/>
                <a:cs typeface="Arial" charset="0"/>
              </a:rPr>
              <a:t>To date a total of </a:t>
            </a:r>
            <a:r>
              <a:rPr lang="en-US" sz="1800" b="1" dirty="0">
                <a:solidFill>
                  <a:srgbClr val="000000"/>
                </a:solidFill>
                <a:latin typeface="Arial" charset="0"/>
                <a:cs typeface="Arial" charset="0"/>
              </a:rPr>
              <a:t>R760 million</a:t>
            </a:r>
            <a:r>
              <a:rPr lang="en-US" sz="1800" dirty="0">
                <a:solidFill>
                  <a:srgbClr val="000000"/>
                </a:solidFill>
                <a:latin typeface="Arial" charset="0"/>
                <a:cs typeface="Arial" charset="0"/>
              </a:rPr>
              <a:t> has been approved for funding of </a:t>
            </a:r>
            <a:r>
              <a:rPr lang="en-US" sz="1800" dirty="0" smtClean="0">
                <a:solidFill>
                  <a:srgbClr val="000000"/>
                </a:solidFill>
                <a:latin typeface="Arial" charset="0"/>
                <a:cs typeface="Arial" charset="0"/>
              </a:rPr>
              <a:t>Phase </a:t>
            </a:r>
            <a:r>
              <a:rPr lang="en-US" sz="1800" dirty="0">
                <a:solidFill>
                  <a:srgbClr val="000000"/>
                </a:solidFill>
                <a:latin typeface="Arial" charset="0"/>
                <a:cs typeface="Arial" charset="0"/>
              </a:rPr>
              <a:t>1 and </a:t>
            </a:r>
            <a:r>
              <a:rPr lang="en-US" sz="1800" dirty="0" smtClean="0">
                <a:solidFill>
                  <a:srgbClr val="000000"/>
                </a:solidFill>
                <a:latin typeface="Arial" charset="0"/>
                <a:cs typeface="Arial" charset="0"/>
              </a:rPr>
              <a:t>Phase </a:t>
            </a:r>
            <a:r>
              <a:rPr lang="en-US" sz="1800" dirty="0">
                <a:solidFill>
                  <a:srgbClr val="000000"/>
                </a:solidFill>
                <a:latin typeface="Arial" charset="0"/>
                <a:cs typeface="Arial" charset="0"/>
              </a:rPr>
              <a:t>2 </a:t>
            </a:r>
            <a:r>
              <a:rPr lang="en-US" sz="1800" dirty="0" smtClean="0">
                <a:solidFill>
                  <a:srgbClr val="000000"/>
                </a:solidFill>
                <a:latin typeface="Arial" charset="0"/>
                <a:cs typeface="Arial" charset="0"/>
              </a:rPr>
              <a:t>revitalisation</a:t>
            </a:r>
            <a:r>
              <a:rPr lang="en-US" sz="1800" dirty="0">
                <a:solidFill>
                  <a:srgbClr val="000000"/>
                </a:solidFill>
                <a:latin typeface="Arial" charset="0"/>
                <a:cs typeface="Arial" charset="0"/>
              </a:rPr>
              <a:t>.</a:t>
            </a:r>
          </a:p>
          <a:p>
            <a:pPr algn="just" eaLnBrk="1" hangingPunct="1">
              <a:spcBef>
                <a:spcPct val="20000"/>
              </a:spcBef>
              <a:spcAft>
                <a:spcPts val="600"/>
              </a:spcAft>
              <a:buFont typeface="Wingdings" pitchFamily="2" charset="2"/>
              <a:buChar char="q"/>
            </a:pPr>
            <a:r>
              <a:rPr lang="en-US" sz="1800" dirty="0">
                <a:solidFill>
                  <a:srgbClr val="000000"/>
                </a:solidFill>
                <a:latin typeface="Arial" charset="0"/>
                <a:cs typeface="Arial" charset="0"/>
              </a:rPr>
              <a:t>A total of </a:t>
            </a:r>
            <a:r>
              <a:rPr lang="en-US" sz="1800" b="1" dirty="0">
                <a:solidFill>
                  <a:srgbClr val="000000"/>
                </a:solidFill>
                <a:latin typeface="Arial" charset="0"/>
                <a:cs typeface="Arial" charset="0"/>
              </a:rPr>
              <a:t>1429 job</a:t>
            </a:r>
            <a:r>
              <a:rPr lang="en-US" sz="1800" dirty="0">
                <a:solidFill>
                  <a:srgbClr val="000000"/>
                </a:solidFill>
                <a:latin typeface="Arial" charset="0"/>
                <a:cs typeface="Arial" charset="0"/>
              </a:rPr>
              <a:t> opportunities have been created since inception of the </a:t>
            </a:r>
            <a:r>
              <a:rPr lang="en-US" sz="1800" dirty="0" smtClean="0">
                <a:solidFill>
                  <a:srgbClr val="000000"/>
                </a:solidFill>
                <a:latin typeface="Arial" charset="0"/>
                <a:cs typeface="Arial" charset="0"/>
              </a:rPr>
              <a:t>programme</a:t>
            </a:r>
            <a:r>
              <a:rPr lang="en-US" sz="1800" dirty="0" smtClean="0">
                <a:solidFill>
                  <a:srgbClr val="000000"/>
                </a:solidFill>
                <a:latin typeface="Arial" charset="0"/>
                <a:cs typeface="Arial" charset="0"/>
              </a:rPr>
              <a:t>.</a:t>
            </a:r>
            <a:endParaRPr lang="en-US" sz="1800" dirty="0">
              <a:solidFill>
                <a:srgbClr val="000000"/>
              </a:solidFill>
              <a:latin typeface="Arial" charset="0"/>
              <a:cs typeface="Arial" charset="0"/>
            </a:endParaRPr>
          </a:p>
          <a:p>
            <a:pPr algn="just" eaLnBrk="1" hangingPunct="1">
              <a:spcBef>
                <a:spcPct val="20000"/>
              </a:spcBef>
              <a:spcAft>
                <a:spcPts val="600"/>
              </a:spcAft>
              <a:buFont typeface="Wingdings" pitchFamily="2" charset="2"/>
              <a:buChar char="q"/>
            </a:pPr>
            <a:r>
              <a:rPr lang="en-US" sz="1800" dirty="0">
                <a:solidFill>
                  <a:srgbClr val="000000"/>
                </a:solidFill>
                <a:latin typeface="Arial" charset="0"/>
                <a:cs typeface="Arial" charset="0"/>
              </a:rPr>
              <a:t>The Parks host both heavy and light industrial businesses in various sectors and currently </a:t>
            </a:r>
            <a:r>
              <a:rPr lang="en-US" sz="1800" b="1" dirty="0">
                <a:solidFill>
                  <a:srgbClr val="000000"/>
                </a:solidFill>
                <a:latin typeface="Arial" charset="0"/>
                <a:cs typeface="Arial" charset="0"/>
              </a:rPr>
              <a:t>employ 65 000 </a:t>
            </a:r>
            <a:r>
              <a:rPr lang="en-US" sz="1800" b="1" dirty="0" smtClean="0">
                <a:solidFill>
                  <a:srgbClr val="000000"/>
                </a:solidFill>
                <a:latin typeface="Arial" charset="0"/>
                <a:cs typeface="Arial" charset="0"/>
              </a:rPr>
              <a:t>people.</a:t>
            </a:r>
            <a:endParaRPr lang="en-ZA" sz="1800" dirty="0"/>
          </a:p>
        </p:txBody>
      </p:sp>
      <p:sp>
        <p:nvSpPr>
          <p:cNvPr id="5" name="TextBox 4"/>
          <p:cNvSpPr txBox="1"/>
          <p:nvPr/>
        </p:nvSpPr>
        <p:spPr>
          <a:xfrm>
            <a:off x="330200" y="841375"/>
            <a:ext cx="8674100" cy="400050"/>
          </a:xfrm>
          <a:prstGeom prst="rect">
            <a:avLst/>
          </a:prstGeom>
          <a:noFill/>
        </p:spPr>
        <p:txBody>
          <a:bodyPr>
            <a:spAutoFit/>
          </a:bodyPr>
          <a:lstStyle/>
          <a:p>
            <a:pPr>
              <a:defRPr/>
            </a:pPr>
            <a:r>
              <a:rPr lang="en-US" sz="2000" b="1" dirty="0">
                <a:solidFill>
                  <a:prstClr val="black"/>
                </a:solidFill>
                <a:latin typeface="Arial" panose="020B0604020202020204" pitchFamily="34" charset="0"/>
                <a:ea typeface="+mj-ea"/>
                <a:cs typeface="Arial" panose="020B0604020202020204" pitchFamily="34" charset="0"/>
              </a:rPr>
              <a:t>INDUSTRIAL PARKS </a:t>
            </a:r>
            <a:r>
              <a:rPr lang="en-US" sz="2000" b="1" dirty="0" smtClean="0">
                <a:solidFill>
                  <a:prstClr val="black"/>
                </a:solidFill>
                <a:latin typeface="Arial" panose="020B0604020202020204" pitchFamily="34" charset="0"/>
                <a:ea typeface="+mj-ea"/>
                <a:cs typeface="Arial" panose="020B0604020202020204" pitchFamily="34" charset="0"/>
              </a:rPr>
              <a:t>REVITALISATION</a:t>
            </a:r>
            <a:r>
              <a:rPr lang="en-US" sz="2000" b="1" dirty="0" smtClean="0">
                <a:solidFill>
                  <a:prstClr val="black"/>
                </a:solidFill>
                <a:latin typeface="Arial" panose="020B0604020202020204" pitchFamily="34" charset="0"/>
                <a:ea typeface="+mj-ea"/>
                <a:cs typeface="Arial" panose="020B0604020202020204" pitchFamily="34" charset="0"/>
              </a:rPr>
              <a:t> </a:t>
            </a:r>
            <a:r>
              <a:rPr lang="en-US" sz="2000" b="1" dirty="0">
                <a:solidFill>
                  <a:prstClr val="black"/>
                </a:solidFill>
                <a:latin typeface="Arial" panose="020B0604020202020204" pitchFamily="34" charset="0"/>
                <a:ea typeface="+mj-ea"/>
                <a:cs typeface="Arial" panose="020B0604020202020204" pitchFamily="34" charset="0"/>
              </a:rPr>
              <a:t>PROGRAMME (IPRP)</a:t>
            </a:r>
            <a:endParaRPr lang="en-ZA" sz="2000" dirty="0"/>
          </a:p>
        </p:txBody>
      </p:sp>
    </p:spTree>
    <p:extLst>
      <p:ext uri="{BB962C8B-B14F-4D97-AF65-F5344CB8AC3E}">
        <p14:creationId xmlns:p14="http://schemas.microsoft.com/office/powerpoint/2010/main" val="3995450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388938" eaLnBrk="0" fontAlgn="base" hangingPunct="0">
              <a:spcBef>
                <a:spcPct val="0"/>
              </a:spcBef>
              <a:spcAft>
                <a:spcPct val="0"/>
              </a:spcAft>
              <a:defRPr sz="1500">
                <a:solidFill>
                  <a:schemeClr val="tx1"/>
                </a:solidFill>
                <a:latin typeface="Calibri" pitchFamily="34" charset="0"/>
              </a:defRPr>
            </a:lvl6pPr>
            <a:lvl7pPr marL="2971800" indent="-228600" defTabSz="388938" eaLnBrk="0" fontAlgn="base" hangingPunct="0">
              <a:spcBef>
                <a:spcPct val="0"/>
              </a:spcBef>
              <a:spcAft>
                <a:spcPct val="0"/>
              </a:spcAft>
              <a:defRPr sz="1500">
                <a:solidFill>
                  <a:schemeClr val="tx1"/>
                </a:solidFill>
                <a:latin typeface="Calibri" pitchFamily="34" charset="0"/>
              </a:defRPr>
            </a:lvl7pPr>
            <a:lvl8pPr marL="3429000" indent="-228600" defTabSz="388938" eaLnBrk="0" fontAlgn="base" hangingPunct="0">
              <a:spcBef>
                <a:spcPct val="0"/>
              </a:spcBef>
              <a:spcAft>
                <a:spcPct val="0"/>
              </a:spcAft>
              <a:defRPr sz="1500">
                <a:solidFill>
                  <a:schemeClr val="tx1"/>
                </a:solidFill>
                <a:latin typeface="Calibri" pitchFamily="34" charset="0"/>
              </a:defRPr>
            </a:lvl8pPr>
            <a:lvl9pPr marL="3886200" indent="-228600" defTabSz="388938" eaLnBrk="0" fontAlgn="base" hangingPunct="0">
              <a:spcBef>
                <a:spcPct val="0"/>
              </a:spcBef>
              <a:spcAft>
                <a:spcPct val="0"/>
              </a:spcAft>
              <a:defRPr sz="1500">
                <a:solidFill>
                  <a:schemeClr val="tx1"/>
                </a:solidFill>
                <a:latin typeface="Calibri" pitchFamily="34" charset="0"/>
              </a:defRPr>
            </a:lvl9pPr>
          </a:lstStyle>
          <a:p>
            <a:fld id="{3FA1831B-52C6-43DE-BB61-D968FFFB6E54}" type="slidenum">
              <a:rPr lang="en-US" altLang="en-US" sz="1000" smtClean="0">
                <a:solidFill>
                  <a:srgbClr val="898989"/>
                </a:solidFill>
              </a:rPr>
              <a:pPr/>
              <a:t>25</a:t>
            </a:fld>
            <a:endParaRPr lang="en-US" altLang="en-US" sz="1000" dirty="0" smtClean="0">
              <a:solidFill>
                <a:srgbClr val="898989"/>
              </a:solidFill>
            </a:endParaRPr>
          </a:p>
        </p:txBody>
      </p:sp>
      <p:sp>
        <p:nvSpPr>
          <p:cNvPr id="20484" name="TextBox 3"/>
          <p:cNvSpPr txBox="1">
            <a:spLocks noChangeArrowheads="1"/>
          </p:cNvSpPr>
          <p:nvPr/>
        </p:nvSpPr>
        <p:spPr bwMode="auto">
          <a:xfrm>
            <a:off x="190500" y="1366838"/>
            <a:ext cx="868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500">
                <a:solidFill>
                  <a:schemeClr val="tx1"/>
                </a:solidFill>
                <a:latin typeface="Calibri" pitchFamily="34" charset="0"/>
              </a:defRPr>
            </a:lvl1pPr>
            <a:lvl2pPr>
              <a:defRPr sz="1500">
                <a:solidFill>
                  <a:schemeClr val="tx1"/>
                </a:solidFill>
                <a:latin typeface="Calibri" pitchFamily="34" charset="0"/>
              </a:defRPr>
            </a:lvl2pPr>
            <a:lvl3pPr>
              <a:defRPr sz="1500">
                <a:solidFill>
                  <a:schemeClr val="tx1"/>
                </a:solidFill>
                <a:latin typeface="Calibri" pitchFamily="34" charset="0"/>
              </a:defRPr>
            </a:lvl3pPr>
            <a:lvl4pPr>
              <a:defRPr sz="1500">
                <a:solidFill>
                  <a:schemeClr val="tx1"/>
                </a:solidFill>
                <a:latin typeface="Calibri" pitchFamily="34" charset="0"/>
              </a:defRPr>
            </a:lvl4pPr>
            <a:lvl5pPr>
              <a:defRPr sz="1500">
                <a:solidFill>
                  <a:schemeClr val="tx1"/>
                </a:solidFill>
                <a:latin typeface="Calibri" pitchFamily="34" charset="0"/>
              </a:defRPr>
            </a:lvl5pPr>
            <a:lvl6pPr marL="2014538" indent="271463" defTabSz="388938" eaLnBrk="0" fontAlgn="base" hangingPunct="0">
              <a:spcBef>
                <a:spcPct val="0"/>
              </a:spcBef>
              <a:spcAft>
                <a:spcPct val="0"/>
              </a:spcAft>
              <a:defRPr sz="1500">
                <a:solidFill>
                  <a:schemeClr val="tx1"/>
                </a:solidFill>
                <a:latin typeface="Calibri" pitchFamily="34" charset="0"/>
              </a:defRPr>
            </a:lvl6pPr>
            <a:lvl7pPr marL="2471738" indent="271463" defTabSz="388938" eaLnBrk="0" fontAlgn="base" hangingPunct="0">
              <a:spcBef>
                <a:spcPct val="0"/>
              </a:spcBef>
              <a:spcAft>
                <a:spcPct val="0"/>
              </a:spcAft>
              <a:defRPr sz="1500">
                <a:solidFill>
                  <a:schemeClr val="tx1"/>
                </a:solidFill>
                <a:latin typeface="Calibri" pitchFamily="34" charset="0"/>
              </a:defRPr>
            </a:lvl7pPr>
            <a:lvl8pPr marL="2928938" indent="271463" defTabSz="388938" eaLnBrk="0" fontAlgn="base" hangingPunct="0">
              <a:spcBef>
                <a:spcPct val="0"/>
              </a:spcBef>
              <a:spcAft>
                <a:spcPct val="0"/>
              </a:spcAft>
              <a:defRPr sz="1500">
                <a:solidFill>
                  <a:schemeClr val="tx1"/>
                </a:solidFill>
                <a:latin typeface="Calibri" pitchFamily="34" charset="0"/>
              </a:defRPr>
            </a:lvl8pPr>
            <a:lvl9pPr marL="3386138" indent="271463" defTabSz="388938" eaLnBrk="0" fontAlgn="base" hangingPunct="0">
              <a:spcBef>
                <a:spcPct val="0"/>
              </a:spcBef>
              <a:spcAft>
                <a:spcPct val="0"/>
              </a:spcAft>
              <a:defRPr sz="1500">
                <a:solidFill>
                  <a:schemeClr val="tx1"/>
                </a:solidFill>
                <a:latin typeface="Calibri" pitchFamily="34" charset="0"/>
              </a:defRPr>
            </a:lvl9pPr>
          </a:lstStyle>
          <a:p>
            <a:pPr eaLnBrk="1" hangingPunct="1">
              <a:spcBef>
                <a:spcPct val="20000"/>
              </a:spcBef>
              <a:spcAft>
                <a:spcPts val="600"/>
              </a:spcAft>
              <a:buFont typeface="Wingdings" pitchFamily="2" charset="2"/>
              <a:buChar char="q"/>
            </a:pPr>
            <a:endParaRPr lang="en-ZA" sz="2000" dirty="0"/>
          </a:p>
        </p:txBody>
      </p:sp>
      <p:sp>
        <p:nvSpPr>
          <p:cNvPr id="5" name="TextBox 4"/>
          <p:cNvSpPr txBox="1"/>
          <p:nvPr/>
        </p:nvSpPr>
        <p:spPr>
          <a:xfrm>
            <a:off x="330200" y="841375"/>
            <a:ext cx="8674100" cy="400050"/>
          </a:xfrm>
          <a:prstGeom prst="rect">
            <a:avLst/>
          </a:prstGeom>
          <a:noFill/>
        </p:spPr>
        <p:txBody>
          <a:bodyPr>
            <a:spAutoFit/>
          </a:bodyPr>
          <a:lstStyle/>
          <a:p>
            <a:pPr>
              <a:defRPr/>
            </a:pPr>
            <a:r>
              <a:rPr lang="en-US" sz="2000" b="1" dirty="0">
                <a:solidFill>
                  <a:prstClr val="black"/>
                </a:solidFill>
                <a:latin typeface="Arial" panose="020B0604020202020204" pitchFamily="34" charset="0"/>
                <a:ea typeface="+mj-ea"/>
                <a:cs typeface="Arial" panose="020B0604020202020204" pitchFamily="34" charset="0"/>
              </a:rPr>
              <a:t>PHASE 2 IMPLEMENTATION</a:t>
            </a:r>
            <a:endParaRPr lang="en-ZA" sz="2000" dirty="0"/>
          </a:p>
        </p:txBody>
      </p:sp>
      <p:graphicFrame>
        <p:nvGraphicFramePr>
          <p:cNvPr id="7" name="Content Placeholder 2"/>
          <p:cNvGraphicFramePr>
            <a:graphicFrameLocks/>
          </p:cNvGraphicFramePr>
          <p:nvPr>
            <p:extLst>
              <p:ext uri="{D42A27DB-BD31-4B8C-83A1-F6EECF244321}">
                <p14:modId xmlns:p14="http://schemas.microsoft.com/office/powerpoint/2010/main" val="1177943609"/>
              </p:ext>
            </p:extLst>
          </p:nvPr>
        </p:nvGraphicFramePr>
        <p:xfrm>
          <a:off x="190500" y="1377950"/>
          <a:ext cx="8686800" cy="3452812"/>
        </p:xfrm>
        <a:graphic>
          <a:graphicData uri="http://schemas.openxmlformats.org/drawingml/2006/table">
            <a:tbl>
              <a:tblPr firstRow="1" firstCol="1" bandRow="1"/>
              <a:tblGrid>
                <a:gridCol w="1873157">
                  <a:extLst>
                    <a:ext uri="{9D8B030D-6E8A-4147-A177-3AD203B41FA5}">
                      <a16:colId xmlns:a16="http://schemas.microsoft.com/office/drawing/2014/main" val="20000"/>
                    </a:ext>
                  </a:extLst>
                </a:gridCol>
                <a:gridCol w="4559815">
                  <a:extLst>
                    <a:ext uri="{9D8B030D-6E8A-4147-A177-3AD203B41FA5}">
                      <a16:colId xmlns:a16="http://schemas.microsoft.com/office/drawing/2014/main" val="20001"/>
                    </a:ext>
                  </a:extLst>
                </a:gridCol>
                <a:gridCol w="2253828">
                  <a:extLst>
                    <a:ext uri="{9D8B030D-6E8A-4147-A177-3AD203B41FA5}">
                      <a16:colId xmlns:a16="http://schemas.microsoft.com/office/drawing/2014/main" val="20002"/>
                    </a:ext>
                  </a:extLst>
                </a:gridCol>
              </a:tblGrid>
              <a:tr h="585651">
                <a:tc>
                  <a:txBody>
                    <a:bodyPr/>
                    <a:lstStyle/>
                    <a:p>
                      <a:pPr marL="0" marR="0" algn="just">
                        <a:lnSpc>
                          <a:spcPct val="115000"/>
                        </a:lnSpc>
                        <a:spcBef>
                          <a:spcPts val="0"/>
                        </a:spcBef>
                        <a:spcAft>
                          <a:spcPts val="0"/>
                        </a:spcAft>
                        <a:tabLst>
                          <a:tab pos="2743200" algn="ctr"/>
                          <a:tab pos="5486400" algn="r"/>
                        </a:tabLst>
                      </a:pPr>
                      <a:r>
                        <a:rPr lang="en-ZA" sz="1800" b="1" dirty="0">
                          <a:effectLst/>
                          <a:latin typeface="Arial"/>
                          <a:ea typeface="Times New Roman"/>
                          <a:cs typeface="Times New Roman"/>
                        </a:rPr>
                        <a:t>Province</a:t>
                      </a:r>
                      <a:endParaRPr lang="en-US" sz="18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just">
                        <a:lnSpc>
                          <a:spcPct val="115000"/>
                        </a:lnSpc>
                        <a:spcBef>
                          <a:spcPts val="0"/>
                        </a:spcBef>
                        <a:spcAft>
                          <a:spcPts val="0"/>
                        </a:spcAft>
                        <a:tabLst>
                          <a:tab pos="2743200" algn="ctr"/>
                          <a:tab pos="5486400" algn="r"/>
                        </a:tabLst>
                      </a:pPr>
                      <a:r>
                        <a:rPr lang="en-ZA" sz="1800" b="1" dirty="0">
                          <a:effectLst/>
                          <a:latin typeface="Arial"/>
                          <a:ea typeface="Times New Roman"/>
                          <a:cs typeface="Times New Roman"/>
                        </a:rPr>
                        <a:t>Industrial Park</a:t>
                      </a:r>
                      <a:endParaRPr lang="en-US" sz="18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just">
                        <a:lnSpc>
                          <a:spcPct val="115000"/>
                        </a:lnSpc>
                        <a:spcBef>
                          <a:spcPts val="0"/>
                        </a:spcBef>
                        <a:spcAft>
                          <a:spcPts val="0"/>
                        </a:spcAft>
                        <a:tabLst>
                          <a:tab pos="2743200" algn="ctr"/>
                          <a:tab pos="5486400" algn="r"/>
                        </a:tabLst>
                      </a:pPr>
                      <a:r>
                        <a:rPr lang="en-ZA" sz="1800" b="1" dirty="0">
                          <a:effectLst/>
                          <a:latin typeface="Arial"/>
                          <a:ea typeface="Times New Roman"/>
                          <a:cs typeface="Times New Roman"/>
                        </a:rPr>
                        <a:t>Amount Approved </a:t>
                      </a:r>
                      <a:endParaRPr lang="en-US" sz="18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672024">
                <a:tc>
                  <a:txBody>
                    <a:bodyPr/>
                    <a:lstStyle/>
                    <a:p>
                      <a:pPr marL="0" marR="0" lvl="0" indent="0" algn="just">
                        <a:lnSpc>
                          <a:spcPct val="115000"/>
                        </a:lnSpc>
                        <a:spcBef>
                          <a:spcPts val="0"/>
                        </a:spcBef>
                        <a:spcAft>
                          <a:spcPts val="0"/>
                        </a:spcAft>
                        <a:buFont typeface="+mj-lt"/>
                        <a:buNone/>
                        <a:tabLst>
                          <a:tab pos="2743200" algn="ctr"/>
                          <a:tab pos="5486400" algn="r"/>
                        </a:tabLst>
                      </a:pPr>
                      <a:r>
                        <a:rPr lang="en-ZA" sz="1600" dirty="0">
                          <a:effectLst/>
                          <a:latin typeface="Arial"/>
                          <a:ea typeface="Times New Roman"/>
                          <a:cs typeface="Times New Roman"/>
                        </a:rPr>
                        <a:t>Eastern Cape</a:t>
                      </a:r>
                      <a:endParaRPr lang="en-US"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tabLst>
                          <a:tab pos="2743200" algn="ctr"/>
                          <a:tab pos="5486400" algn="r"/>
                        </a:tabLst>
                      </a:pPr>
                      <a:r>
                        <a:rPr lang="en-ZA" sz="1600" b="1" dirty="0">
                          <a:effectLst/>
                          <a:latin typeface="Arial"/>
                          <a:ea typeface="Times New Roman"/>
                          <a:cs typeface="Times New Roman"/>
                        </a:rPr>
                        <a:t>Vulindlela</a:t>
                      </a:r>
                      <a:endParaRPr lang="en-US" sz="1600" dirty="0">
                        <a:effectLst/>
                        <a:latin typeface="Calibri"/>
                        <a:ea typeface="Times New Roman"/>
                        <a:cs typeface="Times New Roman"/>
                      </a:endParaRPr>
                    </a:p>
                    <a:p>
                      <a:pPr marL="0" marR="0" algn="just">
                        <a:lnSpc>
                          <a:spcPct val="115000"/>
                        </a:lnSpc>
                        <a:spcBef>
                          <a:spcPts val="0"/>
                        </a:spcBef>
                        <a:spcAft>
                          <a:spcPts val="0"/>
                        </a:spcAft>
                        <a:tabLst>
                          <a:tab pos="2743200" algn="ctr"/>
                          <a:tab pos="5486400" algn="r"/>
                        </a:tabLst>
                      </a:pPr>
                      <a:r>
                        <a:rPr lang="en-ZA" sz="1600" dirty="0">
                          <a:effectLst/>
                          <a:latin typeface="Arial"/>
                          <a:ea typeface="Times New Roman"/>
                          <a:cs typeface="Times New Roman"/>
                        </a:rPr>
                        <a:t>Eastern Cape Development Corporation (ECDC)</a:t>
                      </a:r>
                      <a:endParaRPr lang="en-US"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tabLst>
                          <a:tab pos="2743200" algn="ctr"/>
                          <a:tab pos="5486400" algn="r"/>
                        </a:tabLst>
                      </a:pPr>
                      <a:r>
                        <a:rPr lang="en-ZA" sz="1600" dirty="0">
                          <a:effectLst/>
                          <a:latin typeface="Arial"/>
                          <a:ea typeface="Times New Roman"/>
                          <a:cs typeface="Times New Roman"/>
                        </a:rPr>
                        <a:t>R</a:t>
                      </a:r>
                      <a:r>
                        <a:rPr lang="en-US" sz="1600" dirty="0">
                          <a:effectLst/>
                          <a:latin typeface="Arial"/>
                          <a:ea typeface="Times New Roman"/>
                          <a:cs typeface="Times New Roman"/>
                        </a:rPr>
                        <a:t>49,028,742.00 </a:t>
                      </a:r>
                      <a:endParaRPr lang="en-US"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07771">
                <a:tc>
                  <a:txBody>
                    <a:bodyPr/>
                    <a:lstStyle/>
                    <a:p>
                      <a:pPr marL="0" marR="0" lvl="0" indent="0" algn="just">
                        <a:lnSpc>
                          <a:spcPct val="115000"/>
                        </a:lnSpc>
                        <a:spcBef>
                          <a:spcPts val="0"/>
                        </a:spcBef>
                        <a:spcAft>
                          <a:spcPts val="0"/>
                        </a:spcAft>
                        <a:buFont typeface="+mj-lt"/>
                        <a:buNone/>
                        <a:tabLst>
                          <a:tab pos="2743200" algn="ctr"/>
                          <a:tab pos="5486400" algn="r"/>
                        </a:tabLst>
                      </a:pPr>
                      <a:r>
                        <a:rPr lang="en-ZA" sz="1600" dirty="0">
                          <a:effectLst/>
                          <a:latin typeface="Arial"/>
                          <a:ea typeface="Times New Roman"/>
                          <a:cs typeface="Times New Roman"/>
                        </a:rPr>
                        <a:t>KwaZulu-Natal</a:t>
                      </a:r>
                      <a:endParaRPr lang="en-US" sz="1600" dirty="0">
                        <a:effectLst/>
                        <a:latin typeface="Calibri"/>
                        <a:ea typeface="Times New Roman"/>
                        <a:cs typeface="Times New Roman"/>
                      </a:endParaRPr>
                    </a:p>
                    <a:p>
                      <a:pPr marL="221615" marR="0" indent="0" algn="l">
                        <a:lnSpc>
                          <a:spcPct val="115000"/>
                        </a:lnSpc>
                        <a:spcBef>
                          <a:spcPts val="0"/>
                        </a:spcBef>
                        <a:spcAft>
                          <a:spcPts val="0"/>
                        </a:spcAft>
                        <a:buFont typeface="+mj-lt"/>
                        <a:buNone/>
                        <a:tabLst>
                          <a:tab pos="2133600" algn="l"/>
                        </a:tabLst>
                      </a:pPr>
                      <a:r>
                        <a:rPr lang="en-ZA" sz="1600" dirty="0">
                          <a:effectLst/>
                          <a:latin typeface="Arial"/>
                          <a:ea typeface="Times New Roman"/>
                          <a:cs typeface="Times New Roman"/>
                        </a:rPr>
                        <a:t> </a:t>
                      </a:r>
                      <a:endParaRPr lang="en-US"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tabLst>
                          <a:tab pos="2743200" algn="ctr"/>
                          <a:tab pos="5486400" algn="r"/>
                        </a:tabLst>
                      </a:pPr>
                      <a:r>
                        <a:rPr lang="en-ZA" sz="1600" b="1" dirty="0" smtClean="0">
                          <a:effectLst/>
                          <a:latin typeface="Arial"/>
                          <a:ea typeface="Times New Roman"/>
                          <a:cs typeface="Times New Roman"/>
                        </a:rPr>
                        <a:t>iSithebe</a:t>
                      </a:r>
                      <a:endParaRPr lang="en-US" sz="1600" dirty="0">
                        <a:effectLst/>
                        <a:latin typeface="Calibri"/>
                        <a:ea typeface="Times New Roman"/>
                        <a:cs typeface="Times New Roman"/>
                      </a:endParaRPr>
                    </a:p>
                    <a:p>
                      <a:pPr marL="0" marR="0" algn="just">
                        <a:lnSpc>
                          <a:spcPct val="115000"/>
                        </a:lnSpc>
                        <a:spcBef>
                          <a:spcPts val="0"/>
                        </a:spcBef>
                        <a:spcAft>
                          <a:spcPts val="0"/>
                        </a:spcAft>
                      </a:pPr>
                      <a:r>
                        <a:rPr lang="en-ZA" sz="1600" dirty="0">
                          <a:effectLst/>
                          <a:latin typeface="Arial"/>
                          <a:ea typeface="Times New Roman"/>
                          <a:cs typeface="Times New Roman"/>
                        </a:rPr>
                        <a:t>Ithala Bank</a:t>
                      </a:r>
                      <a:r>
                        <a:rPr lang="en-ZA" sz="1600" dirty="0">
                          <a:effectLst/>
                          <a:latin typeface="Arial"/>
                          <a:ea typeface="Arial Unicode MS"/>
                          <a:cs typeface="Times New Roman"/>
                        </a:rPr>
                        <a:t> </a:t>
                      </a:r>
                      <a:endParaRPr lang="en-US"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tabLst>
                          <a:tab pos="2743200" algn="ctr"/>
                          <a:tab pos="5486400" algn="r"/>
                        </a:tabLst>
                      </a:pPr>
                      <a:r>
                        <a:rPr lang="en-ZA" sz="1600" dirty="0">
                          <a:effectLst/>
                          <a:latin typeface="Arial"/>
                          <a:ea typeface="Times New Roman"/>
                          <a:cs typeface="Times New Roman"/>
                        </a:rPr>
                        <a:t>R49,998,637.00</a:t>
                      </a:r>
                      <a:endParaRPr lang="en-US"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81437">
                <a:tc>
                  <a:txBody>
                    <a:bodyPr/>
                    <a:lstStyle/>
                    <a:p>
                      <a:pPr marL="0" marR="0" lvl="0" indent="0" algn="just">
                        <a:lnSpc>
                          <a:spcPct val="115000"/>
                        </a:lnSpc>
                        <a:spcBef>
                          <a:spcPts val="0"/>
                        </a:spcBef>
                        <a:spcAft>
                          <a:spcPts val="0"/>
                        </a:spcAft>
                        <a:buFont typeface="+mj-lt"/>
                        <a:buNone/>
                        <a:tabLst>
                          <a:tab pos="2743200" algn="ctr"/>
                          <a:tab pos="5486400" algn="r"/>
                        </a:tabLst>
                      </a:pPr>
                      <a:r>
                        <a:rPr lang="en-ZA" sz="1600" dirty="0">
                          <a:effectLst/>
                          <a:latin typeface="Arial"/>
                          <a:ea typeface="Times New Roman"/>
                          <a:cs typeface="Times New Roman"/>
                        </a:rPr>
                        <a:t>Free State</a:t>
                      </a:r>
                      <a:endParaRPr lang="en-US"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tabLst>
                          <a:tab pos="2743200" algn="ctr"/>
                          <a:tab pos="5486400" algn="r"/>
                        </a:tabLst>
                      </a:pPr>
                      <a:r>
                        <a:rPr lang="en-ZA" sz="1600" b="1" dirty="0">
                          <a:effectLst/>
                          <a:latin typeface="Arial"/>
                          <a:ea typeface="Times New Roman"/>
                          <a:cs typeface="Times New Roman"/>
                        </a:rPr>
                        <a:t>Botshabelo</a:t>
                      </a:r>
                      <a:endParaRPr lang="en-US" sz="1600" dirty="0">
                        <a:effectLst/>
                        <a:latin typeface="Calibri"/>
                        <a:ea typeface="Times New Roman"/>
                        <a:cs typeface="Times New Roman"/>
                      </a:endParaRPr>
                    </a:p>
                    <a:p>
                      <a:pPr marL="0" marR="0" algn="just">
                        <a:lnSpc>
                          <a:spcPct val="115000"/>
                        </a:lnSpc>
                        <a:spcBef>
                          <a:spcPts val="0"/>
                        </a:spcBef>
                        <a:spcAft>
                          <a:spcPts val="0"/>
                        </a:spcAft>
                        <a:tabLst>
                          <a:tab pos="2743200" algn="ctr"/>
                          <a:tab pos="5486400" algn="r"/>
                        </a:tabLst>
                      </a:pPr>
                      <a:r>
                        <a:rPr lang="en-ZA" sz="1600" dirty="0">
                          <a:effectLst/>
                          <a:latin typeface="Arial"/>
                          <a:ea typeface="Times New Roman"/>
                          <a:cs typeface="Times New Roman"/>
                        </a:rPr>
                        <a:t>Free State Development Corporation (FDC)</a:t>
                      </a:r>
                      <a:endParaRPr lang="en-US"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tabLst>
                          <a:tab pos="2743200" algn="ctr"/>
                          <a:tab pos="5486400" algn="r"/>
                        </a:tabLst>
                      </a:pPr>
                      <a:r>
                        <a:rPr lang="en-ZA" sz="1600" dirty="0">
                          <a:effectLst/>
                          <a:latin typeface="Arial"/>
                          <a:ea typeface="Times New Roman"/>
                          <a:cs typeface="Times New Roman"/>
                        </a:rPr>
                        <a:t>R49,984,884.00</a:t>
                      </a:r>
                      <a:endParaRPr lang="en-US"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26731">
                <a:tc>
                  <a:txBody>
                    <a:bodyPr/>
                    <a:lstStyle/>
                    <a:p>
                      <a:pPr marL="0" marR="0" lvl="0" indent="0" algn="just">
                        <a:lnSpc>
                          <a:spcPct val="115000"/>
                        </a:lnSpc>
                        <a:spcBef>
                          <a:spcPts val="0"/>
                        </a:spcBef>
                        <a:spcAft>
                          <a:spcPts val="0"/>
                        </a:spcAft>
                        <a:buFont typeface="+mj-lt"/>
                        <a:buNone/>
                        <a:tabLst>
                          <a:tab pos="2743200" algn="ctr"/>
                          <a:tab pos="5486400" algn="r"/>
                        </a:tabLst>
                      </a:pPr>
                      <a:r>
                        <a:rPr lang="en-ZA" sz="1600" dirty="0">
                          <a:effectLst/>
                          <a:latin typeface="Arial"/>
                          <a:ea typeface="Times New Roman"/>
                          <a:cs typeface="Times New Roman"/>
                        </a:rPr>
                        <a:t>North West</a:t>
                      </a:r>
                      <a:endParaRPr lang="en-US"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tabLst>
                          <a:tab pos="2743200" algn="ctr"/>
                          <a:tab pos="5486400" algn="r"/>
                        </a:tabLst>
                      </a:pPr>
                      <a:r>
                        <a:rPr lang="en-ZA" sz="1600" b="1" dirty="0">
                          <a:effectLst/>
                          <a:latin typeface="Arial"/>
                          <a:ea typeface="Times New Roman"/>
                          <a:cs typeface="Times New Roman"/>
                        </a:rPr>
                        <a:t>Babelegi </a:t>
                      </a:r>
                      <a:endParaRPr lang="en-US" sz="1600" dirty="0">
                        <a:effectLst/>
                        <a:latin typeface="Calibri"/>
                        <a:ea typeface="Times New Roman"/>
                        <a:cs typeface="Times New Roman"/>
                      </a:endParaRPr>
                    </a:p>
                    <a:p>
                      <a:pPr marL="0" marR="0" algn="just">
                        <a:lnSpc>
                          <a:spcPct val="115000"/>
                        </a:lnSpc>
                        <a:spcBef>
                          <a:spcPts val="0"/>
                        </a:spcBef>
                        <a:spcAft>
                          <a:spcPts val="0"/>
                        </a:spcAft>
                        <a:tabLst>
                          <a:tab pos="2743200" algn="ctr"/>
                          <a:tab pos="5486400" algn="r"/>
                        </a:tabLst>
                      </a:pPr>
                      <a:r>
                        <a:rPr lang="en-ZA" sz="1600" dirty="0">
                          <a:effectLst/>
                          <a:latin typeface="Arial"/>
                          <a:ea typeface="Times New Roman"/>
                          <a:cs typeface="Times New Roman"/>
                        </a:rPr>
                        <a:t>North West Development Corporation (NWDC)</a:t>
                      </a:r>
                      <a:endParaRPr lang="en-US"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tabLst>
                          <a:tab pos="2743200" algn="ctr"/>
                          <a:tab pos="5486400" algn="r"/>
                        </a:tabLst>
                      </a:pPr>
                      <a:r>
                        <a:rPr lang="en-ZA" sz="1600" dirty="0">
                          <a:effectLst/>
                          <a:latin typeface="Arial"/>
                          <a:ea typeface="Times New Roman"/>
                          <a:cs typeface="Times New Roman"/>
                        </a:rPr>
                        <a:t>R49,999,661.00</a:t>
                      </a:r>
                      <a:endParaRPr lang="en-US"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79198">
                <a:tc>
                  <a:txBody>
                    <a:bodyPr/>
                    <a:lstStyle/>
                    <a:p>
                      <a:pPr marL="0" marR="0" algn="just">
                        <a:lnSpc>
                          <a:spcPct val="150000"/>
                        </a:lnSpc>
                        <a:spcBef>
                          <a:spcPts val="0"/>
                        </a:spcBef>
                        <a:spcAft>
                          <a:spcPts val="0"/>
                        </a:spcAft>
                        <a:tabLst>
                          <a:tab pos="2743200" algn="ctr"/>
                          <a:tab pos="5486400" algn="r"/>
                        </a:tabLst>
                      </a:pPr>
                      <a:r>
                        <a:rPr lang="en-ZA" sz="1600" dirty="0">
                          <a:effectLst/>
                          <a:latin typeface="Arial"/>
                          <a:ea typeface="Times New Roman"/>
                          <a:cs typeface="Times New Roman"/>
                        </a:rPr>
                        <a:t> </a:t>
                      </a:r>
                      <a:endParaRPr lang="en-US"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lnSpc>
                          <a:spcPct val="150000"/>
                        </a:lnSpc>
                        <a:spcBef>
                          <a:spcPts val="0"/>
                        </a:spcBef>
                        <a:spcAft>
                          <a:spcPts val="0"/>
                        </a:spcAft>
                        <a:tabLst>
                          <a:tab pos="2743200" algn="ctr"/>
                          <a:tab pos="5486400" algn="r"/>
                        </a:tabLst>
                      </a:pPr>
                      <a:r>
                        <a:rPr lang="en-ZA" sz="1600" b="1" dirty="0">
                          <a:effectLst/>
                          <a:latin typeface="Arial"/>
                          <a:ea typeface="Times New Roman"/>
                          <a:cs typeface="Times New Roman"/>
                        </a:rPr>
                        <a:t>TOTAL</a:t>
                      </a:r>
                      <a:endParaRPr lang="en-US"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lnSpc>
                          <a:spcPct val="150000"/>
                        </a:lnSpc>
                        <a:spcBef>
                          <a:spcPts val="0"/>
                        </a:spcBef>
                        <a:spcAft>
                          <a:spcPts val="0"/>
                        </a:spcAft>
                        <a:tabLst>
                          <a:tab pos="2743200" algn="ctr"/>
                          <a:tab pos="5486400" algn="r"/>
                        </a:tabLst>
                      </a:pPr>
                      <a:r>
                        <a:rPr lang="en-US" sz="1600" b="1" dirty="0">
                          <a:effectLst/>
                          <a:latin typeface="Arial"/>
                          <a:ea typeface="Times New Roman"/>
                          <a:cs typeface="Times New Roman"/>
                        </a:rPr>
                        <a:t>R 199,011,924.00</a:t>
                      </a:r>
                      <a:endParaRPr lang="en-US"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bl>
          </a:graphicData>
        </a:graphic>
      </p:graphicFrame>
      <p:sp>
        <p:nvSpPr>
          <p:cNvPr id="9" name="Title 1"/>
          <p:cNvSpPr txBox="1">
            <a:spLocks/>
          </p:cNvSpPr>
          <p:nvPr/>
        </p:nvSpPr>
        <p:spPr bwMode="auto">
          <a:xfrm>
            <a:off x="0" y="0"/>
            <a:ext cx="9144000" cy="682387"/>
          </a:xfrm>
          <a:prstGeom prst="rect">
            <a:avLst/>
          </a:prstGeom>
          <a:solidFill>
            <a:srgbClr val="00B050"/>
          </a:solidFill>
          <a:ln w="25400">
            <a:noFill/>
            <a:round/>
          </a:ln>
          <a:extLst/>
        </p:spPr>
        <p:txBody>
          <a:bodyPr vert="horz" wrap="square" lIns="77925" tIns="38963" rIns="77925" bIns="38963" numCol="1" rtlCol="0" anchor="ctr" anchorCtr="0" compatLnSpc="1">
            <a:prstTxWarp prst="textNoShape">
              <a:avLst/>
            </a:prstTxWarp>
            <a:noAutofit/>
          </a:bodyPr>
          <a:lstStyle>
            <a:defPPr>
              <a:defRPr lang="en-US"/>
            </a:defPPr>
            <a:lvl1pPr algn="ctr" defTabSz="457200" eaLnBrk="1" fontAlgn="auto" hangingPunct="1">
              <a:spcAft>
                <a:spcPts val="0"/>
              </a:spcAft>
              <a:defRPr sz="1800" b="1">
                <a:solidFill>
                  <a:schemeClr val="bg1"/>
                </a:solidFill>
                <a:latin typeface="Arial"/>
                <a:ea typeface="Arial"/>
                <a:cs typeface="Arial"/>
              </a:defRPr>
            </a:lvl1pPr>
            <a:lvl2pPr algn="ctr">
              <a:defRPr sz="3700"/>
            </a:lvl2pPr>
            <a:lvl3pPr algn="ctr">
              <a:defRPr sz="3700"/>
            </a:lvl3pPr>
            <a:lvl4pPr algn="ctr">
              <a:defRPr sz="3700"/>
            </a:lvl4pPr>
            <a:lvl5pPr algn="ctr">
              <a:defRPr sz="3700"/>
            </a:lvl5pPr>
            <a:lvl6pPr marL="457200" algn="ctr" defTabSz="388938" fontAlgn="base">
              <a:spcBef>
                <a:spcPct val="0"/>
              </a:spcBef>
              <a:spcAft>
                <a:spcPct val="0"/>
              </a:spcAft>
              <a:defRPr sz="3700"/>
            </a:lvl6pPr>
            <a:lvl7pPr marL="914400" algn="ctr" defTabSz="388938" fontAlgn="base">
              <a:spcBef>
                <a:spcPct val="0"/>
              </a:spcBef>
              <a:spcAft>
                <a:spcPct val="0"/>
              </a:spcAft>
              <a:defRPr sz="3700"/>
            </a:lvl7pPr>
            <a:lvl8pPr marL="1371600" algn="ctr" defTabSz="388938" fontAlgn="base">
              <a:spcBef>
                <a:spcPct val="0"/>
              </a:spcBef>
              <a:spcAft>
                <a:spcPct val="0"/>
              </a:spcAft>
              <a:defRPr sz="3700"/>
            </a:lvl8pPr>
            <a:lvl9pPr marL="1828800" algn="ctr" defTabSz="388938" fontAlgn="base">
              <a:spcBef>
                <a:spcPct val="0"/>
              </a:spcBef>
              <a:spcAft>
                <a:spcPct val="0"/>
              </a:spcAft>
              <a:defRPr sz="3700"/>
            </a:lvl9pPr>
          </a:lstStyle>
          <a:p>
            <a:r>
              <a:rPr lang="en-ZA" dirty="0"/>
              <a:t>PROGRAMME 3: </a:t>
            </a:r>
            <a:r>
              <a:rPr lang="en-US" dirty="0"/>
              <a:t>PROVINCIAL PROGRAMMES</a:t>
            </a:r>
            <a:endParaRPr lang="en-ZA" dirty="0"/>
          </a:p>
        </p:txBody>
      </p:sp>
    </p:spTree>
    <p:extLst>
      <p:ext uri="{BB962C8B-B14F-4D97-AF65-F5344CB8AC3E}">
        <p14:creationId xmlns:p14="http://schemas.microsoft.com/office/powerpoint/2010/main" val="183467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388938" eaLnBrk="0" fontAlgn="base" hangingPunct="0">
              <a:spcBef>
                <a:spcPct val="0"/>
              </a:spcBef>
              <a:spcAft>
                <a:spcPct val="0"/>
              </a:spcAft>
              <a:defRPr sz="1500">
                <a:solidFill>
                  <a:schemeClr val="tx1"/>
                </a:solidFill>
                <a:latin typeface="Calibri" pitchFamily="34" charset="0"/>
              </a:defRPr>
            </a:lvl6pPr>
            <a:lvl7pPr marL="2971800" indent="-228600" defTabSz="388938" eaLnBrk="0" fontAlgn="base" hangingPunct="0">
              <a:spcBef>
                <a:spcPct val="0"/>
              </a:spcBef>
              <a:spcAft>
                <a:spcPct val="0"/>
              </a:spcAft>
              <a:defRPr sz="1500">
                <a:solidFill>
                  <a:schemeClr val="tx1"/>
                </a:solidFill>
                <a:latin typeface="Calibri" pitchFamily="34" charset="0"/>
              </a:defRPr>
            </a:lvl7pPr>
            <a:lvl8pPr marL="3429000" indent="-228600" defTabSz="388938" eaLnBrk="0" fontAlgn="base" hangingPunct="0">
              <a:spcBef>
                <a:spcPct val="0"/>
              </a:spcBef>
              <a:spcAft>
                <a:spcPct val="0"/>
              </a:spcAft>
              <a:defRPr sz="1500">
                <a:solidFill>
                  <a:schemeClr val="tx1"/>
                </a:solidFill>
                <a:latin typeface="Calibri" pitchFamily="34" charset="0"/>
              </a:defRPr>
            </a:lvl8pPr>
            <a:lvl9pPr marL="3886200" indent="-228600" defTabSz="388938" eaLnBrk="0" fontAlgn="base" hangingPunct="0">
              <a:spcBef>
                <a:spcPct val="0"/>
              </a:spcBef>
              <a:spcAft>
                <a:spcPct val="0"/>
              </a:spcAft>
              <a:defRPr sz="1500">
                <a:solidFill>
                  <a:schemeClr val="tx1"/>
                </a:solidFill>
                <a:latin typeface="Calibri" pitchFamily="34" charset="0"/>
              </a:defRPr>
            </a:lvl9pPr>
          </a:lstStyle>
          <a:p>
            <a:fld id="{55C69820-6B52-47BF-B341-4746F9D37D5D}" type="slidenum">
              <a:rPr lang="en-US" altLang="en-US" sz="1000" smtClean="0">
                <a:solidFill>
                  <a:srgbClr val="898989"/>
                </a:solidFill>
              </a:rPr>
              <a:pPr/>
              <a:t>26</a:t>
            </a:fld>
            <a:endParaRPr lang="en-US" altLang="en-US" sz="1000" dirty="0" smtClean="0">
              <a:solidFill>
                <a:srgbClr val="898989"/>
              </a:solidFill>
            </a:endParaRPr>
          </a:p>
        </p:txBody>
      </p:sp>
      <p:sp>
        <p:nvSpPr>
          <p:cNvPr id="21507" name="Title 1"/>
          <p:cNvSpPr>
            <a:spLocks noGrp="1"/>
          </p:cNvSpPr>
          <p:nvPr>
            <p:ph type="ctrTitle"/>
          </p:nvPr>
        </p:nvSpPr>
        <p:spPr>
          <a:xfrm>
            <a:off x="304800" y="990600"/>
            <a:ext cx="8699500" cy="558800"/>
          </a:xfrm>
        </p:spPr>
        <p:txBody>
          <a:bodyPr/>
          <a:lstStyle/>
          <a:p>
            <a:pPr algn="l"/>
            <a:r>
              <a:rPr lang="en-US" sz="2000" b="1" dirty="0" smtClean="0">
                <a:solidFill>
                  <a:srgbClr val="000000"/>
                </a:solidFill>
                <a:latin typeface="Arial" charset="0"/>
                <a:cs typeface="Arial" charset="0"/>
              </a:rPr>
              <a:t>DIGITAL HUBS</a:t>
            </a:r>
            <a:endParaRPr lang="en-ZA" altLang="en-US" sz="2000" dirty="0" smtClean="0"/>
          </a:p>
        </p:txBody>
      </p:sp>
      <p:sp>
        <p:nvSpPr>
          <p:cNvPr id="21509" name="TextBox 1"/>
          <p:cNvSpPr txBox="1">
            <a:spLocks noChangeArrowheads="1"/>
          </p:cNvSpPr>
          <p:nvPr/>
        </p:nvSpPr>
        <p:spPr bwMode="auto">
          <a:xfrm>
            <a:off x="666750" y="1549779"/>
            <a:ext cx="78105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500">
                <a:solidFill>
                  <a:schemeClr val="tx1"/>
                </a:solidFill>
                <a:latin typeface="Calibri" pitchFamily="34" charset="0"/>
              </a:defRPr>
            </a:lvl1pPr>
            <a:lvl2pPr>
              <a:defRPr sz="1500">
                <a:solidFill>
                  <a:schemeClr val="tx1"/>
                </a:solidFill>
                <a:latin typeface="Calibri" pitchFamily="34" charset="0"/>
              </a:defRPr>
            </a:lvl2pPr>
            <a:lvl3pPr>
              <a:defRPr sz="1500">
                <a:solidFill>
                  <a:schemeClr val="tx1"/>
                </a:solidFill>
                <a:latin typeface="Calibri" pitchFamily="34" charset="0"/>
              </a:defRPr>
            </a:lvl3pPr>
            <a:lvl4pPr>
              <a:defRPr sz="1500">
                <a:solidFill>
                  <a:schemeClr val="tx1"/>
                </a:solidFill>
                <a:latin typeface="Calibri" pitchFamily="34" charset="0"/>
              </a:defRPr>
            </a:lvl4pPr>
            <a:lvl5pPr>
              <a:defRPr sz="1500">
                <a:solidFill>
                  <a:schemeClr val="tx1"/>
                </a:solidFill>
                <a:latin typeface="Calibri" pitchFamily="34" charset="0"/>
              </a:defRPr>
            </a:lvl5pPr>
            <a:lvl6pPr marL="2014538" indent="271463" defTabSz="388938" eaLnBrk="0" fontAlgn="base" hangingPunct="0">
              <a:spcBef>
                <a:spcPct val="0"/>
              </a:spcBef>
              <a:spcAft>
                <a:spcPct val="0"/>
              </a:spcAft>
              <a:defRPr sz="1500">
                <a:solidFill>
                  <a:schemeClr val="tx1"/>
                </a:solidFill>
                <a:latin typeface="Calibri" pitchFamily="34" charset="0"/>
              </a:defRPr>
            </a:lvl6pPr>
            <a:lvl7pPr marL="2471738" indent="271463" defTabSz="388938" eaLnBrk="0" fontAlgn="base" hangingPunct="0">
              <a:spcBef>
                <a:spcPct val="0"/>
              </a:spcBef>
              <a:spcAft>
                <a:spcPct val="0"/>
              </a:spcAft>
              <a:defRPr sz="1500">
                <a:solidFill>
                  <a:schemeClr val="tx1"/>
                </a:solidFill>
                <a:latin typeface="Calibri" pitchFamily="34" charset="0"/>
              </a:defRPr>
            </a:lvl7pPr>
            <a:lvl8pPr marL="2928938" indent="271463" defTabSz="388938" eaLnBrk="0" fontAlgn="base" hangingPunct="0">
              <a:spcBef>
                <a:spcPct val="0"/>
              </a:spcBef>
              <a:spcAft>
                <a:spcPct val="0"/>
              </a:spcAft>
              <a:defRPr sz="1500">
                <a:solidFill>
                  <a:schemeClr val="tx1"/>
                </a:solidFill>
                <a:latin typeface="Calibri" pitchFamily="34" charset="0"/>
              </a:defRPr>
            </a:lvl8pPr>
            <a:lvl9pPr marL="3386138" indent="271463" defTabSz="388938" eaLnBrk="0" fontAlgn="base" hangingPunct="0">
              <a:spcBef>
                <a:spcPct val="0"/>
              </a:spcBef>
              <a:spcAft>
                <a:spcPct val="0"/>
              </a:spcAft>
              <a:defRPr sz="1500">
                <a:solidFill>
                  <a:schemeClr val="tx1"/>
                </a:solidFill>
                <a:latin typeface="Calibri" pitchFamily="34" charset="0"/>
              </a:defRPr>
            </a:lvl9pPr>
          </a:lstStyle>
          <a:p>
            <a:pPr algn="just" eaLnBrk="1" hangingPunct="1">
              <a:spcBef>
                <a:spcPct val="20000"/>
              </a:spcBef>
              <a:spcAft>
                <a:spcPts val="1200"/>
              </a:spcAft>
              <a:buFont typeface="Wingdings" pitchFamily="2" charset="2"/>
              <a:buChar char="q"/>
            </a:pPr>
            <a:r>
              <a:rPr lang="en-US" sz="1800" dirty="0">
                <a:solidFill>
                  <a:srgbClr val="000000"/>
                </a:solidFill>
                <a:latin typeface="Arial" charset="0"/>
                <a:cs typeface="Arial" charset="0"/>
              </a:rPr>
              <a:t>Digital Hubs under implementation </a:t>
            </a:r>
            <a:r>
              <a:rPr lang="en-US" sz="1800" dirty="0" smtClean="0">
                <a:solidFill>
                  <a:srgbClr val="000000"/>
                </a:solidFill>
                <a:latin typeface="Arial" charset="0"/>
                <a:cs typeface="Arial" charset="0"/>
              </a:rPr>
              <a:t>include:</a:t>
            </a:r>
            <a:endParaRPr lang="en-US" sz="1800" dirty="0">
              <a:solidFill>
                <a:srgbClr val="000000"/>
              </a:solidFill>
              <a:latin typeface="Arial" charset="0"/>
              <a:cs typeface="Arial" charset="0"/>
            </a:endParaRPr>
          </a:p>
          <a:p>
            <a:pPr marL="0" indent="0" algn="just" eaLnBrk="1" hangingPunct="1">
              <a:spcBef>
                <a:spcPct val="20000"/>
              </a:spcBef>
              <a:spcAft>
                <a:spcPts val="1200"/>
              </a:spcAft>
            </a:pPr>
            <a:r>
              <a:rPr lang="en-US" sz="1800" dirty="0" smtClean="0">
                <a:solidFill>
                  <a:srgbClr val="000000"/>
                </a:solidFill>
                <a:latin typeface="Arial" charset="0"/>
                <a:cs typeface="Arial" charset="0"/>
              </a:rPr>
              <a:t>      1</a:t>
            </a:r>
            <a:r>
              <a:rPr lang="en-US" sz="1800" dirty="0">
                <a:solidFill>
                  <a:srgbClr val="000000"/>
                </a:solidFill>
                <a:latin typeface="Arial" charset="0"/>
                <a:cs typeface="Arial" charset="0"/>
              </a:rPr>
              <a:t>. </a:t>
            </a:r>
            <a:r>
              <a:rPr lang="en-US" sz="1800" dirty="0">
                <a:solidFill>
                  <a:srgbClr val="000000"/>
                </a:solidFill>
                <a:latin typeface="Arial" charset="0"/>
                <a:cs typeface="Arial" charset="0"/>
              </a:rPr>
              <a:t>Botshabelo</a:t>
            </a:r>
            <a:r>
              <a:rPr lang="en-US" sz="1800" dirty="0">
                <a:solidFill>
                  <a:srgbClr val="000000"/>
                </a:solidFill>
                <a:latin typeface="Arial" charset="0"/>
                <a:cs typeface="Arial" charset="0"/>
              </a:rPr>
              <a:t> Digital Hub – Free </a:t>
            </a:r>
            <a:r>
              <a:rPr lang="en-US" sz="1800" dirty="0" smtClean="0">
                <a:solidFill>
                  <a:srgbClr val="000000"/>
                </a:solidFill>
                <a:latin typeface="Arial" charset="0"/>
                <a:cs typeface="Arial" charset="0"/>
              </a:rPr>
              <a:t>State; and </a:t>
            </a:r>
            <a:endParaRPr lang="en-US" sz="1800" dirty="0">
              <a:solidFill>
                <a:srgbClr val="000000"/>
              </a:solidFill>
              <a:latin typeface="Arial" charset="0"/>
              <a:cs typeface="Arial" charset="0"/>
            </a:endParaRPr>
          </a:p>
          <a:p>
            <a:pPr marL="0" indent="0" algn="just" eaLnBrk="1" hangingPunct="1">
              <a:spcBef>
                <a:spcPct val="20000"/>
              </a:spcBef>
              <a:spcAft>
                <a:spcPts val="1200"/>
              </a:spcAft>
            </a:pPr>
            <a:r>
              <a:rPr lang="en-US" sz="1800" dirty="0" smtClean="0">
                <a:solidFill>
                  <a:srgbClr val="000000"/>
                </a:solidFill>
                <a:latin typeface="Arial" charset="0"/>
                <a:cs typeface="Arial" charset="0"/>
              </a:rPr>
              <a:t>      2</a:t>
            </a:r>
            <a:r>
              <a:rPr lang="en-US" sz="1800" dirty="0">
                <a:solidFill>
                  <a:srgbClr val="000000"/>
                </a:solidFill>
                <a:latin typeface="Arial" charset="0"/>
                <a:cs typeface="Arial" charset="0"/>
              </a:rPr>
              <a:t>. </a:t>
            </a:r>
            <a:r>
              <a:rPr lang="en-US" sz="1800" dirty="0" smtClean="0">
                <a:solidFill>
                  <a:srgbClr val="000000"/>
                </a:solidFill>
                <a:latin typeface="Arial" charset="0"/>
                <a:cs typeface="Arial" charset="0"/>
              </a:rPr>
              <a:t>i</a:t>
            </a:r>
            <a:r>
              <a:rPr lang="en-US" sz="1800" dirty="0">
                <a:solidFill>
                  <a:srgbClr val="000000"/>
                </a:solidFill>
                <a:latin typeface="Arial" charset="0"/>
                <a:cs typeface="Arial" charset="0"/>
              </a:rPr>
              <a:t>S</a:t>
            </a:r>
            <a:r>
              <a:rPr lang="en-US" sz="1800" dirty="0" smtClean="0">
                <a:solidFill>
                  <a:srgbClr val="000000"/>
                </a:solidFill>
                <a:latin typeface="Arial" charset="0"/>
                <a:cs typeface="Arial" charset="0"/>
              </a:rPr>
              <a:t>ithebe</a:t>
            </a:r>
            <a:r>
              <a:rPr lang="en-US" sz="1800" dirty="0" smtClean="0">
                <a:solidFill>
                  <a:srgbClr val="000000"/>
                </a:solidFill>
                <a:latin typeface="Arial" charset="0"/>
                <a:cs typeface="Arial" charset="0"/>
              </a:rPr>
              <a:t> </a:t>
            </a:r>
            <a:r>
              <a:rPr lang="en-US" sz="1800" dirty="0">
                <a:solidFill>
                  <a:srgbClr val="000000"/>
                </a:solidFill>
                <a:latin typeface="Arial" charset="0"/>
                <a:cs typeface="Arial" charset="0"/>
              </a:rPr>
              <a:t>Digital Hub </a:t>
            </a:r>
            <a:r>
              <a:rPr lang="en-US" sz="1800" dirty="0" smtClean="0">
                <a:solidFill>
                  <a:srgbClr val="000000"/>
                </a:solidFill>
                <a:latin typeface="Arial" charset="0"/>
                <a:cs typeface="Arial" charset="0"/>
              </a:rPr>
              <a:t>– KZN. </a:t>
            </a:r>
          </a:p>
          <a:p>
            <a:pPr algn="just" eaLnBrk="1" hangingPunct="1">
              <a:spcBef>
                <a:spcPct val="20000"/>
              </a:spcBef>
              <a:spcAft>
                <a:spcPts val="1200"/>
              </a:spcAft>
              <a:buFont typeface="Wingdings" pitchFamily="2" charset="2"/>
              <a:buChar char="q"/>
            </a:pPr>
            <a:r>
              <a:rPr lang="en-US" sz="1800" b="1" dirty="0" smtClean="0">
                <a:solidFill>
                  <a:srgbClr val="000000"/>
                </a:solidFill>
                <a:latin typeface="Arial" pitchFamily="34" charset="0"/>
                <a:cs typeface="Arial" pitchFamily="34" charset="0"/>
              </a:rPr>
              <a:t>the </a:t>
            </a:r>
            <a:r>
              <a:rPr lang="en-US" sz="1800" b="1" dirty="0" smtClean="0">
                <a:solidFill>
                  <a:srgbClr val="000000"/>
                </a:solidFill>
                <a:latin typeface="Arial" pitchFamily="34" charset="0"/>
                <a:cs typeface="Arial" pitchFamily="34" charset="0"/>
              </a:rPr>
              <a:t>dtic’s</a:t>
            </a:r>
            <a:r>
              <a:rPr lang="en-US" sz="1800" b="1" dirty="0" smtClean="0">
                <a:solidFill>
                  <a:srgbClr val="000000"/>
                </a:solidFill>
                <a:latin typeface="Arial" pitchFamily="34" charset="0"/>
                <a:cs typeface="Arial" pitchFamily="34" charset="0"/>
              </a:rPr>
              <a:t> </a:t>
            </a:r>
            <a:r>
              <a:rPr lang="en-US" sz="1800" dirty="0" smtClean="0">
                <a:solidFill>
                  <a:srgbClr val="000000"/>
                </a:solidFill>
                <a:latin typeface="Arial" pitchFamily="34" charset="0"/>
                <a:cs typeface="Arial" pitchFamily="34" charset="0"/>
              </a:rPr>
              <a:t>Digital </a:t>
            </a:r>
            <a:r>
              <a:rPr lang="en-US" sz="1800" dirty="0" smtClean="0">
                <a:solidFill>
                  <a:srgbClr val="000000"/>
                </a:solidFill>
                <a:latin typeface="Arial" charset="0"/>
                <a:cs typeface="Arial" charset="0"/>
              </a:rPr>
              <a:t>Hub is a platform that provides access to  technology, digital training, shared facilities and work spaces.</a:t>
            </a:r>
          </a:p>
          <a:p>
            <a:pPr algn="just" eaLnBrk="1" hangingPunct="1">
              <a:spcBef>
                <a:spcPct val="20000"/>
              </a:spcBef>
              <a:spcAft>
                <a:spcPts val="1200"/>
              </a:spcAft>
              <a:buFont typeface="Wingdings" pitchFamily="2" charset="2"/>
              <a:buChar char="q"/>
            </a:pPr>
            <a:r>
              <a:rPr lang="en-US" sz="1800" dirty="0" smtClean="0">
                <a:solidFill>
                  <a:srgbClr val="000000"/>
                </a:solidFill>
                <a:latin typeface="Arial" charset="0"/>
                <a:cs typeface="Arial" charset="0"/>
              </a:rPr>
              <a:t> It is a central point of service offering access to digital expertise, experimentation and testing facilities.</a:t>
            </a:r>
          </a:p>
          <a:p>
            <a:pPr algn="just" eaLnBrk="1" hangingPunct="1">
              <a:spcBef>
                <a:spcPct val="20000"/>
              </a:spcBef>
              <a:spcAft>
                <a:spcPts val="1200"/>
              </a:spcAft>
              <a:buFont typeface="Wingdings" pitchFamily="2" charset="2"/>
              <a:buChar char="q"/>
            </a:pPr>
            <a:r>
              <a:rPr lang="en-US" sz="1800" dirty="0" smtClean="0">
                <a:solidFill>
                  <a:srgbClr val="000000"/>
                </a:solidFill>
                <a:latin typeface="Arial" charset="0"/>
                <a:cs typeface="Arial" charset="0"/>
              </a:rPr>
              <a:t>The Hub will foster an atmosphere of creativity and support.  </a:t>
            </a:r>
          </a:p>
        </p:txBody>
      </p:sp>
      <p:sp>
        <p:nvSpPr>
          <p:cNvPr id="6" name="Title 1"/>
          <p:cNvSpPr txBox="1">
            <a:spLocks/>
          </p:cNvSpPr>
          <p:nvPr/>
        </p:nvSpPr>
        <p:spPr bwMode="auto">
          <a:xfrm>
            <a:off x="0" y="0"/>
            <a:ext cx="9144000" cy="682387"/>
          </a:xfrm>
          <a:prstGeom prst="rect">
            <a:avLst/>
          </a:prstGeom>
          <a:solidFill>
            <a:srgbClr val="00B050"/>
          </a:solidFill>
          <a:ln w="25400">
            <a:noFill/>
            <a:round/>
          </a:ln>
          <a:extLst/>
        </p:spPr>
        <p:txBody>
          <a:bodyPr vert="horz" wrap="square" lIns="77925" tIns="38963" rIns="77925" bIns="38963" numCol="1" rtlCol="0" anchor="ctr" anchorCtr="0" compatLnSpc="1">
            <a:prstTxWarp prst="textNoShape">
              <a:avLst/>
            </a:prstTxWarp>
            <a:noAutofit/>
          </a:bodyPr>
          <a:lstStyle>
            <a:defPPr>
              <a:defRPr lang="en-US"/>
            </a:defPPr>
            <a:lvl1pPr algn="ctr" defTabSz="457200" eaLnBrk="1" fontAlgn="auto" hangingPunct="1">
              <a:spcAft>
                <a:spcPts val="0"/>
              </a:spcAft>
              <a:defRPr sz="1800" b="1">
                <a:solidFill>
                  <a:schemeClr val="bg1"/>
                </a:solidFill>
                <a:latin typeface="Arial"/>
                <a:ea typeface="Arial"/>
                <a:cs typeface="Arial"/>
              </a:defRPr>
            </a:lvl1pPr>
            <a:lvl2pPr algn="ctr">
              <a:defRPr sz="3700"/>
            </a:lvl2pPr>
            <a:lvl3pPr algn="ctr">
              <a:defRPr sz="3700"/>
            </a:lvl3pPr>
            <a:lvl4pPr algn="ctr">
              <a:defRPr sz="3700"/>
            </a:lvl4pPr>
            <a:lvl5pPr algn="ctr">
              <a:defRPr sz="3700"/>
            </a:lvl5pPr>
            <a:lvl6pPr marL="457200" algn="ctr" defTabSz="388938" fontAlgn="base">
              <a:spcBef>
                <a:spcPct val="0"/>
              </a:spcBef>
              <a:spcAft>
                <a:spcPct val="0"/>
              </a:spcAft>
              <a:defRPr sz="3700"/>
            </a:lvl6pPr>
            <a:lvl7pPr marL="914400" algn="ctr" defTabSz="388938" fontAlgn="base">
              <a:spcBef>
                <a:spcPct val="0"/>
              </a:spcBef>
              <a:spcAft>
                <a:spcPct val="0"/>
              </a:spcAft>
              <a:defRPr sz="3700"/>
            </a:lvl7pPr>
            <a:lvl8pPr marL="1371600" algn="ctr" defTabSz="388938" fontAlgn="base">
              <a:spcBef>
                <a:spcPct val="0"/>
              </a:spcBef>
              <a:spcAft>
                <a:spcPct val="0"/>
              </a:spcAft>
              <a:defRPr sz="3700"/>
            </a:lvl8pPr>
            <a:lvl9pPr marL="1828800" algn="ctr" defTabSz="388938" fontAlgn="base">
              <a:spcBef>
                <a:spcPct val="0"/>
              </a:spcBef>
              <a:spcAft>
                <a:spcPct val="0"/>
              </a:spcAft>
              <a:defRPr sz="3700"/>
            </a:lvl9pPr>
          </a:lstStyle>
          <a:p>
            <a:r>
              <a:rPr lang="en-ZA" dirty="0"/>
              <a:t>PROGRAMME 3: </a:t>
            </a:r>
            <a:r>
              <a:rPr lang="en-US" dirty="0"/>
              <a:t>PROVINCIAL PROGRAMMES</a:t>
            </a:r>
            <a:endParaRPr lang="en-ZA" dirty="0"/>
          </a:p>
        </p:txBody>
      </p:sp>
    </p:spTree>
    <p:extLst>
      <p:ext uri="{BB962C8B-B14F-4D97-AF65-F5344CB8AC3E}">
        <p14:creationId xmlns:p14="http://schemas.microsoft.com/office/powerpoint/2010/main" val="2410302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388938" eaLnBrk="0" fontAlgn="base" hangingPunct="0">
              <a:spcBef>
                <a:spcPct val="0"/>
              </a:spcBef>
              <a:spcAft>
                <a:spcPct val="0"/>
              </a:spcAft>
              <a:defRPr sz="1500">
                <a:solidFill>
                  <a:schemeClr val="tx1"/>
                </a:solidFill>
                <a:latin typeface="Calibri" pitchFamily="34" charset="0"/>
              </a:defRPr>
            </a:lvl6pPr>
            <a:lvl7pPr marL="2971800" indent="-228600" defTabSz="388938" eaLnBrk="0" fontAlgn="base" hangingPunct="0">
              <a:spcBef>
                <a:spcPct val="0"/>
              </a:spcBef>
              <a:spcAft>
                <a:spcPct val="0"/>
              </a:spcAft>
              <a:defRPr sz="1500">
                <a:solidFill>
                  <a:schemeClr val="tx1"/>
                </a:solidFill>
                <a:latin typeface="Calibri" pitchFamily="34" charset="0"/>
              </a:defRPr>
            </a:lvl7pPr>
            <a:lvl8pPr marL="3429000" indent="-228600" defTabSz="388938" eaLnBrk="0" fontAlgn="base" hangingPunct="0">
              <a:spcBef>
                <a:spcPct val="0"/>
              </a:spcBef>
              <a:spcAft>
                <a:spcPct val="0"/>
              </a:spcAft>
              <a:defRPr sz="1500">
                <a:solidFill>
                  <a:schemeClr val="tx1"/>
                </a:solidFill>
                <a:latin typeface="Calibri" pitchFamily="34" charset="0"/>
              </a:defRPr>
            </a:lvl8pPr>
            <a:lvl9pPr marL="3886200" indent="-228600" defTabSz="388938" eaLnBrk="0" fontAlgn="base" hangingPunct="0">
              <a:spcBef>
                <a:spcPct val="0"/>
              </a:spcBef>
              <a:spcAft>
                <a:spcPct val="0"/>
              </a:spcAft>
              <a:defRPr sz="1500">
                <a:solidFill>
                  <a:schemeClr val="tx1"/>
                </a:solidFill>
                <a:latin typeface="Calibri" pitchFamily="34" charset="0"/>
              </a:defRPr>
            </a:lvl9pPr>
          </a:lstStyle>
          <a:p>
            <a:fld id="{AE26DCA3-6326-4FFB-BC9C-6918ECFB8732}" type="slidenum">
              <a:rPr lang="en-US" altLang="en-US" sz="1000" smtClean="0">
                <a:solidFill>
                  <a:srgbClr val="898989"/>
                </a:solidFill>
              </a:rPr>
              <a:pPr/>
              <a:t>27</a:t>
            </a:fld>
            <a:endParaRPr lang="en-US" altLang="en-US" sz="1000" dirty="0" smtClean="0">
              <a:solidFill>
                <a:srgbClr val="898989"/>
              </a:solidFill>
            </a:endParaRPr>
          </a:p>
        </p:txBody>
      </p:sp>
      <p:graphicFrame>
        <p:nvGraphicFramePr>
          <p:cNvPr id="13" name="Diagram 12">
            <a:extLst/>
          </p:cNvPr>
          <p:cNvGraphicFramePr/>
          <p:nvPr>
            <p:extLst>
              <p:ext uri="{D42A27DB-BD31-4B8C-83A1-F6EECF244321}">
                <p14:modId xmlns:p14="http://schemas.microsoft.com/office/powerpoint/2010/main" val="1881422971"/>
              </p:ext>
            </p:extLst>
          </p:nvPr>
        </p:nvGraphicFramePr>
        <p:xfrm>
          <a:off x="3817144" y="892175"/>
          <a:ext cx="5187156"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C183D7F6-B498-43B3-948B-1728B52AA6E4}"/>
            </a:extLst>
          </p:cNvPr>
          <p:cNvGrpSpPr>
            <a:grpSpLocks noGrp="1" noUngrp="1" noRot="1" noChangeAspect="1" noMove="1" noResize="1"/>
          </p:cNvGrpSpPr>
          <p:nvPr/>
        </p:nvGrpSpPr>
        <p:grpSpPr>
          <a:xfrm>
            <a:off x="2486469" y="1"/>
            <a:ext cx="1827610" cy="5715001"/>
            <a:chOff x="1320800" y="0"/>
            <a:chExt cx="2436813" cy="6858001"/>
          </a:xfrm>
          <a:solidFill>
            <a:schemeClr val="accent6"/>
          </a:solidFill>
        </p:grpSpPr>
        <p:sp>
          <p:nvSpPr>
            <p:cNvPr id="15" name="Freeform 6">
              <a:extLst>
                <a:ext uri="{C183D7F6-B498-43B3-948B-1728B52AA6E4}"/>
              </a:extLst>
            </p:cNvPr>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grpFill/>
            <a:ln>
              <a:noFill/>
            </a:ln>
          </p:spPr>
        </p:sp>
        <p:sp>
          <p:nvSpPr>
            <p:cNvPr id="16" name="Freeform 7">
              <a:extLst>
                <a:ext uri="{C183D7F6-B498-43B3-948B-1728B52AA6E4}"/>
              </a:extLst>
            </p:cNvPr>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grpFill/>
            <a:ln>
              <a:noFill/>
            </a:ln>
          </p:spPr>
        </p:sp>
        <p:sp>
          <p:nvSpPr>
            <p:cNvPr id="17" name="Freeform 8">
              <a:extLst>
                <a:ext uri="{C183D7F6-B498-43B3-948B-1728B52AA6E4}"/>
              </a:extLst>
            </p:cNvPr>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grpFill/>
            <a:ln>
              <a:noFill/>
            </a:ln>
          </p:spPr>
        </p:sp>
        <p:sp>
          <p:nvSpPr>
            <p:cNvPr id="18" name="Freeform 9">
              <a:extLst>
                <a:ext uri="{C183D7F6-B498-43B3-948B-1728B52AA6E4}"/>
              </a:extLst>
            </p:cNvPr>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grpFill/>
            <a:ln>
              <a:noFill/>
            </a:ln>
          </p:spPr>
        </p:sp>
        <p:sp>
          <p:nvSpPr>
            <p:cNvPr id="19" name="Freeform 10">
              <a:extLst>
                <a:ext uri="{C183D7F6-B498-43B3-948B-1728B52AA6E4}"/>
              </a:extLst>
            </p:cNvPr>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grpFill/>
            <a:ln>
              <a:noFill/>
            </a:ln>
          </p:spPr>
        </p:sp>
        <p:sp>
          <p:nvSpPr>
            <p:cNvPr id="20" name="Freeform 11">
              <a:extLst>
                <a:ext uri="{C183D7F6-B498-43B3-948B-1728B52AA6E4}"/>
              </a:extLst>
            </p:cNvPr>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grpFill/>
            <a:ln>
              <a:noFill/>
            </a:ln>
          </p:spPr>
        </p:sp>
      </p:grpSp>
      <p:sp>
        <p:nvSpPr>
          <p:cNvPr id="21" name="Freeform: Shape 11">
            <a:extLst>
              <a:ext uri="{C183D7F6-B498-43B3-948B-1728B52AA6E4}"/>
            </a:extLst>
          </p:cNvPr>
          <p:cNvSpPr>
            <a:spLocks noGrp="1" noRot="1" noChangeAspect="1" noMove="1" noResize="1" noEditPoints="1" noAdjustHandles="1" noChangeArrowheads="1" noChangeShapeType="1" noTextEdit="1"/>
          </p:cNvSpPr>
          <p:nvPr/>
        </p:nvSpPr>
        <p:spPr>
          <a:xfrm flipV="1">
            <a:off x="0" y="0"/>
            <a:ext cx="3302000" cy="5715000"/>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solidFill>
            <a:schemeClr val="accent6">
              <a:lumMod val="20000"/>
              <a:lumOff val="80000"/>
            </a:schemeClr>
          </a:solidFill>
          <a:ln>
            <a:noFill/>
          </a:ln>
        </p:spPr>
        <p:style>
          <a:lnRef idx="2">
            <a:schemeClr val="accent1">
              <a:shade val="50000"/>
            </a:schemeClr>
          </a:lnRef>
          <a:fillRef idx="1002">
            <a:schemeClr val="dk1"/>
          </a:fillRef>
          <a:effectRef idx="0">
            <a:schemeClr val="accent1"/>
          </a:effectRef>
          <a:fontRef idx="minor">
            <a:schemeClr val="lt1"/>
          </a:fontRef>
        </p:style>
        <p:txBody>
          <a:bodyPr lIns="74441" tIns="37221" rIns="74441" bIns="37221" anchor="ctr"/>
          <a:lstStyle/>
          <a:p>
            <a:pPr algn="ctr" defTabSz="372207">
              <a:defRPr/>
            </a:pPr>
            <a:endParaRPr lang="en-US" dirty="0">
              <a:solidFill>
                <a:prstClr val="black"/>
              </a:solidFill>
            </a:endParaRPr>
          </a:p>
        </p:txBody>
      </p:sp>
      <p:sp>
        <p:nvSpPr>
          <p:cNvPr id="22" name="Title 1">
            <a:extLst/>
          </p:cNvPr>
          <p:cNvSpPr txBox="1">
            <a:spLocks/>
          </p:cNvSpPr>
          <p:nvPr/>
        </p:nvSpPr>
        <p:spPr bwMode="auto">
          <a:xfrm>
            <a:off x="238125" y="571500"/>
            <a:ext cx="2247900" cy="4468813"/>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nchor="ctr">
            <a:normAutofit/>
          </a:bodyPr>
          <a:lstStyle>
            <a:lvl1pPr algn="ctr" defTabSz="388938" rtl="0" eaLnBrk="0" fontAlgn="base" hangingPunct="0">
              <a:spcBef>
                <a:spcPct val="0"/>
              </a:spcBef>
              <a:spcAft>
                <a:spcPct val="0"/>
              </a:spcAft>
              <a:defRPr sz="3700" kern="1200">
                <a:solidFill>
                  <a:schemeClr val="tx1"/>
                </a:solidFill>
                <a:latin typeface="+mj-lt"/>
                <a:ea typeface="+mj-ea"/>
                <a:cs typeface="+mj-cs"/>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a:defRPr/>
            </a:pPr>
            <a:r>
              <a:rPr lang="en-ZA" sz="3300" b="1" dirty="0" smtClean="0">
                <a:solidFill>
                  <a:schemeClr val="tx1">
                    <a:lumMod val="95000"/>
                    <a:lumOff val="5000"/>
                  </a:schemeClr>
                </a:solidFill>
              </a:rPr>
              <a:t>Digital Hub Offering</a:t>
            </a:r>
            <a:endParaRPr lang="en-IE" sz="3300" b="1" dirty="0">
              <a:solidFill>
                <a:schemeClr val="tx1">
                  <a:lumMod val="95000"/>
                  <a:lumOff val="5000"/>
                </a:schemeClr>
              </a:solidFill>
            </a:endParaRPr>
          </a:p>
        </p:txBody>
      </p:sp>
    </p:spTree>
    <p:extLst>
      <p:ext uri="{BB962C8B-B14F-4D97-AF65-F5344CB8AC3E}">
        <p14:creationId xmlns:p14="http://schemas.microsoft.com/office/powerpoint/2010/main" val="18565086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388938" eaLnBrk="0" fontAlgn="base" hangingPunct="0">
              <a:spcBef>
                <a:spcPct val="0"/>
              </a:spcBef>
              <a:spcAft>
                <a:spcPct val="0"/>
              </a:spcAft>
              <a:defRPr sz="1500">
                <a:solidFill>
                  <a:schemeClr val="tx1"/>
                </a:solidFill>
                <a:latin typeface="Calibri" pitchFamily="34" charset="0"/>
              </a:defRPr>
            </a:lvl6pPr>
            <a:lvl7pPr marL="2971800" indent="-228600" defTabSz="388938" eaLnBrk="0" fontAlgn="base" hangingPunct="0">
              <a:spcBef>
                <a:spcPct val="0"/>
              </a:spcBef>
              <a:spcAft>
                <a:spcPct val="0"/>
              </a:spcAft>
              <a:defRPr sz="1500">
                <a:solidFill>
                  <a:schemeClr val="tx1"/>
                </a:solidFill>
                <a:latin typeface="Calibri" pitchFamily="34" charset="0"/>
              </a:defRPr>
            </a:lvl7pPr>
            <a:lvl8pPr marL="3429000" indent="-228600" defTabSz="388938" eaLnBrk="0" fontAlgn="base" hangingPunct="0">
              <a:spcBef>
                <a:spcPct val="0"/>
              </a:spcBef>
              <a:spcAft>
                <a:spcPct val="0"/>
              </a:spcAft>
              <a:defRPr sz="1500">
                <a:solidFill>
                  <a:schemeClr val="tx1"/>
                </a:solidFill>
                <a:latin typeface="Calibri" pitchFamily="34" charset="0"/>
              </a:defRPr>
            </a:lvl8pPr>
            <a:lvl9pPr marL="3886200" indent="-228600" defTabSz="388938" eaLnBrk="0" fontAlgn="base" hangingPunct="0">
              <a:spcBef>
                <a:spcPct val="0"/>
              </a:spcBef>
              <a:spcAft>
                <a:spcPct val="0"/>
              </a:spcAft>
              <a:defRPr sz="1500">
                <a:solidFill>
                  <a:schemeClr val="tx1"/>
                </a:solidFill>
                <a:latin typeface="Calibri" pitchFamily="34" charset="0"/>
              </a:defRPr>
            </a:lvl9pPr>
          </a:lstStyle>
          <a:p>
            <a:fld id="{B7F3658E-0093-4CA3-A3FE-2E0C3BD4CAA9}" type="slidenum">
              <a:rPr lang="en-US" altLang="en-US" sz="1000" smtClean="0">
                <a:solidFill>
                  <a:srgbClr val="898989"/>
                </a:solidFill>
              </a:rPr>
              <a:pPr/>
              <a:t>28</a:t>
            </a:fld>
            <a:endParaRPr lang="en-US" altLang="en-US" sz="1000" dirty="0" smtClean="0">
              <a:solidFill>
                <a:srgbClr val="898989"/>
              </a:solidFill>
            </a:endParaRPr>
          </a:p>
        </p:txBody>
      </p:sp>
      <p:sp>
        <p:nvSpPr>
          <p:cNvPr id="25603" name="Title 1"/>
          <p:cNvSpPr>
            <a:spLocks noGrp="1"/>
          </p:cNvSpPr>
          <p:nvPr>
            <p:ph type="ctrTitle"/>
          </p:nvPr>
        </p:nvSpPr>
        <p:spPr>
          <a:xfrm>
            <a:off x="130175" y="986790"/>
            <a:ext cx="8699500" cy="558800"/>
          </a:xfrm>
        </p:spPr>
        <p:txBody>
          <a:bodyPr/>
          <a:lstStyle/>
          <a:p>
            <a:pPr algn="l"/>
            <a:r>
              <a:rPr lang="en-US" sz="2000" b="1" dirty="0" smtClean="0">
                <a:solidFill>
                  <a:srgbClr val="000000"/>
                </a:solidFill>
                <a:latin typeface="Arial" charset="0"/>
                <a:cs typeface="Arial" charset="0"/>
              </a:rPr>
              <a:t>ISITHEBE DIGITAL HUB</a:t>
            </a:r>
            <a:endParaRPr lang="en-ZA" altLang="en-US" sz="2000" dirty="0" smtClean="0"/>
          </a:p>
        </p:txBody>
      </p:sp>
      <p:sp>
        <p:nvSpPr>
          <p:cNvPr id="25605" name="TextBox 1"/>
          <p:cNvSpPr txBox="1">
            <a:spLocks noChangeArrowheads="1"/>
          </p:cNvSpPr>
          <p:nvPr/>
        </p:nvSpPr>
        <p:spPr bwMode="auto">
          <a:xfrm>
            <a:off x="1295400" y="2070100"/>
            <a:ext cx="187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ZA" dirty="0"/>
          </a:p>
        </p:txBody>
      </p:sp>
      <p:sp>
        <p:nvSpPr>
          <p:cNvPr id="25606" name="Content Placeholder 2"/>
          <p:cNvSpPr txBox="1">
            <a:spLocks/>
          </p:cNvSpPr>
          <p:nvPr/>
        </p:nvSpPr>
        <p:spPr bwMode="auto">
          <a:xfrm>
            <a:off x="130175" y="1549400"/>
            <a:ext cx="42513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lstStyle>
            <a:lvl1pPr>
              <a:defRPr sz="2700">
                <a:solidFill>
                  <a:schemeClr val="tx1"/>
                </a:solidFill>
                <a:latin typeface="Calibri" pitchFamily="34" charset="0"/>
              </a:defRPr>
            </a:lvl1pPr>
            <a:lvl2pPr>
              <a:defRPr sz="2400">
                <a:solidFill>
                  <a:schemeClr val="tx1"/>
                </a:solidFill>
                <a:latin typeface="Calibri" pitchFamily="34" charset="0"/>
              </a:defRPr>
            </a:lvl2pPr>
            <a:lvl3pPr>
              <a:defRPr sz="2000">
                <a:solidFill>
                  <a:schemeClr val="tx1"/>
                </a:solidFill>
                <a:latin typeface="Calibri" pitchFamily="34" charset="0"/>
              </a:defRPr>
            </a:lvl3pPr>
            <a:lvl4pPr>
              <a:defRPr sz="1700">
                <a:solidFill>
                  <a:schemeClr val="tx1"/>
                </a:solidFill>
                <a:latin typeface="Calibri" pitchFamily="34" charset="0"/>
              </a:defRPr>
            </a:lvl4pPr>
            <a:lvl5pPr>
              <a:defRPr sz="1700">
                <a:solidFill>
                  <a:schemeClr val="tx1"/>
                </a:solidFill>
                <a:latin typeface="Calibri" pitchFamily="34" charset="0"/>
              </a:defRPr>
            </a:lvl5pPr>
            <a:lvl6pPr marL="2209800" indent="-193675" defTabSz="388938" eaLnBrk="0" fontAlgn="base" hangingPunct="0">
              <a:spcAft>
                <a:spcPct val="0"/>
              </a:spcAft>
              <a:buFont typeface="Arial" charset="0"/>
              <a:buChar char="»"/>
              <a:defRPr sz="1700">
                <a:solidFill>
                  <a:schemeClr val="tx1"/>
                </a:solidFill>
                <a:latin typeface="Calibri" pitchFamily="34" charset="0"/>
              </a:defRPr>
            </a:lvl6pPr>
            <a:lvl7pPr marL="2667000" indent="-193675" defTabSz="388938" eaLnBrk="0" fontAlgn="base" hangingPunct="0">
              <a:spcAft>
                <a:spcPct val="0"/>
              </a:spcAft>
              <a:buFont typeface="Arial" charset="0"/>
              <a:buChar char="»"/>
              <a:defRPr sz="1700">
                <a:solidFill>
                  <a:schemeClr val="tx1"/>
                </a:solidFill>
                <a:latin typeface="Calibri" pitchFamily="34" charset="0"/>
              </a:defRPr>
            </a:lvl7pPr>
            <a:lvl8pPr marL="3124200" indent="-193675" defTabSz="388938" eaLnBrk="0" fontAlgn="base" hangingPunct="0">
              <a:spcAft>
                <a:spcPct val="0"/>
              </a:spcAft>
              <a:buFont typeface="Arial" charset="0"/>
              <a:buChar char="»"/>
              <a:defRPr sz="1700">
                <a:solidFill>
                  <a:schemeClr val="tx1"/>
                </a:solidFill>
                <a:latin typeface="Calibri" pitchFamily="34" charset="0"/>
              </a:defRPr>
            </a:lvl8pPr>
            <a:lvl9pPr marL="3581400" indent="-193675" defTabSz="388938" eaLnBrk="0" fontAlgn="base" hangingPunct="0">
              <a:spcAft>
                <a:spcPct val="0"/>
              </a:spcAft>
              <a:buFont typeface="Arial" charset="0"/>
              <a:buChar char="»"/>
              <a:defRPr sz="1700">
                <a:solidFill>
                  <a:schemeClr val="tx1"/>
                </a:solidFill>
                <a:latin typeface="Calibri" pitchFamily="34" charset="0"/>
              </a:defRPr>
            </a:lvl9pPr>
          </a:lstStyle>
          <a:p>
            <a:pPr marL="292100" indent="-292100" algn="just" eaLnBrk="1" hangingPunct="1">
              <a:spcBef>
                <a:spcPct val="20000"/>
              </a:spcBef>
              <a:spcAft>
                <a:spcPts val="1200"/>
              </a:spcAft>
              <a:buFont typeface="Wingdings" pitchFamily="2" charset="2"/>
              <a:buChar char="q"/>
            </a:pPr>
            <a:r>
              <a:rPr lang="en-US" sz="2000" dirty="0">
                <a:latin typeface="Arial" charset="0"/>
                <a:cs typeface="Arial" charset="0"/>
              </a:rPr>
              <a:t>The Digital Hub site has been provided by </a:t>
            </a:r>
            <a:r>
              <a:rPr lang="en-US" sz="2000" dirty="0" smtClean="0">
                <a:latin typeface="Arial" charset="0"/>
                <a:cs typeface="Arial" charset="0"/>
              </a:rPr>
              <a:t>i</a:t>
            </a:r>
            <a:r>
              <a:rPr lang="en-US" sz="2000" dirty="0">
                <a:latin typeface="Arial" charset="0"/>
                <a:cs typeface="Arial" charset="0"/>
              </a:rPr>
              <a:t>S</a:t>
            </a:r>
            <a:r>
              <a:rPr lang="en-US" sz="2000" dirty="0" smtClean="0">
                <a:latin typeface="Arial" charset="0"/>
                <a:cs typeface="Arial" charset="0"/>
              </a:rPr>
              <a:t>ithebe</a:t>
            </a:r>
            <a:r>
              <a:rPr lang="en-US" sz="2000" dirty="0" smtClean="0">
                <a:latin typeface="Arial" charset="0"/>
                <a:cs typeface="Arial" charset="0"/>
              </a:rPr>
              <a:t> </a:t>
            </a:r>
            <a:r>
              <a:rPr lang="en-US" sz="2000" dirty="0">
                <a:latin typeface="Arial" charset="0"/>
                <a:cs typeface="Arial" charset="0"/>
              </a:rPr>
              <a:t>(</a:t>
            </a:r>
            <a:r>
              <a:rPr lang="en-US" sz="2000" dirty="0">
                <a:latin typeface="Arial" charset="0"/>
                <a:cs typeface="Arial" charset="0"/>
              </a:rPr>
              <a:t>Ithala</a:t>
            </a:r>
            <a:r>
              <a:rPr lang="en-US" sz="2000" dirty="0">
                <a:latin typeface="Arial" charset="0"/>
                <a:cs typeface="Arial" charset="0"/>
              </a:rPr>
              <a:t> Dev Corporation</a:t>
            </a:r>
            <a:r>
              <a:rPr lang="en-US" sz="2000" dirty="0" smtClean="0">
                <a:latin typeface="Arial" charset="0"/>
                <a:cs typeface="Arial" charset="0"/>
              </a:rPr>
              <a:t>); </a:t>
            </a:r>
            <a:endParaRPr lang="en-US" sz="2000" dirty="0">
              <a:latin typeface="Arial" charset="0"/>
              <a:cs typeface="Arial" charset="0"/>
            </a:endParaRPr>
          </a:p>
          <a:p>
            <a:pPr marL="292100" indent="-292100" algn="just" eaLnBrk="1" hangingPunct="1">
              <a:spcBef>
                <a:spcPct val="20000"/>
              </a:spcBef>
              <a:spcAft>
                <a:spcPts val="1200"/>
              </a:spcAft>
              <a:buFont typeface="Wingdings" pitchFamily="2" charset="2"/>
              <a:buChar char="q"/>
            </a:pPr>
            <a:r>
              <a:rPr lang="en-US" sz="2000" dirty="0" smtClean="0">
                <a:latin typeface="Arial" charset="0"/>
                <a:cs typeface="Arial" charset="0"/>
              </a:rPr>
              <a:t>Revitalisation</a:t>
            </a:r>
            <a:r>
              <a:rPr lang="en-US" sz="2000" dirty="0" smtClean="0">
                <a:latin typeface="Arial" charset="0"/>
                <a:cs typeface="Arial" charset="0"/>
              </a:rPr>
              <a:t> </a:t>
            </a:r>
            <a:r>
              <a:rPr lang="en-US" sz="2000" dirty="0">
                <a:latin typeface="Arial" charset="0"/>
                <a:cs typeface="Arial" charset="0"/>
              </a:rPr>
              <a:t>scope and funding </a:t>
            </a:r>
            <a:r>
              <a:rPr lang="en-US" sz="2000" dirty="0" smtClean="0">
                <a:latin typeface="Arial" charset="0"/>
                <a:cs typeface="Arial" charset="0"/>
              </a:rPr>
              <a:t>approved; and </a:t>
            </a:r>
            <a:endParaRPr lang="en-US" sz="2000" dirty="0">
              <a:latin typeface="Arial" charset="0"/>
              <a:cs typeface="Arial" charset="0"/>
            </a:endParaRPr>
          </a:p>
          <a:p>
            <a:pPr marL="292100" indent="-292100" algn="just" eaLnBrk="1" hangingPunct="1">
              <a:spcBef>
                <a:spcPct val="20000"/>
              </a:spcBef>
              <a:spcAft>
                <a:spcPts val="1200"/>
              </a:spcAft>
              <a:buFont typeface="Wingdings" pitchFamily="2" charset="2"/>
              <a:buChar char="q"/>
            </a:pPr>
            <a:r>
              <a:rPr lang="en-US" sz="2000" dirty="0">
                <a:latin typeface="Arial" charset="0"/>
                <a:cs typeface="Arial" charset="0"/>
              </a:rPr>
              <a:t>Operational partner is Moses </a:t>
            </a:r>
            <a:r>
              <a:rPr lang="en-US" sz="2000" dirty="0">
                <a:latin typeface="Arial" charset="0"/>
                <a:cs typeface="Arial" charset="0"/>
              </a:rPr>
              <a:t>Kotane</a:t>
            </a:r>
            <a:r>
              <a:rPr lang="en-US" sz="2000" dirty="0">
                <a:latin typeface="Arial" charset="0"/>
                <a:cs typeface="Arial" charset="0"/>
              </a:rPr>
              <a:t> Institute.</a:t>
            </a:r>
          </a:p>
        </p:txBody>
      </p:sp>
      <p:pic>
        <p:nvPicPr>
          <p:cNvPr id="25607"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5013" y="1358900"/>
            <a:ext cx="4598987"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0" y="0"/>
            <a:ext cx="9144000" cy="682387"/>
          </a:xfrm>
          <a:prstGeom prst="rect">
            <a:avLst/>
          </a:prstGeom>
          <a:solidFill>
            <a:srgbClr val="00B050"/>
          </a:solidFill>
          <a:ln w="25400">
            <a:noFill/>
            <a:round/>
          </a:ln>
          <a:extLst/>
        </p:spPr>
        <p:txBody>
          <a:bodyPr vert="horz" wrap="square" lIns="77925" tIns="38963" rIns="77925" bIns="38963" numCol="1" rtlCol="0" anchor="ctr" anchorCtr="0" compatLnSpc="1">
            <a:prstTxWarp prst="textNoShape">
              <a:avLst/>
            </a:prstTxWarp>
            <a:noAutofit/>
          </a:bodyPr>
          <a:lstStyle>
            <a:defPPr>
              <a:defRPr lang="en-US"/>
            </a:defPPr>
            <a:lvl1pPr algn="ctr" defTabSz="457200" eaLnBrk="1" fontAlgn="auto" hangingPunct="1">
              <a:spcAft>
                <a:spcPts val="0"/>
              </a:spcAft>
              <a:defRPr sz="1800" b="1">
                <a:solidFill>
                  <a:schemeClr val="bg1"/>
                </a:solidFill>
                <a:latin typeface="Arial"/>
                <a:ea typeface="Arial"/>
                <a:cs typeface="Arial"/>
              </a:defRPr>
            </a:lvl1pPr>
            <a:lvl2pPr algn="ctr">
              <a:defRPr sz="3700"/>
            </a:lvl2pPr>
            <a:lvl3pPr algn="ctr">
              <a:defRPr sz="3700"/>
            </a:lvl3pPr>
            <a:lvl4pPr algn="ctr">
              <a:defRPr sz="3700"/>
            </a:lvl4pPr>
            <a:lvl5pPr algn="ctr">
              <a:defRPr sz="3700"/>
            </a:lvl5pPr>
            <a:lvl6pPr marL="457200" algn="ctr" defTabSz="388938" fontAlgn="base">
              <a:spcBef>
                <a:spcPct val="0"/>
              </a:spcBef>
              <a:spcAft>
                <a:spcPct val="0"/>
              </a:spcAft>
              <a:defRPr sz="3700"/>
            </a:lvl6pPr>
            <a:lvl7pPr marL="914400" algn="ctr" defTabSz="388938" fontAlgn="base">
              <a:spcBef>
                <a:spcPct val="0"/>
              </a:spcBef>
              <a:spcAft>
                <a:spcPct val="0"/>
              </a:spcAft>
              <a:defRPr sz="3700"/>
            </a:lvl7pPr>
            <a:lvl8pPr marL="1371600" algn="ctr" defTabSz="388938" fontAlgn="base">
              <a:spcBef>
                <a:spcPct val="0"/>
              </a:spcBef>
              <a:spcAft>
                <a:spcPct val="0"/>
              </a:spcAft>
              <a:defRPr sz="3700"/>
            </a:lvl8pPr>
            <a:lvl9pPr marL="1828800" algn="ctr" defTabSz="388938" fontAlgn="base">
              <a:spcBef>
                <a:spcPct val="0"/>
              </a:spcBef>
              <a:spcAft>
                <a:spcPct val="0"/>
              </a:spcAft>
              <a:defRPr sz="3700"/>
            </a:lvl9pPr>
          </a:lstStyle>
          <a:p>
            <a:r>
              <a:rPr lang="en-ZA" dirty="0"/>
              <a:t>PROGRAMME 3: </a:t>
            </a:r>
            <a:r>
              <a:rPr lang="en-US" dirty="0"/>
              <a:t>PROVINCIAL PROGRAMMES</a:t>
            </a:r>
            <a:endParaRPr lang="en-ZA" dirty="0"/>
          </a:p>
        </p:txBody>
      </p:sp>
    </p:spTree>
    <p:extLst>
      <p:ext uri="{BB962C8B-B14F-4D97-AF65-F5344CB8AC3E}">
        <p14:creationId xmlns:p14="http://schemas.microsoft.com/office/powerpoint/2010/main" val="514015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C183D7F6-B498-43B3-948B-1728B52AA6E4}"/>
            </a:extLst>
          </p:cNvPr>
          <p:cNvSpPr>
            <a:spLocks noGrp="1" noRot="1" noChangeAspect="1" noMove="1" noResize="1" noEditPoints="1" noAdjustHandles="1" noChangeArrowheads="1" noChangeShapeType="1" noTextEdit="1"/>
          </p:cNvSpPr>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4441" tIns="37221" rIns="74441" bIns="37221" anchor="ctr"/>
          <a:lstStyle/>
          <a:p>
            <a:pPr algn="ctr" defTabSz="372207">
              <a:defRPr/>
            </a:pPr>
            <a:endParaRPr lang="en-US" dirty="0">
              <a:solidFill>
                <a:prstClr val="white"/>
              </a:solidFill>
              <a:latin typeface="Impact" panose="020B0806030902050204"/>
            </a:endParaRPr>
          </a:p>
        </p:txBody>
      </p:sp>
      <p:sp>
        <p:nvSpPr>
          <p:cNvPr id="26" name="Rectangle 25">
            <a:extLst>
              <a:ext uri="{C183D7F6-B498-43B3-948B-1728B52AA6E4}"/>
            </a:extLst>
          </p:cNvPr>
          <p:cNvSpPr>
            <a:spLocks noGrp="1" noRot="1" noChangeAspect="1" noMove="1" noResize="1" noEditPoints="1" noAdjustHandles="1" noChangeArrowheads="1" noChangeShapeType="1" noTextEdit="1"/>
          </p:cNvSpPr>
          <p:nvPr/>
        </p:nvSpPr>
        <p:spPr>
          <a:xfrm rot="21480000">
            <a:off x="611188" y="569913"/>
            <a:ext cx="7921625" cy="4503737"/>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4441" tIns="37221" rIns="74441" bIns="37221" anchor="ctr"/>
          <a:lstStyle/>
          <a:p>
            <a:pPr algn="ctr" defTabSz="372207">
              <a:defRPr/>
            </a:pPr>
            <a:endParaRPr lang="en-US" dirty="0">
              <a:solidFill>
                <a:prstClr val="white"/>
              </a:solidFill>
              <a:latin typeface="Impact" panose="020B0806030902050204"/>
            </a:endParaRPr>
          </a:p>
        </p:txBody>
      </p:sp>
      <p:pic>
        <p:nvPicPr>
          <p:cNvPr id="26628" name="Picture 3" descr="A close up of text on a white background&#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t="3255" r="2" b="11331"/>
          <a:stretch>
            <a:fillRect/>
          </a:stretch>
        </p:blipFill>
        <p:spPr bwMode="auto">
          <a:xfrm>
            <a:off x="-6350" y="0"/>
            <a:ext cx="9488488" cy="577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Slide Number Placeholder 2"/>
          <p:cNvSpPr>
            <a:spLocks noGrp="1"/>
          </p:cNvSpPr>
          <p:nvPr>
            <p:ph type="sldNum" sz="quarter" idx="12"/>
          </p:nvPr>
        </p:nvSpPr>
        <p:spPr bwMode="auto">
          <a:xfrm>
            <a:off x="6457950" y="5297488"/>
            <a:ext cx="2057400" cy="30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441" tIns="37221" rIns="74441" bIns="37221"/>
          <a:lstStyle/>
          <a:p>
            <a:pPr>
              <a:spcAft>
                <a:spcPts val="488"/>
              </a:spcAft>
            </a:pPr>
            <a:fld id="{AAAA33E4-99B8-47EA-BD21-AC8C92E590F5}" type="slidenum">
              <a:rPr lang="en-US" smtClean="0"/>
              <a:pPr>
                <a:spcAft>
                  <a:spcPts val="488"/>
                </a:spcAft>
              </a:pPr>
              <a:t>29</a:t>
            </a:fld>
            <a:endParaRPr lang="en-US" dirty="0" smtClean="0"/>
          </a:p>
        </p:txBody>
      </p:sp>
    </p:spTree>
    <p:extLst>
      <p:ext uri="{BB962C8B-B14F-4D97-AF65-F5344CB8AC3E}">
        <p14:creationId xmlns:p14="http://schemas.microsoft.com/office/powerpoint/2010/main" val="2341679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bwMode="auto">
          <a:xfrm>
            <a:off x="241301" y="842962"/>
            <a:ext cx="5123914"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500">
                <a:solidFill>
                  <a:schemeClr val="tx1"/>
                </a:solidFill>
                <a:latin typeface="Calibri" pitchFamily="34" charset="0"/>
              </a:defRPr>
            </a:lvl1pPr>
            <a:lvl2pPr marL="742950" indent="-285750" defTabSz="457200">
              <a:defRPr sz="1500">
                <a:solidFill>
                  <a:schemeClr val="tx1"/>
                </a:solidFill>
                <a:latin typeface="Calibri" pitchFamily="34" charset="0"/>
              </a:defRPr>
            </a:lvl2pPr>
            <a:lvl3pPr marL="1143000" indent="-228600" defTabSz="457200">
              <a:defRPr sz="1500">
                <a:solidFill>
                  <a:schemeClr val="tx1"/>
                </a:solidFill>
                <a:latin typeface="Calibri" pitchFamily="34" charset="0"/>
              </a:defRPr>
            </a:lvl3pPr>
            <a:lvl4pPr marL="1600200" indent="-228600" defTabSz="457200">
              <a:defRPr sz="1500">
                <a:solidFill>
                  <a:schemeClr val="tx1"/>
                </a:solidFill>
                <a:latin typeface="Calibri" pitchFamily="34" charset="0"/>
              </a:defRPr>
            </a:lvl4pPr>
            <a:lvl5pPr marL="2057400" indent="-228600" defTabSz="457200">
              <a:defRPr sz="1500">
                <a:solidFill>
                  <a:schemeClr val="tx1"/>
                </a:solidFill>
                <a:latin typeface="Calibri" pitchFamily="34" charset="0"/>
              </a:defRPr>
            </a:lvl5pPr>
            <a:lvl6pPr marL="2514600" indent="-228600" defTabSz="457200" eaLnBrk="0" fontAlgn="base" hangingPunct="0">
              <a:spcBef>
                <a:spcPct val="0"/>
              </a:spcBef>
              <a:spcAft>
                <a:spcPct val="0"/>
              </a:spcAft>
              <a:defRPr sz="1500">
                <a:solidFill>
                  <a:schemeClr val="tx1"/>
                </a:solidFill>
                <a:latin typeface="Calibri" pitchFamily="34" charset="0"/>
              </a:defRPr>
            </a:lvl6pPr>
            <a:lvl7pPr marL="2971800" indent="-228600" defTabSz="457200" eaLnBrk="0" fontAlgn="base" hangingPunct="0">
              <a:spcBef>
                <a:spcPct val="0"/>
              </a:spcBef>
              <a:spcAft>
                <a:spcPct val="0"/>
              </a:spcAft>
              <a:defRPr sz="1500">
                <a:solidFill>
                  <a:schemeClr val="tx1"/>
                </a:solidFill>
                <a:latin typeface="Calibri" pitchFamily="34" charset="0"/>
              </a:defRPr>
            </a:lvl7pPr>
            <a:lvl8pPr marL="3429000" indent="-228600" defTabSz="457200" eaLnBrk="0" fontAlgn="base" hangingPunct="0">
              <a:spcBef>
                <a:spcPct val="0"/>
              </a:spcBef>
              <a:spcAft>
                <a:spcPct val="0"/>
              </a:spcAft>
              <a:defRPr sz="1500">
                <a:solidFill>
                  <a:schemeClr val="tx1"/>
                </a:solidFill>
                <a:latin typeface="Calibri" pitchFamily="34" charset="0"/>
              </a:defRPr>
            </a:lvl8pPr>
            <a:lvl9pPr marL="3886200" indent="-228600" defTabSz="457200" eaLnBrk="0" fontAlgn="base" hangingPunct="0">
              <a:spcBef>
                <a:spcPct val="0"/>
              </a:spcBef>
              <a:spcAft>
                <a:spcPct val="0"/>
              </a:spcAft>
              <a:defRPr sz="1500">
                <a:solidFill>
                  <a:schemeClr val="tx1"/>
                </a:solidFill>
                <a:latin typeface="Calibri" pitchFamily="34" charset="0"/>
              </a:defRPr>
            </a:lvl9pPr>
          </a:lstStyle>
          <a:p>
            <a:pPr eaLnBrk="1" hangingPunct="1">
              <a:buFont typeface="Arial" pitchFamily="34" charset="0"/>
              <a:buNone/>
            </a:pPr>
            <a:r>
              <a:rPr lang="en-ZA" altLang="en-US" sz="1400" b="1" dirty="0">
                <a:solidFill>
                  <a:srgbClr val="000000"/>
                </a:solidFill>
                <a:latin typeface="Arial" pitchFamily="34" charset="0"/>
                <a:cs typeface="Arial" pitchFamily="34" charset="0"/>
              </a:rPr>
              <a:t>Outlook</a:t>
            </a:r>
          </a:p>
          <a:p>
            <a:pPr marL="285750" indent="-285750" algn="just">
              <a:buSzPct val="100000"/>
              <a:buFont typeface="Arial" panose="020B0604020202020204" pitchFamily="34" charset="0"/>
              <a:buChar char="•"/>
            </a:pPr>
            <a:r>
              <a:rPr lang="en-ZA" altLang="en-US" sz="1400" dirty="0" smtClean="0">
                <a:solidFill>
                  <a:srgbClr val="000000"/>
                </a:solidFill>
                <a:latin typeface="Arial" pitchFamily="34" charset="0"/>
                <a:cs typeface="Arial" pitchFamily="34" charset="0"/>
              </a:rPr>
              <a:t>The global </a:t>
            </a:r>
            <a:r>
              <a:rPr lang="en-ZA" altLang="en-US" sz="1400" dirty="0">
                <a:solidFill>
                  <a:srgbClr val="000000"/>
                </a:solidFill>
                <a:latin typeface="Arial" pitchFamily="34" charset="0"/>
                <a:cs typeface="Arial" pitchFamily="34" charset="0"/>
              </a:rPr>
              <a:t>growth </a:t>
            </a:r>
            <a:r>
              <a:rPr lang="en-GB" altLang="en-US" sz="1400" dirty="0">
                <a:solidFill>
                  <a:srgbClr val="000000"/>
                </a:solidFill>
                <a:latin typeface="Arial" pitchFamily="34" charset="0"/>
                <a:cs typeface="Arial" pitchFamily="34" charset="0"/>
              </a:rPr>
              <a:t>is projected at </a:t>
            </a:r>
            <a:r>
              <a:rPr lang="en-GB" altLang="en-US" sz="1400" dirty="0" smtClean="0">
                <a:solidFill>
                  <a:srgbClr val="000000"/>
                </a:solidFill>
                <a:latin typeface="Arial" pitchFamily="34" charset="0"/>
                <a:cs typeface="Arial" pitchFamily="34" charset="0"/>
              </a:rPr>
              <a:t>-4.9% </a:t>
            </a:r>
            <a:r>
              <a:rPr lang="en-GB" altLang="en-US" sz="1400" dirty="0">
                <a:solidFill>
                  <a:srgbClr val="000000"/>
                </a:solidFill>
                <a:latin typeface="Arial" pitchFamily="34" charset="0"/>
                <a:cs typeface="Arial" pitchFamily="34" charset="0"/>
              </a:rPr>
              <a:t>in </a:t>
            </a:r>
            <a:r>
              <a:rPr lang="en-GB" altLang="en-US" sz="1400" dirty="0" smtClean="0">
                <a:solidFill>
                  <a:srgbClr val="000000"/>
                </a:solidFill>
                <a:latin typeface="Arial" pitchFamily="34" charset="0"/>
                <a:cs typeface="Arial" pitchFamily="34" charset="0"/>
              </a:rPr>
              <a:t>2020 rebounding to 5.4% </a:t>
            </a:r>
            <a:r>
              <a:rPr lang="en-GB" altLang="en-US" sz="1400" dirty="0">
                <a:solidFill>
                  <a:srgbClr val="000000"/>
                </a:solidFill>
                <a:latin typeface="Arial" pitchFamily="34" charset="0"/>
                <a:cs typeface="Arial" pitchFamily="34" charset="0"/>
              </a:rPr>
              <a:t>in 2021.</a:t>
            </a:r>
          </a:p>
          <a:p>
            <a:pPr marL="285750" indent="-285750" algn="just">
              <a:buSzPct val="100000"/>
              <a:buFont typeface="Arial" panose="020B0604020202020204" pitchFamily="34" charset="0"/>
              <a:buChar char="•"/>
            </a:pPr>
            <a:endParaRPr lang="en-ZA" altLang="en-US" sz="1400" dirty="0">
              <a:solidFill>
                <a:srgbClr val="000000"/>
              </a:solidFill>
              <a:latin typeface="Arial" pitchFamily="34" charset="0"/>
              <a:cs typeface="Arial" pitchFamily="34" charset="0"/>
            </a:endParaRPr>
          </a:p>
          <a:p>
            <a:pPr eaLnBrk="1" hangingPunct="1"/>
            <a:r>
              <a:rPr lang="en-ZA" altLang="en-US" sz="1400" b="1" dirty="0" smtClean="0">
                <a:solidFill>
                  <a:srgbClr val="000000"/>
                </a:solidFill>
                <a:latin typeface="Arial" pitchFamily="34" charset="0"/>
                <a:cs typeface="Arial" pitchFamily="34" charset="0"/>
              </a:rPr>
              <a:t>Risks </a:t>
            </a:r>
            <a:r>
              <a:rPr lang="en-ZA" altLang="en-US" sz="1400" b="1" dirty="0">
                <a:solidFill>
                  <a:srgbClr val="000000"/>
                </a:solidFill>
                <a:latin typeface="Arial" pitchFamily="34" charset="0"/>
                <a:cs typeface="Arial" pitchFamily="34" charset="0"/>
              </a:rPr>
              <a:t>to the Outlook</a:t>
            </a:r>
          </a:p>
          <a:p>
            <a:pPr marL="285750" lvl="0" indent="-285750">
              <a:buFont typeface="Arial" panose="020B0604020202020204" pitchFamily="34" charset="0"/>
              <a:buChar char="•"/>
            </a:pPr>
            <a:r>
              <a:rPr lang="en-GB" sz="1400" dirty="0">
                <a:latin typeface="Arial" pitchFamily="34" charset="0"/>
                <a:cs typeface="Arial" pitchFamily="34" charset="0"/>
              </a:rPr>
              <a:t>Outbreaks could </a:t>
            </a:r>
            <a:r>
              <a:rPr lang="en-GB" sz="1400" dirty="0" smtClean="0">
                <a:latin typeface="Arial" pitchFamily="34" charset="0"/>
                <a:cs typeface="Arial" pitchFamily="34" charset="0"/>
              </a:rPr>
              <a:t>recur </a:t>
            </a:r>
            <a:r>
              <a:rPr lang="en-GB" sz="1400" dirty="0">
                <a:latin typeface="Arial" pitchFamily="34" charset="0"/>
                <a:cs typeface="Arial" pitchFamily="34" charset="0"/>
              </a:rPr>
              <a:t>requiring the re-imposition </a:t>
            </a:r>
            <a:r>
              <a:rPr lang="en-GB" sz="1400" dirty="0" smtClean="0">
                <a:latin typeface="Arial" pitchFamily="34" charset="0"/>
                <a:cs typeface="Arial" pitchFamily="34" charset="0"/>
              </a:rPr>
              <a:t>of some </a:t>
            </a:r>
            <a:r>
              <a:rPr lang="en-GB" sz="1400" dirty="0">
                <a:latin typeface="Arial" pitchFamily="34" charset="0"/>
                <a:cs typeface="Arial" pitchFamily="34" charset="0"/>
              </a:rPr>
              <a:t>containment </a:t>
            </a:r>
            <a:r>
              <a:rPr lang="en-GB" sz="1400" dirty="0" smtClean="0">
                <a:latin typeface="Arial" pitchFamily="34" charset="0"/>
                <a:cs typeface="Arial" pitchFamily="34" charset="0"/>
              </a:rPr>
              <a:t>measures;</a:t>
            </a:r>
          </a:p>
          <a:p>
            <a:pPr marL="285750" lvl="0" indent="-285750">
              <a:buFont typeface="Arial" panose="020B0604020202020204" pitchFamily="34" charset="0"/>
              <a:buChar char="•"/>
            </a:pPr>
            <a:endParaRPr lang="en-ZA" sz="1400" dirty="0">
              <a:latin typeface="Arial" pitchFamily="34" charset="0"/>
              <a:cs typeface="Arial" pitchFamily="34" charset="0"/>
            </a:endParaRPr>
          </a:p>
          <a:p>
            <a:pPr marL="285750" lvl="0" indent="-285750">
              <a:buFont typeface="Arial" panose="020B0604020202020204" pitchFamily="34" charset="0"/>
              <a:buChar char="•"/>
            </a:pPr>
            <a:r>
              <a:rPr lang="en-GB" sz="1400" dirty="0">
                <a:latin typeface="Arial" pitchFamily="34" charset="0"/>
                <a:cs typeface="Arial" pitchFamily="34" charset="0"/>
              </a:rPr>
              <a:t>A </a:t>
            </a:r>
            <a:r>
              <a:rPr lang="en-GB" sz="1400" dirty="0" smtClean="0">
                <a:latin typeface="Arial" pitchFamily="34" charset="0"/>
                <a:cs typeface="Arial" pitchFamily="34" charset="0"/>
              </a:rPr>
              <a:t>prolonged economic  decline that </a:t>
            </a:r>
            <a:r>
              <a:rPr lang="en-GB" sz="1400" dirty="0">
                <a:latin typeface="Arial" pitchFamily="34" charset="0"/>
                <a:cs typeface="Arial" pitchFamily="34" charset="0"/>
              </a:rPr>
              <a:t>could lead to further firm </a:t>
            </a:r>
            <a:r>
              <a:rPr lang="en-GB" sz="1400" dirty="0" smtClean="0">
                <a:latin typeface="Arial" pitchFamily="34" charset="0"/>
                <a:cs typeface="Arial" pitchFamily="34" charset="0"/>
              </a:rPr>
              <a:t>closures and job losses;</a:t>
            </a:r>
          </a:p>
          <a:p>
            <a:pPr marL="285750" lvl="0" indent="-285750">
              <a:buFont typeface="Arial" panose="020B0604020202020204" pitchFamily="34" charset="0"/>
              <a:buChar char="•"/>
            </a:pPr>
            <a:endParaRPr lang="en-ZA" sz="1400" dirty="0">
              <a:latin typeface="Arial" pitchFamily="34" charset="0"/>
              <a:cs typeface="Arial" pitchFamily="34" charset="0"/>
            </a:endParaRPr>
          </a:p>
          <a:p>
            <a:pPr marL="285750" lvl="0" indent="-285750">
              <a:buFont typeface="Arial" panose="020B0604020202020204" pitchFamily="34" charset="0"/>
              <a:buChar char="•"/>
            </a:pPr>
            <a:r>
              <a:rPr lang="en-GB" sz="1400" dirty="0" smtClean="0">
                <a:latin typeface="Arial" pitchFamily="34" charset="0"/>
                <a:cs typeface="Arial" pitchFamily="34" charset="0"/>
              </a:rPr>
              <a:t>Tighter financial conditions </a:t>
            </a:r>
            <a:r>
              <a:rPr lang="en-GB" sz="1400" dirty="0">
                <a:latin typeface="Arial" pitchFamily="34" charset="0"/>
                <a:cs typeface="Arial" pitchFamily="34" charset="0"/>
              </a:rPr>
              <a:t>exposing vulnerabilities among </a:t>
            </a:r>
            <a:r>
              <a:rPr lang="en-GB" sz="1400" dirty="0" smtClean="0">
                <a:latin typeface="Arial" pitchFamily="34" charset="0"/>
                <a:cs typeface="Arial" pitchFamily="34" charset="0"/>
              </a:rPr>
              <a:t>borrowers that </a:t>
            </a:r>
            <a:r>
              <a:rPr lang="en-GB" sz="1400" dirty="0">
                <a:latin typeface="Arial" pitchFamily="34" charset="0"/>
                <a:cs typeface="Arial" pitchFamily="34" charset="0"/>
              </a:rPr>
              <a:t>could tip some economies into debt </a:t>
            </a:r>
            <a:r>
              <a:rPr lang="en-GB" sz="1400" dirty="0" smtClean="0">
                <a:latin typeface="Arial" pitchFamily="34" charset="0"/>
                <a:cs typeface="Arial" pitchFamily="34" charset="0"/>
              </a:rPr>
              <a:t>crises;</a:t>
            </a:r>
          </a:p>
          <a:p>
            <a:pPr marL="285750" lvl="0" indent="-285750">
              <a:buFont typeface="Arial" panose="020B0604020202020204" pitchFamily="34" charset="0"/>
              <a:buChar char="•"/>
            </a:pPr>
            <a:endParaRPr lang="en-ZA" sz="1400" dirty="0">
              <a:latin typeface="Arial" pitchFamily="34" charset="0"/>
              <a:cs typeface="Arial" pitchFamily="34" charset="0"/>
            </a:endParaRPr>
          </a:p>
          <a:p>
            <a:pPr marL="285750" lvl="0" indent="-285750">
              <a:buFont typeface="Arial" panose="020B0604020202020204" pitchFamily="34" charset="0"/>
              <a:buChar char="•"/>
            </a:pPr>
            <a:r>
              <a:rPr lang="en-GB" sz="1400" dirty="0" smtClean="0">
                <a:latin typeface="Arial" pitchFamily="34" charset="0"/>
                <a:cs typeface="Arial" pitchFamily="34" charset="0"/>
              </a:rPr>
              <a:t>Premature withdrawal of policy responses to the resultant economic crisis; and</a:t>
            </a:r>
          </a:p>
          <a:p>
            <a:pPr marL="285750" lvl="0" indent="-285750">
              <a:buFont typeface="Arial" panose="020B0604020202020204" pitchFamily="34" charset="0"/>
              <a:buChar char="•"/>
            </a:pPr>
            <a:endParaRPr lang="en-GB" sz="1400" dirty="0" smtClean="0">
              <a:latin typeface="Arial" pitchFamily="34" charset="0"/>
              <a:cs typeface="Arial" pitchFamily="34" charset="0"/>
            </a:endParaRPr>
          </a:p>
          <a:p>
            <a:pPr marL="285750" indent="-285750">
              <a:buFont typeface="Arial" panose="020B0604020202020204" pitchFamily="34" charset="0"/>
              <a:buChar char="•"/>
            </a:pPr>
            <a:r>
              <a:rPr lang="en-GB" sz="1400" dirty="0" smtClean="0">
                <a:latin typeface="Arial" pitchFamily="34" charset="0"/>
                <a:cs typeface="Arial" pitchFamily="34" charset="0"/>
              </a:rPr>
              <a:t>Cross-border </a:t>
            </a:r>
            <a:r>
              <a:rPr lang="en-GB" sz="1400" dirty="0">
                <a:latin typeface="Arial" pitchFamily="34" charset="0"/>
                <a:cs typeface="Arial" pitchFamily="34" charset="0"/>
              </a:rPr>
              <a:t>spill-overs from weaker external demand and tighter financial conditions could further magnify the impact of country- or region-specific shocks on global growth. </a:t>
            </a:r>
            <a:endParaRPr lang="en-ZA" sz="1400" dirty="0">
              <a:latin typeface="Arial" pitchFamily="34" charset="0"/>
              <a:cs typeface="Arial" pitchFamily="34" charset="0"/>
            </a:endParaRPr>
          </a:p>
          <a:p>
            <a:pPr marL="285750" lvl="0" indent="-285750">
              <a:buFont typeface="Arial" panose="020B0604020202020204" pitchFamily="34" charset="0"/>
              <a:buChar char="•"/>
            </a:pPr>
            <a:endParaRPr lang="en-ZA" altLang="en-US" sz="1400" dirty="0">
              <a:solidFill>
                <a:srgbClr val="000000"/>
              </a:solidFill>
              <a:latin typeface="Arial" pitchFamily="34" charset="0"/>
              <a:cs typeface="Arial" pitchFamily="34" charset="0"/>
              <a:sym typeface="Calibri" pitchFamily="34" charset="0"/>
            </a:endParaRPr>
          </a:p>
          <a:p>
            <a:pPr eaLnBrk="1" hangingPunct="1">
              <a:buFont typeface="Wingdings" pitchFamily="2" charset="2"/>
              <a:buChar char="q"/>
            </a:pPr>
            <a:endParaRPr lang="en-ZA" altLang="en-US" sz="1400" dirty="0">
              <a:solidFill>
                <a:srgbClr val="000000"/>
              </a:solidFill>
              <a:latin typeface="Arial" pitchFamily="34" charset="0"/>
              <a:cs typeface="Arial" pitchFamily="34" charset="0"/>
              <a:sym typeface="Calibri" pitchFamily="34" charset="0"/>
            </a:endParaRPr>
          </a:p>
          <a:p>
            <a:pPr eaLnBrk="1" hangingPunct="1">
              <a:buFont typeface="Wingdings" pitchFamily="2" charset="2"/>
              <a:buChar char="q"/>
            </a:pPr>
            <a:endParaRPr lang="en-ZA" altLang="en-US" sz="1400" dirty="0">
              <a:solidFill>
                <a:srgbClr val="000000"/>
              </a:solidFill>
              <a:latin typeface="Arial" pitchFamily="34" charset="0"/>
              <a:cs typeface="Arial" pitchFamily="34" charset="0"/>
            </a:endParaRPr>
          </a:p>
        </p:txBody>
      </p:sp>
      <p:sp>
        <p:nvSpPr>
          <p:cNvPr id="10" name="Title 1"/>
          <p:cNvSpPr txBox="1">
            <a:spLocks/>
          </p:cNvSpPr>
          <p:nvPr/>
        </p:nvSpPr>
        <p:spPr>
          <a:xfrm>
            <a:off x="0" y="0"/>
            <a:ext cx="9144000" cy="761762"/>
          </a:xfrm>
          <a:prstGeom prst="rect">
            <a:avLst/>
          </a:prstGeom>
          <a:solidFill>
            <a:srgbClr val="00B050"/>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schemeClr val="bg1"/>
                </a:solidFill>
                <a:latin typeface="Arial" pitchFamily="34" charset="0"/>
                <a:cs typeface="Arial" pitchFamily="34" charset="0"/>
                <a:sym typeface="Calibri"/>
              </a:rPr>
              <a:t>GLOBAL ECONOMIC </a:t>
            </a:r>
            <a:r>
              <a:rPr lang="en-US" sz="2400" b="1" dirty="0" smtClean="0">
                <a:solidFill>
                  <a:schemeClr val="bg1"/>
                </a:solidFill>
                <a:latin typeface="Arial" pitchFamily="34" charset="0"/>
                <a:cs typeface="Arial" pitchFamily="34" charset="0"/>
                <a:sym typeface="Calibri"/>
              </a:rPr>
              <a:t>CONTEXT </a:t>
            </a:r>
            <a:endParaRPr lang="en-US" sz="2400" b="1" dirty="0">
              <a:solidFill>
                <a:schemeClr val="bg1"/>
              </a:solidFill>
              <a:latin typeface="Arial" pitchFamily="34" charset="0"/>
              <a:cs typeface="Arial" pitchFamily="34" charset="0"/>
            </a:endParaRPr>
          </a:p>
        </p:txBody>
      </p:sp>
      <p:pic>
        <p:nvPicPr>
          <p:cNvPr id="1030" name="Picture 6" descr="World Economic Outlook June 2020, Growth Proj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214" y="842962"/>
            <a:ext cx="3778785" cy="464343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1"/>
          <p:cNvSpPr>
            <a:spLocks noGrp="1"/>
          </p:cNvSpPr>
          <p:nvPr>
            <p:ph type="sldNum" sz="quarter" idx="12"/>
          </p:nvPr>
        </p:nvSpPr>
        <p:spPr bwMode="auto">
          <a:xfrm>
            <a:off x="6781800" y="5411788"/>
            <a:ext cx="2133600" cy="30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anose="020F0502020204030204" pitchFamily="34" charset="0"/>
              </a:defRPr>
            </a:lvl1pPr>
            <a:lvl2pPr marL="742950" indent="-285750">
              <a:defRPr sz="1500">
                <a:solidFill>
                  <a:schemeClr val="tx1"/>
                </a:solidFill>
                <a:latin typeface="Calibri" panose="020F0502020204030204" pitchFamily="34" charset="0"/>
              </a:defRPr>
            </a:lvl2pPr>
            <a:lvl3pPr marL="1143000" indent="-228600">
              <a:defRPr sz="1500">
                <a:solidFill>
                  <a:schemeClr val="tx1"/>
                </a:solidFill>
                <a:latin typeface="Calibri" panose="020F0502020204030204" pitchFamily="34" charset="0"/>
              </a:defRPr>
            </a:lvl3pPr>
            <a:lvl4pPr marL="1600200" indent="-228600">
              <a:defRPr sz="1500">
                <a:solidFill>
                  <a:schemeClr val="tx1"/>
                </a:solidFill>
                <a:latin typeface="Calibri" panose="020F0502020204030204" pitchFamily="34" charset="0"/>
              </a:defRPr>
            </a:lvl4pPr>
            <a:lvl5pPr marL="2057400" indent="-228600">
              <a:defRPr sz="1500">
                <a:solidFill>
                  <a:schemeClr val="tx1"/>
                </a:solidFill>
                <a:latin typeface="Calibri" panose="020F0502020204030204" pitchFamily="34" charset="0"/>
              </a:defRPr>
            </a:lvl5pPr>
            <a:lvl6pPr marL="2514600" indent="-228600" defTabSz="388938" eaLnBrk="0" fontAlgn="base" hangingPunct="0">
              <a:spcBef>
                <a:spcPct val="0"/>
              </a:spcBef>
              <a:spcAft>
                <a:spcPct val="0"/>
              </a:spcAft>
              <a:defRPr sz="1500">
                <a:solidFill>
                  <a:schemeClr val="tx1"/>
                </a:solidFill>
                <a:latin typeface="Calibri" panose="020F0502020204030204" pitchFamily="34" charset="0"/>
              </a:defRPr>
            </a:lvl6pPr>
            <a:lvl7pPr marL="2971800" indent="-228600" defTabSz="388938" eaLnBrk="0" fontAlgn="base" hangingPunct="0">
              <a:spcBef>
                <a:spcPct val="0"/>
              </a:spcBef>
              <a:spcAft>
                <a:spcPct val="0"/>
              </a:spcAft>
              <a:defRPr sz="1500">
                <a:solidFill>
                  <a:schemeClr val="tx1"/>
                </a:solidFill>
                <a:latin typeface="Calibri" panose="020F0502020204030204" pitchFamily="34" charset="0"/>
              </a:defRPr>
            </a:lvl7pPr>
            <a:lvl8pPr marL="3429000" indent="-228600" defTabSz="388938" eaLnBrk="0" fontAlgn="base" hangingPunct="0">
              <a:spcBef>
                <a:spcPct val="0"/>
              </a:spcBef>
              <a:spcAft>
                <a:spcPct val="0"/>
              </a:spcAft>
              <a:defRPr sz="1500">
                <a:solidFill>
                  <a:schemeClr val="tx1"/>
                </a:solidFill>
                <a:latin typeface="Calibri" panose="020F0502020204030204" pitchFamily="34" charset="0"/>
              </a:defRPr>
            </a:lvl8pPr>
            <a:lvl9pPr marL="3886200" indent="-228600" defTabSz="388938" eaLnBrk="0" fontAlgn="base" hangingPunct="0">
              <a:spcBef>
                <a:spcPct val="0"/>
              </a:spcBef>
              <a:spcAft>
                <a:spcPct val="0"/>
              </a:spcAft>
              <a:defRPr sz="1500">
                <a:solidFill>
                  <a:schemeClr val="tx1"/>
                </a:solidFill>
                <a:latin typeface="Calibri" panose="020F0502020204030204" pitchFamily="34" charset="0"/>
              </a:defRPr>
            </a:lvl9pPr>
          </a:lstStyle>
          <a:p>
            <a:r>
              <a:rPr lang="en-US" altLang="en-US" sz="1000" dirty="0">
                <a:solidFill>
                  <a:srgbClr val="898989"/>
                </a:solidFill>
              </a:rPr>
              <a:t>3</a:t>
            </a:r>
            <a:endParaRPr lang="en-US" altLang="en-US" sz="1000" dirty="0" smtClean="0">
              <a:solidFill>
                <a:srgbClr val="898989"/>
              </a:solidFill>
            </a:endParaRPr>
          </a:p>
        </p:txBody>
      </p:sp>
    </p:spTree>
    <p:extLst>
      <p:ext uri="{BB962C8B-B14F-4D97-AF65-F5344CB8AC3E}">
        <p14:creationId xmlns:p14="http://schemas.microsoft.com/office/powerpoint/2010/main" val="592372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388938" eaLnBrk="0" fontAlgn="base" hangingPunct="0">
              <a:spcBef>
                <a:spcPct val="0"/>
              </a:spcBef>
              <a:spcAft>
                <a:spcPct val="0"/>
              </a:spcAft>
              <a:defRPr sz="1500">
                <a:solidFill>
                  <a:schemeClr val="tx1"/>
                </a:solidFill>
                <a:latin typeface="Calibri" pitchFamily="34" charset="0"/>
              </a:defRPr>
            </a:lvl6pPr>
            <a:lvl7pPr marL="2971800" indent="-228600" defTabSz="388938" eaLnBrk="0" fontAlgn="base" hangingPunct="0">
              <a:spcBef>
                <a:spcPct val="0"/>
              </a:spcBef>
              <a:spcAft>
                <a:spcPct val="0"/>
              </a:spcAft>
              <a:defRPr sz="1500">
                <a:solidFill>
                  <a:schemeClr val="tx1"/>
                </a:solidFill>
                <a:latin typeface="Calibri" pitchFamily="34" charset="0"/>
              </a:defRPr>
            </a:lvl7pPr>
            <a:lvl8pPr marL="3429000" indent="-228600" defTabSz="388938" eaLnBrk="0" fontAlgn="base" hangingPunct="0">
              <a:spcBef>
                <a:spcPct val="0"/>
              </a:spcBef>
              <a:spcAft>
                <a:spcPct val="0"/>
              </a:spcAft>
              <a:defRPr sz="1500">
                <a:solidFill>
                  <a:schemeClr val="tx1"/>
                </a:solidFill>
                <a:latin typeface="Calibri" pitchFamily="34" charset="0"/>
              </a:defRPr>
            </a:lvl8pPr>
            <a:lvl9pPr marL="3886200" indent="-228600" defTabSz="388938" eaLnBrk="0" fontAlgn="base" hangingPunct="0">
              <a:spcBef>
                <a:spcPct val="0"/>
              </a:spcBef>
              <a:spcAft>
                <a:spcPct val="0"/>
              </a:spcAft>
              <a:defRPr sz="1500">
                <a:solidFill>
                  <a:schemeClr val="tx1"/>
                </a:solidFill>
                <a:latin typeface="Calibri" pitchFamily="34" charset="0"/>
              </a:defRPr>
            </a:lvl9pPr>
          </a:lstStyle>
          <a:p>
            <a:fld id="{F8E4D738-9BD8-459E-90D9-8D1C9820B76D}" type="slidenum">
              <a:rPr lang="en-US" altLang="en-US" sz="1000" smtClean="0">
                <a:solidFill>
                  <a:srgbClr val="898989"/>
                </a:solidFill>
              </a:rPr>
              <a:pPr/>
              <a:t>30</a:t>
            </a:fld>
            <a:endParaRPr lang="en-US" altLang="en-US" sz="1000" dirty="0" smtClean="0">
              <a:solidFill>
                <a:srgbClr val="898989"/>
              </a:solidFill>
            </a:endParaRPr>
          </a:p>
        </p:txBody>
      </p:sp>
      <p:sp>
        <p:nvSpPr>
          <p:cNvPr id="27651" name="Title 1"/>
          <p:cNvSpPr>
            <a:spLocks noGrp="1"/>
          </p:cNvSpPr>
          <p:nvPr>
            <p:ph type="ctrTitle"/>
          </p:nvPr>
        </p:nvSpPr>
        <p:spPr>
          <a:xfrm>
            <a:off x="158750" y="711200"/>
            <a:ext cx="8699500" cy="558800"/>
          </a:xfrm>
        </p:spPr>
        <p:txBody>
          <a:bodyPr/>
          <a:lstStyle/>
          <a:p>
            <a:pPr algn="l"/>
            <a:r>
              <a:rPr lang="en-US" sz="1800" b="1" dirty="0" smtClean="0">
                <a:solidFill>
                  <a:srgbClr val="000000"/>
                </a:solidFill>
                <a:latin typeface="Arial" charset="0"/>
                <a:cs typeface="Arial" charset="0"/>
              </a:rPr>
              <a:t>BOTSHABELO DIGITAL HUB</a:t>
            </a:r>
            <a:endParaRPr lang="en-ZA" altLang="en-US" sz="1800" dirty="0" smtClean="0"/>
          </a:p>
        </p:txBody>
      </p:sp>
      <p:sp>
        <p:nvSpPr>
          <p:cNvPr id="3" name="TextBox 2"/>
          <p:cNvSpPr txBox="1"/>
          <p:nvPr/>
        </p:nvSpPr>
        <p:spPr>
          <a:xfrm>
            <a:off x="353060" y="1278890"/>
            <a:ext cx="8272194" cy="3557897"/>
          </a:xfrm>
          <a:prstGeom prst="rect">
            <a:avLst/>
          </a:prstGeom>
          <a:noFill/>
        </p:spPr>
        <p:txBody>
          <a:bodyPr wrap="square">
            <a:spAutoFit/>
          </a:bodyPr>
          <a:lstStyle/>
          <a:p>
            <a:pPr marL="457200" indent="-457200" algn="just" defTabSz="389626" eaLnBrk="1" fontAlgn="auto" hangingPunct="1">
              <a:spcBef>
                <a:spcPct val="20000"/>
              </a:spcBef>
              <a:spcAft>
                <a:spcPts val="1200"/>
              </a:spcAft>
              <a:buFont typeface="Wingdings" panose="05000000000000000000" pitchFamily="2" charset="2"/>
              <a:buChar char="q"/>
              <a:defRPr/>
            </a:pPr>
            <a:r>
              <a:rPr lang="en-ZA" sz="1600" dirty="0">
                <a:solidFill>
                  <a:prstClr val="black"/>
                </a:solidFill>
                <a:latin typeface="Arial" panose="020B0604020202020204" pitchFamily="34" charset="0"/>
                <a:cs typeface="Arial" panose="020B0604020202020204" pitchFamily="34" charset="0"/>
              </a:rPr>
              <a:t>The </a:t>
            </a:r>
            <a:r>
              <a:rPr lang="en-ZA" sz="1600" dirty="0">
                <a:solidFill>
                  <a:prstClr val="black"/>
                </a:solidFill>
                <a:latin typeface="Arial" panose="020B0604020202020204" pitchFamily="34" charset="0"/>
                <a:cs typeface="Arial" panose="020B0604020202020204" pitchFamily="34" charset="0"/>
              </a:rPr>
              <a:t>Botshabelo</a:t>
            </a:r>
            <a:r>
              <a:rPr lang="en-ZA" sz="1600" dirty="0">
                <a:solidFill>
                  <a:prstClr val="black"/>
                </a:solidFill>
                <a:latin typeface="Arial" panose="020B0604020202020204" pitchFamily="34" charset="0"/>
                <a:cs typeface="Arial" panose="020B0604020202020204" pitchFamily="34" charset="0"/>
              </a:rPr>
              <a:t> Digital Hub site has been </a:t>
            </a:r>
            <a:r>
              <a:rPr lang="en-ZA" sz="1600" dirty="0" smtClean="0">
                <a:solidFill>
                  <a:prstClr val="black"/>
                </a:solidFill>
                <a:latin typeface="Arial" panose="020B0604020202020204" pitchFamily="34" charset="0"/>
                <a:cs typeface="Arial" panose="020B0604020202020204" pitchFamily="34" charset="0"/>
              </a:rPr>
              <a:t>revitalised </a:t>
            </a:r>
            <a:r>
              <a:rPr lang="en-ZA" sz="1600" dirty="0">
                <a:solidFill>
                  <a:prstClr val="black"/>
                </a:solidFill>
                <a:latin typeface="Arial" panose="020B0604020202020204" pitchFamily="34" charset="0"/>
                <a:cs typeface="Arial" panose="020B0604020202020204" pitchFamily="34" charset="0"/>
              </a:rPr>
              <a:t>and is ready to be commissioned. </a:t>
            </a:r>
          </a:p>
          <a:p>
            <a:pPr marL="457200" indent="-457200" algn="just" defTabSz="389626" eaLnBrk="1" fontAlgn="auto" hangingPunct="1">
              <a:spcBef>
                <a:spcPct val="20000"/>
              </a:spcBef>
              <a:spcAft>
                <a:spcPts val="1200"/>
              </a:spcAft>
              <a:buFont typeface="Wingdings" panose="05000000000000000000" pitchFamily="2" charset="2"/>
              <a:buChar char="q"/>
              <a:defRPr/>
            </a:pPr>
            <a:r>
              <a:rPr lang="en-ZA" sz="1600" dirty="0" smtClean="0">
                <a:solidFill>
                  <a:prstClr val="black"/>
                </a:solidFill>
                <a:latin typeface="Arial" panose="020B0604020202020204" pitchFamily="34" charset="0"/>
                <a:cs typeface="Arial" panose="020B0604020202020204" pitchFamily="34" charset="0"/>
              </a:rPr>
              <a:t>The Hub  is </a:t>
            </a:r>
            <a:r>
              <a:rPr lang="en-US" sz="1600" dirty="0" smtClean="0">
                <a:solidFill>
                  <a:prstClr val="black"/>
                </a:solidFill>
                <a:latin typeface="Arial" panose="020B0604020202020204" pitchFamily="34" charset="0"/>
                <a:cs typeface="Arial" panose="020B0604020202020204" pitchFamily="34" charset="0"/>
              </a:rPr>
              <a:t>within </a:t>
            </a:r>
            <a:r>
              <a:rPr lang="en-US" sz="1600" dirty="0">
                <a:solidFill>
                  <a:prstClr val="black"/>
                </a:solidFill>
                <a:latin typeface="Arial" panose="020B0604020202020204" pitchFamily="34" charset="0"/>
                <a:cs typeface="Arial" panose="020B0604020202020204" pitchFamily="34" charset="0"/>
              </a:rPr>
              <a:t>the </a:t>
            </a:r>
            <a:r>
              <a:rPr lang="en-US" sz="1600" dirty="0">
                <a:solidFill>
                  <a:prstClr val="black"/>
                </a:solidFill>
                <a:latin typeface="Arial" panose="020B0604020202020204" pitchFamily="34" charset="0"/>
                <a:cs typeface="Arial" panose="020B0604020202020204" pitchFamily="34" charset="0"/>
              </a:rPr>
              <a:t>Botshabelo</a:t>
            </a:r>
            <a:r>
              <a:rPr lang="en-US" sz="1600" dirty="0">
                <a:solidFill>
                  <a:prstClr val="black"/>
                </a:solidFill>
                <a:latin typeface="Arial" panose="020B0604020202020204" pitchFamily="34" charset="0"/>
                <a:cs typeface="Arial" panose="020B0604020202020204" pitchFamily="34" charset="0"/>
              </a:rPr>
              <a:t> Industrial park and within walking distance from the </a:t>
            </a:r>
            <a:r>
              <a:rPr lang="en-US" sz="1600" dirty="0" smtClean="0">
                <a:solidFill>
                  <a:prstClr val="black"/>
                </a:solidFill>
                <a:latin typeface="Arial" panose="020B0604020202020204" pitchFamily="34" charset="0"/>
                <a:cs typeface="Arial" panose="020B0604020202020204" pitchFamily="34" charset="0"/>
              </a:rPr>
              <a:t>Township and will </a:t>
            </a:r>
            <a:r>
              <a:rPr lang="en-US" sz="1600" dirty="0">
                <a:solidFill>
                  <a:prstClr val="black"/>
                </a:solidFill>
                <a:latin typeface="Arial" panose="020B0604020202020204" pitchFamily="34" charset="0"/>
                <a:cs typeface="Arial" panose="020B0604020202020204" pitchFamily="34" charset="0"/>
              </a:rPr>
              <a:t>be implemented in partnership with SEDA and </a:t>
            </a:r>
            <a:r>
              <a:rPr lang="en-US" sz="1600" dirty="0" smtClean="0">
                <a:solidFill>
                  <a:prstClr val="black"/>
                </a:solidFill>
                <a:latin typeface="Arial" panose="020B0604020202020204" pitchFamily="34" charset="0"/>
                <a:cs typeface="Arial" panose="020B0604020202020204" pitchFamily="34" charset="0"/>
              </a:rPr>
              <a:t>SoftStart</a:t>
            </a:r>
            <a:r>
              <a:rPr lang="en-US" sz="1600" dirty="0" smtClean="0">
                <a:solidFill>
                  <a:prstClr val="black"/>
                </a:solidFill>
                <a:latin typeface="Arial" panose="020B0604020202020204" pitchFamily="34" charset="0"/>
                <a:cs typeface="Arial" panose="020B0604020202020204" pitchFamily="34" charset="0"/>
              </a:rPr>
              <a:t>. </a:t>
            </a:r>
            <a:endParaRPr lang="en-US" sz="1600" dirty="0">
              <a:solidFill>
                <a:prstClr val="black"/>
              </a:solidFill>
              <a:latin typeface="Arial" panose="020B0604020202020204" pitchFamily="34" charset="0"/>
              <a:cs typeface="Arial" panose="020B0604020202020204" pitchFamily="34" charset="0"/>
            </a:endParaRPr>
          </a:p>
          <a:p>
            <a:pPr marL="457200" indent="-457200" algn="just" defTabSz="389626" eaLnBrk="1" fontAlgn="auto" hangingPunct="1">
              <a:spcBef>
                <a:spcPct val="20000"/>
              </a:spcBef>
              <a:spcAft>
                <a:spcPts val="1200"/>
              </a:spcAft>
              <a:buFont typeface="Wingdings" panose="05000000000000000000" pitchFamily="2" charset="2"/>
              <a:buChar char="q"/>
              <a:defRPr/>
            </a:pPr>
            <a:r>
              <a:rPr lang="en-ZA" sz="1600" dirty="0" smtClean="0">
                <a:solidFill>
                  <a:srgbClr val="000000"/>
                </a:solidFill>
                <a:latin typeface="Arial" charset="0"/>
                <a:cs typeface="Arial" charset="0"/>
              </a:rPr>
              <a:t>The </a:t>
            </a:r>
            <a:r>
              <a:rPr lang="en-ZA" sz="1600" dirty="0">
                <a:solidFill>
                  <a:srgbClr val="000000"/>
                </a:solidFill>
                <a:latin typeface="Arial" charset="0"/>
                <a:cs typeface="Arial" charset="0"/>
              </a:rPr>
              <a:t>Digital hub will provide the youth and the unemployed population </a:t>
            </a:r>
            <a:r>
              <a:rPr lang="en-ZA" sz="1600" dirty="0" smtClean="0">
                <a:solidFill>
                  <a:srgbClr val="000000"/>
                </a:solidFill>
                <a:latin typeface="Arial" charset="0"/>
                <a:cs typeface="Arial" charset="0"/>
              </a:rPr>
              <a:t>with: </a:t>
            </a:r>
            <a:endParaRPr lang="en-ZA" sz="1600" dirty="0">
              <a:solidFill>
                <a:srgbClr val="000000"/>
              </a:solidFill>
              <a:latin typeface="Arial" charset="0"/>
              <a:cs typeface="Arial" charset="0"/>
            </a:endParaRPr>
          </a:p>
          <a:p>
            <a:pPr marL="674688" lvl="1" indent="-285750" algn="just" eaLnBrk="1" hangingPunct="1">
              <a:spcBef>
                <a:spcPct val="20000"/>
              </a:spcBef>
              <a:buFont typeface="Wingdings" pitchFamily="2" charset="2"/>
              <a:buChar char="Ø"/>
            </a:pPr>
            <a:r>
              <a:rPr lang="en-ZA" sz="1600" dirty="0">
                <a:solidFill>
                  <a:srgbClr val="000000"/>
                </a:solidFill>
                <a:latin typeface="Arial" charset="0"/>
                <a:cs typeface="Arial" charset="0"/>
              </a:rPr>
              <a:t>access to information and communication technology access to internet </a:t>
            </a:r>
            <a:r>
              <a:rPr lang="en-ZA" sz="1600" dirty="0" smtClean="0">
                <a:solidFill>
                  <a:srgbClr val="000000"/>
                </a:solidFill>
                <a:latin typeface="Arial" charset="0"/>
                <a:cs typeface="Arial" charset="0"/>
              </a:rPr>
              <a:t>connectivity;</a:t>
            </a:r>
            <a:endParaRPr lang="en-ZA" sz="1600" dirty="0">
              <a:solidFill>
                <a:srgbClr val="000000"/>
              </a:solidFill>
              <a:latin typeface="Arial" charset="0"/>
              <a:cs typeface="Arial" charset="0"/>
            </a:endParaRPr>
          </a:p>
          <a:p>
            <a:pPr marL="674688" lvl="1" indent="-285750" algn="just" eaLnBrk="1" hangingPunct="1">
              <a:spcBef>
                <a:spcPct val="20000"/>
              </a:spcBef>
              <a:buFont typeface="Wingdings" pitchFamily="2" charset="2"/>
              <a:buChar char="Ø"/>
            </a:pPr>
            <a:r>
              <a:rPr lang="en-ZA" sz="1600" dirty="0">
                <a:solidFill>
                  <a:srgbClr val="000000"/>
                </a:solidFill>
                <a:latin typeface="Arial" charset="0"/>
                <a:cs typeface="Arial" charset="0"/>
              </a:rPr>
              <a:t>access to facilities and equipment for conducting economic activities in the digital </a:t>
            </a:r>
            <a:r>
              <a:rPr lang="en-ZA" sz="1600" dirty="0" smtClean="0">
                <a:solidFill>
                  <a:srgbClr val="000000"/>
                </a:solidFill>
                <a:latin typeface="Arial" charset="0"/>
                <a:cs typeface="Arial" charset="0"/>
              </a:rPr>
              <a:t>domain;</a:t>
            </a:r>
            <a:endParaRPr lang="en-ZA" sz="1600" dirty="0">
              <a:solidFill>
                <a:srgbClr val="000000"/>
              </a:solidFill>
              <a:latin typeface="Arial" charset="0"/>
              <a:cs typeface="Arial" charset="0"/>
            </a:endParaRPr>
          </a:p>
          <a:p>
            <a:pPr marL="674688" lvl="1" indent="-285750" algn="just" eaLnBrk="1" hangingPunct="1">
              <a:spcBef>
                <a:spcPct val="20000"/>
              </a:spcBef>
              <a:buFont typeface="Wingdings" pitchFamily="2" charset="2"/>
              <a:buChar char="Ø"/>
            </a:pPr>
            <a:r>
              <a:rPr lang="en-ZA" sz="1600" dirty="0">
                <a:solidFill>
                  <a:srgbClr val="000000"/>
                </a:solidFill>
                <a:latin typeface="Arial" charset="0"/>
                <a:cs typeface="Arial" charset="0"/>
              </a:rPr>
              <a:t>access to business development </a:t>
            </a:r>
            <a:r>
              <a:rPr lang="en-ZA" sz="1600" dirty="0" smtClean="0">
                <a:solidFill>
                  <a:srgbClr val="000000"/>
                </a:solidFill>
                <a:latin typeface="Arial" charset="0"/>
                <a:cs typeface="Arial" charset="0"/>
              </a:rPr>
              <a:t>services; and</a:t>
            </a:r>
            <a:endParaRPr lang="en-ZA" sz="1600" dirty="0">
              <a:solidFill>
                <a:srgbClr val="000000"/>
              </a:solidFill>
              <a:latin typeface="Arial" charset="0"/>
              <a:cs typeface="Arial" charset="0"/>
            </a:endParaRPr>
          </a:p>
          <a:p>
            <a:pPr marL="674688" lvl="1" indent="-285750" algn="just" eaLnBrk="1" hangingPunct="1">
              <a:spcBef>
                <a:spcPct val="20000"/>
              </a:spcBef>
              <a:buFont typeface="Wingdings" pitchFamily="2" charset="2"/>
              <a:buChar char="Ø"/>
            </a:pPr>
            <a:r>
              <a:rPr lang="en-US" sz="1600" dirty="0">
                <a:solidFill>
                  <a:srgbClr val="000000"/>
                </a:solidFill>
                <a:latin typeface="Arial" charset="0"/>
                <a:cs typeface="Arial" charset="0"/>
              </a:rPr>
              <a:t>shared work </a:t>
            </a:r>
            <a:r>
              <a:rPr lang="en-US" sz="1600" dirty="0" smtClean="0">
                <a:solidFill>
                  <a:srgbClr val="000000"/>
                </a:solidFill>
                <a:latin typeface="Arial" charset="0"/>
                <a:cs typeface="Arial" charset="0"/>
              </a:rPr>
              <a:t>spaces.</a:t>
            </a:r>
            <a:endParaRPr lang="en-US" sz="1600" dirty="0">
              <a:solidFill>
                <a:srgbClr val="000000"/>
              </a:solidFill>
              <a:latin typeface="Arial" charset="0"/>
              <a:cs typeface="Arial" charset="0"/>
            </a:endParaRPr>
          </a:p>
        </p:txBody>
      </p:sp>
      <p:sp>
        <p:nvSpPr>
          <p:cNvPr id="6" name="Title 1"/>
          <p:cNvSpPr txBox="1">
            <a:spLocks/>
          </p:cNvSpPr>
          <p:nvPr/>
        </p:nvSpPr>
        <p:spPr bwMode="auto">
          <a:xfrm>
            <a:off x="0" y="0"/>
            <a:ext cx="9144000" cy="682387"/>
          </a:xfrm>
          <a:prstGeom prst="rect">
            <a:avLst/>
          </a:prstGeom>
          <a:solidFill>
            <a:srgbClr val="00B050"/>
          </a:solidFill>
          <a:ln w="25400">
            <a:noFill/>
            <a:round/>
          </a:ln>
          <a:extLst/>
        </p:spPr>
        <p:txBody>
          <a:bodyPr vert="horz" wrap="square" lIns="77925" tIns="38963" rIns="77925" bIns="38963" numCol="1" rtlCol="0" anchor="ctr" anchorCtr="0" compatLnSpc="1">
            <a:prstTxWarp prst="textNoShape">
              <a:avLst/>
            </a:prstTxWarp>
            <a:noAutofit/>
          </a:bodyPr>
          <a:lstStyle>
            <a:defPPr>
              <a:defRPr lang="en-US"/>
            </a:defPPr>
            <a:lvl1pPr algn="ctr" defTabSz="457200" eaLnBrk="1" fontAlgn="auto" hangingPunct="1">
              <a:spcAft>
                <a:spcPts val="0"/>
              </a:spcAft>
              <a:defRPr sz="1800" b="1">
                <a:solidFill>
                  <a:schemeClr val="bg1"/>
                </a:solidFill>
                <a:latin typeface="Arial"/>
                <a:ea typeface="Arial"/>
                <a:cs typeface="Arial"/>
              </a:defRPr>
            </a:lvl1pPr>
            <a:lvl2pPr algn="ctr">
              <a:defRPr sz="3700"/>
            </a:lvl2pPr>
            <a:lvl3pPr algn="ctr">
              <a:defRPr sz="3700"/>
            </a:lvl3pPr>
            <a:lvl4pPr algn="ctr">
              <a:defRPr sz="3700"/>
            </a:lvl4pPr>
            <a:lvl5pPr algn="ctr">
              <a:defRPr sz="3700"/>
            </a:lvl5pPr>
            <a:lvl6pPr marL="457200" algn="ctr" defTabSz="388938" fontAlgn="base">
              <a:spcBef>
                <a:spcPct val="0"/>
              </a:spcBef>
              <a:spcAft>
                <a:spcPct val="0"/>
              </a:spcAft>
              <a:defRPr sz="3700"/>
            </a:lvl6pPr>
            <a:lvl7pPr marL="914400" algn="ctr" defTabSz="388938" fontAlgn="base">
              <a:spcBef>
                <a:spcPct val="0"/>
              </a:spcBef>
              <a:spcAft>
                <a:spcPct val="0"/>
              </a:spcAft>
              <a:defRPr sz="3700"/>
            </a:lvl7pPr>
            <a:lvl8pPr marL="1371600" algn="ctr" defTabSz="388938" fontAlgn="base">
              <a:spcBef>
                <a:spcPct val="0"/>
              </a:spcBef>
              <a:spcAft>
                <a:spcPct val="0"/>
              </a:spcAft>
              <a:defRPr sz="3700"/>
            </a:lvl8pPr>
            <a:lvl9pPr marL="1828800" algn="ctr" defTabSz="388938" fontAlgn="base">
              <a:spcBef>
                <a:spcPct val="0"/>
              </a:spcBef>
              <a:spcAft>
                <a:spcPct val="0"/>
              </a:spcAft>
              <a:defRPr sz="3700"/>
            </a:lvl9pPr>
          </a:lstStyle>
          <a:p>
            <a:r>
              <a:rPr lang="en-ZA" dirty="0"/>
              <a:t>PROGRAMME 3: </a:t>
            </a:r>
            <a:r>
              <a:rPr lang="en-US" dirty="0"/>
              <a:t>PROVINCIAL PROGRAMMES</a:t>
            </a:r>
            <a:endParaRPr lang="en-ZA" dirty="0"/>
          </a:p>
        </p:txBody>
      </p:sp>
    </p:spTree>
    <p:extLst>
      <p:ext uri="{BB962C8B-B14F-4D97-AF65-F5344CB8AC3E}">
        <p14:creationId xmlns:p14="http://schemas.microsoft.com/office/powerpoint/2010/main" val="915163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388938" eaLnBrk="0" fontAlgn="base" hangingPunct="0">
              <a:spcBef>
                <a:spcPct val="0"/>
              </a:spcBef>
              <a:spcAft>
                <a:spcPct val="0"/>
              </a:spcAft>
              <a:defRPr sz="1500">
                <a:solidFill>
                  <a:schemeClr val="tx1"/>
                </a:solidFill>
                <a:latin typeface="Calibri" pitchFamily="34" charset="0"/>
              </a:defRPr>
            </a:lvl6pPr>
            <a:lvl7pPr marL="2971800" indent="-228600" defTabSz="388938" eaLnBrk="0" fontAlgn="base" hangingPunct="0">
              <a:spcBef>
                <a:spcPct val="0"/>
              </a:spcBef>
              <a:spcAft>
                <a:spcPct val="0"/>
              </a:spcAft>
              <a:defRPr sz="1500">
                <a:solidFill>
                  <a:schemeClr val="tx1"/>
                </a:solidFill>
                <a:latin typeface="Calibri" pitchFamily="34" charset="0"/>
              </a:defRPr>
            </a:lvl7pPr>
            <a:lvl8pPr marL="3429000" indent="-228600" defTabSz="388938" eaLnBrk="0" fontAlgn="base" hangingPunct="0">
              <a:spcBef>
                <a:spcPct val="0"/>
              </a:spcBef>
              <a:spcAft>
                <a:spcPct val="0"/>
              </a:spcAft>
              <a:defRPr sz="1500">
                <a:solidFill>
                  <a:schemeClr val="tx1"/>
                </a:solidFill>
                <a:latin typeface="Calibri" pitchFamily="34" charset="0"/>
              </a:defRPr>
            </a:lvl8pPr>
            <a:lvl9pPr marL="3886200" indent="-228600" defTabSz="388938" eaLnBrk="0" fontAlgn="base" hangingPunct="0">
              <a:spcBef>
                <a:spcPct val="0"/>
              </a:spcBef>
              <a:spcAft>
                <a:spcPct val="0"/>
              </a:spcAft>
              <a:defRPr sz="1500">
                <a:solidFill>
                  <a:schemeClr val="tx1"/>
                </a:solidFill>
                <a:latin typeface="Calibri" pitchFamily="34" charset="0"/>
              </a:defRPr>
            </a:lvl9pPr>
          </a:lstStyle>
          <a:p>
            <a:fld id="{9B46FB59-335F-4F58-852F-D06641FDC51B}" type="slidenum">
              <a:rPr lang="en-US" altLang="en-US" sz="1000" smtClean="0">
                <a:solidFill>
                  <a:srgbClr val="898989"/>
                </a:solidFill>
              </a:rPr>
              <a:pPr/>
              <a:t>31</a:t>
            </a:fld>
            <a:endParaRPr lang="en-US" altLang="en-US" sz="1000" dirty="0" smtClean="0">
              <a:solidFill>
                <a:srgbClr val="898989"/>
              </a:solidFill>
            </a:endParaRPr>
          </a:p>
        </p:txBody>
      </p:sp>
      <p:sp>
        <p:nvSpPr>
          <p:cNvPr id="31747" name="Title 1"/>
          <p:cNvSpPr>
            <a:spLocks noGrp="1"/>
          </p:cNvSpPr>
          <p:nvPr>
            <p:ph type="ctrTitle"/>
          </p:nvPr>
        </p:nvSpPr>
        <p:spPr>
          <a:xfrm>
            <a:off x="304800" y="990600"/>
            <a:ext cx="8699500" cy="558800"/>
          </a:xfrm>
        </p:spPr>
        <p:txBody>
          <a:bodyPr/>
          <a:lstStyle/>
          <a:p>
            <a:pPr algn="l"/>
            <a:r>
              <a:rPr lang="en-US" sz="2000" b="1" dirty="0" smtClean="0">
                <a:solidFill>
                  <a:srgbClr val="000000"/>
                </a:solidFill>
                <a:latin typeface="Arial" charset="0"/>
                <a:cs typeface="Arial" charset="0"/>
              </a:rPr>
              <a:t>DIGITAL HUBS </a:t>
            </a:r>
            <a:r>
              <a:rPr lang="en-US" sz="2000" b="1" dirty="0" smtClean="0">
                <a:solidFill>
                  <a:srgbClr val="000000"/>
                </a:solidFill>
                <a:latin typeface="Arial" charset="0"/>
                <a:cs typeface="Arial" charset="0"/>
              </a:rPr>
              <a:t>PROGRAMME</a:t>
            </a:r>
            <a:r>
              <a:rPr lang="en-US" sz="2000" b="1" dirty="0" smtClean="0">
                <a:solidFill>
                  <a:srgbClr val="000000"/>
                </a:solidFill>
                <a:latin typeface="Arial" charset="0"/>
                <a:cs typeface="Arial" charset="0"/>
              </a:rPr>
              <a:t> </a:t>
            </a:r>
            <a:endParaRPr lang="en-ZA" altLang="en-US" sz="2000" dirty="0" smtClean="0"/>
          </a:p>
        </p:txBody>
      </p:sp>
      <p:sp>
        <p:nvSpPr>
          <p:cNvPr id="2" name="TextBox 1"/>
          <p:cNvSpPr txBox="1"/>
          <p:nvPr/>
        </p:nvSpPr>
        <p:spPr>
          <a:xfrm>
            <a:off x="304800" y="1500188"/>
            <a:ext cx="8572500" cy="2554287"/>
          </a:xfrm>
          <a:prstGeom prst="rect">
            <a:avLst/>
          </a:prstGeom>
          <a:noFill/>
        </p:spPr>
        <p:txBody>
          <a:bodyPr>
            <a:spAutoFit/>
          </a:bodyPr>
          <a:lstStyle/>
          <a:p>
            <a:pPr marL="342900" lvl="2" indent="-342900" algn="just" defTabSz="801654" eaLnBrk="1" fontAlgn="auto" hangingPunct="1">
              <a:spcBef>
                <a:spcPct val="20000"/>
              </a:spcBef>
              <a:spcAft>
                <a:spcPts val="0"/>
              </a:spcAft>
              <a:buFont typeface="Wingdings" panose="05000000000000000000" pitchFamily="2" charset="2"/>
              <a:buChar char="q"/>
              <a:defRPr/>
            </a:pPr>
            <a:r>
              <a:rPr lang="en-US" sz="20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The following have earmarked </a:t>
            </a:r>
            <a:r>
              <a:rPr lang="en-US" sz="2000" kern="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properties </a:t>
            </a:r>
            <a:r>
              <a:rPr lang="en-US" sz="20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for the establishment of the Digital </a:t>
            </a:r>
            <a:r>
              <a:rPr lang="en-US" sz="2000" kern="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Hubs:</a:t>
            </a:r>
            <a:endParaRPr lang="en-US" sz="2000" kern="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908916" lvl="1" indent="-342900" algn="just" defTabSz="801654" eaLnBrk="1" fontAlgn="auto" hangingPunct="1">
              <a:spcBef>
                <a:spcPct val="20000"/>
              </a:spcBef>
              <a:spcAft>
                <a:spcPts val="0"/>
              </a:spcAft>
              <a:buClr>
                <a:schemeClr val="tx1"/>
              </a:buClr>
              <a:buFont typeface="Wingdings" panose="05000000000000000000" pitchFamily="2" charset="2"/>
              <a:buChar char="Ø"/>
              <a:defRPr/>
            </a:pPr>
            <a:r>
              <a:rPr lang="en-US" sz="20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Seshego</a:t>
            </a:r>
            <a:r>
              <a:rPr lang="en-US" sz="20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 Industrial Park – Limpopo</a:t>
            </a:r>
          </a:p>
          <a:p>
            <a:pPr marL="908916" lvl="1" indent="-342900" algn="just" defTabSz="801654" eaLnBrk="1" fontAlgn="auto" hangingPunct="1">
              <a:spcBef>
                <a:spcPct val="20000"/>
              </a:spcBef>
              <a:spcAft>
                <a:spcPts val="0"/>
              </a:spcAft>
              <a:buClr>
                <a:schemeClr val="tx1"/>
              </a:buClr>
              <a:buFont typeface="Wingdings" panose="05000000000000000000" pitchFamily="2" charset="2"/>
              <a:buChar char="Ø"/>
              <a:defRPr/>
            </a:pPr>
            <a:r>
              <a:rPr lang="en-US" sz="20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Nkowankowa</a:t>
            </a:r>
            <a:r>
              <a:rPr lang="en-US" sz="20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 Industrial Park - Limpopo</a:t>
            </a:r>
          </a:p>
          <a:p>
            <a:pPr marL="908916" lvl="1" indent="-342900" algn="just" defTabSz="801654" eaLnBrk="1" fontAlgn="auto" hangingPunct="1">
              <a:spcBef>
                <a:spcPct val="20000"/>
              </a:spcBef>
              <a:spcAft>
                <a:spcPts val="0"/>
              </a:spcAft>
              <a:buClr>
                <a:schemeClr val="tx1"/>
              </a:buClr>
              <a:buFont typeface="Wingdings" panose="05000000000000000000" pitchFamily="2" charset="2"/>
              <a:buChar char="Ø"/>
              <a:defRPr/>
            </a:pPr>
            <a:r>
              <a:rPr lang="en-US" sz="20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Babelegi</a:t>
            </a:r>
            <a:r>
              <a:rPr lang="en-US" sz="20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 Industrial Park - Gauteng</a:t>
            </a:r>
          </a:p>
          <a:p>
            <a:pPr marL="908916" lvl="1" indent="-342900" algn="just" defTabSz="801654" eaLnBrk="1" fontAlgn="auto" hangingPunct="1">
              <a:spcBef>
                <a:spcPct val="20000"/>
              </a:spcBef>
              <a:spcAft>
                <a:spcPts val="0"/>
              </a:spcAft>
              <a:buClr>
                <a:schemeClr val="tx1"/>
              </a:buClr>
              <a:buFont typeface="Wingdings" panose="05000000000000000000" pitchFamily="2" charset="2"/>
              <a:buChar char="Ø"/>
              <a:defRPr/>
            </a:pPr>
            <a:r>
              <a:rPr lang="en-US" sz="20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Ekandustria</a:t>
            </a:r>
            <a:r>
              <a:rPr lang="en-US" sz="20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 Industrial Park- Gauteng</a:t>
            </a:r>
          </a:p>
          <a:p>
            <a:pPr marL="908916" lvl="1" indent="-342900" algn="just" defTabSz="801654" eaLnBrk="1" fontAlgn="auto" hangingPunct="1">
              <a:spcBef>
                <a:spcPct val="20000"/>
              </a:spcBef>
              <a:spcAft>
                <a:spcPts val="0"/>
              </a:spcAft>
              <a:buClr>
                <a:schemeClr val="tx1"/>
              </a:buClr>
              <a:buFont typeface="Wingdings" panose="05000000000000000000" pitchFamily="2" charset="2"/>
              <a:buChar char="Ø"/>
              <a:defRPr/>
            </a:pPr>
            <a:r>
              <a:rPr lang="en-US" sz="20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Fort Jackson Industrial Park – Eastern Cape</a:t>
            </a:r>
          </a:p>
        </p:txBody>
      </p:sp>
      <p:sp>
        <p:nvSpPr>
          <p:cNvPr id="6" name="Title 1"/>
          <p:cNvSpPr txBox="1">
            <a:spLocks/>
          </p:cNvSpPr>
          <p:nvPr/>
        </p:nvSpPr>
        <p:spPr bwMode="auto">
          <a:xfrm>
            <a:off x="0" y="0"/>
            <a:ext cx="9144000" cy="682387"/>
          </a:xfrm>
          <a:prstGeom prst="rect">
            <a:avLst/>
          </a:prstGeom>
          <a:solidFill>
            <a:srgbClr val="00B050"/>
          </a:solidFill>
          <a:ln w="25400">
            <a:noFill/>
            <a:round/>
          </a:ln>
          <a:extLst/>
        </p:spPr>
        <p:txBody>
          <a:bodyPr vert="horz" wrap="square" lIns="77925" tIns="38963" rIns="77925" bIns="38963" numCol="1" rtlCol="0" anchor="ctr" anchorCtr="0" compatLnSpc="1">
            <a:prstTxWarp prst="textNoShape">
              <a:avLst/>
            </a:prstTxWarp>
            <a:noAutofit/>
          </a:bodyPr>
          <a:lstStyle>
            <a:defPPr>
              <a:defRPr lang="en-US"/>
            </a:defPPr>
            <a:lvl1pPr algn="ctr" defTabSz="457200" eaLnBrk="1" fontAlgn="auto" hangingPunct="1">
              <a:spcAft>
                <a:spcPts val="0"/>
              </a:spcAft>
              <a:defRPr sz="1800" b="1">
                <a:solidFill>
                  <a:schemeClr val="bg1"/>
                </a:solidFill>
                <a:latin typeface="Arial"/>
                <a:ea typeface="Arial"/>
                <a:cs typeface="Arial"/>
              </a:defRPr>
            </a:lvl1pPr>
            <a:lvl2pPr algn="ctr">
              <a:defRPr sz="3700"/>
            </a:lvl2pPr>
            <a:lvl3pPr algn="ctr">
              <a:defRPr sz="3700"/>
            </a:lvl3pPr>
            <a:lvl4pPr algn="ctr">
              <a:defRPr sz="3700"/>
            </a:lvl4pPr>
            <a:lvl5pPr algn="ctr">
              <a:defRPr sz="3700"/>
            </a:lvl5pPr>
            <a:lvl6pPr marL="457200" algn="ctr" defTabSz="388938" fontAlgn="base">
              <a:spcBef>
                <a:spcPct val="0"/>
              </a:spcBef>
              <a:spcAft>
                <a:spcPct val="0"/>
              </a:spcAft>
              <a:defRPr sz="3700"/>
            </a:lvl6pPr>
            <a:lvl7pPr marL="914400" algn="ctr" defTabSz="388938" fontAlgn="base">
              <a:spcBef>
                <a:spcPct val="0"/>
              </a:spcBef>
              <a:spcAft>
                <a:spcPct val="0"/>
              </a:spcAft>
              <a:defRPr sz="3700"/>
            </a:lvl7pPr>
            <a:lvl8pPr marL="1371600" algn="ctr" defTabSz="388938" fontAlgn="base">
              <a:spcBef>
                <a:spcPct val="0"/>
              </a:spcBef>
              <a:spcAft>
                <a:spcPct val="0"/>
              </a:spcAft>
              <a:defRPr sz="3700"/>
            </a:lvl8pPr>
            <a:lvl9pPr marL="1828800" algn="ctr" defTabSz="388938" fontAlgn="base">
              <a:spcBef>
                <a:spcPct val="0"/>
              </a:spcBef>
              <a:spcAft>
                <a:spcPct val="0"/>
              </a:spcAft>
              <a:defRPr sz="3700"/>
            </a:lvl9pPr>
          </a:lstStyle>
          <a:p>
            <a:r>
              <a:rPr lang="en-ZA" dirty="0"/>
              <a:t>PROGRAMME 3: </a:t>
            </a:r>
            <a:r>
              <a:rPr lang="en-US" dirty="0"/>
              <a:t>PROVINCIAL PROGRAMMES</a:t>
            </a:r>
            <a:endParaRPr lang="en-ZA" dirty="0"/>
          </a:p>
        </p:txBody>
      </p:sp>
    </p:spTree>
    <p:extLst>
      <p:ext uri="{BB962C8B-B14F-4D97-AF65-F5344CB8AC3E}">
        <p14:creationId xmlns:p14="http://schemas.microsoft.com/office/powerpoint/2010/main" val="2791114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38" y="1825625"/>
            <a:ext cx="8894762" cy="2889250"/>
          </a:xfrm>
          <a:prstGeom prst="rect">
            <a:avLst/>
          </a:prstGeom>
          <a:solidFill>
            <a:schemeClr val="accent1">
              <a:lumMod val="20000"/>
              <a:lumOff val="80000"/>
            </a:schemeClr>
          </a:solidFill>
          <a:ln/>
        </p:spPr>
        <p:style>
          <a:lnRef idx="1">
            <a:schemeClr val="accent2"/>
          </a:lnRef>
          <a:fillRef idx="2">
            <a:schemeClr val="accent2"/>
          </a:fillRef>
          <a:effectRef idx="1">
            <a:schemeClr val="accent2"/>
          </a:effectRef>
          <a:fontRef idx="minor">
            <a:schemeClr val="dk1"/>
          </a:fontRef>
        </p:style>
        <p:txBody>
          <a:bodyPr/>
          <a:lstStyle/>
          <a:p>
            <a:pPr algn="just" defTabSz="389626" eaLnBrk="1" fontAlgn="auto" hangingPunct="1">
              <a:lnSpc>
                <a:spcPct val="114000"/>
              </a:lnSpc>
              <a:spcBef>
                <a:spcPts val="0"/>
              </a:spcBef>
              <a:spcAft>
                <a:spcPts val="0"/>
              </a:spcAft>
              <a:defRPr/>
            </a:pPr>
            <a:r>
              <a:rPr lang="en-US" sz="1200" dirty="0">
                <a:latin typeface="Arial" pitchFamily="34" charset="0"/>
                <a:cs typeface="Arial" pitchFamily="34" charset="0"/>
              </a:rPr>
              <a:t>   </a:t>
            </a:r>
            <a:r>
              <a:rPr lang="en-US" sz="1200" b="1" dirty="0" smtClean="0">
                <a:latin typeface="Arial" pitchFamily="34" charset="0"/>
                <a:cs typeface="Arial" pitchFamily="34" charset="0"/>
              </a:rPr>
              <a:t>Outcomes</a:t>
            </a:r>
            <a:r>
              <a:rPr lang="en-US" sz="1200" b="1" dirty="0">
                <a:latin typeface="Arial" pitchFamily="34" charset="0"/>
                <a:cs typeface="Arial" pitchFamily="34" charset="0"/>
              </a:rPr>
              <a:t>: </a:t>
            </a:r>
            <a:endParaRPr lang="en-US" sz="1200" b="1" dirty="0" smtClean="0">
              <a:latin typeface="Arial" pitchFamily="34" charset="0"/>
              <a:cs typeface="Arial" pitchFamily="34" charset="0"/>
            </a:endParaRPr>
          </a:p>
          <a:p>
            <a:pPr marL="674688" lvl="1" indent="-285750" algn="just" defTabSz="389626" eaLnBrk="1" fontAlgn="auto" hangingPunct="1">
              <a:lnSpc>
                <a:spcPct val="114000"/>
              </a:lnSpc>
              <a:spcBef>
                <a:spcPts val="0"/>
              </a:spcBef>
              <a:spcAft>
                <a:spcPts val="0"/>
              </a:spcAft>
              <a:buFont typeface="Wingdings" pitchFamily="2" charset="2"/>
              <a:buChar char="q"/>
              <a:defRPr/>
            </a:pPr>
            <a:r>
              <a:rPr lang="en-GB" sz="1200" dirty="0">
                <a:latin typeface="Arial" pitchFamily="34" charset="0"/>
                <a:cs typeface="Arial" pitchFamily="34" charset="0"/>
              </a:rPr>
              <a:t>Increased industrialisation through the development of Master Plans in National Priority </a:t>
            </a:r>
            <a:r>
              <a:rPr lang="en-GB" sz="1200" dirty="0" smtClean="0">
                <a:latin typeface="Arial" pitchFamily="34" charset="0"/>
                <a:cs typeface="Arial" pitchFamily="34" charset="0"/>
              </a:rPr>
              <a:t>sectors</a:t>
            </a:r>
          </a:p>
          <a:p>
            <a:pPr marL="674688" lvl="1" indent="-285750" algn="just" defTabSz="389626" eaLnBrk="1" fontAlgn="auto" hangingPunct="1">
              <a:lnSpc>
                <a:spcPct val="114000"/>
              </a:lnSpc>
              <a:spcBef>
                <a:spcPts val="0"/>
              </a:spcBef>
              <a:spcAft>
                <a:spcPts val="0"/>
              </a:spcAft>
              <a:buFont typeface="Wingdings" pitchFamily="2" charset="2"/>
              <a:buChar char="q"/>
              <a:defRPr/>
            </a:pPr>
            <a:r>
              <a:rPr lang="en-GB" sz="1200" dirty="0">
                <a:latin typeface="Arial" pitchFamily="34" charset="0"/>
                <a:cs typeface="Arial" pitchFamily="34" charset="0"/>
              </a:rPr>
              <a:t>Increased localisation through additional support measures and designation of products</a:t>
            </a:r>
            <a:endParaRPr lang="en-US" sz="1200" b="1" dirty="0">
              <a:latin typeface="Arial" pitchFamily="34" charset="0"/>
              <a:cs typeface="Arial" pitchFamily="34" charset="0"/>
            </a:endParaRPr>
          </a:p>
          <a:p>
            <a:pPr lvl="1" indent="0" algn="just" defTabSz="389626" eaLnBrk="1" fontAlgn="auto" hangingPunct="1">
              <a:lnSpc>
                <a:spcPct val="114000"/>
              </a:lnSpc>
              <a:spcBef>
                <a:spcPts val="0"/>
              </a:spcBef>
              <a:spcAft>
                <a:spcPts val="0"/>
              </a:spcAft>
              <a:defRPr/>
            </a:pPr>
            <a:endParaRPr lang="en-ZA" sz="1200" dirty="0">
              <a:latin typeface="Arial" pitchFamily="34" charset="0"/>
              <a:cs typeface="Arial" pitchFamily="34" charset="0"/>
            </a:endParaRPr>
          </a:p>
          <a:p>
            <a:pPr algn="just" defTabSz="389626" eaLnBrk="1" fontAlgn="auto" hangingPunct="1">
              <a:lnSpc>
                <a:spcPct val="114000"/>
              </a:lnSpc>
              <a:spcBef>
                <a:spcPts val="0"/>
              </a:spcBef>
              <a:spcAft>
                <a:spcPts val="0"/>
              </a:spcAft>
              <a:defRPr/>
            </a:pPr>
            <a:r>
              <a:rPr lang="en-US" sz="1200" b="1" dirty="0">
                <a:latin typeface="Arial" pitchFamily="34" charset="0"/>
                <a:cs typeface="Arial" pitchFamily="34" charset="0"/>
              </a:rPr>
              <a:t>   Outputs: </a:t>
            </a:r>
          </a:p>
          <a:p>
            <a:pPr marL="674688" lvl="1" indent="-285750" algn="just">
              <a:buFont typeface="Wingdings" pitchFamily="2" charset="2"/>
              <a:buChar char="q"/>
            </a:pPr>
            <a:r>
              <a:rPr lang="en-GB" sz="1200" dirty="0">
                <a:latin typeface="Arial" pitchFamily="34" charset="0"/>
                <a:cs typeface="Arial" pitchFamily="34" charset="0"/>
              </a:rPr>
              <a:t>Developed Master Plans in national priority sectors in order to foster industrialisation with a view to bring about economic transformation and job creation</a:t>
            </a:r>
            <a:endParaRPr lang="en-ZA" sz="1200" dirty="0">
              <a:latin typeface="Arial" pitchFamily="34" charset="0"/>
              <a:cs typeface="Arial" pitchFamily="34" charset="0"/>
            </a:endParaRPr>
          </a:p>
          <a:p>
            <a:pPr marL="674688" lvl="1" indent="-285750" algn="just">
              <a:buFont typeface="Wingdings" pitchFamily="2" charset="2"/>
              <a:buChar char="q"/>
            </a:pPr>
            <a:r>
              <a:rPr lang="en-GB" sz="1200" dirty="0">
                <a:latin typeface="Arial" pitchFamily="34" charset="0"/>
                <a:cs typeface="Arial" pitchFamily="34" charset="0"/>
              </a:rPr>
              <a:t>Progress </a:t>
            </a:r>
            <a:r>
              <a:rPr lang="en-GB" sz="1200" dirty="0" smtClean="0">
                <a:latin typeface="Arial" pitchFamily="34" charset="0"/>
                <a:cs typeface="Arial" pitchFamily="34" charset="0"/>
              </a:rPr>
              <a:t>reports </a:t>
            </a:r>
            <a:r>
              <a:rPr lang="en-GB" sz="1200" dirty="0">
                <a:latin typeface="Arial" pitchFamily="34" charset="0"/>
                <a:cs typeface="Arial" pitchFamily="34" charset="0"/>
              </a:rPr>
              <a:t>on Implementation of Master Plans </a:t>
            </a:r>
            <a:endParaRPr lang="en-ZA" sz="1200" dirty="0">
              <a:latin typeface="Arial" pitchFamily="34" charset="0"/>
              <a:cs typeface="Arial" pitchFamily="34" charset="0"/>
            </a:endParaRPr>
          </a:p>
          <a:p>
            <a:pPr marL="674688" lvl="1" indent="-285750" algn="just">
              <a:buFont typeface="Wingdings" pitchFamily="2" charset="2"/>
              <a:buChar char="q"/>
            </a:pPr>
            <a:r>
              <a:rPr lang="en-GB" sz="1200" dirty="0">
                <a:latin typeface="Arial" pitchFamily="34" charset="0"/>
                <a:cs typeface="Arial" pitchFamily="34" charset="0"/>
              </a:rPr>
              <a:t>Progress reports on the support measures to increase  localisation of various Personal Protective Equipment (PPE) and other </a:t>
            </a:r>
            <a:r>
              <a:rPr lang="en-GB" sz="1200" dirty="0" smtClean="0">
                <a:latin typeface="Arial" pitchFamily="34" charset="0"/>
                <a:cs typeface="Arial" pitchFamily="34" charset="0"/>
              </a:rPr>
              <a:t>products </a:t>
            </a:r>
            <a:r>
              <a:rPr lang="en-GB" sz="1200" b="1" dirty="0" smtClean="0">
                <a:solidFill>
                  <a:srgbClr val="FF0000"/>
                </a:solidFill>
                <a:latin typeface="Arial" pitchFamily="34" charset="0"/>
                <a:cs typeface="Arial" pitchFamily="34" charset="0"/>
              </a:rPr>
              <a:t>(New)</a:t>
            </a:r>
            <a:endParaRPr lang="en-ZA" sz="1200" b="1" dirty="0">
              <a:solidFill>
                <a:srgbClr val="FF0000"/>
              </a:solidFill>
              <a:latin typeface="Arial" pitchFamily="34" charset="0"/>
              <a:cs typeface="Arial" pitchFamily="34" charset="0"/>
            </a:endParaRPr>
          </a:p>
          <a:p>
            <a:pPr marL="674688" lvl="1" indent="-285750" algn="just">
              <a:buFont typeface="Wingdings" pitchFamily="2" charset="2"/>
              <a:buChar char="q"/>
            </a:pPr>
            <a:r>
              <a:rPr lang="en-GB" sz="1200" dirty="0">
                <a:latin typeface="Arial" pitchFamily="34" charset="0"/>
                <a:cs typeface="Arial" pitchFamily="34" charset="0"/>
              </a:rPr>
              <a:t>Designation requests prepared for Minister</a:t>
            </a:r>
            <a:endParaRPr lang="en-ZA" sz="1200" dirty="0">
              <a:latin typeface="Arial" pitchFamily="34" charset="0"/>
              <a:cs typeface="Arial" pitchFamily="34" charset="0"/>
            </a:endParaRPr>
          </a:p>
          <a:p>
            <a:pPr lvl="1" indent="0" algn="just" defTabSz="389626" eaLnBrk="1" fontAlgn="auto" hangingPunct="1">
              <a:lnSpc>
                <a:spcPct val="114000"/>
              </a:lnSpc>
              <a:spcBef>
                <a:spcPts val="0"/>
              </a:spcBef>
              <a:spcAft>
                <a:spcPts val="0"/>
              </a:spcAft>
              <a:defRPr/>
            </a:pPr>
            <a:endParaRPr lang="en-US" sz="1200" dirty="0">
              <a:latin typeface="Arial" pitchFamily="34" charset="0"/>
              <a:cs typeface="Arial" pitchFamily="34" charset="0"/>
            </a:endParaRPr>
          </a:p>
          <a:p>
            <a:pPr marL="389626" lvl="1" indent="0" algn="just" defTabSz="389626" eaLnBrk="1" fontAlgn="auto" hangingPunct="1">
              <a:lnSpc>
                <a:spcPct val="114000"/>
              </a:lnSpc>
              <a:spcBef>
                <a:spcPts val="0"/>
              </a:spcBef>
              <a:spcAft>
                <a:spcPts val="0"/>
              </a:spcAft>
              <a:defRPr/>
            </a:pPr>
            <a:endParaRPr lang="en-US" sz="1200" dirty="0">
              <a:latin typeface="Arial" pitchFamily="34" charset="0"/>
              <a:cs typeface="Arial" pitchFamily="34" charset="0"/>
            </a:endParaRPr>
          </a:p>
          <a:p>
            <a:pPr marL="675376" lvl="1" indent="-285750" algn="just" defTabSz="389626" eaLnBrk="1" fontAlgn="auto" hangingPunct="1">
              <a:lnSpc>
                <a:spcPct val="114000"/>
              </a:lnSpc>
              <a:spcBef>
                <a:spcPts val="0"/>
              </a:spcBef>
              <a:spcAft>
                <a:spcPts val="0"/>
              </a:spcAft>
              <a:buFont typeface="Wingdings" pitchFamily="2" charset="2"/>
              <a:buChar char="q"/>
              <a:defRPr/>
            </a:pPr>
            <a:endParaRPr lang="en-US" sz="1200" dirty="0">
              <a:latin typeface="Arial" pitchFamily="34" charset="0"/>
              <a:cs typeface="Arial" pitchFamily="34" charset="0"/>
            </a:endParaRPr>
          </a:p>
          <a:p>
            <a:pPr algn="just" defTabSz="389626" eaLnBrk="1" fontAlgn="auto" hangingPunct="1">
              <a:lnSpc>
                <a:spcPct val="114000"/>
              </a:lnSpc>
              <a:spcBef>
                <a:spcPts val="0"/>
              </a:spcBef>
              <a:spcAft>
                <a:spcPts val="0"/>
              </a:spcAft>
              <a:defRPr/>
            </a:pPr>
            <a:endParaRPr lang="en-ZA" sz="1200" dirty="0">
              <a:latin typeface="Arial" pitchFamily="34" charset="0"/>
              <a:cs typeface="Arial" pitchFamily="34" charset="0"/>
            </a:endParaRPr>
          </a:p>
        </p:txBody>
      </p:sp>
      <p:sp>
        <p:nvSpPr>
          <p:cNvPr id="28676" name="Rectangle 10"/>
          <p:cNvSpPr>
            <a:spLocks noChangeArrowheads="1"/>
          </p:cNvSpPr>
          <p:nvPr/>
        </p:nvSpPr>
        <p:spPr bwMode="auto">
          <a:xfrm>
            <a:off x="96838" y="777875"/>
            <a:ext cx="8894762" cy="72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4000"/>
              </a:lnSpc>
            </a:pPr>
            <a:r>
              <a:rPr lang="en-US" altLang="en-US" sz="1200" b="1" dirty="0">
                <a:solidFill>
                  <a:srgbClr val="000000"/>
                </a:solidFill>
                <a:latin typeface="Arial" pitchFamily="34" charset="0"/>
                <a:cs typeface="Arial" pitchFamily="34" charset="0"/>
              </a:rPr>
              <a:t>Purpose:</a:t>
            </a:r>
            <a:r>
              <a:rPr lang="en-US" altLang="en-US" sz="1200" dirty="0">
                <a:solidFill>
                  <a:srgbClr val="000000"/>
                </a:solidFill>
                <a:latin typeface="Arial" pitchFamily="34" charset="0"/>
                <a:cs typeface="Arial" pitchFamily="34" charset="0"/>
              </a:rPr>
              <a:t> </a:t>
            </a:r>
            <a:r>
              <a:rPr lang="en-ZA" altLang="en-US" sz="1200" dirty="0">
                <a:latin typeface="Arial" pitchFamily="34" charset="0"/>
                <a:cs typeface="Arial" pitchFamily="34" charset="0"/>
              </a:rPr>
              <a:t>Design and implement policies, strategies and programmes for the development </a:t>
            </a:r>
            <a:r>
              <a:rPr lang="en-ZA" altLang="en-US" sz="1200" dirty="0" smtClean="0">
                <a:latin typeface="Arial" pitchFamily="34" charset="0"/>
                <a:cs typeface="Arial" pitchFamily="34" charset="0"/>
              </a:rPr>
              <a:t>of </a:t>
            </a:r>
            <a:r>
              <a:rPr lang="en-ZA" altLang="en-US" sz="1200" dirty="0">
                <a:latin typeface="Arial" pitchFamily="34" charset="0"/>
                <a:cs typeface="Arial" pitchFamily="34" charset="0"/>
              </a:rPr>
              <a:t>manufacturing and related economic sectors, and contribute to the direct and indirect creation of decent jobs, value addition and competitiveness, in both domestic and export markets.</a:t>
            </a:r>
            <a:endParaRPr lang="en-US" altLang="en-US" sz="1200" dirty="0">
              <a:solidFill>
                <a:srgbClr val="000000"/>
              </a:solidFill>
              <a:latin typeface="Arial" pitchFamily="34" charset="0"/>
              <a:cs typeface="Arial" pitchFamily="34" charset="0"/>
            </a:endParaRPr>
          </a:p>
        </p:txBody>
      </p:sp>
      <p:sp>
        <p:nvSpPr>
          <p:cNvPr id="2867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388938" eaLnBrk="0" fontAlgn="base" hangingPunct="0">
              <a:spcBef>
                <a:spcPct val="0"/>
              </a:spcBef>
              <a:spcAft>
                <a:spcPct val="0"/>
              </a:spcAft>
              <a:defRPr sz="1500">
                <a:solidFill>
                  <a:schemeClr val="tx1"/>
                </a:solidFill>
                <a:latin typeface="Calibri" pitchFamily="34" charset="0"/>
              </a:defRPr>
            </a:lvl6pPr>
            <a:lvl7pPr marL="2971800" indent="-228600" defTabSz="388938" eaLnBrk="0" fontAlgn="base" hangingPunct="0">
              <a:spcBef>
                <a:spcPct val="0"/>
              </a:spcBef>
              <a:spcAft>
                <a:spcPct val="0"/>
              </a:spcAft>
              <a:defRPr sz="1500">
                <a:solidFill>
                  <a:schemeClr val="tx1"/>
                </a:solidFill>
                <a:latin typeface="Calibri" pitchFamily="34" charset="0"/>
              </a:defRPr>
            </a:lvl7pPr>
            <a:lvl8pPr marL="3429000" indent="-228600" defTabSz="388938" eaLnBrk="0" fontAlgn="base" hangingPunct="0">
              <a:spcBef>
                <a:spcPct val="0"/>
              </a:spcBef>
              <a:spcAft>
                <a:spcPct val="0"/>
              </a:spcAft>
              <a:defRPr sz="1500">
                <a:solidFill>
                  <a:schemeClr val="tx1"/>
                </a:solidFill>
                <a:latin typeface="Calibri" pitchFamily="34" charset="0"/>
              </a:defRPr>
            </a:lvl8pPr>
            <a:lvl9pPr marL="3886200" indent="-228600" defTabSz="388938" eaLnBrk="0" fontAlgn="base" hangingPunct="0">
              <a:spcBef>
                <a:spcPct val="0"/>
              </a:spcBef>
              <a:spcAft>
                <a:spcPct val="0"/>
              </a:spcAft>
              <a:defRPr sz="1500">
                <a:solidFill>
                  <a:schemeClr val="tx1"/>
                </a:solidFill>
                <a:latin typeface="Calibri" pitchFamily="34" charset="0"/>
              </a:defRPr>
            </a:lvl9pPr>
          </a:lstStyle>
          <a:p>
            <a:fld id="{13F36EBE-6A79-422E-9907-2E62F211906E}" type="slidenum">
              <a:rPr lang="en-US" altLang="en-US" sz="1000">
                <a:solidFill>
                  <a:srgbClr val="898989"/>
                </a:solidFill>
              </a:rPr>
              <a:pPr/>
              <a:t>32</a:t>
            </a:fld>
            <a:endParaRPr lang="en-US" altLang="en-US" sz="1000" dirty="0">
              <a:solidFill>
                <a:srgbClr val="898989"/>
              </a:solidFill>
            </a:endParaRPr>
          </a:p>
        </p:txBody>
      </p:sp>
      <p:sp>
        <p:nvSpPr>
          <p:cNvPr id="12" name="Title 1"/>
          <p:cNvSpPr txBox="1">
            <a:spLocks/>
          </p:cNvSpPr>
          <p:nvPr/>
        </p:nvSpPr>
        <p:spPr bwMode="auto">
          <a:xfrm>
            <a:off x="0" y="0"/>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eaLnBrk="1" fontAlgn="auto" hangingPunct="1">
              <a:spcAft>
                <a:spcPts val="0"/>
              </a:spcAft>
              <a:defRPr/>
            </a:pPr>
            <a:r>
              <a:rPr lang="en-ZA" sz="1800" dirty="0" smtClean="0"/>
              <a:t>PROGRAMME 4: </a:t>
            </a:r>
            <a:r>
              <a:rPr lang="en-US" sz="1800" dirty="0" smtClean="0"/>
              <a:t>INDUSTRIAL COMPETITIVENESS AND GROWTH</a:t>
            </a:r>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9315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EC6A092-AF53-4D98-8F51-92832EFEA899}" type="slidenum">
              <a:rPr lang="en-US" altLang="en-US" smtClean="0"/>
              <a:pPr>
                <a:defRPr/>
              </a:pPr>
              <a:t>33</a:t>
            </a:fld>
            <a:endParaRPr lang="en-US" altLang="en-US" dirty="0"/>
          </a:p>
        </p:txBody>
      </p:sp>
      <p:sp>
        <p:nvSpPr>
          <p:cNvPr id="5" name="Title 1"/>
          <p:cNvSpPr txBox="1">
            <a:spLocks/>
          </p:cNvSpPr>
          <p:nvPr/>
        </p:nvSpPr>
        <p:spPr bwMode="auto">
          <a:xfrm>
            <a:off x="0" y="0"/>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eaLnBrk="1" fontAlgn="auto" hangingPunct="1">
              <a:spcAft>
                <a:spcPts val="0"/>
              </a:spcAft>
              <a:defRPr/>
            </a:pPr>
            <a:r>
              <a:rPr lang="en-ZA" sz="1800" dirty="0"/>
              <a:t>PROGRAMME 4: </a:t>
            </a:r>
            <a:r>
              <a:rPr lang="en-US" sz="1800" dirty="0"/>
              <a:t>INDUSTRIAL COMPETITIVENESS AND GROWTH</a:t>
            </a:r>
            <a:endParaRPr lang="en-US" sz="1800" dirty="0">
              <a:solidFill>
                <a:schemeClr val="bg1"/>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34341278"/>
              </p:ext>
            </p:extLst>
          </p:nvPr>
        </p:nvGraphicFramePr>
        <p:xfrm>
          <a:off x="306878" y="772502"/>
          <a:ext cx="8530246" cy="3505855"/>
        </p:xfrm>
        <a:graphic>
          <a:graphicData uri="http://schemas.openxmlformats.org/drawingml/2006/table">
            <a:tbl>
              <a:tblPr firstRow="1" firstCol="1" bandRow="1">
                <a:tableStyleId>{7DF18680-E054-41AD-8BC1-D1AEF772440D}</a:tableStyleId>
              </a:tblPr>
              <a:tblGrid>
                <a:gridCol w="3180601">
                  <a:extLst>
                    <a:ext uri="{9D8B030D-6E8A-4147-A177-3AD203B41FA5}">
                      <a16:colId xmlns:a16="http://schemas.microsoft.com/office/drawing/2014/main" val="20000"/>
                    </a:ext>
                  </a:extLst>
                </a:gridCol>
                <a:gridCol w="1105786">
                  <a:extLst>
                    <a:ext uri="{9D8B030D-6E8A-4147-A177-3AD203B41FA5}">
                      <a16:colId xmlns:a16="http://schemas.microsoft.com/office/drawing/2014/main" val="20001"/>
                    </a:ext>
                  </a:extLst>
                </a:gridCol>
                <a:gridCol w="2519732">
                  <a:extLst>
                    <a:ext uri="{9D8B030D-6E8A-4147-A177-3AD203B41FA5}">
                      <a16:colId xmlns:a16="http://schemas.microsoft.com/office/drawing/2014/main" val="20002"/>
                    </a:ext>
                  </a:extLst>
                </a:gridCol>
                <a:gridCol w="1724127">
                  <a:extLst>
                    <a:ext uri="{9D8B030D-6E8A-4147-A177-3AD203B41FA5}">
                      <a16:colId xmlns:a16="http://schemas.microsoft.com/office/drawing/2014/main" val="20003"/>
                    </a:ext>
                  </a:extLst>
                </a:gridCol>
              </a:tblGrid>
              <a:tr h="397538">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OUTPUT INDICATORS</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CHANGES TO INDICATORS </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2020/21 </a:t>
                      </a:r>
                    </a:p>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ANNUAL TARGET</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GB" sz="1100" kern="1200" dirty="0" smtClean="0">
                          <a:effectLst>
                            <a:outerShdw blurRad="38100" dist="38100" dir="2700000" algn="tl">
                              <a:srgbClr val="000000">
                                <a:alpha val="43137"/>
                              </a:srgbClr>
                            </a:outerShdw>
                          </a:effectLst>
                          <a:latin typeface="Arial" pitchFamily="34" charset="0"/>
                          <a:cs typeface="Arial" pitchFamily="34" charset="0"/>
                        </a:rPr>
                        <a:t>FIVE YEAR </a:t>
                      </a:r>
                    </a:p>
                    <a:p>
                      <a:pPr marL="0" marR="0">
                        <a:lnSpc>
                          <a:spcPct val="114000"/>
                        </a:lnSpc>
                        <a:spcBef>
                          <a:spcPts val="0"/>
                        </a:spcBef>
                        <a:spcAft>
                          <a:spcPts val="0"/>
                        </a:spcAft>
                      </a:pPr>
                      <a:r>
                        <a:rPr lang="en-GB" sz="1100" kern="1200" dirty="0" smtClean="0">
                          <a:effectLst>
                            <a:outerShdw blurRad="38100" dist="38100" dir="2700000" algn="tl">
                              <a:srgbClr val="000000">
                                <a:alpha val="43137"/>
                              </a:srgbClr>
                            </a:outerShdw>
                          </a:effectLst>
                          <a:latin typeface="Arial" pitchFamily="34" charset="0"/>
                          <a:cs typeface="Arial" pitchFamily="34" charset="0"/>
                        </a:rPr>
                        <a:t>TARGET </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extLst>
                  <a:ext uri="{0D108BD9-81ED-4DB2-BD59-A6C34878D82A}">
                    <a16:rowId xmlns:a16="http://schemas.microsoft.com/office/drawing/2014/main" val="10000"/>
                  </a:ext>
                </a:extLst>
              </a:tr>
              <a:tr h="952685">
                <a:tc>
                  <a:txBody>
                    <a:bodyPr/>
                    <a:lstStyle/>
                    <a:p>
                      <a:pPr marL="0" marR="0" algn="l">
                        <a:lnSpc>
                          <a:spcPct val="115000"/>
                        </a:lnSpc>
                        <a:spcBef>
                          <a:spcPts val="0"/>
                        </a:spcBef>
                        <a:spcAft>
                          <a:spcPts val="0"/>
                        </a:spcAft>
                      </a:pPr>
                      <a:r>
                        <a:rPr lang="en-GB" sz="1100" dirty="0">
                          <a:solidFill>
                            <a:schemeClr val="bg1"/>
                          </a:solidFill>
                          <a:effectLst/>
                          <a:latin typeface="Arial" pitchFamily="34" charset="0"/>
                          <a:ea typeface="Calibri"/>
                          <a:cs typeface="Arial" pitchFamily="34" charset="0"/>
                        </a:rPr>
                        <a:t>Number of Master plans as per Re-imagined Industrial Strategy submitted to Minister by March 2021</a:t>
                      </a:r>
                      <a:endParaRPr lang="en-ZA" sz="1100" dirty="0">
                        <a:solidFill>
                          <a:schemeClr val="bg1"/>
                        </a:solidFill>
                        <a:effectLst/>
                        <a:latin typeface="Arial" pitchFamily="34" charset="0"/>
                        <a:ea typeface="Calibri"/>
                        <a:cs typeface="Arial" pitchFamily="34" charset="0"/>
                      </a:endParaRPr>
                    </a:p>
                  </a:txBody>
                  <a:tcPr marL="68580" marR="68580" marT="0" marB="0"/>
                </a:tc>
                <a:tc>
                  <a:txBody>
                    <a:bodyPr/>
                    <a:lstStyle/>
                    <a:p>
                      <a:pPr>
                        <a:lnSpc>
                          <a:spcPct val="114000"/>
                        </a:lnSpc>
                        <a:spcBef>
                          <a:spcPts val="0"/>
                        </a:spcBef>
                        <a:spcAft>
                          <a:spcPts val="0"/>
                        </a:spcAft>
                      </a:pPr>
                      <a:r>
                        <a:rPr lang="en-US" sz="1100" dirty="0" smtClean="0">
                          <a:latin typeface="Arial" pitchFamily="34" charset="0"/>
                          <a:cs typeface="Arial" pitchFamily="34" charset="0"/>
                        </a:rPr>
                        <a:t>-</a:t>
                      </a:r>
                      <a:endParaRPr lang="en-ZA" sz="1100" dirty="0">
                        <a:latin typeface="Arial" pitchFamily="34" charset="0"/>
                        <a:cs typeface="Arial" pitchFamily="34" charset="0"/>
                      </a:endParaRPr>
                    </a:p>
                  </a:txBody>
                  <a:tcPr marL="68580" marR="68580" marT="0" marB="0"/>
                </a:tc>
                <a:tc>
                  <a:txBody>
                    <a:bodyPr/>
                    <a:lstStyle/>
                    <a:p>
                      <a:pPr marL="0" marR="0">
                        <a:lnSpc>
                          <a:spcPct val="115000"/>
                        </a:lnSpc>
                        <a:spcBef>
                          <a:spcPts val="0"/>
                        </a:spcBef>
                        <a:spcAft>
                          <a:spcPts val="0"/>
                        </a:spcAft>
                      </a:pPr>
                      <a:r>
                        <a:rPr lang="en-GB" sz="1100" dirty="0">
                          <a:solidFill>
                            <a:srgbClr val="000000"/>
                          </a:solidFill>
                          <a:effectLst/>
                          <a:latin typeface="Arial" pitchFamily="34" charset="0"/>
                          <a:ea typeface="Calibri"/>
                          <a:cs typeface="Arial" pitchFamily="34" charset="0"/>
                        </a:rPr>
                        <a:t>3 Master Plans as per the  Re-imagined Industrial Strategy submitted to the  Minister per </a:t>
                      </a:r>
                      <a:r>
                        <a:rPr lang="en-GB" sz="1100" dirty="0" smtClean="0">
                          <a:solidFill>
                            <a:srgbClr val="000000"/>
                          </a:solidFill>
                          <a:effectLst/>
                          <a:latin typeface="Arial" pitchFamily="34" charset="0"/>
                          <a:ea typeface="Calibri"/>
                          <a:cs typeface="Arial" pitchFamily="34" charset="0"/>
                        </a:rPr>
                        <a:t>year</a:t>
                      </a:r>
                    </a:p>
                    <a:p>
                      <a:pPr marL="0" marR="0">
                        <a:lnSpc>
                          <a:spcPct val="115000"/>
                        </a:lnSpc>
                        <a:spcBef>
                          <a:spcPts val="0"/>
                        </a:spcBef>
                        <a:spcAft>
                          <a:spcPts val="0"/>
                        </a:spcAft>
                      </a:pPr>
                      <a:endParaRPr lang="en-GB" sz="1100" b="1" dirty="0" smtClean="0">
                        <a:solidFill>
                          <a:srgbClr val="000000"/>
                        </a:solidFill>
                        <a:effectLst/>
                        <a:latin typeface="Arial" pitchFamily="34" charset="0"/>
                        <a:ea typeface="Calibri"/>
                        <a:cs typeface="Arial" pitchFamily="34" charset="0"/>
                      </a:endParaRPr>
                    </a:p>
                    <a:p>
                      <a:pPr marL="0" marR="0">
                        <a:lnSpc>
                          <a:spcPct val="115000"/>
                        </a:lnSpc>
                        <a:spcBef>
                          <a:spcPts val="0"/>
                        </a:spcBef>
                        <a:spcAft>
                          <a:spcPts val="0"/>
                        </a:spcAft>
                      </a:pPr>
                      <a:r>
                        <a:rPr lang="en-GB" sz="1100" b="1" dirty="0" smtClean="0">
                          <a:solidFill>
                            <a:srgbClr val="000000"/>
                          </a:solidFill>
                          <a:effectLst/>
                          <a:latin typeface="Arial" pitchFamily="34" charset="0"/>
                          <a:ea typeface="Calibri"/>
                          <a:cs typeface="Arial" pitchFamily="34" charset="0"/>
                        </a:rPr>
                        <a:t>Previous Target: </a:t>
                      </a:r>
                      <a:r>
                        <a:rPr lang="en-GB" sz="1100" dirty="0" smtClean="0">
                          <a:solidFill>
                            <a:srgbClr val="000000"/>
                          </a:solidFill>
                          <a:effectLst/>
                          <a:latin typeface="Arial" pitchFamily="34" charset="0"/>
                          <a:ea typeface="Calibri"/>
                          <a:cs typeface="Arial" pitchFamily="34" charset="0"/>
                        </a:rPr>
                        <a:t>5 Master Plans</a:t>
                      </a:r>
                      <a:endParaRPr lang="en-ZA" sz="1100" dirty="0">
                        <a:effectLst/>
                        <a:latin typeface="Arial" pitchFamily="34" charset="0"/>
                        <a:ea typeface="Calibri"/>
                        <a:cs typeface="Arial" pitchFamily="34" charset="0"/>
                      </a:endParaRPr>
                    </a:p>
                  </a:txBody>
                  <a:tcPr marL="68580" marR="68580" marT="0" marB="0"/>
                </a:tc>
                <a:tc rowSpan="4">
                  <a:txBody>
                    <a:bodyPr/>
                    <a:lstStyle/>
                    <a:p>
                      <a:pPr marL="0" marR="0">
                        <a:lnSpc>
                          <a:spcPct val="107000"/>
                        </a:lnSpc>
                        <a:spcBef>
                          <a:spcPts val="0"/>
                        </a:spcBef>
                        <a:spcAft>
                          <a:spcPts val="0"/>
                        </a:spcAft>
                      </a:pPr>
                      <a:r>
                        <a:rPr lang="en-ZA" sz="1100" dirty="0">
                          <a:effectLst/>
                          <a:latin typeface="Arial" pitchFamily="34" charset="0"/>
                          <a:ea typeface="Calibri"/>
                          <a:cs typeface="Arial" pitchFamily="34" charset="0"/>
                        </a:rPr>
                        <a:t>5 </a:t>
                      </a:r>
                      <a:r>
                        <a:rPr lang="en-ZA" sz="1100" dirty="0" smtClean="0">
                          <a:effectLst/>
                          <a:latin typeface="Arial" pitchFamily="34" charset="0"/>
                          <a:ea typeface="Calibri"/>
                          <a:cs typeface="Arial" pitchFamily="34" charset="0"/>
                        </a:rPr>
                        <a:t>Master</a:t>
                      </a:r>
                      <a:r>
                        <a:rPr lang="en-ZA" sz="1100" baseline="0" dirty="0" smtClean="0">
                          <a:effectLst/>
                          <a:latin typeface="Arial" pitchFamily="34" charset="0"/>
                          <a:ea typeface="Calibri"/>
                          <a:cs typeface="Arial" pitchFamily="34" charset="0"/>
                        </a:rPr>
                        <a:t> P</a:t>
                      </a:r>
                      <a:r>
                        <a:rPr lang="en-ZA" sz="1100" dirty="0" smtClean="0">
                          <a:effectLst/>
                          <a:latin typeface="Arial" pitchFamily="34" charset="0"/>
                          <a:ea typeface="Calibri"/>
                          <a:cs typeface="Arial" pitchFamily="34" charset="0"/>
                        </a:rPr>
                        <a:t>lans developed </a:t>
                      </a:r>
                      <a:r>
                        <a:rPr lang="en-ZA" sz="1100" dirty="0">
                          <a:effectLst/>
                          <a:latin typeface="Arial" pitchFamily="34" charset="0"/>
                          <a:ea typeface="Calibri"/>
                          <a:cs typeface="Arial" pitchFamily="34" charset="0"/>
                        </a:rPr>
                        <a:t>between 2020/21 and </a:t>
                      </a:r>
                      <a:r>
                        <a:rPr lang="en-ZA" sz="1100" dirty="0" smtClean="0">
                          <a:effectLst/>
                          <a:latin typeface="Arial" pitchFamily="34" charset="0"/>
                          <a:ea typeface="Calibri"/>
                          <a:cs typeface="Arial" pitchFamily="34" charset="0"/>
                        </a:rPr>
                        <a:t>2021/22</a:t>
                      </a:r>
                    </a:p>
                    <a:p>
                      <a:pPr marL="0" marR="0">
                        <a:lnSpc>
                          <a:spcPct val="107000"/>
                        </a:lnSpc>
                        <a:spcBef>
                          <a:spcPts val="0"/>
                        </a:spcBef>
                        <a:spcAft>
                          <a:spcPts val="0"/>
                        </a:spcAft>
                      </a:pPr>
                      <a:endParaRPr lang="en-ZA" sz="1100" dirty="0">
                        <a:effectLst/>
                        <a:latin typeface="Arial" pitchFamily="34" charset="0"/>
                        <a:ea typeface="Calibri"/>
                        <a:cs typeface="Arial" pitchFamily="34" charset="0"/>
                      </a:endParaRPr>
                    </a:p>
                    <a:p>
                      <a:pPr marL="0" marR="0">
                        <a:lnSpc>
                          <a:spcPct val="107000"/>
                        </a:lnSpc>
                        <a:spcBef>
                          <a:spcPts val="0"/>
                        </a:spcBef>
                        <a:spcAft>
                          <a:spcPts val="0"/>
                        </a:spcAft>
                      </a:pPr>
                      <a:r>
                        <a:rPr lang="en-ZA" sz="1100" dirty="0" smtClean="0">
                          <a:effectLst/>
                          <a:latin typeface="Arial" pitchFamily="34" charset="0"/>
                          <a:ea typeface="Calibri"/>
                          <a:cs typeface="Arial" pitchFamily="34" charset="0"/>
                        </a:rPr>
                        <a:t>20 Progress </a:t>
                      </a:r>
                      <a:r>
                        <a:rPr lang="en-ZA" sz="1100" dirty="0">
                          <a:effectLst/>
                          <a:latin typeface="Arial" pitchFamily="34" charset="0"/>
                          <a:ea typeface="Calibri"/>
                          <a:cs typeface="Arial" pitchFamily="34" charset="0"/>
                        </a:rPr>
                        <a:t>reports on the implementation of the </a:t>
                      </a:r>
                      <a:r>
                        <a:rPr lang="en-ZA" sz="1100" dirty="0" smtClean="0">
                          <a:effectLst/>
                          <a:latin typeface="Arial" pitchFamily="34" charset="0"/>
                          <a:ea typeface="Calibri"/>
                          <a:cs typeface="Arial" pitchFamily="34" charset="0"/>
                        </a:rPr>
                        <a:t>Master</a:t>
                      </a:r>
                      <a:r>
                        <a:rPr lang="en-ZA" sz="1100" baseline="0" dirty="0" smtClean="0">
                          <a:effectLst/>
                          <a:latin typeface="Arial" pitchFamily="34" charset="0"/>
                          <a:ea typeface="Calibri"/>
                          <a:cs typeface="Arial" pitchFamily="34" charset="0"/>
                        </a:rPr>
                        <a:t> P</a:t>
                      </a:r>
                      <a:r>
                        <a:rPr lang="en-ZA" sz="1100" dirty="0" smtClean="0">
                          <a:effectLst/>
                          <a:latin typeface="Arial" pitchFamily="34" charset="0"/>
                          <a:ea typeface="Calibri"/>
                          <a:cs typeface="Arial" pitchFamily="34" charset="0"/>
                        </a:rPr>
                        <a:t>lans</a:t>
                      </a:r>
                      <a:endParaRPr lang="en-ZA" sz="1100" dirty="0">
                        <a:effectLst/>
                        <a:latin typeface="Arial" pitchFamily="34" charset="0"/>
                        <a:ea typeface="Calibri"/>
                        <a:cs typeface="Arial" pitchFamily="34" charset="0"/>
                      </a:endParaRPr>
                    </a:p>
                    <a:p>
                      <a:pPr marL="0" marR="0">
                        <a:lnSpc>
                          <a:spcPct val="107000"/>
                        </a:lnSpc>
                        <a:spcBef>
                          <a:spcPts val="0"/>
                        </a:spcBef>
                        <a:spcAft>
                          <a:spcPts val="0"/>
                        </a:spcAft>
                      </a:pPr>
                      <a:endParaRPr lang="en-ZA" sz="1100" dirty="0">
                        <a:effectLst/>
                        <a:latin typeface="Arial" pitchFamily="34" charset="0"/>
                        <a:ea typeface="Calibri"/>
                        <a:cs typeface="Arial" pitchFamily="34" charset="0"/>
                      </a:endParaRPr>
                    </a:p>
                    <a:p>
                      <a:pPr marL="0" marR="0">
                        <a:lnSpc>
                          <a:spcPct val="107000"/>
                        </a:lnSpc>
                        <a:spcBef>
                          <a:spcPts val="0"/>
                        </a:spcBef>
                        <a:spcAft>
                          <a:spcPts val="0"/>
                        </a:spcAft>
                      </a:pPr>
                      <a:r>
                        <a:rPr lang="en-GB" sz="1100" dirty="0">
                          <a:effectLst/>
                          <a:latin typeface="Arial" pitchFamily="34" charset="0"/>
                          <a:ea typeface="Calibri"/>
                          <a:cs typeface="Arial" pitchFamily="34" charset="0"/>
                        </a:rPr>
                        <a:t>10 products designated by </a:t>
                      </a:r>
                      <a:r>
                        <a:rPr lang="en-GB" sz="1100" dirty="0" smtClean="0">
                          <a:effectLst/>
                          <a:latin typeface="Arial" pitchFamily="34" charset="0"/>
                          <a:ea typeface="Calibri"/>
                          <a:cs typeface="Arial" pitchFamily="34" charset="0"/>
                        </a:rPr>
                        <a:t>2025</a:t>
                      </a:r>
                      <a:endParaRPr lang="en-ZA" sz="11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1"/>
                  </a:ext>
                </a:extLst>
              </a:tr>
              <a:tr h="551233">
                <a:tc>
                  <a:txBody>
                    <a:bodyPr/>
                    <a:lstStyle/>
                    <a:p>
                      <a:pPr marL="0" marR="0" algn="l">
                        <a:lnSpc>
                          <a:spcPct val="115000"/>
                        </a:lnSpc>
                        <a:spcBef>
                          <a:spcPts val="0"/>
                        </a:spcBef>
                        <a:spcAft>
                          <a:spcPts val="0"/>
                        </a:spcAft>
                      </a:pPr>
                      <a:r>
                        <a:rPr lang="en-GB" sz="1100" dirty="0">
                          <a:solidFill>
                            <a:schemeClr val="bg1"/>
                          </a:solidFill>
                          <a:effectLst/>
                          <a:latin typeface="Arial" pitchFamily="34" charset="0"/>
                          <a:ea typeface="Calibri"/>
                          <a:cs typeface="Arial" pitchFamily="34" charset="0"/>
                        </a:rPr>
                        <a:t>Number of  progress </a:t>
                      </a:r>
                      <a:br>
                        <a:rPr lang="en-GB" sz="1100" dirty="0">
                          <a:solidFill>
                            <a:schemeClr val="bg1"/>
                          </a:solidFill>
                          <a:effectLst/>
                          <a:latin typeface="Arial" pitchFamily="34" charset="0"/>
                          <a:ea typeface="Calibri"/>
                          <a:cs typeface="Arial" pitchFamily="34" charset="0"/>
                        </a:rPr>
                      </a:br>
                      <a:r>
                        <a:rPr lang="en-GB" sz="1100" dirty="0">
                          <a:solidFill>
                            <a:schemeClr val="bg1"/>
                          </a:solidFill>
                          <a:effectLst/>
                          <a:latin typeface="Arial" pitchFamily="34" charset="0"/>
                          <a:ea typeface="Calibri"/>
                          <a:cs typeface="Arial" pitchFamily="34" charset="0"/>
                        </a:rPr>
                        <a:t>reports on Implementation of Master Plans</a:t>
                      </a:r>
                      <a:endParaRPr lang="en-ZA" sz="1100" dirty="0">
                        <a:solidFill>
                          <a:schemeClr val="bg1"/>
                        </a:solidFill>
                        <a:effectLst/>
                        <a:latin typeface="Arial" pitchFamily="34" charset="0"/>
                        <a:ea typeface="Calibri"/>
                        <a:cs typeface="Arial" pitchFamily="34" charset="0"/>
                      </a:endParaRPr>
                    </a:p>
                  </a:txBody>
                  <a:tcPr marL="68580" marR="68580" marT="0" marB="0"/>
                </a:tc>
                <a:tc>
                  <a:txBody>
                    <a:bodyPr/>
                    <a:lstStyle/>
                    <a:p>
                      <a:pPr>
                        <a:lnSpc>
                          <a:spcPct val="114000"/>
                        </a:lnSpc>
                        <a:spcBef>
                          <a:spcPts val="0"/>
                        </a:spcBef>
                        <a:spcAft>
                          <a:spcPts val="0"/>
                        </a:spcAft>
                      </a:pPr>
                      <a:r>
                        <a:rPr lang="en-US" sz="1100" dirty="0" smtClean="0">
                          <a:latin typeface="Arial" pitchFamily="34" charset="0"/>
                          <a:cs typeface="Arial" pitchFamily="34" charset="0"/>
                        </a:rPr>
                        <a:t>-</a:t>
                      </a:r>
                      <a:endParaRPr lang="en-ZA" sz="1100" dirty="0">
                        <a:latin typeface="Arial" pitchFamily="34" charset="0"/>
                        <a:cs typeface="Arial" pitchFamily="34" charset="0"/>
                      </a:endParaRPr>
                    </a:p>
                  </a:txBody>
                  <a:tcPr marL="68580" marR="68580" marT="0" marB="0"/>
                </a:tc>
                <a:tc>
                  <a:txBody>
                    <a:bodyPr/>
                    <a:lstStyle/>
                    <a:p>
                      <a:pPr marL="0" marR="0">
                        <a:lnSpc>
                          <a:spcPct val="115000"/>
                        </a:lnSpc>
                        <a:spcBef>
                          <a:spcPts val="0"/>
                        </a:spcBef>
                        <a:spcAft>
                          <a:spcPts val="0"/>
                        </a:spcAft>
                      </a:pPr>
                      <a:r>
                        <a:rPr lang="en-GB" sz="1100" dirty="0">
                          <a:solidFill>
                            <a:srgbClr val="000000"/>
                          </a:solidFill>
                          <a:effectLst/>
                          <a:latin typeface="Arial" pitchFamily="34" charset="0"/>
                          <a:ea typeface="Calibri"/>
                          <a:cs typeface="Arial" pitchFamily="34" charset="0"/>
                        </a:rPr>
                        <a:t>4 Quarterly progress reports on Implementation of Master </a:t>
                      </a:r>
                      <a:r>
                        <a:rPr lang="en-GB" sz="1100" dirty="0" smtClean="0">
                          <a:solidFill>
                            <a:srgbClr val="000000"/>
                          </a:solidFill>
                          <a:effectLst/>
                          <a:latin typeface="Arial" pitchFamily="34" charset="0"/>
                          <a:ea typeface="Calibri"/>
                          <a:cs typeface="Arial" pitchFamily="34" charset="0"/>
                        </a:rPr>
                        <a:t>Plans</a:t>
                      </a:r>
                      <a:endParaRPr lang="en-ZA" sz="1100" dirty="0">
                        <a:effectLst/>
                        <a:latin typeface="Arial" pitchFamily="34" charset="0"/>
                        <a:ea typeface="Calibri"/>
                        <a:cs typeface="Arial" pitchFamily="34" charset="0"/>
                      </a:endParaRPr>
                    </a:p>
                  </a:txBody>
                  <a:tcPr marL="68580" marR="68580" marT="0" marB="0"/>
                </a:tc>
                <a:tc vMerge="1">
                  <a:txBody>
                    <a:bodyPr/>
                    <a:lstStyle/>
                    <a:p>
                      <a:pPr marL="0" marR="0">
                        <a:lnSpc>
                          <a:spcPct val="107000"/>
                        </a:lnSpc>
                        <a:spcBef>
                          <a:spcPts val="0"/>
                        </a:spcBef>
                        <a:spcAft>
                          <a:spcPts val="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922213">
                <a:tc>
                  <a:txBody>
                    <a:bodyPr/>
                    <a:lstStyle/>
                    <a:p>
                      <a:pPr marL="0" marR="0" algn="l">
                        <a:lnSpc>
                          <a:spcPct val="115000"/>
                        </a:lnSpc>
                        <a:spcBef>
                          <a:spcPts val="0"/>
                        </a:spcBef>
                        <a:spcAft>
                          <a:spcPts val="0"/>
                        </a:spcAft>
                      </a:pPr>
                      <a:r>
                        <a:rPr lang="en-GB" sz="1100" dirty="0">
                          <a:solidFill>
                            <a:schemeClr val="bg1"/>
                          </a:solidFill>
                          <a:effectLst/>
                          <a:latin typeface="Arial" pitchFamily="34" charset="0"/>
                          <a:ea typeface="Calibri"/>
                          <a:cs typeface="Arial" pitchFamily="34" charset="0"/>
                        </a:rPr>
                        <a:t>Number of progress reports on the support measures to industry to increase localisation of PPE and other products</a:t>
                      </a:r>
                      <a:endParaRPr lang="en-ZA" sz="1100" dirty="0">
                        <a:solidFill>
                          <a:schemeClr val="bg1"/>
                        </a:solidFill>
                        <a:effectLst/>
                        <a:latin typeface="Arial" pitchFamily="34" charset="0"/>
                        <a:ea typeface="Calibri"/>
                        <a:cs typeface="Arial" pitchFamily="34" charset="0"/>
                      </a:endParaRPr>
                    </a:p>
                  </a:txBody>
                  <a:tcPr marL="68580" marR="68580" marT="0" marB="0"/>
                </a:tc>
                <a:tc>
                  <a:txBody>
                    <a:bodyPr/>
                    <a:lstStyle/>
                    <a:p>
                      <a:pPr>
                        <a:lnSpc>
                          <a:spcPct val="114000"/>
                        </a:lnSpc>
                        <a:spcBef>
                          <a:spcPts val="0"/>
                        </a:spcBef>
                        <a:spcAft>
                          <a:spcPts val="0"/>
                        </a:spcAft>
                      </a:pPr>
                      <a:r>
                        <a:rPr lang="en-US" sz="1100" dirty="0" smtClean="0">
                          <a:latin typeface="Arial" pitchFamily="34" charset="0"/>
                          <a:cs typeface="Arial" pitchFamily="34" charset="0"/>
                        </a:rPr>
                        <a:t>New Indicator</a:t>
                      </a:r>
                      <a:r>
                        <a:rPr lang="en-US" sz="1100" baseline="0" dirty="0" smtClean="0">
                          <a:latin typeface="Arial" pitchFamily="34" charset="0"/>
                          <a:cs typeface="Arial" pitchFamily="34" charset="0"/>
                        </a:rPr>
                        <a:t> </a:t>
                      </a:r>
                      <a:endParaRPr lang="en-ZA" sz="1100" dirty="0">
                        <a:latin typeface="Arial" pitchFamily="34" charset="0"/>
                        <a:cs typeface="Arial" pitchFamily="34" charset="0"/>
                      </a:endParaRPr>
                    </a:p>
                  </a:txBody>
                  <a:tcPr marL="68580" marR="68580" marT="0" marB="0"/>
                </a:tc>
                <a:tc>
                  <a:txBody>
                    <a:bodyPr/>
                    <a:lstStyle/>
                    <a:p>
                      <a:pPr marL="0" marR="0">
                        <a:lnSpc>
                          <a:spcPct val="115000"/>
                        </a:lnSpc>
                        <a:spcBef>
                          <a:spcPts val="0"/>
                        </a:spcBef>
                        <a:spcAft>
                          <a:spcPts val="0"/>
                        </a:spcAft>
                      </a:pPr>
                      <a:r>
                        <a:rPr lang="en-GB" sz="1100" dirty="0">
                          <a:effectLst/>
                          <a:latin typeface="Arial" pitchFamily="34" charset="0"/>
                          <a:ea typeface="Calibri"/>
                          <a:cs typeface="Arial" pitchFamily="34" charset="0"/>
                        </a:rPr>
                        <a:t>4 quarterly progress reports on the support measures to industry to increase localisation of PPE and other products</a:t>
                      </a:r>
                      <a:endParaRPr lang="en-ZA" sz="1100" dirty="0">
                        <a:effectLst/>
                        <a:latin typeface="Arial" pitchFamily="34" charset="0"/>
                        <a:ea typeface="Calibri"/>
                        <a:cs typeface="Arial" pitchFamily="34" charset="0"/>
                      </a:endParaRPr>
                    </a:p>
                    <a:p>
                      <a:pPr marL="0" marR="0">
                        <a:lnSpc>
                          <a:spcPct val="115000"/>
                        </a:lnSpc>
                        <a:spcBef>
                          <a:spcPts val="0"/>
                        </a:spcBef>
                        <a:spcAft>
                          <a:spcPts val="0"/>
                        </a:spcAft>
                      </a:pPr>
                      <a:r>
                        <a:rPr lang="en-GB" sz="1100" dirty="0">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tc>
                <a:tc vMerge="1">
                  <a:txBody>
                    <a:bodyPr/>
                    <a:lstStyle/>
                    <a:p>
                      <a:pPr marL="0" marR="0">
                        <a:lnSpc>
                          <a:spcPct val="107000"/>
                        </a:lnSpc>
                        <a:spcBef>
                          <a:spcPts val="0"/>
                        </a:spcBef>
                        <a:spcAft>
                          <a:spcPts val="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656852">
                <a:tc>
                  <a:txBody>
                    <a:bodyPr/>
                    <a:lstStyle/>
                    <a:p>
                      <a:pPr marL="0" marR="155575" algn="l">
                        <a:lnSpc>
                          <a:spcPct val="115000"/>
                        </a:lnSpc>
                        <a:spcBef>
                          <a:spcPts val="0"/>
                        </a:spcBef>
                        <a:spcAft>
                          <a:spcPts val="0"/>
                        </a:spcAft>
                      </a:pPr>
                      <a:r>
                        <a:rPr lang="en-GB" sz="1100" kern="1200" dirty="0" smtClean="0">
                          <a:solidFill>
                            <a:schemeClr val="bg1"/>
                          </a:solidFill>
                          <a:effectLst/>
                          <a:latin typeface="Arial" pitchFamily="34" charset="0"/>
                          <a:ea typeface="Arial Unicode MS"/>
                          <a:cs typeface="Arial" pitchFamily="34" charset="0"/>
                        </a:rPr>
                        <a:t>Number </a:t>
                      </a:r>
                      <a:r>
                        <a:rPr lang="en-GB" sz="1100" kern="1200" dirty="0">
                          <a:solidFill>
                            <a:schemeClr val="bg1"/>
                          </a:solidFill>
                          <a:effectLst/>
                          <a:latin typeface="Arial" pitchFamily="34" charset="0"/>
                          <a:ea typeface="Arial Unicode MS"/>
                          <a:cs typeface="Arial" pitchFamily="34" charset="0"/>
                        </a:rPr>
                        <a:t>of designation </a:t>
                      </a:r>
                      <a:endParaRPr lang="en-ZA" sz="1100" dirty="0">
                        <a:solidFill>
                          <a:schemeClr val="bg1"/>
                        </a:solidFill>
                        <a:effectLst/>
                        <a:latin typeface="Arial" pitchFamily="34" charset="0"/>
                        <a:ea typeface="Calibri"/>
                        <a:cs typeface="Arial" pitchFamily="34" charset="0"/>
                      </a:endParaRPr>
                    </a:p>
                    <a:p>
                      <a:pPr marL="0" marR="0" algn="l">
                        <a:lnSpc>
                          <a:spcPct val="115000"/>
                        </a:lnSpc>
                        <a:spcBef>
                          <a:spcPts val="0"/>
                        </a:spcBef>
                        <a:spcAft>
                          <a:spcPts val="0"/>
                        </a:spcAft>
                        <a:tabLst>
                          <a:tab pos="4086225" algn="l"/>
                        </a:tabLst>
                      </a:pPr>
                      <a:r>
                        <a:rPr lang="en-GB" sz="1100" kern="1200" dirty="0">
                          <a:solidFill>
                            <a:schemeClr val="bg1"/>
                          </a:solidFill>
                          <a:effectLst/>
                          <a:latin typeface="Arial" pitchFamily="34" charset="0"/>
                          <a:ea typeface="Arial Unicode MS"/>
                          <a:cs typeface="Arial" pitchFamily="34" charset="0"/>
                        </a:rPr>
                        <a:t>requests prepared for Minister per year</a:t>
                      </a:r>
                      <a:endParaRPr lang="en-ZA" sz="1100" dirty="0">
                        <a:solidFill>
                          <a:schemeClr val="bg1"/>
                        </a:solidFill>
                        <a:effectLst/>
                        <a:latin typeface="Arial" pitchFamily="34" charset="0"/>
                        <a:ea typeface="Calibri"/>
                        <a:cs typeface="Arial" pitchFamily="34" charset="0"/>
                      </a:endParaRPr>
                    </a:p>
                  </a:txBody>
                  <a:tcPr marL="68580" marR="68580" marT="0" marB="0"/>
                </a:tc>
                <a:tc>
                  <a:txBody>
                    <a:bodyPr/>
                    <a:lstStyle/>
                    <a:p>
                      <a:pPr>
                        <a:lnSpc>
                          <a:spcPct val="114000"/>
                        </a:lnSpc>
                        <a:spcBef>
                          <a:spcPts val="0"/>
                        </a:spcBef>
                        <a:spcAft>
                          <a:spcPts val="0"/>
                        </a:spcAft>
                      </a:pPr>
                      <a:r>
                        <a:rPr lang="en-US" sz="1100" dirty="0" smtClean="0">
                          <a:latin typeface="Arial" pitchFamily="34" charset="0"/>
                          <a:cs typeface="Arial" pitchFamily="34" charset="0"/>
                        </a:rPr>
                        <a:t>-</a:t>
                      </a:r>
                      <a:endParaRPr lang="en-ZA" sz="1100" dirty="0">
                        <a:latin typeface="Arial" pitchFamily="34" charset="0"/>
                        <a:cs typeface="Arial" pitchFamily="34" charset="0"/>
                      </a:endParaRPr>
                    </a:p>
                  </a:txBody>
                  <a:tcPr marL="68580" marR="68580" marT="0" marB="0"/>
                </a:tc>
                <a:tc>
                  <a:txBody>
                    <a:bodyPr/>
                    <a:lstStyle/>
                    <a:p>
                      <a:pPr marL="0" marR="0">
                        <a:lnSpc>
                          <a:spcPct val="115000"/>
                        </a:lnSpc>
                        <a:spcBef>
                          <a:spcPts val="0"/>
                        </a:spcBef>
                        <a:spcAft>
                          <a:spcPts val="0"/>
                        </a:spcAft>
                      </a:pPr>
                      <a:r>
                        <a:rPr lang="en-GB" sz="1100" dirty="0">
                          <a:solidFill>
                            <a:srgbClr val="000000"/>
                          </a:solidFill>
                          <a:effectLst/>
                          <a:latin typeface="Arial" pitchFamily="34" charset="0"/>
                          <a:ea typeface="Calibri"/>
                          <a:cs typeface="Arial" pitchFamily="34" charset="0"/>
                        </a:rPr>
                        <a:t>2 Designations prepared for Minister for year</a:t>
                      </a:r>
                      <a:endParaRPr lang="en-ZA" sz="1100" dirty="0">
                        <a:effectLst/>
                        <a:latin typeface="Arial" pitchFamily="34" charset="0"/>
                        <a:ea typeface="Calibri"/>
                        <a:cs typeface="Arial" pitchFamily="34" charset="0"/>
                      </a:endParaRPr>
                    </a:p>
                  </a:txBody>
                  <a:tcPr marL="68580" marR="68580" marT="0" marB="0"/>
                </a:tc>
                <a:tc vMerge="1">
                  <a:txBody>
                    <a:bodyPr/>
                    <a:lstStyle/>
                    <a:p>
                      <a:pPr marL="0" marR="0">
                        <a:lnSpc>
                          <a:spcPct val="107000"/>
                        </a:lnSpc>
                        <a:spcBef>
                          <a:spcPts val="0"/>
                        </a:spcBef>
                        <a:spcAft>
                          <a:spcPts val="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6" name="Rectangle 5"/>
          <p:cNvSpPr/>
          <p:nvPr/>
        </p:nvSpPr>
        <p:spPr>
          <a:xfrm>
            <a:off x="306879" y="4363130"/>
            <a:ext cx="8530245" cy="864339"/>
          </a:xfrm>
          <a:prstGeom prst="rect">
            <a:avLst/>
          </a:prstGeom>
          <a:solidFill>
            <a:schemeClr val="accent1">
              <a:lumMod val="20000"/>
              <a:lumOff val="80000"/>
            </a:schemeClr>
          </a:solidFill>
        </p:spPr>
        <p:txBody>
          <a:bodyPr wrap="square">
            <a:spAutoFit/>
          </a:bodyPr>
          <a:lstStyle/>
          <a:p>
            <a:pPr marL="171450" indent="-171450">
              <a:lnSpc>
                <a:spcPct val="114000"/>
              </a:lnSpc>
              <a:spcBef>
                <a:spcPts val="0"/>
              </a:spcBef>
              <a:spcAft>
                <a:spcPts val="0"/>
              </a:spcAft>
              <a:buFont typeface="Arial" pitchFamily="34" charset="0"/>
              <a:buChar char="•"/>
            </a:pPr>
            <a:r>
              <a:rPr lang="en-US" altLang="en-US" sz="1100" dirty="0" smtClean="0">
                <a:latin typeface="Arial" pitchFamily="34" charset="0"/>
                <a:cs typeface="Arial" pitchFamily="34" charset="0"/>
              </a:rPr>
              <a:t>Master </a:t>
            </a:r>
            <a:r>
              <a:rPr lang="en-US" altLang="en-US" sz="1100" dirty="0">
                <a:latin typeface="Arial" pitchFamily="34" charset="0"/>
                <a:cs typeface="Arial" pitchFamily="34" charset="0"/>
              </a:rPr>
              <a:t>Plans to be completed in 2020/21 include: </a:t>
            </a:r>
            <a:r>
              <a:rPr lang="en-US" altLang="en-US" sz="1100" dirty="0" smtClean="0">
                <a:latin typeface="Arial" pitchFamily="34" charset="0"/>
                <a:cs typeface="Arial" pitchFamily="34" charset="0"/>
              </a:rPr>
              <a:t>Sugar, </a:t>
            </a:r>
            <a:r>
              <a:rPr lang="en-US" altLang="en-US" sz="1100" dirty="0" smtClean="0">
                <a:latin typeface="Arial" pitchFamily="34" charset="0"/>
                <a:cs typeface="Arial" pitchFamily="34" charset="0"/>
              </a:rPr>
              <a:t>Steel</a:t>
            </a:r>
            <a:r>
              <a:rPr lang="en-US" altLang="en-US" sz="1100" dirty="0">
                <a:latin typeface="Arial" pitchFamily="34" charset="0"/>
                <a:cs typeface="Arial" pitchFamily="34" charset="0"/>
              </a:rPr>
              <a:t> </a:t>
            </a:r>
            <a:r>
              <a:rPr lang="en-US" altLang="en-US" sz="1100" dirty="0" smtClean="0">
                <a:latin typeface="Arial" pitchFamily="34" charset="0"/>
                <a:cs typeface="Arial" pitchFamily="34" charset="0"/>
              </a:rPr>
              <a:t>and</a:t>
            </a:r>
            <a:r>
              <a:rPr lang="en-US" altLang="en-US" sz="1100" dirty="0" smtClean="0">
                <a:latin typeface="Arial" pitchFamily="34" charset="0"/>
                <a:cs typeface="Arial" pitchFamily="34" charset="0"/>
              </a:rPr>
              <a:t> </a:t>
            </a:r>
            <a:r>
              <a:rPr lang="en-US" altLang="en-US" sz="1100" dirty="0" smtClean="0">
                <a:latin typeface="Arial" pitchFamily="34" charset="0"/>
                <a:cs typeface="Arial" pitchFamily="34" charset="0"/>
              </a:rPr>
              <a:t>Furniture. </a:t>
            </a:r>
          </a:p>
          <a:p>
            <a:pPr marL="171450" indent="-171450">
              <a:lnSpc>
                <a:spcPct val="114000"/>
              </a:lnSpc>
              <a:spcBef>
                <a:spcPts val="0"/>
              </a:spcBef>
              <a:spcAft>
                <a:spcPts val="0"/>
              </a:spcAft>
              <a:buFont typeface="Arial" pitchFamily="34" charset="0"/>
              <a:buChar char="•"/>
            </a:pPr>
            <a:r>
              <a:rPr lang="en-US" altLang="en-US" sz="1100" dirty="0" smtClean="0">
                <a:latin typeface="Arial" pitchFamily="34" charset="0"/>
                <a:cs typeface="Arial" pitchFamily="34" charset="0"/>
              </a:rPr>
              <a:t>Chemicals </a:t>
            </a:r>
            <a:r>
              <a:rPr lang="en-US" altLang="en-US" sz="1100" dirty="0">
                <a:latin typeface="Arial" pitchFamily="34" charset="0"/>
                <a:cs typeface="Arial" pitchFamily="34" charset="0"/>
              </a:rPr>
              <a:t>&amp; </a:t>
            </a:r>
            <a:r>
              <a:rPr lang="en-US" altLang="en-US" sz="1100" dirty="0" smtClean="0">
                <a:latin typeface="Arial" pitchFamily="34" charset="0"/>
                <a:cs typeface="Arial" pitchFamily="34" charset="0"/>
              </a:rPr>
              <a:t>Plastics Master Plans will be prioritised in 2021/22.</a:t>
            </a:r>
            <a:endParaRPr lang="en-ZA" altLang="en-US" sz="1100" dirty="0">
              <a:latin typeface="Arial" pitchFamily="34" charset="0"/>
              <a:cs typeface="Arial" pitchFamily="34" charset="0"/>
            </a:endParaRPr>
          </a:p>
          <a:p>
            <a:pPr marL="171450" lvl="0" indent="-171450">
              <a:lnSpc>
                <a:spcPct val="114000"/>
              </a:lnSpc>
              <a:spcBef>
                <a:spcPts val="0"/>
              </a:spcBef>
              <a:spcAft>
                <a:spcPts val="0"/>
              </a:spcAft>
              <a:buFont typeface="Arial" pitchFamily="34" charset="0"/>
              <a:buChar char="•"/>
            </a:pPr>
            <a:r>
              <a:rPr lang="en-ZA" sz="1100" dirty="0" smtClean="0">
                <a:latin typeface="Arial" pitchFamily="34" charset="0"/>
                <a:cs typeface="Arial" pitchFamily="34" charset="0"/>
              </a:rPr>
              <a:t>Output indicator on </a:t>
            </a:r>
            <a:r>
              <a:rPr lang="en-ZA" sz="1100" dirty="0">
                <a:latin typeface="Arial" pitchFamily="34" charset="0"/>
                <a:cs typeface="Arial" pitchFamily="34" charset="0"/>
              </a:rPr>
              <a:t>Number of monitoring reports on the percentage of adverts that comply with local content requirements across designated </a:t>
            </a:r>
            <a:r>
              <a:rPr lang="en-ZA" sz="1100" dirty="0" smtClean="0">
                <a:latin typeface="Arial" pitchFamily="34" charset="0"/>
                <a:cs typeface="Arial" pitchFamily="34" charset="0"/>
              </a:rPr>
              <a:t>products, was removed from APP. </a:t>
            </a:r>
            <a:endParaRPr lang="en-ZA" sz="1100" dirty="0">
              <a:latin typeface="Arial" pitchFamily="34" charset="0"/>
              <a:ea typeface="Calibri"/>
              <a:cs typeface="Arial" pitchFamily="34" charset="0"/>
            </a:endParaRPr>
          </a:p>
        </p:txBody>
      </p:sp>
    </p:spTree>
    <p:extLst>
      <p:ext uri="{BB962C8B-B14F-4D97-AF65-F5344CB8AC3E}">
        <p14:creationId xmlns:p14="http://schemas.microsoft.com/office/powerpoint/2010/main" val="1570020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6" y="1766888"/>
            <a:ext cx="8929688" cy="3070926"/>
          </a:xfrm>
          <a:prstGeom prst="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a:lstStyle/>
          <a:p>
            <a:pPr algn="just" defTabSz="389626" eaLnBrk="1" fontAlgn="auto" hangingPunct="1">
              <a:lnSpc>
                <a:spcPct val="114000"/>
              </a:lnSpc>
              <a:spcBef>
                <a:spcPts val="0"/>
              </a:spcBef>
              <a:spcAft>
                <a:spcPts val="0"/>
              </a:spcAft>
              <a:defRPr/>
            </a:pPr>
            <a:r>
              <a:rPr lang="en-US" sz="1200" dirty="0">
                <a:latin typeface="Arial" pitchFamily="34" charset="0"/>
                <a:cs typeface="Arial" pitchFamily="34" charset="0"/>
              </a:rPr>
              <a:t>    </a:t>
            </a:r>
            <a:r>
              <a:rPr lang="en-US" sz="1200" b="1" dirty="0">
                <a:latin typeface="Arial" pitchFamily="34" charset="0"/>
                <a:cs typeface="Arial" pitchFamily="34" charset="0"/>
              </a:rPr>
              <a:t>Outcomes: </a:t>
            </a:r>
          </a:p>
          <a:p>
            <a:pPr marL="675376" lvl="1" indent="-285750" algn="just" defTabSz="389626" eaLnBrk="1" fontAlgn="auto" hangingPunct="1">
              <a:lnSpc>
                <a:spcPct val="114000"/>
              </a:lnSpc>
              <a:spcBef>
                <a:spcPts val="0"/>
              </a:spcBef>
              <a:spcAft>
                <a:spcPts val="0"/>
              </a:spcAft>
              <a:buFont typeface="Wingdings" pitchFamily="2" charset="2"/>
              <a:buChar char="q"/>
              <a:defRPr/>
            </a:pPr>
            <a:r>
              <a:rPr lang="en-ZA" sz="1200" dirty="0">
                <a:latin typeface="Arial" pitchFamily="34" charset="0"/>
                <a:cs typeface="Arial" pitchFamily="34" charset="0"/>
              </a:rPr>
              <a:t>Improved regulatory environment conducive for consumers and companies as well as providing access to </a:t>
            </a:r>
            <a:r>
              <a:rPr lang="en-ZA" sz="1200" dirty="0" smtClean="0">
                <a:latin typeface="Arial" pitchFamily="34" charset="0"/>
                <a:cs typeface="Arial" pitchFamily="34" charset="0"/>
              </a:rPr>
              <a:t>redress</a:t>
            </a:r>
            <a:endParaRPr lang="en-ZA" sz="1200" dirty="0">
              <a:latin typeface="Arial" pitchFamily="34" charset="0"/>
              <a:cs typeface="Arial" pitchFamily="34" charset="0"/>
            </a:endParaRPr>
          </a:p>
          <a:p>
            <a:pPr marL="389626" lvl="1" indent="0" algn="just" defTabSz="389626" eaLnBrk="1" fontAlgn="auto" hangingPunct="1">
              <a:lnSpc>
                <a:spcPct val="114000"/>
              </a:lnSpc>
              <a:spcBef>
                <a:spcPts val="0"/>
              </a:spcBef>
              <a:spcAft>
                <a:spcPts val="0"/>
              </a:spcAft>
              <a:defRPr/>
            </a:pPr>
            <a:r>
              <a:rPr lang="en-ZA" sz="1200" dirty="0">
                <a:latin typeface="Arial" pitchFamily="34" charset="0"/>
                <a:cs typeface="Arial" pitchFamily="34" charset="0"/>
              </a:rPr>
              <a:t> </a:t>
            </a:r>
          </a:p>
          <a:p>
            <a:pPr algn="just" defTabSz="389626" eaLnBrk="1" fontAlgn="auto" hangingPunct="1">
              <a:lnSpc>
                <a:spcPct val="114000"/>
              </a:lnSpc>
              <a:spcBef>
                <a:spcPts val="0"/>
              </a:spcBef>
              <a:spcAft>
                <a:spcPts val="0"/>
              </a:spcAft>
              <a:defRPr/>
            </a:pPr>
            <a:r>
              <a:rPr lang="en-ZA" sz="1200" dirty="0">
                <a:latin typeface="Arial" pitchFamily="34" charset="0"/>
                <a:cs typeface="Arial" pitchFamily="34" charset="0"/>
              </a:rPr>
              <a:t> </a:t>
            </a:r>
            <a:r>
              <a:rPr lang="en-US" sz="1200" b="1" dirty="0">
                <a:latin typeface="Arial" pitchFamily="34" charset="0"/>
                <a:cs typeface="Arial" pitchFamily="34" charset="0"/>
              </a:rPr>
              <a:t>   Outputs: </a:t>
            </a:r>
          </a:p>
          <a:p>
            <a:pPr marL="675376" lvl="1" indent="-285750" algn="just" defTabSz="389626" eaLnBrk="1" fontAlgn="auto" hangingPunct="1">
              <a:lnSpc>
                <a:spcPct val="114000"/>
              </a:lnSpc>
              <a:spcBef>
                <a:spcPts val="0"/>
              </a:spcBef>
              <a:spcAft>
                <a:spcPts val="0"/>
              </a:spcAft>
              <a:buFont typeface="Wingdings" pitchFamily="2" charset="2"/>
              <a:buChar char="q"/>
              <a:defRPr/>
            </a:pPr>
            <a:r>
              <a:rPr lang="en-ZA" sz="1200" dirty="0">
                <a:latin typeface="Arial" pitchFamily="34" charset="0"/>
                <a:cs typeface="Arial" pitchFamily="34" charset="0"/>
              </a:rPr>
              <a:t>Progress reports developed for Minister’s  </a:t>
            </a:r>
            <a:r>
              <a:rPr lang="en-ZA" sz="1200" dirty="0" smtClean="0">
                <a:latin typeface="Arial" pitchFamily="34" charset="0"/>
                <a:cs typeface="Arial" pitchFamily="34" charset="0"/>
              </a:rPr>
              <a:t>approval</a:t>
            </a:r>
            <a:endParaRPr lang="en-ZA" sz="1200" dirty="0">
              <a:latin typeface="Arial" pitchFamily="34" charset="0"/>
              <a:cs typeface="Arial" pitchFamily="34" charset="0"/>
            </a:endParaRPr>
          </a:p>
          <a:p>
            <a:pPr marL="389626" lvl="1" indent="0" algn="just" defTabSz="389626" eaLnBrk="1" fontAlgn="auto" hangingPunct="1">
              <a:lnSpc>
                <a:spcPct val="114000"/>
              </a:lnSpc>
              <a:spcBef>
                <a:spcPts val="0"/>
              </a:spcBef>
              <a:spcAft>
                <a:spcPts val="0"/>
              </a:spcAft>
              <a:defRPr/>
            </a:pPr>
            <a:endParaRPr lang="en-US" sz="1200" b="1" dirty="0">
              <a:latin typeface="Arial" pitchFamily="34" charset="0"/>
              <a:cs typeface="Arial" pitchFamily="34" charset="0"/>
            </a:endParaRPr>
          </a:p>
          <a:p>
            <a:pPr algn="just" defTabSz="389626" eaLnBrk="1" fontAlgn="auto" hangingPunct="1">
              <a:lnSpc>
                <a:spcPct val="114000"/>
              </a:lnSpc>
              <a:spcBef>
                <a:spcPts val="0"/>
              </a:spcBef>
              <a:spcAft>
                <a:spcPts val="0"/>
              </a:spcAft>
              <a:defRPr/>
            </a:pPr>
            <a:r>
              <a:rPr lang="en-GB" sz="1200" dirty="0" smtClean="0">
                <a:latin typeface="Arial" pitchFamily="34" charset="0"/>
                <a:cs typeface="Arial" pitchFamily="34" charset="0"/>
              </a:rPr>
              <a:t>    </a:t>
            </a:r>
            <a:r>
              <a:rPr lang="en-GB" sz="1200" b="1" dirty="0" smtClean="0">
                <a:latin typeface="Arial" pitchFamily="34" charset="0"/>
                <a:cs typeface="Arial" pitchFamily="34" charset="0"/>
              </a:rPr>
              <a:t>Strategic Consideration </a:t>
            </a:r>
            <a:r>
              <a:rPr lang="en-GB" sz="1200" b="1" dirty="0" smtClean="0">
                <a:solidFill>
                  <a:srgbClr val="FF0000"/>
                </a:solidFill>
                <a:latin typeface="Arial" pitchFamily="34" charset="0"/>
                <a:cs typeface="Arial" pitchFamily="34" charset="0"/>
              </a:rPr>
              <a:t>(Amended)</a:t>
            </a:r>
          </a:p>
          <a:p>
            <a:pPr marL="674688" lvl="1" indent="-285750" algn="just" defTabSz="389626" eaLnBrk="1" fontAlgn="auto" hangingPunct="1">
              <a:lnSpc>
                <a:spcPct val="114000"/>
              </a:lnSpc>
              <a:spcBef>
                <a:spcPts val="0"/>
              </a:spcBef>
              <a:spcAft>
                <a:spcPts val="0"/>
              </a:spcAft>
              <a:buFont typeface="Wingdings" pitchFamily="2" charset="2"/>
              <a:buChar char="q"/>
              <a:defRPr/>
            </a:pPr>
            <a:r>
              <a:rPr lang="en-GB" sz="1200" dirty="0" smtClean="0">
                <a:latin typeface="Arial" pitchFamily="34" charset="0"/>
                <a:cs typeface="Arial" pitchFamily="34" charset="0"/>
              </a:rPr>
              <a:t>The Consumer </a:t>
            </a:r>
            <a:r>
              <a:rPr lang="en-GB" sz="1200" dirty="0">
                <a:latin typeface="Arial" pitchFamily="34" charset="0"/>
                <a:cs typeface="Arial" pitchFamily="34" charset="0"/>
              </a:rPr>
              <a:t>and Corporate Regulation branch </a:t>
            </a:r>
            <a:r>
              <a:rPr lang="en-GB" sz="1200" dirty="0" smtClean="0">
                <a:latin typeface="Arial" pitchFamily="34" charset="0"/>
                <a:cs typeface="Arial" pitchFamily="34" charset="0"/>
              </a:rPr>
              <a:t>will promote </a:t>
            </a:r>
            <a:r>
              <a:rPr lang="en-GB" sz="1200" dirty="0">
                <a:latin typeface="Arial" pitchFamily="34" charset="0"/>
                <a:cs typeface="Arial" pitchFamily="34" charset="0"/>
              </a:rPr>
              <a:t>faster and more inclusive economic growth by focusing </a:t>
            </a:r>
            <a:r>
              <a:rPr lang="en-GB" sz="1200" dirty="0" smtClean="0">
                <a:latin typeface="Arial" pitchFamily="34" charset="0"/>
                <a:cs typeface="Arial" pitchFamily="34" charset="0"/>
              </a:rPr>
              <a:t>on: </a:t>
            </a:r>
          </a:p>
          <a:p>
            <a:pPr marL="1063625" lvl="2" indent="-285750" algn="just" defTabSz="389626" eaLnBrk="1" fontAlgn="auto" hangingPunct="1">
              <a:lnSpc>
                <a:spcPct val="114000"/>
              </a:lnSpc>
              <a:spcBef>
                <a:spcPts val="0"/>
              </a:spcBef>
              <a:spcAft>
                <a:spcPts val="0"/>
              </a:spcAft>
              <a:buFont typeface="+mj-lt"/>
              <a:buAutoNum type="romanLcPeriod"/>
              <a:defRPr/>
            </a:pPr>
            <a:r>
              <a:rPr lang="en-GB" sz="1200" dirty="0" smtClean="0">
                <a:latin typeface="Arial" pitchFamily="34" charset="0"/>
                <a:cs typeface="Arial" pitchFamily="34" charset="0"/>
              </a:rPr>
              <a:t>Reviewing </a:t>
            </a:r>
            <a:r>
              <a:rPr lang="en-GB" sz="1200" dirty="0">
                <a:latin typeface="Arial" pitchFamily="34" charset="0"/>
                <a:cs typeface="Arial" pitchFamily="34" charset="0"/>
              </a:rPr>
              <a:t>legislation in the areas </a:t>
            </a:r>
            <a:r>
              <a:rPr lang="en-GB" sz="1200" dirty="0" smtClean="0">
                <a:latin typeface="Arial" pitchFamily="34" charset="0"/>
                <a:cs typeface="Arial" pitchFamily="34" charset="0"/>
              </a:rPr>
              <a:t>of: companies</a:t>
            </a:r>
            <a:r>
              <a:rPr lang="en-GB" sz="1200" dirty="0">
                <a:latin typeface="Arial" pitchFamily="34" charset="0"/>
                <a:cs typeface="Arial" pitchFamily="34" charset="0"/>
              </a:rPr>
              <a:t>, credit, copyright, performers’ protection and gambling; </a:t>
            </a:r>
            <a:endParaRPr lang="en-GB" sz="1200" dirty="0" smtClean="0">
              <a:latin typeface="Arial" pitchFamily="34" charset="0"/>
              <a:cs typeface="Arial" pitchFamily="34" charset="0"/>
            </a:endParaRPr>
          </a:p>
          <a:p>
            <a:pPr marL="1063625" lvl="2" indent="-285750" algn="just" defTabSz="389626" eaLnBrk="1" fontAlgn="auto" hangingPunct="1">
              <a:lnSpc>
                <a:spcPct val="114000"/>
              </a:lnSpc>
              <a:spcBef>
                <a:spcPts val="0"/>
              </a:spcBef>
              <a:spcAft>
                <a:spcPts val="0"/>
              </a:spcAft>
              <a:buFont typeface="+mj-lt"/>
              <a:buAutoNum type="romanLcPeriod"/>
              <a:defRPr/>
            </a:pPr>
            <a:r>
              <a:rPr lang="en-GB" sz="1200" dirty="0" smtClean="0">
                <a:latin typeface="Arial" pitchFamily="34" charset="0"/>
                <a:cs typeface="Arial" pitchFamily="34" charset="0"/>
              </a:rPr>
              <a:t>Development </a:t>
            </a:r>
            <a:r>
              <a:rPr lang="en-GB" sz="1200" dirty="0">
                <a:latin typeface="Arial" pitchFamily="34" charset="0"/>
                <a:cs typeface="Arial" pitchFamily="34" charset="0"/>
              </a:rPr>
              <a:t>of policies to close gaps and unlock growth opportunities in the areas of companies, gambling, liquor, credit, consumer protection and lotteries; and </a:t>
            </a:r>
            <a:endParaRPr lang="en-GB" sz="1200" dirty="0" smtClean="0">
              <a:latin typeface="Arial" pitchFamily="34" charset="0"/>
              <a:cs typeface="Arial" pitchFamily="34" charset="0"/>
            </a:endParaRPr>
          </a:p>
          <a:p>
            <a:pPr marL="1063625" lvl="2" indent="-285750" algn="just" defTabSz="389626" eaLnBrk="1" fontAlgn="auto" hangingPunct="1">
              <a:lnSpc>
                <a:spcPct val="114000"/>
              </a:lnSpc>
              <a:spcBef>
                <a:spcPts val="0"/>
              </a:spcBef>
              <a:spcAft>
                <a:spcPts val="0"/>
              </a:spcAft>
              <a:buFont typeface="+mj-lt"/>
              <a:buAutoNum type="romanLcPeriod"/>
              <a:defRPr/>
            </a:pPr>
            <a:r>
              <a:rPr lang="en-GB" sz="1200" dirty="0" smtClean="0">
                <a:latin typeface="Arial" pitchFamily="34" charset="0"/>
                <a:cs typeface="Arial" pitchFamily="34" charset="0"/>
              </a:rPr>
              <a:t>Regulations </a:t>
            </a:r>
            <a:r>
              <a:rPr lang="en-GB" sz="1200" dirty="0">
                <a:latin typeface="Arial" pitchFamily="34" charset="0"/>
                <a:cs typeface="Arial" pitchFamily="34" charset="0"/>
              </a:rPr>
              <a:t>on the reviewed legislation that include the National Credit Amendment </a:t>
            </a:r>
            <a:r>
              <a:rPr lang="en-GB" sz="1200" dirty="0" smtClean="0">
                <a:latin typeface="Arial" pitchFamily="34" charset="0"/>
                <a:cs typeface="Arial" pitchFamily="34" charset="0"/>
              </a:rPr>
              <a:t>Act.</a:t>
            </a:r>
            <a:endParaRPr lang="en-ZA" sz="1200" dirty="0">
              <a:latin typeface="Arial" pitchFamily="34" charset="0"/>
              <a:cs typeface="Arial" pitchFamily="34" charset="0"/>
            </a:endParaRPr>
          </a:p>
        </p:txBody>
      </p:sp>
      <p:sp>
        <p:nvSpPr>
          <p:cNvPr id="30724" name="Rectangle 10"/>
          <p:cNvSpPr>
            <a:spLocks noChangeArrowheads="1"/>
          </p:cNvSpPr>
          <p:nvPr/>
        </p:nvSpPr>
        <p:spPr bwMode="auto">
          <a:xfrm>
            <a:off x="96838" y="922338"/>
            <a:ext cx="9047162" cy="72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14000"/>
              </a:lnSpc>
            </a:pPr>
            <a:r>
              <a:rPr lang="en-US" altLang="en-US" sz="1200" b="1" dirty="0">
                <a:solidFill>
                  <a:srgbClr val="000000"/>
                </a:solidFill>
                <a:latin typeface="Arial" pitchFamily="34" charset="0"/>
                <a:cs typeface="Arial" pitchFamily="34" charset="0"/>
              </a:rPr>
              <a:t>Purpose:</a:t>
            </a:r>
            <a:r>
              <a:rPr lang="en-US" altLang="en-US" sz="1200" dirty="0">
                <a:solidFill>
                  <a:srgbClr val="000000"/>
                </a:solidFill>
                <a:latin typeface="Arial" pitchFamily="34" charset="0"/>
                <a:cs typeface="Arial" pitchFamily="34" charset="0"/>
              </a:rPr>
              <a:t> </a:t>
            </a:r>
            <a:r>
              <a:rPr lang="en-ZA" altLang="en-US" sz="1200" dirty="0">
                <a:latin typeface="Arial" pitchFamily="34" charset="0"/>
                <a:cs typeface="Arial" pitchFamily="34" charset="0"/>
              </a:rPr>
              <a:t>Develop and implement coherent, predictable and transparent regulatory solutions that facilitate easy access to redress and efficient regulation for economic citizens.</a:t>
            </a:r>
          </a:p>
          <a:p>
            <a:pPr eaLnBrk="1" hangingPunct="1">
              <a:lnSpc>
                <a:spcPct val="114000"/>
              </a:lnSpc>
            </a:pPr>
            <a:endParaRPr lang="en-US" altLang="en-US" sz="1200" dirty="0">
              <a:solidFill>
                <a:srgbClr val="000000"/>
              </a:solidFill>
              <a:latin typeface="Arial" pitchFamily="34" charset="0"/>
              <a:cs typeface="Arial" pitchFamily="34" charset="0"/>
            </a:endParaRPr>
          </a:p>
        </p:txBody>
      </p:sp>
      <p:sp>
        <p:nvSpPr>
          <p:cNvPr id="3072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388938" eaLnBrk="0" fontAlgn="base" hangingPunct="0">
              <a:spcBef>
                <a:spcPct val="0"/>
              </a:spcBef>
              <a:spcAft>
                <a:spcPct val="0"/>
              </a:spcAft>
              <a:defRPr sz="1500">
                <a:solidFill>
                  <a:schemeClr val="tx1"/>
                </a:solidFill>
                <a:latin typeface="Calibri" pitchFamily="34" charset="0"/>
              </a:defRPr>
            </a:lvl6pPr>
            <a:lvl7pPr marL="2971800" indent="-228600" defTabSz="388938" eaLnBrk="0" fontAlgn="base" hangingPunct="0">
              <a:spcBef>
                <a:spcPct val="0"/>
              </a:spcBef>
              <a:spcAft>
                <a:spcPct val="0"/>
              </a:spcAft>
              <a:defRPr sz="1500">
                <a:solidFill>
                  <a:schemeClr val="tx1"/>
                </a:solidFill>
                <a:latin typeface="Calibri" pitchFamily="34" charset="0"/>
              </a:defRPr>
            </a:lvl7pPr>
            <a:lvl8pPr marL="3429000" indent="-228600" defTabSz="388938" eaLnBrk="0" fontAlgn="base" hangingPunct="0">
              <a:spcBef>
                <a:spcPct val="0"/>
              </a:spcBef>
              <a:spcAft>
                <a:spcPct val="0"/>
              </a:spcAft>
              <a:defRPr sz="1500">
                <a:solidFill>
                  <a:schemeClr val="tx1"/>
                </a:solidFill>
                <a:latin typeface="Calibri" pitchFamily="34" charset="0"/>
              </a:defRPr>
            </a:lvl8pPr>
            <a:lvl9pPr marL="3886200" indent="-228600" defTabSz="388938" eaLnBrk="0" fontAlgn="base" hangingPunct="0">
              <a:spcBef>
                <a:spcPct val="0"/>
              </a:spcBef>
              <a:spcAft>
                <a:spcPct val="0"/>
              </a:spcAft>
              <a:defRPr sz="1500">
                <a:solidFill>
                  <a:schemeClr val="tx1"/>
                </a:solidFill>
                <a:latin typeface="Calibri" pitchFamily="34" charset="0"/>
              </a:defRPr>
            </a:lvl9pPr>
          </a:lstStyle>
          <a:p>
            <a:fld id="{B66BA782-30CB-45F7-AD86-926A6777DFC3}" type="slidenum">
              <a:rPr lang="en-US" altLang="en-US" sz="1000">
                <a:solidFill>
                  <a:srgbClr val="898989"/>
                </a:solidFill>
              </a:rPr>
              <a:pPr/>
              <a:t>34</a:t>
            </a:fld>
            <a:endParaRPr lang="en-US" altLang="en-US" sz="1000" dirty="0">
              <a:solidFill>
                <a:srgbClr val="898989"/>
              </a:solidFill>
            </a:endParaRPr>
          </a:p>
        </p:txBody>
      </p:sp>
      <p:sp>
        <p:nvSpPr>
          <p:cNvPr id="6" name="Title 1"/>
          <p:cNvSpPr txBox="1">
            <a:spLocks/>
          </p:cNvSpPr>
          <p:nvPr/>
        </p:nvSpPr>
        <p:spPr bwMode="auto">
          <a:xfrm>
            <a:off x="0" y="7938"/>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eaLnBrk="1" fontAlgn="auto" hangingPunct="1">
              <a:spcAft>
                <a:spcPts val="0"/>
              </a:spcAft>
              <a:defRPr/>
            </a:pPr>
            <a:r>
              <a:rPr lang="en-ZA" sz="1800" dirty="0" smtClean="0">
                <a:solidFill>
                  <a:schemeClr val="bg1"/>
                </a:solidFill>
              </a:rPr>
              <a:t>PROGRAMME 5: CONSUMER AND CORPORATE REGULATION</a:t>
            </a:r>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7010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EC6A092-AF53-4D98-8F51-92832EFEA899}" type="slidenum">
              <a:rPr lang="en-US" altLang="en-US" smtClean="0"/>
              <a:pPr>
                <a:defRPr/>
              </a:pPr>
              <a:t>35</a:t>
            </a:fld>
            <a:endParaRPr lang="en-US" altLang="en-US" dirty="0"/>
          </a:p>
        </p:txBody>
      </p:sp>
      <p:graphicFrame>
        <p:nvGraphicFramePr>
          <p:cNvPr id="7" name="Table 6"/>
          <p:cNvGraphicFramePr>
            <a:graphicFrameLocks noGrp="1"/>
          </p:cNvGraphicFramePr>
          <p:nvPr>
            <p:extLst>
              <p:ext uri="{D42A27DB-BD31-4B8C-83A1-F6EECF244321}">
                <p14:modId xmlns:p14="http://schemas.microsoft.com/office/powerpoint/2010/main" val="3799978887"/>
              </p:ext>
            </p:extLst>
          </p:nvPr>
        </p:nvGraphicFramePr>
        <p:xfrm>
          <a:off x="306877" y="1092341"/>
          <a:ext cx="8530246" cy="2409486"/>
        </p:xfrm>
        <a:graphic>
          <a:graphicData uri="http://schemas.openxmlformats.org/drawingml/2006/table">
            <a:tbl>
              <a:tblPr firstRow="1" firstCol="1" bandRow="1">
                <a:tableStyleId>{7DF18680-E054-41AD-8BC1-D1AEF772440D}</a:tableStyleId>
              </a:tblPr>
              <a:tblGrid>
                <a:gridCol w="3552742">
                  <a:extLst>
                    <a:ext uri="{9D8B030D-6E8A-4147-A177-3AD203B41FA5}">
                      <a16:colId xmlns:a16="http://schemas.microsoft.com/office/drawing/2014/main" val="20000"/>
                    </a:ext>
                  </a:extLst>
                </a:gridCol>
                <a:gridCol w="1169581">
                  <a:extLst>
                    <a:ext uri="{9D8B030D-6E8A-4147-A177-3AD203B41FA5}">
                      <a16:colId xmlns:a16="http://schemas.microsoft.com/office/drawing/2014/main" val="20001"/>
                    </a:ext>
                  </a:extLst>
                </a:gridCol>
                <a:gridCol w="2083796">
                  <a:extLst>
                    <a:ext uri="{9D8B030D-6E8A-4147-A177-3AD203B41FA5}">
                      <a16:colId xmlns:a16="http://schemas.microsoft.com/office/drawing/2014/main" val="20002"/>
                    </a:ext>
                  </a:extLst>
                </a:gridCol>
                <a:gridCol w="1724127">
                  <a:extLst>
                    <a:ext uri="{9D8B030D-6E8A-4147-A177-3AD203B41FA5}">
                      <a16:colId xmlns:a16="http://schemas.microsoft.com/office/drawing/2014/main" val="20003"/>
                    </a:ext>
                  </a:extLst>
                </a:gridCol>
              </a:tblGrid>
              <a:tr h="452416">
                <a:tc>
                  <a:txBody>
                    <a:bodyPr/>
                    <a:lstStyle/>
                    <a:p>
                      <a:pPr marL="0" marR="0">
                        <a:lnSpc>
                          <a:spcPct val="114000"/>
                        </a:lnSpc>
                        <a:spcBef>
                          <a:spcPts val="0"/>
                        </a:spcBef>
                        <a:spcAft>
                          <a:spcPts val="0"/>
                        </a:spcAft>
                      </a:pPr>
                      <a:r>
                        <a:rPr lang="en-ZA" sz="1200" dirty="0" smtClean="0">
                          <a:effectLst>
                            <a:outerShdw blurRad="38100" dist="38100" dir="2700000" algn="tl">
                              <a:srgbClr val="000000">
                                <a:alpha val="43137"/>
                              </a:srgbClr>
                            </a:outerShdw>
                          </a:effectLst>
                          <a:latin typeface="Arial" pitchFamily="34" charset="0"/>
                          <a:cs typeface="Arial" pitchFamily="34" charset="0"/>
                        </a:rPr>
                        <a:t>OUTPUT INDICATORS</a:t>
                      </a:r>
                      <a:endParaRPr lang="en-ZA" sz="12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ZA" sz="1200" dirty="0" smtClean="0">
                          <a:effectLst>
                            <a:outerShdw blurRad="38100" dist="38100" dir="2700000" algn="tl">
                              <a:srgbClr val="000000">
                                <a:alpha val="43137"/>
                              </a:srgbClr>
                            </a:outerShdw>
                          </a:effectLst>
                          <a:latin typeface="Arial" pitchFamily="34" charset="0"/>
                          <a:cs typeface="Arial" pitchFamily="34" charset="0"/>
                        </a:rPr>
                        <a:t>CHANGES TO INDICATORS </a:t>
                      </a:r>
                      <a:endParaRPr lang="en-ZA" sz="12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ZA" sz="1200" dirty="0" smtClean="0">
                          <a:effectLst>
                            <a:outerShdw blurRad="38100" dist="38100" dir="2700000" algn="tl">
                              <a:srgbClr val="000000">
                                <a:alpha val="43137"/>
                              </a:srgbClr>
                            </a:outerShdw>
                          </a:effectLst>
                          <a:latin typeface="Arial" pitchFamily="34" charset="0"/>
                          <a:cs typeface="Arial" pitchFamily="34" charset="0"/>
                        </a:rPr>
                        <a:t>2020/21 </a:t>
                      </a:r>
                    </a:p>
                    <a:p>
                      <a:pPr marL="0" marR="0">
                        <a:lnSpc>
                          <a:spcPct val="114000"/>
                        </a:lnSpc>
                        <a:spcBef>
                          <a:spcPts val="0"/>
                        </a:spcBef>
                        <a:spcAft>
                          <a:spcPts val="0"/>
                        </a:spcAft>
                      </a:pPr>
                      <a:r>
                        <a:rPr lang="en-ZA" sz="1200" dirty="0" smtClean="0">
                          <a:effectLst>
                            <a:outerShdw blurRad="38100" dist="38100" dir="2700000" algn="tl">
                              <a:srgbClr val="000000">
                                <a:alpha val="43137"/>
                              </a:srgbClr>
                            </a:outerShdw>
                          </a:effectLst>
                          <a:latin typeface="Arial" pitchFamily="34" charset="0"/>
                          <a:cs typeface="Arial" pitchFamily="34" charset="0"/>
                        </a:rPr>
                        <a:t>ANNUAL TARGET</a:t>
                      </a:r>
                      <a:endParaRPr lang="en-ZA" sz="12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GB" sz="1200" kern="1200" dirty="0" smtClean="0">
                          <a:effectLst>
                            <a:outerShdw blurRad="38100" dist="38100" dir="2700000" algn="tl">
                              <a:srgbClr val="000000">
                                <a:alpha val="43137"/>
                              </a:srgbClr>
                            </a:outerShdw>
                          </a:effectLst>
                          <a:latin typeface="Arial" pitchFamily="34" charset="0"/>
                          <a:cs typeface="Arial" pitchFamily="34" charset="0"/>
                        </a:rPr>
                        <a:t>FIVE YEAR </a:t>
                      </a:r>
                    </a:p>
                    <a:p>
                      <a:pPr marL="0" marR="0">
                        <a:lnSpc>
                          <a:spcPct val="114000"/>
                        </a:lnSpc>
                        <a:spcBef>
                          <a:spcPts val="0"/>
                        </a:spcBef>
                        <a:spcAft>
                          <a:spcPts val="0"/>
                        </a:spcAft>
                      </a:pPr>
                      <a:r>
                        <a:rPr lang="en-GB" sz="1200" kern="1200" dirty="0" smtClean="0">
                          <a:effectLst>
                            <a:outerShdw blurRad="38100" dist="38100" dir="2700000" algn="tl">
                              <a:srgbClr val="000000">
                                <a:alpha val="43137"/>
                              </a:srgbClr>
                            </a:outerShdw>
                          </a:effectLst>
                          <a:latin typeface="Arial" pitchFamily="34" charset="0"/>
                          <a:cs typeface="Arial" pitchFamily="34" charset="0"/>
                        </a:rPr>
                        <a:t>TARGET </a:t>
                      </a:r>
                      <a:endParaRPr lang="en-ZA" sz="12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extLst>
                  <a:ext uri="{0D108BD9-81ED-4DB2-BD59-A6C34878D82A}">
                    <a16:rowId xmlns:a16="http://schemas.microsoft.com/office/drawing/2014/main" val="10000"/>
                  </a:ext>
                </a:extLst>
              </a:tr>
              <a:tr h="433970">
                <a:tc>
                  <a:txBody>
                    <a:bodyPr/>
                    <a:lstStyle/>
                    <a:p>
                      <a:pPr marL="0" marR="0">
                        <a:lnSpc>
                          <a:spcPct val="115000"/>
                        </a:lnSpc>
                        <a:spcBef>
                          <a:spcPts val="0"/>
                        </a:spcBef>
                        <a:spcAft>
                          <a:spcPts val="1000"/>
                        </a:spcAft>
                      </a:pPr>
                      <a:r>
                        <a:rPr lang="en-GB" sz="1200" dirty="0">
                          <a:effectLst/>
                          <a:latin typeface="Arial" pitchFamily="34" charset="0"/>
                          <a:ea typeface="Calibri"/>
                          <a:cs typeface="Arial" pitchFamily="34" charset="0"/>
                        </a:rPr>
                        <a:t>Number of progress reports on the development or review of legislation developed for Minister’s approval</a:t>
                      </a:r>
                      <a:endParaRPr lang="en-ZA" sz="1200" dirty="0">
                        <a:effectLst/>
                        <a:latin typeface="Arial" pitchFamily="34" charset="0"/>
                        <a:ea typeface="Calibri"/>
                        <a:cs typeface="Arial" pitchFamily="34" charset="0"/>
                      </a:endParaRPr>
                    </a:p>
                    <a:p>
                      <a:pPr marL="0" marR="0">
                        <a:lnSpc>
                          <a:spcPct val="115000"/>
                        </a:lnSpc>
                        <a:spcBef>
                          <a:spcPts val="0"/>
                        </a:spcBef>
                        <a:spcAft>
                          <a:spcPts val="1000"/>
                        </a:spcAft>
                      </a:pPr>
                      <a:r>
                        <a:rPr lang="en-GB" sz="1200" dirty="0">
                          <a:effectLst/>
                          <a:latin typeface="Arial" pitchFamily="34" charset="0"/>
                          <a:ea typeface="Calibri"/>
                          <a:cs typeface="Arial" pitchFamily="34" charset="0"/>
                        </a:rPr>
                        <a:t> </a:t>
                      </a:r>
                      <a:endParaRPr lang="en-ZA" sz="1200" dirty="0">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1000"/>
                        </a:spcAft>
                      </a:pPr>
                      <a:r>
                        <a:rPr lang="en-US" sz="1200" dirty="0" smtClean="0">
                          <a:effectLst/>
                          <a:latin typeface="Arial" pitchFamily="34" charset="0"/>
                          <a:ea typeface="Calibri"/>
                          <a:cs typeface="Arial" pitchFamily="34" charset="0"/>
                        </a:rPr>
                        <a:t>Amended</a:t>
                      </a:r>
                      <a:endParaRPr lang="en-ZA" sz="1200" dirty="0">
                        <a:effectLst/>
                        <a:latin typeface="Arial" pitchFamily="34" charset="0"/>
                        <a:ea typeface="Calibri"/>
                        <a:cs typeface="Arial" pitchFamily="34" charset="0"/>
                      </a:endParaRPr>
                    </a:p>
                  </a:txBody>
                  <a:tcPr marL="68580" marR="68580" marT="0" marB="0"/>
                </a:tc>
                <a:tc>
                  <a:txBody>
                    <a:bodyPr/>
                    <a:lstStyle/>
                    <a:p>
                      <a:pPr marL="0" marR="0" indent="0" algn="l" defTabSz="389626" rtl="0" eaLnBrk="1" fontAlgn="auto" latinLnBrk="0" hangingPunct="1">
                        <a:lnSpc>
                          <a:spcPct val="115000"/>
                        </a:lnSpc>
                        <a:spcBef>
                          <a:spcPts val="0"/>
                        </a:spcBef>
                        <a:spcAft>
                          <a:spcPts val="0"/>
                        </a:spcAft>
                        <a:buClrTx/>
                        <a:buSzTx/>
                        <a:buFontTx/>
                        <a:buNone/>
                        <a:tabLst/>
                        <a:defRPr/>
                      </a:pPr>
                      <a:r>
                        <a:rPr lang="en-GB" sz="1200" dirty="0" smtClean="0">
                          <a:effectLst/>
                          <a:latin typeface="Arial" pitchFamily="34" charset="0"/>
                          <a:ea typeface="Calibri"/>
                          <a:cs typeface="Arial" pitchFamily="34" charset="0"/>
                        </a:rPr>
                        <a:t>4 progress reports on the development or review of the Companies, Liquor and National Gambling legislation developed for Minister’s approval</a:t>
                      </a:r>
                      <a:endParaRPr lang="en-ZA" sz="1200" dirty="0" smtClean="0">
                        <a:effectLst/>
                        <a:latin typeface="Arial" pitchFamily="34" charset="0"/>
                        <a:ea typeface="Calibri"/>
                        <a:cs typeface="Arial" pitchFamily="34" charset="0"/>
                      </a:endParaRPr>
                    </a:p>
                    <a:p>
                      <a:pPr marL="0" marR="0">
                        <a:lnSpc>
                          <a:spcPct val="115000"/>
                        </a:lnSpc>
                        <a:spcBef>
                          <a:spcPts val="0"/>
                        </a:spcBef>
                        <a:spcAft>
                          <a:spcPts val="0"/>
                        </a:spcAft>
                      </a:pPr>
                      <a:endParaRPr lang="en-ZA" sz="1200" dirty="0">
                        <a:effectLst/>
                        <a:latin typeface="Arial" pitchFamily="34" charset="0"/>
                        <a:ea typeface="Calibri"/>
                        <a:cs typeface="Arial" pitchFamily="34" charset="0"/>
                      </a:endParaRPr>
                    </a:p>
                  </a:txBody>
                  <a:tcPr marL="68580" marR="68580" marT="0" marB="0"/>
                </a:tc>
                <a:tc>
                  <a:txBody>
                    <a:bodyPr/>
                    <a:lstStyle/>
                    <a:p>
                      <a:pPr marL="0" marR="0">
                        <a:lnSpc>
                          <a:spcPct val="107000"/>
                        </a:lnSpc>
                        <a:spcBef>
                          <a:spcPts val="0"/>
                        </a:spcBef>
                        <a:spcAft>
                          <a:spcPts val="0"/>
                        </a:spcAft>
                      </a:pPr>
                      <a:r>
                        <a:rPr lang="en-GB" sz="1200" kern="1200" dirty="0" smtClean="0">
                          <a:solidFill>
                            <a:schemeClr val="dk1"/>
                          </a:solidFill>
                          <a:effectLst/>
                          <a:latin typeface="Arial" pitchFamily="34" charset="0"/>
                          <a:ea typeface="+mn-ea"/>
                          <a:cs typeface="Arial" pitchFamily="34" charset="0"/>
                        </a:rPr>
                        <a:t>Development or review of legislation in the areas of Gambling, Liquor Companies, Copyright, Performers’ Protection, Consumer Protection, Credit and Lotteries or any legislation announced by Minister at SONA.</a:t>
                      </a:r>
                      <a:endParaRPr lang="en-ZA" sz="12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6" name="Title 1"/>
          <p:cNvSpPr txBox="1">
            <a:spLocks/>
          </p:cNvSpPr>
          <p:nvPr/>
        </p:nvSpPr>
        <p:spPr bwMode="auto">
          <a:xfrm>
            <a:off x="0" y="7938"/>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eaLnBrk="1" fontAlgn="auto" hangingPunct="1">
              <a:spcAft>
                <a:spcPts val="0"/>
              </a:spcAft>
              <a:defRPr/>
            </a:pPr>
            <a:r>
              <a:rPr lang="en-ZA" sz="1800" dirty="0" smtClean="0">
                <a:solidFill>
                  <a:schemeClr val="bg1"/>
                </a:solidFill>
              </a:rPr>
              <a:t>PROGRAMME 5: CONSUMER AND CORPORATE REGULATION</a:t>
            </a:r>
            <a:endParaRPr lang="en-US" sz="18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306877" y="3815020"/>
            <a:ext cx="8530245" cy="478336"/>
          </a:xfrm>
          <a:prstGeom prst="rect">
            <a:avLst/>
          </a:prstGeom>
          <a:solidFill>
            <a:schemeClr val="accent1">
              <a:lumMod val="20000"/>
              <a:lumOff val="80000"/>
            </a:schemeClr>
          </a:solidFill>
        </p:spPr>
        <p:txBody>
          <a:bodyPr wrap="square">
            <a:spAutoFit/>
          </a:bodyPr>
          <a:lstStyle/>
          <a:p>
            <a:pPr marL="0" marR="0">
              <a:lnSpc>
                <a:spcPct val="114000"/>
              </a:lnSpc>
              <a:spcBef>
                <a:spcPts val="0"/>
              </a:spcBef>
              <a:spcAft>
                <a:spcPts val="0"/>
              </a:spcAft>
            </a:pPr>
            <a:r>
              <a:rPr lang="en-ZA" sz="1100" dirty="0" smtClean="0">
                <a:latin typeface="Arial" pitchFamily="34" charset="0"/>
                <a:cs typeface="Arial" pitchFamily="34" charset="0"/>
              </a:rPr>
              <a:t>Output indicator on Number </a:t>
            </a:r>
            <a:r>
              <a:rPr lang="en-ZA" sz="1100" dirty="0">
                <a:latin typeface="Arial" pitchFamily="34" charset="0"/>
                <a:cs typeface="Arial" pitchFamily="34" charset="0"/>
              </a:rPr>
              <a:t>of education and awareness sessions on policies and legislation conducted and report produced for Minister’s </a:t>
            </a:r>
            <a:r>
              <a:rPr lang="en-ZA" sz="1100" dirty="0" smtClean="0">
                <a:latin typeface="Arial" pitchFamily="34" charset="0"/>
                <a:cs typeface="Arial" pitchFamily="34" charset="0"/>
              </a:rPr>
              <a:t>approval, was removed from the revised APP. </a:t>
            </a:r>
            <a:endParaRPr lang="en-ZA" sz="1100" dirty="0">
              <a:latin typeface="Arial" pitchFamily="34" charset="0"/>
              <a:ea typeface="Calibri"/>
              <a:cs typeface="Arial" pitchFamily="34" charset="0"/>
            </a:endParaRPr>
          </a:p>
        </p:txBody>
      </p:sp>
    </p:spTree>
    <p:extLst>
      <p:ext uri="{BB962C8B-B14F-4D97-AF65-F5344CB8AC3E}">
        <p14:creationId xmlns:p14="http://schemas.microsoft.com/office/powerpoint/2010/main" val="1284882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075" y="1690688"/>
            <a:ext cx="8572500" cy="2487612"/>
          </a:xfrm>
          <a:prstGeom prst="rect">
            <a:avLst/>
          </a:prstGeom>
          <a:solidFill>
            <a:schemeClr val="accent1">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lstStyle/>
          <a:p>
            <a:pPr algn="just" defTabSz="389626" eaLnBrk="1" fontAlgn="auto" hangingPunct="1">
              <a:lnSpc>
                <a:spcPct val="114000"/>
              </a:lnSpc>
              <a:spcBef>
                <a:spcPts val="0"/>
              </a:spcBef>
              <a:spcAft>
                <a:spcPts val="0"/>
              </a:spcAft>
              <a:defRPr/>
            </a:pPr>
            <a:r>
              <a:rPr lang="en-US" sz="1200" dirty="0">
                <a:latin typeface="Arial" pitchFamily="34" charset="0"/>
                <a:cs typeface="Arial" pitchFamily="34" charset="0"/>
              </a:rPr>
              <a:t> </a:t>
            </a:r>
            <a:r>
              <a:rPr lang="en-US" sz="1200" dirty="0" smtClean="0">
                <a:latin typeface="Arial" pitchFamily="34" charset="0"/>
                <a:cs typeface="Arial" pitchFamily="34" charset="0"/>
              </a:rPr>
              <a:t>   </a:t>
            </a:r>
            <a:r>
              <a:rPr lang="en-US" sz="1200" b="1" dirty="0" smtClean="0">
                <a:latin typeface="Arial" pitchFamily="34" charset="0"/>
                <a:cs typeface="Arial" pitchFamily="34" charset="0"/>
              </a:rPr>
              <a:t>Outcomes</a:t>
            </a:r>
            <a:r>
              <a:rPr lang="en-US" sz="1200" b="1" dirty="0">
                <a:latin typeface="Arial" pitchFamily="34" charset="0"/>
                <a:cs typeface="Arial" pitchFamily="34" charset="0"/>
              </a:rPr>
              <a:t>: </a:t>
            </a:r>
          </a:p>
          <a:p>
            <a:pPr marL="682625" lvl="1" indent="-293688" algn="just" defTabSz="389626" eaLnBrk="1" fontAlgn="auto" hangingPunct="1">
              <a:lnSpc>
                <a:spcPct val="114000"/>
              </a:lnSpc>
              <a:spcBef>
                <a:spcPts val="0"/>
              </a:spcBef>
              <a:spcAft>
                <a:spcPts val="0"/>
              </a:spcAft>
              <a:buFont typeface="Wingdings" pitchFamily="2" charset="2"/>
              <a:buChar char="q"/>
              <a:defRPr/>
            </a:pPr>
            <a:r>
              <a:rPr lang="en-ZA" sz="1200" dirty="0">
                <a:latin typeface="Arial" pitchFamily="34" charset="0"/>
                <a:cs typeface="Arial" pitchFamily="34" charset="0"/>
              </a:rPr>
              <a:t>Increased accessible industrial finance measures to support investment in priority sectors in line with approved Master </a:t>
            </a:r>
            <a:r>
              <a:rPr lang="en-ZA" sz="1200" dirty="0" smtClean="0">
                <a:latin typeface="Arial" pitchFamily="34" charset="0"/>
                <a:cs typeface="Arial" pitchFamily="34" charset="0"/>
              </a:rPr>
              <a:t>Plans</a:t>
            </a:r>
          </a:p>
          <a:p>
            <a:pPr marL="388937" lvl="1" indent="0" algn="just" defTabSz="389626" eaLnBrk="1" fontAlgn="auto" hangingPunct="1">
              <a:lnSpc>
                <a:spcPct val="114000"/>
              </a:lnSpc>
              <a:spcBef>
                <a:spcPts val="0"/>
              </a:spcBef>
              <a:spcAft>
                <a:spcPts val="0"/>
              </a:spcAft>
              <a:defRPr/>
            </a:pPr>
            <a:endParaRPr lang="en-ZA" sz="1200" dirty="0">
              <a:latin typeface="Arial" pitchFamily="34" charset="0"/>
              <a:cs typeface="Arial" pitchFamily="34" charset="0"/>
            </a:endParaRPr>
          </a:p>
          <a:p>
            <a:pPr algn="just" defTabSz="389626" eaLnBrk="1" fontAlgn="auto" hangingPunct="1">
              <a:lnSpc>
                <a:spcPct val="114000"/>
              </a:lnSpc>
              <a:spcBef>
                <a:spcPts val="0"/>
              </a:spcBef>
              <a:spcAft>
                <a:spcPts val="0"/>
              </a:spcAft>
              <a:defRPr/>
            </a:pPr>
            <a:r>
              <a:rPr lang="en-ZA" sz="1200" dirty="0">
                <a:latin typeface="Arial" pitchFamily="34" charset="0"/>
                <a:cs typeface="Arial" pitchFamily="34" charset="0"/>
              </a:rPr>
              <a:t> </a:t>
            </a:r>
            <a:r>
              <a:rPr lang="en-US" sz="1200" b="1" dirty="0">
                <a:latin typeface="Arial" pitchFamily="34" charset="0"/>
                <a:cs typeface="Arial" pitchFamily="34" charset="0"/>
              </a:rPr>
              <a:t>   Outputs: </a:t>
            </a:r>
          </a:p>
          <a:p>
            <a:pPr marL="674688" lvl="1" indent="-285750" algn="just">
              <a:lnSpc>
                <a:spcPct val="114000"/>
              </a:lnSpc>
              <a:spcBef>
                <a:spcPts val="0"/>
              </a:spcBef>
              <a:spcAft>
                <a:spcPts val="0"/>
              </a:spcAft>
              <a:buFont typeface="Wingdings" pitchFamily="2" charset="2"/>
              <a:buChar char="q"/>
            </a:pPr>
            <a:r>
              <a:rPr lang="en-ZA" sz="1200" dirty="0" smtClean="0">
                <a:latin typeface="Arial" pitchFamily="34" charset="0"/>
                <a:cs typeface="Arial" pitchFamily="34" charset="0"/>
              </a:rPr>
              <a:t>Private-sector </a:t>
            </a:r>
            <a:r>
              <a:rPr lang="en-ZA" sz="1200" dirty="0">
                <a:latin typeface="Arial" pitchFamily="34" charset="0"/>
                <a:cs typeface="Arial" pitchFamily="34" charset="0"/>
              </a:rPr>
              <a:t>investment leveraged across all incentives</a:t>
            </a:r>
          </a:p>
          <a:p>
            <a:pPr marL="674688" lvl="1" indent="-285750" algn="just">
              <a:lnSpc>
                <a:spcPct val="114000"/>
              </a:lnSpc>
              <a:spcBef>
                <a:spcPts val="0"/>
              </a:spcBef>
              <a:spcAft>
                <a:spcPts val="0"/>
              </a:spcAft>
              <a:buFont typeface="Wingdings" pitchFamily="2" charset="2"/>
              <a:buChar char="q"/>
            </a:pPr>
            <a:r>
              <a:rPr lang="en-ZA" sz="1200" dirty="0">
                <a:latin typeface="Arial" pitchFamily="34" charset="0"/>
                <a:cs typeface="Arial" pitchFamily="34" charset="0"/>
              </a:rPr>
              <a:t>Economic Recovery Programme developed to support greenfield and brownfield investments and companies in distress in order to retain jobs and industrial </a:t>
            </a:r>
            <a:r>
              <a:rPr lang="en-ZA" sz="1200" dirty="0" smtClean="0">
                <a:latin typeface="Arial" pitchFamily="34" charset="0"/>
                <a:cs typeface="Arial" pitchFamily="34" charset="0"/>
              </a:rPr>
              <a:t>capacity </a:t>
            </a:r>
            <a:r>
              <a:rPr lang="en-US" sz="1200" b="1" dirty="0">
                <a:solidFill>
                  <a:srgbClr val="FF0000"/>
                </a:solidFill>
                <a:latin typeface="Arial" pitchFamily="34" charset="0"/>
                <a:cs typeface="Arial" pitchFamily="34" charset="0"/>
              </a:rPr>
              <a:t>(New</a:t>
            </a:r>
            <a:r>
              <a:rPr lang="en-US" sz="1200" b="1" dirty="0" smtClean="0">
                <a:solidFill>
                  <a:srgbClr val="FF0000"/>
                </a:solidFill>
                <a:latin typeface="Arial" pitchFamily="34" charset="0"/>
                <a:cs typeface="Arial" pitchFamily="34" charset="0"/>
              </a:rPr>
              <a:t>)</a:t>
            </a:r>
            <a:endParaRPr lang="en-ZA" sz="1200" dirty="0">
              <a:latin typeface="Arial" pitchFamily="34" charset="0"/>
              <a:cs typeface="Arial" pitchFamily="34" charset="0"/>
            </a:endParaRPr>
          </a:p>
          <a:p>
            <a:pPr marL="674688" lvl="1" indent="-285750" algn="just">
              <a:lnSpc>
                <a:spcPct val="114000"/>
              </a:lnSpc>
              <a:spcBef>
                <a:spcPts val="0"/>
              </a:spcBef>
              <a:spcAft>
                <a:spcPts val="0"/>
              </a:spcAft>
              <a:buFont typeface="Wingdings" pitchFamily="2" charset="2"/>
              <a:buChar char="q"/>
            </a:pPr>
            <a:r>
              <a:rPr lang="en-ZA" sz="1200" dirty="0">
                <a:latin typeface="Arial" pitchFamily="34" charset="0"/>
                <a:cs typeface="Arial" pitchFamily="34" charset="0"/>
              </a:rPr>
              <a:t>Enhancement  of domestic industrial finance system which includes DFIs and other funders to crowd in more funding  to  enterprises and streamline industrial </a:t>
            </a:r>
            <a:r>
              <a:rPr lang="en-ZA" sz="1200" dirty="0" smtClean="0">
                <a:latin typeface="Arial" pitchFamily="34" charset="0"/>
                <a:cs typeface="Arial" pitchFamily="34" charset="0"/>
              </a:rPr>
              <a:t>support </a:t>
            </a:r>
            <a:r>
              <a:rPr lang="en-US" sz="1200" b="1" dirty="0">
                <a:solidFill>
                  <a:srgbClr val="FF0000"/>
                </a:solidFill>
                <a:latin typeface="Arial" pitchFamily="34" charset="0"/>
                <a:cs typeface="Arial" pitchFamily="34" charset="0"/>
              </a:rPr>
              <a:t>(New)</a:t>
            </a:r>
          </a:p>
          <a:p>
            <a:pPr lvl="1" indent="0" algn="just">
              <a:lnSpc>
                <a:spcPct val="114000"/>
              </a:lnSpc>
              <a:spcBef>
                <a:spcPts val="0"/>
              </a:spcBef>
              <a:spcAft>
                <a:spcPts val="0"/>
              </a:spcAft>
            </a:pPr>
            <a:endParaRPr lang="en-ZA" sz="1200" dirty="0">
              <a:latin typeface="Arial" pitchFamily="34" charset="0"/>
              <a:cs typeface="Arial" pitchFamily="34" charset="0"/>
            </a:endParaRPr>
          </a:p>
        </p:txBody>
      </p:sp>
      <p:sp>
        <p:nvSpPr>
          <p:cNvPr id="32772" name="Rectangle 10"/>
          <p:cNvSpPr>
            <a:spLocks noChangeArrowheads="1"/>
          </p:cNvSpPr>
          <p:nvPr/>
        </p:nvSpPr>
        <p:spPr bwMode="auto">
          <a:xfrm>
            <a:off x="96838" y="833438"/>
            <a:ext cx="8694737" cy="51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4000"/>
              </a:lnSpc>
            </a:pPr>
            <a:r>
              <a:rPr lang="en-US" altLang="en-US" sz="1200" b="1" dirty="0">
                <a:solidFill>
                  <a:srgbClr val="000000"/>
                </a:solidFill>
                <a:latin typeface="Arial" pitchFamily="34" charset="0"/>
                <a:cs typeface="Arial" pitchFamily="34" charset="0"/>
              </a:rPr>
              <a:t>Purpose:</a:t>
            </a:r>
            <a:r>
              <a:rPr lang="en-US" altLang="en-US" sz="1200" dirty="0">
                <a:solidFill>
                  <a:srgbClr val="000000"/>
                </a:solidFill>
                <a:latin typeface="Arial" pitchFamily="34" charset="0"/>
                <a:cs typeface="Arial" pitchFamily="34" charset="0"/>
              </a:rPr>
              <a:t> </a:t>
            </a:r>
            <a:r>
              <a:rPr lang="en-US" altLang="en-US" sz="1200" dirty="0">
                <a:latin typeface="Arial" pitchFamily="34" charset="0"/>
                <a:cs typeface="Arial" pitchFamily="34" charset="0"/>
              </a:rPr>
              <a:t>Stimulate and facilitate the development of sustainable and competitive enterprises, through the efficient provision of effective and accessible incentive measures, that support national priorities.</a:t>
            </a:r>
            <a:endParaRPr lang="en-US" altLang="en-US" sz="1200" dirty="0">
              <a:solidFill>
                <a:srgbClr val="000000"/>
              </a:solidFill>
              <a:latin typeface="Arial" pitchFamily="34" charset="0"/>
              <a:cs typeface="Arial" pitchFamily="34" charset="0"/>
            </a:endParaRPr>
          </a:p>
        </p:txBody>
      </p:sp>
      <p:sp>
        <p:nvSpPr>
          <p:cNvPr id="3277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388938" eaLnBrk="0" fontAlgn="base" hangingPunct="0">
              <a:spcBef>
                <a:spcPct val="0"/>
              </a:spcBef>
              <a:spcAft>
                <a:spcPct val="0"/>
              </a:spcAft>
              <a:defRPr sz="1500">
                <a:solidFill>
                  <a:schemeClr val="tx1"/>
                </a:solidFill>
                <a:latin typeface="Calibri" pitchFamily="34" charset="0"/>
              </a:defRPr>
            </a:lvl6pPr>
            <a:lvl7pPr marL="2971800" indent="-228600" defTabSz="388938" eaLnBrk="0" fontAlgn="base" hangingPunct="0">
              <a:spcBef>
                <a:spcPct val="0"/>
              </a:spcBef>
              <a:spcAft>
                <a:spcPct val="0"/>
              </a:spcAft>
              <a:defRPr sz="1500">
                <a:solidFill>
                  <a:schemeClr val="tx1"/>
                </a:solidFill>
                <a:latin typeface="Calibri" pitchFamily="34" charset="0"/>
              </a:defRPr>
            </a:lvl7pPr>
            <a:lvl8pPr marL="3429000" indent="-228600" defTabSz="388938" eaLnBrk="0" fontAlgn="base" hangingPunct="0">
              <a:spcBef>
                <a:spcPct val="0"/>
              </a:spcBef>
              <a:spcAft>
                <a:spcPct val="0"/>
              </a:spcAft>
              <a:defRPr sz="1500">
                <a:solidFill>
                  <a:schemeClr val="tx1"/>
                </a:solidFill>
                <a:latin typeface="Calibri" pitchFamily="34" charset="0"/>
              </a:defRPr>
            </a:lvl8pPr>
            <a:lvl9pPr marL="3886200" indent="-228600" defTabSz="388938" eaLnBrk="0" fontAlgn="base" hangingPunct="0">
              <a:spcBef>
                <a:spcPct val="0"/>
              </a:spcBef>
              <a:spcAft>
                <a:spcPct val="0"/>
              </a:spcAft>
              <a:defRPr sz="1500">
                <a:solidFill>
                  <a:schemeClr val="tx1"/>
                </a:solidFill>
                <a:latin typeface="Calibri" pitchFamily="34" charset="0"/>
              </a:defRPr>
            </a:lvl9pPr>
          </a:lstStyle>
          <a:p>
            <a:fld id="{38DC9750-5ED2-48E5-95EF-E0B430B63539}" type="slidenum">
              <a:rPr lang="en-US" altLang="en-US" sz="1000">
                <a:solidFill>
                  <a:srgbClr val="898989"/>
                </a:solidFill>
              </a:rPr>
              <a:pPr/>
              <a:t>36</a:t>
            </a:fld>
            <a:endParaRPr lang="en-US" altLang="en-US" sz="1000" dirty="0">
              <a:solidFill>
                <a:srgbClr val="898989"/>
              </a:solidFill>
            </a:endParaRPr>
          </a:p>
        </p:txBody>
      </p:sp>
      <p:sp>
        <p:nvSpPr>
          <p:cNvPr id="6" name="Title 1"/>
          <p:cNvSpPr txBox="1">
            <a:spLocks/>
          </p:cNvSpPr>
          <p:nvPr/>
        </p:nvSpPr>
        <p:spPr bwMode="auto">
          <a:xfrm>
            <a:off x="0" y="7938"/>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eaLnBrk="1" fontAlgn="auto" hangingPunct="1">
              <a:spcAft>
                <a:spcPts val="0"/>
              </a:spcAft>
              <a:defRPr/>
            </a:pPr>
            <a:r>
              <a:rPr lang="en-ZA" sz="1800" dirty="0" smtClean="0"/>
              <a:t>PROGRAMME 6: INDUSTRIAL FINANCING</a:t>
            </a:r>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6984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EC6A092-AF53-4D98-8F51-92832EFEA899}" type="slidenum">
              <a:rPr lang="en-US" altLang="en-US" smtClean="0"/>
              <a:pPr>
                <a:defRPr/>
              </a:pPr>
              <a:t>37</a:t>
            </a:fld>
            <a:endParaRPr lang="en-US" altLang="en-US" dirty="0"/>
          </a:p>
        </p:txBody>
      </p:sp>
      <p:graphicFrame>
        <p:nvGraphicFramePr>
          <p:cNvPr id="7" name="Table 6"/>
          <p:cNvGraphicFramePr>
            <a:graphicFrameLocks noGrp="1"/>
          </p:cNvGraphicFramePr>
          <p:nvPr>
            <p:extLst>
              <p:ext uri="{D42A27DB-BD31-4B8C-83A1-F6EECF244321}">
                <p14:modId xmlns:p14="http://schemas.microsoft.com/office/powerpoint/2010/main" val="1926345164"/>
              </p:ext>
            </p:extLst>
          </p:nvPr>
        </p:nvGraphicFramePr>
        <p:xfrm>
          <a:off x="306877" y="752094"/>
          <a:ext cx="8530246" cy="3614843"/>
        </p:xfrm>
        <a:graphic>
          <a:graphicData uri="http://schemas.openxmlformats.org/drawingml/2006/table">
            <a:tbl>
              <a:tblPr firstRow="1" firstCol="1" bandRow="1">
                <a:tableStyleId>{7DF18680-E054-41AD-8BC1-D1AEF772440D}</a:tableStyleId>
              </a:tblPr>
              <a:tblGrid>
                <a:gridCol w="3552742">
                  <a:extLst>
                    <a:ext uri="{9D8B030D-6E8A-4147-A177-3AD203B41FA5}">
                      <a16:colId xmlns:a16="http://schemas.microsoft.com/office/drawing/2014/main" val="20000"/>
                    </a:ext>
                  </a:extLst>
                </a:gridCol>
                <a:gridCol w="1169581">
                  <a:extLst>
                    <a:ext uri="{9D8B030D-6E8A-4147-A177-3AD203B41FA5}">
                      <a16:colId xmlns:a16="http://schemas.microsoft.com/office/drawing/2014/main" val="20001"/>
                    </a:ext>
                  </a:extLst>
                </a:gridCol>
                <a:gridCol w="2083796">
                  <a:extLst>
                    <a:ext uri="{9D8B030D-6E8A-4147-A177-3AD203B41FA5}">
                      <a16:colId xmlns:a16="http://schemas.microsoft.com/office/drawing/2014/main" val="20002"/>
                    </a:ext>
                  </a:extLst>
                </a:gridCol>
                <a:gridCol w="1724127">
                  <a:extLst>
                    <a:ext uri="{9D8B030D-6E8A-4147-A177-3AD203B41FA5}">
                      <a16:colId xmlns:a16="http://schemas.microsoft.com/office/drawing/2014/main" val="20003"/>
                    </a:ext>
                  </a:extLst>
                </a:gridCol>
              </a:tblGrid>
              <a:tr h="452416">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OUTPUT INDICATORS</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CHANGES TO INDICATORS </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2020/21 </a:t>
                      </a:r>
                    </a:p>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ANNUAL TARGET</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GB" sz="1100" kern="1200" dirty="0" smtClean="0">
                          <a:effectLst>
                            <a:outerShdw blurRad="38100" dist="38100" dir="2700000" algn="tl">
                              <a:srgbClr val="000000">
                                <a:alpha val="43137"/>
                              </a:srgbClr>
                            </a:outerShdw>
                          </a:effectLst>
                          <a:latin typeface="Arial" pitchFamily="34" charset="0"/>
                          <a:cs typeface="Arial" pitchFamily="34" charset="0"/>
                        </a:rPr>
                        <a:t>FIVE YEAR </a:t>
                      </a:r>
                    </a:p>
                    <a:p>
                      <a:pPr marL="0" marR="0">
                        <a:lnSpc>
                          <a:spcPct val="114000"/>
                        </a:lnSpc>
                        <a:spcBef>
                          <a:spcPts val="0"/>
                        </a:spcBef>
                        <a:spcAft>
                          <a:spcPts val="0"/>
                        </a:spcAft>
                      </a:pPr>
                      <a:r>
                        <a:rPr lang="en-GB" sz="1100" kern="1200" dirty="0" smtClean="0">
                          <a:effectLst>
                            <a:outerShdw blurRad="38100" dist="38100" dir="2700000" algn="tl">
                              <a:srgbClr val="000000">
                                <a:alpha val="43137"/>
                              </a:srgbClr>
                            </a:outerShdw>
                          </a:effectLst>
                          <a:latin typeface="Arial" pitchFamily="34" charset="0"/>
                          <a:cs typeface="Arial" pitchFamily="34" charset="0"/>
                        </a:rPr>
                        <a:t>TARGET </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extLst>
                  <a:ext uri="{0D108BD9-81ED-4DB2-BD59-A6C34878D82A}">
                    <a16:rowId xmlns:a16="http://schemas.microsoft.com/office/drawing/2014/main" val="10000"/>
                  </a:ext>
                </a:extLst>
              </a:tr>
              <a:tr h="433970">
                <a:tc>
                  <a:txBody>
                    <a:bodyPr/>
                    <a:lstStyle/>
                    <a:p>
                      <a:pPr marL="0" marR="0">
                        <a:lnSpc>
                          <a:spcPct val="115000"/>
                        </a:lnSpc>
                        <a:spcBef>
                          <a:spcPts val="0"/>
                        </a:spcBef>
                        <a:spcAft>
                          <a:spcPts val="1000"/>
                        </a:spcAft>
                      </a:pPr>
                      <a:r>
                        <a:rPr lang="en-ZA" sz="1100" dirty="0">
                          <a:effectLst/>
                          <a:latin typeface="Arial" pitchFamily="34" charset="0"/>
                          <a:ea typeface="Calibri"/>
                          <a:cs typeface="Arial" pitchFamily="34" charset="0"/>
                        </a:rPr>
                        <a:t>Value (Rand) of projected investments to be leveraged from projects/enterprises  approved </a:t>
                      </a:r>
                    </a:p>
                  </a:txBody>
                  <a:tcPr marL="68580" marR="68580" marT="0" marB="0"/>
                </a:tc>
                <a:tc>
                  <a:txBody>
                    <a:bodyPr/>
                    <a:lstStyle/>
                    <a:p>
                      <a:r>
                        <a:rPr lang="en-US" sz="1100" dirty="0" smtClean="0">
                          <a:latin typeface="Arial" pitchFamily="34" charset="0"/>
                          <a:cs typeface="Arial" pitchFamily="34" charset="0"/>
                        </a:rPr>
                        <a:t>-</a:t>
                      </a:r>
                      <a:endParaRPr lang="en-ZA" sz="1100" dirty="0">
                        <a:latin typeface="Arial" pitchFamily="34" charset="0"/>
                        <a:cs typeface="Arial" pitchFamily="34" charset="0"/>
                      </a:endParaRPr>
                    </a:p>
                  </a:txBody>
                  <a:tcPr marL="68580" marR="68580" marT="0" marB="0"/>
                </a:tc>
                <a:tc>
                  <a:txBody>
                    <a:bodyPr/>
                    <a:lstStyle/>
                    <a:p>
                      <a:pPr marL="0" marR="0">
                        <a:lnSpc>
                          <a:spcPct val="115000"/>
                        </a:lnSpc>
                        <a:spcBef>
                          <a:spcPts val="0"/>
                        </a:spcBef>
                        <a:spcAft>
                          <a:spcPts val="1000"/>
                        </a:spcAft>
                      </a:pPr>
                      <a:r>
                        <a:rPr lang="en-GB" sz="1100" dirty="0">
                          <a:effectLst/>
                          <a:latin typeface="Arial" pitchFamily="34" charset="0"/>
                          <a:ea typeface="Times New Roman"/>
                          <a:cs typeface="Arial" pitchFamily="34" charset="0"/>
                        </a:rPr>
                        <a:t>R5 </a:t>
                      </a:r>
                      <a:r>
                        <a:rPr lang="en-GB" sz="1100" dirty="0" smtClean="0">
                          <a:effectLst/>
                          <a:latin typeface="Arial" pitchFamily="34" charset="0"/>
                          <a:ea typeface="Times New Roman"/>
                          <a:cs typeface="Arial" pitchFamily="34" charset="0"/>
                        </a:rPr>
                        <a:t>Billion  </a:t>
                      </a:r>
                    </a:p>
                    <a:p>
                      <a:pPr marL="0" marR="0">
                        <a:lnSpc>
                          <a:spcPct val="115000"/>
                        </a:lnSpc>
                        <a:spcBef>
                          <a:spcPts val="0"/>
                        </a:spcBef>
                        <a:spcAft>
                          <a:spcPts val="1000"/>
                        </a:spcAft>
                      </a:pPr>
                      <a:r>
                        <a:rPr lang="en-GB" sz="1100" b="1" dirty="0" smtClean="0">
                          <a:effectLst/>
                          <a:latin typeface="Arial" pitchFamily="34" charset="0"/>
                          <a:ea typeface="Calibri"/>
                          <a:cs typeface="Arial" pitchFamily="34" charset="0"/>
                        </a:rPr>
                        <a:t>Previous Target: </a:t>
                      </a:r>
                      <a:r>
                        <a:rPr lang="en-ZA" altLang="en-US" sz="1100" dirty="0" smtClean="0">
                          <a:latin typeface="Arial" pitchFamily="34" charset="0"/>
                          <a:cs typeface="Arial" pitchFamily="34" charset="0"/>
                        </a:rPr>
                        <a:t>R15 billion </a:t>
                      </a:r>
                      <a:endParaRPr lang="en-GB" sz="1100" b="1" dirty="0" smtClean="0">
                        <a:effectLst/>
                        <a:latin typeface="Arial" pitchFamily="34" charset="0"/>
                        <a:ea typeface="Calibri"/>
                        <a:cs typeface="Arial" pitchFamily="34" charset="0"/>
                      </a:endParaRPr>
                    </a:p>
                  </a:txBody>
                  <a:tcPr marL="68580" marR="68580" marT="0" marB="0"/>
                </a:tc>
                <a:tc rowSpan="3">
                  <a:txBody>
                    <a:bodyPr/>
                    <a:lstStyle/>
                    <a:p>
                      <a:pPr marL="0" marR="0">
                        <a:lnSpc>
                          <a:spcPct val="107000"/>
                        </a:lnSpc>
                        <a:spcBef>
                          <a:spcPts val="0"/>
                        </a:spcBef>
                        <a:spcAft>
                          <a:spcPts val="0"/>
                        </a:spcAft>
                      </a:pPr>
                      <a:r>
                        <a:rPr lang="en-GB" sz="1100" kern="1200" dirty="0" smtClean="0">
                          <a:solidFill>
                            <a:schemeClr val="dk1"/>
                          </a:solidFill>
                          <a:effectLst/>
                          <a:latin typeface="Arial" pitchFamily="34" charset="0"/>
                          <a:ea typeface="+mn-ea"/>
                          <a:cs typeface="Arial" pitchFamily="34" charset="0"/>
                        </a:rPr>
                        <a:t>R25 billion private sector investment leveraged and annual targets on jobs and enterprises achieved.</a:t>
                      </a:r>
                    </a:p>
                    <a:p>
                      <a:pPr marL="0" marR="0">
                        <a:lnSpc>
                          <a:spcPct val="107000"/>
                        </a:lnSpc>
                        <a:spcBef>
                          <a:spcPts val="0"/>
                        </a:spcBef>
                        <a:spcAft>
                          <a:spcPts val="0"/>
                        </a:spcAft>
                      </a:pPr>
                      <a:endParaRPr lang="en-GB" sz="1100" kern="1200" dirty="0" smtClean="0">
                        <a:solidFill>
                          <a:schemeClr val="dk1"/>
                        </a:solidFill>
                        <a:effectLst/>
                        <a:latin typeface="Arial" pitchFamily="34" charset="0"/>
                        <a:ea typeface="+mn-ea"/>
                        <a:cs typeface="Arial" pitchFamily="34" charset="0"/>
                      </a:endParaRPr>
                    </a:p>
                    <a:p>
                      <a:pPr marL="0" marR="0">
                        <a:lnSpc>
                          <a:spcPct val="107000"/>
                        </a:lnSpc>
                        <a:spcBef>
                          <a:spcPts val="0"/>
                        </a:spcBef>
                        <a:spcAft>
                          <a:spcPts val="0"/>
                        </a:spcAft>
                      </a:pPr>
                      <a:r>
                        <a:rPr lang="en-GB" sz="1100" b="1" kern="1200" dirty="0" smtClean="0">
                          <a:solidFill>
                            <a:schemeClr val="dk1"/>
                          </a:solidFill>
                          <a:effectLst/>
                          <a:latin typeface="Arial" pitchFamily="34" charset="0"/>
                          <a:ea typeface="+mn-ea"/>
                          <a:cs typeface="Arial" pitchFamily="34" charset="0"/>
                        </a:rPr>
                        <a:t>Previous Target:</a:t>
                      </a:r>
                      <a:r>
                        <a:rPr lang="en-GB" sz="1100" b="1" kern="1200" baseline="0" dirty="0" smtClean="0">
                          <a:solidFill>
                            <a:schemeClr val="dk1"/>
                          </a:solidFill>
                          <a:effectLst/>
                          <a:latin typeface="Arial" pitchFamily="34" charset="0"/>
                          <a:ea typeface="+mn-ea"/>
                          <a:cs typeface="Arial" pitchFamily="34" charset="0"/>
                        </a:rPr>
                        <a:t> </a:t>
                      </a:r>
                    </a:p>
                    <a:p>
                      <a:pPr marL="0" marR="0">
                        <a:lnSpc>
                          <a:spcPct val="107000"/>
                        </a:lnSpc>
                        <a:spcBef>
                          <a:spcPts val="0"/>
                        </a:spcBef>
                        <a:spcAft>
                          <a:spcPts val="0"/>
                        </a:spcAft>
                      </a:pPr>
                      <a:r>
                        <a:rPr lang="en-ZA" altLang="en-US" sz="1100" dirty="0" smtClean="0">
                          <a:latin typeface="Arial" pitchFamily="34" charset="0"/>
                          <a:cs typeface="Arial" pitchFamily="34" charset="0"/>
                        </a:rPr>
                        <a:t>R75 billion </a:t>
                      </a:r>
                      <a:endParaRPr lang="en-ZA" sz="1100" b="1"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1"/>
                  </a:ext>
                </a:extLst>
              </a:tr>
              <a:tr h="627328">
                <a:tc>
                  <a:txBody>
                    <a:bodyPr/>
                    <a:lstStyle/>
                    <a:p>
                      <a:pPr marL="0" marR="0">
                        <a:lnSpc>
                          <a:spcPct val="115000"/>
                        </a:lnSpc>
                        <a:spcBef>
                          <a:spcPts val="0"/>
                        </a:spcBef>
                        <a:spcAft>
                          <a:spcPts val="0"/>
                        </a:spcAft>
                      </a:pPr>
                      <a:r>
                        <a:rPr lang="en-ZA" sz="1100" dirty="0">
                          <a:effectLst/>
                          <a:latin typeface="Arial" pitchFamily="34" charset="0"/>
                          <a:ea typeface="Calibri"/>
                          <a:cs typeface="Arial" pitchFamily="34" charset="0"/>
                        </a:rPr>
                        <a:t>Economic Recovery Programme submitted for approval</a:t>
                      </a:r>
                    </a:p>
                  </a:txBody>
                  <a:tcPr marL="68580" marR="68580" marT="0" marB="0"/>
                </a:tc>
                <a:tc>
                  <a:txBody>
                    <a:bodyPr/>
                    <a:lstStyle/>
                    <a:p>
                      <a:r>
                        <a:rPr lang="en-US" sz="1100" dirty="0" smtClean="0">
                          <a:latin typeface="Arial" pitchFamily="34" charset="0"/>
                          <a:cs typeface="Arial" pitchFamily="34" charset="0"/>
                        </a:rPr>
                        <a:t>New Indicator </a:t>
                      </a:r>
                      <a:endParaRPr lang="en-ZA" sz="1100" dirty="0">
                        <a:latin typeface="Arial" pitchFamily="34" charset="0"/>
                        <a:cs typeface="Arial" pitchFamily="34" charset="0"/>
                      </a:endParaRPr>
                    </a:p>
                  </a:txBody>
                  <a:tcPr marL="68580" marR="68580" marT="0" marB="0"/>
                </a:tc>
                <a:tc>
                  <a:txBody>
                    <a:bodyPr/>
                    <a:lstStyle/>
                    <a:p>
                      <a:pPr marL="0" marR="0">
                        <a:lnSpc>
                          <a:spcPct val="115000"/>
                        </a:lnSpc>
                        <a:spcBef>
                          <a:spcPts val="0"/>
                        </a:spcBef>
                        <a:spcAft>
                          <a:spcPts val="1000"/>
                        </a:spcAft>
                      </a:pPr>
                      <a:r>
                        <a:rPr lang="en-ZA" sz="1100" dirty="0">
                          <a:effectLst/>
                          <a:latin typeface="Arial" pitchFamily="34" charset="0"/>
                          <a:ea typeface="Calibri"/>
                          <a:cs typeface="Arial" pitchFamily="34" charset="0"/>
                        </a:rPr>
                        <a:t>Economic recovery Programme developed and implemented with greater focus on saving and expanding jobs and retaining/protecting industrial assets</a:t>
                      </a:r>
                    </a:p>
                  </a:txBody>
                  <a:tcPr marL="68580" marR="68580" marT="0" marB="0"/>
                </a:tc>
                <a:tc vMerge="1">
                  <a:txBody>
                    <a:bodyPr/>
                    <a:lstStyle/>
                    <a:p>
                      <a:pPr marL="0" marR="0">
                        <a:lnSpc>
                          <a:spcPct val="107000"/>
                        </a:lnSpc>
                        <a:spcBef>
                          <a:spcPts val="0"/>
                        </a:spcBef>
                        <a:spcAft>
                          <a:spcPts val="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747528">
                <a:tc>
                  <a:txBody>
                    <a:bodyPr/>
                    <a:lstStyle/>
                    <a:p>
                      <a:pPr marL="0" marR="0">
                        <a:lnSpc>
                          <a:spcPct val="115000"/>
                        </a:lnSpc>
                        <a:spcBef>
                          <a:spcPts val="0"/>
                        </a:spcBef>
                        <a:spcAft>
                          <a:spcPts val="0"/>
                        </a:spcAft>
                      </a:pPr>
                      <a:r>
                        <a:rPr lang="en-ZA" sz="1100" dirty="0">
                          <a:effectLst/>
                          <a:latin typeface="Arial" pitchFamily="34" charset="0"/>
                          <a:ea typeface="Calibri"/>
                          <a:cs typeface="Arial" pitchFamily="34" charset="0"/>
                        </a:rPr>
                        <a:t>Enhancement of domestic industrial finance system to crowd in more funding to enterprises and streamline industrial support </a:t>
                      </a:r>
                    </a:p>
                  </a:txBody>
                  <a:tcPr marL="68580" marR="68580" marT="0" marB="0"/>
                </a:tc>
                <a:tc>
                  <a:txBody>
                    <a:bodyPr/>
                    <a:lstStyle/>
                    <a:p>
                      <a:r>
                        <a:rPr lang="en-US" sz="1100" dirty="0" smtClean="0">
                          <a:latin typeface="Arial" pitchFamily="34" charset="0"/>
                          <a:cs typeface="Arial" pitchFamily="34" charset="0"/>
                        </a:rPr>
                        <a:t>New Indicator </a:t>
                      </a:r>
                      <a:endParaRPr lang="en-ZA" sz="1100" dirty="0">
                        <a:latin typeface="Arial" pitchFamily="34" charset="0"/>
                        <a:cs typeface="Arial" pitchFamily="34" charset="0"/>
                      </a:endParaRPr>
                    </a:p>
                  </a:txBody>
                  <a:tcPr marL="68580" marR="68580" marT="0" marB="0"/>
                </a:tc>
                <a:tc>
                  <a:txBody>
                    <a:bodyPr/>
                    <a:lstStyle/>
                    <a:p>
                      <a:pPr marL="0" marR="0">
                        <a:lnSpc>
                          <a:spcPct val="115000"/>
                        </a:lnSpc>
                        <a:spcBef>
                          <a:spcPts val="0"/>
                        </a:spcBef>
                        <a:spcAft>
                          <a:spcPts val="0"/>
                        </a:spcAft>
                      </a:pPr>
                      <a:r>
                        <a:rPr lang="en-ZA" sz="1100" dirty="0">
                          <a:effectLst/>
                          <a:latin typeface="Arial" pitchFamily="34" charset="0"/>
                          <a:ea typeface="Calibri"/>
                          <a:cs typeface="Arial" pitchFamily="34" charset="0"/>
                        </a:rPr>
                        <a:t>1  Report on developing a more integrated assessment system between </a:t>
                      </a:r>
                      <a:r>
                        <a:rPr lang="en-ZA" sz="1100" b="1" dirty="0">
                          <a:effectLst/>
                          <a:latin typeface="Arial" pitchFamily="34" charset="0"/>
                          <a:ea typeface="Calibri"/>
                          <a:cs typeface="Arial" pitchFamily="34" charset="0"/>
                        </a:rPr>
                        <a:t>the dtic</a:t>
                      </a:r>
                      <a:r>
                        <a:rPr lang="en-ZA" sz="1100" dirty="0">
                          <a:effectLst/>
                          <a:latin typeface="Arial" pitchFamily="34" charset="0"/>
                          <a:ea typeface="Calibri"/>
                          <a:cs typeface="Arial" pitchFamily="34" charset="0"/>
                        </a:rPr>
                        <a:t> grants and DFI approvals, to reduce overhead costs and enhance impact and effectiveness</a:t>
                      </a:r>
                    </a:p>
                    <a:p>
                      <a:pPr marL="0" marR="0">
                        <a:lnSpc>
                          <a:spcPct val="115000"/>
                        </a:lnSpc>
                        <a:spcBef>
                          <a:spcPts val="0"/>
                        </a:spcBef>
                        <a:spcAft>
                          <a:spcPts val="1000"/>
                        </a:spcAft>
                      </a:pPr>
                      <a:r>
                        <a:rPr lang="en-GB" sz="1100" dirty="0">
                          <a:effectLst/>
                          <a:latin typeface="Arial" pitchFamily="34" charset="0"/>
                          <a:ea typeface="Calibri"/>
                          <a:cs typeface="Arial" pitchFamily="34" charset="0"/>
                        </a:rPr>
                        <a:t> </a:t>
                      </a:r>
                      <a:endParaRPr lang="en-ZA" sz="1100" dirty="0">
                        <a:effectLst/>
                        <a:latin typeface="Arial" pitchFamily="34" charset="0"/>
                        <a:ea typeface="Calibri"/>
                        <a:cs typeface="Arial" pitchFamily="34" charset="0"/>
                      </a:endParaRPr>
                    </a:p>
                  </a:txBody>
                  <a:tcPr marL="68580" marR="68580" marT="0" marB="0"/>
                </a:tc>
                <a:tc vMerge="1">
                  <a:txBody>
                    <a:bodyPr/>
                    <a:lstStyle/>
                    <a:p>
                      <a:pPr marL="0" marR="0">
                        <a:lnSpc>
                          <a:spcPct val="107000"/>
                        </a:lnSpc>
                        <a:spcBef>
                          <a:spcPts val="0"/>
                        </a:spcBef>
                        <a:spcAft>
                          <a:spcPts val="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6" name="Rectangle 5"/>
          <p:cNvSpPr/>
          <p:nvPr/>
        </p:nvSpPr>
        <p:spPr>
          <a:xfrm>
            <a:off x="2794894" y="5865503"/>
            <a:ext cx="8530245" cy="285335"/>
          </a:xfrm>
          <a:prstGeom prst="rect">
            <a:avLst/>
          </a:prstGeom>
          <a:solidFill>
            <a:schemeClr val="accent1">
              <a:lumMod val="20000"/>
              <a:lumOff val="80000"/>
            </a:schemeClr>
          </a:solidFill>
        </p:spPr>
        <p:txBody>
          <a:bodyPr wrap="square">
            <a:spAutoFit/>
          </a:bodyPr>
          <a:lstStyle/>
          <a:p>
            <a:pPr marL="171450" indent="-171450">
              <a:lnSpc>
                <a:spcPct val="114000"/>
              </a:lnSpc>
              <a:spcBef>
                <a:spcPts val="0"/>
              </a:spcBef>
              <a:spcAft>
                <a:spcPts val="0"/>
              </a:spcAft>
              <a:buFont typeface="Arial" pitchFamily="34" charset="0"/>
              <a:buChar char="•"/>
            </a:pPr>
            <a:endParaRPr lang="en-ZA" sz="1200" dirty="0">
              <a:latin typeface="Arial" pitchFamily="34" charset="0"/>
              <a:ea typeface="Calibri"/>
              <a:cs typeface="Arial" pitchFamily="34" charset="0"/>
            </a:endParaRPr>
          </a:p>
        </p:txBody>
      </p:sp>
      <p:sp>
        <p:nvSpPr>
          <p:cNvPr id="8" name="Title 1"/>
          <p:cNvSpPr txBox="1">
            <a:spLocks/>
          </p:cNvSpPr>
          <p:nvPr/>
        </p:nvSpPr>
        <p:spPr bwMode="auto">
          <a:xfrm>
            <a:off x="0" y="7938"/>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eaLnBrk="1" fontAlgn="auto" hangingPunct="1">
              <a:spcAft>
                <a:spcPts val="0"/>
              </a:spcAft>
              <a:defRPr/>
            </a:pPr>
            <a:r>
              <a:rPr lang="en-ZA" sz="1800" dirty="0" smtClean="0"/>
              <a:t>PROGRAMME 6: INDUSTRIAL FINANCING</a:t>
            </a:r>
            <a:endParaRPr lang="en-US" sz="1800"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306877" y="4479883"/>
            <a:ext cx="8530246" cy="864339"/>
          </a:xfrm>
          <a:prstGeom prst="rect">
            <a:avLst/>
          </a:prstGeom>
          <a:solidFill>
            <a:schemeClr val="accent1">
              <a:lumMod val="20000"/>
              <a:lumOff val="80000"/>
            </a:schemeClr>
          </a:solidFill>
        </p:spPr>
        <p:txBody>
          <a:bodyPr wrap="square">
            <a:spAutoFit/>
          </a:bodyPr>
          <a:lstStyle/>
          <a:p>
            <a:pPr lvl="0" defTabSz="389626" eaLnBrk="1" fontAlgn="auto" hangingPunct="1">
              <a:lnSpc>
                <a:spcPct val="114000"/>
              </a:lnSpc>
              <a:spcBef>
                <a:spcPts val="0"/>
              </a:spcBef>
              <a:spcAft>
                <a:spcPts val="0"/>
              </a:spcAft>
            </a:pPr>
            <a:r>
              <a:rPr lang="en-US" sz="1100" dirty="0" smtClean="0">
                <a:solidFill>
                  <a:prstClr val="black"/>
                </a:solidFill>
                <a:latin typeface="Arial" pitchFamily="34" charset="0"/>
                <a:cs typeface="Arial" pitchFamily="34" charset="0"/>
              </a:rPr>
              <a:t>The following output indicators were removed: </a:t>
            </a:r>
            <a:endParaRPr lang="en-ZA" sz="1100" dirty="0" smtClean="0">
              <a:solidFill>
                <a:prstClr val="black"/>
              </a:solidFill>
              <a:latin typeface="Arial" pitchFamily="34" charset="0"/>
              <a:cs typeface="Arial" pitchFamily="34" charset="0"/>
            </a:endParaRPr>
          </a:p>
          <a:p>
            <a:pPr marL="171450" lvl="0" indent="-171450" defTabSz="389626" eaLnBrk="1" fontAlgn="auto" hangingPunct="1">
              <a:lnSpc>
                <a:spcPct val="114000"/>
              </a:lnSpc>
              <a:spcBef>
                <a:spcPts val="0"/>
              </a:spcBef>
              <a:spcAft>
                <a:spcPts val="0"/>
              </a:spcAft>
              <a:buFont typeface="Arial" pitchFamily="34" charset="0"/>
              <a:buChar char="•"/>
            </a:pPr>
            <a:r>
              <a:rPr lang="en-ZA" sz="1100" dirty="0" smtClean="0">
                <a:solidFill>
                  <a:prstClr val="black"/>
                </a:solidFill>
                <a:latin typeface="Arial" pitchFamily="34" charset="0"/>
                <a:cs typeface="Arial" pitchFamily="34" charset="0"/>
              </a:rPr>
              <a:t>Projected </a:t>
            </a:r>
            <a:r>
              <a:rPr lang="en-ZA" sz="1100" dirty="0">
                <a:solidFill>
                  <a:prstClr val="black"/>
                </a:solidFill>
                <a:latin typeface="Arial" pitchFamily="34" charset="0"/>
                <a:cs typeface="Arial" pitchFamily="34" charset="0"/>
              </a:rPr>
              <a:t>number of new jobs supported from enterprises/projects </a:t>
            </a:r>
            <a:r>
              <a:rPr lang="en-ZA" sz="1100" dirty="0" smtClean="0">
                <a:solidFill>
                  <a:prstClr val="black"/>
                </a:solidFill>
                <a:latin typeface="Arial" pitchFamily="34" charset="0"/>
                <a:cs typeface="Arial" pitchFamily="34" charset="0"/>
              </a:rPr>
              <a:t>approved;</a:t>
            </a:r>
            <a:endParaRPr lang="en-ZA" sz="1100" dirty="0">
              <a:solidFill>
                <a:prstClr val="black"/>
              </a:solidFill>
              <a:latin typeface="Arial" pitchFamily="34" charset="0"/>
              <a:cs typeface="Arial" pitchFamily="34" charset="0"/>
            </a:endParaRPr>
          </a:p>
          <a:p>
            <a:pPr marL="171450" lvl="0" indent="-171450" defTabSz="389626" eaLnBrk="1" fontAlgn="auto" hangingPunct="1">
              <a:lnSpc>
                <a:spcPct val="114000"/>
              </a:lnSpc>
              <a:spcBef>
                <a:spcPts val="0"/>
              </a:spcBef>
              <a:spcAft>
                <a:spcPts val="0"/>
              </a:spcAft>
              <a:buFont typeface="Arial" pitchFamily="34" charset="0"/>
              <a:buChar char="•"/>
            </a:pPr>
            <a:r>
              <a:rPr lang="en-ZA" sz="1100" dirty="0">
                <a:solidFill>
                  <a:prstClr val="black"/>
                </a:solidFill>
                <a:latin typeface="Arial" pitchFamily="34" charset="0"/>
                <a:cs typeface="Arial" pitchFamily="34" charset="0"/>
              </a:rPr>
              <a:t>Projected number of jobs retained from approved </a:t>
            </a:r>
            <a:r>
              <a:rPr lang="en-ZA" sz="1100" dirty="0" smtClean="0">
                <a:solidFill>
                  <a:prstClr val="black"/>
                </a:solidFill>
                <a:latin typeface="Arial" pitchFamily="34" charset="0"/>
                <a:cs typeface="Arial" pitchFamily="34" charset="0"/>
              </a:rPr>
              <a:t>enterprises/projects; and</a:t>
            </a:r>
            <a:endParaRPr lang="en-ZA" sz="1100" dirty="0">
              <a:solidFill>
                <a:prstClr val="black"/>
              </a:solidFill>
              <a:latin typeface="Arial" pitchFamily="34" charset="0"/>
              <a:cs typeface="Arial" pitchFamily="34" charset="0"/>
            </a:endParaRPr>
          </a:p>
          <a:p>
            <a:pPr marL="171450" lvl="0" indent="-171450" defTabSz="389626" eaLnBrk="1" fontAlgn="auto" hangingPunct="1">
              <a:lnSpc>
                <a:spcPct val="114000"/>
              </a:lnSpc>
              <a:spcBef>
                <a:spcPts val="0"/>
              </a:spcBef>
              <a:spcAft>
                <a:spcPts val="0"/>
              </a:spcAft>
              <a:buFont typeface="Arial" pitchFamily="34" charset="0"/>
              <a:buChar char="•"/>
              <a:defRPr/>
            </a:pPr>
            <a:r>
              <a:rPr lang="en-ZA" sz="1100" dirty="0">
                <a:solidFill>
                  <a:prstClr val="black"/>
                </a:solidFill>
                <a:latin typeface="Arial" pitchFamily="34" charset="0"/>
                <a:cs typeface="Arial" pitchFamily="34" charset="0"/>
              </a:rPr>
              <a:t>Number of enterprises/projects approved for financial support across all </a:t>
            </a:r>
            <a:r>
              <a:rPr lang="en-ZA" sz="1100" dirty="0" smtClean="0">
                <a:solidFill>
                  <a:prstClr val="black"/>
                </a:solidFill>
                <a:latin typeface="Arial" pitchFamily="34" charset="0"/>
                <a:cs typeface="Arial" pitchFamily="34" charset="0"/>
              </a:rPr>
              <a:t>incentives.</a:t>
            </a:r>
            <a:endParaRPr lang="en-ZA" sz="1100" dirty="0">
              <a:solidFill>
                <a:prstClr val="white"/>
              </a:solidFill>
              <a:latin typeface="Arial" pitchFamily="34" charset="0"/>
              <a:ea typeface="Calibri"/>
              <a:cs typeface="Arial" pitchFamily="34" charset="0"/>
            </a:endParaRPr>
          </a:p>
        </p:txBody>
      </p:sp>
    </p:spTree>
    <p:extLst>
      <p:ext uri="{BB962C8B-B14F-4D97-AF65-F5344CB8AC3E}">
        <p14:creationId xmlns:p14="http://schemas.microsoft.com/office/powerpoint/2010/main" val="710113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975" y="1571625"/>
            <a:ext cx="8705850" cy="3308350"/>
          </a:xfrm>
          <a:prstGeom prst="rect">
            <a:avLst/>
          </a:prstGeom>
          <a:solidFill>
            <a:schemeClr val="accent1">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lstStyle/>
          <a:p>
            <a:pPr algn="just" defTabSz="389626" eaLnBrk="1" fontAlgn="auto" hangingPunct="1">
              <a:lnSpc>
                <a:spcPct val="114000"/>
              </a:lnSpc>
              <a:spcBef>
                <a:spcPts val="0"/>
              </a:spcBef>
              <a:spcAft>
                <a:spcPts val="0"/>
              </a:spcAft>
              <a:defRPr/>
            </a:pPr>
            <a:r>
              <a:rPr lang="en-US" sz="1200" dirty="0">
                <a:latin typeface="Arial" pitchFamily="34" charset="0"/>
                <a:cs typeface="Arial" pitchFamily="34" charset="0"/>
              </a:rPr>
              <a:t>  </a:t>
            </a:r>
            <a:r>
              <a:rPr lang="en-US" sz="1200" b="1" dirty="0" smtClean="0">
                <a:latin typeface="Arial" pitchFamily="34" charset="0"/>
                <a:cs typeface="Arial" pitchFamily="34" charset="0"/>
              </a:rPr>
              <a:t>Outcomes</a:t>
            </a:r>
            <a:r>
              <a:rPr lang="en-US" sz="1200" b="1" dirty="0">
                <a:latin typeface="Arial" pitchFamily="34" charset="0"/>
                <a:cs typeface="Arial" pitchFamily="34" charset="0"/>
              </a:rPr>
              <a:t>: </a:t>
            </a:r>
            <a:r>
              <a:rPr lang="en-US" sz="1200" b="1" dirty="0">
                <a:solidFill>
                  <a:srgbClr val="FF0000"/>
                </a:solidFill>
                <a:latin typeface="Arial" pitchFamily="34" charset="0"/>
                <a:cs typeface="Arial" pitchFamily="34" charset="0"/>
              </a:rPr>
              <a:t>(New)</a:t>
            </a:r>
          </a:p>
          <a:p>
            <a:pPr marL="674688" lvl="1" indent="-285750" algn="just">
              <a:lnSpc>
                <a:spcPct val="114000"/>
              </a:lnSpc>
              <a:spcBef>
                <a:spcPts val="0"/>
              </a:spcBef>
              <a:spcAft>
                <a:spcPts val="0"/>
              </a:spcAft>
              <a:buFont typeface="Wingdings" pitchFamily="2" charset="2"/>
              <a:buChar char="q"/>
            </a:pPr>
            <a:r>
              <a:rPr lang="en-GB" sz="1200" dirty="0" smtClean="0">
                <a:latin typeface="Arial" pitchFamily="34" charset="0"/>
                <a:cs typeface="Arial" pitchFamily="34" charset="0"/>
              </a:rPr>
              <a:t>Grow </a:t>
            </a:r>
            <a:r>
              <a:rPr lang="en-GB" sz="1200" dirty="0">
                <a:latin typeface="Arial" pitchFamily="34" charset="0"/>
                <a:cs typeface="Arial" pitchFamily="34" charset="0"/>
              </a:rPr>
              <a:t>the manufacturing sector to promote industrial development, job creation, investment and exports</a:t>
            </a:r>
            <a:endParaRPr lang="en-ZA" sz="1200" dirty="0">
              <a:latin typeface="Arial" pitchFamily="34" charset="0"/>
              <a:cs typeface="Arial" pitchFamily="34" charset="0"/>
            </a:endParaRPr>
          </a:p>
          <a:p>
            <a:pPr marL="674688" lvl="1" indent="-285750" algn="just">
              <a:lnSpc>
                <a:spcPct val="114000"/>
              </a:lnSpc>
              <a:spcBef>
                <a:spcPts val="0"/>
              </a:spcBef>
              <a:spcAft>
                <a:spcPts val="0"/>
              </a:spcAft>
              <a:buFont typeface="Wingdings" pitchFamily="2" charset="2"/>
              <a:buChar char="q"/>
            </a:pPr>
            <a:r>
              <a:rPr lang="en-GB" sz="1200" dirty="0">
                <a:latin typeface="Arial" pitchFamily="34" charset="0"/>
                <a:cs typeface="Arial" pitchFamily="34" charset="0"/>
              </a:rPr>
              <a:t>Diversify and grow the exporter base as a contribution to inclusion and transformation of the economy</a:t>
            </a:r>
            <a:endParaRPr lang="en-ZA" sz="1200" dirty="0">
              <a:latin typeface="Arial" pitchFamily="34" charset="0"/>
              <a:cs typeface="Arial" pitchFamily="34" charset="0"/>
            </a:endParaRPr>
          </a:p>
          <a:p>
            <a:pPr marL="674688" lvl="1" indent="-285750" algn="just">
              <a:lnSpc>
                <a:spcPct val="114000"/>
              </a:lnSpc>
              <a:spcBef>
                <a:spcPts val="0"/>
              </a:spcBef>
              <a:spcAft>
                <a:spcPts val="0"/>
              </a:spcAft>
              <a:buFont typeface="Wingdings" pitchFamily="2" charset="2"/>
              <a:buChar char="q"/>
            </a:pPr>
            <a:r>
              <a:rPr lang="en-GB" sz="1200" dirty="0">
                <a:latin typeface="Arial" pitchFamily="34" charset="0"/>
                <a:cs typeface="Arial" pitchFamily="34" charset="0"/>
              </a:rPr>
              <a:t>Promote the growth of exports in the economy as a generator of jobs and contributor to </a:t>
            </a:r>
            <a:r>
              <a:rPr lang="en-GB" sz="1200" dirty="0" smtClean="0">
                <a:latin typeface="Arial" pitchFamily="34" charset="0"/>
                <a:cs typeface="Arial" pitchFamily="34" charset="0"/>
              </a:rPr>
              <a:t>GDP growth </a:t>
            </a:r>
            <a:r>
              <a:rPr lang="en-US" sz="1200" b="1" dirty="0" smtClean="0">
                <a:latin typeface="Arial" pitchFamily="34" charset="0"/>
                <a:cs typeface="Arial" pitchFamily="34" charset="0"/>
              </a:rPr>
              <a:t>    </a:t>
            </a:r>
            <a:endParaRPr lang="en-US" sz="1200" b="1" dirty="0">
              <a:latin typeface="Arial" pitchFamily="34" charset="0"/>
              <a:cs typeface="Arial" pitchFamily="34" charset="0"/>
            </a:endParaRPr>
          </a:p>
          <a:p>
            <a:pPr algn="just" defTabSz="389626" eaLnBrk="1" fontAlgn="auto" hangingPunct="1">
              <a:lnSpc>
                <a:spcPct val="114000"/>
              </a:lnSpc>
              <a:spcBef>
                <a:spcPts val="0"/>
              </a:spcBef>
              <a:spcAft>
                <a:spcPts val="0"/>
              </a:spcAft>
              <a:defRPr/>
            </a:pPr>
            <a:r>
              <a:rPr lang="en-US" sz="1200" b="1" dirty="0">
                <a:latin typeface="Arial" pitchFamily="34" charset="0"/>
                <a:cs typeface="Arial" pitchFamily="34" charset="0"/>
              </a:rPr>
              <a:t>     </a:t>
            </a:r>
            <a:endParaRPr lang="en-US" sz="1200" b="1" dirty="0" smtClean="0">
              <a:latin typeface="Arial" pitchFamily="34" charset="0"/>
              <a:cs typeface="Arial" pitchFamily="34" charset="0"/>
            </a:endParaRPr>
          </a:p>
          <a:p>
            <a:pPr algn="just" defTabSz="389626" eaLnBrk="1" fontAlgn="auto" hangingPunct="1">
              <a:lnSpc>
                <a:spcPct val="114000"/>
              </a:lnSpc>
              <a:spcBef>
                <a:spcPts val="0"/>
              </a:spcBef>
              <a:spcAft>
                <a:spcPts val="0"/>
              </a:spcAft>
              <a:defRPr/>
            </a:pPr>
            <a:r>
              <a:rPr lang="en-US" sz="1200" b="1" dirty="0" smtClean="0">
                <a:latin typeface="Arial" pitchFamily="34" charset="0"/>
                <a:cs typeface="Arial" pitchFamily="34" charset="0"/>
              </a:rPr>
              <a:t>Outputs</a:t>
            </a:r>
            <a:r>
              <a:rPr lang="en-US" sz="1200" b="1" dirty="0">
                <a:latin typeface="Arial" pitchFamily="34" charset="0"/>
                <a:cs typeface="Arial" pitchFamily="34" charset="0"/>
              </a:rPr>
              <a:t>: </a:t>
            </a:r>
            <a:r>
              <a:rPr lang="en-US" sz="1200" b="1" dirty="0" smtClean="0">
                <a:solidFill>
                  <a:srgbClr val="FF0000"/>
                </a:solidFill>
                <a:latin typeface="Arial" pitchFamily="34" charset="0"/>
                <a:cs typeface="Arial" pitchFamily="34" charset="0"/>
              </a:rPr>
              <a:t>(New)</a:t>
            </a:r>
            <a:endParaRPr lang="en-US" sz="1200" b="1" dirty="0">
              <a:solidFill>
                <a:srgbClr val="FF0000"/>
              </a:solidFill>
              <a:latin typeface="Arial" pitchFamily="34" charset="0"/>
              <a:cs typeface="Arial" pitchFamily="34" charset="0"/>
            </a:endParaRPr>
          </a:p>
          <a:p>
            <a:pPr marL="674688" lvl="1" indent="-285750" algn="just">
              <a:lnSpc>
                <a:spcPct val="114000"/>
              </a:lnSpc>
              <a:spcBef>
                <a:spcPts val="0"/>
              </a:spcBef>
              <a:spcAft>
                <a:spcPts val="0"/>
              </a:spcAft>
              <a:buFont typeface="Wingdings" pitchFamily="2" charset="2"/>
              <a:buChar char="q"/>
            </a:pPr>
            <a:r>
              <a:rPr lang="en-GB" sz="1200" dirty="0">
                <a:latin typeface="Arial" pitchFamily="34" charset="0"/>
                <a:cs typeface="Arial" pitchFamily="34" charset="0"/>
              </a:rPr>
              <a:t>Number of new companies participating for the first time in Export Promotion Initiatives provided by </a:t>
            </a:r>
            <a:r>
              <a:rPr lang="en-GB" sz="1200" b="1" dirty="0">
                <a:latin typeface="Arial" pitchFamily="34" charset="0"/>
                <a:cs typeface="Arial" pitchFamily="34" charset="0"/>
              </a:rPr>
              <a:t>the dtic</a:t>
            </a:r>
            <a:endParaRPr lang="en-ZA" sz="1200" dirty="0">
              <a:latin typeface="Arial" pitchFamily="34" charset="0"/>
              <a:cs typeface="Arial" pitchFamily="34" charset="0"/>
            </a:endParaRPr>
          </a:p>
          <a:p>
            <a:pPr marL="674688" lvl="1" indent="-285750" algn="just">
              <a:lnSpc>
                <a:spcPct val="114000"/>
              </a:lnSpc>
              <a:spcBef>
                <a:spcPts val="0"/>
              </a:spcBef>
              <a:spcAft>
                <a:spcPts val="0"/>
              </a:spcAft>
              <a:buFont typeface="Wingdings" pitchFamily="2" charset="2"/>
              <a:buChar char="q"/>
            </a:pPr>
            <a:r>
              <a:rPr lang="en-GB" sz="1200" dirty="0">
                <a:latin typeface="Arial" pitchFamily="34" charset="0"/>
                <a:cs typeface="Arial" pitchFamily="34" charset="0"/>
              </a:rPr>
              <a:t>Number of companies </a:t>
            </a:r>
            <a:r>
              <a:rPr lang="en-GB" sz="1200" dirty="0" smtClean="0">
                <a:latin typeface="Arial" pitchFamily="34" charset="0"/>
                <a:cs typeface="Arial" pitchFamily="34" charset="0"/>
              </a:rPr>
              <a:t>benefitted </a:t>
            </a:r>
            <a:r>
              <a:rPr lang="en-GB" sz="1200" dirty="0">
                <a:latin typeface="Arial" pitchFamily="34" charset="0"/>
                <a:cs typeface="Arial" pitchFamily="34" charset="0"/>
              </a:rPr>
              <a:t>from Export Development and Support (EDS)</a:t>
            </a:r>
            <a:endParaRPr lang="en-ZA" sz="1200" dirty="0">
              <a:latin typeface="Arial" pitchFamily="34" charset="0"/>
              <a:cs typeface="Arial" pitchFamily="34" charset="0"/>
            </a:endParaRPr>
          </a:p>
          <a:p>
            <a:pPr marL="674688" lvl="1" indent="-285750" algn="just">
              <a:lnSpc>
                <a:spcPct val="114000"/>
              </a:lnSpc>
              <a:spcBef>
                <a:spcPts val="0"/>
              </a:spcBef>
              <a:spcAft>
                <a:spcPts val="0"/>
              </a:spcAft>
              <a:buFont typeface="Wingdings" pitchFamily="2" charset="2"/>
              <a:buChar char="q"/>
            </a:pPr>
            <a:r>
              <a:rPr lang="en-GB" sz="1200" dirty="0">
                <a:latin typeface="Arial" pitchFamily="34" charset="0"/>
                <a:cs typeface="Arial" pitchFamily="34" charset="0"/>
              </a:rPr>
              <a:t>Identify and resolve priority export barriers</a:t>
            </a:r>
            <a:endParaRPr lang="en-ZA" sz="1200" dirty="0">
              <a:latin typeface="Arial" pitchFamily="34" charset="0"/>
              <a:cs typeface="Arial" pitchFamily="34" charset="0"/>
            </a:endParaRPr>
          </a:p>
          <a:p>
            <a:pPr marL="674688" lvl="1" indent="-285750" algn="just">
              <a:lnSpc>
                <a:spcPct val="114000"/>
              </a:lnSpc>
              <a:spcBef>
                <a:spcPts val="0"/>
              </a:spcBef>
              <a:spcAft>
                <a:spcPts val="0"/>
              </a:spcAft>
              <a:buFont typeface="Wingdings" pitchFamily="2" charset="2"/>
              <a:buChar char="q"/>
            </a:pPr>
            <a:r>
              <a:rPr lang="en-GB" sz="1200" dirty="0">
                <a:latin typeface="Arial" pitchFamily="34" charset="0"/>
                <a:cs typeface="Arial" pitchFamily="34" charset="0"/>
              </a:rPr>
              <a:t>Develop tools that empower evidence-based export policymaking </a:t>
            </a:r>
            <a:endParaRPr lang="en-US" sz="1200" b="1" dirty="0">
              <a:latin typeface="Arial" pitchFamily="34" charset="0"/>
              <a:cs typeface="Arial" pitchFamily="34" charset="0"/>
            </a:endParaRPr>
          </a:p>
          <a:p>
            <a:pPr marL="389626" lvl="1" indent="0" algn="just" defTabSz="389626" eaLnBrk="1" fontAlgn="auto" hangingPunct="1">
              <a:lnSpc>
                <a:spcPct val="114000"/>
              </a:lnSpc>
              <a:spcBef>
                <a:spcPts val="0"/>
              </a:spcBef>
              <a:spcAft>
                <a:spcPts val="0"/>
              </a:spcAft>
              <a:defRPr/>
            </a:pPr>
            <a:endParaRPr lang="en-ZA" sz="1200" dirty="0">
              <a:latin typeface="Arial" pitchFamily="34" charset="0"/>
              <a:cs typeface="Arial" pitchFamily="34" charset="0"/>
            </a:endParaRPr>
          </a:p>
          <a:p>
            <a:pPr algn="just">
              <a:lnSpc>
                <a:spcPct val="114000"/>
              </a:lnSpc>
              <a:spcBef>
                <a:spcPts val="0"/>
              </a:spcBef>
              <a:spcAft>
                <a:spcPts val="0"/>
              </a:spcAft>
            </a:pPr>
            <a:r>
              <a:rPr lang="en-GB" sz="1200" b="1" dirty="0" smtClean="0">
                <a:latin typeface="Arial" pitchFamily="34" charset="0"/>
                <a:cs typeface="Arial" pitchFamily="34" charset="0"/>
              </a:rPr>
              <a:t>The </a:t>
            </a:r>
            <a:r>
              <a:rPr lang="en-GB" sz="1200" b="1" dirty="0">
                <a:latin typeface="Arial" pitchFamily="34" charset="0"/>
                <a:cs typeface="Arial" pitchFamily="34" charset="0"/>
              </a:rPr>
              <a:t>Programme will refocus its work to more actively secure outcomes in the following </a:t>
            </a:r>
            <a:r>
              <a:rPr lang="en-GB" sz="1200" b="1" dirty="0" smtClean="0">
                <a:latin typeface="Arial" pitchFamily="34" charset="0"/>
                <a:cs typeface="Arial" pitchFamily="34" charset="0"/>
              </a:rPr>
              <a:t>areas </a:t>
            </a:r>
            <a:r>
              <a:rPr lang="en-US" sz="1200" b="1" dirty="0">
                <a:solidFill>
                  <a:srgbClr val="FF0000"/>
                </a:solidFill>
                <a:latin typeface="Arial" pitchFamily="34" charset="0"/>
                <a:cs typeface="Arial" pitchFamily="34" charset="0"/>
              </a:rPr>
              <a:t>(New)</a:t>
            </a:r>
          </a:p>
          <a:p>
            <a:pPr marL="560388" lvl="1" indent="-171450" algn="just">
              <a:lnSpc>
                <a:spcPct val="114000"/>
              </a:lnSpc>
              <a:spcBef>
                <a:spcPts val="0"/>
              </a:spcBef>
              <a:spcAft>
                <a:spcPts val="0"/>
              </a:spcAft>
              <a:buFont typeface="Wingdings" pitchFamily="2" charset="2"/>
              <a:buChar char="q"/>
            </a:pPr>
            <a:r>
              <a:rPr lang="en-GB" sz="1200" dirty="0">
                <a:latin typeface="Arial" pitchFamily="34" charset="0"/>
                <a:cs typeface="Arial" pitchFamily="34" charset="0"/>
              </a:rPr>
              <a:t> </a:t>
            </a:r>
            <a:r>
              <a:rPr lang="en-GB" sz="1200" dirty="0" smtClean="0">
                <a:latin typeface="Arial" pitchFamily="34" charset="0"/>
                <a:cs typeface="Arial" pitchFamily="34" charset="0"/>
              </a:rPr>
              <a:t>Strengthening </a:t>
            </a:r>
            <a:r>
              <a:rPr lang="en-GB" sz="1200" dirty="0">
                <a:latin typeface="Arial" pitchFamily="34" charset="0"/>
                <a:cs typeface="Arial" pitchFamily="34" charset="0"/>
              </a:rPr>
              <a:t>exports to the rest of the African </a:t>
            </a:r>
            <a:r>
              <a:rPr lang="en-GB" sz="1200" dirty="0" smtClean="0">
                <a:latin typeface="Arial" pitchFamily="34" charset="0"/>
                <a:cs typeface="Arial" pitchFamily="34" charset="0"/>
              </a:rPr>
              <a:t>continent.</a:t>
            </a:r>
            <a:endParaRPr lang="en-ZA" sz="1200" dirty="0">
              <a:latin typeface="Arial" pitchFamily="34" charset="0"/>
              <a:cs typeface="Arial" pitchFamily="34" charset="0"/>
            </a:endParaRPr>
          </a:p>
          <a:p>
            <a:pPr marL="560388" lvl="1" indent="-171450" algn="just">
              <a:lnSpc>
                <a:spcPct val="114000"/>
              </a:lnSpc>
              <a:spcBef>
                <a:spcPts val="0"/>
              </a:spcBef>
              <a:spcAft>
                <a:spcPts val="0"/>
              </a:spcAft>
              <a:buFont typeface="Wingdings" pitchFamily="2" charset="2"/>
              <a:buChar char="q"/>
            </a:pPr>
            <a:r>
              <a:rPr lang="en-GB" sz="1200" dirty="0">
                <a:latin typeface="Arial" pitchFamily="34" charset="0"/>
                <a:cs typeface="Arial" pitchFamily="34" charset="0"/>
              </a:rPr>
              <a:t> </a:t>
            </a:r>
            <a:r>
              <a:rPr lang="en-GB" sz="1200" dirty="0" smtClean="0">
                <a:latin typeface="Arial" pitchFamily="34" charset="0"/>
                <a:cs typeface="Arial" pitchFamily="34" charset="0"/>
              </a:rPr>
              <a:t>Identifying </a:t>
            </a:r>
            <a:r>
              <a:rPr lang="en-GB" sz="1200" dirty="0">
                <a:latin typeface="Arial" pitchFamily="34" charset="0"/>
                <a:cs typeface="Arial" pitchFamily="34" charset="0"/>
              </a:rPr>
              <a:t>and supporting new export markets (outside of Africa) and new products </a:t>
            </a:r>
            <a:r>
              <a:rPr lang="en-GB" sz="1200" dirty="0" smtClean="0">
                <a:latin typeface="Arial" pitchFamily="34" charset="0"/>
                <a:cs typeface="Arial" pitchFamily="34" charset="0"/>
              </a:rPr>
              <a:t>for </a:t>
            </a:r>
            <a:r>
              <a:rPr lang="en-GB" sz="1200" dirty="0">
                <a:latin typeface="Arial" pitchFamily="34" charset="0"/>
                <a:cs typeface="Arial" pitchFamily="34" charset="0"/>
              </a:rPr>
              <a:t>export.</a:t>
            </a:r>
            <a:endParaRPr lang="en-ZA" sz="1200" dirty="0">
              <a:latin typeface="Arial" pitchFamily="34" charset="0"/>
              <a:cs typeface="Arial" pitchFamily="34" charset="0"/>
            </a:endParaRPr>
          </a:p>
          <a:p>
            <a:pPr marL="560388" lvl="1" indent="-171450" algn="just">
              <a:lnSpc>
                <a:spcPct val="114000"/>
              </a:lnSpc>
              <a:spcBef>
                <a:spcPts val="0"/>
              </a:spcBef>
              <a:spcAft>
                <a:spcPts val="0"/>
              </a:spcAft>
              <a:buFont typeface="Wingdings" pitchFamily="2" charset="2"/>
              <a:buChar char="q"/>
            </a:pPr>
            <a:r>
              <a:rPr lang="en-GB" sz="1200" dirty="0">
                <a:latin typeface="Arial" pitchFamily="34" charset="0"/>
                <a:cs typeface="Arial" pitchFamily="34" charset="0"/>
              </a:rPr>
              <a:t> </a:t>
            </a:r>
            <a:r>
              <a:rPr lang="en-GB" sz="1200" dirty="0" smtClean="0">
                <a:latin typeface="Arial" pitchFamily="34" charset="0"/>
                <a:cs typeface="Arial" pitchFamily="34" charset="0"/>
              </a:rPr>
              <a:t>Progress </a:t>
            </a:r>
            <a:r>
              <a:rPr lang="en-GB" sz="1200" dirty="0">
                <a:latin typeface="Arial" pitchFamily="34" charset="0"/>
                <a:cs typeface="Arial" pitchFamily="34" charset="0"/>
              </a:rPr>
              <a:t>in relation to this will be reported for each of the indicators set out below. </a:t>
            </a:r>
            <a:endParaRPr lang="en-ZA" sz="1200" dirty="0">
              <a:latin typeface="Arial" pitchFamily="34" charset="0"/>
              <a:cs typeface="Arial" pitchFamily="34" charset="0"/>
            </a:endParaRPr>
          </a:p>
          <a:p>
            <a:pPr algn="just" defTabSz="389626" eaLnBrk="1" fontAlgn="auto" hangingPunct="1">
              <a:lnSpc>
                <a:spcPct val="114000"/>
              </a:lnSpc>
              <a:spcBef>
                <a:spcPts val="0"/>
              </a:spcBef>
              <a:spcAft>
                <a:spcPts val="0"/>
              </a:spcAft>
              <a:defRPr/>
            </a:pPr>
            <a:endParaRPr lang="en-ZA" sz="1200" dirty="0">
              <a:effectLst>
                <a:outerShdw blurRad="38100" dist="38100" dir="2700000" algn="tl">
                  <a:srgbClr val="000000">
                    <a:alpha val="43137"/>
                  </a:srgbClr>
                </a:outerShdw>
              </a:effectLst>
              <a:latin typeface="Arial" pitchFamily="34" charset="0"/>
              <a:cs typeface="Arial" pitchFamily="34" charset="0"/>
            </a:endParaRPr>
          </a:p>
          <a:p>
            <a:pPr marL="732526" lvl="1" indent="-342900" algn="just" defTabSz="389626" eaLnBrk="1" fontAlgn="auto" hangingPunct="1">
              <a:lnSpc>
                <a:spcPct val="114000"/>
              </a:lnSpc>
              <a:spcBef>
                <a:spcPts val="0"/>
              </a:spcBef>
              <a:spcAft>
                <a:spcPts val="0"/>
              </a:spcAft>
              <a:buFont typeface="Wingdings" pitchFamily="2" charset="2"/>
              <a:buChar char="q"/>
              <a:defRPr/>
            </a:pPr>
            <a:endParaRPr lang="en-US" sz="1200" b="1" dirty="0">
              <a:latin typeface="Arial" pitchFamily="34" charset="0"/>
              <a:cs typeface="Arial" pitchFamily="34" charset="0"/>
            </a:endParaRPr>
          </a:p>
          <a:p>
            <a:pPr algn="just" defTabSz="389626" eaLnBrk="1" fontAlgn="auto" hangingPunct="1">
              <a:lnSpc>
                <a:spcPct val="114000"/>
              </a:lnSpc>
              <a:spcBef>
                <a:spcPts val="0"/>
              </a:spcBef>
              <a:spcAft>
                <a:spcPts val="0"/>
              </a:spcAft>
              <a:defRPr/>
            </a:pPr>
            <a:endParaRPr lang="en-ZA" sz="1200" dirty="0">
              <a:latin typeface="Arial" pitchFamily="34" charset="0"/>
              <a:cs typeface="Arial" pitchFamily="34" charset="0"/>
            </a:endParaRPr>
          </a:p>
        </p:txBody>
      </p:sp>
      <p:sp>
        <p:nvSpPr>
          <p:cNvPr id="34820" name="Rectangle 10"/>
          <p:cNvSpPr>
            <a:spLocks noChangeArrowheads="1"/>
          </p:cNvSpPr>
          <p:nvPr/>
        </p:nvSpPr>
        <p:spPr bwMode="auto">
          <a:xfrm>
            <a:off x="96838" y="754063"/>
            <a:ext cx="8789987"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4000"/>
              </a:lnSpc>
            </a:pPr>
            <a:r>
              <a:rPr lang="en-US" altLang="en-US" sz="1400" b="1" dirty="0">
                <a:solidFill>
                  <a:srgbClr val="000000"/>
                </a:solidFill>
                <a:latin typeface="Arial" pitchFamily="34" charset="0"/>
                <a:cs typeface="Arial" pitchFamily="34" charset="0"/>
              </a:rPr>
              <a:t>Purpose:</a:t>
            </a:r>
            <a:r>
              <a:rPr lang="en-US" altLang="en-US" sz="1400" dirty="0">
                <a:solidFill>
                  <a:srgbClr val="000000"/>
                </a:solidFill>
                <a:latin typeface="Arial" pitchFamily="34" charset="0"/>
                <a:cs typeface="Arial" pitchFamily="34" charset="0"/>
              </a:rPr>
              <a:t> </a:t>
            </a:r>
            <a:r>
              <a:rPr lang="en-ZA" altLang="en-US" sz="1400" dirty="0">
                <a:latin typeface="Arial" pitchFamily="34" charset="0"/>
                <a:cs typeface="Arial" pitchFamily="34" charset="0"/>
              </a:rPr>
              <a:t>Increase export capacity and support direct investment flows, through targeted strategies, and an effectively managed network of foreign trade offices.</a:t>
            </a:r>
            <a:endParaRPr lang="en-US" altLang="en-US" sz="1400" dirty="0">
              <a:solidFill>
                <a:srgbClr val="000000"/>
              </a:solidFill>
              <a:latin typeface="Arial" pitchFamily="34" charset="0"/>
              <a:cs typeface="Arial" pitchFamily="34" charset="0"/>
            </a:endParaRPr>
          </a:p>
        </p:txBody>
      </p:sp>
      <p:sp>
        <p:nvSpPr>
          <p:cNvPr id="3482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388938" eaLnBrk="0" fontAlgn="base" hangingPunct="0">
              <a:spcBef>
                <a:spcPct val="0"/>
              </a:spcBef>
              <a:spcAft>
                <a:spcPct val="0"/>
              </a:spcAft>
              <a:defRPr sz="1500">
                <a:solidFill>
                  <a:schemeClr val="tx1"/>
                </a:solidFill>
                <a:latin typeface="Calibri" pitchFamily="34" charset="0"/>
              </a:defRPr>
            </a:lvl6pPr>
            <a:lvl7pPr marL="2971800" indent="-228600" defTabSz="388938" eaLnBrk="0" fontAlgn="base" hangingPunct="0">
              <a:spcBef>
                <a:spcPct val="0"/>
              </a:spcBef>
              <a:spcAft>
                <a:spcPct val="0"/>
              </a:spcAft>
              <a:defRPr sz="1500">
                <a:solidFill>
                  <a:schemeClr val="tx1"/>
                </a:solidFill>
                <a:latin typeface="Calibri" pitchFamily="34" charset="0"/>
              </a:defRPr>
            </a:lvl7pPr>
            <a:lvl8pPr marL="3429000" indent="-228600" defTabSz="388938" eaLnBrk="0" fontAlgn="base" hangingPunct="0">
              <a:spcBef>
                <a:spcPct val="0"/>
              </a:spcBef>
              <a:spcAft>
                <a:spcPct val="0"/>
              </a:spcAft>
              <a:defRPr sz="1500">
                <a:solidFill>
                  <a:schemeClr val="tx1"/>
                </a:solidFill>
                <a:latin typeface="Calibri" pitchFamily="34" charset="0"/>
              </a:defRPr>
            </a:lvl8pPr>
            <a:lvl9pPr marL="3886200" indent="-228600" defTabSz="388938" eaLnBrk="0" fontAlgn="base" hangingPunct="0">
              <a:spcBef>
                <a:spcPct val="0"/>
              </a:spcBef>
              <a:spcAft>
                <a:spcPct val="0"/>
              </a:spcAft>
              <a:defRPr sz="1500">
                <a:solidFill>
                  <a:schemeClr val="tx1"/>
                </a:solidFill>
                <a:latin typeface="Calibri" pitchFamily="34" charset="0"/>
              </a:defRPr>
            </a:lvl9pPr>
          </a:lstStyle>
          <a:p>
            <a:fld id="{52624D53-7D2E-4E30-A512-062F8F4DE433}" type="slidenum">
              <a:rPr lang="en-US" altLang="en-US" sz="1000">
                <a:solidFill>
                  <a:srgbClr val="898989"/>
                </a:solidFill>
              </a:rPr>
              <a:pPr/>
              <a:t>38</a:t>
            </a:fld>
            <a:endParaRPr lang="en-US" altLang="en-US" sz="1000" dirty="0">
              <a:solidFill>
                <a:srgbClr val="898989"/>
              </a:solidFill>
            </a:endParaRPr>
          </a:p>
        </p:txBody>
      </p:sp>
      <p:sp>
        <p:nvSpPr>
          <p:cNvPr id="6" name="Title 1"/>
          <p:cNvSpPr txBox="1">
            <a:spLocks/>
          </p:cNvSpPr>
          <p:nvPr/>
        </p:nvSpPr>
        <p:spPr bwMode="auto">
          <a:xfrm>
            <a:off x="0" y="0"/>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fontAlgn="auto">
              <a:spcAft>
                <a:spcPts val="0"/>
              </a:spcAft>
              <a:defRPr/>
            </a:pPr>
            <a:r>
              <a:rPr lang="en-ZA" sz="1600" dirty="0" smtClean="0">
                <a:solidFill>
                  <a:schemeClr val="bg1"/>
                </a:solidFill>
              </a:rPr>
              <a:t>PROGRAMME 7: </a:t>
            </a:r>
            <a:r>
              <a:rPr lang="en-US" sz="1600" dirty="0" smtClean="0">
                <a:solidFill>
                  <a:schemeClr val="bg1"/>
                </a:solidFill>
              </a:rPr>
              <a:t>EXPORT DEVELOPMENT, PROMOTION AND OUTWARD INVESTMENTS</a:t>
            </a:r>
            <a:endParaRPr lang="en-ZA" sz="1600" dirty="0">
              <a:ln w="11430"/>
              <a:solidFill>
                <a:schemeClr val="bg1"/>
              </a:solidFill>
              <a:sym typeface="Calibri"/>
            </a:endParaRPr>
          </a:p>
        </p:txBody>
      </p:sp>
    </p:spTree>
    <p:extLst>
      <p:ext uri="{BB962C8B-B14F-4D97-AF65-F5344CB8AC3E}">
        <p14:creationId xmlns:p14="http://schemas.microsoft.com/office/powerpoint/2010/main" val="3624694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EC6A092-AF53-4D98-8F51-92832EFEA899}" type="slidenum">
              <a:rPr lang="en-US" altLang="en-US" smtClean="0"/>
              <a:pPr>
                <a:defRPr/>
              </a:pPr>
              <a:t>39</a:t>
            </a:fld>
            <a:endParaRPr lang="en-US" altLang="en-US" dirty="0"/>
          </a:p>
        </p:txBody>
      </p:sp>
      <p:graphicFrame>
        <p:nvGraphicFramePr>
          <p:cNvPr id="7" name="Table 6"/>
          <p:cNvGraphicFramePr>
            <a:graphicFrameLocks noGrp="1"/>
          </p:cNvGraphicFramePr>
          <p:nvPr>
            <p:extLst>
              <p:ext uri="{D42A27DB-BD31-4B8C-83A1-F6EECF244321}">
                <p14:modId xmlns:p14="http://schemas.microsoft.com/office/powerpoint/2010/main" val="2322002605"/>
              </p:ext>
            </p:extLst>
          </p:nvPr>
        </p:nvGraphicFramePr>
        <p:xfrm>
          <a:off x="381305" y="813903"/>
          <a:ext cx="8530246" cy="3590326"/>
        </p:xfrm>
        <a:graphic>
          <a:graphicData uri="http://schemas.openxmlformats.org/drawingml/2006/table">
            <a:tbl>
              <a:tblPr firstRow="1" firstCol="1" bandRow="1">
                <a:tableStyleId>{7DF18680-E054-41AD-8BC1-D1AEF772440D}</a:tableStyleId>
              </a:tblPr>
              <a:tblGrid>
                <a:gridCol w="3191235">
                  <a:extLst>
                    <a:ext uri="{9D8B030D-6E8A-4147-A177-3AD203B41FA5}">
                      <a16:colId xmlns:a16="http://schemas.microsoft.com/office/drawing/2014/main" val="20000"/>
                    </a:ext>
                  </a:extLst>
                </a:gridCol>
                <a:gridCol w="1190846">
                  <a:extLst>
                    <a:ext uri="{9D8B030D-6E8A-4147-A177-3AD203B41FA5}">
                      <a16:colId xmlns:a16="http://schemas.microsoft.com/office/drawing/2014/main" val="20001"/>
                    </a:ext>
                  </a:extLst>
                </a:gridCol>
                <a:gridCol w="1541721">
                  <a:extLst>
                    <a:ext uri="{9D8B030D-6E8A-4147-A177-3AD203B41FA5}">
                      <a16:colId xmlns:a16="http://schemas.microsoft.com/office/drawing/2014/main" val="20002"/>
                    </a:ext>
                  </a:extLst>
                </a:gridCol>
                <a:gridCol w="2606444">
                  <a:extLst>
                    <a:ext uri="{9D8B030D-6E8A-4147-A177-3AD203B41FA5}">
                      <a16:colId xmlns:a16="http://schemas.microsoft.com/office/drawing/2014/main" val="20003"/>
                    </a:ext>
                  </a:extLst>
                </a:gridCol>
              </a:tblGrid>
              <a:tr h="381673">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OUTPUT INDICATORS</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CHANGES TO INDICATORS </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2020/21 </a:t>
                      </a:r>
                    </a:p>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ANNUAL TARGET</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GB" sz="1100" kern="1200" dirty="0" smtClean="0">
                          <a:effectLst>
                            <a:outerShdw blurRad="38100" dist="38100" dir="2700000" algn="tl">
                              <a:srgbClr val="000000">
                                <a:alpha val="43137"/>
                              </a:srgbClr>
                            </a:outerShdw>
                          </a:effectLst>
                          <a:latin typeface="Arial" pitchFamily="34" charset="0"/>
                          <a:cs typeface="Arial" pitchFamily="34" charset="0"/>
                        </a:rPr>
                        <a:t>FIVE YEAR </a:t>
                      </a:r>
                    </a:p>
                    <a:p>
                      <a:pPr marL="0" marR="0">
                        <a:lnSpc>
                          <a:spcPct val="114000"/>
                        </a:lnSpc>
                        <a:spcBef>
                          <a:spcPts val="0"/>
                        </a:spcBef>
                        <a:spcAft>
                          <a:spcPts val="0"/>
                        </a:spcAft>
                      </a:pPr>
                      <a:r>
                        <a:rPr lang="en-GB" sz="1100" kern="1200" dirty="0" smtClean="0">
                          <a:effectLst>
                            <a:outerShdw blurRad="38100" dist="38100" dir="2700000" algn="tl">
                              <a:srgbClr val="000000">
                                <a:alpha val="43137"/>
                              </a:srgbClr>
                            </a:outerShdw>
                          </a:effectLst>
                          <a:latin typeface="Arial" pitchFamily="34" charset="0"/>
                          <a:cs typeface="Arial" pitchFamily="34" charset="0"/>
                        </a:rPr>
                        <a:t>TARGET </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extLst>
                  <a:ext uri="{0D108BD9-81ED-4DB2-BD59-A6C34878D82A}">
                    <a16:rowId xmlns:a16="http://schemas.microsoft.com/office/drawing/2014/main" val="10000"/>
                  </a:ext>
                </a:extLst>
              </a:tr>
              <a:tr h="700091">
                <a:tc>
                  <a:txBody>
                    <a:bodyPr/>
                    <a:lstStyle/>
                    <a:p>
                      <a:pPr marL="0" marR="0">
                        <a:lnSpc>
                          <a:spcPct val="115000"/>
                        </a:lnSpc>
                        <a:spcBef>
                          <a:spcPts val="0"/>
                        </a:spcBef>
                        <a:spcAft>
                          <a:spcPts val="1000"/>
                        </a:spcAft>
                      </a:pPr>
                      <a:r>
                        <a:rPr lang="en-GB" sz="1100" dirty="0">
                          <a:effectLst/>
                          <a:latin typeface="Arial" pitchFamily="34" charset="0"/>
                          <a:ea typeface="Calibri"/>
                          <a:cs typeface="Arial" pitchFamily="34" charset="0"/>
                        </a:rPr>
                        <a:t>Number of new companies financially benefitted from </a:t>
                      </a:r>
                      <a:r>
                        <a:rPr lang="en-GB" sz="1100" b="1" kern="1200" dirty="0" smtClean="0">
                          <a:solidFill>
                            <a:schemeClr val="lt1"/>
                          </a:solidFill>
                          <a:effectLst/>
                          <a:latin typeface="Arial" pitchFamily="34" charset="0"/>
                          <a:ea typeface="+mn-ea"/>
                          <a:cs typeface="Arial" pitchFamily="34" charset="0"/>
                        </a:rPr>
                        <a:t>Export, Marketing and Investment Assistance </a:t>
                      </a:r>
                      <a:r>
                        <a:rPr lang="en-GB" sz="1100" dirty="0" smtClean="0">
                          <a:effectLst/>
                          <a:latin typeface="Arial" pitchFamily="34" charset="0"/>
                          <a:ea typeface="Calibri"/>
                          <a:cs typeface="Arial" pitchFamily="34" charset="0"/>
                        </a:rPr>
                        <a:t>(EMIA) </a:t>
                      </a:r>
                      <a:r>
                        <a:rPr lang="en-GB" sz="1100" dirty="0">
                          <a:effectLst/>
                          <a:latin typeface="Arial" pitchFamily="34" charset="0"/>
                          <a:ea typeface="Calibri"/>
                          <a:cs typeface="Arial" pitchFamily="34" charset="0"/>
                        </a:rPr>
                        <a:t>support for digital export promotion </a:t>
                      </a:r>
                      <a:r>
                        <a:rPr lang="en-GB" sz="1100" dirty="0" smtClean="0">
                          <a:effectLst/>
                          <a:latin typeface="Arial" pitchFamily="34" charset="0"/>
                          <a:ea typeface="Calibri"/>
                          <a:cs typeface="Arial" pitchFamily="34" charset="0"/>
                        </a:rPr>
                        <a:t>initiatives</a:t>
                      </a:r>
                    </a:p>
                  </a:txBody>
                  <a:tcPr marL="68580" marR="68580" marT="0" marB="0"/>
                </a:tc>
                <a:tc>
                  <a:txBody>
                    <a:bodyPr/>
                    <a:lstStyle/>
                    <a:p>
                      <a:pPr marL="0" marR="0">
                        <a:lnSpc>
                          <a:spcPct val="115000"/>
                        </a:lnSpc>
                        <a:spcBef>
                          <a:spcPts val="0"/>
                        </a:spcBef>
                        <a:spcAft>
                          <a:spcPts val="0"/>
                        </a:spcAft>
                      </a:pPr>
                      <a:r>
                        <a:rPr lang="en-GB" sz="1100" kern="1200" dirty="0">
                          <a:effectLst/>
                          <a:latin typeface="Arial" pitchFamily="34" charset="0"/>
                          <a:ea typeface="Times New Roman"/>
                          <a:cs typeface="Arial" pitchFamily="34" charset="0"/>
                        </a:rPr>
                        <a:t>New indicator</a:t>
                      </a:r>
                      <a:endParaRPr lang="en-ZA" sz="1100" dirty="0">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1000"/>
                        </a:spcAft>
                      </a:pPr>
                      <a:r>
                        <a:rPr lang="en-GB" sz="1100" dirty="0">
                          <a:effectLst/>
                          <a:latin typeface="Arial" pitchFamily="34" charset="0"/>
                          <a:ea typeface="Calibri"/>
                          <a:cs typeface="Arial" pitchFamily="34" charset="0"/>
                        </a:rPr>
                        <a:t>25</a:t>
                      </a:r>
                      <a:endParaRPr lang="en-ZA" sz="1100" dirty="0">
                        <a:effectLst/>
                        <a:latin typeface="Arial" pitchFamily="34" charset="0"/>
                        <a:ea typeface="Calibri"/>
                        <a:cs typeface="Arial" pitchFamily="34" charset="0"/>
                      </a:endParaRPr>
                    </a:p>
                  </a:txBody>
                  <a:tcPr marL="68580" marR="68580" marT="0" marB="0"/>
                </a:tc>
                <a:tc rowSpan="5">
                  <a:txBody>
                    <a:bodyPr/>
                    <a:lstStyle/>
                    <a:p>
                      <a:r>
                        <a:rPr lang="en-ZA" sz="1100" kern="1200" dirty="0" smtClean="0">
                          <a:solidFill>
                            <a:schemeClr val="dk1"/>
                          </a:solidFill>
                          <a:effectLst/>
                          <a:latin typeface="Arial" pitchFamily="34" charset="0"/>
                          <a:ea typeface="+mn-ea"/>
                          <a:cs typeface="Arial" pitchFamily="34" charset="0"/>
                        </a:rPr>
                        <a:t>Export growth in constant Rands to grow 1% faster than GDP growth in constant Rands for primary and secondary sectors, based on a five year rolling average.</a:t>
                      </a:r>
                    </a:p>
                    <a:p>
                      <a:r>
                        <a:rPr lang="en-ZA" sz="1100" kern="1200" dirty="0" smtClean="0">
                          <a:solidFill>
                            <a:schemeClr val="dk1"/>
                          </a:solidFill>
                          <a:effectLst/>
                          <a:latin typeface="Arial" pitchFamily="34" charset="0"/>
                          <a:ea typeface="+mn-ea"/>
                          <a:cs typeface="Arial" pitchFamily="34" charset="0"/>
                        </a:rPr>
                        <a:t> </a:t>
                      </a:r>
                    </a:p>
                    <a:p>
                      <a:r>
                        <a:rPr lang="en-ZA" sz="1100" kern="1200" dirty="0" smtClean="0">
                          <a:solidFill>
                            <a:schemeClr val="dk1"/>
                          </a:solidFill>
                          <a:effectLst/>
                          <a:latin typeface="Arial" pitchFamily="34" charset="0"/>
                          <a:ea typeface="+mn-ea"/>
                          <a:cs typeface="Arial" pitchFamily="34" charset="0"/>
                        </a:rPr>
                        <a:t>Markets share/ penetration in South –South Trade (BRICS)</a:t>
                      </a:r>
                    </a:p>
                    <a:p>
                      <a:r>
                        <a:rPr lang="en-ZA" sz="1100" kern="1200" dirty="0" smtClean="0">
                          <a:solidFill>
                            <a:schemeClr val="dk1"/>
                          </a:solidFill>
                          <a:effectLst/>
                          <a:latin typeface="Arial" pitchFamily="34" charset="0"/>
                          <a:ea typeface="+mn-ea"/>
                          <a:cs typeface="Arial" pitchFamily="34" charset="0"/>
                        </a:rPr>
                        <a:t>AfCFTA</a:t>
                      </a:r>
                    </a:p>
                    <a:p>
                      <a:r>
                        <a:rPr lang="en-ZA" sz="1100" kern="1200" dirty="0" smtClean="0">
                          <a:solidFill>
                            <a:schemeClr val="dk1"/>
                          </a:solidFill>
                          <a:effectLst/>
                          <a:latin typeface="Arial" pitchFamily="34" charset="0"/>
                          <a:ea typeface="+mn-ea"/>
                          <a:cs typeface="Arial" pitchFamily="34" charset="0"/>
                        </a:rPr>
                        <a:t> </a:t>
                      </a:r>
                    </a:p>
                    <a:p>
                      <a:r>
                        <a:rPr lang="en-ZA" sz="1100" kern="1200" dirty="0" smtClean="0">
                          <a:solidFill>
                            <a:schemeClr val="dk1"/>
                          </a:solidFill>
                          <a:effectLst/>
                          <a:latin typeface="Arial" pitchFamily="34" charset="0"/>
                          <a:ea typeface="+mn-ea"/>
                          <a:cs typeface="Arial" pitchFamily="34" charset="0"/>
                        </a:rPr>
                        <a:t>Re-imagined trade and investment offices abroad.</a:t>
                      </a:r>
                    </a:p>
                    <a:p>
                      <a:endParaRPr lang="en-ZA" sz="1100" kern="1200" dirty="0" smtClean="0">
                        <a:solidFill>
                          <a:schemeClr val="dk1"/>
                        </a:solidFill>
                        <a:effectLst/>
                        <a:latin typeface="Arial" pitchFamily="34" charset="0"/>
                        <a:ea typeface="+mn-ea"/>
                        <a:cs typeface="Arial" pitchFamily="34" charset="0"/>
                      </a:endParaRPr>
                    </a:p>
                    <a:p>
                      <a:r>
                        <a:rPr lang="en-ZA" sz="1100" kern="1200" dirty="0" smtClean="0">
                          <a:solidFill>
                            <a:schemeClr val="dk1"/>
                          </a:solidFill>
                          <a:effectLst/>
                          <a:latin typeface="Arial" pitchFamily="34" charset="0"/>
                          <a:ea typeface="+mn-ea"/>
                          <a:cs typeface="Arial" pitchFamily="34" charset="0"/>
                        </a:rPr>
                        <a:t>1000 companies capacitated in 5 years per Export Development and Support (EDS) strategy.</a:t>
                      </a:r>
                    </a:p>
                    <a:p>
                      <a:pPr marL="0" marR="0">
                        <a:lnSpc>
                          <a:spcPct val="107000"/>
                        </a:lnSpc>
                        <a:spcBef>
                          <a:spcPts val="0"/>
                        </a:spcBef>
                        <a:spcAft>
                          <a:spcPts val="0"/>
                        </a:spcAft>
                      </a:pPr>
                      <a:endParaRPr lang="en-ZA" sz="1100" b="1"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1"/>
                  </a:ext>
                </a:extLst>
              </a:tr>
              <a:tr h="529235">
                <a:tc>
                  <a:txBody>
                    <a:bodyPr/>
                    <a:lstStyle/>
                    <a:p>
                      <a:pPr marL="0" marR="0">
                        <a:lnSpc>
                          <a:spcPct val="115000"/>
                        </a:lnSpc>
                        <a:spcBef>
                          <a:spcPts val="0"/>
                        </a:spcBef>
                        <a:spcAft>
                          <a:spcPts val="1000"/>
                        </a:spcAft>
                      </a:pPr>
                      <a:r>
                        <a:rPr lang="en-GB" sz="1100" dirty="0">
                          <a:effectLst/>
                          <a:latin typeface="Arial" pitchFamily="34" charset="0"/>
                          <a:ea typeface="Calibri"/>
                          <a:cs typeface="Arial" pitchFamily="34" charset="0"/>
                        </a:rPr>
                        <a:t>Number of companies assisted under </a:t>
                      </a:r>
                      <a:r>
                        <a:rPr lang="en-ZA" sz="1100" dirty="0" smtClean="0">
                          <a:latin typeface="Arial" pitchFamily="34" charset="0"/>
                          <a:cs typeface="Arial" pitchFamily="34" charset="0"/>
                        </a:rPr>
                        <a:t>Export Development and Support (EDS) </a:t>
                      </a:r>
                      <a:r>
                        <a:rPr lang="en-GB" sz="1100" dirty="0" smtClean="0">
                          <a:effectLst/>
                          <a:latin typeface="Arial" pitchFamily="34" charset="0"/>
                          <a:ea typeface="Calibri"/>
                          <a:cs typeface="Arial" pitchFamily="34" charset="0"/>
                        </a:rPr>
                        <a:t>inclusive </a:t>
                      </a:r>
                      <a:r>
                        <a:rPr lang="en-GB" sz="1100" dirty="0">
                          <a:effectLst/>
                          <a:latin typeface="Arial" pitchFamily="34" charset="0"/>
                          <a:ea typeface="Calibri"/>
                          <a:cs typeface="Arial" pitchFamily="34" charset="0"/>
                        </a:rPr>
                        <a:t>of WYPD</a:t>
                      </a:r>
                      <a:endParaRPr lang="en-ZA" sz="1100" dirty="0">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0"/>
                        </a:spcAft>
                      </a:pPr>
                      <a:r>
                        <a:rPr lang="en-GB" sz="1100" kern="1200" dirty="0" smtClean="0">
                          <a:effectLst/>
                          <a:latin typeface="Arial" pitchFamily="34" charset="0"/>
                          <a:ea typeface="Calibri"/>
                          <a:cs typeface="Arial" pitchFamily="34" charset="0"/>
                        </a:rPr>
                        <a:t>Amended</a:t>
                      </a:r>
                      <a:endParaRPr lang="en-ZA" sz="1100" dirty="0">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1000"/>
                        </a:spcAft>
                      </a:pPr>
                      <a:r>
                        <a:rPr lang="en-GB" sz="1100" dirty="0">
                          <a:effectLst/>
                          <a:latin typeface="Arial" pitchFamily="34" charset="0"/>
                          <a:ea typeface="Calibri"/>
                          <a:cs typeface="Arial" pitchFamily="34" charset="0"/>
                        </a:rPr>
                        <a:t>100 </a:t>
                      </a:r>
                      <a:endParaRPr lang="en-GB" sz="1100" dirty="0" smtClean="0">
                        <a:effectLst/>
                        <a:latin typeface="Arial" pitchFamily="34" charset="0"/>
                        <a:ea typeface="Calibri"/>
                        <a:cs typeface="Arial" pitchFamily="34" charset="0"/>
                      </a:endParaRPr>
                    </a:p>
                    <a:p>
                      <a:pPr marL="0" marR="0" indent="0" algn="l" defTabSz="389626" rtl="0" eaLnBrk="1" fontAlgn="auto" latinLnBrk="0" hangingPunct="1">
                        <a:lnSpc>
                          <a:spcPct val="115000"/>
                        </a:lnSpc>
                        <a:spcBef>
                          <a:spcPts val="0"/>
                        </a:spcBef>
                        <a:spcAft>
                          <a:spcPts val="1000"/>
                        </a:spcAft>
                        <a:buClrTx/>
                        <a:buSzTx/>
                        <a:buFontTx/>
                        <a:buNone/>
                        <a:tabLst/>
                        <a:defRPr/>
                      </a:pPr>
                      <a:r>
                        <a:rPr lang="en-GB" sz="1100" b="1" dirty="0" smtClean="0">
                          <a:effectLst/>
                          <a:latin typeface="Arial" pitchFamily="34" charset="0"/>
                          <a:ea typeface="Calibri"/>
                          <a:cs typeface="Arial" pitchFamily="34" charset="0"/>
                        </a:rPr>
                        <a:t>Previous Target: </a:t>
                      </a:r>
                      <a:r>
                        <a:rPr lang="en-US" sz="1100" b="0" dirty="0" smtClean="0">
                          <a:effectLst/>
                          <a:latin typeface="Arial" pitchFamily="34" charset="0"/>
                          <a:ea typeface="Calibri"/>
                          <a:cs typeface="Arial" pitchFamily="34" charset="0"/>
                        </a:rPr>
                        <a:t>850</a:t>
                      </a:r>
                      <a:endParaRPr lang="en-ZA" sz="1100" b="0" dirty="0" smtClean="0">
                        <a:effectLst/>
                        <a:latin typeface="Arial" pitchFamily="34" charset="0"/>
                        <a:ea typeface="Calibri"/>
                        <a:cs typeface="Arial" pitchFamily="34" charset="0"/>
                      </a:endParaRPr>
                    </a:p>
                  </a:txBody>
                  <a:tcPr marL="68580" marR="68580" marT="0" marB="0"/>
                </a:tc>
                <a:tc vMerge="1">
                  <a:txBody>
                    <a:bodyPr/>
                    <a:lstStyle/>
                    <a:p>
                      <a:pPr marL="0" marR="0">
                        <a:lnSpc>
                          <a:spcPct val="107000"/>
                        </a:lnSpc>
                        <a:spcBef>
                          <a:spcPts val="0"/>
                        </a:spcBef>
                        <a:spcAft>
                          <a:spcPts val="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630639">
                <a:tc>
                  <a:txBody>
                    <a:bodyPr/>
                    <a:lstStyle/>
                    <a:p>
                      <a:pPr marL="0" marR="0">
                        <a:lnSpc>
                          <a:spcPct val="115000"/>
                        </a:lnSpc>
                        <a:spcBef>
                          <a:spcPts val="0"/>
                        </a:spcBef>
                        <a:spcAft>
                          <a:spcPts val="1000"/>
                        </a:spcAft>
                      </a:pPr>
                      <a:r>
                        <a:rPr lang="en-GB" sz="1100" dirty="0">
                          <a:effectLst/>
                          <a:latin typeface="Arial" pitchFamily="34" charset="0"/>
                          <a:ea typeface="Calibri"/>
                          <a:cs typeface="Arial" pitchFamily="34" charset="0"/>
                        </a:rPr>
                        <a:t>Number of barriers processed by the Export Barriers Monitoring Mechanism</a:t>
                      </a:r>
                      <a:endParaRPr lang="en-ZA" sz="1100" dirty="0">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1000"/>
                        </a:spcAft>
                      </a:pPr>
                      <a:r>
                        <a:rPr lang="en-GB" sz="1100" dirty="0">
                          <a:effectLst/>
                          <a:latin typeface="Arial" pitchFamily="34" charset="0"/>
                          <a:ea typeface="Times New Roman"/>
                          <a:cs typeface="Arial" pitchFamily="34" charset="0"/>
                        </a:rPr>
                        <a:t>New indicator</a:t>
                      </a:r>
                      <a:endParaRPr lang="en-ZA" sz="1100" dirty="0">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1000"/>
                        </a:spcAft>
                      </a:pPr>
                      <a:r>
                        <a:rPr lang="en-GB" sz="1100" dirty="0">
                          <a:effectLst/>
                          <a:latin typeface="Arial" pitchFamily="34" charset="0"/>
                          <a:ea typeface="Calibri"/>
                          <a:cs typeface="Arial" pitchFamily="34" charset="0"/>
                        </a:rPr>
                        <a:t>50</a:t>
                      </a:r>
                      <a:endParaRPr lang="en-ZA" sz="1100" dirty="0">
                        <a:effectLst/>
                        <a:latin typeface="Arial" pitchFamily="34" charset="0"/>
                        <a:ea typeface="Calibri"/>
                        <a:cs typeface="Arial" pitchFamily="34" charset="0"/>
                      </a:endParaRPr>
                    </a:p>
                  </a:txBody>
                  <a:tcPr marL="68580" marR="68580" marT="0" marB="0"/>
                </a:tc>
                <a:tc vMerge="1">
                  <a:txBody>
                    <a:bodyPr/>
                    <a:lstStyle/>
                    <a:p>
                      <a:pPr marL="0" marR="0">
                        <a:lnSpc>
                          <a:spcPct val="107000"/>
                        </a:lnSpc>
                        <a:spcBef>
                          <a:spcPts val="0"/>
                        </a:spcBef>
                        <a:spcAft>
                          <a:spcPts val="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630639">
                <a:tc>
                  <a:txBody>
                    <a:bodyPr/>
                    <a:lstStyle/>
                    <a:p>
                      <a:pPr marL="0" marR="0">
                        <a:lnSpc>
                          <a:spcPct val="115000"/>
                        </a:lnSpc>
                        <a:spcBef>
                          <a:spcPts val="0"/>
                        </a:spcBef>
                        <a:spcAft>
                          <a:spcPts val="1000"/>
                        </a:spcAft>
                      </a:pPr>
                      <a:r>
                        <a:rPr lang="en-GB" sz="1100" dirty="0">
                          <a:effectLst/>
                          <a:latin typeface="Arial" pitchFamily="34" charset="0"/>
                          <a:ea typeface="Calibri"/>
                          <a:cs typeface="Arial" pitchFamily="34" charset="0"/>
                        </a:rPr>
                        <a:t>Number of new applications developed or improved on the Export Data Assistant (EDA) platform</a:t>
                      </a:r>
                      <a:endParaRPr lang="en-ZA" sz="1100" dirty="0">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1000"/>
                        </a:spcAft>
                      </a:pPr>
                      <a:r>
                        <a:rPr lang="en-GB" sz="1100" dirty="0">
                          <a:effectLst/>
                          <a:latin typeface="Arial" pitchFamily="34" charset="0"/>
                          <a:ea typeface="Times New Roman"/>
                          <a:cs typeface="Arial" pitchFamily="34" charset="0"/>
                        </a:rPr>
                        <a:t>New indicator</a:t>
                      </a:r>
                      <a:endParaRPr lang="en-ZA" sz="1100" dirty="0">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1000"/>
                        </a:spcAft>
                      </a:pPr>
                      <a:r>
                        <a:rPr lang="en-GB" sz="1100" dirty="0">
                          <a:effectLst/>
                          <a:latin typeface="Arial" pitchFamily="34" charset="0"/>
                          <a:ea typeface="Calibri"/>
                          <a:cs typeface="Arial" pitchFamily="34" charset="0"/>
                        </a:rPr>
                        <a:t>3</a:t>
                      </a:r>
                      <a:endParaRPr lang="en-ZA" sz="1100" dirty="0">
                        <a:effectLst/>
                        <a:latin typeface="Arial" pitchFamily="34" charset="0"/>
                        <a:ea typeface="Calibri"/>
                        <a:cs typeface="Arial" pitchFamily="34" charset="0"/>
                      </a:endParaRPr>
                    </a:p>
                  </a:txBody>
                  <a:tcPr marL="68580" marR="68580" marT="0" marB="0"/>
                </a:tc>
                <a:tc vMerge="1">
                  <a:txBody>
                    <a:bodyPr/>
                    <a:lstStyle/>
                    <a:p>
                      <a:pPr marL="0" marR="0">
                        <a:lnSpc>
                          <a:spcPct val="107000"/>
                        </a:lnSpc>
                        <a:spcBef>
                          <a:spcPts val="0"/>
                        </a:spcBef>
                        <a:spcAft>
                          <a:spcPts val="0"/>
                        </a:spcAft>
                      </a:pPr>
                      <a:endParaRPr lang="en-ZA" sz="1100" b="1"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4"/>
                  </a:ext>
                </a:extLst>
              </a:tr>
              <a:tr h="630639">
                <a:tc>
                  <a:txBody>
                    <a:bodyPr/>
                    <a:lstStyle/>
                    <a:p>
                      <a:pPr marL="0" marR="0">
                        <a:lnSpc>
                          <a:spcPct val="115000"/>
                        </a:lnSpc>
                        <a:spcBef>
                          <a:spcPts val="0"/>
                        </a:spcBef>
                        <a:spcAft>
                          <a:spcPts val="1000"/>
                        </a:spcAft>
                      </a:pPr>
                      <a:r>
                        <a:rPr lang="en-GB" sz="1100" dirty="0">
                          <a:effectLst/>
                          <a:latin typeface="Arial" pitchFamily="34" charset="0"/>
                          <a:ea typeface="Calibri"/>
                          <a:cs typeface="Arial" pitchFamily="34" charset="0"/>
                        </a:rPr>
                        <a:t>Number of research reports produced</a:t>
                      </a:r>
                      <a:endParaRPr lang="en-ZA" sz="1100" dirty="0">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1000"/>
                        </a:spcAft>
                      </a:pPr>
                      <a:r>
                        <a:rPr lang="en-GB" sz="1100" dirty="0" smtClean="0">
                          <a:effectLst/>
                          <a:latin typeface="Arial" pitchFamily="34" charset="0"/>
                          <a:ea typeface="Times New Roman"/>
                          <a:cs typeface="Arial" pitchFamily="34" charset="0"/>
                        </a:rPr>
                        <a:t>New indicator</a:t>
                      </a:r>
                      <a:endParaRPr lang="en-ZA" sz="1100" dirty="0">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1000"/>
                        </a:spcAft>
                      </a:pPr>
                      <a:r>
                        <a:rPr lang="en-GB" sz="1100" dirty="0">
                          <a:effectLst/>
                          <a:latin typeface="Arial" pitchFamily="34" charset="0"/>
                          <a:ea typeface="Calibri"/>
                          <a:cs typeface="Arial" pitchFamily="34" charset="0"/>
                        </a:rPr>
                        <a:t>3</a:t>
                      </a:r>
                      <a:endParaRPr lang="en-ZA" sz="1100" dirty="0">
                        <a:effectLst/>
                        <a:latin typeface="Arial" pitchFamily="34" charset="0"/>
                        <a:ea typeface="Calibri"/>
                        <a:cs typeface="Arial" pitchFamily="34" charset="0"/>
                      </a:endParaRPr>
                    </a:p>
                  </a:txBody>
                  <a:tcPr marL="68580" marR="68580" marT="0" marB="0"/>
                </a:tc>
                <a:tc vMerge="1">
                  <a:txBody>
                    <a:bodyPr/>
                    <a:lstStyle/>
                    <a:p>
                      <a:pPr marL="0" marR="0">
                        <a:lnSpc>
                          <a:spcPct val="107000"/>
                        </a:lnSpc>
                        <a:spcBef>
                          <a:spcPts val="0"/>
                        </a:spcBef>
                        <a:spcAft>
                          <a:spcPts val="0"/>
                        </a:spcAft>
                      </a:pPr>
                      <a:endParaRPr lang="en-ZA" sz="1100" b="1"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5"/>
                  </a:ext>
                </a:extLst>
              </a:tr>
            </a:tbl>
          </a:graphicData>
        </a:graphic>
      </p:graphicFrame>
      <p:sp>
        <p:nvSpPr>
          <p:cNvPr id="6" name="Rectangle 5"/>
          <p:cNvSpPr/>
          <p:nvPr/>
        </p:nvSpPr>
        <p:spPr>
          <a:xfrm>
            <a:off x="2794894" y="5865503"/>
            <a:ext cx="8530245" cy="285335"/>
          </a:xfrm>
          <a:prstGeom prst="rect">
            <a:avLst/>
          </a:prstGeom>
          <a:solidFill>
            <a:schemeClr val="accent1">
              <a:lumMod val="20000"/>
              <a:lumOff val="80000"/>
            </a:schemeClr>
          </a:solidFill>
        </p:spPr>
        <p:txBody>
          <a:bodyPr wrap="square">
            <a:spAutoFit/>
          </a:bodyPr>
          <a:lstStyle/>
          <a:p>
            <a:pPr marL="171450" indent="-171450">
              <a:lnSpc>
                <a:spcPct val="114000"/>
              </a:lnSpc>
              <a:spcBef>
                <a:spcPts val="0"/>
              </a:spcBef>
              <a:spcAft>
                <a:spcPts val="0"/>
              </a:spcAft>
              <a:buFont typeface="Arial" pitchFamily="34" charset="0"/>
              <a:buChar char="•"/>
            </a:pPr>
            <a:endParaRPr lang="en-ZA" sz="1200" dirty="0">
              <a:latin typeface="Arial" pitchFamily="34" charset="0"/>
              <a:ea typeface="Calibri"/>
              <a:cs typeface="Arial" pitchFamily="34" charset="0"/>
            </a:endParaRPr>
          </a:p>
        </p:txBody>
      </p:sp>
      <p:sp>
        <p:nvSpPr>
          <p:cNvPr id="8" name="Title 1"/>
          <p:cNvSpPr txBox="1">
            <a:spLocks/>
          </p:cNvSpPr>
          <p:nvPr/>
        </p:nvSpPr>
        <p:spPr bwMode="auto">
          <a:xfrm>
            <a:off x="0" y="0"/>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fontAlgn="auto">
              <a:spcAft>
                <a:spcPts val="0"/>
              </a:spcAft>
              <a:defRPr/>
            </a:pPr>
            <a:r>
              <a:rPr lang="en-ZA" sz="1600" dirty="0" smtClean="0">
                <a:solidFill>
                  <a:schemeClr val="bg1"/>
                </a:solidFill>
              </a:rPr>
              <a:t>PROGRAMME 7: </a:t>
            </a:r>
            <a:r>
              <a:rPr lang="en-US" sz="1600" dirty="0" smtClean="0">
                <a:solidFill>
                  <a:schemeClr val="bg1"/>
                </a:solidFill>
              </a:rPr>
              <a:t>EXPORT DEVELOPMENT, PROMOTION AND OUTWARD INVESTMENTS</a:t>
            </a:r>
            <a:endParaRPr lang="en-ZA" sz="1600" dirty="0">
              <a:ln w="11430"/>
              <a:solidFill>
                <a:schemeClr val="bg1"/>
              </a:solidFill>
              <a:sym typeface="Calibri"/>
            </a:endParaRPr>
          </a:p>
        </p:txBody>
      </p:sp>
      <p:sp>
        <p:nvSpPr>
          <p:cNvPr id="3" name="Rectangle 2"/>
          <p:cNvSpPr/>
          <p:nvPr/>
        </p:nvSpPr>
        <p:spPr>
          <a:xfrm>
            <a:off x="381305" y="4556840"/>
            <a:ext cx="8530246" cy="793166"/>
          </a:xfrm>
          <a:prstGeom prst="rect">
            <a:avLst/>
          </a:prstGeom>
          <a:solidFill>
            <a:schemeClr val="accent1">
              <a:lumMod val="20000"/>
              <a:lumOff val="80000"/>
            </a:schemeClr>
          </a:solidFill>
        </p:spPr>
        <p:txBody>
          <a:bodyPr wrap="square">
            <a:spAutoFit/>
          </a:bodyPr>
          <a:lstStyle/>
          <a:p>
            <a:pPr lvl="0" defTabSz="389626" eaLnBrk="1" fontAlgn="auto" hangingPunct="1">
              <a:lnSpc>
                <a:spcPct val="114000"/>
              </a:lnSpc>
              <a:spcBef>
                <a:spcPts val="0"/>
              </a:spcBef>
              <a:spcAft>
                <a:spcPts val="0"/>
              </a:spcAft>
            </a:pPr>
            <a:r>
              <a:rPr lang="en-US" sz="1100" dirty="0" smtClean="0">
                <a:solidFill>
                  <a:prstClr val="black"/>
                </a:solidFill>
                <a:latin typeface="Arial" pitchFamily="34" charset="0"/>
                <a:cs typeface="Arial" pitchFamily="34" charset="0"/>
              </a:rPr>
              <a:t>The following output indicators were removed or revised:</a:t>
            </a:r>
          </a:p>
          <a:p>
            <a:pPr marL="171450" indent="-171450" eaLnBrk="1" fontAlgn="t" hangingPunct="1">
              <a:buFont typeface="Arial" pitchFamily="34" charset="0"/>
              <a:buChar char="•"/>
            </a:pPr>
            <a:r>
              <a:rPr lang="en-ZA" sz="1100" dirty="0">
                <a:latin typeface="Arial" pitchFamily="34" charset="0"/>
                <a:cs typeface="Arial" pitchFamily="34" charset="0"/>
              </a:rPr>
              <a:t>Value of Export Sales </a:t>
            </a:r>
            <a:r>
              <a:rPr lang="en-ZA" sz="1100" dirty="0" smtClean="0">
                <a:latin typeface="Arial" pitchFamily="34" charset="0"/>
                <a:cs typeface="Arial" pitchFamily="34" charset="0"/>
              </a:rPr>
              <a:t>projected;</a:t>
            </a:r>
            <a:endParaRPr lang="en-ZA" sz="1100" dirty="0">
              <a:latin typeface="Arial" pitchFamily="34" charset="0"/>
              <a:cs typeface="Arial" pitchFamily="34" charset="0"/>
            </a:endParaRPr>
          </a:p>
          <a:p>
            <a:pPr marL="171450" indent="-171450" eaLnBrk="1" fontAlgn="auto" hangingPunct="1">
              <a:buFont typeface="Arial" pitchFamily="34" charset="0"/>
              <a:buChar char="•"/>
            </a:pPr>
            <a:r>
              <a:rPr lang="en-ZA" sz="1100" dirty="0">
                <a:latin typeface="Arial" pitchFamily="34" charset="0"/>
                <a:cs typeface="Arial" pitchFamily="34" charset="0"/>
              </a:rPr>
              <a:t>Number of companies assisted under </a:t>
            </a:r>
            <a:r>
              <a:rPr lang="en-ZA" sz="1100" dirty="0" smtClean="0">
                <a:latin typeface="Arial" pitchFamily="34" charset="0"/>
                <a:cs typeface="Arial" pitchFamily="34" charset="0"/>
              </a:rPr>
              <a:t>EMIA</a:t>
            </a:r>
            <a:r>
              <a:rPr lang="en-ZA" sz="1100" dirty="0" smtClean="0">
                <a:latin typeface="Arial" pitchFamily="34" charset="0"/>
                <a:cs typeface="Arial" pitchFamily="34" charset="0"/>
              </a:rPr>
              <a:t>; and</a:t>
            </a:r>
            <a:endParaRPr lang="en-ZA" sz="1100" dirty="0">
              <a:latin typeface="Arial" pitchFamily="34" charset="0"/>
              <a:cs typeface="Arial" pitchFamily="34" charset="0"/>
            </a:endParaRPr>
          </a:p>
          <a:p>
            <a:pPr marL="171450" indent="-171450" eaLnBrk="1" fontAlgn="auto" hangingPunct="1">
              <a:buFont typeface="Arial" pitchFamily="34" charset="0"/>
              <a:buChar char="•"/>
            </a:pPr>
            <a:r>
              <a:rPr lang="en-ZA" sz="1100" dirty="0">
                <a:latin typeface="Arial" pitchFamily="34" charset="0"/>
                <a:cs typeface="Arial" pitchFamily="34" charset="0"/>
              </a:rPr>
              <a:t>Number of Companies benefitted from </a:t>
            </a:r>
            <a:r>
              <a:rPr lang="en-ZA" sz="1100" dirty="0" smtClean="0">
                <a:latin typeface="Arial" pitchFamily="34" charset="0"/>
                <a:cs typeface="Arial" pitchFamily="34" charset="0"/>
              </a:rPr>
              <a:t>EDS </a:t>
            </a:r>
            <a:r>
              <a:rPr lang="en-ZA" sz="1100" dirty="0">
                <a:latin typeface="Arial" pitchFamily="34" charset="0"/>
                <a:cs typeface="Arial" pitchFamily="34" charset="0"/>
              </a:rPr>
              <a:t>inclusive of </a:t>
            </a:r>
            <a:r>
              <a:rPr lang="en-US" sz="1100" dirty="0">
                <a:latin typeface="Arial" pitchFamily="34" charset="0"/>
                <a:cs typeface="Arial" pitchFamily="34" charset="0"/>
              </a:rPr>
              <a:t>Women, Youth and People with Disability (</a:t>
            </a:r>
            <a:r>
              <a:rPr lang="en-ZA" sz="1100" dirty="0">
                <a:latin typeface="Arial" pitchFamily="34" charset="0"/>
                <a:cs typeface="Arial" pitchFamily="34" charset="0"/>
              </a:rPr>
              <a:t>WYPD</a:t>
            </a:r>
            <a:r>
              <a:rPr lang="en-ZA" sz="1100" dirty="0" smtClean="0">
                <a:latin typeface="Arial" pitchFamily="34" charset="0"/>
                <a:cs typeface="Arial" pitchFamily="34" charset="0"/>
              </a:rPr>
              <a:t>).</a:t>
            </a:r>
            <a:r>
              <a:rPr lang="en-US" sz="1100" dirty="0" smtClean="0">
                <a:solidFill>
                  <a:prstClr val="black"/>
                </a:solidFill>
                <a:latin typeface="Arial" pitchFamily="34" charset="0"/>
                <a:cs typeface="Arial" pitchFamily="34" charset="0"/>
              </a:rPr>
              <a:t> </a:t>
            </a:r>
            <a:endParaRPr lang="en-ZA" sz="11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082834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txBox="1">
            <a:spLocks/>
          </p:cNvSpPr>
          <p:nvPr/>
        </p:nvSpPr>
        <p:spPr>
          <a:xfrm>
            <a:off x="165101" y="761762"/>
            <a:ext cx="5183076" cy="49532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400" b="1" dirty="0" smtClean="0">
                <a:latin typeface="Arial" panose="020B0604020202020204" pitchFamily="34" charset="0"/>
                <a:cs typeface="Arial" panose="020B0604020202020204" pitchFamily="34" charset="0"/>
              </a:rPr>
              <a:t>The Gross Domestic Product (GDP)</a:t>
            </a:r>
          </a:p>
          <a:p>
            <a:pPr algn="just"/>
            <a:r>
              <a:rPr lang="en-US" sz="1400" dirty="0" smtClean="0">
                <a:latin typeface="Arial" panose="020B0604020202020204" pitchFamily="34" charset="0"/>
                <a:cs typeface="Arial" panose="020B0604020202020204" pitchFamily="34" charset="0"/>
              </a:rPr>
              <a:t>In </a:t>
            </a:r>
            <a:r>
              <a:rPr lang="en-US" sz="1400" dirty="0">
                <a:latin typeface="Arial" panose="020B0604020202020204" pitchFamily="34" charset="0"/>
                <a:cs typeface="Arial" panose="020B0604020202020204" pitchFamily="34" charset="0"/>
              </a:rPr>
              <a:t>the first quarter of 2020, </a:t>
            </a:r>
            <a:r>
              <a:rPr lang="en-US" sz="1400" dirty="0" smtClean="0">
                <a:latin typeface="Arial" panose="020B0604020202020204" pitchFamily="34" charset="0"/>
                <a:cs typeface="Arial" panose="020B0604020202020204" pitchFamily="34" charset="0"/>
              </a:rPr>
              <a:t>the real GDP declined by 2%;</a:t>
            </a:r>
          </a:p>
          <a:p>
            <a:pPr algn="just"/>
            <a:endParaRPr lang="en-US" sz="1400" dirty="0" smtClean="0">
              <a:latin typeface="Arial" panose="020B0604020202020204" pitchFamily="34" charset="0"/>
              <a:cs typeface="Arial" panose="020B0604020202020204" pitchFamily="34" charset="0"/>
            </a:endParaRPr>
          </a:p>
          <a:p>
            <a:pPr algn="just"/>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key drivers </a:t>
            </a:r>
            <a:r>
              <a:rPr lang="en-US" sz="1400" dirty="0" smtClean="0">
                <a:latin typeface="Arial" panose="020B0604020202020204" pitchFamily="34" charset="0"/>
                <a:cs typeface="Arial" panose="020B0604020202020204" pitchFamily="34" charset="0"/>
              </a:rPr>
              <a:t>were</a:t>
            </a:r>
            <a:r>
              <a:rPr lang="en-US" sz="1400" dirty="0">
                <a:latin typeface="Arial" panose="020B0604020202020204" pitchFamily="34" charset="0"/>
                <a:cs typeface="Arial" panose="020B0604020202020204" pitchFamily="34" charset="0"/>
              </a:rPr>
              <a:t>: mining and quarrying (-21.5%); manufacturing (-8.5%); electricity, gas and water (-5.6%); construction (-4.7%); and trade (-1.2</a:t>
            </a:r>
            <a:r>
              <a:rPr lang="en-US" sz="1400" dirty="0" smtClean="0">
                <a:latin typeface="Arial" panose="020B0604020202020204" pitchFamily="34" charset="0"/>
                <a:cs typeface="Arial" panose="020B0604020202020204" pitchFamily="34" charset="0"/>
              </a:rPr>
              <a:t>%);</a:t>
            </a:r>
          </a:p>
          <a:p>
            <a:pPr algn="just"/>
            <a:endParaRPr lang="en-US" sz="1400" dirty="0" smtClean="0">
              <a:latin typeface="Arial" panose="020B0604020202020204" pitchFamily="34" charset="0"/>
              <a:cs typeface="Arial" panose="020B0604020202020204" pitchFamily="34" charset="0"/>
            </a:endParaRPr>
          </a:p>
          <a:p>
            <a:pPr algn="just"/>
            <a:r>
              <a:rPr lang="en-US" sz="1400" dirty="0" smtClean="0">
                <a:latin typeface="Arial" panose="020B0604020202020204" pitchFamily="34" charset="0"/>
                <a:cs typeface="Arial" panose="020B0604020202020204" pitchFamily="34" charset="0"/>
              </a:rPr>
              <a:t>Mining and manufacturing were the hardest hit due to the </a:t>
            </a:r>
            <a:r>
              <a:rPr lang="en-US" sz="1400" dirty="0">
                <a:latin typeface="Arial" panose="020B0604020202020204" pitchFamily="34" charset="0"/>
                <a:cs typeface="Arial" panose="020B0604020202020204" pitchFamily="34" charset="0"/>
              </a:rPr>
              <a:t>subdued global </a:t>
            </a:r>
            <a:r>
              <a:rPr lang="en-US" sz="1400" dirty="0" smtClean="0">
                <a:latin typeface="Arial" panose="020B0604020202020204" pitchFamily="34" charset="0"/>
                <a:cs typeface="Arial" panose="020B0604020202020204" pitchFamily="34" charset="0"/>
              </a:rPr>
              <a:t>demand taking </a:t>
            </a:r>
            <a:r>
              <a:rPr lang="en-US" sz="1400" dirty="0">
                <a:latin typeface="Arial" panose="020B0604020202020204" pitchFamily="34" charset="0"/>
                <a:cs typeface="Arial" panose="020B0604020202020204" pitchFamily="34" charset="0"/>
              </a:rPr>
              <a:t>a toll on the developed world, and most notably </a:t>
            </a:r>
            <a:r>
              <a:rPr lang="en-US" sz="1400" dirty="0" smtClean="0">
                <a:latin typeface="Arial" panose="020B0604020202020204" pitchFamily="34" charset="0"/>
                <a:cs typeface="Arial" panose="020B0604020202020204" pitchFamily="34" charset="0"/>
              </a:rPr>
              <a:t>China</a:t>
            </a:r>
            <a:r>
              <a:rPr lang="en-US" sz="1400" dirty="0">
                <a:latin typeface="Arial" panose="020B0604020202020204" pitchFamily="34" charset="0"/>
                <a:cs typeface="Arial" panose="020B0604020202020204" pitchFamily="34" charset="0"/>
              </a:rPr>
              <a:t>;</a:t>
            </a:r>
            <a:endParaRPr lang="en-US" sz="1400" dirty="0" smtClean="0">
              <a:latin typeface="Arial" panose="020B0604020202020204" pitchFamily="34" charset="0"/>
              <a:cs typeface="Arial" panose="020B0604020202020204" pitchFamily="34" charset="0"/>
            </a:endParaRPr>
          </a:p>
          <a:p>
            <a:pPr algn="just"/>
            <a:endParaRPr lang="en-US" sz="1400" dirty="0" smtClean="0">
              <a:latin typeface="Arial" panose="020B0604020202020204" pitchFamily="34" charset="0"/>
              <a:cs typeface="Arial" panose="020B0604020202020204" pitchFamily="34" charset="0"/>
            </a:endParaRPr>
          </a:p>
          <a:p>
            <a:pPr algn="just"/>
            <a:r>
              <a:rPr lang="en-US" sz="1400" dirty="0" smtClean="0">
                <a:latin typeface="Arial" panose="020B0604020202020204" pitchFamily="34" charset="0"/>
                <a:cs typeface="Arial" panose="020B0604020202020204" pitchFamily="34" charset="0"/>
              </a:rPr>
              <a:t>As a result, all </a:t>
            </a:r>
            <a:r>
              <a:rPr lang="en-US" sz="1400" dirty="0">
                <a:latin typeface="Arial" panose="020B0604020202020204" pitchFamily="34" charset="0"/>
                <a:cs typeface="Arial" panose="020B0604020202020204" pitchFamily="34" charset="0"/>
              </a:rPr>
              <a:t>the manufacturing subsectors </a:t>
            </a:r>
            <a:r>
              <a:rPr lang="en-US" sz="1400" dirty="0" smtClean="0">
                <a:latin typeface="Arial" panose="020B0604020202020204" pitchFamily="34" charset="0"/>
                <a:cs typeface="Arial" panose="020B0604020202020204" pitchFamily="34" charset="0"/>
              </a:rPr>
              <a:t>declined, </a:t>
            </a:r>
            <a:r>
              <a:rPr lang="en-US" sz="1400" dirty="0">
                <a:latin typeface="Arial" panose="020B0604020202020204" pitchFamily="34" charset="0"/>
                <a:cs typeface="Arial" panose="020B0604020202020204" pitchFamily="34" charset="0"/>
              </a:rPr>
              <a:t>with the exception of </a:t>
            </a:r>
            <a:r>
              <a:rPr lang="en-US" sz="1400" dirty="0" smtClean="0">
                <a:latin typeface="Arial" panose="020B0604020202020204" pitchFamily="34" charset="0"/>
                <a:cs typeface="Arial" panose="020B0604020202020204" pitchFamily="34" charset="0"/>
              </a:rPr>
              <a:t>the furniture subsector that </a:t>
            </a:r>
            <a:r>
              <a:rPr lang="en-US" sz="1400" dirty="0" smtClean="0">
                <a:latin typeface="Arial" panose="020B0604020202020204" pitchFamily="34" charset="0"/>
                <a:cs typeface="Arial" panose="020B0604020202020204" pitchFamily="34" charset="0"/>
              </a:rPr>
              <a:t>recorded </a:t>
            </a:r>
            <a:r>
              <a:rPr lang="en-US" sz="1400" dirty="0">
                <a:latin typeface="Arial" panose="020B0604020202020204" pitchFamily="34" charset="0"/>
                <a:cs typeface="Arial" panose="020B0604020202020204" pitchFamily="34" charset="0"/>
              </a:rPr>
              <a:t>2.8</a:t>
            </a:r>
            <a:r>
              <a:rPr lang="en-US" sz="1400" dirty="0" smtClean="0">
                <a:latin typeface="Arial" panose="020B0604020202020204" pitchFamily="34" charset="0"/>
                <a:cs typeface="Arial" panose="020B0604020202020204" pitchFamily="34" charset="0"/>
              </a:rPr>
              <a:t>% growth; and</a:t>
            </a:r>
          </a:p>
          <a:p>
            <a:pPr algn="just"/>
            <a:endParaRPr lang="en-US" sz="1400" dirty="0" smtClean="0">
              <a:latin typeface="Arial" panose="020B0604020202020204" pitchFamily="34" charset="0"/>
              <a:cs typeface="Arial" panose="020B0604020202020204" pitchFamily="34" charset="0"/>
            </a:endParaRPr>
          </a:p>
          <a:p>
            <a:pPr algn="just"/>
            <a:r>
              <a:rPr lang="en-US" sz="1400" dirty="0" smtClean="0">
                <a:latin typeface="Arial" panose="020B0604020202020204" pitchFamily="34" charset="0"/>
                <a:cs typeface="Arial" panose="020B0604020202020204" pitchFamily="34" charset="0"/>
              </a:rPr>
              <a:t>The biggest declines were in </a:t>
            </a:r>
            <a:r>
              <a:rPr lang="en-US" sz="1400" dirty="0">
                <a:latin typeface="Arial" panose="020B0604020202020204" pitchFamily="34" charset="0"/>
                <a:cs typeface="Arial" panose="020B0604020202020204" pitchFamily="34" charset="0"/>
              </a:rPr>
              <a:t>the petroleum, chemical products, rubber and plastic </a:t>
            </a:r>
            <a:r>
              <a:rPr lang="en-US" sz="1400" dirty="0" smtClean="0">
                <a:latin typeface="Arial" panose="020B0604020202020204" pitchFamily="34" charset="0"/>
                <a:cs typeface="Arial" panose="020B0604020202020204" pitchFamily="34" charset="0"/>
              </a:rPr>
              <a:t>products; </a:t>
            </a:r>
            <a:r>
              <a:rPr lang="en-US" sz="1400" dirty="0">
                <a:latin typeface="Arial" panose="020B0604020202020204" pitchFamily="34" charset="0"/>
                <a:cs typeface="Arial" panose="020B0604020202020204" pitchFamily="34" charset="0"/>
              </a:rPr>
              <a:t>motor vehicle, parts and accessories and other transport </a:t>
            </a:r>
            <a:r>
              <a:rPr lang="en-US" sz="1400" dirty="0" smtClean="0">
                <a:latin typeface="Arial" panose="020B0604020202020204" pitchFamily="34" charset="0"/>
                <a:cs typeface="Arial" panose="020B0604020202020204" pitchFamily="34" charset="0"/>
              </a:rPr>
              <a:t>equipment; </a:t>
            </a:r>
            <a:r>
              <a:rPr lang="en-US" sz="1400" dirty="0">
                <a:latin typeface="Arial" panose="020B0604020202020204" pitchFamily="34" charset="0"/>
                <a:cs typeface="Arial" panose="020B0604020202020204" pitchFamily="34" charset="0"/>
              </a:rPr>
              <a:t>and the basic iron and steel, non-ferrous metal products, metal products and </a:t>
            </a:r>
            <a:r>
              <a:rPr lang="en-US" sz="1400" dirty="0" smtClean="0">
                <a:latin typeface="Arial" panose="020B0604020202020204" pitchFamily="34" charset="0"/>
                <a:cs typeface="Arial" panose="020B0604020202020204" pitchFamily="34" charset="0"/>
              </a:rPr>
              <a:t>machinery.</a:t>
            </a:r>
            <a:endParaRPr lang="en-ZA" sz="1400" dirty="0">
              <a:latin typeface="Arial" panose="020B0604020202020204" pitchFamily="34" charset="0"/>
              <a:cs typeface="Arial" panose="020B0604020202020204" pitchFamily="34" charset="0"/>
            </a:endParaRPr>
          </a:p>
          <a:p>
            <a:pPr algn="just"/>
            <a:endParaRPr lang="en-ZA" sz="1200" dirty="0">
              <a:solidFill>
                <a:prstClr val="black"/>
              </a:solidFill>
              <a:latin typeface="Arial"/>
              <a:sym typeface="Calibri"/>
            </a:endParaRPr>
          </a:p>
        </p:txBody>
      </p:sp>
      <p:sp>
        <p:nvSpPr>
          <p:cNvPr id="12" name="Title 1"/>
          <p:cNvSpPr txBox="1">
            <a:spLocks/>
          </p:cNvSpPr>
          <p:nvPr/>
        </p:nvSpPr>
        <p:spPr>
          <a:xfrm>
            <a:off x="0" y="0"/>
            <a:ext cx="9144000" cy="761762"/>
          </a:xfrm>
          <a:prstGeom prst="rect">
            <a:avLst/>
          </a:prstGeom>
          <a:solidFill>
            <a:srgbClr val="00B050"/>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smtClean="0">
                <a:solidFill>
                  <a:schemeClr val="bg1"/>
                </a:solidFill>
                <a:latin typeface="Arial" pitchFamily="34" charset="0"/>
                <a:cs typeface="Arial" pitchFamily="34" charset="0"/>
                <a:sym typeface="Calibri"/>
              </a:rPr>
              <a:t>THE GDP RECORDS A STEEPER DECLINE</a:t>
            </a:r>
            <a:endParaRPr lang="en-US" sz="2400" b="1" dirty="0">
              <a:solidFill>
                <a:schemeClr val="bg1"/>
              </a:solidFill>
              <a:latin typeface="Arial" pitchFamily="34" charset="0"/>
              <a:cs typeface="Arial" pitchFamily="34" charset="0"/>
            </a:endParaRPr>
          </a:p>
        </p:txBody>
      </p:sp>
      <p:graphicFrame>
        <p:nvGraphicFramePr>
          <p:cNvPr id="8" name="Chart 7"/>
          <p:cNvGraphicFramePr/>
          <p:nvPr>
            <p:extLst>
              <p:ext uri="{D42A27DB-BD31-4B8C-83A1-F6EECF244321}">
                <p14:modId xmlns:p14="http://schemas.microsoft.com/office/powerpoint/2010/main" val="2563211674"/>
              </p:ext>
            </p:extLst>
          </p:nvPr>
        </p:nvGraphicFramePr>
        <p:xfrm>
          <a:off x="5348177" y="761762"/>
          <a:ext cx="3713632" cy="4953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92571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388938" eaLnBrk="0" fontAlgn="base" hangingPunct="0">
              <a:spcBef>
                <a:spcPct val="0"/>
              </a:spcBef>
              <a:spcAft>
                <a:spcPct val="0"/>
              </a:spcAft>
              <a:defRPr sz="1500">
                <a:solidFill>
                  <a:schemeClr val="tx1"/>
                </a:solidFill>
                <a:latin typeface="Calibri" pitchFamily="34" charset="0"/>
              </a:defRPr>
            </a:lvl6pPr>
            <a:lvl7pPr marL="2971800" indent="-228600" defTabSz="388938" eaLnBrk="0" fontAlgn="base" hangingPunct="0">
              <a:spcBef>
                <a:spcPct val="0"/>
              </a:spcBef>
              <a:spcAft>
                <a:spcPct val="0"/>
              </a:spcAft>
              <a:defRPr sz="1500">
                <a:solidFill>
                  <a:schemeClr val="tx1"/>
                </a:solidFill>
                <a:latin typeface="Calibri" pitchFamily="34" charset="0"/>
              </a:defRPr>
            </a:lvl7pPr>
            <a:lvl8pPr marL="3429000" indent="-228600" defTabSz="388938" eaLnBrk="0" fontAlgn="base" hangingPunct="0">
              <a:spcBef>
                <a:spcPct val="0"/>
              </a:spcBef>
              <a:spcAft>
                <a:spcPct val="0"/>
              </a:spcAft>
              <a:defRPr sz="1500">
                <a:solidFill>
                  <a:schemeClr val="tx1"/>
                </a:solidFill>
                <a:latin typeface="Calibri" pitchFamily="34" charset="0"/>
              </a:defRPr>
            </a:lvl8pPr>
            <a:lvl9pPr marL="3886200" indent="-228600" defTabSz="388938" eaLnBrk="0" fontAlgn="base" hangingPunct="0">
              <a:spcBef>
                <a:spcPct val="0"/>
              </a:spcBef>
              <a:spcAft>
                <a:spcPct val="0"/>
              </a:spcAft>
              <a:defRPr sz="1500">
                <a:solidFill>
                  <a:schemeClr val="tx1"/>
                </a:solidFill>
                <a:latin typeface="Calibri" pitchFamily="34" charset="0"/>
              </a:defRPr>
            </a:lvl9pPr>
          </a:lstStyle>
          <a:p>
            <a:fld id="{D25AAF1E-911B-49F7-A4CF-C1DEAFC32DCA}" type="slidenum">
              <a:rPr lang="en-US" altLang="en-US" sz="1000" smtClean="0">
                <a:solidFill>
                  <a:srgbClr val="898989"/>
                </a:solidFill>
              </a:rPr>
              <a:pPr/>
              <a:t>40</a:t>
            </a:fld>
            <a:endParaRPr lang="en-US" altLang="en-US" sz="1000" dirty="0" smtClean="0">
              <a:solidFill>
                <a:srgbClr val="898989"/>
              </a:solidFill>
            </a:endParaRPr>
          </a:p>
        </p:txBody>
      </p:sp>
      <p:sp>
        <p:nvSpPr>
          <p:cNvPr id="32771" name="Title 1"/>
          <p:cNvSpPr>
            <a:spLocks noGrp="1"/>
          </p:cNvSpPr>
          <p:nvPr>
            <p:ph type="ctrTitle"/>
          </p:nvPr>
        </p:nvSpPr>
        <p:spPr>
          <a:xfrm>
            <a:off x="129540" y="590947"/>
            <a:ext cx="8822690" cy="793749"/>
          </a:xfrm>
        </p:spPr>
        <p:txBody>
          <a:bodyPr/>
          <a:lstStyle/>
          <a:p>
            <a:pPr algn="l"/>
            <a:r>
              <a:rPr lang="en-US" altLang="en-US" sz="1800" b="1" dirty="0" smtClean="0">
                <a:solidFill>
                  <a:srgbClr val="000000"/>
                </a:solidFill>
                <a:latin typeface="Arial" pitchFamily="34" charset="0"/>
                <a:cs typeface="Arial" pitchFamily="34" charset="0"/>
              </a:rPr>
              <a:t>2020/2021 </a:t>
            </a:r>
            <a:r>
              <a:rPr lang="en-US" altLang="en-US" sz="1800" b="1" dirty="0" smtClean="0">
                <a:solidFill>
                  <a:srgbClr val="000000"/>
                </a:solidFill>
              </a:rPr>
              <a:t>E</a:t>
            </a:r>
            <a:r>
              <a:rPr lang="en-US" altLang="en-US" sz="1800" b="1" dirty="0" smtClean="0">
                <a:solidFill>
                  <a:srgbClr val="000000"/>
                </a:solidFill>
                <a:latin typeface="Arial" pitchFamily="34" charset="0"/>
                <a:cs typeface="Arial" pitchFamily="34" charset="0"/>
              </a:rPr>
              <a:t>xport Awareness Seminars &amp; GEPP Training Programmes</a:t>
            </a:r>
            <a:endParaRPr lang="en-ZA" altLang="en-US" sz="1800" b="1" dirty="0" smtClean="0">
              <a:latin typeface="Arial" pitchFamily="34" charset="0"/>
              <a:cs typeface="Arial" pitchFamily="34" charset="0"/>
            </a:endParaRPr>
          </a:p>
        </p:txBody>
      </p:sp>
      <p:sp>
        <p:nvSpPr>
          <p:cNvPr id="32773" name="Rectangle 2"/>
          <p:cNvSpPr>
            <a:spLocks noChangeArrowheads="1"/>
          </p:cNvSpPr>
          <p:nvPr/>
        </p:nvSpPr>
        <p:spPr bwMode="auto">
          <a:xfrm>
            <a:off x="229870" y="1224676"/>
            <a:ext cx="8622030"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eaLnBrk="1" hangingPunct="1">
              <a:spcBef>
                <a:spcPct val="20000"/>
              </a:spcBef>
              <a:buFont typeface="Wingdings" pitchFamily="2" charset="2"/>
              <a:buChar char="q"/>
            </a:pPr>
            <a:r>
              <a:rPr lang="en-ZA" altLang="en-US" sz="1400" b="1" dirty="0">
                <a:solidFill>
                  <a:srgbClr val="000000"/>
                </a:solidFill>
                <a:latin typeface="Arial" pitchFamily="34" charset="0"/>
                <a:cs typeface="Arial" pitchFamily="34" charset="0"/>
              </a:rPr>
              <a:t>Outcome: </a:t>
            </a:r>
            <a:r>
              <a:rPr lang="en-ZA" altLang="en-US" sz="1400" b="1" dirty="0" smtClean="0">
                <a:solidFill>
                  <a:srgbClr val="000000"/>
                </a:solidFill>
                <a:latin typeface="Arial" pitchFamily="34" charset="0"/>
                <a:cs typeface="Arial" pitchFamily="34" charset="0"/>
              </a:rPr>
              <a:t> </a:t>
            </a:r>
            <a:r>
              <a:rPr lang="en-ZA" altLang="en-US" sz="1400" dirty="0" smtClean="0">
                <a:solidFill>
                  <a:srgbClr val="000000"/>
                </a:solidFill>
                <a:latin typeface="Arial" pitchFamily="34" charset="0"/>
                <a:cs typeface="Arial" pitchFamily="34" charset="0"/>
              </a:rPr>
              <a:t>Diversify </a:t>
            </a:r>
            <a:r>
              <a:rPr lang="en-ZA" altLang="en-US" sz="1400" dirty="0">
                <a:solidFill>
                  <a:srgbClr val="000000"/>
                </a:solidFill>
                <a:latin typeface="Arial" pitchFamily="34" charset="0"/>
                <a:cs typeface="Arial" pitchFamily="34" charset="0"/>
              </a:rPr>
              <a:t>and grow the exporter base as a contribution to inclusion and transformation of the </a:t>
            </a:r>
            <a:r>
              <a:rPr lang="en-ZA" altLang="en-US" sz="1400" dirty="0" smtClean="0">
                <a:solidFill>
                  <a:srgbClr val="000000"/>
                </a:solidFill>
                <a:latin typeface="Arial" pitchFamily="34" charset="0"/>
                <a:cs typeface="Arial" pitchFamily="34" charset="0"/>
              </a:rPr>
              <a:t>economy.</a:t>
            </a:r>
            <a:endParaRPr lang="en-ZA" altLang="en-US" sz="1400" dirty="0">
              <a:solidFill>
                <a:srgbClr val="000000"/>
              </a:solidFill>
              <a:latin typeface="Arial" pitchFamily="34" charset="0"/>
              <a:cs typeface="Arial" pitchFamily="34" charset="0"/>
            </a:endParaRPr>
          </a:p>
          <a:p>
            <a:pPr marL="285750" indent="-285750" algn="just" eaLnBrk="1" hangingPunct="1">
              <a:spcBef>
                <a:spcPct val="20000"/>
              </a:spcBef>
              <a:buFont typeface="Wingdings" pitchFamily="2" charset="2"/>
              <a:buChar char="q"/>
            </a:pPr>
            <a:r>
              <a:rPr lang="en-US" altLang="en-US" sz="1400" b="1" dirty="0" smtClean="0">
                <a:solidFill>
                  <a:srgbClr val="000000"/>
                </a:solidFill>
                <a:latin typeface="Arial" pitchFamily="34" charset="0"/>
                <a:cs typeface="Arial" pitchFamily="34" charset="0"/>
              </a:rPr>
              <a:t>the </a:t>
            </a:r>
            <a:r>
              <a:rPr lang="en-US" altLang="en-US" sz="1400" b="1" dirty="0">
                <a:solidFill>
                  <a:srgbClr val="000000"/>
                </a:solidFill>
                <a:latin typeface="Arial" pitchFamily="34" charset="0"/>
                <a:cs typeface="Arial" pitchFamily="34" charset="0"/>
              </a:rPr>
              <a:t>dtic</a:t>
            </a:r>
            <a:r>
              <a:rPr lang="en-US" altLang="en-US" sz="1400" dirty="0">
                <a:solidFill>
                  <a:srgbClr val="000000"/>
                </a:solidFill>
                <a:latin typeface="Arial" pitchFamily="34" charset="0"/>
                <a:cs typeface="Arial" pitchFamily="34" charset="0"/>
              </a:rPr>
              <a:t> planned </a:t>
            </a:r>
            <a:r>
              <a:rPr lang="en-US" altLang="en-US" sz="1400" dirty="0" smtClean="0">
                <a:solidFill>
                  <a:srgbClr val="000000"/>
                </a:solidFill>
                <a:latin typeface="Arial" pitchFamily="34" charset="0"/>
                <a:cs typeface="Arial" pitchFamily="34" charset="0"/>
              </a:rPr>
              <a:t>events outlined in the following sections are moving to digital </a:t>
            </a:r>
            <a:r>
              <a:rPr lang="en-US" altLang="en-US" sz="1400" dirty="0">
                <a:solidFill>
                  <a:srgbClr val="000000"/>
                </a:solidFill>
                <a:latin typeface="Arial" pitchFamily="34" charset="0"/>
                <a:cs typeface="Arial" pitchFamily="34" charset="0"/>
              </a:rPr>
              <a:t>platforms as a result of </a:t>
            </a:r>
            <a:r>
              <a:rPr lang="en-US" altLang="en-US" sz="1400" dirty="0" smtClean="0">
                <a:solidFill>
                  <a:srgbClr val="000000"/>
                </a:solidFill>
                <a:latin typeface="Arial" pitchFamily="34" charset="0"/>
                <a:cs typeface="Arial" pitchFamily="34" charset="0"/>
              </a:rPr>
              <a:t>COVID-19.</a:t>
            </a:r>
            <a:endParaRPr lang="en-US" altLang="en-US" sz="1400" dirty="0">
              <a:solidFill>
                <a:srgbClr val="000000"/>
              </a:solidFill>
              <a:latin typeface="Arial" pitchFamily="34" charset="0"/>
              <a:cs typeface="Arial" pitchFamily="34" charset="0"/>
            </a:endParaRPr>
          </a:p>
        </p:txBody>
      </p:sp>
      <p:sp>
        <p:nvSpPr>
          <p:cNvPr id="7" name="Title 1"/>
          <p:cNvSpPr txBox="1">
            <a:spLocks/>
          </p:cNvSpPr>
          <p:nvPr/>
        </p:nvSpPr>
        <p:spPr bwMode="auto">
          <a:xfrm>
            <a:off x="0" y="0"/>
            <a:ext cx="9144000" cy="682387"/>
          </a:xfrm>
          <a:prstGeom prst="rect">
            <a:avLst/>
          </a:prstGeom>
          <a:solidFill>
            <a:srgbClr val="00B050"/>
          </a:solidFill>
          <a:ln w="25400">
            <a:noFill/>
            <a:round/>
          </a:ln>
          <a:extLst/>
        </p:spPr>
        <p:txBody>
          <a:bodyPr vert="horz" wrap="square" lIns="77925" tIns="38963" rIns="77925" bIns="38963" numCol="1" rtlCol="0" anchor="ctr" anchorCtr="0" compatLnSpc="1">
            <a:prstTxWarp prst="textNoShape">
              <a:avLst/>
            </a:prstTxWarp>
            <a:noAutofit/>
          </a:bodyPr>
          <a:lstStyle>
            <a:defPPr>
              <a:defRPr lang="en-US"/>
            </a:defPPr>
            <a:lvl1pPr algn="ctr" defTabSz="457200" fontAlgn="auto">
              <a:spcAft>
                <a:spcPts val="0"/>
              </a:spcAft>
              <a:defRPr sz="1600" b="1">
                <a:solidFill>
                  <a:schemeClr val="bg1"/>
                </a:solidFill>
                <a:latin typeface="Arial"/>
                <a:ea typeface="Arial"/>
                <a:cs typeface="Arial"/>
              </a:defRPr>
            </a:lvl1pPr>
            <a:lvl2pPr algn="ctr">
              <a:defRPr sz="3700"/>
            </a:lvl2pPr>
            <a:lvl3pPr algn="ctr">
              <a:defRPr sz="3700"/>
            </a:lvl3pPr>
            <a:lvl4pPr algn="ctr">
              <a:defRPr sz="3700"/>
            </a:lvl4pPr>
            <a:lvl5pPr algn="ctr">
              <a:defRPr sz="3700"/>
            </a:lvl5pPr>
            <a:lvl6pPr marL="457200" algn="ctr" defTabSz="388938" fontAlgn="base">
              <a:spcBef>
                <a:spcPct val="0"/>
              </a:spcBef>
              <a:spcAft>
                <a:spcPct val="0"/>
              </a:spcAft>
              <a:defRPr sz="3700"/>
            </a:lvl6pPr>
            <a:lvl7pPr marL="914400" algn="ctr" defTabSz="388938" fontAlgn="base">
              <a:spcBef>
                <a:spcPct val="0"/>
              </a:spcBef>
              <a:spcAft>
                <a:spcPct val="0"/>
              </a:spcAft>
              <a:defRPr sz="3700"/>
            </a:lvl7pPr>
            <a:lvl8pPr marL="1371600" algn="ctr" defTabSz="388938" fontAlgn="base">
              <a:spcBef>
                <a:spcPct val="0"/>
              </a:spcBef>
              <a:spcAft>
                <a:spcPct val="0"/>
              </a:spcAft>
              <a:defRPr sz="3700"/>
            </a:lvl8pPr>
            <a:lvl9pPr marL="1828800" algn="ctr" defTabSz="388938" fontAlgn="base">
              <a:spcBef>
                <a:spcPct val="0"/>
              </a:spcBef>
              <a:spcAft>
                <a:spcPct val="0"/>
              </a:spcAft>
              <a:defRPr sz="3700"/>
            </a:lvl9pPr>
          </a:lstStyle>
          <a:p>
            <a:r>
              <a:rPr lang="en-ZA" dirty="0"/>
              <a:t>PROGRAMME 7: </a:t>
            </a:r>
            <a:r>
              <a:rPr lang="en-US" dirty="0"/>
              <a:t>PROVINCIAL PROGRAMMES</a:t>
            </a: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1081690672"/>
              </p:ext>
            </p:extLst>
          </p:nvPr>
        </p:nvGraphicFramePr>
        <p:xfrm>
          <a:off x="88900" y="3029736"/>
          <a:ext cx="8763000" cy="2105660"/>
        </p:xfrm>
        <a:graphic>
          <a:graphicData uri="http://schemas.openxmlformats.org/drawingml/2006/table">
            <a:tbl>
              <a:tblPr/>
              <a:tblGrid>
                <a:gridCol w="2631314">
                  <a:extLst>
                    <a:ext uri="{9D8B030D-6E8A-4147-A177-3AD203B41FA5}">
                      <a16:colId xmlns:a16="http://schemas.microsoft.com/office/drawing/2014/main" val="20000"/>
                    </a:ext>
                  </a:extLst>
                </a:gridCol>
                <a:gridCol w="3114124">
                  <a:extLst>
                    <a:ext uri="{9D8B030D-6E8A-4147-A177-3AD203B41FA5}">
                      <a16:colId xmlns:a16="http://schemas.microsoft.com/office/drawing/2014/main" val="20001"/>
                    </a:ext>
                  </a:extLst>
                </a:gridCol>
                <a:gridCol w="1086322">
                  <a:extLst>
                    <a:ext uri="{9D8B030D-6E8A-4147-A177-3AD203B41FA5}">
                      <a16:colId xmlns:a16="http://schemas.microsoft.com/office/drawing/2014/main" val="20002"/>
                    </a:ext>
                  </a:extLst>
                </a:gridCol>
                <a:gridCol w="1931240">
                  <a:extLst>
                    <a:ext uri="{9D8B030D-6E8A-4147-A177-3AD203B41FA5}">
                      <a16:colId xmlns:a16="http://schemas.microsoft.com/office/drawing/2014/main" val="20003"/>
                    </a:ext>
                  </a:extLst>
                </a:gridCol>
              </a:tblGrid>
              <a:tr h="391160">
                <a:tc>
                  <a:txBody>
                    <a:bodyPr/>
                    <a:lstStyle/>
                    <a:p>
                      <a:pPr algn="ctr" fontAlgn="b"/>
                      <a:r>
                        <a:rPr lang="en-ZA" sz="1200" b="1" i="0" u="none" strike="noStrike" dirty="0">
                          <a:solidFill>
                            <a:srgbClr val="000000"/>
                          </a:solidFill>
                          <a:effectLst/>
                          <a:latin typeface="Arial" pitchFamily="34" charset="0"/>
                          <a:cs typeface="Arial" pitchFamily="34" charset="0"/>
                        </a:rPr>
                        <a:t>Province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ZA" sz="1200" b="1" i="0" u="none" strike="noStrike" dirty="0">
                          <a:solidFill>
                            <a:srgbClr val="000000"/>
                          </a:solidFill>
                          <a:effectLst/>
                          <a:latin typeface="Arial" pitchFamily="34" charset="0"/>
                          <a:cs typeface="Arial" pitchFamily="34" charset="0"/>
                        </a:rPr>
                        <a:t>City/ Town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ZA" sz="1200" b="1" i="0" u="none" strike="noStrike" dirty="0">
                          <a:solidFill>
                            <a:srgbClr val="000000"/>
                          </a:solidFill>
                          <a:effectLst/>
                          <a:latin typeface="Arial" pitchFamily="34" charset="0"/>
                          <a:cs typeface="Arial" pitchFamily="34" charset="0"/>
                        </a:rPr>
                        <a:t>Quarter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ZA" sz="1200" b="1" i="0" u="none" strike="noStrike" dirty="0">
                          <a:solidFill>
                            <a:srgbClr val="000000"/>
                          </a:solidFill>
                          <a:effectLst/>
                          <a:latin typeface="Arial" pitchFamily="34" charset="0"/>
                          <a:cs typeface="Arial" pitchFamily="34" charset="0"/>
                        </a:rPr>
                        <a:t>Date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182880">
                <a:tc rowSpan="3">
                  <a:txBody>
                    <a:bodyPr/>
                    <a:lstStyle/>
                    <a:p>
                      <a:pPr algn="ctr" fontAlgn="b"/>
                      <a:r>
                        <a:rPr lang="en-ZA" sz="1200" b="1" i="0" u="none" strike="noStrike" dirty="0">
                          <a:solidFill>
                            <a:srgbClr val="000000"/>
                          </a:solidFill>
                          <a:effectLst/>
                          <a:latin typeface="Arial" pitchFamily="34" charset="0"/>
                          <a:cs typeface="Arial" pitchFamily="34" charset="0"/>
                        </a:rPr>
                        <a:t>Limpopo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ZA" sz="1200" b="0" i="0" u="none" strike="noStrike" dirty="0">
                          <a:solidFill>
                            <a:srgbClr val="000000"/>
                          </a:solidFill>
                          <a:effectLst/>
                          <a:latin typeface="Arial" pitchFamily="34" charset="0"/>
                          <a:cs typeface="Arial" pitchFamily="34" charset="0"/>
                        </a:rPr>
                        <a:t>Makhado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rowSpan="9">
                  <a:txBody>
                    <a:bodyPr/>
                    <a:lstStyle/>
                    <a:p>
                      <a:pPr algn="ctr" fontAlgn="ctr"/>
                      <a:r>
                        <a:rPr lang="en-ZA" sz="1200" b="0" i="0" u="none" strike="noStrike" dirty="0">
                          <a:solidFill>
                            <a:srgbClr val="000000"/>
                          </a:solidFill>
                          <a:effectLst/>
                          <a:latin typeface="Arial" pitchFamily="34" charset="0"/>
                          <a:cs typeface="Arial"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ZA" sz="1200" b="0" i="0" u="none" strike="noStrike" dirty="0">
                          <a:solidFill>
                            <a:srgbClr val="000000"/>
                          </a:solidFill>
                          <a:effectLst/>
                          <a:latin typeface="Arial" pitchFamily="34" charset="0"/>
                          <a:cs typeface="Arial" pitchFamily="34" charset="0"/>
                        </a:rPr>
                        <a:t>Jul-20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82880">
                <a:tc vMerge="1">
                  <a:txBody>
                    <a:bodyPr/>
                    <a:lstStyle/>
                    <a:p>
                      <a:endParaRPr lang="en-ZA"/>
                    </a:p>
                  </a:txBody>
                  <a:tcPr/>
                </a:tc>
                <a:tc>
                  <a:txBody>
                    <a:bodyPr/>
                    <a:lstStyle/>
                    <a:p>
                      <a:pPr algn="l" fontAlgn="b"/>
                      <a:r>
                        <a:rPr lang="en-ZA" sz="1200" b="0" i="0" u="none" strike="noStrike" dirty="0">
                          <a:solidFill>
                            <a:srgbClr val="000000"/>
                          </a:solidFill>
                          <a:effectLst/>
                          <a:latin typeface="Arial" pitchFamily="34" charset="0"/>
                          <a:cs typeface="Arial" pitchFamily="34" charset="0"/>
                        </a:rPr>
                        <a:t>Polokwane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a:txBody>
                    <a:bodyPr/>
                    <a:lstStyle/>
                    <a:p>
                      <a:pPr algn="ctr" fontAlgn="b"/>
                      <a:r>
                        <a:rPr lang="en-ZA" sz="1200" b="0" i="0" u="none" strike="noStrike" dirty="0">
                          <a:solidFill>
                            <a:srgbClr val="000000"/>
                          </a:solidFill>
                          <a:effectLst/>
                          <a:latin typeface="Arial" pitchFamily="34" charset="0"/>
                          <a:cs typeface="Arial"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82880">
                <a:tc vMerge="1">
                  <a:txBody>
                    <a:bodyPr/>
                    <a:lstStyle/>
                    <a:p>
                      <a:endParaRPr lang="en-ZA"/>
                    </a:p>
                  </a:txBody>
                  <a:tcPr/>
                </a:tc>
                <a:tc>
                  <a:txBody>
                    <a:bodyPr/>
                    <a:lstStyle/>
                    <a:p>
                      <a:pPr algn="l" fontAlgn="b"/>
                      <a:r>
                        <a:rPr lang="en-ZA" sz="1200" b="0" i="0" u="none" strike="noStrike" dirty="0">
                          <a:solidFill>
                            <a:srgbClr val="000000"/>
                          </a:solidFill>
                          <a:effectLst/>
                          <a:latin typeface="Arial" pitchFamily="34" charset="0"/>
                          <a:cs typeface="Arial" pitchFamily="34" charset="0"/>
                        </a:rPr>
                        <a:t>Mokopane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a:txBody>
                    <a:bodyPr/>
                    <a:lstStyle/>
                    <a:p>
                      <a:pPr algn="ctr" fontAlgn="b"/>
                      <a:r>
                        <a:rPr lang="en-ZA" sz="1200" b="0" i="0" u="none" strike="noStrike" dirty="0">
                          <a:solidFill>
                            <a:srgbClr val="000000"/>
                          </a:solidFill>
                          <a:effectLst/>
                          <a:latin typeface="Arial" pitchFamily="34" charset="0"/>
                          <a:cs typeface="Arial"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182880">
                <a:tc rowSpan="2">
                  <a:txBody>
                    <a:bodyPr/>
                    <a:lstStyle/>
                    <a:p>
                      <a:pPr algn="ctr" fontAlgn="b"/>
                      <a:r>
                        <a:rPr lang="en-ZA" sz="1200" b="1" i="0" u="none" strike="noStrike" dirty="0" smtClean="0">
                          <a:solidFill>
                            <a:srgbClr val="000000"/>
                          </a:solidFill>
                          <a:effectLst/>
                          <a:latin typeface="Arial" pitchFamily="34" charset="0"/>
                          <a:cs typeface="Arial" pitchFamily="34" charset="0"/>
                        </a:rPr>
                        <a:t>KwaZulu</a:t>
                      </a:r>
                      <a:r>
                        <a:rPr lang="en-ZA" sz="1200" b="1" i="0" u="none" strike="noStrike" dirty="0">
                          <a:solidFill>
                            <a:srgbClr val="000000"/>
                          </a:solidFill>
                          <a:effectLst/>
                          <a:latin typeface="Arial" pitchFamily="34" charset="0"/>
                          <a:cs typeface="Arial" pitchFamily="34" charset="0"/>
                        </a:rPr>
                        <a:t>-</a:t>
                      </a:r>
                      <a:r>
                        <a:rPr lang="en-ZA" sz="1200" b="1" i="0" u="none" strike="noStrike" dirty="0" smtClean="0">
                          <a:solidFill>
                            <a:srgbClr val="000000"/>
                          </a:solidFill>
                          <a:effectLst/>
                          <a:latin typeface="Arial" pitchFamily="34" charset="0"/>
                          <a:cs typeface="Arial" pitchFamily="34" charset="0"/>
                        </a:rPr>
                        <a:t>Natal</a:t>
                      </a:r>
                      <a:endParaRPr lang="en-ZA" sz="1200" b="1" i="0" u="none" strike="noStrike" dirty="0">
                        <a:solidFill>
                          <a:srgbClr val="000000"/>
                        </a:solidFill>
                        <a:effectLst/>
                        <a:latin typeface="Arial" pitchFamily="34" charset="0"/>
                        <a:cs typeface="Arial"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ZA" sz="1200" b="0" i="0" u="none" strike="noStrike" dirty="0">
                          <a:solidFill>
                            <a:srgbClr val="000000"/>
                          </a:solidFill>
                          <a:effectLst/>
                          <a:latin typeface="Arial" pitchFamily="34" charset="0"/>
                          <a:cs typeface="Arial" pitchFamily="34" charset="0"/>
                        </a:rPr>
                        <a:t>Richards bay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a:txBody>
                    <a:bodyPr/>
                    <a:lstStyle/>
                    <a:p>
                      <a:pPr algn="ctr" fontAlgn="b"/>
                      <a:r>
                        <a:rPr lang="en-ZA" sz="1200" b="0" i="0" u="none" strike="noStrike" dirty="0">
                          <a:solidFill>
                            <a:srgbClr val="000000"/>
                          </a:solidFill>
                          <a:effectLst/>
                          <a:latin typeface="Arial" pitchFamily="34" charset="0"/>
                          <a:cs typeface="Arial" pitchFamily="34" charset="0"/>
                        </a:rPr>
                        <a:t>Aug-20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182880">
                <a:tc vMerge="1">
                  <a:txBody>
                    <a:bodyPr/>
                    <a:lstStyle/>
                    <a:p>
                      <a:endParaRPr lang="en-ZA"/>
                    </a:p>
                  </a:txBody>
                  <a:tcPr/>
                </a:tc>
                <a:tc>
                  <a:txBody>
                    <a:bodyPr/>
                    <a:lstStyle/>
                    <a:p>
                      <a:pPr algn="l" fontAlgn="b"/>
                      <a:r>
                        <a:rPr lang="en-ZA" sz="1200" b="0" i="0" u="none" strike="noStrike" dirty="0">
                          <a:solidFill>
                            <a:srgbClr val="000000"/>
                          </a:solidFill>
                          <a:effectLst/>
                          <a:latin typeface="Arial" pitchFamily="34" charset="0"/>
                          <a:cs typeface="Arial" pitchFamily="34" charset="0"/>
                        </a:rPr>
                        <a:t>eThekwini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a:txBody>
                    <a:bodyPr/>
                    <a:lstStyle/>
                    <a:p>
                      <a:pPr algn="ctr" fontAlgn="b"/>
                      <a:r>
                        <a:rPr lang="en-ZA" sz="1200" b="0" i="0" u="none" strike="noStrike" dirty="0">
                          <a:solidFill>
                            <a:srgbClr val="000000"/>
                          </a:solidFill>
                          <a:effectLst/>
                          <a:latin typeface="Arial" pitchFamily="34" charset="0"/>
                          <a:cs typeface="Arial"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182880">
                <a:tc rowSpan="3">
                  <a:txBody>
                    <a:bodyPr/>
                    <a:lstStyle/>
                    <a:p>
                      <a:pPr algn="ctr" fontAlgn="b"/>
                      <a:r>
                        <a:rPr lang="en-ZA" sz="1200" b="1" i="0" u="none" strike="noStrike" dirty="0">
                          <a:solidFill>
                            <a:srgbClr val="000000"/>
                          </a:solidFill>
                          <a:effectLst/>
                          <a:latin typeface="Arial" pitchFamily="34" charset="0"/>
                          <a:cs typeface="Arial" pitchFamily="34" charset="0"/>
                        </a:rPr>
                        <a:t>Western Cape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ZA" sz="1200" b="0" i="0" u="none" strike="noStrike" dirty="0" smtClean="0">
                          <a:solidFill>
                            <a:srgbClr val="000000"/>
                          </a:solidFill>
                          <a:effectLst/>
                          <a:latin typeface="Arial" pitchFamily="34" charset="0"/>
                          <a:cs typeface="Arial" pitchFamily="34" charset="0"/>
                        </a:rPr>
                        <a:t>Oudtshoorn</a:t>
                      </a:r>
                      <a:endParaRPr lang="en-ZA" sz="1200" b="0" i="0" u="none" strike="noStrike" dirty="0">
                        <a:solidFill>
                          <a:srgbClr val="000000"/>
                        </a:solidFill>
                        <a:effectLst/>
                        <a:latin typeface="Arial" pitchFamily="34" charset="0"/>
                        <a:cs typeface="Arial"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a:txBody>
                    <a:bodyPr/>
                    <a:lstStyle/>
                    <a:p>
                      <a:pPr algn="ctr" fontAlgn="b"/>
                      <a:r>
                        <a:rPr lang="en-ZA" sz="1200" b="0" i="0" u="none" strike="noStrike" dirty="0">
                          <a:solidFill>
                            <a:srgbClr val="000000"/>
                          </a:solidFill>
                          <a:effectLst/>
                          <a:latin typeface="Arial" pitchFamily="34" charset="0"/>
                          <a:cs typeface="Arial" pitchFamily="34" charset="0"/>
                        </a:rPr>
                        <a:t>Sep-20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182880">
                <a:tc vMerge="1">
                  <a:txBody>
                    <a:bodyPr/>
                    <a:lstStyle/>
                    <a:p>
                      <a:endParaRPr lang="en-ZA"/>
                    </a:p>
                  </a:txBody>
                  <a:tcPr/>
                </a:tc>
                <a:tc>
                  <a:txBody>
                    <a:bodyPr/>
                    <a:lstStyle/>
                    <a:p>
                      <a:pPr algn="l" fontAlgn="b"/>
                      <a:r>
                        <a:rPr lang="en-ZA" sz="1200" b="0" i="0" u="none" strike="noStrike" dirty="0">
                          <a:solidFill>
                            <a:srgbClr val="000000"/>
                          </a:solidFill>
                          <a:effectLst/>
                          <a:latin typeface="Arial" pitchFamily="34" charset="0"/>
                          <a:cs typeface="Arial" pitchFamily="34" charset="0"/>
                        </a:rPr>
                        <a:t>George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a:txBody>
                    <a:bodyPr/>
                    <a:lstStyle/>
                    <a:p>
                      <a:pPr algn="ctr" fontAlgn="b"/>
                      <a:r>
                        <a:rPr lang="en-ZA" sz="1200" b="0" i="0" u="none" strike="noStrike" dirty="0">
                          <a:solidFill>
                            <a:srgbClr val="000000"/>
                          </a:solidFill>
                          <a:effectLst/>
                          <a:latin typeface="Arial" pitchFamily="34" charset="0"/>
                          <a:cs typeface="Arial"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r h="182880">
                <a:tc vMerge="1">
                  <a:txBody>
                    <a:bodyPr/>
                    <a:lstStyle/>
                    <a:p>
                      <a:endParaRPr lang="en-ZA"/>
                    </a:p>
                  </a:txBody>
                  <a:tcPr/>
                </a:tc>
                <a:tc>
                  <a:txBody>
                    <a:bodyPr/>
                    <a:lstStyle/>
                    <a:p>
                      <a:pPr algn="l" fontAlgn="b"/>
                      <a:r>
                        <a:rPr lang="en-ZA" sz="1200" b="0" i="0" u="none" strike="noStrike" dirty="0">
                          <a:solidFill>
                            <a:srgbClr val="000000"/>
                          </a:solidFill>
                          <a:effectLst/>
                          <a:latin typeface="Arial" pitchFamily="34" charset="0"/>
                          <a:cs typeface="Arial" pitchFamily="34" charset="0"/>
                        </a:rPr>
                        <a:t>Knysna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a:txBody>
                    <a:bodyPr/>
                    <a:lstStyle/>
                    <a:p>
                      <a:pPr algn="ctr" fontAlgn="b"/>
                      <a:r>
                        <a:rPr lang="en-ZA" sz="1200" b="0" i="0" u="none" strike="noStrike" dirty="0">
                          <a:solidFill>
                            <a:srgbClr val="000000"/>
                          </a:solidFill>
                          <a:effectLst/>
                          <a:latin typeface="Arial" pitchFamily="34" charset="0"/>
                          <a:cs typeface="Arial"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8"/>
                  </a:ext>
                </a:extLst>
              </a:tr>
              <a:tr h="182880">
                <a:tc>
                  <a:txBody>
                    <a:bodyPr/>
                    <a:lstStyle/>
                    <a:p>
                      <a:pPr algn="ctr" fontAlgn="b"/>
                      <a:r>
                        <a:rPr lang="en-ZA" sz="1200" b="1" i="0" u="none" strike="noStrike" dirty="0">
                          <a:solidFill>
                            <a:srgbClr val="000000"/>
                          </a:solidFill>
                          <a:effectLst/>
                          <a:latin typeface="Arial" pitchFamily="34" charset="0"/>
                          <a:cs typeface="Arial" pitchFamily="34" charset="0"/>
                        </a:rPr>
                        <a:t>Gauteng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ZA" sz="1200" b="0" i="0" u="none" strike="noStrike" dirty="0">
                          <a:solidFill>
                            <a:srgbClr val="000000"/>
                          </a:solidFill>
                          <a:effectLst/>
                          <a:latin typeface="Arial" pitchFamily="34" charset="0"/>
                          <a:cs typeface="Arial" pitchFamily="34" charset="0"/>
                        </a:rPr>
                        <a:t>Tshwane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a:txBody>
                    <a:bodyPr/>
                    <a:lstStyle/>
                    <a:p>
                      <a:pPr algn="ctr" fontAlgn="b"/>
                      <a:r>
                        <a:rPr lang="en-ZA" sz="1200" b="0" i="0" u="none" strike="noStrike" dirty="0">
                          <a:solidFill>
                            <a:srgbClr val="000000"/>
                          </a:solidFill>
                          <a:effectLst/>
                          <a:latin typeface="Arial" pitchFamily="34" charset="0"/>
                          <a:cs typeface="Arial" pitchFamily="34" charset="0"/>
                        </a:rPr>
                        <a:t>Sep-20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9"/>
                  </a:ext>
                </a:extLst>
              </a:tr>
            </a:tbl>
          </a:graphicData>
        </a:graphic>
      </p:graphicFrame>
      <p:sp>
        <p:nvSpPr>
          <p:cNvPr id="8" name="Title 1"/>
          <p:cNvSpPr txBox="1">
            <a:spLocks/>
          </p:cNvSpPr>
          <p:nvPr/>
        </p:nvSpPr>
        <p:spPr bwMode="auto">
          <a:xfrm>
            <a:off x="129540" y="2680921"/>
            <a:ext cx="8597900" cy="38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lvl1pPr algn="ctr" defTabSz="388938" rtl="0" eaLnBrk="0" fontAlgn="base" hangingPunct="0">
              <a:spcBef>
                <a:spcPct val="0"/>
              </a:spcBef>
              <a:spcAft>
                <a:spcPct val="0"/>
              </a:spcAft>
              <a:defRPr sz="3700" kern="1200">
                <a:solidFill>
                  <a:schemeClr val="tx1"/>
                </a:solidFill>
                <a:latin typeface="+mj-lt"/>
                <a:ea typeface="+mj-ea"/>
                <a:cs typeface="+mj-cs"/>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algn="l"/>
            <a:r>
              <a:rPr lang="en-US" altLang="en-US" sz="1800" b="1" dirty="0" smtClean="0">
                <a:solidFill>
                  <a:srgbClr val="000000"/>
                </a:solidFill>
                <a:latin typeface="Arial" pitchFamily="34" charset="0"/>
                <a:cs typeface="Arial" pitchFamily="34" charset="0"/>
              </a:rPr>
              <a:t>Export Awareness Workshops (Q2)</a:t>
            </a:r>
            <a:r>
              <a:rPr lang="en-US" altLang="en-US" sz="1800" dirty="0" smtClean="0">
                <a:solidFill>
                  <a:srgbClr val="000000"/>
                </a:solidFill>
                <a:latin typeface="Arial" pitchFamily="34" charset="0"/>
                <a:cs typeface="Arial" pitchFamily="34" charset="0"/>
              </a:rPr>
              <a:t/>
            </a:r>
            <a:br>
              <a:rPr lang="en-US" altLang="en-US" sz="1800" dirty="0" smtClean="0">
                <a:solidFill>
                  <a:srgbClr val="000000"/>
                </a:solidFill>
                <a:latin typeface="Arial" pitchFamily="34" charset="0"/>
                <a:cs typeface="Arial" pitchFamily="34" charset="0"/>
              </a:rPr>
            </a:br>
            <a:endParaRPr lang="en-ZA" altLang="en-US" sz="1800" dirty="0" smtClean="0">
              <a:latin typeface="Arial" pitchFamily="34" charset="0"/>
              <a:cs typeface="Arial" pitchFamily="34" charset="0"/>
            </a:endParaRPr>
          </a:p>
        </p:txBody>
      </p:sp>
    </p:spTree>
    <p:extLst>
      <p:ext uri="{BB962C8B-B14F-4D97-AF65-F5344CB8AC3E}">
        <p14:creationId xmlns:p14="http://schemas.microsoft.com/office/powerpoint/2010/main" val="15885147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388938" eaLnBrk="0" fontAlgn="base" hangingPunct="0">
              <a:spcBef>
                <a:spcPct val="0"/>
              </a:spcBef>
              <a:spcAft>
                <a:spcPct val="0"/>
              </a:spcAft>
              <a:defRPr sz="1500">
                <a:solidFill>
                  <a:schemeClr val="tx1"/>
                </a:solidFill>
                <a:latin typeface="Calibri" pitchFamily="34" charset="0"/>
              </a:defRPr>
            </a:lvl6pPr>
            <a:lvl7pPr marL="2971800" indent="-228600" defTabSz="388938" eaLnBrk="0" fontAlgn="base" hangingPunct="0">
              <a:spcBef>
                <a:spcPct val="0"/>
              </a:spcBef>
              <a:spcAft>
                <a:spcPct val="0"/>
              </a:spcAft>
              <a:defRPr sz="1500">
                <a:solidFill>
                  <a:schemeClr val="tx1"/>
                </a:solidFill>
                <a:latin typeface="Calibri" pitchFamily="34" charset="0"/>
              </a:defRPr>
            </a:lvl7pPr>
            <a:lvl8pPr marL="3429000" indent="-228600" defTabSz="388938" eaLnBrk="0" fontAlgn="base" hangingPunct="0">
              <a:spcBef>
                <a:spcPct val="0"/>
              </a:spcBef>
              <a:spcAft>
                <a:spcPct val="0"/>
              </a:spcAft>
              <a:defRPr sz="1500">
                <a:solidFill>
                  <a:schemeClr val="tx1"/>
                </a:solidFill>
                <a:latin typeface="Calibri" pitchFamily="34" charset="0"/>
              </a:defRPr>
            </a:lvl8pPr>
            <a:lvl9pPr marL="3886200" indent="-228600" defTabSz="388938" eaLnBrk="0" fontAlgn="base" hangingPunct="0">
              <a:spcBef>
                <a:spcPct val="0"/>
              </a:spcBef>
              <a:spcAft>
                <a:spcPct val="0"/>
              </a:spcAft>
              <a:defRPr sz="1500">
                <a:solidFill>
                  <a:schemeClr val="tx1"/>
                </a:solidFill>
                <a:latin typeface="Calibri" pitchFamily="34" charset="0"/>
              </a:defRPr>
            </a:lvl9pPr>
          </a:lstStyle>
          <a:p>
            <a:fld id="{4C69FC03-AEBC-4318-934F-FD7BCDBD4740}" type="slidenum">
              <a:rPr lang="en-US" altLang="en-US" sz="1000" smtClean="0">
                <a:solidFill>
                  <a:srgbClr val="898989"/>
                </a:solidFill>
              </a:rPr>
              <a:pPr/>
              <a:t>41</a:t>
            </a:fld>
            <a:endParaRPr lang="en-US" altLang="en-US" sz="1000" dirty="0" smtClean="0">
              <a:solidFill>
                <a:srgbClr val="898989"/>
              </a:solidFill>
            </a:endParaRPr>
          </a:p>
        </p:txBody>
      </p:sp>
      <p:sp>
        <p:nvSpPr>
          <p:cNvPr id="34819" name="Title 1"/>
          <p:cNvSpPr>
            <a:spLocks noGrp="1"/>
          </p:cNvSpPr>
          <p:nvPr>
            <p:ph type="ctrTitle"/>
          </p:nvPr>
        </p:nvSpPr>
        <p:spPr>
          <a:xfrm>
            <a:off x="406400" y="785257"/>
            <a:ext cx="8280400" cy="596900"/>
          </a:xfrm>
        </p:spPr>
        <p:txBody>
          <a:bodyPr/>
          <a:lstStyle/>
          <a:p>
            <a:pPr algn="l"/>
            <a:r>
              <a:rPr lang="en-US" altLang="en-US" sz="1800" dirty="0" smtClean="0">
                <a:solidFill>
                  <a:srgbClr val="000000"/>
                </a:solidFill>
                <a:latin typeface="Arial" pitchFamily="34" charset="0"/>
                <a:cs typeface="Arial" pitchFamily="34" charset="0"/>
              </a:rPr>
              <a:t/>
            </a:r>
            <a:br>
              <a:rPr lang="en-US" altLang="en-US" sz="1800" dirty="0" smtClean="0">
                <a:solidFill>
                  <a:srgbClr val="000000"/>
                </a:solidFill>
                <a:latin typeface="Arial" pitchFamily="34" charset="0"/>
                <a:cs typeface="Arial" pitchFamily="34" charset="0"/>
              </a:rPr>
            </a:br>
            <a:r>
              <a:rPr lang="en-US" altLang="en-US" sz="1800" b="1" dirty="0" smtClean="0">
                <a:solidFill>
                  <a:srgbClr val="000000"/>
                </a:solidFill>
                <a:latin typeface="Arial" pitchFamily="34" charset="0"/>
                <a:cs typeface="Arial" pitchFamily="34" charset="0"/>
              </a:rPr>
              <a:t>Export Awareness Workshops (Q3 &amp; Q4)</a:t>
            </a:r>
            <a:r>
              <a:rPr lang="en-US" altLang="en-US" sz="1800" dirty="0" smtClean="0">
                <a:solidFill>
                  <a:srgbClr val="000000"/>
                </a:solidFill>
                <a:latin typeface="Arial" pitchFamily="34" charset="0"/>
                <a:cs typeface="Arial" pitchFamily="34" charset="0"/>
              </a:rPr>
              <a:t/>
            </a:r>
            <a:br>
              <a:rPr lang="en-US" altLang="en-US" sz="1800" dirty="0" smtClean="0">
                <a:solidFill>
                  <a:srgbClr val="000000"/>
                </a:solidFill>
                <a:latin typeface="Arial" pitchFamily="34" charset="0"/>
                <a:cs typeface="Arial" pitchFamily="34" charset="0"/>
              </a:rPr>
            </a:br>
            <a:r>
              <a:rPr lang="en-US" altLang="en-US" sz="1800" dirty="0" smtClean="0">
                <a:solidFill>
                  <a:srgbClr val="000000"/>
                </a:solidFill>
                <a:latin typeface="Arial" pitchFamily="34" charset="0"/>
                <a:cs typeface="Arial" pitchFamily="34" charset="0"/>
              </a:rPr>
              <a:t/>
            </a:r>
            <a:br>
              <a:rPr lang="en-US" altLang="en-US" sz="1800" dirty="0" smtClean="0">
                <a:solidFill>
                  <a:srgbClr val="000000"/>
                </a:solidFill>
                <a:latin typeface="Arial" pitchFamily="34" charset="0"/>
                <a:cs typeface="Arial" pitchFamily="34" charset="0"/>
              </a:rPr>
            </a:br>
            <a:endParaRPr lang="en-ZA" altLang="en-US" sz="1800" dirty="0" smtClean="0">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869531551"/>
              </p:ext>
            </p:extLst>
          </p:nvPr>
        </p:nvGraphicFramePr>
        <p:xfrm>
          <a:off x="406400" y="1211730"/>
          <a:ext cx="8394700" cy="4121086"/>
        </p:xfrm>
        <a:graphic>
          <a:graphicData uri="http://schemas.openxmlformats.org/drawingml/2006/table">
            <a:tbl>
              <a:tblPr/>
              <a:tblGrid>
                <a:gridCol w="2520724">
                  <a:extLst>
                    <a:ext uri="{9D8B030D-6E8A-4147-A177-3AD203B41FA5}">
                      <a16:colId xmlns:a16="http://schemas.microsoft.com/office/drawing/2014/main" val="20000"/>
                    </a:ext>
                  </a:extLst>
                </a:gridCol>
                <a:gridCol w="2983241">
                  <a:extLst>
                    <a:ext uri="{9D8B030D-6E8A-4147-A177-3AD203B41FA5}">
                      <a16:colId xmlns:a16="http://schemas.microsoft.com/office/drawing/2014/main" val="20001"/>
                    </a:ext>
                  </a:extLst>
                </a:gridCol>
                <a:gridCol w="1040664">
                  <a:extLst>
                    <a:ext uri="{9D8B030D-6E8A-4147-A177-3AD203B41FA5}">
                      <a16:colId xmlns:a16="http://schemas.microsoft.com/office/drawing/2014/main" val="20002"/>
                    </a:ext>
                  </a:extLst>
                </a:gridCol>
                <a:gridCol w="1850071">
                  <a:extLst>
                    <a:ext uri="{9D8B030D-6E8A-4147-A177-3AD203B41FA5}">
                      <a16:colId xmlns:a16="http://schemas.microsoft.com/office/drawing/2014/main" val="20003"/>
                    </a:ext>
                  </a:extLst>
                </a:gridCol>
              </a:tblGrid>
              <a:tr h="399388">
                <a:tc>
                  <a:txBody>
                    <a:bodyPr/>
                    <a:lstStyle/>
                    <a:p>
                      <a:pPr algn="ctr" fontAlgn="b"/>
                      <a:r>
                        <a:rPr lang="en-ZA" sz="1200" b="1" i="0" u="none" strike="noStrike" dirty="0">
                          <a:solidFill>
                            <a:srgbClr val="000000"/>
                          </a:solidFill>
                          <a:effectLst/>
                          <a:latin typeface="Arial" pitchFamily="34" charset="0"/>
                          <a:cs typeface="Arial" pitchFamily="34" charset="0"/>
                        </a:rPr>
                        <a:t>Province</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ZA" sz="1200" b="1" i="0" u="none" strike="noStrike" dirty="0">
                          <a:solidFill>
                            <a:srgbClr val="000000"/>
                          </a:solidFill>
                          <a:effectLst/>
                          <a:latin typeface="Arial" pitchFamily="34" charset="0"/>
                          <a:cs typeface="Arial" pitchFamily="34" charset="0"/>
                        </a:rPr>
                        <a:t>City/ Town</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ZA" sz="1200" b="1" i="0" u="none" strike="noStrike" dirty="0">
                          <a:solidFill>
                            <a:srgbClr val="000000"/>
                          </a:solidFill>
                          <a:effectLst/>
                          <a:latin typeface="Arial" pitchFamily="34" charset="0"/>
                          <a:cs typeface="Arial" pitchFamily="34" charset="0"/>
                        </a:rPr>
                        <a:t>Quarter</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ZA" sz="1200" b="1" i="0" u="none" strike="noStrike" dirty="0">
                          <a:solidFill>
                            <a:srgbClr val="000000"/>
                          </a:solidFill>
                          <a:effectLst/>
                          <a:latin typeface="Arial" pitchFamily="34" charset="0"/>
                          <a:cs typeface="Arial" pitchFamily="34" charset="0"/>
                        </a:rPr>
                        <a:t>Date</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206761">
                <a:tc rowSpan="3">
                  <a:txBody>
                    <a:bodyPr/>
                    <a:lstStyle/>
                    <a:p>
                      <a:pPr algn="ctr" fontAlgn="b"/>
                      <a:r>
                        <a:rPr lang="en-ZA" sz="1200" b="1" i="0" u="none" strike="noStrike" dirty="0">
                          <a:solidFill>
                            <a:srgbClr val="000000"/>
                          </a:solidFill>
                          <a:effectLst/>
                          <a:latin typeface="Arial" pitchFamily="34" charset="0"/>
                          <a:cs typeface="Arial" pitchFamily="34" charset="0"/>
                        </a:rPr>
                        <a:t>Free State</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n-ZA" sz="1200" b="0" i="0" u="none" strike="noStrike" dirty="0">
                          <a:solidFill>
                            <a:srgbClr val="000000"/>
                          </a:solidFill>
                          <a:effectLst/>
                          <a:latin typeface="Arial" pitchFamily="34" charset="0"/>
                          <a:cs typeface="Arial" pitchFamily="34" charset="0"/>
                        </a:rPr>
                        <a:t>Parys</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9">
                  <a:txBody>
                    <a:bodyPr/>
                    <a:lstStyle/>
                    <a:p>
                      <a:pPr algn="ctr" fontAlgn="b"/>
                      <a:r>
                        <a:rPr lang="en-ZA" sz="1200" b="0" i="0" u="none" strike="noStrike" dirty="0">
                          <a:solidFill>
                            <a:srgbClr val="000000"/>
                          </a:solidFill>
                          <a:effectLst/>
                          <a:latin typeface="Arial" pitchFamily="34" charset="0"/>
                          <a:cs typeface="Arial" pitchFamily="34" charset="0"/>
                        </a:rPr>
                        <a:t>3</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gn="ctr" fontAlgn="b"/>
                      <a:r>
                        <a:rPr lang="en-ZA" sz="1200" b="0" i="0" u="none" strike="noStrike" dirty="0">
                          <a:solidFill>
                            <a:srgbClr val="000000"/>
                          </a:solidFill>
                          <a:effectLst/>
                          <a:latin typeface="Arial" pitchFamily="34" charset="0"/>
                          <a:cs typeface="Arial" pitchFamily="34" charset="0"/>
                        </a:rPr>
                        <a:t>Oct-20</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206761">
                <a:tc vMerge="1">
                  <a:txBody>
                    <a:bodyPr/>
                    <a:lstStyle/>
                    <a:p>
                      <a:endParaRPr lang="en-ZA"/>
                    </a:p>
                  </a:txBody>
                  <a:tcPr/>
                </a:tc>
                <a:tc>
                  <a:txBody>
                    <a:bodyPr/>
                    <a:lstStyle/>
                    <a:p>
                      <a:pPr algn="l" fontAlgn="b"/>
                      <a:r>
                        <a:rPr lang="en-ZA" sz="1200" b="0" i="0" u="none" strike="noStrike" dirty="0">
                          <a:solidFill>
                            <a:srgbClr val="000000"/>
                          </a:solidFill>
                          <a:effectLst/>
                          <a:latin typeface="Arial" pitchFamily="34" charset="0"/>
                          <a:cs typeface="Arial" pitchFamily="34" charset="0"/>
                        </a:rPr>
                        <a:t>Phuthaditjhaba</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2"/>
                  </a:ext>
                </a:extLst>
              </a:tr>
              <a:tr h="206761">
                <a:tc vMerge="1">
                  <a:txBody>
                    <a:bodyPr/>
                    <a:lstStyle/>
                    <a:p>
                      <a:endParaRPr lang="en-ZA"/>
                    </a:p>
                  </a:txBody>
                  <a:tcPr/>
                </a:tc>
                <a:tc>
                  <a:txBody>
                    <a:bodyPr/>
                    <a:lstStyle/>
                    <a:p>
                      <a:pPr algn="l" fontAlgn="b"/>
                      <a:r>
                        <a:rPr lang="en-ZA" sz="1200" b="0" i="0" u="none" strike="noStrike" dirty="0">
                          <a:solidFill>
                            <a:srgbClr val="000000"/>
                          </a:solidFill>
                          <a:effectLst/>
                          <a:latin typeface="Arial" pitchFamily="34" charset="0"/>
                          <a:cs typeface="Arial" pitchFamily="34" charset="0"/>
                        </a:rPr>
                        <a:t>Harrismith</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3"/>
                  </a:ext>
                </a:extLst>
              </a:tr>
              <a:tr h="206761">
                <a:tc rowSpan="2">
                  <a:txBody>
                    <a:bodyPr/>
                    <a:lstStyle/>
                    <a:p>
                      <a:pPr algn="ctr" fontAlgn="b"/>
                      <a:r>
                        <a:rPr lang="en-ZA" sz="1200" b="1" i="0" u="none" strike="noStrike" dirty="0">
                          <a:solidFill>
                            <a:srgbClr val="000000"/>
                          </a:solidFill>
                          <a:effectLst/>
                          <a:latin typeface="Arial" pitchFamily="34" charset="0"/>
                          <a:cs typeface="Arial" pitchFamily="34" charset="0"/>
                        </a:rPr>
                        <a:t>Gauteng</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n-ZA" sz="1200" b="0" i="0" u="none" strike="noStrike" dirty="0">
                          <a:solidFill>
                            <a:srgbClr val="000000"/>
                          </a:solidFill>
                          <a:effectLst/>
                          <a:latin typeface="Arial" pitchFamily="34" charset="0"/>
                          <a:cs typeface="Arial" pitchFamily="34" charset="0"/>
                        </a:rPr>
                        <a:t>Johannesburg</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rowSpan="6">
                  <a:txBody>
                    <a:bodyPr/>
                    <a:lstStyle/>
                    <a:p>
                      <a:pPr algn="ctr" fontAlgn="b"/>
                      <a:r>
                        <a:rPr lang="en-ZA" sz="1200" b="0" i="0" u="none" strike="noStrike" dirty="0">
                          <a:solidFill>
                            <a:srgbClr val="000000"/>
                          </a:solidFill>
                          <a:effectLst/>
                          <a:latin typeface="Arial" pitchFamily="34" charset="0"/>
                          <a:cs typeface="Arial" pitchFamily="34" charset="0"/>
                        </a:rPr>
                        <a:t>Nov-20</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206761">
                <a:tc vMerge="1">
                  <a:txBody>
                    <a:bodyPr/>
                    <a:lstStyle/>
                    <a:p>
                      <a:endParaRPr lang="en-ZA"/>
                    </a:p>
                  </a:txBody>
                  <a:tcPr/>
                </a:tc>
                <a:tc>
                  <a:txBody>
                    <a:bodyPr/>
                    <a:lstStyle/>
                    <a:p>
                      <a:pPr algn="l" fontAlgn="b"/>
                      <a:r>
                        <a:rPr lang="en-ZA" sz="1200" b="0" i="0" u="none" strike="noStrike" dirty="0">
                          <a:solidFill>
                            <a:srgbClr val="000000"/>
                          </a:solidFill>
                          <a:effectLst/>
                          <a:latin typeface="Arial" pitchFamily="34" charset="0"/>
                          <a:cs typeface="Arial" pitchFamily="34" charset="0"/>
                        </a:rPr>
                        <a:t>Magale City</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5"/>
                  </a:ext>
                </a:extLst>
              </a:tr>
              <a:tr h="206761">
                <a:tc rowSpan="3">
                  <a:txBody>
                    <a:bodyPr/>
                    <a:lstStyle/>
                    <a:p>
                      <a:pPr algn="ctr" fontAlgn="b"/>
                      <a:r>
                        <a:rPr lang="en-ZA" sz="1200" b="1" i="0" u="none" strike="noStrike" dirty="0">
                          <a:solidFill>
                            <a:srgbClr val="000000"/>
                          </a:solidFill>
                          <a:effectLst/>
                          <a:latin typeface="Arial" pitchFamily="34" charset="0"/>
                          <a:cs typeface="Arial" pitchFamily="34" charset="0"/>
                        </a:rPr>
                        <a:t>Free State</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n-ZA" sz="1200" b="0" i="0" u="none" strike="noStrike" dirty="0">
                          <a:solidFill>
                            <a:srgbClr val="000000"/>
                          </a:solidFill>
                          <a:effectLst/>
                          <a:latin typeface="Arial" pitchFamily="34" charset="0"/>
                          <a:cs typeface="Arial" pitchFamily="34" charset="0"/>
                        </a:rPr>
                        <a:t>Bloemfontein</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6"/>
                  </a:ext>
                </a:extLst>
              </a:tr>
              <a:tr h="206761">
                <a:tc vMerge="1">
                  <a:txBody>
                    <a:bodyPr/>
                    <a:lstStyle/>
                    <a:p>
                      <a:endParaRPr lang="en-ZA"/>
                    </a:p>
                  </a:txBody>
                  <a:tcPr/>
                </a:tc>
                <a:tc>
                  <a:txBody>
                    <a:bodyPr/>
                    <a:lstStyle/>
                    <a:p>
                      <a:pPr algn="l" fontAlgn="b"/>
                      <a:r>
                        <a:rPr lang="en-ZA" sz="1200" b="0" i="0" u="none" strike="noStrike" dirty="0">
                          <a:solidFill>
                            <a:srgbClr val="000000"/>
                          </a:solidFill>
                          <a:effectLst/>
                          <a:latin typeface="Arial" pitchFamily="34" charset="0"/>
                          <a:cs typeface="Arial" pitchFamily="34" charset="0"/>
                        </a:rPr>
                        <a:t>Kimberly</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7"/>
                  </a:ext>
                </a:extLst>
              </a:tr>
              <a:tr h="206761">
                <a:tc vMerge="1">
                  <a:txBody>
                    <a:bodyPr/>
                    <a:lstStyle/>
                    <a:p>
                      <a:endParaRPr lang="en-ZA"/>
                    </a:p>
                  </a:txBody>
                  <a:tcPr/>
                </a:tc>
                <a:tc>
                  <a:txBody>
                    <a:bodyPr/>
                    <a:lstStyle/>
                    <a:p>
                      <a:pPr algn="l" fontAlgn="b"/>
                      <a:r>
                        <a:rPr lang="en-ZA" sz="1200" b="0" i="0" u="none" strike="noStrike" dirty="0">
                          <a:solidFill>
                            <a:srgbClr val="000000"/>
                          </a:solidFill>
                          <a:effectLst/>
                          <a:latin typeface="Arial" pitchFamily="34" charset="0"/>
                          <a:cs typeface="Arial" pitchFamily="34" charset="0"/>
                        </a:rPr>
                        <a:t>Upington</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8"/>
                  </a:ext>
                </a:extLst>
              </a:tr>
              <a:tr h="206761">
                <a:tc rowSpan="2">
                  <a:txBody>
                    <a:bodyPr/>
                    <a:lstStyle/>
                    <a:p>
                      <a:pPr algn="ctr" fontAlgn="b"/>
                      <a:r>
                        <a:rPr lang="en-ZA" sz="1200" b="1" i="0" u="none" strike="noStrike" dirty="0">
                          <a:solidFill>
                            <a:srgbClr val="000000"/>
                          </a:solidFill>
                          <a:effectLst/>
                          <a:latin typeface="Arial" pitchFamily="34" charset="0"/>
                          <a:cs typeface="Arial" pitchFamily="34" charset="0"/>
                        </a:rPr>
                        <a:t>Gauteng</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n-ZA" sz="1200" b="0" i="0" u="none" strike="noStrike" dirty="0">
                          <a:solidFill>
                            <a:srgbClr val="000000"/>
                          </a:solidFill>
                          <a:effectLst/>
                          <a:latin typeface="Arial" pitchFamily="34" charset="0"/>
                          <a:cs typeface="Arial" pitchFamily="34" charset="0"/>
                        </a:rPr>
                        <a:t>Vereeniging</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9"/>
                  </a:ext>
                </a:extLst>
              </a:tr>
              <a:tr h="206761">
                <a:tc vMerge="1">
                  <a:txBody>
                    <a:bodyPr/>
                    <a:lstStyle/>
                    <a:p>
                      <a:endParaRPr lang="en-ZA"/>
                    </a:p>
                  </a:txBody>
                  <a:tcPr/>
                </a:tc>
                <a:tc>
                  <a:txBody>
                    <a:bodyPr/>
                    <a:lstStyle/>
                    <a:p>
                      <a:pPr algn="l" fontAlgn="b"/>
                      <a:r>
                        <a:rPr lang="en-ZA" sz="1200" b="0" i="0" u="none" strike="noStrike" dirty="0">
                          <a:solidFill>
                            <a:srgbClr val="000000"/>
                          </a:solidFill>
                          <a:effectLst/>
                          <a:latin typeface="Arial" pitchFamily="34" charset="0"/>
                          <a:cs typeface="Arial" pitchFamily="34" charset="0"/>
                        </a:rPr>
                        <a:t>Tshwane</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9">
                  <a:txBody>
                    <a:bodyPr/>
                    <a:lstStyle/>
                    <a:p>
                      <a:pPr algn="ctr" fontAlgn="ctr"/>
                      <a:r>
                        <a:rPr lang="en-ZA" sz="1200" b="0" i="0" u="none" strike="noStrike" dirty="0">
                          <a:solidFill>
                            <a:srgbClr val="000000"/>
                          </a:solidFill>
                          <a:effectLst/>
                          <a:latin typeface="Arial" pitchFamily="34" charset="0"/>
                          <a:cs typeface="Arial" pitchFamily="34" charset="0"/>
                        </a:rPr>
                        <a:t>4</a:t>
                      </a:r>
                    </a:p>
                  </a:txBody>
                  <a:tcPr marL="7620" marR="7620" marT="7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4">
                  <a:txBody>
                    <a:bodyPr/>
                    <a:lstStyle/>
                    <a:p>
                      <a:pPr algn="ctr" fontAlgn="b"/>
                      <a:r>
                        <a:rPr lang="en-ZA" sz="1200" b="0" i="0" u="none" strike="noStrike" dirty="0">
                          <a:solidFill>
                            <a:srgbClr val="000000"/>
                          </a:solidFill>
                          <a:effectLst/>
                          <a:latin typeface="Arial" pitchFamily="34" charset="0"/>
                          <a:cs typeface="Arial" pitchFamily="34" charset="0"/>
                        </a:rPr>
                        <a:t>Feb-21</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0"/>
                  </a:ext>
                </a:extLst>
              </a:tr>
              <a:tr h="206761">
                <a:tc rowSpan="2">
                  <a:txBody>
                    <a:bodyPr/>
                    <a:lstStyle/>
                    <a:p>
                      <a:pPr algn="ctr" fontAlgn="b"/>
                      <a:r>
                        <a:rPr lang="en-ZA" sz="1200" b="1" i="0" u="none" strike="noStrike" dirty="0">
                          <a:solidFill>
                            <a:srgbClr val="000000"/>
                          </a:solidFill>
                          <a:effectLst/>
                          <a:latin typeface="Arial" pitchFamily="34" charset="0"/>
                          <a:cs typeface="Arial" pitchFamily="34" charset="0"/>
                        </a:rPr>
                        <a:t>Limpopo</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n-ZA" sz="1200" b="0" i="0" u="none" strike="noStrike" dirty="0">
                          <a:solidFill>
                            <a:srgbClr val="000000"/>
                          </a:solidFill>
                          <a:effectLst/>
                          <a:latin typeface="Arial" pitchFamily="34" charset="0"/>
                          <a:cs typeface="Arial" pitchFamily="34" charset="0"/>
                        </a:rPr>
                        <a:t>Mesina</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11"/>
                  </a:ext>
                </a:extLst>
              </a:tr>
              <a:tr h="206761">
                <a:tc vMerge="1">
                  <a:txBody>
                    <a:bodyPr/>
                    <a:lstStyle/>
                    <a:p>
                      <a:endParaRPr lang="en-ZA"/>
                    </a:p>
                  </a:txBody>
                  <a:tcPr/>
                </a:tc>
                <a:tc>
                  <a:txBody>
                    <a:bodyPr/>
                    <a:lstStyle/>
                    <a:p>
                      <a:pPr algn="l" fontAlgn="b"/>
                      <a:r>
                        <a:rPr lang="en-ZA" sz="1200" b="0" i="0" u="none" strike="noStrike" dirty="0">
                          <a:solidFill>
                            <a:srgbClr val="000000"/>
                          </a:solidFill>
                          <a:effectLst/>
                          <a:latin typeface="Arial" pitchFamily="34" charset="0"/>
                          <a:cs typeface="Arial" pitchFamily="34" charset="0"/>
                        </a:rPr>
                        <a:t>Thohoyandou</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12"/>
                  </a:ext>
                </a:extLst>
              </a:tr>
              <a:tr h="206761">
                <a:tc>
                  <a:txBody>
                    <a:bodyPr/>
                    <a:lstStyle/>
                    <a:p>
                      <a:pPr algn="ctr" fontAlgn="b"/>
                      <a:r>
                        <a:rPr lang="en-ZA" sz="1200" b="1" i="0" u="none" strike="noStrike" dirty="0">
                          <a:solidFill>
                            <a:srgbClr val="000000"/>
                          </a:solidFill>
                          <a:effectLst/>
                          <a:latin typeface="Arial" pitchFamily="34" charset="0"/>
                          <a:cs typeface="Arial" pitchFamily="34" charset="0"/>
                        </a:rPr>
                        <a:t>Free State</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n-ZA" sz="1200" b="0" i="0" u="none" strike="noStrike" dirty="0">
                          <a:solidFill>
                            <a:srgbClr val="000000"/>
                          </a:solidFill>
                          <a:effectLst/>
                          <a:latin typeface="Arial" pitchFamily="34" charset="0"/>
                          <a:cs typeface="Arial" pitchFamily="34" charset="0"/>
                        </a:rPr>
                        <a:t>Welkom</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13"/>
                  </a:ext>
                </a:extLst>
              </a:tr>
              <a:tr h="206761">
                <a:tc rowSpan="2">
                  <a:txBody>
                    <a:bodyPr/>
                    <a:lstStyle/>
                    <a:p>
                      <a:pPr algn="ctr" fontAlgn="b"/>
                      <a:r>
                        <a:rPr lang="en-ZA" sz="1200" b="1" i="0" u="none" strike="noStrike" dirty="0">
                          <a:solidFill>
                            <a:srgbClr val="000000"/>
                          </a:solidFill>
                          <a:effectLst/>
                          <a:latin typeface="Arial" pitchFamily="34" charset="0"/>
                          <a:cs typeface="Arial" pitchFamily="34" charset="0"/>
                        </a:rPr>
                        <a:t>North West</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n-ZA" sz="1200" b="0" i="0" u="none" strike="noStrike" dirty="0">
                          <a:solidFill>
                            <a:srgbClr val="000000"/>
                          </a:solidFill>
                          <a:effectLst/>
                          <a:latin typeface="Arial" pitchFamily="34" charset="0"/>
                          <a:cs typeface="Arial" pitchFamily="34" charset="0"/>
                        </a:rPr>
                        <a:t>Klerksdorp</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rowSpan="5">
                  <a:txBody>
                    <a:bodyPr/>
                    <a:lstStyle/>
                    <a:p>
                      <a:pPr algn="ctr" fontAlgn="b"/>
                      <a:r>
                        <a:rPr lang="en-ZA" sz="1200" b="0" i="0" u="none" strike="noStrike" dirty="0" smtClean="0">
                          <a:solidFill>
                            <a:srgbClr val="000000"/>
                          </a:solidFill>
                          <a:effectLst/>
                          <a:latin typeface="Arial" pitchFamily="34" charset="0"/>
                          <a:cs typeface="Arial" pitchFamily="34" charset="0"/>
                        </a:rPr>
                        <a:t>Mar-21</a:t>
                      </a:r>
                      <a:endParaRPr lang="en-ZA" sz="1200" b="0" i="0" u="none" strike="noStrike" dirty="0">
                        <a:solidFill>
                          <a:srgbClr val="000000"/>
                        </a:solidFill>
                        <a:effectLst/>
                        <a:latin typeface="Arial" pitchFamily="34" charset="0"/>
                        <a:cs typeface="Arial" pitchFamily="34" charset="0"/>
                      </a:endParaRP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4"/>
                  </a:ext>
                </a:extLst>
              </a:tr>
              <a:tr h="206761">
                <a:tc vMerge="1">
                  <a:txBody>
                    <a:bodyPr/>
                    <a:lstStyle/>
                    <a:p>
                      <a:endParaRPr lang="en-ZA"/>
                    </a:p>
                  </a:txBody>
                  <a:tcPr/>
                </a:tc>
                <a:tc>
                  <a:txBody>
                    <a:bodyPr/>
                    <a:lstStyle/>
                    <a:p>
                      <a:pPr algn="l" fontAlgn="b"/>
                      <a:r>
                        <a:rPr lang="en-ZA" sz="1200" b="0" i="0" u="none" strike="noStrike" dirty="0" smtClean="0">
                          <a:solidFill>
                            <a:srgbClr val="000000"/>
                          </a:solidFill>
                          <a:effectLst/>
                          <a:latin typeface="Arial" pitchFamily="34" charset="0"/>
                          <a:cs typeface="Arial" pitchFamily="34" charset="0"/>
                        </a:rPr>
                        <a:t>Rustenburg</a:t>
                      </a:r>
                      <a:endParaRPr lang="en-ZA" sz="1200" b="0" i="0" u="none" strike="noStrike" dirty="0">
                        <a:solidFill>
                          <a:srgbClr val="000000"/>
                        </a:solidFill>
                        <a:effectLst/>
                        <a:latin typeface="Arial" pitchFamily="34" charset="0"/>
                        <a:cs typeface="Arial" pitchFamily="34" charset="0"/>
                      </a:endParaRP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15"/>
                  </a:ext>
                </a:extLst>
              </a:tr>
              <a:tr h="206761">
                <a:tc rowSpan="2">
                  <a:txBody>
                    <a:bodyPr/>
                    <a:lstStyle/>
                    <a:p>
                      <a:pPr algn="ctr" fontAlgn="b"/>
                      <a:r>
                        <a:rPr lang="en-ZA" sz="1200" b="1" i="0" u="none" strike="noStrike" dirty="0">
                          <a:solidFill>
                            <a:srgbClr val="000000"/>
                          </a:solidFill>
                          <a:effectLst/>
                          <a:latin typeface="Arial" pitchFamily="34" charset="0"/>
                          <a:cs typeface="Arial" pitchFamily="34" charset="0"/>
                        </a:rPr>
                        <a:t>Eastern Cape</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n-ZA" sz="1200" b="0" i="0" u="none" strike="noStrike" dirty="0">
                          <a:solidFill>
                            <a:srgbClr val="000000"/>
                          </a:solidFill>
                          <a:effectLst/>
                          <a:latin typeface="Arial" pitchFamily="34" charset="0"/>
                          <a:cs typeface="Arial" pitchFamily="34" charset="0"/>
                        </a:rPr>
                        <a:t>Umtata</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16"/>
                  </a:ext>
                </a:extLst>
              </a:tr>
              <a:tr h="206761">
                <a:tc vMerge="1">
                  <a:txBody>
                    <a:bodyPr/>
                    <a:lstStyle/>
                    <a:p>
                      <a:endParaRPr lang="en-ZA"/>
                    </a:p>
                  </a:txBody>
                  <a:tcPr/>
                </a:tc>
                <a:tc>
                  <a:txBody>
                    <a:bodyPr/>
                    <a:lstStyle/>
                    <a:p>
                      <a:pPr algn="l" fontAlgn="b"/>
                      <a:r>
                        <a:rPr lang="en-ZA" sz="1200" b="0" i="0" u="none" strike="noStrike" dirty="0">
                          <a:solidFill>
                            <a:srgbClr val="000000"/>
                          </a:solidFill>
                          <a:effectLst/>
                          <a:latin typeface="Arial" pitchFamily="34" charset="0"/>
                          <a:cs typeface="Arial" pitchFamily="34" charset="0"/>
                        </a:rPr>
                        <a:t>Queenstown</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17"/>
                  </a:ext>
                </a:extLst>
              </a:tr>
              <a:tr h="206761">
                <a:tc>
                  <a:txBody>
                    <a:bodyPr/>
                    <a:lstStyle/>
                    <a:p>
                      <a:pPr algn="ctr" fontAlgn="b"/>
                      <a:r>
                        <a:rPr lang="en-ZA" sz="1200" b="1" i="0" u="none" strike="noStrike" dirty="0">
                          <a:solidFill>
                            <a:srgbClr val="000000"/>
                          </a:solidFill>
                          <a:effectLst/>
                          <a:latin typeface="Arial" pitchFamily="34" charset="0"/>
                          <a:cs typeface="Arial" pitchFamily="34" charset="0"/>
                        </a:rPr>
                        <a:t>Gauteng</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n-ZA" sz="1200" b="0" i="0" u="none" strike="noStrike" dirty="0">
                          <a:solidFill>
                            <a:srgbClr val="000000"/>
                          </a:solidFill>
                          <a:effectLst/>
                          <a:latin typeface="Arial" pitchFamily="34" charset="0"/>
                          <a:cs typeface="Arial" pitchFamily="34" charset="0"/>
                        </a:rPr>
                        <a:t>Brakpan</a:t>
                      </a: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18"/>
                  </a:ext>
                </a:extLst>
              </a:tr>
            </a:tbl>
          </a:graphicData>
        </a:graphic>
      </p:graphicFrame>
      <p:sp>
        <p:nvSpPr>
          <p:cNvPr id="7" name="Title 1"/>
          <p:cNvSpPr txBox="1">
            <a:spLocks/>
          </p:cNvSpPr>
          <p:nvPr/>
        </p:nvSpPr>
        <p:spPr bwMode="auto">
          <a:xfrm>
            <a:off x="0" y="0"/>
            <a:ext cx="9144000" cy="682387"/>
          </a:xfrm>
          <a:prstGeom prst="rect">
            <a:avLst/>
          </a:prstGeom>
          <a:solidFill>
            <a:schemeClr val="accent1">
              <a:lumMod val="75000"/>
            </a:schemeClr>
          </a:solidFill>
          <a:ln w="25400">
            <a:noFill/>
            <a:round/>
          </a:ln>
          <a:extLst/>
        </p:spPr>
        <p:txBody>
          <a:bodyPr lIns="77925" tIns="38963" rIns="77925" bIns="38963" anchor="ctr">
            <a:norm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389626" eaLnBrk="1" fontAlgn="auto" hangingPunct="1">
              <a:spcAft>
                <a:spcPts val="0"/>
              </a:spcAft>
              <a:defRPr/>
            </a:pPr>
            <a:r>
              <a:rPr lang="en-US" sz="2400" dirty="0" smtClean="0">
                <a:solidFill>
                  <a:schemeClr val="bg1"/>
                </a:solidFill>
              </a:rPr>
              <a:t>PROVINCIAL PROGRAMMES</a:t>
            </a:r>
            <a:endParaRPr lang="en-ZA" sz="2400" dirty="0">
              <a:solidFill>
                <a:schemeClr val="bg1"/>
              </a:solidFill>
            </a:endParaRPr>
          </a:p>
        </p:txBody>
      </p:sp>
    </p:spTree>
    <p:extLst>
      <p:ext uri="{BB962C8B-B14F-4D97-AF65-F5344CB8AC3E}">
        <p14:creationId xmlns:p14="http://schemas.microsoft.com/office/powerpoint/2010/main" val="16162842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388938" eaLnBrk="0" fontAlgn="base" hangingPunct="0">
              <a:spcBef>
                <a:spcPct val="0"/>
              </a:spcBef>
              <a:spcAft>
                <a:spcPct val="0"/>
              </a:spcAft>
              <a:defRPr sz="1500">
                <a:solidFill>
                  <a:schemeClr val="tx1"/>
                </a:solidFill>
                <a:latin typeface="Calibri" pitchFamily="34" charset="0"/>
              </a:defRPr>
            </a:lvl6pPr>
            <a:lvl7pPr marL="2971800" indent="-228600" defTabSz="388938" eaLnBrk="0" fontAlgn="base" hangingPunct="0">
              <a:spcBef>
                <a:spcPct val="0"/>
              </a:spcBef>
              <a:spcAft>
                <a:spcPct val="0"/>
              </a:spcAft>
              <a:defRPr sz="1500">
                <a:solidFill>
                  <a:schemeClr val="tx1"/>
                </a:solidFill>
                <a:latin typeface="Calibri" pitchFamily="34" charset="0"/>
              </a:defRPr>
            </a:lvl7pPr>
            <a:lvl8pPr marL="3429000" indent="-228600" defTabSz="388938" eaLnBrk="0" fontAlgn="base" hangingPunct="0">
              <a:spcBef>
                <a:spcPct val="0"/>
              </a:spcBef>
              <a:spcAft>
                <a:spcPct val="0"/>
              </a:spcAft>
              <a:defRPr sz="1500">
                <a:solidFill>
                  <a:schemeClr val="tx1"/>
                </a:solidFill>
                <a:latin typeface="Calibri" pitchFamily="34" charset="0"/>
              </a:defRPr>
            </a:lvl8pPr>
            <a:lvl9pPr marL="3886200" indent="-228600" defTabSz="388938" eaLnBrk="0" fontAlgn="base" hangingPunct="0">
              <a:spcBef>
                <a:spcPct val="0"/>
              </a:spcBef>
              <a:spcAft>
                <a:spcPct val="0"/>
              </a:spcAft>
              <a:defRPr sz="1500">
                <a:solidFill>
                  <a:schemeClr val="tx1"/>
                </a:solidFill>
                <a:latin typeface="Calibri" pitchFamily="34" charset="0"/>
              </a:defRPr>
            </a:lvl9pPr>
          </a:lstStyle>
          <a:p>
            <a:fld id="{3DA440A4-9711-4520-963A-E9D266C3E871}" type="slidenum">
              <a:rPr lang="en-US" altLang="en-US" sz="1000" smtClean="0">
                <a:solidFill>
                  <a:srgbClr val="898989"/>
                </a:solidFill>
              </a:rPr>
              <a:pPr/>
              <a:t>42</a:t>
            </a:fld>
            <a:endParaRPr lang="en-US" altLang="en-US" sz="1000" dirty="0" smtClean="0">
              <a:solidFill>
                <a:srgbClr val="898989"/>
              </a:solidFill>
            </a:endParaRPr>
          </a:p>
        </p:txBody>
      </p:sp>
      <p:sp>
        <p:nvSpPr>
          <p:cNvPr id="35843" name="Title 1"/>
          <p:cNvSpPr>
            <a:spLocks noGrp="1"/>
          </p:cNvSpPr>
          <p:nvPr>
            <p:ph type="ctrTitle"/>
          </p:nvPr>
        </p:nvSpPr>
        <p:spPr>
          <a:xfrm>
            <a:off x="180340" y="576580"/>
            <a:ext cx="8597900" cy="596900"/>
          </a:xfrm>
        </p:spPr>
        <p:txBody>
          <a:bodyPr/>
          <a:lstStyle/>
          <a:p>
            <a:pPr algn="l"/>
            <a:r>
              <a:rPr lang="en-US" altLang="en-US" sz="1800" dirty="0" smtClean="0">
                <a:solidFill>
                  <a:srgbClr val="000000"/>
                </a:solidFill>
                <a:latin typeface="Arial" pitchFamily="34" charset="0"/>
                <a:cs typeface="Arial" pitchFamily="34" charset="0"/>
              </a:rPr>
              <a:t/>
            </a:r>
            <a:br>
              <a:rPr lang="en-US" altLang="en-US" sz="1800" dirty="0" smtClean="0">
                <a:solidFill>
                  <a:srgbClr val="000000"/>
                </a:solidFill>
                <a:latin typeface="Arial" pitchFamily="34" charset="0"/>
                <a:cs typeface="Arial" pitchFamily="34" charset="0"/>
              </a:rPr>
            </a:br>
            <a:r>
              <a:rPr lang="en-US" altLang="en-US" sz="1800" b="1" dirty="0" smtClean="0">
                <a:solidFill>
                  <a:srgbClr val="000000"/>
                </a:solidFill>
                <a:latin typeface="Arial" pitchFamily="34" charset="0"/>
                <a:cs typeface="Arial" pitchFamily="34" charset="0"/>
              </a:rPr>
              <a:t>Global Exporter Passport Programme</a:t>
            </a:r>
            <a:br>
              <a:rPr lang="en-US" altLang="en-US" sz="1800" b="1" dirty="0" smtClean="0">
                <a:solidFill>
                  <a:srgbClr val="000000"/>
                </a:solidFill>
                <a:latin typeface="Arial" pitchFamily="34" charset="0"/>
                <a:cs typeface="Arial" pitchFamily="34" charset="0"/>
              </a:rPr>
            </a:br>
            <a:endParaRPr lang="en-ZA" altLang="en-US" sz="1800" b="1" dirty="0" smtClean="0">
              <a:solidFill>
                <a:srgbClr val="000000"/>
              </a:solidFill>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275459206"/>
              </p:ext>
            </p:extLst>
          </p:nvPr>
        </p:nvGraphicFramePr>
        <p:xfrm>
          <a:off x="245661" y="1126509"/>
          <a:ext cx="8758638" cy="4060836"/>
        </p:xfrm>
        <a:graphic>
          <a:graphicData uri="http://schemas.openxmlformats.org/drawingml/2006/table">
            <a:tbl>
              <a:tblPr firstRow="1" firstCol="1" bandRow="1"/>
              <a:tblGrid>
                <a:gridCol w="1752354">
                  <a:extLst>
                    <a:ext uri="{9D8B030D-6E8A-4147-A177-3AD203B41FA5}">
                      <a16:colId xmlns:a16="http://schemas.microsoft.com/office/drawing/2014/main" val="20000"/>
                    </a:ext>
                  </a:extLst>
                </a:gridCol>
                <a:gridCol w="1778906">
                  <a:extLst>
                    <a:ext uri="{9D8B030D-6E8A-4147-A177-3AD203B41FA5}">
                      <a16:colId xmlns:a16="http://schemas.microsoft.com/office/drawing/2014/main" val="20001"/>
                    </a:ext>
                  </a:extLst>
                </a:gridCol>
                <a:gridCol w="1407194">
                  <a:extLst>
                    <a:ext uri="{9D8B030D-6E8A-4147-A177-3AD203B41FA5}">
                      <a16:colId xmlns:a16="http://schemas.microsoft.com/office/drawing/2014/main" val="20002"/>
                    </a:ext>
                  </a:extLst>
                </a:gridCol>
                <a:gridCol w="1606325">
                  <a:extLst>
                    <a:ext uri="{9D8B030D-6E8A-4147-A177-3AD203B41FA5}">
                      <a16:colId xmlns:a16="http://schemas.microsoft.com/office/drawing/2014/main" val="20003"/>
                    </a:ext>
                  </a:extLst>
                </a:gridCol>
                <a:gridCol w="1221338">
                  <a:extLst>
                    <a:ext uri="{9D8B030D-6E8A-4147-A177-3AD203B41FA5}">
                      <a16:colId xmlns:a16="http://schemas.microsoft.com/office/drawing/2014/main" val="20004"/>
                    </a:ext>
                  </a:extLst>
                </a:gridCol>
                <a:gridCol w="992521">
                  <a:extLst>
                    <a:ext uri="{9D8B030D-6E8A-4147-A177-3AD203B41FA5}">
                      <a16:colId xmlns:a16="http://schemas.microsoft.com/office/drawing/2014/main" val="20005"/>
                    </a:ext>
                  </a:extLst>
                </a:gridCol>
              </a:tblGrid>
              <a:tr h="609124">
                <a:tc>
                  <a:txBody>
                    <a:bodyPr/>
                    <a:lstStyle/>
                    <a:p>
                      <a:pPr algn="l">
                        <a:lnSpc>
                          <a:spcPct val="107000"/>
                        </a:lnSpc>
                        <a:spcAft>
                          <a:spcPts val="0"/>
                        </a:spcAft>
                      </a:pPr>
                      <a:r>
                        <a:rPr lang="en-ZA" sz="1200" b="1" dirty="0">
                          <a:solidFill>
                            <a:srgbClr val="000000"/>
                          </a:solidFill>
                          <a:effectLst/>
                          <a:latin typeface="Arial" pitchFamily="34" charset="0"/>
                          <a:ea typeface="Times New Roman" panose="02020603050405020304" pitchFamily="18" charset="0"/>
                          <a:cs typeface="Arial" pitchFamily="34" charset="0"/>
                        </a:rPr>
                        <a:t>Province</a:t>
                      </a:r>
                      <a:endParaRPr lang="en-ZA" sz="1200" b="1"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0"/>
                        </a:spcAft>
                      </a:pPr>
                      <a:r>
                        <a:rPr lang="en-ZA" sz="1200" b="1" dirty="0">
                          <a:solidFill>
                            <a:srgbClr val="000000"/>
                          </a:solidFill>
                          <a:effectLst/>
                          <a:latin typeface="Arial" pitchFamily="34" charset="0"/>
                          <a:ea typeface="Times New Roman" panose="02020603050405020304" pitchFamily="18" charset="0"/>
                          <a:cs typeface="Arial" pitchFamily="34" charset="0"/>
                        </a:rPr>
                        <a:t>City</a:t>
                      </a:r>
                      <a:endParaRPr lang="en-ZA" sz="1200" b="1"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0"/>
                        </a:spcAft>
                      </a:pPr>
                      <a:r>
                        <a:rPr lang="en-ZA" sz="1200" b="1" dirty="0">
                          <a:solidFill>
                            <a:srgbClr val="000000"/>
                          </a:solidFill>
                          <a:effectLst/>
                          <a:latin typeface="Arial" pitchFamily="34" charset="0"/>
                          <a:ea typeface="Times New Roman" panose="02020603050405020304" pitchFamily="18" charset="0"/>
                          <a:cs typeface="Arial" pitchFamily="34" charset="0"/>
                        </a:rPr>
                        <a:t>Phase 1   </a:t>
                      </a:r>
                      <a:endParaRPr lang="en-ZA" sz="1200" b="1" dirty="0">
                        <a:effectLst/>
                        <a:latin typeface="Arial" pitchFamily="34" charset="0"/>
                        <a:ea typeface="Calibri" panose="020F0502020204030204" pitchFamily="34" charset="0"/>
                        <a:cs typeface="Arial" pitchFamily="34" charset="0"/>
                      </a:endParaRPr>
                    </a:p>
                    <a:p>
                      <a:pPr algn="l">
                        <a:lnSpc>
                          <a:spcPct val="107000"/>
                        </a:lnSpc>
                        <a:spcAft>
                          <a:spcPts val="0"/>
                        </a:spcAft>
                      </a:pPr>
                      <a:r>
                        <a:rPr lang="en-ZA" sz="1200" b="1" dirty="0">
                          <a:solidFill>
                            <a:srgbClr val="000000"/>
                          </a:solidFill>
                          <a:effectLst/>
                          <a:latin typeface="Arial" pitchFamily="34" charset="0"/>
                          <a:ea typeface="Times New Roman" panose="02020603050405020304" pitchFamily="18" charset="0"/>
                          <a:cs typeface="Arial" pitchFamily="34" charset="0"/>
                        </a:rPr>
                        <a:t>Introduction to Exporting                       </a:t>
                      </a:r>
                      <a:endParaRPr lang="en-ZA" sz="1200" b="1"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0"/>
                        </a:spcAft>
                      </a:pPr>
                      <a:r>
                        <a:rPr lang="en-ZA" sz="1200" b="1" dirty="0">
                          <a:solidFill>
                            <a:srgbClr val="000000"/>
                          </a:solidFill>
                          <a:effectLst/>
                          <a:latin typeface="Arial" pitchFamily="34" charset="0"/>
                          <a:ea typeface="Times New Roman" panose="02020603050405020304" pitchFamily="18" charset="0"/>
                          <a:cs typeface="Arial" pitchFamily="34" charset="0"/>
                        </a:rPr>
                        <a:t>Phase 2</a:t>
                      </a:r>
                      <a:endParaRPr lang="en-ZA" sz="1200" b="1" dirty="0">
                        <a:effectLst/>
                        <a:latin typeface="Arial" pitchFamily="34" charset="0"/>
                        <a:ea typeface="Calibri" panose="020F0502020204030204" pitchFamily="34" charset="0"/>
                        <a:cs typeface="Arial" pitchFamily="34" charset="0"/>
                      </a:endParaRPr>
                    </a:p>
                    <a:p>
                      <a:pPr algn="l">
                        <a:lnSpc>
                          <a:spcPct val="107000"/>
                        </a:lnSpc>
                        <a:spcAft>
                          <a:spcPts val="0"/>
                        </a:spcAft>
                      </a:pPr>
                      <a:r>
                        <a:rPr lang="en-ZA" sz="1200" b="1" dirty="0">
                          <a:solidFill>
                            <a:srgbClr val="000000"/>
                          </a:solidFill>
                          <a:effectLst/>
                          <a:latin typeface="Arial" pitchFamily="34" charset="0"/>
                          <a:ea typeface="Times New Roman" panose="02020603050405020304" pitchFamily="18" charset="0"/>
                          <a:cs typeface="Arial" pitchFamily="34" charset="0"/>
                        </a:rPr>
                        <a:t>Planning for Exports</a:t>
                      </a:r>
                      <a:endParaRPr lang="en-ZA" sz="1200" b="1"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0"/>
                        </a:spcAft>
                      </a:pPr>
                      <a:r>
                        <a:rPr lang="en-ZA" sz="1200" b="1" dirty="0">
                          <a:solidFill>
                            <a:srgbClr val="000000"/>
                          </a:solidFill>
                          <a:effectLst/>
                          <a:latin typeface="Arial" pitchFamily="34" charset="0"/>
                          <a:ea typeface="Times New Roman" panose="02020603050405020304" pitchFamily="18" charset="0"/>
                          <a:cs typeface="Arial" pitchFamily="34" charset="0"/>
                        </a:rPr>
                        <a:t>Phase 3 </a:t>
                      </a:r>
                      <a:endParaRPr lang="en-ZA" sz="1200" b="1" dirty="0">
                        <a:effectLst/>
                        <a:latin typeface="Arial" pitchFamily="34" charset="0"/>
                        <a:ea typeface="Calibri" panose="020F0502020204030204" pitchFamily="34" charset="0"/>
                        <a:cs typeface="Arial" pitchFamily="34" charset="0"/>
                      </a:endParaRPr>
                    </a:p>
                    <a:p>
                      <a:pPr algn="l">
                        <a:lnSpc>
                          <a:spcPct val="107000"/>
                        </a:lnSpc>
                        <a:spcAft>
                          <a:spcPts val="0"/>
                        </a:spcAft>
                      </a:pPr>
                      <a:r>
                        <a:rPr lang="en-ZA" sz="1200" b="1" dirty="0">
                          <a:solidFill>
                            <a:srgbClr val="000000"/>
                          </a:solidFill>
                          <a:effectLst/>
                          <a:latin typeface="Arial" pitchFamily="34" charset="0"/>
                          <a:ea typeface="Times New Roman" panose="02020603050405020304" pitchFamily="18" charset="0"/>
                          <a:cs typeface="Arial" pitchFamily="34" charset="0"/>
                        </a:rPr>
                        <a:t>Market Entry</a:t>
                      </a:r>
                      <a:endParaRPr lang="en-ZA" sz="1200" b="1"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0"/>
                        </a:spcAft>
                      </a:pPr>
                      <a:r>
                        <a:rPr lang="en-ZA" sz="1200" b="1" dirty="0">
                          <a:solidFill>
                            <a:srgbClr val="000000"/>
                          </a:solidFill>
                          <a:effectLst/>
                          <a:latin typeface="Arial" pitchFamily="34" charset="0"/>
                          <a:ea typeface="Times New Roman" panose="02020603050405020304" pitchFamily="18" charset="0"/>
                          <a:cs typeface="Arial" pitchFamily="34" charset="0"/>
                        </a:rPr>
                        <a:t>Phase 4 </a:t>
                      </a:r>
                      <a:endParaRPr lang="en-ZA" sz="1200" b="1" dirty="0">
                        <a:effectLst/>
                        <a:latin typeface="Arial" pitchFamily="34" charset="0"/>
                        <a:ea typeface="Calibri" panose="020F0502020204030204" pitchFamily="34" charset="0"/>
                        <a:cs typeface="Arial" pitchFamily="34" charset="0"/>
                      </a:endParaRPr>
                    </a:p>
                    <a:p>
                      <a:pPr algn="l">
                        <a:lnSpc>
                          <a:spcPct val="107000"/>
                        </a:lnSpc>
                        <a:spcAft>
                          <a:spcPts val="0"/>
                        </a:spcAft>
                      </a:pPr>
                      <a:r>
                        <a:rPr lang="en-ZA" sz="1200" b="1" dirty="0">
                          <a:solidFill>
                            <a:srgbClr val="000000"/>
                          </a:solidFill>
                          <a:effectLst/>
                          <a:latin typeface="Arial" pitchFamily="34" charset="0"/>
                          <a:ea typeface="Times New Roman" panose="02020603050405020304" pitchFamily="18" charset="0"/>
                          <a:cs typeface="Arial" pitchFamily="34" charset="0"/>
                        </a:rPr>
                        <a:t>Global Exporting</a:t>
                      </a:r>
                      <a:endParaRPr lang="en-ZA" sz="1200" b="1"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406082">
                <a:tc gridSpan="2">
                  <a:txBody>
                    <a:bodyPr/>
                    <a:lstStyle/>
                    <a:p>
                      <a:pPr algn="l">
                        <a:lnSpc>
                          <a:spcPct val="107000"/>
                        </a:lnSpc>
                        <a:spcAft>
                          <a:spcPts val="0"/>
                        </a:spcAft>
                      </a:pPr>
                      <a:r>
                        <a:rPr lang="en-ZA" sz="1200" b="1" dirty="0">
                          <a:solidFill>
                            <a:srgbClr val="000000"/>
                          </a:solidFill>
                          <a:effectLst/>
                          <a:latin typeface="Arial" pitchFamily="34" charset="0"/>
                          <a:ea typeface="Times New Roman" panose="02020603050405020304" pitchFamily="18" charset="0"/>
                          <a:cs typeface="Arial" pitchFamily="34" charset="0"/>
                        </a:rPr>
                        <a:t>Duration of the training</a:t>
                      </a:r>
                      <a:endParaRPr lang="en-ZA" sz="1200" b="1" dirty="0">
                        <a:effectLst/>
                        <a:latin typeface="Arial" pitchFamily="34" charset="0"/>
                        <a:ea typeface="Calibri" panose="020F0502020204030204" pitchFamily="34" charset="0"/>
                        <a:cs typeface="Arial" pitchFamily="34" charset="0"/>
                      </a:endParaRPr>
                    </a:p>
                    <a:p>
                      <a:pPr algn="l">
                        <a:lnSpc>
                          <a:spcPct val="107000"/>
                        </a:lnSpc>
                        <a:spcAft>
                          <a:spcPts val="0"/>
                        </a:spcAft>
                      </a:pPr>
                      <a:r>
                        <a:rPr lang="en-ZA" sz="1200" b="1" dirty="0">
                          <a:solidFill>
                            <a:srgbClr val="000000"/>
                          </a:solidFill>
                          <a:effectLst/>
                          <a:latin typeface="Arial" pitchFamily="34" charset="0"/>
                          <a:ea typeface="Times New Roman" panose="02020603050405020304" pitchFamily="18" charset="0"/>
                          <a:cs typeface="Arial" pitchFamily="34" charset="0"/>
                        </a:rPr>
                        <a:t> </a:t>
                      </a:r>
                      <a:endParaRPr lang="en-ZA" sz="1200" b="1"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ZA"/>
                    </a:p>
                  </a:txBody>
                  <a:tcPr/>
                </a:tc>
                <a:tc>
                  <a:txBody>
                    <a:bodyPr/>
                    <a:lstStyle/>
                    <a:p>
                      <a:pPr algn="l">
                        <a:lnSpc>
                          <a:spcPct val="107000"/>
                        </a:lnSpc>
                        <a:spcAft>
                          <a:spcPts val="0"/>
                        </a:spcAft>
                      </a:pPr>
                      <a:r>
                        <a:rPr lang="en-ZA" sz="1200" b="1" dirty="0">
                          <a:solidFill>
                            <a:srgbClr val="000000"/>
                          </a:solidFill>
                          <a:effectLst/>
                          <a:latin typeface="Arial" pitchFamily="34" charset="0"/>
                          <a:ea typeface="Times New Roman" panose="02020603050405020304" pitchFamily="18" charset="0"/>
                          <a:cs typeface="Arial" pitchFamily="34" charset="0"/>
                        </a:rPr>
                        <a:t>4 days</a:t>
                      </a:r>
                      <a:endParaRPr lang="en-ZA" sz="1200" b="1"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07000"/>
                        </a:lnSpc>
                        <a:spcAft>
                          <a:spcPts val="0"/>
                        </a:spcAft>
                      </a:pPr>
                      <a:r>
                        <a:rPr lang="en-ZA" sz="1200" b="1" dirty="0">
                          <a:solidFill>
                            <a:srgbClr val="000000"/>
                          </a:solidFill>
                          <a:effectLst/>
                          <a:latin typeface="Arial" pitchFamily="34" charset="0"/>
                          <a:ea typeface="Times New Roman" panose="02020603050405020304" pitchFamily="18" charset="0"/>
                          <a:cs typeface="Arial" pitchFamily="34" charset="0"/>
                        </a:rPr>
                        <a:t>4 days</a:t>
                      </a:r>
                      <a:endParaRPr lang="en-ZA" sz="1200" b="1"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07000"/>
                        </a:lnSpc>
                        <a:spcAft>
                          <a:spcPts val="0"/>
                        </a:spcAft>
                      </a:pPr>
                      <a:r>
                        <a:rPr lang="en-ZA" sz="1200" b="1" dirty="0">
                          <a:solidFill>
                            <a:srgbClr val="000000"/>
                          </a:solidFill>
                          <a:effectLst/>
                          <a:latin typeface="Arial" pitchFamily="34" charset="0"/>
                          <a:ea typeface="Times New Roman" panose="02020603050405020304" pitchFamily="18" charset="0"/>
                          <a:cs typeface="Arial" pitchFamily="34" charset="0"/>
                        </a:rPr>
                        <a:t>2 days</a:t>
                      </a:r>
                      <a:endParaRPr lang="en-ZA" sz="1200" b="1"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07000"/>
                        </a:lnSpc>
                        <a:spcAft>
                          <a:spcPts val="0"/>
                        </a:spcAft>
                      </a:pPr>
                      <a:r>
                        <a:rPr lang="en-ZA" sz="1200" b="1" dirty="0">
                          <a:solidFill>
                            <a:srgbClr val="000000"/>
                          </a:solidFill>
                          <a:effectLst/>
                          <a:latin typeface="Arial" pitchFamily="34" charset="0"/>
                          <a:ea typeface="Times New Roman" panose="02020603050405020304" pitchFamily="18" charset="0"/>
                          <a:cs typeface="Arial" pitchFamily="34" charset="0"/>
                        </a:rPr>
                        <a:t>1 day</a:t>
                      </a:r>
                      <a:endParaRPr lang="en-ZA" sz="1200" b="1"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203042">
                <a:tc>
                  <a:txBody>
                    <a:bodyPr/>
                    <a:lstStyle/>
                    <a:p>
                      <a:pPr algn="l">
                        <a:lnSpc>
                          <a:spcPct val="107000"/>
                        </a:lnSpc>
                        <a:spcAft>
                          <a:spcPts val="0"/>
                        </a:spcAft>
                      </a:pPr>
                      <a:r>
                        <a:rPr lang="en-ZA" sz="1200" dirty="0">
                          <a:effectLst/>
                          <a:latin typeface="Arial" pitchFamily="34" charset="0"/>
                          <a:ea typeface="Times New Roman" panose="02020603050405020304" pitchFamily="18" charset="0"/>
                          <a:cs typeface="Arial" pitchFamily="34" charset="0"/>
                        </a:rPr>
                        <a:t>Limpopo</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effectLst/>
                          <a:latin typeface="Arial" pitchFamily="34" charset="0"/>
                          <a:ea typeface="Times New Roman" panose="02020603050405020304" pitchFamily="18" charset="0"/>
                          <a:cs typeface="Arial" pitchFamily="34" charset="0"/>
                        </a:rPr>
                        <a:t>Tzaneen</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Sept </a:t>
                      </a:r>
                      <a:r>
                        <a:rPr lang="en-ZA" sz="1200" dirty="0">
                          <a:solidFill>
                            <a:srgbClr val="000000"/>
                          </a:solidFill>
                          <a:effectLst/>
                          <a:latin typeface="Arial" pitchFamily="34" charset="0"/>
                          <a:ea typeface="Times New Roman" panose="02020603050405020304" pitchFamily="18" charset="0"/>
                          <a:cs typeface="Arial" pitchFamily="34" charset="0"/>
                        </a:rPr>
                        <a:t>2020</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Oct </a:t>
                      </a:r>
                      <a:r>
                        <a:rPr lang="en-ZA" sz="1200" dirty="0">
                          <a:solidFill>
                            <a:srgbClr val="000000"/>
                          </a:solidFill>
                          <a:effectLst/>
                          <a:latin typeface="Arial" pitchFamily="34" charset="0"/>
                          <a:ea typeface="Times New Roman" panose="02020603050405020304" pitchFamily="18" charset="0"/>
                          <a:cs typeface="Arial" pitchFamily="34" charset="0"/>
                        </a:rPr>
                        <a:t>2020</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Nov </a:t>
                      </a:r>
                      <a:r>
                        <a:rPr lang="en-ZA" sz="1200" dirty="0">
                          <a:solidFill>
                            <a:srgbClr val="000000"/>
                          </a:solidFill>
                          <a:effectLst/>
                          <a:latin typeface="Arial" pitchFamily="34" charset="0"/>
                          <a:ea typeface="Times New Roman" panose="02020603050405020304" pitchFamily="18" charset="0"/>
                          <a:cs typeface="Arial" pitchFamily="34" charset="0"/>
                        </a:rPr>
                        <a:t>2020</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b="1" dirty="0">
                          <a:solidFill>
                            <a:srgbClr val="000000"/>
                          </a:solidFill>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3042">
                <a:tc>
                  <a:txBody>
                    <a:bodyPr/>
                    <a:lstStyle/>
                    <a:p>
                      <a:pPr algn="l">
                        <a:lnSpc>
                          <a:spcPct val="107000"/>
                        </a:lnSpc>
                        <a:spcAft>
                          <a:spcPts val="0"/>
                        </a:spcAft>
                      </a:pPr>
                      <a:r>
                        <a:rPr lang="en-ZA" sz="1200" dirty="0">
                          <a:effectLst/>
                          <a:latin typeface="Arial" pitchFamily="34" charset="0"/>
                          <a:ea typeface="Times New Roman" panose="02020603050405020304" pitchFamily="18" charset="0"/>
                          <a:cs typeface="Arial" pitchFamily="34" charset="0"/>
                        </a:rPr>
                        <a:t>Mpumalanga</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effectLst/>
                          <a:latin typeface="Arial" pitchFamily="34" charset="0"/>
                          <a:ea typeface="Times New Roman" panose="02020603050405020304" pitchFamily="18" charset="0"/>
                          <a:cs typeface="Arial" pitchFamily="34" charset="0"/>
                        </a:rPr>
                        <a:t>Middelburg/Mbombela</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Sept </a:t>
                      </a:r>
                      <a:r>
                        <a:rPr lang="en-ZA" sz="1200" dirty="0">
                          <a:solidFill>
                            <a:srgbClr val="000000"/>
                          </a:solidFill>
                          <a:effectLst/>
                          <a:latin typeface="Arial" pitchFamily="34" charset="0"/>
                          <a:ea typeface="Times New Roman" panose="02020603050405020304" pitchFamily="18" charset="0"/>
                          <a:cs typeface="Arial" pitchFamily="34" charset="0"/>
                        </a:rPr>
                        <a:t>2020</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Oct </a:t>
                      </a:r>
                      <a:r>
                        <a:rPr lang="en-ZA" sz="1200" dirty="0">
                          <a:solidFill>
                            <a:srgbClr val="000000"/>
                          </a:solidFill>
                          <a:effectLst/>
                          <a:latin typeface="Arial" pitchFamily="34" charset="0"/>
                          <a:ea typeface="Times New Roman" panose="02020603050405020304" pitchFamily="18" charset="0"/>
                          <a:cs typeface="Arial" pitchFamily="34" charset="0"/>
                        </a:rPr>
                        <a:t>2020</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Dec </a:t>
                      </a:r>
                      <a:r>
                        <a:rPr lang="en-ZA" sz="1200" dirty="0">
                          <a:solidFill>
                            <a:srgbClr val="000000"/>
                          </a:solidFill>
                          <a:effectLst/>
                          <a:latin typeface="Arial" pitchFamily="34" charset="0"/>
                          <a:ea typeface="Times New Roman" panose="02020603050405020304" pitchFamily="18" charset="0"/>
                          <a:cs typeface="Arial" pitchFamily="34" charset="0"/>
                        </a:rPr>
                        <a:t>2020</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ZA" sz="1200" dirty="0">
                        <a:effectLst/>
                        <a:latin typeface="Arial"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3042">
                <a:tc>
                  <a:txBody>
                    <a:bodyPr/>
                    <a:lstStyle/>
                    <a:p>
                      <a:pPr algn="l">
                        <a:lnSpc>
                          <a:spcPct val="107000"/>
                        </a:lnSpc>
                        <a:spcAft>
                          <a:spcPts val="0"/>
                        </a:spcAft>
                      </a:pPr>
                      <a:r>
                        <a:rPr lang="en-ZA" sz="1200" dirty="0">
                          <a:effectLst/>
                          <a:latin typeface="Arial" pitchFamily="34" charset="0"/>
                          <a:ea typeface="Times New Roman" panose="02020603050405020304" pitchFamily="18" charset="0"/>
                          <a:cs typeface="Arial" pitchFamily="34" charset="0"/>
                        </a:rPr>
                        <a:t>Free State</a:t>
                      </a:r>
                      <a:endParaRPr lang="en-ZA" sz="1200"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effectLst/>
                          <a:latin typeface="Arial" pitchFamily="34" charset="0"/>
                          <a:ea typeface="Times New Roman" panose="02020603050405020304" pitchFamily="18" charset="0"/>
                          <a:cs typeface="Arial" pitchFamily="34" charset="0"/>
                        </a:rPr>
                        <a:t>Parys</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Aug </a:t>
                      </a:r>
                      <a:r>
                        <a:rPr lang="en-ZA" sz="1200" dirty="0">
                          <a:solidFill>
                            <a:srgbClr val="000000"/>
                          </a:solidFill>
                          <a:effectLst/>
                          <a:latin typeface="Arial" pitchFamily="34" charset="0"/>
                          <a:ea typeface="Times New Roman" panose="02020603050405020304" pitchFamily="18" charset="0"/>
                          <a:cs typeface="Arial" pitchFamily="34" charset="0"/>
                        </a:rPr>
                        <a:t>2020</a:t>
                      </a:r>
                      <a:endParaRPr lang="en-ZA" sz="1200"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effectLst/>
                          <a:latin typeface="Arial" pitchFamily="34" charset="0"/>
                          <a:ea typeface="Calibri" panose="020F0502020204030204" pitchFamily="34" charset="0"/>
                          <a:cs typeface="Arial" pitchFamily="34" charset="0"/>
                        </a:rPr>
                        <a:t>Sept </a:t>
                      </a:r>
                      <a:r>
                        <a:rPr lang="en-ZA" sz="1200" dirty="0">
                          <a:effectLst/>
                          <a:latin typeface="Arial" pitchFamily="34" charset="0"/>
                          <a:ea typeface="Calibri" panose="020F0502020204030204" pitchFamily="34" charset="0"/>
                          <a:cs typeface="Arial" pitchFamily="34" charset="0"/>
                        </a:rPr>
                        <a:t>2020</a:t>
                      </a: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Nov </a:t>
                      </a:r>
                      <a:r>
                        <a:rPr lang="en-ZA" sz="1200" dirty="0">
                          <a:solidFill>
                            <a:srgbClr val="000000"/>
                          </a:solidFill>
                          <a:effectLst/>
                          <a:latin typeface="Arial" pitchFamily="34" charset="0"/>
                          <a:ea typeface="Times New Roman" panose="02020603050405020304" pitchFamily="18" charset="0"/>
                          <a:cs typeface="Arial" pitchFamily="34" charset="0"/>
                        </a:rPr>
                        <a:t>2020</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b="1" dirty="0">
                          <a:solidFill>
                            <a:srgbClr val="000000"/>
                          </a:solidFill>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3042">
                <a:tc>
                  <a:txBody>
                    <a:bodyPr/>
                    <a:lstStyle/>
                    <a:p>
                      <a:pPr algn="l">
                        <a:lnSpc>
                          <a:spcPct val="107000"/>
                        </a:lnSpc>
                        <a:spcAft>
                          <a:spcPts val="0"/>
                        </a:spcAft>
                      </a:pPr>
                      <a:r>
                        <a:rPr lang="en-ZA" sz="1200" dirty="0">
                          <a:effectLst/>
                          <a:latin typeface="Arial" pitchFamily="34" charset="0"/>
                          <a:ea typeface="Times New Roman" panose="02020603050405020304" pitchFamily="18" charset="0"/>
                          <a:cs typeface="Arial" pitchFamily="34" charset="0"/>
                        </a:rPr>
                        <a:t>Northern Cape</a:t>
                      </a:r>
                      <a:endParaRPr lang="en-ZA" sz="1200"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effectLst/>
                          <a:latin typeface="Arial" pitchFamily="34" charset="0"/>
                          <a:ea typeface="Times New Roman" panose="02020603050405020304" pitchFamily="18" charset="0"/>
                          <a:cs typeface="Arial" pitchFamily="34" charset="0"/>
                        </a:rPr>
                        <a:t>Kimberly</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effectLst/>
                          <a:latin typeface="Arial" pitchFamily="34" charset="0"/>
                          <a:ea typeface="Times New Roman" panose="02020603050405020304" pitchFamily="18" charset="0"/>
                          <a:cs typeface="Arial" pitchFamily="34" charset="0"/>
                        </a:rPr>
                        <a:t>July </a:t>
                      </a:r>
                      <a:r>
                        <a:rPr lang="en-ZA" sz="1200" dirty="0">
                          <a:effectLst/>
                          <a:latin typeface="Arial" pitchFamily="34" charset="0"/>
                          <a:ea typeface="Times New Roman" panose="02020603050405020304" pitchFamily="18" charset="0"/>
                          <a:cs typeface="Arial" pitchFamily="34" charset="0"/>
                        </a:rPr>
                        <a:t>2020</a:t>
                      </a:r>
                      <a:endParaRPr lang="en-ZA" sz="1200"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Sept </a:t>
                      </a:r>
                      <a:r>
                        <a:rPr lang="en-ZA" sz="1200" dirty="0">
                          <a:solidFill>
                            <a:srgbClr val="000000"/>
                          </a:solidFill>
                          <a:effectLst/>
                          <a:latin typeface="Arial" pitchFamily="34" charset="0"/>
                          <a:ea typeface="Times New Roman" panose="02020603050405020304" pitchFamily="18" charset="0"/>
                          <a:cs typeface="Arial" pitchFamily="34" charset="0"/>
                        </a:rPr>
                        <a:t>2020</a:t>
                      </a:r>
                      <a:endParaRPr lang="en-ZA" sz="1200"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Nov </a:t>
                      </a:r>
                      <a:r>
                        <a:rPr lang="en-ZA" sz="1200" dirty="0">
                          <a:solidFill>
                            <a:srgbClr val="000000"/>
                          </a:solidFill>
                          <a:effectLst/>
                          <a:latin typeface="Arial" pitchFamily="34" charset="0"/>
                          <a:ea typeface="Times New Roman" panose="02020603050405020304" pitchFamily="18" charset="0"/>
                          <a:cs typeface="Arial" pitchFamily="34" charset="0"/>
                        </a:rPr>
                        <a:t>2020</a:t>
                      </a:r>
                      <a:endParaRPr lang="en-ZA" sz="1200"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3042">
                <a:tc>
                  <a:txBody>
                    <a:bodyPr/>
                    <a:lstStyle/>
                    <a:p>
                      <a:pPr algn="l">
                        <a:lnSpc>
                          <a:spcPct val="107000"/>
                        </a:lnSpc>
                        <a:spcAft>
                          <a:spcPts val="0"/>
                        </a:spcAft>
                      </a:pPr>
                      <a:r>
                        <a:rPr lang="en-ZA" sz="1200" dirty="0">
                          <a:effectLst/>
                          <a:latin typeface="Arial" pitchFamily="34" charset="0"/>
                          <a:ea typeface="Times New Roman" panose="02020603050405020304" pitchFamily="18" charset="0"/>
                          <a:cs typeface="Arial" pitchFamily="34" charset="0"/>
                        </a:rPr>
                        <a:t>Gauteng</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effectLst/>
                          <a:latin typeface="Arial" pitchFamily="34" charset="0"/>
                          <a:ea typeface="Times New Roman" panose="02020603050405020304" pitchFamily="18" charset="0"/>
                          <a:cs typeface="Arial" pitchFamily="34" charset="0"/>
                        </a:rPr>
                        <a:t>Johannesburg</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effectLst/>
                          <a:highlight>
                            <a:srgbClr val="A9A9A9"/>
                          </a:highlight>
                          <a:latin typeface="Arial" pitchFamily="34" charset="0"/>
                          <a:ea typeface="Times New Roman" panose="02020603050405020304" pitchFamily="18" charset="0"/>
                          <a:cs typeface="Arial" pitchFamily="34" charset="0"/>
                        </a:rPr>
                        <a:t>On hold</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highlight>
                            <a:srgbClr val="A9A9A9"/>
                          </a:highlight>
                          <a:latin typeface="Arial" pitchFamily="34" charset="0"/>
                          <a:ea typeface="Times New Roman" panose="02020603050405020304" pitchFamily="18" charset="0"/>
                          <a:cs typeface="Arial" pitchFamily="34" charset="0"/>
                        </a:rPr>
                        <a:t>On hold</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highlight>
                            <a:srgbClr val="A9A9A9"/>
                          </a:highlight>
                          <a:latin typeface="Arial" pitchFamily="34" charset="0"/>
                          <a:ea typeface="Times New Roman" panose="02020603050405020304" pitchFamily="18" charset="0"/>
                          <a:cs typeface="Arial" pitchFamily="34" charset="0"/>
                        </a:rPr>
                        <a:t>On hold</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3042">
                <a:tc>
                  <a:txBody>
                    <a:bodyPr/>
                    <a:lstStyle/>
                    <a:p>
                      <a:pPr algn="l">
                        <a:lnSpc>
                          <a:spcPct val="107000"/>
                        </a:lnSpc>
                        <a:spcAft>
                          <a:spcPts val="0"/>
                        </a:spcAft>
                      </a:pPr>
                      <a:r>
                        <a:rPr lang="en-ZA" sz="1200" dirty="0">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effectLst/>
                          <a:highlight>
                            <a:srgbClr val="FF0000"/>
                          </a:highligh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highlight>
                            <a:srgbClr val="A9A9A9"/>
                          </a:highligh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highlight>
                            <a:srgbClr val="A9A9A9"/>
                          </a:highligh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b="1" dirty="0">
                          <a:solidFill>
                            <a:srgbClr val="000000"/>
                          </a:solidFill>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3042">
                <a:tc>
                  <a:txBody>
                    <a:bodyPr/>
                    <a:lstStyle/>
                    <a:p>
                      <a:pPr algn="l">
                        <a:lnSpc>
                          <a:spcPct val="107000"/>
                        </a:lnSpc>
                        <a:spcAft>
                          <a:spcPts val="0"/>
                        </a:spcAft>
                      </a:pPr>
                      <a:r>
                        <a:rPr lang="en-ZA" sz="1200" dirty="0">
                          <a:effectLst/>
                          <a:latin typeface="Arial" pitchFamily="34" charset="0"/>
                          <a:ea typeface="Times New Roman" panose="02020603050405020304" pitchFamily="18" charset="0"/>
                          <a:cs typeface="Arial" pitchFamily="34" charset="0"/>
                        </a:rPr>
                        <a:t>North West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Mahikeng</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Sept </a:t>
                      </a:r>
                      <a:r>
                        <a:rPr lang="en-ZA" sz="1200" dirty="0">
                          <a:solidFill>
                            <a:srgbClr val="000000"/>
                          </a:solidFill>
                          <a:effectLst/>
                          <a:latin typeface="Arial" pitchFamily="34" charset="0"/>
                          <a:ea typeface="Times New Roman" panose="02020603050405020304" pitchFamily="18" charset="0"/>
                          <a:cs typeface="Arial" pitchFamily="34" charset="0"/>
                        </a:rPr>
                        <a:t>2020</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Jan </a:t>
                      </a:r>
                      <a:r>
                        <a:rPr lang="en-ZA" sz="1200" dirty="0">
                          <a:solidFill>
                            <a:srgbClr val="000000"/>
                          </a:solidFill>
                          <a:effectLst/>
                          <a:latin typeface="Arial" pitchFamily="34" charset="0"/>
                          <a:ea typeface="Times New Roman" panose="02020603050405020304" pitchFamily="18" charset="0"/>
                          <a:cs typeface="Arial" pitchFamily="34" charset="0"/>
                        </a:rPr>
                        <a:t>2021</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3042">
                <a:tc>
                  <a:txBody>
                    <a:bodyPr/>
                    <a:lstStyle/>
                    <a:p>
                      <a:pPr algn="l">
                        <a:lnSpc>
                          <a:spcPct val="107000"/>
                        </a:lnSpc>
                        <a:spcAft>
                          <a:spcPts val="0"/>
                        </a:spcAft>
                      </a:pPr>
                      <a:r>
                        <a:rPr lang="en-ZA" sz="1200" dirty="0">
                          <a:effectLst/>
                          <a:latin typeface="Arial" pitchFamily="34" charset="0"/>
                          <a:ea typeface="Times New Roman" panose="02020603050405020304" pitchFamily="18" charset="0"/>
                          <a:cs typeface="Arial" pitchFamily="34" charset="0"/>
                        </a:rPr>
                        <a:t>Gauteng</a:t>
                      </a:r>
                      <a:endParaRPr lang="en-ZA" sz="1200"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Pretoria</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Sept </a:t>
                      </a:r>
                      <a:r>
                        <a:rPr lang="en-ZA" sz="1200" dirty="0">
                          <a:solidFill>
                            <a:srgbClr val="000000"/>
                          </a:solidFill>
                          <a:effectLst/>
                          <a:latin typeface="Arial" pitchFamily="34" charset="0"/>
                          <a:ea typeface="Times New Roman" panose="02020603050405020304" pitchFamily="18" charset="0"/>
                          <a:cs typeface="Arial" pitchFamily="34" charset="0"/>
                        </a:rPr>
                        <a:t>2020</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Jan </a:t>
                      </a:r>
                      <a:r>
                        <a:rPr lang="en-ZA" sz="1200" dirty="0">
                          <a:solidFill>
                            <a:srgbClr val="000000"/>
                          </a:solidFill>
                          <a:effectLst/>
                          <a:latin typeface="Arial" pitchFamily="34" charset="0"/>
                          <a:ea typeface="Times New Roman" panose="02020603050405020304" pitchFamily="18" charset="0"/>
                          <a:cs typeface="Arial" pitchFamily="34" charset="0"/>
                        </a:rPr>
                        <a:t>2021</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Feb-21</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3042">
                <a:tc rowSpan="2">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Eastern Cape</a:t>
                      </a:r>
                      <a:endParaRPr lang="en-ZA" sz="1200"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East London</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Oct </a:t>
                      </a:r>
                      <a:r>
                        <a:rPr lang="en-ZA" sz="1200" dirty="0">
                          <a:solidFill>
                            <a:srgbClr val="000000"/>
                          </a:solidFill>
                          <a:effectLst/>
                          <a:latin typeface="Arial" pitchFamily="34" charset="0"/>
                          <a:ea typeface="Times New Roman" panose="02020603050405020304" pitchFamily="18" charset="0"/>
                          <a:cs typeface="Arial" pitchFamily="34" charset="0"/>
                        </a:rPr>
                        <a:t>2020</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Feb </a:t>
                      </a:r>
                      <a:r>
                        <a:rPr lang="en-ZA" sz="1200" dirty="0">
                          <a:solidFill>
                            <a:srgbClr val="000000"/>
                          </a:solidFill>
                          <a:effectLst/>
                          <a:latin typeface="Arial" pitchFamily="34" charset="0"/>
                          <a:ea typeface="Times New Roman" panose="02020603050405020304" pitchFamily="18" charset="0"/>
                          <a:cs typeface="Arial" pitchFamily="34" charset="0"/>
                        </a:rPr>
                        <a:t>2021</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3042">
                <a:tc vMerge="1">
                  <a:txBody>
                    <a:bodyPr/>
                    <a:lstStyle/>
                    <a:p>
                      <a:endParaRPr lang="en-ZA"/>
                    </a:p>
                  </a:txBody>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Port Elizabeth</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Aug </a:t>
                      </a:r>
                      <a:r>
                        <a:rPr lang="en-ZA" sz="1200" dirty="0">
                          <a:solidFill>
                            <a:srgbClr val="000000"/>
                          </a:solidFill>
                          <a:effectLst/>
                          <a:latin typeface="Arial" pitchFamily="34" charset="0"/>
                          <a:ea typeface="Times New Roman" panose="02020603050405020304" pitchFamily="18" charset="0"/>
                          <a:cs typeface="Arial" pitchFamily="34" charset="0"/>
                        </a:rPr>
                        <a:t>2020</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Feb </a:t>
                      </a:r>
                      <a:r>
                        <a:rPr lang="en-ZA" sz="1200" dirty="0">
                          <a:solidFill>
                            <a:srgbClr val="000000"/>
                          </a:solidFill>
                          <a:effectLst/>
                          <a:latin typeface="Arial" pitchFamily="34" charset="0"/>
                          <a:ea typeface="Times New Roman" panose="02020603050405020304" pitchFamily="18" charset="0"/>
                          <a:cs typeface="Arial" pitchFamily="34" charset="0"/>
                        </a:rPr>
                        <a:t>2021</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3042">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3042">
                <a:tc rowSpan="2">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KwaZulu-Natal</a:t>
                      </a:r>
                      <a:endParaRPr lang="en-ZA" sz="1200"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Richards Bay</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Oct </a:t>
                      </a:r>
                      <a:r>
                        <a:rPr lang="en-ZA" sz="1200" dirty="0">
                          <a:solidFill>
                            <a:srgbClr val="000000"/>
                          </a:solidFill>
                          <a:effectLst/>
                          <a:latin typeface="Arial" pitchFamily="34" charset="0"/>
                          <a:ea typeface="Times New Roman" panose="02020603050405020304" pitchFamily="18" charset="0"/>
                          <a:cs typeface="Arial" pitchFamily="34" charset="0"/>
                        </a:rPr>
                        <a:t>2020</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Feb </a:t>
                      </a:r>
                      <a:r>
                        <a:rPr lang="en-ZA" sz="1200" dirty="0">
                          <a:solidFill>
                            <a:srgbClr val="000000"/>
                          </a:solidFill>
                          <a:effectLst/>
                          <a:latin typeface="Arial" pitchFamily="34" charset="0"/>
                          <a:ea typeface="Times New Roman" panose="02020603050405020304" pitchFamily="18" charset="0"/>
                          <a:cs typeface="Arial" pitchFamily="34" charset="0"/>
                        </a:rPr>
                        <a:t>2021</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3042">
                <a:tc vMerge="1">
                  <a:txBody>
                    <a:bodyPr/>
                    <a:lstStyle/>
                    <a:p>
                      <a:endParaRPr lang="en-ZA"/>
                    </a:p>
                  </a:txBody>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Durban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Oct </a:t>
                      </a:r>
                      <a:r>
                        <a:rPr lang="en-ZA" sz="1200" dirty="0">
                          <a:solidFill>
                            <a:srgbClr val="000000"/>
                          </a:solidFill>
                          <a:effectLst/>
                          <a:latin typeface="Arial" pitchFamily="34" charset="0"/>
                          <a:ea typeface="Times New Roman" panose="02020603050405020304" pitchFamily="18" charset="0"/>
                          <a:cs typeface="Arial" pitchFamily="34" charset="0"/>
                        </a:rPr>
                        <a:t>2020</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Feb </a:t>
                      </a:r>
                      <a:r>
                        <a:rPr lang="en-ZA" sz="1200" dirty="0">
                          <a:solidFill>
                            <a:srgbClr val="000000"/>
                          </a:solidFill>
                          <a:effectLst/>
                          <a:latin typeface="Arial" pitchFamily="34" charset="0"/>
                          <a:ea typeface="Times New Roman" panose="02020603050405020304" pitchFamily="18" charset="0"/>
                          <a:cs typeface="Arial" pitchFamily="34" charset="0"/>
                        </a:rPr>
                        <a:t>2021</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3042">
                <a:tc rowSpan="2">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Western Cape</a:t>
                      </a:r>
                      <a:endParaRPr lang="en-ZA" sz="1200" dirty="0">
                        <a:effectLst/>
                        <a:latin typeface="Arial" pitchFamily="34" charset="0"/>
                        <a:ea typeface="Calibri" panose="020F0502020204030204" pitchFamily="34" charset="0"/>
                        <a:cs typeface="Arial" pitchFamily="34" charset="0"/>
                      </a:endParaRPr>
                    </a:p>
                  </a:txBody>
                  <a:tcPr marL="60479" marR="6047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Cape Town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Nov </a:t>
                      </a:r>
                      <a:r>
                        <a:rPr lang="en-ZA" sz="1200" dirty="0">
                          <a:solidFill>
                            <a:srgbClr val="000000"/>
                          </a:solidFill>
                          <a:effectLst/>
                          <a:latin typeface="Arial" pitchFamily="34" charset="0"/>
                          <a:ea typeface="Times New Roman" panose="02020603050405020304" pitchFamily="18" charset="0"/>
                          <a:cs typeface="Arial" pitchFamily="34" charset="0"/>
                        </a:rPr>
                        <a:t>2020</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Feb </a:t>
                      </a:r>
                      <a:r>
                        <a:rPr lang="en-ZA" sz="1200" dirty="0">
                          <a:solidFill>
                            <a:srgbClr val="000000"/>
                          </a:solidFill>
                          <a:effectLst/>
                          <a:latin typeface="Arial" pitchFamily="34" charset="0"/>
                          <a:ea typeface="Times New Roman" panose="02020603050405020304" pitchFamily="18" charset="0"/>
                          <a:cs typeface="Arial" pitchFamily="34" charset="0"/>
                        </a:rPr>
                        <a:t>2021</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Mar-21</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03042">
                <a:tc vMerge="1">
                  <a:txBody>
                    <a:bodyPr/>
                    <a:lstStyle/>
                    <a:p>
                      <a:endParaRPr lang="en-ZA"/>
                    </a:p>
                  </a:txBody>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George</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Nov </a:t>
                      </a:r>
                      <a:r>
                        <a:rPr lang="en-ZA" sz="1200" dirty="0">
                          <a:solidFill>
                            <a:srgbClr val="000000"/>
                          </a:solidFill>
                          <a:effectLst/>
                          <a:latin typeface="Arial" pitchFamily="34" charset="0"/>
                          <a:ea typeface="Times New Roman" panose="02020603050405020304" pitchFamily="18" charset="0"/>
                          <a:cs typeface="Arial" pitchFamily="34" charset="0"/>
                        </a:rPr>
                        <a:t>2020</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ZA" sz="1200" dirty="0" smtClean="0">
                          <a:solidFill>
                            <a:srgbClr val="000000"/>
                          </a:solidFill>
                          <a:effectLst/>
                          <a:latin typeface="Arial" pitchFamily="34" charset="0"/>
                          <a:ea typeface="Times New Roman" panose="02020603050405020304" pitchFamily="18" charset="0"/>
                          <a:cs typeface="Arial" pitchFamily="34" charset="0"/>
                        </a:rPr>
                        <a:t>Feb </a:t>
                      </a:r>
                      <a:r>
                        <a:rPr lang="en-ZA" sz="1200" dirty="0">
                          <a:solidFill>
                            <a:srgbClr val="000000"/>
                          </a:solidFill>
                          <a:effectLst/>
                          <a:latin typeface="Arial" pitchFamily="34" charset="0"/>
                          <a:ea typeface="Times New Roman" panose="02020603050405020304" pitchFamily="18" charset="0"/>
                          <a:cs typeface="Arial" pitchFamily="34" charset="0"/>
                        </a:rPr>
                        <a:t>2021</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ZA" sz="1200" dirty="0">
                          <a:solidFill>
                            <a:srgbClr val="000000"/>
                          </a:solidFill>
                          <a:effectLst/>
                          <a:latin typeface="Arial" pitchFamily="34" charset="0"/>
                          <a:ea typeface="Times New Roman" panose="02020603050405020304" pitchFamily="18" charset="0"/>
                          <a:cs typeface="Arial" pitchFamily="34" charset="0"/>
                        </a:rPr>
                        <a:t> </a:t>
                      </a:r>
                      <a:endParaRPr lang="en-ZA" sz="1200" dirty="0">
                        <a:effectLst/>
                        <a:latin typeface="Arial" pitchFamily="34" charset="0"/>
                        <a:ea typeface="Calibri" panose="020F0502020204030204" pitchFamily="34" charset="0"/>
                        <a:cs typeface="Arial" pitchFamily="34" charset="0"/>
                      </a:endParaRPr>
                    </a:p>
                  </a:txBody>
                  <a:tcPr marL="60479" marR="6047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6" name="Title 1"/>
          <p:cNvSpPr txBox="1">
            <a:spLocks/>
          </p:cNvSpPr>
          <p:nvPr/>
        </p:nvSpPr>
        <p:spPr bwMode="auto">
          <a:xfrm>
            <a:off x="0" y="0"/>
            <a:ext cx="9144000" cy="682387"/>
          </a:xfrm>
          <a:prstGeom prst="rect">
            <a:avLst/>
          </a:prstGeom>
          <a:solidFill>
            <a:srgbClr val="00B050"/>
          </a:solidFill>
          <a:ln w="25400">
            <a:noFill/>
            <a:round/>
          </a:ln>
          <a:extLst/>
        </p:spPr>
        <p:txBody>
          <a:bodyPr vert="horz" wrap="square" lIns="77925" tIns="38963" rIns="77925" bIns="38963" numCol="1" rtlCol="0" anchor="ctr" anchorCtr="0" compatLnSpc="1">
            <a:prstTxWarp prst="textNoShape">
              <a:avLst/>
            </a:prstTxWarp>
            <a:noAutofit/>
          </a:bodyPr>
          <a:lstStyle>
            <a:defPPr>
              <a:defRPr lang="en-US"/>
            </a:defPPr>
            <a:lvl1pPr algn="ctr" defTabSz="457200" fontAlgn="auto">
              <a:spcAft>
                <a:spcPts val="0"/>
              </a:spcAft>
              <a:defRPr sz="1600" b="1">
                <a:solidFill>
                  <a:schemeClr val="bg1"/>
                </a:solidFill>
                <a:latin typeface="Arial"/>
                <a:ea typeface="Arial"/>
                <a:cs typeface="Arial"/>
              </a:defRPr>
            </a:lvl1pPr>
            <a:lvl2pPr algn="ctr">
              <a:defRPr sz="3700"/>
            </a:lvl2pPr>
            <a:lvl3pPr algn="ctr">
              <a:defRPr sz="3700"/>
            </a:lvl3pPr>
            <a:lvl4pPr algn="ctr">
              <a:defRPr sz="3700"/>
            </a:lvl4pPr>
            <a:lvl5pPr algn="ctr">
              <a:defRPr sz="3700"/>
            </a:lvl5pPr>
            <a:lvl6pPr marL="457200" algn="ctr" defTabSz="388938" fontAlgn="base">
              <a:spcBef>
                <a:spcPct val="0"/>
              </a:spcBef>
              <a:spcAft>
                <a:spcPct val="0"/>
              </a:spcAft>
              <a:defRPr sz="3700"/>
            </a:lvl6pPr>
            <a:lvl7pPr marL="914400" algn="ctr" defTabSz="388938" fontAlgn="base">
              <a:spcBef>
                <a:spcPct val="0"/>
              </a:spcBef>
              <a:spcAft>
                <a:spcPct val="0"/>
              </a:spcAft>
              <a:defRPr sz="3700"/>
            </a:lvl7pPr>
            <a:lvl8pPr marL="1371600" algn="ctr" defTabSz="388938" fontAlgn="base">
              <a:spcBef>
                <a:spcPct val="0"/>
              </a:spcBef>
              <a:spcAft>
                <a:spcPct val="0"/>
              </a:spcAft>
              <a:defRPr sz="3700"/>
            </a:lvl8pPr>
            <a:lvl9pPr marL="1828800" algn="ctr" defTabSz="388938" fontAlgn="base">
              <a:spcBef>
                <a:spcPct val="0"/>
              </a:spcBef>
              <a:spcAft>
                <a:spcPct val="0"/>
              </a:spcAft>
              <a:defRPr sz="3700"/>
            </a:lvl9pPr>
          </a:lstStyle>
          <a:p>
            <a:r>
              <a:rPr lang="en-ZA" dirty="0"/>
              <a:t>PROGRAMME 7: </a:t>
            </a:r>
            <a:r>
              <a:rPr lang="en-US" dirty="0"/>
              <a:t>PROVINCIAL PROGRAMMES</a:t>
            </a:r>
            <a:endParaRPr lang="en-ZA" dirty="0"/>
          </a:p>
        </p:txBody>
      </p:sp>
    </p:spTree>
    <p:extLst>
      <p:ext uri="{BB962C8B-B14F-4D97-AF65-F5344CB8AC3E}">
        <p14:creationId xmlns:p14="http://schemas.microsoft.com/office/powerpoint/2010/main" val="12048194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0" y="1613010"/>
            <a:ext cx="8734425" cy="3341762"/>
          </a:xfrm>
          <a:prstGeom prst="rect">
            <a:avLst/>
          </a:prstGeom>
          <a:solidFill>
            <a:schemeClr val="accent1">
              <a:lumMod val="20000"/>
              <a:lumOff val="80000"/>
            </a:schemeClr>
          </a:solidFill>
          <a:ln/>
        </p:spPr>
        <p:style>
          <a:lnRef idx="1">
            <a:schemeClr val="accent2"/>
          </a:lnRef>
          <a:fillRef idx="2">
            <a:schemeClr val="accent2"/>
          </a:fillRef>
          <a:effectRef idx="1">
            <a:schemeClr val="accent2"/>
          </a:effectRef>
          <a:fontRef idx="minor">
            <a:schemeClr val="dk1"/>
          </a:fontRef>
        </p:style>
        <p:txBody>
          <a:bodyPr/>
          <a:lstStyle/>
          <a:p>
            <a:pPr algn="just" defTabSz="389626" eaLnBrk="1" fontAlgn="auto" hangingPunct="1">
              <a:lnSpc>
                <a:spcPct val="114000"/>
              </a:lnSpc>
              <a:spcBef>
                <a:spcPts val="0"/>
              </a:spcBef>
              <a:spcAft>
                <a:spcPts val="0"/>
              </a:spcAft>
              <a:defRPr/>
            </a:pPr>
            <a:r>
              <a:rPr lang="en-US" sz="1200" dirty="0">
                <a:latin typeface="Arial" pitchFamily="34" charset="0"/>
                <a:cs typeface="Arial" pitchFamily="34" charset="0"/>
              </a:rPr>
              <a:t>    </a:t>
            </a:r>
            <a:r>
              <a:rPr lang="en-US" sz="1200" b="1" dirty="0">
                <a:latin typeface="Arial" pitchFamily="34" charset="0"/>
                <a:cs typeface="Arial" pitchFamily="34" charset="0"/>
              </a:rPr>
              <a:t>Outcomes: </a:t>
            </a:r>
          </a:p>
          <a:p>
            <a:pPr marL="675376" lvl="1" indent="-285750" algn="just" defTabSz="389626" eaLnBrk="1" fontAlgn="auto" hangingPunct="1">
              <a:lnSpc>
                <a:spcPct val="114000"/>
              </a:lnSpc>
              <a:spcBef>
                <a:spcPts val="0"/>
              </a:spcBef>
              <a:spcAft>
                <a:spcPts val="0"/>
              </a:spcAft>
              <a:buFont typeface="Wingdings" pitchFamily="2" charset="2"/>
              <a:buChar char="q"/>
              <a:defRPr/>
            </a:pPr>
            <a:r>
              <a:rPr lang="en-ZA" sz="1200" dirty="0">
                <a:latin typeface="Arial" pitchFamily="34" charset="0"/>
                <a:cs typeface="Arial" pitchFamily="34" charset="0"/>
              </a:rPr>
              <a:t>Increased strategic </a:t>
            </a:r>
            <a:r>
              <a:rPr lang="en-ZA" sz="1200" dirty="0" smtClean="0">
                <a:latin typeface="Arial" pitchFamily="34" charset="0"/>
                <a:cs typeface="Arial" pitchFamily="34" charset="0"/>
              </a:rPr>
              <a:t>investment</a:t>
            </a:r>
            <a:endParaRPr lang="en-ZA" sz="1200" dirty="0">
              <a:latin typeface="Arial" pitchFamily="34" charset="0"/>
              <a:cs typeface="Arial" pitchFamily="34" charset="0"/>
            </a:endParaRPr>
          </a:p>
          <a:p>
            <a:pPr marL="389626" lvl="1" indent="0" algn="just" defTabSz="389626" eaLnBrk="1" fontAlgn="auto" hangingPunct="1">
              <a:lnSpc>
                <a:spcPct val="114000"/>
              </a:lnSpc>
              <a:spcBef>
                <a:spcPts val="0"/>
              </a:spcBef>
              <a:spcAft>
                <a:spcPts val="0"/>
              </a:spcAft>
              <a:defRPr/>
            </a:pPr>
            <a:endParaRPr lang="en-ZA" sz="1200" dirty="0">
              <a:latin typeface="Arial" pitchFamily="34" charset="0"/>
              <a:cs typeface="Arial" pitchFamily="34" charset="0"/>
            </a:endParaRPr>
          </a:p>
          <a:p>
            <a:pPr algn="just" defTabSz="389626" eaLnBrk="1" fontAlgn="auto" hangingPunct="1">
              <a:lnSpc>
                <a:spcPct val="114000"/>
              </a:lnSpc>
              <a:spcBef>
                <a:spcPts val="0"/>
              </a:spcBef>
              <a:spcAft>
                <a:spcPts val="0"/>
              </a:spcAft>
              <a:defRPr/>
            </a:pPr>
            <a:r>
              <a:rPr lang="en-US" sz="1200" b="1" dirty="0">
                <a:latin typeface="Arial" pitchFamily="34" charset="0"/>
                <a:cs typeface="Arial" pitchFamily="34" charset="0"/>
              </a:rPr>
              <a:t>   Outputs: </a:t>
            </a:r>
          </a:p>
          <a:p>
            <a:pPr marL="675376" lvl="1" indent="-285750" algn="just" defTabSz="389626" eaLnBrk="1" fontAlgn="auto" hangingPunct="1">
              <a:lnSpc>
                <a:spcPct val="114000"/>
              </a:lnSpc>
              <a:spcBef>
                <a:spcPts val="0"/>
              </a:spcBef>
              <a:spcAft>
                <a:spcPts val="0"/>
              </a:spcAft>
              <a:buFont typeface="Wingdings" pitchFamily="2" charset="2"/>
              <a:buChar char="q"/>
              <a:defRPr/>
            </a:pPr>
            <a:r>
              <a:rPr lang="en-ZA" sz="1200" dirty="0">
                <a:latin typeface="Arial" pitchFamily="34" charset="0"/>
                <a:cs typeface="Arial" pitchFamily="34" charset="0"/>
              </a:rPr>
              <a:t>Investment facilitation in targeted </a:t>
            </a:r>
            <a:r>
              <a:rPr lang="en-ZA" sz="1200" dirty="0" smtClean="0">
                <a:latin typeface="Arial" pitchFamily="34" charset="0"/>
                <a:cs typeface="Arial" pitchFamily="34" charset="0"/>
              </a:rPr>
              <a:t>sectors</a:t>
            </a:r>
            <a:endParaRPr lang="en-ZA" sz="1200" dirty="0">
              <a:latin typeface="Arial" pitchFamily="34" charset="0"/>
              <a:cs typeface="Arial" pitchFamily="34" charset="0"/>
            </a:endParaRPr>
          </a:p>
          <a:p>
            <a:pPr marL="675376" lvl="1" indent="-285750" algn="just" defTabSz="389626" eaLnBrk="1" fontAlgn="auto" hangingPunct="1">
              <a:lnSpc>
                <a:spcPct val="114000"/>
              </a:lnSpc>
              <a:spcBef>
                <a:spcPts val="0"/>
              </a:spcBef>
              <a:spcAft>
                <a:spcPts val="0"/>
              </a:spcAft>
              <a:buFont typeface="Wingdings" pitchFamily="2" charset="2"/>
              <a:buChar char="q"/>
              <a:defRPr/>
            </a:pPr>
            <a:r>
              <a:rPr lang="en-ZA" sz="1200" dirty="0">
                <a:latin typeface="Arial" pitchFamily="34" charset="0"/>
                <a:cs typeface="Arial" pitchFamily="34" charset="0"/>
              </a:rPr>
              <a:t>Improve ease of doing business through improved turnaround time for company </a:t>
            </a:r>
            <a:r>
              <a:rPr lang="en-ZA" sz="1200" dirty="0" smtClean="0">
                <a:latin typeface="Arial" pitchFamily="34" charset="0"/>
                <a:cs typeface="Arial" pitchFamily="34" charset="0"/>
              </a:rPr>
              <a:t>registrations</a:t>
            </a:r>
            <a:endParaRPr lang="en-ZA" sz="1200" dirty="0">
              <a:latin typeface="Arial" pitchFamily="34" charset="0"/>
              <a:cs typeface="Arial" pitchFamily="34" charset="0"/>
            </a:endParaRPr>
          </a:p>
          <a:p>
            <a:pPr algn="just" defTabSz="389626" eaLnBrk="1" fontAlgn="auto" hangingPunct="1">
              <a:lnSpc>
                <a:spcPct val="114000"/>
              </a:lnSpc>
              <a:spcBef>
                <a:spcPts val="0"/>
              </a:spcBef>
              <a:spcAft>
                <a:spcPts val="0"/>
              </a:spcAft>
              <a:defRPr/>
            </a:pPr>
            <a:r>
              <a:rPr lang="en-US" sz="1200" b="1" dirty="0">
                <a:latin typeface="Arial" pitchFamily="34" charset="0"/>
                <a:cs typeface="Arial" pitchFamily="34" charset="0"/>
              </a:rPr>
              <a:t> </a:t>
            </a:r>
            <a:endParaRPr lang="en-US" sz="1200" b="1" dirty="0" smtClean="0">
              <a:latin typeface="Arial" pitchFamily="34" charset="0"/>
              <a:cs typeface="Arial" pitchFamily="34" charset="0"/>
            </a:endParaRPr>
          </a:p>
          <a:p>
            <a:pPr marL="0" lvl="1" indent="0" algn="just" defTabSz="389626" eaLnBrk="1" fontAlgn="auto" hangingPunct="1">
              <a:lnSpc>
                <a:spcPct val="114000"/>
              </a:lnSpc>
              <a:spcBef>
                <a:spcPts val="0"/>
              </a:spcBef>
              <a:spcAft>
                <a:spcPts val="0"/>
              </a:spcAft>
              <a:defRPr/>
            </a:pPr>
            <a:r>
              <a:rPr lang="en-US" sz="1200" b="1" dirty="0" smtClean="0">
                <a:latin typeface="Arial" pitchFamily="34" charset="0"/>
                <a:cs typeface="Arial" pitchFamily="34" charset="0"/>
              </a:rPr>
              <a:t>   Strategic Considerations:</a:t>
            </a:r>
            <a:r>
              <a:rPr lang="en-GB" sz="1100" b="1" dirty="0" smtClean="0">
                <a:solidFill>
                  <a:srgbClr val="FF0000"/>
                </a:solidFill>
                <a:latin typeface="Arial" pitchFamily="34" charset="0"/>
                <a:cs typeface="Arial" pitchFamily="34" charset="0"/>
              </a:rPr>
              <a:t> (Amended) </a:t>
            </a:r>
            <a:endParaRPr lang="en-US" sz="1200" b="1" dirty="0">
              <a:latin typeface="Arial" pitchFamily="34" charset="0"/>
              <a:cs typeface="Arial" pitchFamily="34" charset="0"/>
            </a:endParaRPr>
          </a:p>
          <a:p>
            <a:pPr marL="674688" lvl="1" indent="-285750" algn="just">
              <a:lnSpc>
                <a:spcPct val="113000"/>
              </a:lnSpc>
              <a:buFont typeface="Wingdings" pitchFamily="2" charset="2"/>
              <a:buChar char="q"/>
            </a:pPr>
            <a:r>
              <a:rPr lang="en-GB" sz="1200" dirty="0">
                <a:latin typeface="Arial" pitchFamily="34" charset="0"/>
                <a:cs typeface="Arial" pitchFamily="34" charset="0"/>
              </a:rPr>
              <a:t>Endeavour to mobilise R250 billion </a:t>
            </a:r>
            <a:r>
              <a:rPr lang="en-GB" sz="1200" dirty="0" smtClean="0">
                <a:latin typeface="Arial" pitchFamily="34" charset="0"/>
                <a:cs typeface="Arial" pitchFamily="34" charset="0"/>
              </a:rPr>
              <a:t>in </a:t>
            </a:r>
            <a:r>
              <a:rPr lang="en-GB" sz="1200" dirty="0">
                <a:latin typeface="Arial" pitchFamily="34" charset="0"/>
                <a:cs typeface="Arial" pitchFamily="34" charset="0"/>
              </a:rPr>
              <a:t>domestic and foreign direct investment over the five-year reporting </a:t>
            </a:r>
            <a:r>
              <a:rPr lang="en-GB" sz="1200" dirty="0" smtClean="0">
                <a:latin typeface="Arial" pitchFamily="34" charset="0"/>
                <a:cs typeface="Arial" pitchFamily="34" charset="0"/>
              </a:rPr>
              <a:t>period.</a:t>
            </a:r>
            <a:endParaRPr lang="en-ZA" sz="1200" dirty="0">
              <a:latin typeface="Arial" pitchFamily="34" charset="0"/>
              <a:cs typeface="Arial" pitchFamily="34" charset="0"/>
            </a:endParaRPr>
          </a:p>
          <a:p>
            <a:pPr marL="674688" lvl="1" indent="-285750" algn="just">
              <a:lnSpc>
                <a:spcPct val="113000"/>
              </a:lnSpc>
              <a:buFont typeface="Wingdings" pitchFamily="2" charset="2"/>
              <a:buChar char="q"/>
            </a:pPr>
            <a:r>
              <a:rPr lang="en-GB" sz="1200" dirty="0">
                <a:latin typeface="Arial" pitchFamily="34" charset="0"/>
                <a:cs typeface="Arial" pitchFamily="34" charset="0"/>
              </a:rPr>
              <a:t>Strengthen its investment facilitation service to fast-track and unblock investment impediments to retain, expand existing and attract new </a:t>
            </a:r>
            <a:r>
              <a:rPr lang="en-GB" sz="1200" dirty="0" smtClean="0">
                <a:latin typeface="Arial" pitchFamily="34" charset="0"/>
                <a:cs typeface="Arial" pitchFamily="34" charset="0"/>
              </a:rPr>
              <a:t>investment.</a:t>
            </a:r>
            <a:endParaRPr lang="en-GB" sz="1200" b="1" dirty="0">
              <a:solidFill>
                <a:srgbClr val="FF0000"/>
              </a:solidFill>
              <a:latin typeface="Arial" pitchFamily="34" charset="0"/>
              <a:cs typeface="Arial" pitchFamily="34" charset="0"/>
            </a:endParaRPr>
          </a:p>
          <a:p>
            <a:pPr marL="674688" lvl="1" indent="-285750" algn="just">
              <a:lnSpc>
                <a:spcPct val="113000"/>
              </a:lnSpc>
              <a:buFont typeface="Wingdings" pitchFamily="2" charset="2"/>
              <a:buChar char="q"/>
            </a:pPr>
            <a:r>
              <a:rPr lang="en-GB" sz="1200" dirty="0">
                <a:latin typeface="Arial" pitchFamily="34" charset="0"/>
                <a:cs typeface="Arial" pitchFamily="34" charset="0"/>
              </a:rPr>
              <a:t>Endeavour to implement the commitments of projects announced at the 2018 and 2019 South African Investment Conference. </a:t>
            </a:r>
          </a:p>
          <a:p>
            <a:pPr marL="674688" lvl="1" indent="-285750" algn="just">
              <a:lnSpc>
                <a:spcPct val="113000"/>
              </a:lnSpc>
              <a:buFont typeface="Wingdings" pitchFamily="2" charset="2"/>
              <a:buChar char="q"/>
            </a:pPr>
            <a:r>
              <a:rPr lang="en-GB" sz="1200" dirty="0">
                <a:latin typeface="Arial" pitchFamily="34" charset="0"/>
                <a:cs typeface="Arial" pitchFamily="34" charset="0"/>
              </a:rPr>
              <a:t>Continue with the rollout of the One Stop Shops in provinces to support and capacitate investment </a:t>
            </a:r>
            <a:r>
              <a:rPr lang="en-GB" sz="1200" dirty="0" smtClean="0">
                <a:latin typeface="Arial" pitchFamily="34" charset="0"/>
                <a:cs typeface="Arial" pitchFamily="34" charset="0"/>
              </a:rPr>
              <a:t>facilitation.</a:t>
            </a:r>
            <a:endParaRPr lang="en-ZA" sz="1200" dirty="0">
              <a:latin typeface="Arial" pitchFamily="34" charset="0"/>
              <a:cs typeface="Arial" pitchFamily="34" charset="0"/>
            </a:endParaRPr>
          </a:p>
          <a:p>
            <a:pPr marL="950013" lvl="2" indent="-171450" algn="just" defTabSz="389626" eaLnBrk="1" fontAlgn="auto" hangingPunct="1">
              <a:lnSpc>
                <a:spcPct val="114000"/>
              </a:lnSpc>
              <a:spcBef>
                <a:spcPts val="0"/>
              </a:spcBef>
              <a:spcAft>
                <a:spcPts val="0"/>
              </a:spcAft>
              <a:buFont typeface="Wingdings" pitchFamily="2" charset="2"/>
              <a:buChar char="q"/>
              <a:defRPr/>
            </a:pPr>
            <a:endParaRPr lang="en-US" sz="1200" b="1" dirty="0">
              <a:latin typeface="Arial" pitchFamily="34" charset="0"/>
              <a:cs typeface="Arial" pitchFamily="34" charset="0"/>
            </a:endParaRPr>
          </a:p>
          <a:p>
            <a:pPr algn="just" defTabSz="389626" eaLnBrk="1" fontAlgn="auto" hangingPunct="1">
              <a:lnSpc>
                <a:spcPct val="114000"/>
              </a:lnSpc>
              <a:spcBef>
                <a:spcPts val="0"/>
              </a:spcBef>
              <a:spcAft>
                <a:spcPts val="0"/>
              </a:spcAft>
              <a:defRPr/>
            </a:pPr>
            <a:endParaRPr lang="en-US" sz="1200" b="1" dirty="0">
              <a:latin typeface="Arial" pitchFamily="34" charset="0"/>
              <a:cs typeface="Arial" pitchFamily="34" charset="0"/>
            </a:endParaRPr>
          </a:p>
          <a:p>
            <a:pPr marL="389626" lvl="1" indent="0" algn="just" defTabSz="389626" eaLnBrk="1" fontAlgn="auto" hangingPunct="1">
              <a:lnSpc>
                <a:spcPct val="114000"/>
              </a:lnSpc>
              <a:spcBef>
                <a:spcPts val="0"/>
              </a:spcBef>
              <a:spcAft>
                <a:spcPts val="0"/>
              </a:spcAft>
              <a:defRPr/>
            </a:pPr>
            <a:endParaRPr lang="en-ZA" sz="1200" dirty="0">
              <a:latin typeface="Arial" pitchFamily="34" charset="0"/>
              <a:cs typeface="Arial" pitchFamily="34" charset="0"/>
            </a:endParaRPr>
          </a:p>
          <a:p>
            <a:pPr algn="just" defTabSz="389626" eaLnBrk="1" fontAlgn="auto" hangingPunct="1">
              <a:lnSpc>
                <a:spcPct val="114000"/>
              </a:lnSpc>
              <a:spcBef>
                <a:spcPts val="0"/>
              </a:spcBef>
              <a:spcAft>
                <a:spcPts val="0"/>
              </a:spcAft>
              <a:defRPr/>
            </a:pPr>
            <a:endParaRPr lang="en-US" sz="1200" b="1" dirty="0">
              <a:latin typeface="Arial" pitchFamily="34" charset="0"/>
              <a:cs typeface="Arial" pitchFamily="34" charset="0"/>
            </a:endParaRPr>
          </a:p>
          <a:p>
            <a:pPr algn="just" defTabSz="389626" eaLnBrk="1" fontAlgn="auto" hangingPunct="1">
              <a:lnSpc>
                <a:spcPct val="114000"/>
              </a:lnSpc>
              <a:spcBef>
                <a:spcPts val="0"/>
              </a:spcBef>
              <a:spcAft>
                <a:spcPts val="0"/>
              </a:spcAft>
              <a:defRPr/>
            </a:pPr>
            <a:endParaRPr lang="en-ZA" sz="1200" dirty="0">
              <a:latin typeface="Arial" pitchFamily="34" charset="0"/>
              <a:cs typeface="Arial" pitchFamily="34" charset="0"/>
            </a:endParaRPr>
          </a:p>
        </p:txBody>
      </p:sp>
      <p:sp>
        <p:nvSpPr>
          <p:cNvPr id="36868" name="Rectangle 10"/>
          <p:cNvSpPr>
            <a:spLocks noChangeArrowheads="1"/>
          </p:cNvSpPr>
          <p:nvPr/>
        </p:nvSpPr>
        <p:spPr bwMode="auto">
          <a:xfrm>
            <a:off x="96838" y="777875"/>
            <a:ext cx="9047162" cy="72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14000"/>
              </a:lnSpc>
            </a:pPr>
            <a:r>
              <a:rPr lang="en-US" altLang="en-US" sz="1200" b="1" dirty="0">
                <a:solidFill>
                  <a:srgbClr val="000000"/>
                </a:solidFill>
                <a:latin typeface="Arial" pitchFamily="34" charset="0"/>
                <a:cs typeface="Arial" pitchFamily="34" charset="0"/>
              </a:rPr>
              <a:t>Purpose:</a:t>
            </a:r>
            <a:r>
              <a:rPr lang="en-US" altLang="en-US" sz="1200" dirty="0">
                <a:solidFill>
                  <a:srgbClr val="000000"/>
                </a:solidFill>
                <a:latin typeface="Arial" pitchFamily="34" charset="0"/>
                <a:cs typeface="Arial" pitchFamily="34" charset="0"/>
              </a:rPr>
              <a:t> </a:t>
            </a:r>
            <a:r>
              <a:rPr lang="en-US" altLang="en-US" sz="1200" dirty="0">
                <a:latin typeface="Arial" pitchFamily="34" charset="0"/>
                <a:cs typeface="Arial" pitchFamily="34" charset="0"/>
              </a:rPr>
              <a:t>Support foreign direct investment flows and promote domestic investment by providing one stop shops for investment promotion, investor facilitation and </a:t>
            </a:r>
            <a:r>
              <a:rPr lang="en-ZA" altLang="en-US" sz="1200" dirty="0">
                <a:latin typeface="Arial" pitchFamily="34" charset="0"/>
                <a:cs typeface="Arial" pitchFamily="34" charset="0"/>
              </a:rPr>
              <a:t>aftercare support for investors.</a:t>
            </a:r>
          </a:p>
          <a:p>
            <a:pPr eaLnBrk="1" hangingPunct="1">
              <a:lnSpc>
                <a:spcPct val="114000"/>
              </a:lnSpc>
            </a:pPr>
            <a:endParaRPr lang="en-US" altLang="en-US" sz="1200" dirty="0">
              <a:solidFill>
                <a:srgbClr val="000000"/>
              </a:solidFill>
              <a:latin typeface="Arial" pitchFamily="34" charset="0"/>
              <a:cs typeface="Arial" pitchFamily="34" charset="0"/>
            </a:endParaRPr>
          </a:p>
        </p:txBody>
      </p:sp>
      <p:sp>
        <p:nvSpPr>
          <p:cNvPr id="3686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388938" eaLnBrk="0" fontAlgn="base" hangingPunct="0">
              <a:spcBef>
                <a:spcPct val="0"/>
              </a:spcBef>
              <a:spcAft>
                <a:spcPct val="0"/>
              </a:spcAft>
              <a:defRPr sz="1500">
                <a:solidFill>
                  <a:schemeClr val="tx1"/>
                </a:solidFill>
                <a:latin typeface="Calibri" pitchFamily="34" charset="0"/>
              </a:defRPr>
            </a:lvl6pPr>
            <a:lvl7pPr marL="2971800" indent="-228600" defTabSz="388938" eaLnBrk="0" fontAlgn="base" hangingPunct="0">
              <a:spcBef>
                <a:spcPct val="0"/>
              </a:spcBef>
              <a:spcAft>
                <a:spcPct val="0"/>
              </a:spcAft>
              <a:defRPr sz="1500">
                <a:solidFill>
                  <a:schemeClr val="tx1"/>
                </a:solidFill>
                <a:latin typeface="Calibri" pitchFamily="34" charset="0"/>
              </a:defRPr>
            </a:lvl7pPr>
            <a:lvl8pPr marL="3429000" indent="-228600" defTabSz="388938" eaLnBrk="0" fontAlgn="base" hangingPunct="0">
              <a:spcBef>
                <a:spcPct val="0"/>
              </a:spcBef>
              <a:spcAft>
                <a:spcPct val="0"/>
              </a:spcAft>
              <a:defRPr sz="1500">
                <a:solidFill>
                  <a:schemeClr val="tx1"/>
                </a:solidFill>
                <a:latin typeface="Calibri" pitchFamily="34" charset="0"/>
              </a:defRPr>
            </a:lvl8pPr>
            <a:lvl9pPr marL="3886200" indent="-228600" defTabSz="388938" eaLnBrk="0" fontAlgn="base" hangingPunct="0">
              <a:spcBef>
                <a:spcPct val="0"/>
              </a:spcBef>
              <a:spcAft>
                <a:spcPct val="0"/>
              </a:spcAft>
              <a:defRPr sz="1500">
                <a:solidFill>
                  <a:schemeClr val="tx1"/>
                </a:solidFill>
                <a:latin typeface="Calibri" pitchFamily="34" charset="0"/>
              </a:defRPr>
            </a:lvl9pPr>
          </a:lstStyle>
          <a:p>
            <a:fld id="{F9FBFEBE-B23D-46FA-AA1A-AF5981CE480E}" type="slidenum">
              <a:rPr lang="en-US" altLang="en-US" sz="1000">
                <a:solidFill>
                  <a:srgbClr val="898989"/>
                </a:solidFill>
              </a:rPr>
              <a:pPr/>
              <a:t>43</a:t>
            </a:fld>
            <a:endParaRPr lang="en-US" altLang="en-US" sz="1000" dirty="0">
              <a:solidFill>
                <a:srgbClr val="898989"/>
              </a:solidFill>
            </a:endParaRPr>
          </a:p>
        </p:txBody>
      </p:sp>
      <p:sp>
        <p:nvSpPr>
          <p:cNvPr id="6" name="Title 1"/>
          <p:cNvSpPr txBox="1">
            <a:spLocks/>
          </p:cNvSpPr>
          <p:nvPr/>
        </p:nvSpPr>
        <p:spPr bwMode="auto">
          <a:xfrm>
            <a:off x="0" y="11996"/>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fontAlgn="auto">
              <a:spcAft>
                <a:spcPts val="0"/>
              </a:spcAft>
              <a:defRPr/>
            </a:pPr>
            <a:r>
              <a:rPr lang="en-ZA" sz="1600" dirty="0" smtClean="0"/>
              <a:t>PROGRAMME 8: </a:t>
            </a:r>
            <a:r>
              <a:rPr lang="en-US" sz="1600" dirty="0" smtClean="0"/>
              <a:t>INWARD INVESTMENT ATTRACTION, FACILITATION AND AFTERCARE</a:t>
            </a:r>
            <a:endParaRPr lang="en-ZA" sz="1600" dirty="0">
              <a:ln w="11430"/>
              <a:solidFill>
                <a:schemeClr val="bg1"/>
              </a:solidFill>
              <a:sym typeface="Calibri"/>
            </a:endParaRPr>
          </a:p>
        </p:txBody>
      </p:sp>
    </p:spTree>
    <p:extLst>
      <p:ext uri="{BB962C8B-B14F-4D97-AF65-F5344CB8AC3E}">
        <p14:creationId xmlns:p14="http://schemas.microsoft.com/office/powerpoint/2010/main" val="2731357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EC6A092-AF53-4D98-8F51-92832EFEA899}" type="slidenum">
              <a:rPr lang="en-US" altLang="en-US" smtClean="0"/>
              <a:pPr>
                <a:defRPr/>
              </a:pPr>
              <a:t>44</a:t>
            </a:fld>
            <a:endParaRPr lang="en-US" altLang="en-US" dirty="0"/>
          </a:p>
        </p:txBody>
      </p:sp>
      <p:graphicFrame>
        <p:nvGraphicFramePr>
          <p:cNvPr id="7" name="Table 6"/>
          <p:cNvGraphicFramePr>
            <a:graphicFrameLocks noGrp="1"/>
          </p:cNvGraphicFramePr>
          <p:nvPr>
            <p:extLst>
              <p:ext uri="{D42A27DB-BD31-4B8C-83A1-F6EECF244321}">
                <p14:modId xmlns:p14="http://schemas.microsoft.com/office/powerpoint/2010/main" val="674314503"/>
              </p:ext>
            </p:extLst>
          </p:nvPr>
        </p:nvGraphicFramePr>
        <p:xfrm>
          <a:off x="381305" y="1430591"/>
          <a:ext cx="8530246" cy="2481946"/>
        </p:xfrm>
        <a:graphic>
          <a:graphicData uri="http://schemas.openxmlformats.org/drawingml/2006/table">
            <a:tbl>
              <a:tblPr firstRow="1" firstCol="1" bandRow="1">
                <a:tableStyleId>{7DF18680-E054-41AD-8BC1-D1AEF772440D}</a:tableStyleId>
              </a:tblPr>
              <a:tblGrid>
                <a:gridCol w="3191235">
                  <a:extLst>
                    <a:ext uri="{9D8B030D-6E8A-4147-A177-3AD203B41FA5}">
                      <a16:colId xmlns:a16="http://schemas.microsoft.com/office/drawing/2014/main" val="20000"/>
                    </a:ext>
                  </a:extLst>
                </a:gridCol>
                <a:gridCol w="1190846">
                  <a:extLst>
                    <a:ext uri="{9D8B030D-6E8A-4147-A177-3AD203B41FA5}">
                      <a16:colId xmlns:a16="http://schemas.microsoft.com/office/drawing/2014/main" val="20001"/>
                    </a:ext>
                  </a:extLst>
                </a:gridCol>
                <a:gridCol w="2169042">
                  <a:extLst>
                    <a:ext uri="{9D8B030D-6E8A-4147-A177-3AD203B41FA5}">
                      <a16:colId xmlns:a16="http://schemas.microsoft.com/office/drawing/2014/main" val="20002"/>
                    </a:ext>
                  </a:extLst>
                </a:gridCol>
                <a:gridCol w="1979123">
                  <a:extLst>
                    <a:ext uri="{9D8B030D-6E8A-4147-A177-3AD203B41FA5}">
                      <a16:colId xmlns:a16="http://schemas.microsoft.com/office/drawing/2014/main" val="20003"/>
                    </a:ext>
                  </a:extLst>
                </a:gridCol>
              </a:tblGrid>
              <a:tr h="381673">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OUTPUT INDICATORS</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CHANGES TO INDICATORS </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2020/21 </a:t>
                      </a:r>
                    </a:p>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ANNUAL TARGET</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GB" sz="1100" kern="1200" dirty="0" smtClean="0">
                          <a:effectLst>
                            <a:outerShdw blurRad="38100" dist="38100" dir="2700000" algn="tl">
                              <a:srgbClr val="000000">
                                <a:alpha val="43137"/>
                              </a:srgbClr>
                            </a:outerShdw>
                          </a:effectLst>
                          <a:latin typeface="Arial" pitchFamily="34" charset="0"/>
                          <a:cs typeface="Arial" pitchFamily="34" charset="0"/>
                        </a:rPr>
                        <a:t>FIVE YEAR </a:t>
                      </a:r>
                    </a:p>
                    <a:p>
                      <a:pPr marL="0" marR="0">
                        <a:lnSpc>
                          <a:spcPct val="114000"/>
                        </a:lnSpc>
                        <a:spcBef>
                          <a:spcPts val="0"/>
                        </a:spcBef>
                        <a:spcAft>
                          <a:spcPts val="0"/>
                        </a:spcAft>
                      </a:pPr>
                      <a:r>
                        <a:rPr lang="en-GB" sz="1100" kern="1200" dirty="0" smtClean="0">
                          <a:effectLst>
                            <a:outerShdw blurRad="38100" dist="38100" dir="2700000" algn="tl">
                              <a:srgbClr val="000000">
                                <a:alpha val="43137"/>
                              </a:srgbClr>
                            </a:outerShdw>
                          </a:effectLst>
                          <a:latin typeface="Arial" pitchFamily="34" charset="0"/>
                          <a:cs typeface="Arial" pitchFamily="34" charset="0"/>
                        </a:rPr>
                        <a:t>TARGET </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extLst>
                  <a:ext uri="{0D108BD9-81ED-4DB2-BD59-A6C34878D82A}">
                    <a16:rowId xmlns:a16="http://schemas.microsoft.com/office/drawing/2014/main" val="10000"/>
                  </a:ext>
                </a:extLst>
              </a:tr>
              <a:tr h="700091">
                <a:tc>
                  <a:txBody>
                    <a:bodyPr/>
                    <a:lstStyle/>
                    <a:p>
                      <a:pPr marL="0" marR="0">
                        <a:lnSpc>
                          <a:spcPct val="114000"/>
                        </a:lnSpc>
                        <a:spcBef>
                          <a:spcPts val="0"/>
                        </a:spcBef>
                        <a:spcAft>
                          <a:spcPts val="0"/>
                        </a:spcAft>
                      </a:pPr>
                      <a:r>
                        <a:rPr lang="en-GB" sz="1100" dirty="0">
                          <a:effectLst/>
                          <a:latin typeface="Arial" pitchFamily="34" charset="0"/>
                          <a:ea typeface="Calibri"/>
                          <a:cs typeface="Arial" pitchFamily="34" charset="0"/>
                        </a:rPr>
                        <a:t>Value (Rand) of investment projects facilitated in pipelines</a:t>
                      </a:r>
                      <a:endParaRPr lang="en-ZA" sz="1100" dirty="0">
                        <a:effectLst/>
                        <a:latin typeface="Arial" pitchFamily="34" charset="0"/>
                        <a:ea typeface="Calibri"/>
                        <a:cs typeface="Arial" pitchFamily="34" charset="0"/>
                      </a:endParaRPr>
                    </a:p>
                  </a:txBody>
                  <a:tcPr marL="68580" marR="68580" marT="0" marB="0"/>
                </a:tc>
                <a:tc>
                  <a:txBody>
                    <a:bodyPr/>
                    <a:lstStyle/>
                    <a:p>
                      <a:pPr>
                        <a:lnSpc>
                          <a:spcPct val="114000"/>
                        </a:lnSpc>
                        <a:spcAft>
                          <a:spcPts val="0"/>
                        </a:spcAft>
                      </a:pPr>
                      <a:r>
                        <a:rPr lang="en-US" sz="1100" dirty="0" smtClean="0">
                          <a:latin typeface="Arial" pitchFamily="34" charset="0"/>
                          <a:cs typeface="Arial" pitchFamily="34" charset="0"/>
                        </a:rPr>
                        <a:t>-</a:t>
                      </a:r>
                      <a:endParaRPr lang="en-ZA" sz="1100" dirty="0">
                        <a:latin typeface="Arial" pitchFamily="34" charset="0"/>
                        <a:cs typeface="Arial" pitchFamily="34" charset="0"/>
                      </a:endParaRPr>
                    </a:p>
                  </a:txBody>
                  <a:tcPr marL="68580" marR="68580" marT="0" marB="0"/>
                </a:tc>
                <a:tc>
                  <a:txBody>
                    <a:bodyPr/>
                    <a:lstStyle/>
                    <a:p>
                      <a:pPr marL="0" marR="0">
                        <a:lnSpc>
                          <a:spcPct val="114000"/>
                        </a:lnSpc>
                        <a:spcBef>
                          <a:spcPts val="0"/>
                        </a:spcBef>
                        <a:spcAft>
                          <a:spcPts val="0"/>
                        </a:spcAft>
                      </a:pPr>
                      <a:r>
                        <a:rPr lang="en-GB" sz="1100" dirty="0" smtClean="0">
                          <a:effectLst/>
                          <a:latin typeface="Arial" pitchFamily="34" charset="0"/>
                          <a:ea typeface="Calibri"/>
                          <a:cs typeface="Arial" pitchFamily="34" charset="0"/>
                        </a:rPr>
                        <a:t>R40</a:t>
                      </a:r>
                      <a:r>
                        <a:rPr lang="en-GB" sz="1100" baseline="0" dirty="0" smtClean="0">
                          <a:effectLst/>
                          <a:latin typeface="Arial" pitchFamily="34" charset="0"/>
                          <a:ea typeface="Calibri"/>
                          <a:cs typeface="Arial" pitchFamily="34" charset="0"/>
                        </a:rPr>
                        <a:t> Billion</a:t>
                      </a:r>
                    </a:p>
                    <a:p>
                      <a:pPr marL="0" marR="0">
                        <a:lnSpc>
                          <a:spcPct val="114000"/>
                        </a:lnSpc>
                        <a:spcBef>
                          <a:spcPts val="0"/>
                        </a:spcBef>
                        <a:spcAft>
                          <a:spcPts val="0"/>
                        </a:spcAft>
                      </a:pPr>
                      <a:endParaRPr lang="en-GB" sz="1100" baseline="0" dirty="0" smtClean="0">
                        <a:effectLst/>
                        <a:latin typeface="Arial" pitchFamily="34" charset="0"/>
                        <a:ea typeface="Calibri"/>
                        <a:cs typeface="Arial" pitchFamily="34" charset="0"/>
                      </a:endParaRPr>
                    </a:p>
                    <a:p>
                      <a:pPr marL="0" marR="0" indent="0" algn="l" defTabSz="389626" rtl="0" eaLnBrk="1" fontAlgn="auto" latinLnBrk="0" hangingPunct="1">
                        <a:lnSpc>
                          <a:spcPct val="114000"/>
                        </a:lnSpc>
                        <a:spcBef>
                          <a:spcPts val="0"/>
                        </a:spcBef>
                        <a:spcAft>
                          <a:spcPts val="0"/>
                        </a:spcAft>
                        <a:buClrTx/>
                        <a:buSzTx/>
                        <a:buFontTx/>
                        <a:buNone/>
                        <a:tabLst/>
                        <a:defRPr/>
                      </a:pPr>
                      <a:r>
                        <a:rPr lang="en-GB" sz="1100" b="1" dirty="0" smtClean="0">
                          <a:effectLst/>
                          <a:latin typeface="Arial" pitchFamily="34" charset="0"/>
                          <a:ea typeface="Calibri"/>
                          <a:cs typeface="Arial" pitchFamily="34" charset="0"/>
                        </a:rPr>
                        <a:t>Previous Target: </a:t>
                      </a:r>
                      <a:r>
                        <a:rPr lang="en-ZA" sz="1100" b="0" i="0" u="none" strike="noStrike" kern="1200" baseline="0" dirty="0" smtClean="0">
                          <a:solidFill>
                            <a:schemeClr val="dk1"/>
                          </a:solidFill>
                          <a:latin typeface="Arial" pitchFamily="34" charset="0"/>
                          <a:ea typeface="+mn-ea"/>
                          <a:cs typeface="Arial" pitchFamily="34" charset="0"/>
                        </a:rPr>
                        <a:t>R 100 billion</a:t>
                      </a:r>
                      <a:endParaRPr lang="en-ZA" sz="1100" dirty="0" smtClean="0">
                        <a:effectLst/>
                        <a:latin typeface="Arial" pitchFamily="34" charset="0"/>
                        <a:ea typeface="Calibri"/>
                        <a:cs typeface="Arial" pitchFamily="34" charset="0"/>
                      </a:endParaRPr>
                    </a:p>
                  </a:txBody>
                  <a:tcPr marL="68580" marR="68580" marT="0" marB="0"/>
                </a:tc>
                <a:tc rowSpan="3">
                  <a:txBody>
                    <a:bodyPr/>
                    <a:lstStyle/>
                    <a:p>
                      <a:pPr marL="0" marR="0">
                        <a:lnSpc>
                          <a:spcPct val="114000"/>
                        </a:lnSpc>
                        <a:spcBef>
                          <a:spcPts val="0"/>
                        </a:spcBef>
                        <a:spcAft>
                          <a:spcPts val="0"/>
                        </a:spcAft>
                      </a:pPr>
                      <a:r>
                        <a:rPr lang="en-ZA" sz="1100" kern="1200" dirty="0" smtClean="0">
                          <a:solidFill>
                            <a:schemeClr val="dk1"/>
                          </a:solidFill>
                          <a:effectLst/>
                          <a:latin typeface="Arial" pitchFamily="34" charset="0"/>
                          <a:ea typeface="+mn-ea"/>
                          <a:cs typeface="Arial" pitchFamily="34" charset="0"/>
                        </a:rPr>
                        <a:t>R 250 billion in domestic and foreign direct investment</a:t>
                      </a:r>
                    </a:p>
                    <a:p>
                      <a:pPr marL="0" marR="0">
                        <a:lnSpc>
                          <a:spcPct val="114000"/>
                        </a:lnSpc>
                        <a:spcBef>
                          <a:spcPts val="0"/>
                        </a:spcBef>
                        <a:spcAft>
                          <a:spcPts val="0"/>
                        </a:spcAft>
                      </a:pPr>
                      <a:endParaRPr lang="en-US" sz="1100" b="1" kern="1200" dirty="0" smtClean="0">
                        <a:solidFill>
                          <a:schemeClr val="dk1"/>
                        </a:solidFill>
                        <a:effectLst/>
                        <a:latin typeface="Arial" pitchFamily="34" charset="0"/>
                        <a:ea typeface="+mn-ea"/>
                        <a:cs typeface="Arial" pitchFamily="34" charset="0"/>
                      </a:endParaRPr>
                    </a:p>
                    <a:p>
                      <a:pPr marL="0" marR="0" indent="0" algn="l" defTabSz="389626" rtl="0" eaLnBrk="1" fontAlgn="auto" latinLnBrk="0" hangingPunct="1">
                        <a:lnSpc>
                          <a:spcPct val="114000"/>
                        </a:lnSpc>
                        <a:spcBef>
                          <a:spcPts val="0"/>
                        </a:spcBef>
                        <a:spcAft>
                          <a:spcPts val="0"/>
                        </a:spcAft>
                        <a:buClrTx/>
                        <a:buSzTx/>
                        <a:buFontTx/>
                        <a:buNone/>
                        <a:tabLst/>
                        <a:defRPr/>
                      </a:pPr>
                      <a:r>
                        <a:rPr lang="en-GB" sz="1100" b="1" dirty="0" smtClean="0">
                          <a:effectLst/>
                          <a:latin typeface="Arial" pitchFamily="34" charset="0"/>
                          <a:ea typeface="Calibri"/>
                          <a:cs typeface="Arial" pitchFamily="34" charset="0"/>
                        </a:rPr>
                        <a:t>Previous Target: </a:t>
                      </a:r>
                      <a:r>
                        <a:rPr lang="en-US" altLang="en-US" sz="1100" dirty="0" smtClean="0">
                          <a:latin typeface="Arial" pitchFamily="34" charset="0"/>
                          <a:cs typeface="Arial" pitchFamily="34" charset="0"/>
                        </a:rPr>
                        <a:t>R 500 billion </a:t>
                      </a:r>
                      <a:endParaRPr lang="en-ZA" sz="1100" b="1" dirty="0" smtClean="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1"/>
                  </a:ext>
                </a:extLst>
              </a:tr>
              <a:tr h="700091">
                <a:tc>
                  <a:txBody>
                    <a:bodyPr/>
                    <a:lstStyle/>
                    <a:p>
                      <a:pPr marL="0" marR="0">
                        <a:lnSpc>
                          <a:spcPct val="114000"/>
                        </a:lnSpc>
                        <a:spcBef>
                          <a:spcPts val="0"/>
                        </a:spcBef>
                        <a:spcAft>
                          <a:spcPts val="0"/>
                        </a:spcAft>
                      </a:pPr>
                      <a:r>
                        <a:rPr lang="en-GB" sz="1100" dirty="0">
                          <a:effectLst/>
                          <a:latin typeface="Arial" pitchFamily="34" charset="0"/>
                          <a:ea typeface="Calibri"/>
                          <a:cs typeface="Arial" pitchFamily="34" charset="0"/>
                        </a:rPr>
                        <a:t>Preserve investments and implement investment projects of 2018 and 2019 investment conference</a:t>
                      </a:r>
                      <a:endParaRPr lang="en-ZA" sz="1100" dirty="0">
                        <a:effectLst/>
                        <a:latin typeface="Arial" pitchFamily="34" charset="0"/>
                        <a:ea typeface="Calibri"/>
                        <a:cs typeface="Arial" pitchFamily="34" charset="0"/>
                      </a:endParaRPr>
                    </a:p>
                  </a:txBody>
                  <a:tcPr marL="68580" marR="68580" marT="0" marB="0"/>
                </a:tc>
                <a:tc>
                  <a:txBody>
                    <a:bodyPr/>
                    <a:lstStyle/>
                    <a:p>
                      <a:pPr>
                        <a:lnSpc>
                          <a:spcPct val="114000"/>
                        </a:lnSpc>
                        <a:spcAft>
                          <a:spcPts val="0"/>
                        </a:spcAft>
                      </a:pPr>
                      <a:r>
                        <a:rPr lang="en-US" sz="1100" dirty="0" smtClean="0">
                          <a:latin typeface="Arial" pitchFamily="34" charset="0"/>
                          <a:cs typeface="Arial" pitchFamily="34" charset="0"/>
                        </a:rPr>
                        <a:t>New Indicator </a:t>
                      </a:r>
                      <a:endParaRPr lang="en-ZA" sz="1100" dirty="0">
                        <a:latin typeface="Arial" pitchFamily="34" charset="0"/>
                        <a:cs typeface="Arial" pitchFamily="34" charset="0"/>
                      </a:endParaRPr>
                    </a:p>
                  </a:txBody>
                  <a:tcPr marL="68580" marR="68580" marT="0" marB="0"/>
                </a:tc>
                <a:tc>
                  <a:txBody>
                    <a:bodyPr/>
                    <a:lstStyle/>
                    <a:p>
                      <a:pPr marL="0" marR="0">
                        <a:lnSpc>
                          <a:spcPct val="114000"/>
                        </a:lnSpc>
                        <a:spcBef>
                          <a:spcPts val="0"/>
                        </a:spcBef>
                        <a:spcAft>
                          <a:spcPts val="0"/>
                        </a:spcAft>
                      </a:pPr>
                      <a:r>
                        <a:rPr lang="en-GB" sz="1100" dirty="0">
                          <a:effectLst/>
                          <a:latin typeface="Arial" pitchFamily="34" charset="0"/>
                          <a:ea typeface="Calibri"/>
                          <a:cs typeface="Arial" pitchFamily="34" charset="0"/>
                        </a:rPr>
                        <a:t>24 unblocking’s and fast tracking of investor issues</a:t>
                      </a:r>
                      <a:endParaRPr lang="en-ZA" sz="1100" dirty="0">
                        <a:effectLst/>
                        <a:latin typeface="Arial" pitchFamily="34" charset="0"/>
                        <a:ea typeface="Calibri"/>
                        <a:cs typeface="Arial" pitchFamily="34" charset="0"/>
                      </a:endParaRPr>
                    </a:p>
                  </a:txBody>
                  <a:tcPr marL="68580" marR="68580" marT="0" marB="0"/>
                </a:tc>
                <a:tc vMerge="1">
                  <a:txBody>
                    <a:bodyPr/>
                    <a:lstStyle/>
                    <a:p>
                      <a:pPr marL="0" marR="0">
                        <a:lnSpc>
                          <a:spcPct val="114000"/>
                        </a:lnSpc>
                        <a:spcBef>
                          <a:spcPts val="0"/>
                        </a:spcBef>
                        <a:spcAft>
                          <a:spcPts val="0"/>
                        </a:spcAft>
                      </a:pPr>
                      <a:endParaRPr lang="en-ZA" sz="1100" b="1"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2"/>
                  </a:ext>
                </a:extLst>
              </a:tr>
              <a:tr h="700091">
                <a:tc>
                  <a:txBody>
                    <a:bodyPr/>
                    <a:lstStyle/>
                    <a:p>
                      <a:pPr marL="0" marR="0">
                        <a:lnSpc>
                          <a:spcPct val="114000"/>
                        </a:lnSpc>
                        <a:spcBef>
                          <a:spcPts val="0"/>
                        </a:spcBef>
                        <a:spcAft>
                          <a:spcPts val="0"/>
                        </a:spcAft>
                      </a:pPr>
                      <a:r>
                        <a:rPr lang="en-GB" sz="1100" dirty="0">
                          <a:effectLst/>
                          <a:latin typeface="Arial" pitchFamily="34" charset="0"/>
                          <a:ea typeface="Calibri"/>
                          <a:cs typeface="Arial" pitchFamily="34" charset="0"/>
                        </a:rPr>
                        <a:t>Number of statistical reports on company registration within one day</a:t>
                      </a:r>
                      <a:endParaRPr lang="en-ZA" sz="1100" dirty="0">
                        <a:effectLst/>
                        <a:latin typeface="Arial" pitchFamily="34" charset="0"/>
                        <a:ea typeface="Calibri"/>
                        <a:cs typeface="Arial" pitchFamily="34" charset="0"/>
                      </a:endParaRPr>
                    </a:p>
                  </a:txBody>
                  <a:tcPr marL="68580" marR="68580" marT="0" marB="0"/>
                </a:tc>
                <a:tc>
                  <a:txBody>
                    <a:bodyPr/>
                    <a:lstStyle/>
                    <a:p>
                      <a:pPr>
                        <a:lnSpc>
                          <a:spcPct val="114000"/>
                        </a:lnSpc>
                        <a:spcAft>
                          <a:spcPts val="0"/>
                        </a:spcAft>
                      </a:pPr>
                      <a:r>
                        <a:rPr lang="en-US" sz="1100" dirty="0" smtClean="0">
                          <a:latin typeface="Arial" pitchFamily="34" charset="0"/>
                          <a:cs typeface="Arial" pitchFamily="34" charset="0"/>
                        </a:rPr>
                        <a:t>-</a:t>
                      </a:r>
                      <a:endParaRPr lang="en-ZA" sz="1100" dirty="0">
                        <a:latin typeface="Arial" pitchFamily="34" charset="0"/>
                        <a:cs typeface="Arial" pitchFamily="34" charset="0"/>
                      </a:endParaRPr>
                    </a:p>
                  </a:txBody>
                  <a:tcPr marL="68580" marR="68580" marT="0" marB="0"/>
                </a:tc>
                <a:tc>
                  <a:txBody>
                    <a:bodyPr/>
                    <a:lstStyle/>
                    <a:p>
                      <a:pPr marL="0" marR="0">
                        <a:lnSpc>
                          <a:spcPct val="114000"/>
                        </a:lnSpc>
                        <a:spcBef>
                          <a:spcPts val="0"/>
                        </a:spcBef>
                        <a:spcAft>
                          <a:spcPts val="0"/>
                        </a:spcAft>
                      </a:pPr>
                      <a:r>
                        <a:rPr lang="en-GB" sz="1100" dirty="0">
                          <a:effectLst/>
                          <a:latin typeface="Arial" pitchFamily="34" charset="0"/>
                          <a:ea typeface="Calibri"/>
                          <a:cs typeface="Arial" pitchFamily="34" charset="0"/>
                        </a:rPr>
                        <a:t>4 statistical reports on company registration within one day</a:t>
                      </a:r>
                      <a:endParaRPr lang="en-ZA" sz="1100" dirty="0">
                        <a:effectLst/>
                        <a:latin typeface="Arial" pitchFamily="34" charset="0"/>
                        <a:ea typeface="Calibri"/>
                        <a:cs typeface="Arial" pitchFamily="34" charset="0"/>
                      </a:endParaRPr>
                    </a:p>
                  </a:txBody>
                  <a:tcPr marL="68580" marR="68580" marT="0" marB="0"/>
                </a:tc>
                <a:tc vMerge="1">
                  <a:txBody>
                    <a:bodyPr/>
                    <a:lstStyle/>
                    <a:p>
                      <a:pPr marL="0" marR="0">
                        <a:lnSpc>
                          <a:spcPct val="114000"/>
                        </a:lnSpc>
                        <a:spcBef>
                          <a:spcPts val="0"/>
                        </a:spcBef>
                        <a:spcAft>
                          <a:spcPts val="0"/>
                        </a:spcAft>
                      </a:pPr>
                      <a:endParaRPr lang="en-ZA" sz="1100" b="1"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3"/>
                  </a:ext>
                </a:extLst>
              </a:tr>
            </a:tbl>
          </a:graphicData>
        </a:graphic>
      </p:graphicFrame>
      <p:sp>
        <p:nvSpPr>
          <p:cNvPr id="6" name="Rectangle 5"/>
          <p:cNvSpPr/>
          <p:nvPr/>
        </p:nvSpPr>
        <p:spPr>
          <a:xfrm>
            <a:off x="2794894" y="5865503"/>
            <a:ext cx="8530245" cy="285335"/>
          </a:xfrm>
          <a:prstGeom prst="rect">
            <a:avLst/>
          </a:prstGeom>
          <a:solidFill>
            <a:schemeClr val="accent1">
              <a:lumMod val="20000"/>
              <a:lumOff val="80000"/>
            </a:schemeClr>
          </a:solidFill>
        </p:spPr>
        <p:txBody>
          <a:bodyPr wrap="square">
            <a:spAutoFit/>
          </a:bodyPr>
          <a:lstStyle/>
          <a:p>
            <a:pPr marL="171450" indent="-171450">
              <a:lnSpc>
                <a:spcPct val="114000"/>
              </a:lnSpc>
              <a:spcBef>
                <a:spcPts val="0"/>
              </a:spcBef>
              <a:spcAft>
                <a:spcPts val="0"/>
              </a:spcAft>
              <a:buFont typeface="Arial" pitchFamily="34" charset="0"/>
              <a:buChar char="•"/>
            </a:pPr>
            <a:endParaRPr lang="en-ZA" sz="1200" dirty="0">
              <a:latin typeface="Arial" pitchFamily="34" charset="0"/>
              <a:ea typeface="Calibri"/>
              <a:cs typeface="Arial" pitchFamily="34" charset="0"/>
            </a:endParaRPr>
          </a:p>
        </p:txBody>
      </p:sp>
      <p:sp>
        <p:nvSpPr>
          <p:cNvPr id="9" name="Title 1"/>
          <p:cNvSpPr txBox="1">
            <a:spLocks/>
          </p:cNvSpPr>
          <p:nvPr/>
        </p:nvSpPr>
        <p:spPr bwMode="auto">
          <a:xfrm>
            <a:off x="0" y="0"/>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fontAlgn="auto">
              <a:spcAft>
                <a:spcPts val="0"/>
              </a:spcAft>
              <a:defRPr/>
            </a:pPr>
            <a:r>
              <a:rPr lang="en-ZA" sz="1600" dirty="0" smtClean="0"/>
              <a:t>PROGRAMME 8: </a:t>
            </a:r>
            <a:r>
              <a:rPr lang="en-US" sz="1600" dirty="0" smtClean="0"/>
              <a:t>INWARD INVESTMENT ATTRACTION, FACILITATION AND AFTERCARE</a:t>
            </a:r>
            <a:endParaRPr lang="en-ZA" sz="1600" dirty="0">
              <a:ln w="11430"/>
              <a:solidFill>
                <a:schemeClr val="bg1"/>
              </a:solidFill>
              <a:sym typeface="Calibri"/>
            </a:endParaRPr>
          </a:p>
        </p:txBody>
      </p:sp>
    </p:spTree>
    <p:extLst>
      <p:ext uri="{BB962C8B-B14F-4D97-AF65-F5344CB8AC3E}">
        <p14:creationId xmlns:p14="http://schemas.microsoft.com/office/powerpoint/2010/main" val="1635341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324" y="1724764"/>
            <a:ext cx="8747125" cy="3336334"/>
          </a:xfrm>
          <a:prstGeom prst="rect">
            <a:avLst/>
          </a:prstGeom>
          <a:solidFill>
            <a:schemeClr val="accent1">
              <a:lumMod val="20000"/>
              <a:lumOff val="80000"/>
            </a:schemeClr>
          </a:solidFill>
          <a:ln/>
        </p:spPr>
        <p:style>
          <a:lnRef idx="1">
            <a:schemeClr val="accent2"/>
          </a:lnRef>
          <a:fillRef idx="2">
            <a:schemeClr val="accent2"/>
          </a:fillRef>
          <a:effectRef idx="1">
            <a:schemeClr val="accent2"/>
          </a:effectRef>
          <a:fontRef idx="minor">
            <a:schemeClr val="dk1"/>
          </a:fontRef>
        </p:style>
        <p:txBody>
          <a:bodyPr/>
          <a:lstStyle/>
          <a:p>
            <a:pPr algn="just" defTabSz="389626" eaLnBrk="1" fontAlgn="auto" hangingPunct="1">
              <a:lnSpc>
                <a:spcPct val="114000"/>
              </a:lnSpc>
              <a:spcBef>
                <a:spcPts val="0"/>
              </a:spcBef>
              <a:spcAft>
                <a:spcPts val="0"/>
              </a:spcAft>
              <a:defRPr/>
            </a:pPr>
            <a:r>
              <a:rPr lang="en-US" sz="1200" dirty="0">
                <a:latin typeface="Arial" pitchFamily="34" charset="0"/>
                <a:cs typeface="Arial" pitchFamily="34" charset="0"/>
              </a:rPr>
              <a:t>    </a:t>
            </a:r>
            <a:r>
              <a:rPr lang="en-US" sz="1200" b="1" dirty="0">
                <a:latin typeface="Arial" pitchFamily="34" charset="0"/>
                <a:cs typeface="Arial" pitchFamily="34" charset="0"/>
              </a:rPr>
              <a:t>Outcomes: </a:t>
            </a:r>
          </a:p>
          <a:p>
            <a:pPr marL="675376" lvl="1" indent="-285750" algn="just" defTabSz="389626" eaLnBrk="1" fontAlgn="auto" hangingPunct="1">
              <a:lnSpc>
                <a:spcPct val="114000"/>
              </a:lnSpc>
              <a:spcBef>
                <a:spcPts val="0"/>
              </a:spcBef>
              <a:spcAft>
                <a:spcPts val="0"/>
              </a:spcAft>
              <a:buFont typeface="Wingdings" pitchFamily="2" charset="2"/>
              <a:buChar char="q"/>
              <a:defRPr/>
            </a:pPr>
            <a:r>
              <a:rPr lang="en-ZA" sz="1200" dirty="0">
                <a:latin typeface="Arial" pitchFamily="34" charset="0"/>
                <a:cs typeface="Arial" pitchFamily="34" charset="0"/>
              </a:rPr>
              <a:t>Policy tools and implementation strategies which contribute to an efficient, competitive economic environment, balancing the interests of workers, owners and consumers and focused on economic </a:t>
            </a:r>
            <a:r>
              <a:rPr lang="en-ZA" sz="1200" dirty="0" smtClean="0">
                <a:latin typeface="Arial" pitchFamily="34" charset="0"/>
                <a:cs typeface="Arial" pitchFamily="34" charset="0"/>
              </a:rPr>
              <a:t>development</a:t>
            </a:r>
            <a:endParaRPr lang="en-ZA" sz="1200" dirty="0">
              <a:latin typeface="Arial" pitchFamily="34" charset="0"/>
              <a:cs typeface="Arial" pitchFamily="34" charset="0"/>
            </a:endParaRPr>
          </a:p>
          <a:p>
            <a:pPr marL="389626" lvl="1" indent="0" algn="just" defTabSz="389626" eaLnBrk="1" fontAlgn="auto" hangingPunct="1">
              <a:lnSpc>
                <a:spcPct val="114000"/>
              </a:lnSpc>
              <a:spcBef>
                <a:spcPts val="0"/>
              </a:spcBef>
              <a:spcAft>
                <a:spcPts val="0"/>
              </a:spcAft>
              <a:defRPr/>
            </a:pPr>
            <a:endParaRPr lang="en-ZA" sz="1200" dirty="0">
              <a:latin typeface="Arial" pitchFamily="34" charset="0"/>
              <a:cs typeface="Arial" pitchFamily="34" charset="0"/>
            </a:endParaRPr>
          </a:p>
          <a:p>
            <a:pPr algn="just" defTabSz="389626" eaLnBrk="1" fontAlgn="auto" hangingPunct="1">
              <a:lnSpc>
                <a:spcPct val="114000"/>
              </a:lnSpc>
              <a:spcBef>
                <a:spcPts val="0"/>
              </a:spcBef>
              <a:spcAft>
                <a:spcPts val="0"/>
              </a:spcAft>
              <a:defRPr/>
            </a:pPr>
            <a:r>
              <a:rPr lang="en-US" sz="1200" b="1" dirty="0">
                <a:latin typeface="Arial" pitchFamily="34" charset="0"/>
                <a:cs typeface="Arial" pitchFamily="34" charset="0"/>
              </a:rPr>
              <a:t>   Outputs: </a:t>
            </a:r>
          </a:p>
          <a:p>
            <a:pPr marL="675376" lvl="1" indent="-285750" algn="just" defTabSz="389626" eaLnBrk="1" fontAlgn="auto" hangingPunct="1">
              <a:lnSpc>
                <a:spcPct val="114000"/>
              </a:lnSpc>
              <a:spcBef>
                <a:spcPts val="0"/>
              </a:spcBef>
              <a:spcAft>
                <a:spcPts val="0"/>
              </a:spcAft>
              <a:buFont typeface="Wingdings" pitchFamily="2" charset="2"/>
              <a:buChar char="q"/>
              <a:defRPr/>
            </a:pPr>
            <a:r>
              <a:rPr lang="en-ZA" sz="1200" dirty="0">
                <a:latin typeface="Arial" pitchFamily="34" charset="0"/>
                <a:cs typeface="Arial" pitchFamily="34" charset="0"/>
              </a:rPr>
              <a:t>Reports on policy and statutory initiatives in support of </a:t>
            </a:r>
            <a:r>
              <a:rPr lang="en-ZA" sz="1200" dirty="0" smtClean="0">
                <a:latin typeface="Arial" pitchFamily="34" charset="0"/>
                <a:cs typeface="Arial" pitchFamily="34" charset="0"/>
              </a:rPr>
              <a:t>Ministry</a:t>
            </a:r>
            <a:endParaRPr lang="en-ZA" sz="1200" dirty="0">
              <a:latin typeface="Arial" pitchFamily="34" charset="0"/>
              <a:cs typeface="Arial" pitchFamily="34" charset="0"/>
            </a:endParaRPr>
          </a:p>
          <a:p>
            <a:pPr marL="675376" lvl="1" indent="-285750" algn="just" defTabSz="389626" eaLnBrk="1" fontAlgn="auto" hangingPunct="1">
              <a:lnSpc>
                <a:spcPct val="114000"/>
              </a:lnSpc>
              <a:spcBef>
                <a:spcPts val="0"/>
              </a:spcBef>
              <a:spcAft>
                <a:spcPts val="0"/>
              </a:spcAft>
              <a:buFont typeface="Wingdings" pitchFamily="2" charset="2"/>
              <a:buChar char="q"/>
              <a:defRPr/>
            </a:pPr>
            <a:r>
              <a:rPr lang="en-ZA" sz="1200" dirty="0">
                <a:latin typeface="Arial" pitchFamily="34" charset="0"/>
                <a:cs typeface="Arial" pitchFamily="34" charset="0"/>
              </a:rPr>
              <a:t>Analysis reports on public interest </a:t>
            </a:r>
            <a:r>
              <a:rPr lang="en-ZA" sz="1200" dirty="0" smtClean="0">
                <a:latin typeface="Arial" pitchFamily="34" charset="0"/>
                <a:cs typeface="Arial" pitchFamily="34" charset="0"/>
              </a:rPr>
              <a:t>matters</a:t>
            </a:r>
            <a:endParaRPr lang="en-ZA" sz="1200" dirty="0">
              <a:latin typeface="Arial" pitchFamily="34" charset="0"/>
              <a:cs typeface="Arial" pitchFamily="34" charset="0"/>
            </a:endParaRPr>
          </a:p>
          <a:p>
            <a:pPr marL="675376" lvl="1" indent="-285750" algn="just" defTabSz="389626" eaLnBrk="1" fontAlgn="auto" hangingPunct="1">
              <a:lnSpc>
                <a:spcPct val="114000"/>
              </a:lnSpc>
              <a:spcBef>
                <a:spcPts val="0"/>
              </a:spcBef>
              <a:spcAft>
                <a:spcPts val="0"/>
              </a:spcAft>
              <a:buFont typeface="Wingdings" pitchFamily="2" charset="2"/>
              <a:buChar char="q"/>
              <a:defRPr/>
            </a:pPr>
            <a:r>
              <a:rPr lang="en-ZA" sz="1200" dirty="0">
                <a:latin typeface="Arial" pitchFamily="34" charset="0"/>
                <a:cs typeface="Arial" pitchFamily="34" charset="0"/>
              </a:rPr>
              <a:t>Reports on coordination efforts of recommendations, commitments and </a:t>
            </a:r>
            <a:r>
              <a:rPr lang="en-ZA" sz="1200" dirty="0" smtClean="0">
                <a:latin typeface="Arial" pitchFamily="34" charset="0"/>
                <a:cs typeface="Arial" pitchFamily="34" charset="0"/>
              </a:rPr>
              <a:t>orders</a:t>
            </a:r>
          </a:p>
          <a:p>
            <a:pPr marL="675376" lvl="1" indent="-285750" algn="just" defTabSz="389626" eaLnBrk="1" fontAlgn="auto" hangingPunct="1">
              <a:lnSpc>
                <a:spcPct val="114000"/>
              </a:lnSpc>
              <a:spcBef>
                <a:spcPts val="0"/>
              </a:spcBef>
              <a:spcAft>
                <a:spcPts val="0"/>
              </a:spcAft>
              <a:buFont typeface="Wingdings" pitchFamily="2" charset="2"/>
              <a:buChar char="q"/>
              <a:defRPr/>
            </a:pPr>
            <a:endParaRPr lang="en-US" sz="1200" b="1" dirty="0">
              <a:latin typeface="Arial" pitchFamily="34" charset="0"/>
              <a:cs typeface="Arial" pitchFamily="34" charset="0"/>
            </a:endParaRPr>
          </a:p>
          <a:p>
            <a:pPr marL="688" algn="just" defTabSz="389626" eaLnBrk="1" fontAlgn="auto" hangingPunct="1">
              <a:lnSpc>
                <a:spcPct val="114000"/>
              </a:lnSpc>
              <a:spcBef>
                <a:spcPts val="0"/>
              </a:spcBef>
              <a:spcAft>
                <a:spcPts val="0"/>
              </a:spcAft>
              <a:defRPr/>
            </a:pPr>
            <a:r>
              <a:rPr lang="en-US" sz="1200" b="1" dirty="0">
                <a:latin typeface="Arial" pitchFamily="34" charset="0"/>
                <a:cs typeface="Arial" pitchFamily="34" charset="0"/>
              </a:rPr>
              <a:t> </a:t>
            </a:r>
            <a:r>
              <a:rPr lang="en-US" sz="1200" b="1" dirty="0" smtClean="0">
                <a:latin typeface="Arial" pitchFamily="34" charset="0"/>
                <a:cs typeface="Arial" pitchFamily="34" charset="0"/>
              </a:rPr>
              <a:t>  Strategic </a:t>
            </a:r>
            <a:r>
              <a:rPr lang="en-US" sz="1200" b="1" dirty="0">
                <a:latin typeface="Arial" pitchFamily="34" charset="0"/>
                <a:cs typeface="Arial" pitchFamily="34" charset="0"/>
              </a:rPr>
              <a:t>Considerations: </a:t>
            </a:r>
            <a:r>
              <a:rPr lang="en-US" sz="1200" b="1" dirty="0" smtClean="0">
                <a:solidFill>
                  <a:srgbClr val="FF0000"/>
                </a:solidFill>
                <a:latin typeface="Arial" pitchFamily="34" charset="0"/>
                <a:cs typeface="Arial" pitchFamily="34" charset="0"/>
              </a:rPr>
              <a:t>(Amended)</a:t>
            </a:r>
            <a:endParaRPr lang="en-US" sz="1200" b="1" dirty="0">
              <a:solidFill>
                <a:srgbClr val="FF0000"/>
              </a:solidFill>
              <a:latin typeface="Arial" pitchFamily="34" charset="0"/>
              <a:cs typeface="Arial" pitchFamily="34" charset="0"/>
            </a:endParaRPr>
          </a:p>
          <a:p>
            <a:pPr marL="560388" lvl="1" indent="-171450" algn="just">
              <a:lnSpc>
                <a:spcPct val="114000"/>
              </a:lnSpc>
              <a:buFont typeface="Wingdings" pitchFamily="2" charset="2"/>
              <a:buChar char="q"/>
            </a:pPr>
            <a:r>
              <a:rPr lang="en-ZA" sz="1100" dirty="0">
                <a:latin typeface="Arial" pitchFamily="34" charset="0"/>
                <a:cs typeface="Arial" pitchFamily="34" charset="0"/>
              </a:rPr>
              <a:t> </a:t>
            </a:r>
            <a:r>
              <a:rPr lang="en-ZA" sz="1100" dirty="0" smtClean="0">
                <a:latin typeface="Arial" pitchFamily="34" charset="0"/>
                <a:cs typeface="Arial" pitchFamily="34" charset="0"/>
              </a:rPr>
              <a:t>    Re-focus </a:t>
            </a:r>
            <a:r>
              <a:rPr lang="en-ZA" sz="1100" dirty="0">
                <a:latin typeface="Arial" pitchFamily="34" charset="0"/>
                <a:cs typeface="Arial" pitchFamily="34" charset="0"/>
              </a:rPr>
              <a:t>content of work to three key areas, during the 2020/21 financial year:</a:t>
            </a:r>
          </a:p>
          <a:p>
            <a:pPr marL="1063625" lvl="2" indent="-285750" algn="just">
              <a:lnSpc>
                <a:spcPct val="114000"/>
              </a:lnSpc>
              <a:buFont typeface="+mj-lt"/>
              <a:buAutoNum type="romanLcPeriod"/>
            </a:pPr>
            <a:r>
              <a:rPr lang="en-ZA" sz="1100" dirty="0">
                <a:latin typeface="Arial" pitchFamily="34" charset="0"/>
                <a:cs typeface="Arial" pitchFamily="34" charset="0"/>
              </a:rPr>
              <a:t>Supporting regulatory work with regard to preventing unfair pricing and abuse of dominance; </a:t>
            </a:r>
          </a:p>
          <a:p>
            <a:pPr marL="1063625" lvl="2" indent="-285750" algn="just">
              <a:lnSpc>
                <a:spcPct val="114000"/>
              </a:lnSpc>
              <a:buFont typeface="+mj-lt"/>
              <a:buAutoNum type="romanLcPeriod"/>
            </a:pPr>
            <a:r>
              <a:rPr lang="en-ZA" sz="1100" dirty="0">
                <a:latin typeface="Arial" pitchFamily="34" charset="0"/>
                <a:cs typeface="Arial" pitchFamily="34" charset="0"/>
              </a:rPr>
              <a:t>Closer scrutiny of mergers and acquisitions in relation to strategic considerations; and</a:t>
            </a:r>
          </a:p>
          <a:p>
            <a:pPr marL="1063625" lvl="2" indent="-285750" algn="just">
              <a:lnSpc>
                <a:spcPct val="114000"/>
              </a:lnSpc>
              <a:buFont typeface="+mj-lt"/>
              <a:buAutoNum type="romanLcPeriod"/>
            </a:pPr>
            <a:r>
              <a:rPr lang="en-ZA" sz="1100" dirty="0">
                <a:latin typeface="Arial" pitchFamily="34" charset="0"/>
                <a:cs typeface="Arial" pitchFamily="34" charset="0"/>
              </a:rPr>
              <a:t>Protection of public interest commitments made in the past.</a:t>
            </a:r>
          </a:p>
          <a:p>
            <a:pPr marL="674688" lvl="1" indent="-285750" algn="just">
              <a:lnSpc>
                <a:spcPct val="114000"/>
              </a:lnSpc>
              <a:buFont typeface="Wingdings" pitchFamily="2" charset="2"/>
              <a:buChar char="q"/>
            </a:pPr>
            <a:r>
              <a:rPr lang="en-GB" sz="1100" dirty="0">
                <a:latin typeface="Arial" pitchFamily="34" charset="0"/>
                <a:cs typeface="Arial" pitchFamily="34" charset="0"/>
              </a:rPr>
              <a:t>Progress in relation to these three areas will be contained in reports to the Ministry. </a:t>
            </a:r>
            <a:endParaRPr lang="en-US" sz="1200" b="1" dirty="0">
              <a:latin typeface="Arial" pitchFamily="34" charset="0"/>
              <a:cs typeface="Arial" pitchFamily="34" charset="0"/>
            </a:endParaRPr>
          </a:p>
          <a:p>
            <a:pPr algn="just" defTabSz="389626" eaLnBrk="1" fontAlgn="auto" hangingPunct="1">
              <a:lnSpc>
                <a:spcPct val="114000"/>
              </a:lnSpc>
              <a:spcBef>
                <a:spcPts val="0"/>
              </a:spcBef>
              <a:spcAft>
                <a:spcPts val="0"/>
              </a:spcAft>
              <a:defRPr/>
            </a:pPr>
            <a:endParaRPr lang="en-ZA" sz="1200" dirty="0">
              <a:latin typeface="Arial" pitchFamily="34" charset="0"/>
              <a:cs typeface="Arial" pitchFamily="34" charset="0"/>
            </a:endParaRPr>
          </a:p>
        </p:txBody>
      </p:sp>
      <p:sp>
        <p:nvSpPr>
          <p:cNvPr id="39940" name="Rectangle 10"/>
          <p:cNvSpPr>
            <a:spLocks noChangeArrowheads="1"/>
          </p:cNvSpPr>
          <p:nvPr/>
        </p:nvSpPr>
        <p:spPr bwMode="auto">
          <a:xfrm>
            <a:off x="96838" y="777875"/>
            <a:ext cx="9047162" cy="49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14000"/>
              </a:lnSpc>
              <a:spcAft>
                <a:spcPts val="1000"/>
              </a:spcAft>
            </a:pPr>
            <a:r>
              <a:rPr lang="en-US" altLang="en-US" sz="1200" b="1" dirty="0">
                <a:solidFill>
                  <a:srgbClr val="000000"/>
                </a:solidFill>
                <a:latin typeface="Arial" pitchFamily="34" charset="0"/>
                <a:cs typeface="Arial" pitchFamily="34" charset="0"/>
              </a:rPr>
              <a:t>Purpose:</a:t>
            </a:r>
            <a:r>
              <a:rPr lang="en-US" altLang="en-US" sz="1200" dirty="0">
                <a:solidFill>
                  <a:srgbClr val="000000"/>
                </a:solidFill>
                <a:latin typeface="Arial" pitchFamily="34" charset="0"/>
                <a:cs typeface="Arial" pitchFamily="34" charset="0"/>
              </a:rPr>
              <a:t> </a:t>
            </a:r>
            <a:r>
              <a:rPr lang="en-ZA" altLang="en-US" sz="1200" dirty="0">
                <a:latin typeface="Arial" pitchFamily="34" charset="0"/>
                <a:cs typeface="Arial" pitchFamily="34" charset="0"/>
              </a:rPr>
              <a:t>Develop and roll out policy interventions that promote competition issues, through effective economic planning, spatial implementation and aligned investment and development policy tools.</a:t>
            </a:r>
            <a:endParaRPr lang="en-ZA" altLang="en-US" sz="1200" dirty="0">
              <a:latin typeface="Arial" pitchFamily="34" charset="0"/>
              <a:ea typeface="Calibri" pitchFamily="34" charset="0"/>
              <a:cs typeface="Arial" pitchFamily="34" charset="0"/>
            </a:endParaRPr>
          </a:p>
        </p:txBody>
      </p:sp>
      <p:sp>
        <p:nvSpPr>
          <p:cNvPr id="3994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388938" eaLnBrk="0" fontAlgn="base" hangingPunct="0">
              <a:spcBef>
                <a:spcPct val="0"/>
              </a:spcBef>
              <a:spcAft>
                <a:spcPct val="0"/>
              </a:spcAft>
              <a:defRPr sz="1500">
                <a:solidFill>
                  <a:schemeClr val="tx1"/>
                </a:solidFill>
                <a:latin typeface="Calibri" pitchFamily="34" charset="0"/>
              </a:defRPr>
            </a:lvl6pPr>
            <a:lvl7pPr marL="2971800" indent="-228600" defTabSz="388938" eaLnBrk="0" fontAlgn="base" hangingPunct="0">
              <a:spcBef>
                <a:spcPct val="0"/>
              </a:spcBef>
              <a:spcAft>
                <a:spcPct val="0"/>
              </a:spcAft>
              <a:defRPr sz="1500">
                <a:solidFill>
                  <a:schemeClr val="tx1"/>
                </a:solidFill>
                <a:latin typeface="Calibri" pitchFamily="34" charset="0"/>
              </a:defRPr>
            </a:lvl7pPr>
            <a:lvl8pPr marL="3429000" indent="-228600" defTabSz="388938" eaLnBrk="0" fontAlgn="base" hangingPunct="0">
              <a:spcBef>
                <a:spcPct val="0"/>
              </a:spcBef>
              <a:spcAft>
                <a:spcPct val="0"/>
              </a:spcAft>
              <a:defRPr sz="1500">
                <a:solidFill>
                  <a:schemeClr val="tx1"/>
                </a:solidFill>
                <a:latin typeface="Calibri" pitchFamily="34" charset="0"/>
              </a:defRPr>
            </a:lvl8pPr>
            <a:lvl9pPr marL="3886200" indent="-228600" defTabSz="388938" eaLnBrk="0" fontAlgn="base" hangingPunct="0">
              <a:spcBef>
                <a:spcPct val="0"/>
              </a:spcBef>
              <a:spcAft>
                <a:spcPct val="0"/>
              </a:spcAft>
              <a:defRPr sz="1500">
                <a:solidFill>
                  <a:schemeClr val="tx1"/>
                </a:solidFill>
                <a:latin typeface="Calibri" pitchFamily="34" charset="0"/>
              </a:defRPr>
            </a:lvl9pPr>
          </a:lstStyle>
          <a:p>
            <a:fld id="{7AB66CF0-F263-47BC-8B8F-D2181D2DA1C2}" type="slidenum">
              <a:rPr lang="en-US" altLang="en-US" sz="1000">
                <a:solidFill>
                  <a:srgbClr val="898989"/>
                </a:solidFill>
              </a:rPr>
              <a:pPr/>
              <a:t>45</a:t>
            </a:fld>
            <a:endParaRPr lang="en-US" altLang="en-US" sz="1000" dirty="0">
              <a:solidFill>
                <a:srgbClr val="898989"/>
              </a:solidFill>
            </a:endParaRPr>
          </a:p>
        </p:txBody>
      </p:sp>
      <p:sp>
        <p:nvSpPr>
          <p:cNvPr id="6" name="Title 1"/>
          <p:cNvSpPr txBox="1">
            <a:spLocks/>
          </p:cNvSpPr>
          <p:nvPr/>
        </p:nvSpPr>
        <p:spPr bwMode="auto">
          <a:xfrm>
            <a:off x="0" y="0"/>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fontAlgn="auto">
              <a:spcAft>
                <a:spcPts val="0"/>
              </a:spcAft>
              <a:defRPr/>
            </a:pPr>
            <a:r>
              <a:rPr lang="en-ZA" sz="1600" dirty="0" smtClean="0"/>
              <a:t>PROGRAMME 9: </a:t>
            </a:r>
            <a:r>
              <a:rPr lang="en-US" sz="1600" dirty="0" smtClean="0"/>
              <a:t>COMPETITION POLICY AND ECONOMIC PLANNING</a:t>
            </a:r>
            <a:endParaRPr lang="en-ZA" sz="1600" dirty="0">
              <a:ln w="11430"/>
              <a:solidFill>
                <a:schemeClr val="bg1"/>
              </a:solidFill>
              <a:sym typeface="Calibri"/>
            </a:endParaRPr>
          </a:p>
        </p:txBody>
      </p:sp>
    </p:spTree>
    <p:extLst>
      <p:ext uri="{BB962C8B-B14F-4D97-AF65-F5344CB8AC3E}">
        <p14:creationId xmlns:p14="http://schemas.microsoft.com/office/powerpoint/2010/main" val="3280297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388938" eaLnBrk="0" fontAlgn="base" hangingPunct="0">
              <a:spcBef>
                <a:spcPct val="0"/>
              </a:spcBef>
              <a:spcAft>
                <a:spcPct val="0"/>
              </a:spcAft>
              <a:defRPr sz="1500">
                <a:solidFill>
                  <a:schemeClr val="tx1"/>
                </a:solidFill>
                <a:latin typeface="Calibri" pitchFamily="34" charset="0"/>
              </a:defRPr>
            </a:lvl6pPr>
            <a:lvl7pPr marL="2971800" indent="-228600" defTabSz="388938" eaLnBrk="0" fontAlgn="base" hangingPunct="0">
              <a:spcBef>
                <a:spcPct val="0"/>
              </a:spcBef>
              <a:spcAft>
                <a:spcPct val="0"/>
              </a:spcAft>
              <a:defRPr sz="1500">
                <a:solidFill>
                  <a:schemeClr val="tx1"/>
                </a:solidFill>
                <a:latin typeface="Calibri" pitchFamily="34" charset="0"/>
              </a:defRPr>
            </a:lvl7pPr>
            <a:lvl8pPr marL="3429000" indent="-228600" defTabSz="388938" eaLnBrk="0" fontAlgn="base" hangingPunct="0">
              <a:spcBef>
                <a:spcPct val="0"/>
              </a:spcBef>
              <a:spcAft>
                <a:spcPct val="0"/>
              </a:spcAft>
              <a:defRPr sz="1500">
                <a:solidFill>
                  <a:schemeClr val="tx1"/>
                </a:solidFill>
                <a:latin typeface="Calibri" pitchFamily="34" charset="0"/>
              </a:defRPr>
            </a:lvl8pPr>
            <a:lvl9pPr marL="3886200" indent="-228600" defTabSz="388938" eaLnBrk="0" fontAlgn="base" hangingPunct="0">
              <a:spcBef>
                <a:spcPct val="0"/>
              </a:spcBef>
              <a:spcAft>
                <a:spcPct val="0"/>
              </a:spcAft>
              <a:defRPr sz="1500">
                <a:solidFill>
                  <a:schemeClr val="tx1"/>
                </a:solidFill>
                <a:latin typeface="Calibri" pitchFamily="34" charset="0"/>
              </a:defRPr>
            </a:lvl9pPr>
          </a:lstStyle>
          <a:p>
            <a:fld id="{69F985C0-7A16-40E9-9722-EBAFBC4474AA}" type="slidenum">
              <a:rPr lang="en-US" altLang="en-US" sz="1000">
                <a:solidFill>
                  <a:srgbClr val="898989"/>
                </a:solidFill>
              </a:rPr>
              <a:pPr/>
              <a:t>46</a:t>
            </a:fld>
            <a:endParaRPr lang="en-US" altLang="en-US" sz="1000" dirty="0">
              <a:solidFill>
                <a:srgbClr val="898989"/>
              </a:solidFill>
            </a:endParaRPr>
          </a:p>
        </p:txBody>
      </p:sp>
      <p:sp>
        <p:nvSpPr>
          <p:cNvPr id="8" name="Title 1"/>
          <p:cNvSpPr txBox="1">
            <a:spLocks/>
          </p:cNvSpPr>
          <p:nvPr/>
        </p:nvSpPr>
        <p:spPr bwMode="auto">
          <a:xfrm>
            <a:off x="0" y="0"/>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fontAlgn="auto">
              <a:spcAft>
                <a:spcPts val="0"/>
              </a:spcAft>
              <a:defRPr/>
            </a:pPr>
            <a:r>
              <a:rPr lang="en-ZA" sz="1600" dirty="0" smtClean="0"/>
              <a:t>PROGRAMME 9: </a:t>
            </a:r>
            <a:r>
              <a:rPr lang="en-US" sz="1600" dirty="0" smtClean="0"/>
              <a:t>COMPETITION POLICY AND ECONOMIC PLANNING</a:t>
            </a:r>
            <a:endParaRPr lang="en-ZA" sz="1600" dirty="0">
              <a:ln w="11430"/>
              <a:solidFill>
                <a:schemeClr val="bg1"/>
              </a:solidFill>
              <a:sym typeface="Calibri"/>
            </a:endParaRPr>
          </a:p>
        </p:txBody>
      </p:sp>
      <p:graphicFrame>
        <p:nvGraphicFramePr>
          <p:cNvPr id="9" name="Table 8"/>
          <p:cNvGraphicFramePr>
            <a:graphicFrameLocks noGrp="1"/>
          </p:cNvGraphicFramePr>
          <p:nvPr>
            <p:extLst>
              <p:ext uri="{D42A27DB-BD31-4B8C-83A1-F6EECF244321}">
                <p14:modId xmlns:p14="http://schemas.microsoft.com/office/powerpoint/2010/main" val="2118464014"/>
              </p:ext>
            </p:extLst>
          </p:nvPr>
        </p:nvGraphicFramePr>
        <p:xfrm>
          <a:off x="306877" y="1313634"/>
          <a:ext cx="8530246" cy="2482543"/>
        </p:xfrm>
        <a:graphic>
          <a:graphicData uri="http://schemas.openxmlformats.org/drawingml/2006/table">
            <a:tbl>
              <a:tblPr firstRow="1" firstCol="1" bandRow="1">
                <a:tableStyleId>{7DF18680-E054-41AD-8BC1-D1AEF772440D}</a:tableStyleId>
              </a:tblPr>
              <a:tblGrid>
                <a:gridCol w="3191235">
                  <a:extLst>
                    <a:ext uri="{9D8B030D-6E8A-4147-A177-3AD203B41FA5}">
                      <a16:colId xmlns:a16="http://schemas.microsoft.com/office/drawing/2014/main" val="20000"/>
                    </a:ext>
                  </a:extLst>
                </a:gridCol>
                <a:gridCol w="1201479">
                  <a:extLst>
                    <a:ext uri="{9D8B030D-6E8A-4147-A177-3AD203B41FA5}">
                      <a16:colId xmlns:a16="http://schemas.microsoft.com/office/drawing/2014/main" val="20001"/>
                    </a:ext>
                  </a:extLst>
                </a:gridCol>
                <a:gridCol w="1573618">
                  <a:extLst>
                    <a:ext uri="{9D8B030D-6E8A-4147-A177-3AD203B41FA5}">
                      <a16:colId xmlns:a16="http://schemas.microsoft.com/office/drawing/2014/main" val="20002"/>
                    </a:ext>
                  </a:extLst>
                </a:gridCol>
                <a:gridCol w="2563914">
                  <a:extLst>
                    <a:ext uri="{9D8B030D-6E8A-4147-A177-3AD203B41FA5}">
                      <a16:colId xmlns:a16="http://schemas.microsoft.com/office/drawing/2014/main" val="20003"/>
                    </a:ext>
                  </a:extLst>
                </a:gridCol>
              </a:tblGrid>
              <a:tr h="381673">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OUTPUT INDICATORS</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CHANGES TO INDICATORS </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2020/21 </a:t>
                      </a:r>
                    </a:p>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ANNUAL TARGET</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GB" sz="1100" kern="1200" dirty="0" smtClean="0">
                          <a:effectLst>
                            <a:outerShdw blurRad="38100" dist="38100" dir="2700000" algn="tl">
                              <a:srgbClr val="000000">
                                <a:alpha val="43137"/>
                              </a:srgbClr>
                            </a:outerShdw>
                          </a:effectLst>
                          <a:latin typeface="Arial" pitchFamily="34" charset="0"/>
                          <a:cs typeface="Arial" pitchFamily="34" charset="0"/>
                        </a:rPr>
                        <a:t>FIVE YEAR </a:t>
                      </a:r>
                    </a:p>
                    <a:p>
                      <a:pPr marL="0" marR="0">
                        <a:lnSpc>
                          <a:spcPct val="114000"/>
                        </a:lnSpc>
                        <a:spcBef>
                          <a:spcPts val="0"/>
                        </a:spcBef>
                        <a:spcAft>
                          <a:spcPts val="0"/>
                        </a:spcAft>
                      </a:pPr>
                      <a:r>
                        <a:rPr lang="en-GB" sz="1100" kern="1200" dirty="0" smtClean="0">
                          <a:effectLst>
                            <a:outerShdw blurRad="38100" dist="38100" dir="2700000" algn="tl">
                              <a:srgbClr val="000000">
                                <a:alpha val="43137"/>
                              </a:srgbClr>
                            </a:outerShdw>
                          </a:effectLst>
                          <a:latin typeface="Arial" pitchFamily="34" charset="0"/>
                          <a:cs typeface="Arial" pitchFamily="34" charset="0"/>
                        </a:rPr>
                        <a:t>TARGET </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extLst>
                  <a:ext uri="{0D108BD9-81ED-4DB2-BD59-A6C34878D82A}">
                    <a16:rowId xmlns:a16="http://schemas.microsoft.com/office/drawing/2014/main" val="10000"/>
                  </a:ext>
                </a:extLst>
              </a:tr>
              <a:tr h="700091">
                <a:tc>
                  <a:txBody>
                    <a:bodyPr/>
                    <a:lstStyle/>
                    <a:p>
                      <a:pPr marL="0" marR="0" lvl="0" indent="0" algn="l">
                        <a:lnSpc>
                          <a:spcPct val="114000"/>
                        </a:lnSpc>
                        <a:spcBef>
                          <a:spcPts val="0"/>
                        </a:spcBef>
                        <a:spcAft>
                          <a:spcPts val="0"/>
                        </a:spcAft>
                        <a:buFontTx/>
                        <a:buNone/>
                      </a:pPr>
                      <a:r>
                        <a:rPr lang="en-ZA" sz="1100" dirty="0">
                          <a:effectLst/>
                          <a:latin typeface="Arial" pitchFamily="34" charset="0"/>
                          <a:ea typeface="Calibri"/>
                          <a:cs typeface="Arial" pitchFamily="34" charset="0"/>
                        </a:rPr>
                        <a:t>Number of reports on policy and statutory initiatives in support of Ministry</a:t>
                      </a:r>
                    </a:p>
                  </a:txBody>
                  <a:tcPr marL="114300" marR="114300" marT="0" marB="0"/>
                </a:tc>
                <a:tc>
                  <a:txBody>
                    <a:bodyPr/>
                    <a:lstStyle/>
                    <a:p>
                      <a:r>
                        <a:rPr lang="en-US" sz="1100" dirty="0" smtClean="0">
                          <a:latin typeface="Arial" pitchFamily="34" charset="0"/>
                          <a:cs typeface="Arial" pitchFamily="34" charset="0"/>
                        </a:rPr>
                        <a:t>-</a:t>
                      </a:r>
                      <a:endParaRPr lang="en-ZA" sz="1100" dirty="0">
                        <a:latin typeface="Arial" pitchFamily="34" charset="0"/>
                        <a:cs typeface="Arial" pitchFamily="34" charset="0"/>
                      </a:endParaRPr>
                    </a:p>
                  </a:txBody>
                  <a:tcPr marL="68580" marR="68580" marT="0" marB="0"/>
                </a:tc>
                <a:tc>
                  <a:txBody>
                    <a:bodyPr/>
                    <a:lstStyle/>
                    <a:p>
                      <a:pPr marL="0" marR="0" algn="ctr">
                        <a:lnSpc>
                          <a:spcPct val="114000"/>
                        </a:lnSpc>
                        <a:spcBef>
                          <a:spcPts val="0"/>
                        </a:spcBef>
                        <a:spcAft>
                          <a:spcPts val="0"/>
                        </a:spcAft>
                      </a:pPr>
                      <a:r>
                        <a:rPr lang="en-US" sz="1100" dirty="0">
                          <a:effectLst/>
                          <a:latin typeface="Arial" pitchFamily="34" charset="0"/>
                          <a:ea typeface="Calibri"/>
                          <a:cs typeface="Arial" pitchFamily="34" charset="0"/>
                        </a:rPr>
                        <a:t>4</a:t>
                      </a:r>
                      <a:endParaRPr lang="en-ZA" sz="1100" dirty="0">
                        <a:effectLst/>
                        <a:latin typeface="Arial" pitchFamily="34" charset="0"/>
                        <a:ea typeface="Calibri"/>
                        <a:cs typeface="Arial" pitchFamily="34" charset="0"/>
                      </a:endParaRPr>
                    </a:p>
                  </a:txBody>
                  <a:tcPr marL="68580" marR="68580" marT="0" marB="0"/>
                </a:tc>
                <a:tc rowSpan="3">
                  <a:txBody>
                    <a:bodyPr/>
                    <a:lstStyle/>
                    <a:p>
                      <a:r>
                        <a:rPr lang="en-ZA" sz="1100" kern="1200" dirty="0" smtClean="0">
                          <a:solidFill>
                            <a:schemeClr val="dk1"/>
                          </a:solidFill>
                          <a:effectLst/>
                          <a:latin typeface="Arial" pitchFamily="34" charset="0"/>
                          <a:ea typeface="+mn-ea"/>
                          <a:cs typeface="Arial" pitchFamily="34" charset="0"/>
                        </a:rPr>
                        <a:t>20 Competition Oversight Reports</a:t>
                      </a:r>
                    </a:p>
                    <a:p>
                      <a:r>
                        <a:rPr lang="en-ZA" sz="1100" kern="1200" dirty="0" smtClean="0">
                          <a:solidFill>
                            <a:schemeClr val="dk1"/>
                          </a:solidFill>
                          <a:effectLst/>
                          <a:latin typeface="Arial" pitchFamily="34" charset="0"/>
                          <a:ea typeface="+mn-ea"/>
                          <a:cs typeface="Arial" pitchFamily="34" charset="0"/>
                        </a:rPr>
                        <a:t> </a:t>
                      </a:r>
                    </a:p>
                    <a:p>
                      <a:r>
                        <a:rPr lang="en-ZA" sz="1100" kern="1200" dirty="0" smtClean="0">
                          <a:solidFill>
                            <a:schemeClr val="dk1"/>
                          </a:solidFill>
                          <a:effectLst/>
                          <a:latin typeface="Arial" pitchFamily="34" charset="0"/>
                          <a:ea typeface="+mn-ea"/>
                          <a:cs typeface="Arial" pitchFamily="34" charset="0"/>
                        </a:rPr>
                        <a:t>20 Reports on Strategic participation in competition matters</a:t>
                      </a:r>
                    </a:p>
                    <a:p>
                      <a:r>
                        <a:rPr lang="en-ZA" sz="1100" kern="1200" dirty="0" smtClean="0">
                          <a:solidFill>
                            <a:schemeClr val="dk1"/>
                          </a:solidFill>
                          <a:effectLst/>
                          <a:latin typeface="Arial" pitchFamily="34" charset="0"/>
                          <a:ea typeface="+mn-ea"/>
                          <a:cs typeface="Arial" pitchFamily="34" charset="0"/>
                        </a:rPr>
                        <a:t> </a:t>
                      </a:r>
                    </a:p>
                    <a:p>
                      <a:r>
                        <a:rPr lang="en-ZA" sz="1100" kern="1200" dirty="0" smtClean="0">
                          <a:solidFill>
                            <a:schemeClr val="dk1"/>
                          </a:solidFill>
                          <a:effectLst/>
                          <a:latin typeface="Arial" pitchFamily="34" charset="0"/>
                          <a:ea typeface="+mn-ea"/>
                          <a:cs typeface="Arial" pitchFamily="34" charset="0"/>
                        </a:rPr>
                        <a:t>20 Reports on impact of coordination efforts with regard to recommendations, commitments and orders</a:t>
                      </a:r>
                    </a:p>
                    <a:p>
                      <a:r>
                        <a:rPr lang="en-ZA" sz="1100" kern="1200" dirty="0" smtClean="0">
                          <a:solidFill>
                            <a:schemeClr val="dk1"/>
                          </a:solidFill>
                          <a:effectLst/>
                          <a:latin typeface="Arial" pitchFamily="34" charset="0"/>
                          <a:ea typeface="+mn-ea"/>
                          <a:cs typeface="Arial" pitchFamily="34" charset="0"/>
                        </a:rPr>
                        <a:t> </a:t>
                      </a:r>
                    </a:p>
                    <a:p>
                      <a:r>
                        <a:rPr lang="en-ZA" sz="1100" kern="1200" dirty="0" smtClean="0">
                          <a:solidFill>
                            <a:schemeClr val="dk1"/>
                          </a:solidFill>
                          <a:effectLst/>
                          <a:latin typeface="Arial" pitchFamily="34" charset="0"/>
                          <a:ea typeface="+mn-ea"/>
                          <a:cs typeface="Arial" pitchFamily="34" charset="0"/>
                        </a:rPr>
                        <a:t>Total: 60 Reports</a:t>
                      </a:r>
                    </a:p>
                    <a:p>
                      <a:pPr marL="0" marR="0">
                        <a:lnSpc>
                          <a:spcPct val="114000"/>
                        </a:lnSpc>
                        <a:spcBef>
                          <a:spcPts val="0"/>
                        </a:spcBef>
                        <a:spcAft>
                          <a:spcPts val="0"/>
                        </a:spcAft>
                      </a:pPr>
                      <a:endParaRPr lang="en-ZA" sz="1100" b="1" dirty="0" smtClean="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1"/>
                  </a:ext>
                </a:extLst>
              </a:tr>
              <a:tr h="700091">
                <a:tc>
                  <a:txBody>
                    <a:bodyPr/>
                    <a:lstStyle/>
                    <a:p>
                      <a:pPr marL="0" marR="0" lvl="0" indent="0" algn="l">
                        <a:lnSpc>
                          <a:spcPct val="114000"/>
                        </a:lnSpc>
                        <a:spcBef>
                          <a:spcPts val="0"/>
                        </a:spcBef>
                        <a:spcAft>
                          <a:spcPts val="0"/>
                        </a:spcAft>
                        <a:buFontTx/>
                        <a:buNone/>
                      </a:pPr>
                      <a:r>
                        <a:rPr lang="en-ZA" sz="1100" dirty="0" smtClean="0">
                          <a:effectLst/>
                          <a:latin typeface="Arial" pitchFamily="34" charset="0"/>
                          <a:ea typeface="Calibri"/>
                          <a:cs typeface="Arial" pitchFamily="34" charset="0"/>
                        </a:rPr>
                        <a:t> Number </a:t>
                      </a:r>
                      <a:r>
                        <a:rPr lang="en-ZA" sz="1100" dirty="0">
                          <a:effectLst/>
                          <a:latin typeface="Arial" pitchFamily="34" charset="0"/>
                          <a:ea typeface="Calibri"/>
                          <a:cs typeface="Arial" pitchFamily="34" charset="0"/>
                        </a:rPr>
                        <a:t>of analysis reports on public  interest matters </a:t>
                      </a:r>
                    </a:p>
                  </a:txBody>
                  <a:tcPr marL="68580" marR="68580" marT="0" marB="0"/>
                </a:tc>
                <a:tc>
                  <a:txBody>
                    <a:bodyPr/>
                    <a:lstStyle/>
                    <a:p>
                      <a:r>
                        <a:rPr lang="en-US" sz="1100" dirty="0" smtClean="0">
                          <a:latin typeface="Arial" pitchFamily="34" charset="0"/>
                          <a:cs typeface="Arial" pitchFamily="34" charset="0"/>
                        </a:rPr>
                        <a:t>-</a:t>
                      </a:r>
                      <a:endParaRPr lang="en-ZA" sz="1100" dirty="0">
                        <a:latin typeface="Arial" pitchFamily="34" charset="0"/>
                        <a:cs typeface="Arial" pitchFamily="34" charset="0"/>
                      </a:endParaRPr>
                    </a:p>
                  </a:txBody>
                  <a:tcPr marL="68580" marR="68580" marT="0" marB="0"/>
                </a:tc>
                <a:tc>
                  <a:txBody>
                    <a:bodyPr/>
                    <a:lstStyle/>
                    <a:p>
                      <a:pPr marL="0" marR="0" algn="ctr">
                        <a:lnSpc>
                          <a:spcPct val="114000"/>
                        </a:lnSpc>
                        <a:spcBef>
                          <a:spcPts val="0"/>
                        </a:spcBef>
                        <a:spcAft>
                          <a:spcPts val="0"/>
                        </a:spcAft>
                      </a:pPr>
                      <a:r>
                        <a:rPr lang="en-US" sz="1100" dirty="0">
                          <a:effectLst/>
                          <a:latin typeface="Arial" pitchFamily="34" charset="0"/>
                          <a:ea typeface="Calibri"/>
                          <a:cs typeface="Arial" pitchFamily="34" charset="0"/>
                        </a:rPr>
                        <a:t>4</a:t>
                      </a:r>
                      <a:endParaRPr lang="en-ZA" sz="1100" dirty="0">
                        <a:effectLst/>
                        <a:latin typeface="Arial" pitchFamily="34" charset="0"/>
                        <a:ea typeface="Calibri"/>
                        <a:cs typeface="Arial" pitchFamily="34" charset="0"/>
                      </a:endParaRPr>
                    </a:p>
                  </a:txBody>
                  <a:tcPr marL="68580" marR="68580" marT="0" marB="0"/>
                </a:tc>
                <a:tc vMerge="1">
                  <a:txBody>
                    <a:bodyPr/>
                    <a:lstStyle/>
                    <a:p>
                      <a:pPr marL="0" marR="0">
                        <a:lnSpc>
                          <a:spcPct val="114000"/>
                        </a:lnSpc>
                        <a:spcBef>
                          <a:spcPts val="0"/>
                        </a:spcBef>
                        <a:spcAft>
                          <a:spcPts val="0"/>
                        </a:spcAft>
                      </a:pPr>
                      <a:endParaRPr lang="en-ZA" sz="1100" b="1"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2"/>
                  </a:ext>
                </a:extLst>
              </a:tr>
              <a:tr h="700091">
                <a:tc>
                  <a:txBody>
                    <a:bodyPr/>
                    <a:lstStyle/>
                    <a:p>
                      <a:pPr marL="0" marR="0" lvl="0" indent="0" algn="l">
                        <a:lnSpc>
                          <a:spcPct val="114000"/>
                        </a:lnSpc>
                        <a:spcBef>
                          <a:spcPts val="0"/>
                        </a:spcBef>
                        <a:spcAft>
                          <a:spcPts val="0"/>
                        </a:spcAft>
                        <a:buFontTx/>
                        <a:buNone/>
                      </a:pPr>
                      <a:r>
                        <a:rPr lang="en-ZA" sz="1100" dirty="0">
                          <a:effectLst/>
                          <a:latin typeface="Arial" pitchFamily="34" charset="0"/>
                          <a:ea typeface="Calibri"/>
                          <a:cs typeface="Arial" pitchFamily="34" charset="0"/>
                        </a:rPr>
                        <a:t>Number of reports on coordinated actions in implementing Competition policy commitments, recommendations and orders </a:t>
                      </a:r>
                    </a:p>
                  </a:txBody>
                  <a:tcPr marL="114300" marR="114300" marT="0" marB="0"/>
                </a:tc>
                <a:tc>
                  <a:txBody>
                    <a:bodyPr/>
                    <a:lstStyle/>
                    <a:p>
                      <a:r>
                        <a:rPr lang="en-US" sz="1100" dirty="0" smtClean="0">
                          <a:latin typeface="Arial" pitchFamily="34" charset="0"/>
                          <a:cs typeface="Arial" pitchFamily="34" charset="0"/>
                        </a:rPr>
                        <a:t>-</a:t>
                      </a:r>
                      <a:endParaRPr lang="en-ZA" sz="1100" dirty="0">
                        <a:latin typeface="Arial" pitchFamily="34" charset="0"/>
                        <a:cs typeface="Arial" pitchFamily="34" charset="0"/>
                      </a:endParaRPr>
                    </a:p>
                  </a:txBody>
                  <a:tcPr marL="68580" marR="68580" marT="0" marB="0"/>
                </a:tc>
                <a:tc>
                  <a:txBody>
                    <a:bodyPr/>
                    <a:lstStyle/>
                    <a:p>
                      <a:pPr marL="0" marR="0" algn="ctr">
                        <a:lnSpc>
                          <a:spcPct val="114000"/>
                        </a:lnSpc>
                        <a:spcBef>
                          <a:spcPts val="0"/>
                        </a:spcBef>
                        <a:spcAft>
                          <a:spcPts val="0"/>
                        </a:spcAft>
                      </a:pPr>
                      <a:r>
                        <a:rPr lang="en-US" sz="1100" dirty="0">
                          <a:effectLst/>
                          <a:latin typeface="Arial" pitchFamily="34" charset="0"/>
                          <a:ea typeface="Calibri"/>
                          <a:cs typeface="Arial" pitchFamily="34" charset="0"/>
                        </a:rPr>
                        <a:t>4</a:t>
                      </a:r>
                      <a:endParaRPr lang="en-ZA" sz="1100" dirty="0">
                        <a:effectLst/>
                        <a:latin typeface="Arial" pitchFamily="34" charset="0"/>
                        <a:ea typeface="Calibri"/>
                        <a:cs typeface="Arial" pitchFamily="34" charset="0"/>
                      </a:endParaRPr>
                    </a:p>
                  </a:txBody>
                  <a:tcPr marL="68580" marR="68580" marT="0" marB="0"/>
                </a:tc>
                <a:tc vMerge="1">
                  <a:txBody>
                    <a:bodyPr/>
                    <a:lstStyle/>
                    <a:p>
                      <a:pPr marL="0" marR="0">
                        <a:lnSpc>
                          <a:spcPct val="114000"/>
                        </a:lnSpc>
                        <a:spcBef>
                          <a:spcPts val="0"/>
                        </a:spcBef>
                        <a:spcAft>
                          <a:spcPts val="0"/>
                        </a:spcAft>
                      </a:pPr>
                      <a:endParaRPr lang="en-ZA" sz="1100" b="1"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78990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38" y="1720850"/>
            <a:ext cx="8740775" cy="3127597"/>
          </a:xfrm>
          <a:prstGeom prst="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a:lstStyle/>
          <a:p>
            <a:pPr algn="just" defTabSz="389626" eaLnBrk="1" fontAlgn="auto" hangingPunct="1">
              <a:lnSpc>
                <a:spcPct val="114000"/>
              </a:lnSpc>
              <a:spcBef>
                <a:spcPts val="0"/>
              </a:spcBef>
              <a:spcAft>
                <a:spcPts val="0"/>
              </a:spcAft>
              <a:defRPr/>
            </a:pPr>
            <a:r>
              <a:rPr lang="en-US" sz="1200" dirty="0">
                <a:latin typeface="Arial" pitchFamily="34" charset="0"/>
                <a:cs typeface="Arial" pitchFamily="34" charset="0"/>
              </a:rPr>
              <a:t>   </a:t>
            </a:r>
            <a:r>
              <a:rPr lang="en-US" sz="1200" b="1" dirty="0" smtClean="0">
                <a:latin typeface="Arial" pitchFamily="34" charset="0"/>
                <a:cs typeface="Arial" pitchFamily="34" charset="0"/>
              </a:rPr>
              <a:t>Outcomes: </a:t>
            </a:r>
            <a:endParaRPr lang="en-US" sz="1200" b="1" dirty="0">
              <a:latin typeface="Arial" pitchFamily="34" charset="0"/>
              <a:cs typeface="Arial" pitchFamily="34" charset="0"/>
            </a:endParaRPr>
          </a:p>
          <a:p>
            <a:pPr marL="675376" lvl="1" indent="-285750" algn="just" defTabSz="389626" eaLnBrk="1" fontAlgn="auto" hangingPunct="1">
              <a:lnSpc>
                <a:spcPct val="114000"/>
              </a:lnSpc>
              <a:spcBef>
                <a:spcPts val="0"/>
              </a:spcBef>
              <a:spcAft>
                <a:spcPts val="0"/>
              </a:spcAft>
              <a:buFont typeface="Wingdings" pitchFamily="2" charset="2"/>
              <a:buChar char="q"/>
              <a:defRPr/>
            </a:pPr>
            <a:r>
              <a:rPr lang="en-ZA" sz="1200" dirty="0" smtClean="0">
                <a:latin typeface="Arial" pitchFamily="34" charset="0"/>
                <a:cs typeface="Arial" pitchFamily="34" charset="0"/>
              </a:rPr>
              <a:t>Socio, macro and microeconomic policy options developed and assessed to promote inclusive </a:t>
            </a:r>
            <a:r>
              <a:rPr lang="en-ZA" sz="1200" dirty="0" smtClean="0">
                <a:latin typeface="Arial" pitchFamily="34" charset="0"/>
                <a:cs typeface="Arial" pitchFamily="34" charset="0"/>
              </a:rPr>
              <a:t>growth </a:t>
            </a:r>
            <a:endParaRPr lang="en-ZA" sz="1200" dirty="0" smtClean="0">
              <a:latin typeface="Arial" pitchFamily="34" charset="0"/>
              <a:cs typeface="Arial" pitchFamily="34" charset="0"/>
            </a:endParaRPr>
          </a:p>
          <a:p>
            <a:pPr marL="675376" lvl="1" indent="-285750" algn="just" defTabSz="389626" eaLnBrk="1" fontAlgn="auto" hangingPunct="1">
              <a:lnSpc>
                <a:spcPct val="114000"/>
              </a:lnSpc>
              <a:spcBef>
                <a:spcPts val="0"/>
              </a:spcBef>
              <a:spcAft>
                <a:spcPts val="0"/>
              </a:spcAft>
              <a:buFont typeface="Wingdings" pitchFamily="2" charset="2"/>
              <a:buChar char="q"/>
              <a:defRPr/>
            </a:pPr>
            <a:r>
              <a:rPr lang="en-ZA" sz="1200" dirty="0" smtClean="0">
                <a:latin typeface="Arial" pitchFamily="34" charset="0"/>
                <a:cs typeface="Arial" pitchFamily="34" charset="0"/>
              </a:rPr>
              <a:t>Policymakers and stakeholders have access to policy-relevant, high-quality economic </a:t>
            </a:r>
            <a:r>
              <a:rPr lang="en-ZA" sz="1200" dirty="0" smtClean="0">
                <a:latin typeface="Arial" pitchFamily="34" charset="0"/>
                <a:cs typeface="Arial" pitchFamily="34" charset="0"/>
              </a:rPr>
              <a:t>analysis</a:t>
            </a:r>
            <a:endParaRPr lang="en-ZA" sz="1200" dirty="0" smtClean="0">
              <a:latin typeface="Arial" pitchFamily="34" charset="0"/>
              <a:cs typeface="Arial" pitchFamily="34" charset="0"/>
            </a:endParaRPr>
          </a:p>
          <a:p>
            <a:pPr marL="389626" lvl="1" indent="0" algn="just" defTabSz="389626" eaLnBrk="1" fontAlgn="auto" hangingPunct="1">
              <a:lnSpc>
                <a:spcPct val="114000"/>
              </a:lnSpc>
              <a:spcBef>
                <a:spcPts val="0"/>
              </a:spcBef>
              <a:spcAft>
                <a:spcPts val="0"/>
              </a:spcAft>
              <a:defRPr/>
            </a:pPr>
            <a:endParaRPr lang="en-ZA" sz="1200" dirty="0" smtClean="0">
              <a:latin typeface="Arial" pitchFamily="34" charset="0"/>
              <a:cs typeface="Arial" pitchFamily="34" charset="0"/>
            </a:endParaRPr>
          </a:p>
          <a:p>
            <a:pPr algn="just" defTabSz="389626" eaLnBrk="1" fontAlgn="auto" hangingPunct="1">
              <a:lnSpc>
                <a:spcPct val="114000"/>
              </a:lnSpc>
              <a:spcBef>
                <a:spcPts val="0"/>
              </a:spcBef>
              <a:spcAft>
                <a:spcPts val="0"/>
              </a:spcAft>
              <a:defRPr/>
            </a:pPr>
            <a:r>
              <a:rPr lang="en-US" sz="1200" b="1" dirty="0" smtClean="0">
                <a:latin typeface="Arial" pitchFamily="34" charset="0"/>
                <a:cs typeface="Arial" pitchFamily="34" charset="0"/>
              </a:rPr>
              <a:t>   </a:t>
            </a:r>
            <a:r>
              <a:rPr lang="en-US" sz="1200" b="1" dirty="0">
                <a:latin typeface="Arial" pitchFamily="34" charset="0"/>
                <a:cs typeface="Arial" pitchFamily="34" charset="0"/>
              </a:rPr>
              <a:t>Outputs: </a:t>
            </a:r>
          </a:p>
          <a:p>
            <a:pPr marL="675376" lvl="1" indent="-285750" algn="just" defTabSz="389626" eaLnBrk="1" fontAlgn="auto" hangingPunct="1">
              <a:lnSpc>
                <a:spcPct val="114000"/>
              </a:lnSpc>
              <a:spcBef>
                <a:spcPts val="0"/>
              </a:spcBef>
              <a:spcAft>
                <a:spcPts val="0"/>
              </a:spcAft>
              <a:buFont typeface="Wingdings" pitchFamily="2" charset="2"/>
              <a:buChar char="q"/>
              <a:defRPr/>
            </a:pPr>
            <a:r>
              <a:rPr lang="en-ZA" sz="1200" dirty="0">
                <a:latin typeface="Arial" pitchFamily="34" charset="0"/>
                <a:cs typeface="Arial" pitchFamily="34" charset="0"/>
              </a:rPr>
              <a:t>Economic Policy </a:t>
            </a:r>
            <a:r>
              <a:rPr lang="en-ZA" sz="1200" dirty="0" smtClean="0">
                <a:latin typeface="Arial" pitchFamily="34" charset="0"/>
                <a:cs typeface="Arial" pitchFamily="34" charset="0"/>
              </a:rPr>
              <a:t>Reports</a:t>
            </a:r>
            <a:endParaRPr lang="en-ZA" sz="1200" dirty="0">
              <a:latin typeface="Arial" pitchFamily="34" charset="0"/>
              <a:cs typeface="Arial" pitchFamily="34" charset="0"/>
            </a:endParaRPr>
          </a:p>
          <a:p>
            <a:pPr marL="675376" lvl="1" indent="-285750" algn="just" defTabSz="389626" eaLnBrk="1" fontAlgn="auto" hangingPunct="1">
              <a:lnSpc>
                <a:spcPct val="114000"/>
              </a:lnSpc>
              <a:spcBef>
                <a:spcPts val="0"/>
              </a:spcBef>
              <a:spcAft>
                <a:spcPts val="0"/>
              </a:spcAft>
              <a:buFont typeface="Wingdings" pitchFamily="2" charset="2"/>
              <a:buChar char="q"/>
              <a:defRPr/>
            </a:pPr>
            <a:r>
              <a:rPr lang="en-ZA" sz="1200" dirty="0">
                <a:latin typeface="Arial" pitchFamily="34" charset="0"/>
                <a:cs typeface="Arial" pitchFamily="34" charset="0"/>
              </a:rPr>
              <a:t>Policy-relevant and high quality economic </a:t>
            </a:r>
            <a:r>
              <a:rPr lang="en-ZA" sz="1200" dirty="0" smtClean="0">
                <a:latin typeface="Arial" pitchFamily="34" charset="0"/>
                <a:cs typeface="Arial" pitchFamily="34" charset="0"/>
              </a:rPr>
              <a:t>research</a:t>
            </a:r>
            <a:endParaRPr lang="en-ZA" sz="1200" dirty="0" smtClean="0">
              <a:latin typeface="Arial" pitchFamily="34" charset="0"/>
              <a:cs typeface="Arial" pitchFamily="34" charset="0"/>
            </a:endParaRPr>
          </a:p>
          <a:p>
            <a:pPr marL="389626" lvl="1" indent="0" algn="just" defTabSz="389626" eaLnBrk="1" fontAlgn="auto" hangingPunct="1">
              <a:lnSpc>
                <a:spcPct val="114000"/>
              </a:lnSpc>
              <a:spcBef>
                <a:spcPts val="0"/>
              </a:spcBef>
              <a:spcAft>
                <a:spcPts val="0"/>
              </a:spcAft>
              <a:defRPr/>
            </a:pPr>
            <a:endParaRPr lang="en-ZA" sz="1200" dirty="0" smtClean="0">
              <a:latin typeface="Arial" pitchFamily="34" charset="0"/>
              <a:cs typeface="Arial" pitchFamily="34" charset="0"/>
            </a:endParaRPr>
          </a:p>
          <a:p>
            <a:pPr marL="688" algn="just" defTabSz="389626" eaLnBrk="1" fontAlgn="auto" hangingPunct="1">
              <a:lnSpc>
                <a:spcPct val="114000"/>
              </a:lnSpc>
              <a:spcBef>
                <a:spcPts val="0"/>
              </a:spcBef>
              <a:spcAft>
                <a:spcPts val="0"/>
              </a:spcAft>
              <a:defRPr/>
            </a:pPr>
            <a:r>
              <a:rPr lang="en-US" sz="1200" b="1" dirty="0" smtClean="0">
                <a:latin typeface="Arial" pitchFamily="34" charset="0"/>
                <a:cs typeface="Arial" pitchFamily="34" charset="0"/>
              </a:rPr>
              <a:t> Strategic Considerations: </a:t>
            </a:r>
            <a:r>
              <a:rPr lang="en-US" sz="1200" b="1" dirty="0" smtClean="0">
                <a:solidFill>
                  <a:srgbClr val="FF0000"/>
                </a:solidFill>
                <a:latin typeface="Arial" pitchFamily="34" charset="0"/>
                <a:cs typeface="Arial" pitchFamily="34" charset="0"/>
              </a:rPr>
              <a:t>(Amended)</a:t>
            </a:r>
          </a:p>
          <a:p>
            <a:pPr marL="640080" lvl="1" indent="-274320" algn="just">
              <a:lnSpc>
                <a:spcPct val="113000"/>
              </a:lnSpc>
              <a:buFont typeface="Wingdings" pitchFamily="2" charset="2"/>
              <a:buChar char="q"/>
            </a:pPr>
            <a:r>
              <a:rPr lang="en-GB" sz="1200" dirty="0">
                <a:latin typeface="Arial" pitchFamily="34" charset="0"/>
                <a:cs typeface="Arial" pitchFamily="34" charset="0"/>
              </a:rPr>
              <a:t>This work will focus more actively on supporting and enhancing the core outputs of Programme 2 to </a:t>
            </a:r>
            <a:r>
              <a:rPr lang="en-GB" sz="1200" dirty="0" smtClean="0">
                <a:latin typeface="Arial" pitchFamily="34" charset="0"/>
                <a:cs typeface="Arial" pitchFamily="34" charset="0"/>
              </a:rPr>
              <a:t>9.</a:t>
            </a:r>
            <a:endParaRPr lang="en-GB" sz="1200" dirty="0">
              <a:latin typeface="Arial" pitchFamily="34" charset="0"/>
              <a:cs typeface="Arial" pitchFamily="34" charset="0"/>
            </a:endParaRPr>
          </a:p>
          <a:p>
            <a:pPr marL="640080" lvl="1" indent="-274320" algn="just">
              <a:lnSpc>
                <a:spcPct val="113000"/>
              </a:lnSpc>
              <a:buFont typeface="Wingdings" pitchFamily="2" charset="2"/>
              <a:buChar char="q"/>
            </a:pPr>
            <a:r>
              <a:rPr lang="en-GB" sz="1200" dirty="0">
                <a:latin typeface="Arial" pitchFamily="34" charset="0"/>
                <a:cs typeface="Arial" pitchFamily="34" charset="0"/>
              </a:rPr>
              <a:t>P</a:t>
            </a:r>
            <a:r>
              <a:rPr lang="en-GB" sz="1200" dirty="0" smtClean="0">
                <a:latin typeface="Arial" pitchFamily="34" charset="0"/>
                <a:cs typeface="Arial" pitchFamily="34" charset="0"/>
              </a:rPr>
              <a:t>ropose </a:t>
            </a:r>
            <a:r>
              <a:rPr lang="en-GB" sz="1200" dirty="0">
                <a:latin typeface="Arial" pitchFamily="34" charset="0"/>
                <a:cs typeface="Arial" pitchFamily="34" charset="0"/>
              </a:rPr>
              <a:t>policy options through careful socio-economic research and policy assessment to facilitate inclusive growth with impacts at local, district, metro, provincial and national level.</a:t>
            </a:r>
          </a:p>
          <a:p>
            <a:pPr marL="640080" lvl="1" indent="-274320" algn="just">
              <a:lnSpc>
                <a:spcPct val="113000"/>
              </a:lnSpc>
              <a:buFont typeface="Wingdings" pitchFamily="2" charset="2"/>
              <a:buChar char="q"/>
            </a:pPr>
            <a:r>
              <a:rPr lang="en-GB" sz="1200" dirty="0">
                <a:latin typeface="Arial" pitchFamily="34" charset="0"/>
                <a:cs typeface="Arial" pitchFamily="34" charset="0"/>
              </a:rPr>
              <a:t>Socio-economic research, policy assessments and interventions will be developed through stakeholder dialogue with social partners. </a:t>
            </a:r>
            <a:endParaRPr lang="en-ZA" sz="1200" dirty="0">
              <a:latin typeface="Arial" pitchFamily="34" charset="0"/>
              <a:cs typeface="Arial" pitchFamily="34" charset="0"/>
            </a:endParaRPr>
          </a:p>
          <a:p>
            <a:pPr marL="688" algn="just" defTabSz="389626" eaLnBrk="1" fontAlgn="auto" hangingPunct="1">
              <a:lnSpc>
                <a:spcPct val="114000"/>
              </a:lnSpc>
              <a:spcBef>
                <a:spcPts val="0"/>
              </a:spcBef>
              <a:spcAft>
                <a:spcPts val="0"/>
              </a:spcAft>
              <a:defRPr/>
            </a:pPr>
            <a:endParaRPr lang="en-US" sz="1200" dirty="0">
              <a:latin typeface="Arial" pitchFamily="34" charset="0"/>
              <a:cs typeface="Arial" pitchFamily="34" charset="0"/>
            </a:endParaRPr>
          </a:p>
          <a:p>
            <a:pPr marL="675376" lvl="1" indent="-285750" algn="just" defTabSz="389626" eaLnBrk="1" fontAlgn="auto" hangingPunct="1">
              <a:lnSpc>
                <a:spcPct val="114000"/>
              </a:lnSpc>
              <a:spcBef>
                <a:spcPts val="0"/>
              </a:spcBef>
              <a:spcAft>
                <a:spcPts val="0"/>
              </a:spcAft>
              <a:buFont typeface="Wingdings" pitchFamily="2" charset="2"/>
              <a:buChar char="q"/>
              <a:defRPr/>
            </a:pPr>
            <a:endParaRPr lang="en-ZA" sz="1200" dirty="0" smtClean="0">
              <a:latin typeface="Arial" pitchFamily="34" charset="0"/>
              <a:cs typeface="Arial" pitchFamily="34" charset="0"/>
            </a:endParaRPr>
          </a:p>
          <a:p>
            <a:pPr marL="675376" lvl="1" indent="-285750" algn="just" defTabSz="389626" eaLnBrk="1" fontAlgn="auto" hangingPunct="1">
              <a:lnSpc>
                <a:spcPct val="114000"/>
              </a:lnSpc>
              <a:spcBef>
                <a:spcPts val="0"/>
              </a:spcBef>
              <a:spcAft>
                <a:spcPts val="0"/>
              </a:spcAft>
              <a:buFont typeface="Wingdings" pitchFamily="2" charset="2"/>
              <a:buChar char="q"/>
              <a:defRPr/>
            </a:pPr>
            <a:endParaRPr lang="en-US" sz="1200" dirty="0">
              <a:latin typeface="Arial" pitchFamily="34" charset="0"/>
              <a:cs typeface="Arial" pitchFamily="34" charset="0"/>
            </a:endParaRPr>
          </a:p>
          <a:p>
            <a:pPr marL="389626" lvl="1" indent="0" algn="just" defTabSz="389626" eaLnBrk="1" fontAlgn="auto" hangingPunct="1">
              <a:lnSpc>
                <a:spcPct val="114000"/>
              </a:lnSpc>
              <a:spcBef>
                <a:spcPts val="0"/>
              </a:spcBef>
              <a:spcAft>
                <a:spcPts val="0"/>
              </a:spcAft>
              <a:defRPr/>
            </a:pPr>
            <a:endParaRPr lang="en-ZA" sz="1200" dirty="0">
              <a:latin typeface="Arial" pitchFamily="34" charset="0"/>
              <a:cs typeface="Arial" pitchFamily="34" charset="0"/>
            </a:endParaRPr>
          </a:p>
        </p:txBody>
      </p:sp>
      <p:sp>
        <p:nvSpPr>
          <p:cNvPr id="41988" name="Rectangle 10"/>
          <p:cNvSpPr>
            <a:spLocks noChangeArrowheads="1"/>
          </p:cNvSpPr>
          <p:nvPr/>
        </p:nvSpPr>
        <p:spPr bwMode="auto">
          <a:xfrm>
            <a:off x="96838" y="795338"/>
            <a:ext cx="9047162" cy="51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14000"/>
              </a:lnSpc>
            </a:pPr>
            <a:r>
              <a:rPr lang="en-US" altLang="en-US" sz="1200" b="1" dirty="0">
                <a:solidFill>
                  <a:srgbClr val="000000"/>
                </a:solidFill>
                <a:latin typeface="Arial" pitchFamily="34" charset="0"/>
                <a:cs typeface="Arial" pitchFamily="34" charset="0"/>
              </a:rPr>
              <a:t>Purpose:</a:t>
            </a:r>
            <a:r>
              <a:rPr lang="en-US" altLang="en-US" sz="1200" dirty="0">
                <a:solidFill>
                  <a:srgbClr val="000000"/>
                </a:solidFill>
                <a:latin typeface="Arial" pitchFamily="34" charset="0"/>
                <a:cs typeface="Arial" pitchFamily="34" charset="0"/>
              </a:rPr>
              <a:t> </a:t>
            </a:r>
            <a:r>
              <a:rPr lang="en-ZA" altLang="en-US" sz="1200" dirty="0">
                <a:latin typeface="Arial" pitchFamily="34" charset="0"/>
                <a:cs typeface="Arial" pitchFamily="34" charset="0"/>
              </a:rPr>
              <a:t>Design and oversee socio-economic research, assess policy options and engage stakeholders to facilitate inclusive economic growth.</a:t>
            </a:r>
            <a:endParaRPr lang="en-ZA" altLang="en-US" sz="1200" dirty="0">
              <a:latin typeface="Arial" pitchFamily="34" charset="0"/>
              <a:ea typeface="Calibri" pitchFamily="34" charset="0"/>
              <a:cs typeface="Arial" pitchFamily="34" charset="0"/>
            </a:endParaRPr>
          </a:p>
        </p:txBody>
      </p:sp>
      <p:sp>
        <p:nvSpPr>
          <p:cNvPr id="4198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388938" eaLnBrk="0" fontAlgn="base" hangingPunct="0">
              <a:spcBef>
                <a:spcPct val="0"/>
              </a:spcBef>
              <a:spcAft>
                <a:spcPct val="0"/>
              </a:spcAft>
              <a:defRPr sz="1500">
                <a:solidFill>
                  <a:schemeClr val="tx1"/>
                </a:solidFill>
                <a:latin typeface="Calibri" pitchFamily="34" charset="0"/>
              </a:defRPr>
            </a:lvl6pPr>
            <a:lvl7pPr marL="2971800" indent="-228600" defTabSz="388938" eaLnBrk="0" fontAlgn="base" hangingPunct="0">
              <a:spcBef>
                <a:spcPct val="0"/>
              </a:spcBef>
              <a:spcAft>
                <a:spcPct val="0"/>
              </a:spcAft>
              <a:defRPr sz="1500">
                <a:solidFill>
                  <a:schemeClr val="tx1"/>
                </a:solidFill>
                <a:latin typeface="Calibri" pitchFamily="34" charset="0"/>
              </a:defRPr>
            </a:lvl7pPr>
            <a:lvl8pPr marL="3429000" indent="-228600" defTabSz="388938" eaLnBrk="0" fontAlgn="base" hangingPunct="0">
              <a:spcBef>
                <a:spcPct val="0"/>
              </a:spcBef>
              <a:spcAft>
                <a:spcPct val="0"/>
              </a:spcAft>
              <a:defRPr sz="1500">
                <a:solidFill>
                  <a:schemeClr val="tx1"/>
                </a:solidFill>
                <a:latin typeface="Calibri" pitchFamily="34" charset="0"/>
              </a:defRPr>
            </a:lvl8pPr>
            <a:lvl9pPr marL="3886200" indent="-228600" defTabSz="388938" eaLnBrk="0" fontAlgn="base" hangingPunct="0">
              <a:spcBef>
                <a:spcPct val="0"/>
              </a:spcBef>
              <a:spcAft>
                <a:spcPct val="0"/>
              </a:spcAft>
              <a:defRPr sz="1500">
                <a:solidFill>
                  <a:schemeClr val="tx1"/>
                </a:solidFill>
                <a:latin typeface="Calibri" pitchFamily="34" charset="0"/>
              </a:defRPr>
            </a:lvl9pPr>
          </a:lstStyle>
          <a:p>
            <a:fld id="{2ACD1A24-EE8A-4293-9C75-506346B65DA6}" type="slidenum">
              <a:rPr lang="en-US" altLang="en-US" sz="1000">
                <a:solidFill>
                  <a:srgbClr val="898989"/>
                </a:solidFill>
              </a:rPr>
              <a:pPr/>
              <a:t>47</a:t>
            </a:fld>
            <a:endParaRPr lang="en-US" altLang="en-US" sz="1000" dirty="0">
              <a:solidFill>
                <a:srgbClr val="898989"/>
              </a:solidFill>
            </a:endParaRPr>
          </a:p>
        </p:txBody>
      </p:sp>
      <p:sp>
        <p:nvSpPr>
          <p:cNvPr id="6" name="Title 1"/>
          <p:cNvSpPr txBox="1">
            <a:spLocks/>
          </p:cNvSpPr>
          <p:nvPr/>
        </p:nvSpPr>
        <p:spPr bwMode="auto">
          <a:xfrm>
            <a:off x="0" y="0"/>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fontAlgn="auto">
              <a:spcAft>
                <a:spcPts val="0"/>
              </a:spcAft>
              <a:defRPr/>
            </a:pPr>
            <a:r>
              <a:rPr lang="en-ZA" sz="1600" dirty="0" smtClean="0"/>
              <a:t>PROGRAMME 10: </a:t>
            </a:r>
            <a:r>
              <a:rPr lang="en-US" sz="1600" dirty="0" smtClean="0"/>
              <a:t>ECONOMIC RESEARCH AND COORDINATION</a:t>
            </a:r>
            <a:endParaRPr lang="en-ZA" sz="1600" dirty="0">
              <a:ln w="11430"/>
              <a:solidFill>
                <a:schemeClr val="bg1"/>
              </a:solidFill>
              <a:sym typeface="Calibri"/>
            </a:endParaRPr>
          </a:p>
        </p:txBody>
      </p:sp>
    </p:spTree>
    <p:extLst>
      <p:ext uri="{BB962C8B-B14F-4D97-AF65-F5344CB8AC3E}">
        <p14:creationId xmlns:p14="http://schemas.microsoft.com/office/powerpoint/2010/main" val="3658485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388938" eaLnBrk="0" fontAlgn="base" hangingPunct="0">
              <a:spcBef>
                <a:spcPct val="0"/>
              </a:spcBef>
              <a:spcAft>
                <a:spcPct val="0"/>
              </a:spcAft>
              <a:defRPr sz="1500">
                <a:solidFill>
                  <a:schemeClr val="tx1"/>
                </a:solidFill>
                <a:latin typeface="Calibri" pitchFamily="34" charset="0"/>
              </a:defRPr>
            </a:lvl6pPr>
            <a:lvl7pPr marL="2971800" indent="-228600" defTabSz="388938" eaLnBrk="0" fontAlgn="base" hangingPunct="0">
              <a:spcBef>
                <a:spcPct val="0"/>
              </a:spcBef>
              <a:spcAft>
                <a:spcPct val="0"/>
              </a:spcAft>
              <a:defRPr sz="1500">
                <a:solidFill>
                  <a:schemeClr val="tx1"/>
                </a:solidFill>
                <a:latin typeface="Calibri" pitchFamily="34" charset="0"/>
              </a:defRPr>
            </a:lvl7pPr>
            <a:lvl8pPr marL="3429000" indent="-228600" defTabSz="388938" eaLnBrk="0" fontAlgn="base" hangingPunct="0">
              <a:spcBef>
                <a:spcPct val="0"/>
              </a:spcBef>
              <a:spcAft>
                <a:spcPct val="0"/>
              </a:spcAft>
              <a:defRPr sz="1500">
                <a:solidFill>
                  <a:schemeClr val="tx1"/>
                </a:solidFill>
                <a:latin typeface="Calibri" pitchFamily="34" charset="0"/>
              </a:defRPr>
            </a:lvl8pPr>
            <a:lvl9pPr marL="3886200" indent="-228600" defTabSz="388938" eaLnBrk="0" fontAlgn="base" hangingPunct="0">
              <a:spcBef>
                <a:spcPct val="0"/>
              </a:spcBef>
              <a:spcAft>
                <a:spcPct val="0"/>
              </a:spcAft>
              <a:defRPr sz="1500">
                <a:solidFill>
                  <a:schemeClr val="tx1"/>
                </a:solidFill>
                <a:latin typeface="Calibri" pitchFamily="34" charset="0"/>
              </a:defRPr>
            </a:lvl9pPr>
          </a:lstStyle>
          <a:p>
            <a:fld id="{4BDE75F4-8360-42FB-BE44-67A7E7AB39EC}" type="slidenum">
              <a:rPr lang="en-US" altLang="en-US" sz="1000">
                <a:solidFill>
                  <a:srgbClr val="898989"/>
                </a:solidFill>
              </a:rPr>
              <a:pPr/>
              <a:t>48</a:t>
            </a:fld>
            <a:endParaRPr lang="en-US" altLang="en-US" sz="1000" dirty="0">
              <a:solidFill>
                <a:srgbClr val="898989"/>
              </a:solidFill>
            </a:endParaRPr>
          </a:p>
        </p:txBody>
      </p:sp>
      <p:sp>
        <p:nvSpPr>
          <p:cNvPr id="8" name="Title 1"/>
          <p:cNvSpPr txBox="1">
            <a:spLocks/>
          </p:cNvSpPr>
          <p:nvPr/>
        </p:nvSpPr>
        <p:spPr bwMode="auto">
          <a:xfrm>
            <a:off x="0" y="0"/>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fontAlgn="auto">
              <a:spcAft>
                <a:spcPts val="0"/>
              </a:spcAft>
              <a:defRPr/>
            </a:pPr>
            <a:r>
              <a:rPr lang="en-ZA" sz="1600" dirty="0" smtClean="0"/>
              <a:t>PROGRAMME 10: </a:t>
            </a:r>
            <a:r>
              <a:rPr lang="en-US" sz="1600" dirty="0" smtClean="0"/>
              <a:t>ECONOMIC RESEARCH AND COORDINATION</a:t>
            </a:r>
            <a:endParaRPr lang="en-ZA" sz="1600" dirty="0">
              <a:ln w="11430"/>
              <a:solidFill>
                <a:schemeClr val="bg1"/>
              </a:solidFill>
              <a:sym typeface="Calibri"/>
            </a:endParaRPr>
          </a:p>
        </p:txBody>
      </p:sp>
      <p:graphicFrame>
        <p:nvGraphicFramePr>
          <p:cNvPr id="9" name="Table 8"/>
          <p:cNvGraphicFramePr>
            <a:graphicFrameLocks noGrp="1"/>
          </p:cNvGraphicFramePr>
          <p:nvPr>
            <p:extLst>
              <p:ext uri="{D42A27DB-BD31-4B8C-83A1-F6EECF244321}">
                <p14:modId xmlns:p14="http://schemas.microsoft.com/office/powerpoint/2010/main" val="372120359"/>
              </p:ext>
            </p:extLst>
          </p:nvPr>
        </p:nvGraphicFramePr>
        <p:xfrm>
          <a:off x="156554" y="1122247"/>
          <a:ext cx="8530246" cy="1782452"/>
        </p:xfrm>
        <a:graphic>
          <a:graphicData uri="http://schemas.openxmlformats.org/drawingml/2006/table">
            <a:tbl>
              <a:tblPr firstRow="1" firstCol="1" bandRow="1">
                <a:tableStyleId>{7DF18680-E054-41AD-8BC1-D1AEF772440D}</a:tableStyleId>
              </a:tblPr>
              <a:tblGrid>
                <a:gridCol w="3191235">
                  <a:extLst>
                    <a:ext uri="{9D8B030D-6E8A-4147-A177-3AD203B41FA5}">
                      <a16:colId xmlns:a16="http://schemas.microsoft.com/office/drawing/2014/main" val="20000"/>
                    </a:ext>
                  </a:extLst>
                </a:gridCol>
                <a:gridCol w="1201479">
                  <a:extLst>
                    <a:ext uri="{9D8B030D-6E8A-4147-A177-3AD203B41FA5}">
                      <a16:colId xmlns:a16="http://schemas.microsoft.com/office/drawing/2014/main" val="20001"/>
                    </a:ext>
                  </a:extLst>
                </a:gridCol>
                <a:gridCol w="1573618">
                  <a:extLst>
                    <a:ext uri="{9D8B030D-6E8A-4147-A177-3AD203B41FA5}">
                      <a16:colId xmlns:a16="http://schemas.microsoft.com/office/drawing/2014/main" val="20002"/>
                    </a:ext>
                  </a:extLst>
                </a:gridCol>
                <a:gridCol w="2563914">
                  <a:extLst>
                    <a:ext uri="{9D8B030D-6E8A-4147-A177-3AD203B41FA5}">
                      <a16:colId xmlns:a16="http://schemas.microsoft.com/office/drawing/2014/main" val="20003"/>
                    </a:ext>
                  </a:extLst>
                </a:gridCol>
              </a:tblGrid>
              <a:tr h="381673">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OUTPUT INDICATORS</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CHANGES TO INDICATORS </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2020/21 </a:t>
                      </a:r>
                    </a:p>
                    <a:p>
                      <a:pPr marL="0" marR="0">
                        <a:lnSpc>
                          <a:spcPct val="114000"/>
                        </a:lnSpc>
                        <a:spcBef>
                          <a:spcPts val="0"/>
                        </a:spcBef>
                        <a:spcAft>
                          <a:spcPts val="0"/>
                        </a:spcAft>
                      </a:pPr>
                      <a:r>
                        <a:rPr lang="en-ZA" sz="1100" dirty="0" smtClean="0">
                          <a:effectLst>
                            <a:outerShdw blurRad="38100" dist="38100" dir="2700000" algn="tl">
                              <a:srgbClr val="000000">
                                <a:alpha val="43137"/>
                              </a:srgbClr>
                            </a:outerShdw>
                          </a:effectLst>
                          <a:latin typeface="Arial" pitchFamily="34" charset="0"/>
                          <a:cs typeface="Arial" pitchFamily="34" charset="0"/>
                        </a:rPr>
                        <a:t>ANNUAL TARGET</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tc>
                  <a:txBody>
                    <a:bodyPr/>
                    <a:lstStyle/>
                    <a:p>
                      <a:pPr marL="0" marR="0">
                        <a:lnSpc>
                          <a:spcPct val="114000"/>
                        </a:lnSpc>
                        <a:spcBef>
                          <a:spcPts val="0"/>
                        </a:spcBef>
                        <a:spcAft>
                          <a:spcPts val="0"/>
                        </a:spcAft>
                      </a:pPr>
                      <a:r>
                        <a:rPr lang="en-GB" sz="1100" kern="1200" dirty="0" smtClean="0">
                          <a:effectLst>
                            <a:outerShdw blurRad="38100" dist="38100" dir="2700000" algn="tl">
                              <a:srgbClr val="000000">
                                <a:alpha val="43137"/>
                              </a:srgbClr>
                            </a:outerShdw>
                          </a:effectLst>
                          <a:latin typeface="Arial" pitchFamily="34" charset="0"/>
                          <a:cs typeface="Arial" pitchFamily="34" charset="0"/>
                        </a:rPr>
                        <a:t>FIVE YEAR </a:t>
                      </a:r>
                    </a:p>
                    <a:p>
                      <a:pPr marL="0" marR="0">
                        <a:lnSpc>
                          <a:spcPct val="114000"/>
                        </a:lnSpc>
                        <a:spcBef>
                          <a:spcPts val="0"/>
                        </a:spcBef>
                        <a:spcAft>
                          <a:spcPts val="0"/>
                        </a:spcAft>
                      </a:pPr>
                      <a:r>
                        <a:rPr lang="en-GB" sz="1100" kern="1200" dirty="0" smtClean="0">
                          <a:effectLst>
                            <a:outerShdw blurRad="38100" dist="38100" dir="2700000" algn="tl">
                              <a:srgbClr val="000000">
                                <a:alpha val="43137"/>
                              </a:srgbClr>
                            </a:outerShdw>
                          </a:effectLst>
                          <a:latin typeface="Arial" pitchFamily="34" charset="0"/>
                          <a:cs typeface="Arial" pitchFamily="34" charset="0"/>
                        </a:rPr>
                        <a:t>TARGET </a:t>
                      </a:r>
                      <a:endParaRPr lang="en-ZA" sz="1100" dirty="0">
                        <a:effectLst>
                          <a:outerShdw blurRad="38100" dist="38100" dir="2700000" algn="tl">
                            <a:srgbClr val="000000">
                              <a:alpha val="43137"/>
                            </a:srgbClr>
                          </a:outerShdw>
                        </a:effectLst>
                        <a:latin typeface="Arial" pitchFamily="34" charset="0"/>
                        <a:ea typeface="Calibri"/>
                        <a:cs typeface="Arial" pitchFamily="34" charset="0"/>
                      </a:endParaRPr>
                    </a:p>
                  </a:txBody>
                  <a:tcPr marL="6176" marR="6176" marT="0" marB="0"/>
                </a:tc>
                <a:extLst>
                  <a:ext uri="{0D108BD9-81ED-4DB2-BD59-A6C34878D82A}">
                    <a16:rowId xmlns:a16="http://schemas.microsoft.com/office/drawing/2014/main" val="10000"/>
                  </a:ext>
                </a:extLst>
              </a:tr>
              <a:tr h="700091">
                <a:tc>
                  <a:txBody>
                    <a:bodyPr/>
                    <a:lstStyle/>
                    <a:p>
                      <a:r>
                        <a:rPr lang="en-ZA" sz="1100" b="1" i="0" u="none" strike="noStrike" kern="1200" baseline="0" dirty="0">
                          <a:solidFill>
                            <a:schemeClr val="bg1"/>
                          </a:solidFill>
                          <a:latin typeface="Arial" pitchFamily="34" charset="0"/>
                          <a:ea typeface="+mn-ea"/>
                          <a:cs typeface="Arial" pitchFamily="34" charset="0"/>
                        </a:rPr>
                        <a:t>Number of analytical policy reports produced</a:t>
                      </a:r>
                      <a:endParaRPr lang="en-ZA" sz="1100" b="1" dirty="0">
                        <a:solidFill>
                          <a:schemeClr val="bg1"/>
                        </a:solidFill>
                        <a:effectLst/>
                        <a:latin typeface="Arial" pitchFamily="34" charset="0"/>
                        <a:ea typeface="Calibri"/>
                        <a:cs typeface="Arial" pitchFamily="34" charset="0"/>
                      </a:endParaRPr>
                    </a:p>
                  </a:txBody>
                  <a:tcPr marL="114300" marR="114300" marT="0" marB="0"/>
                </a:tc>
                <a:tc>
                  <a:txBody>
                    <a:bodyPr/>
                    <a:lstStyle/>
                    <a:p>
                      <a:r>
                        <a:rPr lang="en-US" sz="1100" dirty="0" smtClean="0">
                          <a:latin typeface="Arial" pitchFamily="34" charset="0"/>
                          <a:cs typeface="Arial" pitchFamily="34" charset="0"/>
                        </a:rPr>
                        <a:t>-</a:t>
                      </a:r>
                      <a:endParaRPr lang="en-ZA" sz="1100" dirty="0">
                        <a:latin typeface="Arial" pitchFamily="34" charset="0"/>
                        <a:cs typeface="Arial" pitchFamily="34" charset="0"/>
                      </a:endParaRPr>
                    </a:p>
                  </a:txBody>
                  <a:tcPr marL="68580" marR="68580" marT="0" marB="0"/>
                </a:tc>
                <a:tc>
                  <a:txBody>
                    <a:bodyPr/>
                    <a:lstStyle/>
                    <a:p>
                      <a:pPr marL="0" marR="0" algn="ctr">
                        <a:lnSpc>
                          <a:spcPct val="115000"/>
                        </a:lnSpc>
                        <a:spcBef>
                          <a:spcPts val="0"/>
                        </a:spcBef>
                        <a:spcAft>
                          <a:spcPts val="0"/>
                        </a:spcAft>
                      </a:pPr>
                      <a:r>
                        <a:rPr lang="en-ZA" sz="1100" dirty="0">
                          <a:solidFill>
                            <a:srgbClr val="000000"/>
                          </a:solidFill>
                          <a:effectLst/>
                          <a:latin typeface="Arial" pitchFamily="34" charset="0"/>
                          <a:ea typeface="Calibri"/>
                          <a:cs typeface="Arial" pitchFamily="34" charset="0"/>
                        </a:rPr>
                        <a:t>8</a:t>
                      </a:r>
                      <a:endParaRPr lang="en-ZA" sz="1100" dirty="0">
                        <a:effectLst/>
                        <a:latin typeface="Arial" pitchFamily="34" charset="0"/>
                        <a:ea typeface="Calibri"/>
                        <a:cs typeface="Arial" pitchFamily="34" charset="0"/>
                      </a:endParaRPr>
                    </a:p>
                  </a:txBody>
                  <a:tcPr marL="68580" marR="68580" marT="0" marB="0"/>
                </a:tc>
                <a:tc rowSpan="2">
                  <a:txBody>
                    <a:bodyPr/>
                    <a:lstStyle/>
                    <a:p>
                      <a:pPr marL="0" marR="0">
                        <a:lnSpc>
                          <a:spcPct val="114000"/>
                        </a:lnSpc>
                        <a:spcBef>
                          <a:spcPts val="0"/>
                        </a:spcBef>
                        <a:spcAft>
                          <a:spcPts val="0"/>
                        </a:spcAft>
                      </a:pPr>
                      <a:r>
                        <a:rPr lang="en-ZA" altLang="en-US" sz="1100" dirty="0" smtClean="0">
                          <a:latin typeface="Arial" pitchFamily="34" charset="0"/>
                          <a:cs typeface="Arial" pitchFamily="34" charset="0"/>
                        </a:rPr>
                        <a:t>Over the next 5 year period, 86 high quality policy research and analysis reports are envisaged to achieve the nominated outcomes</a:t>
                      </a:r>
                      <a:endParaRPr lang="en-ZA" sz="1100" b="1" dirty="0" smtClean="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1"/>
                  </a:ext>
                </a:extLst>
              </a:tr>
              <a:tr h="700091">
                <a:tc>
                  <a:txBody>
                    <a:bodyPr/>
                    <a:lstStyle/>
                    <a:p>
                      <a:r>
                        <a:rPr lang="en-ZA" sz="1100" b="1" i="0" u="none" strike="noStrike" kern="1200" baseline="0" dirty="0">
                          <a:solidFill>
                            <a:schemeClr val="bg1"/>
                          </a:solidFill>
                          <a:latin typeface="Arial" pitchFamily="34" charset="0"/>
                          <a:ea typeface="+mn-ea"/>
                          <a:cs typeface="Arial" pitchFamily="34" charset="0"/>
                        </a:rPr>
                        <a:t>Number of research reports </a:t>
                      </a:r>
                      <a:r>
                        <a:rPr lang="en-ZA" sz="1100" b="1" i="0" u="none" strike="noStrike" kern="1200" baseline="0" dirty="0" smtClean="0">
                          <a:solidFill>
                            <a:schemeClr val="bg1"/>
                          </a:solidFill>
                          <a:latin typeface="Arial" pitchFamily="34" charset="0"/>
                          <a:ea typeface="+mn-ea"/>
                          <a:cs typeface="Arial" pitchFamily="34" charset="0"/>
                        </a:rPr>
                        <a:t>produced</a:t>
                      </a:r>
                    </a:p>
                    <a:p>
                      <a:endParaRPr lang="en-US" sz="1100" b="1" dirty="0" smtClean="0">
                        <a:solidFill>
                          <a:schemeClr val="bg1"/>
                        </a:solidFill>
                        <a:effectLst/>
                        <a:latin typeface="Arial" pitchFamily="34" charset="0"/>
                        <a:ea typeface="Calibri"/>
                        <a:cs typeface="Arial" pitchFamily="34" charset="0"/>
                      </a:endParaRPr>
                    </a:p>
                  </a:txBody>
                  <a:tcPr marL="68580" marR="68580" marT="0" marB="0"/>
                </a:tc>
                <a:tc>
                  <a:txBody>
                    <a:bodyPr/>
                    <a:lstStyle/>
                    <a:p>
                      <a:r>
                        <a:rPr lang="en-US" sz="1100" dirty="0" smtClean="0">
                          <a:latin typeface="Arial" pitchFamily="34" charset="0"/>
                          <a:cs typeface="Arial" pitchFamily="34" charset="0"/>
                        </a:rPr>
                        <a:t>-</a:t>
                      </a:r>
                      <a:endParaRPr lang="en-ZA" sz="1100" dirty="0">
                        <a:latin typeface="Arial" pitchFamily="34" charset="0"/>
                        <a:cs typeface="Arial" pitchFamily="34" charset="0"/>
                      </a:endParaRPr>
                    </a:p>
                  </a:txBody>
                  <a:tcPr marL="68580" marR="68580" marT="0" marB="0"/>
                </a:tc>
                <a:tc>
                  <a:txBody>
                    <a:bodyPr/>
                    <a:lstStyle/>
                    <a:p>
                      <a:pPr marL="0" marR="0" algn="ctr">
                        <a:lnSpc>
                          <a:spcPct val="115000"/>
                        </a:lnSpc>
                        <a:spcBef>
                          <a:spcPts val="0"/>
                        </a:spcBef>
                        <a:spcAft>
                          <a:spcPts val="0"/>
                        </a:spcAft>
                      </a:pPr>
                      <a:r>
                        <a:rPr lang="en-GB" sz="1100" kern="1200" dirty="0">
                          <a:solidFill>
                            <a:srgbClr val="000000"/>
                          </a:solidFill>
                          <a:effectLst/>
                          <a:latin typeface="Arial" pitchFamily="34" charset="0"/>
                          <a:ea typeface="Times New Roman"/>
                          <a:cs typeface="Arial" pitchFamily="34" charset="0"/>
                        </a:rPr>
                        <a:t>6</a:t>
                      </a:r>
                      <a:endParaRPr lang="en-ZA" sz="1100" dirty="0">
                        <a:effectLst/>
                        <a:latin typeface="Arial" pitchFamily="34" charset="0"/>
                        <a:ea typeface="Calibri"/>
                        <a:cs typeface="Arial" pitchFamily="34" charset="0"/>
                      </a:endParaRPr>
                    </a:p>
                  </a:txBody>
                  <a:tcPr marL="68580" marR="68580" marT="0" marB="0"/>
                </a:tc>
                <a:tc vMerge="1">
                  <a:txBody>
                    <a:bodyPr/>
                    <a:lstStyle/>
                    <a:p>
                      <a:pPr marL="0" marR="0">
                        <a:lnSpc>
                          <a:spcPct val="114000"/>
                        </a:lnSpc>
                        <a:spcBef>
                          <a:spcPts val="0"/>
                        </a:spcBef>
                        <a:spcAft>
                          <a:spcPts val="0"/>
                        </a:spcAft>
                      </a:pPr>
                      <a:endParaRPr lang="en-ZA" sz="1100" b="1"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99291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0964" y="1333500"/>
            <a:ext cx="9063037" cy="3771900"/>
          </a:xfrm>
        </p:spPr>
        <p:txBody>
          <a:bodyPr rtlCol="0">
            <a:normAutofit/>
          </a:bodyPr>
          <a:lstStyle/>
          <a:p>
            <a:pPr marL="0" indent="0" defTabSz="844083" eaLnBrk="1" fontAlgn="auto" hangingPunct="1">
              <a:lnSpc>
                <a:spcPct val="200000"/>
              </a:lnSpc>
              <a:spcBef>
                <a:spcPts val="738"/>
              </a:spcBef>
              <a:spcAft>
                <a:spcPts val="0"/>
              </a:spcAft>
              <a:buSzPct val="100000"/>
              <a:buFont typeface="Arial"/>
              <a:buNone/>
              <a:defRPr/>
            </a:pPr>
            <a:endParaRPr lang="en-US" sz="2000" b="1" kern="0" dirty="0">
              <a:solidFill>
                <a:srgbClr val="000000"/>
              </a:solidFill>
              <a:latin typeface="Arial" charset="0"/>
              <a:cs typeface="Calibri"/>
              <a:sym typeface="Calibri"/>
            </a:endParaRPr>
          </a:p>
          <a:p>
            <a:pPr marL="0" indent="0" defTabSz="389626" eaLnBrk="1" fontAlgn="auto" hangingPunct="1">
              <a:spcAft>
                <a:spcPts val="0"/>
              </a:spcAft>
              <a:buFont typeface="Arial"/>
              <a:buNone/>
              <a:defRPr/>
            </a:pPr>
            <a:endParaRPr lang="en-ZA" dirty="0"/>
          </a:p>
        </p:txBody>
      </p:sp>
      <p:sp>
        <p:nvSpPr>
          <p:cNvPr id="6" name="Title 1"/>
          <p:cNvSpPr txBox="1">
            <a:spLocks noGrp="1"/>
          </p:cNvSpPr>
          <p:nvPr>
            <p:ph type="title"/>
          </p:nvPr>
        </p:nvSpPr>
        <p:spPr>
          <a:xfrm>
            <a:off x="1" y="1550988"/>
            <a:ext cx="9137650" cy="952500"/>
          </a:xfrm>
          <a:solidFill>
            <a:srgbClr val="00B050"/>
          </a:solidFill>
        </p:spPr>
        <p:txBody>
          <a:bodyPr lIns="91440" tIns="45720" rIns="91440" bIns="45720" rtlCol="0">
            <a:normAutofit/>
          </a:bodyPr>
          <a:lst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defTabSz="914400">
              <a:defRPr/>
            </a:pPr>
            <a:r>
              <a:rPr lang="en-US" sz="3200" b="1" kern="0" dirty="0">
                <a:solidFill>
                  <a:srgbClr val="FFFFFF"/>
                </a:solidFill>
                <a:sym typeface="Calibri"/>
              </a:rPr>
              <a:t>t</a:t>
            </a:r>
            <a:r>
              <a:rPr lang="en-US" sz="3200" b="1" kern="0" dirty="0" smtClean="0">
                <a:solidFill>
                  <a:srgbClr val="FFFFFF"/>
                </a:solidFill>
                <a:sym typeface="Calibri"/>
              </a:rPr>
              <a:t>he dtic </a:t>
            </a:r>
            <a:r>
              <a:rPr lang="en-US" sz="3200" b="1" kern="0" dirty="0">
                <a:solidFill>
                  <a:srgbClr val="FFFFFF"/>
                </a:solidFill>
                <a:sym typeface="Calibri"/>
              </a:rPr>
              <a:t>Allocated Budget</a:t>
            </a:r>
          </a:p>
        </p:txBody>
      </p:sp>
      <p:sp>
        <p:nvSpPr>
          <p:cNvPr id="440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anose="020F0502020204030204" pitchFamily="34" charset="0"/>
              </a:defRPr>
            </a:lvl1pPr>
            <a:lvl2pPr marL="742950" indent="-285750">
              <a:defRPr sz="1500">
                <a:solidFill>
                  <a:schemeClr val="tx1"/>
                </a:solidFill>
                <a:latin typeface="Calibri" panose="020F0502020204030204" pitchFamily="34" charset="0"/>
              </a:defRPr>
            </a:lvl2pPr>
            <a:lvl3pPr marL="1143000" indent="-228600">
              <a:defRPr sz="1500">
                <a:solidFill>
                  <a:schemeClr val="tx1"/>
                </a:solidFill>
                <a:latin typeface="Calibri" panose="020F0502020204030204" pitchFamily="34" charset="0"/>
              </a:defRPr>
            </a:lvl3pPr>
            <a:lvl4pPr marL="1600200" indent="-228600">
              <a:defRPr sz="1500">
                <a:solidFill>
                  <a:schemeClr val="tx1"/>
                </a:solidFill>
                <a:latin typeface="Calibri" panose="020F0502020204030204" pitchFamily="34" charset="0"/>
              </a:defRPr>
            </a:lvl4pPr>
            <a:lvl5pPr marL="2057400" indent="-228600">
              <a:defRPr sz="1500">
                <a:solidFill>
                  <a:schemeClr val="tx1"/>
                </a:solidFill>
                <a:latin typeface="Calibri" panose="020F0502020204030204" pitchFamily="34" charset="0"/>
              </a:defRPr>
            </a:lvl5pPr>
            <a:lvl6pPr marL="2514600" indent="-228600" defTabSz="388938" eaLnBrk="0" fontAlgn="base" hangingPunct="0">
              <a:spcBef>
                <a:spcPct val="0"/>
              </a:spcBef>
              <a:spcAft>
                <a:spcPct val="0"/>
              </a:spcAft>
              <a:defRPr sz="1500">
                <a:solidFill>
                  <a:schemeClr val="tx1"/>
                </a:solidFill>
                <a:latin typeface="Calibri" panose="020F0502020204030204" pitchFamily="34" charset="0"/>
              </a:defRPr>
            </a:lvl6pPr>
            <a:lvl7pPr marL="2971800" indent="-228600" defTabSz="388938" eaLnBrk="0" fontAlgn="base" hangingPunct="0">
              <a:spcBef>
                <a:spcPct val="0"/>
              </a:spcBef>
              <a:spcAft>
                <a:spcPct val="0"/>
              </a:spcAft>
              <a:defRPr sz="1500">
                <a:solidFill>
                  <a:schemeClr val="tx1"/>
                </a:solidFill>
                <a:latin typeface="Calibri" panose="020F0502020204030204" pitchFamily="34" charset="0"/>
              </a:defRPr>
            </a:lvl7pPr>
            <a:lvl8pPr marL="3429000" indent="-228600" defTabSz="388938" eaLnBrk="0" fontAlgn="base" hangingPunct="0">
              <a:spcBef>
                <a:spcPct val="0"/>
              </a:spcBef>
              <a:spcAft>
                <a:spcPct val="0"/>
              </a:spcAft>
              <a:defRPr sz="1500">
                <a:solidFill>
                  <a:schemeClr val="tx1"/>
                </a:solidFill>
                <a:latin typeface="Calibri" panose="020F0502020204030204" pitchFamily="34" charset="0"/>
              </a:defRPr>
            </a:lvl8pPr>
            <a:lvl9pPr marL="3886200" indent="-228600" defTabSz="388938" eaLnBrk="0" fontAlgn="base" hangingPunct="0">
              <a:spcBef>
                <a:spcPct val="0"/>
              </a:spcBef>
              <a:spcAft>
                <a:spcPct val="0"/>
              </a:spcAft>
              <a:defRPr sz="1500">
                <a:solidFill>
                  <a:schemeClr val="tx1"/>
                </a:solidFill>
                <a:latin typeface="Calibri" panose="020F0502020204030204" pitchFamily="34" charset="0"/>
              </a:defRPr>
            </a:lvl9pPr>
          </a:lstStyle>
          <a:p>
            <a:fld id="{22E6A5EA-FDD9-4FEE-BD45-5F8B828FAD9E}" type="slidenum">
              <a:rPr lang="en-US" altLang="en-US" sz="1000" smtClean="0">
                <a:solidFill>
                  <a:srgbClr val="898989"/>
                </a:solidFill>
              </a:rPr>
              <a:pPr/>
              <a:t>49</a:t>
            </a:fld>
            <a:endParaRPr lang="en-US" altLang="en-US" sz="1000" dirty="0" smtClean="0">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noChangeArrowheads="1"/>
          </p:cNvSpPr>
          <p:nvPr/>
        </p:nvSpPr>
        <p:spPr bwMode="auto">
          <a:xfrm>
            <a:off x="138116" y="761764"/>
            <a:ext cx="8740775" cy="462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Calibri" pitchFamily="34" charset="0"/>
              </a:defRPr>
            </a:lvl1pPr>
            <a:lvl2pPr>
              <a:defRPr sz="2400">
                <a:solidFill>
                  <a:schemeClr val="tx1"/>
                </a:solidFill>
                <a:latin typeface="Calibri" pitchFamily="34" charset="0"/>
              </a:defRPr>
            </a:lvl2pPr>
            <a:lvl3pPr>
              <a:defRPr sz="2000">
                <a:solidFill>
                  <a:schemeClr val="tx1"/>
                </a:solidFill>
                <a:latin typeface="Calibri" pitchFamily="34" charset="0"/>
              </a:defRPr>
            </a:lvl3pPr>
            <a:lvl4pPr>
              <a:defRPr sz="1700">
                <a:solidFill>
                  <a:schemeClr val="tx1"/>
                </a:solidFill>
                <a:latin typeface="Calibri" pitchFamily="34" charset="0"/>
              </a:defRPr>
            </a:lvl4pPr>
            <a:lvl5pPr>
              <a:defRPr sz="1700">
                <a:solidFill>
                  <a:schemeClr val="tx1"/>
                </a:solidFill>
                <a:latin typeface="Calibri" pitchFamily="34" charset="0"/>
              </a:defRPr>
            </a:lvl5pPr>
            <a:lvl6pPr marL="2209800" indent="-193675" defTabSz="388938" eaLnBrk="0" fontAlgn="base" hangingPunct="0">
              <a:spcAft>
                <a:spcPct val="0"/>
              </a:spcAft>
              <a:buFont typeface="Arial" pitchFamily="34" charset="0"/>
              <a:buChar char="»"/>
              <a:defRPr sz="1700">
                <a:solidFill>
                  <a:schemeClr val="tx1"/>
                </a:solidFill>
                <a:latin typeface="Calibri" pitchFamily="34" charset="0"/>
              </a:defRPr>
            </a:lvl6pPr>
            <a:lvl7pPr marL="2667000" indent="-193675" defTabSz="388938" eaLnBrk="0" fontAlgn="base" hangingPunct="0">
              <a:spcAft>
                <a:spcPct val="0"/>
              </a:spcAft>
              <a:buFont typeface="Arial" pitchFamily="34" charset="0"/>
              <a:buChar char="»"/>
              <a:defRPr sz="1700">
                <a:solidFill>
                  <a:schemeClr val="tx1"/>
                </a:solidFill>
                <a:latin typeface="Calibri" pitchFamily="34" charset="0"/>
              </a:defRPr>
            </a:lvl7pPr>
            <a:lvl8pPr marL="3124200" indent="-193675" defTabSz="388938" eaLnBrk="0" fontAlgn="base" hangingPunct="0">
              <a:spcAft>
                <a:spcPct val="0"/>
              </a:spcAft>
              <a:buFont typeface="Arial" pitchFamily="34" charset="0"/>
              <a:buChar char="»"/>
              <a:defRPr sz="1700">
                <a:solidFill>
                  <a:schemeClr val="tx1"/>
                </a:solidFill>
                <a:latin typeface="Calibri" pitchFamily="34" charset="0"/>
              </a:defRPr>
            </a:lvl8pPr>
            <a:lvl9pPr marL="3581400" indent="-193675" defTabSz="388938" eaLnBrk="0" fontAlgn="base" hangingPunct="0">
              <a:spcAft>
                <a:spcPct val="0"/>
              </a:spcAft>
              <a:buFont typeface="Arial" pitchFamily="34" charset="0"/>
              <a:buChar char="»"/>
              <a:defRPr sz="1700">
                <a:solidFill>
                  <a:schemeClr val="tx1"/>
                </a:solidFill>
                <a:latin typeface="Calibri" pitchFamily="34" charset="0"/>
              </a:defRPr>
            </a:lvl9pPr>
          </a:lstStyle>
          <a:p>
            <a:pPr algn="just" eaLnBrk="1" hangingPunct="1">
              <a:buFont typeface="Arial" pitchFamily="34" charset="0"/>
              <a:buNone/>
              <a:defRPr/>
            </a:pPr>
            <a:r>
              <a:rPr lang="en-ZA" altLang="en-US" sz="1400" b="1" dirty="0" smtClean="0">
                <a:solidFill>
                  <a:srgbClr val="000000"/>
                </a:solidFill>
                <a:latin typeface="Arial" pitchFamily="34" charset="0"/>
                <a:cs typeface="Arial" pitchFamily="34" charset="0"/>
              </a:rPr>
              <a:t>Risks </a:t>
            </a:r>
            <a:r>
              <a:rPr lang="en-ZA" altLang="en-US" sz="1400" b="1" dirty="0">
                <a:solidFill>
                  <a:srgbClr val="000000"/>
                </a:solidFill>
                <a:latin typeface="Arial" pitchFamily="34" charset="0"/>
                <a:cs typeface="Arial" pitchFamily="34" charset="0"/>
              </a:rPr>
              <a:t>t</a:t>
            </a:r>
            <a:r>
              <a:rPr lang="en-ZA" altLang="en-US" sz="1400" b="1" dirty="0" smtClean="0">
                <a:solidFill>
                  <a:srgbClr val="000000"/>
                </a:solidFill>
                <a:latin typeface="Arial" pitchFamily="34" charset="0"/>
                <a:cs typeface="Arial" pitchFamily="34" charset="0"/>
              </a:rPr>
              <a:t>o Domestic Growth</a:t>
            </a:r>
          </a:p>
          <a:p>
            <a:pPr algn="just" eaLnBrk="1" hangingPunct="1">
              <a:buFont typeface="Arial" pitchFamily="34" charset="0"/>
              <a:buNone/>
              <a:defRPr/>
            </a:pPr>
            <a:endParaRPr lang="en-US" altLang="en-US" sz="1400" dirty="0" smtClean="0">
              <a:solidFill>
                <a:srgbClr val="000000"/>
              </a:solidFill>
              <a:latin typeface="Arial" pitchFamily="34" charset="0"/>
              <a:cs typeface="Arial" pitchFamily="34" charset="0"/>
              <a:sym typeface="Calibri" pitchFamily="34" charset="0"/>
            </a:endParaRPr>
          </a:p>
          <a:p>
            <a:pPr marL="285750" indent="-285750" algn="just">
              <a:buFont typeface="Arial" panose="020B0604020202020204" pitchFamily="34" charset="0"/>
              <a:buChar char="•"/>
              <a:defRPr/>
            </a:pPr>
            <a:r>
              <a:rPr lang="en-US" altLang="en-US" sz="1400" dirty="0" smtClean="0">
                <a:solidFill>
                  <a:srgbClr val="000000"/>
                </a:solidFill>
                <a:latin typeface="Arial" pitchFamily="34" charset="0"/>
                <a:cs typeface="Arial" pitchFamily="34" charset="0"/>
                <a:sym typeface="Calibri" pitchFamily="34" charset="0"/>
              </a:rPr>
              <a:t>National </a:t>
            </a:r>
            <a:r>
              <a:rPr lang="en-US" altLang="en-US" sz="1400" dirty="0">
                <a:solidFill>
                  <a:srgbClr val="000000"/>
                </a:solidFill>
                <a:latin typeface="Arial" pitchFamily="34" charset="0"/>
                <a:cs typeface="Arial" pitchFamily="34" charset="0"/>
                <a:sym typeface="Calibri" pitchFamily="34" charset="0"/>
              </a:rPr>
              <a:t>Treasury in the supplementary budget </a:t>
            </a:r>
            <a:r>
              <a:rPr lang="en-US" altLang="en-US" sz="1400" dirty="0" smtClean="0">
                <a:solidFill>
                  <a:srgbClr val="000000"/>
                </a:solidFill>
                <a:latin typeface="Arial" pitchFamily="34" charset="0"/>
                <a:cs typeface="Arial" pitchFamily="34" charset="0"/>
                <a:sym typeface="Calibri" pitchFamily="34" charset="0"/>
              </a:rPr>
              <a:t>released on </a:t>
            </a:r>
            <a:r>
              <a:rPr lang="en-US" altLang="en-US" sz="1400" dirty="0">
                <a:solidFill>
                  <a:srgbClr val="000000"/>
                </a:solidFill>
                <a:latin typeface="Arial" pitchFamily="34" charset="0"/>
                <a:cs typeface="Arial" pitchFamily="34" charset="0"/>
                <a:sym typeface="Calibri" pitchFamily="34" charset="0"/>
              </a:rPr>
              <a:t>24 June 2020 </a:t>
            </a:r>
            <a:r>
              <a:rPr lang="en-US" altLang="en-US" sz="1400" dirty="0" smtClean="0">
                <a:solidFill>
                  <a:srgbClr val="000000"/>
                </a:solidFill>
                <a:latin typeface="Arial" pitchFamily="34" charset="0"/>
                <a:cs typeface="Arial" pitchFamily="34" charset="0"/>
                <a:sym typeface="Calibri" pitchFamily="34" charset="0"/>
              </a:rPr>
              <a:t>estimates the real </a:t>
            </a:r>
            <a:r>
              <a:rPr lang="en-US" altLang="en-US" sz="1400" dirty="0">
                <a:solidFill>
                  <a:srgbClr val="000000"/>
                </a:solidFill>
                <a:latin typeface="Arial" pitchFamily="34" charset="0"/>
                <a:cs typeface="Arial" pitchFamily="34" charset="0"/>
                <a:sym typeface="Calibri" pitchFamily="34" charset="0"/>
              </a:rPr>
              <a:t>GDP growth for 2020 </a:t>
            </a:r>
            <a:r>
              <a:rPr lang="en-US" altLang="en-US" sz="1400" dirty="0" smtClean="0">
                <a:solidFill>
                  <a:srgbClr val="000000"/>
                </a:solidFill>
                <a:latin typeface="Arial" pitchFamily="34" charset="0"/>
                <a:cs typeface="Arial" pitchFamily="34" charset="0"/>
                <a:sym typeface="Calibri" pitchFamily="34" charset="0"/>
              </a:rPr>
              <a:t>to be -7.2%:</a:t>
            </a:r>
            <a:endParaRPr lang="en-ZA" altLang="en-US" sz="1400" dirty="0">
              <a:solidFill>
                <a:srgbClr val="000000"/>
              </a:solidFill>
              <a:latin typeface="Arial" pitchFamily="34" charset="0"/>
              <a:cs typeface="Arial" pitchFamily="34" charset="0"/>
              <a:sym typeface="Calibri" pitchFamily="34" charset="0"/>
            </a:endParaRPr>
          </a:p>
          <a:p>
            <a:pPr marL="285750" indent="-285750" algn="just" eaLnBrk="1" hangingPunct="1">
              <a:buFont typeface="Arial" panose="020B0604020202020204" pitchFamily="34" charset="0"/>
              <a:buChar char="•"/>
              <a:defRPr/>
            </a:pPr>
            <a:endParaRPr lang="en-ZA" altLang="en-US" sz="1400" dirty="0" smtClean="0">
              <a:solidFill>
                <a:srgbClr val="000000"/>
              </a:solidFill>
              <a:latin typeface="Arial" pitchFamily="34" charset="0"/>
              <a:cs typeface="Arial" pitchFamily="34" charset="0"/>
            </a:endParaRPr>
          </a:p>
          <a:p>
            <a:pPr marL="285750" indent="-285750" algn="just">
              <a:buFont typeface="Arial" panose="020B0604020202020204" pitchFamily="34" charset="0"/>
              <a:buChar char="•"/>
              <a:defRPr/>
            </a:pPr>
            <a:r>
              <a:rPr lang="en-US" altLang="en-US" sz="1400" dirty="0" smtClean="0">
                <a:solidFill>
                  <a:srgbClr val="000000"/>
                </a:solidFill>
                <a:latin typeface="Arial" pitchFamily="34" charset="0"/>
                <a:ea typeface="Calibri" pitchFamily="34" charset="0"/>
                <a:cs typeface="Arial" pitchFamily="34" charset="0"/>
              </a:rPr>
              <a:t>International Monetary Fund (IMF) and World Bank (WB) (April 2020 publications), reduced South Africa’s GDP growth prospects for 2020 to -5.8% and to 4.0% in 2021;</a:t>
            </a:r>
          </a:p>
          <a:p>
            <a:pPr marL="285750" indent="-285750" algn="just">
              <a:buFont typeface="Arial" panose="020B0604020202020204" pitchFamily="34" charset="0"/>
              <a:buChar char="•"/>
              <a:defRPr/>
            </a:pPr>
            <a:endParaRPr lang="en-ZA" altLang="en-US" sz="1400" dirty="0" smtClean="0">
              <a:solidFill>
                <a:srgbClr val="000000"/>
              </a:solidFill>
              <a:latin typeface="Arial" pitchFamily="34" charset="0"/>
              <a:cs typeface="Arial" pitchFamily="34" charset="0"/>
              <a:sym typeface="Calibri" pitchFamily="34" charset="0"/>
            </a:endParaRPr>
          </a:p>
          <a:p>
            <a:pPr marL="285750" indent="-285750" algn="just">
              <a:buFont typeface="Arial" panose="020B0604020202020204" pitchFamily="34" charset="0"/>
              <a:buChar char="•"/>
              <a:defRPr/>
            </a:pPr>
            <a:r>
              <a:rPr lang="en-ZA" altLang="en-US" sz="1400" dirty="0" smtClean="0">
                <a:solidFill>
                  <a:srgbClr val="000000"/>
                </a:solidFill>
                <a:latin typeface="Arial" pitchFamily="34" charset="0"/>
                <a:cs typeface="Arial" pitchFamily="34" charset="0"/>
                <a:sym typeface="Calibri" pitchFamily="34" charset="0"/>
              </a:rPr>
              <a:t>The South African Reserve Bank (SARB) in its Monetary Policy Statement released in May 2020 also revised its growth projections down to -7.0% in 2020 but expected a rebound of 3.8% in 2021 and 2.9% in 2022; and</a:t>
            </a:r>
          </a:p>
          <a:p>
            <a:pPr marL="285750" indent="-285750" algn="just">
              <a:buFont typeface="Arial" panose="020B0604020202020204" pitchFamily="34" charset="0"/>
              <a:buChar char="•"/>
              <a:defRPr/>
            </a:pPr>
            <a:endParaRPr lang="en-ZA" altLang="en-US" sz="1400" dirty="0" smtClean="0">
              <a:solidFill>
                <a:srgbClr val="000000"/>
              </a:solidFill>
              <a:latin typeface="Arial" pitchFamily="34" charset="0"/>
              <a:cs typeface="Arial" pitchFamily="34" charset="0"/>
              <a:sym typeface="Calibri" pitchFamily="34" charset="0"/>
            </a:endParaRPr>
          </a:p>
          <a:p>
            <a:pPr marL="285750" indent="-285750" algn="just">
              <a:buFont typeface="Arial" panose="020B0604020202020204" pitchFamily="34" charset="0"/>
              <a:buChar char="•"/>
              <a:defRPr/>
            </a:pPr>
            <a:r>
              <a:rPr lang="en-US" altLang="en-US" sz="1400" dirty="0" smtClean="0">
                <a:solidFill>
                  <a:srgbClr val="000000"/>
                </a:solidFill>
                <a:latin typeface="Arial" pitchFamily="34" charset="0"/>
                <a:cs typeface="Arial" pitchFamily="34" charset="0"/>
              </a:rPr>
              <a:t>Against the backdrop of weaker global growth fundamentals and significant domestic constraints such as the outbreak of the Coronavirus [COVID-19]; constrained fiscal outlook; and higher tariff increases, South Africa’s real GDP growth is set to remain under pressure for the foreseeable future. </a:t>
            </a:r>
          </a:p>
          <a:p>
            <a:pPr marL="285750" indent="-285750" algn="just">
              <a:buFont typeface="Arial" panose="020B0604020202020204" pitchFamily="34" charset="0"/>
              <a:buChar char="•"/>
              <a:defRPr/>
            </a:pPr>
            <a:endParaRPr lang="en-US" altLang="en-US" sz="1400" dirty="0" smtClean="0">
              <a:solidFill>
                <a:srgbClr val="000000"/>
              </a:solidFill>
              <a:latin typeface="Arial" pitchFamily="34" charset="0"/>
              <a:cs typeface="Arial" pitchFamily="34" charset="0"/>
            </a:endParaRPr>
          </a:p>
        </p:txBody>
      </p:sp>
      <p:sp>
        <p:nvSpPr>
          <p:cNvPr id="9" name="Title 1"/>
          <p:cNvSpPr txBox="1">
            <a:spLocks/>
          </p:cNvSpPr>
          <p:nvPr/>
        </p:nvSpPr>
        <p:spPr>
          <a:xfrm>
            <a:off x="0" y="0"/>
            <a:ext cx="9144000" cy="648586"/>
          </a:xfrm>
          <a:prstGeom prst="rect">
            <a:avLst/>
          </a:prstGeom>
          <a:solidFill>
            <a:srgbClr val="00B050"/>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schemeClr val="bg1"/>
                </a:solidFill>
                <a:latin typeface="Arial" pitchFamily="34" charset="0"/>
                <a:cs typeface="Arial" pitchFamily="34" charset="0"/>
                <a:sym typeface="Calibri"/>
              </a:rPr>
              <a:t>SA’S GDP GROWTH PROJECTIONS REVISED DOWNWARD</a:t>
            </a:r>
            <a:endParaRPr lang="en-US" sz="2400" b="1" dirty="0">
              <a:solidFill>
                <a:schemeClr val="bg1"/>
              </a:solidFill>
              <a:latin typeface="Arial" pitchFamily="34" charset="0"/>
              <a:cs typeface="Arial" pitchFamily="34" charset="0"/>
            </a:endParaRPr>
          </a:p>
        </p:txBody>
      </p:sp>
      <p:sp>
        <p:nvSpPr>
          <p:cNvPr id="4" name="Slide Number Placeholder 1"/>
          <p:cNvSpPr>
            <a:spLocks noGrp="1"/>
          </p:cNvSpPr>
          <p:nvPr>
            <p:ph type="sldNum" sz="quarter" idx="12"/>
          </p:nvPr>
        </p:nvSpPr>
        <p:spPr bwMode="auto">
          <a:xfrm>
            <a:off x="6553200" y="5297488"/>
            <a:ext cx="2133600" cy="30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anose="020F0502020204030204" pitchFamily="34" charset="0"/>
              </a:defRPr>
            </a:lvl1pPr>
            <a:lvl2pPr marL="742950" indent="-285750">
              <a:defRPr sz="1500">
                <a:solidFill>
                  <a:schemeClr val="tx1"/>
                </a:solidFill>
                <a:latin typeface="Calibri" panose="020F0502020204030204" pitchFamily="34" charset="0"/>
              </a:defRPr>
            </a:lvl2pPr>
            <a:lvl3pPr marL="1143000" indent="-228600">
              <a:defRPr sz="1500">
                <a:solidFill>
                  <a:schemeClr val="tx1"/>
                </a:solidFill>
                <a:latin typeface="Calibri" panose="020F0502020204030204" pitchFamily="34" charset="0"/>
              </a:defRPr>
            </a:lvl3pPr>
            <a:lvl4pPr marL="1600200" indent="-228600">
              <a:defRPr sz="1500">
                <a:solidFill>
                  <a:schemeClr val="tx1"/>
                </a:solidFill>
                <a:latin typeface="Calibri" panose="020F0502020204030204" pitchFamily="34" charset="0"/>
              </a:defRPr>
            </a:lvl4pPr>
            <a:lvl5pPr marL="2057400" indent="-228600">
              <a:defRPr sz="1500">
                <a:solidFill>
                  <a:schemeClr val="tx1"/>
                </a:solidFill>
                <a:latin typeface="Calibri" panose="020F0502020204030204" pitchFamily="34" charset="0"/>
              </a:defRPr>
            </a:lvl5pPr>
            <a:lvl6pPr marL="2514600" indent="-228600" defTabSz="388938" eaLnBrk="0" fontAlgn="base" hangingPunct="0">
              <a:spcBef>
                <a:spcPct val="0"/>
              </a:spcBef>
              <a:spcAft>
                <a:spcPct val="0"/>
              </a:spcAft>
              <a:defRPr sz="1500">
                <a:solidFill>
                  <a:schemeClr val="tx1"/>
                </a:solidFill>
                <a:latin typeface="Calibri" panose="020F0502020204030204" pitchFamily="34" charset="0"/>
              </a:defRPr>
            </a:lvl6pPr>
            <a:lvl7pPr marL="2971800" indent="-228600" defTabSz="388938" eaLnBrk="0" fontAlgn="base" hangingPunct="0">
              <a:spcBef>
                <a:spcPct val="0"/>
              </a:spcBef>
              <a:spcAft>
                <a:spcPct val="0"/>
              </a:spcAft>
              <a:defRPr sz="1500">
                <a:solidFill>
                  <a:schemeClr val="tx1"/>
                </a:solidFill>
                <a:latin typeface="Calibri" panose="020F0502020204030204" pitchFamily="34" charset="0"/>
              </a:defRPr>
            </a:lvl7pPr>
            <a:lvl8pPr marL="3429000" indent="-228600" defTabSz="388938" eaLnBrk="0" fontAlgn="base" hangingPunct="0">
              <a:spcBef>
                <a:spcPct val="0"/>
              </a:spcBef>
              <a:spcAft>
                <a:spcPct val="0"/>
              </a:spcAft>
              <a:defRPr sz="1500">
                <a:solidFill>
                  <a:schemeClr val="tx1"/>
                </a:solidFill>
                <a:latin typeface="Calibri" panose="020F0502020204030204" pitchFamily="34" charset="0"/>
              </a:defRPr>
            </a:lvl8pPr>
            <a:lvl9pPr marL="3886200" indent="-228600" defTabSz="388938" eaLnBrk="0" fontAlgn="base" hangingPunct="0">
              <a:spcBef>
                <a:spcPct val="0"/>
              </a:spcBef>
              <a:spcAft>
                <a:spcPct val="0"/>
              </a:spcAft>
              <a:defRPr sz="1500">
                <a:solidFill>
                  <a:schemeClr val="tx1"/>
                </a:solidFill>
                <a:latin typeface="Calibri" panose="020F0502020204030204" pitchFamily="34" charset="0"/>
              </a:defRPr>
            </a:lvl9pPr>
          </a:lstStyle>
          <a:p>
            <a:r>
              <a:rPr lang="en-US" altLang="en-US" sz="1000" dirty="0">
                <a:solidFill>
                  <a:srgbClr val="898989"/>
                </a:solidFill>
              </a:rPr>
              <a:t>5</a:t>
            </a:r>
            <a:endParaRPr lang="en-US" altLang="en-US" sz="1000" dirty="0" smtClean="0">
              <a:solidFill>
                <a:srgbClr val="898989"/>
              </a:solidFill>
            </a:endParaRPr>
          </a:p>
        </p:txBody>
      </p:sp>
    </p:spTree>
    <p:extLst>
      <p:ext uri="{BB962C8B-B14F-4D97-AF65-F5344CB8AC3E}">
        <p14:creationId xmlns:p14="http://schemas.microsoft.com/office/powerpoint/2010/main" val="8581130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2"/>
          <p:cNvGraphicFramePr>
            <a:graphicFrameLocks/>
          </p:cNvGraphicFramePr>
          <p:nvPr>
            <p:extLst>
              <p:ext uri="{D42A27DB-BD31-4B8C-83A1-F6EECF244321}">
                <p14:modId xmlns:p14="http://schemas.microsoft.com/office/powerpoint/2010/main" val="1273674553"/>
              </p:ext>
            </p:extLst>
          </p:nvPr>
        </p:nvGraphicFramePr>
        <p:xfrm>
          <a:off x="442749" y="1192571"/>
          <a:ext cx="7772399" cy="2912163"/>
        </p:xfrm>
        <a:graphic>
          <a:graphicData uri="http://schemas.openxmlformats.org/drawingml/2006/table">
            <a:tbl>
              <a:tblPr firstRow="1" bandRow="1">
                <a:tableStyleId>{B301B821-A1FF-4177-AEE7-76D212191A09}</a:tableStyleId>
              </a:tblPr>
              <a:tblGrid>
                <a:gridCol w="2490281">
                  <a:extLst>
                    <a:ext uri="{9D8B030D-6E8A-4147-A177-3AD203B41FA5}">
                      <a16:colId xmlns:a16="http://schemas.microsoft.com/office/drawing/2014/main" val="20000"/>
                    </a:ext>
                  </a:extLst>
                </a:gridCol>
                <a:gridCol w="1207859">
                  <a:extLst>
                    <a:ext uri="{9D8B030D-6E8A-4147-A177-3AD203B41FA5}">
                      <a16:colId xmlns:a16="http://schemas.microsoft.com/office/drawing/2014/main" val="20001"/>
                    </a:ext>
                  </a:extLst>
                </a:gridCol>
                <a:gridCol w="1565746">
                  <a:extLst>
                    <a:ext uri="{9D8B030D-6E8A-4147-A177-3AD203B41FA5}">
                      <a16:colId xmlns:a16="http://schemas.microsoft.com/office/drawing/2014/main" val="20002"/>
                    </a:ext>
                  </a:extLst>
                </a:gridCol>
                <a:gridCol w="1237684">
                  <a:extLst>
                    <a:ext uri="{9D8B030D-6E8A-4147-A177-3AD203B41FA5}">
                      <a16:colId xmlns:a16="http://schemas.microsoft.com/office/drawing/2014/main" val="20003"/>
                    </a:ext>
                  </a:extLst>
                </a:gridCol>
                <a:gridCol w="1270829">
                  <a:extLst>
                    <a:ext uri="{9D8B030D-6E8A-4147-A177-3AD203B41FA5}">
                      <a16:colId xmlns:a16="http://schemas.microsoft.com/office/drawing/2014/main" val="20004"/>
                    </a:ext>
                  </a:extLst>
                </a:gridCol>
              </a:tblGrid>
              <a:tr h="846113">
                <a:tc>
                  <a:txBody>
                    <a:bodyPr/>
                    <a:lstStyle/>
                    <a:p>
                      <a:pPr algn="ctr"/>
                      <a:r>
                        <a:rPr lang="en-US" sz="1400" dirty="0" smtClean="0">
                          <a:latin typeface="Arial" pitchFamily="34" charset="0"/>
                          <a:cs typeface="Arial" pitchFamily="34" charset="0"/>
                        </a:rPr>
                        <a:t>Description</a:t>
                      </a:r>
                      <a:endParaRPr lang="en-US" sz="1400" dirty="0">
                        <a:latin typeface="Arial" pitchFamily="34" charset="0"/>
                        <a:cs typeface="Arial" pitchFamily="34" charset="0"/>
                      </a:endParaRPr>
                    </a:p>
                  </a:txBody>
                  <a:tcPr marT="45713" marB="45713"/>
                </a:tc>
                <a:tc>
                  <a:txBody>
                    <a:bodyPr/>
                    <a:lstStyle/>
                    <a:p>
                      <a:pPr algn="ctr"/>
                      <a:r>
                        <a:rPr lang="en-US" sz="1400" dirty="0" smtClean="0">
                          <a:latin typeface="Arial" pitchFamily="34" charset="0"/>
                          <a:cs typeface="Arial" pitchFamily="34" charset="0"/>
                        </a:rPr>
                        <a:t>2020/21</a:t>
                      </a:r>
                    </a:p>
                    <a:p>
                      <a:pPr algn="ctr"/>
                      <a:endParaRPr lang="en-US" sz="1400" dirty="0" smtClean="0">
                        <a:latin typeface="Arial" pitchFamily="34" charset="0"/>
                        <a:cs typeface="Arial" pitchFamily="34" charset="0"/>
                      </a:endParaRPr>
                    </a:p>
                    <a:p>
                      <a:pPr algn="ctr"/>
                      <a:r>
                        <a:rPr lang="en-US" sz="1400" dirty="0" smtClean="0">
                          <a:latin typeface="Arial" pitchFamily="34" charset="0"/>
                          <a:cs typeface="Arial" pitchFamily="34" charset="0"/>
                        </a:rPr>
                        <a:t>R’000</a:t>
                      </a:r>
                      <a:endParaRPr lang="en-US" sz="1400" dirty="0">
                        <a:latin typeface="Arial" pitchFamily="34" charset="0"/>
                        <a:cs typeface="Arial" pitchFamily="34" charset="0"/>
                      </a:endParaRPr>
                    </a:p>
                  </a:txBody>
                  <a:tcPr marT="45713" marB="45713"/>
                </a:tc>
                <a:tc>
                  <a:txBody>
                    <a:bodyPr/>
                    <a:lstStyle/>
                    <a:p>
                      <a:pPr algn="ctr"/>
                      <a:r>
                        <a:rPr lang="en-US" sz="1400" dirty="0" smtClean="0">
                          <a:latin typeface="Arial" pitchFamily="34" charset="0"/>
                          <a:cs typeface="Arial" pitchFamily="34" charset="0"/>
                        </a:rPr>
                        <a:t>2021/22</a:t>
                      </a:r>
                    </a:p>
                    <a:p>
                      <a:pPr algn="ctr"/>
                      <a:endParaRPr lang="en-US" sz="1400" dirty="0" smtClean="0">
                        <a:latin typeface="Arial" pitchFamily="34" charset="0"/>
                        <a:cs typeface="Arial" pitchFamily="34" charset="0"/>
                      </a:endParaRPr>
                    </a:p>
                    <a:p>
                      <a:pPr algn="ctr"/>
                      <a:r>
                        <a:rPr lang="en-US" sz="1400" dirty="0" smtClean="0">
                          <a:latin typeface="Arial" pitchFamily="34" charset="0"/>
                          <a:cs typeface="Arial" pitchFamily="34" charset="0"/>
                        </a:rPr>
                        <a:t>R’000</a:t>
                      </a:r>
                      <a:endParaRPr lang="en-US" sz="1400" dirty="0">
                        <a:latin typeface="Arial" pitchFamily="34" charset="0"/>
                        <a:cs typeface="Arial" pitchFamily="34" charset="0"/>
                      </a:endParaRPr>
                    </a:p>
                  </a:txBody>
                  <a:tcPr marT="45713" marB="45713"/>
                </a:tc>
                <a:tc>
                  <a:txBody>
                    <a:bodyPr/>
                    <a:lstStyle/>
                    <a:p>
                      <a:pPr algn="ctr"/>
                      <a:r>
                        <a:rPr lang="en-US" sz="1400" dirty="0" smtClean="0">
                          <a:latin typeface="Arial" pitchFamily="34" charset="0"/>
                          <a:cs typeface="Arial" pitchFamily="34" charset="0"/>
                        </a:rPr>
                        <a:t>2022/23</a:t>
                      </a:r>
                    </a:p>
                    <a:p>
                      <a:pPr algn="ctr"/>
                      <a:endParaRPr lang="en-US" sz="1400" dirty="0" smtClean="0">
                        <a:latin typeface="Arial" pitchFamily="34" charset="0"/>
                        <a:cs typeface="Arial" pitchFamily="34" charset="0"/>
                      </a:endParaRPr>
                    </a:p>
                    <a:p>
                      <a:pPr algn="ctr"/>
                      <a:r>
                        <a:rPr lang="en-US" sz="1400" dirty="0" smtClean="0">
                          <a:latin typeface="Arial" pitchFamily="34" charset="0"/>
                          <a:cs typeface="Arial" pitchFamily="34" charset="0"/>
                        </a:rPr>
                        <a:t>R’000</a:t>
                      </a:r>
                      <a:endParaRPr lang="en-US" sz="1400" dirty="0">
                        <a:latin typeface="Arial" pitchFamily="34" charset="0"/>
                        <a:cs typeface="Arial" pitchFamily="34" charset="0"/>
                      </a:endParaRPr>
                    </a:p>
                  </a:txBody>
                  <a:tcPr marT="45713" marB="45713"/>
                </a:tc>
                <a:tc>
                  <a:txBody>
                    <a:bodyPr/>
                    <a:lstStyle/>
                    <a:p>
                      <a:pPr algn="ctr"/>
                      <a:r>
                        <a:rPr lang="en-US" sz="1400" dirty="0" smtClean="0">
                          <a:latin typeface="Arial" pitchFamily="34" charset="0"/>
                          <a:cs typeface="Arial" pitchFamily="34" charset="0"/>
                        </a:rPr>
                        <a:t>TOTAL</a:t>
                      </a:r>
                    </a:p>
                    <a:p>
                      <a:pPr algn="ctr"/>
                      <a:endParaRPr lang="en-US" sz="1400" dirty="0" smtClean="0">
                        <a:latin typeface="Arial" pitchFamily="34" charset="0"/>
                        <a:cs typeface="Arial" pitchFamily="34" charset="0"/>
                      </a:endParaRPr>
                    </a:p>
                    <a:p>
                      <a:pPr algn="ctr"/>
                      <a:r>
                        <a:rPr lang="en-US" sz="1400" dirty="0" smtClean="0">
                          <a:latin typeface="Arial" pitchFamily="34" charset="0"/>
                          <a:cs typeface="Arial" pitchFamily="34" charset="0"/>
                        </a:rPr>
                        <a:t>R’000</a:t>
                      </a:r>
                      <a:endParaRPr lang="en-US" sz="1400" dirty="0">
                        <a:latin typeface="Arial" pitchFamily="34" charset="0"/>
                        <a:cs typeface="Arial" pitchFamily="34" charset="0"/>
                      </a:endParaRPr>
                    </a:p>
                  </a:txBody>
                  <a:tcPr marT="45713" marB="45713"/>
                </a:tc>
                <a:extLst>
                  <a:ext uri="{0D108BD9-81ED-4DB2-BD59-A6C34878D82A}">
                    <a16:rowId xmlns:a16="http://schemas.microsoft.com/office/drawing/2014/main" val="10000"/>
                  </a:ext>
                </a:extLst>
              </a:tr>
              <a:tr h="730249">
                <a:tc>
                  <a:txBody>
                    <a:bodyPr/>
                    <a:lstStyle/>
                    <a:p>
                      <a:r>
                        <a:rPr lang="en-US" sz="1400" baseline="0" dirty="0" smtClean="0">
                          <a:latin typeface="Arial" pitchFamily="34" charset="0"/>
                          <a:cs typeface="Arial" pitchFamily="34" charset="0"/>
                        </a:rPr>
                        <a:t>Baseline</a:t>
                      </a:r>
                      <a:endParaRPr lang="en-US" sz="1400" dirty="0">
                        <a:latin typeface="Arial" pitchFamily="34" charset="0"/>
                        <a:cs typeface="Arial" pitchFamily="34" charset="0"/>
                      </a:endParaRPr>
                    </a:p>
                  </a:txBody>
                  <a:tcPr marT="45713" marB="45713" anchor="b"/>
                </a:tc>
                <a:tc>
                  <a:txBody>
                    <a:bodyPr/>
                    <a:lstStyle/>
                    <a:p>
                      <a:pPr algn="r" fontAlgn="b"/>
                      <a:r>
                        <a:rPr lang="en-US" sz="1400" u="none" strike="noStrike" dirty="0">
                          <a:effectLst/>
                          <a:latin typeface="Arial" pitchFamily="34" charset="0"/>
                          <a:cs typeface="Arial" pitchFamily="34" charset="0"/>
                        </a:rPr>
                        <a:t>          </a:t>
                      </a:r>
                      <a:r>
                        <a:rPr lang="en-US" sz="1400" u="none" strike="noStrike" dirty="0" smtClean="0">
                          <a:effectLst/>
                          <a:latin typeface="Arial" pitchFamily="34" charset="0"/>
                          <a:cs typeface="Arial" pitchFamily="34" charset="0"/>
                        </a:rPr>
                        <a:t>11,082,138 </a:t>
                      </a:r>
                      <a:endParaRPr lang="en-US" sz="1400" b="0" i="0" u="none" strike="noStrike" dirty="0">
                        <a:solidFill>
                          <a:srgbClr val="000000"/>
                        </a:solidFill>
                        <a:effectLst/>
                        <a:latin typeface="Arial" pitchFamily="34" charset="0"/>
                        <a:cs typeface="Arial" pitchFamily="34" charset="0"/>
                      </a:endParaRPr>
                    </a:p>
                  </a:txBody>
                  <a:tcPr marL="6350" marR="6350" marT="6349" marB="0" anchor="b"/>
                </a:tc>
                <a:tc>
                  <a:txBody>
                    <a:bodyPr/>
                    <a:lstStyle/>
                    <a:p>
                      <a:pPr algn="r" fontAlgn="b"/>
                      <a:r>
                        <a:rPr lang="en-US" sz="1400" u="none" strike="noStrike" dirty="0">
                          <a:effectLst/>
                          <a:latin typeface="Arial" pitchFamily="34" charset="0"/>
                          <a:cs typeface="Arial" pitchFamily="34" charset="0"/>
                        </a:rPr>
                        <a:t>      </a:t>
                      </a:r>
                      <a:r>
                        <a:rPr lang="en-US" sz="1400" u="none" strike="noStrike" dirty="0" smtClean="0">
                          <a:effectLst/>
                          <a:latin typeface="Arial" pitchFamily="34" charset="0"/>
                          <a:cs typeface="Arial" pitchFamily="34" charset="0"/>
                        </a:rPr>
                        <a:t>10,098,297 </a:t>
                      </a:r>
                      <a:endParaRPr lang="en-US" sz="1400" b="0" i="0" u="none" strike="noStrike" dirty="0">
                        <a:solidFill>
                          <a:srgbClr val="000000"/>
                        </a:solidFill>
                        <a:effectLst/>
                        <a:latin typeface="Arial" pitchFamily="34" charset="0"/>
                        <a:cs typeface="Arial" pitchFamily="34" charset="0"/>
                      </a:endParaRPr>
                    </a:p>
                  </a:txBody>
                  <a:tcPr marL="6350" marR="6350" marT="6349" marB="0" anchor="b"/>
                </a:tc>
                <a:tc>
                  <a:txBody>
                    <a:bodyPr/>
                    <a:lstStyle/>
                    <a:p>
                      <a:pPr algn="r" fontAlgn="b"/>
                      <a:r>
                        <a:rPr lang="en-US" sz="1400" u="none" strike="noStrike" dirty="0">
                          <a:effectLst/>
                          <a:latin typeface="Arial" pitchFamily="34" charset="0"/>
                          <a:cs typeface="Arial" pitchFamily="34" charset="0"/>
                        </a:rPr>
                        <a:t>        </a:t>
                      </a:r>
                      <a:r>
                        <a:rPr lang="en-US" sz="1400" u="none" strike="noStrike" dirty="0" smtClean="0">
                          <a:effectLst/>
                          <a:latin typeface="Arial" pitchFamily="34" charset="0"/>
                          <a:cs typeface="Arial" pitchFamily="34" charset="0"/>
                        </a:rPr>
                        <a:t>10,489,142 </a:t>
                      </a:r>
                      <a:endParaRPr lang="en-US" sz="1400" b="0" i="0" u="none" strike="noStrike" dirty="0">
                        <a:solidFill>
                          <a:srgbClr val="000000"/>
                        </a:solidFill>
                        <a:effectLst/>
                        <a:latin typeface="Arial" pitchFamily="34" charset="0"/>
                        <a:cs typeface="Arial" pitchFamily="34" charset="0"/>
                      </a:endParaRPr>
                    </a:p>
                  </a:txBody>
                  <a:tcPr marL="6350" marR="6350" marT="6349" marB="0" anchor="b"/>
                </a:tc>
                <a:tc>
                  <a:txBody>
                    <a:bodyPr/>
                    <a:lstStyle/>
                    <a:p>
                      <a:pPr algn="r" fontAlgn="b"/>
                      <a:r>
                        <a:rPr lang="en-US" sz="1400" u="none" strike="noStrike" dirty="0">
                          <a:effectLst/>
                          <a:latin typeface="Arial" pitchFamily="34" charset="0"/>
                          <a:cs typeface="Arial" pitchFamily="34" charset="0"/>
                        </a:rPr>
                        <a:t>          </a:t>
                      </a:r>
                      <a:r>
                        <a:rPr lang="en-US" sz="1400" u="none" strike="noStrike" dirty="0" smtClean="0">
                          <a:effectLst/>
                          <a:latin typeface="Arial" pitchFamily="34" charset="0"/>
                          <a:cs typeface="Arial" pitchFamily="34" charset="0"/>
                        </a:rPr>
                        <a:t>31,669,577 </a:t>
                      </a:r>
                      <a:endParaRPr lang="en-US" sz="1400" b="0" i="0" u="none" strike="noStrike" dirty="0">
                        <a:solidFill>
                          <a:srgbClr val="000000"/>
                        </a:solidFill>
                        <a:effectLst/>
                        <a:latin typeface="Arial" pitchFamily="34" charset="0"/>
                        <a:cs typeface="Arial" pitchFamily="34" charset="0"/>
                      </a:endParaRPr>
                    </a:p>
                  </a:txBody>
                  <a:tcPr marL="6350" marR="6350" marT="6349" marB="0" anchor="b"/>
                </a:tc>
                <a:extLst>
                  <a:ext uri="{0D108BD9-81ED-4DB2-BD59-A6C34878D82A}">
                    <a16:rowId xmlns:a16="http://schemas.microsoft.com/office/drawing/2014/main" val="10001"/>
                  </a:ext>
                </a:extLst>
              </a:tr>
              <a:tr h="605552">
                <a:tc>
                  <a:txBody>
                    <a:bodyPr/>
                    <a:lstStyle/>
                    <a:p>
                      <a:r>
                        <a:rPr lang="en-US" sz="1400" dirty="0" smtClean="0">
                          <a:latin typeface="Arial" pitchFamily="34" charset="0"/>
                          <a:cs typeface="Arial" pitchFamily="34" charset="0"/>
                        </a:rPr>
                        <a:t>Revised baseline</a:t>
                      </a:r>
                      <a:endParaRPr lang="en-US" sz="1400" dirty="0">
                        <a:latin typeface="Arial" pitchFamily="34" charset="0"/>
                        <a:cs typeface="Arial" pitchFamily="34" charset="0"/>
                      </a:endParaRPr>
                    </a:p>
                  </a:txBody>
                  <a:tcPr marT="45713" marB="45713" anchor="b"/>
                </a:tc>
                <a:tc>
                  <a:txBody>
                    <a:bodyPr/>
                    <a:lstStyle/>
                    <a:p>
                      <a:pPr algn="r" fontAlgn="b"/>
                      <a:r>
                        <a:rPr lang="en-US" sz="1400" u="none" strike="noStrike" dirty="0">
                          <a:effectLst/>
                          <a:latin typeface="Arial" pitchFamily="34" charset="0"/>
                          <a:cs typeface="Arial" pitchFamily="34" charset="0"/>
                        </a:rPr>
                        <a:t>          </a:t>
                      </a:r>
                      <a:r>
                        <a:rPr lang="en-US" sz="1400" u="none" strike="noStrike" dirty="0" smtClean="0">
                          <a:effectLst/>
                          <a:latin typeface="Arial" pitchFamily="34" charset="0"/>
                          <a:cs typeface="Arial" pitchFamily="34" charset="0"/>
                        </a:rPr>
                        <a:t>9,310,710 </a:t>
                      </a:r>
                      <a:endParaRPr lang="en-US" sz="1400" b="0" i="0" u="none" strike="noStrike" dirty="0">
                        <a:solidFill>
                          <a:srgbClr val="000000"/>
                        </a:solidFill>
                        <a:effectLst/>
                        <a:latin typeface="Arial" pitchFamily="34" charset="0"/>
                        <a:cs typeface="Arial" pitchFamily="34" charset="0"/>
                      </a:endParaRPr>
                    </a:p>
                  </a:txBody>
                  <a:tcPr marL="6350" marR="6350" marT="6349" marB="0" anchor="b"/>
                </a:tc>
                <a:tc>
                  <a:txBody>
                    <a:bodyPr/>
                    <a:lstStyle/>
                    <a:p>
                      <a:pPr algn="r" fontAlgn="b"/>
                      <a:r>
                        <a:rPr lang="en-US" sz="1400" u="none" strike="noStrike" dirty="0">
                          <a:effectLst/>
                          <a:latin typeface="Arial" pitchFamily="34" charset="0"/>
                          <a:cs typeface="Arial" pitchFamily="34" charset="0"/>
                        </a:rPr>
                        <a:t>      </a:t>
                      </a:r>
                      <a:r>
                        <a:rPr lang="en-US" sz="1400" u="none" strike="noStrike" dirty="0" smtClean="0">
                          <a:effectLst/>
                          <a:latin typeface="Arial" pitchFamily="34" charset="0"/>
                          <a:cs typeface="Arial" pitchFamily="34" charset="0"/>
                        </a:rPr>
                        <a:t>10,098,297 </a:t>
                      </a:r>
                      <a:endParaRPr lang="en-US" sz="1400" b="0" i="0" u="none" strike="noStrike" dirty="0">
                        <a:solidFill>
                          <a:srgbClr val="000000"/>
                        </a:solidFill>
                        <a:effectLst/>
                        <a:latin typeface="Arial" pitchFamily="34" charset="0"/>
                        <a:cs typeface="Arial" pitchFamily="34" charset="0"/>
                      </a:endParaRPr>
                    </a:p>
                  </a:txBody>
                  <a:tcPr marL="6350" marR="6350" marT="6349" marB="0" anchor="b"/>
                </a:tc>
                <a:tc>
                  <a:txBody>
                    <a:bodyPr/>
                    <a:lstStyle/>
                    <a:p>
                      <a:pPr algn="r" fontAlgn="b"/>
                      <a:r>
                        <a:rPr lang="en-US" sz="1400" u="none" strike="noStrike" dirty="0">
                          <a:effectLst/>
                          <a:latin typeface="Arial" pitchFamily="34" charset="0"/>
                          <a:cs typeface="Arial" pitchFamily="34" charset="0"/>
                        </a:rPr>
                        <a:t>        </a:t>
                      </a:r>
                      <a:r>
                        <a:rPr lang="en-US" sz="1400" u="none" strike="noStrike" dirty="0" smtClean="0">
                          <a:effectLst/>
                          <a:latin typeface="Arial" pitchFamily="34" charset="0"/>
                          <a:cs typeface="Arial" pitchFamily="34" charset="0"/>
                        </a:rPr>
                        <a:t>10,489,142 </a:t>
                      </a:r>
                      <a:endParaRPr lang="en-US" sz="1400" b="0" i="0" u="none" strike="noStrike" dirty="0">
                        <a:solidFill>
                          <a:srgbClr val="000000"/>
                        </a:solidFill>
                        <a:effectLst/>
                        <a:latin typeface="Arial" pitchFamily="34" charset="0"/>
                        <a:cs typeface="Arial" pitchFamily="34" charset="0"/>
                      </a:endParaRPr>
                    </a:p>
                  </a:txBody>
                  <a:tcPr marL="6350" marR="6350" marT="6349" marB="0" anchor="b"/>
                </a:tc>
                <a:tc>
                  <a:txBody>
                    <a:bodyPr/>
                    <a:lstStyle/>
                    <a:p>
                      <a:pPr algn="r" fontAlgn="b"/>
                      <a:r>
                        <a:rPr lang="en-US" sz="1400" u="none" strike="noStrike" dirty="0">
                          <a:effectLst/>
                          <a:latin typeface="Arial" pitchFamily="34" charset="0"/>
                          <a:cs typeface="Arial" pitchFamily="34" charset="0"/>
                        </a:rPr>
                        <a:t>          </a:t>
                      </a:r>
                      <a:r>
                        <a:rPr lang="en-US" sz="1400" u="none" strike="noStrike" dirty="0" smtClean="0">
                          <a:effectLst/>
                          <a:latin typeface="Arial" pitchFamily="34" charset="0"/>
                          <a:cs typeface="Arial" pitchFamily="34" charset="0"/>
                        </a:rPr>
                        <a:t>29,898,149 </a:t>
                      </a:r>
                      <a:endParaRPr lang="en-US" sz="1400" b="0" i="0" u="none" strike="noStrike" dirty="0">
                        <a:solidFill>
                          <a:srgbClr val="000000"/>
                        </a:solidFill>
                        <a:effectLst/>
                        <a:latin typeface="Arial" pitchFamily="34" charset="0"/>
                        <a:cs typeface="Arial" pitchFamily="34" charset="0"/>
                      </a:endParaRPr>
                    </a:p>
                  </a:txBody>
                  <a:tcPr marL="6350" marR="6350" marT="6349" marB="0" anchor="b"/>
                </a:tc>
                <a:extLst>
                  <a:ext uri="{0D108BD9-81ED-4DB2-BD59-A6C34878D82A}">
                    <a16:rowId xmlns:a16="http://schemas.microsoft.com/office/drawing/2014/main" val="10002"/>
                  </a:ext>
                </a:extLst>
              </a:tr>
              <a:tr h="730249">
                <a:tc>
                  <a:txBody>
                    <a:bodyPr/>
                    <a:lstStyle/>
                    <a:p>
                      <a:r>
                        <a:rPr lang="en-US" sz="1400" dirty="0" smtClean="0">
                          <a:latin typeface="Arial" pitchFamily="34" charset="0"/>
                          <a:cs typeface="Arial" pitchFamily="34" charset="0"/>
                        </a:rPr>
                        <a:t>Change to the indicative baseline</a:t>
                      </a:r>
                      <a:endParaRPr lang="en-US" sz="1400" dirty="0">
                        <a:latin typeface="Arial" pitchFamily="34" charset="0"/>
                        <a:cs typeface="Arial" pitchFamily="34" charset="0"/>
                      </a:endParaRPr>
                    </a:p>
                  </a:txBody>
                  <a:tcPr marT="45713" marB="45713" anchor="b"/>
                </a:tc>
                <a:tc>
                  <a:txBody>
                    <a:bodyPr/>
                    <a:lstStyle/>
                    <a:p>
                      <a:pPr algn="r" fontAlgn="b"/>
                      <a:r>
                        <a:rPr lang="en-US" sz="1400" u="none" strike="noStrike" dirty="0" smtClean="0">
                          <a:effectLst/>
                          <a:latin typeface="Arial" pitchFamily="34" charset="0"/>
                          <a:cs typeface="Arial" pitchFamily="34" charset="0"/>
                        </a:rPr>
                        <a:t>             (1,771,428)</a:t>
                      </a:r>
                      <a:endParaRPr lang="en-US" sz="1400" b="1" i="0" u="none" strike="noStrike" dirty="0">
                        <a:solidFill>
                          <a:srgbClr val="000000"/>
                        </a:solidFill>
                        <a:effectLst/>
                        <a:latin typeface="Arial" pitchFamily="34" charset="0"/>
                        <a:cs typeface="Arial" pitchFamily="34" charset="0"/>
                      </a:endParaRPr>
                    </a:p>
                  </a:txBody>
                  <a:tcPr marL="6350" marR="6350" marT="6349" marB="0" anchor="b"/>
                </a:tc>
                <a:tc>
                  <a:txBody>
                    <a:bodyPr/>
                    <a:lstStyle/>
                    <a:p>
                      <a:pPr algn="r" fontAlgn="b"/>
                      <a:r>
                        <a:rPr lang="en-US" sz="1400" u="none" strike="noStrike" dirty="0" smtClean="0">
                          <a:effectLst/>
                          <a:latin typeface="Arial" pitchFamily="34" charset="0"/>
                          <a:cs typeface="Arial" pitchFamily="34" charset="0"/>
                        </a:rPr>
                        <a:t>-</a:t>
                      </a:r>
                      <a:endParaRPr lang="en-US" sz="1400" b="1" i="0" u="none" strike="noStrike" dirty="0">
                        <a:solidFill>
                          <a:srgbClr val="000000"/>
                        </a:solidFill>
                        <a:effectLst/>
                        <a:latin typeface="Arial" pitchFamily="34" charset="0"/>
                        <a:cs typeface="Arial" pitchFamily="34" charset="0"/>
                      </a:endParaRPr>
                    </a:p>
                  </a:txBody>
                  <a:tcPr marL="6350" marR="6350" marT="6349" marB="0" anchor="b"/>
                </a:tc>
                <a:tc>
                  <a:txBody>
                    <a:bodyPr/>
                    <a:lstStyle/>
                    <a:p>
                      <a:pPr algn="r" fontAlgn="b"/>
                      <a:r>
                        <a:rPr lang="en-US" sz="1400" u="none" strike="noStrike" dirty="0" smtClean="0">
                          <a:effectLst/>
                          <a:latin typeface="Arial" pitchFamily="34" charset="0"/>
                          <a:cs typeface="Arial" pitchFamily="34" charset="0"/>
                        </a:rPr>
                        <a:t>-</a:t>
                      </a:r>
                      <a:endParaRPr lang="en-US" sz="1400" b="1" i="0" u="none" strike="noStrike" dirty="0">
                        <a:solidFill>
                          <a:srgbClr val="000000"/>
                        </a:solidFill>
                        <a:effectLst/>
                        <a:latin typeface="Arial" pitchFamily="34" charset="0"/>
                        <a:cs typeface="Arial" pitchFamily="34" charset="0"/>
                      </a:endParaRPr>
                    </a:p>
                  </a:txBody>
                  <a:tcPr marL="6350" marR="6350" marT="6349" marB="0" anchor="b"/>
                </a:tc>
                <a:tc>
                  <a:txBody>
                    <a:bodyPr/>
                    <a:lstStyle/>
                    <a:p>
                      <a:pPr algn="r" fontAlgn="b"/>
                      <a:r>
                        <a:rPr lang="en-US" sz="1400" u="none" strike="noStrike" dirty="0" smtClean="0">
                          <a:effectLst/>
                          <a:latin typeface="Arial" pitchFamily="34" charset="0"/>
                          <a:cs typeface="Arial" pitchFamily="34" charset="0"/>
                        </a:rPr>
                        <a:t>(1,771,428)</a:t>
                      </a:r>
                      <a:endParaRPr lang="en-US" sz="1400" b="1" i="0" u="none" strike="noStrike" dirty="0">
                        <a:solidFill>
                          <a:srgbClr val="000000"/>
                        </a:solidFill>
                        <a:effectLst/>
                        <a:latin typeface="Arial" pitchFamily="34" charset="0"/>
                        <a:cs typeface="Arial" pitchFamily="34" charset="0"/>
                      </a:endParaRPr>
                    </a:p>
                  </a:txBody>
                  <a:tcPr marL="6350" marR="6350" marT="6349" marB="0" anchor="b"/>
                </a:tc>
                <a:extLst>
                  <a:ext uri="{0D108BD9-81ED-4DB2-BD59-A6C34878D82A}">
                    <a16:rowId xmlns:a16="http://schemas.microsoft.com/office/drawing/2014/main" val="10003"/>
                  </a:ext>
                </a:extLst>
              </a:tr>
            </a:tbl>
          </a:graphicData>
        </a:graphic>
      </p:graphicFrame>
      <p:sp>
        <p:nvSpPr>
          <p:cNvPr id="4508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anose="020F0502020204030204" pitchFamily="34" charset="0"/>
              </a:defRPr>
            </a:lvl1pPr>
            <a:lvl2pPr marL="742950" indent="-285750">
              <a:defRPr sz="1500">
                <a:solidFill>
                  <a:schemeClr val="tx1"/>
                </a:solidFill>
                <a:latin typeface="Calibri" panose="020F0502020204030204" pitchFamily="34" charset="0"/>
              </a:defRPr>
            </a:lvl2pPr>
            <a:lvl3pPr marL="1143000" indent="-228600">
              <a:defRPr sz="1500">
                <a:solidFill>
                  <a:schemeClr val="tx1"/>
                </a:solidFill>
                <a:latin typeface="Calibri" panose="020F0502020204030204" pitchFamily="34" charset="0"/>
              </a:defRPr>
            </a:lvl3pPr>
            <a:lvl4pPr marL="1600200" indent="-228600">
              <a:defRPr sz="1500">
                <a:solidFill>
                  <a:schemeClr val="tx1"/>
                </a:solidFill>
                <a:latin typeface="Calibri" panose="020F0502020204030204" pitchFamily="34" charset="0"/>
              </a:defRPr>
            </a:lvl4pPr>
            <a:lvl5pPr marL="2057400" indent="-228600">
              <a:defRPr sz="1500">
                <a:solidFill>
                  <a:schemeClr val="tx1"/>
                </a:solidFill>
                <a:latin typeface="Calibri" panose="020F0502020204030204" pitchFamily="34" charset="0"/>
              </a:defRPr>
            </a:lvl5pPr>
            <a:lvl6pPr marL="2514600" indent="-228600" defTabSz="388938" eaLnBrk="0" fontAlgn="base" hangingPunct="0">
              <a:spcBef>
                <a:spcPct val="0"/>
              </a:spcBef>
              <a:spcAft>
                <a:spcPct val="0"/>
              </a:spcAft>
              <a:defRPr sz="1500">
                <a:solidFill>
                  <a:schemeClr val="tx1"/>
                </a:solidFill>
                <a:latin typeface="Calibri" panose="020F0502020204030204" pitchFamily="34" charset="0"/>
              </a:defRPr>
            </a:lvl6pPr>
            <a:lvl7pPr marL="2971800" indent="-228600" defTabSz="388938" eaLnBrk="0" fontAlgn="base" hangingPunct="0">
              <a:spcBef>
                <a:spcPct val="0"/>
              </a:spcBef>
              <a:spcAft>
                <a:spcPct val="0"/>
              </a:spcAft>
              <a:defRPr sz="1500">
                <a:solidFill>
                  <a:schemeClr val="tx1"/>
                </a:solidFill>
                <a:latin typeface="Calibri" panose="020F0502020204030204" pitchFamily="34" charset="0"/>
              </a:defRPr>
            </a:lvl7pPr>
            <a:lvl8pPr marL="3429000" indent="-228600" defTabSz="388938" eaLnBrk="0" fontAlgn="base" hangingPunct="0">
              <a:spcBef>
                <a:spcPct val="0"/>
              </a:spcBef>
              <a:spcAft>
                <a:spcPct val="0"/>
              </a:spcAft>
              <a:defRPr sz="1500">
                <a:solidFill>
                  <a:schemeClr val="tx1"/>
                </a:solidFill>
                <a:latin typeface="Calibri" panose="020F0502020204030204" pitchFamily="34" charset="0"/>
              </a:defRPr>
            </a:lvl8pPr>
            <a:lvl9pPr marL="3886200" indent="-228600" defTabSz="388938" eaLnBrk="0" fontAlgn="base" hangingPunct="0">
              <a:spcBef>
                <a:spcPct val="0"/>
              </a:spcBef>
              <a:spcAft>
                <a:spcPct val="0"/>
              </a:spcAft>
              <a:defRPr sz="1500">
                <a:solidFill>
                  <a:schemeClr val="tx1"/>
                </a:solidFill>
                <a:latin typeface="Calibri" panose="020F0502020204030204" pitchFamily="34" charset="0"/>
              </a:defRPr>
            </a:lvl9pPr>
          </a:lstStyle>
          <a:p>
            <a:pPr marL="0" marR="0" lvl="0" indent="0" algn="r" defTabSz="388938" rtl="0" eaLnBrk="1" fontAlgn="base" latinLnBrk="0" hangingPunct="1">
              <a:lnSpc>
                <a:spcPct val="100000"/>
              </a:lnSpc>
              <a:spcBef>
                <a:spcPct val="0"/>
              </a:spcBef>
              <a:spcAft>
                <a:spcPct val="0"/>
              </a:spcAft>
              <a:buClrTx/>
              <a:buSzTx/>
              <a:buFontTx/>
              <a:buNone/>
              <a:tabLst/>
              <a:defRPr/>
            </a:pPr>
            <a:fld id="{39C040A2-5CD6-47C8-A16E-4BC00B9CBC13}" type="slidenum">
              <a:rPr kumimoji="0" lang="en-US" altLang="en-US" sz="10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388938" rtl="0" eaLnBrk="1" fontAlgn="base" latinLnBrk="0" hangingPunct="1">
                <a:lnSpc>
                  <a:spcPct val="100000"/>
                </a:lnSpc>
                <a:spcBef>
                  <a:spcPct val="0"/>
                </a:spcBef>
                <a:spcAft>
                  <a:spcPct val="0"/>
                </a:spcAft>
                <a:buClrTx/>
                <a:buSzTx/>
                <a:buFontTx/>
                <a:buNone/>
                <a:tabLst/>
                <a:defRPr/>
              </a:pPr>
              <a:t>50</a:t>
            </a:fld>
            <a:endParaRPr kumimoji="0" lang="en-US" altLang="en-US" sz="1000" b="0" i="0" u="none" strike="noStrike" kern="1200" cap="none" spc="0" normalizeH="0" baseline="0" noProof="0" dirty="0" smtClean="0">
              <a:ln>
                <a:noFill/>
              </a:ln>
              <a:solidFill>
                <a:srgbClr val="898989"/>
              </a:solidFill>
              <a:effectLst/>
              <a:uLnTx/>
              <a:uFillTx/>
              <a:latin typeface="Calibri" panose="020F0502020204030204" pitchFamily="34" charset="0"/>
              <a:ea typeface="+mn-ea"/>
              <a:cs typeface="+mn-cs"/>
            </a:endParaRPr>
          </a:p>
        </p:txBody>
      </p:sp>
      <p:sp>
        <p:nvSpPr>
          <p:cNvPr id="6" name="Title 1"/>
          <p:cNvSpPr txBox="1">
            <a:spLocks/>
          </p:cNvSpPr>
          <p:nvPr/>
        </p:nvSpPr>
        <p:spPr bwMode="auto">
          <a:xfrm>
            <a:off x="0" y="0"/>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eaLnBrk="1" fontAlgn="auto" hangingPunct="1">
              <a:spcAft>
                <a:spcPts val="0"/>
              </a:spcAft>
              <a:defRPr/>
            </a:pPr>
            <a:r>
              <a:rPr lang="en-ZA" sz="1800" dirty="0">
                <a:solidFill>
                  <a:schemeClr val="bg1"/>
                </a:solidFill>
                <a:latin typeface="Arial" pitchFamily="34" charset="0"/>
                <a:ea typeface="MS PGothic" pitchFamily="34" charset="-128"/>
                <a:cs typeface="Arial" pitchFamily="34" charset="0"/>
              </a:rPr>
              <a:t>SPECIAL ADJUSTMENT BUDGETS AT A GLANCE – 2020/21 TO 2022/23</a:t>
            </a:r>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57074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64" y="1333500"/>
            <a:ext cx="9063037" cy="3771900"/>
          </a:xfrm>
        </p:spPr>
        <p:txBody>
          <a:bodyPr rtlCol="0">
            <a:normAutofit/>
          </a:bodyPr>
          <a:lstStyle/>
          <a:p>
            <a:pPr marL="0" indent="0" defTabSz="844083" eaLnBrk="1" fontAlgn="auto" hangingPunct="1">
              <a:lnSpc>
                <a:spcPct val="200000"/>
              </a:lnSpc>
              <a:spcBef>
                <a:spcPts val="738"/>
              </a:spcBef>
              <a:spcAft>
                <a:spcPts val="0"/>
              </a:spcAft>
              <a:buSzPct val="100000"/>
              <a:buFont typeface="Arial"/>
              <a:buNone/>
              <a:defRPr/>
            </a:pPr>
            <a:endParaRPr lang="en-US" sz="2000" b="1" kern="0" dirty="0">
              <a:solidFill>
                <a:srgbClr val="000000"/>
              </a:solidFill>
              <a:latin typeface="Arial" charset="0"/>
              <a:cs typeface="Calibri"/>
              <a:sym typeface="Calibri"/>
            </a:endParaRPr>
          </a:p>
          <a:p>
            <a:pPr marL="0" indent="0" defTabSz="389626" eaLnBrk="1" fontAlgn="auto" hangingPunct="1">
              <a:spcAft>
                <a:spcPts val="0"/>
              </a:spcAft>
              <a:buFont typeface="Arial"/>
              <a:buNone/>
              <a:defRPr/>
            </a:pPr>
            <a:endParaRPr lang="en-ZA" dirty="0"/>
          </a:p>
        </p:txBody>
      </p:sp>
      <p:graphicFrame>
        <p:nvGraphicFramePr>
          <p:cNvPr id="6" name="Content Placeholder 12"/>
          <p:cNvGraphicFramePr>
            <a:graphicFrameLocks/>
          </p:cNvGraphicFramePr>
          <p:nvPr>
            <p:extLst>
              <p:ext uri="{D42A27DB-BD31-4B8C-83A1-F6EECF244321}">
                <p14:modId xmlns:p14="http://schemas.microsoft.com/office/powerpoint/2010/main" val="451509009"/>
              </p:ext>
            </p:extLst>
          </p:nvPr>
        </p:nvGraphicFramePr>
        <p:xfrm>
          <a:off x="70226" y="709161"/>
          <a:ext cx="8992135" cy="4396237"/>
        </p:xfrm>
        <a:graphic>
          <a:graphicData uri="http://schemas.openxmlformats.org/drawingml/2006/table">
            <a:tbl>
              <a:tblPr firstRow="1" bandRow="1">
                <a:tableStyleId>{7DF18680-E054-41AD-8BC1-D1AEF772440D}</a:tableStyleId>
              </a:tblPr>
              <a:tblGrid>
                <a:gridCol w="4206575">
                  <a:extLst>
                    <a:ext uri="{9D8B030D-6E8A-4147-A177-3AD203B41FA5}">
                      <a16:colId xmlns:a16="http://schemas.microsoft.com/office/drawing/2014/main" val="20000"/>
                    </a:ext>
                  </a:extLst>
                </a:gridCol>
                <a:gridCol w="1186995">
                  <a:extLst>
                    <a:ext uri="{9D8B030D-6E8A-4147-A177-3AD203B41FA5}">
                      <a16:colId xmlns:a16="http://schemas.microsoft.com/office/drawing/2014/main" val="20001"/>
                    </a:ext>
                  </a:extLst>
                </a:gridCol>
                <a:gridCol w="1319776">
                  <a:extLst>
                    <a:ext uri="{9D8B030D-6E8A-4147-A177-3AD203B41FA5}">
                      <a16:colId xmlns:a16="http://schemas.microsoft.com/office/drawing/2014/main" val="1918663552"/>
                    </a:ext>
                  </a:extLst>
                </a:gridCol>
                <a:gridCol w="1117408">
                  <a:extLst>
                    <a:ext uri="{9D8B030D-6E8A-4147-A177-3AD203B41FA5}">
                      <a16:colId xmlns:a16="http://schemas.microsoft.com/office/drawing/2014/main" val="20002"/>
                    </a:ext>
                  </a:extLst>
                </a:gridCol>
                <a:gridCol w="1161381">
                  <a:extLst>
                    <a:ext uri="{9D8B030D-6E8A-4147-A177-3AD203B41FA5}">
                      <a16:colId xmlns:a16="http://schemas.microsoft.com/office/drawing/2014/main" val="20003"/>
                    </a:ext>
                  </a:extLst>
                </a:gridCol>
              </a:tblGrid>
              <a:tr h="1011583">
                <a:tc>
                  <a:txBody>
                    <a:bodyPr/>
                    <a:lstStyle/>
                    <a:p>
                      <a:pPr algn="ctr"/>
                      <a:r>
                        <a:rPr lang="en-US" sz="1200" dirty="0" smtClean="0">
                          <a:latin typeface="Arial" pitchFamily="34" charset="0"/>
                          <a:cs typeface="Arial" pitchFamily="34" charset="0"/>
                        </a:rPr>
                        <a:t>Description</a:t>
                      </a:r>
                      <a:endParaRPr lang="en-US" sz="1200" dirty="0">
                        <a:solidFill>
                          <a:schemeClr val="tx1"/>
                        </a:solidFill>
                        <a:latin typeface="Arial" pitchFamily="34" charset="0"/>
                        <a:cs typeface="Arial" pitchFamily="34" charset="0"/>
                      </a:endParaRPr>
                    </a:p>
                  </a:txBody>
                  <a:tcPr marL="91449" marR="91449" marT="45721" marB="45721"/>
                </a:tc>
                <a:tc>
                  <a:txBody>
                    <a:bodyPr/>
                    <a:lstStyle/>
                    <a:p>
                      <a:pPr algn="ctr"/>
                      <a:r>
                        <a:rPr lang="en-US" sz="1200" dirty="0" smtClean="0">
                          <a:latin typeface="Arial" pitchFamily="34" charset="0"/>
                          <a:cs typeface="Arial" pitchFamily="34" charset="0"/>
                        </a:rPr>
                        <a:t>Original budget 2020/21</a:t>
                      </a:r>
                    </a:p>
                    <a:p>
                      <a:pPr algn="ctr"/>
                      <a:endParaRPr lang="en-US" sz="1200" dirty="0" smtClean="0">
                        <a:latin typeface="Arial" pitchFamily="34" charset="0"/>
                        <a:cs typeface="Arial" pitchFamily="34" charset="0"/>
                      </a:endParaRPr>
                    </a:p>
                    <a:p>
                      <a:pPr algn="ctr"/>
                      <a:r>
                        <a:rPr lang="en-US" sz="1200" dirty="0" smtClean="0">
                          <a:latin typeface="Arial" pitchFamily="34" charset="0"/>
                          <a:cs typeface="Arial" pitchFamily="34" charset="0"/>
                        </a:rPr>
                        <a:t>R’000</a:t>
                      </a:r>
                      <a:endParaRPr lang="en-US" sz="1200" dirty="0">
                        <a:solidFill>
                          <a:schemeClr val="tx1"/>
                        </a:solidFill>
                        <a:latin typeface="Arial" pitchFamily="34" charset="0"/>
                        <a:cs typeface="Arial" pitchFamily="34" charset="0"/>
                      </a:endParaRPr>
                    </a:p>
                  </a:txBody>
                  <a:tcPr marL="91449" marR="91449" marT="45721" marB="45721"/>
                </a:tc>
                <a:tc>
                  <a:txBody>
                    <a:bodyPr/>
                    <a:lstStyle/>
                    <a:p>
                      <a:pPr algn="ctr"/>
                      <a:r>
                        <a:rPr lang="en-US" sz="1200" dirty="0" smtClean="0">
                          <a:latin typeface="Arial" pitchFamily="34" charset="0"/>
                          <a:cs typeface="Arial" pitchFamily="34" charset="0"/>
                        </a:rPr>
                        <a:t>Special adjusted budget</a:t>
                      </a:r>
                    </a:p>
                    <a:p>
                      <a:pPr algn="ctr"/>
                      <a:r>
                        <a:rPr lang="en-US" sz="1200" dirty="0" smtClean="0">
                          <a:latin typeface="Arial" pitchFamily="34" charset="0"/>
                          <a:cs typeface="Arial" pitchFamily="34" charset="0"/>
                        </a:rPr>
                        <a:t>2020/21</a:t>
                      </a:r>
                    </a:p>
                    <a:p>
                      <a:pPr algn="ctr"/>
                      <a:r>
                        <a:rPr lang="en-US" sz="1200" dirty="0" smtClean="0">
                          <a:latin typeface="Arial" pitchFamily="34" charset="0"/>
                          <a:cs typeface="Arial" pitchFamily="34" charset="0"/>
                        </a:rPr>
                        <a:t>R’000</a:t>
                      </a:r>
                      <a:endParaRPr lang="en-US" sz="1200" dirty="0">
                        <a:solidFill>
                          <a:schemeClr val="tx1"/>
                        </a:solidFill>
                        <a:latin typeface="Arial" pitchFamily="34" charset="0"/>
                        <a:cs typeface="Arial" pitchFamily="34" charset="0"/>
                      </a:endParaRPr>
                    </a:p>
                  </a:txBody>
                  <a:tcPr marL="91449" marR="91449" marT="45721" marB="45721"/>
                </a:tc>
                <a:tc>
                  <a:txBody>
                    <a:bodyPr/>
                    <a:lstStyle/>
                    <a:p>
                      <a:pPr algn="ctr"/>
                      <a:r>
                        <a:rPr lang="en-US" sz="1200" dirty="0" smtClean="0">
                          <a:latin typeface="Arial" pitchFamily="34" charset="0"/>
                          <a:cs typeface="Arial" pitchFamily="34" charset="0"/>
                        </a:rPr>
                        <a:t>Variance</a:t>
                      </a:r>
                      <a:endParaRPr lang="en-US" sz="1200" dirty="0">
                        <a:solidFill>
                          <a:schemeClr val="tx1"/>
                        </a:solidFill>
                        <a:latin typeface="Arial" pitchFamily="34" charset="0"/>
                        <a:cs typeface="Arial" pitchFamily="34" charset="0"/>
                      </a:endParaRPr>
                    </a:p>
                  </a:txBody>
                  <a:tcPr marL="91449" marR="91449" marT="45721" marB="45721"/>
                </a:tc>
                <a:tc>
                  <a:txBody>
                    <a:bodyPr/>
                    <a:lstStyle/>
                    <a:p>
                      <a:pPr algn="ctr"/>
                      <a:r>
                        <a:rPr lang="en-US" sz="1200" dirty="0" smtClean="0">
                          <a:latin typeface="Arial" pitchFamily="34" charset="0"/>
                          <a:cs typeface="Arial" pitchFamily="34" charset="0"/>
                        </a:rPr>
                        <a:t>% variance</a:t>
                      </a:r>
                      <a:endParaRPr lang="en-US" sz="1200" dirty="0">
                        <a:solidFill>
                          <a:schemeClr val="tx1"/>
                        </a:solidFill>
                        <a:latin typeface="Arial" pitchFamily="34" charset="0"/>
                        <a:cs typeface="Arial" pitchFamily="34" charset="0"/>
                      </a:endParaRPr>
                    </a:p>
                  </a:txBody>
                  <a:tcPr marL="91449" marR="91449" marT="45721" marB="45721"/>
                </a:tc>
                <a:extLst>
                  <a:ext uri="{0D108BD9-81ED-4DB2-BD59-A6C34878D82A}">
                    <a16:rowId xmlns:a16="http://schemas.microsoft.com/office/drawing/2014/main" val="10000"/>
                  </a:ext>
                </a:extLst>
              </a:tr>
              <a:tr h="297453">
                <a:tc>
                  <a:txBody>
                    <a:bodyPr/>
                    <a:lstStyle/>
                    <a:p>
                      <a:r>
                        <a:rPr lang="en-US" sz="1200" b="1" dirty="0" smtClean="0">
                          <a:latin typeface="Arial" pitchFamily="34" charset="0"/>
                          <a:cs typeface="Arial" pitchFamily="34" charset="0"/>
                        </a:rPr>
                        <a:t>Transfers</a:t>
                      </a:r>
                      <a:r>
                        <a:rPr lang="en-US" sz="1200" b="1" baseline="0" dirty="0" smtClean="0">
                          <a:latin typeface="Arial" pitchFamily="34" charset="0"/>
                          <a:cs typeface="Arial" pitchFamily="34" charset="0"/>
                        </a:rPr>
                        <a:t> and subsidies, which consist of :</a:t>
                      </a:r>
                      <a:endParaRPr lang="en-US" sz="1200" b="1" dirty="0">
                        <a:solidFill>
                          <a:schemeClr val="tx1"/>
                        </a:solidFill>
                        <a:latin typeface="Arial" pitchFamily="34" charset="0"/>
                        <a:cs typeface="Arial" pitchFamily="34" charset="0"/>
                      </a:endParaRPr>
                    </a:p>
                  </a:txBody>
                  <a:tcPr marL="91449" marR="91449" marT="45721" marB="45721" anchor="b"/>
                </a:tc>
                <a:tc>
                  <a:txBody>
                    <a:bodyPr/>
                    <a:lstStyle/>
                    <a:p>
                      <a:pPr algn="r" fontAlgn="b"/>
                      <a:r>
                        <a:rPr lang="en-US" sz="1200" u="none" strike="noStrike" dirty="0" smtClean="0">
                          <a:effectLst/>
                          <a:latin typeface="Arial" pitchFamily="34" charset="0"/>
                          <a:cs typeface="Arial" pitchFamily="34" charset="0"/>
                        </a:rPr>
                        <a:t>9,070,428</a:t>
                      </a:r>
                      <a:endParaRPr lang="en-US" sz="1200" b="0" i="0"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7,350,353</a:t>
                      </a:r>
                      <a:endParaRPr lang="en-US" sz="1200" b="0" i="0"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(1,720,075)</a:t>
                      </a:r>
                      <a:endParaRPr lang="en-US" sz="1200" b="0" i="0"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(19%)</a:t>
                      </a:r>
                      <a:endParaRPr lang="en-US" sz="1200" b="0" i="0" u="none" strike="noStrike" dirty="0">
                        <a:solidFill>
                          <a:schemeClr val="tx1"/>
                        </a:solidFill>
                        <a:effectLst/>
                        <a:latin typeface="Arial" pitchFamily="34" charset="0"/>
                        <a:cs typeface="Arial" pitchFamily="34" charset="0"/>
                      </a:endParaRPr>
                    </a:p>
                  </a:txBody>
                  <a:tcPr marL="6351" marR="6351" marT="6350" marB="0" anchor="b"/>
                </a:tc>
                <a:extLst>
                  <a:ext uri="{0D108BD9-81ED-4DB2-BD59-A6C34878D82A}">
                    <a16:rowId xmlns:a16="http://schemas.microsoft.com/office/drawing/2014/main" val="10001"/>
                  </a:ext>
                </a:extLst>
              </a:tr>
              <a:tr h="297453">
                <a:tc>
                  <a:txBody>
                    <a:bodyPr/>
                    <a:lstStyle/>
                    <a:p>
                      <a:r>
                        <a:rPr lang="en-US" sz="1200" u="none" strike="noStrike" kern="1200" baseline="0" dirty="0" smtClean="0">
                          <a:latin typeface="Arial" pitchFamily="34" charset="0"/>
                          <a:cs typeface="Arial" pitchFamily="34" charset="0"/>
                        </a:rPr>
                        <a:t>   Public corporations and private enterprises</a:t>
                      </a:r>
                      <a:endParaRPr lang="en-US" sz="1200" i="1" dirty="0">
                        <a:solidFill>
                          <a:schemeClr val="tx1"/>
                        </a:solidFill>
                        <a:latin typeface="Arial" pitchFamily="34" charset="0"/>
                        <a:cs typeface="Arial" pitchFamily="34" charset="0"/>
                      </a:endParaRPr>
                    </a:p>
                  </a:txBody>
                  <a:tcPr marL="91449" marR="91449" marT="45721" marB="45721" anchor="b"/>
                </a:tc>
                <a:tc>
                  <a:txBody>
                    <a:bodyPr/>
                    <a:lstStyle/>
                    <a:p>
                      <a:pPr algn="r" fontAlgn="b"/>
                      <a:r>
                        <a:rPr lang="en-US" sz="1200" u="none" strike="noStrike" dirty="0" smtClean="0">
                          <a:effectLst/>
                          <a:latin typeface="Arial" pitchFamily="34" charset="0"/>
                          <a:cs typeface="Arial" pitchFamily="34" charset="0"/>
                        </a:rPr>
                        <a:t>6,936,152</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5,524,002</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(1,412,150)</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(20.4%)</a:t>
                      </a:r>
                      <a:endParaRPr lang="en-US" sz="1200" b="0" i="1" u="none" strike="noStrike" dirty="0">
                        <a:solidFill>
                          <a:schemeClr val="tx1"/>
                        </a:solidFill>
                        <a:effectLst/>
                        <a:latin typeface="Arial" pitchFamily="34" charset="0"/>
                        <a:cs typeface="Arial" pitchFamily="34" charset="0"/>
                      </a:endParaRPr>
                    </a:p>
                  </a:txBody>
                  <a:tcPr marL="6351" marR="6351" marT="6350" marB="0" anchor="b"/>
                </a:tc>
                <a:extLst>
                  <a:ext uri="{0D108BD9-81ED-4DB2-BD59-A6C34878D82A}">
                    <a16:rowId xmlns:a16="http://schemas.microsoft.com/office/drawing/2014/main" val="10002"/>
                  </a:ext>
                </a:extLst>
              </a:tr>
              <a:tr h="297453">
                <a:tc>
                  <a:txBody>
                    <a:bodyPr/>
                    <a:lstStyle/>
                    <a:p>
                      <a:r>
                        <a:rPr lang="en-US" sz="1200" dirty="0" smtClean="0">
                          <a:latin typeface="Arial" pitchFamily="34" charset="0"/>
                          <a:cs typeface="Arial" pitchFamily="34" charset="0"/>
                        </a:rPr>
                        <a:t>   Departmental</a:t>
                      </a:r>
                      <a:r>
                        <a:rPr lang="en-US" sz="1200" baseline="0" dirty="0" smtClean="0">
                          <a:latin typeface="Arial" pitchFamily="34" charset="0"/>
                          <a:cs typeface="Arial" pitchFamily="34" charset="0"/>
                        </a:rPr>
                        <a:t> entities</a:t>
                      </a:r>
                      <a:r>
                        <a:rPr lang="en-US" sz="1200" dirty="0" smtClean="0">
                          <a:latin typeface="Arial" pitchFamily="34" charset="0"/>
                          <a:cs typeface="Arial" pitchFamily="34" charset="0"/>
                        </a:rPr>
                        <a:t> </a:t>
                      </a:r>
                      <a:endParaRPr lang="en-US" sz="1200" i="1" dirty="0">
                        <a:solidFill>
                          <a:schemeClr val="tx1"/>
                        </a:solidFill>
                        <a:latin typeface="Arial" pitchFamily="34" charset="0"/>
                        <a:cs typeface="Arial" pitchFamily="34" charset="0"/>
                      </a:endParaRPr>
                    </a:p>
                  </a:txBody>
                  <a:tcPr marL="91449" marR="91449" marT="45721" marB="45721" anchor="b"/>
                </a:tc>
                <a:tc>
                  <a:txBody>
                    <a:bodyPr/>
                    <a:lstStyle/>
                    <a:p>
                      <a:pPr algn="r" fontAlgn="b"/>
                      <a:r>
                        <a:rPr lang="en-US" sz="1200" u="none" strike="noStrike" dirty="0" smtClean="0">
                          <a:effectLst/>
                          <a:latin typeface="Arial" pitchFamily="34" charset="0"/>
                          <a:cs typeface="Arial" pitchFamily="34" charset="0"/>
                        </a:rPr>
                        <a:t>1,934,932</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1,646,943</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a:effectLst/>
                          <a:latin typeface="Arial" pitchFamily="34" charset="0"/>
                          <a:cs typeface="Arial" pitchFamily="34" charset="0"/>
                        </a:rPr>
                        <a:t>      </a:t>
                      </a:r>
                      <a:r>
                        <a:rPr lang="en-US" sz="1200" u="none" strike="noStrike" dirty="0" smtClean="0">
                          <a:effectLst/>
                          <a:latin typeface="Arial" pitchFamily="34" charset="0"/>
                          <a:cs typeface="Arial" pitchFamily="34" charset="0"/>
                        </a:rPr>
                        <a:t>(287,989) </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a:effectLst/>
                          <a:latin typeface="Arial" pitchFamily="34" charset="0"/>
                          <a:cs typeface="Arial" pitchFamily="34" charset="0"/>
                        </a:rPr>
                        <a:t>        </a:t>
                      </a:r>
                      <a:r>
                        <a:rPr lang="en-US" sz="1200" u="none" strike="noStrike" dirty="0" smtClean="0">
                          <a:effectLst/>
                          <a:latin typeface="Arial" pitchFamily="34" charset="0"/>
                          <a:cs typeface="Arial" pitchFamily="34" charset="0"/>
                        </a:rPr>
                        <a:t>(14.9%) </a:t>
                      </a:r>
                      <a:endParaRPr lang="en-US" sz="1200" b="0" i="1" u="none" strike="noStrike" dirty="0">
                        <a:solidFill>
                          <a:schemeClr val="tx1"/>
                        </a:solidFill>
                        <a:effectLst/>
                        <a:latin typeface="Arial" pitchFamily="34" charset="0"/>
                        <a:cs typeface="Arial" pitchFamily="34" charset="0"/>
                      </a:endParaRPr>
                    </a:p>
                  </a:txBody>
                  <a:tcPr marL="6351" marR="6351" marT="6350" marB="0" anchor="b"/>
                </a:tc>
                <a:extLst>
                  <a:ext uri="{0D108BD9-81ED-4DB2-BD59-A6C34878D82A}">
                    <a16:rowId xmlns:a16="http://schemas.microsoft.com/office/drawing/2014/main" val="10003"/>
                  </a:ext>
                </a:extLst>
              </a:tr>
              <a:tr h="297453">
                <a:tc>
                  <a:txBody>
                    <a:bodyPr/>
                    <a:lstStyle/>
                    <a:p>
                      <a:r>
                        <a:rPr lang="en-US" sz="1200" dirty="0" smtClean="0">
                          <a:latin typeface="Arial" pitchFamily="34" charset="0"/>
                          <a:cs typeface="Arial" pitchFamily="34" charset="0"/>
                        </a:rPr>
                        <a:t>   Non</a:t>
                      </a:r>
                      <a:r>
                        <a:rPr lang="en-US" sz="1200" baseline="0" dirty="0" smtClean="0">
                          <a:latin typeface="Arial" pitchFamily="34" charset="0"/>
                          <a:cs typeface="Arial" pitchFamily="34" charset="0"/>
                        </a:rPr>
                        <a:t> profit institutions</a:t>
                      </a:r>
                      <a:endParaRPr lang="en-US" sz="1200" i="1" dirty="0">
                        <a:solidFill>
                          <a:schemeClr val="tx1"/>
                        </a:solidFill>
                        <a:latin typeface="Arial" pitchFamily="34" charset="0"/>
                        <a:cs typeface="Arial" pitchFamily="34" charset="0"/>
                      </a:endParaRPr>
                    </a:p>
                  </a:txBody>
                  <a:tcPr marL="91449" marR="91449" marT="45721" marB="45721" anchor="b"/>
                </a:tc>
                <a:tc>
                  <a:txBody>
                    <a:bodyPr/>
                    <a:lstStyle/>
                    <a:p>
                      <a:pPr algn="r" fontAlgn="b"/>
                      <a:r>
                        <a:rPr lang="en-US" sz="1200" u="none" strike="noStrike" dirty="0" smtClean="0">
                          <a:effectLst/>
                          <a:latin typeface="Arial" pitchFamily="34" charset="0"/>
                          <a:cs typeface="Arial" pitchFamily="34" charset="0"/>
                        </a:rPr>
                        <a:t>156,536</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140,882</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(15 654)</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(10%)</a:t>
                      </a:r>
                      <a:endParaRPr lang="en-US" sz="1200" b="0" i="1" u="none" strike="noStrike" dirty="0">
                        <a:solidFill>
                          <a:schemeClr val="tx1"/>
                        </a:solidFill>
                        <a:effectLst/>
                        <a:latin typeface="Arial" pitchFamily="34" charset="0"/>
                        <a:cs typeface="Arial" pitchFamily="34" charset="0"/>
                      </a:endParaRPr>
                    </a:p>
                  </a:txBody>
                  <a:tcPr marL="6351" marR="6351" marT="6350" marB="0" anchor="b"/>
                </a:tc>
                <a:extLst>
                  <a:ext uri="{0D108BD9-81ED-4DB2-BD59-A6C34878D82A}">
                    <a16:rowId xmlns:a16="http://schemas.microsoft.com/office/drawing/2014/main" val="10004"/>
                  </a:ext>
                </a:extLst>
              </a:tr>
              <a:tr h="283524">
                <a:tc>
                  <a:txBody>
                    <a:bodyPr/>
                    <a:lstStyle/>
                    <a:p>
                      <a:r>
                        <a:rPr lang="en-US" sz="1200" u="none" strike="noStrike" kern="1200" baseline="0" dirty="0" smtClean="0">
                          <a:latin typeface="Arial" pitchFamily="34" charset="0"/>
                          <a:cs typeface="Arial" pitchFamily="34" charset="0"/>
                        </a:rPr>
                        <a:t>   Foreign governments and international organisations</a:t>
                      </a:r>
                      <a:endParaRPr lang="en-US" sz="1200" i="1" dirty="0">
                        <a:solidFill>
                          <a:schemeClr val="tx1"/>
                        </a:solidFill>
                        <a:latin typeface="Arial" pitchFamily="34" charset="0"/>
                        <a:cs typeface="Arial" pitchFamily="34" charset="0"/>
                      </a:endParaRPr>
                    </a:p>
                  </a:txBody>
                  <a:tcPr marL="91449" marR="91449" marT="45721" marB="45721" anchor="b"/>
                </a:tc>
                <a:tc>
                  <a:txBody>
                    <a:bodyPr/>
                    <a:lstStyle/>
                    <a:p>
                      <a:pPr algn="r" fontAlgn="b"/>
                      <a:r>
                        <a:rPr lang="en-US" sz="1200" u="none" strike="noStrike" dirty="0" smtClean="0">
                          <a:effectLst/>
                          <a:latin typeface="Arial" pitchFamily="34" charset="0"/>
                          <a:cs typeface="Arial" pitchFamily="34" charset="0"/>
                        </a:rPr>
                        <a:t>42,808</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38,526</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(4,282)</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(10%)</a:t>
                      </a:r>
                      <a:endParaRPr lang="en-US" sz="1200" b="0" i="1" u="none" strike="noStrike" dirty="0">
                        <a:solidFill>
                          <a:schemeClr val="tx1"/>
                        </a:solidFill>
                        <a:effectLst/>
                        <a:latin typeface="Arial" pitchFamily="34" charset="0"/>
                        <a:cs typeface="Arial" pitchFamily="34" charset="0"/>
                      </a:endParaRPr>
                    </a:p>
                  </a:txBody>
                  <a:tcPr marL="6351" marR="6351" marT="6350" marB="0" anchor="b"/>
                </a:tc>
                <a:extLst>
                  <a:ext uri="{0D108BD9-81ED-4DB2-BD59-A6C34878D82A}">
                    <a16:rowId xmlns:a16="http://schemas.microsoft.com/office/drawing/2014/main" val="10005"/>
                  </a:ext>
                </a:extLst>
              </a:tr>
              <a:tr h="297453">
                <a:tc>
                  <a:txBody>
                    <a:bodyPr/>
                    <a:lstStyle/>
                    <a:p>
                      <a:r>
                        <a:rPr lang="en-US" sz="1200" b="1" dirty="0" smtClean="0">
                          <a:latin typeface="Arial" pitchFamily="34" charset="0"/>
                          <a:cs typeface="Arial" pitchFamily="34" charset="0"/>
                        </a:rPr>
                        <a:t>Operational expenditure, which consists of:</a:t>
                      </a:r>
                      <a:endParaRPr lang="en-US" sz="1200" b="1" dirty="0">
                        <a:solidFill>
                          <a:schemeClr val="tx1"/>
                        </a:solidFill>
                        <a:latin typeface="Arial" pitchFamily="34" charset="0"/>
                        <a:cs typeface="Arial" pitchFamily="34" charset="0"/>
                      </a:endParaRPr>
                    </a:p>
                  </a:txBody>
                  <a:tcPr marL="91449" marR="91449" marT="45721" marB="45721" anchor="b"/>
                </a:tc>
                <a:tc>
                  <a:txBody>
                    <a:bodyPr/>
                    <a:lstStyle/>
                    <a:p>
                      <a:pPr algn="r" fontAlgn="b"/>
                      <a:r>
                        <a:rPr lang="en-US" sz="1200" u="none" strike="noStrike" dirty="0" smtClean="0">
                          <a:effectLst/>
                          <a:latin typeface="Arial" pitchFamily="34" charset="0"/>
                          <a:cs typeface="Arial" pitchFamily="34" charset="0"/>
                        </a:rPr>
                        <a:t>2,011,710</a:t>
                      </a:r>
                      <a:endParaRPr lang="en-US" sz="1200" b="0" i="0"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1,960,357</a:t>
                      </a:r>
                      <a:endParaRPr lang="en-US" sz="1200" b="0" i="0"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(51,353)</a:t>
                      </a:r>
                      <a:endParaRPr lang="en-US" sz="1200" b="0" i="0"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(2.6%)</a:t>
                      </a:r>
                      <a:endParaRPr lang="en-US" sz="1200" b="0" i="0" u="none" strike="noStrike" dirty="0">
                        <a:solidFill>
                          <a:schemeClr val="tx1"/>
                        </a:solidFill>
                        <a:effectLst/>
                        <a:latin typeface="Arial" pitchFamily="34" charset="0"/>
                        <a:cs typeface="Arial" pitchFamily="34" charset="0"/>
                      </a:endParaRPr>
                    </a:p>
                  </a:txBody>
                  <a:tcPr marL="6351" marR="6351" marT="6350" marB="0" anchor="b"/>
                </a:tc>
                <a:extLst>
                  <a:ext uri="{0D108BD9-81ED-4DB2-BD59-A6C34878D82A}">
                    <a16:rowId xmlns:a16="http://schemas.microsoft.com/office/drawing/2014/main" val="10006"/>
                  </a:ext>
                </a:extLst>
              </a:tr>
              <a:tr h="297453">
                <a:tc>
                  <a:txBody>
                    <a:bodyPr/>
                    <a:lstStyle/>
                    <a:p>
                      <a:r>
                        <a:rPr lang="en-US" sz="1200" dirty="0" smtClean="0">
                          <a:latin typeface="Arial" pitchFamily="34" charset="0"/>
                          <a:cs typeface="Arial" pitchFamily="34" charset="0"/>
                        </a:rPr>
                        <a:t>   Compensation of employees</a:t>
                      </a:r>
                      <a:endParaRPr lang="en-US" sz="1200" b="0" i="1" dirty="0">
                        <a:solidFill>
                          <a:schemeClr val="tx1"/>
                        </a:solidFill>
                        <a:latin typeface="Arial" pitchFamily="34" charset="0"/>
                        <a:cs typeface="Arial" pitchFamily="34" charset="0"/>
                      </a:endParaRPr>
                    </a:p>
                  </a:txBody>
                  <a:tcPr marL="91449" marR="91449" marT="45721" marB="45721" anchor="b"/>
                </a:tc>
                <a:tc>
                  <a:txBody>
                    <a:bodyPr/>
                    <a:lstStyle/>
                    <a:p>
                      <a:pPr algn="r" fontAlgn="b"/>
                      <a:r>
                        <a:rPr lang="en-US" sz="1200" u="none" strike="noStrike" dirty="0" smtClean="0">
                          <a:effectLst/>
                          <a:latin typeface="Arial" pitchFamily="34" charset="0"/>
                          <a:cs typeface="Arial" pitchFamily="34" charset="0"/>
                        </a:rPr>
                        <a:t>1,171,420</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1,171,420</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0.0%</a:t>
                      </a:r>
                      <a:endParaRPr lang="en-US" sz="1200" b="0" i="1" u="none" strike="noStrike" dirty="0">
                        <a:solidFill>
                          <a:schemeClr val="tx1"/>
                        </a:solidFill>
                        <a:effectLst/>
                        <a:latin typeface="Arial" pitchFamily="34" charset="0"/>
                        <a:cs typeface="Arial" pitchFamily="34" charset="0"/>
                      </a:endParaRPr>
                    </a:p>
                  </a:txBody>
                  <a:tcPr marL="6351" marR="6351" marT="6350" marB="0" anchor="b"/>
                </a:tc>
                <a:extLst>
                  <a:ext uri="{0D108BD9-81ED-4DB2-BD59-A6C34878D82A}">
                    <a16:rowId xmlns:a16="http://schemas.microsoft.com/office/drawing/2014/main" val="10007"/>
                  </a:ext>
                </a:extLst>
              </a:tr>
              <a:tr h="297453">
                <a:tc>
                  <a:txBody>
                    <a:bodyPr/>
                    <a:lstStyle/>
                    <a:p>
                      <a:r>
                        <a:rPr lang="en-US" sz="1200" dirty="0" smtClean="0">
                          <a:latin typeface="Arial" pitchFamily="34" charset="0"/>
                          <a:cs typeface="Arial" pitchFamily="34" charset="0"/>
                        </a:rPr>
                        <a:t>   Goods and services</a:t>
                      </a:r>
                      <a:endParaRPr lang="en-US" sz="1200" b="0" i="1" dirty="0">
                        <a:solidFill>
                          <a:schemeClr val="tx1"/>
                        </a:solidFill>
                        <a:latin typeface="Arial" pitchFamily="34" charset="0"/>
                        <a:cs typeface="Arial" pitchFamily="34" charset="0"/>
                      </a:endParaRPr>
                    </a:p>
                  </a:txBody>
                  <a:tcPr marL="91449" marR="91449" marT="45721" marB="45721" anchor="b"/>
                </a:tc>
                <a:tc>
                  <a:txBody>
                    <a:bodyPr/>
                    <a:lstStyle/>
                    <a:p>
                      <a:pPr algn="r" fontAlgn="b"/>
                      <a:r>
                        <a:rPr lang="en-US" sz="1200" u="none" strike="noStrike" dirty="0" smtClean="0">
                          <a:effectLst/>
                          <a:latin typeface="Arial" pitchFamily="34" charset="0"/>
                          <a:cs typeface="Arial" pitchFamily="34" charset="0"/>
                        </a:rPr>
                        <a:t>805,227</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753,874</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(51,353)</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(2.6%)</a:t>
                      </a:r>
                      <a:endParaRPr lang="en-US" sz="1200" b="0" i="1" u="none" strike="noStrike" dirty="0">
                        <a:solidFill>
                          <a:schemeClr val="tx1"/>
                        </a:solidFill>
                        <a:effectLst/>
                        <a:latin typeface="Arial" pitchFamily="34" charset="0"/>
                        <a:cs typeface="Arial" pitchFamily="34" charset="0"/>
                      </a:endParaRPr>
                    </a:p>
                  </a:txBody>
                  <a:tcPr marL="6351" marR="6351" marT="6350" marB="0" anchor="b"/>
                </a:tc>
                <a:extLst>
                  <a:ext uri="{0D108BD9-81ED-4DB2-BD59-A6C34878D82A}">
                    <a16:rowId xmlns:a16="http://schemas.microsoft.com/office/drawing/2014/main" val="10008"/>
                  </a:ext>
                </a:extLst>
              </a:tr>
              <a:tr h="297453">
                <a:tc>
                  <a:txBody>
                    <a:bodyPr/>
                    <a:lstStyle/>
                    <a:p>
                      <a:r>
                        <a:rPr lang="en-US" sz="1200" dirty="0" smtClean="0">
                          <a:latin typeface="Arial" pitchFamily="34" charset="0"/>
                          <a:cs typeface="Arial" pitchFamily="34" charset="0"/>
                        </a:rPr>
                        <a:t>   Payments for capital assets</a:t>
                      </a:r>
                      <a:endParaRPr lang="en-US" sz="1200" b="0" i="1" dirty="0">
                        <a:solidFill>
                          <a:schemeClr val="tx1"/>
                        </a:solidFill>
                        <a:latin typeface="Arial" pitchFamily="34" charset="0"/>
                        <a:cs typeface="Arial" pitchFamily="34" charset="0"/>
                      </a:endParaRPr>
                    </a:p>
                  </a:txBody>
                  <a:tcPr marL="91449" marR="91449" marT="45721" marB="45721" anchor="b"/>
                </a:tc>
                <a:tc>
                  <a:txBody>
                    <a:bodyPr/>
                    <a:lstStyle/>
                    <a:p>
                      <a:pPr algn="r" fontAlgn="b"/>
                      <a:r>
                        <a:rPr lang="en-US" sz="1200" u="none" strike="noStrike" dirty="0" smtClean="0">
                          <a:effectLst/>
                          <a:latin typeface="Arial" pitchFamily="34" charset="0"/>
                          <a:cs typeface="Arial" pitchFamily="34" charset="0"/>
                        </a:rPr>
                        <a:t>34,121</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34,121</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0.0%</a:t>
                      </a:r>
                      <a:endParaRPr lang="en-US" sz="1200" b="0" i="1" u="none" strike="noStrike" dirty="0">
                        <a:solidFill>
                          <a:schemeClr val="tx1"/>
                        </a:solidFill>
                        <a:effectLst/>
                        <a:latin typeface="Arial" pitchFamily="34" charset="0"/>
                        <a:cs typeface="Arial" pitchFamily="34" charset="0"/>
                      </a:endParaRPr>
                    </a:p>
                  </a:txBody>
                  <a:tcPr marL="6351" marR="6351" marT="6350" marB="0" anchor="b"/>
                </a:tc>
                <a:extLst>
                  <a:ext uri="{0D108BD9-81ED-4DB2-BD59-A6C34878D82A}">
                    <a16:rowId xmlns:a16="http://schemas.microsoft.com/office/drawing/2014/main" val="10009"/>
                  </a:ext>
                </a:extLst>
              </a:tr>
              <a:tr h="297453">
                <a:tc>
                  <a:txBody>
                    <a:bodyPr/>
                    <a:lstStyle/>
                    <a:p>
                      <a:r>
                        <a:rPr lang="en-US" sz="1200" dirty="0" smtClean="0">
                          <a:latin typeface="Arial" pitchFamily="34" charset="0"/>
                          <a:cs typeface="Arial" pitchFamily="34" charset="0"/>
                        </a:rPr>
                        <a:t>   Households</a:t>
                      </a:r>
                      <a:endParaRPr lang="en-US" sz="1200" i="1" dirty="0">
                        <a:solidFill>
                          <a:schemeClr val="tx1"/>
                        </a:solidFill>
                        <a:latin typeface="Arial" pitchFamily="34" charset="0"/>
                        <a:cs typeface="Arial" pitchFamily="34" charset="0"/>
                      </a:endParaRPr>
                    </a:p>
                  </a:txBody>
                  <a:tcPr marL="91449" marR="91449" marT="45721" marB="45721" anchor="b"/>
                </a:tc>
                <a:tc>
                  <a:txBody>
                    <a:bodyPr/>
                    <a:lstStyle/>
                    <a:p>
                      <a:pPr algn="r" fontAlgn="b"/>
                      <a:r>
                        <a:rPr lang="en-US" sz="1200" u="none" strike="noStrike" dirty="0" smtClean="0">
                          <a:effectLst/>
                          <a:latin typeface="Arial" pitchFamily="34" charset="0"/>
                          <a:cs typeface="Arial" pitchFamily="34" charset="0"/>
                        </a:rPr>
                        <a:t>942</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942</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a:t>
                      </a:r>
                      <a:endParaRPr lang="en-US" sz="1200" b="0" i="1"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u="none" strike="noStrike" dirty="0" smtClean="0">
                          <a:effectLst/>
                          <a:latin typeface="Arial" pitchFamily="34" charset="0"/>
                          <a:cs typeface="Arial" pitchFamily="34" charset="0"/>
                        </a:rPr>
                        <a:t>0.0%</a:t>
                      </a:r>
                      <a:endParaRPr lang="en-US" sz="1200" b="0" i="1" u="none" strike="noStrike" dirty="0">
                        <a:solidFill>
                          <a:schemeClr val="tx1"/>
                        </a:solidFill>
                        <a:effectLst/>
                        <a:latin typeface="Arial" pitchFamily="34" charset="0"/>
                        <a:cs typeface="Arial" pitchFamily="34" charset="0"/>
                      </a:endParaRPr>
                    </a:p>
                  </a:txBody>
                  <a:tcPr marL="6351" marR="6351" marT="6350" marB="0" anchor="b"/>
                </a:tc>
                <a:extLst>
                  <a:ext uri="{0D108BD9-81ED-4DB2-BD59-A6C34878D82A}">
                    <a16:rowId xmlns:a16="http://schemas.microsoft.com/office/drawing/2014/main" val="10010"/>
                  </a:ext>
                </a:extLst>
              </a:tr>
              <a:tr h="424053">
                <a:tc>
                  <a:txBody>
                    <a:bodyPr/>
                    <a:lstStyle/>
                    <a:p>
                      <a:r>
                        <a:rPr lang="en-US" sz="1200" b="1" dirty="0" smtClean="0">
                          <a:latin typeface="Arial" pitchFamily="34" charset="0"/>
                          <a:cs typeface="Arial" pitchFamily="34" charset="0"/>
                        </a:rPr>
                        <a:t>TOTAL</a:t>
                      </a:r>
                      <a:endParaRPr lang="en-US" sz="1200" b="1" dirty="0">
                        <a:solidFill>
                          <a:schemeClr val="tx1"/>
                        </a:solidFill>
                        <a:latin typeface="Arial" pitchFamily="34" charset="0"/>
                        <a:cs typeface="Arial" pitchFamily="34" charset="0"/>
                      </a:endParaRPr>
                    </a:p>
                  </a:txBody>
                  <a:tcPr marL="91449" marR="91449" marT="45721" marB="45721" anchor="b"/>
                </a:tc>
                <a:tc>
                  <a:txBody>
                    <a:bodyPr/>
                    <a:lstStyle/>
                    <a:p>
                      <a:pPr algn="r" fontAlgn="b"/>
                      <a:r>
                        <a:rPr lang="en-US" sz="1200" b="1" u="none" strike="noStrike" dirty="0" smtClean="0">
                          <a:effectLst/>
                          <a:latin typeface="Arial" pitchFamily="34" charset="0"/>
                          <a:cs typeface="Arial" pitchFamily="34" charset="0"/>
                        </a:rPr>
                        <a:t>         11,082,138 </a:t>
                      </a:r>
                      <a:endParaRPr lang="en-US" sz="1200" b="1" i="0"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b="1" u="none" strike="noStrike" dirty="0" smtClean="0">
                          <a:effectLst/>
                          <a:latin typeface="Arial" pitchFamily="34" charset="0"/>
                          <a:cs typeface="Arial" pitchFamily="34" charset="0"/>
                        </a:rPr>
                        <a:t>9,310,710</a:t>
                      </a:r>
                      <a:endParaRPr lang="en-US" sz="1200" b="1" i="0"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b="1" u="none" strike="noStrike" dirty="0" smtClean="0">
                          <a:effectLst/>
                          <a:latin typeface="Arial" pitchFamily="34" charset="0"/>
                          <a:cs typeface="Arial" pitchFamily="34" charset="0"/>
                        </a:rPr>
                        <a:t>(1,771,428)</a:t>
                      </a:r>
                      <a:endParaRPr lang="en-US" sz="1200" b="1" i="0" u="none" strike="noStrike" dirty="0">
                        <a:solidFill>
                          <a:schemeClr val="tx1"/>
                        </a:solidFill>
                        <a:effectLst/>
                        <a:latin typeface="Arial" pitchFamily="34" charset="0"/>
                        <a:cs typeface="Arial" pitchFamily="34" charset="0"/>
                      </a:endParaRPr>
                    </a:p>
                  </a:txBody>
                  <a:tcPr marL="6351" marR="6351" marT="6350" marB="0" anchor="b"/>
                </a:tc>
                <a:tc>
                  <a:txBody>
                    <a:bodyPr/>
                    <a:lstStyle/>
                    <a:p>
                      <a:pPr algn="r" fontAlgn="b"/>
                      <a:r>
                        <a:rPr lang="en-US" sz="1200" b="1" u="none" strike="noStrike" dirty="0" smtClean="0">
                          <a:effectLst/>
                          <a:latin typeface="Arial" pitchFamily="34" charset="0"/>
                          <a:cs typeface="Arial" pitchFamily="34" charset="0"/>
                        </a:rPr>
                        <a:t>(16%)</a:t>
                      </a:r>
                      <a:endParaRPr lang="en-US" sz="1200" b="1" i="0" u="none" strike="noStrike" dirty="0">
                        <a:solidFill>
                          <a:schemeClr val="tx1"/>
                        </a:solidFill>
                        <a:effectLst/>
                        <a:latin typeface="Arial" pitchFamily="34" charset="0"/>
                        <a:cs typeface="Arial" pitchFamily="34" charset="0"/>
                      </a:endParaRPr>
                    </a:p>
                  </a:txBody>
                  <a:tcPr marL="6351" marR="6351" marT="6350" marB="0" anchor="b"/>
                </a:tc>
                <a:extLst>
                  <a:ext uri="{0D108BD9-81ED-4DB2-BD59-A6C34878D82A}">
                    <a16:rowId xmlns:a16="http://schemas.microsoft.com/office/drawing/2014/main" val="10011"/>
                  </a:ext>
                </a:extLst>
              </a:tr>
            </a:tbl>
          </a:graphicData>
        </a:graphic>
      </p:graphicFrame>
      <p:sp>
        <p:nvSpPr>
          <p:cNvPr id="4616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anose="020F0502020204030204" pitchFamily="34" charset="0"/>
              </a:defRPr>
            </a:lvl1pPr>
            <a:lvl2pPr marL="742950" indent="-285750">
              <a:defRPr sz="1500">
                <a:solidFill>
                  <a:schemeClr val="tx1"/>
                </a:solidFill>
                <a:latin typeface="Calibri" panose="020F0502020204030204" pitchFamily="34" charset="0"/>
              </a:defRPr>
            </a:lvl2pPr>
            <a:lvl3pPr marL="1143000" indent="-228600">
              <a:defRPr sz="1500">
                <a:solidFill>
                  <a:schemeClr val="tx1"/>
                </a:solidFill>
                <a:latin typeface="Calibri" panose="020F0502020204030204" pitchFamily="34" charset="0"/>
              </a:defRPr>
            </a:lvl3pPr>
            <a:lvl4pPr marL="1600200" indent="-228600">
              <a:defRPr sz="1500">
                <a:solidFill>
                  <a:schemeClr val="tx1"/>
                </a:solidFill>
                <a:latin typeface="Calibri" panose="020F0502020204030204" pitchFamily="34" charset="0"/>
              </a:defRPr>
            </a:lvl4pPr>
            <a:lvl5pPr marL="2057400" indent="-228600">
              <a:defRPr sz="1500">
                <a:solidFill>
                  <a:schemeClr val="tx1"/>
                </a:solidFill>
                <a:latin typeface="Calibri" panose="020F0502020204030204" pitchFamily="34" charset="0"/>
              </a:defRPr>
            </a:lvl5pPr>
            <a:lvl6pPr marL="2514600" indent="-228600" defTabSz="388938" eaLnBrk="0" fontAlgn="base" hangingPunct="0">
              <a:spcBef>
                <a:spcPct val="0"/>
              </a:spcBef>
              <a:spcAft>
                <a:spcPct val="0"/>
              </a:spcAft>
              <a:defRPr sz="1500">
                <a:solidFill>
                  <a:schemeClr val="tx1"/>
                </a:solidFill>
                <a:latin typeface="Calibri" panose="020F0502020204030204" pitchFamily="34" charset="0"/>
              </a:defRPr>
            </a:lvl6pPr>
            <a:lvl7pPr marL="2971800" indent="-228600" defTabSz="388938" eaLnBrk="0" fontAlgn="base" hangingPunct="0">
              <a:spcBef>
                <a:spcPct val="0"/>
              </a:spcBef>
              <a:spcAft>
                <a:spcPct val="0"/>
              </a:spcAft>
              <a:defRPr sz="1500">
                <a:solidFill>
                  <a:schemeClr val="tx1"/>
                </a:solidFill>
                <a:latin typeface="Calibri" panose="020F0502020204030204" pitchFamily="34" charset="0"/>
              </a:defRPr>
            </a:lvl7pPr>
            <a:lvl8pPr marL="3429000" indent="-228600" defTabSz="388938" eaLnBrk="0" fontAlgn="base" hangingPunct="0">
              <a:spcBef>
                <a:spcPct val="0"/>
              </a:spcBef>
              <a:spcAft>
                <a:spcPct val="0"/>
              </a:spcAft>
              <a:defRPr sz="1500">
                <a:solidFill>
                  <a:schemeClr val="tx1"/>
                </a:solidFill>
                <a:latin typeface="Calibri" panose="020F0502020204030204" pitchFamily="34" charset="0"/>
              </a:defRPr>
            </a:lvl8pPr>
            <a:lvl9pPr marL="3886200" indent="-228600" defTabSz="388938" eaLnBrk="0" fontAlgn="base" hangingPunct="0">
              <a:spcBef>
                <a:spcPct val="0"/>
              </a:spcBef>
              <a:spcAft>
                <a:spcPct val="0"/>
              </a:spcAft>
              <a:defRPr sz="1500">
                <a:solidFill>
                  <a:schemeClr val="tx1"/>
                </a:solidFill>
                <a:latin typeface="Calibri" panose="020F0502020204030204" pitchFamily="34" charset="0"/>
              </a:defRPr>
            </a:lvl9pPr>
          </a:lstStyle>
          <a:p>
            <a:pPr marL="0" marR="0" lvl="0" indent="0" algn="r" defTabSz="388938" rtl="0" eaLnBrk="1" fontAlgn="base" latinLnBrk="0" hangingPunct="1">
              <a:lnSpc>
                <a:spcPct val="100000"/>
              </a:lnSpc>
              <a:spcBef>
                <a:spcPct val="0"/>
              </a:spcBef>
              <a:spcAft>
                <a:spcPct val="0"/>
              </a:spcAft>
              <a:buClrTx/>
              <a:buSzTx/>
              <a:buFontTx/>
              <a:buNone/>
              <a:tabLst/>
              <a:defRPr/>
            </a:pPr>
            <a:fld id="{1FDCFCF7-4B9B-45CE-B445-D541604C7FB5}" type="slidenum">
              <a:rPr kumimoji="0" lang="en-US" altLang="en-US" sz="10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388938" rtl="0" eaLnBrk="1" fontAlgn="base" latinLnBrk="0" hangingPunct="1">
                <a:lnSpc>
                  <a:spcPct val="100000"/>
                </a:lnSpc>
                <a:spcBef>
                  <a:spcPct val="0"/>
                </a:spcBef>
                <a:spcAft>
                  <a:spcPct val="0"/>
                </a:spcAft>
                <a:buClrTx/>
                <a:buSzTx/>
                <a:buFontTx/>
                <a:buNone/>
                <a:tabLst/>
                <a:defRPr/>
              </a:pPr>
              <a:t>51</a:t>
            </a:fld>
            <a:endParaRPr kumimoji="0" lang="en-US" altLang="en-US" sz="1000" b="0" i="0" u="none" strike="noStrike" kern="1200" cap="none" spc="0" normalizeH="0" baseline="0" noProof="0" dirty="0" smtClean="0">
              <a:ln>
                <a:noFill/>
              </a:ln>
              <a:solidFill>
                <a:srgbClr val="898989"/>
              </a:solidFill>
              <a:effectLst/>
              <a:uLnTx/>
              <a:uFillTx/>
              <a:latin typeface="Calibri" panose="020F0502020204030204" pitchFamily="34" charset="0"/>
              <a:ea typeface="+mn-ea"/>
              <a:cs typeface="+mn-cs"/>
            </a:endParaRPr>
          </a:p>
        </p:txBody>
      </p:sp>
      <p:sp>
        <p:nvSpPr>
          <p:cNvPr id="7" name="Title 1"/>
          <p:cNvSpPr txBox="1">
            <a:spLocks/>
          </p:cNvSpPr>
          <p:nvPr/>
        </p:nvSpPr>
        <p:spPr bwMode="auto">
          <a:xfrm>
            <a:off x="1" y="0"/>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eaLnBrk="1" fontAlgn="auto" hangingPunct="1">
              <a:spcAft>
                <a:spcPts val="0"/>
              </a:spcAft>
              <a:defRPr/>
            </a:pPr>
            <a:r>
              <a:rPr lang="en-ZA" sz="1800" dirty="0">
                <a:solidFill>
                  <a:schemeClr val="bg1"/>
                </a:solidFill>
                <a:latin typeface="Arial" pitchFamily="34" charset="0"/>
                <a:ea typeface="MS PGothic" pitchFamily="34" charset="-128"/>
                <a:cs typeface="Arial" pitchFamily="34" charset="0"/>
              </a:rPr>
              <a:t>BUDGET AT A GLANCE ON ECONOMIC CLASSIFICATION – 2020/21</a:t>
            </a:r>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2796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64" y="1333500"/>
            <a:ext cx="9063037" cy="3771900"/>
          </a:xfrm>
        </p:spPr>
        <p:txBody>
          <a:bodyPr rtlCol="0">
            <a:normAutofit/>
          </a:bodyPr>
          <a:lstStyle/>
          <a:p>
            <a:pPr marL="0" indent="0" defTabSz="844083" eaLnBrk="1" fontAlgn="auto" hangingPunct="1">
              <a:lnSpc>
                <a:spcPct val="200000"/>
              </a:lnSpc>
              <a:spcBef>
                <a:spcPts val="738"/>
              </a:spcBef>
              <a:spcAft>
                <a:spcPts val="0"/>
              </a:spcAft>
              <a:buSzPct val="100000"/>
              <a:buFont typeface="Arial"/>
              <a:buNone/>
              <a:defRPr/>
            </a:pPr>
            <a:endParaRPr lang="en-US" sz="2000" b="1" kern="0" dirty="0">
              <a:solidFill>
                <a:srgbClr val="000000"/>
              </a:solidFill>
              <a:latin typeface="Arial" charset="0"/>
              <a:cs typeface="Calibri"/>
              <a:sym typeface="Calibri"/>
            </a:endParaRPr>
          </a:p>
          <a:p>
            <a:pPr marL="0" indent="0" defTabSz="389626" eaLnBrk="1" fontAlgn="auto" hangingPunct="1">
              <a:spcAft>
                <a:spcPts val="0"/>
              </a:spcAft>
              <a:buFont typeface="Arial"/>
              <a:buNone/>
              <a:defRPr/>
            </a:pPr>
            <a:endParaRPr lang="en-ZA" dirty="0"/>
          </a:p>
        </p:txBody>
      </p:sp>
      <p:sp>
        <p:nvSpPr>
          <p:cNvPr id="7" name="Content Placeholder 2"/>
          <p:cNvSpPr txBox="1">
            <a:spLocks/>
          </p:cNvSpPr>
          <p:nvPr/>
        </p:nvSpPr>
        <p:spPr bwMode="auto">
          <a:xfrm>
            <a:off x="80962" y="865506"/>
            <a:ext cx="9063037" cy="423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normAutofit/>
          </a:bodyPr>
          <a:lstStyle>
            <a:lvl1pPr marL="292100" indent="-292100" algn="l" defTabSz="388938"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1pPr>
            <a:lvl2pPr marL="631825" indent="-242888" algn="l" defTabSz="388938"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973138" indent="-193675" algn="l" defTabSz="38893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363663" indent="-193675" algn="l" defTabSz="388938" rtl="0" eaLnBrk="0" fontAlgn="base" hangingPunct="0">
              <a:spcBef>
                <a:spcPct val="20000"/>
              </a:spcBef>
              <a:spcAft>
                <a:spcPct val="0"/>
              </a:spcAft>
              <a:buFont typeface="Arial" pitchFamily="34" charset="0"/>
              <a:buChar char="–"/>
              <a:defRPr sz="1700" kern="1200">
                <a:solidFill>
                  <a:schemeClr val="tx1"/>
                </a:solidFill>
                <a:latin typeface="+mn-lt"/>
                <a:ea typeface="+mn-ea"/>
                <a:cs typeface="+mn-cs"/>
              </a:defRPr>
            </a:lvl4pPr>
            <a:lvl5pPr marL="1752600" indent="-193675" algn="l" defTabSz="388938" rtl="0" eaLnBrk="0" fontAlgn="base" hangingPunct="0">
              <a:spcBef>
                <a:spcPct val="20000"/>
              </a:spcBef>
              <a:spcAft>
                <a:spcPct val="0"/>
              </a:spcAft>
              <a:buFont typeface="Arial" pitchFamily="34" charset="0"/>
              <a:buChar char="»"/>
              <a:defRPr sz="1700" kern="1200">
                <a:solidFill>
                  <a:schemeClr val="tx1"/>
                </a:solidFill>
                <a:latin typeface="+mn-lt"/>
                <a:ea typeface="+mn-ea"/>
                <a:cs typeface="+mn-cs"/>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pPr algn="just">
              <a:buFont typeface="Wingdings" pitchFamily="2" charset="2"/>
              <a:buChar char="q"/>
              <a:defRPr/>
            </a:pPr>
            <a:r>
              <a:rPr lang="en-US" sz="1600" dirty="0" smtClean="0">
                <a:latin typeface="Arial" pitchFamily="34" charset="0"/>
                <a:cs typeface="Arial" pitchFamily="34" charset="0"/>
              </a:rPr>
              <a:t>Following </a:t>
            </a:r>
            <a:r>
              <a:rPr lang="en-US" sz="1600" dirty="0">
                <a:latin typeface="Arial" pitchFamily="34" charset="0"/>
                <a:cs typeface="Arial" pitchFamily="34" charset="0"/>
              </a:rPr>
              <a:t>the tabling of </a:t>
            </a:r>
            <a:r>
              <a:rPr lang="en-US" sz="1600" dirty="0" smtClean="0">
                <a:latin typeface="Arial" pitchFamily="34" charset="0"/>
                <a:cs typeface="Arial" pitchFamily="34" charset="0"/>
              </a:rPr>
              <a:t>the </a:t>
            </a:r>
            <a:r>
              <a:rPr lang="en-US" sz="1600" dirty="0">
                <a:latin typeface="Arial" pitchFamily="34" charset="0"/>
                <a:cs typeface="Arial" pitchFamily="34" charset="0"/>
              </a:rPr>
              <a:t>Special Adjusted Budget by the Minister of Finance on 24 June 2020, </a:t>
            </a:r>
            <a:r>
              <a:rPr lang="en-US" sz="1600" b="1" dirty="0">
                <a:latin typeface="Arial" pitchFamily="34" charset="0"/>
                <a:cs typeface="Arial" pitchFamily="34" charset="0"/>
              </a:rPr>
              <a:t>the dtic</a:t>
            </a:r>
            <a:r>
              <a:rPr lang="en-US" sz="1600" dirty="0">
                <a:latin typeface="Arial" pitchFamily="34" charset="0"/>
                <a:cs typeface="Arial" pitchFamily="34" charset="0"/>
              </a:rPr>
              <a:t>’s budget was reduced by 16% or R1.77 </a:t>
            </a:r>
            <a:r>
              <a:rPr lang="en-US" sz="1600" dirty="0" smtClean="0">
                <a:latin typeface="Arial" pitchFamily="34" charset="0"/>
                <a:cs typeface="Arial" pitchFamily="34" charset="0"/>
              </a:rPr>
              <a:t>billion to R9.31 billion. The original total budget was R11 billion.</a:t>
            </a:r>
          </a:p>
          <a:p>
            <a:pPr marL="0" indent="0" algn="just">
              <a:buNone/>
              <a:defRPr/>
            </a:pPr>
            <a:endParaRPr lang="en-US" sz="1600" dirty="0" smtClean="0">
              <a:latin typeface="Arial" pitchFamily="34" charset="0"/>
              <a:cs typeface="Arial" pitchFamily="34" charset="0"/>
            </a:endParaRPr>
          </a:p>
          <a:p>
            <a:pPr algn="just">
              <a:buFont typeface="Wingdings" pitchFamily="2" charset="2"/>
              <a:buChar char="q"/>
              <a:defRPr/>
            </a:pPr>
            <a:r>
              <a:rPr lang="en-US" sz="1600" dirty="0" smtClean="0">
                <a:latin typeface="Arial" pitchFamily="34" charset="0"/>
                <a:cs typeface="Arial" pitchFamily="34" charset="0"/>
              </a:rPr>
              <a:t>Approximately 59% or R5.52 billion will be disbursed to companies across the various incentive programmes.</a:t>
            </a:r>
          </a:p>
          <a:p>
            <a:pPr marL="0" indent="0" algn="just">
              <a:buNone/>
              <a:defRPr/>
            </a:pPr>
            <a:endParaRPr lang="en-US" sz="1600" dirty="0" smtClean="0">
              <a:latin typeface="Arial" pitchFamily="34" charset="0"/>
              <a:cs typeface="Arial" pitchFamily="34" charset="0"/>
            </a:endParaRPr>
          </a:p>
          <a:p>
            <a:pPr algn="just">
              <a:buFont typeface="Wingdings" pitchFamily="2" charset="2"/>
              <a:buChar char="q"/>
              <a:defRPr/>
            </a:pPr>
            <a:r>
              <a:rPr lang="en-US" sz="1600" dirty="0" smtClean="0">
                <a:latin typeface="Arial" pitchFamily="34" charset="0"/>
                <a:cs typeface="Arial" pitchFamily="34" charset="0"/>
              </a:rPr>
              <a:t>Transfers </a:t>
            </a:r>
            <a:r>
              <a:rPr lang="en-US" sz="1600" dirty="0">
                <a:latin typeface="Arial" pitchFamily="34" charset="0"/>
                <a:cs typeface="Arial" pitchFamily="34" charset="0"/>
              </a:rPr>
              <a:t>to the departmental entities </a:t>
            </a:r>
            <a:r>
              <a:rPr lang="en-US" sz="1600" dirty="0" smtClean="0">
                <a:latin typeface="Arial" pitchFamily="34" charset="0"/>
                <a:cs typeface="Arial" pitchFamily="34" charset="0"/>
              </a:rPr>
              <a:t>is 18% or R1.65 billion of the adjusted budget. </a:t>
            </a:r>
            <a:endParaRPr lang="en-US" sz="1600" strike="sngStrike" dirty="0" smtClean="0">
              <a:latin typeface="Arial" pitchFamily="34" charset="0"/>
              <a:cs typeface="Arial" pitchFamily="34" charset="0"/>
            </a:endParaRPr>
          </a:p>
          <a:p>
            <a:pPr marL="0" indent="0" algn="just">
              <a:buNone/>
              <a:defRPr/>
            </a:pPr>
            <a:r>
              <a:rPr lang="en-US" sz="1600" dirty="0" smtClean="0">
                <a:latin typeface="Arial" pitchFamily="34" charset="0"/>
                <a:cs typeface="Arial" pitchFamily="34" charset="0"/>
              </a:rPr>
              <a:t> </a:t>
            </a:r>
          </a:p>
          <a:p>
            <a:pPr algn="just">
              <a:buFont typeface="Wingdings" pitchFamily="2" charset="2"/>
              <a:buChar char="q"/>
              <a:defRPr/>
            </a:pPr>
            <a:r>
              <a:rPr lang="en-US" sz="1600" dirty="0" smtClean="0">
                <a:latin typeface="Arial" pitchFamily="34" charset="0"/>
                <a:cs typeface="Arial" pitchFamily="34" charset="0"/>
              </a:rPr>
              <a:t>Operational expenditure, which comprises mainly of compensation of employees, and goods and services is 21% or R1.96 billion of the total budget. The main cost drivers </a:t>
            </a:r>
            <a:r>
              <a:rPr lang="en-US" sz="1600" dirty="0">
                <a:latin typeface="Arial" pitchFamily="34" charset="0"/>
                <a:cs typeface="Arial" pitchFamily="34" charset="0"/>
              </a:rPr>
              <a:t>are PPP agreement for office </a:t>
            </a:r>
            <a:r>
              <a:rPr lang="en-US" sz="1600" dirty="0" smtClean="0">
                <a:latin typeface="Arial" pitchFamily="34" charset="0"/>
                <a:cs typeface="Arial" pitchFamily="34" charset="0"/>
              </a:rPr>
              <a:t>accommodation at </a:t>
            </a:r>
            <a:r>
              <a:rPr lang="en-US" sz="1600" b="1" dirty="0" smtClean="0">
                <a:latin typeface="Arial" pitchFamily="34" charset="0"/>
                <a:cs typeface="Arial" pitchFamily="34" charset="0"/>
              </a:rPr>
              <a:t>the dtic </a:t>
            </a:r>
            <a:r>
              <a:rPr lang="en-US" sz="1600" dirty="0" smtClean="0">
                <a:latin typeface="Arial" pitchFamily="34" charset="0"/>
                <a:cs typeface="Arial" pitchFamily="34" charset="0"/>
              </a:rPr>
              <a:t>campus and foreign economic offices. </a:t>
            </a:r>
            <a:endParaRPr lang="en-US" sz="1600" dirty="0">
              <a:latin typeface="Arial" pitchFamily="34" charset="0"/>
              <a:cs typeface="Arial" pitchFamily="34" charset="0"/>
            </a:endParaRPr>
          </a:p>
        </p:txBody>
      </p:sp>
      <p:sp>
        <p:nvSpPr>
          <p:cNvPr id="4710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anose="020F0502020204030204" pitchFamily="34" charset="0"/>
              </a:defRPr>
            </a:lvl1pPr>
            <a:lvl2pPr marL="742950" indent="-285750">
              <a:defRPr sz="1500">
                <a:solidFill>
                  <a:schemeClr val="tx1"/>
                </a:solidFill>
                <a:latin typeface="Calibri" panose="020F0502020204030204" pitchFamily="34" charset="0"/>
              </a:defRPr>
            </a:lvl2pPr>
            <a:lvl3pPr marL="1143000" indent="-228600">
              <a:defRPr sz="1500">
                <a:solidFill>
                  <a:schemeClr val="tx1"/>
                </a:solidFill>
                <a:latin typeface="Calibri" panose="020F0502020204030204" pitchFamily="34" charset="0"/>
              </a:defRPr>
            </a:lvl3pPr>
            <a:lvl4pPr marL="1600200" indent="-228600">
              <a:defRPr sz="1500">
                <a:solidFill>
                  <a:schemeClr val="tx1"/>
                </a:solidFill>
                <a:latin typeface="Calibri" panose="020F0502020204030204" pitchFamily="34" charset="0"/>
              </a:defRPr>
            </a:lvl4pPr>
            <a:lvl5pPr marL="2057400" indent="-228600">
              <a:defRPr sz="1500">
                <a:solidFill>
                  <a:schemeClr val="tx1"/>
                </a:solidFill>
                <a:latin typeface="Calibri" panose="020F0502020204030204" pitchFamily="34" charset="0"/>
              </a:defRPr>
            </a:lvl5pPr>
            <a:lvl6pPr marL="2514600" indent="-228600" defTabSz="388938" eaLnBrk="0" fontAlgn="base" hangingPunct="0">
              <a:spcBef>
                <a:spcPct val="0"/>
              </a:spcBef>
              <a:spcAft>
                <a:spcPct val="0"/>
              </a:spcAft>
              <a:defRPr sz="1500">
                <a:solidFill>
                  <a:schemeClr val="tx1"/>
                </a:solidFill>
                <a:latin typeface="Calibri" panose="020F0502020204030204" pitchFamily="34" charset="0"/>
              </a:defRPr>
            </a:lvl6pPr>
            <a:lvl7pPr marL="2971800" indent="-228600" defTabSz="388938" eaLnBrk="0" fontAlgn="base" hangingPunct="0">
              <a:spcBef>
                <a:spcPct val="0"/>
              </a:spcBef>
              <a:spcAft>
                <a:spcPct val="0"/>
              </a:spcAft>
              <a:defRPr sz="1500">
                <a:solidFill>
                  <a:schemeClr val="tx1"/>
                </a:solidFill>
                <a:latin typeface="Calibri" panose="020F0502020204030204" pitchFamily="34" charset="0"/>
              </a:defRPr>
            </a:lvl7pPr>
            <a:lvl8pPr marL="3429000" indent="-228600" defTabSz="388938" eaLnBrk="0" fontAlgn="base" hangingPunct="0">
              <a:spcBef>
                <a:spcPct val="0"/>
              </a:spcBef>
              <a:spcAft>
                <a:spcPct val="0"/>
              </a:spcAft>
              <a:defRPr sz="1500">
                <a:solidFill>
                  <a:schemeClr val="tx1"/>
                </a:solidFill>
                <a:latin typeface="Calibri" panose="020F0502020204030204" pitchFamily="34" charset="0"/>
              </a:defRPr>
            </a:lvl8pPr>
            <a:lvl9pPr marL="3886200" indent="-228600" defTabSz="388938" eaLnBrk="0" fontAlgn="base" hangingPunct="0">
              <a:spcBef>
                <a:spcPct val="0"/>
              </a:spcBef>
              <a:spcAft>
                <a:spcPct val="0"/>
              </a:spcAft>
              <a:defRPr sz="1500">
                <a:solidFill>
                  <a:schemeClr val="tx1"/>
                </a:solidFill>
                <a:latin typeface="Calibri" panose="020F0502020204030204" pitchFamily="34" charset="0"/>
              </a:defRPr>
            </a:lvl9pPr>
          </a:lstStyle>
          <a:p>
            <a:fld id="{60170467-F997-4B53-9F55-75435C83131B}" type="slidenum">
              <a:rPr lang="en-US" altLang="en-US" sz="1000" smtClean="0">
                <a:solidFill>
                  <a:srgbClr val="898989"/>
                </a:solidFill>
              </a:rPr>
              <a:pPr/>
              <a:t>52</a:t>
            </a:fld>
            <a:endParaRPr lang="en-US" altLang="en-US" sz="1000" dirty="0" smtClean="0">
              <a:solidFill>
                <a:srgbClr val="898989"/>
              </a:solidFill>
            </a:endParaRPr>
          </a:p>
        </p:txBody>
      </p:sp>
      <p:sp>
        <p:nvSpPr>
          <p:cNvPr id="8" name="Title 1"/>
          <p:cNvSpPr txBox="1">
            <a:spLocks/>
          </p:cNvSpPr>
          <p:nvPr/>
        </p:nvSpPr>
        <p:spPr bwMode="auto">
          <a:xfrm>
            <a:off x="-1" y="0"/>
            <a:ext cx="9144000" cy="649288"/>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eaLnBrk="1" fontAlgn="auto" hangingPunct="1">
              <a:spcAft>
                <a:spcPts val="0"/>
              </a:spcAft>
              <a:defRPr/>
            </a:pPr>
            <a:r>
              <a:rPr lang="en-ZA" sz="1800" dirty="0">
                <a:solidFill>
                  <a:schemeClr val="bg1"/>
                </a:solidFill>
                <a:latin typeface="Arial" pitchFamily="34" charset="0"/>
                <a:ea typeface="MS PGothic" pitchFamily="34" charset="-128"/>
                <a:cs typeface="Arial" pitchFamily="34" charset="0"/>
              </a:rPr>
              <a:t>2020/21 BUDGET SUMMARY</a:t>
            </a:r>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4998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anose="020F0502020204030204" pitchFamily="34" charset="0"/>
              </a:defRPr>
            </a:lvl1pPr>
            <a:lvl2pPr marL="742950" indent="-285750">
              <a:defRPr sz="1500">
                <a:solidFill>
                  <a:schemeClr val="tx1"/>
                </a:solidFill>
                <a:latin typeface="Calibri" panose="020F0502020204030204" pitchFamily="34" charset="0"/>
              </a:defRPr>
            </a:lvl2pPr>
            <a:lvl3pPr marL="1143000" indent="-228600">
              <a:defRPr sz="1500">
                <a:solidFill>
                  <a:schemeClr val="tx1"/>
                </a:solidFill>
                <a:latin typeface="Calibri" panose="020F0502020204030204" pitchFamily="34" charset="0"/>
              </a:defRPr>
            </a:lvl3pPr>
            <a:lvl4pPr marL="1600200" indent="-228600">
              <a:defRPr sz="1500">
                <a:solidFill>
                  <a:schemeClr val="tx1"/>
                </a:solidFill>
                <a:latin typeface="Calibri" panose="020F0502020204030204" pitchFamily="34" charset="0"/>
              </a:defRPr>
            </a:lvl4pPr>
            <a:lvl5pPr marL="2057400" indent="-228600">
              <a:defRPr sz="1500">
                <a:solidFill>
                  <a:schemeClr val="tx1"/>
                </a:solidFill>
                <a:latin typeface="Calibri" panose="020F0502020204030204" pitchFamily="34" charset="0"/>
              </a:defRPr>
            </a:lvl5pPr>
            <a:lvl6pPr marL="2514600" indent="-228600" defTabSz="388938" eaLnBrk="0" fontAlgn="base" hangingPunct="0">
              <a:spcBef>
                <a:spcPct val="0"/>
              </a:spcBef>
              <a:spcAft>
                <a:spcPct val="0"/>
              </a:spcAft>
              <a:defRPr sz="1500">
                <a:solidFill>
                  <a:schemeClr val="tx1"/>
                </a:solidFill>
                <a:latin typeface="Calibri" panose="020F0502020204030204" pitchFamily="34" charset="0"/>
              </a:defRPr>
            </a:lvl6pPr>
            <a:lvl7pPr marL="2971800" indent="-228600" defTabSz="388938" eaLnBrk="0" fontAlgn="base" hangingPunct="0">
              <a:spcBef>
                <a:spcPct val="0"/>
              </a:spcBef>
              <a:spcAft>
                <a:spcPct val="0"/>
              </a:spcAft>
              <a:defRPr sz="1500">
                <a:solidFill>
                  <a:schemeClr val="tx1"/>
                </a:solidFill>
                <a:latin typeface="Calibri" panose="020F0502020204030204" pitchFamily="34" charset="0"/>
              </a:defRPr>
            </a:lvl7pPr>
            <a:lvl8pPr marL="3429000" indent="-228600" defTabSz="388938" eaLnBrk="0" fontAlgn="base" hangingPunct="0">
              <a:spcBef>
                <a:spcPct val="0"/>
              </a:spcBef>
              <a:spcAft>
                <a:spcPct val="0"/>
              </a:spcAft>
              <a:defRPr sz="1500">
                <a:solidFill>
                  <a:schemeClr val="tx1"/>
                </a:solidFill>
                <a:latin typeface="Calibri" panose="020F0502020204030204" pitchFamily="34" charset="0"/>
              </a:defRPr>
            </a:lvl8pPr>
            <a:lvl9pPr marL="3886200" indent="-228600" defTabSz="388938" eaLnBrk="0" fontAlgn="base" hangingPunct="0">
              <a:spcBef>
                <a:spcPct val="0"/>
              </a:spcBef>
              <a:spcAft>
                <a:spcPct val="0"/>
              </a:spcAft>
              <a:defRPr sz="1500">
                <a:solidFill>
                  <a:schemeClr val="tx1"/>
                </a:solidFill>
                <a:latin typeface="Calibri" panose="020F0502020204030204" pitchFamily="34" charset="0"/>
              </a:defRPr>
            </a:lvl9pPr>
          </a:lstStyle>
          <a:p>
            <a:pPr marL="0" marR="0" lvl="0" indent="0" algn="r" defTabSz="388938" rtl="0" eaLnBrk="1" fontAlgn="base" latinLnBrk="0" hangingPunct="1">
              <a:lnSpc>
                <a:spcPct val="100000"/>
              </a:lnSpc>
              <a:spcBef>
                <a:spcPct val="0"/>
              </a:spcBef>
              <a:spcAft>
                <a:spcPct val="0"/>
              </a:spcAft>
              <a:buClrTx/>
              <a:buSzTx/>
              <a:buFontTx/>
              <a:buNone/>
              <a:tabLst/>
              <a:defRPr/>
            </a:pPr>
            <a:fld id="{EDA6115C-56FC-4138-9A1A-DC0EC6F6D24A}" type="slidenum">
              <a:rPr kumimoji="0" lang="en-US" altLang="en-US" sz="10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388938" rtl="0" eaLnBrk="1" fontAlgn="base" latinLnBrk="0" hangingPunct="1">
                <a:lnSpc>
                  <a:spcPct val="100000"/>
                </a:lnSpc>
                <a:spcBef>
                  <a:spcPct val="0"/>
                </a:spcBef>
                <a:spcAft>
                  <a:spcPct val="0"/>
                </a:spcAft>
                <a:buClrTx/>
                <a:buSzTx/>
                <a:buFontTx/>
                <a:buNone/>
                <a:tabLst/>
                <a:defRPr/>
              </a:pPr>
              <a:t>53</a:t>
            </a:fld>
            <a:endParaRPr kumimoji="0" lang="en-US" altLang="en-US" sz="1000" b="0" i="0" u="none" strike="noStrike" kern="1200" cap="none" spc="0" normalizeH="0" baseline="0" noProof="0" dirty="0" smtClean="0">
              <a:ln>
                <a:noFill/>
              </a:ln>
              <a:solidFill>
                <a:srgbClr val="898989"/>
              </a:solidFill>
              <a:effectLst/>
              <a:uLnTx/>
              <a:uFillTx/>
              <a:latin typeface="Calibri" panose="020F0502020204030204" pitchFamily="34" charset="0"/>
              <a:ea typeface="+mn-ea"/>
              <a:cs typeface="+mn-cs"/>
            </a:endParaRPr>
          </a:p>
        </p:txBody>
      </p:sp>
      <p:graphicFrame>
        <p:nvGraphicFramePr>
          <p:cNvPr id="9" name="Chart 8"/>
          <p:cNvGraphicFramePr>
            <a:graphicFrameLocks/>
          </p:cNvGraphicFramePr>
          <p:nvPr>
            <p:extLst>
              <p:ext uri="{D42A27DB-BD31-4B8C-83A1-F6EECF244321}">
                <p14:modId xmlns:p14="http://schemas.microsoft.com/office/powerpoint/2010/main" val="2117698945"/>
              </p:ext>
            </p:extLst>
          </p:nvPr>
        </p:nvGraphicFramePr>
        <p:xfrm>
          <a:off x="0" y="514353"/>
          <a:ext cx="3818623" cy="34376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1570702877"/>
              </p:ext>
            </p:extLst>
          </p:nvPr>
        </p:nvGraphicFramePr>
        <p:xfrm>
          <a:off x="3818623" y="514352"/>
          <a:ext cx="5325377" cy="4497387"/>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ular Callout 14"/>
          <p:cNvSpPr/>
          <p:nvPr/>
        </p:nvSpPr>
        <p:spPr>
          <a:xfrm>
            <a:off x="0" y="3875002"/>
            <a:ext cx="2287535" cy="1182687"/>
          </a:xfrm>
          <a:prstGeom prst="wedgeRectCallout">
            <a:avLst>
              <a:gd name="adj1" fmla="val 37332"/>
              <a:gd name="adj2" fmla="val -49266"/>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defRPr/>
            </a:pPr>
            <a:r>
              <a:rPr lang="en-US" sz="900" b="1" u="sng" kern="0" dirty="0" smtClean="0">
                <a:solidFill>
                  <a:prstClr val="black"/>
                </a:solidFill>
              </a:rPr>
              <a:t>External programmes</a:t>
            </a:r>
          </a:p>
          <a:p>
            <a:pPr>
              <a:defRPr/>
            </a:pPr>
            <a:r>
              <a:rPr lang="en-US" sz="900" kern="0" dirty="0" smtClean="0">
                <a:solidFill>
                  <a:prstClr val="black"/>
                </a:solidFill>
              </a:rPr>
              <a:t>- </a:t>
            </a:r>
            <a:r>
              <a:rPr lang="en-US" sz="900" kern="0" dirty="0">
                <a:solidFill>
                  <a:prstClr val="black"/>
                </a:solidFill>
              </a:rPr>
              <a:t>IDC: Clothing, Textile, Leather and Footwear: Competitiveness Improvement Programme</a:t>
            </a:r>
          </a:p>
          <a:p>
            <a:pPr>
              <a:defRPr/>
            </a:pPr>
            <a:r>
              <a:rPr lang="en-US" sz="900" kern="0" dirty="0">
                <a:solidFill>
                  <a:prstClr val="black"/>
                </a:solidFill>
              </a:rPr>
              <a:t>- CSIR: National Cleaner Production Centre     </a:t>
            </a:r>
          </a:p>
          <a:p>
            <a:pPr>
              <a:defRPr/>
            </a:pPr>
            <a:r>
              <a:rPr lang="en-US" sz="900" kern="0" dirty="0">
                <a:solidFill>
                  <a:prstClr val="black"/>
                </a:solidFill>
              </a:rPr>
              <a:t>- CSIR :National Foundry Technology Network     </a:t>
            </a:r>
          </a:p>
          <a:p>
            <a:pPr>
              <a:defRPr/>
            </a:pPr>
            <a:r>
              <a:rPr lang="en-US" sz="900" kern="0" dirty="0">
                <a:solidFill>
                  <a:prstClr val="black"/>
                </a:solidFill>
              </a:rPr>
              <a:t>- CSIR: Aerospace Industry    </a:t>
            </a:r>
          </a:p>
          <a:p>
            <a:pPr>
              <a:defRPr/>
            </a:pPr>
            <a:r>
              <a:rPr lang="en-US" sz="900" kern="0" dirty="0">
                <a:solidFill>
                  <a:prstClr val="black"/>
                </a:solidFill>
              </a:rPr>
              <a:t>- CSIR: Fibre and Textile   </a:t>
            </a:r>
          </a:p>
          <a:p>
            <a:pPr>
              <a:defRPr/>
            </a:pPr>
            <a:r>
              <a:rPr lang="en-US" sz="900" kern="0" dirty="0">
                <a:solidFill>
                  <a:prstClr val="black"/>
                </a:solidFill>
              </a:rPr>
              <a:t>- Protechnik Laboratories   </a:t>
            </a:r>
          </a:p>
        </p:txBody>
      </p:sp>
      <p:sp>
        <p:nvSpPr>
          <p:cNvPr id="16" name="Rectangular Callout 15"/>
          <p:cNvSpPr/>
          <p:nvPr/>
        </p:nvSpPr>
        <p:spPr>
          <a:xfrm>
            <a:off x="2287535" y="3865477"/>
            <a:ext cx="1531088" cy="1182687"/>
          </a:xfrm>
          <a:prstGeom prst="wedgeRectCallout">
            <a:avLst>
              <a:gd name="adj1" fmla="val -28258"/>
              <a:gd name="adj2" fmla="val -50298"/>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defRPr/>
            </a:pPr>
            <a:r>
              <a:rPr lang="en-US" sz="900" b="1" u="sng" kern="0" dirty="0" smtClean="0">
                <a:solidFill>
                  <a:prstClr val="black"/>
                </a:solidFill>
              </a:rPr>
              <a:t>NPOs</a:t>
            </a:r>
          </a:p>
          <a:p>
            <a:pPr>
              <a:defRPr/>
            </a:pPr>
            <a:r>
              <a:rPr lang="en-US" sz="900" kern="0" dirty="0" smtClean="0">
                <a:solidFill>
                  <a:prstClr val="black"/>
                </a:solidFill>
              </a:rPr>
              <a:t>- Proudly </a:t>
            </a:r>
            <a:r>
              <a:rPr lang="en-US" sz="900" kern="0" dirty="0">
                <a:solidFill>
                  <a:prstClr val="black"/>
                </a:solidFill>
              </a:rPr>
              <a:t>South African   </a:t>
            </a:r>
          </a:p>
          <a:p>
            <a:pPr>
              <a:defRPr/>
            </a:pPr>
            <a:r>
              <a:rPr lang="en-US" sz="900" kern="0" dirty="0">
                <a:solidFill>
                  <a:prstClr val="black"/>
                </a:solidFill>
              </a:rPr>
              <a:t>- Intsimbi Future Production Technologies Initiatives     </a:t>
            </a:r>
          </a:p>
          <a:p>
            <a:pPr>
              <a:defRPr/>
            </a:pPr>
            <a:r>
              <a:rPr lang="en-US" sz="900" kern="0" dirty="0">
                <a:solidFill>
                  <a:prstClr val="black"/>
                </a:solidFill>
              </a:rPr>
              <a:t>- Automotive Supply Chain Competitiveness Initiative</a:t>
            </a:r>
          </a:p>
          <a:p>
            <a:pPr>
              <a:defRPr/>
            </a:pPr>
            <a:r>
              <a:rPr lang="en-US" sz="900" kern="0" dirty="0">
                <a:solidFill>
                  <a:prstClr val="black"/>
                </a:solidFill>
              </a:rPr>
              <a:t>-  Trade and Industrial Policy Strategies (TIPS) </a:t>
            </a:r>
          </a:p>
        </p:txBody>
      </p:sp>
      <p:sp>
        <p:nvSpPr>
          <p:cNvPr id="11" name="Title 1"/>
          <p:cNvSpPr txBox="1">
            <a:spLocks/>
          </p:cNvSpPr>
          <p:nvPr/>
        </p:nvSpPr>
        <p:spPr bwMode="auto">
          <a:xfrm>
            <a:off x="0" y="0"/>
            <a:ext cx="9144000" cy="523875"/>
          </a:xfrm>
          <a:prstGeom prst="rect">
            <a:avLst/>
          </a:prstGeom>
          <a:solidFill>
            <a:srgbClr val="00B050"/>
          </a:solidFill>
          <a:ln w="25400">
            <a:noFill/>
            <a:round/>
          </a:ln>
          <a:extLs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rtlCol="0" anchor="ctr" anchorCtr="0" compatLnSpc="1">
            <a:prstTxWarp prst="textNoShape">
              <a:avLst/>
            </a:prstTxWarp>
            <a:noAutofit/>
          </a:bodyPr>
          <a:lstStyle>
            <a:lvl1pPr algn="ctr" defTabSz="388938" rtl="0" eaLnBrk="0" fontAlgn="base" hangingPunct="0">
              <a:spcBef>
                <a:spcPct val="0"/>
              </a:spcBef>
              <a:spcAft>
                <a:spcPct val="0"/>
              </a:spcAft>
              <a:defRPr sz="3600" b="1" kern="1200">
                <a:solidFill>
                  <a:srgbClr val="FFFFFF"/>
                </a:solidFill>
                <a:latin typeface="Arial"/>
                <a:ea typeface="Arial"/>
                <a:cs typeface="Arial"/>
                <a:sym typeface="Arial"/>
              </a:defRPr>
            </a:lvl1pPr>
            <a:lvl2pPr algn="ctr" defTabSz="388938" rtl="0" eaLnBrk="0" fontAlgn="base" hangingPunct="0">
              <a:spcBef>
                <a:spcPct val="0"/>
              </a:spcBef>
              <a:spcAft>
                <a:spcPct val="0"/>
              </a:spcAft>
              <a:defRPr sz="3700">
                <a:solidFill>
                  <a:schemeClr val="tx1"/>
                </a:solidFill>
                <a:latin typeface="Calibri" panose="020F0502020204030204" pitchFamily="34" charset="0"/>
              </a:defRPr>
            </a:lvl2pPr>
            <a:lvl3pPr algn="ctr" defTabSz="388938" rtl="0" eaLnBrk="0" fontAlgn="base" hangingPunct="0">
              <a:spcBef>
                <a:spcPct val="0"/>
              </a:spcBef>
              <a:spcAft>
                <a:spcPct val="0"/>
              </a:spcAft>
              <a:defRPr sz="3700">
                <a:solidFill>
                  <a:schemeClr val="tx1"/>
                </a:solidFill>
                <a:latin typeface="Calibri" panose="020F0502020204030204" pitchFamily="34" charset="0"/>
              </a:defRPr>
            </a:lvl3pPr>
            <a:lvl4pPr algn="ctr" defTabSz="388938" rtl="0" eaLnBrk="0" fontAlgn="base" hangingPunct="0">
              <a:spcBef>
                <a:spcPct val="0"/>
              </a:spcBef>
              <a:spcAft>
                <a:spcPct val="0"/>
              </a:spcAft>
              <a:defRPr sz="3700">
                <a:solidFill>
                  <a:schemeClr val="tx1"/>
                </a:solidFill>
                <a:latin typeface="Calibri" panose="020F0502020204030204" pitchFamily="34" charset="0"/>
              </a:defRPr>
            </a:lvl4pPr>
            <a:lvl5pPr algn="ctr" defTabSz="388938" rtl="0" eaLnBrk="0" fontAlgn="base" hangingPunct="0">
              <a:spcBef>
                <a:spcPct val="0"/>
              </a:spcBef>
              <a:spcAft>
                <a:spcPct val="0"/>
              </a:spcAft>
              <a:defRPr sz="3700">
                <a:solidFill>
                  <a:schemeClr val="tx1"/>
                </a:solidFill>
                <a:latin typeface="Calibri" panose="020F0502020204030204" pitchFamily="34" charset="0"/>
              </a:defRPr>
            </a:lvl5pPr>
            <a:lvl6pPr marL="457200" algn="ctr" defTabSz="388938" rtl="0" fontAlgn="base">
              <a:spcBef>
                <a:spcPct val="0"/>
              </a:spcBef>
              <a:spcAft>
                <a:spcPct val="0"/>
              </a:spcAft>
              <a:defRPr sz="3700">
                <a:solidFill>
                  <a:schemeClr val="tx1"/>
                </a:solidFill>
                <a:latin typeface="Calibri" panose="020F0502020204030204" pitchFamily="34" charset="0"/>
              </a:defRPr>
            </a:lvl6pPr>
            <a:lvl7pPr marL="914400" algn="ctr" defTabSz="388938" rtl="0" fontAlgn="base">
              <a:spcBef>
                <a:spcPct val="0"/>
              </a:spcBef>
              <a:spcAft>
                <a:spcPct val="0"/>
              </a:spcAft>
              <a:defRPr sz="3700">
                <a:solidFill>
                  <a:schemeClr val="tx1"/>
                </a:solidFill>
                <a:latin typeface="Calibri" panose="020F0502020204030204" pitchFamily="34" charset="0"/>
              </a:defRPr>
            </a:lvl7pPr>
            <a:lvl8pPr marL="1371600" algn="ctr" defTabSz="388938" rtl="0" fontAlgn="base">
              <a:spcBef>
                <a:spcPct val="0"/>
              </a:spcBef>
              <a:spcAft>
                <a:spcPct val="0"/>
              </a:spcAft>
              <a:defRPr sz="3700">
                <a:solidFill>
                  <a:schemeClr val="tx1"/>
                </a:solidFill>
                <a:latin typeface="Calibri" panose="020F0502020204030204" pitchFamily="34" charset="0"/>
              </a:defRPr>
            </a:lvl8pPr>
            <a:lvl9pPr marL="1828800" algn="ctr" defTabSz="388938" rtl="0" fontAlgn="base">
              <a:spcBef>
                <a:spcPct val="0"/>
              </a:spcBef>
              <a:spcAft>
                <a:spcPct val="0"/>
              </a:spcAft>
              <a:defRPr sz="3700">
                <a:solidFill>
                  <a:schemeClr val="tx1"/>
                </a:solidFill>
                <a:latin typeface="Calibri" panose="020F0502020204030204" pitchFamily="34" charset="0"/>
              </a:defRPr>
            </a:lvl9pPr>
          </a:lstStyle>
          <a:p>
            <a:pPr defTabSz="457200" eaLnBrk="1" fontAlgn="auto" hangingPunct="1">
              <a:spcAft>
                <a:spcPts val="0"/>
              </a:spcAft>
              <a:defRPr/>
            </a:pPr>
            <a:r>
              <a:rPr lang="en-ZA" sz="1800" dirty="0">
                <a:solidFill>
                  <a:schemeClr val="bg1"/>
                </a:solidFill>
                <a:latin typeface="Arial" pitchFamily="34" charset="0"/>
                <a:ea typeface="MS PGothic" pitchFamily="34" charset="-128"/>
                <a:cs typeface="Arial" pitchFamily="34" charset="0"/>
              </a:rPr>
              <a:t>SPECIAL ADJUSTMENTS 2020/21 BUDGET – CATEGORIES OF THE BUDGET </a:t>
            </a:r>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97160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0964" y="1333500"/>
            <a:ext cx="9063037" cy="3771900"/>
          </a:xfrm>
        </p:spPr>
        <p:txBody>
          <a:bodyPr rtlCol="0">
            <a:normAutofit/>
          </a:bodyPr>
          <a:lstStyle/>
          <a:p>
            <a:pPr marL="0" indent="0" defTabSz="844083" eaLnBrk="1" fontAlgn="auto" hangingPunct="1">
              <a:lnSpc>
                <a:spcPct val="200000"/>
              </a:lnSpc>
              <a:spcBef>
                <a:spcPts val="738"/>
              </a:spcBef>
              <a:spcAft>
                <a:spcPts val="0"/>
              </a:spcAft>
              <a:buSzPct val="100000"/>
              <a:buFont typeface="Arial"/>
              <a:buNone/>
              <a:defRPr/>
            </a:pPr>
            <a:endParaRPr lang="en-US" sz="2000" b="1" kern="0" dirty="0">
              <a:solidFill>
                <a:srgbClr val="000000"/>
              </a:solidFill>
              <a:latin typeface="Arial" charset="0"/>
              <a:cs typeface="Calibri"/>
              <a:sym typeface="Calibri"/>
            </a:endParaRPr>
          </a:p>
          <a:p>
            <a:pPr marL="0" indent="0" defTabSz="389626" eaLnBrk="1" fontAlgn="auto" hangingPunct="1">
              <a:spcAft>
                <a:spcPts val="0"/>
              </a:spcAft>
              <a:buFont typeface="Arial"/>
              <a:buNone/>
              <a:defRPr/>
            </a:pPr>
            <a:endParaRPr lang="en-ZA" dirty="0"/>
          </a:p>
        </p:txBody>
      </p:sp>
      <p:sp>
        <p:nvSpPr>
          <p:cNvPr id="6" name="Title 1"/>
          <p:cNvSpPr txBox="1">
            <a:spLocks noGrp="1"/>
          </p:cNvSpPr>
          <p:nvPr>
            <p:ph type="title"/>
          </p:nvPr>
        </p:nvSpPr>
        <p:spPr>
          <a:xfrm>
            <a:off x="1" y="1550988"/>
            <a:ext cx="9137650" cy="952500"/>
          </a:xfrm>
          <a:solidFill>
            <a:srgbClr val="00B050"/>
          </a:solidFill>
        </p:spPr>
        <p:txBody>
          <a:bodyPr lIns="91440" tIns="45720" rIns="91440" bIns="45720" rtlCol="0">
            <a:normAutofit/>
          </a:bodyPr>
          <a:lst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defTabSz="914400">
              <a:defRPr/>
            </a:pPr>
            <a:r>
              <a:rPr lang="en-US" sz="3200" b="1" kern="0" dirty="0" smtClean="0">
                <a:solidFill>
                  <a:srgbClr val="FFFFFF"/>
                </a:solidFill>
                <a:sym typeface="Calibri"/>
              </a:rPr>
              <a:t>Thank You </a:t>
            </a:r>
            <a:endParaRPr lang="en-US" sz="3200" b="1" kern="0" dirty="0">
              <a:solidFill>
                <a:srgbClr val="FFFFFF"/>
              </a:solidFill>
              <a:sym typeface="Calibri"/>
            </a:endParaRPr>
          </a:p>
        </p:txBody>
      </p:sp>
      <p:sp>
        <p:nvSpPr>
          <p:cNvPr id="440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anose="020F0502020204030204" pitchFamily="34" charset="0"/>
              </a:defRPr>
            </a:lvl1pPr>
            <a:lvl2pPr marL="742950" indent="-285750">
              <a:defRPr sz="1500">
                <a:solidFill>
                  <a:schemeClr val="tx1"/>
                </a:solidFill>
                <a:latin typeface="Calibri" panose="020F0502020204030204" pitchFamily="34" charset="0"/>
              </a:defRPr>
            </a:lvl2pPr>
            <a:lvl3pPr marL="1143000" indent="-228600">
              <a:defRPr sz="1500">
                <a:solidFill>
                  <a:schemeClr val="tx1"/>
                </a:solidFill>
                <a:latin typeface="Calibri" panose="020F0502020204030204" pitchFamily="34" charset="0"/>
              </a:defRPr>
            </a:lvl3pPr>
            <a:lvl4pPr marL="1600200" indent="-228600">
              <a:defRPr sz="1500">
                <a:solidFill>
                  <a:schemeClr val="tx1"/>
                </a:solidFill>
                <a:latin typeface="Calibri" panose="020F0502020204030204" pitchFamily="34" charset="0"/>
              </a:defRPr>
            </a:lvl4pPr>
            <a:lvl5pPr marL="2057400" indent="-228600">
              <a:defRPr sz="1500">
                <a:solidFill>
                  <a:schemeClr val="tx1"/>
                </a:solidFill>
                <a:latin typeface="Calibri" panose="020F0502020204030204" pitchFamily="34" charset="0"/>
              </a:defRPr>
            </a:lvl5pPr>
            <a:lvl6pPr marL="2514600" indent="-228600" defTabSz="388938" eaLnBrk="0" fontAlgn="base" hangingPunct="0">
              <a:spcBef>
                <a:spcPct val="0"/>
              </a:spcBef>
              <a:spcAft>
                <a:spcPct val="0"/>
              </a:spcAft>
              <a:defRPr sz="1500">
                <a:solidFill>
                  <a:schemeClr val="tx1"/>
                </a:solidFill>
                <a:latin typeface="Calibri" panose="020F0502020204030204" pitchFamily="34" charset="0"/>
              </a:defRPr>
            </a:lvl6pPr>
            <a:lvl7pPr marL="2971800" indent="-228600" defTabSz="388938" eaLnBrk="0" fontAlgn="base" hangingPunct="0">
              <a:spcBef>
                <a:spcPct val="0"/>
              </a:spcBef>
              <a:spcAft>
                <a:spcPct val="0"/>
              </a:spcAft>
              <a:defRPr sz="1500">
                <a:solidFill>
                  <a:schemeClr val="tx1"/>
                </a:solidFill>
                <a:latin typeface="Calibri" panose="020F0502020204030204" pitchFamily="34" charset="0"/>
              </a:defRPr>
            </a:lvl7pPr>
            <a:lvl8pPr marL="3429000" indent="-228600" defTabSz="388938" eaLnBrk="0" fontAlgn="base" hangingPunct="0">
              <a:spcBef>
                <a:spcPct val="0"/>
              </a:spcBef>
              <a:spcAft>
                <a:spcPct val="0"/>
              </a:spcAft>
              <a:defRPr sz="1500">
                <a:solidFill>
                  <a:schemeClr val="tx1"/>
                </a:solidFill>
                <a:latin typeface="Calibri" panose="020F0502020204030204" pitchFamily="34" charset="0"/>
              </a:defRPr>
            </a:lvl8pPr>
            <a:lvl9pPr marL="3886200" indent="-228600" defTabSz="388938" eaLnBrk="0" fontAlgn="base" hangingPunct="0">
              <a:spcBef>
                <a:spcPct val="0"/>
              </a:spcBef>
              <a:spcAft>
                <a:spcPct val="0"/>
              </a:spcAft>
              <a:defRPr sz="1500">
                <a:solidFill>
                  <a:schemeClr val="tx1"/>
                </a:solidFill>
                <a:latin typeface="Calibri" panose="020F0502020204030204" pitchFamily="34" charset="0"/>
              </a:defRPr>
            </a:lvl9pPr>
          </a:lstStyle>
          <a:p>
            <a:fld id="{22E6A5EA-FDD9-4FEE-BD45-5F8B828FAD9E}" type="slidenum">
              <a:rPr lang="en-US" altLang="en-US" sz="1000" smtClean="0">
                <a:solidFill>
                  <a:srgbClr val="898989"/>
                </a:solidFill>
              </a:rPr>
              <a:pPr/>
              <a:t>54</a:t>
            </a:fld>
            <a:endParaRPr lang="en-US" altLang="en-US" sz="1000" dirty="0" smtClean="0">
              <a:solidFill>
                <a:srgbClr val="898989"/>
              </a:solidFill>
            </a:endParaRPr>
          </a:p>
        </p:txBody>
      </p:sp>
    </p:spTree>
    <p:extLst>
      <p:ext uri="{BB962C8B-B14F-4D97-AF65-F5344CB8AC3E}">
        <p14:creationId xmlns:p14="http://schemas.microsoft.com/office/powerpoint/2010/main" val="1324611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6066" y="985840"/>
            <a:ext cx="4389731" cy="4401205"/>
          </a:xfrm>
          <a:prstGeom prst="rect">
            <a:avLst/>
          </a:prstGeom>
        </p:spPr>
        <p:txBody>
          <a:bodyPr wrap="square">
            <a:spAutoFit/>
          </a:bodyPr>
          <a:lstStyle/>
          <a:p>
            <a:pPr marL="285750" indent="-285750" algn="just" defTabSz="457200">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GFCF </a:t>
            </a:r>
            <a:r>
              <a:rPr lang="en-GB" sz="1400" dirty="0">
                <a:latin typeface="Arial" panose="020B0604020202020204" pitchFamily="34" charset="0"/>
                <a:cs typeface="Arial" panose="020B0604020202020204" pitchFamily="34" charset="0"/>
              </a:rPr>
              <a:t>contracted </a:t>
            </a:r>
            <a:r>
              <a:rPr lang="en-GB" sz="1400" dirty="0" smtClean="0">
                <a:latin typeface="Arial" panose="020B0604020202020204" pitchFamily="34" charset="0"/>
                <a:cs typeface="Arial" panose="020B0604020202020204" pitchFamily="34" charset="0"/>
              </a:rPr>
              <a:t>sharply by 20.5% </a:t>
            </a:r>
            <a:r>
              <a:rPr lang="en-GB" sz="1400" dirty="0">
                <a:latin typeface="Arial" panose="020B0604020202020204" pitchFamily="34" charset="0"/>
                <a:cs typeface="Arial" panose="020B0604020202020204" pitchFamily="34" charset="0"/>
              </a:rPr>
              <a:t>in the first quarter of </a:t>
            </a:r>
            <a:r>
              <a:rPr lang="en-GB" sz="1400" dirty="0" smtClean="0">
                <a:latin typeface="Arial" panose="020B0604020202020204" pitchFamily="34" charset="0"/>
                <a:cs typeface="Arial" panose="020B0604020202020204" pitchFamily="34" charset="0"/>
              </a:rPr>
              <a:t>2020; </a:t>
            </a:r>
          </a:p>
          <a:p>
            <a:pPr marL="285750" indent="-285750" algn="just" defTabSz="457200">
              <a:buFont typeface="Arial" panose="020B0604020202020204" pitchFamily="34" charset="0"/>
              <a:buChar char="•"/>
              <a:defRPr/>
            </a:pPr>
            <a:endParaRPr lang="en-GB" sz="1400" dirty="0" smtClean="0">
              <a:latin typeface="Arial" panose="020B0604020202020204" pitchFamily="34" charset="0"/>
              <a:cs typeface="Arial" panose="020B0604020202020204" pitchFamily="34" charset="0"/>
            </a:endParaRPr>
          </a:p>
          <a:p>
            <a:pPr marL="285750" indent="-285750" algn="just" defTabSz="457200">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This is for </a:t>
            </a:r>
            <a:r>
              <a:rPr lang="en-GB" sz="1400" dirty="0">
                <a:latin typeface="Arial" panose="020B0604020202020204" pitchFamily="34" charset="0"/>
                <a:cs typeface="Arial" panose="020B0604020202020204" pitchFamily="34" charset="0"/>
              </a:rPr>
              <a:t>the second consecutive </a:t>
            </a:r>
            <a:r>
              <a:rPr lang="en-GB" sz="1400" dirty="0" smtClean="0">
                <a:latin typeface="Arial" panose="020B0604020202020204" pitchFamily="34" charset="0"/>
                <a:cs typeface="Arial" panose="020B0604020202020204" pitchFamily="34" charset="0"/>
              </a:rPr>
              <a:t>quarter after declining by 10</a:t>
            </a:r>
            <a:r>
              <a:rPr lang="en-GB" sz="1400" dirty="0">
                <a:latin typeface="Arial" panose="020B0604020202020204" pitchFamily="34" charset="0"/>
                <a:cs typeface="Arial" panose="020B0604020202020204" pitchFamily="34" charset="0"/>
              </a:rPr>
              <a:t>% (q-on-q) in the fourth quarter of </a:t>
            </a:r>
            <a:r>
              <a:rPr lang="en-GB" sz="1400" dirty="0" smtClean="0">
                <a:latin typeface="Arial" panose="020B0604020202020204" pitchFamily="34" charset="0"/>
                <a:cs typeface="Arial" panose="020B0604020202020204" pitchFamily="34" charset="0"/>
              </a:rPr>
              <a:t>2019</a:t>
            </a:r>
            <a:r>
              <a:rPr lang="en-GB" sz="1400" dirty="0">
                <a:latin typeface="Arial" panose="020B0604020202020204" pitchFamily="34" charset="0"/>
                <a:cs typeface="Arial" panose="020B0604020202020204" pitchFamily="34" charset="0"/>
              </a:rPr>
              <a:t>;</a:t>
            </a:r>
            <a:endParaRPr lang="en-GB" sz="1400" dirty="0" smtClean="0">
              <a:latin typeface="Arial" panose="020B0604020202020204" pitchFamily="34" charset="0"/>
              <a:cs typeface="Arial" panose="020B0604020202020204" pitchFamily="34" charset="0"/>
            </a:endParaRPr>
          </a:p>
          <a:p>
            <a:pPr marL="285750" indent="-285750" algn="just" defTabSz="457200">
              <a:buFont typeface="Arial" panose="020B0604020202020204" pitchFamily="34" charset="0"/>
              <a:buChar char="•"/>
              <a:defRPr/>
            </a:pPr>
            <a:endParaRPr lang="en-GB" sz="1400" dirty="0" smtClean="0">
              <a:latin typeface="Arial" panose="020B0604020202020204" pitchFamily="34" charset="0"/>
              <a:cs typeface="Arial" panose="020B0604020202020204" pitchFamily="34" charset="0"/>
            </a:endParaRPr>
          </a:p>
          <a:p>
            <a:pPr marL="285750" indent="-285750" algn="just" defTabSz="457200">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The </a:t>
            </a:r>
            <a:r>
              <a:rPr lang="en-GB" sz="1400" dirty="0">
                <a:latin typeface="Arial" panose="020B0604020202020204" pitchFamily="34" charset="0"/>
                <a:cs typeface="Arial" panose="020B0604020202020204" pitchFamily="34" charset="0"/>
              </a:rPr>
              <a:t>main contributors to the decrease were machinery and other equipment, transport equipment and other </a:t>
            </a:r>
            <a:r>
              <a:rPr lang="en-GB" sz="1400" dirty="0" smtClean="0">
                <a:latin typeface="Arial" panose="020B0604020202020204" pitchFamily="34" charset="0"/>
                <a:cs typeface="Arial" panose="020B0604020202020204" pitchFamily="34" charset="0"/>
              </a:rPr>
              <a:t>assets;</a:t>
            </a:r>
          </a:p>
          <a:p>
            <a:pPr marL="285750" indent="-285750" algn="just" defTabSz="457200">
              <a:buFont typeface="Arial" panose="020B0604020202020204" pitchFamily="34" charset="0"/>
              <a:buChar char="•"/>
              <a:defRPr/>
            </a:pPr>
            <a:endParaRPr lang="en-GB" sz="1400" dirty="0" smtClean="0">
              <a:latin typeface="Arial" panose="020B0604020202020204" pitchFamily="34" charset="0"/>
              <a:cs typeface="Arial" panose="020B0604020202020204" pitchFamily="34" charset="0"/>
            </a:endParaRPr>
          </a:p>
          <a:p>
            <a:pPr marL="285750" indent="-285750" algn="just" defTabSz="457200">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This decline was </a:t>
            </a:r>
            <a:r>
              <a:rPr lang="en-GB" sz="1400" dirty="0">
                <a:latin typeface="Arial" panose="020B0604020202020204" pitchFamily="34" charset="0"/>
                <a:cs typeface="Arial" panose="020B0604020202020204" pitchFamily="34" charset="0"/>
              </a:rPr>
              <a:t>primarily driven by p</a:t>
            </a:r>
            <a:r>
              <a:rPr lang="en-GB" sz="1400" dirty="0" smtClean="0">
                <a:latin typeface="Arial" panose="020B0604020202020204" pitchFamily="34" charset="0"/>
                <a:cs typeface="Arial" panose="020B0604020202020204" pitchFamily="34" charset="0"/>
              </a:rPr>
              <a:t>ublic corporations </a:t>
            </a:r>
            <a:r>
              <a:rPr lang="en-GB" sz="1400" dirty="0">
                <a:latin typeface="Arial" panose="020B0604020202020204" pitchFamily="34" charset="0"/>
                <a:cs typeface="Arial" panose="020B0604020202020204" pitchFamily="34" charset="0"/>
              </a:rPr>
              <a:t>and the p</a:t>
            </a:r>
            <a:r>
              <a:rPr lang="en-GB" sz="1400" dirty="0" smtClean="0">
                <a:latin typeface="Arial" panose="020B0604020202020204" pitchFamily="34" charset="0"/>
                <a:cs typeface="Arial" panose="020B0604020202020204" pitchFamily="34" charset="0"/>
              </a:rPr>
              <a:t>rivate business enterprises declining by 20.9% and 25.3% respectively; and</a:t>
            </a:r>
          </a:p>
          <a:p>
            <a:pPr marL="285750" indent="-285750" algn="just" defTabSz="457200">
              <a:buFont typeface="Arial" panose="020B0604020202020204" pitchFamily="34" charset="0"/>
              <a:buChar char="•"/>
              <a:defRPr/>
            </a:pPr>
            <a:endParaRPr lang="en-GB" sz="1400" dirty="0" smtClean="0">
              <a:latin typeface="Arial" panose="020B0604020202020204" pitchFamily="34" charset="0"/>
              <a:cs typeface="Arial" panose="020B0604020202020204" pitchFamily="34" charset="0"/>
            </a:endParaRPr>
          </a:p>
          <a:p>
            <a:pPr marL="285750" indent="-285750" algn="just" defTabSz="457200">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Consequently</a:t>
            </a:r>
            <a:r>
              <a:rPr lang="en-GB" sz="1400" dirty="0">
                <a:latin typeface="Arial" panose="020B0604020202020204" pitchFamily="34" charset="0"/>
                <a:cs typeface="Arial" panose="020B0604020202020204" pitchFamily="34" charset="0"/>
              </a:rPr>
              <a:t>, domestic investment as a ratio of GDP also declined from 19.4%(q-on-) in the third </a:t>
            </a:r>
            <a:r>
              <a:rPr lang="en-GB" sz="1400" dirty="0" smtClean="0">
                <a:latin typeface="Arial" panose="020B0604020202020204" pitchFamily="34" charset="0"/>
                <a:cs typeface="Arial" panose="020B0604020202020204" pitchFamily="34" charset="0"/>
              </a:rPr>
              <a:t>quarter </a:t>
            </a:r>
            <a:r>
              <a:rPr lang="en-GB" sz="1400" dirty="0">
                <a:latin typeface="Arial" panose="020B0604020202020204" pitchFamily="34" charset="0"/>
                <a:cs typeface="Arial" panose="020B0604020202020204" pitchFamily="34" charset="0"/>
              </a:rPr>
              <a:t>to 19% in the fourth quarter of 2019 before further falling to 18% in the first quarter of 2020.</a:t>
            </a:r>
            <a:endParaRPr lang="en-GB" sz="1400" dirty="0">
              <a:solidFill>
                <a:prstClr val="black"/>
              </a:solidFill>
              <a:latin typeface="Arial" panose="020B0604020202020204" pitchFamily="34" charset="0"/>
              <a:cs typeface="Arial" panose="020B0604020202020204" pitchFamily="34" charset="0"/>
              <a:sym typeface="Calibri"/>
            </a:endParaRPr>
          </a:p>
        </p:txBody>
      </p:sp>
      <p:sp>
        <p:nvSpPr>
          <p:cNvPr id="9" name="Title 1"/>
          <p:cNvSpPr txBox="1">
            <a:spLocks/>
          </p:cNvSpPr>
          <p:nvPr/>
        </p:nvSpPr>
        <p:spPr>
          <a:xfrm>
            <a:off x="0" y="0"/>
            <a:ext cx="9144000" cy="761762"/>
          </a:xfrm>
          <a:prstGeom prst="rect">
            <a:avLst/>
          </a:prstGeom>
          <a:solidFill>
            <a:srgbClr val="00B050"/>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ZA" sz="2400" b="1" dirty="0" smtClean="0">
                <a:solidFill>
                  <a:schemeClr val="bg1"/>
                </a:solidFill>
                <a:latin typeface="Arial" pitchFamily="34" charset="0"/>
                <a:cs typeface="Arial" pitchFamily="34" charset="0"/>
                <a:sym typeface="Calibri"/>
              </a:rPr>
              <a:t>REAL GROSS </a:t>
            </a:r>
            <a:r>
              <a:rPr lang="en-ZA" sz="2400" b="1" dirty="0">
                <a:solidFill>
                  <a:schemeClr val="bg1"/>
                </a:solidFill>
                <a:latin typeface="Arial" pitchFamily="34" charset="0"/>
                <a:cs typeface="Arial" pitchFamily="34" charset="0"/>
                <a:sym typeface="Calibri"/>
              </a:rPr>
              <a:t>FIXED CAPITAL </a:t>
            </a:r>
            <a:r>
              <a:rPr lang="en-ZA" sz="2400" b="1" dirty="0" smtClean="0">
                <a:solidFill>
                  <a:schemeClr val="bg1"/>
                </a:solidFill>
                <a:latin typeface="Arial" pitchFamily="34" charset="0"/>
                <a:cs typeface="Arial" pitchFamily="34" charset="0"/>
                <a:sym typeface="Calibri"/>
              </a:rPr>
              <a:t>FORMATION (GFCF) </a:t>
            </a:r>
            <a:r>
              <a:rPr lang="en-ZA" sz="2400" b="1" dirty="0">
                <a:solidFill>
                  <a:schemeClr val="bg1"/>
                </a:solidFill>
                <a:latin typeface="Arial" pitchFamily="34" charset="0"/>
                <a:cs typeface="Arial" pitchFamily="34" charset="0"/>
                <a:sym typeface="Calibri"/>
              </a:rPr>
              <a:t>DIPPED</a:t>
            </a:r>
            <a:endParaRPr lang="en-US" sz="2400" b="1" dirty="0">
              <a:solidFill>
                <a:schemeClr val="bg1"/>
              </a:solidFill>
              <a:latin typeface="Arial" pitchFamily="34" charset="0"/>
              <a:cs typeface="Arial" pitchFamily="34" charset="0"/>
            </a:endParaRPr>
          </a:p>
        </p:txBody>
      </p:sp>
      <p:graphicFrame>
        <p:nvGraphicFramePr>
          <p:cNvPr id="10" name="Chart 9"/>
          <p:cNvGraphicFramePr/>
          <p:nvPr>
            <p:extLst>
              <p:ext uri="{D42A27DB-BD31-4B8C-83A1-F6EECF244321}">
                <p14:modId xmlns:p14="http://schemas.microsoft.com/office/powerpoint/2010/main" val="1126772628"/>
              </p:ext>
            </p:extLst>
          </p:nvPr>
        </p:nvGraphicFramePr>
        <p:xfrm>
          <a:off x="4635798" y="985838"/>
          <a:ext cx="4508205" cy="3615055"/>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1"/>
          <p:cNvSpPr>
            <a:spLocks noGrp="1"/>
          </p:cNvSpPr>
          <p:nvPr>
            <p:ph type="sldNum" sz="quarter" idx="12"/>
          </p:nvPr>
        </p:nvSpPr>
        <p:spPr bwMode="auto">
          <a:xfrm>
            <a:off x="6553200" y="5297488"/>
            <a:ext cx="2133600" cy="30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anose="020F0502020204030204" pitchFamily="34" charset="0"/>
              </a:defRPr>
            </a:lvl1pPr>
            <a:lvl2pPr marL="742950" indent="-285750">
              <a:defRPr sz="1500">
                <a:solidFill>
                  <a:schemeClr val="tx1"/>
                </a:solidFill>
                <a:latin typeface="Calibri" panose="020F0502020204030204" pitchFamily="34" charset="0"/>
              </a:defRPr>
            </a:lvl2pPr>
            <a:lvl3pPr marL="1143000" indent="-228600">
              <a:defRPr sz="1500">
                <a:solidFill>
                  <a:schemeClr val="tx1"/>
                </a:solidFill>
                <a:latin typeface="Calibri" panose="020F0502020204030204" pitchFamily="34" charset="0"/>
              </a:defRPr>
            </a:lvl3pPr>
            <a:lvl4pPr marL="1600200" indent="-228600">
              <a:defRPr sz="1500">
                <a:solidFill>
                  <a:schemeClr val="tx1"/>
                </a:solidFill>
                <a:latin typeface="Calibri" panose="020F0502020204030204" pitchFamily="34" charset="0"/>
              </a:defRPr>
            </a:lvl4pPr>
            <a:lvl5pPr marL="2057400" indent="-228600">
              <a:defRPr sz="1500">
                <a:solidFill>
                  <a:schemeClr val="tx1"/>
                </a:solidFill>
                <a:latin typeface="Calibri" panose="020F0502020204030204" pitchFamily="34" charset="0"/>
              </a:defRPr>
            </a:lvl5pPr>
            <a:lvl6pPr marL="2514600" indent="-228600" defTabSz="388938" eaLnBrk="0" fontAlgn="base" hangingPunct="0">
              <a:spcBef>
                <a:spcPct val="0"/>
              </a:spcBef>
              <a:spcAft>
                <a:spcPct val="0"/>
              </a:spcAft>
              <a:defRPr sz="1500">
                <a:solidFill>
                  <a:schemeClr val="tx1"/>
                </a:solidFill>
                <a:latin typeface="Calibri" panose="020F0502020204030204" pitchFamily="34" charset="0"/>
              </a:defRPr>
            </a:lvl6pPr>
            <a:lvl7pPr marL="2971800" indent="-228600" defTabSz="388938" eaLnBrk="0" fontAlgn="base" hangingPunct="0">
              <a:spcBef>
                <a:spcPct val="0"/>
              </a:spcBef>
              <a:spcAft>
                <a:spcPct val="0"/>
              </a:spcAft>
              <a:defRPr sz="1500">
                <a:solidFill>
                  <a:schemeClr val="tx1"/>
                </a:solidFill>
                <a:latin typeface="Calibri" panose="020F0502020204030204" pitchFamily="34" charset="0"/>
              </a:defRPr>
            </a:lvl7pPr>
            <a:lvl8pPr marL="3429000" indent="-228600" defTabSz="388938" eaLnBrk="0" fontAlgn="base" hangingPunct="0">
              <a:spcBef>
                <a:spcPct val="0"/>
              </a:spcBef>
              <a:spcAft>
                <a:spcPct val="0"/>
              </a:spcAft>
              <a:defRPr sz="1500">
                <a:solidFill>
                  <a:schemeClr val="tx1"/>
                </a:solidFill>
                <a:latin typeface="Calibri" panose="020F0502020204030204" pitchFamily="34" charset="0"/>
              </a:defRPr>
            </a:lvl8pPr>
            <a:lvl9pPr marL="3886200" indent="-228600" defTabSz="388938" eaLnBrk="0" fontAlgn="base" hangingPunct="0">
              <a:spcBef>
                <a:spcPct val="0"/>
              </a:spcBef>
              <a:spcAft>
                <a:spcPct val="0"/>
              </a:spcAft>
              <a:defRPr sz="1500">
                <a:solidFill>
                  <a:schemeClr val="tx1"/>
                </a:solidFill>
                <a:latin typeface="Calibri" panose="020F0502020204030204" pitchFamily="34" charset="0"/>
              </a:defRPr>
            </a:lvl9pPr>
          </a:lstStyle>
          <a:p>
            <a:r>
              <a:rPr lang="en-US" altLang="en-US" sz="1000" dirty="0">
                <a:solidFill>
                  <a:srgbClr val="898989"/>
                </a:solidFill>
              </a:rPr>
              <a:t>6</a:t>
            </a:r>
            <a:endParaRPr lang="en-US" altLang="en-US" sz="1000" dirty="0" smtClean="0">
              <a:solidFill>
                <a:srgbClr val="898989"/>
              </a:solidFill>
            </a:endParaRPr>
          </a:p>
        </p:txBody>
      </p:sp>
    </p:spTree>
    <p:extLst>
      <p:ext uri="{BB962C8B-B14F-4D97-AF65-F5344CB8AC3E}">
        <p14:creationId xmlns:p14="http://schemas.microsoft.com/office/powerpoint/2010/main" val="3475143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8938" y="1333500"/>
            <a:ext cx="3859212" cy="3754874"/>
          </a:xfrm>
          <a:prstGeom prst="rect">
            <a:avLst/>
          </a:prstGeom>
          <a:noFill/>
        </p:spPr>
        <p:txBody>
          <a:bodyPr wrap="square">
            <a:spAutoFit/>
          </a:bodyPr>
          <a:lstStyle/>
          <a:p>
            <a:pPr marL="285750" indent="-285750" algn="just" defTabSz="914400">
              <a:buFont typeface="Arial" panose="020B0604020202020204" pitchFamily="34" charset="0"/>
              <a:buChar char="•"/>
              <a:defRPr/>
            </a:pPr>
            <a:r>
              <a:rPr lang="en-ZA" sz="1400" dirty="0">
                <a:latin typeface="Arial" panose="020B0604020202020204" pitchFamily="34" charset="0"/>
                <a:cs typeface="Arial" panose="020B0604020202020204" pitchFamily="34" charset="0"/>
              </a:rPr>
              <a:t>T</a:t>
            </a:r>
            <a:r>
              <a:rPr lang="en-ZA" sz="1400" dirty="0" smtClean="0">
                <a:latin typeface="Arial" panose="020B0604020202020204" pitchFamily="34" charset="0"/>
                <a:cs typeface="Arial" panose="020B0604020202020204" pitchFamily="34" charset="0"/>
              </a:rPr>
              <a:t>he South African economy </a:t>
            </a:r>
            <a:r>
              <a:rPr lang="en-ZA" sz="1400" dirty="0">
                <a:latin typeface="Arial" panose="020B0604020202020204" pitchFamily="34" charset="0"/>
                <a:cs typeface="Arial" panose="020B0604020202020204" pitchFamily="34" charset="0"/>
              </a:rPr>
              <a:t>lost 38 000 jobs in </a:t>
            </a:r>
            <a:r>
              <a:rPr lang="en-ZA" sz="1400" dirty="0" smtClean="0">
                <a:latin typeface="Arial" panose="020B0604020202020204" pitchFamily="34" charset="0"/>
                <a:cs typeface="Arial" panose="020B0604020202020204" pitchFamily="34" charset="0"/>
              </a:rPr>
              <a:t>Q1 2020;</a:t>
            </a:r>
          </a:p>
          <a:p>
            <a:pPr marL="285750" indent="-285750" algn="just" defTabSz="914400">
              <a:buFont typeface="Arial" panose="020B0604020202020204" pitchFamily="34" charset="0"/>
              <a:buChar char="•"/>
              <a:defRPr/>
            </a:pPr>
            <a:endParaRPr lang="en-ZA" sz="1400" dirty="0" smtClean="0">
              <a:latin typeface="Arial" panose="020B0604020202020204" pitchFamily="34" charset="0"/>
              <a:cs typeface="Arial" panose="020B0604020202020204" pitchFamily="34" charset="0"/>
            </a:endParaRPr>
          </a:p>
          <a:p>
            <a:pPr marL="285750" indent="-285750" algn="just" defTabSz="914400">
              <a:buFont typeface="Arial" panose="020B0604020202020204" pitchFamily="34" charset="0"/>
              <a:buChar char="•"/>
              <a:defRPr/>
            </a:pPr>
            <a:r>
              <a:rPr lang="en-ZA" sz="1400" dirty="0" smtClean="0">
                <a:latin typeface="Arial" panose="020B0604020202020204" pitchFamily="34" charset="0"/>
                <a:cs typeface="Arial" panose="020B0604020202020204" pitchFamily="34" charset="0"/>
              </a:rPr>
              <a:t>This reduces </a:t>
            </a:r>
            <a:r>
              <a:rPr lang="en-ZA" sz="1400" dirty="0">
                <a:latin typeface="Arial" panose="020B0604020202020204" pitchFamily="34" charset="0"/>
                <a:cs typeface="Arial" panose="020B0604020202020204" pitchFamily="34" charset="0"/>
              </a:rPr>
              <a:t>the total number of the employed </a:t>
            </a:r>
            <a:r>
              <a:rPr lang="en-ZA" sz="1400" dirty="0" smtClean="0">
                <a:latin typeface="Arial" panose="020B0604020202020204" pitchFamily="34" charset="0"/>
                <a:cs typeface="Arial" panose="020B0604020202020204" pitchFamily="34" charset="0"/>
              </a:rPr>
              <a:t>from 16,42 million people in Q4 2019 to 16,38 million in Q1 2020;</a:t>
            </a:r>
          </a:p>
          <a:p>
            <a:pPr marL="285750" indent="-285750" algn="just" defTabSz="914400">
              <a:buFont typeface="Arial" panose="020B0604020202020204" pitchFamily="34" charset="0"/>
              <a:buChar char="•"/>
              <a:defRPr/>
            </a:pPr>
            <a:endParaRPr lang="en-ZA" sz="1400" dirty="0" smtClean="0">
              <a:latin typeface="Arial" panose="020B0604020202020204" pitchFamily="34" charset="0"/>
              <a:cs typeface="Arial" panose="020B0604020202020204" pitchFamily="34" charset="0"/>
            </a:endParaRPr>
          </a:p>
          <a:p>
            <a:pPr marL="285750" indent="-285750" algn="just" defTabSz="914400">
              <a:buFont typeface="Arial" panose="020B0604020202020204" pitchFamily="34" charset="0"/>
              <a:buChar char="•"/>
              <a:defRPr/>
            </a:pPr>
            <a:r>
              <a:rPr lang="en-ZA" sz="1400" dirty="0" smtClean="0">
                <a:latin typeface="Arial" panose="020B0604020202020204" pitchFamily="34" charset="0"/>
                <a:cs typeface="Arial" panose="020B0604020202020204" pitchFamily="34" charset="0"/>
              </a:rPr>
              <a:t>Of </a:t>
            </a:r>
            <a:r>
              <a:rPr lang="en-ZA" sz="1400" dirty="0">
                <a:latin typeface="Arial" panose="020B0604020202020204" pitchFamily="34" charset="0"/>
                <a:cs typeface="Arial" panose="020B0604020202020204" pitchFamily="34" charset="0"/>
              </a:rPr>
              <a:t>the 10 industries, only three registered </a:t>
            </a:r>
            <a:r>
              <a:rPr lang="en-ZA" sz="1400" dirty="0" smtClean="0">
                <a:latin typeface="Arial" panose="020B0604020202020204" pitchFamily="34" charset="0"/>
                <a:cs typeface="Arial" panose="020B0604020202020204" pitchFamily="34" charset="0"/>
              </a:rPr>
              <a:t>increases, namely, trade with </a:t>
            </a:r>
            <a:r>
              <a:rPr lang="en-ZA" sz="1400" dirty="0">
                <a:latin typeface="Arial" panose="020B0604020202020204" pitchFamily="34" charset="0"/>
                <a:cs typeface="Arial" panose="020B0604020202020204" pitchFamily="34" charset="0"/>
              </a:rPr>
              <a:t>71 000 employees, </a:t>
            </a:r>
            <a:r>
              <a:rPr lang="en-ZA" sz="1400" dirty="0" smtClean="0">
                <a:latin typeface="Arial" panose="020B0604020202020204" pitchFamily="34" charset="0"/>
                <a:cs typeface="Arial" panose="020B0604020202020204" pitchFamily="34" charset="0"/>
              </a:rPr>
              <a:t>households 30 000, mining with </a:t>
            </a:r>
            <a:r>
              <a:rPr lang="en-ZA" sz="1400" dirty="0">
                <a:latin typeface="Arial" panose="020B0604020202020204" pitchFamily="34" charset="0"/>
                <a:cs typeface="Arial" panose="020B0604020202020204" pitchFamily="34" charset="0"/>
              </a:rPr>
              <a:t>6 </a:t>
            </a:r>
            <a:r>
              <a:rPr lang="en-ZA" sz="1400" dirty="0" smtClean="0">
                <a:latin typeface="Arial" panose="020B0604020202020204" pitchFamily="34" charset="0"/>
                <a:cs typeface="Arial" panose="020B0604020202020204" pitchFamily="34" charset="0"/>
              </a:rPr>
              <a:t>000; and</a:t>
            </a:r>
          </a:p>
          <a:p>
            <a:pPr marL="285750" indent="-285750" algn="just" defTabSz="914400">
              <a:buFont typeface="Arial" panose="020B0604020202020204" pitchFamily="34" charset="0"/>
              <a:buChar char="•"/>
              <a:defRPr/>
            </a:pPr>
            <a:endParaRPr lang="en-ZA" sz="1400" dirty="0" smtClean="0">
              <a:latin typeface="Arial" panose="020B0604020202020204" pitchFamily="34" charset="0"/>
              <a:cs typeface="Arial" panose="020B0604020202020204" pitchFamily="34" charset="0"/>
            </a:endParaRPr>
          </a:p>
          <a:p>
            <a:pPr marL="285750" indent="-285750" algn="just" defTabSz="914400">
              <a:buFont typeface="Arial" panose="020B0604020202020204" pitchFamily="34" charset="0"/>
              <a:buChar char="•"/>
              <a:defRPr/>
            </a:pPr>
            <a:r>
              <a:rPr lang="en-ZA" sz="1400" dirty="0" smtClean="0">
                <a:latin typeface="Arial" panose="020B0604020202020204" pitchFamily="34" charset="0"/>
                <a:cs typeface="Arial" panose="020B0604020202020204" pitchFamily="34" charset="0"/>
              </a:rPr>
              <a:t> The biggest job losers in Q1 2020 were the finance</a:t>
            </a:r>
            <a:r>
              <a:rPr lang="en-ZA" sz="1400" dirty="0">
                <a:latin typeface="Arial" panose="020B0604020202020204" pitchFamily="34" charset="0"/>
                <a:cs typeface="Arial" panose="020B0604020202020204" pitchFamily="34" charset="0"/>
              </a:rPr>
              <a:t>;</a:t>
            </a:r>
            <a:r>
              <a:rPr lang="en-ZA" sz="1400" dirty="0" smtClean="0">
                <a:latin typeface="Arial" panose="020B0604020202020204" pitchFamily="34" charset="0"/>
                <a:cs typeface="Arial" panose="020B0604020202020204" pitchFamily="34" charset="0"/>
              </a:rPr>
              <a:t> </a:t>
            </a:r>
            <a:r>
              <a:rPr lang="en-ZA" sz="1400" dirty="0">
                <a:latin typeface="Arial" panose="020B0604020202020204" pitchFamily="34" charset="0"/>
                <a:cs typeface="Arial" panose="020B0604020202020204" pitchFamily="34" charset="0"/>
              </a:rPr>
              <a:t>community and social </a:t>
            </a:r>
            <a:r>
              <a:rPr lang="en-ZA" sz="1400" dirty="0" smtClean="0">
                <a:latin typeface="Arial" panose="020B0604020202020204" pitchFamily="34" charset="0"/>
                <a:cs typeface="Arial" panose="020B0604020202020204" pitchFamily="34" charset="0"/>
              </a:rPr>
              <a:t>services; and Agriculture losing 50</a:t>
            </a:r>
            <a:r>
              <a:rPr lang="en-ZA" sz="1400" dirty="0">
                <a:latin typeface="Arial" panose="020B0604020202020204" pitchFamily="34" charset="0"/>
                <a:cs typeface="Arial" panose="020B0604020202020204" pitchFamily="34" charset="0"/>
              </a:rPr>
              <a:t> </a:t>
            </a:r>
            <a:r>
              <a:rPr lang="en-ZA" sz="1400" dirty="0" smtClean="0">
                <a:latin typeface="Arial" panose="020B0604020202020204" pitchFamily="34" charset="0"/>
                <a:cs typeface="Arial" panose="020B0604020202020204" pitchFamily="34" charset="0"/>
              </a:rPr>
              <a:t>000; 33 000; and 21 000 jobs respectively.</a:t>
            </a:r>
            <a:endParaRPr lang="en-ZA" sz="1400" dirty="0">
              <a:latin typeface="Arial" panose="020B0604020202020204" pitchFamily="34" charset="0"/>
              <a:cs typeface="Arial" panose="020B0604020202020204" pitchFamily="34" charset="0"/>
            </a:endParaRPr>
          </a:p>
          <a:p>
            <a:pPr marL="285750" indent="-285750" algn="just" defTabSz="914400">
              <a:buFont typeface="Arial" panose="020B0604020202020204" pitchFamily="34" charset="0"/>
              <a:buChar char="•"/>
              <a:defRPr/>
            </a:pPr>
            <a:endParaRPr lang="en-ZA" sz="1400" kern="0" dirty="0">
              <a:solidFill>
                <a:prstClr val="black"/>
              </a:solidFill>
              <a:latin typeface="Arial" panose="020B0604020202020204" pitchFamily="34" charset="0"/>
              <a:cs typeface="Arial" panose="020B0604020202020204" pitchFamily="34" charset="0"/>
              <a:sym typeface="Calibri"/>
            </a:endParaRPr>
          </a:p>
        </p:txBody>
      </p:sp>
      <p:sp>
        <p:nvSpPr>
          <p:cNvPr id="14" name="Title 1"/>
          <p:cNvSpPr txBox="1">
            <a:spLocks/>
          </p:cNvSpPr>
          <p:nvPr/>
        </p:nvSpPr>
        <p:spPr>
          <a:xfrm>
            <a:off x="0" y="0"/>
            <a:ext cx="9144000" cy="595423"/>
          </a:xfrm>
          <a:prstGeom prst="rect">
            <a:avLst/>
          </a:prstGeom>
          <a:solidFill>
            <a:srgbClr val="00B050"/>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defRPr/>
            </a:pPr>
            <a:r>
              <a:rPr lang="en-ZA" sz="2400" b="1" dirty="0" smtClean="0">
                <a:ln w="11430"/>
                <a:solidFill>
                  <a:schemeClr val="bg1"/>
                </a:solidFill>
                <a:latin typeface="Arial"/>
                <a:ea typeface="+mn-ea"/>
                <a:cs typeface="+mn-cs"/>
              </a:rPr>
              <a:t>THE SA ECONOMY LOST JOBS IN Q1 2020</a:t>
            </a:r>
            <a:endParaRPr lang="en-ZA" sz="2400" b="1" dirty="0">
              <a:ln w="11430"/>
              <a:solidFill>
                <a:schemeClr val="bg1"/>
              </a:solidFill>
              <a:latin typeface="Arial"/>
              <a:ea typeface="+mn-ea"/>
              <a:cs typeface="+mn-cs"/>
            </a:endParaRPr>
          </a:p>
        </p:txBody>
      </p:sp>
      <p:graphicFrame>
        <p:nvGraphicFramePr>
          <p:cNvPr id="7" name="Chart 6"/>
          <p:cNvGraphicFramePr/>
          <p:nvPr>
            <p:extLst>
              <p:ext uri="{D42A27DB-BD31-4B8C-83A1-F6EECF244321}">
                <p14:modId xmlns:p14="http://schemas.microsoft.com/office/powerpoint/2010/main" val="2600165814"/>
              </p:ext>
            </p:extLst>
          </p:nvPr>
        </p:nvGraphicFramePr>
        <p:xfrm>
          <a:off x="4293221" y="761762"/>
          <a:ext cx="4744455" cy="4111168"/>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1"/>
          <p:cNvSpPr>
            <a:spLocks noGrp="1"/>
          </p:cNvSpPr>
          <p:nvPr>
            <p:ph type="sldNum" sz="quarter" idx="12"/>
          </p:nvPr>
        </p:nvSpPr>
        <p:spPr bwMode="auto">
          <a:xfrm>
            <a:off x="6553200" y="5297488"/>
            <a:ext cx="2133600" cy="30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anose="020F0502020204030204" pitchFamily="34" charset="0"/>
              </a:defRPr>
            </a:lvl1pPr>
            <a:lvl2pPr marL="742950" indent="-285750">
              <a:defRPr sz="1500">
                <a:solidFill>
                  <a:schemeClr val="tx1"/>
                </a:solidFill>
                <a:latin typeface="Calibri" panose="020F0502020204030204" pitchFamily="34" charset="0"/>
              </a:defRPr>
            </a:lvl2pPr>
            <a:lvl3pPr marL="1143000" indent="-228600">
              <a:defRPr sz="1500">
                <a:solidFill>
                  <a:schemeClr val="tx1"/>
                </a:solidFill>
                <a:latin typeface="Calibri" panose="020F0502020204030204" pitchFamily="34" charset="0"/>
              </a:defRPr>
            </a:lvl3pPr>
            <a:lvl4pPr marL="1600200" indent="-228600">
              <a:defRPr sz="1500">
                <a:solidFill>
                  <a:schemeClr val="tx1"/>
                </a:solidFill>
                <a:latin typeface="Calibri" panose="020F0502020204030204" pitchFamily="34" charset="0"/>
              </a:defRPr>
            </a:lvl4pPr>
            <a:lvl5pPr marL="2057400" indent="-228600">
              <a:defRPr sz="1500">
                <a:solidFill>
                  <a:schemeClr val="tx1"/>
                </a:solidFill>
                <a:latin typeface="Calibri" panose="020F0502020204030204" pitchFamily="34" charset="0"/>
              </a:defRPr>
            </a:lvl5pPr>
            <a:lvl6pPr marL="2514600" indent="-228600" defTabSz="388938" eaLnBrk="0" fontAlgn="base" hangingPunct="0">
              <a:spcBef>
                <a:spcPct val="0"/>
              </a:spcBef>
              <a:spcAft>
                <a:spcPct val="0"/>
              </a:spcAft>
              <a:defRPr sz="1500">
                <a:solidFill>
                  <a:schemeClr val="tx1"/>
                </a:solidFill>
                <a:latin typeface="Calibri" panose="020F0502020204030204" pitchFamily="34" charset="0"/>
              </a:defRPr>
            </a:lvl6pPr>
            <a:lvl7pPr marL="2971800" indent="-228600" defTabSz="388938" eaLnBrk="0" fontAlgn="base" hangingPunct="0">
              <a:spcBef>
                <a:spcPct val="0"/>
              </a:spcBef>
              <a:spcAft>
                <a:spcPct val="0"/>
              </a:spcAft>
              <a:defRPr sz="1500">
                <a:solidFill>
                  <a:schemeClr val="tx1"/>
                </a:solidFill>
                <a:latin typeface="Calibri" panose="020F0502020204030204" pitchFamily="34" charset="0"/>
              </a:defRPr>
            </a:lvl7pPr>
            <a:lvl8pPr marL="3429000" indent="-228600" defTabSz="388938" eaLnBrk="0" fontAlgn="base" hangingPunct="0">
              <a:spcBef>
                <a:spcPct val="0"/>
              </a:spcBef>
              <a:spcAft>
                <a:spcPct val="0"/>
              </a:spcAft>
              <a:defRPr sz="1500">
                <a:solidFill>
                  <a:schemeClr val="tx1"/>
                </a:solidFill>
                <a:latin typeface="Calibri" panose="020F0502020204030204" pitchFamily="34" charset="0"/>
              </a:defRPr>
            </a:lvl8pPr>
            <a:lvl9pPr marL="3886200" indent="-228600" defTabSz="388938" eaLnBrk="0" fontAlgn="base" hangingPunct="0">
              <a:spcBef>
                <a:spcPct val="0"/>
              </a:spcBef>
              <a:spcAft>
                <a:spcPct val="0"/>
              </a:spcAft>
              <a:defRPr sz="1500">
                <a:solidFill>
                  <a:schemeClr val="tx1"/>
                </a:solidFill>
                <a:latin typeface="Calibri" panose="020F0502020204030204" pitchFamily="34" charset="0"/>
              </a:defRPr>
            </a:lvl9pPr>
          </a:lstStyle>
          <a:p>
            <a:r>
              <a:rPr lang="en-US" altLang="en-US" sz="1000" dirty="0">
                <a:solidFill>
                  <a:srgbClr val="898989"/>
                </a:solidFill>
              </a:rPr>
              <a:t>7</a:t>
            </a:r>
            <a:endParaRPr lang="en-US" altLang="en-US" sz="1000" dirty="0" smtClean="0">
              <a:solidFill>
                <a:srgbClr val="898989"/>
              </a:solidFill>
            </a:endParaRPr>
          </a:p>
        </p:txBody>
      </p:sp>
    </p:spTree>
    <p:extLst>
      <p:ext uri="{BB962C8B-B14F-4D97-AF65-F5344CB8AC3E}">
        <p14:creationId xmlns:p14="http://schemas.microsoft.com/office/powerpoint/2010/main" val="2108361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p:cNvPr>
          <p:cNvSpPr txBox="1"/>
          <p:nvPr/>
        </p:nvSpPr>
        <p:spPr>
          <a:xfrm>
            <a:off x="133045" y="973955"/>
            <a:ext cx="8877910" cy="3662541"/>
          </a:xfrm>
          <a:prstGeom prst="rect">
            <a:avLst/>
          </a:prstGeom>
          <a:noFill/>
        </p:spPr>
        <p:txBody>
          <a:bodyPr wrap="square">
            <a:spAutoFit/>
          </a:bodyPr>
          <a:lstStyle/>
          <a:p>
            <a:pPr marL="285750" indent="-285750" algn="just" defTabSz="914400">
              <a:spcAft>
                <a:spcPts val="1039"/>
              </a:spcAft>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South </a:t>
            </a:r>
            <a:r>
              <a:rPr lang="en-GB" sz="1400" dirty="0">
                <a:latin typeface="Arial" panose="020B0604020202020204" pitchFamily="34" charset="0"/>
                <a:cs typeface="Arial" panose="020B0604020202020204" pitchFamily="34" charset="0"/>
              </a:rPr>
              <a:t>Africa is facing a rise in youth and women </a:t>
            </a:r>
            <a:r>
              <a:rPr lang="en-GB" sz="1400" dirty="0" smtClean="0">
                <a:latin typeface="Arial" panose="020B0604020202020204" pitchFamily="34" charset="0"/>
                <a:cs typeface="Arial" panose="020B0604020202020204" pitchFamily="34" charset="0"/>
              </a:rPr>
              <a:t>unemployment due to uneven </a:t>
            </a:r>
            <a:r>
              <a:rPr lang="en-GB" sz="1400" dirty="0">
                <a:latin typeface="Arial" panose="020B0604020202020204" pitchFamily="34" charset="0"/>
                <a:cs typeface="Arial" panose="020B0604020202020204" pitchFamily="34" charset="0"/>
              </a:rPr>
              <a:t>access to economic </a:t>
            </a:r>
            <a:r>
              <a:rPr lang="en-GB" sz="1400" dirty="0" smtClean="0">
                <a:latin typeface="Arial" panose="020B0604020202020204" pitchFamily="34" charset="0"/>
                <a:cs typeface="Arial" panose="020B0604020202020204" pitchFamily="34" charset="0"/>
              </a:rPr>
              <a:t>opportunities</a:t>
            </a:r>
            <a:r>
              <a:rPr lang="en-GB" sz="1400" dirty="0">
                <a:latin typeface="Arial" panose="020B0604020202020204" pitchFamily="34" charset="0"/>
                <a:cs typeface="Arial" panose="020B0604020202020204" pitchFamily="34" charset="0"/>
              </a:rPr>
              <a:t>;</a:t>
            </a:r>
            <a:endParaRPr lang="en-GB" sz="1400" dirty="0" smtClean="0">
              <a:latin typeface="Arial" panose="020B0604020202020204" pitchFamily="34" charset="0"/>
              <a:cs typeface="Arial" panose="020B0604020202020204" pitchFamily="34" charset="0"/>
            </a:endParaRPr>
          </a:p>
          <a:p>
            <a:pPr marL="285750" indent="-285750" algn="just" defTabSz="914400">
              <a:spcAft>
                <a:spcPts val="1039"/>
              </a:spcAft>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The </a:t>
            </a:r>
            <a:r>
              <a:rPr lang="en-GB" sz="1400" dirty="0">
                <a:latin typeface="Arial" panose="020B0604020202020204" pitchFamily="34" charset="0"/>
                <a:cs typeface="Arial" panose="020B0604020202020204" pitchFamily="34" charset="0"/>
              </a:rPr>
              <a:t>unemployment rate for youth, age groups 15-24 years and 25-34 years rose from 46.3% and 26.3% in </a:t>
            </a:r>
            <a:r>
              <a:rPr lang="en-GB" sz="1400" dirty="0" smtClean="0">
                <a:latin typeface="Arial" panose="020B0604020202020204" pitchFamily="34" charset="0"/>
                <a:cs typeface="Arial" panose="020B0604020202020204" pitchFamily="34" charset="0"/>
              </a:rPr>
              <a:t>Q1 </a:t>
            </a:r>
            <a:r>
              <a:rPr lang="en-GB" sz="1400" dirty="0">
                <a:latin typeface="Arial" panose="020B0604020202020204" pitchFamily="34" charset="0"/>
                <a:cs typeface="Arial" panose="020B0604020202020204" pitchFamily="34" charset="0"/>
              </a:rPr>
              <a:t>2008 to 59.0% and 37.3% in </a:t>
            </a:r>
            <a:r>
              <a:rPr lang="en-GB" sz="1400" dirty="0" smtClean="0">
                <a:latin typeface="Arial" panose="020B0604020202020204" pitchFamily="34" charset="0"/>
                <a:cs typeface="Arial" panose="020B0604020202020204" pitchFamily="34" charset="0"/>
              </a:rPr>
              <a:t>Q1 </a:t>
            </a:r>
            <a:r>
              <a:rPr lang="en-GB" sz="1400" dirty="0">
                <a:latin typeface="Arial" panose="020B0604020202020204" pitchFamily="34" charset="0"/>
                <a:cs typeface="Arial" panose="020B0604020202020204" pitchFamily="34" charset="0"/>
              </a:rPr>
              <a:t>2020, </a:t>
            </a:r>
            <a:r>
              <a:rPr lang="en-GB" sz="1400" dirty="0" smtClean="0">
                <a:latin typeface="Arial" panose="020B0604020202020204" pitchFamily="34" charset="0"/>
                <a:cs typeface="Arial" panose="020B0604020202020204" pitchFamily="34" charset="0"/>
              </a:rPr>
              <a:t>respectively;</a:t>
            </a:r>
          </a:p>
          <a:p>
            <a:pPr marL="285750" indent="-285750" algn="just" defTabSz="914400">
              <a:spcAft>
                <a:spcPts val="1039"/>
              </a:spcAft>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One </a:t>
            </a:r>
            <a:r>
              <a:rPr lang="en-GB" sz="1400" dirty="0">
                <a:latin typeface="Arial" panose="020B0604020202020204" pitchFamily="34" charset="0"/>
                <a:cs typeface="Arial" panose="020B0604020202020204" pitchFamily="34" charset="0"/>
              </a:rPr>
              <a:t>third of this age group (15-24) is most </a:t>
            </a:r>
            <a:r>
              <a:rPr lang="en-GB" sz="1400" dirty="0" smtClean="0">
                <a:latin typeface="Arial" panose="020B0604020202020204" pitchFamily="34" charset="0"/>
                <a:cs typeface="Arial" panose="020B0604020202020204" pitchFamily="34" charset="0"/>
              </a:rPr>
              <a:t>vulnerable </a:t>
            </a:r>
            <a:r>
              <a:rPr lang="en-GB" sz="1400" dirty="0">
                <a:latin typeface="Arial" panose="020B0604020202020204" pitchFamily="34" charset="0"/>
                <a:cs typeface="Arial" panose="020B0604020202020204" pitchFamily="34" charset="0"/>
              </a:rPr>
              <a:t>since they are not in education, employment or </a:t>
            </a:r>
            <a:r>
              <a:rPr lang="en-GB" sz="1400" dirty="0" smtClean="0">
                <a:latin typeface="Arial" panose="020B0604020202020204" pitchFamily="34" charset="0"/>
                <a:cs typeface="Arial" panose="020B0604020202020204" pitchFamily="34" charset="0"/>
              </a:rPr>
              <a:t>training; </a:t>
            </a:r>
          </a:p>
          <a:p>
            <a:pPr marL="285750" indent="-285750" algn="just" defTabSz="914400">
              <a:spcAft>
                <a:spcPts val="1039"/>
              </a:spcAft>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Regarding </a:t>
            </a:r>
            <a:r>
              <a:rPr lang="en-GB" sz="1400" dirty="0">
                <a:latin typeface="Arial" panose="020B0604020202020204" pitchFamily="34" charset="0"/>
                <a:cs typeface="Arial" panose="020B0604020202020204" pitchFamily="34" charset="0"/>
              </a:rPr>
              <a:t>women unemployment, there is a significant increase in the rate of unemployment from 36.7 % in </a:t>
            </a:r>
            <a:r>
              <a:rPr lang="en-GB" sz="1400" dirty="0" smtClean="0">
                <a:latin typeface="Arial" panose="020B0604020202020204" pitchFamily="34" charset="0"/>
                <a:cs typeface="Arial" panose="020B0604020202020204" pitchFamily="34" charset="0"/>
              </a:rPr>
              <a:t>Q1 </a:t>
            </a:r>
            <a:r>
              <a:rPr lang="en-GB" sz="1400" dirty="0">
                <a:latin typeface="Arial" panose="020B0604020202020204" pitchFamily="34" charset="0"/>
                <a:cs typeface="Arial" panose="020B0604020202020204" pitchFamily="34" charset="0"/>
              </a:rPr>
              <a:t>2008 to 43.4% in </a:t>
            </a:r>
            <a:r>
              <a:rPr lang="en-GB" sz="1400" dirty="0" smtClean="0">
                <a:latin typeface="Arial" panose="020B0604020202020204" pitchFamily="34" charset="0"/>
                <a:cs typeface="Arial" panose="020B0604020202020204" pitchFamily="34" charset="0"/>
              </a:rPr>
              <a:t>Q1 2020; </a:t>
            </a:r>
          </a:p>
          <a:p>
            <a:pPr marL="285750" indent="-285750" algn="just" defTabSz="914400">
              <a:spcAft>
                <a:spcPts val="1039"/>
              </a:spcAft>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However, Government </a:t>
            </a:r>
            <a:r>
              <a:rPr lang="en-GB" sz="1400" dirty="0">
                <a:latin typeface="Arial" panose="020B0604020202020204" pitchFamily="34" charset="0"/>
                <a:cs typeface="Arial" panose="020B0604020202020204" pitchFamily="34" charset="0"/>
              </a:rPr>
              <a:t>has measures in place such </a:t>
            </a:r>
            <a:r>
              <a:rPr lang="en-GB" sz="1400" dirty="0" smtClean="0">
                <a:latin typeface="Arial" panose="020B0604020202020204" pitchFamily="34" charset="0"/>
                <a:cs typeface="Arial" panose="020B0604020202020204" pitchFamily="34" charset="0"/>
              </a:rPr>
              <a:t>as the </a:t>
            </a:r>
            <a:r>
              <a:rPr lang="en-GB" sz="1400" dirty="0">
                <a:latin typeface="Arial" panose="020B0604020202020204" pitchFamily="34" charset="0"/>
                <a:cs typeface="Arial" panose="020B0604020202020204" pitchFamily="34" charset="0"/>
              </a:rPr>
              <a:t>Youth Employment </a:t>
            </a:r>
            <a:r>
              <a:rPr lang="en-GB" sz="1400" dirty="0" smtClean="0">
                <a:latin typeface="Arial" panose="020B0604020202020204" pitchFamily="34" charset="0"/>
                <a:cs typeface="Arial" panose="020B0604020202020204" pitchFamily="34" charset="0"/>
              </a:rPr>
              <a:t>Service and </a:t>
            </a:r>
            <a:r>
              <a:rPr lang="en-GB" sz="1400" dirty="0">
                <a:latin typeface="Arial" panose="020B0604020202020204" pitchFamily="34" charset="0"/>
                <a:cs typeface="Arial" panose="020B0604020202020204" pitchFamily="34" charset="0"/>
              </a:rPr>
              <a:t>IDC transformation fund targeting both youth and </a:t>
            </a:r>
            <a:r>
              <a:rPr lang="en-GB" sz="1400" dirty="0" smtClean="0">
                <a:latin typeface="Arial" panose="020B0604020202020204" pitchFamily="34" charset="0"/>
                <a:cs typeface="Arial" panose="020B0604020202020204" pitchFamily="34" charset="0"/>
              </a:rPr>
              <a:t>women; and </a:t>
            </a:r>
          </a:p>
          <a:p>
            <a:pPr marL="285750" indent="-285750" algn="just" defTabSz="914400">
              <a:spcAft>
                <a:spcPts val="1039"/>
              </a:spcAft>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Also, </a:t>
            </a:r>
            <a:r>
              <a:rPr lang="en-GB" sz="1400" dirty="0">
                <a:latin typeface="Arial" panose="020B0604020202020204" pitchFamily="34" charset="0"/>
                <a:cs typeface="Arial" panose="020B0604020202020204" pitchFamily="34" charset="0"/>
              </a:rPr>
              <a:t>G</a:t>
            </a:r>
            <a:r>
              <a:rPr lang="en-GB" sz="1400" dirty="0" smtClean="0">
                <a:latin typeface="Arial" panose="020B0604020202020204" pitchFamily="34" charset="0"/>
                <a:cs typeface="Arial" panose="020B0604020202020204" pitchFamily="34" charset="0"/>
              </a:rPr>
              <a:t>overnment </a:t>
            </a:r>
            <a:r>
              <a:rPr lang="en-GB" sz="1400" dirty="0">
                <a:latin typeface="Arial" panose="020B0604020202020204" pitchFamily="34" charset="0"/>
                <a:cs typeface="Arial" panose="020B0604020202020204" pitchFamily="34" charset="0"/>
              </a:rPr>
              <a:t>D</a:t>
            </a:r>
            <a:r>
              <a:rPr lang="en-GB" sz="1400" dirty="0" smtClean="0">
                <a:latin typeface="Arial" panose="020B0604020202020204" pitchFamily="34" charset="0"/>
                <a:cs typeface="Arial" panose="020B0604020202020204" pitchFamily="34" charset="0"/>
              </a:rPr>
              <a:t>epartments </a:t>
            </a:r>
            <a:r>
              <a:rPr lang="en-GB" sz="1400" dirty="0" smtClean="0">
                <a:latin typeface="Arial" panose="020B0604020202020204" pitchFamily="34" charset="0"/>
                <a:cs typeface="Arial" panose="020B0604020202020204" pitchFamily="34" charset="0"/>
              </a:rPr>
              <a:t>are </a:t>
            </a:r>
            <a:r>
              <a:rPr lang="en-GB" sz="1400" dirty="0">
                <a:latin typeface="Arial" panose="020B0604020202020204" pitchFamily="34" charset="0"/>
                <a:cs typeface="Arial" panose="020B0604020202020204" pitchFamily="34" charset="0"/>
              </a:rPr>
              <a:t>required to ensure that their programs </a:t>
            </a:r>
            <a:r>
              <a:rPr lang="en-GB" sz="1400" dirty="0" smtClean="0">
                <a:latin typeface="Arial" panose="020B0604020202020204" pitchFamily="34" charset="0"/>
                <a:cs typeface="Arial" panose="020B0604020202020204" pitchFamily="34" charset="0"/>
              </a:rPr>
              <a:t>expedite </a:t>
            </a:r>
            <a:r>
              <a:rPr lang="en-GB" sz="1400" dirty="0">
                <a:latin typeface="Arial" panose="020B0604020202020204" pitchFamily="34" charset="0"/>
                <a:cs typeface="Arial" panose="020B0604020202020204" pitchFamily="34" charset="0"/>
              </a:rPr>
              <a:t>social and economic transformation such as gender equality, youth employment and inclusive growth.</a:t>
            </a:r>
            <a:endParaRPr lang="en-ZA" sz="1400" dirty="0">
              <a:latin typeface="Arial" panose="020B0604020202020204" pitchFamily="34" charset="0"/>
              <a:cs typeface="Arial" panose="020B0604020202020204" pitchFamily="34" charset="0"/>
            </a:endParaRPr>
          </a:p>
          <a:p>
            <a:pPr marL="171450" indent="-171450" algn="just" defTabSz="914400">
              <a:spcAft>
                <a:spcPts val="1039"/>
              </a:spcAft>
              <a:buFont typeface="Wingdings" panose="05000000000000000000" pitchFamily="2" charset="2"/>
              <a:buChar char="q"/>
              <a:defRPr/>
            </a:pPr>
            <a:endParaRPr lang="en-ZA" sz="1400" b="1" i="1" kern="0" dirty="0">
              <a:solidFill>
                <a:srgbClr val="00B050"/>
              </a:solidFill>
              <a:latin typeface="Arial" panose="020B0604020202020204" pitchFamily="34" charset="0"/>
              <a:cs typeface="Arial" panose="020B0604020202020204" pitchFamily="34" charset="0"/>
              <a:sym typeface="Calibri"/>
            </a:endParaRPr>
          </a:p>
        </p:txBody>
      </p:sp>
      <p:sp>
        <p:nvSpPr>
          <p:cNvPr id="14" name="Title 1"/>
          <p:cNvSpPr txBox="1">
            <a:spLocks/>
          </p:cNvSpPr>
          <p:nvPr/>
        </p:nvSpPr>
        <p:spPr>
          <a:xfrm>
            <a:off x="0" y="0"/>
            <a:ext cx="9144000" cy="761762"/>
          </a:xfrm>
          <a:prstGeom prst="rect">
            <a:avLst/>
          </a:prstGeom>
          <a:solidFill>
            <a:srgbClr val="00B050"/>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smtClean="0">
                <a:solidFill>
                  <a:schemeClr val="bg1"/>
                </a:solidFill>
                <a:latin typeface="Arial" pitchFamily="34" charset="0"/>
                <a:cs typeface="Arial" pitchFamily="34" charset="0"/>
                <a:sym typeface="Calibri"/>
              </a:rPr>
              <a:t>UMEMPLOYMENT IS WORSE FOR WOMEN AND YOUTH</a:t>
            </a:r>
            <a:endParaRPr lang="en-US" sz="2400" b="1" dirty="0">
              <a:solidFill>
                <a:schemeClr val="bg1"/>
              </a:solidFill>
              <a:latin typeface="Arial" pitchFamily="34" charset="0"/>
              <a:cs typeface="Arial" pitchFamily="34" charset="0"/>
            </a:endParaRPr>
          </a:p>
        </p:txBody>
      </p:sp>
      <p:sp>
        <p:nvSpPr>
          <p:cNvPr id="4" name="Slide Number Placeholder 1"/>
          <p:cNvSpPr>
            <a:spLocks noGrp="1"/>
          </p:cNvSpPr>
          <p:nvPr>
            <p:ph type="sldNum" sz="quarter" idx="12"/>
          </p:nvPr>
        </p:nvSpPr>
        <p:spPr bwMode="auto">
          <a:xfrm>
            <a:off x="6553200" y="5297488"/>
            <a:ext cx="2133600" cy="30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anose="020F0502020204030204" pitchFamily="34" charset="0"/>
              </a:defRPr>
            </a:lvl1pPr>
            <a:lvl2pPr marL="742950" indent="-285750">
              <a:defRPr sz="1500">
                <a:solidFill>
                  <a:schemeClr val="tx1"/>
                </a:solidFill>
                <a:latin typeface="Calibri" panose="020F0502020204030204" pitchFamily="34" charset="0"/>
              </a:defRPr>
            </a:lvl2pPr>
            <a:lvl3pPr marL="1143000" indent="-228600">
              <a:defRPr sz="1500">
                <a:solidFill>
                  <a:schemeClr val="tx1"/>
                </a:solidFill>
                <a:latin typeface="Calibri" panose="020F0502020204030204" pitchFamily="34" charset="0"/>
              </a:defRPr>
            </a:lvl3pPr>
            <a:lvl4pPr marL="1600200" indent="-228600">
              <a:defRPr sz="1500">
                <a:solidFill>
                  <a:schemeClr val="tx1"/>
                </a:solidFill>
                <a:latin typeface="Calibri" panose="020F0502020204030204" pitchFamily="34" charset="0"/>
              </a:defRPr>
            </a:lvl4pPr>
            <a:lvl5pPr marL="2057400" indent="-228600">
              <a:defRPr sz="1500">
                <a:solidFill>
                  <a:schemeClr val="tx1"/>
                </a:solidFill>
                <a:latin typeface="Calibri" panose="020F0502020204030204" pitchFamily="34" charset="0"/>
              </a:defRPr>
            </a:lvl5pPr>
            <a:lvl6pPr marL="2514600" indent="-228600" defTabSz="388938" eaLnBrk="0" fontAlgn="base" hangingPunct="0">
              <a:spcBef>
                <a:spcPct val="0"/>
              </a:spcBef>
              <a:spcAft>
                <a:spcPct val="0"/>
              </a:spcAft>
              <a:defRPr sz="1500">
                <a:solidFill>
                  <a:schemeClr val="tx1"/>
                </a:solidFill>
                <a:latin typeface="Calibri" panose="020F0502020204030204" pitchFamily="34" charset="0"/>
              </a:defRPr>
            </a:lvl6pPr>
            <a:lvl7pPr marL="2971800" indent="-228600" defTabSz="388938" eaLnBrk="0" fontAlgn="base" hangingPunct="0">
              <a:spcBef>
                <a:spcPct val="0"/>
              </a:spcBef>
              <a:spcAft>
                <a:spcPct val="0"/>
              </a:spcAft>
              <a:defRPr sz="1500">
                <a:solidFill>
                  <a:schemeClr val="tx1"/>
                </a:solidFill>
                <a:latin typeface="Calibri" panose="020F0502020204030204" pitchFamily="34" charset="0"/>
              </a:defRPr>
            </a:lvl7pPr>
            <a:lvl8pPr marL="3429000" indent="-228600" defTabSz="388938" eaLnBrk="0" fontAlgn="base" hangingPunct="0">
              <a:spcBef>
                <a:spcPct val="0"/>
              </a:spcBef>
              <a:spcAft>
                <a:spcPct val="0"/>
              </a:spcAft>
              <a:defRPr sz="1500">
                <a:solidFill>
                  <a:schemeClr val="tx1"/>
                </a:solidFill>
                <a:latin typeface="Calibri" panose="020F0502020204030204" pitchFamily="34" charset="0"/>
              </a:defRPr>
            </a:lvl8pPr>
            <a:lvl9pPr marL="3886200" indent="-228600" defTabSz="388938" eaLnBrk="0" fontAlgn="base" hangingPunct="0">
              <a:spcBef>
                <a:spcPct val="0"/>
              </a:spcBef>
              <a:spcAft>
                <a:spcPct val="0"/>
              </a:spcAft>
              <a:defRPr sz="1500">
                <a:solidFill>
                  <a:schemeClr val="tx1"/>
                </a:solidFill>
                <a:latin typeface="Calibri" panose="020F0502020204030204" pitchFamily="34" charset="0"/>
              </a:defRPr>
            </a:lvl9pPr>
          </a:lstStyle>
          <a:p>
            <a:r>
              <a:rPr lang="en-US" altLang="en-US" sz="1000" dirty="0">
                <a:solidFill>
                  <a:srgbClr val="898989"/>
                </a:solidFill>
              </a:rPr>
              <a:t>8</a:t>
            </a:r>
            <a:endParaRPr lang="en-US" altLang="en-US" sz="1000" dirty="0" smtClean="0">
              <a:solidFill>
                <a:srgbClr val="898989"/>
              </a:solidFill>
            </a:endParaRPr>
          </a:p>
        </p:txBody>
      </p:sp>
    </p:spTree>
    <p:extLst>
      <p:ext uri="{BB962C8B-B14F-4D97-AF65-F5344CB8AC3E}">
        <p14:creationId xmlns:p14="http://schemas.microsoft.com/office/powerpoint/2010/main" val="267743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84394" y="1181101"/>
            <a:ext cx="4916488" cy="3539430"/>
          </a:xfrm>
          <a:prstGeom prst="rect">
            <a:avLst/>
          </a:prstGeom>
        </p:spPr>
        <p:txBody>
          <a:bodyPr>
            <a:spAutoFit/>
          </a:bodyPr>
          <a:lstStyle/>
          <a:p>
            <a:pPr marL="285750" indent="-285750" algn="just" defTabSz="457200">
              <a:buFont typeface="Arial" panose="020B0604020202020204" pitchFamily="34" charset="0"/>
              <a:buChar char="•"/>
              <a:defRPr/>
            </a:pPr>
            <a:r>
              <a:rPr lang="en-ZA" sz="1400" dirty="0">
                <a:solidFill>
                  <a:prstClr val="black"/>
                </a:solidFill>
                <a:latin typeface="Arial"/>
                <a:cs typeface="Helvetica"/>
                <a:sym typeface="Calibri"/>
              </a:rPr>
              <a:t>South Africa’s trade balance with the rest of the world recorded a surplus of </a:t>
            </a:r>
            <a:r>
              <a:rPr lang="en-ZA" sz="1400" dirty="0" smtClean="0">
                <a:solidFill>
                  <a:prstClr val="black"/>
                </a:solidFill>
                <a:latin typeface="Arial"/>
                <a:cs typeface="Helvetica"/>
                <a:sym typeface="Calibri"/>
              </a:rPr>
              <a:t>R87 </a:t>
            </a:r>
            <a:r>
              <a:rPr lang="en-ZA" sz="1400" dirty="0">
                <a:solidFill>
                  <a:prstClr val="black"/>
                </a:solidFill>
                <a:latin typeface="Arial"/>
                <a:cs typeface="Helvetica"/>
                <a:sym typeface="Calibri"/>
              </a:rPr>
              <a:t>billion in </a:t>
            </a:r>
            <a:r>
              <a:rPr lang="en-ZA" sz="1400" dirty="0" smtClean="0">
                <a:solidFill>
                  <a:prstClr val="black"/>
                </a:solidFill>
                <a:latin typeface="Arial"/>
                <a:cs typeface="Helvetica"/>
                <a:sym typeface="Calibri"/>
              </a:rPr>
              <a:t>Q4 2019 </a:t>
            </a:r>
            <a:r>
              <a:rPr lang="en-ZA" sz="1400" dirty="0">
                <a:solidFill>
                  <a:prstClr val="black"/>
                </a:solidFill>
                <a:latin typeface="Arial"/>
                <a:cs typeface="Helvetica"/>
                <a:sym typeface="Calibri"/>
              </a:rPr>
              <a:t>from </a:t>
            </a:r>
            <a:r>
              <a:rPr lang="en-ZA" sz="1400" dirty="0" smtClean="0">
                <a:solidFill>
                  <a:prstClr val="black"/>
                </a:solidFill>
                <a:latin typeface="Arial"/>
                <a:cs typeface="Helvetica"/>
                <a:sym typeface="Calibri"/>
              </a:rPr>
              <a:t>R32.9 </a:t>
            </a:r>
            <a:r>
              <a:rPr lang="en-ZA" sz="1400" dirty="0">
                <a:solidFill>
                  <a:prstClr val="black"/>
                </a:solidFill>
                <a:latin typeface="Arial"/>
                <a:cs typeface="Helvetica"/>
                <a:sym typeface="Calibri"/>
              </a:rPr>
              <a:t>billion </a:t>
            </a:r>
            <a:r>
              <a:rPr lang="en-ZA" sz="1400" dirty="0" smtClean="0">
                <a:solidFill>
                  <a:prstClr val="black"/>
                </a:solidFill>
                <a:latin typeface="Arial"/>
                <a:cs typeface="Helvetica"/>
                <a:sym typeface="Calibri"/>
              </a:rPr>
              <a:t>in Q3 2019;</a:t>
            </a:r>
            <a:endParaRPr lang="en-ZA" sz="1400" dirty="0">
              <a:solidFill>
                <a:prstClr val="black"/>
              </a:solidFill>
              <a:latin typeface="Arial"/>
              <a:cs typeface="Helvetica"/>
              <a:sym typeface="Calibri"/>
            </a:endParaRPr>
          </a:p>
          <a:p>
            <a:pPr marL="285750" indent="-285750" algn="just" defTabSz="457200">
              <a:buFont typeface="Arial" panose="020B0604020202020204" pitchFamily="34" charset="0"/>
              <a:buChar char="•"/>
              <a:defRPr/>
            </a:pPr>
            <a:endParaRPr lang="en-ZA" sz="1400" dirty="0">
              <a:solidFill>
                <a:prstClr val="black"/>
              </a:solidFill>
              <a:latin typeface="Arial"/>
              <a:cs typeface="Helvetica"/>
              <a:sym typeface="Calibri"/>
            </a:endParaRPr>
          </a:p>
          <a:p>
            <a:pPr marL="285750" indent="-285750" algn="just" defTabSz="457200">
              <a:buFont typeface="Arial" panose="020B0604020202020204" pitchFamily="34" charset="0"/>
              <a:buChar char="•"/>
              <a:defRPr/>
            </a:pPr>
            <a:r>
              <a:rPr lang="en-ZA" sz="1400" dirty="0">
                <a:solidFill>
                  <a:prstClr val="black"/>
                </a:solidFill>
                <a:latin typeface="Arial"/>
                <a:cs typeface="Helvetica"/>
                <a:sym typeface="Calibri"/>
              </a:rPr>
              <a:t>The trade surplus resulted from an increase in the value of net gold and merchandise exports, alongside a contraction in merchandise imports;</a:t>
            </a:r>
          </a:p>
          <a:p>
            <a:pPr marL="285750" indent="-285750" algn="just" defTabSz="457200">
              <a:buFont typeface="Arial" panose="020B0604020202020204" pitchFamily="34" charset="0"/>
              <a:buChar char="•"/>
              <a:defRPr/>
            </a:pPr>
            <a:endParaRPr lang="en-ZA" sz="1400" dirty="0">
              <a:solidFill>
                <a:prstClr val="black"/>
              </a:solidFill>
              <a:latin typeface="Arial"/>
              <a:cs typeface="Helvetica"/>
              <a:sym typeface="Calibri"/>
            </a:endParaRPr>
          </a:p>
          <a:p>
            <a:pPr marL="285750" indent="-285750" algn="just" defTabSz="457200">
              <a:buFont typeface="Arial" panose="020B0604020202020204" pitchFamily="34" charset="0"/>
              <a:buChar char="•"/>
              <a:defRPr/>
            </a:pPr>
            <a:r>
              <a:rPr lang="en-ZA" sz="1400" dirty="0">
                <a:solidFill>
                  <a:prstClr val="black"/>
                </a:solidFill>
                <a:latin typeface="Arial"/>
                <a:cs typeface="Helvetica"/>
                <a:sym typeface="Calibri"/>
              </a:rPr>
              <a:t>Exports </a:t>
            </a:r>
            <a:r>
              <a:rPr lang="en-ZA" sz="1400" dirty="0" smtClean="0">
                <a:solidFill>
                  <a:prstClr val="black"/>
                </a:solidFill>
                <a:latin typeface="Arial"/>
                <a:cs typeface="Helvetica"/>
                <a:sym typeface="Calibri"/>
              </a:rPr>
              <a:t>increased </a:t>
            </a:r>
            <a:r>
              <a:rPr lang="en-ZA" sz="1400" dirty="0">
                <a:solidFill>
                  <a:prstClr val="black"/>
                </a:solidFill>
                <a:latin typeface="Arial"/>
                <a:cs typeface="Helvetica"/>
                <a:sym typeface="Calibri"/>
              </a:rPr>
              <a:t>driven largely by the demand for citrus in the European market and also a sharp rise in the international  prices of PGMs and iron ore; and </a:t>
            </a:r>
          </a:p>
          <a:p>
            <a:pPr marL="285750" indent="-285750" algn="just" defTabSz="457200">
              <a:buFont typeface="Arial" panose="020B0604020202020204" pitchFamily="34" charset="0"/>
              <a:buChar char="•"/>
              <a:defRPr/>
            </a:pPr>
            <a:endParaRPr lang="en-ZA" sz="1400" dirty="0">
              <a:solidFill>
                <a:prstClr val="black"/>
              </a:solidFill>
              <a:latin typeface="Arial"/>
              <a:cs typeface="Helvetica"/>
              <a:sym typeface="Calibri"/>
            </a:endParaRPr>
          </a:p>
          <a:p>
            <a:pPr marL="285750" indent="-285750" algn="just" defTabSz="457200">
              <a:buFont typeface="Arial" panose="020B0604020202020204" pitchFamily="34" charset="0"/>
              <a:buChar char="•"/>
              <a:defRPr/>
            </a:pPr>
            <a:r>
              <a:rPr lang="en-ZA" sz="1400" dirty="0">
                <a:solidFill>
                  <a:prstClr val="black"/>
                </a:solidFill>
                <a:latin typeface="Arial"/>
                <a:cs typeface="Helvetica"/>
                <a:sym typeface="Calibri"/>
              </a:rPr>
              <a:t>Imports contracted as a </a:t>
            </a:r>
            <a:r>
              <a:rPr lang="en-ZA" sz="1400" dirty="0" smtClean="0">
                <a:solidFill>
                  <a:prstClr val="black"/>
                </a:solidFill>
                <a:latin typeface="Arial"/>
                <a:cs typeface="Helvetica"/>
                <a:sym typeface="Calibri"/>
              </a:rPr>
              <a:t>result </a:t>
            </a:r>
            <a:r>
              <a:rPr lang="en-ZA" sz="1400" dirty="0">
                <a:solidFill>
                  <a:prstClr val="black"/>
                </a:solidFill>
                <a:latin typeface="Arial"/>
                <a:cs typeface="Helvetica"/>
                <a:sym typeface="Calibri"/>
              </a:rPr>
              <a:t>of the decline in the value of imported minerals, in particular, crude oil amongst others. </a:t>
            </a:r>
          </a:p>
          <a:p>
            <a:pPr marL="285750" indent="-285750" algn="just" defTabSz="457200">
              <a:buFont typeface="Arial" panose="020B0604020202020204" pitchFamily="34" charset="0"/>
              <a:buChar char="•"/>
              <a:defRPr/>
            </a:pPr>
            <a:endParaRPr lang="en-ZA" sz="1400" dirty="0">
              <a:solidFill>
                <a:prstClr val="black"/>
              </a:solidFill>
              <a:latin typeface="Arial"/>
              <a:cs typeface="Helvetica"/>
              <a:sym typeface="Calibri"/>
            </a:endParaRPr>
          </a:p>
        </p:txBody>
      </p:sp>
      <p:sp>
        <p:nvSpPr>
          <p:cNvPr id="17" name="Title 1"/>
          <p:cNvSpPr txBox="1">
            <a:spLocks/>
          </p:cNvSpPr>
          <p:nvPr/>
        </p:nvSpPr>
        <p:spPr>
          <a:xfrm>
            <a:off x="0" y="0"/>
            <a:ext cx="9144000" cy="761762"/>
          </a:xfrm>
          <a:prstGeom prst="rect">
            <a:avLst/>
          </a:prstGeom>
          <a:solidFill>
            <a:srgbClr val="00B050"/>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ZA" sz="2400" b="1" dirty="0" smtClean="0">
                <a:ln w="11430"/>
                <a:solidFill>
                  <a:schemeClr val="bg1"/>
                </a:solidFill>
                <a:latin typeface="Arial" pitchFamily="34" charset="0"/>
                <a:cs typeface="Arial" pitchFamily="34" charset="0"/>
                <a:sym typeface="Calibri"/>
              </a:rPr>
              <a:t>SA REGISTERS A TRADE </a:t>
            </a:r>
            <a:r>
              <a:rPr lang="en-ZA" sz="2400" b="1" dirty="0">
                <a:ln w="11430"/>
                <a:solidFill>
                  <a:schemeClr val="bg1"/>
                </a:solidFill>
                <a:latin typeface="Arial" pitchFamily="34" charset="0"/>
                <a:cs typeface="Arial" pitchFamily="34" charset="0"/>
                <a:sym typeface="Calibri"/>
              </a:rPr>
              <a:t>SURPLUS WITH THE WORLD </a:t>
            </a:r>
          </a:p>
        </p:txBody>
      </p:sp>
      <p:graphicFrame>
        <p:nvGraphicFramePr>
          <p:cNvPr id="6" name="Chart 5"/>
          <p:cNvGraphicFramePr/>
          <p:nvPr>
            <p:extLst>
              <p:ext uri="{D42A27DB-BD31-4B8C-83A1-F6EECF244321}">
                <p14:modId xmlns:p14="http://schemas.microsoft.com/office/powerpoint/2010/main" val="1523166967"/>
              </p:ext>
            </p:extLst>
          </p:nvPr>
        </p:nvGraphicFramePr>
        <p:xfrm>
          <a:off x="5100882" y="1181102"/>
          <a:ext cx="3963987" cy="3715607"/>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1"/>
          <p:cNvSpPr>
            <a:spLocks noGrp="1"/>
          </p:cNvSpPr>
          <p:nvPr>
            <p:ph type="sldNum" sz="quarter" idx="12"/>
          </p:nvPr>
        </p:nvSpPr>
        <p:spPr bwMode="auto">
          <a:xfrm>
            <a:off x="6553200" y="5297488"/>
            <a:ext cx="2133600" cy="30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Calibri" panose="020F0502020204030204" pitchFamily="34" charset="0"/>
              </a:defRPr>
            </a:lvl1pPr>
            <a:lvl2pPr marL="742950" indent="-285750">
              <a:defRPr sz="1500">
                <a:solidFill>
                  <a:schemeClr val="tx1"/>
                </a:solidFill>
                <a:latin typeface="Calibri" panose="020F0502020204030204" pitchFamily="34" charset="0"/>
              </a:defRPr>
            </a:lvl2pPr>
            <a:lvl3pPr marL="1143000" indent="-228600">
              <a:defRPr sz="1500">
                <a:solidFill>
                  <a:schemeClr val="tx1"/>
                </a:solidFill>
                <a:latin typeface="Calibri" panose="020F0502020204030204" pitchFamily="34" charset="0"/>
              </a:defRPr>
            </a:lvl3pPr>
            <a:lvl4pPr marL="1600200" indent="-228600">
              <a:defRPr sz="1500">
                <a:solidFill>
                  <a:schemeClr val="tx1"/>
                </a:solidFill>
                <a:latin typeface="Calibri" panose="020F0502020204030204" pitchFamily="34" charset="0"/>
              </a:defRPr>
            </a:lvl4pPr>
            <a:lvl5pPr marL="2057400" indent="-228600">
              <a:defRPr sz="1500">
                <a:solidFill>
                  <a:schemeClr val="tx1"/>
                </a:solidFill>
                <a:latin typeface="Calibri" panose="020F0502020204030204" pitchFamily="34" charset="0"/>
              </a:defRPr>
            </a:lvl5pPr>
            <a:lvl6pPr marL="2514600" indent="-228600" defTabSz="388938" eaLnBrk="0" fontAlgn="base" hangingPunct="0">
              <a:spcBef>
                <a:spcPct val="0"/>
              </a:spcBef>
              <a:spcAft>
                <a:spcPct val="0"/>
              </a:spcAft>
              <a:defRPr sz="1500">
                <a:solidFill>
                  <a:schemeClr val="tx1"/>
                </a:solidFill>
                <a:latin typeface="Calibri" panose="020F0502020204030204" pitchFamily="34" charset="0"/>
              </a:defRPr>
            </a:lvl6pPr>
            <a:lvl7pPr marL="2971800" indent="-228600" defTabSz="388938" eaLnBrk="0" fontAlgn="base" hangingPunct="0">
              <a:spcBef>
                <a:spcPct val="0"/>
              </a:spcBef>
              <a:spcAft>
                <a:spcPct val="0"/>
              </a:spcAft>
              <a:defRPr sz="1500">
                <a:solidFill>
                  <a:schemeClr val="tx1"/>
                </a:solidFill>
                <a:latin typeface="Calibri" panose="020F0502020204030204" pitchFamily="34" charset="0"/>
              </a:defRPr>
            </a:lvl7pPr>
            <a:lvl8pPr marL="3429000" indent="-228600" defTabSz="388938" eaLnBrk="0" fontAlgn="base" hangingPunct="0">
              <a:spcBef>
                <a:spcPct val="0"/>
              </a:spcBef>
              <a:spcAft>
                <a:spcPct val="0"/>
              </a:spcAft>
              <a:defRPr sz="1500">
                <a:solidFill>
                  <a:schemeClr val="tx1"/>
                </a:solidFill>
                <a:latin typeface="Calibri" panose="020F0502020204030204" pitchFamily="34" charset="0"/>
              </a:defRPr>
            </a:lvl8pPr>
            <a:lvl9pPr marL="3886200" indent="-228600" defTabSz="388938" eaLnBrk="0" fontAlgn="base" hangingPunct="0">
              <a:spcBef>
                <a:spcPct val="0"/>
              </a:spcBef>
              <a:spcAft>
                <a:spcPct val="0"/>
              </a:spcAft>
              <a:defRPr sz="1500">
                <a:solidFill>
                  <a:schemeClr val="tx1"/>
                </a:solidFill>
                <a:latin typeface="Calibri" panose="020F0502020204030204" pitchFamily="34" charset="0"/>
              </a:defRPr>
            </a:lvl9pPr>
          </a:lstStyle>
          <a:p>
            <a:r>
              <a:rPr lang="en-US" altLang="en-US" sz="1000" dirty="0">
                <a:solidFill>
                  <a:srgbClr val="898989"/>
                </a:solidFill>
              </a:rPr>
              <a:t>9</a:t>
            </a:r>
            <a:endParaRPr lang="en-US" altLang="en-US" sz="1000" dirty="0" smtClean="0">
              <a:solidFill>
                <a:srgbClr val="898989"/>
              </a:solidFill>
            </a:endParaRPr>
          </a:p>
        </p:txBody>
      </p:sp>
    </p:spTree>
    <p:extLst>
      <p:ext uri="{BB962C8B-B14F-4D97-AF65-F5344CB8AC3E}">
        <p14:creationId xmlns:p14="http://schemas.microsoft.com/office/powerpoint/2010/main" val="3357783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4617B"/>
      </a:dk2>
      <a:lt2>
        <a:srgbClr val="DBF5F9"/>
      </a:lt2>
      <a:accent1>
        <a:srgbClr val="7CCA62"/>
      </a:accent1>
      <a:accent2>
        <a:srgbClr val="54A838"/>
      </a:accent2>
      <a:accent3>
        <a:srgbClr val="FFC000"/>
      </a:accent3>
      <a:accent4>
        <a:srgbClr val="FFBE5F"/>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7795</TotalTime>
  <Words>5605</Words>
  <Application>Microsoft Office PowerPoint</Application>
  <PresentationFormat>On-screen Show (16:10)</PresentationFormat>
  <Paragraphs>1054</Paragraphs>
  <Slides>54</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54</vt:i4>
      </vt:variant>
    </vt:vector>
  </HeadingPairs>
  <TitlesOfParts>
    <vt:vector size="67" baseType="lpstr">
      <vt:lpstr>MS PGothic</vt:lpstr>
      <vt:lpstr>Arial</vt:lpstr>
      <vt:lpstr>Arial </vt:lpstr>
      <vt:lpstr>Arial Black</vt:lpstr>
      <vt:lpstr>Arial Unicode MS</vt:lpstr>
      <vt:lpstr>Calibri</vt:lpstr>
      <vt:lpstr>Helvetica</vt:lpstr>
      <vt:lpstr>Impact</vt:lpstr>
      <vt:lpstr>Lato Light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 AND APP KEY INTERVENTIONS</vt:lpstr>
      <vt:lpstr>PowerPoint Presentation</vt:lpstr>
      <vt:lpstr>PowerPoint Presentation</vt:lpstr>
      <vt:lpstr>the dtic ORGANISATIONAL STRUCTURE </vt:lpstr>
      <vt:lpstr>PowerPoint Presentation</vt:lpstr>
      <vt:lpstr>PROGRAMME 1: ADMINISTRATION</vt:lpstr>
      <vt:lpstr>PowerPoint Presentation</vt:lpstr>
      <vt:lpstr>PowerPoint Presentation</vt:lpstr>
      <vt:lpstr>PowerPoint Presentation</vt:lpstr>
      <vt:lpstr>PowerPoint Presentation</vt:lpstr>
      <vt:lpstr>PowerPoint Presentation</vt:lpstr>
      <vt:lpstr>PowerPoint Presentation</vt:lpstr>
      <vt:lpstr>DIGITAL HUBS</vt:lpstr>
      <vt:lpstr>PowerPoint Presentation</vt:lpstr>
      <vt:lpstr>ISITHEBE DIGITAL HUB</vt:lpstr>
      <vt:lpstr>PowerPoint Presentation</vt:lpstr>
      <vt:lpstr>BOTSHABELO DIGITAL HUB</vt:lpstr>
      <vt:lpstr>DIGITAL HUBS PROGRAMME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2020/2021 Export Awareness Seminars &amp; GEPP Training Programmes</vt:lpstr>
      <vt:lpstr> Export Awareness Workshops (Q3 &amp; Q4)  </vt:lpstr>
      <vt:lpstr> Global Exporter Passport Programme </vt:lpstr>
      <vt:lpstr>PowerPoint Presentation</vt:lpstr>
      <vt:lpstr>PowerPoint Presentation</vt:lpstr>
      <vt:lpstr>PowerPoint Presentation</vt:lpstr>
      <vt:lpstr>PowerPoint Presentation</vt:lpstr>
      <vt:lpstr>PowerPoint Presentation</vt:lpstr>
      <vt:lpstr>PowerPoint Presentation</vt:lpstr>
      <vt:lpstr>the dtic Allocated Budget</vt:lpstr>
      <vt:lpstr>PowerPoint Presentation</vt:lpstr>
      <vt:lpstr>PowerPoint Presentation</vt:lpstr>
      <vt:lpstr>PowerPoint Presentation</vt:lpstr>
      <vt:lpstr>PowerPoint Presentation</vt:lpstr>
      <vt:lpstr>Thank You </vt:lpstr>
    </vt:vector>
  </TitlesOfParts>
  <Company>the dti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DTIC SM</dc:creator>
  <cp:lastModifiedBy>Windows User</cp:lastModifiedBy>
  <cp:revision>363</cp:revision>
  <cp:lastPrinted>2020-05-05T08:28:11Z</cp:lastPrinted>
  <dcterms:created xsi:type="dcterms:W3CDTF">2020-03-19T11:24:24Z</dcterms:created>
  <dcterms:modified xsi:type="dcterms:W3CDTF">2020-07-09T10:33:29Z</dcterms:modified>
</cp:coreProperties>
</file>