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468" y="-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C9CA1-E38A-419A-B654-AB4B68B35965}" type="datetimeFigureOut">
              <a:rPr lang="en-ZA" smtClean="0"/>
              <a:t>2022/02/07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28FC0-723D-468A-9732-2E1316670203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5778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Wingdings" panose="05000000000000000000" pitchFamily="2" charset="2"/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464D3-83F7-4110-BE03-0C3EE19B48A8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970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Wingdings" panose="05000000000000000000" pitchFamily="2" charset="2"/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464D3-83F7-4110-BE03-0C3EE19B48A8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357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Wingdings" panose="05000000000000000000" pitchFamily="2" charset="2"/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C464D3-83F7-4110-BE03-0C3EE19B48A8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335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A31D-3452-9D43-AFEA-CEBECEB0F4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3A92-DEBC-6A4D-BAA4-79B6CB78CE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50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A31D-3452-9D43-AFEA-CEBECEB0F4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3A92-DEBC-6A4D-BAA4-79B6CB78CE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307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A31D-3452-9D43-AFEA-CEBECEB0F4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3A92-DEBC-6A4D-BAA4-79B6CB78CE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6868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A31D-3452-9D43-AFEA-CEBECEB0F4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3A92-DEBC-6A4D-BAA4-79B6CB78CE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175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A31D-3452-9D43-AFEA-CEBECEB0F4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3A92-DEBC-6A4D-BAA4-79B6CB78CE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732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A31D-3452-9D43-AFEA-CEBECEB0F4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3A92-DEBC-6A4D-BAA4-79B6CB78CE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918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>
              <a:defRPr/>
            </a:lvl2pPr>
          </a:lstStyle>
          <a:p>
            <a:pPr lvl="0"/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677988" y="6721475"/>
            <a:ext cx="477837" cy="460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5"/>
          </p:nvPr>
        </p:nvSpPr>
        <p:spPr>
          <a:xfrm>
            <a:off x="2155825" y="6356350"/>
            <a:ext cx="3863975" cy="56984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E7E3A92-DEBC-6A4D-BAA4-79B6CB78CE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301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A31D-3452-9D43-AFEA-CEBECEB0F4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3A92-DEBC-6A4D-BAA4-79B6CB78CE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602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A31D-3452-9D43-AFEA-CEBECEB0F4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3A92-DEBC-6A4D-BAA4-79B6CB78CE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975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A31D-3452-9D43-AFEA-CEBECEB0F4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3A92-DEBC-6A4D-BAA4-79B6CB78CE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79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A31D-3452-9D43-AFEA-CEBECEB0F4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3A92-DEBC-6A4D-BAA4-79B6CB78CE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922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A31D-3452-9D43-AFEA-CEBECEB0F4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3A92-DEBC-6A4D-BAA4-79B6CB78CE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27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A31D-3452-9D43-AFEA-CEBECEB0F4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3A92-DEBC-6A4D-BAA4-79B6CB78CE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73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A31D-3452-9D43-AFEA-CEBECEB0F4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E3A92-DEBC-6A4D-BAA4-79B6CB78CE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9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D1EA31D-3452-9D43-AFEA-CEBECEB0F44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2/7/2022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E7E3A92-DEBC-6A4D-BAA4-79B6CB78CE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6539486"/>
            <a:ext cx="2190750" cy="318514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2190750" y="6539486"/>
            <a:ext cx="6953250" cy="318514"/>
          </a:xfrm>
          <a:prstGeom prst="rect">
            <a:avLst/>
          </a:prstGeom>
          <a:solidFill>
            <a:srgbClr val="BF18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dirty="0">
                <a:solidFill>
                  <a:srgbClr val="BF1800"/>
                </a:solidFill>
              </a:rPr>
              <a:t>D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1950" y="6568964"/>
            <a:ext cx="1828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100" dirty="0">
                <a:solidFill>
                  <a:prstClr val="white"/>
                </a:solidFill>
              </a:rPr>
              <a:t>CBDA</a:t>
            </a:r>
            <a:endParaRPr lang="en-US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313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59595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4-CBDA-PPT-cover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16" y="0"/>
            <a:ext cx="9146716" cy="68811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8460" y="3744332"/>
            <a:ext cx="5949605" cy="131898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2400" b="1" dirty="0">
                <a:solidFill>
                  <a:schemeClr val="bg1"/>
                </a:solidFill>
              </a:rPr>
              <a:t>Co-operative Banks Development Agency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2225548" y="5262112"/>
            <a:ext cx="6682517" cy="76709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80000"/>
              </a:lnSpc>
            </a:pPr>
            <a:endParaRPr lang="en-US" sz="1600" b="1" i="1" dirty="0">
              <a:solidFill>
                <a:prstClr val="white"/>
              </a:solidFill>
              <a:ea typeface="Osaka" charset="0"/>
              <a:cs typeface="Osaka" charset="0"/>
            </a:endParaRPr>
          </a:p>
          <a:p>
            <a:pPr algn="l">
              <a:lnSpc>
                <a:spcPct val="80000"/>
              </a:lnSpc>
            </a:pPr>
            <a:r>
              <a:rPr lang="en-GB" sz="2000" b="1" dirty="0">
                <a:solidFill>
                  <a:prstClr val="white"/>
                </a:solidFill>
                <a:latin typeface="+mj-lt"/>
                <a:ea typeface="Osaka" charset="0"/>
                <a:cs typeface="Osaka" charset="0"/>
              </a:rPr>
              <a:t>ANNOUNCEMENTS, TABLINGS AND COMMITTEE REPORTS</a:t>
            </a:r>
            <a:r>
              <a:rPr lang="en-US" sz="2000" b="1" dirty="0">
                <a:solidFill>
                  <a:prstClr val="white"/>
                </a:solidFill>
                <a:latin typeface="+mj-lt"/>
                <a:ea typeface="Osaka" charset="0"/>
                <a:cs typeface="Osaka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7565585" y="6275913"/>
            <a:ext cx="13338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/>
            <a:r>
              <a:rPr lang="en-ZA" b="1" dirty="0">
                <a:solidFill>
                  <a:schemeClr val="bg1"/>
                </a:solidFill>
                <a:cs typeface="Calibri"/>
              </a:rPr>
              <a:t>07 Feb 2022</a:t>
            </a:r>
          </a:p>
        </p:txBody>
      </p:sp>
    </p:spTree>
    <p:extLst>
      <p:ext uri="{BB962C8B-B14F-4D97-AF65-F5344CB8AC3E}">
        <p14:creationId xmlns:p14="http://schemas.microsoft.com/office/powerpoint/2010/main" val="1304654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 2"/>
          <p:cNvSpPr/>
          <p:nvPr/>
        </p:nvSpPr>
        <p:spPr>
          <a:xfrm>
            <a:off x="0" y="116632"/>
            <a:ext cx="9144000" cy="1543323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ZA" sz="2800" b="1" dirty="0">
                <a:ln w="18415" cmpd="sng">
                  <a:noFill/>
                  <a:prstDash val="solid"/>
                </a:ln>
                <a:solidFill>
                  <a:prstClr val="black"/>
                </a:solidFill>
                <a:latin typeface="Cambria" pitchFamily="18" charset="0"/>
              </a:rPr>
              <a:t>Audit Outcome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0670FD-EB89-4FAE-AEFB-7C0F77585880}"/>
              </a:ext>
            </a:extLst>
          </p:cNvPr>
          <p:cNvSpPr txBox="1"/>
          <p:nvPr/>
        </p:nvSpPr>
        <p:spPr>
          <a:xfrm>
            <a:off x="0" y="1886629"/>
            <a:ext cx="9252520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0" i="0" u="none" strike="noStrike" baseline="0" dirty="0"/>
              <a:t>The overall </a:t>
            </a:r>
            <a:r>
              <a:rPr lang="en-GB" dirty="0"/>
              <a:t>audit outcome over the last three years was inconsistent from being unqualified to being qualified in 2019/20.  The qualification </a:t>
            </a:r>
            <a:r>
              <a:rPr lang="en-GB" sz="1800" b="0" i="0" u="none" strike="noStrike" baseline="0" dirty="0"/>
              <a:t>related to fruitless, wasteful and irregular expenditure, the preventive controls that have been implemented by management were not adequate to prevent non-compliance.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In the 2020/21 year an improvement of an unqualified audit opinion was achieved with a reduction in findings.</a:t>
            </a:r>
            <a:r>
              <a:rPr lang="en-GB" sz="2400" dirty="0"/>
              <a:t> </a:t>
            </a:r>
          </a:p>
          <a:p>
            <a:endParaRPr lang="en-GB" dirty="0"/>
          </a:p>
          <a:p>
            <a:r>
              <a:rPr lang="en-GB" dirty="0"/>
              <a:t>Management is addressing audit findings in terms of </a:t>
            </a:r>
            <a:r>
              <a:rPr lang="en-ZA" b="1" dirty="0">
                <a:ln w="18415" cmpd="sng">
                  <a:noFill/>
                  <a:prstDash val="solid"/>
                </a:ln>
                <a:solidFill>
                  <a:prstClr val="black"/>
                </a:solidFill>
              </a:rPr>
              <a:t>expenditure management, supply chain, consequence management and material misstatements </a:t>
            </a:r>
            <a:r>
              <a:rPr lang="en-GB" dirty="0"/>
              <a:t>to improve deficiencies in the control environment through the implementation of action plans</a:t>
            </a:r>
            <a:r>
              <a:rPr lang="en-ZA" b="1" dirty="0">
                <a:ln w="18415" cmpd="sng">
                  <a:noFill/>
                  <a:prstDash val="solid"/>
                </a:ln>
                <a:solidFill>
                  <a:prstClr val="black"/>
                </a:solidFill>
              </a:rPr>
              <a:t> </a:t>
            </a:r>
            <a:r>
              <a:rPr lang="en-ZA" dirty="0">
                <a:ln w="18415" cmpd="sng">
                  <a:noFill/>
                  <a:prstDash val="solid"/>
                </a:ln>
                <a:solidFill>
                  <a:prstClr val="black"/>
                </a:solidFill>
              </a:rPr>
              <a:t>which are monitored by the governance structures.</a:t>
            </a:r>
          </a:p>
          <a:p>
            <a:endParaRPr lang="en-ZA" dirty="0">
              <a:ln w="18415" cmpd="sng">
                <a:noFill/>
                <a:prstDash val="solid"/>
              </a:ln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728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 2"/>
          <p:cNvSpPr/>
          <p:nvPr/>
        </p:nvSpPr>
        <p:spPr>
          <a:xfrm>
            <a:off x="0" y="116632"/>
            <a:ext cx="9144000" cy="1543323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ZA" sz="2800" b="1" dirty="0">
                <a:ln w="18415" cmpd="sng">
                  <a:noFill/>
                  <a:prstDash val="solid"/>
                </a:ln>
                <a:solidFill>
                  <a:prstClr val="black"/>
                </a:solidFill>
                <a:latin typeface="Cambria" pitchFamily="18" charset="0"/>
              </a:rPr>
              <a:t>Action plan implemented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084556F-FCC9-4402-AF75-ED5A54876BC5}"/>
              </a:ext>
            </a:extLst>
          </p:cNvPr>
          <p:cNvSpPr txBox="1"/>
          <p:nvPr/>
        </p:nvSpPr>
        <p:spPr>
          <a:xfrm>
            <a:off x="0" y="2326108"/>
            <a:ext cx="9036496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>
                <a:ea typeface="Times New Roman" panose="02020603050405020304" pitchFamily="18" charset="0"/>
              </a:rPr>
              <a:t>R</a:t>
            </a:r>
            <a:r>
              <a:rPr lang="en-ZA" sz="1800" dirty="0">
                <a:effectLst/>
                <a:ea typeface="Times New Roman" panose="02020603050405020304" pitchFamily="18" charset="0"/>
              </a:rPr>
              <a:t>eviewed the processes, procedure and systems within the units to 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strengthen controls and monitor the effectiveness of the controls.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/>
              <a:t>Building close relationships with the National Treasury Supply Chain Management (SCM) unit and the Office of Chief Procurement (OCOP) since CBDA does not have the necessary capacity.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/>
              <a:t>Employing skilled and competent staff in the finance and SCM fields.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Internal Audit plan include the review of interim financials, internal controls in SCM  and finance.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External review of annual financial statement prepared.</a:t>
            </a:r>
          </a:p>
          <a:p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08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entagon 2"/>
          <p:cNvSpPr/>
          <p:nvPr/>
        </p:nvSpPr>
        <p:spPr>
          <a:xfrm>
            <a:off x="0" y="113554"/>
            <a:ext cx="9144000" cy="1543323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ZA" sz="2800" b="1" dirty="0">
                <a:ln w="18415" cmpd="sng">
                  <a:noFill/>
                  <a:prstDash val="solid"/>
                </a:ln>
                <a:solidFill>
                  <a:prstClr val="black"/>
                </a:solidFill>
                <a:latin typeface="Cambria" pitchFamily="18" charset="0"/>
              </a:rPr>
              <a:t>Cause/Deficiencies identified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0670FD-EB89-4FAE-AEFB-7C0F77585880}"/>
              </a:ext>
            </a:extLst>
          </p:cNvPr>
          <p:cNvSpPr txBox="1"/>
          <p:nvPr/>
        </p:nvSpPr>
        <p:spPr>
          <a:xfrm>
            <a:off x="323528" y="2060848"/>
            <a:ext cx="864096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dirty="0">
              <a:ln w="18415" cmpd="sng">
                <a:noFill/>
                <a:prstDash val="solid"/>
              </a:ln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/>
              <a:t>Human resource capacity constraints </a:t>
            </a:r>
          </a:p>
          <a:p>
            <a:endParaRPr lang="en-Z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/>
              <a:t>Segregation of duties with </a:t>
            </a:r>
            <a:r>
              <a:rPr lang="en-ZA" dirty="0">
                <a:ln w="18415" cmpd="sng">
                  <a:noFill/>
                  <a:prstDash val="solid"/>
                </a:ln>
                <a:solidFill>
                  <a:prstClr val="black"/>
                </a:solidFill>
              </a:rPr>
              <a:t>inadequate review of financial statements</a:t>
            </a:r>
            <a:endParaRPr lang="en-ZA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>
                <a:ln w="18415" cmpd="sng">
                  <a:noFill/>
                  <a:prstDash val="solid"/>
                </a:ln>
                <a:solidFill>
                  <a:prstClr val="black"/>
                </a:solidFill>
              </a:rPr>
              <a:t>Lack of consistent leadership. Over two years of acting appointments of a Managing Director.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>
              <a:ln w="18415" cmpd="sng">
                <a:noFill/>
                <a:prstDash val="solid"/>
              </a:ln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>
                <a:ln w="18415" cmpd="sng">
                  <a:noFill/>
                  <a:prstDash val="solid"/>
                </a:ln>
                <a:solidFill>
                  <a:prstClr val="black"/>
                </a:solidFill>
              </a:rPr>
              <a:t>Ineffective monitoring of controls.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>
              <a:ln w="18415" cmpd="sng">
                <a:noFill/>
                <a:prstDash val="solid"/>
              </a:ln>
              <a:solidFill>
                <a:prstClr val="black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>
                <a:ln w="18415" cmpd="sng">
                  <a:noFill/>
                  <a:prstDash val="solid"/>
                </a:ln>
                <a:solidFill>
                  <a:prstClr val="black"/>
                </a:solidFill>
              </a:rPr>
              <a:t>Consequence management in terms of prior year fruitless, wasteful and irregular expenditure have still not been continued.</a:t>
            </a:r>
          </a:p>
          <a:p>
            <a:r>
              <a:rPr lang="en-ZA" dirty="0">
                <a:ln w="18415" cmpd="sng">
                  <a:noFill/>
                  <a:prstDash val="solid"/>
                </a:ln>
                <a:solidFill>
                  <a:prstClr val="black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785711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445B5DE-520A-4D61-97B9-9F04769987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entagon 2">
            <a:extLst>
              <a:ext uri="{FF2B5EF4-FFF2-40B4-BE49-F238E27FC236}">
                <a16:creationId xmlns:a16="http://schemas.microsoft.com/office/drawing/2014/main" id="{30351F6D-B167-4936-A9C9-BB55B68B4A14}"/>
              </a:ext>
            </a:extLst>
          </p:cNvPr>
          <p:cNvSpPr/>
          <p:nvPr/>
        </p:nvSpPr>
        <p:spPr>
          <a:xfrm>
            <a:off x="0" y="116632"/>
            <a:ext cx="9144000" cy="1543323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ZA" sz="2800" b="1" dirty="0">
                <a:ln w="18415" cmpd="sng">
                  <a:noFill/>
                  <a:prstDash val="solid"/>
                </a:ln>
                <a:solidFill>
                  <a:prstClr val="black"/>
                </a:solidFill>
                <a:latin typeface="Cambria" pitchFamily="18" charset="0"/>
              </a:rPr>
              <a:t>Action plan implemented  </a:t>
            </a:r>
          </a:p>
        </p:txBody>
      </p:sp>
    </p:spTree>
    <p:extLst>
      <p:ext uri="{BB962C8B-B14F-4D97-AF65-F5344CB8AC3E}">
        <p14:creationId xmlns:p14="http://schemas.microsoft.com/office/powerpoint/2010/main" val="31681645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279</Words>
  <Application>Microsoft Office PowerPoint</Application>
  <PresentationFormat>On-screen Show (4:3)</PresentationFormat>
  <Paragraphs>42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</vt:lpstr>
      <vt:lpstr>Wingdings</vt:lpstr>
      <vt:lpstr>1_Office Theme</vt:lpstr>
      <vt:lpstr>Co-operative Banks Development Agency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Kobus Van Niekerk</dc:creator>
  <cp:lastModifiedBy>Catherine Whitley</cp:lastModifiedBy>
  <cp:revision>10</cp:revision>
  <dcterms:created xsi:type="dcterms:W3CDTF">2017-03-30T04:19:57Z</dcterms:created>
  <dcterms:modified xsi:type="dcterms:W3CDTF">2022-02-07T11:10:59Z</dcterms:modified>
</cp:coreProperties>
</file>