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56" r:id="rId3"/>
    <p:sldId id="259" r:id="rId4"/>
    <p:sldId id="260" r:id="rId5"/>
    <p:sldId id="264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5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00827-74B8-49DE-B0F3-E1B3CCDB842C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3EFBC-0768-4878-852E-ACFB79395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440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3EFBC-0768-4878-852E-ACFB79395AC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633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C23A-1EBA-4333-96C5-553912D54327}" type="datetime8">
              <a:rPr lang="en-ZA" smtClean="0"/>
              <a:t>24/04/2018 11:12 AM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25 April 2018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2E4C-FB55-4D93-82FE-8E6AD496F3F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47250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32FCD-A24C-49D9-B8BF-C0A49EA0E24C}" type="datetime8">
              <a:rPr lang="en-ZA" smtClean="0"/>
              <a:t>24/04/2018 11:12 AM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25 April 2018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2E4C-FB55-4D93-82FE-8E6AD496F3F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9649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30DE-19D1-404F-BB55-B969BC2EEA7E}" type="datetime8">
              <a:rPr lang="en-ZA" smtClean="0"/>
              <a:t>24/04/2018 11:12 AM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25 April 2018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2E4C-FB55-4D93-82FE-8E6AD496F3F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66053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E3975-2089-45B9-89A8-F489547957CC}" type="datetime8">
              <a:rPr lang="en-ZA" smtClean="0"/>
              <a:t>24/04/2018 11:12 AM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25 April 2018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2B1B-00BF-4DCC-BC4D-6B6E0AB2DD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36471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A91BA-9FE1-4A32-95D7-E1DA8AB4EB47}" type="datetime8">
              <a:rPr lang="en-ZA" smtClean="0"/>
              <a:t>24/04/2018 11:12 AM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25 April 2018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2B1B-00BF-4DCC-BC4D-6B6E0AB2DD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12695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A983-95EE-4ABA-B9ED-2E5980313204}" type="datetime8">
              <a:rPr lang="en-ZA" smtClean="0"/>
              <a:t>24/04/2018 11:12 AM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25 April 2018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2B1B-00BF-4DCC-BC4D-6B6E0AB2DD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336561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78EB-75C8-42AB-A28F-3C46645D5418}" type="datetime8">
              <a:rPr lang="en-ZA" smtClean="0"/>
              <a:t>24/04/2018 11:12 AM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25 April 2018</a:t>
            </a: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2B1B-00BF-4DCC-BC4D-6B6E0AB2DD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33586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C20C6-CDFC-4011-B4D1-AB6B45B559D2}" type="datetime8">
              <a:rPr lang="en-ZA" smtClean="0"/>
              <a:t>24/04/2018 11:12 AM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25 April 2018</a:t>
            </a:r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2B1B-00BF-4DCC-BC4D-6B6E0AB2DD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398528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9CA2-A68A-4248-B19F-4EC5F3AC673D}" type="datetime8">
              <a:rPr lang="en-ZA" smtClean="0"/>
              <a:t>24/04/2018 11:12 AM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25 April 2018</a:t>
            </a: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2B1B-00BF-4DCC-BC4D-6B6E0AB2DD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285928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4653-7DA9-467F-99E8-28AF7CEBFE8C}" type="datetime8">
              <a:rPr lang="en-ZA" smtClean="0"/>
              <a:t>24/04/2018 11:12 AM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25 April 2018</a:t>
            </a:r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2B1B-00BF-4DCC-BC4D-6B6E0AB2DD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990466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08B2-E756-4BAF-B405-D580BC035D31}" type="datetime8">
              <a:rPr lang="en-ZA" smtClean="0"/>
              <a:t>24/04/2018 11:12 AM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25 April 2018</a:t>
            </a: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2B1B-00BF-4DCC-BC4D-6B6E0AB2DD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6710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87A2-DB8C-4003-BB79-CB06BFA60D81}" type="datetime8">
              <a:rPr lang="en-ZA" smtClean="0"/>
              <a:t>24/04/2018 11:12 AM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25 April 2018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2E4C-FB55-4D93-82FE-8E6AD496F3F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838539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6430-EED9-4336-BE8E-CD033BD77474}" type="datetime8">
              <a:rPr lang="en-ZA" smtClean="0"/>
              <a:t>24/04/2018 11:12 AM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25 April 2018</a:t>
            </a: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2B1B-00BF-4DCC-BC4D-6B6E0AB2DD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726158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A0AF-BDBD-4BDE-8843-89F7AF02CAFF}" type="datetime8">
              <a:rPr lang="en-ZA" smtClean="0"/>
              <a:t>24/04/2018 11:12 AM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25 April 2018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2B1B-00BF-4DCC-BC4D-6B6E0AB2DD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977981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BF2-5DE6-440C-8104-FEC91D339E8F}" type="datetime8">
              <a:rPr lang="en-ZA" smtClean="0"/>
              <a:t>24/04/2018 11:12 AM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25 April 2018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2B1B-00BF-4DCC-BC4D-6B6E0AB2DD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44977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B795-2E20-4F79-B50A-E33CF00F11AB}" type="datetime8">
              <a:rPr lang="en-ZA" smtClean="0"/>
              <a:t>24/04/2018 11:12 AM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25 April 2018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2E4C-FB55-4D93-82FE-8E6AD496F3F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11599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5969-4594-419E-9D1E-7B5D2F6CDD98}" type="datetime8">
              <a:rPr lang="en-ZA" smtClean="0"/>
              <a:t>24/04/2018 11:12 AM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25 April 2018</a:t>
            </a: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2E4C-FB55-4D93-82FE-8E6AD496F3F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26710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62303-800D-4949-BB1E-B7FC2342DD5C}" type="datetime8">
              <a:rPr lang="en-ZA" smtClean="0"/>
              <a:t>24/04/2018 11:12 AM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25 April 2018</a:t>
            </a:r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2E4C-FB55-4D93-82FE-8E6AD496F3F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71785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57E54-5480-456D-A222-E06CAFDE28E6}" type="datetime8">
              <a:rPr lang="en-ZA" smtClean="0"/>
              <a:t>24/04/2018 11:12 AM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25 April 2018</a:t>
            </a: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2E4C-FB55-4D93-82FE-8E6AD496F3F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11045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219B-7635-4ADE-AFE0-E23B8BB3B2BD}" type="datetime8">
              <a:rPr lang="en-ZA" smtClean="0"/>
              <a:t>24/04/2018 11:12 AM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25 April 2018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2E4C-FB55-4D93-82FE-8E6AD496F3F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64851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98DA-CE0E-4771-8A59-E9583A1CC268}" type="datetime8">
              <a:rPr lang="en-ZA" smtClean="0"/>
              <a:t>24/04/2018 11:12 AM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25 April 2018</a:t>
            </a: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2E4C-FB55-4D93-82FE-8E6AD496F3F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1647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AC96-CAB3-4C64-B455-2731481BDCB6}" type="datetime8">
              <a:rPr lang="en-ZA" smtClean="0"/>
              <a:t>24/04/2018 11:12 AM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25 April 2018</a:t>
            </a: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2E4C-FB55-4D93-82FE-8E6AD496F3F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34304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BCDA9-6CCE-445D-A067-272B08D3FBF3}" type="datetime8">
              <a:rPr lang="en-ZA" smtClean="0"/>
              <a:t>24/04/2018 11:12 AM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ZA" smtClean="0"/>
              <a:t>25 April 2018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D2E4C-FB55-4D93-82FE-8E6AD496F3F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67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25B01-D67E-4E4F-A8A1-875F625E4978}" type="datetime8">
              <a:rPr lang="en-ZA" smtClean="0"/>
              <a:t>24/04/2018 11:12 AM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ZA" smtClean="0"/>
              <a:t>25 April 2018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B2B1B-00BF-4DCC-BC4D-6B6E0AB2DD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00974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52" y="322114"/>
            <a:ext cx="2345936" cy="233545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86198"/>
            <a:ext cx="12192000" cy="1564729"/>
          </a:xfrm>
          <a:prstGeom prst="rect">
            <a:avLst/>
          </a:prstGeom>
          <a:solidFill>
            <a:srgbClr val="004B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6" name="TextBox 5"/>
          <p:cNvSpPr txBox="1"/>
          <p:nvPr/>
        </p:nvSpPr>
        <p:spPr>
          <a:xfrm>
            <a:off x="4282040" y="5715000"/>
            <a:ext cx="32896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5400" dirty="0" smtClean="0">
                <a:solidFill>
                  <a:srgbClr val="004B93"/>
                </a:solidFill>
                <a:latin typeface="ModulaBold" panose="00000400000000000000" pitchFamily="2" charset="0"/>
              </a:rPr>
              <a:t>www.samedical.org</a:t>
            </a:r>
            <a:endParaRPr lang="en-ZA" sz="5400" dirty="0">
              <a:solidFill>
                <a:srgbClr val="004B93"/>
              </a:solidFill>
              <a:latin typeface="ModulaBold" panose="000004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029" y="3913791"/>
            <a:ext cx="2305706" cy="15371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5718" y="3886199"/>
            <a:ext cx="2310962" cy="15406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721" y="3889702"/>
            <a:ext cx="2305706" cy="153713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066544" y="82880"/>
            <a:ext cx="979322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ZA" sz="3600" b="1" cap="none" spc="0" dirty="0" smtClean="0">
                <a:ln/>
                <a:solidFill>
                  <a:srgbClr val="004B93"/>
                </a:solidFill>
                <a:effectLst/>
              </a:rPr>
              <a:t>PUBLIC HEARINGS ON THE DRAFT RATES AND MONETARY AMOUNTS AND AMENDMENT OF REVENUE LAWS “VAT” BILL</a:t>
            </a:r>
            <a:endParaRPr lang="en-ZA" sz="3600" b="1" cap="none" spc="0" dirty="0">
              <a:ln/>
              <a:solidFill>
                <a:srgbClr val="004B93"/>
              </a:solidFill>
              <a:effectLst/>
            </a:endParaRPr>
          </a:p>
        </p:txBody>
      </p:sp>
      <p:sp>
        <p:nvSpPr>
          <p:cNvPr id="13" name="Subtitle 4"/>
          <p:cNvSpPr>
            <a:spLocks noGrp="1"/>
          </p:cNvSpPr>
          <p:nvPr>
            <p:ph type="subTitle" idx="1"/>
          </p:nvPr>
        </p:nvSpPr>
        <p:spPr>
          <a:xfrm>
            <a:off x="3154681" y="2056874"/>
            <a:ext cx="7397495" cy="1710453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ZA" altLang="en-US" sz="3100" b="1" dirty="0" smtClean="0">
                <a:solidFill>
                  <a:srgbClr val="F79646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South African Medical Association Presentation to the Parliamentary Committee on Finance</a:t>
            </a:r>
          </a:p>
          <a:p>
            <a:pPr>
              <a:defRPr/>
            </a:pPr>
            <a:endParaRPr lang="en-ZA" altLang="en-US" sz="3000" b="1" dirty="0" smtClean="0">
              <a:solidFill>
                <a:srgbClr val="F79646">
                  <a:lumMod val="60000"/>
                  <a:lumOff val="40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ucida Sans" panose="020B0602030504020204" pitchFamily="34" charset="0"/>
              <a:ea typeface="+mj-ea"/>
              <a:cs typeface="+mj-cs"/>
            </a:endParaRPr>
          </a:p>
          <a:p>
            <a:pPr>
              <a:defRPr/>
            </a:pPr>
            <a:r>
              <a:rPr lang="en-ZA" sz="3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Prof </a:t>
            </a:r>
            <a:r>
              <a:rPr lang="en-ZA" sz="30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Shadrick</a:t>
            </a:r>
            <a:r>
              <a:rPr lang="en-ZA" sz="3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ZA" sz="30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Mazaza</a:t>
            </a:r>
            <a:endParaRPr lang="en-ZA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4842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/>
              <a:t>Despite this evidence,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52" y="322114"/>
            <a:ext cx="2345936" cy="233545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290441"/>
            <a:ext cx="12192000" cy="567559"/>
          </a:xfrm>
          <a:prstGeom prst="rect">
            <a:avLst/>
          </a:prstGeom>
          <a:solidFill>
            <a:srgbClr val="004B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9" name="Rectangle 8"/>
          <p:cNvSpPr/>
          <p:nvPr/>
        </p:nvSpPr>
        <p:spPr>
          <a:xfrm>
            <a:off x="9482959" y="6432330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0" name="Rectangle 9"/>
          <p:cNvSpPr/>
          <p:nvPr/>
        </p:nvSpPr>
        <p:spPr>
          <a:xfrm>
            <a:off x="9997966" y="6432329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1" name="Rectangle 10"/>
          <p:cNvSpPr/>
          <p:nvPr/>
        </p:nvSpPr>
        <p:spPr>
          <a:xfrm>
            <a:off x="10512973" y="6424444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2" name="Rectangle 11"/>
          <p:cNvSpPr/>
          <p:nvPr/>
        </p:nvSpPr>
        <p:spPr>
          <a:xfrm>
            <a:off x="11020097" y="6424443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3" name="Rectangle 12"/>
          <p:cNvSpPr/>
          <p:nvPr/>
        </p:nvSpPr>
        <p:spPr>
          <a:xfrm>
            <a:off x="11520653" y="6416561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2256217" y="1013065"/>
            <a:ext cx="9761851" cy="1325563"/>
          </a:xfrm>
        </p:spPr>
        <p:txBody>
          <a:bodyPr>
            <a:noAutofit/>
          </a:bodyPr>
          <a:lstStyle/>
          <a:p>
            <a:r>
              <a:rPr lang="en-US" altLang="en-US" sz="4500" b="1" dirty="0" smtClean="0"/>
              <a:t>        Tobacco &amp; Alcohol excise duty</a:t>
            </a:r>
            <a:br>
              <a:rPr lang="en-US" altLang="en-US" sz="4500" b="1" dirty="0" smtClean="0"/>
            </a:br>
            <a:endParaRPr lang="en-GB" sz="4500" b="1" dirty="0"/>
          </a:p>
        </p:txBody>
      </p:sp>
      <p:sp>
        <p:nvSpPr>
          <p:cNvPr id="2" name="Subtitle 1"/>
          <p:cNvSpPr>
            <a:spLocks noGrp="1"/>
          </p:cNvSpPr>
          <p:nvPr>
            <p:ph idx="1"/>
          </p:nvPr>
        </p:nvSpPr>
        <p:spPr>
          <a:xfrm>
            <a:off x="1216152" y="1825625"/>
            <a:ext cx="10137648" cy="4351338"/>
          </a:xfrm>
        </p:spPr>
        <p:txBody>
          <a:bodyPr>
            <a:normAutofit/>
          </a:bodyPr>
          <a:lstStyle/>
          <a:p>
            <a:endParaRPr lang="en-ZA" dirty="0" smtClean="0"/>
          </a:p>
          <a:p>
            <a:endParaRPr lang="en-ZA" dirty="0"/>
          </a:p>
          <a:p>
            <a:r>
              <a:rPr lang="en-GB" dirty="0" smtClean="0"/>
              <a:t>Despite the internationally acclaimed effective Tobacco policy in South Africa, unfortunately since </a:t>
            </a:r>
            <a:r>
              <a:rPr lang="en-GB" dirty="0"/>
              <a:t>2010, tobacco excise tax increases have become less effective in decreasing tobacco consumption, because the excise tax pass-through to consumers became lower than pre- </a:t>
            </a:r>
            <a:r>
              <a:rPr lang="en-GB" dirty="0" smtClean="0"/>
              <a:t>2010.</a:t>
            </a:r>
          </a:p>
          <a:p>
            <a:r>
              <a:rPr lang="en-GB" dirty="0" smtClean="0"/>
              <a:t>Secondly, we recognise the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addictive</a:t>
            </a:r>
            <a:r>
              <a:rPr lang="en-GB" dirty="0" smtClean="0"/>
              <a:t> element in tobacco use hence the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price inelasticity </a:t>
            </a:r>
            <a:r>
              <a:rPr lang="en-GB" dirty="0" smtClean="0"/>
              <a:t>of demand despite price increases </a:t>
            </a:r>
            <a:r>
              <a:rPr lang="en-ZA" dirty="0" smtClean="0"/>
              <a:t>         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4338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/>
              <a:t>Despite this evidence,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52" y="322114"/>
            <a:ext cx="2345936" cy="233545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290441"/>
            <a:ext cx="12192000" cy="567559"/>
          </a:xfrm>
          <a:prstGeom prst="rect">
            <a:avLst/>
          </a:prstGeom>
          <a:solidFill>
            <a:srgbClr val="004B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9" name="Rectangle 8"/>
          <p:cNvSpPr/>
          <p:nvPr/>
        </p:nvSpPr>
        <p:spPr>
          <a:xfrm>
            <a:off x="9482959" y="6432330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0" name="Rectangle 9"/>
          <p:cNvSpPr/>
          <p:nvPr/>
        </p:nvSpPr>
        <p:spPr>
          <a:xfrm>
            <a:off x="9997966" y="6432329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1" name="Rectangle 10"/>
          <p:cNvSpPr/>
          <p:nvPr/>
        </p:nvSpPr>
        <p:spPr>
          <a:xfrm>
            <a:off x="10512973" y="6424444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2" name="Rectangle 11"/>
          <p:cNvSpPr/>
          <p:nvPr/>
        </p:nvSpPr>
        <p:spPr>
          <a:xfrm>
            <a:off x="11020097" y="6424443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3" name="Rectangle 12"/>
          <p:cNvSpPr/>
          <p:nvPr/>
        </p:nvSpPr>
        <p:spPr>
          <a:xfrm>
            <a:off x="11520653" y="6416561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2256217" y="1013065"/>
            <a:ext cx="9761851" cy="1325563"/>
          </a:xfrm>
        </p:spPr>
        <p:txBody>
          <a:bodyPr>
            <a:noAutofit/>
          </a:bodyPr>
          <a:lstStyle/>
          <a:p>
            <a:r>
              <a:rPr lang="en-US" altLang="en-US" sz="4500" b="1" dirty="0" smtClean="0"/>
              <a:t>        Tobacco &amp; Alcohol excise duty</a:t>
            </a:r>
            <a:br>
              <a:rPr lang="en-US" altLang="en-US" sz="4500" b="1" dirty="0" smtClean="0"/>
            </a:br>
            <a:endParaRPr lang="en-GB" sz="4500" b="1" dirty="0"/>
          </a:p>
        </p:txBody>
      </p:sp>
      <p:sp>
        <p:nvSpPr>
          <p:cNvPr id="2" name="Subtitle 1"/>
          <p:cNvSpPr>
            <a:spLocks noGrp="1"/>
          </p:cNvSpPr>
          <p:nvPr>
            <p:ph idx="1"/>
          </p:nvPr>
        </p:nvSpPr>
        <p:spPr>
          <a:xfrm>
            <a:off x="1216152" y="1825625"/>
            <a:ext cx="10137648" cy="4351338"/>
          </a:xfrm>
        </p:spPr>
        <p:txBody>
          <a:bodyPr>
            <a:normAutofit lnSpcReduction="10000"/>
          </a:bodyPr>
          <a:lstStyle/>
          <a:p>
            <a:endParaRPr lang="en-ZA" dirty="0" smtClean="0"/>
          </a:p>
          <a:p>
            <a:r>
              <a:rPr lang="en-ZA" dirty="0" smtClean="0"/>
              <a:t>SAMA’s recognises the huge burden related to tobacco use and contends that a 6-10% tax increase is not likely to have maximum effect.</a:t>
            </a:r>
          </a:p>
          <a:p>
            <a:r>
              <a:rPr lang="en-GB" dirty="0"/>
              <a:t>Since 2006, excise taxes and VAT, combined, has remained unchanged at about 50% of the retail price of cigarettes </a:t>
            </a:r>
            <a:r>
              <a:rPr lang="en-GB" dirty="0" smtClean="0"/>
              <a:t>.</a:t>
            </a:r>
          </a:p>
          <a:p>
            <a:r>
              <a:rPr lang="en-GB" dirty="0"/>
              <a:t>SAMA </a:t>
            </a:r>
            <a:r>
              <a:rPr lang="en-GB" dirty="0" smtClean="0"/>
              <a:t>recognises the validity of evidence </a:t>
            </a:r>
            <a:r>
              <a:rPr lang="en-GB" dirty="0"/>
              <a:t>that calls for tobacco excise levies to account for </a:t>
            </a:r>
            <a:r>
              <a:rPr lang="en-GB" u="sng" dirty="0"/>
              <a:t>at least 70%</a:t>
            </a:r>
            <a:r>
              <a:rPr lang="en-GB" dirty="0"/>
              <a:t> of the overall retail prices of tobacco </a:t>
            </a:r>
            <a:r>
              <a:rPr lang="en-GB" dirty="0" smtClean="0"/>
              <a:t>products, as this will be more deterrent.</a:t>
            </a:r>
          </a:p>
          <a:p>
            <a:r>
              <a:rPr lang="en-ZA" dirty="0" smtClean="0"/>
              <a:t>Similar argument applies to Alcohol.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1927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/>
              <a:t>Despite this evidence,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52" y="322114"/>
            <a:ext cx="2345936" cy="233545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290441"/>
            <a:ext cx="12192000" cy="567559"/>
          </a:xfrm>
          <a:prstGeom prst="rect">
            <a:avLst/>
          </a:prstGeom>
          <a:solidFill>
            <a:srgbClr val="004B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9" name="Rectangle 8"/>
          <p:cNvSpPr/>
          <p:nvPr/>
        </p:nvSpPr>
        <p:spPr>
          <a:xfrm>
            <a:off x="9482959" y="6432330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0" name="Rectangle 9"/>
          <p:cNvSpPr/>
          <p:nvPr/>
        </p:nvSpPr>
        <p:spPr>
          <a:xfrm>
            <a:off x="9997966" y="6432329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1" name="Rectangle 10"/>
          <p:cNvSpPr/>
          <p:nvPr/>
        </p:nvSpPr>
        <p:spPr>
          <a:xfrm>
            <a:off x="10512973" y="6424444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2" name="Rectangle 11"/>
          <p:cNvSpPr/>
          <p:nvPr/>
        </p:nvSpPr>
        <p:spPr>
          <a:xfrm>
            <a:off x="11020097" y="6424443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3" name="Rectangle 12"/>
          <p:cNvSpPr/>
          <p:nvPr/>
        </p:nvSpPr>
        <p:spPr>
          <a:xfrm>
            <a:off x="11520653" y="6416561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2256217" y="1013065"/>
            <a:ext cx="9761851" cy="1325563"/>
          </a:xfrm>
        </p:spPr>
        <p:txBody>
          <a:bodyPr>
            <a:noAutofit/>
          </a:bodyPr>
          <a:lstStyle/>
          <a:p>
            <a:r>
              <a:rPr lang="en-US" altLang="en-US" sz="4500" b="1" dirty="0" smtClean="0"/>
              <a:t>        Basket of VAT-exempt goods</a:t>
            </a:r>
            <a:br>
              <a:rPr lang="en-US" altLang="en-US" sz="4500" b="1" dirty="0" smtClean="0"/>
            </a:br>
            <a:endParaRPr lang="en-GB" sz="4500" b="1" dirty="0"/>
          </a:p>
        </p:txBody>
      </p:sp>
      <p:sp>
        <p:nvSpPr>
          <p:cNvPr id="2" name="Subtitle 1"/>
          <p:cNvSpPr>
            <a:spLocks noGrp="1"/>
          </p:cNvSpPr>
          <p:nvPr>
            <p:ph idx="1"/>
          </p:nvPr>
        </p:nvSpPr>
        <p:spPr>
          <a:xfrm>
            <a:off x="1216152" y="1825625"/>
            <a:ext cx="10137648" cy="4351338"/>
          </a:xfrm>
        </p:spPr>
        <p:txBody>
          <a:bodyPr>
            <a:normAutofit/>
          </a:bodyPr>
          <a:lstStyle/>
          <a:p>
            <a:endParaRPr lang="en-ZA" dirty="0" smtClean="0"/>
          </a:p>
          <a:p>
            <a:r>
              <a:rPr lang="en-GB" dirty="0"/>
              <a:t>Currently, </a:t>
            </a:r>
            <a:r>
              <a:rPr lang="en-GB" dirty="0" smtClean="0"/>
              <a:t>consists of 19 </a:t>
            </a:r>
            <a:r>
              <a:rPr lang="en-GB" dirty="0"/>
              <a:t>basic food items </a:t>
            </a:r>
            <a:r>
              <a:rPr lang="en-GB" dirty="0" smtClean="0"/>
              <a:t>: </a:t>
            </a:r>
            <a:r>
              <a:rPr lang="en-GB" i="1" dirty="0">
                <a:solidFill>
                  <a:schemeClr val="accent1">
                    <a:lumMod val="75000"/>
                  </a:schemeClr>
                </a:solidFill>
              </a:rPr>
              <a:t>brown bread, maize meal, dried mealies, dried beans, lentils, tinned pilchards/sardines, milk powder, dairy powder blend, rice, vegetables, fruit, vegetable oil, milk, cultured milk, brown wheaten meal, edible legumes and pulses of leguminous plants</a:t>
            </a:r>
            <a:r>
              <a:rPr lang="en-GB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en-GB" dirty="0" smtClean="0"/>
              <a:t>Basket represent </a:t>
            </a:r>
            <a:r>
              <a:rPr lang="en-GB" u="sng" dirty="0"/>
              <a:t>only a small fraction</a:t>
            </a:r>
            <a:r>
              <a:rPr lang="en-GB" dirty="0"/>
              <a:t> </a:t>
            </a:r>
            <a:r>
              <a:rPr lang="en-GB" dirty="0" smtClean="0"/>
              <a:t>of what ordinary consumers </a:t>
            </a:r>
            <a:r>
              <a:rPr lang="en-GB" dirty="0"/>
              <a:t>essentially </a:t>
            </a:r>
            <a:r>
              <a:rPr lang="en-GB" dirty="0" smtClean="0"/>
              <a:t>eat, and omits key essential </a:t>
            </a:r>
            <a:r>
              <a:rPr lang="en-GB" u="sng" dirty="0" smtClean="0"/>
              <a:t>services</a:t>
            </a:r>
            <a:r>
              <a:rPr lang="en-GB" dirty="0" smtClean="0"/>
              <a:t> for normal livelihood.</a:t>
            </a:r>
          </a:p>
          <a:p>
            <a:r>
              <a:rPr lang="en-ZA" dirty="0" smtClean="0"/>
              <a:t>Small disposable incomes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30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/>
              <a:t>Despite this evidence,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52" y="322114"/>
            <a:ext cx="2345936" cy="233545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290441"/>
            <a:ext cx="12192000" cy="567559"/>
          </a:xfrm>
          <a:prstGeom prst="rect">
            <a:avLst/>
          </a:prstGeom>
          <a:solidFill>
            <a:srgbClr val="004B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9" name="Rectangle 8"/>
          <p:cNvSpPr/>
          <p:nvPr/>
        </p:nvSpPr>
        <p:spPr>
          <a:xfrm>
            <a:off x="9482959" y="6432330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0" name="Rectangle 9"/>
          <p:cNvSpPr/>
          <p:nvPr/>
        </p:nvSpPr>
        <p:spPr>
          <a:xfrm>
            <a:off x="9997966" y="6432329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1" name="Rectangle 10"/>
          <p:cNvSpPr/>
          <p:nvPr/>
        </p:nvSpPr>
        <p:spPr>
          <a:xfrm>
            <a:off x="10512973" y="6424444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2" name="Rectangle 11"/>
          <p:cNvSpPr/>
          <p:nvPr/>
        </p:nvSpPr>
        <p:spPr>
          <a:xfrm>
            <a:off x="11020097" y="6424443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3" name="Rectangle 12"/>
          <p:cNvSpPr/>
          <p:nvPr/>
        </p:nvSpPr>
        <p:spPr>
          <a:xfrm>
            <a:off x="11520653" y="6416561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2256217" y="1013065"/>
            <a:ext cx="9761851" cy="1325563"/>
          </a:xfrm>
        </p:spPr>
        <p:txBody>
          <a:bodyPr>
            <a:noAutofit/>
          </a:bodyPr>
          <a:lstStyle/>
          <a:p>
            <a:r>
              <a:rPr lang="en-US" altLang="en-US" sz="4500" b="1" dirty="0" smtClean="0"/>
              <a:t>        Basket of VAT-exempt goods</a:t>
            </a:r>
            <a:br>
              <a:rPr lang="en-US" altLang="en-US" sz="4500" b="1" dirty="0" smtClean="0"/>
            </a:br>
            <a:endParaRPr lang="en-GB" sz="4500" b="1" dirty="0"/>
          </a:p>
        </p:txBody>
      </p:sp>
      <p:sp>
        <p:nvSpPr>
          <p:cNvPr id="2" name="Subtitle 1"/>
          <p:cNvSpPr>
            <a:spLocks noGrp="1"/>
          </p:cNvSpPr>
          <p:nvPr>
            <p:ph idx="1"/>
          </p:nvPr>
        </p:nvSpPr>
        <p:spPr>
          <a:xfrm>
            <a:off x="1216152" y="1825625"/>
            <a:ext cx="10137648" cy="4351338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Therefore </a:t>
            </a:r>
            <a:r>
              <a:rPr lang="en-GB" dirty="0"/>
              <a:t>SAMA </a:t>
            </a:r>
            <a:r>
              <a:rPr lang="en-GB" dirty="0" smtClean="0"/>
              <a:t>supports the </a:t>
            </a:r>
            <a:r>
              <a:rPr lang="en-GB" dirty="0"/>
              <a:t>expansion of the current basket of zero rated food items, and </a:t>
            </a:r>
            <a:r>
              <a:rPr lang="en-GB" dirty="0" smtClean="0"/>
              <a:t>the inclusion </a:t>
            </a:r>
            <a:r>
              <a:rPr lang="en-GB" dirty="0"/>
              <a:t>of key services on the zero rated </a:t>
            </a:r>
            <a:r>
              <a:rPr lang="en-GB" dirty="0" smtClean="0"/>
              <a:t>list, e.g. meat products, clothing, cleaning items, electricity.</a:t>
            </a:r>
            <a:endParaRPr lang="en-GB" dirty="0"/>
          </a:p>
          <a:p>
            <a:pPr marL="0" indent="0">
              <a:buNone/>
            </a:pP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138773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/>
              <a:t>Despite this evidence,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52" y="322114"/>
            <a:ext cx="2345936" cy="233545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290441"/>
            <a:ext cx="12192000" cy="567559"/>
          </a:xfrm>
          <a:prstGeom prst="rect">
            <a:avLst/>
          </a:prstGeom>
          <a:solidFill>
            <a:srgbClr val="004B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9" name="Rectangle 8"/>
          <p:cNvSpPr/>
          <p:nvPr/>
        </p:nvSpPr>
        <p:spPr>
          <a:xfrm>
            <a:off x="9482959" y="6432330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0" name="Rectangle 9"/>
          <p:cNvSpPr/>
          <p:nvPr/>
        </p:nvSpPr>
        <p:spPr>
          <a:xfrm>
            <a:off x="9997966" y="6432329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1" name="Rectangle 10"/>
          <p:cNvSpPr/>
          <p:nvPr/>
        </p:nvSpPr>
        <p:spPr>
          <a:xfrm>
            <a:off x="10512973" y="6424444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2" name="Rectangle 11"/>
          <p:cNvSpPr/>
          <p:nvPr/>
        </p:nvSpPr>
        <p:spPr>
          <a:xfrm>
            <a:off x="11020097" y="6424443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3" name="Rectangle 12"/>
          <p:cNvSpPr/>
          <p:nvPr/>
        </p:nvSpPr>
        <p:spPr>
          <a:xfrm>
            <a:off x="11520653" y="6416561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2256217" y="1013065"/>
            <a:ext cx="9761851" cy="1325563"/>
          </a:xfrm>
        </p:spPr>
        <p:txBody>
          <a:bodyPr>
            <a:noAutofit/>
          </a:bodyPr>
          <a:lstStyle/>
          <a:p>
            <a:r>
              <a:rPr lang="en-US" altLang="en-US" sz="4500" b="1" dirty="0" smtClean="0"/>
              <a:t>        </a:t>
            </a:r>
            <a:r>
              <a:rPr lang="en-US" altLang="en-US" sz="4500" b="1" dirty="0" smtClean="0"/>
              <a:t>Conclusion</a:t>
            </a:r>
            <a:r>
              <a:rPr lang="en-US" altLang="en-US" sz="4500" b="1" dirty="0" smtClean="0"/>
              <a:t/>
            </a:r>
            <a:br>
              <a:rPr lang="en-US" altLang="en-US" sz="4500" b="1" dirty="0" smtClean="0"/>
            </a:br>
            <a:endParaRPr lang="en-GB" sz="4500" b="1" dirty="0"/>
          </a:p>
        </p:txBody>
      </p:sp>
      <p:sp>
        <p:nvSpPr>
          <p:cNvPr id="2" name="Subtitle 1"/>
          <p:cNvSpPr>
            <a:spLocks noGrp="1"/>
          </p:cNvSpPr>
          <p:nvPr>
            <p:ph idx="1"/>
          </p:nvPr>
        </p:nvSpPr>
        <p:spPr>
          <a:xfrm>
            <a:off x="1216152" y="1825625"/>
            <a:ext cx="10137648" cy="4351338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  <a:p>
            <a:r>
              <a:rPr lang="en-US" b="1" dirty="0"/>
              <a:t>Revenue generated from the additional tax can be quite </a:t>
            </a:r>
            <a:r>
              <a:rPr lang="en-US" b="1" dirty="0" smtClean="0"/>
              <a:t>substantial. </a:t>
            </a:r>
            <a:r>
              <a:rPr lang="en-US" dirty="0" smtClean="0"/>
              <a:t>SAMA </a:t>
            </a:r>
            <a:r>
              <a:rPr lang="en-US" smtClean="0"/>
              <a:t>notes Government’s intention </a:t>
            </a:r>
            <a:r>
              <a:rPr lang="en-US" dirty="0" smtClean="0"/>
              <a:t>to use this to close the revenue gap </a:t>
            </a:r>
            <a:r>
              <a:rPr lang="en-US" smtClean="0"/>
              <a:t>of R36bn.</a:t>
            </a:r>
            <a:endParaRPr lang="en-US" dirty="0" smtClean="0"/>
          </a:p>
          <a:p>
            <a:r>
              <a:rPr lang="en-US" b="1" dirty="0" smtClean="0"/>
              <a:t>However, SAMA </a:t>
            </a:r>
            <a:r>
              <a:rPr lang="en-US" b="1" dirty="0"/>
              <a:t>emphasizes that the </a:t>
            </a:r>
            <a:r>
              <a:rPr lang="en-US" b="1" dirty="0" smtClean="0"/>
              <a:t>additional revenue from </a:t>
            </a:r>
            <a:r>
              <a:rPr lang="en-US" b="1" u="sng" dirty="0" smtClean="0"/>
              <a:t>targeted</a:t>
            </a:r>
            <a:r>
              <a:rPr lang="en-US" b="1" dirty="0" smtClean="0"/>
              <a:t> taxes (‘sin tax’) should </a:t>
            </a:r>
            <a:r>
              <a:rPr lang="en-US" b="1" dirty="0"/>
              <a:t>be channeled towards health promotion and public health preventive </a:t>
            </a:r>
            <a:r>
              <a:rPr lang="en-US" b="1" dirty="0" smtClean="0"/>
              <a:t>efforts aimed </a:t>
            </a:r>
            <a:r>
              <a:rPr lang="en-US" b="1" dirty="0"/>
              <a:t>at reducing </a:t>
            </a:r>
            <a:r>
              <a:rPr lang="en-US" b="1" dirty="0" smtClean="0"/>
              <a:t>the high burden of disease caused by harmful substance use in this country.</a:t>
            </a:r>
            <a:endParaRPr lang="en-US" dirty="0" smtClean="0"/>
          </a:p>
          <a:p>
            <a:pPr marL="0" indent="0">
              <a:buNone/>
            </a:pP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144182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52" y="322114"/>
            <a:ext cx="2345936" cy="233545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7884" y="3582053"/>
            <a:ext cx="12199883" cy="2065282"/>
          </a:xfrm>
          <a:prstGeom prst="rect">
            <a:avLst/>
          </a:prstGeom>
          <a:solidFill>
            <a:srgbClr val="004B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1718441" y="3887698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ZA" altLang="en-US" sz="24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 SOUTH  AFRICAN  MEDICAL  ASSOCIATION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520057" y="4653718"/>
            <a:ext cx="91440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ZA" altLang="en-US" sz="1000" dirty="0">
                <a:solidFill>
                  <a:schemeClr val="bg1"/>
                </a:solidFill>
              </a:rPr>
              <a:t>Tel: +27 (0)12 481 2000 | Fax: +27 (0)12 481 2100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ZA" altLang="en-US" sz="1000" dirty="0">
                <a:solidFill>
                  <a:schemeClr val="bg1"/>
                </a:solidFill>
              </a:rPr>
              <a:t>Block F | Castle Walk Office Park | Nossob Street | Erasmuskloof | Ext 3 | Pretoria | 0183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ZA" altLang="en-US" sz="1000" dirty="0">
                <a:solidFill>
                  <a:schemeClr val="bg1"/>
                </a:solidFill>
              </a:rPr>
              <a:t>PO Box 74789 | Lynnwood Ridge | 0040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ZA" altLang="en-US" sz="1000" dirty="0">
                <a:solidFill>
                  <a:schemeClr val="bg1"/>
                </a:solidFill>
              </a:rPr>
              <a:t>Reg No 1927/000136/08:  NPC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ZA" altLang="en-US" sz="1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19552" y="5648491"/>
            <a:ext cx="32031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5400" dirty="0">
                <a:solidFill>
                  <a:srgbClr val="004B93"/>
                </a:solidFill>
                <a:latin typeface="ModulaBold" panose="00000400000000000000" pitchFamily="2" charset="0"/>
              </a:rPr>
              <a:t>www.samedical.org</a:t>
            </a:r>
          </a:p>
        </p:txBody>
      </p:sp>
      <p:sp>
        <p:nvSpPr>
          <p:cNvPr id="9" name="Rectangle 8"/>
          <p:cNvSpPr/>
          <p:nvPr/>
        </p:nvSpPr>
        <p:spPr>
          <a:xfrm>
            <a:off x="3934059" y="949986"/>
            <a:ext cx="362208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ZA" sz="5400" b="1" cap="none" spc="0" dirty="0" smtClean="0">
                <a:ln/>
                <a:solidFill>
                  <a:srgbClr val="004B93"/>
                </a:solidFill>
                <a:effectLst/>
              </a:rPr>
              <a:t>Thank you /</a:t>
            </a:r>
          </a:p>
          <a:p>
            <a:pPr algn="ctr"/>
            <a:r>
              <a:rPr lang="en-ZA" sz="5400" b="1" dirty="0" smtClean="0">
                <a:ln/>
                <a:solidFill>
                  <a:srgbClr val="004B93"/>
                </a:solidFill>
              </a:rPr>
              <a:t>Questions</a:t>
            </a:r>
            <a:endParaRPr lang="en-ZA" sz="5400" b="1" cap="none" spc="0" dirty="0">
              <a:ln/>
              <a:solidFill>
                <a:srgbClr val="004B9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0620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52" y="322114"/>
            <a:ext cx="2345936" cy="233545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290441"/>
            <a:ext cx="12192000" cy="567559"/>
          </a:xfrm>
          <a:prstGeom prst="rect">
            <a:avLst/>
          </a:prstGeom>
          <a:solidFill>
            <a:srgbClr val="004B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9" name="Rectangle 8"/>
          <p:cNvSpPr/>
          <p:nvPr/>
        </p:nvSpPr>
        <p:spPr>
          <a:xfrm>
            <a:off x="9482959" y="6432330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0" name="Rectangle 9"/>
          <p:cNvSpPr/>
          <p:nvPr/>
        </p:nvSpPr>
        <p:spPr>
          <a:xfrm>
            <a:off x="9997966" y="6432329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1" name="Rectangle 10"/>
          <p:cNvSpPr/>
          <p:nvPr/>
        </p:nvSpPr>
        <p:spPr>
          <a:xfrm>
            <a:off x="10512973" y="6424444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2" name="Rectangle 11"/>
          <p:cNvSpPr/>
          <p:nvPr/>
        </p:nvSpPr>
        <p:spPr>
          <a:xfrm>
            <a:off x="11020097" y="6424443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3" name="Rectangle 12"/>
          <p:cNvSpPr/>
          <p:nvPr/>
        </p:nvSpPr>
        <p:spPr>
          <a:xfrm>
            <a:off x="11520653" y="6416561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08189"/>
          </a:xfrm>
        </p:spPr>
        <p:txBody>
          <a:bodyPr/>
          <a:lstStyle/>
          <a:p>
            <a:r>
              <a:rPr lang="en-ZA" b="1" dirty="0" smtClean="0"/>
              <a:t>INTRODUCTION</a:t>
            </a:r>
            <a:endParaRPr lang="en-GB" b="1" dirty="0"/>
          </a:p>
        </p:txBody>
      </p:sp>
      <p:sp>
        <p:nvSpPr>
          <p:cNvPr id="16" name="Subtitle 15"/>
          <p:cNvSpPr>
            <a:spLocks noGrp="1"/>
          </p:cNvSpPr>
          <p:nvPr>
            <p:ph type="subTitle" idx="1"/>
          </p:nvPr>
        </p:nvSpPr>
        <p:spPr>
          <a:xfrm>
            <a:off x="1524000" y="2799455"/>
            <a:ext cx="9144000" cy="2458345"/>
          </a:xfrm>
        </p:spPr>
        <p:txBody>
          <a:bodyPr>
            <a:noAutofit/>
          </a:bodyPr>
          <a:lstStyle/>
          <a:p>
            <a:pPr algn="l"/>
            <a:r>
              <a:rPr lang="en-ZA" sz="2600" dirty="0"/>
              <a:t>The South African Medical Association (SAMA) of South Africa is </a:t>
            </a:r>
            <a:r>
              <a:rPr lang="en-ZA" sz="2600" dirty="0" smtClean="0"/>
              <a:t>appreciative of the opportunity to </a:t>
            </a:r>
            <a:r>
              <a:rPr lang="en-ZA" sz="2600" dirty="0"/>
              <a:t>submit its </a:t>
            </a:r>
            <a:r>
              <a:rPr lang="en-ZA" sz="2600" dirty="0" smtClean="0"/>
              <a:t>oral comments </a:t>
            </a:r>
            <a:r>
              <a:rPr lang="en-ZA" sz="2600" dirty="0"/>
              <a:t>on the Draft Rates and Monetary Amounts and Amendment of Revenue Laws “VAT” Bill which was published </a:t>
            </a:r>
            <a:r>
              <a:rPr lang="en-ZA" sz="2600" dirty="0" smtClean="0"/>
              <a:t>on 21 </a:t>
            </a:r>
            <a:r>
              <a:rPr lang="en-ZA" sz="2600" dirty="0"/>
              <a:t>February 2018</a:t>
            </a:r>
            <a:r>
              <a:rPr lang="en-ZA" sz="2600" dirty="0" smtClean="0"/>
              <a:t>.</a:t>
            </a:r>
          </a:p>
          <a:p>
            <a:pPr algn="l"/>
            <a:r>
              <a:rPr lang="en-ZA" sz="2600" dirty="0"/>
              <a:t>We </a:t>
            </a:r>
            <a:r>
              <a:rPr lang="en-ZA" sz="2600" dirty="0" smtClean="0"/>
              <a:t>note and appreciate </a:t>
            </a:r>
            <a:r>
              <a:rPr lang="en-ZA" sz="2600" dirty="0"/>
              <a:t>that </a:t>
            </a:r>
            <a:r>
              <a:rPr lang="en-ZA" sz="2600" dirty="0" smtClean="0"/>
              <a:t>most of these </a:t>
            </a:r>
            <a:r>
              <a:rPr lang="en-ZA" sz="2600" dirty="0"/>
              <a:t>tax measures are </a:t>
            </a:r>
            <a:r>
              <a:rPr lang="en-ZA" sz="2600" dirty="0" smtClean="0"/>
              <a:t>situated in </a:t>
            </a:r>
            <a:r>
              <a:rPr lang="en-ZA" sz="2600" dirty="0"/>
              <a:t>the policy framework </a:t>
            </a:r>
            <a:r>
              <a:rPr lang="en-ZA" sz="2600" dirty="0" smtClean="0"/>
              <a:t>, especially as </a:t>
            </a:r>
            <a:r>
              <a:rPr lang="en-ZA" sz="2600" dirty="0" smtClean="0"/>
              <a:t>possible financing </a:t>
            </a:r>
            <a:r>
              <a:rPr lang="en-ZA" sz="2600" dirty="0" smtClean="0"/>
              <a:t>options for the  NHI </a:t>
            </a:r>
            <a:r>
              <a:rPr lang="en-ZA" sz="2600" dirty="0" smtClean="0"/>
              <a:t>(ref NHI </a:t>
            </a:r>
            <a:r>
              <a:rPr lang="en-ZA" sz="2600" dirty="0" smtClean="0"/>
              <a:t>White Paper)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37511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52" y="322114"/>
            <a:ext cx="2345936" cy="233545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290441"/>
            <a:ext cx="12192000" cy="567559"/>
          </a:xfrm>
          <a:prstGeom prst="rect">
            <a:avLst/>
          </a:prstGeom>
          <a:solidFill>
            <a:srgbClr val="004B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9" name="Rectangle 8"/>
          <p:cNvSpPr/>
          <p:nvPr/>
        </p:nvSpPr>
        <p:spPr>
          <a:xfrm>
            <a:off x="9482959" y="6432330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0" name="Rectangle 9"/>
          <p:cNvSpPr/>
          <p:nvPr/>
        </p:nvSpPr>
        <p:spPr>
          <a:xfrm>
            <a:off x="9997966" y="6432329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1" name="Rectangle 10"/>
          <p:cNvSpPr/>
          <p:nvPr/>
        </p:nvSpPr>
        <p:spPr>
          <a:xfrm>
            <a:off x="10512973" y="6424444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2" name="Rectangle 11"/>
          <p:cNvSpPr/>
          <p:nvPr/>
        </p:nvSpPr>
        <p:spPr>
          <a:xfrm>
            <a:off x="11020097" y="6424443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3" name="Rectangle 12"/>
          <p:cNvSpPr/>
          <p:nvPr/>
        </p:nvSpPr>
        <p:spPr>
          <a:xfrm>
            <a:off x="11520653" y="6416561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08189"/>
          </a:xfrm>
        </p:spPr>
        <p:txBody>
          <a:bodyPr>
            <a:noAutofit/>
          </a:bodyPr>
          <a:lstStyle/>
          <a:p>
            <a:r>
              <a:rPr lang="en-US" altLang="en-US" sz="4500" b="1" dirty="0" smtClean="0"/>
              <a:t>      Background </a:t>
            </a:r>
            <a:r>
              <a:rPr lang="en-US" altLang="en-US" sz="4500" b="1" dirty="0"/>
              <a:t>– The South African Medical Association (SAMA)</a:t>
            </a:r>
            <a:endParaRPr lang="en-GB" sz="4500" b="1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0" y="2657566"/>
            <a:ext cx="9144000" cy="3176306"/>
          </a:xfrm>
        </p:spPr>
        <p:txBody>
          <a:bodyPr>
            <a:normAutofit fontScale="32500" lnSpcReduction="20000"/>
          </a:bodyPr>
          <a:lstStyle/>
          <a:p>
            <a:pPr algn="l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6200" b="1" dirty="0"/>
              <a:t>The South African Medical Association (“SAMA”) is the professional association as well as a trade union for doctors in South Africa</a:t>
            </a:r>
          </a:p>
          <a:p>
            <a:pPr algn="l">
              <a:buClr>
                <a:schemeClr val="tx2">
                  <a:lumMod val="60000"/>
                  <a:lumOff val="40000"/>
                </a:schemeClr>
              </a:buClr>
              <a:defRPr/>
            </a:pPr>
            <a:endParaRPr lang="en-US" sz="6200" b="1" dirty="0"/>
          </a:p>
          <a:p>
            <a:pPr lvl="2" algn="l"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─"/>
              <a:defRPr/>
            </a:pPr>
            <a:r>
              <a:rPr lang="en-US" sz="6200" b="1" dirty="0">
                <a:solidFill>
                  <a:schemeClr val="accent1">
                    <a:lumMod val="75000"/>
                  </a:schemeClr>
                </a:solidFill>
              </a:rPr>
              <a:t> nearly </a:t>
            </a:r>
            <a:r>
              <a:rPr lang="en-US" sz="6200" b="1" dirty="0" smtClean="0">
                <a:solidFill>
                  <a:schemeClr val="accent1">
                    <a:lumMod val="75000"/>
                  </a:schemeClr>
                </a:solidFill>
              </a:rPr>
              <a:t>16000+ </a:t>
            </a:r>
            <a:r>
              <a:rPr lang="en-US" sz="6200" b="1" dirty="0">
                <a:solidFill>
                  <a:schemeClr val="accent1">
                    <a:lumMod val="75000"/>
                  </a:schemeClr>
                </a:solidFill>
              </a:rPr>
              <a:t>members</a:t>
            </a:r>
          </a:p>
          <a:p>
            <a:pPr lvl="2" algn="l"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─"/>
              <a:defRPr/>
            </a:pPr>
            <a:r>
              <a:rPr lang="en-US" sz="6200" b="1" dirty="0">
                <a:solidFill>
                  <a:schemeClr val="accent1">
                    <a:lumMod val="75000"/>
                  </a:schemeClr>
                </a:solidFill>
              </a:rPr>
              <a:t>20 branches nationwide</a:t>
            </a:r>
          </a:p>
          <a:p>
            <a:pPr algn="l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ZA" sz="6200" b="1" dirty="0"/>
              <a:t>“</a:t>
            </a:r>
            <a:r>
              <a:rPr lang="en-ZA" sz="6200" b="1" i="1" dirty="0"/>
              <a:t>Uniting Doctors for the Health of the Nation”</a:t>
            </a:r>
          </a:p>
          <a:p>
            <a:pPr algn="l">
              <a:buClr>
                <a:schemeClr val="tx2">
                  <a:lumMod val="60000"/>
                  <a:lumOff val="40000"/>
                </a:schemeClr>
              </a:buClr>
              <a:defRPr/>
            </a:pPr>
            <a:endParaRPr lang="en-ZA" sz="6200" b="1" i="1" dirty="0"/>
          </a:p>
          <a:p>
            <a:pPr algn="l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ZA" altLang="en-US" sz="6200" b="1" dirty="0"/>
              <a:t>Member of the World Medical Association</a:t>
            </a:r>
          </a:p>
          <a:p>
            <a:pPr algn="l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en-ZA" sz="6200" b="1" dirty="0"/>
          </a:p>
          <a:p>
            <a:pPr algn="l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ZA" sz="6200" dirty="0"/>
              <a:t>Subscribes to </a:t>
            </a:r>
            <a:r>
              <a:rPr lang="en-ZA" sz="6200" b="1" dirty="0"/>
              <a:t>evidence- informed</a:t>
            </a:r>
            <a:r>
              <a:rPr lang="en-ZA" sz="6200" dirty="0"/>
              <a:t> policy making</a:t>
            </a:r>
            <a:endParaRPr lang="en-ZA" altLang="en-US" sz="6200" b="1" dirty="0"/>
          </a:p>
          <a:p>
            <a:endParaRPr lang="en-GB" dirty="0"/>
          </a:p>
        </p:txBody>
      </p:sp>
      <p:pic>
        <p:nvPicPr>
          <p:cNvPr id="14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9448" y="3252915"/>
            <a:ext cx="166687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043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52" y="322114"/>
            <a:ext cx="2345936" cy="233545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290441"/>
            <a:ext cx="12192000" cy="567559"/>
          </a:xfrm>
          <a:prstGeom prst="rect">
            <a:avLst/>
          </a:prstGeom>
          <a:solidFill>
            <a:srgbClr val="004B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9" name="Rectangle 8"/>
          <p:cNvSpPr/>
          <p:nvPr/>
        </p:nvSpPr>
        <p:spPr>
          <a:xfrm>
            <a:off x="9482959" y="6432330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0" name="Rectangle 9"/>
          <p:cNvSpPr/>
          <p:nvPr/>
        </p:nvSpPr>
        <p:spPr>
          <a:xfrm>
            <a:off x="9997966" y="6432329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1" name="Rectangle 10"/>
          <p:cNvSpPr/>
          <p:nvPr/>
        </p:nvSpPr>
        <p:spPr>
          <a:xfrm>
            <a:off x="10512973" y="6424444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2" name="Rectangle 11"/>
          <p:cNvSpPr/>
          <p:nvPr/>
        </p:nvSpPr>
        <p:spPr>
          <a:xfrm>
            <a:off x="11020097" y="6424443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3" name="Rectangle 12"/>
          <p:cNvSpPr/>
          <p:nvPr/>
        </p:nvSpPr>
        <p:spPr>
          <a:xfrm>
            <a:off x="11520653" y="6416561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08189"/>
          </a:xfrm>
        </p:spPr>
        <p:txBody>
          <a:bodyPr>
            <a:noAutofit/>
          </a:bodyPr>
          <a:lstStyle/>
          <a:p>
            <a:r>
              <a:rPr lang="en-US" altLang="en-US" sz="4500" b="1" dirty="0" smtClean="0"/>
              <a:t>      Proposed Tax increases 2018</a:t>
            </a:r>
            <a:endParaRPr lang="en-GB" sz="4500" b="1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350008" y="2657566"/>
            <a:ext cx="8317992" cy="3176306"/>
          </a:xfrm>
        </p:spPr>
        <p:txBody>
          <a:bodyPr>
            <a:normAutofit fontScale="85000" lnSpcReduction="10000"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ZA" dirty="0" smtClean="0"/>
              <a:t>VAT increase to 15%</a:t>
            </a:r>
          </a:p>
          <a:p>
            <a:pPr lvl="0" algn="l"/>
            <a:r>
              <a:rPr lang="en-ZA" b="1" u="sng" dirty="0" smtClean="0"/>
              <a:t>Health related tax increases:</a:t>
            </a:r>
            <a:endParaRPr lang="en-GB" b="1" u="sng" dirty="0" smtClean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Increases </a:t>
            </a:r>
            <a:r>
              <a:rPr lang="en-GB" dirty="0"/>
              <a:t>in the plastic bag levy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/>
              <a:t>Increases in the motor vehicle emissions tax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/>
              <a:t>Increased  levy on incandescent light bulbs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/>
              <a:t>Increase in ‘sin taxes’ by between 6% and 10%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/>
              <a:t>NHI will be allocated an additional R4.2 billion, funded through an amendment to the medical expenses tax subsidy over the medium term</a:t>
            </a:r>
            <a:r>
              <a:rPr lang="en-GB" dirty="0" smtClean="0"/>
              <a:t>.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ZA" dirty="0" smtClean="0"/>
              <a:t>Other non-health related tax changes</a:t>
            </a:r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383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52" y="322114"/>
            <a:ext cx="2345936" cy="233545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290441"/>
            <a:ext cx="12192000" cy="567559"/>
          </a:xfrm>
          <a:prstGeom prst="rect">
            <a:avLst/>
          </a:prstGeom>
          <a:solidFill>
            <a:srgbClr val="004B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9" name="Rectangle 8"/>
          <p:cNvSpPr/>
          <p:nvPr/>
        </p:nvSpPr>
        <p:spPr>
          <a:xfrm>
            <a:off x="9482959" y="6432330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0" name="Rectangle 9"/>
          <p:cNvSpPr/>
          <p:nvPr/>
        </p:nvSpPr>
        <p:spPr>
          <a:xfrm>
            <a:off x="9997966" y="6432329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1" name="Rectangle 10"/>
          <p:cNvSpPr/>
          <p:nvPr/>
        </p:nvSpPr>
        <p:spPr>
          <a:xfrm>
            <a:off x="10512973" y="6424444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2" name="Rectangle 11"/>
          <p:cNvSpPr/>
          <p:nvPr/>
        </p:nvSpPr>
        <p:spPr>
          <a:xfrm>
            <a:off x="11020097" y="6424443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3" name="Rectangle 12"/>
          <p:cNvSpPr/>
          <p:nvPr/>
        </p:nvSpPr>
        <p:spPr>
          <a:xfrm>
            <a:off x="11520653" y="6416561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613392" cy="1008189"/>
          </a:xfrm>
        </p:spPr>
        <p:txBody>
          <a:bodyPr>
            <a:noAutofit/>
          </a:bodyPr>
          <a:lstStyle/>
          <a:p>
            <a:r>
              <a:rPr lang="en-US" altLang="en-US" sz="4500" b="1" dirty="0" smtClean="0"/>
              <a:t>        VAT scale </a:t>
            </a:r>
            <a:r>
              <a:rPr lang="en-US" altLang="en-US" sz="4500" b="1" dirty="0"/>
              <a:t>– </a:t>
            </a:r>
            <a:r>
              <a:rPr lang="en-US" altLang="en-US" sz="4500" b="1" dirty="0" smtClean="0"/>
              <a:t>International </a:t>
            </a:r>
            <a:r>
              <a:rPr lang="en-US" altLang="en-US" sz="4500" b="1" dirty="0"/>
              <a:t>C</a:t>
            </a:r>
            <a:r>
              <a:rPr lang="en-US" altLang="en-US" sz="4500" b="1" dirty="0" smtClean="0"/>
              <a:t>omparison</a:t>
            </a:r>
            <a:endParaRPr lang="en-GB" sz="4500" b="1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54480" y="2657566"/>
            <a:ext cx="9683496" cy="3148873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Right Arrow 2"/>
          <p:cNvSpPr/>
          <p:nvPr/>
        </p:nvSpPr>
        <p:spPr>
          <a:xfrm>
            <a:off x="1554480" y="3449461"/>
            <a:ext cx="9849398" cy="429768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386180" y="3022972"/>
            <a:ext cx="645306" cy="32596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17%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0131935" y="3951640"/>
            <a:ext cx="1005457" cy="178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Hungary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8365458" y="3906346"/>
            <a:ext cx="940152" cy="178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Sweden</a:t>
            </a:r>
          </a:p>
          <a:p>
            <a:pPr algn="ctr"/>
            <a:r>
              <a:rPr lang="en-ZA" dirty="0" smtClean="0"/>
              <a:t>Norway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5537237" y="3907332"/>
            <a:ext cx="1058181" cy="178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dirty="0" smtClean="0"/>
              <a:t>Austria</a:t>
            </a:r>
          </a:p>
          <a:p>
            <a:r>
              <a:rPr lang="en-ZA" dirty="0" smtClean="0"/>
              <a:t>Estonia</a:t>
            </a:r>
          </a:p>
          <a:p>
            <a:r>
              <a:rPr lang="en-ZA" dirty="0" smtClean="0"/>
              <a:t>France</a:t>
            </a:r>
          </a:p>
          <a:p>
            <a:r>
              <a:rPr lang="en-ZA" dirty="0" smtClean="0"/>
              <a:t>UK</a:t>
            </a:r>
          </a:p>
          <a:p>
            <a:r>
              <a:rPr lang="en-ZA" dirty="0" smtClean="0"/>
              <a:t>Latvia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2785478" y="3896924"/>
            <a:ext cx="1411744" cy="178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Luxembourg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896439" y="3925904"/>
            <a:ext cx="1182415" cy="17823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sz="1500" dirty="0">
                <a:solidFill>
                  <a:schemeClr val="tx1"/>
                </a:solidFill>
              </a:rPr>
              <a:t>Iceland</a:t>
            </a:r>
          </a:p>
          <a:p>
            <a:r>
              <a:rPr lang="en-ZA" sz="1500" dirty="0">
                <a:solidFill>
                  <a:schemeClr val="tx1"/>
                </a:solidFill>
              </a:rPr>
              <a:t>Belgium</a:t>
            </a:r>
          </a:p>
          <a:p>
            <a:r>
              <a:rPr lang="en-ZA" sz="1500" dirty="0">
                <a:solidFill>
                  <a:schemeClr val="tx1"/>
                </a:solidFill>
              </a:rPr>
              <a:t>Spain</a:t>
            </a:r>
          </a:p>
          <a:p>
            <a:r>
              <a:rPr lang="en-ZA" sz="1500" dirty="0">
                <a:solidFill>
                  <a:schemeClr val="tx1"/>
                </a:solidFill>
              </a:rPr>
              <a:t>Portugal</a:t>
            </a:r>
          </a:p>
          <a:p>
            <a:r>
              <a:rPr lang="en-ZA" sz="1500" dirty="0">
                <a:solidFill>
                  <a:schemeClr val="tx1"/>
                </a:solidFill>
              </a:rPr>
              <a:t>Czech </a:t>
            </a:r>
          </a:p>
          <a:p>
            <a:r>
              <a:rPr lang="en-ZA" sz="1500" dirty="0">
                <a:solidFill>
                  <a:schemeClr val="tx1"/>
                </a:solidFill>
              </a:rPr>
              <a:t>Netherlands</a:t>
            </a:r>
          </a:p>
          <a:p>
            <a:r>
              <a:rPr lang="en-ZA" sz="1500" dirty="0" smtClean="0">
                <a:solidFill>
                  <a:schemeClr val="tx1"/>
                </a:solidFill>
              </a:rPr>
              <a:t>Ireland</a:t>
            </a:r>
          </a:p>
          <a:p>
            <a:r>
              <a:rPr lang="en-ZA" sz="1500" dirty="0" smtClean="0">
                <a:solidFill>
                  <a:schemeClr val="tx1"/>
                </a:solidFill>
              </a:rPr>
              <a:t>Greece </a:t>
            </a:r>
            <a:endParaRPr lang="en-GB" sz="1500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>
            <a:stCxn id="38" idx="2"/>
          </p:cNvCxnSpPr>
          <p:nvPr/>
        </p:nvCxnSpPr>
        <p:spPr>
          <a:xfrm>
            <a:off x="10552926" y="3322632"/>
            <a:ext cx="0" cy="6032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248801" y="3896924"/>
            <a:ext cx="1220229" cy="17823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sz="1500" dirty="0" smtClean="0">
                <a:solidFill>
                  <a:schemeClr val="tx1"/>
                </a:solidFill>
              </a:rPr>
              <a:t>Israel</a:t>
            </a:r>
          </a:p>
          <a:p>
            <a:r>
              <a:rPr lang="en-ZA" sz="1500" dirty="0" smtClean="0">
                <a:solidFill>
                  <a:schemeClr val="tx1"/>
                </a:solidFill>
              </a:rPr>
              <a:t>Turkey</a:t>
            </a:r>
          </a:p>
          <a:p>
            <a:r>
              <a:rPr lang="en-ZA" sz="1500" dirty="0" smtClean="0">
                <a:solidFill>
                  <a:schemeClr val="tx1"/>
                </a:solidFill>
              </a:rPr>
              <a:t>Germany</a:t>
            </a:r>
          </a:p>
          <a:p>
            <a:r>
              <a:rPr lang="en-ZA" sz="1500" dirty="0" smtClean="0">
                <a:solidFill>
                  <a:schemeClr val="tx1"/>
                </a:solidFill>
              </a:rPr>
              <a:t>Chile</a:t>
            </a:r>
          </a:p>
        </p:txBody>
      </p:sp>
      <p:sp>
        <p:nvSpPr>
          <p:cNvPr id="35" name="Flowchart: Connector 34"/>
          <p:cNvSpPr/>
          <p:nvPr/>
        </p:nvSpPr>
        <p:spPr>
          <a:xfrm>
            <a:off x="1652655" y="4667462"/>
            <a:ext cx="517324" cy="475861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773347" y="3022972"/>
            <a:ext cx="645306" cy="32596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20%</a:t>
            </a:r>
            <a:endParaRPr lang="en-GB" dirty="0"/>
          </a:p>
        </p:txBody>
      </p:sp>
      <p:sp>
        <p:nvSpPr>
          <p:cNvPr id="37" name="Rectangle 36"/>
          <p:cNvSpPr/>
          <p:nvPr/>
        </p:nvSpPr>
        <p:spPr>
          <a:xfrm>
            <a:off x="8653681" y="3010194"/>
            <a:ext cx="645306" cy="32596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25%</a:t>
            </a:r>
            <a:endParaRPr lang="en-GB" dirty="0"/>
          </a:p>
        </p:txBody>
      </p:sp>
      <p:sp>
        <p:nvSpPr>
          <p:cNvPr id="38" name="Rectangle 37"/>
          <p:cNvSpPr/>
          <p:nvPr/>
        </p:nvSpPr>
        <p:spPr>
          <a:xfrm>
            <a:off x="10230273" y="2996668"/>
            <a:ext cx="645306" cy="32596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/>
              <a:t>2</a:t>
            </a:r>
            <a:r>
              <a:rPr lang="en-ZA" dirty="0" smtClean="0"/>
              <a:t>7%</a:t>
            </a:r>
            <a:endParaRPr lang="en-GB" dirty="0"/>
          </a:p>
        </p:txBody>
      </p:sp>
      <p:sp>
        <p:nvSpPr>
          <p:cNvPr id="39" name="Rectangle 38"/>
          <p:cNvSpPr/>
          <p:nvPr/>
        </p:nvSpPr>
        <p:spPr>
          <a:xfrm>
            <a:off x="1307881" y="4006058"/>
            <a:ext cx="1212980" cy="6532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 smtClean="0">
                <a:solidFill>
                  <a:schemeClr val="tx1"/>
                </a:solidFill>
              </a:rPr>
              <a:t>South Africa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6850" y="2704251"/>
            <a:ext cx="645306" cy="3259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 smtClean="0">
                <a:solidFill>
                  <a:schemeClr val="tx1"/>
                </a:solidFill>
              </a:rPr>
              <a:t>15%</a:t>
            </a:r>
            <a:endParaRPr lang="en-GB" b="1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2083547" y="3091608"/>
            <a:ext cx="15862" cy="8452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3900416" y="2104475"/>
            <a:ext cx="4269476" cy="5963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4000" dirty="0" smtClean="0">
                <a:solidFill>
                  <a:schemeClr val="accent1">
                    <a:lumMod val="50000"/>
                  </a:schemeClr>
                </a:solidFill>
              </a:rPr>
              <a:t>OECD COUNTRIES</a:t>
            </a:r>
            <a:endParaRPr lang="en-GB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8976334" y="3322632"/>
            <a:ext cx="0" cy="6032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096000" y="3336158"/>
            <a:ext cx="0" cy="6032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627870" y="3303074"/>
            <a:ext cx="0" cy="6032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719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52" y="322114"/>
            <a:ext cx="2345936" cy="233545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290441"/>
            <a:ext cx="12192000" cy="567559"/>
          </a:xfrm>
          <a:prstGeom prst="rect">
            <a:avLst/>
          </a:prstGeom>
          <a:solidFill>
            <a:srgbClr val="004B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9" name="Rectangle 8"/>
          <p:cNvSpPr/>
          <p:nvPr/>
        </p:nvSpPr>
        <p:spPr>
          <a:xfrm>
            <a:off x="9482959" y="6432330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0" name="Rectangle 9"/>
          <p:cNvSpPr/>
          <p:nvPr/>
        </p:nvSpPr>
        <p:spPr>
          <a:xfrm>
            <a:off x="9997966" y="6432329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1" name="Rectangle 10"/>
          <p:cNvSpPr/>
          <p:nvPr/>
        </p:nvSpPr>
        <p:spPr>
          <a:xfrm>
            <a:off x="10512973" y="6424444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2" name="Rectangle 11"/>
          <p:cNvSpPr/>
          <p:nvPr/>
        </p:nvSpPr>
        <p:spPr>
          <a:xfrm>
            <a:off x="11020097" y="6424443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3" name="Rectangle 12"/>
          <p:cNvSpPr/>
          <p:nvPr/>
        </p:nvSpPr>
        <p:spPr>
          <a:xfrm>
            <a:off x="11520653" y="6416561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613392" cy="1008189"/>
          </a:xfrm>
        </p:spPr>
        <p:txBody>
          <a:bodyPr>
            <a:noAutofit/>
          </a:bodyPr>
          <a:lstStyle/>
          <a:p>
            <a:r>
              <a:rPr lang="en-US" altLang="en-US" sz="4500" b="1" dirty="0" smtClean="0"/>
              <a:t>        VAT scale </a:t>
            </a:r>
            <a:r>
              <a:rPr lang="en-US" altLang="en-US" sz="4500" b="1" dirty="0"/>
              <a:t>– </a:t>
            </a:r>
            <a:r>
              <a:rPr lang="en-US" altLang="en-US" sz="4500" b="1" dirty="0" smtClean="0"/>
              <a:t>International </a:t>
            </a:r>
            <a:r>
              <a:rPr lang="en-US" altLang="en-US" sz="4500" b="1" dirty="0"/>
              <a:t>C</a:t>
            </a:r>
            <a:r>
              <a:rPr lang="en-US" altLang="en-US" sz="4500" b="1" dirty="0" smtClean="0"/>
              <a:t>omparison</a:t>
            </a:r>
            <a:endParaRPr lang="en-GB" sz="4500" b="1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54480" y="2657566"/>
            <a:ext cx="9113520" cy="3148874"/>
          </a:xfrm>
        </p:spPr>
        <p:txBody>
          <a:bodyPr>
            <a:normAutofit/>
          </a:bodyPr>
          <a:lstStyle/>
          <a:p>
            <a:endParaRPr lang="en-ZA" dirty="0" smtClean="0"/>
          </a:p>
          <a:p>
            <a:endParaRPr lang="en-GB" dirty="0"/>
          </a:p>
        </p:txBody>
      </p:sp>
      <p:sp>
        <p:nvSpPr>
          <p:cNvPr id="43" name="Rectangle 42"/>
          <p:cNvSpPr/>
          <p:nvPr/>
        </p:nvSpPr>
        <p:spPr>
          <a:xfrm>
            <a:off x="3900416" y="2104475"/>
            <a:ext cx="4269476" cy="5963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4000" dirty="0" smtClean="0">
                <a:solidFill>
                  <a:schemeClr val="accent1">
                    <a:lumMod val="50000"/>
                  </a:schemeClr>
                </a:solidFill>
              </a:rPr>
              <a:t>BRICS COUNTRIES</a:t>
            </a:r>
            <a:endParaRPr lang="en-GB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926" y="2709863"/>
            <a:ext cx="1511428" cy="83801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925" y="3555624"/>
            <a:ext cx="1511427" cy="51926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925" y="4370832"/>
            <a:ext cx="1511427" cy="88053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926" y="5467719"/>
            <a:ext cx="1511426" cy="677443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4434840" y="2878469"/>
            <a:ext cx="3977640" cy="6126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200" b="1" dirty="0" smtClean="0">
                <a:solidFill>
                  <a:schemeClr val="tx1"/>
                </a:solidFill>
              </a:rPr>
              <a:t>Brazil	18%</a:t>
            </a:r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434840" y="3712021"/>
            <a:ext cx="3977640" cy="6126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200" b="1" dirty="0">
                <a:solidFill>
                  <a:schemeClr val="tx1"/>
                </a:solidFill>
              </a:rPr>
              <a:t>Russia	18%</a:t>
            </a:r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434840" y="4637876"/>
            <a:ext cx="3977640" cy="6126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200" b="1" dirty="0">
                <a:solidFill>
                  <a:schemeClr val="tx1"/>
                </a:solidFill>
              </a:rPr>
              <a:t>India	13.5%</a:t>
            </a:r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442458" y="5471748"/>
            <a:ext cx="3977640" cy="6126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200" b="1" dirty="0">
                <a:solidFill>
                  <a:schemeClr val="tx1"/>
                </a:solidFill>
              </a:rPr>
              <a:t>China	17%</a:t>
            </a:r>
            <a:endParaRPr lang="en-GB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34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/>
              <a:t>Despite this evidence,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52" y="322114"/>
            <a:ext cx="2345936" cy="233545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290441"/>
            <a:ext cx="12192000" cy="567559"/>
          </a:xfrm>
          <a:prstGeom prst="rect">
            <a:avLst/>
          </a:prstGeom>
          <a:solidFill>
            <a:srgbClr val="004B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9" name="Rectangle 8"/>
          <p:cNvSpPr/>
          <p:nvPr/>
        </p:nvSpPr>
        <p:spPr>
          <a:xfrm>
            <a:off x="9482959" y="6432330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0" name="Rectangle 9"/>
          <p:cNvSpPr/>
          <p:nvPr/>
        </p:nvSpPr>
        <p:spPr>
          <a:xfrm>
            <a:off x="9997966" y="6432329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1" name="Rectangle 10"/>
          <p:cNvSpPr/>
          <p:nvPr/>
        </p:nvSpPr>
        <p:spPr>
          <a:xfrm>
            <a:off x="10512973" y="6424444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2" name="Rectangle 11"/>
          <p:cNvSpPr/>
          <p:nvPr/>
        </p:nvSpPr>
        <p:spPr>
          <a:xfrm>
            <a:off x="11020097" y="6424443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3" name="Rectangle 12"/>
          <p:cNvSpPr/>
          <p:nvPr/>
        </p:nvSpPr>
        <p:spPr>
          <a:xfrm>
            <a:off x="11520653" y="6416561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2256217" y="1013065"/>
            <a:ext cx="9761851" cy="1325563"/>
          </a:xfrm>
        </p:spPr>
        <p:txBody>
          <a:bodyPr>
            <a:noAutofit/>
          </a:bodyPr>
          <a:lstStyle/>
          <a:p>
            <a:r>
              <a:rPr lang="en-US" altLang="en-US" sz="4500" b="1" dirty="0" smtClean="0"/>
              <a:t>        VAT  </a:t>
            </a:r>
            <a:r>
              <a:rPr lang="en-US" altLang="en-US" sz="4500" b="1" dirty="0"/>
              <a:t>– </a:t>
            </a:r>
            <a:r>
              <a:rPr lang="en-US" altLang="en-US" sz="4500" b="1" dirty="0" smtClean="0"/>
              <a:t>International Comparison</a:t>
            </a:r>
            <a:br>
              <a:rPr lang="en-US" altLang="en-US" sz="4500" b="1" dirty="0" smtClean="0"/>
            </a:br>
            <a:endParaRPr lang="en-GB" sz="4500" b="1" dirty="0"/>
          </a:p>
        </p:txBody>
      </p:sp>
      <p:sp>
        <p:nvSpPr>
          <p:cNvPr id="2" name="Subtitle 1"/>
          <p:cNvSpPr>
            <a:spLocks noGrp="1"/>
          </p:cNvSpPr>
          <p:nvPr>
            <p:ph idx="1"/>
          </p:nvPr>
        </p:nvSpPr>
        <p:spPr>
          <a:xfrm>
            <a:off x="960120" y="1825625"/>
            <a:ext cx="10393680" cy="4351338"/>
          </a:xfrm>
        </p:spPr>
        <p:txBody>
          <a:bodyPr>
            <a:normAutofit lnSpcReduction="10000"/>
          </a:bodyPr>
          <a:lstStyle/>
          <a:p>
            <a:endParaRPr lang="en-ZA" dirty="0" smtClean="0"/>
          </a:p>
          <a:p>
            <a:endParaRPr lang="en-GB" dirty="0" smtClean="0"/>
          </a:p>
          <a:p>
            <a:r>
              <a:rPr lang="en-GB" dirty="0" smtClean="0"/>
              <a:t>Despite </a:t>
            </a:r>
            <a:r>
              <a:rPr lang="en-GB" dirty="0"/>
              <a:t>this evidence</a:t>
            </a:r>
            <a:r>
              <a:rPr lang="en-GB" dirty="0" smtClean="0"/>
              <a:t>, multiple country factors must be considered for meaningful comparison</a:t>
            </a:r>
          </a:p>
          <a:p>
            <a:r>
              <a:rPr lang="en-GB" dirty="0" smtClean="0"/>
              <a:t>E.g. </a:t>
            </a:r>
            <a:r>
              <a:rPr lang="en-GB" dirty="0" smtClean="0">
                <a:solidFill>
                  <a:schemeClr val="accent5"/>
                </a:solidFill>
              </a:rPr>
              <a:t>Social inequity</a:t>
            </a:r>
            <a:r>
              <a:rPr lang="en-GB" dirty="0" smtClean="0"/>
              <a:t>, inflation</a:t>
            </a:r>
            <a:r>
              <a:rPr lang="en-GB" dirty="0"/>
              <a:t>, employment levels , poverty levels, economic climate, and so forth </a:t>
            </a:r>
            <a:endParaRPr lang="en-GB" dirty="0" smtClean="0"/>
          </a:p>
          <a:p>
            <a:r>
              <a:rPr lang="en-ZA" dirty="0" smtClean="0"/>
              <a:t>SA = one of most inequitable societies in the world</a:t>
            </a:r>
          </a:p>
          <a:p>
            <a:r>
              <a:rPr lang="en-ZA" dirty="0" smtClean="0"/>
              <a:t>&gt; 50% of South Africans are living in </a:t>
            </a:r>
            <a:r>
              <a:rPr lang="en-ZA" dirty="0" smtClean="0">
                <a:solidFill>
                  <a:schemeClr val="accent5"/>
                </a:solidFill>
              </a:rPr>
              <a:t>poverty</a:t>
            </a:r>
          </a:p>
          <a:p>
            <a:r>
              <a:rPr lang="en-ZA" b="1" dirty="0" smtClean="0"/>
              <a:t>The proposed VAT </a:t>
            </a:r>
            <a:r>
              <a:rPr lang="en-ZA" b="1" dirty="0" err="1" smtClean="0"/>
              <a:t>increas</a:t>
            </a:r>
            <a:r>
              <a:rPr lang="en-ZA" b="1" dirty="0" smtClean="0"/>
              <a:t> will impose a huge burden on the SA society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49759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/>
              <a:t>Despite this evidence,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52" y="322114"/>
            <a:ext cx="2345936" cy="233545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290441"/>
            <a:ext cx="12192000" cy="567559"/>
          </a:xfrm>
          <a:prstGeom prst="rect">
            <a:avLst/>
          </a:prstGeom>
          <a:solidFill>
            <a:srgbClr val="004B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9" name="Rectangle 8"/>
          <p:cNvSpPr/>
          <p:nvPr/>
        </p:nvSpPr>
        <p:spPr>
          <a:xfrm>
            <a:off x="9482959" y="6432330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0" name="Rectangle 9"/>
          <p:cNvSpPr/>
          <p:nvPr/>
        </p:nvSpPr>
        <p:spPr>
          <a:xfrm>
            <a:off x="9997966" y="6432329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1" name="Rectangle 10"/>
          <p:cNvSpPr/>
          <p:nvPr/>
        </p:nvSpPr>
        <p:spPr>
          <a:xfrm>
            <a:off x="10512973" y="6424444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2" name="Rectangle 11"/>
          <p:cNvSpPr/>
          <p:nvPr/>
        </p:nvSpPr>
        <p:spPr>
          <a:xfrm>
            <a:off x="11020097" y="6424443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3" name="Rectangle 12"/>
          <p:cNvSpPr/>
          <p:nvPr/>
        </p:nvSpPr>
        <p:spPr>
          <a:xfrm>
            <a:off x="11520653" y="6416561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2256217" y="1013065"/>
            <a:ext cx="9761851" cy="1325563"/>
          </a:xfrm>
        </p:spPr>
        <p:txBody>
          <a:bodyPr>
            <a:noAutofit/>
          </a:bodyPr>
          <a:lstStyle/>
          <a:p>
            <a:r>
              <a:rPr lang="en-US" altLang="en-US" sz="4500" b="1" dirty="0" smtClean="0"/>
              <a:t>        Tobacco &amp; Alcohol excise duty</a:t>
            </a:r>
            <a:br>
              <a:rPr lang="en-US" altLang="en-US" sz="4500" b="1" dirty="0" smtClean="0"/>
            </a:br>
            <a:endParaRPr lang="en-GB" sz="4500" b="1" dirty="0"/>
          </a:p>
        </p:txBody>
      </p:sp>
      <p:sp>
        <p:nvSpPr>
          <p:cNvPr id="2" name="Subtitle 1"/>
          <p:cNvSpPr>
            <a:spLocks noGrp="1"/>
          </p:cNvSpPr>
          <p:nvPr>
            <p:ph idx="1"/>
          </p:nvPr>
        </p:nvSpPr>
        <p:spPr>
          <a:xfrm>
            <a:off x="960120" y="1825625"/>
            <a:ext cx="10393680" cy="4351338"/>
          </a:xfrm>
        </p:spPr>
        <p:txBody>
          <a:bodyPr>
            <a:normAutofit fontScale="92500"/>
          </a:bodyPr>
          <a:lstStyle/>
          <a:p>
            <a:endParaRPr lang="en-ZA" dirty="0" smtClean="0"/>
          </a:p>
          <a:p>
            <a:endParaRPr lang="en-ZA" dirty="0" smtClean="0"/>
          </a:p>
          <a:p>
            <a:r>
              <a:rPr lang="en-GB" dirty="0"/>
              <a:t>The </a:t>
            </a:r>
            <a:r>
              <a:rPr lang="en-GB" dirty="0" smtClean="0"/>
              <a:t>2018 budget </a:t>
            </a:r>
            <a:r>
              <a:rPr lang="en-GB" dirty="0"/>
              <a:t>proposes increase in ‘sin taxes’ by between 6% and 10%. </a:t>
            </a:r>
            <a:endParaRPr lang="en-ZA" dirty="0" smtClean="0"/>
          </a:p>
          <a:p>
            <a:r>
              <a:rPr lang="en-ZA" dirty="0" smtClean="0"/>
              <a:t>SAMA is a member of the World Medical Association (WMA)</a:t>
            </a:r>
          </a:p>
          <a:p>
            <a:r>
              <a:rPr lang="en-ZA" dirty="0" smtClean="0"/>
              <a:t> Alignment with </a:t>
            </a:r>
            <a:r>
              <a:rPr lang="en-GB" b="1" i="1" dirty="0" smtClean="0"/>
              <a:t>WMA </a:t>
            </a:r>
            <a:r>
              <a:rPr lang="en-GB" b="1" i="1" dirty="0"/>
              <a:t>statement on health hazards of tobacco products and tobacco-derived </a:t>
            </a:r>
            <a:r>
              <a:rPr lang="en-GB" b="1" i="1" dirty="0" smtClean="0"/>
              <a:t>products </a:t>
            </a:r>
            <a:r>
              <a:rPr lang="en-GB" i="1" dirty="0" smtClean="0"/>
              <a:t>– </a:t>
            </a:r>
            <a:r>
              <a:rPr lang="en-GB" dirty="0" smtClean="0"/>
              <a:t>supports government measures to:</a:t>
            </a:r>
          </a:p>
          <a:p>
            <a:pPr marL="0" indent="0">
              <a:buNone/>
            </a:pPr>
            <a:r>
              <a:rPr lang="en-ZA" i="1" dirty="0" smtClean="0">
                <a:solidFill>
                  <a:schemeClr val="accent1">
                    <a:lumMod val="75000"/>
                  </a:schemeClr>
                </a:solidFill>
              </a:rPr>
              <a:t>	“</a:t>
            </a:r>
            <a:r>
              <a:rPr lang="en-ZA" i="1" dirty="0">
                <a:solidFill>
                  <a:schemeClr val="accent1">
                    <a:lumMod val="75000"/>
                  </a:schemeClr>
                </a:solidFill>
              </a:rPr>
              <a:t>increase taxation of tobacco products, using the increased </a:t>
            </a:r>
            <a:r>
              <a:rPr lang="en-ZA" i="1" dirty="0" smtClean="0">
                <a:solidFill>
                  <a:schemeClr val="accent1">
                    <a:lumMod val="75000"/>
                  </a:schemeClr>
                </a:solidFill>
              </a:rPr>
              <a:t>	revenues </a:t>
            </a:r>
            <a:r>
              <a:rPr lang="en-ZA" i="1" dirty="0">
                <a:solidFill>
                  <a:schemeClr val="accent1">
                    <a:lumMod val="75000"/>
                  </a:schemeClr>
                </a:solidFill>
              </a:rPr>
              <a:t>for prevention programs, evidence-based cessation </a:t>
            </a:r>
            <a:r>
              <a:rPr lang="en-ZA" i="1" dirty="0" smtClean="0">
                <a:solidFill>
                  <a:schemeClr val="accent1">
                    <a:lumMod val="75000"/>
                  </a:schemeClr>
                </a:solidFill>
              </a:rPr>
              <a:t>	programs </a:t>
            </a:r>
            <a:r>
              <a:rPr lang="en-ZA" i="1" dirty="0">
                <a:solidFill>
                  <a:schemeClr val="accent1">
                    <a:lumMod val="75000"/>
                  </a:schemeClr>
                </a:solidFill>
              </a:rPr>
              <a:t>and services, and other health care </a:t>
            </a:r>
            <a:r>
              <a:rPr lang="en-ZA" i="1" dirty="0" smtClean="0">
                <a:solidFill>
                  <a:schemeClr val="accent1">
                    <a:lumMod val="75000"/>
                  </a:schemeClr>
                </a:solidFill>
              </a:rPr>
              <a:t>measures”</a:t>
            </a:r>
            <a:endParaRPr lang="en-GB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i="1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413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/>
              <a:t>Despite this evidence,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52" y="322114"/>
            <a:ext cx="2345936" cy="233545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290441"/>
            <a:ext cx="12192000" cy="567559"/>
          </a:xfrm>
          <a:prstGeom prst="rect">
            <a:avLst/>
          </a:prstGeom>
          <a:solidFill>
            <a:srgbClr val="004B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9" name="Rectangle 8"/>
          <p:cNvSpPr/>
          <p:nvPr/>
        </p:nvSpPr>
        <p:spPr>
          <a:xfrm>
            <a:off x="9482959" y="6432330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0" name="Rectangle 9"/>
          <p:cNvSpPr/>
          <p:nvPr/>
        </p:nvSpPr>
        <p:spPr>
          <a:xfrm>
            <a:off x="9997966" y="6432329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1" name="Rectangle 10"/>
          <p:cNvSpPr/>
          <p:nvPr/>
        </p:nvSpPr>
        <p:spPr>
          <a:xfrm>
            <a:off x="10512973" y="6424444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2" name="Rectangle 11"/>
          <p:cNvSpPr/>
          <p:nvPr/>
        </p:nvSpPr>
        <p:spPr>
          <a:xfrm>
            <a:off x="11020097" y="6424443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3" name="Rectangle 12"/>
          <p:cNvSpPr/>
          <p:nvPr/>
        </p:nvSpPr>
        <p:spPr>
          <a:xfrm>
            <a:off x="11520653" y="6416561"/>
            <a:ext cx="36260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2256217" y="1013065"/>
            <a:ext cx="9761851" cy="1325563"/>
          </a:xfrm>
        </p:spPr>
        <p:txBody>
          <a:bodyPr>
            <a:noAutofit/>
          </a:bodyPr>
          <a:lstStyle/>
          <a:p>
            <a:r>
              <a:rPr lang="en-US" altLang="en-US" sz="4500" b="1" dirty="0" smtClean="0"/>
              <a:t>        Tobacco &amp; Alcohol excise duty</a:t>
            </a:r>
            <a:br>
              <a:rPr lang="en-US" altLang="en-US" sz="4500" b="1" dirty="0" smtClean="0"/>
            </a:br>
            <a:endParaRPr lang="en-GB" sz="4500" b="1" dirty="0"/>
          </a:p>
        </p:txBody>
      </p:sp>
      <p:sp>
        <p:nvSpPr>
          <p:cNvPr id="2" name="Subtitle 1"/>
          <p:cNvSpPr>
            <a:spLocks noGrp="1"/>
          </p:cNvSpPr>
          <p:nvPr>
            <p:ph idx="1"/>
          </p:nvPr>
        </p:nvSpPr>
        <p:spPr>
          <a:xfrm>
            <a:off x="1216152" y="1825625"/>
            <a:ext cx="10137648" cy="4351338"/>
          </a:xfrm>
        </p:spPr>
        <p:txBody>
          <a:bodyPr>
            <a:normAutofit/>
          </a:bodyPr>
          <a:lstStyle/>
          <a:p>
            <a:endParaRPr lang="en-ZA" dirty="0" smtClean="0"/>
          </a:p>
          <a:p>
            <a:pPr marL="0" indent="0">
              <a:buNone/>
            </a:pPr>
            <a:r>
              <a:rPr lang="en-ZA" dirty="0"/>
              <a:t> </a:t>
            </a:r>
            <a:r>
              <a:rPr lang="en-ZA" dirty="0" smtClean="0"/>
              <a:t>           </a:t>
            </a:r>
            <a:r>
              <a:rPr lang="en-ZA" b="1" u="sng" dirty="0" smtClean="0"/>
              <a:t>The </a:t>
            </a:r>
            <a:r>
              <a:rPr lang="en-ZA" b="1" u="sng" dirty="0"/>
              <a:t>WHO Framework Convention on Tobacco </a:t>
            </a:r>
            <a:r>
              <a:rPr lang="en-ZA" b="1" u="sng" dirty="0" smtClean="0"/>
              <a:t>Control</a:t>
            </a:r>
            <a:r>
              <a:rPr lang="en-ZA" dirty="0"/>
              <a:t> (</a:t>
            </a:r>
            <a:r>
              <a:rPr lang="en-ZA" dirty="0" smtClean="0"/>
              <a:t>2005)</a:t>
            </a:r>
            <a:endParaRPr lang="en-GB" i="1" dirty="0"/>
          </a:p>
          <a:p>
            <a:r>
              <a:rPr lang="en-GB" dirty="0" smtClean="0"/>
              <a:t>An evidence-based treaty developed in response to the global tobacco epidemic.</a:t>
            </a:r>
          </a:p>
          <a:p>
            <a:pPr marL="0" indent="0">
              <a:buNone/>
            </a:pPr>
            <a:r>
              <a:rPr lang="en-ZA" sz="2600" i="1" dirty="0" smtClean="0">
                <a:solidFill>
                  <a:schemeClr val="accent1">
                    <a:lumMod val="75000"/>
                  </a:schemeClr>
                </a:solidFill>
              </a:rPr>
              <a:t>	“recognize </a:t>
            </a:r>
            <a:r>
              <a:rPr lang="en-ZA" sz="2600" i="1" dirty="0">
                <a:solidFill>
                  <a:schemeClr val="accent1">
                    <a:lumMod val="75000"/>
                  </a:schemeClr>
                </a:solidFill>
              </a:rPr>
              <a:t>that </a:t>
            </a:r>
            <a:r>
              <a:rPr lang="en-ZA" sz="2600" b="1" i="1" dirty="0">
                <a:solidFill>
                  <a:schemeClr val="accent1">
                    <a:lumMod val="75000"/>
                  </a:schemeClr>
                </a:solidFill>
              </a:rPr>
              <a:t>price and tax measures </a:t>
            </a:r>
            <a:r>
              <a:rPr lang="en-ZA" sz="2600" i="1" dirty="0">
                <a:solidFill>
                  <a:schemeClr val="accent1">
                    <a:lumMod val="75000"/>
                  </a:schemeClr>
                </a:solidFill>
              </a:rPr>
              <a:t>are an effective and </a:t>
            </a:r>
            <a:r>
              <a:rPr lang="en-ZA" sz="2600" i="1" dirty="0" smtClean="0">
                <a:solidFill>
                  <a:schemeClr val="accent1">
                    <a:lumMod val="75000"/>
                  </a:schemeClr>
                </a:solidFill>
              </a:rPr>
              <a:t>	important </a:t>
            </a:r>
            <a:r>
              <a:rPr lang="en-ZA" sz="2600" i="1" dirty="0">
                <a:solidFill>
                  <a:schemeClr val="accent1">
                    <a:lumMod val="75000"/>
                  </a:schemeClr>
                </a:solidFill>
              </a:rPr>
              <a:t>means of reducing tobacco consumption by various </a:t>
            </a:r>
            <a:r>
              <a:rPr lang="en-ZA" sz="2600" i="1" dirty="0" smtClean="0">
                <a:solidFill>
                  <a:schemeClr val="accent1">
                    <a:lumMod val="75000"/>
                  </a:schemeClr>
                </a:solidFill>
              </a:rPr>
              <a:t>	segments </a:t>
            </a:r>
            <a:r>
              <a:rPr lang="en-ZA" sz="2600" i="1" dirty="0">
                <a:solidFill>
                  <a:schemeClr val="accent1">
                    <a:lumMod val="75000"/>
                  </a:schemeClr>
                </a:solidFill>
              </a:rPr>
              <a:t>of the population, in particular young </a:t>
            </a:r>
            <a:r>
              <a:rPr lang="en-ZA" sz="2600" i="1" dirty="0" smtClean="0">
                <a:solidFill>
                  <a:schemeClr val="accent1">
                    <a:lumMod val="75000"/>
                  </a:schemeClr>
                </a:solidFill>
              </a:rPr>
              <a:t>persons”. </a:t>
            </a:r>
            <a:endParaRPr lang="en-ZA" sz="2600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3944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915</Words>
  <Application>Microsoft Office PowerPoint</Application>
  <PresentationFormat>Widescreen</PresentationFormat>
  <Paragraphs>124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 Unicode MS</vt:lpstr>
      <vt:lpstr>Arial</vt:lpstr>
      <vt:lpstr>Calibri</vt:lpstr>
      <vt:lpstr>Calibri Light</vt:lpstr>
      <vt:lpstr>Lucida Sans</vt:lpstr>
      <vt:lpstr>ModulaBold</vt:lpstr>
      <vt:lpstr>Wingdings</vt:lpstr>
      <vt:lpstr>Office Theme</vt:lpstr>
      <vt:lpstr>Custom Design</vt:lpstr>
      <vt:lpstr>PowerPoint Presentation</vt:lpstr>
      <vt:lpstr>INTRODUCTION</vt:lpstr>
      <vt:lpstr>      Background – The South African Medical Association (SAMA)</vt:lpstr>
      <vt:lpstr>      Proposed Tax increases 2018</vt:lpstr>
      <vt:lpstr>        VAT scale – International Comparison</vt:lpstr>
      <vt:lpstr>        VAT scale – International Comparison</vt:lpstr>
      <vt:lpstr>        VAT  – International Comparison </vt:lpstr>
      <vt:lpstr>        Tobacco &amp; Alcohol excise duty </vt:lpstr>
      <vt:lpstr>        Tobacco &amp; Alcohol excise duty </vt:lpstr>
      <vt:lpstr>        Tobacco &amp; Alcohol excise duty </vt:lpstr>
      <vt:lpstr>        Tobacco &amp; Alcohol excise duty </vt:lpstr>
      <vt:lpstr>        Basket of VAT-exempt goods </vt:lpstr>
      <vt:lpstr>        Basket of VAT-exempt goods </vt:lpstr>
      <vt:lpstr>        Conclusion 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Christiana Naidoo</dc:creator>
  <cp:lastModifiedBy>Bernard Mutsago</cp:lastModifiedBy>
  <cp:revision>29</cp:revision>
  <dcterms:created xsi:type="dcterms:W3CDTF">2018-01-31T12:03:50Z</dcterms:created>
  <dcterms:modified xsi:type="dcterms:W3CDTF">2018-04-24T09:27:58Z</dcterms:modified>
</cp:coreProperties>
</file>