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0" r:id="rId1"/>
  </p:sldMasterIdLst>
  <p:notesMasterIdLst>
    <p:notesMasterId r:id="rId131"/>
  </p:notesMasterIdLst>
  <p:sldIdLst>
    <p:sldId id="268" r:id="rId2"/>
    <p:sldId id="256" r:id="rId3"/>
    <p:sldId id="478" r:id="rId4"/>
    <p:sldId id="290" r:id="rId5"/>
    <p:sldId id="291" r:id="rId6"/>
    <p:sldId id="479" r:id="rId7"/>
    <p:sldId id="294" r:id="rId8"/>
    <p:sldId id="566" r:id="rId9"/>
    <p:sldId id="440" r:id="rId10"/>
    <p:sldId id="568" r:id="rId11"/>
    <p:sldId id="570" r:id="rId12"/>
    <p:sldId id="571" r:id="rId13"/>
    <p:sldId id="572" r:id="rId14"/>
    <p:sldId id="569" r:id="rId15"/>
    <p:sldId id="441" r:id="rId16"/>
    <p:sldId id="380" r:id="rId17"/>
    <p:sldId id="381" r:id="rId18"/>
    <p:sldId id="453" r:id="rId19"/>
    <p:sldId id="462" r:id="rId20"/>
    <p:sldId id="469" r:id="rId21"/>
    <p:sldId id="538" r:id="rId22"/>
    <p:sldId id="540" r:id="rId23"/>
    <p:sldId id="539" r:id="rId24"/>
    <p:sldId id="541" r:id="rId25"/>
    <p:sldId id="575" r:id="rId26"/>
    <p:sldId id="577" r:id="rId27"/>
    <p:sldId id="579" r:id="rId28"/>
    <p:sldId id="581" r:id="rId29"/>
    <p:sldId id="580" r:id="rId30"/>
    <p:sldId id="485" r:id="rId31"/>
    <p:sldId id="439" r:id="rId32"/>
    <p:sldId id="262" r:id="rId33"/>
    <p:sldId id="418" r:id="rId34"/>
    <p:sldId id="483" r:id="rId35"/>
    <p:sldId id="455" r:id="rId36"/>
    <p:sldId id="456" r:id="rId37"/>
    <p:sldId id="457" r:id="rId38"/>
    <p:sldId id="458" r:id="rId39"/>
    <p:sldId id="459" r:id="rId40"/>
    <p:sldId id="586" r:id="rId41"/>
    <p:sldId id="605" r:id="rId42"/>
    <p:sldId id="606" r:id="rId43"/>
    <p:sldId id="607" r:id="rId44"/>
    <p:sldId id="608" r:id="rId45"/>
    <p:sldId id="609" r:id="rId46"/>
    <p:sldId id="615" r:id="rId47"/>
    <p:sldId id="616" r:id="rId48"/>
    <p:sldId id="617" r:id="rId49"/>
    <p:sldId id="635" r:id="rId50"/>
    <p:sldId id="636" r:id="rId51"/>
    <p:sldId id="637" r:id="rId52"/>
    <p:sldId id="638" r:id="rId53"/>
    <p:sldId id="639" r:id="rId54"/>
    <p:sldId id="640" r:id="rId55"/>
    <p:sldId id="641" r:id="rId56"/>
    <p:sldId id="642" r:id="rId57"/>
    <p:sldId id="643" r:id="rId58"/>
    <p:sldId id="644" r:id="rId59"/>
    <p:sldId id="700" r:id="rId60"/>
    <p:sldId id="701" r:id="rId61"/>
    <p:sldId id="730" r:id="rId62"/>
    <p:sldId id="731" r:id="rId63"/>
    <p:sldId id="732" r:id="rId64"/>
    <p:sldId id="733" r:id="rId65"/>
    <p:sldId id="734" r:id="rId66"/>
    <p:sldId id="735" r:id="rId67"/>
    <p:sldId id="645" r:id="rId68"/>
    <p:sldId id="646" r:id="rId69"/>
    <p:sldId id="647" r:id="rId70"/>
    <p:sldId id="648" r:id="rId71"/>
    <p:sldId id="649" r:id="rId72"/>
    <p:sldId id="650" r:id="rId73"/>
    <p:sldId id="651" r:id="rId74"/>
    <p:sldId id="652" r:id="rId75"/>
    <p:sldId id="702" r:id="rId76"/>
    <p:sldId id="703" r:id="rId77"/>
    <p:sldId id="654" r:id="rId78"/>
    <p:sldId id="708" r:id="rId79"/>
    <p:sldId id="709" r:id="rId80"/>
    <p:sldId id="710" r:id="rId81"/>
    <p:sldId id="711" r:id="rId82"/>
    <p:sldId id="712" r:id="rId83"/>
    <p:sldId id="713" r:id="rId84"/>
    <p:sldId id="714" r:id="rId85"/>
    <p:sldId id="715" r:id="rId86"/>
    <p:sldId id="716" r:id="rId87"/>
    <p:sldId id="717" r:id="rId88"/>
    <p:sldId id="718" r:id="rId89"/>
    <p:sldId id="719" r:id="rId90"/>
    <p:sldId id="720" r:id="rId91"/>
    <p:sldId id="721" r:id="rId92"/>
    <p:sldId id="722" r:id="rId93"/>
    <p:sldId id="723" r:id="rId94"/>
    <p:sldId id="724" r:id="rId95"/>
    <p:sldId id="725" r:id="rId96"/>
    <p:sldId id="726" r:id="rId97"/>
    <p:sldId id="727" r:id="rId98"/>
    <p:sldId id="728" r:id="rId99"/>
    <p:sldId id="729" r:id="rId100"/>
    <p:sldId id="673" r:id="rId101"/>
    <p:sldId id="674" r:id="rId102"/>
    <p:sldId id="675" r:id="rId103"/>
    <p:sldId id="676" r:id="rId104"/>
    <p:sldId id="677" r:id="rId105"/>
    <p:sldId id="678" r:id="rId106"/>
    <p:sldId id="679" r:id="rId107"/>
    <p:sldId id="707" r:id="rId108"/>
    <p:sldId id="680" r:id="rId109"/>
    <p:sldId id="681" r:id="rId110"/>
    <p:sldId id="585" r:id="rId111"/>
    <p:sldId id="584" r:id="rId112"/>
    <p:sldId id="445" r:id="rId113"/>
    <p:sldId id="563" r:id="rId114"/>
    <p:sldId id="683" r:id="rId115"/>
    <p:sldId id="684" r:id="rId116"/>
    <p:sldId id="685" r:id="rId117"/>
    <p:sldId id="686" r:id="rId118"/>
    <p:sldId id="687" r:id="rId119"/>
    <p:sldId id="688" r:id="rId120"/>
    <p:sldId id="689" r:id="rId121"/>
    <p:sldId id="690" r:id="rId122"/>
    <p:sldId id="691" r:id="rId123"/>
    <p:sldId id="692" r:id="rId124"/>
    <p:sldId id="693" r:id="rId125"/>
    <p:sldId id="694" r:id="rId126"/>
    <p:sldId id="695" r:id="rId127"/>
    <p:sldId id="696" r:id="rId128"/>
    <p:sldId id="697" r:id="rId129"/>
    <p:sldId id="280" r:id="rId13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Nicola Appelcryn" initials="NA" lastIdx="13" clrIdx="2">
    <p:extLst>
      <p:ext uri="{19B8F6BF-5375-455C-9EA6-DF929625EA0E}">
        <p15:presenceInfo xmlns:p15="http://schemas.microsoft.com/office/powerpoint/2012/main" userId="Nicola Appelcry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1" autoAdjust="0"/>
    <p:restoredTop sz="94291" autoAdjust="0"/>
  </p:normalViewPr>
  <p:slideViewPr>
    <p:cSldViewPr snapToGrid="0">
      <p:cViewPr varScale="1">
        <p:scale>
          <a:sx n="69" d="100"/>
          <a:sy n="69" d="100"/>
        </p:scale>
        <p:origin x="15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7-02T20:29:44.903" idx="8">
    <p:pos x="10" y="10"/>
    <p:text>Which 14?</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7-02T20:18:21.261" idx="1">
    <p:pos x="10" y="10"/>
    <p:text/>
    <p:extLst>
      <p:ext uri="{C676402C-5697-4E1C-873F-D02D1690AC5C}">
        <p15:threadingInfo xmlns:p15="http://schemas.microsoft.com/office/powerpoint/2012/main" timeZoneBias="-120"/>
      </p:ext>
    </p:extLst>
  </p:cm>
  <p:cm authorId="2" dt="2020-07-02T20:34:39.219" idx="10">
    <p:pos x="10" y="146"/>
    <p:text>There was a virement of R95 000 - where is this allocated?  Can those projects still go ahead? Check with CFO.  In the budget adjustments it is a reallocation of R95 000 000 for COVID Relief.</p:text>
    <p:extLst>
      <p:ext uri="{C676402C-5697-4E1C-873F-D02D1690AC5C}">
        <p15:threadingInfo xmlns:p15="http://schemas.microsoft.com/office/powerpoint/2012/main" timeZoneBias="-120">
          <p15:parentCm authorId="2" idx="1"/>
        </p15:threadingInfo>
      </p:ext>
    </p:extLst>
  </p:cm>
  <p:cm authorId="2" dt="2020-07-02T20:33:21.084" idx="9">
    <p:pos x="146" y="146"/>
    <p:text>The budget reduction was R122 000 according to  the budget. Please confirm.</p:text>
    <p:extLst>
      <p:ext uri="{C676402C-5697-4E1C-873F-D02D1690AC5C}">
        <p15:threadingInfo xmlns:p15="http://schemas.microsoft.com/office/powerpoint/2012/main" timeZoneBias="-120"/>
      </p:ext>
    </p:extLst>
  </p:cm>
  <p:cm authorId="2" dt="2020-07-02T20:38:32.246" idx="11">
    <p:pos x="282" y="282"/>
    <p:text>We discussed showing the four sub-areas and then indicating where the projects would be taking place.  Please action</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7-02T20:40:17.568" idx="12">
    <p:pos x="10" y="10"/>
    <p:text>Has the target been reduced due to the R8 budget reduction?  Please clarify</p:text>
    <p:extLst>
      <p:ext uri="{C676402C-5697-4E1C-873F-D02D1690AC5C}">
        <p15:threadingInfo xmlns:p15="http://schemas.microsoft.com/office/powerpoint/2012/main" timeZoneBias="-120"/>
      </p:ext>
    </p:extLst>
  </p:cm>
  <p:cm authorId="2" dt="2020-07-02T20:41:57.086" idx="13">
    <p:pos x="146" y="146"/>
    <p:text>The CCI budget reduction in total does not add up correctly</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ata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911A0-37C1-4AEE-BEE8-59EC41C5BE89}"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ZA"/>
        </a:p>
      </dgm:t>
    </dgm:pt>
    <dgm:pt modelId="{D8214953-BE8E-45FB-A92E-4463C327372A}">
      <dgm:prSet custT="1"/>
      <dgm:spPr/>
      <dgm:t>
        <a:bodyPr/>
        <a:lstStyle/>
        <a:p>
          <a:pPr rtl="0"/>
          <a:r>
            <a:rPr lang="en-ZA" sz="1400" dirty="0">
              <a:latin typeface="Arial" pitchFamily="34" charset="0"/>
              <a:cs typeface="Arial" pitchFamily="34" charset="0"/>
            </a:rPr>
            <a:t>Promote the sharing of public spaces and common experiences.</a:t>
          </a:r>
        </a:p>
      </dgm:t>
    </dgm:pt>
    <dgm:pt modelId="{D4443ADA-993E-46EE-826B-00E2C9D30D35}" type="parTrans" cxnId="{5D44A3A4-1233-48EE-83B1-78E60DD0921D}">
      <dgm:prSet/>
      <dgm:spPr/>
      <dgm:t>
        <a:bodyPr/>
        <a:lstStyle/>
        <a:p>
          <a:endParaRPr lang="en-ZA" sz="2000"/>
        </a:p>
      </dgm:t>
    </dgm:pt>
    <dgm:pt modelId="{9C250003-3AD1-41F8-A28F-8630F8370444}" type="sibTrans" cxnId="{5D44A3A4-1233-48EE-83B1-78E60DD0921D}">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ZA" sz="2000"/>
        </a:p>
      </dgm:t>
    </dgm:pt>
    <dgm:pt modelId="{E08FD647-7DD6-4548-BFEB-BB259AE85547}">
      <dgm:prSet custT="1"/>
      <dgm:spPr/>
      <dgm:t>
        <a:bodyPr/>
        <a:lstStyle/>
        <a:p>
          <a:pPr rtl="0"/>
          <a:r>
            <a:rPr lang="en-ZA" sz="1400" dirty="0">
              <a:latin typeface="Arial" pitchFamily="34" charset="0"/>
              <a:cs typeface="Arial" pitchFamily="34" charset="0"/>
            </a:rPr>
            <a:t>Ensure that the demographics of each sporting code approximates the demographics of the country.</a:t>
          </a:r>
        </a:p>
      </dgm:t>
    </dgm:pt>
    <dgm:pt modelId="{122EB383-3B4B-4F98-9DE3-77737FA9B112}" type="parTrans" cxnId="{768751AA-1CCA-418A-AB3F-84FDCB0591B4}">
      <dgm:prSet/>
      <dgm:spPr/>
      <dgm:t>
        <a:bodyPr/>
        <a:lstStyle/>
        <a:p>
          <a:endParaRPr lang="en-ZA" sz="2000"/>
        </a:p>
      </dgm:t>
    </dgm:pt>
    <dgm:pt modelId="{E721A518-1FC8-40FC-8A8A-6940402C6764}" type="sibTrans" cxnId="{768751AA-1CCA-418A-AB3F-84FDCB0591B4}">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ZA" sz="2000"/>
        </a:p>
      </dgm:t>
    </dgm:pt>
    <dgm:pt modelId="{975E34D5-FB17-4EFB-86B3-BC010CFFE74F}">
      <dgm:prSet custT="1"/>
      <dgm:spPr/>
      <dgm:t>
        <a:bodyPr/>
        <a:lstStyle/>
        <a:p>
          <a:pPr rtl="0"/>
          <a:r>
            <a:rPr lang="en-ZA" sz="1400" dirty="0">
              <a:latin typeface="Arial" pitchFamily="34" charset="0"/>
              <a:cs typeface="Arial" pitchFamily="34" charset="0"/>
            </a:rPr>
            <a:t>Adequately resource school sport.</a:t>
          </a:r>
        </a:p>
      </dgm:t>
    </dgm:pt>
    <dgm:pt modelId="{9293D2E6-0557-4626-BA47-06B34D7650A1}" type="parTrans" cxnId="{568D7F1C-455A-4505-91E7-19B1382D1553}">
      <dgm:prSet/>
      <dgm:spPr/>
      <dgm:t>
        <a:bodyPr/>
        <a:lstStyle/>
        <a:p>
          <a:endParaRPr lang="en-ZA" sz="2000"/>
        </a:p>
      </dgm:t>
    </dgm:pt>
    <dgm:pt modelId="{06E3F340-B2B0-46ED-BC10-1203BF7F6C84}" type="sibTrans" cxnId="{568D7F1C-455A-4505-91E7-19B1382D1553}">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ZA" sz="2000"/>
        </a:p>
      </dgm:t>
    </dgm:pt>
    <dgm:pt modelId="{5C643F28-6C36-47FD-93AB-266E2A3F7034}">
      <dgm:prSet custT="1"/>
      <dgm:spPr/>
      <dgm:t>
        <a:bodyPr/>
        <a:lstStyle/>
        <a:p>
          <a:pPr rtl="0"/>
          <a:r>
            <a:rPr lang="en-ZA" sz="1400" dirty="0">
              <a:latin typeface="Arial" pitchFamily="34" charset="0"/>
              <a:cs typeface="Arial" pitchFamily="34" charset="0"/>
            </a:rPr>
            <a:t>Provide adequate facilities and ensure that these are maintained.</a:t>
          </a:r>
        </a:p>
      </dgm:t>
    </dgm:pt>
    <dgm:pt modelId="{88AA765C-D890-437D-A30D-BCFE0763D0FE}" type="parTrans" cxnId="{ABB5C30C-09EE-4D72-9803-F52CA9478093}">
      <dgm:prSet/>
      <dgm:spPr/>
      <dgm:t>
        <a:bodyPr/>
        <a:lstStyle/>
        <a:p>
          <a:endParaRPr lang="en-ZA" sz="2000"/>
        </a:p>
      </dgm:t>
    </dgm:pt>
    <dgm:pt modelId="{F5A53DB8-2C79-473C-8A8E-A7A16A53BD80}" type="sibTrans" cxnId="{ABB5C30C-09EE-4D72-9803-F52CA9478093}">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ZA" sz="2000"/>
        </a:p>
      </dgm:t>
    </dgm:pt>
    <dgm:pt modelId="{262316B7-53DE-4118-91DE-50A3657512FC}">
      <dgm:prSet custT="1"/>
      <dgm:spPr/>
      <dgm:t>
        <a:bodyPr/>
        <a:lstStyle/>
        <a:p>
          <a:pPr rtl="0"/>
          <a:r>
            <a:rPr lang="en-ZA" sz="1400" dirty="0">
              <a:latin typeface="Arial" pitchFamily="34" charset="0"/>
              <a:cs typeface="Arial" pitchFamily="34" charset="0"/>
            </a:rPr>
            <a:t>Encourage communities to organise sporting events, leagues and championships.</a:t>
          </a:r>
        </a:p>
      </dgm:t>
    </dgm:pt>
    <dgm:pt modelId="{6CF4733E-9D13-4F8A-88AB-BBFF381C525D}" type="parTrans" cxnId="{95DACEB3-9846-4378-965F-4294CCCFA3DB}">
      <dgm:prSet/>
      <dgm:spPr/>
      <dgm:t>
        <a:bodyPr/>
        <a:lstStyle/>
        <a:p>
          <a:endParaRPr lang="en-ZA" sz="2000"/>
        </a:p>
      </dgm:t>
    </dgm:pt>
    <dgm:pt modelId="{71D3DD49-A4ED-414C-816B-11F6AB89B804}" type="sibTrans" cxnId="{95DACEB3-9846-4378-965F-4294CCCFA3DB}">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ZA" sz="2000"/>
        </a:p>
      </dgm:t>
    </dgm:pt>
    <dgm:pt modelId="{AEDD5CE3-69F4-4401-805B-996206F61A40}">
      <dgm:prSet custT="1"/>
      <dgm:spPr/>
      <dgm:t>
        <a:bodyPr/>
        <a:lstStyle/>
        <a:p>
          <a:pPr rtl="0"/>
          <a:r>
            <a:rPr lang="en-ZA" sz="1400" dirty="0">
              <a:latin typeface="Arial" pitchFamily="34" charset="0"/>
              <a:cs typeface="Arial" pitchFamily="34" charset="0"/>
            </a:rPr>
            <a:t>Encourage corporate investments in grassroots sports.  </a:t>
          </a:r>
        </a:p>
      </dgm:t>
    </dgm:pt>
    <dgm:pt modelId="{997985AA-2D41-4138-9597-2C854D1FB307}" type="parTrans" cxnId="{15C94FD2-2109-44AB-BB61-D8CEAFFDEB8A}">
      <dgm:prSet/>
      <dgm:spPr/>
      <dgm:t>
        <a:bodyPr/>
        <a:lstStyle/>
        <a:p>
          <a:endParaRPr lang="en-ZA" sz="2000"/>
        </a:p>
      </dgm:t>
    </dgm:pt>
    <dgm:pt modelId="{A0675150-41FD-4B6C-9237-823F45A5824A}" type="sibTrans" cxnId="{15C94FD2-2109-44AB-BB61-D8CEAFFDEB8A}">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ZA" sz="2000"/>
        </a:p>
      </dgm:t>
    </dgm:pt>
    <dgm:pt modelId="{C90F2515-02C4-4985-987E-8F414E76B223}" type="pres">
      <dgm:prSet presAssocID="{6E3911A0-37C1-4AEE-BEE8-59EC41C5BE89}" presName="Name0" presStyleCnt="0">
        <dgm:presLayoutVars>
          <dgm:chMax val="7"/>
          <dgm:chPref val="7"/>
          <dgm:dir/>
        </dgm:presLayoutVars>
      </dgm:prSet>
      <dgm:spPr/>
      <dgm:t>
        <a:bodyPr/>
        <a:lstStyle/>
        <a:p>
          <a:endParaRPr lang="en-US"/>
        </a:p>
      </dgm:t>
    </dgm:pt>
    <dgm:pt modelId="{6C54BEBA-C5F3-4849-934B-17517899C211}" type="pres">
      <dgm:prSet presAssocID="{6E3911A0-37C1-4AEE-BEE8-59EC41C5BE89}" presName="dot1" presStyleLbl="alignNode1" presStyleIdx="0" presStyleCnt="17"/>
      <dgm:spPr/>
    </dgm:pt>
    <dgm:pt modelId="{A465E890-0243-4E07-8F5C-FE3023F524CC}" type="pres">
      <dgm:prSet presAssocID="{6E3911A0-37C1-4AEE-BEE8-59EC41C5BE89}" presName="dot2" presStyleLbl="alignNode1" presStyleIdx="1" presStyleCnt="17"/>
      <dgm:spPr/>
    </dgm:pt>
    <dgm:pt modelId="{9000156B-5E31-4296-8BE4-4B702CF3D4AF}" type="pres">
      <dgm:prSet presAssocID="{6E3911A0-37C1-4AEE-BEE8-59EC41C5BE89}" presName="dot3" presStyleLbl="alignNode1" presStyleIdx="2" presStyleCnt="17"/>
      <dgm:spPr/>
    </dgm:pt>
    <dgm:pt modelId="{0593E90B-C88E-4C0F-A721-98E267C44063}" type="pres">
      <dgm:prSet presAssocID="{6E3911A0-37C1-4AEE-BEE8-59EC41C5BE89}" presName="dot4" presStyleLbl="alignNode1" presStyleIdx="3" presStyleCnt="17"/>
      <dgm:spPr/>
    </dgm:pt>
    <dgm:pt modelId="{81169360-E65A-4F1E-9C41-9D38A4E768B1}" type="pres">
      <dgm:prSet presAssocID="{6E3911A0-37C1-4AEE-BEE8-59EC41C5BE89}" presName="dot5" presStyleLbl="alignNode1" presStyleIdx="4" presStyleCnt="17"/>
      <dgm:spPr/>
    </dgm:pt>
    <dgm:pt modelId="{0EF14617-4D49-45F5-9C19-4B6B1DA44AAC}" type="pres">
      <dgm:prSet presAssocID="{6E3911A0-37C1-4AEE-BEE8-59EC41C5BE89}" presName="dot6" presStyleLbl="alignNode1" presStyleIdx="5" presStyleCnt="17"/>
      <dgm:spPr/>
    </dgm:pt>
    <dgm:pt modelId="{0B3340F7-981C-44AF-9FD1-EDCC2BA05371}" type="pres">
      <dgm:prSet presAssocID="{6E3911A0-37C1-4AEE-BEE8-59EC41C5BE89}" presName="dot7" presStyleLbl="alignNode1" presStyleIdx="6" presStyleCnt="17"/>
      <dgm:spPr/>
    </dgm:pt>
    <dgm:pt modelId="{EDE6B790-844A-44C3-AC1D-6CCDF713EA31}" type="pres">
      <dgm:prSet presAssocID="{6E3911A0-37C1-4AEE-BEE8-59EC41C5BE89}" presName="dot8" presStyleLbl="alignNode1" presStyleIdx="7" presStyleCnt="17"/>
      <dgm:spPr/>
    </dgm:pt>
    <dgm:pt modelId="{E9284D95-F93D-4239-9980-D63C14CD3C84}" type="pres">
      <dgm:prSet presAssocID="{6E3911A0-37C1-4AEE-BEE8-59EC41C5BE89}" presName="dot9" presStyleLbl="alignNode1" presStyleIdx="8" presStyleCnt="17"/>
      <dgm:spPr/>
    </dgm:pt>
    <dgm:pt modelId="{3ACC9088-95C2-4528-AB50-D52DD7295D06}" type="pres">
      <dgm:prSet presAssocID="{6E3911A0-37C1-4AEE-BEE8-59EC41C5BE89}" presName="dot10" presStyleLbl="alignNode1" presStyleIdx="9" presStyleCnt="17"/>
      <dgm:spPr/>
    </dgm:pt>
    <dgm:pt modelId="{0720DF99-D6A5-4D48-A3FF-E27AF4D7E03A}" type="pres">
      <dgm:prSet presAssocID="{6E3911A0-37C1-4AEE-BEE8-59EC41C5BE89}" presName="dotArrow1" presStyleLbl="alignNode1" presStyleIdx="10" presStyleCnt="17"/>
      <dgm:spPr/>
    </dgm:pt>
    <dgm:pt modelId="{8276297C-7FA0-4793-81D6-78A98B35F73B}" type="pres">
      <dgm:prSet presAssocID="{6E3911A0-37C1-4AEE-BEE8-59EC41C5BE89}" presName="dotArrow2" presStyleLbl="alignNode1" presStyleIdx="11" presStyleCnt="17"/>
      <dgm:spPr/>
    </dgm:pt>
    <dgm:pt modelId="{AF94F04E-15E7-48C3-84C0-3D8D578B3ED5}" type="pres">
      <dgm:prSet presAssocID="{6E3911A0-37C1-4AEE-BEE8-59EC41C5BE89}" presName="dotArrow3" presStyleLbl="alignNode1" presStyleIdx="12" presStyleCnt="17"/>
      <dgm:spPr/>
    </dgm:pt>
    <dgm:pt modelId="{B61E91E7-39B1-4F1B-9BCC-4B06BB008BC1}" type="pres">
      <dgm:prSet presAssocID="{6E3911A0-37C1-4AEE-BEE8-59EC41C5BE89}" presName="dotArrow4" presStyleLbl="alignNode1" presStyleIdx="13" presStyleCnt="17"/>
      <dgm:spPr/>
    </dgm:pt>
    <dgm:pt modelId="{0928D79D-3D53-4182-AE56-C155A7940681}" type="pres">
      <dgm:prSet presAssocID="{6E3911A0-37C1-4AEE-BEE8-59EC41C5BE89}" presName="dotArrow5" presStyleLbl="alignNode1" presStyleIdx="14" presStyleCnt="17"/>
      <dgm:spPr/>
    </dgm:pt>
    <dgm:pt modelId="{960331CD-2B8C-40FD-859C-921E355F4216}" type="pres">
      <dgm:prSet presAssocID="{6E3911A0-37C1-4AEE-BEE8-59EC41C5BE89}" presName="dotArrow6" presStyleLbl="alignNode1" presStyleIdx="15" presStyleCnt="17"/>
      <dgm:spPr/>
    </dgm:pt>
    <dgm:pt modelId="{8F972B5A-A9C8-44C5-A075-F3DF971573B5}" type="pres">
      <dgm:prSet presAssocID="{6E3911A0-37C1-4AEE-BEE8-59EC41C5BE89}" presName="dotArrow7" presStyleLbl="alignNode1" presStyleIdx="16" presStyleCnt="17"/>
      <dgm:spPr/>
    </dgm:pt>
    <dgm:pt modelId="{B2A8305F-4522-4AD9-93B3-F5CF2FC3F4EA}" type="pres">
      <dgm:prSet presAssocID="{D8214953-BE8E-45FB-A92E-4463C327372A}" presName="parTx1" presStyleLbl="node1" presStyleIdx="0" presStyleCnt="6" custScaleX="289761" custLinFactNeighborX="97368" custLinFactNeighborY="-1400"/>
      <dgm:spPr/>
      <dgm:t>
        <a:bodyPr/>
        <a:lstStyle/>
        <a:p>
          <a:endParaRPr lang="en-US"/>
        </a:p>
      </dgm:t>
    </dgm:pt>
    <dgm:pt modelId="{C7B33EC5-D95D-4A36-9F75-DCB722252C1C}" type="pres">
      <dgm:prSet presAssocID="{9C250003-3AD1-41F8-A28F-8630F8370444}" presName="picture1" presStyleCnt="0"/>
      <dgm:spPr/>
    </dgm:pt>
    <dgm:pt modelId="{5A532670-5C9C-4831-BA9D-06E90B071EE7}" type="pres">
      <dgm:prSet presAssocID="{9C250003-3AD1-41F8-A28F-8630F8370444}" presName="imageRepeatNode" presStyleLbl="fgImgPlace1" presStyleIdx="0" presStyleCnt="6"/>
      <dgm:spPr/>
      <dgm:t>
        <a:bodyPr/>
        <a:lstStyle/>
        <a:p>
          <a:endParaRPr lang="en-US"/>
        </a:p>
      </dgm:t>
    </dgm:pt>
    <dgm:pt modelId="{CD2F7B1A-BF31-4425-ADFB-4F6EFB89DFAF}" type="pres">
      <dgm:prSet presAssocID="{E08FD647-7DD6-4548-BFEB-BB259AE85547}" presName="parTx2" presStyleLbl="node1" presStyleIdx="1" presStyleCnt="6" custScaleX="203962" custScaleY="135175" custLinFactNeighborX="59179" custLinFactNeighborY="-51604"/>
      <dgm:spPr/>
      <dgm:t>
        <a:bodyPr/>
        <a:lstStyle/>
        <a:p>
          <a:endParaRPr lang="en-US"/>
        </a:p>
      </dgm:t>
    </dgm:pt>
    <dgm:pt modelId="{3D44D6DA-BC86-4EA4-89D8-EB8AB7505B98}" type="pres">
      <dgm:prSet presAssocID="{E721A518-1FC8-40FC-8A8A-6940402C6764}" presName="picture2" presStyleCnt="0"/>
      <dgm:spPr/>
    </dgm:pt>
    <dgm:pt modelId="{5787383D-0A39-4988-B246-0763CDEC0B2B}" type="pres">
      <dgm:prSet presAssocID="{E721A518-1FC8-40FC-8A8A-6940402C6764}" presName="imageRepeatNode" presStyleLbl="fgImgPlace1" presStyleIdx="1" presStyleCnt="6"/>
      <dgm:spPr/>
      <dgm:t>
        <a:bodyPr/>
        <a:lstStyle/>
        <a:p>
          <a:endParaRPr lang="en-US"/>
        </a:p>
      </dgm:t>
    </dgm:pt>
    <dgm:pt modelId="{EB8D9486-165A-4B8C-B03A-922FEDA8547D}" type="pres">
      <dgm:prSet presAssocID="{975E34D5-FB17-4EFB-86B3-BC010CFFE74F}" presName="parTx3" presStyleLbl="node1" presStyleIdx="2" presStyleCnt="6" custScaleX="147615" custLinFactNeighborX="23138" custLinFactNeighborY="-34694"/>
      <dgm:spPr/>
      <dgm:t>
        <a:bodyPr/>
        <a:lstStyle/>
        <a:p>
          <a:endParaRPr lang="en-US"/>
        </a:p>
      </dgm:t>
    </dgm:pt>
    <dgm:pt modelId="{ADF18ABE-166A-484C-BB40-E6573FBC3DD6}" type="pres">
      <dgm:prSet presAssocID="{06E3F340-B2B0-46ED-BC10-1203BF7F6C84}" presName="picture3" presStyleCnt="0"/>
      <dgm:spPr/>
    </dgm:pt>
    <dgm:pt modelId="{49DD98EE-E352-426D-926A-54CC2748EC2B}" type="pres">
      <dgm:prSet presAssocID="{06E3F340-B2B0-46ED-BC10-1203BF7F6C84}" presName="imageRepeatNode" presStyleLbl="fgImgPlace1" presStyleIdx="2" presStyleCnt="6"/>
      <dgm:spPr/>
      <dgm:t>
        <a:bodyPr/>
        <a:lstStyle/>
        <a:p>
          <a:endParaRPr lang="en-US"/>
        </a:p>
      </dgm:t>
    </dgm:pt>
    <dgm:pt modelId="{0D928708-33EE-4CFA-AD96-18EA5F75D271}" type="pres">
      <dgm:prSet presAssocID="{5C643F28-6C36-47FD-93AB-266E2A3F7034}" presName="parTx4" presStyleLbl="node1" presStyleIdx="3" presStyleCnt="6" custScaleX="161701" custScaleY="163276" custLinFactNeighborX="29268" custLinFactNeighborY="-9137"/>
      <dgm:spPr/>
      <dgm:t>
        <a:bodyPr/>
        <a:lstStyle/>
        <a:p>
          <a:endParaRPr lang="en-US"/>
        </a:p>
      </dgm:t>
    </dgm:pt>
    <dgm:pt modelId="{BD09160E-76C6-4DBD-9B54-4AED9184372C}" type="pres">
      <dgm:prSet presAssocID="{F5A53DB8-2C79-473C-8A8E-A7A16A53BD80}" presName="picture4" presStyleCnt="0"/>
      <dgm:spPr/>
    </dgm:pt>
    <dgm:pt modelId="{EE14B875-BA57-4EF3-B898-A9E4CD71BDD1}" type="pres">
      <dgm:prSet presAssocID="{F5A53DB8-2C79-473C-8A8E-A7A16A53BD80}" presName="imageRepeatNode" presStyleLbl="fgImgPlace1" presStyleIdx="3" presStyleCnt="6"/>
      <dgm:spPr/>
      <dgm:t>
        <a:bodyPr/>
        <a:lstStyle/>
        <a:p>
          <a:endParaRPr lang="en-US"/>
        </a:p>
      </dgm:t>
    </dgm:pt>
    <dgm:pt modelId="{02D5BA58-0F3D-411E-9181-3C95039A5417}" type="pres">
      <dgm:prSet presAssocID="{262316B7-53DE-4118-91DE-50A3657512FC}" presName="parTx5" presStyleLbl="node1" presStyleIdx="4" presStyleCnt="6" custScaleX="156357" custScaleY="181202" custLinFactNeighborX="32705" custLinFactNeighborY="-5579"/>
      <dgm:spPr/>
      <dgm:t>
        <a:bodyPr/>
        <a:lstStyle/>
        <a:p>
          <a:endParaRPr lang="en-US"/>
        </a:p>
      </dgm:t>
    </dgm:pt>
    <dgm:pt modelId="{96A77939-C01D-42BB-8D83-2BC084F266B0}" type="pres">
      <dgm:prSet presAssocID="{71D3DD49-A4ED-414C-816B-11F6AB89B804}" presName="picture5" presStyleCnt="0"/>
      <dgm:spPr/>
    </dgm:pt>
    <dgm:pt modelId="{E7639F6D-3B00-4A2B-A944-5EE678FDFF94}" type="pres">
      <dgm:prSet presAssocID="{71D3DD49-A4ED-414C-816B-11F6AB89B804}" presName="imageRepeatNode" presStyleLbl="fgImgPlace1" presStyleIdx="4" presStyleCnt="6"/>
      <dgm:spPr/>
      <dgm:t>
        <a:bodyPr/>
        <a:lstStyle/>
        <a:p>
          <a:endParaRPr lang="en-US"/>
        </a:p>
      </dgm:t>
    </dgm:pt>
    <dgm:pt modelId="{3ECB8CF1-7D93-46F8-8C05-167570BFE22D}" type="pres">
      <dgm:prSet presAssocID="{AEDD5CE3-69F4-4401-805B-996206F61A40}" presName="parTx6" presStyleLbl="node1" presStyleIdx="5" presStyleCnt="6" custScaleX="154171" custScaleY="210074" custLinFactNeighborX="29625" custLinFactNeighborY="-28736"/>
      <dgm:spPr/>
      <dgm:t>
        <a:bodyPr/>
        <a:lstStyle/>
        <a:p>
          <a:endParaRPr lang="en-US"/>
        </a:p>
      </dgm:t>
    </dgm:pt>
    <dgm:pt modelId="{3A6A04A9-38E5-439D-A8CD-11FF5CDB9590}" type="pres">
      <dgm:prSet presAssocID="{A0675150-41FD-4B6C-9237-823F45A5824A}" presName="picture6" presStyleCnt="0"/>
      <dgm:spPr/>
    </dgm:pt>
    <dgm:pt modelId="{A04EF92A-33BD-40D2-9528-25D1CD28799F}" type="pres">
      <dgm:prSet presAssocID="{A0675150-41FD-4B6C-9237-823F45A5824A}" presName="imageRepeatNode" presStyleLbl="fgImgPlace1" presStyleIdx="5" presStyleCnt="6" custLinFactNeighborX="-39888" custLinFactNeighborY="-600"/>
      <dgm:spPr/>
      <dgm:t>
        <a:bodyPr/>
        <a:lstStyle/>
        <a:p>
          <a:endParaRPr lang="en-US"/>
        </a:p>
      </dgm:t>
    </dgm:pt>
  </dgm:ptLst>
  <dgm:cxnLst>
    <dgm:cxn modelId="{284F493B-E13C-4CEF-9590-77EAB92D1B85}" type="presOf" srcId="{E08FD647-7DD6-4548-BFEB-BB259AE85547}" destId="{CD2F7B1A-BF31-4425-ADFB-4F6EFB89DFAF}" srcOrd="0" destOrd="0" presId="urn:microsoft.com/office/officeart/2008/layout/AscendingPictureAccentProcess"/>
    <dgm:cxn modelId="{0F9190B4-D51C-4152-80F4-6D7BCB3604EA}" type="presOf" srcId="{06E3F340-B2B0-46ED-BC10-1203BF7F6C84}" destId="{49DD98EE-E352-426D-926A-54CC2748EC2B}" srcOrd="0" destOrd="0" presId="urn:microsoft.com/office/officeart/2008/layout/AscendingPictureAccentProcess"/>
    <dgm:cxn modelId="{203FE607-02C4-44D0-AB7C-9C39AE9F6179}" type="presOf" srcId="{A0675150-41FD-4B6C-9237-823F45A5824A}" destId="{A04EF92A-33BD-40D2-9528-25D1CD28799F}" srcOrd="0" destOrd="0" presId="urn:microsoft.com/office/officeart/2008/layout/AscendingPictureAccentProcess"/>
    <dgm:cxn modelId="{95DACEB3-9846-4378-965F-4294CCCFA3DB}" srcId="{6E3911A0-37C1-4AEE-BEE8-59EC41C5BE89}" destId="{262316B7-53DE-4118-91DE-50A3657512FC}" srcOrd="4" destOrd="0" parTransId="{6CF4733E-9D13-4F8A-88AB-BBFF381C525D}" sibTransId="{71D3DD49-A4ED-414C-816B-11F6AB89B804}"/>
    <dgm:cxn modelId="{875EF7A9-EDAB-40AA-B62F-80FED32454A4}" type="presOf" srcId="{262316B7-53DE-4118-91DE-50A3657512FC}" destId="{02D5BA58-0F3D-411E-9181-3C95039A5417}" srcOrd="0" destOrd="0" presId="urn:microsoft.com/office/officeart/2008/layout/AscendingPictureAccentProcess"/>
    <dgm:cxn modelId="{36BA1E9D-5DF2-4AA5-869C-397754BF265A}" type="presOf" srcId="{71D3DD49-A4ED-414C-816B-11F6AB89B804}" destId="{E7639F6D-3B00-4A2B-A944-5EE678FDFF94}" srcOrd="0" destOrd="0" presId="urn:microsoft.com/office/officeart/2008/layout/AscendingPictureAccentProcess"/>
    <dgm:cxn modelId="{555F870B-3EF2-4C08-BF8B-97429ED14C67}" type="presOf" srcId="{6E3911A0-37C1-4AEE-BEE8-59EC41C5BE89}" destId="{C90F2515-02C4-4985-987E-8F414E76B223}" srcOrd="0" destOrd="0" presId="urn:microsoft.com/office/officeart/2008/layout/AscendingPictureAccentProcess"/>
    <dgm:cxn modelId="{15C94FD2-2109-44AB-BB61-D8CEAFFDEB8A}" srcId="{6E3911A0-37C1-4AEE-BEE8-59EC41C5BE89}" destId="{AEDD5CE3-69F4-4401-805B-996206F61A40}" srcOrd="5" destOrd="0" parTransId="{997985AA-2D41-4138-9597-2C854D1FB307}" sibTransId="{A0675150-41FD-4B6C-9237-823F45A5824A}"/>
    <dgm:cxn modelId="{98E72CD1-BE5E-4213-960E-CE1F51E07BC7}" type="presOf" srcId="{D8214953-BE8E-45FB-A92E-4463C327372A}" destId="{B2A8305F-4522-4AD9-93B3-F5CF2FC3F4EA}" srcOrd="0" destOrd="0" presId="urn:microsoft.com/office/officeart/2008/layout/AscendingPictureAccentProcess"/>
    <dgm:cxn modelId="{568D7F1C-455A-4505-91E7-19B1382D1553}" srcId="{6E3911A0-37C1-4AEE-BEE8-59EC41C5BE89}" destId="{975E34D5-FB17-4EFB-86B3-BC010CFFE74F}" srcOrd="2" destOrd="0" parTransId="{9293D2E6-0557-4626-BA47-06B34D7650A1}" sibTransId="{06E3F340-B2B0-46ED-BC10-1203BF7F6C84}"/>
    <dgm:cxn modelId="{768751AA-1CCA-418A-AB3F-84FDCB0591B4}" srcId="{6E3911A0-37C1-4AEE-BEE8-59EC41C5BE89}" destId="{E08FD647-7DD6-4548-BFEB-BB259AE85547}" srcOrd="1" destOrd="0" parTransId="{122EB383-3B4B-4F98-9DE3-77737FA9B112}" sibTransId="{E721A518-1FC8-40FC-8A8A-6940402C6764}"/>
    <dgm:cxn modelId="{ABB5C30C-09EE-4D72-9803-F52CA9478093}" srcId="{6E3911A0-37C1-4AEE-BEE8-59EC41C5BE89}" destId="{5C643F28-6C36-47FD-93AB-266E2A3F7034}" srcOrd="3" destOrd="0" parTransId="{88AA765C-D890-437D-A30D-BCFE0763D0FE}" sibTransId="{F5A53DB8-2C79-473C-8A8E-A7A16A53BD80}"/>
    <dgm:cxn modelId="{63959A9C-6E0C-427B-B962-EB44B7971F78}" type="presOf" srcId="{AEDD5CE3-69F4-4401-805B-996206F61A40}" destId="{3ECB8CF1-7D93-46F8-8C05-167570BFE22D}" srcOrd="0" destOrd="0" presId="urn:microsoft.com/office/officeart/2008/layout/AscendingPictureAccentProcess"/>
    <dgm:cxn modelId="{40C8E9C7-A097-4323-BF54-51F7C89753F9}" type="presOf" srcId="{E721A518-1FC8-40FC-8A8A-6940402C6764}" destId="{5787383D-0A39-4988-B246-0763CDEC0B2B}" srcOrd="0" destOrd="0" presId="urn:microsoft.com/office/officeart/2008/layout/AscendingPictureAccentProcess"/>
    <dgm:cxn modelId="{D3CCE243-C890-458B-B33A-CDFB0C0C5AC8}" type="presOf" srcId="{F5A53DB8-2C79-473C-8A8E-A7A16A53BD80}" destId="{EE14B875-BA57-4EF3-B898-A9E4CD71BDD1}" srcOrd="0" destOrd="0" presId="urn:microsoft.com/office/officeart/2008/layout/AscendingPictureAccentProcess"/>
    <dgm:cxn modelId="{6EE6BA2A-FA78-47E2-B5C6-DD5445A19820}" type="presOf" srcId="{975E34D5-FB17-4EFB-86B3-BC010CFFE74F}" destId="{EB8D9486-165A-4B8C-B03A-922FEDA8547D}" srcOrd="0" destOrd="0" presId="urn:microsoft.com/office/officeart/2008/layout/AscendingPictureAccentProcess"/>
    <dgm:cxn modelId="{5D44A3A4-1233-48EE-83B1-78E60DD0921D}" srcId="{6E3911A0-37C1-4AEE-BEE8-59EC41C5BE89}" destId="{D8214953-BE8E-45FB-A92E-4463C327372A}" srcOrd="0" destOrd="0" parTransId="{D4443ADA-993E-46EE-826B-00E2C9D30D35}" sibTransId="{9C250003-3AD1-41F8-A28F-8630F8370444}"/>
    <dgm:cxn modelId="{35669667-0291-4DA4-8D13-74098AE87115}" type="presOf" srcId="{5C643F28-6C36-47FD-93AB-266E2A3F7034}" destId="{0D928708-33EE-4CFA-AD96-18EA5F75D271}" srcOrd="0" destOrd="0" presId="urn:microsoft.com/office/officeart/2008/layout/AscendingPictureAccentProcess"/>
    <dgm:cxn modelId="{83F12A18-2761-47EA-9E61-97BAB03BD93E}" type="presOf" srcId="{9C250003-3AD1-41F8-A28F-8630F8370444}" destId="{5A532670-5C9C-4831-BA9D-06E90B071EE7}" srcOrd="0" destOrd="0" presId="urn:microsoft.com/office/officeart/2008/layout/AscendingPictureAccentProcess"/>
    <dgm:cxn modelId="{961BD338-FCCF-4DF5-A7A1-77EB9A69E5D6}" type="presParOf" srcId="{C90F2515-02C4-4985-987E-8F414E76B223}" destId="{6C54BEBA-C5F3-4849-934B-17517899C211}" srcOrd="0" destOrd="0" presId="urn:microsoft.com/office/officeart/2008/layout/AscendingPictureAccentProcess"/>
    <dgm:cxn modelId="{A00E297E-68D4-4FBE-AA9C-094E2B574C72}" type="presParOf" srcId="{C90F2515-02C4-4985-987E-8F414E76B223}" destId="{A465E890-0243-4E07-8F5C-FE3023F524CC}" srcOrd="1" destOrd="0" presId="urn:microsoft.com/office/officeart/2008/layout/AscendingPictureAccentProcess"/>
    <dgm:cxn modelId="{AE5FE344-2984-480F-B1EC-E479401F029D}" type="presParOf" srcId="{C90F2515-02C4-4985-987E-8F414E76B223}" destId="{9000156B-5E31-4296-8BE4-4B702CF3D4AF}" srcOrd="2" destOrd="0" presId="urn:microsoft.com/office/officeart/2008/layout/AscendingPictureAccentProcess"/>
    <dgm:cxn modelId="{5CD22F19-ECC2-498B-85C2-270694A665E7}" type="presParOf" srcId="{C90F2515-02C4-4985-987E-8F414E76B223}" destId="{0593E90B-C88E-4C0F-A721-98E267C44063}" srcOrd="3" destOrd="0" presId="urn:microsoft.com/office/officeart/2008/layout/AscendingPictureAccentProcess"/>
    <dgm:cxn modelId="{49F7E995-A9E2-47E1-A473-D935AC5026C6}" type="presParOf" srcId="{C90F2515-02C4-4985-987E-8F414E76B223}" destId="{81169360-E65A-4F1E-9C41-9D38A4E768B1}" srcOrd="4" destOrd="0" presId="urn:microsoft.com/office/officeart/2008/layout/AscendingPictureAccentProcess"/>
    <dgm:cxn modelId="{696905D7-0026-4701-AC0B-3299A7650F0B}" type="presParOf" srcId="{C90F2515-02C4-4985-987E-8F414E76B223}" destId="{0EF14617-4D49-45F5-9C19-4B6B1DA44AAC}" srcOrd="5" destOrd="0" presId="urn:microsoft.com/office/officeart/2008/layout/AscendingPictureAccentProcess"/>
    <dgm:cxn modelId="{1D207976-BFAF-450D-8B91-B45EC1AF0FDC}" type="presParOf" srcId="{C90F2515-02C4-4985-987E-8F414E76B223}" destId="{0B3340F7-981C-44AF-9FD1-EDCC2BA05371}" srcOrd="6" destOrd="0" presId="urn:microsoft.com/office/officeart/2008/layout/AscendingPictureAccentProcess"/>
    <dgm:cxn modelId="{1B1A14EF-EBFC-417F-8A7C-E6F04A5DFDB9}" type="presParOf" srcId="{C90F2515-02C4-4985-987E-8F414E76B223}" destId="{EDE6B790-844A-44C3-AC1D-6CCDF713EA31}" srcOrd="7" destOrd="0" presId="urn:microsoft.com/office/officeart/2008/layout/AscendingPictureAccentProcess"/>
    <dgm:cxn modelId="{0B60864C-F971-423F-97BA-0C15CED49031}" type="presParOf" srcId="{C90F2515-02C4-4985-987E-8F414E76B223}" destId="{E9284D95-F93D-4239-9980-D63C14CD3C84}" srcOrd="8" destOrd="0" presId="urn:microsoft.com/office/officeart/2008/layout/AscendingPictureAccentProcess"/>
    <dgm:cxn modelId="{BFF94DFF-FCCB-4231-9310-42C695F663CE}" type="presParOf" srcId="{C90F2515-02C4-4985-987E-8F414E76B223}" destId="{3ACC9088-95C2-4528-AB50-D52DD7295D06}" srcOrd="9" destOrd="0" presId="urn:microsoft.com/office/officeart/2008/layout/AscendingPictureAccentProcess"/>
    <dgm:cxn modelId="{F1547A7C-57AC-4EF3-8BD6-1BF28236616D}" type="presParOf" srcId="{C90F2515-02C4-4985-987E-8F414E76B223}" destId="{0720DF99-D6A5-4D48-A3FF-E27AF4D7E03A}" srcOrd="10" destOrd="0" presId="urn:microsoft.com/office/officeart/2008/layout/AscendingPictureAccentProcess"/>
    <dgm:cxn modelId="{88132EC2-9599-42B8-9DDD-DD840DB74C43}" type="presParOf" srcId="{C90F2515-02C4-4985-987E-8F414E76B223}" destId="{8276297C-7FA0-4793-81D6-78A98B35F73B}" srcOrd="11" destOrd="0" presId="urn:microsoft.com/office/officeart/2008/layout/AscendingPictureAccentProcess"/>
    <dgm:cxn modelId="{D8AB83BF-6F86-47AB-A526-CC1C91E4A6A6}" type="presParOf" srcId="{C90F2515-02C4-4985-987E-8F414E76B223}" destId="{AF94F04E-15E7-48C3-84C0-3D8D578B3ED5}" srcOrd="12" destOrd="0" presId="urn:microsoft.com/office/officeart/2008/layout/AscendingPictureAccentProcess"/>
    <dgm:cxn modelId="{A3AC8B02-79F6-411C-B038-02802BFD650E}" type="presParOf" srcId="{C90F2515-02C4-4985-987E-8F414E76B223}" destId="{B61E91E7-39B1-4F1B-9BCC-4B06BB008BC1}" srcOrd="13" destOrd="0" presId="urn:microsoft.com/office/officeart/2008/layout/AscendingPictureAccentProcess"/>
    <dgm:cxn modelId="{27D21173-C08E-497B-B691-85FC7E636B60}" type="presParOf" srcId="{C90F2515-02C4-4985-987E-8F414E76B223}" destId="{0928D79D-3D53-4182-AE56-C155A7940681}" srcOrd="14" destOrd="0" presId="urn:microsoft.com/office/officeart/2008/layout/AscendingPictureAccentProcess"/>
    <dgm:cxn modelId="{86007CF3-DB41-4D56-90A9-99286D754D38}" type="presParOf" srcId="{C90F2515-02C4-4985-987E-8F414E76B223}" destId="{960331CD-2B8C-40FD-859C-921E355F4216}" srcOrd="15" destOrd="0" presId="urn:microsoft.com/office/officeart/2008/layout/AscendingPictureAccentProcess"/>
    <dgm:cxn modelId="{8AD15B5C-C5A2-4AFA-91ED-7C43EA6AE1EC}" type="presParOf" srcId="{C90F2515-02C4-4985-987E-8F414E76B223}" destId="{8F972B5A-A9C8-44C5-A075-F3DF971573B5}" srcOrd="16" destOrd="0" presId="urn:microsoft.com/office/officeart/2008/layout/AscendingPictureAccentProcess"/>
    <dgm:cxn modelId="{B8654370-51B7-4D8A-BD76-3BAC4911A940}" type="presParOf" srcId="{C90F2515-02C4-4985-987E-8F414E76B223}" destId="{B2A8305F-4522-4AD9-93B3-F5CF2FC3F4EA}" srcOrd="17" destOrd="0" presId="urn:microsoft.com/office/officeart/2008/layout/AscendingPictureAccentProcess"/>
    <dgm:cxn modelId="{A7FE6437-9528-4402-83E6-FC9EB99A44DB}" type="presParOf" srcId="{C90F2515-02C4-4985-987E-8F414E76B223}" destId="{C7B33EC5-D95D-4A36-9F75-DCB722252C1C}" srcOrd="18" destOrd="0" presId="urn:microsoft.com/office/officeart/2008/layout/AscendingPictureAccentProcess"/>
    <dgm:cxn modelId="{264B7D3F-B0E5-478C-A9C8-EAEA11E8A070}" type="presParOf" srcId="{C7B33EC5-D95D-4A36-9F75-DCB722252C1C}" destId="{5A532670-5C9C-4831-BA9D-06E90B071EE7}" srcOrd="0" destOrd="0" presId="urn:microsoft.com/office/officeart/2008/layout/AscendingPictureAccentProcess"/>
    <dgm:cxn modelId="{B0B2A3A6-A98B-429C-B4D9-B95253449CFD}" type="presParOf" srcId="{C90F2515-02C4-4985-987E-8F414E76B223}" destId="{CD2F7B1A-BF31-4425-ADFB-4F6EFB89DFAF}" srcOrd="19" destOrd="0" presId="urn:microsoft.com/office/officeart/2008/layout/AscendingPictureAccentProcess"/>
    <dgm:cxn modelId="{5287F774-35B3-4B7C-9E85-254B4A362FB7}" type="presParOf" srcId="{C90F2515-02C4-4985-987E-8F414E76B223}" destId="{3D44D6DA-BC86-4EA4-89D8-EB8AB7505B98}" srcOrd="20" destOrd="0" presId="urn:microsoft.com/office/officeart/2008/layout/AscendingPictureAccentProcess"/>
    <dgm:cxn modelId="{14E1E3FF-2803-4DFE-B154-AAB2003CB776}" type="presParOf" srcId="{3D44D6DA-BC86-4EA4-89D8-EB8AB7505B98}" destId="{5787383D-0A39-4988-B246-0763CDEC0B2B}" srcOrd="0" destOrd="0" presId="urn:microsoft.com/office/officeart/2008/layout/AscendingPictureAccentProcess"/>
    <dgm:cxn modelId="{E631EDF0-C3A3-4EB1-A457-C2F8EED9AFC5}" type="presParOf" srcId="{C90F2515-02C4-4985-987E-8F414E76B223}" destId="{EB8D9486-165A-4B8C-B03A-922FEDA8547D}" srcOrd="21" destOrd="0" presId="urn:microsoft.com/office/officeart/2008/layout/AscendingPictureAccentProcess"/>
    <dgm:cxn modelId="{AC2C8BB3-94CD-40E7-AB86-6D316E7DFE3E}" type="presParOf" srcId="{C90F2515-02C4-4985-987E-8F414E76B223}" destId="{ADF18ABE-166A-484C-BB40-E6573FBC3DD6}" srcOrd="22" destOrd="0" presId="urn:microsoft.com/office/officeart/2008/layout/AscendingPictureAccentProcess"/>
    <dgm:cxn modelId="{8B7652D0-DD02-4DA9-8DA6-EEC47B9D2E84}" type="presParOf" srcId="{ADF18ABE-166A-484C-BB40-E6573FBC3DD6}" destId="{49DD98EE-E352-426D-926A-54CC2748EC2B}" srcOrd="0" destOrd="0" presId="urn:microsoft.com/office/officeart/2008/layout/AscendingPictureAccentProcess"/>
    <dgm:cxn modelId="{5B5AC6C2-5B90-481C-85EC-40D16DAD464A}" type="presParOf" srcId="{C90F2515-02C4-4985-987E-8F414E76B223}" destId="{0D928708-33EE-4CFA-AD96-18EA5F75D271}" srcOrd="23" destOrd="0" presId="urn:microsoft.com/office/officeart/2008/layout/AscendingPictureAccentProcess"/>
    <dgm:cxn modelId="{1D807BC8-715F-4FED-8D2A-762FE0EFC3B2}" type="presParOf" srcId="{C90F2515-02C4-4985-987E-8F414E76B223}" destId="{BD09160E-76C6-4DBD-9B54-4AED9184372C}" srcOrd="24" destOrd="0" presId="urn:microsoft.com/office/officeart/2008/layout/AscendingPictureAccentProcess"/>
    <dgm:cxn modelId="{88DD9E58-C1A4-485C-A9A2-BCA15A451B0F}" type="presParOf" srcId="{BD09160E-76C6-4DBD-9B54-4AED9184372C}" destId="{EE14B875-BA57-4EF3-B898-A9E4CD71BDD1}" srcOrd="0" destOrd="0" presId="urn:microsoft.com/office/officeart/2008/layout/AscendingPictureAccentProcess"/>
    <dgm:cxn modelId="{7AD9D15C-0A0F-4047-92E6-D5065E6B15C3}" type="presParOf" srcId="{C90F2515-02C4-4985-987E-8F414E76B223}" destId="{02D5BA58-0F3D-411E-9181-3C95039A5417}" srcOrd="25" destOrd="0" presId="urn:microsoft.com/office/officeart/2008/layout/AscendingPictureAccentProcess"/>
    <dgm:cxn modelId="{3B688585-9B83-49C1-BF88-A8A43B830106}" type="presParOf" srcId="{C90F2515-02C4-4985-987E-8F414E76B223}" destId="{96A77939-C01D-42BB-8D83-2BC084F266B0}" srcOrd="26" destOrd="0" presId="urn:microsoft.com/office/officeart/2008/layout/AscendingPictureAccentProcess"/>
    <dgm:cxn modelId="{EF1C0C44-0367-486D-9BA4-D8F30A69319D}" type="presParOf" srcId="{96A77939-C01D-42BB-8D83-2BC084F266B0}" destId="{E7639F6D-3B00-4A2B-A944-5EE678FDFF94}" srcOrd="0" destOrd="0" presId="urn:microsoft.com/office/officeart/2008/layout/AscendingPictureAccentProcess"/>
    <dgm:cxn modelId="{84831F3D-6C09-4BF8-8DAD-8D77F897AF8A}" type="presParOf" srcId="{C90F2515-02C4-4985-987E-8F414E76B223}" destId="{3ECB8CF1-7D93-46F8-8C05-167570BFE22D}" srcOrd="27" destOrd="0" presId="urn:microsoft.com/office/officeart/2008/layout/AscendingPictureAccentProcess"/>
    <dgm:cxn modelId="{34413A58-058B-4385-9C26-ACD75451755B}" type="presParOf" srcId="{C90F2515-02C4-4985-987E-8F414E76B223}" destId="{3A6A04A9-38E5-439D-A8CD-11FF5CDB9590}" srcOrd="28" destOrd="0" presId="urn:microsoft.com/office/officeart/2008/layout/AscendingPictureAccentProcess"/>
    <dgm:cxn modelId="{2300E7EF-96F9-4211-9DEB-1BBC0F31A218}" type="presParOf" srcId="{3A6A04A9-38E5-439D-A8CD-11FF5CDB9590}" destId="{A04EF92A-33BD-40D2-9528-25D1CD28799F}"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EA201C-D98D-4839-8FCF-297AFEDD553D}" type="doc">
      <dgm:prSet loTypeId="urn:microsoft.com/office/officeart/2005/8/layout/default#2" loCatId="list" qsTypeId="urn:microsoft.com/office/officeart/2005/8/quickstyle/3d5" qsCatId="3D" csTypeId="urn:microsoft.com/office/officeart/2005/8/colors/accent1_2" csCatId="accent1" phldr="1"/>
      <dgm:spPr/>
      <dgm:t>
        <a:bodyPr/>
        <a:lstStyle/>
        <a:p>
          <a:endParaRPr lang="en-ZA"/>
        </a:p>
      </dgm:t>
    </dgm:pt>
    <dgm:pt modelId="{F911D9C0-0646-405D-9BD1-E01013FE2C7C}">
      <dgm:prSet/>
      <dgm:spPr/>
      <dgm:t>
        <a:bodyPr/>
        <a:lstStyle/>
        <a:p>
          <a:r>
            <a:rPr lang="en-US" dirty="0">
              <a:cs typeface="Arial"/>
            </a:rPr>
            <a:t>95% of respondents report that they have experienced cancellation or indefinite postponement of work that was to have taken place this year. </a:t>
          </a:r>
          <a:endParaRPr lang="en-ZA" dirty="0"/>
        </a:p>
      </dgm:t>
    </dgm:pt>
    <dgm:pt modelId="{916D540A-7476-4690-BA67-6DBAC1125538}" type="parTrans" cxnId="{7A06DE24-1ACB-4F2F-A865-B2818B652EC5}">
      <dgm:prSet/>
      <dgm:spPr/>
      <dgm:t>
        <a:bodyPr/>
        <a:lstStyle/>
        <a:p>
          <a:endParaRPr lang="en-ZA"/>
        </a:p>
      </dgm:t>
    </dgm:pt>
    <dgm:pt modelId="{A4C2EBDE-67F9-4E32-B22B-CBD4C002B35E}" type="sibTrans" cxnId="{7A06DE24-1ACB-4F2F-A865-B2818B652EC5}">
      <dgm:prSet/>
      <dgm:spPr/>
      <dgm:t>
        <a:bodyPr/>
        <a:lstStyle/>
        <a:p>
          <a:endParaRPr lang="en-ZA"/>
        </a:p>
      </dgm:t>
    </dgm:pt>
    <dgm:pt modelId="{C66CBEC7-FEA0-4131-97AD-7C72FFC2D75A}">
      <dgm:prSet/>
      <dgm:spPr/>
      <dgm:t>
        <a:bodyPr/>
        <a:lstStyle/>
        <a:p>
          <a:r>
            <a:rPr lang="en-US" dirty="0">
              <a:cs typeface="Arial"/>
            </a:rPr>
            <a:t>About 11% of businesses and freelancers said that they could probably continue with 60% of more of their normal business activities, and 45% said that they couldn’t continue at all. </a:t>
          </a:r>
          <a:endParaRPr lang="en-ZA" dirty="0"/>
        </a:p>
      </dgm:t>
    </dgm:pt>
    <dgm:pt modelId="{A14CE861-B14A-4E58-8231-0F2ECE99A3A1}" type="parTrans" cxnId="{D95E913E-9068-41F3-A351-C0D14B3E2B19}">
      <dgm:prSet/>
      <dgm:spPr/>
      <dgm:t>
        <a:bodyPr/>
        <a:lstStyle/>
        <a:p>
          <a:endParaRPr lang="en-ZA"/>
        </a:p>
      </dgm:t>
    </dgm:pt>
    <dgm:pt modelId="{5D9B54B7-1834-485B-975A-8F828A5A9CAC}" type="sibTrans" cxnId="{D95E913E-9068-41F3-A351-C0D14B3E2B19}">
      <dgm:prSet/>
      <dgm:spPr/>
      <dgm:t>
        <a:bodyPr/>
        <a:lstStyle/>
        <a:p>
          <a:endParaRPr lang="en-ZA"/>
        </a:p>
      </dgm:t>
    </dgm:pt>
    <dgm:pt modelId="{495FB779-7ABD-4B4E-AFC3-8E9C4C7C7D3D}">
      <dgm:prSet/>
      <dgm:spPr/>
      <dgm:t>
        <a:bodyPr/>
        <a:lstStyle/>
        <a:p>
          <a:r>
            <a:rPr lang="en-US" dirty="0"/>
            <a:t>Of those who are employers, 38% said that they were ending the employment of short-term contract or informal employees as a way of coping with the crisis.</a:t>
          </a:r>
          <a:endParaRPr lang="en-ZA" dirty="0"/>
        </a:p>
      </dgm:t>
    </dgm:pt>
    <dgm:pt modelId="{C6D56D52-27CC-4401-BF3F-B78ADC512278}" type="parTrans" cxnId="{09603714-666E-4010-B86A-0F5303B87379}">
      <dgm:prSet/>
      <dgm:spPr/>
      <dgm:t>
        <a:bodyPr/>
        <a:lstStyle/>
        <a:p>
          <a:endParaRPr lang="en-ZA"/>
        </a:p>
      </dgm:t>
    </dgm:pt>
    <dgm:pt modelId="{2C1FDFE2-15D3-465F-8489-C1D32E35A05B}" type="sibTrans" cxnId="{09603714-666E-4010-B86A-0F5303B87379}">
      <dgm:prSet/>
      <dgm:spPr/>
      <dgm:t>
        <a:bodyPr/>
        <a:lstStyle/>
        <a:p>
          <a:endParaRPr lang="en-ZA"/>
        </a:p>
      </dgm:t>
    </dgm:pt>
    <dgm:pt modelId="{085CEAAE-C590-4887-813E-E92E63050B81}" type="pres">
      <dgm:prSet presAssocID="{95EA201C-D98D-4839-8FCF-297AFEDD553D}" presName="diagram" presStyleCnt="0">
        <dgm:presLayoutVars>
          <dgm:dir/>
          <dgm:resizeHandles val="exact"/>
        </dgm:presLayoutVars>
      </dgm:prSet>
      <dgm:spPr/>
      <dgm:t>
        <a:bodyPr/>
        <a:lstStyle/>
        <a:p>
          <a:endParaRPr lang="en-US"/>
        </a:p>
      </dgm:t>
    </dgm:pt>
    <dgm:pt modelId="{C4C86649-8484-4A05-B284-1CB6E7085416}" type="pres">
      <dgm:prSet presAssocID="{F911D9C0-0646-405D-9BD1-E01013FE2C7C}" presName="node" presStyleLbl="node1" presStyleIdx="0" presStyleCnt="3">
        <dgm:presLayoutVars>
          <dgm:bulletEnabled val="1"/>
        </dgm:presLayoutVars>
      </dgm:prSet>
      <dgm:spPr/>
      <dgm:t>
        <a:bodyPr/>
        <a:lstStyle/>
        <a:p>
          <a:endParaRPr lang="en-US"/>
        </a:p>
      </dgm:t>
    </dgm:pt>
    <dgm:pt modelId="{F1B9F96F-43D1-467B-8D64-89492B876146}" type="pres">
      <dgm:prSet presAssocID="{A4C2EBDE-67F9-4E32-B22B-CBD4C002B35E}" presName="sibTrans" presStyleCnt="0"/>
      <dgm:spPr/>
    </dgm:pt>
    <dgm:pt modelId="{6EAA9A8A-DCE8-4890-AEBF-073C99A7B79C}" type="pres">
      <dgm:prSet presAssocID="{C66CBEC7-FEA0-4131-97AD-7C72FFC2D75A}" presName="node" presStyleLbl="node1" presStyleIdx="1" presStyleCnt="3">
        <dgm:presLayoutVars>
          <dgm:bulletEnabled val="1"/>
        </dgm:presLayoutVars>
      </dgm:prSet>
      <dgm:spPr/>
      <dgm:t>
        <a:bodyPr/>
        <a:lstStyle/>
        <a:p>
          <a:endParaRPr lang="en-US"/>
        </a:p>
      </dgm:t>
    </dgm:pt>
    <dgm:pt modelId="{0DED21A3-982B-45D2-9D77-66344F9A9807}" type="pres">
      <dgm:prSet presAssocID="{5D9B54B7-1834-485B-975A-8F828A5A9CAC}" presName="sibTrans" presStyleCnt="0"/>
      <dgm:spPr/>
    </dgm:pt>
    <dgm:pt modelId="{7145DAD1-5E46-4E98-8A25-61FD19D9D715}" type="pres">
      <dgm:prSet presAssocID="{495FB779-7ABD-4B4E-AFC3-8E9C4C7C7D3D}" presName="node" presStyleLbl="node1" presStyleIdx="2" presStyleCnt="3">
        <dgm:presLayoutVars>
          <dgm:bulletEnabled val="1"/>
        </dgm:presLayoutVars>
      </dgm:prSet>
      <dgm:spPr/>
      <dgm:t>
        <a:bodyPr/>
        <a:lstStyle/>
        <a:p>
          <a:endParaRPr lang="en-US"/>
        </a:p>
      </dgm:t>
    </dgm:pt>
  </dgm:ptLst>
  <dgm:cxnLst>
    <dgm:cxn modelId="{7D23B89C-D5B8-46A6-96CF-F5526E1FC31C}" type="presOf" srcId="{495FB779-7ABD-4B4E-AFC3-8E9C4C7C7D3D}" destId="{7145DAD1-5E46-4E98-8A25-61FD19D9D715}" srcOrd="0" destOrd="0" presId="urn:microsoft.com/office/officeart/2005/8/layout/default#2"/>
    <dgm:cxn modelId="{223478D9-0476-418B-8D86-56636D41A9F7}" type="presOf" srcId="{C66CBEC7-FEA0-4131-97AD-7C72FFC2D75A}" destId="{6EAA9A8A-DCE8-4890-AEBF-073C99A7B79C}" srcOrd="0" destOrd="0" presId="urn:microsoft.com/office/officeart/2005/8/layout/default#2"/>
    <dgm:cxn modelId="{09603714-666E-4010-B86A-0F5303B87379}" srcId="{95EA201C-D98D-4839-8FCF-297AFEDD553D}" destId="{495FB779-7ABD-4B4E-AFC3-8E9C4C7C7D3D}" srcOrd="2" destOrd="0" parTransId="{C6D56D52-27CC-4401-BF3F-B78ADC512278}" sibTransId="{2C1FDFE2-15D3-465F-8489-C1D32E35A05B}"/>
    <dgm:cxn modelId="{7A06DE24-1ACB-4F2F-A865-B2818B652EC5}" srcId="{95EA201C-D98D-4839-8FCF-297AFEDD553D}" destId="{F911D9C0-0646-405D-9BD1-E01013FE2C7C}" srcOrd="0" destOrd="0" parTransId="{916D540A-7476-4690-BA67-6DBAC1125538}" sibTransId="{A4C2EBDE-67F9-4E32-B22B-CBD4C002B35E}"/>
    <dgm:cxn modelId="{10AA8886-3F02-48A6-A9E9-F5A83ECF169A}" type="presOf" srcId="{95EA201C-D98D-4839-8FCF-297AFEDD553D}" destId="{085CEAAE-C590-4887-813E-E92E63050B81}" srcOrd="0" destOrd="0" presId="urn:microsoft.com/office/officeart/2005/8/layout/default#2"/>
    <dgm:cxn modelId="{D95E913E-9068-41F3-A351-C0D14B3E2B19}" srcId="{95EA201C-D98D-4839-8FCF-297AFEDD553D}" destId="{C66CBEC7-FEA0-4131-97AD-7C72FFC2D75A}" srcOrd="1" destOrd="0" parTransId="{A14CE861-B14A-4E58-8231-0F2ECE99A3A1}" sibTransId="{5D9B54B7-1834-485B-975A-8F828A5A9CAC}"/>
    <dgm:cxn modelId="{06B26D3D-8EC4-4637-9AB9-0FFD640E0D65}" type="presOf" srcId="{F911D9C0-0646-405D-9BD1-E01013FE2C7C}" destId="{C4C86649-8484-4A05-B284-1CB6E7085416}" srcOrd="0" destOrd="0" presId="urn:microsoft.com/office/officeart/2005/8/layout/default#2"/>
    <dgm:cxn modelId="{0816E50D-8E4B-4AA5-A4C5-3679F269E364}" type="presParOf" srcId="{085CEAAE-C590-4887-813E-E92E63050B81}" destId="{C4C86649-8484-4A05-B284-1CB6E7085416}" srcOrd="0" destOrd="0" presId="urn:microsoft.com/office/officeart/2005/8/layout/default#2"/>
    <dgm:cxn modelId="{B3199A0D-8C7C-4686-90CF-756AF1B31234}" type="presParOf" srcId="{085CEAAE-C590-4887-813E-E92E63050B81}" destId="{F1B9F96F-43D1-467B-8D64-89492B876146}" srcOrd="1" destOrd="0" presId="urn:microsoft.com/office/officeart/2005/8/layout/default#2"/>
    <dgm:cxn modelId="{5B97D0C1-C3E4-48EE-8F06-7D9284604DC1}" type="presParOf" srcId="{085CEAAE-C590-4887-813E-E92E63050B81}" destId="{6EAA9A8A-DCE8-4890-AEBF-073C99A7B79C}" srcOrd="2" destOrd="0" presId="urn:microsoft.com/office/officeart/2005/8/layout/default#2"/>
    <dgm:cxn modelId="{5FD7F152-D38D-4C28-9C2D-08F9FD52BFBA}" type="presParOf" srcId="{085CEAAE-C590-4887-813E-E92E63050B81}" destId="{0DED21A3-982B-45D2-9D77-66344F9A9807}" srcOrd="3" destOrd="0" presId="urn:microsoft.com/office/officeart/2005/8/layout/default#2"/>
    <dgm:cxn modelId="{96364BEB-5208-42CD-8D26-8F35313595CB}" type="presParOf" srcId="{085CEAAE-C590-4887-813E-E92E63050B81}" destId="{7145DAD1-5E46-4E98-8A25-61FD19D9D715}" srcOrd="4"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EA201C-D98D-4839-8FCF-297AFEDD553D}" type="doc">
      <dgm:prSet loTypeId="urn:microsoft.com/office/officeart/2005/8/layout/default#3" loCatId="list" qsTypeId="urn:microsoft.com/office/officeart/2005/8/quickstyle/3d5" qsCatId="3D" csTypeId="urn:microsoft.com/office/officeart/2005/8/colors/accent1_2" csCatId="accent1" phldr="1"/>
      <dgm:spPr/>
      <dgm:t>
        <a:bodyPr/>
        <a:lstStyle/>
        <a:p>
          <a:endParaRPr lang="en-ZA"/>
        </a:p>
      </dgm:t>
    </dgm:pt>
    <dgm:pt modelId="{246E415C-6DE0-4440-A9DE-46EF0C026371}">
      <dgm:prSet/>
      <dgm:spPr/>
      <dgm:t>
        <a:bodyPr/>
        <a:lstStyle/>
        <a:p>
          <a:r>
            <a:rPr lang="en-US" dirty="0"/>
            <a:t>83.7% of respondents believe they will only be able to survive for 6 months or less in the current lockdown environment </a:t>
          </a:r>
          <a:endParaRPr lang="en-ZA" dirty="0"/>
        </a:p>
      </dgm:t>
    </dgm:pt>
    <dgm:pt modelId="{12271DCF-9661-4939-BE8D-8F81BA7C8B48}" type="parTrans" cxnId="{FB6DCC07-0C3C-4A8F-9A7D-846C1649403D}">
      <dgm:prSet/>
      <dgm:spPr/>
      <dgm:t>
        <a:bodyPr/>
        <a:lstStyle/>
        <a:p>
          <a:endParaRPr lang="en-ZA"/>
        </a:p>
      </dgm:t>
    </dgm:pt>
    <dgm:pt modelId="{9CAE3C74-2DF9-4393-861C-45845858AF35}" type="sibTrans" cxnId="{FB6DCC07-0C3C-4A8F-9A7D-846C1649403D}">
      <dgm:prSet/>
      <dgm:spPr/>
      <dgm:t>
        <a:bodyPr/>
        <a:lstStyle/>
        <a:p>
          <a:endParaRPr lang="en-ZA"/>
        </a:p>
      </dgm:t>
    </dgm:pt>
    <dgm:pt modelId="{F911D9C0-0646-405D-9BD1-E01013FE2C7C}">
      <dgm:prSet/>
      <dgm:spPr/>
      <dgm:t>
        <a:bodyPr/>
        <a:lstStyle/>
        <a:p>
          <a:r>
            <a:rPr lang="en-US" dirty="0"/>
            <a:t>89.8% of respondents believe the government is not doing enough to support sports federations during the current pandemic </a:t>
          </a:r>
          <a:endParaRPr lang="en-ZA" dirty="0"/>
        </a:p>
      </dgm:t>
    </dgm:pt>
    <dgm:pt modelId="{916D540A-7476-4690-BA67-6DBAC1125538}" type="parTrans" cxnId="{7A06DE24-1ACB-4F2F-A865-B2818B652EC5}">
      <dgm:prSet/>
      <dgm:spPr/>
      <dgm:t>
        <a:bodyPr/>
        <a:lstStyle/>
        <a:p>
          <a:endParaRPr lang="en-ZA"/>
        </a:p>
      </dgm:t>
    </dgm:pt>
    <dgm:pt modelId="{A4C2EBDE-67F9-4E32-B22B-CBD4C002B35E}" type="sibTrans" cxnId="{7A06DE24-1ACB-4F2F-A865-B2818B652EC5}">
      <dgm:prSet/>
      <dgm:spPr/>
      <dgm:t>
        <a:bodyPr/>
        <a:lstStyle/>
        <a:p>
          <a:endParaRPr lang="en-ZA"/>
        </a:p>
      </dgm:t>
    </dgm:pt>
    <dgm:pt modelId="{C66CBEC7-FEA0-4131-97AD-7C72FFC2D75A}">
      <dgm:prSet/>
      <dgm:spPr/>
      <dgm:t>
        <a:bodyPr/>
        <a:lstStyle/>
        <a:p>
          <a:r>
            <a:rPr lang="en-US" dirty="0"/>
            <a:t>42.9% of respondents indicated that relief funding is their key priority in terms of more support from government </a:t>
          </a:r>
          <a:endParaRPr lang="en-ZA" dirty="0"/>
        </a:p>
      </dgm:t>
    </dgm:pt>
    <dgm:pt modelId="{A14CE861-B14A-4E58-8231-0F2ECE99A3A1}" type="parTrans" cxnId="{D95E913E-9068-41F3-A351-C0D14B3E2B19}">
      <dgm:prSet/>
      <dgm:spPr/>
      <dgm:t>
        <a:bodyPr/>
        <a:lstStyle/>
        <a:p>
          <a:endParaRPr lang="en-ZA"/>
        </a:p>
      </dgm:t>
    </dgm:pt>
    <dgm:pt modelId="{5D9B54B7-1834-485B-975A-8F828A5A9CAC}" type="sibTrans" cxnId="{D95E913E-9068-41F3-A351-C0D14B3E2B19}">
      <dgm:prSet/>
      <dgm:spPr/>
      <dgm:t>
        <a:bodyPr/>
        <a:lstStyle/>
        <a:p>
          <a:endParaRPr lang="en-ZA"/>
        </a:p>
      </dgm:t>
    </dgm:pt>
    <dgm:pt modelId="{495FB779-7ABD-4B4E-AFC3-8E9C4C7C7D3D}">
      <dgm:prSet/>
      <dgm:spPr/>
      <dgm:t>
        <a:bodyPr/>
        <a:lstStyle/>
        <a:p>
          <a:r>
            <a:rPr lang="en-US" dirty="0"/>
            <a:t>34.7% of respondents indicated that an early return to play is their key priority in terms of more support from government </a:t>
          </a:r>
          <a:endParaRPr lang="en-ZA" dirty="0"/>
        </a:p>
      </dgm:t>
    </dgm:pt>
    <dgm:pt modelId="{C6D56D52-27CC-4401-BF3F-B78ADC512278}" type="parTrans" cxnId="{09603714-666E-4010-B86A-0F5303B87379}">
      <dgm:prSet/>
      <dgm:spPr/>
      <dgm:t>
        <a:bodyPr/>
        <a:lstStyle/>
        <a:p>
          <a:endParaRPr lang="en-ZA"/>
        </a:p>
      </dgm:t>
    </dgm:pt>
    <dgm:pt modelId="{2C1FDFE2-15D3-465F-8489-C1D32E35A05B}" type="sibTrans" cxnId="{09603714-666E-4010-B86A-0F5303B87379}">
      <dgm:prSet/>
      <dgm:spPr/>
      <dgm:t>
        <a:bodyPr/>
        <a:lstStyle/>
        <a:p>
          <a:endParaRPr lang="en-ZA"/>
        </a:p>
      </dgm:t>
    </dgm:pt>
    <dgm:pt modelId="{085CEAAE-C590-4887-813E-E92E63050B81}" type="pres">
      <dgm:prSet presAssocID="{95EA201C-D98D-4839-8FCF-297AFEDD553D}" presName="diagram" presStyleCnt="0">
        <dgm:presLayoutVars>
          <dgm:dir/>
          <dgm:resizeHandles val="exact"/>
        </dgm:presLayoutVars>
      </dgm:prSet>
      <dgm:spPr/>
      <dgm:t>
        <a:bodyPr/>
        <a:lstStyle/>
        <a:p>
          <a:endParaRPr lang="en-US"/>
        </a:p>
      </dgm:t>
    </dgm:pt>
    <dgm:pt modelId="{DF99EE95-928D-440C-9804-DDC7F4CD9167}" type="pres">
      <dgm:prSet presAssocID="{246E415C-6DE0-4440-A9DE-46EF0C026371}" presName="node" presStyleLbl="node1" presStyleIdx="0" presStyleCnt="4">
        <dgm:presLayoutVars>
          <dgm:bulletEnabled val="1"/>
        </dgm:presLayoutVars>
      </dgm:prSet>
      <dgm:spPr/>
      <dgm:t>
        <a:bodyPr/>
        <a:lstStyle/>
        <a:p>
          <a:endParaRPr lang="en-US"/>
        </a:p>
      </dgm:t>
    </dgm:pt>
    <dgm:pt modelId="{4A5F83D7-1767-4A33-B29D-AD2C13791D49}" type="pres">
      <dgm:prSet presAssocID="{9CAE3C74-2DF9-4393-861C-45845858AF35}" presName="sibTrans" presStyleCnt="0"/>
      <dgm:spPr/>
    </dgm:pt>
    <dgm:pt modelId="{C4C86649-8484-4A05-B284-1CB6E7085416}" type="pres">
      <dgm:prSet presAssocID="{F911D9C0-0646-405D-9BD1-E01013FE2C7C}" presName="node" presStyleLbl="node1" presStyleIdx="1" presStyleCnt="4">
        <dgm:presLayoutVars>
          <dgm:bulletEnabled val="1"/>
        </dgm:presLayoutVars>
      </dgm:prSet>
      <dgm:spPr/>
      <dgm:t>
        <a:bodyPr/>
        <a:lstStyle/>
        <a:p>
          <a:endParaRPr lang="en-US"/>
        </a:p>
      </dgm:t>
    </dgm:pt>
    <dgm:pt modelId="{F1B9F96F-43D1-467B-8D64-89492B876146}" type="pres">
      <dgm:prSet presAssocID="{A4C2EBDE-67F9-4E32-B22B-CBD4C002B35E}" presName="sibTrans" presStyleCnt="0"/>
      <dgm:spPr/>
    </dgm:pt>
    <dgm:pt modelId="{6EAA9A8A-DCE8-4890-AEBF-073C99A7B79C}" type="pres">
      <dgm:prSet presAssocID="{C66CBEC7-FEA0-4131-97AD-7C72FFC2D75A}" presName="node" presStyleLbl="node1" presStyleIdx="2" presStyleCnt="4">
        <dgm:presLayoutVars>
          <dgm:bulletEnabled val="1"/>
        </dgm:presLayoutVars>
      </dgm:prSet>
      <dgm:spPr/>
      <dgm:t>
        <a:bodyPr/>
        <a:lstStyle/>
        <a:p>
          <a:endParaRPr lang="en-US"/>
        </a:p>
      </dgm:t>
    </dgm:pt>
    <dgm:pt modelId="{0DED21A3-982B-45D2-9D77-66344F9A9807}" type="pres">
      <dgm:prSet presAssocID="{5D9B54B7-1834-485B-975A-8F828A5A9CAC}" presName="sibTrans" presStyleCnt="0"/>
      <dgm:spPr/>
    </dgm:pt>
    <dgm:pt modelId="{7145DAD1-5E46-4E98-8A25-61FD19D9D715}" type="pres">
      <dgm:prSet presAssocID="{495FB779-7ABD-4B4E-AFC3-8E9C4C7C7D3D}" presName="node" presStyleLbl="node1" presStyleIdx="3" presStyleCnt="4">
        <dgm:presLayoutVars>
          <dgm:bulletEnabled val="1"/>
        </dgm:presLayoutVars>
      </dgm:prSet>
      <dgm:spPr/>
      <dgm:t>
        <a:bodyPr/>
        <a:lstStyle/>
        <a:p>
          <a:endParaRPr lang="en-US"/>
        </a:p>
      </dgm:t>
    </dgm:pt>
  </dgm:ptLst>
  <dgm:cxnLst>
    <dgm:cxn modelId="{7D23B89C-D5B8-46A6-96CF-F5526E1FC31C}" type="presOf" srcId="{495FB779-7ABD-4B4E-AFC3-8E9C4C7C7D3D}" destId="{7145DAD1-5E46-4E98-8A25-61FD19D9D715}" srcOrd="0" destOrd="0" presId="urn:microsoft.com/office/officeart/2005/8/layout/default#3"/>
    <dgm:cxn modelId="{D95E913E-9068-41F3-A351-C0D14B3E2B19}" srcId="{95EA201C-D98D-4839-8FCF-297AFEDD553D}" destId="{C66CBEC7-FEA0-4131-97AD-7C72FFC2D75A}" srcOrd="2" destOrd="0" parTransId="{A14CE861-B14A-4E58-8231-0F2ECE99A3A1}" sibTransId="{5D9B54B7-1834-485B-975A-8F828A5A9CAC}"/>
    <dgm:cxn modelId="{FB6DCC07-0C3C-4A8F-9A7D-846C1649403D}" srcId="{95EA201C-D98D-4839-8FCF-297AFEDD553D}" destId="{246E415C-6DE0-4440-A9DE-46EF0C026371}" srcOrd="0" destOrd="0" parTransId="{12271DCF-9661-4939-BE8D-8F81BA7C8B48}" sibTransId="{9CAE3C74-2DF9-4393-861C-45845858AF35}"/>
    <dgm:cxn modelId="{09603714-666E-4010-B86A-0F5303B87379}" srcId="{95EA201C-D98D-4839-8FCF-297AFEDD553D}" destId="{495FB779-7ABD-4B4E-AFC3-8E9C4C7C7D3D}" srcOrd="3" destOrd="0" parTransId="{C6D56D52-27CC-4401-BF3F-B78ADC512278}" sibTransId="{2C1FDFE2-15D3-465F-8489-C1D32E35A05B}"/>
    <dgm:cxn modelId="{7A06DE24-1ACB-4F2F-A865-B2818B652EC5}" srcId="{95EA201C-D98D-4839-8FCF-297AFEDD553D}" destId="{F911D9C0-0646-405D-9BD1-E01013FE2C7C}" srcOrd="1" destOrd="0" parTransId="{916D540A-7476-4690-BA67-6DBAC1125538}" sibTransId="{A4C2EBDE-67F9-4E32-B22B-CBD4C002B35E}"/>
    <dgm:cxn modelId="{10AA8886-3F02-48A6-A9E9-F5A83ECF169A}" type="presOf" srcId="{95EA201C-D98D-4839-8FCF-297AFEDD553D}" destId="{085CEAAE-C590-4887-813E-E92E63050B81}" srcOrd="0" destOrd="0" presId="urn:microsoft.com/office/officeart/2005/8/layout/default#3"/>
    <dgm:cxn modelId="{06B26D3D-8EC4-4637-9AB9-0FFD640E0D65}" type="presOf" srcId="{F911D9C0-0646-405D-9BD1-E01013FE2C7C}" destId="{C4C86649-8484-4A05-B284-1CB6E7085416}" srcOrd="0" destOrd="0" presId="urn:microsoft.com/office/officeart/2005/8/layout/default#3"/>
    <dgm:cxn modelId="{66BACD31-6E21-42C7-9E75-7057AA84A543}" type="presOf" srcId="{246E415C-6DE0-4440-A9DE-46EF0C026371}" destId="{DF99EE95-928D-440C-9804-DDC7F4CD9167}" srcOrd="0" destOrd="0" presId="urn:microsoft.com/office/officeart/2005/8/layout/default#3"/>
    <dgm:cxn modelId="{223478D9-0476-418B-8D86-56636D41A9F7}" type="presOf" srcId="{C66CBEC7-FEA0-4131-97AD-7C72FFC2D75A}" destId="{6EAA9A8A-DCE8-4890-AEBF-073C99A7B79C}" srcOrd="0" destOrd="0" presId="urn:microsoft.com/office/officeart/2005/8/layout/default#3"/>
    <dgm:cxn modelId="{1ABE2E9A-3E20-4848-AC70-ADE2398ADD96}" type="presParOf" srcId="{085CEAAE-C590-4887-813E-E92E63050B81}" destId="{DF99EE95-928D-440C-9804-DDC7F4CD9167}" srcOrd="0" destOrd="0" presId="urn:microsoft.com/office/officeart/2005/8/layout/default#3"/>
    <dgm:cxn modelId="{CF62F06B-3B99-4381-BBC3-8C898D8CEAFB}" type="presParOf" srcId="{085CEAAE-C590-4887-813E-E92E63050B81}" destId="{4A5F83D7-1767-4A33-B29D-AD2C13791D49}" srcOrd="1" destOrd="0" presId="urn:microsoft.com/office/officeart/2005/8/layout/default#3"/>
    <dgm:cxn modelId="{0816E50D-8E4B-4AA5-A4C5-3679F269E364}" type="presParOf" srcId="{085CEAAE-C590-4887-813E-E92E63050B81}" destId="{C4C86649-8484-4A05-B284-1CB6E7085416}" srcOrd="2" destOrd="0" presId="urn:microsoft.com/office/officeart/2005/8/layout/default#3"/>
    <dgm:cxn modelId="{B3199A0D-8C7C-4686-90CF-756AF1B31234}" type="presParOf" srcId="{085CEAAE-C590-4887-813E-E92E63050B81}" destId="{F1B9F96F-43D1-467B-8D64-89492B876146}" srcOrd="3" destOrd="0" presId="urn:microsoft.com/office/officeart/2005/8/layout/default#3"/>
    <dgm:cxn modelId="{5B97D0C1-C3E4-48EE-8F06-7D9284604DC1}" type="presParOf" srcId="{085CEAAE-C590-4887-813E-E92E63050B81}" destId="{6EAA9A8A-DCE8-4890-AEBF-073C99A7B79C}" srcOrd="4" destOrd="0" presId="urn:microsoft.com/office/officeart/2005/8/layout/default#3"/>
    <dgm:cxn modelId="{5FD7F152-D38D-4C28-9C2D-08F9FD52BFBA}" type="presParOf" srcId="{085CEAAE-C590-4887-813E-E92E63050B81}" destId="{0DED21A3-982B-45D2-9D77-66344F9A9807}" srcOrd="5" destOrd="0" presId="urn:microsoft.com/office/officeart/2005/8/layout/default#3"/>
    <dgm:cxn modelId="{96364BEB-5208-42CD-8D26-8F35313595CB}" type="presParOf" srcId="{085CEAAE-C590-4887-813E-E92E63050B81}" destId="{7145DAD1-5E46-4E98-8A25-61FD19D9D715}" srcOrd="6"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EA201C-D98D-4839-8FCF-297AFEDD553D}" type="doc">
      <dgm:prSet loTypeId="urn:microsoft.com/office/officeart/2005/8/layout/default#4" loCatId="list" qsTypeId="urn:microsoft.com/office/officeart/2005/8/quickstyle/3d5" qsCatId="3D" csTypeId="urn:microsoft.com/office/officeart/2005/8/colors/accent1_2" csCatId="accent1" phldr="1"/>
      <dgm:spPr/>
      <dgm:t>
        <a:bodyPr/>
        <a:lstStyle/>
        <a:p>
          <a:endParaRPr lang="en-ZA"/>
        </a:p>
      </dgm:t>
    </dgm:pt>
    <dgm:pt modelId="{F911D9C0-0646-405D-9BD1-E01013FE2C7C}">
      <dgm:prSet custT="1"/>
      <dgm:spPr/>
      <dgm:t>
        <a:bodyPr/>
        <a:lstStyle/>
        <a:p>
          <a:r>
            <a:rPr lang="en-ZA" sz="2000" b="1" dirty="0"/>
            <a:t>A thorough situational analysis for each indicator and target to determine and justify what can be salvaged, scaled down, deferred or abandoned</a:t>
          </a:r>
        </a:p>
      </dgm:t>
    </dgm:pt>
    <dgm:pt modelId="{916D540A-7476-4690-BA67-6DBAC1125538}" type="parTrans" cxnId="{7A06DE24-1ACB-4F2F-A865-B2818B652EC5}">
      <dgm:prSet/>
      <dgm:spPr/>
      <dgm:t>
        <a:bodyPr/>
        <a:lstStyle/>
        <a:p>
          <a:endParaRPr lang="en-ZA" sz="2000" b="1"/>
        </a:p>
      </dgm:t>
    </dgm:pt>
    <dgm:pt modelId="{A4C2EBDE-67F9-4E32-B22B-CBD4C002B35E}" type="sibTrans" cxnId="{7A06DE24-1ACB-4F2F-A865-B2818B652EC5}">
      <dgm:prSet/>
      <dgm:spPr/>
      <dgm:t>
        <a:bodyPr/>
        <a:lstStyle/>
        <a:p>
          <a:endParaRPr lang="en-ZA" sz="2000" b="1"/>
        </a:p>
      </dgm:t>
    </dgm:pt>
    <dgm:pt modelId="{C66CBEC7-FEA0-4131-97AD-7C72FFC2D75A}">
      <dgm:prSet custT="1"/>
      <dgm:spPr/>
      <dgm:t>
        <a:bodyPr/>
        <a:lstStyle/>
        <a:p>
          <a:r>
            <a:rPr lang="en-US" sz="2000" b="1" dirty="0">
              <a:cs typeface="Arial"/>
            </a:rPr>
            <a:t>What new indicators to include that account for the funds re-directed towards the relief efforts  </a:t>
          </a:r>
          <a:endParaRPr lang="en-ZA" sz="2000" b="1" dirty="0"/>
        </a:p>
      </dgm:t>
    </dgm:pt>
    <dgm:pt modelId="{A14CE861-B14A-4E58-8231-0F2ECE99A3A1}" type="parTrans" cxnId="{D95E913E-9068-41F3-A351-C0D14B3E2B19}">
      <dgm:prSet/>
      <dgm:spPr/>
      <dgm:t>
        <a:bodyPr/>
        <a:lstStyle/>
        <a:p>
          <a:endParaRPr lang="en-ZA" sz="2000" b="1"/>
        </a:p>
      </dgm:t>
    </dgm:pt>
    <dgm:pt modelId="{5D9B54B7-1834-485B-975A-8F828A5A9CAC}" type="sibTrans" cxnId="{D95E913E-9068-41F3-A351-C0D14B3E2B19}">
      <dgm:prSet/>
      <dgm:spPr/>
      <dgm:t>
        <a:bodyPr/>
        <a:lstStyle/>
        <a:p>
          <a:endParaRPr lang="en-ZA" sz="2000" b="1"/>
        </a:p>
      </dgm:t>
    </dgm:pt>
    <dgm:pt modelId="{495FB779-7ABD-4B4E-AFC3-8E9C4C7C7D3D}">
      <dgm:prSet custT="1"/>
      <dgm:spPr/>
      <dgm:t>
        <a:bodyPr/>
        <a:lstStyle/>
        <a:p>
          <a:r>
            <a:rPr lang="en-ZA" sz="2000" b="1" dirty="0"/>
            <a:t>Projections of delivery based on COVID-19 lockdown level i.e. at what lockdown level will we achieve optimum delivery, including considerations of areas identified as hotspots </a:t>
          </a:r>
        </a:p>
      </dgm:t>
    </dgm:pt>
    <dgm:pt modelId="{C6D56D52-27CC-4401-BF3F-B78ADC512278}" type="parTrans" cxnId="{09603714-666E-4010-B86A-0F5303B87379}">
      <dgm:prSet/>
      <dgm:spPr/>
      <dgm:t>
        <a:bodyPr/>
        <a:lstStyle/>
        <a:p>
          <a:endParaRPr lang="en-ZA" sz="2000" b="1"/>
        </a:p>
      </dgm:t>
    </dgm:pt>
    <dgm:pt modelId="{2C1FDFE2-15D3-465F-8489-C1D32E35A05B}" type="sibTrans" cxnId="{09603714-666E-4010-B86A-0F5303B87379}">
      <dgm:prSet/>
      <dgm:spPr/>
      <dgm:t>
        <a:bodyPr/>
        <a:lstStyle/>
        <a:p>
          <a:endParaRPr lang="en-ZA" sz="2000" b="1"/>
        </a:p>
      </dgm:t>
    </dgm:pt>
    <dgm:pt modelId="{D5694771-080C-420C-A573-3D9DDBE078FC}">
      <dgm:prSet custT="1"/>
      <dgm:spPr/>
      <dgm:t>
        <a:bodyPr/>
        <a:lstStyle/>
        <a:p>
          <a:r>
            <a:rPr lang="en-ZA" sz="2000" b="1" dirty="0"/>
            <a:t>Capacity to deliver i.e. linkage between lockdown level and staff returning to work, including dependencies on our partners and the reconfiguration of our workforce for optimal delivery of services</a:t>
          </a:r>
        </a:p>
      </dgm:t>
    </dgm:pt>
    <dgm:pt modelId="{BF631A60-08D6-453A-9100-EFCEAD54B3B3}" type="parTrans" cxnId="{2ED99821-8EBE-4144-A4A3-4F0D75CB3E66}">
      <dgm:prSet/>
      <dgm:spPr/>
      <dgm:t>
        <a:bodyPr/>
        <a:lstStyle/>
        <a:p>
          <a:endParaRPr lang="en-US" sz="2000" b="1"/>
        </a:p>
      </dgm:t>
    </dgm:pt>
    <dgm:pt modelId="{77C209DD-6FE6-4D6D-BB19-24448936ACC3}" type="sibTrans" cxnId="{2ED99821-8EBE-4144-A4A3-4F0D75CB3E66}">
      <dgm:prSet/>
      <dgm:spPr/>
      <dgm:t>
        <a:bodyPr/>
        <a:lstStyle/>
        <a:p>
          <a:endParaRPr lang="en-US" sz="2000" b="1"/>
        </a:p>
      </dgm:t>
    </dgm:pt>
    <dgm:pt modelId="{085CEAAE-C590-4887-813E-E92E63050B81}" type="pres">
      <dgm:prSet presAssocID="{95EA201C-D98D-4839-8FCF-297AFEDD553D}" presName="diagram" presStyleCnt="0">
        <dgm:presLayoutVars>
          <dgm:dir/>
          <dgm:resizeHandles val="exact"/>
        </dgm:presLayoutVars>
      </dgm:prSet>
      <dgm:spPr/>
      <dgm:t>
        <a:bodyPr/>
        <a:lstStyle/>
        <a:p>
          <a:endParaRPr lang="en-US"/>
        </a:p>
      </dgm:t>
    </dgm:pt>
    <dgm:pt modelId="{C4C86649-8484-4A05-B284-1CB6E7085416}" type="pres">
      <dgm:prSet presAssocID="{F911D9C0-0646-405D-9BD1-E01013FE2C7C}" presName="node" presStyleLbl="node1" presStyleIdx="0" presStyleCnt="4">
        <dgm:presLayoutVars>
          <dgm:bulletEnabled val="1"/>
        </dgm:presLayoutVars>
      </dgm:prSet>
      <dgm:spPr/>
      <dgm:t>
        <a:bodyPr/>
        <a:lstStyle/>
        <a:p>
          <a:endParaRPr lang="en-US"/>
        </a:p>
      </dgm:t>
    </dgm:pt>
    <dgm:pt modelId="{F1B9F96F-43D1-467B-8D64-89492B876146}" type="pres">
      <dgm:prSet presAssocID="{A4C2EBDE-67F9-4E32-B22B-CBD4C002B35E}" presName="sibTrans" presStyleCnt="0"/>
      <dgm:spPr/>
    </dgm:pt>
    <dgm:pt modelId="{6EAA9A8A-DCE8-4890-AEBF-073C99A7B79C}" type="pres">
      <dgm:prSet presAssocID="{C66CBEC7-FEA0-4131-97AD-7C72FFC2D75A}" presName="node" presStyleLbl="node1" presStyleIdx="1" presStyleCnt="4">
        <dgm:presLayoutVars>
          <dgm:bulletEnabled val="1"/>
        </dgm:presLayoutVars>
      </dgm:prSet>
      <dgm:spPr/>
      <dgm:t>
        <a:bodyPr/>
        <a:lstStyle/>
        <a:p>
          <a:endParaRPr lang="en-US"/>
        </a:p>
      </dgm:t>
    </dgm:pt>
    <dgm:pt modelId="{0DED21A3-982B-45D2-9D77-66344F9A9807}" type="pres">
      <dgm:prSet presAssocID="{5D9B54B7-1834-485B-975A-8F828A5A9CAC}" presName="sibTrans" presStyleCnt="0"/>
      <dgm:spPr/>
    </dgm:pt>
    <dgm:pt modelId="{7145DAD1-5E46-4E98-8A25-61FD19D9D715}" type="pres">
      <dgm:prSet presAssocID="{495FB779-7ABD-4B4E-AFC3-8E9C4C7C7D3D}" presName="node" presStyleLbl="node1" presStyleIdx="2" presStyleCnt="4">
        <dgm:presLayoutVars>
          <dgm:bulletEnabled val="1"/>
        </dgm:presLayoutVars>
      </dgm:prSet>
      <dgm:spPr/>
      <dgm:t>
        <a:bodyPr/>
        <a:lstStyle/>
        <a:p>
          <a:endParaRPr lang="en-US"/>
        </a:p>
      </dgm:t>
    </dgm:pt>
    <dgm:pt modelId="{1D3D004E-A711-4264-9980-186A539C571B}" type="pres">
      <dgm:prSet presAssocID="{2C1FDFE2-15D3-465F-8489-C1D32E35A05B}" presName="sibTrans" presStyleCnt="0"/>
      <dgm:spPr/>
    </dgm:pt>
    <dgm:pt modelId="{C7535406-23A3-4479-979D-250F9A28CC3B}" type="pres">
      <dgm:prSet presAssocID="{D5694771-080C-420C-A573-3D9DDBE078FC}" presName="node" presStyleLbl="node1" presStyleIdx="3" presStyleCnt="4">
        <dgm:presLayoutVars>
          <dgm:bulletEnabled val="1"/>
        </dgm:presLayoutVars>
      </dgm:prSet>
      <dgm:spPr/>
      <dgm:t>
        <a:bodyPr/>
        <a:lstStyle/>
        <a:p>
          <a:endParaRPr lang="en-US"/>
        </a:p>
      </dgm:t>
    </dgm:pt>
  </dgm:ptLst>
  <dgm:cxnLst>
    <dgm:cxn modelId="{7D23B89C-D5B8-46A6-96CF-F5526E1FC31C}" type="presOf" srcId="{495FB779-7ABD-4B4E-AFC3-8E9C4C7C7D3D}" destId="{7145DAD1-5E46-4E98-8A25-61FD19D9D715}" srcOrd="0" destOrd="0" presId="urn:microsoft.com/office/officeart/2005/8/layout/default#4"/>
    <dgm:cxn modelId="{D95E913E-9068-41F3-A351-C0D14B3E2B19}" srcId="{95EA201C-D98D-4839-8FCF-297AFEDD553D}" destId="{C66CBEC7-FEA0-4131-97AD-7C72FFC2D75A}" srcOrd="1" destOrd="0" parTransId="{A14CE861-B14A-4E58-8231-0F2ECE99A3A1}" sibTransId="{5D9B54B7-1834-485B-975A-8F828A5A9CAC}"/>
    <dgm:cxn modelId="{09603714-666E-4010-B86A-0F5303B87379}" srcId="{95EA201C-D98D-4839-8FCF-297AFEDD553D}" destId="{495FB779-7ABD-4B4E-AFC3-8E9C4C7C7D3D}" srcOrd="2" destOrd="0" parTransId="{C6D56D52-27CC-4401-BF3F-B78ADC512278}" sibTransId="{2C1FDFE2-15D3-465F-8489-C1D32E35A05B}"/>
    <dgm:cxn modelId="{2ED99821-8EBE-4144-A4A3-4F0D75CB3E66}" srcId="{95EA201C-D98D-4839-8FCF-297AFEDD553D}" destId="{D5694771-080C-420C-A573-3D9DDBE078FC}" srcOrd="3" destOrd="0" parTransId="{BF631A60-08D6-453A-9100-EFCEAD54B3B3}" sibTransId="{77C209DD-6FE6-4D6D-BB19-24448936ACC3}"/>
    <dgm:cxn modelId="{7A06DE24-1ACB-4F2F-A865-B2818B652EC5}" srcId="{95EA201C-D98D-4839-8FCF-297AFEDD553D}" destId="{F911D9C0-0646-405D-9BD1-E01013FE2C7C}" srcOrd="0" destOrd="0" parTransId="{916D540A-7476-4690-BA67-6DBAC1125538}" sibTransId="{A4C2EBDE-67F9-4E32-B22B-CBD4C002B35E}"/>
    <dgm:cxn modelId="{371CFBA2-71B6-48D1-A795-21620DB21E93}" type="presOf" srcId="{D5694771-080C-420C-A573-3D9DDBE078FC}" destId="{C7535406-23A3-4479-979D-250F9A28CC3B}" srcOrd="0" destOrd="0" presId="urn:microsoft.com/office/officeart/2005/8/layout/default#4"/>
    <dgm:cxn modelId="{10AA8886-3F02-48A6-A9E9-F5A83ECF169A}" type="presOf" srcId="{95EA201C-D98D-4839-8FCF-297AFEDD553D}" destId="{085CEAAE-C590-4887-813E-E92E63050B81}" srcOrd="0" destOrd="0" presId="urn:microsoft.com/office/officeart/2005/8/layout/default#4"/>
    <dgm:cxn modelId="{06B26D3D-8EC4-4637-9AB9-0FFD640E0D65}" type="presOf" srcId="{F911D9C0-0646-405D-9BD1-E01013FE2C7C}" destId="{C4C86649-8484-4A05-B284-1CB6E7085416}" srcOrd="0" destOrd="0" presId="urn:microsoft.com/office/officeart/2005/8/layout/default#4"/>
    <dgm:cxn modelId="{223478D9-0476-418B-8D86-56636D41A9F7}" type="presOf" srcId="{C66CBEC7-FEA0-4131-97AD-7C72FFC2D75A}" destId="{6EAA9A8A-DCE8-4890-AEBF-073C99A7B79C}" srcOrd="0" destOrd="0" presId="urn:microsoft.com/office/officeart/2005/8/layout/default#4"/>
    <dgm:cxn modelId="{0816E50D-8E4B-4AA5-A4C5-3679F269E364}" type="presParOf" srcId="{085CEAAE-C590-4887-813E-E92E63050B81}" destId="{C4C86649-8484-4A05-B284-1CB6E7085416}" srcOrd="0" destOrd="0" presId="urn:microsoft.com/office/officeart/2005/8/layout/default#4"/>
    <dgm:cxn modelId="{B3199A0D-8C7C-4686-90CF-756AF1B31234}" type="presParOf" srcId="{085CEAAE-C590-4887-813E-E92E63050B81}" destId="{F1B9F96F-43D1-467B-8D64-89492B876146}" srcOrd="1" destOrd="0" presId="urn:microsoft.com/office/officeart/2005/8/layout/default#4"/>
    <dgm:cxn modelId="{5B97D0C1-C3E4-48EE-8F06-7D9284604DC1}" type="presParOf" srcId="{085CEAAE-C590-4887-813E-E92E63050B81}" destId="{6EAA9A8A-DCE8-4890-AEBF-073C99A7B79C}" srcOrd="2" destOrd="0" presId="urn:microsoft.com/office/officeart/2005/8/layout/default#4"/>
    <dgm:cxn modelId="{5FD7F152-D38D-4C28-9C2D-08F9FD52BFBA}" type="presParOf" srcId="{085CEAAE-C590-4887-813E-E92E63050B81}" destId="{0DED21A3-982B-45D2-9D77-66344F9A9807}" srcOrd="3" destOrd="0" presId="urn:microsoft.com/office/officeart/2005/8/layout/default#4"/>
    <dgm:cxn modelId="{96364BEB-5208-42CD-8D26-8F35313595CB}" type="presParOf" srcId="{085CEAAE-C590-4887-813E-E92E63050B81}" destId="{7145DAD1-5E46-4E98-8A25-61FD19D9D715}" srcOrd="4" destOrd="0" presId="urn:microsoft.com/office/officeart/2005/8/layout/default#4"/>
    <dgm:cxn modelId="{8F186B22-B3F8-43C7-9E73-2A5AD965369C}" type="presParOf" srcId="{085CEAAE-C590-4887-813E-E92E63050B81}" destId="{1D3D004E-A711-4264-9980-186A539C571B}" srcOrd="5" destOrd="0" presId="urn:microsoft.com/office/officeart/2005/8/layout/default#4"/>
    <dgm:cxn modelId="{8743565C-3D6B-49D5-9ACB-C0E8DA90EA98}" type="presParOf" srcId="{085CEAAE-C590-4887-813E-E92E63050B81}" destId="{C7535406-23A3-4479-979D-250F9A28CC3B}" srcOrd="6" destOrd="0" presId="urn:microsoft.com/office/officeart/2005/8/layout/defaul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EA201C-D98D-4839-8FCF-297AFEDD553D}" type="doc">
      <dgm:prSet loTypeId="urn:microsoft.com/office/officeart/2005/8/layout/default#5" loCatId="list" qsTypeId="urn:microsoft.com/office/officeart/2005/8/quickstyle/3d5" qsCatId="3D" csTypeId="urn:microsoft.com/office/officeart/2005/8/colors/accent1_2" csCatId="accent1" phldr="1"/>
      <dgm:spPr/>
      <dgm:t>
        <a:bodyPr/>
        <a:lstStyle/>
        <a:p>
          <a:endParaRPr lang="en-ZA"/>
        </a:p>
      </dgm:t>
    </dgm:pt>
    <dgm:pt modelId="{A58747C4-3C5E-4ED9-A35F-8E196CAB737D}">
      <dgm:prSet custT="1"/>
      <dgm:spPr/>
      <dgm:t>
        <a:bodyPr/>
        <a:lstStyle/>
        <a:p>
          <a:r>
            <a:rPr lang="en-ZA" sz="2000" b="1" dirty="0"/>
            <a:t>Alternative modes of delivery i.e. explore technological solutions like live streaming, virtual meetings, etc.</a:t>
          </a:r>
        </a:p>
      </dgm:t>
    </dgm:pt>
    <dgm:pt modelId="{6B49E44C-C56E-43D0-AC09-7944ED56CBB1}" type="parTrans" cxnId="{864B2145-1D1A-42F4-B909-4F74BD85F0F3}">
      <dgm:prSet/>
      <dgm:spPr/>
      <dgm:t>
        <a:bodyPr/>
        <a:lstStyle/>
        <a:p>
          <a:endParaRPr lang="en-US" sz="2000" b="1"/>
        </a:p>
      </dgm:t>
    </dgm:pt>
    <dgm:pt modelId="{10459A24-56B9-4CD6-96A0-877102A24A52}" type="sibTrans" cxnId="{864B2145-1D1A-42F4-B909-4F74BD85F0F3}">
      <dgm:prSet/>
      <dgm:spPr/>
      <dgm:t>
        <a:bodyPr/>
        <a:lstStyle/>
        <a:p>
          <a:endParaRPr lang="en-US" sz="2000" b="1"/>
        </a:p>
      </dgm:t>
    </dgm:pt>
    <dgm:pt modelId="{EDF50B19-E744-4CF7-93EA-6C9A54B14241}">
      <dgm:prSet custT="1"/>
      <dgm:spPr/>
      <dgm:t>
        <a:bodyPr/>
        <a:lstStyle/>
        <a:p>
          <a:r>
            <a:rPr lang="en-ZA" sz="2000" b="1" dirty="0"/>
            <a:t>Continuation of Relief and Recovery efforts</a:t>
          </a:r>
        </a:p>
      </dgm:t>
    </dgm:pt>
    <dgm:pt modelId="{D1050A13-8D5A-4F75-AFA3-4886A20F7C42}" type="parTrans" cxnId="{6D435E12-AB1D-444E-A27F-525E72A7BB69}">
      <dgm:prSet/>
      <dgm:spPr/>
      <dgm:t>
        <a:bodyPr/>
        <a:lstStyle/>
        <a:p>
          <a:endParaRPr lang="en-US" sz="2000" b="1"/>
        </a:p>
      </dgm:t>
    </dgm:pt>
    <dgm:pt modelId="{10D6F7DA-0478-4BC3-A601-B9578EADC976}" type="sibTrans" cxnId="{6D435E12-AB1D-444E-A27F-525E72A7BB69}">
      <dgm:prSet/>
      <dgm:spPr/>
      <dgm:t>
        <a:bodyPr/>
        <a:lstStyle/>
        <a:p>
          <a:endParaRPr lang="en-US" sz="2000" b="1"/>
        </a:p>
      </dgm:t>
    </dgm:pt>
    <dgm:pt modelId="{44E2D557-9F71-42F2-8223-501634CD2F49}">
      <dgm:prSet custT="1"/>
      <dgm:spPr/>
      <dgm:t>
        <a:bodyPr/>
        <a:lstStyle/>
        <a:p>
          <a:r>
            <a:rPr lang="en-ZA" sz="2000" b="1" dirty="0"/>
            <a:t>Re-engineering of existing programmes to be more labour intensive (and thus respond to the President’s call to create work opportunities)</a:t>
          </a:r>
        </a:p>
      </dgm:t>
    </dgm:pt>
    <dgm:pt modelId="{A51CF582-571A-4902-B800-4DB28B4B722A}" type="parTrans" cxnId="{CF376048-4640-4DD4-BAA2-7F8D69090177}">
      <dgm:prSet/>
      <dgm:spPr/>
      <dgm:t>
        <a:bodyPr/>
        <a:lstStyle/>
        <a:p>
          <a:endParaRPr lang="en-US" sz="2000"/>
        </a:p>
      </dgm:t>
    </dgm:pt>
    <dgm:pt modelId="{3DB5389C-6B3B-421C-B95A-1DF6C8C8AD52}" type="sibTrans" cxnId="{CF376048-4640-4DD4-BAA2-7F8D69090177}">
      <dgm:prSet/>
      <dgm:spPr/>
      <dgm:t>
        <a:bodyPr/>
        <a:lstStyle/>
        <a:p>
          <a:endParaRPr lang="en-US" sz="2000"/>
        </a:p>
      </dgm:t>
    </dgm:pt>
    <dgm:pt modelId="{454A4B63-5241-4077-A753-98A216F79EC2}">
      <dgm:prSet custT="1"/>
      <dgm:spPr/>
      <dgm:t>
        <a:bodyPr/>
        <a:lstStyle/>
        <a:p>
          <a:r>
            <a:rPr lang="en-ZA" sz="2000" b="1" dirty="0"/>
            <a:t>Budget adjustments i.e. our budget has been reduced by R956 million</a:t>
          </a:r>
        </a:p>
      </dgm:t>
    </dgm:pt>
    <dgm:pt modelId="{66430FA4-8153-4C8B-B2EC-172B34204EE7}" type="parTrans" cxnId="{D97362D9-11B6-4C4E-8870-A0D4A9F6D7FD}">
      <dgm:prSet/>
      <dgm:spPr/>
      <dgm:t>
        <a:bodyPr/>
        <a:lstStyle/>
        <a:p>
          <a:endParaRPr lang="en-US"/>
        </a:p>
      </dgm:t>
    </dgm:pt>
    <dgm:pt modelId="{D904B20D-5F79-4591-BF2A-1BC68BC07475}" type="sibTrans" cxnId="{D97362D9-11B6-4C4E-8870-A0D4A9F6D7FD}">
      <dgm:prSet/>
      <dgm:spPr/>
      <dgm:t>
        <a:bodyPr/>
        <a:lstStyle/>
        <a:p>
          <a:endParaRPr lang="en-US"/>
        </a:p>
      </dgm:t>
    </dgm:pt>
    <dgm:pt modelId="{085CEAAE-C590-4887-813E-E92E63050B81}" type="pres">
      <dgm:prSet presAssocID="{95EA201C-D98D-4839-8FCF-297AFEDD553D}" presName="diagram" presStyleCnt="0">
        <dgm:presLayoutVars>
          <dgm:dir/>
          <dgm:resizeHandles val="exact"/>
        </dgm:presLayoutVars>
      </dgm:prSet>
      <dgm:spPr/>
      <dgm:t>
        <a:bodyPr/>
        <a:lstStyle/>
        <a:p>
          <a:endParaRPr lang="en-US"/>
        </a:p>
      </dgm:t>
    </dgm:pt>
    <dgm:pt modelId="{4A2BD699-5974-4D05-A9FB-8DFB197D629F}" type="pres">
      <dgm:prSet presAssocID="{A58747C4-3C5E-4ED9-A35F-8E196CAB737D}" presName="node" presStyleLbl="node1" presStyleIdx="0" presStyleCnt="4">
        <dgm:presLayoutVars>
          <dgm:bulletEnabled val="1"/>
        </dgm:presLayoutVars>
      </dgm:prSet>
      <dgm:spPr/>
      <dgm:t>
        <a:bodyPr/>
        <a:lstStyle/>
        <a:p>
          <a:endParaRPr lang="en-US"/>
        </a:p>
      </dgm:t>
    </dgm:pt>
    <dgm:pt modelId="{F7680280-5942-47DF-89C6-7032747F0DA5}" type="pres">
      <dgm:prSet presAssocID="{10459A24-56B9-4CD6-96A0-877102A24A52}" presName="sibTrans" presStyleCnt="0"/>
      <dgm:spPr/>
    </dgm:pt>
    <dgm:pt modelId="{753AF141-7E81-4D46-9ABC-945D5AD25C43}" type="pres">
      <dgm:prSet presAssocID="{44E2D557-9F71-42F2-8223-501634CD2F49}" presName="node" presStyleLbl="node1" presStyleIdx="1" presStyleCnt="4">
        <dgm:presLayoutVars>
          <dgm:bulletEnabled val="1"/>
        </dgm:presLayoutVars>
      </dgm:prSet>
      <dgm:spPr/>
      <dgm:t>
        <a:bodyPr/>
        <a:lstStyle/>
        <a:p>
          <a:endParaRPr lang="en-US"/>
        </a:p>
      </dgm:t>
    </dgm:pt>
    <dgm:pt modelId="{04A945D8-34F4-41FD-8860-DA353BB0B3C3}" type="pres">
      <dgm:prSet presAssocID="{3DB5389C-6B3B-421C-B95A-1DF6C8C8AD52}" presName="sibTrans" presStyleCnt="0"/>
      <dgm:spPr/>
    </dgm:pt>
    <dgm:pt modelId="{5CF02330-89F5-46E3-9CCB-28F3DB674F86}" type="pres">
      <dgm:prSet presAssocID="{EDF50B19-E744-4CF7-93EA-6C9A54B14241}" presName="node" presStyleLbl="node1" presStyleIdx="2" presStyleCnt="4">
        <dgm:presLayoutVars>
          <dgm:bulletEnabled val="1"/>
        </dgm:presLayoutVars>
      </dgm:prSet>
      <dgm:spPr/>
      <dgm:t>
        <a:bodyPr/>
        <a:lstStyle/>
        <a:p>
          <a:endParaRPr lang="en-US"/>
        </a:p>
      </dgm:t>
    </dgm:pt>
    <dgm:pt modelId="{6DCE3A76-1BF4-47D4-A81C-7411E12531A1}" type="pres">
      <dgm:prSet presAssocID="{10D6F7DA-0478-4BC3-A601-B9578EADC976}" presName="sibTrans" presStyleCnt="0"/>
      <dgm:spPr/>
    </dgm:pt>
    <dgm:pt modelId="{C0B7AC9A-C137-4435-8C6E-1BC11C33D2D1}" type="pres">
      <dgm:prSet presAssocID="{454A4B63-5241-4077-A753-98A216F79EC2}" presName="node" presStyleLbl="node1" presStyleIdx="3" presStyleCnt="4">
        <dgm:presLayoutVars>
          <dgm:bulletEnabled val="1"/>
        </dgm:presLayoutVars>
      </dgm:prSet>
      <dgm:spPr/>
      <dgm:t>
        <a:bodyPr/>
        <a:lstStyle/>
        <a:p>
          <a:endParaRPr lang="en-US"/>
        </a:p>
      </dgm:t>
    </dgm:pt>
  </dgm:ptLst>
  <dgm:cxnLst>
    <dgm:cxn modelId="{6D435E12-AB1D-444E-A27F-525E72A7BB69}" srcId="{95EA201C-D98D-4839-8FCF-297AFEDD553D}" destId="{EDF50B19-E744-4CF7-93EA-6C9A54B14241}" srcOrd="2" destOrd="0" parTransId="{D1050A13-8D5A-4F75-AFA3-4886A20F7C42}" sibTransId="{10D6F7DA-0478-4BC3-A601-B9578EADC976}"/>
    <dgm:cxn modelId="{E3925193-55B3-4E00-8F1E-248649F0F10E}" type="presOf" srcId="{EDF50B19-E744-4CF7-93EA-6C9A54B14241}" destId="{5CF02330-89F5-46E3-9CCB-28F3DB674F86}" srcOrd="0" destOrd="0" presId="urn:microsoft.com/office/officeart/2005/8/layout/default#5"/>
    <dgm:cxn modelId="{864B2145-1D1A-42F4-B909-4F74BD85F0F3}" srcId="{95EA201C-D98D-4839-8FCF-297AFEDD553D}" destId="{A58747C4-3C5E-4ED9-A35F-8E196CAB737D}" srcOrd="0" destOrd="0" parTransId="{6B49E44C-C56E-43D0-AC09-7944ED56CBB1}" sibTransId="{10459A24-56B9-4CD6-96A0-877102A24A52}"/>
    <dgm:cxn modelId="{DF7BAA3B-1382-4B87-82DF-CE56705A9806}" type="presOf" srcId="{454A4B63-5241-4077-A753-98A216F79EC2}" destId="{C0B7AC9A-C137-4435-8C6E-1BC11C33D2D1}" srcOrd="0" destOrd="0" presId="urn:microsoft.com/office/officeart/2005/8/layout/default#5"/>
    <dgm:cxn modelId="{856464F4-4B8C-4D32-8718-A1DA13A476E3}" type="presOf" srcId="{44E2D557-9F71-42F2-8223-501634CD2F49}" destId="{753AF141-7E81-4D46-9ABC-945D5AD25C43}" srcOrd="0" destOrd="0" presId="urn:microsoft.com/office/officeart/2005/8/layout/default#5"/>
    <dgm:cxn modelId="{10AA8886-3F02-48A6-A9E9-F5A83ECF169A}" type="presOf" srcId="{95EA201C-D98D-4839-8FCF-297AFEDD553D}" destId="{085CEAAE-C590-4887-813E-E92E63050B81}" srcOrd="0" destOrd="0" presId="urn:microsoft.com/office/officeart/2005/8/layout/default#5"/>
    <dgm:cxn modelId="{CF376048-4640-4DD4-BAA2-7F8D69090177}" srcId="{95EA201C-D98D-4839-8FCF-297AFEDD553D}" destId="{44E2D557-9F71-42F2-8223-501634CD2F49}" srcOrd="1" destOrd="0" parTransId="{A51CF582-571A-4902-B800-4DB28B4B722A}" sibTransId="{3DB5389C-6B3B-421C-B95A-1DF6C8C8AD52}"/>
    <dgm:cxn modelId="{D97362D9-11B6-4C4E-8870-A0D4A9F6D7FD}" srcId="{95EA201C-D98D-4839-8FCF-297AFEDD553D}" destId="{454A4B63-5241-4077-A753-98A216F79EC2}" srcOrd="3" destOrd="0" parTransId="{66430FA4-8153-4C8B-B2EC-172B34204EE7}" sibTransId="{D904B20D-5F79-4591-BF2A-1BC68BC07475}"/>
    <dgm:cxn modelId="{A3474B07-0C0C-4031-B913-D40738398AA9}" type="presOf" srcId="{A58747C4-3C5E-4ED9-A35F-8E196CAB737D}" destId="{4A2BD699-5974-4D05-A9FB-8DFB197D629F}" srcOrd="0" destOrd="0" presId="urn:microsoft.com/office/officeart/2005/8/layout/default#5"/>
    <dgm:cxn modelId="{76A43435-E2D6-4B68-B238-B0736BB5717A}" type="presParOf" srcId="{085CEAAE-C590-4887-813E-E92E63050B81}" destId="{4A2BD699-5974-4D05-A9FB-8DFB197D629F}" srcOrd="0" destOrd="0" presId="urn:microsoft.com/office/officeart/2005/8/layout/default#5"/>
    <dgm:cxn modelId="{35AAB112-E7CE-4FDF-899A-D1D08F96812C}" type="presParOf" srcId="{085CEAAE-C590-4887-813E-E92E63050B81}" destId="{F7680280-5942-47DF-89C6-7032747F0DA5}" srcOrd="1" destOrd="0" presId="urn:microsoft.com/office/officeart/2005/8/layout/default#5"/>
    <dgm:cxn modelId="{9EF17EDE-4DAF-494E-88BB-A9B61F8EF206}" type="presParOf" srcId="{085CEAAE-C590-4887-813E-E92E63050B81}" destId="{753AF141-7E81-4D46-9ABC-945D5AD25C43}" srcOrd="2" destOrd="0" presId="urn:microsoft.com/office/officeart/2005/8/layout/default#5"/>
    <dgm:cxn modelId="{99BDEA24-F8A8-4BA0-B8E7-D87E4A895B02}" type="presParOf" srcId="{085CEAAE-C590-4887-813E-E92E63050B81}" destId="{04A945D8-34F4-41FD-8860-DA353BB0B3C3}" srcOrd="3" destOrd="0" presId="urn:microsoft.com/office/officeart/2005/8/layout/default#5"/>
    <dgm:cxn modelId="{17A61B89-0CD0-4BEC-8B4C-37803C153F19}" type="presParOf" srcId="{085CEAAE-C590-4887-813E-E92E63050B81}" destId="{5CF02330-89F5-46E3-9CCB-28F3DB674F86}" srcOrd="4" destOrd="0" presId="urn:microsoft.com/office/officeart/2005/8/layout/default#5"/>
    <dgm:cxn modelId="{E28301F2-4407-4B7D-B420-8D78AD4EB6B4}" type="presParOf" srcId="{085CEAAE-C590-4887-813E-E92E63050B81}" destId="{6DCE3A76-1BF4-47D4-A81C-7411E12531A1}" srcOrd="5" destOrd="0" presId="urn:microsoft.com/office/officeart/2005/8/layout/default#5"/>
    <dgm:cxn modelId="{0BBD8864-95AD-4BAC-B5A4-031BD1AB9121}" type="presParOf" srcId="{085CEAAE-C590-4887-813E-E92E63050B81}" destId="{C0B7AC9A-C137-4435-8C6E-1BC11C33D2D1}" srcOrd="6"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E98753-3FD5-4906-9693-38C461C669F0}" type="doc">
      <dgm:prSet loTypeId="urn:microsoft.com/office/officeart/2005/8/layout/StepDownProcess" loCatId="process" qsTypeId="urn:microsoft.com/office/officeart/2005/8/quickstyle/simple1" qsCatId="simple" csTypeId="urn:microsoft.com/office/officeart/2005/8/colors/colorful1#2" csCatId="colorful" phldr="1"/>
      <dgm:spPr/>
      <dgm:t>
        <a:bodyPr/>
        <a:lstStyle/>
        <a:p>
          <a:endParaRPr lang="en-ZA"/>
        </a:p>
      </dgm:t>
    </dgm:pt>
    <dgm:pt modelId="{E7DC0CF8-0C4A-4E04-8B5E-4505E2C0E757}">
      <dgm:prSet custT="1"/>
      <dgm:spPr/>
      <dgm:t>
        <a:bodyPr/>
        <a:lstStyle/>
        <a:p>
          <a:r>
            <a:rPr lang="en-US" sz="1400" dirty="0"/>
            <a:t>Consider budget reductions</a:t>
          </a:r>
          <a:endParaRPr lang="en-ZA" sz="1400" dirty="0"/>
        </a:p>
      </dgm:t>
    </dgm:pt>
    <dgm:pt modelId="{DDAA36F7-EDA3-476B-BF46-0E121E091CC2}" type="parTrans" cxnId="{A6F82FE0-6305-49D0-88D4-48AFF571415C}">
      <dgm:prSet/>
      <dgm:spPr/>
      <dgm:t>
        <a:bodyPr/>
        <a:lstStyle/>
        <a:p>
          <a:endParaRPr lang="en-ZA" sz="1400"/>
        </a:p>
      </dgm:t>
    </dgm:pt>
    <dgm:pt modelId="{322F3DDE-D4B6-4522-8ED7-3C75F579B419}" type="sibTrans" cxnId="{A6F82FE0-6305-49D0-88D4-48AFF571415C}">
      <dgm:prSet/>
      <dgm:spPr/>
      <dgm:t>
        <a:bodyPr/>
        <a:lstStyle/>
        <a:p>
          <a:endParaRPr lang="en-ZA" sz="1400"/>
        </a:p>
      </dgm:t>
    </dgm:pt>
    <dgm:pt modelId="{9D47E2D3-6EA3-45BC-A6B1-1EC9A7718D35}">
      <dgm:prSet custT="1"/>
      <dgm:spPr/>
      <dgm:t>
        <a:bodyPr/>
        <a:lstStyle/>
        <a:p>
          <a:r>
            <a:rPr lang="en-US" sz="1400" dirty="0"/>
            <a:t>Develop a COVID Matrix</a:t>
          </a:r>
          <a:endParaRPr lang="en-ZA" sz="1400" dirty="0"/>
        </a:p>
      </dgm:t>
    </dgm:pt>
    <dgm:pt modelId="{437B3A32-C6F3-42B6-8B94-1AB2FDC39ECC}" type="parTrans" cxnId="{3DB9DC76-06E8-4705-8A59-5A8CA069D830}">
      <dgm:prSet/>
      <dgm:spPr/>
      <dgm:t>
        <a:bodyPr/>
        <a:lstStyle/>
        <a:p>
          <a:endParaRPr lang="en-ZA" sz="1400"/>
        </a:p>
      </dgm:t>
    </dgm:pt>
    <dgm:pt modelId="{6265BB92-03E8-4B9E-9E57-3395C2C64782}" type="sibTrans" cxnId="{3DB9DC76-06E8-4705-8A59-5A8CA069D830}">
      <dgm:prSet/>
      <dgm:spPr/>
      <dgm:t>
        <a:bodyPr/>
        <a:lstStyle/>
        <a:p>
          <a:endParaRPr lang="en-ZA" sz="1400"/>
        </a:p>
      </dgm:t>
    </dgm:pt>
    <dgm:pt modelId="{AED8EFAC-CE36-4D26-A8E8-BDE884AA2333}">
      <dgm:prSet custT="1"/>
      <dgm:spPr/>
      <dgm:t>
        <a:bodyPr/>
        <a:lstStyle/>
        <a:p>
          <a:r>
            <a:rPr lang="en-US" sz="1400" dirty="0"/>
            <a:t>Revise the Annual Operational  Plans</a:t>
          </a:r>
          <a:endParaRPr lang="en-ZA" sz="1400" dirty="0"/>
        </a:p>
      </dgm:t>
    </dgm:pt>
    <dgm:pt modelId="{BFC5262B-83DC-4C63-8744-ECAAE01570A6}" type="parTrans" cxnId="{14E70D50-369A-4898-9CAA-780B49D8EFCF}">
      <dgm:prSet/>
      <dgm:spPr/>
      <dgm:t>
        <a:bodyPr/>
        <a:lstStyle/>
        <a:p>
          <a:endParaRPr lang="en-ZA" sz="1400"/>
        </a:p>
      </dgm:t>
    </dgm:pt>
    <dgm:pt modelId="{CDB2DAC5-3994-47D2-B121-25F50560C547}" type="sibTrans" cxnId="{14E70D50-369A-4898-9CAA-780B49D8EFCF}">
      <dgm:prSet/>
      <dgm:spPr/>
      <dgm:t>
        <a:bodyPr/>
        <a:lstStyle/>
        <a:p>
          <a:endParaRPr lang="en-ZA" sz="1400"/>
        </a:p>
      </dgm:t>
    </dgm:pt>
    <dgm:pt modelId="{32DB1239-85DE-42C7-9035-680BF78BF33D}">
      <dgm:prSet custT="1"/>
      <dgm:spPr/>
      <dgm:t>
        <a:bodyPr/>
        <a:lstStyle/>
        <a:p>
          <a:r>
            <a:rPr lang="en-US" sz="1400" dirty="0"/>
            <a:t>Revise the 2020/21 Annual Performance Plan</a:t>
          </a:r>
          <a:endParaRPr lang="en-ZA" sz="1400" dirty="0"/>
        </a:p>
      </dgm:t>
    </dgm:pt>
    <dgm:pt modelId="{3C51F48B-008E-4685-A3AE-6C146BD46665}" type="parTrans" cxnId="{2D1BC03D-C815-486E-AF6D-C9D86A9F5ECF}">
      <dgm:prSet/>
      <dgm:spPr/>
      <dgm:t>
        <a:bodyPr/>
        <a:lstStyle/>
        <a:p>
          <a:endParaRPr lang="en-ZA" sz="1400"/>
        </a:p>
      </dgm:t>
    </dgm:pt>
    <dgm:pt modelId="{F815F09C-F54E-4F3A-90F2-D060462748E3}" type="sibTrans" cxnId="{2D1BC03D-C815-486E-AF6D-C9D86A9F5ECF}">
      <dgm:prSet/>
      <dgm:spPr/>
      <dgm:t>
        <a:bodyPr/>
        <a:lstStyle/>
        <a:p>
          <a:endParaRPr lang="en-ZA" sz="1400"/>
        </a:p>
      </dgm:t>
    </dgm:pt>
    <dgm:pt modelId="{70675395-AECB-4407-A0FA-D107E28620CA}">
      <dgm:prSet custT="1"/>
      <dgm:spPr/>
      <dgm:t>
        <a:bodyPr/>
        <a:lstStyle/>
        <a:p>
          <a:r>
            <a:rPr lang="en-US" sz="1400"/>
            <a:t>Situational analysis</a:t>
          </a:r>
          <a:endParaRPr lang="en-ZA" sz="1400"/>
        </a:p>
      </dgm:t>
    </dgm:pt>
    <dgm:pt modelId="{9123D1DE-4D10-41B1-8187-FAD417CF9006}" type="sibTrans" cxnId="{F8519F2F-B2CD-449B-932A-C9FA94A85D5B}">
      <dgm:prSet/>
      <dgm:spPr/>
      <dgm:t>
        <a:bodyPr/>
        <a:lstStyle/>
        <a:p>
          <a:endParaRPr lang="en-ZA" sz="1400"/>
        </a:p>
      </dgm:t>
    </dgm:pt>
    <dgm:pt modelId="{B7F20769-F9BC-420A-BB9F-B4FF703981B9}" type="parTrans" cxnId="{F8519F2F-B2CD-449B-932A-C9FA94A85D5B}">
      <dgm:prSet/>
      <dgm:spPr/>
      <dgm:t>
        <a:bodyPr/>
        <a:lstStyle/>
        <a:p>
          <a:endParaRPr lang="en-ZA" sz="1400"/>
        </a:p>
      </dgm:t>
    </dgm:pt>
    <dgm:pt modelId="{DD5F0860-467E-4E5A-AFEE-C4C1BBECCFE5}" type="pres">
      <dgm:prSet presAssocID="{5CE98753-3FD5-4906-9693-38C461C669F0}" presName="rootnode" presStyleCnt="0">
        <dgm:presLayoutVars>
          <dgm:chMax/>
          <dgm:chPref/>
          <dgm:dir/>
          <dgm:animLvl val="lvl"/>
        </dgm:presLayoutVars>
      </dgm:prSet>
      <dgm:spPr/>
      <dgm:t>
        <a:bodyPr/>
        <a:lstStyle/>
        <a:p>
          <a:endParaRPr lang="en-US"/>
        </a:p>
      </dgm:t>
    </dgm:pt>
    <dgm:pt modelId="{C46CC51A-BB17-4AC5-910B-36ED17CBC377}" type="pres">
      <dgm:prSet presAssocID="{70675395-AECB-4407-A0FA-D107E28620CA}" presName="composite" presStyleCnt="0"/>
      <dgm:spPr/>
    </dgm:pt>
    <dgm:pt modelId="{39DFADB9-27AD-4F1D-B137-5FEB7DB92E8C}" type="pres">
      <dgm:prSet presAssocID="{70675395-AECB-4407-A0FA-D107E28620CA}" presName="bentUpArrow1" presStyleLbl="alignImgPlace1" presStyleIdx="0" presStyleCnt="4"/>
      <dgm:spPr/>
    </dgm:pt>
    <dgm:pt modelId="{61565D2E-BC6F-4D0C-857B-8000B165A86E}" type="pres">
      <dgm:prSet presAssocID="{70675395-AECB-4407-A0FA-D107E28620CA}" presName="ParentText" presStyleLbl="node1" presStyleIdx="0" presStyleCnt="5">
        <dgm:presLayoutVars>
          <dgm:chMax val="1"/>
          <dgm:chPref val="1"/>
          <dgm:bulletEnabled val="1"/>
        </dgm:presLayoutVars>
      </dgm:prSet>
      <dgm:spPr/>
      <dgm:t>
        <a:bodyPr/>
        <a:lstStyle/>
        <a:p>
          <a:endParaRPr lang="en-US"/>
        </a:p>
      </dgm:t>
    </dgm:pt>
    <dgm:pt modelId="{B2AE247A-36D3-4F58-B4D7-73158F81DF0B}" type="pres">
      <dgm:prSet presAssocID="{70675395-AECB-4407-A0FA-D107E28620CA}" presName="ChildText" presStyleLbl="revTx" presStyleIdx="0" presStyleCnt="4">
        <dgm:presLayoutVars>
          <dgm:chMax val="0"/>
          <dgm:chPref val="0"/>
          <dgm:bulletEnabled val="1"/>
        </dgm:presLayoutVars>
      </dgm:prSet>
      <dgm:spPr/>
    </dgm:pt>
    <dgm:pt modelId="{BEDC9A5E-1916-4C24-A8C9-0317F15A4D02}" type="pres">
      <dgm:prSet presAssocID="{9123D1DE-4D10-41B1-8187-FAD417CF9006}" presName="sibTrans" presStyleCnt="0"/>
      <dgm:spPr/>
    </dgm:pt>
    <dgm:pt modelId="{6E96C19D-A608-419C-9399-62D9C4F4476B}" type="pres">
      <dgm:prSet presAssocID="{E7DC0CF8-0C4A-4E04-8B5E-4505E2C0E757}" presName="composite" presStyleCnt="0"/>
      <dgm:spPr/>
    </dgm:pt>
    <dgm:pt modelId="{C384A51B-23A9-4C4F-8B7F-5729C213BC92}" type="pres">
      <dgm:prSet presAssocID="{E7DC0CF8-0C4A-4E04-8B5E-4505E2C0E757}" presName="bentUpArrow1" presStyleLbl="alignImgPlace1" presStyleIdx="1" presStyleCnt="4"/>
      <dgm:spPr/>
    </dgm:pt>
    <dgm:pt modelId="{257BA018-67BE-4F63-8312-D93EFD71742F}" type="pres">
      <dgm:prSet presAssocID="{E7DC0CF8-0C4A-4E04-8B5E-4505E2C0E757}" presName="ParentText" presStyleLbl="node1" presStyleIdx="1" presStyleCnt="5">
        <dgm:presLayoutVars>
          <dgm:chMax val="1"/>
          <dgm:chPref val="1"/>
          <dgm:bulletEnabled val="1"/>
        </dgm:presLayoutVars>
      </dgm:prSet>
      <dgm:spPr/>
      <dgm:t>
        <a:bodyPr/>
        <a:lstStyle/>
        <a:p>
          <a:endParaRPr lang="en-US"/>
        </a:p>
      </dgm:t>
    </dgm:pt>
    <dgm:pt modelId="{19180710-F5A0-4B01-BDEC-AF4E53C856D3}" type="pres">
      <dgm:prSet presAssocID="{E7DC0CF8-0C4A-4E04-8B5E-4505E2C0E757}" presName="ChildText" presStyleLbl="revTx" presStyleIdx="1" presStyleCnt="4">
        <dgm:presLayoutVars>
          <dgm:chMax val="0"/>
          <dgm:chPref val="0"/>
          <dgm:bulletEnabled val="1"/>
        </dgm:presLayoutVars>
      </dgm:prSet>
      <dgm:spPr/>
    </dgm:pt>
    <dgm:pt modelId="{23A05581-693D-4B1C-8015-8F73BFA11C12}" type="pres">
      <dgm:prSet presAssocID="{322F3DDE-D4B6-4522-8ED7-3C75F579B419}" presName="sibTrans" presStyleCnt="0"/>
      <dgm:spPr/>
    </dgm:pt>
    <dgm:pt modelId="{0ACD53C3-9893-4A1A-990A-4D33902F6828}" type="pres">
      <dgm:prSet presAssocID="{9D47E2D3-6EA3-45BC-A6B1-1EC9A7718D35}" presName="composite" presStyleCnt="0"/>
      <dgm:spPr/>
    </dgm:pt>
    <dgm:pt modelId="{17CBF5B0-9C06-4DE3-AC7B-E01CAF45592F}" type="pres">
      <dgm:prSet presAssocID="{9D47E2D3-6EA3-45BC-A6B1-1EC9A7718D35}" presName="bentUpArrow1" presStyleLbl="alignImgPlace1" presStyleIdx="2" presStyleCnt="4"/>
      <dgm:spPr/>
    </dgm:pt>
    <dgm:pt modelId="{76AF5ED3-3510-4C5D-8932-A5D0C84725E0}" type="pres">
      <dgm:prSet presAssocID="{9D47E2D3-6EA3-45BC-A6B1-1EC9A7718D35}" presName="ParentText" presStyleLbl="node1" presStyleIdx="2" presStyleCnt="5">
        <dgm:presLayoutVars>
          <dgm:chMax val="1"/>
          <dgm:chPref val="1"/>
          <dgm:bulletEnabled val="1"/>
        </dgm:presLayoutVars>
      </dgm:prSet>
      <dgm:spPr/>
      <dgm:t>
        <a:bodyPr/>
        <a:lstStyle/>
        <a:p>
          <a:endParaRPr lang="en-US"/>
        </a:p>
      </dgm:t>
    </dgm:pt>
    <dgm:pt modelId="{9BA56140-0B77-4FD0-A2B0-B70C9F831B9D}" type="pres">
      <dgm:prSet presAssocID="{9D47E2D3-6EA3-45BC-A6B1-1EC9A7718D35}" presName="ChildText" presStyleLbl="revTx" presStyleIdx="2" presStyleCnt="4">
        <dgm:presLayoutVars>
          <dgm:chMax val="0"/>
          <dgm:chPref val="0"/>
          <dgm:bulletEnabled val="1"/>
        </dgm:presLayoutVars>
      </dgm:prSet>
      <dgm:spPr/>
    </dgm:pt>
    <dgm:pt modelId="{7AB14A38-12CE-4114-AD37-F52ADFA55059}" type="pres">
      <dgm:prSet presAssocID="{6265BB92-03E8-4B9E-9E57-3395C2C64782}" presName="sibTrans" presStyleCnt="0"/>
      <dgm:spPr/>
    </dgm:pt>
    <dgm:pt modelId="{D6722876-BDF4-4837-8559-C1F73E9B35E7}" type="pres">
      <dgm:prSet presAssocID="{AED8EFAC-CE36-4D26-A8E8-BDE884AA2333}" presName="composite" presStyleCnt="0"/>
      <dgm:spPr/>
    </dgm:pt>
    <dgm:pt modelId="{F284C8FB-7412-49F1-8E21-BE1195C9F584}" type="pres">
      <dgm:prSet presAssocID="{AED8EFAC-CE36-4D26-A8E8-BDE884AA2333}" presName="bentUpArrow1" presStyleLbl="alignImgPlace1" presStyleIdx="3" presStyleCnt="4"/>
      <dgm:spPr/>
    </dgm:pt>
    <dgm:pt modelId="{637551B2-7CF4-494E-A02C-5671152A00AB}" type="pres">
      <dgm:prSet presAssocID="{AED8EFAC-CE36-4D26-A8E8-BDE884AA2333}" presName="ParentText" presStyleLbl="node1" presStyleIdx="3" presStyleCnt="5">
        <dgm:presLayoutVars>
          <dgm:chMax val="1"/>
          <dgm:chPref val="1"/>
          <dgm:bulletEnabled val="1"/>
        </dgm:presLayoutVars>
      </dgm:prSet>
      <dgm:spPr/>
      <dgm:t>
        <a:bodyPr/>
        <a:lstStyle/>
        <a:p>
          <a:endParaRPr lang="en-US"/>
        </a:p>
      </dgm:t>
    </dgm:pt>
    <dgm:pt modelId="{4DBD6507-0D15-4372-A352-D7D7850495E8}" type="pres">
      <dgm:prSet presAssocID="{AED8EFAC-CE36-4D26-A8E8-BDE884AA2333}" presName="ChildText" presStyleLbl="revTx" presStyleIdx="3" presStyleCnt="4">
        <dgm:presLayoutVars>
          <dgm:chMax val="0"/>
          <dgm:chPref val="0"/>
          <dgm:bulletEnabled val="1"/>
        </dgm:presLayoutVars>
      </dgm:prSet>
      <dgm:spPr/>
    </dgm:pt>
    <dgm:pt modelId="{E1646B77-84D4-4A27-8486-85A6CD68A437}" type="pres">
      <dgm:prSet presAssocID="{CDB2DAC5-3994-47D2-B121-25F50560C547}" presName="sibTrans" presStyleCnt="0"/>
      <dgm:spPr/>
    </dgm:pt>
    <dgm:pt modelId="{1A9ECBDD-AAF1-45D6-A8A2-69F034EE71CD}" type="pres">
      <dgm:prSet presAssocID="{32DB1239-85DE-42C7-9035-680BF78BF33D}" presName="composite" presStyleCnt="0"/>
      <dgm:spPr/>
    </dgm:pt>
    <dgm:pt modelId="{C1FCB635-58C7-4352-8C2D-5203903D7EC0}" type="pres">
      <dgm:prSet presAssocID="{32DB1239-85DE-42C7-9035-680BF78BF33D}" presName="ParentText" presStyleLbl="node1" presStyleIdx="4" presStyleCnt="5">
        <dgm:presLayoutVars>
          <dgm:chMax val="1"/>
          <dgm:chPref val="1"/>
          <dgm:bulletEnabled val="1"/>
        </dgm:presLayoutVars>
      </dgm:prSet>
      <dgm:spPr/>
      <dgm:t>
        <a:bodyPr/>
        <a:lstStyle/>
        <a:p>
          <a:endParaRPr lang="en-US"/>
        </a:p>
      </dgm:t>
    </dgm:pt>
  </dgm:ptLst>
  <dgm:cxnLst>
    <dgm:cxn modelId="{14E70D50-369A-4898-9CAA-780B49D8EFCF}" srcId="{5CE98753-3FD5-4906-9693-38C461C669F0}" destId="{AED8EFAC-CE36-4D26-A8E8-BDE884AA2333}" srcOrd="3" destOrd="0" parTransId="{BFC5262B-83DC-4C63-8744-ECAAE01570A6}" sibTransId="{CDB2DAC5-3994-47D2-B121-25F50560C547}"/>
    <dgm:cxn modelId="{F8519F2F-B2CD-449B-932A-C9FA94A85D5B}" srcId="{5CE98753-3FD5-4906-9693-38C461C669F0}" destId="{70675395-AECB-4407-A0FA-D107E28620CA}" srcOrd="0" destOrd="0" parTransId="{B7F20769-F9BC-420A-BB9F-B4FF703981B9}" sibTransId="{9123D1DE-4D10-41B1-8187-FAD417CF9006}"/>
    <dgm:cxn modelId="{A6F82FE0-6305-49D0-88D4-48AFF571415C}" srcId="{5CE98753-3FD5-4906-9693-38C461C669F0}" destId="{E7DC0CF8-0C4A-4E04-8B5E-4505E2C0E757}" srcOrd="1" destOrd="0" parTransId="{DDAA36F7-EDA3-476B-BF46-0E121E091CC2}" sibTransId="{322F3DDE-D4B6-4522-8ED7-3C75F579B419}"/>
    <dgm:cxn modelId="{28BAEBBA-EE58-4444-A0B1-D907E8A03736}" type="presOf" srcId="{9D47E2D3-6EA3-45BC-A6B1-1EC9A7718D35}" destId="{76AF5ED3-3510-4C5D-8932-A5D0C84725E0}" srcOrd="0" destOrd="0" presId="urn:microsoft.com/office/officeart/2005/8/layout/StepDownProcess"/>
    <dgm:cxn modelId="{3DB9DC76-06E8-4705-8A59-5A8CA069D830}" srcId="{5CE98753-3FD5-4906-9693-38C461C669F0}" destId="{9D47E2D3-6EA3-45BC-A6B1-1EC9A7718D35}" srcOrd="2" destOrd="0" parTransId="{437B3A32-C6F3-42B6-8B94-1AB2FDC39ECC}" sibTransId="{6265BB92-03E8-4B9E-9E57-3395C2C64782}"/>
    <dgm:cxn modelId="{88B551C8-FFB2-4195-9035-85053A153CAA}" type="presOf" srcId="{32DB1239-85DE-42C7-9035-680BF78BF33D}" destId="{C1FCB635-58C7-4352-8C2D-5203903D7EC0}" srcOrd="0" destOrd="0" presId="urn:microsoft.com/office/officeart/2005/8/layout/StepDownProcess"/>
    <dgm:cxn modelId="{2D1BC03D-C815-486E-AF6D-C9D86A9F5ECF}" srcId="{5CE98753-3FD5-4906-9693-38C461C669F0}" destId="{32DB1239-85DE-42C7-9035-680BF78BF33D}" srcOrd="4" destOrd="0" parTransId="{3C51F48B-008E-4685-A3AE-6C146BD46665}" sibTransId="{F815F09C-F54E-4F3A-90F2-D060462748E3}"/>
    <dgm:cxn modelId="{C62C1F7B-FABB-4C89-B30C-388502549DBE}" type="presOf" srcId="{70675395-AECB-4407-A0FA-D107E28620CA}" destId="{61565D2E-BC6F-4D0C-857B-8000B165A86E}" srcOrd="0" destOrd="0" presId="urn:microsoft.com/office/officeart/2005/8/layout/StepDownProcess"/>
    <dgm:cxn modelId="{2AD7C7D0-3B89-48C8-B226-DDAEEF670E96}" type="presOf" srcId="{E7DC0CF8-0C4A-4E04-8B5E-4505E2C0E757}" destId="{257BA018-67BE-4F63-8312-D93EFD71742F}" srcOrd="0" destOrd="0" presId="urn:microsoft.com/office/officeart/2005/8/layout/StepDownProcess"/>
    <dgm:cxn modelId="{8E1B47B1-BB09-4CD0-B8D6-778524411846}" type="presOf" srcId="{5CE98753-3FD5-4906-9693-38C461C669F0}" destId="{DD5F0860-467E-4E5A-AFEE-C4C1BBECCFE5}" srcOrd="0" destOrd="0" presId="urn:microsoft.com/office/officeart/2005/8/layout/StepDownProcess"/>
    <dgm:cxn modelId="{8ADF98D5-1A28-43CC-86D2-7D6D08D33366}" type="presOf" srcId="{AED8EFAC-CE36-4D26-A8E8-BDE884AA2333}" destId="{637551B2-7CF4-494E-A02C-5671152A00AB}" srcOrd="0" destOrd="0" presId="urn:microsoft.com/office/officeart/2005/8/layout/StepDownProcess"/>
    <dgm:cxn modelId="{26380D68-DAD5-4763-BCE4-2323DFA6AF26}" type="presParOf" srcId="{DD5F0860-467E-4E5A-AFEE-C4C1BBECCFE5}" destId="{C46CC51A-BB17-4AC5-910B-36ED17CBC377}" srcOrd="0" destOrd="0" presId="urn:microsoft.com/office/officeart/2005/8/layout/StepDownProcess"/>
    <dgm:cxn modelId="{EBCFFFBA-7001-403F-ADDB-3F09487C74B5}" type="presParOf" srcId="{C46CC51A-BB17-4AC5-910B-36ED17CBC377}" destId="{39DFADB9-27AD-4F1D-B137-5FEB7DB92E8C}" srcOrd="0" destOrd="0" presId="urn:microsoft.com/office/officeart/2005/8/layout/StepDownProcess"/>
    <dgm:cxn modelId="{91209F16-DD72-450B-BE59-A927D8390DE7}" type="presParOf" srcId="{C46CC51A-BB17-4AC5-910B-36ED17CBC377}" destId="{61565D2E-BC6F-4D0C-857B-8000B165A86E}" srcOrd="1" destOrd="0" presId="urn:microsoft.com/office/officeart/2005/8/layout/StepDownProcess"/>
    <dgm:cxn modelId="{44C43CED-B23A-4178-A01A-75EB13C43134}" type="presParOf" srcId="{C46CC51A-BB17-4AC5-910B-36ED17CBC377}" destId="{B2AE247A-36D3-4F58-B4D7-73158F81DF0B}" srcOrd="2" destOrd="0" presId="urn:microsoft.com/office/officeart/2005/8/layout/StepDownProcess"/>
    <dgm:cxn modelId="{E1078F5B-63CF-43C4-B1BA-18F861CB53AA}" type="presParOf" srcId="{DD5F0860-467E-4E5A-AFEE-C4C1BBECCFE5}" destId="{BEDC9A5E-1916-4C24-A8C9-0317F15A4D02}" srcOrd="1" destOrd="0" presId="urn:microsoft.com/office/officeart/2005/8/layout/StepDownProcess"/>
    <dgm:cxn modelId="{A77735B7-81E5-4FD8-B766-FDE71421DC70}" type="presParOf" srcId="{DD5F0860-467E-4E5A-AFEE-C4C1BBECCFE5}" destId="{6E96C19D-A608-419C-9399-62D9C4F4476B}" srcOrd="2" destOrd="0" presId="urn:microsoft.com/office/officeart/2005/8/layout/StepDownProcess"/>
    <dgm:cxn modelId="{917AB9A3-FB80-44C9-A57D-7ADF3F57F31C}" type="presParOf" srcId="{6E96C19D-A608-419C-9399-62D9C4F4476B}" destId="{C384A51B-23A9-4C4F-8B7F-5729C213BC92}" srcOrd="0" destOrd="0" presId="urn:microsoft.com/office/officeart/2005/8/layout/StepDownProcess"/>
    <dgm:cxn modelId="{FD85D44D-BCEF-4716-9A15-C97DD1B13E92}" type="presParOf" srcId="{6E96C19D-A608-419C-9399-62D9C4F4476B}" destId="{257BA018-67BE-4F63-8312-D93EFD71742F}" srcOrd="1" destOrd="0" presId="urn:microsoft.com/office/officeart/2005/8/layout/StepDownProcess"/>
    <dgm:cxn modelId="{E6E2E3E3-DEA4-4E3C-811E-60628E1CE1B3}" type="presParOf" srcId="{6E96C19D-A608-419C-9399-62D9C4F4476B}" destId="{19180710-F5A0-4B01-BDEC-AF4E53C856D3}" srcOrd="2" destOrd="0" presId="urn:microsoft.com/office/officeart/2005/8/layout/StepDownProcess"/>
    <dgm:cxn modelId="{1881C4D5-8592-418D-9F19-CB6E0B334994}" type="presParOf" srcId="{DD5F0860-467E-4E5A-AFEE-C4C1BBECCFE5}" destId="{23A05581-693D-4B1C-8015-8F73BFA11C12}" srcOrd="3" destOrd="0" presId="urn:microsoft.com/office/officeart/2005/8/layout/StepDownProcess"/>
    <dgm:cxn modelId="{02028622-839C-4966-9B7C-EEDC88545567}" type="presParOf" srcId="{DD5F0860-467E-4E5A-AFEE-C4C1BBECCFE5}" destId="{0ACD53C3-9893-4A1A-990A-4D33902F6828}" srcOrd="4" destOrd="0" presId="urn:microsoft.com/office/officeart/2005/8/layout/StepDownProcess"/>
    <dgm:cxn modelId="{37110C63-8F52-422C-BF7B-7492E0BD52CE}" type="presParOf" srcId="{0ACD53C3-9893-4A1A-990A-4D33902F6828}" destId="{17CBF5B0-9C06-4DE3-AC7B-E01CAF45592F}" srcOrd="0" destOrd="0" presId="urn:microsoft.com/office/officeart/2005/8/layout/StepDownProcess"/>
    <dgm:cxn modelId="{F6DEBB3D-11C1-4EE9-87AE-B6E087CEAA96}" type="presParOf" srcId="{0ACD53C3-9893-4A1A-990A-4D33902F6828}" destId="{76AF5ED3-3510-4C5D-8932-A5D0C84725E0}" srcOrd="1" destOrd="0" presId="urn:microsoft.com/office/officeart/2005/8/layout/StepDownProcess"/>
    <dgm:cxn modelId="{25208BD2-37AE-409D-8FC8-EFF5EBA1FC8A}" type="presParOf" srcId="{0ACD53C3-9893-4A1A-990A-4D33902F6828}" destId="{9BA56140-0B77-4FD0-A2B0-B70C9F831B9D}" srcOrd="2" destOrd="0" presId="urn:microsoft.com/office/officeart/2005/8/layout/StepDownProcess"/>
    <dgm:cxn modelId="{ECBADD65-2F41-4664-A647-9CE15FBA0123}" type="presParOf" srcId="{DD5F0860-467E-4E5A-AFEE-C4C1BBECCFE5}" destId="{7AB14A38-12CE-4114-AD37-F52ADFA55059}" srcOrd="5" destOrd="0" presId="urn:microsoft.com/office/officeart/2005/8/layout/StepDownProcess"/>
    <dgm:cxn modelId="{DEBE9E8D-5589-40D3-B68F-768E99A13609}" type="presParOf" srcId="{DD5F0860-467E-4E5A-AFEE-C4C1BBECCFE5}" destId="{D6722876-BDF4-4837-8559-C1F73E9B35E7}" srcOrd="6" destOrd="0" presId="urn:microsoft.com/office/officeart/2005/8/layout/StepDownProcess"/>
    <dgm:cxn modelId="{9D6473AC-61B1-4B25-B81B-999250F4D360}" type="presParOf" srcId="{D6722876-BDF4-4837-8559-C1F73E9B35E7}" destId="{F284C8FB-7412-49F1-8E21-BE1195C9F584}" srcOrd="0" destOrd="0" presId="urn:microsoft.com/office/officeart/2005/8/layout/StepDownProcess"/>
    <dgm:cxn modelId="{4913A6C5-4DD4-4563-9AC6-0EE95476610B}" type="presParOf" srcId="{D6722876-BDF4-4837-8559-C1F73E9B35E7}" destId="{637551B2-7CF4-494E-A02C-5671152A00AB}" srcOrd="1" destOrd="0" presId="urn:microsoft.com/office/officeart/2005/8/layout/StepDownProcess"/>
    <dgm:cxn modelId="{166120F7-D4C4-4A55-B5DE-0523B2D48B96}" type="presParOf" srcId="{D6722876-BDF4-4837-8559-C1F73E9B35E7}" destId="{4DBD6507-0D15-4372-A352-D7D7850495E8}" srcOrd="2" destOrd="0" presId="urn:microsoft.com/office/officeart/2005/8/layout/StepDownProcess"/>
    <dgm:cxn modelId="{409A0C8E-ADD2-45F6-8B82-F9BB3438DAC2}" type="presParOf" srcId="{DD5F0860-467E-4E5A-AFEE-C4C1BBECCFE5}" destId="{E1646B77-84D4-4A27-8486-85A6CD68A437}" srcOrd="7" destOrd="0" presId="urn:microsoft.com/office/officeart/2005/8/layout/StepDownProcess"/>
    <dgm:cxn modelId="{0D4FE15A-5CE1-46A8-8F8F-A427E1CB83B6}" type="presParOf" srcId="{DD5F0860-467E-4E5A-AFEE-C4C1BBECCFE5}" destId="{1A9ECBDD-AAF1-45D6-A8A2-69F034EE71CD}" srcOrd="8" destOrd="0" presId="urn:microsoft.com/office/officeart/2005/8/layout/StepDownProcess"/>
    <dgm:cxn modelId="{C3CBCFE5-6153-4004-9E10-3F2AD4EDC9C5}" type="presParOf" srcId="{1A9ECBDD-AAF1-45D6-A8A2-69F034EE71CD}" destId="{C1FCB635-58C7-4352-8C2D-5203903D7EC0}"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911A0-37C1-4AEE-BEE8-59EC41C5BE89}" type="doc">
      <dgm:prSet loTypeId="urn:microsoft.com/office/officeart/2008/layout/PictureStrips" loCatId="list" qsTypeId="urn:microsoft.com/office/officeart/2005/8/quickstyle/simple1" qsCatId="simple" csTypeId="urn:microsoft.com/office/officeart/2005/8/colors/colorful1#1" csCatId="colorful" phldr="1"/>
      <dgm:spPr/>
      <dgm:t>
        <a:bodyPr/>
        <a:lstStyle/>
        <a:p>
          <a:endParaRPr lang="en-ZA"/>
        </a:p>
      </dgm:t>
    </dgm:pt>
    <dgm:pt modelId="{FF8BD9DA-029B-4BD1-A1F0-0861AA1027AC}">
      <dgm:prSet custT="1"/>
      <dgm:spPr/>
      <dgm:t>
        <a:bodyPr/>
        <a:lstStyle/>
        <a:p>
          <a:pPr algn="ctr"/>
          <a:r>
            <a:rPr lang="en-US" sz="1400" b="1" dirty="0"/>
            <a:t>Sustained campaigns against racism, sexism, homophobia and xenophobia.</a:t>
          </a:r>
          <a:endParaRPr lang="en-ZA" sz="1400" b="1" dirty="0"/>
        </a:p>
      </dgm:t>
    </dgm:pt>
    <dgm:pt modelId="{CB792F7B-FDBB-4B4E-8D3A-48247AD8F220}" type="parTrans" cxnId="{DD5487A7-BAE9-4D51-A538-481EEDF752CA}">
      <dgm:prSet/>
      <dgm:spPr/>
      <dgm:t>
        <a:bodyPr/>
        <a:lstStyle/>
        <a:p>
          <a:endParaRPr lang="en-ZA" sz="2800" b="1">
            <a:solidFill>
              <a:srgbClr val="002060"/>
            </a:solidFill>
          </a:endParaRPr>
        </a:p>
      </dgm:t>
    </dgm:pt>
    <dgm:pt modelId="{BEFB63E4-52FC-4D95-8ACF-23A71A0446DD}" type="sibTrans" cxnId="{DD5487A7-BAE9-4D51-A538-481EEDF752CA}">
      <dgm:prSet/>
      <dgm:spPr/>
      <dgm:t>
        <a:bodyPr/>
        <a:lstStyle/>
        <a:p>
          <a:endParaRPr lang="en-ZA" sz="2800" b="1">
            <a:solidFill>
              <a:srgbClr val="002060"/>
            </a:solidFill>
          </a:endParaRPr>
        </a:p>
      </dgm:t>
    </dgm:pt>
    <dgm:pt modelId="{91F3D1FC-FE20-48A6-80CE-17BAEFF2B36B}">
      <dgm:prSet custT="1"/>
      <dgm:spPr/>
      <dgm:t>
        <a:bodyPr/>
        <a:lstStyle/>
        <a:p>
          <a:pPr algn="ctr"/>
          <a:r>
            <a:rPr lang="en-US" sz="1400" b="1" dirty="0"/>
            <a:t>Gender equality legislation, programming and monitoring and evaluating</a:t>
          </a:r>
          <a:endParaRPr lang="en-ZA" sz="1400" b="1" dirty="0"/>
        </a:p>
      </dgm:t>
    </dgm:pt>
    <dgm:pt modelId="{A022EEF7-F1C3-425D-BB44-3C2E63D92A0C}" type="parTrans" cxnId="{2F1D5072-1E12-4784-83B7-08A20916042F}">
      <dgm:prSet/>
      <dgm:spPr/>
      <dgm:t>
        <a:bodyPr/>
        <a:lstStyle/>
        <a:p>
          <a:endParaRPr lang="en-ZA" sz="2800" b="1">
            <a:solidFill>
              <a:srgbClr val="002060"/>
            </a:solidFill>
          </a:endParaRPr>
        </a:p>
      </dgm:t>
    </dgm:pt>
    <dgm:pt modelId="{F2395B8C-FE2A-4DCD-B389-6FA5C4776F23}" type="sibTrans" cxnId="{2F1D5072-1E12-4784-83B7-08A20916042F}">
      <dgm:prSet/>
      <dgm:spPr/>
      <dgm:t>
        <a:bodyPr/>
        <a:lstStyle/>
        <a:p>
          <a:endParaRPr lang="en-ZA" sz="2800" b="1">
            <a:solidFill>
              <a:srgbClr val="002060"/>
            </a:solidFill>
          </a:endParaRPr>
        </a:p>
      </dgm:t>
    </dgm:pt>
    <dgm:pt modelId="{FBC7A399-62E1-4925-A47D-942561FA7133}">
      <dgm:prSet custT="1"/>
      <dgm:spPr/>
      <dgm:t>
        <a:bodyPr/>
        <a:lstStyle/>
        <a:p>
          <a:pPr algn="ctr"/>
          <a:r>
            <a:rPr lang="en-US" sz="1400" b="1" dirty="0"/>
            <a:t>Improving public services and spaces as well as building integrated housing and sport, arts and culture facilities in communities to ensure sharing of common spaces across race and class.</a:t>
          </a:r>
          <a:endParaRPr lang="en-ZA" sz="1400" b="1" dirty="0"/>
        </a:p>
      </dgm:t>
    </dgm:pt>
    <dgm:pt modelId="{BD6B544F-B135-4382-8BD7-8476BC3626ED}" type="parTrans" cxnId="{52329C86-98E5-4FEF-AA51-0CAF84DF8C4D}">
      <dgm:prSet/>
      <dgm:spPr/>
      <dgm:t>
        <a:bodyPr/>
        <a:lstStyle/>
        <a:p>
          <a:endParaRPr lang="en-ZA" sz="2800" b="1">
            <a:solidFill>
              <a:srgbClr val="002060"/>
            </a:solidFill>
          </a:endParaRPr>
        </a:p>
      </dgm:t>
    </dgm:pt>
    <dgm:pt modelId="{5A381B62-91A1-433B-97B0-6300261AECE4}" type="sibTrans" cxnId="{52329C86-98E5-4FEF-AA51-0CAF84DF8C4D}">
      <dgm:prSet/>
      <dgm:spPr/>
      <dgm:t>
        <a:bodyPr/>
        <a:lstStyle/>
        <a:p>
          <a:endParaRPr lang="en-ZA" sz="2800" b="1">
            <a:solidFill>
              <a:srgbClr val="002060"/>
            </a:solidFill>
          </a:endParaRPr>
        </a:p>
      </dgm:t>
    </dgm:pt>
    <dgm:pt modelId="{4A66D8C7-DD38-4A97-9ED3-94E71344D2C1}">
      <dgm:prSet custT="1"/>
      <dgm:spPr/>
      <dgm:t>
        <a:bodyPr/>
        <a:lstStyle/>
        <a:p>
          <a:pPr algn="ctr"/>
          <a:r>
            <a:rPr lang="en-US" sz="1400" b="1" dirty="0"/>
            <a:t>Incentivising the production and distribution of all art forms that facilitate healing, nation building and dialogue.</a:t>
          </a:r>
          <a:endParaRPr lang="en-ZA" sz="1400" b="1" dirty="0"/>
        </a:p>
      </dgm:t>
    </dgm:pt>
    <dgm:pt modelId="{96CC41C8-EFDE-4040-AE92-DA990E8B09FD}" type="parTrans" cxnId="{F3CE2232-A205-4CD8-BF9A-C6B58A895110}">
      <dgm:prSet/>
      <dgm:spPr/>
      <dgm:t>
        <a:bodyPr/>
        <a:lstStyle/>
        <a:p>
          <a:endParaRPr lang="en-ZA" sz="2800" b="1">
            <a:solidFill>
              <a:srgbClr val="002060"/>
            </a:solidFill>
          </a:endParaRPr>
        </a:p>
      </dgm:t>
    </dgm:pt>
    <dgm:pt modelId="{E3F95342-ADC3-4F21-B7E2-167503BC0721}" type="sibTrans" cxnId="{F3CE2232-A205-4CD8-BF9A-C6B58A895110}">
      <dgm:prSet/>
      <dgm:spPr/>
      <dgm:t>
        <a:bodyPr/>
        <a:lstStyle/>
        <a:p>
          <a:endParaRPr lang="en-ZA" sz="2800" b="1">
            <a:solidFill>
              <a:srgbClr val="002060"/>
            </a:solidFill>
          </a:endParaRPr>
        </a:p>
      </dgm:t>
    </dgm:pt>
    <dgm:pt modelId="{8747F46C-FC22-4883-BEF4-EC3BD20210F2}">
      <dgm:prSet custT="1"/>
      <dgm:spPr/>
      <dgm:t>
        <a:bodyPr/>
        <a:lstStyle/>
        <a:p>
          <a:pPr algn="ctr"/>
          <a:r>
            <a:rPr lang="en-US" sz="1400" b="1" dirty="0"/>
            <a:t>All South Africans to learn at least one indigenous language, business to encourage and reward employees who do so.</a:t>
          </a:r>
          <a:endParaRPr lang="en-ZA" sz="1400" b="1" dirty="0"/>
        </a:p>
      </dgm:t>
    </dgm:pt>
    <dgm:pt modelId="{9378FBEF-F1DF-40C2-B17B-C53BDE2397FF}" type="parTrans" cxnId="{53828C5D-7328-4D14-B033-9E27E37F458B}">
      <dgm:prSet/>
      <dgm:spPr/>
      <dgm:t>
        <a:bodyPr/>
        <a:lstStyle/>
        <a:p>
          <a:endParaRPr lang="en-ZA" sz="2800" b="1">
            <a:solidFill>
              <a:srgbClr val="002060"/>
            </a:solidFill>
          </a:endParaRPr>
        </a:p>
      </dgm:t>
    </dgm:pt>
    <dgm:pt modelId="{869D05D8-72EC-4782-9D3B-A3E82BE0B00A}" type="sibTrans" cxnId="{53828C5D-7328-4D14-B033-9E27E37F458B}">
      <dgm:prSet/>
      <dgm:spPr/>
      <dgm:t>
        <a:bodyPr/>
        <a:lstStyle/>
        <a:p>
          <a:endParaRPr lang="en-ZA" sz="2800" b="1">
            <a:solidFill>
              <a:srgbClr val="002060"/>
            </a:solidFill>
          </a:endParaRPr>
        </a:p>
      </dgm:t>
    </dgm:pt>
    <dgm:pt modelId="{A0666447-D72C-43C7-A27A-F1F184B69628}">
      <dgm:prSet custT="1"/>
      <dgm:spPr/>
      <dgm:t>
        <a:bodyPr/>
        <a:lstStyle/>
        <a:p>
          <a:pPr algn="ctr"/>
          <a:r>
            <a:rPr lang="en-US" sz="1400" b="1" dirty="0"/>
            <a:t>Promote citizen participation in forums such as Integrated Development Plans, Ward Committees, School Governing Boards and Community Policing Forums.</a:t>
          </a:r>
          <a:endParaRPr lang="en-ZA" sz="1400" b="1" dirty="0"/>
        </a:p>
      </dgm:t>
    </dgm:pt>
    <dgm:pt modelId="{115E10C5-F7F1-420A-ABB3-361583029E44}" type="parTrans" cxnId="{6A9CEB26-4E88-42E9-B1FD-8FB140B80391}">
      <dgm:prSet/>
      <dgm:spPr/>
      <dgm:t>
        <a:bodyPr/>
        <a:lstStyle/>
        <a:p>
          <a:endParaRPr lang="en-ZA" sz="2800" b="1">
            <a:solidFill>
              <a:srgbClr val="002060"/>
            </a:solidFill>
          </a:endParaRPr>
        </a:p>
      </dgm:t>
    </dgm:pt>
    <dgm:pt modelId="{5D575571-9EC5-46F2-843F-518F5880FDB5}" type="sibTrans" cxnId="{6A9CEB26-4E88-42E9-B1FD-8FB140B80391}">
      <dgm:prSet/>
      <dgm:spPr/>
      <dgm:t>
        <a:bodyPr/>
        <a:lstStyle/>
        <a:p>
          <a:endParaRPr lang="en-ZA" sz="2800" b="1">
            <a:solidFill>
              <a:srgbClr val="002060"/>
            </a:solidFill>
          </a:endParaRPr>
        </a:p>
      </dgm:t>
    </dgm:pt>
    <dgm:pt modelId="{A63CAF28-8EC4-4B0E-86CD-DC6516CAFD5E}">
      <dgm:prSet custT="1"/>
      <dgm:spPr/>
      <dgm:t>
        <a:bodyPr/>
        <a:lstStyle/>
        <a:p>
          <a:pPr algn="ctr"/>
          <a:r>
            <a:rPr lang="en-US" sz="1400" b="1" dirty="0"/>
            <a:t>Broaden economic participation and continue with Employment Equity.</a:t>
          </a:r>
          <a:endParaRPr lang="en-ZA" sz="1400" b="1" dirty="0"/>
        </a:p>
      </dgm:t>
    </dgm:pt>
    <dgm:pt modelId="{AC6DA55A-788A-4122-B645-680CB06C8350}" type="sibTrans" cxnId="{B3A27305-84D3-409E-B5F7-998C1EFB8F32}">
      <dgm:prSet/>
      <dgm:spPr/>
      <dgm:t>
        <a:bodyPr/>
        <a:lstStyle/>
        <a:p>
          <a:endParaRPr lang="en-ZA"/>
        </a:p>
      </dgm:t>
    </dgm:pt>
    <dgm:pt modelId="{13C685C5-24EA-4411-B9C0-01A0FBCACA3C}" type="parTrans" cxnId="{B3A27305-84D3-409E-B5F7-998C1EFB8F32}">
      <dgm:prSet/>
      <dgm:spPr/>
      <dgm:t>
        <a:bodyPr/>
        <a:lstStyle/>
        <a:p>
          <a:endParaRPr lang="en-ZA"/>
        </a:p>
      </dgm:t>
    </dgm:pt>
    <dgm:pt modelId="{FA63F55A-7791-4C39-AC70-26BBF2348637}" type="pres">
      <dgm:prSet presAssocID="{6E3911A0-37C1-4AEE-BEE8-59EC41C5BE89}" presName="Name0" presStyleCnt="0">
        <dgm:presLayoutVars>
          <dgm:dir/>
          <dgm:resizeHandles val="exact"/>
        </dgm:presLayoutVars>
      </dgm:prSet>
      <dgm:spPr/>
      <dgm:t>
        <a:bodyPr/>
        <a:lstStyle/>
        <a:p>
          <a:endParaRPr lang="en-US"/>
        </a:p>
      </dgm:t>
    </dgm:pt>
    <dgm:pt modelId="{CE6D3DC4-0552-4124-829A-C02543D6FBE3}" type="pres">
      <dgm:prSet presAssocID="{FF8BD9DA-029B-4BD1-A1F0-0861AA1027AC}" presName="composite" presStyleCnt="0"/>
      <dgm:spPr/>
    </dgm:pt>
    <dgm:pt modelId="{4A71F25B-B78F-4C1B-B093-695539D1DA48}" type="pres">
      <dgm:prSet presAssocID="{FF8BD9DA-029B-4BD1-A1F0-0861AA1027AC}" presName="rect1" presStyleLbl="trAlignAcc1" presStyleIdx="0" presStyleCnt="7">
        <dgm:presLayoutVars>
          <dgm:bulletEnabled val="1"/>
        </dgm:presLayoutVars>
      </dgm:prSet>
      <dgm:spPr/>
      <dgm:t>
        <a:bodyPr/>
        <a:lstStyle/>
        <a:p>
          <a:endParaRPr lang="en-US"/>
        </a:p>
      </dgm:t>
    </dgm:pt>
    <dgm:pt modelId="{0C838E44-14A0-457F-9A9E-E49513386962}" type="pres">
      <dgm:prSet presAssocID="{FF8BD9DA-029B-4BD1-A1F0-0861AA1027AC}" presName="rect2" presStyleLbl="fgImgPlace1" presStyleIdx="0" presStyleCnt="7"/>
      <dgm:spPr>
        <a:blipFill rotWithShape="1">
          <a:blip xmlns:r="http://schemas.openxmlformats.org/officeDocument/2006/relationships" r:embed="rId1"/>
          <a:srcRect/>
          <a:stretch>
            <a:fillRect l="-30000" r="-30000"/>
          </a:stretch>
        </a:blipFill>
      </dgm:spPr>
    </dgm:pt>
    <dgm:pt modelId="{20C96F75-32F8-4840-90AB-0A39B9A33444}" type="pres">
      <dgm:prSet presAssocID="{BEFB63E4-52FC-4D95-8ACF-23A71A0446DD}" presName="sibTrans" presStyleCnt="0"/>
      <dgm:spPr/>
    </dgm:pt>
    <dgm:pt modelId="{F0779AC6-C037-4384-B33E-C6517C92762F}" type="pres">
      <dgm:prSet presAssocID="{91F3D1FC-FE20-48A6-80CE-17BAEFF2B36B}" presName="composite" presStyleCnt="0"/>
      <dgm:spPr/>
    </dgm:pt>
    <dgm:pt modelId="{2B4E259A-FDFA-421C-8EEA-AAAE07C1BE90}" type="pres">
      <dgm:prSet presAssocID="{91F3D1FC-FE20-48A6-80CE-17BAEFF2B36B}" presName="rect1" presStyleLbl="trAlignAcc1" presStyleIdx="1" presStyleCnt="7">
        <dgm:presLayoutVars>
          <dgm:bulletEnabled val="1"/>
        </dgm:presLayoutVars>
      </dgm:prSet>
      <dgm:spPr/>
      <dgm:t>
        <a:bodyPr/>
        <a:lstStyle/>
        <a:p>
          <a:endParaRPr lang="en-US"/>
        </a:p>
      </dgm:t>
    </dgm:pt>
    <dgm:pt modelId="{F643AFA2-D130-4192-8DC0-3E2163995C35}" type="pres">
      <dgm:prSet presAssocID="{91F3D1FC-FE20-48A6-80CE-17BAEFF2B36B}" presName="rect2" presStyleLbl="fgImgPlace1" presStyleIdx="1" presStyleCnt="7"/>
      <dgm:spPr>
        <a:blipFill rotWithShape="1">
          <a:blip xmlns:r="http://schemas.openxmlformats.org/officeDocument/2006/relationships" r:embed="rId1"/>
          <a:srcRect/>
          <a:stretch>
            <a:fillRect l="-30000" r="-30000"/>
          </a:stretch>
        </a:blipFill>
      </dgm:spPr>
    </dgm:pt>
    <dgm:pt modelId="{4CB64234-C7FC-4E54-9A69-E86183B44202}" type="pres">
      <dgm:prSet presAssocID="{F2395B8C-FE2A-4DCD-B389-6FA5C4776F23}" presName="sibTrans" presStyleCnt="0"/>
      <dgm:spPr/>
    </dgm:pt>
    <dgm:pt modelId="{28B1F7D3-783A-40E0-AD0D-1EE71C8EDE9A}" type="pres">
      <dgm:prSet presAssocID="{A63CAF28-8EC4-4B0E-86CD-DC6516CAFD5E}" presName="composite" presStyleCnt="0"/>
      <dgm:spPr/>
    </dgm:pt>
    <dgm:pt modelId="{F3FB6529-7412-4A36-9783-A8356631FD25}" type="pres">
      <dgm:prSet presAssocID="{A63CAF28-8EC4-4B0E-86CD-DC6516CAFD5E}" presName="rect1" presStyleLbl="trAlignAcc1" presStyleIdx="2" presStyleCnt="7">
        <dgm:presLayoutVars>
          <dgm:bulletEnabled val="1"/>
        </dgm:presLayoutVars>
      </dgm:prSet>
      <dgm:spPr/>
      <dgm:t>
        <a:bodyPr/>
        <a:lstStyle/>
        <a:p>
          <a:endParaRPr lang="en-US"/>
        </a:p>
      </dgm:t>
    </dgm:pt>
    <dgm:pt modelId="{7F17ACB3-E328-4F9C-B5F4-83F022B1BC4E}" type="pres">
      <dgm:prSet presAssocID="{A63CAF28-8EC4-4B0E-86CD-DC6516CAFD5E}" presName="rect2" presStyleLbl="fgImgPlace1" presStyleIdx="2" presStyleCnt="7" custLinFactNeighborX="-373" custLinFactNeighborY="3285"/>
      <dgm:spPr>
        <a:blipFill rotWithShape="1">
          <a:blip xmlns:r="http://schemas.openxmlformats.org/officeDocument/2006/relationships" r:embed="rId2"/>
          <a:srcRect/>
          <a:stretch>
            <a:fillRect/>
          </a:stretch>
        </a:blipFill>
      </dgm:spPr>
    </dgm:pt>
    <dgm:pt modelId="{8A742414-9127-4BC3-8240-6304BDD55475}" type="pres">
      <dgm:prSet presAssocID="{AC6DA55A-788A-4122-B645-680CB06C8350}" presName="sibTrans" presStyleCnt="0"/>
      <dgm:spPr/>
    </dgm:pt>
    <dgm:pt modelId="{34058EC4-F56D-42AB-853B-AC01C1F1C5B0}" type="pres">
      <dgm:prSet presAssocID="{FBC7A399-62E1-4925-A47D-942561FA7133}" presName="composite" presStyleCnt="0"/>
      <dgm:spPr/>
    </dgm:pt>
    <dgm:pt modelId="{C442FE38-5E07-41C9-9EC4-116DE2D6D2AD}" type="pres">
      <dgm:prSet presAssocID="{FBC7A399-62E1-4925-A47D-942561FA7133}" presName="rect1" presStyleLbl="trAlignAcc1" presStyleIdx="3" presStyleCnt="7">
        <dgm:presLayoutVars>
          <dgm:bulletEnabled val="1"/>
        </dgm:presLayoutVars>
      </dgm:prSet>
      <dgm:spPr/>
      <dgm:t>
        <a:bodyPr/>
        <a:lstStyle/>
        <a:p>
          <a:endParaRPr lang="en-US"/>
        </a:p>
      </dgm:t>
    </dgm:pt>
    <dgm:pt modelId="{9148D4C5-53F4-4D9C-A93D-4B5CA28DEF1E}" type="pres">
      <dgm:prSet presAssocID="{FBC7A399-62E1-4925-A47D-942561FA7133}" presName="rect2" presStyleLbl="fgImgPlace1" presStyleIdx="3" presStyleCnt="7"/>
      <dgm:spPr>
        <a:blipFill rotWithShape="1">
          <a:blip xmlns:r="http://schemas.openxmlformats.org/officeDocument/2006/relationships" r:embed="rId1"/>
          <a:srcRect/>
          <a:stretch>
            <a:fillRect l="-30000" r="-30000"/>
          </a:stretch>
        </a:blipFill>
      </dgm:spPr>
    </dgm:pt>
    <dgm:pt modelId="{BFBA8FA8-ED8F-49AD-87E7-458B8C06434D}" type="pres">
      <dgm:prSet presAssocID="{5A381B62-91A1-433B-97B0-6300261AECE4}" presName="sibTrans" presStyleCnt="0"/>
      <dgm:spPr/>
    </dgm:pt>
    <dgm:pt modelId="{F55EB2E9-2F7D-40F3-81DD-2DE1BECBCBE2}" type="pres">
      <dgm:prSet presAssocID="{4A66D8C7-DD38-4A97-9ED3-94E71344D2C1}" presName="composite" presStyleCnt="0"/>
      <dgm:spPr/>
    </dgm:pt>
    <dgm:pt modelId="{7E123D56-3B96-4060-9574-23D539094A63}" type="pres">
      <dgm:prSet presAssocID="{4A66D8C7-DD38-4A97-9ED3-94E71344D2C1}" presName="rect1" presStyleLbl="trAlignAcc1" presStyleIdx="4" presStyleCnt="7">
        <dgm:presLayoutVars>
          <dgm:bulletEnabled val="1"/>
        </dgm:presLayoutVars>
      </dgm:prSet>
      <dgm:spPr/>
      <dgm:t>
        <a:bodyPr/>
        <a:lstStyle/>
        <a:p>
          <a:endParaRPr lang="en-US"/>
        </a:p>
      </dgm:t>
    </dgm:pt>
    <dgm:pt modelId="{3636C7E4-3C07-40AD-B699-79A6F162C81D}" type="pres">
      <dgm:prSet presAssocID="{4A66D8C7-DD38-4A97-9ED3-94E71344D2C1}" presName="rect2" presStyleLbl="fgImgPlace1" presStyleIdx="4" presStyleCnt="7"/>
      <dgm:spPr>
        <a:blipFill rotWithShape="1">
          <a:blip xmlns:r="http://schemas.openxmlformats.org/officeDocument/2006/relationships" r:embed="rId1"/>
          <a:srcRect/>
          <a:stretch>
            <a:fillRect l="-30000" r="-30000"/>
          </a:stretch>
        </a:blipFill>
      </dgm:spPr>
    </dgm:pt>
    <dgm:pt modelId="{F20AB7F4-A168-4DFC-98D7-654EDEFDDEA8}" type="pres">
      <dgm:prSet presAssocID="{E3F95342-ADC3-4F21-B7E2-167503BC0721}" presName="sibTrans" presStyleCnt="0"/>
      <dgm:spPr/>
    </dgm:pt>
    <dgm:pt modelId="{7BD8D669-E8A5-4B2B-B39C-63AF357F62A2}" type="pres">
      <dgm:prSet presAssocID="{8747F46C-FC22-4883-BEF4-EC3BD20210F2}" presName="composite" presStyleCnt="0"/>
      <dgm:spPr/>
    </dgm:pt>
    <dgm:pt modelId="{8CCBFBB4-4384-4CC0-9433-52675EEA2F6C}" type="pres">
      <dgm:prSet presAssocID="{8747F46C-FC22-4883-BEF4-EC3BD20210F2}" presName="rect1" presStyleLbl="trAlignAcc1" presStyleIdx="5" presStyleCnt="7">
        <dgm:presLayoutVars>
          <dgm:bulletEnabled val="1"/>
        </dgm:presLayoutVars>
      </dgm:prSet>
      <dgm:spPr/>
      <dgm:t>
        <a:bodyPr/>
        <a:lstStyle/>
        <a:p>
          <a:endParaRPr lang="en-US"/>
        </a:p>
      </dgm:t>
    </dgm:pt>
    <dgm:pt modelId="{8B6B73D1-8E2B-46B3-B3D3-C3B384E9858E}" type="pres">
      <dgm:prSet presAssocID="{8747F46C-FC22-4883-BEF4-EC3BD20210F2}" presName="rect2" presStyleLbl="fgImgPlace1" presStyleIdx="5" presStyleCnt="7"/>
      <dgm:spPr>
        <a:blipFill rotWithShape="1">
          <a:blip xmlns:r="http://schemas.openxmlformats.org/officeDocument/2006/relationships" r:embed="rId1"/>
          <a:srcRect/>
          <a:stretch>
            <a:fillRect l="-30000" r="-30000"/>
          </a:stretch>
        </a:blipFill>
      </dgm:spPr>
    </dgm:pt>
    <dgm:pt modelId="{B4CD5B36-BB3F-4BC0-90CC-4918A17BBAC0}" type="pres">
      <dgm:prSet presAssocID="{869D05D8-72EC-4782-9D3B-A3E82BE0B00A}" presName="sibTrans" presStyleCnt="0"/>
      <dgm:spPr/>
    </dgm:pt>
    <dgm:pt modelId="{0034B355-8EEE-4E83-9308-9559160C6A05}" type="pres">
      <dgm:prSet presAssocID="{A0666447-D72C-43C7-A27A-F1F184B69628}" presName="composite" presStyleCnt="0"/>
      <dgm:spPr/>
    </dgm:pt>
    <dgm:pt modelId="{089BC660-CDF4-4DA6-9133-B00C1604CEB4}" type="pres">
      <dgm:prSet presAssocID="{A0666447-D72C-43C7-A27A-F1F184B69628}" presName="rect1" presStyleLbl="trAlignAcc1" presStyleIdx="6" presStyleCnt="7">
        <dgm:presLayoutVars>
          <dgm:bulletEnabled val="1"/>
        </dgm:presLayoutVars>
      </dgm:prSet>
      <dgm:spPr/>
      <dgm:t>
        <a:bodyPr/>
        <a:lstStyle/>
        <a:p>
          <a:endParaRPr lang="en-US"/>
        </a:p>
      </dgm:t>
    </dgm:pt>
    <dgm:pt modelId="{B5E16A42-C0EA-48DE-8292-F0F3AD826E44}" type="pres">
      <dgm:prSet presAssocID="{A0666447-D72C-43C7-A27A-F1F184B69628}" presName="rect2" presStyleLbl="fgImgPlace1" presStyleIdx="6" presStyleCnt="7"/>
      <dgm:spPr>
        <a:blipFill rotWithShape="1">
          <a:blip xmlns:r="http://schemas.openxmlformats.org/officeDocument/2006/relationships" r:embed="rId1"/>
          <a:srcRect/>
          <a:stretch>
            <a:fillRect l="-30000" r="-30000"/>
          </a:stretch>
        </a:blipFill>
      </dgm:spPr>
    </dgm:pt>
  </dgm:ptLst>
  <dgm:cxnLst>
    <dgm:cxn modelId="{6A9CEB26-4E88-42E9-B1FD-8FB140B80391}" srcId="{6E3911A0-37C1-4AEE-BEE8-59EC41C5BE89}" destId="{A0666447-D72C-43C7-A27A-F1F184B69628}" srcOrd="6" destOrd="0" parTransId="{115E10C5-F7F1-420A-ABB3-361583029E44}" sibTransId="{5D575571-9EC5-46F2-843F-518F5880FDB5}"/>
    <dgm:cxn modelId="{1C6B0575-1FC2-4573-9609-C4710EAB89DE}" type="presOf" srcId="{4A66D8C7-DD38-4A97-9ED3-94E71344D2C1}" destId="{7E123D56-3B96-4060-9574-23D539094A63}" srcOrd="0" destOrd="0" presId="urn:microsoft.com/office/officeart/2008/layout/PictureStrips"/>
    <dgm:cxn modelId="{DD5487A7-BAE9-4D51-A538-481EEDF752CA}" srcId="{6E3911A0-37C1-4AEE-BEE8-59EC41C5BE89}" destId="{FF8BD9DA-029B-4BD1-A1F0-0861AA1027AC}" srcOrd="0" destOrd="0" parTransId="{CB792F7B-FDBB-4B4E-8D3A-48247AD8F220}" sibTransId="{BEFB63E4-52FC-4D95-8ACF-23A71A0446DD}"/>
    <dgm:cxn modelId="{4CC63079-1D4C-4BC8-BCF5-10962A14DF40}" type="presOf" srcId="{8747F46C-FC22-4883-BEF4-EC3BD20210F2}" destId="{8CCBFBB4-4384-4CC0-9433-52675EEA2F6C}" srcOrd="0" destOrd="0" presId="urn:microsoft.com/office/officeart/2008/layout/PictureStrips"/>
    <dgm:cxn modelId="{FFCC2969-4294-4086-B562-E245E18912D6}" type="presOf" srcId="{FBC7A399-62E1-4925-A47D-942561FA7133}" destId="{C442FE38-5E07-41C9-9EC4-116DE2D6D2AD}" srcOrd="0" destOrd="0" presId="urn:microsoft.com/office/officeart/2008/layout/PictureStrips"/>
    <dgm:cxn modelId="{A99EF8A8-6044-42D5-894A-BA274AEB27E5}" type="presOf" srcId="{FF8BD9DA-029B-4BD1-A1F0-0861AA1027AC}" destId="{4A71F25B-B78F-4C1B-B093-695539D1DA48}" srcOrd="0" destOrd="0" presId="urn:microsoft.com/office/officeart/2008/layout/PictureStrips"/>
    <dgm:cxn modelId="{53828C5D-7328-4D14-B033-9E27E37F458B}" srcId="{6E3911A0-37C1-4AEE-BEE8-59EC41C5BE89}" destId="{8747F46C-FC22-4883-BEF4-EC3BD20210F2}" srcOrd="5" destOrd="0" parTransId="{9378FBEF-F1DF-40C2-B17B-C53BDE2397FF}" sibTransId="{869D05D8-72EC-4782-9D3B-A3E82BE0B00A}"/>
    <dgm:cxn modelId="{52329C86-98E5-4FEF-AA51-0CAF84DF8C4D}" srcId="{6E3911A0-37C1-4AEE-BEE8-59EC41C5BE89}" destId="{FBC7A399-62E1-4925-A47D-942561FA7133}" srcOrd="3" destOrd="0" parTransId="{BD6B544F-B135-4382-8BD7-8476BC3626ED}" sibTransId="{5A381B62-91A1-433B-97B0-6300261AECE4}"/>
    <dgm:cxn modelId="{A35C126C-664F-4DDF-B20C-3B4A3740140C}" type="presOf" srcId="{6E3911A0-37C1-4AEE-BEE8-59EC41C5BE89}" destId="{FA63F55A-7791-4C39-AC70-26BBF2348637}" srcOrd="0" destOrd="0" presId="urn:microsoft.com/office/officeart/2008/layout/PictureStrips"/>
    <dgm:cxn modelId="{F3CE2232-A205-4CD8-BF9A-C6B58A895110}" srcId="{6E3911A0-37C1-4AEE-BEE8-59EC41C5BE89}" destId="{4A66D8C7-DD38-4A97-9ED3-94E71344D2C1}" srcOrd="4" destOrd="0" parTransId="{96CC41C8-EFDE-4040-AE92-DA990E8B09FD}" sibTransId="{E3F95342-ADC3-4F21-B7E2-167503BC0721}"/>
    <dgm:cxn modelId="{355942FB-2239-4459-BA0F-57D53D254D8C}" type="presOf" srcId="{91F3D1FC-FE20-48A6-80CE-17BAEFF2B36B}" destId="{2B4E259A-FDFA-421C-8EEA-AAAE07C1BE90}" srcOrd="0" destOrd="0" presId="urn:microsoft.com/office/officeart/2008/layout/PictureStrips"/>
    <dgm:cxn modelId="{3AE24D95-F77D-4D96-B764-5ED726FFB85C}" type="presOf" srcId="{A63CAF28-8EC4-4B0E-86CD-DC6516CAFD5E}" destId="{F3FB6529-7412-4A36-9783-A8356631FD25}" srcOrd="0" destOrd="0" presId="urn:microsoft.com/office/officeart/2008/layout/PictureStrips"/>
    <dgm:cxn modelId="{2F1D5072-1E12-4784-83B7-08A20916042F}" srcId="{6E3911A0-37C1-4AEE-BEE8-59EC41C5BE89}" destId="{91F3D1FC-FE20-48A6-80CE-17BAEFF2B36B}" srcOrd="1" destOrd="0" parTransId="{A022EEF7-F1C3-425D-BB44-3C2E63D92A0C}" sibTransId="{F2395B8C-FE2A-4DCD-B389-6FA5C4776F23}"/>
    <dgm:cxn modelId="{0AD0D88C-A87F-40F0-8600-F41EFD85516A}" type="presOf" srcId="{A0666447-D72C-43C7-A27A-F1F184B69628}" destId="{089BC660-CDF4-4DA6-9133-B00C1604CEB4}" srcOrd="0" destOrd="0" presId="urn:microsoft.com/office/officeart/2008/layout/PictureStrips"/>
    <dgm:cxn modelId="{B3A27305-84D3-409E-B5F7-998C1EFB8F32}" srcId="{6E3911A0-37C1-4AEE-BEE8-59EC41C5BE89}" destId="{A63CAF28-8EC4-4B0E-86CD-DC6516CAFD5E}" srcOrd="2" destOrd="0" parTransId="{13C685C5-24EA-4411-B9C0-01A0FBCACA3C}" sibTransId="{AC6DA55A-788A-4122-B645-680CB06C8350}"/>
    <dgm:cxn modelId="{D1D96097-DE98-4754-AB8D-02BC02585693}" type="presParOf" srcId="{FA63F55A-7791-4C39-AC70-26BBF2348637}" destId="{CE6D3DC4-0552-4124-829A-C02543D6FBE3}" srcOrd="0" destOrd="0" presId="urn:microsoft.com/office/officeart/2008/layout/PictureStrips"/>
    <dgm:cxn modelId="{C35A5DAC-20DC-4FE7-AD82-F7661BC165E1}" type="presParOf" srcId="{CE6D3DC4-0552-4124-829A-C02543D6FBE3}" destId="{4A71F25B-B78F-4C1B-B093-695539D1DA48}" srcOrd="0" destOrd="0" presId="urn:microsoft.com/office/officeart/2008/layout/PictureStrips"/>
    <dgm:cxn modelId="{D3887BC7-9B41-4DE9-8C80-26EA05F7E7F0}" type="presParOf" srcId="{CE6D3DC4-0552-4124-829A-C02543D6FBE3}" destId="{0C838E44-14A0-457F-9A9E-E49513386962}" srcOrd="1" destOrd="0" presId="urn:microsoft.com/office/officeart/2008/layout/PictureStrips"/>
    <dgm:cxn modelId="{5D7F378C-81C9-472C-B686-CDAA4FE38CD8}" type="presParOf" srcId="{FA63F55A-7791-4C39-AC70-26BBF2348637}" destId="{20C96F75-32F8-4840-90AB-0A39B9A33444}" srcOrd="1" destOrd="0" presId="urn:microsoft.com/office/officeart/2008/layout/PictureStrips"/>
    <dgm:cxn modelId="{D44ED9F4-CB31-41A1-9B73-14163D02E5F3}" type="presParOf" srcId="{FA63F55A-7791-4C39-AC70-26BBF2348637}" destId="{F0779AC6-C037-4384-B33E-C6517C92762F}" srcOrd="2" destOrd="0" presId="urn:microsoft.com/office/officeart/2008/layout/PictureStrips"/>
    <dgm:cxn modelId="{425A0A87-8EFE-4EA8-9D57-7A8213EF9955}" type="presParOf" srcId="{F0779AC6-C037-4384-B33E-C6517C92762F}" destId="{2B4E259A-FDFA-421C-8EEA-AAAE07C1BE90}" srcOrd="0" destOrd="0" presId="urn:microsoft.com/office/officeart/2008/layout/PictureStrips"/>
    <dgm:cxn modelId="{93201805-4053-4E4D-90C9-B138159C86B2}" type="presParOf" srcId="{F0779AC6-C037-4384-B33E-C6517C92762F}" destId="{F643AFA2-D130-4192-8DC0-3E2163995C35}" srcOrd="1" destOrd="0" presId="urn:microsoft.com/office/officeart/2008/layout/PictureStrips"/>
    <dgm:cxn modelId="{13E8C392-F156-4B02-AC70-99CAE5360E59}" type="presParOf" srcId="{FA63F55A-7791-4C39-AC70-26BBF2348637}" destId="{4CB64234-C7FC-4E54-9A69-E86183B44202}" srcOrd="3" destOrd="0" presId="urn:microsoft.com/office/officeart/2008/layout/PictureStrips"/>
    <dgm:cxn modelId="{3CA0DF8F-1826-4EF4-B18D-11458E128437}" type="presParOf" srcId="{FA63F55A-7791-4C39-AC70-26BBF2348637}" destId="{28B1F7D3-783A-40E0-AD0D-1EE71C8EDE9A}" srcOrd="4" destOrd="0" presId="urn:microsoft.com/office/officeart/2008/layout/PictureStrips"/>
    <dgm:cxn modelId="{4600ECAB-512B-4573-86E1-52E75A17F838}" type="presParOf" srcId="{28B1F7D3-783A-40E0-AD0D-1EE71C8EDE9A}" destId="{F3FB6529-7412-4A36-9783-A8356631FD25}" srcOrd="0" destOrd="0" presId="urn:microsoft.com/office/officeart/2008/layout/PictureStrips"/>
    <dgm:cxn modelId="{E38F215A-0373-42C9-BB94-4F9187306023}" type="presParOf" srcId="{28B1F7D3-783A-40E0-AD0D-1EE71C8EDE9A}" destId="{7F17ACB3-E328-4F9C-B5F4-83F022B1BC4E}" srcOrd="1" destOrd="0" presId="urn:microsoft.com/office/officeart/2008/layout/PictureStrips"/>
    <dgm:cxn modelId="{4C320C87-CAC3-43E8-94BA-DDEA15D7038F}" type="presParOf" srcId="{FA63F55A-7791-4C39-AC70-26BBF2348637}" destId="{8A742414-9127-4BC3-8240-6304BDD55475}" srcOrd="5" destOrd="0" presId="urn:microsoft.com/office/officeart/2008/layout/PictureStrips"/>
    <dgm:cxn modelId="{47955E54-D204-463A-8134-8F214906F916}" type="presParOf" srcId="{FA63F55A-7791-4C39-AC70-26BBF2348637}" destId="{34058EC4-F56D-42AB-853B-AC01C1F1C5B0}" srcOrd="6" destOrd="0" presId="urn:microsoft.com/office/officeart/2008/layout/PictureStrips"/>
    <dgm:cxn modelId="{9A43B803-7C21-4599-B995-C4BDBB67DE74}" type="presParOf" srcId="{34058EC4-F56D-42AB-853B-AC01C1F1C5B0}" destId="{C442FE38-5E07-41C9-9EC4-116DE2D6D2AD}" srcOrd="0" destOrd="0" presId="urn:microsoft.com/office/officeart/2008/layout/PictureStrips"/>
    <dgm:cxn modelId="{CC2AD8B9-0EE3-48F5-AADF-BADB694AF77D}" type="presParOf" srcId="{34058EC4-F56D-42AB-853B-AC01C1F1C5B0}" destId="{9148D4C5-53F4-4D9C-A93D-4B5CA28DEF1E}" srcOrd="1" destOrd="0" presId="urn:microsoft.com/office/officeart/2008/layout/PictureStrips"/>
    <dgm:cxn modelId="{699C9360-C74F-486B-8491-C432207CB811}" type="presParOf" srcId="{FA63F55A-7791-4C39-AC70-26BBF2348637}" destId="{BFBA8FA8-ED8F-49AD-87E7-458B8C06434D}" srcOrd="7" destOrd="0" presId="urn:microsoft.com/office/officeart/2008/layout/PictureStrips"/>
    <dgm:cxn modelId="{29824B2F-10D5-4A08-A48B-5D38FD882E26}" type="presParOf" srcId="{FA63F55A-7791-4C39-AC70-26BBF2348637}" destId="{F55EB2E9-2F7D-40F3-81DD-2DE1BECBCBE2}" srcOrd="8" destOrd="0" presId="urn:microsoft.com/office/officeart/2008/layout/PictureStrips"/>
    <dgm:cxn modelId="{0B541FF1-8E71-4F58-A408-ED0FEF457F28}" type="presParOf" srcId="{F55EB2E9-2F7D-40F3-81DD-2DE1BECBCBE2}" destId="{7E123D56-3B96-4060-9574-23D539094A63}" srcOrd="0" destOrd="0" presId="urn:microsoft.com/office/officeart/2008/layout/PictureStrips"/>
    <dgm:cxn modelId="{53663892-6006-4017-A6DD-81229DE85E1F}" type="presParOf" srcId="{F55EB2E9-2F7D-40F3-81DD-2DE1BECBCBE2}" destId="{3636C7E4-3C07-40AD-B699-79A6F162C81D}" srcOrd="1" destOrd="0" presId="urn:microsoft.com/office/officeart/2008/layout/PictureStrips"/>
    <dgm:cxn modelId="{F099025D-C044-4A15-85CB-CED385D62893}" type="presParOf" srcId="{FA63F55A-7791-4C39-AC70-26BBF2348637}" destId="{F20AB7F4-A168-4DFC-98D7-654EDEFDDEA8}" srcOrd="9" destOrd="0" presId="urn:microsoft.com/office/officeart/2008/layout/PictureStrips"/>
    <dgm:cxn modelId="{A837487D-6716-46B1-826C-C1D46E476C88}" type="presParOf" srcId="{FA63F55A-7791-4C39-AC70-26BBF2348637}" destId="{7BD8D669-E8A5-4B2B-B39C-63AF357F62A2}" srcOrd="10" destOrd="0" presId="urn:microsoft.com/office/officeart/2008/layout/PictureStrips"/>
    <dgm:cxn modelId="{D95C4798-B4B7-4826-B8B4-92B907552382}" type="presParOf" srcId="{7BD8D669-E8A5-4B2B-B39C-63AF357F62A2}" destId="{8CCBFBB4-4384-4CC0-9433-52675EEA2F6C}" srcOrd="0" destOrd="0" presId="urn:microsoft.com/office/officeart/2008/layout/PictureStrips"/>
    <dgm:cxn modelId="{DA182579-CED1-4DFA-964E-F994014CB8EF}" type="presParOf" srcId="{7BD8D669-E8A5-4B2B-B39C-63AF357F62A2}" destId="{8B6B73D1-8E2B-46B3-B3D3-C3B384E9858E}" srcOrd="1" destOrd="0" presId="urn:microsoft.com/office/officeart/2008/layout/PictureStrips"/>
    <dgm:cxn modelId="{AC47BF5D-EDDC-42FA-8D49-3DB83E3DC4CB}" type="presParOf" srcId="{FA63F55A-7791-4C39-AC70-26BBF2348637}" destId="{B4CD5B36-BB3F-4BC0-90CC-4918A17BBAC0}" srcOrd="11" destOrd="0" presId="urn:microsoft.com/office/officeart/2008/layout/PictureStrips"/>
    <dgm:cxn modelId="{BBE8F2B6-570B-42D4-96F4-7F42B6285D40}" type="presParOf" srcId="{FA63F55A-7791-4C39-AC70-26BBF2348637}" destId="{0034B355-8EEE-4E83-9308-9559160C6A05}" srcOrd="12" destOrd="0" presId="urn:microsoft.com/office/officeart/2008/layout/PictureStrips"/>
    <dgm:cxn modelId="{8E2A3090-0473-4381-88EE-3878054589EF}" type="presParOf" srcId="{0034B355-8EEE-4E83-9308-9559160C6A05}" destId="{089BC660-CDF4-4DA6-9133-B00C1604CEB4}" srcOrd="0" destOrd="0" presId="urn:microsoft.com/office/officeart/2008/layout/PictureStrips"/>
    <dgm:cxn modelId="{2F83FC11-587A-4D09-A308-4BE90A3905CC}" type="presParOf" srcId="{0034B355-8EEE-4E83-9308-9559160C6A05}" destId="{B5E16A42-C0EA-48DE-8292-F0F3AD826E4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DCF088-AEC8-4D9C-93E2-5C23BE6AA1A6}"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ZA"/>
        </a:p>
      </dgm:t>
    </dgm:pt>
    <dgm:pt modelId="{C005BC5C-95A3-47AC-990C-A272AF9564F8}">
      <dgm:prSet custT="1"/>
      <dgm:spPr/>
      <dgm:t>
        <a:bodyPr/>
        <a:lstStyle/>
        <a:p>
          <a:r>
            <a:rPr lang="en-US" sz="1800" b="1"/>
            <a:t>Economic transformation and job creation</a:t>
          </a:r>
          <a:endParaRPr lang="en-ZA" sz="1800" b="1" dirty="0"/>
        </a:p>
      </dgm:t>
    </dgm:pt>
    <dgm:pt modelId="{F2B2BC8E-1E1B-4A7B-B208-1730B9053235}" type="parTrans" cxnId="{1744971E-648F-4536-A8E7-AEBE81DCDC22}">
      <dgm:prSet/>
      <dgm:spPr/>
      <dgm:t>
        <a:bodyPr/>
        <a:lstStyle/>
        <a:p>
          <a:endParaRPr lang="en-ZA"/>
        </a:p>
      </dgm:t>
    </dgm:pt>
    <dgm:pt modelId="{DC937C0D-B378-4622-ADBD-837E4C839B90}" type="sibTrans" cxnId="{1744971E-648F-4536-A8E7-AEBE81DCDC22}">
      <dgm:prSet/>
      <dgm:spPr/>
      <dgm:t>
        <a:bodyPr/>
        <a:lstStyle/>
        <a:p>
          <a:endParaRPr lang="en-ZA"/>
        </a:p>
      </dgm:t>
    </dgm:pt>
    <dgm:pt modelId="{29411B58-5339-41A5-9DEB-5AE24BD23A55}">
      <dgm:prSet custT="1"/>
      <dgm:spPr/>
      <dgm:t>
        <a:bodyPr/>
        <a:lstStyle/>
        <a:p>
          <a:r>
            <a:rPr lang="en-US" sz="1800" b="1"/>
            <a:t>Education, skills and health</a:t>
          </a:r>
          <a:endParaRPr lang="en-ZA" sz="1800" b="1" dirty="0"/>
        </a:p>
      </dgm:t>
    </dgm:pt>
    <dgm:pt modelId="{DDD172EB-DB07-4EEF-8E2F-3F234A412360}" type="parTrans" cxnId="{DE0EFD46-0206-4A5C-9DAC-B14E5A7B9AA4}">
      <dgm:prSet/>
      <dgm:spPr/>
      <dgm:t>
        <a:bodyPr/>
        <a:lstStyle/>
        <a:p>
          <a:endParaRPr lang="en-ZA"/>
        </a:p>
      </dgm:t>
    </dgm:pt>
    <dgm:pt modelId="{54CD8714-3CA8-46F6-BEDB-4CDF60718596}" type="sibTrans" cxnId="{DE0EFD46-0206-4A5C-9DAC-B14E5A7B9AA4}">
      <dgm:prSet/>
      <dgm:spPr/>
      <dgm:t>
        <a:bodyPr/>
        <a:lstStyle/>
        <a:p>
          <a:endParaRPr lang="en-ZA"/>
        </a:p>
      </dgm:t>
    </dgm:pt>
    <dgm:pt modelId="{2BD1820E-63F6-4F32-8D26-0D2E95E0E915}">
      <dgm:prSet custT="1"/>
      <dgm:spPr/>
      <dgm:t>
        <a:bodyPr/>
        <a:lstStyle/>
        <a:p>
          <a:r>
            <a:rPr lang="en-US" sz="1800" b="1" dirty="0"/>
            <a:t>Consolidating the social wage through reliable &amp; quality basic services </a:t>
          </a:r>
          <a:endParaRPr lang="en-ZA" sz="1800" b="1" dirty="0"/>
        </a:p>
      </dgm:t>
    </dgm:pt>
    <dgm:pt modelId="{D6695396-F498-4132-94B1-534044240214}" type="parTrans" cxnId="{3EAEAF70-3BB9-4A43-AAEE-DF0926208CEF}">
      <dgm:prSet/>
      <dgm:spPr/>
      <dgm:t>
        <a:bodyPr/>
        <a:lstStyle/>
        <a:p>
          <a:endParaRPr lang="en-ZA"/>
        </a:p>
      </dgm:t>
    </dgm:pt>
    <dgm:pt modelId="{250DF7AA-1F07-4172-BA47-15E778807E52}" type="sibTrans" cxnId="{3EAEAF70-3BB9-4A43-AAEE-DF0926208CEF}">
      <dgm:prSet/>
      <dgm:spPr/>
      <dgm:t>
        <a:bodyPr/>
        <a:lstStyle/>
        <a:p>
          <a:endParaRPr lang="en-ZA"/>
        </a:p>
      </dgm:t>
    </dgm:pt>
    <dgm:pt modelId="{193AEBB5-D573-4D1D-BBEF-3DDA4D62C1AB}">
      <dgm:prSet custT="1"/>
      <dgm:spPr/>
      <dgm:t>
        <a:bodyPr/>
        <a:lstStyle/>
        <a:p>
          <a:r>
            <a:rPr lang="en-US" sz="1800" b="1"/>
            <a:t>Spatial integration, human settlements and local government</a:t>
          </a:r>
          <a:endParaRPr lang="en-ZA" sz="1800" b="1" dirty="0"/>
        </a:p>
      </dgm:t>
    </dgm:pt>
    <dgm:pt modelId="{69E9CD9B-BDE6-4FCE-80C1-099C7328D8F8}" type="parTrans" cxnId="{4468D1B1-8B61-4F56-829C-E5647BBC03BA}">
      <dgm:prSet/>
      <dgm:spPr/>
      <dgm:t>
        <a:bodyPr/>
        <a:lstStyle/>
        <a:p>
          <a:endParaRPr lang="en-ZA"/>
        </a:p>
      </dgm:t>
    </dgm:pt>
    <dgm:pt modelId="{AFF13C0D-88F2-434C-BFD6-DFFE885945F9}" type="sibTrans" cxnId="{4468D1B1-8B61-4F56-829C-E5647BBC03BA}">
      <dgm:prSet/>
      <dgm:spPr/>
      <dgm:t>
        <a:bodyPr/>
        <a:lstStyle/>
        <a:p>
          <a:endParaRPr lang="en-ZA"/>
        </a:p>
      </dgm:t>
    </dgm:pt>
    <dgm:pt modelId="{0F737BD3-68EE-497E-BC1D-AE8EEED5C675}">
      <dgm:prSet custT="1"/>
      <dgm:spPr/>
      <dgm:t>
        <a:bodyPr/>
        <a:lstStyle/>
        <a:p>
          <a:r>
            <a:rPr lang="en-US" sz="1800" b="1"/>
            <a:t>Social cohesion and safe communities</a:t>
          </a:r>
          <a:endParaRPr lang="en-ZA" sz="1800" dirty="0"/>
        </a:p>
      </dgm:t>
    </dgm:pt>
    <dgm:pt modelId="{99D18479-2FBD-40EF-9957-7ED275F5C557}" type="parTrans" cxnId="{414B74D5-818E-47B3-8B05-ECE1DC23C0E0}">
      <dgm:prSet/>
      <dgm:spPr/>
      <dgm:t>
        <a:bodyPr/>
        <a:lstStyle/>
        <a:p>
          <a:endParaRPr lang="en-ZA"/>
        </a:p>
      </dgm:t>
    </dgm:pt>
    <dgm:pt modelId="{82CF115F-5C8C-43D1-8FE6-55924A4C5163}" type="sibTrans" cxnId="{414B74D5-818E-47B3-8B05-ECE1DC23C0E0}">
      <dgm:prSet/>
      <dgm:spPr/>
      <dgm:t>
        <a:bodyPr/>
        <a:lstStyle/>
        <a:p>
          <a:endParaRPr lang="en-ZA"/>
        </a:p>
      </dgm:t>
    </dgm:pt>
    <dgm:pt modelId="{32F9D1B0-422A-46B1-B737-F2662AEC64E7}">
      <dgm:prSet custT="1"/>
      <dgm:spPr/>
      <dgm:t>
        <a:bodyPr/>
        <a:lstStyle/>
        <a:p>
          <a:r>
            <a:rPr lang="en-US" sz="1800" b="1"/>
            <a:t>A better Africa and world.</a:t>
          </a:r>
          <a:endParaRPr lang="en-ZA" sz="1800" b="1" dirty="0"/>
        </a:p>
      </dgm:t>
    </dgm:pt>
    <dgm:pt modelId="{84113DD4-D617-4818-BD61-76C2EADA2E93}" type="parTrans" cxnId="{39D6C5BE-4F8E-4109-BF05-F1BEC5B7C290}">
      <dgm:prSet/>
      <dgm:spPr/>
      <dgm:t>
        <a:bodyPr/>
        <a:lstStyle/>
        <a:p>
          <a:endParaRPr lang="en-ZA"/>
        </a:p>
      </dgm:t>
    </dgm:pt>
    <dgm:pt modelId="{3A8D8FED-FA25-45C6-8943-E6B69D57363D}" type="sibTrans" cxnId="{39D6C5BE-4F8E-4109-BF05-F1BEC5B7C290}">
      <dgm:prSet/>
      <dgm:spPr/>
      <dgm:t>
        <a:bodyPr/>
        <a:lstStyle/>
        <a:p>
          <a:endParaRPr lang="en-ZA"/>
        </a:p>
      </dgm:t>
    </dgm:pt>
    <dgm:pt modelId="{9B4180B0-E058-4C75-9FAF-ED847FD0F24B}">
      <dgm:prSet custT="1"/>
      <dgm:spPr/>
      <dgm:t>
        <a:bodyPr/>
        <a:lstStyle/>
        <a:p>
          <a:r>
            <a:rPr lang="en-US" sz="1800" b="1"/>
            <a:t>Building a capable, ethical and developmental State</a:t>
          </a:r>
          <a:endParaRPr lang="en-ZA" sz="1800" b="1" dirty="0"/>
        </a:p>
      </dgm:t>
    </dgm:pt>
    <dgm:pt modelId="{A27B4A89-AB2A-4383-9874-FB13993B99D5}" type="parTrans" cxnId="{B2597CE2-57D1-453D-A61A-690E3DF38F14}">
      <dgm:prSet/>
      <dgm:spPr/>
      <dgm:t>
        <a:bodyPr/>
        <a:lstStyle/>
        <a:p>
          <a:endParaRPr lang="en-ZA"/>
        </a:p>
      </dgm:t>
    </dgm:pt>
    <dgm:pt modelId="{4050D28A-0615-4A7D-A59C-0A3C2D039AAB}" type="sibTrans" cxnId="{B2597CE2-57D1-453D-A61A-690E3DF38F14}">
      <dgm:prSet/>
      <dgm:spPr/>
      <dgm:t>
        <a:bodyPr/>
        <a:lstStyle/>
        <a:p>
          <a:endParaRPr lang="en-ZA"/>
        </a:p>
      </dgm:t>
    </dgm:pt>
    <dgm:pt modelId="{941BCC3E-5D9F-4A38-AEDE-579E114AADCD}" type="pres">
      <dgm:prSet presAssocID="{26DCF088-AEC8-4D9C-93E2-5C23BE6AA1A6}" presName="Name0" presStyleCnt="0">
        <dgm:presLayoutVars>
          <dgm:chMax val="7"/>
          <dgm:chPref val="7"/>
          <dgm:dir/>
        </dgm:presLayoutVars>
      </dgm:prSet>
      <dgm:spPr/>
      <dgm:t>
        <a:bodyPr/>
        <a:lstStyle/>
        <a:p>
          <a:endParaRPr lang="en-US"/>
        </a:p>
      </dgm:t>
    </dgm:pt>
    <dgm:pt modelId="{E66F4BE4-2844-4C96-BEC6-B5C8AC5D2A7A}" type="pres">
      <dgm:prSet presAssocID="{26DCF088-AEC8-4D9C-93E2-5C23BE6AA1A6}" presName="Name1" presStyleCnt="0"/>
      <dgm:spPr/>
    </dgm:pt>
    <dgm:pt modelId="{AC69A9D7-BCC0-48CD-AE69-0783EC6A8ECA}" type="pres">
      <dgm:prSet presAssocID="{26DCF088-AEC8-4D9C-93E2-5C23BE6AA1A6}" presName="cycle" presStyleCnt="0"/>
      <dgm:spPr/>
    </dgm:pt>
    <dgm:pt modelId="{0651EC2E-2906-4D02-87DE-447861DE58F9}" type="pres">
      <dgm:prSet presAssocID="{26DCF088-AEC8-4D9C-93E2-5C23BE6AA1A6}" presName="srcNode" presStyleLbl="node1" presStyleIdx="0" presStyleCnt="7"/>
      <dgm:spPr/>
    </dgm:pt>
    <dgm:pt modelId="{DE32345E-42F9-43F2-8AA5-6C85D1CF8520}" type="pres">
      <dgm:prSet presAssocID="{26DCF088-AEC8-4D9C-93E2-5C23BE6AA1A6}" presName="conn" presStyleLbl="parChTrans1D2" presStyleIdx="0" presStyleCnt="1"/>
      <dgm:spPr/>
      <dgm:t>
        <a:bodyPr/>
        <a:lstStyle/>
        <a:p>
          <a:endParaRPr lang="en-US"/>
        </a:p>
      </dgm:t>
    </dgm:pt>
    <dgm:pt modelId="{DF810E25-411E-4679-8461-B869770BAE4E}" type="pres">
      <dgm:prSet presAssocID="{26DCF088-AEC8-4D9C-93E2-5C23BE6AA1A6}" presName="extraNode" presStyleLbl="node1" presStyleIdx="0" presStyleCnt="7"/>
      <dgm:spPr/>
    </dgm:pt>
    <dgm:pt modelId="{0C86369C-A50C-4CD7-B9B0-9B0F92744AE8}" type="pres">
      <dgm:prSet presAssocID="{26DCF088-AEC8-4D9C-93E2-5C23BE6AA1A6}" presName="dstNode" presStyleLbl="node1" presStyleIdx="0" presStyleCnt="7"/>
      <dgm:spPr/>
    </dgm:pt>
    <dgm:pt modelId="{10330782-2B0B-4D62-8A77-8B4CE6777BA9}" type="pres">
      <dgm:prSet presAssocID="{9B4180B0-E058-4C75-9FAF-ED847FD0F24B}" presName="text_1" presStyleLbl="node1" presStyleIdx="0" presStyleCnt="7">
        <dgm:presLayoutVars>
          <dgm:bulletEnabled val="1"/>
        </dgm:presLayoutVars>
      </dgm:prSet>
      <dgm:spPr/>
      <dgm:t>
        <a:bodyPr/>
        <a:lstStyle/>
        <a:p>
          <a:endParaRPr lang="en-US"/>
        </a:p>
      </dgm:t>
    </dgm:pt>
    <dgm:pt modelId="{C38E27FB-71E2-47A6-AC66-7538C84E85C6}" type="pres">
      <dgm:prSet presAssocID="{9B4180B0-E058-4C75-9FAF-ED847FD0F24B}" presName="accent_1" presStyleCnt="0"/>
      <dgm:spPr/>
    </dgm:pt>
    <dgm:pt modelId="{09BEF8F6-CE80-4590-B8FA-83C7963B87C2}" type="pres">
      <dgm:prSet presAssocID="{9B4180B0-E058-4C75-9FAF-ED847FD0F24B}" presName="accentRepeatNode" presStyleLbl="solidFgAcc1" presStyleIdx="0" presStyleCnt="7"/>
      <dgm:spPr/>
    </dgm:pt>
    <dgm:pt modelId="{40BEE9A4-19B2-4D04-ABDC-7A183EF9A8CE}" type="pres">
      <dgm:prSet presAssocID="{C005BC5C-95A3-47AC-990C-A272AF9564F8}" presName="text_2" presStyleLbl="node1" presStyleIdx="1" presStyleCnt="7">
        <dgm:presLayoutVars>
          <dgm:bulletEnabled val="1"/>
        </dgm:presLayoutVars>
      </dgm:prSet>
      <dgm:spPr/>
      <dgm:t>
        <a:bodyPr/>
        <a:lstStyle/>
        <a:p>
          <a:endParaRPr lang="en-US"/>
        </a:p>
      </dgm:t>
    </dgm:pt>
    <dgm:pt modelId="{F4FB968F-2A34-4539-BF1C-64F4EF7477CF}" type="pres">
      <dgm:prSet presAssocID="{C005BC5C-95A3-47AC-990C-A272AF9564F8}" presName="accent_2" presStyleCnt="0"/>
      <dgm:spPr/>
    </dgm:pt>
    <dgm:pt modelId="{CCD14477-9764-465A-A0EA-52E065538871}" type="pres">
      <dgm:prSet presAssocID="{C005BC5C-95A3-47AC-990C-A272AF9564F8}" presName="accentRepeatNode" presStyleLbl="solidFgAcc1" presStyleIdx="1" presStyleCnt="7"/>
      <dgm:spPr/>
    </dgm:pt>
    <dgm:pt modelId="{1EE826BC-A985-4A02-B872-7667B020C6BB}" type="pres">
      <dgm:prSet presAssocID="{29411B58-5339-41A5-9DEB-5AE24BD23A55}" presName="text_3" presStyleLbl="node1" presStyleIdx="2" presStyleCnt="7">
        <dgm:presLayoutVars>
          <dgm:bulletEnabled val="1"/>
        </dgm:presLayoutVars>
      </dgm:prSet>
      <dgm:spPr/>
      <dgm:t>
        <a:bodyPr/>
        <a:lstStyle/>
        <a:p>
          <a:endParaRPr lang="en-US"/>
        </a:p>
      </dgm:t>
    </dgm:pt>
    <dgm:pt modelId="{F7D2A8A5-A3F6-4E22-956D-1F8B051EC630}" type="pres">
      <dgm:prSet presAssocID="{29411B58-5339-41A5-9DEB-5AE24BD23A55}" presName="accent_3" presStyleCnt="0"/>
      <dgm:spPr/>
    </dgm:pt>
    <dgm:pt modelId="{1D61AEBC-2598-41E7-9E99-3BF3E7451A81}" type="pres">
      <dgm:prSet presAssocID="{29411B58-5339-41A5-9DEB-5AE24BD23A55}" presName="accentRepeatNode" presStyleLbl="solidFgAcc1" presStyleIdx="2" presStyleCnt="7"/>
      <dgm:spPr/>
    </dgm:pt>
    <dgm:pt modelId="{5138F9AE-275B-4076-A720-0EEB45779EB8}" type="pres">
      <dgm:prSet presAssocID="{2BD1820E-63F6-4F32-8D26-0D2E95E0E915}" presName="text_4" presStyleLbl="node1" presStyleIdx="3" presStyleCnt="7">
        <dgm:presLayoutVars>
          <dgm:bulletEnabled val="1"/>
        </dgm:presLayoutVars>
      </dgm:prSet>
      <dgm:spPr/>
      <dgm:t>
        <a:bodyPr/>
        <a:lstStyle/>
        <a:p>
          <a:endParaRPr lang="en-US"/>
        </a:p>
      </dgm:t>
    </dgm:pt>
    <dgm:pt modelId="{C64F9D42-7694-4799-A917-77298E62CCCE}" type="pres">
      <dgm:prSet presAssocID="{2BD1820E-63F6-4F32-8D26-0D2E95E0E915}" presName="accent_4" presStyleCnt="0"/>
      <dgm:spPr/>
    </dgm:pt>
    <dgm:pt modelId="{7018848A-AF53-408A-8D4A-64CDA74B764D}" type="pres">
      <dgm:prSet presAssocID="{2BD1820E-63F6-4F32-8D26-0D2E95E0E915}" presName="accentRepeatNode" presStyleLbl="solidFgAcc1" presStyleIdx="3" presStyleCnt="7"/>
      <dgm:spPr/>
    </dgm:pt>
    <dgm:pt modelId="{8E12B507-2162-4727-8B71-66B3E2CC77D6}" type="pres">
      <dgm:prSet presAssocID="{193AEBB5-D573-4D1D-BBEF-3DDA4D62C1AB}" presName="text_5" presStyleLbl="node1" presStyleIdx="4" presStyleCnt="7">
        <dgm:presLayoutVars>
          <dgm:bulletEnabled val="1"/>
        </dgm:presLayoutVars>
      </dgm:prSet>
      <dgm:spPr/>
      <dgm:t>
        <a:bodyPr/>
        <a:lstStyle/>
        <a:p>
          <a:endParaRPr lang="en-US"/>
        </a:p>
      </dgm:t>
    </dgm:pt>
    <dgm:pt modelId="{20BFA6D3-D972-4585-BA37-0027DA69A99F}" type="pres">
      <dgm:prSet presAssocID="{193AEBB5-D573-4D1D-BBEF-3DDA4D62C1AB}" presName="accent_5" presStyleCnt="0"/>
      <dgm:spPr/>
    </dgm:pt>
    <dgm:pt modelId="{621EF684-13A7-4316-8528-50850414ED2E}" type="pres">
      <dgm:prSet presAssocID="{193AEBB5-D573-4D1D-BBEF-3DDA4D62C1AB}" presName="accentRepeatNode" presStyleLbl="solidFgAcc1" presStyleIdx="4" presStyleCnt="7"/>
      <dgm:spPr/>
    </dgm:pt>
    <dgm:pt modelId="{AD24AA64-CE82-45D2-8A8D-ADE346AFCF4E}" type="pres">
      <dgm:prSet presAssocID="{0F737BD3-68EE-497E-BC1D-AE8EEED5C675}" presName="text_6" presStyleLbl="node1" presStyleIdx="5" presStyleCnt="7">
        <dgm:presLayoutVars>
          <dgm:bulletEnabled val="1"/>
        </dgm:presLayoutVars>
      </dgm:prSet>
      <dgm:spPr/>
      <dgm:t>
        <a:bodyPr/>
        <a:lstStyle/>
        <a:p>
          <a:endParaRPr lang="en-US"/>
        </a:p>
      </dgm:t>
    </dgm:pt>
    <dgm:pt modelId="{586DC4FB-4450-4A93-A023-D861308D3FA1}" type="pres">
      <dgm:prSet presAssocID="{0F737BD3-68EE-497E-BC1D-AE8EEED5C675}" presName="accent_6" presStyleCnt="0"/>
      <dgm:spPr/>
    </dgm:pt>
    <dgm:pt modelId="{E79C421E-793F-4445-874E-A9696D3D8AD6}" type="pres">
      <dgm:prSet presAssocID="{0F737BD3-68EE-497E-BC1D-AE8EEED5C675}" presName="accentRepeatNode" presStyleLbl="solidFgAcc1" presStyleIdx="5" presStyleCnt="7"/>
      <dgm:spPr/>
    </dgm:pt>
    <dgm:pt modelId="{27017F6C-8B2A-49FA-A11F-E7CD48FF258A}" type="pres">
      <dgm:prSet presAssocID="{32F9D1B0-422A-46B1-B737-F2662AEC64E7}" presName="text_7" presStyleLbl="node1" presStyleIdx="6" presStyleCnt="7">
        <dgm:presLayoutVars>
          <dgm:bulletEnabled val="1"/>
        </dgm:presLayoutVars>
      </dgm:prSet>
      <dgm:spPr/>
      <dgm:t>
        <a:bodyPr/>
        <a:lstStyle/>
        <a:p>
          <a:endParaRPr lang="en-US"/>
        </a:p>
      </dgm:t>
    </dgm:pt>
    <dgm:pt modelId="{CC093C6B-A68B-4A59-A41E-B6A8293A6420}" type="pres">
      <dgm:prSet presAssocID="{32F9D1B0-422A-46B1-B737-F2662AEC64E7}" presName="accent_7" presStyleCnt="0"/>
      <dgm:spPr/>
    </dgm:pt>
    <dgm:pt modelId="{06B9D321-2CD2-4360-99CB-85AE7769A2B2}" type="pres">
      <dgm:prSet presAssocID="{32F9D1B0-422A-46B1-B737-F2662AEC64E7}" presName="accentRepeatNode" presStyleLbl="solidFgAcc1" presStyleIdx="6" presStyleCnt="7"/>
      <dgm:spPr/>
    </dgm:pt>
  </dgm:ptLst>
  <dgm:cxnLst>
    <dgm:cxn modelId="{5CD29ED5-6077-47DC-BFF6-7472CC69518F}" type="presOf" srcId="{26DCF088-AEC8-4D9C-93E2-5C23BE6AA1A6}" destId="{941BCC3E-5D9F-4A38-AEDE-579E114AADCD}" srcOrd="0" destOrd="0" presId="urn:microsoft.com/office/officeart/2008/layout/VerticalCurvedList"/>
    <dgm:cxn modelId="{E7B15590-AB73-4A35-A448-FC2646669881}" type="presOf" srcId="{0F737BD3-68EE-497E-BC1D-AE8EEED5C675}" destId="{AD24AA64-CE82-45D2-8A8D-ADE346AFCF4E}" srcOrd="0" destOrd="0" presId="urn:microsoft.com/office/officeart/2008/layout/VerticalCurvedList"/>
    <dgm:cxn modelId="{AE9F0EA5-373C-4458-8795-5B13DA251477}" type="presOf" srcId="{2BD1820E-63F6-4F32-8D26-0D2E95E0E915}" destId="{5138F9AE-275B-4076-A720-0EEB45779EB8}" srcOrd="0" destOrd="0" presId="urn:microsoft.com/office/officeart/2008/layout/VerticalCurvedList"/>
    <dgm:cxn modelId="{0E06E829-882B-4A24-B197-CC9623FADAEC}" type="presOf" srcId="{32F9D1B0-422A-46B1-B737-F2662AEC64E7}" destId="{27017F6C-8B2A-49FA-A11F-E7CD48FF258A}" srcOrd="0" destOrd="0" presId="urn:microsoft.com/office/officeart/2008/layout/VerticalCurvedList"/>
    <dgm:cxn modelId="{F7A0621F-1F79-46C3-9E6F-FB1352D99944}" type="presOf" srcId="{193AEBB5-D573-4D1D-BBEF-3DDA4D62C1AB}" destId="{8E12B507-2162-4727-8B71-66B3E2CC77D6}" srcOrd="0" destOrd="0" presId="urn:microsoft.com/office/officeart/2008/layout/VerticalCurvedList"/>
    <dgm:cxn modelId="{1744971E-648F-4536-A8E7-AEBE81DCDC22}" srcId="{26DCF088-AEC8-4D9C-93E2-5C23BE6AA1A6}" destId="{C005BC5C-95A3-47AC-990C-A272AF9564F8}" srcOrd="1" destOrd="0" parTransId="{F2B2BC8E-1E1B-4A7B-B208-1730B9053235}" sibTransId="{DC937C0D-B378-4622-ADBD-837E4C839B90}"/>
    <dgm:cxn modelId="{DE0EFD46-0206-4A5C-9DAC-B14E5A7B9AA4}" srcId="{26DCF088-AEC8-4D9C-93E2-5C23BE6AA1A6}" destId="{29411B58-5339-41A5-9DEB-5AE24BD23A55}" srcOrd="2" destOrd="0" parTransId="{DDD172EB-DB07-4EEF-8E2F-3F234A412360}" sibTransId="{54CD8714-3CA8-46F6-BEDB-4CDF60718596}"/>
    <dgm:cxn modelId="{CB2EB895-9E96-43AD-8CEF-80225C1E55B3}" type="presOf" srcId="{29411B58-5339-41A5-9DEB-5AE24BD23A55}" destId="{1EE826BC-A985-4A02-B872-7667B020C6BB}" srcOrd="0" destOrd="0" presId="urn:microsoft.com/office/officeart/2008/layout/VerticalCurvedList"/>
    <dgm:cxn modelId="{39D6C5BE-4F8E-4109-BF05-F1BEC5B7C290}" srcId="{26DCF088-AEC8-4D9C-93E2-5C23BE6AA1A6}" destId="{32F9D1B0-422A-46B1-B737-F2662AEC64E7}" srcOrd="6" destOrd="0" parTransId="{84113DD4-D617-4818-BD61-76C2EADA2E93}" sibTransId="{3A8D8FED-FA25-45C6-8943-E6B69D57363D}"/>
    <dgm:cxn modelId="{603B10F8-7B80-42D4-9F32-4483292066CD}" type="presOf" srcId="{C005BC5C-95A3-47AC-990C-A272AF9564F8}" destId="{40BEE9A4-19B2-4D04-ABDC-7A183EF9A8CE}" srcOrd="0" destOrd="0" presId="urn:microsoft.com/office/officeart/2008/layout/VerticalCurvedList"/>
    <dgm:cxn modelId="{3EAEAF70-3BB9-4A43-AAEE-DF0926208CEF}" srcId="{26DCF088-AEC8-4D9C-93E2-5C23BE6AA1A6}" destId="{2BD1820E-63F6-4F32-8D26-0D2E95E0E915}" srcOrd="3" destOrd="0" parTransId="{D6695396-F498-4132-94B1-534044240214}" sibTransId="{250DF7AA-1F07-4172-BA47-15E778807E52}"/>
    <dgm:cxn modelId="{4468D1B1-8B61-4F56-829C-E5647BBC03BA}" srcId="{26DCF088-AEC8-4D9C-93E2-5C23BE6AA1A6}" destId="{193AEBB5-D573-4D1D-BBEF-3DDA4D62C1AB}" srcOrd="4" destOrd="0" parTransId="{69E9CD9B-BDE6-4FCE-80C1-099C7328D8F8}" sibTransId="{AFF13C0D-88F2-434C-BFD6-DFFE885945F9}"/>
    <dgm:cxn modelId="{E4132976-8ADF-4F66-BF50-CCCA0DDFBA39}" type="presOf" srcId="{9B4180B0-E058-4C75-9FAF-ED847FD0F24B}" destId="{10330782-2B0B-4D62-8A77-8B4CE6777BA9}" srcOrd="0" destOrd="0" presId="urn:microsoft.com/office/officeart/2008/layout/VerticalCurvedList"/>
    <dgm:cxn modelId="{414B74D5-818E-47B3-8B05-ECE1DC23C0E0}" srcId="{26DCF088-AEC8-4D9C-93E2-5C23BE6AA1A6}" destId="{0F737BD3-68EE-497E-BC1D-AE8EEED5C675}" srcOrd="5" destOrd="0" parTransId="{99D18479-2FBD-40EF-9957-7ED275F5C557}" sibTransId="{82CF115F-5C8C-43D1-8FE6-55924A4C5163}"/>
    <dgm:cxn modelId="{B2597CE2-57D1-453D-A61A-690E3DF38F14}" srcId="{26DCF088-AEC8-4D9C-93E2-5C23BE6AA1A6}" destId="{9B4180B0-E058-4C75-9FAF-ED847FD0F24B}" srcOrd="0" destOrd="0" parTransId="{A27B4A89-AB2A-4383-9874-FB13993B99D5}" sibTransId="{4050D28A-0615-4A7D-A59C-0A3C2D039AAB}"/>
    <dgm:cxn modelId="{E94588FE-E246-4525-8ED8-0613A8D428CC}" type="presOf" srcId="{4050D28A-0615-4A7D-A59C-0A3C2D039AAB}" destId="{DE32345E-42F9-43F2-8AA5-6C85D1CF8520}" srcOrd="0" destOrd="0" presId="urn:microsoft.com/office/officeart/2008/layout/VerticalCurvedList"/>
    <dgm:cxn modelId="{5DBF7E1C-60D0-4649-AF91-272C28890DE0}" type="presParOf" srcId="{941BCC3E-5D9F-4A38-AEDE-579E114AADCD}" destId="{E66F4BE4-2844-4C96-BEC6-B5C8AC5D2A7A}" srcOrd="0" destOrd="0" presId="urn:microsoft.com/office/officeart/2008/layout/VerticalCurvedList"/>
    <dgm:cxn modelId="{EB21E021-493F-43BD-9B32-FCFEB3917B9B}" type="presParOf" srcId="{E66F4BE4-2844-4C96-BEC6-B5C8AC5D2A7A}" destId="{AC69A9D7-BCC0-48CD-AE69-0783EC6A8ECA}" srcOrd="0" destOrd="0" presId="urn:microsoft.com/office/officeart/2008/layout/VerticalCurvedList"/>
    <dgm:cxn modelId="{CB4BC204-6076-49C5-80A7-9FDAC79091A6}" type="presParOf" srcId="{AC69A9D7-BCC0-48CD-AE69-0783EC6A8ECA}" destId="{0651EC2E-2906-4D02-87DE-447861DE58F9}" srcOrd="0" destOrd="0" presId="urn:microsoft.com/office/officeart/2008/layout/VerticalCurvedList"/>
    <dgm:cxn modelId="{A787D598-2140-4D54-BE6A-E8025FBB8706}" type="presParOf" srcId="{AC69A9D7-BCC0-48CD-AE69-0783EC6A8ECA}" destId="{DE32345E-42F9-43F2-8AA5-6C85D1CF8520}" srcOrd="1" destOrd="0" presId="urn:microsoft.com/office/officeart/2008/layout/VerticalCurvedList"/>
    <dgm:cxn modelId="{69D88B07-9F58-40CE-A51B-5F08CFC7CC5F}" type="presParOf" srcId="{AC69A9D7-BCC0-48CD-AE69-0783EC6A8ECA}" destId="{DF810E25-411E-4679-8461-B869770BAE4E}" srcOrd="2" destOrd="0" presId="urn:microsoft.com/office/officeart/2008/layout/VerticalCurvedList"/>
    <dgm:cxn modelId="{52537993-FEBB-4B0A-AA02-A8A0E96B9A7B}" type="presParOf" srcId="{AC69A9D7-BCC0-48CD-AE69-0783EC6A8ECA}" destId="{0C86369C-A50C-4CD7-B9B0-9B0F92744AE8}" srcOrd="3" destOrd="0" presId="urn:microsoft.com/office/officeart/2008/layout/VerticalCurvedList"/>
    <dgm:cxn modelId="{AC596154-F0B4-4A4D-893B-6088C39CAF76}" type="presParOf" srcId="{E66F4BE4-2844-4C96-BEC6-B5C8AC5D2A7A}" destId="{10330782-2B0B-4D62-8A77-8B4CE6777BA9}" srcOrd="1" destOrd="0" presId="urn:microsoft.com/office/officeart/2008/layout/VerticalCurvedList"/>
    <dgm:cxn modelId="{99509C77-1B99-40B9-8BBB-D665DB329452}" type="presParOf" srcId="{E66F4BE4-2844-4C96-BEC6-B5C8AC5D2A7A}" destId="{C38E27FB-71E2-47A6-AC66-7538C84E85C6}" srcOrd="2" destOrd="0" presId="urn:microsoft.com/office/officeart/2008/layout/VerticalCurvedList"/>
    <dgm:cxn modelId="{4546BB64-7EA2-4D59-BFA4-D646042076C3}" type="presParOf" srcId="{C38E27FB-71E2-47A6-AC66-7538C84E85C6}" destId="{09BEF8F6-CE80-4590-B8FA-83C7963B87C2}" srcOrd="0" destOrd="0" presId="urn:microsoft.com/office/officeart/2008/layout/VerticalCurvedList"/>
    <dgm:cxn modelId="{3C824D0C-1647-48FE-9C74-555B1385F00C}" type="presParOf" srcId="{E66F4BE4-2844-4C96-BEC6-B5C8AC5D2A7A}" destId="{40BEE9A4-19B2-4D04-ABDC-7A183EF9A8CE}" srcOrd="3" destOrd="0" presId="urn:microsoft.com/office/officeart/2008/layout/VerticalCurvedList"/>
    <dgm:cxn modelId="{A11CA494-4864-4733-95B1-2AA33E81557E}" type="presParOf" srcId="{E66F4BE4-2844-4C96-BEC6-B5C8AC5D2A7A}" destId="{F4FB968F-2A34-4539-BF1C-64F4EF7477CF}" srcOrd="4" destOrd="0" presId="urn:microsoft.com/office/officeart/2008/layout/VerticalCurvedList"/>
    <dgm:cxn modelId="{C3EFA28C-439A-4B59-A9F5-70970D532FCE}" type="presParOf" srcId="{F4FB968F-2A34-4539-BF1C-64F4EF7477CF}" destId="{CCD14477-9764-465A-A0EA-52E065538871}" srcOrd="0" destOrd="0" presId="urn:microsoft.com/office/officeart/2008/layout/VerticalCurvedList"/>
    <dgm:cxn modelId="{7D4E92FD-1A96-46A5-AB2A-0DE8B538CE33}" type="presParOf" srcId="{E66F4BE4-2844-4C96-BEC6-B5C8AC5D2A7A}" destId="{1EE826BC-A985-4A02-B872-7667B020C6BB}" srcOrd="5" destOrd="0" presId="urn:microsoft.com/office/officeart/2008/layout/VerticalCurvedList"/>
    <dgm:cxn modelId="{24920639-16C1-4493-9E44-FCC36F90361B}" type="presParOf" srcId="{E66F4BE4-2844-4C96-BEC6-B5C8AC5D2A7A}" destId="{F7D2A8A5-A3F6-4E22-956D-1F8B051EC630}" srcOrd="6" destOrd="0" presId="urn:microsoft.com/office/officeart/2008/layout/VerticalCurvedList"/>
    <dgm:cxn modelId="{C753C86E-874F-4DEB-9266-11ADA7443B9B}" type="presParOf" srcId="{F7D2A8A5-A3F6-4E22-956D-1F8B051EC630}" destId="{1D61AEBC-2598-41E7-9E99-3BF3E7451A81}" srcOrd="0" destOrd="0" presId="urn:microsoft.com/office/officeart/2008/layout/VerticalCurvedList"/>
    <dgm:cxn modelId="{4B1B0EDD-C3DB-45F7-B367-F69F13F5059B}" type="presParOf" srcId="{E66F4BE4-2844-4C96-BEC6-B5C8AC5D2A7A}" destId="{5138F9AE-275B-4076-A720-0EEB45779EB8}" srcOrd="7" destOrd="0" presId="urn:microsoft.com/office/officeart/2008/layout/VerticalCurvedList"/>
    <dgm:cxn modelId="{757636EF-DF8F-4151-8531-B381DD023B46}" type="presParOf" srcId="{E66F4BE4-2844-4C96-BEC6-B5C8AC5D2A7A}" destId="{C64F9D42-7694-4799-A917-77298E62CCCE}" srcOrd="8" destOrd="0" presId="urn:microsoft.com/office/officeart/2008/layout/VerticalCurvedList"/>
    <dgm:cxn modelId="{541B557E-F1E8-40AD-8EB1-6134D903124D}" type="presParOf" srcId="{C64F9D42-7694-4799-A917-77298E62CCCE}" destId="{7018848A-AF53-408A-8D4A-64CDA74B764D}" srcOrd="0" destOrd="0" presId="urn:microsoft.com/office/officeart/2008/layout/VerticalCurvedList"/>
    <dgm:cxn modelId="{EED8A2DD-F135-4777-9FA8-EE7505462609}" type="presParOf" srcId="{E66F4BE4-2844-4C96-BEC6-B5C8AC5D2A7A}" destId="{8E12B507-2162-4727-8B71-66B3E2CC77D6}" srcOrd="9" destOrd="0" presId="urn:microsoft.com/office/officeart/2008/layout/VerticalCurvedList"/>
    <dgm:cxn modelId="{3E11ADDE-C85D-4FE6-8408-B420C741F024}" type="presParOf" srcId="{E66F4BE4-2844-4C96-BEC6-B5C8AC5D2A7A}" destId="{20BFA6D3-D972-4585-BA37-0027DA69A99F}" srcOrd="10" destOrd="0" presId="urn:microsoft.com/office/officeart/2008/layout/VerticalCurvedList"/>
    <dgm:cxn modelId="{982BF846-474B-4A5B-A11E-B6AC59F7F7E5}" type="presParOf" srcId="{20BFA6D3-D972-4585-BA37-0027DA69A99F}" destId="{621EF684-13A7-4316-8528-50850414ED2E}" srcOrd="0" destOrd="0" presId="urn:microsoft.com/office/officeart/2008/layout/VerticalCurvedList"/>
    <dgm:cxn modelId="{79C59748-262E-4FB7-A191-E10BA82C4342}" type="presParOf" srcId="{E66F4BE4-2844-4C96-BEC6-B5C8AC5D2A7A}" destId="{AD24AA64-CE82-45D2-8A8D-ADE346AFCF4E}" srcOrd="11" destOrd="0" presId="urn:microsoft.com/office/officeart/2008/layout/VerticalCurvedList"/>
    <dgm:cxn modelId="{70C7B1EF-7F37-44AC-86FF-4E14603B1F44}" type="presParOf" srcId="{E66F4BE4-2844-4C96-BEC6-B5C8AC5D2A7A}" destId="{586DC4FB-4450-4A93-A023-D861308D3FA1}" srcOrd="12" destOrd="0" presId="urn:microsoft.com/office/officeart/2008/layout/VerticalCurvedList"/>
    <dgm:cxn modelId="{ADE3FB83-9CEB-46E9-B059-D39231CAD2D4}" type="presParOf" srcId="{586DC4FB-4450-4A93-A023-D861308D3FA1}" destId="{E79C421E-793F-4445-874E-A9696D3D8AD6}" srcOrd="0" destOrd="0" presId="urn:microsoft.com/office/officeart/2008/layout/VerticalCurvedList"/>
    <dgm:cxn modelId="{F3C3D98A-4176-434C-8A35-03D2E522DDB2}" type="presParOf" srcId="{E66F4BE4-2844-4C96-BEC6-B5C8AC5D2A7A}" destId="{27017F6C-8B2A-49FA-A11F-E7CD48FF258A}" srcOrd="13" destOrd="0" presId="urn:microsoft.com/office/officeart/2008/layout/VerticalCurvedList"/>
    <dgm:cxn modelId="{F9C43039-9D5D-4CF3-979E-8C58B03CE44A}" type="presParOf" srcId="{E66F4BE4-2844-4C96-BEC6-B5C8AC5D2A7A}" destId="{CC093C6B-A68B-4A59-A41E-B6A8293A6420}" srcOrd="14" destOrd="0" presId="urn:microsoft.com/office/officeart/2008/layout/VerticalCurvedList"/>
    <dgm:cxn modelId="{3202F74D-2FF7-4EAA-8801-5E3551E3A669}" type="presParOf" srcId="{CC093C6B-A68B-4A59-A41E-B6A8293A6420}" destId="{06B9D321-2CD2-4360-99CB-85AE7769A2B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CD1CFB-0A7F-427D-9284-28172E5C519D}" type="doc">
      <dgm:prSet loTypeId="urn:microsoft.com/office/officeart/2005/8/layout/venn3" loCatId="relationship" qsTypeId="urn:microsoft.com/office/officeart/2005/8/quickstyle/3d2#1" qsCatId="3D" csTypeId="urn:microsoft.com/office/officeart/2005/8/colors/accent1_2#2" csCatId="accent1" phldr="1"/>
      <dgm:spPr/>
      <dgm:t>
        <a:bodyPr/>
        <a:lstStyle/>
        <a:p>
          <a:endParaRPr lang="en-ZA"/>
        </a:p>
      </dgm:t>
    </dgm:pt>
    <dgm:pt modelId="{18D56FC0-0ED5-446F-855E-671DEE6E4A77}">
      <dgm:prSet custT="1"/>
      <dgm:spPr/>
      <dgm:t>
        <a:bodyPr/>
        <a:lstStyle/>
        <a:p>
          <a:r>
            <a:rPr lang="en-US" sz="1100" b="1" dirty="0" smtClean="0">
              <a:solidFill>
                <a:schemeClr val="tx1"/>
              </a:solidFill>
            </a:rPr>
            <a:t>Heraldry Act (No. 18 of 1962)</a:t>
          </a:r>
          <a:endParaRPr lang="en-ZA" sz="1100" b="1" dirty="0">
            <a:solidFill>
              <a:schemeClr val="tx1"/>
            </a:solidFill>
            <a:latin typeface="Arial" pitchFamily="34" charset="0"/>
            <a:cs typeface="Arial" pitchFamily="34" charset="0"/>
          </a:endParaRPr>
        </a:p>
      </dgm:t>
    </dgm:pt>
    <dgm:pt modelId="{C02275DF-DA55-4828-BABA-D59A3E60BDE4}" type="parTrans" cxnId="{D0A3B438-F60D-46FA-B8DC-EEFF33B96D5F}">
      <dgm:prSet/>
      <dgm:spPr/>
      <dgm:t>
        <a:bodyPr/>
        <a:lstStyle/>
        <a:p>
          <a:endParaRPr lang="en-ZA" sz="1100" b="1">
            <a:solidFill>
              <a:schemeClr val="tx1"/>
            </a:solidFill>
            <a:latin typeface="Arial" pitchFamily="34" charset="0"/>
            <a:cs typeface="Arial" pitchFamily="34" charset="0"/>
          </a:endParaRPr>
        </a:p>
      </dgm:t>
    </dgm:pt>
    <dgm:pt modelId="{AF40F577-EEA9-488E-96D8-905174D65BFD}" type="sibTrans" cxnId="{D0A3B438-F60D-46FA-B8DC-EEFF33B96D5F}">
      <dgm:prSet/>
      <dgm:spPr/>
      <dgm:t>
        <a:bodyPr/>
        <a:lstStyle/>
        <a:p>
          <a:endParaRPr lang="en-ZA" sz="1100" b="1">
            <a:solidFill>
              <a:schemeClr val="tx1"/>
            </a:solidFill>
            <a:latin typeface="Arial" pitchFamily="34" charset="0"/>
            <a:cs typeface="Arial" pitchFamily="34" charset="0"/>
          </a:endParaRPr>
        </a:p>
      </dgm:t>
    </dgm:pt>
    <dgm:pt modelId="{D0BA49AA-B04C-4CB8-8FA7-7ACA7E22352C}">
      <dgm:prSet custT="1"/>
      <dgm:spPr/>
      <dgm:t>
        <a:bodyPr/>
        <a:lstStyle/>
        <a:p>
          <a:r>
            <a:rPr lang="en-US" sz="1100" b="1" dirty="0" smtClean="0">
              <a:solidFill>
                <a:schemeClr val="tx1"/>
              </a:solidFill>
            </a:rPr>
            <a:t>Culture Promotion Act (No. 35 of 1983)</a:t>
          </a:r>
          <a:endParaRPr lang="en-ZA" sz="1100" b="1" dirty="0">
            <a:solidFill>
              <a:schemeClr val="tx1"/>
            </a:solidFill>
            <a:latin typeface="Arial" pitchFamily="34" charset="0"/>
            <a:cs typeface="Arial" pitchFamily="34" charset="0"/>
          </a:endParaRPr>
        </a:p>
      </dgm:t>
    </dgm:pt>
    <dgm:pt modelId="{D363D9BF-EEE5-45AD-B91E-210952F786FD}" type="parTrans" cxnId="{928B3C24-4DB1-4CF5-872C-53AF6D3B0555}">
      <dgm:prSet/>
      <dgm:spPr/>
      <dgm:t>
        <a:bodyPr/>
        <a:lstStyle/>
        <a:p>
          <a:endParaRPr lang="en-ZA" sz="1100" b="1">
            <a:solidFill>
              <a:schemeClr val="tx1"/>
            </a:solidFill>
            <a:latin typeface="Arial" pitchFamily="34" charset="0"/>
            <a:cs typeface="Arial" pitchFamily="34" charset="0"/>
          </a:endParaRPr>
        </a:p>
      </dgm:t>
    </dgm:pt>
    <dgm:pt modelId="{E5A2EEB4-DECA-4247-A3C0-01ECE4B94C4D}" type="sibTrans" cxnId="{928B3C24-4DB1-4CF5-872C-53AF6D3B0555}">
      <dgm:prSet/>
      <dgm:spPr/>
      <dgm:t>
        <a:bodyPr/>
        <a:lstStyle/>
        <a:p>
          <a:endParaRPr lang="en-ZA" sz="1100" b="1">
            <a:solidFill>
              <a:schemeClr val="tx1"/>
            </a:solidFill>
            <a:latin typeface="Arial" pitchFamily="34" charset="0"/>
            <a:cs typeface="Arial" pitchFamily="34" charset="0"/>
          </a:endParaRPr>
        </a:p>
      </dgm:t>
    </dgm:pt>
    <dgm:pt modelId="{0C683C71-5610-4B88-82B1-E45CEF3E487F}">
      <dgm:prSet custT="1"/>
      <dgm:spPr/>
      <dgm:t>
        <a:bodyPr/>
        <a:lstStyle/>
        <a:p>
          <a:r>
            <a:rPr lang="en-US" sz="1100" b="1" dirty="0" smtClean="0">
              <a:solidFill>
                <a:schemeClr val="tx1"/>
              </a:solidFill>
            </a:rPr>
            <a:t>Pan South African Language Board Act (No. 59 of 1995)</a:t>
          </a:r>
          <a:endParaRPr lang="en-ZA" sz="1100" b="1" dirty="0">
            <a:solidFill>
              <a:schemeClr val="tx1"/>
            </a:solidFill>
            <a:latin typeface="Arial" pitchFamily="34" charset="0"/>
            <a:cs typeface="Arial" pitchFamily="34" charset="0"/>
          </a:endParaRPr>
        </a:p>
      </dgm:t>
    </dgm:pt>
    <dgm:pt modelId="{7C767425-055B-4533-935C-AA5AC3111DA1}" type="parTrans" cxnId="{1FFF42CF-8FD3-4759-85B2-99D9A098CEDE}">
      <dgm:prSet/>
      <dgm:spPr/>
      <dgm:t>
        <a:bodyPr/>
        <a:lstStyle/>
        <a:p>
          <a:endParaRPr lang="en-ZA" sz="1100" b="1">
            <a:solidFill>
              <a:schemeClr val="tx1"/>
            </a:solidFill>
            <a:latin typeface="Arial" pitchFamily="34" charset="0"/>
            <a:cs typeface="Arial" pitchFamily="34" charset="0"/>
          </a:endParaRPr>
        </a:p>
      </dgm:t>
    </dgm:pt>
    <dgm:pt modelId="{59734A74-5593-4C11-82D1-856F983027FD}" type="sibTrans" cxnId="{1FFF42CF-8FD3-4759-85B2-99D9A098CEDE}">
      <dgm:prSet/>
      <dgm:spPr/>
      <dgm:t>
        <a:bodyPr/>
        <a:lstStyle/>
        <a:p>
          <a:endParaRPr lang="en-ZA" sz="1100" b="1">
            <a:solidFill>
              <a:schemeClr val="tx1"/>
            </a:solidFill>
            <a:latin typeface="Arial" pitchFamily="34" charset="0"/>
            <a:cs typeface="Arial" pitchFamily="34" charset="0"/>
          </a:endParaRPr>
        </a:p>
      </dgm:t>
    </dgm:pt>
    <dgm:pt modelId="{12CD9019-3B25-4DF4-9B98-A903E25A623E}">
      <dgm:prSet custT="1"/>
      <dgm:spPr/>
      <dgm:t>
        <a:bodyPr/>
        <a:lstStyle/>
        <a:p>
          <a:r>
            <a:rPr lang="en-US" sz="1100" b="1" dirty="0" smtClean="0">
              <a:solidFill>
                <a:schemeClr val="tx1"/>
              </a:solidFill>
            </a:rPr>
            <a:t>National Archives and Record Service of South Africa Act (No. 43 of 1996)</a:t>
          </a:r>
          <a:endParaRPr lang="en-ZA" sz="1100" b="1" dirty="0">
            <a:solidFill>
              <a:schemeClr val="tx1"/>
            </a:solidFill>
            <a:latin typeface="Arial" pitchFamily="34" charset="0"/>
            <a:cs typeface="Arial" pitchFamily="34" charset="0"/>
          </a:endParaRPr>
        </a:p>
      </dgm:t>
    </dgm:pt>
    <dgm:pt modelId="{BA863899-D932-4136-A5D4-B5A16F0FC43F}" type="parTrans" cxnId="{3FDF790B-56A3-4A26-801B-A55E2565CFD0}">
      <dgm:prSet/>
      <dgm:spPr/>
      <dgm:t>
        <a:bodyPr/>
        <a:lstStyle/>
        <a:p>
          <a:endParaRPr lang="en-ZA" sz="1100" b="1">
            <a:solidFill>
              <a:schemeClr val="tx1"/>
            </a:solidFill>
            <a:latin typeface="Arial" pitchFamily="34" charset="0"/>
            <a:cs typeface="Arial" pitchFamily="34" charset="0"/>
          </a:endParaRPr>
        </a:p>
      </dgm:t>
    </dgm:pt>
    <dgm:pt modelId="{78DFA64D-00F6-4DEB-B52E-9CE155C292A3}" type="sibTrans" cxnId="{3FDF790B-56A3-4A26-801B-A55E2565CFD0}">
      <dgm:prSet/>
      <dgm:spPr/>
      <dgm:t>
        <a:bodyPr/>
        <a:lstStyle/>
        <a:p>
          <a:endParaRPr lang="en-ZA" sz="1100" b="1">
            <a:solidFill>
              <a:schemeClr val="tx1"/>
            </a:solidFill>
            <a:latin typeface="Arial" pitchFamily="34" charset="0"/>
            <a:cs typeface="Arial" pitchFamily="34" charset="0"/>
          </a:endParaRPr>
        </a:p>
      </dgm:t>
    </dgm:pt>
    <dgm:pt modelId="{8FBA0E6D-D4AF-4472-B7CA-656D351D4340}">
      <dgm:prSet custT="1"/>
      <dgm:spPr/>
      <dgm:t>
        <a:bodyPr/>
        <a:lstStyle/>
        <a:p>
          <a:r>
            <a:rPr lang="en-US" sz="1100" b="1" dirty="0" smtClean="0">
              <a:solidFill>
                <a:schemeClr val="tx1"/>
              </a:solidFill>
            </a:rPr>
            <a:t>South African Institute for Drug-free Sport Act (No. 14 of 1997 as amended)</a:t>
          </a:r>
          <a:endParaRPr lang="en-ZA" sz="1100" b="1" dirty="0">
            <a:solidFill>
              <a:schemeClr val="tx1"/>
            </a:solidFill>
            <a:latin typeface="Arial" pitchFamily="34" charset="0"/>
            <a:cs typeface="Arial" pitchFamily="34" charset="0"/>
          </a:endParaRPr>
        </a:p>
      </dgm:t>
    </dgm:pt>
    <dgm:pt modelId="{948A3811-E53B-436D-B06B-8291406B7C3F}" type="parTrans" cxnId="{93C0F92D-CA23-4550-A31A-83FB46B16044}">
      <dgm:prSet/>
      <dgm:spPr/>
      <dgm:t>
        <a:bodyPr/>
        <a:lstStyle/>
        <a:p>
          <a:endParaRPr lang="en-ZA" sz="1100" b="1">
            <a:solidFill>
              <a:schemeClr val="tx1"/>
            </a:solidFill>
            <a:latin typeface="Arial" pitchFamily="34" charset="0"/>
            <a:cs typeface="Arial" pitchFamily="34" charset="0"/>
          </a:endParaRPr>
        </a:p>
      </dgm:t>
    </dgm:pt>
    <dgm:pt modelId="{7AFFB0B2-0076-4D28-9252-C8FA9AD9315E}" type="sibTrans" cxnId="{93C0F92D-CA23-4550-A31A-83FB46B16044}">
      <dgm:prSet/>
      <dgm:spPr/>
      <dgm:t>
        <a:bodyPr/>
        <a:lstStyle/>
        <a:p>
          <a:endParaRPr lang="en-ZA" sz="1100" b="1">
            <a:solidFill>
              <a:schemeClr val="tx1"/>
            </a:solidFill>
            <a:latin typeface="Arial" pitchFamily="34" charset="0"/>
            <a:cs typeface="Arial" pitchFamily="34" charset="0"/>
          </a:endParaRPr>
        </a:p>
      </dgm:t>
    </dgm:pt>
    <dgm:pt modelId="{651761C5-6461-4971-8F32-30C15FB78DA0}">
      <dgm:prSet custT="1"/>
      <dgm:spPr/>
      <dgm:t>
        <a:bodyPr/>
        <a:lstStyle/>
        <a:p>
          <a:r>
            <a:rPr lang="en-US" sz="1100" b="1" dirty="0" smtClean="0">
              <a:solidFill>
                <a:schemeClr val="tx1"/>
              </a:solidFill>
            </a:rPr>
            <a:t>Legal Deposit Act (No. 54 of 1997)</a:t>
          </a:r>
          <a:endParaRPr lang="en-ZA" sz="1100" b="1" dirty="0">
            <a:solidFill>
              <a:schemeClr val="tx1"/>
            </a:solidFill>
            <a:latin typeface="Arial" pitchFamily="34" charset="0"/>
            <a:cs typeface="Arial" pitchFamily="34" charset="0"/>
          </a:endParaRPr>
        </a:p>
      </dgm:t>
    </dgm:pt>
    <dgm:pt modelId="{FFDF3F2E-5A44-45BA-B746-72F481D1D50D}" type="parTrans" cxnId="{E0AA23B7-3576-4865-873D-967CC19DD63B}">
      <dgm:prSet/>
      <dgm:spPr/>
      <dgm:t>
        <a:bodyPr/>
        <a:lstStyle/>
        <a:p>
          <a:endParaRPr lang="en-ZA" sz="1100" b="1">
            <a:solidFill>
              <a:schemeClr val="tx1"/>
            </a:solidFill>
            <a:latin typeface="Arial" pitchFamily="34" charset="0"/>
            <a:cs typeface="Arial" pitchFamily="34" charset="0"/>
          </a:endParaRPr>
        </a:p>
      </dgm:t>
    </dgm:pt>
    <dgm:pt modelId="{0AB07403-937E-4BA7-AE50-299A6709BEB3}" type="sibTrans" cxnId="{E0AA23B7-3576-4865-873D-967CC19DD63B}">
      <dgm:prSet/>
      <dgm:spPr/>
      <dgm:t>
        <a:bodyPr/>
        <a:lstStyle/>
        <a:p>
          <a:endParaRPr lang="en-ZA" sz="1100" b="1">
            <a:solidFill>
              <a:schemeClr val="tx1"/>
            </a:solidFill>
            <a:latin typeface="Arial" pitchFamily="34" charset="0"/>
            <a:cs typeface="Arial" pitchFamily="34" charset="0"/>
          </a:endParaRPr>
        </a:p>
      </dgm:t>
    </dgm:pt>
    <dgm:pt modelId="{C16AB96C-C7C7-4085-9B3E-4A2473565A20}">
      <dgm:prSet custT="1"/>
      <dgm:spPr/>
      <dgm:t>
        <a:bodyPr/>
        <a:lstStyle/>
        <a:p>
          <a:r>
            <a:rPr lang="en-US" sz="1100" b="1" dirty="0" smtClean="0">
              <a:solidFill>
                <a:schemeClr val="tx1"/>
              </a:solidFill>
            </a:rPr>
            <a:t>National Arts Council Act (No. 56 of 1997)</a:t>
          </a:r>
          <a:endParaRPr lang="en-ZA" sz="1100" b="1" dirty="0">
            <a:solidFill>
              <a:schemeClr val="tx1"/>
            </a:solidFill>
            <a:latin typeface="Arial" pitchFamily="34" charset="0"/>
            <a:cs typeface="Arial" pitchFamily="34" charset="0"/>
          </a:endParaRPr>
        </a:p>
      </dgm:t>
    </dgm:pt>
    <dgm:pt modelId="{802616C8-144B-410F-86BC-A92DE465BBA9}" type="parTrans" cxnId="{C87E68B0-3855-420D-A4C0-4BC87A438A3E}">
      <dgm:prSet/>
      <dgm:spPr/>
      <dgm:t>
        <a:bodyPr/>
        <a:lstStyle/>
        <a:p>
          <a:endParaRPr lang="en-ZA" sz="1100" b="1">
            <a:solidFill>
              <a:schemeClr val="tx1"/>
            </a:solidFill>
            <a:latin typeface="Arial" pitchFamily="34" charset="0"/>
            <a:cs typeface="Arial" pitchFamily="34" charset="0"/>
          </a:endParaRPr>
        </a:p>
      </dgm:t>
    </dgm:pt>
    <dgm:pt modelId="{4E7CB7EA-8786-43B5-9082-042F609F0C44}" type="sibTrans" cxnId="{C87E68B0-3855-420D-A4C0-4BC87A438A3E}">
      <dgm:prSet/>
      <dgm:spPr/>
      <dgm:t>
        <a:bodyPr/>
        <a:lstStyle/>
        <a:p>
          <a:endParaRPr lang="en-ZA" sz="1100" b="1">
            <a:solidFill>
              <a:schemeClr val="tx1"/>
            </a:solidFill>
            <a:latin typeface="Arial" pitchFamily="34" charset="0"/>
            <a:cs typeface="Arial" pitchFamily="34" charset="0"/>
          </a:endParaRPr>
        </a:p>
      </dgm:t>
    </dgm:pt>
    <dgm:pt modelId="{A9E4F1AF-E8B0-4A49-A8B7-68DDA4151ADA}" type="pres">
      <dgm:prSet presAssocID="{B8CD1CFB-0A7F-427D-9284-28172E5C519D}" presName="Name0" presStyleCnt="0">
        <dgm:presLayoutVars>
          <dgm:dir/>
          <dgm:resizeHandles val="exact"/>
        </dgm:presLayoutVars>
      </dgm:prSet>
      <dgm:spPr/>
      <dgm:t>
        <a:bodyPr/>
        <a:lstStyle/>
        <a:p>
          <a:endParaRPr lang="en-US"/>
        </a:p>
      </dgm:t>
    </dgm:pt>
    <dgm:pt modelId="{9D2182B8-5690-442F-8D1E-7F8262D0277F}" type="pres">
      <dgm:prSet presAssocID="{18D56FC0-0ED5-446F-855E-671DEE6E4A77}" presName="Name5" presStyleLbl="vennNode1" presStyleIdx="0" presStyleCnt="7">
        <dgm:presLayoutVars>
          <dgm:bulletEnabled val="1"/>
        </dgm:presLayoutVars>
      </dgm:prSet>
      <dgm:spPr/>
      <dgm:t>
        <a:bodyPr/>
        <a:lstStyle/>
        <a:p>
          <a:endParaRPr lang="en-US"/>
        </a:p>
      </dgm:t>
    </dgm:pt>
    <dgm:pt modelId="{A173DB01-9E60-4AA3-9CDB-CB08F220E6F8}" type="pres">
      <dgm:prSet presAssocID="{AF40F577-EEA9-488E-96D8-905174D65BFD}" presName="space" presStyleCnt="0"/>
      <dgm:spPr/>
    </dgm:pt>
    <dgm:pt modelId="{A9EC8FA4-D7C6-42D3-822F-5073162DD1E9}" type="pres">
      <dgm:prSet presAssocID="{D0BA49AA-B04C-4CB8-8FA7-7ACA7E22352C}" presName="Name5" presStyleLbl="vennNode1" presStyleIdx="1" presStyleCnt="7">
        <dgm:presLayoutVars>
          <dgm:bulletEnabled val="1"/>
        </dgm:presLayoutVars>
      </dgm:prSet>
      <dgm:spPr/>
      <dgm:t>
        <a:bodyPr/>
        <a:lstStyle/>
        <a:p>
          <a:endParaRPr lang="en-US"/>
        </a:p>
      </dgm:t>
    </dgm:pt>
    <dgm:pt modelId="{5A174A8E-9416-4194-80A7-E1E56103632E}" type="pres">
      <dgm:prSet presAssocID="{E5A2EEB4-DECA-4247-A3C0-01ECE4B94C4D}" presName="space" presStyleCnt="0"/>
      <dgm:spPr/>
    </dgm:pt>
    <dgm:pt modelId="{FA997E4B-755F-47EF-B153-68C040C66EC0}" type="pres">
      <dgm:prSet presAssocID="{0C683C71-5610-4B88-82B1-E45CEF3E487F}" presName="Name5" presStyleLbl="vennNode1" presStyleIdx="2" presStyleCnt="7">
        <dgm:presLayoutVars>
          <dgm:bulletEnabled val="1"/>
        </dgm:presLayoutVars>
      </dgm:prSet>
      <dgm:spPr/>
      <dgm:t>
        <a:bodyPr/>
        <a:lstStyle/>
        <a:p>
          <a:endParaRPr lang="en-US"/>
        </a:p>
      </dgm:t>
    </dgm:pt>
    <dgm:pt modelId="{DA701043-52C2-4CD8-955D-1F42F3045BD2}" type="pres">
      <dgm:prSet presAssocID="{59734A74-5593-4C11-82D1-856F983027FD}" presName="space" presStyleCnt="0"/>
      <dgm:spPr/>
    </dgm:pt>
    <dgm:pt modelId="{261B3A3A-451E-4806-BE9E-974D9A0F7D1E}" type="pres">
      <dgm:prSet presAssocID="{12CD9019-3B25-4DF4-9B98-A903E25A623E}" presName="Name5" presStyleLbl="vennNode1" presStyleIdx="3" presStyleCnt="7">
        <dgm:presLayoutVars>
          <dgm:bulletEnabled val="1"/>
        </dgm:presLayoutVars>
      </dgm:prSet>
      <dgm:spPr/>
      <dgm:t>
        <a:bodyPr/>
        <a:lstStyle/>
        <a:p>
          <a:endParaRPr lang="en-US"/>
        </a:p>
      </dgm:t>
    </dgm:pt>
    <dgm:pt modelId="{51FEEA21-9CD2-4D86-8227-BBA8967CE813}" type="pres">
      <dgm:prSet presAssocID="{78DFA64D-00F6-4DEB-B52E-9CE155C292A3}" presName="space" presStyleCnt="0"/>
      <dgm:spPr/>
    </dgm:pt>
    <dgm:pt modelId="{C537C3B2-D03C-4733-BADB-1B953C378C7B}" type="pres">
      <dgm:prSet presAssocID="{8FBA0E6D-D4AF-4472-B7CA-656D351D4340}" presName="Name5" presStyleLbl="vennNode1" presStyleIdx="4" presStyleCnt="7">
        <dgm:presLayoutVars>
          <dgm:bulletEnabled val="1"/>
        </dgm:presLayoutVars>
      </dgm:prSet>
      <dgm:spPr/>
      <dgm:t>
        <a:bodyPr/>
        <a:lstStyle/>
        <a:p>
          <a:endParaRPr lang="en-US"/>
        </a:p>
      </dgm:t>
    </dgm:pt>
    <dgm:pt modelId="{19FE4166-9F14-4A13-813B-7FBE4C12EC15}" type="pres">
      <dgm:prSet presAssocID="{7AFFB0B2-0076-4D28-9252-C8FA9AD9315E}" presName="space" presStyleCnt="0"/>
      <dgm:spPr/>
    </dgm:pt>
    <dgm:pt modelId="{E5384640-D7D3-463C-81CF-B14605225872}" type="pres">
      <dgm:prSet presAssocID="{651761C5-6461-4971-8F32-30C15FB78DA0}" presName="Name5" presStyleLbl="vennNode1" presStyleIdx="5" presStyleCnt="7">
        <dgm:presLayoutVars>
          <dgm:bulletEnabled val="1"/>
        </dgm:presLayoutVars>
      </dgm:prSet>
      <dgm:spPr/>
      <dgm:t>
        <a:bodyPr/>
        <a:lstStyle/>
        <a:p>
          <a:endParaRPr lang="en-US"/>
        </a:p>
      </dgm:t>
    </dgm:pt>
    <dgm:pt modelId="{D5F4F75D-65B5-414C-89A8-8338C0A297A1}" type="pres">
      <dgm:prSet presAssocID="{0AB07403-937E-4BA7-AE50-299A6709BEB3}" presName="space" presStyleCnt="0"/>
      <dgm:spPr/>
    </dgm:pt>
    <dgm:pt modelId="{4B3BE21D-5E08-4DDB-A665-A13DAEBD7361}" type="pres">
      <dgm:prSet presAssocID="{C16AB96C-C7C7-4085-9B3E-4A2473565A20}" presName="Name5" presStyleLbl="vennNode1" presStyleIdx="6" presStyleCnt="7">
        <dgm:presLayoutVars>
          <dgm:bulletEnabled val="1"/>
        </dgm:presLayoutVars>
      </dgm:prSet>
      <dgm:spPr/>
      <dgm:t>
        <a:bodyPr/>
        <a:lstStyle/>
        <a:p>
          <a:endParaRPr lang="en-US"/>
        </a:p>
      </dgm:t>
    </dgm:pt>
  </dgm:ptLst>
  <dgm:cxnLst>
    <dgm:cxn modelId="{7DE221FE-9AEB-4498-811F-DB9C12F42043}" type="presOf" srcId="{D0BA49AA-B04C-4CB8-8FA7-7ACA7E22352C}" destId="{A9EC8FA4-D7C6-42D3-822F-5073162DD1E9}" srcOrd="0" destOrd="0" presId="urn:microsoft.com/office/officeart/2005/8/layout/venn3"/>
    <dgm:cxn modelId="{668D0FCC-F5B5-4630-802B-FDB7329B595F}" type="presOf" srcId="{8FBA0E6D-D4AF-4472-B7CA-656D351D4340}" destId="{C537C3B2-D03C-4733-BADB-1B953C378C7B}" srcOrd="0" destOrd="0" presId="urn:microsoft.com/office/officeart/2005/8/layout/venn3"/>
    <dgm:cxn modelId="{72BA122C-9676-406C-B6F7-7217E9550924}" type="presOf" srcId="{0C683C71-5610-4B88-82B1-E45CEF3E487F}" destId="{FA997E4B-755F-47EF-B153-68C040C66EC0}" srcOrd="0" destOrd="0" presId="urn:microsoft.com/office/officeart/2005/8/layout/venn3"/>
    <dgm:cxn modelId="{D652DCA0-53A3-47F7-9638-D5C076D3F129}" type="presOf" srcId="{651761C5-6461-4971-8F32-30C15FB78DA0}" destId="{E5384640-D7D3-463C-81CF-B14605225872}" srcOrd="0" destOrd="0" presId="urn:microsoft.com/office/officeart/2005/8/layout/venn3"/>
    <dgm:cxn modelId="{9C1CD0EB-D218-4A4E-8E25-E0D5AA8B0DF0}" type="presOf" srcId="{12CD9019-3B25-4DF4-9B98-A903E25A623E}" destId="{261B3A3A-451E-4806-BE9E-974D9A0F7D1E}" srcOrd="0" destOrd="0" presId="urn:microsoft.com/office/officeart/2005/8/layout/venn3"/>
    <dgm:cxn modelId="{D0A3B438-F60D-46FA-B8DC-EEFF33B96D5F}" srcId="{B8CD1CFB-0A7F-427D-9284-28172E5C519D}" destId="{18D56FC0-0ED5-446F-855E-671DEE6E4A77}" srcOrd="0" destOrd="0" parTransId="{C02275DF-DA55-4828-BABA-D59A3E60BDE4}" sibTransId="{AF40F577-EEA9-488E-96D8-905174D65BFD}"/>
    <dgm:cxn modelId="{B8864BFC-E0D5-4E52-91C6-4139CDC06A4E}" type="presOf" srcId="{C16AB96C-C7C7-4085-9B3E-4A2473565A20}" destId="{4B3BE21D-5E08-4DDB-A665-A13DAEBD7361}" srcOrd="0" destOrd="0" presId="urn:microsoft.com/office/officeart/2005/8/layout/venn3"/>
    <dgm:cxn modelId="{E42AF18F-FCE3-44B6-BFD6-94CA48A2CFD2}" type="presOf" srcId="{B8CD1CFB-0A7F-427D-9284-28172E5C519D}" destId="{A9E4F1AF-E8B0-4A49-A8B7-68DDA4151ADA}" srcOrd="0" destOrd="0" presId="urn:microsoft.com/office/officeart/2005/8/layout/venn3"/>
    <dgm:cxn modelId="{C6AC06CC-989C-4DEA-B8D1-1C3AAEC04A4F}" type="presOf" srcId="{18D56FC0-0ED5-446F-855E-671DEE6E4A77}" destId="{9D2182B8-5690-442F-8D1E-7F8262D0277F}" srcOrd="0" destOrd="0" presId="urn:microsoft.com/office/officeart/2005/8/layout/venn3"/>
    <dgm:cxn modelId="{3FDF790B-56A3-4A26-801B-A55E2565CFD0}" srcId="{B8CD1CFB-0A7F-427D-9284-28172E5C519D}" destId="{12CD9019-3B25-4DF4-9B98-A903E25A623E}" srcOrd="3" destOrd="0" parTransId="{BA863899-D932-4136-A5D4-B5A16F0FC43F}" sibTransId="{78DFA64D-00F6-4DEB-B52E-9CE155C292A3}"/>
    <dgm:cxn modelId="{1FFF42CF-8FD3-4759-85B2-99D9A098CEDE}" srcId="{B8CD1CFB-0A7F-427D-9284-28172E5C519D}" destId="{0C683C71-5610-4B88-82B1-E45CEF3E487F}" srcOrd="2" destOrd="0" parTransId="{7C767425-055B-4533-935C-AA5AC3111DA1}" sibTransId="{59734A74-5593-4C11-82D1-856F983027FD}"/>
    <dgm:cxn modelId="{E0AA23B7-3576-4865-873D-967CC19DD63B}" srcId="{B8CD1CFB-0A7F-427D-9284-28172E5C519D}" destId="{651761C5-6461-4971-8F32-30C15FB78DA0}" srcOrd="5" destOrd="0" parTransId="{FFDF3F2E-5A44-45BA-B746-72F481D1D50D}" sibTransId="{0AB07403-937E-4BA7-AE50-299A6709BEB3}"/>
    <dgm:cxn modelId="{C87E68B0-3855-420D-A4C0-4BC87A438A3E}" srcId="{B8CD1CFB-0A7F-427D-9284-28172E5C519D}" destId="{C16AB96C-C7C7-4085-9B3E-4A2473565A20}" srcOrd="6" destOrd="0" parTransId="{802616C8-144B-410F-86BC-A92DE465BBA9}" sibTransId="{4E7CB7EA-8786-43B5-9082-042F609F0C44}"/>
    <dgm:cxn modelId="{928B3C24-4DB1-4CF5-872C-53AF6D3B0555}" srcId="{B8CD1CFB-0A7F-427D-9284-28172E5C519D}" destId="{D0BA49AA-B04C-4CB8-8FA7-7ACA7E22352C}" srcOrd="1" destOrd="0" parTransId="{D363D9BF-EEE5-45AD-B91E-210952F786FD}" sibTransId="{E5A2EEB4-DECA-4247-A3C0-01ECE4B94C4D}"/>
    <dgm:cxn modelId="{93C0F92D-CA23-4550-A31A-83FB46B16044}" srcId="{B8CD1CFB-0A7F-427D-9284-28172E5C519D}" destId="{8FBA0E6D-D4AF-4472-B7CA-656D351D4340}" srcOrd="4" destOrd="0" parTransId="{948A3811-E53B-436D-B06B-8291406B7C3F}" sibTransId="{7AFFB0B2-0076-4D28-9252-C8FA9AD9315E}"/>
    <dgm:cxn modelId="{31BF240B-1D8F-48BE-A47C-83B98B950A1A}" type="presParOf" srcId="{A9E4F1AF-E8B0-4A49-A8B7-68DDA4151ADA}" destId="{9D2182B8-5690-442F-8D1E-7F8262D0277F}" srcOrd="0" destOrd="0" presId="urn:microsoft.com/office/officeart/2005/8/layout/venn3"/>
    <dgm:cxn modelId="{DD43A294-4782-4CE3-A50C-73E45493CECE}" type="presParOf" srcId="{A9E4F1AF-E8B0-4A49-A8B7-68DDA4151ADA}" destId="{A173DB01-9E60-4AA3-9CDB-CB08F220E6F8}" srcOrd="1" destOrd="0" presId="urn:microsoft.com/office/officeart/2005/8/layout/venn3"/>
    <dgm:cxn modelId="{12B146CD-7D4B-4F4F-9610-826FB8B1DD8A}" type="presParOf" srcId="{A9E4F1AF-E8B0-4A49-A8B7-68DDA4151ADA}" destId="{A9EC8FA4-D7C6-42D3-822F-5073162DD1E9}" srcOrd="2" destOrd="0" presId="urn:microsoft.com/office/officeart/2005/8/layout/venn3"/>
    <dgm:cxn modelId="{E41AE001-4CD9-4BE3-91FD-F75BA1855992}" type="presParOf" srcId="{A9E4F1AF-E8B0-4A49-A8B7-68DDA4151ADA}" destId="{5A174A8E-9416-4194-80A7-E1E56103632E}" srcOrd="3" destOrd="0" presId="urn:microsoft.com/office/officeart/2005/8/layout/venn3"/>
    <dgm:cxn modelId="{73B07FE6-F38D-46CD-B7C3-F1073AEF86F6}" type="presParOf" srcId="{A9E4F1AF-E8B0-4A49-A8B7-68DDA4151ADA}" destId="{FA997E4B-755F-47EF-B153-68C040C66EC0}" srcOrd="4" destOrd="0" presId="urn:microsoft.com/office/officeart/2005/8/layout/venn3"/>
    <dgm:cxn modelId="{91ABAD99-E0ED-468B-AE1C-E558A498A016}" type="presParOf" srcId="{A9E4F1AF-E8B0-4A49-A8B7-68DDA4151ADA}" destId="{DA701043-52C2-4CD8-955D-1F42F3045BD2}" srcOrd="5" destOrd="0" presId="urn:microsoft.com/office/officeart/2005/8/layout/venn3"/>
    <dgm:cxn modelId="{71F9669D-B355-419D-9CA3-D5B687378D34}" type="presParOf" srcId="{A9E4F1AF-E8B0-4A49-A8B7-68DDA4151ADA}" destId="{261B3A3A-451E-4806-BE9E-974D9A0F7D1E}" srcOrd="6" destOrd="0" presId="urn:microsoft.com/office/officeart/2005/8/layout/venn3"/>
    <dgm:cxn modelId="{A01BB7F7-830A-4FE4-A236-2B70A9E35938}" type="presParOf" srcId="{A9E4F1AF-E8B0-4A49-A8B7-68DDA4151ADA}" destId="{51FEEA21-9CD2-4D86-8227-BBA8967CE813}" srcOrd="7" destOrd="0" presId="urn:microsoft.com/office/officeart/2005/8/layout/venn3"/>
    <dgm:cxn modelId="{88F25855-BDAC-4495-8CC8-3A82C5986A6C}" type="presParOf" srcId="{A9E4F1AF-E8B0-4A49-A8B7-68DDA4151ADA}" destId="{C537C3B2-D03C-4733-BADB-1B953C378C7B}" srcOrd="8" destOrd="0" presId="urn:microsoft.com/office/officeart/2005/8/layout/venn3"/>
    <dgm:cxn modelId="{3751E31B-B112-409E-AD36-4CB6A96FA13E}" type="presParOf" srcId="{A9E4F1AF-E8B0-4A49-A8B7-68DDA4151ADA}" destId="{19FE4166-9F14-4A13-813B-7FBE4C12EC15}" srcOrd="9" destOrd="0" presId="urn:microsoft.com/office/officeart/2005/8/layout/venn3"/>
    <dgm:cxn modelId="{65ECC264-A9E7-4E4C-BC06-71F98AB60BFA}" type="presParOf" srcId="{A9E4F1AF-E8B0-4A49-A8B7-68DDA4151ADA}" destId="{E5384640-D7D3-463C-81CF-B14605225872}" srcOrd="10" destOrd="0" presId="urn:microsoft.com/office/officeart/2005/8/layout/venn3"/>
    <dgm:cxn modelId="{4DDB4317-6F92-4161-B97F-58D49FE1276D}" type="presParOf" srcId="{A9E4F1AF-E8B0-4A49-A8B7-68DDA4151ADA}" destId="{D5F4F75D-65B5-414C-89A8-8338C0A297A1}" srcOrd="11" destOrd="0" presId="urn:microsoft.com/office/officeart/2005/8/layout/venn3"/>
    <dgm:cxn modelId="{26066CD7-9B86-4DFC-B4D6-FA29D8878D8D}" type="presParOf" srcId="{A9E4F1AF-E8B0-4A49-A8B7-68DDA4151ADA}" destId="{4B3BE21D-5E08-4DDB-A665-A13DAEBD7361}" srcOrd="1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CD1CFB-0A7F-427D-9284-28172E5C519D}" type="doc">
      <dgm:prSet loTypeId="urn:microsoft.com/office/officeart/2005/8/layout/venn3" loCatId="relationship" qsTypeId="urn:microsoft.com/office/officeart/2005/8/quickstyle/3d2#2" qsCatId="3D" csTypeId="urn:microsoft.com/office/officeart/2005/8/colors/accent1_2#2" csCatId="accent1" phldr="1"/>
      <dgm:spPr/>
      <dgm:t>
        <a:bodyPr/>
        <a:lstStyle/>
        <a:p>
          <a:endParaRPr lang="en-ZA"/>
        </a:p>
      </dgm:t>
    </dgm:pt>
    <dgm:pt modelId="{18D56FC0-0ED5-446F-855E-671DEE6E4A77}">
      <dgm:prSet custT="1"/>
      <dgm:spPr/>
      <dgm:t>
        <a:bodyPr/>
        <a:lstStyle/>
        <a:p>
          <a:r>
            <a:rPr lang="en-US" sz="1100" b="1" dirty="0" smtClean="0">
              <a:solidFill>
                <a:schemeClr val="tx1"/>
              </a:solidFill>
            </a:rPr>
            <a:t>National Film and Video Foundation Act (No. 973 of 1997)</a:t>
          </a:r>
          <a:endParaRPr lang="en-ZA" sz="1100" b="1" dirty="0">
            <a:solidFill>
              <a:schemeClr val="tx1"/>
            </a:solidFill>
            <a:latin typeface="Arial" pitchFamily="34" charset="0"/>
            <a:cs typeface="Arial" pitchFamily="34" charset="0"/>
          </a:endParaRPr>
        </a:p>
      </dgm:t>
    </dgm:pt>
    <dgm:pt modelId="{C02275DF-DA55-4828-BABA-D59A3E60BDE4}" type="parTrans" cxnId="{D0A3B438-F60D-46FA-B8DC-EEFF33B96D5F}">
      <dgm:prSet/>
      <dgm:spPr/>
      <dgm:t>
        <a:bodyPr/>
        <a:lstStyle/>
        <a:p>
          <a:endParaRPr lang="en-ZA" sz="1100" b="1">
            <a:solidFill>
              <a:schemeClr val="tx1"/>
            </a:solidFill>
            <a:latin typeface="Arial" pitchFamily="34" charset="0"/>
            <a:cs typeface="Arial" pitchFamily="34" charset="0"/>
          </a:endParaRPr>
        </a:p>
      </dgm:t>
    </dgm:pt>
    <dgm:pt modelId="{AF40F577-EEA9-488E-96D8-905174D65BFD}" type="sibTrans" cxnId="{D0A3B438-F60D-46FA-B8DC-EEFF33B96D5F}">
      <dgm:prSet/>
      <dgm:spPr/>
      <dgm:t>
        <a:bodyPr/>
        <a:lstStyle/>
        <a:p>
          <a:endParaRPr lang="en-ZA" sz="1100" b="1">
            <a:solidFill>
              <a:schemeClr val="tx1"/>
            </a:solidFill>
            <a:latin typeface="Arial" pitchFamily="34" charset="0"/>
            <a:cs typeface="Arial" pitchFamily="34" charset="0"/>
          </a:endParaRPr>
        </a:p>
      </dgm:t>
    </dgm:pt>
    <dgm:pt modelId="{D0BA49AA-B04C-4CB8-8FA7-7ACA7E22352C}">
      <dgm:prSet custT="1"/>
      <dgm:spPr/>
      <dgm:t>
        <a:bodyPr/>
        <a:lstStyle/>
        <a:p>
          <a:r>
            <a:rPr lang="en-US" sz="1100" b="1" dirty="0" smtClean="0">
              <a:solidFill>
                <a:schemeClr val="tx1"/>
              </a:solidFill>
            </a:rPr>
            <a:t>South African Library for the Blind Act (No. 91 of 1998)</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D363D9BF-EEE5-45AD-B91E-210952F786FD}" type="parTrans" cxnId="{928B3C24-4DB1-4CF5-872C-53AF6D3B0555}">
      <dgm:prSet/>
      <dgm:spPr/>
      <dgm:t>
        <a:bodyPr/>
        <a:lstStyle/>
        <a:p>
          <a:endParaRPr lang="en-ZA" sz="1100" b="1">
            <a:solidFill>
              <a:schemeClr val="tx1"/>
            </a:solidFill>
            <a:latin typeface="Arial" pitchFamily="34" charset="0"/>
            <a:cs typeface="Arial" pitchFamily="34" charset="0"/>
          </a:endParaRPr>
        </a:p>
      </dgm:t>
    </dgm:pt>
    <dgm:pt modelId="{E5A2EEB4-DECA-4247-A3C0-01ECE4B94C4D}" type="sibTrans" cxnId="{928B3C24-4DB1-4CF5-872C-53AF6D3B0555}">
      <dgm:prSet/>
      <dgm:spPr/>
      <dgm:t>
        <a:bodyPr/>
        <a:lstStyle/>
        <a:p>
          <a:endParaRPr lang="en-ZA" sz="1100" b="1">
            <a:solidFill>
              <a:schemeClr val="tx1"/>
            </a:solidFill>
            <a:latin typeface="Arial" pitchFamily="34" charset="0"/>
            <a:cs typeface="Arial" pitchFamily="34" charset="0"/>
          </a:endParaRPr>
        </a:p>
      </dgm:t>
    </dgm:pt>
    <dgm:pt modelId="{0C683C71-5610-4B88-82B1-E45CEF3E487F}">
      <dgm:prSet custT="1"/>
      <dgm:spPr/>
      <dgm:t>
        <a:bodyPr/>
        <a:lstStyle/>
        <a:p>
          <a:r>
            <a:rPr lang="en-US" sz="1100" b="1" dirty="0" smtClean="0">
              <a:solidFill>
                <a:schemeClr val="tx1"/>
              </a:solidFill>
            </a:rPr>
            <a:t>National Library of South Africa Act (No. 92 of 1998)</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7C767425-055B-4533-935C-AA5AC3111DA1}" type="parTrans" cxnId="{1FFF42CF-8FD3-4759-85B2-99D9A098CEDE}">
      <dgm:prSet/>
      <dgm:spPr/>
      <dgm:t>
        <a:bodyPr/>
        <a:lstStyle/>
        <a:p>
          <a:endParaRPr lang="en-ZA" sz="1100" b="1">
            <a:solidFill>
              <a:schemeClr val="tx1"/>
            </a:solidFill>
            <a:latin typeface="Arial" pitchFamily="34" charset="0"/>
            <a:cs typeface="Arial" pitchFamily="34" charset="0"/>
          </a:endParaRPr>
        </a:p>
      </dgm:t>
    </dgm:pt>
    <dgm:pt modelId="{59734A74-5593-4C11-82D1-856F983027FD}" type="sibTrans" cxnId="{1FFF42CF-8FD3-4759-85B2-99D9A098CEDE}">
      <dgm:prSet/>
      <dgm:spPr/>
      <dgm:t>
        <a:bodyPr/>
        <a:lstStyle/>
        <a:p>
          <a:endParaRPr lang="en-ZA" sz="1100" b="1">
            <a:solidFill>
              <a:schemeClr val="tx1"/>
            </a:solidFill>
            <a:latin typeface="Arial" pitchFamily="34" charset="0"/>
            <a:cs typeface="Arial" pitchFamily="34" charset="0"/>
          </a:endParaRPr>
        </a:p>
      </dgm:t>
    </dgm:pt>
    <dgm:pt modelId="{12CD9019-3B25-4DF4-9B98-A903E25A623E}">
      <dgm:prSet custT="1"/>
      <dgm:spPr/>
      <dgm:t>
        <a:bodyPr/>
        <a:lstStyle/>
        <a:p>
          <a:r>
            <a:rPr lang="en-US" sz="1100" b="1" dirty="0" smtClean="0">
              <a:solidFill>
                <a:schemeClr val="tx1"/>
              </a:solidFill>
            </a:rPr>
            <a:t>National Sport and Recreation Act (No. 110 of 1998 as amended)</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BA863899-D932-4136-A5D4-B5A16F0FC43F}" type="parTrans" cxnId="{3FDF790B-56A3-4A26-801B-A55E2565CFD0}">
      <dgm:prSet/>
      <dgm:spPr/>
      <dgm:t>
        <a:bodyPr/>
        <a:lstStyle/>
        <a:p>
          <a:endParaRPr lang="en-ZA" sz="1100" b="1">
            <a:solidFill>
              <a:schemeClr val="tx1"/>
            </a:solidFill>
            <a:latin typeface="Arial" pitchFamily="34" charset="0"/>
            <a:cs typeface="Arial" pitchFamily="34" charset="0"/>
          </a:endParaRPr>
        </a:p>
      </dgm:t>
    </dgm:pt>
    <dgm:pt modelId="{78DFA64D-00F6-4DEB-B52E-9CE155C292A3}" type="sibTrans" cxnId="{3FDF790B-56A3-4A26-801B-A55E2565CFD0}">
      <dgm:prSet/>
      <dgm:spPr/>
      <dgm:t>
        <a:bodyPr/>
        <a:lstStyle/>
        <a:p>
          <a:endParaRPr lang="en-ZA" sz="1100" b="1">
            <a:solidFill>
              <a:schemeClr val="tx1"/>
            </a:solidFill>
            <a:latin typeface="Arial" pitchFamily="34" charset="0"/>
            <a:cs typeface="Arial" pitchFamily="34" charset="0"/>
          </a:endParaRPr>
        </a:p>
      </dgm:t>
    </dgm:pt>
    <dgm:pt modelId="{8FBA0E6D-D4AF-4472-B7CA-656D351D4340}">
      <dgm:prSet custT="1"/>
      <dgm:spPr/>
      <dgm:t>
        <a:bodyPr/>
        <a:lstStyle/>
        <a:p>
          <a:r>
            <a:rPr lang="en-US" sz="1100" b="1" dirty="0" smtClean="0">
              <a:solidFill>
                <a:schemeClr val="tx1"/>
              </a:solidFill>
            </a:rPr>
            <a:t>South African Geographical Names Council Act (No. 118 of 1998)</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948A3811-E53B-436D-B06B-8291406B7C3F}" type="parTrans" cxnId="{93C0F92D-CA23-4550-A31A-83FB46B16044}">
      <dgm:prSet/>
      <dgm:spPr/>
      <dgm:t>
        <a:bodyPr/>
        <a:lstStyle/>
        <a:p>
          <a:endParaRPr lang="en-ZA" sz="1100" b="1">
            <a:solidFill>
              <a:schemeClr val="tx1"/>
            </a:solidFill>
            <a:latin typeface="Arial" pitchFamily="34" charset="0"/>
            <a:cs typeface="Arial" pitchFamily="34" charset="0"/>
          </a:endParaRPr>
        </a:p>
      </dgm:t>
    </dgm:pt>
    <dgm:pt modelId="{7AFFB0B2-0076-4D28-9252-C8FA9AD9315E}" type="sibTrans" cxnId="{93C0F92D-CA23-4550-A31A-83FB46B16044}">
      <dgm:prSet/>
      <dgm:spPr/>
      <dgm:t>
        <a:bodyPr/>
        <a:lstStyle/>
        <a:p>
          <a:endParaRPr lang="en-ZA" sz="1100" b="1">
            <a:solidFill>
              <a:schemeClr val="tx1"/>
            </a:solidFill>
            <a:latin typeface="Arial" pitchFamily="34" charset="0"/>
            <a:cs typeface="Arial" pitchFamily="34" charset="0"/>
          </a:endParaRPr>
        </a:p>
      </dgm:t>
    </dgm:pt>
    <dgm:pt modelId="{651761C5-6461-4971-8F32-30C15FB78DA0}">
      <dgm:prSet custT="1"/>
      <dgm:spPr/>
      <dgm:t>
        <a:bodyPr/>
        <a:lstStyle/>
        <a:p>
          <a:r>
            <a:rPr lang="en-US" sz="1100" b="1" dirty="0" smtClean="0">
              <a:solidFill>
                <a:schemeClr val="tx1"/>
              </a:solidFill>
            </a:rPr>
            <a:t>Cultural Institutions Act (No. 119 of 1998)</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FFDF3F2E-5A44-45BA-B746-72F481D1D50D}" type="parTrans" cxnId="{E0AA23B7-3576-4865-873D-967CC19DD63B}">
      <dgm:prSet/>
      <dgm:spPr/>
      <dgm:t>
        <a:bodyPr/>
        <a:lstStyle/>
        <a:p>
          <a:endParaRPr lang="en-ZA" sz="1100" b="1">
            <a:solidFill>
              <a:schemeClr val="tx1"/>
            </a:solidFill>
            <a:latin typeface="Arial" pitchFamily="34" charset="0"/>
            <a:cs typeface="Arial" pitchFamily="34" charset="0"/>
          </a:endParaRPr>
        </a:p>
      </dgm:t>
    </dgm:pt>
    <dgm:pt modelId="{0AB07403-937E-4BA7-AE50-299A6709BEB3}" type="sibTrans" cxnId="{E0AA23B7-3576-4865-873D-967CC19DD63B}">
      <dgm:prSet/>
      <dgm:spPr/>
      <dgm:t>
        <a:bodyPr/>
        <a:lstStyle/>
        <a:p>
          <a:endParaRPr lang="en-ZA" sz="1100" b="1">
            <a:solidFill>
              <a:schemeClr val="tx1"/>
            </a:solidFill>
            <a:latin typeface="Arial" pitchFamily="34" charset="0"/>
            <a:cs typeface="Arial" pitchFamily="34" charset="0"/>
          </a:endParaRPr>
        </a:p>
      </dgm:t>
    </dgm:pt>
    <dgm:pt modelId="{C16AB96C-C7C7-4085-9B3E-4A2473565A20}">
      <dgm:prSet custT="1"/>
      <dgm:spPr/>
      <dgm:t>
        <a:bodyPr/>
        <a:lstStyle/>
        <a:p>
          <a:r>
            <a:rPr lang="en-US" sz="1100" b="1" dirty="0" smtClean="0">
              <a:solidFill>
                <a:schemeClr val="tx1"/>
              </a:solidFill>
            </a:rPr>
            <a:t>National Heritage Council Act (No. 11 of 1999)</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802616C8-144B-410F-86BC-A92DE465BBA9}" type="parTrans" cxnId="{C87E68B0-3855-420D-A4C0-4BC87A438A3E}">
      <dgm:prSet/>
      <dgm:spPr/>
      <dgm:t>
        <a:bodyPr/>
        <a:lstStyle/>
        <a:p>
          <a:endParaRPr lang="en-ZA" sz="1100" b="1">
            <a:solidFill>
              <a:schemeClr val="tx1"/>
            </a:solidFill>
            <a:latin typeface="Arial" pitchFamily="34" charset="0"/>
            <a:cs typeface="Arial" pitchFamily="34" charset="0"/>
          </a:endParaRPr>
        </a:p>
      </dgm:t>
    </dgm:pt>
    <dgm:pt modelId="{4E7CB7EA-8786-43B5-9082-042F609F0C44}" type="sibTrans" cxnId="{C87E68B0-3855-420D-A4C0-4BC87A438A3E}">
      <dgm:prSet/>
      <dgm:spPr/>
      <dgm:t>
        <a:bodyPr/>
        <a:lstStyle/>
        <a:p>
          <a:endParaRPr lang="en-ZA" sz="1100" b="1">
            <a:solidFill>
              <a:schemeClr val="tx1"/>
            </a:solidFill>
            <a:latin typeface="Arial" pitchFamily="34" charset="0"/>
            <a:cs typeface="Arial" pitchFamily="34" charset="0"/>
          </a:endParaRPr>
        </a:p>
      </dgm:t>
    </dgm:pt>
    <dgm:pt modelId="{A9E4F1AF-E8B0-4A49-A8B7-68DDA4151ADA}" type="pres">
      <dgm:prSet presAssocID="{B8CD1CFB-0A7F-427D-9284-28172E5C519D}" presName="Name0" presStyleCnt="0">
        <dgm:presLayoutVars>
          <dgm:dir/>
          <dgm:resizeHandles val="exact"/>
        </dgm:presLayoutVars>
      </dgm:prSet>
      <dgm:spPr/>
      <dgm:t>
        <a:bodyPr/>
        <a:lstStyle/>
        <a:p>
          <a:endParaRPr lang="en-US"/>
        </a:p>
      </dgm:t>
    </dgm:pt>
    <dgm:pt modelId="{9D2182B8-5690-442F-8D1E-7F8262D0277F}" type="pres">
      <dgm:prSet presAssocID="{18D56FC0-0ED5-446F-855E-671DEE6E4A77}" presName="Name5" presStyleLbl="vennNode1" presStyleIdx="0" presStyleCnt="7">
        <dgm:presLayoutVars>
          <dgm:bulletEnabled val="1"/>
        </dgm:presLayoutVars>
      </dgm:prSet>
      <dgm:spPr/>
      <dgm:t>
        <a:bodyPr/>
        <a:lstStyle/>
        <a:p>
          <a:endParaRPr lang="en-US"/>
        </a:p>
      </dgm:t>
    </dgm:pt>
    <dgm:pt modelId="{A173DB01-9E60-4AA3-9CDB-CB08F220E6F8}" type="pres">
      <dgm:prSet presAssocID="{AF40F577-EEA9-488E-96D8-905174D65BFD}" presName="space" presStyleCnt="0"/>
      <dgm:spPr/>
    </dgm:pt>
    <dgm:pt modelId="{A9EC8FA4-D7C6-42D3-822F-5073162DD1E9}" type="pres">
      <dgm:prSet presAssocID="{D0BA49AA-B04C-4CB8-8FA7-7ACA7E22352C}" presName="Name5" presStyleLbl="vennNode1" presStyleIdx="1" presStyleCnt="7">
        <dgm:presLayoutVars>
          <dgm:bulletEnabled val="1"/>
        </dgm:presLayoutVars>
      </dgm:prSet>
      <dgm:spPr/>
      <dgm:t>
        <a:bodyPr/>
        <a:lstStyle/>
        <a:p>
          <a:endParaRPr lang="en-US"/>
        </a:p>
      </dgm:t>
    </dgm:pt>
    <dgm:pt modelId="{5A174A8E-9416-4194-80A7-E1E56103632E}" type="pres">
      <dgm:prSet presAssocID="{E5A2EEB4-DECA-4247-A3C0-01ECE4B94C4D}" presName="space" presStyleCnt="0"/>
      <dgm:spPr/>
    </dgm:pt>
    <dgm:pt modelId="{FA997E4B-755F-47EF-B153-68C040C66EC0}" type="pres">
      <dgm:prSet presAssocID="{0C683C71-5610-4B88-82B1-E45CEF3E487F}" presName="Name5" presStyleLbl="vennNode1" presStyleIdx="2" presStyleCnt="7">
        <dgm:presLayoutVars>
          <dgm:bulletEnabled val="1"/>
        </dgm:presLayoutVars>
      </dgm:prSet>
      <dgm:spPr/>
      <dgm:t>
        <a:bodyPr/>
        <a:lstStyle/>
        <a:p>
          <a:endParaRPr lang="en-US"/>
        </a:p>
      </dgm:t>
    </dgm:pt>
    <dgm:pt modelId="{DA701043-52C2-4CD8-955D-1F42F3045BD2}" type="pres">
      <dgm:prSet presAssocID="{59734A74-5593-4C11-82D1-856F983027FD}" presName="space" presStyleCnt="0"/>
      <dgm:spPr/>
    </dgm:pt>
    <dgm:pt modelId="{261B3A3A-451E-4806-BE9E-974D9A0F7D1E}" type="pres">
      <dgm:prSet presAssocID="{12CD9019-3B25-4DF4-9B98-A903E25A623E}" presName="Name5" presStyleLbl="vennNode1" presStyleIdx="3" presStyleCnt="7">
        <dgm:presLayoutVars>
          <dgm:bulletEnabled val="1"/>
        </dgm:presLayoutVars>
      </dgm:prSet>
      <dgm:spPr/>
      <dgm:t>
        <a:bodyPr/>
        <a:lstStyle/>
        <a:p>
          <a:endParaRPr lang="en-US"/>
        </a:p>
      </dgm:t>
    </dgm:pt>
    <dgm:pt modelId="{51FEEA21-9CD2-4D86-8227-BBA8967CE813}" type="pres">
      <dgm:prSet presAssocID="{78DFA64D-00F6-4DEB-B52E-9CE155C292A3}" presName="space" presStyleCnt="0"/>
      <dgm:spPr/>
    </dgm:pt>
    <dgm:pt modelId="{C537C3B2-D03C-4733-BADB-1B953C378C7B}" type="pres">
      <dgm:prSet presAssocID="{8FBA0E6D-D4AF-4472-B7CA-656D351D4340}" presName="Name5" presStyleLbl="vennNode1" presStyleIdx="4" presStyleCnt="7">
        <dgm:presLayoutVars>
          <dgm:bulletEnabled val="1"/>
        </dgm:presLayoutVars>
      </dgm:prSet>
      <dgm:spPr/>
      <dgm:t>
        <a:bodyPr/>
        <a:lstStyle/>
        <a:p>
          <a:endParaRPr lang="en-US"/>
        </a:p>
      </dgm:t>
    </dgm:pt>
    <dgm:pt modelId="{19FE4166-9F14-4A13-813B-7FBE4C12EC15}" type="pres">
      <dgm:prSet presAssocID="{7AFFB0B2-0076-4D28-9252-C8FA9AD9315E}" presName="space" presStyleCnt="0"/>
      <dgm:spPr/>
    </dgm:pt>
    <dgm:pt modelId="{E5384640-D7D3-463C-81CF-B14605225872}" type="pres">
      <dgm:prSet presAssocID="{651761C5-6461-4971-8F32-30C15FB78DA0}" presName="Name5" presStyleLbl="vennNode1" presStyleIdx="5" presStyleCnt="7">
        <dgm:presLayoutVars>
          <dgm:bulletEnabled val="1"/>
        </dgm:presLayoutVars>
      </dgm:prSet>
      <dgm:spPr/>
      <dgm:t>
        <a:bodyPr/>
        <a:lstStyle/>
        <a:p>
          <a:endParaRPr lang="en-US"/>
        </a:p>
      </dgm:t>
    </dgm:pt>
    <dgm:pt modelId="{D5F4F75D-65B5-414C-89A8-8338C0A297A1}" type="pres">
      <dgm:prSet presAssocID="{0AB07403-937E-4BA7-AE50-299A6709BEB3}" presName="space" presStyleCnt="0"/>
      <dgm:spPr/>
    </dgm:pt>
    <dgm:pt modelId="{4B3BE21D-5E08-4DDB-A665-A13DAEBD7361}" type="pres">
      <dgm:prSet presAssocID="{C16AB96C-C7C7-4085-9B3E-4A2473565A20}" presName="Name5" presStyleLbl="vennNode1" presStyleIdx="6" presStyleCnt="7">
        <dgm:presLayoutVars>
          <dgm:bulletEnabled val="1"/>
        </dgm:presLayoutVars>
      </dgm:prSet>
      <dgm:spPr/>
      <dgm:t>
        <a:bodyPr/>
        <a:lstStyle/>
        <a:p>
          <a:endParaRPr lang="en-US"/>
        </a:p>
      </dgm:t>
    </dgm:pt>
  </dgm:ptLst>
  <dgm:cxnLst>
    <dgm:cxn modelId="{7DE221FE-9AEB-4498-811F-DB9C12F42043}" type="presOf" srcId="{D0BA49AA-B04C-4CB8-8FA7-7ACA7E22352C}" destId="{A9EC8FA4-D7C6-42D3-822F-5073162DD1E9}" srcOrd="0" destOrd="0" presId="urn:microsoft.com/office/officeart/2005/8/layout/venn3"/>
    <dgm:cxn modelId="{668D0FCC-F5B5-4630-802B-FDB7329B595F}" type="presOf" srcId="{8FBA0E6D-D4AF-4472-B7CA-656D351D4340}" destId="{C537C3B2-D03C-4733-BADB-1B953C378C7B}" srcOrd="0" destOrd="0" presId="urn:microsoft.com/office/officeart/2005/8/layout/venn3"/>
    <dgm:cxn modelId="{72BA122C-9676-406C-B6F7-7217E9550924}" type="presOf" srcId="{0C683C71-5610-4B88-82B1-E45CEF3E487F}" destId="{FA997E4B-755F-47EF-B153-68C040C66EC0}" srcOrd="0" destOrd="0" presId="urn:microsoft.com/office/officeart/2005/8/layout/venn3"/>
    <dgm:cxn modelId="{D652DCA0-53A3-47F7-9638-D5C076D3F129}" type="presOf" srcId="{651761C5-6461-4971-8F32-30C15FB78DA0}" destId="{E5384640-D7D3-463C-81CF-B14605225872}" srcOrd="0" destOrd="0" presId="urn:microsoft.com/office/officeart/2005/8/layout/venn3"/>
    <dgm:cxn modelId="{9C1CD0EB-D218-4A4E-8E25-E0D5AA8B0DF0}" type="presOf" srcId="{12CD9019-3B25-4DF4-9B98-A903E25A623E}" destId="{261B3A3A-451E-4806-BE9E-974D9A0F7D1E}" srcOrd="0" destOrd="0" presId="urn:microsoft.com/office/officeart/2005/8/layout/venn3"/>
    <dgm:cxn modelId="{D0A3B438-F60D-46FA-B8DC-EEFF33B96D5F}" srcId="{B8CD1CFB-0A7F-427D-9284-28172E5C519D}" destId="{18D56FC0-0ED5-446F-855E-671DEE6E4A77}" srcOrd="0" destOrd="0" parTransId="{C02275DF-DA55-4828-BABA-D59A3E60BDE4}" sibTransId="{AF40F577-EEA9-488E-96D8-905174D65BFD}"/>
    <dgm:cxn modelId="{B8864BFC-E0D5-4E52-91C6-4139CDC06A4E}" type="presOf" srcId="{C16AB96C-C7C7-4085-9B3E-4A2473565A20}" destId="{4B3BE21D-5E08-4DDB-A665-A13DAEBD7361}" srcOrd="0" destOrd="0" presId="urn:microsoft.com/office/officeart/2005/8/layout/venn3"/>
    <dgm:cxn modelId="{E42AF18F-FCE3-44B6-BFD6-94CA48A2CFD2}" type="presOf" srcId="{B8CD1CFB-0A7F-427D-9284-28172E5C519D}" destId="{A9E4F1AF-E8B0-4A49-A8B7-68DDA4151ADA}" srcOrd="0" destOrd="0" presId="urn:microsoft.com/office/officeart/2005/8/layout/venn3"/>
    <dgm:cxn modelId="{C6AC06CC-989C-4DEA-B8D1-1C3AAEC04A4F}" type="presOf" srcId="{18D56FC0-0ED5-446F-855E-671DEE6E4A77}" destId="{9D2182B8-5690-442F-8D1E-7F8262D0277F}" srcOrd="0" destOrd="0" presId="urn:microsoft.com/office/officeart/2005/8/layout/venn3"/>
    <dgm:cxn modelId="{3FDF790B-56A3-4A26-801B-A55E2565CFD0}" srcId="{B8CD1CFB-0A7F-427D-9284-28172E5C519D}" destId="{12CD9019-3B25-4DF4-9B98-A903E25A623E}" srcOrd="3" destOrd="0" parTransId="{BA863899-D932-4136-A5D4-B5A16F0FC43F}" sibTransId="{78DFA64D-00F6-4DEB-B52E-9CE155C292A3}"/>
    <dgm:cxn modelId="{1FFF42CF-8FD3-4759-85B2-99D9A098CEDE}" srcId="{B8CD1CFB-0A7F-427D-9284-28172E5C519D}" destId="{0C683C71-5610-4B88-82B1-E45CEF3E487F}" srcOrd="2" destOrd="0" parTransId="{7C767425-055B-4533-935C-AA5AC3111DA1}" sibTransId="{59734A74-5593-4C11-82D1-856F983027FD}"/>
    <dgm:cxn modelId="{E0AA23B7-3576-4865-873D-967CC19DD63B}" srcId="{B8CD1CFB-0A7F-427D-9284-28172E5C519D}" destId="{651761C5-6461-4971-8F32-30C15FB78DA0}" srcOrd="5" destOrd="0" parTransId="{FFDF3F2E-5A44-45BA-B746-72F481D1D50D}" sibTransId="{0AB07403-937E-4BA7-AE50-299A6709BEB3}"/>
    <dgm:cxn modelId="{C87E68B0-3855-420D-A4C0-4BC87A438A3E}" srcId="{B8CD1CFB-0A7F-427D-9284-28172E5C519D}" destId="{C16AB96C-C7C7-4085-9B3E-4A2473565A20}" srcOrd="6" destOrd="0" parTransId="{802616C8-144B-410F-86BC-A92DE465BBA9}" sibTransId="{4E7CB7EA-8786-43B5-9082-042F609F0C44}"/>
    <dgm:cxn modelId="{928B3C24-4DB1-4CF5-872C-53AF6D3B0555}" srcId="{B8CD1CFB-0A7F-427D-9284-28172E5C519D}" destId="{D0BA49AA-B04C-4CB8-8FA7-7ACA7E22352C}" srcOrd="1" destOrd="0" parTransId="{D363D9BF-EEE5-45AD-B91E-210952F786FD}" sibTransId="{E5A2EEB4-DECA-4247-A3C0-01ECE4B94C4D}"/>
    <dgm:cxn modelId="{93C0F92D-CA23-4550-A31A-83FB46B16044}" srcId="{B8CD1CFB-0A7F-427D-9284-28172E5C519D}" destId="{8FBA0E6D-D4AF-4472-B7CA-656D351D4340}" srcOrd="4" destOrd="0" parTransId="{948A3811-E53B-436D-B06B-8291406B7C3F}" sibTransId="{7AFFB0B2-0076-4D28-9252-C8FA9AD9315E}"/>
    <dgm:cxn modelId="{31BF240B-1D8F-48BE-A47C-83B98B950A1A}" type="presParOf" srcId="{A9E4F1AF-E8B0-4A49-A8B7-68DDA4151ADA}" destId="{9D2182B8-5690-442F-8D1E-7F8262D0277F}" srcOrd="0" destOrd="0" presId="urn:microsoft.com/office/officeart/2005/8/layout/venn3"/>
    <dgm:cxn modelId="{DD43A294-4782-4CE3-A50C-73E45493CECE}" type="presParOf" srcId="{A9E4F1AF-E8B0-4A49-A8B7-68DDA4151ADA}" destId="{A173DB01-9E60-4AA3-9CDB-CB08F220E6F8}" srcOrd="1" destOrd="0" presId="urn:microsoft.com/office/officeart/2005/8/layout/venn3"/>
    <dgm:cxn modelId="{12B146CD-7D4B-4F4F-9610-826FB8B1DD8A}" type="presParOf" srcId="{A9E4F1AF-E8B0-4A49-A8B7-68DDA4151ADA}" destId="{A9EC8FA4-D7C6-42D3-822F-5073162DD1E9}" srcOrd="2" destOrd="0" presId="urn:microsoft.com/office/officeart/2005/8/layout/venn3"/>
    <dgm:cxn modelId="{E41AE001-4CD9-4BE3-91FD-F75BA1855992}" type="presParOf" srcId="{A9E4F1AF-E8B0-4A49-A8B7-68DDA4151ADA}" destId="{5A174A8E-9416-4194-80A7-E1E56103632E}" srcOrd="3" destOrd="0" presId="urn:microsoft.com/office/officeart/2005/8/layout/venn3"/>
    <dgm:cxn modelId="{73B07FE6-F38D-46CD-B7C3-F1073AEF86F6}" type="presParOf" srcId="{A9E4F1AF-E8B0-4A49-A8B7-68DDA4151ADA}" destId="{FA997E4B-755F-47EF-B153-68C040C66EC0}" srcOrd="4" destOrd="0" presId="urn:microsoft.com/office/officeart/2005/8/layout/venn3"/>
    <dgm:cxn modelId="{91ABAD99-E0ED-468B-AE1C-E558A498A016}" type="presParOf" srcId="{A9E4F1AF-E8B0-4A49-A8B7-68DDA4151ADA}" destId="{DA701043-52C2-4CD8-955D-1F42F3045BD2}" srcOrd="5" destOrd="0" presId="urn:microsoft.com/office/officeart/2005/8/layout/venn3"/>
    <dgm:cxn modelId="{71F9669D-B355-419D-9CA3-D5B687378D34}" type="presParOf" srcId="{A9E4F1AF-E8B0-4A49-A8B7-68DDA4151ADA}" destId="{261B3A3A-451E-4806-BE9E-974D9A0F7D1E}" srcOrd="6" destOrd="0" presId="urn:microsoft.com/office/officeart/2005/8/layout/venn3"/>
    <dgm:cxn modelId="{A01BB7F7-830A-4FE4-A236-2B70A9E35938}" type="presParOf" srcId="{A9E4F1AF-E8B0-4A49-A8B7-68DDA4151ADA}" destId="{51FEEA21-9CD2-4D86-8227-BBA8967CE813}" srcOrd="7" destOrd="0" presId="urn:microsoft.com/office/officeart/2005/8/layout/venn3"/>
    <dgm:cxn modelId="{88F25855-BDAC-4495-8CC8-3A82C5986A6C}" type="presParOf" srcId="{A9E4F1AF-E8B0-4A49-A8B7-68DDA4151ADA}" destId="{C537C3B2-D03C-4733-BADB-1B953C378C7B}" srcOrd="8" destOrd="0" presId="urn:microsoft.com/office/officeart/2005/8/layout/venn3"/>
    <dgm:cxn modelId="{3751E31B-B112-409E-AD36-4CB6A96FA13E}" type="presParOf" srcId="{A9E4F1AF-E8B0-4A49-A8B7-68DDA4151ADA}" destId="{19FE4166-9F14-4A13-813B-7FBE4C12EC15}" srcOrd="9" destOrd="0" presId="urn:microsoft.com/office/officeart/2005/8/layout/venn3"/>
    <dgm:cxn modelId="{65ECC264-A9E7-4E4C-BC06-71F98AB60BFA}" type="presParOf" srcId="{A9E4F1AF-E8B0-4A49-A8B7-68DDA4151ADA}" destId="{E5384640-D7D3-463C-81CF-B14605225872}" srcOrd="10" destOrd="0" presId="urn:microsoft.com/office/officeart/2005/8/layout/venn3"/>
    <dgm:cxn modelId="{4DDB4317-6F92-4161-B97F-58D49FE1276D}" type="presParOf" srcId="{A9E4F1AF-E8B0-4A49-A8B7-68DDA4151ADA}" destId="{D5F4F75D-65B5-414C-89A8-8338C0A297A1}" srcOrd="11" destOrd="0" presId="urn:microsoft.com/office/officeart/2005/8/layout/venn3"/>
    <dgm:cxn modelId="{26066CD7-9B86-4DFC-B4D6-FA29D8878D8D}" type="presParOf" srcId="{A9E4F1AF-E8B0-4A49-A8B7-68DDA4151ADA}" destId="{4B3BE21D-5E08-4DDB-A665-A13DAEBD7361}" srcOrd="12"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CD1CFB-0A7F-427D-9284-28172E5C519D}" type="doc">
      <dgm:prSet loTypeId="urn:microsoft.com/office/officeart/2005/8/layout/venn3" loCatId="relationship" qsTypeId="urn:microsoft.com/office/officeart/2005/8/quickstyle/3d2#3" qsCatId="3D" csTypeId="urn:microsoft.com/office/officeart/2005/8/colors/accent1_2#2" csCatId="accent1" phldr="1"/>
      <dgm:spPr/>
      <dgm:t>
        <a:bodyPr/>
        <a:lstStyle/>
        <a:p>
          <a:endParaRPr lang="en-ZA"/>
        </a:p>
      </dgm:t>
    </dgm:pt>
    <dgm:pt modelId="{18D56FC0-0ED5-446F-855E-671DEE6E4A77}">
      <dgm:prSet custT="1"/>
      <dgm:spPr/>
      <dgm:t>
        <a:bodyPr/>
        <a:lstStyle/>
        <a:p>
          <a:r>
            <a:rPr lang="en-US" sz="1100" b="1" dirty="0" smtClean="0">
              <a:solidFill>
                <a:schemeClr val="tx1"/>
              </a:solidFill>
            </a:rPr>
            <a:t>National Heritage Resources Act (No. 25 of 1999)</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C02275DF-DA55-4828-BABA-D59A3E60BDE4}" type="parTrans" cxnId="{D0A3B438-F60D-46FA-B8DC-EEFF33B96D5F}">
      <dgm:prSet/>
      <dgm:spPr/>
      <dgm:t>
        <a:bodyPr/>
        <a:lstStyle/>
        <a:p>
          <a:endParaRPr lang="en-ZA" sz="1100" b="1">
            <a:solidFill>
              <a:schemeClr val="tx1"/>
            </a:solidFill>
            <a:latin typeface="Arial" pitchFamily="34" charset="0"/>
            <a:cs typeface="Arial" pitchFamily="34" charset="0"/>
          </a:endParaRPr>
        </a:p>
      </dgm:t>
    </dgm:pt>
    <dgm:pt modelId="{AF40F577-EEA9-488E-96D8-905174D65BFD}" type="sibTrans" cxnId="{D0A3B438-F60D-46FA-B8DC-EEFF33B96D5F}">
      <dgm:prSet/>
      <dgm:spPr/>
      <dgm:t>
        <a:bodyPr/>
        <a:lstStyle/>
        <a:p>
          <a:endParaRPr lang="en-ZA" sz="1100" b="1">
            <a:solidFill>
              <a:schemeClr val="tx1"/>
            </a:solidFill>
            <a:latin typeface="Arial" pitchFamily="34" charset="0"/>
            <a:cs typeface="Arial" pitchFamily="34" charset="0"/>
          </a:endParaRPr>
        </a:p>
      </dgm:t>
    </dgm:pt>
    <dgm:pt modelId="{D0BA49AA-B04C-4CB8-8FA7-7ACA7E22352C}">
      <dgm:prSet custT="1"/>
      <dgm:spPr/>
      <dgm:t>
        <a:bodyPr/>
        <a:lstStyle/>
        <a:p>
          <a:r>
            <a:rPr lang="en-US" sz="1100" b="1" dirty="0" smtClean="0">
              <a:solidFill>
                <a:schemeClr val="tx1"/>
              </a:solidFill>
            </a:rPr>
            <a:t>National Council for Library and Information Services Act (No. 6 of 2001)</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D363D9BF-EEE5-45AD-B91E-210952F786FD}" type="parTrans" cxnId="{928B3C24-4DB1-4CF5-872C-53AF6D3B0555}">
      <dgm:prSet/>
      <dgm:spPr/>
      <dgm:t>
        <a:bodyPr/>
        <a:lstStyle/>
        <a:p>
          <a:endParaRPr lang="en-ZA" sz="1100" b="1">
            <a:solidFill>
              <a:schemeClr val="tx1"/>
            </a:solidFill>
            <a:latin typeface="Arial" pitchFamily="34" charset="0"/>
            <a:cs typeface="Arial" pitchFamily="34" charset="0"/>
          </a:endParaRPr>
        </a:p>
      </dgm:t>
    </dgm:pt>
    <dgm:pt modelId="{E5A2EEB4-DECA-4247-A3C0-01ECE4B94C4D}" type="sibTrans" cxnId="{928B3C24-4DB1-4CF5-872C-53AF6D3B0555}">
      <dgm:prSet/>
      <dgm:spPr/>
      <dgm:t>
        <a:bodyPr/>
        <a:lstStyle/>
        <a:p>
          <a:endParaRPr lang="en-ZA" sz="1100" b="1">
            <a:solidFill>
              <a:schemeClr val="tx1"/>
            </a:solidFill>
            <a:latin typeface="Arial" pitchFamily="34" charset="0"/>
            <a:cs typeface="Arial" pitchFamily="34" charset="0"/>
          </a:endParaRPr>
        </a:p>
      </dgm:t>
    </dgm:pt>
    <dgm:pt modelId="{0C683C71-5610-4B88-82B1-E45CEF3E487F}">
      <dgm:prSet custT="1"/>
      <dgm:spPr/>
      <dgm:t>
        <a:bodyPr/>
        <a:lstStyle/>
        <a:p>
          <a:r>
            <a:rPr lang="en-US" sz="1100" b="1" dirty="0" smtClean="0">
              <a:solidFill>
                <a:schemeClr val="tx1"/>
              </a:solidFill>
            </a:rPr>
            <a:t>South African Boxing Act (No. 11 of 2001)</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7C767425-055B-4533-935C-AA5AC3111DA1}" type="parTrans" cxnId="{1FFF42CF-8FD3-4759-85B2-99D9A098CEDE}">
      <dgm:prSet/>
      <dgm:spPr/>
      <dgm:t>
        <a:bodyPr/>
        <a:lstStyle/>
        <a:p>
          <a:endParaRPr lang="en-ZA" sz="1100" b="1">
            <a:solidFill>
              <a:schemeClr val="tx1"/>
            </a:solidFill>
            <a:latin typeface="Arial" pitchFamily="34" charset="0"/>
            <a:cs typeface="Arial" pitchFamily="34" charset="0"/>
          </a:endParaRPr>
        </a:p>
      </dgm:t>
    </dgm:pt>
    <dgm:pt modelId="{59734A74-5593-4C11-82D1-856F983027FD}" type="sibTrans" cxnId="{1FFF42CF-8FD3-4759-85B2-99D9A098CEDE}">
      <dgm:prSet/>
      <dgm:spPr/>
      <dgm:t>
        <a:bodyPr/>
        <a:lstStyle/>
        <a:p>
          <a:endParaRPr lang="en-ZA" sz="1100" b="1">
            <a:solidFill>
              <a:schemeClr val="tx1"/>
            </a:solidFill>
            <a:latin typeface="Arial" pitchFamily="34" charset="0"/>
            <a:cs typeface="Arial" pitchFamily="34" charset="0"/>
          </a:endParaRPr>
        </a:p>
      </dgm:t>
    </dgm:pt>
    <dgm:pt modelId="{12CD9019-3B25-4DF4-9B98-A903E25A623E}">
      <dgm:prSet custT="1"/>
      <dgm:spPr/>
      <dgm:t>
        <a:bodyPr/>
        <a:lstStyle/>
        <a:p>
          <a:r>
            <a:rPr lang="en-US" sz="1100" b="1" dirty="0" smtClean="0">
              <a:solidFill>
                <a:schemeClr val="tx1"/>
              </a:solidFill>
            </a:rPr>
            <a:t>Cultural Laws Amendment Act (No. 36 of 2001)</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BA863899-D932-4136-A5D4-B5A16F0FC43F}" type="parTrans" cxnId="{3FDF790B-56A3-4A26-801B-A55E2565CFD0}">
      <dgm:prSet/>
      <dgm:spPr/>
      <dgm:t>
        <a:bodyPr/>
        <a:lstStyle/>
        <a:p>
          <a:endParaRPr lang="en-ZA" sz="1100" b="1">
            <a:solidFill>
              <a:schemeClr val="tx1"/>
            </a:solidFill>
            <a:latin typeface="Arial" pitchFamily="34" charset="0"/>
            <a:cs typeface="Arial" pitchFamily="34" charset="0"/>
          </a:endParaRPr>
        </a:p>
      </dgm:t>
    </dgm:pt>
    <dgm:pt modelId="{78DFA64D-00F6-4DEB-B52E-9CE155C292A3}" type="sibTrans" cxnId="{3FDF790B-56A3-4A26-801B-A55E2565CFD0}">
      <dgm:prSet/>
      <dgm:spPr/>
      <dgm:t>
        <a:bodyPr/>
        <a:lstStyle/>
        <a:p>
          <a:endParaRPr lang="en-ZA" sz="1100" b="1">
            <a:solidFill>
              <a:schemeClr val="tx1"/>
            </a:solidFill>
            <a:latin typeface="Arial" pitchFamily="34" charset="0"/>
            <a:cs typeface="Arial" pitchFamily="34" charset="0"/>
          </a:endParaRPr>
        </a:p>
      </dgm:t>
    </dgm:pt>
    <dgm:pt modelId="{8FBA0E6D-D4AF-4472-B7CA-656D351D4340}">
      <dgm:prSet custT="1"/>
      <dgm:spPr/>
      <dgm:t>
        <a:bodyPr/>
        <a:lstStyle/>
        <a:p>
          <a:r>
            <a:rPr lang="en-US" sz="1100" b="1" dirty="0" smtClean="0">
              <a:solidFill>
                <a:schemeClr val="tx1"/>
              </a:solidFill>
            </a:rPr>
            <a:t>Cultural Laws Second Amendment Act (No. 69 of 2001)</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948A3811-E53B-436D-B06B-8291406B7C3F}" type="parTrans" cxnId="{93C0F92D-CA23-4550-A31A-83FB46B16044}">
      <dgm:prSet/>
      <dgm:spPr/>
      <dgm:t>
        <a:bodyPr/>
        <a:lstStyle/>
        <a:p>
          <a:endParaRPr lang="en-ZA" sz="1100" b="1">
            <a:solidFill>
              <a:schemeClr val="tx1"/>
            </a:solidFill>
            <a:latin typeface="Arial" pitchFamily="34" charset="0"/>
            <a:cs typeface="Arial" pitchFamily="34" charset="0"/>
          </a:endParaRPr>
        </a:p>
      </dgm:t>
    </dgm:pt>
    <dgm:pt modelId="{7AFFB0B2-0076-4D28-9252-C8FA9AD9315E}" type="sibTrans" cxnId="{93C0F92D-CA23-4550-A31A-83FB46B16044}">
      <dgm:prSet/>
      <dgm:spPr/>
      <dgm:t>
        <a:bodyPr/>
        <a:lstStyle/>
        <a:p>
          <a:endParaRPr lang="en-ZA" sz="1100" b="1">
            <a:solidFill>
              <a:schemeClr val="tx1"/>
            </a:solidFill>
            <a:latin typeface="Arial" pitchFamily="34" charset="0"/>
            <a:cs typeface="Arial" pitchFamily="34" charset="0"/>
          </a:endParaRPr>
        </a:p>
      </dgm:t>
    </dgm:pt>
    <dgm:pt modelId="{651761C5-6461-4971-8F32-30C15FB78DA0}">
      <dgm:prSet custT="1"/>
      <dgm:spPr/>
      <dgm:t>
        <a:bodyPr/>
        <a:lstStyle/>
        <a:p>
          <a:r>
            <a:rPr lang="en-US" sz="1100" b="1" dirty="0" smtClean="0">
              <a:solidFill>
                <a:schemeClr val="tx1"/>
              </a:solidFill>
            </a:rPr>
            <a:t>Safety at Sports and Recreational Events Act (No. 2 of 2010)</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FFDF3F2E-5A44-45BA-B746-72F481D1D50D}" type="parTrans" cxnId="{E0AA23B7-3576-4865-873D-967CC19DD63B}">
      <dgm:prSet/>
      <dgm:spPr/>
      <dgm:t>
        <a:bodyPr/>
        <a:lstStyle/>
        <a:p>
          <a:endParaRPr lang="en-ZA" sz="1100" b="1">
            <a:solidFill>
              <a:schemeClr val="tx1"/>
            </a:solidFill>
            <a:latin typeface="Arial" pitchFamily="34" charset="0"/>
            <a:cs typeface="Arial" pitchFamily="34" charset="0"/>
          </a:endParaRPr>
        </a:p>
      </dgm:t>
    </dgm:pt>
    <dgm:pt modelId="{0AB07403-937E-4BA7-AE50-299A6709BEB3}" type="sibTrans" cxnId="{E0AA23B7-3576-4865-873D-967CC19DD63B}">
      <dgm:prSet/>
      <dgm:spPr/>
      <dgm:t>
        <a:bodyPr/>
        <a:lstStyle/>
        <a:p>
          <a:endParaRPr lang="en-ZA" sz="1100" b="1">
            <a:solidFill>
              <a:schemeClr val="tx1"/>
            </a:solidFill>
            <a:latin typeface="Arial" pitchFamily="34" charset="0"/>
            <a:cs typeface="Arial" pitchFamily="34" charset="0"/>
          </a:endParaRPr>
        </a:p>
      </dgm:t>
    </dgm:pt>
    <dgm:pt modelId="{C16AB96C-C7C7-4085-9B3E-4A2473565A20}">
      <dgm:prSet custT="1"/>
      <dgm:spPr/>
      <dgm:t>
        <a:bodyPr/>
        <a:lstStyle/>
        <a:p>
          <a:r>
            <a:rPr lang="en-US" sz="1100" b="1" dirty="0" smtClean="0">
              <a:solidFill>
                <a:schemeClr val="tx1"/>
              </a:solidFill>
            </a:rPr>
            <a:t>Use of Official Languages Act (No. 12 of 2012)</a:t>
          </a:r>
          <a:br>
            <a:rPr lang="en-US" sz="1100" b="1" dirty="0" smtClean="0">
              <a:solidFill>
                <a:schemeClr val="tx1"/>
              </a:solidFill>
            </a:rPr>
          </a:br>
          <a:endParaRPr lang="en-ZA" sz="1100" b="1" dirty="0">
            <a:solidFill>
              <a:schemeClr val="tx1"/>
            </a:solidFill>
            <a:latin typeface="Arial" pitchFamily="34" charset="0"/>
            <a:cs typeface="Arial" pitchFamily="34" charset="0"/>
          </a:endParaRPr>
        </a:p>
      </dgm:t>
    </dgm:pt>
    <dgm:pt modelId="{802616C8-144B-410F-86BC-A92DE465BBA9}" type="parTrans" cxnId="{C87E68B0-3855-420D-A4C0-4BC87A438A3E}">
      <dgm:prSet/>
      <dgm:spPr/>
      <dgm:t>
        <a:bodyPr/>
        <a:lstStyle/>
        <a:p>
          <a:endParaRPr lang="en-ZA" sz="1100" b="1">
            <a:solidFill>
              <a:schemeClr val="tx1"/>
            </a:solidFill>
            <a:latin typeface="Arial" pitchFamily="34" charset="0"/>
            <a:cs typeface="Arial" pitchFamily="34" charset="0"/>
          </a:endParaRPr>
        </a:p>
      </dgm:t>
    </dgm:pt>
    <dgm:pt modelId="{4E7CB7EA-8786-43B5-9082-042F609F0C44}" type="sibTrans" cxnId="{C87E68B0-3855-420D-A4C0-4BC87A438A3E}">
      <dgm:prSet/>
      <dgm:spPr/>
      <dgm:t>
        <a:bodyPr/>
        <a:lstStyle/>
        <a:p>
          <a:endParaRPr lang="en-ZA" sz="1100" b="1">
            <a:solidFill>
              <a:schemeClr val="tx1"/>
            </a:solidFill>
            <a:latin typeface="Arial" pitchFamily="34" charset="0"/>
            <a:cs typeface="Arial" pitchFamily="34" charset="0"/>
          </a:endParaRPr>
        </a:p>
      </dgm:t>
    </dgm:pt>
    <dgm:pt modelId="{61BF865F-0B6B-4193-8AE6-D53F2CF84561}">
      <dgm:prSet custT="1"/>
      <dgm:spPr/>
      <dgm:t>
        <a:bodyPr/>
        <a:lstStyle/>
        <a:p>
          <a:r>
            <a:rPr lang="en-US" sz="1100" b="1" dirty="0" smtClean="0">
              <a:solidFill>
                <a:schemeClr val="tx1"/>
              </a:solidFill>
            </a:rPr>
            <a:t>South African Language Practitioners Council Act (No. 8 of 2014) </a:t>
          </a:r>
          <a:endParaRPr lang="en-ZA" sz="1100" b="1" dirty="0">
            <a:solidFill>
              <a:schemeClr val="tx1"/>
            </a:solidFill>
            <a:latin typeface="Arial" pitchFamily="34" charset="0"/>
            <a:cs typeface="Arial" pitchFamily="34" charset="0"/>
          </a:endParaRPr>
        </a:p>
      </dgm:t>
    </dgm:pt>
    <dgm:pt modelId="{7FCE1B04-3413-4B8E-87B4-1B304DD99F0A}" type="parTrans" cxnId="{63BFC831-549A-4739-937B-B0985853C147}">
      <dgm:prSet/>
      <dgm:spPr/>
      <dgm:t>
        <a:bodyPr/>
        <a:lstStyle/>
        <a:p>
          <a:endParaRPr lang="en-ZA" sz="1100" b="1">
            <a:solidFill>
              <a:schemeClr val="tx1"/>
            </a:solidFill>
            <a:latin typeface="Arial" pitchFamily="34" charset="0"/>
            <a:cs typeface="Arial" pitchFamily="34" charset="0"/>
          </a:endParaRPr>
        </a:p>
      </dgm:t>
    </dgm:pt>
    <dgm:pt modelId="{2EF1C036-D269-4A42-9D8B-2B2D1FDFAEAF}" type="sibTrans" cxnId="{63BFC831-549A-4739-937B-B0985853C147}">
      <dgm:prSet/>
      <dgm:spPr/>
      <dgm:t>
        <a:bodyPr/>
        <a:lstStyle/>
        <a:p>
          <a:endParaRPr lang="en-ZA" sz="1100" b="1">
            <a:solidFill>
              <a:schemeClr val="tx1"/>
            </a:solidFill>
            <a:latin typeface="Arial" pitchFamily="34" charset="0"/>
            <a:cs typeface="Arial" pitchFamily="34" charset="0"/>
          </a:endParaRPr>
        </a:p>
      </dgm:t>
    </dgm:pt>
    <dgm:pt modelId="{A9E4F1AF-E8B0-4A49-A8B7-68DDA4151ADA}" type="pres">
      <dgm:prSet presAssocID="{B8CD1CFB-0A7F-427D-9284-28172E5C519D}" presName="Name0" presStyleCnt="0">
        <dgm:presLayoutVars>
          <dgm:dir/>
          <dgm:resizeHandles val="exact"/>
        </dgm:presLayoutVars>
      </dgm:prSet>
      <dgm:spPr/>
      <dgm:t>
        <a:bodyPr/>
        <a:lstStyle/>
        <a:p>
          <a:endParaRPr lang="en-US"/>
        </a:p>
      </dgm:t>
    </dgm:pt>
    <dgm:pt modelId="{9D2182B8-5690-442F-8D1E-7F8262D0277F}" type="pres">
      <dgm:prSet presAssocID="{18D56FC0-0ED5-446F-855E-671DEE6E4A77}" presName="Name5" presStyleLbl="vennNode1" presStyleIdx="0" presStyleCnt="8">
        <dgm:presLayoutVars>
          <dgm:bulletEnabled val="1"/>
        </dgm:presLayoutVars>
      </dgm:prSet>
      <dgm:spPr/>
      <dgm:t>
        <a:bodyPr/>
        <a:lstStyle/>
        <a:p>
          <a:endParaRPr lang="en-US"/>
        </a:p>
      </dgm:t>
    </dgm:pt>
    <dgm:pt modelId="{A173DB01-9E60-4AA3-9CDB-CB08F220E6F8}" type="pres">
      <dgm:prSet presAssocID="{AF40F577-EEA9-488E-96D8-905174D65BFD}" presName="space" presStyleCnt="0"/>
      <dgm:spPr/>
    </dgm:pt>
    <dgm:pt modelId="{A9EC8FA4-D7C6-42D3-822F-5073162DD1E9}" type="pres">
      <dgm:prSet presAssocID="{D0BA49AA-B04C-4CB8-8FA7-7ACA7E22352C}" presName="Name5" presStyleLbl="vennNode1" presStyleIdx="1" presStyleCnt="8">
        <dgm:presLayoutVars>
          <dgm:bulletEnabled val="1"/>
        </dgm:presLayoutVars>
      </dgm:prSet>
      <dgm:spPr/>
      <dgm:t>
        <a:bodyPr/>
        <a:lstStyle/>
        <a:p>
          <a:endParaRPr lang="en-US"/>
        </a:p>
      </dgm:t>
    </dgm:pt>
    <dgm:pt modelId="{5A174A8E-9416-4194-80A7-E1E56103632E}" type="pres">
      <dgm:prSet presAssocID="{E5A2EEB4-DECA-4247-A3C0-01ECE4B94C4D}" presName="space" presStyleCnt="0"/>
      <dgm:spPr/>
    </dgm:pt>
    <dgm:pt modelId="{FA997E4B-755F-47EF-B153-68C040C66EC0}" type="pres">
      <dgm:prSet presAssocID="{0C683C71-5610-4B88-82B1-E45CEF3E487F}" presName="Name5" presStyleLbl="vennNode1" presStyleIdx="2" presStyleCnt="8">
        <dgm:presLayoutVars>
          <dgm:bulletEnabled val="1"/>
        </dgm:presLayoutVars>
      </dgm:prSet>
      <dgm:spPr/>
      <dgm:t>
        <a:bodyPr/>
        <a:lstStyle/>
        <a:p>
          <a:endParaRPr lang="en-US"/>
        </a:p>
      </dgm:t>
    </dgm:pt>
    <dgm:pt modelId="{DA701043-52C2-4CD8-955D-1F42F3045BD2}" type="pres">
      <dgm:prSet presAssocID="{59734A74-5593-4C11-82D1-856F983027FD}" presName="space" presStyleCnt="0"/>
      <dgm:spPr/>
    </dgm:pt>
    <dgm:pt modelId="{261B3A3A-451E-4806-BE9E-974D9A0F7D1E}" type="pres">
      <dgm:prSet presAssocID="{12CD9019-3B25-4DF4-9B98-A903E25A623E}" presName="Name5" presStyleLbl="vennNode1" presStyleIdx="3" presStyleCnt="8">
        <dgm:presLayoutVars>
          <dgm:bulletEnabled val="1"/>
        </dgm:presLayoutVars>
      </dgm:prSet>
      <dgm:spPr/>
      <dgm:t>
        <a:bodyPr/>
        <a:lstStyle/>
        <a:p>
          <a:endParaRPr lang="en-US"/>
        </a:p>
      </dgm:t>
    </dgm:pt>
    <dgm:pt modelId="{51FEEA21-9CD2-4D86-8227-BBA8967CE813}" type="pres">
      <dgm:prSet presAssocID="{78DFA64D-00F6-4DEB-B52E-9CE155C292A3}" presName="space" presStyleCnt="0"/>
      <dgm:spPr/>
    </dgm:pt>
    <dgm:pt modelId="{C537C3B2-D03C-4733-BADB-1B953C378C7B}" type="pres">
      <dgm:prSet presAssocID="{8FBA0E6D-D4AF-4472-B7CA-656D351D4340}" presName="Name5" presStyleLbl="vennNode1" presStyleIdx="4" presStyleCnt="8">
        <dgm:presLayoutVars>
          <dgm:bulletEnabled val="1"/>
        </dgm:presLayoutVars>
      </dgm:prSet>
      <dgm:spPr/>
      <dgm:t>
        <a:bodyPr/>
        <a:lstStyle/>
        <a:p>
          <a:endParaRPr lang="en-US"/>
        </a:p>
      </dgm:t>
    </dgm:pt>
    <dgm:pt modelId="{19FE4166-9F14-4A13-813B-7FBE4C12EC15}" type="pres">
      <dgm:prSet presAssocID="{7AFFB0B2-0076-4D28-9252-C8FA9AD9315E}" presName="space" presStyleCnt="0"/>
      <dgm:spPr/>
    </dgm:pt>
    <dgm:pt modelId="{E5384640-D7D3-463C-81CF-B14605225872}" type="pres">
      <dgm:prSet presAssocID="{651761C5-6461-4971-8F32-30C15FB78DA0}" presName="Name5" presStyleLbl="vennNode1" presStyleIdx="5" presStyleCnt="8">
        <dgm:presLayoutVars>
          <dgm:bulletEnabled val="1"/>
        </dgm:presLayoutVars>
      </dgm:prSet>
      <dgm:spPr/>
      <dgm:t>
        <a:bodyPr/>
        <a:lstStyle/>
        <a:p>
          <a:endParaRPr lang="en-US"/>
        </a:p>
      </dgm:t>
    </dgm:pt>
    <dgm:pt modelId="{D5F4F75D-65B5-414C-89A8-8338C0A297A1}" type="pres">
      <dgm:prSet presAssocID="{0AB07403-937E-4BA7-AE50-299A6709BEB3}" presName="space" presStyleCnt="0"/>
      <dgm:spPr/>
    </dgm:pt>
    <dgm:pt modelId="{4B3BE21D-5E08-4DDB-A665-A13DAEBD7361}" type="pres">
      <dgm:prSet presAssocID="{C16AB96C-C7C7-4085-9B3E-4A2473565A20}" presName="Name5" presStyleLbl="vennNode1" presStyleIdx="6" presStyleCnt="8">
        <dgm:presLayoutVars>
          <dgm:bulletEnabled val="1"/>
        </dgm:presLayoutVars>
      </dgm:prSet>
      <dgm:spPr/>
      <dgm:t>
        <a:bodyPr/>
        <a:lstStyle/>
        <a:p>
          <a:endParaRPr lang="en-US"/>
        </a:p>
      </dgm:t>
    </dgm:pt>
    <dgm:pt modelId="{76806233-1919-4468-A04E-EF1734204BE3}" type="pres">
      <dgm:prSet presAssocID="{4E7CB7EA-8786-43B5-9082-042F609F0C44}" presName="space" presStyleCnt="0"/>
      <dgm:spPr/>
    </dgm:pt>
    <dgm:pt modelId="{86CBF0D3-A7AD-4D3F-9C11-6F02B3907353}" type="pres">
      <dgm:prSet presAssocID="{61BF865F-0B6B-4193-8AE6-D53F2CF84561}" presName="Name5" presStyleLbl="vennNode1" presStyleIdx="7" presStyleCnt="8">
        <dgm:presLayoutVars>
          <dgm:bulletEnabled val="1"/>
        </dgm:presLayoutVars>
      </dgm:prSet>
      <dgm:spPr/>
      <dgm:t>
        <a:bodyPr/>
        <a:lstStyle/>
        <a:p>
          <a:endParaRPr lang="en-US"/>
        </a:p>
      </dgm:t>
    </dgm:pt>
  </dgm:ptLst>
  <dgm:cxnLst>
    <dgm:cxn modelId="{7DE221FE-9AEB-4498-811F-DB9C12F42043}" type="presOf" srcId="{D0BA49AA-B04C-4CB8-8FA7-7ACA7E22352C}" destId="{A9EC8FA4-D7C6-42D3-822F-5073162DD1E9}" srcOrd="0" destOrd="0" presId="urn:microsoft.com/office/officeart/2005/8/layout/venn3"/>
    <dgm:cxn modelId="{63BFC831-549A-4739-937B-B0985853C147}" srcId="{B8CD1CFB-0A7F-427D-9284-28172E5C519D}" destId="{61BF865F-0B6B-4193-8AE6-D53F2CF84561}" srcOrd="7" destOrd="0" parTransId="{7FCE1B04-3413-4B8E-87B4-1B304DD99F0A}" sibTransId="{2EF1C036-D269-4A42-9D8B-2B2D1FDFAEAF}"/>
    <dgm:cxn modelId="{668D0FCC-F5B5-4630-802B-FDB7329B595F}" type="presOf" srcId="{8FBA0E6D-D4AF-4472-B7CA-656D351D4340}" destId="{C537C3B2-D03C-4733-BADB-1B953C378C7B}" srcOrd="0" destOrd="0" presId="urn:microsoft.com/office/officeart/2005/8/layout/venn3"/>
    <dgm:cxn modelId="{72BA122C-9676-406C-B6F7-7217E9550924}" type="presOf" srcId="{0C683C71-5610-4B88-82B1-E45CEF3E487F}" destId="{FA997E4B-755F-47EF-B153-68C040C66EC0}" srcOrd="0" destOrd="0" presId="urn:microsoft.com/office/officeart/2005/8/layout/venn3"/>
    <dgm:cxn modelId="{D652DCA0-53A3-47F7-9638-D5C076D3F129}" type="presOf" srcId="{651761C5-6461-4971-8F32-30C15FB78DA0}" destId="{E5384640-D7D3-463C-81CF-B14605225872}" srcOrd="0" destOrd="0" presId="urn:microsoft.com/office/officeart/2005/8/layout/venn3"/>
    <dgm:cxn modelId="{9C1CD0EB-D218-4A4E-8E25-E0D5AA8B0DF0}" type="presOf" srcId="{12CD9019-3B25-4DF4-9B98-A903E25A623E}" destId="{261B3A3A-451E-4806-BE9E-974D9A0F7D1E}" srcOrd="0" destOrd="0" presId="urn:microsoft.com/office/officeart/2005/8/layout/venn3"/>
    <dgm:cxn modelId="{D0A3B438-F60D-46FA-B8DC-EEFF33B96D5F}" srcId="{B8CD1CFB-0A7F-427D-9284-28172E5C519D}" destId="{18D56FC0-0ED5-446F-855E-671DEE6E4A77}" srcOrd="0" destOrd="0" parTransId="{C02275DF-DA55-4828-BABA-D59A3E60BDE4}" sibTransId="{AF40F577-EEA9-488E-96D8-905174D65BFD}"/>
    <dgm:cxn modelId="{6A47F0CB-FABE-4C43-AF99-E0D5AAF247CB}" type="presOf" srcId="{61BF865F-0B6B-4193-8AE6-D53F2CF84561}" destId="{86CBF0D3-A7AD-4D3F-9C11-6F02B3907353}" srcOrd="0" destOrd="0" presId="urn:microsoft.com/office/officeart/2005/8/layout/venn3"/>
    <dgm:cxn modelId="{B8864BFC-E0D5-4E52-91C6-4139CDC06A4E}" type="presOf" srcId="{C16AB96C-C7C7-4085-9B3E-4A2473565A20}" destId="{4B3BE21D-5E08-4DDB-A665-A13DAEBD7361}" srcOrd="0" destOrd="0" presId="urn:microsoft.com/office/officeart/2005/8/layout/venn3"/>
    <dgm:cxn modelId="{E42AF18F-FCE3-44B6-BFD6-94CA48A2CFD2}" type="presOf" srcId="{B8CD1CFB-0A7F-427D-9284-28172E5C519D}" destId="{A9E4F1AF-E8B0-4A49-A8B7-68DDA4151ADA}" srcOrd="0" destOrd="0" presId="urn:microsoft.com/office/officeart/2005/8/layout/venn3"/>
    <dgm:cxn modelId="{C6AC06CC-989C-4DEA-B8D1-1C3AAEC04A4F}" type="presOf" srcId="{18D56FC0-0ED5-446F-855E-671DEE6E4A77}" destId="{9D2182B8-5690-442F-8D1E-7F8262D0277F}" srcOrd="0" destOrd="0" presId="urn:microsoft.com/office/officeart/2005/8/layout/venn3"/>
    <dgm:cxn modelId="{3FDF790B-56A3-4A26-801B-A55E2565CFD0}" srcId="{B8CD1CFB-0A7F-427D-9284-28172E5C519D}" destId="{12CD9019-3B25-4DF4-9B98-A903E25A623E}" srcOrd="3" destOrd="0" parTransId="{BA863899-D932-4136-A5D4-B5A16F0FC43F}" sibTransId="{78DFA64D-00F6-4DEB-B52E-9CE155C292A3}"/>
    <dgm:cxn modelId="{1FFF42CF-8FD3-4759-85B2-99D9A098CEDE}" srcId="{B8CD1CFB-0A7F-427D-9284-28172E5C519D}" destId="{0C683C71-5610-4B88-82B1-E45CEF3E487F}" srcOrd="2" destOrd="0" parTransId="{7C767425-055B-4533-935C-AA5AC3111DA1}" sibTransId="{59734A74-5593-4C11-82D1-856F983027FD}"/>
    <dgm:cxn modelId="{E0AA23B7-3576-4865-873D-967CC19DD63B}" srcId="{B8CD1CFB-0A7F-427D-9284-28172E5C519D}" destId="{651761C5-6461-4971-8F32-30C15FB78DA0}" srcOrd="5" destOrd="0" parTransId="{FFDF3F2E-5A44-45BA-B746-72F481D1D50D}" sibTransId="{0AB07403-937E-4BA7-AE50-299A6709BEB3}"/>
    <dgm:cxn modelId="{C87E68B0-3855-420D-A4C0-4BC87A438A3E}" srcId="{B8CD1CFB-0A7F-427D-9284-28172E5C519D}" destId="{C16AB96C-C7C7-4085-9B3E-4A2473565A20}" srcOrd="6" destOrd="0" parTransId="{802616C8-144B-410F-86BC-A92DE465BBA9}" sibTransId="{4E7CB7EA-8786-43B5-9082-042F609F0C44}"/>
    <dgm:cxn modelId="{928B3C24-4DB1-4CF5-872C-53AF6D3B0555}" srcId="{B8CD1CFB-0A7F-427D-9284-28172E5C519D}" destId="{D0BA49AA-B04C-4CB8-8FA7-7ACA7E22352C}" srcOrd="1" destOrd="0" parTransId="{D363D9BF-EEE5-45AD-B91E-210952F786FD}" sibTransId="{E5A2EEB4-DECA-4247-A3C0-01ECE4B94C4D}"/>
    <dgm:cxn modelId="{93C0F92D-CA23-4550-A31A-83FB46B16044}" srcId="{B8CD1CFB-0A7F-427D-9284-28172E5C519D}" destId="{8FBA0E6D-D4AF-4472-B7CA-656D351D4340}" srcOrd="4" destOrd="0" parTransId="{948A3811-E53B-436D-B06B-8291406B7C3F}" sibTransId="{7AFFB0B2-0076-4D28-9252-C8FA9AD9315E}"/>
    <dgm:cxn modelId="{31BF240B-1D8F-48BE-A47C-83B98B950A1A}" type="presParOf" srcId="{A9E4F1AF-E8B0-4A49-A8B7-68DDA4151ADA}" destId="{9D2182B8-5690-442F-8D1E-7F8262D0277F}" srcOrd="0" destOrd="0" presId="urn:microsoft.com/office/officeart/2005/8/layout/venn3"/>
    <dgm:cxn modelId="{DD43A294-4782-4CE3-A50C-73E45493CECE}" type="presParOf" srcId="{A9E4F1AF-E8B0-4A49-A8B7-68DDA4151ADA}" destId="{A173DB01-9E60-4AA3-9CDB-CB08F220E6F8}" srcOrd="1" destOrd="0" presId="urn:microsoft.com/office/officeart/2005/8/layout/venn3"/>
    <dgm:cxn modelId="{12B146CD-7D4B-4F4F-9610-826FB8B1DD8A}" type="presParOf" srcId="{A9E4F1AF-E8B0-4A49-A8B7-68DDA4151ADA}" destId="{A9EC8FA4-D7C6-42D3-822F-5073162DD1E9}" srcOrd="2" destOrd="0" presId="urn:microsoft.com/office/officeart/2005/8/layout/venn3"/>
    <dgm:cxn modelId="{E41AE001-4CD9-4BE3-91FD-F75BA1855992}" type="presParOf" srcId="{A9E4F1AF-E8B0-4A49-A8B7-68DDA4151ADA}" destId="{5A174A8E-9416-4194-80A7-E1E56103632E}" srcOrd="3" destOrd="0" presId="urn:microsoft.com/office/officeart/2005/8/layout/venn3"/>
    <dgm:cxn modelId="{73B07FE6-F38D-46CD-B7C3-F1073AEF86F6}" type="presParOf" srcId="{A9E4F1AF-E8B0-4A49-A8B7-68DDA4151ADA}" destId="{FA997E4B-755F-47EF-B153-68C040C66EC0}" srcOrd="4" destOrd="0" presId="urn:microsoft.com/office/officeart/2005/8/layout/venn3"/>
    <dgm:cxn modelId="{91ABAD99-E0ED-468B-AE1C-E558A498A016}" type="presParOf" srcId="{A9E4F1AF-E8B0-4A49-A8B7-68DDA4151ADA}" destId="{DA701043-52C2-4CD8-955D-1F42F3045BD2}" srcOrd="5" destOrd="0" presId="urn:microsoft.com/office/officeart/2005/8/layout/venn3"/>
    <dgm:cxn modelId="{71F9669D-B355-419D-9CA3-D5B687378D34}" type="presParOf" srcId="{A9E4F1AF-E8B0-4A49-A8B7-68DDA4151ADA}" destId="{261B3A3A-451E-4806-BE9E-974D9A0F7D1E}" srcOrd="6" destOrd="0" presId="urn:microsoft.com/office/officeart/2005/8/layout/venn3"/>
    <dgm:cxn modelId="{A01BB7F7-830A-4FE4-A236-2B70A9E35938}" type="presParOf" srcId="{A9E4F1AF-E8B0-4A49-A8B7-68DDA4151ADA}" destId="{51FEEA21-9CD2-4D86-8227-BBA8967CE813}" srcOrd="7" destOrd="0" presId="urn:microsoft.com/office/officeart/2005/8/layout/venn3"/>
    <dgm:cxn modelId="{88F25855-BDAC-4495-8CC8-3A82C5986A6C}" type="presParOf" srcId="{A9E4F1AF-E8B0-4A49-A8B7-68DDA4151ADA}" destId="{C537C3B2-D03C-4733-BADB-1B953C378C7B}" srcOrd="8" destOrd="0" presId="urn:microsoft.com/office/officeart/2005/8/layout/venn3"/>
    <dgm:cxn modelId="{3751E31B-B112-409E-AD36-4CB6A96FA13E}" type="presParOf" srcId="{A9E4F1AF-E8B0-4A49-A8B7-68DDA4151ADA}" destId="{19FE4166-9F14-4A13-813B-7FBE4C12EC15}" srcOrd="9" destOrd="0" presId="urn:microsoft.com/office/officeart/2005/8/layout/venn3"/>
    <dgm:cxn modelId="{65ECC264-A9E7-4E4C-BC06-71F98AB60BFA}" type="presParOf" srcId="{A9E4F1AF-E8B0-4A49-A8B7-68DDA4151ADA}" destId="{E5384640-D7D3-463C-81CF-B14605225872}" srcOrd="10" destOrd="0" presId="urn:microsoft.com/office/officeart/2005/8/layout/venn3"/>
    <dgm:cxn modelId="{4DDB4317-6F92-4161-B97F-58D49FE1276D}" type="presParOf" srcId="{A9E4F1AF-E8B0-4A49-A8B7-68DDA4151ADA}" destId="{D5F4F75D-65B5-414C-89A8-8338C0A297A1}" srcOrd="11" destOrd="0" presId="urn:microsoft.com/office/officeart/2005/8/layout/venn3"/>
    <dgm:cxn modelId="{26066CD7-9B86-4DFC-B4D6-FA29D8878D8D}" type="presParOf" srcId="{A9E4F1AF-E8B0-4A49-A8B7-68DDA4151ADA}" destId="{4B3BE21D-5E08-4DDB-A665-A13DAEBD7361}" srcOrd="12" destOrd="0" presId="urn:microsoft.com/office/officeart/2005/8/layout/venn3"/>
    <dgm:cxn modelId="{632053CE-CCCF-43CB-B419-552C67F9262F}" type="presParOf" srcId="{A9E4F1AF-E8B0-4A49-A8B7-68DDA4151ADA}" destId="{76806233-1919-4468-A04E-EF1734204BE3}" srcOrd="13" destOrd="0" presId="urn:microsoft.com/office/officeart/2005/8/layout/venn3"/>
    <dgm:cxn modelId="{81CCCE53-E9CF-414B-A503-213E276D8D94}" type="presParOf" srcId="{A9E4F1AF-E8B0-4A49-A8B7-68DDA4151ADA}" destId="{86CBF0D3-A7AD-4D3F-9C11-6F02B3907353}" srcOrd="14" destOrd="0" presId="urn:microsoft.com/office/officeart/2005/8/layout/ven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EA201C-D98D-4839-8FCF-297AFEDD553D}" type="doc">
      <dgm:prSet loTypeId="urn:microsoft.com/office/officeart/2005/8/layout/default#1" loCatId="list" qsTypeId="urn:microsoft.com/office/officeart/2005/8/quickstyle/3d5" qsCatId="3D" csTypeId="urn:microsoft.com/office/officeart/2005/8/colors/accent1_2" csCatId="accent1" phldr="1"/>
      <dgm:spPr/>
      <dgm:t>
        <a:bodyPr/>
        <a:lstStyle/>
        <a:p>
          <a:endParaRPr lang="en-ZA"/>
        </a:p>
      </dgm:t>
    </dgm:pt>
    <dgm:pt modelId="{246E415C-6DE0-4440-A9DE-46EF0C026371}">
      <dgm:prSet/>
      <dgm:spPr/>
      <dgm:t>
        <a:bodyPr/>
        <a:lstStyle/>
        <a:p>
          <a:r>
            <a:rPr lang="en-ZA" dirty="0" smtClean="0"/>
            <a:t>Sport, Arts and Culture Policies</a:t>
          </a:r>
          <a:endParaRPr lang="en-ZA" dirty="0"/>
        </a:p>
      </dgm:t>
    </dgm:pt>
    <dgm:pt modelId="{12271DCF-9661-4939-BE8D-8F81BA7C8B48}" type="parTrans" cxnId="{FB6DCC07-0C3C-4A8F-9A7D-846C1649403D}">
      <dgm:prSet/>
      <dgm:spPr/>
      <dgm:t>
        <a:bodyPr/>
        <a:lstStyle/>
        <a:p>
          <a:endParaRPr lang="en-ZA"/>
        </a:p>
      </dgm:t>
    </dgm:pt>
    <dgm:pt modelId="{9CAE3C74-2DF9-4393-861C-45845858AF35}" type="sibTrans" cxnId="{FB6DCC07-0C3C-4A8F-9A7D-846C1649403D}">
      <dgm:prSet/>
      <dgm:spPr/>
      <dgm:t>
        <a:bodyPr/>
        <a:lstStyle/>
        <a:p>
          <a:endParaRPr lang="en-ZA"/>
        </a:p>
      </dgm:t>
    </dgm:pt>
    <dgm:pt modelId="{F911D9C0-0646-405D-9BD1-E01013FE2C7C}">
      <dgm:prSet/>
      <dgm:spPr/>
      <dgm:t>
        <a:bodyPr/>
        <a:lstStyle/>
        <a:p>
          <a:r>
            <a:rPr lang="en-ZA" dirty="0" smtClean="0"/>
            <a:t>Sport, Arts and Culture Plans</a:t>
          </a:r>
          <a:endParaRPr lang="en-ZA" dirty="0"/>
        </a:p>
      </dgm:t>
    </dgm:pt>
    <dgm:pt modelId="{916D540A-7476-4690-BA67-6DBAC1125538}" type="parTrans" cxnId="{7A06DE24-1ACB-4F2F-A865-B2818B652EC5}">
      <dgm:prSet/>
      <dgm:spPr/>
      <dgm:t>
        <a:bodyPr/>
        <a:lstStyle/>
        <a:p>
          <a:endParaRPr lang="en-ZA"/>
        </a:p>
      </dgm:t>
    </dgm:pt>
    <dgm:pt modelId="{A4C2EBDE-67F9-4E32-B22B-CBD4C002B35E}" type="sibTrans" cxnId="{7A06DE24-1ACB-4F2F-A865-B2818B652EC5}">
      <dgm:prSet/>
      <dgm:spPr/>
      <dgm:t>
        <a:bodyPr/>
        <a:lstStyle/>
        <a:p>
          <a:endParaRPr lang="en-ZA"/>
        </a:p>
      </dgm:t>
    </dgm:pt>
    <dgm:pt modelId="{C66CBEC7-FEA0-4131-97AD-7C72FFC2D75A}">
      <dgm:prSet/>
      <dgm:spPr/>
      <dgm:t>
        <a:bodyPr/>
        <a:lstStyle/>
        <a:p>
          <a:r>
            <a:rPr lang="en-GB" dirty="0" smtClean="0"/>
            <a:t>Compliance prescripts</a:t>
          </a:r>
          <a:endParaRPr lang="en-ZA" dirty="0"/>
        </a:p>
      </dgm:t>
    </dgm:pt>
    <dgm:pt modelId="{A14CE861-B14A-4E58-8231-0F2ECE99A3A1}" type="parTrans" cxnId="{D95E913E-9068-41F3-A351-C0D14B3E2B19}">
      <dgm:prSet/>
      <dgm:spPr/>
      <dgm:t>
        <a:bodyPr/>
        <a:lstStyle/>
        <a:p>
          <a:endParaRPr lang="en-ZA"/>
        </a:p>
      </dgm:t>
    </dgm:pt>
    <dgm:pt modelId="{5D9B54B7-1834-485B-975A-8F828A5A9CAC}" type="sibTrans" cxnId="{D95E913E-9068-41F3-A351-C0D14B3E2B19}">
      <dgm:prSet/>
      <dgm:spPr/>
      <dgm:t>
        <a:bodyPr/>
        <a:lstStyle/>
        <a:p>
          <a:endParaRPr lang="en-ZA"/>
        </a:p>
      </dgm:t>
    </dgm:pt>
    <dgm:pt modelId="{495FB779-7ABD-4B4E-AFC3-8E9C4C7C7D3D}">
      <dgm:prSet/>
      <dgm:spPr/>
      <dgm:t>
        <a:bodyPr/>
        <a:lstStyle/>
        <a:p>
          <a:r>
            <a:rPr lang="en-GB" dirty="0" smtClean="0"/>
            <a:t>Other relevant prescripts</a:t>
          </a:r>
          <a:endParaRPr lang="en-ZA" dirty="0"/>
        </a:p>
      </dgm:t>
    </dgm:pt>
    <dgm:pt modelId="{C6D56D52-27CC-4401-BF3F-B78ADC512278}" type="parTrans" cxnId="{09603714-666E-4010-B86A-0F5303B87379}">
      <dgm:prSet/>
      <dgm:spPr/>
      <dgm:t>
        <a:bodyPr/>
        <a:lstStyle/>
        <a:p>
          <a:endParaRPr lang="en-ZA"/>
        </a:p>
      </dgm:t>
    </dgm:pt>
    <dgm:pt modelId="{2C1FDFE2-15D3-465F-8489-C1D32E35A05B}" type="sibTrans" cxnId="{09603714-666E-4010-B86A-0F5303B87379}">
      <dgm:prSet/>
      <dgm:spPr/>
      <dgm:t>
        <a:bodyPr/>
        <a:lstStyle/>
        <a:p>
          <a:endParaRPr lang="en-ZA"/>
        </a:p>
      </dgm:t>
    </dgm:pt>
    <dgm:pt modelId="{085CEAAE-C590-4887-813E-E92E63050B81}" type="pres">
      <dgm:prSet presAssocID="{95EA201C-D98D-4839-8FCF-297AFEDD553D}" presName="diagram" presStyleCnt="0">
        <dgm:presLayoutVars>
          <dgm:dir/>
          <dgm:resizeHandles val="exact"/>
        </dgm:presLayoutVars>
      </dgm:prSet>
      <dgm:spPr/>
      <dgm:t>
        <a:bodyPr/>
        <a:lstStyle/>
        <a:p>
          <a:endParaRPr lang="en-US"/>
        </a:p>
      </dgm:t>
    </dgm:pt>
    <dgm:pt modelId="{DF99EE95-928D-440C-9804-DDC7F4CD9167}" type="pres">
      <dgm:prSet presAssocID="{246E415C-6DE0-4440-A9DE-46EF0C026371}" presName="node" presStyleLbl="node1" presStyleIdx="0" presStyleCnt="4">
        <dgm:presLayoutVars>
          <dgm:bulletEnabled val="1"/>
        </dgm:presLayoutVars>
      </dgm:prSet>
      <dgm:spPr/>
      <dgm:t>
        <a:bodyPr/>
        <a:lstStyle/>
        <a:p>
          <a:endParaRPr lang="en-US"/>
        </a:p>
      </dgm:t>
    </dgm:pt>
    <dgm:pt modelId="{4A5F83D7-1767-4A33-B29D-AD2C13791D49}" type="pres">
      <dgm:prSet presAssocID="{9CAE3C74-2DF9-4393-861C-45845858AF35}" presName="sibTrans" presStyleCnt="0"/>
      <dgm:spPr/>
    </dgm:pt>
    <dgm:pt modelId="{C4C86649-8484-4A05-B284-1CB6E7085416}" type="pres">
      <dgm:prSet presAssocID="{F911D9C0-0646-405D-9BD1-E01013FE2C7C}" presName="node" presStyleLbl="node1" presStyleIdx="1" presStyleCnt="4">
        <dgm:presLayoutVars>
          <dgm:bulletEnabled val="1"/>
        </dgm:presLayoutVars>
      </dgm:prSet>
      <dgm:spPr/>
      <dgm:t>
        <a:bodyPr/>
        <a:lstStyle/>
        <a:p>
          <a:endParaRPr lang="en-US"/>
        </a:p>
      </dgm:t>
    </dgm:pt>
    <dgm:pt modelId="{F1B9F96F-43D1-467B-8D64-89492B876146}" type="pres">
      <dgm:prSet presAssocID="{A4C2EBDE-67F9-4E32-B22B-CBD4C002B35E}" presName="sibTrans" presStyleCnt="0"/>
      <dgm:spPr/>
    </dgm:pt>
    <dgm:pt modelId="{6EAA9A8A-DCE8-4890-AEBF-073C99A7B79C}" type="pres">
      <dgm:prSet presAssocID="{C66CBEC7-FEA0-4131-97AD-7C72FFC2D75A}" presName="node" presStyleLbl="node1" presStyleIdx="2" presStyleCnt="4">
        <dgm:presLayoutVars>
          <dgm:bulletEnabled val="1"/>
        </dgm:presLayoutVars>
      </dgm:prSet>
      <dgm:spPr/>
      <dgm:t>
        <a:bodyPr/>
        <a:lstStyle/>
        <a:p>
          <a:endParaRPr lang="en-US"/>
        </a:p>
      </dgm:t>
    </dgm:pt>
    <dgm:pt modelId="{0DED21A3-982B-45D2-9D77-66344F9A9807}" type="pres">
      <dgm:prSet presAssocID="{5D9B54B7-1834-485B-975A-8F828A5A9CAC}" presName="sibTrans" presStyleCnt="0"/>
      <dgm:spPr/>
    </dgm:pt>
    <dgm:pt modelId="{7145DAD1-5E46-4E98-8A25-61FD19D9D715}" type="pres">
      <dgm:prSet presAssocID="{495FB779-7ABD-4B4E-AFC3-8E9C4C7C7D3D}" presName="node" presStyleLbl="node1" presStyleIdx="3" presStyleCnt="4">
        <dgm:presLayoutVars>
          <dgm:bulletEnabled val="1"/>
        </dgm:presLayoutVars>
      </dgm:prSet>
      <dgm:spPr/>
      <dgm:t>
        <a:bodyPr/>
        <a:lstStyle/>
        <a:p>
          <a:endParaRPr lang="en-US"/>
        </a:p>
      </dgm:t>
    </dgm:pt>
  </dgm:ptLst>
  <dgm:cxnLst>
    <dgm:cxn modelId="{7D23B89C-D5B8-46A6-96CF-F5526E1FC31C}" type="presOf" srcId="{495FB779-7ABD-4B4E-AFC3-8E9C4C7C7D3D}" destId="{7145DAD1-5E46-4E98-8A25-61FD19D9D715}" srcOrd="0" destOrd="0" presId="urn:microsoft.com/office/officeart/2005/8/layout/default#1"/>
    <dgm:cxn modelId="{D95E913E-9068-41F3-A351-C0D14B3E2B19}" srcId="{95EA201C-D98D-4839-8FCF-297AFEDD553D}" destId="{C66CBEC7-FEA0-4131-97AD-7C72FFC2D75A}" srcOrd="2" destOrd="0" parTransId="{A14CE861-B14A-4E58-8231-0F2ECE99A3A1}" sibTransId="{5D9B54B7-1834-485B-975A-8F828A5A9CAC}"/>
    <dgm:cxn modelId="{FB6DCC07-0C3C-4A8F-9A7D-846C1649403D}" srcId="{95EA201C-D98D-4839-8FCF-297AFEDD553D}" destId="{246E415C-6DE0-4440-A9DE-46EF0C026371}" srcOrd="0" destOrd="0" parTransId="{12271DCF-9661-4939-BE8D-8F81BA7C8B48}" sibTransId="{9CAE3C74-2DF9-4393-861C-45845858AF35}"/>
    <dgm:cxn modelId="{09603714-666E-4010-B86A-0F5303B87379}" srcId="{95EA201C-D98D-4839-8FCF-297AFEDD553D}" destId="{495FB779-7ABD-4B4E-AFC3-8E9C4C7C7D3D}" srcOrd="3" destOrd="0" parTransId="{C6D56D52-27CC-4401-BF3F-B78ADC512278}" sibTransId="{2C1FDFE2-15D3-465F-8489-C1D32E35A05B}"/>
    <dgm:cxn modelId="{7A06DE24-1ACB-4F2F-A865-B2818B652EC5}" srcId="{95EA201C-D98D-4839-8FCF-297AFEDD553D}" destId="{F911D9C0-0646-405D-9BD1-E01013FE2C7C}" srcOrd="1" destOrd="0" parTransId="{916D540A-7476-4690-BA67-6DBAC1125538}" sibTransId="{A4C2EBDE-67F9-4E32-B22B-CBD4C002B35E}"/>
    <dgm:cxn modelId="{10AA8886-3F02-48A6-A9E9-F5A83ECF169A}" type="presOf" srcId="{95EA201C-D98D-4839-8FCF-297AFEDD553D}" destId="{085CEAAE-C590-4887-813E-E92E63050B81}" srcOrd="0" destOrd="0" presId="urn:microsoft.com/office/officeart/2005/8/layout/default#1"/>
    <dgm:cxn modelId="{06B26D3D-8EC4-4637-9AB9-0FFD640E0D65}" type="presOf" srcId="{F911D9C0-0646-405D-9BD1-E01013FE2C7C}" destId="{C4C86649-8484-4A05-B284-1CB6E7085416}" srcOrd="0" destOrd="0" presId="urn:microsoft.com/office/officeart/2005/8/layout/default#1"/>
    <dgm:cxn modelId="{66BACD31-6E21-42C7-9E75-7057AA84A543}" type="presOf" srcId="{246E415C-6DE0-4440-A9DE-46EF0C026371}" destId="{DF99EE95-928D-440C-9804-DDC7F4CD9167}" srcOrd="0" destOrd="0" presId="urn:microsoft.com/office/officeart/2005/8/layout/default#1"/>
    <dgm:cxn modelId="{223478D9-0476-418B-8D86-56636D41A9F7}" type="presOf" srcId="{C66CBEC7-FEA0-4131-97AD-7C72FFC2D75A}" destId="{6EAA9A8A-DCE8-4890-AEBF-073C99A7B79C}" srcOrd="0" destOrd="0" presId="urn:microsoft.com/office/officeart/2005/8/layout/default#1"/>
    <dgm:cxn modelId="{1ABE2E9A-3E20-4848-AC70-ADE2398ADD96}" type="presParOf" srcId="{085CEAAE-C590-4887-813E-E92E63050B81}" destId="{DF99EE95-928D-440C-9804-DDC7F4CD9167}" srcOrd="0" destOrd="0" presId="urn:microsoft.com/office/officeart/2005/8/layout/default#1"/>
    <dgm:cxn modelId="{CF62F06B-3B99-4381-BBC3-8C898D8CEAFB}" type="presParOf" srcId="{085CEAAE-C590-4887-813E-E92E63050B81}" destId="{4A5F83D7-1767-4A33-B29D-AD2C13791D49}" srcOrd="1" destOrd="0" presId="urn:microsoft.com/office/officeart/2005/8/layout/default#1"/>
    <dgm:cxn modelId="{0816E50D-8E4B-4AA5-A4C5-3679F269E364}" type="presParOf" srcId="{085CEAAE-C590-4887-813E-E92E63050B81}" destId="{C4C86649-8484-4A05-B284-1CB6E7085416}" srcOrd="2" destOrd="0" presId="urn:microsoft.com/office/officeart/2005/8/layout/default#1"/>
    <dgm:cxn modelId="{B3199A0D-8C7C-4686-90CF-756AF1B31234}" type="presParOf" srcId="{085CEAAE-C590-4887-813E-E92E63050B81}" destId="{F1B9F96F-43D1-467B-8D64-89492B876146}" srcOrd="3" destOrd="0" presId="urn:microsoft.com/office/officeart/2005/8/layout/default#1"/>
    <dgm:cxn modelId="{5B97D0C1-C3E4-48EE-8F06-7D9284604DC1}" type="presParOf" srcId="{085CEAAE-C590-4887-813E-E92E63050B81}" destId="{6EAA9A8A-DCE8-4890-AEBF-073C99A7B79C}" srcOrd="4" destOrd="0" presId="urn:microsoft.com/office/officeart/2005/8/layout/default#1"/>
    <dgm:cxn modelId="{5FD7F152-D38D-4C28-9C2D-08F9FD52BFBA}" type="presParOf" srcId="{085CEAAE-C590-4887-813E-E92E63050B81}" destId="{0DED21A3-982B-45D2-9D77-66344F9A9807}" srcOrd="5" destOrd="0" presId="urn:microsoft.com/office/officeart/2005/8/layout/default#1"/>
    <dgm:cxn modelId="{96364BEB-5208-42CD-8D26-8F35313595CB}" type="presParOf" srcId="{085CEAAE-C590-4887-813E-E92E63050B81}" destId="{7145DAD1-5E46-4E98-8A25-61FD19D9D715}"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F8B11F-ACDD-4676-85B8-20A5EC09A309}" type="doc">
      <dgm:prSet loTypeId="urn:microsoft.com/office/officeart/2005/8/layout/pyramid3" loCatId="pyramid" qsTypeId="urn:microsoft.com/office/officeart/2005/8/quickstyle/simple2" qsCatId="simple" csTypeId="urn:microsoft.com/office/officeart/2005/8/colors/accent1_2" csCatId="accent1" phldr="1"/>
      <dgm:spPr/>
    </dgm:pt>
    <dgm:pt modelId="{0476F1E0-86E4-40C1-BB74-28614B751A04}">
      <dgm:prSet phldrT="[Text]"/>
      <dgm:spPr/>
      <dgm:t>
        <a:bodyPr/>
        <a:lstStyle/>
        <a:p>
          <a:r>
            <a:rPr lang="en-ZA" dirty="0" smtClean="0">
              <a:solidFill>
                <a:schemeClr val="bg1"/>
              </a:solidFill>
            </a:rPr>
            <a:t>International Imperatives</a:t>
          </a:r>
          <a:endParaRPr lang="en-ZA" dirty="0">
            <a:solidFill>
              <a:schemeClr val="bg1"/>
            </a:solidFill>
          </a:endParaRPr>
        </a:p>
      </dgm:t>
    </dgm:pt>
    <dgm:pt modelId="{58678E0C-6B2A-4458-AF3C-2A32C9381221}" type="parTrans" cxnId="{EFF47135-38A9-4808-9E19-34BB58C055EC}">
      <dgm:prSet/>
      <dgm:spPr/>
      <dgm:t>
        <a:bodyPr/>
        <a:lstStyle/>
        <a:p>
          <a:endParaRPr lang="en-ZA"/>
        </a:p>
      </dgm:t>
    </dgm:pt>
    <dgm:pt modelId="{1D4EC161-B5E1-46EB-BB9A-31AF0F9DEC56}" type="sibTrans" cxnId="{EFF47135-38A9-4808-9E19-34BB58C055EC}">
      <dgm:prSet/>
      <dgm:spPr/>
      <dgm:t>
        <a:bodyPr/>
        <a:lstStyle/>
        <a:p>
          <a:endParaRPr lang="en-ZA"/>
        </a:p>
      </dgm:t>
    </dgm:pt>
    <dgm:pt modelId="{AB7AC295-3A48-49C6-B95F-6DC50DFFD802}">
      <dgm:prSet phldrT="[Text]"/>
      <dgm:spPr/>
      <dgm:t>
        <a:bodyPr/>
        <a:lstStyle/>
        <a:p>
          <a:r>
            <a:rPr lang="en-ZA" dirty="0" smtClean="0">
              <a:solidFill>
                <a:schemeClr val="bg1"/>
              </a:solidFill>
            </a:rPr>
            <a:t>National Prescripts</a:t>
          </a:r>
          <a:endParaRPr lang="en-ZA" dirty="0">
            <a:solidFill>
              <a:schemeClr val="bg1"/>
            </a:solidFill>
          </a:endParaRPr>
        </a:p>
      </dgm:t>
    </dgm:pt>
    <dgm:pt modelId="{4D0C3F9D-6D56-4F6E-B219-24CAF93D8B44}" type="parTrans" cxnId="{D3953B20-7E74-4462-9475-BDBA2F223D80}">
      <dgm:prSet/>
      <dgm:spPr/>
      <dgm:t>
        <a:bodyPr/>
        <a:lstStyle/>
        <a:p>
          <a:endParaRPr lang="en-ZA"/>
        </a:p>
      </dgm:t>
    </dgm:pt>
    <dgm:pt modelId="{3A923795-0C59-4196-9D68-1D691C258983}" type="sibTrans" cxnId="{D3953B20-7E74-4462-9475-BDBA2F223D80}">
      <dgm:prSet/>
      <dgm:spPr/>
      <dgm:t>
        <a:bodyPr/>
        <a:lstStyle/>
        <a:p>
          <a:endParaRPr lang="en-ZA"/>
        </a:p>
      </dgm:t>
    </dgm:pt>
    <dgm:pt modelId="{3F512BE0-F4A4-4FB4-AF74-B6B396BF5A71}">
      <dgm:prSet phldrT="[Text]" custT="1"/>
      <dgm:spPr>
        <a:solidFill>
          <a:srgbClr val="FFC000"/>
        </a:solidFill>
      </dgm:spPr>
      <dgm:t>
        <a:bodyPr/>
        <a:lstStyle/>
        <a:p>
          <a:r>
            <a:rPr lang="en-ZA" sz="2800" b="0" dirty="0" smtClean="0"/>
            <a:t>Sectorial Prescripts and Imperatives</a:t>
          </a:r>
          <a:endParaRPr lang="en-ZA" sz="2800" b="0" dirty="0"/>
        </a:p>
      </dgm:t>
    </dgm:pt>
    <dgm:pt modelId="{7625F602-0F98-42CE-BBD1-876A76A16BEF}" type="parTrans" cxnId="{BC7256C0-13BA-4A19-8162-2F54CF611E16}">
      <dgm:prSet/>
      <dgm:spPr/>
      <dgm:t>
        <a:bodyPr/>
        <a:lstStyle/>
        <a:p>
          <a:endParaRPr lang="en-ZA"/>
        </a:p>
      </dgm:t>
    </dgm:pt>
    <dgm:pt modelId="{3B50608C-AE1B-449A-88BF-24AE1E5AD884}" type="sibTrans" cxnId="{BC7256C0-13BA-4A19-8162-2F54CF611E16}">
      <dgm:prSet/>
      <dgm:spPr/>
      <dgm:t>
        <a:bodyPr/>
        <a:lstStyle/>
        <a:p>
          <a:endParaRPr lang="en-ZA"/>
        </a:p>
      </dgm:t>
    </dgm:pt>
    <dgm:pt modelId="{9F8B21FC-9B7B-4A9D-A383-932CAE9347A7}">
      <dgm:prSet phldrT="[Text]" custT="1"/>
      <dgm:spPr>
        <a:solidFill>
          <a:srgbClr val="FFC000"/>
        </a:solidFill>
      </dgm:spPr>
      <dgm:t>
        <a:bodyPr/>
        <a:lstStyle/>
        <a:p>
          <a:r>
            <a:rPr lang="en-ZA" sz="2800" dirty="0"/>
            <a:t>SONA</a:t>
          </a:r>
        </a:p>
      </dgm:t>
    </dgm:pt>
    <dgm:pt modelId="{7BCBA862-7D88-4B5E-B2A8-7E94FB06934E}" type="parTrans" cxnId="{B6FF563B-F2C1-46B0-96B5-CAA1993F07A0}">
      <dgm:prSet/>
      <dgm:spPr/>
      <dgm:t>
        <a:bodyPr/>
        <a:lstStyle/>
        <a:p>
          <a:endParaRPr lang="en-ZA"/>
        </a:p>
      </dgm:t>
    </dgm:pt>
    <dgm:pt modelId="{89911829-8AB3-41FD-90A2-EFFD973A9E00}" type="sibTrans" cxnId="{B6FF563B-F2C1-46B0-96B5-CAA1993F07A0}">
      <dgm:prSet/>
      <dgm:spPr/>
      <dgm:t>
        <a:bodyPr/>
        <a:lstStyle/>
        <a:p>
          <a:endParaRPr lang="en-ZA"/>
        </a:p>
      </dgm:t>
    </dgm:pt>
    <dgm:pt modelId="{3D46B773-BF36-41C8-876B-0B689549C314}" type="pres">
      <dgm:prSet presAssocID="{30F8B11F-ACDD-4676-85B8-20A5EC09A309}" presName="Name0" presStyleCnt="0">
        <dgm:presLayoutVars>
          <dgm:dir/>
          <dgm:animLvl val="lvl"/>
          <dgm:resizeHandles val="exact"/>
        </dgm:presLayoutVars>
      </dgm:prSet>
      <dgm:spPr/>
    </dgm:pt>
    <dgm:pt modelId="{5A61958A-CF7C-45F1-A157-F0DEF49EAB74}" type="pres">
      <dgm:prSet presAssocID="{0476F1E0-86E4-40C1-BB74-28614B751A04}" presName="Name8" presStyleCnt="0"/>
      <dgm:spPr/>
    </dgm:pt>
    <dgm:pt modelId="{D002BAD8-C5BB-49E5-9DFB-6BE28F9C27BB}" type="pres">
      <dgm:prSet presAssocID="{0476F1E0-86E4-40C1-BB74-28614B751A04}" presName="level" presStyleLbl="node1" presStyleIdx="0" presStyleCnt="4" custLinFactNeighborX="-103">
        <dgm:presLayoutVars>
          <dgm:chMax val="1"/>
          <dgm:bulletEnabled val="1"/>
        </dgm:presLayoutVars>
      </dgm:prSet>
      <dgm:spPr/>
      <dgm:t>
        <a:bodyPr/>
        <a:lstStyle/>
        <a:p>
          <a:endParaRPr lang="en-US"/>
        </a:p>
      </dgm:t>
    </dgm:pt>
    <dgm:pt modelId="{C1417BD2-A300-4557-924E-F37E5E9D9B28}" type="pres">
      <dgm:prSet presAssocID="{0476F1E0-86E4-40C1-BB74-28614B751A04}" presName="levelTx" presStyleLbl="revTx" presStyleIdx="0" presStyleCnt="0">
        <dgm:presLayoutVars>
          <dgm:chMax val="1"/>
          <dgm:bulletEnabled val="1"/>
        </dgm:presLayoutVars>
      </dgm:prSet>
      <dgm:spPr/>
      <dgm:t>
        <a:bodyPr/>
        <a:lstStyle/>
        <a:p>
          <a:endParaRPr lang="en-US"/>
        </a:p>
      </dgm:t>
    </dgm:pt>
    <dgm:pt modelId="{D16685BA-860B-4947-B5B2-BE902F681998}" type="pres">
      <dgm:prSet presAssocID="{AB7AC295-3A48-49C6-B95F-6DC50DFFD802}" presName="Name8" presStyleCnt="0"/>
      <dgm:spPr/>
    </dgm:pt>
    <dgm:pt modelId="{81650CB1-47B1-45C7-9FAF-13BA47466651}" type="pres">
      <dgm:prSet presAssocID="{AB7AC295-3A48-49C6-B95F-6DC50DFFD802}" presName="level" presStyleLbl="node1" presStyleIdx="1" presStyleCnt="4">
        <dgm:presLayoutVars>
          <dgm:chMax val="1"/>
          <dgm:bulletEnabled val="1"/>
        </dgm:presLayoutVars>
      </dgm:prSet>
      <dgm:spPr/>
      <dgm:t>
        <a:bodyPr/>
        <a:lstStyle/>
        <a:p>
          <a:endParaRPr lang="en-US"/>
        </a:p>
      </dgm:t>
    </dgm:pt>
    <dgm:pt modelId="{DE66B3E9-294D-44CA-95A5-656FB09EAB08}" type="pres">
      <dgm:prSet presAssocID="{AB7AC295-3A48-49C6-B95F-6DC50DFFD802}" presName="levelTx" presStyleLbl="revTx" presStyleIdx="0" presStyleCnt="0">
        <dgm:presLayoutVars>
          <dgm:chMax val="1"/>
          <dgm:bulletEnabled val="1"/>
        </dgm:presLayoutVars>
      </dgm:prSet>
      <dgm:spPr/>
      <dgm:t>
        <a:bodyPr/>
        <a:lstStyle/>
        <a:p>
          <a:endParaRPr lang="en-US"/>
        </a:p>
      </dgm:t>
    </dgm:pt>
    <dgm:pt modelId="{DA1A13F0-3483-4DCD-8C3C-DF631B1C2B94}" type="pres">
      <dgm:prSet presAssocID="{3F512BE0-F4A4-4FB4-AF74-B6B396BF5A71}" presName="Name8" presStyleCnt="0"/>
      <dgm:spPr/>
    </dgm:pt>
    <dgm:pt modelId="{1C7FD62B-1605-40E1-AF43-496F66E63507}" type="pres">
      <dgm:prSet presAssocID="{3F512BE0-F4A4-4FB4-AF74-B6B396BF5A71}" presName="level" presStyleLbl="node1" presStyleIdx="2" presStyleCnt="4">
        <dgm:presLayoutVars>
          <dgm:chMax val="1"/>
          <dgm:bulletEnabled val="1"/>
        </dgm:presLayoutVars>
      </dgm:prSet>
      <dgm:spPr/>
      <dgm:t>
        <a:bodyPr/>
        <a:lstStyle/>
        <a:p>
          <a:endParaRPr lang="en-US"/>
        </a:p>
      </dgm:t>
    </dgm:pt>
    <dgm:pt modelId="{3D8E5491-1837-40E6-B7F8-1E169BFBF897}" type="pres">
      <dgm:prSet presAssocID="{3F512BE0-F4A4-4FB4-AF74-B6B396BF5A71}" presName="levelTx" presStyleLbl="revTx" presStyleIdx="0" presStyleCnt="0">
        <dgm:presLayoutVars>
          <dgm:chMax val="1"/>
          <dgm:bulletEnabled val="1"/>
        </dgm:presLayoutVars>
      </dgm:prSet>
      <dgm:spPr/>
      <dgm:t>
        <a:bodyPr/>
        <a:lstStyle/>
        <a:p>
          <a:endParaRPr lang="en-US"/>
        </a:p>
      </dgm:t>
    </dgm:pt>
    <dgm:pt modelId="{78E2726A-8A85-48D6-8440-10E608387568}" type="pres">
      <dgm:prSet presAssocID="{9F8B21FC-9B7B-4A9D-A383-932CAE9347A7}" presName="Name8" presStyleCnt="0"/>
      <dgm:spPr/>
    </dgm:pt>
    <dgm:pt modelId="{252D1747-BD82-489A-91B6-2E1B20D48750}" type="pres">
      <dgm:prSet presAssocID="{9F8B21FC-9B7B-4A9D-A383-932CAE9347A7}" presName="level" presStyleLbl="node1" presStyleIdx="3" presStyleCnt="4">
        <dgm:presLayoutVars>
          <dgm:chMax val="1"/>
          <dgm:bulletEnabled val="1"/>
        </dgm:presLayoutVars>
      </dgm:prSet>
      <dgm:spPr/>
      <dgm:t>
        <a:bodyPr/>
        <a:lstStyle/>
        <a:p>
          <a:endParaRPr lang="en-US"/>
        </a:p>
      </dgm:t>
    </dgm:pt>
    <dgm:pt modelId="{C9C383A0-486F-447C-93C2-E27573298300}" type="pres">
      <dgm:prSet presAssocID="{9F8B21FC-9B7B-4A9D-A383-932CAE9347A7}" presName="levelTx" presStyleLbl="revTx" presStyleIdx="0" presStyleCnt="0">
        <dgm:presLayoutVars>
          <dgm:chMax val="1"/>
          <dgm:bulletEnabled val="1"/>
        </dgm:presLayoutVars>
      </dgm:prSet>
      <dgm:spPr/>
      <dgm:t>
        <a:bodyPr/>
        <a:lstStyle/>
        <a:p>
          <a:endParaRPr lang="en-US"/>
        </a:p>
      </dgm:t>
    </dgm:pt>
  </dgm:ptLst>
  <dgm:cxnLst>
    <dgm:cxn modelId="{BC7256C0-13BA-4A19-8162-2F54CF611E16}" srcId="{30F8B11F-ACDD-4676-85B8-20A5EC09A309}" destId="{3F512BE0-F4A4-4FB4-AF74-B6B396BF5A71}" srcOrd="2" destOrd="0" parTransId="{7625F602-0F98-42CE-BBD1-876A76A16BEF}" sibTransId="{3B50608C-AE1B-449A-88BF-24AE1E5AD884}"/>
    <dgm:cxn modelId="{EFF47135-38A9-4808-9E19-34BB58C055EC}" srcId="{30F8B11F-ACDD-4676-85B8-20A5EC09A309}" destId="{0476F1E0-86E4-40C1-BB74-28614B751A04}" srcOrd="0" destOrd="0" parTransId="{58678E0C-6B2A-4458-AF3C-2A32C9381221}" sibTransId="{1D4EC161-B5E1-46EB-BB9A-31AF0F9DEC56}"/>
    <dgm:cxn modelId="{B6FF563B-F2C1-46B0-96B5-CAA1993F07A0}" srcId="{30F8B11F-ACDD-4676-85B8-20A5EC09A309}" destId="{9F8B21FC-9B7B-4A9D-A383-932CAE9347A7}" srcOrd="3" destOrd="0" parTransId="{7BCBA862-7D88-4B5E-B2A8-7E94FB06934E}" sibTransId="{89911829-8AB3-41FD-90A2-EFFD973A9E00}"/>
    <dgm:cxn modelId="{C73A203D-1278-4CEF-9B0C-0D55A49245F3}" type="presOf" srcId="{AB7AC295-3A48-49C6-B95F-6DC50DFFD802}" destId="{81650CB1-47B1-45C7-9FAF-13BA47466651}" srcOrd="0" destOrd="0" presId="urn:microsoft.com/office/officeart/2005/8/layout/pyramid3"/>
    <dgm:cxn modelId="{4B27FB90-0C2E-4361-A4FE-76A4AD764C30}" type="presOf" srcId="{0476F1E0-86E4-40C1-BB74-28614B751A04}" destId="{D002BAD8-C5BB-49E5-9DFB-6BE28F9C27BB}" srcOrd="0" destOrd="0" presId="urn:microsoft.com/office/officeart/2005/8/layout/pyramid3"/>
    <dgm:cxn modelId="{65D93948-2345-4EFA-904B-9E069F365A31}" type="presOf" srcId="{30F8B11F-ACDD-4676-85B8-20A5EC09A309}" destId="{3D46B773-BF36-41C8-876B-0B689549C314}" srcOrd="0" destOrd="0" presId="urn:microsoft.com/office/officeart/2005/8/layout/pyramid3"/>
    <dgm:cxn modelId="{904601CE-8138-4EF0-8EC7-774A551A25DC}" type="presOf" srcId="{3F512BE0-F4A4-4FB4-AF74-B6B396BF5A71}" destId="{1C7FD62B-1605-40E1-AF43-496F66E63507}" srcOrd="0" destOrd="0" presId="urn:microsoft.com/office/officeart/2005/8/layout/pyramid3"/>
    <dgm:cxn modelId="{D3953B20-7E74-4462-9475-BDBA2F223D80}" srcId="{30F8B11F-ACDD-4676-85B8-20A5EC09A309}" destId="{AB7AC295-3A48-49C6-B95F-6DC50DFFD802}" srcOrd="1" destOrd="0" parTransId="{4D0C3F9D-6D56-4F6E-B219-24CAF93D8B44}" sibTransId="{3A923795-0C59-4196-9D68-1D691C258983}"/>
    <dgm:cxn modelId="{D29F448B-FBFE-4DE9-B4EF-AC92A562FB9D}" type="presOf" srcId="{AB7AC295-3A48-49C6-B95F-6DC50DFFD802}" destId="{DE66B3E9-294D-44CA-95A5-656FB09EAB08}" srcOrd="1" destOrd="0" presId="urn:microsoft.com/office/officeart/2005/8/layout/pyramid3"/>
    <dgm:cxn modelId="{FD753A78-2657-46B1-89F3-DD9CCFA7017C}" type="presOf" srcId="{9F8B21FC-9B7B-4A9D-A383-932CAE9347A7}" destId="{252D1747-BD82-489A-91B6-2E1B20D48750}" srcOrd="0" destOrd="0" presId="urn:microsoft.com/office/officeart/2005/8/layout/pyramid3"/>
    <dgm:cxn modelId="{D81739C6-5151-470D-8666-09F9A901B00A}" type="presOf" srcId="{9F8B21FC-9B7B-4A9D-A383-932CAE9347A7}" destId="{C9C383A0-486F-447C-93C2-E27573298300}" srcOrd="1" destOrd="0" presId="urn:microsoft.com/office/officeart/2005/8/layout/pyramid3"/>
    <dgm:cxn modelId="{F9224E1E-4BF5-4917-88FD-3ACD8B63D086}" type="presOf" srcId="{3F512BE0-F4A4-4FB4-AF74-B6B396BF5A71}" destId="{3D8E5491-1837-40E6-B7F8-1E169BFBF897}" srcOrd="1" destOrd="0" presId="urn:microsoft.com/office/officeart/2005/8/layout/pyramid3"/>
    <dgm:cxn modelId="{7BE2BAEA-F19E-4F62-8C4F-3B6BFA590D08}" type="presOf" srcId="{0476F1E0-86E4-40C1-BB74-28614B751A04}" destId="{C1417BD2-A300-4557-924E-F37E5E9D9B28}" srcOrd="1" destOrd="0" presId="urn:microsoft.com/office/officeart/2005/8/layout/pyramid3"/>
    <dgm:cxn modelId="{F11EC170-782D-4A0A-9E5E-2C2D8C35A1A0}" type="presParOf" srcId="{3D46B773-BF36-41C8-876B-0B689549C314}" destId="{5A61958A-CF7C-45F1-A157-F0DEF49EAB74}" srcOrd="0" destOrd="0" presId="urn:microsoft.com/office/officeart/2005/8/layout/pyramid3"/>
    <dgm:cxn modelId="{F1FC6517-F6E0-4891-9942-9F99E447D8D6}" type="presParOf" srcId="{5A61958A-CF7C-45F1-A157-F0DEF49EAB74}" destId="{D002BAD8-C5BB-49E5-9DFB-6BE28F9C27BB}" srcOrd="0" destOrd="0" presId="urn:microsoft.com/office/officeart/2005/8/layout/pyramid3"/>
    <dgm:cxn modelId="{81E1F0BD-5E5C-4BE1-818A-F1A775D8A4F4}" type="presParOf" srcId="{5A61958A-CF7C-45F1-A157-F0DEF49EAB74}" destId="{C1417BD2-A300-4557-924E-F37E5E9D9B28}" srcOrd="1" destOrd="0" presId="urn:microsoft.com/office/officeart/2005/8/layout/pyramid3"/>
    <dgm:cxn modelId="{370D3A8E-58A3-440C-AFF9-D902C477C662}" type="presParOf" srcId="{3D46B773-BF36-41C8-876B-0B689549C314}" destId="{D16685BA-860B-4947-B5B2-BE902F681998}" srcOrd="1" destOrd="0" presId="urn:microsoft.com/office/officeart/2005/8/layout/pyramid3"/>
    <dgm:cxn modelId="{E855E41B-2216-4430-8F26-24F2DE5EA5C2}" type="presParOf" srcId="{D16685BA-860B-4947-B5B2-BE902F681998}" destId="{81650CB1-47B1-45C7-9FAF-13BA47466651}" srcOrd="0" destOrd="0" presId="urn:microsoft.com/office/officeart/2005/8/layout/pyramid3"/>
    <dgm:cxn modelId="{EABF816B-6FC8-4C42-A871-7C3D285AE64B}" type="presParOf" srcId="{D16685BA-860B-4947-B5B2-BE902F681998}" destId="{DE66B3E9-294D-44CA-95A5-656FB09EAB08}" srcOrd="1" destOrd="0" presId="urn:microsoft.com/office/officeart/2005/8/layout/pyramid3"/>
    <dgm:cxn modelId="{800BFA90-67EA-47D8-BD8A-6647486452A1}" type="presParOf" srcId="{3D46B773-BF36-41C8-876B-0B689549C314}" destId="{DA1A13F0-3483-4DCD-8C3C-DF631B1C2B94}" srcOrd="2" destOrd="0" presId="urn:microsoft.com/office/officeart/2005/8/layout/pyramid3"/>
    <dgm:cxn modelId="{88DCC7CF-B908-4DD3-B2DF-FC16A0A414DC}" type="presParOf" srcId="{DA1A13F0-3483-4DCD-8C3C-DF631B1C2B94}" destId="{1C7FD62B-1605-40E1-AF43-496F66E63507}" srcOrd="0" destOrd="0" presId="urn:microsoft.com/office/officeart/2005/8/layout/pyramid3"/>
    <dgm:cxn modelId="{F1DDC7EC-5731-4D14-A34C-78E2E8944ADC}" type="presParOf" srcId="{DA1A13F0-3483-4DCD-8C3C-DF631B1C2B94}" destId="{3D8E5491-1837-40E6-B7F8-1E169BFBF897}" srcOrd="1" destOrd="0" presId="urn:microsoft.com/office/officeart/2005/8/layout/pyramid3"/>
    <dgm:cxn modelId="{3AA215F8-2B83-468F-A83D-5AC9D25409D9}" type="presParOf" srcId="{3D46B773-BF36-41C8-876B-0B689549C314}" destId="{78E2726A-8A85-48D6-8440-10E608387568}" srcOrd="3" destOrd="0" presId="urn:microsoft.com/office/officeart/2005/8/layout/pyramid3"/>
    <dgm:cxn modelId="{8BE71958-A611-4D59-AC2C-9DFA8EBEB18F}" type="presParOf" srcId="{78E2726A-8A85-48D6-8440-10E608387568}" destId="{252D1747-BD82-489A-91B6-2E1B20D48750}" srcOrd="0" destOrd="0" presId="urn:microsoft.com/office/officeart/2005/8/layout/pyramid3"/>
    <dgm:cxn modelId="{2D1A9234-CBE6-4520-BFA1-ED7FCCCA603E}" type="presParOf" srcId="{78E2726A-8A85-48D6-8440-10E608387568}" destId="{C9C383A0-486F-447C-93C2-E2757329830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0CDFBD-A0CB-4C0A-943A-B363B9CB81FA}" type="doc">
      <dgm:prSet loTypeId="urn:microsoft.com/office/officeart/2005/8/layout/pyramid1" loCatId="pyramid" qsTypeId="urn:microsoft.com/office/officeart/2005/8/quickstyle/simple1" qsCatId="simple" csTypeId="urn:microsoft.com/office/officeart/2005/8/colors/accent1_2" csCatId="accent1" phldr="1"/>
      <dgm:spPr/>
    </dgm:pt>
    <dgm:pt modelId="{DE73B84E-FDAF-4956-9A56-0F196B30FD8D}">
      <dgm:prSet phldrT="[Text]"/>
      <dgm:spPr/>
      <dgm:t>
        <a:bodyPr/>
        <a:lstStyle/>
        <a:p>
          <a:r>
            <a:rPr lang="en-ZA" dirty="0"/>
            <a:t>SP</a:t>
          </a:r>
        </a:p>
      </dgm:t>
    </dgm:pt>
    <dgm:pt modelId="{47A9F1E5-E775-4BA9-86A3-70FE5A6DD2AD}" type="parTrans" cxnId="{54330539-FC87-4F6C-A59A-3D84759E850B}">
      <dgm:prSet/>
      <dgm:spPr/>
      <dgm:t>
        <a:bodyPr/>
        <a:lstStyle/>
        <a:p>
          <a:endParaRPr lang="en-ZA"/>
        </a:p>
      </dgm:t>
    </dgm:pt>
    <dgm:pt modelId="{79282640-708A-4F97-83AD-84DD9EBC8054}" type="sibTrans" cxnId="{54330539-FC87-4F6C-A59A-3D84759E850B}">
      <dgm:prSet/>
      <dgm:spPr/>
      <dgm:t>
        <a:bodyPr/>
        <a:lstStyle/>
        <a:p>
          <a:endParaRPr lang="en-ZA"/>
        </a:p>
      </dgm:t>
    </dgm:pt>
    <dgm:pt modelId="{F54B56A4-E78B-4C94-8DE5-451CFC6140B8}">
      <dgm:prSet phldrT="[Text]"/>
      <dgm:spPr>
        <a:solidFill>
          <a:srgbClr val="FFC000"/>
        </a:solidFill>
      </dgm:spPr>
      <dgm:t>
        <a:bodyPr/>
        <a:lstStyle/>
        <a:p>
          <a:r>
            <a:rPr lang="en-ZA" dirty="0"/>
            <a:t>APP</a:t>
          </a:r>
        </a:p>
      </dgm:t>
    </dgm:pt>
    <dgm:pt modelId="{DED60687-6746-40A1-B437-D5779D67C0F2}" type="parTrans" cxnId="{3EA34B87-CDD8-4B07-A9AF-0E1AB0CBA57B}">
      <dgm:prSet/>
      <dgm:spPr/>
      <dgm:t>
        <a:bodyPr/>
        <a:lstStyle/>
        <a:p>
          <a:endParaRPr lang="en-ZA"/>
        </a:p>
      </dgm:t>
    </dgm:pt>
    <dgm:pt modelId="{F857DD07-2763-4D8F-8130-F5AC8ABBEBC1}" type="sibTrans" cxnId="{3EA34B87-CDD8-4B07-A9AF-0E1AB0CBA57B}">
      <dgm:prSet/>
      <dgm:spPr/>
      <dgm:t>
        <a:bodyPr/>
        <a:lstStyle/>
        <a:p>
          <a:endParaRPr lang="en-ZA"/>
        </a:p>
      </dgm:t>
    </dgm:pt>
    <dgm:pt modelId="{8E07DBEB-A9A0-4886-A885-C61B0C69AD96}">
      <dgm:prSet phldrT="[Text]"/>
      <dgm:spPr>
        <a:solidFill>
          <a:srgbClr val="92D050"/>
        </a:solidFill>
      </dgm:spPr>
      <dgm:t>
        <a:bodyPr/>
        <a:lstStyle/>
        <a:p>
          <a:r>
            <a:rPr lang="en-ZA" dirty="0"/>
            <a:t>Operational Plans</a:t>
          </a:r>
        </a:p>
      </dgm:t>
    </dgm:pt>
    <dgm:pt modelId="{D5015C6B-3F0D-44FB-82AF-4F3220769FE5}" type="parTrans" cxnId="{E802AB79-7AAC-45F7-9F68-279777E82FE9}">
      <dgm:prSet/>
      <dgm:spPr/>
      <dgm:t>
        <a:bodyPr/>
        <a:lstStyle/>
        <a:p>
          <a:endParaRPr lang="en-ZA"/>
        </a:p>
      </dgm:t>
    </dgm:pt>
    <dgm:pt modelId="{93BC03B6-A5BB-4332-9B1C-79BC3DF39DD2}" type="sibTrans" cxnId="{E802AB79-7AAC-45F7-9F68-279777E82FE9}">
      <dgm:prSet/>
      <dgm:spPr/>
      <dgm:t>
        <a:bodyPr/>
        <a:lstStyle/>
        <a:p>
          <a:endParaRPr lang="en-ZA"/>
        </a:p>
      </dgm:t>
    </dgm:pt>
    <dgm:pt modelId="{3187FA94-EC7C-49AE-9CB1-780D3AE4EFD2}">
      <dgm:prSet phldrT="[Text]"/>
      <dgm:spPr>
        <a:solidFill>
          <a:schemeClr val="accent4">
            <a:lumMod val="60000"/>
            <a:lumOff val="40000"/>
          </a:schemeClr>
        </a:solidFill>
      </dgm:spPr>
      <dgm:t>
        <a:bodyPr/>
        <a:lstStyle/>
        <a:p>
          <a:r>
            <a:rPr lang="en-ZA" dirty="0"/>
            <a:t>Performance Agreements</a:t>
          </a:r>
        </a:p>
      </dgm:t>
    </dgm:pt>
    <dgm:pt modelId="{E3E23416-4BB0-4DC4-BCC0-EEED432175A4}" type="parTrans" cxnId="{C883E768-D239-40F1-B76B-39A0F48953F8}">
      <dgm:prSet/>
      <dgm:spPr/>
      <dgm:t>
        <a:bodyPr/>
        <a:lstStyle/>
        <a:p>
          <a:endParaRPr lang="en-ZA"/>
        </a:p>
      </dgm:t>
    </dgm:pt>
    <dgm:pt modelId="{E0543992-291D-45DC-B167-286BEC662692}" type="sibTrans" cxnId="{C883E768-D239-40F1-B76B-39A0F48953F8}">
      <dgm:prSet/>
      <dgm:spPr/>
      <dgm:t>
        <a:bodyPr/>
        <a:lstStyle/>
        <a:p>
          <a:endParaRPr lang="en-ZA"/>
        </a:p>
      </dgm:t>
    </dgm:pt>
    <dgm:pt modelId="{BCA61672-289A-479D-B37A-938D88485B8B}" type="pres">
      <dgm:prSet presAssocID="{240CDFBD-A0CB-4C0A-943A-B363B9CB81FA}" presName="Name0" presStyleCnt="0">
        <dgm:presLayoutVars>
          <dgm:dir/>
          <dgm:animLvl val="lvl"/>
          <dgm:resizeHandles val="exact"/>
        </dgm:presLayoutVars>
      </dgm:prSet>
      <dgm:spPr/>
    </dgm:pt>
    <dgm:pt modelId="{CC192F33-C16C-4EED-9761-CC81D1D6241B}" type="pres">
      <dgm:prSet presAssocID="{DE73B84E-FDAF-4956-9A56-0F196B30FD8D}" presName="Name8" presStyleCnt="0"/>
      <dgm:spPr/>
    </dgm:pt>
    <dgm:pt modelId="{4D9FEE42-06C0-4A28-AF6A-B3278217D930}" type="pres">
      <dgm:prSet presAssocID="{DE73B84E-FDAF-4956-9A56-0F196B30FD8D}" presName="level" presStyleLbl="node1" presStyleIdx="0" presStyleCnt="4" custLinFactNeighborX="2495">
        <dgm:presLayoutVars>
          <dgm:chMax val="1"/>
          <dgm:bulletEnabled val="1"/>
        </dgm:presLayoutVars>
      </dgm:prSet>
      <dgm:spPr/>
      <dgm:t>
        <a:bodyPr/>
        <a:lstStyle/>
        <a:p>
          <a:endParaRPr lang="en-US"/>
        </a:p>
      </dgm:t>
    </dgm:pt>
    <dgm:pt modelId="{F33D589C-DEC8-4405-A9AC-007A2020EE13}" type="pres">
      <dgm:prSet presAssocID="{DE73B84E-FDAF-4956-9A56-0F196B30FD8D}" presName="levelTx" presStyleLbl="revTx" presStyleIdx="0" presStyleCnt="0">
        <dgm:presLayoutVars>
          <dgm:chMax val="1"/>
          <dgm:bulletEnabled val="1"/>
        </dgm:presLayoutVars>
      </dgm:prSet>
      <dgm:spPr/>
      <dgm:t>
        <a:bodyPr/>
        <a:lstStyle/>
        <a:p>
          <a:endParaRPr lang="en-US"/>
        </a:p>
      </dgm:t>
    </dgm:pt>
    <dgm:pt modelId="{111E6AB8-6599-4EAD-8DE5-F73B869D9281}" type="pres">
      <dgm:prSet presAssocID="{F54B56A4-E78B-4C94-8DE5-451CFC6140B8}" presName="Name8" presStyleCnt="0"/>
      <dgm:spPr/>
    </dgm:pt>
    <dgm:pt modelId="{4A211BE2-985C-4EB3-B4B9-928CB88D4BC7}" type="pres">
      <dgm:prSet presAssocID="{F54B56A4-E78B-4C94-8DE5-451CFC6140B8}" presName="level" presStyleLbl="node1" presStyleIdx="1" presStyleCnt="4" custLinFactNeighborX="2518" custLinFactNeighborY="-3892">
        <dgm:presLayoutVars>
          <dgm:chMax val="1"/>
          <dgm:bulletEnabled val="1"/>
        </dgm:presLayoutVars>
      </dgm:prSet>
      <dgm:spPr/>
      <dgm:t>
        <a:bodyPr/>
        <a:lstStyle/>
        <a:p>
          <a:endParaRPr lang="en-US"/>
        </a:p>
      </dgm:t>
    </dgm:pt>
    <dgm:pt modelId="{367EF337-DD00-4C43-A430-440CC1411FB7}" type="pres">
      <dgm:prSet presAssocID="{F54B56A4-E78B-4C94-8DE5-451CFC6140B8}" presName="levelTx" presStyleLbl="revTx" presStyleIdx="0" presStyleCnt="0">
        <dgm:presLayoutVars>
          <dgm:chMax val="1"/>
          <dgm:bulletEnabled val="1"/>
        </dgm:presLayoutVars>
      </dgm:prSet>
      <dgm:spPr/>
      <dgm:t>
        <a:bodyPr/>
        <a:lstStyle/>
        <a:p>
          <a:endParaRPr lang="en-US"/>
        </a:p>
      </dgm:t>
    </dgm:pt>
    <dgm:pt modelId="{EAFC01A2-F431-405B-ACF4-AD2A3D373772}" type="pres">
      <dgm:prSet presAssocID="{8E07DBEB-A9A0-4886-A885-C61B0C69AD96}" presName="Name8" presStyleCnt="0"/>
      <dgm:spPr/>
    </dgm:pt>
    <dgm:pt modelId="{EB794A91-962A-49A3-906E-C2DBA273E113}" type="pres">
      <dgm:prSet presAssocID="{8E07DBEB-A9A0-4886-A885-C61B0C69AD96}" presName="level" presStyleLbl="node1" presStyleIdx="2" presStyleCnt="4">
        <dgm:presLayoutVars>
          <dgm:chMax val="1"/>
          <dgm:bulletEnabled val="1"/>
        </dgm:presLayoutVars>
      </dgm:prSet>
      <dgm:spPr/>
      <dgm:t>
        <a:bodyPr/>
        <a:lstStyle/>
        <a:p>
          <a:endParaRPr lang="en-US"/>
        </a:p>
      </dgm:t>
    </dgm:pt>
    <dgm:pt modelId="{D72F50F3-3B5C-43B1-A272-BE03080BC6A8}" type="pres">
      <dgm:prSet presAssocID="{8E07DBEB-A9A0-4886-A885-C61B0C69AD96}" presName="levelTx" presStyleLbl="revTx" presStyleIdx="0" presStyleCnt="0">
        <dgm:presLayoutVars>
          <dgm:chMax val="1"/>
          <dgm:bulletEnabled val="1"/>
        </dgm:presLayoutVars>
      </dgm:prSet>
      <dgm:spPr/>
      <dgm:t>
        <a:bodyPr/>
        <a:lstStyle/>
        <a:p>
          <a:endParaRPr lang="en-US"/>
        </a:p>
      </dgm:t>
    </dgm:pt>
    <dgm:pt modelId="{13CAC587-82AC-470E-99CF-5B31BE7C9BEB}" type="pres">
      <dgm:prSet presAssocID="{3187FA94-EC7C-49AE-9CB1-780D3AE4EFD2}" presName="Name8" presStyleCnt="0"/>
      <dgm:spPr/>
    </dgm:pt>
    <dgm:pt modelId="{B295DB6E-0B20-4177-95CD-81C21C717304}" type="pres">
      <dgm:prSet presAssocID="{3187FA94-EC7C-49AE-9CB1-780D3AE4EFD2}" presName="level" presStyleLbl="node1" presStyleIdx="3" presStyleCnt="4">
        <dgm:presLayoutVars>
          <dgm:chMax val="1"/>
          <dgm:bulletEnabled val="1"/>
        </dgm:presLayoutVars>
      </dgm:prSet>
      <dgm:spPr/>
      <dgm:t>
        <a:bodyPr/>
        <a:lstStyle/>
        <a:p>
          <a:endParaRPr lang="en-US"/>
        </a:p>
      </dgm:t>
    </dgm:pt>
    <dgm:pt modelId="{245D1685-6AA3-454C-B894-644E58D65DA9}" type="pres">
      <dgm:prSet presAssocID="{3187FA94-EC7C-49AE-9CB1-780D3AE4EFD2}" presName="levelTx" presStyleLbl="revTx" presStyleIdx="0" presStyleCnt="0">
        <dgm:presLayoutVars>
          <dgm:chMax val="1"/>
          <dgm:bulletEnabled val="1"/>
        </dgm:presLayoutVars>
      </dgm:prSet>
      <dgm:spPr/>
      <dgm:t>
        <a:bodyPr/>
        <a:lstStyle/>
        <a:p>
          <a:endParaRPr lang="en-US"/>
        </a:p>
      </dgm:t>
    </dgm:pt>
  </dgm:ptLst>
  <dgm:cxnLst>
    <dgm:cxn modelId="{C883E768-D239-40F1-B76B-39A0F48953F8}" srcId="{240CDFBD-A0CB-4C0A-943A-B363B9CB81FA}" destId="{3187FA94-EC7C-49AE-9CB1-780D3AE4EFD2}" srcOrd="3" destOrd="0" parTransId="{E3E23416-4BB0-4DC4-BCC0-EEED432175A4}" sibTransId="{E0543992-291D-45DC-B167-286BEC662692}"/>
    <dgm:cxn modelId="{E4D4A257-74E6-49D3-A972-74F28AFA335D}" type="presOf" srcId="{240CDFBD-A0CB-4C0A-943A-B363B9CB81FA}" destId="{BCA61672-289A-479D-B37A-938D88485B8B}" srcOrd="0" destOrd="0" presId="urn:microsoft.com/office/officeart/2005/8/layout/pyramid1"/>
    <dgm:cxn modelId="{3EA34B87-CDD8-4B07-A9AF-0E1AB0CBA57B}" srcId="{240CDFBD-A0CB-4C0A-943A-B363B9CB81FA}" destId="{F54B56A4-E78B-4C94-8DE5-451CFC6140B8}" srcOrd="1" destOrd="0" parTransId="{DED60687-6746-40A1-B437-D5779D67C0F2}" sibTransId="{F857DD07-2763-4D8F-8130-F5AC8ABBEBC1}"/>
    <dgm:cxn modelId="{30EC7B88-EE34-4D4B-A764-C1D00803259B}" type="presOf" srcId="{3187FA94-EC7C-49AE-9CB1-780D3AE4EFD2}" destId="{245D1685-6AA3-454C-B894-644E58D65DA9}" srcOrd="1" destOrd="0" presId="urn:microsoft.com/office/officeart/2005/8/layout/pyramid1"/>
    <dgm:cxn modelId="{3E67B0B7-BD30-4345-A270-620C138C1DE7}" type="presOf" srcId="{8E07DBEB-A9A0-4886-A885-C61B0C69AD96}" destId="{D72F50F3-3B5C-43B1-A272-BE03080BC6A8}" srcOrd="1" destOrd="0" presId="urn:microsoft.com/office/officeart/2005/8/layout/pyramid1"/>
    <dgm:cxn modelId="{E802AB79-7AAC-45F7-9F68-279777E82FE9}" srcId="{240CDFBD-A0CB-4C0A-943A-B363B9CB81FA}" destId="{8E07DBEB-A9A0-4886-A885-C61B0C69AD96}" srcOrd="2" destOrd="0" parTransId="{D5015C6B-3F0D-44FB-82AF-4F3220769FE5}" sibTransId="{93BC03B6-A5BB-4332-9B1C-79BC3DF39DD2}"/>
    <dgm:cxn modelId="{13DA3792-F0A0-4C00-98D3-530AFE6C5F65}" type="presOf" srcId="{3187FA94-EC7C-49AE-9CB1-780D3AE4EFD2}" destId="{B295DB6E-0B20-4177-95CD-81C21C717304}" srcOrd="0" destOrd="0" presId="urn:microsoft.com/office/officeart/2005/8/layout/pyramid1"/>
    <dgm:cxn modelId="{D880B15E-51B7-4D88-882F-893C39CCF395}" type="presOf" srcId="{DE73B84E-FDAF-4956-9A56-0F196B30FD8D}" destId="{F33D589C-DEC8-4405-A9AC-007A2020EE13}" srcOrd="1" destOrd="0" presId="urn:microsoft.com/office/officeart/2005/8/layout/pyramid1"/>
    <dgm:cxn modelId="{3A124CEE-B5CA-4BB0-8C1F-AB6E46A5DEC6}" type="presOf" srcId="{DE73B84E-FDAF-4956-9A56-0F196B30FD8D}" destId="{4D9FEE42-06C0-4A28-AF6A-B3278217D930}" srcOrd="0" destOrd="0" presId="urn:microsoft.com/office/officeart/2005/8/layout/pyramid1"/>
    <dgm:cxn modelId="{74AF7ED1-0775-4AE5-B959-049B54A88546}" type="presOf" srcId="{F54B56A4-E78B-4C94-8DE5-451CFC6140B8}" destId="{4A211BE2-985C-4EB3-B4B9-928CB88D4BC7}" srcOrd="0" destOrd="0" presId="urn:microsoft.com/office/officeart/2005/8/layout/pyramid1"/>
    <dgm:cxn modelId="{B15F38EC-EE7F-4A98-A6B2-E564C81861F7}" type="presOf" srcId="{F54B56A4-E78B-4C94-8DE5-451CFC6140B8}" destId="{367EF337-DD00-4C43-A430-440CC1411FB7}" srcOrd="1" destOrd="0" presId="urn:microsoft.com/office/officeart/2005/8/layout/pyramid1"/>
    <dgm:cxn modelId="{54330539-FC87-4F6C-A59A-3D84759E850B}" srcId="{240CDFBD-A0CB-4C0A-943A-B363B9CB81FA}" destId="{DE73B84E-FDAF-4956-9A56-0F196B30FD8D}" srcOrd="0" destOrd="0" parTransId="{47A9F1E5-E775-4BA9-86A3-70FE5A6DD2AD}" sibTransId="{79282640-708A-4F97-83AD-84DD9EBC8054}"/>
    <dgm:cxn modelId="{8458C0FA-3B37-4920-B73E-5511345DAFFC}" type="presOf" srcId="{8E07DBEB-A9A0-4886-A885-C61B0C69AD96}" destId="{EB794A91-962A-49A3-906E-C2DBA273E113}" srcOrd="0" destOrd="0" presId="urn:microsoft.com/office/officeart/2005/8/layout/pyramid1"/>
    <dgm:cxn modelId="{CACEC51B-F6C0-47EC-BB6C-EAE5F49979DF}" type="presParOf" srcId="{BCA61672-289A-479D-B37A-938D88485B8B}" destId="{CC192F33-C16C-4EED-9761-CC81D1D6241B}" srcOrd="0" destOrd="0" presId="urn:microsoft.com/office/officeart/2005/8/layout/pyramid1"/>
    <dgm:cxn modelId="{71F3E868-436E-4DD0-A649-94E9DEF831E2}" type="presParOf" srcId="{CC192F33-C16C-4EED-9761-CC81D1D6241B}" destId="{4D9FEE42-06C0-4A28-AF6A-B3278217D930}" srcOrd="0" destOrd="0" presId="urn:microsoft.com/office/officeart/2005/8/layout/pyramid1"/>
    <dgm:cxn modelId="{1C263E55-E5E5-439C-8F24-4D792CC10EC9}" type="presParOf" srcId="{CC192F33-C16C-4EED-9761-CC81D1D6241B}" destId="{F33D589C-DEC8-4405-A9AC-007A2020EE13}" srcOrd="1" destOrd="0" presId="urn:microsoft.com/office/officeart/2005/8/layout/pyramid1"/>
    <dgm:cxn modelId="{3A1F910B-7598-42FA-9C1C-F361A9349745}" type="presParOf" srcId="{BCA61672-289A-479D-B37A-938D88485B8B}" destId="{111E6AB8-6599-4EAD-8DE5-F73B869D9281}" srcOrd="1" destOrd="0" presId="urn:microsoft.com/office/officeart/2005/8/layout/pyramid1"/>
    <dgm:cxn modelId="{58C7B95B-58C0-40AA-A013-27D8DFD0D15B}" type="presParOf" srcId="{111E6AB8-6599-4EAD-8DE5-F73B869D9281}" destId="{4A211BE2-985C-4EB3-B4B9-928CB88D4BC7}" srcOrd="0" destOrd="0" presId="urn:microsoft.com/office/officeart/2005/8/layout/pyramid1"/>
    <dgm:cxn modelId="{3B3F8600-607A-40DD-A104-3E4E4C7D5357}" type="presParOf" srcId="{111E6AB8-6599-4EAD-8DE5-F73B869D9281}" destId="{367EF337-DD00-4C43-A430-440CC1411FB7}" srcOrd="1" destOrd="0" presId="urn:microsoft.com/office/officeart/2005/8/layout/pyramid1"/>
    <dgm:cxn modelId="{242F5108-5843-4B52-BCC9-504698DB5D7A}" type="presParOf" srcId="{BCA61672-289A-479D-B37A-938D88485B8B}" destId="{EAFC01A2-F431-405B-ACF4-AD2A3D373772}" srcOrd="2" destOrd="0" presId="urn:microsoft.com/office/officeart/2005/8/layout/pyramid1"/>
    <dgm:cxn modelId="{F70DD877-1F93-4DD9-AC16-A00285A61E82}" type="presParOf" srcId="{EAFC01A2-F431-405B-ACF4-AD2A3D373772}" destId="{EB794A91-962A-49A3-906E-C2DBA273E113}" srcOrd="0" destOrd="0" presId="urn:microsoft.com/office/officeart/2005/8/layout/pyramid1"/>
    <dgm:cxn modelId="{C38EF0A7-868D-44B9-BB42-4A035B171EE6}" type="presParOf" srcId="{EAFC01A2-F431-405B-ACF4-AD2A3D373772}" destId="{D72F50F3-3B5C-43B1-A272-BE03080BC6A8}" srcOrd="1" destOrd="0" presId="urn:microsoft.com/office/officeart/2005/8/layout/pyramid1"/>
    <dgm:cxn modelId="{2AFB5C9D-E782-48FE-8DB1-09F802048C64}" type="presParOf" srcId="{BCA61672-289A-479D-B37A-938D88485B8B}" destId="{13CAC587-82AC-470E-99CF-5B31BE7C9BEB}" srcOrd="3" destOrd="0" presId="urn:microsoft.com/office/officeart/2005/8/layout/pyramid1"/>
    <dgm:cxn modelId="{065260E2-F8A1-462A-BF7C-FBCD3716E86C}" type="presParOf" srcId="{13CAC587-82AC-470E-99CF-5B31BE7C9BEB}" destId="{B295DB6E-0B20-4177-95CD-81C21C717304}" srcOrd="0" destOrd="0" presId="urn:microsoft.com/office/officeart/2005/8/layout/pyramid1"/>
    <dgm:cxn modelId="{243314FC-4E35-4552-A366-A08BEBCE2531}" type="presParOf" srcId="{13CAC587-82AC-470E-99CF-5B31BE7C9BEB}" destId="{245D1685-6AA3-454C-B894-644E58D65DA9}"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4BEBA-C5F3-4849-934B-17517899C211}">
      <dsp:nvSpPr>
        <dsp:cNvPr id="0" name=""/>
        <dsp:cNvSpPr/>
      </dsp:nvSpPr>
      <dsp:spPr>
        <a:xfrm>
          <a:off x="3565870" y="4241792"/>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65E890-0243-4E07-8F5C-FE3023F524CC}">
      <dsp:nvSpPr>
        <dsp:cNvPr id="0" name=""/>
        <dsp:cNvSpPr/>
      </dsp:nvSpPr>
      <dsp:spPr>
        <a:xfrm>
          <a:off x="3416601" y="4305794"/>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0156B-5E31-4296-8BE4-4B702CF3D4AF}">
      <dsp:nvSpPr>
        <dsp:cNvPr id="0" name=""/>
        <dsp:cNvSpPr/>
      </dsp:nvSpPr>
      <dsp:spPr>
        <a:xfrm>
          <a:off x="3264526" y="4360295"/>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93E90B-C88E-4C0F-A721-98E267C44063}">
      <dsp:nvSpPr>
        <dsp:cNvPr id="0" name=""/>
        <dsp:cNvSpPr/>
      </dsp:nvSpPr>
      <dsp:spPr>
        <a:xfrm>
          <a:off x="3110207" y="4404795"/>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9360-E65A-4F1E-9C41-9D38A4E768B1}">
      <dsp:nvSpPr>
        <dsp:cNvPr id="0" name=""/>
        <dsp:cNvSpPr/>
      </dsp:nvSpPr>
      <dsp:spPr>
        <a:xfrm>
          <a:off x="2954205" y="4439296"/>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F14617-4D49-45F5-9C19-4B6B1DA44AAC}">
      <dsp:nvSpPr>
        <dsp:cNvPr id="0" name=""/>
        <dsp:cNvSpPr/>
      </dsp:nvSpPr>
      <dsp:spPr>
        <a:xfrm>
          <a:off x="4413222" y="3642281"/>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340F7-981C-44AF-9FD1-EDCC2BA05371}">
      <dsp:nvSpPr>
        <dsp:cNvPr id="0" name=""/>
        <dsp:cNvSpPr/>
      </dsp:nvSpPr>
      <dsp:spPr>
        <a:xfrm>
          <a:off x="4288644" y="3761284"/>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E6B790-844A-44C3-AC1D-6CCDF713EA31}">
      <dsp:nvSpPr>
        <dsp:cNvPr id="0" name=""/>
        <dsp:cNvSpPr/>
      </dsp:nvSpPr>
      <dsp:spPr>
        <a:xfrm>
          <a:off x="4954181" y="2935768"/>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84D95-F93D-4239-9980-D63C14CD3C84}">
      <dsp:nvSpPr>
        <dsp:cNvPr id="0" name=""/>
        <dsp:cNvSpPr/>
      </dsp:nvSpPr>
      <dsp:spPr>
        <a:xfrm>
          <a:off x="5320618" y="2100253"/>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C9088-95C2-4528-AB50-D52DD7295D06}">
      <dsp:nvSpPr>
        <dsp:cNvPr id="0" name=""/>
        <dsp:cNvSpPr/>
      </dsp:nvSpPr>
      <dsp:spPr>
        <a:xfrm>
          <a:off x="5495139" y="1230236"/>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20DF99-D6A5-4D48-A3FF-E27AF4D7E03A}">
      <dsp:nvSpPr>
        <dsp:cNvPr id="0" name=""/>
        <dsp:cNvSpPr/>
      </dsp:nvSpPr>
      <dsp:spPr>
        <a:xfrm>
          <a:off x="5343065" y="196217"/>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6297C-7FA0-4793-81D6-78A98B35F73B}">
      <dsp:nvSpPr>
        <dsp:cNvPr id="0" name=""/>
        <dsp:cNvSpPr/>
      </dsp:nvSpPr>
      <dsp:spPr>
        <a:xfrm>
          <a:off x="5446879" y="112716"/>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4F04E-15E7-48C3-84C0-3D8D578B3ED5}">
      <dsp:nvSpPr>
        <dsp:cNvPr id="0" name=""/>
        <dsp:cNvSpPr/>
      </dsp:nvSpPr>
      <dsp:spPr>
        <a:xfrm>
          <a:off x="5551255" y="29214"/>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1E91E7-39B1-4F1B-9BCC-4B06BB008BC1}">
      <dsp:nvSpPr>
        <dsp:cNvPr id="0" name=""/>
        <dsp:cNvSpPr/>
      </dsp:nvSpPr>
      <dsp:spPr>
        <a:xfrm>
          <a:off x="5655070" y="112716"/>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8D79D-3D53-4182-AE56-C155A7940681}">
      <dsp:nvSpPr>
        <dsp:cNvPr id="0" name=""/>
        <dsp:cNvSpPr/>
      </dsp:nvSpPr>
      <dsp:spPr>
        <a:xfrm>
          <a:off x="5758885" y="196217"/>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331CD-2B8C-40FD-859C-921E355F4216}">
      <dsp:nvSpPr>
        <dsp:cNvPr id="0" name=""/>
        <dsp:cNvSpPr/>
      </dsp:nvSpPr>
      <dsp:spPr>
        <a:xfrm>
          <a:off x="5551255" y="205217"/>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72B5A-A9C8-44C5-A075-F3DF971573B5}">
      <dsp:nvSpPr>
        <dsp:cNvPr id="0" name=""/>
        <dsp:cNvSpPr/>
      </dsp:nvSpPr>
      <dsp:spPr>
        <a:xfrm>
          <a:off x="5551255" y="381221"/>
          <a:ext cx="70145" cy="701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A8305F-4522-4AD9-93B3-F5CF2FC3F4EA}">
      <dsp:nvSpPr>
        <dsp:cNvPr id="0" name=""/>
        <dsp:cNvSpPr/>
      </dsp:nvSpPr>
      <dsp:spPr>
        <a:xfrm>
          <a:off x="2630170" y="4559693"/>
          <a:ext cx="4383760" cy="4055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228"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Promote the sharing of public spaces and common experiences.</a:t>
          </a:r>
        </a:p>
      </dsp:txBody>
      <dsp:txXfrm>
        <a:off x="2649965" y="4579488"/>
        <a:ext cx="4344170" cy="365917"/>
      </dsp:txXfrm>
    </dsp:sp>
    <dsp:sp modelId="{5A532670-5C9C-4831-BA9D-06E90B071EE7}">
      <dsp:nvSpPr>
        <dsp:cNvPr id="0" name=""/>
        <dsp:cNvSpPr/>
      </dsp:nvSpPr>
      <dsp:spPr>
        <a:xfrm>
          <a:off x="2172789" y="4167613"/>
          <a:ext cx="701450" cy="701513"/>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F7B1A-BF31-4425-ADFB-4F6EFB89DFAF}">
      <dsp:nvSpPr>
        <dsp:cNvPr id="0" name=""/>
        <dsp:cNvSpPr/>
      </dsp:nvSpPr>
      <dsp:spPr>
        <a:xfrm>
          <a:off x="4152034" y="3802285"/>
          <a:ext cx="3085717" cy="5481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228"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Ensure that the demographics of each sporting code approximates the demographics of the country.</a:t>
          </a:r>
        </a:p>
      </dsp:txBody>
      <dsp:txXfrm>
        <a:off x="4178792" y="3829043"/>
        <a:ext cx="3032201" cy="494628"/>
      </dsp:txXfrm>
    </dsp:sp>
    <dsp:sp modelId="{5787383D-0A39-4988-B246-0763CDEC0B2B}">
      <dsp:nvSpPr>
        <dsp:cNvPr id="0" name=""/>
        <dsp:cNvSpPr/>
      </dsp:nvSpPr>
      <dsp:spPr>
        <a:xfrm>
          <a:off x="3623389" y="3685104"/>
          <a:ext cx="701450" cy="701513"/>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D9486-165A-4B8C-B03A-922FEDA8547D}">
      <dsp:nvSpPr>
        <dsp:cNvPr id="0" name=""/>
        <dsp:cNvSpPr/>
      </dsp:nvSpPr>
      <dsp:spPr>
        <a:xfrm>
          <a:off x="4748487" y="3219661"/>
          <a:ext cx="2233250" cy="4055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228"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Adequately resource school sport.</a:t>
          </a:r>
        </a:p>
      </dsp:txBody>
      <dsp:txXfrm>
        <a:off x="4768282" y="3239456"/>
        <a:ext cx="2193660" cy="365917"/>
      </dsp:txXfrm>
    </dsp:sp>
    <dsp:sp modelId="{49DD98EE-E352-426D-926A-54CC2748EC2B}">
      <dsp:nvSpPr>
        <dsp:cNvPr id="0" name=""/>
        <dsp:cNvSpPr/>
      </dsp:nvSpPr>
      <dsp:spPr>
        <a:xfrm>
          <a:off x="4338868" y="2962591"/>
          <a:ext cx="701450" cy="701513"/>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928708-33EE-4CFA-AD96-18EA5F75D271}">
      <dsp:nvSpPr>
        <dsp:cNvPr id="0" name=""/>
        <dsp:cNvSpPr/>
      </dsp:nvSpPr>
      <dsp:spPr>
        <a:xfrm>
          <a:off x="5166207" y="2403988"/>
          <a:ext cx="2446355" cy="662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228"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Provide adequate facilities and ensure that these are maintained.</a:t>
          </a:r>
        </a:p>
      </dsp:txBody>
      <dsp:txXfrm>
        <a:off x="5198528" y="2436309"/>
        <a:ext cx="2381713" cy="597454"/>
      </dsp:txXfrm>
    </dsp:sp>
    <dsp:sp modelId="{EE14B875-BA57-4EF3-B898-A9E4CD71BDD1}">
      <dsp:nvSpPr>
        <dsp:cNvPr id="0" name=""/>
        <dsp:cNvSpPr/>
      </dsp:nvSpPr>
      <dsp:spPr>
        <a:xfrm>
          <a:off x="4770401" y="2171576"/>
          <a:ext cx="701450" cy="701513"/>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5BA58-0F3D-411E-9181-3C95039A5417}">
      <dsp:nvSpPr>
        <dsp:cNvPr id="0" name=""/>
        <dsp:cNvSpPr/>
      </dsp:nvSpPr>
      <dsp:spPr>
        <a:xfrm>
          <a:off x="5536965" y="1530054"/>
          <a:ext cx="2365507" cy="734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228"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Encourage communities to organise sporting events, leagues and championships.</a:t>
          </a:r>
        </a:p>
      </dsp:txBody>
      <dsp:txXfrm>
        <a:off x="5572834" y="1565923"/>
        <a:ext cx="2293769" cy="663049"/>
      </dsp:txXfrm>
    </dsp:sp>
    <dsp:sp modelId="{E7639F6D-3B00-4A2B-A944-5EE678FDFF94}">
      <dsp:nvSpPr>
        <dsp:cNvPr id="0" name=""/>
        <dsp:cNvSpPr/>
      </dsp:nvSpPr>
      <dsp:spPr>
        <a:xfrm>
          <a:off x="5048736" y="1319560"/>
          <a:ext cx="701450" cy="701513"/>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CB8CF1-7D93-46F8-8C05-167570BFE22D}">
      <dsp:nvSpPr>
        <dsp:cNvPr id="0" name=""/>
        <dsp:cNvSpPr/>
      </dsp:nvSpPr>
      <dsp:spPr>
        <a:xfrm>
          <a:off x="5658417" y="539596"/>
          <a:ext cx="2332435" cy="8518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228" tIns="53340" rIns="53340" bIns="53340" numCol="1" spcCol="1270" anchor="ctr" anchorCtr="0">
          <a:noAutofit/>
        </a:bodyPr>
        <a:lstStyle/>
        <a:p>
          <a:pPr lvl="0" algn="l" defTabSz="622300" rtl="0">
            <a:lnSpc>
              <a:spcPct val="90000"/>
            </a:lnSpc>
            <a:spcBef>
              <a:spcPct val="0"/>
            </a:spcBef>
            <a:spcAft>
              <a:spcPct val="35000"/>
            </a:spcAft>
          </a:pPr>
          <a:r>
            <a:rPr lang="en-ZA" sz="1400" kern="1200" dirty="0">
              <a:latin typeface="Arial" pitchFamily="34" charset="0"/>
              <a:cs typeface="Arial" pitchFamily="34" charset="0"/>
            </a:rPr>
            <a:t>Encourage corporate investments in grassroots sports.  </a:t>
          </a:r>
        </a:p>
      </dsp:txBody>
      <dsp:txXfrm>
        <a:off x="5700002" y="581181"/>
        <a:ext cx="2249265" cy="768695"/>
      </dsp:txXfrm>
    </dsp:sp>
    <dsp:sp modelId="{A04EF92A-33BD-40D2-9528-25D1CD28799F}">
      <dsp:nvSpPr>
        <dsp:cNvPr id="0" name=""/>
        <dsp:cNvSpPr/>
      </dsp:nvSpPr>
      <dsp:spPr>
        <a:xfrm>
          <a:off x="4920455" y="477335"/>
          <a:ext cx="701450" cy="701513"/>
        </a:xfrm>
        <a:prstGeom prst="ellipse">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86649-8484-4A05-B284-1CB6E7085416}">
      <dsp:nvSpPr>
        <dsp:cNvPr id="0" name=""/>
        <dsp:cNvSpPr/>
      </dsp:nvSpPr>
      <dsp:spPr>
        <a:xfrm>
          <a:off x="354575" y="732"/>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cs typeface="Arial"/>
            </a:rPr>
            <a:t>95% of respondents report that they have experienced cancellation or indefinite postponement of work that was to have taken place this year. </a:t>
          </a:r>
          <a:endParaRPr lang="en-ZA" sz="2200" kern="1200" dirty="0"/>
        </a:p>
      </dsp:txBody>
      <dsp:txXfrm>
        <a:off x="354575" y="732"/>
        <a:ext cx="3871625" cy="2322975"/>
      </dsp:txXfrm>
    </dsp:sp>
    <dsp:sp modelId="{6EAA9A8A-DCE8-4890-AEBF-073C99A7B79C}">
      <dsp:nvSpPr>
        <dsp:cNvPr id="0" name=""/>
        <dsp:cNvSpPr/>
      </dsp:nvSpPr>
      <dsp:spPr>
        <a:xfrm>
          <a:off x="4613363" y="732"/>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cs typeface="Arial"/>
            </a:rPr>
            <a:t>About 11% of businesses and freelancers said that they could probably continue with 60% of more of their normal business activities, and 45% said that they couldn’t continue at all. </a:t>
          </a:r>
          <a:endParaRPr lang="en-ZA" sz="2200" kern="1200" dirty="0"/>
        </a:p>
      </dsp:txBody>
      <dsp:txXfrm>
        <a:off x="4613363" y="732"/>
        <a:ext cx="3871625" cy="2322975"/>
      </dsp:txXfrm>
    </dsp:sp>
    <dsp:sp modelId="{7145DAD1-5E46-4E98-8A25-61FD19D9D715}">
      <dsp:nvSpPr>
        <dsp:cNvPr id="0" name=""/>
        <dsp:cNvSpPr/>
      </dsp:nvSpPr>
      <dsp:spPr>
        <a:xfrm>
          <a:off x="2483969" y="2710870"/>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Of those who are employers, 38% said that they were ending the employment of short-term contract or informal employees as a way of coping with the crisis.</a:t>
          </a:r>
          <a:endParaRPr lang="en-ZA" sz="2200" kern="1200" dirty="0"/>
        </a:p>
      </dsp:txBody>
      <dsp:txXfrm>
        <a:off x="2483969" y="2710870"/>
        <a:ext cx="3871625" cy="23229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9EE95-928D-440C-9804-DDC7F4CD9167}">
      <dsp:nvSpPr>
        <dsp:cNvPr id="0" name=""/>
        <dsp:cNvSpPr/>
      </dsp:nvSpPr>
      <dsp:spPr>
        <a:xfrm>
          <a:off x="354575" y="732"/>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83.7% of respondents believe they will only be able to survive for 6 months or less in the current lockdown environment </a:t>
          </a:r>
          <a:endParaRPr lang="en-ZA" sz="2500" kern="1200" dirty="0"/>
        </a:p>
      </dsp:txBody>
      <dsp:txXfrm>
        <a:off x="354575" y="732"/>
        <a:ext cx="3871625" cy="2322975"/>
      </dsp:txXfrm>
    </dsp:sp>
    <dsp:sp modelId="{C4C86649-8484-4A05-B284-1CB6E7085416}">
      <dsp:nvSpPr>
        <dsp:cNvPr id="0" name=""/>
        <dsp:cNvSpPr/>
      </dsp:nvSpPr>
      <dsp:spPr>
        <a:xfrm>
          <a:off x="4613363" y="732"/>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89.8% of respondents believe the government is not doing enough to support sports federations during the current pandemic </a:t>
          </a:r>
          <a:endParaRPr lang="en-ZA" sz="2500" kern="1200" dirty="0"/>
        </a:p>
      </dsp:txBody>
      <dsp:txXfrm>
        <a:off x="4613363" y="732"/>
        <a:ext cx="3871625" cy="2322975"/>
      </dsp:txXfrm>
    </dsp:sp>
    <dsp:sp modelId="{6EAA9A8A-DCE8-4890-AEBF-073C99A7B79C}">
      <dsp:nvSpPr>
        <dsp:cNvPr id="0" name=""/>
        <dsp:cNvSpPr/>
      </dsp:nvSpPr>
      <dsp:spPr>
        <a:xfrm>
          <a:off x="354575" y="2710870"/>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42.9% of respondents indicated that relief funding is their key priority in terms of more support from government </a:t>
          </a:r>
          <a:endParaRPr lang="en-ZA" sz="2500" kern="1200" dirty="0"/>
        </a:p>
      </dsp:txBody>
      <dsp:txXfrm>
        <a:off x="354575" y="2710870"/>
        <a:ext cx="3871625" cy="2322975"/>
      </dsp:txXfrm>
    </dsp:sp>
    <dsp:sp modelId="{7145DAD1-5E46-4E98-8A25-61FD19D9D715}">
      <dsp:nvSpPr>
        <dsp:cNvPr id="0" name=""/>
        <dsp:cNvSpPr/>
      </dsp:nvSpPr>
      <dsp:spPr>
        <a:xfrm>
          <a:off x="4613363" y="2710870"/>
          <a:ext cx="3871625" cy="232297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34.7% of respondents indicated that an early return to play is their key priority in terms of more support from government </a:t>
          </a:r>
          <a:endParaRPr lang="en-ZA" sz="2500" kern="1200" dirty="0"/>
        </a:p>
      </dsp:txBody>
      <dsp:txXfrm>
        <a:off x="4613363" y="2710870"/>
        <a:ext cx="3871625" cy="23229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86649-8484-4A05-B284-1CB6E7085416}">
      <dsp:nvSpPr>
        <dsp:cNvPr id="0" name=""/>
        <dsp:cNvSpPr/>
      </dsp:nvSpPr>
      <dsp:spPr>
        <a:xfrm>
          <a:off x="309255" y="1725"/>
          <a:ext cx="3914787" cy="2348872"/>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A thorough situational analysis for each indicator and target to determine and justify what can be salvaged, scaled down, deferred or abandoned</a:t>
          </a:r>
        </a:p>
      </dsp:txBody>
      <dsp:txXfrm>
        <a:off x="309255" y="1725"/>
        <a:ext cx="3914787" cy="2348872"/>
      </dsp:txXfrm>
    </dsp:sp>
    <dsp:sp modelId="{6EAA9A8A-DCE8-4890-AEBF-073C99A7B79C}">
      <dsp:nvSpPr>
        <dsp:cNvPr id="0" name=""/>
        <dsp:cNvSpPr/>
      </dsp:nvSpPr>
      <dsp:spPr>
        <a:xfrm>
          <a:off x="4615521" y="1725"/>
          <a:ext cx="3914787" cy="2348872"/>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cs typeface="Arial"/>
            </a:rPr>
            <a:t>What new indicators to include that account for the funds re-directed towards the relief efforts  </a:t>
          </a:r>
          <a:endParaRPr lang="en-ZA" sz="2000" b="1" kern="1200" dirty="0"/>
        </a:p>
      </dsp:txBody>
      <dsp:txXfrm>
        <a:off x="4615521" y="1725"/>
        <a:ext cx="3914787" cy="2348872"/>
      </dsp:txXfrm>
    </dsp:sp>
    <dsp:sp modelId="{7145DAD1-5E46-4E98-8A25-61FD19D9D715}">
      <dsp:nvSpPr>
        <dsp:cNvPr id="0" name=""/>
        <dsp:cNvSpPr/>
      </dsp:nvSpPr>
      <dsp:spPr>
        <a:xfrm>
          <a:off x="309255" y="2742077"/>
          <a:ext cx="3914787" cy="2348872"/>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Projections of delivery based on COVID-19 lockdown level i.e. at what lockdown level will we achieve optimum delivery, including considerations of areas identified as hotspots </a:t>
          </a:r>
        </a:p>
      </dsp:txBody>
      <dsp:txXfrm>
        <a:off x="309255" y="2742077"/>
        <a:ext cx="3914787" cy="2348872"/>
      </dsp:txXfrm>
    </dsp:sp>
    <dsp:sp modelId="{C7535406-23A3-4479-979D-250F9A28CC3B}">
      <dsp:nvSpPr>
        <dsp:cNvPr id="0" name=""/>
        <dsp:cNvSpPr/>
      </dsp:nvSpPr>
      <dsp:spPr>
        <a:xfrm>
          <a:off x="4615521" y="2742077"/>
          <a:ext cx="3914787" cy="2348872"/>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Capacity to deliver i.e. linkage between lockdown level and staff returning to work, including dependencies on our partners and the reconfiguration of our workforce for optimal delivery of services</a:t>
          </a:r>
        </a:p>
      </dsp:txBody>
      <dsp:txXfrm>
        <a:off x="4615521" y="2742077"/>
        <a:ext cx="3914787" cy="23488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BD699-5974-4D05-A9FB-8DFB197D629F}">
      <dsp:nvSpPr>
        <dsp:cNvPr id="0" name=""/>
        <dsp:cNvSpPr/>
      </dsp:nvSpPr>
      <dsp:spPr>
        <a:xfrm>
          <a:off x="368171" y="2193"/>
          <a:ext cx="3858677" cy="231520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Alternative modes of delivery i.e. explore technological solutions like live streaming, virtual meetings, etc.</a:t>
          </a:r>
        </a:p>
      </dsp:txBody>
      <dsp:txXfrm>
        <a:off x="368171" y="2193"/>
        <a:ext cx="3858677" cy="2315206"/>
      </dsp:txXfrm>
    </dsp:sp>
    <dsp:sp modelId="{753AF141-7E81-4D46-9ABC-945D5AD25C43}">
      <dsp:nvSpPr>
        <dsp:cNvPr id="0" name=""/>
        <dsp:cNvSpPr/>
      </dsp:nvSpPr>
      <dsp:spPr>
        <a:xfrm>
          <a:off x="4612716" y="2193"/>
          <a:ext cx="3858677" cy="231520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Re-engineering of existing programmes to be more labour intensive (and thus respond to the President’s call to create work opportunities)</a:t>
          </a:r>
        </a:p>
      </dsp:txBody>
      <dsp:txXfrm>
        <a:off x="4612716" y="2193"/>
        <a:ext cx="3858677" cy="2315206"/>
      </dsp:txXfrm>
    </dsp:sp>
    <dsp:sp modelId="{5CF02330-89F5-46E3-9CCB-28F3DB674F86}">
      <dsp:nvSpPr>
        <dsp:cNvPr id="0" name=""/>
        <dsp:cNvSpPr/>
      </dsp:nvSpPr>
      <dsp:spPr>
        <a:xfrm>
          <a:off x="368171" y="2703267"/>
          <a:ext cx="3858677" cy="231520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Continuation of Relief and Recovery efforts</a:t>
          </a:r>
        </a:p>
      </dsp:txBody>
      <dsp:txXfrm>
        <a:off x="368171" y="2703267"/>
        <a:ext cx="3858677" cy="2315206"/>
      </dsp:txXfrm>
    </dsp:sp>
    <dsp:sp modelId="{C0B7AC9A-C137-4435-8C6E-1BC11C33D2D1}">
      <dsp:nvSpPr>
        <dsp:cNvPr id="0" name=""/>
        <dsp:cNvSpPr/>
      </dsp:nvSpPr>
      <dsp:spPr>
        <a:xfrm>
          <a:off x="4612716" y="2703267"/>
          <a:ext cx="3858677" cy="2315206"/>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t>Budget adjustments i.e. our budget has been reduced by R956 million</a:t>
          </a:r>
        </a:p>
      </dsp:txBody>
      <dsp:txXfrm>
        <a:off x="4612716" y="2703267"/>
        <a:ext cx="3858677" cy="2315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ADB9-27AD-4F1D-B137-5FEB7DB92E8C}">
      <dsp:nvSpPr>
        <dsp:cNvPr id="0" name=""/>
        <dsp:cNvSpPr/>
      </dsp:nvSpPr>
      <dsp:spPr>
        <a:xfrm rot="5400000">
          <a:off x="1139887" y="1161446"/>
          <a:ext cx="1010789" cy="115074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565D2E-BC6F-4D0C-857B-8000B165A86E}">
      <dsp:nvSpPr>
        <dsp:cNvPr id="0" name=""/>
        <dsp:cNvSpPr/>
      </dsp:nvSpPr>
      <dsp:spPr>
        <a:xfrm>
          <a:off x="872090" y="40966"/>
          <a:ext cx="1701575" cy="119104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Situational analysis</a:t>
          </a:r>
          <a:endParaRPr lang="en-ZA" sz="1400" kern="1200"/>
        </a:p>
      </dsp:txBody>
      <dsp:txXfrm>
        <a:off x="930243" y="99119"/>
        <a:ext cx="1585269" cy="1074741"/>
      </dsp:txXfrm>
    </dsp:sp>
    <dsp:sp modelId="{B2AE247A-36D3-4F58-B4D7-73158F81DF0B}">
      <dsp:nvSpPr>
        <dsp:cNvPr id="0" name=""/>
        <dsp:cNvSpPr/>
      </dsp:nvSpPr>
      <dsp:spPr>
        <a:xfrm>
          <a:off x="2573665" y="154559"/>
          <a:ext cx="1237563" cy="962656"/>
        </a:xfrm>
        <a:prstGeom prst="rect">
          <a:avLst/>
        </a:prstGeom>
        <a:noFill/>
        <a:ln>
          <a:noFill/>
        </a:ln>
        <a:effectLst/>
      </dsp:spPr>
      <dsp:style>
        <a:lnRef idx="0">
          <a:scrgbClr r="0" g="0" b="0"/>
        </a:lnRef>
        <a:fillRef idx="0">
          <a:scrgbClr r="0" g="0" b="0"/>
        </a:fillRef>
        <a:effectRef idx="0">
          <a:scrgbClr r="0" g="0" b="0"/>
        </a:effectRef>
        <a:fontRef idx="minor"/>
      </dsp:style>
    </dsp:sp>
    <dsp:sp modelId="{C384A51B-23A9-4C4F-8B7F-5729C213BC92}">
      <dsp:nvSpPr>
        <dsp:cNvPr id="0" name=""/>
        <dsp:cNvSpPr/>
      </dsp:nvSpPr>
      <dsp:spPr>
        <a:xfrm rot="5400000">
          <a:off x="2550674" y="2499385"/>
          <a:ext cx="1010789" cy="1150748"/>
        </a:xfrm>
        <a:prstGeom prst="bentUpArrow">
          <a:avLst>
            <a:gd name="adj1" fmla="val 32840"/>
            <a:gd name="adj2" fmla="val 25000"/>
            <a:gd name="adj3" fmla="val 35780"/>
          </a:avLst>
        </a:prstGeom>
        <a:solidFill>
          <a:schemeClr val="accent1">
            <a:tint val="50000"/>
            <a:hueOff val="-4239688"/>
            <a:satOff val="11358"/>
            <a:lumOff val="41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7BA018-67BE-4F63-8312-D93EFD71742F}">
      <dsp:nvSpPr>
        <dsp:cNvPr id="0" name=""/>
        <dsp:cNvSpPr/>
      </dsp:nvSpPr>
      <dsp:spPr>
        <a:xfrm>
          <a:off x="2282876" y="1378905"/>
          <a:ext cx="1701575" cy="1191047"/>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Consider budget reductions</a:t>
          </a:r>
          <a:endParaRPr lang="en-ZA" sz="1400" kern="1200" dirty="0"/>
        </a:p>
      </dsp:txBody>
      <dsp:txXfrm>
        <a:off x="2341029" y="1437058"/>
        <a:ext cx="1585269" cy="1074741"/>
      </dsp:txXfrm>
    </dsp:sp>
    <dsp:sp modelId="{19180710-F5A0-4B01-BDEC-AF4E53C856D3}">
      <dsp:nvSpPr>
        <dsp:cNvPr id="0" name=""/>
        <dsp:cNvSpPr/>
      </dsp:nvSpPr>
      <dsp:spPr>
        <a:xfrm>
          <a:off x="3984451" y="1492498"/>
          <a:ext cx="1237563" cy="962656"/>
        </a:xfrm>
        <a:prstGeom prst="rect">
          <a:avLst/>
        </a:prstGeom>
        <a:noFill/>
        <a:ln>
          <a:noFill/>
        </a:ln>
        <a:effectLst/>
      </dsp:spPr>
      <dsp:style>
        <a:lnRef idx="0">
          <a:scrgbClr r="0" g="0" b="0"/>
        </a:lnRef>
        <a:fillRef idx="0">
          <a:scrgbClr r="0" g="0" b="0"/>
        </a:fillRef>
        <a:effectRef idx="0">
          <a:scrgbClr r="0" g="0" b="0"/>
        </a:effectRef>
        <a:fontRef idx="minor"/>
      </dsp:style>
    </dsp:sp>
    <dsp:sp modelId="{17CBF5B0-9C06-4DE3-AC7B-E01CAF45592F}">
      <dsp:nvSpPr>
        <dsp:cNvPr id="0" name=""/>
        <dsp:cNvSpPr/>
      </dsp:nvSpPr>
      <dsp:spPr>
        <a:xfrm rot="5400000">
          <a:off x="3961460" y="3837325"/>
          <a:ext cx="1010789" cy="1150748"/>
        </a:xfrm>
        <a:prstGeom prst="bentUpArrow">
          <a:avLst>
            <a:gd name="adj1" fmla="val 32840"/>
            <a:gd name="adj2" fmla="val 25000"/>
            <a:gd name="adj3" fmla="val 35780"/>
          </a:avLst>
        </a:prstGeom>
        <a:solidFill>
          <a:schemeClr val="accent1">
            <a:tint val="50000"/>
            <a:hueOff val="-8479376"/>
            <a:satOff val="22717"/>
            <a:lumOff val="82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AF5ED3-3510-4C5D-8932-A5D0C84725E0}">
      <dsp:nvSpPr>
        <dsp:cNvPr id="0" name=""/>
        <dsp:cNvSpPr/>
      </dsp:nvSpPr>
      <dsp:spPr>
        <a:xfrm>
          <a:off x="3693662" y="2716844"/>
          <a:ext cx="1701575" cy="1191047"/>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Develop a COVID Matrix</a:t>
          </a:r>
          <a:endParaRPr lang="en-ZA" sz="1400" kern="1200" dirty="0"/>
        </a:p>
      </dsp:txBody>
      <dsp:txXfrm>
        <a:off x="3751815" y="2774997"/>
        <a:ext cx="1585269" cy="1074741"/>
      </dsp:txXfrm>
    </dsp:sp>
    <dsp:sp modelId="{9BA56140-0B77-4FD0-A2B0-B70C9F831B9D}">
      <dsp:nvSpPr>
        <dsp:cNvPr id="0" name=""/>
        <dsp:cNvSpPr/>
      </dsp:nvSpPr>
      <dsp:spPr>
        <a:xfrm>
          <a:off x="5395238" y="2830437"/>
          <a:ext cx="1237563" cy="962656"/>
        </a:xfrm>
        <a:prstGeom prst="rect">
          <a:avLst/>
        </a:prstGeom>
        <a:noFill/>
        <a:ln>
          <a:noFill/>
        </a:ln>
        <a:effectLst/>
      </dsp:spPr>
      <dsp:style>
        <a:lnRef idx="0">
          <a:scrgbClr r="0" g="0" b="0"/>
        </a:lnRef>
        <a:fillRef idx="0">
          <a:scrgbClr r="0" g="0" b="0"/>
        </a:fillRef>
        <a:effectRef idx="0">
          <a:scrgbClr r="0" g="0" b="0"/>
        </a:effectRef>
        <a:fontRef idx="minor"/>
      </dsp:style>
    </dsp:sp>
    <dsp:sp modelId="{F284C8FB-7412-49F1-8E21-BE1195C9F584}">
      <dsp:nvSpPr>
        <dsp:cNvPr id="0" name=""/>
        <dsp:cNvSpPr/>
      </dsp:nvSpPr>
      <dsp:spPr>
        <a:xfrm rot="5400000">
          <a:off x="5372247" y="5175264"/>
          <a:ext cx="1010789" cy="1150748"/>
        </a:xfrm>
        <a:prstGeom prst="bentUpArrow">
          <a:avLst>
            <a:gd name="adj1" fmla="val 32840"/>
            <a:gd name="adj2" fmla="val 25000"/>
            <a:gd name="adj3" fmla="val 35780"/>
          </a:avLst>
        </a:prstGeom>
        <a:solidFill>
          <a:schemeClr val="accent1">
            <a:tint val="50000"/>
            <a:hueOff val="-12719064"/>
            <a:satOff val="34075"/>
            <a:lumOff val="123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551B2-7CF4-494E-A02C-5671152A00AB}">
      <dsp:nvSpPr>
        <dsp:cNvPr id="0" name=""/>
        <dsp:cNvSpPr/>
      </dsp:nvSpPr>
      <dsp:spPr>
        <a:xfrm>
          <a:off x="5104449" y="4054783"/>
          <a:ext cx="1701575" cy="1191047"/>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Revise the Annual Operational  Plans</a:t>
          </a:r>
          <a:endParaRPr lang="en-ZA" sz="1400" kern="1200" dirty="0"/>
        </a:p>
      </dsp:txBody>
      <dsp:txXfrm>
        <a:off x="5162602" y="4112936"/>
        <a:ext cx="1585269" cy="1074741"/>
      </dsp:txXfrm>
    </dsp:sp>
    <dsp:sp modelId="{4DBD6507-0D15-4372-A352-D7D7850495E8}">
      <dsp:nvSpPr>
        <dsp:cNvPr id="0" name=""/>
        <dsp:cNvSpPr/>
      </dsp:nvSpPr>
      <dsp:spPr>
        <a:xfrm>
          <a:off x="6806024" y="4168376"/>
          <a:ext cx="1237563" cy="962656"/>
        </a:xfrm>
        <a:prstGeom prst="rect">
          <a:avLst/>
        </a:prstGeom>
        <a:noFill/>
        <a:ln>
          <a:noFill/>
        </a:ln>
        <a:effectLst/>
      </dsp:spPr>
      <dsp:style>
        <a:lnRef idx="0">
          <a:scrgbClr r="0" g="0" b="0"/>
        </a:lnRef>
        <a:fillRef idx="0">
          <a:scrgbClr r="0" g="0" b="0"/>
        </a:fillRef>
        <a:effectRef idx="0">
          <a:scrgbClr r="0" g="0" b="0"/>
        </a:effectRef>
        <a:fontRef idx="minor"/>
      </dsp:style>
    </dsp:sp>
    <dsp:sp modelId="{C1FCB635-58C7-4352-8C2D-5203903D7EC0}">
      <dsp:nvSpPr>
        <dsp:cNvPr id="0" name=""/>
        <dsp:cNvSpPr/>
      </dsp:nvSpPr>
      <dsp:spPr>
        <a:xfrm>
          <a:off x="6515235" y="5392722"/>
          <a:ext cx="1701575" cy="1191047"/>
        </a:xfrm>
        <a:prstGeom prst="roundRect">
          <a:avLst>
            <a:gd name="adj" fmla="val 166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Revise the 2020/21 Annual Performance Plan</a:t>
          </a:r>
          <a:endParaRPr lang="en-ZA" sz="1400" kern="1200" dirty="0"/>
        </a:p>
      </dsp:txBody>
      <dsp:txXfrm>
        <a:off x="6573388" y="5450875"/>
        <a:ext cx="1585269" cy="1074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1F25B-B78F-4C1B-B093-695539D1DA48}">
      <dsp:nvSpPr>
        <dsp:cNvPr id="0" name=""/>
        <dsp:cNvSpPr/>
      </dsp:nvSpPr>
      <dsp:spPr>
        <a:xfrm>
          <a:off x="494505" y="357303"/>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Sustained campaigns against racism, sexism, homophobia and xenophobia.</a:t>
          </a:r>
          <a:endParaRPr lang="en-ZA" sz="1400" b="1" kern="1200" dirty="0"/>
        </a:p>
      </dsp:txBody>
      <dsp:txXfrm>
        <a:off x="494505" y="357303"/>
        <a:ext cx="3511710" cy="1097409"/>
      </dsp:txXfrm>
    </dsp:sp>
    <dsp:sp modelId="{0C838E44-14A0-457F-9A9E-E49513386962}">
      <dsp:nvSpPr>
        <dsp:cNvPr id="0" name=""/>
        <dsp:cNvSpPr/>
      </dsp:nvSpPr>
      <dsp:spPr>
        <a:xfrm>
          <a:off x="348184" y="198788"/>
          <a:ext cx="768186" cy="1152280"/>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4E259A-FDFA-421C-8EEA-AAAE07C1BE90}">
      <dsp:nvSpPr>
        <dsp:cNvPr id="0" name=""/>
        <dsp:cNvSpPr/>
      </dsp:nvSpPr>
      <dsp:spPr>
        <a:xfrm>
          <a:off x="4409033" y="357303"/>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Gender equality legislation, programming and monitoring and evaluating</a:t>
          </a:r>
          <a:endParaRPr lang="en-ZA" sz="1400" b="1" kern="1200" dirty="0"/>
        </a:p>
      </dsp:txBody>
      <dsp:txXfrm>
        <a:off x="4409033" y="357303"/>
        <a:ext cx="3511710" cy="1097409"/>
      </dsp:txXfrm>
    </dsp:sp>
    <dsp:sp modelId="{F643AFA2-D130-4192-8DC0-3E2163995C35}">
      <dsp:nvSpPr>
        <dsp:cNvPr id="0" name=""/>
        <dsp:cNvSpPr/>
      </dsp:nvSpPr>
      <dsp:spPr>
        <a:xfrm>
          <a:off x="4262712" y="198788"/>
          <a:ext cx="768186" cy="1152280"/>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FB6529-7412-4A36-9783-A8356631FD25}">
      <dsp:nvSpPr>
        <dsp:cNvPr id="0" name=""/>
        <dsp:cNvSpPr/>
      </dsp:nvSpPr>
      <dsp:spPr>
        <a:xfrm>
          <a:off x="494505" y="1738820"/>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Broaden economic participation and continue with Employment Equity.</a:t>
          </a:r>
          <a:endParaRPr lang="en-ZA" sz="1400" b="1" kern="1200" dirty="0"/>
        </a:p>
      </dsp:txBody>
      <dsp:txXfrm>
        <a:off x="494505" y="1738820"/>
        <a:ext cx="3511710" cy="1097409"/>
      </dsp:txXfrm>
    </dsp:sp>
    <dsp:sp modelId="{7F17ACB3-E328-4F9C-B5F4-83F022B1BC4E}">
      <dsp:nvSpPr>
        <dsp:cNvPr id="0" name=""/>
        <dsp:cNvSpPr/>
      </dsp:nvSpPr>
      <dsp:spPr>
        <a:xfrm>
          <a:off x="345319" y="1618157"/>
          <a:ext cx="768186" cy="1152280"/>
        </a:xfrm>
        <a:prstGeom prst="rect">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42FE38-5E07-41C9-9EC4-116DE2D6D2AD}">
      <dsp:nvSpPr>
        <dsp:cNvPr id="0" name=""/>
        <dsp:cNvSpPr/>
      </dsp:nvSpPr>
      <dsp:spPr>
        <a:xfrm>
          <a:off x="4409033" y="1738820"/>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Improving public services and spaces as well as building integrated housing and sport, arts and culture facilities in communities to ensure sharing of common spaces across race and class.</a:t>
          </a:r>
          <a:endParaRPr lang="en-ZA" sz="1400" b="1" kern="1200" dirty="0"/>
        </a:p>
      </dsp:txBody>
      <dsp:txXfrm>
        <a:off x="4409033" y="1738820"/>
        <a:ext cx="3511710" cy="1097409"/>
      </dsp:txXfrm>
    </dsp:sp>
    <dsp:sp modelId="{9148D4C5-53F4-4D9C-A93D-4B5CA28DEF1E}">
      <dsp:nvSpPr>
        <dsp:cNvPr id="0" name=""/>
        <dsp:cNvSpPr/>
      </dsp:nvSpPr>
      <dsp:spPr>
        <a:xfrm>
          <a:off x="4262712" y="1580305"/>
          <a:ext cx="768186" cy="1152280"/>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123D56-3B96-4060-9574-23D539094A63}">
      <dsp:nvSpPr>
        <dsp:cNvPr id="0" name=""/>
        <dsp:cNvSpPr/>
      </dsp:nvSpPr>
      <dsp:spPr>
        <a:xfrm>
          <a:off x="494505" y="3120336"/>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Incentivising the production and distribution of all art forms that facilitate healing, nation building and dialogue.</a:t>
          </a:r>
          <a:endParaRPr lang="en-ZA" sz="1400" b="1" kern="1200" dirty="0"/>
        </a:p>
      </dsp:txBody>
      <dsp:txXfrm>
        <a:off x="494505" y="3120336"/>
        <a:ext cx="3511710" cy="1097409"/>
      </dsp:txXfrm>
    </dsp:sp>
    <dsp:sp modelId="{3636C7E4-3C07-40AD-B699-79A6F162C81D}">
      <dsp:nvSpPr>
        <dsp:cNvPr id="0" name=""/>
        <dsp:cNvSpPr/>
      </dsp:nvSpPr>
      <dsp:spPr>
        <a:xfrm>
          <a:off x="348184" y="2961822"/>
          <a:ext cx="768186" cy="1152280"/>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BFBB4-4384-4CC0-9433-52675EEA2F6C}">
      <dsp:nvSpPr>
        <dsp:cNvPr id="0" name=""/>
        <dsp:cNvSpPr/>
      </dsp:nvSpPr>
      <dsp:spPr>
        <a:xfrm>
          <a:off x="4409033" y="3120336"/>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All South Africans to learn at least one indigenous language, business to encourage and reward employees who do so.</a:t>
          </a:r>
          <a:endParaRPr lang="en-ZA" sz="1400" b="1" kern="1200" dirty="0"/>
        </a:p>
      </dsp:txBody>
      <dsp:txXfrm>
        <a:off x="4409033" y="3120336"/>
        <a:ext cx="3511710" cy="1097409"/>
      </dsp:txXfrm>
    </dsp:sp>
    <dsp:sp modelId="{8B6B73D1-8E2B-46B3-B3D3-C3B384E9858E}">
      <dsp:nvSpPr>
        <dsp:cNvPr id="0" name=""/>
        <dsp:cNvSpPr/>
      </dsp:nvSpPr>
      <dsp:spPr>
        <a:xfrm>
          <a:off x="4262712" y="2961822"/>
          <a:ext cx="768186" cy="1152280"/>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9BC660-CDF4-4DA6-9133-B00C1604CEB4}">
      <dsp:nvSpPr>
        <dsp:cNvPr id="0" name=""/>
        <dsp:cNvSpPr/>
      </dsp:nvSpPr>
      <dsp:spPr>
        <a:xfrm>
          <a:off x="2451769" y="4501853"/>
          <a:ext cx="3511710" cy="109740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3312" tIns="53340" rIns="53340" bIns="53340" numCol="1" spcCol="1270" anchor="ctr" anchorCtr="0">
          <a:noAutofit/>
        </a:bodyPr>
        <a:lstStyle/>
        <a:p>
          <a:pPr lvl="0" algn="ctr" defTabSz="622300">
            <a:lnSpc>
              <a:spcPct val="90000"/>
            </a:lnSpc>
            <a:spcBef>
              <a:spcPct val="0"/>
            </a:spcBef>
            <a:spcAft>
              <a:spcPct val="35000"/>
            </a:spcAft>
          </a:pPr>
          <a:r>
            <a:rPr lang="en-US" sz="1400" b="1" kern="1200" dirty="0"/>
            <a:t>Promote citizen participation in forums such as Integrated Development Plans, Ward Committees, School Governing Boards and Community Policing Forums.</a:t>
          </a:r>
          <a:endParaRPr lang="en-ZA" sz="1400" b="1" kern="1200" dirty="0"/>
        </a:p>
      </dsp:txBody>
      <dsp:txXfrm>
        <a:off x="2451769" y="4501853"/>
        <a:ext cx="3511710" cy="1097409"/>
      </dsp:txXfrm>
    </dsp:sp>
    <dsp:sp modelId="{B5E16A42-C0EA-48DE-8292-F0F3AD826E44}">
      <dsp:nvSpPr>
        <dsp:cNvPr id="0" name=""/>
        <dsp:cNvSpPr/>
      </dsp:nvSpPr>
      <dsp:spPr>
        <a:xfrm>
          <a:off x="2305448" y="4343338"/>
          <a:ext cx="768186" cy="1152280"/>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2345E-42F9-43F2-8AA5-6C85D1CF8520}">
      <dsp:nvSpPr>
        <dsp:cNvPr id="0" name=""/>
        <dsp:cNvSpPr/>
      </dsp:nvSpPr>
      <dsp:spPr>
        <a:xfrm>
          <a:off x="-6461020" y="-988949"/>
          <a:ext cx="7696212" cy="7696212"/>
        </a:xfrm>
        <a:prstGeom prst="blockArc">
          <a:avLst>
            <a:gd name="adj1" fmla="val 18900000"/>
            <a:gd name="adj2" fmla="val 2700000"/>
            <a:gd name="adj3" fmla="val 281"/>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330782-2B0B-4D62-8A77-8B4CE6777BA9}">
      <dsp:nvSpPr>
        <dsp:cNvPr id="0" name=""/>
        <dsp:cNvSpPr/>
      </dsp:nvSpPr>
      <dsp:spPr>
        <a:xfrm>
          <a:off x="401139" y="259954"/>
          <a:ext cx="7459767"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a:t>Building a capable, ethical and developmental State</a:t>
          </a:r>
          <a:endParaRPr lang="en-ZA" sz="1800" b="1" kern="1200" dirty="0"/>
        </a:p>
      </dsp:txBody>
      <dsp:txXfrm>
        <a:off x="401139" y="259954"/>
        <a:ext cx="7459767" cy="519680"/>
      </dsp:txXfrm>
    </dsp:sp>
    <dsp:sp modelId="{09BEF8F6-CE80-4590-B8FA-83C7963B87C2}">
      <dsp:nvSpPr>
        <dsp:cNvPr id="0" name=""/>
        <dsp:cNvSpPr/>
      </dsp:nvSpPr>
      <dsp:spPr>
        <a:xfrm>
          <a:off x="76339" y="194994"/>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EE9A4-19B2-4D04-ABDC-7A183EF9A8CE}">
      <dsp:nvSpPr>
        <dsp:cNvPr id="0" name=""/>
        <dsp:cNvSpPr/>
      </dsp:nvSpPr>
      <dsp:spPr>
        <a:xfrm>
          <a:off x="871756" y="1039932"/>
          <a:ext cx="6989150"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a:t>Economic transformation and job creation</a:t>
          </a:r>
          <a:endParaRPr lang="en-ZA" sz="1800" b="1" kern="1200" dirty="0"/>
        </a:p>
      </dsp:txBody>
      <dsp:txXfrm>
        <a:off x="871756" y="1039932"/>
        <a:ext cx="6989150" cy="519680"/>
      </dsp:txXfrm>
    </dsp:sp>
    <dsp:sp modelId="{CCD14477-9764-465A-A0EA-52E065538871}">
      <dsp:nvSpPr>
        <dsp:cNvPr id="0" name=""/>
        <dsp:cNvSpPr/>
      </dsp:nvSpPr>
      <dsp:spPr>
        <a:xfrm>
          <a:off x="546956" y="974972"/>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826BC-A985-4A02-B872-7667B020C6BB}">
      <dsp:nvSpPr>
        <dsp:cNvPr id="0" name=""/>
        <dsp:cNvSpPr/>
      </dsp:nvSpPr>
      <dsp:spPr>
        <a:xfrm>
          <a:off x="1129652" y="1819338"/>
          <a:ext cx="6731254"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a:t>Education, skills and health</a:t>
          </a:r>
          <a:endParaRPr lang="en-ZA" sz="1800" b="1" kern="1200" dirty="0"/>
        </a:p>
      </dsp:txBody>
      <dsp:txXfrm>
        <a:off x="1129652" y="1819338"/>
        <a:ext cx="6731254" cy="519680"/>
      </dsp:txXfrm>
    </dsp:sp>
    <dsp:sp modelId="{1D61AEBC-2598-41E7-9E99-3BF3E7451A81}">
      <dsp:nvSpPr>
        <dsp:cNvPr id="0" name=""/>
        <dsp:cNvSpPr/>
      </dsp:nvSpPr>
      <dsp:spPr>
        <a:xfrm>
          <a:off x="804852" y="1754378"/>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8F9AE-275B-4076-A720-0EEB45779EB8}">
      <dsp:nvSpPr>
        <dsp:cNvPr id="0" name=""/>
        <dsp:cNvSpPr/>
      </dsp:nvSpPr>
      <dsp:spPr>
        <a:xfrm>
          <a:off x="1211996" y="2599316"/>
          <a:ext cx="6648911"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dirty="0"/>
            <a:t>Consolidating the social wage through reliable &amp; quality basic services </a:t>
          </a:r>
          <a:endParaRPr lang="en-ZA" sz="1800" b="1" kern="1200" dirty="0"/>
        </a:p>
      </dsp:txBody>
      <dsp:txXfrm>
        <a:off x="1211996" y="2599316"/>
        <a:ext cx="6648911" cy="519680"/>
      </dsp:txXfrm>
    </dsp:sp>
    <dsp:sp modelId="{7018848A-AF53-408A-8D4A-64CDA74B764D}">
      <dsp:nvSpPr>
        <dsp:cNvPr id="0" name=""/>
        <dsp:cNvSpPr/>
      </dsp:nvSpPr>
      <dsp:spPr>
        <a:xfrm>
          <a:off x="887196" y="2534356"/>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12B507-2162-4727-8B71-66B3E2CC77D6}">
      <dsp:nvSpPr>
        <dsp:cNvPr id="0" name=""/>
        <dsp:cNvSpPr/>
      </dsp:nvSpPr>
      <dsp:spPr>
        <a:xfrm>
          <a:off x="1129652" y="3379294"/>
          <a:ext cx="6731254"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a:t>Spatial integration, human settlements and local government</a:t>
          </a:r>
          <a:endParaRPr lang="en-ZA" sz="1800" b="1" kern="1200" dirty="0"/>
        </a:p>
      </dsp:txBody>
      <dsp:txXfrm>
        <a:off x="1129652" y="3379294"/>
        <a:ext cx="6731254" cy="519680"/>
      </dsp:txXfrm>
    </dsp:sp>
    <dsp:sp modelId="{621EF684-13A7-4316-8528-50850414ED2E}">
      <dsp:nvSpPr>
        <dsp:cNvPr id="0" name=""/>
        <dsp:cNvSpPr/>
      </dsp:nvSpPr>
      <dsp:spPr>
        <a:xfrm>
          <a:off x="804852" y="3314334"/>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24AA64-CE82-45D2-8A8D-ADE346AFCF4E}">
      <dsp:nvSpPr>
        <dsp:cNvPr id="0" name=""/>
        <dsp:cNvSpPr/>
      </dsp:nvSpPr>
      <dsp:spPr>
        <a:xfrm>
          <a:off x="871756" y="4158700"/>
          <a:ext cx="6989150"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a:t>Social cohesion and safe communities</a:t>
          </a:r>
          <a:endParaRPr lang="en-ZA" sz="1800" kern="1200" dirty="0"/>
        </a:p>
      </dsp:txBody>
      <dsp:txXfrm>
        <a:off x="871756" y="4158700"/>
        <a:ext cx="6989150" cy="519680"/>
      </dsp:txXfrm>
    </dsp:sp>
    <dsp:sp modelId="{E79C421E-793F-4445-874E-A9696D3D8AD6}">
      <dsp:nvSpPr>
        <dsp:cNvPr id="0" name=""/>
        <dsp:cNvSpPr/>
      </dsp:nvSpPr>
      <dsp:spPr>
        <a:xfrm>
          <a:off x="546956" y="4093740"/>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017F6C-8B2A-49FA-A11F-E7CD48FF258A}">
      <dsp:nvSpPr>
        <dsp:cNvPr id="0" name=""/>
        <dsp:cNvSpPr/>
      </dsp:nvSpPr>
      <dsp:spPr>
        <a:xfrm>
          <a:off x="401139" y="4938678"/>
          <a:ext cx="7459767" cy="5196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5720" rIns="45720" bIns="45720" numCol="1" spcCol="1270" anchor="ctr" anchorCtr="0">
          <a:noAutofit/>
        </a:bodyPr>
        <a:lstStyle/>
        <a:p>
          <a:pPr lvl="0" algn="l" defTabSz="800100">
            <a:lnSpc>
              <a:spcPct val="90000"/>
            </a:lnSpc>
            <a:spcBef>
              <a:spcPct val="0"/>
            </a:spcBef>
            <a:spcAft>
              <a:spcPct val="35000"/>
            </a:spcAft>
          </a:pPr>
          <a:r>
            <a:rPr lang="en-US" sz="1800" b="1" kern="1200"/>
            <a:t>A better Africa and world.</a:t>
          </a:r>
          <a:endParaRPr lang="en-ZA" sz="1800" b="1" kern="1200" dirty="0"/>
        </a:p>
      </dsp:txBody>
      <dsp:txXfrm>
        <a:off x="401139" y="4938678"/>
        <a:ext cx="7459767" cy="519680"/>
      </dsp:txXfrm>
    </dsp:sp>
    <dsp:sp modelId="{06B9D321-2CD2-4360-99CB-85AE7769A2B2}">
      <dsp:nvSpPr>
        <dsp:cNvPr id="0" name=""/>
        <dsp:cNvSpPr/>
      </dsp:nvSpPr>
      <dsp:spPr>
        <a:xfrm>
          <a:off x="76339" y="4873718"/>
          <a:ext cx="649600" cy="6496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182B8-5690-442F-8D1E-7F8262D0277F}">
      <dsp:nvSpPr>
        <dsp:cNvPr id="0" name=""/>
        <dsp:cNvSpPr/>
      </dsp:nvSpPr>
      <dsp:spPr>
        <a:xfrm>
          <a:off x="1318"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Heraldry Act (No. 18 of 1962)</a:t>
          </a:r>
          <a:endParaRPr lang="en-ZA" sz="1100" b="1" kern="1200" dirty="0">
            <a:solidFill>
              <a:schemeClr val="tx1"/>
            </a:solidFill>
            <a:latin typeface="Arial" pitchFamily="34" charset="0"/>
            <a:cs typeface="Arial" pitchFamily="34" charset="0"/>
          </a:endParaRPr>
        </a:p>
      </dsp:txBody>
      <dsp:txXfrm>
        <a:off x="228521" y="819634"/>
        <a:ext cx="1097035" cy="1097035"/>
      </dsp:txXfrm>
    </dsp:sp>
    <dsp:sp modelId="{A9EC8FA4-D7C6-42D3-822F-5073162DD1E9}">
      <dsp:nvSpPr>
        <dsp:cNvPr id="0" name=""/>
        <dsp:cNvSpPr/>
      </dsp:nvSpPr>
      <dsp:spPr>
        <a:xfrm>
          <a:off x="1242472"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Culture Promotion Act (No. 35 of 1983)</a:t>
          </a:r>
          <a:endParaRPr lang="en-ZA" sz="1100" b="1" kern="1200" dirty="0">
            <a:solidFill>
              <a:schemeClr val="tx1"/>
            </a:solidFill>
            <a:latin typeface="Arial" pitchFamily="34" charset="0"/>
            <a:cs typeface="Arial" pitchFamily="34" charset="0"/>
          </a:endParaRPr>
        </a:p>
      </dsp:txBody>
      <dsp:txXfrm>
        <a:off x="1469675" y="819634"/>
        <a:ext cx="1097035" cy="1097035"/>
      </dsp:txXfrm>
    </dsp:sp>
    <dsp:sp modelId="{FA997E4B-755F-47EF-B153-68C040C66EC0}">
      <dsp:nvSpPr>
        <dsp:cNvPr id="0" name=""/>
        <dsp:cNvSpPr/>
      </dsp:nvSpPr>
      <dsp:spPr>
        <a:xfrm>
          <a:off x="2483625"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Pan South African Language Board Act (No. 59 of 1995)</a:t>
          </a:r>
          <a:endParaRPr lang="en-ZA" sz="1100" b="1" kern="1200" dirty="0">
            <a:solidFill>
              <a:schemeClr val="tx1"/>
            </a:solidFill>
            <a:latin typeface="Arial" pitchFamily="34" charset="0"/>
            <a:cs typeface="Arial" pitchFamily="34" charset="0"/>
          </a:endParaRPr>
        </a:p>
      </dsp:txBody>
      <dsp:txXfrm>
        <a:off x="2710828" y="819634"/>
        <a:ext cx="1097035" cy="1097035"/>
      </dsp:txXfrm>
    </dsp:sp>
    <dsp:sp modelId="{261B3A3A-451E-4806-BE9E-974D9A0F7D1E}">
      <dsp:nvSpPr>
        <dsp:cNvPr id="0" name=""/>
        <dsp:cNvSpPr/>
      </dsp:nvSpPr>
      <dsp:spPr>
        <a:xfrm>
          <a:off x="3724779"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Archives and Record Service of South Africa Act (No. 43 of 1996)</a:t>
          </a:r>
          <a:endParaRPr lang="en-ZA" sz="1100" b="1" kern="1200" dirty="0">
            <a:solidFill>
              <a:schemeClr val="tx1"/>
            </a:solidFill>
            <a:latin typeface="Arial" pitchFamily="34" charset="0"/>
            <a:cs typeface="Arial" pitchFamily="34" charset="0"/>
          </a:endParaRPr>
        </a:p>
      </dsp:txBody>
      <dsp:txXfrm>
        <a:off x="3951982" y="819634"/>
        <a:ext cx="1097035" cy="1097035"/>
      </dsp:txXfrm>
    </dsp:sp>
    <dsp:sp modelId="{C537C3B2-D03C-4733-BADB-1B953C378C7B}">
      <dsp:nvSpPr>
        <dsp:cNvPr id="0" name=""/>
        <dsp:cNvSpPr/>
      </dsp:nvSpPr>
      <dsp:spPr>
        <a:xfrm>
          <a:off x="4965932"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South African Institute for Drug-free Sport Act (No. 14 of 1997 as amended)</a:t>
          </a:r>
          <a:endParaRPr lang="en-ZA" sz="1100" b="1" kern="1200" dirty="0">
            <a:solidFill>
              <a:schemeClr val="tx1"/>
            </a:solidFill>
            <a:latin typeface="Arial" pitchFamily="34" charset="0"/>
            <a:cs typeface="Arial" pitchFamily="34" charset="0"/>
          </a:endParaRPr>
        </a:p>
      </dsp:txBody>
      <dsp:txXfrm>
        <a:off x="5193135" y="819634"/>
        <a:ext cx="1097035" cy="1097035"/>
      </dsp:txXfrm>
    </dsp:sp>
    <dsp:sp modelId="{E5384640-D7D3-463C-81CF-B14605225872}">
      <dsp:nvSpPr>
        <dsp:cNvPr id="0" name=""/>
        <dsp:cNvSpPr/>
      </dsp:nvSpPr>
      <dsp:spPr>
        <a:xfrm>
          <a:off x="6207086"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Legal Deposit Act (No. 54 of 1997)</a:t>
          </a:r>
          <a:endParaRPr lang="en-ZA" sz="1100" b="1" kern="1200" dirty="0">
            <a:solidFill>
              <a:schemeClr val="tx1"/>
            </a:solidFill>
            <a:latin typeface="Arial" pitchFamily="34" charset="0"/>
            <a:cs typeface="Arial" pitchFamily="34" charset="0"/>
          </a:endParaRPr>
        </a:p>
      </dsp:txBody>
      <dsp:txXfrm>
        <a:off x="6434289" y="819634"/>
        <a:ext cx="1097035" cy="1097035"/>
      </dsp:txXfrm>
    </dsp:sp>
    <dsp:sp modelId="{4B3BE21D-5E08-4DDB-A665-A13DAEBD7361}">
      <dsp:nvSpPr>
        <dsp:cNvPr id="0" name=""/>
        <dsp:cNvSpPr/>
      </dsp:nvSpPr>
      <dsp:spPr>
        <a:xfrm>
          <a:off x="7448239"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Arts Council Act (No. 56 of 1997)</a:t>
          </a:r>
          <a:endParaRPr lang="en-ZA" sz="1100" b="1" kern="1200" dirty="0">
            <a:solidFill>
              <a:schemeClr val="tx1"/>
            </a:solidFill>
            <a:latin typeface="Arial" pitchFamily="34" charset="0"/>
            <a:cs typeface="Arial" pitchFamily="34" charset="0"/>
          </a:endParaRPr>
        </a:p>
      </dsp:txBody>
      <dsp:txXfrm>
        <a:off x="7675442" y="819634"/>
        <a:ext cx="1097035" cy="10970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182B8-5690-442F-8D1E-7F8262D0277F}">
      <dsp:nvSpPr>
        <dsp:cNvPr id="0" name=""/>
        <dsp:cNvSpPr/>
      </dsp:nvSpPr>
      <dsp:spPr>
        <a:xfrm>
          <a:off x="1318"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Film and Video Foundation Act (No. 973 of 1997)</a:t>
          </a:r>
          <a:endParaRPr lang="en-ZA" sz="1100" b="1" kern="1200" dirty="0">
            <a:solidFill>
              <a:schemeClr val="tx1"/>
            </a:solidFill>
            <a:latin typeface="Arial" pitchFamily="34" charset="0"/>
            <a:cs typeface="Arial" pitchFamily="34" charset="0"/>
          </a:endParaRPr>
        </a:p>
      </dsp:txBody>
      <dsp:txXfrm>
        <a:off x="228521" y="819634"/>
        <a:ext cx="1097035" cy="1097035"/>
      </dsp:txXfrm>
    </dsp:sp>
    <dsp:sp modelId="{A9EC8FA4-D7C6-42D3-822F-5073162DD1E9}">
      <dsp:nvSpPr>
        <dsp:cNvPr id="0" name=""/>
        <dsp:cNvSpPr/>
      </dsp:nvSpPr>
      <dsp:spPr>
        <a:xfrm>
          <a:off x="1242472"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South African Library for the Blind Act (No. 91 of 1998)</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1469675" y="819634"/>
        <a:ext cx="1097035" cy="1097035"/>
      </dsp:txXfrm>
    </dsp:sp>
    <dsp:sp modelId="{FA997E4B-755F-47EF-B153-68C040C66EC0}">
      <dsp:nvSpPr>
        <dsp:cNvPr id="0" name=""/>
        <dsp:cNvSpPr/>
      </dsp:nvSpPr>
      <dsp:spPr>
        <a:xfrm>
          <a:off x="2483625"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Library of South Africa Act (No. 92 of 1998)</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2710828" y="819634"/>
        <a:ext cx="1097035" cy="1097035"/>
      </dsp:txXfrm>
    </dsp:sp>
    <dsp:sp modelId="{261B3A3A-451E-4806-BE9E-974D9A0F7D1E}">
      <dsp:nvSpPr>
        <dsp:cNvPr id="0" name=""/>
        <dsp:cNvSpPr/>
      </dsp:nvSpPr>
      <dsp:spPr>
        <a:xfrm>
          <a:off x="3724779"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Sport and Recreation Act (No. 110 of 1998 as amended)</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3951982" y="819634"/>
        <a:ext cx="1097035" cy="1097035"/>
      </dsp:txXfrm>
    </dsp:sp>
    <dsp:sp modelId="{C537C3B2-D03C-4733-BADB-1B953C378C7B}">
      <dsp:nvSpPr>
        <dsp:cNvPr id="0" name=""/>
        <dsp:cNvSpPr/>
      </dsp:nvSpPr>
      <dsp:spPr>
        <a:xfrm>
          <a:off x="4965932"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South African Geographical Names Council Act (No. 118 of 1998)</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5193135" y="819634"/>
        <a:ext cx="1097035" cy="1097035"/>
      </dsp:txXfrm>
    </dsp:sp>
    <dsp:sp modelId="{E5384640-D7D3-463C-81CF-B14605225872}">
      <dsp:nvSpPr>
        <dsp:cNvPr id="0" name=""/>
        <dsp:cNvSpPr/>
      </dsp:nvSpPr>
      <dsp:spPr>
        <a:xfrm>
          <a:off x="6207086"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Cultural Institutions Act (No. 119 of 1998)</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6434289" y="819634"/>
        <a:ext cx="1097035" cy="1097035"/>
      </dsp:txXfrm>
    </dsp:sp>
    <dsp:sp modelId="{4B3BE21D-5E08-4DDB-A665-A13DAEBD7361}">
      <dsp:nvSpPr>
        <dsp:cNvPr id="0" name=""/>
        <dsp:cNvSpPr/>
      </dsp:nvSpPr>
      <dsp:spPr>
        <a:xfrm>
          <a:off x="7448239" y="592431"/>
          <a:ext cx="1551441" cy="155144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5381" tIns="13970" rIns="85381"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Heritage Council Act (No. 11 of 1999)</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7675442" y="819634"/>
        <a:ext cx="1097035" cy="10970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182B8-5690-442F-8D1E-7F8262D0277F}">
      <dsp:nvSpPr>
        <dsp:cNvPr id="0" name=""/>
        <dsp:cNvSpPr/>
      </dsp:nvSpPr>
      <dsp:spPr>
        <a:xfrm>
          <a:off x="4395"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Heritage Resources Act (No. 25 of 1999)</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203922" y="886450"/>
        <a:ext cx="963402" cy="963402"/>
      </dsp:txXfrm>
    </dsp:sp>
    <dsp:sp modelId="{A9EC8FA4-D7C6-42D3-822F-5073162DD1E9}">
      <dsp:nvSpPr>
        <dsp:cNvPr id="0" name=""/>
        <dsp:cNvSpPr/>
      </dsp:nvSpPr>
      <dsp:spPr>
        <a:xfrm>
          <a:off x="1094359"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National Council for Library and Information Services Act (No. 6 of 2001)</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1293886" y="886450"/>
        <a:ext cx="963402" cy="963402"/>
      </dsp:txXfrm>
    </dsp:sp>
    <dsp:sp modelId="{FA997E4B-755F-47EF-B153-68C040C66EC0}">
      <dsp:nvSpPr>
        <dsp:cNvPr id="0" name=""/>
        <dsp:cNvSpPr/>
      </dsp:nvSpPr>
      <dsp:spPr>
        <a:xfrm>
          <a:off x="2184324"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South African Boxing Act (No. 11 of 2001)</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2383851" y="886450"/>
        <a:ext cx="963402" cy="963402"/>
      </dsp:txXfrm>
    </dsp:sp>
    <dsp:sp modelId="{261B3A3A-451E-4806-BE9E-974D9A0F7D1E}">
      <dsp:nvSpPr>
        <dsp:cNvPr id="0" name=""/>
        <dsp:cNvSpPr/>
      </dsp:nvSpPr>
      <dsp:spPr>
        <a:xfrm>
          <a:off x="3274289"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Cultural Laws Amendment Act (No. 36 of 2001)</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3473816" y="886450"/>
        <a:ext cx="963402" cy="963402"/>
      </dsp:txXfrm>
    </dsp:sp>
    <dsp:sp modelId="{C537C3B2-D03C-4733-BADB-1B953C378C7B}">
      <dsp:nvSpPr>
        <dsp:cNvPr id="0" name=""/>
        <dsp:cNvSpPr/>
      </dsp:nvSpPr>
      <dsp:spPr>
        <a:xfrm>
          <a:off x="4364254"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Cultural Laws Second Amendment Act (No. 69 of 2001)</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4563781" y="886450"/>
        <a:ext cx="963402" cy="963402"/>
      </dsp:txXfrm>
    </dsp:sp>
    <dsp:sp modelId="{E5384640-D7D3-463C-81CF-B14605225872}">
      <dsp:nvSpPr>
        <dsp:cNvPr id="0" name=""/>
        <dsp:cNvSpPr/>
      </dsp:nvSpPr>
      <dsp:spPr>
        <a:xfrm>
          <a:off x="5454219"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Safety at Sports and Recreational Events Act (No. 2 of 2010)</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5653746" y="886450"/>
        <a:ext cx="963402" cy="963402"/>
      </dsp:txXfrm>
    </dsp:sp>
    <dsp:sp modelId="{4B3BE21D-5E08-4DDB-A665-A13DAEBD7361}">
      <dsp:nvSpPr>
        <dsp:cNvPr id="0" name=""/>
        <dsp:cNvSpPr/>
      </dsp:nvSpPr>
      <dsp:spPr>
        <a:xfrm>
          <a:off x="6544184"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Use of Official Languages Act (No. 12 of 2012)</a:t>
          </a:r>
          <a:br>
            <a:rPr lang="en-US" sz="1100" b="1" kern="1200" dirty="0" smtClean="0">
              <a:solidFill>
                <a:schemeClr val="tx1"/>
              </a:solidFill>
            </a:rPr>
          </a:br>
          <a:endParaRPr lang="en-ZA" sz="1100" b="1" kern="1200" dirty="0">
            <a:solidFill>
              <a:schemeClr val="tx1"/>
            </a:solidFill>
            <a:latin typeface="Arial" pitchFamily="34" charset="0"/>
            <a:cs typeface="Arial" pitchFamily="34" charset="0"/>
          </a:endParaRPr>
        </a:p>
      </dsp:txBody>
      <dsp:txXfrm>
        <a:off x="6743711" y="886450"/>
        <a:ext cx="963402" cy="963402"/>
      </dsp:txXfrm>
    </dsp:sp>
    <dsp:sp modelId="{86CBF0D3-A7AD-4D3F-9C11-6F02B3907353}">
      <dsp:nvSpPr>
        <dsp:cNvPr id="0" name=""/>
        <dsp:cNvSpPr/>
      </dsp:nvSpPr>
      <dsp:spPr>
        <a:xfrm>
          <a:off x="7634148" y="686923"/>
          <a:ext cx="1362456" cy="13624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4980" tIns="13970" rIns="7498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South African Language Practitioners Council Act (No. 8 of 2014) </a:t>
          </a:r>
          <a:endParaRPr lang="en-ZA" sz="1100" b="1" kern="1200" dirty="0">
            <a:solidFill>
              <a:schemeClr val="tx1"/>
            </a:solidFill>
            <a:latin typeface="Arial" pitchFamily="34" charset="0"/>
            <a:cs typeface="Arial" pitchFamily="34" charset="0"/>
          </a:endParaRPr>
        </a:p>
      </dsp:txBody>
      <dsp:txXfrm>
        <a:off x="7833675" y="886450"/>
        <a:ext cx="963402" cy="963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9EE95-928D-440C-9804-DDC7F4CD9167}">
      <dsp:nvSpPr>
        <dsp:cNvPr id="0" name=""/>
        <dsp:cNvSpPr/>
      </dsp:nvSpPr>
      <dsp:spPr>
        <a:xfrm>
          <a:off x="931" y="338328"/>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ZA" sz="4400" kern="1200" dirty="0" smtClean="0"/>
            <a:t>Sport, Arts and Culture Policies</a:t>
          </a:r>
          <a:endParaRPr lang="en-ZA" sz="4400" kern="1200" dirty="0"/>
        </a:p>
      </dsp:txBody>
      <dsp:txXfrm>
        <a:off x="931" y="338328"/>
        <a:ext cx="3633802" cy="2180281"/>
      </dsp:txXfrm>
    </dsp:sp>
    <dsp:sp modelId="{C4C86649-8484-4A05-B284-1CB6E7085416}">
      <dsp:nvSpPr>
        <dsp:cNvPr id="0" name=""/>
        <dsp:cNvSpPr/>
      </dsp:nvSpPr>
      <dsp:spPr>
        <a:xfrm>
          <a:off x="3998114" y="338328"/>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ZA" sz="4400" kern="1200" dirty="0" smtClean="0"/>
            <a:t>Sport, Arts and Culture Plans</a:t>
          </a:r>
          <a:endParaRPr lang="en-ZA" sz="4400" kern="1200" dirty="0"/>
        </a:p>
      </dsp:txBody>
      <dsp:txXfrm>
        <a:off x="3998114" y="338328"/>
        <a:ext cx="3633802" cy="2180281"/>
      </dsp:txXfrm>
    </dsp:sp>
    <dsp:sp modelId="{6EAA9A8A-DCE8-4890-AEBF-073C99A7B79C}">
      <dsp:nvSpPr>
        <dsp:cNvPr id="0" name=""/>
        <dsp:cNvSpPr/>
      </dsp:nvSpPr>
      <dsp:spPr>
        <a:xfrm>
          <a:off x="931" y="2881990"/>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4400" kern="1200" dirty="0" smtClean="0"/>
            <a:t>Compliance prescripts</a:t>
          </a:r>
          <a:endParaRPr lang="en-ZA" sz="4400" kern="1200" dirty="0"/>
        </a:p>
      </dsp:txBody>
      <dsp:txXfrm>
        <a:off x="931" y="2881990"/>
        <a:ext cx="3633802" cy="2180281"/>
      </dsp:txXfrm>
    </dsp:sp>
    <dsp:sp modelId="{7145DAD1-5E46-4E98-8A25-61FD19D9D715}">
      <dsp:nvSpPr>
        <dsp:cNvPr id="0" name=""/>
        <dsp:cNvSpPr/>
      </dsp:nvSpPr>
      <dsp:spPr>
        <a:xfrm>
          <a:off x="3998114" y="2881990"/>
          <a:ext cx="3633802" cy="218028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4400" kern="1200" dirty="0" smtClean="0"/>
            <a:t>Other relevant prescripts</a:t>
          </a:r>
          <a:endParaRPr lang="en-ZA" sz="4400" kern="1200" dirty="0"/>
        </a:p>
      </dsp:txBody>
      <dsp:txXfrm>
        <a:off x="3998114" y="2881990"/>
        <a:ext cx="3633802" cy="21802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2BAD8-C5BB-49E5-9DFB-6BE28F9C27BB}">
      <dsp:nvSpPr>
        <dsp:cNvPr id="0" name=""/>
        <dsp:cNvSpPr/>
      </dsp:nvSpPr>
      <dsp:spPr>
        <a:xfrm rot="10800000">
          <a:off x="0" y="0"/>
          <a:ext cx="7524328" cy="1131490"/>
        </a:xfrm>
        <a:prstGeom prst="trapezoid">
          <a:avLst>
            <a:gd name="adj" fmla="val 83124"/>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ZA" sz="3700" kern="1200" dirty="0" smtClean="0">
              <a:solidFill>
                <a:schemeClr val="bg1"/>
              </a:solidFill>
            </a:rPr>
            <a:t>International Imperatives</a:t>
          </a:r>
          <a:endParaRPr lang="en-ZA" sz="3700" kern="1200" dirty="0">
            <a:solidFill>
              <a:schemeClr val="bg1"/>
            </a:solidFill>
          </a:endParaRPr>
        </a:p>
      </dsp:txBody>
      <dsp:txXfrm rot="-10800000">
        <a:off x="1316757" y="0"/>
        <a:ext cx="4890813" cy="1131490"/>
      </dsp:txXfrm>
    </dsp:sp>
    <dsp:sp modelId="{81650CB1-47B1-45C7-9FAF-13BA47466651}">
      <dsp:nvSpPr>
        <dsp:cNvPr id="0" name=""/>
        <dsp:cNvSpPr/>
      </dsp:nvSpPr>
      <dsp:spPr>
        <a:xfrm rot="10800000">
          <a:off x="940540" y="1131490"/>
          <a:ext cx="5643246" cy="1131490"/>
        </a:xfrm>
        <a:prstGeom prst="trapezoid">
          <a:avLst>
            <a:gd name="adj" fmla="val 83124"/>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ZA" sz="3700" kern="1200" dirty="0" smtClean="0">
              <a:solidFill>
                <a:schemeClr val="bg1"/>
              </a:solidFill>
            </a:rPr>
            <a:t>National Prescripts</a:t>
          </a:r>
          <a:endParaRPr lang="en-ZA" sz="3700" kern="1200" dirty="0">
            <a:solidFill>
              <a:schemeClr val="bg1"/>
            </a:solidFill>
          </a:endParaRPr>
        </a:p>
      </dsp:txBody>
      <dsp:txXfrm rot="-10800000">
        <a:off x="1928109" y="1131490"/>
        <a:ext cx="3668109" cy="1131490"/>
      </dsp:txXfrm>
    </dsp:sp>
    <dsp:sp modelId="{1C7FD62B-1605-40E1-AF43-496F66E63507}">
      <dsp:nvSpPr>
        <dsp:cNvPr id="0" name=""/>
        <dsp:cNvSpPr/>
      </dsp:nvSpPr>
      <dsp:spPr>
        <a:xfrm rot="10800000">
          <a:off x="1881082" y="2262981"/>
          <a:ext cx="3762164" cy="1131490"/>
        </a:xfrm>
        <a:prstGeom prst="trapezoid">
          <a:avLst>
            <a:gd name="adj" fmla="val 83124"/>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b="0" kern="1200" dirty="0" smtClean="0"/>
            <a:t>Sectorial Prescripts and Imperatives</a:t>
          </a:r>
          <a:endParaRPr lang="en-ZA" sz="2800" b="0" kern="1200" dirty="0"/>
        </a:p>
      </dsp:txBody>
      <dsp:txXfrm rot="-10800000">
        <a:off x="2539460" y="2262981"/>
        <a:ext cx="2445406" cy="1131490"/>
      </dsp:txXfrm>
    </dsp:sp>
    <dsp:sp modelId="{252D1747-BD82-489A-91B6-2E1B20D48750}">
      <dsp:nvSpPr>
        <dsp:cNvPr id="0" name=""/>
        <dsp:cNvSpPr/>
      </dsp:nvSpPr>
      <dsp:spPr>
        <a:xfrm rot="10800000">
          <a:off x="2821623" y="3394472"/>
          <a:ext cx="1881082" cy="1131490"/>
        </a:xfrm>
        <a:prstGeom prst="trapezoid">
          <a:avLst>
            <a:gd name="adj" fmla="val 83124"/>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kern="1200" dirty="0"/>
            <a:t>SONA</a:t>
          </a:r>
        </a:p>
      </dsp:txBody>
      <dsp:txXfrm rot="-10800000">
        <a:off x="2821623" y="3394472"/>
        <a:ext cx="1881082" cy="11314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FEE42-06C0-4A28-AF6A-B3278217D930}">
      <dsp:nvSpPr>
        <dsp:cNvPr id="0" name=""/>
        <dsp:cNvSpPr/>
      </dsp:nvSpPr>
      <dsp:spPr>
        <a:xfrm>
          <a:off x="1619676" y="0"/>
          <a:ext cx="1062118" cy="749238"/>
        </a:xfrm>
        <a:prstGeom prst="trapezoid">
          <a:avLst>
            <a:gd name="adj" fmla="val 7088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SP</a:t>
          </a:r>
        </a:p>
      </dsp:txBody>
      <dsp:txXfrm>
        <a:off x="1619676" y="0"/>
        <a:ext cx="1062118" cy="749238"/>
      </dsp:txXfrm>
    </dsp:sp>
    <dsp:sp modelId="{4A211BE2-985C-4EB3-B4B9-928CB88D4BC7}">
      <dsp:nvSpPr>
        <dsp:cNvPr id="0" name=""/>
        <dsp:cNvSpPr/>
      </dsp:nvSpPr>
      <dsp:spPr>
        <a:xfrm>
          <a:off x="1115606" y="720077"/>
          <a:ext cx="2124236" cy="749238"/>
        </a:xfrm>
        <a:prstGeom prst="trapezoid">
          <a:avLst>
            <a:gd name="adj" fmla="val 7088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APP</a:t>
          </a:r>
        </a:p>
      </dsp:txBody>
      <dsp:txXfrm>
        <a:off x="1487347" y="720077"/>
        <a:ext cx="1380753" cy="749238"/>
      </dsp:txXfrm>
    </dsp:sp>
    <dsp:sp modelId="{EB794A91-962A-49A3-906E-C2DBA273E113}">
      <dsp:nvSpPr>
        <dsp:cNvPr id="0" name=""/>
        <dsp:cNvSpPr/>
      </dsp:nvSpPr>
      <dsp:spPr>
        <a:xfrm>
          <a:off x="531059" y="1498475"/>
          <a:ext cx="3186354" cy="749238"/>
        </a:xfrm>
        <a:prstGeom prst="trapezoid">
          <a:avLst>
            <a:gd name="adj" fmla="val 7088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Operational Plans</a:t>
          </a:r>
        </a:p>
      </dsp:txBody>
      <dsp:txXfrm>
        <a:off x="1088670" y="1498475"/>
        <a:ext cx="2071130" cy="749238"/>
      </dsp:txXfrm>
    </dsp:sp>
    <dsp:sp modelId="{B295DB6E-0B20-4177-95CD-81C21C717304}">
      <dsp:nvSpPr>
        <dsp:cNvPr id="0" name=""/>
        <dsp:cNvSpPr/>
      </dsp:nvSpPr>
      <dsp:spPr>
        <a:xfrm>
          <a:off x="0" y="2247714"/>
          <a:ext cx="4248472" cy="749238"/>
        </a:xfrm>
        <a:prstGeom prst="trapezoid">
          <a:avLst>
            <a:gd name="adj" fmla="val 7088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t>Performance Agreements</a:t>
          </a:r>
        </a:p>
      </dsp:txBody>
      <dsp:txXfrm>
        <a:off x="743482" y="2247714"/>
        <a:ext cx="2761506" cy="749238"/>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lang="en-ZA"/>
          </a:p>
        </p:txBody>
      </p:sp>
      <p:sp>
        <p:nvSpPr>
          <p:cNvPr id="3" name="Date Placeholder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3CE14C21-B7B0-412C-BFCE-30380660AC42}" type="datetimeFigureOut">
              <a:rPr lang="en-ZA" smtClean="0"/>
              <a:pPr/>
              <a:t>2020/09/21</a:t>
            </a:fld>
            <a:endParaRPr lang="en-ZA"/>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en-ZA"/>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lang="en-ZA"/>
          </a:p>
        </p:txBody>
      </p:sp>
      <p:sp>
        <p:nvSpPr>
          <p:cNvPr id="7" name="Slide Number Placeholder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D5EEA9BC-B1D4-4144-9A14-827B2AB70E5F}" type="slidenum">
              <a:rPr lang="en-ZA" smtClean="0"/>
              <a:pPr/>
              <a:t>‹#›</a:t>
            </a:fld>
            <a:endParaRPr lang="en-ZA"/>
          </a:p>
        </p:txBody>
      </p:sp>
    </p:spTree>
    <p:extLst>
      <p:ext uri="{BB962C8B-B14F-4D97-AF65-F5344CB8AC3E}">
        <p14:creationId xmlns:p14="http://schemas.microsoft.com/office/powerpoint/2010/main" val="4111181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168A6F7-C2EC-4AF7-A95A-9D28553642F9}" type="slidenum">
              <a:rPr lang="en-ZA" smtClean="0"/>
              <a:pPr/>
              <a:t>14</a:t>
            </a:fld>
            <a:endParaRPr lang="en-ZA"/>
          </a:p>
        </p:txBody>
      </p:sp>
    </p:spTree>
    <p:extLst>
      <p:ext uri="{BB962C8B-B14F-4D97-AF65-F5344CB8AC3E}">
        <p14:creationId xmlns:p14="http://schemas.microsoft.com/office/powerpoint/2010/main" val="406794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DEPARTMENT OF ARTS AND CULTURE</a:t>
            </a:r>
          </a:p>
        </p:txBody>
      </p:sp>
      <p:sp>
        <p:nvSpPr>
          <p:cNvPr id="5" name="Date Placeholder 4"/>
          <p:cNvSpPr>
            <a:spLocks noGrp="1"/>
          </p:cNvSpPr>
          <p:nvPr>
            <p:ph type="dt" idx="11"/>
          </p:nvPr>
        </p:nvSpPr>
        <p:spPr/>
        <p:txBody>
          <a:bodyPr/>
          <a:lstStyle/>
          <a:p>
            <a:fld id="{A809D376-36E3-44F6-8A2B-9FED898F7661}" type="datetime1">
              <a:rPr lang="en-US" smtClean="0"/>
              <a:pPr/>
              <a:t>9/21/2020</a:t>
            </a:fld>
            <a:endParaRPr lang="en-US"/>
          </a:p>
        </p:txBody>
      </p:sp>
      <p:sp>
        <p:nvSpPr>
          <p:cNvPr id="6" name="Slide Number Placeholder 5"/>
          <p:cNvSpPr>
            <a:spLocks noGrp="1"/>
          </p:cNvSpPr>
          <p:nvPr>
            <p:ph type="sldNum" sz="quarter" idx="12"/>
          </p:nvPr>
        </p:nvSpPr>
        <p:spPr/>
        <p:txBody>
          <a:bodyPr/>
          <a:lstStyle/>
          <a:p>
            <a:fld id="{B90E4B56-0DDA-AA4D-BBA2-B941666BDE94}" type="slidenum">
              <a:rPr lang="en-US" smtClean="0"/>
              <a:pPr/>
              <a:t>90</a:t>
            </a:fld>
            <a:endParaRPr lang="en-US"/>
          </a:p>
        </p:txBody>
      </p:sp>
    </p:spTree>
    <p:extLst>
      <p:ext uri="{BB962C8B-B14F-4D97-AF65-F5344CB8AC3E}">
        <p14:creationId xmlns:p14="http://schemas.microsoft.com/office/powerpoint/2010/main" val="386694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Header Placeholder 3"/>
          <p:cNvSpPr>
            <a:spLocks noGrp="1"/>
          </p:cNvSpPr>
          <p:nvPr>
            <p:ph type="hdr" sz="quarter"/>
          </p:nvPr>
        </p:nvSpPr>
        <p:spPr/>
        <p:txBody>
          <a:bodyPr/>
          <a:lstStyle/>
          <a:p>
            <a:r>
              <a:rPr lang="en-US"/>
              <a:t>DEPARTMENT OF ARTS AND CULTURE</a:t>
            </a:r>
          </a:p>
        </p:txBody>
      </p:sp>
      <p:sp>
        <p:nvSpPr>
          <p:cNvPr id="5" name="Date Placeholder 4"/>
          <p:cNvSpPr>
            <a:spLocks noGrp="1"/>
          </p:cNvSpPr>
          <p:nvPr>
            <p:ph type="dt" idx="1"/>
          </p:nvPr>
        </p:nvSpPr>
        <p:spPr/>
        <p:txBody>
          <a:bodyPr/>
          <a:lstStyle/>
          <a:p>
            <a:fld id="{A809D376-36E3-44F6-8A2B-9FED898F7661}" type="datetime1">
              <a:rPr lang="en-US" smtClean="0"/>
              <a:pPr/>
              <a:t>9/21/2020</a:t>
            </a:fld>
            <a:endParaRPr lang="en-US"/>
          </a:p>
        </p:txBody>
      </p:sp>
      <p:sp>
        <p:nvSpPr>
          <p:cNvPr id="6" name="Slide Number Placeholder 5"/>
          <p:cNvSpPr>
            <a:spLocks noGrp="1"/>
          </p:cNvSpPr>
          <p:nvPr>
            <p:ph type="sldNum" sz="quarter" idx="5"/>
          </p:nvPr>
        </p:nvSpPr>
        <p:spPr/>
        <p:txBody>
          <a:bodyPr/>
          <a:lstStyle/>
          <a:p>
            <a:fld id="{B90E4B56-0DDA-AA4D-BBA2-B941666BDE94}" type="slidenum">
              <a:rPr lang="en-US" smtClean="0"/>
              <a:pPr/>
              <a:t>93</a:t>
            </a:fld>
            <a:endParaRPr lang="en-US"/>
          </a:p>
        </p:txBody>
      </p:sp>
    </p:spTree>
    <p:extLst>
      <p:ext uri="{BB962C8B-B14F-4D97-AF65-F5344CB8AC3E}">
        <p14:creationId xmlns:p14="http://schemas.microsoft.com/office/powerpoint/2010/main" val="242358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DEPARTMENT OF ARTS AND CULTURE</a:t>
            </a:r>
          </a:p>
        </p:txBody>
      </p:sp>
      <p:sp>
        <p:nvSpPr>
          <p:cNvPr id="5" name="Date Placeholder 4"/>
          <p:cNvSpPr>
            <a:spLocks noGrp="1"/>
          </p:cNvSpPr>
          <p:nvPr>
            <p:ph type="dt" idx="11"/>
          </p:nvPr>
        </p:nvSpPr>
        <p:spPr/>
        <p:txBody>
          <a:bodyPr/>
          <a:lstStyle/>
          <a:p>
            <a:fld id="{A809D376-36E3-44F6-8A2B-9FED898F7661}" type="datetime1">
              <a:rPr lang="en-US" smtClean="0"/>
              <a:pPr/>
              <a:t>9/21/2020</a:t>
            </a:fld>
            <a:endParaRPr lang="en-US"/>
          </a:p>
        </p:txBody>
      </p:sp>
      <p:sp>
        <p:nvSpPr>
          <p:cNvPr id="6" name="Slide Number Placeholder 5"/>
          <p:cNvSpPr>
            <a:spLocks noGrp="1"/>
          </p:cNvSpPr>
          <p:nvPr>
            <p:ph type="sldNum" sz="quarter" idx="12"/>
          </p:nvPr>
        </p:nvSpPr>
        <p:spPr/>
        <p:txBody>
          <a:bodyPr/>
          <a:lstStyle/>
          <a:p>
            <a:fld id="{B90E4B56-0DDA-AA4D-BBA2-B941666BDE94}" type="slidenum">
              <a:rPr lang="en-US" smtClean="0"/>
              <a:pPr/>
              <a:t>94</a:t>
            </a:fld>
            <a:endParaRPr lang="en-US"/>
          </a:p>
        </p:txBody>
      </p:sp>
    </p:spTree>
    <p:extLst>
      <p:ext uri="{BB962C8B-B14F-4D97-AF65-F5344CB8AC3E}">
        <p14:creationId xmlns:p14="http://schemas.microsoft.com/office/powerpoint/2010/main" val="969026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499C27-88C6-4A99-8791-116E37CCB96E}" type="datetime1">
              <a:rPr lang="en-ZA" smtClean="0"/>
              <a:pPr/>
              <a:t>2020/09/21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382031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96ADB-F97B-45E6-A698-413B7D4CEE8D}" type="datetime1">
              <a:rPr lang="en-ZA" smtClean="0"/>
              <a:pPr/>
              <a:t>2020/09/21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398011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30742-C4F1-4116-87E1-85E03F9DCE70}" type="datetime1">
              <a:rPr lang="en-ZA" smtClean="0"/>
              <a:pPr/>
              <a:t>2020/09/21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149476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1"/>
            <a:ext cx="5035550" cy="5670550"/>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050">
                <a:latin typeface="Arial"/>
                <a:cs typeface="Arial"/>
              </a:defRPr>
            </a:lvl4pPr>
            <a:lvl5pPr>
              <a:defRPr sz="800">
                <a:latin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p:cNvSpPr>
            <a:spLocks noGrp="1"/>
          </p:cNvSpPr>
          <p:nvPr>
            <p:ph type="body" sz="half" idx="2"/>
          </p:nvPr>
        </p:nvSpPr>
        <p:spPr>
          <a:xfrm>
            <a:off x="1600200" y="1435101"/>
            <a:ext cx="1865313" cy="4508500"/>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7AB80CD-2DE0-412C-90AD-F50FFE94D0CE}"/>
              </a:ext>
            </a:extLst>
          </p:cNvPr>
          <p:cNvSpPr>
            <a:spLocks noGrp="1"/>
          </p:cNvSpPr>
          <p:nvPr>
            <p:ph type="dt" sz="half" idx="10"/>
          </p:nvPr>
        </p:nvSpPr>
        <p:spPr/>
        <p:txBody>
          <a:bodyPr/>
          <a:lstStyle/>
          <a:p>
            <a:endParaRPr lang="en-ZA" dirty="0"/>
          </a:p>
        </p:txBody>
      </p:sp>
      <p:sp>
        <p:nvSpPr>
          <p:cNvPr id="7" name="Footer Placeholder 6">
            <a:extLst>
              <a:ext uri="{FF2B5EF4-FFF2-40B4-BE49-F238E27FC236}">
                <a16:creationId xmlns:a16="http://schemas.microsoft.com/office/drawing/2014/main" id="{57617ACD-9001-41BD-8635-93A7730A7934}"/>
              </a:ext>
            </a:extLst>
          </p:cNvPr>
          <p:cNvSpPr>
            <a:spLocks noGrp="1"/>
          </p:cNvSpPr>
          <p:nvPr>
            <p:ph type="ftr" sz="quarter" idx="11"/>
          </p:nvPr>
        </p:nvSpPr>
        <p:spPr/>
        <p:txBody>
          <a:bodyPr/>
          <a:lstStyle/>
          <a:p>
            <a:endParaRPr lang="en-ZA" dirty="0"/>
          </a:p>
        </p:txBody>
      </p:sp>
      <p:sp>
        <p:nvSpPr>
          <p:cNvPr id="8" name="Slide Number Placeholder 7">
            <a:extLst>
              <a:ext uri="{FF2B5EF4-FFF2-40B4-BE49-F238E27FC236}">
                <a16:creationId xmlns:a16="http://schemas.microsoft.com/office/drawing/2014/main" id="{03A227B1-92A1-41A5-B9E6-5EE177538D82}"/>
              </a:ext>
            </a:extLst>
          </p:cNvPr>
          <p:cNvSpPr>
            <a:spLocks noGrp="1"/>
          </p:cNvSpPr>
          <p:nvPr>
            <p:ph type="sldNum" sz="quarter" idx="12"/>
          </p:nvPr>
        </p:nvSpPr>
        <p:spPr/>
        <p:txBody>
          <a:bodyPr/>
          <a:lstStyle/>
          <a:p>
            <a:fld id="{F986BC6C-A1B6-454A-8737-3EFFA3B96459}" type="slidenum">
              <a:rPr lang="en-ZA" smtClean="0"/>
              <a:pPr/>
              <a:t>‹#›</a:t>
            </a:fld>
            <a:endParaRPr lang="en-ZA"/>
          </a:p>
        </p:txBody>
      </p:sp>
    </p:spTree>
    <p:extLst>
      <p:ext uri="{BB962C8B-B14F-4D97-AF65-F5344CB8AC3E}">
        <p14:creationId xmlns:p14="http://schemas.microsoft.com/office/powerpoint/2010/main" val="268569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24F56-EE42-45CB-BA19-8B9A04B2CDD5}" type="datetime1">
              <a:rPr lang="en-ZA" smtClean="0"/>
              <a:pPr/>
              <a:t>2020/09/21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322981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FD8150-893D-400B-B437-C6DC843154FF}" type="datetime1">
              <a:rPr lang="en-ZA" smtClean="0"/>
              <a:pPr/>
              <a:t>2020/09/21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1777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111C71-C85C-4EA4-A6D1-45CB9FB85255}" type="datetime1">
              <a:rPr lang="en-ZA" smtClean="0"/>
              <a:pPr/>
              <a:t>2020/09/21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181040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5DB515-A821-446F-BBA7-FC2A4E342430}" type="datetime1">
              <a:rPr lang="en-ZA" smtClean="0"/>
              <a:pPr/>
              <a:t>2020/09/21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183515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592B5-408B-4443-8276-32A0EFF9CE39}" type="datetime1">
              <a:rPr lang="en-ZA" smtClean="0"/>
              <a:pPr/>
              <a:t>2020/09/21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260343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457BE-8009-4425-9B94-497A9ED40B6C}" type="datetime1">
              <a:rPr lang="en-ZA" smtClean="0"/>
              <a:pPr/>
              <a:t>2020/09/21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153280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819620-BC12-40E7-A746-75272FE45C51}" type="datetime1">
              <a:rPr lang="en-ZA" smtClean="0"/>
              <a:pPr/>
              <a:t>2020/09/21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280836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E8AF18-8F61-418E-8E48-3A1DF89E546C}" type="datetime1">
              <a:rPr lang="en-ZA" smtClean="0"/>
              <a:pPr/>
              <a:t>2020/09/21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A02C872-3C2D-4BBA-99CD-E07908712697}" type="slidenum">
              <a:rPr lang="en-ZA" smtClean="0"/>
              <a:pPr/>
              <a:t>‹#›</a:t>
            </a:fld>
            <a:endParaRPr lang="en-ZA"/>
          </a:p>
        </p:txBody>
      </p:sp>
    </p:spTree>
    <p:extLst>
      <p:ext uri="{BB962C8B-B14F-4D97-AF65-F5344CB8AC3E}">
        <p14:creationId xmlns:p14="http://schemas.microsoft.com/office/powerpoint/2010/main" val="233044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B408B-5586-480F-926A-A2D1E126246D}" type="datetime1">
              <a:rPr lang="en-ZA" smtClean="0"/>
              <a:pPr/>
              <a:t>2020/09/21</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2C872-3C2D-4BBA-99CD-E07908712697}" type="slidenum">
              <a:rPr lang="en-ZA" smtClean="0"/>
              <a:pPr/>
              <a:t>‹#›</a:t>
            </a:fld>
            <a:endParaRPr lang="en-ZA"/>
          </a:p>
        </p:txBody>
      </p:sp>
    </p:spTree>
    <p:extLst>
      <p:ext uri="{BB962C8B-B14F-4D97-AF65-F5344CB8AC3E}">
        <p14:creationId xmlns:p14="http://schemas.microsoft.com/office/powerpoint/2010/main" val="218161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8.png"/><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eg"/></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1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01542-4701-4FBB-ACC8-8305F9CFA939}"/>
              </a:ext>
            </a:extLst>
          </p:cNvPr>
          <p:cNvPicPr>
            <a:picLocks noChangeAspect="1"/>
          </p:cNvPicPr>
          <p:nvPr/>
        </p:nvPicPr>
        <p:blipFill>
          <a:blip r:embed="rId2" cstate="print"/>
          <a:stretch>
            <a:fillRect/>
          </a:stretch>
        </p:blipFill>
        <p:spPr>
          <a:xfrm>
            <a:off x="-1" y="5922498"/>
            <a:ext cx="2889051" cy="935502"/>
          </a:xfrm>
          <a:prstGeom prst="rect">
            <a:avLst/>
          </a:prstGeom>
        </p:spPr>
      </p:pic>
      <p:sp>
        <p:nvSpPr>
          <p:cNvPr id="2" name="Rectangle 1">
            <a:extLst>
              <a:ext uri="{FF2B5EF4-FFF2-40B4-BE49-F238E27FC236}">
                <a16:creationId xmlns:a16="http://schemas.microsoft.com/office/drawing/2014/main" id="{3D5A09A0-7787-4E38-9426-4D1007579027}"/>
              </a:ext>
            </a:extLst>
          </p:cNvPr>
          <p:cNvSpPr/>
          <p:nvPr/>
        </p:nvSpPr>
        <p:spPr>
          <a:xfrm>
            <a:off x="140676" y="1874728"/>
            <a:ext cx="7793501" cy="2677656"/>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PORTFOLIO COMMITTEE</a:t>
            </a:r>
          </a:p>
          <a:p>
            <a:endParaRPr lang="en-US" sz="3600" b="1" dirty="0">
              <a:solidFill>
                <a:srgbClr val="FF000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2020-2025 STRATEGIC PLAN</a:t>
            </a:r>
          </a:p>
          <a:p>
            <a:r>
              <a:rPr lang="en-US" sz="2800" b="1" dirty="0">
                <a:solidFill>
                  <a:srgbClr val="0070C0"/>
                </a:solidFill>
                <a:latin typeface="Arial" panose="020B0604020202020204" pitchFamily="34" charset="0"/>
                <a:cs typeface="Arial" panose="020B0604020202020204" pitchFamily="34" charset="0"/>
              </a:rPr>
              <a:t>2020-2021 ANNUAL PERFORMANCE PLAN </a:t>
            </a:r>
          </a:p>
          <a:p>
            <a:endParaRPr lang="en-US" sz="2000" b="1" dirty="0">
              <a:latin typeface="Arial" panose="020B0604020202020204" pitchFamily="34" charset="0"/>
              <a:cs typeface="Arial" panose="020B0604020202020204" pitchFamily="34" charset="0"/>
            </a:endParaRPr>
          </a:p>
          <a:p>
            <a:pPr algn="ctr"/>
            <a:endParaRPr lang="en-ZA" sz="20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133DB8F-FBB0-4392-A085-120BA167B66E}"/>
              </a:ext>
            </a:extLst>
          </p:cNvPr>
          <p:cNvPicPr>
            <a:picLocks noChangeAspect="1"/>
          </p:cNvPicPr>
          <p:nvPr/>
        </p:nvPicPr>
        <p:blipFill rotWithShape="1">
          <a:blip r:embed="rId3" cstate="print"/>
          <a:srcRect b="50000"/>
          <a:stretch/>
        </p:blipFill>
        <p:spPr>
          <a:xfrm>
            <a:off x="5821104" y="4302762"/>
            <a:ext cx="3322896" cy="2481630"/>
          </a:xfrm>
          <a:prstGeom prst="rect">
            <a:avLst/>
          </a:prstGeom>
          <a:ln>
            <a:noFill/>
          </a:ln>
          <a:effectLst>
            <a:softEdge rad="112500"/>
          </a:effectLst>
        </p:spPr>
      </p:pic>
      <p:pic>
        <p:nvPicPr>
          <p:cNvPr id="3" name="Picture 2">
            <a:extLst>
              <a:ext uri="{FF2B5EF4-FFF2-40B4-BE49-F238E27FC236}">
                <a16:creationId xmlns:a16="http://schemas.microsoft.com/office/drawing/2014/main" id="{552CE45C-77C7-4011-886F-09D88B59BFB1}"/>
              </a:ext>
            </a:extLst>
          </p:cNvPr>
          <p:cNvPicPr>
            <a:picLocks noChangeAspect="1"/>
          </p:cNvPicPr>
          <p:nvPr/>
        </p:nvPicPr>
        <p:blipFill>
          <a:blip r:embed="rId4" cstate="print"/>
          <a:stretch>
            <a:fillRect/>
          </a:stretch>
        </p:blipFill>
        <p:spPr>
          <a:xfrm>
            <a:off x="5816117" y="754661"/>
            <a:ext cx="3327883" cy="232820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24B40DDA-1C34-43EF-886D-572A25456EEE}"/>
              </a:ext>
            </a:extLst>
          </p:cNvPr>
          <p:cNvSpPr>
            <a:spLocks noGrp="1"/>
          </p:cNvSpPr>
          <p:nvPr>
            <p:ph type="sldNum" sz="quarter" idx="12"/>
          </p:nvPr>
        </p:nvSpPr>
        <p:spPr/>
        <p:txBody>
          <a:bodyPr/>
          <a:lstStyle/>
          <a:p>
            <a:fld id="{3A02C872-3C2D-4BBA-99CD-E07908712697}" type="slidenum">
              <a:rPr lang="en-ZA" smtClean="0"/>
              <a:pPr/>
              <a:t>1</a:t>
            </a:fld>
            <a:endParaRPr lang="en-ZA"/>
          </a:p>
        </p:txBody>
      </p:sp>
    </p:spTree>
    <p:extLst>
      <p:ext uri="{BB962C8B-B14F-4D97-AF65-F5344CB8AC3E}">
        <p14:creationId xmlns:p14="http://schemas.microsoft.com/office/powerpoint/2010/main" val="4274858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3124200" y="-19665"/>
            <a:ext cx="6019800" cy="830997"/>
          </a:xfrm>
          <a:prstGeom prst="rect">
            <a:avLst/>
          </a:prstGeom>
          <a:solidFill>
            <a:schemeClr val="bg1"/>
          </a:soli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smtClean="0">
                <a:ln>
                  <a:noFill/>
                </a:ln>
                <a:solidFill>
                  <a:schemeClr val="accent4"/>
                </a:solidFill>
                <a:effectLst/>
                <a:uLnTx/>
                <a:uFillTx/>
                <a:latin typeface="Bahnschrift Light" panose="020B0502040204020203" pitchFamily="34" charset="0"/>
              </a:rPr>
              <a:t>Legal Framework </a:t>
            </a:r>
            <a:endParaRPr kumimoji="0" lang="en-US" sz="4800" b="1" i="0" u="none" strike="noStrike" kern="1200" cap="none" spc="0" normalizeH="0" baseline="0" noProof="0" dirty="0">
              <a:ln>
                <a:noFill/>
              </a:ln>
              <a:solidFill>
                <a:schemeClr val="accent4"/>
              </a:solidFill>
              <a:effectLst/>
              <a:uLnTx/>
              <a:uFillTx/>
              <a:latin typeface="Bahnschrift Light" panose="020B0502040204020203" pitchFamily="34" charset="0"/>
            </a:endParaRPr>
          </a:p>
        </p:txBody>
      </p:sp>
      <p:sp>
        <p:nvSpPr>
          <p:cNvPr id="4100" name="Rectangle 5"/>
          <p:cNvSpPr>
            <a:spLocks noChangeArrowheads="1"/>
          </p:cNvSpPr>
          <p:nvPr/>
        </p:nvSpPr>
        <p:spPr bwMode="auto">
          <a:xfrm>
            <a:off x="323850" y="1268413"/>
            <a:ext cx="86407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auto" latinLnBrk="0" hangingPunct="1">
              <a:lnSpc>
                <a:spcPct val="90000"/>
              </a:lnSpc>
              <a:spcBef>
                <a:spcPct val="2000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Diagram 7"/>
          <p:cNvGraphicFramePr/>
          <p:nvPr>
            <p:extLst>
              <p:ext uri="{D42A27DB-BD31-4B8C-83A1-F6EECF244321}">
                <p14:modId xmlns:p14="http://schemas.microsoft.com/office/powerpoint/2010/main" val="2269661048"/>
              </p:ext>
            </p:extLst>
          </p:nvPr>
        </p:nvGraphicFramePr>
        <p:xfrm>
          <a:off x="0" y="704543"/>
          <a:ext cx="9001000"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72F28-4ED3-452D-BDB7-CE1B27FBE3F1}"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9" name="Diagram 8"/>
          <p:cNvGraphicFramePr/>
          <p:nvPr>
            <p:extLst>
              <p:ext uri="{D42A27DB-BD31-4B8C-83A1-F6EECF244321}">
                <p14:modId xmlns:p14="http://schemas.microsoft.com/office/powerpoint/2010/main" val="2190448768"/>
              </p:ext>
            </p:extLst>
          </p:nvPr>
        </p:nvGraphicFramePr>
        <p:xfrm>
          <a:off x="0" y="2324647"/>
          <a:ext cx="9001000" cy="2736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4016432164"/>
              </p:ext>
            </p:extLst>
          </p:nvPr>
        </p:nvGraphicFramePr>
        <p:xfrm>
          <a:off x="143000" y="4023938"/>
          <a:ext cx="9001000" cy="27363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897299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6F222-C194-4A7D-852F-E931C864B55E}"/>
              </a:ext>
            </a:extLst>
          </p:cNvPr>
          <p:cNvPicPr>
            <a:picLocks noChangeAspect="1"/>
          </p:cNvPicPr>
          <p:nvPr/>
        </p:nvPicPr>
        <p:blipFill>
          <a:blip r:embed="rId2" cstate="print"/>
          <a:stretch>
            <a:fillRect/>
          </a:stretch>
        </p:blipFill>
        <p:spPr>
          <a:xfrm flipH="1">
            <a:off x="19508" y="-225554"/>
            <a:ext cx="9124491" cy="7083554"/>
          </a:xfrm>
          <a:prstGeom prst="rect">
            <a:avLst/>
          </a:prstGeom>
        </p:spPr>
      </p:pic>
      <p:sp>
        <p:nvSpPr>
          <p:cNvPr id="3" name="TextBox 2">
            <a:extLst>
              <a:ext uri="{FF2B5EF4-FFF2-40B4-BE49-F238E27FC236}">
                <a16:creationId xmlns:a16="http://schemas.microsoft.com/office/drawing/2014/main" id="{CDD43455-1EF1-4394-B4A2-09BFCE79F80A}"/>
              </a:ext>
            </a:extLst>
          </p:cNvPr>
          <p:cNvSpPr txBox="1"/>
          <p:nvPr/>
        </p:nvSpPr>
        <p:spPr>
          <a:xfrm>
            <a:off x="19508" y="1546355"/>
            <a:ext cx="8945757" cy="2800767"/>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rPr>
              <a:t>AN EXTENSIVE SITUATIONAL ANALYSIS</a:t>
            </a:r>
          </a:p>
          <a:p>
            <a:pPr algn="ctr"/>
            <a:endPar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a:p>
            <a:pPr algn="ctr"/>
            <a:r>
              <a:rPr lang="en-US" sz="4400" b="1" dirty="0">
                <a:effectLst>
                  <a:outerShdw blurRad="38100" dist="38100" dir="2700000" algn="tl">
                    <a:srgbClr val="000000">
                      <a:alpha val="43137"/>
                    </a:srgbClr>
                  </a:outerShdw>
                </a:effectLst>
                <a:latin typeface="Bahnschrift SemiBold" panose="020B0502040204020203" pitchFamily="34" charset="0"/>
              </a:rPr>
              <a:t>A case for Programme </a:t>
            </a:r>
            <a:r>
              <a:rPr lang="en-US" sz="4400" b="1" dirty="0" smtClean="0">
                <a:effectLst>
                  <a:outerShdw blurRad="38100" dist="38100" dir="2700000" algn="tl">
                    <a:srgbClr val="000000">
                      <a:alpha val="43137"/>
                    </a:srgbClr>
                  </a:outerShdw>
                </a:effectLst>
                <a:latin typeface="Bahnschrift SemiBold" panose="020B0502040204020203" pitchFamily="34" charset="0"/>
              </a:rPr>
              <a:t>4</a:t>
            </a:r>
            <a:endParaRPr lang="en-ZA" sz="4400" b="1" dirty="0">
              <a:effectLst>
                <a:outerShdw blurRad="38100" dist="38100" dir="2700000" algn="tl">
                  <a:srgbClr val="000000">
                    <a:alpha val="43137"/>
                  </a:srgbClr>
                </a:outerShdw>
              </a:effectLst>
              <a:latin typeface="Bahnschrift SemiBold" panose="020B0502040204020203" pitchFamily="34" charset="0"/>
            </a:endParaRPr>
          </a:p>
        </p:txBody>
      </p:sp>
      <p:sp>
        <p:nvSpPr>
          <p:cNvPr id="7" name="Slide Number Placeholder 6">
            <a:extLst>
              <a:ext uri="{FF2B5EF4-FFF2-40B4-BE49-F238E27FC236}">
                <a16:creationId xmlns:a16="http://schemas.microsoft.com/office/drawing/2014/main" id="{C9AABD58-4287-4678-B891-3B0A73B6B8B7}"/>
              </a:ext>
            </a:extLst>
          </p:cNvPr>
          <p:cNvSpPr>
            <a:spLocks noGrp="1"/>
          </p:cNvSpPr>
          <p:nvPr>
            <p:ph type="sldNum" sz="quarter" idx="12"/>
          </p:nvPr>
        </p:nvSpPr>
        <p:spPr/>
        <p:txBody>
          <a:bodyPr/>
          <a:lstStyle/>
          <a:p>
            <a:fld id="{F986BC6C-A1B6-454A-8737-3EFFA3B96459}" type="slidenum">
              <a:rPr lang="en-ZA" smtClean="0"/>
              <a:pPr/>
              <a:t>100</a:t>
            </a:fld>
            <a:endParaRPr lang="en-ZA"/>
          </a:p>
        </p:txBody>
      </p:sp>
    </p:spTree>
    <p:extLst>
      <p:ext uri="{BB962C8B-B14F-4D97-AF65-F5344CB8AC3E}">
        <p14:creationId xmlns:p14="http://schemas.microsoft.com/office/powerpoint/2010/main" val="31078492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algn="r"/>
            <a:r>
              <a:rPr lang="en-US" sz="36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t>
            </a:r>
            <a:r>
              <a:rPr lang="en-US" sz="36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ANALYSIS - HPP</a:t>
            </a:r>
            <a:endParaRPr lang="en-ZA" sz="36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2" name="Rectangle 1">
            <a:extLst>
              <a:ext uri="{FF2B5EF4-FFF2-40B4-BE49-F238E27FC236}">
                <a16:creationId xmlns:a16="http://schemas.microsoft.com/office/drawing/2014/main" id="{67A05A67-D99A-41D3-87B7-A24A3459078F}"/>
              </a:ext>
            </a:extLst>
          </p:cNvPr>
          <p:cNvSpPr/>
          <p:nvPr/>
        </p:nvSpPr>
        <p:spPr>
          <a:xfrm>
            <a:off x="198245" y="671691"/>
            <a:ext cx="8945756" cy="677108"/>
          </a:xfrm>
          <a:prstGeom prst="rect">
            <a:avLst/>
          </a:prstGeom>
        </p:spPr>
        <p:txBody>
          <a:bodyPr wrap="square">
            <a:spAutoFit/>
          </a:bodyPr>
          <a:lstStyle/>
          <a:p>
            <a:pPr>
              <a:buFont typeface="+mj-lt"/>
              <a:buAutoNum type="arabicPeriod"/>
            </a:pPr>
            <a:endParaRPr lang="en-US" sz="20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92800" y="836712"/>
            <a:ext cx="8752956" cy="5909310"/>
          </a:xfrm>
          <a:prstGeom prst="rect">
            <a:avLst/>
          </a:prstGeom>
        </p:spPr>
        <p:txBody>
          <a:bodyPr wrap="square">
            <a:spAutoFit/>
          </a:bodyPr>
          <a:lstStyle/>
          <a:p>
            <a:pPr marL="342900" indent="-342900" algn="just">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national state of disaster was declared by the President on 15 March 2020 following the outbreak of Coronavirus. </a:t>
            </a:r>
            <a:endParaRPr lang="en-US" dirty="0" smtClean="0">
              <a:latin typeface="Arial" panose="020B0604020202020204" pitchFamily="34" charset="0"/>
              <a:cs typeface="Arial" panose="020B0604020202020204" pitchFamily="34" charset="0"/>
            </a:endParaRPr>
          </a:p>
          <a:p>
            <a:pPr algn="just"/>
            <a:endParaRPr lang="en-US"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declaration of the national state of disaster enabled government to have an integrated and coordinated disaster management mechanisms that will focus on preventing and reducing the outbreak of COVID-19. </a:t>
            </a:r>
            <a:endParaRPr lang="en-US" dirty="0" smtClean="0">
              <a:latin typeface="Arial" panose="020B0604020202020204" pitchFamily="34" charset="0"/>
              <a:cs typeface="Arial" panose="020B0604020202020204" pitchFamily="34" charset="0"/>
            </a:endParaRPr>
          </a:p>
          <a:p>
            <a:pPr algn="just"/>
            <a:endParaRPr lang="en-US"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As </a:t>
            </a:r>
            <a:r>
              <a:rPr lang="en-US" dirty="0">
                <a:latin typeface="Arial" panose="020B0604020202020204" pitchFamily="34" charset="0"/>
                <a:cs typeface="Arial" panose="020B0604020202020204" pitchFamily="34" charset="0"/>
              </a:rPr>
              <a:t>part of the COVID-19 response </a:t>
            </a:r>
            <a:r>
              <a:rPr lang="en-US" dirty="0" smtClean="0">
                <a:latin typeface="Arial" panose="020B0604020202020204" pitchFamily="34" charset="0"/>
                <a:cs typeface="Arial" panose="020B0604020202020204" pitchFamily="34" charset="0"/>
              </a:rPr>
              <a:t>plan, </a:t>
            </a:r>
            <a:r>
              <a:rPr lang="en-US" dirty="0">
                <a:latin typeface="Arial" panose="020B0604020202020204" pitchFamily="34" charset="0"/>
                <a:cs typeface="Arial" panose="020B0604020202020204" pitchFamily="34" charset="0"/>
              </a:rPr>
              <a:t>the President announced a reprioritization process which would redirect R130 billion from baseline allocations to the response package. </a:t>
            </a:r>
            <a:endParaRPr lang="en-US" dirty="0" smtClean="0">
              <a:latin typeface="Arial" panose="020B0604020202020204" pitchFamily="34" charset="0"/>
              <a:cs typeface="Arial" panose="020B0604020202020204" pitchFamily="34" charset="0"/>
            </a:endParaRPr>
          </a:p>
          <a:p>
            <a:pPr algn="just"/>
            <a:endParaRPr lang="en-US"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Consequently, the </a:t>
            </a:r>
            <a:r>
              <a:rPr lang="en-US" dirty="0">
                <a:latin typeface="Arial" panose="020B0604020202020204" pitchFamily="34" charset="0"/>
                <a:cs typeface="Arial" panose="020B0604020202020204" pitchFamily="34" charset="0"/>
              </a:rPr>
              <a:t>Heritage Promotion and Preservation budget allocation was reduced by </a:t>
            </a:r>
            <a:r>
              <a:rPr lang="en-US" dirty="0" smtClean="0">
                <a:latin typeface="Arial" panose="020B0604020202020204" pitchFamily="34" charset="0"/>
                <a:cs typeface="Arial" panose="020B0604020202020204" pitchFamily="34" charset="0"/>
              </a:rPr>
              <a:t>R387 256 </a:t>
            </a:r>
            <a:r>
              <a:rPr lang="en-US" dirty="0">
                <a:latin typeface="Arial" panose="020B0604020202020204" pitchFamily="34" charset="0"/>
                <a:cs typeface="Arial" panose="020B0604020202020204" pitchFamily="34" charset="0"/>
              </a:rPr>
              <a:t>000 from </a:t>
            </a:r>
            <a:r>
              <a:rPr lang="en-US" dirty="0" smtClean="0">
                <a:latin typeface="Arial" panose="020B0604020202020204" pitchFamily="34" charset="0"/>
                <a:cs typeface="Arial" panose="020B0604020202020204" pitchFamily="34" charset="0"/>
              </a:rPr>
              <a:t>R2 512 839 </a:t>
            </a:r>
            <a:r>
              <a:rPr lang="en-US" dirty="0">
                <a:latin typeface="Arial" panose="020B0604020202020204" pitchFamily="34" charset="0"/>
                <a:cs typeface="Arial" panose="020B0604020202020204" pitchFamily="34" charset="0"/>
              </a:rPr>
              <a:t>000 to </a:t>
            </a:r>
            <a:r>
              <a:rPr lang="en-US" dirty="0" smtClean="0">
                <a:latin typeface="Arial" panose="020B0604020202020204" pitchFamily="34" charset="0"/>
                <a:cs typeface="Arial" panose="020B0604020202020204" pitchFamily="34" charset="0"/>
              </a:rPr>
              <a:t>R2 135 583 000. An amount of R10 million has been re-prioritized for decontaminating libraries and purchasing PPE for staff</a:t>
            </a:r>
          </a:p>
          <a:p>
            <a:pPr algn="just"/>
            <a:endParaRPr lang="en-US"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These budget </a:t>
            </a:r>
            <a:r>
              <a:rPr lang="en-US" dirty="0" smtClean="0">
                <a:latin typeface="Arial" panose="020B0604020202020204" pitchFamily="34" charset="0"/>
                <a:cs typeface="Arial" panose="020B0604020202020204" pitchFamily="34" charset="0"/>
              </a:rPr>
              <a:t>cuts, together with </a:t>
            </a:r>
            <a:r>
              <a:rPr lang="en-US" dirty="0">
                <a:latin typeface="Arial" panose="020B0604020202020204" pitchFamily="34" charset="0"/>
                <a:cs typeface="Arial" panose="020B0604020202020204" pitchFamily="34" charset="0"/>
              </a:rPr>
              <a:t>the lockdown, accompanying restrictions and likely increased restrictions are severely impacting </a:t>
            </a:r>
            <a:r>
              <a:rPr lang="en-US" dirty="0" smtClean="0">
                <a:latin typeface="Arial" panose="020B0604020202020204" pitchFamily="34" charset="0"/>
                <a:cs typeface="Arial" panose="020B0604020202020204" pitchFamily="34" charset="0"/>
              </a:rPr>
              <a:t>negatively on </a:t>
            </a:r>
            <a:r>
              <a:rPr lang="en-US" dirty="0">
                <a:latin typeface="Arial" panose="020B0604020202020204" pitchFamily="34" charset="0"/>
                <a:cs typeface="Arial" panose="020B0604020202020204" pitchFamily="34" charset="0"/>
              </a:rPr>
              <a:t>the implementation of heritage preservation and promotion programmes and the achievement of APP and OP targets</a:t>
            </a:r>
            <a:r>
              <a:rPr lang="en-US"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6457950" y="6356350"/>
            <a:ext cx="2057400" cy="365125"/>
          </a:xfrm>
          <a:prstGeom prst="rect">
            <a:avLst/>
          </a:prstGeom>
        </p:spPr>
        <p:txBody>
          <a:bodyPr/>
          <a:lstStyle/>
          <a:p>
            <a:pPr algn="r"/>
            <a:fld id="{F986BC6C-A1B6-454A-8737-3EFFA3B96459}" type="slidenum">
              <a:rPr lang="en-ZA" smtClean="0"/>
              <a:pPr algn="r"/>
              <a:t>101</a:t>
            </a:fld>
            <a:endParaRPr lang="en-ZA" dirty="0"/>
          </a:p>
        </p:txBody>
      </p:sp>
    </p:spTree>
    <p:extLst>
      <p:ext uri="{BB962C8B-B14F-4D97-AF65-F5344CB8AC3E}">
        <p14:creationId xmlns:p14="http://schemas.microsoft.com/office/powerpoint/2010/main" val="1830826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99122" y="733803"/>
            <a:ext cx="8945756"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99121" y="980728"/>
            <a:ext cx="9044879" cy="586314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OUTPUT: WORKSHOPS TO ADVANCE KNOWLEDGE ON NATIONAL SYMBOLS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R2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380 000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has been cut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from R6 590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000 Bureau of Heraldry Goods and Services budget. The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9 workshops to advance knowledge on National Symbols including the flag in all provinces will no longer be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possible</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Optimum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conditions for this indicator require inter-provincial travel and gatherings. Indications that the pandemic is still to reach its peak in the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country make it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impossible to predict when the optimum level will be reached.  Video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and other awareness platforms and campaigns will be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utilized to advance knowledge</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Mass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Media communications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are planned to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advance knowledge on National Symbols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including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national flag.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Dependencies include the type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of media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platform and availability and affordability of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media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space and responsiveness of potential partners.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OUTPUT: FLAGS IN SCHOOLS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The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90 flags planned to be installed in schools will not happen as access to schools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is limited as a result of restrictions. </a:t>
            </a:r>
            <a:r>
              <a:rPr lang="en-US" sz="1500" noProof="0" dirty="0" smtClean="0">
                <a:latin typeface="Arial" panose="020B0604020202020204" pitchFamily="34" charset="0"/>
                <a:cs typeface="Arial" panose="020B0604020202020204" pitchFamily="34" charset="0"/>
              </a:rPr>
              <a:t>Access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is likely to become even more limited as infections and the spread of the virus increases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and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DBE intervenes with tighter controls.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The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100 000 handheld flags planned to be distributed will no longer happen as public gatherings are likely to remain prohibited as the spread of the virus increases. </a:t>
            </a:r>
            <a:endPar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Under the circumstances, a project to utilize unemployed graduates, youth and women to conduct an audit of flags on </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National and Provincial Government Administrative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Buildings is being planned to inform interventions going forward</a:t>
            </a:r>
            <a:r>
              <a:rPr kumimoji="0" lang="en-US"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The success of this intervention will depend on responsiveness from Provinces and the extent of restrictions in different localities depending on the prevalence of infections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SITUATIONAL </a:t>
            </a:r>
            <a:r>
              <a:rPr kumimoji="0" lang="en-US" sz="3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ANALYSIS - HPP</a:t>
            </a:r>
            <a:endParaRPr kumimoji="0" lang="en-ZA"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6457950" y="6356350"/>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6BC6C-A1B6-454A-8737-3EFFA3B96459}"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410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99122" y="733803"/>
            <a:ext cx="8945756"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26017" y="984324"/>
            <a:ext cx="8945756"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OUTPUT: STANDARDIZATION AND TRANSFORMATION OF GEOGRAPHICAL NAMES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R2 229 000 has been cut from R3 552 000 Living Heritage Goods and Services budget. R2 432 000 has been cut from R5 107 000 South African Geographical Names Council budget. The 3 Government Gazette notices on standardization and transformation of geographical names will not be published as the SAGNC will have no names to consider if PGNC’s are unable to meet and do public consultations. Alternative modes of public consultations will increase the risk of court challenges based on insufficient consultation. </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PGNC’s likely to only do meaningful consultations in lockdown level 1. Staff with and without underlying conditions may be working from home for longer as GP increasingly becomes a hotspot province. </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Under the circumstances, greater focus will be the development of Geographical names awareness campaign video and public awareness material to be used for public broadcasting and procurement and setting up geographic names database and online map interactive platform. Staff are working on this.</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smtClean="0">
                <a:ln>
                  <a:noFill/>
                </a:ln>
                <a:effectLst/>
                <a:uLnTx/>
                <a:uFillTx/>
                <a:latin typeface="Arial" panose="020B0604020202020204" pitchFamily="34" charset="0"/>
                <a:ea typeface="Calibri" panose="020F0502020204030204" pitchFamily="34" charset="0"/>
              </a:rPr>
              <a:t>OUTPUT: BOOKS DOCUMENTING LIVING HUMAN TREASURES</a:t>
            </a:r>
            <a:endPar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smtClean="0">
                <a:ln>
                  <a:noFill/>
                </a:ln>
                <a:effectLst/>
                <a:uLnTx/>
                <a:uFillTx/>
                <a:latin typeface="Arial" panose="020B0604020202020204" pitchFamily="34" charset="0"/>
                <a:cs typeface="Arial" panose="020B0604020202020204" pitchFamily="34" charset="0"/>
              </a:rPr>
              <a:t>The target of publishing 2 books documenting Living Human Treasures by the end of the financial year will now be achieved in the first quarter of the next financial year</a:t>
            </a:r>
            <a:r>
              <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as bid committees could not meet to appoint the service provider in the first quarter. The annual target for the current year has been adjusted to compiling, assessing and designing publications and their content. A big dependency is the uncertainty about restrictions as the target requires inter-provincial travel to interview and research the lives and work of living human treasures. </a:t>
            </a:r>
          </a:p>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smtClean="0">
                <a:ln>
                  <a:noFill/>
                </a:ln>
                <a:effectLst/>
                <a:uLnTx/>
                <a:uFillTx/>
                <a:latin typeface="Arial" panose="020B0604020202020204" pitchFamily="34" charset="0"/>
                <a:cs typeface="Arial" panose="020B0604020202020204" pitchFamily="34" charset="0"/>
              </a:rPr>
              <a:t>A new </a:t>
            </a:r>
            <a:r>
              <a:rPr kumimoji="0" lang="en-US" sz="1400" b="0" i="0" u="sng"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programme</a:t>
            </a:r>
            <a:r>
              <a:rPr kumimoji="0" lang="en-US" sz="1400" b="0" i="0" u="sng" strike="noStrike" kern="1200" cap="none" spc="0" normalizeH="0" baseline="0" noProof="0" dirty="0" smtClean="0">
                <a:ln>
                  <a:noFill/>
                </a:ln>
                <a:effectLst/>
                <a:uLnTx/>
                <a:uFillTx/>
                <a:latin typeface="Arial" panose="020B0604020202020204" pitchFamily="34" charset="0"/>
                <a:cs typeface="Arial" panose="020B0604020202020204" pitchFamily="34" charset="0"/>
              </a:rPr>
              <a:t> of heritage graduates, students, unemployed youth and women to audit and document South Africa’s indigenous knowledge and custodians and practitioners in all nine provinces </a:t>
            </a:r>
            <a:r>
              <a:rPr lang="en-US" sz="1400" u="sng" dirty="0" smtClean="0">
                <a:latin typeface="Arial" panose="020B0604020202020204" pitchFamily="34" charset="0"/>
                <a:cs typeface="Arial" panose="020B0604020202020204" pitchFamily="34" charset="0"/>
              </a:rPr>
              <a:t>is being planned </a:t>
            </a:r>
            <a:r>
              <a:rPr kumimoji="0" lang="en-US" sz="1400" b="0" i="0" u="sng" strike="noStrike" kern="1200" cap="none" spc="0" normalizeH="0" baseline="0" noProof="0" dirty="0" smtClean="0">
                <a:ln>
                  <a:noFill/>
                </a:ln>
                <a:effectLst/>
                <a:uLnTx/>
                <a:uFillTx/>
                <a:latin typeface="Arial" panose="020B0604020202020204" pitchFamily="34" charset="0"/>
                <a:cs typeface="Arial" panose="020B0604020202020204" pitchFamily="34" charset="0"/>
              </a:rPr>
              <a:t>which will make it easier to identify candidates for books going forward.</a:t>
            </a:r>
            <a:r>
              <a:rPr kumimoji="0" lang="en-US" sz="1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Dependencies will include responsiveness of provinces and other potential partners.</a:t>
            </a: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SITUATIONAL </a:t>
            </a:r>
            <a:r>
              <a:rPr kumimoji="0" lang="en-US" sz="3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ANALYSIS - HPP</a:t>
            </a:r>
            <a:endParaRPr kumimoji="0" lang="en-ZA"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6457950" y="6356350"/>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6BC6C-A1B6-454A-8737-3EFFA3B96459}"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3384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99122" y="733803"/>
            <a:ext cx="8945756" cy="677108"/>
          </a:xfrm>
          <a:prstGeom prst="rect">
            <a:avLst/>
          </a:prstGeom>
        </p:spPr>
        <p:txBody>
          <a:bodyPr wrap="square">
            <a:spAutoFit/>
          </a:bodyPr>
          <a:lstStyle/>
          <a:p>
            <a:pPr>
              <a:buFont typeface="+mj-lt"/>
              <a:buAutoNum type="arabicPeriod"/>
            </a:pPr>
            <a:endParaRPr lang="en-US" sz="20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99122" y="1091708"/>
            <a:ext cx="8945756" cy="4031873"/>
          </a:xfrm>
          <a:prstGeom prst="rect">
            <a:avLst/>
          </a:prstGeom>
        </p:spPr>
        <p:txBody>
          <a:bodyPr wrap="square">
            <a:spAutoFit/>
          </a:bodyPr>
          <a:lstStyle/>
          <a:p>
            <a:pPr algn="just"/>
            <a:r>
              <a:rPr lang="en-US" sz="1600" b="1" dirty="0" smtClean="0">
                <a:latin typeface="Arial" panose="020B0604020202020204" pitchFamily="34" charset="0"/>
                <a:cs typeface="Arial" panose="020B0604020202020204" pitchFamily="34" charset="0"/>
              </a:rPr>
              <a:t>OUTPUT: HERITAGE BURSARIES AND POLICY</a:t>
            </a:r>
          </a:p>
          <a:p>
            <a:pPr algn="just"/>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a:latin typeface="Arial" panose="020B0604020202020204" pitchFamily="34" charset="0"/>
                <a:cs typeface="Arial" panose="020B0604020202020204" pitchFamily="34" charset="0"/>
              </a:rPr>
              <a:t>R2 054 000 has been cut from the R3 000 000 goods and services budget of Heritage Policy and bursaries. </a:t>
            </a:r>
            <a:r>
              <a:rPr lang="en-US" sz="1600" u="sng" dirty="0">
                <a:latin typeface="Arial" panose="020B0604020202020204" pitchFamily="34" charset="0"/>
                <a:cs typeface="Arial" panose="020B0604020202020204" pitchFamily="34" charset="0"/>
              </a:rPr>
              <a:t>Payment of the 65 Heritage Bursaries planned for Q2 will now only be done in Q3 as universities begin to become administratively more functional.</a:t>
            </a:r>
            <a:r>
              <a:rPr lang="en-US" sz="1600" dirty="0">
                <a:latin typeface="Arial" panose="020B0604020202020204" pitchFamily="34" charset="0"/>
                <a:cs typeface="Arial" panose="020B0604020202020204" pitchFamily="34" charset="0"/>
              </a:rPr>
              <a:t> Increased telephone and email follow-up to obtain supporting documents and liaise with universities on applications. </a:t>
            </a:r>
          </a:p>
          <a:p>
            <a:pPr marL="342900" indent="-34290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a:latin typeface="Arial" panose="020B0604020202020204" pitchFamily="34" charset="0"/>
                <a:cs typeface="Arial" panose="020B0604020202020204" pitchFamily="34" charset="0"/>
              </a:rPr>
              <a:t>Policy development consultations takes place optimally under conditions with no restrictions or at least level 1. The one stakeholder workshop on the Digitization of heritage resources policy planned for Q1 was cancelled and draft policy was circulated to stakeholders for written inputs instead. Further, cancellation of Cabinet Committee meetings affected the presentation of the Repatriation and Restitution of Human Remains Policy to these committees. Alternative meeting options were explored, i.e. Microsoft Teams for presentation of the policy to both Technical Working Group and Social Protection Community and Human Development Cluster (SPCHD). </a:t>
            </a: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algn="r"/>
            <a:r>
              <a:rPr lang="en-US" sz="36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t>
            </a:r>
            <a:r>
              <a:rPr lang="en-US" sz="36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ANALYSIS - HPP</a:t>
            </a:r>
            <a:endParaRPr lang="en-ZA" sz="36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6457950" y="6356350"/>
            <a:ext cx="2057400" cy="365125"/>
          </a:xfrm>
          <a:prstGeom prst="rect">
            <a:avLst/>
          </a:prstGeom>
        </p:spPr>
        <p:txBody>
          <a:bodyPr/>
          <a:lstStyle/>
          <a:p>
            <a:pPr algn="r"/>
            <a:fld id="{F986BC6C-A1B6-454A-8737-3EFFA3B96459}" type="slidenum">
              <a:rPr lang="en-ZA" smtClean="0"/>
              <a:pPr algn="r"/>
              <a:t>104</a:t>
            </a:fld>
            <a:endParaRPr lang="en-ZA" dirty="0"/>
          </a:p>
        </p:txBody>
      </p:sp>
    </p:spTree>
    <p:extLst>
      <p:ext uri="{BB962C8B-B14F-4D97-AF65-F5344CB8AC3E}">
        <p14:creationId xmlns:p14="http://schemas.microsoft.com/office/powerpoint/2010/main" val="3380614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99122" y="733803"/>
            <a:ext cx="8945756"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94109" y="1394112"/>
            <a:ext cx="8851647"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OUTPUT: HERITAGE LEGACY PROJECTS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As a result of the complete lockdown under level four and the inability of procurement committees to meet, only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appointment of exhibition service providers will be achieved instead of the planned development and installation of exhibitions for the Winnie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Madikizela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-Mandela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Brandfort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Museum, the OR Tambo Garden of Remembrance and the Sarah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Baartman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Center of Remembrance.  </a:t>
            </a: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planned engagement towards reaching agreement with Mozambique Government on the operationalization of Matola and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Mbuzini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will not happen as these require cross border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travel.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same reason, the planned conceptualization of the Botswana and Angola RLHR Monuments through engagement with these countries will no longer happen.</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Arial" panose="020B0604020202020204" pitchFamily="34" charset="0"/>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SITUATIONAL </a:t>
            </a:r>
            <a:r>
              <a:rPr kumimoji="0" lang="en-US" sz="3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rPr>
              <a:t>ANALYSIS - HPP</a:t>
            </a:r>
            <a:endParaRPr kumimoji="0" lang="en-ZA"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hnschrift SemiBold" panose="020B0502040204020203" pitchFamily="34" charset="0"/>
              <a:ea typeface="+mn-ea"/>
              <a:cs typeface="+mn-cs"/>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6457950" y="6356350"/>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6BC6C-A1B6-454A-8737-3EFFA3B96459}" type="slidenum">
              <a:rPr kumimoji="0" lang="en-Z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Z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741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99122" y="733803"/>
            <a:ext cx="8945756" cy="677108"/>
          </a:xfrm>
          <a:prstGeom prst="rect">
            <a:avLst/>
          </a:prstGeom>
        </p:spPr>
        <p:txBody>
          <a:bodyPr wrap="square">
            <a:spAutoFit/>
          </a:bodyPr>
          <a:lstStyle/>
          <a:p>
            <a:pPr>
              <a:buFont typeface="+mj-lt"/>
              <a:buAutoNum type="arabicPeriod"/>
            </a:pPr>
            <a:endParaRPr lang="en-US" sz="20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99122" y="980728"/>
            <a:ext cx="8945756" cy="5509200"/>
          </a:xfrm>
          <a:prstGeom prst="rect">
            <a:avLst/>
          </a:prstGeom>
        </p:spPr>
        <p:txBody>
          <a:bodyPr wrap="square">
            <a:spAutoFit/>
          </a:bodyPr>
          <a:lstStyle/>
          <a:p>
            <a:pPr algn="just"/>
            <a:r>
              <a:rPr lang="en-US" sz="1600" b="1" dirty="0" smtClean="0">
                <a:latin typeface="Arial" panose="020B0604020202020204" pitchFamily="34" charset="0"/>
                <a:cs typeface="Arial" panose="020B0604020202020204" pitchFamily="34" charset="0"/>
              </a:rPr>
              <a:t>OUTPUT: COMMUNITY LIBRARIES</a:t>
            </a:r>
          </a:p>
          <a:p>
            <a:pPr algn="just"/>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a:latin typeface="Arial" panose="020B0604020202020204" pitchFamily="34" charset="0"/>
                <a:cs typeface="Arial" panose="020B0604020202020204" pitchFamily="34" charset="0"/>
              </a:rPr>
              <a:t>Similarly, the Conditional Grant for public libraries was accordingly reduced by R312 million. The reduction necessitated a review of planned targets and deliverables on planned infrastructure and the purchasing of library materials. As a result the </a:t>
            </a:r>
            <a:r>
              <a:rPr lang="en-US" sz="1600" dirty="0" smtClean="0">
                <a:latin typeface="Arial" panose="020B0604020202020204" pitchFamily="34" charset="0"/>
                <a:cs typeface="Arial" panose="020B0604020202020204" pitchFamily="34" charset="0"/>
              </a:rPr>
              <a:t>number of new library projects to be funded has been reduced from 29 to 12. The </a:t>
            </a:r>
            <a:r>
              <a:rPr lang="en-US" sz="1600" dirty="0">
                <a:latin typeface="Arial" panose="020B0604020202020204" pitchFamily="34" charset="0"/>
                <a:cs typeface="Arial" panose="020B0604020202020204" pitchFamily="34" charset="0"/>
              </a:rPr>
              <a:t>remaining grant funding will continue to maintain compensation for contract employees. </a:t>
            </a:r>
            <a:endParaRPr lang="en-US" sz="16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There are currently 1956  positions across provinces funded through the conditional grant. </a:t>
            </a:r>
          </a:p>
          <a:p>
            <a:pPr marL="342900" indent="-34290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current capacity in the National Department will continue to coordinate planning and provide oversight over the implementation of the grant.</a:t>
            </a:r>
          </a:p>
          <a:p>
            <a:pPr algn="just"/>
            <a:endParaRPr lang="en-US" sz="1600" dirty="0" smtClean="0">
              <a:latin typeface="Arial" panose="020B0604020202020204" pitchFamily="34" charset="0"/>
              <a:cs typeface="Arial" panose="020B0604020202020204" pitchFamily="34" charset="0"/>
            </a:endParaRPr>
          </a:p>
          <a:p>
            <a:pPr algn="just"/>
            <a:r>
              <a:rPr lang="en-US" sz="1600" b="1" dirty="0" smtClean="0">
                <a:latin typeface="Arial" panose="020B0604020202020204" pitchFamily="34" charset="0"/>
                <a:cs typeface="Arial" panose="020B0604020202020204" pitchFamily="34" charset="0"/>
              </a:rPr>
              <a:t>OUTPUT: NATIONAL ARCHIVES INFRASTRUCTURE UPGRADED</a:t>
            </a:r>
          </a:p>
          <a:p>
            <a:pPr algn="just"/>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budget for the planned upgrading of the National Archives has been reduced by R30 million. However, the Department will appoint a service provider who will undertake a feasibility to determine the accommodation needs of the National Archives</a:t>
            </a:r>
            <a:r>
              <a:rPr lang="en-US" sz="1600" u="sng"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This project has been moved to the operational plan due to expected delays during the lockdown regulations.</a:t>
            </a:r>
          </a:p>
          <a:p>
            <a:pPr marL="342900" indent="-34290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current capacity in the National Department will continue to coordinate </a:t>
            </a:r>
            <a:r>
              <a:rPr lang="en-US" sz="1600" dirty="0" smtClean="0">
                <a:latin typeface="Arial" panose="020B0604020202020204" pitchFamily="34" charset="0"/>
                <a:cs typeface="Arial" panose="020B0604020202020204" pitchFamily="34" charset="0"/>
              </a:rPr>
              <a:t>planning and the implementation of the project.</a:t>
            </a: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algn="r"/>
            <a:r>
              <a:rPr lang="en-US" sz="36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t>
            </a:r>
            <a:r>
              <a:rPr lang="en-US" sz="36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ANALYSIS - HPP</a:t>
            </a:r>
            <a:endParaRPr lang="en-ZA" sz="36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6457950" y="6356350"/>
            <a:ext cx="2057400" cy="365125"/>
          </a:xfrm>
          <a:prstGeom prst="rect">
            <a:avLst/>
          </a:prstGeom>
        </p:spPr>
        <p:txBody>
          <a:bodyPr/>
          <a:lstStyle/>
          <a:p>
            <a:pPr algn="r"/>
            <a:fld id="{F986BC6C-A1B6-454A-8737-3EFFA3B96459}" type="slidenum">
              <a:rPr lang="en-ZA" smtClean="0"/>
              <a:pPr algn="r"/>
              <a:t>106</a:t>
            </a:fld>
            <a:endParaRPr lang="en-ZA" dirty="0"/>
          </a:p>
        </p:txBody>
      </p:sp>
    </p:spTree>
    <p:extLst>
      <p:ext uri="{BB962C8B-B14F-4D97-AF65-F5344CB8AC3E}">
        <p14:creationId xmlns:p14="http://schemas.microsoft.com/office/powerpoint/2010/main" val="2636196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1BFB91-E65A-44AA-A3CB-8CB30E27BDFD}"/>
              </a:ext>
            </a:extLst>
          </p:cNvPr>
          <p:cNvSpPr>
            <a:spLocks noGrp="1"/>
          </p:cNvSpPr>
          <p:nvPr>
            <p:ph type="sldNum" sz="quarter" idx="4294967295"/>
          </p:nvPr>
        </p:nvSpPr>
        <p:spPr/>
        <p:txBody>
          <a:bodyPr/>
          <a:lstStyle/>
          <a:p>
            <a:r>
              <a:rPr lang="en-ZA"/>
              <a:t>1</a:t>
            </a:r>
            <a:endParaRPr lang="en-ZA" dirty="0"/>
          </a:p>
        </p:txBody>
      </p:sp>
      <p:graphicFrame>
        <p:nvGraphicFramePr>
          <p:cNvPr id="3" name="Table 2">
            <a:extLst>
              <a:ext uri="{FF2B5EF4-FFF2-40B4-BE49-F238E27FC236}">
                <a16:creationId xmlns:a16="http://schemas.microsoft.com/office/drawing/2014/main" id="{A937B41F-A5B5-4E32-A2C7-CFE8E7A5BD38}"/>
              </a:ext>
            </a:extLst>
          </p:cNvPr>
          <p:cNvGraphicFramePr>
            <a:graphicFrameLocks noGrp="1"/>
          </p:cNvGraphicFramePr>
          <p:nvPr>
            <p:extLst>
              <p:ext uri="{D42A27DB-BD31-4B8C-83A1-F6EECF244321}">
                <p14:modId xmlns:p14="http://schemas.microsoft.com/office/powerpoint/2010/main" val="3653853280"/>
              </p:ext>
            </p:extLst>
          </p:nvPr>
        </p:nvGraphicFramePr>
        <p:xfrm>
          <a:off x="35134" y="631704"/>
          <a:ext cx="9113221" cy="6129051"/>
        </p:xfrm>
        <a:graphic>
          <a:graphicData uri="http://schemas.openxmlformats.org/drawingml/2006/table">
            <a:tbl>
              <a:tblPr firstRow="1" firstCol="1" bandRow="1"/>
              <a:tblGrid>
                <a:gridCol w="2265614">
                  <a:extLst>
                    <a:ext uri="{9D8B030D-6E8A-4147-A177-3AD203B41FA5}">
                      <a16:colId xmlns:a16="http://schemas.microsoft.com/office/drawing/2014/main" val="4238444628"/>
                    </a:ext>
                  </a:extLst>
                </a:gridCol>
                <a:gridCol w="1120878">
                  <a:extLst>
                    <a:ext uri="{9D8B030D-6E8A-4147-A177-3AD203B41FA5}">
                      <a16:colId xmlns:a16="http://schemas.microsoft.com/office/drawing/2014/main" val="3674961496"/>
                    </a:ext>
                  </a:extLst>
                </a:gridCol>
                <a:gridCol w="1798446">
                  <a:extLst>
                    <a:ext uri="{9D8B030D-6E8A-4147-A177-3AD203B41FA5}">
                      <a16:colId xmlns:a16="http://schemas.microsoft.com/office/drawing/2014/main" val="996603268"/>
                    </a:ext>
                  </a:extLst>
                </a:gridCol>
                <a:gridCol w="360040">
                  <a:extLst>
                    <a:ext uri="{9D8B030D-6E8A-4147-A177-3AD203B41FA5}">
                      <a16:colId xmlns:a16="http://schemas.microsoft.com/office/drawing/2014/main" val="1792597417"/>
                    </a:ext>
                  </a:extLst>
                </a:gridCol>
                <a:gridCol w="360040">
                  <a:extLst>
                    <a:ext uri="{9D8B030D-6E8A-4147-A177-3AD203B41FA5}">
                      <a16:colId xmlns:a16="http://schemas.microsoft.com/office/drawing/2014/main" val="2676542600"/>
                    </a:ext>
                  </a:extLst>
                </a:gridCol>
                <a:gridCol w="792088">
                  <a:extLst>
                    <a:ext uri="{9D8B030D-6E8A-4147-A177-3AD203B41FA5}">
                      <a16:colId xmlns:a16="http://schemas.microsoft.com/office/drawing/2014/main" val="1519912477"/>
                    </a:ext>
                  </a:extLst>
                </a:gridCol>
                <a:gridCol w="576064">
                  <a:extLst>
                    <a:ext uri="{9D8B030D-6E8A-4147-A177-3AD203B41FA5}">
                      <a16:colId xmlns:a16="http://schemas.microsoft.com/office/drawing/2014/main" val="227815041"/>
                    </a:ext>
                  </a:extLst>
                </a:gridCol>
                <a:gridCol w="504056">
                  <a:extLst>
                    <a:ext uri="{9D8B030D-6E8A-4147-A177-3AD203B41FA5}">
                      <a16:colId xmlns:a16="http://schemas.microsoft.com/office/drawing/2014/main" val="2206146554"/>
                    </a:ext>
                  </a:extLst>
                </a:gridCol>
                <a:gridCol w="262662">
                  <a:extLst>
                    <a:ext uri="{9D8B030D-6E8A-4147-A177-3AD203B41FA5}">
                      <a16:colId xmlns:a16="http://schemas.microsoft.com/office/drawing/2014/main" val="576296533"/>
                    </a:ext>
                  </a:extLst>
                </a:gridCol>
                <a:gridCol w="1073333">
                  <a:extLst>
                    <a:ext uri="{9D8B030D-6E8A-4147-A177-3AD203B41FA5}">
                      <a16:colId xmlns:a16="http://schemas.microsoft.com/office/drawing/2014/main" val="1175378309"/>
                    </a:ext>
                  </a:extLst>
                </a:gridCol>
              </a:tblGrid>
              <a:tr h="1940652">
                <a:tc>
                  <a:txBody>
                    <a:bodyPr/>
                    <a:lstStyle/>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Ops PLAN INDICATOR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ORIGINAL TARGET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ADJUSTED TARGET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APP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ENE Narrative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BUDGET REDUCTION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HIGHEST LOCKDOWN LEVEL OF DELIVERY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ECONOMIC ACTIVITY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CONTRACTUAL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OTHER IMPLICATIONS &amp; NEW METHODS OF DELIVERY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246364233"/>
                  </a:ext>
                </a:extLst>
              </a:tr>
              <a:tr h="892582">
                <a:tc>
                  <a:txBody>
                    <a:bodyPr/>
                    <a:lstStyle/>
                    <a:p>
                      <a:pPr marL="0" marR="0">
                        <a:lnSpc>
                          <a:spcPct val="107000"/>
                        </a:lnSpc>
                        <a:spcBef>
                          <a:spcPts val="0"/>
                        </a:spcBef>
                        <a:spcAft>
                          <a:spcPts val="0"/>
                        </a:spcAft>
                      </a:pPr>
                      <a:r>
                        <a:rPr lang="en-ZA" sz="1400">
                          <a:effectLst/>
                          <a:latin typeface="Calibri" panose="020F0502020204030204" pitchFamily="34" charset="0"/>
                          <a:ea typeface="Calibri" panose="020F0502020204030204" pitchFamily="34" charset="0"/>
                          <a:cs typeface="Calibri" panose="020F0502020204030204" pitchFamily="34" charset="0"/>
                        </a:rPr>
                        <a:t>(4.1)   Number of students awarded with heritage bursaries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65 Heritage Bursaries awarded Payments done by Q2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65 Heritage Bursaries awarded Payments done by </a:t>
                      </a:r>
                      <a:r>
                        <a:rPr lang="en-ZA" sz="1200" dirty="0" smtClean="0">
                          <a:effectLst/>
                          <a:latin typeface="Calibri" panose="020F0502020204030204" pitchFamily="34" charset="0"/>
                          <a:ea typeface="Calibri" panose="020F0502020204030204" pitchFamily="34" charset="0"/>
                          <a:cs typeface="Calibri" panose="020F0502020204030204" pitchFamily="34" charset="0"/>
                        </a:rPr>
                        <a:t>Q3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R400 000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Telephones, Email correspondence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346828"/>
                  </a:ext>
                </a:extLst>
              </a:tr>
              <a:tr h="866115">
                <a:tc>
                  <a:txBody>
                    <a:bodyPr/>
                    <a:lstStyle/>
                    <a:p>
                      <a:pPr marL="0" marR="0">
                        <a:lnSpc>
                          <a:spcPct val="107000"/>
                        </a:lnSpc>
                        <a:spcBef>
                          <a:spcPts val="0"/>
                        </a:spcBef>
                        <a:spcAft>
                          <a:spcPts val="0"/>
                        </a:spcAft>
                      </a:pPr>
                      <a:r>
                        <a:rPr lang="en-ZA" sz="1400" dirty="0">
                          <a:effectLst/>
                          <a:latin typeface="Calibri" panose="020F0502020204030204" pitchFamily="34" charset="0"/>
                          <a:ea typeface="Calibri" panose="020F0502020204030204" pitchFamily="34" charset="0"/>
                          <a:cs typeface="Calibri" panose="020F0502020204030204" pitchFamily="34" charset="0"/>
                        </a:rPr>
                        <a:t>(4.2)  Number of books documenting Living Human Treasures </a:t>
                      </a:r>
                      <a:r>
                        <a:rPr lang="en-ZA" sz="1400" dirty="0" smtClean="0">
                          <a:effectLst/>
                          <a:latin typeface="Calibri" panose="020F0502020204030204" pitchFamily="34" charset="0"/>
                          <a:ea typeface="Calibri" panose="020F0502020204030204" pitchFamily="34" charset="0"/>
                          <a:cs typeface="Calibri" panose="020F0502020204030204" pitchFamily="34" charset="0"/>
                        </a:rPr>
                        <a:t>drafted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2 books on selected living human treasures published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200" strike="noStrike" dirty="0">
                          <a:effectLst/>
                          <a:latin typeface="Calibri" panose="020F0502020204030204" pitchFamily="34" charset="0"/>
                          <a:ea typeface="Calibri" panose="020F0502020204030204" pitchFamily="34" charset="0"/>
                          <a:cs typeface="Calibri" panose="020F0502020204030204" pitchFamily="34" charset="0"/>
                        </a:rPr>
                        <a:t>2 books on selected living human treasures published</a:t>
                      </a:r>
                      <a:endParaRPr lang="en-US" sz="1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a:t>
                      </a:r>
                      <a:r>
                        <a:rPr lang="en-ZA" sz="1200" dirty="0">
                          <a:effectLst/>
                          <a:latin typeface="Calibri" panose="020F0502020204030204" pitchFamily="34" charset="0"/>
                          <a:ea typeface="Calibri" panose="020F0502020204030204" pitchFamily="34" charset="0"/>
                          <a:cs typeface="Calibri" panose="020F0502020204030204" pitchFamily="34" charset="0"/>
                        </a:rPr>
                        <a: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Drive for interviews etc. instead of fly.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981279"/>
                  </a:ext>
                </a:extLst>
              </a:tr>
              <a:tr h="866115">
                <a:tc>
                  <a:txBody>
                    <a:bodyPr/>
                    <a:lstStyle/>
                    <a:p>
                      <a:pPr marL="0" marR="0">
                        <a:lnSpc>
                          <a:spcPct val="107000"/>
                        </a:lnSpc>
                        <a:spcBef>
                          <a:spcPts val="0"/>
                        </a:spcBef>
                        <a:spcAft>
                          <a:spcPts val="0"/>
                        </a:spcAft>
                      </a:pPr>
                      <a:r>
                        <a:rPr lang="en-ZA"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(4.3) Monumental flag installed</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1 Feasibility Study on Monumental Flag conducted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t>First draft Feasibility Study Report on the Monumental Flag produced by the appointed service provider</a:t>
                      </a:r>
                      <a:endParaRPr lang="en-US" sz="14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a:t>
                      </a:r>
                      <a:r>
                        <a:rPr lang="en-ZA" sz="1200" dirty="0">
                          <a:effectLst/>
                          <a:latin typeface="Calibri" panose="020F0502020204030204" pitchFamily="34" charset="0"/>
                          <a:ea typeface="Calibri" panose="020F0502020204030204" pitchFamily="34" charset="0"/>
                          <a:cs typeface="Calibri" panose="020F0502020204030204" pitchFamily="34" charset="0"/>
                        </a:rPr>
                        <a: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405450"/>
                  </a:ext>
                </a:extLst>
              </a:tr>
              <a:tr h="1252794">
                <a:tc>
                  <a:txBody>
                    <a:bodyPr/>
                    <a:lstStyle/>
                    <a:p>
                      <a:pPr marL="0" marR="0">
                        <a:lnSpc>
                          <a:spcPct val="107000"/>
                        </a:lnSpc>
                        <a:spcBef>
                          <a:spcPts val="0"/>
                        </a:spcBef>
                        <a:spcAft>
                          <a:spcPts val="0"/>
                        </a:spcAft>
                      </a:pPr>
                      <a:r>
                        <a:rPr lang="en-ZA" sz="1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(4.4</a:t>
                      </a:r>
                      <a:r>
                        <a:rPr lang="en-ZA" sz="14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400" dirty="0" smtClean="0"/>
                        <a:t> Number of records digitised.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200" dirty="0" smtClean="0">
                          <a:effectLst/>
                          <a:latin typeface="Calibri" panose="020F0502020204030204" pitchFamily="34" charset="0"/>
                          <a:ea typeface="Calibri" panose="020F0502020204030204" pitchFamily="34" charset="0"/>
                          <a:cs typeface="Calibri" panose="020F0502020204030204" pitchFamily="34" charset="0"/>
                        </a:rPr>
                        <a:t>New Indicator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smtClean="0">
                          <a:effectLst/>
                          <a:latin typeface="Calibri" panose="020F0502020204030204" pitchFamily="34" charset="0"/>
                          <a:ea typeface="Calibri" panose="020F0502020204030204" pitchFamily="34" charset="0"/>
                          <a:cs typeface="Calibri" panose="020F0502020204030204" pitchFamily="34" charset="0"/>
                        </a:rPr>
                        <a:t>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smtClean="0">
                          <a:effectLst/>
                          <a:latin typeface="Calibri" panose="020F050202020403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106266"/>
                  </a:ext>
                </a:extLst>
              </a:tr>
            </a:tbl>
          </a:graphicData>
        </a:graphic>
      </p:graphicFrame>
      <p:sp>
        <p:nvSpPr>
          <p:cNvPr id="5" name="TextBox 4">
            <a:extLst>
              <a:ext uri="{FF2B5EF4-FFF2-40B4-BE49-F238E27FC236}">
                <a16:creationId xmlns:a16="http://schemas.microsoft.com/office/drawing/2014/main" id="{6AE7C58B-4CC7-4FF8-ACE1-0272DBF42B67}"/>
              </a:ext>
            </a:extLst>
          </p:cNvPr>
          <p:cNvSpPr txBox="1"/>
          <p:nvPr/>
        </p:nvSpPr>
        <p:spPr>
          <a:xfrm>
            <a:off x="-1" y="0"/>
            <a:ext cx="8945757"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Bahnschrift SemiBold" panose="020B0502040204020203" pitchFamily="34" charset="0"/>
              </a:rPr>
              <a:t>ADJUSTED Targets</a:t>
            </a:r>
            <a:endParaRPr lang="en-ZA" sz="2400" b="1" dirty="0">
              <a:solidFill>
                <a:srgbClr val="FF0000"/>
              </a:solidFill>
              <a:effectLst>
                <a:outerShdw blurRad="38100" dist="38100" dir="2700000" algn="tl">
                  <a:srgbClr val="000000">
                    <a:alpha val="43137"/>
                  </a:srgbClr>
                </a:outerShdw>
              </a:effectLst>
              <a:latin typeface="Bahnschrift SemiBold" panose="020B0502040204020203" pitchFamily="34" charset="0"/>
            </a:endParaRPr>
          </a:p>
        </p:txBody>
      </p:sp>
      <p:pic>
        <p:nvPicPr>
          <p:cNvPr id="6" name="Picture 5">
            <a:extLst>
              <a:ext uri="{FF2B5EF4-FFF2-40B4-BE49-F238E27FC236}">
                <a16:creationId xmlns:a16="http://schemas.microsoft.com/office/drawing/2014/main" id="{A73B88F5-B178-4439-877B-6E10A0A10F32}"/>
              </a:ext>
            </a:extLst>
          </p:cNvPr>
          <p:cNvPicPr>
            <a:picLocks noChangeAspect="1"/>
          </p:cNvPicPr>
          <p:nvPr/>
        </p:nvPicPr>
        <p:blipFill>
          <a:blip r:embed="rId2" cstate="print"/>
          <a:stretch>
            <a:fillRect/>
          </a:stretch>
        </p:blipFill>
        <p:spPr>
          <a:xfrm>
            <a:off x="-198244" y="241920"/>
            <a:ext cx="1296144" cy="965213"/>
          </a:xfrm>
          <a:prstGeom prst="rect">
            <a:avLst/>
          </a:prstGeom>
        </p:spPr>
      </p:pic>
    </p:spTree>
    <p:extLst>
      <p:ext uri="{BB962C8B-B14F-4D97-AF65-F5344CB8AC3E}">
        <p14:creationId xmlns:p14="http://schemas.microsoft.com/office/powerpoint/2010/main" val="5793220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01278920"/>
              </p:ext>
            </p:extLst>
          </p:nvPr>
        </p:nvGraphicFramePr>
        <p:xfrm>
          <a:off x="22212" y="724526"/>
          <a:ext cx="9121788" cy="6166252"/>
        </p:xfrm>
        <a:graphic>
          <a:graphicData uri="http://schemas.openxmlformats.org/drawingml/2006/table">
            <a:tbl>
              <a:tblPr firstRow="1" firstCol="1" bandRow="1"/>
              <a:tblGrid>
                <a:gridCol w="2051721">
                  <a:extLst>
                    <a:ext uri="{9D8B030D-6E8A-4147-A177-3AD203B41FA5}">
                      <a16:colId xmlns:a16="http://schemas.microsoft.com/office/drawing/2014/main" val="2433239956"/>
                    </a:ext>
                  </a:extLst>
                </a:gridCol>
                <a:gridCol w="1008112">
                  <a:extLst>
                    <a:ext uri="{9D8B030D-6E8A-4147-A177-3AD203B41FA5}">
                      <a16:colId xmlns:a16="http://schemas.microsoft.com/office/drawing/2014/main" val="2226458668"/>
                    </a:ext>
                  </a:extLst>
                </a:gridCol>
                <a:gridCol w="1129915">
                  <a:extLst>
                    <a:ext uri="{9D8B030D-6E8A-4147-A177-3AD203B41FA5}">
                      <a16:colId xmlns:a16="http://schemas.microsoft.com/office/drawing/2014/main" val="1975341690"/>
                    </a:ext>
                  </a:extLst>
                </a:gridCol>
                <a:gridCol w="360040">
                  <a:extLst>
                    <a:ext uri="{9D8B030D-6E8A-4147-A177-3AD203B41FA5}">
                      <a16:colId xmlns:a16="http://schemas.microsoft.com/office/drawing/2014/main" val="2992908010"/>
                    </a:ext>
                  </a:extLst>
                </a:gridCol>
                <a:gridCol w="360040">
                  <a:extLst>
                    <a:ext uri="{9D8B030D-6E8A-4147-A177-3AD203B41FA5}">
                      <a16:colId xmlns:a16="http://schemas.microsoft.com/office/drawing/2014/main" val="3572341148"/>
                    </a:ext>
                  </a:extLst>
                </a:gridCol>
                <a:gridCol w="792088">
                  <a:extLst>
                    <a:ext uri="{9D8B030D-6E8A-4147-A177-3AD203B41FA5}">
                      <a16:colId xmlns:a16="http://schemas.microsoft.com/office/drawing/2014/main" val="3119247273"/>
                    </a:ext>
                  </a:extLst>
                </a:gridCol>
                <a:gridCol w="598277">
                  <a:extLst>
                    <a:ext uri="{9D8B030D-6E8A-4147-A177-3AD203B41FA5}">
                      <a16:colId xmlns:a16="http://schemas.microsoft.com/office/drawing/2014/main" val="3061142819"/>
                    </a:ext>
                  </a:extLst>
                </a:gridCol>
                <a:gridCol w="432048">
                  <a:extLst>
                    <a:ext uri="{9D8B030D-6E8A-4147-A177-3AD203B41FA5}">
                      <a16:colId xmlns:a16="http://schemas.microsoft.com/office/drawing/2014/main" val="1828461673"/>
                    </a:ext>
                  </a:extLst>
                </a:gridCol>
                <a:gridCol w="432048">
                  <a:extLst>
                    <a:ext uri="{9D8B030D-6E8A-4147-A177-3AD203B41FA5}">
                      <a16:colId xmlns:a16="http://schemas.microsoft.com/office/drawing/2014/main" val="4113852"/>
                    </a:ext>
                  </a:extLst>
                </a:gridCol>
                <a:gridCol w="1957499">
                  <a:extLst>
                    <a:ext uri="{9D8B030D-6E8A-4147-A177-3AD203B41FA5}">
                      <a16:colId xmlns:a16="http://schemas.microsoft.com/office/drawing/2014/main" val="142250416"/>
                    </a:ext>
                  </a:extLst>
                </a:gridCol>
              </a:tblGrid>
              <a:tr h="1599183">
                <a:tc>
                  <a:txBody>
                    <a:bodyPr/>
                    <a:lstStyle/>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Ops PLAN INDICATOR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ORIGINAL TARGET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ADJUSTED TARGET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APP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ENE Narrative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a:effectLst/>
                          <a:latin typeface="Calibri" panose="020F0502020204030204" pitchFamily="34" charset="0"/>
                          <a:ea typeface="Calibri" panose="020F0502020204030204" pitchFamily="34" charset="0"/>
                          <a:cs typeface="Calibri" panose="020F0502020204030204" pitchFamily="34" charset="0"/>
                        </a:rPr>
                        <a:t>BUDGET REDUCTION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HIGHEST LOCKDOWN LEVEL OF DELIVERY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ECONOMIC ACTIVITY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CONTRACTUAL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Bef>
                          <a:spcPts val="0"/>
                        </a:spcBef>
                        <a:spcAft>
                          <a:spcPts val="0"/>
                        </a:spcAft>
                      </a:pPr>
                      <a:r>
                        <a:rPr lang="en-ZA" sz="1200" b="1" dirty="0">
                          <a:effectLst/>
                          <a:latin typeface="Calibri" panose="020F0502020204030204" pitchFamily="34" charset="0"/>
                          <a:ea typeface="Calibri" panose="020F0502020204030204" pitchFamily="34" charset="0"/>
                          <a:cs typeface="Calibri" panose="020F0502020204030204" pitchFamily="34" charset="0"/>
                        </a:rPr>
                        <a:t>OTHER IMPLICATIONS &amp; NEW METHODS OF DELIVERY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635612101"/>
                  </a:ext>
                </a:extLst>
              </a:tr>
              <a:tr h="1240050">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(4.5)   Number of heritage policies developed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1 Repatriation and Restitution of Humans Remains and Heritage Objects policy developed.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Calibri" panose="020F0502020204030204" pitchFamily="34" charset="0"/>
                        </a:rPr>
                        <a:t>1 Repatriation and Restitution of Humans Remains and Heritage Objects policy developed.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Yes</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R450 000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Microsoft Teams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Zoom meetings or Skype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519554"/>
                  </a:ext>
                </a:extLst>
              </a:tr>
              <a:tr h="885751">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(4.6) National Archives Infrastructure Upgraded:  Feasibility Study Report on the upgraded infrastructure for National Archives submitted to DG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ZA" sz="1200" dirty="0">
                          <a:effectLst/>
                          <a:latin typeface="Calibri" panose="020F0502020204030204" pitchFamily="34" charset="0"/>
                          <a:ea typeface="Calibri" panose="020F0502020204030204" pitchFamily="34" charset="0"/>
                          <a:cs typeface="Calibri" panose="020F0502020204030204" pitchFamily="34" charset="0"/>
                        </a:rPr>
                        <a:t>No feasibility study </a:t>
                      </a:r>
                      <a:endParaRPr lang="en-US" sz="1200" dirty="0"/>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R30 000 000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Delays envisaged due to lockdown and other issues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This indicator should be removed from the APP to OPs plan.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005856"/>
                  </a:ext>
                </a:extLst>
              </a:tr>
              <a:tr h="531450">
                <a:tc>
                  <a:txBody>
                    <a:bodyPr/>
                    <a:lstStyle/>
                    <a:p>
                      <a:pPr marL="0" marR="0">
                        <a:lnSpc>
                          <a:spcPct val="107000"/>
                        </a:lnSpc>
                        <a:spcBef>
                          <a:spcPts val="0"/>
                        </a:spcBef>
                        <a:spcAft>
                          <a:spcPts val="0"/>
                        </a:spcAft>
                      </a:pPr>
                      <a:r>
                        <a:rPr lang="en-ZA"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(4.7)  No. of Newly Built and/or Modular Libraries Supported Financially per year</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ZA" sz="1200" dirty="0" smtClean="0">
                          <a:solidFill>
                            <a:schemeClr val="tx1"/>
                          </a:solidFill>
                          <a:effectLst/>
                          <a:latin typeface="Calibri" panose="020F0502020204030204" pitchFamily="34" charset="0"/>
                          <a:cs typeface="Calibri" panose="020F0502020204030204" pitchFamily="34" charset="0"/>
                        </a:rPr>
                        <a:t>12</a:t>
                      </a:r>
                      <a:endParaRPr lang="en-US" sz="1200" dirty="0">
                        <a:solidFill>
                          <a:schemeClr val="tx1"/>
                        </a:solidFill>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ZA" sz="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R312</a:t>
                      </a:r>
                      <a:r>
                        <a:rPr lang="en-ZA"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000 000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a:t>
                      </a:r>
                      <a:r>
                        <a:rPr lang="en-ZA"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Budget reduction and lockdown delays.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2992684"/>
                  </a:ext>
                </a:extLst>
              </a:tr>
              <a:tr h="1240050">
                <a:tc>
                  <a:txBody>
                    <a:bodyPr/>
                    <a:lstStyle/>
                    <a:p>
                      <a:pPr marL="0" marR="0">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(4.8)  No. of Gazette notices on standardised geographical names published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3 government gazettes published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200" dirty="0">
                          <a:effectLst/>
                          <a:latin typeface="Calibri" panose="020F0502020204030204" pitchFamily="34" charset="0"/>
                          <a:ea typeface="Calibri" panose="020F0502020204030204" pitchFamily="34" charset="0"/>
                          <a:cs typeface="Calibri" panose="020F0502020204030204" pitchFamily="34" charset="0"/>
                        </a:rPr>
                        <a:t>No government gazettes published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Yes</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ZA" sz="1200">
                          <a:effectLst/>
                          <a:latin typeface="Calibri" panose="020F0502020204030204" pitchFamily="34" charset="0"/>
                          <a:ea typeface="Calibri" panose="020F0502020204030204" pitchFamily="34"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a:t>
                      </a: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SAGNC will have no names to consider if PGNC’s are unable to meet and do consultations. Will use budget for video and other platforms awareness campaign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7264" marR="57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815121"/>
                  </a:ext>
                </a:extLst>
              </a:tr>
            </a:tbl>
          </a:graphicData>
        </a:graphic>
      </p:graphicFrame>
      <p:sp>
        <p:nvSpPr>
          <p:cNvPr id="7" name="TextBox 6">
            <a:extLst>
              <a:ext uri="{FF2B5EF4-FFF2-40B4-BE49-F238E27FC236}">
                <a16:creationId xmlns:a16="http://schemas.microsoft.com/office/drawing/2014/main" id="{E647FF29-7C5F-436B-B7D6-FB7C90A6E4E0}"/>
              </a:ext>
            </a:extLst>
          </p:cNvPr>
          <p:cNvSpPr txBox="1"/>
          <p:nvPr/>
        </p:nvSpPr>
        <p:spPr>
          <a:xfrm>
            <a:off x="-1" y="0"/>
            <a:ext cx="8945757" cy="584775"/>
          </a:xfrm>
          <a:prstGeom prst="rect">
            <a:avLst/>
          </a:prstGeom>
          <a:noFill/>
        </p:spPr>
        <p:txBody>
          <a:bodyPr wrap="square" rtlCol="0">
            <a:spAutoFit/>
          </a:bodyPr>
          <a:lstStyle/>
          <a:p>
            <a:pPr algn="ctr"/>
            <a:r>
              <a:rPr lang="en-US" sz="32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COVID ADJUSTMENT MATRIX</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pic>
        <p:nvPicPr>
          <p:cNvPr id="8" name="Picture 7">
            <a:extLst>
              <a:ext uri="{FF2B5EF4-FFF2-40B4-BE49-F238E27FC236}">
                <a16:creationId xmlns:a16="http://schemas.microsoft.com/office/drawing/2014/main" id="{7F34289C-8C0E-41E2-9343-EDEC0557FAEA}"/>
              </a:ext>
            </a:extLst>
          </p:cNvPr>
          <p:cNvPicPr>
            <a:picLocks noChangeAspect="1"/>
          </p:cNvPicPr>
          <p:nvPr/>
        </p:nvPicPr>
        <p:blipFill>
          <a:blip r:embed="rId2" cstate="print"/>
          <a:stretch>
            <a:fillRect/>
          </a:stretch>
        </p:blipFill>
        <p:spPr>
          <a:xfrm>
            <a:off x="-198244" y="241920"/>
            <a:ext cx="1296144" cy="965213"/>
          </a:xfrm>
          <a:prstGeom prst="rect">
            <a:avLst/>
          </a:prstGeom>
        </p:spPr>
      </p:pic>
      <p:sp>
        <p:nvSpPr>
          <p:cNvPr id="3" name="Slide Number Placeholder 2">
            <a:extLst>
              <a:ext uri="{FF2B5EF4-FFF2-40B4-BE49-F238E27FC236}">
                <a16:creationId xmlns:a16="http://schemas.microsoft.com/office/drawing/2014/main" id="{C3D949EB-EEB8-4B15-BD66-3214ADEDDA5C}"/>
              </a:ext>
            </a:extLst>
          </p:cNvPr>
          <p:cNvSpPr>
            <a:spLocks noGrp="1"/>
          </p:cNvSpPr>
          <p:nvPr>
            <p:ph type="sldNum" sz="quarter" idx="12"/>
          </p:nvPr>
        </p:nvSpPr>
        <p:spPr>
          <a:xfrm>
            <a:off x="7020272" y="6533712"/>
            <a:ext cx="2057400" cy="365125"/>
          </a:xfrm>
        </p:spPr>
        <p:txBody>
          <a:bodyPr/>
          <a:lstStyle/>
          <a:p>
            <a:fld id="{F986BC6C-A1B6-454A-8737-3EFFA3B96459}" type="slidenum">
              <a:rPr lang="en-ZA" smtClean="0"/>
              <a:pPr/>
              <a:t>108</a:t>
            </a:fld>
            <a:endParaRPr lang="en-ZA" dirty="0"/>
          </a:p>
        </p:txBody>
      </p:sp>
    </p:spTree>
    <p:extLst>
      <p:ext uri="{BB962C8B-B14F-4D97-AF65-F5344CB8AC3E}">
        <p14:creationId xmlns:p14="http://schemas.microsoft.com/office/powerpoint/2010/main" val="13574657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C2A900-715B-4F29-A092-4563DB799A57}"/>
              </a:ext>
            </a:extLst>
          </p:cNvPr>
          <p:cNvSpPr>
            <a:spLocks noGrp="1"/>
          </p:cNvSpPr>
          <p:nvPr>
            <p:ph type="sldNum" sz="quarter" idx="4294967295"/>
          </p:nvPr>
        </p:nvSpPr>
        <p:spPr/>
        <p:txBody>
          <a:bodyPr/>
          <a:lstStyle/>
          <a:p>
            <a:r>
              <a:rPr lang="en-ZA"/>
              <a:t>1</a:t>
            </a:r>
            <a:endParaRPr lang="en-ZA" dirty="0"/>
          </a:p>
        </p:txBody>
      </p:sp>
      <p:graphicFrame>
        <p:nvGraphicFramePr>
          <p:cNvPr id="6" name="Diagram 5">
            <a:extLst>
              <a:ext uri="{FF2B5EF4-FFF2-40B4-BE49-F238E27FC236}">
                <a16:creationId xmlns:a16="http://schemas.microsoft.com/office/drawing/2014/main" id="{C5F2F041-0F0A-4846-ABF0-D1E3A7D33322}"/>
              </a:ext>
            </a:extLst>
          </p:cNvPr>
          <p:cNvGraphicFramePr/>
          <p:nvPr>
            <p:extLst/>
          </p:nvPr>
        </p:nvGraphicFramePr>
        <p:xfrm>
          <a:off x="714835" y="66120"/>
          <a:ext cx="9088901"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8B934DF-AA3A-4060-8775-13CC1A4FACF9}"/>
              </a:ext>
            </a:extLst>
          </p:cNvPr>
          <p:cNvSpPr txBox="1"/>
          <p:nvPr/>
        </p:nvSpPr>
        <p:spPr>
          <a:xfrm>
            <a:off x="-1" y="0"/>
            <a:ext cx="8945757"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SUMMARY OF THE PROCESS</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pic>
        <p:nvPicPr>
          <p:cNvPr id="8" name="Picture 7">
            <a:extLst>
              <a:ext uri="{FF2B5EF4-FFF2-40B4-BE49-F238E27FC236}">
                <a16:creationId xmlns:a16="http://schemas.microsoft.com/office/drawing/2014/main" id="{2C8D21AD-BDBB-4AA1-B918-5324BE5E1007}"/>
              </a:ext>
            </a:extLst>
          </p:cNvPr>
          <p:cNvPicPr>
            <a:picLocks noChangeAspect="1"/>
          </p:cNvPicPr>
          <p:nvPr/>
        </p:nvPicPr>
        <p:blipFill>
          <a:blip r:embed="rId7" cstate="print"/>
          <a:stretch>
            <a:fillRect/>
          </a:stretch>
        </p:blipFill>
        <p:spPr>
          <a:xfrm flipH="1">
            <a:off x="192800" y="0"/>
            <a:ext cx="1432569" cy="1072357"/>
          </a:xfrm>
          <a:prstGeom prst="rect">
            <a:avLst/>
          </a:prstGeom>
        </p:spPr>
      </p:pic>
      <p:sp>
        <p:nvSpPr>
          <p:cNvPr id="9" name="Slide Number Placeholder 3">
            <a:extLst>
              <a:ext uri="{FF2B5EF4-FFF2-40B4-BE49-F238E27FC236}">
                <a16:creationId xmlns:a16="http://schemas.microsoft.com/office/drawing/2014/main" id="{F67B28DD-6339-4DD6-981D-502BB16558A9}"/>
              </a:ext>
            </a:extLst>
          </p:cNvPr>
          <p:cNvSpPr txBox="1">
            <a:spLocks/>
          </p:cNvSpPr>
          <p:nvPr/>
        </p:nvSpPr>
        <p:spPr>
          <a:xfrm>
            <a:off x="6901459" y="657031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86BC6C-A1B6-454A-8737-3EFFA3B96459}" type="slidenum">
              <a:rPr lang="en-ZA" smtClean="0"/>
              <a:pPr algn="r"/>
              <a:t>109</a:t>
            </a:fld>
            <a:endParaRPr lang="en-ZA" dirty="0"/>
          </a:p>
        </p:txBody>
      </p:sp>
    </p:spTree>
    <p:extLst>
      <p:ext uri="{BB962C8B-B14F-4D97-AF65-F5344CB8AC3E}">
        <p14:creationId xmlns:p14="http://schemas.microsoft.com/office/powerpoint/2010/main" val="2101224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619672" y="1457400"/>
          <a:ext cx="763284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Diagram group"/>
          <p:cNvGrpSpPr/>
          <p:nvPr/>
        </p:nvGrpSpPr>
        <p:grpSpPr>
          <a:xfrm>
            <a:off x="580446" y="244492"/>
            <a:ext cx="1615290" cy="4309939"/>
            <a:chOff x="3262335" y="0"/>
            <a:chExt cx="1396209" cy="4309939"/>
          </a:xfrm>
          <a:scene3d>
            <a:camera prst="perspectiveRelaxed">
              <a:rot lat="19149996" lon="20104178" rev="1577324"/>
            </a:camera>
            <a:lightRig rig="soft" dir="t"/>
            <a:backdrop>
              <a:anchor x="0" y="0" z="-210000"/>
              <a:norm dx="0" dy="0" dz="914400"/>
              <a:up dx="0" dy="914400" dz="0"/>
            </a:backdrop>
          </a:scene3d>
        </p:grpSpPr>
        <p:grpSp>
          <p:nvGrpSpPr>
            <p:cNvPr id="6" name="Group 5"/>
            <p:cNvGrpSpPr/>
            <p:nvPr/>
          </p:nvGrpSpPr>
          <p:grpSpPr>
            <a:xfrm>
              <a:off x="3262335" y="0"/>
              <a:ext cx="1396209" cy="4309939"/>
              <a:chOff x="3262335" y="0"/>
              <a:chExt cx="1396209" cy="4309939"/>
            </a:xfrm>
          </p:grpSpPr>
          <p:sp>
            <p:nvSpPr>
              <p:cNvPr id="7" name="Rounded Rectangle 6"/>
              <p:cNvSpPr/>
              <p:nvPr/>
            </p:nvSpPr>
            <p:spPr>
              <a:xfrm>
                <a:off x="3262335" y="0"/>
                <a:ext cx="1396209" cy="4309939"/>
              </a:xfrm>
              <a:prstGeom prst="roundRect">
                <a:avLst>
                  <a:gd name="adj" fmla="val 10000"/>
                </a:avLst>
              </a:prstGeom>
              <a:solidFill>
                <a:schemeClr val="tx2">
                  <a:lumMod val="50000"/>
                </a:schemeClr>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8" name="Rounded Rectangle 4"/>
              <p:cNvSpPr/>
              <p:nvPr/>
            </p:nvSpPr>
            <p:spPr>
              <a:xfrm>
                <a:off x="3303229" y="40894"/>
                <a:ext cx="1314421" cy="422815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sp3d extrusionH="28000" prstMaterial="matte"/>
              </a:bodyPr>
              <a:lstStyle/>
              <a:p>
                <a:pPr lvl="0" algn="ctr" defTabSz="711200">
                  <a:lnSpc>
                    <a:spcPct val="90000"/>
                  </a:lnSpc>
                  <a:spcBef>
                    <a:spcPct val="0"/>
                  </a:spcBef>
                  <a:spcAft>
                    <a:spcPct val="35000"/>
                  </a:spcAft>
                </a:pPr>
                <a:r>
                  <a:rPr lang="en-ZA" sz="3200" dirty="0" smtClean="0"/>
                  <a:t>Sport, Arts and Culture White Papers</a:t>
                </a:r>
                <a:endParaRPr lang="en-ZA" sz="3200" kern="1200" dirty="0"/>
              </a:p>
            </p:txBody>
          </p:sp>
        </p:grpSp>
      </p:grpSp>
      <p:sp>
        <p:nvSpPr>
          <p:cNvPr id="2" name="Slide Number Placeholder 1"/>
          <p:cNvSpPr>
            <a:spLocks noGrp="1"/>
          </p:cNvSpPr>
          <p:nvPr>
            <p:ph type="sldNum" sz="quarter" idx="12"/>
          </p:nvPr>
        </p:nvSpPr>
        <p:spPr/>
        <p:txBody>
          <a:bodyPr/>
          <a:lstStyle/>
          <a:p>
            <a:fld id="{50C72F28-4ED3-452D-BDB7-CE1B27FBE3F1}" type="slidenum">
              <a:rPr lang="en-ZA" smtClean="0"/>
              <a:pPr/>
              <a:t>11</a:t>
            </a:fld>
            <a:endParaRPr lang="en-ZA"/>
          </a:p>
        </p:txBody>
      </p:sp>
      <p:sp>
        <p:nvSpPr>
          <p:cNvPr id="9" name="Text Box 4"/>
          <p:cNvSpPr txBox="1">
            <a:spLocks noChangeArrowheads="1"/>
          </p:cNvSpPr>
          <p:nvPr/>
        </p:nvSpPr>
        <p:spPr bwMode="auto">
          <a:xfrm>
            <a:off x="3124200" y="-19665"/>
            <a:ext cx="6019800" cy="1569660"/>
          </a:xfrm>
          <a:prstGeom prst="rect">
            <a:avLst/>
          </a:prstGeom>
          <a:solidFill>
            <a:schemeClr val="bg1"/>
          </a:solidFill>
          <a:ln>
            <a:noFill/>
          </a:ln>
          <a:effec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lang="en-US" sz="4800" b="1" dirty="0" smtClean="0">
                <a:solidFill>
                  <a:schemeClr val="accent4"/>
                </a:solidFill>
                <a:latin typeface="Bahnschrift Light" panose="020B0502040204020203" pitchFamily="34" charset="0"/>
              </a:rPr>
              <a:t>Other Applicable Prescripts</a:t>
            </a:r>
            <a:r>
              <a:rPr kumimoji="0" lang="en-US" sz="4800" b="1" i="0" u="none" strike="noStrike" kern="1200" cap="none" spc="0" normalizeH="0" baseline="0" noProof="0" dirty="0" smtClean="0">
                <a:ln>
                  <a:noFill/>
                </a:ln>
                <a:solidFill>
                  <a:schemeClr val="accent4"/>
                </a:solidFill>
                <a:effectLst/>
                <a:uLnTx/>
                <a:uFillTx/>
                <a:latin typeface="Bahnschrift Light" panose="020B0502040204020203" pitchFamily="34" charset="0"/>
              </a:rPr>
              <a:t> </a:t>
            </a:r>
            <a:endParaRPr kumimoji="0" lang="en-US" sz="4800" b="1" i="0" u="none" strike="noStrike" kern="1200" cap="none" spc="0" normalizeH="0" baseline="0" noProof="0" dirty="0">
              <a:ln>
                <a:noFill/>
              </a:ln>
              <a:solidFill>
                <a:schemeClr val="accent4"/>
              </a:solidFill>
              <a:effectLst/>
              <a:uLnTx/>
              <a:uFillTx/>
              <a:latin typeface="Bahnschrift Light" panose="020B0502040204020203" pitchFamily="34" charset="0"/>
            </a:endParaRPr>
          </a:p>
        </p:txBody>
      </p:sp>
    </p:spTree>
    <p:extLst>
      <p:ext uri="{BB962C8B-B14F-4D97-AF65-F5344CB8AC3E}">
        <p14:creationId xmlns:p14="http://schemas.microsoft.com/office/powerpoint/2010/main" val="31713355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F72A1-BBA7-4A87-B4A7-3777667CE615}"/>
              </a:ext>
            </a:extLst>
          </p:cNvPr>
          <p:cNvPicPr>
            <a:picLocks noChangeAspect="1"/>
          </p:cNvPicPr>
          <p:nvPr/>
        </p:nvPicPr>
        <p:blipFill>
          <a:blip r:embed="rId2" cstate="print"/>
          <a:stretch>
            <a:fillRect/>
          </a:stretch>
        </p:blipFill>
        <p:spPr>
          <a:xfrm>
            <a:off x="3737811" y="137154"/>
            <a:ext cx="5406189" cy="6720845"/>
          </a:xfrm>
          <a:prstGeom prst="rect">
            <a:avLst/>
          </a:prstGeom>
        </p:spPr>
      </p:pic>
      <p:sp>
        <p:nvSpPr>
          <p:cNvPr id="5" name="Rectangle 4">
            <a:extLst>
              <a:ext uri="{FF2B5EF4-FFF2-40B4-BE49-F238E27FC236}">
                <a16:creationId xmlns:a16="http://schemas.microsoft.com/office/drawing/2014/main" id="{9254C263-8A97-4508-839C-D33BDD567653}"/>
              </a:ext>
            </a:extLst>
          </p:cNvPr>
          <p:cNvSpPr/>
          <p:nvPr/>
        </p:nvSpPr>
        <p:spPr>
          <a:xfrm>
            <a:off x="1373661" y="6544102"/>
            <a:ext cx="1269242" cy="313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59693678-9EFA-401F-B566-CDB237DA90AA}"/>
              </a:ext>
            </a:extLst>
          </p:cNvPr>
          <p:cNvSpPr/>
          <p:nvPr/>
        </p:nvSpPr>
        <p:spPr>
          <a:xfrm>
            <a:off x="179482" y="833189"/>
            <a:ext cx="3955790" cy="5601533"/>
          </a:xfrm>
          <a:prstGeom prst="rect">
            <a:avLst/>
          </a:prstGeom>
        </p:spPr>
        <p:txBody>
          <a:bodyPr wrap="square">
            <a:spAutoFit/>
          </a:bodyPr>
          <a:lstStyle/>
          <a:p>
            <a:pPr marL="285750" indent="-285750">
              <a:buFont typeface="Arial" panose="020B0604020202020204" pitchFamily="34" charset="0"/>
              <a:buChar char="•"/>
            </a:pPr>
            <a:r>
              <a:rPr lang="en-US" dirty="0">
                <a:solidFill>
                  <a:srgbClr val="242021"/>
                </a:solidFill>
                <a:latin typeface="ArialMT"/>
              </a:rPr>
              <a:t>Since 2001, there have been positive developments in terms of poverty reduction in South Africa, as reported by Statistics South Africa (</a:t>
            </a:r>
            <a:r>
              <a:rPr lang="en-US" dirty="0" err="1">
                <a:solidFill>
                  <a:srgbClr val="242021"/>
                </a:solidFill>
                <a:latin typeface="ArialMT"/>
              </a:rPr>
              <a:t>StatsSA</a:t>
            </a:r>
            <a:r>
              <a:rPr lang="en-US" dirty="0">
                <a:solidFill>
                  <a:srgbClr val="242021"/>
                </a:solidFill>
                <a:latin typeface="ArialMT"/>
              </a:rPr>
              <a:t>).</a:t>
            </a:r>
          </a:p>
          <a:p>
            <a:endParaRPr lang="en-US" dirty="0">
              <a:solidFill>
                <a:srgbClr val="242021"/>
              </a:solidFill>
              <a:latin typeface="ArialMT"/>
            </a:endParaRPr>
          </a:p>
          <a:p>
            <a:pPr marL="285750" indent="-285750">
              <a:buFont typeface="Arial" panose="020B0604020202020204" pitchFamily="34" charset="0"/>
              <a:buChar char="•"/>
            </a:pPr>
            <a:r>
              <a:rPr lang="en-US" dirty="0">
                <a:solidFill>
                  <a:srgbClr val="242021"/>
                </a:solidFill>
                <a:latin typeface="ArialMT"/>
              </a:rPr>
              <a:t>Nevertheless, there are still districts living in abject poverty.</a:t>
            </a:r>
          </a:p>
          <a:p>
            <a:endParaRPr lang="en-US" dirty="0">
              <a:solidFill>
                <a:srgbClr val="242021"/>
              </a:solidFill>
              <a:latin typeface="ArialMT"/>
            </a:endParaRPr>
          </a:p>
          <a:p>
            <a:pPr marL="285750" indent="-285750">
              <a:buFont typeface="Arial" panose="020B0604020202020204" pitchFamily="34" charset="0"/>
              <a:buChar char="•"/>
            </a:pPr>
            <a:r>
              <a:rPr lang="en-US" dirty="0">
                <a:solidFill>
                  <a:srgbClr val="242021"/>
                </a:solidFill>
                <a:latin typeface="ArialMT"/>
              </a:rPr>
              <a:t>The highest rates of poverty are in the OR Tambo, Alfred Nzo and </a:t>
            </a:r>
            <a:r>
              <a:rPr lang="en-US" dirty="0" err="1">
                <a:solidFill>
                  <a:srgbClr val="242021"/>
                </a:solidFill>
                <a:latin typeface="ArialMT"/>
              </a:rPr>
              <a:t>Amathole</a:t>
            </a:r>
            <a:r>
              <a:rPr lang="en-US" dirty="0">
                <a:solidFill>
                  <a:srgbClr val="242021"/>
                </a:solidFill>
                <a:latin typeface="ArialMT"/>
              </a:rPr>
              <a:t> districts of the Eastern Cape, as measured in the 2016 Community Survey. </a:t>
            </a:r>
          </a:p>
          <a:p>
            <a:pPr marL="285750" indent="-285750">
              <a:buFont typeface="Arial" panose="020B0604020202020204" pitchFamily="34" charset="0"/>
              <a:buChar char="•"/>
            </a:pPr>
            <a:endParaRPr lang="en-US" dirty="0">
              <a:solidFill>
                <a:srgbClr val="242021"/>
              </a:solidFill>
              <a:latin typeface="ArialMT"/>
            </a:endParaRPr>
          </a:p>
          <a:p>
            <a:pPr marL="285750" indent="-285750">
              <a:buFont typeface="Arial" panose="020B0604020202020204" pitchFamily="34" charset="0"/>
              <a:buChar char="•"/>
            </a:pPr>
            <a:r>
              <a:rPr lang="en-US" dirty="0" smtClean="0">
                <a:solidFill>
                  <a:srgbClr val="242021"/>
                </a:solidFill>
                <a:latin typeface="ArialMT"/>
              </a:rPr>
              <a:t>Details of provincial spread of DSAC interventions are provided as </a:t>
            </a:r>
            <a:r>
              <a:rPr lang="en-US" b="1" dirty="0" smtClean="0">
                <a:solidFill>
                  <a:srgbClr val="242021"/>
                </a:solidFill>
                <a:latin typeface="ArialMT"/>
              </a:rPr>
              <a:t>ANNEXURE A </a:t>
            </a:r>
            <a:r>
              <a:rPr lang="en-US" dirty="0" smtClean="0">
                <a:solidFill>
                  <a:srgbClr val="242021"/>
                </a:solidFill>
                <a:latin typeface="ArialMT"/>
              </a:rPr>
              <a:t>to this presentation.</a:t>
            </a:r>
            <a:r>
              <a:rPr lang="en-US" dirty="0" smtClean="0"/>
              <a:t> </a:t>
            </a:r>
            <a:r>
              <a:rPr lang="en-US" sz="1600" dirty="0"/>
              <a:t/>
            </a:r>
            <a:br>
              <a:rPr lang="en-US" sz="1600" dirty="0"/>
            </a:br>
            <a:endParaRPr lang="en-ZA" sz="1600" dirty="0"/>
          </a:p>
        </p:txBody>
      </p:sp>
      <p:sp>
        <p:nvSpPr>
          <p:cNvPr id="7" name="TextBox 6">
            <a:extLst>
              <a:ext uri="{FF2B5EF4-FFF2-40B4-BE49-F238E27FC236}">
                <a16:creationId xmlns:a16="http://schemas.microsoft.com/office/drawing/2014/main" id="{E814314A-9348-461B-A174-D95AD0844682}"/>
              </a:ext>
            </a:extLst>
          </p:cNvPr>
          <p:cNvSpPr txBox="1"/>
          <p:nvPr/>
        </p:nvSpPr>
        <p:spPr>
          <a:xfrm>
            <a:off x="2642903" y="-43750"/>
            <a:ext cx="4102620" cy="707886"/>
          </a:xfrm>
          <a:prstGeom prst="rect">
            <a:avLst/>
          </a:prstGeom>
          <a:noFill/>
        </p:spPr>
        <p:txBody>
          <a:bodyPr wrap="square" rtlCol="0">
            <a:spAutoFit/>
          </a:bodyPr>
          <a:lstStyle/>
          <a:p>
            <a:pPr algn="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Priority Districts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9" name="Slide Number Placeholder 8">
            <a:extLst>
              <a:ext uri="{FF2B5EF4-FFF2-40B4-BE49-F238E27FC236}">
                <a16:creationId xmlns:a16="http://schemas.microsoft.com/office/drawing/2014/main" id="{8E32B225-2782-40FD-A483-FCB03C87F56C}"/>
              </a:ext>
            </a:extLst>
          </p:cNvPr>
          <p:cNvSpPr>
            <a:spLocks noGrp="1"/>
          </p:cNvSpPr>
          <p:nvPr>
            <p:ph type="sldNum" sz="quarter" idx="12"/>
          </p:nvPr>
        </p:nvSpPr>
        <p:spPr/>
        <p:txBody>
          <a:bodyPr/>
          <a:lstStyle/>
          <a:p>
            <a:fld id="{3A02C872-3C2D-4BBA-99CD-E07908712697}" type="slidenum">
              <a:rPr lang="en-ZA" smtClean="0"/>
              <a:pPr/>
              <a:t>110</a:t>
            </a:fld>
            <a:endParaRPr lang="en-ZA"/>
          </a:p>
        </p:txBody>
      </p:sp>
    </p:spTree>
    <p:extLst>
      <p:ext uri="{BB962C8B-B14F-4D97-AF65-F5344CB8AC3E}">
        <p14:creationId xmlns:p14="http://schemas.microsoft.com/office/powerpoint/2010/main" val="2396390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90E29C-0B14-4CC1-AC62-2E1FAD466FBB}"/>
              </a:ext>
            </a:extLst>
          </p:cNvPr>
          <p:cNvPicPr>
            <a:picLocks noChangeAspect="1"/>
          </p:cNvPicPr>
          <p:nvPr/>
        </p:nvPicPr>
        <p:blipFill>
          <a:blip r:embed="rId2" cstate="print"/>
          <a:stretch>
            <a:fillRect/>
          </a:stretch>
        </p:blipFill>
        <p:spPr>
          <a:xfrm>
            <a:off x="1097996" y="36174"/>
            <a:ext cx="1412616" cy="5465637"/>
          </a:xfrm>
          <a:prstGeom prst="rect">
            <a:avLst/>
          </a:prstGeom>
          <a:ln>
            <a:solidFill>
              <a:schemeClr val="tx1"/>
            </a:solidFill>
          </a:ln>
        </p:spPr>
      </p:pic>
      <p:pic>
        <p:nvPicPr>
          <p:cNvPr id="5" name="Picture 4">
            <a:extLst>
              <a:ext uri="{FF2B5EF4-FFF2-40B4-BE49-F238E27FC236}">
                <a16:creationId xmlns:a16="http://schemas.microsoft.com/office/drawing/2014/main" id="{1074C043-3B29-432F-8D55-84EB2AB3FD6B}"/>
              </a:ext>
            </a:extLst>
          </p:cNvPr>
          <p:cNvPicPr>
            <a:picLocks noChangeAspect="1"/>
          </p:cNvPicPr>
          <p:nvPr/>
        </p:nvPicPr>
        <p:blipFill>
          <a:blip r:embed="rId3" cstate="print"/>
          <a:stretch>
            <a:fillRect/>
          </a:stretch>
        </p:blipFill>
        <p:spPr>
          <a:xfrm>
            <a:off x="2568305" y="42956"/>
            <a:ext cx="1306503" cy="5458855"/>
          </a:xfrm>
          <a:prstGeom prst="rect">
            <a:avLst/>
          </a:prstGeom>
          <a:ln>
            <a:solidFill>
              <a:schemeClr val="tx1"/>
            </a:solidFill>
          </a:ln>
        </p:spPr>
      </p:pic>
      <p:pic>
        <p:nvPicPr>
          <p:cNvPr id="6" name="Picture 5">
            <a:extLst>
              <a:ext uri="{FF2B5EF4-FFF2-40B4-BE49-F238E27FC236}">
                <a16:creationId xmlns:a16="http://schemas.microsoft.com/office/drawing/2014/main" id="{DE43347C-C9AA-4B17-A304-A29B7EB209F8}"/>
              </a:ext>
            </a:extLst>
          </p:cNvPr>
          <p:cNvPicPr>
            <a:picLocks noChangeAspect="1"/>
          </p:cNvPicPr>
          <p:nvPr/>
        </p:nvPicPr>
        <p:blipFill>
          <a:blip r:embed="rId4" cstate="print"/>
          <a:stretch>
            <a:fillRect/>
          </a:stretch>
        </p:blipFill>
        <p:spPr>
          <a:xfrm>
            <a:off x="3932501" y="42956"/>
            <a:ext cx="1188296" cy="5501811"/>
          </a:xfrm>
          <a:prstGeom prst="rect">
            <a:avLst/>
          </a:prstGeom>
          <a:ln>
            <a:solidFill>
              <a:schemeClr val="tx1"/>
            </a:solidFill>
          </a:ln>
        </p:spPr>
      </p:pic>
      <p:pic>
        <p:nvPicPr>
          <p:cNvPr id="7" name="Picture 6">
            <a:extLst>
              <a:ext uri="{FF2B5EF4-FFF2-40B4-BE49-F238E27FC236}">
                <a16:creationId xmlns:a16="http://schemas.microsoft.com/office/drawing/2014/main" id="{C2ECE7F5-14DF-4148-A010-678A860E97C0}"/>
              </a:ext>
            </a:extLst>
          </p:cNvPr>
          <p:cNvPicPr>
            <a:picLocks noChangeAspect="1"/>
          </p:cNvPicPr>
          <p:nvPr/>
        </p:nvPicPr>
        <p:blipFill>
          <a:blip r:embed="rId5" cstate="print"/>
          <a:stretch>
            <a:fillRect/>
          </a:stretch>
        </p:blipFill>
        <p:spPr>
          <a:xfrm>
            <a:off x="5174919" y="10195"/>
            <a:ext cx="1349866" cy="5465637"/>
          </a:xfrm>
          <a:prstGeom prst="rect">
            <a:avLst/>
          </a:prstGeom>
          <a:ln>
            <a:solidFill>
              <a:schemeClr val="tx1"/>
            </a:solidFill>
          </a:ln>
        </p:spPr>
      </p:pic>
      <p:pic>
        <p:nvPicPr>
          <p:cNvPr id="8" name="Picture 7">
            <a:extLst>
              <a:ext uri="{FF2B5EF4-FFF2-40B4-BE49-F238E27FC236}">
                <a16:creationId xmlns:a16="http://schemas.microsoft.com/office/drawing/2014/main" id="{EE0549EC-25F8-4C78-807E-8F24AEC0E91C}"/>
              </a:ext>
            </a:extLst>
          </p:cNvPr>
          <p:cNvPicPr>
            <a:picLocks noChangeAspect="1"/>
          </p:cNvPicPr>
          <p:nvPr/>
        </p:nvPicPr>
        <p:blipFill rotWithShape="1">
          <a:blip r:embed="rId6" cstate="print"/>
          <a:srcRect b="67655"/>
          <a:stretch/>
        </p:blipFill>
        <p:spPr>
          <a:xfrm>
            <a:off x="1065416" y="5475832"/>
            <a:ext cx="1705035" cy="1382168"/>
          </a:xfrm>
          <a:prstGeom prst="rect">
            <a:avLst/>
          </a:prstGeom>
          <a:ln>
            <a:solidFill>
              <a:schemeClr val="tx1"/>
            </a:solidFill>
          </a:ln>
        </p:spPr>
      </p:pic>
      <p:sp>
        <p:nvSpPr>
          <p:cNvPr id="9" name="TextBox 8">
            <a:extLst>
              <a:ext uri="{FF2B5EF4-FFF2-40B4-BE49-F238E27FC236}">
                <a16:creationId xmlns:a16="http://schemas.microsoft.com/office/drawing/2014/main" id="{AD30E74F-55F2-43B6-896D-C36B19A1EDAB}"/>
              </a:ext>
            </a:extLst>
          </p:cNvPr>
          <p:cNvSpPr txBox="1"/>
          <p:nvPr/>
        </p:nvSpPr>
        <p:spPr>
          <a:xfrm>
            <a:off x="64363" y="77891"/>
            <a:ext cx="861774" cy="6295613"/>
          </a:xfrm>
          <a:prstGeom prst="rect">
            <a:avLst/>
          </a:prstGeom>
          <a:noFill/>
        </p:spPr>
        <p:txBody>
          <a:bodyPr vert="vert270" wrap="square" rtlCol="0">
            <a:spAutoFit/>
          </a:bodyPr>
          <a:lstStyle/>
          <a:p>
            <a:pPr algn="r"/>
            <a:r>
              <a:rPr lang="en-US" sz="4400" b="1" dirty="0">
                <a:solidFill>
                  <a:srgbClr val="FFC000"/>
                </a:solidFill>
                <a:effectLst>
                  <a:outerShdw blurRad="38100" dist="38100" dir="2700000" algn="tl">
                    <a:srgbClr val="000000">
                      <a:alpha val="43137"/>
                    </a:srgbClr>
                  </a:outerShdw>
                </a:effectLst>
                <a:latin typeface="Bahnschrift Light" panose="020B0502040204020203" pitchFamily="34" charset="0"/>
              </a:rPr>
              <a:t>Public Entities </a:t>
            </a:r>
            <a:endParaRPr lang="en-ZA" sz="44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pic>
        <p:nvPicPr>
          <p:cNvPr id="10" name="Picture 9">
            <a:extLst>
              <a:ext uri="{FF2B5EF4-FFF2-40B4-BE49-F238E27FC236}">
                <a16:creationId xmlns:a16="http://schemas.microsoft.com/office/drawing/2014/main" id="{A4F1D16F-EF53-4D97-A18C-145F9E347236}"/>
              </a:ext>
            </a:extLst>
          </p:cNvPr>
          <p:cNvPicPr>
            <a:picLocks noChangeAspect="1"/>
          </p:cNvPicPr>
          <p:nvPr/>
        </p:nvPicPr>
        <p:blipFill>
          <a:blip r:embed="rId7" cstate="print"/>
          <a:stretch>
            <a:fillRect/>
          </a:stretch>
        </p:blipFill>
        <p:spPr>
          <a:xfrm>
            <a:off x="7178722" y="17060"/>
            <a:ext cx="2000046" cy="6739650"/>
          </a:xfrm>
          <a:prstGeom prst="rect">
            <a:avLst/>
          </a:prstGeom>
          <a:ln>
            <a:solidFill>
              <a:schemeClr val="tx1"/>
            </a:solidFill>
          </a:ln>
        </p:spPr>
      </p:pic>
      <p:pic>
        <p:nvPicPr>
          <p:cNvPr id="13" name="Picture 12">
            <a:extLst>
              <a:ext uri="{FF2B5EF4-FFF2-40B4-BE49-F238E27FC236}">
                <a16:creationId xmlns:a16="http://schemas.microsoft.com/office/drawing/2014/main" id="{86A5BFA9-D2EB-4DE5-B0E0-BE580DA8719F}"/>
              </a:ext>
            </a:extLst>
          </p:cNvPr>
          <p:cNvPicPr/>
          <p:nvPr/>
        </p:nvPicPr>
        <p:blipFill>
          <a:blip r:embed="rId8" cstate="print"/>
          <a:stretch>
            <a:fillRect/>
          </a:stretch>
        </p:blipFill>
        <p:spPr>
          <a:xfrm>
            <a:off x="3904693" y="5520925"/>
            <a:ext cx="2628645" cy="852579"/>
          </a:xfrm>
          <a:prstGeom prst="rect">
            <a:avLst/>
          </a:prstGeom>
          <a:ln>
            <a:solidFill>
              <a:schemeClr val="tx1"/>
            </a:solidFill>
          </a:ln>
        </p:spPr>
      </p:pic>
      <p:pic>
        <p:nvPicPr>
          <p:cNvPr id="14" name="Picture 13" descr="NEW BSA logo">
            <a:extLst>
              <a:ext uri="{FF2B5EF4-FFF2-40B4-BE49-F238E27FC236}">
                <a16:creationId xmlns:a16="http://schemas.microsoft.com/office/drawing/2014/main" id="{9A6FBD59-F428-409F-AE04-F65914309D0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9598" y="5501811"/>
            <a:ext cx="1046062" cy="1313233"/>
          </a:xfrm>
          <a:prstGeom prst="rect">
            <a:avLst/>
          </a:prstGeom>
          <a:noFill/>
          <a:ln>
            <a:solidFill>
              <a:schemeClr val="tx1"/>
            </a:solidFill>
          </a:ln>
        </p:spPr>
      </p:pic>
      <p:sp>
        <p:nvSpPr>
          <p:cNvPr id="15" name="TextBox 14">
            <a:extLst>
              <a:ext uri="{FF2B5EF4-FFF2-40B4-BE49-F238E27FC236}">
                <a16:creationId xmlns:a16="http://schemas.microsoft.com/office/drawing/2014/main" id="{21A7C3F1-91E5-4486-B17D-EAB45B14EEB1}"/>
              </a:ext>
            </a:extLst>
          </p:cNvPr>
          <p:cNvSpPr txBox="1"/>
          <p:nvPr/>
        </p:nvSpPr>
        <p:spPr>
          <a:xfrm>
            <a:off x="6376975" y="17060"/>
            <a:ext cx="861774" cy="6295613"/>
          </a:xfrm>
          <a:prstGeom prst="rect">
            <a:avLst/>
          </a:prstGeom>
          <a:noFill/>
        </p:spPr>
        <p:txBody>
          <a:bodyPr vert="vert270" wrap="square" rtlCol="0">
            <a:spAutoFit/>
          </a:bodyPr>
          <a:lstStyle/>
          <a:p>
            <a:pPr algn="r"/>
            <a:r>
              <a:rPr lang="en-US" sz="4400" b="1" dirty="0">
                <a:solidFill>
                  <a:srgbClr val="FFC000"/>
                </a:solidFill>
                <a:effectLst>
                  <a:outerShdw blurRad="38100" dist="38100" dir="2700000" algn="tl">
                    <a:srgbClr val="000000">
                      <a:alpha val="43137"/>
                    </a:srgbClr>
                  </a:outerShdw>
                </a:effectLst>
                <a:latin typeface="Bahnschrift Light" panose="020B0502040204020203" pitchFamily="34" charset="0"/>
              </a:rPr>
              <a:t> NGOs</a:t>
            </a:r>
            <a:endParaRPr lang="en-ZA" sz="44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17" name="Slide Number Placeholder 16">
            <a:extLst>
              <a:ext uri="{FF2B5EF4-FFF2-40B4-BE49-F238E27FC236}">
                <a16:creationId xmlns:a16="http://schemas.microsoft.com/office/drawing/2014/main" id="{5102706B-9971-4096-A5C0-E990F53172FA}"/>
              </a:ext>
            </a:extLst>
          </p:cNvPr>
          <p:cNvSpPr>
            <a:spLocks noGrp="1"/>
          </p:cNvSpPr>
          <p:nvPr>
            <p:ph type="sldNum" sz="quarter" idx="12"/>
          </p:nvPr>
        </p:nvSpPr>
        <p:spPr/>
        <p:txBody>
          <a:bodyPr/>
          <a:lstStyle/>
          <a:p>
            <a:fld id="{3A02C872-3C2D-4BBA-99CD-E07908712697}" type="slidenum">
              <a:rPr lang="en-ZA" smtClean="0"/>
              <a:pPr/>
              <a:t>111</a:t>
            </a:fld>
            <a:endParaRPr lang="en-ZA"/>
          </a:p>
        </p:txBody>
      </p:sp>
    </p:spTree>
    <p:extLst>
      <p:ext uri="{BB962C8B-B14F-4D97-AF65-F5344CB8AC3E}">
        <p14:creationId xmlns:p14="http://schemas.microsoft.com/office/powerpoint/2010/main" val="319850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CB3B6A6-82F3-4743-A5A0-702974DEDF38}"/>
              </a:ext>
            </a:extLst>
          </p:cNvPr>
          <p:cNvGrpSpPr/>
          <p:nvPr/>
        </p:nvGrpSpPr>
        <p:grpSpPr>
          <a:xfrm>
            <a:off x="0" y="0"/>
            <a:ext cx="1775791" cy="6858000"/>
            <a:chOff x="0" y="0"/>
            <a:chExt cx="1775791" cy="6858000"/>
          </a:xfrm>
        </p:grpSpPr>
        <p:pic>
          <p:nvPicPr>
            <p:cNvPr id="9" name="Picture 8">
              <a:extLst>
                <a:ext uri="{FF2B5EF4-FFF2-40B4-BE49-F238E27FC236}">
                  <a16:creationId xmlns:a16="http://schemas.microsoft.com/office/drawing/2014/main" id="{07DE3377-1932-4C1B-BA2D-6037B94798CF}"/>
                </a:ext>
              </a:extLst>
            </p:cNvPr>
            <p:cNvPicPr>
              <a:picLocks noChangeAspect="1"/>
            </p:cNvPicPr>
            <p:nvPr/>
          </p:nvPicPr>
          <p:blipFill>
            <a:blip r:embed="rId2" cstate="print"/>
            <a:stretch>
              <a:fillRect/>
            </a:stretch>
          </p:blipFill>
          <p:spPr>
            <a:xfrm>
              <a:off x="0" y="0"/>
              <a:ext cx="1775791" cy="2548169"/>
            </a:xfrm>
            <a:prstGeom prst="rect">
              <a:avLst/>
            </a:prstGeom>
          </p:spPr>
        </p:pic>
        <p:pic>
          <p:nvPicPr>
            <p:cNvPr id="10" name="Picture 9">
              <a:extLst>
                <a:ext uri="{FF2B5EF4-FFF2-40B4-BE49-F238E27FC236}">
                  <a16:creationId xmlns:a16="http://schemas.microsoft.com/office/drawing/2014/main" id="{10F17263-FDC1-44BD-86A0-02044F8AEAE5}"/>
                </a:ext>
              </a:extLst>
            </p:cNvPr>
            <p:cNvPicPr>
              <a:picLocks noChangeAspect="1"/>
            </p:cNvPicPr>
            <p:nvPr/>
          </p:nvPicPr>
          <p:blipFill>
            <a:blip r:embed="rId3" cstate="print"/>
            <a:stretch>
              <a:fillRect/>
            </a:stretch>
          </p:blipFill>
          <p:spPr>
            <a:xfrm>
              <a:off x="0" y="2044497"/>
              <a:ext cx="1774090" cy="2548349"/>
            </a:xfrm>
            <a:prstGeom prst="rect">
              <a:avLst/>
            </a:prstGeom>
          </p:spPr>
        </p:pic>
        <p:pic>
          <p:nvPicPr>
            <p:cNvPr id="11" name="Picture 10">
              <a:extLst>
                <a:ext uri="{FF2B5EF4-FFF2-40B4-BE49-F238E27FC236}">
                  <a16:creationId xmlns:a16="http://schemas.microsoft.com/office/drawing/2014/main" id="{411F11F3-0433-4951-9A04-ECF6C3A85AB5}"/>
                </a:ext>
              </a:extLst>
            </p:cNvPr>
            <p:cNvPicPr>
              <a:picLocks noChangeAspect="1"/>
            </p:cNvPicPr>
            <p:nvPr/>
          </p:nvPicPr>
          <p:blipFill>
            <a:blip r:embed="rId3" cstate="print"/>
            <a:stretch>
              <a:fillRect/>
            </a:stretch>
          </p:blipFill>
          <p:spPr>
            <a:xfrm>
              <a:off x="0" y="4004661"/>
              <a:ext cx="1774090" cy="2548349"/>
            </a:xfrm>
            <a:prstGeom prst="rect">
              <a:avLst/>
            </a:prstGeom>
          </p:spPr>
        </p:pic>
        <p:pic>
          <p:nvPicPr>
            <p:cNvPr id="12" name="Picture 11">
              <a:extLst>
                <a:ext uri="{FF2B5EF4-FFF2-40B4-BE49-F238E27FC236}">
                  <a16:creationId xmlns:a16="http://schemas.microsoft.com/office/drawing/2014/main" id="{692CCB47-A734-40FC-82DB-94933116C0EF}"/>
                </a:ext>
              </a:extLst>
            </p:cNvPr>
            <p:cNvPicPr>
              <a:picLocks noChangeAspect="1"/>
            </p:cNvPicPr>
            <p:nvPr/>
          </p:nvPicPr>
          <p:blipFill rotWithShape="1">
            <a:blip r:embed="rId3" cstate="print"/>
            <a:srcRect b="72309"/>
            <a:stretch/>
          </p:blipFill>
          <p:spPr>
            <a:xfrm>
              <a:off x="0" y="5964825"/>
              <a:ext cx="1774090" cy="893175"/>
            </a:xfrm>
            <a:prstGeom prst="rect">
              <a:avLst/>
            </a:prstGeom>
          </p:spPr>
        </p:pic>
      </p:grpSp>
      <p:pic>
        <p:nvPicPr>
          <p:cNvPr id="16" name="Picture 15">
            <a:extLst>
              <a:ext uri="{FF2B5EF4-FFF2-40B4-BE49-F238E27FC236}">
                <a16:creationId xmlns:a16="http://schemas.microsoft.com/office/drawing/2014/main" id="{5C51766A-A50F-4AE6-9C6C-F40F643DC637}"/>
              </a:ext>
            </a:extLst>
          </p:cNvPr>
          <p:cNvPicPr>
            <a:picLocks noChangeAspect="1"/>
          </p:cNvPicPr>
          <p:nvPr/>
        </p:nvPicPr>
        <p:blipFill>
          <a:blip r:embed="rId4" cstate="print"/>
          <a:stretch>
            <a:fillRect/>
          </a:stretch>
        </p:blipFill>
        <p:spPr>
          <a:xfrm>
            <a:off x="7443361" y="0"/>
            <a:ext cx="1773936" cy="6858000"/>
          </a:xfrm>
          <a:prstGeom prst="rect">
            <a:avLst/>
          </a:prstGeom>
        </p:spPr>
      </p:pic>
      <p:pic>
        <p:nvPicPr>
          <p:cNvPr id="6" name="Picture 5">
            <a:extLst>
              <a:ext uri="{FF2B5EF4-FFF2-40B4-BE49-F238E27FC236}">
                <a16:creationId xmlns:a16="http://schemas.microsoft.com/office/drawing/2014/main" id="{630A7580-CAB3-4326-9395-AEC9AA31757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746" t="10435" r="12126" b="3381"/>
          <a:stretch/>
        </p:blipFill>
        <p:spPr>
          <a:xfrm>
            <a:off x="1887584" y="-1291240"/>
            <a:ext cx="5442283" cy="81492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Slide Number Placeholder 2">
            <a:extLst>
              <a:ext uri="{FF2B5EF4-FFF2-40B4-BE49-F238E27FC236}">
                <a16:creationId xmlns:a16="http://schemas.microsoft.com/office/drawing/2014/main" id="{34873879-1657-48F1-B08A-08850ABF5F12}"/>
              </a:ext>
            </a:extLst>
          </p:cNvPr>
          <p:cNvSpPr>
            <a:spLocks noGrp="1"/>
          </p:cNvSpPr>
          <p:nvPr>
            <p:ph type="sldNum" sz="quarter" idx="12"/>
          </p:nvPr>
        </p:nvSpPr>
        <p:spPr/>
        <p:txBody>
          <a:bodyPr/>
          <a:lstStyle/>
          <a:p>
            <a:fld id="{3A02C872-3C2D-4BBA-99CD-E07908712697}" type="slidenum">
              <a:rPr lang="en-ZA" smtClean="0"/>
              <a:pPr/>
              <a:t>112</a:t>
            </a:fld>
            <a:endParaRPr lang="en-ZA"/>
          </a:p>
        </p:txBody>
      </p:sp>
    </p:spTree>
    <p:extLst>
      <p:ext uri="{BB962C8B-B14F-4D97-AF65-F5344CB8AC3E}">
        <p14:creationId xmlns:p14="http://schemas.microsoft.com/office/powerpoint/2010/main" val="912241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91045" y="3784600"/>
            <a:ext cx="6876704" cy="1468005"/>
          </a:xfrm>
        </p:spPr>
        <p:txBody>
          <a:bodyPr/>
          <a:lstStyle/>
          <a:p>
            <a:pPr lvl="2" algn="r">
              <a:lnSpc>
                <a:spcPct val="100000"/>
              </a:lnSpc>
              <a:spcBef>
                <a:spcPts val="0"/>
              </a:spcBef>
              <a:spcAft>
                <a:spcPts val="450"/>
              </a:spcAft>
            </a:pPr>
            <a:endParaRPr lang="en-US" b="1" dirty="0">
              <a:solidFill>
                <a:srgbClr val="800000"/>
              </a:solidFill>
              <a:latin typeface="Arial Narrow" panose="020B0606020202030204" pitchFamily="34" charset="0"/>
              <a:cs typeface="Arial"/>
            </a:endParaRPr>
          </a:p>
          <a:p>
            <a:pPr lvl="2" algn="r">
              <a:lnSpc>
                <a:spcPct val="100000"/>
              </a:lnSpc>
              <a:spcBef>
                <a:spcPts val="0"/>
              </a:spcBef>
              <a:spcAft>
                <a:spcPts val="450"/>
              </a:spcAft>
            </a:pPr>
            <a:r>
              <a:rPr lang="en-US" b="1" dirty="0">
                <a:solidFill>
                  <a:srgbClr val="800000"/>
                </a:solidFill>
                <a:latin typeface="Arial Narrow" panose="020B0606020202030204" pitchFamily="34" charset="0"/>
                <a:cs typeface="Arial"/>
              </a:rPr>
              <a:t>Presented by: </a:t>
            </a:r>
            <a:r>
              <a:rPr lang="en-US" b="1" dirty="0" err="1">
                <a:solidFill>
                  <a:srgbClr val="800000"/>
                </a:solidFill>
                <a:latin typeface="Arial Narrow" panose="020B0606020202030204" pitchFamily="34" charset="0"/>
                <a:cs typeface="Arial"/>
              </a:rPr>
              <a:t>Mr</a:t>
            </a:r>
            <a:r>
              <a:rPr lang="en-US" b="1" dirty="0">
                <a:solidFill>
                  <a:srgbClr val="800000"/>
                </a:solidFill>
                <a:latin typeface="Arial Narrow" panose="020B0606020202030204" pitchFamily="34" charset="0"/>
                <a:cs typeface="Arial"/>
              </a:rPr>
              <a:t> M Matlala</a:t>
            </a:r>
          </a:p>
          <a:p>
            <a:pPr lvl="2" algn="r">
              <a:lnSpc>
                <a:spcPct val="100000"/>
              </a:lnSpc>
              <a:spcBef>
                <a:spcPts val="0"/>
              </a:spcBef>
              <a:spcAft>
                <a:spcPts val="450"/>
              </a:spcAft>
            </a:pPr>
            <a:r>
              <a:rPr lang="en-US" b="1" dirty="0">
                <a:solidFill>
                  <a:srgbClr val="800000"/>
                </a:solidFill>
                <a:latin typeface="Arial Narrow" panose="020B0606020202030204" pitchFamily="34" charset="0"/>
                <a:cs typeface="Arial"/>
              </a:rPr>
              <a:t>Chief Financial Officer</a:t>
            </a:r>
          </a:p>
          <a:p>
            <a:pPr lvl="2" algn="r">
              <a:lnSpc>
                <a:spcPct val="100000"/>
              </a:lnSpc>
              <a:spcBef>
                <a:spcPts val="0"/>
              </a:spcBef>
              <a:spcAft>
                <a:spcPts val="450"/>
              </a:spcAft>
            </a:pPr>
            <a:endParaRPr lang="en-US" b="1" dirty="0">
              <a:solidFill>
                <a:srgbClr val="800000"/>
              </a:solidFill>
              <a:latin typeface="Arial Narrow" panose="020B0606020202030204" pitchFamily="34" charset="0"/>
              <a:cs typeface="Arial"/>
            </a:endParaRPr>
          </a:p>
          <a:p>
            <a:pPr lvl="1" algn="r"/>
            <a:endParaRPr lang="en-US" dirty="0"/>
          </a:p>
        </p:txBody>
      </p:sp>
      <p:sp>
        <p:nvSpPr>
          <p:cNvPr id="8" name="Title 1"/>
          <p:cNvSpPr>
            <a:spLocks noGrp="1"/>
          </p:cNvSpPr>
          <p:nvPr>
            <p:ph type="ctrTitle"/>
          </p:nvPr>
        </p:nvSpPr>
        <p:spPr>
          <a:xfrm>
            <a:off x="501445" y="2507225"/>
            <a:ext cx="7983794" cy="1543665"/>
          </a:xfrm>
          <a:solidFill>
            <a:schemeClr val="accent2">
              <a:lumMod val="75000"/>
            </a:schemeClr>
          </a:solidFill>
        </p:spPr>
        <p:txBody>
          <a:bodyPr>
            <a:noAutofit/>
          </a:bodyPr>
          <a:lstStyle/>
          <a:p>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r>
              <a:rPr lang="en-US" sz="2800" b="1" dirty="0" smtClean="0">
                <a:solidFill>
                  <a:schemeClr val="bg1"/>
                </a:solidFill>
                <a:latin typeface="Arial" panose="020B0604020202020204" pitchFamily="34" charset="0"/>
                <a:cs typeface="Arial" panose="020B0604020202020204" pitchFamily="34" charset="0"/>
              </a:rPr>
              <a:t/>
            </a:r>
            <a:br>
              <a:rPr lang="en-US" sz="2800" b="1" dirty="0" smtClean="0">
                <a:solidFill>
                  <a:schemeClr val="bg1"/>
                </a:solidFill>
                <a:latin typeface="Arial" panose="020B0604020202020204" pitchFamily="34" charset="0"/>
                <a:cs typeface="Arial" panose="020B0604020202020204" pitchFamily="34" charset="0"/>
              </a:rPr>
            </a:br>
            <a:r>
              <a:rPr lang="en-ZA" sz="3200" b="1" cap="all" dirty="0" smtClean="0">
                <a:solidFill>
                  <a:schemeClr val="bg1"/>
                </a:solidFill>
                <a:latin typeface="Arial" panose="020B0604020202020204" pitchFamily="34" charset="0"/>
                <a:cs typeface="Arial" panose="020B0604020202020204" pitchFamily="34" charset="0"/>
              </a:rPr>
              <a:t>2020 </a:t>
            </a:r>
            <a:r>
              <a:rPr lang="en-ZA" sz="3200" b="1" cap="all" dirty="0">
                <a:solidFill>
                  <a:schemeClr val="bg1"/>
                </a:solidFill>
                <a:latin typeface="Arial" panose="020B0604020202020204" pitchFamily="34" charset="0"/>
                <a:cs typeface="Arial" panose="020B0604020202020204" pitchFamily="34" charset="0"/>
              </a:rPr>
              <a:t>special adjustment budget</a:t>
            </a:r>
            <a:r>
              <a:rPr lang="en-US" sz="3200" b="1" dirty="0">
                <a:solidFill>
                  <a:schemeClr val="bg1"/>
                </a:solidFill>
                <a:latin typeface="Arial" panose="020B0604020202020204" pitchFamily="34" charset="0"/>
                <a:cs typeface="Arial" panose="020B0604020202020204" pitchFamily="34" charset="0"/>
              </a:rPr>
              <a:t/>
            </a:r>
            <a:br>
              <a:rPr lang="en-US" sz="32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r>
            <a:br>
              <a:rPr lang="en-US" sz="2800" b="1" dirty="0">
                <a:solidFill>
                  <a:schemeClr val="bg1"/>
                </a:solidFill>
                <a:latin typeface="Arial" panose="020B0604020202020204" pitchFamily="34" charset="0"/>
                <a:cs typeface="Arial" panose="020B0604020202020204" pitchFamily="34" charset="0"/>
              </a:rPr>
            </a:br>
            <a:endParaRPr lang="en-ZA" sz="2800" b="1" dirty="0">
              <a:solidFill>
                <a:schemeClr val="bg1"/>
              </a:solidFill>
              <a:latin typeface="Arial" panose="020B0604020202020204" pitchFamily="34" charset="0"/>
              <a:cs typeface="Arial" panose="020B0604020202020204" pitchFamily="34" charset="0"/>
            </a:endParaRPr>
          </a:p>
        </p:txBody>
      </p:sp>
      <p:pic>
        <p:nvPicPr>
          <p:cNvPr id="10" name="Picture 9" descr="C:\Users\katem\Documents\Work 2020\DSAC logo\Sports ,Arts &amp; Culture Logo 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030" y="311553"/>
            <a:ext cx="2966085" cy="1038225"/>
          </a:xfrm>
          <a:prstGeom prst="rect">
            <a:avLst/>
          </a:prstGeom>
          <a:noFill/>
          <a:ln>
            <a:noFill/>
          </a:ln>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113</a:t>
            </a:fld>
            <a:endParaRPr lang="en-ZA" dirty="0"/>
          </a:p>
        </p:txBody>
      </p:sp>
    </p:spTree>
    <p:extLst>
      <p:ext uri="{BB962C8B-B14F-4D97-AF65-F5344CB8AC3E}">
        <p14:creationId xmlns:p14="http://schemas.microsoft.com/office/powerpoint/2010/main" val="12102046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467544" y="260648"/>
            <a:ext cx="7344816" cy="1296144"/>
          </a:xfrm>
          <a:prstGeom prst="rect">
            <a:avLst/>
          </a:prstGeom>
          <a:solidFill>
            <a:srgbClr val="ED7D31">
              <a:lumMod val="75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endParaRPr lang="en-US" b="1" dirty="0" smtClean="0">
              <a:solidFill>
                <a:sysClr val="window" lastClr="FFFFFF"/>
              </a:solidFill>
              <a:latin typeface="Arial Narrow" panose="020B0606020202030204" pitchFamily="34" charset="0"/>
            </a:endParaRPr>
          </a:p>
          <a:p>
            <a:pPr marL="0" indent="0" algn="ctr">
              <a:buFont typeface="Arial" panose="020B0604020202020204" pitchFamily="34" charset="0"/>
              <a:buNone/>
              <a:defRPr/>
            </a:pPr>
            <a:r>
              <a:rPr lang="en-US" b="1" dirty="0" smtClean="0">
                <a:solidFill>
                  <a:sysClr val="window" lastClr="FFFFFF"/>
                </a:solidFill>
                <a:latin typeface="Arial Narrow" panose="020B0606020202030204" pitchFamily="34" charset="0"/>
              </a:rPr>
              <a:t>PRESENTATION OUTLINE</a:t>
            </a:r>
          </a:p>
          <a:p>
            <a:pPr marL="0" indent="0" algn="ctr">
              <a:buFont typeface="Arial" panose="020B0604020202020204" pitchFamily="34" charset="0"/>
              <a:buNone/>
              <a:defRPr/>
            </a:pPr>
            <a:endParaRPr lang="en-US" b="1" dirty="0">
              <a:solidFill>
                <a:sysClr val="window" lastClr="FFFFFF"/>
              </a:solidFill>
              <a:latin typeface="Arial Narrow" panose="020B0606020202030204" pitchFamily="34" charset="0"/>
            </a:endParaRPr>
          </a:p>
        </p:txBody>
      </p:sp>
      <p:sp>
        <p:nvSpPr>
          <p:cNvPr id="6" name="Content Placeholder 2"/>
          <p:cNvSpPr txBox="1">
            <a:spLocks/>
          </p:cNvSpPr>
          <p:nvPr/>
        </p:nvSpPr>
        <p:spPr>
          <a:xfrm>
            <a:off x="467544" y="1865376"/>
            <a:ext cx="7920880" cy="3867879"/>
          </a:xfrm>
          <a:prstGeom prst="rect">
            <a:avLst/>
          </a:prstGeom>
          <a:ln>
            <a:solidFill>
              <a:srgbClr val="C0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600" b="1" kern="1200">
                <a:solidFill>
                  <a:srgbClr val="800000"/>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200" b="1" kern="1200">
                <a:solidFill>
                  <a:srgbClr val="800000"/>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20000"/>
              </a:lnSpc>
              <a:buFont typeface="Arial" pitchFamily="34" charset="0"/>
              <a:buNone/>
              <a:defRPr/>
            </a:pPr>
            <a:r>
              <a:rPr lang="en-US" sz="2000" dirty="0" smtClean="0">
                <a:solidFill>
                  <a:prstClr val="black"/>
                </a:solidFill>
                <a:latin typeface="Arial" panose="020B0604020202020204" pitchFamily="34" charset="0"/>
                <a:cs typeface="Arial" panose="020B0604020202020204" pitchFamily="34" charset="0"/>
              </a:rPr>
              <a:t>1</a:t>
            </a:r>
            <a:r>
              <a:rPr lang="en-US" sz="2200" dirty="0" smtClean="0">
                <a:solidFill>
                  <a:prstClr val="black"/>
                </a:solidFill>
                <a:latin typeface="Arial" panose="020B0604020202020204" pitchFamily="34" charset="0"/>
                <a:cs typeface="Arial" panose="020B0604020202020204" pitchFamily="34" charset="0"/>
              </a:rPr>
              <a:t>.  Introduction</a:t>
            </a:r>
          </a:p>
          <a:p>
            <a:pPr marL="0" indent="0">
              <a:lnSpc>
                <a:spcPct val="220000"/>
              </a:lnSpc>
              <a:buFont typeface="Arial" pitchFamily="34" charset="0"/>
              <a:buNone/>
              <a:defRPr/>
            </a:pPr>
            <a:r>
              <a:rPr lang="en-US" sz="2200" dirty="0" smtClean="0">
                <a:solidFill>
                  <a:prstClr val="black"/>
                </a:solidFill>
                <a:latin typeface="Arial" panose="020B0604020202020204" pitchFamily="34" charset="0"/>
                <a:cs typeface="Arial" panose="020B0604020202020204" pitchFamily="34" charset="0"/>
              </a:rPr>
              <a:t>1.1  Reprioritisation towards COVID-19 by DSAC </a:t>
            </a:r>
            <a:endParaRPr lang="en-US" sz="2200" dirty="0">
              <a:solidFill>
                <a:sysClr val="windowText" lastClr="000000"/>
              </a:solidFill>
              <a:latin typeface="Arial" panose="020B0604020202020204" pitchFamily="34" charset="0"/>
              <a:cs typeface="Arial" panose="020B0604020202020204" pitchFamily="34" charset="0"/>
            </a:endParaRPr>
          </a:p>
          <a:p>
            <a:pPr marL="0" indent="0">
              <a:lnSpc>
                <a:spcPct val="220000"/>
              </a:lnSpc>
              <a:buFont typeface="Arial" pitchFamily="34" charset="0"/>
              <a:buNone/>
              <a:defRPr/>
            </a:pPr>
            <a:r>
              <a:rPr lang="en-US" sz="2200" dirty="0" smtClean="0">
                <a:solidFill>
                  <a:prstClr val="black"/>
                </a:solidFill>
                <a:latin typeface="Arial" panose="020B0604020202020204" pitchFamily="34" charset="0"/>
                <a:cs typeface="Arial" panose="020B0604020202020204" pitchFamily="34" charset="0"/>
              </a:rPr>
              <a:t>1.2  Actual Adjustments implemented by DSAC</a:t>
            </a:r>
          </a:p>
          <a:p>
            <a:pPr marL="0" indent="0">
              <a:lnSpc>
                <a:spcPct val="200000"/>
              </a:lnSpc>
              <a:buFont typeface="Arial" pitchFamily="34" charset="0"/>
              <a:buNone/>
              <a:defRPr/>
            </a:pPr>
            <a:endParaRPr lang="en-US" sz="2200" dirty="0" smtClean="0">
              <a:solidFill>
                <a:sysClr val="windowText" lastClr="000000"/>
              </a:solidFill>
              <a:latin typeface="Arial" panose="020B0604020202020204" pitchFamily="34" charset="0"/>
              <a:cs typeface="Arial" panose="020B0604020202020204" pitchFamily="34" charset="0"/>
            </a:endParaRPr>
          </a:p>
          <a:p>
            <a:pPr marL="0" indent="0">
              <a:lnSpc>
                <a:spcPct val="150000"/>
              </a:lnSpc>
              <a:buFont typeface="Arial" pitchFamily="34" charset="0"/>
              <a:buNone/>
              <a:defRPr/>
            </a:pPr>
            <a:endParaRPr lang="en-US" sz="2000" b="0" dirty="0" smtClean="0"/>
          </a:p>
          <a:p>
            <a:pPr>
              <a:defRPr/>
            </a:pPr>
            <a:endParaRPr lang="en-US" b="0" dirty="0" smtClean="0"/>
          </a:p>
          <a:p>
            <a:pPr>
              <a:defRPr/>
            </a:pPr>
            <a:endParaRPr lang="en-ZA" b="0" dirty="0"/>
          </a:p>
        </p:txBody>
      </p:sp>
      <p:sp>
        <p:nvSpPr>
          <p:cNvPr id="7"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114</a:t>
            </a:fld>
            <a:endParaRPr lang="en-ZA" dirty="0"/>
          </a:p>
        </p:txBody>
      </p:sp>
    </p:spTree>
    <p:extLst>
      <p:ext uri="{BB962C8B-B14F-4D97-AF65-F5344CB8AC3E}">
        <p14:creationId xmlns:p14="http://schemas.microsoft.com/office/powerpoint/2010/main" val="7760326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normAutofit/>
          </a:bodyPr>
          <a:lstStyle/>
          <a:p>
            <a:r>
              <a:rPr lang="en-US" sz="2800" dirty="0" smtClean="0"/>
              <a:t>INTRODUCTION</a:t>
            </a:r>
            <a:endParaRPr lang="en-US" sz="2800" dirty="0"/>
          </a:p>
        </p:txBody>
      </p:sp>
      <p:sp>
        <p:nvSpPr>
          <p:cNvPr id="5" name="Content Placeholder 2"/>
          <p:cNvSpPr txBox="1">
            <a:spLocks/>
          </p:cNvSpPr>
          <p:nvPr/>
        </p:nvSpPr>
        <p:spPr>
          <a:xfrm>
            <a:off x="457200" y="1700809"/>
            <a:ext cx="8229599" cy="4104456"/>
          </a:xfrm>
          <a:prstGeom prst="rect">
            <a:avLst/>
          </a:prstGeom>
          <a:ln>
            <a:solidFill>
              <a:srgbClr val="C00000"/>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1600" b="1" kern="1200">
                <a:solidFill>
                  <a:srgbClr val="800000"/>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200" b="1" kern="1200">
                <a:solidFill>
                  <a:srgbClr val="800000"/>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v"/>
              <a:defRPr/>
            </a:pPr>
            <a:r>
              <a:rPr lang="en-US" sz="2600" b="0" dirty="0" smtClean="0">
                <a:solidFill>
                  <a:sysClr val="windowText" lastClr="000000"/>
                </a:solidFill>
                <a:latin typeface="Arial Narrow" panose="020B0606020202030204" pitchFamily="34" charset="0"/>
              </a:rPr>
              <a:t> On 15 March 2020 the president declared a national state of disaster in South Africa in terms of the Disaster Management Act, 2002, following the declaration of the global COVID-19 pandemic by the World Health </a:t>
            </a:r>
            <a:r>
              <a:rPr lang="en-US" sz="2600" b="0" dirty="0" err="1" smtClean="0">
                <a:solidFill>
                  <a:sysClr val="windowText" lastClr="000000"/>
                </a:solidFill>
                <a:latin typeface="Arial Narrow" panose="020B0606020202030204" pitchFamily="34" charset="0"/>
              </a:rPr>
              <a:t>Organisation</a:t>
            </a:r>
            <a:r>
              <a:rPr lang="en-US" sz="2600" b="0" dirty="0" smtClean="0">
                <a:solidFill>
                  <a:sysClr val="windowText" lastClr="000000"/>
                </a:solidFill>
                <a:latin typeface="Arial Narrow" panose="020B0606020202030204" pitchFamily="34" charset="0"/>
              </a:rPr>
              <a:t> (WHO). </a:t>
            </a:r>
          </a:p>
          <a:p>
            <a:pPr marL="0" indent="0">
              <a:lnSpc>
                <a:spcPct val="150000"/>
              </a:lnSpc>
              <a:buNone/>
              <a:defRPr/>
            </a:pPr>
            <a:r>
              <a:rPr lang="en-US" sz="2600" b="0" dirty="0" smtClean="0">
                <a:solidFill>
                  <a:sysClr val="windowText" lastClr="000000"/>
                </a:solidFill>
                <a:latin typeface="Arial Narrow" panose="020B0606020202030204" pitchFamily="34" charset="0"/>
              </a:rPr>
              <a:t> </a:t>
            </a:r>
          </a:p>
          <a:p>
            <a:pPr>
              <a:lnSpc>
                <a:spcPct val="150000"/>
              </a:lnSpc>
              <a:buFont typeface="Wingdings" panose="05000000000000000000" pitchFamily="2" charset="2"/>
              <a:buChar char="v"/>
              <a:defRPr/>
            </a:pPr>
            <a:r>
              <a:rPr lang="en-US" sz="2600" b="0" dirty="0" smtClean="0">
                <a:solidFill>
                  <a:sysClr val="windowText" lastClr="000000"/>
                </a:solidFill>
                <a:latin typeface="Arial Narrow" panose="020B0606020202030204" pitchFamily="34" charset="0"/>
              </a:rPr>
              <a:t>Government had to act swiftly to minimize the economic impact of the pandemic, this implies </a:t>
            </a:r>
            <a:r>
              <a:rPr lang="en-US" sz="2600" dirty="0" smtClean="0">
                <a:solidFill>
                  <a:sysClr val="windowText" lastClr="000000"/>
                </a:solidFill>
                <a:latin typeface="Arial Narrow" panose="020B0606020202030204" pitchFamily="34" charset="0"/>
              </a:rPr>
              <a:t>a redirection of resources</a:t>
            </a:r>
            <a:r>
              <a:rPr lang="en-US" sz="2600" b="0" dirty="0" smtClean="0">
                <a:solidFill>
                  <a:sysClr val="windowText" lastClr="000000"/>
                </a:solidFill>
                <a:latin typeface="Arial Narrow" panose="020B0606020202030204" pitchFamily="34" charset="0"/>
              </a:rPr>
              <a:t>.</a:t>
            </a:r>
          </a:p>
          <a:p>
            <a:pPr marL="0" indent="0" algn="just">
              <a:lnSpc>
                <a:spcPct val="150000"/>
              </a:lnSpc>
              <a:spcBef>
                <a:spcPts val="0"/>
              </a:spcBef>
              <a:spcAft>
                <a:spcPts val="800"/>
              </a:spcAft>
              <a:buNone/>
            </a:pPr>
            <a:r>
              <a:rPr lang="en-US" sz="2600" b="0" dirty="0" smtClean="0">
                <a:solidFill>
                  <a:prstClr val="black"/>
                </a:solidFill>
                <a:latin typeface="Arial Narrow" panose="020B0606020202030204" pitchFamily="34" charset="0"/>
                <a:ea typeface="Calibri" panose="020F0502020204030204" pitchFamily="34" charset="0"/>
                <a:cs typeface="Times New Roman" panose="02020603050405020304" pitchFamily="18" charset="0"/>
              </a:rPr>
              <a:t> </a:t>
            </a:r>
            <a:endParaRPr lang="en-US" sz="2600" b="0"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defRPr/>
            </a:pPr>
            <a:endParaRPr lang="en-US" sz="2200" b="0" dirty="0" smtClean="0">
              <a:solidFill>
                <a:sysClr val="windowText" lastClr="000000"/>
              </a:solidFill>
              <a:latin typeface="Arial Narrow" panose="020B0606020202030204" pitchFamily="34" charset="0"/>
            </a:endParaRPr>
          </a:p>
          <a:p>
            <a:pPr marL="0" indent="0">
              <a:lnSpc>
                <a:spcPct val="200000"/>
              </a:lnSpc>
              <a:buFont typeface="Arial" pitchFamily="34" charset="0"/>
              <a:buNone/>
              <a:defRPr/>
            </a:pPr>
            <a:endParaRPr lang="en-US" sz="4600" b="0" dirty="0">
              <a:solidFill>
                <a:sysClr val="windowText" lastClr="000000"/>
              </a:solidFill>
              <a:latin typeface="Arial Narrow" panose="020B0606020202030204" pitchFamily="34" charset="0"/>
            </a:endParaRPr>
          </a:p>
          <a:p>
            <a:pPr marL="0" indent="0">
              <a:lnSpc>
                <a:spcPct val="200000"/>
              </a:lnSpc>
              <a:buFont typeface="Arial" pitchFamily="34" charset="0"/>
              <a:buNone/>
              <a:defRPr/>
            </a:pPr>
            <a:endParaRPr lang="en-US" sz="2000" b="0" dirty="0" smtClean="0"/>
          </a:p>
          <a:p>
            <a:pPr>
              <a:defRPr/>
            </a:pPr>
            <a:endParaRPr lang="en-US" b="0" dirty="0" smtClean="0"/>
          </a:p>
          <a:p>
            <a:pPr>
              <a:defRPr/>
            </a:pPr>
            <a:endParaRPr lang="en-ZA" b="0" dirty="0"/>
          </a:p>
        </p:txBody>
      </p:sp>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115</a:t>
            </a:fld>
            <a:endParaRPr lang="en-ZA" dirty="0"/>
          </a:p>
        </p:txBody>
      </p:sp>
    </p:spTree>
    <p:extLst>
      <p:ext uri="{BB962C8B-B14F-4D97-AF65-F5344CB8AC3E}">
        <p14:creationId xmlns:p14="http://schemas.microsoft.com/office/powerpoint/2010/main" val="205376783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435280" cy="1296144"/>
          </a:xfrm>
        </p:spPr>
        <p:txBody>
          <a:bodyPr>
            <a:normAutofit/>
          </a:bodyPr>
          <a:lstStyle/>
          <a:p>
            <a:r>
              <a:rPr lang="en-US" sz="2800" dirty="0" smtClean="0"/>
              <a:t>INTRODUCTION</a:t>
            </a:r>
            <a:endParaRPr lang="en-US" sz="2800" dirty="0"/>
          </a:p>
        </p:txBody>
      </p:sp>
      <p:sp>
        <p:nvSpPr>
          <p:cNvPr id="5" name="Content Placeholder 2"/>
          <p:cNvSpPr txBox="1">
            <a:spLocks/>
          </p:cNvSpPr>
          <p:nvPr/>
        </p:nvSpPr>
        <p:spPr>
          <a:xfrm>
            <a:off x="251519" y="1556792"/>
            <a:ext cx="8656079" cy="4320480"/>
          </a:xfrm>
          <a:prstGeom prst="rect">
            <a:avLst/>
          </a:prstGeom>
          <a:ln>
            <a:solidFill>
              <a:srgbClr val="C00000"/>
            </a:solidFill>
          </a:ln>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1600" b="1" kern="1200">
                <a:solidFill>
                  <a:srgbClr val="800000"/>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200" b="1" kern="1200">
                <a:solidFill>
                  <a:srgbClr val="800000"/>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v"/>
              <a:defRPr/>
            </a:pPr>
            <a:r>
              <a:rPr lang="en-US" sz="8000" b="0" dirty="0" smtClean="0">
                <a:solidFill>
                  <a:sysClr val="windowText" lastClr="000000"/>
                </a:solidFill>
                <a:latin typeface="Arial Narrow" panose="020B0606020202030204" pitchFamily="34" charset="0"/>
              </a:rPr>
              <a:t> The Special Adjustment Budget seeks to modify the 2020/21 budget to utilize current baseline allocations to provide for the </a:t>
            </a:r>
            <a:r>
              <a:rPr lang="en-US" sz="8000" dirty="0" smtClean="0">
                <a:solidFill>
                  <a:sysClr val="windowText" lastClr="000000"/>
                </a:solidFill>
                <a:latin typeface="Arial Narrow" panose="020B0606020202030204" pitchFamily="34" charset="0"/>
              </a:rPr>
              <a:t>rapidly changing economic conditions </a:t>
            </a:r>
            <a:r>
              <a:rPr lang="en-US" sz="8000" b="0" dirty="0" smtClean="0">
                <a:solidFill>
                  <a:sysClr val="windowText" lastClr="000000"/>
                </a:solidFill>
                <a:latin typeface="Arial Narrow" panose="020B0606020202030204" pitchFamily="34" charset="0"/>
              </a:rPr>
              <a:t>and enable spending on the COVID-19 response.  </a:t>
            </a:r>
          </a:p>
          <a:p>
            <a:pPr marL="0" indent="0">
              <a:lnSpc>
                <a:spcPct val="150000"/>
              </a:lnSpc>
              <a:buNone/>
              <a:defRPr/>
            </a:pPr>
            <a:endParaRPr lang="en-US" sz="8000" b="0" dirty="0" smtClean="0">
              <a:solidFill>
                <a:sysClr val="windowText" lastClr="000000"/>
              </a:solidFill>
              <a:latin typeface="Arial Narrow" panose="020B0606020202030204" pitchFamily="34" charset="0"/>
            </a:endParaRPr>
          </a:p>
          <a:p>
            <a:pPr>
              <a:lnSpc>
                <a:spcPct val="150000"/>
              </a:lnSpc>
              <a:buFont typeface="Wingdings" panose="05000000000000000000" pitchFamily="2" charset="2"/>
              <a:buChar char="v"/>
              <a:defRPr/>
            </a:pPr>
            <a:r>
              <a:rPr lang="en-US" sz="8000" dirty="0" smtClean="0">
                <a:solidFill>
                  <a:sysClr val="windowText" lastClr="000000"/>
                </a:solidFill>
                <a:latin typeface="Arial Narrow" panose="020B0606020202030204" pitchFamily="34" charset="0"/>
              </a:rPr>
              <a:t>A revised fiscal framework </a:t>
            </a:r>
            <a:r>
              <a:rPr lang="en-US" sz="8000" b="0" dirty="0" smtClean="0">
                <a:solidFill>
                  <a:sysClr val="windowText" lastClr="000000"/>
                </a:solidFill>
                <a:latin typeface="Arial Narrow" panose="020B0606020202030204" pitchFamily="34" charset="0"/>
              </a:rPr>
              <a:t>will also be presented, to account for substantial revenue losses emanating from the economic shock of the pandemic and subsequent lockdown.</a:t>
            </a:r>
          </a:p>
          <a:p>
            <a:pPr marL="0" indent="0">
              <a:lnSpc>
                <a:spcPct val="150000"/>
              </a:lnSpc>
              <a:buNone/>
              <a:defRPr/>
            </a:pPr>
            <a:endParaRPr lang="en-US" sz="8000" b="0" dirty="0" smtClean="0">
              <a:solidFill>
                <a:sysClr val="windowText" lastClr="000000"/>
              </a:solidFill>
              <a:latin typeface="Arial Narrow" panose="020B0606020202030204" pitchFamily="34" charset="0"/>
            </a:endParaRPr>
          </a:p>
          <a:p>
            <a:pPr>
              <a:lnSpc>
                <a:spcPct val="150000"/>
              </a:lnSpc>
              <a:buFont typeface="Wingdings" panose="05000000000000000000" pitchFamily="2" charset="2"/>
              <a:buChar char="v"/>
              <a:defRPr/>
            </a:pPr>
            <a:r>
              <a:rPr lang="en-US" sz="8000" b="0" dirty="0" smtClean="0">
                <a:solidFill>
                  <a:sysClr val="windowText" lastClr="000000"/>
                </a:solidFill>
                <a:latin typeface="Arial Narrow" panose="020B0606020202030204" pitchFamily="34" charset="0"/>
              </a:rPr>
              <a:t>Just to note that all other adjustments not included in this Special Adjustment Budget will </a:t>
            </a:r>
            <a:r>
              <a:rPr lang="en-US" sz="8000" dirty="0" smtClean="0">
                <a:solidFill>
                  <a:sysClr val="windowText" lastClr="000000"/>
                </a:solidFill>
                <a:latin typeface="Arial Narrow" panose="020B0606020202030204" pitchFamily="34" charset="0"/>
              </a:rPr>
              <a:t>be tabled in the October Adjustment Budget</a:t>
            </a:r>
            <a:r>
              <a:rPr lang="en-US" sz="8000" b="0" dirty="0" smtClean="0">
                <a:solidFill>
                  <a:sysClr val="windowText" lastClr="000000"/>
                </a:solidFill>
                <a:latin typeface="Arial Narrow" panose="020B0606020202030204" pitchFamily="34" charset="0"/>
              </a:rPr>
              <a:t>.</a:t>
            </a:r>
          </a:p>
          <a:p>
            <a:pPr marL="0" indent="0" algn="just">
              <a:lnSpc>
                <a:spcPct val="150000"/>
              </a:lnSpc>
              <a:spcBef>
                <a:spcPts val="0"/>
              </a:spcBef>
              <a:spcAft>
                <a:spcPts val="800"/>
              </a:spcAft>
              <a:buFont typeface="Arial" pitchFamily="34" charset="0"/>
              <a:buNone/>
            </a:pPr>
            <a:r>
              <a:rPr lang="en-US" sz="8000" b="0" dirty="0" smtClean="0">
                <a:solidFill>
                  <a:prstClr val="black"/>
                </a:solidFill>
                <a:latin typeface="Arial Narrow" panose="020B0606020202030204" pitchFamily="34" charset="0"/>
                <a:ea typeface="Calibri" panose="020F0502020204030204" pitchFamily="34" charset="0"/>
                <a:cs typeface="Times New Roman" panose="02020603050405020304" pitchFamily="18" charset="0"/>
              </a:rPr>
              <a:t> </a:t>
            </a:r>
            <a:endParaRPr lang="en-US" sz="8000" b="0"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defRPr/>
            </a:pPr>
            <a:endParaRPr lang="en-US" sz="2200" b="0" dirty="0" smtClean="0">
              <a:solidFill>
                <a:sysClr val="windowText" lastClr="000000"/>
              </a:solidFill>
              <a:latin typeface="Arial Narrow" panose="020B0606020202030204" pitchFamily="34" charset="0"/>
            </a:endParaRPr>
          </a:p>
          <a:p>
            <a:pPr marL="0" indent="0">
              <a:lnSpc>
                <a:spcPct val="200000"/>
              </a:lnSpc>
              <a:buFont typeface="Arial" pitchFamily="34" charset="0"/>
              <a:buNone/>
              <a:defRPr/>
            </a:pPr>
            <a:endParaRPr lang="en-US" sz="4600" b="0" dirty="0">
              <a:solidFill>
                <a:sysClr val="windowText" lastClr="000000"/>
              </a:solidFill>
              <a:latin typeface="Arial Narrow" panose="020B0606020202030204" pitchFamily="34" charset="0"/>
            </a:endParaRPr>
          </a:p>
          <a:p>
            <a:pPr marL="0" indent="0">
              <a:lnSpc>
                <a:spcPct val="200000"/>
              </a:lnSpc>
              <a:buFont typeface="Arial" pitchFamily="34" charset="0"/>
              <a:buNone/>
              <a:defRPr/>
            </a:pPr>
            <a:endParaRPr lang="en-US" sz="2000" b="0" dirty="0" smtClean="0"/>
          </a:p>
          <a:p>
            <a:pPr>
              <a:defRPr/>
            </a:pPr>
            <a:endParaRPr lang="en-US" b="0" dirty="0" smtClean="0"/>
          </a:p>
          <a:p>
            <a:pPr>
              <a:defRPr/>
            </a:pPr>
            <a:endParaRPr lang="en-ZA" b="0" dirty="0"/>
          </a:p>
        </p:txBody>
      </p:sp>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116</a:t>
            </a:fld>
            <a:endParaRPr lang="en-ZA" dirty="0"/>
          </a:p>
        </p:txBody>
      </p:sp>
    </p:spTree>
    <p:extLst>
      <p:ext uri="{BB962C8B-B14F-4D97-AF65-F5344CB8AC3E}">
        <p14:creationId xmlns:p14="http://schemas.microsoft.com/office/powerpoint/2010/main" val="1487213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76872"/>
            <a:ext cx="8219256" cy="1584176"/>
          </a:xfrm>
          <a:solidFill>
            <a:schemeClr val="accent2"/>
          </a:solidFill>
        </p:spPr>
        <p:txBody>
          <a:bodyPr>
            <a:normAutofit/>
          </a:bodyPr>
          <a:lstStyle/>
          <a:p>
            <a:pPr algn="ctr"/>
            <a:r>
              <a:rPr lang="en-US" sz="2000" dirty="0" smtClean="0"/>
              <a:t/>
            </a:r>
            <a:br>
              <a:rPr lang="en-US" sz="2000" dirty="0" smtClean="0"/>
            </a:br>
            <a:r>
              <a:rPr lang="en-US" sz="2000" dirty="0" smtClean="0">
                <a:solidFill>
                  <a:schemeClr val="bg1"/>
                </a:solidFill>
              </a:rPr>
              <a:t>REPRIORITISATION TOWARDS COVID-19 BY DSAC</a:t>
            </a:r>
            <a:r>
              <a:rPr lang="en-US" sz="2000" dirty="0">
                <a:solidFill>
                  <a:schemeClr val="bg1"/>
                </a:solidFill>
              </a:rPr>
              <a:t/>
            </a:r>
            <a:br>
              <a:rPr lang="en-US" sz="2000" dirty="0">
                <a:solidFill>
                  <a:schemeClr val="bg1"/>
                </a:solidFill>
              </a:rPr>
            </a:br>
            <a:endParaRPr lang="en-US" sz="2000" dirty="0">
              <a:solidFill>
                <a:schemeClr val="bg1"/>
              </a:solidFill>
            </a:endParaRPr>
          </a:p>
        </p:txBody>
      </p:sp>
      <p:sp>
        <p:nvSpPr>
          <p:cNvPr id="3"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117</a:t>
            </a:fld>
            <a:endParaRPr lang="en-ZA" dirty="0"/>
          </a:p>
        </p:txBody>
      </p:sp>
    </p:spTree>
    <p:extLst>
      <p:ext uri="{BB962C8B-B14F-4D97-AF65-F5344CB8AC3E}">
        <p14:creationId xmlns:p14="http://schemas.microsoft.com/office/powerpoint/2010/main" val="42035785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REPRIORITISATION TOWARDS COVID-19</a:t>
            </a:r>
            <a:endParaRPr lang="en-US" sz="2800" dirty="0"/>
          </a:p>
        </p:txBody>
      </p:sp>
      <p:sp>
        <p:nvSpPr>
          <p:cNvPr id="5" name="Content Placeholder 2"/>
          <p:cNvSpPr txBox="1">
            <a:spLocks/>
          </p:cNvSpPr>
          <p:nvPr/>
        </p:nvSpPr>
        <p:spPr>
          <a:xfrm>
            <a:off x="457200" y="1700809"/>
            <a:ext cx="8229599" cy="4104456"/>
          </a:xfrm>
          <a:prstGeom prst="rect">
            <a:avLst/>
          </a:prstGeom>
          <a:ln>
            <a:solidFill>
              <a:srgbClr val="C00000"/>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1600" b="1" kern="1200">
                <a:solidFill>
                  <a:srgbClr val="800000"/>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200" b="1" kern="1200">
                <a:solidFill>
                  <a:srgbClr val="800000"/>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just" defTabSz="914400" rtl="0" eaLnBrk="1" fontAlgn="auto" latinLnBrk="0" hangingPunct="1">
              <a:lnSpc>
                <a:spcPct val="170000"/>
              </a:lnSpc>
              <a:spcBef>
                <a:spcPct val="20000"/>
              </a:spcBef>
              <a:spcAft>
                <a:spcPts val="0"/>
              </a:spcAft>
              <a:buClrTx/>
              <a:buSzTx/>
              <a:buFont typeface="Wingdings" panose="05000000000000000000" pitchFamily="2" charset="2"/>
              <a:buChar char="v"/>
              <a:tabLst/>
              <a:defRPr/>
            </a:pPr>
            <a:r>
              <a:rPr kumimoji="0" lang="en-US" sz="26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rPr>
              <a:t>The Department has 5 sites which must be supplied with Personal Protective</a:t>
            </a:r>
            <a:r>
              <a:rPr kumimoji="0" lang="en-US" sz="2600" b="0" i="0" u="none" strike="noStrike" kern="1200" cap="none" spc="0" normalizeH="0" noProof="0" dirty="0" smtClean="0">
                <a:ln>
                  <a:noFill/>
                </a:ln>
                <a:solidFill>
                  <a:sysClr val="windowText" lastClr="000000"/>
                </a:solidFill>
                <a:effectLst/>
                <a:uLnTx/>
                <a:uFillTx/>
                <a:latin typeface="Arial Narrow" panose="020B0606020202030204" pitchFamily="34" charset="0"/>
              </a:rPr>
              <a:t> Equipment (PPEs).</a:t>
            </a: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q"/>
              <a:tabLst/>
              <a:defRPr/>
            </a:pPr>
            <a:endParaRPr kumimoji="0" lang="en-US" sz="2600" b="0" i="0" u="none" strike="noStrike" kern="1200" cap="none" spc="0" normalizeH="0" noProof="0" dirty="0" smtClean="0">
              <a:ln>
                <a:noFill/>
              </a:ln>
              <a:solidFill>
                <a:sysClr val="windowText" lastClr="000000"/>
              </a:solidFill>
              <a:effectLst/>
              <a:uLnTx/>
              <a:uFillTx/>
              <a:latin typeface="Arial Narrow" panose="020B0606020202030204" pitchFamily="34" charset="0"/>
            </a:endParaRPr>
          </a:p>
          <a:p>
            <a:pPr algn="just">
              <a:lnSpc>
                <a:spcPct val="150000"/>
              </a:lnSpc>
              <a:spcBef>
                <a:spcPts val="0"/>
              </a:spcBef>
              <a:spcAft>
                <a:spcPts val="800"/>
              </a:spcAft>
              <a:buFont typeface="Wingdings" panose="05000000000000000000" pitchFamily="2" charset="2"/>
              <a:buChar char="v"/>
            </a:pPr>
            <a:r>
              <a:rPr lang="en-US" sz="26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R5 </a:t>
            </a:r>
            <a:r>
              <a:rPr lang="en-US" sz="260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million </a:t>
            </a:r>
            <a:r>
              <a:rPr lang="en-US" sz="26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has been </a:t>
            </a:r>
            <a:r>
              <a:rPr lang="en-US" sz="26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reprioritised by the Department within </a:t>
            </a:r>
            <a:r>
              <a:rPr lang="en-US" sz="26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Programme 1: </a:t>
            </a:r>
            <a:r>
              <a:rPr lang="en-US" sz="26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Administration </a:t>
            </a:r>
            <a:r>
              <a:rPr lang="en-US" sz="26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to cover </a:t>
            </a:r>
            <a:r>
              <a:rPr lang="en-US" sz="26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for COVID-19 </a:t>
            </a:r>
            <a:r>
              <a:rPr lang="en-US" sz="260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procurement of Personal Protective </a:t>
            </a:r>
            <a:r>
              <a:rPr lang="en-US" sz="26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Equipment </a:t>
            </a:r>
            <a:r>
              <a:rPr lang="en-US" sz="260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a:t>
            </a:r>
            <a:r>
              <a:rPr lang="en-US" sz="26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PPEs)</a:t>
            </a:r>
            <a:r>
              <a:rPr lang="en-US" sz="26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 </a:t>
            </a:r>
            <a:r>
              <a:rPr lang="en-US" sz="26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and funds has been made available from the Travel and </a:t>
            </a:r>
            <a:r>
              <a:rPr lang="en-US" sz="26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Subsistence line item.  </a:t>
            </a:r>
            <a:endParaRPr lang="en-US" sz="26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Arial"/>
            </a:endParaRPr>
          </a:p>
          <a:p>
            <a:pPr marL="0" marR="0" lvl="0" indent="0" algn="l" defTabSz="914400" rtl="0" eaLnBrk="1" fontAlgn="auto" latinLnBrk="0" hangingPunct="1">
              <a:lnSpc>
                <a:spcPct val="200000"/>
              </a:lnSpc>
              <a:spcBef>
                <a:spcPct val="20000"/>
              </a:spcBef>
              <a:spcAft>
                <a:spcPts val="0"/>
              </a:spcAft>
              <a:buClrTx/>
              <a:buSzTx/>
              <a:buFont typeface="Arial" pitchFamily="34" charset="0"/>
              <a:buNone/>
              <a:tabLst/>
              <a:defRPr/>
            </a:pPr>
            <a:endParaRPr kumimoji="0" lang="en-US" sz="46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a:endParaRPr>
          </a:p>
          <a:p>
            <a:pPr marL="0" marR="0" lvl="0" indent="0" algn="l" defTabSz="914400" rtl="0" eaLnBrk="1" fontAlgn="auto" latinLnBrk="0" hangingPunct="1">
              <a:lnSpc>
                <a:spcPct val="2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800000"/>
              </a:solidFill>
              <a:effectLst/>
              <a:uLnTx/>
              <a:uFillTx/>
              <a:latin typeface="Arial"/>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rgbClr val="800000"/>
              </a:solidFill>
              <a:effectLst/>
              <a:uLnTx/>
              <a:uFillTx/>
              <a:latin typeface="Arial"/>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1600" b="0" i="0" u="none" strike="noStrike" kern="1200" cap="none" spc="0" normalizeH="0" baseline="0" noProof="0" dirty="0">
              <a:ln>
                <a:noFill/>
              </a:ln>
              <a:solidFill>
                <a:srgbClr val="800000"/>
              </a:solidFill>
              <a:effectLst/>
              <a:uLnTx/>
              <a:uFillTx/>
              <a:latin typeface="Arial"/>
              <a:ea typeface="+mn-ea"/>
              <a:cs typeface="Arial"/>
            </a:endParaRPr>
          </a:p>
        </p:txBody>
      </p:sp>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118</a:t>
            </a:fld>
            <a:endParaRPr lang="en-ZA" dirty="0"/>
          </a:p>
        </p:txBody>
      </p:sp>
    </p:spTree>
    <p:extLst>
      <p:ext uri="{BB962C8B-B14F-4D97-AF65-F5344CB8AC3E}">
        <p14:creationId xmlns:p14="http://schemas.microsoft.com/office/powerpoint/2010/main" val="27240266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t">
              <a:spcBef>
                <a:spcPts val="0"/>
              </a:spcBef>
            </a:pPr>
            <a:r>
              <a:rPr lang="en-US" sz="2800" dirty="0"/>
              <a:t>REPRIORITISATION TOWARDS COVID-19</a:t>
            </a:r>
            <a:endParaRPr lang="en-US" b="0" i="0" u="none" strike="noStrike" dirty="0">
              <a:effectLst/>
              <a:latin typeface="Arial" panose="020B0604020202020204" pitchFamily="34" charset="0"/>
            </a:endParaRPr>
          </a:p>
        </p:txBody>
      </p:sp>
      <p:sp>
        <p:nvSpPr>
          <p:cNvPr id="5" name="Content Placeholder 2"/>
          <p:cNvSpPr txBox="1">
            <a:spLocks/>
          </p:cNvSpPr>
          <p:nvPr/>
        </p:nvSpPr>
        <p:spPr>
          <a:xfrm>
            <a:off x="323528" y="1865377"/>
            <a:ext cx="8496944" cy="3867879"/>
          </a:xfrm>
          <a:prstGeom prst="rect">
            <a:avLst/>
          </a:prstGeom>
          <a:ln>
            <a:solidFill>
              <a:srgbClr val="C0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600" b="1" kern="1200">
                <a:solidFill>
                  <a:srgbClr val="800000"/>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1200" b="1" kern="1200">
                <a:solidFill>
                  <a:srgbClr val="800000"/>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15000"/>
              </a:lnSpc>
              <a:spcBef>
                <a:spcPts val="1200"/>
              </a:spcBef>
              <a:spcAft>
                <a:spcPts val="1000"/>
              </a:spcAft>
              <a:buFont typeface="Wingdings" panose="05000000000000000000" pitchFamily="2" charset="2"/>
              <a:buChar char="v"/>
            </a:pP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The Department has reprioritised </a:t>
            </a:r>
            <a:r>
              <a:rPr lang="en-ZA" sz="24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R130 mil</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a:t>
            </a:r>
            <a:r>
              <a:rPr lang="en-ZA" sz="24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  R62 mil </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has been re-allocated at nationally, </a:t>
            </a:r>
            <a:r>
              <a:rPr lang="en-ZA" sz="24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R68 mil </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to be transferred to provinces (i.e. </a:t>
            </a:r>
            <a:r>
              <a:rPr lang="en-ZA" sz="24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R58 mil </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for mass participation grant and </a:t>
            </a:r>
            <a:r>
              <a:rPr lang="en-ZA" sz="24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R10 mil </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for </a:t>
            </a:r>
            <a:r>
              <a:rPr lang="en-ZA" sz="24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rPr>
              <a:t>c</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ommunity library services grant). Funds will be utilised for COVID-19 related transactions. </a:t>
            </a:r>
          </a:p>
          <a:p>
            <a:pPr algn="just">
              <a:lnSpc>
                <a:spcPct val="115000"/>
              </a:lnSpc>
              <a:spcBef>
                <a:spcPts val="1200"/>
              </a:spcBef>
              <a:spcAft>
                <a:spcPts val="1000"/>
              </a:spcAft>
              <a:buFont typeface="Wingdings" panose="05000000000000000000" pitchFamily="2" charset="2"/>
              <a:buChar char="v"/>
            </a:pP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A virements and shifts approval of </a:t>
            </a:r>
            <a:r>
              <a:rPr lang="en-ZA" sz="240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R120 mil </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has been granted by National Treasury/Parliament. The following two tables depicts a detailed </a:t>
            </a:r>
            <a:r>
              <a:rPr lang="en-ZA" sz="2400" b="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allocation for </a:t>
            </a:r>
            <a:r>
              <a:rPr lang="en-ZA" sz="2400" b="0" dirty="0" smtClean="0">
                <a:solidFill>
                  <a:schemeClr val="tx1"/>
                </a:solidFill>
                <a:latin typeface="Arial Narrow" panose="020B0606020202030204" pitchFamily="34" charset="0"/>
                <a:ea typeface="Calibri" panose="020F0502020204030204" pitchFamily="34" charset="0"/>
                <a:cs typeface="Times New Roman" panose="02020603050405020304" pitchFamily="18" charset="0"/>
              </a:rPr>
              <a:t>sports, arts and culture sectors: </a:t>
            </a:r>
            <a:endParaRPr lang="en-US" sz="24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1000"/>
              </a:spcAft>
              <a:buFont typeface="Wingdings" panose="05000000000000000000" pitchFamily="2" charset="2"/>
              <a:buChar char="v"/>
            </a:pPr>
            <a:endParaRPr lang="en-US" sz="2200" b="0" dirty="0">
              <a:solidFill>
                <a:schemeClr val="tx1"/>
              </a:solidFill>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ysClr val="windowText" lastClr="000000"/>
              </a:solidFill>
              <a:effectLst/>
              <a:uLnTx/>
              <a:uFillTx/>
              <a:latin typeface="Arial Narrow" panose="020B0606020202030204" pitchFamily="34" charset="0"/>
              <a:ea typeface="+mn-ea"/>
              <a:cs typeface="Arial"/>
            </a:endParaRPr>
          </a:p>
          <a:p>
            <a:pPr marL="0" marR="0" lvl="0" indent="0" algn="l" defTabSz="914400" rtl="0" eaLnBrk="1" fontAlgn="auto" latinLnBrk="0" hangingPunct="1">
              <a:lnSpc>
                <a:spcPct val="200000"/>
              </a:lnSpc>
              <a:spcBef>
                <a:spcPct val="20000"/>
              </a:spcBef>
              <a:spcAft>
                <a:spcPts val="0"/>
              </a:spcAft>
              <a:buClrTx/>
              <a:buSzTx/>
              <a:buFont typeface="Arial" pitchFamily="34" charset="0"/>
              <a:buNone/>
              <a:tabLst/>
              <a:defRPr/>
            </a:pPr>
            <a:endParaRPr kumimoji="0" lang="en-US" sz="4600" b="0"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a:endParaRPr>
          </a:p>
          <a:p>
            <a:pPr marL="0" marR="0" lvl="0" indent="0" algn="l" defTabSz="914400" rtl="0" eaLnBrk="1" fontAlgn="auto" latinLnBrk="0" hangingPunct="1">
              <a:lnSpc>
                <a:spcPct val="2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800000"/>
              </a:solidFill>
              <a:effectLst/>
              <a:uLnTx/>
              <a:uFillTx/>
              <a:latin typeface="Arial"/>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rgbClr val="800000"/>
              </a:solidFill>
              <a:effectLst/>
              <a:uLnTx/>
              <a:uFillTx/>
              <a:latin typeface="Arial"/>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ZA" sz="1600" b="0" i="0" u="none" strike="noStrike" kern="1200" cap="none" spc="0" normalizeH="0" baseline="0" noProof="0" dirty="0">
              <a:ln>
                <a:noFill/>
              </a:ln>
              <a:solidFill>
                <a:srgbClr val="800000"/>
              </a:solidFill>
              <a:effectLst/>
              <a:uLnTx/>
              <a:uFillTx/>
              <a:latin typeface="Arial"/>
              <a:ea typeface="+mn-ea"/>
              <a:cs typeface="Arial"/>
            </a:endParaRPr>
          </a:p>
        </p:txBody>
      </p:sp>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119</a:t>
            </a:fld>
            <a:endParaRPr lang="en-ZA" dirty="0"/>
          </a:p>
        </p:txBody>
      </p:sp>
    </p:spTree>
    <p:extLst>
      <p:ext uri="{BB962C8B-B14F-4D97-AF65-F5344CB8AC3E}">
        <p14:creationId xmlns:p14="http://schemas.microsoft.com/office/powerpoint/2010/main" val="1716566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31686-4FD7-426A-95DD-DC5301B842D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4E62E2-8BE8-4655-8F01-D0EB58D59F42}"/>
              </a:ext>
            </a:extLst>
          </p:cNvPr>
          <p:cNvPicPr>
            <a:picLocks noChangeAspect="1"/>
          </p:cNvPicPr>
          <p:nvPr/>
        </p:nvPicPr>
        <p:blipFill>
          <a:blip r:embed="rId2" cstate="print"/>
          <a:stretch>
            <a:fillRect/>
          </a:stretch>
        </p:blipFill>
        <p:spPr>
          <a:xfrm>
            <a:off x="0" y="9831"/>
            <a:ext cx="9144000" cy="6858001"/>
          </a:xfrm>
          <a:prstGeom prst="rect">
            <a:avLst/>
          </a:prstGeom>
        </p:spPr>
      </p:pic>
      <p:pic>
        <p:nvPicPr>
          <p:cNvPr id="4" name="Picture 3">
            <a:extLst>
              <a:ext uri="{FF2B5EF4-FFF2-40B4-BE49-F238E27FC236}">
                <a16:creationId xmlns:a16="http://schemas.microsoft.com/office/drawing/2014/main" id="{A94EC9B4-613F-4EB8-B1E2-F117CFFCBDB2}"/>
              </a:ext>
            </a:extLst>
          </p:cNvPr>
          <p:cNvPicPr>
            <a:picLocks noChangeAspect="1"/>
          </p:cNvPicPr>
          <p:nvPr/>
        </p:nvPicPr>
        <p:blipFill>
          <a:blip r:embed="rId3" cstate="print"/>
          <a:stretch>
            <a:fillRect/>
          </a:stretch>
        </p:blipFill>
        <p:spPr>
          <a:xfrm>
            <a:off x="6254949" y="213286"/>
            <a:ext cx="2889051" cy="935502"/>
          </a:xfrm>
          <a:prstGeom prst="rect">
            <a:avLst/>
          </a:prstGeom>
        </p:spPr>
      </p:pic>
      <p:sp>
        <p:nvSpPr>
          <p:cNvPr id="6" name="Slide Number Placeholder 5">
            <a:extLst>
              <a:ext uri="{FF2B5EF4-FFF2-40B4-BE49-F238E27FC236}">
                <a16:creationId xmlns:a16="http://schemas.microsoft.com/office/drawing/2014/main" id="{18F88B83-77F0-4297-ADC4-7833D8706340}"/>
              </a:ext>
            </a:extLst>
          </p:cNvPr>
          <p:cNvSpPr>
            <a:spLocks noGrp="1"/>
          </p:cNvSpPr>
          <p:nvPr>
            <p:ph type="sldNum" sz="quarter" idx="12"/>
          </p:nvPr>
        </p:nvSpPr>
        <p:spPr/>
        <p:txBody>
          <a:bodyPr/>
          <a:lstStyle/>
          <a:p>
            <a:fld id="{3A02C872-3C2D-4BBA-99CD-E07908712697}" type="slidenum">
              <a:rPr lang="en-ZA" smtClean="0"/>
              <a:pPr/>
              <a:t>12</a:t>
            </a:fld>
            <a:endParaRPr lang="en-ZA"/>
          </a:p>
        </p:txBody>
      </p:sp>
    </p:spTree>
    <p:extLst>
      <p:ext uri="{BB962C8B-B14F-4D97-AF65-F5344CB8AC3E}">
        <p14:creationId xmlns:p14="http://schemas.microsoft.com/office/powerpoint/2010/main" val="266260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36104"/>
          </a:xfrm>
        </p:spPr>
        <p:txBody>
          <a:bodyPr>
            <a:noAutofit/>
          </a:bodyPr>
          <a:lstStyle/>
          <a:p>
            <a:pPr algn="ctr" fontAlgn="t">
              <a:spcBef>
                <a:spcPts val="0"/>
              </a:spcBef>
            </a:pPr>
            <a:r>
              <a:rPr lang="en-US" sz="1800" dirty="0"/>
              <a:t>REPRIORITISATION TOWARDS </a:t>
            </a:r>
            <a:r>
              <a:rPr lang="en-US" sz="1800" dirty="0" smtClean="0"/>
              <a:t>COVID-19</a:t>
            </a:r>
            <a:br>
              <a:rPr lang="en-US" sz="1800" dirty="0" smtClean="0"/>
            </a:br>
            <a:r>
              <a:rPr lang="en-US" sz="1800" dirty="0" smtClean="0"/>
              <a:t>SPORTS, ARTS AND CULTURE SECTOR/DEPARTMENTAL</a:t>
            </a:r>
            <a:r>
              <a:rPr lang="en-US" sz="2400" dirty="0" smtClean="0"/>
              <a:t/>
            </a:r>
            <a:br>
              <a:rPr lang="en-US" sz="2400" dirty="0" smtClean="0"/>
            </a:br>
            <a:endParaRPr lang="en-US" sz="2400" b="0" i="0" u="none" strike="noStrike" dirty="0">
              <a:effectLst/>
              <a:latin typeface="Arial" panose="020B0604020202020204" pitchFamily="34" charset="0"/>
            </a:endParaRPr>
          </a:p>
        </p:txBody>
      </p:sp>
      <p:graphicFrame>
        <p:nvGraphicFramePr>
          <p:cNvPr id="6" name="Table 5"/>
          <p:cNvGraphicFramePr>
            <a:graphicFrameLocks noGrp="1"/>
          </p:cNvGraphicFramePr>
          <p:nvPr>
            <p:extLst/>
          </p:nvPr>
        </p:nvGraphicFramePr>
        <p:xfrm>
          <a:off x="251519" y="1412773"/>
          <a:ext cx="8656080" cy="4712866"/>
        </p:xfrm>
        <a:graphic>
          <a:graphicData uri="http://schemas.openxmlformats.org/drawingml/2006/table">
            <a:tbl>
              <a:tblPr firstRow="1" firstCol="1" bandRow="1">
                <a:tableStyleId>{5DA37D80-6434-44D0-A028-1B22A696006F}</a:tableStyleId>
              </a:tblPr>
              <a:tblGrid>
                <a:gridCol w="2664297">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3471503">
                  <a:extLst>
                    <a:ext uri="{9D8B030D-6E8A-4147-A177-3AD203B41FA5}">
                      <a16:colId xmlns:a16="http://schemas.microsoft.com/office/drawing/2014/main" val="20003"/>
                    </a:ext>
                  </a:extLst>
                </a:gridCol>
              </a:tblGrid>
              <a:tr h="460058">
                <a:tc>
                  <a:txBody>
                    <a:bodyPr/>
                    <a:lstStyle/>
                    <a:p>
                      <a:pPr marL="0" marR="0" algn="ctr">
                        <a:lnSpc>
                          <a:spcPct val="115000"/>
                        </a:lnSpc>
                        <a:spcBef>
                          <a:spcPts val="0"/>
                        </a:spcBef>
                        <a:spcAft>
                          <a:spcPts val="0"/>
                        </a:spcAft>
                      </a:pPr>
                      <a:r>
                        <a:rPr lang="en-US" sz="1400" dirty="0" err="1" smtClean="0">
                          <a:effectLst/>
                          <a:latin typeface="+mn-lt"/>
                          <a:ea typeface="Calibri" panose="020F0502020204030204" pitchFamily="34" charset="0"/>
                          <a:cs typeface="Times New Roman" panose="02020603050405020304" pitchFamily="18" charset="0"/>
                        </a:rPr>
                        <a:t>Programme</a:t>
                      </a:r>
                      <a:r>
                        <a:rPr lang="en-US" sz="1400" dirty="0" smtClean="0">
                          <a:effectLst/>
                          <a:latin typeface="+mn-lt"/>
                          <a:ea typeface="Calibri" panose="020F0502020204030204" pitchFamily="34" charset="0"/>
                          <a:cs typeface="Times New Roman" panose="02020603050405020304" pitchFamily="18" charset="0"/>
                        </a:rPr>
                        <a:t> /Line Item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Available Amount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Transferred</a:t>
                      </a:r>
                      <a:r>
                        <a:rPr lang="en-US" sz="1400" baseline="0" dirty="0" smtClean="0">
                          <a:effectLst/>
                          <a:latin typeface="+mn-lt"/>
                          <a:ea typeface="Calibri" panose="020F0502020204030204" pitchFamily="34" charset="0"/>
                          <a:cs typeface="Times New Roman" panose="02020603050405020304" pitchFamily="18" charset="0"/>
                        </a:rPr>
                        <a:t> Amount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Remark</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280486">
                <a:tc>
                  <a:txBody>
                    <a:bodyPr/>
                    <a:lstStyle/>
                    <a:p>
                      <a:pPr marL="0" marR="0">
                        <a:lnSpc>
                          <a:spcPct val="115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l">
                        <a:lnSpc>
                          <a:spcPct val="115000"/>
                        </a:lnSpc>
                        <a:spcBef>
                          <a:spcPts val="0"/>
                        </a:spcBef>
                        <a:spcAft>
                          <a:spcPts val="0"/>
                        </a:spcAft>
                      </a:pP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extLst>
                  <a:ext uri="{0D108BD9-81ED-4DB2-BD59-A6C34878D82A}">
                    <a16:rowId xmlns:a16="http://schemas.microsoft.com/office/drawing/2014/main" val="10001"/>
                  </a:ext>
                </a:extLst>
              </a:tr>
              <a:tr h="697049">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dirty="0" smtClean="0">
                          <a:effectLst/>
                          <a:latin typeface="+mn-lt"/>
                          <a:ea typeface="Calibri" panose="020F0502020204030204" pitchFamily="34" charset="0"/>
                          <a:cs typeface="Times New Roman" panose="02020603050405020304" pitchFamily="18" charset="0"/>
                        </a:rPr>
                        <a:t> 1:  Goods </a:t>
                      </a:r>
                      <a:r>
                        <a:rPr lang="en-ZA" sz="1400" dirty="0">
                          <a:effectLst/>
                          <a:latin typeface="+mn-lt"/>
                          <a:ea typeface="Calibri" panose="020F0502020204030204" pitchFamily="34" charset="0"/>
                          <a:cs typeface="Times New Roman" panose="02020603050405020304" pitchFamily="18" charset="0"/>
                        </a:rPr>
                        <a:t>&amp; Services </a:t>
                      </a:r>
                      <a:r>
                        <a:rPr lang="en-ZA" sz="1400" baseline="0" dirty="0" smtClean="0">
                          <a:effectLst/>
                          <a:latin typeface="+mn-lt"/>
                          <a:ea typeface="Calibri" panose="020F0502020204030204" pitchFamily="34" charset="0"/>
                          <a:cs typeface="Times New Roman" panose="02020603050405020304" pitchFamily="18" charset="0"/>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50000"/>
                        </a:lnSpc>
                        <a:spcBef>
                          <a:spcPts val="0"/>
                        </a:spcBef>
                        <a:spcAft>
                          <a:spcPts val="0"/>
                        </a:spcAft>
                      </a:pPr>
                      <a:r>
                        <a:rPr lang="en-ZA" sz="1400" dirty="0">
                          <a:effectLst/>
                          <a:latin typeface="+mn-lt"/>
                          <a:ea typeface="Calibri" panose="020F0502020204030204" pitchFamily="34" charset="0"/>
                          <a:cs typeface="Times New Roman" panose="02020603050405020304" pitchFamily="18" charset="0"/>
                        </a:rPr>
                        <a:t>5 000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l">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The</a:t>
                      </a:r>
                      <a:r>
                        <a:rPr lang="en-US" sz="1400" b="0" baseline="0" dirty="0" smtClean="0">
                          <a:effectLst/>
                          <a:latin typeface="+mn-lt"/>
                          <a:ea typeface="Calibri" panose="020F0502020204030204" pitchFamily="34" charset="0"/>
                          <a:cs typeface="Times New Roman" panose="02020603050405020304" pitchFamily="18" charset="0"/>
                        </a:rPr>
                        <a:t> amount will be </a:t>
                      </a:r>
                      <a:r>
                        <a:rPr lang="en-US" sz="1400" b="0" dirty="0" smtClean="0">
                          <a:effectLst/>
                          <a:latin typeface="+mn-lt"/>
                          <a:ea typeface="Calibri" panose="020F0502020204030204" pitchFamily="34" charset="0"/>
                          <a:cs typeface="Times New Roman" panose="02020603050405020304" pitchFamily="18" charset="0"/>
                        </a:rPr>
                        <a:t>used by the Department for the</a:t>
                      </a:r>
                      <a:r>
                        <a:rPr lang="en-US" sz="1400" b="0" baseline="0" dirty="0" smtClean="0">
                          <a:effectLst/>
                          <a:latin typeface="+mn-lt"/>
                          <a:ea typeface="Calibri" panose="020F0502020204030204" pitchFamily="34" charset="0"/>
                          <a:cs typeface="Times New Roman" panose="02020603050405020304" pitchFamily="18" charset="0"/>
                        </a:rPr>
                        <a:t> procurement of PPEs.  Approval granted.</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387404">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prstClr val="black"/>
                          </a:solidFill>
                          <a:effectLst/>
                          <a:uLnTx/>
                          <a:uFillTx/>
                          <a:latin typeface="+mn-lt"/>
                          <a:ea typeface="Calibri" panose="020F0502020204030204" pitchFamily="34" charset="0"/>
                          <a:cs typeface="Times New Roman" panose="02020603050405020304" pitchFamily="18" charset="0"/>
                        </a:rPr>
                        <a:t>Prog</a:t>
                      </a:r>
                      <a:r>
                        <a:rPr kumimoji="0" lang="en-US" sz="1400" b="1"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 2:  Sports Trust</a:t>
                      </a:r>
                    </a:p>
                  </a:txBody>
                  <a:tcPr marL="68580" marR="68580" marT="0" marB="0" anchor="ctr">
                    <a:solidFill>
                      <a:schemeClr val="bg1">
                        <a:lumMod val="50000"/>
                        <a:alpha val="20000"/>
                      </a:schemeClr>
                    </a:solidFill>
                  </a:tcPr>
                </a:tc>
                <a:tc>
                  <a:txBody>
                    <a:bodyPr/>
                    <a:lstStyle/>
                    <a:p>
                      <a:pPr marL="0" marR="0" algn="r">
                        <a:lnSpc>
                          <a:spcPct val="150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10 000</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50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10 000</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l">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Sports sector</a:t>
                      </a:r>
                      <a:r>
                        <a:rPr lang="en-US" sz="1400" b="0" baseline="0" dirty="0" smtClean="0">
                          <a:solidFill>
                            <a:schemeClr val="tx1"/>
                          </a:solidFill>
                          <a:effectLst/>
                          <a:latin typeface="+mn-lt"/>
                          <a:ea typeface="Calibri" panose="020F0502020204030204" pitchFamily="34" charset="0"/>
                          <a:cs typeface="Times New Roman" panose="02020603050405020304" pitchFamily="18" charset="0"/>
                        </a:rPr>
                        <a:t> beneficiaries. Approval granted.</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535204">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dirty="0" smtClean="0">
                          <a:effectLst/>
                          <a:latin typeface="+mn-lt"/>
                          <a:ea typeface="Calibri" panose="020F0502020204030204" pitchFamily="34" charset="0"/>
                          <a:cs typeface="Times New Roman" panose="02020603050405020304" pitchFamily="18" charset="0"/>
                        </a:rPr>
                        <a:t> 3:  BASA</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50000"/>
                        </a:lnSpc>
                        <a:spcBef>
                          <a:spcPts val="0"/>
                        </a:spcBef>
                        <a:spcAft>
                          <a:spcPts val="0"/>
                        </a:spcAft>
                      </a:pPr>
                      <a:r>
                        <a:rPr lang="en-ZA" sz="1400" dirty="0" smtClean="0">
                          <a:effectLst/>
                          <a:latin typeface="+mn-lt"/>
                          <a:ea typeface="Calibri" panose="020F0502020204030204" pitchFamily="34" charset="0"/>
                          <a:cs typeface="Times New Roman" panose="02020603050405020304" pitchFamily="18" charset="0"/>
                        </a:rPr>
                        <a:t>27 000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27 000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l">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Arts and Culture</a:t>
                      </a:r>
                      <a:r>
                        <a:rPr lang="en-US" sz="1400" b="0" baseline="0" dirty="0" smtClean="0">
                          <a:effectLst/>
                          <a:latin typeface="+mn-lt"/>
                          <a:ea typeface="Calibri" panose="020F0502020204030204" pitchFamily="34" charset="0"/>
                          <a:cs typeface="Times New Roman" panose="02020603050405020304" pitchFamily="18" charset="0"/>
                        </a:rPr>
                        <a:t> sector beneficiaries.  Approval granted.</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4"/>
                  </a:ext>
                </a:extLst>
              </a:tr>
              <a:tr h="460058">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dirty="0" smtClean="0">
                          <a:effectLst/>
                          <a:latin typeface="+mn-lt"/>
                          <a:ea typeface="Calibri" panose="020F0502020204030204" pitchFamily="34" charset="0"/>
                          <a:cs typeface="Times New Roman" panose="02020603050405020304" pitchFamily="18" charset="0"/>
                        </a:rPr>
                        <a:t> 3:  NFVF</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50000"/>
                        </a:lnSpc>
                        <a:spcBef>
                          <a:spcPts val="0"/>
                        </a:spcBef>
                        <a:spcAft>
                          <a:spcPts val="0"/>
                        </a:spcAft>
                      </a:pPr>
                      <a:r>
                        <a:rPr lang="en-ZA" sz="1400" dirty="0">
                          <a:effectLst/>
                          <a:latin typeface="+mn-lt"/>
                          <a:ea typeface="Calibri" panose="020F0502020204030204" pitchFamily="34" charset="0"/>
                          <a:cs typeface="Times New Roman" panose="02020603050405020304" pitchFamily="18" charset="0"/>
                        </a:rPr>
                        <a:t>30 000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l">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Arts &amp; Culture sector beneficiaries for Digital Solution.  Approval</a:t>
                      </a:r>
                      <a:r>
                        <a:rPr lang="en-US" sz="1400" b="0" baseline="0" dirty="0" smtClean="0">
                          <a:solidFill>
                            <a:schemeClr val="tx1"/>
                          </a:solidFill>
                          <a:effectLst/>
                          <a:latin typeface="+mn-lt"/>
                          <a:ea typeface="Calibri" panose="020F0502020204030204" pitchFamily="34" charset="0"/>
                          <a:cs typeface="Times New Roman" panose="02020603050405020304" pitchFamily="18" charset="0"/>
                        </a:rPr>
                        <a:t> granted.</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5"/>
                  </a:ext>
                </a:extLst>
              </a:tr>
              <a:tr h="460058">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dirty="0" smtClean="0">
                          <a:effectLst/>
                          <a:latin typeface="+mn-lt"/>
                          <a:ea typeface="Calibri" panose="020F0502020204030204" pitchFamily="34" charset="0"/>
                          <a:cs typeface="Times New Roman" panose="02020603050405020304" pitchFamily="18" charset="0"/>
                        </a:rPr>
                        <a:t> 3:  Goods </a:t>
                      </a:r>
                      <a:r>
                        <a:rPr lang="en-ZA" sz="1400" dirty="0">
                          <a:effectLst/>
                          <a:latin typeface="+mn-lt"/>
                          <a:ea typeface="Calibri" panose="020F0502020204030204" pitchFamily="34" charset="0"/>
                          <a:cs typeface="Times New Roman" panose="02020603050405020304" pitchFamily="18" charset="0"/>
                        </a:rPr>
                        <a:t>&amp; Services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ZA" sz="1400" dirty="0">
                          <a:effectLst/>
                          <a:latin typeface="+mn-lt"/>
                          <a:ea typeface="Calibri" panose="020F0502020204030204" pitchFamily="34" charset="0"/>
                          <a:cs typeface="Times New Roman" panose="02020603050405020304" pitchFamily="18" charset="0"/>
                        </a:rPr>
                        <a:t>10 000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Amount to be used by</a:t>
                      </a:r>
                      <a:r>
                        <a:rPr lang="en-US" sz="1400" b="0" baseline="0" dirty="0" smtClean="0">
                          <a:solidFill>
                            <a:schemeClr val="tx1"/>
                          </a:solidFill>
                          <a:effectLst/>
                          <a:latin typeface="+mn-lt"/>
                          <a:ea typeface="Calibri" panose="020F0502020204030204" pitchFamily="34" charset="0"/>
                          <a:cs typeface="Times New Roman" panose="02020603050405020304" pitchFamily="18" charset="0"/>
                        </a:rPr>
                        <a:t> the Department for Digital/</a:t>
                      </a:r>
                      <a:r>
                        <a:rPr lang="en-US" sz="1400" b="0" baseline="0" dirty="0" err="1" smtClean="0">
                          <a:solidFill>
                            <a:schemeClr val="tx1"/>
                          </a:solidFill>
                          <a:effectLst/>
                          <a:latin typeface="+mn-lt"/>
                          <a:ea typeface="Calibri" panose="020F0502020204030204" pitchFamily="34" charset="0"/>
                          <a:cs typeface="Times New Roman" panose="02020603050405020304" pitchFamily="18" charset="0"/>
                        </a:rPr>
                        <a:t>Virtuals</a:t>
                      </a:r>
                      <a:r>
                        <a:rPr lang="en-US" sz="1400" b="0" baseline="0" dirty="0" smtClean="0">
                          <a:solidFill>
                            <a:schemeClr val="tx1"/>
                          </a:solidFill>
                          <a:effectLst/>
                          <a:latin typeface="+mn-lt"/>
                          <a:ea typeface="Calibri" panose="020F0502020204030204" pitchFamily="34" charset="0"/>
                          <a:cs typeface="Times New Roman" panose="02020603050405020304" pitchFamily="18" charset="0"/>
                        </a:rPr>
                        <a:t>.  Approval granted.</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6"/>
                  </a:ext>
                </a:extLst>
              </a:tr>
              <a:tr h="481660">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dirty="0" smtClean="0">
                          <a:effectLst/>
                          <a:latin typeface="+mn-lt"/>
                          <a:ea typeface="Calibri" panose="020F0502020204030204" pitchFamily="34" charset="0"/>
                          <a:cs typeface="Times New Roman" panose="02020603050405020304" pitchFamily="18" charset="0"/>
                        </a:rPr>
                        <a:t> 3:  NFVF</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50000"/>
                        </a:lnSpc>
                        <a:spcBef>
                          <a:spcPts val="0"/>
                        </a:spcBef>
                        <a:spcAft>
                          <a:spcPts val="0"/>
                        </a:spcAft>
                      </a:pPr>
                      <a:r>
                        <a:rPr lang="en-ZA" sz="1400" dirty="0">
                          <a:effectLst/>
                          <a:latin typeface="+mn-lt"/>
                          <a:ea typeface="Calibri" panose="020F0502020204030204" pitchFamily="34" charset="0"/>
                          <a:cs typeface="Times New Roman" panose="02020603050405020304" pitchFamily="18" charset="0"/>
                        </a:rPr>
                        <a:t>18 000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 Arts and Culture sector beneficiaries.  Approval granted.</a:t>
                      </a:r>
                    </a:p>
                  </a:txBody>
                  <a:tcPr marL="68580" marR="68580" marT="0" marB="0" anchor="ctr">
                    <a:solidFill>
                      <a:schemeClr val="accent6">
                        <a:lumMod val="20000"/>
                        <a:lumOff val="80000"/>
                      </a:schemeClr>
                    </a:solidFill>
                  </a:tcPr>
                </a:tc>
                <a:extLst>
                  <a:ext uri="{0D108BD9-81ED-4DB2-BD59-A6C34878D82A}">
                    <a16:rowId xmlns:a16="http://schemas.microsoft.com/office/drawing/2014/main" val="10007"/>
                  </a:ext>
                </a:extLst>
              </a:tr>
              <a:tr h="460943">
                <a:tc>
                  <a:txBody>
                    <a:bodyPr/>
                    <a:lstStyle/>
                    <a:p>
                      <a:pPr marL="0" marR="0" algn="just">
                        <a:lnSpc>
                          <a:spcPct val="150000"/>
                        </a:lnSpc>
                        <a:spcBef>
                          <a:spcPts val="0"/>
                        </a:spcBef>
                        <a:spcAft>
                          <a:spcPts val="0"/>
                        </a:spcAft>
                      </a:pPr>
                      <a:r>
                        <a:rPr lang="en-US" sz="1400" dirty="0" err="1" smtClean="0">
                          <a:effectLst/>
                          <a:latin typeface="+mn-lt"/>
                          <a:ea typeface="Calibri" panose="020F0502020204030204" pitchFamily="34" charset="0"/>
                          <a:cs typeface="Times New Roman" panose="02020603050405020304" pitchFamily="18" charset="0"/>
                        </a:rPr>
                        <a:t>Prog</a:t>
                      </a:r>
                      <a:r>
                        <a:rPr lang="en-US" sz="1400" dirty="0" smtClean="0">
                          <a:effectLst/>
                          <a:latin typeface="+mn-lt"/>
                          <a:ea typeface="Calibri" panose="020F0502020204030204" pitchFamily="34" charset="0"/>
                          <a:cs typeface="Times New Roman" panose="02020603050405020304" pitchFamily="18" charset="0"/>
                        </a:rPr>
                        <a:t> 3:  NAC</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Arts and Culture sector beneficiaries. Approval granted.</a:t>
                      </a:r>
                    </a:p>
                  </a:txBody>
                  <a:tcPr marL="68580" marR="68580" marT="0" marB="0" anchor="ctr">
                    <a:solidFill>
                      <a:schemeClr val="bg1">
                        <a:lumMod val="85000"/>
                      </a:schemeClr>
                    </a:solidFill>
                  </a:tcPr>
                </a:tc>
                <a:extLst>
                  <a:ext uri="{0D108BD9-81ED-4DB2-BD59-A6C34878D82A}">
                    <a16:rowId xmlns:a16="http://schemas.microsoft.com/office/drawing/2014/main" val="10008"/>
                  </a:ext>
                </a:extLst>
              </a:tr>
              <a:tr h="313586">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Total</a:t>
                      </a: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120 000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37 000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15000"/>
                        </a:lnSpc>
                        <a:spcBef>
                          <a:spcPts val="0"/>
                        </a:spcBef>
                        <a:spcAft>
                          <a:spcPts val="0"/>
                        </a:spcAft>
                      </a:pP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120</a:t>
            </a:fld>
            <a:endParaRPr lang="en-ZA" dirty="0"/>
          </a:p>
        </p:txBody>
      </p:sp>
    </p:spTree>
    <p:extLst>
      <p:ext uri="{BB962C8B-B14F-4D97-AF65-F5344CB8AC3E}">
        <p14:creationId xmlns:p14="http://schemas.microsoft.com/office/powerpoint/2010/main" val="22528382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36104"/>
          </a:xfrm>
        </p:spPr>
        <p:txBody>
          <a:bodyPr>
            <a:noAutofit/>
          </a:bodyPr>
          <a:lstStyle/>
          <a:p>
            <a:pPr algn="ctr" fontAlgn="t">
              <a:spcBef>
                <a:spcPts val="0"/>
              </a:spcBef>
            </a:pPr>
            <a:r>
              <a:rPr lang="en-US" sz="1800" dirty="0"/>
              <a:t>REPRIORITISATION TOWARDS </a:t>
            </a:r>
            <a:r>
              <a:rPr lang="en-US" sz="1800" dirty="0" smtClean="0"/>
              <a:t>COVID-19</a:t>
            </a:r>
            <a:r>
              <a:rPr lang="en-US" sz="2400" dirty="0" smtClean="0"/>
              <a:t/>
            </a:r>
            <a:br>
              <a:rPr lang="en-US" sz="2400" dirty="0" smtClean="0"/>
            </a:br>
            <a:r>
              <a:rPr lang="en-US" sz="1800" dirty="0"/>
              <a:t>SPORTS, ARTS AND CULTURE SECTOR/DEPARTMENTAL</a:t>
            </a:r>
            <a:r>
              <a:rPr lang="en-US" sz="2400" dirty="0" smtClean="0"/>
              <a:t/>
            </a:r>
            <a:br>
              <a:rPr lang="en-US" sz="2400" dirty="0" smtClean="0"/>
            </a:br>
            <a:endParaRPr lang="en-US" sz="2400" b="0" i="0" u="none" strike="noStrike" dirty="0">
              <a:effectLst/>
              <a:latin typeface="Arial" panose="020B0604020202020204" pitchFamily="34" charset="0"/>
            </a:endParaRPr>
          </a:p>
        </p:txBody>
      </p:sp>
      <p:graphicFrame>
        <p:nvGraphicFramePr>
          <p:cNvPr id="6" name="Table 5"/>
          <p:cNvGraphicFramePr>
            <a:graphicFrameLocks noGrp="1"/>
          </p:cNvGraphicFramePr>
          <p:nvPr>
            <p:extLst/>
          </p:nvPr>
        </p:nvGraphicFramePr>
        <p:xfrm>
          <a:off x="251519" y="1556792"/>
          <a:ext cx="8656080" cy="4266827"/>
        </p:xfrm>
        <a:graphic>
          <a:graphicData uri="http://schemas.openxmlformats.org/drawingml/2006/table">
            <a:tbl>
              <a:tblPr firstRow="1" firstCol="1" bandRow="1">
                <a:tableStyleId>{5DA37D80-6434-44D0-A028-1B22A696006F}</a:tableStyleId>
              </a:tblPr>
              <a:tblGrid>
                <a:gridCol w="2880321">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3471503">
                  <a:extLst>
                    <a:ext uri="{9D8B030D-6E8A-4147-A177-3AD203B41FA5}">
                      <a16:colId xmlns:a16="http://schemas.microsoft.com/office/drawing/2014/main" val="20003"/>
                    </a:ext>
                  </a:extLst>
                </a:gridCol>
              </a:tblGrid>
              <a:tr h="947717">
                <a:tc>
                  <a:txBody>
                    <a:bodyPr/>
                    <a:lstStyle/>
                    <a:p>
                      <a:pPr marL="0" marR="0" algn="ctr">
                        <a:lnSpc>
                          <a:spcPct val="115000"/>
                        </a:lnSpc>
                        <a:spcBef>
                          <a:spcPts val="0"/>
                        </a:spcBef>
                        <a:spcAft>
                          <a:spcPts val="0"/>
                        </a:spcAft>
                      </a:pPr>
                      <a:r>
                        <a:rPr lang="en-US" sz="1400" dirty="0" err="1" smtClean="0">
                          <a:effectLst/>
                          <a:latin typeface="+mn-lt"/>
                          <a:ea typeface="Calibri" panose="020F0502020204030204" pitchFamily="34" charset="0"/>
                          <a:cs typeface="Times New Roman" panose="02020603050405020304" pitchFamily="18" charset="0"/>
                        </a:rPr>
                        <a:t>Programme</a:t>
                      </a:r>
                      <a:r>
                        <a:rPr lang="en-US" sz="1400" dirty="0" smtClean="0">
                          <a:effectLst/>
                          <a:latin typeface="+mn-lt"/>
                          <a:ea typeface="Calibri" panose="020F0502020204030204" pitchFamily="34" charset="0"/>
                          <a:cs typeface="Times New Roman" panose="02020603050405020304" pitchFamily="18" charset="0"/>
                        </a:rPr>
                        <a:t> / Line Item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Available Amount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Transferred</a:t>
                      </a:r>
                      <a:r>
                        <a:rPr lang="en-US" sz="1400" baseline="0" dirty="0" smtClean="0">
                          <a:effectLst/>
                          <a:latin typeface="+mn-lt"/>
                          <a:ea typeface="Calibri" panose="020F0502020204030204" pitchFamily="34" charset="0"/>
                          <a:cs typeface="Times New Roman" panose="02020603050405020304" pitchFamily="18" charset="0"/>
                        </a:rPr>
                        <a:t> Amount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Remark</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492834">
                <a:tc>
                  <a:txBody>
                    <a:bodyPr/>
                    <a:lstStyle/>
                    <a:p>
                      <a:pPr marL="0" marR="0">
                        <a:lnSpc>
                          <a:spcPct val="115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l">
                        <a:lnSpc>
                          <a:spcPct val="115000"/>
                        </a:lnSpc>
                        <a:spcBef>
                          <a:spcPts val="0"/>
                        </a:spcBef>
                        <a:spcAft>
                          <a:spcPts val="0"/>
                        </a:spcAft>
                      </a:pP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extLst>
                  <a:ext uri="{0D108BD9-81ED-4DB2-BD59-A6C34878D82A}">
                    <a16:rowId xmlns:a16="http://schemas.microsoft.com/office/drawing/2014/main" val="10001"/>
                  </a:ext>
                </a:extLst>
              </a:tr>
              <a:tr h="677361">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dirty="0" smtClean="0">
                          <a:effectLst/>
                          <a:latin typeface="+mn-lt"/>
                          <a:ea typeface="Calibri" panose="020F0502020204030204" pitchFamily="34" charset="0"/>
                          <a:cs typeface="Times New Roman" panose="02020603050405020304" pitchFamily="18" charset="0"/>
                        </a:rPr>
                        <a:t> 2:  Transfer to Provinces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58 000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l">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Provincial conditional grant (Mass participation and sport</a:t>
                      </a:r>
                      <a:r>
                        <a:rPr lang="en-US" sz="1400" b="0" baseline="0" dirty="0" smtClean="0">
                          <a:effectLst/>
                          <a:latin typeface="+mn-lt"/>
                          <a:ea typeface="Calibri" panose="020F0502020204030204" pitchFamily="34" charset="0"/>
                          <a:cs typeface="Times New Roman" panose="02020603050405020304" pitchFamily="18" charset="0"/>
                        </a:rPr>
                        <a:t> development grant).</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r h="526511">
                <a:tc>
                  <a:txBody>
                    <a:bodyPr/>
                    <a:lstStyle/>
                    <a:p>
                      <a:pPr marL="0" marR="0">
                        <a:lnSpc>
                          <a:spcPct val="150000"/>
                        </a:lnSpc>
                        <a:spcBef>
                          <a:spcPts val="0"/>
                        </a:spcBef>
                        <a:spcAft>
                          <a:spcPts val="0"/>
                        </a:spcAft>
                      </a:pPr>
                      <a:r>
                        <a:rPr lang="en-ZA" sz="1400" dirty="0" err="1" smtClean="0">
                          <a:effectLst/>
                          <a:latin typeface="+mn-lt"/>
                          <a:ea typeface="Calibri" panose="020F0502020204030204" pitchFamily="34" charset="0"/>
                          <a:cs typeface="Times New Roman" panose="02020603050405020304" pitchFamily="18" charset="0"/>
                        </a:rPr>
                        <a:t>Prog</a:t>
                      </a:r>
                      <a:r>
                        <a:rPr lang="en-ZA" sz="1400" baseline="0" dirty="0" smtClean="0">
                          <a:effectLst/>
                          <a:latin typeface="+mn-lt"/>
                          <a:ea typeface="Calibri" panose="020F0502020204030204" pitchFamily="34" charset="0"/>
                          <a:cs typeface="Times New Roman" panose="02020603050405020304" pitchFamily="18" charset="0"/>
                        </a:rPr>
                        <a:t> 2:  Amount allocated under  NPI’s (Sports Trust)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50000"/>
                        <a:alpha val="20000"/>
                      </a:schemeClr>
                    </a:solidFill>
                  </a:tcPr>
                </a:tc>
                <a:tc>
                  <a:txBody>
                    <a:bodyPr/>
                    <a:lstStyle/>
                    <a:p>
                      <a:pPr marL="0" marR="0" algn="r">
                        <a:lnSpc>
                          <a:spcPct val="150000"/>
                        </a:lnSpc>
                        <a:spcBef>
                          <a:spcPts val="0"/>
                        </a:spcBef>
                        <a:spcAft>
                          <a:spcPts val="0"/>
                        </a:spcAft>
                      </a:pPr>
                      <a:r>
                        <a:rPr lang="en-ZA" sz="1400" dirty="0" smtClean="0">
                          <a:effectLst/>
                          <a:latin typeface="+mn-lt"/>
                          <a:ea typeface="Calibri" panose="020F0502020204030204" pitchFamily="34" charset="0"/>
                          <a:cs typeface="Times New Roman" panose="02020603050405020304" pitchFamily="18" charset="0"/>
                        </a:rPr>
                        <a:t>62 000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50000"/>
                        <a:alpha val="2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50000"/>
                        <a:alpha val="20000"/>
                      </a:schemeClr>
                    </a:solidFill>
                  </a:tcPr>
                </a:tc>
                <a:tc>
                  <a:txBody>
                    <a:bodyPr/>
                    <a:lstStyle/>
                    <a:p>
                      <a:pPr marL="0" marR="0" algn="l">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Sports sector beneficiaries.  Approval granted.</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50000"/>
                        <a:alpha val="20000"/>
                      </a:schemeClr>
                    </a:solidFill>
                  </a:tcPr>
                </a:tc>
                <a:extLst>
                  <a:ext uri="{0D108BD9-81ED-4DB2-BD59-A6C34878D82A}">
                    <a16:rowId xmlns:a16="http://schemas.microsoft.com/office/drawing/2014/main" val="10003"/>
                  </a:ext>
                </a:extLst>
              </a:tr>
              <a:tr h="739953">
                <a:tc>
                  <a:txBody>
                    <a:bodyPr/>
                    <a:lstStyle/>
                    <a:p>
                      <a:pPr marL="0" marR="0">
                        <a:lnSpc>
                          <a:spcPct val="150000"/>
                        </a:lnSpc>
                        <a:spcBef>
                          <a:spcPts val="0"/>
                        </a:spcBef>
                        <a:spcAft>
                          <a:spcPts val="0"/>
                        </a:spcAft>
                      </a:pPr>
                      <a:r>
                        <a:rPr lang="en-ZA" sz="1400" baseline="0" dirty="0" err="1" smtClean="0">
                          <a:effectLst/>
                          <a:latin typeface="+mn-lt"/>
                          <a:ea typeface="Calibri" panose="020F0502020204030204" pitchFamily="34" charset="0"/>
                          <a:cs typeface="Times New Roman" panose="02020603050405020304" pitchFamily="18" charset="0"/>
                        </a:rPr>
                        <a:t>Prog</a:t>
                      </a:r>
                      <a:r>
                        <a:rPr lang="en-ZA" sz="1400" baseline="0" dirty="0" smtClean="0">
                          <a:effectLst/>
                          <a:latin typeface="+mn-lt"/>
                          <a:ea typeface="Calibri" panose="020F0502020204030204" pitchFamily="34" charset="0"/>
                          <a:cs typeface="Times New Roman" panose="02020603050405020304" pitchFamily="18" charset="0"/>
                        </a:rPr>
                        <a:t> 4:  Transfer to Provinces        </a:t>
                      </a:r>
                    </a:p>
                  </a:txBody>
                  <a:tcPr marL="68580" marR="68580" marT="0" marB="0">
                    <a:solidFill>
                      <a:schemeClr val="accent6">
                        <a:lumMod val="20000"/>
                        <a:lumOff val="80000"/>
                      </a:schemeClr>
                    </a:solidFill>
                  </a:tcPr>
                </a:tc>
                <a:tc>
                  <a:txBody>
                    <a:bodyPr/>
                    <a:lstStyle/>
                    <a:p>
                      <a:pPr marL="0" marR="0" algn="r">
                        <a:lnSpc>
                          <a:spcPct val="150000"/>
                        </a:lnSpc>
                        <a:spcBef>
                          <a:spcPts val="0"/>
                        </a:spcBef>
                        <a:spcAft>
                          <a:spcPts val="0"/>
                        </a:spcAft>
                      </a:pPr>
                      <a:r>
                        <a:rPr lang="en-ZA" sz="1400" dirty="0" smtClean="0">
                          <a:effectLst/>
                          <a:latin typeface="+mn-lt"/>
                          <a:ea typeface="Calibri" panose="020F0502020204030204" pitchFamily="34" charset="0"/>
                          <a:cs typeface="Times New Roman" panose="02020603050405020304" pitchFamily="18" charset="0"/>
                        </a:rPr>
                        <a:t>10 000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r">
                        <a:lnSpc>
                          <a:spcPct val="150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Provincial conditional grant (Community library service grant)</a:t>
                      </a:r>
                    </a:p>
                  </a:txBody>
                  <a:tcPr marL="68580" marR="68580" marT="0" marB="0">
                    <a:solidFill>
                      <a:schemeClr val="accent6">
                        <a:lumMod val="20000"/>
                        <a:lumOff val="80000"/>
                      </a:schemeClr>
                    </a:solidFill>
                  </a:tcPr>
                </a:tc>
                <a:extLst>
                  <a:ext uri="{0D108BD9-81ED-4DB2-BD59-A6C34878D82A}">
                    <a16:rowId xmlns:a16="http://schemas.microsoft.com/office/drawing/2014/main" val="10004"/>
                  </a:ext>
                </a:extLst>
              </a:tr>
              <a:tr h="768882">
                <a:tc>
                  <a:txBody>
                    <a:bodyPr/>
                    <a:lstStyle/>
                    <a:p>
                      <a:pPr marL="0" marR="0">
                        <a:lnSpc>
                          <a:spcPct val="150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130 000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50000"/>
                        </a:lnSpc>
                        <a:spcBef>
                          <a:spcPts val="0"/>
                        </a:spcBef>
                        <a:spcAft>
                          <a:spcPts val="0"/>
                        </a:spcAft>
                      </a:pP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15000"/>
                        </a:lnSpc>
                        <a:spcBef>
                          <a:spcPts val="0"/>
                        </a:spcBef>
                        <a:spcAft>
                          <a:spcPts val="0"/>
                        </a:spcAft>
                      </a:pP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121</a:t>
            </a:fld>
            <a:endParaRPr lang="en-ZA" dirty="0"/>
          </a:p>
        </p:txBody>
      </p:sp>
    </p:spTree>
    <p:extLst>
      <p:ext uri="{BB962C8B-B14F-4D97-AF65-F5344CB8AC3E}">
        <p14:creationId xmlns:p14="http://schemas.microsoft.com/office/powerpoint/2010/main" val="39349458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76872"/>
            <a:ext cx="8219256" cy="1584176"/>
          </a:xfrm>
          <a:solidFill>
            <a:schemeClr val="accent2"/>
          </a:solidFill>
        </p:spPr>
        <p:txBody>
          <a:bodyPr>
            <a:normAutofit/>
          </a:bodyPr>
          <a:lstStyle/>
          <a:p>
            <a:pPr algn="ctr"/>
            <a:r>
              <a:rPr lang="en-US" sz="2000" dirty="0" smtClean="0"/>
              <a:t/>
            </a:r>
            <a:br>
              <a:rPr lang="en-US" sz="2000" dirty="0" smtClean="0"/>
            </a:br>
            <a:r>
              <a:rPr lang="en-US" sz="2000" dirty="0">
                <a:solidFill>
                  <a:schemeClr val="bg1"/>
                </a:solidFill>
              </a:rPr>
              <a:t>ACTUAL </a:t>
            </a:r>
            <a:r>
              <a:rPr lang="en-US" sz="2000" dirty="0" smtClean="0">
                <a:solidFill>
                  <a:schemeClr val="bg1"/>
                </a:solidFill>
              </a:rPr>
              <a:t>ADJUSTMENTS IMPLEMENTED BY DSAC</a:t>
            </a:r>
            <a:r>
              <a:rPr lang="en-US" sz="2000" dirty="0">
                <a:solidFill>
                  <a:schemeClr val="bg1"/>
                </a:solidFill>
              </a:rPr>
              <a:t/>
            </a:r>
            <a:br>
              <a:rPr lang="en-US" sz="2000" dirty="0">
                <a:solidFill>
                  <a:schemeClr val="bg1"/>
                </a:solidFill>
              </a:rPr>
            </a:br>
            <a:endParaRPr lang="en-US" sz="2000" dirty="0">
              <a:solidFill>
                <a:schemeClr val="bg1"/>
              </a:solidFill>
            </a:endParaRPr>
          </a:p>
        </p:txBody>
      </p:sp>
      <p:sp>
        <p:nvSpPr>
          <p:cNvPr id="3"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122</a:t>
            </a:fld>
            <a:endParaRPr lang="en-ZA" dirty="0"/>
          </a:p>
        </p:txBody>
      </p:sp>
    </p:spTree>
    <p:extLst>
      <p:ext uri="{BB962C8B-B14F-4D97-AF65-F5344CB8AC3E}">
        <p14:creationId xmlns:p14="http://schemas.microsoft.com/office/powerpoint/2010/main" val="212441064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1"/>
            <a:ext cx="7427168" cy="648072"/>
          </a:xfrm>
        </p:spPr>
        <p:txBody>
          <a:bodyPr>
            <a:noAutofit/>
          </a:bodyPr>
          <a:lstStyle/>
          <a:p>
            <a:pPr algn="ctr"/>
            <a:r>
              <a:rPr lang="en-US" sz="1600" dirty="0" smtClean="0"/>
              <a:t>ACTUAL ADJUSTMENTS IMPLEMENTED</a:t>
            </a:r>
            <a:br>
              <a:rPr lang="en-US" sz="1600" dirty="0" smtClean="0"/>
            </a:br>
            <a:r>
              <a:rPr lang="en-US" sz="1600" dirty="0" smtClean="0"/>
              <a:t>SUMMARY PER PROGRAMME</a:t>
            </a:r>
            <a:br>
              <a:rPr lang="en-US" sz="1600" dirty="0" smtClean="0"/>
            </a:br>
            <a:endParaRPr lang="en-US" sz="1600" dirty="0"/>
          </a:p>
        </p:txBody>
      </p:sp>
      <p:graphicFrame>
        <p:nvGraphicFramePr>
          <p:cNvPr id="3" name="Table 2"/>
          <p:cNvGraphicFramePr>
            <a:graphicFrameLocks noGrp="1"/>
          </p:cNvGraphicFramePr>
          <p:nvPr>
            <p:extLst/>
          </p:nvPr>
        </p:nvGraphicFramePr>
        <p:xfrm>
          <a:off x="251519" y="1556793"/>
          <a:ext cx="8656079" cy="4320478"/>
        </p:xfrm>
        <a:graphic>
          <a:graphicData uri="http://schemas.openxmlformats.org/drawingml/2006/table">
            <a:tbl>
              <a:tblPr firstRow="1" firstCol="1" bandRow="1">
                <a:tableStyleId>{5DA37D80-6434-44D0-A028-1B22A696006F}</a:tableStyleId>
              </a:tblPr>
              <a:tblGrid>
                <a:gridCol w="2764126">
                  <a:extLst>
                    <a:ext uri="{9D8B030D-6E8A-4147-A177-3AD203B41FA5}">
                      <a16:colId xmlns:a16="http://schemas.microsoft.com/office/drawing/2014/main" val="20000"/>
                    </a:ext>
                  </a:extLst>
                </a:gridCol>
                <a:gridCol w="1236583">
                  <a:extLst>
                    <a:ext uri="{9D8B030D-6E8A-4147-A177-3AD203B41FA5}">
                      <a16:colId xmlns:a16="http://schemas.microsoft.com/office/drawing/2014/main" val="20001"/>
                    </a:ext>
                  </a:extLst>
                </a:gridCol>
                <a:gridCol w="1091102">
                  <a:extLst>
                    <a:ext uri="{9D8B030D-6E8A-4147-A177-3AD203B41FA5}">
                      <a16:colId xmlns:a16="http://schemas.microsoft.com/office/drawing/2014/main" val="20002"/>
                    </a:ext>
                  </a:extLst>
                </a:gridCol>
                <a:gridCol w="1236583">
                  <a:extLst>
                    <a:ext uri="{9D8B030D-6E8A-4147-A177-3AD203B41FA5}">
                      <a16:colId xmlns:a16="http://schemas.microsoft.com/office/drawing/2014/main" val="20003"/>
                    </a:ext>
                  </a:extLst>
                </a:gridCol>
                <a:gridCol w="1091102">
                  <a:extLst>
                    <a:ext uri="{9D8B030D-6E8A-4147-A177-3AD203B41FA5}">
                      <a16:colId xmlns:a16="http://schemas.microsoft.com/office/drawing/2014/main" val="20004"/>
                    </a:ext>
                  </a:extLst>
                </a:gridCol>
                <a:gridCol w="1236583">
                  <a:extLst>
                    <a:ext uri="{9D8B030D-6E8A-4147-A177-3AD203B41FA5}">
                      <a16:colId xmlns:a16="http://schemas.microsoft.com/office/drawing/2014/main" val="20005"/>
                    </a:ext>
                  </a:extLst>
                </a:gridCol>
              </a:tblGrid>
              <a:tr h="1096798">
                <a:tc>
                  <a:txBody>
                    <a:bodyPr/>
                    <a:lstStyle/>
                    <a:p>
                      <a:pPr marL="0" marR="0" algn="ctr">
                        <a:lnSpc>
                          <a:spcPct val="115000"/>
                        </a:lnSpc>
                        <a:spcBef>
                          <a:spcPts val="0"/>
                        </a:spcBef>
                        <a:spcAft>
                          <a:spcPts val="0"/>
                        </a:spcAft>
                      </a:pPr>
                      <a:r>
                        <a:rPr lang="en-US" sz="1400" dirty="0">
                          <a:effectLst/>
                          <a:latin typeface="+mn-lt"/>
                        </a:rPr>
                        <a:t>Economic Classification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Main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err="1" smtClean="0">
                          <a:effectLst/>
                          <a:latin typeface="+mn-lt"/>
                          <a:ea typeface="+mn-ea"/>
                          <a:cs typeface="+mn-cs"/>
                        </a:rPr>
                        <a:t>Virements</a:t>
                      </a:r>
                      <a:endParaRPr lang="en-US" sz="1400" dirty="0" smtClean="0">
                        <a:effectLst/>
                        <a:latin typeface="+mn-lt"/>
                        <a:ea typeface="+mn-ea"/>
                        <a:cs typeface="+mn-cs"/>
                      </a:endParaRPr>
                    </a:p>
                    <a:p>
                      <a:pPr marL="0" marR="0" algn="ctr">
                        <a:lnSpc>
                          <a:spcPct val="115000"/>
                        </a:lnSpc>
                        <a:spcBef>
                          <a:spcPts val="0"/>
                        </a:spcBef>
                        <a:spcAft>
                          <a:spcPts val="0"/>
                        </a:spcAft>
                      </a:pPr>
                      <a:r>
                        <a:rPr lang="en-US" sz="1400" baseline="0" dirty="0" smtClean="0">
                          <a:effectLst/>
                          <a:latin typeface="+mn-lt"/>
                          <a:ea typeface="+mn-ea"/>
                          <a:cs typeface="+mn-cs"/>
                        </a:rPr>
                        <a:t> &amp; Shifts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Suspension</a:t>
                      </a:r>
                      <a:r>
                        <a:rPr lang="en-US" sz="1400" baseline="0" dirty="0" smtClean="0">
                          <a:effectLst/>
                          <a:latin typeface="+mn-lt"/>
                          <a:ea typeface="Calibri" panose="020F0502020204030204" pitchFamily="34" charset="0"/>
                          <a:cs typeface="Times New Roman" panose="02020603050405020304" pitchFamily="18" charset="0"/>
                        </a:rPr>
                        <a:t>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Allocation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Adjusted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537280">
                <a:tc>
                  <a:txBody>
                    <a:bodyPr/>
                    <a:lstStyle/>
                    <a:p>
                      <a:pPr marL="0" marR="0">
                        <a:lnSpc>
                          <a:spcPct val="115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1"/>
                  </a:ext>
                </a:extLst>
              </a:tr>
              <a:tr h="537280">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Administration</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451 862</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(2 500)</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449 362</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537280">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Recreation</a:t>
                      </a:r>
                      <a:r>
                        <a:rPr lang="en-US" sz="1400" b="1" baseline="0" dirty="0" smtClean="0">
                          <a:effectLst/>
                          <a:latin typeface="+mn-lt"/>
                          <a:ea typeface="Calibri" panose="020F0502020204030204" pitchFamily="34" charset="0"/>
                          <a:cs typeface="Times New Roman" panose="02020603050405020304" pitchFamily="18" charset="0"/>
                        </a:rPr>
                        <a:t> Dev &amp; Sport Promotion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1 460 320</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(480 333)</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120 000</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1 099 987</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537280">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Arts &amp; Culture Promotion &amp; Dev</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1 295 143</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(225 213)</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1 069 930</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537280">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Heritage Promotion &amp; Preservation</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2 512 839</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(387 256)</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b="0" dirty="0" smtClean="0">
                          <a:solidFill>
                            <a:schemeClr val="tx1"/>
                          </a:solidFill>
                          <a:effectLst/>
                          <a:latin typeface="+mn-lt"/>
                          <a:ea typeface="Calibri" panose="020F0502020204030204" pitchFamily="34" charset="0"/>
                          <a:cs typeface="Times New Roman" panose="02020603050405020304" pitchFamily="18" charset="0"/>
                        </a:rPr>
                        <a:t>10 000</a:t>
                      </a:r>
                      <a:endParaRPr lang="en-US"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2 135 583</a:t>
                      </a:r>
                      <a:endParaRPr lang="en-US" sz="1400" b="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5"/>
                  </a:ext>
                </a:extLst>
              </a:tr>
              <a:tr h="537280">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5 720 164</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solidFill>
                            <a:schemeClr val="tx1"/>
                          </a:solidFill>
                          <a:effectLst/>
                          <a:latin typeface="+mn-lt"/>
                          <a:ea typeface="Calibri" panose="020F0502020204030204" pitchFamily="34" charset="0"/>
                          <a:cs typeface="Times New Roman" panose="02020603050405020304" pitchFamily="18" charset="0"/>
                        </a:rPr>
                        <a:t>-</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solidFill>
                            <a:schemeClr val="tx1"/>
                          </a:solidFill>
                          <a:effectLst/>
                          <a:latin typeface="+mn-lt"/>
                          <a:ea typeface="Calibri" panose="020F0502020204030204" pitchFamily="34" charset="0"/>
                          <a:cs typeface="Times New Roman" panose="02020603050405020304" pitchFamily="18" charset="0"/>
                        </a:rPr>
                        <a:t>(1 095 302)</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solidFill>
                            <a:schemeClr val="tx1"/>
                          </a:solidFill>
                          <a:effectLst/>
                          <a:latin typeface="+mn-lt"/>
                          <a:ea typeface="Calibri" panose="020F0502020204030204" pitchFamily="34" charset="0"/>
                          <a:cs typeface="Times New Roman" panose="02020603050405020304" pitchFamily="18" charset="0"/>
                        </a:rPr>
                        <a:t>130 000</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4 754 862</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123</a:t>
            </a:fld>
            <a:endParaRPr lang="en-ZA" dirty="0"/>
          </a:p>
        </p:txBody>
      </p:sp>
    </p:spTree>
    <p:extLst>
      <p:ext uri="{BB962C8B-B14F-4D97-AF65-F5344CB8AC3E}">
        <p14:creationId xmlns:p14="http://schemas.microsoft.com/office/powerpoint/2010/main" val="252343771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1"/>
            <a:ext cx="7427168" cy="648072"/>
          </a:xfrm>
        </p:spPr>
        <p:txBody>
          <a:bodyPr>
            <a:noAutofit/>
          </a:bodyPr>
          <a:lstStyle/>
          <a:p>
            <a:pPr algn="ctr"/>
            <a:r>
              <a:rPr lang="en-US" sz="1600" dirty="0" smtClean="0"/>
              <a:t>ACTUAL ADJUSTMENTS IMPLEMENTED</a:t>
            </a:r>
            <a:br>
              <a:rPr lang="en-US" sz="1600" dirty="0" smtClean="0"/>
            </a:br>
            <a:r>
              <a:rPr lang="en-US" sz="1600" dirty="0" smtClean="0"/>
              <a:t>SUMMARY PER ECONOMIC CLASSIFICATION</a:t>
            </a:r>
            <a:br>
              <a:rPr lang="en-US" sz="1600" dirty="0" smtClean="0"/>
            </a:br>
            <a:endParaRPr lang="en-US" sz="1600" dirty="0"/>
          </a:p>
        </p:txBody>
      </p:sp>
      <p:graphicFrame>
        <p:nvGraphicFramePr>
          <p:cNvPr id="3" name="Table 2"/>
          <p:cNvGraphicFramePr>
            <a:graphicFrameLocks noGrp="1"/>
          </p:cNvGraphicFramePr>
          <p:nvPr>
            <p:extLst/>
          </p:nvPr>
        </p:nvGraphicFramePr>
        <p:xfrm>
          <a:off x="251519" y="1556797"/>
          <a:ext cx="8656079" cy="4426708"/>
        </p:xfrm>
        <a:graphic>
          <a:graphicData uri="http://schemas.openxmlformats.org/drawingml/2006/table">
            <a:tbl>
              <a:tblPr firstRow="1" firstCol="1" bandRow="1">
                <a:tableStyleId>{5DA37D80-6434-44D0-A028-1B22A696006F}</a:tableStyleId>
              </a:tblPr>
              <a:tblGrid>
                <a:gridCol w="2764126">
                  <a:extLst>
                    <a:ext uri="{9D8B030D-6E8A-4147-A177-3AD203B41FA5}">
                      <a16:colId xmlns:a16="http://schemas.microsoft.com/office/drawing/2014/main" val="20000"/>
                    </a:ext>
                  </a:extLst>
                </a:gridCol>
                <a:gridCol w="1236583">
                  <a:extLst>
                    <a:ext uri="{9D8B030D-6E8A-4147-A177-3AD203B41FA5}">
                      <a16:colId xmlns:a16="http://schemas.microsoft.com/office/drawing/2014/main" val="20001"/>
                    </a:ext>
                  </a:extLst>
                </a:gridCol>
                <a:gridCol w="1091102">
                  <a:extLst>
                    <a:ext uri="{9D8B030D-6E8A-4147-A177-3AD203B41FA5}">
                      <a16:colId xmlns:a16="http://schemas.microsoft.com/office/drawing/2014/main" val="20002"/>
                    </a:ext>
                  </a:extLst>
                </a:gridCol>
                <a:gridCol w="1236583">
                  <a:extLst>
                    <a:ext uri="{9D8B030D-6E8A-4147-A177-3AD203B41FA5}">
                      <a16:colId xmlns:a16="http://schemas.microsoft.com/office/drawing/2014/main" val="20003"/>
                    </a:ext>
                  </a:extLst>
                </a:gridCol>
                <a:gridCol w="1091102">
                  <a:extLst>
                    <a:ext uri="{9D8B030D-6E8A-4147-A177-3AD203B41FA5}">
                      <a16:colId xmlns:a16="http://schemas.microsoft.com/office/drawing/2014/main" val="20004"/>
                    </a:ext>
                  </a:extLst>
                </a:gridCol>
                <a:gridCol w="1236583">
                  <a:extLst>
                    <a:ext uri="{9D8B030D-6E8A-4147-A177-3AD203B41FA5}">
                      <a16:colId xmlns:a16="http://schemas.microsoft.com/office/drawing/2014/main" val="20005"/>
                    </a:ext>
                  </a:extLst>
                </a:gridCol>
              </a:tblGrid>
              <a:tr h="500884">
                <a:tc>
                  <a:txBody>
                    <a:bodyPr/>
                    <a:lstStyle/>
                    <a:p>
                      <a:pPr marL="0" marR="0" algn="ctr">
                        <a:lnSpc>
                          <a:spcPct val="115000"/>
                        </a:lnSpc>
                        <a:spcBef>
                          <a:spcPts val="0"/>
                        </a:spcBef>
                        <a:spcAft>
                          <a:spcPts val="0"/>
                        </a:spcAft>
                      </a:pPr>
                      <a:r>
                        <a:rPr lang="en-US" sz="1400" dirty="0">
                          <a:effectLst/>
                          <a:latin typeface="+mn-lt"/>
                        </a:rPr>
                        <a:t>Economic Classification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Main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err="1" smtClean="0">
                          <a:effectLst/>
                          <a:latin typeface="+mn-lt"/>
                          <a:ea typeface="+mn-ea"/>
                          <a:cs typeface="+mn-cs"/>
                        </a:rPr>
                        <a:t>Virements</a:t>
                      </a:r>
                      <a:endParaRPr lang="en-US" sz="1400" dirty="0" smtClean="0">
                        <a:effectLst/>
                        <a:latin typeface="+mn-lt"/>
                        <a:ea typeface="+mn-ea"/>
                        <a:cs typeface="+mn-cs"/>
                      </a:endParaRPr>
                    </a:p>
                    <a:p>
                      <a:pPr marL="0" marR="0" algn="ctr">
                        <a:lnSpc>
                          <a:spcPct val="115000"/>
                        </a:lnSpc>
                        <a:spcBef>
                          <a:spcPts val="0"/>
                        </a:spcBef>
                        <a:spcAft>
                          <a:spcPts val="0"/>
                        </a:spcAft>
                      </a:pPr>
                      <a:r>
                        <a:rPr lang="en-US" sz="1400" baseline="0" dirty="0" smtClean="0">
                          <a:effectLst/>
                          <a:latin typeface="+mn-lt"/>
                          <a:ea typeface="+mn-ea"/>
                          <a:cs typeface="+mn-cs"/>
                        </a:rPr>
                        <a:t> &amp; Shifts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Suspension</a:t>
                      </a:r>
                      <a:r>
                        <a:rPr lang="en-US" sz="1400" baseline="0" dirty="0" smtClean="0">
                          <a:effectLst/>
                          <a:latin typeface="+mn-lt"/>
                          <a:ea typeface="Calibri" panose="020F0502020204030204" pitchFamily="34" charset="0"/>
                          <a:cs typeface="Times New Roman" panose="02020603050405020304" pitchFamily="18" charset="0"/>
                        </a:rPr>
                        <a:t>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Allocation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Adjusted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244083">
                <a:tc>
                  <a:txBody>
                    <a:bodyPr/>
                    <a:lstStyle/>
                    <a:p>
                      <a:pPr marL="0" marR="0">
                        <a:lnSpc>
                          <a:spcPct val="115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1"/>
                  </a:ext>
                </a:extLst>
              </a:tr>
              <a:tr h="242863">
                <a:tc>
                  <a:txBody>
                    <a:bodyPr/>
                    <a:lstStyle/>
                    <a:p>
                      <a:pPr marL="0" marR="0">
                        <a:lnSpc>
                          <a:spcPct val="115000"/>
                        </a:lnSpc>
                        <a:spcBef>
                          <a:spcPts val="0"/>
                        </a:spcBef>
                        <a:spcAft>
                          <a:spcPts val="0"/>
                        </a:spcAft>
                      </a:pPr>
                      <a:r>
                        <a:rPr lang="en-US" sz="1400" b="1" dirty="0">
                          <a:effectLst/>
                          <a:latin typeface="+mn-lt"/>
                        </a:rPr>
                        <a:t>Compensation of Employees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407 765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397 765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242863">
                <a:tc>
                  <a:txBody>
                    <a:bodyPr/>
                    <a:lstStyle/>
                    <a:p>
                      <a:pPr marL="0" marR="0">
                        <a:lnSpc>
                          <a:spcPct val="115000"/>
                        </a:lnSpc>
                        <a:spcBef>
                          <a:spcPts val="0"/>
                        </a:spcBef>
                        <a:spcAft>
                          <a:spcPts val="0"/>
                        </a:spcAft>
                      </a:pPr>
                      <a:r>
                        <a:rPr lang="en-US" sz="1400" b="1" dirty="0">
                          <a:effectLst/>
                          <a:latin typeface="+mn-lt"/>
                        </a:rPr>
                        <a:t>Goods </a:t>
                      </a:r>
                      <a:r>
                        <a:rPr lang="en-US" sz="1400" b="1" dirty="0" smtClean="0">
                          <a:effectLst/>
                          <a:latin typeface="+mn-lt"/>
                        </a:rPr>
                        <a:t>&amp; </a:t>
                      </a:r>
                      <a:r>
                        <a:rPr lang="en-US" sz="1400" b="1" dirty="0">
                          <a:effectLst/>
                          <a:latin typeface="+mn-lt"/>
                        </a:rPr>
                        <a:t>Services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610 929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(42 000)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(86</a:t>
                      </a:r>
                      <a:r>
                        <a:rPr lang="en-US" sz="1400" baseline="0" dirty="0" smtClean="0">
                          <a:solidFill>
                            <a:schemeClr val="tx1"/>
                          </a:solidFill>
                          <a:effectLst/>
                          <a:latin typeface="+mn-lt"/>
                          <a:ea typeface="Calibri" panose="020F0502020204030204" pitchFamily="34" charset="0"/>
                          <a:cs typeface="Times New Roman" panose="02020603050405020304" pitchFamily="18" charset="0"/>
                        </a:rPr>
                        <a:t> 855</a:t>
                      </a: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482 074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244083">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Provinces</a:t>
                      </a:r>
                      <a:r>
                        <a:rPr lang="en-US" sz="1400" b="1" baseline="0" dirty="0" smtClean="0">
                          <a:effectLst/>
                          <a:latin typeface="+mn-lt"/>
                          <a:ea typeface="Calibri" panose="020F0502020204030204" pitchFamily="34" charset="0"/>
                          <a:cs typeface="Times New Roman" panose="02020603050405020304" pitchFamily="18" charset="0"/>
                        </a:rPr>
                        <a:t> &amp; Municipalities Grant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2 075 710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(604 491)</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68 000</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1 539 219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244083">
                <a:tc>
                  <a:txBody>
                    <a:bodyPr/>
                    <a:lstStyle/>
                    <a:p>
                      <a:pPr marL="0" marR="0">
                        <a:lnSpc>
                          <a:spcPct val="115000"/>
                        </a:lnSpc>
                        <a:spcBef>
                          <a:spcPts val="0"/>
                        </a:spcBef>
                        <a:spcAft>
                          <a:spcPts val="0"/>
                        </a:spcAft>
                      </a:pPr>
                      <a:r>
                        <a:rPr lang="en-US" sz="1400" b="1" dirty="0" err="1" smtClean="0">
                          <a:effectLst/>
                          <a:latin typeface="+mn-lt"/>
                          <a:ea typeface="Calibri" panose="020F0502020204030204" pitchFamily="34" charset="0"/>
                          <a:cs typeface="Times New Roman" panose="02020603050405020304" pitchFamily="18" charset="0"/>
                        </a:rPr>
                        <a:t>Dept</a:t>
                      </a:r>
                      <a:r>
                        <a:rPr lang="en-US" sz="1400" b="1" dirty="0" smtClean="0">
                          <a:effectLst/>
                          <a:latin typeface="+mn-lt"/>
                          <a:ea typeface="Calibri" panose="020F0502020204030204" pitchFamily="34" charset="0"/>
                          <a:cs typeface="Times New Roman" panose="02020603050405020304" pitchFamily="18" charset="0"/>
                        </a:rPr>
                        <a:t> Agencies &amp; </a:t>
                      </a:r>
                      <a:r>
                        <a:rPr lang="en-US" sz="1400" b="1" dirty="0" err="1" smtClean="0">
                          <a:effectLst/>
                          <a:latin typeface="+mn-lt"/>
                          <a:ea typeface="Calibri" panose="020F0502020204030204" pitchFamily="34" charset="0"/>
                          <a:cs typeface="Times New Roman" panose="02020603050405020304" pitchFamily="18" charset="0"/>
                        </a:rPr>
                        <a:t>Acc</a:t>
                      </a:r>
                      <a:r>
                        <a:rPr lang="en-US" sz="1400" b="1" dirty="0" smtClean="0">
                          <a:effectLst/>
                          <a:latin typeface="+mn-lt"/>
                          <a:ea typeface="Calibri" panose="020F0502020204030204" pitchFamily="34" charset="0"/>
                          <a:cs typeface="Times New Roman" panose="02020603050405020304" pitchFamily="18" charset="0"/>
                        </a:rPr>
                        <a:t>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1 640 252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35 000</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(82 096)</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1 593 156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5"/>
                  </a:ext>
                </a:extLst>
              </a:tr>
              <a:tr h="244083">
                <a:tc>
                  <a:txBody>
                    <a:bodyPr/>
                    <a:lstStyle/>
                    <a:p>
                      <a:pPr marL="0" marR="0">
                        <a:lnSpc>
                          <a:spcPct val="115000"/>
                        </a:lnSpc>
                        <a:spcBef>
                          <a:spcPts val="0"/>
                        </a:spcBef>
                        <a:spcAft>
                          <a:spcPts val="0"/>
                        </a:spcAft>
                      </a:pPr>
                      <a:r>
                        <a:rPr lang="en-US" sz="1400" b="1" dirty="0" err="1" smtClean="0">
                          <a:effectLst/>
                          <a:latin typeface="+mn-lt"/>
                        </a:rPr>
                        <a:t>Dept</a:t>
                      </a:r>
                      <a:r>
                        <a:rPr lang="en-US" sz="1400" b="1" dirty="0" smtClean="0">
                          <a:effectLst/>
                          <a:latin typeface="+mn-lt"/>
                        </a:rPr>
                        <a:t> </a:t>
                      </a:r>
                      <a:r>
                        <a:rPr lang="en-US" sz="1400" b="1" dirty="0">
                          <a:effectLst/>
                          <a:latin typeface="+mn-lt"/>
                        </a:rPr>
                        <a:t>Agencies &amp; </a:t>
                      </a:r>
                      <a:r>
                        <a:rPr lang="en-US" sz="1400" b="1" dirty="0" err="1">
                          <a:effectLst/>
                          <a:latin typeface="+mn-lt"/>
                        </a:rPr>
                        <a:t>Acc</a:t>
                      </a:r>
                      <a:r>
                        <a:rPr lang="en-US" sz="1400" b="1" dirty="0">
                          <a:effectLst/>
                          <a:latin typeface="+mn-lt"/>
                        </a:rPr>
                        <a:t> (</a:t>
                      </a:r>
                      <a:r>
                        <a:rPr lang="en-US" sz="1400" b="1" dirty="0" smtClean="0">
                          <a:effectLst/>
                          <a:latin typeface="+mn-lt"/>
                        </a:rPr>
                        <a:t>Cap)</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219 516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(85 017)</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134 499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6"/>
                  </a:ext>
                </a:extLst>
              </a:tr>
              <a:tr h="244083">
                <a:tc>
                  <a:txBody>
                    <a:bodyPr/>
                    <a:lstStyle/>
                    <a:p>
                      <a:pPr marL="0" marR="0">
                        <a:lnSpc>
                          <a:spcPct val="115000"/>
                        </a:lnSpc>
                        <a:spcBef>
                          <a:spcPts val="0"/>
                        </a:spcBef>
                        <a:spcAft>
                          <a:spcPts val="0"/>
                        </a:spcAft>
                      </a:pPr>
                      <a:r>
                        <a:rPr lang="en-US" sz="1400" b="1" dirty="0">
                          <a:effectLst/>
                          <a:latin typeface="+mn-lt"/>
                        </a:rPr>
                        <a:t>Higher Education Institutions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6 791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6 791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7"/>
                  </a:ext>
                </a:extLst>
              </a:tr>
              <a:tr h="244083">
                <a:tc>
                  <a:txBody>
                    <a:bodyPr/>
                    <a:lstStyle/>
                    <a:p>
                      <a:pPr marL="0" marR="0">
                        <a:lnSpc>
                          <a:spcPct val="115000"/>
                        </a:lnSpc>
                        <a:spcBef>
                          <a:spcPts val="0"/>
                        </a:spcBef>
                        <a:spcAft>
                          <a:spcPts val="0"/>
                        </a:spcAft>
                      </a:pPr>
                      <a:r>
                        <a:rPr lang="en-US" sz="1400" b="1" dirty="0">
                          <a:effectLst/>
                          <a:latin typeface="+mn-lt"/>
                        </a:rPr>
                        <a:t>Foreign </a:t>
                      </a:r>
                      <a:r>
                        <a:rPr lang="en-US" sz="1400" b="1" dirty="0" err="1">
                          <a:effectLst/>
                          <a:latin typeface="+mn-lt"/>
                        </a:rPr>
                        <a:t>Govn</a:t>
                      </a:r>
                      <a:r>
                        <a:rPr lang="en-US" sz="1400" b="1" dirty="0">
                          <a:effectLst/>
                          <a:latin typeface="+mn-lt"/>
                        </a:rPr>
                        <a:t> &amp; International Org</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5 327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5 327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8"/>
                  </a:ext>
                </a:extLst>
              </a:tr>
              <a:tr h="244083">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Non Profit</a:t>
                      </a:r>
                      <a:r>
                        <a:rPr lang="en-US" sz="1400" b="1" baseline="0" dirty="0" smtClean="0">
                          <a:effectLst/>
                          <a:latin typeface="+mn-lt"/>
                          <a:ea typeface="Calibri" panose="020F0502020204030204" pitchFamily="34" charset="0"/>
                          <a:cs typeface="Times New Roman" panose="02020603050405020304" pitchFamily="18" charset="0"/>
                        </a:rPr>
                        <a:t> Institutions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385 489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(97 830)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62 000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379 659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9"/>
                  </a:ext>
                </a:extLst>
              </a:tr>
              <a:tr h="244083">
                <a:tc>
                  <a:txBody>
                    <a:bodyPr/>
                    <a:lstStyle/>
                    <a:p>
                      <a:pPr marL="0" marR="0">
                        <a:lnSpc>
                          <a:spcPct val="115000"/>
                        </a:lnSpc>
                        <a:spcBef>
                          <a:spcPts val="0"/>
                        </a:spcBef>
                        <a:spcAft>
                          <a:spcPts val="0"/>
                        </a:spcAft>
                      </a:pPr>
                      <a:r>
                        <a:rPr lang="en-US" sz="1400" b="1" dirty="0">
                          <a:effectLst/>
                          <a:latin typeface="+mn-lt"/>
                        </a:rPr>
                        <a:t>Non Profit Institutions (</a:t>
                      </a:r>
                      <a:r>
                        <a:rPr lang="en-US" sz="1400" b="1" dirty="0" smtClean="0">
                          <a:effectLst/>
                          <a:latin typeface="+mn-lt"/>
                        </a:rPr>
                        <a:t>Cap)</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14 663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(10 239)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4 424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extLst>
                  <a:ext uri="{0D108BD9-81ED-4DB2-BD59-A6C34878D82A}">
                    <a16:rowId xmlns:a16="http://schemas.microsoft.com/office/drawing/2014/main" val="10010"/>
                  </a:ext>
                </a:extLst>
              </a:tr>
              <a:tr h="244083">
                <a:tc>
                  <a:txBody>
                    <a:bodyPr/>
                    <a:lstStyle/>
                    <a:p>
                      <a:pPr marL="0" marR="0">
                        <a:lnSpc>
                          <a:spcPct val="115000"/>
                        </a:lnSpc>
                        <a:spcBef>
                          <a:spcPts val="0"/>
                        </a:spcBef>
                        <a:spcAft>
                          <a:spcPts val="0"/>
                        </a:spcAft>
                      </a:pPr>
                      <a:r>
                        <a:rPr lang="en-US" sz="1400" b="1" dirty="0">
                          <a:effectLst/>
                          <a:latin typeface="+mn-lt"/>
                        </a:rPr>
                        <a:t>Households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31 500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(9 671)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21</a:t>
                      </a:r>
                      <a:r>
                        <a:rPr lang="en-US" sz="1400" baseline="0" dirty="0" smtClean="0">
                          <a:effectLst/>
                          <a:latin typeface="+mn-lt"/>
                          <a:ea typeface="Calibri" panose="020F0502020204030204" pitchFamily="34" charset="0"/>
                          <a:cs typeface="Times New Roman" panose="02020603050405020304" pitchFamily="18" charset="0"/>
                        </a:rPr>
                        <a:t> 82</a:t>
                      </a:r>
                      <a:r>
                        <a:rPr lang="en-US" sz="1400" dirty="0" smtClean="0">
                          <a:effectLst/>
                          <a:latin typeface="+mn-lt"/>
                          <a:ea typeface="Calibri" panose="020F0502020204030204" pitchFamily="34" charset="0"/>
                          <a:cs typeface="Times New Roman" panose="02020603050405020304" pitchFamily="18" charset="0"/>
                        </a:rPr>
                        <a:t>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11"/>
                  </a:ext>
                </a:extLst>
              </a:tr>
              <a:tr h="244083">
                <a:tc>
                  <a:txBody>
                    <a:bodyPr/>
                    <a:lstStyle/>
                    <a:p>
                      <a:pPr marL="0" marR="0">
                        <a:lnSpc>
                          <a:spcPct val="115000"/>
                        </a:lnSpc>
                        <a:spcBef>
                          <a:spcPts val="0"/>
                        </a:spcBef>
                        <a:spcAft>
                          <a:spcPts val="0"/>
                        </a:spcAft>
                      </a:pPr>
                      <a:r>
                        <a:rPr lang="en-US" sz="1400" b="1" dirty="0">
                          <a:effectLst/>
                          <a:latin typeface="+mn-lt"/>
                        </a:rPr>
                        <a:t>Public </a:t>
                      </a:r>
                      <a:r>
                        <a:rPr lang="en-US" sz="1400" b="1" dirty="0" smtClean="0">
                          <a:effectLst/>
                          <a:latin typeface="+mn-lt"/>
                        </a:rPr>
                        <a:t>Corporations </a:t>
                      </a:r>
                      <a:r>
                        <a:rPr lang="en-US" sz="1400" b="1" dirty="0">
                          <a:effectLst/>
                          <a:latin typeface="+mn-lt"/>
                        </a:rPr>
                        <a:t>(Cur)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112 319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(23 000)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(41 400)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47 919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extLst>
                  <a:ext uri="{0D108BD9-81ED-4DB2-BD59-A6C34878D82A}">
                    <a16:rowId xmlns:a16="http://schemas.microsoft.com/office/drawing/2014/main" val="10012"/>
                  </a:ext>
                </a:extLst>
              </a:tr>
              <a:tr h="244083">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Public</a:t>
                      </a:r>
                      <a:r>
                        <a:rPr lang="en-US" sz="1400" b="1" baseline="0" dirty="0" smtClean="0">
                          <a:effectLst/>
                          <a:latin typeface="+mn-lt"/>
                          <a:ea typeface="Calibri" panose="020F0502020204030204" pitchFamily="34" charset="0"/>
                          <a:cs typeface="Times New Roman" panose="02020603050405020304" pitchFamily="18" charset="0"/>
                        </a:rPr>
                        <a:t> Corporations (Cap)</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582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582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13"/>
                  </a:ext>
                </a:extLst>
              </a:tr>
              <a:tr h="244083">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Heritage Assets (Legacy projects)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197 799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(67 703)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130 096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20000"/>
                      </a:schemeClr>
                    </a:solidFill>
                  </a:tcPr>
                </a:tc>
                <a:extLst>
                  <a:ext uri="{0D108BD9-81ED-4DB2-BD59-A6C34878D82A}">
                    <a16:rowId xmlns:a16="http://schemas.microsoft.com/office/drawing/2014/main" val="10014"/>
                  </a:ext>
                </a:extLst>
              </a:tr>
              <a:tr h="244083">
                <a:tc>
                  <a:txBody>
                    <a:bodyPr/>
                    <a:lstStyle/>
                    <a:p>
                      <a:pPr marL="0" marR="0">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Machinery &amp; Equipment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11 522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11 522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15"/>
                  </a:ext>
                </a:extLst>
              </a:tr>
              <a:tr h="244083">
                <a:tc>
                  <a:txBody>
                    <a:bodyPr/>
                    <a:lstStyle/>
                    <a:p>
                      <a:pPr marL="0" marR="0">
                        <a:lnSpc>
                          <a:spcPct val="115000"/>
                        </a:lnSpc>
                        <a:spcBef>
                          <a:spcPts val="0"/>
                        </a:spcBef>
                        <a:spcAft>
                          <a:spcPts val="0"/>
                        </a:spcAft>
                      </a:pPr>
                      <a:r>
                        <a:rPr lang="en-US" sz="1400" b="1" dirty="0">
                          <a:effectLst/>
                          <a:latin typeface="+mn-lt"/>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5 720 164</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(1 095 302)</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130 000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4 754</a:t>
                      </a:r>
                      <a:r>
                        <a:rPr lang="en-US" sz="1400" b="1" baseline="0" dirty="0" smtClean="0">
                          <a:effectLst/>
                          <a:latin typeface="+mn-lt"/>
                          <a:ea typeface="Calibri" panose="020F0502020204030204" pitchFamily="34" charset="0"/>
                          <a:cs typeface="Times New Roman" panose="02020603050405020304" pitchFamily="18" charset="0"/>
                        </a:rPr>
                        <a:t> 862</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16"/>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124</a:t>
            </a:fld>
            <a:endParaRPr lang="en-ZA" dirty="0"/>
          </a:p>
        </p:txBody>
      </p:sp>
    </p:spTree>
    <p:extLst>
      <p:ext uri="{BB962C8B-B14F-4D97-AF65-F5344CB8AC3E}">
        <p14:creationId xmlns:p14="http://schemas.microsoft.com/office/powerpoint/2010/main" val="5931576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355160" cy="936104"/>
          </a:xfrm>
        </p:spPr>
        <p:txBody>
          <a:bodyPr>
            <a:normAutofit/>
          </a:bodyPr>
          <a:lstStyle/>
          <a:p>
            <a:pPr algn="ctr"/>
            <a:r>
              <a:rPr lang="en-US" sz="1600" dirty="0" smtClean="0"/>
              <a:t>ACTUAL ADJUSTMENTS IMPLEMENTED</a:t>
            </a:r>
            <a:br>
              <a:rPr lang="en-US" sz="1600" dirty="0" smtClean="0"/>
            </a:br>
            <a:r>
              <a:rPr lang="en-US" sz="1600" dirty="0"/>
              <a:t/>
            </a:r>
            <a:br>
              <a:rPr lang="en-US" sz="1600" dirty="0"/>
            </a:br>
            <a:r>
              <a:rPr lang="en-US" sz="1600" dirty="0" smtClean="0"/>
              <a:t>PROGRAMME 1: ADMINISTRATION</a:t>
            </a:r>
            <a:endParaRPr lang="en-US" sz="1600" dirty="0"/>
          </a:p>
        </p:txBody>
      </p:sp>
      <p:graphicFrame>
        <p:nvGraphicFramePr>
          <p:cNvPr id="3" name="Table 2"/>
          <p:cNvGraphicFramePr>
            <a:graphicFrameLocks noGrp="1"/>
          </p:cNvGraphicFramePr>
          <p:nvPr>
            <p:extLst/>
          </p:nvPr>
        </p:nvGraphicFramePr>
        <p:xfrm>
          <a:off x="323524" y="1916835"/>
          <a:ext cx="8496947" cy="3724157"/>
        </p:xfrm>
        <a:graphic>
          <a:graphicData uri="http://schemas.openxmlformats.org/drawingml/2006/table">
            <a:tbl>
              <a:tblPr firstRow="1" firstCol="1" bandRow="1">
                <a:tableStyleId>{5DA37D80-6434-44D0-A028-1B22A696006F}</a:tableStyleId>
              </a:tblPr>
              <a:tblGrid>
                <a:gridCol w="2088236">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96143">
                  <a:extLst>
                    <a:ext uri="{9D8B030D-6E8A-4147-A177-3AD203B41FA5}">
                      <a16:colId xmlns:a16="http://schemas.microsoft.com/office/drawing/2014/main" val="20005"/>
                    </a:ext>
                  </a:extLst>
                </a:gridCol>
              </a:tblGrid>
              <a:tr h="576061">
                <a:tc>
                  <a:txBody>
                    <a:bodyPr/>
                    <a:lstStyle/>
                    <a:p>
                      <a:pPr marL="0" marR="0" algn="ctr">
                        <a:lnSpc>
                          <a:spcPct val="115000"/>
                        </a:lnSpc>
                        <a:spcBef>
                          <a:spcPts val="0"/>
                        </a:spcBef>
                        <a:spcAft>
                          <a:spcPts val="0"/>
                        </a:spcAft>
                      </a:pPr>
                      <a:r>
                        <a:rPr lang="en-US" sz="1400" dirty="0">
                          <a:effectLst/>
                          <a:latin typeface="+mn-lt"/>
                        </a:rPr>
                        <a:t>Economic Classification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Main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err="1" smtClean="0">
                          <a:effectLst/>
                          <a:latin typeface="+mn-lt"/>
                          <a:ea typeface="+mn-ea"/>
                          <a:cs typeface="+mn-cs"/>
                        </a:rPr>
                        <a:t>Virements</a:t>
                      </a:r>
                      <a:r>
                        <a:rPr lang="en-US" sz="1400" baseline="0" dirty="0" smtClean="0">
                          <a:effectLst/>
                          <a:latin typeface="+mn-lt"/>
                          <a:ea typeface="+mn-ea"/>
                          <a:cs typeface="+mn-cs"/>
                        </a:rPr>
                        <a:t> &amp; Shifts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Suspension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Allocation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Adjusted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405372">
                <a:tc>
                  <a:txBody>
                    <a:bodyPr/>
                    <a:lstStyle/>
                    <a:p>
                      <a:pPr marL="0" marR="0">
                        <a:lnSpc>
                          <a:spcPct val="115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1"/>
                  </a:ext>
                </a:extLst>
              </a:tr>
              <a:tr h="405372">
                <a:tc>
                  <a:txBody>
                    <a:bodyPr/>
                    <a:lstStyle/>
                    <a:p>
                      <a:pPr marL="0" marR="0">
                        <a:lnSpc>
                          <a:spcPct val="115000"/>
                        </a:lnSpc>
                        <a:spcBef>
                          <a:spcPts val="0"/>
                        </a:spcBef>
                        <a:spcAft>
                          <a:spcPts val="0"/>
                        </a:spcAft>
                      </a:pPr>
                      <a:r>
                        <a:rPr lang="en-US" sz="1400" b="1" dirty="0">
                          <a:effectLst/>
                          <a:latin typeface="+mn-lt"/>
                        </a:rPr>
                        <a:t>Compensation of Employees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193 235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(2 500)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190 735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540580">
                <a:tc>
                  <a:txBody>
                    <a:bodyPr/>
                    <a:lstStyle/>
                    <a:p>
                      <a:pPr marL="0" marR="0">
                        <a:lnSpc>
                          <a:spcPct val="115000"/>
                        </a:lnSpc>
                        <a:spcBef>
                          <a:spcPts val="0"/>
                        </a:spcBef>
                        <a:spcAft>
                          <a:spcPts val="0"/>
                        </a:spcAft>
                      </a:pPr>
                      <a:r>
                        <a:rPr lang="en-US" sz="1400" b="1" dirty="0">
                          <a:effectLst/>
                          <a:latin typeface="+mn-lt"/>
                        </a:rPr>
                        <a:t>Goods and Services: Office Accommodation</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121 964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121 964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405372">
                <a:tc>
                  <a:txBody>
                    <a:bodyPr/>
                    <a:lstStyle/>
                    <a:p>
                      <a:pPr marL="0" marR="0">
                        <a:lnSpc>
                          <a:spcPct val="115000"/>
                        </a:lnSpc>
                        <a:spcBef>
                          <a:spcPts val="0"/>
                        </a:spcBef>
                        <a:spcAft>
                          <a:spcPts val="0"/>
                        </a:spcAft>
                      </a:pPr>
                      <a:r>
                        <a:rPr lang="en-US" sz="1400" b="1" dirty="0">
                          <a:effectLst/>
                          <a:latin typeface="+mn-lt"/>
                        </a:rPr>
                        <a:t>Goods and Services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125 041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125 041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405372">
                <a:tc>
                  <a:txBody>
                    <a:bodyPr/>
                    <a:lstStyle/>
                    <a:p>
                      <a:pPr marL="0" marR="0">
                        <a:lnSpc>
                          <a:spcPct val="115000"/>
                        </a:lnSpc>
                        <a:spcBef>
                          <a:spcPts val="0"/>
                        </a:spcBef>
                        <a:spcAft>
                          <a:spcPts val="0"/>
                        </a:spcAft>
                      </a:pPr>
                      <a:r>
                        <a:rPr lang="en-US" sz="1400" b="1" dirty="0">
                          <a:effectLst/>
                          <a:latin typeface="+mn-lt"/>
                        </a:rPr>
                        <a:t>Machinery and Equipment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11 522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11 522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5"/>
                  </a:ext>
                </a:extLst>
              </a:tr>
              <a:tr h="4053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400" b="1" dirty="0" err="1" smtClean="0">
                          <a:solidFill>
                            <a:schemeClr val="tx1"/>
                          </a:solidFill>
                          <a:latin typeface="+mn-lt"/>
                        </a:rPr>
                        <a:t>Dept</a:t>
                      </a:r>
                      <a:r>
                        <a:rPr lang="en-US" sz="1400" b="1" dirty="0" smtClean="0">
                          <a:solidFill>
                            <a:schemeClr val="tx1"/>
                          </a:solidFill>
                          <a:latin typeface="+mn-lt"/>
                        </a:rPr>
                        <a:t> Agencies &amp;  </a:t>
                      </a:r>
                      <a:r>
                        <a:rPr lang="en-US" sz="1400" b="1" dirty="0" err="1" smtClean="0">
                          <a:solidFill>
                            <a:schemeClr val="tx1"/>
                          </a:solidFill>
                          <a:latin typeface="+mn-lt"/>
                        </a:rPr>
                        <a:t>Acc</a:t>
                      </a:r>
                      <a:r>
                        <a:rPr lang="en-US" sz="1400" b="1" dirty="0" smtClean="0">
                          <a:solidFill>
                            <a:schemeClr val="tx1"/>
                          </a:solidFill>
                          <a:latin typeface="+mn-lt"/>
                        </a:rPr>
                        <a:t> (Cur)</a:t>
                      </a:r>
                      <a:endParaRPr lang="en-US" sz="1400" b="1" dirty="0">
                        <a:solidFill>
                          <a:schemeClr val="tx1"/>
                        </a:solidFill>
                        <a:latin typeface="+mn-lt"/>
                      </a:endParaRPr>
                    </a:p>
                  </a:txBody>
                  <a:tcPr marL="68580" marR="68580" marT="34290" marB="3429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0" dirty="0" smtClean="0">
                          <a:solidFill>
                            <a:schemeClr val="tx1"/>
                          </a:solidFill>
                          <a:latin typeface="+mn-lt"/>
                        </a:rPr>
                        <a:t>100</a:t>
                      </a:r>
                      <a:endParaRPr lang="en-US" sz="1400" b="0" dirty="0">
                        <a:solidFill>
                          <a:schemeClr val="tx1"/>
                        </a:solidFill>
                        <a:latin typeface="+mn-lt"/>
                      </a:endParaRPr>
                    </a:p>
                  </a:txBody>
                  <a:tcPr marL="68580" marR="68580" marT="34290" marB="3429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0" dirty="0" smtClean="0">
                          <a:solidFill>
                            <a:schemeClr val="tx1"/>
                          </a:solidFill>
                          <a:latin typeface="+mn-lt"/>
                        </a:rPr>
                        <a:t>-</a:t>
                      </a:r>
                      <a:endParaRPr lang="en-US" sz="1400" b="0" dirty="0">
                        <a:solidFill>
                          <a:schemeClr val="tx1"/>
                        </a:solidFill>
                        <a:latin typeface="+mn-lt"/>
                      </a:endParaRPr>
                    </a:p>
                  </a:txBody>
                  <a:tcPr marL="68580" marR="68580" marT="34290" marB="34290" anchor="ctr">
                    <a:solidFill>
                      <a:schemeClr val="accent6">
                        <a:lumMod val="20000"/>
                        <a:lumOff val="80000"/>
                      </a:schemeClr>
                    </a:solidFill>
                  </a:tcPr>
                </a:tc>
                <a:tc>
                  <a:txBody>
                    <a:bodyPr/>
                    <a:lstStyle/>
                    <a:p>
                      <a:pPr algn="r"/>
                      <a:r>
                        <a:rPr lang="en-US" sz="1400" b="0" dirty="0" smtClean="0">
                          <a:solidFill>
                            <a:schemeClr val="tx1"/>
                          </a:solidFill>
                          <a:latin typeface="+mn-lt"/>
                        </a:rPr>
                        <a:t>-</a:t>
                      </a:r>
                      <a:endParaRPr lang="en-US" sz="1400" b="0" dirty="0">
                        <a:solidFill>
                          <a:schemeClr val="tx1"/>
                        </a:solidFill>
                        <a:latin typeface="+mn-lt"/>
                      </a:endParaRPr>
                    </a:p>
                  </a:txBody>
                  <a:tcPr marL="68580" marR="68580" marT="34290" marB="34290" anchor="ctr">
                    <a:solidFill>
                      <a:schemeClr val="accent6">
                        <a:lumMod val="20000"/>
                        <a:lumOff val="80000"/>
                      </a:schemeClr>
                    </a:solidFill>
                  </a:tcPr>
                </a:tc>
                <a:tc>
                  <a:txBody>
                    <a:bodyPr/>
                    <a:lstStyle/>
                    <a:p>
                      <a:pPr algn="r"/>
                      <a:r>
                        <a:rPr lang="en-US" sz="1400" b="0" dirty="0" smtClean="0">
                          <a:solidFill>
                            <a:schemeClr val="tx1"/>
                          </a:solidFill>
                          <a:latin typeface="+mn-lt"/>
                        </a:rPr>
                        <a:t>-</a:t>
                      </a:r>
                      <a:endParaRPr lang="en-US" sz="1400" b="0" dirty="0">
                        <a:solidFill>
                          <a:schemeClr val="tx1"/>
                        </a:solidFill>
                        <a:latin typeface="+mn-lt"/>
                      </a:endParaRPr>
                    </a:p>
                  </a:txBody>
                  <a:tcPr marL="68580" marR="68580" marT="34290" marB="34290" anchor="c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1400" b="0" dirty="0" smtClean="0">
                          <a:solidFill>
                            <a:schemeClr val="tx1"/>
                          </a:solidFill>
                          <a:latin typeface="+mn-lt"/>
                        </a:rPr>
                        <a:t>100</a:t>
                      </a:r>
                      <a:endParaRPr lang="en-US" sz="1400" b="0" dirty="0">
                        <a:solidFill>
                          <a:schemeClr val="tx1"/>
                        </a:solidFill>
                        <a:latin typeface="+mn-lt"/>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10006"/>
                  </a:ext>
                </a:extLst>
              </a:tr>
              <a:tr h="405372">
                <a:tc>
                  <a:txBody>
                    <a:bodyPr/>
                    <a:lstStyle/>
                    <a:p>
                      <a:pPr marL="0" marR="0">
                        <a:lnSpc>
                          <a:spcPct val="115000"/>
                        </a:lnSpc>
                        <a:spcBef>
                          <a:spcPts val="0"/>
                        </a:spcBef>
                        <a:spcAft>
                          <a:spcPts val="0"/>
                        </a:spcAft>
                      </a:pPr>
                      <a:r>
                        <a:rPr lang="en-US" sz="1400" b="1" dirty="0">
                          <a:effectLst/>
                          <a:latin typeface="+mn-lt"/>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451 862</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(2 500)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449 362</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7"/>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125</a:t>
            </a:fld>
            <a:endParaRPr lang="en-ZA" dirty="0"/>
          </a:p>
        </p:txBody>
      </p:sp>
    </p:spTree>
    <p:extLst>
      <p:ext uri="{BB962C8B-B14F-4D97-AF65-F5344CB8AC3E}">
        <p14:creationId xmlns:p14="http://schemas.microsoft.com/office/powerpoint/2010/main" val="35844448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139136" cy="864096"/>
          </a:xfrm>
        </p:spPr>
        <p:txBody>
          <a:bodyPr>
            <a:normAutofit fontScale="90000"/>
          </a:bodyPr>
          <a:lstStyle/>
          <a:p>
            <a:pPr algn="ctr"/>
            <a:r>
              <a:rPr lang="en-US" sz="1800" dirty="0" smtClean="0"/>
              <a:t>ACTUAL ADJUSTMENTS IMPLEMENTED</a:t>
            </a:r>
            <a:br>
              <a:rPr lang="en-US" sz="1800" dirty="0" smtClean="0"/>
            </a:br>
            <a:r>
              <a:rPr lang="en-US" sz="1800" dirty="0"/>
              <a:t/>
            </a:r>
            <a:br>
              <a:rPr lang="en-US" sz="1800" dirty="0"/>
            </a:br>
            <a:r>
              <a:rPr lang="en-US" sz="1800" dirty="0" smtClean="0"/>
              <a:t>PROGRAMME 2:  RECREATION DEVELOPMENT &amp; SPORT PROMOTION</a:t>
            </a:r>
            <a:br>
              <a:rPr lang="en-US" sz="1800" dirty="0" smtClean="0"/>
            </a:br>
            <a:r>
              <a:rPr lang="en-US" sz="2000" dirty="0"/>
              <a:t/>
            </a:r>
            <a:br>
              <a:rPr lang="en-US" sz="2000" dirty="0"/>
            </a:br>
            <a:endParaRPr lang="en-US" sz="2000" dirty="0"/>
          </a:p>
        </p:txBody>
      </p:sp>
      <p:graphicFrame>
        <p:nvGraphicFramePr>
          <p:cNvPr id="3" name="Table 2"/>
          <p:cNvGraphicFramePr>
            <a:graphicFrameLocks noGrp="1"/>
          </p:cNvGraphicFramePr>
          <p:nvPr>
            <p:extLst/>
          </p:nvPr>
        </p:nvGraphicFramePr>
        <p:xfrm>
          <a:off x="251521" y="1700809"/>
          <a:ext cx="8656078" cy="4104454"/>
        </p:xfrm>
        <a:graphic>
          <a:graphicData uri="http://schemas.openxmlformats.org/drawingml/2006/table">
            <a:tbl>
              <a:tblPr firstRow="1" firstCol="1" bandRow="1">
                <a:tableStyleId>{5DA37D80-6434-44D0-A028-1B22A696006F}</a:tableStyleId>
              </a:tblPr>
              <a:tblGrid>
                <a:gridCol w="2592287">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311263">
                  <a:extLst>
                    <a:ext uri="{9D8B030D-6E8A-4147-A177-3AD203B41FA5}">
                      <a16:colId xmlns:a16="http://schemas.microsoft.com/office/drawing/2014/main" val="20005"/>
                    </a:ext>
                  </a:extLst>
                </a:gridCol>
              </a:tblGrid>
              <a:tr h="653478">
                <a:tc>
                  <a:txBody>
                    <a:bodyPr/>
                    <a:lstStyle/>
                    <a:p>
                      <a:pPr marL="0" marR="0" algn="ctr">
                        <a:lnSpc>
                          <a:spcPct val="115000"/>
                        </a:lnSpc>
                        <a:spcBef>
                          <a:spcPts val="0"/>
                        </a:spcBef>
                        <a:spcAft>
                          <a:spcPts val="0"/>
                        </a:spcAft>
                      </a:pPr>
                      <a:r>
                        <a:rPr lang="en-US" sz="1400" b="1" dirty="0">
                          <a:effectLst/>
                          <a:latin typeface="+mn-lt"/>
                        </a:rPr>
                        <a:t>Economic </a:t>
                      </a:r>
                      <a:r>
                        <a:rPr lang="en-US" sz="1400" b="1" dirty="0" smtClean="0">
                          <a:effectLst/>
                          <a:latin typeface="+mn-lt"/>
                        </a:rPr>
                        <a:t>Classification-</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b="1" dirty="0">
                          <a:effectLst/>
                          <a:latin typeface="+mn-lt"/>
                        </a:rPr>
                        <a:t>Main </a:t>
                      </a:r>
                      <a:r>
                        <a:rPr lang="en-US" sz="1400" b="1" dirty="0" smtClean="0">
                          <a:effectLst/>
                          <a:latin typeface="+mn-lt"/>
                        </a:rPr>
                        <a:t>Appropriation</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b="1" dirty="0" err="1" smtClean="0">
                          <a:effectLst/>
                          <a:latin typeface="+mn-lt"/>
                          <a:ea typeface="Calibri" panose="020F0502020204030204" pitchFamily="34" charset="0"/>
                          <a:cs typeface="Times New Roman" panose="02020603050405020304" pitchFamily="18" charset="0"/>
                        </a:rPr>
                        <a:t>Virement</a:t>
                      </a:r>
                      <a:r>
                        <a:rPr lang="en-US" sz="1400" b="1" dirty="0" smtClean="0">
                          <a:effectLst/>
                          <a:latin typeface="+mn-lt"/>
                          <a:ea typeface="Calibri" panose="020F0502020204030204" pitchFamily="34" charset="0"/>
                          <a:cs typeface="Times New Roman" panose="02020603050405020304" pitchFamily="18" charset="0"/>
                        </a:rPr>
                        <a:t> &amp; Shifts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Suspension of Funds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Allocation</a:t>
                      </a:r>
                      <a:r>
                        <a:rPr lang="en-US" sz="1400" b="1" baseline="0" dirty="0" smtClean="0">
                          <a:effectLst/>
                          <a:latin typeface="+mn-lt"/>
                          <a:ea typeface="Calibri" panose="020F0502020204030204" pitchFamily="34" charset="0"/>
                          <a:cs typeface="Times New Roman" panose="02020603050405020304" pitchFamily="18" charset="0"/>
                        </a:rPr>
                        <a:t> of funds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b="1" dirty="0">
                          <a:effectLst/>
                          <a:latin typeface="+mn-lt"/>
                        </a:rPr>
                        <a:t>Adjusted </a:t>
                      </a:r>
                      <a:r>
                        <a:rPr lang="en-US" sz="1400" b="1" dirty="0" err="1" smtClean="0">
                          <a:effectLst/>
                          <a:latin typeface="+mn-lt"/>
                        </a:rPr>
                        <a:t>Apropriation</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278337">
                <a:tc>
                  <a:txBody>
                    <a:bodyPr/>
                    <a:lstStyle/>
                    <a:p>
                      <a:pPr marL="0" marR="0">
                        <a:lnSpc>
                          <a:spcPct val="115000"/>
                        </a:lnSpc>
                        <a:spcBef>
                          <a:spcPts val="0"/>
                        </a:spcBef>
                        <a:spcAft>
                          <a:spcPts val="0"/>
                        </a:spcAft>
                      </a:pPr>
                      <a:r>
                        <a:rPr lang="en-US" sz="1400" b="1" dirty="0">
                          <a:effectLst/>
                          <a:latin typeface="+mn-lt"/>
                        </a:rPr>
                        <a:t>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extLst>
                  <a:ext uri="{0D108BD9-81ED-4DB2-BD59-A6C34878D82A}">
                    <a16:rowId xmlns:a16="http://schemas.microsoft.com/office/drawing/2014/main" val="10001"/>
                  </a:ext>
                </a:extLst>
              </a:tr>
              <a:tr h="278337">
                <a:tc>
                  <a:txBody>
                    <a:bodyPr/>
                    <a:lstStyle/>
                    <a:p>
                      <a:pPr marL="0" marR="0">
                        <a:lnSpc>
                          <a:spcPct val="115000"/>
                        </a:lnSpc>
                        <a:spcBef>
                          <a:spcPts val="0"/>
                        </a:spcBef>
                        <a:spcAft>
                          <a:spcPts val="0"/>
                        </a:spcAft>
                      </a:pPr>
                      <a:r>
                        <a:rPr lang="en-US" sz="1400" b="1" dirty="0">
                          <a:effectLst/>
                          <a:latin typeface="+mn-lt"/>
                        </a:rPr>
                        <a:t>Compensation of Employees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49 829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a:t>
                      </a:r>
                      <a:r>
                        <a:rPr lang="en-US" sz="1400" baseline="0" dirty="0" smtClean="0">
                          <a:effectLst/>
                          <a:latin typeface="+mn-lt"/>
                          <a:ea typeface="Calibri" panose="020F0502020204030204" pitchFamily="34" charset="0"/>
                          <a:cs typeface="Times New Roman" panose="02020603050405020304" pitchFamily="18" charset="0"/>
                        </a:rPr>
                        <a:t> 500)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47 329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278337">
                <a:tc>
                  <a:txBody>
                    <a:bodyPr/>
                    <a:lstStyle/>
                    <a:p>
                      <a:pPr marL="0" marR="0">
                        <a:lnSpc>
                          <a:spcPct val="115000"/>
                        </a:lnSpc>
                        <a:spcBef>
                          <a:spcPts val="0"/>
                        </a:spcBef>
                        <a:spcAft>
                          <a:spcPts val="0"/>
                        </a:spcAft>
                      </a:pPr>
                      <a:r>
                        <a:rPr lang="en-US" sz="1400" b="1" dirty="0">
                          <a:effectLst/>
                          <a:latin typeface="+mn-lt"/>
                        </a:rPr>
                        <a:t>Goods and Services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139 253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rPr>
                        <a:t>(10 000)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(23 374)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rPr>
                        <a:t>105 879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324463">
                <a:tc>
                  <a:txBody>
                    <a:bodyPr/>
                    <a:lstStyle/>
                    <a:p>
                      <a:pPr marL="0" marR="0">
                        <a:lnSpc>
                          <a:spcPct val="115000"/>
                        </a:lnSpc>
                        <a:spcBef>
                          <a:spcPts val="0"/>
                        </a:spcBef>
                        <a:spcAft>
                          <a:spcPts val="0"/>
                        </a:spcAft>
                      </a:pPr>
                      <a:r>
                        <a:rPr lang="en-US" sz="1400" b="1" dirty="0" err="1" smtClean="0">
                          <a:effectLst/>
                          <a:latin typeface="+mn-lt"/>
                        </a:rPr>
                        <a:t>Dept</a:t>
                      </a:r>
                      <a:r>
                        <a:rPr lang="en-US" sz="1400" b="1" dirty="0" smtClean="0">
                          <a:effectLst/>
                          <a:latin typeface="+mn-lt"/>
                        </a:rPr>
                        <a:t> Agencies </a:t>
                      </a:r>
                      <a:r>
                        <a:rPr lang="en-US" sz="1400" b="1" dirty="0">
                          <a:effectLst/>
                          <a:latin typeface="+mn-lt"/>
                        </a:rPr>
                        <a:t>&amp; </a:t>
                      </a:r>
                      <a:r>
                        <a:rPr lang="en-US" sz="1400" b="1" dirty="0" err="1">
                          <a:effectLst/>
                          <a:latin typeface="+mn-lt"/>
                        </a:rPr>
                        <a:t>Acc</a:t>
                      </a:r>
                      <a:r>
                        <a:rPr lang="en-US" sz="1400" b="1" dirty="0">
                          <a:effectLst/>
                          <a:latin typeface="+mn-lt"/>
                        </a:rPr>
                        <a:t>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45 082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45 082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343143">
                <a:tc>
                  <a:txBody>
                    <a:bodyPr/>
                    <a:lstStyle/>
                    <a:p>
                      <a:pPr marL="0" marR="0">
                        <a:lnSpc>
                          <a:spcPct val="115000"/>
                        </a:lnSpc>
                        <a:spcBef>
                          <a:spcPts val="0"/>
                        </a:spcBef>
                        <a:spcAft>
                          <a:spcPts val="0"/>
                        </a:spcAft>
                      </a:pPr>
                      <a:r>
                        <a:rPr lang="en-US" sz="1400" b="1" dirty="0" err="1" smtClean="0">
                          <a:effectLst/>
                          <a:latin typeface="+mn-lt"/>
                        </a:rPr>
                        <a:t>Dept</a:t>
                      </a:r>
                      <a:r>
                        <a:rPr lang="en-US" sz="1400" b="1" dirty="0" smtClean="0">
                          <a:effectLst/>
                          <a:latin typeface="+mn-lt"/>
                        </a:rPr>
                        <a:t> Agencies </a:t>
                      </a:r>
                      <a:r>
                        <a:rPr lang="en-US" sz="1400" b="1" dirty="0">
                          <a:effectLst/>
                          <a:latin typeface="+mn-lt"/>
                        </a:rPr>
                        <a:t>&amp; </a:t>
                      </a:r>
                      <a:r>
                        <a:rPr lang="en-US" sz="1400" b="1" dirty="0" err="1">
                          <a:effectLst/>
                          <a:latin typeface="+mn-lt"/>
                        </a:rPr>
                        <a:t>Acc</a:t>
                      </a:r>
                      <a:r>
                        <a:rPr lang="en-US" sz="1400" b="1" dirty="0">
                          <a:effectLst/>
                          <a:latin typeface="+mn-lt"/>
                        </a:rPr>
                        <a:t> (Cap)</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219 516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(85 017)</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134 499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5"/>
                  </a:ext>
                </a:extLst>
              </a:tr>
              <a:tr h="278337">
                <a:tc>
                  <a:txBody>
                    <a:bodyPr/>
                    <a:lstStyle/>
                    <a:p>
                      <a:pPr marL="0" marR="0">
                        <a:lnSpc>
                          <a:spcPct val="115000"/>
                        </a:lnSpc>
                        <a:spcBef>
                          <a:spcPts val="0"/>
                        </a:spcBef>
                        <a:spcAft>
                          <a:spcPts val="0"/>
                        </a:spcAft>
                      </a:pPr>
                      <a:r>
                        <a:rPr lang="en-US" sz="1400" b="1" dirty="0">
                          <a:effectLst/>
                          <a:latin typeface="+mn-lt"/>
                        </a:rPr>
                        <a:t>Heritage Assets (Legacy Projects)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197 799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r"/>
                      <a:r>
                        <a:rPr lang="en-US" sz="1400" dirty="0" smtClean="0"/>
                        <a:t>-</a:t>
                      </a:r>
                      <a:endParaRPr lang="en-US" sz="1400" dirty="0"/>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a:t>
                      </a:r>
                      <a:r>
                        <a:rPr lang="en-US" sz="1400" dirty="0" smtClean="0">
                          <a:effectLst/>
                          <a:latin typeface="+mn-lt"/>
                        </a:rPr>
                        <a:t>67 703)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130 096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6"/>
                  </a:ext>
                </a:extLst>
              </a:tr>
              <a:tr h="278337">
                <a:tc>
                  <a:txBody>
                    <a:bodyPr/>
                    <a:lstStyle/>
                    <a:p>
                      <a:pPr marL="0" marR="0">
                        <a:lnSpc>
                          <a:spcPct val="115000"/>
                        </a:lnSpc>
                        <a:spcBef>
                          <a:spcPts val="0"/>
                        </a:spcBef>
                        <a:spcAft>
                          <a:spcPts val="0"/>
                        </a:spcAft>
                      </a:pPr>
                      <a:r>
                        <a:rPr lang="en-US" sz="1400" b="1" dirty="0">
                          <a:effectLst/>
                          <a:latin typeface="+mn-lt"/>
                        </a:rPr>
                        <a:t>Households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7 518</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algn="r"/>
                      <a:r>
                        <a:rPr lang="en-US" sz="1400" dirty="0" smtClean="0"/>
                        <a:t>-</a:t>
                      </a:r>
                      <a:endParaRPr lang="en-US" sz="1400" dirty="0"/>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(1 500)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6 018</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7"/>
                  </a:ext>
                </a:extLst>
              </a:tr>
              <a:tr h="278337">
                <a:tc>
                  <a:txBody>
                    <a:bodyPr/>
                    <a:lstStyle/>
                    <a:p>
                      <a:pPr marL="0" marR="0">
                        <a:lnSpc>
                          <a:spcPct val="115000"/>
                        </a:lnSpc>
                        <a:spcBef>
                          <a:spcPts val="0"/>
                        </a:spcBef>
                        <a:spcAft>
                          <a:spcPts val="0"/>
                        </a:spcAft>
                      </a:pPr>
                      <a:r>
                        <a:rPr lang="en-US" sz="1400" b="1" dirty="0">
                          <a:effectLst/>
                          <a:latin typeface="+mn-lt"/>
                        </a:rPr>
                        <a:t>Non Profit Institutions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189 461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r"/>
                      <a:r>
                        <a:rPr lang="en-US" sz="1400" dirty="0" smtClean="0"/>
                        <a:t>10 000</a:t>
                      </a:r>
                      <a:endParaRPr lang="en-US" sz="1400" dirty="0"/>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(8 000)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62 000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253 461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8"/>
                  </a:ext>
                </a:extLst>
              </a:tr>
              <a:tr h="278337">
                <a:tc>
                  <a:txBody>
                    <a:bodyPr/>
                    <a:lstStyle/>
                    <a:p>
                      <a:pPr marL="0" marR="0">
                        <a:lnSpc>
                          <a:spcPct val="115000"/>
                        </a:lnSpc>
                        <a:spcBef>
                          <a:spcPts val="0"/>
                        </a:spcBef>
                        <a:spcAft>
                          <a:spcPts val="0"/>
                        </a:spcAft>
                      </a:pPr>
                      <a:r>
                        <a:rPr lang="en-US" sz="1400" b="1" dirty="0">
                          <a:effectLst/>
                          <a:latin typeface="+mn-lt"/>
                        </a:rPr>
                        <a:t>Non Profit Institutions (Cap)</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14 663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algn="r"/>
                      <a:r>
                        <a:rPr lang="en-US" sz="1400" dirty="0" smtClean="0"/>
                        <a:t>-</a:t>
                      </a:r>
                      <a:endParaRPr lang="en-US" sz="1400" dirty="0"/>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(10 239)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rPr>
                        <a:t>4 </a:t>
                      </a:r>
                      <a:r>
                        <a:rPr lang="en-US" sz="1400" dirty="0">
                          <a:effectLst/>
                          <a:latin typeface="+mn-lt"/>
                        </a:rPr>
                        <a:t>424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9"/>
                  </a:ext>
                </a:extLst>
              </a:tr>
              <a:tr h="278337">
                <a:tc>
                  <a:txBody>
                    <a:bodyPr/>
                    <a:lstStyle/>
                    <a:p>
                      <a:pPr marL="0" marR="0">
                        <a:lnSpc>
                          <a:spcPct val="115000"/>
                        </a:lnSpc>
                        <a:spcBef>
                          <a:spcPts val="0"/>
                        </a:spcBef>
                        <a:spcAft>
                          <a:spcPts val="0"/>
                        </a:spcAft>
                      </a:pPr>
                      <a:r>
                        <a:rPr lang="en-US" sz="1400" b="1" dirty="0">
                          <a:effectLst/>
                          <a:latin typeface="+mn-lt"/>
                        </a:rPr>
                        <a:t>Provincial &amp; Local Government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596 617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r"/>
                      <a:r>
                        <a:rPr lang="en-US" sz="1400" dirty="0" smtClean="0"/>
                        <a:t>-</a:t>
                      </a:r>
                      <a:endParaRPr lang="en-US" sz="1400" dirty="0"/>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(282 000)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58 000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372 617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10"/>
                  </a:ext>
                </a:extLst>
              </a:tr>
              <a:tr h="278337">
                <a:tc>
                  <a:txBody>
                    <a:bodyPr/>
                    <a:lstStyle/>
                    <a:p>
                      <a:pPr marL="0" marR="0">
                        <a:lnSpc>
                          <a:spcPct val="115000"/>
                        </a:lnSpc>
                        <a:spcBef>
                          <a:spcPts val="0"/>
                        </a:spcBef>
                        <a:spcAft>
                          <a:spcPts val="0"/>
                        </a:spcAft>
                      </a:pPr>
                      <a:r>
                        <a:rPr lang="en-US" sz="1400" b="1" dirty="0">
                          <a:effectLst/>
                          <a:latin typeface="+mn-lt"/>
                        </a:rPr>
                        <a:t>Public Corporations (Cap)</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582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algn="r"/>
                      <a:r>
                        <a:rPr lang="en-US" sz="1400" dirty="0" smtClean="0"/>
                        <a:t>-</a:t>
                      </a:r>
                      <a:endParaRPr lang="en-US" sz="1400" dirty="0"/>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582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11"/>
                  </a:ext>
                </a:extLst>
              </a:tr>
              <a:tr h="278337">
                <a:tc>
                  <a:txBody>
                    <a:bodyPr/>
                    <a:lstStyle/>
                    <a:p>
                      <a:pPr marL="0" marR="0">
                        <a:lnSpc>
                          <a:spcPct val="115000"/>
                        </a:lnSpc>
                        <a:spcBef>
                          <a:spcPts val="0"/>
                        </a:spcBef>
                        <a:spcAft>
                          <a:spcPts val="0"/>
                        </a:spcAft>
                      </a:pPr>
                      <a:r>
                        <a:rPr lang="en-US" sz="1400" b="1" dirty="0">
                          <a:effectLst/>
                          <a:latin typeface="+mn-lt"/>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a:effectLst/>
                          <a:latin typeface="+mn-lt"/>
                        </a:rPr>
                        <a:t>   1 460 320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a:effectLst/>
                          <a:latin typeface="+mn-lt"/>
                        </a:rPr>
                        <a:t>    </a:t>
                      </a:r>
                      <a:r>
                        <a:rPr lang="en-US" sz="1400" b="1" dirty="0" smtClean="0">
                          <a:effectLst/>
                          <a:latin typeface="+mn-lt"/>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(480</a:t>
                      </a:r>
                      <a:r>
                        <a:rPr lang="en-US" sz="1400" b="1" baseline="0" dirty="0" smtClean="0">
                          <a:effectLst/>
                          <a:latin typeface="+mn-lt"/>
                          <a:ea typeface="Calibri" panose="020F0502020204030204" pitchFamily="34" charset="0"/>
                          <a:cs typeface="Times New Roman" panose="02020603050405020304" pitchFamily="18" charset="0"/>
                        </a:rPr>
                        <a:t> 333)</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120 000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317500" marR="0" algn="r">
                        <a:lnSpc>
                          <a:spcPct val="115000"/>
                        </a:lnSpc>
                        <a:spcBef>
                          <a:spcPts val="0"/>
                        </a:spcBef>
                        <a:spcAft>
                          <a:spcPts val="0"/>
                        </a:spcAft>
                      </a:pPr>
                      <a:r>
                        <a:rPr lang="en-US" sz="1400" b="1" dirty="0">
                          <a:effectLst/>
                          <a:latin typeface="+mn-lt"/>
                        </a:rPr>
                        <a:t>1 </a:t>
                      </a:r>
                      <a:r>
                        <a:rPr lang="en-US" sz="1400" b="1" dirty="0" smtClean="0">
                          <a:effectLst/>
                          <a:latin typeface="+mn-lt"/>
                        </a:rPr>
                        <a:t>099 987  </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126</a:t>
            </a:fld>
            <a:endParaRPr lang="en-ZA" dirty="0"/>
          </a:p>
        </p:txBody>
      </p:sp>
    </p:spTree>
    <p:extLst>
      <p:ext uri="{BB962C8B-B14F-4D97-AF65-F5344CB8AC3E}">
        <p14:creationId xmlns:p14="http://schemas.microsoft.com/office/powerpoint/2010/main" val="39793034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9"/>
            <a:ext cx="7427168" cy="1872202"/>
          </a:xfrm>
        </p:spPr>
        <p:txBody>
          <a:bodyPr>
            <a:noAutofit/>
          </a:bodyPr>
          <a:lstStyle/>
          <a:p>
            <a:pPr algn="ctr"/>
            <a:r>
              <a:rPr lang="en-US" sz="1600" dirty="0" smtClean="0"/>
              <a:t>ACTUAL ADJUSTMENTS IMPLEMENTED</a:t>
            </a:r>
            <a:br>
              <a:rPr lang="en-US" sz="1600" dirty="0" smtClean="0"/>
            </a:br>
            <a:r>
              <a:rPr lang="en-US" sz="1600" dirty="0"/>
              <a:t/>
            </a:r>
            <a:br>
              <a:rPr lang="en-US" sz="1600" dirty="0"/>
            </a:br>
            <a:r>
              <a:rPr lang="en-US" sz="1600" dirty="0" smtClean="0"/>
              <a:t>PROGRAMME 3:  ARTS &amp; CULTURE PROMOTION &amp; DEVELOPMENT</a:t>
            </a:r>
            <a:br>
              <a:rPr lang="en-US" sz="1600" dirty="0" smtClean="0"/>
            </a:br>
            <a:endParaRPr lang="en-US" sz="1600" dirty="0"/>
          </a:p>
        </p:txBody>
      </p:sp>
      <p:graphicFrame>
        <p:nvGraphicFramePr>
          <p:cNvPr id="3" name="Table 2"/>
          <p:cNvGraphicFramePr>
            <a:graphicFrameLocks noGrp="1"/>
          </p:cNvGraphicFramePr>
          <p:nvPr>
            <p:extLst/>
          </p:nvPr>
        </p:nvGraphicFramePr>
        <p:xfrm>
          <a:off x="251521" y="1556789"/>
          <a:ext cx="8656078" cy="4176466"/>
        </p:xfrm>
        <a:graphic>
          <a:graphicData uri="http://schemas.openxmlformats.org/drawingml/2006/table">
            <a:tbl>
              <a:tblPr firstRow="1" firstCol="1" bandRow="1">
                <a:tableStyleId>{5DA37D80-6434-44D0-A028-1B22A696006F}</a:tableStyleId>
              </a:tblPr>
              <a:tblGrid>
                <a:gridCol w="2736303">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311263">
                  <a:extLst>
                    <a:ext uri="{9D8B030D-6E8A-4147-A177-3AD203B41FA5}">
                      <a16:colId xmlns:a16="http://schemas.microsoft.com/office/drawing/2014/main" val="20005"/>
                    </a:ext>
                  </a:extLst>
                </a:gridCol>
              </a:tblGrid>
              <a:tr h="627498">
                <a:tc>
                  <a:txBody>
                    <a:bodyPr/>
                    <a:lstStyle/>
                    <a:p>
                      <a:pPr marL="0" marR="0" algn="ctr">
                        <a:lnSpc>
                          <a:spcPct val="115000"/>
                        </a:lnSpc>
                        <a:spcBef>
                          <a:spcPts val="0"/>
                        </a:spcBef>
                        <a:spcAft>
                          <a:spcPts val="0"/>
                        </a:spcAft>
                      </a:pPr>
                      <a:r>
                        <a:rPr lang="en-US" sz="1400" dirty="0">
                          <a:effectLst/>
                          <a:latin typeface="+mn-lt"/>
                        </a:rPr>
                        <a:t>Economic Classification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Main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err="1" smtClean="0">
                          <a:effectLst/>
                          <a:latin typeface="+mn-lt"/>
                          <a:ea typeface="+mn-ea"/>
                          <a:cs typeface="+mn-cs"/>
                        </a:rPr>
                        <a:t>Virements</a:t>
                      </a:r>
                      <a:r>
                        <a:rPr lang="en-US" sz="1400" baseline="0" dirty="0" smtClean="0">
                          <a:effectLst/>
                          <a:latin typeface="+mn-lt"/>
                          <a:ea typeface="+mn-ea"/>
                          <a:cs typeface="+mn-cs"/>
                        </a:rPr>
                        <a:t> &amp; Shifts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Suspension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Allocation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rPr>
                        <a:t>Adjusted</a:t>
                      </a:r>
                      <a:r>
                        <a:rPr lang="en-US" sz="1400" baseline="0" dirty="0" smtClean="0">
                          <a:effectLst/>
                          <a:latin typeface="+mn-lt"/>
                        </a:rPr>
                        <a:t> 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accent6">
                        <a:lumMod val="20000"/>
                        <a:lumOff val="80000"/>
                      </a:schemeClr>
                    </a:solidFill>
                  </a:tcPr>
                </a:tc>
                <a:extLst>
                  <a:ext uri="{0D108BD9-81ED-4DB2-BD59-A6C34878D82A}">
                    <a16:rowId xmlns:a16="http://schemas.microsoft.com/office/drawing/2014/main" val="10000"/>
                  </a:ext>
                </a:extLst>
              </a:tr>
              <a:tr h="329665">
                <a:tc>
                  <a:txBody>
                    <a:bodyPr/>
                    <a:lstStyle/>
                    <a:p>
                      <a:pPr marL="0" marR="0">
                        <a:lnSpc>
                          <a:spcPct val="115000"/>
                        </a:lnSpc>
                        <a:spcBef>
                          <a:spcPts val="0"/>
                        </a:spcBef>
                        <a:spcAft>
                          <a:spcPts val="0"/>
                        </a:spcAft>
                      </a:pP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extLst>
                  <a:ext uri="{0D108BD9-81ED-4DB2-BD59-A6C34878D82A}">
                    <a16:rowId xmlns:a16="http://schemas.microsoft.com/office/drawing/2014/main" val="10001"/>
                  </a:ext>
                </a:extLst>
              </a:tr>
              <a:tr h="545769">
                <a:tc>
                  <a:txBody>
                    <a:bodyPr/>
                    <a:lstStyle/>
                    <a:p>
                      <a:pPr marL="0" marR="0">
                        <a:lnSpc>
                          <a:spcPct val="115000"/>
                        </a:lnSpc>
                        <a:spcBef>
                          <a:spcPts val="0"/>
                        </a:spcBef>
                        <a:spcAft>
                          <a:spcPts val="0"/>
                        </a:spcAft>
                      </a:pPr>
                      <a:r>
                        <a:rPr lang="en-US" sz="1400" b="1" dirty="0">
                          <a:effectLst/>
                          <a:latin typeface="+mn-lt"/>
                        </a:rPr>
                        <a:t>Compensation of Employees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94 903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(2 500)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92 403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329665">
                <a:tc>
                  <a:txBody>
                    <a:bodyPr/>
                    <a:lstStyle/>
                    <a:p>
                      <a:pPr marL="0" marR="0">
                        <a:lnSpc>
                          <a:spcPct val="115000"/>
                        </a:lnSpc>
                        <a:spcBef>
                          <a:spcPts val="0"/>
                        </a:spcBef>
                        <a:spcAft>
                          <a:spcPts val="0"/>
                        </a:spcAft>
                      </a:pPr>
                      <a:r>
                        <a:rPr lang="en-US" sz="1400" b="1" dirty="0">
                          <a:effectLst/>
                          <a:latin typeface="+mn-lt"/>
                        </a:rPr>
                        <a:t>Goods and Services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171 501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(32 000)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(47</a:t>
                      </a:r>
                      <a:r>
                        <a:rPr lang="en-US" sz="1400" baseline="0" dirty="0" smtClean="0">
                          <a:effectLst/>
                          <a:latin typeface="+mn-lt"/>
                          <a:ea typeface="Calibri" panose="020F0502020204030204" pitchFamily="34" charset="0"/>
                          <a:cs typeface="Times New Roman" panose="02020603050405020304" pitchFamily="18" charset="0"/>
                        </a:rPr>
                        <a:t> 216)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92 285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329665">
                <a:tc>
                  <a:txBody>
                    <a:bodyPr/>
                    <a:lstStyle/>
                    <a:p>
                      <a:pPr marL="0" marR="0">
                        <a:lnSpc>
                          <a:spcPct val="115000"/>
                        </a:lnSpc>
                        <a:spcBef>
                          <a:spcPts val="0"/>
                        </a:spcBef>
                        <a:spcAft>
                          <a:spcPts val="0"/>
                        </a:spcAft>
                      </a:pPr>
                      <a:r>
                        <a:rPr lang="en-US" sz="1400" b="1" dirty="0" err="1" smtClean="0">
                          <a:effectLst/>
                          <a:latin typeface="+mn-lt"/>
                        </a:rPr>
                        <a:t>Dept</a:t>
                      </a:r>
                      <a:r>
                        <a:rPr lang="en-US" sz="1400" b="1" dirty="0" smtClean="0">
                          <a:effectLst/>
                          <a:latin typeface="+mn-lt"/>
                        </a:rPr>
                        <a:t> </a:t>
                      </a:r>
                      <a:r>
                        <a:rPr lang="en-US" sz="1400" b="1" dirty="0">
                          <a:effectLst/>
                          <a:latin typeface="+mn-lt"/>
                        </a:rPr>
                        <a:t>Agencies &amp; </a:t>
                      </a:r>
                      <a:r>
                        <a:rPr lang="en-US" sz="1400" b="1" dirty="0" err="1">
                          <a:effectLst/>
                          <a:latin typeface="+mn-lt"/>
                        </a:rPr>
                        <a:t>Acc</a:t>
                      </a:r>
                      <a:r>
                        <a:rPr lang="en-US" sz="1400" b="1" dirty="0">
                          <a:effectLst/>
                          <a:latin typeface="+mn-lt"/>
                        </a:rPr>
                        <a:t>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708 892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35 000</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(36 096)</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707 796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313185">
                <a:tc>
                  <a:txBody>
                    <a:bodyPr/>
                    <a:lstStyle/>
                    <a:p>
                      <a:pPr marL="0" marR="0">
                        <a:lnSpc>
                          <a:spcPct val="115000"/>
                        </a:lnSpc>
                        <a:spcBef>
                          <a:spcPts val="0"/>
                        </a:spcBef>
                        <a:spcAft>
                          <a:spcPts val="0"/>
                        </a:spcAft>
                      </a:pPr>
                      <a:r>
                        <a:rPr lang="en-US" sz="1400" b="1" dirty="0">
                          <a:effectLst/>
                          <a:latin typeface="+mn-lt"/>
                        </a:rPr>
                        <a:t>Higher Education Institutions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6 791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6 791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5"/>
                  </a:ext>
                </a:extLst>
              </a:tr>
              <a:tr h="399265">
                <a:tc>
                  <a:txBody>
                    <a:bodyPr/>
                    <a:lstStyle/>
                    <a:p>
                      <a:pPr marL="0" marR="0">
                        <a:lnSpc>
                          <a:spcPct val="115000"/>
                        </a:lnSpc>
                        <a:spcBef>
                          <a:spcPts val="0"/>
                        </a:spcBef>
                        <a:spcAft>
                          <a:spcPts val="0"/>
                        </a:spcAft>
                      </a:pPr>
                      <a:r>
                        <a:rPr lang="en-US" sz="1400" b="1" dirty="0">
                          <a:effectLst/>
                          <a:latin typeface="+mn-lt"/>
                        </a:rPr>
                        <a:t>Foreign </a:t>
                      </a:r>
                      <a:r>
                        <a:rPr lang="en-US" sz="1400" b="1" dirty="0" err="1">
                          <a:effectLst/>
                          <a:latin typeface="+mn-lt"/>
                        </a:rPr>
                        <a:t>Govn</a:t>
                      </a:r>
                      <a:r>
                        <a:rPr lang="en-US" sz="1400" b="1" dirty="0">
                          <a:effectLst/>
                          <a:latin typeface="+mn-lt"/>
                        </a:rPr>
                        <a:t> &amp; International Org</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3 191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3 191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6"/>
                  </a:ext>
                </a:extLst>
              </a:tr>
              <a:tr h="312759">
                <a:tc>
                  <a:txBody>
                    <a:bodyPr/>
                    <a:lstStyle/>
                    <a:p>
                      <a:pPr marL="0" marR="0">
                        <a:lnSpc>
                          <a:spcPct val="115000"/>
                        </a:lnSpc>
                        <a:spcBef>
                          <a:spcPts val="0"/>
                        </a:spcBef>
                        <a:spcAft>
                          <a:spcPts val="0"/>
                        </a:spcAft>
                      </a:pPr>
                      <a:r>
                        <a:rPr lang="en-US" sz="1400" b="1" dirty="0">
                          <a:effectLst/>
                          <a:latin typeface="+mn-lt"/>
                        </a:rPr>
                        <a:t>Non Profit Institutions (Cur)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180 163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(89  830)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rPr>
                        <a:t>110 333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7"/>
                  </a:ext>
                </a:extLst>
              </a:tr>
              <a:tr h="329665">
                <a:tc>
                  <a:txBody>
                    <a:bodyPr/>
                    <a:lstStyle/>
                    <a:p>
                      <a:pPr marL="0" marR="0">
                        <a:lnSpc>
                          <a:spcPct val="115000"/>
                        </a:lnSpc>
                        <a:spcBef>
                          <a:spcPts val="0"/>
                        </a:spcBef>
                        <a:spcAft>
                          <a:spcPts val="0"/>
                        </a:spcAft>
                      </a:pPr>
                      <a:r>
                        <a:rPr lang="en-US" sz="1400" b="1" dirty="0">
                          <a:effectLst/>
                          <a:latin typeface="+mn-lt"/>
                        </a:rPr>
                        <a:t>Households</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17 383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(8 171)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9 212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8"/>
                  </a:ext>
                </a:extLst>
              </a:tr>
              <a:tr h="329665">
                <a:tc>
                  <a:txBody>
                    <a:bodyPr/>
                    <a:lstStyle/>
                    <a:p>
                      <a:pPr marL="0" marR="0">
                        <a:lnSpc>
                          <a:spcPct val="115000"/>
                        </a:lnSpc>
                        <a:spcBef>
                          <a:spcPts val="0"/>
                        </a:spcBef>
                        <a:spcAft>
                          <a:spcPts val="0"/>
                        </a:spcAft>
                      </a:pPr>
                      <a:r>
                        <a:rPr lang="en-US" sz="1400" b="1" dirty="0">
                          <a:effectLst/>
                          <a:latin typeface="+mn-lt"/>
                        </a:rPr>
                        <a:t>Public </a:t>
                      </a:r>
                      <a:r>
                        <a:rPr lang="en-US" sz="1400" b="1" dirty="0" smtClean="0">
                          <a:effectLst/>
                          <a:latin typeface="+mn-lt"/>
                        </a:rPr>
                        <a:t>Corporations </a:t>
                      </a:r>
                      <a:r>
                        <a:rPr lang="en-US" sz="1400" b="1" dirty="0">
                          <a:effectLst/>
                          <a:latin typeface="+mn-lt"/>
                        </a:rPr>
                        <a:t>(Cur)</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112 319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(23 000)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(41 400)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rPr>
                        <a:t>47 919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9"/>
                  </a:ext>
                </a:extLst>
              </a:tr>
              <a:tr h="329665">
                <a:tc>
                  <a:txBody>
                    <a:bodyPr/>
                    <a:lstStyle/>
                    <a:p>
                      <a:pPr marL="0" marR="0">
                        <a:lnSpc>
                          <a:spcPct val="115000"/>
                        </a:lnSpc>
                        <a:spcBef>
                          <a:spcPts val="0"/>
                        </a:spcBef>
                        <a:spcAft>
                          <a:spcPts val="0"/>
                        </a:spcAft>
                      </a:pPr>
                      <a:r>
                        <a:rPr lang="en-US" sz="1400" b="1" dirty="0">
                          <a:effectLst/>
                          <a:latin typeface="+mn-lt"/>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a:effectLst/>
                          <a:latin typeface="+mn-lt"/>
                        </a:rPr>
                        <a:t>1 295 143</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(225 213)</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b="1" dirty="0">
                          <a:effectLst/>
                          <a:latin typeface="+mn-lt"/>
                        </a:rPr>
                        <a:t>1 </a:t>
                      </a:r>
                      <a:r>
                        <a:rPr lang="en-US" sz="1400" b="1" dirty="0" smtClean="0">
                          <a:effectLst/>
                          <a:latin typeface="+mn-lt"/>
                        </a:rPr>
                        <a:t>069 930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10"/>
                  </a:ext>
                </a:extLst>
              </a:tr>
            </a:tbl>
          </a:graphicData>
        </a:graphic>
      </p:graphicFrame>
      <p:sp>
        <p:nvSpPr>
          <p:cNvPr id="5"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127</a:t>
            </a:fld>
            <a:endParaRPr lang="en-ZA" dirty="0"/>
          </a:p>
        </p:txBody>
      </p:sp>
    </p:spTree>
    <p:extLst>
      <p:ext uri="{BB962C8B-B14F-4D97-AF65-F5344CB8AC3E}">
        <p14:creationId xmlns:p14="http://schemas.microsoft.com/office/powerpoint/2010/main" val="33246443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1"/>
            <a:ext cx="7427168" cy="936103"/>
          </a:xfrm>
        </p:spPr>
        <p:txBody>
          <a:bodyPr>
            <a:noAutofit/>
          </a:bodyPr>
          <a:lstStyle/>
          <a:p>
            <a:pPr algn="ctr"/>
            <a:r>
              <a:rPr lang="en-US" sz="1600" dirty="0" smtClean="0"/>
              <a:t>ACTUAL ADJUSTMENTS IMPLEMENTED</a:t>
            </a:r>
            <a:br>
              <a:rPr lang="en-US" sz="1600" dirty="0" smtClean="0"/>
            </a:br>
            <a:r>
              <a:rPr lang="en-US" sz="1600" dirty="0" smtClean="0"/>
              <a:t> </a:t>
            </a:r>
            <a:br>
              <a:rPr lang="en-US" sz="1600" dirty="0" smtClean="0"/>
            </a:br>
            <a:r>
              <a:rPr lang="en-US" sz="1600" dirty="0" smtClean="0"/>
              <a:t>PROGRAMME 4:  HERITAGE PROMOTION &amp; PRESERVATION</a:t>
            </a:r>
            <a:br>
              <a:rPr lang="en-US" sz="1600" dirty="0" smtClean="0"/>
            </a:br>
            <a:endParaRPr lang="en-US" sz="1600" dirty="0"/>
          </a:p>
        </p:txBody>
      </p:sp>
      <p:graphicFrame>
        <p:nvGraphicFramePr>
          <p:cNvPr id="5" name="Table 4"/>
          <p:cNvGraphicFramePr>
            <a:graphicFrameLocks noGrp="1"/>
          </p:cNvGraphicFramePr>
          <p:nvPr>
            <p:extLst/>
          </p:nvPr>
        </p:nvGraphicFramePr>
        <p:xfrm>
          <a:off x="251519" y="1628796"/>
          <a:ext cx="8656080" cy="4176467"/>
        </p:xfrm>
        <a:graphic>
          <a:graphicData uri="http://schemas.openxmlformats.org/drawingml/2006/table">
            <a:tbl>
              <a:tblPr firstRow="1" firstCol="1" bandRow="1">
                <a:tableStyleId>{5DA37D80-6434-44D0-A028-1B22A696006F}</a:tableStyleId>
              </a:tblPr>
              <a:tblGrid>
                <a:gridCol w="2664297">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239255">
                  <a:extLst>
                    <a:ext uri="{9D8B030D-6E8A-4147-A177-3AD203B41FA5}">
                      <a16:colId xmlns:a16="http://schemas.microsoft.com/office/drawing/2014/main" val="20005"/>
                    </a:ext>
                  </a:extLst>
                </a:gridCol>
              </a:tblGrid>
              <a:tr h="632927">
                <a:tc>
                  <a:txBody>
                    <a:bodyPr/>
                    <a:lstStyle/>
                    <a:p>
                      <a:pPr marL="0" marR="0" algn="ctr">
                        <a:lnSpc>
                          <a:spcPct val="115000"/>
                        </a:lnSpc>
                        <a:spcBef>
                          <a:spcPts val="0"/>
                        </a:spcBef>
                        <a:spcAft>
                          <a:spcPts val="0"/>
                        </a:spcAft>
                      </a:pPr>
                      <a:r>
                        <a:rPr lang="en-US" sz="1400" dirty="0">
                          <a:effectLst/>
                          <a:latin typeface="+mn-lt"/>
                        </a:rPr>
                        <a:t>Economic Classification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a:effectLst/>
                          <a:latin typeface="+mn-lt"/>
                        </a:rPr>
                        <a:t>Main </a:t>
                      </a:r>
                      <a:r>
                        <a:rPr lang="en-US" sz="1400" dirty="0" smtClean="0">
                          <a:effectLst/>
                          <a:latin typeface="+mn-lt"/>
                        </a:rPr>
                        <a:t>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err="1" smtClean="0">
                          <a:effectLst/>
                          <a:latin typeface="+mn-lt"/>
                          <a:ea typeface="+mn-ea"/>
                          <a:cs typeface="+mn-cs"/>
                        </a:rPr>
                        <a:t>Virements</a:t>
                      </a:r>
                      <a:r>
                        <a:rPr lang="en-US" sz="1400" baseline="0" dirty="0" smtClean="0">
                          <a:effectLst/>
                          <a:latin typeface="+mn-lt"/>
                          <a:ea typeface="+mn-ea"/>
                          <a:cs typeface="+mn-cs"/>
                        </a:rPr>
                        <a:t> &amp; Shifts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Suspension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Allocation of funds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15000"/>
                        </a:lnSpc>
                        <a:spcBef>
                          <a:spcPts val="0"/>
                        </a:spcBef>
                        <a:spcAft>
                          <a:spcPts val="0"/>
                        </a:spcAft>
                      </a:pPr>
                      <a:r>
                        <a:rPr lang="en-US" sz="1400" dirty="0" smtClean="0">
                          <a:effectLst/>
                          <a:latin typeface="+mn-lt"/>
                        </a:rPr>
                        <a:t>Adjusted</a:t>
                      </a:r>
                      <a:r>
                        <a:rPr lang="en-US" sz="1400" baseline="0" dirty="0" smtClean="0">
                          <a:effectLst/>
                          <a:latin typeface="+mn-lt"/>
                        </a:rPr>
                        <a:t> Appropriation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316462">
                <a:tc>
                  <a:txBody>
                    <a:bodyPr/>
                    <a:lstStyle/>
                    <a:p>
                      <a:pPr marL="0" marR="0">
                        <a:lnSpc>
                          <a:spcPct val="115000"/>
                        </a:lnSpc>
                        <a:spcBef>
                          <a:spcPts val="0"/>
                        </a:spcBef>
                        <a:spcAft>
                          <a:spcPts val="0"/>
                        </a:spcAft>
                      </a:pPr>
                      <a:r>
                        <a:rPr lang="en-US" sz="1400" dirty="0">
                          <a:solidFill>
                            <a:schemeClr val="tx1"/>
                          </a:solidFill>
                          <a:effectLst/>
                          <a:latin typeface="+mn-lt"/>
                        </a:rPr>
                        <a:t> </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solidFill>
                            <a:schemeClr val="tx1"/>
                          </a:solidFill>
                          <a:effectLst/>
                          <a:latin typeface="+mn-lt"/>
                        </a:rPr>
                        <a:t>R'000</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solidFill>
                            <a:schemeClr val="tx1"/>
                          </a:solidFill>
                          <a:effectLst/>
                          <a:latin typeface="+mn-lt"/>
                        </a:rPr>
                        <a:t>R'000</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solidFill>
                            <a:schemeClr val="tx1"/>
                          </a:solidFill>
                          <a:effectLst/>
                          <a:latin typeface="+mn-lt"/>
                          <a:ea typeface="Calibri" panose="020F0502020204030204" pitchFamily="34" charset="0"/>
                          <a:cs typeface="Times New Roman" panose="02020603050405020304" pitchFamily="18" charset="0"/>
                        </a:rPr>
                        <a:t>R’000</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R'000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b">
                    <a:solidFill>
                      <a:schemeClr val="bg1">
                        <a:lumMod val="50000"/>
                        <a:alpha val="20000"/>
                      </a:schemeClr>
                    </a:solidFill>
                  </a:tcPr>
                </a:tc>
                <a:extLst>
                  <a:ext uri="{0D108BD9-81ED-4DB2-BD59-A6C34878D82A}">
                    <a16:rowId xmlns:a16="http://schemas.microsoft.com/office/drawing/2014/main" val="10001"/>
                  </a:ext>
                </a:extLst>
              </a:tr>
              <a:tr h="409359">
                <a:tc>
                  <a:txBody>
                    <a:bodyPr/>
                    <a:lstStyle/>
                    <a:p>
                      <a:pPr marL="0" marR="0">
                        <a:lnSpc>
                          <a:spcPct val="115000"/>
                        </a:lnSpc>
                        <a:spcBef>
                          <a:spcPts val="0"/>
                        </a:spcBef>
                        <a:spcAft>
                          <a:spcPts val="0"/>
                        </a:spcAft>
                      </a:pPr>
                      <a:r>
                        <a:rPr lang="en-US" sz="1400" b="1" dirty="0">
                          <a:solidFill>
                            <a:schemeClr val="tx1"/>
                          </a:solidFill>
                          <a:effectLst/>
                          <a:latin typeface="+mn-lt"/>
                        </a:rPr>
                        <a:t>Compensation of Employees</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69 798</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(2 500)</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67 298</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405340">
                <a:tc>
                  <a:txBody>
                    <a:bodyPr/>
                    <a:lstStyle/>
                    <a:p>
                      <a:pPr marL="0" marR="0">
                        <a:lnSpc>
                          <a:spcPct val="115000"/>
                        </a:lnSpc>
                        <a:spcBef>
                          <a:spcPts val="0"/>
                        </a:spcBef>
                        <a:spcAft>
                          <a:spcPts val="0"/>
                        </a:spcAft>
                      </a:pPr>
                      <a:r>
                        <a:rPr lang="en-US" sz="1400" b="1" dirty="0">
                          <a:solidFill>
                            <a:schemeClr val="tx1"/>
                          </a:solidFill>
                          <a:effectLst/>
                          <a:latin typeface="+mn-lt"/>
                        </a:rPr>
                        <a:t>Goods and Services</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53 170</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(16 265)</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rPr>
                        <a:t>36 905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3"/>
                  </a:ext>
                </a:extLst>
              </a:tr>
              <a:tr h="408514">
                <a:tc>
                  <a:txBody>
                    <a:bodyPr/>
                    <a:lstStyle/>
                    <a:p>
                      <a:pPr marL="0" marR="0">
                        <a:lnSpc>
                          <a:spcPct val="115000"/>
                        </a:lnSpc>
                        <a:spcBef>
                          <a:spcPts val="0"/>
                        </a:spcBef>
                        <a:spcAft>
                          <a:spcPts val="0"/>
                        </a:spcAft>
                      </a:pPr>
                      <a:r>
                        <a:rPr lang="en-US" sz="1400" b="1" dirty="0" err="1" smtClean="0">
                          <a:solidFill>
                            <a:schemeClr val="tx1"/>
                          </a:solidFill>
                          <a:effectLst/>
                          <a:latin typeface="+mn-lt"/>
                        </a:rPr>
                        <a:t>Dept</a:t>
                      </a:r>
                      <a:r>
                        <a:rPr lang="en-US" sz="1400" b="1" dirty="0" smtClean="0">
                          <a:solidFill>
                            <a:schemeClr val="tx1"/>
                          </a:solidFill>
                          <a:effectLst/>
                          <a:latin typeface="+mn-lt"/>
                        </a:rPr>
                        <a:t> </a:t>
                      </a:r>
                      <a:r>
                        <a:rPr lang="en-US" sz="1400" b="1" dirty="0">
                          <a:solidFill>
                            <a:schemeClr val="tx1"/>
                          </a:solidFill>
                          <a:effectLst/>
                          <a:latin typeface="+mn-lt"/>
                        </a:rPr>
                        <a:t>Agencies &amp; </a:t>
                      </a:r>
                      <a:r>
                        <a:rPr lang="en-US" sz="1400" b="1" dirty="0" err="1">
                          <a:solidFill>
                            <a:schemeClr val="tx1"/>
                          </a:solidFill>
                          <a:effectLst/>
                          <a:latin typeface="+mn-lt"/>
                        </a:rPr>
                        <a:t>Acc</a:t>
                      </a:r>
                      <a:r>
                        <a:rPr lang="en-US" sz="1400" b="1" dirty="0">
                          <a:solidFill>
                            <a:schemeClr val="tx1"/>
                          </a:solidFill>
                          <a:effectLst/>
                          <a:latin typeface="+mn-lt"/>
                        </a:rPr>
                        <a:t> (Cur)</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886 178</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(46 000)</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rPr>
                        <a:t>840 178</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399631">
                <a:tc>
                  <a:txBody>
                    <a:bodyPr/>
                    <a:lstStyle/>
                    <a:p>
                      <a:pPr marL="0" marR="0">
                        <a:lnSpc>
                          <a:spcPct val="115000"/>
                        </a:lnSpc>
                        <a:spcBef>
                          <a:spcPts val="0"/>
                        </a:spcBef>
                        <a:spcAft>
                          <a:spcPts val="0"/>
                        </a:spcAft>
                      </a:pPr>
                      <a:r>
                        <a:rPr lang="en-US" sz="1400" b="1" dirty="0">
                          <a:solidFill>
                            <a:schemeClr val="tx1"/>
                          </a:solidFill>
                          <a:effectLst/>
                          <a:latin typeface="+mn-lt"/>
                        </a:rPr>
                        <a:t>Foreign </a:t>
                      </a:r>
                      <a:r>
                        <a:rPr lang="en-US" sz="1400" b="1" dirty="0" err="1">
                          <a:solidFill>
                            <a:schemeClr val="tx1"/>
                          </a:solidFill>
                          <a:effectLst/>
                          <a:latin typeface="+mn-lt"/>
                        </a:rPr>
                        <a:t>Govn</a:t>
                      </a:r>
                      <a:r>
                        <a:rPr lang="en-US" sz="1400" b="1" dirty="0">
                          <a:solidFill>
                            <a:schemeClr val="tx1"/>
                          </a:solidFill>
                          <a:effectLst/>
                          <a:latin typeface="+mn-lt"/>
                        </a:rPr>
                        <a:t> &amp; International Org</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2 136</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2 136</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5"/>
                  </a:ext>
                </a:extLst>
              </a:tr>
              <a:tr h="399631">
                <a:tc>
                  <a:txBody>
                    <a:bodyPr/>
                    <a:lstStyle/>
                    <a:p>
                      <a:pPr marL="0" marR="0">
                        <a:lnSpc>
                          <a:spcPct val="115000"/>
                        </a:lnSpc>
                        <a:spcBef>
                          <a:spcPts val="0"/>
                        </a:spcBef>
                        <a:spcAft>
                          <a:spcPts val="0"/>
                        </a:spcAft>
                      </a:pPr>
                      <a:r>
                        <a:rPr lang="en-US" sz="1400" b="1" dirty="0">
                          <a:solidFill>
                            <a:schemeClr val="tx1"/>
                          </a:solidFill>
                          <a:effectLst/>
                          <a:latin typeface="+mn-lt"/>
                        </a:rPr>
                        <a:t>Non Profit Institutions (Cur)</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15 865</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15 865</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6"/>
                  </a:ext>
                </a:extLst>
              </a:tr>
              <a:tr h="405340">
                <a:tc>
                  <a:txBody>
                    <a:bodyPr/>
                    <a:lstStyle/>
                    <a:p>
                      <a:pPr marL="0" marR="0">
                        <a:lnSpc>
                          <a:spcPct val="115000"/>
                        </a:lnSpc>
                        <a:spcBef>
                          <a:spcPts val="0"/>
                        </a:spcBef>
                        <a:spcAft>
                          <a:spcPts val="0"/>
                        </a:spcAft>
                      </a:pPr>
                      <a:r>
                        <a:rPr lang="en-US" sz="1400" b="1" dirty="0">
                          <a:solidFill>
                            <a:schemeClr val="tx1"/>
                          </a:solidFill>
                          <a:effectLst/>
                          <a:latin typeface="+mn-lt"/>
                        </a:rPr>
                        <a:t>Households</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6 599</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dirty="0">
                          <a:effectLst/>
                          <a:latin typeface="+mn-lt"/>
                        </a:rPr>
                        <a:t>6 599</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7"/>
                  </a:ext>
                </a:extLst>
              </a:tr>
              <a:tr h="393923">
                <a:tc>
                  <a:txBody>
                    <a:bodyPr/>
                    <a:lstStyle/>
                    <a:p>
                      <a:pPr marL="0" marR="0">
                        <a:lnSpc>
                          <a:spcPct val="115000"/>
                        </a:lnSpc>
                        <a:spcBef>
                          <a:spcPts val="0"/>
                        </a:spcBef>
                        <a:spcAft>
                          <a:spcPts val="0"/>
                        </a:spcAft>
                      </a:pPr>
                      <a:r>
                        <a:rPr lang="en-US" sz="1400" b="1" dirty="0">
                          <a:solidFill>
                            <a:schemeClr val="tx1"/>
                          </a:solidFill>
                          <a:effectLst/>
                          <a:latin typeface="+mn-lt"/>
                        </a:rPr>
                        <a:t>Provinces </a:t>
                      </a:r>
                      <a:r>
                        <a:rPr lang="en-US" sz="1400" b="1" dirty="0" smtClean="0">
                          <a:solidFill>
                            <a:schemeClr val="tx1"/>
                          </a:solidFill>
                          <a:effectLst/>
                          <a:latin typeface="+mn-lt"/>
                        </a:rPr>
                        <a:t>&amp; </a:t>
                      </a:r>
                      <a:r>
                        <a:rPr lang="en-US" sz="1400" b="1" dirty="0">
                          <a:solidFill>
                            <a:schemeClr val="tx1"/>
                          </a:solidFill>
                          <a:effectLst/>
                          <a:latin typeface="+mn-lt"/>
                        </a:rPr>
                        <a:t>Municipalities Grant</a:t>
                      </a:r>
                      <a:endParaRPr lang="en-US"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solidFill>
                            <a:schemeClr val="tx1"/>
                          </a:solidFill>
                          <a:effectLst/>
                          <a:latin typeface="+mn-lt"/>
                        </a:rPr>
                        <a:t>1 479 093</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solidFill>
                            <a:schemeClr val="tx1"/>
                          </a:solidFill>
                          <a:effectLst/>
                          <a:latin typeface="+mn-lt"/>
                          <a:ea typeface="Calibri" panose="020F0502020204030204" pitchFamily="34" charset="0"/>
                          <a:cs typeface="Times New Roman" panose="02020603050405020304" pitchFamily="18" charset="0"/>
                        </a:rPr>
                        <a:t>(322 491)</a:t>
                      </a:r>
                      <a:endParaRPr lang="en-US"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smtClean="0">
                          <a:effectLst/>
                          <a:latin typeface="+mn-lt"/>
                          <a:ea typeface="Calibri" panose="020F0502020204030204" pitchFamily="34" charset="0"/>
                          <a:cs typeface="Times New Roman" panose="02020603050405020304" pitchFamily="18" charset="0"/>
                        </a:rPr>
                        <a:t>10 000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r">
                        <a:lnSpc>
                          <a:spcPct val="115000"/>
                        </a:lnSpc>
                        <a:spcBef>
                          <a:spcPts val="0"/>
                        </a:spcBef>
                        <a:spcAft>
                          <a:spcPts val="0"/>
                        </a:spcAft>
                      </a:pPr>
                      <a:r>
                        <a:rPr lang="en-US" sz="1400" dirty="0">
                          <a:effectLst/>
                          <a:latin typeface="+mn-lt"/>
                        </a:rPr>
                        <a:t>1 </a:t>
                      </a:r>
                      <a:r>
                        <a:rPr lang="en-US" sz="1400" dirty="0" smtClean="0">
                          <a:effectLst/>
                          <a:latin typeface="+mn-lt"/>
                        </a:rPr>
                        <a:t>166 602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8"/>
                  </a:ext>
                </a:extLst>
              </a:tr>
              <a:tr h="405340">
                <a:tc>
                  <a:txBody>
                    <a:bodyPr/>
                    <a:lstStyle/>
                    <a:p>
                      <a:pPr marL="0" marR="0">
                        <a:lnSpc>
                          <a:spcPct val="115000"/>
                        </a:lnSpc>
                        <a:spcBef>
                          <a:spcPts val="0"/>
                        </a:spcBef>
                        <a:spcAft>
                          <a:spcPts val="0"/>
                        </a:spcAft>
                      </a:pPr>
                      <a:r>
                        <a:rPr lang="en-US" sz="1400" b="1" dirty="0">
                          <a:effectLst/>
                          <a:latin typeface="+mn-lt"/>
                        </a:rPr>
                        <a:t>Total</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2 512 839</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(387 256)</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smtClean="0">
                          <a:effectLst/>
                          <a:latin typeface="+mn-lt"/>
                          <a:ea typeface="Calibri" panose="020F0502020204030204" pitchFamily="34" charset="0"/>
                          <a:cs typeface="Times New Roman" panose="02020603050405020304" pitchFamily="18" charset="0"/>
                        </a:rPr>
                        <a:t>10 000</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tc>
                  <a:txBody>
                    <a:bodyPr/>
                    <a:lstStyle/>
                    <a:p>
                      <a:pPr marL="0" marR="0" algn="r">
                        <a:lnSpc>
                          <a:spcPct val="115000"/>
                        </a:lnSpc>
                        <a:spcBef>
                          <a:spcPts val="0"/>
                        </a:spcBef>
                        <a:spcAft>
                          <a:spcPts val="0"/>
                        </a:spcAft>
                      </a:pPr>
                      <a:r>
                        <a:rPr lang="en-US" sz="1400" b="1" dirty="0">
                          <a:effectLst/>
                          <a:latin typeface="+mn-lt"/>
                        </a:rPr>
                        <a:t>2 </a:t>
                      </a:r>
                      <a:r>
                        <a:rPr lang="en-US" sz="1400" b="1" dirty="0" smtClean="0">
                          <a:effectLst/>
                          <a:latin typeface="+mn-lt"/>
                        </a:rPr>
                        <a:t>135</a:t>
                      </a:r>
                      <a:r>
                        <a:rPr lang="en-US" sz="1400" b="1" baseline="0" dirty="0" smtClean="0">
                          <a:effectLst/>
                          <a:latin typeface="+mn-lt"/>
                        </a:rPr>
                        <a:t> 583</a:t>
                      </a:r>
                      <a:endParaRPr lang="en-US" sz="1400" b="1" dirty="0">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50000"/>
                        <a:alpha val="20000"/>
                      </a:schemeClr>
                    </a:solidFill>
                  </a:tcPr>
                </a:tc>
                <a:extLst>
                  <a:ext uri="{0D108BD9-81ED-4DB2-BD59-A6C34878D82A}">
                    <a16:rowId xmlns:a16="http://schemas.microsoft.com/office/drawing/2014/main" val="10009"/>
                  </a:ext>
                </a:extLst>
              </a:tr>
            </a:tbl>
          </a:graphicData>
        </a:graphic>
      </p:graphicFrame>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128</a:t>
            </a:fld>
            <a:endParaRPr lang="en-ZA" dirty="0"/>
          </a:p>
        </p:txBody>
      </p:sp>
    </p:spTree>
    <p:extLst>
      <p:ext uri="{BB962C8B-B14F-4D97-AF65-F5344CB8AC3E}">
        <p14:creationId xmlns:p14="http://schemas.microsoft.com/office/powerpoint/2010/main" val="22190406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0A18-14FC-48AD-B75A-E7A02BC7305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3EF4365-F4CD-493B-9425-2B288D5C16A8}"/>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0740197-93BC-4ABF-B029-C19923E2ECC9}"/>
              </a:ext>
            </a:extLst>
          </p:cNvPr>
          <p:cNvPicPr>
            <a:picLocks noChangeAspect="1"/>
          </p:cNvPicPr>
          <p:nvPr/>
        </p:nvPicPr>
        <p:blipFill>
          <a:blip r:embed="rId2" cstate="print"/>
          <a:stretch>
            <a:fillRect/>
          </a:stretch>
        </p:blipFill>
        <p:spPr>
          <a:xfrm>
            <a:off x="0" y="0"/>
            <a:ext cx="9081079" cy="6858000"/>
          </a:xfrm>
          <a:prstGeom prst="rect">
            <a:avLst/>
          </a:prstGeom>
        </p:spPr>
      </p:pic>
      <p:pic>
        <p:nvPicPr>
          <p:cNvPr id="5" name="Picture 4">
            <a:extLst>
              <a:ext uri="{FF2B5EF4-FFF2-40B4-BE49-F238E27FC236}">
                <a16:creationId xmlns:a16="http://schemas.microsoft.com/office/drawing/2014/main" id="{747CDD33-7F11-4685-8C6A-4F510F6F71FC}"/>
              </a:ext>
            </a:extLst>
          </p:cNvPr>
          <p:cNvPicPr>
            <a:picLocks noChangeAspect="1"/>
          </p:cNvPicPr>
          <p:nvPr/>
        </p:nvPicPr>
        <p:blipFill>
          <a:blip r:embed="rId3" cstate="print"/>
          <a:stretch>
            <a:fillRect/>
          </a:stretch>
        </p:blipFill>
        <p:spPr>
          <a:xfrm rot="17567525">
            <a:off x="-1749924" y="3113142"/>
            <a:ext cx="8218120" cy="1347333"/>
          </a:xfrm>
          <a:prstGeom prst="rect">
            <a:avLst/>
          </a:prstGeom>
        </p:spPr>
      </p:pic>
      <p:sp>
        <p:nvSpPr>
          <p:cNvPr id="7" name="Slide Number Placeholder 6">
            <a:extLst>
              <a:ext uri="{FF2B5EF4-FFF2-40B4-BE49-F238E27FC236}">
                <a16:creationId xmlns:a16="http://schemas.microsoft.com/office/drawing/2014/main" id="{248D6CDF-3C3C-48B9-B8AE-3FD12F76C92A}"/>
              </a:ext>
            </a:extLst>
          </p:cNvPr>
          <p:cNvSpPr>
            <a:spLocks noGrp="1"/>
          </p:cNvSpPr>
          <p:nvPr>
            <p:ph type="sldNum" sz="quarter" idx="12"/>
          </p:nvPr>
        </p:nvSpPr>
        <p:spPr/>
        <p:txBody>
          <a:bodyPr/>
          <a:lstStyle/>
          <a:p>
            <a:fld id="{3A02C872-3C2D-4BBA-99CD-E07908712697}" type="slidenum">
              <a:rPr lang="en-ZA" smtClean="0"/>
              <a:pPr/>
              <a:t>129</a:t>
            </a:fld>
            <a:endParaRPr lang="en-ZA"/>
          </a:p>
        </p:txBody>
      </p:sp>
    </p:spTree>
    <p:extLst>
      <p:ext uri="{BB962C8B-B14F-4D97-AF65-F5344CB8AC3E}">
        <p14:creationId xmlns:p14="http://schemas.microsoft.com/office/powerpoint/2010/main" val="175093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1D610C-5F05-49D4-B3AA-B50DC1A3D4E2}"/>
              </a:ext>
            </a:extLst>
          </p:cNvPr>
          <p:cNvSpPr/>
          <p:nvPr/>
        </p:nvSpPr>
        <p:spPr>
          <a:xfrm>
            <a:off x="220079" y="920518"/>
            <a:ext cx="8667750" cy="5416868"/>
          </a:xfrm>
          <a:prstGeom prst="rect">
            <a:avLst/>
          </a:prstGeom>
        </p:spPr>
        <p:txBody>
          <a:bodyPr wrap="square">
            <a:spAutoFit/>
          </a:bodyPr>
          <a:lstStyle/>
          <a:p>
            <a:pPr algn="just"/>
            <a:r>
              <a:rPr lang="en-US" sz="2000" dirty="0">
                <a:solidFill>
                  <a:srgbClr val="0070C0"/>
                </a:solidFill>
              </a:rPr>
              <a:t>The mandate and/or function of the national Department responsible for sport, arts and culture is derived from the Constitution of the Republic of South Africa, Act 108 of 1996 hereafter referred to as the Constitution, including the Preamble and Founding Provisions, and in particular sections:</a:t>
            </a:r>
          </a:p>
          <a:p>
            <a:pPr algn="just"/>
            <a:endParaRPr lang="en-US" sz="2000" dirty="0">
              <a:solidFill>
                <a:srgbClr val="0070C0"/>
              </a:solidFill>
            </a:endParaRPr>
          </a:p>
          <a:p>
            <a:pPr lvl="1" algn="just"/>
            <a:r>
              <a:rPr lang="en-US" i="1" dirty="0">
                <a:solidFill>
                  <a:srgbClr val="0070C0"/>
                </a:solidFill>
              </a:rPr>
              <a:t>16(1) Freedom of expression </a:t>
            </a:r>
          </a:p>
          <a:p>
            <a:pPr lvl="1" algn="just"/>
            <a:endParaRPr lang="en-US" i="1" dirty="0">
              <a:solidFill>
                <a:srgbClr val="0070C0"/>
              </a:solidFill>
            </a:endParaRPr>
          </a:p>
          <a:p>
            <a:pPr lvl="1" algn="just"/>
            <a:r>
              <a:rPr lang="en-US" i="1" dirty="0">
                <a:solidFill>
                  <a:srgbClr val="0070C0"/>
                </a:solidFill>
              </a:rPr>
              <a:t>30. Language and culture - Everyone has the right to use the language and to participate in the cultural life of their choice, but no one exercising these rights may do so in a manner inconsistent with any provision of the Bill of Rights. and;</a:t>
            </a:r>
          </a:p>
          <a:p>
            <a:pPr lvl="1" algn="just"/>
            <a:endParaRPr lang="en-US" i="1" dirty="0">
              <a:solidFill>
                <a:srgbClr val="0070C0"/>
              </a:solidFill>
            </a:endParaRPr>
          </a:p>
          <a:p>
            <a:pPr lvl="1" algn="just"/>
            <a:r>
              <a:rPr lang="en-US" i="1" dirty="0">
                <a:solidFill>
                  <a:srgbClr val="0070C0"/>
                </a:solidFill>
              </a:rPr>
              <a:t>32. Access to information </a:t>
            </a:r>
          </a:p>
          <a:p>
            <a:pPr algn="just"/>
            <a:endParaRPr lang="en-US" sz="2000" dirty="0">
              <a:solidFill>
                <a:srgbClr val="0070C0"/>
              </a:solidFill>
            </a:endParaRPr>
          </a:p>
          <a:p>
            <a:pPr algn="just"/>
            <a:r>
              <a:rPr lang="en-US" sz="2000" dirty="0">
                <a:solidFill>
                  <a:srgbClr val="0070C0"/>
                </a:solidFill>
              </a:rPr>
              <a:t>Further, the Constitution affirms the democratic values of human dignity and equality. In line with these Constitutional imperatives, the national Department has been assigned the powers and functions to develop and implement national policies and programmes relating to sport, arts, culture, heritage and recreation in the country.</a:t>
            </a:r>
            <a:endParaRPr lang="en-ZA" sz="2000" dirty="0">
              <a:solidFill>
                <a:srgbClr val="0070C0"/>
              </a:solidFill>
            </a:endParaRPr>
          </a:p>
        </p:txBody>
      </p:sp>
      <p:sp>
        <p:nvSpPr>
          <p:cNvPr id="5" name="TextBox 4">
            <a:extLst>
              <a:ext uri="{FF2B5EF4-FFF2-40B4-BE49-F238E27FC236}">
                <a16:creationId xmlns:a16="http://schemas.microsoft.com/office/drawing/2014/main" id="{178915E4-7AA0-43D9-B151-FF17C0CF44C8}"/>
              </a:ext>
            </a:extLst>
          </p:cNvPr>
          <p:cNvSpPr txBox="1"/>
          <p:nvPr/>
        </p:nvSpPr>
        <p:spPr>
          <a:xfrm>
            <a:off x="0" y="89521"/>
            <a:ext cx="9107908"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Mandate</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3" name="Slide Number Placeholder 2">
            <a:extLst>
              <a:ext uri="{FF2B5EF4-FFF2-40B4-BE49-F238E27FC236}">
                <a16:creationId xmlns:a16="http://schemas.microsoft.com/office/drawing/2014/main" id="{E5CDB34B-7148-4E09-BE29-9C58EE1AC0BD}"/>
              </a:ext>
            </a:extLst>
          </p:cNvPr>
          <p:cNvSpPr>
            <a:spLocks noGrp="1"/>
          </p:cNvSpPr>
          <p:nvPr>
            <p:ph type="sldNum" sz="quarter" idx="12"/>
          </p:nvPr>
        </p:nvSpPr>
        <p:spPr/>
        <p:txBody>
          <a:bodyPr/>
          <a:lstStyle/>
          <a:p>
            <a:fld id="{3A02C872-3C2D-4BBA-99CD-E07908712697}" type="slidenum">
              <a:rPr lang="en-ZA" smtClean="0"/>
              <a:pPr/>
              <a:t>13</a:t>
            </a:fld>
            <a:endParaRPr lang="en-ZA"/>
          </a:p>
        </p:txBody>
      </p:sp>
    </p:spTree>
    <p:extLst>
      <p:ext uri="{BB962C8B-B14F-4D97-AF65-F5344CB8AC3E}">
        <p14:creationId xmlns:p14="http://schemas.microsoft.com/office/powerpoint/2010/main" val="9896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0835697"/>
              </p:ext>
            </p:extLst>
          </p:nvPr>
        </p:nvGraphicFramePr>
        <p:xfrm>
          <a:off x="1619672" y="0"/>
          <a:ext cx="752432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323528" y="3717032"/>
          <a:ext cx="4248472" cy="2996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7" name="Elbow Connector 16"/>
          <p:cNvCxnSpPr/>
          <p:nvPr/>
        </p:nvCxnSpPr>
        <p:spPr>
          <a:xfrm rot="5400000">
            <a:off x="2989573" y="3573016"/>
            <a:ext cx="1436664" cy="864097"/>
          </a:xfrm>
          <a:prstGeom prst="bentConnector3">
            <a:avLst/>
          </a:prstGeom>
          <a:ln w="50800">
            <a:solidFill>
              <a:srgbClr val="FFC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0C72F28-4ED3-452D-BDB7-CE1B27FBE3F1}" type="slidenum">
              <a:rPr lang="en-ZA" smtClean="0"/>
              <a:pPr/>
              <a:t>14</a:t>
            </a:fld>
            <a:endParaRPr lang="en-ZA"/>
          </a:p>
        </p:txBody>
      </p:sp>
      <p:grpSp>
        <p:nvGrpSpPr>
          <p:cNvPr id="9" name="Group 8"/>
          <p:cNvGrpSpPr/>
          <p:nvPr/>
        </p:nvGrpSpPr>
        <p:grpSpPr>
          <a:xfrm>
            <a:off x="2684128" y="3130976"/>
            <a:ext cx="1388144" cy="832886"/>
            <a:chOff x="763835" y="2311275"/>
            <a:chExt cx="1388144" cy="832886"/>
          </a:xfrm>
          <a:scene3d>
            <a:camera prst="orthographicFront"/>
            <a:lightRig rig="threePt" dir="t">
              <a:rot lat="0" lon="0" rev="7500000"/>
            </a:lightRig>
          </a:scene3d>
        </p:grpSpPr>
        <p:sp>
          <p:nvSpPr>
            <p:cNvPr id="10" name="Rectangle 9"/>
            <p:cNvSpPr/>
            <p:nvPr/>
          </p:nvSpPr>
          <p:spPr>
            <a:xfrm>
              <a:off x="763835" y="2311275"/>
              <a:ext cx="1388144" cy="832886"/>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763835" y="2311275"/>
              <a:ext cx="1388144" cy="83288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ZA" sz="1100" b="1" kern="1200" dirty="0">
                  <a:solidFill>
                    <a:srgbClr val="FFFF00"/>
                  </a:solidFill>
                </a:rPr>
                <a:t>Strategic Sessions</a:t>
              </a:r>
            </a:p>
          </p:txBody>
        </p:sp>
      </p:grpSp>
    </p:spTree>
    <p:extLst>
      <p:ext uri="{BB962C8B-B14F-4D97-AF65-F5344CB8AC3E}">
        <p14:creationId xmlns:p14="http://schemas.microsoft.com/office/powerpoint/2010/main" val="2259338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5AAD7-8EA4-4A9F-A94D-806EB6513C2C}"/>
              </a:ext>
            </a:extLst>
          </p:cNvPr>
          <p:cNvPicPr>
            <a:picLocks noChangeAspect="1"/>
          </p:cNvPicPr>
          <p:nvPr/>
        </p:nvPicPr>
        <p:blipFill>
          <a:blip r:embed="rId2" cstate="print"/>
          <a:stretch>
            <a:fillRect/>
          </a:stretch>
        </p:blipFill>
        <p:spPr>
          <a:xfrm>
            <a:off x="54307" y="1"/>
            <a:ext cx="9089693" cy="6858000"/>
          </a:xfrm>
          <a:prstGeom prst="rect">
            <a:avLst/>
          </a:prstGeom>
        </p:spPr>
      </p:pic>
      <p:sp>
        <p:nvSpPr>
          <p:cNvPr id="3" name="Slide Number Placeholder 2">
            <a:extLst>
              <a:ext uri="{FF2B5EF4-FFF2-40B4-BE49-F238E27FC236}">
                <a16:creationId xmlns:a16="http://schemas.microsoft.com/office/drawing/2014/main" id="{C68759FA-847D-4A76-BD6B-E203BF2724F3}"/>
              </a:ext>
            </a:extLst>
          </p:cNvPr>
          <p:cNvSpPr>
            <a:spLocks noGrp="1"/>
          </p:cNvSpPr>
          <p:nvPr>
            <p:ph type="sldNum" sz="quarter" idx="12"/>
          </p:nvPr>
        </p:nvSpPr>
        <p:spPr/>
        <p:txBody>
          <a:bodyPr/>
          <a:lstStyle/>
          <a:p>
            <a:fld id="{3A02C872-3C2D-4BBA-99CD-E07908712697}" type="slidenum">
              <a:rPr lang="en-ZA" smtClean="0"/>
              <a:pPr/>
              <a:t>15</a:t>
            </a:fld>
            <a:endParaRPr lang="en-ZA"/>
          </a:p>
        </p:txBody>
      </p:sp>
    </p:spTree>
    <p:extLst>
      <p:ext uri="{BB962C8B-B14F-4D97-AF65-F5344CB8AC3E}">
        <p14:creationId xmlns:p14="http://schemas.microsoft.com/office/powerpoint/2010/main" val="14355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1E3E3-0F90-48F5-B830-21664A982BC4}"/>
              </a:ext>
            </a:extLst>
          </p:cNvPr>
          <p:cNvPicPr>
            <a:picLocks noChangeAspect="1"/>
          </p:cNvPicPr>
          <p:nvPr/>
        </p:nvPicPr>
        <p:blipFill>
          <a:blip r:embed="rId2" cstate="print"/>
          <a:stretch>
            <a:fillRect/>
          </a:stretch>
        </p:blipFill>
        <p:spPr>
          <a:xfrm>
            <a:off x="4156455" y="0"/>
            <a:ext cx="5018933" cy="6858000"/>
          </a:xfrm>
          <a:prstGeom prst="rect">
            <a:avLst/>
          </a:prstGeom>
        </p:spPr>
      </p:pic>
      <p:sp>
        <p:nvSpPr>
          <p:cNvPr id="3" name="Content Placeholder 2"/>
          <p:cNvSpPr>
            <a:spLocks noGrp="1"/>
          </p:cNvSpPr>
          <p:nvPr>
            <p:ph idx="1"/>
          </p:nvPr>
        </p:nvSpPr>
        <p:spPr>
          <a:xfrm>
            <a:off x="0" y="910824"/>
            <a:ext cx="4156455" cy="5947175"/>
          </a:xfrm>
        </p:spPr>
        <p:txBody>
          <a:bodyPr>
            <a:normAutofit fontScale="47500" lnSpcReduction="20000"/>
          </a:bodyPr>
          <a:lstStyle/>
          <a:p>
            <a:pPr marL="0" indent="0" algn="ctr">
              <a:buNone/>
            </a:pPr>
            <a:endParaRPr lang="en-ZA" b="1" dirty="0">
              <a:latin typeface="Algerian" panose="04020705040A02060702" pitchFamily="82" charset="0"/>
            </a:endParaRPr>
          </a:p>
          <a:p>
            <a:pPr marL="0" indent="0" algn="ctr">
              <a:buNone/>
            </a:pPr>
            <a:endParaRPr lang="en-ZA" sz="7200" b="1" dirty="0">
              <a:latin typeface="Algerian" panose="04020705040A02060702" pitchFamily="82" charset="0"/>
            </a:endParaRPr>
          </a:p>
          <a:p>
            <a:pPr marL="0" indent="0" algn="ctr">
              <a:lnSpc>
                <a:spcPct val="170000"/>
              </a:lnSpc>
              <a:buNone/>
            </a:pPr>
            <a:r>
              <a:rPr lang="en-ZA" sz="6400" b="1" spc="225" dirty="0">
                <a:solidFill>
                  <a:srgbClr val="0070C0"/>
                </a:solidFill>
                <a:latin typeface="Algerian" panose="04020705040A02060702" pitchFamily="82" charset="0"/>
                <a:ea typeface="Yu Gothic UI" panose="020B0500000000000000" pitchFamily="34" charset="-128"/>
              </a:rPr>
              <a:t>AN ACTIVE, </a:t>
            </a:r>
          </a:p>
          <a:p>
            <a:pPr marL="0" indent="0" algn="ctr">
              <a:lnSpc>
                <a:spcPct val="170000"/>
              </a:lnSpc>
              <a:buNone/>
            </a:pPr>
            <a:r>
              <a:rPr lang="en-ZA" sz="6400" b="1" spc="225" dirty="0">
                <a:solidFill>
                  <a:srgbClr val="0070C0"/>
                </a:solidFill>
                <a:latin typeface="Algerian" panose="04020705040A02060702" pitchFamily="82" charset="0"/>
                <a:ea typeface="Yu Gothic UI" panose="020B0500000000000000" pitchFamily="34" charset="-128"/>
              </a:rPr>
              <a:t>CREATIVE,</a:t>
            </a:r>
          </a:p>
          <a:p>
            <a:pPr marL="0" indent="0" algn="ctr">
              <a:lnSpc>
                <a:spcPct val="170000"/>
              </a:lnSpc>
              <a:buNone/>
            </a:pPr>
            <a:r>
              <a:rPr lang="en-ZA" sz="6400" b="1" spc="225" dirty="0">
                <a:solidFill>
                  <a:srgbClr val="0070C0"/>
                </a:solidFill>
                <a:latin typeface="Algerian" panose="04020705040A02060702" pitchFamily="82" charset="0"/>
                <a:ea typeface="Yu Gothic UI" panose="020B0500000000000000" pitchFamily="34" charset="-128"/>
              </a:rPr>
              <a:t>WINNING </a:t>
            </a:r>
          </a:p>
          <a:p>
            <a:pPr marL="0" indent="0" algn="ctr">
              <a:lnSpc>
                <a:spcPct val="170000"/>
              </a:lnSpc>
              <a:buNone/>
            </a:pPr>
            <a:r>
              <a:rPr lang="en-ZA" sz="6400" b="1" spc="225" dirty="0">
                <a:solidFill>
                  <a:srgbClr val="0070C0"/>
                </a:solidFill>
                <a:latin typeface="Algerian" panose="04020705040A02060702" pitchFamily="82" charset="0"/>
                <a:ea typeface="Yu Gothic UI" panose="020B0500000000000000" pitchFamily="34" charset="-128"/>
              </a:rPr>
              <a:t>AND SOCIALLY COHESIVE</a:t>
            </a:r>
          </a:p>
          <a:p>
            <a:pPr marL="0" indent="0" algn="ctr">
              <a:lnSpc>
                <a:spcPct val="170000"/>
              </a:lnSpc>
              <a:buNone/>
            </a:pPr>
            <a:r>
              <a:rPr lang="en-ZA" sz="6400" b="1" spc="225" dirty="0">
                <a:solidFill>
                  <a:srgbClr val="0070C0"/>
                </a:solidFill>
                <a:latin typeface="Algerian" panose="04020705040A02060702" pitchFamily="82" charset="0"/>
                <a:ea typeface="Yu Gothic UI" panose="020B0500000000000000" pitchFamily="34" charset="-128"/>
              </a:rPr>
              <a:t>NATION</a:t>
            </a:r>
            <a:r>
              <a:rPr lang="en-ZA" sz="6400" b="1" u="sng" spc="225" dirty="0">
                <a:solidFill>
                  <a:srgbClr val="FF0000"/>
                </a:solidFill>
                <a:latin typeface="Algerian" panose="04020705040A02060702" pitchFamily="82" charset="0"/>
                <a:ea typeface="Yu Gothic UI" panose="020B0500000000000000" pitchFamily="34" charset="-128"/>
              </a:rPr>
              <a:t> </a:t>
            </a:r>
          </a:p>
          <a:p>
            <a:pPr marL="0" indent="0" algn="ctr">
              <a:buNone/>
            </a:pPr>
            <a:endParaRPr lang="en-ZA" dirty="0">
              <a:latin typeface="Algerian" panose="04020705040A02060702" pitchFamily="82" charset="0"/>
            </a:endParaRPr>
          </a:p>
        </p:txBody>
      </p:sp>
      <p:sp>
        <p:nvSpPr>
          <p:cNvPr id="4" name="Slide Number Placeholder 3"/>
          <p:cNvSpPr>
            <a:spLocks noGrp="1"/>
          </p:cNvSpPr>
          <p:nvPr>
            <p:ph type="sldNum" sz="quarter" idx="12"/>
          </p:nvPr>
        </p:nvSpPr>
        <p:spPr/>
        <p:txBody>
          <a:bodyPr/>
          <a:lstStyle/>
          <a:p>
            <a:fld id="{306D9078-FAAE-4D49-B6EC-559039E767EB}" type="slidenum">
              <a:rPr lang="en-ZA" smtClean="0"/>
              <a:pPr/>
              <a:t>16</a:t>
            </a:fld>
            <a:endParaRPr lang="en-ZA"/>
          </a:p>
        </p:txBody>
      </p:sp>
      <p:sp>
        <p:nvSpPr>
          <p:cNvPr id="7" name="TextBox 6">
            <a:extLst>
              <a:ext uri="{FF2B5EF4-FFF2-40B4-BE49-F238E27FC236}">
                <a16:creationId xmlns:a16="http://schemas.microsoft.com/office/drawing/2014/main" id="{A2CEEB63-C167-497E-A7EF-3920025BAD43}"/>
              </a:ext>
            </a:extLst>
          </p:cNvPr>
          <p:cNvSpPr txBox="1"/>
          <p:nvPr/>
        </p:nvSpPr>
        <p:spPr>
          <a:xfrm>
            <a:off x="255043" y="-56697"/>
            <a:ext cx="3901412" cy="830997"/>
          </a:xfrm>
          <a:prstGeom prst="rect">
            <a:avLst/>
          </a:prstGeom>
          <a:noFill/>
        </p:spPr>
        <p:txBody>
          <a:bodyPr wrap="square" rtlCol="0">
            <a:spAutoFit/>
          </a:bodyPr>
          <a:lstStyle/>
          <a:p>
            <a:pPr algn="ct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Vision</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2205357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0510BA-7E40-4A2B-99DC-BD33FCED0659}"/>
              </a:ext>
            </a:extLst>
          </p:cNvPr>
          <p:cNvPicPr>
            <a:picLocks noChangeAspect="1"/>
          </p:cNvPicPr>
          <p:nvPr/>
        </p:nvPicPr>
        <p:blipFill>
          <a:blip r:embed="rId2" cstate="print"/>
          <a:stretch>
            <a:fillRect/>
          </a:stretch>
        </p:blipFill>
        <p:spPr>
          <a:xfrm>
            <a:off x="156238" y="95534"/>
            <a:ext cx="4274746" cy="2883437"/>
          </a:xfrm>
          <a:prstGeom prst="rect">
            <a:avLst/>
          </a:prstGeom>
        </p:spPr>
      </p:pic>
      <p:sp>
        <p:nvSpPr>
          <p:cNvPr id="3" name="Content Placeholder 2"/>
          <p:cNvSpPr>
            <a:spLocks noGrp="1"/>
          </p:cNvSpPr>
          <p:nvPr>
            <p:ph idx="1"/>
          </p:nvPr>
        </p:nvSpPr>
        <p:spPr>
          <a:xfrm>
            <a:off x="1098579" y="2266914"/>
            <a:ext cx="6664809" cy="2883437"/>
          </a:xfrm>
        </p:spPr>
        <p:txBody>
          <a:bodyPr>
            <a:normAutofit fontScale="25000" lnSpcReduction="20000"/>
          </a:bodyPr>
          <a:lstStyle/>
          <a:p>
            <a:pPr marL="0" indent="0" algn="ctr">
              <a:buNone/>
            </a:pPr>
            <a:endParaRPr lang="en-ZA" sz="8400" b="1" dirty="0">
              <a:latin typeface="Algerian" panose="04020705040A02060702" pitchFamily="82" charset="0"/>
            </a:endParaRPr>
          </a:p>
          <a:p>
            <a:pPr marL="0" indent="0" algn="ctr">
              <a:buNone/>
            </a:pPr>
            <a:endParaRPr lang="en-ZA" sz="2400" b="1" dirty="0">
              <a:latin typeface="Algerian" panose="04020705040A02060702" pitchFamily="82" charset="0"/>
            </a:endParaRPr>
          </a:p>
          <a:p>
            <a:pPr marL="0" indent="0" algn="ctr">
              <a:lnSpc>
                <a:spcPct val="170000"/>
              </a:lnSpc>
              <a:buNone/>
            </a:pPr>
            <a:r>
              <a:rPr lang="en-ZA" sz="7200" b="1" u="sng" spc="225" dirty="0">
                <a:solidFill>
                  <a:srgbClr val="0070C0"/>
                </a:solidFill>
                <a:latin typeface="Algerian" panose="04020705040A02060702" pitchFamily="82" charset="0"/>
                <a:ea typeface="Yu Gothic UI" panose="020B0500000000000000" pitchFamily="34" charset="-128"/>
              </a:rPr>
              <a:t>TO</a:t>
            </a:r>
            <a:r>
              <a:rPr lang="en-ZA" sz="7200" b="1" spc="225" dirty="0">
                <a:solidFill>
                  <a:srgbClr val="0070C0"/>
                </a:solidFill>
                <a:latin typeface="Algerian" panose="04020705040A02060702" pitchFamily="82" charset="0"/>
                <a:ea typeface="Yu Gothic UI" panose="020B0500000000000000" pitchFamily="34" charset="-128"/>
              </a:rPr>
              <a:t> PROVIDE AN ENABLING ENVIRONMENT </a:t>
            </a:r>
          </a:p>
          <a:p>
            <a:pPr marL="0" indent="0" algn="ctr">
              <a:lnSpc>
                <a:spcPct val="170000"/>
              </a:lnSpc>
              <a:buNone/>
            </a:pPr>
            <a:r>
              <a:rPr lang="en-ZA" sz="7200" b="1" u="sng" spc="225" dirty="0">
                <a:solidFill>
                  <a:srgbClr val="0070C0"/>
                </a:solidFill>
                <a:latin typeface="Algerian" panose="04020705040A02060702" pitchFamily="82" charset="0"/>
                <a:ea typeface="Yu Gothic UI" panose="020B0500000000000000" pitchFamily="34" charset="-128"/>
              </a:rPr>
              <a:t>FOR</a:t>
            </a:r>
            <a:r>
              <a:rPr lang="en-ZA" sz="7200" b="1" spc="225" dirty="0">
                <a:solidFill>
                  <a:srgbClr val="0070C0"/>
                </a:solidFill>
                <a:latin typeface="Algerian" panose="04020705040A02060702" pitchFamily="82" charset="0"/>
                <a:ea typeface="Yu Gothic UI" panose="020B0500000000000000" pitchFamily="34" charset="-128"/>
              </a:rPr>
              <a:t> THE SPORT, ARTS AND CULTURE SECTOR </a:t>
            </a:r>
          </a:p>
          <a:p>
            <a:pPr marL="0" indent="0" algn="ctr">
              <a:lnSpc>
                <a:spcPct val="170000"/>
              </a:lnSpc>
              <a:buNone/>
            </a:pPr>
            <a:r>
              <a:rPr lang="en-ZA" sz="7200" b="1" u="sng" spc="225" dirty="0">
                <a:solidFill>
                  <a:srgbClr val="0070C0"/>
                </a:solidFill>
                <a:latin typeface="Algerian" panose="04020705040A02060702" pitchFamily="82" charset="0"/>
                <a:ea typeface="Yu Gothic UI" panose="020B0500000000000000" pitchFamily="34" charset="-128"/>
              </a:rPr>
              <a:t>TO</a:t>
            </a:r>
            <a:r>
              <a:rPr lang="en-ZA" sz="7200" b="1" spc="225" dirty="0">
                <a:solidFill>
                  <a:srgbClr val="0070C0"/>
                </a:solidFill>
                <a:latin typeface="Algerian" panose="04020705040A02060702" pitchFamily="82" charset="0"/>
                <a:ea typeface="Yu Gothic UI" panose="020B0500000000000000" pitchFamily="34" charset="-128"/>
              </a:rPr>
              <a:t> FOSTER A</a:t>
            </a:r>
            <a:r>
              <a:rPr lang="en-US" sz="7200" b="1" spc="225" dirty="0">
                <a:solidFill>
                  <a:srgbClr val="0070C0"/>
                </a:solidFill>
                <a:latin typeface="Algerian" panose="04020705040A02060702" pitchFamily="82" charset="0"/>
                <a:ea typeface="Yu Gothic UI" panose="020B0500000000000000" pitchFamily="34" charset="-128"/>
              </a:rPr>
              <a:t>N ACTIVE, CREATIVE, WINNING AND SOCIALLY COHESIVE NATION. </a:t>
            </a:r>
          </a:p>
          <a:p>
            <a:pPr marL="0" indent="0" algn="ctr">
              <a:lnSpc>
                <a:spcPct val="170000"/>
              </a:lnSpc>
              <a:buNone/>
            </a:pPr>
            <a:endParaRPr lang="en-US" sz="6400" b="1" u="sng" spc="225" dirty="0">
              <a:solidFill>
                <a:srgbClr val="FF0000"/>
              </a:solidFill>
              <a:latin typeface="Algerian" panose="04020705040A02060702" pitchFamily="82" charset="0"/>
              <a:ea typeface="Yu Gothic UI" panose="020B0500000000000000" pitchFamily="34" charset="-128"/>
            </a:endParaRPr>
          </a:p>
          <a:p>
            <a:pPr marL="0" indent="0" algn="ctr">
              <a:buNone/>
            </a:pPr>
            <a:r>
              <a:rPr lang="en-ZA" sz="7200" b="1" i="1" dirty="0">
                <a:latin typeface="Algerian" panose="04020705040A02060702" pitchFamily="82" charset="0"/>
                <a:ea typeface="Yu Gothic UI" panose="020B0500000000000000" pitchFamily="34" charset="-128"/>
              </a:rPr>
              <a:t>In achieving this mission the objective will be:</a:t>
            </a:r>
          </a:p>
          <a:p>
            <a:pPr marL="0" indent="0" algn="ctr">
              <a:buNone/>
            </a:pPr>
            <a:endParaRPr lang="en-ZA" sz="7200" b="1" i="1" dirty="0">
              <a:latin typeface="Algerian" panose="04020705040A02060702" pitchFamily="82" charset="0"/>
              <a:ea typeface="Yu Gothic UI" panose="020B0500000000000000" pitchFamily="34" charset="-128"/>
            </a:endParaRPr>
          </a:p>
          <a:p>
            <a:pPr marL="0" indent="0" algn="ctr">
              <a:buNone/>
            </a:pPr>
            <a:r>
              <a:rPr lang="en-ZA" sz="9600" b="1" i="1" dirty="0">
                <a:solidFill>
                  <a:srgbClr val="00B050"/>
                </a:solidFill>
                <a:latin typeface="Algerian" panose="04020705040A02060702" pitchFamily="82" charset="0"/>
                <a:ea typeface="Yu Gothic UI" panose="020B0500000000000000" pitchFamily="34" charset="-128"/>
              </a:rPr>
              <a:t>To develop, transform, preserve, protect and promote sport, arts and culture.</a:t>
            </a:r>
          </a:p>
          <a:p>
            <a:pPr marL="0" indent="0" algn="ctr">
              <a:buNone/>
            </a:pPr>
            <a:endParaRPr lang="en-ZA" sz="3600" b="1" dirty="0">
              <a:latin typeface="Algerian" panose="04020705040A02060702" pitchFamily="82" charset="0"/>
              <a:ea typeface="Yu Gothic UI" panose="020B0500000000000000" pitchFamily="34" charset="-128"/>
            </a:endParaRPr>
          </a:p>
          <a:p>
            <a:pPr marL="0" indent="0" algn="ctr">
              <a:buNone/>
            </a:pPr>
            <a:endParaRPr lang="en-ZA" dirty="0">
              <a:solidFill>
                <a:srgbClr val="0070C0"/>
              </a:solidFill>
              <a:latin typeface="Algerian" panose="04020705040A02060702" pitchFamily="82" charset="0"/>
            </a:endParaRPr>
          </a:p>
        </p:txBody>
      </p:sp>
      <p:sp>
        <p:nvSpPr>
          <p:cNvPr id="4" name="Slide Number Placeholder 3"/>
          <p:cNvSpPr>
            <a:spLocks noGrp="1"/>
          </p:cNvSpPr>
          <p:nvPr>
            <p:ph type="sldNum" sz="quarter" idx="12"/>
          </p:nvPr>
        </p:nvSpPr>
        <p:spPr/>
        <p:txBody>
          <a:bodyPr/>
          <a:lstStyle/>
          <a:p>
            <a:fld id="{306D9078-FAAE-4D49-B6EC-559039E767EB}" type="slidenum">
              <a:rPr lang="en-ZA" smtClean="0"/>
              <a:pPr/>
              <a:t>17</a:t>
            </a:fld>
            <a:endParaRPr lang="en-ZA"/>
          </a:p>
        </p:txBody>
      </p:sp>
      <p:sp>
        <p:nvSpPr>
          <p:cNvPr id="8" name="TextBox 7">
            <a:extLst>
              <a:ext uri="{FF2B5EF4-FFF2-40B4-BE49-F238E27FC236}">
                <a16:creationId xmlns:a16="http://schemas.microsoft.com/office/drawing/2014/main" id="{2062DD87-C428-481C-B3A1-1087A92DC56A}"/>
              </a:ext>
            </a:extLst>
          </p:cNvPr>
          <p:cNvSpPr txBox="1"/>
          <p:nvPr/>
        </p:nvSpPr>
        <p:spPr>
          <a:xfrm>
            <a:off x="5086350" y="-33024"/>
            <a:ext cx="3901412"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Mission</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1399195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47240D-2275-4DD7-865F-185B87CF7F3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66" t="8706" r="15254" b="39172"/>
          <a:stretch/>
        </p:blipFill>
        <p:spPr>
          <a:xfrm>
            <a:off x="265471" y="797972"/>
            <a:ext cx="8613058" cy="6060027"/>
          </a:xfrm>
        </p:spPr>
      </p:pic>
      <p:sp>
        <p:nvSpPr>
          <p:cNvPr id="3" name="TextBox 2">
            <a:extLst>
              <a:ext uri="{FF2B5EF4-FFF2-40B4-BE49-F238E27FC236}">
                <a16:creationId xmlns:a16="http://schemas.microsoft.com/office/drawing/2014/main" id="{E49C18E4-F83E-4B42-B19E-E84CE6312C48}"/>
              </a:ext>
            </a:extLst>
          </p:cNvPr>
          <p:cNvSpPr txBox="1"/>
          <p:nvPr/>
        </p:nvSpPr>
        <p:spPr>
          <a:xfrm>
            <a:off x="5086350" y="-33024"/>
            <a:ext cx="3901412" cy="830997"/>
          </a:xfrm>
          <a:prstGeom prst="rect">
            <a:avLst/>
          </a:prstGeom>
          <a:noFill/>
        </p:spPr>
        <p:txBody>
          <a:bodyPr wrap="square" rtlCol="0">
            <a:spAutoFit/>
          </a:bodyPr>
          <a:lstStyle/>
          <a:p>
            <a:pPr algn="r"/>
            <a:r>
              <a:rPr lang="en-US" sz="4800" b="1" dirty="0">
                <a:solidFill>
                  <a:schemeClr val="accent2"/>
                </a:solidFill>
                <a:effectLst>
                  <a:outerShdw blurRad="38100" dist="38100" dir="2700000" algn="tl">
                    <a:srgbClr val="000000">
                      <a:alpha val="43137"/>
                    </a:srgbClr>
                  </a:outerShdw>
                </a:effectLst>
                <a:latin typeface="Bahnschrift Light" panose="020B0502040204020203" pitchFamily="34" charset="0"/>
              </a:rPr>
              <a:t>Values</a:t>
            </a:r>
            <a:endParaRPr lang="en-ZA" sz="4800" b="1" dirty="0">
              <a:solidFill>
                <a:schemeClr val="accent2"/>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1500A4D6-40A9-480A-81FC-D891866536D0}"/>
              </a:ext>
            </a:extLst>
          </p:cNvPr>
          <p:cNvSpPr>
            <a:spLocks noGrp="1"/>
          </p:cNvSpPr>
          <p:nvPr>
            <p:ph type="sldNum" sz="quarter" idx="12"/>
          </p:nvPr>
        </p:nvSpPr>
        <p:spPr/>
        <p:txBody>
          <a:bodyPr/>
          <a:lstStyle/>
          <a:p>
            <a:fld id="{3A02C872-3C2D-4BBA-99CD-E07908712697}" type="slidenum">
              <a:rPr lang="en-ZA" smtClean="0"/>
              <a:pPr/>
              <a:t>18</a:t>
            </a:fld>
            <a:endParaRPr lang="en-ZA"/>
          </a:p>
        </p:txBody>
      </p:sp>
    </p:spTree>
    <p:extLst>
      <p:ext uri="{BB962C8B-B14F-4D97-AF65-F5344CB8AC3E}">
        <p14:creationId xmlns:p14="http://schemas.microsoft.com/office/powerpoint/2010/main" val="14981534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BDE06B-5FF3-4912-AC0D-046ABC49BD2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88" r="3875" b="20673"/>
          <a:stretch/>
        </p:blipFill>
        <p:spPr>
          <a:xfrm>
            <a:off x="1139483" y="0"/>
            <a:ext cx="6065167" cy="6858000"/>
          </a:xfrm>
        </p:spPr>
      </p:pic>
      <p:sp>
        <p:nvSpPr>
          <p:cNvPr id="3" name="TextBox 2">
            <a:extLst>
              <a:ext uri="{FF2B5EF4-FFF2-40B4-BE49-F238E27FC236}">
                <a16:creationId xmlns:a16="http://schemas.microsoft.com/office/drawing/2014/main" id="{D2DBE673-0154-4418-982A-39CC65C6D991}"/>
              </a:ext>
            </a:extLst>
          </p:cNvPr>
          <p:cNvSpPr txBox="1"/>
          <p:nvPr/>
        </p:nvSpPr>
        <p:spPr>
          <a:xfrm rot="16200000">
            <a:off x="-2765023" y="2827272"/>
            <a:ext cx="6361043"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The DSAC </a:t>
            </a:r>
            <a:r>
              <a:rPr lang="en-US" sz="48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Storyline</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7589203C-4EE8-459D-93EE-0246FBE26E7E}"/>
              </a:ext>
            </a:extLst>
          </p:cNvPr>
          <p:cNvSpPr>
            <a:spLocks noGrp="1"/>
          </p:cNvSpPr>
          <p:nvPr>
            <p:ph type="sldNum" sz="quarter" idx="12"/>
          </p:nvPr>
        </p:nvSpPr>
        <p:spPr/>
        <p:txBody>
          <a:bodyPr/>
          <a:lstStyle/>
          <a:p>
            <a:fld id="{3A02C872-3C2D-4BBA-99CD-E07908712697}" type="slidenum">
              <a:rPr lang="en-ZA" smtClean="0"/>
              <a:pPr/>
              <a:t>19</a:t>
            </a:fld>
            <a:endParaRPr lang="en-ZA"/>
          </a:p>
        </p:txBody>
      </p:sp>
    </p:spTree>
    <p:extLst>
      <p:ext uri="{BB962C8B-B14F-4D97-AF65-F5344CB8AC3E}">
        <p14:creationId xmlns:p14="http://schemas.microsoft.com/office/powerpoint/2010/main" val="3601303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4F2180-076F-40A9-8E5E-F19ADAC38BC9}"/>
              </a:ext>
            </a:extLst>
          </p:cNvPr>
          <p:cNvSpPr txBox="1"/>
          <p:nvPr/>
        </p:nvSpPr>
        <p:spPr>
          <a:xfrm rot="16200000">
            <a:off x="-2714689" y="2923410"/>
            <a:ext cx="6361043"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Outline</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3" name="TextBox 2">
            <a:extLst>
              <a:ext uri="{FF2B5EF4-FFF2-40B4-BE49-F238E27FC236}">
                <a16:creationId xmlns:a16="http://schemas.microsoft.com/office/drawing/2014/main" id="{330F1879-B399-443D-B5C9-B596554DACFB}"/>
              </a:ext>
            </a:extLst>
          </p:cNvPr>
          <p:cNvSpPr txBox="1"/>
          <p:nvPr/>
        </p:nvSpPr>
        <p:spPr>
          <a:xfrm>
            <a:off x="2757185" y="271566"/>
            <a:ext cx="6267546" cy="5324535"/>
          </a:xfrm>
          <a:prstGeom prst="rect">
            <a:avLst/>
          </a:prstGeom>
          <a:noFill/>
        </p:spPr>
        <p:txBody>
          <a:bodyPr wrap="square" rtlCol="0">
            <a:spAutoFit/>
          </a:bodyPr>
          <a:lstStyle/>
          <a:p>
            <a:pPr algn="r"/>
            <a:r>
              <a:rPr lang="en-US" sz="2000" b="1" dirty="0">
                <a:solidFill>
                  <a:srgbClr val="0070C0"/>
                </a:solidFill>
              </a:rPr>
              <a:t>STRATEGIC POSITIONING</a:t>
            </a:r>
            <a:endParaRPr lang="en-ZA" sz="2000" b="1" dirty="0">
              <a:solidFill>
                <a:srgbClr val="0070C0"/>
              </a:solidFill>
            </a:endParaRPr>
          </a:p>
          <a:p>
            <a:pPr algn="r"/>
            <a:endParaRPr lang="en-US" sz="2000" b="1" dirty="0">
              <a:solidFill>
                <a:srgbClr val="0070C0"/>
              </a:solidFill>
            </a:endParaRPr>
          </a:p>
          <a:p>
            <a:pPr algn="r"/>
            <a:r>
              <a:rPr lang="en-US" sz="2000" b="1" dirty="0">
                <a:solidFill>
                  <a:srgbClr val="0070C0"/>
                </a:solidFill>
              </a:rPr>
              <a:t>STRATEGIC PLAN</a:t>
            </a:r>
            <a:endParaRPr lang="en-ZA" sz="2000" b="1" dirty="0">
              <a:solidFill>
                <a:srgbClr val="0070C0"/>
              </a:solidFill>
            </a:endParaRPr>
          </a:p>
          <a:p>
            <a:pPr algn="r"/>
            <a:r>
              <a:rPr lang="en-ZA" sz="2000" dirty="0" smtClean="0">
                <a:solidFill>
                  <a:srgbClr val="0070C0"/>
                </a:solidFill>
              </a:rPr>
              <a:t>Vision, Mission and Values</a:t>
            </a:r>
          </a:p>
          <a:p>
            <a:pPr algn="r"/>
            <a:r>
              <a:rPr lang="en-ZA" sz="2000" dirty="0" smtClean="0">
                <a:solidFill>
                  <a:srgbClr val="0070C0"/>
                </a:solidFill>
              </a:rPr>
              <a:t>The DSAC Storyline</a:t>
            </a:r>
            <a:endParaRPr lang="en-ZA" sz="2000" dirty="0">
              <a:solidFill>
                <a:srgbClr val="0070C0"/>
              </a:solidFill>
            </a:endParaRPr>
          </a:p>
          <a:p>
            <a:pPr algn="r"/>
            <a:r>
              <a:rPr lang="en-US" sz="2000" dirty="0">
                <a:solidFill>
                  <a:srgbClr val="0070C0"/>
                </a:solidFill>
              </a:rPr>
              <a:t>A case </a:t>
            </a:r>
            <a:r>
              <a:rPr lang="en-US" sz="2000" dirty="0" smtClean="0">
                <a:solidFill>
                  <a:srgbClr val="0070C0"/>
                </a:solidFill>
              </a:rPr>
              <a:t>for priority outcomes</a:t>
            </a:r>
            <a:endParaRPr lang="en-ZA" sz="2000" dirty="0">
              <a:solidFill>
                <a:srgbClr val="0070C0"/>
              </a:solidFill>
            </a:endParaRPr>
          </a:p>
          <a:p>
            <a:pPr algn="r"/>
            <a:r>
              <a:rPr lang="en-US" sz="2000" dirty="0" smtClean="0">
                <a:solidFill>
                  <a:srgbClr val="0070C0"/>
                </a:solidFill>
              </a:rPr>
              <a:t>Outcome Indicators</a:t>
            </a:r>
          </a:p>
          <a:p>
            <a:pPr algn="r"/>
            <a:r>
              <a:rPr lang="en-US" sz="2000" dirty="0" smtClean="0">
                <a:solidFill>
                  <a:srgbClr val="0070C0"/>
                </a:solidFill>
              </a:rPr>
              <a:t>Outcomes to Outputs Linkage</a:t>
            </a:r>
            <a:endParaRPr lang="en-ZA" sz="2000" dirty="0">
              <a:solidFill>
                <a:srgbClr val="0070C0"/>
              </a:solidFill>
            </a:endParaRPr>
          </a:p>
          <a:p>
            <a:pPr algn="r"/>
            <a:endParaRPr lang="en-US" sz="2000" b="1" dirty="0">
              <a:solidFill>
                <a:srgbClr val="0070C0"/>
              </a:solidFill>
            </a:endParaRPr>
          </a:p>
          <a:p>
            <a:pPr algn="r"/>
            <a:r>
              <a:rPr lang="en-US" sz="2000" b="1" dirty="0">
                <a:solidFill>
                  <a:srgbClr val="0070C0"/>
                </a:solidFill>
              </a:rPr>
              <a:t>ANNUAL PERFORMANCE </a:t>
            </a:r>
            <a:r>
              <a:rPr lang="en-US" sz="2000" b="1" dirty="0" smtClean="0">
                <a:solidFill>
                  <a:srgbClr val="0070C0"/>
                </a:solidFill>
              </a:rPr>
              <a:t>PLAN</a:t>
            </a:r>
            <a:endParaRPr lang="en-ZA" sz="2000" dirty="0">
              <a:solidFill>
                <a:srgbClr val="0070C0"/>
              </a:solidFill>
            </a:endParaRPr>
          </a:p>
          <a:p>
            <a:pPr algn="r"/>
            <a:r>
              <a:rPr lang="en-US" sz="2000" dirty="0">
                <a:solidFill>
                  <a:srgbClr val="0070C0"/>
                </a:solidFill>
              </a:rPr>
              <a:t>Output Indictors</a:t>
            </a:r>
            <a:endParaRPr lang="en-ZA" sz="2000" dirty="0">
              <a:solidFill>
                <a:srgbClr val="0070C0"/>
              </a:solidFill>
            </a:endParaRPr>
          </a:p>
          <a:p>
            <a:pPr algn="r"/>
            <a:endParaRPr lang="en-US" sz="2000" b="1" dirty="0" smtClean="0">
              <a:solidFill>
                <a:srgbClr val="0070C0"/>
              </a:solidFill>
            </a:endParaRPr>
          </a:p>
          <a:p>
            <a:pPr algn="r"/>
            <a:r>
              <a:rPr lang="en-US" sz="2000" b="1" dirty="0" smtClean="0">
                <a:solidFill>
                  <a:srgbClr val="0070C0"/>
                </a:solidFill>
              </a:rPr>
              <a:t>PRIORITY DISTRICTS</a:t>
            </a:r>
          </a:p>
          <a:p>
            <a:pPr algn="r"/>
            <a:endParaRPr lang="en-US" sz="2000" b="1" dirty="0">
              <a:solidFill>
                <a:srgbClr val="0070C0"/>
              </a:solidFill>
            </a:endParaRPr>
          </a:p>
          <a:p>
            <a:pPr algn="r"/>
            <a:r>
              <a:rPr lang="en-US" sz="2000" b="1" dirty="0" smtClean="0">
                <a:solidFill>
                  <a:srgbClr val="0070C0"/>
                </a:solidFill>
              </a:rPr>
              <a:t>PUBLIC ENTITIES</a:t>
            </a:r>
          </a:p>
          <a:p>
            <a:pPr algn="r"/>
            <a:endParaRPr lang="en-US" sz="2000" b="1" dirty="0">
              <a:solidFill>
                <a:srgbClr val="0070C0"/>
              </a:solidFill>
            </a:endParaRPr>
          </a:p>
          <a:p>
            <a:pPr algn="r"/>
            <a:r>
              <a:rPr lang="en-US" sz="2000" b="1" dirty="0">
                <a:solidFill>
                  <a:srgbClr val="0070C0"/>
                </a:solidFill>
              </a:rPr>
              <a:t>BUDGET AND EXPENDITURE </a:t>
            </a:r>
            <a:r>
              <a:rPr lang="en-US" sz="2000" b="1" dirty="0" smtClean="0">
                <a:solidFill>
                  <a:srgbClr val="0070C0"/>
                </a:solidFill>
              </a:rPr>
              <a:t>PLAN</a:t>
            </a:r>
            <a:endParaRPr lang="en-ZA" sz="2000" b="1" dirty="0">
              <a:solidFill>
                <a:srgbClr val="0070C0"/>
              </a:solidFill>
            </a:endParaRPr>
          </a:p>
        </p:txBody>
      </p:sp>
      <p:pic>
        <p:nvPicPr>
          <p:cNvPr id="4" name="Picture 3">
            <a:extLst>
              <a:ext uri="{FF2B5EF4-FFF2-40B4-BE49-F238E27FC236}">
                <a16:creationId xmlns:a16="http://schemas.microsoft.com/office/drawing/2014/main" id="{46130BB9-2C53-4D8D-9664-926F8566865C}"/>
              </a:ext>
            </a:extLst>
          </p:cNvPr>
          <p:cNvPicPr>
            <a:picLocks noChangeAspect="1"/>
          </p:cNvPicPr>
          <p:nvPr/>
        </p:nvPicPr>
        <p:blipFill>
          <a:blip r:embed="rId2" cstate="print"/>
          <a:stretch>
            <a:fillRect/>
          </a:stretch>
        </p:blipFill>
        <p:spPr>
          <a:xfrm>
            <a:off x="655190" y="-118843"/>
            <a:ext cx="5069092" cy="6493264"/>
          </a:xfrm>
          <a:prstGeom prst="rect">
            <a:avLst/>
          </a:prstGeom>
        </p:spPr>
      </p:pic>
    </p:spTree>
    <p:extLst>
      <p:ext uri="{BB962C8B-B14F-4D97-AF65-F5344CB8AC3E}">
        <p14:creationId xmlns:p14="http://schemas.microsoft.com/office/powerpoint/2010/main" val="2477533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0C1C22-3578-4886-B87E-D5CED20ED88A}"/>
              </a:ext>
            </a:extLst>
          </p:cNvPr>
          <p:cNvSpPr/>
          <p:nvPr/>
        </p:nvSpPr>
        <p:spPr>
          <a:xfrm>
            <a:off x="192506" y="1339593"/>
            <a:ext cx="8813842" cy="5016758"/>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70C0"/>
                </a:solidFill>
              </a:rPr>
              <a:t>The Creative and Cultural Industries (CCIs) are one of the fastest growing industries and should be at the centre of national strategic priority to unlock wider economic participation and inclusivity in the mainstream economy. </a:t>
            </a:r>
            <a:endParaRPr lang="en-US" sz="2000" dirty="0" smtClean="0">
              <a:solidFill>
                <a:srgbClr val="0070C0"/>
              </a:solidFill>
            </a:endParaRPr>
          </a:p>
          <a:p>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There is an urgent need to explore the opportunities presented by sport economy, including the computation and/or quantification of its contribution to the gross domestic product (GDP) and job creation</a:t>
            </a:r>
            <a:r>
              <a:rPr lang="en-US" sz="2000" dirty="0" smtClean="0">
                <a:solidFill>
                  <a:srgbClr val="0070C0"/>
                </a:solidFill>
              </a:rPr>
              <a:t>.</a:t>
            </a:r>
          </a:p>
          <a:p>
            <a:endParaRPr lang="en-US" sz="2000" dirty="0" smtClean="0">
              <a:solidFill>
                <a:srgbClr val="0070C0"/>
              </a:solidFill>
            </a:endParaRPr>
          </a:p>
          <a:p>
            <a:pPr marL="342900" indent="-342900">
              <a:buFont typeface="Arial" panose="020B0604020202020204" pitchFamily="34" charset="0"/>
              <a:buChar char="•"/>
            </a:pPr>
            <a:r>
              <a:rPr lang="en-US" sz="2000" dirty="0" smtClean="0">
                <a:solidFill>
                  <a:srgbClr val="0070C0"/>
                </a:solidFill>
              </a:rPr>
              <a:t>In </a:t>
            </a:r>
            <a:r>
              <a:rPr lang="en-US" sz="2000" dirty="0">
                <a:solidFill>
                  <a:srgbClr val="0070C0"/>
                </a:solidFill>
              </a:rPr>
              <a:t>order to realise the potential of sport and cultural and creative industries to create growth and jobs, South Africa needs to identify and invest in new sources of smart, sustainable and inclusive growth drivers. </a:t>
            </a:r>
            <a:endParaRPr lang="en-US" sz="2000" dirty="0" smtClean="0">
              <a:solidFill>
                <a:srgbClr val="0070C0"/>
              </a:solidFill>
            </a:endParaRPr>
          </a:p>
          <a:p>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Much of our future prosperity will depend on how we use our resources, knowledge and creative talent to spur innovation. For example, there are huge opportunities to use sport and recreation as a medium to attract tourists to South Africa. </a:t>
            </a:r>
            <a:endParaRPr lang="en-ZA" sz="2000" dirty="0">
              <a:solidFill>
                <a:srgbClr val="0070C0"/>
              </a:solidFill>
            </a:endParaRPr>
          </a:p>
        </p:txBody>
      </p:sp>
      <p:sp>
        <p:nvSpPr>
          <p:cNvPr id="8" name="TextBox 7">
            <a:extLst>
              <a:ext uri="{FF2B5EF4-FFF2-40B4-BE49-F238E27FC236}">
                <a16:creationId xmlns:a16="http://schemas.microsoft.com/office/drawing/2014/main" id="{5F6A12BD-2263-4899-980C-1DA6C693DCCD}"/>
              </a:ext>
            </a:extLst>
          </p:cNvPr>
          <p:cNvSpPr txBox="1"/>
          <p:nvPr/>
        </p:nvSpPr>
        <p:spPr>
          <a:xfrm>
            <a:off x="-570270" y="-63625"/>
            <a:ext cx="10382864" cy="1138773"/>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1 – </a:t>
            </a:r>
          </a:p>
          <a:p>
            <a:pPr algn="ctr"/>
            <a:r>
              <a:rPr lang="en-US" sz="1600" b="1" i="1" dirty="0" smtClean="0">
                <a:solidFill>
                  <a:schemeClr val="accent4"/>
                </a:solidFill>
                <a:latin typeface="Bahnschrift Light" panose="020B0502040204020203" pitchFamily="34" charset="0"/>
              </a:rPr>
              <a:t>Increased </a:t>
            </a:r>
            <a:r>
              <a:rPr lang="en-US" sz="1600" b="1" i="1" dirty="0">
                <a:solidFill>
                  <a:schemeClr val="accent4"/>
                </a:solidFill>
                <a:latin typeface="Bahnschrift Light" panose="020B0502040204020203" pitchFamily="34" charset="0"/>
              </a:rPr>
              <a:t>market share of, and job opportunities created in sport, cultural and creative industries</a:t>
            </a:r>
            <a:r>
              <a:rPr lang="en-US" sz="3200" b="1" i="1" dirty="0" smtClean="0">
                <a:solidFill>
                  <a:schemeClr val="accent4"/>
                </a:solidFill>
                <a:latin typeface="Bahnschrift Light" panose="020B0502040204020203" pitchFamily="34" charset="0"/>
              </a:rPr>
              <a:t>.</a:t>
            </a:r>
            <a:endParaRPr lang="en-US" sz="3200" b="1" i="1" dirty="0">
              <a:solidFill>
                <a:schemeClr val="accent4"/>
              </a:solidFill>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A49532BC-B16A-474D-9EC2-3CBDE47ED620}"/>
              </a:ext>
            </a:extLst>
          </p:cNvPr>
          <p:cNvSpPr>
            <a:spLocks noGrp="1"/>
          </p:cNvSpPr>
          <p:nvPr>
            <p:ph type="sldNum" sz="quarter" idx="12"/>
          </p:nvPr>
        </p:nvSpPr>
        <p:spPr/>
        <p:txBody>
          <a:bodyPr/>
          <a:lstStyle/>
          <a:p>
            <a:fld id="{3A02C872-3C2D-4BBA-99CD-E07908712697}" type="slidenum">
              <a:rPr lang="en-ZA" smtClean="0"/>
              <a:pPr/>
              <a:t>20</a:t>
            </a:fld>
            <a:endParaRPr lang="en-ZA"/>
          </a:p>
        </p:txBody>
      </p:sp>
    </p:spTree>
    <p:extLst>
      <p:ext uri="{BB962C8B-B14F-4D97-AF65-F5344CB8AC3E}">
        <p14:creationId xmlns:p14="http://schemas.microsoft.com/office/powerpoint/2010/main" val="4067360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5DCB41-8F5E-44BB-BF4D-22E714BAE600}"/>
              </a:ext>
            </a:extLst>
          </p:cNvPr>
          <p:cNvSpPr/>
          <p:nvPr/>
        </p:nvSpPr>
        <p:spPr>
          <a:xfrm>
            <a:off x="184871" y="1185705"/>
            <a:ext cx="8734927" cy="517064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rgbClr val="0070C0"/>
                </a:solidFill>
              </a:rPr>
              <a:t>People in cultural occupations make up about 3% of all jobs in South Africa, rising to nearly 7% (1 million jobs) when people working in creative </a:t>
            </a:r>
            <a:r>
              <a:rPr lang="en-US" sz="2000" dirty="0" smtClean="0">
                <a:solidFill>
                  <a:srgbClr val="0070C0"/>
                </a:solidFill>
              </a:rPr>
              <a:t>industries </a:t>
            </a:r>
            <a:r>
              <a:rPr lang="en-US" sz="2000" dirty="0">
                <a:solidFill>
                  <a:srgbClr val="0070C0"/>
                </a:solidFill>
              </a:rPr>
              <a:t>support occupations are included.</a:t>
            </a:r>
          </a:p>
          <a:p>
            <a:pPr marL="285750" indent="-285750">
              <a:lnSpc>
                <a:spcPct val="150000"/>
              </a:lnSpc>
              <a:buFont typeface="Arial" panose="020B0604020202020204" pitchFamily="34" charset="0"/>
              <a:buChar char="•"/>
            </a:pPr>
            <a:endParaRPr lang="en-US" sz="2000" dirty="0">
              <a:solidFill>
                <a:srgbClr val="0070C0"/>
              </a:solidFill>
            </a:endParaRPr>
          </a:p>
          <a:p>
            <a:pPr marL="285750" indent="-285750">
              <a:lnSpc>
                <a:spcPct val="150000"/>
              </a:lnSpc>
              <a:buFont typeface="Arial" panose="020B0604020202020204" pitchFamily="34" charset="0"/>
              <a:buChar char="•"/>
            </a:pPr>
            <a:r>
              <a:rPr lang="en-US" sz="2000" dirty="0">
                <a:solidFill>
                  <a:srgbClr val="0070C0"/>
                </a:solidFill>
              </a:rPr>
              <a:t>The domains that offer most jobs in the cultural sector include:</a:t>
            </a:r>
          </a:p>
          <a:p>
            <a:pPr marL="742950" lvl="1" indent="-285750">
              <a:lnSpc>
                <a:spcPct val="150000"/>
              </a:lnSpc>
              <a:buFont typeface="Arial" panose="020B0604020202020204" pitchFamily="34" charset="0"/>
              <a:buChar char="•"/>
            </a:pPr>
            <a:r>
              <a:rPr lang="en-US" sz="2000" i="1" dirty="0">
                <a:solidFill>
                  <a:srgbClr val="0070C0"/>
                </a:solidFill>
              </a:rPr>
              <a:t>Visual Arts and Crafts (44,3%)</a:t>
            </a:r>
          </a:p>
          <a:p>
            <a:pPr marL="742950" lvl="1" indent="-285750">
              <a:lnSpc>
                <a:spcPct val="150000"/>
              </a:lnSpc>
              <a:buFont typeface="Arial" panose="020B0604020202020204" pitchFamily="34" charset="0"/>
              <a:buChar char="•"/>
            </a:pPr>
            <a:r>
              <a:rPr lang="en-US" sz="2000" i="1" dirty="0">
                <a:solidFill>
                  <a:srgbClr val="0070C0"/>
                </a:solidFill>
              </a:rPr>
              <a:t>Intangible Cultural Heritage (23,3%). This includes traditional chiefs and heads of villages, religious professionals, traditional medicine practitioners, faith healers and religious associate professionals</a:t>
            </a:r>
          </a:p>
          <a:p>
            <a:pPr marL="742950" lvl="1" indent="-285750">
              <a:lnSpc>
                <a:spcPct val="150000"/>
              </a:lnSpc>
              <a:buFont typeface="Arial" panose="020B0604020202020204" pitchFamily="34" charset="0"/>
              <a:buChar char="•"/>
            </a:pPr>
            <a:r>
              <a:rPr lang="en-US" sz="2000" i="1" dirty="0">
                <a:solidFill>
                  <a:srgbClr val="0070C0"/>
                </a:solidFill>
              </a:rPr>
              <a:t>Design and creative services (12,8%), and</a:t>
            </a:r>
          </a:p>
          <a:p>
            <a:pPr marL="742950" lvl="1" indent="-285750">
              <a:lnSpc>
                <a:spcPct val="150000"/>
              </a:lnSpc>
              <a:buFont typeface="Arial" panose="020B0604020202020204" pitchFamily="34" charset="0"/>
              <a:buChar char="•"/>
            </a:pPr>
            <a:r>
              <a:rPr lang="en-US" sz="2000" i="1" dirty="0">
                <a:solidFill>
                  <a:srgbClr val="0070C0"/>
                </a:solidFill>
              </a:rPr>
              <a:t>Books, Information and Press (12,8%). </a:t>
            </a:r>
            <a:endParaRPr lang="en-ZA" dirty="0">
              <a:solidFill>
                <a:srgbClr val="0070C0"/>
              </a:solidFill>
            </a:endParaRPr>
          </a:p>
        </p:txBody>
      </p:sp>
      <p:sp>
        <p:nvSpPr>
          <p:cNvPr id="5" name="Slide Number Placeholder 4">
            <a:extLst>
              <a:ext uri="{FF2B5EF4-FFF2-40B4-BE49-F238E27FC236}">
                <a16:creationId xmlns:a16="http://schemas.microsoft.com/office/drawing/2014/main" id="{0EDF62D8-D7DE-4D68-95DC-F3FBA8CB2681}"/>
              </a:ext>
            </a:extLst>
          </p:cNvPr>
          <p:cNvSpPr>
            <a:spLocks noGrp="1"/>
          </p:cNvSpPr>
          <p:nvPr>
            <p:ph type="sldNum" sz="quarter" idx="12"/>
          </p:nvPr>
        </p:nvSpPr>
        <p:spPr/>
        <p:txBody>
          <a:bodyPr/>
          <a:lstStyle/>
          <a:p>
            <a:fld id="{3A02C872-3C2D-4BBA-99CD-E07908712697}" type="slidenum">
              <a:rPr lang="en-ZA" smtClean="0"/>
              <a:pPr/>
              <a:t>21</a:t>
            </a:fld>
            <a:endParaRPr lang="en-ZA"/>
          </a:p>
        </p:txBody>
      </p:sp>
      <p:sp>
        <p:nvSpPr>
          <p:cNvPr id="6" name="TextBox 5">
            <a:extLst>
              <a:ext uri="{FF2B5EF4-FFF2-40B4-BE49-F238E27FC236}">
                <a16:creationId xmlns:a16="http://schemas.microsoft.com/office/drawing/2014/main" id="{5F6A12BD-2263-4899-980C-1DA6C693DCCD}"/>
              </a:ext>
            </a:extLst>
          </p:cNvPr>
          <p:cNvSpPr txBox="1"/>
          <p:nvPr/>
        </p:nvSpPr>
        <p:spPr>
          <a:xfrm>
            <a:off x="-570270" y="-63625"/>
            <a:ext cx="10382864" cy="1138773"/>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1 – </a:t>
            </a:r>
          </a:p>
          <a:p>
            <a:pPr algn="ctr"/>
            <a:r>
              <a:rPr lang="en-US" sz="1600" b="1" i="1" dirty="0" smtClean="0">
                <a:solidFill>
                  <a:schemeClr val="accent4"/>
                </a:solidFill>
                <a:latin typeface="Bahnschrift Light" panose="020B0502040204020203" pitchFamily="34" charset="0"/>
              </a:rPr>
              <a:t>Increased </a:t>
            </a:r>
            <a:r>
              <a:rPr lang="en-US" sz="1600" b="1" i="1" dirty="0">
                <a:solidFill>
                  <a:schemeClr val="accent4"/>
                </a:solidFill>
                <a:latin typeface="Bahnschrift Light" panose="020B0502040204020203" pitchFamily="34" charset="0"/>
              </a:rPr>
              <a:t>market share of, and job opportunities created in sport, cultural and creative industries</a:t>
            </a:r>
            <a:r>
              <a:rPr lang="en-US" sz="3200" b="1" i="1" dirty="0" smtClean="0">
                <a:solidFill>
                  <a:schemeClr val="accent4"/>
                </a:solidFill>
                <a:latin typeface="Bahnschrift Light" panose="020B0502040204020203" pitchFamily="34" charset="0"/>
              </a:rPr>
              <a:t>.</a:t>
            </a:r>
            <a:endParaRPr lang="en-US" sz="3200" b="1" i="1" dirty="0">
              <a:solidFill>
                <a:schemeClr val="accent4"/>
              </a:solidFill>
              <a:latin typeface="Bahnschrift Light" panose="020B0502040204020203" pitchFamily="34" charset="0"/>
            </a:endParaRPr>
          </a:p>
        </p:txBody>
      </p:sp>
    </p:spTree>
    <p:extLst>
      <p:ext uri="{BB962C8B-B14F-4D97-AF65-F5344CB8AC3E}">
        <p14:creationId xmlns:p14="http://schemas.microsoft.com/office/powerpoint/2010/main" val="2625116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E85698-B714-45EC-9EB7-3D7D0A1D0D4B}"/>
              </a:ext>
            </a:extLst>
          </p:cNvPr>
          <p:cNvSpPr/>
          <p:nvPr/>
        </p:nvSpPr>
        <p:spPr>
          <a:xfrm>
            <a:off x="336884" y="1296333"/>
            <a:ext cx="8470231" cy="4619854"/>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olidFill>
                  <a:srgbClr val="0070C0"/>
                </a:solidFill>
              </a:rPr>
              <a:t>The majority (86%) of those in cultural occupations in South Africa are black (including black Africans, </a:t>
            </a:r>
            <a:r>
              <a:rPr lang="en-US" dirty="0" err="1">
                <a:solidFill>
                  <a:srgbClr val="0070C0"/>
                </a:solidFill>
              </a:rPr>
              <a:t>coloured</a:t>
            </a:r>
            <a:r>
              <a:rPr lang="en-US" dirty="0">
                <a:solidFill>
                  <a:srgbClr val="0070C0"/>
                </a:solidFill>
              </a:rPr>
              <a:t> people and people of Indian/Asian origin), although white people are still over-represented when comparing the demographic make-up of the country.</a:t>
            </a:r>
          </a:p>
          <a:p>
            <a:pPr marL="285750" indent="-285750">
              <a:lnSpc>
                <a:spcPct val="150000"/>
              </a:lnSpc>
              <a:buFont typeface="Arial" panose="020B0604020202020204" pitchFamily="34" charset="0"/>
              <a:buChar char="•"/>
            </a:pPr>
            <a:endParaRPr lang="en-US" dirty="0">
              <a:solidFill>
                <a:srgbClr val="0070C0"/>
              </a:solidFill>
            </a:endParaRPr>
          </a:p>
          <a:p>
            <a:pPr marL="285750" indent="-285750">
              <a:lnSpc>
                <a:spcPct val="150000"/>
              </a:lnSpc>
              <a:buFont typeface="Arial" panose="020B0604020202020204" pitchFamily="34" charset="0"/>
              <a:buChar char="•"/>
            </a:pPr>
            <a:r>
              <a:rPr lang="en-US" dirty="0">
                <a:solidFill>
                  <a:srgbClr val="0070C0"/>
                </a:solidFill>
              </a:rPr>
              <a:t>Youth in cultural occupations are more transformed than older workers, </a:t>
            </a:r>
            <a:r>
              <a:rPr lang="en-US" dirty="0" smtClean="0">
                <a:solidFill>
                  <a:srgbClr val="0070C0"/>
                </a:solidFill>
              </a:rPr>
              <a:t>with 87</a:t>
            </a:r>
            <a:r>
              <a:rPr lang="en-US" dirty="0">
                <a:solidFill>
                  <a:srgbClr val="0070C0"/>
                </a:solidFill>
              </a:rPr>
              <a:t>% being black people. </a:t>
            </a:r>
          </a:p>
          <a:p>
            <a:pPr marL="285750" indent="-285750">
              <a:lnSpc>
                <a:spcPct val="150000"/>
              </a:lnSpc>
              <a:buFont typeface="Arial" panose="020B0604020202020204" pitchFamily="34" charset="0"/>
              <a:buChar char="•"/>
            </a:pPr>
            <a:endParaRPr lang="en-US" dirty="0">
              <a:solidFill>
                <a:srgbClr val="0070C0"/>
              </a:solidFill>
            </a:endParaRPr>
          </a:p>
          <a:p>
            <a:pPr marL="285750" indent="-285750">
              <a:lnSpc>
                <a:spcPct val="150000"/>
              </a:lnSpc>
              <a:buFont typeface="Arial" panose="020B0604020202020204" pitchFamily="34" charset="0"/>
              <a:buChar char="•"/>
            </a:pPr>
            <a:r>
              <a:rPr lang="en-US" dirty="0">
                <a:solidFill>
                  <a:srgbClr val="0070C0"/>
                </a:solidFill>
              </a:rPr>
              <a:t>The increasingly diverse make-up of younger workers indicates that the cultural sector is transforming and is likely to become more representative over time </a:t>
            </a:r>
            <a:br>
              <a:rPr lang="en-US" dirty="0">
                <a:solidFill>
                  <a:srgbClr val="0070C0"/>
                </a:solidFill>
              </a:rPr>
            </a:br>
            <a:endParaRPr lang="en-ZA" dirty="0">
              <a:solidFill>
                <a:srgbClr val="0070C0"/>
              </a:solidFill>
            </a:endParaRPr>
          </a:p>
        </p:txBody>
      </p:sp>
      <p:sp>
        <p:nvSpPr>
          <p:cNvPr id="5" name="Slide Number Placeholder 4">
            <a:extLst>
              <a:ext uri="{FF2B5EF4-FFF2-40B4-BE49-F238E27FC236}">
                <a16:creationId xmlns:a16="http://schemas.microsoft.com/office/drawing/2014/main" id="{192CF5F8-AFC4-4838-B792-6677BA704605}"/>
              </a:ext>
            </a:extLst>
          </p:cNvPr>
          <p:cNvSpPr>
            <a:spLocks noGrp="1"/>
          </p:cNvSpPr>
          <p:nvPr>
            <p:ph type="sldNum" sz="quarter" idx="12"/>
          </p:nvPr>
        </p:nvSpPr>
        <p:spPr/>
        <p:txBody>
          <a:bodyPr/>
          <a:lstStyle/>
          <a:p>
            <a:fld id="{3A02C872-3C2D-4BBA-99CD-E07908712697}" type="slidenum">
              <a:rPr lang="en-ZA" smtClean="0"/>
              <a:pPr/>
              <a:t>22</a:t>
            </a:fld>
            <a:endParaRPr lang="en-ZA"/>
          </a:p>
        </p:txBody>
      </p:sp>
      <p:sp>
        <p:nvSpPr>
          <p:cNvPr id="6" name="TextBox 5">
            <a:extLst>
              <a:ext uri="{FF2B5EF4-FFF2-40B4-BE49-F238E27FC236}">
                <a16:creationId xmlns:a16="http://schemas.microsoft.com/office/drawing/2014/main" id="{5F6A12BD-2263-4899-980C-1DA6C693DCCD}"/>
              </a:ext>
            </a:extLst>
          </p:cNvPr>
          <p:cNvSpPr txBox="1"/>
          <p:nvPr/>
        </p:nvSpPr>
        <p:spPr>
          <a:xfrm>
            <a:off x="-570270" y="-63625"/>
            <a:ext cx="10382864" cy="1138773"/>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1 – </a:t>
            </a:r>
          </a:p>
          <a:p>
            <a:pPr algn="ctr"/>
            <a:r>
              <a:rPr lang="en-US" sz="1600" b="1" i="1" dirty="0" smtClean="0">
                <a:solidFill>
                  <a:schemeClr val="accent4"/>
                </a:solidFill>
                <a:latin typeface="Bahnschrift Light" panose="020B0502040204020203" pitchFamily="34" charset="0"/>
              </a:rPr>
              <a:t>Increased </a:t>
            </a:r>
            <a:r>
              <a:rPr lang="en-US" sz="1600" b="1" i="1" dirty="0">
                <a:solidFill>
                  <a:schemeClr val="accent4"/>
                </a:solidFill>
                <a:latin typeface="Bahnschrift Light" panose="020B0502040204020203" pitchFamily="34" charset="0"/>
              </a:rPr>
              <a:t>market share of, and job opportunities created in sport, cultural and creative industries</a:t>
            </a:r>
            <a:r>
              <a:rPr lang="en-US" sz="3200" b="1" i="1" dirty="0" smtClean="0">
                <a:solidFill>
                  <a:schemeClr val="accent4"/>
                </a:solidFill>
                <a:latin typeface="Bahnschrift Light" panose="020B0502040204020203" pitchFamily="34" charset="0"/>
              </a:rPr>
              <a:t>.</a:t>
            </a:r>
            <a:endParaRPr lang="en-US" sz="3200" b="1" i="1" dirty="0">
              <a:solidFill>
                <a:schemeClr val="accent4"/>
              </a:solidFill>
              <a:latin typeface="Bahnschrift Light" panose="020B0502040204020203" pitchFamily="34" charset="0"/>
            </a:endParaRPr>
          </a:p>
        </p:txBody>
      </p:sp>
    </p:spTree>
    <p:extLst>
      <p:ext uri="{BB962C8B-B14F-4D97-AF65-F5344CB8AC3E}">
        <p14:creationId xmlns:p14="http://schemas.microsoft.com/office/powerpoint/2010/main" val="22859054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FAF9DF-CE35-4830-BC54-AE0E89B641DE}"/>
              </a:ext>
            </a:extLst>
          </p:cNvPr>
          <p:cNvSpPr/>
          <p:nvPr/>
        </p:nvSpPr>
        <p:spPr>
          <a:xfrm>
            <a:off x="303406" y="1292481"/>
            <a:ext cx="9048466" cy="369332"/>
          </a:xfrm>
          <a:prstGeom prst="rect">
            <a:avLst/>
          </a:prstGeom>
        </p:spPr>
        <p:txBody>
          <a:bodyPr wrap="square">
            <a:spAutoFit/>
          </a:bodyPr>
          <a:lstStyle/>
          <a:p>
            <a:r>
              <a:rPr lang="en-US" dirty="0">
                <a:solidFill>
                  <a:srgbClr val="0070C0"/>
                </a:solidFill>
              </a:rPr>
              <a:t>The percentage of women in cultural occupations is considerably lower than that of men.</a:t>
            </a:r>
            <a:endParaRPr lang="en-ZA" dirty="0">
              <a:solidFill>
                <a:srgbClr val="0070C0"/>
              </a:solidFill>
            </a:endParaRPr>
          </a:p>
        </p:txBody>
      </p:sp>
      <p:pic>
        <p:nvPicPr>
          <p:cNvPr id="5" name="Picture 4">
            <a:extLst>
              <a:ext uri="{FF2B5EF4-FFF2-40B4-BE49-F238E27FC236}">
                <a16:creationId xmlns:a16="http://schemas.microsoft.com/office/drawing/2014/main" id="{61F51F99-D084-4618-9CC4-BE62107BA12D}"/>
              </a:ext>
            </a:extLst>
          </p:cNvPr>
          <p:cNvPicPr>
            <a:picLocks noChangeAspect="1"/>
          </p:cNvPicPr>
          <p:nvPr/>
        </p:nvPicPr>
        <p:blipFill>
          <a:blip r:embed="rId2" cstate="print"/>
          <a:stretch>
            <a:fillRect/>
          </a:stretch>
        </p:blipFill>
        <p:spPr>
          <a:xfrm>
            <a:off x="303406" y="1661813"/>
            <a:ext cx="8635511" cy="4877100"/>
          </a:xfrm>
          <a:prstGeom prst="rect">
            <a:avLst/>
          </a:prstGeom>
        </p:spPr>
      </p:pic>
      <p:sp>
        <p:nvSpPr>
          <p:cNvPr id="7" name="Slide Number Placeholder 6">
            <a:extLst>
              <a:ext uri="{FF2B5EF4-FFF2-40B4-BE49-F238E27FC236}">
                <a16:creationId xmlns:a16="http://schemas.microsoft.com/office/drawing/2014/main" id="{D0D525B5-481D-4385-8503-5610BD897D69}"/>
              </a:ext>
            </a:extLst>
          </p:cNvPr>
          <p:cNvSpPr>
            <a:spLocks noGrp="1"/>
          </p:cNvSpPr>
          <p:nvPr>
            <p:ph type="sldNum" sz="quarter" idx="12"/>
          </p:nvPr>
        </p:nvSpPr>
        <p:spPr/>
        <p:txBody>
          <a:bodyPr/>
          <a:lstStyle/>
          <a:p>
            <a:fld id="{3A02C872-3C2D-4BBA-99CD-E07908712697}" type="slidenum">
              <a:rPr lang="en-ZA" smtClean="0"/>
              <a:pPr/>
              <a:t>23</a:t>
            </a:fld>
            <a:endParaRPr lang="en-ZA"/>
          </a:p>
        </p:txBody>
      </p:sp>
      <p:sp>
        <p:nvSpPr>
          <p:cNvPr id="6" name="TextBox 5">
            <a:extLst>
              <a:ext uri="{FF2B5EF4-FFF2-40B4-BE49-F238E27FC236}">
                <a16:creationId xmlns:a16="http://schemas.microsoft.com/office/drawing/2014/main" id="{5F6A12BD-2263-4899-980C-1DA6C693DCCD}"/>
              </a:ext>
            </a:extLst>
          </p:cNvPr>
          <p:cNvSpPr txBox="1"/>
          <p:nvPr/>
        </p:nvSpPr>
        <p:spPr>
          <a:xfrm>
            <a:off x="-570270" y="-63625"/>
            <a:ext cx="10382864" cy="1138773"/>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1 – </a:t>
            </a:r>
          </a:p>
          <a:p>
            <a:pPr algn="ctr"/>
            <a:r>
              <a:rPr lang="en-US" sz="1600" b="1" i="1" dirty="0" smtClean="0">
                <a:solidFill>
                  <a:schemeClr val="accent4"/>
                </a:solidFill>
                <a:latin typeface="Bahnschrift Light" panose="020B0502040204020203" pitchFamily="34" charset="0"/>
              </a:rPr>
              <a:t>Increased </a:t>
            </a:r>
            <a:r>
              <a:rPr lang="en-US" sz="1600" b="1" i="1" dirty="0">
                <a:solidFill>
                  <a:schemeClr val="accent4"/>
                </a:solidFill>
                <a:latin typeface="Bahnschrift Light" panose="020B0502040204020203" pitchFamily="34" charset="0"/>
              </a:rPr>
              <a:t>market share </a:t>
            </a:r>
            <a:r>
              <a:rPr lang="en-US" sz="1600" b="1" i="1" dirty="0" smtClean="0">
                <a:solidFill>
                  <a:schemeClr val="accent4"/>
                </a:solidFill>
                <a:latin typeface="Bahnschrift Light" panose="020B0502040204020203" pitchFamily="34" charset="0"/>
              </a:rPr>
              <a:t>of , </a:t>
            </a:r>
            <a:r>
              <a:rPr lang="en-US" sz="1600" b="1" i="1" dirty="0">
                <a:solidFill>
                  <a:schemeClr val="accent4"/>
                </a:solidFill>
                <a:latin typeface="Bahnschrift Light" panose="020B0502040204020203" pitchFamily="34" charset="0"/>
              </a:rPr>
              <a:t>and job opportunities created in </a:t>
            </a:r>
            <a:r>
              <a:rPr lang="en-US" sz="1600" b="1" i="1" dirty="0" smtClean="0">
                <a:solidFill>
                  <a:schemeClr val="accent4"/>
                </a:solidFill>
                <a:latin typeface="Bahnschrift Light" panose="020B0502040204020203" pitchFamily="34" charset="0"/>
              </a:rPr>
              <a:t>sport, </a:t>
            </a:r>
            <a:r>
              <a:rPr lang="en-US" sz="1600" b="1" i="1" dirty="0">
                <a:solidFill>
                  <a:schemeClr val="accent4"/>
                </a:solidFill>
                <a:latin typeface="Bahnschrift Light" panose="020B0502040204020203" pitchFamily="34" charset="0"/>
              </a:rPr>
              <a:t>cultural and creative industries</a:t>
            </a:r>
            <a:r>
              <a:rPr lang="en-US" sz="3200" b="1" i="1" dirty="0" smtClean="0">
                <a:solidFill>
                  <a:schemeClr val="accent4"/>
                </a:solidFill>
                <a:latin typeface="Bahnschrift Light" panose="020B0502040204020203" pitchFamily="34" charset="0"/>
              </a:rPr>
              <a:t>.</a:t>
            </a:r>
            <a:endParaRPr lang="en-US" sz="3200" b="1" i="1" dirty="0">
              <a:solidFill>
                <a:schemeClr val="accent4"/>
              </a:solidFill>
              <a:latin typeface="Bahnschrift Light" panose="020B0502040204020203" pitchFamily="34" charset="0"/>
            </a:endParaRPr>
          </a:p>
        </p:txBody>
      </p:sp>
    </p:spTree>
    <p:extLst>
      <p:ext uri="{BB962C8B-B14F-4D97-AF65-F5344CB8AC3E}">
        <p14:creationId xmlns:p14="http://schemas.microsoft.com/office/powerpoint/2010/main" val="1733874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C0CEC-A637-4536-B2A5-C328FAEF57D9}"/>
              </a:ext>
            </a:extLst>
          </p:cNvPr>
          <p:cNvSpPr/>
          <p:nvPr/>
        </p:nvSpPr>
        <p:spPr>
          <a:xfrm>
            <a:off x="116694" y="1225274"/>
            <a:ext cx="8871283" cy="5016758"/>
          </a:xfrm>
          <a:prstGeom prst="rect">
            <a:avLst/>
          </a:prstGeom>
        </p:spPr>
        <p:txBody>
          <a:bodyPr wrap="square">
            <a:spAutoFit/>
          </a:bodyPr>
          <a:lstStyle/>
          <a:p>
            <a:pPr marL="285750" indent="-285750" algn="just">
              <a:buFont typeface="Arial" panose="020B0604020202020204" pitchFamily="34" charset="0"/>
              <a:buChar char="•"/>
            </a:pPr>
            <a:r>
              <a:rPr lang="en-US" sz="2000" dirty="0">
                <a:solidFill>
                  <a:srgbClr val="0070C0"/>
                </a:solidFill>
              </a:rPr>
              <a:t>Underpinning the NDP vision are social cohesion and nation building, which are</a:t>
            </a:r>
            <a:br>
              <a:rPr lang="en-US" sz="2000" dirty="0">
                <a:solidFill>
                  <a:srgbClr val="0070C0"/>
                </a:solidFill>
              </a:rPr>
            </a:br>
            <a:r>
              <a:rPr lang="en-US" sz="2000" dirty="0">
                <a:solidFill>
                  <a:srgbClr val="0070C0"/>
                </a:solidFill>
              </a:rPr>
              <a:t>critical to the objectives of the developmental state. </a:t>
            </a:r>
          </a:p>
          <a:p>
            <a:pPr algn="just"/>
            <a:endParaRPr lang="en-US" sz="2000" dirty="0">
              <a:solidFill>
                <a:srgbClr val="0070C0"/>
              </a:solidFill>
            </a:endParaRPr>
          </a:p>
          <a:p>
            <a:pPr marL="285750" indent="-285750" algn="just">
              <a:buFont typeface="Arial" panose="020B0604020202020204" pitchFamily="34" charset="0"/>
              <a:buChar char="•"/>
            </a:pPr>
            <a:r>
              <a:rPr lang="en-US" sz="2000" dirty="0">
                <a:solidFill>
                  <a:srgbClr val="0070C0"/>
                </a:solidFill>
              </a:rPr>
              <a:t>At the heart of social cohesion is the extent to which there is social integration and inclusion among people and within communities.</a:t>
            </a:r>
          </a:p>
          <a:p>
            <a:pPr algn="just"/>
            <a:endParaRPr lang="en-US" sz="2000" dirty="0">
              <a:solidFill>
                <a:srgbClr val="0070C0"/>
              </a:solidFill>
            </a:endParaRPr>
          </a:p>
          <a:p>
            <a:pPr marL="285750" indent="-285750" algn="just">
              <a:buFont typeface="Arial" panose="020B0604020202020204" pitchFamily="34" charset="0"/>
              <a:buChar char="•"/>
            </a:pPr>
            <a:r>
              <a:rPr lang="en-US" sz="2000" dirty="0">
                <a:solidFill>
                  <a:srgbClr val="0070C0"/>
                </a:solidFill>
              </a:rPr>
              <a:t>Various initiatives, plans, and polices are being pursued in order to manifest a sense of belonging and affiliation to the community and larger South African society. </a:t>
            </a:r>
            <a:r>
              <a:rPr lang="en-US" sz="2000" dirty="0" smtClean="0">
                <a:solidFill>
                  <a:srgbClr val="0070C0"/>
                </a:solidFill>
              </a:rPr>
              <a:t>These include </a:t>
            </a:r>
            <a:r>
              <a:rPr lang="en-US" sz="2000" dirty="0">
                <a:solidFill>
                  <a:srgbClr val="0070C0"/>
                </a:solidFill>
              </a:rPr>
              <a:t>inclusion on an equal basis in all social activities and </a:t>
            </a:r>
            <a:r>
              <a:rPr lang="en-US" sz="2000" dirty="0" smtClean="0">
                <a:solidFill>
                  <a:srgbClr val="0070C0"/>
                </a:solidFill>
              </a:rPr>
              <a:t>rights, equal </a:t>
            </a:r>
            <a:r>
              <a:rPr lang="en-US" sz="2000" dirty="0">
                <a:solidFill>
                  <a:srgbClr val="0070C0"/>
                </a:solidFill>
              </a:rPr>
              <a:t>access to all life opportunities; participation and active involvement in civic activities; </a:t>
            </a:r>
            <a:r>
              <a:rPr lang="en-US" sz="2000" dirty="0" smtClean="0">
                <a:solidFill>
                  <a:srgbClr val="0070C0"/>
                </a:solidFill>
              </a:rPr>
              <a:t>acknowledgment </a:t>
            </a:r>
            <a:r>
              <a:rPr lang="en-US" sz="2000" dirty="0">
                <a:solidFill>
                  <a:srgbClr val="0070C0"/>
                </a:solidFill>
              </a:rPr>
              <a:t>and value of differences without discrimination; </a:t>
            </a:r>
            <a:r>
              <a:rPr lang="en-US" sz="2000" dirty="0" smtClean="0">
                <a:solidFill>
                  <a:srgbClr val="0070C0"/>
                </a:solidFill>
              </a:rPr>
              <a:t>etc.</a:t>
            </a:r>
          </a:p>
          <a:p>
            <a:pPr marL="285750" indent="-285750" algn="just">
              <a:buFont typeface="Arial" panose="020B0604020202020204" pitchFamily="34" charset="0"/>
              <a:buChar char="•"/>
            </a:pPr>
            <a:endParaRPr lang="en-US" sz="2000" dirty="0" smtClean="0">
              <a:solidFill>
                <a:srgbClr val="0070C0"/>
              </a:solidFill>
            </a:endParaRPr>
          </a:p>
          <a:p>
            <a:pPr marL="285750" indent="-285750" algn="just">
              <a:buFont typeface="Arial" panose="020B0604020202020204" pitchFamily="34" charset="0"/>
              <a:buChar char="•"/>
            </a:pPr>
            <a:r>
              <a:rPr lang="en-US" sz="2000" dirty="0">
                <a:solidFill>
                  <a:srgbClr val="0070C0"/>
                </a:solidFill>
              </a:rPr>
              <a:t>In order to gauge our progress on nation building and social cohesion, proxy indicators that aim to measure the impact of various initiatives are </a:t>
            </a:r>
            <a:r>
              <a:rPr lang="en-US" sz="2000" dirty="0" smtClean="0">
                <a:solidFill>
                  <a:srgbClr val="0070C0"/>
                </a:solidFill>
              </a:rPr>
              <a:t>used, and include the few outlined below.</a:t>
            </a:r>
            <a:endParaRPr lang="en-US" sz="2000" dirty="0">
              <a:solidFill>
                <a:srgbClr val="0070C0"/>
              </a:solidFill>
            </a:endParaRPr>
          </a:p>
          <a:p>
            <a:pPr marL="285750" indent="-285750" algn="just">
              <a:buFont typeface="Arial" panose="020B0604020202020204" pitchFamily="34" charset="0"/>
              <a:buChar char="•"/>
            </a:pPr>
            <a:endParaRPr lang="en-US" sz="2000" dirty="0">
              <a:solidFill>
                <a:srgbClr val="0070C0"/>
              </a:solidFill>
            </a:endParaRPr>
          </a:p>
        </p:txBody>
      </p:sp>
      <p:sp>
        <p:nvSpPr>
          <p:cNvPr id="5" name="Slide Number Placeholder 4">
            <a:extLst>
              <a:ext uri="{FF2B5EF4-FFF2-40B4-BE49-F238E27FC236}">
                <a16:creationId xmlns:a16="http://schemas.microsoft.com/office/drawing/2014/main" id="{64E1EA3D-BF88-42D6-946D-303AC72C4B48}"/>
              </a:ext>
            </a:extLst>
          </p:cNvPr>
          <p:cNvSpPr>
            <a:spLocks noGrp="1"/>
          </p:cNvSpPr>
          <p:nvPr>
            <p:ph type="sldNum" sz="quarter" idx="12"/>
          </p:nvPr>
        </p:nvSpPr>
        <p:spPr/>
        <p:txBody>
          <a:bodyPr/>
          <a:lstStyle/>
          <a:p>
            <a:fld id="{3A02C872-3C2D-4BBA-99CD-E07908712697}" type="slidenum">
              <a:rPr lang="en-ZA" smtClean="0"/>
              <a:pPr/>
              <a:t>24</a:t>
            </a:fld>
            <a:endParaRPr lang="en-ZA"/>
          </a:p>
        </p:txBody>
      </p:sp>
      <p:sp>
        <p:nvSpPr>
          <p:cNvPr id="6" name="TextBox 5">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2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Tree>
    <p:extLst>
      <p:ext uri="{BB962C8B-B14F-4D97-AF65-F5344CB8AC3E}">
        <p14:creationId xmlns:p14="http://schemas.microsoft.com/office/powerpoint/2010/main" val="1649356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176ED-8E40-4BC5-9067-95E1DF4A5E9F}"/>
              </a:ext>
            </a:extLst>
          </p:cNvPr>
          <p:cNvPicPr>
            <a:picLocks noChangeAspect="1"/>
          </p:cNvPicPr>
          <p:nvPr/>
        </p:nvPicPr>
        <p:blipFill>
          <a:blip r:embed="rId2" cstate="print"/>
          <a:stretch>
            <a:fillRect/>
          </a:stretch>
        </p:blipFill>
        <p:spPr>
          <a:xfrm>
            <a:off x="0" y="1927122"/>
            <a:ext cx="9089298" cy="4750749"/>
          </a:xfrm>
          <a:prstGeom prst="rect">
            <a:avLst/>
          </a:prstGeom>
        </p:spPr>
      </p:pic>
      <p:sp>
        <p:nvSpPr>
          <p:cNvPr id="5" name="Rectangle 4">
            <a:extLst>
              <a:ext uri="{FF2B5EF4-FFF2-40B4-BE49-F238E27FC236}">
                <a16:creationId xmlns:a16="http://schemas.microsoft.com/office/drawing/2014/main" id="{33C1971C-56E7-40DC-9355-B3F4A09045B1}"/>
              </a:ext>
            </a:extLst>
          </p:cNvPr>
          <p:cNvSpPr/>
          <p:nvPr/>
        </p:nvSpPr>
        <p:spPr>
          <a:xfrm>
            <a:off x="0" y="5800299"/>
            <a:ext cx="1269242" cy="313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Slide Number Placeholder 6">
            <a:extLst>
              <a:ext uri="{FF2B5EF4-FFF2-40B4-BE49-F238E27FC236}">
                <a16:creationId xmlns:a16="http://schemas.microsoft.com/office/drawing/2014/main" id="{1488BEC6-7065-443D-9B6A-55CF7F2B2264}"/>
              </a:ext>
            </a:extLst>
          </p:cNvPr>
          <p:cNvSpPr>
            <a:spLocks noGrp="1"/>
          </p:cNvSpPr>
          <p:nvPr>
            <p:ph type="sldNum" sz="quarter" idx="12"/>
          </p:nvPr>
        </p:nvSpPr>
        <p:spPr/>
        <p:txBody>
          <a:bodyPr/>
          <a:lstStyle/>
          <a:p>
            <a:fld id="{3A02C872-3C2D-4BBA-99CD-E07908712697}" type="slidenum">
              <a:rPr lang="en-ZA" smtClean="0"/>
              <a:pPr/>
              <a:t>25</a:t>
            </a:fld>
            <a:endParaRPr lang="en-ZA"/>
          </a:p>
        </p:txBody>
      </p:sp>
      <p:sp>
        <p:nvSpPr>
          <p:cNvPr id="4" name="Rectangle 3"/>
          <p:cNvSpPr/>
          <p:nvPr/>
        </p:nvSpPr>
        <p:spPr>
          <a:xfrm>
            <a:off x="218455" y="985964"/>
            <a:ext cx="8652387" cy="1077218"/>
          </a:xfrm>
          <a:prstGeom prst="rect">
            <a:avLst/>
          </a:prstGeom>
        </p:spPr>
        <p:txBody>
          <a:bodyPr wrap="square">
            <a:spAutoFit/>
          </a:bodyPr>
          <a:lstStyle/>
          <a:p>
            <a:pPr algn="just"/>
            <a:r>
              <a:rPr lang="en-US" sz="1600" dirty="0" smtClean="0">
                <a:solidFill>
                  <a:srgbClr val="0070C0"/>
                </a:solidFill>
                <a:latin typeface="ArialMT"/>
              </a:rPr>
              <a:t>The </a:t>
            </a:r>
            <a:r>
              <a:rPr lang="en-US" sz="1600" dirty="0">
                <a:solidFill>
                  <a:srgbClr val="0070C0"/>
                </a:solidFill>
                <a:latin typeface="ArialMT"/>
              </a:rPr>
              <a:t>national pride index was at its highest between 2004 and 2006, with above 90% of the population taking pride in being South African. However, there was a steep decline in 2007 with the lowest level (65%) in 2008. </a:t>
            </a:r>
            <a:r>
              <a:rPr lang="en-US" sz="1600" dirty="0" smtClean="0">
                <a:solidFill>
                  <a:srgbClr val="0070C0"/>
                </a:solidFill>
                <a:latin typeface="ArialMT"/>
              </a:rPr>
              <a:t>This </a:t>
            </a:r>
            <a:r>
              <a:rPr lang="en-US" sz="1600" dirty="0">
                <a:solidFill>
                  <a:srgbClr val="0070C0"/>
                </a:solidFill>
                <a:latin typeface="ArialMT"/>
              </a:rPr>
              <a:t>has since improved to 81% in the 2017/18 financial year. </a:t>
            </a:r>
          </a:p>
        </p:txBody>
      </p:sp>
      <p:sp>
        <p:nvSpPr>
          <p:cNvPr id="8" name="TextBox 7">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2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Tree>
    <p:extLst>
      <p:ext uri="{BB962C8B-B14F-4D97-AF65-F5344CB8AC3E}">
        <p14:creationId xmlns:p14="http://schemas.microsoft.com/office/powerpoint/2010/main" val="3829078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2578D-A529-4A98-94C9-B720B77D6518}"/>
              </a:ext>
            </a:extLst>
          </p:cNvPr>
          <p:cNvPicPr>
            <a:picLocks noChangeAspect="1"/>
          </p:cNvPicPr>
          <p:nvPr/>
        </p:nvPicPr>
        <p:blipFill>
          <a:blip r:embed="rId2" cstate="print"/>
          <a:stretch>
            <a:fillRect/>
          </a:stretch>
        </p:blipFill>
        <p:spPr>
          <a:xfrm>
            <a:off x="123803" y="2025444"/>
            <a:ext cx="8892378" cy="4611329"/>
          </a:xfrm>
          <a:prstGeom prst="rect">
            <a:avLst/>
          </a:prstGeom>
        </p:spPr>
      </p:pic>
      <p:sp>
        <p:nvSpPr>
          <p:cNvPr id="5" name="Rectangle 4">
            <a:extLst>
              <a:ext uri="{FF2B5EF4-FFF2-40B4-BE49-F238E27FC236}">
                <a16:creationId xmlns:a16="http://schemas.microsoft.com/office/drawing/2014/main" id="{E4A9A4AD-9866-40A1-B714-D16AB7E05564}"/>
              </a:ext>
            </a:extLst>
          </p:cNvPr>
          <p:cNvSpPr/>
          <p:nvPr/>
        </p:nvSpPr>
        <p:spPr>
          <a:xfrm>
            <a:off x="123803" y="5828156"/>
            <a:ext cx="1269242" cy="313898"/>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Slide Number Placeholder 7">
            <a:extLst>
              <a:ext uri="{FF2B5EF4-FFF2-40B4-BE49-F238E27FC236}">
                <a16:creationId xmlns:a16="http://schemas.microsoft.com/office/drawing/2014/main" id="{D9FF52DE-8ED4-49EA-9F19-B476FBB4B05A}"/>
              </a:ext>
            </a:extLst>
          </p:cNvPr>
          <p:cNvSpPr>
            <a:spLocks noGrp="1"/>
          </p:cNvSpPr>
          <p:nvPr>
            <p:ph type="sldNum" sz="quarter" idx="12"/>
          </p:nvPr>
        </p:nvSpPr>
        <p:spPr/>
        <p:txBody>
          <a:bodyPr/>
          <a:lstStyle/>
          <a:p>
            <a:fld id="{3A02C872-3C2D-4BBA-99CD-E07908712697}" type="slidenum">
              <a:rPr lang="en-ZA" smtClean="0"/>
              <a:pPr/>
              <a:t>26</a:t>
            </a:fld>
            <a:endParaRPr lang="en-ZA"/>
          </a:p>
        </p:txBody>
      </p:sp>
      <p:sp>
        <p:nvSpPr>
          <p:cNvPr id="2" name="Rectangle 1"/>
          <p:cNvSpPr/>
          <p:nvPr/>
        </p:nvSpPr>
        <p:spPr>
          <a:xfrm>
            <a:off x="-56086" y="948226"/>
            <a:ext cx="9252155" cy="1077218"/>
          </a:xfrm>
          <a:prstGeom prst="rect">
            <a:avLst/>
          </a:prstGeom>
        </p:spPr>
        <p:txBody>
          <a:bodyPr wrap="square">
            <a:spAutoFit/>
          </a:bodyPr>
          <a:lstStyle/>
          <a:p>
            <a:r>
              <a:rPr lang="en-US" sz="1600" dirty="0">
                <a:solidFill>
                  <a:srgbClr val="0070C0"/>
                </a:solidFill>
                <a:latin typeface="ArialMT"/>
              </a:rPr>
              <a:t>About 68% of South Africans are confident of a happy future. This is an improvement from the early 2000’s with the highest confidence level between 2005 and 2006. The nation experienced a decline around 2008 with the confidence level below 60% during the year of the economic crises. The lowest level (46%) was experienced in 2016</a:t>
            </a:r>
          </a:p>
        </p:txBody>
      </p:sp>
      <p:sp>
        <p:nvSpPr>
          <p:cNvPr id="7" name="TextBox 6">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2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Tree>
    <p:extLst>
      <p:ext uri="{BB962C8B-B14F-4D97-AF65-F5344CB8AC3E}">
        <p14:creationId xmlns:p14="http://schemas.microsoft.com/office/powerpoint/2010/main" val="920697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A4B2A-D189-4BEB-9CE2-6691CED8E3A3}"/>
              </a:ext>
            </a:extLst>
          </p:cNvPr>
          <p:cNvPicPr>
            <a:picLocks noChangeAspect="1"/>
          </p:cNvPicPr>
          <p:nvPr/>
        </p:nvPicPr>
        <p:blipFill>
          <a:blip r:embed="rId2" cstate="print"/>
          <a:stretch>
            <a:fillRect/>
          </a:stretch>
        </p:blipFill>
        <p:spPr>
          <a:xfrm>
            <a:off x="0" y="1646080"/>
            <a:ext cx="8886810" cy="4356589"/>
          </a:xfrm>
          <a:prstGeom prst="rect">
            <a:avLst/>
          </a:prstGeom>
        </p:spPr>
      </p:pic>
      <p:sp>
        <p:nvSpPr>
          <p:cNvPr id="5" name="Rectangle 4">
            <a:extLst>
              <a:ext uri="{FF2B5EF4-FFF2-40B4-BE49-F238E27FC236}">
                <a16:creationId xmlns:a16="http://schemas.microsoft.com/office/drawing/2014/main" id="{93FFBA9F-88DB-4932-AF58-28E87A3823F1}"/>
              </a:ext>
            </a:extLst>
          </p:cNvPr>
          <p:cNvSpPr/>
          <p:nvPr/>
        </p:nvSpPr>
        <p:spPr>
          <a:xfrm>
            <a:off x="109183" y="5527343"/>
            <a:ext cx="1269242" cy="313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Slide Number Placeholder 6">
            <a:extLst>
              <a:ext uri="{FF2B5EF4-FFF2-40B4-BE49-F238E27FC236}">
                <a16:creationId xmlns:a16="http://schemas.microsoft.com/office/drawing/2014/main" id="{CF2E3807-3231-4A15-893E-A1BF50B2681E}"/>
              </a:ext>
            </a:extLst>
          </p:cNvPr>
          <p:cNvSpPr>
            <a:spLocks noGrp="1"/>
          </p:cNvSpPr>
          <p:nvPr>
            <p:ph type="sldNum" sz="quarter" idx="12"/>
          </p:nvPr>
        </p:nvSpPr>
        <p:spPr/>
        <p:txBody>
          <a:bodyPr/>
          <a:lstStyle/>
          <a:p>
            <a:fld id="{3A02C872-3C2D-4BBA-99CD-E07908712697}" type="slidenum">
              <a:rPr lang="en-ZA" smtClean="0"/>
              <a:pPr/>
              <a:t>27</a:t>
            </a:fld>
            <a:endParaRPr lang="en-ZA"/>
          </a:p>
        </p:txBody>
      </p:sp>
      <p:sp>
        <p:nvSpPr>
          <p:cNvPr id="6" name="TextBox 5">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2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
        <p:nvSpPr>
          <p:cNvPr id="4" name="Rectangle 3"/>
          <p:cNvSpPr/>
          <p:nvPr/>
        </p:nvSpPr>
        <p:spPr>
          <a:xfrm>
            <a:off x="0" y="890482"/>
            <a:ext cx="9144000" cy="830997"/>
          </a:xfrm>
          <a:prstGeom prst="rect">
            <a:avLst/>
          </a:prstGeom>
        </p:spPr>
        <p:txBody>
          <a:bodyPr wrap="square">
            <a:spAutoFit/>
          </a:bodyPr>
          <a:lstStyle/>
          <a:p>
            <a:pPr algn="just"/>
            <a:r>
              <a:rPr lang="en-US" sz="1600" dirty="0">
                <a:solidFill>
                  <a:srgbClr val="0070C0"/>
                </a:solidFill>
              </a:rPr>
              <a:t>Race is still a divider in South Africa. It is a dominant variable in terms of the high levels of distrust in society. In 2017 only 38% of the population were of the opinion that race relations were improving. The country experienced the lowest (36%) race relations in 2013, which is the lowest in the post-apartheid era. </a:t>
            </a:r>
          </a:p>
        </p:txBody>
      </p:sp>
    </p:spTree>
    <p:extLst>
      <p:ext uri="{BB962C8B-B14F-4D97-AF65-F5344CB8AC3E}">
        <p14:creationId xmlns:p14="http://schemas.microsoft.com/office/powerpoint/2010/main" val="3792882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8E8E24-7D6B-4D70-993F-E9952C03B383}"/>
              </a:ext>
            </a:extLst>
          </p:cNvPr>
          <p:cNvSpPr/>
          <p:nvPr/>
        </p:nvSpPr>
        <p:spPr>
          <a:xfrm>
            <a:off x="128756" y="1001039"/>
            <a:ext cx="8886489" cy="5355312"/>
          </a:xfrm>
          <a:prstGeom prst="rect">
            <a:avLst/>
          </a:prstGeom>
        </p:spPr>
        <p:txBody>
          <a:bodyPr wrap="square">
            <a:spAutoFit/>
          </a:bodyPr>
          <a:lstStyle/>
          <a:p>
            <a:pPr marL="285750" indent="-285750" algn="just">
              <a:buFont typeface="Arial" panose="020B0604020202020204" pitchFamily="34" charset="0"/>
              <a:buChar char="•"/>
            </a:pPr>
            <a:r>
              <a:rPr lang="en-US" dirty="0" smtClean="0">
                <a:solidFill>
                  <a:srgbClr val="0070C0"/>
                </a:solidFill>
              </a:rPr>
              <a:t>In </a:t>
            </a:r>
            <a:r>
              <a:rPr lang="en-US" dirty="0">
                <a:solidFill>
                  <a:srgbClr val="0070C0"/>
                </a:solidFill>
              </a:rPr>
              <a:t>terms of the baseline survey, 44% of adults have no trust, none whatsoever, in people of other race groups. </a:t>
            </a:r>
            <a:endParaRPr lang="en-US" dirty="0" smtClean="0">
              <a:solidFill>
                <a:srgbClr val="0070C0"/>
              </a:solidFill>
            </a:endParaRPr>
          </a:p>
          <a:p>
            <a:pPr algn="just"/>
            <a:endParaRPr lang="en-US" dirty="0" smtClean="0">
              <a:solidFill>
                <a:srgbClr val="0070C0"/>
              </a:solidFill>
            </a:endParaRPr>
          </a:p>
          <a:p>
            <a:pPr marL="285750" indent="-285750" algn="just">
              <a:buFont typeface="Arial" panose="020B0604020202020204" pitchFamily="34" charset="0"/>
              <a:buChar char="•"/>
            </a:pPr>
            <a:r>
              <a:rPr lang="en-US" dirty="0" smtClean="0">
                <a:solidFill>
                  <a:srgbClr val="0070C0"/>
                </a:solidFill>
              </a:rPr>
              <a:t>Only </a:t>
            </a:r>
            <a:r>
              <a:rPr lang="en-US" dirty="0">
                <a:solidFill>
                  <a:srgbClr val="0070C0"/>
                </a:solidFill>
              </a:rPr>
              <a:t>56% indicated some level of trust in people of other race groups and even here, 28% of adults can be classified in the low trust category, with 15% in the medium trust category. Those that indicated unreserved trust of the other were only a mere 13% of the sample. </a:t>
            </a:r>
            <a:endParaRPr lang="en-US" dirty="0" smtClean="0">
              <a:solidFill>
                <a:srgbClr val="0070C0"/>
              </a:solidFill>
            </a:endParaRPr>
          </a:p>
          <a:p>
            <a:pPr algn="just"/>
            <a:endParaRPr lang="en-US" dirty="0">
              <a:solidFill>
                <a:srgbClr val="0070C0"/>
              </a:solidFill>
            </a:endParaRPr>
          </a:p>
          <a:p>
            <a:pPr marL="285750" indent="-285750" algn="just">
              <a:buFont typeface="Arial" panose="020B0604020202020204" pitchFamily="34" charset="0"/>
              <a:buChar char="•"/>
            </a:pPr>
            <a:r>
              <a:rPr lang="en-US" dirty="0">
                <a:solidFill>
                  <a:srgbClr val="0070C0"/>
                </a:solidFill>
              </a:rPr>
              <a:t>This high level of distrust by race is further corroborated by the research findings from the “general mood in the country” question. When asked whether things were getting better or worse, 47% indicated that things were getting worse, while 53% thought that things were getting better or remaining the same. </a:t>
            </a:r>
            <a:endParaRPr lang="en-US" dirty="0" smtClean="0">
              <a:solidFill>
                <a:srgbClr val="0070C0"/>
              </a:solidFill>
            </a:endParaRPr>
          </a:p>
          <a:p>
            <a:pPr algn="just"/>
            <a:endParaRPr lang="en-US" dirty="0">
              <a:solidFill>
                <a:srgbClr val="0070C0"/>
              </a:solidFill>
            </a:endParaRPr>
          </a:p>
          <a:p>
            <a:pPr marL="285750" indent="-285750" algn="just">
              <a:buFont typeface="Arial" panose="020B0604020202020204" pitchFamily="34" charset="0"/>
              <a:buChar char="•"/>
            </a:pPr>
            <a:r>
              <a:rPr lang="en-US" dirty="0">
                <a:solidFill>
                  <a:srgbClr val="0070C0"/>
                </a:solidFill>
              </a:rPr>
              <a:t>Further, 45% of those that indicated that they had experienced some kind of discrimination cited racism as the sole </a:t>
            </a:r>
            <a:r>
              <a:rPr lang="en-US" dirty="0" smtClean="0">
                <a:solidFill>
                  <a:srgbClr val="0070C0"/>
                </a:solidFill>
              </a:rPr>
              <a:t>reason.</a:t>
            </a:r>
          </a:p>
          <a:p>
            <a:pPr algn="just"/>
            <a:endParaRPr lang="en-US" dirty="0">
              <a:solidFill>
                <a:srgbClr val="0070C0"/>
              </a:solidFill>
            </a:endParaRPr>
          </a:p>
          <a:p>
            <a:pPr marL="285750" indent="-285750" algn="just">
              <a:buFont typeface="Arial" panose="020B0604020202020204" pitchFamily="34" charset="0"/>
              <a:buChar char="•"/>
            </a:pPr>
            <a:r>
              <a:rPr lang="en-US" dirty="0" smtClean="0">
                <a:solidFill>
                  <a:srgbClr val="0070C0"/>
                </a:solidFill>
              </a:rPr>
              <a:t>Slow </a:t>
            </a:r>
            <a:r>
              <a:rPr lang="en-US" dirty="0">
                <a:solidFill>
                  <a:srgbClr val="0070C0"/>
                </a:solidFill>
              </a:rPr>
              <a:t>economic transformation, poor service delivery, poor quality of public good such as education and health, and campaigns such as the “white monopoly capital” campaign could have contributed to further divide a society that was already divided. </a:t>
            </a:r>
            <a:endParaRPr lang="en-ZA" dirty="0">
              <a:solidFill>
                <a:srgbClr val="0070C0"/>
              </a:solidFill>
            </a:endParaRPr>
          </a:p>
        </p:txBody>
      </p:sp>
      <p:sp>
        <p:nvSpPr>
          <p:cNvPr id="5" name="Slide Number Placeholder 4">
            <a:extLst>
              <a:ext uri="{FF2B5EF4-FFF2-40B4-BE49-F238E27FC236}">
                <a16:creationId xmlns:a16="http://schemas.microsoft.com/office/drawing/2014/main" id="{8FF1BE7F-D380-49E6-BA8C-EED20F0C0666}"/>
              </a:ext>
            </a:extLst>
          </p:cNvPr>
          <p:cNvSpPr>
            <a:spLocks noGrp="1"/>
          </p:cNvSpPr>
          <p:nvPr>
            <p:ph type="sldNum" sz="quarter" idx="12"/>
          </p:nvPr>
        </p:nvSpPr>
        <p:spPr/>
        <p:txBody>
          <a:bodyPr/>
          <a:lstStyle/>
          <a:p>
            <a:fld id="{3A02C872-3C2D-4BBA-99CD-E07908712697}" type="slidenum">
              <a:rPr lang="en-ZA" smtClean="0"/>
              <a:pPr/>
              <a:t>28</a:t>
            </a:fld>
            <a:endParaRPr lang="en-ZA"/>
          </a:p>
        </p:txBody>
      </p:sp>
      <p:sp>
        <p:nvSpPr>
          <p:cNvPr id="6" name="TextBox 5">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2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Tree>
    <p:extLst>
      <p:ext uri="{BB962C8B-B14F-4D97-AF65-F5344CB8AC3E}">
        <p14:creationId xmlns:p14="http://schemas.microsoft.com/office/powerpoint/2010/main" val="2081826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FABC18-B00B-4F43-B9F7-F57648D2C59F}"/>
              </a:ext>
            </a:extLst>
          </p:cNvPr>
          <p:cNvPicPr>
            <a:picLocks noChangeAspect="1"/>
          </p:cNvPicPr>
          <p:nvPr/>
        </p:nvPicPr>
        <p:blipFill>
          <a:blip r:embed="rId2" cstate="print"/>
          <a:stretch>
            <a:fillRect/>
          </a:stretch>
        </p:blipFill>
        <p:spPr>
          <a:xfrm>
            <a:off x="32146" y="1758885"/>
            <a:ext cx="9111854" cy="4702892"/>
          </a:xfrm>
          <a:prstGeom prst="rect">
            <a:avLst/>
          </a:prstGeom>
        </p:spPr>
      </p:pic>
      <p:sp>
        <p:nvSpPr>
          <p:cNvPr id="5" name="Rectangle 4">
            <a:extLst>
              <a:ext uri="{FF2B5EF4-FFF2-40B4-BE49-F238E27FC236}">
                <a16:creationId xmlns:a16="http://schemas.microsoft.com/office/drawing/2014/main" id="{EC85A2B8-B065-4F97-9C05-BBD714A0F1D0}"/>
              </a:ext>
            </a:extLst>
          </p:cNvPr>
          <p:cNvSpPr/>
          <p:nvPr/>
        </p:nvSpPr>
        <p:spPr>
          <a:xfrm>
            <a:off x="32146" y="1052910"/>
            <a:ext cx="9079708" cy="892552"/>
          </a:xfrm>
          <a:prstGeom prst="rect">
            <a:avLst/>
          </a:prstGeom>
        </p:spPr>
        <p:txBody>
          <a:bodyPr wrap="square">
            <a:spAutoFit/>
          </a:bodyPr>
          <a:lstStyle/>
          <a:p>
            <a:r>
              <a:rPr lang="en-US" sz="1600" dirty="0">
                <a:solidFill>
                  <a:srgbClr val="0070C0"/>
                </a:solidFill>
              </a:rPr>
              <a:t>Twenty-five years since democracy, </a:t>
            </a:r>
            <a:r>
              <a:rPr lang="en-US" sz="2000" b="1" dirty="0">
                <a:solidFill>
                  <a:srgbClr val="0070C0"/>
                </a:solidFill>
              </a:rPr>
              <a:t>inequality, race, politics and language </a:t>
            </a:r>
            <a:r>
              <a:rPr lang="en-US" sz="1600" dirty="0">
                <a:solidFill>
                  <a:srgbClr val="0070C0"/>
                </a:solidFill>
              </a:rPr>
              <a:t>are still the primary sources of social division stemming from the structural legacies from colonial and</a:t>
            </a:r>
          </a:p>
          <a:p>
            <a:r>
              <a:rPr lang="en-US" sz="1600" dirty="0">
                <a:solidFill>
                  <a:srgbClr val="0070C0"/>
                </a:solidFill>
              </a:rPr>
              <a:t>apartheid rule.</a:t>
            </a:r>
            <a:endParaRPr lang="en-ZA" sz="1600" dirty="0">
              <a:solidFill>
                <a:srgbClr val="0070C0"/>
              </a:solidFill>
            </a:endParaRPr>
          </a:p>
        </p:txBody>
      </p:sp>
      <p:sp>
        <p:nvSpPr>
          <p:cNvPr id="7" name="Rectangle 6">
            <a:extLst>
              <a:ext uri="{FF2B5EF4-FFF2-40B4-BE49-F238E27FC236}">
                <a16:creationId xmlns:a16="http://schemas.microsoft.com/office/drawing/2014/main" id="{73A0D432-809D-4A89-913C-06F3D1B4FC65}"/>
              </a:ext>
            </a:extLst>
          </p:cNvPr>
          <p:cNvSpPr/>
          <p:nvPr/>
        </p:nvSpPr>
        <p:spPr>
          <a:xfrm>
            <a:off x="397942" y="5695455"/>
            <a:ext cx="1269242" cy="313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Slide Number Placeholder 8">
            <a:extLst>
              <a:ext uri="{FF2B5EF4-FFF2-40B4-BE49-F238E27FC236}">
                <a16:creationId xmlns:a16="http://schemas.microsoft.com/office/drawing/2014/main" id="{4C81887D-572A-4E53-BED0-F19DB455C5E5}"/>
              </a:ext>
            </a:extLst>
          </p:cNvPr>
          <p:cNvSpPr>
            <a:spLocks noGrp="1"/>
          </p:cNvSpPr>
          <p:nvPr>
            <p:ph type="sldNum" sz="quarter" idx="12"/>
          </p:nvPr>
        </p:nvSpPr>
        <p:spPr/>
        <p:txBody>
          <a:bodyPr/>
          <a:lstStyle/>
          <a:p>
            <a:fld id="{3A02C872-3C2D-4BBA-99CD-E07908712697}" type="slidenum">
              <a:rPr lang="en-ZA" smtClean="0"/>
              <a:pPr/>
              <a:t>29</a:t>
            </a:fld>
            <a:endParaRPr lang="en-ZA"/>
          </a:p>
        </p:txBody>
      </p:sp>
      <p:sp>
        <p:nvSpPr>
          <p:cNvPr id="8" name="TextBox 7">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a:solidFill>
                  <a:srgbClr val="FFC000"/>
                </a:solidFill>
                <a:effectLst>
                  <a:outerShdw blurRad="38100" dist="38100" dir="2700000" algn="tl">
                    <a:srgbClr val="000000">
                      <a:alpha val="43137"/>
                    </a:srgbClr>
                  </a:outerShdw>
                </a:effectLst>
                <a:latin typeface="Bahnschrift Light" panose="020B0502040204020203" pitchFamily="34" charset="0"/>
              </a:rPr>
              <a:t>A Case for </a:t>
            </a: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Priority Outcome 2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Tree>
    <p:extLst>
      <p:ext uri="{BB962C8B-B14F-4D97-AF65-F5344CB8AC3E}">
        <p14:creationId xmlns:p14="http://schemas.microsoft.com/office/powerpoint/2010/main" val="2201825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4F4392-FBE8-4508-AC14-AA20B81D42DB}"/>
              </a:ext>
            </a:extLst>
          </p:cNvPr>
          <p:cNvSpPr>
            <a:spLocks noGrp="1"/>
          </p:cNvSpPr>
          <p:nvPr>
            <p:ph type="sldNum" sz="quarter" idx="12"/>
          </p:nvPr>
        </p:nvSpPr>
        <p:spPr/>
        <p:txBody>
          <a:bodyPr/>
          <a:lstStyle/>
          <a:p>
            <a:fld id="{C673AE1A-509D-40EA-904E-2DCDBC684208}" type="slidenum">
              <a:rPr lang="en-ZA" smtClean="0"/>
              <a:pPr/>
              <a:t>3</a:t>
            </a:fld>
            <a:endParaRPr lang="en-ZA" dirty="0"/>
          </a:p>
        </p:txBody>
      </p:sp>
      <p:sp>
        <p:nvSpPr>
          <p:cNvPr id="4" name="TextBox 3">
            <a:extLst>
              <a:ext uri="{FF2B5EF4-FFF2-40B4-BE49-F238E27FC236}">
                <a16:creationId xmlns:a16="http://schemas.microsoft.com/office/drawing/2014/main" id="{2BF02F12-FD4A-464D-B4D6-DC8E3320A835}"/>
              </a:ext>
            </a:extLst>
          </p:cNvPr>
          <p:cNvSpPr txBox="1"/>
          <p:nvPr/>
        </p:nvSpPr>
        <p:spPr>
          <a:xfrm>
            <a:off x="481781" y="1355650"/>
            <a:ext cx="8170607" cy="4093428"/>
          </a:xfrm>
          <a:prstGeom prst="rect">
            <a:avLst/>
          </a:prstGeom>
          <a:noFill/>
        </p:spPr>
        <p:txBody>
          <a:bodyPr wrap="square" rtlCol="0">
            <a:spAutoFit/>
          </a:bodyPr>
          <a:lstStyle/>
          <a:p>
            <a:pPr algn="ctr"/>
            <a:r>
              <a:rPr lang="en-US" sz="6600" b="1" dirty="0">
                <a:solidFill>
                  <a:srgbClr val="FFC000"/>
                </a:solidFill>
                <a:effectLst>
                  <a:outerShdw blurRad="38100" dist="38100" dir="2700000" algn="tl">
                    <a:srgbClr val="000000">
                      <a:alpha val="43137"/>
                    </a:srgbClr>
                  </a:outerShdw>
                </a:effectLst>
                <a:latin typeface="Bahnschrift Light" panose="020B0502040204020203" pitchFamily="34" charset="0"/>
              </a:rPr>
              <a:t>Strategic </a:t>
            </a:r>
            <a:r>
              <a:rPr lang="en-US" sz="6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positioning</a:t>
            </a:r>
          </a:p>
          <a:p>
            <a:pPr algn="ctr"/>
            <a:endParaRPr lang="en-US" sz="6600" b="1" dirty="0" smtClean="0">
              <a:solidFill>
                <a:srgbClr val="FFC000"/>
              </a:solidFill>
              <a:effectLst>
                <a:outerShdw blurRad="38100" dist="38100" dir="2700000" algn="tl">
                  <a:srgbClr val="000000">
                    <a:alpha val="43137"/>
                  </a:srgbClr>
                </a:outerShdw>
              </a:effectLst>
              <a:latin typeface="Bahnschrift Light" panose="020B0502040204020203" pitchFamily="34" charset="0"/>
            </a:endParaRPr>
          </a:p>
          <a:p>
            <a:pPr algn="ctr"/>
            <a:r>
              <a:rPr lang="en-US" sz="32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-the strategy of Department is informed by a plethora of international, national and sectorial prescripts, some of which are outlined below.</a:t>
            </a:r>
            <a:endParaRPr lang="en-ZA" sz="2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1048015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39A8-BD19-4938-890E-59E3C4189F2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7055AC4-0108-4849-A148-01261433F3FE}"/>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2D3077EC-439B-45EC-B115-5555E618A1E9}"/>
              </a:ext>
            </a:extLst>
          </p:cNvPr>
          <p:cNvPicPr>
            <a:picLocks noChangeAspect="1"/>
          </p:cNvPicPr>
          <p:nvPr/>
        </p:nvPicPr>
        <p:blipFill>
          <a:blip r:embed="rId2" cstate="print"/>
          <a:stretch>
            <a:fillRect/>
          </a:stretch>
        </p:blipFill>
        <p:spPr>
          <a:xfrm>
            <a:off x="9143" y="0"/>
            <a:ext cx="9125713" cy="6858000"/>
          </a:xfrm>
          <a:prstGeom prst="rect">
            <a:avLst/>
          </a:prstGeom>
        </p:spPr>
      </p:pic>
      <p:pic>
        <p:nvPicPr>
          <p:cNvPr id="5" name="Picture 4">
            <a:extLst>
              <a:ext uri="{FF2B5EF4-FFF2-40B4-BE49-F238E27FC236}">
                <a16:creationId xmlns:a16="http://schemas.microsoft.com/office/drawing/2014/main" id="{629C9A78-0256-4B20-A925-D2399956E9CF}"/>
              </a:ext>
            </a:extLst>
          </p:cNvPr>
          <p:cNvPicPr>
            <a:picLocks noChangeAspect="1"/>
          </p:cNvPicPr>
          <p:nvPr/>
        </p:nvPicPr>
        <p:blipFill>
          <a:blip r:embed="rId3" cstate="print"/>
          <a:stretch>
            <a:fillRect/>
          </a:stretch>
        </p:blipFill>
        <p:spPr>
          <a:xfrm>
            <a:off x="6254949" y="213411"/>
            <a:ext cx="2889051" cy="935502"/>
          </a:xfrm>
          <a:prstGeom prst="rect">
            <a:avLst/>
          </a:prstGeom>
        </p:spPr>
      </p:pic>
      <p:sp>
        <p:nvSpPr>
          <p:cNvPr id="7" name="Slide Number Placeholder 6">
            <a:extLst>
              <a:ext uri="{FF2B5EF4-FFF2-40B4-BE49-F238E27FC236}">
                <a16:creationId xmlns:a16="http://schemas.microsoft.com/office/drawing/2014/main" id="{EB325607-991E-467A-B322-EBC737950CA7}"/>
              </a:ext>
            </a:extLst>
          </p:cNvPr>
          <p:cNvSpPr>
            <a:spLocks noGrp="1"/>
          </p:cNvSpPr>
          <p:nvPr>
            <p:ph type="sldNum" sz="quarter" idx="12"/>
          </p:nvPr>
        </p:nvSpPr>
        <p:spPr/>
        <p:txBody>
          <a:bodyPr/>
          <a:lstStyle/>
          <a:p>
            <a:fld id="{3A02C872-3C2D-4BBA-99CD-E07908712697}" type="slidenum">
              <a:rPr lang="en-ZA" smtClean="0"/>
              <a:pPr/>
              <a:t>30</a:t>
            </a:fld>
            <a:endParaRPr lang="en-ZA"/>
          </a:p>
        </p:txBody>
      </p:sp>
      <p:sp>
        <p:nvSpPr>
          <p:cNvPr id="6" name="TextBox 5"/>
          <p:cNvSpPr txBox="1"/>
          <p:nvPr/>
        </p:nvSpPr>
        <p:spPr>
          <a:xfrm>
            <a:off x="5515897" y="4208206"/>
            <a:ext cx="3431458" cy="1323439"/>
          </a:xfrm>
          <a:prstGeom prst="rect">
            <a:avLst/>
          </a:prstGeom>
          <a:noFill/>
        </p:spPr>
        <p:txBody>
          <a:bodyPr wrap="square" rtlCol="0">
            <a:spAutoFit/>
          </a:bodyPr>
          <a:lstStyle/>
          <a:p>
            <a:pPr algn="ctr"/>
            <a:r>
              <a:rPr lang="en-ZA" sz="4000" b="1" dirty="0" smtClean="0">
                <a:solidFill>
                  <a:schemeClr val="accent4">
                    <a:lumMod val="75000"/>
                  </a:schemeClr>
                </a:solidFill>
                <a:latin typeface="Algerian" panose="04020705040A02060702" pitchFamily="82" charset="0"/>
              </a:rPr>
              <a:t>MEASURING OUTCOMES</a:t>
            </a:r>
            <a:endParaRPr lang="en-ZA" sz="4000" b="1" dirty="0">
              <a:solidFill>
                <a:schemeClr val="accent4">
                  <a:lumMod val="75000"/>
                </a:schemeClr>
              </a:solidFill>
              <a:latin typeface="Algerian" panose="04020705040A02060702" pitchFamily="82" charset="0"/>
            </a:endParaRPr>
          </a:p>
        </p:txBody>
      </p:sp>
    </p:spTree>
    <p:extLst>
      <p:ext uri="{BB962C8B-B14F-4D97-AF65-F5344CB8AC3E}">
        <p14:creationId xmlns:p14="http://schemas.microsoft.com/office/powerpoint/2010/main" val="4034745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AE7FECF-BEA3-4E7D-BAD0-A9FA0BA1702A}"/>
              </a:ext>
            </a:extLst>
          </p:cNvPr>
          <p:cNvSpPr>
            <a:spLocks noChangeArrowheads="1"/>
          </p:cNvSpPr>
          <p:nvPr/>
        </p:nvSpPr>
        <p:spPr bwMode="auto">
          <a:xfrm>
            <a:off x="1763713" y="1792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800" b="0" i="0" u="none" strike="noStrike" cap="none" normalizeH="0" baseline="0">
                <a:ln>
                  <a:noFill/>
                </a:ln>
                <a:solidFill>
                  <a:schemeClr val="tx1"/>
                </a:solidFill>
                <a:effectLst/>
                <a:latin typeface="Arial" panose="020B0604020202020204" pitchFamily="34" charset="0"/>
              </a:rPr>
              <a:t/>
            </a:r>
            <a:br>
              <a:rPr kumimoji="0" lang="en-ZA" altLang="en-US" sz="1800" b="0" i="0" u="none" strike="noStrike" cap="none" normalizeH="0" baseline="0">
                <a:ln>
                  <a:noFill/>
                </a:ln>
                <a:solidFill>
                  <a:schemeClr val="tx1"/>
                </a:solidFill>
                <a:effectLst/>
                <a:latin typeface="Arial" panose="020B0604020202020204" pitchFamily="34" charset="0"/>
              </a:rPr>
            </a:br>
            <a:endParaRPr kumimoji="0" lang="en-ZA"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F2FB8C0A-5BB1-4922-B83E-94642651B31C}"/>
              </a:ext>
            </a:extLst>
          </p:cNvPr>
          <p:cNvGraphicFramePr>
            <a:graphicFrameLocks noGrp="1"/>
          </p:cNvGraphicFramePr>
          <p:nvPr>
            <p:extLst>
              <p:ext uri="{D42A27DB-BD31-4B8C-83A1-F6EECF244321}">
                <p14:modId xmlns:p14="http://schemas.microsoft.com/office/powerpoint/2010/main" val="410477839"/>
              </p:ext>
            </p:extLst>
          </p:nvPr>
        </p:nvGraphicFramePr>
        <p:xfrm>
          <a:off x="132025" y="1170773"/>
          <a:ext cx="8937523" cy="5226073"/>
        </p:xfrm>
        <a:graphic>
          <a:graphicData uri="http://schemas.openxmlformats.org/drawingml/2006/table">
            <a:tbl>
              <a:tblPr firstRow="1" firstCol="1" bandRow="1">
                <a:tableStyleId>{21E4AEA4-8DFA-4A89-87EB-49C32662AFE0}</a:tableStyleId>
              </a:tblPr>
              <a:tblGrid>
                <a:gridCol w="3942736">
                  <a:extLst>
                    <a:ext uri="{9D8B030D-6E8A-4147-A177-3AD203B41FA5}">
                      <a16:colId xmlns:a16="http://schemas.microsoft.com/office/drawing/2014/main" val="2733054402"/>
                    </a:ext>
                  </a:extLst>
                </a:gridCol>
                <a:gridCol w="1691149">
                  <a:extLst>
                    <a:ext uri="{9D8B030D-6E8A-4147-A177-3AD203B41FA5}">
                      <a16:colId xmlns:a16="http://schemas.microsoft.com/office/drawing/2014/main" val="1501523415"/>
                    </a:ext>
                  </a:extLst>
                </a:gridCol>
                <a:gridCol w="1714786">
                  <a:extLst>
                    <a:ext uri="{9D8B030D-6E8A-4147-A177-3AD203B41FA5}">
                      <a16:colId xmlns:a16="http://schemas.microsoft.com/office/drawing/2014/main" val="1709349343"/>
                    </a:ext>
                  </a:extLst>
                </a:gridCol>
                <a:gridCol w="1588852">
                  <a:extLst>
                    <a:ext uri="{9D8B030D-6E8A-4147-A177-3AD203B41FA5}">
                      <a16:colId xmlns:a16="http://schemas.microsoft.com/office/drawing/2014/main" val="3895785844"/>
                    </a:ext>
                  </a:extLst>
                </a:gridCol>
              </a:tblGrid>
              <a:tr h="375877">
                <a:tc>
                  <a:txBody>
                    <a:bodyPr/>
                    <a:lstStyle/>
                    <a:p>
                      <a:pPr>
                        <a:lnSpc>
                          <a:spcPct val="115000"/>
                        </a:lnSpc>
                        <a:spcBef>
                          <a:spcPts val="660"/>
                        </a:spcBef>
                        <a:spcAft>
                          <a:spcPts val="0"/>
                        </a:spcAft>
                        <a:tabLst>
                          <a:tab pos="528955" algn="l"/>
                        </a:tabLst>
                      </a:pPr>
                      <a:r>
                        <a:rPr lang="en-ZA" sz="1400" dirty="0">
                          <a:effectLst/>
                        </a:rPr>
                        <a:t>OUTCOME INDICATOR</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400" dirty="0">
                          <a:effectLst/>
                        </a:rPr>
                        <a:t>BASELINE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tc>
                <a:tc>
                  <a:txBody>
                    <a:bodyPr/>
                    <a:lstStyle/>
                    <a:p>
                      <a:pPr algn="ctr">
                        <a:lnSpc>
                          <a:spcPct val="115000"/>
                        </a:lnSpc>
                        <a:spcBef>
                          <a:spcPts val="660"/>
                        </a:spcBef>
                        <a:spcAft>
                          <a:spcPts val="0"/>
                        </a:spcAft>
                        <a:tabLst>
                          <a:tab pos="528955" algn="l"/>
                        </a:tabLst>
                      </a:pPr>
                      <a:r>
                        <a:rPr lang="en-ZA" sz="1400" dirty="0">
                          <a:effectLst/>
                        </a:rPr>
                        <a:t>FIVE-YEAR TARGET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tc>
                <a:tc>
                  <a:txBody>
                    <a:bodyPr/>
                    <a:lstStyle/>
                    <a:p>
                      <a:pPr algn="ctr">
                        <a:lnSpc>
                          <a:spcPct val="115000"/>
                        </a:lnSpc>
                        <a:spcBef>
                          <a:spcPts val="660"/>
                        </a:spcBef>
                        <a:spcAft>
                          <a:spcPts val="0"/>
                        </a:spcAft>
                        <a:tabLst>
                          <a:tab pos="528955" algn="l"/>
                        </a:tabLst>
                      </a:pPr>
                      <a:r>
                        <a:rPr lang="en-ZA" sz="1400" dirty="0">
                          <a:effectLst/>
                        </a:rPr>
                        <a:t>SOURCE OF INFORMATION</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tc>
                <a:extLst>
                  <a:ext uri="{0D108BD9-81ED-4DB2-BD59-A6C34878D82A}">
                    <a16:rowId xmlns:a16="http://schemas.microsoft.com/office/drawing/2014/main" val="2285268500"/>
                  </a:ext>
                </a:extLst>
              </a:tr>
              <a:tr h="885202">
                <a:tc>
                  <a:txBody>
                    <a:bodyPr/>
                    <a:lstStyle/>
                    <a:p>
                      <a:pPr>
                        <a:lnSpc>
                          <a:spcPct val="115000"/>
                        </a:lnSpc>
                        <a:spcBef>
                          <a:spcPts val="660"/>
                        </a:spcBef>
                        <a:spcAft>
                          <a:spcPts val="0"/>
                        </a:spcAft>
                        <a:tabLst>
                          <a:tab pos="528955" algn="l"/>
                        </a:tabLst>
                      </a:pPr>
                      <a:r>
                        <a:rPr lang="en-ZA" sz="1200" dirty="0">
                          <a:effectLst/>
                        </a:rPr>
                        <a:t>CCI growth index</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Aft>
                          <a:spcPts val="0"/>
                        </a:spcAft>
                        <a:tabLst>
                          <a:tab pos="528955" algn="l"/>
                        </a:tabLst>
                      </a:pPr>
                      <a:r>
                        <a:rPr lang="en-ZA" sz="1200" dirty="0">
                          <a:effectLst/>
                        </a:rPr>
                        <a:t>4.9%</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200" dirty="0">
                          <a:effectLst/>
                        </a:rPr>
                        <a:t>5%</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nSpc>
                          <a:spcPct val="100000"/>
                        </a:lnSpc>
                        <a:spcAft>
                          <a:spcPts val="800"/>
                        </a:spcAft>
                        <a:tabLst>
                          <a:tab pos="290195" algn="l"/>
                        </a:tabLst>
                      </a:pPr>
                      <a:r>
                        <a:rPr lang="en-ZA" sz="1200" dirty="0" smtClean="0">
                          <a:effectLst/>
                        </a:rPr>
                        <a:t>SACO; </a:t>
                      </a:r>
                      <a:r>
                        <a:rPr lang="en-ZA" sz="1200" dirty="0" err="1" smtClean="0">
                          <a:effectLst/>
                        </a:rPr>
                        <a:t>StatsSA</a:t>
                      </a:r>
                      <a:r>
                        <a:rPr lang="en-ZA" sz="1200" dirty="0" smtClean="0">
                          <a:effectLst/>
                        </a:rPr>
                        <a:t> </a:t>
                      </a:r>
                      <a:r>
                        <a:rPr lang="en-ZA" sz="1200" dirty="0">
                          <a:effectLst/>
                        </a:rPr>
                        <a:t>– Annual Financial </a:t>
                      </a:r>
                      <a:r>
                        <a:rPr lang="en-ZA" sz="1200" dirty="0" smtClean="0">
                          <a:effectLst/>
                        </a:rPr>
                        <a:t>Statistics; Updated </a:t>
                      </a:r>
                      <a:r>
                        <a:rPr lang="en-ZA" sz="1200" dirty="0">
                          <a:effectLst/>
                        </a:rPr>
                        <a:t>Social Accounting Matrix</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extLst>
                  <a:ext uri="{0D108BD9-81ED-4DB2-BD59-A6C34878D82A}">
                    <a16:rowId xmlns:a16="http://schemas.microsoft.com/office/drawing/2014/main" val="1242078036"/>
                  </a:ext>
                </a:extLst>
              </a:tr>
              <a:tr h="662699">
                <a:tc>
                  <a:txBody>
                    <a:bodyPr/>
                    <a:lstStyle/>
                    <a:p>
                      <a:pPr>
                        <a:lnSpc>
                          <a:spcPct val="115000"/>
                        </a:lnSpc>
                        <a:spcBef>
                          <a:spcPts val="660"/>
                        </a:spcBef>
                        <a:spcAft>
                          <a:spcPts val="0"/>
                        </a:spcAft>
                        <a:tabLst>
                          <a:tab pos="528955" algn="l"/>
                        </a:tabLst>
                      </a:pPr>
                      <a:r>
                        <a:rPr lang="en-ZA" sz="1200" dirty="0">
                          <a:effectLst/>
                        </a:rPr>
                        <a:t>Exports of cultural goods and services as a percentage of all exports.</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Aft>
                          <a:spcPts val="0"/>
                        </a:spcAft>
                        <a:tabLst>
                          <a:tab pos="528955" algn="l"/>
                        </a:tabLst>
                      </a:pPr>
                      <a:r>
                        <a:rPr lang="en-ZA" sz="1200" dirty="0">
                          <a:effectLst/>
                        </a:rPr>
                        <a:t>-0.45%</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200" dirty="0">
                          <a:effectLst/>
                        </a:rPr>
                        <a:t>0.6%</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nSpc>
                          <a:spcPct val="100000"/>
                        </a:lnSpc>
                        <a:spcAft>
                          <a:spcPts val="800"/>
                        </a:spcAft>
                        <a:tabLst>
                          <a:tab pos="290195" algn="l"/>
                        </a:tabLst>
                      </a:pPr>
                      <a:r>
                        <a:rPr lang="en-ZA" sz="1200" dirty="0" smtClean="0">
                          <a:effectLst/>
                        </a:rPr>
                        <a:t>SACO; SARS </a:t>
                      </a:r>
                      <a:r>
                        <a:rPr lang="en-ZA" sz="1200" dirty="0">
                          <a:effectLst/>
                        </a:rPr>
                        <a:t>Customs and Excise Database</a:t>
                      </a:r>
                      <a:endParaRPr lang="en-ZA" sz="1200" b="1" dirty="0">
                        <a:effectLst/>
                        <a:latin typeface="Calibri" panose="020F0502020204030204" pitchFamily="34" charset="0"/>
                        <a:cs typeface="Times New Roman" panose="02020603050405020304" pitchFamily="18" charset="0"/>
                      </a:endParaRPr>
                    </a:p>
                  </a:txBody>
                  <a:tcPr marL="21194" marR="21194" marT="7393" marB="0" anchor="ctr"/>
                </a:tc>
                <a:extLst>
                  <a:ext uri="{0D108BD9-81ED-4DB2-BD59-A6C34878D82A}">
                    <a16:rowId xmlns:a16="http://schemas.microsoft.com/office/drawing/2014/main" val="195107179"/>
                  </a:ext>
                </a:extLst>
              </a:tr>
              <a:tr h="711155">
                <a:tc>
                  <a:txBody>
                    <a:bodyPr/>
                    <a:lstStyle/>
                    <a:p>
                      <a:pPr>
                        <a:lnSpc>
                          <a:spcPct val="115000"/>
                        </a:lnSpc>
                        <a:spcBef>
                          <a:spcPts val="660"/>
                        </a:spcBef>
                        <a:spcAft>
                          <a:spcPts val="0"/>
                        </a:spcAft>
                        <a:tabLst>
                          <a:tab pos="528955" algn="l"/>
                        </a:tabLst>
                      </a:pPr>
                      <a:r>
                        <a:rPr lang="en-ZA" sz="1200" dirty="0">
                          <a:effectLst/>
                        </a:rPr>
                        <a:t>Percentage of Gross Domestic Product attributable to private and formal cultural production.</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Aft>
                          <a:spcPts val="0"/>
                        </a:spcAft>
                        <a:tabLst>
                          <a:tab pos="528955" algn="l"/>
                        </a:tabLst>
                      </a:pPr>
                      <a:r>
                        <a:rPr lang="en-ZA" sz="1200" dirty="0">
                          <a:effectLst/>
                        </a:rPr>
                        <a:t>1.7%</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200" dirty="0">
                          <a:effectLst/>
                        </a:rPr>
                        <a:t>2%</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nSpc>
                          <a:spcPct val="100000"/>
                        </a:lnSpc>
                        <a:spcAft>
                          <a:spcPts val="0"/>
                        </a:spcAft>
                        <a:tabLst>
                          <a:tab pos="528955" algn="l"/>
                        </a:tabLst>
                      </a:pPr>
                      <a:r>
                        <a:rPr lang="en-ZA" sz="1200" dirty="0" smtClean="0">
                          <a:effectLst/>
                        </a:rPr>
                        <a:t>SACO; </a:t>
                      </a:r>
                      <a:r>
                        <a:rPr lang="en-ZA" sz="1200" dirty="0" err="1" smtClean="0">
                          <a:effectLst/>
                        </a:rPr>
                        <a:t>StatsSA</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extLst>
                  <a:ext uri="{0D108BD9-81ED-4DB2-BD59-A6C34878D82A}">
                    <a16:rowId xmlns:a16="http://schemas.microsoft.com/office/drawing/2014/main" val="1597860599"/>
                  </a:ext>
                </a:extLst>
              </a:tr>
              <a:tr h="945849">
                <a:tc>
                  <a:txBody>
                    <a:bodyPr/>
                    <a:lstStyle/>
                    <a:p>
                      <a:pPr>
                        <a:lnSpc>
                          <a:spcPct val="115000"/>
                        </a:lnSpc>
                        <a:spcBef>
                          <a:spcPts val="660"/>
                        </a:spcBef>
                        <a:spcAft>
                          <a:spcPts val="0"/>
                        </a:spcAft>
                        <a:tabLst>
                          <a:tab pos="528955" algn="l"/>
                        </a:tabLst>
                      </a:pPr>
                      <a:r>
                        <a:rPr lang="en-ZA" sz="1200" dirty="0">
                          <a:effectLst/>
                        </a:rPr>
                        <a:t>Number of people employed in the cultural and creative sectors and cultural occupations as a percentage of overall employment for the latest year.</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Aft>
                          <a:spcPts val="0"/>
                        </a:spcAft>
                        <a:tabLst>
                          <a:tab pos="528955" algn="l"/>
                        </a:tabLst>
                      </a:pPr>
                      <a:r>
                        <a:rPr lang="en-ZA" sz="1200" dirty="0">
                          <a:effectLst/>
                        </a:rPr>
                        <a:t>2.52%</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200" dirty="0">
                          <a:effectLst/>
                        </a:rPr>
                        <a:t>4%</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l">
                        <a:lnSpc>
                          <a:spcPct val="100000"/>
                        </a:lnSpc>
                        <a:spcAft>
                          <a:spcPts val="0"/>
                        </a:spcAft>
                        <a:tabLst>
                          <a:tab pos="528955" algn="l"/>
                        </a:tabLst>
                      </a:pPr>
                      <a:r>
                        <a:rPr lang="en-ZA" sz="1200" dirty="0" smtClean="0">
                          <a:effectLst/>
                        </a:rPr>
                        <a:t>SACO; Employment </a:t>
                      </a:r>
                      <a:r>
                        <a:rPr lang="en-ZA" sz="1200" dirty="0">
                          <a:effectLst/>
                        </a:rPr>
                        <a:t>Survey - </a:t>
                      </a:r>
                      <a:r>
                        <a:rPr lang="en-ZA" sz="1200" dirty="0" err="1">
                          <a:effectLst/>
                        </a:rPr>
                        <a:t>StatsSA</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extLst>
                  <a:ext uri="{0D108BD9-81ED-4DB2-BD59-A6C34878D82A}">
                    <a16:rowId xmlns:a16="http://schemas.microsoft.com/office/drawing/2014/main" val="358147734"/>
                  </a:ext>
                </a:extLst>
              </a:tr>
              <a:tr h="476460">
                <a:tc>
                  <a:txBody>
                    <a:bodyPr/>
                    <a:lstStyle/>
                    <a:p>
                      <a:pPr>
                        <a:lnSpc>
                          <a:spcPct val="115000"/>
                        </a:lnSpc>
                        <a:spcBef>
                          <a:spcPts val="660"/>
                        </a:spcBef>
                        <a:spcAft>
                          <a:spcPts val="0"/>
                        </a:spcAft>
                        <a:tabLst>
                          <a:tab pos="528955" algn="l"/>
                        </a:tabLst>
                      </a:pPr>
                      <a:r>
                        <a:rPr lang="en-ZA" sz="1200" dirty="0">
                          <a:effectLst/>
                        </a:rPr>
                        <a:t>% of Broad-Based Economic Empowerment (BBBEE) procurement spend</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200">
                          <a:effectLst/>
                        </a:rPr>
                        <a:t>78%</a:t>
                      </a:r>
                      <a:endParaRPr lang="en-ZA" sz="1200" b="1">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Bef>
                          <a:spcPts val="660"/>
                        </a:spcBef>
                        <a:spcAft>
                          <a:spcPts val="0"/>
                        </a:spcAft>
                        <a:tabLst>
                          <a:tab pos="528955" algn="l"/>
                        </a:tabLst>
                      </a:pPr>
                      <a:r>
                        <a:rPr lang="en-ZA" sz="1200" dirty="0">
                          <a:effectLst/>
                        </a:rPr>
                        <a:t>70%</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l">
                        <a:lnSpc>
                          <a:spcPct val="100000"/>
                        </a:lnSpc>
                        <a:spcBef>
                          <a:spcPts val="660"/>
                        </a:spcBef>
                        <a:spcAft>
                          <a:spcPts val="0"/>
                        </a:spcAft>
                        <a:tabLst>
                          <a:tab pos="528955" algn="l"/>
                        </a:tabLst>
                      </a:pPr>
                      <a:r>
                        <a:rPr lang="en-ZA" sz="1200" dirty="0">
                          <a:effectLst/>
                        </a:rPr>
                        <a:t>DSAC Annual Report</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extLst>
                  <a:ext uri="{0D108BD9-81ED-4DB2-BD59-A6C34878D82A}">
                    <a16:rowId xmlns:a16="http://schemas.microsoft.com/office/drawing/2014/main" val="154830891"/>
                  </a:ext>
                </a:extLst>
              </a:tr>
              <a:tr h="1046587">
                <a:tc>
                  <a:txBody>
                    <a:bodyPr/>
                    <a:lstStyle/>
                    <a:p>
                      <a:pPr marL="27305">
                        <a:lnSpc>
                          <a:spcPct val="107000"/>
                        </a:lnSpc>
                        <a:spcAft>
                          <a:spcPts val="0"/>
                        </a:spcAft>
                      </a:pPr>
                      <a:r>
                        <a:rPr lang="en-ZA" sz="1200" dirty="0">
                          <a:effectLst/>
                        </a:rPr>
                        <a:t>% employment equity </a:t>
                      </a:r>
                      <a:r>
                        <a:rPr lang="en-ZA" sz="1200" baseline="0" dirty="0" smtClean="0">
                          <a:effectLst/>
                        </a:rPr>
                        <a:t> </a:t>
                      </a:r>
                    </a:p>
                    <a:p>
                      <a:pPr marL="27305">
                        <a:lnSpc>
                          <a:spcPct val="107000"/>
                        </a:lnSpc>
                        <a:spcAft>
                          <a:spcPts val="0"/>
                        </a:spcAft>
                      </a:pPr>
                      <a:r>
                        <a:rPr lang="en-ZA" sz="1200" dirty="0" smtClean="0">
                          <a:effectLst/>
                        </a:rPr>
                        <a:t>These </a:t>
                      </a:r>
                      <a:r>
                        <a:rPr lang="en-ZA" sz="1200" dirty="0">
                          <a:effectLst/>
                        </a:rPr>
                        <a:t>targets are the minimum expected – a higher percentage equity is more favourable</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Aft>
                          <a:spcPts val="0"/>
                        </a:spcAft>
                        <a:tabLst>
                          <a:tab pos="528955" algn="l"/>
                        </a:tabLst>
                      </a:pPr>
                      <a:r>
                        <a:rPr lang="en-ZA" sz="1200" dirty="0">
                          <a:effectLst/>
                        </a:rPr>
                        <a:t>45% woman at senior management service (SMS) </a:t>
                      </a:r>
                      <a:r>
                        <a:rPr lang="en-ZA" sz="1200" dirty="0" smtClean="0">
                          <a:effectLst/>
                        </a:rPr>
                        <a:t>level;</a:t>
                      </a:r>
                      <a:r>
                        <a:rPr lang="en-ZA" sz="1200" baseline="0" dirty="0" smtClean="0">
                          <a:effectLst/>
                        </a:rPr>
                        <a:t> </a:t>
                      </a:r>
                      <a:r>
                        <a:rPr lang="en-ZA" sz="1200" dirty="0" smtClean="0">
                          <a:effectLst/>
                        </a:rPr>
                        <a:t>2.1</a:t>
                      </a:r>
                      <a:r>
                        <a:rPr lang="en-ZA" sz="1200" dirty="0">
                          <a:effectLst/>
                        </a:rPr>
                        <a:t>% people with </a:t>
                      </a:r>
                      <a:r>
                        <a:rPr lang="en-ZA" sz="1200" dirty="0" smtClean="0">
                          <a:effectLst/>
                        </a:rPr>
                        <a:t>disabilities</a:t>
                      </a:r>
                      <a:r>
                        <a:rPr lang="en-ZA" sz="1200" dirty="0">
                          <a:effectLst/>
                          <a:highlight>
                            <a:srgbClr val="FFFF00"/>
                          </a:highlight>
                        </a:rPr>
                        <a:t> </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tc>
                  <a:txBody>
                    <a:bodyPr/>
                    <a:lstStyle/>
                    <a:p>
                      <a:pPr algn="ctr">
                        <a:lnSpc>
                          <a:spcPct val="115000"/>
                        </a:lnSpc>
                        <a:spcAft>
                          <a:spcPts val="0"/>
                        </a:spcAft>
                        <a:tabLst>
                          <a:tab pos="528955" algn="l"/>
                        </a:tabLst>
                      </a:pPr>
                      <a:r>
                        <a:rPr lang="en-ZA" sz="1200" dirty="0">
                          <a:effectLst/>
                        </a:rPr>
                        <a:t>50% woman at senior management service (SMS) </a:t>
                      </a:r>
                      <a:r>
                        <a:rPr lang="en-ZA" sz="1200" dirty="0" smtClean="0">
                          <a:effectLst/>
                        </a:rPr>
                        <a:t>level;</a:t>
                      </a:r>
                      <a:r>
                        <a:rPr lang="en-ZA" sz="1200" baseline="0" dirty="0" smtClean="0">
                          <a:effectLst/>
                        </a:rPr>
                        <a:t> </a:t>
                      </a:r>
                      <a:r>
                        <a:rPr lang="en-ZA" sz="1200" dirty="0" smtClean="0">
                          <a:effectLst/>
                        </a:rPr>
                        <a:t>2</a:t>
                      </a:r>
                      <a:r>
                        <a:rPr lang="en-ZA" sz="1200" dirty="0">
                          <a:effectLst/>
                        </a:rPr>
                        <a:t>% people with disabilities</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tc>
                <a:tc>
                  <a:txBody>
                    <a:bodyPr/>
                    <a:lstStyle/>
                    <a:p>
                      <a:pPr algn="l">
                        <a:lnSpc>
                          <a:spcPct val="100000"/>
                        </a:lnSpc>
                        <a:spcBef>
                          <a:spcPts val="660"/>
                        </a:spcBef>
                        <a:spcAft>
                          <a:spcPts val="0"/>
                        </a:spcAft>
                        <a:tabLst>
                          <a:tab pos="528955" algn="l"/>
                        </a:tabLst>
                      </a:pPr>
                      <a:r>
                        <a:rPr lang="en-ZA" sz="1200" dirty="0">
                          <a:effectLst/>
                        </a:rPr>
                        <a:t>DSAC Annual Report</a:t>
                      </a:r>
                      <a:endParaRPr lang="en-Z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194" marR="21194" marT="7393" marB="0" anchor="ctr"/>
                </a:tc>
                <a:extLst>
                  <a:ext uri="{0D108BD9-81ED-4DB2-BD59-A6C34878D82A}">
                    <a16:rowId xmlns:a16="http://schemas.microsoft.com/office/drawing/2014/main" val="4135216137"/>
                  </a:ext>
                </a:extLst>
              </a:tr>
            </a:tbl>
          </a:graphicData>
        </a:graphic>
      </p:graphicFrame>
      <p:sp>
        <p:nvSpPr>
          <p:cNvPr id="18" name="Rectangle 7">
            <a:extLst>
              <a:ext uri="{FF2B5EF4-FFF2-40B4-BE49-F238E27FC236}">
                <a16:creationId xmlns:a16="http://schemas.microsoft.com/office/drawing/2014/main" id="{4E81B8A4-56CD-45C8-9C56-2D9151A4AE71}"/>
              </a:ext>
            </a:extLst>
          </p:cNvPr>
          <p:cNvSpPr>
            <a:spLocks noChangeArrowheads="1"/>
          </p:cNvSpPr>
          <p:nvPr/>
        </p:nvSpPr>
        <p:spPr bwMode="auto">
          <a:xfrm rot="9007238">
            <a:off x="28787" y="17441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800" b="0" i="0" u="none" strike="noStrike" cap="none" normalizeH="0" baseline="0">
                <a:ln>
                  <a:noFill/>
                </a:ln>
                <a:solidFill>
                  <a:schemeClr val="tx1"/>
                </a:solidFill>
                <a:effectLst/>
                <a:latin typeface="Arial" panose="020B0604020202020204" pitchFamily="34" charset="0"/>
              </a:rPr>
              <a:t/>
            </a:r>
            <a:br>
              <a:rPr kumimoji="0" lang="en-ZA" altLang="en-US" sz="1800" b="0" i="0" u="none" strike="noStrike" cap="none" normalizeH="0" baseline="0">
                <a:ln>
                  <a:noFill/>
                </a:ln>
                <a:solidFill>
                  <a:schemeClr val="tx1"/>
                </a:solidFill>
                <a:effectLst/>
                <a:latin typeface="Arial" panose="020B0604020202020204" pitchFamily="34" charset="0"/>
              </a:rPr>
            </a:b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2149F3A8-40A2-4117-A50B-5A94352D3FDC}"/>
              </a:ext>
            </a:extLst>
          </p:cNvPr>
          <p:cNvSpPr>
            <a:spLocks noGrp="1"/>
          </p:cNvSpPr>
          <p:nvPr>
            <p:ph type="sldNum" sz="quarter" idx="12"/>
          </p:nvPr>
        </p:nvSpPr>
        <p:spPr/>
        <p:txBody>
          <a:bodyPr/>
          <a:lstStyle/>
          <a:p>
            <a:fld id="{3A02C872-3C2D-4BBA-99CD-E07908712697}" type="slidenum">
              <a:rPr lang="en-ZA" smtClean="0"/>
              <a:pPr/>
              <a:t>31</a:t>
            </a:fld>
            <a:endParaRPr lang="en-ZA"/>
          </a:p>
        </p:txBody>
      </p:sp>
      <p:sp>
        <p:nvSpPr>
          <p:cNvPr id="9" name="TextBox 8">
            <a:extLst>
              <a:ext uri="{FF2B5EF4-FFF2-40B4-BE49-F238E27FC236}">
                <a16:creationId xmlns:a16="http://schemas.microsoft.com/office/drawing/2014/main" id="{5F6A12BD-2263-4899-980C-1DA6C693DCCD}"/>
              </a:ext>
            </a:extLst>
          </p:cNvPr>
          <p:cNvSpPr txBox="1"/>
          <p:nvPr/>
        </p:nvSpPr>
        <p:spPr>
          <a:xfrm>
            <a:off x="-570270" y="-63625"/>
            <a:ext cx="10382864" cy="1138773"/>
          </a:xfrm>
          <a:prstGeom prst="rect">
            <a:avLst/>
          </a:prstGeom>
          <a:noFill/>
        </p:spPr>
        <p:txBody>
          <a:bodyPr wrap="square" rtlCol="0">
            <a:spAutoFit/>
          </a:bodyPr>
          <a:lstStyle/>
          <a:p>
            <a:pPr algn="ct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Measuring Outcomes – </a:t>
            </a:r>
          </a:p>
          <a:p>
            <a:pPr algn="ctr"/>
            <a:r>
              <a:rPr lang="en-US" sz="1600" b="1" i="1" dirty="0" smtClean="0">
                <a:solidFill>
                  <a:schemeClr val="accent4"/>
                </a:solidFill>
                <a:latin typeface="Bahnschrift Light" panose="020B0502040204020203" pitchFamily="34" charset="0"/>
              </a:rPr>
              <a:t>Increased </a:t>
            </a:r>
            <a:r>
              <a:rPr lang="en-US" sz="1600" b="1" i="1" dirty="0">
                <a:solidFill>
                  <a:schemeClr val="accent4"/>
                </a:solidFill>
                <a:latin typeface="Bahnschrift Light" panose="020B0502040204020203" pitchFamily="34" charset="0"/>
              </a:rPr>
              <a:t>market share of, and job opportunities created in sport, cultural and creative industries</a:t>
            </a:r>
            <a:r>
              <a:rPr lang="en-US" sz="3200" b="1" i="1" dirty="0" smtClean="0">
                <a:solidFill>
                  <a:schemeClr val="accent4"/>
                </a:solidFill>
                <a:latin typeface="Bahnschrift Light" panose="020B0502040204020203" pitchFamily="34" charset="0"/>
              </a:rPr>
              <a:t>.</a:t>
            </a:r>
            <a:endParaRPr lang="en-US" sz="3200" b="1" i="1" dirty="0">
              <a:solidFill>
                <a:schemeClr val="accent4"/>
              </a:solidFill>
              <a:latin typeface="Bahnschrift Light" panose="020B0502040204020203" pitchFamily="34" charset="0"/>
            </a:endParaRPr>
          </a:p>
        </p:txBody>
      </p:sp>
    </p:spTree>
    <p:extLst>
      <p:ext uri="{BB962C8B-B14F-4D97-AF65-F5344CB8AC3E}">
        <p14:creationId xmlns:p14="http://schemas.microsoft.com/office/powerpoint/2010/main" val="3820047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630DBD1-F9E7-44F8-8E5C-7746F7633E7E}"/>
              </a:ext>
            </a:extLst>
          </p:cNvPr>
          <p:cNvGraphicFramePr>
            <a:graphicFrameLocks noGrp="1"/>
          </p:cNvGraphicFramePr>
          <p:nvPr>
            <p:extLst>
              <p:ext uri="{D42A27DB-BD31-4B8C-83A1-F6EECF244321}">
                <p14:modId xmlns:p14="http://schemas.microsoft.com/office/powerpoint/2010/main" val="1764371984"/>
              </p:ext>
            </p:extLst>
          </p:nvPr>
        </p:nvGraphicFramePr>
        <p:xfrm>
          <a:off x="88491" y="1279408"/>
          <a:ext cx="8917857" cy="3957127"/>
        </p:xfrm>
        <a:graphic>
          <a:graphicData uri="http://schemas.openxmlformats.org/drawingml/2006/table">
            <a:tbl>
              <a:tblPr firstRow="1" firstCol="1" bandRow="1">
                <a:tableStyleId>{21E4AEA4-8DFA-4A89-87EB-49C32662AFE0}</a:tableStyleId>
              </a:tblPr>
              <a:tblGrid>
                <a:gridCol w="2275054">
                  <a:extLst>
                    <a:ext uri="{9D8B030D-6E8A-4147-A177-3AD203B41FA5}">
                      <a16:colId xmlns:a16="http://schemas.microsoft.com/office/drawing/2014/main" val="22659304"/>
                    </a:ext>
                  </a:extLst>
                </a:gridCol>
                <a:gridCol w="2272830">
                  <a:extLst>
                    <a:ext uri="{9D8B030D-6E8A-4147-A177-3AD203B41FA5}">
                      <a16:colId xmlns:a16="http://schemas.microsoft.com/office/drawing/2014/main" val="1030620308"/>
                    </a:ext>
                  </a:extLst>
                </a:gridCol>
                <a:gridCol w="2094919">
                  <a:extLst>
                    <a:ext uri="{9D8B030D-6E8A-4147-A177-3AD203B41FA5}">
                      <a16:colId xmlns:a16="http://schemas.microsoft.com/office/drawing/2014/main" val="3978642797"/>
                    </a:ext>
                  </a:extLst>
                </a:gridCol>
                <a:gridCol w="2275054">
                  <a:extLst>
                    <a:ext uri="{9D8B030D-6E8A-4147-A177-3AD203B41FA5}">
                      <a16:colId xmlns:a16="http://schemas.microsoft.com/office/drawing/2014/main" val="2512117971"/>
                    </a:ext>
                  </a:extLst>
                </a:gridCol>
              </a:tblGrid>
              <a:tr h="474470">
                <a:tc>
                  <a:txBody>
                    <a:bodyPr/>
                    <a:lstStyle/>
                    <a:p>
                      <a:pPr algn="ctr">
                        <a:lnSpc>
                          <a:spcPct val="115000"/>
                        </a:lnSpc>
                        <a:spcBef>
                          <a:spcPts val="660"/>
                        </a:spcBef>
                        <a:spcAft>
                          <a:spcPts val="0"/>
                        </a:spcAft>
                        <a:tabLst>
                          <a:tab pos="528955" algn="l"/>
                        </a:tabLst>
                      </a:pPr>
                      <a:r>
                        <a:rPr lang="en-ZA" sz="1600" dirty="0">
                          <a:effectLst/>
                        </a:rPr>
                        <a:t>OUTCOME INDICATOR</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tc>
                <a:tc>
                  <a:txBody>
                    <a:bodyPr/>
                    <a:lstStyle/>
                    <a:p>
                      <a:pPr algn="ctr">
                        <a:lnSpc>
                          <a:spcPct val="115000"/>
                        </a:lnSpc>
                        <a:spcBef>
                          <a:spcPts val="660"/>
                        </a:spcBef>
                        <a:spcAft>
                          <a:spcPts val="0"/>
                        </a:spcAft>
                        <a:tabLst>
                          <a:tab pos="528955" algn="l"/>
                        </a:tabLst>
                      </a:pPr>
                      <a:r>
                        <a:rPr lang="en-ZA" sz="1600" dirty="0">
                          <a:effectLst/>
                        </a:rPr>
                        <a:t>BASELINE</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tc>
                <a:tc>
                  <a:txBody>
                    <a:bodyPr/>
                    <a:lstStyle/>
                    <a:p>
                      <a:pPr algn="ctr">
                        <a:lnSpc>
                          <a:spcPct val="115000"/>
                        </a:lnSpc>
                        <a:spcBef>
                          <a:spcPts val="660"/>
                        </a:spcBef>
                        <a:spcAft>
                          <a:spcPts val="0"/>
                        </a:spcAft>
                        <a:tabLst>
                          <a:tab pos="528955" algn="l"/>
                        </a:tabLst>
                      </a:pPr>
                      <a:r>
                        <a:rPr lang="en-ZA" sz="1600" dirty="0">
                          <a:effectLst/>
                        </a:rPr>
                        <a:t>FIVE-YEAR TARGET</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tc>
                <a:tc>
                  <a:txBody>
                    <a:bodyPr/>
                    <a:lstStyle/>
                    <a:p>
                      <a:pPr algn="ctr">
                        <a:lnSpc>
                          <a:spcPct val="115000"/>
                        </a:lnSpc>
                        <a:spcBef>
                          <a:spcPts val="660"/>
                        </a:spcBef>
                        <a:spcAft>
                          <a:spcPts val="0"/>
                        </a:spcAft>
                        <a:tabLst>
                          <a:tab pos="528955" algn="l"/>
                        </a:tabLst>
                      </a:pPr>
                      <a:r>
                        <a:rPr lang="en-ZA" sz="1600" dirty="0">
                          <a:effectLst/>
                        </a:rPr>
                        <a:t>SOURCE OF INFORMATION</a:t>
                      </a:r>
                      <a:endParaRPr lang="en-ZA"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tc>
                <a:extLst>
                  <a:ext uri="{0D108BD9-81ED-4DB2-BD59-A6C34878D82A}">
                    <a16:rowId xmlns:a16="http://schemas.microsoft.com/office/drawing/2014/main" val="1286238405"/>
                  </a:ext>
                </a:extLst>
              </a:tr>
              <a:tr h="648343">
                <a:tc>
                  <a:txBody>
                    <a:bodyPr/>
                    <a:lstStyle/>
                    <a:p>
                      <a:pPr algn="l">
                        <a:lnSpc>
                          <a:spcPct val="115000"/>
                        </a:lnSpc>
                        <a:spcBef>
                          <a:spcPts val="660"/>
                        </a:spcBef>
                        <a:spcAft>
                          <a:spcPts val="0"/>
                        </a:spcAft>
                        <a:tabLst>
                          <a:tab pos="528955" algn="l"/>
                        </a:tabLst>
                      </a:pPr>
                      <a:r>
                        <a:rPr lang="en-ZA" sz="1400" dirty="0">
                          <a:effectLst/>
                        </a:rPr>
                        <a:t>Pride in being South African </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83%</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90%</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GCIS National Tracker Survey</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extLst>
                  <a:ext uri="{0D108BD9-81ED-4DB2-BD59-A6C34878D82A}">
                    <a16:rowId xmlns:a16="http://schemas.microsoft.com/office/drawing/2014/main" val="2502541484"/>
                  </a:ext>
                </a:extLst>
              </a:tr>
              <a:tr h="474470">
                <a:tc>
                  <a:txBody>
                    <a:bodyPr/>
                    <a:lstStyle/>
                    <a:p>
                      <a:pPr algn="l">
                        <a:lnSpc>
                          <a:spcPct val="115000"/>
                        </a:lnSpc>
                        <a:spcBef>
                          <a:spcPts val="660"/>
                        </a:spcBef>
                        <a:spcAft>
                          <a:spcPts val="0"/>
                        </a:spcAft>
                        <a:tabLst>
                          <a:tab pos="528955" algn="l"/>
                        </a:tabLst>
                      </a:pPr>
                      <a:r>
                        <a:rPr lang="en-ZA" sz="1400" dirty="0">
                          <a:effectLst/>
                        </a:rPr>
                        <a:t>Public opinion on race relations</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42%</a:t>
                      </a:r>
                    </a:p>
                    <a:p>
                      <a:pPr algn="ctr">
                        <a:lnSpc>
                          <a:spcPct val="115000"/>
                        </a:lnSpc>
                        <a:spcBef>
                          <a:spcPts val="660"/>
                        </a:spcBef>
                        <a:spcAft>
                          <a:spcPts val="0"/>
                        </a:spcAft>
                        <a:tabLst>
                          <a:tab pos="528955" algn="l"/>
                        </a:tabLst>
                      </a:pPr>
                      <a:r>
                        <a:rPr lang="en-ZA" sz="1400" dirty="0">
                          <a:effectLst/>
                        </a:rPr>
                        <a:t>(2018/19)</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60%</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GCIS based on Ipsos data</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extLst>
                  <a:ext uri="{0D108BD9-81ED-4DB2-BD59-A6C34878D82A}">
                    <a16:rowId xmlns:a16="http://schemas.microsoft.com/office/drawing/2014/main" val="2800997724"/>
                  </a:ext>
                </a:extLst>
              </a:tr>
              <a:tr h="521151">
                <a:tc>
                  <a:txBody>
                    <a:bodyPr/>
                    <a:lstStyle/>
                    <a:p>
                      <a:pPr algn="l">
                        <a:lnSpc>
                          <a:spcPct val="115000"/>
                        </a:lnSpc>
                        <a:spcBef>
                          <a:spcPts val="660"/>
                        </a:spcBef>
                        <a:spcAft>
                          <a:spcPts val="0"/>
                        </a:spcAft>
                        <a:tabLst>
                          <a:tab pos="528955" algn="l"/>
                        </a:tabLst>
                      </a:pPr>
                      <a:r>
                        <a:rPr lang="en-ZA" sz="1400" dirty="0">
                          <a:effectLst/>
                        </a:rPr>
                        <a:t>Social Cohesion Index</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tc>
                <a:tc>
                  <a:txBody>
                    <a:bodyPr/>
                    <a:lstStyle/>
                    <a:p>
                      <a:pPr algn="ctr">
                        <a:lnSpc>
                          <a:spcPct val="115000"/>
                        </a:lnSpc>
                        <a:spcBef>
                          <a:spcPts val="660"/>
                        </a:spcBef>
                        <a:spcAft>
                          <a:spcPts val="0"/>
                        </a:spcAft>
                        <a:tabLst>
                          <a:tab pos="528955" algn="l"/>
                        </a:tabLst>
                      </a:pPr>
                      <a:r>
                        <a:rPr lang="en-ZA" sz="1400" dirty="0">
                          <a:effectLst/>
                        </a:rPr>
                        <a:t>61.4%</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70%</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err="1">
                          <a:effectLst/>
                        </a:rPr>
                        <a:t>BrandSA</a:t>
                      </a:r>
                      <a:r>
                        <a:rPr lang="en-ZA" sz="1400" dirty="0">
                          <a:effectLst/>
                        </a:rPr>
                        <a:t> </a:t>
                      </a:r>
                    </a:p>
                    <a:p>
                      <a:pPr algn="ctr">
                        <a:lnSpc>
                          <a:spcPct val="115000"/>
                        </a:lnSpc>
                        <a:spcBef>
                          <a:spcPts val="660"/>
                        </a:spcBef>
                        <a:spcAft>
                          <a:spcPts val="0"/>
                        </a:spcAft>
                        <a:tabLst>
                          <a:tab pos="528955" algn="l"/>
                        </a:tabLst>
                      </a:pPr>
                      <a:r>
                        <a:rPr lang="en-ZA" sz="1400" dirty="0">
                          <a:effectLst/>
                        </a:rPr>
                        <a:t>Annual National Omnibus Survey</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extLst>
                  <a:ext uri="{0D108BD9-81ED-4DB2-BD59-A6C34878D82A}">
                    <a16:rowId xmlns:a16="http://schemas.microsoft.com/office/drawing/2014/main" val="1454902156"/>
                  </a:ext>
                </a:extLst>
              </a:tr>
              <a:tr h="960374">
                <a:tc>
                  <a:txBody>
                    <a:bodyPr/>
                    <a:lstStyle/>
                    <a:p>
                      <a:pPr algn="l">
                        <a:lnSpc>
                          <a:spcPct val="115000"/>
                        </a:lnSpc>
                        <a:spcBef>
                          <a:spcPts val="660"/>
                        </a:spcBef>
                        <a:spcAft>
                          <a:spcPts val="0"/>
                        </a:spcAft>
                        <a:tabLst>
                          <a:tab pos="528955" algn="l"/>
                        </a:tabLst>
                      </a:pPr>
                      <a:r>
                        <a:rPr lang="en-ZA" sz="1400" dirty="0">
                          <a:effectLst/>
                        </a:rPr>
                        <a:t>% of citizens who show a strong devotion to their country </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tc>
                <a:tc>
                  <a:txBody>
                    <a:bodyPr/>
                    <a:lstStyle/>
                    <a:p>
                      <a:pPr algn="ctr">
                        <a:lnSpc>
                          <a:spcPct val="115000"/>
                        </a:lnSpc>
                        <a:spcBef>
                          <a:spcPts val="660"/>
                        </a:spcBef>
                        <a:spcAft>
                          <a:spcPts val="0"/>
                        </a:spcAft>
                        <a:tabLst>
                          <a:tab pos="528955" algn="l"/>
                        </a:tabLst>
                      </a:pPr>
                      <a:r>
                        <a:rPr lang="en-ZA" sz="1400" dirty="0">
                          <a:effectLst/>
                        </a:rPr>
                        <a:t>82%</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95%</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tc>
                  <a:txBody>
                    <a:bodyPr/>
                    <a:lstStyle/>
                    <a:p>
                      <a:pPr algn="ctr">
                        <a:lnSpc>
                          <a:spcPct val="115000"/>
                        </a:lnSpc>
                        <a:spcBef>
                          <a:spcPts val="660"/>
                        </a:spcBef>
                        <a:spcAft>
                          <a:spcPts val="0"/>
                        </a:spcAft>
                        <a:tabLst>
                          <a:tab pos="528955" algn="l"/>
                        </a:tabLst>
                      </a:pPr>
                      <a:r>
                        <a:rPr lang="en-ZA" sz="1400" dirty="0">
                          <a:effectLst/>
                        </a:rPr>
                        <a:t>STATSSA: Governance, Public Safety and Justice Survey</a:t>
                      </a:r>
                    </a:p>
                    <a:p>
                      <a:pPr algn="ctr">
                        <a:lnSpc>
                          <a:spcPct val="115000"/>
                        </a:lnSpc>
                        <a:spcBef>
                          <a:spcPts val="660"/>
                        </a:spcBef>
                        <a:spcAft>
                          <a:spcPts val="0"/>
                        </a:spcAft>
                        <a:tabLst>
                          <a:tab pos="528955" algn="l"/>
                        </a:tabLst>
                      </a:pPr>
                      <a:r>
                        <a:rPr lang="en-ZA" sz="1400" dirty="0">
                          <a:effectLst/>
                        </a:rPr>
                        <a:t>Institute of Justice and Reconciliation SA Reconciliation Barometer</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9788" marR="19788" marT="6903" marB="0" anchor="ctr"/>
                </a:tc>
                <a:extLst>
                  <a:ext uri="{0D108BD9-81ED-4DB2-BD59-A6C34878D82A}">
                    <a16:rowId xmlns:a16="http://schemas.microsoft.com/office/drawing/2014/main" val="75810762"/>
                  </a:ext>
                </a:extLst>
              </a:tr>
            </a:tbl>
          </a:graphicData>
        </a:graphic>
      </p:graphicFrame>
      <p:sp>
        <p:nvSpPr>
          <p:cNvPr id="4" name="Rectangle 1">
            <a:extLst>
              <a:ext uri="{FF2B5EF4-FFF2-40B4-BE49-F238E27FC236}">
                <a16:creationId xmlns:a16="http://schemas.microsoft.com/office/drawing/2014/main" id="{D66868E3-21D1-408C-B584-F841333FD6D0}"/>
              </a:ext>
            </a:extLst>
          </p:cNvPr>
          <p:cNvSpPr>
            <a:spLocks noChangeArrowheads="1"/>
          </p:cNvSpPr>
          <p:nvPr/>
        </p:nvSpPr>
        <p:spPr bwMode="auto">
          <a:xfrm>
            <a:off x="1714500" y="1649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800" b="0" i="0" u="none" strike="noStrike" cap="none" normalizeH="0" baseline="0">
                <a:ln>
                  <a:noFill/>
                </a:ln>
                <a:solidFill>
                  <a:schemeClr val="tx1"/>
                </a:solidFill>
                <a:effectLst/>
                <a:latin typeface="Arial" panose="020B0604020202020204" pitchFamily="34" charset="0"/>
              </a:rPr>
              <a:t/>
            </a:r>
            <a:br>
              <a:rPr kumimoji="0" lang="en-ZA" altLang="en-US" sz="1800" b="0" i="0" u="none" strike="noStrike" cap="none" normalizeH="0" baseline="0">
                <a:ln>
                  <a:noFill/>
                </a:ln>
                <a:solidFill>
                  <a:schemeClr val="tx1"/>
                </a:solidFill>
                <a:effectLst/>
                <a:latin typeface="Arial" panose="020B0604020202020204" pitchFamily="34" charset="0"/>
              </a:rPr>
            </a:b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6" name="Slide Number Placeholder 5">
            <a:extLst>
              <a:ext uri="{FF2B5EF4-FFF2-40B4-BE49-F238E27FC236}">
                <a16:creationId xmlns:a16="http://schemas.microsoft.com/office/drawing/2014/main" id="{E7439553-789E-4064-AB07-B04249311242}"/>
              </a:ext>
            </a:extLst>
          </p:cNvPr>
          <p:cNvSpPr>
            <a:spLocks noGrp="1"/>
          </p:cNvSpPr>
          <p:nvPr>
            <p:ph type="sldNum" sz="quarter" idx="12"/>
          </p:nvPr>
        </p:nvSpPr>
        <p:spPr/>
        <p:txBody>
          <a:bodyPr/>
          <a:lstStyle/>
          <a:p>
            <a:fld id="{3A02C872-3C2D-4BBA-99CD-E07908712697}" type="slidenum">
              <a:rPr lang="en-ZA" smtClean="0"/>
              <a:pPr/>
              <a:t>32</a:t>
            </a:fld>
            <a:endParaRPr lang="en-ZA"/>
          </a:p>
        </p:txBody>
      </p:sp>
      <p:sp>
        <p:nvSpPr>
          <p:cNvPr id="7" name="TextBox 6">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Measuring Outcomes – </a:t>
            </a:r>
          </a:p>
          <a:p>
            <a:pPr algn="ctr"/>
            <a:r>
              <a:rPr lang="en-US" sz="2000" b="1" i="1" dirty="0">
                <a:solidFill>
                  <a:schemeClr val="accent4"/>
                </a:solidFill>
                <a:latin typeface="Bahnschrift Light" panose="020B0502040204020203" pitchFamily="34" charset="0"/>
              </a:rPr>
              <a:t>A diverse socially cohesive society with a common identity</a:t>
            </a:r>
          </a:p>
        </p:txBody>
      </p:sp>
    </p:spTree>
    <p:extLst>
      <p:ext uri="{BB962C8B-B14F-4D97-AF65-F5344CB8AC3E}">
        <p14:creationId xmlns:p14="http://schemas.microsoft.com/office/powerpoint/2010/main" val="2050337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0D0B0C5-8B0D-4BD4-A2D6-80CBBEDD512E}"/>
              </a:ext>
            </a:extLst>
          </p:cNvPr>
          <p:cNvSpPr>
            <a:spLocks noChangeArrowheads="1"/>
          </p:cNvSpPr>
          <p:nvPr/>
        </p:nvSpPr>
        <p:spPr bwMode="auto">
          <a:xfrm>
            <a:off x="628650" y="2854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800" b="0" i="0" u="none" strike="noStrike" cap="none" normalizeH="0" baseline="0">
                <a:ln>
                  <a:noFill/>
                </a:ln>
                <a:solidFill>
                  <a:schemeClr val="tx1"/>
                </a:solidFill>
                <a:effectLst/>
                <a:latin typeface="Arial" panose="020B0604020202020204" pitchFamily="34" charset="0"/>
              </a:rPr>
              <a:t/>
            </a:r>
            <a:br>
              <a:rPr kumimoji="0" lang="en-ZA" altLang="en-US" sz="1800" b="0" i="0" u="none" strike="noStrike" cap="none" normalizeH="0" baseline="0">
                <a:ln>
                  <a:noFill/>
                </a:ln>
                <a:solidFill>
                  <a:schemeClr val="tx1"/>
                </a:solidFill>
                <a:effectLst/>
                <a:latin typeface="Arial" panose="020B0604020202020204" pitchFamily="34" charset="0"/>
              </a:rPr>
            </a:br>
            <a:endParaRPr kumimoji="0" lang="en-ZA"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3260BDEF-9D76-4136-BDD6-F0E30B24D04B}"/>
              </a:ext>
            </a:extLst>
          </p:cNvPr>
          <p:cNvGraphicFramePr>
            <a:graphicFrameLocks noGrp="1"/>
          </p:cNvGraphicFramePr>
          <p:nvPr>
            <p:extLst>
              <p:ext uri="{D42A27DB-BD31-4B8C-83A1-F6EECF244321}">
                <p14:modId xmlns:p14="http://schemas.microsoft.com/office/powerpoint/2010/main" val="1714945770"/>
              </p:ext>
            </p:extLst>
          </p:nvPr>
        </p:nvGraphicFramePr>
        <p:xfrm>
          <a:off x="88491" y="1241947"/>
          <a:ext cx="8917857" cy="4937021"/>
        </p:xfrm>
        <a:graphic>
          <a:graphicData uri="http://schemas.openxmlformats.org/drawingml/2006/table">
            <a:tbl>
              <a:tblPr firstRow="1" firstCol="1" bandRow="1">
                <a:tableStyleId>{21E4AEA4-8DFA-4A89-87EB-49C32662AFE0}</a:tableStyleId>
              </a:tblPr>
              <a:tblGrid>
                <a:gridCol w="1722195">
                  <a:extLst>
                    <a:ext uri="{9D8B030D-6E8A-4147-A177-3AD203B41FA5}">
                      <a16:colId xmlns:a16="http://schemas.microsoft.com/office/drawing/2014/main" val="1248639501"/>
                    </a:ext>
                  </a:extLst>
                </a:gridCol>
                <a:gridCol w="2366442">
                  <a:extLst>
                    <a:ext uri="{9D8B030D-6E8A-4147-A177-3AD203B41FA5}">
                      <a16:colId xmlns:a16="http://schemas.microsoft.com/office/drawing/2014/main" val="2286115810"/>
                    </a:ext>
                  </a:extLst>
                </a:gridCol>
                <a:gridCol w="1712598">
                  <a:extLst>
                    <a:ext uri="{9D8B030D-6E8A-4147-A177-3AD203B41FA5}">
                      <a16:colId xmlns:a16="http://schemas.microsoft.com/office/drawing/2014/main" val="3460239118"/>
                    </a:ext>
                  </a:extLst>
                </a:gridCol>
                <a:gridCol w="2082891">
                  <a:extLst>
                    <a:ext uri="{9D8B030D-6E8A-4147-A177-3AD203B41FA5}">
                      <a16:colId xmlns:a16="http://schemas.microsoft.com/office/drawing/2014/main" val="1059543455"/>
                    </a:ext>
                  </a:extLst>
                </a:gridCol>
                <a:gridCol w="1033731">
                  <a:extLst>
                    <a:ext uri="{9D8B030D-6E8A-4147-A177-3AD203B41FA5}">
                      <a16:colId xmlns:a16="http://schemas.microsoft.com/office/drawing/2014/main" val="1307434287"/>
                    </a:ext>
                  </a:extLst>
                </a:gridCol>
              </a:tblGrid>
              <a:tr h="553184">
                <a:tc>
                  <a:txBody>
                    <a:bodyPr/>
                    <a:lstStyle/>
                    <a:p>
                      <a:pPr>
                        <a:lnSpc>
                          <a:spcPct val="115000"/>
                        </a:lnSpc>
                        <a:spcBef>
                          <a:spcPts val="660"/>
                        </a:spcBef>
                        <a:spcAft>
                          <a:spcPts val="0"/>
                        </a:spcAft>
                        <a:tabLst>
                          <a:tab pos="528955" algn="l"/>
                        </a:tabLst>
                      </a:pPr>
                      <a:r>
                        <a:rPr lang="en-GB" sz="1800" dirty="0">
                          <a:effectLst/>
                        </a:rPr>
                        <a:t>OUTCOME</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60"/>
                        </a:spcBef>
                        <a:spcAft>
                          <a:spcPts val="0"/>
                        </a:spcAft>
                        <a:tabLst>
                          <a:tab pos="528955" algn="l"/>
                        </a:tabLst>
                      </a:pPr>
                      <a:r>
                        <a:rPr lang="en-GB" sz="1800" dirty="0">
                          <a:effectLst/>
                        </a:rPr>
                        <a:t>OUTCOME INDICATOR</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60"/>
                        </a:spcBef>
                        <a:spcAft>
                          <a:spcPts val="0"/>
                        </a:spcAft>
                        <a:tabLst>
                          <a:tab pos="528955" algn="l"/>
                        </a:tabLst>
                      </a:pPr>
                      <a:r>
                        <a:rPr lang="en-GB" sz="1800" dirty="0">
                          <a:effectLst/>
                        </a:rPr>
                        <a:t>BASELINE</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60"/>
                        </a:spcBef>
                        <a:spcAft>
                          <a:spcPts val="0"/>
                        </a:spcAft>
                        <a:tabLst>
                          <a:tab pos="528955" algn="l"/>
                        </a:tabLst>
                      </a:pPr>
                      <a:r>
                        <a:rPr lang="en-GB" sz="1800" dirty="0">
                          <a:effectLst/>
                        </a:rPr>
                        <a:t>FIVE-YEAR TARGET</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60"/>
                        </a:spcBef>
                        <a:spcAft>
                          <a:spcPts val="0"/>
                        </a:spcAft>
                        <a:tabLst>
                          <a:tab pos="528955" algn="l"/>
                        </a:tabLst>
                      </a:pPr>
                      <a:r>
                        <a:rPr lang="en-GB" sz="1800" dirty="0">
                          <a:effectLst/>
                        </a:rPr>
                        <a:t>SOURCE</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8824707"/>
                  </a:ext>
                </a:extLst>
              </a:tr>
              <a:tr h="1018273">
                <a:tc rowSpan="2">
                  <a:txBody>
                    <a:bodyPr/>
                    <a:lstStyle/>
                    <a:p>
                      <a:pPr>
                        <a:lnSpc>
                          <a:spcPct val="115000"/>
                        </a:lnSpc>
                        <a:spcBef>
                          <a:spcPts val="600"/>
                        </a:spcBef>
                        <a:spcAft>
                          <a:spcPts val="600"/>
                        </a:spcAft>
                        <a:tabLst>
                          <a:tab pos="528955" algn="l"/>
                        </a:tabLst>
                      </a:pPr>
                      <a:r>
                        <a:rPr lang="en-GB" sz="1400" dirty="0">
                          <a:effectLst/>
                        </a:rPr>
                        <a:t>Transformed, capable and professional SAC Sector</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b="1" dirty="0">
                          <a:effectLst/>
                        </a:rPr>
                        <a:t>Arts and Culture Sector organised into councils affiliated under the CCIFSA</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Councils not affiliated under the CCIFSA</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Councils for sector genres established</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a:effectLst/>
                        </a:rPr>
                        <a:t>DSAC</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50582849"/>
                  </a:ext>
                </a:extLst>
              </a:tr>
              <a:tr h="1018273">
                <a:tc vMerge="1">
                  <a:txBody>
                    <a:bodyPr/>
                    <a:lstStyle/>
                    <a:p>
                      <a:endParaRPr lang="en-ZA"/>
                    </a:p>
                  </a:txBody>
                  <a:tcPr/>
                </a:tc>
                <a:tc>
                  <a:txBody>
                    <a:bodyPr/>
                    <a:lstStyle/>
                    <a:p>
                      <a:pPr>
                        <a:lnSpc>
                          <a:spcPct val="115000"/>
                        </a:lnSpc>
                        <a:spcBef>
                          <a:spcPts val="600"/>
                        </a:spcBef>
                        <a:spcAft>
                          <a:spcPts val="600"/>
                        </a:spcAft>
                        <a:tabLst>
                          <a:tab pos="528955" algn="l"/>
                        </a:tabLst>
                      </a:pPr>
                      <a:r>
                        <a:rPr lang="en-GB" sz="1400" b="1" dirty="0">
                          <a:effectLst/>
                        </a:rPr>
                        <a:t>Improvement in Olympic and Paralympic medal status</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Total number of 2020 Olympic and Paralympic medals</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An increase of 10 medals</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a:effectLst/>
                        </a:rPr>
                        <a:t>DSAC</a:t>
                      </a:r>
                      <a:endParaRPr lang="en-ZA" sz="14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20856361"/>
                  </a:ext>
                </a:extLst>
              </a:tr>
              <a:tr h="1357516">
                <a:tc>
                  <a:txBody>
                    <a:bodyPr/>
                    <a:lstStyle/>
                    <a:p>
                      <a:pPr>
                        <a:lnSpc>
                          <a:spcPct val="115000"/>
                        </a:lnSpc>
                        <a:spcBef>
                          <a:spcPts val="600"/>
                        </a:spcBef>
                        <a:spcAft>
                          <a:spcPts val="600"/>
                        </a:spcAft>
                        <a:tabLst>
                          <a:tab pos="528955" algn="l"/>
                        </a:tabLst>
                      </a:pPr>
                      <a:r>
                        <a:rPr lang="en-GB" sz="1400" dirty="0">
                          <a:effectLst/>
                        </a:rPr>
                        <a:t>Integrated and accessible SAC infrastructure and information</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15000"/>
                        </a:lnSpc>
                        <a:spcBef>
                          <a:spcPts val="600"/>
                        </a:spcBef>
                        <a:spcAft>
                          <a:spcPts val="600"/>
                        </a:spcAft>
                        <a:tabLst>
                          <a:tab pos="528955" algn="l"/>
                        </a:tabLst>
                      </a:pPr>
                      <a:r>
                        <a:rPr lang="en-GB" sz="1400" b="1" dirty="0">
                          <a:effectLst/>
                        </a:rPr>
                        <a:t>Number of sport and recreation facilities compliant with norms and standards</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gn="ctr">
                        <a:lnSpc>
                          <a:spcPct val="115000"/>
                        </a:lnSpc>
                        <a:spcBef>
                          <a:spcPts val="600"/>
                        </a:spcBef>
                        <a:spcAft>
                          <a:spcPts val="600"/>
                        </a:spcAft>
                        <a:tabLst>
                          <a:tab pos="528955" algn="l"/>
                        </a:tabLst>
                      </a:pPr>
                      <a:r>
                        <a:rPr lang="en-GB" sz="1400" dirty="0">
                          <a:effectLst/>
                        </a:rPr>
                        <a:t>137</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gn="ctr">
                        <a:lnSpc>
                          <a:spcPct val="115000"/>
                        </a:lnSpc>
                        <a:spcBef>
                          <a:spcPts val="600"/>
                        </a:spcBef>
                        <a:spcAft>
                          <a:spcPts val="600"/>
                        </a:spcAft>
                        <a:tabLst>
                          <a:tab pos="528955" algn="l"/>
                        </a:tabLst>
                      </a:pPr>
                      <a:r>
                        <a:rPr lang="en-GB" sz="1400" dirty="0">
                          <a:effectLst/>
                        </a:rPr>
                        <a:t>175</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DSAC</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81426840"/>
                  </a:ext>
                </a:extLst>
              </a:tr>
              <a:tr h="989775">
                <a:tc>
                  <a:txBody>
                    <a:bodyPr/>
                    <a:lstStyle/>
                    <a:p>
                      <a:pPr>
                        <a:lnSpc>
                          <a:spcPct val="115000"/>
                        </a:lnSpc>
                        <a:spcBef>
                          <a:spcPts val="600"/>
                        </a:spcBef>
                        <a:spcAft>
                          <a:spcPts val="600"/>
                        </a:spcAft>
                        <a:tabLst>
                          <a:tab pos="528955" algn="l"/>
                        </a:tabLst>
                      </a:pPr>
                      <a:r>
                        <a:rPr lang="en-GB" sz="1400" dirty="0">
                          <a:effectLst/>
                        </a:rPr>
                        <a:t>Compliant and responsive governance</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b="1" dirty="0">
                          <a:effectLst/>
                        </a:rPr>
                        <a:t>Audit outcome</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Unqualified</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Clean</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9525" marB="0"/>
                </a:tc>
                <a:tc>
                  <a:txBody>
                    <a:bodyPr/>
                    <a:lstStyle/>
                    <a:p>
                      <a:pPr>
                        <a:lnSpc>
                          <a:spcPct val="115000"/>
                        </a:lnSpc>
                        <a:spcBef>
                          <a:spcPts val="600"/>
                        </a:spcBef>
                        <a:spcAft>
                          <a:spcPts val="600"/>
                        </a:spcAft>
                        <a:tabLst>
                          <a:tab pos="528955" algn="l"/>
                        </a:tabLst>
                      </a:pPr>
                      <a:r>
                        <a:rPr lang="en-GB" sz="1400" dirty="0">
                          <a:effectLst/>
                        </a:rPr>
                        <a:t>DSAC Annual Report</a:t>
                      </a:r>
                      <a:endParaRPr lang="en-Z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370432728"/>
                  </a:ext>
                </a:extLst>
              </a:tr>
            </a:tbl>
          </a:graphicData>
        </a:graphic>
      </p:graphicFrame>
      <p:sp>
        <p:nvSpPr>
          <p:cNvPr id="3" name="Slide Number Placeholder 2">
            <a:extLst>
              <a:ext uri="{FF2B5EF4-FFF2-40B4-BE49-F238E27FC236}">
                <a16:creationId xmlns:a16="http://schemas.microsoft.com/office/drawing/2014/main" id="{A70331B0-5AA1-4BF8-81BF-8FEFE65FAE77}"/>
              </a:ext>
            </a:extLst>
          </p:cNvPr>
          <p:cNvSpPr>
            <a:spLocks noGrp="1"/>
          </p:cNvSpPr>
          <p:nvPr>
            <p:ph type="sldNum" sz="quarter" idx="12"/>
          </p:nvPr>
        </p:nvSpPr>
        <p:spPr/>
        <p:txBody>
          <a:bodyPr/>
          <a:lstStyle/>
          <a:p>
            <a:fld id="{3A02C872-3C2D-4BBA-99CD-E07908712697}" type="slidenum">
              <a:rPr lang="en-ZA" smtClean="0"/>
              <a:pPr/>
              <a:t>33</a:t>
            </a:fld>
            <a:endParaRPr lang="en-ZA"/>
          </a:p>
        </p:txBody>
      </p:sp>
      <p:sp>
        <p:nvSpPr>
          <p:cNvPr id="8" name="TextBox 7">
            <a:extLst>
              <a:ext uri="{FF2B5EF4-FFF2-40B4-BE49-F238E27FC236}">
                <a16:creationId xmlns:a16="http://schemas.microsoft.com/office/drawing/2014/main" id="{5F6A12BD-2263-4899-980C-1DA6C693DCCD}"/>
              </a:ext>
            </a:extLst>
          </p:cNvPr>
          <p:cNvSpPr txBox="1"/>
          <p:nvPr/>
        </p:nvSpPr>
        <p:spPr>
          <a:xfrm>
            <a:off x="-570270" y="-63625"/>
            <a:ext cx="10382864" cy="954107"/>
          </a:xfrm>
          <a:prstGeom prst="rect">
            <a:avLst/>
          </a:prstGeom>
          <a:noFill/>
        </p:spPr>
        <p:txBody>
          <a:bodyPr wrap="square" rtlCol="0">
            <a:spAutoFit/>
          </a:bodyPr>
          <a:lstStyle/>
          <a:p>
            <a:pPr algn="ctr"/>
            <a:r>
              <a:rPr lang="en-US" sz="36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Measuring Outcomes – </a:t>
            </a:r>
          </a:p>
          <a:p>
            <a:pPr algn="ctr"/>
            <a:r>
              <a:rPr lang="en-US" sz="2000" b="1" i="1" dirty="0" smtClean="0">
                <a:solidFill>
                  <a:schemeClr val="accent4"/>
                </a:solidFill>
                <a:latin typeface="Bahnschrift Light" panose="020B0502040204020203" pitchFamily="34" charset="0"/>
              </a:rPr>
              <a:t>Enablers</a:t>
            </a:r>
            <a:endParaRPr lang="en-US" sz="2000" b="1" i="1" dirty="0">
              <a:solidFill>
                <a:schemeClr val="accent4"/>
              </a:solidFill>
              <a:latin typeface="Bahnschrift Light" panose="020B0502040204020203" pitchFamily="34" charset="0"/>
            </a:endParaRPr>
          </a:p>
        </p:txBody>
      </p:sp>
    </p:spTree>
    <p:extLst>
      <p:ext uri="{BB962C8B-B14F-4D97-AF65-F5344CB8AC3E}">
        <p14:creationId xmlns:p14="http://schemas.microsoft.com/office/powerpoint/2010/main" val="3939598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8E398-5D72-44E1-BB8D-A6D95F2FB619}"/>
              </a:ext>
            </a:extLst>
          </p:cNvPr>
          <p:cNvPicPr>
            <a:picLocks noChangeAspect="1"/>
          </p:cNvPicPr>
          <p:nvPr/>
        </p:nvPicPr>
        <p:blipFill>
          <a:blip r:embed="rId2" cstate="print"/>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0EC655DD-6D15-4816-8491-428EF57BC34B}"/>
              </a:ext>
            </a:extLst>
          </p:cNvPr>
          <p:cNvPicPr>
            <a:picLocks noChangeAspect="1"/>
          </p:cNvPicPr>
          <p:nvPr/>
        </p:nvPicPr>
        <p:blipFill>
          <a:blip r:embed="rId3" cstate="print"/>
          <a:stretch>
            <a:fillRect/>
          </a:stretch>
        </p:blipFill>
        <p:spPr>
          <a:xfrm>
            <a:off x="6254949" y="349764"/>
            <a:ext cx="2889051" cy="935502"/>
          </a:xfrm>
          <a:prstGeom prst="rect">
            <a:avLst/>
          </a:prstGeom>
        </p:spPr>
      </p:pic>
      <p:sp>
        <p:nvSpPr>
          <p:cNvPr id="5" name="Slide Number Placeholder 4">
            <a:extLst>
              <a:ext uri="{FF2B5EF4-FFF2-40B4-BE49-F238E27FC236}">
                <a16:creationId xmlns:a16="http://schemas.microsoft.com/office/drawing/2014/main" id="{2F7B907C-C9A5-4C91-B01C-E3998DCAC485}"/>
              </a:ext>
            </a:extLst>
          </p:cNvPr>
          <p:cNvSpPr>
            <a:spLocks noGrp="1"/>
          </p:cNvSpPr>
          <p:nvPr>
            <p:ph type="sldNum" sz="quarter" idx="12"/>
          </p:nvPr>
        </p:nvSpPr>
        <p:spPr/>
        <p:txBody>
          <a:bodyPr/>
          <a:lstStyle/>
          <a:p>
            <a:fld id="{3A02C872-3C2D-4BBA-99CD-E07908712697}" type="slidenum">
              <a:rPr lang="en-ZA" smtClean="0"/>
              <a:pPr/>
              <a:t>34</a:t>
            </a:fld>
            <a:endParaRPr lang="en-ZA"/>
          </a:p>
        </p:txBody>
      </p:sp>
      <p:sp>
        <p:nvSpPr>
          <p:cNvPr id="6" name="TextBox 5"/>
          <p:cNvSpPr txBox="1"/>
          <p:nvPr/>
        </p:nvSpPr>
        <p:spPr>
          <a:xfrm>
            <a:off x="5515897" y="4208206"/>
            <a:ext cx="3431458" cy="1938992"/>
          </a:xfrm>
          <a:prstGeom prst="rect">
            <a:avLst/>
          </a:prstGeom>
          <a:noFill/>
        </p:spPr>
        <p:txBody>
          <a:bodyPr wrap="square" rtlCol="0">
            <a:spAutoFit/>
          </a:bodyPr>
          <a:lstStyle/>
          <a:p>
            <a:pPr algn="ctr"/>
            <a:r>
              <a:rPr lang="en-ZA" sz="4000" b="1" dirty="0" smtClean="0">
                <a:solidFill>
                  <a:schemeClr val="accent4">
                    <a:lumMod val="75000"/>
                  </a:schemeClr>
                </a:solidFill>
                <a:latin typeface="Algerian" panose="04020705040A02060702" pitchFamily="82" charset="0"/>
              </a:rPr>
              <a:t>OUTCOME TO OUTPUT LINKAGE</a:t>
            </a:r>
            <a:endParaRPr lang="en-ZA" sz="4000" b="1" dirty="0">
              <a:solidFill>
                <a:schemeClr val="accent4">
                  <a:lumMod val="75000"/>
                </a:schemeClr>
              </a:solidFill>
              <a:latin typeface="Algerian" panose="04020705040A02060702" pitchFamily="82" charset="0"/>
            </a:endParaRPr>
          </a:p>
        </p:txBody>
      </p:sp>
    </p:spTree>
    <p:extLst>
      <p:ext uri="{BB962C8B-B14F-4D97-AF65-F5344CB8AC3E}">
        <p14:creationId xmlns:p14="http://schemas.microsoft.com/office/powerpoint/2010/main" val="3046136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89560E-CBDF-4968-A5AA-A85DE3F3145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59" r="5641" b="12960"/>
          <a:stretch/>
        </p:blipFill>
        <p:spPr>
          <a:xfrm>
            <a:off x="875071" y="285135"/>
            <a:ext cx="8072283" cy="6282813"/>
          </a:xfrm>
        </p:spPr>
      </p:pic>
      <p:sp>
        <p:nvSpPr>
          <p:cNvPr id="3" name="TextBox 2">
            <a:extLst>
              <a:ext uri="{FF2B5EF4-FFF2-40B4-BE49-F238E27FC236}">
                <a16:creationId xmlns:a16="http://schemas.microsoft.com/office/drawing/2014/main" id="{3186A3CC-1FBC-4707-A1E7-5C5FB1F23ABB}"/>
              </a:ext>
            </a:extLst>
          </p:cNvPr>
          <p:cNvSpPr txBox="1"/>
          <p:nvPr/>
        </p:nvSpPr>
        <p:spPr>
          <a:xfrm rot="16200000">
            <a:off x="-3291711" y="3708807"/>
            <a:ext cx="7291308" cy="707886"/>
          </a:xfrm>
          <a:prstGeom prst="rect">
            <a:avLst/>
          </a:prstGeom>
          <a:noFill/>
        </p:spPr>
        <p:txBody>
          <a:bodyPr wrap="square" rtlCol="0">
            <a:spAutoFit/>
          </a:bodyPr>
          <a:lstStyle/>
          <a:p>
            <a:pPr algn="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Outcome – Output Linkages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54849A7B-F6A6-42CA-BC83-D7AF69843B91}"/>
              </a:ext>
            </a:extLst>
          </p:cNvPr>
          <p:cNvSpPr>
            <a:spLocks noGrp="1"/>
          </p:cNvSpPr>
          <p:nvPr>
            <p:ph type="sldNum" sz="quarter" idx="12"/>
          </p:nvPr>
        </p:nvSpPr>
        <p:spPr/>
        <p:txBody>
          <a:bodyPr/>
          <a:lstStyle/>
          <a:p>
            <a:fld id="{3A02C872-3C2D-4BBA-99CD-E07908712697}" type="slidenum">
              <a:rPr lang="en-ZA" smtClean="0"/>
              <a:pPr/>
              <a:t>35</a:t>
            </a:fld>
            <a:endParaRPr lang="en-ZA"/>
          </a:p>
        </p:txBody>
      </p:sp>
    </p:spTree>
    <p:extLst>
      <p:ext uri="{BB962C8B-B14F-4D97-AF65-F5344CB8AC3E}">
        <p14:creationId xmlns:p14="http://schemas.microsoft.com/office/powerpoint/2010/main" val="3009463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151AF3-8A13-458F-AC6A-ED6428103BB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84" r="4680" b="13405"/>
          <a:stretch/>
        </p:blipFill>
        <p:spPr>
          <a:xfrm>
            <a:off x="884904" y="285134"/>
            <a:ext cx="8072284" cy="6243485"/>
          </a:xfrm>
        </p:spPr>
      </p:pic>
      <p:sp>
        <p:nvSpPr>
          <p:cNvPr id="3" name="TextBox 2">
            <a:extLst>
              <a:ext uri="{FF2B5EF4-FFF2-40B4-BE49-F238E27FC236}">
                <a16:creationId xmlns:a16="http://schemas.microsoft.com/office/drawing/2014/main" id="{F5AA5744-C0E8-45B1-B6BF-CE28090FD823}"/>
              </a:ext>
            </a:extLst>
          </p:cNvPr>
          <p:cNvSpPr txBox="1"/>
          <p:nvPr/>
        </p:nvSpPr>
        <p:spPr>
          <a:xfrm rot="16200000">
            <a:off x="-3373734" y="3658868"/>
            <a:ext cx="7455354" cy="707886"/>
          </a:xfrm>
          <a:prstGeom prst="rect">
            <a:avLst/>
          </a:prstGeom>
          <a:noFill/>
        </p:spPr>
        <p:txBody>
          <a:bodyPr wrap="square" rtlCol="0">
            <a:spAutoFit/>
          </a:bodyPr>
          <a:lstStyle/>
          <a:p>
            <a:pPr algn="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Outcome – Output Linkages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45BBD2C8-6FE0-4BE0-9517-D399A47D5029}"/>
              </a:ext>
            </a:extLst>
          </p:cNvPr>
          <p:cNvSpPr>
            <a:spLocks noGrp="1"/>
          </p:cNvSpPr>
          <p:nvPr>
            <p:ph type="sldNum" sz="quarter" idx="12"/>
          </p:nvPr>
        </p:nvSpPr>
        <p:spPr/>
        <p:txBody>
          <a:bodyPr/>
          <a:lstStyle/>
          <a:p>
            <a:fld id="{3A02C872-3C2D-4BBA-99CD-E07908712697}" type="slidenum">
              <a:rPr lang="en-ZA" smtClean="0"/>
              <a:pPr/>
              <a:t>36</a:t>
            </a:fld>
            <a:endParaRPr lang="en-ZA"/>
          </a:p>
        </p:txBody>
      </p:sp>
    </p:spTree>
    <p:extLst>
      <p:ext uri="{BB962C8B-B14F-4D97-AF65-F5344CB8AC3E}">
        <p14:creationId xmlns:p14="http://schemas.microsoft.com/office/powerpoint/2010/main" val="3202221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C43A0B-FF48-427F-A7A5-C7091948862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36" r="3812" b="13930"/>
          <a:stretch/>
        </p:blipFill>
        <p:spPr>
          <a:xfrm>
            <a:off x="875071" y="256674"/>
            <a:ext cx="8131277" cy="6203120"/>
          </a:xfrm>
        </p:spPr>
      </p:pic>
      <p:sp>
        <p:nvSpPr>
          <p:cNvPr id="3" name="TextBox 2">
            <a:extLst>
              <a:ext uri="{FF2B5EF4-FFF2-40B4-BE49-F238E27FC236}">
                <a16:creationId xmlns:a16="http://schemas.microsoft.com/office/drawing/2014/main" id="{B044F2E0-97C1-42E5-A8FB-D8FBD541F25E}"/>
              </a:ext>
            </a:extLst>
          </p:cNvPr>
          <p:cNvSpPr txBox="1"/>
          <p:nvPr/>
        </p:nvSpPr>
        <p:spPr>
          <a:xfrm rot="16200000">
            <a:off x="-3261581" y="3420565"/>
            <a:ext cx="7291308" cy="707886"/>
          </a:xfrm>
          <a:prstGeom prst="rect">
            <a:avLst/>
          </a:prstGeom>
          <a:noFill/>
        </p:spPr>
        <p:txBody>
          <a:bodyPr wrap="square" rtlCol="0">
            <a:spAutoFit/>
          </a:bodyPr>
          <a:lstStyle/>
          <a:p>
            <a:pPr algn="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Outcome – Output Linkages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D966DC61-8793-47F2-BF65-62B9DD0E5433}"/>
              </a:ext>
            </a:extLst>
          </p:cNvPr>
          <p:cNvSpPr>
            <a:spLocks noGrp="1"/>
          </p:cNvSpPr>
          <p:nvPr>
            <p:ph type="sldNum" sz="quarter" idx="12"/>
          </p:nvPr>
        </p:nvSpPr>
        <p:spPr/>
        <p:txBody>
          <a:bodyPr/>
          <a:lstStyle/>
          <a:p>
            <a:fld id="{3A02C872-3C2D-4BBA-99CD-E07908712697}" type="slidenum">
              <a:rPr lang="en-ZA" smtClean="0"/>
              <a:pPr/>
              <a:t>37</a:t>
            </a:fld>
            <a:endParaRPr lang="en-ZA"/>
          </a:p>
        </p:txBody>
      </p:sp>
    </p:spTree>
    <p:extLst>
      <p:ext uri="{BB962C8B-B14F-4D97-AF65-F5344CB8AC3E}">
        <p14:creationId xmlns:p14="http://schemas.microsoft.com/office/powerpoint/2010/main" val="1748157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27E9E6-E224-4A86-B1D4-8D31E4301F1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29" r="5184" b="13284"/>
          <a:stretch/>
        </p:blipFill>
        <p:spPr>
          <a:xfrm>
            <a:off x="806245" y="449180"/>
            <a:ext cx="8101781" cy="6069607"/>
          </a:xfrm>
        </p:spPr>
      </p:pic>
      <p:sp>
        <p:nvSpPr>
          <p:cNvPr id="3" name="TextBox 2">
            <a:extLst>
              <a:ext uri="{FF2B5EF4-FFF2-40B4-BE49-F238E27FC236}">
                <a16:creationId xmlns:a16="http://schemas.microsoft.com/office/drawing/2014/main" id="{AEB9D2E9-3CA9-44C4-AE0E-7C7AF681C8AC}"/>
              </a:ext>
            </a:extLst>
          </p:cNvPr>
          <p:cNvSpPr txBox="1"/>
          <p:nvPr/>
        </p:nvSpPr>
        <p:spPr>
          <a:xfrm rot="16200000">
            <a:off x="-3291711" y="3426259"/>
            <a:ext cx="7291308" cy="707886"/>
          </a:xfrm>
          <a:prstGeom prst="rect">
            <a:avLst/>
          </a:prstGeom>
          <a:noFill/>
        </p:spPr>
        <p:txBody>
          <a:bodyPr wrap="square" rtlCol="0">
            <a:spAutoFit/>
          </a:bodyPr>
          <a:lstStyle/>
          <a:p>
            <a:pPr algn="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Outcome – Output Linkages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3CF09345-06EB-4BA5-A8D3-7C1AE30964E8}"/>
              </a:ext>
            </a:extLst>
          </p:cNvPr>
          <p:cNvSpPr>
            <a:spLocks noGrp="1"/>
          </p:cNvSpPr>
          <p:nvPr>
            <p:ph type="sldNum" sz="quarter" idx="12"/>
          </p:nvPr>
        </p:nvSpPr>
        <p:spPr/>
        <p:txBody>
          <a:bodyPr/>
          <a:lstStyle/>
          <a:p>
            <a:fld id="{3A02C872-3C2D-4BBA-99CD-E07908712697}" type="slidenum">
              <a:rPr lang="en-ZA" smtClean="0"/>
              <a:pPr/>
              <a:t>38</a:t>
            </a:fld>
            <a:endParaRPr lang="en-ZA"/>
          </a:p>
        </p:txBody>
      </p:sp>
    </p:spTree>
    <p:extLst>
      <p:ext uri="{BB962C8B-B14F-4D97-AF65-F5344CB8AC3E}">
        <p14:creationId xmlns:p14="http://schemas.microsoft.com/office/powerpoint/2010/main" val="2162815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46CC0F-7666-484E-AB4B-B601B522D73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89" t="2983" r="3604" b="33005"/>
          <a:stretch/>
        </p:blipFill>
        <p:spPr>
          <a:xfrm>
            <a:off x="0" y="854612"/>
            <a:ext cx="9124996" cy="5113569"/>
          </a:xfrm>
        </p:spPr>
      </p:pic>
      <p:sp>
        <p:nvSpPr>
          <p:cNvPr id="3" name="TextBox 2">
            <a:extLst>
              <a:ext uri="{FF2B5EF4-FFF2-40B4-BE49-F238E27FC236}">
                <a16:creationId xmlns:a16="http://schemas.microsoft.com/office/drawing/2014/main" id="{813F7B97-98CC-45FE-A696-33B7B542ACEF}"/>
              </a:ext>
            </a:extLst>
          </p:cNvPr>
          <p:cNvSpPr txBox="1"/>
          <p:nvPr/>
        </p:nvSpPr>
        <p:spPr>
          <a:xfrm>
            <a:off x="752139" y="0"/>
            <a:ext cx="7291308" cy="707886"/>
          </a:xfrm>
          <a:prstGeom prst="rect">
            <a:avLst/>
          </a:prstGeom>
          <a:noFill/>
        </p:spPr>
        <p:txBody>
          <a:bodyPr wrap="square" rtlCol="0">
            <a:spAutoFit/>
          </a:bodyPr>
          <a:lstStyle/>
          <a:p>
            <a:pPr algn="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Outcome – Output Linkages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Slide Number Placeholder 3">
            <a:extLst>
              <a:ext uri="{FF2B5EF4-FFF2-40B4-BE49-F238E27FC236}">
                <a16:creationId xmlns:a16="http://schemas.microsoft.com/office/drawing/2014/main" id="{6D68291B-5B6F-4405-A600-261B7E4D2CBB}"/>
              </a:ext>
            </a:extLst>
          </p:cNvPr>
          <p:cNvSpPr>
            <a:spLocks noGrp="1"/>
          </p:cNvSpPr>
          <p:nvPr>
            <p:ph type="sldNum" sz="quarter" idx="12"/>
          </p:nvPr>
        </p:nvSpPr>
        <p:spPr/>
        <p:txBody>
          <a:bodyPr/>
          <a:lstStyle/>
          <a:p>
            <a:fld id="{3A02C872-3C2D-4BBA-99CD-E07908712697}" type="slidenum">
              <a:rPr lang="en-ZA" smtClean="0"/>
              <a:pPr/>
              <a:t>39</a:t>
            </a:fld>
            <a:endParaRPr lang="en-ZA"/>
          </a:p>
        </p:txBody>
      </p:sp>
    </p:spTree>
    <p:extLst>
      <p:ext uri="{BB962C8B-B14F-4D97-AF65-F5344CB8AC3E}">
        <p14:creationId xmlns:p14="http://schemas.microsoft.com/office/powerpoint/2010/main" val="689817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1F586-7686-4588-B85B-CA165E574707}"/>
              </a:ext>
            </a:extLst>
          </p:cNvPr>
          <p:cNvPicPr>
            <a:picLocks noChangeAspect="1"/>
          </p:cNvPicPr>
          <p:nvPr/>
        </p:nvPicPr>
        <p:blipFill rotWithShape="1">
          <a:blip r:embed="rId2" cstate="print"/>
          <a:srcRect t="3865" b="4927"/>
          <a:stretch/>
        </p:blipFill>
        <p:spPr>
          <a:xfrm>
            <a:off x="0" y="824530"/>
            <a:ext cx="9144000" cy="6033469"/>
          </a:xfrm>
          <a:prstGeom prst="rect">
            <a:avLst/>
          </a:prstGeom>
        </p:spPr>
      </p:pic>
      <p:sp>
        <p:nvSpPr>
          <p:cNvPr id="5" name="Slide Number Placeholder 4">
            <a:extLst>
              <a:ext uri="{FF2B5EF4-FFF2-40B4-BE49-F238E27FC236}">
                <a16:creationId xmlns:a16="http://schemas.microsoft.com/office/drawing/2014/main" id="{54A9E537-05E0-4B20-A41B-A7FF50F4F602}"/>
              </a:ext>
            </a:extLst>
          </p:cNvPr>
          <p:cNvSpPr>
            <a:spLocks noGrp="1"/>
          </p:cNvSpPr>
          <p:nvPr>
            <p:ph type="sldNum" sz="quarter" idx="12"/>
          </p:nvPr>
        </p:nvSpPr>
        <p:spPr/>
        <p:txBody>
          <a:bodyPr/>
          <a:lstStyle/>
          <a:p>
            <a:fld id="{C673AE1A-509D-40EA-904E-2DCDBC684208}" type="slidenum">
              <a:rPr lang="en-ZA" smtClean="0"/>
              <a:pPr/>
              <a:t>4</a:t>
            </a:fld>
            <a:endParaRPr lang="en-ZA" dirty="0"/>
          </a:p>
        </p:txBody>
      </p:sp>
      <p:sp>
        <p:nvSpPr>
          <p:cNvPr id="4" name="TextBox 3">
            <a:extLst>
              <a:ext uri="{FF2B5EF4-FFF2-40B4-BE49-F238E27FC236}">
                <a16:creationId xmlns:a16="http://schemas.microsoft.com/office/drawing/2014/main" id="{2B7C39BC-B551-4CE2-8D1F-054E8552033B}"/>
              </a:ext>
            </a:extLst>
          </p:cNvPr>
          <p:cNvSpPr txBox="1"/>
          <p:nvPr/>
        </p:nvSpPr>
        <p:spPr>
          <a:xfrm>
            <a:off x="-144653" y="0"/>
            <a:ext cx="9107908"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Sustainable Development Goals</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3686928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BBE7-B94B-477B-8A2F-24F999CD1284}"/>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8840557-2205-48A9-B964-3F670073F883}"/>
              </a:ext>
            </a:extLst>
          </p:cNvPr>
          <p:cNvSpPr>
            <a:spLocks noGrp="1"/>
          </p:cNvSpPr>
          <p:nvPr>
            <p:ph idx="1"/>
          </p:nvPr>
        </p:nvSpPr>
        <p:spPr/>
        <p:txBody>
          <a:bodyPr/>
          <a:lstStyle/>
          <a:p>
            <a:endParaRPr lang="en-ZA" dirty="0"/>
          </a:p>
        </p:txBody>
      </p:sp>
      <p:pic>
        <p:nvPicPr>
          <p:cNvPr id="4" name="Picture 3">
            <a:extLst>
              <a:ext uri="{FF2B5EF4-FFF2-40B4-BE49-F238E27FC236}">
                <a16:creationId xmlns:a16="http://schemas.microsoft.com/office/drawing/2014/main" id="{337BF760-64E0-49DB-8843-16552E9CFEAF}"/>
              </a:ext>
            </a:extLst>
          </p:cNvPr>
          <p:cNvPicPr>
            <a:picLocks noChangeAspect="1"/>
          </p:cNvPicPr>
          <p:nvPr/>
        </p:nvPicPr>
        <p:blipFill rotWithShape="1">
          <a:blip r:embed="rId2" cstate="print"/>
          <a:srcRect l="1" r="-510" b="50000"/>
          <a:stretch/>
        </p:blipFill>
        <p:spPr>
          <a:xfrm>
            <a:off x="0" y="43657"/>
            <a:ext cx="9170927" cy="6814343"/>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87807AF4-D99B-4FC7-A4F4-B686CE5F8B45}"/>
              </a:ext>
            </a:extLst>
          </p:cNvPr>
          <p:cNvSpPr>
            <a:spLocks noGrp="1"/>
          </p:cNvSpPr>
          <p:nvPr>
            <p:ph type="sldNum" sz="quarter" idx="12"/>
          </p:nvPr>
        </p:nvSpPr>
        <p:spPr/>
        <p:txBody>
          <a:bodyPr/>
          <a:lstStyle/>
          <a:p>
            <a:fld id="{3A02C872-3C2D-4BBA-99CD-E07908712697}" type="slidenum">
              <a:rPr lang="en-ZA" smtClean="0"/>
              <a:pPr/>
              <a:t>40</a:t>
            </a:fld>
            <a:endParaRPr lang="en-ZA"/>
          </a:p>
        </p:txBody>
      </p:sp>
      <p:sp>
        <p:nvSpPr>
          <p:cNvPr id="7" name="TextBox 6"/>
          <p:cNvSpPr txBox="1"/>
          <p:nvPr/>
        </p:nvSpPr>
        <p:spPr>
          <a:xfrm>
            <a:off x="0" y="4790267"/>
            <a:ext cx="4906297" cy="1938992"/>
          </a:xfrm>
          <a:prstGeom prst="rect">
            <a:avLst/>
          </a:prstGeom>
          <a:noFill/>
        </p:spPr>
        <p:txBody>
          <a:bodyPr wrap="square" rtlCol="0">
            <a:spAutoFit/>
          </a:bodyPr>
          <a:lstStyle/>
          <a:p>
            <a:pPr algn="ctr"/>
            <a:r>
              <a:rPr lang="en-ZA" sz="4000" b="1" dirty="0" smtClean="0">
                <a:solidFill>
                  <a:schemeClr val="accent4">
                    <a:lumMod val="75000"/>
                  </a:schemeClr>
                </a:solidFill>
                <a:latin typeface="Algerian" panose="04020705040A02060702" pitchFamily="82" charset="0"/>
              </a:rPr>
              <a:t>Covid</a:t>
            </a:r>
            <a:r>
              <a:rPr lang="en-ZA" sz="4000" b="1" dirty="0">
                <a:solidFill>
                  <a:schemeClr val="accent4">
                    <a:lumMod val="75000"/>
                  </a:schemeClr>
                </a:solidFill>
                <a:latin typeface="Algerian" panose="04020705040A02060702" pitchFamily="82" charset="0"/>
              </a:rPr>
              <a:t>-</a:t>
            </a:r>
            <a:r>
              <a:rPr lang="en-ZA" sz="4000" b="1" dirty="0" smtClean="0">
                <a:solidFill>
                  <a:schemeClr val="accent4">
                    <a:lumMod val="75000"/>
                  </a:schemeClr>
                </a:solidFill>
                <a:latin typeface="Algerian" panose="04020705040A02060702" pitchFamily="82" charset="0"/>
              </a:rPr>
              <a:t>19 adjusted ANNUAL OUTPUTS</a:t>
            </a:r>
            <a:endParaRPr lang="en-ZA" sz="4000" b="1" dirty="0">
              <a:solidFill>
                <a:schemeClr val="accent4">
                  <a:lumMod val="75000"/>
                </a:schemeClr>
              </a:solidFill>
              <a:latin typeface="Algerian" panose="04020705040A02060702" pitchFamily="82" charset="0"/>
            </a:endParaRPr>
          </a:p>
        </p:txBody>
      </p:sp>
    </p:spTree>
    <p:extLst>
      <p:ext uri="{BB962C8B-B14F-4D97-AF65-F5344CB8AC3E}">
        <p14:creationId xmlns:p14="http://schemas.microsoft.com/office/powerpoint/2010/main" val="3365871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algn="r"/>
            <a:r>
              <a:rPr lang="en-US" sz="3600" b="1" dirty="0">
                <a:solidFill>
                  <a:srgbClr val="FFC000"/>
                </a:solidFill>
                <a:effectLst>
                  <a:outerShdw blurRad="38100" dist="38100" dir="2700000" algn="tl">
                    <a:srgbClr val="000000">
                      <a:alpha val="43137"/>
                    </a:srgbClr>
                  </a:outerShdw>
                </a:effectLst>
                <a:latin typeface="Bahnschrift SemiBold" panose="020B0502040204020203" pitchFamily="34" charset="0"/>
              </a:rPr>
              <a:t>THE CONTEXT FOR DSAC WORK </a:t>
            </a:r>
            <a:endParaRPr lang="en-ZA" sz="36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2" name="Rectangle 1">
            <a:extLst>
              <a:ext uri="{FF2B5EF4-FFF2-40B4-BE49-F238E27FC236}">
                <a16:creationId xmlns:a16="http://schemas.microsoft.com/office/drawing/2014/main" id="{67A05A67-D99A-41D3-87B7-A24A3459078F}"/>
              </a:ext>
            </a:extLst>
          </p:cNvPr>
          <p:cNvSpPr/>
          <p:nvPr/>
        </p:nvSpPr>
        <p:spPr>
          <a:xfrm>
            <a:off x="198245" y="671691"/>
            <a:ext cx="8945756" cy="677108"/>
          </a:xfrm>
          <a:prstGeom prst="rect">
            <a:avLst/>
          </a:prstGeom>
        </p:spPr>
        <p:txBody>
          <a:bodyPr wrap="square">
            <a:spAutoFit/>
          </a:bodyPr>
          <a:lstStyle/>
          <a:p>
            <a:pPr>
              <a:buFont typeface="+mj-lt"/>
              <a:buAutoNum type="arabicPeriod"/>
            </a:pPr>
            <a:endParaRPr lang="en-US" sz="20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92800" y="1072357"/>
            <a:ext cx="8752956" cy="5632311"/>
          </a:xfrm>
          <a:prstGeom prst="rect">
            <a:avLst/>
          </a:prstGeom>
        </p:spPr>
        <p:txBody>
          <a:bodyPr wrap="square">
            <a:spAutoFit/>
          </a:bodyPr>
          <a:lstStyle/>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The work of DSAC and its delivery agents centers around Social Cohesion and Nation Building – encouraging the coming together of people from different walks of life, to share common spaces.</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Does not necessarily encourage social distancing – both at the level of participants and spectators/live consumers of the sport, arts and/or culture products.</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It involves regular travelling, both nationally and internationally.</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It is reliant on other sectors being functional (e.g. the education sector) and</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Also relies on delivery agents such as provinces.</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Many DSAC beneficiaries, such as artists and athletes derive their sole source of income from engaging in DSAC supported programmes.</a:t>
            </a:r>
          </a:p>
          <a:p>
            <a:pPr algn="just"/>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The easing of COVID-19 lockdown has had little effects on improving the situation of the SAC sector</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8" name="Slide Number Placeholder 7">
            <a:extLst>
              <a:ext uri="{FF2B5EF4-FFF2-40B4-BE49-F238E27FC236}">
                <a16:creationId xmlns:a16="http://schemas.microsoft.com/office/drawing/2014/main" id="{EA4DFFCC-2C25-458A-887C-851A33756BC8}"/>
              </a:ext>
            </a:extLst>
          </p:cNvPr>
          <p:cNvSpPr>
            <a:spLocks noGrp="1"/>
          </p:cNvSpPr>
          <p:nvPr>
            <p:ph type="sldNum" sz="quarter" idx="12"/>
          </p:nvPr>
        </p:nvSpPr>
        <p:spPr/>
        <p:txBody>
          <a:bodyPr/>
          <a:lstStyle/>
          <a:p>
            <a:fld id="{F986BC6C-A1B6-454A-8737-3EFFA3B96459}" type="slidenum">
              <a:rPr lang="en-ZA" smtClean="0"/>
              <a:pPr/>
              <a:t>41</a:t>
            </a:fld>
            <a:endParaRPr lang="en-ZA"/>
          </a:p>
        </p:txBody>
      </p:sp>
    </p:spTree>
    <p:extLst>
      <p:ext uri="{BB962C8B-B14F-4D97-AF65-F5344CB8AC3E}">
        <p14:creationId xmlns:p14="http://schemas.microsoft.com/office/powerpoint/2010/main" val="2880920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99122" y="733803"/>
            <a:ext cx="8945756" cy="677108"/>
          </a:xfrm>
          <a:prstGeom prst="rect">
            <a:avLst/>
          </a:prstGeom>
        </p:spPr>
        <p:txBody>
          <a:bodyPr wrap="square">
            <a:spAutoFit/>
          </a:bodyPr>
          <a:lstStyle/>
          <a:p>
            <a:pPr>
              <a:buFont typeface="+mj-lt"/>
              <a:buAutoNum type="arabicPeriod"/>
            </a:pPr>
            <a:endParaRPr lang="en-US" sz="2000"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99122" y="1252141"/>
            <a:ext cx="8945756" cy="4585871"/>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CONSEQUENTLY, this has resulted in</a:t>
            </a:r>
          </a:p>
          <a:p>
            <a:pPr algn="just"/>
            <a:endParaRPr lang="en-US" sz="20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Overall scaling down of services on the DSAC  service delivery mandate.</a:t>
            </a:r>
          </a:p>
          <a:p>
            <a:pPr algn="just"/>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Planned medium-term outcomes not being achieved within initial time frames.</a:t>
            </a:r>
          </a:p>
          <a:p>
            <a:pPr algn="just"/>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Stagnation of projects already under-implementation.</a:t>
            </a:r>
          </a:p>
          <a:p>
            <a:pPr algn="just"/>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Athletes and artists not adequately prepared to compete/perform internationally. </a:t>
            </a:r>
          </a:p>
          <a:p>
            <a:pPr algn="just"/>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Economic hardship/loss of income for professional athletes and artists. The increased need for relief, thus further cutting off from the budget allocated to  activities of the Department.</a:t>
            </a: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92800" y="0"/>
            <a:ext cx="1432569" cy="1072357"/>
          </a:xfrm>
          <a:prstGeom prst="rect">
            <a:avLst/>
          </a:prstGeom>
        </p:spPr>
      </p:pic>
      <p:sp>
        <p:nvSpPr>
          <p:cNvPr id="5" name="Slide Number Placeholder 4">
            <a:extLst>
              <a:ext uri="{FF2B5EF4-FFF2-40B4-BE49-F238E27FC236}">
                <a16:creationId xmlns:a16="http://schemas.microsoft.com/office/drawing/2014/main" id="{02419D32-3F5C-4751-98C1-FF837FC7810F}"/>
              </a:ext>
            </a:extLst>
          </p:cNvPr>
          <p:cNvSpPr>
            <a:spLocks noGrp="1"/>
          </p:cNvSpPr>
          <p:nvPr>
            <p:ph type="sldNum" sz="quarter" idx="12"/>
          </p:nvPr>
        </p:nvSpPr>
        <p:spPr/>
        <p:txBody>
          <a:bodyPr/>
          <a:lstStyle/>
          <a:p>
            <a:fld id="{F986BC6C-A1B6-454A-8737-3EFFA3B96459}" type="slidenum">
              <a:rPr lang="en-ZA" smtClean="0"/>
              <a:pPr/>
              <a:t>42</a:t>
            </a:fld>
            <a:endParaRPr lang="en-ZA"/>
          </a:p>
        </p:txBody>
      </p:sp>
      <p:sp>
        <p:nvSpPr>
          <p:cNvPr id="9" name="TextBox 8">
            <a:extLst>
              <a:ext uri="{FF2B5EF4-FFF2-40B4-BE49-F238E27FC236}">
                <a16:creationId xmlns:a16="http://schemas.microsoft.com/office/drawing/2014/main" id="{CDD43455-1EF1-4394-B4A2-09BFCE79F80A}"/>
              </a:ext>
            </a:extLst>
          </p:cNvPr>
          <p:cNvSpPr txBox="1"/>
          <p:nvPr/>
        </p:nvSpPr>
        <p:spPr>
          <a:xfrm>
            <a:off x="-1" y="0"/>
            <a:ext cx="8945757" cy="646331"/>
          </a:xfrm>
          <a:prstGeom prst="rect">
            <a:avLst/>
          </a:prstGeom>
          <a:noFill/>
        </p:spPr>
        <p:txBody>
          <a:bodyPr wrap="square" rtlCol="0">
            <a:spAutoFit/>
          </a:bodyPr>
          <a:lstStyle/>
          <a:p>
            <a:pPr algn="r"/>
            <a:r>
              <a:rPr lang="en-US" sz="3600" b="1" dirty="0">
                <a:solidFill>
                  <a:srgbClr val="FFC000"/>
                </a:solidFill>
                <a:effectLst>
                  <a:outerShdw blurRad="38100" dist="38100" dir="2700000" algn="tl">
                    <a:srgbClr val="000000">
                      <a:alpha val="43137"/>
                    </a:srgbClr>
                  </a:outerShdw>
                </a:effectLst>
                <a:latin typeface="Bahnschrift SemiBold" panose="020B0502040204020203" pitchFamily="34" charset="0"/>
              </a:rPr>
              <a:t>THE CONTEXT FOR DSAC WORK </a:t>
            </a:r>
            <a:endParaRPr lang="en-ZA" sz="36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452297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2218" y="1686898"/>
          <a:ext cx="8839565" cy="5034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50C72F28-4ED3-452D-BDB7-CE1B27FBE3F1}" type="slidenum">
              <a:rPr lang="en-ZA" smtClean="0"/>
              <a:pPr/>
              <a:t>43</a:t>
            </a:fld>
            <a:endParaRPr lang="en-ZA"/>
          </a:p>
        </p:txBody>
      </p:sp>
      <p:sp>
        <p:nvSpPr>
          <p:cNvPr id="9" name="Text Box 4"/>
          <p:cNvSpPr txBox="1">
            <a:spLocks noChangeArrowheads="1"/>
          </p:cNvSpPr>
          <p:nvPr/>
        </p:nvSpPr>
        <p:spPr bwMode="auto">
          <a:xfrm>
            <a:off x="1" y="-19665"/>
            <a:ext cx="9144000" cy="1323439"/>
          </a:xfrm>
          <a:prstGeom prst="rect">
            <a:avLst/>
          </a:prstGeom>
          <a:solidFill>
            <a:schemeClr val="bg1"/>
          </a:solidFill>
          <a:ln>
            <a:noFill/>
          </a:ln>
          <a:effec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lvl="0" algn="ctr" defTabSz="914400" eaLnBrk="1" hangingPunct="1">
              <a:spcBef>
                <a:spcPct val="50000"/>
              </a:spcBef>
              <a:defRPr/>
            </a:pPr>
            <a:r>
              <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rPr>
              <a:t>A survey on the impact of COVID 19 on Cultural Creative Industries</a:t>
            </a:r>
            <a:endParaRPr kumimoji="0" lang="en-US" sz="4000" b="1" i="0" u="none" strike="noStrike" kern="1200" cap="none" spc="0" normalizeH="0" baseline="0" noProof="0" dirty="0">
              <a:ln>
                <a:noFill/>
              </a:ln>
              <a:solidFill>
                <a:schemeClr val="accent4"/>
              </a:solidFill>
              <a:effectLst/>
              <a:uLnTx/>
              <a:uFillTx/>
              <a:latin typeface="Bahnschrift Light" panose="020B0502040204020203" pitchFamily="34" charset="0"/>
            </a:endParaRPr>
          </a:p>
        </p:txBody>
      </p:sp>
    </p:spTree>
    <p:extLst>
      <p:ext uri="{BB962C8B-B14F-4D97-AF65-F5344CB8AC3E}">
        <p14:creationId xmlns:p14="http://schemas.microsoft.com/office/powerpoint/2010/main" val="2037587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7652" y="1504335"/>
          <a:ext cx="8839565" cy="5034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50C72F28-4ED3-452D-BDB7-CE1B27FBE3F1}" type="slidenum">
              <a:rPr lang="en-ZA" smtClean="0"/>
              <a:pPr/>
              <a:t>44</a:t>
            </a:fld>
            <a:endParaRPr lang="en-ZA"/>
          </a:p>
        </p:txBody>
      </p:sp>
      <p:sp>
        <p:nvSpPr>
          <p:cNvPr id="9" name="Text Box 4"/>
          <p:cNvSpPr txBox="1">
            <a:spLocks noChangeArrowheads="1"/>
          </p:cNvSpPr>
          <p:nvPr/>
        </p:nvSpPr>
        <p:spPr bwMode="auto">
          <a:xfrm>
            <a:off x="1" y="-19665"/>
            <a:ext cx="9144000" cy="1323439"/>
          </a:xfrm>
          <a:prstGeom prst="rect">
            <a:avLst/>
          </a:prstGeom>
          <a:solidFill>
            <a:schemeClr val="bg1"/>
          </a:solidFill>
          <a:ln>
            <a:noFill/>
          </a:ln>
          <a:effec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lvl="0" algn="ctr" defTabSz="914400" eaLnBrk="1" hangingPunct="1">
              <a:spcBef>
                <a:spcPct val="50000"/>
              </a:spcBef>
              <a:defRPr/>
            </a:pPr>
            <a:r>
              <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rPr>
              <a:t>A survey on the impact of COVID 19 on Sport</a:t>
            </a:r>
            <a:endParaRPr kumimoji="0" lang="en-US" sz="4000" b="1" i="0" u="none" strike="noStrike" kern="1200" cap="none" spc="0" normalizeH="0" baseline="0" noProof="0" dirty="0">
              <a:ln>
                <a:noFill/>
              </a:ln>
              <a:solidFill>
                <a:schemeClr val="accent4"/>
              </a:solidFill>
              <a:effectLst/>
              <a:uLnTx/>
              <a:uFillTx/>
              <a:latin typeface="Bahnschrift Light" panose="020B0502040204020203" pitchFamily="34" charset="0"/>
            </a:endParaRPr>
          </a:p>
        </p:txBody>
      </p:sp>
    </p:spTree>
    <p:extLst>
      <p:ext uri="{BB962C8B-B14F-4D97-AF65-F5344CB8AC3E}">
        <p14:creationId xmlns:p14="http://schemas.microsoft.com/office/powerpoint/2010/main" val="1759054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3"/>
            <a:ext cx="7886700" cy="720080"/>
          </a:xfrm>
        </p:spPr>
        <p:txBody>
          <a:bodyPr>
            <a:noAutofit/>
          </a:bodyPr>
          <a:lstStyle/>
          <a:p>
            <a:pPr algn="ctr"/>
            <a:r>
              <a:rPr lang="en-ZA" sz="3600" b="1" dirty="0">
                <a:solidFill>
                  <a:srgbClr val="FFC000"/>
                </a:solidFill>
                <a:effectLst>
                  <a:outerShdw blurRad="38100" dist="38100" dir="2700000" algn="tl">
                    <a:srgbClr val="000000">
                      <a:alpha val="43137"/>
                    </a:srgbClr>
                  </a:outerShdw>
                </a:effectLst>
                <a:latin typeface="Bahnschrift Light" panose="020B0502040204020203" pitchFamily="34" charset="0"/>
              </a:rPr>
              <a:t>Sports Federations’ Main Source of Income to meet operational costs</a:t>
            </a:r>
            <a:r>
              <a:rPr lang="en-US" sz="3600" b="1" dirty="0">
                <a:solidFill>
                  <a:schemeClr val="accent4"/>
                </a:solidFill>
                <a:latin typeface="Bahnschrift Light" panose="020B0502040204020203" pitchFamily="34" charset="0"/>
              </a:rPr>
              <a:t/>
            </a:r>
            <a:br>
              <a:rPr lang="en-US" sz="3600" b="1" dirty="0">
                <a:solidFill>
                  <a:schemeClr val="accent4"/>
                </a:solidFill>
                <a:latin typeface="Bahnschrift Light" panose="020B0502040204020203" pitchFamily="34" charset="0"/>
              </a:rPr>
            </a:br>
            <a:endParaRPr lang="en-ZA" sz="3600" dirty="0"/>
          </a:p>
        </p:txBody>
      </p:sp>
      <p:sp>
        <p:nvSpPr>
          <p:cNvPr id="3" name="Slide Number Placeholder 2"/>
          <p:cNvSpPr>
            <a:spLocks noGrp="1"/>
          </p:cNvSpPr>
          <p:nvPr>
            <p:ph type="sldNum" sz="quarter" idx="12"/>
          </p:nvPr>
        </p:nvSpPr>
        <p:spPr/>
        <p:txBody>
          <a:bodyPr/>
          <a:lstStyle/>
          <a:p>
            <a:fld id="{3A02C872-3C2D-4BBA-99CD-E07908712697}" type="slidenum">
              <a:rPr lang="en-ZA" smtClean="0"/>
              <a:pPr/>
              <a:t>45</a:t>
            </a:fld>
            <a:endParaRPr lang="en-ZA"/>
          </a:p>
        </p:txBody>
      </p:sp>
      <p:pic>
        <p:nvPicPr>
          <p:cNvPr id="4" name="Picture 3"/>
          <p:cNvPicPr>
            <a:picLocks noChangeAspect="1"/>
          </p:cNvPicPr>
          <p:nvPr/>
        </p:nvPicPr>
        <p:blipFill>
          <a:blip r:embed="rId2" cstate="print"/>
          <a:stretch>
            <a:fillRect/>
          </a:stretch>
        </p:blipFill>
        <p:spPr>
          <a:xfrm>
            <a:off x="628650" y="2222090"/>
            <a:ext cx="7544100" cy="4205664"/>
          </a:xfrm>
          <a:prstGeom prst="rect">
            <a:avLst/>
          </a:prstGeom>
        </p:spPr>
      </p:pic>
      <p:sp>
        <p:nvSpPr>
          <p:cNvPr id="5" name="Title 1"/>
          <p:cNvSpPr txBox="1">
            <a:spLocks/>
          </p:cNvSpPr>
          <p:nvPr/>
        </p:nvSpPr>
        <p:spPr>
          <a:xfrm>
            <a:off x="265471" y="1317523"/>
            <a:ext cx="8593394" cy="904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2000" dirty="0">
                <a:effectLst>
                  <a:outerShdw blurRad="38100" dist="38100" dir="2700000" algn="tl">
                    <a:srgbClr val="000000">
                      <a:alpha val="43137"/>
                    </a:srgbClr>
                  </a:outerShdw>
                </a:effectLst>
                <a:latin typeface="+mn-lt"/>
              </a:rPr>
              <a:t>The information provided below is based on responses received from 49 sport federations (respondents)</a:t>
            </a:r>
            <a:r>
              <a:rPr lang="en-US" sz="2000" dirty="0">
                <a:latin typeface="+mn-lt"/>
              </a:rPr>
              <a:t/>
            </a:r>
            <a:br>
              <a:rPr lang="en-US" sz="2000" dirty="0">
                <a:latin typeface="+mn-lt"/>
              </a:rPr>
            </a:br>
            <a:endParaRPr lang="en-ZA" sz="2000" dirty="0">
              <a:latin typeface="+mn-lt"/>
            </a:endParaRPr>
          </a:p>
        </p:txBody>
      </p:sp>
    </p:spTree>
    <p:extLst>
      <p:ext uri="{BB962C8B-B14F-4D97-AF65-F5344CB8AC3E}">
        <p14:creationId xmlns:p14="http://schemas.microsoft.com/office/powerpoint/2010/main" val="87161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6F222-C194-4A7D-852F-E931C864B55E}"/>
              </a:ext>
            </a:extLst>
          </p:cNvPr>
          <p:cNvPicPr>
            <a:picLocks noChangeAspect="1"/>
          </p:cNvPicPr>
          <p:nvPr/>
        </p:nvPicPr>
        <p:blipFill>
          <a:blip r:embed="rId2" cstate="print"/>
          <a:stretch>
            <a:fillRect/>
          </a:stretch>
        </p:blipFill>
        <p:spPr>
          <a:xfrm flipH="1">
            <a:off x="19508" y="-225554"/>
            <a:ext cx="9124491" cy="7083554"/>
          </a:xfrm>
          <a:prstGeom prst="rect">
            <a:avLst/>
          </a:prstGeom>
        </p:spPr>
      </p:pic>
      <p:sp>
        <p:nvSpPr>
          <p:cNvPr id="3" name="TextBox 2">
            <a:extLst>
              <a:ext uri="{FF2B5EF4-FFF2-40B4-BE49-F238E27FC236}">
                <a16:creationId xmlns:a16="http://schemas.microsoft.com/office/drawing/2014/main" id="{CDD43455-1EF1-4394-B4A2-09BFCE79F80A}"/>
              </a:ext>
            </a:extLst>
          </p:cNvPr>
          <p:cNvSpPr txBox="1"/>
          <p:nvPr/>
        </p:nvSpPr>
        <p:spPr>
          <a:xfrm>
            <a:off x="108874" y="2095902"/>
            <a:ext cx="8945757" cy="2123658"/>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rPr>
              <a:t>FACTORS THAT WILL INFORM THE REVISION OF THE ANNUAL PERFORMANCE PLAN</a:t>
            </a:r>
            <a:endParaRPr lang="en-ZA" sz="44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7" name="Slide Number Placeholder 6">
            <a:extLst>
              <a:ext uri="{FF2B5EF4-FFF2-40B4-BE49-F238E27FC236}">
                <a16:creationId xmlns:a16="http://schemas.microsoft.com/office/drawing/2014/main" id="{C9AABD58-4287-4678-B891-3B0A73B6B8B7}"/>
              </a:ext>
            </a:extLst>
          </p:cNvPr>
          <p:cNvSpPr>
            <a:spLocks noGrp="1"/>
          </p:cNvSpPr>
          <p:nvPr>
            <p:ph type="sldNum" sz="quarter" idx="12"/>
          </p:nvPr>
        </p:nvSpPr>
        <p:spPr/>
        <p:txBody>
          <a:bodyPr/>
          <a:lstStyle/>
          <a:p>
            <a:fld id="{F986BC6C-A1B6-454A-8737-3EFFA3B96459}" type="slidenum">
              <a:rPr lang="en-ZA" smtClean="0"/>
              <a:pPr/>
              <a:t>46</a:t>
            </a:fld>
            <a:endParaRPr lang="en-ZA"/>
          </a:p>
        </p:txBody>
      </p:sp>
    </p:spTree>
    <p:extLst>
      <p:ext uri="{BB962C8B-B14F-4D97-AF65-F5344CB8AC3E}">
        <p14:creationId xmlns:p14="http://schemas.microsoft.com/office/powerpoint/2010/main" val="3310025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52218" y="1628800"/>
          <a:ext cx="8839565" cy="509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50C72F28-4ED3-452D-BDB7-CE1B27FBE3F1}" type="slidenum">
              <a:rPr lang="en-ZA" smtClean="0"/>
              <a:pPr/>
              <a:t>47</a:t>
            </a:fld>
            <a:endParaRPr lang="en-ZA"/>
          </a:p>
        </p:txBody>
      </p:sp>
      <p:sp>
        <p:nvSpPr>
          <p:cNvPr id="9" name="Text Box 4"/>
          <p:cNvSpPr txBox="1">
            <a:spLocks noChangeArrowheads="1"/>
          </p:cNvSpPr>
          <p:nvPr/>
        </p:nvSpPr>
        <p:spPr bwMode="auto">
          <a:xfrm>
            <a:off x="1" y="-19665"/>
            <a:ext cx="9144000" cy="1323439"/>
          </a:xfrm>
          <a:prstGeom prst="rect">
            <a:avLst/>
          </a:prstGeom>
          <a:solidFill>
            <a:schemeClr val="bg1"/>
          </a:solidFill>
          <a:ln>
            <a:noFill/>
          </a:ln>
          <a:effec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lvl="0" algn="ctr" defTabSz="914400" eaLnBrk="1" hangingPunct="1">
              <a:spcBef>
                <a:spcPct val="50000"/>
              </a:spcBef>
              <a:defRPr/>
            </a:pPr>
            <a:r>
              <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rPr>
              <a:t>KEY CONSIDERATION WHEN REVISING THE APP</a:t>
            </a:r>
            <a:endParaRPr kumimoji="0" lang="en-US" sz="4000" b="1" i="0" u="none" strike="noStrike" kern="1200" cap="none" spc="0" normalizeH="0" baseline="0" noProof="0" dirty="0">
              <a:ln>
                <a:noFill/>
              </a:ln>
              <a:solidFill>
                <a:schemeClr val="accent4"/>
              </a:solidFill>
              <a:effectLst/>
              <a:uLnTx/>
              <a:uFillTx/>
              <a:latin typeface="Bahnschrift Light" panose="020B0502040204020203" pitchFamily="34" charset="0"/>
            </a:endParaRPr>
          </a:p>
        </p:txBody>
      </p:sp>
    </p:spTree>
    <p:extLst>
      <p:ext uri="{BB962C8B-B14F-4D97-AF65-F5344CB8AC3E}">
        <p14:creationId xmlns:p14="http://schemas.microsoft.com/office/powerpoint/2010/main" val="4081993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530" y="1519561"/>
          <a:ext cx="8839565" cy="5020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50C72F28-4ED3-452D-BDB7-CE1B27FBE3F1}" type="slidenum">
              <a:rPr lang="en-ZA" smtClean="0"/>
              <a:pPr/>
              <a:t>48</a:t>
            </a:fld>
            <a:endParaRPr lang="en-ZA"/>
          </a:p>
        </p:txBody>
      </p:sp>
      <p:sp>
        <p:nvSpPr>
          <p:cNvPr id="9" name="Text Box 4"/>
          <p:cNvSpPr txBox="1">
            <a:spLocks noChangeArrowheads="1"/>
          </p:cNvSpPr>
          <p:nvPr/>
        </p:nvSpPr>
        <p:spPr bwMode="auto">
          <a:xfrm>
            <a:off x="1" y="-19665"/>
            <a:ext cx="9144000" cy="1323439"/>
          </a:xfrm>
          <a:prstGeom prst="rect">
            <a:avLst/>
          </a:prstGeom>
          <a:solidFill>
            <a:schemeClr val="bg1"/>
          </a:solidFill>
          <a:ln>
            <a:noFill/>
          </a:ln>
          <a:effec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lvl="0" algn="ctr" defTabSz="914400" eaLnBrk="1" hangingPunct="1">
              <a:spcBef>
                <a:spcPct val="50000"/>
              </a:spcBef>
              <a:defRPr/>
            </a:pPr>
            <a:r>
              <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rPr>
              <a:t>KEY CONSIDERATION WHEN REVISING THE APP</a:t>
            </a:r>
            <a:endParaRPr kumimoji="0" lang="en-US" sz="4000" b="1" i="0" u="none" strike="noStrike" kern="1200" cap="none" spc="0" normalizeH="0" baseline="0" noProof="0" dirty="0">
              <a:ln>
                <a:noFill/>
              </a:ln>
              <a:solidFill>
                <a:schemeClr val="accent4"/>
              </a:solidFill>
              <a:effectLst/>
              <a:uLnTx/>
              <a:uFillTx/>
              <a:latin typeface="Bahnschrift Light" panose="020B0502040204020203" pitchFamily="34" charset="0"/>
            </a:endParaRPr>
          </a:p>
        </p:txBody>
      </p:sp>
    </p:spTree>
    <p:extLst>
      <p:ext uri="{BB962C8B-B14F-4D97-AF65-F5344CB8AC3E}">
        <p14:creationId xmlns:p14="http://schemas.microsoft.com/office/powerpoint/2010/main" val="2168274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6F222-C194-4A7D-852F-E931C864B55E}"/>
              </a:ext>
            </a:extLst>
          </p:cNvPr>
          <p:cNvPicPr>
            <a:picLocks noChangeAspect="1"/>
          </p:cNvPicPr>
          <p:nvPr/>
        </p:nvPicPr>
        <p:blipFill>
          <a:blip r:embed="rId2" cstate="print"/>
          <a:stretch>
            <a:fillRect/>
          </a:stretch>
        </p:blipFill>
        <p:spPr>
          <a:xfrm flipH="1">
            <a:off x="19508" y="-225554"/>
            <a:ext cx="9124491" cy="7083554"/>
          </a:xfrm>
          <a:prstGeom prst="rect">
            <a:avLst/>
          </a:prstGeom>
        </p:spPr>
      </p:pic>
      <p:sp>
        <p:nvSpPr>
          <p:cNvPr id="3" name="TextBox 2">
            <a:extLst>
              <a:ext uri="{FF2B5EF4-FFF2-40B4-BE49-F238E27FC236}">
                <a16:creationId xmlns:a16="http://schemas.microsoft.com/office/drawing/2014/main" id="{CDD43455-1EF1-4394-B4A2-09BFCE79F80A}"/>
              </a:ext>
            </a:extLst>
          </p:cNvPr>
          <p:cNvSpPr txBox="1"/>
          <p:nvPr/>
        </p:nvSpPr>
        <p:spPr>
          <a:xfrm>
            <a:off x="19508" y="1546355"/>
            <a:ext cx="8945757" cy="2800767"/>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rPr>
              <a:t>AN EXTENSIVE SITUATIONAL ANALYSIS</a:t>
            </a:r>
          </a:p>
          <a:p>
            <a:pPr algn="ctr"/>
            <a:endPar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a:p>
            <a:pPr algn="ctr"/>
            <a:r>
              <a:rPr lang="en-US" sz="4400" b="1" dirty="0">
                <a:effectLst>
                  <a:outerShdw blurRad="38100" dist="38100" dir="2700000" algn="tl">
                    <a:srgbClr val="000000">
                      <a:alpha val="43137"/>
                    </a:srgbClr>
                  </a:outerShdw>
                </a:effectLst>
                <a:latin typeface="Bahnschrift SemiBold" panose="020B0502040204020203" pitchFamily="34" charset="0"/>
              </a:rPr>
              <a:t>A case for Programme </a:t>
            </a:r>
            <a:r>
              <a:rPr lang="en-US" sz="4400" b="1" dirty="0" smtClean="0">
                <a:effectLst>
                  <a:outerShdw blurRad="38100" dist="38100" dir="2700000" algn="tl">
                    <a:srgbClr val="000000">
                      <a:alpha val="43137"/>
                    </a:srgbClr>
                  </a:outerShdw>
                </a:effectLst>
                <a:latin typeface="Bahnschrift SemiBold" panose="020B0502040204020203" pitchFamily="34" charset="0"/>
              </a:rPr>
              <a:t>1</a:t>
            </a:r>
            <a:endParaRPr lang="en-ZA" sz="4400" b="1" dirty="0">
              <a:effectLst>
                <a:outerShdw blurRad="38100" dist="38100" dir="2700000" algn="tl">
                  <a:srgbClr val="000000">
                    <a:alpha val="43137"/>
                  </a:srgbClr>
                </a:outerShdw>
              </a:effectLst>
              <a:latin typeface="Bahnschrift SemiBold" panose="020B0502040204020203" pitchFamily="34" charset="0"/>
            </a:endParaRPr>
          </a:p>
        </p:txBody>
      </p:sp>
      <p:sp>
        <p:nvSpPr>
          <p:cNvPr id="7" name="Slide Number Placeholder 6">
            <a:extLst>
              <a:ext uri="{FF2B5EF4-FFF2-40B4-BE49-F238E27FC236}">
                <a16:creationId xmlns:a16="http://schemas.microsoft.com/office/drawing/2014/main" id="{C9AABD58-4287-4678-B891-3B0A73B6B8B7}"/>
              </a:ext>
            </a:extLst>
          </p:cNvPr>
          <p:cNvSpPr>
            <a:spLocks noGrp="1"/>
          </p:cNvSpPr>
          <p:nvPr>
            <p:ph type="sldNum" sz="quarter" idx="12"/>
          </p:nvPr>
        </p:nvSpPr>
        <p:spPr/>
        <p:txBody>
          <a:bodyPr/>
          <a:lstStyle/>
          <a:p>
            <a:fld id="{F986BC6C-A1B6-454A-8737-3EFFA3B96459}" type="slidenum">
              <a:rPr lang="en-ZA" smtClean="0"/>
              <a:pPr/>
              <a:t>49</a:t>
            </a:fld>
            <a:endParaRPr lang="en-ZA"/>
          </a:p>
        </p:txBody>
      </p:sp>
    </p:spTree>
    <p:extLst>
      <p:ext uri="{BB962C8B-B14F-4D97-AF65-F5344CB8AC3E}">
        <p14:creationId xmlns:p14="http://schemas.microsoft.com/office/powerpoint/2010/main" val="23900039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genda 2063 graphic aspirations">
            <a:extLst>
              <a:ext uri="{FF2B5EF4-FFF2-40B4-BE49-F238E27FC236}">
                <a16:creationId xmlns:a16="http://schemas.microsoft.com/office/drawing/2014/main" id="{24A55520-425B-4DFC-B532-AC13973A8E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00" r="19565"/>
          <a:stretch/>
        </p:blipFill>
        <p:spPr bwMode="auto">
          <a:xfrm>
            <a:off x="143706" y="789364"/>
            <a:ext cx="8583631" cy="5749549"/>
          </a:xfrm>
          <a:prstGeom prst="rect">
            <a:avLst/>
          </a:prstGeom>
          <a:solidFill>
            <a:schemeClr val="tx1"/>
          </a:solidFill>
        </p:spPr>
      </p:pic>
      <p:sp>
        <p:nvSpPr>
          <p:cNvPr id="2" name="Slide Number Placeholder 1">
            <a:extLst>
              <a:ext uri="{FF2B5EF4-FFF2-40B4-BE49-F238E27FC236}">
                <a16:creationId xmlns:a16="http://schemas.microsoft.com/office/drawing/2014/main" id="{274CB4EF-2AE6-476A-98F1-CEA109F0C7C2}"/>
              </a:ext>
            </a:extLst>
          </p:cNvPr>
          <p:cNvSpPr>
            <a:spLocks noGrp="1"/>
          </p:cNvSpPr>
          <p:nvPr>
            <p:ph type="sldNum" sz="quarter" idx="12"/>
          </p:nvPr>
        </p:nvSpPr>
        <p:spPr/>
        <p:txBody>
          <a:bodyPr/>
          <a:lstStyle/>
          <a:p>
            <a:fld id="{C673AE1A-509D-40EA-904E-2DCDBC684208}" type="slidenum">
              <a:rPr lang="en-ZA" smtClean="0"/>
              <a:pPr/>
              <a:t>5</a:t>
            </a:fld>
            <a:endParaRPr lang="en-ZA" dirty="0"/>
          </a:p>
        </p:txBody>
      </p:sp>
      <p:sp>
        <p:nvSpPr>
          <p:cNvPr id="4" name="TextBox 3">
            <a:extLst>
              <a:ext uri="{FF2B5EF4-FFF2-40B4-BE49-F238E27FC236}">
                <a16:creationId xmlns:a16="http://schemas.microsoft.com/office/drawing/2014/main" id="{441EF8FA-BFBE-4BEE-ADD0-05DD9D9C24E9}"/>
              </a:ext>
            </a:extLst>
          </p:cNvPr>
          <p:cNvSpPr txBox="1"/>
          <p:nvPr/>
        </p:nvSpPr>
        <p:spPr>
          <a:xfrm>
            <a:off x="-144653" y="0"/>
            <a:ext cx="9107908"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AU Agenda 2063</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2789074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820196" y="155020"/>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51775" y="1412776"/>
            <a:ext cx="8712968" cy="3970318"/>
          </a:xfrm>
          <a:prstGeom prst="rect">
            <a:avLst/>
          </a:prstGeom>
        </p:spPr>
        <p:txBody>
          <a:bodyPr wrap="square">
            <a:spAutoFit/>
          </a:bodyPr>
          <a:lstStyle/>
          <a:p>
            <a:pPr algn="just"/>
            <a:r>
              <a:rPr lang="en-ZA" b="1" dirty="0" smtClean="0">
                <a:latin typeface="Arial" panose="020B0604020202020204" pitchFamily="34" charset="0"/>
                <a:cs typeface="Arial" panose="020B0604020202020204" pitchFamily="34" charset="0"/>
              </a:rPr>
              <a:t>INDICATOR 1: PERCENTAGE OF INTERNS ENROLLED AGAINST FUNDED POSTS</a:t>
            </a:r>
          </a:p>
          <a:p>
            <a:pPr algn="just"/>
            <a:endParaRPr lang="en-ZA" b="1" dirty="0" smtClean="0">
              <a:latin typeface="Arial" panose="020B0604020202020204" pitchFamily="34" charset="0"/>
              <a:cs typeface="Arial" panose="020B0604020202020204" pitchFamily="34" charset="0"/>
            </a:endParaRPr>
          </a:p>
          <a:p>
            <a:pPr algn="just"/>
            <a:r>
              <a:rPr lang="en-ZA" b="1" dirty="0" smtClean="0">
                <a:latin typeface="Arial" panose="020B0604020202020204" pitchFamily="34" charset="0"/>
                <a:cs typeface="Arial" panose="020B0604020202020204" pitchFamily="34" charset="0"/>
              </a:rPr>
              <a:t>Situational Analysis</a:t>
            </a:r>
            <a:endParaRPr lang="en-ZA"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dirty="0" smtClean="0">
                <a:latin typeface="Arial" panose="020B0604020202020204" pitchFamily="34" charset="0"/>
                <a:cs typeface="Arial" panose="020B0604020202020204" pitchFamily="34" charset="0"/>
              </a:rPr>
              <a:t>The At the time when state of disaster was proclaimed, the process of recruiting interns was not yet started.</a:t>
            </a:r>
          </a:p>
          <a:p>
            <a:pPr marL="285750" indent="-285750">
              <a:buFont typeface="Arial" panose="020B0604020202020204" pitchFamily="34" charset="0"/>
              <a:buChar char="•"/>
            </a:pPr>
            <a:r>
              <a:rPr lang="en-ZA" dirty="0" smtClean="0">
                <a:latin typeface="Arial" panose="020B0604020202020204" pitchFamily="34" charset="0"/>
                <a:cs typeface="Arial" panose="020B0604020202020204" pitchFamily="34" charset="0"/>
              </a:rPr>
              <a:t>The placement on interns is targeted to recruit at the fourth quarter of this financial </a:t>
            </a:r>
          </a:p>
          <a:p>
            <a:pPr marL="285750" indent="-285750">
              <a:buFont typeface="Arial" panose="020B0604020202020204" pitchFamily="34" charset="0"/>
              <a:buChar char="•"/>
            </a:pPr>
            <a:r>
              <a:rPr lang="en-ZA" dirty="0" smtClean="0">
                <a:latin typeface="Arial" panose="020B0604020202020204" pitchFamily="34" charset="0"/>
                <a:cs typeface="Arial" panose="020B0604020202020204" pitchFamily="34" charset="0"/>
              </a:rPr>
              <a:t>Due to the easing of lockdown restrictions, the process of recruiting interns will commence towards the end of second quarter. </a:t>
            </a:r>
          </a:p>
          <a:p>
            <a:pPr marL="285750" indent="-285750">
              <a:buFont typeface="Arial" panose="020B0604020202020204" pitchFamily="34" charset="0"/>
              <a:buChar char="•"/>
            </a:pPr>
            <a:r>
              <a:rPr lang="en-ZA" dirty="0" smtClean="0">
                <a:latin typeface="Arial" panose="020B0604020202020204" pitchFamily="34" charset="0"/>
                <a:cs typeface="Arial" panose="020B0604020202020204" pitchFamily="34" charset="0"/>
              </a:rPr>
              <a:t>Therefore there will be no scaling down of this target due to COVID-19. The target will remain as is since its delivery will be finalised during the fourth quarter.</a:t>
            </a:r>
          </a:p>
          <a:p>
            <a:pPr marL="285750" indent="-285750" algn="just">
              <a:buFont typeface="Arial" panose="020B0604020202020204" pitchFamily="34" charset="0"/>
              <a:buChar char="•"/>
            </a:pPr>
            <a:r>
              <a:rPr lang="en-ZA" dirty="0" smtClean="0">
                <a:latin typeface="Arial" panose="020B0604020202020204" pitchFamily="34" charset="0"/>
                <a:cs typeface="Arial" panose="020B0604020202020204" pitchFamily="34" charset="0"/>
              </a:rPr>
              <a:t>Budget associated with this target has not been reduced. </a:t>
            </a:r>
          </a:p>
          <a:p>
            <a:pPr algn="just"/>
            <a:endParaRPr lang="en-ZA"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323528" y="-42234"/>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611560" y="189644"/>
            <a:ext cx="835292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t>
            </a:r>
            <a:r>
              <a:rPr lang="en-US" sz="32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ADMINISTRATION</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60840"/>
            <a:ext cx="1543050" cy="273844"/>
          </a:xfrm>
          <a:prstGeom prst="rect">
            <a:avLst/>
          </a:prstGeom>
        </p:spPr>
        <p:txBody>
          <a:bodyPr/>
          <a:lstStyle/>
          <a:p>
            <a:pPr algn="r"/>
            <a:fld id="{F986BC6C-A1B6-454A-8737-3EFFA3B96459}" type="slidenum">
              <a:rPr lang="en-ZA" smtClean="0"/>
              <a:pPr algn="r"/>
              <a:t>50</a:t>
            </a:fld>
            <a:endParaRPr lang="en-ZA" dirty="0"/>
          </a:p>
        </p:txBody>
      </p:sp>
    </p:spTree>
    <p:extLst>
      <p:ext uri="{BB962C8B-B14F-4D97-AF65-F5344CB8AC3E}">
        <p14:creationId xmlns:p14="http://schemas.microsoft.com/office/powerpoint/2010/main" val="3181123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6BC6C-A1B6-454A-8737-3EFFA3B96459}" type="slidenum">
              <a:rPr lang="en-ZA" smtClean="0"/>
              <a:pPr/>
              <a:t>51</a:t>
            </a:fld>
            <a:endParaRPr lang="en-ZA"/>
          </a:p>
        </p:txBody>
      </p:sp>
      <p:sp>
        <p:nvSpPr>
          <p:cNvPr id="3" name="Rectangle 2"/>
          <p:cNvSpPr/>
          <p:nvPr/>
        </p:nvSpPr>
        <p:spPr>
          <a:xfrm>
            <a:off x="251520" y="652287"/>
            <a:ext cx="8784976" cy="6164765"/>
          </a:xfrm>
          <a:prstGeom prst="rect">
            <a:avLst/>
          </a:prstGeom>
        </p:spPr>
        <p:txBody>
          <a:bodyPr wrap="square">
            <a:spAutoFit/>
          </a:bodyPr>
          <a:lstStyle/>
          <a:p>
            <a:pPr marL="36830" lvl="0">
              <a:lnSpc>
                <a:spcPct val="107000"/>
              </a:lnSpc>
              <a:spcBef>
                <a:spcPts val="340"/>
              </a:spcBef>
            </a:pPr>
            <a:endParaRPr lang="en-ZA" sz="1500" b="1" dirty="0" smtClean="0">
              <a:latin typeface="Arial" panose="020B0604020202020204" pitchFamily="34" charset="0"/>
              <a:cs typeface="Arial" panose="020B0604020202020204" pitchFamily="34" charset="0"/>
            </a:endParaRPr>
          </a:p>
          <a:p>
            <a:pPr marL="36830" lvl="0">
              <a:lnSpc>
                <a:spcPct val="107000"/>
              </a:lnSpc>
              <a:spcBef>
                <a:spcPts val="340"/>
              </a:spcBef>
            </a:pPr>
            <a:r>
              <a:rPr lang="en-ZA" sz="1500" b="1" dirty="0" smtClean="0">
                <a:latin typeface="Arial" panose="020B0604020202020204" pitchFamily="34" charset="0"/>
                <a:cs typeface="Arial" panose="020B0604020202020204" pitchFamily="34" charset="0"/>
              </a:rPr>
              <a:t>INDICATOR: 2  NO. OF SERVICES MODERNIZED (PROCESSES AUTOMATED)</a:t>
            </a:r>
          </a:p>
          <a:p>
            <a:pPr lvl="0" algn="just"/>
            <a:endParaRPr lang="en-ZA" sz="1500" b="1" dirty="0">
              <a:solidFill>
                <a:prstClr val="black"/>
              </a:solidFill>
              <a:latin typeface="Arial" panose="020B0604020202020204" pitchFamily="34" charset="0"/>
              <a:cs typeface="Arial" panose="020B0604020202020204" pitchFamily="34" charset="0"/>
            </a:endParaRPr>
          </a:p>
          <a:p>
            <a:pPr lvl="0" algn="just"/>
            <a:r>
              <a:rPr lang="en-ZA" sz="1500" b="1" dirty="0">
                <a:solidFill>
                  <a:prstClr val="black"/>
                </a:solidFill>
                <a:latin typeface="Arial" panose="020B0604020202020204" pitchFamily="34" charset="0"/>
                <a:cs typeface="Arial" panose="020B0604020202020204" pitchFamily="34" charset="0"/>
              </a:rPr>
              <a:t>Situational Analysis</a:t>
            </a:r>
          </a:p>
          <a:p>
            <a:pPr marL="285750" lvl="0" indent="-285750">
              <a:buFont typeface="Arial" panose="020B0604020202020204" pitchFamily="34" charset="0"/>
              <a:buChar char="•"/>
            </a:pPr>
            <a:r>
              <a:rPr lang="en-ZA" sz="1500" dirty="0">
                <a:solidFill>
                  <a:prstClr val="black"/>
                </a:solidFill>
                <a:latin typeface="Arial" panose="020B0604020202020204" pitchFamily="34" charset="0"/>
                <a:cs typeface="Arial" panose="020B0604020202020204" pitchFamily="34" charset="0"/>
              </a:rPr>
              <a:t>The advent of the Covid-19 pandemic means that the department will be dependent on ICT to function going </a:t>
            </a:r>
            <a:r>
              <a:rPr lang="en-ZA" sz="1500" dirty="0" smtClean="0">
                <a:solidFill>
                  <a:prstClr val="black"/>
                </a:solidFill>
                <a:latin typeface="Arial" panose="020B0604020202020204" pitchFamily="34" charset="0"/>
                <a:cs typeface="Arial" panose="020B0604020202020204" pitchFamily="34" charset="0"/>
              </a:rPr>
              <a:t>forward. As such, the </a:t>
            </a:r>
            <a:r>
              <a:rPr lang="en-ZA" sz="1500" dirty="0">
                <a:solidFill>
                  <a:prstClr val="black"/>
                </a:solidFill>
                <a:latin typeface="Arial" panose="020B0604020202020204" pitchFamily="34" charset="0"/>
                <a:cs typeface="Arial" panose="020B0604020202020204" pitchFamily="34" charset="0"/>
              </a:rPr>
              <a:t>ICT unit will have to prioritise the automation of various business processes to ensure that DSAC business units can operate remotely and on-site during the various lockdown levels</a:t>
            </a:r>
          </a:p>
          <a:p>
            <a:pPr marL="285750" lvl="0" indent="-285750">
              <a:buFont typeface="Arial" panose="020B0604020202020204" pitchFamily="34" charset="0"/>
              <a:buChar char="•"/>
            </a:pPr>
            <a:r>
              <a:rPr lang="en-ZA" sz="1500" dirty="0" smtClean="0">
                <a:solidFill>
                  <a:prstClr val="black"/>
                </a:solidFill>
                <a:latin typeface="Arial" panose="020B0604020202020204" pitchFamily="34" charset="0"/>
                <a:cs typeface="Arial" panose="020B0604020202020204" pitchFamily="34" charset="0"/>
              </a:rPr>
              <a:t>Systems </a:t>
            </a:r>
            <a:r>
              <a:rPr lang="en-ZA" sz="1500" dirty="0">
                <a:solidFill>
                  <a:prstClr val="black"/>
                </a:solidFill>
                <a:latin typeface="Arial" panose="020B0604020202020204" pitchFamily="34" charset="0"/>
                <a:cs typeface="Arial" panose="020B0604020202020204" pitchFamily="34" charset="0"/>
              </a:rPr>
              <a:t>will continue to be put in place to enable the department to liaise with various stakeholders and for service delivery to continue through technological means.</a:t>
            </a:r>
          </a:p>
          <a:p>
            <a:pPr marL="285750" lvl="0" indent="-285750">
              <a:buFont typeface="Arial" panose="020B0604020202020204" pitchFamily="34" charset="0"/>
              <a:buChar char="•"/>
            </a:pPr>
            <a:r>
              <a:rPr lang="en-ZA" sz="1500" dirty="0">
                <a:solidFill>
                  <a:prstClr val="black"/>
                </a:solidFill>
                <a:latin typeface="Arial" panose="020B0604020202020204" pitchFamily="34" charset="0"/>
                <a:cs typeface="Arial" panose="020B0604020202020204" pitchFamily="34" charset="0"/>
              </a:rPr>
              <a:t>There will be no scaling down of this target due to COVID-19. The target will remain as is since its delivery can be undertaken during the current lockdown phase. </a:t>
            </a:r>
          </a:p>
          <a:p>
            <a:pPr marL="285750" lvl="0" indent="-285750" algn="just">
              <a:buFont typeface="Arial" panose="020B0604020202020204" pitchFamily="34" charset="0"/>
              <a:buChar char="•"/>
            </a:pPr>
            <a:r>
              <a:rPr lang="en-ZA" sz="1500" dirty="0">
                <a:solidFill>
                  <a:prstClr val="black"/>
                </a:solidFill>
                <a:latin typeface="Arial" panose="020B0604020202020204" pitchFamily="34" charset="0"/>
                <a:cs typeface="Arial" panose="020B0604020202020204" pitchFamily="34" charset="0"/>
              </a:rPr>
              <a:t>Budget associated with this target has not been reduced. </a:t>
            </a:r>
            <a:endParaRPr lang="en-ZA" sz="1500" dirty="0" smtClean="0">
              <a:solidFill>
                <a:prstClr val="black"/>
              </a:solidFill>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endParaRPr lang="en-US" sz="1500" dirty="0" smtClean="0">
              <a:solidFill>
                <a:prstClr val="black"/>
              </a:solidFill>
              <a:latin typeface="Arial" panose="020B0604020202020204" pitchFamily="34" charset="0"/>
              <a:cs typeface="Arial" panose="020B0604020202020204" pitchFamily="34" charset="0"/>
            </a:endParaRPr>
          </a:p>
          <a:p>
            <a:pPr algn="just"/>
            <a:r>
              <a:rPr lang="en-US" sz="1500" dirty="0">
                <a:solidFill>
                  <a:prstClr val="black"/>
                </a:solidFill>
                <a:latin typeface="Arial" panose="020B0604020202020204" pitchFamily="34" charset="0"/>
                <a:cs typeface="Arial" panose="020B0604020202020204" pitchFamily="34" charset="0"/>
              </a:rPr>
              <a:t> </a:t>
            </a:r>
            <a:r>
              <a:rPr lang="en-ZA" sz="1500" b="1" dirty="0" smtClean="0">
                <a:latin typeface="Arial" panose="020B0604020202020204" pitchFamily="34" charset="0"/>
                <a:cs typeface="Arial" panose="020B0604020202020204" pitchFamily="34" charset="0"/>
              </a:rPr>
              <a:t>Alternative </a:t>
            </a:r>
            <a:r>
              <a:rPr lang="en-ZA" sz="1500" b="1" dirty="0">
                <a:latin typeface="Arial" panose="020B0604020202020204" pitchFamily="34" charset="0"/>
                <a:cs typeface="Arial" panose="020B0604020202020204" pitchFamily="34" charset="0"/>
              </a:rPr>
              <a:t>mode of delivery</a:t>
            </a:r>
          </a:p>
          <a:p>
            <a:pPr algn="just"/>
            <a:endParaRPr lang="en-ZA" sz="15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500" dirty="0">
                <a:latin typeface="Arial" panose="020B0604020202020204" pitchFamily="34" charset="0"/>
                <a:cs typeface="Arial" panose="020B0604020202020204" pitchFamily="34" charset="0"/>
              </a:rPr>
              <a:t>The ICT Unit is using the following technologies amongst others to enable  alternative modes of service delivery:- virtual meetings (</a:t>
            </a:r>
            <a:r>
              <a:rPr lang="en-ZA" sz="1500" dirty="0" err="1">
                <a:latin typeface="Arial" panose="020B0604020202020204" pitchFamily="34" charset="0"/>
                <a:cs typeface="Arial" panose="020B0604020202020204" pitchFamily="34" charset="0"/>
              </a:rPr>
              <a:t>MsTeams</a:t>
            </a:r>
            <a:r>
              <a:rPr lang="en-ZA" sz="1500" dirty="0">
                <a:latin typeface="Arial" panose="020B0604020202020204" pitchFamily="34" charset="0"/>
                <a:cs typeface="Arial" panose="020B0604020202020204" pitchFamily="34" charset="0"/>
              </a:rPr>
              <a:t> and Zoom) teleconference facilities, Office 365 and Mimecast to enable employees to access emails and productivity tools from anywhere, Access Point Name (APN) to access central data to work remotely, Enterprise Content Management with digital signatures to enable decision making by signing documents digitally</a:t>
            </a:r>
          </a:p>
          <a:p>
            <a:pPr algn="just"/>
            <a:endParaRPr lang="en-ZA" sz="1500" b="1" dirty="0">
              <a:latin typeface="Arial" panose="020B0604020202020204" pitchFamily="34" charset="0"/>
              <a:cs typeface="Arial" panose="020B0604020202020204" pitchFamily="34" charset="0"/>
            </a:endParaRPr>
          </a:p>
          <a:p>
            <a:r>
              <a:rPr lang="en-ZA" sz="1500" b="1" dirty="0">
                <a:latin typeface="Arial" panose="020B0604020202020204" pitchFamily="34" charset="0"/>
                <a:cs typeface="Arial" panose="020B0604020202020204" pitchFamily="34" charset="0"/>
              </a:rPr>
              <a:t>Capacity to deliver</a:t>
            </a:r>
            <a:endParaRPr lang="en-ZA"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500" dirty="0" smtClean="0">
                <a:latin typeface="Arial" panose="020B0604020202020204" pitchFamily="34" charset="0"/>
                <a:cs typeface="Arial" panose="020B0604020202020204" pitchFamily="34" charset="0"/>
              </a:rPr>
              <a:t>The </a:t>
            </a:r>
            <a:r>
              <a:rPr lang="en-ZA" sz="1500" dirty="0">
                <a:latin typeface="Arial" panose="020B0604020202020204" pitchFamily="34" charset="0"/>
                <a:cs typeface="Arial" panose="020B0604020202020204" pitchFamily="34" charset="0"/>
              </a:rPr>
              <a:t>increased demand for ICT support means the ICT unit will have to fill all vacant positions and also recruit ICT Cadets/Interns to bolster current staff capacity</a:t>
            </a:r>
          </a:p>
          <a:p>
            <a:pPr marL="285750" lvl="0" indent="-285750" algn="just">
              <a:buFont typeface="Arial" panose="020B0604020202020204" pitchFamily="34" charset="0"/>
              <a:buChar char="•"/>
            </a:pPr>
            <a:endParaRPr lang="en-ZA" sz="15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07504" y="31657"/>
            <a:ext cx="1074427" cy="804268"/>
          </a:xfrm>
          <a:prstGeom prst="rect">
            <a:avLst/>
          </a:prstGeom>
        </p:spPr>
      </p:pic>
      <p:sp>
        <p:nvSpPr>
          <p:cNvPr id="5" name="Rectangle 4"/>
          <p:cNvSpPr/>
          <p:nvPr/>
        </p:nvSpPr>
        <p:spPr>
          <a:xfrm>
            <a:off x="1811193" y="67512"/>
            <a:ext cx="6240811" cy="461665"/>
          </a:xfrm>
          <a:prstGeom prst="rect">
            <a:avLst/>
          </a:prstGeom>
        </p:spPr>
        <p:txBody>
          <a:bodyPr wrap="none">
            <a:spAutoFit/>
          </a:bodyPr>
          <a:lstStyle/>
          <a:p>
            <a:pPr algn="r"/>
            <a:r>
              <a:rPr lang="en-US" sz="24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t>
            </a:r>
            <a:r>
              <a:rPr lang="en-US" sz="24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ADMINISTRATION</a:t>
            </a:r>
            <a:endParaRPr lang="en-ZA" sz="24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3767587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6BC6C-A1B6-454A-8737-3EFFA3B96459}" type="slidenum">
              <a:rPr lang="en-ZA" smtClean="0"/>
              <a:pPr/>
              <a:t>52</a:t>
            </a:fld>
            <a:endParaRPr lang="en-ZA"/>
          </a:p>
        </p:txBody>
      </p:sp>
      <p:sp>
        <p:nvSpPr>
          <p:cNvPr id="3" name="Rectangle 2"/>
          <p:cNvSpPr/>
          <p:nvPr/>
        </p:nvSpPr>
        <p:spPr>
          <a:xfrm>
            <a:off x="179512" y="1010753"/>
            <a:ext cx="8856984" cy="4770537"/>
          </a:xfrm>
          <a:prstGeom prst="rect">
            <a:avLst/>
          </a:prstGeom>
        </p:spPr>
        <p:txBody>
          <a:bodyPr wrap="square">
            <a:spAutoFit/>
          </a:bodyPr>
          <a:lstStyle/>
          <a:p>
            <a:pPr algn="just"/>
            <a:r>
              <a:rPr lang="en-ZA" sz="1600" b="1" dirty="0" smtClean="0">
                <a:latin typeface="Arial" panose="020B0604020202020204" pitchFamily="34" charset="0"/>
                <a:cs typeface="Arial" panose="020B0604020202020204" pitchFamily="34" charset="0"/>
              </a:rPr>
              <a:t>INDICATOR: 3  NUMBER OF SAC AWARENESS CAMPAIGNS TO PROFILE THE WORK OF THE DEPARTMENT</a:t>
            </a:r>
          </a:p>
          <a:p>
            <a:pPr algn="just"/>
            <a:endParaRPr lang="en-ZA" sz="1600" b="1" dirty="0">
              <a:latin typeface="Arial" panose="020B0604020202020204" pitchFamily="34" charset="0"/>
              <a:cs typeface="Arial" panose="020B0604020202020204" pitchFamily="34" charset="0"/>
            </a:endParaRPr>
          </a:p>
          <a:p>
            <a:pPr algn="just"/>
            <a:r>
              <a:rPr lang="en-ZA" sz="1600" b="1" dirty="0">
                <a:latin typeface="Arial" panose="020B0604020202020204" pitchFamily="34" charset="0"/>
                <a:cs typeface="Arial" panose="020B0604020202020204" pitchFamily="34" charset="0"/>
              </a:rPr>
              <a:t>Situational Analysis</a:t>
            </a: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At the time when state of disaster was proclaimed, the Department was implementing National Days and other commemorations in stadiums with an audience of more </a:t>
            </a:r>
            <a:r>
              <a:rPr lang="en-ZA" sz="1600" dirty="0" smtClean="0">
                <a:latin typeface="Arial" panose="020B0604020202020204" pitchFamily="34" charset="0"/>
                <a:cs typeface="Arial" panose="020B0604020202020204" pitchFamily="34" charset="0"/>
              </a:rPr>
              <a:t>than </a:t>
            </a:r>
            <a:r>
              <a:rPr lang="en-ZA" sz="1600" dirty="0">
                <a:latin typeface="Arial" panose="020B0604020202020204" pitchFamily="34" charset="0"/>
                <a:cs typeface="Arial" panose="020B0604020202020204" pitchFamily="34" charset="0"/>
              </a:rPr>
              <a:t>10 000 </a:t>
            </a:r>
            <a:r>
              <a:rPr lang="en-ZA" sz="1600" dirty="0" smtClean="0">
                <a:latin typeface="Arial" panose="020B0604020202020204" pitchFamily="34" charset="0"/>
                <a:cs typeface="Arial" panose="020B0604020202020204" pitchFamily="34" charset="0"/>
              </a:rPr>
              <a:t>people. The </a:t>
            </a:r>
            <a:r>
              <a:rPr lang="en-ZA" sz="1600" dirty="0">
                <a:latin typeface="Arial" panose="020B0604020202020204" pitchFamily="34" charset="0"/>
                <a:cs typeface="Arial" panose="020B0604020202020204" pitchFamily="34" charset="0"/>
              </a:rPr>
              <a:t>target could therefore not be delivered during </a:t>
            </a:r>
            <a:r>
              <a:rPr lang="en-ZA" sz="1600" dirty="0" smtClean="0">
                <a:latin typeface="Arial" panose="020B0604020202020204" pitchFamily="34" charset="0"/>
                <a:cs typeface="Arial" panose="020B0604020202020204" pitchFamily="34" charset="0"/>
              </a:rPr>
              <a:t>Levels 5 </a:t>
            </a:r>
            <a:r>
              <a:rPr lang="en-ZA" sz="1600" dirty="0">
                <a:latin typeface="Arial" panose="020B0604020202020204" pitchFamily="34" charset="0"/>
                <a:cs typeface="Arial" panose="020B0604020202020204" pitchFamily="34" charset="0"/>
              </a:rPr>
              <a:t>lockdown as </a:t>
            </a:r>
            <a:r>
              <a:rPr lang="en-ZA" sz="1600" dirty="0" smtClean="0">
                <a:latin typeface="Arial" panose="020B0604020202020204" pitchFamily="34" charset="0"/>
                <a:cs typeface="Arial" panose="020B0604020202020204" pitchFamily="34" charset="0"/>
              </a:rPr>
              <a:t>normal. Even </a:t>
            </a:r>
            <a:r>
              <a:rPr lang="en-ZA" sz="1600" dirty="0">
                <a:latin typeface="Arial" panose="020B0604020202020204" pitchFamily="34" charset="0"/>
                <a:cs typeface="Arial" panose="020B0604020202020204" pitchFamily="34" charset="0"/>
              </a:rPr>
              <a:t>with  the easing of lockdown restrictions, the events cannot be done as was the norm. </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Budget associated with this target has not been reduced.  Instead there will be a savings as we are no longer attend meetings in the Provinces that would have hosted the </a:t>
            </a:r>
            <a:r>
              <a:rPr lang="en-ZA" sz="1600" dirty="0" smtClean="0">
                <a:latin typeface="Arial" panose="020B0604020202020204" pitchFamily="34" charset="0"/>
                <a:cs typeface="Arial" panose="020B0604020202020204" pitchFamily="34" charset="0"/>
              </a:rPr>
              <a:t>celebrations.</a:t>
            </a:r>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Two targets cannot be fulfilled, namely, the Big Walk as well as the National Recreation day as they involve a large number of participants</a:t>
            </a:r>
          </a:p>
          <a:p>
            <a:pPr algn="just"/>
            <a:endParaRPr lang="en-ZA" sz="1600" dirty="0">
              <a:latin typeface="Arial" panose="020B0604020202020204" pitchFamily="34" charset="0"/>
              <a:cs typeface="Arial" panose="020B0604020202020204" pitchFamily="34" charset="0"/>
            </a:endParaRPr>
          </a:p>
          <a:p>
            <a:pPr algn="just"/>
            <a:r>
              <a:rPr lang="en-ZA" sz="1600" b="1" dirty="0" smtClean="0">
                <a:latin typeface="Arial" panose="020B0604020202020204" pitchFamily="34" charset="0"/>
                <a:cs typeface="Arial" panose="020B0604020202020204" pitchFamily="34" charset="0"/>
              </a:rPr>
              <a:t>Alternative </a:t>
            </a:r>
            <a:r>
              <a:rPr lang="en-ZA" sz="1600" b="1" dirty="0">
                <a:latin typeface="Arial" panose="020B0604020202020204" pitchFamily="34" charset="0"/>
                <a:cs typeface="Arial" panose="020B0604020202020204" pitchFamily="34" charset="0"/>
              </a:rPr>
              <a:t>mode of delivery</a:t>
            </a:r>
          </a:p>
          <a:p>
            <a:pPr algn="just"/>
            <a:endParaRPr lang="en-ZA" sz="16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To deal with minimising the spread of COVID 19, the events are done virtually. They are live-streamed on all our digital platforms and the Television broadcasters are also </a:t>
            </a:r>
            <a:r>
              <a:rPr lang="en-ZA" sz="1600" dirty="0" smtClean="0">
                <a:latin typeface="Arial" panose="020B0604020202020204" pitchFamily="34" charset="0"/>
                <a:cs typeface="Arial" panose="020B0604020202020204" pitchFamily="34" charset="0"/>
              </a:rPr>
              <a:t>on-board </a:t>
            </a:r>
            <a:r>
              <a:rPr lang="en-ZA" sz="1600" dirty="0">
                <a:latin typeface="Arial" panose="020B0604020202020204" pitchFamily="34" charset="0"/>
                <a:cs typeface="Arial" panose="020B0604020202020204" pitchFamily="34" charset="0"/>
              </a:rPr>
              <a:t>in </a:t>
            </a:r>
            <a:r>
              <a:rPr lang="en-ZA" sz="1600" dirty="0" err="1">
                <a:latin typeface="Arial" panose="020B0604020202020204" pitchFamily="34" charset="0"/>
                <a:cs typeface="Arial" panose="020B0604020202020204" pitchFamily="34" charset="0"/>
              </a:rPr>
              <a:t>flighting</a:t>
            </a:r>
            <a:r>
              <a:rPr lang="en-ZA" sz="1600" dirty="0">
                <a:latin typeface="Arial" panose="020B0604020202020204" pitchFamily="34" charset="0"/>
                <a:cs typeface="Arial" panose="020B0604020202020204" pitchFamily="34" charset="0"/>
              </a:rPr>
              <a:t> these events. Opinion pieces are placed in newspapers and adverts on radio </a:t>
            </a:r>
            <a:r>
              <a:rPr lang="en-ZA" sz="1600" dirty="0" smtClean="0">
                <a:latin typeface="Arial" panose="020B0604020202020204" pitchFamily="34" charset="0"/>
                <a:cs typeface="Arial" panose="020B0604020202020204" pitchFamily="34" charset="0"/>
              </a:rPr>
              <a:t>stations</a:t>
            </a:r>
            <a:endParaRPr lang="en-ZA"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08520" y="56151"/>
            <a:ext cx="1074427" cy="804268"/>
          </a:xfrm>
          <a:prstGeom prst="rect">
            <a:avLst/>
          </a:prstGeom>
        </p:spPr>
      </p:pic>
      <p:sp>
        <p:nvSpPr>
          <p:cNvPr id="4" name="Rectangle 3"/>
          <p:cNvSpPr/>
          <p:nvPr/>
        </p:nvSpPr>
        <p:spPr>
          <a:xfrm>
            <a:off x="869030" y="206485"/>
            <a:ext cx="7261923" cy="523220"/>
          </a:xfrm>
          <a:prstGeom prst="rect">
            <a:avLst/>
          </a:prstGeom>
        </p:spPr>
        <p:txBody>
          <a:bodyPr wrap="none">
            <a:spAutoFit/>
          </a:bodyPr>
          <a:lstStyle/>
          <a:p>
            <a:pPr algn="r"/>
            <a:r>
              <a:rPr lang="en-US" sz="28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t>
            </a:r>
            <a:r>
              <a:rPr lang="en-US" sz="28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ADMINISTRATION</a:t>
            </a:r>
            <a:endParaRPr lang="en-ZA" sz="28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41916968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6BC6C-A1B6-454A-8737-3EFFA3B96459}" type="slidenum">
              <a:rPr lang="en-ZA" smtClean="0"/>
              <a:pPr/>
              <a:t>53</a:t>
            </a:fld>
            <a:endParaRPr lang="en-ZA"/>
          </a:p>
        </p:txBody>
      </p:sp>
      <p:sp>
        <p:nvSpPr>
          <p:cNvPr id="3" name="Rectangle 2"/>
          <p:cNvSpPr/>
          <p:nvPr/>
        </p:nvSpPr>
        <p:spPr>
          <a:xfrm>
            <a:off x="179512" y="1194274"/>
            <a:ext cx="8784976" cy="5355312"/>
          </a:xfrm>
          <a:prstGeom prst="rect">
            <a:avLst/>
          </a:prstGeom>
        </p:spPr>
        <p:txBody>
          <a:bodyPr wrap="square">
            <a:spAutoFit/>
          </a:bodyPr>
          <a:lstStyle/>
          <a:p>
            <a:pPr algn="just"/>
            <a:r>
              <a:rPr lang="en-ZA" b="1" dirty="0" smtClean="0">
                <a:latin typeface="Arial" panose="020B0604020202020204" pitchFamily="34" charset="0"/>
                <a:cs typeface="Arial" panose="020B0604020202020204" pitchFamily="34" charset="0"/>
              </a:rPr>
              <a:t>INDICATOR 4:  PERCENTAGE OF INVOICES PAID WITHIN 30 DAYS</a:t>
            </a:r>
          </a:p>
          <a:p>
            <a:pPr algn="just"/>
            <a:endParaRPr lang="en-ZA" b="1" dirty="0">
              <a:latin typeface="Arial" panose="020B0604020202020204" pitchFamily="34" charset="0"/>
              <a:cs typeface="Arial" panose="020B0604020202020204" pitchFamily="34" charset="0"/>
            </a:endParaRPr>
          </a:p>
          <a:p>
            <a:pPr algn="just"/>
            <a:r>
              <a:rPr lang="en-ZA" b="1" dirty="0">
                <a:latin typeface="Arial" panose="020B0604020202020204" pitchFamily="34" charset="0"/>
                <a:cs typeface="Arial" panose="020B0604020202020204" pitchFamily="34" charset="0"/>
              </a:rPr>
              <a:t>Situational Analysis</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The Covid-19 pandemic have negatively affected the economy country </a:t>
            </a:r>
            <a:r>
              <a:rPr lang="en-ZA" dirty="0" smtClean="0">
                <a:latin typeface="Arial" panose="020B0604020202020204" pitchFamily="34" charset="0"/>
                <a:cs typeface="Arial" panose="020B0604020202020204" pitchFamily="34" charset="0"/>
              </a:rPr>
              <a:t>wide. </a:t>
            </a:r>
            <a:r>
              <a:rPr lang="en-US" dirty="0" smtClean="0">
                <a:latin typeface="Arial" panose="020B0604020202020204" pitchFamily="34" charset="0"/>
                <a:cs typeface="Arial" panose="020B0604020202020204" pitchFamily="34" charset="0"/>
              </a:rPr>
              <a:t>Many </a:t>
            </a:r>
            <a:r>
              <a:rPr lang="en-US" dirty="0">
                <a:latin typeface="Arial" panose="020B0604020202020204" pitchFamily="34" charset="0"/>
                <a:cs typeface="Arial" panose="020B0604020202020204" pitchFamily="34" charset="0"/>
              </a:rPr>
              <a:t>companies are </a:t>
            </a:r>
            <a:r>
              <a:rPr lang="en-US" dirty="0" smtClean="0">
                <a:latin typeface="Arial" panose="020B0604020202020204" pitchFamily="34" charset="0"/>
                <a:cs typeface="Arial" panose="020B0604020202020204" pitchFamily="34" charset="0"/>
              </a:rPr>
              <a:t>voluntarily, </a:t>
            </a:r>
            <a:r>
              <a:rPr lang="en-US" dirty="0">
                <a:latin typeface="Arial" panose="020B0604020202020204" pitchFamily="34" charset="0"/>
                <a:cs typeface="Arial" panose="020B0604020202020204" pitchFamily="34" charset="0"/>
              </a:rPr>
              <a:t>and some are forced into </a:t>
            </a:r>
            <a:r>
              <a:rPr lang="en-US" dirty="0" smtClean="0">
                <a:latin typeface="Arial" panose="020B0604020202020204" pitchFamily="34" charset="0"/>
                <a:cs typeface="Arial" panose="020B0604020202020204" pitchFamily="34" charset="0"/>
              </a:rPr>
              <a:t>liquidation </a:t>
            </a:r>
            <a:r>
              <a:rPr lang="en-US" dirty="0">
                <a:latin typeface="Arial" panose="020B0604020202020204" pitchFamily="34" charset="0"/>
                <a:cs typeface="Arial" panose="020B0604020202020204" pitchFamily="34" charset="0"/>
              </a:rPr>
              <a:t>due to </a:t>
            </a:r>
            <a:r>
              <a:rPr lang="en-US" dirty="0" smtClean="0">
                <a:latin typeface="Arial" panose="020B0604020202020204" pitchFamily="34" charset="0"/>
                <a:cs typeface="Arial" panose="020B0604020202020204" pitchFamily="34" charset="0"/>
              </a:rPr>
              <a:t>cash flow </a:t>
            </a:r>
            <a:r>
              <a:rPr lang="en-US" dirty="0">
                <a:latin typeface="Arial" panose="020B0604020202020204" pitchFamily="34" charset="0"/>
                <a:cs typeface="Arial" panose="020B0604020202020204" pitchFamily="34" charset="0"/>
              </a:rPr>
              <a:t>challenges</a:t>
            </a:r>
            <a:endParaRPr lang="en-Z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Although the regulation states that payment should be settled within 30 days, it very important that invoices are settled within 30 days to </a:t>
            </a:r>
            <a:r>
              <a:rPr lang="en-US" dirty="0" smtClean="0">
                <a:latin typeface="Arial" panose="020B0604020202020204" pitchFamily="34" charset="0"/>
                <a:cs typeface="Arial" panose="020B0604020202020204" pitchFamily="34" charset="0"/>
              </a:rPr>
              <a:t>honor </a:t>
            </a:r>
            <a:r>
              <a:rPr lang="en-US" dirty="0">
                <a:latin typeface="Arial" panose="020B0604020202020204" pitchFamily="34" charset="0"/>
                <a:cs typeface="Arial" panose="020B0604020202020204" pitchFamily="34" charset="0"/>
              </a:rPr>
              <a:t>our commitment and improve viability of the SMME’s </a:t>
            </a:r>
            <a:endParaRPr lang="en-ZA" dirty="0">
              <a:latin typeface="Arial" panose="020B0604020202020204" pitchFamily="34" charset="0"/>
              <a:cs typeface="Arial" panose="020B0604020202020204" pitchFamily="34" charset="0"/>
            </a:endParaRPr>
          </a:p>
          <a:p>
            <a:pPr algn="just"/>
            <a:endParaRPr lang="en-ZA" dirty="0">
              <a:latin typeface="Arial" panose="020B0604020202020204" pitchFamily="34" charset="0"/>
              <a:cs typeface="Arial" panose="020B0604020202020204" pitchFamily="34" charset="0"/>
            </a:endParaRPr>
          </a:p>
          <a:p>
            <a:pPr algn="just"/>
            <a:r>
              <a:rPr lang="en-ZA" b="1" dirty="0">
                <a:latin typeface="Arial" panose="020B0604020202020204" pitchFamily="34" charset="0"/>
                <a:cs typeface="Arial" panose="020B0604020202020204" pitchFamily="34" charset="0"/>
              </a:rPr>
              <a:t>Projections of delivery based on COVID-19 Lockdown</a:t>
            </a:r>
          </a:p>
          <a:p>
            <a:pPr marL="285750" indent="-285750">
              <a:buFont typeface="Arial" panose="020B0604020202020204" pitchFamily="34" charset="0"/>
              <a:buChar char="•"/>
            </a:pPr>
            <a:r>
              <a:rPr lang="en-ZA" dirty="0">
                <a:latin typeface="Arial" panose="020B0604020202020204" pitchFamily="34" charset="0"/>
                <a:cs typeface="Arial" panose="020B0604020202020204" pitchFamily="34" charset="0"/>
              </a:rPr>
              <a:t>The target can be achieved at all lockdown </a:t>
            </a:r>
            <a:r>
              <a:rPr lang="en-ZA" dirty="0" smtClean="0">
                <a:latin typeface="Arial" panose="020B0604020202020204" pitchFamily="34" charset="0"/>
                <a:cs typeface="Arial" panose="020B0604020202020204" pitchFamily="34" charset="0"/>
              </a:rPr>
              <a:t>levels. </a:t>
            </a:r>
            <a:r>
              <a:rPr lang="en-US" dirty="0" smtClean="0">
                <a:latin typeface="Arial" panose="020B0604020202020204" pitchFamily="34" charset="0"/>
                <a:cs typeface="Arial" panose="020B0604020202020204" pitchFamily="34" charset="0"/>
              </a:rPr>
              <a:t>Relevant </a:t>
            </a:r>
            <a:r>
              <a:rPr lang="en-US" dirty="0">
                <a:latin typeface="Arial" panose="020B0604020202020204" pitchFamily="34" charset="0"/>
                <a:cs typeface="Arial" panose="020B0604020202020204" pitchFamily="34" charset="0"/>
              </a:rPr>
              <a:t>officials to be available all time to process payments</a:t>
            </a:r>
            <a:endParaRPr lang="en-ZA" dirty="0">
              <a:latin typeface="Arial" panose="020B0604020202020204" pitchFamily="34" charset="0"/>
              <a:cs typeface="Arial" panose="020B0604020202020204" pitchFamily="34" charset="0"/>
            </a:endParaRPr>
          </a:p>
          <a:p>
            <a:pPr algn="just"/>
            <a:endParaRPr lang="en-ZA" b="1" dirty="0" smtClean="0">
              <a:latin typeface="Arial" panose="020B0604020202020204" pitchFamily="34" charset="0"/>
              <a:cs typeface="Arial" panose="020B0604020202020204" pitchFamily="34" charset="0"/>
            </a:endParaRPr>
          </a:p>
          <a:p>
            <a:pPr algn="just"/>
            <a:r>
              <a:rPr lang="en-ZA" b="1" dirty="0">
                <a:latin typeface="Arial" panose="020B0604020202020204" pitchFamily="34" charset="0"/>
                <a:cs typeface="Arial" panose="020B0604020202020204" pitchFamily="34" charset="0"/>
              </a:rPr>
              <a:t>Alternative mode of delivery</a:t>
            </a:r>
          </a:p>
          <a:p>
            <a:pPr marL="285750" indent="-28575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document tracking system </a:t>
            </a:r>
            <a:r>
              <a:rPr lang="en-US" dirty="0" smtClean="0">
                <a:latin typeface="Arial" panose="020B0604020202020204" pitchFamily="34" charset="0"/>
                <a:cs typeface="Arial" panose="020B0604020202020204" pitchFamily="34" charset="0"/>
              </a:rPr>
              <a:t>will </a:t>
            </a:r>
            <a:r>
              <a:rPr lang="en-US" dirty="0">
                <a:latin typeface="Arial" panose="020B0604020202020204" pitchFamily="34" charset="0"/>
                <a:cs typeface="Arial" panose="020B0604020202020204" pitchFamily="34" charset="0"/>
              </a:rPr>
              <a:t>be developed to assist in tracking invoice from receipts until payment is </a:t>
            </a:r>
            <a:r>
              <a:rPr lang="en-US" dirty="0" smtClean="0">
                <a:latin typeface="Arial" panose="020B0604020202020204" pitchFamily="34" charset="0"/>
                <a:cs typeface="Arial" panose="020B0604020202020204" pitchFamily="34" charset="0"/>
              </a:rPr>
              <a:t>processed</a:t>
            </a:r>
            <a:endParaRPr lang="en-ZA"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develop security, safety and </a:t>
            </a:r>
            <a:r>
              <a:rPr lang="en-ZA" dirty="0">
                <a:latin typeface="Arial" panose="020B0604020202020204" pitchFamily="34" charset="0"/>
                <a:cs typeface="Arial" panose="020B0604020202020204" pitchFamily="34" charset="0"/>
              </a:rPr>
              <a:t>risk so that remote payment may be introduced</a:t>
            </a:r>
          </a:p>
          <a:p>
            <a:pPr algn="just"/>
            <a:endParaRPr lang="en-ZA"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08520" y="56151"/>
            <a:ext cx="1074427" cy="804268"/>
          </a:xfrm>
          <a:prstGeom prst="rect">
            <a:avLst/>
          </a:prstGeom>
        </p:spPr>
      </p:pic>
      <p:sp>
        <p:nvSpPr>
          <p:cNvPr id="4" name="Rectangle 3"/>
          <p:cNvSpPr/>
          <p:nvPr/>
        </p:nvSpPr>
        <p:spPr>
          <a:xfrm>
            <a:off x="869030" y="206485"/>
            <a:ext cx="7261923" cy="523220"/>
          </a:xfrm>
          <a:prstGeom prst="rect">
            <a:avLst/>
          </a:prstGeom>
        </p:spPr>
        <p:txBody>
          <a:bodyPr wrap="none">
            <a:spAutoFit/>
          </a:bodyPr>
          <a:lstStyle/>
          <a:p>
            <a:pPr algn="r"/>
            <a:r>
              <a:rPr lang="en-US" sz="28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t>
            </a:r>
            <a:r>
              <a:rPr lang="en-US" sz="28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ADMINISTRATION</a:t>
            </a:r>
            <a:endParaRPr lang="en-ZA" sz="28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534946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6BC6C-A1B6-454A-8737-3EFFA3B96459}" type="slidenum">
              <a:rPr lang="en-ZA" smtClean="0"/>
              <a:pPr/>
              <a:t>54</a:t>
            </a:fld>
            <a:endParaRPr lang="en-ZA"/>
          </a:p>
        </p:txBody>
      </p:sp>
      <p:sp>
        <p:nvSpPr>
          <p:cNvPr id="3" name="Rectangle 2"/>
          <p:cNvSpPr/>
          <p:nvPr/>
        </p:nvSpPr>
        <p:spPr>
          <a:xfrm>
            <a:off x="251520" y="1078434"/>
            <a:ext cx="8722988" cy="5078313"/>
          </a:xfrm>
          <a:prstGeom prst="rect">
            <a:avLst/>
          </a:prstGeom>
        </p:spPr>
        <p:txBody>
          <a:bodyPr wrap="square">
            <a:spAutoFit/>
          </a:bodyPr>
          <a:lstStyle/>
          <a:p>
            <a:pPr algn="just"/>
            <a:r>
              <a:rPr lang="en-ZA" sz="1600" b="1" dirty="0" smtClean="0">
                <a:latin typeface="Arial" panose="020B0604020202020204" pitchFamily="34" charset="0"/>
                <a:cs typeface="Arial" panose="020B0604020202020204" pitchFamily="34" charset="0"/>
              </a:rPr>
              <a:t>INDICATOR: 5  PERCENTAGE OF COUNCILS/BOARDS THAT ARE FULLY CONSTITUTED</a:t>
            </a:r>
          </a:p>
          <a:p>
            <a:pPr algn="just"/>
            <a:endParaRPr lang="en-ZA" sz="1400" b="1" dirty="0">
              <a:latin typeface="Arial" panose="020B0604020202020204" pitchFamily="34" charset="0"/>
              <a:cs typeface="Arial" panose="020B0604020202020204" pitchFamily="34" charset="0"/>
            </a:endParaRPr>
          </a:p>
          <a:p>
            <a:pPr algn="just"/>
            <a:r>
              <a:rPr lang="en-ZA" sz="1400" b="1" dirty="0">
                <a:latin typeface="Arial" panose="020B0604020202020204" pitchFamily="34" charset="0"/>
                <a:cs typeface="Arial" panose="020B0604020202020204" pitchFamily="34" charset="0"/>
              </a:rPr>
              <a:t>Situational Analysis</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At the time when state of disaster was proclaimed, process to reconstitute the Council of the National Film and Video Foundation had commenced. </a:t>
            </a:r>
            <a:r>
              <a:rPr lang="en-ZA" sz="1400" dirty="0" smtClean="0">
                <a:latin typeface="Arial" panose="020B0604020202020204" pitchFamily="34" charset="0"/>
                <a:cs typeface="Arial" panose="020B0604020202020204" pitchFamily="34" charset="0"/>
              </a:rPr>
              <a:t>The </a:t>
            </a:r>
            <a:r>
              <a:rPr lang="en-ZA" sz="1400" dirty="0">
                <a:latin typeface="Arial" panose="020B0604020202020204" pitchFamily="34" charset="0"/>
                <a:cs typeface="Arial" panose="020B0604020202020204" pitchFamily="34" charset="0"/>
              </a:rPr>
              <a:t>target could therefore not be delivered during Level 5 lockdown. A gazette was issued by the Minister extending the Council term of Councils expiring within the lockdown period.  </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Due to the easing of lockdown restrictions, a process to reconstitute Councils which expire on 30 November 2020 has commenced. </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Therefore there will be no scaling down of this target due to COVID-19. The target will remain as is since its delivery can be undertaken during the current lockdown phase. </a:t>
            </a:r>
          </a:p>
          <a:p>
            <a:pPr marL="285750" indent="-285750" algn="just">
              <a:buFont typeface="Arial" panose="020B0604020202020204" pitchFamily="34" charset="0"/>
              <a:buChar char="•"/>
            </a:pPr>
            <a:r>
              <a:rPr lang="en-ZA" sz="1400" dirty="0">
                <a:latin typeface="Arial" panose="020B0604020202020204" pitchFamily="34" charset="0"/>
                <a:cs typeface="Arial" panose="020B0604020202020204" pitchFamily="34" charset="0"/>
              </a:rPr>
              <a:t>Budget associated with this target has not been reduced. </a:t>
            </a:r>
          </a:p>
          <a:p>
            <a:pPr algn="just"/>
            <a:endParaRPr lang="en-ZA" sz="1400" dirty="0">
              <a:latin typeface="Arial" panose="020B0604020202020204" pitchFamily="34" charset="0"/>
              <a:cs typeface="Arial" panose="020B0604020202020204" pitchFamily="34" charset="0"/>
            </a:endParaRPr>
          </a:p>
          <a:p>
            <a:pPr algn="just"/>
            <a:r>
              <a:rPr lang="en-ZA" sz="1400" b="1" dirty="0">
                <a:latin typeface="Arial" panose="020B0604020202020204" pitchFamily="34" charset="0"/>
                <a:cs typeface="Arial" panose="020B0604020202020204" pitchFamily="34" charset="0"/>
              </a:rPr>
              <a:t>Projections of delivery based on COVID-19 Lockdown</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The highest level to achieve this target is Level 3. This is due to the fact that the process can be managed though electronic means. </a:t>
            </a:r>
            <a:endParaRPr lang="en-ZA" sz="1400" dirty="0" smtClean="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pPr algn="just"/>
            <a:r>
              <a:rPr lang="en-ZA" sz="1400" b="1" dirty="0">
                <a:latin typeface="Arial" panose="020B0604020202020204" pitchFamily="34" charset="0"/>
                <a:cs typeface="Arial" panose="020B0604020202020204" pitchFamily="34" charset="0"/>
              </a:rPr>
              <a:t>Alternative mode of delivery</a:t>
            </a:r>
          </a:p>
          <a:p>
            <a:pPr marL="285750" indent="-285750" algn="just">
              <a:buFont typeface="Arial" panose="020B0604020202020204" pitchFamily="34" charset="0"/>
              <a:buChar char="•"/>
            </a:pPr>
            <a:r>
              <a:rPr lang="en-ZA" sz="1400" dirty="0" smtClean="0">
                <a:latin typeface="Arial" panose="020B0604020202020204" pitchFamily="34" charset="0"/>
                <a:cs typeface="Arial" panose="020B0604020202020204" pitchFamily="34" charset="0"/>
              </a:rPr>
              <a:t>To </a:t>
            </a:r>
            <a:r>
              <a:rPr lang="en-ZA" sz="1400" dirty="0">
                <a:latin typeface="Arial" panose="020B0604020202020204" pitchFamily="34" charset="0"/>
                <a:cs typeface="Arial" panose="020B0604020202020204" pitchFamily="34" charset="0"/>
              </a:rPr>
              <a:t>deal with minimising the spread of COVID 19, the process will be managed electronically. Advertisement will be </a:t>
            </a:r>
            <a:r>
              <a:rPr lang="en-ZA" sz="1400" dirty="0" smtClean="0">
                <a:latin typeface="Arial" panose="020B0604020202020204" pitchFamily="34" charset="0"/>
                <a:cs typeface="Arial" panose="020B0604020202020204" pitchFamily="34" charset="0"/>
              </a:rPr>
              <a:t>placed </a:t>
            </a:r>
            <a:r>
              <a:rPr lang="en-ZA" sz="1400" dirty="0">
                <a:latin typeface="Arial" panose="020B0604020202020204" pitchFamily="34" charset="0"/>
                <a:cs typeface="Arial" panose="020B0604020202020204" pitchFamily="34" charset="0"/>
              </a:rPr>
              <a:t>on websites, social media and to a lesser extent on a national newspaper. Nominations from public will be received electronically, as only e-mail nominations will be accepted</a:t>
            </a:r>
            <a:r>
              <a:rPr lang="en-ZA" sz="1400" dirty="0" smtClean="0">
                <a:latin typeface="Arial" panose="020B0604020202020204" pitchFamily="34" charset="0"/>
                <a:cs typeface="Arial" panose="020B0604020202020204" pitchFamily="34" charset="0"/>
              </a:rPr>
              <a:t>. </a:t>
            </a:r>
            <a:r>
              <a:rPr lang="en-ZA" sz="1400" dirty="0">
                <a:latin typeface="Arial" panose="020B0604020202020204" pitchFamily="34" charset="0"/>
                <a:cs typeface="Arial" panose="020B0604020202020204" pitchFamily="34" charset="0"/>
              </a:rPr>
              <a:t>Virtual interviews and virtual induction of Councils will be held.</a:t>
            </a:r>
          </a:p>
          <a:p>
            <a:endParaRPr lang="en-ZA" sz="1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8378" y="0"/>
            <a:ext cx="1074427" cy="804268"/>
          </a:xfrm>
          <a:prstGeom prst="rect">
            <a:avLst/>
          </a:prstGeom>
        </p:spPr>
      </p:pic>
      <p:sp>
        <p:nvSpPr>
          <p:cNvPr id="5" name="Rectangle 4"/>
          <p:cNvSpPr/>
          <p:nvPr/>
        </p:nvSpPr>
        <p:spPr>
          <a:xfrm>
            <a:off x="869030" y="206485"/>
            <a:ext cx="7261923" cy="523220"/>
          </a:xfrm>
          <a:prstGeom prst="rect">
            <a:avLst/>
          </a:prstGeom>
        </p:spPr>
        <p:txBody>
          <a:bodyPr wrap="none">
            <a:spAutoFit/>
          </a:bodyPr>
          <a:lstStyle/>
          <a:p>
            <a:pPr algn="r"/>
            <a:r>
              <a:rPr lang="en-US" sz="28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t>
            </a:r>
            <a:r>
              <a:rPr lang="en-US" sz="28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ADMINISTRATION</a:t>
            </a:r>
            <a:endParaRPr lang="en-ZA" sz="28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291583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6BC6C-A1B6-454A-8737-3EFFA3B96459}" type="slidenum">
              <a:rPr lang="en-ZA" smtClean="0"/>
              <a:pPr/>
              <a:t>55</a:t>
            </a:fld>
            <a:endParaRPr lang="en-ZA"/>
          </a:p>
        </p:txBody>
      </p:sp>
      <p:sp>
        <p:nvSpPr>
          <p:cNvPr id="3" name="Rectangle 2"/>
          <p:cNvSpPr/>
          <p:nvPr/>
        </p:nvSpPr>
        <p:spPr>
          <a:xfrm>
            <a:off x="228615" y="1138419"/>
            <a:ext cx="8784976" cy="4770537"/>
          </a:xfrm>
          <a:prstGeom prst="rect">
            <a:avLst/>
          </a:prstGeom>
        </p:spPr>
        <p:txBody>
          <a:bodyPr wrap="square">
            <a:spAutoFit/>
          </a:bodyPr>
          <a:lstStyle/>
          <a:p>
            <a:pPr algn="just"/>
            <a:r>
              <a:rPr lang="en-ZA" sz="1600" b="1" dirty="0" smtClean="0">
                <a:latin typeface="Arial" panose="020B0604020202020204" pitchFamily="34" charset="0"/>
                <a:cs typeface="Arial" panose="020B0604020202020204" pitchFamily="34" charset="0"/>
              </a:rPr>
              <a:t>INVOLVEMENT OF OUR PUBLIC ENTITIES</a:t>
            </a:r>
            <a:endParaRPr lang="en-ZA" sz="1600" b="1" dirty="0">
              <a:latin typeface="Arial" panose="020B0604020202020204" pitchFamily="34" charset="0"/>
              <a:cs typeface="Arial" panose="020B0604020202020204" pitchFamily="34" charset="0"/>
            </a:endParaRPr>
          </a:p>
          <a:p>
            <a:pPr algn="just"/>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dirty="0" smtClean="0">
                <a:latin typeface="Arial" panose="020B0604020202020204" pitchFamily="34" charset="0"/>
                <a:cs typeface="Arial" panose="020B0604020202020204" pitchFamily="34" charset="0"/>
              </a:rPr>
              <a:t>Public </a:t>
            </a:r>
            <a:r>
              <a:rPr lang="en-ZA" sz="1600" dirty="0">
                <a:latin typeface="Arial" panose="020B0604020202020204" pitchFamily="34" charset="0"/>
                <a:cs typeface="Arial" panose="020B0604020202020204" pitchFamily="34" charset="0"/>
              </a:rPr>
              <a:t>entities have been brought on board to assist the Department with implementation of the relief efforts directed to the Creative sector. </a:t>
            </a:r>
            <a:endParaRPr lang="en-ZA" sz="1600" dirty="0" smtClean="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To this end, funds have been approved for transfer to the National Arts Council, National Film and Video Foundation and Business and Arts South Africa to manage the disbursement of COVID-19 relief funds to beneficiaries on behalf of the Department</a:t>
            </a:r>
            <a:r>
              <a:rPr lang="en-ZA" sz="1600" dirty="0" smtClean="0">
                <a:latin typeface="Arial" panose="020B0604020202020204" pitchFamily="34" charset="0"/>
                <a:cs typeface="Arial" panose="020B0604020202020204" pitchFamily="34" charset="0"/>
              </a:rPr>
              <a:t>.</a:t>
            </a:r>
          </a:p>
          <a:p>
            <a:endParaRPr lang="en-ZA"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The funds will be allocated as follows: </a:t>
            </a:r>
          </a:p>
          <a:p>
            <a:pPr marL="742950" lvl="1"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National Arts Council: R20 000 000 </a:t>
            </a:r>
          </a:p>
          <a:p>
            <a:pPr marL="742950" lvl="1"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National Film and Video Foundation: R48 000 000</a:t>
            </a:r>
          </a:p>
          <a:p>
            <a:pPr marL="742950" lvl="1"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Business and Arts South Africa: R27 000 000</a:t>
            </a:r>
          </a:p>
          <a:p>
            <a:endParaRPr lang="en-ZA"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dirty="0">
                <a:latin typeface="Arial" panose="020B0604020202020204" pitchFamily="34" charset="0"/>
                <a:cs typeface="Arial" panose="020B0604020202020204" pitchFamily="34" charset="0"/>
              </a:rPr>
              <a:t>In addition, the Department has requested entities to contribute to job creation as per the call made by the President, to deal with the impact of </a:t>
            </a:r>
            <a:r>
              <a:rPr lang="en-ZA" sz="1600" dirty="0" smtClean="0">
                <a:latin typeface="Arial" panose="020B0604020202020204" pitchFamily="34" charset="0"/>
                <a:cs typeface="Arial" panose="020B0604020202020204" pitchFamily="34" charset="0"/>
              </a:rPr>
              <a:t>COVID-19. The </a:t>
            </a:r>
            <a:r>
              <a:rPr lang="en-ZA" sz="1600" dirty="0">
                <a:latin typeface="Arial" panose="020B0604020202020204" pitchFamily="34" charset="0"/>
                <a:cs typeface="Arial" panose="020B0604020202020204" pitchFamily="34" charset="0"/>
              </a:rPr>
              <a:t>entity have made commitment to creation of job opportunities from  short to medium term and also prioritising filling of vacant positions. </a:t>
            </a:r>
            <a:endParaRPr lang="en-ZA" sz="1600" dirty="0" smtClean="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32942" y="332656"/>
            <a:ext cx="1074427" cy="804268"/>
          </a:xfrm>
          <a:prstGeom prst="rect">
            <a:avLst/>
          </a:prstGeom>
        </p:spPr>
      </p:pic>
      <p:sp>
        <p:nvSpPr>
          <p:cNvPr id="5" name="Rectangle 4"/>
          <p:cNvSpPr/>
          <p:nvPr/>
        </p:nvSpPr>
        <p:spPr>
          <a:xfrm>
            <a:off x="869030" y="206485"/>
            <a:ext cx="7261923" cy="523220"/>
          </a:xfrm>
          <a:prstGeom prst="rect">
            <a:avLst/>
          </a:prstGeom>
        </p:spPr>
        <p:txBody>
          <a:bodyPr wrap="none">
            <a:spAutoFit/>
          </a:bodyPr>
          <a:lstStyle/>
          <a:p>
            <a:pPr algn="r"/>
            <a:r>
              <a:rPr lang="en-US" sz="28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t>
            </a:r>
            <a:r>
              <a:rPr lang="en-US" sz="2800" b="1" dirty="0" smtClean="0">
                <a:solidFill>
                  <a:srgbClr val="FFC000"/>
                </a:solidFill>
                <a:effectLst>
                  <a:outerShdw blurRad="38100" dist="38100" dir="2700000" algn="tl">
                    <a:srgbClr val="000000">
                      <a:alpha val="43137"/>
                    </a:srgbClr>
                  </a:outerShdw>
                </a:effectLst>
                <a:latin typeface="Bahnschrift SemiBold" panose="020B0502040204020203" pitchFamily="34" charset="0"/>
              </a:rPr>
              <a:t>ADMINISTRATION</a:t>
            </a:r>
            <a:endParaRPr lang="en-ZA" sz="28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9259439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6BC6C-A1B6-454A-8737-3EFFA3B96459}" type="slidenum">
              <a:rPr lang="en-ZA">
                <a:solidFill>
                  <a:prstClr val="black">
                    <a:tint val="75000"/>
                  </a:prstClr>
                </a:solidFill>
                <a:latin typeface="Calibri"/>
              </a:rPr>
              <a:pPr/>
              <a:t>56</a:t>
            </a:fld>
            <a:endParaRPr lang="en-ZA">
              <a:solidFill>
                <a:prstClr val="black">
                  <a:tint val="75000"/>
                </a:prstClr>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310223828"/>
              </p:ext>
            </p:extLst>
          </p:nvPr>
        </p:nvGraphicFramePr>
        <p:xfrm>
          <a:off x="467544" y="1208131"/>
          <a:ext cx="8280921" cy="5218176"/>
        </p:xfrm>
        <a:graphic>
          <a:graphicData uri="http://schemas.openxmlformats.org/drawingml/2006/table">
            <a:tbl>
              <a:tblPr firstRow="1" firstCol="1" bandRow="1"/>
              <a:tblGrid>
                <a:gridCol w="1981760">
                  <a:extLst>
                    <a:ext uri="{9D8B030D-6E8A-4147-A177-3AD203B41FA5}">
                      <a16:colId xmlns:a16="http://schemas.microsoft.com/office/drawing/2014/main" val="471051352"/>
                    </a:ext>
                  </a:extLst>
                </a:gridCol>
                <a:gridCol w="424663">
                  <a:extLst>
                    <a:ext uri="{9D8B030D-6E8A-4147-A177-3AD203B41FA5}">
                      <a16:colId xmlns:a16="http://schemas.microsoft.com/office/drawing/2014/main" val="1401021538"/>
                    </a:ext>
                  </a:extLst>
                </a:gridCol>
                <a:gridCol w="424663">
                  <a:extLst>
                    <a:ext uri="{9D8B030D-6E8A-4147-A177-3AD203B41FA5}">
                      <a16:colId xmlns:a16="http://schemas.microsoft.com/office/drawing/2014/main" val="2058027698"/>
                    </a:ext>
                  </a:extLst>
                </a:gridCol>
                <a:gridCol w="353886">
                  <a:extLst>
                    <a:ext uri="{9D8B030D-6E8A-4147-A177-3AD203B41FA5}">
                      <a16:colId xmlns:a16="http://schemas.microsoft.com/office/drawing/2014/main" val="176383042"/>
                    </a:ext>
                  </a:extLst>
                </a:gridCol>
                <a:gridCol w="353886">
                  <a:extLst>
                    <a:ext uri="{9D8B030D-6E8A-4147-A177-3AD203B41FA5}">
                      <a16:colId xmlns:a16="http://schemas.microsoft.com/office/drawing/2014/main" val="2699185195"/>
                    </a:ext>
                  </a:extLst>
                </a:gridCol>
                <a:gridCol w="778548">
                  <a:extLst>
                    <a:ext uri="{9D8B030D-6E8A-4147-A177-3AD203B41FA5}">
                      <a16:colId xmlns:a16="http://schemas.microsoft.com/office/drawing/2014/main" val="4067353559"/>
                    </a:ext>
                  </a:extLst>
                </a:gridCol>
                <a:gridCol w="636993">
                  <a:extLst>
                    <a:ext uri="{9D8B030D-6E8A-4147-A177-3AD203B41FA5}">
                      <a16:colId xmlns:a16="http://schemas.microsoft.com/office/drawing/2014/main" val="1775257401"/>
                    </a:ext>
                  </a:extLst>
                </a:gridCol>
                <a:gridCol w="707772">
                  <a:extLst>
                    <a:ext uri="{9D8B030D-6E8A-4147-A177-3AD203B41FA5}">
                      <a16:colId xmlns:a16="http://schemas.microsoft.com/office/drawing/2014/main" val="547519283"/>
                    </a:ext>
                  </a:extLst>
                </a:gridCol>
                <a:gridCol w="686535">
                  <a:extLst>
                    <a:ext uri="{9D8B030D-6E8A-4147-A177-3AD203B41FA5}">
                      <a16:colId xmlns:a16="http://schemas.microsoft.com/office/drawing/2014/main" val="3589784721"/>
                    </a:ext>
                  </a:extLst>
                </a:gridCol>
                <a:gridCol w="1932215">
                  <a:extLst>
                    <a:ext uri="{9D8B030D-6E8A-4147-A177-3AD203B41FA5}">
                      <a16:colId xmlns:a16="http://schemas.microsoft.com/office/drawing/2014/main" val="3591230046"/>
                    </a:ext>
                  </a:extLst>
                </a:gridCol>
              </a:tblGrid>
              <a:tr h="969906">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Times New Roman" panose="02020603050405020304" pitchFamily="18" charset="0"/>
                        </a:rPr>
                        <a:t/>
                      </a:r>
                      <a:br>
                        <a:rPr lang="en-ZA" sz="1000" dirty="0">
                          <a:effectLst/>
                          <a:latin typeface="Calibri" panose="020F0502020204030204" pitchFamily="34" charset="0"/>
                          <a:ea typeface="Calibri" panose="020F0502020204030204" pitchFamily="34" charset="0"/>
                          <a:cs typeface="Times New Roman" panose="02020603050405020304" pitchFamily="18" charset="0"/>
                        </a:rPr>
                      </a:b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APP  INDICATOR</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ORIGINAL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ADJUSTED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APP</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ENE Narrative</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HIGHEST LOCKDOWN LEVEL OF DELIVERY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ECONOMIC ACTIVITY</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CONTRACTUAL</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1000" b="1">
                          <a:effectLst/>
                          <a:latin typeface="Calibri" panose="020F0502020204030204" pitchFamily="34" charset="0"/>
                          <a:ea typeface="Calibri" panose="020F0502020204030204" pitchFamily="34" charset="0"/>
                          <a:cs typeface="Times New Roman" panose="02020603050405020304" pitchFamily="18" charset="0"/>
                        </a:rPr>
                        <a:t>OTHER IMPLICATIONS &amp; NEW METHODS OF DELIVERY</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120749660"/>
                  </a:ext>
                </a:extLst>
              </a:tr>
              <a:tr h="313484">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1.1 Percentage of interns enrolled against funded posts.</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5%</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5%</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3</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No Contract</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The </a:t>
                      </a:r>
                      <a:r>
                        <a:rPr lang="en-ZA" sz="1000" dirty="0">
                          <a:effectLst/>
                          <a:latin typeface="Calibri" panose="020F0502020204030204" pitchFamily="34" charset="0"/>
                          <a:ea typeface="Calibri" panose="020F0502020204030204" pitchFamily="34" charset="0"/>
                          <a:cs typeface="Calibri" panose="020F0502020204030204" pitchFamily="34" charset="0"/>
                        </a:rPr>
                        <a:t>project will be implemented according to the original </a:t>
                      </a:r>
                      <a:r>
                        <a:rPr lang="en-ZA" sz="1000" dirty="0" smtClean="0">
                          <a:effectLst/>
                          <a:latin typeface="Calibri" panose="020F0502020204030204" pitchFamily="34" charset="0"/>
                          <a:ea typeface="Calibri" panose="020F0502020204030204" pitchFamily="34" charset="0"/>
                          <a:cs typeface="Calibri" panose="020F0502020204030204" pitchFamily="34" charset="0"/>
                        </a:rPr>
                        <a:t>plan.</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253208"/>
                  </a:ext>
                </a:extLst>
              </a:tr>
              <a:tr h="611505">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1.2 No. of services modernized (processes automated)</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2</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2</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5</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contract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Increased business process automation and rollout of digital platforms to enable the department to achieve its service delivery mandate.</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369723"/>
                  </a:ext>
                </a:extLst>
              </a:tr>
              <a:tr h="391854">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1.3 Number of SAC awareness campaigns to profile the work of the Department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9</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4</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5</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contract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The awareness is done virtually through live streaming and also the traditional way of advertising</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5995171"/>
                  </a:ext>
                </a:extLst>
              </a:tr>
              <a:tr h="978408">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1.4 Percentage of invoices paid within 30 days</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contract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 </a:t>
                      </a:r>
                      <a:r>
                        <a:rPr lang="en-ZA" sz="1000" dirty="0">
                          <a:effectLst/>
                          <a:latin typeface="Calibri" panose="020F0502020204030204" pitchFamily="34" charset="0"/>
                          <a:ea typeface="Calibri" panose="020F0502020204030204" pitchFamily="34" charset="0"/>
                          <a:cs typeface="Calibri" panose="020F0502020204030204" pitchFamily="34" charset="0"/>
                        </a:rPr>
                        <a:t>Invoices will be centralise.  We will continue to benchmark with Statistics South Africa who are using invoice tracking system to identify the delay of invoices and responsible person who delay the process. However, the process will need the assistance of ICT.</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4647130"/>
                  </a:ext>
                </a:extLst>
              </a:tr>
              <a:tr h="940450">
                <a:tc>
                  <a:txBody>
                    <a:bodyPr/>
                    <a:lstStyle/>
                    <a:p>
                      <a:pP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1.5 Percentage </a:t>
                      </a:r>
                      <a:r>
                        <a:rPr lang="en-ZA" sz="1000" dirty="0">
                          <a:effectLst/>
                          <a:latin typeface="Calibri" panose="020F0502020204030204" pitchFamily="34" charset="0"/>
                          <a:ea typeface="Calibri" panose="020F0502020204030204" pitchFamily="34" charset="0"/>
                          <a:cs typeface="Calibri" panose="020F0502020204030204" pitchFamily="34" charset="0"/>
                        </a:rPr>
                        <a:t>of councils/boards that are fully constituted</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3</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No Contract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Advertisement will be done mainly on electronic platforms including social media posts. Interviews through teams, skype, zoom &amp; telephone. Induction of newly appointed Council to be done virtually depending on the lockdown level</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3439" marR="33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952466"/>
                  </a:ext>
                </a:extLst>
              </a:tr>
            </a:tbl>
          </a:graphicData>
        </a:graphic>
      </p:graphicFrame>
      <p:sp>
        <p:nvSpPr>
          <p:cNvPr id="3" name="Rectangle 2"/>
          <p:cNvSpPr/>
          <p:nvPr/>
        </p:nvSpPr>
        <p:spPr>
          <a:xfrm>
            <a:off x="683568" y="407436"/>
            <a:ext cx="8217891" cy="523220"/>
          </a:xfrm>
          <a:prstGeom prst="rect">
            <a:avLst/>
          </a:prstGeom>
        </p:spPr>
        <p:txBody>
          <a:bodyPr wrap="none">
            <a:spAutoFit/>
          </a:bodyPr>
          <a:lstStyle/>
          <a:p>
            <a:pPr algn="ctr"/>
            <a:r>
              <a:rPr lang="en-ZA" sz="2800" b="1" dirty="0">
                <a:latin typeface="Arial" panose="020B0604020202020204" pitchFamily="34" charset="0"/>
                <a:cs typeface="Arial" panose="020B0604020202020204" pitchFamily="34" charset="0"/>
              </a:rPr>
              <a:t>PROGRAMME 1 COVID – 19 DECISION MATRIX</a:t>
            </a:r>
          </a:p>
        </p:txBody>
      </p:sp>
      <p:pic>
        <p:nvPicPr>
          <p:cNvPr id="5" name="Picture 4">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179512" y="129961"/>
            <a:ext cx="805820" cy="603201"/>
          </a:xfrm>
          <a:prstGeom prst="rect">
            <a:avLst/>
          </a:prstGeom>
        </p:spPr>
      </p:pic>
    </p:spTree>
    <p:extLst>
      <p:ext uri="{BB962C8B-B14F-4D97-AF65-F5344CB8AC3E}">
        <p14:creationId xmlns:p14="http://schemas.microsoft.com/office/powerpoint/2010/main" val="18102635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6F222-C194-4A7D-852F-E931C864B55E}"/>
              </a:ext>
            </a:extLst>
          </p:cNvPr>
          <p:cNvPicPr>
            <a:picLocks noChangeAspect="1"/>
          </p:cNvPicPr>
          <p:nvPr/>
        </p:nvPicPr>
        <p:blipFill>
          <a:blip r:embed="rId2" cstate="print"/>
          <a:stretch>
            <a:fillRect/>
          </a:stretch>
        </p:blipFill>
        <p:spPr>
          <a:xfrm flipH="1">
            <a:off x="19508" y="-225554"/>
            <a:ext cx="9124491" cy="7083554"/>
          </a:xfrm>
          <a:prstGeom prst="rect">
            <a:avLst/>
          </a:prstGeom>
        </p:spPr>
      </p:pic>
      <p:sp>
        <p:nvSpPr>
          <p:cNvPr id="3" name="TextBox 2">
            <a:extLst>
              <a:ext uri="{FF2B5EF4-FFF2-40B4-BE49-F238E27FC236}">
                <a16:creationId xmlns:a16="http://schemas.microsoft.com/office/drawing/2014/main" id="{CDD43455-1EF1-4394-B4A2-09BFCE79F80A}"/>
              </a:ext>
            </a:extLst>
          </p:cNvPr>
          <p:cNvSpPr txBox="1"/>
          <p:nvPr/>
        </p:nvSpPr>
        <p:spPr>
          <a:xfrm>
            <a:off x="19508" y="1546355"/>
            <a:ext cx="8945757" cy="2800767"/>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rPr>
              <a:t>AN EXTENSIVE SITUATIONAL ANALYSIS</a:t>
            </a:r>
          </a:p>
          <a:p>
            <a:pPr algn="ctr"/>
            <a:endPar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a:p>
            <a:pPr algn="ctr"/>
            <a:r>
              <a:rPr lang="en-US" sz="4400" b="1" dirty="0">
                <a:effectLst>
                  <a:outerShdw blurRad="38100" dist="38100" dir="2700000" algn="tl">
                    <a:srgbClr val="000000">
                      <a:alpha val="43137"/>
                    </a:srgbClr>
                  </a:outerShdw>
                </a:effectLst>
                <a:latin typeface="Bahnschrift SemiBold" panose="020B0502040204020203" pitchFamily="34" charset="0"/>
              </a:rPr>
              <a:t>A case for Programme </a:t>
            </a:r>
            <a:r>
              <a:rPr lang="en-US" sz="4400" b="1" dirty="0" smtClean="0">
                <a:effectLst>
                  <a:outerShdw blurRad="38100" dist="38100" dir="2700000" algn="tl">
                    <a:srgbClr val="000000">
                      <a:alpha val="43137"/>
                    </a:srgbClr>
                  </a:outerShdw>
                </a:effectLst>
                <a:latin typeface="Bahnschrift SemiBold" panose="020B0502040204020203" pitchFamily="34" charset="0"/>
              </a:rPr>
              <a:t>2</a:t>
            </a:r>
            <a:endParaRPr lang="en-ZA" sz="4400" b="1" dirty="0">
              <a:effectLst>
                <a:outerShdw blurRad="38100" dist="38100" dir="2700000" algn="tl">
                  <a:srgbClr val="000000">
                    <a:alpha val="43137"/>
                  </a:srgbClr>
                </a:outerShdw>
              </a:effectLst>
              <a:latin typeface="Bahnschrift SemiBold" panose="020B0502040204020203" pitchFamily="34" charset="0"/>
            </a:endParaRPr>
          </a:p>
        </p:txBody>
      </p:sp>
      <p:sp>
        <p:nvSpPr>
          <p:cNvPr id="7" name="Slide Number Placeholder 6">
            <a:extLst>
              <a:ext uri="{FF2B5EF4-FFF2-40B4-BE49-F238E27FC236}">
                <a16:creationId xmlns:a16="http://schemas.microsoft.com/office/drawing/2014/main" id="{C9AABD58-4287-4678-B891-3B0A73B6B8B7}"/>
              </a:ext>
            </a:extLst>
          </p:cNvPr>
          <p:cNvSpPr>
            <a:spLocks noGrp="1"/>
          </p:cNvSpPr>
          <p:nvPr>
            <p:ph type="sldNum" sz="quarter" idx="12"/>
          </p:nvPr>
        </p:nvSpPr>
        <p:spPr/>
        <p:txBody>
          <a:bodyPr/>
          <a:lstStyle/>
          <a:p>
            <a:fld id="{F986BC6C-A1B6-454A-8737-3EFFA3B96459}" type="slidenum">
              <a:rPr lang="en-ZA" smtClean="0"/>
              <a:pPr/>
              <a:t>57</a:t>
            </a:fld>
            <a:endParaRPr lang="en-ZA"/>
          </a:p>
        </p:txBody>
      </p:sp>
    </p:spTree>
    <p:extLst>
      <p:ext uri="{BB962C8B-B14F-4D97-AF65-F5344CB8AC3E}">
        <p14:creationId xmlns:p14="http://schemas.microsoft.com/office/powerpoint/2010/main" val="3275674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43455-1EF1-4394-B4A2-09BFCE79F80A}"/>
              </a:ext>
            </a:extLst>
          </p:cNvPr>
          <p:cNvSpPr txBox="1"/>
          <p:nvPr/>
        </p:nvSpPr>
        <p:spPr>
          <a:xfrm>
            <a:off x="1115616" y="188231"/>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49364" y="992499"/>
            <a:ext cx="8499100" cy="5570756"/>
          </a:xfrm>
          <a:prstGeom prst="rect">
            <a:avLst/>
          </a:prstGeom>
        </p:spPr>
        <p:txBody>
          <a:bodyPr wrap="square">
            <a:spAutoFit/>
          </a:bodyPr>
          <a:lstStyle/>
          <a:p>
            <a:pPr algn="just"/>
            <a:r>
              <a:rPr lang="en-ZA" dirty="0">
                <a:effectLst/>
                <a:latin typeface="Arial" panose="020B0604020202020204" pitchFamily="34" charset="0"/>
                <a:ea typeface="Times New Roman" panose="02020603050405020304" pitchFamily="18" charset="0"/>
              </a:rPr>
              <a:t>The </a:t>
            </a:r>
            <a:r>
              <a:rPr lang="en-ZA" b="1" dirty="0">
                <a:effectLst/>
                <a:latin typeface="Arial" panose="020B0604020202020204" pitchFamily="34" charset="0"/>
                <a:ea typeface="Times New Roman" panose="02020603050405020304" pitchFamily="18" charset="0"/>
              </a:rPr>
              <a:t>Recreation Development and Sport Promotion Programme</a:t>
            </a:r>
            <a:r>
              <a:rPr lang="en-ZA" dirty="0">
                <a:effectLst/>
                <a:latin typeface="Arial" panose="020B0604020202020204" pitchFamily="34" charset="0"/>
                <a:ea typeface="Times New Roman" panose="02020603050405020304" pitchFamily="18" charset="0"/>
              </a:rPr>
              <a:t> is structured in line with the National Sport and Recreation Plan, that is based on the pillars of: Active Nation, Winning Nation, Enabling Environment, and Cross-cutting issues. The programme has an immense value of using sport and recreation to promote social cohesion across society through increased interaction across race and class.  </a:t>
            </a:r>
            <a:endParaRPr lang="en-ZA" dirty="0" smtClean="0">
              <a:effectLst/>
              <a:latin typeface="Arial" panose="020B0604020202020204" pitchFamily="34" charset="0"/>
              <a:ea typeface="Times New Roman" panose="02020603050405020304" pitchFamily="18" charset="0"/>
            </a:endParaRPr>
          </a:p>
          <a:p>
            <a:pPr algn="just"/>
            <a:endParaRPr lang="en-ZA" dirty="0">
              <a:latin typeface="Arial" panose="020B0604020202020204" pitchFamily="34" charset="0"/>
              <a:ea typeface="Times New Roman" panose="02020603050405020304" pitchFamily="18" charset="0"/>
            </a:endParaRPr>
          </a:p>
          <a:p>
            <a:pPr algn="just"/>
            <a:r>
              <a:rPr lang="en-ZA" dirty="0" smtClean="0">
                <a:effectLst/>
                <a:latin typeface="Arial" panose="020B0604020202020204" pitchFamily="34" charset="0"/>
                <a:ea typeface="Times New Roman" panose="02020603050405020304" pitchFamily="18" charset="0"/>
              </a:rPr>
              <a:t>The </a:t>
            </a:r>
            <a:r>
              <a:rPr lang="en-ZA" dirty="0">
                <a:effectLst/>
                <a:latin typeface="Arial" panose="020B0604020202020204" pitchFamily="34" charset="0"/>
                <a:ea typeface="Times New Roman" panose="02020603050405020304" pitchFamily="18" charset="0"/>
              </a:rPr>
              <a:t>social benefits derived from physical activity are numerous and sport programmes can also empower and promote the inclusion of marginalised groups, especially women, the youth, rural communities and people with disabilities.  </a:t>
            </a:r>
            <a:endParaRPr lang="en-ZA" dirty="0">
              <a:effectLst/>
              <a:latin typeface="Times New Roman" panose="02020603050405020304" pitchFamily="18" charset="0"/>
              <a:ea typeface="Times New Roman" panose="02020603050405020304" pitchFamily="18" charset="0"/>
            </a:endParaRPr>
          </a:p>
          <a:p>
            <a:pPr algn="just"/>
            <a:endParaRPr lang="en-US" b="1" u="sng" dirty="0">
              <a:latin typeface="Arial" panose="020B0604020202020204" pitchFamily="34" charset="0"/>
              <a:cs typeface="Arial" panose="020B0604020202020204" pitchFamily="34" charset="0"/>
            </a:endParaRPr>
          </a:p>
          <a:p>
            <a:pPr algn="just"/>
            <a:r>
              <a:rPr lang="en-ZA" dirty="0">
                <a:effectLst/>
                <a:latin typeface="Arial" panose="020B0604020202020204" pitchFamily="34" charset="0"/>
                <a:ea typeface="Times New Roman" panose="02020603050405020304" pitchFamily="18" charset="0"/>
              </a:rPr>
              <a:t>The enormous potential of sport, its global reach, its universal language, its contribution to healthier lives, its impact on communities in general, and young people in particular, is a fact that is increasingly being recognised around the world</a:t>
            </a:r>
            <a:r>
              <a:rPr lang="en-ZA" dirty="0" smtClean="0">
                <a:effectLst/>
                <a:latin typeface="Arial" panose="020B0604020202020204" pitchFamily="34" charset="0"/>
                <a:ea typeface="Times New Roman" panose="02020603050405020304" pitchFamily="18" charset="0"/>
              </a:rPr>
              <a:t>.</a:t>
            </a:r>
          </a:p>
          <a:p>
            <a:pPr algn="just"/>
            <a:endParaRPr lang="en-ZA" dirty="0">
              <a:latin typeface="Arial" panose="020B0604020202020204" pitchFamily="34" charset="0"/>
              <a:ea typeface="Times New Roman" panose="02020603050405020304" pitchFamily="18" charset="0"/>
            </a:endParaRPr>
          </a:p>
          <a:p>
            <a:pPr algn="just"/>
            <a:r>
              <a:rPr lang="en-ZA" dirty="0" smtClean="0">
                <a:effectLst/>
                <a:latin typeface="Arial" panose="020B0604020202020204" pitchFamily="34" charset="0"/>
                <a:ea typeface="Times New Roman" panose="02020603050405020304" pitchFamily="18" charset="0"/>
              </a:rPr>
              <a:t>Equally</a:t>
            </a:r>
            <a:r>
              <a:rPr lang="en-ZA" dirty="0">
                <a:effectLst/>
                <a:latin typeface="Arial" panose="020B0604020202020204" pitchFamily="34" charset="0"/>
                <a:ea typeface="Times New Roman" panose="02020603050405020304" pitchFamily="18" charset="0"/>
              </a:rPr>
              <a:t>, the National Development Plan (NDP) recognises that sport plays an important role in promoting wellness and social cohesion.</a:t>
            </a:r>
            <a:endParaRPr lang="en-ZA" dirty="0">
              <a:effectLst/>
              <a:latin typeface="Times New Roman" panose="02020603050405020304" pitchFamily="18" charset="0"/>
              <a:ea typeface="Times New Roman" panose="02020603050405020304" pitchFamily="18" charset="0"/>
            </a:endParaRPr>
          </a:p>
          <a:p>
            <a:pPr algn="just"/>
            <a:endParaRPr lang="en-ZA" sz="1400" b="1" u="sng"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95536" y="188231"/>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34626"/>
            <a:ext cx="1543050" cy="273844"/>
          </a:xfrm>
          <a:prstGeom prst="rect">
            <a:avLst/>
          </a:prstGeom>
        </p:spPr>
        <p:txBody>
          <a:bodyPr/>
          <a:lstStyle/>
          <a:p>
            <a:pPr algn="r"/>
            <a:fld id="{F986BC6C-A1B6-454A-8737-3EFFA3B96459}" type="slidenum">
              <a:rPr lang="en-ZA" smtClean="0"/>
              <a:pPr algn="r"/>
              <a:t>58</a:t>
            </a:fld>
            <a:endParaRPr lang="en-ZA" dirty="0"/>
          </a:p>
        </p:txBody>
      </p:sp>
    </p:spTree>
    <p:extLst>
      <p:ext uri="{BB962C8B-B14F-4D97-AF65-F5344CB8AC3E}">
        <p14:creationId xmlns:p14="http://schemas.microsoft.com/office/powerpoint/2010/main" val="3116826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43455-1EF1-4394-B4A2-09BFCE79F80A}"/>
              </a:ext>
            </a:extLst>
          </p:cNvPr>
          <p:cNvSpPr txBox="1"/>
          <p:nvPr/>
        </p:nvSpPr>
        <p:spPr>
          <a:xfrm>
            <a:off x="1115616" y="188231"/>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49364" y="979576"/>
            <a:ext cx="8793956" cy="5693866"/>
          </a:xfrm>
          <a:prstGeom prst="rect">
            <a:avLst/>
          </a:prstGeom>
        </p:spPr>
        <p:txBody>
          <a:bodyPr wrap="square">
            <a:spAutoFit/>
          </a:bodyPr>
          <a:lstStyle/>
          <a:p>
            <a:pPr algn="just">
              <a:spcAft>
                <a:spcPts val="0"/>
              </a:spcAft>
            </a:pPr>
            <a:r>
              <a:rPr lang="en-US" sz="2000" b="1" dirty="0">
                <a:solidFill>
                  <a:srgbClr val="000000"/>
                </a:solidFill>
                <a:latin typeface="Arial" panose="020B0604020202020204" pitchFamily="34" charset="0"/>
                <a:ea typeface="Times New Roman" panose="02020603050405020304" pitchFamily="18" charset="0"/>
              </a:rPr>
              <a:t>FINANCIAL </a:t>
            </a:r>
            <a:r>
              <a:rPr lang="en-US" sz="2000" b="1" kern="1200" dirty="0">
                <a:solidFill>
                  <a:srgbClr val="000000"/>
                </a:solidFill>
                <a:effectLst/>
                <a:latin typeface="Arial" panose="020B0604020202020204" pitchFamily="34" charset="0"/>
                <a:ea typeface="Times New Roman" panose="02020603050405020304" pitchFamily="18" charset="0"/>
              </a:rPr>
              <a:t>RESOURCES </a:t>
            </a:r>
          </a:p>
          <a:p>
            <a:pPr algn="just">
              <a:spcAft>
                <a:spcPts val="0"/>
              </a:spcAft>
            </a:pPr>
            <a:endParaRPr lang="en-US" sz="1400" b="1" dirty="0">
              <a:solidFill>
                <a:srgbClr val="000000"/>
              </a:solidFill>
              <a:latin typeface="Arial" panose="020B0604020202020204" pitchFamily="34" charset="0"/>
              <a:ea typeface="Times New Roman" panose="02020603050405020304" pitchFamily="18" charset="0"/>
            </a:endParaRPr>
          </a:p>
          <a:p>
            <a:pPr algn="just">
              <a:spcAft>
                <a:spcPts val="0"/>
              </a:spcAft>
            </a:pPr>
            <a:r>
              <a:rPr lang="en-US" kern="1200" dirty="0">
                <a:solidFill>
                  <a:srgbClr val="000000"/>
                </a:solidFill>
                <a:effectLst/>
                <a:latin typeface="Arial" panose="020B0604020202020204" pitchFamily="34" charset="0"/>
                <a:ea typeface="Times New Roman" panose="02020603050405020304" pitchFamily="18" charset="0"/>
              </a:rPr>
              <a:t>In order to contribute positively towards reaching of DSAC’s planned outcomes, the programme requires in the main, both financial and human resources. </a:t>
            </a:r>
            <a:endParaRPr lang="en-US" kern="1200" dirty="0" smtClean="0">
              <a:solidFill>
                <a:srgbClr val="000000"/>
              </a:solidFill>
              <a:effectLst/>
              <a:latin typeface="Arial" panose="020B0604020202020204" pitchFamily="34" charset="0"/>
              <a:ea typeface="Times New Roman" panose="02020603050405020304" pitchFamily="18" charset="0"/>
            </a:endParaRPr>
          </a:p>
          <a:p>
            <a:pPr algn="just">
              <a:spcAft>
                <a:spcPts val="0"/>
              </a:spcAft>
            </a:pPr>
            <a:endParaRPr lang="en-US" dirty="0">
              <a:solidFill>
                <a:srgbClr val="000000"/>
              </a:solidFill>
              <a:latin typeface="Arial" panose="020B0604020202020204" pitchFamily="34" charset="0"/>
              <a:ea typeface="Times New Roman" panose="02020603050405020304" pitchFamily="18" charset="0"/>
            </a:endParaRPr>
          </a:p>
          <a:p>
            <a:pPr algn="just">
              <a:spcAft>
                <a:spcPts val="0"/>
              </a:spcAft>
            </a:pPr>
            <a:r>
              <a:rPr lang="en-US" kern="1200" dirty="0" smtClean="0">
                <a:solidFill>
                  <a:srgbClr val="000000"/>
                </a:solidFill>
                <a:effectLst/>
                <a:latin typeface="Arial" panose="020B0604020202020204" pitchFamily="34" charset="0"/>
                <a:ea typeface="Times New Roman" panose="02020603050405020304" pitchFamily="18" charset="0"/>
              </a:rPr>
              <a:t>In </a:t>
            </a:r>
            <a:r>
              <a:rPr lang="en-US" kern="1200" dirty="0">
                <a:solidFill>
                  <a:srgbClr val="000000"/>
                </a:solidFill>
                <a:effectLst/>
                <a:latin typeface="Arial" panose="020B0604020202020204" pitchFamily="34" charset="0"/>
                <a:ea typeface="Times New Roman" panose="02020603050405020304" pitchFamily="18" charset="0"/>
              </a:rPr>
              <a:t>2020/2021, the programme was allocated R1 460 320 000.00. This budget allocation has however been reduced to R1 099 987.00 because of the effect of Covid-19. </a:t>
            </a:r>
            <a:endParaRPr lang="en-US" kern="1200" dirty="0" smtClean="0">
              <a:solidFill>
                <a:srgbClr val="000000"/>
              </a:solidFill>
              <a:effectLst/>
              <a:latin typeface="Arial" panose="020B0604020202020204" pitchFamily="34" charset="0"/>
              <a:ea typeface="Times New Roman" panose="02020603050405020304" pitchFamily="18" charset="0"/>
            </a:endParaRPr>
          </a:p>
          <a:p>
            <a:pPr algn="just">
              <a:spcAft>
                <a:spcPts val="0"/>
              </a:spcAft>
            </a:pPr>
            <a:endParaRPr lang="en-US" dirty="0">
              <a:solidFill>
                <a:srgbClr val="000000"/>
              </a:solidFill>
              <a:latin typeface="Arial" panose="020B0604020202020204" pitchFamily="34" charset="0"/>
              <a:ea typeface="Times New Roman" panose="02020603050405020304" pitchFamily="18" charset="0"/>
            </a:endParaRPr>
          </a:p>
          <a:p>
            <a:pPr algn="just">
              <a:spcAft>
                <a:spcPts val="0"/>
              </a:spcAft>
            </a:pPr>
            <a:r>
              <a:rPr lang="en-US" kern="1200" dirty="0" smtClean="0">
                <a:solidFill>
                  <a:srgbClr val="000000"/>
                </a:solidFill>
                <a:effectLst/>
                <a:latin typeface="Arial" panose="020B0604020202020204" pitchFamily="34" charset="0"/>
                <a:ea typeface="Times New Roman" panose="02020603050405020304" pitchFamily="18" charset="0"/>
              </a:rPr>
              <a:t>In </a:t>
            </a:r>
            <a:r>
              <a:rPr lang="en-US" kern="1200" dirty="0">
                <a:solidFill>
                  <a:srgbClr val="000000"/>
                </a:solidFill>
                <a:effectLst/>
                <a:latin typeface="Arial" panose="020B0604020202020204" pitchFamily="34" charset="0"/>
                <a:ea typeface="Times New Roman" panose="02020603050405020304" pitchFamily="18" charset="0"/>
              </a:rPr>
              <a:t>addition, an amount of R120 000 000.00 was re-allocated for Covid-19 relief funding both at a national and provincial levels. The relief funding is meant to alleviate the effect of Covid-19 on the affected parties within the sector. This comes in the form of supporting athletes, coaches, and technical personnel, who would have otherwise gained an income if there were no Covid-19 restrictions relating to sport. </a:t>
            </a:r>
            <a:endParaRPr lang="en-US" kern="1200" dirty="0" smtClean="0">
              <a:solidFill>
                <a:srgbClr val="000000"/>
              </a:solidFill>
              <a:effectLst/>
              <a:latin typeface="Arial" panose="020B0604020202020204" pitchFamily="34" charset="0"/>
              <a:ea typeface="Times New Roman" panose="02020603050405020304" pitchFamily="18" charset="0"/>
            </a:endParaRPr>
          </a:p>
          <a:p>
            <a:pPr algn="just">
              <a:spcAft>
                <a:spcPts val="0"/>
              </a:spcAft>
            </a:pPr>
            <a:endParaRPr lang="en-US" dirty="0">
              <a:solidFill>
                <a:srgbClr val="000000"/>
              </a:solidFill>
              <a:latin typeface="Arial" panose="020B0604020202020204" pitchFamily="34" charset="0"/>
              <a:ea typeface="Times New Roman" panose="02020603050405020304" pitchFamily="18" charset="0"/>
            </a:endParaRPr>
          </a:p>
          <a:p>
            <a:pPr algn="just">
              <a:spcAft>
                <a:spcPts val="0"/>
              </a:spcAft>
            </a:pPr>
            <a:r>
              <a:rPr lang="en-US" kern="1200" dirty="0" smtClean="0">
                <a:solidFill>
                  <a:srgbClr val="000000"/>
                </a:solidFill>
                <a:effectLst/>
                <a:latin typeface="Arial" panose="020B0604020202020204" pitchFamily="34" charset="0"/>
                <a:ea typeface="Times New Roman" panose="02020603050405020304" pitchFamily="18" charset="0"/>
              </a:rPr>
              <a:t>The </a:t>
            </a:r>
            <a:r>
              <a:rPr lang="en-US" kern="1200" dirty="0">
                <a:solidFill>
                  <a:srgbClr val="000000"/>
                </a:solidFill>
                <a:effectLst/>
                <a:latin typeface="Arial" panose="020B0604020202020204" pitchFamily="34" charset="0"/>
                <a:ea typeface="Times New Roman" panose="02020603050405020304" pitchFamily="18" charset="0"/>
              </a:rPr>
              <a:t>reduction of the budget means that targets have to be re-adjusted to consider these situations.  </a:t>
            </a:r>
            <a:endParaRPr lang="en-ZA" dirty="0">
              <a:effectLst/>
              <a:latin typeface="Times New Roman" panose="02020603050405020304" pitchFamily="18" charset="0"/>
              <a:ea typeface="Times New Roman" panose="02020603050405020304" pitchFamily="18" charset="0"/>
            </a:endParaRPr>
          </a:p>
          <a:p>
            <a:pPr algn="just"/>
            <a:endParaRPr lang="en-US" b="1" u="sng" dirty="0">
              <a:highlight>
                <a:srgbClr val="FFFF00"/>
              </a:highlight>
              <a:latin typeface="Arial" panose="020B0604020202020204" pitchFamily="34" charset="0"/>
              <a:cs typeface="Arial" panose="020B0604020202020204" pitchFamily="34" charset="0"/>
            </a:endParaRPr>
          </a:p>
          <a:p>
            <a:pPr algn="just"/>
            <a:endParaRPr lang="en-US" b="1" u="sng" dirty="0">
              <a:highlight>
                <a:srgbClr val="FFFF00"/>
              </a:highlight>
              <a:latin typeface="Arial" panose="020B0604020202020204" pitchFamily="34" charset="0"/>
              <a:cs typeface="Arial" panose="020B0604020202020204" pitchFamily="34" charset="0"/>
            </a:endParaRPr>
          </a:p>
          <a:p>
            <a:pPr algn="just"/>
            <a:endParaRPr lang="en-US" sz="1200" b="1" u="sng" dirty="0">
              <a:highlight>
                <a:srgbClr val="FFFF00"/>
              </a:highlight>
              <a:latin typeface="Arial" panose="020B0604020202020204" pitchFamily="34" charset="0"/>
              <a:cs typeface="Arial" panose="020B0604020202020204" pitchFamily="34" charset="0"/>
            </a:endParaRPr>
          </a:p>
          <a:p>
            <a:pPr algn="just"/>
            <a:endParaRPr lang="en-US" sz="1200" b="1" u="sng" dirty="0">
              <a:highlight>
                <a:srgbClr val="FFFF00"/>
              </a:highligh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95536" y="188231"/>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34626"/>
            <a:ext cx="1543050" cy="273844"/>
          </a:xfrm>
          <a:prstGeom prst="rect">
            <a:avLst/>
          </a:prstGeom>
        </p:spPr>
        <p:txBody>
          <a:bodyPr/>
          <a:lstStyle/>
          <a:p>
            <a:pPr algn="r"/>
            <a:fld id="{F986BC6C-A1B6-454A-8737-3EFFA3B96459}" type="slidenum">
              <a:rPr lang="en-ZA" smtClean="0"/>
              <a:pPr algn="r"/>
              <a:t>59</a:t>
            </a:fld>
            <a:endParaRPr lang="en-ZA" dirty="0"/>
          </a:p>
        </p:txBody>
      </p:sp>
    </p:spTree>
    <p:extLst>
      <p:ext uri="{BB962C8B-B14F-4D97-AF65-F5344CB8AC3E}">
        <p14:creationId xmlns:p14="http://schemas.microsoft.com/office/powerpoint/2010/main" val="42754834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www.srsa.gov.za/sites/all/themes/srsa/images/srsalogo_b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74688"/>
            <a:ext cx="2613312" cy="743689"/>
          </a:xfrm>
          <a:prstGeom prst="rect">
            <a:avLst/>
          </a:prstGeom>
          <a:noFill/>
          <a:ln>
            <a:noFill/>
          </a:ln>
        </p:spPr>
      </p:pic>
      <p:graphicFrame>
        <p:nvGraphicFramePr>
          <p:cNvPr id="3" name="Diagram 2">
            <a:extLst>
              <a:ext uri="{FF2B5EF4-FFF2-40B4-BE49-F238E27FC236}">
                <a16:creationId xmlns:a16="http://schemas.microsoft.com/office/drawing/2014/main" id="{5B8E59DD-8AF9-465D-8E47-0692590A1871}"/>
              </a:ext>
            </a:extLst>
          </p:cNvPr>
          <p:cNvGraphicFramePr/>
          <p:nvPr>
            <p:extLst>
              <p:ext uri="{D42A27DB-BD31-4B8C-83A1-F6EECF244321}">
                <p14:modId xmlns:p14="http://schemas.microsoft.com/office/powerpoint/2010/main" val="1454846761"/>
              </p:ext>
            </p:extLst>
          </p:nvPr>
        </p:nvGraphicFramePr>
        <p:xfrm>
          <a:off x="167148" y="1494889"/>
          <a:ext cx="8699761" cy="5000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AFD2A83F-D392-4827-9303-5EC03DEAD66D}"/>
              </a:ext>
            </a:extLst>
          </p:cNvPr>
          <p:cNvGrpSpPr/>
          <p:nvPr/>
        </p:nvGrpSpPr>
        <p:grpSpPr>
          <a:xfrm>
            <a:off x="598805" y="1008582"/>
            <a:ext cx="2613313" cy="4575124"/>
            <a:chOff x="238144" y="1134237"/>
            <a:chExt cx="3646482" cy="5048631"/>
          </a:xfrm>
        </p:grpSpPr>
        <p:pic>
          <p:nvPicPr>
            <p:cNvPr id="5" name="Picture 4">
              <a:extLst>
                <a:ext uri="{FF2B5EF4-FFF2-40B4-BE49-F238E27FC236}">
                  <a16:creationId xmlns:a16="http://schemas.microsoft.com/office/drawing/2014/main" id="{4FD094EF-45AC-4BD5-95CB-52A427444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144" y="1134237"/>
              <a:ext cx="3646482" cy="50486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4952801C-9643-4385-8F09-56F3A5901E99}"/>
                </a:ext>
              </a:extLst>
            </p:cNvPr>
            <p:cNvSpPr/>
            <p:nvPr/>
          </p:nvSpPr>
          <p:spPr>
            <a:xfrm>
              <a:off x="2704815" y="1676034"/>
              <a:ext cx="936104" cy="28803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 name="Slide Number Placeholder 1">
            <a:extLst>
              <a:ext uri="{FF2B5EF4-FFF2-40B4-BE49-F238E27FC236}">
                <a16:creationId xmlns:a16="http://schemas.microsoft.com/office/drawing/2014/main" id="{6328B27E-7222-4689-9521-118015FF3F16}"/>
              </a:ext>
            </a:extLst>
          </p:cNvPr>
          <p:cNvSpPr>
            <a:spLocks noGrp="1"/>
          </p:cNvSpPr>
          <p:nvPr>
            <p:ph type="sldNum" sz="quarter" idx="12"/>
          </p:nvPr>
        </p:nvSpPr>
        <p:spPr/>
        <p:txBody>
          <a:bodyPr/>
          <a:lstStyle/>
          <a:p>
            <a:fld id="{C673AE1A-509D-40EA-904E-2DCDBC684208}" type="slidenum">
              <a:rPr lang="en-ZA" smtClean="0"/>
              <a:pPr/>
              <a:t>6</a:t>
            </a:fld>
            <a:endParaRPr lang="en-ZA" dirty="0"/>
          </a:p>
        </p:txBody>
      </p:sp>
      <p:sp>
        <p:nvSpPr>
          <p:cNvPr id="8" name="TextBox 7">
            <a:extLst>
              <a:ext uri="{FF2B5EF4-FFF2-40B4-BE49-F238E27FC236}">
                <a16:creationId xmlns:a16="http://schemas.microsoft.com/office/drawing/2014/main" id="{1FB9F005-F947-4AA2-A262-589A7E114C47}"/>
              </a:ext>
            </a:extLst>
          </p:cNvPr>
          <p:cNvSpPr txBox="1"/>
          <p:nvPr/>
        </p:nvSpPr>
        <p:spPr>
          <a:xfrm>
            <a:off x="0" y="-74770"/>
            <a:ext cx="9107908" cy="1446550"/>
          </a:xfrm>
          <a:prstGeom prst="rect">
            <a:avLst/>
          </a:prstGeom>
          <a:noFill/>
        </p:spPr>
        <p:txBody>
          <a:bodyPr wrap="square" rtlCol="0">
            <a:spAutoFit/>
          </a:bodyPr>
          <a:lstStyle/>
          <a:p>
            <a:pPr algn="ctr"/>
            <a:r>
              <a:rPr lang="en-US" sz="44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National Development Plan </a:t>
            </a:r>
            <a:r>
              <a:rPr lang="en-US" sz="4400" b="1" dirty="0">
                <a:solidFill>
                  <a:srgbClr val="FFC000"/>
                </a:solidFill>
                <a:effectLst>
                  <a:outerShdw blurRad="38100" dist="38100" dir="2700000" algn="tl">
                    <a:srgbClr val="000000">
                      <a:alpha val="43137"/>
                    </a:srgbClr>
                  </a:outerShdw>
                </a:effectLst>
                <a:latin typeface="Bahnschrift Light" panose="020B0502040204020203" pitchFamily="34" charset="0"/>
              </a:rPr>
              <a:t>– Sport &amp; Recreation Focus</a:t>
            </a:r>
            <a:endParaRPr lang="en-ZA" sz="44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734356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43455-1EF1-4394-B4A2-09BFCE79F80A}"/>
              </a:ext>
            </a:extLst>
          </p:cNvPr>
          <p:cNvSpPr txBox="1"/>
          <p:nvPr/>
        </p:nvSpPr>
        <p:spPr>
          <a:xfrm>
            <a:off x="1115616" y="188231"/>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49364" y="1040869"/>
            <a:ext cx="8793956" cy="5293757"/>
          </a:xfrm>
          <a:prstGeom prst="rect">
            <a:avLst/>
          </a:prstGeom>
        </p:spPr>
        <p:txBody>
          <a:bodyPr wrap="square">
            <a:spAutoFit/>
          </a:bodyPr>
          <a:lstStyle/>
          <a:p>
            <a:pPr algn="just"/>
            <a:endParaRPr lang="en-US" sz="2000" b="1" dirty="0">
              <a:solidFill>
                <a:srgbClr val="000000"/>
              </a:solidFill>
              <a:latin typeface="Arial" panose="020B0604020202020204" pitchFamily="34" charset="0"/>
              <a:ea typeface="Times New Roman" panose="02020603050405020304" pitchFamily="18" charset="0"/>
            </a:endParaRPr>
          </a:p>
          <a:p>
            <a:pPr algn="just"/>
            <a:r>
              <a:rPr lang="en-US" b="1" dirty="0">
                <a:solidFill>
                  <a:srgbClr val="000000"/>
                </a:solidFill>
                <a:latin typeface="Arial" panose="020B0604020202020204" pitchFamily="34" charset="0"/>
                <a:ea typeface="Times New Roman" panose="02020603050405020304" pitchFamily="18" charset="0"/>
              </a:rPr>
              <a:t>FINANCIAL </a:t>
            </a:r>
            <a:r>
              <a:rPr lang="en-US" b="1" kern="1200" dirty="0">
                <a:solidFill>
                  <a:srgbClr val="000000"/>
                </a:solidFill>
                <a:effectLst/>
                <a:latin typeface="Arial" panose="020B0604020202020204" pitchFamily="34" charset="0"/>
                <a:ea typeface="Times New Roman" panose="02020603050405020304" pitchFamily="18" charset="0"/>
              </a:rPr>
              <a:t>RESOURCES </a:t>
            </a:r>
          </a:p>
          <a:p>
            <a:pPr algn="just">
              <a:spcAft>
                <a:spcPts val="0"/>
              </a:spcAft>
            </a:pPr>
            <a:endParaRPr lang="en-US" sz="2000" kern="1200" dirty="0">
              <a:solidFill>
                <a:srgbClr val="000000"/>
              </a:solidFill>
              <a:effectLst/>
              <a:latin typeface="Arial" panose="020B0604020202020204" pitchFamily="34" charset="0"/>
              <a:ea typeface="Times New Roman" panose="02020603050405020304" pitchFamily="18" charset="0"/>
            </a:endParaRPr>
          </a:p>
          <a:p>
            <a:pPr algn="just">
              <a:spcAft>
                <a:spcPts val="0"/>
              </a:spcAft>
            </a:pPr>
            <a:r>
              <a:rPr lang="en-US" sz="2000" kern="1200" dirty="0">
                <a:solidFill>
                  <a:srgbClr val="000000"/>
                </a:solidFill>
                <a:effectLst/>
                <a:latin typeface="Arial" panose="020B0604020202020204" pitchFamily="34" charset="0"/>
                <a:ea typeface="Times New Roman" panose="02020603050405020304" pitchFamily="18" charset="0"/>
              </a:rPr>
              <a:t>Also due to the Covid-19 pandemic, the Mass Participation and Sport Development Grant was reduced by R 224m.</a:t>
            </a:r>
            <a:r>
              <a:rPr lang="en-ZA" sz="2000" kern="1200" dirty="0">
                <a:solidFill>
                  <a:srgbClr val="000000"/>
                </a:solidFill>
                <a:effectLst/>
                <a:latin typeface="Arial" panose="020B0604020202020204" pitchFamily="34" charset="0"/>
                <a:ea typeface="Times New Roman" panose="02020603050405020304" pitchFamily="18" charset="0"/>
              </a:rPr>
              <a:t>  Since the grant is regulated through </a:t>
            </a:r>
            <a:r>
              <a:rPr lang="en-US" sz="2000" kern="1200" dirty="0">
                <a:solidFill>
                  <a:srgbClr val="000000"/>
                </a:solidFill>
                <a:effectLst/>
                <a:latin typeface="Arial" panose="020B0604020202020204" pitchFamily="34" charset="0"/>
                <a:ea typeface="Times New Roman" panose="02020603050405020304" pitchFamily="18" charset="0"/>
              </a:rPr>
              <a:t>the Mass Participation and Sport Development Grant</a:t>
            </a:r>
            <a:r>
              <a:rPr lang="en-ZA" sz="2000" kern="1200" dirty="0">
                <a:solidFill>
                  <a:srgbClr val="000000"/>
                </a:solidFill>
                <a:effectLst/>
                <a:latin typeface="Arial" panose="020B0604020202020204" pitchFamily="34" charset="0"/>
                <a:ea typeface="Times New Roman" panose="02020603050405020304" pitchFamily="18" charset="0"/>
              </a:rPr>
              <a:t> Framework that enables the drawing of business plans, a reduction of the grant amount means that the provinces have to request a deviation from National treasury through DSAC, or the sector reviews the framework and related business plans. </a:t>
            </a:r>
            <a:endParaRPr lang="en-ZA" sz="2000" kern="1200" dirty="0" smtClean="0">
              <a:solidFill>
                <a:srgbClr val="000000"/>
              </a:solidFill>
              <a:effectLst/>
              <a:latin typeface="Arial" panose="020B0604020202020204" pitchFamily="34" charset="0"/>
              <a:ea typeface="Times New Roman" panose="02020603050405020304" pitchFamily="18" charset="0"/>
            </a:endParaRPr>
          </a:p>
          <a:p>
            <a:pPr algn="just">
              <a:spcAft>
                <a:spcPts val="0"/>
              </a:spcAft>
            </a:pPr>
            <a:endParaRPr lang="en-ZA" sz="2000" kern="1200" dirty="0" smtClean="0">
              <a:solidFill>
                <a:srgbClr val="000000"/>
              </a:solidFill>
              <a:effectLst/>
              <a:latin typeface="Arial" panose="020B0604020202020204" pitchFamily="34" charset="0"/>
              <a:ea typeface="Times New Roman" panose="02020603050405020304" pitchFamily="18" charset="0"/>
            </a:endParaRPr>
          </a:p>
          <a:p>
            <a:pPr algn="just">
              <a:spcAft>
                <a:spcPts val="0"/>
              </a:spcAft>
            </a:pPr>
            <a:r>
              <a:rPr lang="en-ZA" sz="2000" kern="1200" dirty="0" smtClean="0">
                <a:solidFill>
                  <a:srgbClr val="000000"/>
                </a:solidFill>
                <a:effectLst/>
                <a:latin typeface="Arial" panose="020B0604020202020204" pitchFamily="34" charset="0"/>
                <a:ea typeface="Times New Roman" panose="02020603050405020304" pitchFamily="18" charset="0"/>
              </a:rPr>
              <a:t>A </a:t>
            </a:r>
            <a:r>
              <a:rPr lang="en-ZA" sz="2000" kern="1200" dirty="0">
                <a:solidFill>
                  <a:srgbClr val="000000"/>
                </a:solidFill>
                <a:effectLst/>
                <a:latin typeface="Arial" panose="020B0604020202020204" pitchFamily="34" charset="0"/>
                <a:ea typeface="Times New Roman" panose="02020603050405020304" pitchFamily="18" charset="0"/>
              </a:rPr>
              <a:t>total of R107 million was cut from the ‘transfers of infrastructure grants to entities’, for purpose of infrastructure development. </a:t>
            </a:r>
            <a:endParaRPr lang="en-ZA" sz="2000" kern="1200" dirty="0" smtClean="0">
              <a:solidFill>
                <a:srgbClr val="000000"/>
              </a:solidFill>
              <a:effectLst/>
              <a:latin typeface="Arial" panose="020B0604020202020204" pitchFamily="34" charset="0"/>
              <a:ea typeface="Times New Roman" panose="02020603050405020304" pitchFamily="18" charset="0"/>
            </a:endParaRPr>
          </a:p>
          <a:p>
            <a:pPr algn="just">
              <a:spcAft>
                <a:spcPts val="0"/>
              </a:spcAft>
            </a:pPr>
            <a:endParaRPr lang="en-ZA" sz="2000" dirty="0">
              <a:solidFill>
                <a:srgbClr val="000000"/>
              </a:solidFill>
              <a:latin typeface="Arial" panose="020B0604020202020204" pitchFamily="34" charset="0"/>
              <a:ea typeface="Times New Roman" panose="02020603050405020304" pitchFamily="18" charset="0"/>
            </a:endParaRPr>
          </a:p>
          <a:p>
            <a:pPr algn="just">
              <a:spcAft>
                <a:spcPts val="0"/>
              </a:spcAft>
            </a:pPr>
            <a:r>
              <a:rPr lang="en-ZA" sz="2000" kern="1200" dirty="0" smtClean="0">
                <a:solidFill>
                  <a:srgbClr val="000000"/>
                </a:solidFill>
                <a:effectLst/>
                <a:latin typeface="Arial" panose="020B0604020202020204" pitchFamily="34" charset="0"/>
                <a:ea typeface="Times New Roman" panose="02020603050405020304" pitchFamily="18" charset="0"/>
              </a:rPr>
              <a:t>As </a:t>
            </a:r>
            <a:r>
              <a:rPr lang="en-ZA" sz="2000" kern="1200" dirty="0">
                <a:solidFill>
                  <a:srgbClr val="000000"/>
                </a:solidFill>
                <a:effectLst/>
                <a:latin typeface="Arial" panose="020B0604020202020204" pitchFamily="34" charset="0"/>
                <a:ea typeface="Times New Roman" panose="02020603050405020304" pitchFamily="18" charset="0"/>
              </a:rPr>
              <a:t>a result, the overall impact will be shortfalls of the budget in outer years of project implementation, and the achievement of the initial infrastructure plans</a:t>
            </a:r>
            <a:r>
              <a:rPr lang="en-ZA" sz="2000" kern="1200" dirty="0" smtClean="0">
                <a:solidFill>
                  <a:srgbClr val="000000"/>
                </a:solidFill>
                <a:effectLst/>
                <a:latin typeface="Arial" panose="020B0604020202020204" pitchFamily="34" charset="0"/>
                <a:ea typeface="Times New Roman" panose="02020603050405020304" pitchFamily="18" charset="0"/>
              </a:rPr>
              <a:t>.</a:t>
            </a:r>
            <a:endParaRPr lang="en-ZA" sz="20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95536" y="188231"/>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34626"/>
            <a:ext cx="1543050" cy="273844"/>
          </a:xfrm>
          <a:prstGeom prst="rect">
            <a:avLst/>
          </a:prstGeom>
        </p:spPr>
        <p:txBody>
          <a:bodyPr/>
          <a:lstStyle/>
          <a:p>
            <a:pPr algn="r"/>
            <a:fld id="{F986BC6C-A1B6-454A-8737-3EFFA3B96459}" type="slidenum">
              <a:rPr lang="en-ZA" smtClean="0"/>
              <a:pPr algn="r"/>
              <a:t>60</a:t>
            </a:fld>
            <a:endParaRPr lang="en-ZA" dirty="0"/>
          </a:p>
        </p:txBody>
      </p:sp>
    </p:spTree>
    <p:extLst>
      <p:ext uri="{BB962C8B-B14F-4D97-AF65-F5344CB8AC3E}">
        <p14:creationId xmlns:p14="http://schemas.microsoft.com/office/powerpoint/2010/main" val="4030548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5022" y="1008151"/>
            <a:ext cx="8793956" cy="5047536"/>
          </a:xfrm>
          <a:prstGeom prst="rect">
            <a:avLst/>
          </a:prstGeom>
        </p:spPr>
        <p:txBody>
          <a:bodyPr wrap="square">
            <a:spAutoFit/>
          </a:bodyPr>
          <a:lstStyle/>
          <a:p>
            <a:pPr algn="just"/>
            <a:r>
              <a:rPr lang="en-US" sz="2400" b="1" u="sng" dirty="0">
                <a:latin typeface="Arial" panose="020B0604020202020204" pitchFamily="34" charset="0"/>
                <a:cs typeface="Arial" panose="020B0604020202020204" pitchFamily="34" charset="0"/>
              </a:rPr>
              <a:t>Dependencies</a:t>
            </a:r>
          </a:p>
          <a:p>
            <a:pPr algn="just"/>
            <a:endParaRPr lang="en-US" sz="1800" b="1" u="sng" dirty="0">
              <a:latin typeface="Arial" panose="020B0604020202020204" pitchFamily="34" charset="0"/>
              <a:cs typeface="Arial" panose="020B0604020202020204" pitchFamily="34" charset="0"/>
            </a:endParaRPr>
          </a:p>
          <a:p>
            <a:pPr algn="just"/>
            <a:r>
              <a:rPr lang="en-US" sz="2000" kern="1200" dirty="0">
                <a:solidFill>
                  <a:srgbClr val="000000"/>
                </a:solidFill>
                <a:effectLst/>
                <a:latin typeface="Arial" panose="020B0604020202020204" pitchFamily="34" charset="0"/>
                <a:ea typeface="Times New Roman" panose="02020603050405020304" pitchFamily="18" charset="0"/>
              </a:rPr>
              <a:t>Apart from the activities that the DSAC undertakes directly through this programme, there is dependency on several delivery agents such as provinces, sport and recreation bodies, municipalities, and other partners such as the Department of Basic Education (DBE). </a:t>
            </a:r>
            <a:endParaRPr lang="en-US" sz="2000" kern="1200" dirty="0" smtClean="0">
              <a:solidFill>
                <a:srgbClr val="000000"/>
              </a:solidFill>
              <a:effectLst/>
              <a:latin typeface="Arial" panose="020B0604020202020204" pitchFamily="34" charset="0"/>
              <a:ea typeface="Times New Roman" panose="02020603050405020304" pitchFamily="18" charset="0"/>
            </a:endParaRPr>
          </a:p>
          <a:p>
            <a:pPr algn="just"/>
            <a:endParaRPr lang="en-US" sz="2000" dirty="0">
              <a:solidFill>
                <a:srgbClr val="000000"/>
              </a:solidFill>
              <a:latin typeface="Arial" panose="020B0604020202020204" pitchFamily="34" charset="0"/>
              <a:ea typeface="Times New Roman" panose="02020603050405020304" pitchFamily="18" charset="0"/>
            </a:endParaRPr>
          </a:p>
          <a:p>
            <a:pPr algn="just"/>
            <a:r>
              <a:rPr lang="en-US" sz="2000" kern="1200" dirty="0" smtClean="0">
                <a:solidFill>
                  <a:srgbClr val="000000"/>
                </a:solidFill>
                <a:effectLst/>
                <a:latin typeface="Arial" panose="020B0604020202020204" pitchFamily="34" charset="0"/>
                <a:ea typeface="Times New Roman" panose="02020603050405020304" pitchFamily="18" charset="0"/>
              </a:rPr>
              <a:t>DSAC </a:t>
            </a:r>
            <a:r>
              <a:rPr lang="en-US" sz="2000" kern="1200" dirty="0">
                <a:solidFill>
                  <a:srgbClr val="000000"/>
                </a:solidFill>
                <a:effectLst/>
                <a:latin typeface="Arial" panose="020B0604020202020204" pitchFamily="34" charset="0"/>
                <a:ea typeface="Times New Roman" panose="02020603050405020304" pitchFamily="18" charset="0"/>
              </a:rPr>
              <a:t>financially support the activities of the delivery agents through the mass participation and sport development grant and transfers to sport and recreation bodies. Therefore, the effect of a national crisis such as Covid-19, on the operations of the Department broadly and the programme specifically, is likely to also affect the delivery agents. </a:t>
            </a:r>
            <a:endParaRPr lang="en-US" sz="2000" kern="1200" dirty="0" smtClean="0">
              <a:solidFill>
                <a:srgbClr val="000000"/>
              </a:solidFill>
              <a:effectLst/>
              <a:latin typeface="Arial" panose="020B0604020202020204" pitchFamily="34" charset="0"/>
              <a:ea typeface="Times New Roman" panose="02020603050405020304" pitchFamily="18" charset="0"/>
            </a:endParaRPr>
          </a:p>
          <a:p>
            <a:pPr algn="just"/>
            <a:endParaRPr lang="en-US" sz="2000" dirty="0">
              <a:solidFill>
                <a:srgbClr val="000000"/>
              </a:solidFill>
              <a:latin typeface="Arial" panose="020B0604020202020204" pitchFamily="34" charset="0"/>
              <a:ea typeface="Times New Roman" panose="02020603050405020304" pitchFamily="18" charset="0"/>
            </a:endParaRPr>
          </a:p>
          <a:p>
            <a:pPr algn="just"/>
            <a:r>
              <a:rPr lang="en-US" sz="2000" kern="1200" dirty="0" smtClean="0">
                <a:solidFill>
                  <a:srgbClr val="000000"/>
                </a:solidFill>
                <a:effectLst/>
                <a:latin typeface="Arial" panose="020B0604020202020204" pitchFamily="34" charset="0"/>
                <a:ea typeface="Times New Roman" panose="02020603050405020304" pitchFamily="18" charset="0"/>
              </a:rPr>
              <a:t>Also </a:t>
            </a:r>
            <a:r>
              <a:rPr lang="en-US" sz="2000" kern="1200" dirty="0">
                <a:solidFill>
                  <a:srgbClr val="000000"/>
                </a:solidFill>
                <a:effectLst/>
                <a:latin typeface="Arial" panose="020B0604020202020204" pitchFamily="34" charset="0"/>
                <a:ea typeface="Times New Roman" panose="02020603050405020304" pitchFamily="18" charset="0"/>
              </a:rPr>
              <a:t>affected, are </a:t>
            </a:r>
            <a:r>
              <a:rPr lang="en-US" sz="2000" kern="1200" dirty="0" smtClean="0">
                <a:solidFill>
                  <a:srgbClr val="000000"/>
                </a:solidFill>
                <a:effectLst/>
                <a:latin typeface="Arial" panose="020B0604020202020204" pitchFamily="34" charset="0"/>
                <a:ea typeface="Times New Roman" panose="02020603050405020304" pitchFamily="18" charset="0"/>
              </a:rPr>
              <a:t>the </a:t>
            </a:r>
            <a:r>
              <a:rPr lang="en-US" sz="2000" kern="1200" dirty="0">
                <a:solidFill>
                  <a:srgbClr val="000000"/>
                </a:solidFill>
                <a:effectLst/>
                <a:latin typeface="Arial" panose="020B0604020202020204" pitchFamily="34" charset="0"/>
                <a:ea typeface="Times New Roman" panose="02020603050405020304" pitchFamily="18" charset="0"/>
              </a:rPr>
              <a:t>practitioners, administrators, and other stakeholder, who make a living out of supporting </a:t>
            </a:r>
            <a:r>
              <a:rPr lang="en-US" sz="2000" kern="1200" dirty="0" smtClean="0">
                <a:solidFill>
                  <a:srgbClr val="000000"/>
                </a:solidFill>
                <a:effectLst/>
                <a:latin typeface="Arial" panose="020B0604020202020204" pitchFamily="34" charset="0"/>
                <a:ea typeface="Times New Roman" panose="02020603050405020304" pitchFamily="18" charset="0"/>
              </a:rPr>
              <a:t>sport, arts and culture.</a:t>
            </a:r>
            <a:endParaRPr lang="en-ZA" sz="2000" dirty="0">
              <a:effectLst/>
              <a:latin typeface="Times New Roman" panose="02020603050405020304" pitchFamily="18" charset="0"/>
              <a:ea typeface="Times New Roman" panose="02020603050405020304" pitchFamily="18" charset="0"/>
            </a:endParaRPr>
          </a:p>
          <a:p>
            <a:pPr algn="just"/>
            <a:endParaRPr lang="en-US" sz="2000" b="1" u="sng"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95536" y="188231"/>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34626"/>
            <a:ext cx="1543050" cy="273844"/>
          </a:xfrm>
          <a:prstGeom prst="rect">
            <a:avLst/>
          </a:prstGeom>
        </p:spPr>
        <p:txBody>
          <a:bodyPr/>
          <a:lstStyle/>
          <a:p>
            <a:pPr algn="r"/>
            <a:fld id="{F986BC6C-A1B6-454A-8737-3EFFA3B96459}" type="slidenum">
              <a:rPr lang="en-ZA" smtClean="0"/>
              <a:pPr algn="r"/>
              <a:t>61</a:t>
            </a:fld>
            <a:endParaRPr lang="en-ZA" dirty="0"/>
          </a:p>
        </p:txBody>
      </p:sp>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716839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5022" y="1626476"/>
            <a:ext cx="8793956" cy="4000967"/>
          </a:xfrm>
          <a:prstGeom prst="rect">
            <a:avLst/>
          </a:prstGeom>
        </p:spPr>
        <p:txBody>
          <a:bodyPr wrap="square">
            <a:spAutoFit/>
          </a:bodyPr>
          <a:lstStyle/>
          <a:p>
            <a:pPr algn="just"/>
            <a:r>
              <a:rPr lang="en-US" b="1" u="sng" dirty="0">
                <a:latin typeface="Arial" panose="020B0604020202020204" pitchFamily="34" charset="0"/>
                <a:cs typeface="Arial" panose="020B0604020202020204" pitchFamily="34" charset="0"/>
              </a:rPr>
              <a:t>Decision to adjust, defer, abandon</a:t>
            </a:r>
          </a:p>
          <a:p>
            <a:pPr algn="just"/>
            <a:endParaRPr lang="en-US" dirty="0">
              <a:latin typeface="Arial" panose="020B0604020202020204" pitchFamily="34" charset="0"/>
              <a:cs typeface="Arial" panose="020B0604020202020204" pitchFamily="34" charset="0"/>
            </a:endParaRPr>
          </a:p>
          <a:p>
            <a:pPr algn="just">
              <a:lnSpc>
                <a:spcPct val="107000"/>
              </a:lnSpc>
              <a:spcAft>
                <a:spcPts val="800"/>
              </a:spcAft>
            </a:pPr>
            <a:r>
              <a:rPr lang="en-US"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declaration of the State of Disaster, the lockdown and its restrictions on mass gatherings, travel, physical labour, the need for social distancing and the cancellation of </a:t>
            </a:r>
            <a:r>
              <a:rPr lang="en-US"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events</a:t>
            </a:r>
            <a:r>
              <a:rPr lang="en-US"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have had a severe impact on the delivery of </a:t>
            </a:r>
            <a:r>
              <a:rPr lang="en-US"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sport, arts </a:t>
            </a:r>
            <a:r>
              <a:rPr lang="en-US"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a:t>
            </a:r>
            <a:r>
              <a:rPr lang="en-US"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culture activities </a:t>
            </a:r>
            <a:r>
              <a:rPr lang="en-US"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the envisaged format as well as implementation of </a:t>
            </a:r>
            <a:r>
              <a:rPr lang="en-US"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infrastructure projects.</a:t>
            </a:r>
          </a:p>
          <a:p>
            <a:pPr algn="just">
              <a:lnSpc>
                <a:spcPct val="107000"/>
              </a:lnSpc>
              <a:spcAft>
                <a:spcPts val="800"/>
              </a:spcAft>
            </a:pPr>
            <a:endParaRPr lang="en-US"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a:t>
            </a:r>
            <a:r>
              <a:rPr lang="en-US"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had a negative impact on the achievement of targets as committed in the Annual Performance Plan and Operational Plans.</a:t>
            </a:r>
          </a:p>
          <a:p>
            <a:pPr algn="just">
              <a:lnSpc>
                <a:spcPct val="107000"/>
              </a:lnSpc>
              <a:spcAft>
                <a:spcPts val="0"/>
              </a:spcAft>
            </a:pPr>
            <a:endParaRPr lang="en-US"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n-ZA"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US"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ZA" b="1" u="sng"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95536" y="188231"/>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34626"/>
            <a:ext cx="1543050" cy="273844"/>
          </a:xfrm>
          <a:prstGeom prst="rect">
            <a:avLst/>
          </a:prstGeom>
        </p:spPr>
        <p:txBody>
          <a:bodyPr/>
          <a:lstStyle/>
          <a:p>
            <a:pPr algn="r"/>
            <a:fld id="{F986BC6C-A1B6-454A-8737-3EFFA3B96459}" type="slidenum">
              <a:rPr lang="en-ZA" smtClean="0"/>
              <a:pPr algn="r"/>
              <a:t>62</a:t>
            </a:fld>
            <a:endParaRPr lang="en-ZA" dirty="0"/>
          </a:p>
        </p:txBody>
      </p:sp>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865198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9512" y="948248"/>
            <a:ext cx="8536607" cy="6278642"/>
          </a:xfrm>
          <a:prstGeom prst="rect">
            <a:avLst/>
          </a:prstGeom>
        </p:spPr>
        <p:txBody>
          <a:bodyPr wrap="square">
            <a:spAutoFit/>
          </a:bodyPr>
          <a:lstStyle/>
          <a:p>
            <a:pPr algn="just"/>
            <a:r>
              <a:rPr lang="en-US" b="1" u="sng" dirty="0" smtClean="0">
                <a:latin typeface="Arial" panose="020B0604020202020204" pitchFamily="34" charset="0"/>
                <a:cs typeface="Arial" panose="020B0604020202020204" pitchFamily="34" charset="0"/>
              </a:rPr>
              <a:t>Level </a:t>
            </a:r>
            <a:r>
              <a:rPr lang="en-US" b="1" u="sng" dirty="0">
                <a:latin typeface="Arial" panose="020B0604020202020204" pitchFamily="34" charset="0"/>
                <a:cs typeface="Arial" panose="020B0604020202020204" pitchFamily="34" charset="0"/>
              </a:rPr>
              <a:t>of optimum Delivery</a:t>
            </a:r>
          </a:p>
          <a:p>
            <a:pPr algn="just"/>
            <a:endParaRPr lang="en-US" sz="1400" dirty="0">
              <a:latin typeface="Arial" panose="020B0604020202020204" pitchFamily="34" charset="0"/>
              <a:cs typeface="Arial" panose="020B0604020202020204" pitchFamily="34" charset="0"/>
            </a:endParaRPr>
          </a:p>
          <a:p>
            <a:pPr algn="just"/>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While funds may be available, or targets be adjusted in line with the cuts/reallocations, the nature of </a:t>
            </a:r>
            <a:r>
              <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sport, arts and culture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is such that most activities, especially those that relate to events and </a:t>
            </a:r>
            <a:r>
              <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participation may,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if possible, only be able to take place at Lockdown level 1. </a:t>
            </a:r>
            <a:endPar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With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the ease of lockdown at Level 3, professional non-contact sport and professional contact sport will resume for training, and matches and training respectively. This means that any developmental or recreational activities are still not permissible at this level of restrictions.</a:t>
            </a:r>
            <a:endParaRPr lang="en-ZA" sz="1600" dirty="0">
              <a:latin typeface="Arial" panose="020B0604020202020204" pitchFamily="34" charset="0"/>
              <a:ea typeface="Calibri" panose="020F0502020204030204" pitchFamily="34" charset="0"/>
              <a:cs typeface="Arial" panose="020B0604020202020204" pitchFamily="34" charset="0"/>
            </a:endParaRPr>
          </a:p>
          <a:p>
            <a:pPr algn="just"/>
            <a:endParaRPr lang="en-US" sz="1400" b="1" u="sng" dirty="0">
              <a:latin typeface="Arial" panose="020B0604020202020204" pitchFamily="34" charset="0"/>
              <a:cs typeface="Arial" panose="020B0604020202020204" pitchFamily="34" charset="0"/>
            </a:endParaRPr>
          </a:p>
          <a:p>
            <a:pPr algn="just"/>
            <a:r>
              <a:rPr lang="en-US" sz="16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Capacity to Deliver </a:t>
            </a:r>
            <a:endParaRPr lang="en-ZA" sz="1600" dirty="0">
              <a:latin typeface="Arial" panose="020B0604020202020204" pitchFamily="34" charset="0"/>
              <a:ea typeface="Times New Roman" panose="02020603050405020304" pitchFamily="18" charset="0"/>
              <a:cs typeface="Arial" panose="020B0604020202020204" pitchFamily="34" charset="0"/>
            </a:endParaRPr>
          </a:p>
          <a:p>
            <a:pPr algn="just"/>
            <a:endPar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relation of optimum delivery and the lockdown level, means that some of the officials who could be implementing projects, may not be available due to consideration of the DPSA directives and protocol relating to the employees within the vulnerable groups. </a:t>
            </a:r>
            <a:endPar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employees at 60yrs and above, and those with underlying health problems, are expected to work from home with the provision of the tools of trade, in order to reduce the risk of infection to them. </a:t>
            </a:r>
            <a:endPar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1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Other </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employees are to return to the office on a rotational basis. Task teams will deliver on projects.</a:t>
            </a:r>
            <a:endParaRPr lang="en-ZA" sz="1600" dirty="0">
              <a:latin typeface="Arial" panose="020B0604020202020204" pitchFamily="34" charset="0"/>
              <a:ea typeface="Times New Roman" panose="02020603050405020304" pitchFamily="18" charset="0"/>
              <a:cs typeface="Arial" panose="020B0604020202020204" pitchFamily="34" charset="0"/>
            </a:endParaRPr>
          </a:p>
          <a:p>
            <a:pPr algn="just"/>
            <a:endParaRPr lang="en-US" sz="1200" b="1" u="sng" dirty="0">
              <a:latin typeface="Arial" panose="020B0604020202020204" pitchFamily="34" charset="0"/>
              <a:cs typeface="Arial" panose="020B0604020202020204" pitchFamily="34" charset="0"/>
            </a:endParaRPr>
          </a:p>
          <a:p>
            <a:pPr algn="just"/>
            <a:endParaRPr lang="en-US" sz="12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23528" y="192804"/>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99511"/>
            <a:ext cx="1543050" cy="273844"/>
          </a:xfrm>
          <a:prstGeom prst="rect">
            <a:avLst/>
          </a:prstGeom>
        </p:spPr>
        <p:txBody>
          <a:bodyPr/>
          <a:lstStyle/>
          <a:p>
            <a:pPr algn="r"/>
            <a:fld id="{F986BC6C-A1B6-454A-8737-3EFFA3B96459}" type="slidenum">
              <a:rPr lang="en-ZA" smtClean="0"/>
              <a:pPr algn="r"/>
              <a:t>63</a:t>
            </a:fld>
            <a:endParaRPr lang="en-ZA" dirty="0"/>
          </a:p>
        </p:txBody>
      </p:sp>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130276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323528" y="997072"/>
            <a:ext cx="8536607" cy="5609484"/>
          </a:xfrm>
          <a:prstGeom prst="rect">
            <a:avLst/>
          </a:prstGeom>
        </p:spPr>
        <p:txBody>
          <a:bodyPr wrap="square">
            <a:spAutoFit/>
          </a:bodyPr>
          <a:lstStyle/>
          <a:p>
            <a:pPr algn="just"/>
            <a:endParaRPr lang="en-US" sz="1400" b="1" dirty="0">
              <a:latin typeface="Arial" panose="020B0604020202020204" pitchFamily="34" charset="0"/>
              <a:cs typeface="Arial" panose="020B0604020202020204" pitchFamily="34" charset="0"/>
            </a:endParaRPr>
          </a:p>
          <a:p>
            <a:pPr algn="just"/>
            <a:r>
              <a:rPr lang="en-US" b="1" u="sng" dirty="0" smtClean="0">
                <a:solidFill>
                  <a:srgbClr val="000000"/>
                </a:solidFill>
                <a:effectLst/>
                <a:latin typeface="Arial" panose="020B0604020202020204" pitchFamily="34" charset="0"/>
              </a:rPr>
              <a:t>Continuation of Social Relief efforts</a:t>
            </a:r>
            <a:endParaRPr lang="en-US" b="1" u="sng" dirty="0">
              <a:solidFill>
                <a:srgbClr val="000000"/>
              </a:solidFill>
              <a:effectLst/>
              <a:latin typeface="Arial" panose="020B0604020202020204" pitchFamily="34" charset="0"/>
            </a:endParaRPr>
          </a:p>
          <a:p>
            <a:pPr algn="just"/>
            <a:endParaRPr lang="en-ZA" dirty="0">
              <a:effectLst/>
            </a:endParaRPr>
          </a:p>
          <a:p>
            <a:pPr algn="just"/>
            <a:r>
              <a:rPr lang="en-US" dirty="0">
                <a:solidFill>
                  <a:srgbClr val="000000"/>
                </a:solidFill>
                <a:effectLst/>
                <a:latin typeface="Arial" panose="020B0604020202020204" pitchFamily="34" charset="0"/>
              </a:rPr>
              <a:t>The major impact of Covid-19 is in the lost chances for the creation of economic opportunities through the staging of events and tournaments, creation of social cohesion through </a:t>
            </a:r>
            <a:r>
              <a:rPr lang="en-US" dirty="0" smtClean="0">
                <a:solidFill>
                  <a:srgbClr val="000000"/>
                </a:solidFill>
                <a:effectLst/>
                <a:latin typeface="Arial" panose="020B0604020202020204" pitchFamily="34" charset="0"/>
              </a:rPr>
              <a:t>SAC programmes</a:t>
            </a:r>
            <a:r>
              <a:rPr lang="en-US" dirty="0">
                <a:solidFill>
                  <a:srgbClr val="000000"/>
                </a:solidFill>
                <a:effectLst/>
                <a:latin typeface="Arial" panose="020B0604020202020204" pitchFamily="34" charset="0"/>
              </a:rPr>
              <a:t>. </a:t>
            </a:r>
            <a:endParaRPr lang="en-US" dirty="0" smtClean="0">
              <a:solidFill>
                <a:srgbClr val="000000"/>
              </a:solidFill>
              <a:effectLst/>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effectLst/>
                <a:latin typeface="Arial" panose="020B0604020202020204" pitchFamily="34" charset="0"/>
              </a:rPr>
              <a:t>The </a:t>
            </a:r>
            <a:r>
              <a:rPr lang="en-US" dirty="0">
                <a:solidFill>
                  <a:srgbClr val="000000"/>
                </a:solidFill>
                <a:effectLst/>
                <a:latin typeface="Arial" panose="020B0604020202020204" pitchFamily="34" charset="0"/>
              </a:rPr>
              <a:t>Covid-19 relief applications at both national and provincial level, will provide a temporary relief to some of the </a:t>
            </a:r>
            <a:r>
              <a:rPr lang="en-US" dirty="0" smtClean="0">
                <a:solidFill>
                  <a:srgbClr val="000000"/>
                </a:solidFill>
                <a:latin typeface="Arial" panose="020B0604020202020204" pitchFamily="34" charset="0"/>
              </a:rPr>
              <a:t>practitioners</a:t>
            </a:r>
            <a:r>
              <a:rPr lang="en-US" dirty="0" smtClean="0">
                <a:solidFill>
                  <a:srgbClr val="000000"/>
                </a:solidFill>
                <a:effectLst/>
                <a:latin typeface="Arial" panose="020B0604020202020204" pitchFamily="34" charset="0"/>
              </a:rPr>
              <a:t> </a:t>
            </a:r>
            <a:r>
              <a:rPr lang="en-US" dirty="0">
                <a:solidFill>
                  <a:srgbClr val="000000"/>
                </a:solidFill>
                <a:effectLst/>
                <a:latin typeface="Arial" panose="020B0604020202020204" pitchFamily="34" charset="0"/>
              </a:rPr>
              <a:t>coming from various districts within provinces. The effect of this is however, not only economic, but also, the quality of opportunities that the </a:t>
            </a:r>
            <a:r>
              <a:rPr lang="en-US" dirty="0" smtClean="0">
                <a:solidFill>
                  <a:srgbClr val="000000"/>
                </a:solidFill>
                <a:latin typeface="Arial" panose="020B0604020202020204" pitchFamily="34" charset="0"/>
              </a:rPr>
              <a:t>SAC</a:t>
            </a:r>
            <a:r>
              <a:rPr lang="en-US" dirty="0" smtClean="0">
                <a:solidFill>
                  <a:srgbClr val="000000"/>
                </a:solidFill>
                <a:effectLst/>
                <a:latin typeface="Arial" panose="020B0604020202020204" pitchFamily="34" charset="0"/>
              </a:rPr>
              <a:t> </a:t>
            </a:r>
            <a:r>
              <a:rPr lang="en-US" dirty="0">
                <a:solidFill>
                  <a:srgbClr val="000000"/>
                </a:solidFill>
                <a:effectLst/>
                <a:latin typeface="Arial" panose="020B0604020202020204" pitchFamily="34" charset="0"/>
              </a:rPr>
              <a:t>programmes were meant to provide for many people of these people</a:t>
            </a:r>
            <a:r>
              <a:rPr lang="en-US" dirty="0" smtClean="0">
                <a:solidFill>
                  <a:srgbClr val="000000"/>
                </a:solidFill>
                <a:effectLst/>
                <a:latin typeface="Arial" panose="020B0604020202020204" pitchFamily="34" charset="0"/>
              </a:rPr>
              <a:t>.</a:t>
            </a:r>
          </a:p>
          <a:p>
            <a:pPr algn="just"/>
            <a:endParaRPr lang="en-ZA" dirty="0">
              <a:effectLst/>
            </a:endParaRPr>
          </a:p>
          <a:p>
            <a:pPr algn="just"/>
            <a:r>
              <a:rPr lang="en-US" dirty="0">
                <a:solidFill>
                  <a:srgbClr val="000000"/>
                </a:solidFill>
                <a:effectLst/>
                <a:latin typeface="Arial" panose="020B0604020202020204" pitchFamily="34" charset="0"/>
              </a:rPr>
              <a:t>Because of the fluid nature of the environment created by Covid-19, the determination of Lockdown levels cannot be estimated with accuracy. To manage this, the Department has introduced an output indicator that relates to social relief of practitioners, coaches, and technical personnel in sport. </a:t>
            </a:r>
            <a:endParaRPr lang="en-US" dirty="0" smtClean="0">
              <a:solidFill>
                <a:srgbClr val="000000"/>
              </a:solidFill>
              <a:effectLst/>
              <a:latin typeface="Arial" panose="020B0604020202020204" pitchFamily="34" charset="0"/>
            </a:endParaRPr>
          </a:p>
          <a:p>
            <a:pPr algn="just"/>
            <a:endParaRPr lang="en-US" dirty="0" smtClean="0">
              <a:solidFill>
                <a:srgbClr val="000000"/>
              </a:solidFill>
              <a:effectLst/>
              <a:latin typeface="Arial" panose="020B0604020202020204" pitchFamily="34" charset="0"/>
            </a:endParaRPr>
          </a:p>
          <a:p>
            <a:pPr algn="just">
              <a:lnSpc>
                <a:spcPct val="107000"/>
              </a:lnSpc>
              <a:spcAft>
                <a:spcPts val="0"/>
              </a:spcAft>
            </a:pPr>
            <a:r>
              <a:rPr lang="en-US" dirty="0" smtClean="0">
                <a:solidFill>
                  <a:srgbClr val="000000"/>
                </a:solidFill>
                <a:latin typeface="Arial" panose="020B0604020202020204" pitchFamily="34" charset="0"/>
              </a:rPr>
              <a:t>The</a:t>
            </a:r>
            <a:r>
              <a:rPr lang="en-US"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b="1" dirty="0">
                <a:solidFill>
                  <a:srgbClr val="FF0000"/>
                </a:solidFill>
                <a:latin typeface="Arial" panose="020B0604020202020204" pitchFamily="34" charset="0"/>
                <a:ea typeface="Times New Roman" panose="02020603050405020304" pitchFamily="18" charset="0"/>
                <a:cs typeface="Arial" panose="020B0604020202020204" pitchFamily="34" charset="0"/>
              </a:rPr>
              <a:t>indicator is </a:t>
            </a:r>
            <a:r>
              <a:rPr lang="en-US"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ZA" b="1" dirty="0">
                <a:solidFill>
                  <a:srgbClr val="FF0000"/>
                </a:solidFill>
                <a:latin typeface="Arial" panose="020B0604020202020204" pitchFamily="34" charset="0"/>
                <a:ea typeface="Times New Roman" panose="02020603050405020304" pitchFamily="18" charset="0"/>
                <a:cs typeface="Arial" panose="020B0604020202020204" pitchFamily="34" charset="0"/>
              </a:rPr>
              <a:t>Percentage of Covid-19 relief applications from practitioners and technical personnel processed </a:t>
            </a:r>
            <a:r>
              <a:rPr lang="en-ZA"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Target</a:t>
            </a:r>
            <a:r>
              <a:rPr lang="en-ZA" b="1" dirty="0">
                <a:solidFill>
                  <a:srgbClr val="FF0000"/>
                </a:solidFill>
                <a:latin typeface="Arial" panose="020B0604020202020204" pitchFamily="34" charset="0"/>
                <a:ea typeface="Times New Roman" panose="02020603050405020304" pitchFamily="18" charset="0"/>
                <a:cs typeface="Arial" panose="020B0604020202020204" pitchFamily="34" charset="0"/>
              </a:rPr>
              <a:t>: 100%</a:t>
            </a:r>
            <a:endParaRPr lang="en-ZA"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23528" y="192804"/>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99511"/>
            <a:ext cx="1543050" cy="273844"/>
          </a:xfrm>
          <a:prstGeom prst="rect">
            <a:avLst/>
          </a:prstGeom>
        </p:spPr>
        <p:txBody>
          <a:bodyPr/>
          <a:lstStyle/>
          <a:p>
            <a:pPr algn="r"/>
            <a:fld id="{F986BC6C-A1B6-454A-8737-3EFFA3B96459}" type="slidenum">
              <a:rPr lang="en-ZA" smtClean="0"/>
              <a:pPr algn="r"/>
              <a:t>64</a:t>
            </a:fld>
            <a:endParaRPr lang="en-ZA" dirty="0"/>
          </a:p>
        </p:txBody>
      </p:sp>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507608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9512" y="969980"/>
            <a:ext cx="8784976" cy="5355312"/>
          </a:xfrm>
          <a:prstGeom prst="rect">
            <a:avLst/>
          </a:prstGeom>
        </p:spPr>
        <p:txBody>
          <a:bodyPr wrap="square">
            <a:spAutoFit/>
          </a:bodyPr>
          <a:lstStyle/>
          <a:p>
            <a:pPr algn="just">
              <a:spcAft>
                <a:spcPts val="0"/>
              </a:spcAft>
            </a:pPr>
            <a:r>
              <a:rPr lang="en-US" b="1" kern="1200" dirty="0">
                <a:solidFill>
                  <a:srgbClr val="000000"/>
                </a:solidFill>
                <a:effectLst/>
                <a:latin typeface="Arial" panose="020B0604020202020204" pitchFamily="34" charset="0"/>
                <a:ea typeface="Times New Roman" panose="02020603050405020304" pitchFamily="18" charset="0"/>
              </a:rPr>
              <a:t>DISTRICT DEVELOPMENT MODEL</a:t>
            </a:r>
          </a:p>
          <a:p>
            <a:pPr algn="just"/>
            <a:endParaRPr lang="en-US" dirty="0">
              <a:solidFill>
                <a:srgbClr val="000000"/>
              </a:solidFill>
              <a:effectLst/>
              <a:latin typeface="Arial" panose="020B0604020202020204" pitchFamily="34" charset="0"/>
            </a:endParaRPr>
          </a:p>
          <a:p>
            <a:pPr algn="just"/>
            <a:r>
              <a:rPr lang="en-US" dirty="0">
                <a:solidFill>
                  <a:srgbClr val="000000"/>
                </a:solidFill>
                <a:effectLst/>
                <a:latin typeface="Arial" panose="020B0604020202020204" pitchFamily="34" charset="0"/>
              </a:rPr>
              <a:t>The cancellation of events in provinces, has had a huge impact on the provincial plans within the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Some of the planned projects within districts include participation in Indigenous Games, Club Development, School Sport Tournaments, Youth Olympiad, Move-for-Health and many other province-specific programmes. </a:t>
            </a:r>
            <a:endParaRPr lang="en-US" dirty="0" smtClean="0">
              <a:solidFill>
                <a:srgbClr val="000000"/>
              </a:solidFill>
              <a:effectLst/>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effectLst/>
                <a:latin typeface="Arial" panose="020B0604020202020204" pitchFamily="34" charset="0"/>
              </a:rPr>
              <a:t>The </a:t>
            </a:r>
            <a:r>
              <a:rPr lang="en-US" dirty="0">
                <a:solidFill>
                  <a:srgbClr val="000000"/>
                </a:solidFill>
                <a:effectLst/>
                <a:latin typeface="Arial" panose="020B0604020202020204" pitchFamily="34" charset="0"/>
              </a:rPr>
              <a:t>total number of people </a:t>
            </a:r>
            <a:r>
              <a:rPr lang="en-US" dirty="0">
                <a:effectLst/>
                <a:latin typeface="Arial" panose="020B0604020202020204" pitchFamily="34" charset="0"/>
              </a:rPr>
              <a:t>participating, </a:t>
            </a:r>
            <a:r>
              <a:rPr lang="en-US" dirty="0">
                <a:solidFill>
                  <a:srgbClr val="000000"/>
                </a:solidFill>
                <a:effectLst/>
                <a:latin typeface="Arial" panose="020B0604020202020204" pitchFamily="34" charset="0"/>
              </a:rPr>
              <a:t>based on various demographic profiles will reduce drastically. The current lockdown measures do not allow any gathering of people and until such time that the regulations have been lifted; there will be a major impact of the delivery of programmes in the districts.  </a:t>
            </a:r>
            <a:endParaRPr lang="en-ZA" dirty="0">
              <a:effectLst/>
            </a:endParaRPr>
          </a:p>
          <a:p>
            <a:pPr algn="just"/>
            <a:endParaRPr lang="en-US" dirty="0" smtClean="0">
              <a:solidFill>
                <a:srgbClr val="FF0000"/>
              </a:solidFill>
              <a:latin typeface="Arial" panose="020B0604020202020204" pitchFamily="34" charset="0"/>
            </a:endParaRPr>
          </a:p>
          <a:p>
            <a:pPr algn="just"/>
            <a:r>
              <a:rPr lang="en-US" dirty="0" smtClean="0">
                <a:solidFill>
                  <a:srgbClr val="FF0000"/>
                </a:solidFill>
                <a:latin typeface="Arial" panose="020B0604020202020204" pitchFamily="34" charset="0"/>
              </a:rPr>
              <a:t>T</a:t>
            </a:r>
            <a:r>
              <a:rPr lang="en-US" dirty="0" smtClean="0">
                <a:solidFill>
                  <a:srgbClr val="000000"/>
                </a:solidFill>
                <a:effectLst/>
                <a:latin typeface="Arial" panose="020B0604020202020204" pitchFamily="34" charset="0"/>
              </a:rPr>
              <a:t>he </a:t>
            </a:r>
            <a:r>
              <a:rPr lang="en-US" dirty="0">
                <a:solidFill>
                  <a:srgbClr val="000000"/>
                </a:solidFill>
                <a:effectLst/>
                <a:latin typeface="Arial" panose="020B0604020202020204" pitchFamily="34" charset="0"/>
              </a:rPr>
              <a:t>effects go beyond economic. This includes the improvement of the quality of health of members of the communities, including the strengthening of community-based structures of sport within the districts. </a:t>
            </a:r>
            <a:endParaRPr lang="en-US" dirty="0" smtClean="0">
              <a:solidFill>
                <a:srgbClr val="000000"/>
              </a:solidFill>
              <a:effectLst/>
              <a:latin typeface="Arial" panose="020B0604020202020204" pitchFamily="34" charset="0"/>
            </a:endParaRPr>
          </a:p>
          <a:p>
            <a:pPr algn="just"/>
            <a:endParaRPr lang="en-US" dirty="0">
              <a:solidFill>
                <a:srgbClr val="000000"/>
              </a:solidFill>
              <a:latin typeface="Arial" panose="020B0604020202020204" pitchFamily="34" charset="0"/>
            </a:endParaRPr>
          </a:p>
          <a:p>
            <a:pPr algn="just"/>
            <a:r>
              <a:rPr lang="en-US" dirty="0" smtClean="0">
                <a:solidFill>
                  <a:srgbClr val="000000"/>
                </a:solidFill>
                <a:effectLst/>
                <a:latin typeface="Arial" panose="020B0604020202020204" pitchFamily="34" charset="0"/>
              </a:rPr>
              <a:t>Equally</a:t>
            </a:r>
            <a:r>
              <a:rPr lang="en-US" dirty="0">
                <a:solidFill>
                  <a:srgbClr val="000000"/>
                </a:solidFill>
                <a:effectLst/>
                <a:latin typeface="Arial" panose="020B0604020202020204" pitchFamily="34" charset="0"/>
              </a:rPr>
              <a:t>, the socialization aspect that </a:t>
            </a:r>
            <a:r>
              <a:rPr lang="en-US" dirty="0" smtClean="0">
                <a:solidFill>
                  <a:srgbClr val="000000"/>
                </a:solidFill>
                <a:latin typeface="Arial" panose="020B0604020202020204" pitchFamily="34" charset="0"/>
              </a:rPr>
              <a:t>SAC</a:t>
            </a:r>
            <a:r>
              <a:rPr lang="en-US" dirty="0" smtClean="0">
                <a:solidFill>
                  <a:srgbClr val="000000"/>
                </a:solidFill>
                <a:effectLst/>
                <a:latin typeface="Arial" panose="020B0604020202020204" pitchFamily="34" charset="0"/>
              </a:rPr>
              <a:t> </a:t>
            </a:r>
            <a:r>
              <a:rPr lang="en-US" dirty="0">
                <a:solidFill>
                  <a:srgbClr val="000000"/>
                </a:solidFill>
                <a:effectLst/>
                <a:latin typeface="Arial" panose="020B0604020202020204" pitchFamily="34" charset="0"/>
              </a:rPr>
              <a:t>provide within the communities is lost during this period, especially in disadvantaged communities, who would use </a:t>
            </a:r>
            <a:r>
              <a:rPr lang="en-US" dirty="0" smtClean="0">
                <a:solidFill>
                  <a:srgbClr val="000000"/>
                </a:solidFill>
                <a:latin typeface="Arial" panose="020B0604020202020204" pitchFamily="34" charset="0"/>
              </a:rPr>
              <a:t>SAC</a:t>
            </a:r>
            <a:r>
              <a:rPr lang="en-US" dirty="0" smtClean="0">
                <a:solidFill>
                  <a:srgbClr val="000000"/>
                </a:solidFill>
                <a:effectLst/>
                <a:latin typeface="Arial" panose="020B0604020202020204" pitchFamily="34" charset="0"/>
              </a:rPr>
              <a:t> </a:t>
            </a:r>
            <a:r>
              <a:rPr lang="en-US" dirty="0">
                <a:solidFill>
                  <a:srgbClr val="000000"/>
                </a:solidFill>
                <a:effectLst/>
                <a:latin typeface="Arial" panose="020B0604020202020204" pitchFamily="34" charset="0"/>
              </a:rPr>
              <a:t>as a relief to deal with their socio-economic environment. </a:t>
            </a:r>
            <a:endParaRPr lang="en-ZA" dirty="0">
              <a:effectLst/>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22270"/>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51023"/>
            <a:ext cx="1543050" cy="273844"/>
          </a:xfrm>
          <a:prstGeom prst="rect">
            <a:avLst/>
          </a:prstGeom>
        </p:spPr>
        <p:txBody>
          <a:bodyPr/>
          <a:lstStyle/>
          <a:p>
            <a:pPr algn="r"/>
            <a:fld id="{F986BC6C-A1B6-454A-8737-3EFFA3B96459}" type="slidenum">
              <a:rPr lang="en-ZA" smtClean="0"/>
              <a:pPr algn="r"/>
              <a:t>65</a:t>
            </a:fld>
            <a:endParaRPr lang="en-ZA" dirty="0"/>
          </a:p>
        </p:txBody>
      </p:sp>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119720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0434" y="773335"/>
            <a:ext cx="8784976" cy="6757556"/>
          </a:xfrm>
          <a:prstGeom prst="rect">
            <a:avLst/>
          </a:prstGeom>
        </p:spPr>
        <p:txBody>
          <a:bodyPr wrap="square">
            <a:spAutoFit/>
          </a:bodyPr>
          <a:lstStyle/>
          <a:p>
            <a:pPr algn="just">
              <a:spcAft>
                <a:spcPts val="0"/>
              </a:spcAft>
            </a:pPr>
            <a:endParaRPr lang="en-US" b="1" kern="1200" dirty="0">
              <a:solidFill>
                <a:srgbClr val="000000"/>
              </a:solidFill>
              <a:effectLst/>
              <a:latin typeface="Arial" panose="020B0604020202020204" pitchFamily="34" charset="0"/>
              <a:ea typeface="Times New Roman" panose="02020603050405020304" pitchFamily="18" charset="0"/>
            </a:endParaRPr>
          </a:p>
          <a:p>
            <a:pPr algn="just">
              <a:spcAft>
                <a:spcPts val="0"/>
              </a:spcAft>
            </a:pPr>
            <a:r>
              <a:rPr lang="en-US" b="1" kern="1200" dirty="0">
                <a:solidFill>
                  <a:srgbClr val="000000"/>
                </a:solidFill>
                <a:effectLst/>
                <a:latin typeface="Arial" panose="020B0604020202020204" pitchFamily="34" charset="0"/>
                <a:ea typeface="Times New Roman" panose="02020603050405020304" pitchFamily="18" charset="0"/>
              </a:rPr>
              <a:t>THE RESPONSE TO GENDER-BASED VIOLENCE</a:t>
            </a:r>
            <a:endParaRPr lang="en-ZA" dirty="0">
              <a:effectLst/>
              <a:latin typeface="Times New Roman" panose="02020603050405020304" pitchFamily="18" charset="0"/>
              <a:ea typeface="Times New Roman" panose="02020603050405020304" pitchFamily="18" charset="0"/>
            </a:endParaRPr>
          </a:p>
          <a:p>
            <a:pPr algn="just"/>
            <a:endParaRPr lang="en-US" dirty="0">
              <a:solidFill>
                <a:srgbClr val="FF0000"/>
              </a:solidFill>
              <a:effectLst/>
              <a:latin typeface="Arial" panose="020B0604020202020204" pitchFamily="34" charset="0"/>
              <a:ea typeface="Times New Roman" panose="02020603050405020304" pitchFamily="18" charset="0"/>
            </a:endParaRPr>
          </a:p>
          <a:p>
            <a:pPr algn="just"/>
            <a:r>
              <a:rPr lang="en-US" dirty="0">
                <a:effectLst/>
                <a:latin typeface="Arial" panose="020B0604020202020204" pitchFamily="34" charset="0"/>
                <a:ea typeface="Times New Roman" panose="02020603050405020304" pitchFamily="18" charset="0"/>
              </a:rPr>
              <a:t>The Department had planned to respond to the scourge of gender-based violence mainly through awareness raising activations at the mass participation events</a:t>
            </a:r>
            <a:r>
              <a:rPr lang="en-US" dirty="0" smtClean="0">
                <a:effectLst/>
                <a:latin typeface="Arial" panose="020B0604020202020204" pitchFamily="34" charset="0"/>
                <a:ea typeface="Times New Roman" panose="02020603050405020304" pitchFamily="18" charset="0"/>
              </a:rPr>
              <a:t>.</a:t>
            </a:r>
          </a:p>
          <a:p>
            <a:pPr algn="just"/>
            <a:endParaRPr lang="en-US" dirty="0">
              <a:latin typeface="Arial" panose="020B0604020202020204" pitchFamily="34" charset="0"/>
              <a:ea typeface="Times New Roman" panose="02020603050405020304" pitchFamily="18" charset="0"/>
            </a:endParaRPr>
          </a:p>
          <a:p>
            <a:pPr algn="just"/>
            <a:r>
              <a:rPr lang="en-US" dirty="0">
                <a:effectLst/>
                <a:latin typeface="Arial" panose="020B0604020202020204" pitchFamily="34" charset="0"/>
                <a:ea typeface="Times New Roman" panose="02020603050405020304" pitchFamily="18" charset="0"/>
              </a:rPr>
              <a:t>There were campaigns that had been planned as messages around that. As a result of cancellation of these events, we could not deliver on this promise. However there are still two other programmes remaining where we will still be able to implement these campaigns, </a:t>
            </a:r>
            <a:r>
              <a:rPr lang="en-US" dirty="0" err="1">
                <a:effectLst/>
                <a:latin typeface="Arial" panose="020B0604020202020204" pitchFamily="34" charset="0"/>
                <a:ea typeface="Times New Roman" panose="02020603050405020304" pitchFamily="18" charset="0"/>
              </a:rPr>
              <a:t>ie</a:t>
            </a:r>
            <a:r>
              <a:rPr lang="en-US" dirty="0">
                <a:effectLst/>
                <a:latin typeface="Arial" panose="020B0604020202020204" pitchFamily="34" charset="0"/>
                <a:ea typeface="Times New Roman" panose="02020603050405020304" pitchFamily="18" charset="0"/>
              </a:rPr>
              <a:t>. Ministerial Outreach Programme and Andrew Mlangeni Golf tournaments. </a:t>
            </a:r>
            <a:endParaRPr lang="en-US" dirty="0" smtClean="0">
              <a:effectLst/>
              <a:latin typeface="Arial" panose="020B0604020202020204" pitchFamily="34" charset="0"/>
              <a:ea typeface="Times New Roman" panose="02020603050405020304" pitchFamily="18" charset="0"/>
            </a:endParaRPr>
          </a:p>
          <a:p>
            <a:pPr algn="just"/>
            <a:endParaRPr lang="en-US" dirty="0">
              <a:latin typeface="Arial" panose="020B0604020202020204" pitchFamily="34" charset="0"/>
              <a:ea typeface="Times New Roman" panose="02020603050405020304" pitchFamily="18" charset="0"/>
            </a:endParaRPr>
          </a:p>
          <a:p>
            <a:pPr algn="just"/>
            <a:r>
              <a:rPr lang="en-US" dirty="0" smtClean="0">
                <a:effectLst/>
                <a:latin typeface="Arial" panose="020B0604020202020204" pitchFamily="34" charset="0"/>
                <a:ea typeface="Times New Roman" panose="02020603050405020304" pitchFamily="18" charset="0"/>
              </a:rPr>
              <a:t>The </a:t>
            </a:r>
            <a:r>
              <a:rPr lang="en-US" dirty="0">
                <a:effectLst/>
                <a:latin typeface="Arial" panose="020B0604020202020204" pitchFamily="34" charset="0"/>
                <a:ea typeface="Times New Roman" panose="02020603050405020304" pitchFamily="18" charset="0"/>
              </a:rPr>
              <a:t>Provincial Programmes will also be used to deliver the message of aware for Gender-Based Violence. </a:t>
            </a:r>
          </a:p>
          <a:p>
            <a:pPr algn="just"/>
            <a:endParaRPr lang="en-US" dirty="0" smtClean="0">
              <a:latin typeface="Arial" panose="020B0604020202020204" pitchFamily="34" charset="0"/>
              <a:ea typeface="Times New Roman" panose="02020603050405020304" pitchFamily="18" charset="0"/>
            </a:endParaRPr>
          </a:p>
          <a:p>
            <a:pPr algn="just"/>
            <a:r>
              <a:rPr lang="en-US" dirty="0" smtClean="0">
                <a:latin typeface="Arial" panose="020B0604020202020204" pitchFamily="34" charset="0"/>
                <a:ea typeface="Times New Roman" panose="02020603050405020304" pitchFamily="18" charset="0"/>
              </a:rPr>
              <a:t>Partners </a:t>
            </a:r>
            <a:r>
              <a:rPr lang="en-US" dirty="0">
                <a:latin typeface="Arial" panose="020B0604020202020204" pitchFamily="34" charset="0"/>
                <a:ea typeface="Times New Roman" panose="02020603050405020304" pitchFamily="18" charset="0"/>
              </a:rPr>
              <a:t>to the Department like </a:t>
            </a:r>
            <a:r>
              <a:rPr lang="en-US" dirty="0" err="1">
                <a:latin typeface="Arial" panose="020B0604020202020204" pitchFamily="34" charset="0"/>
                <a:ea typeface="Times New Roman" panose="02020603050405020304" pitchFamily="18" charset="0"/>
              </a:rPr>
              <a:t>Lovelife</a:t>
            </a:r>
            <a:r>
              <a:rPr lang="en-US" dirty="0">
                <a:latin typeface="Arial" panose="020B0604020202020204" pitchFamily="34" charset="0"/>
                <a:ea typeface="Times New Roman" panose="02020603050405020304" pitchFamily="18" charset="0"/>
              </a:rPr>
              <a:t> and Sport for Social Change will also assist in delivering programmes.</a:t>
            </a:r>
          </a:p>
          <a:p>
            <a:pPr algn="just"/>
            <a:endParaRPr lang="en-US" dirty="0">
              <a:latin typeface="Arial" panose="020B0604020202020204" pitchFamily="34" charset="0"/>
              <a:ea typeface="Times New Roman" panose="02020603050405020304" pitchFamily="18" charset="0"/>
            </a:endParaRPr>
          </a:p>
          <a:p>
            <a:pPr algn="just"/>
            <a:r>
              <a:rPr lang="en-US" dirty="0" smtClean="0">
                <a:latin typeface="Arial" panose="020B0604020202020204" pitchFamily="34" charset="0"/>
                <a:ea typeface="Times New Roman" panose="02020603050405020304" pitchFamily="18" charset="0"/>
              </a:rPr>
              <a:t>Considerations have been also made to use practitioners </a:t>
            </a:r>
            <a:r>
              <a:rPr lang="en-US" dirty="0">
                <a:latin typeface="Arial" panose="020B0604020202020204" pitchFamily="34" charset="0"/>
                <a:ea typeface="Times New Roman" panose="02020603050405020304" pitchFamily="18" charset="0"/>
              </a:rPr>
              <a:t>as Anti –Gender based violence ambassadors to convey messages</a:t>
            </a:r>
          </a:p>
          <a:p>
            <a:pPr algn="just"/>
            <a:endParaRPr lang="en-ZA" dirty="0">
              <a:effectLst/>
              <a:latin typeface="Times New Roman" panose="02020603050405020304" pitchFamily="18" charset="0"/>
              <a:ea typeface="Times New Roman" panose="02020603050405020304" pitchFamily="18" charset="0"/>
            </a:endParaRPr>
          </a:p>
          <a:p>
            <a:pPr algn="just">
              <a:spcAft>
                <a:spcPts val="0"/>
              </a:spcAft>
            </a:pPr>
            <a:endParaRPr lang="en-ZA" sz="2000" b="1" kern="12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en-ZA"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n-ZA" sz="16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22270"/>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51023"/>
            <a:ext cx="1543050" cy="273844"/>
          </a:xfrm>
          <a:prstGeom prst="rect">
            <a:avLst/>
          </a:prstGeom>
        </p:spPr>
        <p:txBody>
          <a:bodyPr/>
          <a:lstStyle/>
          <a:p>
            <a:pPr algn="r"/>
            <a:fld id="{F986BC6C-A1B6-454A-8737-3EFFA3B96459}" type="slidenum">
              <a:rPr lang="en-ZA" smtClean="0"/>
              <a:pPr algn="r"/>
              <a:t>66</a:t>
            </a:fld>
            <a:endParaRPr lang="en-ZA" dirty="0"/>
          </a:p>
        </p:txBody>
      </p:sp>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971380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820196" y="155020"/>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15516" y="959288"/>
            <a:ext cx="8712968" cy="5166222"/>
          </a:xfrm>
          <a:prstGeom prst="rect">
            <a:avLst/>
          </a:prstGeom>
        </p:spPr>
        <p:txBody>
          <a:bodyPr wrap="square">
            <a:spAutoFit/>
          </a:bodyPr>
          <a:lstStyle/>
          <a:p>
            <a:pPr algn="just">
              <a:spcBef>
                <a:spcPts val="200"/>
              </a:spcBef>
              <a:spcAft>
                <a:spcPts val="0"/>
              </a:spcAft>
              <a:tabLst>
                <a:tab pos="180340" algn="l"/>
                <a:tab pos="540385" algn="l"/>
              </a:tabLst>
            </a:pPr>
            <a:r>
              <a:rPr lang="en-ZA" sz="2400" b="1" i="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SUB-PROGRAMME WORK</a:t>
            </a:r>
          </a:p>
          <a:p>
            <a:pPr algn="just">
              <a:spcBef>
                <a:spcPts val="200"/>
              </a:spcBef>
              <a:spcAft>
                <a:spcPts val="0"/>
              </a:spcAft>
              <a:tabLst>
                <a:tab pos="180340" algn="l"/>
                <a:tab pos="540385" algn="l"/>
              </a:tabLst>
            </a:pPr>
            <a:endParaRPr lang="en-ZA" sz="2000"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200"/>
              </a:spcBef>
              <a:spcAft>
                <a:spcPts val="0"/>
              </a:spcAft>
              <a:tabLst>
                <a:tab pos="180340" algn="l"/>
                <a:tab pos="540385" algn="l"/>
              </a:tabLst>
            </a:pPr>
            <a:r>
              <a:rPr lang="en-ZA" sz="2000" i="0" dirty="0">
                <a:solidFill>
                  <a:srgbClr val="231F20"/>
                </a:solidFill>
                <a:effectLst/>
                <a:latin typeface="Arial" panose="020B0604020202020204" pitchFamily="34" charset="0"/>
                <a:ea typeface="Calibri" panose="020F0502020204030204" pitchFamily="34" charset="0"/>
                <a:cs typeface="Arial" panose="020B0604020202020204" pitchFamily="34" charset="0"/>
              </a:rPr>
              <a:t>In giving effect to the need of the programme to increase levels of participation in sport and recreation, as well as achieving success at an international level, its core work is consolidated into three sections, namely: </a:t>
            </a:r>
          </a:p>
          <a:p>
            <a:pPr marL="342900" indent="-342900" algn="just">
              <a:spcBef>
                <a:spcPts val="200"/>
              </a:spcBef>
              <a:spcAft>
                <a:spcPts val="0"/>
              </a:spcAft>
              <a:buFont typeface="Arial" panose="020B0604020202020204" pitchFamily="34" charset="0"/>
              <a:buChar char="•"/>
              <a:tabLst>
                <a:tab pos="180340" algn="l"/>
                <a:tab pos="540385" algn="l"/>
              </a:tabLst>
            </a:pPr>
            <a:r>
              <a:rPr lang="en-ZA" sz="2000" i="0" dirty="0">
                <a:solidFill>
                  <a:srgbClr val="231F20"/>
                </a:solidFill>
                <a:effectLst/>
                <a:latin typeface="Arial" panose="020B0604020202020204" pitchFamily="34" charset="0"/>
                <a:ea typeface="Calibri" panose="020F0502020204030204" pitchFamily="34" charset="0"/>
                <a:cs typeface="Arial" panose="020B0604020202020204" pitchFamily="34" charset="0"/>
              </a:rPr>
              <a:t>Active Nation, </a:t>
            </a:r>
          </a:p>
          <a:p>
            <a:pPr marL="342900" indent="-342900" algn="just">
              <a:spcBef>
                <a:spcPts val="200"/>
              </a:spcBef>
              <a:spcAft>
                <a:spcPts val="0"/>
              </a:spcAft>
              <a:buFont typeface="Arial" panose="020B0604020202020204" pitchFamily="34" charset="0"/>
              <a:buChar char="•"/>
              <a:tabLst>
                <a:tab pos="180340" algn="l"/>
                <a:tab pos="540385" algn="l"/>
              </a:tabLst>
            </a:pPr>
            <a:r>
              <a:rPr lang="en-ZA" sz="2000" i="0" dirty="0">
                <a:solidFill>
                  <a:srgbClr val="231F20"/>
                </a:solidFill>
                <a:effectLst/>
                <a:latin typeface="Arial" panose="020B0604020202020204" pitchFamily="34" charset="0"/>
                <a:ea typeface="Calibri" panose="020F0502020204030204" pitchFamily="34" charset="0"/>
                <a:cs typeface="Arial" panose="020B0604020202020204" pitchFamily="34" charset="0"/>
              </a:rPr>
              <a:t>Winning Nation, and </a:t>
            </a:r>
          </a:p>
          <a:p>
            <a:pPr marL="342900" indent="-342900" algn="just">
              <a:spcBef>
                <a:spcPts val="200"/>
              </a:spcBef>
              <a:spcAft>
                <a:spcPts val="0"/>
              </a:spcAft>
              <a:buFont typeface="Arial" panose="020B0604020202020204" pitchFamily="34" charset="0"/>
              <a:buChar char="•"/>
              <a:tabLst>
                <a:tab pos="180340" algn="l"/>
                <a:tab pos="540385" algn="l"/>
              </a:tabLst>
            </a:pPr>
            <a:r>
              <a:rPr lang="en-ZA" sz="2000" i="0" dirty="0">
                <a:solidFill>
                  <a:srgbClr val="231F20"/>
                </a:solidFill>
                <a:effectLst/>
                <a:latin typeface="Arial" panose="020B0604020202020204" pitchFamily="34" charset="0"/>
                <a:ea typeface="Calibri" panose="020F0502020204030204" pitchFamily="34" charset="0"/>
                <a:cs typeface="Arial" panose="020B0604020202020204" pitchFamily="34" charset="0"/>
              </a:rPr>
              <a:t>Infrastructure Support. </a:t>
            </a:r>
            <a:endParaRPr lang="en-ZA" sz="2000" i="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n-ZA" sz="2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ZA" sz="2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WINNING NATION AND SPORT SUPPORT</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sub-programme is responsible for three APP indicators: </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0"/>
              </a:spcAft>
              <a:buFont typeface="Symbol" panose="05050102010706020507" pitchFamily="18" charset="2"/>
              <a:buChar char=""/>
            </a:pPr>
            <a:r>
              <a:rPr lang="en-ZA"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of athletes supported through the scientific support per year</a:t>
            </a:r>
            <a:endParaRPr lang="en-ZA"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Symbol" panose="05050102010706020507" pitchFamily="18" charset="2"/>
              <a:buChar char=""/>
            </a:pPr>
            <a:r>
              <a:rPr lang="en-ZA"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of athletes supported by the sports academies</a:t>
            </a:r>
            <a:endParaRPr lang="en-ZA"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Symbol" panose="05050102010706020507" pitchFamily="18" charset="2"/>
              <a:buChar char=""/>
            </a:pPr>
            <a:r>
              <a:rPr lang="en-ZA" sz="2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Sport and Recreation Bodies meeting transformation targets</a:t>
            </a:r>
            <a:endParaRPr lang="en-ZA"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ZA" sz="2000" dirty="0">
                <a:effectLst/>
                <a:latin typeface="Arial" panose="020B0604020202020204" pitchFamily="34" charset="0"/>
                <a:ea typeface="Times New Roman" panose="02020603050405020304" pitchFamily="18" charset="0"/>
                <a:cs typeface="Arial" panose="020B0604020202020204" pitchFamily="34" charset="0"/>
              </a:rPr>
              <a:t> </a:t>
            </a:r>
            <a:endParaRPr lang="en-ZA"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323528" y="12630"/>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60840"/>
            <a:ext cx="1543050" cy="273844"/>
          </a:xfrm>
          <a:prstGeom prst="rect">
            <a:avLst/>
          </a:prstGeom>
        </p:spPr>
        <p:txBody>
          <a:bodyPr/>
          <a:lstStyle/>
          <a:p>
            <a:pPr algn="r"/>
            <a:fld id="{F986BC6C-A1B6-454A-8737-3EFFA3B96459}" type="slidenum">
              <a:rPr lang="en-ZA" smtClean="0"/>
              <a:pPr algn="r"/>
              <a:t>67</a:t>
            </a:fld>
            <a:endParaRPr lang="en-ZA" dirty="0"/>
          </a:p>
        </p:txBody>
      </p:sp>
    </p:spTree>
    <p:extLst>
      <p:ext uri="{BB962C8B-B14F-4D97-AF65-F5344CB8AC3E}">
        <p14:creationId xmlns:p14="http://schemas.microsoft.com/office/powerpoint/2010/main" val="2373905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820196" y="155020"/>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15516" y="959288"/>
            <a:ext cx="8712968" cy="5727786"/>
          </a:xfrm>
          <a:prstGeom prst="rect">
            <a:avLst/>
          </a:prstGeom>
        </p:spPr>
        <p:txBody>
          <a:bodyPr wrap="square">
            <a:spAutoFit/>
          </a:bodyPr>
          <a:lstStyle/>
          <a:p>
            <a:pPr algn="just">
              <a:lnSpc>
                <a:spcPct val="107000"/>
              </a:lnSpc>
              <a:spcAft>
                <a:spcPts val="0"/>
              </a:spcAft>
            </a:pPr>
            <a:r>
              <a:rPr lang="en-ZA"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WINNING NATION AND SPORT SUPPORT</a:t>
            </a:r>
            <a:endParaRPr lang="en-ZA"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US" sz="1600" dirty="0" smtClean="0">
                <a:effectLst/>
                <a:latin typeface="Arial" panose="020B0604020202020204" pitchFamily="34" charset="0"/>
                <a:ea typeface="Times New Roman" panose="02020603050405020304" pitchFamily="18" charset="0"/>
                <a:cs typeface="Arial" panose="020B0604020202020204" pitchFamily="34" charset="0"/>
              </a:rPr>
              <a:t>Many </a:t>
            </a:r>
            <a:r>
              <a:rPr lang="en-US" sz="1600" dirty="0">
                <a:effectLst/>
                <a:latin typeface="Arial" panose="020B0604020202020204" pitchFamily="34" charset="0"/>
                <a:ea typeface="Times New Roman" panose="02020603050405020304" pitchFamily="18" charset="0"/>
                <a:cs typeface="Arial" panose="020B0604020202020204" pitchFamily="34" charset="0"/>
              </a:rPr>
              <a:t>local and international sporting events were cancelled and some postponed until further notice, due to the COVID-19 pandemic. Therefore, athletes will not be competing nor participating at a larger scale as previously anticipated, except for those in non-contact sport. To this effect, the budget has been reduced by R2m. This led to the reduction of the target on athletes supported through the scientific support, from 80 to 40 per year. It is envisaged that full-service delivery will resume at Level 1 of the lockdown. The nature of the affected support is such that it would not add value to be considering alternative methods of delivery.</a:t>
            </a:r>
          </a:p>
          <a:p>
            <a:pPr algn="just">
              <a:lnSpc>
                <a:spcPct val="107000"/>
              </a:lnSpc>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The method of delivery remains unchanged. The budget supporting the indicator on the number of athletes supported by sport academies, has been reduced by R10.3million. This led to the reduction of the </a:t>
            </a:r>
            <a:r>
              <a:rPr lang="en-US" sz="1600" dirty="0" smtClean="0">
                <a:latin typeface="Arial" panose="020B0604020202020204" pitchFamily="34" charset="0"/>
                <a:ea typeface="Times New Roman" panose="02020603050405020304" pitchFamily="18" charset="0"/>
                <a:cs typeface="Arial" panose="020B0604020202020204" pitchFamily="34" charset="0"/>
              </a:rPr>
              <a:t>target</a:t>
            </a:r>
            <a:r>
              <a:rPr lang="en-US" sz="16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1600" dirty="0">
                <a:effectLst/>
                <a:latin typeface="Arial" panose="020B0604020202020204" pitchFamily="34" charset="0"/>
                <a:ea typeface="Times New Roman" panose="02020603050405020304" pitchFamily="18" charset="0"/>
                <a:cs typeface="Arial" panose="020B0604020202020204" pitchFamily="34" charset="0"/>
              </a:rPr>
              <a:t>from 3700 to 1850. </a:t>
            </a:r>
          </a:p>
          <a:p>
            <a:pPr algn="just">
              <a:lnSpc>
                <a:spcPct val="107000"/>
              </a:lnSpc>
              <a:spcAft>
                <a:spcPts val="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pPr>
            <a:r>
              <a:rPr lang="en-US" sz="1600" dirty="0">
                <a:latin typeface="Arial" panose="020B0604020202020204" pitchFamily="34" charset="0"/>
                <a:ea typeface="Times New Roman" panose="02020603050405020304" pitchFamily="18" charset="0"/>
                <a:cs typeface="Arial" panose="020B0604020202020204" pitchFamily="34" charset="0"/>
              </a:rPr>
              <a:t>The transformation indicator is supported by the submission of data sheets by the National Federations. While this may not be affected by participation restrictions because the information being collected is not for the current financial </a:t>
            </a:r>
            <a:r>
              <a:rPr lang="en-US" sz="1600" dirty="0" smtClean="0">
                <a:latin typeface="Arial" panose="020B0604020202020204" pitchFamily="34" charset="0"/>
                <a:ea typeface="Times New Roman" panose="02020603050405020304" pitchFamily="18" charset="0"/>
                <a:cs typeface="Arial" panose="020B0604020202020204" pitchFamily="34" charset="0"/>
              </a:rPr>
              <a:t>year. The </a:t>
            </a:r>
            <a:r>
              <a:rPr lang="en-US" sz="1600" dirty="0">
                <a:latin typeface="Arial" panose="020B0604020202020204" pitchFamily="34" charset="0"/>
                <a:ea typeface="Times New Roman" panose="02020603050405020304" pitchFamily="18" charset="0"/>
                <a:cs typeface="Arial" panose="020B0604020202020204" pitchFamily="34" charset="0"/>
              </a:rPr>
              <a:t>restriction on movement of people, may affect the employees of the Federations’ access to their offices to undertake this exercise. The risk of negative impact on delivery is therefore not as major as that of the other indicators</a:t>
            </a:r>
            <a:r>
              <a:rPr lang="en-US" sz="1600" dirty="0" smtClean="0">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ZA"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323528" y="12630"/>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194924" y="14120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60840"/>
            <a:ext cx="1543050" cy="273844"/>
          </a:xfrm>
          <a:prstGeom prst="rect">
            <a:avLst/>
          </a:prstGeom>
        </p:spPr>
        <p:txBody>
          <a:bodyPr/>
          <a:lstStyle/>
          <a:p>
            <a:pPr algn="r"/>
            <a:fld id="{F986BC6C-A1B6-454A-8737-3EFFA3B96459}" type="slidenum">
              <a:rPr lang="en-ZA" smtClean="0"/>
              <a:pPr algn="r"/>
              <a:t>68</a:t>
            </a:fld>
            <a:endParaRPr lang="en-ZA" dirty="0"/>
          </a:p>
        </p:txBody>
      </p:sp>
    </p:spTree>
    <p:extLst>
      <p:ext uri="{BB962C8B-B14F-4D97-AF65-F5344CB8AC3E}">
        <p14:creationId xmlns:p14="http://schemas.microsoft.com/office/powerpoint/2010/main" val="4115333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820196" y="155020"/>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38386" y="1052736"/>
            <a:ext cx="8712968" cy="6891758"/>
          </a:xfrm>
          <a:prstGeom prst="rect">
            <a:avLst/>
          </a:prstGeom>
        </p:spPr>
        <p:txBody>
          <a:bodyPr wrap="square">
            <a:spAutoFit/>
          </a:bodyPr>
          <a:lstStyle/>
          <a:p>
            <a:pPr algn="just">
              <a:spcAft>
                <a:spcPts val="0"/>
              </a:spcAft>
            </a:pPr>
            <a:r>
              <a:rPr lang="en-US" b="1" u="sng" kern="1200" dirty="0">
                <a:solidFill>
                  <a:srgbClr val="000000"/>
                </a:solidFill>
                <a:effectLst/>
                <a:latin typeface="Arial" panose="020B0604020202020204" pitchFamily="34" charset="0"/>
                <a:ea typeface="Times New Roman" panose="02020603050405020304" pitchFamily="18" charset="0"/>
              </a:rPr>
              <a:t>Support to Sport and Recreation Bodies</a:t>
            </a:r>
          </a:p>
          <a:p>
            <a:pPr algn="just">
              <a:spcAft>
                <a:spcPts val="0"/>
              </a:spcAft>
            </a:pPr>
            <a:endParaRPr lang="en-ZA"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sport and recreation bodies primarily draw their revenue from affiliation / members fees, events, broadcast rights, sponsorship, and for a very few, from International Federations Grant.</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 these revenue streams are dependent on sport and recreation activities being undertaken.  The restrictions due to COVID-19 have therefore decimated these revenue streams leaving sport and recreation bodies in dire financial situation.</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1600" b="1" u="sng" kern="1200" dirty="0">
              <a:solidFill>
                <a:srgbClr val="000000"/>
              </a:solidFill>
              <a:effectLst/>
              <a:latin typeface="Arial" panose="020B0604020202020204" pitchFamily="34" charset="0"/>
              <a:ea typeface="Times New Roman" panose="02020603050405020304" pitchFamily="18" charset="0"/>
            </a:endParaRPr>
          </a:p>
          <a:p>
            <a:pPr algn="just">
              <a:spcAft>
                <a:spcPts val="0"/>
              </a:spcAft>
            </a:pPr>
            <a:r>
              <a:rPr lang="en-US" sz="1600" b="1" u="sng" kern="1200" dirty="0">
                <a:solidFill>
                  <a:srgbClr val="000000"/>
                </a:solidFill>
                <a:effectLst/>
                <a:latin typeface="Arial" panose="020B0604020202020204" pitchFamily="34" charset="0"/>
                <a:ea typeface="Times New Roman" panose="02020603050405020304" pitchFamily="18" charset="0"/>
              </a:rPr>
              <a:t>Adjustment</a:t>
            </a:r>
          </a:p>
          <a:p>
            <a:pPr algn="just">
              <a:spcAft>
                <a:spcPts val="0"/>
              </a:spcAft>
            </a:pPr>
            <a:endParaRPr lang="en-ZA" sz="16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Arial" panose="020B0604020202020204" pitchFamily="34" charset="0"/>
              <a:buChar char="•"/>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Given the limited financial resources for sport and recreation bodies, the grants under normal circumstances are allocated towards projects and programmes.</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However, with the prevailing financial situation within the federations, consideration is made to provide for more allocation towards operational and administrative costs to keep the sport and recreation bodies afloat.</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This intervention seeks to prevent the collapse of the sport and recreation bodies and to prevent job losses in the sector.</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Arial" panose="020B0604020202020204" pitchFamily="34" charset="0"/>
              <a:buChar char="•"/>
            </a:pPr>
            <a:r>
              <a:rPr lang="en-US"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Approximately 60 to 70 sport and recreation bodies will have to share R112,652,000 which is the amount earmarked for them this year.</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ZA"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US" dirty="0">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ZA"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323528" y="12630"/>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187624" y="-6792"/>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60840"/>
            <a:ext cx="1543050" cy="273844"/>
          </a:xfrm>
          <a:prstGeom prst="rect">
            <a:avLst/>
          </a:prstGeom>
        </p:spPr>
        <p:txBody>
          <a:bodyPr/>
          <a:lstStyle/>
          <a:p>
            <a:pPr algn="r"/>
            <a:fld id="{F986BC6C-A1B6-454A-8737-3EFFA3B96459}" type="slidenum">
              <a:rPr lang="en-ZA" smtClean="0"/>
              <a:pPr algn="r"/>
              <a:t>69</a:t>
            </a:fld>
            <a:endParaRPr lang="en-ZA" dirty="0"/>
          </a:p>
        </p:txBody>
      </p:sp>
    </p:spTree>
    <p:extLst>
      <p:ext uri="{BB962C8B-B14F-4D97-AF65-F5344CB8AC3E}">
        <p14:creationId xmlns:p14="http://schemas.microsoft.com/office/powerpoint/2010/main" val="478231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B8E59DD-8AF9-465D-8E47-0692590A1871}"/>
              </a:ext>
            </a:extLst>
          </p:cNvPr>
          <p:cNvGraphicFramePr/>
          <p:nvPr>
            <p:extLst>
              <p:ext uri="{D42A27DB-BD31-4B8C-83A1-F6EECF244321}">
                <p14:modId xmlns:p14="http://schemas.microsoft.com/office/powerpoint/2010/main" val="1154449339"/>
              </p:ext>
            </p:extLst>
          </p:nvPr>
        </p:nvGraphicFramePr>
        <p:xfrm>
          <a:off x="491613" y="953729"/>
          <a:ext cx="8268929" cy="5798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etterhead header.jpg"/>
          <p:cNvPicPr/>
          <p:nvPr/>
        </p:nvPicPr>
        <p:blipFill rotWithShape="1">
          <a:blip r:embed="rId7" cstate="print">
            <a:extLst>
              <a:ext uri="{28A0092B-C50C-407E-A947-70E740481C1C}">
                <a14:useLocalDpi xmlns:a14="http://schemas.microsoft.com/office/drawing/2010/main" val="0"/>
              </a:ext>
            </a:extLst>
          </a:blip>
          <a:srcRect r="55584"/>
          <a:stretch/>
        </p:blipFill>
        <p:spPr bwMode="auto">
          <a:xfrm>
            <a:off x="96915" y="6129655"/>
            <a:ext cx="3108960" cy="728345"/>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4ED2D4E1-337F-40DF-A494-2C74D01CADF2}"/>
              </a:ext>
            </a:extLst>
          </p:cNvPr>
          <p:cNvSpPr>
            <a:spLocks noGrp="1"/>
          </p:cNvSpPr>
          <p:nvPr>
            <p:ph type="sldNum" sz="quarter" idx="12"/>
          </p:nvPr>
        </p:nvSpPr>
        <p:spPr/>
        <p:txBody>
          <a:bodyPr/>
          <a:lstStyle/>
          <a:p>
            <a:fld id="{C673AE1A-509D-40EA-904E-2DCDBC684208}" type="slidenum">
              <a:rPr lang="en-ZA" smtClean="0"/>
              <a:pPr/>
              <a:t>7</a:t>
            </a:fld>
            <a:endParaRPr lang="en-ZA" dirty="0"/>
          </a:p>
        </p:txBody>
      </p:sp>
      <p:sp>
        <p:nvSpPr>
          <p:cNvPr id="7" name="TextBox 6">
            <a:extLst>
              <a:ext uri="{FF2B5EF4-FFF2-40B4-BE49-F238E27FC236}">
                <a16:creationId xmlns:a16="http://schemas.microsoft.com/office/drawing/2014/main" id="{1FB9F005-F947-4AA2-A262-589A7E114C47}"/>
              </a:ext>
            </a:extLst>
          </p:cNvPr>
          <p:cNvSpPr txBox="1"/>
          <p:nvPr/>
        </p:nvSpPr>
        <p:spPr>
          <a:xfrm>
            <a:off x="0" y="-74770"/>
            <a:ext cx="9107908" cy="1323439"/>
          </a:xfrm>
          <a:prstGeom prst="rect">
            <a:avLst/>
          </a:prstGeom>
          <a:noFill/>
        </p:spPr>
        <p:txBody>
          <a:bodyPr wrap="square" rtlCol="0">
            <a:spAutoFit/>
          </a:bodyPr>
          <a:lstStyle/>
          <a:p>
            <a:pPr algn="ctr"/>
            <a:r>
              <a:rPr lang="en-US" sz="40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National Development Plan </a:t>
            </a:r>
            <a:r>
              <a:rPr lang="en-US" sz="4000" b="1" dirty="0">
                <a:solidFill>
                  <a:srgbClr val="FFC000"/>
                </a:solidFill>
                <a:effectLst>
                  <a:outerShdw blurRad="38100" dist="38100" dir="2700000" algn="tl">
                    <a:srgbClr val="000000">
                      <a:alpha val="43137"/>
                    </a:srgbClr>
                  </a:outerShdw>
                </a:effectLst>
                <a:latin typeface="Bahnschrift Light" panose="020B0502040204020203" pitchFamily="34" charset="0"/>
              </a:rPr>
              <a:t>– </a:t>
            </a:r>
            <a:r>
              <a:rPr lang="en-US" sz="4000" b="1" dirty="0" smtClean="0">
                <a:solidFill>
                  <a:srgbClr val="FFC000"/>
                </a:solidFill>
                <a:effectLst>
                  <a:outerShdw blurRad="38100" dist="38100" dir="2700000" algn="tl">
                    <a:srgbClr val="000000">
                      <a:alpha val="43137"/>
                    </a:srgbClr>
                  </a:outerShdw>
                </a:effectLst>
                <a:latin typeface="Bahnschrift Light" panose="020B0502040204020203" pitchFamily="34" charset="0"/>
              </a:rPr>
              <a:t>Arts and Culture Focus</a:t>
            </a:r>
            <a:endParaRPr lang="en-ZA" sz="40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1391668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9512" y="887011"/>
            <a:ext cx="8784976" cy="6488315"/>
          </a:xfrm>
          <a:prstGeom prst="rect">
            <a:avLst/>
          </a:prstGeom>
        </p:spPr>
        <p:txBody>
          <a:bodyPr wrap="square">
            <a:spAutoFit/>
          </a:bodyPr>
          <a:lstStyle/>
          <a:p>
            <a:pPr algn="just">
              <a:lnSpc>
                <a:spcPct val="107000"/>
              </a:lnSpc>
              <a:spcAft>
                <a:spcPts val="0"/>
              </a:spcAft>
            </a:pPr>
            <a:r>
              <a:rPr lang="en-ZA"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ACTIVE NATION</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The NSRP asserts that “no country can expect to achieve and sustain success at the elite level without a strong participation base in the community, because that is the beginning for every champion”.</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1800" i="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Active Nation sub-programme has five indicators in the APP, viz: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n-ZA" sz="1800" kern="1200" dirty="0">
                <a:solidFill>
                  <a:srgbClr val="000000"/>
                </a:solidFill>
                <a:effectLst/>
                <a:latin typeface="Arial" panose="020B0604020202020204" pitchFamily="34" charset="0"/>
                <a:ea typeface="Calibri" panose="020F0502020204030204" pitchFamily="34" charset="0"/>
              </a:rPr>
              <a:t>Number of sport and recreation promotion campaigns and events implemented</a:t>
            </a:r>
            <a:endParaRPr lang="en-ZA" sz="18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ZA" sz="1800" kern="1200" dirty="0">
                <a:solidFill>
                  <a:srgbClr val="000000"/>
                </a:solidFill>
                <a:effectLst/>
                <a:latin typeface="Arial" panose="020B0604020202020204" pitchFamily="34" charset="0"/>
                <a:ea typeface="Calibri" panose="020F0502020204030204" pitchFamily="34" charset="0"/>
              </a:rPr>
              <a:t>Number of people actively participating in sport and recreation promotion campaigns and events per year.</a:t>
            </a:r>
            <a:endParaRPr lang="en-ZA" sz="18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ZA" sz="1800" kern="1200" dirty="0">
                <a:solidFill>
                  <a:srgbClr val="000000"/>
                </a:solidFill>
                <a:effectLst/>
                <a:latin typeface="Arial" panose="020B0604020202020204" pitchFamily="34" charset="0"/>
                <a:ea typeface="Times New Roman" panose="02020603050405020304" pitchFamily="18" charset="0"/>
              </a:rPr>
              <a:t>Number of people actively participating in sport and recreation promotion campaigns and events per year.</a:t>
            </a:r>
            <a:endParaRPr lang="en-ZA" sz="18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ZA" sz="1800" kern="1200" dirty="0">
                <a:solidFill>
                  <a:srgbClr val="000000"/>
                </a:solidFill>
                <a:effectLst/>
                <a:latin typeface="Arial" panose="020B0604020202020204" pitchFamily="34" charset="0"/>
                <a:ea typeface="Calibri" panose="020F0502020204030204" pitchFamily="34" charset="0"/>
              </a:rPr>
              <a:t>Number of learners in the National School Sport Championships per year</a:t>
            </a:r>
            <a:endParaRPr lang="en-ZA" sz="1800" dirty="0">
              <a:effectLst/>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ZA" sz="1800" kern="1200" dirty="0">
                <a:solidFill>
                  <a:srgbClr val="000000"/>
                </a:solidFill>
                <a:effectLst/>
                <a:latin typeface="Arial" panose="020B0604020202020204" pitchFamily="34" charset="0"/>
                <a:ea typeface="Calibri" panose="020F0502020204030204" pitchFamily="34" charset="0"/>
              </a:rPr>
              <a:t>Number of schools, hubs and clubs provided with equipment and/or attire as per the established norms and standards</a:t>
            </a:r>
          </a:p>
          <a:p>
            <a:pPr marL="342900" lvl="0" indent="-342900" algn="just">
              <a:spcAft>
                <a:spcPts val="0"/>
              </a:spcAft>
              <a:buFont typeface="Symbol" panose="05050102010706020507" pitchFamily="18" charset="2"/>
              <a:buChar char=""/>
            </a:pPr>
            <a:endParaRPr lang="en-ZA" dirty="0">
              <a:solidFill>
                <a:srgbClr val="000000"/>
              </a:solidFill>
              <a:latin typeface="Arial" panose="020B0604020202020204" pitchFamily="34" charset="0"/>
              <a:ea typeface="Times New Roman" panose="02020603050405020304" pitchFamily="18" charset="0"/>
            </a:endParaRPr>
          </a:p>
          <a:p>
            <a:pPr lvl="0" algn="just">
              <a:spcAft>
                <a:spcPts val="0"/>
              </a:spcAft>
            </a:pPr>
            <a:r>
              <a:rPr lang="en-US" dirty="0">
                <a:solidFill>
                  <a:srgbClr val="000000"/>
                </a:solidFill>
                <a:latin typeface="Arial" panose="020B0604020202020204" pitchFamily="34" charset="0"/>
                <a:ea typeface="Times New Roman" panose="02020603050405020304" pitchFamily="18" charset="0"/>
              </a:rPr>
              <a:t>Sport and recreation promotion campaigns and events at community and school level, are about mass participation of people sharing common spaces. It is only when they reach national level, that only selected few participate because of the excellence they displayed at district and provincial levels. Through these events, people of different genders, ages, and disability are enabled to participate in sport and recreation. </a:t>
            </a:r>
          </a:p>
          <a:p>
            <a:pPr lvl="0" algn="just">
              <a:spcAft>
                <a:spcPts val="0"/>
              </a:spcAft>
            </a:pPr>
            <a:endParaRPr lang="en-ZA" dirty="0">
              <a:solidFill>
                <a:srgbClr val="000000"/>
              </a:solidFill>
              <a:latin typeface="Arial" panose="020B0604020202020204" pitchFamily="34" charset="0"/>
              <a:ea typeface="Times New Roman" panose="02020603050405020304" pitchFamily="18" charset="0"/>
            </a:endParaRPr>
          </a:p>
          <a:p>
            <a:pPr lvl="0" algn="just">
              <a:spcAft>
                <a:spcPts val="0"/>
              </a:spcAft>
            </a:pPr>
            <a:endParaRPr lang="en-ZA" sz="18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539552" y="135345"/>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10166" y="13534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RSDP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99010"/>
            <a:ext cx="1543050" cy="273844"/>
          </a:xfrm>
          <a:prstGeom prst="rect">
            <a:avLst/>
          </a:prstGeom>
        </p:spPr>
        <p:txBody>
          <a:bodyPr/>
          <a:lstStyle/>
          <a:p>
            <a:pPr algn="r"/>
            <a:fld id="{F986BC6C-A1B6-454A-8737-3EFFA3B96459}" type="slidenum">
              <a:rPr lang="en-ZA" smtClean="0"/>
              <a:pPr algn="r"/>
              <a:t>70</a:t>
            </a:fld>
            <a:endParaRPr lang="en-ZA" dirty="0"/>
          </a:p>
        </p:txBody>
      </p:sp>
    </p:spTree>
    <p:extLst>
      <p:ext uri="{BB962C8B-B14F-4D97-AF65-F5344CB8AC3E}">
        <p14:creationId xmlns:p14="http://schemas.microsoft.com/office/powerpoint/2010/main" val="3217849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2337" y="782399"/>
            <a:ext cx="8784976" cy="5953809"/>
          </a:xfrm>
          <a:prstGeom prst="rect">
            <a:avLst/>
          </a:prstGeom>
        </p:spPr>
        <p:txBody>
          <a:bodyPr wrap="square">
            <a:spAutoFit/>
          </a:bodyPr>
          <a:lstStyle/>
          <a:p>
            <a:pPr algn="just">
              <a:lnSpc>
                <a:spcPct val="107000"/>
              </a:lnSpc>
              <a:spcAft>
                <a:spcPts val="0"/>
              </a:spcAft>
            </a:pPr>
            <a:r>
              <a:rPr lang="en-ZA"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Covid-19 lockdown and related restrictions on mass gatherings, meant that these events could not take place. To this effect, the number of events were reduced from 8 to 2 and the number of people actively participating was reduced from 46 964 to 2400.  </a:t>
            </a:r>
            <a:endParaRPr lang="en-ZA"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ZA"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ZA"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budget supporting the events and consequent participation, was reduced by R61m. While the DSAC communication services undertake the campaigns through online platforms, the two supporting events are only anticipated in level 1. </a:t>
            </a:r>
            <a:endParaRPr lang="en-ZA"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endParaRPr lang="en-ZA" b="1" kern="1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number of </a:t>
            </a:r>
            <a:r>
              <a:rPr lang="en-ZA"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people actively participating</a:t>
            </a: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ZA"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organised sport and active recreation events </a:t>
            </a: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was reduced from 355 000 to 70 000. The 70 000 will be reached through events held in all provinces, accommodating smaller numbers. It is anticipated that these events, among them, outreach programmes, could take place in quarter 3 and 4. </a:t>
            </a:r>
            <a:endParaRPr lang="en-ZA"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ZA"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ZA"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participation here is impacted through the grant reduction amount of R224 million. However, this reduction also covers other items of the grant.</a:t>
            </a:r>
            <a:endParaRPr lang="en-ZA"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ZA"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539552" y="135345"/>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10166" y="13534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RSDP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99010"/>
            <a:ext cx="1543050" cy="273844"/>
          </a:xfrm>
          <a:prstGeom prst="rect">
            <a:avLst/>
          </a:prstGeom>
        </p:spPr>
        <p:txBody>
          <a:bodyPr/>
          <a:lstStyle/>
          <a:p>
            <a:pPr algn="r"/>
            <a:fld id="{F986BC6C-A1B6-454A-8737-3EFFA3B96459}" type="slidenum">
              <a:rPr lang="en-ZA" smtClean="0"/>
              <a:pPr algn="r"/>
              <a:t>71</a:t>
            </a:fld>
            <a:endParaRPr lang="en-ZA" dirty="0"/>
          </a:p>
        </p:txBody>
      </p:sp>
    </p:spTree>
    <p:extLst>
      <p:ext uri="{BB962C8B-B14F-4D97-AF65-F5344CB8AC3E}">
        <p14:creationId xmlns:p14="http://schemas.microsoft.com/office/powerpoint/2010/main" val="3906905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9512" y="959457"/>
            <a:ext cx="8784976" cy="5393977"/>
          </a:xfrm>
          <a:prstGeom prst="rect">
            <a:avLst/>
          </a:prstGeom>
        </p:spPr>
        <p:txBody>
          <a:bodyPr wrap="square">
            <a:spAutoFit/>
          </a:bodyPr>
          <a:lstStyle/>
          <a:p>
            <a:pPr algn="just">
              <a:lnSpc>
                <a:spcPct val="107000"/>
              </a:lnSpc>
              <a:spcAft>
                <a:spcPts val="0"/>
              </a:spcAft>
            </a:pPr>
            <a:r>
              <a:rPr lang="en-US"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pP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Participation in sport and recreation needs to be supported through </a:t>
            </a:r>
            <a:r>
              <a:rPr lang="en-US"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provision of equipment and attire</a:t>
            </a: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especially to needy schools, clubs, and hubs. The delivery of sport equipment and attire involves procurement and delivery. This indicator may still be implemented as it does not involve lots of human contact.</a:t>
            </a:r>
            <a:endParaRPr lang="en-ZA"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endParaRPr lang="en-ZA"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While meetings to establish </a:t>
            </a: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school sport structures may still take place</a:t>
            </a: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virtually,</a:t>
            </a:r>
            <a:r>
              <a:rPr lang="en-ZA"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Sport in Schools</a:t>
            </a:r>
            <a:r>
              <a:rPr lang="en-ZA"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will be affected by lack of activities. This is because the league activities will not take place as </a:t>
            </a: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competition and games are completely prohibited in schools due the DBE focus on curricula matters. However, virtual training of teachers as coaches and managers can still take place. This can be funded by reallocation emanating from the three (3) seasonal schools’ championships that will not take place. </a:t>
            </a:r>
            <a:endParaRPr lang="en-US"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0"/>
              </a:spcAft>
            </a:pPr>
            <a:r>
              <a:rPr lang="en-US"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budget for school activities was reduced by R90million. Any school activity will resume at Lockdown level 1. As a result, for the 2020/2021, the national school sport championship </a:t>
            </a:r>
            <a:r>
              <a:rPr lang="en-US"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programme</a:t>
            </a: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is cancelled.</a:t>
            </a:r>
            <a:endParaRPr lang="en-ZA"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ZA" dirty="0">
                <a:effectLst/>
                <a:latin typeface="Arial" panose="020B0604020202020204" pitchFamily="34" charset="0"/>
                <a:ea typeface="Times New Roman" panose="02020603050405020304" pitchFamily="18" charset="0"/>
                <a:cs typeface="Arial" panose="020B0604020202020204" pitchFamily="34" charset="0"/>
              </a:rPr>
              <a:t> </a:t>
            </a:r>
            <a:endParaRPr lang="en-ZA"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539552" y="135345"/>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10166" y="13534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RSDP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299010"/>
            <a:ext cx="1543050" cy="273844"/>
          </a:xfrm>
          <a:prstGeom prst="rect">
            <a:avLst/>
          </a:prstGeom>
        </p:spPr>
        <p:txBody>
          <a:bodyPr/>
          <a:lstStyle/>
          <a:p>
            <a:pPr algn="r"/>
            <a:fld id="{F986BC6C-A1B6-454A-8737-3EFFA3B96459}" type="slidenum">
              <a:rPr lang="en-ZA" smtClean="0"/>
              <a:pPr algn="r"/>
              <a:t>72</a:t>
            </a:fld>
            <a:endParaRPr lang="en-ZA" dirty="0"/>
          </a:p>
        </p:txBody>
      </p:sp>
    </p:spTree>
    <p:extLst>
      <p:ext uri="{BB962C8B-B14F-4D97-AF65-F5344CB8AC3E}">
        <p14:creationId xmlns:p14="http://schemas.microsoft.com/office/powerpoint/2010/main" val="856930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47961" y="701481"/>
            <a:ext cx="8784976" cy="5970865"/>
          </a:xfrm>
          <a:prstGeom prst="rect">
            <a:avLst/>
          </a:prstGeom>
        </p:spPr>
        <p:txBody>
          <a:bodyPr wrap="square">
            <a:spAutoFit/>
          </a:bodyPr>
          <a:lstStyle/>
          <a:p>
            <a:pPr algn="just">
              <a:spcAft>
                <a:spcPts val="0"/>
              </a:spcAft>
            </a:pPr>
            <a:r>
              <a:rPr lang="en-ZA"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INFRASTRUCTURE SUPPORT</a:t>
            </a: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en-ZA" sz="16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Infrastructure Support sub-programme have adjusted its budget in response to the R123 million cut from its projects’ allocation, due to COVID 19. The said projects are mainly covered within the four APP indicators of the sub-programme, </a:t>
            </a:r>
            <a:r>
              <a:rPr lang="en-ZA" sz="16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viz</a:t>
            </a: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Symbol" panose="05050102010706020507" pitchFamily="18" charset="2"/>
              <a:buChar char=""/>
            </a:pP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of municipalities provided with technical and management support during construction</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Symbol" panose="05050102010706020507" pitchFamily="18" charset="2"/>
              <a:buChar char=""/>
            </a:pPr>
            <a:r>
              <a:rPr lang="en-ZA" sz="16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Number </a:t>
            </a:r>
            <a:r>
              <a:rPr lang="en-ZA"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of community gyms and children’s play parks constructed</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Symbol" panose="05050102010706020507" pitchFamily="18" charset="2"/>
              <a:buChar char=""/>
            </a:pPr>
            <a:r>
              <a:rPr lang="en-ZA" sz="16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Number </a:t>
            </a:r>
            <a:r>
              <a:rPr lang="en-ZA"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of heritage legacy projects implemented</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Symbol" panose="05050102010706020507" pitchFamily="18" charset="2"/>
              <a:buChar char=""/>
            </a:pP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Provincial Resistance and Liberation Heritage Route (RLHR</a:t>
            </a: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lvl="0" algn="just">
              <a:spcAft>
                <a:spcPts val="0"/>
              </a:spcAft>
            </a:pP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lvl="0" algn="just">
              <a:spcAft>
                <a:spcPts val="0"/>
              </a:spcAft>
            </a:pPr>
            <a:r>
              <a:rPr lang="en-ZA"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DSAC is required to conduct site visits for inspections to ensure that MIG funded sport infrastructure projects are compliant with </a:t>
            </a:r>
            <a:r>
              <a:rPr lang="en-ZA" sz="16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Technical Norms and Standards for Sport and Recreation Infrastructure Provision (2010) </a:t>
            </a:r>
            <a:r>
              <a:rPr lang="en-ZA"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a:t>
            </a:r>
            <a:r>
              <a:rPr lang="en-ZA" sz="1600" b="1" i="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ZA"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convene meetings with municipalities, consultants and contracts for overall monitoring and overall project management support</a:t>
            </a:r>
            <a:r>
              <a:rPr lang="en-ZA" sz="16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lvl="0" algn="just">
              <a:spcAft>
                <a:spcPts val="0"/>
              </a:spcAft>
            </a:pPr>
            <a:r>
              <a:rPr lang="en-ZA" sz="16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lvl="0" algn="just">
              <a:spcAft>
                <a:spcPts val="0"/>
              </a:spcAft>
            </a:pP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implementation of this output involves travelling to municipalities and project sites but under Lockdown, this has not been possible. Projects were also stopped in municipalities until the beginning of Lockdown level 3. While projects have resumed, the completions will be significantly delayed due to lockdown, and may lead to cost escalation in some areas. </a:t>
            </a:r>
            <a:r>
              <a:rPr lang="en-ZA" sz="1600" dirty="0">
                <a:solidFill>
                  <a:srgbClr val="000000"/>
                </a:solidFill>
                <a:latin typeface="Arial" panose="020B0604020202020204" pitchFamily="34" charset="0"/>
                <a:ea typeface="Calibri" panose="020F0502020204030204" pitchFamily="34" charset="0"/>
                <a:cs typeface="Arial" panose="020B0604020202020204" pitchFamily="34" charset="0"/>
              </a:rPr>
              <a:t>Most projects are located outside of  COVID -- -19 hotspots</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marL="270510" algn="just">
              <a:spcAft>
                <a:spcPts val="0"/>
              </a:spcAft>
            </a:pP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en-ZA" sz="1200" b="1" dirty="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22270"/>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197520" y="8314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51023"/>
            <a:ext cx="1543050" cy="273844"/>
          </a:xfrm>
          <a:prstGeom prst="rect">
            <a:avLst/>
          </a:prstGeom>
        </p:spPr>
        <p:txBody>
          <a:bodyPr/>
          <a:lstStyle/>
          <a:p>
            <a:pPr algn="r"/>
            <a:fld id="{F986BC6C-A1B6-454A-8737-3EFFA3B96459}" type="slidenum">
              <a:rPr lang="en-ZA" smtClean="0"/>
              <a:pPr algn="r"/>
              <a:t>73</a:t>
            </a:fld>
            <a:endParaRPr lang="en-ZA" dirty="0"/>
          </a:p>
        </p:txBody>
      </p:sp>
    </p:spTree>
    <p:extLst>
      <p:ext uri="{BB962C8B-B14F-4D97-AF65-F5344CB8AC3E}">
        <p14:creationId xmlns:p14="http://schemas.microsoft.com/office/powerpoint/2010/main" val="3245361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70434" y="773335"/>
            <a:ext cx="8784976" cy="6033768"/>
          </a:xfrm>
          <a:prstGeom prst="rect">
            <a:avLst/>
          </a:prstGeom>
        </p:spPr>
        <p:txBody>
          <a:bodyPr wrap="square">
            <a:spAutoFit/>
          </a:bodyPr>
          <a:lstStyle/>
          <a:p>
            <a:pPr algn="just">
              <a:spcAft>
                <a:spcPts val="0"/>
              </a:spcAft>
            </a:pPr>
            <a:r>
              <a:rPr lang="en-ZA"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INFRASTRUCTURE </a:t>
            </a:r>
            <a:r>
              <a:rPr lang="en-ZA" b="1"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SUPPORT</a:t>
            </a:r>
          </a:p>
          <a:p>
            <a:pPr algn="just">
              <a:spcAft>
                <a:spcPts val="0"/>
              </a:spcAft>
            </a:pPr>
            <a:endParaRPr lang="en-ZA" b="1"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0"/>
              </a:spcAft>
              <a:buFont typeface="Arial" panose="020B0604020202020204" pitchFamily="34" charset="0"/>
              <a:buChar char="•"/>
            </a:pP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Since MIG is a direct transfer to municipalities from COGTA, determination of sport infrastructure allocation budget adjustments by municipalities is still to be made by DSAC. This output </a:t>
            </a: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indicator, </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set for quarter 1, could not be achieved due to COVID-19 lockdown regulations.</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en-ZA"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0"/>
              </a:spcAft>
              <a:buFont typeface="Arial" panose="020B0604020202020204" pitchFamily="34" charset="0"/>
              <a:buChar char="•"/>
            </a:pP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There </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a three-year contract with the Service Provider for </a:t>
            </a:r>
            <a:r>
              <a:rPr lang="en-ZA"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construction of outdoor gyms and children play parks</a:t>
            </a:r>
            <a:r>
              <a:rPr lang="en-ZA" sz="1600" b="1" dirty="0">
                <a:latin typeface="Arial" panose="020B0604020202020204" pitchFamily="34" charset="0"/>
                <a:ea typeface="Times New Roman" panose="02020603050405020304" pitchFamily="18" charset="0"/>
                <a:cs typeface="Arial" panose="020B0604020202020204" pitchFamily="34" charset="0"/>
              </a:rPr>
              <a:t> .</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contract is for a period of 2019/20 – 2021/22 and </a:t>
            </a: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has </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 been affected by budget cuts and the APP target of 10 remains the same.</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endParaRPr lang="en-ZA" sz="16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n-ZA" sz="16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The</a:t>
            </a:r>
            <a:r>
              <a:rPr lang="en-ZA" sz="1600" b="1"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ZA" sz="1600" b="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implementation of heritage legacy projects suffered a budget cut of </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R14 million. This cut affects more, the infrastructure projects that are not part of the APP targets, but rather, the Operational Plan of the programme.  As such, the APP target of 2 Legacy Projects (i.e. Sarah Baartman and </a:t>
            </a:r>
            <a:r>
              <a:rPr lang="en-ZA" sz="16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Enyokeni</a:t>
            </a:r>
            <a:r>
              <a:rPr lang="en-ZA"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will remain. The only impact will be the delayed implementation and completion of these </a:t>
            </a:r>
            <a:r>
              <a:rPr lang="en-ZA" sz="1600" kern="12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projects.</a:t>
            </a:r>
          </a:p>
          <a:p>
            <a:pPr marL="285750" indent="-285750" algn="just">
              <a:lnSpc>
                <a:spcPct val="107000"/>
              </a:lnSpc>
              <a:spcAft>
                <a:spcPts val="800"/>
              </a:spcAft>
              <a:buFont typeface="Arial" panose="020B0604020202020204" pitchFamily="34" charset="0"/>
              <a:buChar char="•"/>
            </a:pPr>
            <a:r>
              <a:rPr lang="en-ZA" sz="1600"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ZA"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Department primarily provides financial and technical support through the National Heritage Council to enable provinces to develop and manage </a:t>
            </a:r>
            <a:r>
              <a:rPr lang="en-ZA"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Resistance Heritage and Liberation Routes</a:t>
            </a:r>
            <a:r>
              <a:rPr lang="en-ZA"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ZA" sz="16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(RLHR)</a:t>
            </a:r>
            <a:r>
              <a:rPr lang="en-ZA"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sites. </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en-ZA"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Three projects are at implementation stage and no budget cuts have been effected. DSAC will continue to monitor these projects and other projects funded through the NHC under this output</a:t>
            </a:r>
            <a:r>
              <a:rPr lang="en-ZA" sz="1600"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ZA"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22270"/>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197520" y="83145"/>
            <a:ext cx="6709318" cy="584775"/>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RDSP</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51023"/>
            <a:ext cx="1543050" cy="273844"/>
          </a:xfrm>
          <a:prstGeom prst="rect">
            <a:avLst/>
          </a:prstGeom>
        </p:spPr>
        <p:txBody>
          <a:bodyPr/>
          <a:lstStyle/>
          <a:p>
            <a:pPr algn="r"/>
            <a:fld id="{F986BC6C-A1B6-454A-8737-3EFFA3B96459}" type="slidenum">
              <a:rPr lang="en-ZA" smtClean="0"/>
              <a:pPr algn="r"/>
              <a:t>74</a:t>
            </a:fld>
            <a:endParaRPr lang="en-ZA" dirty="0"/>
          </a:p>
        </p:txBody>
      </p:sp>
    </p:spTree>
    <p:extLst>
      <p:ext uri="{BB962C8B-B14F-4D97-AF65-F5344CB8AC3E}">
        <p14:creationId xmlns:p14="http://schemas.microsoft.com/office/powerpoint/2010/main" val="2354613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0220CD-CA13-4F9C-B19A-38E1DEBD3872}"/>
              </a:ext>
            </a:extLst>
          </p:cNvPr>
          <p:cNvSpPr>
            <a:spLocks noGrp="1"/>
          </p:cNvSpPr>
          <p:nvPr>
            <p:ph type="sldNum" sz="quarter" idx="12"/>
          </p:nvPr>
        </p:nvSpPr>
        <p:spPr>
          <a:xfrm>
            <a:off x="6831576" y="6555488"/>
            <a:ext cx="2057400" cy="365125"/>
          </a:xfrm>
        </p:spPr>
        <p:txBody>
          <a:bodyPr/>
          <a:lstStyle/>
          <a:p>
            <a:fld id="{F986BC6C-A1B6-454A-8737-3EFFA3B96459}" type="slidenum">
              <a:rPr lang="en-ZA" smtClean="0"/>
              <a:pPr/>
              <a:t>75</a:t>
            </a:fld>
            <a:endParaRPr lang="en-ZA" dirty="0"/>
          </a:p>
        </p:txBody>
      </p:sp>
      <p:sp>
        <p:nvSpPr>
          <p:cNvPr id="5" name="TextBox 4">
            <a:extLst>
              <a:ext uri="{FF2B5EF4-FFF2-40B4-BE49-F238E27FC236}">
                <a16:creationId xmlns:a16="http://schemas.microsoft.com/office/drawing/2014/main" id="{37712CC9-F2AF-4941-B1EC-14504BB01262}"/>
              </a:ext>
            </a:extLst>
          </p:cNvPr>
          <p:cNvSpPr txBox="1"/>
          <p:nvPr/>
        </p:nvSpPr>
        <p:spPr>
          <a:xfrm>
            <a:off x="467544" y="251123"/>
            <a:ext cx="7848872" cy="58477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P 2  COVID-RELIEF DECISION MATRIX</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399034227"/>
              </p:ext>
            </p:extLst>
          </p:nvPr>
        </p:nvGraphicFramePr>
        <p:xfrm>
          <a:off x="135977" y="962508"/>
          <a:ext cx="8937522" cy="5687839"/>
        </p:xfrm>
        <a:graphic>
          <a:graphicData uri="http://schemas.openxmlformats.org/drawingml/2006/table">
            <a:tbl>
              <a:tblPr firstRow="1" firstCol="1" bandRow="1"/>
              <a:tblGrid>
                <a:gridCol w="2359741">
                  <a:extLst>
                    <a:ext uri="{9D8B030D-6E8A-4147-A177-3AD203B41FA5}">
                      <a16:colId xmlns:a16="http://schemas.microsoft.com/office/drawing/2014/main" val="3260764849"/>
                    </a:ext>
                  </a:extLst>
                </a:gridCol>
                <a:gridCol w="648929">
                  <a:extLst>
                    <a:ext uri="{9D8B030D-6E8A-4147-A177-3AD203B41FA5}">
                      <a16:colId xmlns:a16="http://schemas.microsoft.com/office/drawing/2014/main" val="3235032535"/>
                    </a:ext>
                  </a:extLst>
                </a:gridCol>
                <a:gridCol w="668594">
                  <a:extLst>
                    <a:ext uri="{9D8B030D-6E8A-4147-A177-3AD203B41FA5}">
                      <a16:colId xmlns:a16="http://schemas.microsoft.com/office/drawing/2014/main" val="3709498154"/>
                    </a:ext>
                  </a:extLst>
                </a:gridCol>
                <a:gridCol w="393290">
                  <a:extLst>
                    <a:ext uri="{9D8B030D-6E8A-4147-A177-3AD203B41FA5}">
                      <a16:colId xmlns:a16="http://schemas.microsoft.com/office/drawing/2014/main" val="3939924850"/>
                    </a:ext>
                  </a:extLst>
                </a:gridCol>
                <a:gridCol w="422787">
                  <a:extLst>
                    <a:ext uri="{9D8B030D-6E8A-4147-A177-3AD203B41FA5}">
                      <a16:colId xmlns:a16="http://schemas.microsoft.com/office/drawing/2014/main" val="3980822768"/>
                    </a:ext>
                  </a:extLst>
                </a:gridCol>
                <a:gridCol w="656363">
                  <a:extLst>
                    <a:ext uri="{9D8B030D-6E8A-4147-A177-3AD203B41FA5}">
                      <a16:colId xmlns:a16="http://schemas.microsoft.com/office/drawing/2014/main" val="390657654"/>
                    </a:ext>
                  </a:extLst>
                </a:gridCol>
                <a:gridCol w="641495">
                  <a:extLst>
                    <a:ext uri="{9D8B030D-6E8A-4147-A177-3AD203B41FA5}">
                      <a16:colId xmlns:a16="http://schemas.microsoft.com/office/drawing/2014/main" val="3802706052"/>
                    </a:ext>
                  </a:extLst>
                </a:gridCol>
                <a:gridCol w="1052052">
                  <a:extLst>
                    <a:ext uri="{9D8B030D-6E8A-4147-A177-3AD203B41FA5}">
                      <a16:colId xmlns:a16="http://schemas.microsoft.com/office/drawing/2014/main" val="191624111"/>
                    </a:ext>
                  </a:extLst>
                </a:gridCol>
                <a:gridCol w="855406">
                  <a:extLst>
                    <a:ext uri="{9D8B030D-6E8A-4147-A177-3AD203B41FA5}">
                      <a16:colId xmlns:a16="http://schemas.microsoft.com/office/drawing/2014/main" val="50887070"/>
                    </a:ext>
                  </a:extLst>
                </a:gridCol>
                <a:gridCol w="1238865">
                  <a:extLst>
                    <a:ext uri="{9D8B030D-6E8A-4147-A177-3AD203B41FA5}">
                      <a16:colId xmlns:a16="http://schemas.microsoft.com/office/drawing/2014/main" val="3492868531"/>
                    </a:ext>
                  </a:extLst>
                </a:gridCol>
              </a:tblGrid>
              <a:tr h="1068634">
                <a:tc>
                  <a:txBody>
                    <a:bodyPr/>
                    <a:lstStyle/>
                    <a:p>
                      <a:pPr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r>
                      <a:br>
                        <a:rPr lang="en-ZA" sz="900" b="1">
                          <a:effectLst/>
                          <a:latin typeface="Calibri" panose="020F0502020204030204" pitchFamily="34" charset="0"/>
                          <a:ea typeface="Calibri" panose="020F0502020204030204" pitchFamily="34" charset="0"/>
                          <a:cs typeface="Times New Roman" panose="02020603050405020304" pitchFamily="18" charset="0"/>
                        </a:rPr>
                      </a:b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APP   INDICATOR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ORIGINAL TARGET</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dirty="0" smtClean="0">
                          <a:effectLst/>
                          <a:latin typeface="Calibri" panose="020F0502020204030204" pitchFamily="34" charset="0"/>
                          <a:ea typeface="Calibri" panose="020F0502020204030204" pitchFamily="34" charset="0"/>
                          <a:cs typeface="Times New Roman" panose="02020603050405020304" pitchFamily="18" charset="0"/>
                        </a:rPr>
                        <a:t>ADJUSTED </a:t>
                      </a:r>
                      <a:r>
                        <a:rPr lang="en-ZA" sz="900" b="1" dirty="0">
                          <a:effectLst/>
                          <a:latin typeface="Calibri" panose="020F0502020204030204" pitchFamily="34" charset="0"/>
                          <a:ea typeface="Calibri" panose="020F0502020204030204" pitchFamily="34" charset="0"/>
                          <a:cs typeface="Times New Roman" panose="02020603050405020304" pitchFamily="18" charset="0"/>
                        </a:rPr>
                        <a:t>TARGET</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APP</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ENE Narrative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BUDGET REDUCTION</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HIGHEST LOCKDOWN LEVEL OF DELIVERY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dirty="0" smtClean="0">
                          <a:effectLst/>
                          <a:latin typeface="Calibri" panose="020F0502020204030204" pitchFamily="34" charset="0"/>
                          <a:ea typeface="Calibri" panose="020F0502020204030204" pitchFamily="34" charset="0"/>
                          <a:cs typeface="Times New Roman" panose="02020603050405020304" pitchFamily="18" charset="0"/>
                        </a:rPr>
                        <a:t>ECONOMIC </a:t>
                      </a:r>
                      <a:r>
                        <a:rPr lang="en-ZA" sz="900" b="1" dirty="0">
                          <a:effectLst/>
                          <a:latin typeface="Calibri" panose="020F0502020204030204" pitchFamily="34" charset="0"/>
                          <a:ea typeface="Calibri" panose="020F0502020204030204" pitchFamily="34" charset="0"/>
                          <a:cs typeface="Times New Roman" panose="02020603050405020304" pitchFamily="18" charset="0"/>
                        </a:rPr>
                        <a:t>ACTIVITY</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CONTRACTUAL</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OTHER IMPLICATIONS &amp; NEW METHODS OF DELIVERY</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08454189"/>
                  </a:ext>
                </a:extLst>
              </a:tr>
              <a:tr h="671821">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2.1 Number of athletes supported through the scientific support per year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80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40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R2m</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equipment.</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Loss of income for coaches (coaches fees)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New intake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No new method of delivery</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92462"/>
                  </a:ext>
                </a:extLst>
              </a:tr>
              <a:tr h="656994">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2.2 Number of athletes supported by the sports academies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3700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1850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R10.3m</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Calibri" panose="020F0502020204030204" pitchFamily="34" charset="0"/>
                          <a:ea typeface="Calibri" panose="020F0502020204030204" pitchFamily="34" charset="0"/>
                          <a:cs typeface="Calibri" panose="020F0502020204030204" pitchFamily="34" charset="0"/>
                        </a:rPr>
                        <a:t>Living expenses, Scientific and medical support, coaching</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Equipment and attire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No new method of delivery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818292"/>
                  </a:ext>
                </a:extLst>
              </a:tr>
              <a:tr h="537456">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2.3 Number of sport and recreation promotion campaigns and events implemented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8</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R61m</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Goods and Services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Travel services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Equipment and attire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Online promotion of events and activities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No mass gatherings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407652"/>
                  </a:ext>
                </a:extLst>
              </a:tr>
              <a:tr h="940549">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2.4 Number of people actively participating in sport and recreation promotion campaigns and events per year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46 964</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2400</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R61m</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equipment and attire for communities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Catering</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Entertainment</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Travel services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Equipment and attire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Online promotion of events and activities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No mass gatherings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437302"/>
                  </a:ext>
                </a:extLst>
              </a:tr>
              <a:tr h="806184">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2.5 Number of people participating in organised sport and active recreation events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355 000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5 </a:t>
                      </a:r>
                      <a:r>
                        <a:rPr lang="en-ZA" sz="900" b="1" dirty="0">
                          <a:effectLst/>
                          <a:latin typeface="Arial" panose="020B0604020202020204" pitchFamily="34" charset="0"/>
                          <a:ea typeface="Calibri" panose="020F0502020204030204" pitchFamily="34" charset="0"/>
                          <a:cs typeface="Times New Roman" panose="02020603050405020304" pitchFamily="18" charset="0"/>
                        </a:rPr>
                        <a:t>000</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0</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 </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equipment and attire for communities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Catering</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Entertainment</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Equipment and attire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Ministerial Outreach Programmes with less people in 3</a:t>
                      </a:r>
                      <a:r>
                        <a:rPr lang="en-ZA" sz="900" b="1" baseline="30000">
                          <a:effectLst/>
                          <a:latin typeface="Arial" panose="020B0604020202020204" pitchFamily="34" charset="0"/>
                          <a:ea typeface="Calibri" panose="020F0502020204030204" pitchFamily="34" charset="0"/>
                          <a:cs typeface="Times New Roman" panose="02020603050405020304" pitchFamily="18" charset="0"/>
                        </a:rPr>
                        <a:t>rd</a:t>
                      </a:r>
                      <a:r>
                        <a:rPr lang="en-ZA" sz="900" b="1">
                          <a:effectLst/>
                          <a:latin typeface="Arial" panose="020B0604020202020204" pitchFamily="34" charset="0"/>
                          <a:ea typeface="Calibri" panose="020F0502020204030204" pitchFamily="34" charset="0"/>
                          <a:cs typeface="Times New Roman" panose="02020603050405020304" pitchFamily="18" charset="0"/>
                        </a:rPr>
                        <a:t> Quarter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939195"/>
                  </a:ext>
                </a:extLst>
              </a:tr>
              <a:tr h="671821">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2.6 Number of schools, hubs and clubs provided with equipment and/or attire as per the established norms and standards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2 500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2 500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4</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equipment and attire for Schools, Clubs and Hubs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Equipment and attire</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No changes here. </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Procurement of Equipment and attire can still go on</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26807"/>
                  </a:ext>
                </a:extLst>
              </a:tr>
            </a:tbl>
          </a:graphicData>
        </a:graphic>
      </p:graphicFrame>
    </p:spTree>
    <p:extLst>
      <p:ext uri="{BB962C8B-B14F-4D97-AF65-F5344CB8AC3E}">
        <p14:creationId xmlns:p14="http://schemas.microsoft.com/office/powerpoint/2010/main" val="2819851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0220CD-CA13-4F9C-B19A-38E1DEBD3872}"/>
              </a:ext>
            </a:extLst>
          </p:cNvPr>
          <p:cNvSpPr>
            <a:spLocks noGrp="1"/>
          </p:cNvSpPr>
          <p:nvPr>
            <p:ph type="sldNum" sz="quarter" idx="12"/>
          </p:nvPr>
        </p:nvSpPr>
        <p:spPr>
          <a:xfrm>
            <a:off x="6851240" y="6492875"/>
            <a:ext cx="2057400" cy="365125"/>
          </a:xfrm>
        </p:spPr>
        <p:txBody>
          <a:bodyPr/>
          <a:lstStyle/>
          <a:p>
            <a:fld id="{F986BC6C-A1B6-454A-8737-3EFFA3B96459}" type="slidenum">
              <a:rPr lang="en-ZA" smtClean="0"/>
              <a:pPr/>
              <a:t>76</a:t>
            </a:fld>
            <a:endParaRPr lang="en-ZA"/>
          </a:p>
        </p:txBody>
      </p:sp>
      <p:sp>
        <p:nvSpPr>
          <p:cNvPr id="5" name="TextBox 4">
            <a:extLst>
              <a:ext uri="{FF2B5EF4-FFF2-40B4-BE49-F238E27FC236}">
                <a16:creationId xmlns:a16="http://schemas.microsoft.com/office/drawing/2014/main" id="{37712CC9-F2AF-4941-B1EC-14504BB01262}"/>
              </a:ext>
            </a:extLst>
          </p:cNvPr>
          <p:cNvSpPr txBox="1"/>
          <p:nvPr/>
        </p:nvSpPr>
        <p:spPr>
          <a:xfrm>
            <a:off x="467544" y="0"/>
            <a:ext cx="7848872" cy="58477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P 2  COVID-RELIEF DECISION MATRIX</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87039182"/>
              </p:ext>
            </p:extLst>
          </p:nvPr>
        </p:nvGraphicFramePr>
        <p:xfrm>
          <a:off x="98323" y="511278"/>
          <a:ext cx="8937522" cy="6268282"/>
        </p:xfrm>
        <a:graphic>
          <a:graphicData uri="http://schemas.openxmlformats.org/drawingml/2006/table">
            <a:tbl>
              <a:tblPr firstRow="1" firstCol="1" bandRow="1"/>
              <a:tblGrid>
                <a:gridCol w="2133599">
                  <a:extLst>
                    <a:ext uri="{9D8B030D-6E8A-4147-A177-3AD203B41FA5}">
                      <a16:colId xmlns:a16="http://schemas.microsoft.com/office/drawing/2014/main" val="3260764849"/>
                    </a:ext>
                  </a:extLst>
                </a:gridCol>
                <a:gridCol w="599768">
                  <a:extLst>
                    <a:ext uri="{9D8B030D-6E8A-4147-A177-3AD203B41FA5}">
                      <a16:colId xmlns:a16="http://schemas.microsoft.com/office/drawing/2014/main" val="3235032535"/>
                    </a:ext>
                  </a:extLst>
                </a:gridCol>
                <a:gridCol w="619432">
                  <a:extLst>
                    <a:ext uri="{9D8B030D-6E8A-4147-A177-3AD203B41FA5}">
                      <a16:colId xmlns:a16="http://schemas.microsoft.com/office/drawing/2014/main" val="3709498154"/>
                    </a:ext>
                  </a:extLst>
                </a:gridCol>
                <a:gridCol w="403123">
                  <a:extLst>
                    <a:ext uri="{9D8B030D-6E8A-4147-A177-3AD203B41FA5}">
                      <a16:colId xmlns:a16="http://schemas.microsoft.com/office/drawing/2014/main" val="3939924850"/>
                    </a:ext>
                  </a:extLst>
                </a:gridCol>
                <a:gridCol w="462116">
                  <a:extLst>
                    <a:ext uri="{9D8B030D-6E8A-4147-A177-3AD203B41FA5}">
                      <a16:colId xmlns:a16="http://schemas.microsoft.com/office/drawing/2014/main" val="3980822768"/>
                    </a:ext>
                  </a:extLst>
                </a:gridCol>
                <a:gridCol w="550606">
                  <a:extLst>
                    <a:ext uri="{9D8B030D-6E8A-4147-A177-3AD203B41FA5}">
                      <a16:colId xmlns:a16="http://schemas.microsoft.com/office/drawing/2014/main" val="390657654"/>
                    </a:ext>
                  </a:extLst>
                </a:gridCol>
                <a:gridCol w="833211">
                  <a:extLst>
                    <a:ext uri="{9D8B030D-6E8A-4147-A177-3AD203B41FA5}">
                      <a16:colId xmlns:a16="http://schemas.microsoft.com/office/drawing/2014/main" val="3802706052"/>
                    </a:ext>
                  </a:extLst>
                </a:gridCol>
                <a:gridCol w="1110483">
                  <a:extLst>
                    <a:ext uri="{9D8B030D-6E8A-4147-A177-3AD203B41FA5}">
                      <a16:colId xmlns:a16="http://schemas.microsoft.com/office/drawing/2014/main" val="191624111"/>
                    </a:ext>
                  </a:extLst>
                </a:gridCol>
                <a:gridCol w="854866">
                  <a:extLst>
                    <a:ext uri="{9D8B030D-6E8A-4147-A177-3AD203B41FA5}">
                      <a16:colId xmlns:a16="http://schemas.microsoft.com/office/drawing/2014/main" val="50887070"/>
                    </a:ext>
                  </a:extLst>
                </a:gridCol>
                <a:gridCol w="1370318">
                  <a:extLst>
                    <a:ext uri="{9D8B030D-6E8A-4147-A177-3AD203B41FA5}">
                      <a16:colId xmlns:a16="http://schemas.microsoft.com/office/drawing/2014/main" val="3492868531"/>
                    </a:ext>
                  </a:extLst>
                </a:gridCol>
              </a:tblGrid>
              <a:tr h="769640">
                <a:tc>
                  <a:txBody>
                    <a:bodyPr/>
                    <a:lstStyle/>
                    <a:p>
                      <a:pPr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r>
                      <a:br>
                        <a:rPr lang="en-ZA" sz="900" b="1">
                          <a:effectLst/>
                          <a:latin typeface="Calibri" panose="020F0502020204030204" pitchFamily="34" charset="0"/>
                          <a:ea typeface="Calibri" panose="020F0502020204030204" pitchFamily="34" charset="0"/>
                          <a:cs typeface="Times New Roman" panose="02020603050405020304" pitchFamily="18" charset="0"/>
                        </a:rPr>
                      </a:b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APP   INDICATOR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dirty="0" smtClean="0">
                          <a:effectLst/>
                          <a:latin typeface="Calibri" panose="020F0502020204030204" pitchFamily="34" charset="0"/>
                          <a:ea typeface="Calibri" panose="020F0502020204030204" pitchFamily="34" charset="0"/>
                          <a:cs typeface="Times New Roman" panose="02020603050405020304" pitchFamily="18" charset="0"/>
                        </a:rPr>
                        <a:t>ORIGINAL </a:t>
                      </a:r>
                      <a:r>
                        <a:rPr lang="en-ZA" sz="900" b="1" dirty="0">
                          <a:effectLst/>
                          <a:latin typeface="Calibri" panose="020F0502020204030204" pitchFamily="34" charset="0"/>
                          <a:ea typeface="Calibri" panose="020F0502020204030204" pitchFamily="34" charset="0"/>
                          <a:cs typeface="Times New Roman" panose="02020603050405020304" pitchFamily="18" charset="0"/>
                        </a:rPr>
                        <a:t>TARGET</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dirty="0" smtClean="0">
                          <a:effectLst/>
                          <a:latin typeface="Calibri" panose="020F0502020204030204" pitchFamily="34" charset="0"/>
                          <a:ea typeface="Calibri" panose="020F0502020204030204" pitchFamily="34" charset="0"/>
                          <a:cs typeface="Times New Roman" panose="02020603050405020304" pitchFamily="18" charset="0"/>
                        </a:rPr>
                        <a:t>ADJUSTED </a:t>
                      </a:r>
                      <a:r>
                        <a:rPr lang="en-ZA" sz="900" b="1" dirty="0">
                          <a:effectLst/>
                          <a:latin typeface="Calibri" panose="020F0502020204030204" pitchFamily="34" charset="0"/>
                          <a:ea typeface="Calibri" panose="020F0502020204030204" pitchFamily="34" charset="0"/>
                          <a:cs typeface="Times New Roman" panose="02020603050405020304" pitchFamily="18" charset="0"/>
                        </a:rPr>
                        <a:t>TARGET</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APP</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ENE Narrative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BUDGET REDUCTION</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HIGHEST LOCKDOWN LEVEL OF DELIVERY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endParaRPr lang="en-ZA" sz="900" b="1" dirty="0" smtClean="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dirty="0" smtClean="0">
                          <a:effectLst/>
                          <a:latin typeface="Calibri" panose="020F0502020204030204" pitchFamily="34" charset="0"/>
                          <a:ea typeface="Calibri" panose="020F0502020204030204" pitchFamily="34" charset="0"/>
                          <a:cs typeface="Times New Roman" panose="02020603050405020304" pitchFamily="18" charset="0"/>
                        </a:rPr>
                        <a:t>ECONOMIC </a:t>
                      </a:r>
                      <a:r>
                        <a:rPr lang="en-ZA" sz="900" b="1" dirty="0">
                          <a:effectLst/>
                          <a:latin typeface="Calibri" panose="020F0502020204030204" pitchFamily="34" charset="0"/>
                          <a:ea typeface="Calibri" panose="020F0502020204030204" pitchFamily="34" charset="0"/>
                          <a:cs typeface="Times New Roman" panose="02020603050405020304" pitchFamily="18" charset="0"/>
                        </a:rPr>
                        <a:t>ACTIVITY</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CONTRACTUAL</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n-ZA" sz="900" b="1">
                          <a:effectLst/>
                          <a:latin typeface="Calibri" panose="020F0502020204030204" pitchFamily="34" charset="0"/>
                          <a:ea typeface="Calibri" panose="020F0502020204030204" pitchFamily="34" charset="0"/>
                          <a:cs typeface="Times New Roman" panose="02020603050405020304" pitchFamily="18" charset="0"/>
                        </a:rPr>
                        <a:t>OTHER IMPLICATIONS &amp; NEW METHODS OF DELIVERY</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08454189"/>
                  </a:ext>
                </a:extLst>
              </a:tr>
              <a:tr h="1827106">
                <a:tc>
                  <a:txBody>
                    <a:bodyPr/>
                    <a:lstStyle/>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2.7 Number of learners in the National School Sport Championships per year</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5 000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90m</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add</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Equipment and attire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Opportunity </a:t>
                      </a:r>
                      <a:r>
                        <a:rPr lang="en-ZA" sz="900" b="1" dirty="0">
                          <a:effectLst/>
                          <a:latin typeface="Arial" panose="020B0604020202020204" pitchFamily="34" charset="0"/>
                          <a:ea typeface="Calibri" panose="020F0502020204030204" pitchFamily="34" charset="0"/>
                          <a:cs typeface="Times New Roman" panose="02020603050405020304" pitchFamily="18" charset="0"/>
                        </a:rPr>
                        <a:t>for Talent search and development have been missed</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Delays in addressing Transformation in School Sport</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Sport development will lag behind</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dirty="0">
                          <a:effectLst/>
                          <a:latin typeface="Arial" panose="020B0604020202020204" pitchFamily="34" charset="0"/>
                          <a:ea typeface="Calibri" panose="020F0502020204030204" pitchFamily="34" charset="0"/>
                          <a:cs typeface="Times New Roman" panose="02020603050405020304" pitchFamily="18" charset="0"/>
                        </a:rPr>
                        <a:t>Missed opportunity to showcase talent in School Sport</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574263"/>
                  </a:ext>
                </a:extLst>
              </a:tr>
              <a:tr h="416193">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2.8 % of sport and recreation bodies meeting 50% or more of all prescribed Charter transformation targets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68.4%</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(13/19)</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No change</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704216"/>
                  </a:ext>
                </a:extLst>
              </a:tr>
              <a:tr h="698375">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2.9 Number of municipalities provided with technical and management support during construction</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35</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35</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Consultants and Contractors. Construction of facilities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As per each municipal SCM process</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492644"/>
                  </a:ext>
                </a:extLst>
              </a:tr>
              <a:tr h="275101">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2.10 Number of community gyms and children’s play parks constructed</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10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10</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Construction of facilities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Active contract</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275668"/>
                  </a:ext>
                </a:extLst>
              </a:tr>
              <a:tr h="416193">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2.11 Number of heritage legacy projects implemented</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2</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0</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Consulting services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Construction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Active contracts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6086301"/>
                  </a:ext>
                </a:extLst>
              </a:tr>
              <a:tr h="557283">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2.12 Number of Provincial Resistance and Liberation Heritage Route (RLHR)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9</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smtClean="0">
                          <a:effectLst/>
                          <a:latin typeface="Arial" panose="020B0604020202020204" pitchFamily="34" charset="0"/>
                          <a:ea typeface="Calibri" panose="020F0502020204030204" pitchFamily="34" charset="0"/>
                          <a:cs typeface="Times New Roman" panose="02020603050405020304" pitchFamily="18" charset="0"/>
                        </a:rPr>
                        <a:t>3</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x</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Procurement of Professional Service Provider.</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Construction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3 projects are still Active contracts </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spcAft>
                          <a:spcPts val="0"/>
                        </a:spcAft>
                      </a:pPr>
                      <a:r>
                        <a:rPr lang="en-ZA" sz="900" b="1">
                          <a:effectLst/>
                          <a:latin typeface="Arial" panose="020B0604020202020204" pitchFamily="34" charset="0"/>
                          <a:ea typeface="Calibri" panose="020F0502020204030204" pitchFamily="34" charset="0"/>
                          <a:cs typeface="Times New Roman" panose="02020603050405020304" pitchFamily="18" charset="0"/>
                        </a:rPr>
                        <a:t>N/A</a:t>
                      </a:r>
                      <a:endParaRPr lang="en-ZA" sz="900">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6028983"/>
                  </a:ext>
                </a:extLst>
              </a:tr>
              <a:tr h="1176810">
                <a:tc>
                  <a:txBody>
                    <a:bodyPr/>
                    <a:lstStyle/>
                    <a:p>
                      <a:pPr algn="l">
                        <a:lnSpc>
                          <a:spcPct val="107000"/>
                        </a:lnSpc>
                        <a:spcAft>
                          <a:spcPts val="0"/>
                        </a:spcAft>
                      </a:pPr>
                      <a:r>
                        <a:rPr lang="en-ZA" sz="9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2.13 %</a:t>
                      </a:r>
                      <a:r>
                        <a:rPr lang="en-US" sz="900" b="1"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 of </a:t>
                      </a:r>
                      <a:r>
                        <a:rPr lang="en-US" sz="900" b="1" dirty="0" err="1">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Covid</a:t>
                      </a:r>
                      <a:r>
                        <a:rPr lang="en-US" sz="900" b="1"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 relief applications from athletes, coaches and technical personnel processed </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100%</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New indicator</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New indicator</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ZA" sz="9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5</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Economic relief to the people affected in the sector. </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Government commitment to provide relief where needed</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ZA" sz="9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The relief funding comes from funding already allocated to the budget of DSAC. Continued Covid-19 lockdowns will mean the continued need to assist the affected </a:t>
                      </a:r>
                      <a:r>
                        <a:rPr lang="en-ZA" sz="900" b="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parties</a:t>
                      </a:r>
                      <a:endParaRPr lang="en-ZA"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061" marR="250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551150"/>
                  </a:ext>
                </a:extLst>
              </a:tr>
            </a:tbl>
          </a:graphicData>
        </a:graphic>
      </p:graphicFrame>
    </p:spTree>
    <p:extLst>
      <p:ext uri="{BB962C8B-B14F-4D97-AF65-F5344CB8AC3E}">
        <p14:creationId xmlns:p14="http://schemas.microsoft.com/office/powerpoint/2010/main" val="2605757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6F222-C194-4A7D-852F-E931C864B55E}"/>
              </a:ext>
            </a:extLst>
          </p:cNvPr>
          <p:cNvPicPr>
            <a:picLocks noChangeAspect="1"/>
          </p:cNvPicPr>
          <p:nvPr/>
        </p:nvPicPr>
        <p:blipFill>
          <a:blip r:embed="rId2" cstate="print"/>
          <a:stretch>
            <a:fillRect/>
          </a:stretch>
        </p:blipFill>
        <p:spPr>
          <a:xfrm flipH="1">
            <a:off x="19508" y="-225554"/>
            <a:ext cx="9124491" cy="7083554"/>
          </a:xfrm>
          <a:prstGeom prst="rect">
            <a:avLst/>
          </a:prstGeom>
        </p:spPr>
      </p:pic>
      <p:sp>
        <p:nvSpPr>
          <p:cNvPr id="3" name="TextBox 2">
            <a:extLst>
              <a:ext uri="{FF2B5EF4-FFF2-40B4-BE49-F238E27FC236}">
                <a16:creationId xmlns:a16="http://schemas.microsoft.com/office/drawing/2014/main" id="{CDD43455-1EF1-4394-B4A2-09BFCE79F80A}"/>
              </a:ext>
            </a:extLst>
          </p:cNvPr>
          <p:cNvSpPr txBox="1"/>
          <p:nvPr/>
        </p:nvSpPr>
        <p:spPr>
          <a:xfrm>
            <a:off x="19508" y="1546355"/>
            <a:ext cx="8945757" cy="2800767"/>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rPr>
              <a:t>AN EXTENSIVE SITUATIONAL ANALYSIS</a:t>
            </a:r>
          </a:p>
          <a:p>
            <a:pPr algn="ctr"/>
            <a:endParaRPr lang="en-US" sz="44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a:p>
            <a:pPr algn="ctr"/>
            <a:r>
              <a:rPr lang="en-US" sz="4400" b="1" dirty="0">
                <a:effectLst>
                  <a:outerShdw blurRad="38100" dist="38100" dir="2700000" algn="tl">
                    <a:srgbClr val="000000">
                      <a:alpha val="43137"/>
                    </a:srgbClr>
                  </a:outerShdw>
                </a:effectLst>
                <a:latin typeface="Bahnschrift SemiBold" panose="020B0502040204020203" pitchFamily="34" charset="0"/>
              </a:rPr>
              <a:t>A case for Programme </a:t>
            </a:r>
            <a:r>
              <a:rPr lang="en-US" sz="4400" b="1" dirty="0" smtClean="0">
                <a:effectLst>
                  <a:outerShdw blurRad="38100" dist="38100" dir="2700000" algn="tl">
                    <a:srgbClr val="000000">
                      <a:alpha val="43137"/>
                    </a:srgbClr>
                  </a:outerShdw>
                </a:effectLst>
                <a:latin typeface="Bahnschrift SemiBold" panose="020B0502040204020203" pitchFamily="34" charset="0"/>
              </a:rPr>
              <a:t>3</a:t>
            </a:r>
            <a:endParaRPr lang="en-ZA" sz="4400" b="1" dirty="0">
              <a:effectLst>
                <a:outerShdw blurRad="38100" dist="38100" dir="2700000" algn="tl">
                  <a:srgbClr val="000000">
                    <a:alpha val="43137"/>
                  </a:srgbClr>
                </a:outerShdw>
              </a:effectLst>
              <a:latin typeface="Bahnschrift SemiBold" panose="020B0502040204020203" pitchFamily="34" charset="0"/>
            </a:endParaRPr>
          </a:p>
        </p:txBody>
      </p:sp>
      <p:sp>
        <p:nvSpPr>
          <p:cNvPr id="7" name="Slide Number Placeholder 6">
            <a:extLst>
              <a:ext uri="{FF2B5EF4-FFF2-40B4-BE49-F238E27FC236}">
                <a16:creationId xmlns:a16="http://schemas.microsoft.com/office/drawing/2014/main" id="{C9AABD58-4287-4678-B891-3B0A73B6B8B7}"/>
              </a:ext>
            </a:extLst>
          </p:cNvPr>
          <p:cNvSpPr>
            <a:spLocks noGrp="1"/>
          </p:cNvSpPr>
          <p:nvPr>
            <p:ph type="sldNum" sz="quarter" idx="12"/>
          </p:nvPr>
        </p:nvSpPr>
        <p:spPr/>
        <p:txBody>
          <a:bodyPr/>
          <a:lstStyle/>
          <a:p>
            <a:fld id="{F986BC6C-A1B6-454A-8737-3EFFA3B96459}" type="slidenum">
              <a:rPr lang="en-ZA" smtClean="0"/>
              <a:pPr/>
              <a:t>77</a:t>
            </a:fld>
            <a:endParaRPr lang="en-ZA"/>
          </a:p>
        </p:txBody>
      </p:sp>
    </p:spTree>
    <p:extLst>
      <p:ext uri="{BB962C8B-B14F-4D97-AF65-F5344CB8AC3E}">
        <p14:creationId xmlns:p14="http://schemas.microsoft.com/office/powerpoint/2010/main" val="39125921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49364" y="1196752"/>
            <a:ext cx="8793956" cy="6247864"/>
          </a:xfrm>
          <a:prstGeom prst="rect">
            <a:avLst/>
          </a:prstGeom>
        </p:spPr>
        <p:txBody>
          <a:bodyPr wrap="square">
            <a:spAutoFit/>
          </a:bodyPr>
          <a:lstStyle/>
          <a:p>
            <a:pPr algn="just"/>
            <a:r>
              <a:rPr lang="en-US" sz="1600" b="1" u="sng" dirty="0">
                <a:latin typeface="Arial" panose="020B0604020202020204" pitchFamily="34" charset="0"/>
                <a:cs typeface="Arial" panose="020B0604020202020204" pitchFamily="34" charset="0"/>
              </a:rPr>
              <a:t>Budget Cuts</a:t>
            </a:r>
          </a:p>
          <a:p>
            <a:pPr algn="just"/>
            <a:endParaRPr lang="en-US" sz="1600" b="1" u="sng" dirty="0">
              <a:latin typeface="Arial" panose="020B0604020202020204" pitchFamily="34" charset="0"/>
              <a:cs typeface="Arial" panose="020B0604020202020204" pitchFamily="34" charset="0"/>
            </a:endParaRPr>
          </a:p>
          <a:p>
            <a:pPr marL="214313" indent="-214313"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main appropriation for Programme 3 </a:t>
            </a:r>
            <a:r>
              <a:rPr lang="en-ZA" sz="1600" dirty="0" smtClean="0">
                <a:latin typeface="Arial" panose="020B0604020202020204" pitchFamily="34" charset="0"/>
                <a:cs typeface="Arial" panose="020B0604020202020204" pitchFamily="34" charset="0"/>
              </a:rPr>
              <a:t>– ACPD </a:t>
            </a:r>
            <a:r>
              <a:rPr lang="en-ZA" sz="1600" dirty="0">
                <a:latin typeface="Arial" panose="020B0604020202020204" pitchFamily="34" charset="0"/>
                <a:cs typeface="Arial" panose="020B0604020202020204" pitchFamily="34" charset="0"/>
              </a:rPr>
              <a:t>branch was reduced by R 225,213,000 from R 1,295,143 to R1,099,987,000.</a:t>
            </a:r>
          </a:p>
          <a:p>
            <a:pPr marL="214313" indent="-214313" algn="just">
              <a:buFont typeface="Arial" panose="020B0604020202020204" pitchFamily="34" charset="0"/>
              <a:buChar char="•"/>
            </a:pPr>
            <a:r>
              <a:rPr lang="en-ZA" sz="1600" dirty="0">
                <a:latin typeface="Arial" panose="020B0604020202020204" pitchFamily="34" charset="0"/>
                <a:cs typeface="Arial" panose="020B0604020202020204" pitchFamily="34" charset="0"/>
              </a:rPr>
              <a:t>Mzansi Golden Economy (MGE) was reduced </a:t>
            </a:r>
            <a:r>
              <a:rPr lang="en-ZA" sz="1600" dirty="0" smtClean="0">
                <a:latin typeface="Arial" panose="020B0604020202020204" pitchFamily="34" charset="0"/>
                <a:cs typeface="Arial" panose="020B0604020202020204" pitchFamily="34" charset="0"/>
              </a:rPr>
              <a:t>from R </a:t>
            </a:r>
            <a:r>
              <a:rPr lang="en-ZA" sz="1600" dirty="0">
                <a:latin typeface="Arial" panose="020B0604020202020204" pitchFamily="34" charset="0"/>
                <a:cs typeface="Arial" panose="020B0604020202020204" pitchFamily="34" charset="0"/>
              </a:rPr>
              <a:t>322,449,000 to R105,449,000</a:t>
            </a:r>
          </a:p>
          <a:p>
            <a:pPr marL="214313" indent="-214313" algn="just">
              <a:buFont typeface="Arial" panose="020B0604020202020204" pitchFamily="34" charset="0"/>
              <a:buChar char="•"/>
            </a:pPr>
            <a:r>
              <a:rPr lang="en-ZA" sz="1600" dirty="0">
                <a:latin typeface="Arial" panose="020B0604020202020204" pitchFamily="34" charset="0"/>
                <a:cs typeface="Arial" panose="020B0604020202020204" pitchFamily="34" charset="0"/>
              </a:rPr>
              <a:t>Cultural &amp; Creative Industry Development (CCID) from  R 90,659,000 to R62,895,000 and </a:t>
            </a:r>
          </a:p>
          <a:p>
            <a:pPr marL="214313" indent="-214313" algn="just">
              <a:buFont typeface="Arial" panose="020B0604020202020204" pitchFamily="34" charset="0"/>
              <a:buChar char="•"/>
            </a:pPr>
            <a:r>
              <a:rPr lang="en-ZA" sz="1600" dirty="0">
                <a:latin typeface="Arial" panose="020B0604020202020204" pitchFamily="34" charset="0"/>
                <a:cs typeface="Arial" panose="020B0604020202020204" pitchFamily="34" charset="0"/>
              </a:rPr>
              <a:t>National Language Service  Budget </a:t>
            </a:r>
            <a:r>
              <a:rPr lang="en-ZA" sz="1600" dirty="0" smtClean="0">
                <a:latin typeface="Arial" panose="020B0604020202020204" pitchFamily="34" charset="0"/>
                <a:cs typeface="Arial" panose="020B0604020202020204" pitchFamily="34" charset="0"/>
              </a:rPr>
              <a:t>from </a:t>
            </a:r>
            <a:r>
              <a:rPr lang="en-ZA" sz="1600" dirty="0">
                <a:latin typeface="Arial" panose="020B0604020202020204" pitchFamily="34" charset="0"/>
                <a:cs typeface="Arial" panose="020B0604020202020204" pitchFamily="34" charset="0"/>
              </a:rPr>
              <a:t>R 60,017,000 to R56,861,000</a:t>
            </a:r>
          </a:p>
          <a:p>
            <a:pPr marL="214313" indent="-214313" algn="just">
              <a:buFont typeface="Arial" panose="020B0604020202020204" pitchFamily="34" charset="0"/>
              <a:buChar char="•"/>
            </a:pPr>
            <a:endParaRPr lang="en-ZA" sz="1600" b="1" u="sng" dirty="0">
              <a:latin typeface="Arial" panose="020B0604020202020204" pitchFamily="34" charset="0"/>
              <a:cs typeface="Arial" panose="020B0604020202020204" pitchFamily="34" charset="0"/>
            </a:endParaRPr>
          </a:p>
          <a:p>
            <a:pPr algn="just"/>
            <a:r>
              <a:rPr lang="en-ZA" sz="1600" dirty="0">
                <a:latin typeface="Arial" panose="020B0604020202020204" pitchFamily="34" charset="0"/>
                <a:cs typeface="Arial" panose="020B0604020202020204" pitchFamily="34" charset="0"/>
              </a:rPr>
              <a:t>R95 000 000 has been allocated to compensate the arts and culture sector for loss of income due to the restrictions on economic activity. </a:t>
            </a:r>
          </a:p>
          <a:p>
            <a:pPr marL="214313" indent="-214313" algn="just">
              <a:buFont typeface="Arial" panose="020B0604020202020204" pitchFamily="34" charset="0"/>
              <a:buChar char="•"/>
            </a:pPr>
            <a:endParaRPr lang="en-ZA" sz="1600" b="1" u="sng" dirty="0">
              <a:latin typeface="Arial" panose="020B0604020202020204" pitchFamily="34" charset="0"/>
              <a:cs typeface="Arial" panose="020B0604020202020204" pitchFamily="34" charset="0"/>
            </a:endParaRPr>
          </a:p>
          <a:p>
            <a:pPr algn="just"/>
            <a:r>
              <a:rPr lang="en-US" sz="1600" b="1" u="sng" dirty="0">
                <a:latin typeface="Arial" panose="020B0604020202020204" pitchFamily="34" charset="0"/>
                <a:cs typeface="Arial" panose="020B0604020202020204" pitchFamily="34" charset="0"/>
              </a:rPr>
              <a:t>Decision to adjust, defer, abandon</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The declaration of the State of Disaster, the lockdown and its restrictions on mass gatherings, travel ,the need for social distancing and the closing of theatres and performing arts  institutions have had a severe impact on the delivery of cultural events and related activities. The announcement by the Minister of the disaster relief fund also for artists had a major impact on our branch as a big chunk of our planned budget was reprioritized for the disaster fund.  The closing of schools also had an impact on some our projects that we had planned in collaboration with the Department of Basic Education.</a:t>
            </a:r>
          </a:p>
          <a:p>
            <a:pPr algn="just"/>
            <a:endParaRPr lang="en-US" sz="1600"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95536" y="188231"/>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34626"/>
            <a:ext cx="1543050" cy="273844"/>
          </a:xfrm>
          <a:prstGeom prst="rect">
            <a:avLst/>
          </a:prstGeom>
        </p:spPr>
        <p:txBody>
          <a:bodyPr/>
          <a:lstStyle/>
          <a:p>
            <a:pPr algn="r"/>
            <a:fld id="{F986BC6C-A1B6-454A-8737-3EFFA3B96459}" type="slidenum">
              <a:rPr lang="en-ZA" smtClean="0"/>
              <a:pPr algn="r"/>
              <a:t>78</a:t>
            </a:fld>
            <a:endParaRPr lang="en-ZA" dirty="0"/>
          </a:p>
        </p:txBody>
      </p:sp>
      <p:sp>
        <p:nvSpPr>
          <p:cNvPr id="8" name="TextBox 7">
            <a:extLst>
              <a:ext uri="{FF2B5EF4-FFF2-40B4-BE49-F238E27FC236}">
                <a16:creationId xmlns:a16="http://schemas.microsoft.com/office/drawing/2014/main" id="{63D3FE2D-3A3A-4B6C-BED9-F61479A2AD5C}"/>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975103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43556" y="1293801"/>
            <a:ext cx="8679806" cy="5755422"/>
          </a:xfrm>
          <a:prstGeom prst="rect">
            <a:avLst/>
          </a:prstGeom>
        </p:spPr>
        <p:txBody>
          <a:bodyPr wrap="square">
            <a:spAutoFit/>
          </a:bodyPr>
          <a:lstStyle/>
          <a:p>
            <a:pPr algn="just"/>
            <a:r>
              <a:rPr lang="en-US" sz="1600" b="1" u="sng" dirty="0">
                <a:latin typeface="Arial" panose="020B0604020202020204" pitchFamily="34" charset="0"/>
                <a:cs typeface="Arial" panose="020B0604020202020204" pitchFamily="34" charset="0"/>
              </a:rPr>
              <a:t>Dependencies</a:t>
            </a:r>
          </a:p>
          <a:p>
            <a:pPr algn="just"/>
            <a:endParaRPr lang="en-US" sz="1600" b="1" u="sng"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The department is dependent on its’ strategic partners, Provincial departments, Sector organisations and Performing arts institutions in delivering on their mandate and programming.  All of which where affected under the lock down regulations </a:t>
            </a:r>
          </a:p>
          <a:p>
            <a:pPr algn="just"/>
            <a:endParaRPr lang="en-US" sz="1600" b="1"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a:p>
            <a:pPr algn="just"/>
            <a:r>
              <a:rPr lang="en-US" sz="1600" b="1" u="sng" dirty="0">
                <a:latin typeface="Arial" panose="020B0604020202020204" pitchFamily="34" charset="0"/>
                <a:cs typeface="Arial" panose="020B0604020202020204" pitchFamily="34" charset="0"/>
              </a:rPr>
              <a:t>Level of optimum delivery</a:t>
            </a:r>
          </a:p>
          <a:p>
            <a:pPr algn="just"/>
            <a:endParaRPr lang="en-US" sz="1600" b="1" u="sng"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Most of our project’s optimum level of delivery will occur under lockdown level 1 and 2, however there are quite a few that can happen online, virtually or through live streaming that can be optimally delivered under level 3 lockdown regulations.</a:t>
            </a:r>
          </a:p>
          <a:p>
            <a:pPr algn="just"/>
            <a:endParaRPr lang="en-US" sz="1600"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lgn="just"/>
            <a:r>
              <a:rPr lang="en-US" sz="1600" b="1" u="sng" dirty="0">
                <a:latin typeface="Arial" panose="020B0604020202020204" pitchFamily="34" charset="0"/>
                <a:cs typeface="Arial" panose="020B0604020202020204" pitchFamily="34" charset="0"/>
              </a:rPr>
              <a:t>Capacity to deliver </a:t>
            </a:r>
          </a:p>
          <a:p>
            <a:pPr algn="just"/>
            <a:endParaRPr lang="en-US" sz="1600" b="1" u="sng"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The initial hard lockdown regulations had a severe impact on the branch’s capacity to deliver optimally . Restriction in movement locally and internationally also hampered the branch to deliver on their planned projects.  Many projects were either cancelled or postponed.  Initially many project managers did not have all the tools to work from home. Connectivity and data issues were rife.  Gradually the capacity increased as the lock down regulations decreased.</a:t>
            </a:r>
          </a:p>
          <a:p>
            <a:pPr algn="just"/>
            <a:endParaRPr lang="en-US" sz="1600" b="1" u="sng"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23528" y="192804"/>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99511"/>
            <a:ext cx="1543050" cy="273844"/>
          </a:xfrm>
          <a:prstGeom prst="rect">
            <a:avLst/>
          </a:prstGeom>
        </p:spPr>
        <p:txBody>
          <a:bodyPr/>
          <a:lstStyle/>
          <a:p>
            <a:pPr algn="r"/>
            <a:fld id="{F986BC6C-A1B6-454A-8737-3EFFA3B96459}" type="slidenum">
              <a:rPr lang="en-ZA" smtClean="0"/>
              <a:pPr algn="r"/>
              <a:t>79</a:t>
            </a:fld>
            <a:endParaRPr lang="en-ZA" dirty="0"/>
          </a:p>
        </p:txBody>
      </p:sp>
      <p:sp>
        <p:nvSpPr>
          <p:cNvPr id="8" name="TextBox 7">
            <a:extLst>
              <a:ext uri="{FF2B5EF4-FFF2-40B4-BE49-F238E27FC236}">
                <a16:creationId xmlns:a16="http://schemas.microsoft.com/office/drawing/2014/main" id="{860B16A8-4508-42FA-BF41-9C0BD117CD47}"/>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91082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8C962C4-9969-454F-A937-3086E42EF46D}"/>
              </a:ext>
            </a:extLst>
          </p:cNvPr>
          <p:cNvGraphicFramePr/>
          <p:nvPr>
            <p:extLst/>
          </p:nvPr>
        </p:nvGraphicFramePr>
        <p:xfrm>
          <a:off x="1228807" y="820600"/>
          <a:ext cx="7937247" cy="571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ACF97AE9-2A68-444C-87FA-49E7F5369F61}"/>
              </a:ext>
            </a:extLst>
          </p:cNvPr>
          <p:cNvPicPr>
            <a:picLocks noChangeAspect="1"/>
          </p:cNvPicPr>
          <p:nvPr/>
        </p:nvPicPr>
        <p:blipFill>
          <a:blip r:embed="rId7" cstate="print"/>
          <a:stretch>
            <a:fillRect/>
          </a:stretch>
        </p:blipFill>
        <p:spPr>
          <a:xfrm>
            <a:off x="96119" y="2745251"/>
            <a:ext cx="2265377" cy="1508094"/>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8C326BD6-5B5E-46C3-8038-9676A8A196FF}"/>
              </a:ext>
            </a:extLst>
          </p:cNvPr>
          <p:cNvSpPr>
            <a:spLocks noGrp="1"/>
          </p:cNvSpPr>
          <p:nvPr>
            <p:ph type="sldNum" sz="quarter" idx="12"/>
          </p:nvPr>
        </p:nvSpPr>
        <p:spPr/>
        <p:txBody>
          <a:bodyPr/>
          <a:lstStyle/>
          <a:p>
            <a:fld id="{C673AE1A-509D-40EA-904E-2DCDBC684208}" type="slidenum">
              <a:rPr lang="en-ZA" smtClean="0"/>
              <a:pPr/>
              <a:t>8</a:t>
            </a:fld>
            <a:endParaRPr lang="en-ZA" dirty="0"/>
          </a:p>
        </p:txBody>
      </p:sp>
      <p:sp>
        <p:nvSpPr>
          <p:cNvPr id="5" name="TextBox 4">
            <a:extLst>
              <a:ext uri="{FF2B5EF4-FFF2-40B4-BE49-F238E27FC236}">
                <a16:creationId xmlns:a16="http://schemas.microsoft.com/office/drawing/2014/main" id="{48336BC8-A363-43E4-AFC7-00B1A4005316}"/>
              </a:ext>
            </a:extLst>
          </p:cNvPr>
          <p:cNvSpPr txBox="1"/>
          <p:nvPr/>
        </p:nvSpPr>
        <p:spPr>
          <a:xfrm>
            <a:off x="0" y="-74770"/>
            <a:ext cx="9107908" cy="830997"/>
          </a:xfrm>
          <a:prstGeom prst="rect">
            <a:avLst/>
          </a:prstGeom>
          <a:noFill/>
        </p:spPr>
        <p:txBody>
          <a:bodyPr wrap="square" rtlCol="0">
            <a:spAutoFit/>
          </a:bodyPr>
          <a:lstStyle/>
          <a:p>
            <a:pPr algn="r"/>
            <a:r>
              <a:rPr lang="en-US" sz="4800" b="1" dirty="0">
                <a:solidFill>
                  <a:srgbClr val="FFC000"/>
                </a:solidFill>
                <a:effectLst>
                  <a:outerShdw blurRad="38100" dist="38100" dir="2700000" algn="tl">
                    <a:srgbClr val="000000">
                      <a:alpha val="43137"/>
                    </a:srgbClr>
                  </a:outerShdw>
                </a:effectLst>
                <a:latin typeface="Bahnschrift Light" panose="020B0502040204020203" pitchFamily="34" charset="0"/>
              </a:rPr>
              <a:t>7 Government Priorities</a:t>
            </a:r>
            <a:endParaRPr lang="en-ZA" sz="4800" b="1" dirty="0">
              <a:solidFill>
                <a:srgbClr val="FFC000"/>
              </a:solidFill>
              <a:effectLst>
                <a:outerShdw blurRad="38100" dist="38100" dir="2700000" algn="tl">
                  <a:srgbClr val="000000">
                    <a:alpha val="43137"/>
                  </a:srgbClr>
                </a:outerShdw>
              </a:effectLst>
              <a:latin typeface="Bahnschrift Light" panose="020B0502040204020203" pitchFamily="34" charset="0"/>
            </a:endParaRPr>
          </a:p>
        </p:txBody>
      </p:sp>
    </p:spTree>
    <p:extLst>
      <p:ext uri="{BB962C8B-B14F-4D97-AF65-F5344CB8AC3E}">
        <p14:creationId xmlns:p14="http://schemas.microsoft.com/office/powerpoint/2010/main" val="1060894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91684" y="1361019"/>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43556" y="1293801"/>
            <a:ext cx="8679806" cy="6001643"/>
          </a:xfrm>
          <a:prstGeom prst="rect">
            <a:avLst/>
          </a:prstGeom>
        </p:spPr>
        <p:txBody>
          <a:bodyPr wrap="square">
            <a:spAutoFit/>
          </a:bodyPr>
          <a:lstStyle/>
          <a:p>
            <a:pPr algn="just"/>
            <a:endParaRPr lang="en-US" sz="1600" b="1" u="sng" dirty="0">
              <a:latin typeface="Arial" panose="020B0604020202020204" pitchFamily="34" charset="0"/>
              <a:cs typeface="Arial" panose="020B0604020202020204" pitchFamily="34" charset="0"/>
            </a:endParaRPr>
          </a:p>
          <a:p>
            <a:pPr algn="just"/>
            <a:r>
              <a:rPr lang="en-ZA" sz="1600" b="1" u="sng" dirty="0">
                <a:latin typeface="Arial" panose="020B0604020202020204" pitchFamily="34" charset="0"/>
                <a:cs typeface="Arial" panose="020B0604020202020204" pitchFamily="34" charset="0"/>
              </a:rPr>
              <a:t>GBV response activities </a:t>
            </a:r>
          </a:p>
          <a:p>
            <a:pPr algn="just"/>
            <a:endParaRPr lang="en-ZA" sz="1600" b="1" u="sng" dirty="0">
              <a:latin typeface="Arial" panose="020B0604020202020204" pitchFamily="34" charset="0"/>
              <a:cs typeface="Arial" panose="020B0604020202020204" pitchFamily="34" charset="0"/>
            </a:endParaRPr>
          </a:p>
          <a:p>
            <a:pPr algn="just"/>
            <a:r>
              <a:rPr lang="en-ZA" sz="1600" dirty="0">
                <a:latin typeface="Arial" panose="020B0604020202020204" pitchFamily="34" charset="0"/>
                <a:cs typeface="Arial" panose="020B0604020202020204" pitchFamily="34" charset="0"/>
              </a:rPr>
              <a:t>The programmes will contribute to the fight against GBV in messaging, discussions/dialogues and empowering women. They will have raised awareness of being able to detect GBV (in all its forms) and be empowered to deal with it earlier on. During the implementation of these projects, campaigns and activities to support the fight against  GBV, boys, young men and older men will participate as influencers and agents of change</a:t>
            </a:r>
            <a:r>
              <a:rPr lang="en-ZA" sz="1600" dirty="0" smtClean="0">
                <a:latin typeface="Arial" panose="020B0604020202020204" pitchFamily="34" charset="0"/>
                <a:cs typeface="Arial" panose="020B0604020202020204" pitchFamily="34" charset="0"/>
              </a:rPr>
              <a:t>.  The programme can also use the Community Art Centre programmes to do industrial Theatre that raised awareness on the scourge GBV.  We have also received online application for GBV programme's which </a:t>
            </a:r>
            <a:r>
              <a:rPr lang="en-ZA" sz="1600" dirty="0">
                <a:latin typeface="Arial" panose="020B0604020202020204" pitchFamily="34" charset="0"/>
                <a:cs typeface="Arial" panose="020B0604020202020204" pitchFamily="34" charset="0"/>
              </a:rPr>
              <a:t>we are </a:t>
            </a:r>
            <a:r>
              <a:rPr lang="en-ZA" sz="1600" dirty="0" smtClean="0">
                <a:latin typeface="Arial" panose="020B0604020202020204" pitchFamily="34" charset="0"/>
                <a:cs typeface="Arial" panose="020B0604020202020204" pitchFamily="34" charset="0"/>
              </a:rPr>
              <a:t>looking at.</a:t>
            </a:r>
            <a:endParaRPr lang="en-ZA" sz="1600"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a:p>
            <a:pPr algn="just"/>
            <a:r>
              <a:rPr lang="en-US" sz="1600" b="1" u="sng" dirty="0">
                <a:latin typeface="Arial" panose="020B0604020202020204" pitchFamily="34" charset="0"/>
                <a:cs typeface="Arial" panose="020B0604020202020204" pitchFamily="34" charset="0"/>
              </a:rPr>
              <a:t>Economic activity / Jobs</a:t>
            </a:r>
          </a:p>
          <a:p>
            <a:pPr algn="just"/>
            <a:endParaRPr lang="en-US" sz="1600" b="1" u="sng"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The indicators within the Branch are such that the creation of jobs is central to delivering against the objectives of each.  Long term plans will be developed to focus on job creation and to come up with sustainable intervention against loss of income experienced in the sector</a:t>
            </a:r>
            <a:r>
              <a:rPr lang="en-US" sz="1600" dirty="0" smtClean="0">
                <a:latin typeface="Arial" panose="020B0604020202020204" pitchFamily="34" charset="0"/>
                <a:cs typeface="Arial" panose="020B0604020202020204" pitchFamily="34" charset="0"/>
              </a:rPr>
              <a:t>.  The fact that many of the flagship and Open call projects have been cancelled had a major impact on the programmes ability to create job opportunities.  Most of these Flagships were big Music festivals which cannot happen due to the Covid-19 lockdown regulations hence it reduced the number of job opportunities that the programme can create to almost nothing.</a:t>
            </a:r>
            <a:endParaRPr lang="en-US" sz="1600"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a:p>
            <a:pPr algn="just"/>
            <a:endParaRPr lang="en-US" sz="16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CBFD71-5171-475E-BD87-B0F0ACB3F630}"/>
              </a:ext>
            </a:extLst>
          </p:cNvPr>
          <p:cNvPicPr>
            <a:picLocks noChangeAspect="1"/>
          </p:cNvPicPr>
          <p:nvPr/>
        </p:nvPicPr>
        <p:blipFill>
          <a:blip r:embed="rId2" cstate="print"/>
          <a:stretch>
            <a:fillRect/>
          </a:stretch>
        </p:blipFill>
        <p:spPr>
          <a:xfrm flipH="1">
            <a:off x="323528" y="192804"/>
            <a:ext cx="1074427" cy="804268"/>
          </a:xfrm>
          <a:prstGeom prst="rect">
            <a:avLst/>
          </a:prstGeom>
        </p:spPr>
      </p:pic>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80312" y="6299511"/>
            <a:ext cx="1543050" cy="273844"/>
          </a:xfrm>
          <a:prstGeom prst="rect">
            <a:avLst/>
          </a:prstGeom>
        </p:spPr>
        <p:txBody>
          <a:bodyPr/>
          <a:lstStyle/>
          <a:p>
            <a:pPr algn="r"/>
            <a:fld id="{F986BC6C-A1B6-454A-8737-3EFFA3B96459}" type="slidenum">
              <a:rPr lang="en-ZA" smtClean="0"/>
              <a:pPr algn="r"/>
              <a:t>80</a:t>
            </a:fld>
            <a:endParaRPr lang="en-ZA" dirty="0"/>
          </a:p>
        </p:txBody>
      </p:sp>
      <p:sp>
        <p:nvSpPr>
          <p:cNvPr id="8" name="TextBox 7">
            <a:extLst>
              <a:ext uri="{FF2B5EF4-FFF2-40B4-BE49-F238E27FC236}">
                <a16:creationId xmlns:a16="http://schemas.microsoft.com/office/drawing/2014/main" id="{860B16A8-4508-42FA-BF41-9C0BD117CD47}"/>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817209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888054"/>
            <a:ext cx="8735888" cy="5001369"/>
          </a:xfrm>
          <a:prstGeom prst="rect">
            <a:avLst/>
          </a:prstGeom>
        </p:spPr>
        <p:txBody>
          <a:bodyPr wrap="square">
            <a:spAutoFit/>
          </a:bodyPr>
          <a:lstStyle/>
          <a:p>
            <a:pPr lvl="0" algn="just"/>
            <a:r>
              <a:rPr lang="en-US" sz="2000" b="1" dirty="0">
                <a:solidFill>
                  <a:srgbClr val="FF0000"/>
                </a:solidFill>
                <a:latin typeface="Arial" panose="020B0604020202020204" pitchFamily="34" charset="0"/>
                <a:cs typeface="Arial" panose="020B0604020202020204" pitchFamily="34" charset="0"/>
              </a:rPr>
              <a:t>INTERNATIONAL COOPERATION</a:t>
            </a:r>
            <a:endParaRPr lang="en-ZA" sz="2000" b="1" dirty="0">
              <a:solidFill>
                <a:srgbClr val="FF0000"/>
              </a:solidFill>
              <a:latin typeface="Arial" panose="020B0604020202020204" pitchFamily="34" charset="0"/>
              <a:cs typeface="Arial" panose="020B0604020202020204" pitchFamily="34" charset="0"/>
            </a:endParaRPr>
          </a:p>
          <a:p>
            <a:pPr lvl="0" algn="just"/>
            <a:endParaRPr lang="en-ZA" sz="1100" b="1" dirty="0">
              <a:solidFill>
                <a:prstClr val="black"/>
              </a:solidFill>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impact of COVID-19 pandemic has put a major hold on our international programme. We will not be able to honor our various international engagements and projects and we will need to look at various alternative ways to sustain our international programmes and partnerships as most of our events take place involving a large number of artists, performers, experts and cultural and creative industry practitioners, as well as international sporting events such as the Olympics and Paralympic games. Most, if not all of our planned engagements, will be pushed back by at least several months. We will only be able to resume normal service delivery at Level 1 of the lockdown when international travel and mass participation are permitted.</a:t>
            </a:r>
            <a:endParaRPr lang="en-ZA"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endParaRPr lang="en-ZA"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In response to how to mitigate the spread and impact of COVID-19 pandemic, international solidarity and partnership has become critical not only to stop COVID-19 pandemic in the short and medium terms but also to resume cooperation and reset the cultural diplomacy and economy in the future long term.</a:t>
            </a:r>
            <a:endParaRPr lang="en-ZA"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endParaRPr lang="en-ZA"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81</a:t>
            </a:fld>
            <a:endParaRPr lang="en-ZA" dirty="0"/>
          </a:p>
        </p:txBody>
      </p:sp>
    </p:spTree>
    <p:extLst>
      <p:ext uri="{BB962C8B-B14F-4D97-AF65-F5344CB8AC3E}">
        <p14:creationId xmlns:p14="http://schemas.microsoft.com/office/powerpoint/2010/main" val="1622865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714479"/>
            <a:ext cx="8735888" cy="5601533"/>
          </a:xfrm>
          <a:prstGeom prst="rect">
            <a:avLst/>
          </a:prstGeom>
        </p:spPr>
        <p:txBody>
          <a:bodyPr wrap="square">
            <a:spAutoFit/>
          </a:bodyPr>
          <a:lstStyle/>
          <a:p>
            <a:pPr lvl="0" algn="just"/>
            <a:r>
              <a:rPr lang="en-US" sz="2400" b="1" dirty="0">
                <a:solidFill>
                  <a:srgbClr val="FF0000"/>
                </a:solidFill>
                <a:latin typeface="Arial" panose="020B0604020202020204" pitchFamily="34" charset="0"/>
                <a:cs typeface="Arial" panose="020B0604020202020204" pitchFamily="34" charset="0"/>
              </a:rPr>
              <a:t>INTERNATIONAL COOPERATION</a:t>
            </a:r>
            <a:endParaRPr lang="en-ZA" sz="2400" b="1" dirty="0">
              <a:solidFill>
                <a:srgbClr val="FF0000"/>
              </a:solidFill>
              <a:latin typeface="Arial" panose="020B0604020202020204" pitchFamily="34" charset="0"/>
              <a:cs typeface="Arial" panose="020B0604020202020204" pitchFamily="34" charset="0"/>
            </a:endParaRPr>
          </a:p>
          <a:p>
            <a:pPr lvl="0" algn="just"/>
            <a:endParaRPr lang="en-ZA" sz="1200" b="1" dirty="0">
              <a:solidFill>
                <a:prstClr val="black"/>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South </a:t>
            </a:r>
            <a:r>
              <a:rPr lang="en-US" sz="2000" dirty="0">
                <a:latin typeface="Arial" panose="020B0604020202020204" pitchFamily="34" charset="0"/>
                <a:cs typeface="Arial" panose="020B0604020202020204" pitchFamily="34" charset="0"/>
              </a:rPr>
              <a:t>Africa, as the AU Chair for 2020, is also task with the responsibility of ensuring that we end violence and conflict on the continent by 2020, through its current theme of “Silencing the Gun by 2020”.  This AU theme talks directly to inter and intra state conflict and as a sector we can use this theme to address our domestic mandate relating to the scourge of gender based violence and crime in our continent and communities.</a:t>
            </a:r>
            <a:endParaRPr lang="en-Z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endParaRPr lang="en-Z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At the multilateral level, we also need to look at our international Human Rights treaties and obligations in addressing the issue of Gender Based Violence (GBV). Through cultural diversity and human rights programmes, it is imperative to implement various educational and advocacy projects supported by the AU and UN to address GBV in our communities.</a:t>
            </a:r>
            <a:endParaRPr lang="en-ZA" sz="20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 </a:t>
            </a:r>
            <a:endParaRPr lang="en-ZA" sz="1100" dirty="0">
              <a:latin typeface="Arial" panose="020B0604020202020204" pitchFamily="34" charset="0"/>
              <a:cs typeface="Arial" panose="020B0604020202020204" pitchFamily="34" charset="0"/>
            </a:endParaRPr>
          </a:p>
          <a:p>
            <a:pPr lvl="0" algn="just"/>
            <a:endParaRPr lang="en-ZA" sz="1100" b="1" dirty="0">
              <a:latin typeface="Arial" panose="020B0604020202020204" pitchFamily="34" charset="0"/>
              <a:ea typeface="Calibri" panose="020F0502020204030204" pitchFamily="34" charset="0"/>
              <a:cs typeface="Arial" panose="020B0604020202020204" pitchFamily="34" charset="0"/>
            </a:endParaRPr>
          </a:p>
          <a:p>
            <a:pPr lvl="0" algn="just"/>
            <a:endParaRPr lang="en-ZA" sz="1200" b="1" dirty="0">
              <a:latin typeface="Arial" panose="020B0604020202020204" pitchFamily="34" charset="0"/>
              <a:ea typeface="Calibri" panose="020F0502020204030204" pitchFamily="34" charset="0"/>
              <a:cs typeface="Arial" panose="020B0604020202020204" pitchFamily="34" charset="0"/>
            </a:endParaRPr>
          </a:p>
          <a:p>
            <a:pPr lvl="0" algn="just"/>
            <a:endParaRPr lang="en-US" sz="1200" dirty="0">
              <a:latin typeface="Arial" panose="020B0604020202020204" pitchFamily="34" charset="0"/>
              <a:cs typeface="Arial" panose="020B0604020202020204" pitchFamily="34" charset="0"/>
            </a:endParaRPr>
          </a:p>
          <a:p>
            <a:endParaRPr lang="en-ZA" sz="1200" dirty="0">
              <a:latin typeface="Arial" panose="020B0604020202020204" pitchFamily="34" charset="0"/>
              <a:cs typeface="Arial" panose="020B0604020202020204" pitchFamily="34" charset="0"/>
            </a:endParaRPr>
          </a:p>
          <a:p>
            <a:endParaRPr lang="en-ZA" sz="1200" dirty="0">
              <a:latin typeface="Arial" panose="020B0604020202020204" pitchFamily="34" charset="0"/>
              <a:cs typeface="Arial" panose="020B0604020202020204" pitchFamily="34" charset="0"/>
            </a:endParaRPr>
          </a:p>
          <a:p>
            <a:endParaRPr lang="en-ZA" sz="1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82</a:t>
            </a:fld>
            <a:endParaRPr lang="en-ZA" dirty="0"/>
          </a:p>
        </p:txBody>
      </p:sp>
    </p:spTree>
    <p:extLst>
      <p:ext uri="{BB962C8B-B14F-4D97-AF65-F5344CB8AC3E}">
        <p14:creationId xmlns:p14="http://schemas.microsoft.com/office/powerpoint/2010/main" val="3251497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30240" y="1885497"/>
            <a:ext cx="8735888" cy="4031873"/>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3.1: </a:t>
            </a:r>
            <a:r>
              <a:rPr lang="en-ZA" sz="1600" b="1" dirty="0">
                <a:latin typeface="Arial" panose="020B0604020202020204" pitchFamily="34" charset="0"/>
                <a:cs typeface="Arial" panose="020B0604020202020204" pitchFamily="34" charset="0"/>
              </a:rPr>
              <a:t>Number of multi-year human language technology projects supported</a:t>
            </a:r>
          </a:p>
          <a:p>
            <a:pPr lvl="0" algn="just"/>
            <a:r>
              <a:rPr lang="en-ZA" sz="1600" b="1" dirty="0">
                <a:latin typeface="Arial" panose="020B0604020202020204" pitchFamily="34" charset="0"/>
                <a:ea typeface="Calibri" panose="020F0502020204030204" pitchFamily="34" charset="0"/>
                <a:cs typeface="Arial" panose="020B0604020202020204" pitchFamily="34" charset="0"/>
              </a:rPr>
              <a:t>Original Target of 6 remains</a:t>
            </a: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r>
              <a:rPr lang="en-ZA" sz="1600" b="1" dirty="0">
                <a:latin typeface="Arial" panose="020B0604020202020204" pitchFamily="34" charset="0"/>
                <a:ea typeface="Calibri" panose="020F0502020204030204" pitchFamily="34" charset="0"/>
                <a:cs typeface="Arial" panose="020B0604020202020204" pitchFamily="34" charset="0"/>
              </a:rPr>
              <a:t>Indicator 3.2 : </a:t>
            </a:r>
            <a:r>
              <a:rPr lang="en-ZA" sz="1600" b="1" dirty="0">
                <a:latin typeface="Arial" panose="020B0604020202020204" pitchFamily="34" charset="0"/>
                <a:cs typeface="Arial" panose="020B0604020202020204" pitchFamily="34" charset="0"/>
              </a:rPr>
              <a:t>Percentage of documents received that are translated and edited</a:t>
            </a:r>
          </a:p>
          <a:p>
            <a:pPr lvl="0" algn="just"/>
            <a:r>
              <a:rPr lang="en-ZA" sz="1600" b="1" dirty="0">
                <a:latin typeface="Arial" panose="020B0604020202020204" pitchFamily="34" charset="0"/>
                <a:ea typeface="Calibri" panose="020F0502020204030204" pitchFamily="34" charset="0"/>
                <a:cs typeface="Arial" panose="020B0604020202020204" pitchFamily="34" charset="0"/>
              </a:rPr>
              <a:t>Original target of 100% remains</a:t>
            </a: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r>
              <a:rPr lang="en-ZA" sz="1600" b="1" dirty="0">
                <a:latin typeface="Arial" panose="020B0604020202020204" pitchFamily="34" charset="0"/>
                <a:ea typeface="Calibri" panose="020F0502020204030204" pitchFamily="34" charset="0"/>
                <a:cs typeface="Arial" panose="020B0604020202020204" pitchFamily="34" charset="0"/>
              </a:rPr>
              <a:t>Indicator 3.3 :</a:t>
            </a:r>
            <a:r>
              <a:rPr lang="en-ZA" sz="1600" b="1" dirty="0">
                <a:latin typeface="Arial" panose="020B0604020202020204" pitchFamily="34" charset="0"/>
                <a:cs typeface="Arial" panose="020B0604020202020204" pitchFamily="34" charset="0"/>
              </a:rPr>
              <a:t>Number of bursaries awarded for the development of qualified language practitioners</a:t>
            </a:r>
          </a:p>
          <a:p>
            <a:pPr lvl="0" algn="just"/>
            <a:r>
              <a:rPr lang="en-ZA" sz="1600" b="1" dirty="0">
                <a:latin typeface="Arial" panose="020B0604020202020204" pitchFamily="34" charset="0"/>
                <a:cs typeface="Arial" panose="020B0604020202020204" pitchFamily="34" charset="0"/>
              </a:rPr>
              <a:t>Original target of 300 remains </a:t>
            </a:r>
            <a:endParaRPr lang="en-ZA" sz="1600" b="1" dirty="0">
              <a:latin typeface="Arial" panose="020B0604020202020204" pitchFamily="34" charset="0"/>
              <a:ea typeface="Calibri" panose="020F050202020403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rationale for the non-adjustment of NLS APP targets and budgets: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Language Bursary and multi-year HLT projects are committed through signed MOAs with the beneficiaries. Moreover, COVID-19 did not pose any negative impact on the execution of the said projects by beneficiaries because they work on line. In Translation and Editing, translators are able to translate and edit documents from home. </a:t>
            </a:r>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83</a:t>
            </a:fld>
            <a:endParaRPr lang="en-ZA" dirty="0"/>
          </a:p>
        </p:txBody>
      </p:sp>
    </p:spTree>
    <p:extLst>
      <p:ext uri="{BB962C8B-B14F-4D97-AF65-F5344CB8AC3E}">
        <p14:creationId xmlns:p14="http://schemas.microsoft.com/office/powerpoint/2010/main" val="1023791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30240" y="1931939"/>
            <a:ext cx="8735888" cy="3046988"/>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3.4: </a:t>
            </a:r>
            <a:r>
              <a:rPr lang="en-US" sz="1600" b="1" dirty="0">
                <a:latin typeface="Arial" panose="020B0604020202020204" pitchFamily="34" charset="0"/>
                <a:cs typeface="Arial" panose="020B0604020202020204" pitchFamily="34" charset="0"/>
              </a:rPr>
              <a:t>Number of local and international market access platforms financially supported.  </a:t>
            </a:r>
            <a:endParaRPr lang="en-US" sz="1600" b="1" dirty="0" smtClean="0">
              <a:latin typeface="Arial" panose="020B0604020202020204" pitchFamily="34" charset="0"/>
              <a:cs typeface="Arial" panose="020B0604020202020204" pitchFamily="34" charset="0"/>
            </a:endParaRPr>
          </a:p>
          <a:p>
            <a:pPr lvl="0" algn="just"/>
            <a:endParaRPr lang="en-US" sz="1600" b="1" dirty="0">
              <a:latin typeface="Arial" panose="020B0604020202020204" pitchFamily="34" charset="0"/>
              <a:cs typeface="Arial" panose="020B0604020202020204" pitchFamily="34" charset="0"/>
            </a:endParaRPr>
          </a:p>
          <a:p>
            <a:pPr lvl="0" algn="just"/>
            <a:r>
              <a:rPr lang="en-US" sz="1600" b="1" dirty="0" smtClean="0">
                <a:latin typeface="Arial" panose="020B0604020202020204" pitchFamily="34" charset="0"/>
                <a:cs typeface="Arial" panose="020B0604020202020204" pitchFamily="34" charset="0"/>
              </a:rPr>
              <a:t>Original </a:t>
            </a:r>
            <a:r>
              <a:rPr lang="en-US" sz="1600" b="1" dirty="0">
                <a:latin typeface="Arial" panose="020B0604020202020204" pitchFamily="34" charset="0"/>
                <a:cs typeface="Arial" panose="020B0604020202020204" pitchFamily="34" charset="0"/>
              </a:rPr>
              <a:t>target 12 – Revised target 6</a:t>
            </a:r>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endParaRPr lang="en-US" sz="16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Originally there were 12 projects planned and were reduced to 6. The projects will be implemented through different platforms whereby some will be through Virtual Digital platforms and others only possible when lockdown has been lifted. </a:t>
            </a:r>
            <a:endParaRPr lang="en-US" sz="1600" dirty="0" smtClean="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Budget has been reduced to R10,150,000. The cancellation of the other 6 projects was that they attract large crowds, participants etc. which were not allowed and some were scheduled at the beginning of the higher levels of the COVID 19 Lockdown period. </a:t>
            </a:r>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84</a:t>
            </a:fld>
            <a:endParaRPr lang="en-ZA" dirty="0"/>
          </a:p>
        </p:txBody>
      </p:sp>
      <p:sp>
        <p:nvSpPr>
          <p:cNvPr id="7" name="TextBox 6">
            <a:extLst>
              <a:ext uri="{FF2B5EF4-FFF2-40B4-BE49-F238E27FC236}">
                <a16:creationId xmlns:a16="http://schemas.microsoft.com/office/drawing/2014/main" id="{40B9997F-C39F-4779-8A62-1BCEEA71AE8C}"/>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744429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844824"/>
            <a:ext cx="8735888" cy="3785652"/>
          </a:xfrm>
          <a:prstGeom prst="rect">
            <a:avLst/>
          </a:prstGeom>
        </p:spPr>
        <p:txBody>
          <a:bodyPr wrap="square">
            <a:spAutoFit/>
          </a:bodyPr>
          <a:lstStyle/>
          <a:p>
            <a:pPr algn="just"/>
            <a:r>
              <a:rPr lang="en-ZA" sz="1600" b="1" dirty="0" smtClean="0">
                <a:latin typeface="Arial" panose="020B0604020202020204" pitchFamily="34" charset="0"/>
                <a:cs typeface="Arial" panose="020B0604020202020204" pitchFamily="34" charset="0"/>
              </a:rPr>
              <a:t>Indicator </a:t>
            </a:r>
            <a:r>
              <a:rPr lang="en-US" sz="1600" b="1" dirty="0">
                <a:latin typeface="Arial" panose="020B0604020202020204" pitchFamily="34" charset="0"/>
                <a:cs typeface="Arial" panose="020B0604020202020204" pitchFamily="34" charset="0"/>
              </a:rPr>
              <a:t>3.5 Number of capacity building projects financially supported .</a:t>
            </a:r>
          </a:p>
          <a:p>
            <a:pPr algn="just"/>
            <a:endParaRPr lang="en-US" sz="1600" b="1" dirty="0" smtClean="0">
              <a:latin typeface="Arial" panose="020B0604020202020204" pitchFamily="34" charset="0"/>
              <a:cs typeface="Arial" panose="020B0604020202020204" pitchFamily="34" charset="0"/>
            </a:endParaRPr>
          </a:p>
          <a:p>
            <a:pPr algn="just"/>
            <a:r>
              <a:rPr lang="en-US" sz="1600" b="1" dirty="0" smtClean="0">
                <a:latin typeface="Arial" panose="020B0604020202020204" pitchFamily="34" charset="0"/>
                <a:cs typeface="Arial" panose="020B0604020202020204" pitchFamily="34" charset="0"/>
              </a:rPr>
              <a:t>Original </a:t>
            </a:r>
            <a:r>
              <a:rPr lang="en-US" sz="1600" b="1" dirty="0">
                <a:latin typeface="Arial" panose="020B0604020202020204" pitchFamily="34" charset="0"/>
                <a:cs typeface="Arial" panose="020B0604020202020204" pitchFamily="34" charset="0"/>
              </a:rPr>
              <a:t>target 20- Revised target 14</a:t>
            </a:r>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Many incubator projects were cancelled and some postponed until further notice due to the COVID-19 pandemic. This target relies largely on gatherings and therefore, due to the COVID19 pandemic medium to large scale gatherings will only happen from level 3</a:t>
            </a:r>
            <a:r>
              <a:rPr lang="en-ZA" sz="1600" dirty="0" smtClean="0">
                <a:latin typeface="Arial" panose="020B0604020202020204" pitchFamily="34" charset="0"/>
                <a:cs typeface="Arial" panose="020B0604020202020204" pitchFamily="34" charset="0"/>
              </a:rPr>
              <a:t>.</a:t>
            </a:r>
          </a:p>
          <a:p>
            <a:pPr algn="just"/>
            <a:r>
              <a:rPr lang="en-ZA" sz="1600" dirty="0" smtClean="0">
                <a:latin typeface="Arial" panose="020B0604020202020204" pitchFamily="34" charset="0"/>
                <a:cs typeface="Arial" panose="020B0604020202020204" pitchFamily="34" charset="0"/>
              </a:rPr>
              <a:t> </a:t>
            </a:r>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target for indicator 3.5 has been reduced from 20 to 14. The budget has been reduced by R9.1m. The method of delivery will migrate to the online virtual platform</a:t>
            </a:r>
            <a:r>
              <a:rPr lang="en-ZA" sz="1600" dirty="0" smtClean="0">
                <a:latin typeface="Arial" panose="020B0604020202020204" pitchFamily="34" charset="0"/>
                <a:cs typeface="Arial" panose="020B0604020202020204" pitchFamily="34" charset="0"/>
              </a:rPr>
              <a:t>.</a:t>
            </a:r>
          </a:p>
          <a:p>
            <a:pPr algn="just"/>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general implication on the creative sector is the job opportunity losses that came as a result of cancelling the staging of these incubator projects in the performing arts institutions and in other independent venues.</a:t>
            </a:r>
          </a:p>
          <a:p>
            <a:pPr marL="285750" lvl="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85</a:t>
            </a:fld>
            <a:endParaRPr lang="en-ZA" dirty="0"/>
          </a:p>
        </p:txBody>
      </p:sp>
      <p:sp>
        <p:nvSpPr>
          <p:cNvPr id="7" name="TextBox 6">
            <a:extLst>
              <a:ext uri="{FF2B5EF4-FFF2-40B4-BE49-F238E27FC236}">
                <a16:creationId xmlns:a16="http://schemas.microsoft.com/office/drawing/2014/main" id="{40B9997F-C39F-4779-8A62-1BCEEA71AE8C}"/>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71403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30240" y="1988840"/>
            <a:ext cx="8735888" cy="3539430"/>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3.6: </a:t>
            </a:r>
            <a:r>
              <a:rPr lang="en-US" sz="1600" b="1" dirty="0">
                <a:latin typeface="Arial" panose="020B0604020202020204" pitchFamily="34" charset="0"/>
                <a:ea typeface="Calibri" panose="020F0502020204030204" pitchFamily="34" charset="0"/>
                <a:cs typeface="Arial" panose="020B0604020202020204" pitchFamily="34" charset="0"/>
              </a:rPr>
              <a:t>Number of provincial community arts development programmes implemented per year. </a:t>
            </a:r>
            <a:endParaRPr lang="en-US" sz="1600" b="1" dirty="0" smtClean="0">
              <a:latin typeface="Arial" panose="020B0604020202020204" pitchFamily="34" charset="0"/>
              <a:ea typeface="Calibri" panose="020F0502020204030204" pitchFamily="34" charset="0"/>
              <a:cs typeface="Arial" panose="020B0604020202020204" pitchFamily="34" charset="0"/>
            </a:endParaRPr>
          </a:p>
          <a:p>
            <a:pPr lvl="0" algn="just"/>
            <a:endParaRPr lang="en-US" sz="1600" b="1" dirty="0">
              <a:latin typeface="Arial" panose="020B0604020202020204" pitchFamily="34" charset="0"/>
              <a:ea typeface="Calibri" panose="020F0502020204030204" pitchFamily="34" charset="0"/>
              <a:cs typeface="Arial" panose="020B0604020202020204" pitchFamily="34" charset="0"/>
            </a:endParaRPr>
          </a:p>
          <a:p>
            <a:pPr lvl="0" algn="just"/>
            <a:r>
              <a:rPr lang="en-US" sz="1600" b="1" dirty="0" smtClean="0">
                <a:latin typeface="Arial" panose="020B0604020202020204" pitchFamily="34" charset="0"/>
                <a:ea typeface="Calibri" panose="020F0502020204030204" pitchFamily="34" charset="0"/>
                <a:cs typeface="Arial" panose="020B0604020202020204" pitchFamily="34" charset="0"/>
              </a:rPr>
              <a:t>Original </a:t>
            </a:r>
            <a:r>
              <a:rPr lang="en-US" sz="1600" b="1" dirty="0">
                <a:latin typeface="Arial" panose="020B0604020202020204" pitchFamily="34" charset="0"/>
                <a:ea typeface="Calibri" panose="020F0502020204030204" pitchFamily="34" charset="0"/>
                <a:cs typeface="Arial" panose="020B0604020202020204" pitchFamily="34" charset="0"/>
              </a:rPr>
              <a:t>target 9 – Revised target 9.</a:t>
            </a:r>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ea typeface="Calibri" panose="020F0502020204030204" pitchFamily="34" charset="0"/>
                <a:cs typeface="Arial" panose="020B0604020202020204" pitchFamily="34" charset="0"/>
              </a:rPr>
              <a:t>Community Arts Programmes are in their nature mass based, and cutting of and limiting the numbers of participants will be denying some members of the communities their right to access and participate in the arts. This is supported by reports from some Provincial Community Arts Centres Associations and Forums who have recommended that community arts programmes should be implemented at Level 1 of the </a:t>
            </a:r>
            <a:r>
              <a:rPr lang="en-ZA" sz="1600" dirty="0" err="1">
                <a:latin typeface="Arial" panose="020B0604020202020204" pitchFamily="34" charset="0"/>
                <a:ea typeface="Calibri" panose="020F0502020204030204" pitchFamily="34" charset="0"/>
                <a:cs typeface="Arial" panose="020B0604020202020204" pitchFamily="34" charset="0"/>
              </a:rPr>
              <a:t>Covid</a:t>
            </a:r>
            <a:r>
              <a:rPr lang="en-ZA" sz="1600" dirty="0">
                <a:latin typeface="Arial" panose="020B0604020202020204" pitchFamily="34" charset="0"/>
                <a:ea typeface="Calibri" panose="020F0502020204030204" pitchFamily="34" charset="0"/>
                <a:cs typeface="Arial" panose="020B0604020202020204" pitchFamily="34" charset="0"/>
              </a:rPr>
              <a:t> or when it is safe to do </a:t>
            </a:r>
            <a:r>
              <a:rPr lang="en-ZA" sz="1600" dirty="0" smtClean="0">
                <a:latin typeface="Arial" panose="020B0604020202020204" pitchFamily="34" charset="0"/>
                <a:ea typeface="Calibri" panose="020F0502020204030204" pitchFamily="34" charset="0"/>
                <a:cs typeface="Arial" panose="020B0604020202020204" pitchFamily="34" charset="0"/>
              </a:rPr>
              <a:t>so.</a:t>
            </a:r>
            <a:endParaRPr lang="en-ZA" sz="1600" b="1"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endParaRPr lang="en-ZA" sz="1600" b="1"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ZA" sz="1600" dirty="0" smtClean="0">
                <a:latin typeface="Arial" panose="020B0604020202020204" pitchFamily="34" charset="0"/>
                <a:ea typeface="Calibri" panose="020F0502020204030204" pitchFamily="34" charset="0"/>
                <a:cs typeface="Arial" panose="020B0604020202020204" pitchFamily="34" charset="0"/>
              </a:rPr>
              <a:t>The </a:t>
            </a:r>
            <a:r>
              <a:rPr lang="en-ZA" sz="1600" dirty="0">
                <a:latin typeface="Arial" panose="020B0604020202020204" pitchFamily="34" charset="0"/>
                <a:ea typeface="Calibri" panose="020F0502020204030204" pitchFamily="34" charset="0"/>
                <a:cs typeface="Arial" panose="020B0604020202020204" pitchFamily="34" charset="0"/>
              </a:rPr>
              <a:t>decision to keep the target at 9 was because of the 9 </a:t>
            </a:r>
            <a:r>
              <a:rPr lang="en-ZA" sz="1600" dirty="0" smtClean="0">
                <a:latin typeface="Arial" panose="020B0604020202020204" pitchFamily="34" charset="0"/>
                <a:ea typeface="Calibri" panose="020F0502020204030204" pitchFamily="34" charset="0"/>
                <a:cs typeface="Arial" panose="020B0604020202020204" pitchFamily="34" charset="0"/>
              </a:rPr>
              <a:t>Provinces. We </a:t>
            </a:r>
            <a:r>
              <a:rPr lang="en-ZA" sz="1600" dirty="0">
                <a:latin typeface="Arial" panose="020B0604020202020204" pitchFamily="34" charset="0"/>
                <a:ea typeface="Calibri" panose="020F0502020204030204" pitchFamily="34" charset="0"/>
                <a:cs typeface="Arial" panose="020B0604020202020204" pitchFamily="34" charset="0"/>
              </a:rPr>
              <a:t>have however reduced the budget per Province and as a result will do  fewer projects within each programme per </a:t>
            </a:r>
            <a:r>
              <a:rPr lang="en-ZA" sz="1600" dirty="0" smtClean="0">
                <a:latin typeface="Arial" panose="020B0604020202020204" pitchFamily="34" charset="0"/>
                <a:ea typeface="Calibri" panose="020F0502020204030204" pitchFamily="34" charset="0"/>
                <a:cs typeface="Arial" panose="020B0604020202020204" pitchFamily="34" charset="0"/>
              </a:rPr>
              <a:t>Province</a:t>
            </a:r>
            <a:endParaRPr lang="en-ZA" sz="1600" dirty="0">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86</a:t>
            </a:fld>
            <a:endParaRPr lang="en-ZA" dirty="0"/>
          </a:p>
        </p:txBody>
      </p:sp>
      <p:sp>
        <p:nvSpPr>
          <p:cNvPr id="7" name="TextBox 6">
            <a:extLst>
              <a:ext uri="{FF2B5EF4-FFF2-40B4-BE49-F238E27FC236}">
                <a16:creationId xmlns:a16="http://schemas.microsoft.com/office/drawing/2014/main" id="{129E0ACA-15F7-4F95-A219-0E9F726B5372}"/>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727118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30240" y="1609382"/>
            <a:ext cx="8735888" cy="5262979"/>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3.7: Number of International engagements coordinated</a:t>
            </a:r>
            <a:endParaRPr lang="en-ZA" sz="1600" b="1" dirty="0">
              <a:latin typeface="Arial" panose="020B0604020202020204" pitchFamily="34" charset="0"/>
              <a:cs typeface="Arial" panose="020B0604020202020204" pitchFamily="34" charset="0"/>
            </a:endParaRPr>
          </a:p>
          <a:p>
            <a:pPr lvl="0" algn="just"/>
            <a:r>
              <a:rPr lang="en-ZA" sz="1600" b="1" dirty="0">
                <a:latin typeface="Arial" panose="020B0604020202020204" pitchFamily="34" charset="0"/>
                <a:ea typeface="Calibri" panose="020F0502020204030204" pitchFamily="34" charset="0"/>
                <a:cs typeface="Arial" panose="020B0604020202020204" pitchFamily="34" charset="0"/>
              </a:rPr>
              <a:t>Original Target: 20  Revised target:  </a:t>
            </a:r>
            <a:r>
              <a:rPr lang="en-ZA" sz="1600" b="1" dirty="0" smtClean="0">
                <a:latin typeface="Arial" panose="020B0604020202020204" pitchFamily="34" charset="0"/>
                <a:ea typeface="Calibri" panose="020F0502020204030204" pitchFamily="34" charset="0"/>
                <a:cs typeface="Arial" panose="020B0604020202020204" pitchFamily="34" charset="0"/>
              </a:rPr>
              <a:t>7 </a:t>
            </a:r>
            <a:r>
              <a:rPr lang="en-ZA" sz="1600" dirty="0" smtClean="0">
                <a:solidFill>
                  <a:srgbClr val="FF0000"/>
                </a:solidFill>
                <a:latin typeface="Arial" panose="020B0604020202020204" pitchFamily="34" charset="0"/>
                <a:ea typeface="Calibri" panose="020F0502020204030204" pitchFamily="34" charset="0"/>
                <a:cs typeface="Arial" panose="020B0604020202020204" pitchFamily="34" charset="0"/>
              </a:rPr>
              <a:t>(Noteworthy, there is </a:t>
            </a:r>
            <a:r>
              <a:rPr lang="en-ZA" sz="1600" smtClean="0">
                <a:solidFill>
                  <a:srgbClr val="FF0000"/>
                </a:solidFill>
                <a:latin typeface="Arial" panose="020B0604020202020204" pitchFamily="34" charset="0"/>
                <a:ea typeface="Calibri" panose="020F0502020204030204" pitchFamily="34" charset="0"/>
                <a:cs typeface="Arial" panose="020B0604020202020204" pitchFamily="34" charset="0"/>
              </a:rPr>
              <a:t>an additional </a:t>
            </a:r>
            <a:r>
              <a:rPr lang="en-ZA" sz="1600" dirty="0" smtClean="0">
                <a:solidFill>
                  <a:srgbClr val="FF0000"/>
                </a:solidFill>
                <a:latin typeface="Arial" panose="020B0604020202020204" pitchFamily="34" charset="0"/>
                <a:ea typeface="Calibri" panose="020F0502020204030204" pitchFamily="34" charset="0"/>
                <a:cs typeface="Arial" panose="020B0604020202020204" pitchFamily="34" charset="0"/>
              </a:rPr>
              <a:t>four that was supposed to be implemented in the first quarter bringing the total number to 11)</a:t>
            </a:r>
            <a:endParaRPr lang="en-ZA" sz="1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target for our international engagements indicator has been reduced from 20 to </a:t>
            </a:r>
            <a:r>
              <a:rPr lang="en-US" sz="1600" dirty="0" smtClean="0">
                <a:latin typeface="Arial" panose="020B0604020202020204" pitchFamily="34" charset="0"/>
                <a:cs typeface="Arial" panose="020B0604020202020204" pitchFamily="34" charset="0"/>
              </a:rPr>
              <a:t>7. </a:t>
            </a:r>
            <a:r>
              <a:rPr lang="en-US" sz="1600" dirty="0">
                <a:latin typeface="Arial" panose="020B0604020202020204" pitchFamily="34" charset="0"/>
                <a:cs typeface="Arial" panose="020B0604020202020204" pitchFamily="34" charset="0"/>
              </a:rPr>
              <a:t>The budget has been reduced by R10, 400 000m. The method of delivery for some of our international engagements has been changed and virtual platforms are being explored to implement our international projects and programmes. The following projects are listed for coordinating our international engagements:</a:t>
            </a:r>
            <a:endParaRPr lang="en-ZA"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n-ZA" sz="1600" dirty="0">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Canada Cultural Week </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Benchmarking on Performing Arts Academy- Cuba</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Boys and Girls Championships – Jamaica</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GB" sz="1600" dirty="0">
                <a:solidFill>
                  <a:srgbClr val="FF0000"/>
                </a:solidFill>
                <a:latin typeface="Arial" panose="020B0604020202020204" pitchFamily="34" charset="0"/>
                <a:cs typeface="Arial" panose="020B0604020202020204" pitchFamily="34" charset="0"/>
              </a:rPr>
              <a:t>Africa Month (Culture and Sport)</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Digitization of </a:t>
            </a:r>
            <a:r>
              <a:rPr lang="en-US" sz="1600" dirty="0" err="1">
                <a:solidFill>
                  <a:srgbClr val="FF0000"/>
                </a:solidFill>
                <a:latin typeface="Arial" panose="020B0604020202020204" pitchFamily="34" charset="0"/>
                <a:cs typeface="Arial" panose="020B0604020202020204" pitchFamily="34" charset="0"/>
              </a:rPr>
              <a:t>Mayibuye</a:t>
            </a:r>
            <a:r>
              <a:rPr lang="en-US" sz="1600" dirty="0">
                <a:solidFill>
                  <a:srgbClr val="FF0000"/>
                </a:solidFill>
                <a:latin typeface="Arial" panose="020B0604020202020204" pitchFamily="34" charset="0"/>
                <a:cs typeface="Arial" panose="020B0604020202020204" pitchFamily="34" charset="0"/>
              </a:rPr>
              <a:t> Archives (Robben Island Museum) in partnership with France</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International Theatre Conference – Kenya</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Virtual Seminar during the Gothenburg Book Fair in Sweden</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BRICS Cultural Programme</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PPEM – SA Chair 2020</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UNESCO 1970 Convention experts meeting</a:t>
            </a:r>
            <a:endParaRPr lang="en-ZA" sz="1600" dirty="0">
              <a:solidFill>
                <a:srgbClr val="FF0000"/>
              </a:solidFill>
              <a:latin typeface="Arial" panose="020B0604020202020204" pitchFamily="34" charset="0"/>
              <a:cs typeface="Arial" panose="020B0604020202020204" pitchFamily="34" charset="0"/>
            </a:endParaRPr>
          </a:p>
          <a:p>
            <a:pPr marL="342900" lvl="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AU Region 5 Executive Committee Meeting on </a:t>
            </a:r>
            <a:r>
              <a:rPr lang="en-US" sz="1600" dirty="0" smtClean="0">
                <a:solidFill>
                  <a:srgbClr val="FF0000"/>
                </a:solidFill>
                <a:latin typeface="Arial" panose="020B0604020202020204" pitchFamily="34" charset="0"/>
                <a:cs typeface="Arial" panose="020B0604020202020204" pitchFamily="34" charset="0"/>
              </a:rPr>
              <a:t>Sport</a:t>
            </a:r>
            <a:endParaRPr lang="en-ZA" sz="16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4" y="70690"/>
            <a:ext cx="8039021" cy="1077218"/>
          </a:xfrm>
          <a:prstGeom prst="rect">
            <a:avLst/>
          </a:prstGeom>
          <a:noFill/>
        </p:spPr>
        <p:txBody>
          <a:bodyPr wrap="square" rtlCol="0">
            <a:spAutoFit/>
          </a:bodyPr>
          <a:lstStyle/>
          <a:p>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87</a:t>
            </a:fld>
            <a:endParaRPr lang="en-ZA" dirty="0"/>
          </a:p>
        </p:txBody>
      </p:sp>
    </p:spTree>
    <p:extLst>
      <p:ext uri="{BB962C8B-B14F-4D97-AF65-F5344CB8AC3E}">
        <p14:creationId xmlns:p14="http://schemas.microsoft.com/office/powerpoint/2010/main" val="3663143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702272"/>
            <a:ext cx="8735888" cy="5016758"/>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3.8: </a:t>
            </a:r>
            <a:r>
              <a:rPr lang="en-US" sz="1600" b="1" dirty="0">
                <a:latin typeface="Arial" panose="020B0604020202020204" pitchFamily="34" charset="0"/>
                <a:ea typeface="Calibri" panose="020F0502020204030204" pitchFamily="34" charset="0"/>
                <a:cs typeface="Arial" panose="020B0604020202020204" pitchFamily="34" charset="0"/>
              </a:rPr>
              <a:t> Number of Moral Regeneration Movement projects financially supported</a:t>
            </a:r>
            <a:endParaRPr lang="en-ZA" sz="1600" dirty="0">
              <a:latin typeface="Arial" panose="020B0604020202020204" pitchFamily="34" charset="0"/>
              <a:cs typeface="Arial" panose="020B0604020202020204" pitchFamily="34" charset="0"/>
            </a:endParaRPr>
          </a:p>
          <a:p>
            <a:pPr lvl="0" algn="just"/>
            <a:endParaRPr lang="en-ZA" sz="1600" b="1" dirty="0" smtClean="0">
              <a:latin typeface="Arial" panose="020B0604020202020204" pitchFamily="34" charset="0"/>
              <a:ea typeface="Calibri" panose="020F0502020204030204" pitchFamily="34" charset="0"/>
              <a:cs typeface="Arial" panose="020B0604020202020204" pitchFamily="34" charset="0"/>
            </a:endParaRPr>
          </a:p>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Original </a:t>
            </a:r>
            <a:r>
              <a:rPr lang="en-ZA" sz="1600" b="1" dirty="0">
                <a:latin typeface="Arial" panose="020B0604020202020204" pitchFamily="34" charset="0"/>
                <a:ea typeface="Calibri" panose="020F0502020204030204" pitchFamily="34" charset="0"/>
                <a:cs typeface="Arial" panose="020B0604020202020204" pitchFamily="34" charset="0"/>
              </a:rPr>
              <a:t>Target: 5 (No change)</a:t>
            </a: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Though the COVID-19 regulations have restricted public gatherings, there had been no need to adjust this APP output indicator given that the implementing agency i.e. the Moral Regeneration Movement, is still contracted to the Department till the end of the current financial year – which will mark the three-year duration of the standing Memorandum of Agreement between the Department and the Moral Regeneration Movement</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annual budget of R4 million remains unchanged as per contractual obligations in the Memorandum of Agreement</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There are a total of 5 projects which must be covered in the R4 million annual transfer to MRM of financial assistance</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Given the current regulations that prohibit public gatherings, the mode of delivery has had to revised, with virtual contact, virtual meeting, and media advertisements to be explored in all the moral regeneration advocacy campaigns, including those on gender based violence in general and femicide in particular </a:t>
            </a:r>
          </a:p>
          <a:p>
            <a:pPr marL="285750" lvl="0" indent="-285750" algn="just">
              <a:buFont typeface="Arial" panose="020B0604020202020204" pitchFamily="34" charset="0"/>
              <a:buChar char="•"/>
            </a:pPr>
            <a:r>
              <a:rPr lang="en-ZA" sz="1600" dirty="0">
                <a:latin typeface="Arial" panose="020B0604020202020204" pitchFamily="34" charset="0"/>
                <a:ea typeface="Calibri" panose="020F0502020204030204" pitchFamily="34" charset="0"/>
                <a:cs typeface="Arial" panose="020B0604020202020204" pitchFamily="34" charset="0"/>
              </a:rPr>
              <a:t>5 Projects supported: Anti-Femicide Campaign; Community dialogues on the Charter of Positive Values; Charter of Election Ethics; Ethical Leadership Workshops and the MRM Restructuring </a:t>
            </a:r>
            <a:r>
              <a:rPr lang="en-ZA" sz="1600" dirty="0" smtClean="0">
                <a:latin typeface="Arial" panose="020B0604020202020204" pitchFamily="34" charset="0"/>
                <a:ea typeface="Calibri" panose="020F0502020204030204" pitchFamily="34" charset="0"/>
                <a:cs typeface="Arial" panose="020B0604020202020204" pitchFamily="34" charset="0"/>
              </a:rPr>
              <a:t>Project</a:t>
            </a:r>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88</a:t>
            </a:fld>
            <a:endParaRPr lang="en-ZA" dirty="0"/>
          </a:p>
        </p:txBody>
      </p:sp>
    </p:spTree>
    <p:extLst>
      <p:ext uri="{BB962C8B-B14F-4D97-AF65-F5344CB8AC3E}">
        <p14:creationId xmlns:p14="http://schemas.microsoft.com/office/powerpoint/2010/main" val="690339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906603"/>
            <a:ext cx="8735888" cy="4278094"/>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3.9: </a:t>
            </a:r>
            <a:r>
              <a:rPr lang="en-ZA" sz="1600" dirty="0">
                <a:latin typeface="Arial" panose="020B0604020202020204" pitchFamily="34" charset="0"/>
                <a:ea typeface="Calibri" panose="020F0502020204030204" pitchFamily="34" charset="0"/>
                <a:cs typeface="Arial" panose="020B0604020202020204" pitchFamily="34" charset="0"/>
              </a:rPr>
              <a:t>Number of community conversations / dialogues held to foster social interaction</a:t>
            </a:r>
            <a:endParaRPr lang="en-ZA" sz="1600" dirty="0">
              <a:latin typeface="Arial" panose="020B0604020202020204" pitchFamily="34" charset="0"/>
              <a:cs typeface="Arial" panose="020B0604020202020204" pitchFamily="34" charset="0"/>
            </a:endParaRPr>
          </a:p>
          <a:p>
            <a:pPr lvl="0" algn="just"/>
            <a:endParaRPr lang="en-ZA" sz="1600" b="1" dirty="0" smtClean="0">
              <a:latin typeface="Arial" panose="020B0604020202020204" pitchFamily="34" charset="0"/>
              <a:ea typeface="Calibri" panose="020F0502020204030204" pitchFamily="34" charset="0"/>
              <a:cs typeface="Arial" panose="020B0604020202020204" pitchFamily="34" charset="0"/>
            </a:endParaRPr>
          </a:p>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Original </a:t>
            </a:r>
            <a:r>
              <a:rPr lang="en-ZA" sz="1600" b="1" dirty="0">
                <a:latin typeface="Arial" panose="020B0604020202020204" pitchFamily="34" charset="0"/>
                <a:ea typeface="Calibri" panose="020F0502020204030204" pitchFamily="34" charset="0"/>
                <a:cs typeface="Arial" panose="020B0604020202020204" pitchFamily="34" charset="0"/>
              </a:rPr>
              <a:t>Target: 20  Adjusted target: 10</a:t>
            </a: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community conversations is one of the key levers to promote social cohesion, nation building and reconciliation</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Part of the plan with the initial 20 conversations in the current financial year was that organizations skilled and experienced in mediation and facilitation would be engaged to fostering the “sustained dialogue methodology” to the planned series of conversations</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Given the COVID-19 restrictions, envisaged community engagements have had to be adjusted down given the restrictions in gatherings i.e. from the initial 20 to just 10 – with most envisaged for the 3</a:t>
            </a:r>
            <a:r>
              <a:rPr lang="en-ZA" sz="1600" baseline="30000" dirty="0">
                <a:latin typeface="Arial" panose="020B0604020202020204" pitchFamily="34" charset="0"/>
                <a:cs typeface="Arial" panose="020B0604020202020204" pitchFamily="34" charset="0"/>
              </a:rPr>
              <a:t>rd</a:t>
            </a:r>
            <a:r>
              <a:rPr lang="en-ZA" sz="1600" dirty="0">
                <a:latin typeface="Arial" panose="020B0604020202020204" pitchFamily="34" charset="0"/>
                <a:cs typeface="Arial" panose="020B0604020202020204" pitchFamily="34" charset="0"/>
              </a:rPr>
              <a:t> and 4</a:t>
            </a:r>
            <a:r>
              <a:rPr lang="en-ZA" sz="1600" baseline="30000" dirty="0">
                <a:latin typeface="Arial" panose="020B0604020202020204" pitchFamily="34" charset="0"/>
                <a:cs typeface="Arial" panose="020B0604020202020204" pitchFamily="34" charset="0"/>
              </a:rPr>
              <a:t>th</a:t>
            </a:r>
            <a:r>
              <a:rPr lang="en-ZA" sz="1600" dirty="0">
                <a:latin typeface="Arial" panose="020B0604020202020204" pitchFamily="34" charset="0"/>
                <a:cs typeface="Arial" panose="020B0604020202020204" pitchFamily="34" charset="0"/>
              </a:rPr>
              <a:t> quarter of the financial year</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There is no dedicated budget for community conversations – the conversations are organised and paid for from the goods and services budget </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mode of delivery has had to be revised – with more resources set aside for m</a:t>
            </a:r>
            <a:r>
              <a:rPr lang="en-US" sz="1600" dirty="0" err="1">
                <a:latin typeface="Arial" panose="020B0604020202020204" pitchFamily="34" charset="0"/>
                <a:cs typeface="Arial" panose="020B0604020202020204" pitchFamily="34" charset="0"/>
              </a:rPr>
              <a:t>edia</a:t>
            </a:r>
            <a:r>
              <a:rPr lang="en-US" sz="1600" dirty="0">
                <a:latin typeface="Arial" panose="020B0604020202020204" pitchFamily="34" charset="0"/>
                <a:cs typeface="Arial" panose="020B0604020202020204" pitchFamily="34" charset="0"/>
              </a:rPr>
              <a:t> platforms, and other virtual platforms of engagement</a:t>
            </a:r>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89</a:t>
            </a:fld>
            <a:endParaRPr lang="en-ZA" dirty="0"/>
          </a:p>
        </p:txBody>
      </p:sp>
    </p:spTree>
    <p:extLst>
      <p:ext uri="{BB962C8B-B14F-4D97-AF65-F5344CB8AC3E}">
        <p14:creationId xmlns:p14="http://schemas.microsoft.com/office/powerpoint/2010/main" val="4060092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9F84-DDB7-40E3-9E60-C73E6EBE72D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52C64AB-897A-4701-85EB-15ABDBAF1FA7}"/>
              </a:ext>
            </a:extLst>
          </p:cNvPr>
          <p:cNvSpPr>
            <a:spLocks noGrp="1"/>
          </p:cNvSpPr>
          <p:nvPr>
            <p:ph idx="1"/>
          </p:nvPr>
        </p:nvSpPr>
        <p:spPr/>
        <p:txBody>
          <a:bodyPr/>
          <a:lstStyle/>
          <a:p>
            <a:endParaRPr lang="en-ZA" dirty="0"/>
          </a:p>
        </p:txBody>
      </p:sp>
      <p:pic>
        <p:nvPicPr>
          <p:cNvPr id="6" name="Picture 5">
            <a:extLst>
              <a:ext uri="{FF2B5EF4-FFF2-40B4-BE49-F238E27FC236}">
                <a16:creationId xmlns:a16="http://schemas.microsoft.com/office/drawing/2014/main" id="{8E73630E-5C29-47BD-9A3A-A9DF4F5CC73B}"/>
              </a:ext>
            </a:extLst>
          </p:cNvPr>
          <p:cNvPicPr>
            <a:picLocks noChangeAspect="1"/>
          </p:cNvPicPr>
          <p:nvPr/>
        </p:nvPicPr>
        <p:blipFill>
          <a:blip r:embed="rId2" cstate="print"/>
          <a:stretch>
            <a:fillRect/>
          </a:stretch>
        </p:blipFill>
        <p:spPr>
          <a:xfrm>
            <a:off x="13252" y="0"/>
            <a:ext cx="9133719" cy="6795152"/>
          </a:xfrm>
          <a:prstGeom prst="rect">
            <a:avLst/>
          </a:prstGeom>
        </p:spPr>
      </p:pic>
      <p:sp>
        <p:nvSpPr>
          <p:cNvPr id="5" name="Slide Number Placeholder 4">
            <a:extLst>
              <a:ext uri="{FF2B5EF4-FFF2-40B4-BE49-F238E27FC236}">
                <a16:creationId xmlns:a16="http://schemas.microsoft.com/office/drawing/2014/main" id="{4E7C6019-8CE2-4EE0-B354-308414EB38B1}"/>
              </a:ext>
            </a:extLst>
          </p:cNvPr>
          <p:cNvSpPr>
            <a:spLocks noGrp="1"/>
          </p:cNvSpPr>
          <p:nvPr>
            <p:ph type="sldNum" sz="quarter" idx="12"/>
          </p:nvPr>
        </p:nvSpPr>
        <p:spPr/>
        <p:txBody>
          <a:bodyPr/>
          <a:lstStyle/>
          <a:p>
            <a:fld id="{3A02C872-3C2D-4BBA-99CD-E07908712697}" type="slidenum">
              <a:rPr lang="en-ZA" smtClean="0"/>
              <a:pPr/>
              <a:t>9</a:t>
            </a:fld>
            <a:endParaRPr lang="en-ZA"/>
          </a:p>
        </p:txBody>
      </p:sp>
      <p:sp>
        <p:nvSpPr>
          <p:cNvPr id="7" name="TextBox 6"/>
          <p:cNvSpPr txBox="1"/>
          <p:nvPr/>
        </p:nvSpPr>
        <p:spPr>
          <a:xfrm>
            <a:off x="451669" y="216311"/>
            <a:ext cx="4807975" cy="5262979"/>
          </a:xfrm>
          <a:prstGeom prst="rect">
            <a:avLst/>
          </a:prstGeom>
          <a:noFill/>
        </p:spPr>
        <p:txBody>
          <a:bodyPr wrap="square" rtlCol="0">
            <a:spAutoFit/>
          </a:bodyPr>
          <a:lstStyle/>
          <a:p>
            <a:r>
              <a:rPr lang="en-ZA" sz="2800" b="1" dirty="0">
                <a:solidFill>
                  <a:schemeClr val="bg1"/>
                </a:solidFill>
              </a:rPr>
              <a:t>Fostering constitutional values</a:t>
            </a:r>
          </a:p>
          <a:p>
            <a:endParaRPr lang="en-ZA" sz="2800" b="1" dirty="0">
              <a:solidFill>
                <a:schemeClr val="bg1"/>
              </a:solidFill>
            </a:endParaRPr>
          </a:p>
          <a:p>
            <a:r>
              <a:rPr lang="en-ZA" sz="2800" b="1" dirty="0" smtClean="0">
                <a:solidFill>
                  <a:schemeClr val="bg1"/>
                </a:solidFill>
              </a:rPr>
              <a:t>Equal </a:t>
            </a:r>
            <a:r>
              <a:rPr lang="en-ZA" sz="2800" b="1" dirty="0">
                <a:solidFill>
                  <a:schemeClr val="bg1"/>
                </a:solidFill>
              </a:rPr>
              <a:t>opportunities, inclusion and redress</a:t>
            </a:r>
          </a:p>
          <a:p>
            <a:endParaRPr lang="en-ZA" sz="2800" b="1" dirty="0">
              <a:solidFill>
                <a:schemeClr val="bg1"/>
              </a:solidFill>
            </a:endParaRPr>
          </a:p>
          <a:p>
            <a:r>
              <a:rPr lang="en-ZA" sz="2800" b="1" dirty="0" smtClean="0">
                <a:solidFill>
                  <a:schemeClr val="bg1"/>
                </a:solidFill>
              </a:rPr>
              <a:t>Promoting </a:t>
            </a:r>
            <a:r>
              <a:rPr lang="en-ZA" sz="2800" b="1" dirty="0">
                <a:solidFill>
                  <a:schemeClr val="bg1"/>
                </a:solidFill>
              </a:rPr>
              <a:t>social cohesion across society</a:t>
            </a:r>
          </a:p>
          <a:p>
            <a:endParaRPr lang="en-ZA" sz="2800" b="1" dirty="0">
              <a:solidFill>
                <a:schemeClr val="bg1"/>
              </a:solidFill>
            </a:endParaRPr>
          </a:p>
          <a:p>
            <a:r>
              <a:rPr lang="en-ZA" sz="2800" b="1" dirty="0" smtClean="0">
                <a:solidFill>
                  <a:schemeClr val="bg1"/>
                </a:solidFill>
              </a:rPr>
              <a:t>Active </a:t>
            </a:r>
            <a:r>
              <a:rPr lang="en-ZA" sz="2800" b="1" dirty="0">
                <a:solidFill>
                  <a:schemeClr val="bg1"/>
                </a:solidFill>
              </a:rPr>
              <a:t>citizenry and leadership</a:t>
            </a:r>
          </a:p>
          <a:p>
            <a:endParaRPr lang="en-ZA" sz="2800" b="1" dirty="0">
              <a:solidFill>
                <a:schemeClr val="bg1"/>
              </a:solidFill>
            </a:endParaRPr>
          </a:p>
          <a:p>
            <a:r>
              <a:rPr lang="en-ZA" sz="2800" b="1" dirty="0" smtClean="0">
                <a:solidFill>
                  <a:schemeClr val="bg1"/>
                </a:solidFill>
              </a:rPr>
              <a:t>Fostering </a:t>
            </a:r>
            <a:r>
              <a:rPr lang="en-ZA" sz="2800" b="1" dirty="0">
                <a:solidFill>
                  <a:schemeClr val="bg1"/>
                </a:solidFill>
              </a:rPr>
              <a:t>a social compact</a:t>
            </a:r>
          </a:p>
          <a:p>
            <a:endParaRPr lang="en-ZA" sz="2800" b="1" dirty="0">
              <a:solidFill>
                <a:schemeClr val="bg1"/>
              </a:solidFill>
            </a:endParaRPr>
          </a:p>
        </p:txBody>
      </p:sp>
    </p:spTree>
    <p:extLst>
      <p:ext uri="{BB962C8B-B14F-4D97-AF65-F5344CB8AC3E}">
        <p14:creationId xmlns:p14="http://schemas.microsoft.com/office/powerpoint/2010/main" val="2084448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30240" y="1618421"/>
            <a:ext cx="8735888" cy="4524315"/>
          </a:xfrm>
          <a:prstGeom prst="rect">
            <a:avLst/>
          </a:prstGeom>
        </p:spPr>
        <p:txBody>
          <a:bodyPr wrap="square">
            <a:spAutoFit/>
          </a:bodyPr>
          <a:lstStyle/>
          <a:p>
            <a:pPr algn="just"/>
            <a:r>
              <a:rPr lang="en-ZA" sz="1600" b="1" dirty="0" smtClean="0">
                <a:latin typeface="Arial" panose="020B0604020202020204" pitchFamily="34" charset="0"/>
                <a:cs typeface="Arial" panose="020B0604020202020204" pitchFamily="34" charset="0"/>
              </a:rPr>
              <a:t>Indicator</a:t>
            </a:r>
            <a:r>
              <a:rPr lang="en-ZA" sz="1600" b="1" dirty="0">
                <a:latin typeface="Arial" panose="020B0604020202020204" pitchFamily="34" charset="0"/>
                <a:cs typeface="Arial" panose="020B0604020202020204" pitchFamily="34" charset="0"/>
              </a:rPr>
              <a:t>: 3.10 Number of youth focused arts development programmes </a:t>
            </a:r>
          </a:p>
          <a:p>
            <a:pPr algn="just"/>
            <a:endParaRPr lang="en-ZA" sz="1600" b="1" dirty="0" smtClean="0">
              <a:latin typeface="Arial" panose="020B0604020202020204" pitchFamily="34" charset="0"/>
              <a:ea typeface="Calibri" panose="020F0502020204030204" pitchFamily="34" charset="0"/>
              <a:cs typeface="Arial" panose="020B0604020202020204" pitchFamily="34" charset="0"/>
            </a:endParaRPr>
          </a:p>
          <a:p>
            <a:pPr algn="just"/>
            <a:r>
              <a:rPr lang="en-ZA" sz="1600" b="1" dirty="0" smtClean="0">
                <a:latin typeface="Arial" panose="020B0604020202020204" pitchFamily="34" charset="0"/>
                <a:ea typeface="Calibri" panose="020F0502020204030204" pitchFamily="34" charset="0"/>
                <a:cs typeface="Arial" panose="020B0604020202020204" pitchFamily="34" charset="0"/>
              </a:rPr>
              <a:t>Original </a:t>
            </a:r>
            <a:r>
              <a:rPr lang="en-ZA" sz="1600" b="1" dirty="0">
                <a:latin typeface="Arial" panose="020B0604020202020204" pitchFamily="34" charset="0"/>
                <a:ea typeface="Calibri" panose="020F0502020204030204" pitchFamily="34" charset="0"/>
                <a:cs typeface="Arial" panose="020B0604020202020204" pitchFamily="34" charset="0"/>
              </a:rPr>
              <a:t>Target: 4  Adjusted target: 3</a:t>
            </a:r>
          </a:p>
          <a:p>
            <a:pPr algn="just"/>
            <a:endParaRPr lang="en-ZA" sz="16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2020 Youth Month Programme which includes the staging of youth concert and educational heritage tour for young people to participate in, were cancelled this year. This is because local and international arts events, visits to museums were cancelled; some postponed until further notice and as levels ease out, due to measures to reduce the spread of COVID-19 pandemic. The Youth Month programme, which is one of the four (4) programmes has had to be cancelled. The funds were  </a:t>
            </a:r>
          </a:p>
          <a:p>
            <a:pPr algn="just"/>
            <a:r>
              <a:rPr lang="en-ZA" sz="1600" b="1" dirty="0">
                <a:latin typeface="Arial" panose="020B0604020202020204" pitchFamily="34" charset="0"/>
                <a:cs typeface="Arial" panose="020B0604020202020204" pitchFamily="34" charset="0"/>
              </a:rPr>
              <a:t>Budget reduction </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funds for this target for indicator 3.10 have been reduced by R2,600,000. 00, which was reprioritised to COVID-19 relief fund, from R8,054,000.00 to R5,454,000.00.</a:t>
            </a:r>
          </a:p>
          <a:p>
            <a:pPr algn="just"/>
            <a:r>
              <a:rPr lang="en-ZA" sz="1600" b="1" dirty="0">
                <a:latin typeface="Arial" panose="020B0604020202020204" pitchFamily="34" charset="0"/>
                <a:cs typeface="Arial" panose="020B0604020202020204" pitchFamily="34" charset="0"/>
              </a:rPr>
              <a:t>Targets reductions in 2020/21 </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number of targets have also been reduced from 4 to 3 for this financial year. </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method of delivery of the remaining 3 targets will be based on virtual, live-streaming and online platforms as well as developing tool-kits. This method is also popular at the moment and used by many young people. </a:t>
            </a:r>
            <a:endParaRPr lang="en-ZA" sz="16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3" cstate="print"/>
          <a:stretch>
            <a:fillRect/>
          </a:stretch>
        </p:blipFill>
        <p:spPr>
          <a:xfrm flipH="1">
            <a:off x="467544" y="48971"/>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90</a:t>
            </a:fld>
            <a:endParaRPr lang="en-ZA" dirty="0"/>
          </a:p>
        </p:txBody>
      </p:sp>
      <p:sp>
        <p:nvSpPr>
          <p:cNvPr id="7" name="TextBox 6">
            <a:extLst>
              <a:ext uri="{FF2B5EF4-FFF2-40B4-BE49-F238E27FC236}">
                <a16:creationId xmlns:a16="http://schemas.microsoft.com/office/drawing/2014/main" id="{A58B36E3-0C18-43FB-83C1-1FE9EE7CC10B}"/>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830514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772816"/>
            <a:ext cx="8735888" cy="5016758"/>
          </a:xfrm>
          <a:prstGeom prst="rect">
            <a:avLst/>
          </a:prstGeom>
        </p:spPr>
        <p:txBody>
          <a:bodyPr wrap="square">
            <a:spAutoFit/>
          </a:bodyPr>
          <a:lstStyle/>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Indicator </a:t>
            </a:r>
            <a:r>
              <a:rPr lang="en-ZA" sz="1600" b="1" dirty="0">
                <a:latin typeface="Arial" panose="020B0604020202020204" pitchFamily="34" charset="0"/>
                <a:ea typeface="Calibri" panose="020F0502020204030204" pitchFamily="34" charset="0"/>
                <a:cs typeface="Arial" panose="020B0604020202020204" pitchFamily="34" charset="0"/>
              </a:rPr>
              <a:t>3.11: </a:t>
            </a:r>
            <a:r>
              <a:rPr lang="en-US" sz="1600" dirty="0">
                <a:latin typeface="Arial" panose="020B0604020202020204" pitchFamily="34" charset="0"/>
                <a:ea typeface="Calibri" panose="020F0502020204030204" pitchFamily="34" charset="0"/>
                <a:cs typeface="Arial" panose="020B0604020202020204" pitchFamily="34" charset="0"/>
              </a:rPr>
              <a:t>Number of advocacy platforms on social cohesion by social cohesion advocates</a:t>
            </a:r>
          </a:p>
          <a:p>
            <a:pPr lvl="0" algn="just"/>
            <a:endParaRPr lang="en-ZA" sz="1600" b="1" dirty="0" smtClean="0">
              <a:latin typeface="Arial" panose="020B0604020202020204" pitchFamily="34" charset="0"/>
              <a:ea typeface="Calibri" panose="020F0502020204030204" pitchFamily="34" charset="0"/>
              <a:cs typeface="Arial" panose="020B0604020202020204" pitchFamily="34" charset="0"/>
            </a:endParaRPr>
          </a:p>
          <a:p>
            <a:pPr lvl="0" algn="just"/>
            <a:r>
              <a:rPr lang="en-ZA" sz="1600" b="1" dirty="0" smtClean="0">
                <a:latin typeface="Arial" panose="020B0604020202020204" pitchFamily="34" charset="0"/>
                <a:ea typeface="Calibri" panose="020F0502020204030204" pitchFamily="34" charset="0"/>
                <a:cs typeface="Arial" panose="020B0604020202020204" pitchFamily="34" charset="0"/>
              </a:rPr>
              <a:t>Original </a:t>
            </a:r>
            <a:r>
              <a:rPr lang="en-ZA" sz="1600" b="1" dirty="0">
                <a:latin typeface="Arial" panose="020B0604020202020204" pitchFamily="34" charset="0"/>
                <a:ea typeface="Calibri" panose="020F0502020204030204" pitchFamily="34" charset="0"/>
                <a:cs typeface="Arial" panose="020B0604020202020204" pitchFamily="34" charset="0"/>
              </a:rPr>
              <a:t>Target: 20  Adjusted target: </a:t>
            </a:r>
            <a:r>
              <a:rPr lang="en-ZA" sz="1600" b="1" dirty="0" smtClean="0">
                <a:latin typeface="Arial" panose="020B0604020202020204" pitchFamily="34" charset="0"/>
                <a:ea typeface="Calibri" panose="020F0502020204030204" pitchFamily="34" charset="0"/>
                <a:cs typeface="Arial" panose="020B0604020202020204" pitchFamily="34" charset="0"/>
              </a:rPr>
              <a:t>15</a:t>
            </a:r>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social cohesion advocates program came as a result of the 2012 national social cohesion summit that all sectors of society must be mobilised and play a role in social cohesion and nation building</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2012 resolution was cognisant of the fact that government alone cannot achieve the goal of a socially integrated and inclusive society</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Given that most of the advocacy work involve people to people contact and much against current COVID-19 regulations, the target has had to be adjusted down from 20 advocacy platforms to just </a:t>
            </a:r>
            <a:r>
              <a:rPr lang="en-ZA" sz="1600" dirty="0" smtClean="0">
                <a:latin typeface="Arial" panose="020B0604020202020204" pitchFamily="34" charset="0"/>
                <a:cs typeface="Arial" panose="020B0604020202020204" pitchFamily="34" charset="0"/>
              </a:rPr>
              <a:t>15</a:t>
            </a:r>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In the event that some of the influential social cohesion advocates are able to command their own resources and institutional support to conduct most of this envisaged advocacy work, it is conceivable that the projected </a:t>
            </a:r>
            <a:r>
              <a:rPr lang="en-ZA" sz="1600" dirty="0" smtClean="0">
                <a:latin typeface="Arial" panose="020B0604020202020204" pitchFamily="34" charset="0"/>
                <a:cs typeface="Arial" panose="020B0604020202020204" pitchFamily="34" charset="0"/>
              </a:rPr>
              <a:t>15 </a:t>
            </a:r>
            <a:r>
              <a:rPr lang="en-ZA" sz="1600" dirty="0">
                <a:latin typeface="Arial" panose="020B0604020202020204" pitchFamily="34" charset="0"/>
                <a:cs typeface="Arial" panose="020B0604020202020204" pitchFamily="34" charset="0"/>
              </a:rPr>
              <a:t>platforms annually can be surpassed</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mode of engagement has had to be adjusted and would now involve various media platforms and a series of virtual platforms to support person to person </a:t>
            </a:r>
            <a:r>
              <a:rPr lang="en-ZA" sz="1600" dirty="0" smtClean="0">
                <a:latin typeface="Arial" panose="020B0604020202020204" pitchFamily="34" charset="0"/>
                <a:cs typeface="Arial" panose="020B0604020202020204" pitchFamily="34" charset="0"/>
              </a:rPr>
              <a:t>engagement</a:t>
            </a:r>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91</a:t>
            </a:fld>
            <a:endParaRPr lang="en-ZA" dirty="0"/>
          </a:p>
        </p:txBody>
      </p:sp>
    </p:spTree>
    <p:extLst>
      <p:ext uri="{BB962C8B-B14F-4D97-AF65-F5344CB8AC3E}">
        <p14:creationId xmlns:p14="http://schemas.microsoft.com/office/powerpoint/2010/main" val="4188081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204056" y="1611600"/>
            <a:ext cx="8939944" cy="5262979"/>
          </a:xfrm>
          <a:prstGeom prst="rect">
            <a:avLst/>
          </a:prstGeom>
        </p:spPr>
        <p:txBody>
          <a:bodyPr wrap="square">
            <a:spAutoFit/>
          </a:bodyPr>
          <a:lstStyle/>
          <a:p>
            <a:pPr lvl="0" algn="just"/>
            <a:r>
              <a:rPr lang="en-ZA" sz="1400" b="1" dirty="0" smtClean="0">
                <a:latin typeface="Arial" panose="020B0604020202020204" pitchFamily="34" charset="0"/>
                <a:ea typeface="Calibri" panose="020F0502020204030204" pitchFamily="34" charset="0"/>
                <a:cs typeface="Arial" panose="020B0604020202020204" pitchFamily="34" charset="0"/>
              </a:rPr>
              <a:t>Indicator </a:t>
            </a:r>
            <a:r>
              <a:rPr lang="en-ZA" sz="1400" b="1" dirty="0">
                <a:latin typeface="Arial" panose="020B0604020202020204" pitchFamily="34" charset="0"/>
                <a:ea typeface="Calibri" panose="020F0502020204030204" pitchFamily="34" charset="0"/>
                <a:cs typeface="Arial" panose="020B0604020202020204" pitchFamily="34" charset="0"/>
              </a:rPr>
              <a:t>3.12: Overarching social compact</a:t>
            </a:r>
            <a:endParaRPr lang="en-ZA" sz="1400" dirty="0">
              <a:latin typeface="Arial" panose="020B0604020202020204" pitchFamily="34" charset="0"/>
              <a:cs typeface="Arial" panose="020B0604020202020204" pitchFamily="34" charset="0"/>
            </a:endParaRPr>
          </a:p>
          <a:p>
            <a:pPr lvl="0" algn="just"/>
            <a:endParaRPr lang="en-ZA" sz="1400" b="1" dirty="0" smtClean="0">
              <a:latin typeface="Arial" panose="020B0604020202020204" pitchFamily="34" charset="0"/>
              <a:ea typeface="Calibri" panose="020F0502020204030204" pitchFamily="34" charset="0"/>
              <a:cs typeface="Arial" panose="020B0604020202020204" pitchFamily="34" charset="0"/>
            </a:endParaRPr>
          </a:p>
          <a:p>
            <a:pPr lvl="0" algn="just"/>
            <a:r>
              <a:rPr lang="en-ZA" sz="1400" b="1" dirty="0" smtClean="0">
                <a:latin typeface="Arial" panose="020B0604020202020204" pitchFamily="34" charset="0"/>
                <a:ea typeface="Calibri" panose="020F0502020204030204" pitchFamily="34" charset="0"/>
                <a:cs typeface="Arial" panose="020B0604020202020204" pitchFamily="34" charset="0"/>
              </a:rPr>
              <a:t>Original </a:t>
            </a:r>
            <a:r>
              <a:rPr lang="en-ZA" sz="1400" b="1" dirty="0">
                <a:latin typeface="Arial" panose="020B0604020202020204" pitchFamily="34" charset="0"/>
                <a:ea typeface="Calibri" panose="020F0502020204030204" pitchFamily="34" charset="0"/>
                <a:cs typeface="Arial" panose="020B0604020202020204" pitchFamily="34" charset="0"/>
              </a:rPr>
              <a:t>Target: 4 reports  Adjusted: 2 reports</a:t>
            </a:r>
          </a:p>
          <a:p>
            <a:pPr lvl="0" algn="just"/>
            <a:endParaRPr lang="en-ZA" sz="1400" b="1"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In terms of the initial plan submitted, there was supposed to be follow-up engagements with key leaders of the different sectors post the social compact summit of 2020. These follow-up engagements were two-fold in purpose. </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The first purpose was to enable implementation of the broad agreements reached at the summit</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Secondly, while broad agreements were being implemented as the different sectors and key leaders were being engaged further, this would to have led into a progressive realisation of a composite social compact </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Given the restrictions in contact meetings, the target has had to be revised from 4 reports on the implementation of the social compact to just 2 reports (per semester) on the implementation of the broad agreements of the social compact summit</a:t>
            </a:r>
          </a:p>
          <a:p>
            <a:pPr marL="285750" indent="-285750">
              <a:buFont typeface="Arial" panose="020B0604020202020204" pitchFamily="34" charset="0"/>
              <a:buChar char="•"/>
            </a:pPr>
            <a:r>
              <a:rPr lang="en-ZA" sz="1400" dirty="0">
                <a:latin typeface="Arial" panose="020B0604020202020204" pitchFamily="34" charset="0"/>
                <a:cs typeface="Arial" panose="020B0604020202020204" pitchFamily="34" charset="0"/>
              </a:rPr>
              <a:t>The mode of delivery in engaging the sectors has had to be revised – now having to rely on </a:t>
            </a:r>
            <a:r>
              <a:rPr lang="en-US" sz="1400" dirty="0">
                <a:latin typeface="Arial" panose="020B0604020202020204" pitchFamily="34" charset="0"/>
                <a:cs typeface="Arial" panose="020B0604020202020204" pitchFamily="34" charset="0"/>
              </a:rPr>
              <a:t>virtual contact consultations with key sectors and role players that attended the 2020 social compact summit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Social compact milestone is a deliverable in the NDP and thus cannot be forgone on account of current restrictions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current budget from goods and services would be sufficient in terms of implementing key milestones on the social compact – while noting that there has been reduction in the goods and services budget </a:t>
            </a:r>
            <a:endParaRPr lang="en-ZA" sz="1400" dirty="0">
              <a:latin typeface="Arial" panose="020B0604020202020204" pitchFamily="34" charset="0"/>
              <a:cs typeface="Arial" panose="020B0604020202020204" pitchFamily="34" charset="0"/>
            </a:endParaRPr>
          </a:p>
          <a:p>
            <a:pPr lvl="0" algn="just"/>
            <a:endParaRPr lang="en-ZA" sz="1400" b="1" dirty="0">
              <a:latin typeface="Arial" panose="020B0604020202020204" pitchFamily="34" charset="0"/>
              <a:ea typeface="Calibri" panose="020F0502020204030204" pitchFamily="34" charset="0"/>
              <a:cs typeface="Arial" panose="020B0604020202020204" pitchFamily="34" charset="0"/>
            </a:endParaRPr>
          </a:p>
          <a:p>
            <a:pPr lvl="0" algn="just"/>
            <a:endParaRPr lang="en-US"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92</a:t>
            </a:fld>
            <a:endParaRPr lang="en-ZA" dirty="0"/>
          </a:p>
        </p:txBody>
      </p:sp>
    </p:spTree>
    <p:extLst>
      <p:ext uri="{BB962C8B-B14F-4D97-AF65-F5344CB8AC3E}">
        <p14:creationId xmlns:p14="http://schemas.microsoft.com/office/powerpoint/2010/main" val="1859994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15466" y="1877058"/>
            <a:ext cx="8849022" cy="2308324"/>
          </a:xfrm>
          <a:prstGeom prst="rect">
            <a:avLst/>
          </a:prstGeom>
        </p:spPr>
        <p:txBody>
          <a:bodyPr wrap="square">
            <a:spAutoFit/>
          </a:bodyPr>
          <a:lstStyle/>
          <a:p>
            <a:pPr fontAlgn="t"/>
            <a:r>
              <a:rPr lang="en-ZA" sz="1600" b="1" dirty="0" smtClean="0">
                <a:ea typeface="Calibri" panose="020F0502020204030204" pitchFamily="34" charset="0"/>
                <a:cs typeface="Arial" panose="020B0604020202020204" pitchFamily="34" charset="0"/>
              </a:rPr>
              <a:t>Indicator </a:t>
            </a:r>
            <a:r>
              <a:rPr lang="en-ZA" sz="1600" b="1" dirty="0">
                <a:ea typeface="Calibri" panose="020F0502020204030204" pitchFamily="34" charset="0"/>
                <a:cs typeface="Arial" panose="020B0604020202020204" pitchFamily="34" charset="0"/>
              </a:rPr>
              <a:t>3.13: Number of Gender-based Violence and Femicide Programmes</a:t>
            </a:r>
            <a:endParaRPr lang="en-ZA" sz="1600" dirty="0"/>
          </a:p>
          <a:p>
            <a:pPr lvl="0" algn="just"/>
            <a:endParaRPr lang="en-ZA" sz="1600" b="1" dirty="0" smtClean="0">
              <a:ea typeface="Calibri" panose="020F0502020204030204" pitchFamily="34" charset="0"/>
              <a:cs typeface="Arial" panose="020B0604020202020204" pitchFamily="34" charset="0"/>
            </a:endParaRPr>
          </a:p>
          <a:p>
            <a:pPr lvl="0" algn="just"/>
            <a:r>
              <a:rPr lang="en-ZA" sz="1600" b="1" dirty="0" smtClean="0">
                <a:ea typeface="Calibri" panose="020F0502020204030204" pitchFamily="34" charset="0"/>
                <a:cs typeface="Arial" panose="020B0604020202020204" pitchFamily="34" charset="0"/>
              </a:rPr>
              <a:t>Original </a:t>
            </a:r>
            <a:r>
              <a:rPr lang="en-ZA" sz="1600" b="1" dirty="0">
                <a:ea typeface="Calibri" panose="020F0502020204030204" pitchFamily="34" charset="0"/>
                <a:cs typeface="Arial" panose="020B0604020202020204" pitchFamily="34" charset="0"/>
              </a:rPr>
              <a:t>Target: New Indicator Adjusted target: 1</a:t>
            </a:r>
          </a:p>
          <a:p>
            <a:pPr lvl="0" algn="just"/>
            <a:endParaRPr lang="en-ZA" sz="1600" b="1" dirty="0">
              <a:ea typeface="Calibri" panose="020F0502020204030204" pitchFamily="34" charset="0"/>
              <a:cs typeface="Arial" panose="020B0604020202020204" pitchFamily="34" charset="0"/>
            </a:endParaRPr>
          </a:p>
          <a:p>
            <a:pPr lvl="0" algn="just"/>
            <a:r>
              <a:rPr lang="en-ZA" sz="1600" dirty="0">
                <a:latin typeface="+mj-lt"/>
                <a:ea typeface="Calibri" panose="020F0502020204030204" pitchFamily="34" charset="0"/>
                <a:cs typeface="Arial" panose="020B0604020202020204" pitchFamily="34" charset="0"/>
              </a:rPr>
              <a:t>The Programme is comprised of various projects focussed on children; youth; men and women</a:t>
            </a:r>
          </a:p>
          <a:p>
            <a:pPr lvl="0" algn="just"/>
            <a:endParaRPr lang="en-US"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3" cstate="print"/>
          <a:stretch>
            <a:fillRect/>
          </a:stretch>
        </p:blipFill>
        <p:spPr>
          <a:xfrm flipH="1">
            <a:off x="467544" y="48971"/>
            <a:ext cx="1074427" cy="804268"/>
          </a:xfrm>
          <a:prstGeom prst="rect">
            <a:avLst/>
          </a:prstGeom>
        </p:spPr>
      </p:pic>
      <p:sp>
        <p:nvSpPr>
          <p:cNvPr id="9" name="TextBox 8">
            <a:extLst>
              <a:ext uri="{FF2B5EF4-FFF2-40B4-BE49-F238E27FC236}">
                <a16:creationId xmlns:a16="http://schemas.microsoft.com/office/drawing/2014/main" id="{CDD43455-1EF1-4394-B4A2-09BFCE79F80A}"/>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93</a:t>
            </a:fld>
            <a:endParaRPr lang="en-ZA" dirty="0"/>
          </a:p>
        </p:txBody>
      </p:sp>
    </p:spTree>
    <p:extLst>
      <p:ext uri="{BB962C8B-B14F-4D97-AF65-F5344CB8AC3E}">
        <p14:creationId xmlns:p14="http://schemas.microsoft.com/office/powerpoint/2010/main" val="2775265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3" cstate="print"/>
          <a:stretch>
            <a:fillRect/>
          </a:stretch>
        </p:blipFill>
        <p:spPr>
          <a:xfrm flipH="1">
            <a:off x="116730" y="117773"/>
            <a:ext cx="1074427" cy="804268"/>
          </a:xfrm>
          <a:prstGeom prst="rect">
            <a:avLst/>
          </a:prstGeom>
        </p:spPr>
      </p:pic>
      <p:sp>
        <p:nvSpPr>
          <p:cNvPr id="10"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94</a:t>
            </a:fld>
            <a:endParaRPr lang="en-ZA" dirty="0"/>
          </a:p>
        </p:txBody>
      </p:sp>
      <p:sp>
        <p:nvSpPr>
          <p:cNvPr id="7" name="TextBox 6">
            <a:extLst>
              <a:ext uri="{FF2B5EF4-FFF2-40B4-BE49-F238E27FC236}">
                <a16:creationId xmlns:a16="http://schemas.microsoft.com/office/drawing/2014/main" id="{BA1C5BE2-01E3-4301-8D8A-EA6FD658E101}"/>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9" name="Rectangle 8">
            <a:extLst>
              <a:ext uri="{FF2B5EF4-FFF2-40B4-BE49-F238E27FC236}">
                <a16:creationId xmlns:a16="http://schemas.microsoft.com/office/drawing/2014/main" id="{813D032B-FC5A-461C-9086-7E6FD4127C6F}"/>
              </a:ext>
            </a:extLst>
          </p:cNvPr>
          <p:cNvSpPr/>
          <p:nvPr/>
        </p:nvSpPr>
        <p:spPr>
          <a:xfrm>
            <a:off x="133377" y="1609382"/>
            <a:ext cx="8735888" cy="4832092"/>
          </a:xfrm>
          <a:prstGeom prst="rect">
            <a:avLst/>
          </a:prstGeom>
        </p:spPr>
        <p:txBody>
          <a:bodyPr wrap="square">
            <a:spAutoFit/>
          </a:bodyPr>
          <a:lstStyle/>
          <a:p>
            <a:r>
              <a:rPr lang="en-ZA" sz="1400" b="1" dirty="0" smtClean="0">
                <a:latin typeface="Arial" panose="020B0604020202020204" pitchFamily="34" charset="0"/>
                <a:cs typeface="Arial" panose="020B0604020202020204" pitchFamily="34" charset="0"/>
              </a:rPr>
              <a:t>Indicator </a:t>
            </a:r>
            <a:r>
              <a:rPr lang="en-US" sz="1400" b="1" dirty="0">
                <a:latin typeface="Arial" panose="020B0604020202020204" pitchFamily="34" charset="0"/>
                <a:cs typeface="Arial" panose="020B0604020202020204" pitchFamily="34" charset="0"/>
              </a:rPr>
              <a:t>3.14 Number of projects in the creative industry supported through the Mzansi Golden Economy Programme.    </a:t>
            </a:r>
            <a:endParaRPr lang="en-US" sz="1400" b="1" dirty="0" smtClean="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Original </a:t>
            </a:r>
            <a:r>
              <a:rPr lang="en-US" sz="1400" b="1" dirty="0">
                <a:latin typeface="Arial" panose="020B0604020202020204" pitchFamily="34" charset="0"/>
                <a:cs typeface="Arial" panose="020B0604020202020204" pitchFamily="34" charset="0"/>
              </a:rPr>
              <a:t>target 88- Revised target </a:t>
            </a:r>
            <a:r>
              <a:rPr lang="en-US" sz="1400" b="1" dirty="0" smtClean="0">
                <a:latin typeface="Arial" panose="020B0604020202020204" pitchFamily="34" charset="0"/>
                <a:cs typeface="Arial" panose="020B0604020202020204" pitchFamily="34" charset="0"/>
              </a:rPr>
              <a:t>12</a:t>
            </a:r>
          </a:p>
          <a:p>
            <a:endParaRPr lang="en-ZA"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400" dirty="0">
                <a:latin typeface="Arial" panose="020B0604020202020204" pitchFamily="34" charset="0"/>
                <a:cs typeface="Arial" panose="020B0604020202020204" pitchFamily="34" charset="0"/>
              </a:rPr>
              <a:t>Many Flagships Projects, Cultural Events, Public Art, Touring Ventures productions and the Africa Month programme were cancelled and some postponed until further notice due to the COVID-19 pandemic. This target relies largely on gatherings and therefore due to the COVID19 pandemic large scale gathering will only happen at level 1. </a:t>
            </a:r>
          </a:p>
          <a:p>
            <a:pPr marL="285750" indent="-285750" algn="just">
              <a:buFont typeface="Arial" panose="020B0604020202020204" pitchFamily="34" charset="0"/>
              <a:buChar char="•"/>
            </a:pPr>
            <a:r>
              <a:rPr lang="en-ZA" sz="1400" dirty="0">
                <a:latin typeface="Arial" panose="020B0604020202020204" pitchFamily="34" charset="0"/>
                <a:cs typeface="Arial" panose="020B0604020202020204" pitchFamily="34" charset="0"/>
              </a:rPr>
              <a:t>The target for indicator 3.14 has been reduced from 88 to 12. The budget has been reduced by R79m. The method of delivery will migrate to the online virtual platform.</a:t>
            </a:r>
          </a:p>
          <a:p>
            <a:pPr marL="285750" indent="-285750" algn="just">
              <a:buFont typeface="Arial" panose="020B0604020202020204" pitchFamily="34" charset="0"/>
              <a:buChar char="•"/>
            </a:pPr>
            <a:r>
              <a:rPr lang="en-ZA" sz="1400" dirty="0">
                <a:latin typeface="Arial" panose="020B0604020202020204" pitchFamily="34" charset="0"/>
                <a:cs typeface="Arial" panose="020B0604020202020204" pitchFamily="34" charset="0"/>
              </a:rPr>
              <a:t>The general implication on the creative sector the job opportunity losses would come as a result of the cancellation of Africa Month Programme, Flagship programmes, Touring Ventures Programme and Public Art Programme.</a:t>
            </a:r>
            <a:r>
              <a:rPr lang="en-ZA" sz="1400" dirty="0">
                <a:solidFill>
                  <a:prstClr val="black"/>
                </a:solidFill>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ZA" sz="1400" dirty="0">
                <a:solidFill>
                  <a:prstClr val="black"/>
                </a:solidFill>
                <a:latin typeface="Arial" panose="020B0604020202020204" pitchFamily="34" charset="0"/>
                <a:cs typeface="Arial" panose="020B0604020202020204" pitchFamily="34" charset="0"/>
              </a:rPr>
              <a:t>The Original target of 88 was broken down as follows:</a:t>
            </a:r>
          </a:p>
          <a:p>
            <a:pPr marL="285750" indent="-285750" algn="just">
              <a:buFont typeface="Arial" panose="020B0604020202020204" pitchFamily="34" charset="0"/>
              <a:buChar char="•"/>
            </a:pPr>
            <a:r>
              <a:rPr lang="en-ZA" sz="1400" dirty="0">
                <a:solidFill>
                  <a:prstClr val="black"/>
                </a:solidFill>
                <a:latin typeface="Arial" panose="020B0604020202020204" pitchFamily="34" charset="0"/>
                <a:cs typeface="Arial" panose="020B0604020202020204" pitchFamily="34" charset="0"/>
              </a:rPr>
              <a:t>Flagships 18 and currently only 2 are done  via live streaming and other online platforms namely  </a:t>
            </a:r>
            <a:r>
              <a:rPr lang="en-ZA" sz="1400" dirty="0" err="1">
                <a:solidFill>
                  <a:prstClr val="black"/>
                </a:solidFill>
                <a:latin typeface="Arial" panose="020B0604020202020204" pitchFamily="34" charset="0"/>
                <a:cs typeface="Arial" panose="020B0604020202020204" pitchFamily="34" charset="0"/>
              </a:rPr>
              <a:t>Innibos</a:t>
            </a:r>
            <a:r>
              <a:rPr lang="en-ZA" sz="1400" dirty="0">
                <a:solidFill>
                  <a:prstClr val="black"/>
                </a:solidFill>
                <a:latin typeface="Arial" panose="020B0604020202020204" pitchFamily="34" charset="0"/>
                <a:cs typeface="Arial" panose="020B0604020202020204" pitchFamily="34" charset="0"/>
              </a:rPr>
              <a:t> and the  National Arts festival.</a:t>
            </a:r>
          </a:p>
          <a:p>
            <a:pPr marL="285750" indent="-285750" algn="just">
              <a:buFont typeface="Arial" panose="020B0604020202020204" pitchFamily="34" charset="0"/>
              <a:buChar char="•"/>
            </a:pPr>
            <a:r>
              <a:rPr lang="en-ZA" sz="1400" dirty="0">
                <a:solidFill>
                  <a:prstClr val="black"/>
                </a:solidFill>
                <a:latin typeface="Arial" panose="020B0604020202020204" pitchFamily="34" charset="0"/>
                <a:cs typeface="Arial" panose="020B0604020202020204" pitchFamily="34" charset="0"/>
              </a:rPr>
              <a:t>30 Cultural Events and  20 Touring Ventures and 15 Public projects from the Open call process were cancelled as a recommended  by the NT to halt the process due to budget cuts as a result of the disaster relief fund.  Only 5 public art projects were recommended because they can happened online or on other virtual platforms. They are:  1. </a:t>
            </a:r>
            <a:r>
              <a:rPr lang="en-ZA" sz="1400" dirty="0" err="1">
                <a:solidFill>
                  <a:prstClr val="black"/>
                </a:solidFill>
                <a:latin typeface="Arial" panose="020B0604020202020204" pitchFamily="34" charset="0"/>
                <a:cs typeface="Arial" panose="020B0604020202020204" pitchFamily="34" charset="0"/>
              </a:rPr>
              <a:t>Tswelopele</a:t>
            </a:r>
            <a:r>
              <a:rPr lang="en-ZA" sz="1400" dirty="0">
                <a:solidFill>
                  <a:prstClr val="black"/>
                </a:solidFill>
                <a:latin typeface="Arial" panose="020B0604020202020204" pitchFamily="34" charset="0"/>
                <a:cs typeface="Arial" panose="020B0604020202020204" pitchFamily="34" charset="0"/>
              </a:rPr>
              <a:t> park 2. My body my Space 3. Public Art Provincial Gateway National Flag 4. International public Art Festival 5. Ours School Emblem, our flag, Our Heritage.</a:t>
            </a:r>
          </a:p>
        </p:txBody>
      </p:sp>
    </p:spTree>
    <p:extLst>
      <p:ext uri="{BB962C8B-B14F-4D97-AF65-F5344CB8AC3E}">
        <p14:creationId xmlns:p14="http://schemas.microsoft.com/office/powerpoint/2010/main" val="3912983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0" y="1178804"/>
            <a:ext cx="8735888" cy="6494085"/>
          </a:xfrm>
          <a:prstGeom prst="rect">
            <a:avLst/>
          </a:prstGeom>
        </p:spPr>
        <p:txBody>
          <a:bodyPr wrap="square">
            <a:spAutoFit/>
          </a:bodyPr>
          <a:lstStyle/>
          <a:p>
            <a:pPr algn="just"/>
            <a:r>
              <a:rPr lang="en-ZA" sz="1600" b="1" dirty="0" smtClean="0">
                <a:latin typeface="Arial" panose="020B0604020202020204" pitchFamily="34" charset="0"/>
                <a:cs typeface="Arial" panose="020B0604020202020204" pitchFamily="34" charset="0"/>
              </a:rPr>
              <a:t>ARTISTS </a:t>
            </a:r>
            <a:r>
              <a:rPr lang="en-ZA" sz="1600" b="1" dirty="0">
                <a:latin typeface="Arial" panose="020B0604020202020204" pitchFamily="34" charset="0"/>
                <a:cs typeface="Arial" panose="020B0604020202020204" pitchFamily="34" charset="0"/>
              </a:rPr>
              <a:t>IN SCHOOLS PROJECT</a:t>
            </a:r>
          </a:p>
          <a:p>
            <a:pPr algn="just"/>
            <a:endParaRPr lang="en-ZA" sz="1600" b="1" dirty="0">
              <a:latin typeface="Arial" panose="020B0604020202020204" pitchFamily="34" charset="0"/>
              <a:cs typeface="Arial" panose="020B0604020202020204" pitchFamily="34" charset="0"/>
            </a:endParaRPr>
          </a:p>
          <a:p>
            <a:pPr algn="just"/>
            <a:r>
              <a:rPr lang="en-ZA" sz="1600" b="1" dirty="0">
                <a:latin typeface="Arial" panose="020B0604020202020204" pitchFamily="34" charset="0"/>
                <a:cs typeface="Arial" panose="020B0604020202020204" pitchFamily="34" charset="0"/>
              </a:rPr>
              <a:t>Indicator 3.15 Number of artists placed in schools per year</a:t>
            </a:r>
          </a:p>
          <a:p>
            <a:pPr algn="just"/>
            <a:endParaRPr lang="en-ZA" sz="1600" b="1" dirty="0" smtClean="0">
              <a:latin typeface="Arial" panose="020B0604020202020204" pitchFamily="34" charset="0"/>
              <a:cs typeface="Arial" panose="020B0604020202020204" pitchFamily="34" charset="0"/>
            </a:endParaRPr>
          </a:p>
          <a:p>
            <a:pPr algn="just"/>
            <a:r>
              <a:rPr lang="en-ZA" sz="1600" b="1" dirty="0" smtClean="0">
                <a:latin typeface="Arial" panose="020B0604020202020204" pitchFamily="34" charset="0"/>
                <a:cs typeface="Arial" panose="020B0604020202020204" pitchFamily="34" charset="0"/>
              </a:rPr>
              <a:t>Original </a:t>
            </a:r>
            <a:r>
              <a:rPr lang="en-ZA" sz="1600" b="1" dirty="0">
                <a:latin typeface="Arial" panose="020B0604020202020204" pitchFamily="34" charset="0"/>
                <a:cs typeface="Arial" panose="020B0604020202020204" pitchFamily="34" charset="0"/>
              </a:rPr>
              <a:t>target 360 – Revised target 100</a:t>
            </a:r>
          </a:p>
          <a:p>
            <a:pPr algn="just"/>
            <a:endParaRPr lang="en-ZA"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National State of Disaster Management Act , in response to the </a:t>
            </a:r>
            <a:r>
              <a:rPr lang="en-ZA" sz="1600" dirty="0" err="1">
                <a:latin typeface="Arial" panose="020B0604020202020204" pitchFamily="34" charset="0"/>
                <a:cs typeface="Arial" panose="020B0604020202020204" pitchFamily="34" charset="0"/>
              </a:rPr>
              <a:t>Covid</a:t>
            </a:r>
            <a:r>
              <a:rPr lang="en-ZA" sz="1600" dirty="0">
                <a:latin typeface="Arial" panose="020B0604020202020204" pitchFamily="34" charset="0"/>
                <a:cs typeface="Arial" panose="020B0604020202020204" pitchFamily="34" charset="0"/>
              </a:rPr>
              <a:t> -19 pandemic had a huge and devastating impact on the majority of sectors in South Africa.</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Further, formal educational systems such as the schools were the first sub-sector to be affected as they were closed much earlier than the rest. The AiS project, as one of DSAC’s interventions that contribute towards the improvement of quality of the Creative Arts subject in the public schools and in line with Curriculum Assessment Policy Statement (CAPS) was also immediately suspended as a result.</a:t>
            </a:r>
          </a:p>
          <a:p>
            <a:pPr marL="285750" indent="-285750" algn="just">
              <a:buFont typeface="Arial" panose="020B0604020202020204" pitchFamily="34" charset="0"/>
              <a:buChar char="•"/>
            </a:pPr>
            <a:r>
              <a:rPr lang="en-ZA" sz="1600" dirty="0">
                <a:latin typeface="Arial" panose="020B0604020202020204" pitchFamily="34" charset="0"/>
                <a:cs typeface="Arial" panose="020B0604020202020204" pitchFamily="34" charset="0"/>
              </a:rPr>
              <a:t>The target for indicator 3.15 has been reduced from placement of 360 to 200. The budget has also been reduced by R8m. The method of delivery will remain more or less unchanged with the practitioners required to be adhering to available </a:t>
            </a:r>
            <a:r>
              <a:rPr lang="en-ZA" sz="1600" dirty="0" err="1">
                <a:latin typeface="Arial" panose="020B0604020202020204" pitchFamily="34" charset="0"/>
                <a:cs typeface="Arial" panose="020B0604020202020204" pitchFamily="34" charset="0"/>
              </a:rPr>
              <a:t>Covid</a:t>
            </a:r>
            <a:r>
              <a:rPr lang="en-ZA" sz="1600" dirty="0">
                <a:latin typeface="Arial" panose="020B0604020202020204" pitchFamily="34" charset="0"/>
                <a:cs typeface="Arial" panose="020B0604020202020204" pitchFamily="34" charset="0"/>
              </a:rPr>
              <a:t> – 19 Social Distancing Protocols in the schools. In addition, the DSAC through its Agencies will ensure that all participating arts practitioners and support personnel will be equipped with necessary Personal Protective Equipment (PPEs). Implementation of the programme through virtual means have the propensity to exclude most of the disadvantaged rural and </a:t>
            </a:r>
            <a:r>
              <a:rPr lang="en-ZA" sz="1600" dirty="0" err="1">
                <a:latin typeface="Arial" panose="020B0604020202020204" pitchFamily="34" charset="0"/>
                <a:cs typeface="Arial" panose="020B0604020202020204" pitchFamily="34" charset="0"/>
              </a:rPr>
              <a:t>peri</a:t>
            </a:r>
            <a:r>
              <a:rPr lang="en-ZA" sz="1600" dirty="0">
                <a:latin typeface="Arial" panose="020B0604020202020204" pitchFamily="34" charset="0"/>
                <a:cs typeface="Arial" panose="020B0604020202020204" pitchFamily="34" charset="0"/>
              </a:rPr>
              <a:t> –urban township schools hence biasness towards the current status quo.</a:t>
            </a:r>
          </a:p>
          <a:p>
            <a:pPr lvl="0" algn="just"/>
            <a:endParaRPr lang="en-ZA" sz="1600" b="1" dirty="0">
              <a:latin typeface="Arial" panose="020B0604020202020204" pitchFamily="34" charset="0"/>
              <a:ea typeface="Calibri" panose="020F0502020204030204" pitchFamily="34" charset="0"/>
              <a:cs typeface="Arial" panose="020B0604020202020204" pitchFamily="34" charset="0"/>
            </a:endParaRPr>
          </a:p>
          <a:p>
            <a:pPr lvl="0" algn="just"/>
            <a:endParaRPr lang="en-US"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a:p>
            <a:endParaRPr lang="en-ZA"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7" name="TextBox 6">
            <a:extLst>
              <a:ext uri="{FF2B5EF4-FFF2-40B4-BE49-F238E27FC236}">
                <a16:creationId xmlns:a16="http://schemas.microsoft.com/office/drawing/2014/main" id="{09938186-0A87-44D1-AC78-2D9CB8B82667}"/>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95</a:t>
            </a:fld>
            <a:endParaRPr lang="en-ZA" dirty="0"/>
          </a:p>
        </p:txBody>
      </p:sp>
    </p:spTree>
    <p:extLst>
      <p:ext uri="{BB962C8B-B14F-4D97-AF65-F5344CB8AC3E}">
        <p14:creationId xmlns:p14="http://schemas.microsoft.com/office/powerpoint/2010/main" val="4050638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05A67-D99A-41D3-87B7-A24A3459078F}"/>
              </a:ext>
            </a:extLst>
          </p:cNvPr>
          <p:cNvSpPr/>
          <p:nvPr/>
        </p:nvSpPr>
        <p:spPr>
          <a:xfrm>
            <a:off x="1217342" y="1407603"/>
            <a:ext cx="6709317" cy="530915"/>
          </a:xfrm>
          <a:prstGeom prst="rect">
            <a:avLst/>
          </a:prstGeom>
        </p:spPr>
        <p:txBody>
          <a:bodyPr wrap="square">
            <a:spAutoFit/>
          </a:bodyPr>
          <a:lstStyle/>
          <a:p>
            <a:pPr>
              <a:buFont typeface="+mj-lt"/>
              <a:buAutoNum type="arabicPeriod"/>
            </a:pPr>
            <a:endParaRPr lang="en-US" sz="1500" dirty="0">
              <a:latin typeface="Arial" panose="020B0604020202020204" pitchFamily="34" charset="0"/>
              <a:cs typeface="Arial" panose="020B0604020202020204" pitchFamily="34" charset="0"/>
            </a:endParaRPr>
          </a:p>
          <a:p>
            <a:endParaRPr lang="en-ZA" sz="135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5754E2-B069-4C9A-B942-C58EECCD3254}"/>
              </a:ext>
            </a:extLst>
          </p:cNvPr>
          <p:cNvSpPr/>
          <p:nvPr/>
        </p:nvSpPr>
        <p:spPr>
          <a:xfrm>
            <a:off x="107504" y="1719804"/>
            <a:ext cx="8735888" cy="5940088"/>
          </a:xfrm>
          <a:prstGeom prst="rect">
            <a:avLst/>
          </a:prstGeom>
        </p:spPr>
        <p:txBody>
          <a:bodyPr wrap="square">
            <a:spAutoFit/>
          </a:bodyPr>
          <a:lstStyle/>
          <a:p>
            <a:pPr lvl="0" algn="just"/>
            <a:r>
              <a:rPr lang="en-ZA" sz="2000" b="1" dirty="0" smtClean="0">
                <a:latin typeface="Arial" panose="020B0604020202020204" pitchFamily="34" charset="0"/>
                <a:cs typeface="Arial" panose="020B0604020202020204" pitchFamily="34" charset="0"/>
              </a:rPr>
              <a:t>3.16 </a:t>
            </a:r>
            <a:r>
              <a:rPr lang="en-ZA" sz="2000" b="1" dirty="0">
                <a:latin typeface="Arial" panose="020B0604020202020204" pitchFamily="34" charset="0"/>
                <a:cs typeface="Arial" panose="020B0604020202020204" pitchFamily="34" charset="0"/>
              </a:rPr>
              <a:t>Number of reports produced by SACO</a:t>
            </a:r>
            <a:endParaRPr lang="en-ZA" sz="2000" b="1" dirty="0">
              <a:latin typeface="Arial" panose="020B0604020202020204" pitchFamily="34" charset="0"/>
              <a:ea typeface="Calibri" panose="020F050202020403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Original </a:t>
            </a:r>
            <a:r>
              <a:rPr lang="en-US" b="1" dirty="0">
                <a:latin typeface="Arial" panose="020B0604020202020204" pitchFamily="34" charset="0"/>
                <a:cs typeface="Arial" panose="020B0604020202020204" pitchFamily="34" charset="0"/>
              </a:rPr>
              <a:t>target: 16  Adjusted target: </a:t>
            </a:r>
            <a:r>
              <a:rPr lang="en-US" b="1" dirty="0" smtClean="0">
                <a:latin typeface="Arial" panose="020B0604020202020204" pitchFamily="34" charset="0"/>
                <a:cs typeface="Arial" panose="020B0604020202020204" pitchFamily="34" charset="0"/>
              </a:rPr>
              <a:t>13</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Since the operations of the South African Cultural Observatory are predominantly research based, it is able to continue its work as most of the statistics collected and data analyzed are available online and through desktop research.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use of surveys, questionnaires, telephonic discussions and use of social media platforms are already integrated in the way they operate.  Information and capacity building workshops will continue online.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annual updating of the research agenda enables a built-in mechanism to adapt to current research concerns and encourages a responsiveness to the research needs of the fluid COVID-19 environment. Current first quarter research targets have been met. </a:t>
            </a:r>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158EFD2-D3B2-423F-8480-3635114BF425}"/>
              </a:ext>
            </a:extLst>
          </p:cNvPr>
          <p:cNvPicPr>
            <a:picLocks noChangeAspect="1"/>
          </p:cNvPicPr>
          <p:nvPr/>
        </p:nvPicPr>
        <p:blipFill>
          <a:blip r:embed="rId2" cstate="print"/>
          <a:stretch>
            <a:fillRect/>
          </a:stretch>
        </p:blipFill>
        <p:spPr>
          <a:xfrm flipH="1">
            <a:off x="467544" y="48971"/>
            <a:ext cx="1074427" cy="804268"/>
          </a:xfrm>
          <a:prstGeom prst="rect">
            <a:avLst/>
          </a:prstGeom>
        </p:spPr>
      </p:pic>
      <p:sp>
        <p:nvSpPr>
          <p:cNvPr id="7" name="TextBox 6">
            <a:extLst>
              <a:ext uri="{FF2B5EF4-FFF2-40B4-BE49-F238E27FC236}">
                <a16:creationId xmlns:a16="http://schemas.microsoft.com/office/drawing/2014/main" id="{0BA18035-E3D2-40E5-818C-CB8ACD17EFD7}"/>
              </a:ext>
            </a:extLst>
          </p:cNvPr>
          <p:cNvSpPr txBox="1"/>
          <p:nvPr/>
        </p:nvSpPr>
        <p:spPr>
          <a:xfrm>
            <a:off x="1243525" y="70690"/>
            <a:ext cx="6709318" cy="1077218"/>
          </a:xfrm>
          <a:prstGeom prst="rect">
            <a:avLst/>
          </a:prstGeom>
          <a:noFill/>
        </p:spPr>
        <p:txBody>
          <a:bodyPr wrap="square" rtlCol="0">
            <a:spAutoFit/>
          </a:bodyPr>
          <a:lstStyle/>
          <a:p>
            <a:pPr algn="r"/>
            <a:r>
              <a:rPr lang="en-US" sz="3200" b="1" dirty="0">
                <a:solidFill>
                  <a:srgbClr val="FFC000"/>
                </a:solidFill>
                <a:effectLst>
                  <a:outerShdw blurRad="38100" dist="38100" dir="2700000" algn="tl">
                    <a:srgbClr val="000000">
                      <a:alpha val="43137"/>
                    </a:srgbClr>
                  </a:outerShdw>
                </a:effectLst>
                <a:latin typeface="Bahnschrift SemiBold" panose="020B0502040204020203" pitchFamily="34" charset="0"/>
              </a:rPr>
              <a:t>SITUATIONAL ANALYSIS -  Arts and Culture Promotion and Development</a:t>
            </a:r>
            <a:endParaRPr lang="en-ZA" sz="3200" b="1" dirty="0">
              <a:solidFill>
                <a:srgbClr val="FFC000"/>
              </a:solidFill>
              <a:effectLst>
                <a:outerShdw blurRad="38100" dist="38100" dir="2700000" algn="tl">
                  <a:srgbClr val="000000">
                    <a:alpha val="43137"/>
                  </a:srgbClr>
                </a:outerShdw>
              </a:effectLst>
              <a:latin typeface="Bahnschrift SemiBold" panose="020B0502040204020203" pitchFamily="34" charset="0"/>
            </a:endParaRPr>
          </a:p>
        </p:txBody>
      </p:sp>
      <p:sp>
        <p:nvSpPr>
          <p:cNvPr id="6"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96</a:t>
            </a:fld>
            <a:endParaRPr lang="en-ZA" dirty="0"/>
          </a:p>
        </p:txBody>
      </p:sp>
    </p:spTree>
    <p:extLst>
      <p:ext uri="{BB962C8B-B14F-4D97-AF65-F5344CB8AC3E}">
        <p14:creationId xmlns:p14="http://schemas.microsoft.com/office/powerpoint/2010/main" val="1053548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2BC45D-7105-43AF-BD42-979F8A9974FE}"/>
              </a:ext>
            </a:extLst>
          </p:cNvPr>
          <p:cNvSpPr>
            <a:spLocks noGrp="1"/>
          </p:cNvSpPr>
          <p:nvPr>
            <p:ph type="sldNum" sz="quarter" idx="4294967295"/>
          </p:nvPr>
        </p:nvSpPr>
        <p:spPr/>
        <p:txBody>
          <a:bodyPr/>
          <a:lstStyle/>
          <a:p>
            <a:r>
              <a:rPr lang="en-ZA"/>
              <a:t>1</a:t>
            </a:r>
            <a:endParaRPr lang="en-ZA" dirty="0"/>
          </a:p>
        </p:txBody>
      </p:sp>
      <p:graphicFrame>
        <p:nvGraphicFramePr>
          <p:cNvPr id="6" name="Table 5">
            <a:extLst>
              <a:ext uri="{FF2B5EF4-FFF2-40B4-BE49-F238E27FC236}">
                <a16:creationId xmlns:a16="http://schemas.microsoft.com/office/drawing/2014/main" id="{C5140700-4CDE-441F-9D04-490DA2DC3C40}"/>
              </a:ext>
            </a:extLst>
          </p:cNvPr>
          <p:cNvGraphicFramePr>
            <a:graphicFrameLocks noGrp="1"/>
          </p:cNvGraphicFramePr>
          <p:nvPr>
            <p:extLst/>
          </p:nvPr>
        </p:nvGraphicFramePr>
        <p:xfrm>
          <a:off x="0" y="0"/>
          <a:ext cx="9144000" cy="6857998"/>
        </p:xfrm>
        <a:graphic>
          <a:graphicData uri="http://schemas.openxmlformats.org/drawingml/2006/table">
            <a:tbl>
              <a:tblPr firstRow="1" firstCol="1" bandRow="1"/>
              <a:tblGrid>
                <a:gridCol w="3111074">
                  <a:extLst>
                    <a:ext uri="{9D8B030D-6E8A-4147-A177-3AD203B41FA5}">
                      <a16:colId xmlns:a16="http://schemas.microsoft.com/office/drawing/2014/main" val="3866839005"/>
                    </a:ext>
                  </a:extLst>
                </a:gridCol>
                <a:gridCol w="490867">
                  <a:extLst>
                    <a:ext uri="{9D8B030D-6E8A-4147-A177-3AD203B41FA5}">
                      <a16:colId xmlns:a16="http://schemas.microsoft.com/office/drawing/2014/main" val="2283021721"/>
                    </a:ext>
                  </a:extLst>
                </a:gridCol>
                <a:gridCol w="435574">
                  <a:extLst>
                    <a:ext uri="{9D8B030D-6E8A-4147-A177-3AD203B41FA5}">
                      <a16:colId xmlns:a16="http://schemas.microsoft.com/office/drawing/2014/main" val="1413577554"/>
                    </a:ext>
                  </a:extLst>
                </a:gridCol>
                <a:gridCol w="344651">
                  <a:extLst>
                    <a:ext uri="{9D8B030D-6E8A-4147-A177-3AD203B41FA5}">
                      <a16:colId xmlns:a16="http://schemas.microsoft.com/office/drawing/2014/main" val="426054752"/>
                    </a:ext>
                  </a:extLst>
                </a:gridCol>
                <a:gridCol w="344651">
                  <a:extLst>
                    <a:ext uri="{9D8B030D-6E8A-4147-A177-3AD203B41FA5}">
                      <a16:colId xmlns:a16="http://schemas.microsoft.com/office/drawing/2014/main" val="815113130"/>
                    </a:ext>
                  </a:extLst>
                </a:gridCol>
                <a:gridCol w="822001">
                  <a:extLst>
                    <a:ext uri="{9D8B030D-6E8A-4147-A177-3AD203B41FA5}">
                      <a16:colId xmlns:a16="http://schemas.microsoft.com/office/drawing/2014/main" val="289467519"/>
                    </a:ext>
                  </a:extLst>
                </a:gridCol>
                <a:gridCol w="716947">
                  <a:extLst>
                    <a:ext uri="{9D8B030D-6E8A-4147-A177-3AD203B41FA5}">
                      <a16:colId xmlns:a16="http://schemas.microsoft.com/office/drawing/2014/main" val="1830097647"/>
                    </a:ext>
                  </a:extLst>
                </a:gridCol>
                <a:gridCol w="645069">
                  <a:extLst>
                    <a:ext uri="{9D8B030D-6E8A-4147-A177-3AD203B41FA5}">
                      <a16:colId xmlns:a16="http://schemas.microsoft.com/office/drawing/2014/main" val="388775955"/>
                    </a:ext>
                  </a:extLst>
                </a:gridCol>
                <a:gridCol w="491481">
                  <a:extLst>
                    <a:ext uri="{9D8B030D-6E8A-4147-A177-3AD203B41FA5}">
                      <a16:colId xmlns:a16="http://schemas.microsoft.com/office/drawing/2014/main" val="3034370575"/>
                    </a:ext>
                  </a:extLst>
                </a:gridCol>
                <a:gridCol w="1741685">
                  <a:extLst>
                    <a:ext uri="{9D8B030D-6E8A-4147-A177-3AD203B41FA5}">
                      <a16:colId xmlns:a16="http://schemas.microsoft.com/office/drawing/2014/main" val="1240310507"/>
                    </a:ext>
                  </a:extLst>
                </a:gridCol>
              </a:tblGrid>
              <a:tr h="2585947">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Times New Roman" panose="02020603050405020304" pitchFamily="18" charset="0"/>
                        </a:rPr>
                        <a:t/>
                      </a:r>
                      <a:br>
                        <a:rPr lang="en-ZA" sz="1000" dirty="0">
                          <a:effectLst/>
                          <a:latin typeface="Calibri" panose="020F0502020204030204" pitchFamily="34" charset="0"/>
                          <a:ea typeface="Calibri" panose="020F0502020204030204" pitchFamily="34" charset="0"/>
                          <a:cs typeface="Times New Roman" panose="02020603050405020304" pitchFamily="18" charset="0"/>
                        </a:rPr>
                      </a:b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Ops PLAN INDICATOR</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ORIGINAL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ADJUSTED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 Narrative</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BUDGET REDUCTION</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HIGHEST LOCKDOWN LEVEL OF DELIVERY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ECONOMIC ACTIVITY</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CONTRACTUAL</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OTHER IMPLICATIONS &amp; NEW METHODS OF DELIVERY</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616846791"/>
                  </a:ext>
                </a:extLst>
              </a:tr>
              <a:tr h="709325">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 Number of multi-year human language technology projects supported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6</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6</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4</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N/a</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628861"/>
                  </a:ext>
                </a:extLst>
              </a:tr>
              <a:tr h="709325">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3.2 Percentage of documents received that are translated and edited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4</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a:t>
                      </a:r>
                      <a:endParaRPr kumimoji="0" lang="en-ZA"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8081861"/>
                  </a:ext>
                </a:extLst>
              </a:tr>
              <a:tr h="709325">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3.3 Number of bursaries awarded for the development of qualified language practitioners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300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300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4</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a:t>
                      </a:r>
                      <a:endParaRPr kumimoji="0" lang="en-ZA"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617324"/>
                  </a:ext>
                </a:extLst>
              </a:tr>
              <a:tr h="1434751">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3.4 Number of local and international market access platforms financial supported.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12</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6</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R10,150,000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Some of the projects will utilize streaming and others only possible when lockdown has been lifted.</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321507"/>
                  </a:ext>
                </a:extLst>
              </a:tr>
              <a:tr h="709325">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3.5 Number of capacity building projects financially supported.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20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14</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R9,100,000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3</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Some</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Online platforms and e-Learning</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43283"/>
                  </a:ext>
                </a:extLst>
              </a:tr>
            </a:tbl>
          </a:graphicData>
        </a:graphic>
      </p:graphicFrame>
      <p:sp>
        <p:nvSpPr>
          <p:cNvPr id="4"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97</a:t>
            </a:fld>
            <a:endParaRPr lang="en-ZA" dirty="0"/>
          </a:p>
        </p:txBody>
      </p:sp>
    </p:spTree>
    <p:extLst>
      <p:ext uri="{BB962C8B-B14F-4D97-AF65-F5344CB8AC3E}">
        <p14:creationId xmlns:p14="http://schemas.microsoft.com/office/powerpoint/2010/main" val="169269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2BC45D-7105-43AF-BD42-979F8A9974FE}"/>
              </a:ext>
            </a:extLst>
          </p:cNvPr>
          <p:cNvSpPr>
            <a:spLocks noGrp="1"/>
          </p:cNvSpPr>
          <p:nvPr>
            <p:ph type="sldNum" sz="quarter" idx="4294967295"/>
          </p:nvPr>
        </p:nvSpPr>
        <p:spPr/>
        <p:txBody>
          <a:bodyPr/>
          <a:lstStyle/>
          <a:p>
            <a:r>
              <a:rPr lang="en-ZA"/>
              <a:t>1</a:t>
            </a:r>
            <a:endParaRPr lang="en-ZA" dirty="0"/>
          </a:p>
        </p:txBody>
      </p:sp>
      <p:graphicFrame>
        <p:nvGraphicFramePr>
          <p:cNvPr id="2" name="Table 1">
            <a:extLst>
              <a:ext uri="{FF2B5EF4-FFF2-40B4-BE49-F238E27FC236}">
                <a16:creationId xmlns:a16="http://schemas.microsoft.com/office/drawing/2014/main" id="{A8648D46-70EC-40E9-9CF2-8E29F2357FC5}"/>
              </a:ext>
            </a:extLst>
          </p:cNvPr>
          <p:cNvGraphicFramePr>
            <a:graphicFrameLocks noGrp="1"/>
          </p:cNvGraphicFramePr>
          <p:nvPr>
            <p:extLst>
              <p:ext uri="{D42A27DB-BD31-4B8C-83A1-F6EECF244321}">
                <p14:modId xmlns:p14="http://schemas.microsoft.com/office/powerpoint/2010/main" val="3893310323"/>
              </p:ext>
            </p:extLst>
          </p:nvPr>
        </p:nvGraphicFramePr>
        <p:xfrm>
          <a:off x="0" y="3"/>
          <a:ext cx="9143999" cy="6857997"/>
        </p:xfrm>
        <a:graphic>
          <a:graphicData uri="http://schemas.openxmlformats.org/drawingml/2006/table">
            <a:tbl>
              <a:tblPr firstRow="1" firstCol="1" bandRow="1"/>
              <a:tblGrid>
                <a:gridCol w="3111072">
                  <a:extLst>
                    <a:ext uri="{9D8B030D-6E8A-4147-A177-3AD203B41FA5}">
                      <a16:colId xmlns:a16="http://schemas.microsoft.com/office/drawing/2014/main" val="3625484457"/>
                    </a:ext>
                  </a:extLst>
                </a:gridCol>
                <a:gridCol w="490866">
                  <a:extLst>
                    <a:ext uri="{9D8B030D-6E8A-4147-A177-3AD203B41FA5}">
                      <a16:colId xmlns:a16="http://schemas.microsoft.com/office/drawing/2014/main" val="2669530191"/>
                    </a:ext>
                  </a:extLst>
                </a:gridCol>
                <a:gridCol w="435574">
                  <a:extLst>
                    <a:ext uri="{9D8B030D-6E8A-4147-A177-3AD203B41FA5}">
                      <a16:colId xmlns:a16="http://schemas.microsoft.com/office/drawing/2014/main" val="568034607"/>
                    </a:ext>
                  </a:extLst>
                </a:gridCol>
                <a:gridCol w="344651">
                  <a:extLst>
                    <a:ext uri="{9D8B030D-6E8A-4147-A177-3AD203B41FA5}">
                      <a16:colId xmlns:a16="http://schemas.microsoft.com/office/drawing/2014/main" val="2511009460"/>
                    </a:ext>
                  </a:extLst>
                </a:gridCol>
                <a:gridCol w="344651">
                  <a:extLst>
                    <a:ext uri="{9D8B030D-6E8A-4147-A177-3AD203B41FA5}">
                      <a16:colId xmlns:a16="http://schemas.microsoft.com/office/drawing/2014/main" val="2846581422"/>
                    </a:ext>
                  </a:extLst>
                </a:gridCol>
                <a:gridCol w="822001">
                  <a:extLst>
                    <a:ext uri="{9D8B030D-6E8A-4147-A177-3AD203B41FA5}">
                      <a16:colId xmlns:a16="http://schemas.microsoft.com/office/drawing/2014/main" val="3712435173"/>
                    </a:ext>
                  </a:extLst>
                </a:gridCol>
                <a:gridCol w="716948">
                  <a:extLst>
                    <a:ext uri="{9D8B030D-6E8A-4147-A177-3AD203B41FA5}">
                      <a16:colId xmlns:a16="http://schemas.microsoft.com/office/drawing/2014/main" val="2336719740"/>
                    </a:ext>
                  </a:extLst>
                </a:gridCol>
                <a:gridCol w="645069">
                  <a:extLst>
                    <a:ext uri="{9D8B030D-6E8A-4147-A177-3AD203B41FA5}">
                      <a16:colId xmlns:a16="http://schemas.microsoft.com/office/drawing/2014/main" val="3975584390"/>
                    </a:ext>
                  </a:extLst>
                </a:gridCol>
                <a:gridCol w="491481">
                  <a:extLst>
                    <a:ext uri="{9D8B030D-6E8A-4147-A177-3AD203B41FA5}">
                      <a16:colId xmlns:a16="http://schemas.microsoft.com/office/drawing/2014/main" val="3776349714"/>
                    </a:ext>
                  </a:extLst>
                </a:gridCol>
                <a:gridCol w="1741686">
                  <a:extLst>
                    <a:ext uri="{9D8B030D-6E8A-4147-A177-3AD203B41FA5}">
                      <a16:colId xmlns:a16="http://schemas.microsoft.com/office/drawing/2014/main" val="901215865"/>
                    </a:ext>
                  </a:extLst>
                </a:gridCol>
              </a:tblGrid>
              <a:tr h="2253617">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Times New Roman" panose="02020603050405020304" pitchFamily="18" charset="0"/>
                        </a:rPr>
                        <a:t/>
                      </a:r>
                      <a:br>
                        <a:rPr lang="en-ZA" sz="1000" dirty="0">
                          <a:effectLst/>
                          <a:latin typeface="Calibri" panose="020F0502020204030204" pitchFamily="34" charset="0"/>
                          <a:ea typeface="Calibri" panose="020F0502020204030204" pitchFamily="34" charset="0"/>
                          <a:cs typeface="Times New Roman" panose="02020603050405020304" pitchFamily="18" charset="0"/>
                        </a:rPr>
                      </a:b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Ops PLAN INDICATOR</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ORIGINAL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ADJUSTED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 Narrative</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HIGHEST LOCKDOWN LEVEL OF DELIVERY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ECONOMIC ACTIVITY</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CONTRACTUAL</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OTHER IMPLICATIONS &amp; NEW METHODS OF DELIVERY</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61401430"/>
                  </a:ext>
                </a:extLst>
              </a:tr>
              <a:tr h="606633">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3.6 Number of Provincial Community Arts Development Programmes implemented per year.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9</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9</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R4,200,000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Only possible when lockdown has been lifted.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061611"/>
                  </a:ext>
                </a:extLst>
              </a:tr>
              <a:tr h="1506889">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3.7 Number of International engagements coordinated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20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a:t>
                      </a:r>
                      <a:r>
                        <a:rPr lang="en-ZA" sz="1000" dirty="0" smtClean="0">
                          <a:effectLst/>
                          <a:latin typeface="Calibri" panose="020F0502020204030204" pitchFamily="34" charset="0"/>
                          <a:ea typeface="Calibri" panose="020F0502020204030204" pitchFamily="34" charset="0"/>
                          <a:cs typeface="Calibri" panose="020F0502020204030204" pitchFamily="34" charset="0"/>
                        </a:rPr>
                        <a:t>7</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X</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X</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R9,9 Million</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1</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X</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0</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Yes, Virtual platforms may be explored depending on partners and where the work has been done the Embassy can assume the role of the Department depending on the status of the lockdown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04360"/>
                  </a:ext>
                </a:extLst>
              </a:tr>
              <a:tr h="545937">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3.8 Number of Moral Regeneration Movement projects financially supported</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5</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No</a:t>
                      </a:r>
                      <a:r>
                        <a:rPr lang="en-ZA" sz="1000" dirty="0">
                          <a:effectLst/>
                          <a:latin typeface="Calibri" panose="020F0502020204030204" pitchFamily="34" charset="0"/>
                          <a:ea typeface="Calibri" panose="020F0502020204030204" pitchFamily="34" charset="0"/>
                          <a:cs typeface="Calibri" panose="020F0502020204030204" pitchFamily="34"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3 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Virtual Contact, Virtual Meeting, Media Advertisement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4191654"/>
                  </a:ext>
                </a:extLst>
              </a:tr>
              <a:tr h="532214">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3.9 Number of community conversations / dialogues held to foster social interaction</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20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1</a:t>
                      </a:r>
                      <a:r>
                        <a:rPr lang="en-ZA" sz="1000" dirty="0">
                          <a:effectLst/>
                          <a:latin typeface="Calibri" panose="020F0502020204030204" pitchFamily="34" charset="0"/>
                          <a:ea typeface="Calibri" panose="020F0502020204030204" pitchFamily="34" charset="0"/>
                          <a:cs typeface="Calibri" panose="020F0502020204030204" pitchFamily="34" charset="0"/>
                        </a:rPr>
                        <a:t>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R1.2m</a:t>
                      </a:r>
                      <a:endParaRPr lang="en-ZA" sz="1000" dirty="0">
                        <a:effectLst/>
                        <a:latin typeface="Calibri" panose="020F0502020204030204" pitchFamily="34" charset="0"/>
                        <a:ea typeface="Calibri" panose="020F0502020204030204" pitchFamily="34" charset="0"/>
                        <a:cs typeface="Calibri" panose="020F0502020204030204" pitchFamily="34"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None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Media platforms, virtual platforms of engagement</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826501"/>
                  </a:ext>
                </a:extLst>
              </a:tr>
              <a:tr h="562538">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3.10 Number of youth focused arts development programmes.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4</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R2,600,000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Online platforms , Live streaming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789881"/>
                  </a:ext>
                </a:extLst>
              </a:tr>
              <a:tr h="850169">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3.11Number of advocacy platforms on social cohesion by social cohesion advocates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20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a:t>
                      </a:r>
                      <a:r>
                        <a:rPr lang="en-ZA" sz="1000" dirty="0" smtClean="0">
                          <a:effectLst/>
                          <a:latin typeface="Calibri" panose="020F0502020204030204" pitchFamily="34" charset="0"/>
                          <a:ea typeface="Calibri" panose="020F0502020204030204" pitchFamily="34" charset="0"/>
                          <a:cs typeface="Calibri" panose="020F0502020204030204" pitchFamily="34" charset="0"/>
                        </a:rPr>
                        <a:t>15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No</a:t>
                      </a:r>
                    </a:p>
                    <a:p>
                      <a:pPr algn="ctr">
                        <a:lnSpc>
                          <a:spcPct val="107000"/>
                        </a:lnSpc>
                        <a:spcAft>
                          <a:spcPts val="0"/>
                        </a:spcAft>
                      </a:pPr>
                      <a:endParaRPr lang="en-ZA" sz="1000" dirty="0">
                        <a:effectLst/>
                        <a:latin typeface="Calibri" panose="020F0502020204030204" pitchFamily="34" charset="0"/>
                        <a:ea typeface="Calibri" panose="020F0502020204030204" pitchFamily="34" charset="0"/>
                        <a:cs typeface="Calibri" panose="020F0502020204030204" pitchFamily="34"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Yes</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None </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Media platforms, virtual platforms of </a:t>
                      </a:r>
                      <a:r>
                        <a:rPr lang="en-ZA" sz="1100" dirty="0" smtClean="0">
                          <a:effectLst/>
                          <a:latin typeface="Calibri" panose="020F0502020204030204" pitchFamily="34" charset="0"/>
                          <a:ea typeface="Calibri" panose="020F0502020204030204" pitchFamily="34" charset="0"/>
                          <a:cs typeface="Calibri" panose="020F0502020204030204" pitchFamily="34" charset="0"/>
                        </a:rPr>
                        <a:t>engagement</a:t>
                      </a:r>
                    </a:p>
                    <a:p>
                      <a:pPr>
                        <a:lnSpc>
                          <a:spcPct val="107000"/>
                        </a:lnSpc>
                        <a:spcAft>
                          <a:spcPts val="0"/>
                        </a:spcAft>
                      </a:pPr>
                      <a:r>
                        <a:rPr lang="en-ZA" sz="1100" dirty="0" smtClean="0">
                          <a:effectLst/>
                          <a:latin typeface="Calibri" panose="020F0502020204030204" pitchFamily="34" charset="0"/>
                          <a:ea typeface="Calibri" panose="020F0502020204030204" pitchFamily="34" charset="0"/>
                          <a:cs typeface="Calibri" panose="020F0502020204030204" pitchFamily="34" charset="0"/>
                        </a:rPr>
                        <a:t>(</a:t>
                      </a:r>
                      <a:r>
                        <a:rPr lang="en-ZA" sz="1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target subject to further review)</a:t>
                      </a:r>
                      <a:endParaRPr lang="en-ZA"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668753"/>
                  </a:ext>
                </a:extLst>
              </a:tr>
            </a:tbl>
          </a:graphicData>
        </a:graphic>
      </p:graphicFrame>
      <p:sp>
        <p:nvSpPr>
          <p:cNvPr id="4"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47633" y="6584154"/>
            <a:ext cx="1543050" cy="273844"/>
          </a:xfrm>
          <a:prstGeom prst="rect">
            <a:avLst/>
          </a:prstGeom>
        </p:spPr>
        <p:txBody>
          <a:bodyPr/>
          <a:lstStyle/>
          <a:p>
            <a:pPr algn="r"/>
            <a:fld id="{F986BC6C-A1B6-454A-8737-3EFFA3B96459}" type="slidenum">
              <a:rPr lang="en-ZA" smtClean="0"/>
              <a:pPr algn="r"/>
              <a:t>98</a:t>
            </a:fld>
            <a:endParaRPr lang="en-ZA" dirty="0"/>
          </a:p>
        </p:txBody>
      </p:sp>
    </p:spTree>
    <p:extLst>
      <p:ext uri="{BB962C8B-B14F-4D97-AF65-F5344CB8AC3E}">
        <p14:creationId xmlns:p14="http://schemas.microsoft.com/office/powerpoint/2010/main" val="2229568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2BC45D-7105-43AF-BD42-979F8A9974FE}"/>
              </a:ext>
            </a:extLst>
          </p:cNvPr>
          <p:cNvSpPr>
            <a:spLocks noGrp="1"/>
          </p:cNvSpPr>
          <p:nvPr>
            <p:ph type="sldNum" sz="quarter" idx="4294967295"/>
          </p:nvPr>
        </p:nvSpPr>
        <p:spPr/>
        <p:txBody>
          <a:bodyPr/>
          <a:lstStyle/>
          <a:p>
            <a:r>
              <a:rPr lang="en-ZA"/>
              <a:t>1</a:t>
            </a:r>
            <a:endParaRPr lang="en-ZA" dirty="0"/>
          </a:p>
        </p:txBody>
      </p:sp>
      <p:graphicFrame>
        <p:nvGraphicFramePr>
          <p:cNvPr id="6" name="Table 5">
            <a:extLst>
              <a:ext uri="{FF2B5EF4-FFF2-40B4-BE49-F238E27FC236}">
                <a16:creationId xmlns:a16="http://schemas.microsoft.com/office/drawing/2014/main" id="{651E9D68-A2CB-4985-8199-B7785BE9D6F3}"/>
              </a:ext>
            </a:extLst>
          </p:cNvPr>
          <p:cNvGraphicFramePr>
            <a:graphicFrameLocks noGrp="1"/>
          </p:cNvGraphicFramePr>
          <p:nvPr>
            <p:extLst>
              <p:ext uri="{D42A27DB-BD31-4B8C-83A1-F6EECF244321}">
                <p14:modId xmlns:p14="http://schemas.microsoft.com/office/powerpoint/2010/main" val="4258468229"/>
              </p:ext>
            </p:extLst>
          </p:nvPr>
        </p:nvGraphicFramePr>
        <p:xfrm>
          <a:off x="230831" y="285437"/>
          <a:ext cx="8805666" cy="4973511"/>
        </p:xfrm>
        <a:graphic>
          <a:graphicData uri="http://schemas.openxmlformats.org/drawingml/2006/table">
            <a:tbl>
              <a:tblPr firstRow="1" firstCol="1" bandRow="1"/>
              <a:tblGrid>
                <a:gridCol w="2901009">
                  <a:extLst>
                    <a:ext uri="{9D8B030D-6E8A-4147-A177-3AD203B41FA5}">
                      <a16:colId xmlns:a16="http://schemas.microsoft.com/office/drawing/2014/main" val="2096098066"/>
                    </a:ext>
                  </a:extLst>
                </a:gridCol>
                <a:gridCol w="504056">
                  <a:extLst>
                    <a:ext uri="{9D8B030D-6E8A-4147-A177-3AD203B41FA5}">
                      <a16:colId xmlns:a16="http://schemas.microsoft.com/office/drawing/2014/main" val="2587551320"/>
                    </a:ext>
                  </a:extLst>
                </a:gridCol>
                <a:gridCol w="504056">
                  <a:extLst>
                    <a:ext uri="{9D8B030D-6E8A-4147-A177-3AD203B41FA5}">
                      <a16:colId xmlns:a16="http://schemas.microsoft.com/office/drawing/2014/main" val="354471974"/>
                    </a:ext>
                  </a:extLst>
                </a:gridCol>
                <a:gridCol w="310901">
                  <a:extLst>
                    <a:ext uri="{9D8B030D-6E8A-4147-A177-3AD203B41FA5}">
                      <a16:colId xmlns:a16="http://schemas.microsoft.com/office/drawing/2014/main" val="4147497029"/>
                    </a:ext>
                  </a:extLst>
                </a:gridCol>
                <a:gridCol w="331899">
                  <a:extLst>
                    <a:ext uri="{9D8B030D-6E8A-4147-A177-3AD203B41FA5}">
                      <a16:colId xmlns:a16="http://schemas.microsoft.com/office/drawing/2014/main" val="4056119245"/>
                    </a:ext>
                  </a:extLst>
                </a:gridCol>
                <a:gridCol w="791586">
                  <a:extLst>
                    <a:ext uri="{9D8B030D-6E8A-4147-A177-3AD203B41FA5}">
                      <a16:colId xmlns:a16="http://schemas.microsoft.com/office/drawing/2014/main" val="2120393393"/>
                    </a:ext>
                  </a:extLst>
                </a:gridCol>
                <a:gridCol w="690420">
                  <a:extLst>
                    <a:ext uri="{9D8B030D-6E8A-4147-A177-3AD203B41FA5}">
                      <a16:colId xmlns:a16="http://schemas.microsoft.com/office/drawing/2014/main" val="3348798188"/>
                    </a:ext>
                  </a:extLst>
                </a:gridCol>
                <a:gridCol w="621201">
                  <a:extLst>
                    <a:ext uri="{9D8B030D-6E8A-4147-A177-3AD203B41FA5}">
                      <a16:colId xmlns:a16="http://schemas.microsoft.com/office/drawing/2014/main" val="2540690004"/>
                    </a:ext>
                  </a:extLst>
                </a:gridCol>
                <a:gridCol w="473296">
                  <a:extLst>
                    <a:ext uri="{9D8B030D-6E8A-4147-A177-3AD203B41FA5}">
                      <a16:colId xmlns:a16="http://schemas.microsoft.com/office/drawing/2014/main" val="3388217058"/>
                    </a:ext>
                  </a:extLst>
                </a:gridCol>
                <a:gridCol w="1677242">
                  <a:extLst>
                    <a:ext uri="{9D8B030D-6E8A-4147-A177-3AD203B41FA5}">
                      <a16:colId xmlns:a16="http://schemas.microsoft.com/office/drawing/2014/main" val="65216329"/>
                    </a:ext>
                  </a:extLst>
                </a:gridCol>
              </a:tblGrid>
              <a:tr h="1970683">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Times New Roman" panose="02020603050405020304" pitchFamily="18" charset="0"/>
                        </a:rPr>
                        <a:t/>
                      </a:r>
                      <a:br>
                        <a:rPr lang="en-ZA" sz="1000" dirty="0">
                          <a:effectLst/>
                          <a:latin typeface="Calibri" panose="020F0502020204030204" pitchFamily="34" charset="0"/>
                          <a:ea typeface="Calibri" panose="020F0502020204030204" pitchFamily="34" charset="0"/>
                          <a:cs typeface="Times New Roman" panose="02020603050405020304" pitchFamily="18" charset="0"/>
                        </a:rPr>
                      </a:b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ZA"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Ops PLAN INDICATOR</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ORIGINAL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ADJUSTED TARGET</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 Narrative</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BUDGET REDUCTION</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HIGHEST LOCKDOWN LEVEL OF DELIVERY </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ECONOMIC ACTIVITY</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CONTRACTUAL</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71755" marR="71755" algn="ctr">
                        <a:lnSpc>
                          <a:spcPct val="107000"/>
                        </a:lnSpc>
                        <a:spcAft>
                          <a:spcPts val="0"/>
                        </a:spcAft>
                      </a:pPr>
                      <a:r>
                        <a:rPr lang="en-ZA"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OTHER IMPLICATIONS &amp; NEW METHODS OF DELIVERY</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546019073"/>
                  </a:ext>
                </a:extLst>
              </a:tr>
              <a:tr h="301572">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3.12 Overarching social compact</a:t>
                      </a:r>
                    </a:p>
                    <a:p>
                      <a:pPr>
                        <a:lnSpc>
                          <a:spcPct val="107000"/>
                        </a:lnSpc>
                        <a:spcAft>
                          <a:spcPts val="0"/>
                        </a:spcAft>
                      </a:pPr>
                      <a:r>
                        <a:rPr lang="en-ZA" sz="1100" i="1" dirty="0">
                          <a:effectLst/>
                          <a:latin typeface="Calibri" panose="020F0502020204030204" pitchFamily="34" charset="0"/>
                          <a:ea typeface="Calibri" panose="020F0502020204030204" pitchFamily="34" charset="0"/>
                          <a:cs typeface="Calibri" panose="020F0502020204030204" pitchFamily="34" charset="0"/>
                        </a:rPr>
                        <a:t>(Number of social compact monitoring reports)</a:t>
                      </a:r>
                      <a:endParaRPr lang="en-ZA"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4</a:t>
                      </a:r>
                    </a:p>
                    <a:p>
                      <a:pPr>
                        <a:lnSpc>
                          <a:spcPct val="107000"/>
                        </a:lnSpc>
                        <a:spcAft>
                          <a:spcPts val="0"/>
                        </a:spcAft>
                      </a:pPr>
                      <a:r>
                        <a:rPr lang="en-ZA" sz="900" dirty="0">
                          <a:effectLst/>
                          <a:latin typeface="Calibri" panose="020F0502020204030204" pitchFamily="34" charset="0"/>
                          <a:ea typeface="Calibri" panose="020F0502020204030204" pitchFamily="34" charset="0"/>
                          <a:cs typeface="Calibri" panose="020F0502020204030204" pitchFamily="34" charset="0"/>
                        </a:rPr>
                        <a:t>reports</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 2</a:t>
                      </a:r>
                    </a:p>
                    <a:p>
                      <a:pPr marL="0" marR="0" lvl="0" indent="0" algn="l" defTabSz="914400" rtl="0" eaLnBrk="1" fontAlgn="auto" latinLnBrk="0" hangingPunct="1">
                        <a:lnSpc>
                          <a:spcPct val="107000"/>
                        </a:lnSpc>
                        <a:spcBef>
                          <a:spcPts val="0"/>
                        </a:spcBef>
                        <a:spcAft>
                          <a:spcPts val="0"/>
                        </a:spcAft>
                        <a:buClrTx/>
                        <a:buSzTx/>
                        <a:buFontTx/>
                        <a:buNone/>
                        <a:tabLst/>
                        <a:defRPr/>
                      </a:pPr>
                      <a:r>
                        <a:rPr lang="en-ZA" sz="900" dirty="0">
                          <a:effectLst/>
                          <a:latin typeface="Calibri" panose="020F0502020204030204" pitchFamily="34" charset="0"/>
                          <a:ea typeface="Calibri" panose="020F0502020204030204" pitchFamily="34" charset="0"/>
                          <a:cs typeface="Calibri" panose="020F0502020204030204" pitchFamily="34" charset="0"/>
                        </a:rPr>
                        <a:t>reports</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X</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X</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No</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3</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X</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100">
                          <a:effectLst/>
                          <a:latin typeface="Calibri" panose="020F0502020204030204" pitchFamily="34" charset="0"/>
                          <a:ea typeface="Calibri" panose="020F0502020204030204" pitchFamily="34" charset="0"/>
                          <a:cs typeface="Calibri" panose="020F0502020204030204" pitchFamily="34" charset="0"/>
                        </a:rPr>
                        <a:t>None</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Virtual contact consultations with sectors that attended the 2020 social compact summit,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4047452"/>
                  </a:ext>
                </a:extLst>
              </a:tr>
              <a:tr h="491913">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3.13 </a:t>
                      </a:r>
                      <a:r>
                        <a:rPr lang="en-ZA" altLang="en-US" sz="1100" b="0" i="0" dirty="0">
                          <a:latin typeface="Arial" panose="020B0604020202020204" pitchFamily="34" charset="0"/>
                          <a:ea typeface="Times New Roman" panose="02020603050405020304" pitchFamily="18" charset="0"/>
                          <a:cs typeface="Arial" panose="020B0604020202020204" pitchFamily="34" charset="0"/>
                        </a:rPr>
                        <a:t>Number of Gender Based Violence and Femicide programmes </a:t>
                      </a:r>
                      <a:endParaRPr lang="en-ZA" sz="11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NEW</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1</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X</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No</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4</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No</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No</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The GBV programme is comprised of various projects</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625863"/>
                  </a:ext>
                </a:extLst>
              </a:tr>
              <a:tr h="547418">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3.14 Number of projects in the creative industry supported through the Mzansi Golden Economy Programme.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88</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12</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R79,100,000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Some</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Online platforms , Live streaming</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4114739"/>
                  </a:ext>
                </a:extLst>
              </a:tr>
              <a:tr h="864096">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3.15 Number of artists placed in schools per year.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360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1</a:t>
                      </a:r>
                      <a:r>
                        <a:rPr lang="en-ZA" sz="1000" dirty="0">
                          <a:effectLst/>
                          <a:latin typeface="Calibri" panose="020F0502020204030204" pitchFamily="34" charset="0"/>
                          <a:ea typeface="Calibri" panose="020F0502020204030204" pitchFamily="34" charset="0"/>
                          <a:cs typeface="Calibri" panose="020F0502020204030204" pitchFamily="34" charset="0"/>
                        </a:rPr>
                        <a:t>00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R8,000,000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2</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Contact but adhering to the Schools Social Distancing Protocols/</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Instruction Manuals/ AV material on A&amp;C </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192520"/>
                  </a:ext>
                </a:extLst>
              </a:tr>
              <a:tr h="447129">
                <a:tc>
                  <a:txBody>
                    <a:bodyPr/>
                    <a:lstStyle/>
                    <a:p>
                      <a:pPr>
                        <a:lnSpc>
                          <a:spcPct val="107000"/>
                        </a:lnSpc>
                        <a:spcAft>
                          <a:spcPts val="0"/>
                        </a:spcAft>
                      </a:pPr>
                      <a:r>
                        <a:rPr lang="en-ZA" sz="1100" dirty="0">
                          <a:effectLst/>
                          <a:latin typeface="Calibri" panose="020F0502020204030204" pitchFamily="34" charset="0"/>
                          <a:ea typeface="Calibri" panose="020F0502020204030204" pitchFamily="34" charset="0"/>
                          <a:cs typeface="Calibri" panose="020F0502020204030204" pitchFamily="34" charset="0"/>
                        </a:rPr>
                        <a:t>3.16 Number of reports produced by SACO.</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16</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smtClean="0">
                          <a:effectLst/>
                          <a:latin typeface="Calibri" panose="020F0502020204030204" pitchFamily="34" charset="0"/>
                          <a:ea typeface="Calibri" panose="020F0502020204030204" pitchFamily="34" charset="0"/>
                          <a:cs typeface="Calibri" panose="020F0502020204030204" pitchFamily="34" charset="0"/>
                        </a:rPr>
                        <a:t>13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0</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4</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a:effectLst/>
                          <a:latin typeface="Calibri" panose="020F0502020204030204" pitchFamily="34" charset="0"/>
                          <a:ea typeface="Calibri" panose="020F0502020204030204" pitchFamily="34" charset="0"/>
                          <a:cs typeface="Calibri" panose="020F0502020204030204" pitchFamily="34" charset="0"/>
                        </a:rPr>
                        <a:t>X</a:t>
                      </a:r>
                      <a:endParaRPr lang="en-ZA" sz="100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ZA" sz="1000" dirty="0">
                          <a:effectLst/>
                          <a:latin typeface="Calibri" panose="020F0502020204030204" pitchFamily="34" charset="0"/>
                          <a:ea typeface="Calibri" panose="020F0502020204030204" pitchFamily="34" charset="0"/>
                          <a:cs typeface="Calibri" panose="020F0502020204030204" pitchFamily="34" charset="0"/>
                        </a:rPr>
                        <a:t>Possible through Desktop Research</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15" marR="59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665121"/>
                  </a:ext>
                </a:extLst>
              </a:tr>
            </a:tbl>
          </a:graphicData>
        </a:graphic>
      </p:graphicFrame>
      <p:sp>
        <p:nvSpPr>
          <p:cNvPr id="4" name="Slide Number Placeholder 3">
            <a:extLst>
              <a:ext uri="{FF2B5EF4-FFF2-40B4-BE49-F238E27FC236}">
                <a16:creationId xmlns:a16="http://schemas.microsoft.com/office/drawing/2014/main" id="{F67B28DD-6339-4DD6-981D-502BB16558A9}"/>
              </a:ext>
            </a:extLst>
          </p:cNvPr>
          <p:cNvSpPr>
            <a:spLocks noGrp="1"/>
          </p:cNvSpPr>
          <p:nvPr>
            <p:ph type="sldNum" sz="quarter" idx="4294967295"/>
          </p:nvPr>
        </p:nvSpPr>
        <p:spPr>
          <a:xfrm>
            <a:off x="7308304" y="6352296"/>
            <a:ext cx="1543050" cy="273844"/>
          </a:xfrm>
          <a:prstGeom prst="rect">
            <a:avLst/>
          </a:prstGeom>
        </p:spPr>
        <p:txBody>
          <a:bodyPr/>
          <a:lstStyle/>
          <a:p>
            <a:pPr algn="r"/>
            <a:fld id="{F986BC6C-A1B6-454A-8737-3EFFA3B96459}" type="slidenum">
              <a:rPr lang="en-ZA" smtClean="0"/>
              <a:pPr algn="r"/>
              <a:t>99</a:t>
            </a:fld>
            <a:endParaRPr lang="en-ZA" dirty="0"/>
          </a:p>
        </p:txBody>
      </p:sp>
    </p:spTree>
    <p:extLst>
      <p:ext uri="{BB962C8B-B14F-4D97-AF65-F5344CB8AC3E}">
        <p14:creationId xmlns:p14="http://schemas.microsoft.com/office/powerpoint/2010/main" val="41163700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3604</TotalTime>
  <Words>14306</Words>
  <Application>Microsoft Office PowerPoint</Application>
  <PresentationFormat>On-screen Show (4:3)</PresentationFormat>
  <Paragraphs>2155</Paragraphs>
  <Slides>129</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129</vt:i4>
      </vt:variant>
    </vt:vector>
  </HeadingPairs>
  <TitlesOfParts>
    <vt:vector size="143" baseType="lpstr">
      <vt:lpstr>Yu Gothic UI</vt:lpstr>
      <vt:lpstr>Algerian</vt:lpstr>
      <vt:lpstr>Arial</vt:lpstr>
      <vt:lpstr>Arial Narrow</vt:lpstr>
      <vt:lpstr>ArialMT</vt:lpstr>
      <vt:lpstr>Bahnschrift Light</vt:lpstr>
      <vt:lpstr>Bahnschrift SemiBold</vt:lpstr>
      <vt:lpstr>Calibri</vt:lpstr>
      <vt:lpstr>Calibri Light</vt:lpstr>
      <vt:lpstr>Segoe UI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Sports Federations’ Main Source of Income to meet operational costs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2020 special adjustment budget  </vt:lpstr>
      <vt:lpstr>PowerPoint Presentation</vt:lpstr>
      <vt:lpstr>INTRODUCTION</vt:lpstr>
      <vt:lpstr>INTRODUCTION</vt:lpstr>
      <vt:lpstr> REPRIORITISATION TOWARDS COVID-19 BY DSAC </vt:lpstr>
      <vt:lpstr>REPRIORITISATION TOWARDS COVID-19</vt:lpstr>
      <vt:lpstr>REPRIORITISATION TOWARDS COVID-19</vt:lpstr>
      <vt:lpstr>REPRIORITISATION TOWARDS COVID-19 SPORTS, ARTS AND CULTURE SECTOR/DEPARTMENTAL </vt:lpstr>
      <vt:lpstr>REPRIORITISATION TOWARDS COVID-19 SPORTS, ARTS AND CULTURE SECTOR/DEPARTMENTAL </vt:lpstr>
      <vt:lpstr> ACTUAL ADJUSTMENTS IMPLEMENTED BY DSAC </vt:lpstr>
      <vt:lpstr>ACTUAL ADJUSTMENTS IMPLEMENTED SUMMARY PER PROGRAMME </vt:lpstr>
      <vt:lpstr>ACTUAL ADJUSTMENTS IMPLEMENTED SUMMARY PER ECONOMIC CLASSIFICATION </vt:lpstr>
      <vt:lpstr>ACTUAL ADJUSTMENTS IMPLEMENTED  PROGRAMME 1: ADMINISTRATION</vt:lpstr>
      <vt:lpstr>ACTUAL ADJUSTMENTS IMPLEMENTED  PROGRAMME 2:  RECREATION DEVELOPMENT &amp; SPORT PROMOTION  </vt:lpstr>
      <vt:lpstr>ACTUAL ADJUSTMENTS IMPLEMENTED  PROGRAMME 3:  ARTS &amp; CULTURE PROMOTION &amp; DEVELOPMENT </vt:lpstr>
      <vt:lpstr>ACTUAL ADJUSTMENTS IMPLEMENTED   PROGRAMME 4:  HERITAGE PROMOTION &amp; PRESERVATION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dc:creator>
  <cp:lastModifiedBy>Rashaad</cp:lastModifiedBy>
  <cp:revision>259</cp:revision>
  <cp:lastPrinted>2020-05-07T12:53:22Z</cp:lastPrinted>
  <dcterms:created xsi:type="dcterms:W3CDTF">2020-02-23T19:23:43Z</dcterms:created>
  <dcterms:modified xsi:type="dcterms:W3CDTF">2020-09-21T12:00:07Z</dcterms:modified>
</cp:coreProperties>
</file>