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9" r:id="rId2"/>
    <p:sldMasterId id="2147483692" r:id="rId3"/>
    <p:sldMasterId id="2147483711" r:id="rId4"/>
  </p:sldMasterIdLst>
  <p:notesMasterIdLst>
    <p:notesMasterId r:id="rId26"/>
  </p:notesMasterIdLst>
  <p:sldIdLst>
    <p:sldId id="256" r:id="rId5"/>
    <p:sldId id="381" r:id="rId6"/>
    <p:sldId id="464" r:id="rId7"/>
    <p:sldId id="440" r:id="rId8"/>
    <p:sldId id="441" r:id="rId9"/>
    <p:sldId id="456" r:id="rId10"/>
    <p:sldId id="461" r:id="rId11"/>
    <p:sldId id="458" r:id="rId12"/>
    <p:sldId id="463" r:id="rId13"/>
    <p:sldId id="443" r:id="rId14"/>
    <p:sldId id="465" r:id="rId15"/>
    <p:sldId id="468" r:id="rId16"/>
    <p:sldId id="466" r:id="rId17"/>
    <p:sldId id="467" r:id="rId18"/>
    <p:sldId id="469" r:id="rId19"/>
    <p:sldId id="470" r:id="rId20"/>
    <p:sldId id="449" r:id="rId21"/>
    <p:sldId id="459" r:id="rId22"/>
    <p:sldId id="448" r:id="rId23"/>
    <p:sldId id="447" r:id="rId24"/>
    <p:sldId id="35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402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131" autoAdjust="0"/>
    <p:restoredTop sz="94660"/>
  </p:normalViewPr>
  <p:slideViewPr>
    <p:cSldViewPr snapToGrid="0">
      <p:cViewPr varScale="1">
        <p:scale>
          <a:sx n="73" d="100"/>
          <a:sy n="73" d="100"/>
        </p:scale>
        <p:origin x="-210"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0BB058-F23F-4A46-AF42-110C951B0422}" type="datetimeFigureOut">
              <a:rPr lang="en-US" smtClean="0"/>
              <a:pPr/>
              <a:t>10/26/2022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B5F2E4-CDB2-41C7-AE07-A0CEAAAD500C}" type="slidenum">
              <a:rPr lang="en-US" smtClean="0"/>
              <a:pPr/>
              <a:t>‹#›</a:t>
            </a:fld>
            <a:endParaRPr lang="en-US"/>
          </a:p>
        </p:txBody>
      </p:sp>
    </p:spTree>
    <p:extLst>
      <p:ext uri="{BB962C8B-B14F-4D97-AF65-F5344CB8AC3E}">
        <p14:creationId xmlns:p14="http://schemas.microsoft.com/office/powerpoint/2010/main" xmlns="" val="4206906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8841"/>
            <a:ext cx="103632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828800" y="357301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Tree>
    <p:extLst>
      <p:ext uri="{BB962C8B-B14F-4D97-AF65-F5344CB8AC3E}">
        <p14:creationId xmlns:p14="http://schemas.microsoft.com/office/powerpoint/2010/main" xmlns="" val="841311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3011079-AD37-4067-BDDD-4746573E44AD}" type="datetimeFigureOut">
              <a:rPr lang="en-US" smtClean="0"/>
              <a:pPr/>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7FEF5-47B3-44BB-ADB4-E101718568E0}" type="slidenum">
              <a:rPr lang="en-US" smtClean="0"/>
              <a:pPr/>
              <a:t>‹#›</a:t>
            </a:fld>
            <a:endParaRPr lang="en-US"/>
          </a:p>
        </p:txBody>
      </p:sp>
    </p:spTree>
    <p:extLst>
      <p:ext uri="{BB962C8B-B14F-4D97-AF65-F5344CB8AC3E}">
        <p14:creationId xmlns:p14="http://schemas.microsoft.com/office/powerpoint/2010/main" xmlns="" val="1016449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3011079-AD37-4067-BDDD-4746573E44AD}" type="datetimeFigureOut">
              <a:rPr lang="en-US" smtClean="0"/>
              <a:pPr/>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7FEF5-47B3-44BB-ADB4-E101718568E0}" type="slidenum">
              <a:rPr lang="en-US" smtClean="0"/>
              <a:pPr/>
              <a:t>‹#›</a:t>
            </a:fld>
            <a:endParaRPr lang="en-US"/>
          </a:p>
        </p:txBody>
      </p:sp>
    </p:spTree>
    <p:extLst>
      <p:ext uri="{BB962C8B-B14F-4D97-AF65-F5344CB8AC3E}">
        <p14:creationId xmlns:p14="http://schemas.microsoft.com/office/powerpoint/2010/main" xmlns="" val="131627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82080" y="3573016"/>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a:solidFill>
                  <a:srgbClr val="DB6D29"/>
                </a:solidFill>
                <a:latin typeface="Arial" panose="020B0604020202020204" pitchFamily="34" charset="0"/>
                <a:cs typeface="Arial" panose="020B0604020202020204" pitchFamily="34" charset="0"/>
              </a:rPr>
              <a:t>CLICK TO ADD SUBTITLE OF THE PRESENTATION</a:t>
            </a:r>
          </a:p>
        </p:txBody>
      </p:sp>
      <p:sp>
        <p:nvSpPr>
          <p:cNvPr id="8" name="Title 7"/>
          <p:cNvSpPr>
            <a:spLocks noGrp="1"/>
          </p:cNvSpPr>
          <p:nvPr>
            <p:ph type="title" hasCustomPrompt="1"/>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a:t>CLICK TO ADD TITLE OF PRESENTATION</a:t>
            </a:r>
            <a:endParaRPr lang="en-ZA" dirty="0"/>
          </a:p>
        </p:txBody>
      </p:sp>
    </p:spTree>
    <p:extLst>
      <p:ext uri="{BB962C8B-B14F-4D97-AF65-F5344CB8AC3E}">
        <p14:creationId xmlns:p14="http://schemas.microsoft.com/office/powerpoint/2010/main" xmlns="" val="2639442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7" name="Rectangle 6"/>
          <p:cNvSpPr/>
          <p:nvPr/>
        </p:nvSpPr>
        <p:spPr>
          <a:xfrm>
            <a:off x="812800" y="838203"/>
            <a:ext cx="113792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3585" t="18717" r="12842" b="24479"/>
          <a:stretch/>
        </p:blipFill>
        <p:spPr bwMode="auto">
          <a:xfrm>
            <a:off x="11393312" y="6268990"/>
            <a:ext cx="719403" cy="5890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623392" y="44624"/>
            <a:ext cx="109728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a:t>Title of slide</a:t>
            </a:r>
            <a:endParaRPr lang="en-ZA" dirty="0"/>
          </a:p>
        </p:txBody>
      </p:sp>
    </p:spTree>
    <p:extLst>
      <p:ext uri="{BB962C8B-B14F-4D97-AF65-F5344CB8AC3E}">
        <p14:creationId xmlns:p14="http://schemas.microsoft.com/office/powerpoint/2010/main" xmlns="" val="2068014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2" name="TextBox 1"/>
          <p:cNvSpPr txBox="1"/>
          <p:nvPr/>
        </p:nvSpPr>
        <p:spPr>
          <a:xfrm>
            <a:off x="1487488" y="5470192"/>
            <a:ext cx="9601067"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Website: www.education.gov.za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Call Centre: 0800 202 33 | callcentre@dbe.gov.za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@DBE_SA | Facebook: DBE SA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itle 5"/>
          <p:cNvSpPr>
            <a:spLocks noGrp="1"/>
          </p:cNvSpPr>
          <p:nvPr>
            <p:ph type="title" hasCustomPrompt="1"/>
          </p:nvPr>
        </p:nvSpPr>
        <p:spPr>
          <a:xfrm>
            <a:off x="609600" y="2502024"/>
            <a:ext cx="109728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xmlns="" val="954024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82080" y="3573017"/>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dirty="0"/>
          </a:p>
        </p:txBody>
      </p:sp>
      <p:sp>
        <p:nvSpPr>
          <p:cNvPr id="8" name="Title 7"/>
          <p:cNvSpPr>
            <a:spLocks noGrp="1"/>
          </p:cNvSpPr>
          <p:nvPr>
            <p:ph type="title"/>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smtClean="0"/>
              <a:t>Click to edit Master title style</a:t>
            </a:r>
            <a:endParaRPr lang="en-ZA" dirty="0"/>
          </a:p>
        </p:txBody>
      </p:sp>
    </p:spTree>
    <p:extLst>
      <p:ext uri="{BB962C8B-B14F-4D97-AF65-F5344CB8AC3E}">
        <p14:creationId xmlns:p14="http://schemas.microsoft.com/office/powerpoint/2010/main" xmlns="" val="2156122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82080" y="3573016"/>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a:solidFill>
                  <a:srgbClr val="DB6D29"/>
                </a:solidFill>
                <a:latin typeface="Arial" panose="020B0604020202020204" pitchFamily="34" charset="0"/>
                <a:cs typeface="Arial" panose="020B0604020202020204" pitchFamily="34" charset="0"/>
              </a:rPr>
              <a:t>CLICK TO ADD SUBTITLE OF THE PRESENTATION</a:t>
            </a:r>
          </a:p>
        </p:txBody>
      </p:sp>
      <p:sp>
        <p:nvSpPr>
          <p:cNvPr id="8" name="Title 7"/>
          <p:cNvSpPr>
            <a:spLocks noGrp="1"/>
          </p:cNvSpPr>
          <p:nvPr>
            <p:ph type="title" hasCustomPrompt="1"/>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a:t>CLICK TO ADD TITLE OF PRESENTATION</a:t>
            </a:r>
            <a:endParaRPr lang="en-ZA" dirty="0"/>
          </a:p>
        </p:txBody>
      </p:sp>
    </p:spTree>
    <p:extLst>
      <p:ext uri="{BB962C8B-B14F-4D97-AF65-F5344CB8AC3E}">
        <p14:creationId xmlns:p14="http://schemas.microsoft.com/office/powerpoint/2010/main" xmlns="" val="922842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7" name="Rectangle 6"/>
          <p:cNvSpPr/>
          <p:nvPr/>
        </p:nvSpPr>
        <p:spPr>
          <a:xfrm>
            <a:off x="812800" y="838203"/>
            <a:ext cx="113792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3585" t="18717" r="12842" b="24479"/>
          <a:stretch/>
        </p:blipFill>
        <p:spPr bwMode="auto">
          <a:xfrm>
            <a:off x="11393312" y="6268990"/>
            <a:ext cx="719403" cy="5890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623392" y="44624"/>
            <a:ext cx="109728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a:t>Title of slide</a:t>
            </a:r>
            <a:endParaRPr lang="en-ZA" dirty="0"/>
          </a:p>
        </p:txBody>
      </p:sp>
    </p:spTree>
    <p:extLst>
      <p:ext uri="{BB962C8B-B14F-4D97-AF65-F5344CB8AC3E}">
        <p14:creationId xmlns:p14="http://schemas.microsoft.com/office/powerpoint/2010/main" xmlns="" val="27634395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2_Blank">
    <p:spTree>
      <p:nvGrpSpPr>
        <p:cNvPr id="1" name=""/>
        <p:cNvGrpSpPr/>
        <p:nvPr/>
      </p:nvGrpSpPr>
      <p:grpSpPr>
        <a:xfrm>
          <a:off x="0" y="0"/>
          <a:ext cx="0" cy="0"/>
          <a:chOff x="0" y="0"/>
          <a:chExt cx="0" cy="0"/>
        </a:xfrm>
      </p:grpSpPr>
      <p:sp>
        <p:nvSpPr>
          <p:cNvPr id="2" name="TextBox 1"/>
          <p:cNvSpPr txBox="1"/>
          <p:nvPr/>
        </p:nvSpPr>
        <p:spPr>
          <a:xfrm>
            <a:off x="1487488" y="5470192"/>
            <a:ext cx="9601067"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Website: www.education.gov.za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Call Centre: 0800 202 933 | callcentre@dbe.gov.za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@DBE_SA | Facebook: DBE SA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itle 5"/>
          <p:cNvSpPr>
            <a:spLocks noGrp="1"/>
          </p:cNvSpPr>
          <p:nvPr>
            <p:ph type="title" hasCustomPrompt="1"/>
          </p:nvPr>
        </p:nvSpPr>
        <p:spPr>
          <a:xfrm>
            <a:off x="609600" y="2502024"/>
            <a:ext cx="109728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xmlns="" val="22712386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840652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pic>
        <p:nvPicPr>
          <p:cNvPr id="5" name="Picture 3"/>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261804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8406705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162492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171140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1258379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2280295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3789441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4008514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4777265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2092263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720725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195361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slidemodel2">
    <p:bg>
      <p:bgPr>
        <a:gradFill flip="none" rotWithShape="1">
          <a:gsLst>
            <a:gs pos="55000">
              <a:srgbClr val="1181AE"/>
            </a:gs>
            <a:gs pos="0">
              <a:srgbClr val="1181AE"/>
            </a:gs>
            <a:gs pos="100000">
              <a:srgbClr val="095474"/>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672" y="2870634"/>
            <a:ext cx="5932223" cy="711081"/>
          </a:xfrm>
        </p:spPr>
        <p:txBody>
          <a:bodyPr>
            <a:normAutofit/>
          </a:bodyPr>
          <a:lstStyle>
            <a:lvl1pPr algn="ctr">
              <a:defRPr sz="36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5404F2-BE9A-4460-8815-8F64518355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E69268-9C8B-4EBF-A9EE-DC5DC2D48DC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6461497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8841"/>
            <a:ext cx="103632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828800" y="357301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Tree>
    <p:extLst>
      <p:ext uri="{BB962C8B-B14F-4D97-AF65-F5344CB8AC3E}">
        <p14:creationId xmlns:p14="http://schemas.microsoft.com/office/powerpoint/2010/main" xmlns="" val="23056966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pic>
        <p:nvPicPr>
          <p:cNvPr id="5" name="Picture 3"/>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638104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964731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2625132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28319018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F3011079-AD37-4067-BDDD-4746573E44AD}" type="datetimeFigureOut">
              <a:rPr lang="en-US" smtClean="0"/>
              <a:pPr/>
              <a:t>10/26/2022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7FEF5-47B3-44BB-ADB4-E101718568E0}" type="slidenum">
              <a:rPr lang="en-US" smtClean="0"/>
              <a:pPr/>
              <a:t>‹#›</a:t>
            </a:fld>
            <a:endParaRPr lang="en-US"/>
          </a:p>
        </p:txBody>
      </p:sp>
      <p:pic>
        <p:nvPicPr>
          <p:cNvPr id="7" name="Picture 3"/>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749619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11079-AD37-4067-BDDD-4746573E44AD}" type="datetimeFigureOut">
              <a:rPr lang="en-US" smtClean="0"/>
              <a:pPr/>
              <a:t>10/26/2022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7FEF5-47B3-44BB-ADB4-E101718568E0}" type="slidenum">
              <a:rPr lang="en-US" smtClean="0"/>
              <a:pPr/>
              <a:t>‹#›</a:t>
            </a:fld>
            <a:endParaRPr lang="en-US"/>
          </a:p>
        </p:txBody>
      </p:sp>
    </p:spTree>
    <p:extLst>
      <p:ext uri="{BB962C8B-B14F-4D97-AF65-F5344CB8AC3E}">
        <p14:creationId xmlns:p14="http://schemas.microsoft.com/office/powerpoint/2010/main" xmlns="" val="5678922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11079-AD37-4067-BDDD-4746573E44AD}" type="datetimeFigureOut">
              <a:rPr lang="en-US" smtClean="0"/>
              <a:pPr/>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7FEF5-47B3-44BB-ADB4-E101718568E0}" type="slidenum">
              <a:rPr lang="en-US" smtClean="0"/>
              <a:pPr/>
              <a:t>‹#›</a:t>
            </a:fld>
            <a:endParaRPr lang="en-US"/>
          </a:p>
        </p:txBody>
      </p:sp>
    </p:spTree>
    <p:extLst>
      <p:ext uri="{BB962C8B-B14F-4D97-AF65-F5344CB8AC3E}">
        <p14:creationId xmlns:p14="http://schemas.microsoft.com/office/powerpoint/2010/main" xmlns="" val="34992862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ZA"/>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11079-AD37-4067-BDDD-4746573E44AD}" type="datetimeFigureOut">
              <a:rPr lang="en-US" smtClean="0"/>
              <a:pPr/>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7FEF5-47B3-44BB-ADB4-E101718568E0}" type="slidenum">
              <a:rPr lang="en-US" smtClean="0"/>
              <a:pPr/>
              <a:t>‹#›</a:t>
            </a:fld>
            <a:endParaRPr lang="en-US"/>
          </a:p>
        </p:txBody>
      </p:sp>
    </p:spTree>
    <p:extLst>
      <p:ext uri="{BB962C8B-B14F-4D97-AF65-F5344CB8AC3E}">
        <p14:creationId xmlns:p14="http://schemas.microsoft.com/office/powerpoint/2010/main" xmlns="" val="490381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17091102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3011079-AD37-4067-BDDD-4746573E44AD}" type="datetimeFigureOut">
              <a:rPr lang="en-US" smtClean="0"/>
              <a:pPr/>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7FEF5-47B3-44BB-ADB4-E101718568E0}" type="slidenum">
              <a:rPr lang="en-US" smtClean="0"/>
              <a:pPr/>
              <a:t>‹#›</a:t>
            </a:fld>
            <a:endParaRPr lang="en-US"/>
          </a:p>
        </p:txBody>
      </p:sp>
    </p:spTree>
    <p:extLst>
      <p:ext uri="{BB962C8B-B14F-4D97-AF65-F5344CB8AC3E}">
        <p14:creationId xmlns:p14="http://schemas.microsoft.com/office/powerpoint/2010/main" xmlns="" val="11763718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3011079-AD37-4067-BDDD-4746573E44AD}" type="datetimeFigureOut">
              <a:rPr lang="en-US" smtClean="0"/>
              <a:pPr/>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7FEF5-47B3-44BB-ADB4-E101718568E0}" type="slidenum">
              <a:rPr lang="en-US" smtClean="0"/>
              <a:pPr/>
              <a:t>‹#›</a:t>
            </a:fld>
            <a:endParaRPr lang="en-US"/>
          </a:p>
        </p:txBody>
      </p:sp>
    </p:spTree>
    <p:extLst>
      <p:ext uri="{BB962C8B-B14F-4D97-AF65-F5344CB8AC3E}">
        <p14:creationId xmlns:p14="http://schemas.microsoft.com/office/powerpoint/2010/main" xmlns="" val="38188192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82080" y="3573016"/>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a:solidFill>
                  <a:srgbClr val="DB6D29"/>
                </a:solidFill>
                <a:latin typeface="Arial" panose="020B0604020202020204" pitchFamily="34" charset="0"/>
                <a:cs typeface="Arial" panose="020B0604020202020204" pitchFamily="34" charset="0"/>
              </a:rPr>
              <a:t>CLICK TO ADD SUBTITLE OF THE PRESENTATION</a:t>
            </a:r>
          </a:p>
        </p:txBody>
      </p:sp>
      <p:sp>
        <p:nvSpPr>
          <p:cNvPr id="8" name="Title 7"/>
          <p:cNvSpPr>
            <a:spLocks noGrp="1"/>
          </p:cNvSpPr>
          <p:nvPr>
            <p:ph type="title" hasCustomPrompt="1"/>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a:t>CLICK TO ADD TITLE OF PRESENTATION</a:t>
            </a:r>
            <a:endParaRPr lang="en-ZA" dirty="0"/>
          </a:p>
        </p:txBody>
      </p:sp>
    </p:spTree>
    <p:extLst>
      <p:ext uri="{BB962C8B-B14F-4D97-AF65-F5344CB8AC3E}">
        <p14:creationId xmlns:p14="http://schemas.microsoft.com/office/powerpoint/2010/main" xmlns="" val="37467216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7" name="Rectangle 6"/>
          <p:cNvSpPr/>
          <p:nvPr/>
        </p:nvSpPr>
        <p:spPr>
          <a:xfrm>
            <a:off x="812800" y="838203"/>
            <a:ext cx="113792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3585" t="18717" r="12842" b="24479"/>
          <a:stretch/>
        </p:blipFill>
        <p:spPr bwMode="auto">
          <a:xfrm>
            <a:off x="11393312" y="6268990"/>
            <a:ext cx="719403" cy="5890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623392" y="44624"/>
            <a:ext cx="109728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a:t>Title of slide</a:t>
            </a:r>
            <a:endParaRPr lang="en-ZA" dirty="0"/>
          </a:p>
        </p:txBody>
      </p:sp>
    </p:spTree>
    <p:extLst>
      <p:ext uri="{BB962C8B-B14F-4D97-AF65-F5344CB8AC3E}">
        <p14:creationId xmlns:p14="http://schemas.microsoft.com/office/powerpoint/2010/main" xmlns="" val="364191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2" name="TextBox 1"/>
          <p:cNvSpPr txBox="1"/>
          <p:nvPr/>
        </p:nvSpPr>
        <p:spPr>
          <a:xfrm>
            <a:off x="1487488" y="5470192"/>
            <a:ext cx="9601067"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Website: www.education.gov.za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Call Centre: 0800 202 33 | callcentre@dbe.gov.za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@DBE_SA | Facebook: DBE SA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itle 5"/>
          <p:cNvSpPr>
            <a:spLocks noGrp="1"/>
          </p:cNvSpPr>
          <p:nvPr>
            <p:ph type="title" hasCustomPrompt="1"/>
          </p:nvPr>
        </p:nvSpPr>
        <p:spPr>
          <a:xfrm>
            <a:off x="609600" y="2502024"/>
            <a:ext cx="109728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xmlns="" val="27376483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82080" y="3573017"/>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dirty="0"/>
          </a:p>
        </p:txBody>
      </p:sp>
      <p:sp>
        <p:nvSpPr>
          <p:cNvPr id="8" name="Title 7"/>
          <p:cNvSpPr>
            <a:spLocks noGrp="1"/>
          </p:cNvSpPr>
          <p:nvPr>
            <p:ph type="title"/>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smtClean="0"/>
              <a:t>Click to edit Master title style</a:t>
            </a:r>
            <a:endParaRPr lang="en-ZA" dirty="0"/>
          </a:p>
        </p:txBody>
      </p:sp>
    </p:spTree>
    <p:extLst>
      <p:ext uri="{BB962C8B-B14F-4D97-AF65-F5344CB8AC3E}">
        <p14:creationId xmlns:p14="http://schemas.microsoft.com/office/powerpoint/2010/main" xmlns="" val="25673450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82080" y="3573016"/>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a:solidFill>
                  <a:srgbClr val="DB6D29"/>
                </a:solidFill>
                <a:latin typeface="Arial" panose="020B0604020202020204" pitchFamily="34" charset="0"/>
                <a:cs typeface="Arial" panose="020B0604020202020204" pitchFamily="34" charset="0"/>
              </a:rPr>
              <a:t>CLICK TO ADD SUBTITLE OF THE PRESENTATION</a:t>
            </a:r>
          </a:p>
        </p:txBody>
      </p:sp>
      <p:sp>
        <p:nvSpPr>
          <p:cNvPr id="8" name="Title 7"/>
          <p:cNvSpPr>
            <a:spLocks noGrp="1"/>
          </p:cNvSpPr>
          <p:nvPr>
            <p:ph type="title" hasCustomPrompt="1"/>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a:t>CLICK TO ADD TITLE OF PRESENTATION</a:t>
            </a:r>
            <a:endParaRPr lang="en-ZA" dirty="0"/>
          </a:p>
        </p:txBody>
      </p:sp>
    </p:spTree>
    <p:extLst>
      <p:ext uri="{BB962C8B-B14F-4D97-AF65-F5344CB8AC3E}">
        <p14:creationId xmlns:p14="http://schemas.microsoft.com/office/powerpoint/2010/main" xmlns="" val="4072299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7" name="Rectangle 6"/>
          <p:cNvSpPr/>
          <p:nvPr/>
        </p:nvSpPr>
        <p:spPr>
          <a:xfrm>
            <a:off x="812800" y="838203"/>
            <a:ext cx="113792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3585" t="18717" r="12842" b="24479"/>
          <a:stretch/>
        </p:blipFill>
        <p:spPr bwMode="auto">
          <a:xfrm>
            <a:off x="11393312" y="6268990"/>
            <a:ext cx="719403" cy="5890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623392" y="44624"/>
            <a:ext cx="109728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a:t>Title of slide</a:t>
            </a:r>
            <a:endParaRPr lang="en-ZA" dirty="0"/>
          </a:p>
        </p:txBody>
      </p:sp>
    </p:spTree>
    <p:extLst>
      <p:ext uri="{BB962C8B-B14F-4D97-AF65-F5344CB8AC3E}">
        <p14:creationId xmlns:p14="http://schemas.microsoft.com/office/powerpoint/2010/main" xmlns="" val="76838433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2_Blank">
    <p:spTree>
      <p:nvGrpSpPr>
        <p:cNvPr id="1" name=""/>
        <p:cNvGrpSpPr/>
        <p:nvPr/>
      </p:nvGrpSpPr>
      <p:grpSpPr>
        <a:xfrm>
          <a:off x="0" y="0"/>
          <a:ext cx="0" cy="0"/>
          <a:chOff x="0" y="0"/>
          <a:chExt cx="0" cy="0"/>
        </a:xfrm>
      </p:grpSpPr>
      <p:sp>
        <p:nvSpPr>
          <p:cNvPr id="2" name="TextBox 1"/>
          <p:cNvSpPr txBox="1"/>
          <p:nvPr/>
        </p:nvSpPr>
        <p:spPr>
          <a:xfrm>
            <a:off x="1487488" y="5470192"/>
            <a:ext cx="9601067"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Website: www.education.gov.za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Call Centre: 0800 202 933 | callcentre@dbe.gov.za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@DBE_SA | Facebook: DBE SA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itle 5"/>
          <p:cNvSpPr>
            <a:spLocks noGrp="1"/>
          </p:cNvSpPr>
          <p:nvPr>
            <p:ph type="title" hasCustomPrompt="1"/>
          </p:nvPr>
        </p:nvSpPr>
        <p:spPr>
          <a:xfrm>
            <a:off x="609600" y="2502024"/>
            <a:ext cx="109728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xmlns="" val="12658650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491504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3688157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5491171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62639765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0293859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92887672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2776485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27530964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1290811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5556933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65047444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94337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F3011079-AD37-4067-BDDD-4746573E44AD}" type="datetimeFigureOut">
              <a:rPr lang="en-US" smtClean="0"/>
              <a:pPr/>
              <a:t>10/26/2022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7FEF5-47B3-44BB-ADB4-E101718568E0}" type="slidenum">
              <a:rPr lang="en-US" smtClean="0"/>
              <a:pPr/>
              <a:t>‹#›</a:t>
            </a:fld>
            <a:endParaRPr lang="en-US"/>
          </a:p>
        </p:txBody>
      </p:sp>
      <p:pic>
        <p:nvPicPr>
          <p:cNvPr id="7" name="Picture 3"/>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992352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slidemodel2">
    <p:bg>
      <p:bgPr>
        <a:gradFill flip="none" rotWithShape="1">
          <a:gsLst>
            <a:gs pos="55000">
              <a:srgbClr val="1181AE"/>
            </a:gs>
            <a:gs pos="0">
              <a:srgbClr val="1181AE"/>
            </a:gs>
            <a:gs pos="100000">
              <a:srgbClr val="095474"/>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672" y="2870634"/>
            <a:ext cx="5932223" cy="711081"/>
          </a:xfrm>
        </p:spPr>
        <p:txBody>
          <a:bodyPr>
            <a:normAutofit/>
          </a:bodyPr>
          <a:lstStyle>
            <a:lvl1pPr algn="ctr">
              <a:defRPr sz="36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5404F2-BE9A-4460-8815-8F64518355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E69268-9C8B-4EBF-A9EE-DC5DC2D48DC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912616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11079-AD37-4067-BDDD-4746573E44AD}" type="datetimeFigureOut">
              <a:rPr lang="en-US" smtClean="0"/>
              <a:pPr/>
              <a:t>10/26/2022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7FEF5-47B3-44BB-ADB4-E101718568E0}" type="slidenum">
              <a:rPr lang="en-US" smtClean="0"/>
              <a:pPr/>
              <a:t>‹#›</a:t>
            </a:fld>
            <a:endParaRPr lang="en-US"/>
          </a:p>
        </p:txBody>
      </p:sp>
    </p:spTree>
    <p:extLst>
      <p:ext uri="{BB962C8B-B14F-4D97-AF65-F5344CB8AC3E}">
        <p14:creationId xmlns:p14="http://schemas.microsoft.com/office/powerpoint/2010/main" xmlns="" val="3749240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11079-AD37-4067-BDDD-4746573E44AD}" type="datetimeFigureOut">
              <a:rPr lang="en-US" smtClean="0"/>
              <a:pPr/>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7FEF5-47B3-44BB-ADB4-E101718568E0}" type="slidenum">
              <a:rPr lang="en-US" smtClean="0"/>
              <a:pPr/>
              <a:t>‹#›</a:t>
            </a:fld>
            <a:endParaRPr lang="en-US"/>
          </a:p>
        </p:txBody>
      </p:sp>
    </p:spTree>
    <p:extLst>
      <p:ext uri="{BB962C8B-B14F-4D97-AF65-F5344CB8AC3E}">
        <p14:creationId xmlns:p14="http://schemas.microsoft.com/office/powerpoint/2010/main" xmlns="" val="1269832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ZA"/>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11079-AD37-4067-BDDD-4746573E44AD}" type="datetimeFigureOut">
              <a:rPr lang="en-US" smtClean="0"/>
              <a:pPr/>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7FEF5-47B3-44BB-ADB4-E101718568E0}" type="slidenum">
              <a:rPr lang="en-US" smtClean="0"/>
              <a:pPr/>
              <a:t>‹#›</a:t>
            </a:fld>
            <a:endParaRPr lang="en-US"/>
          </a:p>
        </p:txBody>
      </p:sp>
    </p:spTree>
    <p:extLst>
      <p:ext uri="{BB962C8B-B14F-4D97-AF65-F5344CB8AC3E}">
        <p14:creationId xmlns:p14="http://schemas.microsoft.com/office/powerpoint/2010/main" xmlns="" val="2185657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2.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slideLayout" Target="../slideLayouts/slideLayout4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19" Type="http://schemas.openxmlformats.org/officeDocument/2006/relationships/theme" Target="../theme/theme3.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4.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11079-AD37-4067-BDDD-4746573E44AD}" type="datetimeFigureOut">
              <a:rPr lang="en-US" smtClean="0"/>
              <a:pPr/>
              <a:t>10/26/2022</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7FEF5-47B3-44BB-ADB4-E101718568E0}" type="slidenum">
              <a:rPr lang="en-US" smtClean="0"/>
              <a:pPr/>
              <a:t>‹#›</a:t>
            </a:fld>
            <a:endParaRPr lang="en-US"/>
          </a:p>
        </p:txBody>
      </p:sp>
    </p:spTree>
    <p:extLst>
      <p:ext uri="{BB962C8B-B14F-4D97-AF65-F5344CB8AC3E}">
        <p14:creationId xmlns:p14="http://schemas.microsoft.com/office/powerpoint/2010/main" xmlns="" val="31115508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00834114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11079-AD37-4067-BDDD-4746573E44AD}" type="datetimeFigureOut">
              <a:rPr lang="en-US" smtClean="0"/>
              <a:pPr/>
              <a:t>10/26/2022</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7FEF5-47B3-44BB-ADB4-E101718568E0}" type="slidenum">
              <a:rPr lang="en-US" smtClean="0"/>
              <a:pPr/>
              <a:t>‹#›</a:t>
            </a:fld>
            <a:endParaRPr lang="en-US"/>
          </a:p>
        </p:txBody>
      </p:sp>
    </p:spTree>
    <p:extLst>
      <p:ext uri="{BB962C8B-B14F-4D97-AF65-F5344CB8AC3E}">
        <p14:creationId xmlns:p14="http://schemas.microsoft.com/office/powerpoint/2010/main" xmlns="" val="406427166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 id="2147483710" r:id="rId1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92110285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1900" y="967384"/>
            <a:ext cx="12291237" cy="4625547"/>
          </a:xfrm>
        </p:spPr>
        <p:txBody>
          <a:bodyPr>
            <a:normAutofit/>
          </a:bodyPr>
          <a:lstStyle/>
          <a:p>
            <a:r>
              <a:rPr lang="en-ZA" sz="2800" b="1" cap="small" dirty="0" smtClean="0">
                <a:solidFill>
                  <a:schemeClr val="accent5">
                    <a:lumMod val="50000"/>
                  </a:schemeClr>
                </a:solidFill>
                <a:latin typeface="Arial Black" panose="020B0A04020102020204" pitchFamily="34" charset="0"/>
                <a:cs typeface="Arial" panose="020B0604020202020204" pitchFamily="34" charset="0"/>
              </a:rPr>
              <a:t>TECHNICAL EDUCATION WORKSHOP</a:t>
            </a:r>
            <a:br>
              <a:rPr lang="en-ZA" sz="2800" b="1" cap="small" dirty="0" smtClean="0">
                <a:solidFill>
                  <a:schemeClr val="accent5">
                    <a:lumMod val="50000"/>
                  </a:schemeClr>
                </a:solidFill>
                <a:latin typeface="Arial Black" panose="020B0A04020102020204" pitchFamily="34" charset="0"/>
                <a:cs typeface="Arial" panose="020B0604020202020204" pitchFamily="34" charset="0"/>
              </a:rPr>
            </a:br>
            <a:r>
              <a:rPr lang="en-ZA" sz="2800" b="1" cap="small" dirty="0" smtClean="0">
                <a:solidFill>
                  <a:schemeClr val="accent5">
                    <a:lumMod val="50000"/>
                  </a:schemeClr>
                </a:solidFill>
                <a:latin typeface="Arial Black" panose="020B0A04020102020204" pitchFamily="34" charset="0"/>
                <a:cs typeface="Arial" panose="020B0604020202020204" pitchFamily="34" charset="0"/>
              </a:rPr>
              <a:t/>
            </a:r>
            <a:br>
              <a:rPr lang="en-ZA" sz="2800" b="1" cap="small" dirty="0" smtClean="0">
                <a:solidFill>
                  <a:schemeClr val="accent5">
                    <a:lumMod val="50000"/>
                  </a:schemeClr>
                </a:solidFill>
                <a:latin typeface="Arial Black" panose="020B0A04020102020204" pitchFamily="34" charset="0"/>
                <a:cs typeface="Arial" panose="020B0604020202020204" pitchFamily="34" charset="0"/>
              </a:rPr>
            </a:br>
            <a:r>
              <a:rPr lang="en-ZA" sz="2800" b="1" cap="small" dirty="0" smtClean="0">
                <a:solidFill>
                  <a:schemeClr val="accent5">
                    <a:lumMod val="50000"/>
                  </a:schemeClr>
                </a:solidFill>
                <a:latin typeface="Arial Black" panose="020B0A04020102020204" pitchFamily="34" charset="0"/>
                <a:cs typeface="Arial" panose="020B0604020202020204" pitchFamily="34" charset="0"/>
              </a:rPr>
              <a:t/>
            </a:r>
            <a:br>
              <a:rPr lang="en-ZA" sz="2800" b="1" cap="small" dirty="0" smtClean="0">
                <a:solidFill>
                  <a:schemeClr val="accent5">
                    <a:lumMod val="50000"/>
                  </a:schemeClr>
                </a:solidFill>
                <a:latin typeface="Arial Black" panose="020B0A04020102020204" pitchFamily="34" charset="0"/>
                <a:cs typeface="Arial" panose="020B0604020202020204" pitchFamily="34" charset="0"/>
              </a:rPr>
            </a:br>
            <a:r>
              <a:rPr lang="en-ZA" sz="2800" b="1" cap="small" dirty="0" smtClean="0">
                <a:solidFill>
                  <a:schemeClr val="accent2">
                    <a:lumMod val="75000"/>
                  </a:schemeClr>
                </a:solidFill>
                <a:latin typeface="Arial Black" panose="020B0A04020102020204" pitchFamily="34" charset="0"/>
                <a:cs typeface="Arial" panose="020B0604020202020204" pitchFamily="34" charset="0"/>
              </a:rPr>
              <a:t>PLANS AND PROGRESS REPORTS</a:t>
            </a:r>
            <a:r>
              <a:rPr lang="en-ZA" sz="2800" b="1" cap="small" dirty="0" smtClean="0">
                <a:solidFill>
                  <a:schemeClr val="accent3">
                    <a:lumMod val="50000"/>
                  </a:schemeClr>
                </a:solidFill>
                <a:latin typeface="Arial Black" panose="020B0A04020102020204" pitchFamily="34" charset="0"/>
                <a:cs typeface="Arial" panose="020B0604020202020204" pitchFamily="34" charset="0"/>
              </a:rPr>
              <a:t/>
            </a:r>
            <a:br>
              <a:rPr lang="en-ZA" sz="2800" b="1" cap="small" dirty="0" smtClean="0">
                <a:solidFill>
                  <a:schemeClr val="accent3">
                    <a:lumMod val="50000"/>
                  </a:schemeClr>
                </a:solidFill>
                <a:latin typeface="Arial Black" panose="020B0A04020102020204" pitchFamily="34" charset="0"/>
                <a:cs typeface="Arial" panose="020B0604020202020204" pitchFamily="34" charset="0"/>
              </a:rPr>
            </a:br>
            <a:r>
              <a:rPr lang="en-ZA" sz="3200" dirty="0" smtClean="0">
                <a:solidFill>
                  <a:schemeClr val="accent6">
                    <a:lumMod val="75000"/>
                  </a:schemeClr>
                </a:solidFill>
                <a:latin typeface="Arial" panose="020B0604020202020204" pitchFamily="34" charset="0"/>
                <a:cs typeface="Arial" panose="020B0604020202020204" pitchFamily="34" charset="0"/>
              </a:rPr>
              <a:t/>
            </a:r>
            <a:br>
              <a:rPr lang="en-ZA" sz="3200" dirty="0" smtClean="0">
                <a:solidFill>
                  <a:schemeClr val="accent6">
                    <a:lumMod val="75000"/>
                  </a:schemeClr>
                </a:solidFill>
                <a:latin typeface="Arial" panose="020B0604020202020204" pitchFamily="34" charset="0"/>
                <a:cs typeface="Arial" panose="020B0604020202020204" pitchFamily="34" charset="0"/>
              </a:rPr>
            </a:br>
            <a:r>
              <a:rPr lang="en-ZA" sz="3200" b="1" dirty="0" smtClean="0">
                <a:solidFill>
                  <a:schemeClr val="accent6">
                    <a:lumMod val="75000"/>
                  </a:schemeClr>
                </a:solidFill>
                <a:latin typeface="Arial Black" panose="020B0A04020102020204" pitchFamily="34" charset="0"/>
                <a:cs typeface="Arial" panose="020B0604020202020204" pitchFamily="34" charset="0"/>
              </a:rPr>
              <a:t>Date:</a:t>
            </a:r>
            <a:r>
              <a:rPr lang="en-ZA" sz="3200" dirty="0" smtClean="0">
                <a:solidFill>
                  <a:schemeClr val="accent6">
                    <a:lumMod val="75000"/>
                  </a:schemeClr>
                </a:solidFill>
                <a:latin typeface="Arial Black" panose="020B0A04020102020204" pitchFamily="34" charset="0"/>
                <a:cs typeface="Arial" panose="020B0604020202020204" pitchFamily="34" charset="0"/>
              </a:rPr>
              <a:t>  26 September 2022</a:t>
            </a:r>
            <a:r>
              <a:rPr lang="en-ZA" b="1" dirty="0" smtClean="0">
                <a:solidFill>
                  <a:schemeClr val="accent6">
                    <a:lumMod val="75000"/>
                  </a:schemeClr>
                </a:solidFill>
                <a:latin typeface="Century Gothic" panose="020B0502020202020204" pitchFamily="34" charset="0"/>
              </a:rPr>
              <a:t/>
            </a:r>
            <a:br>
              <a:rPr lang="en-ZA" b="1" dirty="0" smtClean="0">
                <a:solidFill>
                  <a:schemeClr val="accent6">
                    <a:lumMod val="75000"/>
                  </a:schemeClr>
                </a:solidFill>
                <a:latin typeface="Century Gothic" panose="020B0502020202020204" pitchFamily="34" charset="0"/>
              </a:rPr>
            </a:br>
            <a:endParaRPr lang="en-ZA" sz="1600" b="1" i="1" dirty="0">
              <a:solidFill>
                <a:schemeClr val="accent6">
                  <a:lumMod val="75000"/>
                </a:schemeClr>
              </a:solidFill>
              <a:latin typeface="Century Gothic" panose="020B0502020202020204" pitchFamily="34" charset="0"/>
            </a:endParaRPr>
          </a:p>
        </p:txBody>
      </p:sp>
    </p:spTree>
    <p:extLst>
      <p:ext uri="{BB962C8B-B14F-4D97-AF65-F5344CB8AC3E}">
        <p14:creationId xmlns:p14="http://schemas.microsoft.com/office/powerpoint/2010/main" xmlns="" val="1961145584"/>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noGrp="1"/>
          </p:cNvSpPr>
          <p:nvPr>
            <p:ph type="title"/>
          </p:nvPr>
        </p:nvSpPr>
        <p:spPr>
          <a:xfrm>
            <a:off x="0" y="61557"/>
            <a:ext cx="11366957" cy="628377"/>
          </a:xfrm>
          <a:prstGeom prst="rect">
            <a:avLst/>
          </a:prstGeom>
        </p:spPr>
        <p:txBody>
          <a:bodyPr vert="horz" wrap="square" lIns="0" tIns="12700" rIns="0" bIns="0" rtlCol="0">
            <a:spAutoFit/>
          </a:bodyPr>
          <a:lstStyle/>
          <a:p>
            <a:pPr marL="12700" algn="l">
              <a:lnSpc>
                <a:spcPct val="100000"/>
              </a:lnSpc>
              <a:spcBef>
                <a:spcPts val="100"/>
              </a:spcBef>
            </a:pPr>
            <a:r>
              <a:rPr lang="en-ZA" sz="4000" spc="-20" dirty="0" smtClean="0">
                <a:solidFill>
                  <a:schemeClr val="accent6">
                    <a:lumMod val="50000"/>
                  </a:schemeClr>
                </a:solidFill>
                <a:latin typeface="Arial Black" panose="020B0A04020102020204" pitchFamily="34" charset="0"/>
              </a:rPr>
              <a:t>C</a:t>
            </a:r>
            <a:r>
              <a:rPr lang="en-ZA" sz="3200" spc="-20" dirty="0" smtClean="0">
                <a:solidFill>
                  <a:schemeClr val="accent6">
                    <a:lumMod val="50000"/>
                  </a:schemeClr>
                </a:solidFill>
                <a:latin typeface="Arial Black" panose="020B0A04020102020204" pitchFamily="34" charset="0"/>
              </a:rPr>
              <a:t>OMMISSION 2: Summary of Recommendations</a:t>
            </a:r>
            <a:endParaRPr sz="3200" dirty="0">
              <a:solidFill>
                <a:schemeClr val="accent6">
                  <a:lumMod val="50000"/>
                </a:schemeClr>
              </a:solidFill>
              <a:latin typeface="Arial Black" panose="020B0A04020102020204" pitchFamily="34" charset="0"/>
            </a:endParaRPr>
          </a:p>
        </p:txBody>
      </p:sp>
      <p:sp>
        <p:nvSpPr>
          <p:cNvPr id="5" name="Content Placeholder 3"/>
          <p:cNvSpPr>
            <a:spLocks noGrp="1"/>
          </p:cNvSpPr>
          <p:nvPr>
            <p:ph idx="1"/>
          </p:nvPr>
        </p:nvSpPr>
        <p:spPr>
          <a:xfrm>
            <a:off x="433137" y="794328"/>
            <a:ext cx="11232682" cy="5190836"/>
          </a:xfrm>
        </p:spPr>
        <p:txBody>
          <a:bodyPr>
            <a:normAutofit fontScale="85000" lnSpcReduction="20000"/>
          </a:bodyPr>
          <a:lstStyle/>
          <a:p>
            <a:pPr marL="0" indent="0" algn="just">
              <a:lnSpc>
                <a:spcPct val="107000"/>
              </a:lnSpc>
              <a:buNone/>
            </a:pPr>
            <a:r>
              <a:rPr lang="en-GB" b="1" dirty="0">
                <a:latin typeface="Arial" panose="020B0604020202020204" pitchFamily="34" charset="0"/>
                <a:ea typeface="Calibri" panose="020F0502020204030204" pitchFamily="34" charset="0"/>
                <a:cs typeface="Arial" panose="020B0604020202020204" pitchFamily="34" charset="0"/>
              </a:rPr>
              <a:t>Below is the summary of Commission </a:t>
            </a:r>
            <a:r>
              <a:rPr lang="en-GB" b="1" dirty="0" smtClean="0">
                <a:latin typeface="Arial" panose="020B0604020202020204" pitchFamily="34" charset="0"/>
                <a:ea typeface="Calibri" panose="020F0502020204030204" pitchFamily="34" charset="0"/>
                <a:cs typeface="Arial" panose="020B0604020202020204" pitchFamily="34" charset="0"/>
              </a:rPr>
              <a:t>2 </a:t>
            </a:r>
            <a:r>
              <a:rPr lang="en-GB" b="1" dirty="0">
                <a:latin typeface="Arial" panose="020B0604020202020204" pitchFamily="34" charset="0"/>
                <a:ea typeface="Calibri" panose="020F0502020204030204" pitchFamily="34" charset="0"/>
                <a:cs typeface="Arial" panose="020B0604020202020204" pitchFamily="34" charset="0"/>
              </a:rPr>
              <a:t>Recommendations from the Technical Education Workshop (TEW) held on 1 – 2 June 2022:</a:t>
            </a:r>
          </a:p>
          <a:p>
            <a:pPr marL="0" lvl="0" indent="0" algn="just">
              <a:lnSpc>
                <a:spcPct val="107000"/>
              </a:lnSpc>
              <a:buNone/>
            </a:pPr>
            <a:endParaRPr lang="en-ZA" b="1" dirty="0" smtClean="0">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pPr>
            <a:r>
              <a:rPr lang="en-ZA" b="1" dirty="0" smtClean="0">
                <a:latin typeface="Arial" panose="020B0604020202020204" pitchFamily="34" charset="0"/>
                <a:ea typeface="Calibri" panose="020F0502020204030204" pitchFamily="34" charset="0"/>
                <a:cs typeface="Times New Roman" panose="02020603050405020304" pitchFamily="18" charset="0"/>
              </a:rPr>
              <a:t>PEDs </a:t>
            </a:r>
            <a:r>
              <a:rPr lang="en-ZA" b="1" dirty="0">
                <a:latin typeface="Arial" panose="020B0604020202020204" pitchFamily="34" charset="0"/>
                <a:ea typeface="Calibri" panose="020F0502020204030204" pitchFamily="34" charset="0"/>
                <a:cs typeface="Times New Roman" panose="02020603050405020304" pitchFamily="18" charset="0"/>
              </a:rPr>
              <a:t>and DBE to identify officials who will be part of the Workstream </a:t>
            </a:r>
            <a:r>
              <a:rPr lang="en-ZA" dirty="0">
                <a:latin typeface="Arial" panose="020B0604020202020204" pitchFamily="34" charset="0"/>
                <a:ea typeface="Calibri" panose="020F0502020204030204" pitchFamily="34" charset="0"/>
                <a:cs typeface="Times New Roman" panose="02020603050405020304" pitchFamily="18" charset="0"/>
              </a:rPr>
              <a:t>that has been established to develop the Funding Model for the Three Stream Model that is championed by GTAC from National Treasury.</a:t>
            </a:r>
          </a:p>
          <a:p>
            <a:pPr lvl="0" algn="just">
              <a:lnSpc>
                <a:spcPct val="107000"/>
              </a:lnSpc>
              <a:buFont typeface="Wingdings" panose="05000000000000000000" pitchFamily="2" charset="2"/>
              <a:buChar char=""/>
            </a:pPr>
            <a:endParaRPr lang="en-ZA"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en-ZA" b="1" dirty="0">
                <a:latin typeface="Arial" panose="020B0604020202020204" pitchFamily="34" charset="0"/>
                <a:ea typeface="Calibri" panose="020F0502020204030204" pitchFamily="34" charset="0"/>
                <a:cs typeface="Times New Roman" panose="02020603050405020304" pitchFamily="18" charset="0"/>
              </a:rPr>
              <a:t>Schools that are implementing Technology subjects must be encouraged to generate income from skills that they are offering to augment funding allocations </a:t>
            </a:r>
            <a:r>
              <a:rPr lang="en-ZA" dirty="0">
                <a:latin typeface="Arial" panose="020B0604020202020204" pitchFamily="34" charset="0"/>
                <a:ea typeface="Calibri" panose="020F0502020204030204" pitchFamily="34" charset="0"/>
                <a:cs typeface="Times New Roman" panose="02020603050405020304" pitchFamily="18" charset="0"/>
              </a:rPr>
              <a:t>– stringent measures and accountability systems to be put in place at school level and be monitored to manage such accounts.</a:t>
            </a:r>
            <a:endParaRPr lang="en-ZA" dirty="0">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xmlns="" val="2676542020"/>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4097166645"/>
              </p:ext>
            </p:extLst>
          </p:nvPr>
        </p:nvGraphicFramePr>
        <p:xfrm>
          <a:off x="83125" y="800772"/>
          <a:ext cx="12014294" cy="5045848"/>
        </p:xfrm>
        <a:graphic>
          <a:graphicData uri="http://schemas.openxmlformats.org/drawingml/2006/table">
            <a:tbl>
              <a:tblPr firstRow="1" bandRow="1"/>
              <a:tblGrid>
                <a:gridCol w="609602">
                  <a:extLst>
                    <a:ext uri="{9D8B030D-6E8A-4147-A177-3AD203B41FA5}">
                      <a16:colId xmlns:a16="http://schemas.microsoft.com/office/drawing/2014/main" xmlns="" val="588923228"/>
                    </a:ext>
                  </a:extLst>
                </a:gridCol>
                <a:gridCol w="2859087">
                  <a:extLst>
                    <a:ext uri="{9D8B030D-6E8A-4147-A177-3AD203B41FA5}">
                      <a16:colId xmlns:a16="http://schemas.microsoft.com/office/drawing/2014/main" xmlns="" val="589074433"/>
                    </a:ext>
                  </a:extLst>
                </a:gridCol>
                <a:gridCol w="2642894">
                  <a:extLst>
                    <a:ext uri="{9D8B030D-6E8A-4147-A177-3AD203B41FA5}">
                      <a16:colId xmlns:a16="http://schemas.microsoft.com/office/drawing/2014/main" xmlns="" val="553969584"/>
                    </a:ext>
                  </a:extLst>
                </a:gridCol>
                <a:gridCol w="1737288">
                  <a:extLst>
                    <a:ext uri="{9D8B030D-6E8A-4147-A177-3AD203B41FA5}">
                      <a16:colId xmlns:a16="http://schemas.microsoft.com/office/drawing/2014/main" xmlns="" val="3655977960"/>
                    </a:ext>
                  </a:extLst>
                </a:gridCol>
                <a:gridCol w="1423097">
                  <a:extLst>
                    <a:ext uri="{9D8B030D-6E8A-4147-A177-3AD203B41FA5}">
                      <a16:colId xmlns:a16="http://schemas.microsoft.com/office/drawing/2014/main" xmlns="" val="461765765"/>
                    </a:ext>
                  </a:extLst>
                </a:gridCol>
                <a:gridCol w="2742326">
                  <a:extLst>
                    <a:ext uri="{9D8B030D-6E8A-4147-A177-3AD203B41FA5}">
                      <a16:colId xmlns:a16="http://schemas.microsoft.com/office/drawing/2014/main" xmlns="" val="1231141191"/>
                    </a:ext>
                  </a:extLst>
                </a:gridCol>
              </a:tblGrid>
              <a:tr h="674192">
                <a:tc rowSpan="3">
                  <a:txBody>
                    <a:bodyPr/>
                    <a:lstStyle/>
                    <a:p>
                      <a:pPr algn="ctr">
                        <a:lnSpc>
                          <a:spcPct val="100000"/>
                        </a:lnSpc>
                        <a:spcAft>
                          <a:spcPts val="800"/>
                        </a:spcAft>
                      </a:pPr>
                      <a:r>
                        <a:rPr lang="en-GB" sz="32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COMMISSION 2</a:t>
                      </a:r>
                      <a:endParaRPr lang="en-ZA"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80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RESOLUTION/ FOCUS AREA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80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ACTIVITIES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80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RESPONSIBLE</a:t>
                      </a:r>
                      <a:r>
                        <a:rPr lang="en-GB" sz="1800" b="1" baseline="0"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 BRANCH</a:t>
                      </a: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80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TIMELINE</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80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PROGRESS/ MILESTONES</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388376791"/>
                  </a:ext>
                </a:extLst>
              </a:tr>
              <a:tr h="2113884">
                <a:tc vMerge="1">
                  <a:txBody>
                    <a:bodyPr/>
                    <a:lstStyle/>
                    <a:p>
                      <a:pPr algn="ctr">
                        <a:lnSpc>
                          <a:spcPct val="100000"/>
                        </a:lnSpc>
                        <a:spcAft>
                          <a:spcPts val="800"/>
                        </a:spcAft>
                      </a:pP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Budget Allocation should be specific or introduce a differentiated process for Schools offering Technical Subjects, Focus Schools and Schools of Skill. </a:t>
                      </a: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gn="just">
                        <a:lnSpc>
                          <a:spcPct val="100000"/>
                        </a:lnSpc>
                        <a:buFont typeface="Arial" panose="020B0604020202020204" pitchFamily="34" charset="0"/>
                        <a:buChar char="•"/>
                      </a:pPr>
                      <a:r>
                        <a:rPr lang="en-US" sz="1800" dirty="0" smtClean="0">
                          <a:solidFill>
                            <a:schemeClr val="tx1"/>
                          </a:solidFill>
                          <a:effectLst/>
                          <a:latin typeface="Arial" panose="020B0604020202020204" pitchFamily="34" charset="0"/>
                          <a:cs typeface="Arial" panose="020B0604020202020204" pitchFamily="34" charset="0"/>
                        </a:rPr>
                        <a:t>Organize a workshop</a:t>
                      </a:r>
                      <a:r>
                        <a:rPr lang="en-US" sz="1800" baseline="0" dirty="0" smtClean="0">
                          <a:solidFill>
                            <a:schemeClr val="tx1"/>
                          </a:solidFill>
                          <a:effectLst/>
                          <a:latin typeface="Arial" panose="020B0604020202020204" pitchFamily="34" charset="0"/>
                          <a:cs typeface="Arial" panose="020B0604020202020204" pitchFamily="34" charset="0"/>
                        </a:rPr>
                        <a:t> to discuss mechanisms of developing a differentiated funding for schools.</a:t>
                      </a:r>
                      <a:r>
                        <a:rPr lang="en-US" sz="1800" dirty="0" smtClean="0">
                          <a:solidFill>
                            <a:schemeClr val="tx1"/>
                          </a:solidFill>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ZA" sz="1800" dirty="0" smtClean="0">
                          <a:effectLst/>
                          <a:latin typeface="Arial" panose="020B0604020202020204" pitchFamily="34" charset="0"/>
                          <a:ea typeface="Calibri" panose="020F0502020204030204" pitchFamily="34" charset="0"/>
                          <a:cs typeface="Arial" panose="020B0604020202020204" pitchFamily="34" charset="0"/>
                        </a:rPr>
                        <a:t>Branch 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ZA" sz="1800" baseline="0" dirty="0" smtClean="0">
                          <a:effectLst/>
                          <a:latin typeface="Arial" panose="020B0604020202020204" pitchFamily="34" charset="0"/>
                          <a:ea typeface="Calibri" panose="020F0502020204030204" pitchFamily="34" charset="0"/>
                          <a:cs typeface="Arial" panose="020B0604020202020204" pitchFamily="34" charset="0"/>
                        </a:rPr>
                        <a:t>March 2023</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nSpc>
                          <a:spcPct val="100000"/>
                        </a:lnSpc>
                        <a:spcAft>
                          <a:spcPts val="800"/>
                        </a:spcAft>
                        <a:buFont typeface="Arial" panose="020B0604020202020204" pitchFamily="34" charset="0"/>
                        <a:buChar char="•"/>
                      </a:pPr>
                      <a:r>
                        <a:rPr lang="en-ZA" sz="18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DG has appointed GTAC</a:t>
                      </a:r>
                      <a:r>
                        <a:rPr lang="en-ZA" sz="18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to develop the TSM Funding Model</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5883705"/>
                  </a:ext>
                </a:extLst>
              </a:tr>
              <a:tr h="2257772">
                <a:tc vMerge="1">
                  <a:txBody>
                    <a:bodyPr/>
                    <a:lstStyle/>
                    <a:p>
                      <a:endParaRPr lang="en-ZA"/>
                    </a:p>
                  </a:txBody>
                  <a:tcPr/>
                </a:tc>
                <a:tc>
                  <a:txBody>
                    <a:bodyPr/>
                    <a:lstStyle/>
                    <a:p>
                      <a:pPr marL="0" lvl="0" indent="0">
                        <a:lnSpc>
                          <a:spcPct val="107000"/>
                        </a:lnSpc>
                        <a:spcAft>
                          <a:spcPts val="0"/>
                        </a:spcAft>
                        <a:buFont typeface="Symbol" panose="05050102010706020507" pitchFamily="18" charset="2"/>
                        <a:buNone/>
                      </a:pPr>
                      <a:r>
                        <a:rPr lang="en-US" sz="1800" b="1"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Creation of sub-programme under Programme 2 (Schools offering Technical Subjects, Focus Schools and Schools of Skill). </a:t>
                      </a: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dirty="0" smtClean="0"/>
                        <a:t>Process of reviewing</a:t>
                      </a:r>
                      <a:r>
                        <a:rPr lang="en-ZA" baseline="0" dirty="0" smtClean="0"/>
                        <a:t> the </a:t>
                      </a:r>
                      <a:r>
                        <a:rPr lang="en-ZA" dirty="0" smtClean="0"/>
                        <a:t> Current</a:t>
                      </a:r>
                      <a:r>
                        <a:rPr lang="en-ZA" baseline="0" dirty="0" smtClean="0"/>
                        <a:t> Organisational Structure to support the strengthening of the TSM implementation</a:t>
                      </a:r>
                      <a:endParaRPr lang="en-ZA" dirty="0"/>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ZA" baseline="0" dirty="0" smtClean="0"/>
                        <a:t> Branch A, C and D</a:t>
                      </a:r>
                      <a:endParaRPr lang="en-ZA" dirty="0"/>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ZA" dirty="0" smtClean="0"/>
                        <a:t>  2023/24</a:t>
                      </a:r>
                      <a:endParaRPr lang="en-ZA" dirty="0"/>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dirty="0" smtClean="0"/>
                        <a:t> </a:t>
                      </a:r>
                      <a:r>
                        <a:rPr lang="en-ZA" dirty="0" smtClean="0">
                          <a:latin typeface="Arial" panose="020B0604020202020204" pitchFamily="34" charset="0"/>
                          <a:cs typeface="Arial" panose="020B0604020202020204" pitchFamily="34" charset="0"/>
                        </a:rPr>
                        <a:t>Not yet done</a:t>
                      </a:r>
                      <a:endParaRPr lang="en-ZA" dirty="0"/>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63777672"/>
                  </a:ext>
                </a:extLst>
              </a:tr>
            </a:tbl>
          </a:graphicData>
        </a:graphic>
      </p:graphicFrame>
      <p:sp>
        <p:nvSpPr>
          <p:cNvPr id="5" name="object 3"/>
          <p:cNvSpPr txBox="1">
            <a:spLocks noGrp="1"/>
          </p:cNvSpPr>
          <p:nvPr>
            <p:ph type="title"/>
          </p:nvPr>
        </p:nvSpPr>
        <p:spPr>
          <a:xfrm>
            <a:off x="0" y="61557"/>
            <a:ext cx="11366957" cy="628377"/>
          </a:xfrm>
          <a:prstGeom prst="rect">
            <a:avLst/>
          </a:prstGeom>
        </p:spPr>
        <p:txBody>
          <a:bodyPr vert="horz" wrap="square" lIns="0" tIns="12700" rIns="0" bIns="0" rtlCol="0">
            <a:spAutoFit/>
          </a:bodyPr>
          <a:lstStyle/>
          <a:p>
            <a:pPr marL="12700" algn="l">
              <a:lnSpc>
                <a:spcPct val="100000"/>
              </a:lnSpc>
              <a:spcBef>
                <a:spcPts val="100"/>
              </a:spcBef>
            </a:pPr>
            <a:r>
              <a:rPr lang="en-ZA" sz="4000" spc="-20" dirty="0" smtClean="0">
                <a:solidFill>
                  <a:schemeClr val="accent6">
                    <a:lumMod val="50000"/>
                  </a:schemeClr>
                </a:solidFill>
                <a:latin typeface="Arial Black" panose="020B0A04020102020204" pitchFamily="34" charset="0"/>
              </a:rPr>
              <a:t>C</a:t>
            </a:r>
            <a:r>
              <a:rPr lang="en-ZA" sz="3200" spc="-20" dirty="0" smtClean="0">
                <a:solidFill>
                  <a:schemeClr val="accent6">
                    <a:lumMod val="50000"/>
                  </a:schemeClr>
                </a:solidFill>
                <a:latin typeface="Arial Black" panose="020B0A04020102020204" pitchFamily="34" charset="0"/>
              </a:rPr>
              <a:t>OMMISSION </a:t>
            </a:r>
            <a:r>
              <a:rPr lang="en-ZA" sz="3200" spc="-20" dirty="0">
                <a:solidFill>
                  <a:schemeClr val="accent6">
                    <a:lumMod val="50000"/>
                  </a:schemeClr>
                </a:solidFill>
                <a:latin typeface="Arial Black" panose="020B0A04020102020204" pitchFamily="34" charset="0"/>
              </a:rPr>
              <a:t>2</a:t>
            </a:r>
            <a:r>
              <a:rPr lang="en-ZA" sz="3200" spc="-20" dirty="0" smtClean="0">
                <a:solidFill>
                  <a:schemeClr val="accent6">
                    <a:lumMod val="50000"/>
                  </a:schemeClr>
                </a:solidFill>
                <a:latin typeface="Arial Black" panose="020B0A04020102020204" pitchFamily="34" charset="0"/>
              </a:rPr>
              <a:t>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LANS AND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ROGRESS</a:t>
            </a:r>
            <a:r>
              <a:rPr sz="3200" spc="-130" dirty="0" smtClean="0">
                <a:solidFill>
                  <a:schemeClr val="accent6">
                    <a:lumMod val="50000"/>
                  </a:schemeClr>
                </a:solidFill>
                <a:latin typeface="Arial Black" panose="020B0A04020102020204" pitchFamily="34" charset="0"/>
              </a:rPr>
              <a:t> </a:t>
            </a:r>
            <a:endParaRPr sz="3200" dirty="0">
              <a:solidFill>
                <a:schemeClr val="accent6">
                  <a:lumMod val="50000"/>
                </a:schemeClr>
              </a:solidFill>
              <a:latin typeface="Arial Black" panose="020B0A04020102020204" pitchFamily="34" charset="0"/>
            </a:endParaRPr>
          </a:p>
        </p:txBody>
      </p:sp>
    </p:spTree>
    <p:extLst>
      <p:ext uri="{BB962C8B-B14F-4D97-AF65-F5344CB8AC3E}">
        <p14:creationId xmlns:p14="http://schemas.microsoft.com/office/powerpoint/2010/main" xmlns="" val="3771271243"/>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130803313"/>
              </p:ext>
            </p:extLst>
          </p:nvPr>
        </p:nvGraphicFramePr>
        <p:xfrm>
          <a:off x="98246" y="822958"/>
          <a:ext cx="12008410" cy="5105273"/>
        </p:xfrm>
        <a:graphic>
          <a:graphicData uri="http://schemas.openxmlformats.org/drawingml/2006/table">
            <a:tbl>
              <a:tblPr firstRow="1" bandRow="1"/>
              <a:tblGrid>
                <a:gridCol w="742263">
                  <a:extLst>
                    <a:ext uri="{9D8B030D-6E8A-4147-A177-3AD203B41FA5}">
                      <a16:colId xmlns:a16="http://schemas.microsoft.com/office/drawing/2014/main" xmlns="" val="588923228"/>
                    </a:ext>
                  </a:extLst>
                </a:gridCol>
                <a:gridCol w="2881746">
                  <a:extLst>
                    <a:ext uri="{9D8B030D-6E8A-4147-A177-3AD203B41FA5}">
                      <a16:colId xmlns:a16="http://schemas.microsoft.com/office/drawing/2014/main" xmlns="" val="589074433"/>
                    </a:ext>
                  </a:extLst>
                </a:gridCol>
                <a:gridCol w="2484581">
                  <a:extLst>
                    <a:ext uri="{9D8B030D-6E8A-4147-A177-3AD203B41FA5}">
                      <a16:colId xmlns:a16="http://schemas.microsoft.com/office/drawing/2014/main" xmlns="" val="553969584"/>
                    </a:ext>
                  </a:extLst>
                </a:gridCol>
                <a:gridCol w="1736437">
                  <a:extLst>
                    <a:ext uri="{9D8B030D-6E8A-4147-A177-3AD203B41FA5}">
                      <a16:colId xmlns:a16="http://schemas.microsoft.com/office/drawing/2014/main" xmlns="" val="3655977960"/>
                    </a:ext>
                  </a:extLst>
                </a:gridCol>
                <a:gridCol w="1422400">
                  <a:extLst>
                    <a:ext uri="{9D8B030D-6E8A-4147-A177-3AD203B41FA5}">
                      <a16:colId xmlns:a16="http://schemas.microsoft.com/office/drawing/2014/main" xmlns="" val="461765765"/>
                    </a:ext>
                  </a:extLst>
                </a:gridCol>
                <a:gridCol w="2740983">
                  <a:extLst>
                    <a:ext uri="{9D8B030D-6E8A-4147-A177-3AD203B41FA5}">
                      <a16:colId xmlns:a16="http://schemas.microsoft.com/office/drawing/2014/main" xmlns="" val="1231141191"/>
                    </a:ext>
                  </a:extLst>
                </a:gridCol>
              </a:tblGrid>
              <a:tr h="679986">
                <a:tc rowSpan="3">
                  <a:txBody>
                    <a:bodyPr/>
                    <a:lstStyle/>
                    <a:p>
                      <a:pPr algn="ctr">
                        <a:lnSpc>
                          <a:spcPct val="100000"/>
                        </a:lnSpc>
                        <a:spcAft>
                          <a:spcPts val="0"/>
                        </a:spcAft>
                      </a:pPr>
                      <a:r>
                        <a:rPr lang="en-GB" sz="32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COMMISSION 2</a:t>
                      </a:r>
                      <a:endParaRPr lang="en-ZA"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RESOLUTION/ </a:t>
                      </a:r>
                    </a:p>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FOCUS AREA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ACTIVITIES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RESPONSIBLE</a:t>
                      </a:r>
                      <a:r>
                        <a:rPr lang="en-GB" sz="1800" b="1" baseline="0"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 BRANCH</a:t>
                      </a: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TIMELINE</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PROGRESS/ MILESTONES</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388376791"/>
                  </a:ext>
                </a:extLst>
              </a:tr>
              <a:tr h="2404038">
                <a:tc vMerge="1">
                  <a:txBody>
                    <a:bodyPr/>
                    <a:lstStyle/>
                    <a:p>
                      <a:pPr algn="ctr">
                        <a:lnSpc>
                          <a:spcPct val="100000"/>
                        </a:lnSpc>
                        <a:spcAft>
                          <a:spcPts val="800"/>
                        </a:spcAft>
                      </a:pP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Amendment of the Government Gazette on the Norms and Standards for Funding of Schools to include Schools offering Technical Subjects, Focus Schools and Schools of Skills.</a:t>
                      </a: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gn="just">
                        <a:lnSpc>
                          <a:spcPct val="100000"/>
                        </a:lnSpc>
                        <a:spcAft>
                          <a:spcPts val="0"/>
                        </a:spcAft>
                        <a:buFont typeface="Arial" panose="020B0604020202020204" pitchFamily="34" charset="0"/>
                        <a:buChar char="•"/>
                      </a:pPr>
                      <a:r>
                        <a:rPr lang="en-US" sz="1800" dirty="0" smtClean="0">
                          <a:solidFill>
                            <a:schemeClr val="tx1"/>
                          </a:solidFill>
                          <a:effectLst/>
                          <a:latin typeface="Arial" panose="020B0604020202020204" pitchFamily="34" charset="0"/>
                          <a:cs typeface="Arial" panose="020B0604020202020204" pitchFamily="34" charset="0"/>
                        </a:rPr>
                        <a:t>Gazette developed for public comments and for approval by CEM</a:t>
                      </a:r>
                      <a:endParaRPr lang="en-US" sz="180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800" dirty="0" smtClean="0">
                          <a:effectLst/>
                          <a:latin typeface="Arial" panose="020B0604020202020204" pitchFamily="34" charset="0"/>
                          <a:ea typeface="Calibri" panose="020F0502020204030204" pitchFamily="34" charset="0"/>
                          <a:cs typeface="Arial" panose="020B0604020202020204" pitchFamily="34" charset="0"/>
                        </a:rPr>
                        <a:t>Branch A, C and D</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800" dirty="0" smtClean="0">
                          <a:effectLst/>
                          <a:latin typeface="Arial" panose="020B0604020202020204" pitchFamily="34" charset="0"/>
                          <a:ea typeface="Calibri" panose="020F0502020204030204" pitchFamily="34" charset="0"/>
                          <a:cs typeface="Arial" panose="020B0604020202020204" pitchFamily="34" charset="0"/>
                        </a:rPr>
                        <a:t>March 2023</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nSpc>
                          <a:spcPct val="100000"/>
                        </a:lnSpc>
                        <a:spcAft>
                          <a:spcPts val="0"/>
                        </a:spcAft>
                        <a:buFont typeface="Arial" panose="020B0604020202020204" pitchFamily="34" charset="0"/>
                        <a:buChar char="•"/>
                      </a:pPr>
                      <a:r>
                        <a:rPr lang="en-ZA" dirty="0" smtClean="0">
                          <a:latin typeface="Arial" panose="020B0604020202020204" pitchFamily="34" charset="0"/>
                          <a:cs typeface="Arial" panose="020B0604020202020204" pitchFamily="34" charset="0"/>
                        </a:rPr>
                        <a:t>Not yet done</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5883705"/>
                  </a:ext>
                </a:extLst>
              </a:tr>
              <a:tr h="2021249">
                <a:tc vMerge="1">
                  <a:txBody>
                    <a:bodyPr/>
                    <a:lstStyle/>
                    <a:p>
                      <a:endParaRPr lang="en-ZA"/>
                    </a:p>
                  </a:txBody>
                  <a:tcPr/>
                </a:tc>
                <a:tc>
                  <a:txBody>
                    <a:bodyPr/>
                    <a:lstStyle/>
                    <a:p>
                      <a:pPr marL="0" lvl="0" indent="0">
                        <a:lnSpc>
                          <a:spcPct val="100000"/>
                        </a:lnSpc>
                        <a:spcAft>
                          <a:spcPts val="0"/>
                        </a:spcAft>
                        <a:buFont typeface="Arial" panose="020B0604020202020204" pitchFamily="34" charset="0"/>
                        <a:buNone/>
                      </a:pPr>
                      <a:r>
                        <a:rPr lang="en-US" sz="1800" b="1"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DBE Task Team to be set up to</a:t>
                      </a:r>
                      <a:r>
                        <a:rPr lang="en-US" sz="1800" b="1" kern="1200" baseline="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determine</a:t>
                      </a:r>
                      <a:r>
                        <a:rPr lang="en-US" sz="1800" b="1"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financial needs of schools based on the Infrastructure, Tools and Machinery, Consumables and Maintenance needs.</a:t>
                      </a:r>
                      <a:endParaRPr lang="en-US" sz="1800" b="1" kern="12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 Submission requesting</a:t>
                      </a:r>
                      <a:r>
                        <a:rPr lang="en-ZA" baseline="0" dirty="0" smtClean="0">
                          <a:latin typeface="Arial" panose="020B0604020202020204" pitchFamily="34" charset="0"/>
                          <a:cs typeface="Arial" panose="020B0604020202020204" pitchFamily="34" charset="0"/>
                        </a:rPr>
                        <a:t> DG to approve names of Task Team Members with the Task Team </a:t>
                      </a:r>
                      <a:r>
                        <a:rPr lang="en-ZA" baseline="0" dirty="0" err="1" smtClean="0">
                          <a:latin typeface="Arial" panose="020B0604020202020204" pitchFamily="34" charset="0"/>
                          <a:cs typeface="Arial" panose="020B0604020202020204" pitchFamily="34" charset="0"/>
                        </a:rPr>
                        <a:t>ToR</a:t>
                      </a:r>
                      <a:r>
                        <a:rPr lang="en-ZA" baseline="0" dirty="0" smtClean="0">
                          <a:latin typeface="Arial" panose="020B0604020202020204" pitchFamily="34" charset="0"/>
                          <a:cs typeface="Arial" panose="020B0604020202020204" pitchFamily="34" charset="0"/>
                        </a:rPr>
                        <a:t>.</a:t>
                      </a:r>
                      <a:endParaRPr lang="en-ZA" dirty="0">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 Branch D</a:t>
                      </a: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November</a:t>
                      </a:r>
                      <a:r>
                        <a:rPr lang="en-ZA" baseline="0" dirty="0" smtClean="0">
                          <a:latin typeface="Arial" panose="020B0604020202020204" pitchFamily="34" charset="0"/>
                          <a:cs typeface="Arial" panose="020B0604020202020204" pitchFamily="34" charset="0"/>
                        </a:rPr>
                        <a:t> 2022</a:t>
                      </a: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nSpc>
                          <a:spcPct val="100000"/>
                        </a:lnSpc>
                        <a:spcAft>
                          <a:spcPts val="0"/>
                        </a:spcAft>
                        <a:buFont typeface="Arial" panose="020B0604020202020204" pitchFamily="34" charset="0"/>
                        <a:buChar char="•"/>
                      </a:pPr>
                      <a:r>
                        <a:rPr lang="en-ZA" dirty="0" smtClean="0">
                          <a:latin typeface="Arial" panose="020B0604020202020204" pitchFamily="34" charset="0"/>
                          <a:cs typeface="Arial" panose="020B0604020202020204" pitchFamily="34" charset="0"/>
                        </a:rPr>
                        <a:t> Not yet done</a:t>
                      </a: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63777672"/>
                  </a:ext>
                </a:extLst>
              </a:tr>
            </a:tbl>
          </a:graphicData>
        </a:graphic>
      </p:graphicFrame>
      <p:sp>
        <p:nvSpPr>
          <p:cNvPr id="5" name="object 3"/>
          <p:cNvSpPr txBox="1">
            <a:spLocks noGrp="1"/>
          </p:cNvSpPr>
          <p:nvPr>
            <p:ph type="title"/>
          </p:nvPr>
        </p:nvSpPr>
        <p:spPr>
          <a:xfrm>
            <a:off x="0" y="61557"/>
            <a:ext cx="11366957" cy="628377"/>
          </a:xfrm>
          <a:prstGeom prst="rect">
            <a:avLst/>
          </a:prstGeom>
        </p:spPr>
        <p:txBody>
          <a:bodyPr vert="horz" wrap="square" lIns="0" tIns="12700" rIns="0" bIns="0" rtlCol="0">
            <a:spAutoFit/>
          </a:bodyPr>
          <a:lstStyle/>
          <a:p>
            <a:pPr marL="12700" algn="l">
              <a:lnSpc>
                <a:spcPct val="100000"/>
              </a:lnSpc>
              <a:spcBef>
                <a:spcPts val="100"/>
              </a:spcBef>
            </a:pPr>
            <a:r>
              <a:rPr lang="en-ZA" sz="4000" spc="-20" dirty="0" smtClean="0">
                <a:solidFill>
                  <a:schemeClr val="accent6">
                    <a:lumMod val="50000"/>
                  </a:schemeClr>
                </a:solidFill>
                <a:latin typeface="Arial Black" panose="020B0A04020102020204" pitchFamily="34" charset="0"/>
              </a:rPr>
              <a:t>C</a:t>
            </a:r>
            <a:r>
              <a:rPr lang="en-ZA" sz="3200" spc="-20" dirty="0" smtClean="0">
                <a:solidFill>
                  <a:schemeClr val="accent6">
                    <a:lumMod val="50000"/>
                  </a:schemeClr>
                </a:solidFill>
                <a:latin typeface="Arial Black" panose="020B0A04020102020204" pitchFamily="34" charset="0"/>
              </a:rPr>
              <a:t>OMMISSION </a:t>
            </a:r>
            <a:r>
              <a:rPr lang="en-ZA" sz="3200" spc="-20" dirty="0">
                <a:solidFill>
                  <a:schemeClr val="accent6">
                    <a:lumMod val="50000"/>
                  </a:schemeClr>
                </a:solidFill>
                <a:latin typeface="Arial Black" panose="020B0A04020102020204" pitchFamily="34" charset="0"/>
              </a:rPr>
              <a:t>2</a:t>
            </a:r>
            <a:r>
              <a:rPr lang="en-ZA" sz="3200" spc="-20" dirty="0" smtClean="0">
                <a:solidFill>
                  <a:schemeClr val="accent6">
                    <a:lumMod val="50000"/>
                  </a:schemeClr>
                </a:solidFill>
                <a:latin typeface="Arial Black" panose="020B0A04020102020204" pitchFamily="34" charset="0"/>
              </a:rPr>
              <a:t>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LANS AND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ROGRESS</a:t>
            </a:r>
            <a:r>
              <a:rPr sz="3200" spc="-130" dirty="0" smtClean="0">
                <a:solidFill>
                  <a:schemeClr val="accent6">
                    <a:lumMod val="50000"/>
                  </a:schemeClr>
                </a:solidFill>
                <a:latin typeface="Arial Black" panose="020B0A04020102020204" pitchFamily="34" charset="0"/>
              </a:rPr>
              <a:t> </a:t>
            </a:r>
            <a:endParaRPr sz="3200" dirty="0">
              <a:solidFill>
                <a:schemeClr val="accent6">
                  <a:lumMod val="50000"/>
                </a:schemeClr>
              </a:solidFill>
              <a:latin typeface="Arial Black" panose="020B0A04020102020204" pitchFamily="34" charset="0"/>
            </a:endParaRPr>
          </a:p>
        </p:txBody>
      </p:sp>
    </p:spTree>
    <p:extLst>
      <p:ext uri="{BB962C8B-B14F-4D97-AF65-F5344CB8AC3E}">
        <p14:creationId xmlns:p14="http://schemas.microsoft.com/office/powerpoint/2010/main" xmlns="" val="3517901754"/>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348291842"/>
              </p:ext>
            </p:extLst>
          </p:nvPr>
        </p:nvGraphicFramePr>
        <p:xfrm>
          <a:off x="98246" y="822957"/>
          <a:ext cx="12008410" cy="5464284"/>
        </p:xfrm>
        <a:graphic>
          <a:graphicData uri="http://schemas.openxmlformats.org/drawingml/2006/table">
            <a:tbl>
              <a:tblPr firstRow="1" bandRow="1"/>
              <a:tblGrid>
                <a:gridCol w="742263">
                  <a:extLst>
                    <a:ext uri="{9D8B030D-6E8A-4147-A177-3AD203B41FA5}">
                      <a16:colId xmlns:a16="http://schemas.microsoft.com/office/drawing/2014/main" xmlns="" val="588923228"/>
                    </a:ext>
                  </a:extLst>
                </a:gridCol>
                <a:gridCol w="2521527">
                  <a:extLst>
                    <a:ext uri="{9D8B030D-6E8A-4147-A177-3AD203B41FA5}">
                      <a16:colId xmlns:a16="http://schemas.microsoft.com/office/drawing/2014/main" xmlns="" val="589074433"/>
                    </a:ext>
                  </a:extLst>
                </a:gridCol>
                <a:gridCol w="2844800">
                  <a:extLst>
                    <a:ext uri="{9D8B030D-6E8A-4147-A177-3AD203B41FA5}">
                      <a16:colId xmlns:a16="http://schemas.microsoft.com/office/drawing/2014/main" xmlns="" val="553969584"/>
                    </a:ext>
                  </a:extLst>
                </a:gridCol>
                <a:gridCol w="1736437">
                  <a:extLst>
                    <a:ext uri="{9D8B030D-6E8A-4147-A177-3AD203B41FA5}">
                      <a16:colId xmlns:a16="http://schemas.microsoft.com/office/drawing/2014/main" xmlns="" val="3655977960"/>
                    </a:ext>
                  </a:extLst>
                </a:gridCol>
                <a:gridCol w="1422400">
                  <a:extLst>
                    <a:ext uri="{9D8B030D-6E8A-4147-A177-3AD203B41FA5}">
                      <a16:colId xmlns:a16="http://schemas.microsoft.com/office/drawing/2014/main" xmlns="" val="461765765"/>
                    </a:ext>
                  </a:extLst>
                </a:gridCol>
                <a:gridCol w="2740983">
                  <a:extLst>
                    <a:ext uri="{9D8B030D-6E8A-4147-A177-3AD203B41FA5}">
                      <a16:colId xmlns:a16="http://schemas.microsoft.com/office/drawing/2014/main" xmlns="" val="1231141191"/>
                    </a:ext>
                  </a:extLst>
                </a:gridCol>
              </a:tblGrid>
              <a:tr h="571813">
                <a:tc rowSpan="4">
                  <a:txBody>
                    <a:bodyPr/>
                    <a:lstStyle/>
                    <a:p>
                      <a:pPr algn="ctr">
                        <a:lnSpc>
                          <a:spcPct val="100000"/>
                        </a:lnSpc>
                        <a:spcAft>
                          <a:spcPts val="0"/>
                        </a:spcAft>
                      </a:pPr>
                      <a:r>
                        <a:rPr lang="en-GB" sz="32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COMMISSION 2</a:t>
                      </a:r>
                      <a:endParaRPr lang="en-ZA"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RESOLUTION/ </a:t>
                      </a:r>
                    </a:p>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FOCUS AREA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ACTIVITIES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RESPONSIBLE</a:t>
                      </a:r>
                      <a:r>
                        <a:rPr lang="en-GB" sz="1800" b="1" baseline="0"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 BRANCH</a:t>
                      </a: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TIMELINE</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PROGRESS/ MILESTONES</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388376791"/>
                  </a:ext>
                </a:extLst>
              </a:tr>
              <a:tr h="1699706">
                <a:tc vMerge="1">
                  <a:txBody>
                    <a:bodyPr/>
                    <a:lstStyle/>
                    <a:p>
                      <a:pPr algn="ctr">
                        <a:lnSpc>
                          <a:spcPct val="100000"/>
                        </a:lnSpc>
                        <a:spcAft>
                          <a:spcPts val="800"/>
                        </a:spcAft>
                      </a:pP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Section 151 of the School Funding Norms and Standard. (Fee Exemption should be applied in all schools).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kern="12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gn="just">
                        <a:lnSpc>
                          <a:spcPct val="100000"/>
                        </a:lnSpc>
                        <a:spcAft>
                          <a:spcPts val="0"/>
                        </a:spcAft>
                        <a:buFont typeface="Arial" panose="020B0604020202020204" pitchFamily="34" charset="0"/>
                        <a:buChar char="•"/>
                      </a:pPr>
                      <a:r>
                        <a:rPr lang="en-US" sz="1800" dirty="0" smtClean="0">
                          <a:solidFill>
                            <a:schemeClr val="tx1"/>
                          </a:solidFill>
                          <a:effectLst/>
                          <a:latin typeface="Arial" panose="020B0604020202020204" pitchFamily="34" charset="0"/>
                          <a:cs typeface="Arial" panose="020B0604020202020204" pitchFamily="34" charset="0"/>
                        </a:rPr>
                        <a:t>Issue out a Circular communicating the provisions of</a:t>
                      </a:r>
                      <a:r>
                        <a:rPr lang="en-US" sz="1800" baseline="0" dirty="0" smtClean="0">
                          <a:solidFill>
                            <a:schemeClr val="tx1"/>
                          </a:solidFill>
                          <a:effectLst/>
                          <a:latin typeface="Arial" panose="020B0604020202020204" pitchFamily="34" charset="0"/>
                          <a:cs typeface="Arial" panose="020B0604020202020204" pitchFamily="34" charset="0"/>
                        </a:rPr>
                        <a:t> Section 151 to all schools</a:t>
                      </a:r>
                      <a:endParaRPr lang="en-US" sz="180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800" dirty="0" smtClean="0">
                          <a:effectLst/>
                          <a:latin typeface="Arial" panose="020B0604020202020204" pitchFamily="34" charset="0"/>
                          <a:ea typeface="Calibri" panose="020F0502020204030204" pitchFamily="34" charset="0"/>
                          <a:cs typeface="Arial" panose="020B0604020202020204" pitchFamily="34" charset="0"/>
                        </a:rPr>
                        <a:t>Branch 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800" dirty="0" smtClean="0">
                          <a:effectLst/>
                          <a:latin typeface="Arial" panose="020B0604020202020204" pitchFamily="34" charset="0"/>
                          <a:ea typeface="Calibri" panose="020F0502020204030204" pitchFamily="34" charset="0"/>
                          <a:cs typeface="Arial" panose="020B0604020202020204" pitchFamily="34" charset="0"/>
                        </a:rPr>
                        <a:t>October 2022</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nSpc>
                          <a:spcPct val="100000"/>
                        </a:lnSpc>
                        <a:spcAft>
                          <a:spcPts val="0"/>
                        </a:spcAft>
                        <a:buFont typeface="Arial" panose="020B0604020202020204" pitchFamily="34" charset="0"/>
                        <a:buChar char="•"/>
                      </a:pPr>
                      <a:r>
                        <a:rPr lang="en-ZA" dirty="0" smtClean="0">
                          <a:latin typeface="Arial" panose="020B0604020202020204" pitchFamily="34" charset="0"/>
                          <a:cs typeface="Arial" panose="020B0604020202020204" pitchFamily="34" charset="0"/>
                        </a:rPr>
                        <a:t>Not yet done</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5883705"/>
                  </a:ext>
                </a:extLst>
              </a:tr>
              <a:tr h="1154886">
                <a:tc vMerge="1">
                  <a:txBody>
                    <a:bodyPr/>
                    <a:lstStyle/>
                    <a:p>
                      <a:endParaRPr lang="en-ZA"/>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1800" b="1" kern="12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Quintiling of Schools of Skill (special needs category).</a:t>
                      </a:r>
                    </a:p>
                    <a:p>
                      <a:pPr marL="0" lvl="0" indent="0">
                        <a:lnSpc>
                          <a:spcPct val="100000"/>
                        </a:lnSpc>
                        <a:spcAft>
                          <a:spcPts val="0"/>
                        </a:spcAft>
                        <a:buFont typeface="Symbol" panose="05050102010706020507" pitchFamily="18" charset="2"/>
                        <a:buNone/>
                      </a:pPr>
                      <a:endParaRPr lang="en-US" sz="1800" b="1" kern="12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 Start the process of quintiling</a:t>
                      </a:r>
                      <a:r>
                        <a:rPr lang="en-ZA" baseline="0" dirty="0" smtClean="0">
                          <a:latin typeface="Arial" panose="020B0604020202020204" pitchFamily="34" charset="0"/>
                          <a:cs typeface="Arial" panose="020B0604020202020204" pitchFamily="34" charset="0"/>
                        </a:rPr>
                        <a:t> Schools of Skill</a:t>
                      </a:r>
                      <a:endParaRPr lang="en-ZA" dirty="0">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dirty="0" smtClean="0">
                          <a:latin typeface="Arial" panose="020B0604020202020204" pitchFamily="34" charset="0"/>
                          <a:cs typeface="Arial" panose="020B0604020202020204" pitchFamily="34" charset="0"/>
                        </a:rPr>
                        <a:t>Branch A</a:t>
                      </a: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 January 2023</a:t>
                      </a: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Not yet done</a:t>
                      </a: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63777672"/>
                  </a:ext>
                </a:extLst>
              </a:tr>
              <a:tr h="1809692">
                <a:tc vMerge="1">
                  <a:txBody>
                    <a:bodyPr/>
                    <a:lstStyle/>
                    <a:p>
                      <a:pPr algn="ctr">
                        <a:lnSpc>
                          <a:spcPct val="100000"/>
                        </a:lnSpc>
                        <a:spcAft>
                          <a:spcPts val="800"/>
                        </a:spcAft>
                      </a:pPr>
                      <a:endParaRPr lang="en-ZA"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1800" b="1" kern="12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Development of Business Plans to assist with projection on costs for the financial year.</a:t>
                      </a: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  The Three Stream Model Project Manager</a:t>
                      </a:r>
                      <a:r>
                        <a:rPr lang="en-ZA" baseline="0" dirty="0" smtClean="0">
                          <a:latin typeface="Arial" panose="020B0604020202020204" pitchFamily="34" charset="0"/>
                          <a:cs typeface="Arial" panose="020B0604020202020204" pitchFamily="34" charset="0"/>
                        </a:rPr>
                        <a:t> develops </a:t>
                      </a:r>
                      <a:r>
                        <a:rPr lang="en-ZA" dirty="0" smtClean="0">
                          <a:latin typeface="Arial" panose="020B0604020202020204" pitchFamily="34" charset="0"/>
                          <a:cs typeface="Arial" panose="020B0604020202020204" pitchFamily="34" charset="0"/>
                        </a:rPr>
                        <a:t> comprehensive Business Plan</a:t>
                      </a:r>
                      <a:r>
                        <a:rPr lang="en-ZA" baseline="0" dirty="0" smtClean="0">
                          <a:latin typeface="Arial" panose="020B0604020202020204" pitchFamily="34" charset="0"/>
                          <a:cs typeface="Arial" panose="020B0604020202020204" pitchFamily="34" charset="0"/>
                        </a:rPr>
                        <a:t> with financial projections </a:t>
                      </a:r>
                      <a:endParaRPr lang="en-ZA" dirty="0">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Branch A, C and D</a:t>
                      </a: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 October 2022</a:t>
                      </a: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DG has appointed GTAC</a:t>
                      </a:r>
                      <a:r>
                        <a:rPr lang="en-ZA" sz="18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to develop the TSM Funding Model</a:t>
                      </a:r>
                      <a:endParaRPr lang="en-ZA" sz="18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0000"/>
                        </a:lnSpc>
                        <a:spcAft>
                          <a:spcPts val="0"/>
                        </a:spcAft>
                      </a:pP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32750371"/>
                  </a:ext>
                </a:extLst>
              </a:tr>
            </a:tbl>
          </a:graphicData>
        </a:graphic>
      </p:graphicFrame>
      <p:sp>
        <p:nvSpPr>
          <p:cNvPr id="5" name="object 3"/>
          <p:cNvSpPr txBox="1">
            <a:spLocks noGrp="1"/>
          </p:cNvSpPr>
          <p:nvPr>
            <p:ph type="title"/>
          </p:nvPr>
        </p:nvSpPr>
        <p:spPr>
          <a:xfrm>
            <a:off x="0" y="61557"/>
            <a:ext cx="11366957" cy="628377"/>
          </a:xfrm>
          <a:prstGeom prst="rect">
            <a:avLst/>
          </a:prstGeom>
        </p:spPr>
        <p:txBody>
          <a:bodyPr vert="horz" wrap="square" lIns="0" tIns="12700" rIns="0" bIns="0" rtlCol="0">
            <a:spAutoFit/>
          </a:bodyPr>
          <a:lstStyle/>
          <a:p>
            <a:pPr marL="12700" algn="l">
              <a:lnSpc>
                <a:spcPct val="100000"/>
              </a:lnSpc>
              <a:spcBef>
                <a:spcPts val="100"/>
              </a:spcBef>
            </a:pPr>
            <a:r>
              <a:rPr lang="en-ZA" sz="4000" spc="-20" dirty="0" smtClean="0">
                <a:solidFill>
                  <a:schemeClr val="accent6">
                    <a:lumMod val="50000"/>
                  </a:schemeClr>
                </a:solidFill>
                <a:latin typeface="Arial Black" panose="020B0A04020102020204" pitchFamily="34" charset="0"/>
              </a:rPr>
              <a:t>C</a:t>
            </a:r>
            <a:r>
              <a:rPr lang="en-ZA" sz="3200" spc="-20" dirty="0" smtClean="0">
                <a:solidFill>
                  <a:schemeClr val="accent6">
                    <a:lumMod val="50000"/>
                  </a:schemeClr>
                </a:solidFill>
                <a:latin typeface="Arial Black" panose="020B0A04020102020204" pitchFamily="34" charset="0"/>
              </a:rPr>
              <a:t>OMMISSION </a:t>
            </a:r>
            <a:r>
              <a:rPr lang="en-ZA" sz="3200" spc="-20" dirty="0">
                <a:solidFill>
                  <a:schemeClr val="accent6">
                    <a:lumMod val="50000"/>
                  </a:schemeClr>
                </a:solidFill>
                <a:latin typeface="Arial Black" panose="020B0A04020102020204" pitchFamily="34" charset="0"/>
              </a:rPr>
              <a:t>2</a:t>
            </a:r>
            <a:r>
              <a:rPr lang="en-ZA" sz="3200" spc="-20" dirty="0" smtClean="0">
                <a:solidFill>
                  <a:schemeClr val="accent6">
                    <a:lumMod val="50000"/>
                  </a:schemeClr>
                </a:solidFill>
                <a:latin typeface="Arial Black" panose="020B0A04020102020204" pitchFamily="34" charset="0"/>
              </a:rPr>
              <a:t>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LANS AND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ROGRESS</a:t>
            </a:r>
            <a:r>
              <a:rPr sz="3200" spc="-130" dirty="0" smtClean="0">
                <a:solidFill>
                  <a:schemeClr val="accent6">
                    <a:lumMod val="50000"/>
                  </a:schemeClr>
                </a:solidFill>
                <a:latin typeface="Arial Black" panose="020B0A04020102020204" pitchFamily="34" charset="0"/>
              </a:rPr>
              <a:t> </a:t>
            </a:r>
            <a:endParaRPr sz="3200" dirty="0">
              <a:solidFill>
                <a:schemeClr val="accent6">
                  <a:lumMod val="50000"/>
                </a:schemeClr>
              </a:solidFill>
              <a:latin typeface="Arial Black" panose="020B0A04020102020204" pitchFamily="34" charset="0"/>
            </a:endParaRPr>
          </a:p>
        </p:txBody>
      </p:sp>
    </p:spTree>
    <p:extLst>
      <p:ext uri="{BB962C8B-B14F-4D97-AF65-F5344CB8AC3E}">
        <p14:creationId xmlns:p14="http://schemas.microsoft.com/office/powerpoint/2010/main" xmlns="" val="611027137"/>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947066385"/>
              </p:ext>
            </p:extLst>
          </p:nvPr>
        </p:nvGraphicFramePr>
        <p:xfrm>
          <a:off x="98246" y="822958"/>
          <a:ext cx="12008410" cy="5509359"/>
        </p:xfrm>
        <a:graphic>
          <a:graphicData uri="http://schemas.openxmlformats.org/drawingml/2006/table">
            <a:tbl>
              <a:tblPr firstRow="1" bandRow="1"/>
              <a:tblGrid>
                <a:gridCol w="742263">
                  <a:extLst>
                    <a:ext uri="{9D8B030D-6E8A-4147-A177-3AD203B41FA5}">
                      <a16:colId xmlns:a16="http://schemas.microsoft.com/office/drawing/2014/main" xmlns="" val="588923228"/>
                    </a:ext>
                  </a:extLst>
                </a:gridCol>
                <a:gridCol w="2521527">
                  <a:extLst>
                    <a:ext uri="{9D8B030D-6E8A-4147-A177-3AD203B41FA5}">
                      <a16:colId xmlns:a16="http://schemas.microsoft.com/office/drawing/2014/main" xmlns="" val="589074433"/>
                    </a:ext>
                  </a:extLst>
                </a:gridCol>
                <a:gridCol w="2844800">
                  <a:extLst>
                    <a:ext uri="{9D8B030D-6E8A-4147-A177-3AD203B41FA5}">
                      <a16:colId xmlns:a16="http://schemas.microsoft.com/office/drawing/2014/main" xmlns="" val="553969584"/>
                    </a:ext>
                  </a:extLst>
                </a:gridCol>
                <a:gridCol w="1736437">
                  <a:extLst>
                    <a:ext uri="{9D8B030D-6E8A-4147-A177-3AD203B41FA5}">
                      <a16:colId xmlns:a16="http://schemas.microsoft.com/office/drawing/2014/main" xmlns="" val="3655977960"/>
                    </a:ext>
                  </a:extLst>
                </a:gridCol>
                <a:gridCol w="1422400">
                  <a:extLst>
                    <a:ext uri="{9D8B030D-6E8A-4147-A177-3AD203B41FA5}">
                      <a16:colId xmlns:a16="http://schemas.microsoft.com/office/drawing/2014/main" xmlns="" val="461765765"/>
                    </a:ext>
                  </a:extLst>
                </a:gridCol>
                <a:gridCol w="2740983">
                  <a:extLst>
                    <a:ext uri="{9D8B030D-6E8A-4147-A177-3AD203B41FA5}">
                      <a16:colId xmlns:a16="http://schemas.microsoft.com/office/drawing/2014/main" xmlns="" val="1231141191"/>
                    </a:ext>
                  </a:extLst>
                </a:gridCol>
              </a:tblGrid>
              <a:tr h="532913">
                <a:tc rowSpan="4">
                  <a:txBody>
                    <a:bodyPr/>
                    <a:lstStyle/>
                    <a:p>
                      <a:pPr algn="ctr">
                        <a:lnSpc>
                          <a:spcPct val="100000"/>
                        </a:lnSpc>
                        <a:spcAft>
                          <a:spcPts val="0"/>
                        </a:spcAft>
                      </a:pPr>
                      <a:r>
                        <a:rPr lang="en-GB" sz="32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COMMISSION 2</a:t>
                      </a:r>
                      <a:endParaRPr lang="en-ZA"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RESOLUTION/ </a:t>
                      </a:r>
                    </a:p>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FOCUS AREA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ACTIVITIES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RESPONSIBLE</a:t>
                      </a:r>
                      <a:r>
                        <a:rPr lang="en-GB" sz="1800" b="1" baseline="0"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 BRANCH</a:t>
                      </a: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TIMELINE</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PROGRESS/ MILESTONES</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388376791"/>
                  </a:ext>
                </a:extLst>
              </a:tr>
              <a:tr h="1188458">
                <a:tc vMerge="1">
                  <a:txBody>
                    <a:bodyPr/>
                    <a:lstStyle/>
                    <a:p>
                      <a:pPr algn="ctr">
                        <a:lnSpc>
                          <a:spcPct val="100000"/>
                        </a:lnSpc>
                        <a:spcAft>
                          <a:spcPts val="800"/>
                        </a:spcAft>
                      </a:pP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Budget (bottom up, funding according to actual school needs)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kern="12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gn="just">
                        <a:lnSpc>
                          <a:spcPct val="100000"/>
                        </a:lnSpc>
                        <a:spcAft>
                          <a:spcPts val="0"/>
                        </a:spcAft>
                        <a:buFont typeface="Arial" panose="020B0604020202020204" pitchFamily="34" charset="0"/>
                        <a:buChar char="•"/>
                      </a:pPr>
                      <a:r>
                        <a:rPr lang="en-US" sz="1800" dirty="0" smtClean="0">
                          <a:solidFill>
                            <a:schemeClr val="tx1"/>
                          </a:solidFill>
                          <a:effectLst/>
                          <a:latin typeface="Arial" panose="020B0604020202020204" pitchFamily="34" charset="0"/>
                          <a:cs typeface="Arial" panose="020B0604020202020204" pitchFamily="34" charset="0"/>
                        </a:rPr>
                        <a:t>All Technical High Schools and Schools of Skills submit their budget requirements to their Districts</a:t>
                      </a:r>
                      <a:endParaRPr lang="en-US" sz="180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800" dirty="0" smtClean="0">
                          <a:effectLst/>
                          <a:latin typeface="Arial" panose="020B0604020202020204" pitchFamily="34" charset="0"/>
                          <a:ea typeface="Calibri" panose="020F0502020204030204" pitchFamily="34" charset="0"/>
                          <a:cs typeface="Arial" panose="020B0604020202020204" pitchFamily="34" charset="0"/>
                        </a:rPr>
                        <a:t>Branch 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800" dirty="0" smtClean="0">
                          <a:effectLst/>
                          <a:latin typeface="Arial" panose="020B0604020202020204" pitchFamily="34" charset="0"/>
                          <a:ea typeface="Calibri" panose="020F0502020204030204" pitchFamily="34" charset="0"/>
                          <a:cs typeface="Arial" panose="020B0604020202020204" pitchFamily="34" charset="0"/>
                        </a:rPr>
                        <a:t>December 2022</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Not yet done</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5883705"/>
                  </a:ext>
                </a:extLst>
              </a:tr>
              <a:tr h="1285423">
                <a:tc vMerge="1">
                  <a:txBody>
                    <a:bodyPr/>
                    <a:lstStyle/>
                    <a:p>
                      <a:endParaRPr lang="en-ZA"/>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Subjects offerings and learner enrollment should form part of the Funding Model.</a:t>
                      </a:r>
                    </a:p>
                    <a:p>
                      <a:pPr marL="0" lvl="0" indent="0">
                        <a:lnSpc>
                          <a:spcPct val="100000"/>
                        </a:lnSpc>
                        <a:spcAft>
                          <a:spcPts val="0"/>
                        </a:spcAft>
                        <a:buFont typeface="Arial" panose="020B0604020202020204" pitchFamily="34" charset="0"/>
                        <a:buNone/>
                      </a:pPr>
                      <a:endParaRPr lang="en-US" sz="1800" b="1" kern="12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 An analysis</a:t>
                      </a:r>
                      <a:r>
                        <a:rPr lang="en-ZA" baseline="0" dirty="0" smtClean="0">
                          <a:latin typeface="Arial" panose="020B0604020202020204" pitchFamily="34" charset="0"/>
                          <a:cs typeface="Arial" panose="020B0604020202020204" pitchFamily="34" charset="0"/>
                        </a:rPr>
                        <a:t> of participation and performance conducted</a:t>
                      </a:r>
                      <a:endParaRPr lang="en-ZA" dirty="0">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Branch A, C and D</a:t>
                      </a: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Annually</a:t>
                      </a:r>
                      <a:r>
                        <a:rPr lang="en-ZA" baseline="0" dirty="0" smtClean="0">
                          <a:latin typeface="Arial" panose="020B0604020202020204" pitchFamily="34" charset="0"/>
                          <a:cs typeface="Arial" panose="020B0604020202020204" pitchFamily="34" charset="0"/>
                        </a:rPr>
                        <a:t> </a:t>
                      </a: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 Analysis of participation and performance has been conducted.</a:t>
                      </a: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63777672"/>
                  </a:ext>
                </a:extLst>
              </a:tr>
              <a:tr h="1796740">
                <a:tc vMerge="1">
                  <a:txBody>
                    <a:bodyPr/>
                    <a:lstStyle/>
                    <a:p>
                      <a:pPr algn="ctr">
                        <a:lnSpc>
                          <a:spcPct val="100000"/>
                        </a:lnSpc>
                        <a:spcAft>
                          <a:spcPts val="800"/>
                        </a:spcAft>
                      </a:pPr>
                      <a:endParaRPr lang="en-ZA"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Establishment of Partnership with SETAs , DHET, Industry and other Stakeholders and accessing the Skills Levy.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kern="12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 Hold a roundtable to mobilise</a:t>
                      </a:r>
                      <a:r>
                        <a:rPr lang="en-ZA" baseline="0" dirty="0" smtClean="0">
                          <a:latin typeface="Arial" panose="020B0604020202020204" pitchFamily="34" charset="0"/>
                          <a:cs typeface="Arial" panose="020B0604020202020204" pitchFamily="34" charset="0"/>
                        </a:rPr>
                        <a:t> </a:t>
                      </a:r>
                      <a:r>
                        <a:rPr lang="en-GB" baseline="0" dirty="0" smtClean="0">
                          <a:latin typeface="Arial" panose="020B0604020202020204" pitchFamily="34" charset="0"/>
                          <a:cs typeface="Arial" panose="020B0604020202020204" pitchFamily="34" charset="0"/>
                        </a:rPr>
                        <a:t>SETAs , DHET, Industry and other Stakeholders to support Technical High Schools and Schools of Skill. </a:t>
                      </a:r>
                      <a:endParaRPr lang="en-ZA" dirty="0">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 Branch C and D and</a:t>
                      </a:r>
                      <a:r>
                        <a:rPr lang="en-ZA" baseline="0" dirty="0" smtClean="0">
                          <a:latin typeface="Arial" panose="020B0604020202020204" pitchFamily="34" charset="0"/>
                          <a:cs typeface="Arial" panose="020B0604020202020204" pitchFamily="34" charset="0"/>
                        </a:rPr>
                        <a:t> Partnerships</a:t>
                      </a: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 Annually</a:t>
                      </a: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latin typeface="Arial" panose="020B0604020202020204" pitchFamily="34" charset="0"/>
                          <a:cs typeface="Arial" panose="020B0604020202020204" pitchFamily="34" charset="0"/>
                        </a:rPr>
                        <a:t> </a:t>
                      </a:r>
                      <a:r>
                        <a:rPr lang="en-ZA" sz="18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Not yet done, however DBE has a strong relationship with </a:t>
                      </a:r>
                      <a:r>
                        <a:rPr lang="en-ZA" sz="1800" dirty="0" err="1" smtClean="0">
                          <a:solidFill>
                            <a:schemeClr val="tx1"/>
                          </a:solidFill>
                          <a:effectLst/>
                          <a:latin typeface="Arial" panose="020B0604020202020204" pitchFamily="34" charset="0"/>
                          <a:ea typeface="Calibri" panose="020F0502020204030204" pitchFamily="34" charset="0"/>
                          <a:cs typeface="Arial" panose="020B0604020202020204" pitchFamily="34" charset="0"/>
                        </a:rPr>
                        <a:t>MerSETA</a:t>
                      </a:r>
                      <a:r>
                        <a:rPr lang="en-ZA" sz="18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ZA" sz="18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FORD, BMW and other industry players</a:t>
                      </a:r>
                      <a:endParaRPr lang="en-ZA" sz="18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0000"/>
                        </a:lnSpc>
                        <a:spcAft>
                          <a:spcPts val="0"/>
                        </a:spcAft>
                      </a:pP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32750371"/>
                  </a:ext>
                </a:extLst>
              </a:tr>
            </a:tbl>
          </a:graphicData>
        </a:graphic>
      </p:graphicFrame>
      <p:sp>
        <p:nvSpPr>
          <p:cNvPr id="5" name="object 3"/>
          <p:cNvSpPr txBox="1">
            <a:spLocks noGrp="1"/>
          </p:cNvSpPr>
          <p:nvPr>
            <p:ph type="title"/>
          </p:nvPr>
        </p:nvSpPr>
        <p:spPr>
          <a:xfrm>
            <a:off x="0" y="61557"/>
            <a:ext cx="11366957" cy="628377"/>
          </a:xfrm>
          <a:prstGeom prst="rect">
            <a:avLst/>
          </a:prstGeom>
        </p:spPr>
        <p:txBody>
          <a:bodyPr vert="horz" wrap="square" lIns="0" tIns="12700" rIns="0" bIns="0" rtlCol="0">
            <a:spAutoFit/>
          </a:bodyPr>
          <a:lstStyle/>
          <a:p>
            <a:pPr marL="12700" algn="l">
              <a:lnSpc>
                <a:spcPct val="100000"/>
              </a:lnSpc>
              <a:spcBef>
                <a:spcPts val="100"/>
              </a:spcBef>
            </a:pPr>
            <a:r>
              <a:rPr lang="en-ZA" sz="4000" spc="-20" dirty="0" smtClean="0">
                <a:solidFill>
                  <a:schemeClr val="accent6">
                    <a:lumMod val="50000"/>
                  </a:schemeClr>
                </a:solidFill>
                <a:latin typeface="Arial Black" panose="020B0A04020102020204" pitchFamily="34" charset="0"/>
              </a:rPr>
              <a:t>C</a:t>
            </a:r>
            <a:r>
              <a:rPr lang="en-ZA" sz="3200" spc="-20" dirty="0" smtClean="0">
                <a:solidFill>
                  <a:schemeClr val="accent6">
                    <a:lumMod val="50000"/>
                  </a:schemeClr>
                </a:solidFill>
                <a:latin typeface="Arial Black" panose="020B0A04020102020204" pitchFamily="34" charset="0"/>
              </a:rPr>
              <a:t>OMMISSION </a:t>
            </a:r>
            <a:r>
              <a:rPr lang="en-ZA" sz="3200" spc="-20" dirty="0">
                <a:solidFill>
                  <a:schemeClr val="accent6">
                    <a:lumMod val="50000"/>
                  </a:schemeClr>
                </a:solidFill>
                <a:latin typeface="Arial Black" panose="020B0A04020102020204" pitchFamily="34" charset="0"/>
              </a:rPr>
              <a:t>2</a:t>
            </a:r>
            <a:r>
              <a:rPr lang="en-ZA" sz="3200" spc="-20" dirty="0" smtClean="0">
                <a:solidFill>
                  <a:schemeClr val="accent6">
                    <a:lumMod val="50000"/>
                  </a:schemeClr>
                </a:solidFill>
                <a:latin typeface="Arial Black" panose="020B0A04020102020204" pitchFamily="34" charset="0"/>
              </a:rPr>
              <a:t>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LANS AND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ROGRESS</a:t>
            </a:r>
            <a:r>
              <a:rPr sz="3200" spc="-130" dirty="0" smtClean="0">
                <a:solidFill>
                  <a:schemeClr val="accent6">
                    <a:lumMod val="50000"/>
                  </a:schemeClr>
                </a:solidFill>
                <a:latin typeface="Arial Black" panose="020B0A04020102020204" pitchFamily="34" charset="0"/>
              </a:rPr>
              <a:t> </a:t>
            </a:r>
            <a:endParaRPr sz="3200" dirty="0">
              <a:solidFill>
                <a:schemeClr val="accent6">
                  <a:lumMod val="50000"/>
                </a:schemeClr>
              </a:solidFill>
              <a:latin typeface="Arial Black" panose="020B0A04020102020204" pitchFamily="34" charset="0"/>
            </a:endParaRPr>
          </a:p>
        </p:txBody>
      </p:sp>
    </p:spTree>
    <p:extLst>
      <p:ext uri="{BB962C8B-B14F-4D97-AF65-F5344CB8AC3E}">
        <p14:creationId xmlns:p14="http://schemas.microsoft.com/office/powerpoint/2010/main" xmlns="" val="3375235114"/>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272657794"/>
              </p:ext>
            </p:extLst>
          </p:nvPr>
        </p:nvGraphicFramePr>
        <p:xfrm>
          <a:off x="98246" y="822958"/>
          <a:ext cx="12008410" cy="4624982"/>
        </p:xfrm>
        <a:graphic>
          <a:graphicData uri="http://schemas.openxmlformats.org/drawingml/2006/table">
            <a:tbl>
              <a:tblPr firstRow="1" bandRow="1"/>
              <a:tblGrid>
                <a:gridCol w="742263">
                  <a:extLst>
                    <a:ext uri="{9D8B030D-6E8A-4147-A177-3AD203B41FA5}">
                      <a16:colId xmlns:a16="http://schemas.microsoft.com/office/drawing/2014/main" xmlns="" val="588923228"/>
                    </a:ext>
                  </a:extLst>
                </a:gridCol>
                <a:gridCol w="2881746">
                  <a:extLst>
                    <a:ext uri="{9D8B030D-6E8A-4147-A177-3AD203B41FA5}">
                      <a16:colId xmlns:a16="http://schemas.microsoft.com/office/drawing/2014/main" xmlns="" val="589074433"/>
                    </a:ext>
                  </a:extLst>
                </a:gridCol>
                <a:gridCol w="2484581">
                  <a:extLst>
                    <a:ext uri="{9D8B030D-6E8A-4147-A177-3AD203B41FA5}">
                      <a16:colId xmlns:a16="http://schemas.microsoft.com/office/drawing/2014/main" xmlns="" val="553969584"/>
                    </a:ext>
                  </a:extLst>
                </a:gridCol>
                <a:gridCol w="1736437">
                  <a:extLst>
                    <a:ext uri="{9D8B030D-6E8A-4147-A177-3AD203B41FA5}">
                      <a16:colId xmlns:a16="http://schemas.microsoft.com/office/drawing/2014/main" xmlns="" val="3655977960"/>
                    </a:ext>
                  </a:extLst>
                </a:gridCol>
                <a:gridCol w="1422400">
                  <a:extLst>
                    <a:ext uri="{9D8B030D-6E8A-4147-A177-3AD203B41FA5}">
                      <a16:colId xmlns:a16="http://schemas.microsoft.com/office/drawing/2014/main" xmlns="" val="461765765"/>
                    </a:ext>
                  </a:extLst>
                </a:gridCol>
                <a:gridCol w="2740983">
                  <a:extLst>
                    <a:ext uri="{9D8B030D-6E8A-4147-A177-3AD203B41FA5}">
                      <a16:colId xmlns:a16="http://schemas.microsoft.com/office/drawing/2014/main" xmlns="" val="1231141191"/>
                    </a:ext>
                  </a:extLst>
                </a:gridCol>
              </a:tblGrid>
              <a:tr h="679986">
                <a:tc rowSpan="3">
                  <a:txBody>
                    <a:bodyPr/>
                    <a:lstStyle/>
                    <a:p>
                      <a:pPr algn="ctr">
                        <a:lnSpc>
                          <a:spcPct val="100000"/>
                        </a:lnSpc>
                        <a:spcAft>
                          <a:spcPts val="0"/>
                        </a:spcAft>
                      </a:pPr>
                      <a:r>
                        <a:rPr lang="en-GB" sz="32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COMMISSION 2</a:t>
                      </a:r>
                      <a:endParaRPr lang="en-ZA"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RESOLUTION/ </a:t>
                      </a:r>
                    </a:p>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FOCUS AREA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ACTIVITIES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RESPONSIBLE</a:t>
                      </a:r>
                      <a:r>
                        <a:rPr lang="en-GB" sz="1800" b="1" baseline="0"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 BRANCH</a:t>
                      </a: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TIMELINE</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PROGRESS/ MILESTONES</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388376791"/>
                  </a:ext>
                </a:extLst>
              </a:tr>
              <a:tr h="1923747">
                <a:tc vMerge="1">
                  <a:txBody>
                    <a:bodyPr/>
                    <a:lstStyle/>
                    <a:p>
                      <a:pPr algn="ctr">
                        <a:lnSpc>
                          <a:spcPct val="100000"/>
                        </a:lnSpc>
                        <a:spcAft>
                          <a:spcPts val="800"/>
                        </a:spcAft>
                      </a:pP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1"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Procurement Processes should be strengthened  in Provinces.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0" b="1"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gn="just">
                        <a:lnSpc>
                          <a:spcPct val="100000"/>
                        </a:lnSpc>
                        <a:spcAft>
                          <a:spcPts val="0"/>
                        </a:spcAft>
                        <a:buFont typeface="Arial" panose="020B0604020202020204" pitchFamily="34" charset="0"/>
                        <a:buChar char="•"/>
                      </a:pPr>
                      <a:r>
                        <a:rPr lang="en-US" sz="1800" dirty="0" smtClean="0">
                          <a:solidFill>
                            <a:schemeClr val="tx1"/>
                          </a:solidFill>
                          <a:effectLst/>
                          <a:latin typeface="Arial" panose="020B0604020202020204" pitchFamily="34" charset="0"/>
                          <a:cs typeface="Arial" panose="020B0604020202020204" pitchFamily="34" charset="0"/>
                        </a:rPr>
                        <a:t>PEDs</a:t>
                      </a:r>
                      <a:r>
                        <a:rPr lang="en-US" sz="1800" baseline="0" dirty="0" smtClean="0">
                          <a:solidFill>
                            <a:schemeClr val="tx1"/>
                          </a:solidFill>
                          <a:effectLst/>
                          <a:latin typeface="Arial" panose="020B0604020202020204" pitchFamily="34" charset="0"/>
                          <a:cs typeface="Arial" panose="020B0604020202020204" pitchFamily="34" charset="0"/>
                        </a:rPr>
                        <a:t> to finalise the contracts on time to enable timeous procurement of required resources</a:t>
                      </a:r>
                      <a:endParaRPr lang="en-US" sz="180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800" dirty="0" smtClean="0">
                          <a:effectLst/>
                          <a:latin typeface="Arial" panose="020B0604020202020204" pitchFamily="34" charset="0"/>
                          <a:ea typeface="Calibri" panose="020F0502020204030204" pitchFamily="34" charset="0"/>
                          <a:cs typeface="Arial" panose="020B0604020202020204" pitchFamily="34" charset="0"/>
                        </a:rPr>
                        <a:t>Branch A, C and D</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800" dirty="0" smtClean="0">
                          <a:effectLst/>
                          <a:latin typeface="Arial" panose="020B0604020202020204" pitchFamily="34" charset="0"/>
                          <a:ea typeface="Calibri" panose="020F0502020204030204" pitchFamily="34" charset="0"/>
                          <a:cs typeface="Arial" panose="020B0604020202020204" pitchFamily="34" charset="0"/>
                        </a:rPr>
                        <a:t>Annually</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nSpc>
                          <a:spcPct val="100000"/>
                        </a:lnSpc>
                        <a:spcAft>
                          <a:spcPts val="0"/>
                        </a:spcAft>
                        <a:buFont typeface="Arial" panose="020B0604020202020204" pitchFamily="34" charset="0"/>
                        <a:buChar char="•"/>
                      </a:pPr>
                      <a:r>
                        <a:rPr lang="en-ZA" sz="18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Not yet done</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5883705"/>
                  </a:ext>
                </a:extLst>
              </a:tr>
              <a:tr h="2021249">
                <a:tc vMerge="1">
                  <a:txBody>
                    <a:bodyPr/>
                    <a:lstStyle/>
                    <a:p>
                      <a:endParaRPr lang="en-ZA"/>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1"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Circular 1 of 2013 should be Reviewed in line with the current Curriculum.</a:t>
                      </a:r>
                    </a:p>
                    <a:p>
                      <a:pPr marL="0" lvl="0" indent="0">
                        <a:lnSpc>
                          <a:spcPct val="100000"/>
                        </a:lnSpc>
                        <a:spcAft>
                          <a:spcPts val="0"/>
                        </a:spcAft>
                        <a:buFont typeface="Arial" panose="020B0604020202020204" pitchFamily="34" charset="0"/>
                        <a:buNone/>
                      </a:pPr>
                      <a:endParaRPr lang="en-US" sz="2000" b="1" kern="12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nSpc>
                          <a:spcPct val="100000"/>
                        </a:lnSpc>
                        <a:spcAft>
                          <a:spcPts val="0"/>
                        </a:spcAft>
                        <a:buFont typeface="Arial" panose="020B0604020202020204" pitchFamily="34" charset="0"/>
                        <a:buChar char="•"/>
                      </a:pPr>
                      <a:r>
                        <a:rPr lang="en-ZA" dirty="0" smtClean="0">
                          <a:latin typeface="Arial" panose="020B0604020202020204" pitchFamily="34" charset="0"/>
                          <a:cs typeface="Arial" panose="020B0604020202020204" pitchFamily="34" charset="0"/>
                        </a:rPr>
                        <a:t> Start the process of reviewing the</a:t>
                      </a:r>
                      <a:r>
                        <a:rPr lang="en-ZA" baseline="0" dirty="0" smtClean="0">
                          <a:latin typeface="Arial" panose="020B0604020202020204" pitchFamily="34" charset="0"/>
                          <a:cs typeface="Arial" panose="020B0604020202020204" pitchFamily="34" charset="0"/>
                        </a:rPr>
                        <a:t> Circular </a:t>
                      </a:r>
                      <a:endParaRPr lang="en-ZA" dirty="0">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 Branch D</a:t>
                      </a: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dirty="0" smtClean="0">
                          <a:latin typeface="Arial" panose="020B0604020202020204" pitchFamily="34" charset="0"/>
                          <a:cs typeface="Arial" panose="020B0604020202020204" pitchFamily="34" charset="0"/>
                        </a:rPr>
                        <a:t> October 2022</a:t>
                      </a: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nSpc>
                          <a:spcPct val="100000"/>
                        </a:lnSpc>
                        <a:spcAft>
                          <a:spcPts val="0"/>
                        </a:spcAft>
                        <a:buFont typeface="Arial" panose="020B0604020202020204" pitchFamily="34" charset="0"/>
                        <a:buChar char="•"/>
                      </a:pPr>
                      <a:r>
                        <a:rPr lang="en-ZA" dirty="0" smtClean="0">
                          <a:latin typeface="Arial" panose="020B0604020202020204" pitchFamily="34" charset="0"/>
                          <a:cs typeface="Arial" panose="020B0604020202020204" pitchFamily="34" charset="0"/>
                        </a:rPr>
                        <a:t>Not yet done</a:t>
                      </a:r>
                      <a:endParaRPr lang="en-ZA" dirty="0">
                        <a:latin typeface="Arial" panose="020B060402020202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63777672"/>
                  </a:ext>
                </a:extLst>
              </a:tr>
            </a:tbl>
          </a:graphicData>
        </a:graphic>
      </p:graphicFrame>
      <p:sp>
        <p:nvSpPr>
          <p:cNvPr id="5" name="object 3"/>
          <p:cNvSpPr txBox="1">
            <a:spLocks noGrp="1"/>
          </p:cNvSpPr>
          <p:nvPr>
            <p:ph type="title"/>
          </p:nvPr>
        </p:nvSpPr>
        <p:spPr>
          <a:xfrm>
            <a:off x="0" y="61557"/>
            <a:ext cx="11366957" cy="628377"/>
          </a:xfrm>
          <a:prstGeom prst="rect">
            <a:avLst/>
          </a:prstGeom>
        </p:spPr>
        <p:txBody>
          <a:bodyPr vert="horz" wrap="square" lIns="0" tIns="12700" rIns="0" bIns="0" rtlCol="0">
            <a:spAutoFit/>
          </a:bodyPr>
          <a:lstStyle/>
          <a:p>
            <a:pPr marL="12700" algn="l">
              <a:lnSpc>
                <a:spcPct val="100000"/>
              </a:lnSpc>
              <a:spcBef>
                <a:spcPts val="100"/>
              </a:spcBef>
            </a:pPr>
            <a:r>
              <a:rPr lang="en-ZA" sz="4000" spc="-20" dirty="0" smtClean="0">
                <a:solidFill>
                  <a:schemeClr val="accent6">
                    <a:lumMod val="50000"/>
                  </a:schemeClr>
                </a:solidFill>
                <a:latin typeface="Arial Black" panose="020B0A04020102020204" pitchFamily="34" charset="0"/>
              </a:rPr>
              <a:t>C</a:t>
            </a:r>
            <a:r>
              <a:rPr lang="en-ZA" sz="3200" spc="-20" dirty="0" smtClean="0">
                <a:solidFill>
                  <a:schemeClr val="accent6">
                    <a:lumMod val="50000"/>
                  </a:schemeClr>
                </a:solidFill>
                <a:latin typeface="Arial Black" panose="020B0A04020102020204" pitchFamily="34" charset="0"/>
              </a:rPr>
              <a:t>OMMISSION </a:t>
            </a:r>
            <a:r>
              <a:rPr lang="en-ZA" sz="3200" spc="-20" dirty="0">
                <a:solidFill>
                  <a:schemeClr val="accent6">
                    <a:lumMod val="50000"/>
                  </a:schemeClr>
                </a:solidFill>
                <a:latin typeface="Arial Black" panose="020B0A04020102020204" pitchFamily="34" charset="0"/>
              </a:rPr>
              <a:t>2</a:t>
            </a:r>
            <a:r>
              <a:rPr lang="en-ZA" sz="3200" spc="-20" dirty="0" smtClean="0">
                <a:solidFill>
                  <a:schemeClr val="accent6">
                    <a:lumMod val="50000"/>
                  </a:schemeClr>
                </a:solidFill>
                <a:latin typeface="Arial Black" panose="020B0A04020102020204" pitchFamily="34" charset="0"/>
              </a:rPr>
              <a:t>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LANS AND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ROGRESS</a:t>
            </a:r>
            <a:r>
              <a:rPr sz="3200" spc="-130" dirty="0" smtClean="0">
                <a:solidFill>
                  <a:schemeClr val="accent6">
                    <a:lumMod val="50000"/>
                  </a:schemeClr>
                </a:solidFill>
                <a:latin typeface="Arial Black" panose="020B0A04020102020204" pitchFamily="34" charset="0"/>
              </a:rPr>
              <a:t> </a:t>
            </a:r>
            <a:endParaRPr sz="3200" dirty="0">
              <a:solidFill>
                <a:schemeClr val="accent6">
                  <a:lumMod val="50000"/>
                </a:schemeClr>
              </a:solidFill>
              <a:latin typeface="Arial Black" panose="020B0A04020102020204" pitchFamily="34" charset="0"/>
            </a:endParaRPr>
          </a:p>
        </p:txBody>
      </p:sp>
    </p:spTree>
    <p:extLst>
      <p:ext uri="{BB962C8B-B14F-4D97-AF65-F5344CB8AC3E}">
        <p14:creationId xmlns:p14="http://schemas.microsoft.com/office/powerpoint/2010/main" xmlns="" val="2498534327"/>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1"/>
          </a:xfrm>
        </p:spPr>
        <p:txBody>
          <a:bodyPr/>
          <a:lstStyle/>
          <a:p>
            <a:r>
              <a:rPr lang="en-GB" sz="5400" dirty="0" smtClean="0">
                <a:solidFill>
                  <a:schemeClr val="accent2">
                    <a:lumMod val="75000"/>
                  </a:schemeClr>
                </a:solidFill>
                <a:latin typeface="Arial Black" panose="020B0A04020102020204" pitchFamily="34" charset="0"/>
              </a:rPr>
              <a:t>W</a:t>
            </a:r>
            <a:r>
              <a:rPr lang="en-GB" dirty="0" smtClean="0">
                <a:solidFill>
                  <a:schemeClr val="accent2">
                    <a:lumMod val="75000"/>
                  </a:schemeClr>
                </a:solidFill>
                <a:latin typeface="Arial Black" panose="020B0A04020102020204" pitchFamily="34" charset="0"/>
              </a:rPr>
              <a:t>ORKSTREAM 3:</a:t>
            </a:r>
            <a:br>
              <a:rPr lang="en-GB" dirty="0" smtClean="0">
                <a:solidFill>
                  <a:schemeClr val="accent2">
                    <a:lumMod val="75000"/>
                  </a:schemeClr>
                </a:solidFill>
                <a:latin typeface="Arial Black" panose="020B0A04020102020204" pitchFamily="34" charset="0"/>
              </a:rPr>
            </a:br>
            <a:r>
              <a:rPr lang="en-GB" dirty="0" smtClean="0">
                <a:solidFill>
                  <a:schemeClr val="accent2">
                    <a:lumMod val="75000"/>
                  </a:schemeClr>
                </a:solidFill>
                <a:latin typeface="Arial Black" panose="020B0A04020102020204" pitchFamily="34" charset="0"/>
              </a:rPr>
              <a:t/>
            </a:r>
            <a:br>
              <a:rPr lang="en-GB" dirty="0" smtClean="0">
                <a:solidFill>
                  <a:schemeClr val="accent2">
                    <a:lumMod val="75000"/>
                  </a:schemeClr>
                </a:solidFill>
                <a:latin typeface="Arial Black" panose="020B0A04020102020204" pitchFamily="34" charset="0"/>
              </a:rPr>
            </a:br>
            <a:r>
              <a:rPr lang="en-GB" dirty="0" smtClean="0">
                <a:solidFill>
                  <a:schemeClr val="accent2">
                    <a:lumMod val="75000"/>
                  </a:schemeClr>
                </a:solidFill>
                <a:latin typeface="Arial Black" panose="020B0A04020102020204" pitchFamily="34" charset="0"/>
              </a:rPr>
              <a:t>Review of Subject Combinations, </a:t>
            </a:r>
            <a:r>
              <a:rPr lang="en-GB" dirty="0">
                <a:solidFill>
                  <a:schemeClr val="accent2">
                    <a:lumMod val="75000"/>
                  </a:schemeClr>
                </a:solidFill>
                <a:latin typeface="Arial Black" panose="020B0A04020102020204" pitchFamily="34" charset="0"/>
              </a:rPr>
              <a:t>and Content Review </a:t>
            </a:r>
            <a:r>
              <a:rPr lang="en-GB" dirty="0" smtClean="0">
                <a:solidFill>
                  <a:schemeClr val="accent2">
                    <a:lumMod val="75000"/>
                  </a:schemeClr>
                </a:solidFill>
                <a:latin typeface="Arial Black" panose="020B0A04020102020204" pitchFamily="34" charset="0"/>
              </a:rPr>
              <a:t>of</a:t>
            </a:r>
            <a:r>
              <a:rPr lang="en-GB" dirty="0">
                <a:solidFill>
                  <a:schemeClr val="accent2">
                    <a:lumMod val="75000"/>
                  </a:schemeClr>
                </a:solidFill>
                <a:latin typeface="Arial Black" panose="020B0A04020102020204" pitchFamily="34" charset="0"/>
              </a:rPr>
              <a:t/>
            </a:r>
            <a:br>
              <a:rPr lang="en-GB" dirty="0">
                <a:solidFill>
                  <a:schemeClr val="accent2">
                    <a:lumMod val="75000"/>
                  </a:schemeClr>
                </a:solidFill>
                <a:latin typeface="Arial Black" panose="020B0A04020102020204" pitchFamily="34" charset="0"/>
              </a:rPr>
            </a:br>
            <a:r>
              <a:rPr lang="en-GB" dirty="0" smtClean="0">
                <a:solidFill>
                  <a:schemeClr val="accent2">
                    <a:lumMod val="75000"/>
                  </a:schemeClr>
                </a:solidFill>
                <a:latin typeface="Arial Black" panose="020B0A04020102020204" pitchFamily="34" charset="0"/>
              </a:rPr>
              <a:t>Technical </a:t>
            </a:r>
            <a:r>
              <a:rPr lang="en-GB" dirty="0">
                <a:solidFill>
                  <a:schemeClr val="accent2">
                    <a:lumMod val="75000"/>
                  </a:schemeClr>
                </a:solidFill>
                <a:latin typeface="Arial Black" panose="020B0A04020102020204" pitchFamily="34" charset="0"/>
              </a:rPr>
              <a:t>Mathematics and </a:t>
            </a:r>
            <a:r>
              <a:rPr lang="en-GB" dirty="0" smtClean="0">
                <a:solidFill>
                  <a:schemeClr val="accent2">
                    <a:lumMod val="75000"/>
                  </a:schemeClr>
                </a:solidFill>
                <a:latin typeface="Arial Black" panose="020B0A04020102020204" pitchFamily="34" charset="0"/>
              </a:rPr>
              <a:t>Sciences</a:t>
            </a:r>
            <a:endParaRPr lang="en-ZA" dirty="0">
              <a:solidFill>
                <a:schemeClr val="accent2">
                  <a:lumMod val="75000"/>
                </a:schemeClr>
              </a:solidFill>
              <a:latin typeface="Arial Black" panose="020B0A04020102020204" pitchFamily="34" charset="0"/>
            </a:endParaRPr>
          </a:p>
        </p:txBody>
      </p:sp>
    </p:spTree>
    <p:extLst>
      <p:ext uri="{BB962C8B-B14F-4D97-AF65-F5344CB8AC3E}">
        <p14:creationId xmlns:p14="http://schemas.microsoft.com/office/powerpoint/2010/main" xmlns="" val="1167458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p:cNvSpPr txBox="1">
            <a:spLocks noGrp="1"/>
          </p:cNvSpPr>
          <p:nvPr>
            <p:ph type="title"/>
          </p:nvPr>
        </p:nvSpPr>
        <p:spPr>
          <a:xfrm>
            <a:off x="98247" y="246221"/>
            <a:ext cx="11268710" cy="505267"/>
          </a:xfrm>
          <a:prstGeom prst="rect">
            <a:avLst/>
          </a:prstGeom>
        </p:spPr>
        <p:txBody>
          <a:bodyPr vert="horz" wrap="square" lIns="0" tIns="12700" rIns="0" bIns="0" rtlCol="0">
            <a:spAutoFit/>
          </a:bodyPr>
          <a:lstStyle/>
          <a:p>
            <a:pPr marL="12700" algn="l">
              <a:lnSpc>
                <a:spcPct val="100000"/>
              </a:lnSpc>
              <a:spcBef>
                <a:spcPts val="100"/>
              </a:spcBef>
            </a:pPr>
            <a:r>
              <a:rPr lang="en-ZA" sz="3200" spc="-20" dirty="0">
                <a:solidFill>
                  <a:schemeClr val="accent6">
                    <a:lumMod val="50000"/>
                  </a:schemeClr>
                </a:solidFill>
                <a:latin typeface="Arial Black" panose="020B0A04020102020204" pitchFamily="34" charset="0"/>
              </a:rPr>
              <a:t>4</a:t>
            </a:r>
            <a:r>
              <a:rPr lang="en-ZA" sz="3200" spc="-20" dirty="0" smtClean="0">
                <a:solidFill>
                  <a:schemeClr val="accent6">
                    <a:lumMod val="50000"/>
                  </a:schemeClr>
                </a:solidFill>
                <a:latin typeface="Arial Black" panose="020B0A04020102020204" pitchFamily="34" charset="0"/>
              </a:rPr>
              <a:t>. COMMISSION 3: Summary of Recommendations</a:t>
            </a:r>
            <a:endParaRPr sz="3200" dirty="0">
              <a:solidFill>
                <a:schemeClr val="accent6">
                  <a:lumMod val="50000"/>
                </a:schemeClr>
              </a:solidFill>
              <a:latin typeface="Arial Black" panose="020B0A04020102020204" pitchFamily="34" charset="0"/>
            </a:endParaRPr>
          </a:p>
        </p:txBody>
      </p:sp>
      <p:sp>
        <p:nvSpPr>
          <p:cNvPr id="4" name="Content Placeholder 3"/>
          <p:cNvSpPr>
            <a:spLocks noGrp="1"/>
          </p:cNvSpPr>
          <p:nvPr>
            <p:ph idx="1"/>
          </p:nvPr>
        </p:nvSpPr>
        <p:spPr>
          <a:xfrm>
            <a:off x="609600" y="1069850"/>
            <a:ext cx="10972800" cy="4525963"/>
          </a:xfrm>
        </p:spPr>
        <p:txBody>
          <a:bodyPr>
            <a:normAutofit fontScale="70000" lnSpcReduction="20000"/>
          </a:bodyPr>
          <a:lstStyle/>
          <a:p>
            <a:pPr marL="0" lvl="0" indent="0" algn="just">
              <a:lnSpc>
                <a:spcPct val="107000"/>
              </a:lnSpc>
              <a:buNone/>
            </a:pPr>
            <a:r>
              <a:rPr lang="en-GB" b="1" dirty="0" smtClean="0">
                <a:latin typeface="Arial" panose="020B0604020202020204" pitchFamily="34" charset="0"/>
                <a:ea typeface="Calibri" panose="020F0502020204030204" pitchFamily="34" charset="0"/>
                <a:cs typeface="Arial" panose="020B0604020202020204" pitchFamily="34" charset="0"/>
              </a:rPr>
              <a:t>Below is the summary of Commission 3 Recommendations from the Technical Education Workshop (TEW) held on 1 – 2 June 2022:</a:t>
            </a:r>
          </a:p>
          <a:p>
            <a:pPr marL="0" lvl="0" indent="0" algn="just">
              <a:lnSpc>
                <a:spcPct val="107000"/>
              </a:lnSpc>
              <a:buNone/>
            </a:pPr>
            <a:endParaRPr lang="en-ZA" b="1" dirty="0" smtClean="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en-ZA" b="1" dirty="0" smtClean="0">
                <a:latin typeface="Arial" panose="020B0604020202020204" pitchFamily="34" charset="0"/>
                <a:ea typeface="Calibri" panose="020F0502020204030204" pitchFamily="34" charset="0"/>
                <a:cs typeface="Arial" panose="020B0604020202020204" pitchFamily="34" charset="0"/>
              </a:rPr>
              <a:t>A </a:t>
            </a:r>
            <a:r>
              <a:rPr lang="en-ZA" b="1" dirty="0">
                <a:latin typeface="Arial" panose="020B0604020202020204" pitchFamily="34" charset="0"/>
                <a:ea typeface="Calibri" panose="020F0502020204030204" pitchFamily="34" charset="0"/>
                <a:cs typeface="Arial" panose="020B0604020202020204" pitchFamily="34" charset="0"/>
              </a:rPr>
              <a:t>process needs to be initiated for the Review of Curriculum Content for Technical Mathematics and Technical Sciences </a:t>
            </a:r>
            <a:r>
              <a:rPr lang="en-ZA" dirty="0">
                <a:latin typeface="Arial" panose="020B0604020202020204" pitchFamily="34" charset="0"/>
                <a:ea typeface="Calibri" panose="020F0502020204030204" pitchFamily="34" charset="0"/>
                <a:cs typeface="Arial" panose="020B0604020202020204" pitchFamily="34" charset="0"/>
              </a:rPr>
              <a:t>to ensure that these subjects will be fit for purpose.</a:t>
            </a:r>
          </a:p>
          <a:p>
            <a:pPr lvl="0" algn="just">
              <a:lnSpc>
                <a:spcPct val="107000"/>
              </a:lnSpc>
              <a:buFont typeface="Wingdings" panose="05000000000000000000" pitchFamily="2" charset="2"/>
              <a:buChar char=""/>
            </a:pPr>
            <a:endParaRPr lang="en-ZA"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en-ZA" b="1" dirty="0">
                <a:latin typeface="Arial" panose="020B0604020202020204" pitchFamily="34" charset="0"/>
                <a:ea typeface="Calibri" panose="020F0502020204030204" pitchFamily="34" charset="0"/>
                <a:cs typeface="Arial" panose="020B0604020202020204" pitchFamily="34" charset="0"/>
              </a:rPr>
              <a:t>A Review of Policy on Subject Combinations Specific to Technology Subjects Needs to be initiated </a:t>
            </a:r>
            <a:r>
              <a:rPr lang="en-ZA" dirty="0">
                <a:latin typeface="Arial" panose="020B0604020202020204" pitchFamily="34" charset="0"/>
                <a:ea typeface="Calibri" panose="020F0502020204030204" pitchFamily="34" charset="0"/>
                <a:cs typeface="Arial" panose="020B0604020202020204" pitchFamily="34" charset="0"/>
              </a:rPr>
              <a:t>as a matter of urgency for implementation with effect from 2024.</a:t>
            </a:r>
          </a:p>
          <a:p>
            <a:pPr lvl="0" algn="just">
              <a:lnSpc>
                <a:spcPct val="107000"/>
              </a:lnSpc>
              <a:buFont typeface="Wingdings" panose="05000000000000000000" pitchFamily="2" charset="2"/>
              <a:buChar char=""/>
            </a:pPr>
            <a:endParaRPr lang="en-ZA"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800"/>
              </a:spcAft>
            </a:pPr>
            <a:r>
              <a:rPr lang="en-ZA" b="1" dirty="0">
                <a:latin typeface="Arial" panose="020B0604020202020204" pitchFamily="34" charset="0"/>
                <a:ea typeface="Calibri" panose="020F0502020204030204" pitchFamily="34" charset="0"/>
                <a:cs typeface="Arial" panose="020B0604020202020204" pitchFamily="34" charset="0"/>
              </a:rPr>
              <a:t>DBE’s Branches C and D need to take discussions on curriculum and assessment issues and challenges </a:t>
            </a:r>
            <a:r>
              <a:rPr lang="en-ZA" dirty="0">
                <a:latin typeface="Arial" panose="020B0604020202020204" pitchFamily="34" charset="0"/>
                <a:ea typeface="Calibri" panose="020F0502020204030204" pitchFamily="34" charset="0"/>
                <a:cs typeface="Arial" panose="020B0604020202020204" pitchFamily="34" charset="0"/>
              </a:rPr>
              <a:t>that were raised during the workshop.</a:t>
            </a:r>
          </a:p>
        </p:txBody>
      </p:sp>
    </p:spTree>
    <p:extLst>
      <p:ext uri="{BB962C8B-B14F-4D97-AF65-F5344CB8AC3E}">
        <p14:creationId xmlns:p14="http://schemas.microsoft.com/office/powerpoint/2010/main" xmlns="" val="3575747577"/>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304769774"/>
              </p:ext>
            </p:extLst>
          </p:nvPr>
        </p:nvGraphicFramePr>
        <p:xfrm>
          <a:off x="0" y="997527"/>
          <a:ext cx="12192001" cy="5549857"/>
        </p:xfrm>
        <a:graphic>
          <a:graphicData uri="http://schemas.openxmlformats.org/drawingml/2006/table">
            <a:tbl>
              <a:tblPr firstRow="1" bandRow="1"/>
              <a:tblGrid>
                <a:gridCol w="756274">
                  <a:extLst>
                    <a:ext uri="{9D8B030D-6E8A-4147-A177-3AD203B41FA5}">
                      <a16:colId xmlns:a16="http://schemas.microsoft.com/office/drawing/2014/main" xmlns="" val="588923228"/>
                    </a:ext>
                  </a:extLst>
                </a:gridCol>
                <a:gridCol w="2748552">
                  <a:extLst>
                    <a:ext uri="{9D8B030D-6E8A-4147-A177-3AD203B41FA5}">
                      <a16:colId xmlns:a16="http://schemas.microsoft.com/office/drawing/2014/main" xmlns="" val="589074433"/>
                    </a:ext>
                  </a:extLst>
                </a:gridCol>
                <a:gridCol w="3265180">
                  <a:extLst>
                    <a:ext uri="{9D8B030D-6E8A-4147-A177-3AD203B41FA5}">
                      <a16:colId xmlns:a16="http://schemas.microsoft.com/office/drawing/2014/main" xmlns="" val="553969584"/>
                    </a:ext>
                  </a:extLst>
                </a:gridCol>
                <a:gridCol w="1727449">
                  <a:extLst>
                    <a:ext uri="{9D8B030D-6E8A-4147-A177-3AD203B41FA5}">
                      <a16:colId xmlns:a16="http://schemas.microsoft.com/office/drawing/2014/main" xmlns="" val="3655977960"/>
                    </a:ext>
                  </a:extLst>
                </a:gridCol>
                <a:gridCol w="1615612">
                  <a:extLst>
                    <a:ext uri="{9D8B030D-6E8A-4147-A177-3AD203B41FA5}">
                      <a16:colId xmlns:a16="http://schemas.microsoft.com/office/drawing/2014/main" xmlns="" val="461765765"/>
                    </a:ext>
                  </a:extLst>
                </a:gridCol>
                <a:gridCol w="2078934">
                  <a:extLst>
                    <a:ext uri="{9D8B030D-6E8A-4147-A177-3AD203B41FA5}">
                      <a16:colId xmlns:a16="http://schemas.microsoft.com/office/drawing/2014/main" xmlns="" val="1231141191"/>
                    </a:ext>
                  </a:extLst>
                </a:gridCol>
              </a:tblGrid>
              <a:tr h="497522">
                <a:tc rowSpan="8">
                  <a:txBody>
                    <a:bodyPr/>
                    <a:lstStyle/>
                    <a:p>
                      <a:pPr algn="ctr">
                        <a:lnSpc>
                          <a:spcPct val="107000"/>
                        </a:lnSpc>
                        <a:spcAft>
                          <a:spcPts val="800"/>
                        </a:spcAft>
                      </a:pPr>
                      <a:r>
                        <a:rPr lang="en-GB" sz="32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COMMISSION 3</a:t>
                      </a:r>
                      <a:endParaRPr lang="en-ZA" sz="32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RESOLUTION</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ACTIVITIES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RESPONSIBLE</a:t>
                      </a:r>
                      <a:r>
                        <a:rPr lang="en-GB" sz="1800" b="1" baseline="0"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 BRANCH</a:t>
                      </a: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TIMELINE</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PROGRESS/ MILESTONES</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388376791"/>
                  </a:ext>
                </a:extLst>
              </a:tr>
              <a:tr h="497522">
                <a:tc vMerge="1">
                  <a:txBody>
                    <a:bodyPr/>
                    <a:lstStyle/>
                    <a:p>
                      <a:pPr algn="ctr">
                        <a:lnSpc>
                          <a:spcPct val="107000"/>
                        </a:lnSpc>
                        <a:spcAft>
                          <a:spcPts val="800"/>
                        </a:spcAft>
                      </a:pPr>
                      <a:endParaRPr lang="en-GB" sz="1800" dirty="0" smtClean="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rowSpan="7">
                  <a:txBody>
                    <a:bodyPr/>
                    <a:lstStyle/>
                    <a:p>
                      <a:pPr marL="354330" indent="-285750" algn="l">
                        <a:lnSpc>
                          <a:spcPts val="1880"/>
                        </a:lnSpc>
                        <a:buFont typeface="Arial" panose="020B0604020202020204" pitchFamily="34" charset="0"/>
                        <a:buChar char="•"/>
                        <a:tabLst>
                          <a:tab pos="412115" algn="l"/>
                        </a:tabLst>
                      </a:pPr>
                      <a:r>
                        <a:rPr lang="en-GB" sz="1800" b="1" spc="-65" dirty="0" smtClean="0">
                          <a:latin typeface="Arial"/>
                          <a:cs typeface="Arial"/>
                        </a:rPr>
                        <a:t>To</a:t>
                      </a:r>
                      <a:r>
                        <a:rPr lang="en-GB" sz="1800" b="1" spc="-65" baseline="0" dirty="0" smtClean="0">
                          <a:latin typeface="Arial"/>
                          <a:cs typeface="Arial"/>
                        </a:rPr>
                        <a:t> </a:t>
                      </a:r>
                      <a:r>
                        <a:rPr lang="en-GB" sz="1800" b="1" spc="-10" baseline="0" dirty="0" smtClean="0">
                          <a:latin typeface="Arial"/>
                          <a:cs typeface="Arial"/>
                        </a:rPr>
                        <a:t>R</a:t>
                      </a:r>
                      <a:r>
                        <a:rPr lang="en-GB" sz="1800" b="1" spc="-10" dirty="0" smtClean="0">
                          <a:latin typeface="Arial"/>
                          <a:cs typeface="Arial"/>
                        </a:rPr>
                        <a:t>eview </a:t>
                      </a:r>
                      <a:r>
                        <a:rPr lang="en-GB" sz="1800" b="1" spc="-5" dirty="0" smtClean="0">
                          <a:latin typeface="Arial"/>
                          <a:cs typeface="Arial"/>
                        </a:rPr>
                        <a:t>and customise</a:t>
                      </a:r>
                      <a:r>
                        <a:rPr lang="en-GB" sz="1800" b="1" spc="140" dirty="0" smtClean="0">
                          <a:latin typeface="Arial"/>
                          <a:cs typeface="Arial"/>
                        </a:rPr>
                        <a:t> </a:t>
                      </a:r>
                      <a:r>
                        <a:rPr lang="en-GB" sz="1800" b="1" spc="-5" dirty="0" smtClean="0">
                          <a:latin typeface="Arial"/>
                          <a:cs typeface="Arial"/>
                        </a:rPr>
                        <a:t>the</a:t>
                      </a:r>
                      <a:r>
                        <a:rPr lang="en-GB" sz="1800" b="1" spc="0" baseline="0" dirty="0" smtClean="0">
                          <a:latin typeface="Arial"/>
                          <a:cs typeface="Arial"/>
                        </a:rPr>
                        <a:t> </a:t>
                      </a:r>
                      <a:r>
                        <a:rPr lang="en-GB" sz="1800" b="1" spc="-20" dirty="0" smtClean="0">
                          <a:latin typeface="Arial"/>
                          <a:cs typeface="Arial"/>
                        </a:rPr>
                        <a:t>Technical </a:t>
                      </a:r>
                      <a:r>
                        <a:rPr lang="en-GB" sz="1800" b="1" spc="-5" dirty="0" smtClean="0">
                          <a:latin typeface="Arial"/>
                          <a:cs typeface="Arial"/>
                        </a:rPr>
                        <a:t>Mathematics and </a:t>
                      </a:r>
                      <a:r>
                        <a:rPr lang="en-GB" sz="1800" b="1" spc="-20" dirty="0" smtClean="0">
                          <a:latin typeface="Arial"/>
                          <a:cs typeface="Arial"/>
                        </a:rPr>
                        <a:t>Technical  </a:t>
                      </a:r>
                      <a:r>
                        <a:rPr lang="en-GB" sz="1800" b="1" spc="-5" dirty="0" smtClean="0">
                          <a:latin typeface="Arial"/>
                          <a:cs typeface="Arial"/>
                        </a:rPr>
                        <a:t>Science </a:t>
                      </a:r>
                      <a:r>
                        <a:rPr lang="en-GB" sz="1800" b="1" spc="-20" dirty="0" smtClean="0">
                          <a:latin typeface="Arial"/>
                          <a:cs typeface="Arial"/>
                        </a:rPr>
                        <a:t>CAPS </a:t>
                      </a:r>
                      <a:r>
                        <a:rPr lang="en-GB" sz="1800" b="1" spc="-5" dirty="0" smtClean="0">
                          <a:latin typeface="Arial"/>
                          <a:cs typeface="Arial"/>
                        </a:rPr>
                        <a:t>Sections: 1, 2, 3 and 4  to be relevant to Technical</a:t>
                      </a:r>
                      <a:r>
                        <a:rPr lang="en-GB" sz="1800" b="1" spc="35" dirty="0" smtClean="0">
                          <a:latin typeface="Arial"/>
                          <a:cs typeface="Arial"/>
                        </a:rPr>
                        <a:t> </a:t>
                      </a:r>
                      <a:r>
                        <a:rPr lang="en-GB" sz="1800" b="1" spc="-5" dirty="0" smtClean="0">
                          <a:latin typeface="Arial"/>
                          <a:cs typeface="Arial"/>
                        </a:rPr>
                        <a:t>Field.</a:t>
                      </a:r>
                    </a:p>
                    <a:p>
                      <a:pPr marL="354330" marR="0" indent="-285750" algn="l" defTabSz="914400" rtl="0" eaLnBrk="1" fontAlgn="auto" latinLnBrk="0" hangingPunct="1">
                        <a:lnSpc>
                          <a:spcPts val="1880"/>
                        </a:lnSpc>
                        <a:spcBef>
                          <a:spcPts val="0"/>
                        </a:spcBef>
                        <a:spcAft>
                          <a:spcPts val="0"/>
                        </a:spcAft>
                        <a:buClrTx/>
                        <a:buSzTx/>
                        <a:buFont typeface="Arial" panose="020B0604020202020204" pitchFamily="34" charset="0"/>
                        <a:buChar char="•"/>
                        <a:tabLst>
                          <a:tab pos="412115" algn="l"/>
                        </a:tabLst>
                        <a:defRPr/>
                      </a:pPr>
                      <a:endParaRPr lang="en-GB" sz="1800" b="1" spc="-65" dirty="0" smtClean="0">
                        <a:latin typeface="Arial"/>
                        <a:cs typeface="Arial"/>
                      </a:endParaRPr>
                    </a:p>
                    <a:p>
                      <a:pPr marL="68580" marR="0" indent="0" algn="l" defTabSz="914400" rtl="0" eaLnBrk="1" fontAlgn="auto" latinLnBrk="0" hangingPunct="1">
                        <a:lnSpc>
                          <a:spcPts val="1880"/>
                        </a:lnSpc>
                        <a:spcBef>
                          <a:spcPts val="0"/>
                        </a:spcBef>
                        <a:spcAft>
                          <a:spcPts val="0"/>
                        </a:spcAft>
                        <a:buClrTx/>
                        <a:buSzTx/>
                        <a:buFont typeface="Arial" panose="020B0604020202020204" pitchFamily="34" charset="0"/>
                        <a:buNone/>
                        <a:tabLst>
                          <a:tab pos="412115" algn="l"/>
                        </a:tabLst>
                        <a:defRPr/>
                      </a:pPr>
                      <a:endParaRPr lang="en-GB" sz="1800" b="1" spc="-65" dirty="0" smtClean="0">
                        <a:latin typeface="Arial"/>
                        <a:cs typeface="Arial"/>
                      </a:endParaRPr>
                    </a:p>
                    <a:p>
                      <a:pPr marL="354330" marR="0" indent="-285750" algn="l" defTabSz="914400" rtl="0" eaLnBrk="1" fontAlgn="auto" latinLnBrk="0" hangingPunct="1">
                        <a:lnSpc>
                          <a:spcPts val="1880"/>
                        </a:lnSpc>
                        <a:spcBef>
                          <a:spcPts val="0"/>
                        </a:spcBef>
                        <a:spcAft>
                          <a:spcPts val="0"/>
                        </a:spcAft>
                        <a:buClrTx/>
                        <a:buSzTx/>
                        <a:buFont typeface="Arial" panose="020B0604020202020204" pitchFamily="34" charset="0"/>
                        <a:buChar char="•"/>
                        <a:tabLst>
                          <a:tab pos="412115" algn="l"/>
                        </a:tabLst>
                        <a:defRPr/>
                      </a:pPr>
                      <a:r>
                        <a:rPr lang="en-GB" sz="1800" b="1" spc="-65" dirty="0" smtClean="0">
                          <a:latin typeface="Arial"/>
                          <a:cs typeface="Arial"/>
                        </a:rPr>
                        <a:t>To </a:t>
                      </a:r>
                      <a:r>
                        <a:rPr lang="en-GB" sz="1800" b="1" spc="-5" dirty="0" smtClean="0">
                          <a:latin typeface="Arial"/>
                          <a:cs typeface="Arial"/>
                        </a:rPr>
                        <a:t>Align </a:t>
                      </a:r>
                      <a:r>
                        <a:rPr lang="en-GB" sz="1800" b="1" spc="-10" dirty="0" smtClean="0">
                          <a:latin typeface="Arial"/>
                          <a:cs typeface="Arial"/>
                        </a:rPr>
                        <a:t>the </a:t>
                      </a:r>
                      <a:r>
                        <a:rPr lang="en-GB" sz="1800" b="1" spc="-5" dirty="0" smtClean="0">
                          <a:latin typeface="Arial"/>
                          <a:cs typeface="Arial"/>
                        </a:rPr>
                        <a:t>Content of </a:t>
                      </a:r>
                      <a:r>
                        <a:rPr lang="en-GB" sz="1800" b="1" spc="-20" dirty="0" smtClean="0">
                          <a:latin typeface="Arial"/>
                          <a:cs typeface="Arial"/>
                        </a:rPr>
                        <a:t>Technical  </a:t>
                      </a:r>
                      <a:r>
                        <a:rPr lang="en-GB" sz="1800" b="1" spc="-5" dirty="0" smtClean="0">
                          <a:latin typeface="Arial"/>
                          <a:cs typeface="Arial"/>
                        </a:rPr>
                        <a:t>Mathematics and </a:t>
                      </a:r>
                      <a:r>
                        <a:rPr lang="en-GB" sz="1800" b="1" spc="-20" dirty="0" smtClean="0">
                          <a:latin typeface="Arial"/>
                          <a:cs typeface="Arial"/>
                        </a:rPr>
                        <a:t>Technical </a:t>
                      </a:r>
                      <a:r>
                        <a:rPr lang="en-GB" sz="1800" b="1" spc="-5" dirty="0" smtClean="0">
                          <a:latin typeface="Arial"/>
                          <a:cs typeface="Arial"/>
                        </a:rPr>
                        <a:t>Science to TVET Colleges, </a:t>
                      </a:r>
                      <a:r>
                        <a:rPr lang="en-GB" sz="1800" b="1" spc="-10" dirty="0" smtClean="0">
                          <a:latin typeface="Arial"/>
                          <a:cs typeface="Arial"/>
                        </a:rPr>
                        <a:t>equivalent </a:t>
                      </a:r>
                      <a:r>
                        <a:rPr lang="en-GB" sz="1800" b="1" spc="-5" dirty="0" smtClean="0">
                          <a:latin typeface="Arial"/>
                          <a:cs typeface="Arial"/>
                        </a:rPr>
                        <a:t>to</a:t>
                      </a:r>
                      <a:r>
                        <a:rPr lang="en-GB" sz="1800" b="1" spc="-10" baseline="0" dirty="0" smtClean="0">
                          <a:latin typeface="Arial"/>
                          <a:cs typeface="Arial"/>
                        </a:rPr>
                        <a:t> </a:t>
                      </a:r>
                      <a:r>
                        <a:rPr lang="en-GB" sz="1800" b="1" spc="-5" dirty="0" smtClean="0">
                          <a:latin typeface="Arial"/>
                          <a:cs typeface="Arial"/>
                        </a:rPr>
                        <a:t>NCV Level 2 –</a:t>
                      </a:r>
                      <a:r>
                        <a:rPr lang="en-GB" sz="1800" b="1" spc="80" dirty="0" smtClean="0">
                          <a:latin typeface="Arial"/>
                          <a:cs typeface="Arial"/>
                        </a:rPr>
                        <a:t> </a:t>
                      </a:r>
                      <a:r>
                        <a:rPr lang="en-GB" sz="1800" b="1" spc="-5" dirty="0" smtClean="0">
                          <a:latin typeface="Arial"/>
                          <a:cs typeface="Arial"/>
                        </a:rPr>
                        <a:t>4.</a:t>
                      </a:r>
                      <a:endParaRPr lang="en-GB" sz="1800" b="1" dirty="0" smtClean="0">
                        <a:latin typeface="Arial"/>
                        <a:cs typeface="Arial"/>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Briefing of Subject Committees about the outcomes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Branch C </a:t>
                      </a:r>
                    </a:p>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&amp; </a:t>
                      </a:r>
                    </a:p>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Branch D</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July 2022</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Subject Committees  have been briefed</a:t>
                      </a:r>
                      <a:r>
                        <a:rPr lang="en-GB" sz="1800" baseline="0" dirty="0" smtClean="0">
                          <a:effectLst/>
                          <a:latin typeface="Arial" panose="020B0604020202020204" pitchFamily="34" charset="0"/>
                          <a:ea typeface="Calibri" panose="020F0502020204030204" pitchFamily="34" charset="0"/>
                          <a:cs typeface="Arial" panose="020B0604020202020204" pitchFamily="34" charset="0"/>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5883705"/>
                  </a:ext>
                </a:extLst>
              </a:tr>
              <a:tr h="752192">
                <a:tc vMerge="1">
                  <a:txBody>
                    <a:bodyPr/>
                    <a:lstStyle/>
                    <a:p>
                      <a:pPr algn="ctr">
                        <a:lnSpc>
                          <a:spcPct val="107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vMerge="1">
                  <a:txBody>
                    <a:bodyPr/>
                    <a:lstStyle/>
                    <a:p>
                      <a:endParaRPr lang="en-ZA" dirty="0"/>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Start the process of collecting information on Technical Subject</a:t>
                      </a:r>
                      <a:r>
                        <a:rPr lang="en-GB" sz="1800" baseline="0" dirty="0" smtClean="0">
                          <a:effectLst/>
                          <a:latin typeface="Arial" panose="020B0604020202020204" pitchFamily="34" charset="0"/>
                          <a:ea typeface="Calibri" panose="020F0502020204030204" pitchFamily="34" charset="0"/>
                          <a:cs typeface="Arial" panose="020B0604020202020204" pitchFamily="34" charset="0"/>
                        </a:rPr>
                        <a:t> Specialists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July 2022</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Participation and performance information</a:t>
                      </a:r>
                      <a:r>
                        <a:rPr lang="en-GB" sz="1800" baseline="0" dirty="0" smtClean="0">
                          <a:effectLst/>
                          <a:latin typeface="Arial" panose="020B0604020202020204" pitchFamily="34" charset="0"/>
                          <a:ea typeface="Calibri" panose="020F0502020204030204" pitchFamily="34" charset="0"/>
                          <a:cs typeface="Arial" panose="020B0604020202020204" pitchFamily="34" charset="0"/>
                        </a:rPr>
                        <a:t> is well documented</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72319072"/>
                  </a:ext>
                </a:extLst>
              </a:tr>
              <a:tr h="752192">
                <a:tc vMerge="1">
                  <a:txBody>
                    <a:bodyPr/>
                    <a:lstStyle/>
                    <a:p>
                      <a:pPr algn="ctr">
                        <a:lnSpc>
                          <a:spcPct val="107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vMerge="1">
                  <a:txBody>
                    <a:bodyPr/>
                    <a:lstStyle/>
                    <a:p>
                      <a:endParaRPr lang="en-ZA" dirty="0"/>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800" dirty="0">
                          <a:effectLst/>
                          <a:latin typeface="Arial" panose="020B0604020202020204" pitchFamily="34" charset="0"/>
                          <a:ea typeface="Calibri" panose="020F0502020204030204" pitchFamily="34" charset="0"/>
                          <a:cs typeface="Arial" panose="020B0604020202020204" pitchFamily="34" charset="0"/>
                        </a:rPr>
                        <a:t>Technical Education Workshop Recommendations presented to TDCM</a:t>
                      </a: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800" dirty="0">
                          <a:effectLst/>
                          <a:latin typeface="Arial" panose="020B0604020202020204" pitchFamily="34" charset="0"/>
                          <a:ea typeface="Calibri" panose="020F0502020204030204" pitchFamily="34" charset="0"/>
                          <a:cs typeface="Arial" panose="020B0604020202020204" pitchFamily="34" charset="0"/>
                        </a:rPr>
                        <a:t>August 2022</a:t>
                      </a: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Presentation to TDCM was done</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96386010"/>
                  </a:ext>
                </a:extLst>
              </a:tr>
              <a:tr h="497522">
                <a:tc vMerge="1">
                  <a:txBody>
                    <a:bodyPr/>
                    <a:lstStyle/>
                    <a:p>
                      <a:endParaRPr lang="en-ZA"/>
                    </a:p>
                  </a:txBody>
                  <a:tcPr/>
                </a:tc>
                <a:tc vMerge="1">
                  <a:txBody>
                    <a:bodyPr/>
                    <a:lstStyle/>
                    <a:p>
                      <a:endParaRPr lang="en-ZA"/>
                    </a:p>
                  </a:txBody>
                  <a:tcPr/>
                </a:tc>
                <a:tc rowSpan="2">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en-ZA" sz="1800" dirty="0" smtClean="0">
                          <a:effectLst/>
                          <a:latin typeface="Arial" panose="020B0604020202020204" pitchFamily="34" charset="0"/>
                          <a:ea typeface="Calibri" panose="020F0502020204030204" pitchFamily="34" charset="0"/>
                          <a:cs typeface="Arial" panose="020B0604020202020204" pitchFamily="34" charset="0"/>
                        </a:rPr>
                        <a:t>Review of TMAT &amp; TSC Curriculum</a:t>
                      </a: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ZA" sz="1800" dirty="0" smtClean="0">
                          <a:effectLst/>
                          <a:latin typeface="Arial" panose="020B0604020202020204" pitchFamily="34" charset="0"/>
                          <a:ea typeface="Calibri" panose="020F0502020204030204" pitchFamily="34" charset="0"/>
                          <a:cs typeface="Arial" panose="020B0604020202020204" pitchFamily="34" charset="0"/>
                        </a:rPr>
                        <a:t>June 2022 – January 2023 </a:t>
                      </a: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Review process</a:t>
                      </a:r>
                      <a:r>
                        <a:rPr lang="en-GB" sz="1800" baseline="0" dirty="0" smtClean="0">
                          <a:effectLst/>
                          <a:latin typeface="Arial" panose="020B0604020202020204" pitchFamily="34" charset="0"/>
                          <a:ea typeface="Calibri" panose="020F0502020204030204" pitchFamily="34" charset="0"/>
                          <a:cs typeface="Arial" panose="020B0604020202020204" pitchFamily="34" charset="0"/>
                        </a:rPr>
                        <a:t> is i</a:t>
                      </a:r>
                      <a:r>
                        <a:rPr lang="en-GB" sz="1800" dirty="0" smtClean="0">
                          <a:effectLst/>
                          <a:latin typeface="Arial" panose="020B0604020202020204" pitchFamily="34" charset="0"/>
                          <a:ea typeface="Calibri" panose="020F0502020204030204" pitchFamily="34" charset="0"/>
                          <a:cs typeface="Arial" panose="020B0604020202020204" pitchFamily="34" charset="0"/>
                        </a:rPr>
                        <a:t>n process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83431909"/>
                  </a:ext>
                </a:extLst>
              </a:tr>
              <a:tr h="68747">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a:lnSpc>
                          <a:spcPct val="107000"/>
                        </a:lnSpc>
                        <a:spcAft>
                          <a:spcPts val="800"/>
                        </a:spcAft>
                      </a:pPr>
                      <a:r>
                        <a:rPr lang="en-ZA" sz="1800" dirty="0" smtClean="0">
                          <a:effectLst/>
                          <a:latin typeface="Arial" panose="020B0604020202020204" pitchFamily="34" charset="0"/>
                          <a:ea typeface="Calibri" panose="020F0502020204030204" pitchFamily="34" charset="0"/>
                          <a:cs typeface="Arial" panose="020B0604020202020204" pitchFamily="34" charset="0"/>
                        </a:rPr>
                        <a:t>January 2023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r>
                        <a:rPr lang="en-ZA" dirty="0" smtClean="0"/>
                        <a:t>Not yet done</a:t>
                      </a:r>
                      <a:endParaRPr lang="en-ZA" dirty="0"/>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27455344"/>
                  </a:ext>
                </a:extLst>
              </a:tr>
              <a:tr h="752192">
                <a:tc vMerge="1">
                  <a:txBody>
                    <a:bodyPr/>
                    <a:lstStyle/>
                    <a:p>
                      <a:endParaRPr lang="en-ZA"/>
                    </a:p>
                  </a:txBody>
                  <a:tcPr/>
                </a:tc>
                <a:tc vMerge="1">
                  <a:txBody>
                    <a:bodyPr/>
                    <a:lstStyle/>
                    <a:p>
                      <a:endParaRPr lang="en-ZA"/>
                    </a:p>
                  </a:txBody>
                  <a:tcPr/>
                </a:tc>
                <a:tc>
                  <a:txBody>
                    <a:bodyPr/>
                    <a:lstStyle/>
                    <a:p>
                      <a:pPr>
                        <a:lnSpc>
                          <a:spcPct val="107000"/>
                        </a:lnSpc>
                        <a:spcAft>
                          <a:spcPts val="800"/>
                        </a:spcAft>
                      </a:pPr>
                      <a:r>
                        <a:rPr lang="en-ZA" sz="1800" dirty="0" smtClean="0">
                          <a:effectLst/>
                          <a:latin typeface="Arial" panose="020B0604020202020204" pitchFamily="34" charset="0"/>
                          <a:ea typeface="Calibri" panose="020F0502020204030204" pitchFamily="34" charset="0"/>
                          <a:cs typeface="Arial" panose="020B0604020202020204" pitchFamily="34" charset="0"/>
                        </a:rPr>
                        <a:t>Technical Education Workshop Recommendations presented to HEDCOM and CEM</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471410754"/>
                  </a:ext>
                </a:extLst>
              </a:tr>
              <a:tr h="707928">
                <a:tc vMerge="1">
                  <a:txBody>
                    <a:bodyPr/>
                    <a:lstStyle/>
                    <a:p>
                      <a:endParaRPr lang="en-ZA"/>
                    </a:p>
                  </a:txBody>
                  <a:tcPr/>
                </a:tc>
                <a:tc vMerge="1">
                  <a:txBody>
                    <a:bodyPr/>
                    <a:lstStyle/>
                    <a:p>
                      <a:endParaRPr lang="en-ZA"/>
                    </a:p>
                  </a:txBody>
                  <a:tcPr/>
                </a:tc>
                <a:tc>
                  <a:txBody>
                    <a:bodyPr/>
                    <a:lstStyle/>
                    <a:p>
                      <a:pPr>
                        <a:lnSpc>
                          <a:spcPct val="107000"/>
                        </a:lnSpc>
                        <a:spcAft>
                          <a:spcPts val="800"/>
                        </a:spcAft>
                      </a:pPr>
                      <a:r>
                        <a:rPr lang="en-ZA" sz="1800" dirty="0" smtClean="0">
                          <a:effectLst/>
                          <a:latin typeface="Arial" panose="020B0604020202020204" pitchFamily="34" charset="0"/>
                          <a:ea typeface="Calibri" panose="020F0502020204030204" pitchFamily="34" charset="0"/>
                          <a:cs typeface="Arial" panose="020B0604020202020204" pitchFamily="34" charset="0"/>
                        </a:rPr>
                        <a:t>Submission to UMALUSI for Approval and Gazetting into Policy</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a:txBody>
                    <a:bodyPr/>
                    <a:lstStyle/>
                    <a:p>
                      <a:pPr algn="ctr">
                        <a:lnSpc>
                          <a:spcPct val="107000"/>
                        </a:lnSpc>
                        <a:spcAft>
                          <a:spcPts val="800"/>
                        </a:spcAft>
                      </a:pPr>
                      <a:r>
                        <a:rPr lang="en-ZA" sz="1800" dirty="0" smtClean="0">
                          <a:effectLst/>
                          <a:latin typeface="Arial" panose="020B0604020202020204" pitchFamily="34" charset="0"/>
                          <a:ea typeface="Calibri" panose="020F0502020204030204" pitchFamily="34" charset="0"/>
                          <a:cs typeface="Arial" panose="020B0604020202020204" pitchFamily="34" charset="0"/>
                        </a:rPr>
                        <a:t>April 2023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dirty="0" smtClean="0"/>
                        <a:t>Not yet done</a:t>
                      </a:r>
                      <a:endParaRPr lang="en-ZA" dirty="0"/>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280803"/>
                  </a:ext>
                </a:extLst>
              </a:tr>
            </a:tbl>
          </a:graphicData>
        </a:graphic>
      </p:graphicFrame>
      <p:sp>
        <p:nvSpPr>
          <p:cNvPr id="5" name="object 3"/>
          <p:cNvSpPr txBox="1">
            <a:spLocks noGrp="1"/>
          </p:cNvSpPr>
          <p:nvPr>
            <p:ph type="title"/>
          </p:nvPr>
        </p:nvSpPr>
        <p:spPr>
          <a:xfrm>
            <a:off x="0" y="61557"/>
            <a:ext cx="11366957" cy="628377"/>
          </a:xfrm>
          <a:prstGeom prst="rect">
            <a:avLst/>
          </a:prstGeom>
        </p:spPr>
        <p:txBody>
          <a:bodyPr vert="horz" wrap="square" lIns="0" tIns="12700" rIns="0" bIns="0" rtlCol="0">
            <a:spAutoFit/>
          </a:bodyPr>
          <a:lstStyle/>
          <a:p>
            <a:pPr marL="12700" algn="l">
              <a:lnSpc>
                <a:spcPct val="100000"/>
              </a:lnSpc>
              <a:spcBef>
                <a:spcPts val="100"/>
              </a:spcBef>
            </a:pPr>
            <a:r>
              <a:rPr lang="en-ZA" sz="4000" spc="-20" dirty="0" smtClean="0">
                <a:solidFill>
                  <a:schemeClr val="accent6">
                    <a:lumMod val="50000"/>
                  </a:schemeClr>
                </a:solidFill>
                <a:latin typeface="Arial Black" panose="020B0A04020102020204" pitchFamily="34" charset="0"/>
              </a:rPr>
              <a:t>C</a:t>
            </a:r>
            <a:r>
              <a:rPr lang="en-ZA" sz="3200" spc="-20" dirty="0" smtClean="0">
                <a:solidFill>
                  <a:schemeClr val="accent6">
                    <a:lumMod val="50000"/>
                  </a:schemeClr>
                </a:solidFill>
                <a:latin typeface="Arial Black" panose="020B0A04020102020204" pitchFamily="34" charset="0"/>
              </a:rPr>
              <a:t>OMMISSION 3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LANS AND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ROGRESS</a:t>
            </a:r>
            <a:r>
              <a:rPr sz="3200" spc="-130" dirty="0" smtClean="0">
                <a:solidFill>
                  <a:schemeClr val="accent6">
                    <a:lumMod val="50000"/>
                  </a:schemeClr>
                </a:solidFill>
                <a:latin typeface="Arial Black" panose="020B0A04020102020204" pitchFamily="34" charset="0"/>
              </a:rPr>
              <a:t> </a:t>
            </a:r>
            <a:endParaRPr sz="3200" dirty="0">
              <a:solidFill>
                <a:schemeClr val="accent6">
                  <a:lumMod val="50000"/>
                </a:schemeClr>
              </a:solidFill>
              <a:latin typeface="Arial Black" panose="020B0A04020102020204" pitchFamily="34" charset="0"/>
            </a:endParaRPr>
          </a:p>
        </p:txBody>
      </p:sp>
    </p:spTree>
    <p:extLst>
      <p:ext uri="{BB962C8B-B14F-4D97-AF65-F5344CB8AC3E}">
        <p14:creationId xmlns:p14="http://schemas.microsoft.com/office/powerpoint/2010/main" xmlns="" val="2825496949"/>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68404667"/>
              </p:ext>
            </p:extLst>
          </p:nvPr>
        </p:nvGraphicFramePr>
        <p:xfrm>
          <a:off x="0" y="751488"/>
          <a:ext cx="12192000" cy="5816329"/>
        </p:xfrm>
        <a:graphic>
          <a:graphicData uri="http://schemas.openxmlformats.org/drawingml/2006/table">
            <a:tbl>
              <a:tblPr firstRow="1" bandRow="1"/>
              <a:tblGrid>
                <a:gridCol w="706028">
                  <a:extLst>
                    <a:ext uri="{9D8B030D-6E8A-4147-A177-3AD203B41FA5}">
                      <a16:colId xmlns:a16="http://schemas.microsoft.com/office/drawing/2014/main" xmlns="" val="588923228"/>
                    </a:ext>
                  </a:extLst>
                </a:gridCol>
                <a:gridCol w="2718915">
                  <a:extLst>
                    <a:ext uri="{9D8B030D-6E8A-4147-A177-3AD203B41FA5}">
                      <a16:colId xmlns:a16="http://schemas.microsoft.com/office/drawing/2014/main" xmlns="" val="589074433"/>
                    </a:ext>
                  </a:extLst>
                </a:gridCol>
                <a:gridCol w="2920439">
                  <a:extLst>
                    <a:ext uri="{9D8B030D-6E8A-4147-A177-3AD203B41FA5}">
                      <a16:colId xmlns:a16="http://schemas.microsoft.com/office/drawing/2014/main" xmlns="" val="553969584"/>
                    </a:ext>
                  </a:extLst>
                </a:gridCol>
                <a:gridCol w="1688750">
                  <a:extLst>
                    <a:ext uri="{9D8B030D-6E8A-4147-A177-3AD203B41FA5}">
                      <a16:colId xmlns:a16="http://schemas.microsoft.com/office/drawing/2014/main" xmlns="" val="3655977960"/>
                    </a:ext>
                  </a:extLst>
                </a:gridCol>
                <a:gridCol w="2078934">
                  <a:extLst>
                    <a:ext uri="{9D8B030D-6E8A-4147-A177-3AD203B41FA5}">
                      <a16:colId xmlns:a16="http://schemas.microsoft.com/office/drawing/2014/main" xmlns="" val="461765765"/>
                    </a:ext>
                  </a:extLst>
                </a:gridCol>
                <a:gridCol w="2078934">
                  <a:extLst>
                    <a:ext uri="{9D8B030D-6E8A-4147-A177-3AD203B41FA5}">
                      <a16:colId xmlns:a16="http://schemas.microsoft.com/office/drawing/2014/main" xmlns="" val="1231141191"/>
                    </a:ext>
                  </a:extLst>
                </a:gridCol>
              </a:tblGrid>
              <a:tr h="590843">
                <a:tc rowSpan="7">
                  <a:txBody>
                    <a:bodyPr/>
                    <a:lstStyle/>
                    <a:p>
                      <a:pPr algn="ctr">
                        <a:lnSpc>
                          <a:spcPct val="100000"/>
                        </a:lnSpc>
                        <a:spcAft>
                          <a:spcPts val="0"/>
                        </a:spcAft>
                      </a:pPr>
                      <a:r>
                        <a:rPr lang="en-GB" sz="2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 COMMISSION 3</a:t>
                      </a:r>
                      <a:endParaRPr lang="en-ZA" sz="2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RESOLUTION</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ACTIVITIES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RESPONSIBLE</a:t>
                      </a:r>
                      <a:r>
                        <a:rPr lang="en-GB" sz="1800" b="1" baseline="0"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 BRANCH</a:t>
                      </a: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TIMELINE</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PROGRESS/ MILESTONES</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388376791"/>
                  </a:ext>
                </a:extLst>
              </a:tr>
              <a:tr h="1165429">
                <a:tc vMerge="1">
                  <a:txBody>
                    <a:bodyPr/>
                    <a:lstStyle/>
                    <a:p>
                      <a:pPr algn="ctr">
                        <a:lnSpc>
                          <a:spcPct val="107000"/>
                        </a:lnSpc>
                        <a:spcAft>
                          <a:spcPts val="800"/>
                        </a:spcAft>
                      </a:pPr>
                      <a:endParaRPr lang="en-GB" sz="1800" dirty="0" smtClean="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rowSpan="3">
                  <a:txBody>
                    <a:bodyPr/>
                    <a:lstStyle/>
                    <a:p>
                      <a:pPr marL="68580" indent="0" algn="l">
                        <a:lnSpc>
                          <a:spcPct val="100000"/>
                        </a:lnSpc>
                        <a:spcAft>
                          <a:spcPts val="0"/>
                        </a:spcAft>
                        <a:buFont typeface="Symbol"/>
                        <a:buNone/>
                        <a:tabLst>
                          <a:tab pos="412115" algn="l"/>
                        </a:tabLst>
                      </a:pPr>
                      <a:r>
                        <a:rPr lang="en-GB" sz="1800" b="1" spc="-5" dirty="0" smtClean="0">
                          <a:latin typeface="Arial"/>
                          <a:cs typeface="Arial"/>
                        </a:rPr>
                        <a:t>Communication with Stakeholders</a:t>
                      </a:r>
                      <a:r>
                        <a:rPr lang="en-GB" sz="1800" b="1" spc="65" dirty="0" smtClean="0">
                          <a:latin typeface="Arial"/>
                          <a:cs typeface="Arial"/>
                        </a:rPr>
                        <a:t> </a:t>
                      </a:r>
                      <a:r>
                        <a:rPr lang="en-GB" sz="1800" b="1" spc="-5" dirty="0" smtClean="0">
                          <a:latin typeface="Arial"/>
                          <a:cs typeface="Arial"/>
                        </a:rPr>
                        <a:t>and Training of</a:t>
                      </a:r>
                      <a:r>
                        <a:rPr lang="en-GB" sz="1800" b="1" spc="45" dirty="0" smtClean="0">
                          <a:latin typeface="Arial"/>
                          <a:cs typeface="Arial"/>
                        </a:rPr>
                        <a:t> </a:t>
                      </a:r>
                      <a:r>
                        <a:rPr lang="en-GB" sz="1800" b="1" spc="-5" dirty="0" smtClean="0">
                          <a:latin typeface="Arial"/>
                          <a:cs typeface="Arial"/>
                        </a:rPr>
                        <a:t>Educators.</a:t>
                      </a:r>
                      <a:endParaRPr lang="en-GB" sz="1800" b="1" dirty="0">
                        <a:latin typeface="Arial"/>
                        <a:cs typeface="Arial"/>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nSpc>
                          <a:spcPct val="100000"/>
                        </a:lnSpc>
                        <a:spcAft>
                          <a:spcPts val="0"/>
                        </a:spcAft>
                        <a:buFont typeface="Arial" panose="020B0604020202020204" pitchFamily="34" charset="0"/>
                        <a:buChar char="•"/>
                      </a:pPr>
                      <a:r>
                        <a:rPr lang="en-GB" sz="1800" dirty="0" smtClean="0">
                          <a:effectLst/>
                          <a:latin typeface="Arial" panose="020B0604020202020204" pitchFamily="34" charset="0"/>
                          <a:ea typeface="Calibri" panose="020F0502020204030204" pitchFamily="34" charset="0"/>
                          <a:cs typeface="Arial" panose="020B0604020202020204" pitchFamily="34" charset="0"/>
                        </a:rPr>
                        <a:t>Start the process of collecting information from Technical Subjects’</a:t>
                      </a:r>
                      <a:r>
                        <a:rPr lang="en-GB" sz="1800" baseline="0" dirty="0" smtClean="0">
                          <a:effectLst/>
                          <a:latin typeface="Arial" panose="020B0604020202020204" pitchFamily="34" charset="0"/>
                          <a:ea typeface="Calibri" panose="020F0502020204030204" pitchFamily="34" charset="0"/>
                          <a:cs typeface="Arial" panose="020B0604020202020204" pitchFamily="34" charset="0"/>
                        </a:rPr>
                        <a:t> Specialists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a:lnSpc>
                          <a:spcPct val="100000"/>
                        </a:lnSpc>
                        <a:spcAft>
                          <a:spcPts val="0"/>
                        </a:spcAft>
                      </a:pPr>
                      <a:r>
                        <a:rPr kumimoji="0" lang="en-GB" sz="18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Branch C </a:t>
                      </a:r>
                    </a:p>
                    <a:p>
                      <a:pPr algn="ctr">
                        <a:lnSpc>
                          <a:spcPct val="100000"/>
                        </a:lnSpc>
                        <a:spcAft>
                          <a:spcPts val="0"/>
                        </a:spcAft>
                      </a:pPr>
                      <a:endParaRPr kumimoji="0" lang="en-GB" sz="18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algn="ctr">
                        <a:lnSpc>
                          <a:spcPct val="100000"/>
                        </a:lnSpc>
                        <a:spcAft>
                          <a:spcPts val="0"/>
                        </a:spcAft>
                      </a:pPr>
                      <a:r>
                        <a:rPr kumimoji="0" lang="en-GB" sz="18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&amp; </a:t>
                      </a:r>
                    </a:p>
                    <a:p>
                      <a:pPr algn="ctr">
                        <a:lnSpc>
                          <a:spcPct val="100000"/>
                        </a:lnSpc>
                        <a:spcAft>
                          <a:spcPts val="0"/>
                        </a:spcAft>
                      </a:pPr>
                      <a:endParaRPr kumimoji="0" lang="en-GB" sz="18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algn="ctr">
                        <a:lnSpc>
                          <a:spcPct val="100000"/>
                        </a:lnSpc>
                        <a:spcAft>
                          <a:spcPts val="0"/>
                        </a:spcAft>
                      </a:pPr>
                      <a:r>
                        <a:rPr kumimoji="0" lang="en-GB" sz="18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Branch D</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June</a:t>
                      </a:r>
                      <a:r>
                        <a:rPr lang="en-GB" sz="1800" baseline="0" dirty="0" smtClean="0">
                          <a:effectLst/>
                          <a:latin typeface="Arial" panose="020B0604020202020204" pitchFamily="34" charset="0"/>
                          <a:ea typeface="Calibri" panose="020F0502020204030204" pitchFamily="34" charset="0"/>
                          <a:cs typeface="Arial" panose="020B0604020202020204" pitchFamily="34" charset="0"/>
                        </a:rPr>
                        <a:t> </a:t>
                      </a:r>
                      <a:r>
                        <a:rPr lang="en-GB" sz="1800" dirty="0" smtClean="0">
                          <a:effectLst/>
                          <a:latin typeface="Arial" panose="020B0604020202020204" pitchFamily="34" charset="0"/>
                          <a:ea typeface="Calibri" panose="020F0502020204030204" pitchFamily="34" charset="0"/>
                          <a:cs typeface="Arial" panose="020B0604020202020204" pitchFamily="34" charset="0"/>
                        </a:rPr>
                        <a:t>2022</a:t>
                      </a:r>
                    </a:p>
                    <a:p>
                      <a:pPr algn="ctr">
                        <a:lnSpc>
                          <a:spcPct val="100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 – </a:t>
                      </a:r>
                    </a:p>
                    <a:p>
                      <a:pPr algn="ctr">
                        <a:lnSpc>
                          <a:spcPct val="100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Sep 2022</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Ongoing</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5883705"/>
                  </a:ext>
                </a:extLst>
              </a:tr>
              <a:tr h="551945">
                <a:tc vMerge="1">
                  <a:txBody>
                    <a:bodyPr/>
                    <a:lstStyle/>
                    <a:p>
                      <a:pPr algn="ctr">
                        <a:lnSpc>
                          <a:spcPct val="107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vMerge="1">
                  <a:txBody>
                    <a:bodyPr/>
                    <a:lstStyle/>
                    <a:p>
                      <a:endParaRPr lang="en-ZA" dirty="0"/>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nSpc>
                          <a:spcPct val="100000"/>
                        </a:lnSpc>
                        <a:spcAft>
                          <a:spcPts val="0"/>
                        </a:spcAft>
                        <a:buFont typeface="Arial" panose="020B0604020202020204" pitchFamily="34" charset="0"/>
                        <a:buChar char="•"/>
                      </a:pPr>
                      <a:r>
                        <a:rPr lang="en-GB" sz="1800" dirty="0" smtClean="0">
                          <a:effectLst/>
                          <a:latin typeface="Arial" panose="020B0604020202020204" pitchFamily="34" charset="0"/>
                          <a:ea typeface="Calibri" panose="020F0502020204030204" pitchFamily="34" charset="0"/>
                          <a:cs typeface="Arial" panose="020B0604020202020204" pitchFamily="34" charset="0"/>
                        </a:rPr>
                        <a:t>Public Comments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February</a:t>
                      </a:r>
                      <a:r>
                        <a:rPr lang="en-GB" sz="1800" baseline="0" dirty="0" smtClean="0">
                          <a:effectLst/>
                          <a:latin typeface="Arial" panose="020B0604020202020204" pitchFamily="34" charset="0"/>
                          <a:ea typeface="Calibri" panose="020F0502020204030204" pitchFamily="34" charset="0"/>
                          <a:cs typeface="Arial" panose="020B0604020202020204" pitchFamily="34" charset="0"/>
                        </a:rPr>
                        <a:t> 2023</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dirty="0" smtClean="0"/>
                        <a:t>Not yet done</a:t>
                      </a:r>
                    </a:p>
                    <a:p>
                      <a:pPr algn="ctr">
                        <a:lnSpc>
                          <a:spcPct val="100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72319072"/>
                  </a:ext>
                </a:extLst>
              </a:tr>
              <a:tr h="874073">
                <a:tc vMerge="1">
                  <a:txBody>
                    <a:bodyPr/>
                    <a:lstStyle/>
                    <a:p>
                      <a:pPr algn="ctr">
                        <a:lnSpc>
                          <a:spcPct val="107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vMerge="1">
                  <a:txBody>
                    <a:bodyPr/>
                    <a:lstStyle/>
                    <a:p>
                      <a:pPr>
                        <a:lnSpc>
                          <a:spcPct val="107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nSpc>
                          <a:spcPct val="100000"/>
                        </a:lnSpc>
                        <a:spcAft>
                          <a:spcPts val="0"/>
                        </a:spcAft>
                        <a:buFont typeface="Arial" panose="020B0604020202020204" pitchFamily="34" charset="0"/>
                        <a:buChar char="•"/>
                      </a:pPr>
                      <a:r>
                        <a:rPr lang="en-GB" sz="1800" dirty="0" smtClean="0">
                          <a:effectLst/>
                          <a:latin typeface="Arial" panose="020B0604020202020204" pitchFamily="34" charset="0"/>
                          <a:ea typeface="Calibri" panose="020F0502020204030204" pitchFamily="34" charset="0"/>
                          <a:cs typeface="Arial" panose="020B0604020202020204" pitchFamily="34" charset="0"/>
                        </a:rPr>
                        <a:t>Communication to Stakeholders</a:t>
                      </a:r>
                    </a:p>
                    <a:p>
                      <a:pPr marL="285750" indent="-285750">
                        <a:lnSpc>
                          <a:spcPct val="100000"/>
                        </a:lnSpc>
                        <a:spcAft>
                          <a:spcPts val="0"/>
                        </a:spcAft>
                        <a:buFont typeface="Arial" panose="020B0604020202020204" pitchFamily="34" charset="0"/>
                        <a:buChar char="•"/>
                      </a:pPr>
                      <a:r>
                        <a:rPr lang="en-GB" sz="1800" dirty="0" smtClean="0">
                          <a:effectLst/>
                          <a:latin typeface="Arial" panose="020B0604020202020204" pitchFamily="34" charset="0"/>
                          <a:ea typeface="Calibri" panose="020F0502020204030204" pitchFamily="34" charset="0"/>
                          <a:cs typeface="Arial" panose="020B0604020202020204" pitchFamily="34" charset="0"/>
                        </a:rPr>
                        <a:t>Training of Teachers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July 2023</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800" dirty="0" smtClean="0">
                          <a:effectLst/>
                          <a:latin typeface="Arial" panose="020B0604020202020204" pitchFamily="34" charset="0"/>
                          <a:ea typeface="Calibri" panose="020F0502020204030204" pitchFamily="34" charset="0"/>
                          <a:cs typeface="Arial" panose="020B0604020202020204" pitchFamily="34" charset="0"/>
                        </a:rPr>
                        <a:t>Ongoing</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02398511"/>
                  </a:ext>
                </a:extLst>
              </a:tr>
              <a:tr h="694145">
                <a:tc vMerge="1">
                  <a:txBody>
                    <a:bodyPr/>
                    <a:lstStyle/>
                    <a:p>
                      <a:pPr algn="ctr">
                        <a:lnSpc>
                          <a:spcPct val="107000"/>
                        </a:lnSpc>
                        <a:spcAft>
                          <a:spcPts val="800"/>
                        </a:spcAft>
                      </a:pPr>
                      <a:endParaRPr lang="en-ZA" sz="2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3">
                  <a:txBody>
                    <a:bodyPr/>
                    <a:lstStyle/>
                    <a:p>
                      <a:pPr marL="68580" indent="0" algn="l">
                        <a:lnSpc>
                          <a:spcPct val="100000"/>
                        </a:lnSpc>
                        <a:spcAft>
                          <a:spcPts val="0"/>
                        </a:spcAft>
                        <a:buFont typeface="Symbol"/>
                        <a:buNone/>
                        <a:tabLst>
                          <a:tab pos="412115" algn="l"/>
                        </a:tabLst>
                      </a:pPr>
                      <a:r>
                        <a:rPr lang="en-ZA" sz="1800" b="1" spc="-35" dirty="0" smtClean="0">
                          <a:latin typeface="Arial"/>
                          <a:cs typeface="Arial"/>
                        </a:rPr>
                        <a:t>LTSM (Textbooks)</a:t>
                      </a:r>
                      <a:r>
                        <a:rPr lang="en-ZA" sz="1800" b="1" spc="5" dirty="0" smtClean="0">
                          <a:latin typeface="Arial"/>
                          <a:cs typeface="Arial"/>
                        </a:rPr>
                        <a:t> should be </a:t>
                      </a:r>
                      <a:r>
                        <a:rPr lang="en-ZA" sz="1800" b="1" spc="-5" dirty="0" smtClean="0">
                          <a:latin typeface="Arial"/>
                          <a:cs typeface="Arial"/>
                        </a:rPr>
                        <a:t>Reviewed and Aligned with the Approved Strengthened/ Reviewed Curriculum</a:t>
                      </a:r>
                      <a:endParaRPr lang="en-GB" sz="1800" b="1" dirty="0">
                        <a:latin typeface="Arial"/>
                        <a:cs typeface="Arial"/>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dirty="0" smtClean="0">
                          <a:effectLst/>
                          <a:latin typeface="Arial" panose="020B0604020202020204" pitchFamily="34" charset="0"/>
                          <a:cs typeface="Arial" panose="020B0604020202020204" pitchFamily="34" charset="0"/>
                        </a:rPr>
                        <a:t>LTSM Review/ alignment</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May 2023</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800" dirty="0" smtClean="0">
                          <a:effectLst/>
                          <a:latin typeface="Arial" panose="020B0604020202020204" pitchFamily="34" charset="0"/>
                          <a:ea typeface="Calibri" panose="020F0502020204030204" pitchFamily="34" charset="0"/>
                          <a:cs typeface="Arial" panose="020B0604020202020204" pitchFamily="34" charset="0"/>
                        </a:rPr>
                        <a:t>The process of reviewing LTSM is</a:t>
                      </a:r>
                      <a:r>
                        <a:rPr lang="en-ZA" sz="1800" baseline="0" dirty="0" smtClean="0">
                          <a:effectLst/>
                          <a:latin typeface="Arial" panose="020B0604020202020204" pitchFamily="34" charset="0"/>
                          <a:ea typeface="Calibri" panose="020F0502020204030204" pitchFamily="34" charset="0"/>
                          <a:cs typeface="Arial" panose="020B0604020202020204" pitchFamily="34" charset="0"/>
                        </a:rPr>
                        <a:t> in progress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52085912"/>
                  </a:ext>
                </a:extLst>
              </a:tr>
              <a:tr h="694145">
                <a:tc vMerge="1">
                  <a:txBody>
                    <a:bodyPr/>
                    <a:lstStyle/>
                    <a:p>
                      <a:pPr algn="ctr">
                        <a:lnSpc>
                          <a:spcPct val="107000"/>
                        </a:lnSpc>
                        <a:spcAft>
                          <a:spcPts val="800"/>
                        </a:spcAft>
                      </a:pPr>
                      <a:endParaRPr lang="en-ZA" sz="2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vMerge="1">
                  <a:txBody>
                    <a:bodyPr/>
                    <a:lstStyle/>
                    <a:p>
                      <a:pPr marL="68580" indent="0" algn="l">
                        <a:lnSpc>
                          <a:spcPct val="100000"/>
                        </a:lnSpc>
                        <a:buFont typeface="Symbol"/>
                        <a:buNone/>
                        <a:tabLst>
                          <a:tab pos="412115" algn="l"/>
                        </a:tabLst>
                      </a:pPr>
                      <a:endParaRPr lang="en-GB" sz="1800" b="0" dirty="0">
                        <a:latin typeface="Arial"/>
                        <a:cs typeface="Arial"/>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smtClean="0">
                          <a:effectLst/>
                          <a:latin typeface="Arial" panose="020B0604020202020204" pitchFamily="34" charset="0"/>
                          <a:cs typeface="Arial" panose="020B0604020202020204" pitchFamily="34" charset="0"/>
                        </a:rPr>
                        <a:t>Quality Assurance of Textbooks</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June 2023</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dirty="0" smtClean="0"/>
                        <a:t>The Quality Assurance</a:t>
                      </a:r>
                      <a:r>
                        <a:rPr lang="en-ZA" baseline="0" dirty="0" smtClean="0"/>
                        <a:t> of some of the subjects has commenced</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01451934"/>
                  </a:ext>
                </a:extLst>
              </a:tr>
              <a:tr h="694145">
                <a:tc vMerge="1">
                  <a:txBody>
                    <a:bodyPr/>
                    <a:lstStyle/>
                    <a:p>
                      <a:pPr algn="ctr">
                        <a:lnSpc>
                          <a:spcPct val="107000"/>
                        </a:lnSpc>
                        <a:spcAft>
                          <a:spcPts val="800"/>
                        </a:spcAft>
                      </a:pPr>
                      <a:endParaRPr lang="en-ZA" sz="2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vMerge="1">
                  <a:txBody>
                    <a:bodyPr/>
                    <a:lstStyle/>
                    <a:p>
                      <a:pPr marL="68580" indent="0" algn="l">
                        <a:lnSpc>
                          <a:spcPct val="100000"/>
                        </a:lnSpc>
                        <a:buFont typeface="Symbol"/>
                        <a:buNone/>
                        <a:tabLst>
                          <a:tab pos="412115" algn="l"/>
                        </a:tabLst>
                      </a:pPr>
                      <a:endParaRPr lang="en-GB" sz="1800" b="0" dirty="0">
                        <a:latin typeface="Arial"/>
                        <a:cs typeface="Arial"/>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smtClean="0">
                          <a:effectLst/>
                          <a:latin typeface="Arial" panose="020B0604020202020204" pitchFamily="34" charset="0"/>
                          <a:cs typeface="Arial" panose="020B0604020202020204" pitchFamily="34" charset="0"/>
                        </a:rPr>
                        <a:t>Approval of Textbooks and Printing thereof</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July 2023</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dirty="0" smtClean="0"/>
                        <a:t>Not yet done</a:t>
                      </a:r>
                    </a:p>
                    <a:p>
                      <a:pPr algn="ctr">
                        <a:lnSpc>
                          <a:spcPct val="100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31315342"/>
                  </a:ext>
                </a:extLst>
              </a:tr>
            </a:tbl>
          </a:graphicData>
        </a:graphic>
      </p:graphicFrame>
      <p:sp>
        <p:nvSpPr>
          <p:cNvPr id="6" name="object 3"/>
          <p:cNvSpPr txBox="1">
            <a:spLocks noGrp="1"/>
          </p:cNvSpPr>
          <p:nvPr>
            <p:ph type="title"/>
          </p:nvPr>
        </p:nvSpPr>
        <p:spPr>
          <a:xfrm>
            <a:off x="0" y="64489"/>
            <a:ext cx="11628582" cy="628377"/>
          </a:xfrm>
          <a:prstGeom prst="rect">
            <a:avLst/>
          </a:prstGeom>
        </p:spPr>
        <p:txBody>
          <a:bodyPr vert="horz" wrap="square" lIns="0" tIns="12700" rIns="0" bIns="0" rtlCol="0">
            <a:spAutoFit/>
          </a:bodyPr>
          <a:lstStyle/>
          <a:p>
            <a:pPr marL="12700" algn="l">
              <a:lnSpc>
                <a:spcPct val="100000"/>
              </a:lnSpc>
              <a:spcBef>
                <a:spcPts val="100"/>
              </a:spcBef>
            </a:pPr>
            <a:r>
              <a:rPr lang="en-ZA" sz="4000" spc="-20" dirty="0" smtClean="0">
                <a:solidFill>
                  <a:schemeClr val="accent6">
                    <a:lumMod val="50000"/>
                  </a:schemeClr>
                </a:solidFill>
                <a:latin typeface="Arial Black" panose="020B0A04020102020204" pitchFamily="34" charset="0"/>
              </a:rPr>
              <a:t>C</a:t>
            </a:r>
            <a:r>
              <a:rPr lang="en-ZA" sz="3200" spc="-20" dirty="0" smtClean="0">
                <a:solidFill>
                  <a:schemeClr val="accent6">
                    <a:lumMod val="50000"/>
                  </a:schemeClr>
                </a:solidFill>
                <a:latin typeface="Arial Black" panose="020B0A04020102020204" pitchFamily="34" charset="0"/>
              </a:rPr>
              <a:t>OMMISSION 3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LANS AND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ROGRESS</a:t>
            </a:r>
            <a:r>
              <a:rPr sz="3200" spc="-130" dirty="0" smtClean="0">
                <a:solidFill>
                  <a:schemeClr val="accent6">
                    <a:lumMod val="50000"/>
                  </a:schemeClr>
                </a:solidFill>
                <a:latin typeface="Arial Black" panose="020B0A04020102020204" pitchFamily="34" charset="0"/>
              </a:rPr>
              <a:t> </a:t>
            </a:r>
            <a:endParaRPr sz="3200" dirty="0">
              <a:solidFill>
                <a:schemeClr val="accent6">
                  <a:lumMod val="50000"/>
                </a:schemeClr>
              </a:solidFill>
              <a:latin typeface="Arial Black" panose="020B0A04020102020204" pitchFamily="34" charset="0"/>
            </a:endParaRPr>
          </a:p>
        </p:txBody>
      </p:sp>
    </p:spTree>
    <p:extLst>
      <p:ext uri="{BB962C8B-B14F-4D97-AF65-F5344CB8AC3E}">
        <p14:creationId xmlns:p14="http://schemas.microsoft.com/office/powerpoint/2010/main" xmlns="" val="2092873424"/>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582400" cy="1209964"/>
          </a:xfrm>
        </p:spPr>
        <p:txBody>
          <a:bodyPr>
            <a:noAutofit/>
          </a:bodyPr>
          <a:lstStyle/>
          <a:p>
            <a:r>
              <a:rPr lang="en-GB" sz="4000" dirty="0" smtClean="0">
                <a:solidFill>
                  <a:schemeClr val="accent6">
                    <a:lumMod val="75000"/>
                  </a:schemeClr>
                </a:solidFill>
                <a:latin typeface="Arial Black" panose="020B0A04020102020204" pitchFamily="34" charset="0"/>
              </a:rPr>
              <a:t>PRESENTATION OUTLINE</a:t>
            </a:r>
            <a:endParaRPr lang="en-ZA" sz="4000" dirty="0">
              <a:solidFill>
                <a:schemeClr val="accent6">
                  <a:lumMod val="75000"/>
                </a:schemeClr>
              </a:solidFill>
              <a:latin typeface="Arial Black" panose="020B0A04020102020204" pitchFamily="34" charset="0"/>
            </a:endParaRPr>
          </a:p>
        </p:txBody>
      </p:sp>
      <p:sp>
        <p:nvSpPr>
          <p:cNvPr id="3" name="Content Placeholder 2"/>
          <p:cNvSpPr>
            <a:spLocks noGrp="1"/>
          </p:cNvSpPr>
          <p:nvPr>
            <p:ph idx="1"/>
          </p:nvPr>
        </p:nvSpPr>
        <p:spPr>
          <a:xfrm>
            <a:off x="609600" y="1323111"/>
            <a:ext cx="10972800" cy="4525963"/>
          </a:xfrm>
        </p:spPr>
        <p:txBody>
          <a:bodyPr/>
          <a:lstStyle/>
          <a:p>
            <a:pPr>
              <a:lnSpc>
                <a:spcPct val="150000"/>
              </a:lnSpc>
              <a:buAutoNum type="arabicPeriod"/>
            </a:pPr>
            <a:r>
              <a:rPr lang="en-US" dirty="0">
                <a:latin typeface="Arial" panose="020B0604020202020204" pitchFamily="34" charset="0"/>
                <a:ea typeface="Calibri" panose="020F0502020204030204" pitchFamily="34" charset="0"/>
                <a:cs typeface="Arial" panose="020B0604020202020204" pitchFamily="34" charset="0"/>
              </a:rPr>
              <a:t>Purpose</a:t>
            </a:r>
          </a:p>
          <a:p>
            <a:pPr>
              <a:lnSpc>
                <a:spcPct val="150000"/>
              </a:lnSpc>
              <a:buAutoNum type="arabicPeriod"/>
            </a:pPr>
            <a:r>
              <a:rPr lang="en-US" dirty="0" smtClean="0">
                <a:latin typeface="Arial" panose="020B0604020202020204" pitchFamily="34" charset="0"/>
                <a:ea typeface="Calibri" panose="020F0502020204030204" pitchFamily="34" charset="0"/>
                <a:cs typeface="Arial" panose="020B0604020202020204" pitchFamily="34" charset="0"/>
              </a:rPr>
              <a:t> Workstream </a:t>
            </a:r>
            <a:r>
              <a:rPr lang="en-US" dirty="0">
                <a:latin typeface="Arial" panose="020B0604020202020204" pitchFamily="34" charset="0"/>
                <a:ea typeface="Calibri" panose="020F0502020204030204" pitchFamily="34" charset="0"/>
                <a:cs typeface="Arial" panose="020B0604020202020204" pitchFamily="34" charset="0"/>
              </a:rPr>
              <a:t>1 </a:t>
            </a:r>
            <a:r>
              <a:rPr lang="en-US" dirty="0" smtClean="0">
                <a:latin typeface="Arial" panose="020B0604020202020204" pitchFamily="34" charset="0"/>
                <a:ea typeface="Calibri" panose="020F0502020204030204" pitchFamily="34" charset="0"/>
                <a:cs typeface="Arial" panose="020B0604020202020204" pitchFamily="34" charset="0"/>
              </a:rPr>
              <a:t>Plans </a:t>
            </a:r>
            <a:r>
              <a:rPr lang="en-US" dirty="0">
                <a:latin typeface="Arial" panose="020B0604020202020204" pitchFamily="34" charset="0"/>
                <a:ea typeface="Calibri" panose="020F0502020204030204" pitchFamily="34" charset="0"/>
                <a:cs typeface="Arial" panose="020B0604020202020204" pitchFamily="34" charset="0"/>
              </a:rPr>
              <a:t>and Progress</a:t>
            </a:r>
          </a:p>
          <a:p>
            <a:pPr>
              <a:lnSpc>
                <a:spcPct val="150000"/>
              </a:lnSpc>
              <a:buAutoNum type="arabicPeriod"/>
            </a:pPr>
            <a:r>
              <a:rPr lang="en-US" dirty="0" smtClean="0">
                <a:latin typeface="Arial" panose="020B0604020202020204" pitchFamily="34" charset="0"/>
                <a:ea typeface="Calibri" panose="020F0502020204030204" pitchFamily="34" charset="0"/>
                <a:cs typeface="Arial" panose="020B0604020202020204" pitchFamily="34" charset="0"/>
              </a:rPr>
              <a:t> Workstream </a:t>
            </a:r>
            <a:r>
              <a:rPr lang="en-US" dirty="0">
                <a:latin typeface="Arial" panose="020B0604020202020204" pitchFamily="34" charset="0"/>
                <a:ea typeface="Calibri" panose="020F0502020204030204" pitchFamily="34" charset="0"/>
                <a:cs typeface="Arial" panose="020B0604020202020204" pitchFamily="34" charset="0"/>
              </a:rPr>
              <a:t>2 </a:t>
            </a:r>
            <a:r>
              <a:rPr lang="en-US" dirty="0" smtClean="0">
                <a:latin typeface="Arial" panose="020B0604020202020204" pitchFamily="34" charset="0"/>
                <a:ea typeface="Calibri" panose="020F0502020204030204" pitchFamily="34" charset="0"/>
                <a:cs typeface="Arial" panose="020B0604020202020204" pitchFamily="34" charset="0"/>
              </a:rPr>
              <a:t>Plans </a:t>
            </a:r>
            <a:r>
              <a:rPr lang="en-US" dirty="0">
                <a:latin typeface="Arial" panose="020B0604020202020204" pitchFamily="34" charset="0"/>
                <a:ea typeface="Calibri" panose="020F0502020204030204" pitchFamily="34" charset="0"/>
                <a:cs typeface="Arial" panose="020B0604020202020204" pitchFamily="34" charset="0"/>
              </a:rPr>
              <a:t>and Progress</a:t>
            </a:r>
          </a:p>
          <a:p>
            <a:pPr>
              <a:lnSpc>
                <a:spcPct val="150000"/>
              </a:lnSpc>
              <a:buAutoNum type="arabicPeriod"/>
            </a:pPr>
            <a:r>
              <a:rPr lang="en-US" dirty="0" smtClean="0">
                <a:latin typeface="Arial" panose="020B0604020202020204" pitchFamily="34" charset="0"/>
                <a:ea typeface="Calibri" panose="020F0502020204030204" pitchFamily="34" charset="0"/>
                <a:cs typeface="Arial" panose="020B0604020202020204" pitchFamily="34" charset="0"/>
              </a:rPr>
              <a:t> Workstream </a:t>
            </a:r>
            <a:r>
              <a:rPr lang="en-US" dirty="0">
                <a:latin typeface="Arial" panose="020B0604020202020204" pitchFamily="34" charset="0"/>
                <a:ea typeface="Calibri" panose="020F0502020204030204" pitchFamily="34" charset="0"/>
                <a:cs typeface="Arial" panose="020B0604020202020204" pitchFamily="34" charset="0"/>
              </a:rPr>
              <a:t>3 </a:t>
            </a:r>
            <a:r>
              <a:rPr lang="en-US" dirty="0" smtClean="0">
                <a:latin typeface="Arial" panose="020B0604020202020204" pitchFamily="34" charset="0"/>
                <a:ea typeface="Calibri" panose="020F0502020204030204" pitchFamily="34" charset="0"/>
                <a:cs typeface="Arial" panose="020B0604020202020204" pitchFamily="34" charset="0"/>
              </a:rPr>
              <a:t>Plans </a:t>
            </a:r>
            <a:r>
              <a:rPr lang="en-US" dirty="0">
                <a:latin typeface="Arial" panose="020B0604020202020204" pitchFamily="34" charset="0"/>
                <a:ea typeface="Calibri" panose="020F0502020204030204" pitchFamily="34" charset="0"/>
                <a:cs typeface="Arial" panose="020B0604020202020204" pitchFamily="34" charset="0"/>
              </a:rPr>
              <a:t>and Progress</a:t>
            </a:r>
          </a:p>
          <a:p>
            <a:pPr>
              <a:lnSpc>
                <a:spcPct val="150000"/>
              </a:lnSpc>
              <a:buAutoNum type="arabicPeriod"/>
            </a:pPr>
            <a:r>
              <a:rPr lang="en-US" dirty="0" smtClean="0">
                <a:latin typeface="Arial" panose="020B0604020202020204" pitchFamily="34" charset="0"/>
                <a:ea typeface="Calibri" panose="020F0502020204030204" pitchFamily="34" charset="0"/>
                <a:cs typeface="Arial" panose="020B0604020202020204" pitchFamily="34" charset="0"/>
              </a:rPr>
              <a:t> Recommendation</a:t>
            </a:r>
            <a:endParaRPr lang="en-US" dirty="0">
              <a:latin typeface="Arial" panose="020B0604020202020204" pitchFamily="34" charset="0"/>
              <a:ea typeface="Calibri" panose="020F050202020403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xmlns="" val="274916431"/>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776925184"/>
              </p:ext>
            </p:extLst>
          </p:nvPr>
        </p:nvGraphicFramePr>
        <p:xfrm>
          <a:off x="0" y="689934"/>
          <a:ext cx="12192001" cy="5406066"/>
        </p:xfrm>
        <a:graphic>
          <a:graphicData uri="http://schemas.openxmlformats.org/drawingml/2006/table">
            <a:tbl>
              <a:tblPr firstRow="1" bandRow="1"/>
              <a:tblGrid>
                <a:gridCol w="794327">
                  <a:extLst>
                    <a:ext uri="{9D8B030D-6E8A-4147-A177-3AD203B41FA5}">
                      <a16:colId xmlns:a16="http://schemas.microsoft.com/office/drawing/2014/main" xmlns="" val="588923228"/>
                    </a:ext>
                  </a:extLst>
                </a:gridCol>
                <a:gridCol w="3456513">
                  <a:extLst>
                    <a:ext uri="{9D8B030D-6E8A-4147-A177-3AD203B41FA5}">
                      <a16:colId xmlns:a16="http://schemas.microsoft.com/office/drawing/2014/main" xmlns="" val="589074433"/>
                    </a:ext>
                  </a:extLst>
                </a:gridCol>
                <a:gridCol w="2602542">
                  <a:extLst>
                    <a:ext uri="{9D8B030D-6E8A-4147-A177-3AD203B41FA5}">
                      <a16:colId xmlns:a16="http://schemas.microsoft.com/office/drawing/2014/main" xmlns="" val="553969584"/>
                    </a:ext>
                  </a:extLst>
                </a:gridCol>
                <a:gridCol w="1856165">
                  <a:extLst>
                    <a:ext uri="{9D8B030D-6E8A-4147-A177-3AD203B41FA5}">
                      <a16:colId xmlns:a16="http://schemas.microsoft.com/office/drawing/2014/main" xmlns="" val="3655977960"/>
                    </a:ext>
                  </a:extLst>
                </a:gridCol>
                <a:gridCol w="1318575">
                  <a:extLst>
                    <a:ext uri="{9D8B030D-6E8A-4147-A177-3AD203B41FA5}">
                      <a16:colId xmlns:a16="http://schemas.microsoft.com/office/drawing/2014/main" xmlns="" val="461765765"/>
                    </a:ext>
                  </a:extLst>
                </a:gridCol>
                <a:gridCol w="2163879">
                  <a:extLst>
                    <a:ext uri="{9D8B030D-6E8A-4147-A177-3AD203B41FA5}">
                      <a16:colId xmlns:a16="http://schemas.microsoft.com/office/drawing/2014/main" xmlns="" val="1231141191"/>
                    </a:ext>
                  </a:extLst>
                </a:gridCol>
              </a:tblGrid>
              <a:tr h="635475">
                <a:tc rowSpan="3">
                  <a:txBody>
                    <a:bodyPr/>
                    <a:lstStyle/>
                    <a:p>
                      <a:pPr algn="ctr">
                        <a:lnSpc>
                          <a:spcPct val="107000"/>
                        </a:lnSpc>
                        <a:spcAft>
                          <a:spcPts val="800"/>
                        </a:spcAft>
                      </a:pPr>
                      <a:r>
                        <a:rPr lang="en-GB" sz="32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COMMISSION 3</a:t>
                      </a:r>
                      <a:endParaRPr lang="en-ZA" sz="32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RESOLUTION</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ACTIVITIES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RESPONSIBLE</a:t>
                      </a:r>
                      <a:r>
                        <a:rPr lang="en-GB" sz="1800" b="1" baseline="0"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 BRANCH</a:t>
                      </a: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TIMELINE</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PROGRESS/ MILESTONES</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388376791"/>
                  </a:ext>
                </a:extLst>
              </a:tr>
              <a:tr h="2193414">
                <a:tc vMerge="1">
                  <a:txBody>
                    <a:bodyPr/>
                    <a:lstStyle/>
                    <a:p>
                      <a:pPr algn="ctr">
                        <a:lnSpc>
                          <a:spcPct val="107000"/>
                        </a:lnSpc>
                        <a:spcAft>
                          <a:spcPts val="800"/>
                        </a:spcAft>
                      </a:pPr>
                      <a:endParaRPr lang="en-GB" sz="1800" dirty="0" smtClean="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rowSpan="2">
                  <a:txBody>
                    <a:bodyPr/>
                    <a:lstStyle/>
                    <a:p>
                      <a:pPr marL="68580">
                        <a:lnSpc>
                          <a:spcPct val="100000"/>
                        </a:lnSpc>
                        <a:spcBef>
                          <a:spcPts val="5"/>
                        </a:spcBef>
                      </a:pPr>
                      <a:r>
                        <a:rPr lang="en-GB" sz="1800" b="1" spc="-5" dirty="0" smtClean="0">
                          <a:latin typeface="Arial"/>
                          <a:cs typeface="Arial"/>
                        </a:rPr>
                        <a:t>Recommended</a:t>
                      </a:r>
                      <a:r>
                        <a:rPr lang="en-GB" sz="1800" b="1" spc="20" dirty="0" smtClean="0">
                          <a:latin typeface="Arial"/>
                          <a:cs typeface="Arial"/>
                        </a:rPr>
                        <a:t> </a:t>
                      </a:r>
                      <a:r>
                        <a:rPr lang="en-GB" sz="1800" b="1" spc="-5" dirty="0" smtClean="0">
                          <a:latin typeface="Arial"/>
                          <a:cs typeface="Arial"/>
                        </a:rPr>
                        <a:t>Additional</a:t>
                      </a:r>
                      <a:r>
                        <a:rPr lang="en-GB" sz="1800" b="1" spc="0" baseline="0" dirty="0" smtClean="0">
                          <a:latin typeface="Arial"/>
                          <a:cs typeface="Arial"/>
                        </a:rPr>
                        <a:t> </a:t>
                      </a:r>
                      <a:r>
                        <a:rPr lang="en-GB" sz="1800" b="1" spc="-5" dirty="0" smtClean="0">
                          <a:latin typeface="Arial"/>
                          <a:cs typeface="Arial"/>
                        </a:rPr>
                        <a:t>Combination:</a:t>
                      </a:r>
                    </a:p>
                    <a:p>
                      <a:pPr marL="354330" indent="-285750">
                        <a:lnSpc>
                          <a:spcPct val="100000"/>
                        </a:lnSpc>
                        <a:spcBef>
                          <a:spcPts val="5"/>
                        </a:spcBef>
                        <a:buFont typeface="Arial" panose="020B0604020202020204" pitchFamily="34" charset="0"/>
                        <a:buChar char="•"/>
                      </a:pPr>
                      <a:r>
                        <a:rPr lang="en-GB" sz="1800" b="0" spc="-5" dirty="0" smtClean="0">
                          <a:latin typeface="Arial"/>
                          <a:cs typeface="Arial"/>
                        </a:rPr>
                        <a:t>Mathematical Literacy &amp; Technical Sciences</a:t>
                      </a:r>
                    </a:p>
                    <a:p>
                      <a:pPr marL="354330" indent="-285750">
                        <a:lnSpc>
                          <a:spcPct val="100000"/>
                        </a:lnSpc>
                        <a:spcBef>
                          <a:spcPts val="5"/>
                        </a:spcBef>
                        <a:buFont typeface="Arial" panose="020B0604020202020204" pitchFamily="34" charset="0"/>
                        <a:buChar char="•"/>
                      </a:pPr>
                      <a:r>
                        <a:rPr lang="en-GB" sz="1800" b="0" spc="-5" dirty="0" smtClean="0">
                          <a:latin typeface="Arial"/>
                          <a:cs typeface="Arial"/>
                        </a:rPr>
                        <a:t>A risk </a:t>
                      </a:r>
                      <a:r>
                        <a:rPr lang="en-GB" sz="1800" b="0" spc="-10" dirty="0" smtClean="0">
                          <a:latin typeface="Arial"/>
                          <a:cs typeface="Arial"/>
                        </a:rPr>
                        <a:t>analysis </a:t>
                      </a:r>
                      <a:r>
                        <a:rPr lang="en-GB" sz="1800" b="0" spc="-5" dirty="0" smtClean="0">
                          <a:latin typeface="Arial"/>
                          <a:cs typeface="Arial"/>
                        </a:rPr>
                        <a:t>on </a:t>
                      </a:r>
                      <a:r>
                        <a:rPr lang="en-GB" sz="1800" b="0" spc="-10" dirty="0" smtClean="0">
                          <a:latin typeface="Arial"/>
                          <a:cs typeface="Arial"/>
                        </a:rPr>
                        <a:t>the viability </a:t>
                      </a:r>
                      <a:r>
                        <a:rPr lang="en-GB" sz="1800" b="0" spc="-5" dirty="0" smtClean="0">
                          <a:latin typeface="Arial"/>
                          <a:cs typeface="Arial"/>
                        </a:rPr>
                        <a:t>of  </a:t>
                      </a:r>
                      <a:r>
                        <a:rPr lang="en-GB" sz="1800" b="0" spc="-10" dirty="0" smtClean="0">
                          <a:latin typeface="Arial"/>
                          <a:cs typeface="Arial"/>
                        </a:rPr>
                        <a:t>the </a:t>
                      </a:r>
                      <a:r>
                        <a:rPr lang="en-GB" sz="1800" b="0" spc="-5" dirty="0" smtClean="0">
                          <a:latin typeface="Arial"/>
                          <a:cs typeface="Arial"/>
                        </a:rPr>
                        <a:t>recommended</a:t>
                      </a:r>
                      <a:r>
                        <a:rPr lang="en-GB" sz="1800" b="0" spc="15" dirty="0" smtClean="0">
                          <a:latin typeface="Arial"/>
                          <a:cs typeface="Arial"/>
                        </a:rPr>
                        <a:t> </a:t>
                      </a:r>
                      <a:r>
                        <a:rPr lang="en-GB" sz="1800" b="0" spc="-5" dirty="0" smtClean="0">
                          <a:latin typeface="Arial"/>
                          <a:cs typeface="Arial"/>
                        </a:rPr>
                        <a:t>combination should be done first</a:t>
                      </a:r>
                      <a:endParaRPr lang="en-GB" sz="1800" b="0" spc="0" dirty="0">
                        <a:latin typeface="Arial"/>
                        <a:cs typeface="Arial"/>
                      </a:endParaRPr>
                    </a:p>
                    <a:p>
                      <a:pPr marL="68580">
                        <a:lnSpc>
                          <a:spcPts val="1885"/>
                        </a:lnSpc>
                      </a:pPr>
                      <a:endParaRPr lang="en-GB" sz="1800" b="0" spc="-5" dirty="0" smtClean="0">
                        <a:latin typeface="Arial"/>
                        <a:cs typeface="Arial"/>
                      </a:endParaRPr>
                    </a:p>
                    <a:p>
                      <a:pPr marL="68580">
                        <a:lnSpc>
                          <a:spcPts val="1885"/>
                        </a:lnSpc>
                      </a:pPr>
                      <a:r>
                        <a:rPr lang="en-GB" sz="1800" b="1" spc="-5" dirty="0" smtClean="0">
                          <a:latin typeface="Arial"/>
                          <a:cs typeface="Arial"/>
                        </a:rPr>
                        <a:t>Current</a:t>
                      </a:r>
                      <a:r>
                        <a:rPr lang="en-GB" sz="1800" b="1" spc="10" dirty="0" smtClean="0">
                          <a:latin typeface="Arial"/>
                          <a:cs typeface="Arial"/>
                        </a:rPr>
                        <a:t> </a:t>
                      </a:r>
                      <a:r>
                        <a:rPr lang="en-GB" sz="1800" b="1" spc="-5" dirty="0" smtClean="0">
                          <a:latin typeface="Arial"/>
                          <a:cs typeface="Arial"/>
                        </a:rPr>
                        <a:t>Combinations:</a:t>
                      </a:r>
                    </a:p>
                    <a:p>
                      <a:pPr marL="354330" indent="-285750">
                        <a:lnSpc>
                          <a:spcPts val="1885"/>
                        </a:lnSpc>
                        <a:buFont typeface="Arial" panose="020B0604020202020204" pitchFamily="34" charset="0"/>
                        <a:buChar char="•"/>
                      </a:pPr>
                      <a:r>
                        <a:rPr lang="en-GB" sz="1800" b="0" spc="-5" dirty="0" smtClean="0">
                          <a:latin typeface="Arial"/>
                          <a:cs typeface="Arial"/>
                        </a:rPr>
                        <a:t>Mathematics and Physical Sciences</a:t>
                      </a:r>
                    </a:p>
                    <a:p>
                      <a:pPr marL="354330" indent="-285750">
                        <a:lnSpc>
                          <a:spcPts val="1885"/>
                        </a:lnSpc>
                        <a:buFont typeface="Arial" panose="020B0604020202020204" pitchFamily="34" charset="0"/>
                        <a:buChar char="•"/>
                      </a:pPr>
                      <a:r>
                        <a:rPr lang="en-GB" sz="1800" b="0" spc="-5" dirty="0" smtClean="0">
                          <a:latin typeface="Arial"/>
                          <a:cs typeface="Arial"/>
                        </a:rPr>
                        <a:t>Technical Mathematics and Technical Sciences</a:t>
                      </a:r>
                      <a:endParaRPr lang="en-GB" sz="1800" b="0" dirty="0" smtClean="0">
                        <a:latin typeface="Arial"/>
                        <a:cs typeface="Arial"/>
                      </a:endParaRPr>
                    </a:p>
                    <a:p>
                      <a:pPr marL="355600" indent="-287655">
                        <a:lnSpc>
                          <a:spcPct val="100000"/>
                        </a:lnSpc>
                        <a:buFont typeface="Arial"/>
                        <a:buChar char="•"/>
                        <a:tabLst>
                          <a:tab pos="355600" algn="l"/>
                          <a:tab pos="356235" algn="l"/>
                        </a:tabLst>
                      </a:pPr>
                      <a:r>
                        <a:rPr lang="en-GB" sz="1800" b="0" spc="-5" dirty="0" smtClean="0">
                          <a:latin typeface="Arial"/>
                          <a:cs typeface="Arial"/>
                        </a:rPr>
                        <a:t>Mathematics &amp; </a:t>
                      </a:r>
                      <a:r>
                        <a:rPr lang="en-GB" sz="1800" b="0" spc="-20" dirty="0" smtClean="0">
                          <a:latin typeface="Arial"/>
                          <a:cs typeface="Arial"/>
                        </a:rPr>
                        <a:t>Technical</a:t>
                      </a:r>
                      <a:r>
                        <a:rPr lang="en-GB" sz="1800" b="0" spc="45" dirty="0" smtClean="0">
                          <a:latin typeface="Arial"/>
                          <a:cs typeface="Arial"/>
                        </a:rPr>
                        <a:t> </a:t>
                      </a:r>
                      <a:r>
                        <a:rPr lang="en-GB" sz="1800" b="0" spc="-5" dirty="0" smtClean="0">
                          <a:latin typeface="Arial"/>
                          <a:cs typeface="Arial"/>
                        </a:rPr>
                        <a:t>Science</a:t>
                      </a:r>
                      <a:endParaRPr lang="en-GB" sz="1800" b="0" dirty="0" smtClean="0">
                        <a:latin typeface="Arial"/>
                        <a:cs typeface="Arial"/>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Risk</a:t>
                      </a:r>
                      <a:r>
                        <a:rPr lang="en-GB" sz="1800" baseline="0" dirty="0" smtClean="0">
                          <a:effectLst/>
                          <a:latin typeface="Arial" panose="020B0604020202020204" pitchFamily="34" charset="0"/>
                          <a:ea typeface="Calibri" panose="020F0502020204030204" pitchFamily="34" charset="0"/>
                          <a:cs typeface="Arial" panose="020B0604020202020204" pitchFamily="34" charset="0"/>
                        </a:rPr>
                        <a:t> Analysis on Viability of including Mathematical Literacy and Technical Sciences Combination</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Branch</a:t>
                      </a:r>
                      <a:r>
                        <a:rPr lang="en-GB" sz="1800" baseline="0" dirty="0" smtClean="0">
                          <a:effectLst/>
                          <a:latin typeface="Arial" panose="020B0604020202020204" pitchFamily="34" charset="0"/>
                          <a:ea typeface="Calibri" panose="020F0502020204030204" pitchFamily="34" charset="0"/>
                          <a:cs typeface="Arial" panose="020B0604020202020204" pitchFamily="34" charset="0"/>
                        </a:rPr>
                        <a:t> </a:t>
                      </a:r>
                      <a:r>
                        <a:rPr lang="en-GB" sz="1800" dirty="0" smtClean="0">
                          <a:effectLst/>
                          <a:latin typeface="Arial" panose="020B0604020202020204" pitchFamily="34" charset="0"/>
                          <a:ea typeface="Calibri" panose="020F0502020204030204" pitchFamily="34" charset="0"/>
                          <a:cs typeface="Arial" panose="020B0604020202020204" pitchFamily="34" charset="0"/>
                        </a:rPr>
                        <a:t>C </a:t>
                      </a:r>
                    </a:p>
                    <a:p>
                      <a:pPr algn="ctr">
                        <a:lnSpc>
                          <a:spcPct val="107000"/>
                        </a:lnSpc>
                        <a:spcAft>
                          <a:spcPts val="800"/>
                        </a:spcAft>
                      </a:pPr>
                      <a:endParaRPr lang="en-GB" sz="1800"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&amp; </a:t>
                      </a:r>
                    </a:p>
                    <a:p>
                      <a:pPr algn="ctr">
                        <a:lnSpc>
                          <a:spcPct val="107000"/>
                        </a:lnSpc>
                        <a:spcAft>
                          <a:spcPts val="800"/>
                        </a:spcAft>
                      </a:pPr>
                      <a:endParaRPr lang="en-GB" sz="1800"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Branch D</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October 2022</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In</a:t>
                      </a:r>
                      <a:r>
                        <a:rPr lang="en-GB" sz="1800" baseline="0" dirty="0" smtClean="0">
                          <a:effectLst/>
                          <a:latin typeface="Arial" panose="020B0604020202020204" pitchFamily="34" charset="0"/>
                          <a:ea typeface="Calibri" panose="020F0502020204030204" pitchFamily="34" charset="0"/>
                          <a:cs typeface="Arial" panose="020B0604020202020204" pitchFamily="34" charset="0"/>
                        </a:rPr>
                        <a:t> progress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5883705"/>
                  </a:ext>
                </a:extLst>
              </a:tr>
              <a:tr h="2577177">
                <a:tc vMerge="1">
                  <a:txBody>
                    <a:bodyPr/>
                    <a:lstStyle/>
                    <a:p>
                      <a:pPr algn="ctr">
                        <a:lnSpc>
                          <a:spcPct val="107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vMerge="1">
                  <a:txBody>
                    <a:bodyPr/>
                    <a:lstStyle/>
                    <a:p>
                      <a:pPr>
                        <a:lnSpc>
                          <a:spcPct val="107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Response based on the Findings or Presentation of the Findings to the Stakeholders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7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November</a:t>
                      </a:r>
                      <a:r>
                        <a:rPr lang="en-GB" sz="1800" baseline="0" dirty="0" smtClean="0">
                          <a:effectLst/>
                          <a:latin typeface="Arial" panose="020B0604020202020204" pitchFamily="34" charset="0"/>
                          <a:ea typeface="Calibri" panose="020F0502020204030204" pitchFamily="34" charset="0"/>
                          <a:cs typeface="Arial" panose="020B0604020202020204" pitchFamily="34" charset="0"/>
                        </a:rPr>
                        <a:t> 2022</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In progress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02398511"/>
                  </a:ext>
                </a:extLst>
              </a:tr>
            </a:tbl>
          </a:graphicData>
        </a:graphic>
      </p:graphicFrame>
      <p:sp>
        <p:nvSpPr>
          <p:cNvPr id="5" name="object 3"/>
          <p:cNvSpPr txBox="1">
            <a:spLocks noGrp="1"/>
          </p:cNvSpPr>
          <p:nvPr>
            <p:ph type="title"/>
          </p:nvPr>
        </p:nvSpPr>
        <p:spPr>
          <a:xfrm>
            <a:off x="0" y="61557"/>
            <a:ext cx="11366957" cy="628377"/>
          </a:xfrm>
          <a:prstGeom prst="rect">
            <a:avLst/>
          </a:prstGeom>
        </p:spPr>
        <p:txBody>
          <a:bodyPr vert="horz" wrap="square" lIns="0" tIns="12700" rIns="0" bIns="0" rtlCol="0">
            <a:spAutoFit/>
          </a:bodyPr>
          <a:lstStyle/>
          <a:p>
            <a:pPr marL="12700" algn="l">
              <a:lnSpc>
                <a:spcPct val="100000"/>
              </a:lnSpc>
              <a:spcBef>
                <a:spcPts val="100"/>
              </a:spcBef>
            </a:pPr>
            <a:r>
              <a:rPr lang="en-ZA" sz="4000" spc="-20" dirty="0" smtClean="0">
                <a:solidFill>
                  <a:schemeClr val="accent6">
                    <a:lumMod val="50000"/>
                  </a:schemeClr>
                </a:solidFill>
                <a:latin typeface="Arial Black" panose="020B0A04020102020204" pitchFamily="34" charset="0"/>
              </a:rPr>
              <a:t>C</a:t>
            </a:r>
            <a:r>
              <a:rPr lang="en-ZA" sz="3200" spc="-20" dirty="0" smtClean="0">
                <a:solidFill>
                  <a:schemeClr val="accent6">
                    <a:lumMod val="50000"/>
                  </a:schemeClr>
                </a:solidFill>
                <a:latin typeface="Arial Black" panose="020B0A04020102020204" pitchFamily="34" charset="0"/>
              </a:rPr>
              <a:t>OMMISSION 3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LANS AND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ROGRESS</a:t>
            </a:r>
            <a:r>
              <a:rPr sz="3200" spc="-130" dirty="0" smtClean="0">
                <a:solidFill>
                  <a:schemeClr val="accent6">
                    <a:lumMod val="50000"/>
                  </a:schemeClr>
                </a:solidFill>
                <a:latin typeface="Arial Black" panose="020B0A04020102020204" pitchFamily="34" charset="0"/>
              </a:rPr>
              <a:t> </a:t>
            </a:r>
            <a:endParaRPr sz="3200" dirty="0">
              <a:solidFill>
                <a:schemeClr val="accent6">
                  <a:lumMod val="50000"/>
                </a:schemeClr>
              </a:solidFill>
              <a:latin typeface="Arial Black" panose="020B0A04020102020204" pitchFamily="34" charset="0"/>
            </a:endParaRPr>
          </a:p>
        </p:txBody>
      </p:sp>
    </p:spTree>
    <p:extLst>
      <p:ext uri="{BB962C8B-B14F-4D97-AF65-F5344CB8AC3E}">
        <p14:creationId xmlns:p14="http://schemas.microsoft.com/office/powerpoint/2010/main" xmlns="" val="2094799549"/>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41490712"/>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1"/>
          </a:xfrm>
        </p:spPr>
        <p:txBody>
          <a:bodyPr/>
          <a:lstStyle/>
          <a:p>
            <a:r>
              <a:rPr lang="en-GB" sz="5400" dirty="0" smtClean="0">
                <a:solidFill>
                  <a:schemeClr val="accent2">
                    <a:lumMod val="75000"/>
                  </a:schemeClr>
                </a:solidFill>
                <a:latin typeface="Arial Black" panose="020B0A04020102020204" pitchFamily="34" charset="0"/>
              </a:rPr>
              <a:t>W</a:t>
            </a:r>
            <a:r>
              <a:rPr lang="en-GB" dirty="0" smtClean="0">
                <a:solidFill>
                  <a:schemeClr val="accent2">
                    <a:lumMod val="75000"/>
                  </a:schemeClr>
                </a:solidFill>
                <a:latin typeface="Arial Black" panose="020B0A04020102020204" pitchFamily="34" charset="0"/>
              </a:rPr>
              <a:t>ORKSTREAM 1:</a:t>
            </a:r>
            <a:br>
              <a:rPr lang="en-GB" dirty="0" smtClean="0">
                <a:solidFill>
                  <a:schemeClr val="accent2">
                    <a:lumMod val="75000"/>
                  </a:schemeClr>
                </a:solidFill>
                <a:latin typeface="Arial Black" panose="020B0A04020102020204" pitchFamily="34" charset="0"/>
              </a:rPr>
            </a:br>
            <a:r>
              <a:rPr lang="en-GB" dirty="0" smtClean="0">
                <a:solidFill>
                  <a:schemeClr val="accent2">
                    <a:lumMod val="75000"/>
                  </a:schemeClr>
                </a:solidFill>
                <a:latin typeface="Arial Black" panose="020B0A04020102020204" pitchFamily="34" charset="0"/>
              </a:rPr>
              <a:t/>
            </a:r>
            <a:br>
              <a:rPr lang="en-GB" dirty="0" smtClean="0">
                <a:solidFill>
                  <a:schemeClr val="accent2">
                    <a:lumMod val="75000"/>
                  </a:schemeClr>
                </a:solidFill>
                <a:latin typeface="Arial Black" panose="020B0A04020102020204" pitchFamily="34" charset="0"/>
              </a:rPr>
            </a:br>
            <a:r>
              <a:rPr lang="en-GB" sz="6600" dirty="0" smtClean="0">
                <a:solidFill>
                  <a:schemeClr val="accent2">
                    <a:lumMod val="75000"/>
                  </a:schemeClr>
                </a:solidFill>
                <a:latin typeface="Arial Black" panose="020B0A04020102020204" pitchFamily="34" charset="0"/>
              </a:rPr>
              <a:t>H</a:t>
            </a:r>
            <a:r>
              <a:rPr lang="en-GB" sz="5400" dirty="0" smtClean="0">
                <a:solidFill>
                  <a:schemeClr val="accent2">
                    <a:lumMod val="75000"/>
                  </a:schemeClr>
                </a:solidFill>
                <a:latin typeface="Arial Black" panose="020B0A04020102020204" pitchFamily="34" charset="0"/>
              </a:rPr>
              <a:t>UMAN </a:t>
            </a:r>
            <a:r>
              <a:rPr lang="en-GB" sz="6600" dirty="0" smtClean="0">
                <a:solidFill>
                  <a:schemeClr val="accent2">
                    <a:lumMod val="75000"/>
                  </a:schemeClr>
                </a:solidFill>
                <a:latin typeface="Arial Black" panose="020B0A04020102020204" pitchFamily="34" charset="0"/>
              </a:rPr>
              <a:t>R</a:t>
            </a:r>
            <a:r>
              <a:rPr lang="en-GB" sz="5400" dirty="0" smtClean="0">
                <a:solidFill>
                  <a:schemeClr val="accent2">
                    <a:lumMod val="75000"/>
                  </a:schemeClr>
                </a:solidFill>
                <a:latin typeface="Arial Black" panose="020B0A04020102020204" pitchFamily="34" charset="0"/>
              </a:rPr>
              <a:t>ESOURCE</a:t>
            </a:r>
            <a:r>
              <a:rPr lang="en-GB" dirty="0" smtClean="0">
                <a:solidFill>
                  <a:schemeClr val="accent2">
                    <a:lumMod val="75000"/>
                  </a:schemeClr>
                </a:solidFill>
                <a:latin typeface="Arial Black" panose="020B0A04020102020204" pitchFamily="34" charset="0"/>
              </a:rPr>
              <a:t/>
            </a:r>
            <a:br>
              <a:rPr lang="en-GB" dirty="0" smtClean="0">
                <a:solidFill>
                  <a:schemeClr val="accent2">
                    <a:lumMod val="75000"/>
                  </a:schemeClr>
                </a:solidFill>
                <a:latin typeface="Arial Black" panose="020B0A04020102020204" pitchFamily="34" charset="0"/>
              </a:rPr>
            </a:br>
            <a:endParaRPr lang="en-ZA" dirty="0">
              <a:solidFill>
                <a:schemeClr val="accent2">
                  <a:lumMod val="75000"/>
                </a:schemeClr>
              </a:solidFill>
              <a:latin typeface="Arial Black" panose="020B0A04020102020204" pitchFamily="34" charset="0"/>
            </a:endParaRPr>
          </a:p>
        </p:txBody>
      </p:sp>
    </p:spTree>
    <p:extLst>
      <p:ext uri="{BB962C8B-B14F-4D97-AF65-F5344CB8AC3E}">
        <p14:creationId xmlns:p14="http://schemas.microsoft.com/office/powerpoint/2010/main" xmlns="" val="973114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192340"/>
            <a:ext cx="11804073" cy="628377"/>
          </a:xfrm>
          <a:prstGeom prst="rect">
            <a:avLst/>
          </a:prstGeom>
        </p:spPr>
        <p:txBody>
          <a:bodyPr vert="horz" wrap="square" lIns="0" tIns="12700" rIns="0" bIns="0" rtlCol="0">
            <a:spAutoFit/>
          </a:bodyPr>
          <a:lstStyle/>
          <a:p>
            <a:pPr marL="12700" algn="l">
              <a:lnSpc>
                <a:spcPct val="100000"/>
              </a:lnSpc>
              <a:spcBef>
                <a:spcPts val="100"/>
              </a:spcBef>
            </a:pPr>
            <a:r>
              <a:rPr lang="en-ZA" sz="4000" spc="-20" dirty="0" smtClean="0">
                <a:solidFill>
                  <a:schemeClr val="accent6">
                    <a:lumMod val="50000"/>
                  </a:schemeClr>
                </a:solidFill>
                <a:latin typeface="Arial Black" panose="020B0A04020102020204" pitchFamily="34" charset="0"/>
              </a:rPr>
              <a:t>C</a:t>
            </a:r>
            <a:r>
              <a:rPr lang="en-ZA" sz="3200" spc="-20" dirty="0" smtClean="0">
                <a:solidFill>
                  <a:schemeClr val="accent6">
                    <a:lumMod val="50000"/>
                  </a:schemeClr>
                </a:solidFill>
                <a:latin typeface="Arial Black" panose="020B0A04020102020204" pitchFamily="34" charset="0"/>
              </a:rPr>
              <a:t>OMMISSION 1: Summary of Recommendations</a:t>
            </a:r>
            <a:endParaRPr sz="3200" dirty="0">
              <a:solidFill>
                <a:schemeClr val="accent6">
                  <a:lumMod val="50000"/>
                </a:schemeClr>
              </a:solidFill>
              <a:latin typeface="Arial Black" panose="020B0A04020102020204" pitchFamily="34" charset="0"/>
            </a:endParaRPr>
          </a:p>
        </p:txBody>
      </p:sp>
      <p:sp>
        <p:nvSpPr>
          <p:cNvPr id="4" name="Content Placeholder 2">
            <a:extLst>
              <a:ext uri="{FF2B5EF4-FFF2-40B4-BE49-F238E27FC236}">
                <a16:creationId xmlns:a16="http://schemas.microsoft.com/office/drawing/2014/main" xmlns="" id="{EDEBE756-F322-FF07-F106-E6D483B47680}"/>
              </a:ext>
            </a:extLst>
          </p:cNvPr>
          <p:cNvSpPr>
            <a:spLocks noGrp="1"/>
          </p:cNvSpPr>
          <p:nvPr>
            <p:ph idx="1"/>
          </p:nvPr>
        </p:nvSpPr>
        <p:spPr>
          <a:xfrm>
            <a:off x="212435" y="820717"/>
            <a:ext cx="11757891" cy="5617028"/>
          </a:xfrm>
        </p:spPr>
        <p:txBody>
          <a:bodyPr>
            <a:noAutofit/>
          </a:bodyPr>
          <a:lstStyle/>
          <a:p>
            <a:pPr algn="just">
              <a:spcBef>
                <a:spcPts val="0"/>
              </a:spcBef>
            </a:pPr>
            <a:r>
              <a:rPr lang="en-US" sz="1800" dirty="0">
                <a:latin typeface="Arial" panose="020B0604020202020204" pitchFamily="34" charset="0"/>
                <a:ea typeface="Calibri" panose="020F0502020204030204" pitchFamily="34" charset="0"/>
                <a:cs typeface="Arial" panose="020B0604020202020204" pitchFamily="34" charset="0"/>
              </a:rPr>
              <a:t>The </a:t>
            </a:r>
            <a:r>
              <a:rPr lang="en-US" sz="1800" b="1" dirty="0">
                <a:latin typeface="Arial" panose="020B0604020202020204" pitchFamily="34" charset="0"/>
                <a:ea typeface="Calibri" panose="020F0502020204030204" pitchFamily="34" charset="0"/>
                <a:cs typeface="Arial" panose="020B0604020202020204" pitchFamily="34" charset="0"/>
              </a:rPr>
              <a:t>workshop on technical education </a:t>
            </a:r>
            <a:r>
              <a:rPr lang="en-US" sz="1800" dirty="0">
                <a:latin typeface="Arial" panose="020B0604020202020204" pitchFamily="34" charset="0"/>
                <a:ea typeface="Calibri" panose="020F0502020204030204" pitchFamily="34" charset="0"/>
                <a:cs typeface="Arial" panose="020B0604020202020204" pitchFamily="34" charset="0"/>
              </a:rPr>
              <a:t>held on </a:t>
            </a:r>
            <a:r>
              <a:rPr lang="en-US" sz="1800" b="1" dirty="0">
                <a:latin typeface="Arial" panose="020B0604020202020204" pitchFamily="34" charset="0"/>
                <a:ea typeface="Calibri" panose="020F0502020204030204" pitchFamily="34" charset="0"/>
                <a:cs typeface="Arial" panose="020B0604020202020204" pitchFamily="34" charset="0"/>
              </a:rPr>
              <a:t>1-2 June 2022 </a:t>
            </a:r>
            <a:r>
              <a:rPr lang="en-US" sz="1800" dirty="0">
                <a:latin typeface="Arial" panose="020B0604020202020204" pitchFamily="34" charset="0"/>
                <a:ea typeface="Calibri" panose="020F0502020204030204" pitchFamily="34" charset="0"/>
                <a:cs typeface="Arial" panose="020B0604020202020204" pitchFamily="34" charset="0"/>
              </a:rPr>
              <a:t>made recommendations on human resource planning, provisioning and development in relation to technical schools but also broadly in relation to the implementation of the </a:t>
            </a:r>
            <a:r>
              <a:rPr lang="en-US" sz="1800" b="1" dirty="0">
                <a:latin typeface="Arial" panose="020B0604020202020204" pitchFamily="34" charset="0"/>
                <a:ea typeface="Calibri" panose="020F0502020204030204" pitchFamily="34" charset="0"/>
                <a:cs typeface="Arial" panose="020B0604020202020204" pitchFamily="34" charset="0"/>
              </a:rPr>
              <a:t>Three Stream Model (TSM). </a:t>
            </a:r>
            <a:endParaRPr lang="en-US" sz="1800" b="1" dirty="0" smtClean="0">
              <a:latin typeface="Arial" panose="020B0604020202020204" pitchFamily="34" charset="0"/>
              <a:ea typeface="Calibri" panose="020F0502020204030204" pitchFamily="34" charset="0"/>
              <a:cs typeface="Arial" panose="020B0604020202020204" pitchFamily="34" charset="0"/>
            </a:endParaRPr>
          </a:p>
          <a:p>
            <a:pPr marL="0" indent="0" algn="just">
              <a:spcBef>
                <a:spcPts val="0"/>
              </a:spcBef>
              <a:buNone/>
            </a:pPr>
            <a:endParaRPr lang="en-US" sz="900" dirty="0" smtClean="0">
              <a:latin typeface="Arial" panose="020B0604020202020204" pitchFamily="34" charset="0"/>
              <a:ea typeface="Calibri" panose="020F0502020204030204" pitchFamily="34" charset="0"/>
              <a:cs typeface="Arial" panose="020B0604020202020204" pitchFamily="34" charset="0"/>
            </a:endParaRPr>
          </a:p>
          <a:p>
            <a:pPr algn="just">
              <a:spcBef>
                <a:spcPts val="0"/>
              </a:spcBef>
              <a:buFont typeface="Symbol" panose="05050102010706020507" pitchFamily="18" charset="2"/>
              <a:buChar char=""/>
            </a:pPr>
            <a:r>
              <a:rPr lang="en-US" sz="1800" b="1" dirty="0" smtClean="0">
                <a:latin typeface="Arial" panose="020B0604020202020204" pitchFamily="34" charset="0"/>
                <a:ea typeface="Calibri" panose="020F0502020204030204" pitchFamily="34" charset="0"/>
                <a:cs typeface="Arial" panose="020B0604020202020204" pitchFamily="34" charset="0"/>
              </a:rPr>
              <a:t>Provisioning </a:t>
            </a:r>
            <a:r>
              <a:rPr lang="en-US" sz="1800" b="1" dirty="0">
                <a:latin typeface="Arial" panose="020B0604020202020204" pitchFamily="34" charset="0"/>
                <a:ea typeface="Calibri" panose="020F0502020204030204" pitchFamily="34" charset="0"/>
                <a:cs typeface="Arial" panose="020B0604020202020204" pitchFamily="34" charset="0"/>
              </a:rPr>
              <a:t>of human resources is a critical component of the TSM and thus it will be important to develop a comprehensive human resource strategy</a:t>
            </a:r>
            <a:r>
              <a:rPr lang="en-US" sz="1800" dirty="0">
                <a:latin typeface="Arial" panose="020B0604020202020204" pitchFamily="34" charset="0"/>
                <a:ea typeface="Calibri" panose="020F0502020204030204" pitchFamily="34" charset="0"/>
                <a:cs typeface="Arial" panose="020B0604020202020204" pitchFamily="34" charset="0"/>
              </a:rPr>
              <a:t>. However, to enable proper human resource planning there is a need to finalise certain core inputs which will be the basis for the development of the plans. These will include:</a:t>
            </a:r>
          </a:p>
          <a:p>
            <a:pPr marL="0" lvl="0" indent="0" algn="just">
              <a:spcBef>
                <a:spcPts val="0"/>
              </a:spcBef>
              <a:buNone/>
            </a:pPr>
            <a:endParaRPr lang="en-US" sz="900" dirty="0" smtClean="0">
              <a:latin typeface="Arial" panose="020B0604020202020204" pitchFamily="34" charset="0"/>
              <a:ea typeface="Calibri" panose="020F0502020204030204" pitchFamily="34" charset="0"/>
              <a:cs typeface="Arial" panose="020B0604020202020204" pitchFamily="34" charset="0"/>
            </a:endParaRPr>
          </a:p>
          <a:p>
            <a:pPr lvl="1" algn="just">
              <a:spcBef>
                <a:spcPts val="0"/>
              </a:spcBef>
              <a:buFont typeface="Symbol" panose="05050102010706020507" pitchFamily="18" charset="2"/>
              <a:buChar char=""/>
            </a:pPr>
            <a:r>
              <a:rPr lang="en-US" sz="1600" b="1" dirty="0" smtClean="0">
                <a:latin typeface="Arial" panose="020B0604020202020204" pitchFamily="34" charset="0"/>
                <a:ea typeface="Calibri" panose="020F0502020204030204" pitchFamily="34" charset="0"/>
                <a:cs typeface="Arial" panose="020B0604020202020204" pitchFamily="34" charset="0"/>
              </a:rPr>
              <a:t>Overall </a:t>
            </a:r>
            <a:r>
              <a:rPr lang="en-US" sz="1600" b="1" dirty="0">
                <a:latin typeface="Arial" panose="020B0604020202020204" pitchFamily="34" charset="0"/>
                <a:ea typeface="Calibri" panose="020F0502020204030204" pitchFamily="34" charset="0"/>
                <a:cs typeface="Arial" panose="020B0604020202020204" pitchFamily="34" charset="0"/>
              </a:rPr>
              <a:t>plan encompassing basic elements such as targeted number of learners per subject; curriculum structure; number of schools etc. with plans for short, medium to long-term</a:t>
            </a:r>
            <a:r>
              <a:rPr lang="en-US" sz="1600" dirty="0">
                <a:latin typeface="Arial" panose="020B0604020202020204" pitchFamily="34" charset="0"/>
                <a:ea typeface="Calibri" panose="020F0502020204030204" pitchFamily="34" charset="0"/>
                <a:cs typeface="Arial" panose="020B0604020202020204" pitchFamily="34" charset="0"/>
              </a:rPr>
              <a:t>. These will be critical to determine the demand and supply. This also is important when engaging with HEIs on possible courses to develop. </a:t>
            </a:r>
            <a:endParaRPr lang="en-ZA" sz="1600" dirty="0">
              <a:latin typeface="Arial" panose="020B0604020202020204" pitchFamily="34" charset="0"/>
              <a:ea typeface="Calibri" panose="020F0502020204030204" pitchFamily="34" charset="0"/>
              <a:cs typeface="Arial" panose="020B0604020202020204" pitchFamily="34" charset="0"/>
            </a:endParaRPr>
          </a:p>
          <a:p>
            <a:pPr lvl="0" algn="just">
              <a:spcBef>
                <a:spcPts val="0"/>
              </a:spcBef>
              <a:buFont typeface="Symbol" panose="05050102010706020507" pitchFamily="18" charset="2"/>
              <a:buChar char=""/>
            </a:pPr>
            <a:endParaRPr lang="en-US" sz="1600" dirty="0" smtClean="0">
              <a:latin typeface="Arial" panose="020B0604020202020204" pitchFamily="34" charset="0"/>
              <a:ea typeface="Calibri" panose="020F0502020204030204" pitchFamily="34" charset="0"/>
              <a:cs typeface="Arial" panose="020B0604020202020204" pitchFamily="34" charset="0"/>
            </a:endParaRPr>
          </a:p>
          <a:p>
            <a:pPr lvl="1" algn="just">
              <a:spcBef>
                <a:spcPts val="0"/>
              </a:spcBef>
              <a:buFont typeface="Symbol" panose="05050102010706020507" pitchFamily="18" charset="2"/>
              <a:buChar char=""/>
            </a:pPr>
            <a:r>
              <a:rPr lang="en-US" sz="1600" b="1" dirty="0" smtClean="0">
                <a:latin typeface="Arial" panose="020B0604020202020204" pitchFamily="34" charset="0"/>
                <a:ea typeface="Calibri" panose="020F0502020204030204" pitchFamily="34" charset="0"/>
                <a:cs typeface="Arial" panose="020B0604020202020204" pitchFamily="34" charset="0"/>
              </a:rPr>
              <a:t>Finalisation of the </a:t>
            </a:r>
            <a:r>
              <a:rPr lang="en-US" sz="1600" b="1" dirty="0">
                <a:latin typeface="Arial" panose="020B0604020202020204" pitchFamily="34" charset="0"/>
                <a:ea typeface="Calibri" panose="020F0502020204030204" pitchFamily="34" charset="0"/>
                <a:cs typeface="Arial" panose="020B0604020202020204" pitchFamily="34" charset="0"/>
              </a:rPr>
              <a:t>norms for the provisioning of posts</a:t>
            </a:r>
            <a:r>
              <a:rPr lang="en-US" sz="1600" dirty="0">
                <a:latin typeface="Arial" panose="020B0604020202020204" pitchFamily="34" charset="0"/>
                <a:ea typeface="Calibri" panose="020F0502020204030204" pitchFamily="34" charset="0"/>
                <a:cs typeface="Arial" panose="020B0604020202020204" pitchFamily="34" charset="0"/>
              </a:rPr>
              <a:t>. The working proposal currently for a technical subject is 1:15. There was also a mention of 1:14 and 1:16. These are critical elements that form part of the determination of demand and supply</a:t>
            </a:r>
            <a:endParaRPr lang="en-ZA" sz="1600" dirty="0">
              <a:latin typeface="Arial" panose="020B0604020202020204" pitchFamily="34" charset="0"/>
              <a:ea typeface="Calibri" panose="020F0502020204030204" pitchFamily="34" charset="0"/>
              <a:cs typeface="Arial" panose="020B0604020202020204" pitchFamily="34" charset="0"/>
            </a:endParaRPr>
          </a:p>
          <a:p>
            <a:pPr lvl="0" algn="just">
              <a:spcBef>
                <a:spcPts val="0"/>
              </a:spcBef>
              <a:buFont typeface="Symbol" panose="05050102010706020507" pitchFamily="18" charset="2"/>
              <a:buChar char=""/>
            </a:pPr>
            <a:endParaRPr lang="en-US" sz="1600" dirty="0" smtClean="0">
              <a:latin typeface="Arial" panose="020B0604020202020204" pitchFamily="34" charset="0"/>
              <a:ea typeface="Calibri" panose="020F0502020204030204" pitchFamily="34" charset="0"/>
              <a:cs typeface="Arial" panose="020B0604020202020204" pitchFamily="34" charset="0"/>
            </a:endParaRPr>
          </a:p>
          <a:p>
            <a:pPr lvl="1" algn="just">
              <a:spcBef>
                <a:spcPts val="0"/>
              </a:spcBef>
              <a:buFont typeface="Symbol" panose="05050102010706020507" pitchFamily="18" charset="2"/>
              <a:buChar char=""/>
            </a:pPr>
            <a:r>
              <a:rPr lang="en-US" sz="1600" b="1" dirty="0" smtClean="0">
                <a:latin typeface="Arial" panose="020B0604020202020204" pitchFamily="34" charset="0"/>
                <a:ea typeface="Calibri" panose="020F0502020204030204" pitchFamily="34" charset="0"/>
                <a:cs typeface="Arial" panose="020B0604020202020204" pitchFamily="34" charset="0"/>
              </a:rPr>
              <a:t>Finalisation </a:t>
            </a:r>
            <a:r>
              <a:rPr lang="en-US" sz="1600" b="1" dirty="0">
                <a:latin typeface="Arial" panose="020B0604020202020204" pitchFamily="34" charset="0"/>
                <a:ea typeface="Calibri" panose="020F0502020204030204" pitchFamily="34" charset="0"/>
                <a:cs typeface="Arial" panose="020B0604020202020204" pitchFamily="34" charset="0"/>
              </a:rPr>
              <a:t>of the qualifications and standards</a:t>
            </a:r>
            <a:r>
              <a:rPr lang="en-US" sz="1600" dirty="0" smtClean="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This is also important for both HEIs planning and determining interim measures such as reskilling unemployed technology graduates and recruitment of artisans. </a:t>
            </a:r>
            <a:endParaRPr lang="en-US" sz="1600" dirty="0" smtClean="0">
              <a:latin typeface="Arial" panose="020B0604020202020204" pitchFamily="34" charset="0"/>
              <a:ea typeface="Times New Roman" panose="02020603050405020304" pitchFamily="18" charset="0"/>
              <a:cs typeface="Arial" panose="020B0604020202020204" pitchFamily="34" charset="0"/>
            </a:endParaRPr>
          </a:p>
          <a:p>
            <a:pPr lvl="1" algn="just">
              <a:spcBef>
                <a:spcPts val="0"/>
              </a:spcBef>
              <a:buFont typeface="Symbol" panose="05050102010706020507" pitchFamily="18" charset="2"/>
              <a:buChar char=""/>
            </a:pPr>
            <a:endParaRPr lang="en-US" sz="1600" dirty="0" smtClean="0">
              <a:latin typeface="Arial" panose="020B0604020202020204" pitchFamily="34" charset="0"/>
              <a:ea typeface="Times New Roman" panose="02020603050405020304" pitchFamily="18" charset="0"/>
              <a:cs typeface="Arial" panose="020B0604020202020204" pitchFamily="34" charset="0"/>
            </a:endParaRPr>
          </a:p>
          <a:p>
            <a:pPr lvl="1" algn="just">
              <a:spcBef>
                <a:spcPts val="0"/>
              </a:spcBef>
              <a:buFont typeface="Symbol" panose="05050102010706020507" pitchFamily="18" charset="2"/>
              <a:buChar char=""/>
            </a:pPr>
            <a:r>
              <a:rPr lang="en-US" sz="1600" dirty="0" smtClean="0">
                <a:latin typeface="Arial" panose="020B0604020202020204" pitchFamily="34" charset="0"/>
                <a:ea typeface="Times New Roman" panose="02020603050405020304" pitchFamily="18" charset="0"/>
                <a:cs typeface="Arial" panose="020B0604020202020204" pitchFamily="34" charset="0"/>
              </a:rPr>
              <a:t>The </a:t>
            </a:r>
            <a:r>
              <a:rPr lang="en-US" sz="1600" b="1" dirty="0">
                <a:latin typeface="Arial" panose="020B0604020202020204" pitchFamily="34" charset="0"/>
                <a:ea typeface="Times New Roman" panose="02020603050405020304" pitchFamily="18" charset="0"/>
                <a:cs typeface="Arial" panose="020B0604020202020204" pitchFamily="34" charset="0"/>
              </a:rPr>
              <a:t>PAM document makes provision for the employment of artisans </a:t>
            </a:r>
            <a:r>
              <a:rPr lang="en-US" sz="1600" dirty="0">
                <a:latin typeface="Arial" panose="020B0604020202020204" pitchFamily="34" charset="0"/>
                <a:ea typeface="Times New Roman" panose="02020603050405020304" pitchFamily="18" charset="0"/>
                <a:cs typeface="Arial" panose="020B0604020202020204" pitchFamily="34" charset="0"/>
              </a:rPr>
              <a:t>with critically needed skills on a temporary basis.</a:t>
            </a:r>
          </a:p>
          <a:p>
            <a:pPr marL="342900" lvl="0" indent="-342900" algn="just">
              <a:lnSpc>
                <a:spcPct val="150000"/>
              </a:lnSpc>
              <a:spcAft>
                <a:spcPts val="800"/>
              </a:spcAft>
              <a:buFont typeface="Symbol" panose="05050102010706020507" pitchFamily="18" charset="2"/>
              <a:buChar char=""/>
            </a:pP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Symbol" panose="05050102010706020507" pitchFamily="18" charset="2"/>
              <a:buChar char=""/>
            </a:pPr>
            <a:endParaRPr lang="en-ZA" sz="1600" dirty="0">
              <a:effectLst/>
              <a:latin typeface="Arial" panose="020B0604020202020204" pitchFamily="34" charset="0"/>
              <a:ea typeface="Calibri" panose="020F050202020403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64356478"/>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769957758"/>
              </p:ext>
            </p:extLst>
          </p:nvPr>
        </p:nvGraphicFramePr>
        <p:xfrm>
          <a:off x="98246" y="822958"/>
          <a:ext cx="12008410" cy="5317377"/>
        </p:xfrm>
        <a:graphic>
          <a:graphicData uri="http://schemas.openxmlformats.org/drawingml/2006/table">
            <a:tbl>
              <a:tblPr firstRow="1" bandRow="1"/>
              <a:tblGrid>
                <a:gridCol w="742263">
                  <a:extLst>
                    <a:ext uri="{9D8B030D-6E8A-4147-A177-3AD203B41FA5}">
                      <a16:colId xmlns:a16="http://schemas.microsoft.com/office/drawing/2014/main" xmlns="" val="588923228"/>
                    </a:ext>
                  </a:extLst>
                </a:gridCol>
                <a:gridCol w="1773382">
                  <a:extLst>
                    <a:ext uri="{9D8B030D-6E8A-4147-A177-3AD203B41FA5}">
                      <a16:colId xmlns:a16="http://schemas.microsoft.com/office/drawing/2014/main" xmlns="" val="589074433"/>
                    </a:ext>
                  </a:extLst>
                </a:gridCol>
                <a:gridCol w="3183405">
                  <a:extLst>
                    <a:ext uri="{9D8B030D-6E8A-4147-A177-3AD203B41FA5}">
                      <a16:colId xmlns:a16="http://schemas.microsoft.com/office/drawing/2014/main" xmlns="" val="553969584"/>
                    </a:ext>
                  </a:extLst>
                </a:gridCol>
                <a:gridCol w="1709928">
                  <a:extLst>
                    <a:ext uri="{9D8B030D-6E8A-4147-A177-3AD203B41FA5}">
                      <a16:colId xmlns:a16="http://schemas.microsoft.com/office/drawing/2014/main" xmlns="" val="3655977960"/>
                    </a:ext>
                  </a:extLst>
                </a:gridCol>
                <a:gridCol w="1133856">
                  <a:extLst>
                    <a:ext uri="{9D8B030D-6E8A-4147-A177-3AD203B41FA5}">
                      <a16:colId xmlns:a16="http://schemas.microsoft.com/office/drawing/2014/main" xmlns="" val="461765765"/>
                    </a:ext>
                  </a:extLst>
                </a:gridCol>
                <a:gridCol w="3465576">
                  <a:extLst>
                    <a:ext uri="{9D8B030D-6E8A-4147-A177-3AD203B41FA5}">
                      <a16:colId xmlns:a16="http://schemas.microsoft.com/office/drawing/2014/main" xmlns="" val="1231141191"/>
                    </a:ext>
                  </a:extLst>
                </a:gridCol>
              </a:tblGrid>
              <a:tr h="678652">
                <a:tc rowSpan="4">
                  <a:txBody>
                    <a:bodyPr/>
                    <a:lstStyle/>
                    <a:p>
                      <a:pPr algn="ctr">
                        <a:lnSpc>
                          <a:spcPct val="100000"/>
                        </a:lnSpc>
                        <a:spcAft>
                          <a:spcPts val="800"/>
                        </a:spcAft>
                      </a:pPr>
                      <a:r>
                        <a:rPr lang="en-GB" sz="32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COMMISSION 1</a:t>
                      </a:r>
                      <a:endParaRPr lang="en-ZA"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80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RESOLUTION/ FOCUS AREA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80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ACTIVITIES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80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RESPONSIBLE</a:t>
                      </a:r>
                      <a:r>
                        <a:rPr lang="en-GB" sz="1800" b="1" baseline="0"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 BRANCH</a:t>
                      </a: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80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TIMELINE</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80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PROGRESS/ MILESTONES</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388376791"/>
                  </a:ext>
                </a:extLst>
              </a:tr>
              <a:tr h="2007946">
                <a:tc vMerge="1">
                  <a:txBody>
                    <a:bodyPr/>
                    <a:lstStyle/>
                    <a:p>
                      <a:pPr algn="ctr">
                        <a:lnSpc>
                          <a:spcPct val="100000"/>
                        </a:lnSpc>
                        <a:spcAft>
                          <a:spcPts val="800"/>
                        </a:spcAft>
                      </a:pP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rowSpan="3">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1" dirty="0" smtClean="0">
                          <a:solidFill>
                            <a:schemeClr val="tx1"/>
                          </a:solidFill>
                          <a:effectLst/>
                          <a:latin typeface="Arial" panose="020B0604020202020204" pitchFamily="34" charset="0"/>
                          <a:cs typeface="Arial" panose="020B0604020202020204" pitchFamily="34" charset="0"/>
                        </a:rPr>
                        <a:t>Determination of Short, Medium to Long-term Demand</a:t>
                      </a:r>
                      <a:endParaRPr lang="en-US" sz="1800" dirty="0" smtClean="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gn="just">
                        <a:lnSpc>
                          <a:spcPct val="100000"/>
                        </a:lnSpc>
                        <a:buFont typeface="Arial" panose="020B0604020202020204" pitchFamily="34" charset="0"/>
                        <a:buChar char="•"/>
                      </a:pPr>
                      <a:r>
                        <a:rPr lang="en-US" sz="1800" dirty="0" smtClean="0">
                          <a:solidFill>
                            <a:schemeClr val="tx1"/>
                          </a:solidFill>
                          <a:effectLst/>
                          <a:latin typeface="Arial" panose="020B0604020202020204" pitchFamily="34" charset="0"/>
                          <a:cs typeface="Arial" panose="020B0604020202020204" pitchFamily="34" charset="0"/>
                        </a:rPr>
                        <a:t>Working with Curriculum, EMIS and Teacher Development to determine the current or immediate need</a:t>
                      </a:r>
                      <a:r>
                        <a:rPr lang="en-US" sz="1800" baseline="0" dirty="0" smtClean="0">
                          <a:solidFill>
                            <a:schemeClr val="tx1"/>
                          </a:solidFill>
                          <a:effectLst/>
                          <a:latin typeface="Arial" panose="020B0604020202020204" pitchFamily="34" charset="0"/>
                          <a:cs typeface="Arial" panose="020B0604020202020204" pitchFamily="34" charset="0"/>
                        </a:rPr>
                        <a:t> </a:t>
                      </a:r>
                      <a:r>
                        <a:rPr lang="en-US" sz="1800" b="0" baseline="0" dirty="0" smtClean="0">
                          <a:solidFill>
                            <a:schemeClr val="tx1"/>
                          </a:solidFill>
                          <a:effectLst/>
                          <a:latin typeface="Arial" panose="020B0604020202020204" pitchFamily="34" charset="0"/>
                          <a:cs typeface="Arial" panose="020B0604020202020204" pitchFamily="34" charset="0"/>
                        </a:rPr>
                        <a:t>on the </a:t>
                      </a:r>
                      <a:r>
                        <a:rPr lang="en-US" sz="1800" dirty="0" smtClean="0">
                          <a:solidFill>
                            <a:schemeClr val="tx1"/>
                          </a:solidFill>
                          <a:effectLst/>
                          <a:latin typeface="Arial" panose="020B0604020202020204" pitchFamily="34" charset="0"/>
                          <a:cs typeface="Arial" panose="020B0604020202020204" pitchFamily="34" charset="0"/>
                        </a:rPr>
                        <a:t>demand /supply/ shortage of teachers.</a:t>
                      </a:r>
                      <a:endParaRPr lang="en-US" sz="180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Branch T </a:t>
                      </a:r>
                    </a:p>
                    <a:p>
                      <a:pPr algn="ctr">
                        <a:lnSpc>
                          <a:spcPct val="100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working with </a:t>
                      </a:r>
                    </a:p>
                    <a:p>
                      <a:pPr algn="ctr">
                        <a:lnSpc>
                          <a:spcPct val="100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Branch C &amp; </a:t>
                      </a:r>
                    </a:p>
                    <a:p>
                      <a:pPr algn="ctr">
                        <a:lnSpc>
                          <a:spcPct val="100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Branch D</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0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December 2022</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285750" indent="-285750">
                        <a:lnSpc>
                          <a:spcPct val="100000"/>
                        </a:lnSpc>
                        <a:spcAft>
                          <a:spcPts val="800"/>
                        </a:spcAft>
                        <a:buFont typeface="Arial" panose="020B0604020202020204" pitchFamily="34" charset="0"/>
                        <a:buChar char="•"/>
                      </a:pPr>
                      <a:r>
                        <a:rPr lang="en-US" sz="1800" dirty="0" smtClean="0">
                          <a:solidFill>
                            <a:schemeClr val="tx1"/>
                          </a:solidFill>
                          <a:effectLst/>
                          <a:latin typeface="Arial" panose="020B0604020202020204" pitchFamily="34" charset="0"/>
                          <a:cs typeface="Arial" panose="020B0604020202020204" pitchFamily="34" charset="0"/>
                        </a:rPr>
                        <a:t>The immediate demand for educators to support the current needs at technical schools has been determined. </a:t>
                      </a:r>
                    </a:p>
                    <a:p>
                      <a:pPr marL="742950" lvl="1" indent="-285750">
                        <a:lnSpc>
                          <a:spcPct val="100000"/>
                        </a:lnSpc>
                        <a:spcAft>
                          <a:spcPts val="800"/>
                        </a:spcAft>
                        <a:buFont typeface="Wingdings" panose="05000000000000000000" pitchFamily="2" charset="2"/>
                        <a:buChar char="ü"/>
                      </a:pPr>
                      <a:r>
                        <a:rPr lang="en-US" sz="1800" dirty="0" smtClean="0">
                          <a:solidFill>
                            <a:schemeClr val="tx1"/>
                          </a:solidFill>
                          <a:effectLst/>
                          <a:latin typeface="Arial" panose="020B0604020202020204" pitchFamily="34" charset="0"/>
                          <a:cs typeface="Arial" panose="020B0604020202020204" pitchFamily="34" charset="0"/>
                        </a:rPr>
                        <a:t>It is estimated at </a:t>
                      </a:r>
                      <a:r>
                        <a:rPr lang="en-US" sz="1800" b="1" dirty="0" smtClean="0">
                          <a:solidFill>
                            <a:schemeClr val="tx1"/>
                          </a:solidFill>
                          <a:effectLst/>
                          <a:latin typeface="Arial" panose="020B0604020202020204" pitchFamily="34" charset="0"/>
                          <a:cs typeface="Arial" panose="020B0604020202020204" pitchFamily="34" charset="0"/>
                        </a:rPr>
                        <a:t>2300 additional posts </a:t>
                      </a:r>
                      <a:r>
                        <a:rPr lang="en-US" sz="1800" dirty="0" smtClean="0">
                          <a:solidFill>
                            <a:schemeClr val="tx1"/>
                          </a:solidFill>
                          <a:effectLst/>
                          <a:latin typeface="Arial" panose="020B0604020202020204" pitchFamily="34" charset="0"/>
                          <a:cs typeface="Arial" panose="020B0604020202020204" pitchFamily="34" charset="0"/>
                        </a:rPr>
                        <a:t>to what is already provided.</a:t>
                      </a:r>
                      <a:endParaRPr lang="en-ZA" sz="1800" dirty="0" smtClean="0">
                        <a:solidFill>
                          <a:schemeClr val="tx1"/>
                        </a:solidFill>
                        <a:effectLst/>
                        <a:latin typeface="Arial" panose="020B0604020202020204" pitchFamily="34" charset="0"/>
                        <a:cs typeface="Arial" panose="020B0604020202020204" pitchFamily="34" charset="0"/>
                      </a:endParaRPr>
                    </a:p>
                    <a:p>
                      <a:pPr marL="457200" lvl="1" indent="0">
                        <a:lnSpc>
                          <a:spcPct val="100000"/>
                        </a:lnSpc>
                        <a:spcAft>
                          <a:spcPts val="800"/>
                        </a:spcAft>
                        <a:buFont typeface="Wingdings" panose="05000000000000000000" pitchFamily="2" charset="2"/>
                        <a:buNone/>
                      </a:pPr>
                      <a:endParaRPr lang="en-ZA" sz="1800" dirty="0" smtClean="0">
                        <a:solidFill>
                          <a:schemeClr val="tx1"/>
                        </a:solidFill>
                        <a:effectLst/>
                        <a:latin typeface="Arial" panose="020B0604020202020204" pitchFamily="34" charset="0"/>
                        <a:cs typeface="Arial" panose="020B0604020202020204" pitchFamily="34" charset="0"/>
                      </a:endParaRPr>
                    </a:p>
                    <a:p>
                      <a:pPr marL="285750" indent="-285750">
                        <a:lnSpc>
                          <a:spcPct val="100000"/>
                        </a:lnSpc>
                        <a:spcAft>
                          <a:spcPts val="800"/>
                        </a:spcAft>
                        <a:buFont typeface="Arial" panose="020B0604020202020204" pitchFamily="34" charset="0"/>
                        <a:buChar char="•"/>
                      </a:pPr>
                      <a:r>
                        <a:rPr lang="en-US" sz="1800" dirty="0" smtClean="0">
                          <a:solidFill>
                            <a:schemeClr val="tx1"/>
                          </a:solidFill>
                          <a:effectLst/>
                          <a:latin typeface="Arial" panose="020B0604020202020204" pitchFamily="34" charset="0"/>
                          <a:cs typeface="Arial" panose="020B0604020202020204" pitchFamily="34" charset="0"/>
                        </a:rPr>
                        <a:t>A comprehensive demand and supply plan based on medium to long-term implementation plans of technical education will be needed.</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5883705"/>
                  </a:ext>
                </a:extLst>
              </a:tr>
              <a:tr h="1533499">
                <a:tc vMerge="1">
                  <a:txBody>
                    <a:bodyPr/>
                    <a:lstStyle/>
                    <a:p>
                      <a:pPr algn="ctr">
                        <a:lnSpc>
                          <a:spcPct val="107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vMerge="1">
                  <a:txBody>
                    <a:bodyPr/>
                    <a:lstStyle/>
                    <a:p>
                      <a:endParaRPr lang="en-ZA" dirty="0"/>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gn="just">
                        <a:lnSpc>
                          <a:spcPct val="100000"/>
                        </a:lnSpc>
                        <a:buFont typeface="Arial" panose="020B0604020202020204" pitchFamily="34" charset="0"/>
                        <a:buChar char="•"/>
                      </a:pPr>
                      <a:r>
                        <a:rPr lang="en-US" sz="1800" dirty="0" smtClean="0">
                          <a:solidFill>
                            <a:schemeClr val="tx1"/>
                          </a:solidFill>
                          <a:effectLst/>
                          <a:latin typeface="Arial" panose="020B0604020202020204" pitchFamily="34" charset="0"/>
                          <a:cs typeface="Arial" panose="020B0604020202020204" pitchFamily="34" charset="0"/>
                        </a:rPr>
                        <a:t>Working with Curriculum, EMIS and Teacher Development to determine medium to long-term demand for teachers.</a:t>
                      </a:r>
                      <a:endParaRPr lang="en-ZA" sz="180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Branch T </a:t>
                      </a:r>
                    </a:p>
                    <a:p>
                      <a:pPr algn="ctr">
                        <a:lnSpc>
                          <a:spcPct val="100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working with </a:t>
                      </a:r>
                    </a:p>
                    <a:p>
                      <a:pPr algn="ctr">
                        <a:lnSpc>
                          <a:spcPct val="100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Branch</a:t>
                      </a:r>
                      <a:r>
                        <a:rPr lang="en-GB" sz="1800" baseline="0" dirty="0" smtClean="0">
                          <a:effectLst/>
                          <a:latin typeface="Arial" panose="020B0604020202020204" pitchFamily="34" charset="0"/>
                          <a:ea typeface="Calibri" panose="020F0502020204030204" pitchFamily="34" charset="0"/>
                          <a:cs typeface="Arial" panose="020B0604020202020204" pitchFamily="34" charset="0"/>
                        </a:rPr>
                        <a:t> </a:t>
                      </a:r>
                      <a:r>
                        <a:rPr lang="en-GB" sz="1800" dirty="0" smtClean="0">
                          <a:effectLst/>
                          <a:latin typeface="Arial" panose="020B0604020202020204" pitchFamily="34" charset="0"/>
                          <a:ea typeface="Calibri" panose="020F0502020204030204" pitchFamily="34" charset="0"/>
                          <a:cs typeface="Arial" panose="020B0604020202020204" pitchFamily="34" charset="0"/>
                        </a:rPr>
                        <a:t>C &amp; </a:t>
                      </a:r>
                    </a:p>
                    <a:p>
                      <a:pPr algn="ctr">
                        <a:lnSpc>
                          <a:spcPct val="100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Branch</a:t>
                      </a:r>
                      <a:r>
                        <a:rPr lang="en-GB" sz="1800" baseline="0" dirty="0" smtClean="0">
                          <a:effectLst/>
                          <a:latin typeface="Arial" panose="020B0604020202020204" pitchFamily="34" charset="0"/>
                          <a:ea typeface="Calibri" panose="020F0502020204030204" pitchFamily="34" charset="0"/>
                          <a:cs typeface="Arial" panose="020B0604020202020204" pitchFamily="34" charset="0"/>
                        </a:rPr>
                        <a:t> </a:t>
                      </a:r>
                      <a:r>
                        <a:rPr lang="en-GB" sz="1800" dirty="0" smtClean="0">
                          <a:effectLst/>
                          <a:latin typeface="Arial" panose="020B0604020202020204" pitchFamily="34" charset="0"/>
                          <a:ea typeface="Calibri" panose="020F0502020204030204" pitchFamily="34" charset="0"/>
                          <a:cs typeface="Arial" panose="020B0604020202020204" pitchFamily="34" charset="0"/>
                        </a:rPr>
                        <a:t>D</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April 2023</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72319072"/>
                  </a:ext>
                </a:extLst>
              </a:tr>
              <a:tr h="1003973">
                <a:tc vMerge="1">
                  <a:txBody>
                    <a:bodyPr/>
                    <a:lstStyle/>
                    <a:p>
                      <a:pPr algn="ctr">
                        <a:lnSpc>
                          <a:spcPct val="107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vMerge="1">
                  <a:txBody>
                    <a:bodyPr/>
                    <a:lstStyle/>
                    <a:p>
                      <a:endParaRPr lang="en-ZA" dirty="0"/>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gn="just">
                        <a:lnSpc>
                          <a:spcPct val="100000"/>
                        </a:lnSpc>
                        <a:spcAft>
                          <a:spcPts val="800"/>
                        </a:spcAft>
                        <a:buFont typeface="Arial" panose="020B0604020202020204" pitchFamily="34" charset="0"/>
                        <a:buChar char="•"/>
                      </a:pPr>
                      <a:r>
                        <a:rPr lang="en-US" sz="1800" dirty="0" smtClean="0">
                          <a:solidFill>
                            <a:schemeClr val="tx1"/>
                          </a:solidFill>
                          <a:effectLst/>
                          <a:latin typeface="Arial" panose="020B0604020202020204" pitchFamily="34" charset="0"/>
                          <a:cs typeface="Arial" panose="020B0604020202020204" pitchFamily="34" charset="0"/>
                        </a:rPr>
                        <a:t>Develop a demand and Supply Plan as part of the overall Human Resource Strategy.                                 </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Branch T</a:t>
                      </a: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June 2023</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96386010"/>
                  </a:ext>
                </a:extLst>
              </a:tr>
            </a:tbl>
          </a:graphicData>
        </a:graphic>
      </p:graphicFrame>
      <p:sp>
        <p:nvSpPr>
          <p:cNvPr id="5" name="object 3"/>
          <p:cNvSpPr txBox="1">
            <a:spLocks noGrp="1"/>
          </p:cNvSpPr>
          <p:nvPr>
            <p:ph type="title"/>
          </p:nvPr>
        </p:nvSpPr>
        <p:spPr>
          <a:xfrm>
            <a:off x="0" y="61557"/>
            <a:ext cx="11366957" cy="628377"/>
          </a:xfrm>
          <a:prstGeom prst="rect">
            <a:avLst/>
          </a:prstGeom>
        </p:spPr>
        <p:txBody>
          <a:bodyPr vert="horz" wrap="square" lIns="0" tIns="12700" rIns="0" bIns="0" rtlCol="0">
            <a:spAutoFit/>
          </a:bodyPr>
          <a:lstStyle/>
          <a:p>
            <a:pPr marL="12700" algn="l">
              <a:lnSpc>
                <a:spcPct val="100000"/>
              </a:lnSpc>
              <a:spcBef>
                <a:spcPts val="100"/>
              </a:spcBef>
            </a:pPr>
            <a:r>
              <a:rPr lang="en-ZA" sz="4000" spc="-20" dirty="0" smtClean="0">
                <a:solidFill>
                  <a:schemeClr val="accent6">
                    <a:lumMod val="50000"/>
                  </a:schemeClr>
                </a:solidFill>
                <a:latin typeface="Arial Black" panose="020B0A04020102020204" pitchFamily="34" charset="0"/>
              </a:rPr>
              <a:t>C</a:t>
            </a:r>
            <a:r>
              <a:rPr lang="en-ZA" sz="3200" spc="-20" dirty="0" smtClean="0">
                <a:solidFill>
                  <a:schemeClr val="accent6">
                    <a:lumMod val="50000"/>
                  </a:schemeClr>
                </a:solidFill>
                <a:latin typeface="Arial Black" panose="020B0A04020102020204" pitchFamily="34" charset="0"/>
              </a:rPr>
              <a:t>OMMISSION 1 </a:t>
            </a:r>
            <a:r>
              <a:rPr lang="en-ZA" sz="4000" spc="-20" dirty="0" smtClean="0">
                <a:solidFill>
                  <a:schemeClr val="accent6">
                    <a:lumMod val="50000"/>
                  </a:schemeClr>
                </a:solidFill>
                <a:latin typeface="Arial Black" panose="020B0A04020102020204" pitchFamily="34" charset="0"/>
              </a:rPr>
              <a:t>D</a:t>
            </a:r>
            <a:r>
              <a:rPr lang="en-ZA" sz="3200" spc="-20" dirty="0" smtClean="0">
                <a:solidFill>
                  <a:schemeClr val="accent6">
                    <a:lumMod val="50000"/>
                  </a:schemeClr>
                </a:solidFill>
                <a:latin typeface="Arial Black" panose="020B0A04020102020204" pitchFamily="34" charset="0"/>
              </a:rPr>
              <a:t>RAFT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LANS AND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ROGRESS</a:t>
            </a:r>
            <a:r>
              <a:rPr sz="3200" spc="-130" dirty="0" smtClean="0">
                <a:solidFill>
                  <a:schemeClr val="accent6">
                    <a:lumMod val="50000"/>
                  </a:schemeClr>
                </a:solidFill>
                <a:latin typeface="Arial Black" panose="020B0A04020102020204" pitchFamily="34" charset="0"/>
              </a:rPr>
              <a:t> </a:t>
            </a:r>
            <a:endParaRPr sz="3200" dirty="0">
              <a:solidFill>
                <a:schemeClr val="accent6">
                  <a:lumMod val="50000"/>
                </a:schemeClr>
              </a:solidFill>
              <a:latin typeface="Arial Black" panose="020B0A04020102020204" pitchFamily="34" charset="0"/>
            </a:endParaRPr>
          </a:p>
        </p:txBody>
      </p:sp>
    </p:spTree>
    <p:extLst>
      <p:ext uri="{BB962C8B-B14F-4D97-AF65-F5344CB8AC3E}">
        <p14:creationId xmlns:p14="http://schemas.microsoft.com/office/powerpoint/2010/main" xmlns="" val="463118399"/>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0"/>
            <a:ext cx="11268710" cy="628377"/>
          </a:xfrm>
          <a:prstGeom prst="rect">
            <a:avLst/>
          </a:prstGeom>
        </p:spPr>
        <p:txBody>
          <a:bodyPr vert="horz" wrap="square" lIns="0" tIns="12700" rIns="0" bIns="0" rtlCol="0">
            <a:spAutoFit/>
          </a:bodyPr>
          <a:lstStyle/>
          <a:p>
            <a:pPr marL="12700" algn="l">
              <a:lnSpc>
                <a:spcPct val="100000"/>
              </a:lnSpc>
              <a:spcBef>
                <a:spcPts val="100"/>
              </a:spcBef>
            </a:pPr>
            <a:r>
              <a:rPr lang="en-ZA" sz="4000" spc="-20" dirty="0" smtClean="0">
                <a:solidFill>
                  <a:schemeClr val="accent6">
                    <a:lumMod val="50000"/>
                  </a:schemeClr>
                </a:solidFill>
                <a:latin typeface="Arial Black" panose="020B0A04020102020204" pitchFamily="34" charset="0"/>
              </a:rPr>
              <a:t>C</a:t>
            </a:r>
            <a:r>
              <a:rPr lang="en-ZA" sz="3200" spc="-20" dirty="0" smtClean="0">
                <a:solidFill>
                  <a:schemeClr val="accent6">
                    <a:lumMod val="50000"/>
                  </a:schemeClr>
                </a:solidFill>
                <a:latin typeface="Arial Black" panose="020B0A04020102020204" pitchFamily="34" charset="0"/>
              </a:rPr>
              <a:t>OMMISSION 1 </a:t>
            </a:r>
            <a:r>
              <a:rPr lang="en-ZA" sz="4000" spc="-20" dirty="0" smtClean="0">
                <a:solidFill>
                  <a:schemeClr val="accent6">
                    <a:lumMod val="50000"/>
                  </a:schemeClr>
                </a:solidFill>
                <a:latin typeface="Arial Black" panose="020B0A04020102020204" pitchFamily="34" charset="0"/>
              </a:rPr>
              <a:t>D</a:t>
            </a:r>
            <a:r>
              <a:rPr lang="en-ZA" sz="3200" spc="-20" dirty="0" smtClean="0">
                <a:solidFill>
                  <a:schemeClr val="accent6">
                    <a:lumMod val="50000"/>
                  </a:schemeClr>
                </a:solidFill>
                <a:latin typeface="Arial Black" panose="020B0A04020102020204" pitchFamily="34" charset="0"/>
              </a:rPr>
              <a:t>RAFT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LANS AND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ROGRESS</a:t>
            </a:r>
            <a:r>
              <a:rPr sz="3200" spc="-130" dirty="0" smtClean="0">
                <a:solidFill>
                  <a:schemeClr val="accent6">
                    <a:lumMod val="50000"/>
                  </a:schemeClr>
                </a:solidFill>
                <a:latin typeface="Arial Black" panose="020B0A04020102020204" pitchFamily="34" charset="0"/>
              </a:rPr>
              <a:t> </a:t>
            </a:r>
            <a:endParaRPr sz="3200" dirty="0">
              <a:solidFill>
                <a:schemeClr val="accent6">
                  <a:lumMod val="50000"/>
                </a:schemeClr>
              </a:solidFill>
              <a:latin typeface="Arial Black" panose="020B0A040201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703401197"/>
              </p:ext>
            </p:extLst>
          </p:nvPr>
        </p:nvGraphicFramePr>
        <p:xfrm>
          <a:off x="1" y="537464"/>
          <a:ext cx="12192000" cy="5816702"/>
        </p:xfrm>
        <a:graphic>
          <a:graphicData uri="http://schemas.openxmlformats.org/drawingml/2006/table">
            <a:tbl>
              <a:tblPr firstRow="1" bandRow="1"/>
              <a:tblGrid>
                <a:gridCol w="618835">
                  <a:extLst>
                    <a:ext uri="{9D8B030D-6E8A-4147-A177-3AD203B41FA5}">
                      <a16:colId xmlns:a16="http://schemas.microsoft.com/office/drawing/2014/main" xmlns="" val="588923228"/>
                    </a:ext>
                  </a:extLst>
                </a:gridCol>
                <a:gridCol w="1634837">
                  <a:extLst>
                    <a:ext uri="{9D8B030D-6E8A-4147-A177-3AD203B41FA5}">
                      <a16:colId xmlns:a16="http://schemas.microsoft.com/office/drawing/2014/main" xmlns="" val="589074433"/>
                    </a:ext>
                  </a:extLst>
                </a:gridCol>
                <a:gridCol w="3066472">
                  <a:extLst>
                    <a:ext uri="{9D8B030D-6E8A-4147-A177-3AD203B41FA5}">
                      <a16:colId xmlns:a16="http://schemas.microsoft.com/office/drawing/2014/main" xmlns="" val="553969584"/>
                    </a:ext>
                  </a:extLst>
                </a:gridCol>
                <a:gridCol w="1403928">
                  <a:extLst>
                    <a:ext uri="{9D8B030D-6E8A-4147-A177-3AD203B41FA5}">
                      <a16:colId xmlns:a16="http://schemas.microsoft.com/office/drawing/2014/main" xmlns="" val="3655977960"/>
                    </a:ext>
                  </a:extLst>
                </a:gridCol>
                <a:gridCol w="822036">
                  <a:extLst>
                    <a:ext uri="{9D8B030D-6E8A-4147-A177-3AD203B41FA5}">
                      <a16:colId xmlns:a16="http://schemas.microsoft.com/office/drawing/2014/main" xmlns="" val="461765765"/>
                    </a:ext>
                  </a:extLst>
                </a:gridCol>
                <a:gridCol w="4645892">
                  <a:extLst>
                    <a:ext uri="{9D8B030D-6E8A-4147-A177-3AD203B41FA5}">
                      <a16:colId xmlns:a16="http://schemas.microsoft.com/office/drawing/2014/main" xmlns="" val="1231141191"/>
                    </a:ext>
                  </a:extLst>
                </a:gridCol>
              </a:tblGrid>
              <a:tr h="537366">
                <a:tc rowSpan="4">
                  <a:txBody>
                    <a:bodyPr/>
                    <a:lstStyle/>
                    <a:p>
                      <a:pPr algn="ctr">
                        <a:lnSpc>
                          <a:spcPct val="100000"/>
                        </a:lnSpc>
                        <a:spcAft>
                          <a:spcPts val="0"/>
                        </a:spcAft>
                      </a:pPr>
                      <a:r>
                        <a:rPr lang="en-GB" sz="2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COMMISSION</a:t>
                      </a:r>
                      <a:r>
                        <a:rPr lang="en-GB" sz="2800" b="1"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 1</a:t>
                      </a:r>
                      <a:endParaRPr lang="en-GB" sz="2800" b="1" dirty="0" smtClean="0">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RESOLUTION/ FOCUS AREA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ACTIVITIES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baseline="0"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BRANCH</a:t>
                      </a: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TIME-</a:t>
                      </a:r>
                    </a:p>
                    <a:p>
                      <a:pPr algn="ctr">
                        <a:lnSpc>
                          <a:spcPct val="100000"/>
                        </a:lnSpc>
                        <a:spcAft>
                          <a:spcPts val="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LINE</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PROGRESS/ MILESTONES</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388376791"/>
                  </a:ext>
                </a:extLst>
              </a:tr>
              <a:tr h="1891741">
                <a:tc vMerge="1">
                  <a:txBody>
                    <a:bodyPr/>
                    <a:lstStyle/>
                    <a:p>
                      <a:pPr algn="ctr">
                        <a:lnSpc>
                          <a:spcPct val="100000"/>
                        </a:lnSpc>
                        <a:spcAft>
                          <a:spcPts val="800"/>
                        </a:spcAft>
                      </a:pP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rowSpan="3">
                  <a:txBody>
                    <a:bodyPr/>
                    <a:lstStyle/>
                    <a:p>
                      <a:pPr>
                        <a:lnSpc>
                          <a:spcPct val="100000"/>
                        </a:lnSpc>
                        <a:spcAft>
                          <a:spcPts val="0"/>
                        </a:spcAft>
                      </a:pPr>
                      <a:r>
                        <a:rPr lang="en-US" sz="1800" b="1" dirty="0" smtClean="0">
                          <a:solidFill>
                            <a:schemeClr val="tx1"/>
                          </a:solidFill>
                          <a:effectLst/>
                          <a:latin typeface="Arial" panose="020B0604020202020204" pitchFamily="34" charset="0"/>
                          <a:cs typeface="Arial" panose="020B0604020202020204" pitchFamily="34" charset="0"/>
                        </a:rPr>
                        <a:t>As part of the demand and supply plan, Conduct an Audit on suitably qualified yet unemployed graduates from Universities of Technology. </a:t>
                      </a: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nSpc>
                          <a:spcPct val="100000"/>
                        </a:lnSpc>
                        <a:spcAft>
                          <a:spcPts val="0"/>
                        </a:spcAft>
                        <a:buFont typeface="Arial" panose="020B0604020202020204" pitchFamily="34" charset="0"/>
                        <a:buChar char="•"/>
                      </a:pPr>
                      <a:r>
                        <a:rPr lang="en-US" sz="1600" dirty="0" smtClean="0">
                          <a:solidFill>
                            <a:schemeClr val="tx1"/>
                          </a:solidFill>
                          <a:effectLst/>
                          <a:latin typeface="Arial" panose="020B0604020202020204" pitchFamily="34" charset="0"/>
                          <a:cs typeface="Arial" panose="020B0604020202020204" pitchFamily="34" charset="0"/>
                        </a:rPr>
                        <a:t>Working with Teacher Development and Curriculum to determine “suitable qualifications”</a:t>
                      </a:r>
                      <a:endParaRPr lang="en-ZA" sz="1600" dirty="0" smtClean="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600" dirty="0" smtClean="0">
                          <a:effectLst/>
                          <a:latin typeface="Arial" panose="020B0604020202020204" pitchFamily="34" charset="0"/>
                          <a:ea typeface="Calibri" panose="020F0502020204030204" pitchFamily="34" charset="0"/>
                          <a:cs typeface="Arial" panose="020B0604020202020204" pitchFamily="34" charset="0"/>
                        </a:rPr>
                        <a:t>Branch T </a:t>
                      </a:r>
                    </a:p>
                    <a:p>
                      <a:pPr algn="ctr">
                        <a:lnSpc>
                          <a:spcPct val="100000"/>
                        </a:lnSpc>
                        <a:spcAft>
                          <a:spcPts val="0"/>
                        </a:spcAft>
                      </a:pPr>
                      <a:r>
                        <a:rPr lang="en-GB" sz="1600" dirty="0" smtClean="0">
                          <a:effectLst/>
                          <a:latin typeface="Arial" panose="020B0604020202020204" pitchFamily="34" charset="0"/>
                          <a:ea typeface="Calibri" panose="020F0502020204030204" pitchFamily="34" charset="0"/>
                          <a:cs typeface="Arial" panose="020B0604020202020204" pitchFamily="34" charset="0"/>
                        </a:rPr>
                        <a:t>working with </a:t>
                      </a:r>
                    </a:p>
                    <a:p>
                      <a:pPr algn="ctr">
                        <a:lnSpc>
                          <a:spcPct val="100000"/>
                        </a:lnSpc>
                        <a:spcAft>
                          <a:spcPts val="0"/>
                        </a:spcAft>
                      </a:pPr>
                      <a:r>
                        <a:rPr lang="en-GB" sz="1600" dirty="0" smtClean="0">
                          <a:effectLst/>
                          <a:latin typeface="Arial" panose="020B0604020202020204" pitchFamily="34" charset="0"/>
                          <a:ea typeface="Calibri" panose="020F0502020204030204" pitchFamily="34" charset="0"/>
                          <a:cs typeface="Arial" panose="020B0604020202020204" pitchFamily="34" charset="0"/>
                        </a:rPr>
                        <a:t>Branch C &amp; Branch D</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0000"/>
                        </a:lnSpc>
                        <a:spcAft>
                          <a:spcPts val="0"/>
                        </a:spcAft>
                      </a:pPr>
                      <a:r>
                        <a:rPr lang="en-GB" sz="1600" b="0" dirty="0" smtClean="0">
                          <a:effectLst/>
                          <a:latin typeface="Arial" panose="020B0604020202020204" pitchFamily="34" charset="0"/>
                          <a:ea typeface="Calibri" panose="020F0502020204030204" pitchFamily="34" charset="0"/>
                          <a:cs typeface="Arial" panose="020B0604020202020204" pitchFamily="34" charset="0"/>
                        </a:rPr>
                        <a:t>March</a:t>
                      </a:r>
                      <a:r>
                        <a:rPr lang="en-GB" sz="1600" b="0" baseline="0" dirty="0" smtClean="0">
                          <a:effectLst/>
                          <a:latin typeface="Arial" panose="020B0604020202020204" pitchFamily="34" charset="0"/>
                          <a:ea typeface="Calibri" panose="020F0502020204030204" pitchFamily="34" charset="0"/>
                          <a:cs typeface="Arial" panose="020B0604020202020204" pitchFamily="34" charset="0"/>
                        </a:rPr>
                        <a:t> 2023</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1" dirty="0" smtClean="0">
                          <a:solidFill>
                            <a:schemeClr val="tx1"/>
                          </a:solidFill>
                          <a:latin typeface="Arial" panose="020B0604020202020204" pitchFamily="34" charset="0"/>
                          <a:cs typeface="Arial" panose="020B0604020202020204" pitchFamily="34" charset="0"/>
                        </a:rPr>
                        <a:t>The</a:t>
                      </a:r>
                      <a:r>
                        <a:rPr lang="en-ZA" sz="1600" b="1" baseline="0" dirty="0" smtClean="0">
                          <a:solidFill>
                            <a:schemeClr val="tx1"/>
                          </a:solidFill>
                          <a:latin typeface="Arial" panose="020B0604020202020204" pitchFamily="34" charset="0"/>
                          <a:cs typeface="Arial" panose="020B0604020202020204" pitchFamily="34" charset="0"/>
                        </a:rPr>
                        <a:t> </a:t>
                      </a:r>
                      <a:r>
                        <a:rPr lang="en-ZA" sz="1600" b="1" dirty="0" smtClean="0">
                          <a:solidFill>
                            <a:schemeClr val="tx1"/>
                          </a:solidFill>
                          <a:latin typeface="Arial" panose="020B0604020202020204" pitchFamily="34" charset="0"/>
                          <a:cs typeface="Arial" panose="020B0604020202020204" pitchFamily="34" charset="0"/>
                        </a:rPr>
                        <a:t>Director-General approved the request to source three quotations </a:t>
                      </a:r>
                      <a:r>
                        <a:rPr lang="en-ZA" sz="1600" b="0" dirty="0" smtClean="0">
                          <a:solidFill>
                            <a:schemeClr val="tx1"/>
                          </a:solidFill>
                          <a:latin typeface="Arial" panose="020B0604020202020204" pitchFamily="34" charset="0"/>
                          <a:cs typeface="Arial" panose="020B0604020202020204" pitchFamily="34" charset="0"/>
                        </a:rPr>
                        <a:t>for a </a:t>
                      </a:r>
                      <a:r>
                        <a:rPr lang="en-ZA" sz="1600" b="1" dirty="0" smtClean="0">
                          <a:solidFill>
                            <a:schemeClr val="tx1"/>
                          </a:solidFill>
                          <a:latin typeface="Arial" panose="020B0604020202020204" pitchFamily="34" charset="0"/>
                          <a:cs typeface="Arial" panose="020B0604020202020204" pitchFamily="34" charset="0"/>
                        </a:rPr>
                        <a:t>Human Resource or Education Management specialist service provider to conduct the Audit </a:t>
                      </a:r>
                      <a:r>
                        <a:rPr lang="en-ZA" sz="1600" b="0" dirty="0" smtClean="0">
                          <a:solidFill>
                            <a:schemeClr val="tx1"/>
                          </a:solidFill>
                          <a:latin typeface="Arial" panose="020B0604020202020204" pitchFamily="34" charset="0"/>
                          <a:cs typeface="Arial" panose="020B0604020202020204" pitchFamily="34" charset="0"/>
                        </a:rPr>
                        <a:t>of suitably qualified graduates and assist the HR Mobilisation work stream to develop the human resource strategy for the implementation of Three Stream Model;</a:t>
                      </a:r>
                    </a:p>
                    <a:p>
                      <a:pPr marL="171450" indent="-171450" algn="just">
                        <a:lnSpc>
                          <a:spcPct val="100000"/>
                        </a:lnSpc>
                        <a:spcAft>
                          <a:spcPts val="0"/>
                        </a:spcAft>
                        <a:buFont typeface="Arial" panose="020B0604020202020204" pitchFamily="34" charset="0"/>
                        <a:buChar char="•"/>
                      </a:pPr>
                      <a:endParaRPr lang="en-ZA" sz="1600" b="0" kern="1200" dirty="0">
                        <a:solidFill>
                          <a:schemeClr val="accent6">
                            <a:lumMod val="75000"/>
                          </a:schemeClr>
                        </a:solidFill>
                        <a:latin typeface="Arial" panose="020B0604020202020204" pitchFamily="34" charset="0"/>
                        <a:ea typeface="+mn-ea"/>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5883705"/>
                  </a:ext>
                </a:extLst>
              </a:tr>
              <a:tr h="1648805">
                <a:tc vMerge="1">
                  <a:txBody>
                    <a:bodyPr/>
                    <a:lstStyle/>
                    <a:p>
                      <a:pPr algn="ctr">
                        <a:lnSpc>
                          <a:spcPct val="107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vMerge="1">
                  <a:txBody>
                    <a:bodyPr/>
                    <a:lstStyle/>
                    <a:p>
                      <a:endParaRPr lang="en-ZA" dirty="0"/>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nSpc>
                          <a:spcPct val="100000"/>
                        </a:lnSpc>
                        <a:spcAft>
                          <a:spcPts val="0"/>
                        </a:spcAft>
                        <a:buFont typeface="Arial" panose="020B0604020202020204" pitchFamily="34" charset="0"/>
                        <a:buChar char="•"/>
                      </a:pPr>
                      <a:r>
                        <a:rPr lang="en-US" sz="1600" dirty="0" smtClean="0">
                          <a:solidFill>
                            <a:schemeClr val="tx1"/>
                          </a:solidFill>
                          <a:effectLst/>
                          <a:latin typeface="Arial" panose="020B0604020202020204" pitchFamily="34" charset="0"/>
                          <a:cs typeface="Arial" panose="020B0604020202020204" pitchFamily="34" charset="0"/>
                        </a:rPr>
                        <a:t>Identify sources of data of unemployed “suitably qualified” educators (Universities of Technology, other sources including PEDs,</a:t>
                      </a:r>
                      <a:r>
                        <a:rPr lang="en-US" sz="1600" baseline="0" dirty="0" smtClean="0">
                          <a:solidFill>
                            <a:schemeClr val="tx1"/>
                          </a:solidFill>
                          <a:effectLst/>
                          <a:latin typeface="Arial" panose="020B0604020202020204" pitchFamily="34" charset="0"/>
                          <a:cs typeface="Arial" panose="020B0604020202020204" pitchFamily="34" charset="0"/>
                        </a:rPr>
                        <a:t> </a:t>
                      </a:r>
                      <a:r>
                        <a:rPr lang="en-US" sz="1600" dirty="0" smtClean="0">
                          <a:solidFill>
                            <a:schemeClr val="tx1"/>
                          </a:solidFill>
                          <a:effectLst/>
                          <a:latin typeface="Arial" panose="020B0604020202020204" pitchFamily="34" charset="0"/>
                          <a:cs typeface="Arial" panose="020B0604020202020204" pitchFamily="34" charset="0"/>
                        </a:rPr>
                        <a:t>thereby requesting them to register on a database.</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0000"/>
                        </a:lnSpc>
                        <a:spcAft>
                          <a:spcPts val="0"/>
                        </a:spcAft>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Branch T</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marR="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ZA" sz="1600" b="0" dirty="0" smtClean="0">
                          <a:solidFill>
                            <a:schemeClr val="tx1"/>
                          </a:solidFill>
                          <a:latin typeface="Arial" panose="020B0604020202020204" pitchFamily="34" charset="0"/>
                          <a:cs typeface="Arial" panose="020B0604020202020204" pitchFamily="34" charset="0"/>
                        </a:rPr>
                        <a:t>The Procurement Unit is now engaged in a process to source quotations</a:t>
                      </a:r>
                      <a:r>
                        <a:rPr lang="en-ZA" sz="1600" b="0" smtClean="0">
                          <a:solidFill>
                            <a:schemeClr val="tx1"/>
                          </a:solidFill>
                          <a:latin typeface="Arial" panose="020B0604020202020204" pitchFamily="34" charset="0"/>
                          <a:cs typeface="Arial" panose="020B0604020202020204" pitchFamily="34" charset="0"/>
                        </a:rPr>
                        <a:t>; </a:t>
                      </a:r>
                    </a:p>
                    <a:p>
                      <a:pPr marL="285750" marR="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sz="1600" b="0" smtClean="0">
                          <a:solidFill>
                            <a:schemeClr val="tx1"/>
                          </a:solidFill>
                          <a:effectLst/>
                          <a:latin typeface="Arial" panose="020B0604020202020204" pitchFamily="34" charset="0"/>
                          <a:cs typeface="Arial" panose="020B0604020202020204" pitchFamily="34" charset="0"/>
                        </a:rPr>
                        <a:t>As</a:t>
                      </a:r>
                      <a:r>
                        <a:rPr lang="en-US" sz="1600" b="0" baseline="0" smtClean="0">
                          <a:solidFill>
                            <a:schemeClr val="tx1"/>
                          </a:solidFill>
                          <a:effectLst/>
                          <a:latin typeface="Arial" panose="020B0604020202020204" pitchFamily="34" charset="0"/>
                          <a:cs typeface="Arial" panose="020B0604020202020204" pitchFamily="34" charset="0"/>
                        </a:rPr>
                        <a:t> t</a:t>
                      </a:r>
                      <a:r>
                        <a:rPr lang="en-US" sz="1600" b="0" smtClean="0">
                          <a:solidFill>
                            <a:schemeClr val="tx1"/>
                          </a:solidFill>
                          <a:effectLst/>
                          <a:latin typeface="Arial" panose="020B0604020202020204" pitchFamily="34" charset="0"/>
                          <a:cs typeface="Arial" panose="020B0604020202020204" pitchFamily="34" charset="0"/>
                        </a:rPr>
                        <a:t>his  needs to be conducted urgently to put in context, the question on demand and supply of teachers</a:t>
                      </a:r>
                      <a:r>
                        <a:rPr lang="en-US" sz="1600" b="1" smtClean="0">
                          <a:solidFill>
                            <a:schemeClr val="tx1"/>
                          </a:solidFill>
                          <a:effectLst/>
                          <a:latin typeface="Arial" panose="020B0604020202020204" pitchFamily="34" charset="0"/>
                          <a:cs typeface="Arial" panose="020B0604020202020204" pitchFamily="34" charset="0"/>
                        </a:rPr>
                        <a:t>.</a:t>
                      </a:r>
                      <a:endParaRPr lang="en-ZA" sz="1600" b="1"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72319072"/>
                  </a:ext>
                </a:extLst>
              </a:tr>
              <a:tr h="1351316">
                <a:tc vMerge="1">
                  <a:txBody>
                    <a:bodyPr/>
                    <a:lstStyle/>
                    <a:p>
                      <a:endParaRPr lang="en-ZA"/>
                    </a:p>
                  </a:txBody>
                  <a:tcPr/>
                </a:tc>
                <a:tc vMerge="1">
                  <a:txBody>
                    <a:bodyPr/>
                    <a:lstStyle/>
                    <a:p>
                      <a:endParaRPr lang="en-ZA"/>
                    </a:p>
                  </a:txBody>
                  <a:tcPr/>
                </a:tc>
                <a:tc>
                  <a:txBody>
                    <a:bodyPr/>
                    <a:lstStyle/>
                    <a:p>
                      <a:pPr marL="285750" indent="-285750" algn="l">
                        <a:lnSpc>
                          <a:spcPct val="100000"/>
                        </a:lnSpc>
                        <a:spcAft>
                          <a:spcPts val="800"/>
                        </a:spcAft>
                        <a:buFont typeface="Arial" panose="020B0604020202020204" pitchFamily="34" charset="0"/>
                        <a:buChar char="•"/>
                      </a:pPr>
                      <a:r>
                        <a:rPr lang="en-US" sz="1600" dirty="0" smtClean="0">
                          <a:solidFill>
                            <a:schemeClr val="tx1"/>
                          </a:solidFill>
                          <a:effectLst/>
                          <a:latin typeface="Arial" panose="020B0604020202020204" pitchFamily="34" charset="0"/>
                          <a:cs typeface="Arial" panose="020B0604020202020204" pitchFamily="34" charset="0"/>
                        </a:rPr>
                        <a:t>Collect data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a:txBody>
                    <a:bodyPr/>
                    <a:lstStyle/>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smtClean="0">
                          <a:solidFill>
                            <a:schemeClr val="tx1"/>
                          </a:solidFill>
                          <a:latin typeface="Arial" panose="020B0604020202020204" pitchFamily="34" charset="0"/>
                          <a:ea typeface="+mn-ea"/>
                          <a:cs typeface="Arial" panose="020B0604020202020204" pitchFamily="34" charset="0"/>
                        </a:rPr>
                        <a:t>The determination of the extent of needs will depend on the demand and supply plan and the information that DHET has on qualified technical educators that have completed their studies through the Universities of Technology.   </a:t>
                      </a:r>
                      <a:endParaRPr lang="en-ZA" sz="1600" b="0" kern="1200" dirty="0" smtClean="0">
                        <a:solidFill>
                          <a:schemeClr val="tx1"/>
                        </a:solidFill>
                        <a:latin typeface="Arial" panose="020B0604020202020204" pitchFamily="34" charset="0"/>
                        <a:ea typeface="+mn-ea"/>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59892080"/>
                  </a:ext>
                </a:extLst>
              </a:tr>
            </a:tbl>
          </a:graphicData>
        </a:graphic>
      </p:graphicFrame>
    </p:spTree>
    <p:extLst>
      <p:ext uri="{BB962C8B-B14F-4D97-AF65-F5344CB8AC3E}">
        <p14:creationId xmlns:p14="http://schemas.microsoft.com/office/powerpoint/2010/main" xmlns="" val="2621910916"/>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67984824"/>
              </p:ext>
            </p:extLst>
          </p:nvPr>
        </p:nvGraphicFramePr>
        <p:xfrm>
          <a:off x="98246" y="822958"/>
          <a:ext cx="12008410" cy="5459839"/>
        </p:xfrm>
        <a:graphic>
          <a:graphicData uri="http://schemas.openxmlformats.org/drawingml/2006/table">
            <a:tbl>
              <a:tblPr firstRow="1" bandRow="1"/>
              <a:tblGrid>
                <a:gridCol w="742263">
                  <a:extLst>
                    <a:ext uri="{9D8B030D-6E8A-4147-A177-3AD203B41FA5}">
                      <a16:colId xmlns:a16="http://schemas.microsoft.com/office/drawing/2014/main" xmlns="" val="588923228"/>
                    </a:ext>
                  </a:extLst>
                </a:gridCol>
                <a:gridCol w="2032000">
                  <a:extLst>
                    <a:ext uri="{9D8B030D-6E8A-4147-A177-3AD203B41FA5}">
                      <a16:colId xmlns:a16="http://schemas.microsoft.com/office/drawing/2014/main" xmlns="" val="589074433"/>
                    </a:ext>
                  </a:extLst>
                </a:gridCol>
                <a:gridCol w="2924787">
                  <a:extLst>
                    <a:ext uri="{9D8B030D-6E8A-4147-A177-3AD203B41FA5}">
                      <a16:colId xmlns:a16="http://schemas.microsoft.com/office/drawing/2014/main" xmlns="" val="553969584"/>
                    </a:ext>
                  </a:extLst>
                </a:gridCol>
                <a:gridCol w="1709928">
                  <a:extLst>
                    <a:ext uri="{9D8B030D-6E8A-4147-A177-3AD203B41FA5}">
                      <a16:colId xmlns:a16="http://schemas.microsoft.com/office/drawing/2014/main" xmlns="" val="3655977960"/>
                    </a:ext>
                  </a:extLst>
                </a:gridCol>
                <a:gridCol w="1133856">
                  <a:extLst>
                    <a:ext uri="{9D8B030D-6E8A-4147-A177-3AD203B41FA5}">
                      <a16:colId xmlns:a16="http://schemas.microsoft.com/office/drawing/2014/main" xmlns="" val="461765765"/>
                    </a:ext>
                  </a:extLst>
                </a:gridCol>
                <a:gridCol w="3465576">
                  <a:extLst>
                    <a:ext uri="{9D8B030D-6E8A-4147-A177-3AD203B41FA5}">
                      <a16:colId xmlns:a16="http://schemas.microsoft.com/office/drawing/2014/main" xmlns="" val="1231141191"/>
                    </a:ext>
                  </a:extLst>
                </a:gridCol>
              </a:tblGrid>
              <a:tr h="678652">
                <a:tc rowSpan="4">
                  <a:txBody>
                    <a:bodyPr/>
                    <a:lstStyle/>
                    <a:p>
                      <a:pPr algn="ctr">
                        <a:lnSpc>
                          <a:spcPct val="100000"/>
                        </a:lnSpc>
                        <a:spcAft>
                          <a:spcPts val="800"/>
                        </a:spcAft>
                      </a:pPr>
                      <a:r>
                        <a:rPr lang="en-GB" sz="32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COMMISSION 1</a:t>
                      </a:r>
                      <a:endParaRPr lang="en-ZA"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80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RESOLUTION/ FOCUS AREA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80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ACTIVITIES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80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RESPONSIBLE</a:t>
                      </a:r>
                      <a:r>
                        <a:rPr lang="en-GB" sz="1800" b="1" baseline="0"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 BRANCH</a:t>
                      </a: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80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TIMELINE</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80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PROGRESS/ MILESTONES</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388376791"/>
                  </a:ext>
                </a:extLst>
              </a:tr>
              <a:tr h="1278535">
                <a:tc vMerge="1">
                  <a:txBody>
                    <a:bodyPr/>
                    <a:lstStyle/>
                    <a:p>
                      <a:pPr algn="ctr">
                        <a:lnSpc>
                          <a:spcPct val="100000"/>
                        </a:lnSpc>
                        <a:spcAft>
                          <a:spcPts val="800"/>
                        </a:spcAft>
                      </a:pP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rowSpan="2">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solidFill>
                            <a:schemeClr val="tx1"/>
                          </a:solidFill>
                          <a:effectLst/>
                          <a:latin typeface="Arial" panose="020B0604020202020204" pitchFamily="34" charset="0"/>
                          <a:cs typeface="Arial" panose="020B0604020202020204" pitchFamily="34" charset="0"/>
                        </a:rPr>
                        <a:t>Finalisation of the Post Provisioning Norms (PPN)</a:t>
                      </a:r>
                      <a:endParaRPr lang="en-ZA" sz="18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nSpc>
                          <a:spcPct val="100000"/>
                        </a:lnSpc>
                        <a:spcAft>
                          <a:spcPts val="800"/>
                        </a:spcAft>
                        <a:buFont typeface="Symbol" panose="05050102010706020507" pitchFamily="18" charset="2"/>
                        <a:buNone/>
                      </a:pPr>
                      <a:r>
                        <a:rPr lang="en-US" sz="1800" b="0" kern="1200" dirty="0" smtClean="0">
                          <a:solidFill>
                            <a:schemeClr val="tx1"/>
                          </a:solidFill>
                          <a:effectLst/>
                          <a:latin typeface="Arial" panose="020B0604020202020204" pitchFamily="34" charset="0"/>
                          <a:ea typeface="+mn-ea"/>
                          <a:cs typeface="Arial" panose="020B0604020202020204" pitchFamily="34" charset="0"/>
                        </a:rPr>
                        <a:t>Working with Curriculum to agree on the final norms for provision in technical schools.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0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Branch T </a:t>
                      </a:r>
                    </a:p>
                    <a:p>
                      <a:pPr algn="ctr">
                        <a:lnSpc>
                          <a:spcPct val="100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working with </a:t>
                      </a:r>
                    </a:p>
                    <a:p>
                      <a:pPr algn="ctr">
                        <a:lnSpc>
                          <a:spcPct val="100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Branch C &amp; Branch D</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GB" sz="1800" b="0" dirty="0" smtClean="0">
                          <a:effectLst/>
                          <a:latin typeface="Arial" panose="020B0604020202020204" pitchFamily="34" charset="0"/>
                          <a:ea typeface="Calibri" panose="020F0502020204030204" pitchFamily="34" charset="0"/>
                          <a:cs typeface="Arial" panose="020B0604020202020204" pitchFamily="34" charset="0"/>
                        </a:rPr>
                        <a:t>January</a:t>
                      </a:r>
                      <a:r>
                        <a:rPr lang="en-GB" sz="1800" b="0" baseline="0" dirty="0" smtClean="0">
                          <a:effectLst/>
                          <a:latin typeface="Arial" panose="020B0604020202020204" pitchFamily="34" charset="0"/>
                          <a:ea typeface="Calibri" panose="020F0502020204030204" pitchFamily="34" charset="0"/>
                          <a:cs typeface="Arial" panose="020B0604020202020204" pitchFamily="34" charset="0"/>
                        </a:rPr>
                        <a:t> 2023</a:t>
                      </a:r>
                      <a:endParaRPr lang="en-ZA" sz="1800" b="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gn="just">
                        <a:lnSpc>
                          <a:spcPct val="100000"/>
                        </a:lnSpc>
                        <a:spcAft>
                          <a:spcPts val="800"/>
                        </a:spcAft>
                        <a:buFont typeface="Arial" panose="020B0604020202020204" pitchFamily="34" charset="0"/>
                        <a:buChar char="•"/>
                      </a:pPr>
                      <a:r>
                        <a:rPr lang="en-US" sz="1800" b="0" kern="1200" dirty="0" smtClean="0">
                          <a:solidFill>
                            <a:schemeClr val="tx1"/>
                          </a:solidFill>
                          <a:effectLst/>
                          <a:latin typeface="Arial" panose="020B0604020202020204" pitchFamily="34" charset="0"/>
                          <a:ea typeface="+mn-ea"/>
                          <a:cs typeface="Arial" panose="020B0604020202020204" pitchFamily="34" charset="0"/>
                        </a:rPr>
                        <a:t>Interim norms for provisioning for 9 technical subjects and Technical Maths and Science are in place.</a:t>
                      </a: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5883705"/>
                  </a:ext>
                </a:extLst>
              </a:tr>
              <a:tr h="1300439">
                <a:tc vMerge="1">
                  <a:txBody>
                    <a:bodyPr/>
                    <a:lstStyle/>
                    <a:p>
                      <a:endParaRPr lang="en-ZA"/>
                    </a:p>
                  </a:txBody>
                  <a:tcPr/>
                </a:tc>
                <a:tc vMerge="1">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8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800"/>
                        </a:spcAft>
                      </a:pPr>
                      <a:r>
                        <a:rPr lang="en-US" sz="1800" b="0" kern="1200" dirty="0" smtClean="0">
                          <a:solidFill>
                            <a:schemeClr val="tx1"/>
                          </a:solidFill>
                          <a:effectLst/>
                          <a:latin typeface="Arial" panose="020B0604020202020204" pitchFamily="34" charset="0"/>
                          <a:ea typeface="+mn-ea"/>
                          <a:cs typeface="Arial" panose="020B0604020202020204" pitchFamily="34" charset="0"/>
                        </a:rPr>
                        <a:t>Finalise a proposal to include Technical Schools in the PPN. </a:t>
                      </a:r>
                      <a:endParaRPr lang="en-ZA" sz="18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spcAft>
                          <a:spcPts val="0"/>
                        </a:spcAft>
                      </a:pP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800"/>
                        </a:spcAft>
                        <a:buClrTx/>
                        <a:buSzTx/>
                        <a:buFontTx/>
                        <a:buNone/>
                        <a:tabLst/>
                        <a:defRPr/>
                      </a:pPr>
                      <a:r>
                        <a:rPr lang="en-GB" sz="1800" dirty="0" smtClean="0">
                          <a:effectLst/>
                          <a:latin typeface="Arial" panose="020B0604020202020204" pitchFamily="34" charset="0"/>
                          <a:ea typeface="Calibri" panose="020F0502020204030204" pitchFamily="34" charset="0"/>
                          <a:cs typeface="Arial" panose="020B0604020202020204" pitchFamily="34" charset="0"/>
                        </a:rPr>
                        <a:t>March 2023</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gn="just">
                        <a:lnSpc>
                          <a:spcPct val="100000"/>
                        </a:lnSpc>
                        <a:spcAft>
                          <a:spcPts val="800"/>
                        </a:spcAft>
                        <a:buFont typeface="Arial" panose="020B0604020202020204" pitchFamily="34" charset="0"/>
                        <a:buChar char="•"/>
                      </a:pPr>
                      <a:r>
                        <a:rPr lang="en-US" sz="1800" b="0" kern="1200" dirty="0" smtClean="0">
                          <a:solidFill>
                            <a:schemeClr val="tx1"/>
                          </a:solidFill>
                          <a:effectLst/>
                          <a:latin typeface="Arial" panose="020B0604020202020204" pitchFamily="34" charset="0"/>
                          <a:ea typeface="+mn-ea"/>
                          <a:cs typeface="Arial" panose="020B0604020202020204" pitchFamily="34" charset="0"/>
                        </a:rPr>
                        <a:t>Ad hoc posts are to continue to be utilised outside of the PPN until a proposal and funding are identified. </a:t>
                      </a:r>
                      <a:endParaRPr lang="en-US" sz="1800" b="0" kern="1200" dirty="0">
                        <a:solidFill>
                          <a:schemeClr val="tx1"/>
                        </a:solidFill>
                        <a:effectLst/>
                        <a:latin typeface="Arial" panose="020B0604020202020204" pitchFamily="34" charset="0"/>
                        <a:ea typeface="+mn-ea"/>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32305993"/>
                  </a:ext>
                </a:extLst>
              </a:tr>
              <a:tr h="2152768">
                <a:tc vMerge="1">
                  <a:txBody>
                    <a:bodyPr/>
                    <a:lstStyle/>
                    <a:p>
                      <a:endParaRPr lang="en-ZA"/>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effectLst/>
                          <a:latin typeface="Arial" panose="020B0604020202020204" pitchFamily="34" charset="0"/>
                          <a:cs typeface="Arial" panose="020B0604020202020204" pitchFamily="34" charset="0"/>
                        </a:rPr>
                        <a:t>Determine Funding Requirements for Additional Posts</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panose="020B0604020202020204" pitchFamily="34" charset="0"/>
                          <a:cs typeface="Arial" panose="020B0604020202020204" pitchFamily="34" charset="0"/>
                        </a:rPr>
                        <a:t>Develop proposals to request funding to provide additional posts.</a:t>
                      </a:r>
                      <a:endParaRPr lang="en-ZA" sz="1800" b="0" dirty="0" smtClean="0">
                        <a:effectLst/>
                        <a:latin typeface="Arial" panose="020B0604020202020204" pitchFamily="34" charset="0"/>
                        <a:ea typeface="Calibri" panose="020F0502020204030204" pitchFamily="34" charset="0"/>
                        <a:cs typeface="Arial" panose="020B0604020202020204" pitchFamily="34" charset="0"/>
                      </a:endParaRPr>
                    </a:p>
                    <a:p>
                      <a:endParaRPr lang="en-ZA" dirty="0"/>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dirty="0"/>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latin typeface="Arial" panose="020B0604020202020204" pitchFamily="34" charset="0"/>
                          <a:ea typeface="Calibri" panose="020F0502020204030204" pitchFamily="34" charset="0"/>
                          <a:cs typeface="Arial" panose="020B0604020202020204" pitchFamily="34" charset="0"/>
                        </a:rPr>
                        <a:t>Ongoing</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p>
                      <a:endParaRPr lang="en-ZA" dirty="0"/>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smtClean="0">
                          <a:effectLst/>
                          <a:latin typeface="Arial" panose="020B0604020202020204" pitchFamily="34" charset="0"/>
                          <a:cs typeface="Arial" panose="020B0604020202020204" pitchFamily="34" charset="0"/>
                        </a:rPr>
                        <a:t>A proposal to request for additional 2 300 posts for technical schools is in the process. This is to cover immediate needs related to the expended curriculum and immediate growth</a:t>
                      </a:r>
                      <a:endParaRPr lang="en-ZA" sz="1800" b="0" dirty="0" smtClean="0">
                        <a:effectLst/>
                        <a:latin typeface="Arial" panose="020B0604020202020204" pitchFamily="34" charset="0"/>
                        <a:ea typeface="Calibri" panose="020F0502020204030204" pitchFamily="34" charset="0"/>
                        <a:cs typeface="Arial" panose="020B0604020202020204" pitchFamily="34" charset="0"/>
                      </a:endParaRPr>
                    </a:p>
                    <a:p>
                      <a:pPr marL="0" indent="0" algn="just">
                        <a:buFont typeface="Arial" panose="020B0604020202020204" pitchFamily="34" charset="0"/>
                        <a:buNone/>
                      </a:pPr>
                      <a:endParaRPr lang="en-ZA" dirty="0"/>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71456030"/>
                  </a:ext>
                </a:extLst>
              </a:tr>
            </a:tbl>
          </a:graphicData>
        </a:graphic>
      </p:graphicFrame>
      <p:sp>
        <p:nvSpPr>
          <p:cNvPr id="5" name="object 3"/>
          <p:cNvSpPr txBox="1">
            <a:spLocks noGrp="1"/>
          </p:cNvSpPr>
          <p:nvPr>
            <p:ph type="title"/>
          </p:nvPr>
        </p:nvSpPr>
        <p:spPr>
          <a:xfrm>
            <a:off x="0" y="61557"/>
            <a:ext cx="11366957" cy="628377"/>
          </a:xfrm>
          <a:prstGeom prst="rect">
            <a:avLst/>
          </a:prstGeom>
        </p:spPr>
        <p:txBody>
          <a:bodyPr vert="horz" wrap="square" lIns="0" tIns="12700" rIns="0" bIns="0" rtlCol="0">
            <a:spAutoFit/>
          </a:bodyPr>
          <a:lstStyle/>
          <a:p>
            <a:pPr marL="12700" algn="l">
              <a:lnSpc>
                <a:spcPct val="100000"/>
              </a:lnSpc>
              <a:spcBef>
                <a:spcPts val="100"/>
              </a:spcBef>
            </a:pPr>
            <a:r>
              <a:rPr lang="en-ZA" sz="4000" spc="-20" dirty="0" smtClean="0">
                <a:solidFill>
                  <a:schemeClr val="accent6">
                    <a:lumMod val="50000"/>
                  </a:schemeClr>
                </a:solidFill>
                <a:latin typeface="Arial Black" panose="020B0A04020102020204" pitchFamily="34" charset="0"/>
              </a:rPr>
              <a:t>C</a:t>
            </a:r>
            <a:r>
              <a:rPr lang="en-ZA" sz="3200" spc="-20" dirty="0" smtClean="0">
                <a:solidFill>
                  <a:schemeClr val="accent6">
                    <a:lumMod val="50000"/>
                  </a:schemeClr>
                </a:solidFill>
                <a:latin typeface="Arial Black" panose="020B0A04020102020204" pitchFamily="34" charset="0"/>
              </a:rPr>
              <a:t>OMMISSION 1 </a:t>
            </a:r>
            <a:r>
              <a:rPr lang="en-ZA" sz="4000" spc="-20" dirty="0" smtClean="0">
                <a:solidFill>
                  <a:schemeClr val="accent6">
                    <a:lumMod val="50000"/>
                  </a:schemeClr>
                </a:solidFill>
                <a:latin typeface="Arial Black" panose="020B0A04020102020204" pitchFamily="34" charset="0"/>
              </a:rPr>
              <a:t>D</a:t>
            </a:r>
            <a:r>
              <a:rPr lang="en-ZA" sz="3200" spc="-20" dirty="0" smtClean="0">
                <a:solidFill>
                  <a:schemeClr val="accent6">
                    <a:lumMod val="50000"/>
                  </a:schemeClr>
                </a:solidFill>
                <a:latin typeface="Arial Black" panose="020B0A04020102020204" pitchFamily="34" charset="0"/>
              </a:rPr>
              <a:t>RAFT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LANS AND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ROGRESS</a:t>
            </a:r>
            <a:r>
              <a:rPr sz="3200" spc="-130" dirty="0" smtClean="0">
                <a:solidFill>
                  <a:schemeClr val="accent6">
                    <a:lumMod val="50000"/>
                  </a:schemeClr>
                </a:solidFill>
                <a:latin typeface="Arial Black" panose="020B0A04020102020204" pitchFamily="34" charset="0"/>
              </a:rPr>
              <a:t> </a:t>
            </a:r>
            <a:endParaRPr sz="3200" dirty="0">
              <a:solidFill>
                <a:schemeClr val="accent6">
                  <a:lumMod val="50000"/>
                </a:schemeClr>
              </a:solidFill>
              <a:latin typeface="Arial Black" panose="020B0A04020102020204" pitchFamily="34" charset="0"/>
            </a:endParaRPr>
          </a:p>
        </p:txBody>
      </p:sp>
    </p:spTree>
    <p:extLst>
      <p:ext uri="{BB962C8B-B14F-4D97-AF65-F5344CB8AC3E}">
        <p14:creationId xmlns:p14="http://schemas.microsoft.com/office/powerpoint/2010/main" xmlns="" val="1914131912"/>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98247" y="120659"/>
            <a:ext cx="11268710" cy="628377"/>
          </a:xfrm>
          <a:prstGeom prst="rect">
            <a:avLst/>
          </a:prstGeom>
        </p:spPr>
        <p:txBody>
          <a:bodyPr vert="horz" wrap="square" lIns="0" tIns="12700" rIns="0" bIns="0" rtlCol="0">
            <a:spAutoFit/>
          </a:bodyPr>
          <a:lstStyle/>
          <a:p>
            <a:pPr marL="12700" algn="l">
              <a:lnSpc>
                <a:spcPct val="100000"/>
              </a:lnSpc>
              <a:spcBef>
                <a:spcPts val="100"/>
              </a:spcBef>
            </a:pPr>
            <a:r>
              <a:rPr lang="en-ZA" sz="4000" spc="-20" dirty="0" smtClean="0">
                <a:solidFill>
                  <a:schemeClr val="accent6">
                    <a:lumMod val="50000"/>
                  </a:schemeClr>
                </a:solidFill>
                <a:latin typeface="Arial Black" panose="020B0A04020102020204" pitchFamily="34" charset="0"/>
              </a:rPr>
              <a:t>C</a:t>
            </a:r>
            <a:r>
              <a:rPr lang="en-ZA" sz="3200" spc="-20" dirty="0" smtClean="0">
                <a:solidFill>
                  <a:schemeClr val="accent6">
                    <a:lumMod val="50000"/>
                  </a:schemeClr>
                </a:solidFill>
                <a:latin typeface="Arial Black" panose="020B0A04020102020204" pitchFamily="34" charset="0"/>
              </a:rPr>
              <a:t>OMMISSION 1 </a:t>
            </a:r>
            <a:r>
              <a:rPr lang="en-ZA" sz="4000" spc="-20" dirty="0" smtClean="0">
                <a:solidFill>
                  <a:schemeClr val="accent6">
                    <a:lumMod val="50000"/>
                  </a:schemeClr>
                </a:solidFill>
                <a:latin typeface="Arial Black" panose="020B0A04020102020204" pitchFamily="34" charset="0"/>
              </a:rPr>
              <a:t>D</a:t>
            </a:r>
            <a:r>
              <a:rPr lang="en-ZA" sz="3200" spc="-20" dirty="0" smtClean="0">
                <a:solidFill>
                  <a:schemeClr val="accent6">
                    <a:lumMod val="50000"/>
                  </a:schemeClr>
                </a:solidFill>
                <a:latin typeface="Arial Black" panose="020B0A04020102020204" pitchFamily="34" charset="0"/>
              </a:rPr>
              <a:t>RAFT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LANS AND </a:t>
            </a:r>
            <a:r>
              <a:rPr lang="en-ZA" sz="4000" spc="-20" dirty="0" smtClean="0">
                <a:solidFill>
                  <a:schemeClr val="accent6">
                    <a:lumMod val="50000"/>
                  </a:schemeClr>
                </a:solidFill>
                <a:latin typeface="Arial Black" panose="020B0A04020102020204" pitchFamily="34" charset="0"/>
              </a:rPr>
              <a:t>P</a:t>
            </a:r>
            <a:r>
              <a:rPr lang="en-ZA" sz="3200" spc="-20" dirty="0" smtClean="0">
                <a:solidFill>
                  <a:schemeClr val="accent6">
                    <a:lumMod val="50000"/>
                  </a:schemeClr>
                </a:solidFill>
                <a:latin typeface="Arial Black" panose="020B0A04020102020204" pitchFamily="34" charset="0"/>
              </a:rPr>
              <a:t>ROGRESS</a:t>
            </a:r>
            <a:r>
              <a:rPr sz="3200" spc="-130" dirty="0" smtClean="0">
                <a:solidFill>
                  <a:schemeClr val="accent6">
                    <a:lumMod val="50000"/>
                  </a:schemeClr>
                </a:solidFill>
                <a:latin typeface="Arial Black" panose="020B0A04020102020204" pitchFamily="34" charset="0"/>
              </a:rPr>
              <a:t> </a:t>
            </a:r>
            <a:endParaRPr sz="3200" dirty="0">
              <a:solidFill>
                <a:schemeClr val="accent6">
                  <a:lumMod val="50000"/>
                </a:schemeClr>
              </a:solidFill>
              <a:latin typeface="Arial Black" panose="020B0A040201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4088318704"/>
              </p:ext>
            </p:extLst>
          </p:nvPr>
        </p:nvGraphicFramePr>
        <p:xfrm>
          <a:off x="1" y="868218"/>
          <a:ext cx="12125498" cy="4963863"/>
        </p:xfrm>
        <a:graphic>
          <a:graphicData uri="http://schemas.openxmlformats.org/drawingml/2006/table">
            <a:tbl>
              <a:tblPr firstRow="1" bandRow="1"/>
              <a:tblGrid>
                <a:gridCol w="637308">
                  <a:extLst>
                    <a:ext uri="{9D8B030D-6E8A-4147-A177-3AD203B41FA5}">
                      <a16:colId xmlns:a16="http://schemas.microsoft.com/office/drawing/2014/main" xmlns="" val="588923228"/>
                    </a:ext>
                  </a:extLst>
                </a:gridCol>
                <a:gridCol w="2282344">
                  <a:extLst>
                    <a:ext uri="{9D8B030D-6E8A-4147-A177-3AD203B41FA5}">
                      <a16:colId xmlns:a16="http://schemas.microsoft.com/office/drawing/2014/main" xmlns="" val="589074433"/>
                    </a:ext>
                  </a:extLst>
                </a:gridCol>
                <a:gridCol w="3453438">
                  <a:extLst>
                    <a:ext uri="{9D8B030D-6E8A-4147-A177-3AD203B41FA5}">
                      <a16:colId xmlns:a16="http://schemas.microsoft.com/office/drawing/2014/main" xmlns="" val="553969584"/>
                    </a:ext>
                  </a:extLst>
                </a:gridCol>
                <a:gridCol w="1856509">
                  <a:extLst>
                    <a:ext uri="{9D8B030D-6E8A-4147-A177-3AD203B41FA5}">
                      <a16:colId xmlns:a16="http://schemas.microsoft.com/office/drawing/2014/main" xmlns="" val="3655977960"/>
                    </a:ext>
                  </a:extLst>
                </a:gridCol>
                <a:gridCol w="1145309">
                  <a:extLst>
                    <a:ext uri="{9D8B030D-6E8A-4147-A177-3AD203B41FA5}">
                      <a16:colId xmlns:a16="http://schemas.microsoft.com/office/drawing/2014/main" xmlns="" val="461765765"/>
                    </a:ext>
                  </a:extLst>
                </a:gridCol>
                <a:gridCol w="2750590">
                  <a:extLst>
                    <a:ext uri="{9D8B030D-6E8A-4147-A177-3AD203B41FA5}">
                      <a16:colId xmlns:a16="http://schemas.microsoft.com/office/drawing/2014/main" xmlns="" val="1231141191"/>
                    </a:ext>
                  </a:extLst>
                </a:gridCol>
              </a:tblGrid>
              <a:tr h="705749">
                <a:tc rowSpan="5">
                  <a:txBody>
                    <a:bodyPr/>
                    <a:lstStyle/>
                    <a:p>
                      <a:pPr algn="ctr">
                        <a:lnSpc>
                          <a:spcPct val="100000"/>
                        </a:lnSpc>
                        <a:spcAft>
                          <a:spcPts val="0"/>
                        </a:spcAft>
                      </a:pPr>
                      <a:r>
                        <a:rPr lang="en-GB" sz="2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COMMISSION 1</a:t>
                      </a:r>
                      <a:endParaRPr lang="en-ZA" sz="2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255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RESOLUTION/ FOCUS AREA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ACTIVITIES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RESPONSIBLE</a:t>
                      </a:r>
                    </a:p>
                    <a:p>
                      <a:pPr algn="ctr">
                        <a:lnSpc>
                          <a:spcPct val="100000"/>
                        </a:lnSpc>
                        <a:spcAft>
                          <a:spcPts val="0"/>
                        </a:spcAft>
                      </a:pPr>
                      <a:r>
                        <a:rPr lang="en-GB" sz="1800" b="1" baseline="0" dirty="0" smtClean="0">
                          <a:solidFill>
                            <a:srgbClr val="FFFFFF"/>
                          </a:solidFill>
                          <a:effectLst/>
                          <a:latin typeface="Arial" panose="020B0604020202020204" pitchFamily="34" charset="0"/>
                          <a:ea typeface="Calibri" panose="020F0502020204030204" pitchFamily="34" charset="0"/>
                          <a:cs typeface="Arial" panose="020B0604020202020204" pitchFamily="34" charset="0"/>
                        </a:rPr>
                        <a:t>BRANCH</a:t>
                      </a: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TIME-</a:t>
                      </a:r>
                    </a:p>
                    <a:p>
                      <a:pPr algn="ctr">
                        <a:lnSpc>
                          <a:spcPct val="100000"/>
                        </a:lnSpc>
                        <a:spcAft>
                          <a:spcPts val="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LINE</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0000"/>
                        </a:lnSpc>
                        <a:spcAft>
                          <a:spcPts val="0"/>
                        </a:spcAft>
                      </a:pPr>
                      <a:r>
                        <a:rPr lang="en-GB" sz="18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PROGRESS/ MILESTONES</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388376791"/>
                  </a:ext>
                </a:extLst>
              </a:tr>
              <a:tr h="759410">
                <a:tc vMerge="1">
                  <a:txBody>
                    <a:bodyPr/>
                    <a:lstStyle/>
                    <a:p>
                      <a:pPr algn="ctr">
                        <a:lnSpc>
                          <a:spcPct val="100000"/>
                        </a:lnSpc>
                        <a:spcAft>
                          <a:spcPts val="0"/>
                        </a:spcAft>
                      </a:pPr>
                      <a:endParaRPr lang="en-GB" sz="1800" dirty="0" smtClean="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rowSpan="4">
                  <a:txBody>
                    <a:bodyPr/>
                    <a:lstStyle/>
                    <a:p>
                      <a:pPr>
                        <a:lnSpc>
                          <a:spcPct val="100000"/>
                        </a:lnSpc>
                        <a:spcAft>
                          <a:spcPts val="0"/>
                        </a:spcAft>
                      </a:pPr>
                      <a:r>
                        <a:rPr lang="en-US" sz="1800" b="1" dirty="0" smtClean="0">
                          <a:solidFill>
                            <a:schemeClr val="tx1"/>
                          </a:solidFill>
                          <a:effectLst/>
                          <a:latin typeface="Arial" panose="020B0604020202020204" pitchFamily="34" charset="0"/>
                          <a:cs typeface="Arial" panose="020B0604020202020204" pitchFamily="34" charset="0"/>
                        </a:rPr>
                        <a:t>Reskilling of current practicing teachers into Occupational and Vocational Streams </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nSpc>
                          <a:spcPct val="100000"/>
                        </a:lnSpc>
                        <a:spcAft>
                          <a:spcPts val="0"/>
                        </a:spcAft>
                        <a:buFont typeface="Arial" panose="020B0604020202020204" pitchFamily="34" charset="0"/>
                        <a:buChar char="•"/>
                      </a:pPr>
                      <a:r>
                        <a:rPr lang="en-US" sz="1800" dirty="0" smtClean="0">
                          <a:solidFill>
                            <a:schemeClr val="tx1"/>
                          </a:solidFill>
                          <a:effectLst/>
                          <a:latin typeface="Arial" panose="020B0604020202020204" pitchFamily="34" charset="0"/>
                          <a:cs typeface="Arial" panose="020B0604020202020204" pitchFamily="34" charset="0"/>
                        </a:rPr>
                        <a:t>Determine the size of teachers to be reskilled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0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Branch T </a:t>
                      </a:r>
                    </a:p>
                    <a:p>
                      <a:pPr algn="ctr">
                        <a:lnSpc>
                          <a:spcPct val="100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working with </a:t>
                      </a:r>
                    </a:p>
                    <a:p>
                      <a:pPr algn="ctr">
                        <a:lnSpc>
                          <a:spcPct val="100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Branch C &amp; </a:t>
                      </a:r>
                    </a:p>
                    <a:p>
                      <a:pPr algn="ctr">
                        <a:lnSpc>
                          <a:spcPct val="100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Branch D</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0000"/>
                        </a:lnSpc>
                        <a:spcAft>
                          <a:spcPts val="0"/>
                        </a:spcAft>
                      </a:pPr>
                      <a:r>
                        <a:rPr lang="en-GB" sz="1800" b="0" dirty="0" smtClean="0">
                          <a:effectLst/>
                          <a:latin typeface="Arial" panose="020B0604020202020204" pitchFamily="34" charset="0"/>
                          <a:ea typeface="Calibri" panose="020F0502020204030204" pitchFamily="34" charset="0"/>
                          <a:cs typeface="Arial" panose="020B0604020202020204" pitchFamily="34" charset="0"/>
                        </a:rPr>
                        <a:t>Ongoing</a:t>
                      </a:r>
                      <a:endParaRPr lang="en-ZA" sz="1800" b="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00000"/>
                        </a:lnSpc>
                        <a:spcAft>
                          <a:spcPts val="0"/>
                        </a:spcAft>
                      </a:pPr>
                      <a:r>
                        <a:rPr lang="en-US" sz="1800" dirty="0" smtClean="0">
                          <a:solidFill>
                            <a:schemeClr val="tx1"/>
                          </a:solidFill>
                          <a:effectLst/>
                          <a:latin typeface="Arial" panose="020B0604020202020204" pitchFamily="34" charset="0"/>
                          <a:cs typeface="Arial" panose="020B0604020202020204" pitchFamily="34" charset="0"/>
                        </a:rPr>
                        <a:t>The reskilling plan was developed and tabled to TDCM, HEDCOM and CEM</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5883705"/>
                  </a:ext>
                </a:extLst>
              </a:tr>
              <a:tr h="1051200">
                <a:tc vMerge="1">
                  <a:txBody>
                    <a:bodyPr/>
                    <a:lstStyle/>
                    <a:p>
                      <a:endParaRPr lang="en-ZA"/>
                    </a:p>
                  </a:txBody>
                  <a:tcPr/>
                </a:tc>
                <a:tc vMerge="1">
                  <a:txBody>
                    <a:bodyPr/>
                    <a:lstStyle/>
                    <a:p>
                      <a:endParaRPr lang="en-ZA"/>
                    </a:p>
                  </a:txBody>
                  <a:tcPr/>
                </a:tc>
                <a:tc>
                  <a:txBody>
                    <a:bodyPr/>
                    <a:lstStyle/>
                    <a:p>
                      <a:pPr marL="285750" lvl="0" indent="-285750">
                        <a:lnSpc>
                          <a:spcPct val="100000"/>
                        </a:lnSpc>
                        <a:spcAft>
                          <a:spcPts val="0"/>
                        </a:spcAft>
                        <a:buFont typeface="Arial" panose="020B0604020202020204" pitchFamily="34" charset="0"/>
                        <a:buChar char="•"/>
                      </a:pPr>
                      <a:r>
                        <a:rPr lang="en-US" sz="1800" dirty="0" smtClean="0">
                          <a:solidFill>
                            <a:schemeClr val="tx1"/>
                          </a:solidFill>
                          <a:effectLst/>
                          <a:latin typeface="Arial" panose="020B0604020202020204" pitchFamily="34" charset="0"/>
                          <a:cs typeface="Arial" panose="020B0604020202020204" pitchFamily="34" charset="0"/>
                        </a:rPr>
                        <a:t>Collect data of teachers to be reskilled from PEDs;</a:t>
                      </a:r>
                      <a:endParaRPr lang="en-US" sz="1800" b="0" kern="1200" dirty="0" smtClean="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spcAft>
                          <a:spcPts val="800"/>
                        </a:spcAft>
                      </a:pPr>
                      <a:endParaRPr lang="en-ZA" sz="1800" b="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extLst>
                  <a:ext uri="{0D108BD9-81ED-4DB2-BD59-A6C34878D82A}">
                    <a16:rowId xmlns:a16="http://schemas.microsoft.com/office/drawing/2014/main" xmlns="" val="2133098373"/>
                  </a:ext>
                </a:extLst>
              </a:tr>
              <a:tr h="1045905">
                <a:tc vMerge="1">
                  <a:txBody>
                    <a:bodyPr/>
                    <a:lstStyle/>
                    <a:p>
                      <a:endParaRPr lang="en-ZA"/>
                    </a:p>
                  </a:txBody>
                  <a:tcPr/>
                </a:tc>
                <a:tc vMerge="1">
                  <a:txBody>
                    <a:bodyPr/>
                    <a:lstStyle/>
                    <a:p>
                      <a:endParaRPr lang="en-ZA"/>
                    </a:p>
                  </a:txBody>
                  <a:tcPr/>
                </a:tc>
                <a:tc>
                  <a:txBody>
                    <a:bodyPr/>
                    <a:lstStyle/>
                    <a:p>
                      <a:pPr marL="285750" lvl="0" indent="-285750">
                        <a:lnSpc>
                          <a:spcPct val="100000"/>
                        </a:lnSpc>
                        <a:spcAft>
                          <a:spcPts val="0"/>
                        </a:spcAft>
                        <a:buFont typeface="Arial" panose="020B0604020202020204" pitchFamily="34" charset="0"/>
                        <a:buChar char="•"/>
                      </a:pPr>
                      <a:r>
                        <a:rPr lang="en-US" sz="1800" dirty="0" smtClean="0">
                          <a:solidFill>
                            <a:schemeClr val="tx1"/>
                          </a:solidFill>
                          <a:effectLst/>
                          <a:latin typeface="Arial" panose="020B0604020202020204" pitchFamily="34" charset="0"/>
                          <a:cs typeface="Arial" panose="020B0604020202020204" pitchFamily="34" charset="0"/>
                        </a:rPr>
                        <a:t>Collaborate with the QCTO in preparing materials for teacher reskilling</a:t>
                      </a:r>
                      <a:endParaRPr lang="en-US" sz="1800" b="0" kern="1200" dirty="0" smtClean="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Branch T </a:t>
                      </a: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spcAft>
                          <a:spcPts val="800"/>
                        </a:spcAft>
                      </a:pPr>
                      <a:endParaRPr lang="en-ZA" sz="1800" b="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extLst>
                  <a:ext uri="{0D108BD9-81ED-4DB2-BD59-A6C34878D82A}">
                    <a16:rowId xmlns:a16="http://schemas.microsoft.com/office/drawing/2014/main" xmlns="" val="1121734694"/>
                  </a:ext>
                </a:extLst>
              </a:tr>
              <a:tr h="1401599">
                <a:tc vMerge="1">
                  <a:txBody>
                    <a:bodyPr/>
                    <a:lstStyle/>
                    <a:p>
                      <a:pPr algn="ctr">
                        <a:lnSpc>
                          <a:spcPct val="107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28135"/>
                    </a:solidFill>
                  </a:tcPr>
                </a:tc>
                <a:tc vMerge="1">
                  <a:txBody>
                    <a:bodyPr/>
                    <a:lstStyle/>
                    <a:p>
                      <a:endParaRPr lang="en-ZA" dirty="0"/>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nSpc>
                          <a:spcPct val="100000"/>
                        </a:lnSpc>
                        <a:spcAft>
                          <a:spcPts val="0"/>
                        </a:spcAft>
                        <a:buFont typeface="Arial" panose="020B0604020202020204" pitchFamily="34" charset="0"/>
                        <a:buChar char="•"/>
                      </a:pPr>
                      <a:r>
                        <a:rPr lang="en-US" sz="1800" dirty="0" smtClean="0">
                          <a:solidFill>
                            <a:schemeClr val="tx1"/>
                          </a:solidFill>
                          <a:effectLst/>
                          <a:latin typeface="Arial" panose="020B0604020202020204" pitchFamily="34" charset="0"/>
                          <a:cs typeface="Arial" panose="020B0604020202020204" pitchFamily="34" charset="0"/>
                        </a:rPr>
                        <a:t>Engage Skills Centres and TVET Colleges on Programmes for teacher reskilling</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07000"/>
                        </a:lnSpc>
                        <a:spcAft>
                          <a:spcPts val="80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7653" marR="7653" marT="76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72319072"/>
                  </a:ext>
                </a:extLst>
              </a:tr>
            </a:tbl>
          </a:graphicData>
        </a:graphic>
      </p:graphicFrame>
    </p:spTree>
    <p:extLst>
      <p:ext uri="{BB962C8B-B14F-4D97-AF65-F5344CB8AC3E}">
        <p14:creationId xmlns:p14="http://schemas.microsoft.com/office/powerpoint/2010/main" xmlns="" val="4232889183"/>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1"/>
          </a:xfrm>
        </p:spPr>
        <p:txBody>
          <a:bodyPr/>
          <a:lstStyle/>
          <a:p>
            <a:r>
              <a:rPr lang="en-GB" sz="5400" dirty="0" smtClean="0">
                <a:solidFill>
                  <a:schemeClr val="accent2">
                    <a:lumMod val="75000"/>
                  </a:schemeClr>
                </a:solidFill>
                <a:latin typeface="Arial Black" panose="020B0A04020102020204" pitchFamily="34" charset="0"/>
              </a:rPr>
              <a:t>W</a:t>
            </a:r>
            <a:r>
              <a:rPr lang="en-GB" dirty="0" smtClean="0">
                <a:solidFill>
                  <a:schemeClr val="accent2">
                    <a:lumMod val="75000"/>
                  </a:schemeClr>
                </a:solidFill>
                <a:latin typeface="Arial Black" panose="020B0A04020102020204" pitchFamily="34" charset="0"/>
              </a:rPr>
              <a:t>ORKSTREAM 2:</a:t>
            </a:r>
            <a:br>
              <a:rPr lang="en-GB" dirty="0" smtClean="0">
                <a:solidFill>
                  <a:schemeClr val="accent2">
                    <a:lumMod val="75000"/>
                  </a:schemeClr>
                </a:solidFill>
                <a:latin typeface="Arial Black" panose="020B0A04020102020204" pitchFamily="34" charset="0"/>
              </a:rPr>
            </a:br>
            <a:r>
              <a:rPr lang="en-GB" dirty="0" smtClean="0">
                <a:solidFill>
                  <a:schemeClr val="accent2">
                    <a:lumMod val="75000"/>
                  </a:schemeClr>
                </a:solidFill>
                <a:latin typeface="Arial Black" panose="020B0A04020102020204" pitchFamily="34" charset="0"/>
              </a:rPr>
              <a:t/>
            </a:r>
            <a:br>
              <a:rPr lang="en-GB" dirty="0" smtClean="0">
                <a:solidFill>
                  <a:schemeClr val="accent2">
                    <a:lumMod val="75000"/>
                  </a:schemeClr>
                </a:solidFill>
                <a:latin typeface="Arial Black" panose="020B0A04020102020204" pitchFamily="34" charset="0"/>
              </a:rPr>
            </a:br>
            <a:r>
              <a:rPr lang="en-GB" sz="5400" dirty="0" smtClean="0">
                <a:solidFill>
                  <a:schemeClr val="accent2">
                    <a:lumMod val="75000"/>
                  </a:schemeClr>
                </a:solidFill>
                <a:latin typeface="Arial Black" panose="020B0A04020102020204" pitchFamily="34" charset="0"/>
              </a:rPr>
              <a:t>F</a:t>
            </a:r>
            <a:r>
              <a:rPr lang="en-GB" dirty="0" smtClean="0">
                <a:solidFill>
                  <a:schemeClr val="accent2">
                    <a:lumMod val="75000"/>
                  </a:schemeClr>
                </a:solidFill>
                <a:latin typeface="Arial Black" panose="020B0A04020102020204" pitchFamily="34" charset="0"/>
              </a:rPr>
              <a:t>UNDING OF THE </a:t>
            </a:r>
            <a:r>
              <a:rPr lang="en-GB" sz="5400" dirty="0" smtClean="0">
                <a:solidFill>
                  <a:schemeClr val="accent2">
                    <a:lumMod val="75000"/>
                  </a:schemeClr>
                </a:solidFill>
                <a:latin typeface="Arial Black" panose="020B0A04020102020204" pitchFamily="34" charset="0"/>
              </a:rPr>
              <a:t>T</a:t>
            </a:r>
            <a:r>
              <a:rPr lang="en-GB" dirty="0" smtClean="0">
                <a:solidFill>
                  <a:schemeClr val="accent2">
                    <a:lumMod val="75000"/>
                  </a:schemeClr>
                </a:solidFill>
                <a:latin typeface="Arial Black" panose="020B0A04020102020204" pitchFamily="34" charset="0"/>
              </a:rPr>
              <a:t>ECHNICAL </a:t>
            </a:r>
            <a:r>
              <a:rPr lang="en-GB" sz="5400" dirty="0" smtClean="0">
                <a:solidFill>
                  <a:schemeClr val="accent2">
                    <a:lumMod val="75000"/>
                  </a:schemeClr>
                </a:solidFill>
                <a:latin typeface="Arial Black" panose="020B0A04020102020204" pitchFamily="34" charset="0"/>
              </a:rPr>
              <a:t>S</a:t>
            </a:r>
            <a:r>
              <a:rPr lang="en-GB" dirty="0" smtClean="0">
                <a:solidFill>
                  <a:schemeClr val="accent2">
                    <a:lumMod val="75000"/>
                  </a:schemeClr>
                </a:solidFill>
                <a:latin typeface="Arial Black" panose="020B0A04020102020204" pitchFamily="34" charset="0"/>
              </a:rPr>
              <a:t>CHOOLS, </a:t>
            </a:r>
            <a:r>
              <a:rPr lang="en-GB" sz="5400" dirty="0" smtClean="0">
                <a:solidFill>
                  <a:schemeClr val="accent2">
                    <a:lumMod val="75000"/>
                  </a:schemeClr>
                </a:solidFill>
                <a:latin typeface="Arial Black" panose="020B0A04020102020204" pitchFamily="34" charset="0"/>
              </a:rPr>
              <a:t>F</a:t>
            </a:r>
            <a:r>
              <a:rPr lang="en-GB" dirty="0" smtClean="0">
                <a:solidFill>
                  <a:schemeClr val="accent2">
                    <a:lumMod val="75000"/>
                  </a:schemeClr>
                </a:solidFill>
                <a:latin typeface="Arial Black" panose="020B0A04020102020204" pitchFamily="34" charset="0"/>
              </a:rPr>
              <a:t>OCUS </a:t>
            </a:r>
            <a:r>
              <a:rPr lang="en-GB" sz="5400" dirty="0" smtClean="0">
                <a:solidFill>
                  <a:schemeClr val="accent2">
                    <a:lumMod val="75000"/>
                  </a:schemeClr>
                </a:solidFill>
                <a:latin typeface="Arial Black" panose="020B0A04020102020204" pitchFamily="34" charset="0"/>
              </a:rPr>
              <a:t>S</a:t>
            </a:r>
            <a:r>
              <a:rPr lang="en-GB" dirty="0" smtClean="0">
                <a:solidFill>
                  <a:schemeClr val="accent2">
                    <a:lumMod val="75000"/>
                  </a:schemeClr>
                </a:solidFill>
                <a:latin typeface="Arial Black" panose="020B0A04020102020204" pitchFamily="34" charset="0"/>
              </a:rPr>
              <a:t>CHOOLS AND </a:t>
            </a:r>
            <a:r>
              <a:rPr lang="en-GB" sz="5400" dirty="0" smtClean="0">
                <a:solidFill>
                  <a:schemeClr val="accent2">
                    <a:lumMod val="75000"/>
                  </a:schemeClr>
                </a:solidFill>
                <a:latin typeface="Arial Black" panose="020B0A04020102020204" pitchFamily="34" charset="0"/>
              </a:rPr>
              <a:t>S</a:t>
            </a:r>
            <a:r>
              <a:rPr lang="en-GB" dirty="0" smtClean="0">
                <a:solidFill>
                  <a:schemeClr val="accent2">
                    <a:lumMod val="75000"/>
                  </a:schemeClr>
                </a:solidFill>
                <a:latin typeface="Arial Black" panose="020B0A04020102020204" pitchFamily="34" charset="0"/>
              </a:rPr>
              <a:t>CHOOLS OF </a:t>
            </a:r>
            <a:r>
              <a:rPr lang="en-GB" sz="5400" dirty="0" smtClean="0">
                <a:solidFill>
                  <a:schemeClr val="accent2">
                    <a:lumMod val="75000"/>
                  </a:schemeClr>
                </a:solidFill>
                <a:latin typeface="Arial Black" panose="020B0A04020102020204" pitchFamily="34" charset="0"/>
              </a:rPr>
              <a:t>S</a:t>
            </a:r>
            <a:r>
              <a:rPr lang="en-GB" dirty="0" smtClean="0">
                <a:solidFill>
                  <a:schemeClr val="accent2">
                    <a:lumMod val="75000"/>
                  </a:schemeClr>
                </a:solidFill>
                <a:latin typeface="Arial Black" panose="020B0A04020102020204" pitchFamily="34" charset="0"/>
              </a:rPr>
              <a:t>KILL</a:t>
            </a:r>
            <a:br>
              <a:rPr lang="en-GB" dirty="0" smtClean="0">
                <a:solidFill>
                  <a:schemeClr val="accent2">
                    <a:lumMod val="75000"/>
                  </a:schemeClr>
                </a:solidFill>
                <a:latin typeface="Arial Black" panose="020B0A04020102020204" pitchFamily="34" charset="0"/>
              </a:rPr>
            </a:br>
            <a:endParaRPr lang="en-ZA" dirty="0">
              <a:solidFill>
                <a:schemeClr val="accent2">
                  <a:lumMod val="75000"/>
                </a:schemeClr>
              </a:solidFill>
              <a:latin typeface="Arial Black" panose="020B0A04020102020204" pitchFamily="34" charset="0"/>
            </a:endParaRPr>
          </a:p>
        </p:txBody>
      </p:sp>
    </p:spTree>
    <p:extLst>
      <p:ext uri="{BB962C8B-B14F-4D97-AF65-F5344CB8AC3E}">
        <p14:creationId xmlns:p14="http://schemas.microsoft.com/office/powerpoint/2010/main" xmlns="" val="1947012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1" id="{B1ED4432-49CF-45C3-9A42-4B5F7E0E139A}" vid="{FF77757A-9AB4-4E27-9B5F-A0CA94A90EFA}"/>
    </a:ext>
  </a:extLst>
</a:theme>
</file>

<file path=ppt/theme/theme2.xml><?xml version="1.0" encoding="utf-8"?>
<a:theme xmlns:a="http://schemas.openxmlformats.org/drawingml/2006/main" name="Office Theme">
  <a:themeElements>
    <a:clrScheme name="Bright Light">
      <a:dk1>
        <a:sysClr val="windowText" lastClr="000000"/>
      </a:dk1>
      <a:lt1>
        <a:sysClr val="window" lastClr="FFFFFF"/>
      </a:lt1>
      <a:dk2>
        <a:srgbClr val="27303D"/>
      </a:dk2>
      <a:lt2>
        <a:srgbClr val="E7E6E6"/>
      </a:lt2>
      <a:accent1>
        <a:srgbClr val="6DCF00"/>
      </a:accent1>
      <a:accent2>
        <a:srgbClr val="159192"/>
      </a:accent2>
      <a:accent3>
        <a:srgbClr val="09AEF2"/>
      </a:accent3>
      <a:accent4>
        <a:srgbClr val="FCC000"/>
      </a:accent4>
      <a:accent5>
        <a:srgbClr val="FE1101"/>
      </a:accent5>
      <a:accent6>
        <a:srgbClr val="5C9329"/>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1" id="{B1ED4432-49CF-45C3-9A42-4B5F7E0E139A}" vid="{FF77757A-9AB4-4E27-9B5F-A0CA94A90EFA}"/>
    </a:ext>
  </a:extLst>
</a:theme>
</file>

<file path=ppt/theme/theme4.xml><?xml version="1.0" encoding="utf-8"?>
<a:theme xmlns:a="http://schemas.openxmlformats.org/drawingml/2006/main" name="1_Office Theme">
  <a:themeElements>
    <a:clrScheme name="Bright Light">
      <a:dk1>
        <a:sysClr val="windowText" lastClr="000000"/>
      </a:dk1>
      <a:lt1>
        <a:sysClr val="window" lastClr="FFFFFF"/>
      </a:lt1>
      <a:dk2>
        <a:srgbClr val="27303D"/>
      </a:dk2>
      <a:lt2>
        <a:srgbClr val="E7E6E6"/>
      </a:lt2>
      <a:accent1>
        <a:srgbClr val="6DCF00"/>
      </a:accent1>
      <a:accent2>
        <a:srgbClr val="159192"/>
      </a:accent2>
      <a:accent3>
        <a:srgbClr val="09AEF2"/>
      </a:accent3>
      <a:accent4>
        <a:srgbClr val="FCC000"/>
      </a:accent4>
      <a:accent5>
        <a:srgbClr val="FE1101"/>
      </a:accent5>
      <a:accent6>
        <a:srgbClr val="5C9329"/>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2021 TMAT AND TSC NDP, PARTICIPATION AND PERFORMANCE</Template>
  <TotalTime>6983</TotalTime>
  <Words>2119</Words>
  <Application>Microsoft Office PowerPoint</Application>
  <PresentationFormat>Custom</PresentationFormat>
  <Paragraphs>319</Paragraphs>
  <Slides>21</Slides>
  <Notes>0</Notes>
  <HiddenSlides>0</HiddenSlides>
  <MMClips>0</MMClips>
  <ScaleCrop>false</ScaleCrop>
  <HeadingPairs>
    <vt:vector size="4" baseType="variant">
      <vt:variant>
        <vt:lpstr>Theme</vt:lpstr>
      </vt:variant>
      <vt:variant>
        <vt:i4>4</vt:i4>
      </vt:variant>
      <vt:variant>
        <vt:lpstr>Slide Titles</vt:lpstr>
      </vt:variant>
      <vt:variant>
        <vt:i4>21</vt:i4>
      </vt:variant>
    </vt:vector>
  </HeadingPairs>
  <TitlesOfParts>
    <vt:vector size="25" baseType="lpstr">
      <vt:lpstr>Theme1</vt:lpstr>
      <vt:lpstr>Office Theme</vt:lpstr>
      <vt:lpstr>1_Theme1</vt:lpstr>
      <vt:lpstr>1_Office Theme</vt:lpstr>
      <vt:lpstr>TECHNICAL EDUCATION WORKSHOP   PLANS AND PROGRESS REPORTS  Date:  26 September 2022 </vt:lpstr>
      <vt:lpstr>PRESENTATION OUTLINE</vt:lpstr>
      <vt:lpstr>WORKSTREAM 1:  HUMAN RESOURCE </vt:lpstr>
      <vt:lpstr>COMMISSION 1: Summary of Recommendations</vt:lpstr>
      <vt:lpstr>COMMISSION 1 DRAFT PLANS AND PROGRESS </vt:lpstr>
      <vt:lpstr>COMMISSION 1 DRAFT PLANS AND PROGRESS </vt:lpstr>
      <vt:lpstr>COMMISSION 1 DRAFT PLANS AND PROGRESS </vt:lpstr>
      <vt:lpstr>COMMISSION 1 DRAFT PLANS AND PROGRESS </vt:lpstr>
      <vt:lpstr>WORKSTREAM 2:  FUNDING OF THE TECHNICAL SCHOOLS, FOCUS SCHOOLS AND SCHOOLS OF SKILL </vt:lpstr>
      <vt:lpstr>COMMISSION 2: Summary of Recommendations</vt:lpstr>
      <vt:lpstr>COMMISSION 2 PLANS AND PROGRESS </vt:lpstr>
      <vt:lpstr>COMMISSION 2 PLANS AND PROGRESS </vt:lpstr>
      <vt:lpstr>COMMISSION 2 PLANS AND PROGRESS </vt:lpstr>
      <vt:lpstr>COMMISSION 2 PLANS AND PROGRESS </vt:lpstr>
      <vt:lpstr>COMMISSION 2 PLANS AND PROGRESS </vt:lpstr>
      <vt:lpstr>WORKSTREAM 3:  Review of Subject Combinations, and Content Review of Technical Mathematics and Sciences</vt:lpstr>
      <vt:lpstr>4. COMMISSION 3: Summary of Recommendations</vt:lpstr>
      <vt:lpstr>COMMISSION 3 PLANS AND PROGRESS </vt:lpstr>
      <vt:lpstr>COMMISSION 3 PLANS AND PROGRESS </vt:lpstr>
      <vt:lpstr>COMMISSION 3 PLANS AND PROGRESS </vt:lpstr>
      <vt:lpstr>Slide 21</vt:lpstr>
    </vt:vector>
  </TitlesOfParts>
  <Company>Department of Basic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Njomeni, Mlungiseleli</dc:creator>
  <cp:lastModifiedBy>USER</cp:lastModifiedBy>
  <cp:revision>287</cp:revision>
  <dcterms:created xsi:type="dcterms:W3CDTF">2021-06-13T16:22:44Z</dcterms:created>
  <dcterms:modified xsi:type="dcterms:W3CDTF">2022-10-26T08:14:03Z</dcterms:modified>
</cp:coreProperties>
</file>