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309" r:id="rId1"/>
  </p:sldMasterIdLst>
  <p:notesMasterIdLst>
    <p:notesMasterId r:id="rId4"/>
  </p:notesMasterIdLst>
  <p:handoutMasterIdLst>
    <p:handoutMasterId r:id="rId5"/>
  </p:handoutMasterIdLst>
  <p:sldIdLst>
    <p:sldId id="3357" r:id="rId2"/>
    <p:sldId id="3416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CC"/>
    <a:srgbClr val="FFFFCC"/>
    <a:srgbClr val="CCFFFF"/>
    <a:srgbClr val="741202"/>
    <a:srgbClr val="D9D5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435" autoAdjust="0"/>
    <p:restoredTop sz="75745" autoAdjust="0"/>
  </p:normalViewPr>
  <p:slideViewPr>
    <p:cSldViewPr>
      <p:cViewPr varScale="1">
        <p:scale>
          <a:sx n="54" d="100"/>
          <a:sy n="54" d="100"/>
        </p:scale>
        <p:origin x="-19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9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46400" cy="496412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6"/>
            <a:ext cx="2946400" cy="496412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r">
              <a:defRPr sz="1200"/>
            </a:lvl1pPr>
          </a:lstStyle>
          <a:p>
            <a:fld id="{1D0945D4-7C2D-4A13-B38A-E12CB1D577C6}" type="datetimeFigureOut">
              <a:rPr lang="en-ZA" smtClean="0"/>
              <a:pPr/>
              <a:t>2020/12/03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632"/>
            <a:ext cx="2946400" cy="496411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632"/>
            <a:ext cx="2946400" cy="496411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r">
              <a:defRPr sz="1200"/>
            </a:lvl1pPr>
          </a:lstStyle>
          <a:p>
            <a:fld id="{204A9269-D6D7-48C4-9470-0116AF9D5FB3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5348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659" cy="496332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2147" tIns="46075" rIns="92147" bIns="46075" rtlCol="0"/>
          <a:lstStyle>
            <a:lvl1pPr algn="r">
              <a:defRPr sz="1200"/>
            </a:lvl1pPr>
          </a:lstStyle>
          <a:p>
            <a:fld id="{CB34B744-44EE-4F42-B972-C0B75A3BE042}" type="datetimeFigureOut">
              <a:rPr lang="en-US" smtClean="0"/>
              <a:pPr/>
              <a:t>12/3/2020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47" tIns="46075" rIns="92147" bIns="460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9"/>
            <a:ext cx="5438140" cy="4466988"/>
          </a:xfrm>
          <a:prstGeom prst="rect">
            <a:avLst/>
          </a:prstGeom>
        </p:spPr>
        <p:txBody>
          <a:bodyPr vert="horz" lIns="92147" tIns="46075" rIns="92147" bIns="460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8587"/>
            <a:ext cx="2945659" cy="496332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2"/>
          </a:xfrm>
          <a:prstGeom prst="rect">
            <a:avLst/>
          </a:prstGeom>
        </p:spPr>
        <p:txBody>
          <a:bodyPr vert="horz" lIns="92147" tIns="46075" rIns="92147" bIns="46075" rtlCol="0" anchor="b"/>
          <a:lstStyle>
            <a:lvl1pPr algn="r">
              <a:defRPr sz="1200"/>
            </a:lvl1pPr>
          </a:lstStyle>
          <a:p>
            <a:fld id="{B3EBCF5C-793D-4E2E-8A58-2738429E75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7048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B74157-DD55-4E80-8665-737AFE1DF314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4182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BCF5C-793D-4E2E-8A58-2738429E75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25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12FD-F097-41F7-AA9A-A988CB84265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2020/12/03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60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028384" cy="90872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217444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8E1FB-30FC-4DF2-BCF4-3AB5211FFE0D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2020/12/03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73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E4AA3-DDB1-47CC-8846-77A6E2B2A14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2020/12/03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4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1439-2095-438C-BEFB-FF6A1884D838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2020/12/03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AE55-7E06-4976-960B-3D98813CB3CF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2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0" r:id="rId1"/>
    <p:sldLayoutId id="2147484311" r:id="rId2"/>
    <p:sldLayoutId id="214748431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4536503"/>
          </a:xfrm>
        </p:spPr>
        <p:txBody>
          <a:bodyPr>
            <a:noAutofit/>
          </a:bodyPr>
          <a:lstStyle/>
          <a:p>
            <a:r>
              <a:rPr lang="en-GB" sz="6600" b="1" dirty="0" smtClean="0">
                <a:solidFill>
                  <a:schemeClr val="accent2"/>
                </a:solidFill>
              </a:rPr>
              <a:t>CORRECTED SLIDE ON PROJECTED LEARNER DROP OUT AS AT 23 OCTOBER PER GRADE </a:t>
            </a:r>
            <a:endParaRPr lang="en-ZA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912768" cy="1368152"/>
          </a:xfrm>
        </p:spPr>
        <p:txBody>
          <a:bodyPr>
            <a:noAutofit/>
          </a:bodyPr>
          <a:lstStyle/>
          <a:p>
            <a:pPr marL="342900" indent="-342900" eaLnBrk="0" hangingPunct="0">
              <a:defRPr/>
            </a:pPr>
            <a:endParaRPr lang="en-ZA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eaLnBrk="0" hangingPunct="0">
              <a:defRPr/>
            </a:pPr>
            <a:endParaRPr lang="en-ZA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 eaLnBrk="0" hangingPunct="0">
              <a:defRPr/>
            </a:pPr>
            <a:endParaRPr lang="en-ZA" sz="16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0AE55-7E06-4976-960B-3D98813CB3CF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21288"/>
            <a:ext cx="1691680" cy="8367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48349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242"/>
            <a:ext cx="9036496" cy="476672"/>
          </a:xfrm>
        </p:spPr>
        <p:txBody>
          <a:bodyPr>
            <a:noAutofit/>
          </a:bodyPr>
          <a:lstStyle/>
          <a:p>
            <a:r>
              <a:rPr lang="en-US" sz="2400" dirty="0"/>
              <a:t>NUMBER OF LEARNERS PER GRADE WHO CANNOT BE ACCOUNTED FOR AND MIGHT HAVE DROPPED OUT OF SCHOOL </a:t>
            </a:r>
            <a:endParaRPr lang="en-ZA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5230710"/>
              </p:ext>
            </p:extLst>
          </p:nvPr>
        </p:nvGraphicFramePr>
        <p:xfrm>
          <a:off x="1" y="898476"/>
          <a:ext cx="9036495" cy="512281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0177">
                  <a:extLst>
                    <a:ext uri="{9D8B030D-6E8A-4147-A177-3AD203B41FA5}">
                      <a16:colId xmlns:a16="http://schemas.microsoft.com/office/drawing/2014/main" xmlns="" val="3113729675"/>
                    </a:ext>
                  </a:extLst>
                </a:gridCol>
                <a:gridCol w="569291">
                  <a:extLst>
                    <a:ext uri="{9D8B030D-6E8A-4147-A177-3AD203B41FA5}">
                      <a16:colId xmlns:a16="http://schemas.microsoft.com/office/drawing/2014/main" xmlns="" val="1022221641"/>
                    </a:ext>
                  </a:extLst>
                </a:gridCol>
                <a:gridCol w="569291">
                  <a:extLst>
                    <a:ext uri="{9D8B030D-6E8A-4147-A177-3AD203B41FA5}">
                      <a16:colId xmlns:a16="http://schemas.microsoft.com/office/drawing/2014/main" xmlns="" val="3786585258"/>
                    </a:ext>
                  </a:extLst>
                </a:gridCol>
                <a:gridCol w="640453">
                  <a:extLst>
                    <a:ext uri="{9D8B030D-6E8A-4147-A177-3AD203B41FA5}">
                      <a16:colId xmlns:a16="http://schemas.microsoft.com/office/drawing/2014/main" xmlns="" val="3001905849"/>
                    </a:ext>
                  </a:extLst>
                </a:gridCol>
                <a:gridCol w="542034">
                  <a:extLst>
                    <a:ext uri="{9D8B030D-6E8A-4147-A177-3AD203B41FA5}">
                      <a16:colId xmlns:a16="http://schemas.microsoft.com/office/drawing/2014/main" xmlns="" val="8059529"/>
                    </a:ext>
                  </a:extLst>
                </a:gridCol>
                <a:gridCol w="596549">
                  <a:extLst>
                    <a:ext uri="{9D8B030D-6E8A-4147-A177-3AD203B41FA5}">
                      <a16:colId xmlns:a16="http://schemas.microsoft.com/office/drawing/2014/main" xmlns="" val="1896848751"/>
                    </a:ext>
                  </a:extLst>
                </a:gridCol>
                <a:gridCol w="716168">
                  <a:extLst>
                    <a:ext uri="{9D8B030D-6E8A-4147-A177-3AD203B41FA5}">
                      <a16:colId xmlns:a16="http://schemas.microsoft.com/office/drawing/2014/main" xmlns="" val="2022378879"/>
                    </a:ext>
                  </a:extLst>
                </a:gridCol>
                <a:gridCol w="694967">
                  <a:extLst>
                    <a:ext uri="{9D8B030D-6E8A-4147-A177-3AD203B41FA5}">
                      <a16:colId xmlns:a16="http://schemas.microsoft.com/office/drawing/2014/main" xmlns="" val="3122118989"/>
                    </a:ext>
                  </a:extLst>
                </a:gridCol>
                <a:gridCol w="694967">
                  <a:extLst>
                    <a:ext uri="{9D8B030D-6E8A-4147-A177-3AD203B41FA5}">
                      <a16:colId xmlns:a16="http://schemas.microsoft.com/office/drawing/2014/main" xmlns="" val="3880772943"/>
                    </a:ext>
                  </a:extLst>
                </a:gridCol>
                <a:gridCol w="694967">
                  <a:extLst>
                    <a:ext uri="{9D8B030D-6E8A-4147-A177-3AD203B41FA5}">
                      <a16:colId xmlns:a16="http://schemas.microsoft.com/office/drawing/2014/main" xmlns="" val="756986540"/>
                    </a:ext>
                  </a:extLst>
                </a:gridCol>
                <a:gridCol w="694967">
                  <a:extLst>
                    <a:ext uri="{9D8B030D-6E8A-4147-A177-3AD203B41FA5}">
                      <a16:colId xmlns:a16="http://schemas.microsoft.com/office/drawing/2014/main" xmlns="" val="2303554510"/>
                    </a:ext>
                  </a:extLst>
                </a:gridCol>
                <a:gridCol w="540530">
                  <a:extLst>
                    <a:ext uri="{9D8B030D-6E8A-4147-A177-3AD203B41FA5}">
                      <a16:colId xmlns:a16="http://schemas.microsoft.com/office/drawing/2014/main" xmlns="" val="2979540654"/>
                    </a:ext>
                  </a:extLst>
                </a:gridCol>
                <a:gridCol w="540530">
                  <a:extLst>
                    <a:ext uri="{9D8B030D-6E8A-4147-A177-3AD203B41FA5}">
                      <a16:colId xmlns:a16="http://schemas.microsoft.com/office/drawing/2014/main" xmlns="" val="511917868"/>
                    </a:ext>
                  </a:extLst>
                </a:gridCol>
                <a:gridCol w="581604">
                  <a:extLst>
                    <a:ext uri="{9D8B030D-6E8A-4147-A177-3AD203B41FA5}">
                      <a16:colId xmlns:a16="http://schemas.microsoft.com/office/drawing/2014/main" xmlns="" val="738436133"/>
                    </a:ext>
                  </a:extLst>
                </a:gridCol>
              </a:tblGrid>
              <a:tr h="820115">
                <a:tc>
                  <a:txBody>
                    <a:bodyPr/>
                    <a:lstStyle/>
                    <a:p>
                      <a:r>
                        <a:rPr lang="en-ZA" sz="600" dirty="0" smtClean="0"/>
                        <a:t>PROVINCE</a:t>
                      </a:r>
                      <a:endParaRPr lang="en-ZA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R </a:t>
                      </a:r>
                      <a:r>
                        <a:rPr lang="en-ZA" sz="1050" baseline="0" dirty="0" smtClean="0"/>
                        <a:t> 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1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2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3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4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5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6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</a:t>
                      </a:r>
                      <a:r>
                        <a:rPr lang="en-ZA" sz="1050" baseline="0" dirty="0" smtClean="0"/>
                        <a:t> </a:t>
                      </a:r>
                      <a:r>
                        <a:rPr lang="en-ZA" sz="1050" dirty="0" smtClean="0"/>
                        <a:t>7 </a:t>
                      </a:r>
                    </a:p>
                    <a:p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8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 9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</a:t>
                      </a:r>
                      <a:r>
                        <a:rPr lang="en-ZA" sz="1050" baseline="0" dirty="0" smtClean="0"/>
                        <a:t>  10</a:t>
                      </a:r>
                    </a:p>
                    <a:p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11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050" dirty="0" smtClean="0"/>
                        <a:t>GRADE 12 </a:t>
                      </a:r>
                      <a:r>
                        <a:rPr lang="en-ZA" sz="1050" baseline="0" dirty="0" smtClean="0"/>
                        <a:t>LEARNERS</a:t>
                      </a:r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6582786"/>
                  </a:ext>
                </a:extLst>
              </a:tr>
              <a:tr h="321574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latin typeface="+mn-lt"/>
                        </a:rPr>
                        <a:t>Eastern Cape</a:t>
                      </a:r>
                      <a:endParaRPr lang="en-ZA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307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202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518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386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418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477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643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475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817</a:t>
                      </a:r>
                      <a:endParaRPr lang="en-ZA" sz="12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0540118"/>
                  </a:ext>
                </a:extLst>
              </a:tr>
              <a:tr h="478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dirty="0" smtClean="0">
                          <a:latin typeface="+mn-lt"/>
                        </a:rPr>
                        <a:t>Free State</a:t>
                      </a:r>
                    </a:p>
                    <a:p>
                      <a:endParaRPr lang="en-ZA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504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439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1124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0" dirty="0">
                          <a:latin typeface="+mn-lt"/>
                        </a:rPr>
                        <a:t>784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2893459"/>
                  </a:ext>
                </a:extLst>
              </a:tr>
              <a:tr h="597238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latin typeface="+mn-lt"/>
                        </a:rPr>
                        <a:t>Gauteng</a:t>
                      </a:r>
                      <a:endParaRPr lang="en-ZA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3980</a:t>
                      </a:r>
                      <a:endParaRPr lang="en-ZA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3720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3328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3687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1518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3224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2824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1652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3235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4580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3238</a:t>
                      </a:r>
                      <a:endParaRPr kumimoji="0" lang="en-ZA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1870</a:t>
                      </a:r>
                      <a:endParaRPr kumimoji="0" lang="en-ZA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3980</a:t>
                      </a:r>
                      <a:endParaRPr kumimoji="0" lang="en-ZA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599339944"/>
                  </a:ext>
                </a:extLst>
              </a:tr>
              <a:tr h="478400">
                <a:tc>
                  <a:txBody>
                    <a:bodyPr/>
                    <a:lstStyle/>
                    <a:p>
                      <a:r>
                        <a:rPr lang="en-ZA" sz="1100" b="1" dirty="0" err="1" smtClean="0">
                          <a:latin typeface="+mn-lt"/>
                        </a:rPr>
                        <a:t>KwaZulu</a:t>
                      </a:r>
                      <a:r>
                        <a:rPr lang="en-ZA" sz="1100" b="1" dirty="0" smtClean="0">
                          <a:latin typeface="+mn-lt"/>
                        </a:rPr>
                        <a:t>- Natal</a:t>
                      </a:r>
                      <a:endParaRPr lang="en-ZA" sz="11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  <a:endParaRPr kumimoji="0" lang="en-Z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8755674"/>
                  </a:ext>
                </a:extLst>
              </a:tr>
              <a:tr h="511355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Limpopo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271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208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177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166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172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138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295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192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330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159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373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320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>
                          <a:latin typeface="+mn-lt"/>
                        </a:rPr>
                        <a:t>12</a:t>
                      </a:r>
                      <a:endParaRPr lang="en-ZA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6982099"/>
                  </a:ext>
                </a:extLst>
              </a:tr>
              <a:tr h="335111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Mpumalanga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334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4131881477"/>
                  </a:ext>
                </a:extLst>
              </a:tr>
              <a:tr h="505736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Northern Cape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5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0000618"/>
                  </a:ext>
                </a:extLst>
              </a:tr>
              <a:tr h="322916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North West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137632081"/>
                  </a:ext>
                </a:extLst>
              </a:tr>
              <a:tr h="751966">
                <a:tc>
                  <a:txBody>
                    <a:bodyPr/>
                    <a:lstStyle/>
                    <a:p>
                      <a:r>
                        <a:rPr lang="en-Z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Western</a:t>
                      </a:r>
                      <a:r>
                        <a:rPr lang="en-ZA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Cape</a:t>
                      </a:r>
                      <a:endParaRPr lang="en-ZA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7 190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10 517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</a:t>
                      </a:r>
                      <a:r>
                        <a:rPr lang="en-ZA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ZA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253 </a:t>
                      </a:r>
                      <a:endParaRPr lang="en-Z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10 035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10 640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10 231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9 884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9 298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9 122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8 056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7 888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6 324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5 147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3198339861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5974056"/>
            <a:ext cx="1763688" cy="86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02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250"/>
  <p:tag name="ARS_PPT_DBNAME" val="f2763340-46b3-42f5-ba1a-5a32f2466b2c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New DBE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53538</TotalTime>
  <Words>244</Words>
  <Application>Microsoft Office PowerPoint</Application>
  <PresentationFormat>On-screen Show (4:3)</PresentationFormat>
  <Paragraphs>148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 DBE Presentation template</vt:lpstr>
      <vt:lpstr>CORRECTED SLIDE ON PROJECTED LEARNER DROP OUT AS AT 23 OCTOBER PER GRADE </vt:lpstr>
      <vt:lpstr>NUMBER OF LEARNERS PER GRADE WHO CANNOT BE ACCOUNTED FOR AND MIGHT HAVE DROPPED OUT OF SCHOOL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somgede.f</dc:creator>
  <cp:lastModifiedBy>USER</cp:lastModifiedBy>
  <cp:revision>6436</cp:revision>
  <cp:lastPrinted>2020-10-30T11:40:38Z</cp:lastPrinted>
  <dcterms:created xsi:type="dcterms:W3CDTF">2013-11-04T08:51:01Z</dcterms:created>
  <dcterms:modified xsi:type="dcterms:W3CDTF">2020-12-03T09:19:19Z</dcterms:modified>
</cp:coreProperties>
</file>