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4" r:id="rId2"/>
  </p:sldMasterIdLst>
  <p:notesMasterIdLst>
    <p:notesMasterId r:id="rId9"/>
  </p:notesMasterIdLst>
  <p:handoutMasterIdLst>
    <p:handoutMasterId r:id="rId10"/>
  </p:handoutMasterIdLst>
  <p:sldIdLst>
    <p:sldId id="1082" r:id="rId3"/>
    <p:sldId id="1078" r:id="rId4"/>
    <p:sldId id="1140" r:id="rId5"/>
    <p:sldId id="1138" r:id="rId6"/>
    <p:sldId id="1134" r:id="rId7"/>
    <p:sldId id="1135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ce Sekhu" initials="GS" lastIdx="15" clrIdx="1">
    <p:extLst>
      <p:ext uri="{19B8F6BF-5375-455C-9EA6-DF929625EA0E}">
        <p15:presenceInfo xmlns:p15="http://schemas.microsoft.com/office/powerpoint/2012/main" xmlns="" userId="Grace Sekh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FFFF99"/>
    <a:srgbClr val="A3FB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6470" autoAdjust="0"/>
  </p:normalViewPr>
  <p:slideViewPr>
    <p:cSldViewPr snapToGrid="0" snapToObjects="1">
      <p:cViewPr varScale="1">
        <p:scale>
          <a:sx n="63" d="100"/>
          <a:sy n="63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1992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255A1-C199-4026-8657-02D9FBEC850F}" type="datetimeFigureOut">
              <a:rPr lang="en-ZA" smtClean="0"/>
              <a:pPr/>
              <a:t>2022/06/29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F978D-1465-47EE-ABE4-2AD07AF7F86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83655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D0C3-E03F-457A-92B9-E993D26ED727}" type="datetimeFigureOut">
              <a:rPr lang="en-ZA" smtClean="0"/>
              <a:pPr/>
              <a:t>2022/06/29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0EF38-0415-43AC-B4EC-5FDADEC8ED1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0131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xmlns="" id="{FB7CAD44-90F7-4636-A423-C331A007AED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4" tIns="44892" rIns="89784" bIns="44892" anchor="b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buClr>
                <a:schemeClr val="bg2"/>
              </a:buClr>
            </a:pPr>
            <a:fld id="{07FC7D97-D757-4D81-81D6-F985BF8E5109}" type="slidenum"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lnSpc>
                  <a:spcPct val="90000"/>
                </a:lnSpc>
                <a:buClr>
                  <a:schemeClr val="bg2"/>
                </a:buClr>
              </a:pPr>
              <a:t>2</a:t>
            </a:fld>
            <a:endParaRPr lang="en-US" altLang="en-US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xmlns="" id="{839F105D-014A-45D2-9A22-3A3FA5B6FB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2525" cy="3722688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xmlns="" id="{E2FC181E-02EE-45FC-AB61-4893FDEB4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170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4" tIns="44892" rIns="89784" bIns="44892"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4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0EF38-0415-43AC-B4EC-5FDADEC8ED1E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0229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C3E2EF4-300D-426D-AD5B-63DB9D3FDC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3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8F4D34C-BCD2-496D-9379-DC351EC680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7775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29C164E-B86E-4B01-8F5D-5B6CC43F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174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9">
            <a:extLst>
              <a:ext uri="{FF2B5EF4-FFF2-40B4-BE49-F238E27FC236}">
                <a16:creationId xmlns:a16="http://schemas.microsoft.com/office/drawing/2014/main" xmlns="" id="{44167FBD-E07B-42D7-85EB-6BE6892A2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57200"/>
            <a:ext cx="8682038" cy="0"/>
          </a:xfrm>
          <a:prstGeom prst="line">
            <a:avLst/>
          </a:prstGeom>
          <a:noFill/>
          <a:ln w="28575">
            <a:solidFill>
              <a:srgbClr val="7D0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graphicFrame>
        <p:nvGraphicFramePr>
          <p:cNvPr id="3" name="Rectangle 20" hidden="1">
            <a:extLst>
              <a:ext uri="{FF2B5EF4-FFF2-40B4-BE49-F238E27FC236}">
                <a16:creationId xmlns:a16="http://schemas.microsoft.com/office/drawing/2014/main" xmlns="" id="{11A5CCA0-96E7-4A67-A708-EB09EFF0A432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447" r:id="rId3" imgW="0" imgH="0" progId="">
              <p:embed/>
            </p:oleObj>
          </a:graphicData>
        </a:graphic>
      </p:graphicFrame>
      <p:pic>
        <p:nvPicPr>
          <p:cNvPr id="4" name="Picture 39" descr="home affairs">
            <a:extLst>
              <a:ext uri="{FF2B5EF4-FFF2-40B4-BE49-F238E27FC236}">
                <a16:creationId xmlns:a16="http://schemas.microsoft.com/office/drawing/2014/main" xmlns="" id="{E8956AB6-499C-4276-B599-A8A8B943C7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6800" y="0"/>
            <a:ext cx="1087438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>
            <a:extLst>
              <a:ext uri="{FF2B5EF4-FFF2-40B4-BE49-F238E27FC236}">
                <a16:creationId xmlns:a16="http://schemas.microsoft.com/office/drawing/2014/main" xmlns="" id="{53336144-2E46-41F8-A11C-0CF348BE48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43850" y="6400800"/>
            <a:ext cx="1085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defRPr/>
            </a:pPr>
            <a:fld id="{BB59E8FF-98D0-4C13-A17C-FAEA96D2C7FE}" type="slidenum">
              <a:rPr lang="en-GB" altLang="en-US" smtClean="0">
                <a:cs typeface="Arial" panose="020B0604020202020204" pitchFamily="34" charset="0"/>
              </a:rPr>
              <a:pPr algn="ctr" eaLnBrk="1" hangingPunct="1">
                <a:lnSpc>
                  <a:spcPct val="90000"/>
                </a:lnSpc>
                <a:spcBef>
                  <a:spcPct val="50000"/>
                </a:spcBef>
                <a:buClr>
                  <a:schemeClr val="bg2"/>
                </a:buClr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257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C3E2EF4-300D-426D-AD5B-63DB9D3FDC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6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2693DC1-232B-4616-8322-9070F5DB6B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34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E9A248E-4AC9-427F-A155-28147FCC5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77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2F9F0B4-AE8B-4652-A3D8-8B327D8778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855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02A6F36-CB5A-400B-9A9B-4F6FCAFA5E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90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D5CB7DE-7113-4EE8-B286-AA2D15B7F0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33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8028D32-3738-4B62-A2E4-6B571A2331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324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2693DC1-232B-4616-8322-9070F5DB6B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76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D9909E-CBD3-4A59-B579-F9E01C030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1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5F42800-7457-4F94-8503-0266078D8A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809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8F4D34C-BCD2-496D-9379-DC351EC68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87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29C164E-B86E-4B01-8F5D-5B6CC43F55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39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AutoShape 1"/>
          <p:cNvGraphicFramePr>
            <a:graphicFrameLocks/>
          </p:cNvGraphicFramePr>
          <p:nvPr/>
        </p:nvGraphicFramePr>
        <p:xfrm>
          <a:off x="-3175" y="0"/>
          <a:ext cx="166688" cy="158750"/>
        </p:xfrm>
        <a:graphic>
          <a:graphicData uri="http://schemas.openxmlformats.org/presentationml/2006/ole">
            <p:oleObj spid="_x0000_s6448" r:id="rId3" imgW="0" imgH="0" progId="">
              <p:embed/>
            </p:oleObj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 algn="r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253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E9A248E-4AC9-427F-A155-28147FCC52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45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2F9F0B4-AE8B-4652-A3D8-8B327D877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444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02A6F36-CB5A-400B-9A9B-4F6FCAFA5E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406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D5CB7DE-7113-4EE8-B286-AA2D15B7F0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8936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8028D32-3738-4B62-A2E4-6B571A2331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53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D9909E-CBD3-4A59-B579-F9E01C0303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53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5F42800-7457-4F94-8503-0266078D8A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8472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F06B-0952-4C48-855B-82AEF464EF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 algn="r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970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F06B-0952-4C48-855B-82AEF464EF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 algn="r">
              <a:buFont typeface="+mj-lt"/>
              <a:buAutoNum type="arabicPeriod"/>
              <a:defRPr/>
            </a:lvl1pPr>
          </a:lstStyle>
          <a:p>
            <a:pPr marL="0" indent="0">
              <a:buFont typeface="+mj-lt"/>
              <a:buNone/>
            </a:pPr>
            <a:fld id="{2538E8B7-8BD9-9F48-9FB6-4E0DFEDB8449}" type="slidenum">
              <a:rPr lang="en-US" smtClean="0">
                <a:solidFill>
                  <a:prstClr val="black"/>
                </a:solidFill>
              </a:rPr>
              <a:pPr marL="0" indent="0">
                <a:buFont typeface="+mj-lt"/>
                <a:buNone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49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4486" y="2337098"/>
            <a:ext cx="7002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Summary of strategic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priorities and measures to stabilize the department’s information systems</a:t>
            </a:r>
          </a:p>
          <a:p>
            <a:pPr algn="ctr"/>
            <a:endParaRPr lang="en-US" sz="2200" b="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June - 2022</a:t>
            </a:r>
            <a:endParaRPr lang="en-US" sz="2200" b="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1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xmlns="" id="{B69995CA-9F3C-4203-8C4D-EBF7CF98996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buClr>
                <a:schemeClr val="bg2"/>
              </a:buClr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xmlns="" id="{1BAE612B-EEBF-413C-B5E9-F01126FEC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8" y="556741"/>
            <a:ext cx="8667750" cy="658835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</a:pPr>
            <a:r>
              <a:rPr lang="en-US" altLang="en-US" sz="2800" b="1" dirty="0" smtClean="0">
                <a:solidFill>
                  <a:srgbClr val="000000"/>
                </a:solidFill>
              </a:rPr>
              <a:t>Presentation Outline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838" y="1200768"/>
            <a:ext cx="85369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Stabilisation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measures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initiatives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z="1600" b="1" dirty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7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418" y="1141285"/>
            <a:ext cx="8330773" cy="631505"/>
          </a:xfrm>
          <a:solidFill>
            <a:schemeClr val="bg1">
              <a:alpha val="60000"/>
            </a:schemeClr>
          </a:solidFill>
        </p:spPr>
        <p:txBody>
          <a:bodyPr>
            <a:normAutofit lnSpcReduction="10000"/>
          </a:bodyPr>
          <a:lstStyle/>
          <a:p>
            <a:pPr marL="449263" lvl="1" indent="-182563">
              <a:buFont typeface="Arial" panose="020B0604020202020204" pitchFamily="34" charset="0"/>
              <a:buChar char="•"/>
            </a:pPr>
            <a:r>
              <a:rPr lang="en-US" sz="1800" dirty="0"/>
              <a:t>There is a </a:t>
            </a:r>
            <a:r>
              <a:rPr lang="en-US" sz="1800" dirty="0" err="1"/>
              <a:t>Stabilisation</a:t>
            </a:r>
            <a:r>
              <a:rPr lang="en-US" sz="1800" dirty="0"/>
              <a:t> Plan between the Department and SITA to address infrastructure and network challenges.   It is </a:t>
            </a:r>
            <a:r>
              <a:rPr lang="en-US" sz="1800" dirty="0" err="1"/>
              <a:t>is</a:t>
            </a:r>
            <a:r>
              <a:rPr lang="en-US" sz="1800" dirty="0"/>
              <a:t> made up of these priority elements:</a:t>
            </a:r>
            <a:endParaRPr lang="en-ZA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1021" y="37641"/>
            <a:ext cx="8861957" cy="56562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Update on commitments for </a:t>
            </a:r>
            <a:r>
              <a:rPr lang="en-US" sz="3200" b="1" dirty="0" err="1" smtClean="0"/>
              <a:t>stabilisation</a:t>
            </a:r>
            <a:endParaRPr lang="en-ZA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021978" y="2189006"/>
            <a:ext cx="13900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Software Defined Networking (SDN) – SITA Solutions</a:t>
            </a:r>
            <a:endParaRPr lang="en-ZA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2910089" y="2212264"/>
            <a:ext cx="13900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POC for multiple access links (Gold) SLA Sites</a:t>
            </a:r>
            <a:endParaRPr lang="en-ZA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4741359" y="2189006"/>
            <a:ext cx="13900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Consolidation of access links per province</a:t>
            </a:r>
            <a:endParaRPr lang="en-ZA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6572629" y="2166496"/>
            <a:ext cx="13900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VSAT Flat Panel Proof-of-Concept (POC)</a:t>
            </a:r>
            <a:endParaRPr lang="en-ZA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1021978" y="4004864"/>
            <a:ext cx="13900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Power Supply to DHA facilities</a:t>
            </a:r>
            <a:endParaRPr lang="en-ZA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4741359" y="2883507"/>
            <a:ext cx="1390061" cy="1107996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Replacement </a:t>
            </a:r>
            <a:r>
              <a:rPr lang="en-US" sz="1100" dirty="0"/>
              <a:t>of Diginet lines with LTE as a quick-win within two (2) months at 133 </a:t>
            </a:r>
            <a:r>
              <a:rPr lang="en-US" sz="1100" dirty="0" smtClean="0"/>
              <a:t>sites. </a:t>
            </a:r>
            <a:r>
              <a:rPr lang="en-US" sz="1100" b="1" dirty="0" smtClean="0"/>
              <a:t>Cost negotiation stage</a:t>
            </a:r>
            <a:r>
              <a:rPr lang="en-US" sz="1100" dirty="0" smtClean="0"/>
              <a:t>.</a:t>
            </a:r>
            <a:endParaRPr lang="en-ZA" sz="1100" dirty="0"/>
          </a:p>
        </p:txBody>
      </p:sp>
      <p:sp>
        <p:nvSpPr>
          <p:cNvPr id="14" name="Rectangle 13"/>
          <p:cNvSpPr/>
          <p:nvPr/>
        </p:nvSpPr>
        <p:spPr>
          <a:xfrm>
            <a:off x="2910089" y="2898336"/>
            <a:ext cx="1390061" cy="93871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100" dirty="0"/>
              <a:t>5 sites </a:t>
            </a:r>
            <a:r>
              <a:rPr lang="en-US" sz="1100" dirty="0" smtClean="0"/>
              <a:t>connecting </a:t>
            </a:r>
            <a:r>
              <a:rPr lang="en-US" sz="1100" dirty="0"/>
              <a:t>with multiple access </a:t>
            </a:r>
            <a:r>
              <a:rPr lang="en-US" sz="1100" dirty="0" smtClean="0"/>
              <a:t>links at </a:t>
            </a:r>
            <a:r>
              <a:rPr lang="en-US" sz="1100" dirty="0"/>
              <a:t>all sites with the same bandwidth speed</a:t>
            </a:r>
            <a:r>
              <a:rPr lang="en-US" sz="1100" dirty="0" smtClean="0"/>
              <a:t>. </a:t>
            </a:r>
            <a:r>
              <a:rPr lang="en-US" sz="1100" b="1" dirty="0" smtClean="0"/>
              <a:t>Completed</a:t>
            </a:r>
            <a:r>
              <a:rPr lang="en-US" sz="1100" dirty="0" smtClean="0"/>
              <a:t>.</a:t>
            </a:r>
            <a:endParaRPr lang="en-ZA" sz="1100" dirty="0"/>
          </a:p>
        </p:txBody>
      </p:sp>
      <p:sp>
        <p:nvSpPr>
          <p:cNvPr id="15" name="Rectangle 14"/>
          <p:cNvSpPr/>
          <p:nvPr/>
        </p:nvSpPr>
        <p:spPr>
          <a:xfrm>
            <a:off x="1021977" y="2872562"/>
            <a:ext cx="1390061" cy="93871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Modernize </a:t>
            </a:r>
            <a:r>
              <a:rPr lang="en-US" sz="1100" dirty="0"/>
              <a:t>ageing core network </a:t>
            </a:r>
            <a:r>
              <a:rPr lang="en-US" sz="1100" dirty="0" smtClean="0"/>
              <a:t>infrastructure, including switching </a:t>
            </a:r>
            <a:r>
              <a:rPr lang="en-US" sz="1100" dirty="0" err="1" smtClean="0"/>
              <a:t>centres</a:t>
            </a:r>
            <a:r>
              <a:rPr lang="en-US" sz="1100" dirty="0" smtClean="0"/>
              <a:t>. </a:t>
            </a:r>
            <a:r>
              <a:rPr lang="en-US" sz="1100" b="1" dirty="0" smtClean="0"/>
              <a:t>In progress.</a:t>
            </a:r>
            <a:endParaRPr lang="en-ZA" sz="1100" b="1" dirty="0"/>
          </a:p>
        </p:txBody>
      </p:sp>
      <p:sp>
        <p:nvSpPr>
          <p:cNvPr id="16" name="Rectangle 15"/>
          <p:cNvSpPr/>
          <p:nvPr/>
        </p:nvSpPr>
        <p:spPr>
          <a:xfrm>
            <a:off x="6572628" y="2834652"/>
            <a:ext cx="1390061" cy="1277273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Mobile Units configured with </a:t>
            </a:r>
            <a:r>
              <a:rPr lang="en-US" sz="1100" dirty="0"/>
              <a:t>a VSAT flat panel </a:t>
            </a:r>
            <a:r>
              <a:rPr lang="en-US" sz="1100" dirty="0" smtClean="0"/>
              <a:t>to </a:t>
            </a:r>
            <a:r>
              <a:rPr lang="en-US" sz="1100" dirty="0"/>
              <a:t>work on LTE and </a:t>
            </a:r>
            <a:r>
              <a:rPr lang="en-US" sz="1100" dirty="0" smtClean="0"/>
              <a:t>VSAT -  rural sites. </a:t>
            </a:r>
            <a:r>
              <a:rPr lang="en-US" sz="1100" b="1" dirty="0" smtClean="0"/>
              <a:t>Completed</a:t>
            </a:r>
            <a:r>
              <a:rPr lang="en-US" sz="1100" dirty="0" smtClean="0"/>
              <a:t>. </a:t>
            </a:r>
            <a:r>
              <a:rPr lang="en-US" sz="1100" b="1" dirty="0" smtClean="0"/>
              <a:t>Changes being implemented</a:t>
            </a:r>
            <a:r>
              <a:rPr lang="en-US" sz="1100" dirty="0" smtClean="0"/>
              <a:t>.</a:t>
            </a:r>
            <a:endParaRPr lang="en-ZA" sz="1100" dirty="0"/>
          </a:p>
        </p:txBody>
      </p:sp>
      <p:sp>
        <p:nvSpPr>
          <p:cNvPr id="17" name="Rectangle 16"/>
          <p:cNvSpPr/>
          <p:nvPr/>
        </p:nvSpPr>
        <p:spPr>
          <a:xfrm>
            <a:off x="1021152" y="4502826"/>
            <a:ext cx="1390061" cy="1107996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ZA" sz="1100" dirty="0" smtClean="0"/>
              <a:t>176 sites equipped with UPS </a:t>
            </a:r>
            <a:r>
              <a:rPr lang="en-ZA" sz="1100" dirty="0"/>
              <a:t>and Back-Up </a:t>
            </a:r>
            <a:r>
              <a:rPr lang="en-ZA" sz="1100" dirty="0" smtClean="0"/>
              <a:t>Generators.</a:t>
            </a:r>
          </a:p>
          <a:p>
            <a:r>
              <a:rPr lang="en-ZA" sz="1100" dirty="0" smtClean="0"/>
              <a:t>292 additional sites to be prioritised. </a:t>
            </a:r>
            <a:r>
              <a:rPr lang="en-ZA" sz="1100" b="1" dirty="0" smtClean="0"/>
              <a:t>In progress.</a:t>
            </a:r>
            <a:endParaRPr lang="en-ZA" sz="1100" b="1" dirty="0"/>
          </a:p>
        </p:txBody>
      </p:sp>
      <p:sp>
        <p:nvSpPr>
          <p:cNvPr id="18" name="Rectangle 17"/>
          <p:cNvSpPr/>
          <p:nvPr/>
        </p:nvSpPr>
        <p:spPr>
          <a:xfrm>
            <a:off x="2910915" y="4004864"/>
            <a:ext cx="13900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Secure Enterprise Architecture</a:t>
            </a:r>
            <a:endParaRPr lang="en-ZA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2910089" y="4502826"/>
            <a:ext cx="1390061" cy="76944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Optimal alignment: Info Technology</a:t>
            </a:r>
            <a:r>
              <a:rPr lang="en-US" sz="1100" dirty="0"/>
              <a:t>, </a:t>
            </a:r>
            <a:r>
              <a:rPr lang="en-US" sz="1100" dirty="0" smtClean="0"/>
              <a:t>Info </a:t>
            </a:r>
            <a:r>
              <a:rPr lang="en-US" sz="1100" dirty="0"/>
              <a:t>Security &amp; Business Strategies</a:t>
            </a:r>
            <a:r>
              <a:rPr lang="en-ZA" sz="1100" dirty="0" smtClean="0"/>
              <a:t>. </a:t>
            </a:r>
            <a:r>
              <a:rPr lang="en-ZA" sz="1100" b="1" dirty="0" smtClean="0"/>
              <a:t>Started</a:t>
            </a:r>
            <a:r>
              <a:rPr lang="en-ZA" sz="1100" dirty="0" smtClean="0"/>
              <a:t>.</a:t>
            </a:r>
            <a:endParaRPr lang="en-ZA" sz="1100" dirty="0"/>
          </a:p>
        </p:txBody>
      </p:sp>
      <p:sp>
        <p:nvSpPr>
          <p:cNvPr id="21" name="Rectangle 20"/>
          <p:cNvSpPr/>
          <p:nvPr/>
        </p:nvSpPr>
        <p:spPr>
          <a:xfrm>
            <a:off x="4799852" y="4001689"/>
            <a:ext cx="13900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LAN Management</a:t>
            </a:r>
          </a:p>
          <a:p>
            <a:r>
              <a:rPr lang="en-US" sz="1200" b="1" dirty="0"/>
              <a:t>Router Switches </a:t>
            </a:r>
            <a:endParaRPr lang="en-ZA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4799026" y="4499651"/>
            <a:ext cx="1390061" cy="76944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ZA" sz="1100" dirty="0" smtClean="0"/>
              <a:t>Targeted replacement </a:t>
            </a:r>
            <a:r>
              <a:rPr lang="en-ZA" sz="1100" dirty="0"/>
              <a:t>of routers &amp; </a:t>
            </a:r>
            <a:r>
              <a:rPr lang="en-ZA" sz="1100" dirty="0" smtClean="0"/>
              <a:t>switches. </a:t>
            </a:r>
            <a:r>
              <a:rPr lang="en-ZA" sz="1100" b="1" dirty="0" smtClean="0"/>
              <a:t>In progress</a:t>
            </a:r>
            <a:r>
              <a:rPr lang="en-ZA" sz="1100" dirty="0" smtClean="0"/>
              <a:t>.</a:t>
            </a:r>
            <a:endParaRPr lang="en-ZA" sz="1100" dirty="0"/>
          </a:p>
        </p:txBody>
      </p:sp>
      <p:sp>
        <p:nvSpPr>
          <p:cNvPr id="23" name="Rectangle 22"/>
          <p:cNvSpPr/>
          <p:nvPr/>
        </p:nvSpPr>
        <p:spPr>
          <a:xfrm>
            <a:off x="6573455" y="4110208"/>
            <a:ext cx="13900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Information Systems </a:t>
            </a:r>
            <a:r>
              <a:rPr lang="en-US" sz="1200" b="1" dirty="0" smtClean="0"/>
              <a:t>Security</a:t>
            </a:r>
            <a:endParaRPr lang="en-ZA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6573455" y="4616412"/>
            <a:ext cx="1390061" cy="76944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Establishing an Enterprise </a:t>
            </a:r>
            <a:r>
              <a:rPr lang="en-US" sz="1100" dirty="0"/>
              <a:t>Operations </a:t>
            </a:r>
            <a:r>
              <a:rPr lang="en-US" sz="1100" dirty="0" smtClean="0"/>
              <a:t>Centre (EOC). </a:t>
            </a:r>
            <a:r>
              <a:rPr lang="en-US" sz="1100" b="1" dirty="0" smtClean="0"/>
              <a:t>Started</a:t>
            </a:r>
            <a:r>
              <a:rPr lang="en-US" sz="1100" dirty="0" smtClean="0"/>
              <a:t>.</a:t>
            </a:r>
            <a:endParaRPr lang="en-ZA" sz="1100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93458" y="5608918"/>
            <a:ext cx="7169231" cy="301302"/>
          </a:xfrm>
          <a:prstGeom prst="rect">
            <a:avLst/>
          </a:prstGeom>
          <a:solidFill>
            <a:schemeClr val="bg1">
              <a:alpha val="41000"/>
            </a:schemeClr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1" indent="0">
              <a:buNone/>
            </a:pPr>
            <a:r>
              <a:rPr lang="en-US" sz="1600" b="1" dirty="0" smtClean="0"/>
              <a:t>Note: </a:t>
            </a:r>
            <a:r>
              <a:rPr lang="en-US" sz="1600" dirty="0" smtClean="0"/>
              <a:t>As indicated, the plan is currently at various stages of implementation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xmlns="" val="15487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3" y="138780"/>
            <a:ext cx="8055935" cy="499173"/>
          </a:xfrm>
          <a:solidFill>
            <a:srgbClr val="70A913"/>
          </a:solidFill>
        </p:spPr>
        <p:txBody>
          <a:bodyPr/>
          <a:lstStyle/>
          <a:p>
            <a:pPr>
              <a:spcBef>
                <a:spcPct val="20000"/>
              </a:spcBef>
              <a:buFont typeface="Arial"/>
            </a:pPr>
            <a:r>
              <a:rPr lang="en-US" sz="2400" b="1" dirty="0" smtClean="0">
                <a:latin typeface="+mn-lt"/>
                <a:ea typeface="+mn-ea"/>
                <a:cs typeface="+mn-cs"/>
              </a:rPr>
              <a:t>HIGH LEVEL SUMMARY OF INITIATIVES</a:t>
            </a:r>
            <a:endParaRPr lang="en-US" sz="24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0193460"/>
              </p:ext>
            </p:extLst>
          </p:nvPr>
        </p:nvGraphicFramePr>
        <p:xfrm>
          <a:off x="595422" y="744586"/>
          <a:ext cx="8095731" cy="516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3465">
                  <a:extLst>
                    <a:ext uri="{9D8B030D-6E8A-4147-A177-3AD203B41FA5}">
                      <a16:colId xmlns:a16="http://schemas.microsoft.com/office/drawing/2014/main" xmlns="" val="349757298"/>
                    </a:ext>
                  </a:extLst>
                </a:gridCol>
                <a:gridCol w="1702266">
                  <a:extLst>
                    <a:ext uri="{9D8B030D-6E8A-4147-A177-3AD203B41FA5}">
                      <a16:colId xmlns:a16="http://schemas.microsoft.com/office/drawing/2014/main" xmlns="" val="1750073190"/>
                    </a:ext>
                  </a:extLst>
                </a:gridCol>
              </a:tblGrid>
              <a:tr h="430711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</a:t>
                      </a:r>
                      <a:endParaRPr lang="en-ZA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ZA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7442708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Stabilise and  improve ICT infrastructure 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connectivity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systems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security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4982370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Capacitate ICT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(DDG: IMS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comments)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8834545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Strengthen Corporate Governance  of ICT 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1482719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current system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architecture 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165200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Digitise Birth, Marriage and Death (BMD) records and  Archives 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1992278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 and implement National Identity System (NIS)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010934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</a:t>
                      </a: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enhance and integrate all Ports of Entry business applications.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3098402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 and implement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Asylum </a:t>
                      </a: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Seeker and Refugee system 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916768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Integrated </a:t>
                      </a: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 Management System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9017841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 and 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x-none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Trusted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Traveler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A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637775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 citizen centric digital channels for  access to core services 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ZA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444098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2693DC1-232B-4616-8322-9070F5DB6BB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7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58" y="769620"/>
            <a:ext cx="8878452" cy="5687887"/>
          </a:xfrm>
        </p:spPr>
        <p:txBody>
          <a:bodyPr/>
          <a:lstStyle/>
          <a:p>
            <a:pPr marL="449263" lvl="1" indent="-449263">
              <a:buFont typeface="Wingdings" panose="05000000000000000000" pitchFamily="2" charset="2"/>
              <a:buChar char="q"/>
            </a:pPr>
            <a:r>
              <a:rPr lang="en-US" sz="3200" b="1" dirty="0" smtClean="0"/>
              <a:t>It is requested that the colleagues should:</a:t>
            </a:r>
          </a:p>
          <a:p>
            <a:pPr marL="449263" lvl="1" indent="-449263">
              <a:buFont typeface="Wingdings" panose="05000000000000000000" pitchFamily="2" charset="2"/>
              <a:buChar char="q"/>
            </a:pPr>
            <a:endParaRPr lang="en-US" sz="2000" b="1" dirty="0" smtClean="0"/>
          </a:p>
          <a:p>
            <a:pPr marL="849313" lvl="2" indent="-449263">
              <a:buFont typeface="Courier New" panose="02070309020205020404" pitchFamily="49" charset="0"/>
              <a:buChar char="o"/>
            </a:pPr>
            <a:r>
              <a:rPr lang="en-US" sz="3600" i="1" dirty="0" smtClean="0"/>
              <a:t>Note the presentation</a:t>
            </a:r>
          </a:p>
          <a:p>
            <a:pPr marL="849313" lvl="2" indent="-449263">
              <a:buFont typeface="Courier New" panose="02070309020205020404" pitchFamily="49" charset="0"/>
              <a:buChar char="o"/>
            </a:pPr>
            <a:r>
              <a:rPr lang="en-US" sz="3600" i="1" dirty="0" smtClean="0"/>
              <a:t>Provide comments and feedback</a:t>
            </a:r>
          </a:p>
          <a:p>
            <a:pPr marL="849313" lvl="2" indent="-449263">
              <a:buFont typeface="Courier New" panose="02070309020205020404" pitchFamily="49" charset="0"/>
              <a:buChar char="o"/>
            </a:pPr>
            <a:r>
              <a:rPr lang="en-US" sz="3600" i="1" dirty="0" smtClean="0"/>
              <a:t>Support the work and efforts made in improving the overall organizational culture needed for </a:t>
            </a:r>
            <a:r>
              <a:rPr lang="en-US" sz="3600" i="1" dirty="0" err="1" smtClean="0"/>
              <a:t>proffesional</a:t>
            </a:r>
            <a:r>
              <a:rPr lang="en-US" sz="3600" i="1" dirty="0" smtClean="0"/>
              <a:t> delivery of services.</a:t>
            </a:r>
          </a:p>
          <a:p>
            <a:pPr marL="449263" lvl="1" indent="-449263">
              <a:buFont typeface="Wingdings" panose="05000000000000000000" pitchFamily="2" charset="2"/>
              <a:buChar char="q"/>
            </a:pPr>
            <a:endParaRPr lang="en-US" sz="2000" b="1" dirty="0" smtClean="0"/>
          </a:p>
          <a:p>
            <a:pPr marL="449263" lvl="1" indent="-449263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2693DC1-232B-4616-8322-9070F5DB6BB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2538E8B7-8BD9-9F48-9FB6-4E0DFEDB8449}" type="slidenum">
              <a:rPr lang="en-US" smtClean="0"/>
              <a:pPr marL="0" indent="0">
                <a:buFont typeface="+mj-lt"/>
                <a:buNone/>
              </a:pPr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9109" y="60808"/>
            <a:ext cx="8474149" cy="444844"/>
          </a:xfrm>
          <a:prstGeom prst="rect">
            <a:avLst/>
          </a:prstGeom>
          <a:solidFill>
            <a:srgbClr val="70A913"/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latin typeface="+mn-lt"/>
                <a:ea typeface="+mn-ea"/>
                <a:cs typeface="+mn-cs"/>
              </a:rPr>
              <a:t>SECTION </a:t>
            </a:r>
            <a:r>
              <a:rPr lang="en-US" sz="2000" b="1" dirty="0">
                <a:latin typeface="+mn-lt"/>
                <a:ea typeface="+mn-ea"/>
                <a:cs typeface="+mn-cs"/>
              </a:rPr>
              <a:t>F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: RECOMMENDATIONS</a:t>
            </a:r>
            <a:endParaRPr lang="en-US" sz="2000" b="1" i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2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5D460E-AFA0-4B83-B82A-E914FD0A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None/>
            </a:pPr>
            <a:fld id="{2538E8B7-8BD9-9F48-9FB6-4E0DFEDB8449}" type="slidenum">
              <a:rPr lang="en-US" smtClean="0"/>
              <a:pPr marL="0" indent="0">
                <a:buNone/>
              </a:pPr>
              <a:t>6</a:t>
            </a:fld>
            <a:endParaRPr lang="en-US" dirty="0"/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xmlns="" id="{4C049ECB-C0CE-40E5-8A30-2F07A3D63ACE}"/>
              </a:ext>
            </a:extLst>
          </p:cNvPr>
          <p:cNvSpPr txBox="1">
            <a:spLocks/>
          </p:cNvSpPr>
          <p:nvPr/>
        </p:nvSpPr>
        <p:spPr>
          <a:xfrm>
            <a:off x="489098" y="52389"/>
            <a:ext cx="8109097" cy="585564"/>
          </a:xfrm>
          <a:prstGeom prst="rect">
            <a:avLst/>
          </a:prstGeom>
          <a:solidFill>
            <a:srgbClr val="70A913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b="1" dirty="0" smtClean="0"/>
              <a:t>THANK YOU</a:t>
            </a:r>
            <a:endParaRPr lang="en-ZA" alt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5710" y="744761"/>
            <a:ext cx="5842659" cy="517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961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18411</TotalTime>
  <Words>407</Words>
  <Application>Microsoft Office PowerPoint</Application>
  <PresentationFormat>On-screen Show (4:3)</PresentationFormat>
  <Paragraphs>73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2_Office Theme</vt:lpstr>
      <vt:lpstr>Slide 1</vt:lpstr>
      <vt:lpstr>Slide 2</vt:lpstr>
      <vt:lpstr>Slide 3</vt:lpstr>
      <vt:lpstr>HIGH LEVEL SUMMARY OF INITIATIVES</vt:lpstr>
      <vt:lpstr>Slide 5</vt:lpstr>
      <vt:lpstr>Slide 6</vt:lpstr>
    </vt:vector>
  </TitlesOfParts>
  <Company>Home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Zimele Ngxongo</dc:creator>
  <cp:lastModifiedBy>USER</cp:lastModifiedBy>
  <cp:revision>1363</cp:revision>
  <cp:lastPrinted>2022-03-17T14:10:23Z</cp:lastPrinted>
  <dcterms:created xsi:type="dcterms:W3CDTF">2017-04-09T15:34:02Z</dcterms:created>
  <dcterms:modified xsi:type="dcterms:W3CDTF">2022-06-29T08:36:44Z</dcterms:modified>
</cp:coreProperties>
</file>