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  <p:sldMasterId id="2147483854" r:id="rId2"/>
  </p:sldMasterIdLst>
  <p:notesMasterIdLst>
    <p:notesMasterId r:id="rId4"/>
  </p:notesMasterIdLst>
  <p:handoutMasterIdLst>
    <p:handoutMasterId r:id="rId5"/>
  </p:handoutMasterIdLst>
  <p:sldIdLst>
    <p:sldId id="1112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bulani Ngcobo" initials="JN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33CC33"/>
    <a:srgbClr val="FFFFCC"/>
    <a:srgbClr val="FF3300"/>
    <a:srgbClr val="FFFFFF"/>
    <a:srgbClr val="FFCCCC"/>
    <a:srgbClr val="DBDBDB"/>
    <a:srgbClr val="741202"/>
    <a:srgbClr val="D9D5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3842" autoAdjust="0"/>
  </p:normalViewPr>
  <p:slideViewPr>
    <p:cSldViewPr>
      <p:cViewPr varScale="1">
        <p:scale>
          <a:sx n="61" d="100"/>
          <a:sy n="61" d="100"/>
        </p:scale>
        <p:origin x="-17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B8CDCA-5951-4E3B-A7F1-C6450B59CB63}" type="datetimeFigureOut">
              <a:rPr lang="en-ZA"/>
              <a:pPr>
                <a:defRPr/>
              </a:pPr>
              <a:t>2022/05/13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CE397B-9F8B-4E4B-84EE-E0DBCF05915C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78205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2-02-15T06:36:19.780"/>
    </inkml:context>
    <inkml:brush xml:id="br0">
      <inkml:brushProperty name="width" value="0.05" units="cm"/>
      <inkml:brushProperty name="height" value="0.05" units="cm"/>
      <inkml:brushProperty name="color" value="#FF0000"/>
      <inkml:brushProperty name="fitToCurve" value="1"/>
    </inkml:brush>
  </inkml:definitions>
  <inkml:trace contextRef="#ctx0" brushRef="#br0">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2-02-15T06:36:22.199"/>
    </inkml:context>
    <inkml:brush xml:id="br0">
      <inkml:brushProperty name="width" value="0.05" units="cm"/>
      <inkml:brushProperty name="height" value="0.05" units="cm"/>
      <inkml:brushProperty name="color" value="#FF0000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1E03A8-8822-47AB-A0FB-1793F352C745}" type="datetimeFigureOut">
              <a:rPr lang="en-US"/>
              <a:pPr>
                <a:defRPr/>
              </a:pPr>
              <a:t>5/13/2022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A01219-D21E-4CC3-A888-3FCE71ECF1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5336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89062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309350"/>
            <a:ext cx="2895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52120" y="6309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139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43557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50112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2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61714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24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856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34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3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6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003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651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780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573016"/>
            <a:ext cx="6400800" cy="1008112"/>
          </a:xfr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ZA" sz="2400" b="1" dirty="0">
                <a:solidFill>
                  <a:srgbClr val="DB6D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 OF THE PRESENTATION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5562600"/>
            <a:ext cx="9144000" cy="1264494"/>
            <a:chOff x="0" y="5562600"/>
            <a:chExt cx="9144000" cy="1264494"/>
          </a:xfrm>
        </p:grpSpPr>
        <p:pic>
          <p:nvPicPr>
            <p:cNvPr id="10" name="Picture 3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448"/>
            <a:stretch/>
          </p:blipFill>
          <p:spPr bwMode="auto">
            <a:xfrm>
              <a:off x="76200" y="5992639"/>
              <a:ext cx="2057400" cy="834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585" t="18717" r="12842" b="24479"/>
            <a:stretch/>
          </p:blipFill>
          <p:spPr bwMode="auto">
            <a:xfrm>
              <a:off x="8305801" y="5950586"/>
              <a:ext cx="761999" cy="831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" name="Group 11"/>
            <p:cNvGrpSpPr/>
            <p:nvPr userDrawn="1"/>
          </p:nvGrpSpPr>
          <p:grpSpPr>
            <a:xfrm>
              <a:off x="0" y="5562600"/>
              <a:ext cx="9144000" cy="228600"/>
              <a:chOff x="0" y="5334000"/>
              <a:chExt cx="9144000" cy="2286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5334000"/>
                <a:ext cx="8991599" cy="228600"/>
              </a:xfrm>
              <a:prstGeom prst="rect">
                <a:avLst/>
              </a:prstGeom>
              <a:solidFill>
                <a:srgbClr val="DB6D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143000" y="5334000"/>
                <a:ext cx="1143000" cy="228600"/>
              </a:xfrm>
              <a:prstGeom prst="rect">
                <a:avLst/>
              </a:prstGeom>
              <a:solidFill>
                <a:schemeClr val="accent2">
                  <a:lumMod val="50000"/>
                  <a:alpha val="8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077201" y="5334000"/>
                <a:ext cx="1066799" cy="2286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286000" y="5334000"/>
                <a:ext cx="1143000" cy="228600"/>
              </a:xfrm>
              <a:prstGeom prst="rect">
                <a:avLst/>
              </a:prstGeom>
              <a:solidFill>
                <a:srgbClr val="DB6D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05200" y="5334000"/>
                <a:ext cx="1143000" cy="2286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610100" y="5334000"/>
                <a:ext cx="1143000" cy="228600"/>
              </a:xfrm>
              <a:prstGeom prst="rect">
                <a:avLst/>
              </a:prstGeom>
              <a:solidFill>
                <a:srgbClr val="DB6D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753100" y="5334000"/>
                <a:ext cx="1143000" cy="2286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" name="Group 1"/>
          <p:cNvGrpSpPr/>
          <p:nvPr userDrawn="1"/>
        </p:nvGrpSpPr>
        <p:grpSpPr>
          <a:xfrm>
            <a:off x="5" y="2"/>
            <a:ext cx="9144001" cy="1303651"/>
            <a:chOff x="0" y="1"/>
            <a:chExt cx="9144001" cy="1303651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35" r="819"/>
            <a:stretch/>
          </p:blipFill>
          <p:spPr bwMode="auto">
            <a:xfrm>
              <a:off x="1" y="1"/>
              <a:ext cx="9144000" cy="1303651"/>
            </a:xfrm>
            <a:prstGeom prst="rect">
              <a:avLst/>
            </a:prstGeom>
            <a:noFill/>
            <a:ln w="63500" cmpd="tri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0" name="Straight Connector 19"/>
            <p:cNvCxnSpPr/>
            <p:nvPr userDrawn="1"/>
          </p:nvCxnSpPr>
          <p:spPr>
            <a:xfrm>
              <a:off x="0" y="1303652"/>
              <a:ext cx="9144001" cy="0"/>
            </a:xfrm>
            <a:prstGeom prst="line">
              <a:avLst/>
            </a:prstGeom>
            <a:ln w="50800">
              <a:solidFill>
                <a:srgbClr val="D9D5BD"/>
              </a:solidFill>
            </a:ln>
            <a:effectLst>
              <a:glow rad="101600">
                <a:schemeClr val="bg2">
                  <a:lumMod val="90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23528" y="1916832"/>
            <a:ext cx="8229600" cy="11430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74120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 OF PRESENTATION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33525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0" y="838204"/>
            <a:ext cx="8534400" cy="4571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B6D29"/>
              </a:gs>
            </a:gsLst>
            <a:lin ang="0" scaled="1"/>
            <a:tileRect/>
          </a:gradFill>
          <a:ln w="25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48"/>
          <a:stretch/>
        </p:blipFill>
        <p:spPr bwMode="auto">
          <a:xfrm>
            <a:off x="35496" y="6237342"/>
            <a:ext cx="1471464" cy="5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85" t="18717" r="12842" b="24479"/>
          <a:stretch/>
        </p:blipFill>
        <p:spPr bwMode="auto">
          <a:xfrm>
            <a:off x="8544985" y="6269019"/>
            <a:ext cx="539552" cy="58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4624"/>
            <a:ext cx="8229600" cy="72157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74120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80357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229200"/>
            <a:ext cx="9144000" cy="1628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115617" y="5470192"/>
            <a:ext cx="72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Website: www.education.gov.za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Call Centre: 0800 202 933 | callcentre@dbe.gov.za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Twitter: @DBE_SA | Facebook: DBE 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5" y="2"/>
            <a:ext cx="9144001" cy="1303651"/>
            <a:chOff x="0" y="1"/>
            <a:chExt cx="9144001" cy="1303651"/>
          </a:xfrm>
        </p:grpSpPr>
        <p:pic>
          <p:nvPicPr>
            <p:cNvPr id="4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35" r="819"/>
            <a:stretch/>
          </p:blipFill>
          <p:spPr bwMode="auto">
            <a:xfrm>
              <a:off x="1" y="1"/>
              <a:ext cx="9144000" cy="1303651"/>
            </a:xfrm>
            <a:prstGeom prst="rect">
              <a:avLst/>
            </a:prstGeom>
            <a:noFill/>
            <a:ln w="63500" cmpd="tri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 userDrawn="1"/>
          </p:nvCxnSpPr>
          <p:spPr>
            <a:xfrm>
              <a:off x="0" y="1303652"/>
              <a:ext cx="9144001" cy="0"/>
            </a:xfrm>
            <a:prstGeom prst="line">
              <a:avLst/>
            </a:prstGeom>
            <a:ln w="50800">
              <a:solidFill>
                <a:srgbClr val="D9D5BD"/>
              </a:solidFill>
            </a:ln>
            <a:effectLst>
              <a:glow rad="101600">
                <a:schemeClr val="bg2">
                  <a:lumMod val="90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57200" y="2502024"/>
            <a:ext cx="8229600" cy="1143000"/>
          </a:xfrm>
        </p:spPr>
        <p:txBody>
          <a:bodyPr>
            <a:noAutofit/>
          </a:bodyPr>
          <a:lstStyle>
            <a:lvl1pPr>
              <a:defRPr sz="4000" b="1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ENDING MESSAGE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5449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F600-2BEF-4F8F-879C-63AA44A0E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8144" y="6309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8.xml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F771-2B50-4573-84B4-5C96B4F32DD9}" type="slidenum">
              <a:rPr kumimoji="0" lang="en-ZA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812695059"/>
              </p:ext>
            </p:extLst>
          </p:nvPr>
        </p:nvGraphicFramePr>
        <p:xfrm>
          <a:off x="0" y="116634"/>
          <a:ext cx="8820474" cy="6526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182">
                  <a:extLst>
                    <a:ext uri="{9D8B030D-6E8A-4147-A177-3AD203B41FA5}">
                      <a16:colId xmlns:a16="http://schemas.microsoft.com/office/drawing/2014/main" xmlns="" val="1868875429"/>
                    </a:ext>
                  </a:extLst>
                </a:gridCol>
                <a:gridCol w="828256">
                  <a:extLst>
                    <a:ext uri="{9D8B030D-6E8A-4147-A177-3AD203B41FA5}">
                      <a16:colId xmlns:a16="http://schemas.microsoft.com/office/drawing/2014/main" xmlns="" val="3147767467"/>
                    </a:ext>
                  </a:extLst>
                </a:gridCol>
                <a:gridCol w="824304">
                  <a:extLst>
                    <a:ext uri="{9D8B030D-6E8A-4147-A177-3AD203B41FA5}">
                      <a16:colId xmlns:a16="http://schemas.microsoft.com/office/drawing/2014/main" xmlns="" val="4230220541"/>
                    </a:ext>
                  </a:extLst>
                </a:gridCol>
                <a:gridCol w="690114">
                  <a:extLst>
                    <a:ext uri="{9D8B030D-6E8A-4147-A177-3AD203B41FA5}">
                      <a16:colId xmlns:a16="http://schemas.microsoft.com/office/drawing/2014/main" xmlns="" val="1322684111"/>
                    </a:ext>
                  </a:extLst>
                </a:gridCol>
                <a:gridCol w="971788">
                  <a:extLst>
                    <a:ext uri="{9D8B030D-6E8A-4147-A177-3AD203B41FA5}">
                      <a16:colId xmlns:a16="http://schemas.microsoft.com/office/drawing/2014/main" xmlns="" val="899151903"/>
                    </a:ext>
                  </a:extLst>
                </a:gridCol>
                <a:gridCol w="824304">
                  <a:extLst>
                    <a:ext uri="{9D8B030D-6E8A-4147-A177-3AD203B41FA5}">
                      <a16:colId xmlns:a16="http://schemas.microsoft.com/office/drawing/2014/main" xmlns="" val="1156727222"/>
                    </a:ext>
                  </a:extLst>
                </a:gridCol>
                <a:gridCol w="1228244">
                  <a:extLst>
                    <a:ext uri="{9D8B030D-6E8A-4147-A177-3AD203B41FA5}">
                      <a16:colId xmlns:a16="http://schemas.microsoft.com/office/drawing/2014/main" xmlns="" val="25544083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9794177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122439409"/>
                    </a:ext>
                  </a:extLst>
                </a:gridCol>
                <a:gridCol w="864098">
                  <a:extLst>
                    <a:ext uri="{9D8B030D-6E8A-4147-A177-3AD203B41FA5}">
                      <a16:colId xmlns:a16="http://schemas.microsoft.com/office/drawing/2014/main" xmlns="" val="371322393"/>
                    </a:ext>
                  </a:extLst>
                </a:gridCol>
              </a:tblGrid>
              <a:tr h="58015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Underperforming Primary Schools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Underperforming Secondary Schools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Chronic Underperforming Schools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384165"/>
                  </a:ext>
                </a:extLst>
              </a:tr>
              <a:tr h="3976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7433864"/>
                  </a:ext>
                </a:extLst>
              </a:tr>
              <a:tr h="6332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89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681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270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426 </a:t>
                      </a:r>
                      <a:r>
                        <a:rPr lang="en-US" sz="1800" b="1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321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156 ↑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139</a:t>
                      </a:r>
                      <a:r>
                        <a:rPr lang="en-ZA" sz="1800" b="1" kern="1200" dirty="0">
                          <a:solidFill>
                            <a:srgbClr val="33CC33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360807"/>
                  </a:ext>
                </a:extLst>
              </a:tr>
              <a:tr h="5673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202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209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02 </a:t>
                      </a: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9896022"/>
                  </a:ext>
                </a:extLst>
              </a:tr>
              <a:tr h="6559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r>
                        <a:rPr lang="en-US" sz="1800" b="1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34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90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02 ↓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06 </a:t>
                      </a:r>
                      <a:r>
                        <a:rPr lang="en-ZA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7998664"/>
                  </a:ext>
                </a:extLst>
              </a:tr>
              <a:tr h="6559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KZN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1275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1153</a:t>
                      </a: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↓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307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431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392</a:t>
                      </a:r>
                      <a:endParaRPr lang="en-US" sz="1800" b="1" dirty="0">
                        <a:solidFill>
                          <a:srgbClr val="33CC33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137 ↓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109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9393369"/>
                  </a:ext>
                </a:extLst>
              </a:tr>
              <a:tr h="382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735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516 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475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624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627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240 ↓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245</a:t>
                      </a:r>
                      <a:r>
                        <a:rPr lang="en-ZA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↑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216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2114321"/>
                  </a:ext>
                </a:extLst>
              </a:tr>
              <a:tr h="382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97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98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75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180 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33CC33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38 ↑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 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339933"/>
                  </a:ext>
                </a:extLst>
              </a:tr>
              <a:tr h="5169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489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348</a:t>
                      </a:r>
                      <a:r>
                        <a:rPr lang="en-US" sz="1800" b="1" dirty="0">
                          <a:solidFill>
                            <a:srgbClr val="FF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↑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95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101 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16 ↑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08   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8482258"/>
                  </a:ext>
                </a:extLst>
              </a:tr>
              <a:tr h="382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200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195 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39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58 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18 ↑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0489647"/>
                  </a:ext>
                </a:extLst>
              </a:tr>
              <a:tr h="382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49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48 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55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84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25 </a:t>
                      </a:r>
                      <a:r>
                        <a:rPr lang="en-ZA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3486177"/>
                  </a:ext>
                </a:extLst>
              </a:tr>
              <a:tr h="6559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cs typeface="Arial" panose="020B0604020202020204" pitchFamily="34" charset="0"/>
                        </a:rPr>
                        <a:t>3163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3305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1363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en-ZA" sz="1800" b="1" kern="1200" dirty="0">
                          <a:solidFill>
                            <a:srgbClr val="FF33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↑</a:t>
                      </a:r>
                      <a:endParaRPr lang="en-US" sz="1800" b="1" dirty="0">
                        <a:solidFill>
                          <a:srgbClr val="FF33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1643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cs typeface="Arial" panose="020B0604020202020204" pitchFamily="34" charset="0"/>
                        </a:rPr>
                        <a:t>620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573 </a:t>
                      </a:r>
                      <a:r>
                        <a:rPr lang="en-ZA" sz="18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↓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383964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A7D2BF-DEEB-4768-B8B7-218CB64E1A41}"/>
                  </a:ext>
                </a:extLst>
              </p14:cNvPr>
              <p14:cNvContentPartPr/>
              <p14:nvPr/>
            </p14:nvContentPartPr>
            <p14:xfrm>
              <a:off x="9233034" y="230839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51A7D2BF-DEEB-4768-B8B7-218CB64E1A41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9224034" y="229939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C7EE92A-1DFF-4F8C-8989-2AD166C8B983}"/>
                  </a:ext>
                </a:extLst>
              </p14:cNvPr>
              <p14:cNvContentPartPr/>
              <p14:nvPr/>
            </p14:nvContentPartPr>
            <p14:xfrm>
              <a:off x="5408394" y="3467950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C7EE92A-1DFF-4F8C-8989-2AD166C8B983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399394" y="345895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31269643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10386</TotalTime>
  <Words>149</Words>
  <Application>Microsoft Office PowerPoint</Application>
  <PresentationFormat>On-screen Show (4:3)</PresentationFormat>
  <Paragraphs>104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Design</vt:lpstr>
      <vt:lpstr>2_New DBE Presentation 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Jabulani Ngcobo</dc:creator>
  <cp:lastModifiedBy>USER</cp:lastModifiedBy>
  <cp:revision>1082</cp:revision>
  <cp:lastPrinted>2018-09-17T13:26:42Z</cp:lastPrinted>
  <dcterms:created xsi:type="dcterms:W3CDTF">2013-11-04T08:51:01Z</dcterms:created>
  <dcterms:modified xsi:type="dcterms:W3CDTF">2022-05-13T09:52:25Z</dcterms:modified>
</cp:coreProperties>
</file>