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6" r:id="rId4"/>
  </p:sldMasterIdLst>
  <p:notesMasterIdLst>
    <p:notesMasterId r:id="rId43"/>
  </p:notesMasterIdLst>
  <p:handoutMasterIdLst>
    <p:handoutMasterId r:id="rId44"/>
  </p:handoutMasterIdLst>
  <p:sldIdLst>
    <p:sldId id="371" r:id="rId5"/>
    <p:sldId id="478" r:id="rId6"/>
    <p:sldId id="372" r:id="rId7"/>
    <p:sldId id="444" r:id="rId8"/>
    <p:sldId id="428" r:id="rId9"/>
    <p:sldId id="385" r:id="rId10"/>
    <p:sldId id="447" r:id="rId11"/>
    <p:sldId id="446" r:id="rId12"/>
    <p:sldId id="449" r:id="rId13"/>
    <p:sldId id="450" r:id="rId14"/>
    <p:sldId id="460" r:id="rId15"/>
    <p:sldId id="451" r:id="rId16"/>
    <p:sldId id="452" r:id="rId17"/>
    <p:sldId id="453" r:id="rId18"/>
    <p:sldId id="454" r:id="rId19"/>
    <p:sldId id="458" r:id="rId20"/>
    <p:sldId id="456" r:id="rId21"/>
    <p:sldId id="457" r:id="rId22"/>
    <p:sldId id="392" r:id="rId23"/>
    <p:sldId id="459" r:id="rId24"/>
    <p:sldId id="406" r:id="rId25"/>
    <p:sldId id="439" r:id="rId26"/>
    <p:sldId id="411" r:id="rId27"/>
    <p:sldId id="399" r:id="rId28"/>
    <p:sldId id="393" r:id="rId29"/>
    <p:sldId id="470" r:id="rId30"/>
    <p:sldId id="475" r:id="rId31"/>
    <p:sldId id="476" r:id="rId32"/>
    <p:sldId id="477" r:id="rId33"/>
    <p:sldId id="461" r:id="rId34"/>
    <p:sldId id="462" r:id="rId35"/>
    <p:sldId id="463" r:id="rId36"/>
    <p:sldId id="464" r:id="rId37"/>
    <p:sldId id="465" r:id="rId38"/>
    <p:sldId id="466" r:id="rId39"/>
    <p:sldId id="467" r:id="rId40"/>
    <p:sldId id="468" r:id="rId41"/>
    <p:sldId id="469" r:id="rId42"/>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uody Mogaswa" initials="EM"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51" autoAdjust="0"/>
    <p:restoredTop sz="94514" autoAdjust="0"/>
  </p:normalViewPr>
  <p:slideViewPr>
    <p:cSldViewPr>
      <p:cViewPr varScale="1">
        <p:scale>
          <a:sx n="65" d="100"/>
          <a:sy n="65" d="100"/>
        </p:scale>
        <p:origin x="1420"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040" y="-72"/>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3177" tIns="46589" rIns="93177" bIns="46589" rtlCol="0"/>
          <a:lstStyle>
            <a:lvl1pPr algn="l">
              <a:defRPr sz="1200"/>
            </a:lvl1pPr>
          </a:lstStyle>
          <a:p>
            <a:endParaRPr lang="en-GB" dirty="0"/>
          </a:p>
        </p:txBody>
      </p:sp>
      <p:sp>
        <p:nvSpPr>
          <p:cNvPr id="3" name="Date Placeholder 2"/>
          <p:cNvSpPr>
            <a:spLocks noGrp="1"/>
          </p:cNvSpPr>
          <p:nvPr>
            <p:ph type="dt" sz="quarter" idx="1"/>
          </p:nvPr>
        </p:nvSpPr>
        <p:spPr>
          <a:xfrm>
            <a:off x="3851343" y="0"/>
            <a:ext cx="2946347" cy="496491"/>
          </a:xfrm>
          <a:prstGeom prst="rect">
            <a:avLst/>
          </a:prstGeom>
        </p:spPr>
        <p:txBody>
          <a:bodyPr vert="horz" lIns="93177" tIns="46589" rIns="93177" bIns="46589" rtlCol="0"/>
          <a:lstStyle>
            <a:lvl1pPr algn="r">
              <a:defRPr sz="1200"/>
            </a:lvl1pPr>
          </a:lstStyle>
          <a:p>
            <a:fld id="{D40938AC-713D-485D-BDE5-F4DAB012A587}" type="datetimeFigureOut">
              <a:rPr lang="en-US" smtClean="0"/>
              <a:pPr/>
              <a:t>4/16/2018</a:t>
            </a:fld>
            <a:endParaRPr lang="en-GB" dirty="0"/>
          </a:p>
        </p:txBody>
      </p:sp>
      <p:sp>
        <p:nvSpPr>
          <p:cNvPr id="4" name="Footer Placeholder 3"/>
          <p:cNvSpPr>
            <a:spLocks noGrp="1"/>
          </p:cNvSpPr>
          <p:nvPr>
            <p:ph type="ftr" sz="quarter" idx="2"/>
          </p:nvPr>
        </p:nvSpPr>
        <p:spPr>
          <a:xfrm>
            <a:off x="0" y="9431599"/>
            <a:ext cx="2946347" cy="496491"/>
          </a:xfrm>
          <a:prstGeom prst="rect">
            <a:avLst/>
          </a:prstGeom>
        </p:spPr>
        <p:txBody>
          <a:bodyPr vert="horz" lIns="93177" tIns="46589" rIns="93177" bIns="46589"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1343" y="9431599"/>
            <a:ext cx="2946347" cy="496491"/>
          </a:xfrm>
          <a:prstGeom prst="rect">
            <a:avLst/>
          </a:prstGeom>
        </p:spPr>
        <p:txBody>
          <a:bodyPr vert="horz" lIns="93177" tIns="46589" rIns="93177" bIns="46589" rtlCol="0" anchor="b"/>
          <a:lstStyle>
            <a:lvl1pPr algn="r">
              <a:defRPr sz="1200"/>
            </a:lvl1pPr>
          </a:lstStyle>
          <a:p>
            <a:fld id="{D7A2BDF3-54C1-46FC-8737-1872CECCB628}" type="slidenum">
              <a:rPr lang="en-GB" smtClean="0"/>
              <a:pPr/>
              <a:t>‹#›</a:t>
            </a:fld>
            <a:endParaRPr lang="en-GB" dirty="0"/>
          </a:p>
        </p:txBody>
      </p:sp>
    </p:spTree>
    <p:extLst>
      <p:ext uri="{BB962C8B-B14F-4D97-AF65-F5344CB8AC3E}">
        <p14:creationId xmlns:p14="http://schemas.microsoft.com/office/powerpoint/2010/main" val="35475810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3177" tIns="46589" rIns="93177" bIns="46589" rtlCol="0"/>
          <a:lstStyle>
            <a:lvl1pPr algn="l">
              <a:defRPr sz="1200"/>
            </a:lvl1pPr>
          </a:lstStyle>
          <a:p>
            <a:endParaRPr lang="en-GB" dirty="0"/>
          </a:p>
        </p:txBody>
      </p:sp>
      <p:sp>
        <p:nvSpPr>
          <p:cNvPr id="3" name="Date Placeholder 2"/>
          <p:cNvSpPr>
            <a:spLocks noGrp="1"/>
          </p:cNvSpPr>
          <p:nvPr>
            <p:ph type="dt" idx="1"/>
          </p:nvPr>
        </p:nvSpPr>
        <p:spPr>
          <a:xfrm>
            <a:off x="3851343" y="0"/>
            <a:ext cx="2946347" cy="496491"/>
          </a:xfrm>
          <a:prstGeom prst="rect">
            <a:avLst/>
          </a:prstGeom>
        </p:spPr>
        <p:txBody>
          <a:bodyPr vert="horz" lIns="93177" tIns="46589" rIns="93177" bIns="46589" rtlCol="0"/>
          <a:lstStyle>
            <a:lvl1pPr algn="r">
              <a:defRPr sz="1200"/>
            </a:lvl1pPr>
          </a:lstStyle>
          <a:p>
            <a:fld id="{3855B797-24DC-4F4F-949B-7A2B5A6280D2}" type="datetimeFigureOut">
              <a:rPr lang="en-US" smtClean="0"/>
              <a:pPr/>
              <a:t>4/16/2018</a:t>
            </a:fld>
            <a:endParaRPr lang="en-GB" dirty="0"/>
          </a:p>
        </p:txBody>
      </p:sp>
      <p:sp>
        <p:nvSpPr>
          <p:cNvPr id="4" name="Slide Image Placehold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3177" tIns="46589" rIns="93177" bIns="46589" rtlCol="0" anchor="ctr"/>
          <a:lstStyle/>
          <a:p>
            <a:endParaRPr lang="en-GB" dirty="0"/>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599"/>
            <a:ext cx="2946347" cy="496491"/>
          </a:xfrm>
          <a:prstGeom prst="rect">
            <a:avLst/>
          </a:prstGeom>
        </p:spPr>
        <p:txBody>
          <a:bodyPr vert="horz" lIns="93177" tIns="46589" rIns="93177" bIns="46589"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1343" y="9431599"/>
            <a:ext cx="2946347" cy="496491"/>
          </a:xfrm>
          <a:prstGeom prst="rect">
            <a:avLst/>
          </a:prstGeom>
        </p:spPr>
        <p:txBody>
          <a:bodyPr vert="horz" lIns="93177" tIns="46589" rIns="93177" bIns="46589" rtlCol="0" anchor="b"/>
          <a:lstStyle>
            <a:lvl1pPr algn="r">
              <a:defRPr sz="1200"/>
            </a:lvl1pPr>
          </a:lstStyle>
          <a:p>
            <a:fld id="{B5BE54C7-EA55-4BBF-BB81-082164262C93}" type="slidenum">
              <a:rPr lang="en-GB" smtClean="0"/>
              <a:pPr/>
              <a:t>‹#›</a:t>
            </a:fld>
            <a:endParaRPr lang="en-GB" dirty="0"/>
          </a:p>
        </p:txBody>
      </p:sp>
    </p:spTree>
    <p:extLst>
      <p:ext uri="{BB962C8B-B14F-4D97-AF65-F5344CB8AC3E}">
        <p14:creationId xmlns:p14="http://schemas.microsoft.com/office/powerpoint/2010/main" val="1573614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BE54C7-EA55-4BBF-BB81-082164262C9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12824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eorgia" panose="02040502050405020303" pitchFamily="18" charset="0"/>
                <a:cs typeface="Arial" panose="020B0604020202020204" pitchFamily="34" charset="0"/>
              </a:defRPr>
            </a:lvl1pPr>
            <a:lvl2pPr marL="742950" indent="-285750">
              <a:defRPr>
                <a:solidFill>
                  <a:schemeClr val="tx1"/>
                </a:solidFill>
                <a:latin typeface="Georgia" panose="02040502050405020303" pitchFamily="18" charset="0"/>
                <a:cs typeface="Arial" panose="020B0604020202020204" pitchFamily="34" charset="0"/>
              </a:defRPr>
            </a:lvl2pPr>
            <a:lvl3pPr marL="1143000" indent="-228600">
              <a:defRPr>
                <a:solidFill>
                  <a:schemeClr val="tx1"/>
                </a:solidFill>
                <a:latin typeface="Georgia" panose="02040502050405020303" pitchFamily="18" charset="0"/>
                <a:cs typeface="Arial" panose="020B0604020202020204" pitchFamily="34" charset="0"/>
              </a:defRPr>
            </a:lvl3pPr>
            <a:lvl4pPr marL="1600200" indent="-228600">
              <a:defRPr>
                <a:solidFill>
                  <a:schemeClr val="tx1"/>
                </a:solidFill>
                <a:latin typeface="Georgia" panose="02040502050405020303" pitchFamily="18" charset="0"/>
                <a:cs typeface="Arial" panose="020B0604020202020204" pitchFamily="34" charset="0"/>
              </a:defRPr>
            </a:lvl4pPr>
            <a:lvl5pPr marL="2057400" indent="-228600">
              <a:defRPr>
                <a:solidFill>
                  <a:schemeClr val="tx1"/>
                </a:solidFill>
                <a:latin typeface="Georgia" panose="020405020504050203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9pPr>
          </a:lstStyle>
          <a:p>
            <a:fld id="{DFACC581-4224-4D86-A90E-F484D159F5AB}" type="slidenum">
              <a:rPr lang="en-GB" altLang="en-US" smtClean="0">
                <a:latin typeface="Calibri" panose="020F0502020204030204" pitchFamily="34" charset="0"/>
              </a:rPr>
              <a:pPr/>
              <a:t>33</a:t>
            </a:fld>
            <a:endParaRPr lang="en-GB" altLang="en-US" smtClean="0">
              <a:latin typeface="Calibri" panose="020F0502020204030204" pitchFamily="34" charset="0"/>
            </a:endParaRPr>
          </a:p>
        </p:txBody>
      </p:sp>
    </p:spTree>
    <p:extLst>
      <p:ext uri="{BB962C8B-B14F-4D97-AF65-F5344CB8AC3E}">
        <p14:creationId xmlns:p14="http://schemas.microsoft.com/office/powerpoint/2010/main" val="1883658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eorgia" panose="02040502050405020303" pitchFamily="18" charset="0"/>
                <a:cs typeface="Arial" panose="020B0604020202020204" pitchFamily="34" charset="0"/>
              </a:defRPr>
            </a:lvl1pPr>
            <a:lvl2pPr marL="742950" indent="-285750">
              <a:defRPr>
                <a:solidFill>
                  <a:schemeClr val="tx1"/>
                </a:solidFill>
                <a:latin typeface="Georgia" panose="02040502050405020303" pitchFamily="18" charset="0"/>
                <a:cs typeface="Arial" panose="020B0604020202020204" pitchFamily="34" charset="0"/>
              </a:defRPr>
            </a:lvl2pPr>
            <a:lvl3pPr marL="1143000" indent="-228600">
              <a:defRPr>
                <a:solidFill>
                  <a:schemeClr val="tx1"/>
                </a:solidFill>
                <a:latin typeface="Georgia" panose="02040502050405020303" pitchFamily="18" charset="0"/>
                <a:cs typeface="Arial" panose="020B0604020202020204" pitchFamily="34" charset="0"/>
              </a:defRPr>
            </a:lvl3pPr>
            <a:lvl4pPr marL="1600200" indent="-228600">
              <a:defRPr>
                <a:solidFill>
                  <a:schemeClr val="tx1"/>
                </a:solidFill>
                <a:latin typeface="Georgia" panose="02040502050405020303" pitchFamily="18" charset="0"/>
                <a:cs typeface="Arial" panose="020B0604020202020204" pitchFamily="34" charset="0"/>
              </a:defRPr>
            </a:lvl4pPr>
            <a:lvl5pPr marL="2057400" indent="-228600">
              <a:defRPr>
                <a:solidFill>
                  <a:schemeClr val="tx1"/>
                </a:solidFill>
                <a:latin typeface="Georgia" panose="020405020504050203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9pPr>
          </a:lstStyle>
          <a:p>
            <a:fld id="{28BC46F9-E520-4446-8350-191FDA3DD62E}" type="slidenum">
              <a:rPr lang="en-GB" altLang="en-US" smtClean="0">
                <a:latin typeface="Calibri" panose="020F0502020204030204" pitchFamily="34" charset="0"/>
              </a:rPr>
              <a:pPr/>
              <a:t>34</a:t>
            </a:fld>
            <a:endParaRPr lang="en-GB" altLang="en-US" smtClean="0">
              <a:latin typeface="Calibri" panose="020F0502020204030204" pitchFamily="34" charset="0"/>
            </a:endParaRPr>
          </a:p>
        </p:txBody>
      </p:sp>
    </p:spTree>
    <p:extLst>
      <p:ext uri="{BB962C8B-B14F-4D97-AF65-F5344CB8AC3E}">
        <p14:creationId xmlns:p14="http://schemas.microsoft.com/office/powerpoint/2010/main" val="4259432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eorgia" panose="02040502050405020303" pitchFamily="18" charset="0"/>
                <a:cs typeface="Arial" panose="020B0604020202020204" pitchFamily="34" charset="0"/>
              </a:defRPr>
            </a:lvl1pPr>
            <a:lvl2pPr marL="742950" indent="-285750">
              <a:defRPr>
                <a:solidFill>
                  <a:schemeClr val="tx1"/>
                </a:solidFill>
                <a:latin typeface="Georgia" panose="02040502050405020303" pitchFamily="18" charset="0"/>
                <a:cs typeface="Arial" panose="020B0604020202020204" pitchFamily="34" charset="0"/>
              </a:defRPr>
            </a:lvl2pPr>
            <a:lvl3pPr marL="1143000" indent="-228600">
              <a:defRPr>
                <a:solidFill>
                  <a:schemeClr val="tx1"/>
                </a:solidFill>
                <a:latin typeface="Georgia" panose="02040502050405020303" pitchFamily="18" charset="0"/>
                <a:cs typeface="Arial" panose="020B0604020202020204" pitchFamily="34" charset="0"/>
              </a:defRPr>
            </a:lvl3pPr>
            <a:lvl4pPr marL="1600200" indent="-228600">
              <a:defRPr>
                <a:solidFill>
                  <a:schemeClr val="tx1"/>
                </a:solidFill>
                <a:latin typeface="Georgia" panose="02040502050405020303" pitchFamily="18" charset="0"/>
                <a:cs typeface="Arial" panose="020B0604020202020204" pitchFamily="34" charset="0"/>
              </a:defRPr>
            </a:lvl4pPr>
            <a:lvl5pPr marL="2057400" indent="-228600">
              <a:defRPr>
                <a:solidFill>
                  <a:schemeClr val="tx1"/>
                </a:solidFill>
                <a:latin typeface="Georgia" panose="020405020504050203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9pPr>
          </a:lstStyle>
          <a:p>
            <a:fld id="{40D52D5B-6333-49BB-92E1-A61EAC513552}" type="slidenum">
              <a:rPr lang="en-GB" altLang="en-US" smtClean="0">
                <a:latin typeface="Calibri" panose="020F0502020204030204" pitchFamily="34" charset="0"/>
              </a:rPr>
              <a:pPr/>
              <a:t>35</a:t>
            </a:fld>
            <a:endParaRPr lang="en-GB" altLang="en-US" smtClean="0">
              <a:latin typeface="Calibri" panose="020F0502020204030204" pitchFamily="34" charset="0"/>
            </a:endParaRPr>
          </a:p>
        </p:txBody>
      </p:sp>
    </p:spTree>
    <p:extLst>
      <p:ext uri="{BB962C8B-B14F-4D97-AF65-F5344CB8AC3E}">
        <p14:creationId xmlns:p14="http://schemas.microsoft.com/office/powerpoint/2010/main" val="9748014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79512" y="1556792"/>
            <a:ext cx="8750206" cy="969313"/>
          </a:xfrm>
        </p:spPr>
        <p:txBody>
          <a:bodyPr anchor="ctr"/>
          <a:lstStyle>
            <a:lvl1pPr algn="l">
              <a:defRPr>
                <a:latin typeface="Calibri" pitchFamily="34" charset="0"/>
              </a:defRPr>
            </a:lvl1pPr>
            <a:extLst/>
          </a:lstStyle>
          <a:p>
            <a:r>
              <a:rPr kumimoji="0" lang="en-US" dirty="0" smtClean="0"/>
              <a:t>Click to edit Master title style</a:t>
            </a:r>
            <a:endParaRPr kumimoji="0" lang="en-US" dirty="0"/>
          </a:p>
        </p:txBody>
      </p:sp>
      <p:sp>
        <p:nvSpPr>
          <p:cNvPr id="22" name="Subtitle 21"/>
          <p:cNvSpPr>
            <a:spLocks noGrp="1"/>
          </p:cNvSpPr>
          <p:nvPr>
            <p:ph type="subTitle" idx="1"/>
          </p:nvPr>
        </p:nvSpPr>
        <p:spPr>
          <a:xfrm>
            <a:off x="179512" y="2924944"/>
            <a:ext cx="8750206" cy="1901856"/>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20" y="285729"/>
            <a:ext cx="2880320" cy="981712"/>
          </a:xfrm>
          <a:prstGeom prst="rect">
            <a:avLst/>
          </a:prstGeom>
        </p:spPr>
      </p:pic>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88513" y="282147"/>
            <a:ext cx="1130629" cy="1130629"/>
          </a:xfrm>
          <a:prstGeom prst="rect">
            <a:avLst/>
          </a:prstGeom>
        </p:spPr>
      </p:pic>
    </p:spTree>
    <p:extLst>
      <p:ext uri="{BB962C8B-B14F-4D97-AF65-F5344CB8AC3E}">
        <p14:creationId xmlns:p14="http://schemas.microsoft.com/office/powerpoint/2010/main" val="281852729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79941"/>
            <a:ext cx="8712968" cy="939784"/>
          </a:xfrm>
        </p:spPr>
        <p:txBody>
          <a:bodyPr/>
          <a:lstStyle>
            <a:lvl1pPr>
              <a:defRPr>
                <a:latin typeface="Calibri" pitchFamily="34" charset="0"/>
              </a:defRPr>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251520" y="1340768"/>
            <a:ext cx="8726816" cy="4896544"/>
          </a:xfrm>
        </p:spPr>
        <p:txBody>
          <a:bodyPr/>
          <a:lstStyle>
            <a:lvl1pPr>
              <a:buFont typeface="Wingdings" pitchFamily="2" charset="2"/>
              <a:buChar char="Ø"/>
              <a:defRPr>
                <a:solidFill>
                  <a:schemeClr val="accent2"/>
                </a:solidFill>
              </a:defRPr>
            </a:lvl1pPr>
            <a:lvl2pPr>
              <a:buFont typeface="Wingdings" pitchFamily="2" charset="2"/>
              <a:buChar char="§"/>
              <a:defRPr/>
            </a:lvl2pPr>
            <a:lvl3pPr>
              <a:buFont typeface="Wingdings" pitchFamily="2" charset="2"/>
              <a:buChar char="§"/>
              <a:defRPr/>
            </a:lvl3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Slide Number Placeholder 21"/>
          <p:cNvSpPr>
            <a:spLocks noGrp="1"/>
          </p:cNvSpPr>
          <p:nvPr>
            <p:ph type="sldNum" sz="quarter" idx="4"/>
          </p:nvPr>
        </p:nvSpPr>
        <p:spPr>
          <a:xfrm>
            <a:off x="4427984" y="6435942"/>
            <a:ext cx="683568" cy="400110"/>
          </a:xfrm>
          <a:prstGeom prst="rect">
            <a:avLst/>
          </a:prstGeom>
        </p:spPr>
        <p:txBody>
          <a:bodyPr anchor="ctr"/>
          <a:lstStyle>
            <a:lvl1pPr algn="ctr" eaLnBrk="1" latinLnBrk="0" hangingPunct="1">
              <a:defRPr kumimoji="0" lang="en-GB" sz="1800" kern="1200" smtClean="0">
                <a:solidFill>
                  <a:schemeClr val="tx2">
                    <a:satMod val="130000"/>
                  </a:schemeClr>
                </a:solidFill>
                <a:effectLst>
                  <a:outerShdw blurRad="50000" dist="30000" dir="5400000" algn="tl" rotWithShape="0">
                    <a:srgbClr val="000000">
                      <a:alpha val="30000"/>
                    </a:srgbClr>
                  </a:outerShdw>
                </a:effectLst>
                <a:latin typeface="Calibri" pitchFamily="34" charset="0"/>
                <a:ea typeface="+mn-ea"/>
                <a:cs typeface="+mn-cs"/>
              </a:defRPr>
            </a:lvl1pPr>
            <a:extLst/>
          </a:lstStyle>
          <a:p>
            <a:fld id="{62AAA1A3-262B-4979-8C18-306C3DA11E9E}" type="slidenum">
              <a:rPr lang="en-ZA">
                <a:solidFill>
                  <a:srgbClr val="531A17">
                    <a:satMod val="130000"/>
                  </a:srgbClr>
                </a:solidFill>
                <a:sym typeface="Calibri"/>
              </a:rPr>
              <a:pPr/>
              <a:t>‹#›</a:t>
            </a:fld>
            <a:endParaRPr lang="en-ZA" dirty="0">
              <a:solidFill>
                <a:srgbClr val="531A17">
                  <a:satMod val="130000"/>
                </a:srgbClr>
              </a:solidFill>
              <a:sym typeface="Calibri"/>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37" y="6237402"/>
            <a:ext cx="1763688" cy="601125"/>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60432" y="6209479"/>
            <a:ext cx="626573" cy="626573"/>
          </a:xfrm>
          <a:prstGeom prst="rect">
            <a:avLst/>
          </a:prstGeom>
        </p:spPr>
      </p:pic>
    </p:spTree>
    <p:extLst>
      <p:ext uri="{BB962C8B-B14F-4D97-AF65-F5344CB8AC3E}">
        <p14:creationId xmlns:p14="http://schemas.microsoft.com/office/powerpoint/2010/main" val="114502136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le Placeholder 4"/>
          <p:cNvSpPr>
            <a:spLocks noGrp="1"/>
          </p:cNvSpPr>
          <p:nvPr>
            <p:ph type="title"/>
          </p:nvPr>
        </p:nvSpPr>
        <p:spPr>
          <a:xfrm>
            <a:off x="179512" y="285728"/>
            <a:ext cx="8784976" cy="939784"/>
          </a:xfrm>
          <a:prstGeom prst="rect">
            <a:avLst/>
          </a:prstGeom>
        </p:spPr>
        <p:txBody>
          <a:bodyPr anchor="ctr">
            <a:normAutofit/>
          </a:bodyPr>
          <a:lstStyle/>
          <a:p>
            <a:r>
              <a:rPr kumimoji="0" lang="en-US" dirty="0" smtClean="0"/>
              <a:t>Click to edit Master title style</a:t>
            </a:r>
            <a:endParaRPr kumimoji="0" lang="en-US" dirty="0"/>
          </a:p>
        </p:txBody>
      </p:sp>
      <p:sp>
        <p:nvSpPr>
          <p:cNvPr id="9" name="Text Placeholder 8"/>
          <p:cNvSpPr>
            <a:spLocks noGrp="1"/>
          </p:cNvSpPr>
          <p:nvPr>
            <p:ph type="body" idx="1"/>
          </p:nvPr>
        </p:nvSpPr>
        <p:spPr>
          <a:xfrm>
            <a:off x="179512" y="1340768"/>
            <a:ext cx="8798824" cy="504056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extLst>
      <p:ext uri="{BB962C8B-B14F-4D97-AF65-F5344CB8AC3E}">
        <p14:creationId xmlns:p14="http://schemas.microsoft.com/office/powerpoint/2010/main" val="476419043"/>
      </p:ext>
    </p:extLst>
  </p:cSld>
  <p:clrMap bg1="lt1" tx1="dk1" bg2="lt2" tx2="dk2" accent1="accent1" accent2="accent2" accent3="accent3" accent4="accent4" accent5="accent5" accent6="accent6" hlink="hlink" folHlink="folHlink"/>
  <p:sldLayoutIdLst>
    <p:sldLayoutId id="2147483667" r:id="rId1"/>
    <p:sldLayoutId id="2147483668" r:id="rId2"/>
  </p:sldLayoutIdLst>
  <p:timing>
    <p:tnLst>
      <p:par>
        <p:cTn id="1" dur="indefinite" restart="never" nodeType="tmRoot"/>
      </p:par>
    </p:tnLst>
  </p:timing>
  <p:hf hdr="0" ftr="0" dt="0"/>
  <p:txStyles>
    <p:titleStyle>
      <a:lvl1pPr algn="l" rtl="0" eaLnBrk="1" latinLnBrk="0" hangingPunct="1">
        <a:spcBef>
          <a:spcPct val="0"/>
        </a:spcBef>
        <a:buNone/>
        <a:defRPr kumimoji="0" sz="40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pitchFamily="2" charset="2"/>
        <a:buChar char="Ø"/>
        <a:defRPr kumimoji="0" sz="3200" kern="1200">
          <a:solidFill>
            <a:schemeClr val="accent2"/>
          </a:solidFill>
          <a:latin typeface="Calibri" pitchFamily="34" charset="0"/>
          <a:ea typeface="+mn-ea"/>
          <a:cs typeface="+mn-cs"/>
        </a:defRPr>
      </a:lvl1pPr>
      <a:lvl2pPr marL="640080" indent="-237744" algn="l" rtl="0" eaLnBrk="1" latinLnBrk="0" hangingPunct="1">
        <a:lnSpc>
          <a:spcPct val="100000"/>
        </a:lnSpc>
        <a:spcBef>
          <a:spcPts val="550"/>
        </a:spcBef>
        <a:buClr>
          <a:schemeClr val="accent1"/>
        </a:buClr>
        <a:buFont typeface="Wingdings" pitchFamily="2" charset="2"/>
        <a:buChar char="§"/>
        <a:defRPr kumimoji="0" sz="2800" kern="1200">
          <a:solidFill>
            <a:schemeClr val="accent2"/>
          </a:solidFill>
          <a:latin typeface="Calibri" pitchFamily="34" charset="0"/>
          <a:ea typeface="+mn-ea"/>
          <a:cs typeface="+mn-cs"/>
        </a:defRPr>
      </a:lvl2pPr>
      <a:lvl3pPr marL="886968" indent="-228600" algn="l" rtl="0" eaLnBrk="1" latinLnBrk="0" hangingPunct="1">
        <a:lnSpc>
          <a:spcPct val="100000"/>
        </a:lnSpc>
        <a:spcBef>
          <a:spcPct val="20000"/>
        </a:spcBef>
        <a:buClr>
          <a:schemeClr val="accent2"/>
        </a:buClr>
        <a:buFont typeface="Wingdings" pitchFamily="2" charset="2"/>
        <a:buChar char="§"/>
        <a:defRPr kumimoji="0" sz="2400" kern="1200">
          <a:solidFill>
            <a:schemeClr val="accent3"/>
          </a:solidFill>
          <a:latin typeface="Calibri" pitchFamily="34" charset="0"/>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accent3"/>
          </a:solidFill>
          <a:latin typeface="Calibri" pitchFamily="34" charset="0"/>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accent3"/>
          </a:solidFill>
          <a:latin typeface="Calibri" pitchFamily="34" charset="0"/>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idency-dpme.gov.z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3794" y="1484784"/>
            <a:ext cx="8210654" cy="2736304"/>
          </a:xfrm>
        </p:spPr>
        <p:txBody>
          <a:bodyPr>
            <a:noAutofit/>
          </a:bodyPr>
          <a:lstStyle/>
          <a:p>
            <a:pPr lvl="0">
              <a:spcBef>
                <a:spcPts val="0"/>
              </a:spcBef>
            </a:pPr>
            <a:r>
              <a:rPr lang="en-US" sz="4400" b="1" dirty="0"/>
              <a:t/>
            </a:r>
            <a:br>
              <a:rPr lang="en-US" sz="4400" b="1" dirty="0"/>
            </a:br>
            <a:r>
              <a:rPr lang="en-US" sz="4400" b="1" dirty="0" smtClean="0"/>
              <a:t/>
            </a:r>
            <a:br>
              <a:rPr lang="en-US" sz="4400" b="1" dirty="0" smtClean="0"/>
            </a:br>
            <a:r>
              <a:rPr lang="en-US" sz="4400" b="1" dirty="0" smtClean="0"/>
              <a:t/>
            </a:r>
            <a:br>
              <a:rPr lang="en-US" sz="4400" b="1" dirty="0" smtClean="0"/>
            </a:br>
            <a:r>
              <a:rPr lang="en-US" sz="4400" b="1" dirty="0"/>
              <a:t/>
            </a:r>
            <a:br>
              <a:rPr lang="en-US" sz="4400" b="1" dirty="0"/>
            </a:br>
            <a:r>
              <a:rPr lang="en-US" sz="4400" b="1" dirty="0" smtClean="0"/>
              <a:t/>
            </a:r>
            <a:br>
              <a:rPr lang="en-US" sz="4400" b="1" dirty="0" smtClean="0"/>
            </a:br>
            <a:r>
              <a:rPr lang="en-US" sz="3600" b="1" dirty="0" smtClean="0">
                <a:solidFill>
                  <a:schemeClr val="accent1"/>
                </a:solidFill>
                <a:effectLst/>
                <a:ea typeface="+mn-ea"/>
                <a:cs typeface="+mn-cs"/>
              </a:rPr>
              <a:t>Briefing </a:t>
            </a:r>
            <a:r>
              <a:rPr lang="en-US" sz="3600" b="1" dirty="0">
                <a:solidFill>
                  <a:schemeClr val="accent1"/>
                </a:solidFill>
                <a:effectLst/>
                <a:ea typeface="+mn-ea"/>
                <a:cs typeface="+mn-cs"/>
              </a:rPr>
              <a:t>on the </a:t>
            </a:r>
            <a:r>
              <a:rPr lang="en-US" sz="3600" b="1" dirty="0">
                <a:solidFill>
                  <a:srgbClr val="531A17"/>
                </a:solidFill>
                <a:effectLst/>
              </a:rPr>
              <a:t>2017/18 </a:t>
            </a:r>
            <a:r>
              <a:rPr lang="en-US" sz="3600" b="1" dirty="0" smtClean="0">
                <a:solidFill>
                  <a:schemeClr val="accent1"/>
                </a:solidFill>
                <a:effectLst/>
                <a:ea typeface="+mn-ea"/>
                <a:cs typeface="+mn-cs"/>
              </a:rPr>
              <a:t>Performance of the Department of Public Works and its Entities</a:t>
            </a:r>
            <a:r>
              <a:rPr lang="en-US" sz="3600" b="1" dirty="0">
                <a:solidFill>
                  <a:schemeClr val="accent1"/>
                </a:solidFill>
                <a:effectLst/>
                <a:ea typeface="+mn-ea"/>
                <a:cs typeface="+mn-cs"/>
              </a:rPr>
              <a:t/>
            </a:r>
            <a:br>
              <a:rPr lang="en-US" sz="3600" b="1" dirty="0">
                <a:solidFill>
                  <a:schemeClr val="accent1"/>
                </a:solidFill>
                <a:effectLst/>
                <a:ea typeface="+mn-ea"/>
                <a:cs typeface="+mn-cs"/>
              </a:rPr>
            </a:br>
            <a:r>
              <a:rPr lang="en-US" sz="2800" b="1" dirty="0" smtClean="0"/>
              <a:t/>
            </a:r>
            <a:br>
              <a:rPr lang="en-US" sz="2800" b="1" dirty="0" smtClean="0"/>
            </a:br>
            <a:r>
              <a:rPr lang="en-US" sz="2800" b="1" dirty="0"/>
              <a:t/>
            </a:r>
            <a:br>
              <a:rPr lang="en-US" sz="2800" b="1" dirty="0"/>
            </a:br>
            <a:r>
              <a:rPr lang="en-US" sz="2800" b="1" dirty="0"/>
              <a:t/>
            </a:r>
            <a:br>
              <a:rPr lang="en-US" sz="2800" b="1" dirty="0"/>
            </a:br>
            <a:r>
              <a:rPr lang="en-ZA" sz="2000" b="1" i="1" dirty="0" smtClean="0">
                <a:solidFill>
                  <a:schemeClr val="accent1"/>
                </a:solidFill>
                <a:effectLst/>
                <a:ea typeface="+mn-ea"/>
                <a:cs typeface="+mn-cs"/>
              </a:rPr>
              <a:t>Portfolio </a:t>
            </a:r>
            <a:r>
              <a:rPr lang="en-ZA" sz="2000" b="1" i="1" dirty="0">
                <a:solidFill>
                  <a:schemeClr val="accent1"/>
                </a:solidFill>
                <a:effectLst/>
                <a:ea typeface="+mn-ea"/>
                <a:cs typeface="+mn-cs"/>
              </a:rPr>
              <a:t>Committee on </a:t>
            </a:r>
            <a:r>
              <a:rPr lang="en-ZA" sz="2000" b="1" i="1" dirty="0" smtClean="0">
                <a:solidFill>
                  <a:schemeClr val="accent1"/>
                </a:solidFill>
                <a:effectLst/>
                <a:ea typeface="+mn-ea"/>
                <a:cs typeface="+mn-cs"/>
              </a:rPr>
              <a:t>Public Works</a:t>
            </a:r>
            <a:r>
              <a:rPr lang="en-US" sz="2000" b="1" i="1" dirty="0">
                <a:solidFill>
                  <a:schemeClr val="accent1"/>
                </a:solidFill>
                <a:effectLst/>
                <a:ea typeface="+mn-ea"/>
                <a:cs typeface="+mn-cs"/>
              </a:rPr>
              <a:t/>
            </a:r>
            <a:br>
              <a:rPr lang="en-US" sz="2000" b="1" i="1" dirty="0">
                <a:solidFill>
                  <a:schemeClr val="accent1"/>
                </a:solidFill>
                <a:effectLst/>
                <a:ea typeface="+mn-ea"/>
                <a:cs typeface="+mn-cs"/>
              </a:rPr>
            </a:br>
            <a:r>
              <a:rPr lang="en-US" sz="1050" b="1" i="1" dirty="0">
                <a:solidFill>
                  <a:schemeClr val="accent1"/>
                </a:solidFill>
                <a:latin typeface="Arial" pitchFamily="34" charset="0"/>
                <a:ea typeface="+mn-ea"/>
                <a:cs typeface="Arial" pitchFamily="34" charset="0"/>
              </a:rPr>
              <a:t/>
            </a:r>
            <a:br>
              <a:rPr lang="en-US" sz="1050" b="1" i="1" dirty="0">
                <a:solidFill>
                  <a:schemeClr val="accent1"/>
                </a:solidFill>
                <a:latin typeface="Arial" pitchFamily="34" charset="0"/>
                <a:ea typeface="+mn-ea"/>
                <a:cs typeface="Arial" pitchFamily="34" charset="0"/>
              </a:rPr>
            </a:br>
            <a:r>
              <a:rPr lang="en-ZA" sz="1400" b="1" i="1" dirty="0">
                <a:solidFill>
                  <a:schemeClr val="accent1"/>
                </a:solidFill>
                <a:effectLst/>
                <a:ea typeface="+mn-ea"/>
                <a:cs typeface="+mn-cs"/>
              </a:rPr>
              <a:t/>
            </a:r>
            <a:br>
              <a:rPr lang="en-ZA" sz="1400" b="1" i="1" dirty="0">
                <a:solidFill>
                  <a:schemeClr val="accent1"/>
                </a:solidFill>
                <a:effectLst/>
                <a:ea typeface="+mn-ea"/>
                <a:cs typeface="+mn-cs"/>
              </a:rPr>
            </a:br>
            <a:r>
              <a:rPr lang="en-ZA" sz="1400" b="1" i="1" dirty="0">
                <a:solidFill>
                  <a:schemeClr val="accent1"/>
                </a:solidFill>
                <a:effectLst/>
                <a:ea typeface="+mn-ea"/>
                <a:cs typeface="+mn-cs"/>
              </a:rPr>
              <a:t>Department of </a:t>
            </a:r>
            <a:r>
              <a:rPr lang="en-ZA" sz="1400" b="1" i="1" dirty="0" smtClean="0">
                <a:solidFill>
                  <a:schemeClr val="accent1"/>
                </a:solidFill>
                <a:effectLst/>
                <a:ea typeface="+mn-ea"/>
                <a:cs typeface="+mn-cs"/>
              </a:rPr>
              <a:t>Planning, </a:t>
            </a:r>
            <a:r>
              <a:rPr lang="en-ZA" sz="1400" b="1" i="1" dirty="0">
                <a:solidFill>
                  <a:schemeClr val="accent1"/>
                </a:solidFill>
                <a:effectLst/>
                <a:ea typeface="+mn-ea"/>
                <a:cs typeface="+mn-cs"/>
              </a:rPr>
              <a:t>Monitoring and Evaluation </a:t>
            </a:r>
            <a:br>
              <a:rPr lang="en-ZA" sz="1400" b="1" i="1" dirty="0">
                <a:solidFill>
                  <a:schemeClr val="accent1"/>
                </a:solidFill>
                <a:effectLst/>
                <a:ea typeface="+mn-ea"/>
                <a:cs typeface="+mn-cs"/>
              </a:rPr>
            </a:br>
            <a:r>
              <a:rPr lang="en-ZA" sz="1400" b="1" i="1" dirty="0">
                <a:solidFill>
                  <a:schemeClr val="accent1"/>
                </a:solidFill>
                <a:effectLst/>
                <a:ea typeface="+mn-ea"/>
                <a:cs typeface="+mn-cs"/>
              </a:rPr>
              <a:t>Date: </a:t>
            </a:r>
            <a:r>
              <a:rPr lang="en-ZA" sz="1400" b="1" i="1" dirty="0" smtClean="0">
                <a:solidFill>
                  <a:schemeClr val="accent1"/>
                </a:solidFill>
                <a:effectLst/>
                <a:ea typeface="+mn-ea"/>
                <a:cs typeface="+mn-cs"/>
              </a:rPr>
              <a:t>17 April 2018</a:t>
            </a:r>
            <a:endParaRPr lang="en-GB" sz="1400" b="1" i="1" dirty="0">
              <a:solidFill>
                <a:schemeClr val="accent1"/>
              </a:solidFill>
              <a:effectLst/>
              <a:ea typeface="+mn-ea"/>
              <a:cs typeface="+mn-cs"/>
            </a:endParaRPr>
          </a:p>
        </p:txBody>
      </p:sp>
      <p:sp>
        <p:nvSpPr>
          <p:cNvPr id="3" name="Title 1"/>
          <p:cNvSpPr txBox="1">
            <a:spLocks/>
          </p:cNvSpPr>
          <p:nvPr/>
        </p:nvSpPr>
        <p:spPr>
          <a:xfrm>
            <a:off x="124018" y="4221088"/>
            <a:ext cx="8750206" cy="2336304"/>
          </a:xfrm>
          <a:prstGeom prst="rect">
            <a:avLst/>
          </a:prstGeom>
        </p:spPr>
        <p:txBody>
          <a:bodyPr anchor="ctr">
            <a:noAutofit/>
          </a:bodyPr>
          <a:lstStyle>
            <a:lvl1pPr algn="l" rtl="0" eaLnBrk="1" latinLnBrk="0" hangingPunct="1">
              <a:spcBef>
                <a:spcPct val="0"/>
              </a:spcBef>
              <a:buNone/>
              <a:defRPr kumimoji="0" sz="4000" kern="1200">
                <a:solidFill>
                  <a:schemeClr val="tx2">
                    <a:satMod val="130000"/>
                  </a:schemeClr>
                </a:solidFill>
                <a:effectLst>
                  <a:outerShdw blurRad="50000" dist="30000" dir="5400000" algn="tl" rotWithShape="0">
                    <a:srgbClr val="000000">
                      <a:alpha val="30000"/>
                    </a:srgbClr>
                  </a:outerShdw>
                </a:effectLst>
                <a:latin typeface="Calibri" pitchFamily="34" charset="0"/>
                <a:ea typeface="+mj-ea"/>
                <a:cs typeface="+mj-cs"/>
              </a:defRPr>
            </a:lvl1pPr>
            <a:extLst/>
          </a:lstStyle>
          <a:p>
            <a:pPr algn="ctr"/>
            <a:r>
              <a:rPr lang="en-ZA" sz="2800" b="1" dirty="0" smtClean="0">
                <a:solidFill>
                  <a:srgbClr val="531A17">
                    <a:satMod val="130000"/>
                  </a:srgbClr>
                </a:solidFill>
                <a:sym typeface="Calibri"/>
              </a:rPr>
              <a:t/>
            </a:r>
            <a:br>
              <a:rPr lang="en-ZA" sz="2800" b="1" dirty="0" smtClean="0">
                <a:solidFill>
                  <a:srgbClr val="531A17">
                    <a:satMod val="130000"/>
                  </a:srgbClr>
                </a:solidFill>
                <a:sym typeface="Calibri"/>
              </a:rPr>
            </a:br>
            <a:endParaRPr lang="en-ZA" sz="2800" b="1" dirty="0">
              <a:solidFill>
                <a:srgbClr val="531A17">
                  <a:satMod val="130000"/>
                </a:srgbClr>
              </a:solidFill>
              <a:sym typeface="Calibri"/>
            </a:endParaRPr>
          </a:p>
        </p:txBody>
      </p:sp>
    </p:spTree>
    <p:extLst>
      <p:ext uri="{BB962C8B-B14F-4D97-AF65-F5344CB8AC3E}">
        <p14:creationId xmlns:p14="http://schemas.microsoft.com/office/powerpoint/2010/main" val="12925822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b="1" dirty="0" smtClean="0">
                <a:solidFill>
                  <a:schemeClr val="accent1"/>
                </a:solidFill>
              </a:rPr>
              <a:t>DPW: Programme 3: EPWP</a:t>
            </a:r>
            <a:br>
              <a:rPr lang="en-US" sz="3200" b="1" dirty="0" smtClean="0">
                <a:solidFill>
                  <a:schemeClr val="accent1"/>
                </a:solidFill>
              </a:rPr>
            </a:br>
            <a:r>
              <a:rPr lang="en-US" sz="3200" b="1" dirty="0" smtClean="0">
                <a:solidFill>
                  <a:schemeClr val="accent1"/>
                </a:solidFill>
              </a:rPr>
              <a:t>Performance Overview (Q1-Q3) </a:t>
            </a:r>
            <a:endParaRPr lang="en-US" sz="3200" dirty="0">
              <a:solidFill>
                <a:schemeClr val="accent1"/>
              </a:solidFill>
            </a:endParaRPr>
          </a:p>
        </p:txBody>
      </p:sp>
      <p:sp>
        <p:nvSpPr>
          <p:cNvPr id="3" name="Content Placeholder 2"/>
          <p:cNvSpPr>
            <a:spLocks noGrp="1"/>
          </p:cNvSpPr>
          <p:nvPr>
            <p:ph idx="1"/>
          </p:nvPr>
        </p:nvSpPr>
        <p:spPr>
          <a:xfrm>
            <a:off x="251520" y="1097277"/>
            <a:ext cx="8726816" cy="4896544"/>
          </a:xfrm>
        </p:spPr>
        <p:txBody>
          <a:bodyPr>
            <a:normAutofit fontScale="25000" lnSpcReduction="20000"/>
          </a:bodyPr>
          <a:lstStyle/>
          <a:p>
            <a:pPr marL="82296" indent="0" algn="just">
              <a:buNone/>
            </a:pPr>
            <a:endParaRPr lang="en-US" sz="1000" i="1" dirty="0">
              <a:solidFill>
                <a:schemeClr val="tx1"/>
              </a:solidFill>
            </a:endParaRPr>
          </a:p>
          <a:p>
            <a:pPr algn="just">
              <a:buFont typeface="Wingdings" panose="05000000000000000000" pitchFamily="2" charset="2"/>
              <a:buChar char="q"/>
            </a:pPr>
            <a:r>
              <a:rPr lang="en-US" sz="6200" dirty="0" smtClean="0">
                <a:solidFill>
                  <a:schemeClr val="tx1"/>
                </a:solidFill>
              </a:rPr>
              <a:t>The programme has over achieved the Q1 target for the indicator </a:t>
            </a:r>
            <a:r>
              <a:rPr lang="en-US" sz="6200" i="1" dirty="0" smtClean="0">
                <a:solidFill>
                  <a:schemeClr val="tx1"/>
                </a:solidFill>
              </a:rPr>
              <a:t>“number of work opportunities reported in the EPWP reporting system”. </a:t>
            </a:r>
          </a:p>
          <a:p>
            <a:pPr lvl="1" algn="just">
              <a:buFont typeface="Courier New" panose="02070309020205020404" pitchFamily="49" charset="0"/>
              <a:buChar char="o"/>
            </a:pPr>
            <a:r>
              <a:rPr lang="en-ZA" sz="5200" b="1" dirty="0" smtClean="0">
                <a:solidFill>
                  <a:schemeClr val="tx1"/>
                </a:solidFill>
              </a:rPr>
              <a:t>Q1 target</a:t>
            </a:r>
            <a:r>
              <a:rPr lang="en-ZA" sz="5200" dirty="0" smtClean="0">
                <a:solidFill>
                  <a:schemeClr val="tx1"/>
                </a:solidFill>
              </a:rPr>
              <a:t>: </a:t>
            </a:r>
            <a:r>
              <a:rPr lang="en-US" sz="5200" dirty="0">
                <a:solidFill>
                  <a:schemeClr val="tx1"/>
                </a:solidFill>
              </a:rPr>
              <a:t>250 000 work opportunities </a:t>
            </a:r>
            <a:r>
              <a:rPr lang="en-US" sz="5200" dirty="0" smtClean="0">
                <a:solidFill>
                  <a:schemeClr val="tx1"/>
                </a:solidFill>
              </a:rPr>
              <a:t>reported</a:t>
            </a:r>
          </a:p>
          <a:p>
            <a:pPr lvl="1" algn="just">
              <a:buFont typeface="Courier New" panose="02070309020205020404" pitchFamily="49" charset="0"/>
              <a:buChar char="o"/>
            </a:pPr>
            <a:r>
              <a:rPr lang="en-ZA" sz="5200" b="1" dirty="0" smtClean="0">
                <a:solidFill>
                  <a:schemeClr val="tx1"/>
                </a:solidFill>
              </a:rPr>
              <a:t>Reported output</a:t>
            </a:r>
            <a:r>
              <a:rPr lang="en-ZA" sz="5200" b="1" dirty="0">
                <a:solidFill>
                  <a:schemeClr val="tx1"/>
                </a:solidFill>
              </a:rPr>
              <a:t>: </a:t>
            </a:r>
            <a:r>
              <a:rPr lang="en-ZA" sz="5200" dirty="0">
                <a:solidFill>
                  <a:schemeClr val="tx1"/>
                </a:solidFill>
              </a:rPr>
              <a:t>352 330 </a:t>
            </a:r>
            <a:r>
              <a:rPr lang="en-ZA" sz="5200" dirty="0" smtClean="0">
                <a:solidFill>
                  <a:schemeClr val="tx1"/>
                </a:solidFill>
              </a:rPr>
              <a:t>work opportunities reported</a:t>
            </a:r>
          </a:p>
          <a:p>
            <a:pPr lvl="1" algn="just">
              <a:buFont typeface="Courier New" panose="02070309020205020404" pitchFamily="49" charset="0"/>
              <a:buChar char="o"/>
            </a:pPr>
            <a:endParaRPr lang="en-ZA" sz="5200" dirty="0" smtClean="0">
              <a:solidFill>
                <a:schemeClr val="tx1"/>
              </a:solidFill>
            </a:endParaRPr>
          </a:p>
          <a:p>
            <a:pPr marL="402336" lvl="1" indent="0" algn="just">
              <a:buNone/>
            </a:pPr>
            <a:endParaRPr lang="en-US" sz="2500" dirty="0" smtClean="0">
              <a:solidFill>
                <a:schemeClr val="tx1"/>
              </a:solidFill>
            </a:endParaRPr>
          </a:p>
          <a:p>
            <a:pPr algn="just">
              <a:buFont typeface="Wingdings" panose="05000000000000000000" pitchFamily="2" charset="2"/>
              <a:buChar char="q"/>
            </a:pPr>
            <a:r>
              <a:rPr lang="en-US" sz="6200" dirty="0" smtClean="0">
                <a:solidFill>
                  <a:schemeClr val="tx1"/>
                </a:solidFill>
              </a:rPr>
              <a:t>However, the same indicator has subsequently reported under-achievement for quarters 2 &amp; 3. </a:t>
            </a:r>
          </a:p>
          <a:p>
            <a:pPr lvl="1" algn="just">
              <a:buFont typeface="Courier New" panose="02070309020205020404" pitchFamily="49" charset="0"/>
              <a:buChar char="o"/>
            </a:pPr>
            <a:r>
              <a:rPr lang="en-ZA" sz="5200" b="1" dirty="0" smtClean="0">
                <a:solidFill>
                  <a:schemeClr val="tx1"/>
                </a:solidFill>
              </a:rPr>
              <a:t>Q2 </a:t>
            </a:r>
            <a:r>
              <a:rPr lang="en-ZA" sz="5200" b="1" dirty="0">
                <a:solidFill>
                  <a:schemeClr val="tx1"/>
                </a:solidFill>
              </a:rPr>
              <a:t>target</a:t>
            </a:r>
            <a:r>
              <a:rPr lang="en-ZA" sz="5200" dirty="0">
                <a:solidFill>
                  <a:schemeClr val="tx1"/>
                </a:solidFill>
              </a:rPr>
              <a:t>: </a:t>
            </a:r>
            <a:r>
              <a:rPr lang="en-US" sz="5200" dirty="0" smtClean="0">
                <a:solidFill>
                  <a:schemeClr val="tx1"/>
                </a:solidFill>
              </a:rPr>
              <a:t>650000 work </a:t>
            </a:r>
            <a:r>
              <a:rPr lang="en-US" sz="5200" dirty="0">
                <a:solidFill>
                  <a:schemeClr val="tx1"/>
                </a:solidFill>
              </a:rPr>
              <a:t>opportunities reported</a:t>
            </a:r>
          </a:p>
          <a:p>
            <a:pPr lvl="1" algn="just">
              <a:buFont typeface="Courier New" panose="02070309020205020404" pitchFamily="49" charset="0"/>
              <a:buChar char="o"/>
            </a:pPr>
            <a:r>
              <a:rPr lang="en-ZA" sz="5200" b="1" dirty="0">
                <a:solidFill>
                  <a:schemeClr val="tx1"/>
                </a:solidFill>
              </a:rPr>
              <a:t>Reported output</a:t>
            </a:r>
            <a:r>
              <a:rPr lang="en-ZA" sz="5200" dirty="0">
                <a:solidFill>
                  <a:schemeClr val="tx1"/>
                </a:solidFill>
              </a:rPr>
              <a:t>: 445 </a:t>
            </a:r>
            <a:r>
              <a:rPr lang="en-ZA" sz="5200" dirty="0" smtClean="0">
                <a:solidFill>
                  <a:schemeClr val="tx1"/>
                </a:solidFill>
              </a:rPr>
              <a:t>598 work </a:t>
            </a:r>
            <a:r>
              <a:rPr lang="en-ZA" sz="5200" dirty="0">
                <a:solidFill>
                  <a:schemeClr val="tx1"/>
                </a:solidFill>
              </a:rPr>
              <a:t>opportunities </a:t>
            </a:r>
            <a:r>
              <a:rPr lang="en-ZA" sz="5200" dirty="0" smtClean="0">
                <a:solidFill>
                  <a:schemeClr val="tx1"/>
                </a:solidFill>
              </a:rPr>
              <a:t>reported</a:t>
            </a:r>
          </a:p>
          <a:p>
            <a:pPr lvl="1" algn="just">
              <a:buFont typeface="Courier New" panose="02070309020205020404" pitchFamily="49" charset="0"/>
              <a:buChar char="o"/>
            </a:pPr>
            <a:r>
              <a:rPr lang="en-ZA" sz="5200" b="1" dirty="0" smtClean="0">
                <a:solidFill>
                  <a:schemeClr val="tx1"/>
                </a:solidFill>
              </a:rPr>
              <a:t>Q3 target</a:t>
            </a:r>
            <a:r>
              <a:rPr lang="en-ZA" sz="5200" dirty="0" smtClean="0">
                <a:solidFill>
                  <a:schemeClr val="tx1"/>
                </a:solidFill>
              </a:rPr>
              <a:t>: </a:t>
            </a:r>
            <a:r>
              <a:rPr lang="en-US" sz="5200" dirty="0">
                <a:solidFill>
                  <a:schemeClr val="tx1"/>
                </a:solidFill>
              </a:rPr>
              <a:t>950000 work opportunities </a:t>
            </a:r>
            <a:r>
              <a:rPr lang="en-US" sz="5200" dirty="0" smtClean="0">
                <a:solidFill>
                  <a:schemeClr val="tx1"/>
                </a:solidFill>
              </a:rPr>
              <a:t>reported</a:t>
            </a:r>
          </a:p>
          <a:p>
            <a:pPr lvl="1" algn="just">
              <a:buFont typeface="Courier New" panose="02070309020205020404" pitchFamily="49" charset="0"/>
              <a:buChar char="o"/>
            </a:pPr>
            <a:r>
              <a:rPr lang="en-ZA" sz="5200" b="1" dirty="0">
                <a:solidFill>
                  <a:schemeClr val="tx1"/>
                </a:solidFill>
              </a:rPr>
              <a:t>Reported output</a:t>
            </a:r>
            <a:r>
              <a:rPr lang="en-ZA" sz="5200" dirty="0">
                <a:solidFill>
                  <a:schemeClr val="tx1"/>
                </a:solidFill>
              </a:rPr>
              <a:t>: 676 </a:t>
            </a:r>
            <a:r>
              <a:rPr lang="en-ZA" sz="5200" dirty="0" smtClean="0">
                <a:solidFill>
                  <a:schemeClr val="tx1"/>
                </a:solidFill>
              </a:rPr>
              <a:t>815 work </a:t>
            </a:r>
            <a:r>
              <a:rPr lang="en-ZA" sz="5200" dirty="0">
                <a:solidFill>
                  <a:schemeClr val="tx1"/>
                </a:solidFill>
              </a:rPr>
              <a:t>opportunities </a:t>
            </a:r>
            <a:r>
              <a:rPr lang="en-ZA" sz="5200" dirty="0" smtClean="0">
                <a:solidFill>
                  <a:schemeClr val="tx1"/>
                </a:solidFill>
              </a:rPr>
              <a:t>reported</a:t>
            </a:r>
          </a:p>
          <a:p>
            <a:pPr marL="402336" lvl="1" indent="0" algn="just">
              <a:buNone/>
            </a:pPr>
            <a:endParaRPr lang="en-ZA" sz="5200" dirty="0" smtClean="0">
              <a:solidFill>
                <a:schemeClr val="tx1"/>
              </a:solidFill>
            </a:endParaRPr>
          </a:p>
          <a:p>
            <a:pPr marL="402336" lvl="1" indent="0" algn="just">
              <a:buNone/>
            </a:pPr>
            <a:endParaRPr lang="en-US" sz="2500" dirty="0" smtClean="0">
              <a:solidFill>
                <a:schemeClr val="tx1"/>
              </a:solidFill>
            </a:endParaRPr>
          </a:p>
          <a:p>
            <a:pPr algn="just">
              <a:buFont typeface="Wingdings" panose="05000000000000000000" pitchFamily="2" charset="2"/>
              <a:buChar char="q"/>
            </a:pPr>
            <a:r>
              <a:rPr lang="en-US" sz="6200" dirty="0" smtClean="0">
                <a:solidFill>
                  <a:schemeClr val="tx1"/>
                </a:solidFill>
              </a:rPr>
              <a:t>The reasons for deviation cited relate to the issues of:</a:t>
            </a:r>
          </a:p>
          <a:p>
            <a:pPr lvl="1" algn="just">
              <a:buFont typeface="Courier New" panose="02070309020205020404" pitchFamily="49" charset="0"/>
              <a:buChar char="o"/>
            </a:pPr>
            <a:r>
              <a:rPr lang="en-US" sz="5200" dirty="0" smtClean="0">
                <a:solidFill>
                  <a:schemeClr val="tx1"/>
                </a:solidFill>
              </a:rPr>
              <a:t>non and under reporting by public bodies;</a:t>
            </a:r>
          </a:p>
          <a:p>
            <a:pPr lvl="1" algn="just">
              <a:buFont typeface="Courier New" panose="02070309020205020404" pitchFamily="49" charset="0"/>
              <a:buChar char="o"/>
            </a:pPr>
            <a:r>
              <a:rPr lang="en-US" sz="5200" dirty="0" smtClean="0">
                <a:solidFill>
                  <a:schemeClr val="tx1"/>
                </a:solidFill>
              </a:rPr>
              <a:t>delayed reporting on the EPWP-RS by implementing agents due to capacity constraints, </a:t>
            </a:r>
          </a:p>
          <a:p>
            <a:pPr lvl="1" algn="just">
              <a:buFont typeface="Courier New" panose="02070309020205020404" pitchFamily="49" charset="0"/>
              <a:buChar char="o"/>
            </a:pPr>
            <a:r>
              <a:rPr lang="en-US" sz="5200" dirty="0" smtClean="0">
                <a:solidFill>
                  <a:schemeClr val="tx1"/>
                </a:solidFill>
              </a:rPr>
              <a:t>poor record keeping by public bodies. </a:t>
            </a:r>
            <a:endParaRPr lang="en-US" sz="5200" dirty="0">
              <a:solidFill>
                <a:prstClr val="black"/>
              </a:solidFill>
            </a:endParaRPr>
          </a:p>
          <a:p>
            <a:endParaRPr lang="en-US" sz="2600" dirty="0">
              <a:solidFill>
                <a:prstClr val="black"/>
              </a:solidFill>
            </a:endParaRPr>
          </a:p>
          <a:p>
            <a:pPr marL="82296" indent="0">
              <a:buNone/>
            </a:pPr>
            <a:endParaRPr lang="en-US" sz="2600" dirty="0">
              <a:solidFill>
                <a:prstClr val="black"/>
              </a:solidFill>
            </a:endParaRPr>
          </a:p>
          <a:p>
            <a:pPr marL="82296" indent="0">
              <a:buNone/>
            </a:pPr>
            <a:endParaRPr lang="en-US" sz="2600" dirty="0">
              <a:solidFill>
                <a:prstClr val="black"/>
              </a:solidFill>
            </a:endParaRPr>
          </a:p>
          <a:p>
            <a:pPr marL="82296" indent="0">
              <a:buNone/>
            </a:pPr>
            <a:endParaRPr lang="en-US" dirty="0"/>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10</a:t>
            </a:fld>
            <a:endParaRPr lang="en-ZA" dirty="0">
              <a:solidFill>
                <a:srgbClr val="531A17">
                  <a:satMod val="130000"/>
                </a:srgbClr>
              </a:solidFill>
            </a:endParaRPr>
          </a:p>
        </p:txBody>
      </p:sp>
    </p:spTree>
    <p:extLst>
      <p:ext uri="{BB962C8B-B14F-4D97-AF65-F5344CB8AC3E}">
        <p14:creationId xmlns:p14="http://schemas.microsoft.com/office/powerpoint/2010/main" val="2653254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b="1" dirty="0" smtClean="0">
                <a:solidFill>
                  <a:schemeClr val="accent1"/>
                </a:solidFill>
              </a:rPr>
              <a:t>DPW: Programme 3: EPWP</a:t>
            </a:r>
            <a:br>
              <a:rPr lang="en-US" sz="3200" b="1" dirty="0" smtClean="0">
                <a:solidFill>
                  <a:schemeClr val="accent1"/>
                </a:solidFill>
              </a:rPr>
            </a:br>
            <a:r>
              <a:rPr lang="en-US" sz="3200" b="1" dirty="0" smtClean="0">
                <a:solidFill>
                  <a:schemeClr val="accent1"/>
                </a:solidFill>
              </a:rPr>
              <a:t>Performance Overview (Q1-Q3) </a:t>
            </a:r>
            <a:endParaRPr lang="en-US" sz="3200" dirty="0">
              <a:solidFill>
                <a:schemeClr val="accent1"/>
              </a:solidFill>
            </a:endParaRPr>
          </a:p>
        </p:txBody>
      </p:sp>
      <p:sp>
        <p:nvSpPr>
          <p:cNvPr id="3" name="Content Placeholder 2"/>
          <p:cNvSpPr>
            <a:spLocks noGrp="1"/>
          </p:cNvSpPr>
          <p:nvPr>
            <p:ph idx="1"/>
          </p:nvPr>
        </p:nvSpPr>
        <p:spPr>
          <a:xfrm>
            <a:off x="251520" y="1097277"/>
            <a:ext cx="8726816" cy="4896544"/>
          </a:xfrm>
        </p:spPr>
        <p:txBody>
          <a:bodyPr>
            <a:normAutofit fontScale="47500" lnSpcReduction="20000"/>
          </a:bodyPr>
          <a:lstStyle/>
          <a:p>
            <a:pPr marL="82296" indent="0" algn="just">
              <a:buNone/>
            </a:pPr>
            <a:endParaRPr lang="en-US" sz="1000" i="1" dirty="0">
              <a:solidFill>
                <a:schemeClr val="tx1"/>
              </a:solidFill>
            </a:endParaRPr>
          </a:p>
          <a:p>
            <a:pPr algn="just">
              <a:buFont typeface="Wingdings" panose="05000000000000000000" pitchFamily="2" charset="2"/>
              <a:buChar char="q"/>
            </a:pPr>
            <a:r>
              <a:rPr lang="en-US" sz="5000" dirty="0" smtClean="0">
                <a:solidFill>
                  <a:schemeClr val="tx1"/>
                </a:solidFill>
              </a:rPr>
              <a:t>The indicator </a:t>
            </a:r>
            <a:r>
              <a:rPr lang="en-US" sz="5000" i="1" dirty="0">
                <a:solidFill>
                  <a:schemeClr val="tx1"/>
                </a:solidFill>
              </a:rPr>
              <a:t>“Percentage EPWP participation among designated groups (women, youth and persons with disabilities) reported on the EPWP-RS by public bodies” </a:t>
            </a:r>
            <a:r>
              <a:rPr lang="en-US" sz="5000" dirty="0">
                <a:solidFill>
                  <a:schemeClr val="tx1"/>
                </a:solidFill>
              </a:rPr>
              <a:t>specifically for the youth designated </a:t>
            </a:r>
            <a:r>
              <a:rPr lang="en-US" sz="5000" dirty="0" smtClean="0">
                <a:solidFill>
                  <a:schemeClr val="tx1"/>
                </a:solidFill>
              </a:rPr>
              <a:t>group is also an area of concern </a:t>
            </a:r>
          </a:p>
          <a:p>
            <a:pPr marL="82296" indent="0" algn="just">
              <a:buNone/>
            </a:pPr>
            <a:endParaRPr lang="en-US" sz="2500" dirty="0" smtClean="0">
              <a:solidFill>
                <a:schemeClr val="tx1"/>
              </a:solidFill>
            </a:endParaRPr>
          </a:p>
          <a:p>
            <a:pPr algn="just">
              <a:buFont typeface="Wingdings" panose="05000000000000000000" pitchFamily="2" charset="2"/>
              <a:buChar char="q"/>
            </a:pPr>
            <a:r>
              <a:rPr lang="en-US" sz="5000" dirty="0" smtClean="0">
                <a:solidFill>
                  <a:schemeClr val="tx1"/>
                </a:solidFill>
              </a:rPr>
              <a:t>The indicator has </a:t>
            </a:r>
            <a:r>
              <a:rPr lang="en-US" sz="5000" dirty="0">
                <a:solidFill>
                  <a:schemeClr val="tx1"/>
                </a:solidFill>
              </a:rPr>
              <a:t>consistently reported </a:t>
            </a:r>
            <a:r>
              <a:rPr lang="en-US" sz="5000" dirty="0" smtClean="0">
                <a:solidFill>
                  <a:schemeClr val="tx1"/>
                </a:solidFill>
              </a:rPr>
              <a:t>under-achievement </a:t>
            </a:r>
            <a:r>
              <a:rPr lang="en-US" sz="5000" dirty="0">
                <a:solidFill>
                  <a:schemeClr val="tx1"/>
                </a:solidFill>
              </a:rPr>
              <a:t>of the </a:t>
            </a:r>
            <a:r>
              <a:rPr lang="en-US" sz="5000" dirty="0" smtClean="0">
                <a:solidFill>
                  <a:schemeClr val="tx1"/>
                </a:solidFill>
              </a:rPr>
              <a:t>related planned </a:t>
            </a:r>
            <a:r>
              <a:rPr lang="en-US" sz="5000" dirty="0">
                <a:solidFill>
                  <a:schemeClr val="tx1"/>
                </a:solidFill>
              </a:rPr>
              <a:t>quarterly targets </a:t>
            </a:r>
            <a:r>
              <a:rPr lang="en-US" sz="5000" dirty="0" smtClean="0">
                <a:solidFill>
                  <a:schemeClr val="tx1"/>
                </a:solidFill>
              </a:rPr>
              <a:t>throughout the three quarters.</a:t>
            </a:r>
          </a:p>
          <a:p>
            <a:pPr algn="just">
              <a:buFont typeface="Wingdings" panose="05000000000000000000" pitchFamily="2" charset="2"/>
              <a:buChar char="q"/>
            </a:pPr>
            <a:endParaRPr lang="en-US" sz="5000" dirty="0" smtClean="0">
              <a:solidFill>
                <a:schemeClr val="tx1"/>
              </a:solidFill>
            </a:endParaRPr>
          </a:p>
          <a:p>
            <a:pPr marL="82296" indent="0" algn="just">
              <a:buNone/>
            </a:pPr>
            <a:endParaRPr lang="en-ZA" sz="2500" dirty="0" smtClean="0">
              <a:solidFill>
                <a:schemeClr val="tx1"/>
              </a:solidFill>
            </a:endParaRPr>
          </a:p>
          <a:p>
            <a:pPr marL="82296" indent="0" algn="just">
              <a:buNone/>
            </a:pPr>
            <a:endParaRPr lang="en-ZA" sz="2500" dirty="0">
              <a:solidFill>
                <a:schemeClr val="tx1"/>
              </a:solidFill>
            </a:endParaRPr>
          </a:p>
          <a:p>
            <a:pPr marL="82296" indent="0" algn="just">
              <a:buNone/>
            </a:pPr>
            <a:endParaRPr lang="en-ZA" sz="2500" dirty="0" smtClean="0">
              <a:solidFill>
                <a:schemeClr val="tx1"/>
              </a:solidFill>
            </a:endParaRPr>
          </a:p>
          <a:p>
            <a:pPr marL="82296" indent="0" algn="just">
              <a:buNone/>
            </a:pPr>
            <a:endParaRPr lang="en-ZA" sz="2500" dirty="0">
              <a:solidFill>
                <a:schemeClr val="tx1"/>
              </a:solidFill>
            </a:endParaRPr>
          </a:p>
          <a:p>
            <a:pPr marL="82296" indent="0" algn="just">
              <a:buNone/>
            </a:pPr>
            <a:endParaRPr lang="en-US" sz="2500" dirty="0" smtClean="0">
              <a:solidFill>
                <a:schemeClr val="tx1"/>
              </a:solidFill>
            </a:endParaRPr>
          </a:p>
          <a:p>
            <a:pPr algn="just">
              <a:buFont typeface="Wingdings" panose="05000000000000000000" pitchFamily="2" charset="2"/>
              <a:buChar char="q"/>
            </a:pPr>
            <a:endParaRPr lang="en-ZA" sz="5000" dirty="0" smtClean="0">
              <a:solidFill>
                <a:schemeClr val="tx1"/>
              </a:solidFill>
            </a:endParaRPr>
          </a:p>
          <a:p>
            <a:pPr algn="just">
              <a:buFont typeface="Wingdings" panose="05000000000000000000" pitchFamily="2" charset="2"/>
              <a:buChar char="q"/>
            </a:pPr>
            <a:r>
              <a:rPr lang="en-ZA" sz="5000" dirty="0" smtClean="0">
                <a:solidFill>
                  <a:schemeClr val="tx1"/>
                </a:solidFill>
              </a:rPr>
              <a:t>In addition, the </a:t>
            </a:r>
            <a:r>
              <a:rPr lang="en-ZA" sz="5000" dirty="0">
                <a:solidFill>
                  <a:schemeClr val="tx1"/>
                </a:solidFill>
              </a:rPr>
              <a:t>department </a:t>
            </a:r>
            <a:r>
              <a:rPr lang="en-ZA" sz="5000" dirty="0" smtClean="0">
                <a:solidFill>
                  <a:schemeClr val="tx1"/>
                </a:solidFill>
              </a:rPr>
              <a:t>has not </a:t>
            </a:r>
            <a:r>
              <a:rPr lang="en-ZA" sz="5000" dirty="0">
                <a:solidFill>
                  <a:schemeClr val="tx1"/>
                </a:solidFill>
              </a:rPr>
              <a:t>provided corrective measures to ensure the target for the youth is </a:t>
            </a:r>
            <a:r>
              <a:rPr lang="en-ZA" sz="5000" dirty="0" smtClean="0">
                <a:solidFill>
                  <a:schemeClr val="tx1"/>
                </a:solidFill>
              </a:rPr>
              <a:t>achieved going forward.</a:t>
            </a:r>
            <a:endParaRPr lang="en-US" sz="5000" dirty="0">
              <a:solidFill>
                <a:schemeClr val="tx1"/>
              </a:solidFill>
            </a:endParaRPr>
          </a:p>
          <a:p>
            <a:pPr marL="82296" indent="0" algn="just">
              <a:buNone/>
            </a:pPr>
            <a:endParaRPr lang="en-US" sz="5000" dirty="0">
              <a:solidFill>
                <a:prstClr val="black"/>
              </a:solidFill>
            </a:endParaRPr>
          </a:p>
          <a:p>
            <a:pPr marL="82296" indent="0">
              <a:buNone/>
            </a:pPr>
            <a:endParaRPr lang="en-ZA" sz="2600" dirty="0" smtClean="0">
              <a:solidFill>
                <a:prstClr val="black"/>
              </a:solidFill>
            </a:endParaRPr>
          </a:p>
          <a:p>
            <a:endParaRPr lang="en-ZA" sz="2600" dirty="0" smtClean="0">
              <a:solidFill>
                <a:prstClr val="black"/>
              </a:solidFill>
            </a:endParaRPr>
          </a:p>
          <a:p>
            <a:endParaRPr lang="en-US" sz="2600" dirty="0">
              <a:solidFill>
                <a:prstClr val="black"/>
              </a:solidFill>
            </a:endParaRPr>
          </a:p>
          <a:p>
            <a:endParaRPr lang="en-US" sz="2600" dirty="0">
              <a:solidFill>
                <a:prstClr val="black"/>
              </a:solidFill>
            </a:endParaRPr>
          </a:p>
          <a:p>
            <a:pPr marL="82296" indent="0">
              <a:buNone/>
            </a:pPr>
            <a:endParaRPr lang="en-US" sz="2600" dirty="0">
              <a:solidFill>
                <a:prstClr val="black"/>
              </a:solidFill>
            </a:endParaRPr>
          </a:p>
          <a:p>
            <a:pPr marL="82296" indent="0">
              <a:buNone/>
            </a:pPr>
            <a:endParaRPr lang="en-US" sz="2600" dirty="0">
              <a:solidFill>
                <a:prstClr val="black"/>
              </a:solidFill>
            </a:endParaRPr>
          </a:p>
          <a:p>
            <a:pPr marL="82296" indent="0">
              <a:buNone/>
            </a:pPr>
            <a:endParaRPr lang="en-US" dirty="0"/>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11</a:t>
            </a:fld>
            <a:endParaRPr lang="en-ZA" dirty="0">
              <a:solidFill>
                <a:srgbClr val="531A17">
                  <a:satMod val="130000"/>
                </a:srgb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220437402"/>
              </p:ext>
            </p:extLst>
          </p:nvPr>
        </p:nvGraphicFramePr>
        <p:xfrm>
          <a:off x="539552" y="3522032"/>
          <a:ext cx="7632848" cy="1516332"/>
        </p:xfrm>
        <a:graphic>
          <a:graphicData uri="http://schemas.openxmlformats.org/drawingml/2006/table">
            <a:tbl>
              <a:tblPr firstRow="1" bandRow="1">
                <a:tableStyleId>{93296810-A885-4BE3-A3E7-6D5BEEA58F35}</a:tableStyleId>
              </a:tblPr>
              <a:tblGrid>
                <a:gridCol w="2704853">
                  <a:extLst>
                    <a:ext uri="{9D8B030D-6E8A-4147-A177-3AD203B41FA5}">
                      <a16:colId xmlns:a16="http://schemas.microsoft.com/office/drawing/2014/main" val="1302842769"/>
                    </a:ext>
                  </a:extLst>
                </a:gridCol>
                <a:gridCol w="2344206">
                  <a:extLst>
                    <a:ext uri="{9D8B030D-6E8A-4147-A177-3AD203B41FA5}">
                      <a16:colId xmlns:a16="http://schemas.microsoft.com/office/drawing/2014/main" val="3755284424"/>
                    </a:ext>
                  </a:extLst>
                </a:gridCol>
                <a:gridCol w="2583789">
                  <a:extLst>
                    <a:ext uri="{9D8B030D-6E8A-4147-A177-3AD203B41FA5}">
                      <a16:colId xmlns:a16="http://schemas.microsoft.com/office/drawing/2014/main" val="843785453"/>
                    </a:ext>
                  </a:extLst>
                </a:gridCol>
              </a:tblGrid>
              <a:tr h="313925">
                <a:tc>
                  <a:txBody>
                    <a:bodyPr/>
                    <a:lstStyle/>
                    <a:p>
                      <a:r>
                        <a:rPr kumimoji="0" lang="en-ZA" sz="1800" kern="1200" dirty="0" smtClean="0">
                          <a:latin typeface="Calibri" panose="020F0502020204030204" pitchFamily="34" charset="0"/>
                        </a:rPr>
                        <a:t>Indicator</a:t>
                      </a:r>
                      <a:endParaRPr kumimoji="0" lang="en-US" sz="1800" kern="1200" dirty="0">
                        <a:solidFill>
                          <a:schemeClr val="bg1"/>
                        </a:solidFill>
                        <a:latin typeface="Calibri" pitchFamily="34" charset="0"/>
                        <a:ea typeface="+mn-ea"/>
                        <a:cs typeface="+mn-cs"/>
                      </a:endParaRPr>
                    </a:p>
                  </a:txBody>
                  <a:tcPr/>
                </a:tc>
                <a:tc>
                  <a:txBody>
                    <a:bodyPr/>
                    <a:lstStyle/>
                    <a:p>
                      <a:r>
                        <a:rPr kumimoji="0" lang="en-ZA" sz="1800" kern="1200" dirty="0" smtClean="0">
                          <a:latin typeface="Calibri" panose="020F0502020204030204" pitchFamily="34" charset="0"/>
                        </a:rPr>
                        <a:t>Q1-Q3</a:t>
                      </a:r>
                      <a:r>
                        <a:rPr kumimoji="0" lang="en-ZA" sz="1800" kern="1200" baseline="0" dirty="0" smtClean="0">
                          <a:latin typeface="Calibri" panose="020F0502020204030204" pitchFamily="34" charset="0"/>
                        </a:rPr>
                        <a:t> </a:t>
                      </a:r>
                      <a:r>
                        <a:rPr kumimoji="0" lang="en-ZA" sz="1800" kern="1200" dirty="0" smtClean="0">
                          <a:latin typeface="Calibri" panose="020F0502020204030204" pitchFamily="34" charset="0"/>
                        </a:rPr>
                        <a:t>target</a:t>
                      </a:r>
                      <a:endParaRPr kumimoji="0" lang="en-US" sz="1800" kern="1200" dirty="0">
                        <a:solidFill>
                          <a:schemeClr val="bg1"/>
                        </a:solidFill>
                        <a:latin typeface="Calibri" pitchFamily="34" charset="0"/>
                        <a:ea typeface="+mn-ea"/>
                        <a:cs typeface="+mn-cs"/>
                      </a:endParaRPr>
                    </a:p>
                  </a:txBody>
                  <a:tcPr/>
                </a:tc>
                <a:tc>
                  <a:txBody>
                    <a:bodyPr/>
                    <a:lstStyle/>
                    <a:p>
                      <a:r>
                        <a:rPr kumimoji="0" lang="en-ZA" sz="1800" kern="1200" dirty="0" smtClean="0">
                          <a:latin typeface="Calibri" panose="020F0502020204030204" pitchFamily="34" charset="0"/>
                        </a:rPr>
                        <a:t>Reported outputs</a:t>
                      </a:r>
                      <a:endParaRPr kumimoji="0" lang="en-US" sz="1800" kern="1200" dirty="0">
                        <a:solidFill>
                          <a:schemeClr val="bg1"/>
                        </a:solidFill>
                        <a:latin typeface="Calibri" pitchFamily="34" charset="0"/>
                        <a:ea typeface="+mn-ea"/>
                        <a:cs typeface="+mn-cs"/>
                      </a:endParaRPr>
                    </a:p>
                  </a:txBody>
                  <a:tcPr/>
                </a:tc>
                <a:extLst>
                  <a:ext uri="{0D108BD9-81ED-4DB2-BD59-A6C34878D82A}">
                    <a16:rowId xmlns:a16="http://schemas.microsoft.com/office/drawing/2014/main" val="2421448327"/>
                  </a:ext>
                </a:extLst>
              </a:tr>
              <a:tr h="333296">
                <a:tc rowSpan="3">
                  <a:txBody>
                    <a:bodyPr/>
                    <a:lstStyle/>
                    <a:p>
                      <a:r>
                        <a:rPr kumimoji="0" lang="en-US" sz="1800" kern="1200" dirty="0" smtClean="0">
                          <a:latin typeface="Calibri" panose="020F0502020204030204" pitchFamily="34" charset="0"/>
                        </a:rPr>
                        <a:t>Percentage EPWP participation among designated groups</a:t>
                      </a:r>
                      <a:endParaRPr kumimoji="0" lang="en-US" sz="1800" kern="1200" dirty="0">
                        <a:solidFill>
                          <a:schemeClr val="tx1"/>
                        </a:solidFill>
                        <a:latin typeface="Calibri" pitchFamily="34" charset="0"/>
                        <a:ea typeface="+mn-ea"/>
                        <a:cs typeface="+mn-cs"/>
                      </a:endParaRPr>
                    </a:p>
                  </a:txBody>
                  <a:tcPr/>
                </a:tc>
                <a:tc rowSpan="3">
                  <a:txBody>
                    <a:bodyPr/>
                    <a:lstStyle/>
                    <a:p>
                      <a:r>
                        <a:rPr kumimoji="0" lang="en-ZA" sz="1800" kern="1200" dirty="0" smtClean="0">
                          <a:latin typeface="Calibri" panose="020F0502020204030204" pitchFamily="34" charset="0"/>
                        </a:rPr>
                        <a:t>55% Youth </a:t>
                      </a:r>
                      <a:endParaRPr kumimoji="0" lang="en-US" sz="1800" kern="1200" dirty="0">
                        <a:solidFill>
                          <a:schemeClr val="tx1"/>
                        </a:solidFill>
                        <a:latin typeface="Calibri" pitchFamily="34" charset="0"/>
                        <a:ea typeface="+mn-ea"/>
                        <a:cs typeface="+mn-cs"/>
                      </a:endParaRPr>
                    </a:p>
                  </a:txBody>
                  <a:tcPr/>
                </a:tc>
                <a:tc>
                  <a:txBody>
                    <a:bodyPr/>
                    <a:lstStyle/>
                    <a:p>
                      <a:r>
                        <a:rPr kumimoji="0" lang="en-ZA" sz="1800" kern="1200" dirty="0" smtClean="0">
                          <a:latin typeface="Calibri" panose="020F0502020204030204" pitchFamily="34" charset="0"/>
                        </a:rPr>
                        <a:t>Q1:</a:t>
                      </a:r>
                      <a:r>
                        <a:rPr kumimoji="0" lang="en-ZA" sz="1800" kern="1200" baseline="0" dirty="0" smtClean="0">
                          <a:latin typeface="Calibri" panose="020F0502020204030204" pitchFamily="34" charset="0"/>
                        </a:rPr>
                        <a:t> 43.45% Youth</a:t>
                      </a:r>
                      <a:endParaRPr kumimoji="0" lang="en-US" sz="1800" kern="1200" dirty="0">
                        <a:solidFill>
                          <a:schemeClr val="tx1"/>
                        </a:solidFill>
                        <a:latin typeface="Calibri" pitchFamily="34" charset="0"/>
                        <a:ea typeface="+mn-ea"/>
                        <a:cs typeface="+mn-cs"/>
                      </a:endParaRPr>
                    </a:p>
                  </a:txBody>
                  <a:tcPr/>
                </a:tc>
                <a:extLst>
                  <a:ext uri="{0D108BD9-81ED-4DB2-BD59-A6C34878D82A}">
                    <a16:rowId xmlns:a16="http://schemas.microsoft.com/office/drawing/2014/main" val="323521994"/>
                  </a:ext>
                </a:extLst>
              </a:tr>
              <a:tr h="392406">
                <a:tc vMerge="1">
                  <a:txBody>
                    <a:bodyPr/>
                    <a:lstStyle/>
                    <a:p>
                      <a:endParaRPr lang="en-US" dirty="0"/>
                    </a:p>
                  </a:txBody>
                  <a:tcPr/>
                </a:tc>
                <a:tc vMerge="1">
                  <a:txBody>
                    <a:bodyPr/>
                    <a:lstStyle/>
                    <a:p>
                      <a:endParaRPr kumimoji="0" lang="en-US" sz="1800" kern="1200" dirty="0">
                        <a:solidFill>
                          <a:schemeClr val="tx1"/>
                        </a:solidFill>
                        <a:latin typeface="Calibri" pitchFamily="34" charset="0"/>
                        <a:ea typeface="+mn-ea"/>
                        <a:cs typeface="+mn-cs"/>
                      </a:endParaRPr>
                    </a:p>
                  </a:txBody>
                  <a:tcPr/>
                </a:tc>
                <a:tc>
                  <a:txBody>
                    <a:bodyPr/>
                    <a:lstStyle/>
                    <a:p>
                      <a:r>
                        <a:rPr kumimoji="0" lang="en-ZA" sz="1800" kern="1200" dirty="0" smtClean="0">
                          <a:latin typeface="Calibri" panose="020F0502020204030204" pitchFamily="34" charset="0"/>
                        </a:rPr>
                        <a:t>Q2:</a:t>
                      </a:r>
                      <a:r>
                        <a:rPr kumimoji="0" lang="en-ZA" sz="1800" kern="1200" baseline="0" dirty="0" smtClean="0">
                          <a:latin typeface="Calibri" panose="020F0502020204030204" pitchFamily="34" charset="0"/>
                        </a:rPr>
                        <a:t> 41% Youth</a:t>
                      </a:r>
                      <a:endParaRPr kumimoji="0" lang="en-US" sz="1800" kern="1200" dirty="0">
                        <a:solidFill>
                          <a:schemeClr val="tx1"/>
                        </a:solidFill>
                        <a:latin typeface="Calibri" pitchFamily="34" charset="0"/>
                        <a:ea typeface="+mn-ea"/>
                        <a:cs typeface="+mn-cs"/>
                      </a:endParaRPr>
                    </a:p>
                  </a:txBody>
                  <a:tcPr/>
                </a:tc>
                <a:extLst>
                  <a:ext uri="{0D108BD9-81ED-4DB2-BD59-A6C34878D82A}">
                    <a16:rowId xmlns:a16="http://schemas.microsoft.com/office/drawing/2014/main" val="1142171724"/>
                  </a:ext>
                </a:extLst>
              </a:tr>
              <a:tr h="392406">
                <a:tc vMerge="1">
                  <a:txBody>
                    <a:bodyPr/>
                    <a:lstStyle/>
                    <a:p>
                      <a:endParaRPr lang="en-US" dirty="0"/>
                    </a:p>
                  </a:txBody>
                  <a:tcPr/>
                </a:tc>
                <a:tc vMerge="1">
                  <a:txBody>
                    <a:bodyPr/>
                    <a:lstStyle/>
                    <a:p>
                      <a:endParaRPr kumimoji="0" lang="en-US" sz="1800" kern="1200" dirty="0">
                        <a:solidFill>
                          <a:schemeClr val="tx1"/>
                        </a:solidFill>
                        <a:latin typeface="Calibri" pitchFamily="34" charset="0"/>
                        <a:ea typeface="+mn-ea"/>
                        <a:cs typeface="+mn-cs"/>
                      </a:endParaRPr>
                    </a:p>
                  </a:txBody>
                  <a:tcPr/>
                </a:tc>
                <a:tc>
                  <a:txBody>
                    <a:bodyPr/>
                    <a:lstStyle/>
                    <a:p>
                      <a:r>
                        <a:rPr kumimoji="0" lang="en-ZA" sz="1800" kern="1200" dirty="0" smtClean="0">
                          <a:latin typeface="Calibri" panose="020F0502020204030204" pitchFamily="34" charset="0"/>
                        </a:rPr>
                        <a:t>Q3:</a:t>
                      </a:r>
                      <a:r>
                        <a:rPr kumimoji="0" lang="en-ZA" sz="1800" kern="1200" baseline="0" dirty="0" smtClean="0">
                          <a:latin typeface="Calibri" panose="020F0502020204030204" pitchFamily="34" charset="0"/>
                        </a:rPr>
                        <a:t> 41.98% Youth</a:t>
                      </a:r>
                      <a:endParaRPr kumimoji="0" lang="en-US" sz="1800" kern="1200" dirty="0">
                        <a:solidFill>
                          <a:schemeClr val="tx1"/>
                        </a:solidFill>
                        <a:latin typeface="Calibri" pitchFamily="34" charset="0"/>
                        <a:ea typeface="+mn-ea"/>
                        <a:cs typeface="+mn-cs"/>
                      </a:endParaRPr>
                    </a:p>
                  </a:txBody>
                  <a:tcPr/>
                </a:tc>
                <a:extLst>
                  <a:ext uri="{0D108BD9-81ED-4DB2-BD59-A6C34878D82A}">
                    <a16:rowId xmlns:a16="http://schemas.microsoft.com/office/drawing/2014/main" val="4184674920"/>
                  </a:ext>
                </a:extLst>
              </a:tr>
            </a:tbl>
          </a:graphicData>
        </a:graphic>
      </p:graphicFrame>
    </p:spTree>
    <p:extLst>
      <p:ext uri="{BB962C8B-B14F-4D97-AF65-F5344CB8AC3E}">
        <p14:creationId xmlns:p14="http://schemas.microsoft.com/office/powerpoint/2010/main" val="764625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97277"/>
          </a:xfrm>
        </p:spPr>
        <p:txBody>
          <a:bodyPr>
            <a:noAutofit/>
          </a:bodyPr>
          <a:lstStyle/>
          <a:p>
            <a:pPr algn="ctr"/>
            <a:r>
              <a:rPr lang="en-US" sz="2800" b="1" dirty="0" smtClean="0">
                <a:solidFill>
                  <a:schemeClr val="accent1"/>
                </a:solidFill>
              </a:rPr>
              <a:t>DPW: Programme 4: Property and Construction Industry Policy and Research: Performance Overview (Q1-Q3) </a:t>
            </a:r>
            <a:endParaRPr lang="en-US" sz="2800" dirty="0">
              <a:solidFill>
                <a:schemeClr val="accent1"/>
              </a:solidFill>
            </a:endParaRPr>
          </a:p>
        </p:txBody>
      </p:sp>
      <p:sp>
        <p:nvSpPr>
          <p:cNvPr id="3" name="Content Placeholder 2"/>
          <p:cNvSpPr>
            <a:spLocks noGrp="1"/>
          </p:cNvSpPr>
          <p:nvPr>
            <p:ph idx="1"/>
          </p:nvPr>
        </p:nvSpPr>
        <p:spPr>
          <a:xfrm>
            <a:off x="208592" y="1107913"/>
            <a:ext cx="8726816" cy="5018129"/>
          </a:xfrm>
        </p:spPr>
        <p:txBody>
          <a:bodyPr>
            <a:normAutofit fontScale="25000" lnSpcReduction="20000"/>
          </a:bodyPr>
          <a:lstStyle/>
          <a:p>
            <a:pPr marL="82296" indent="0" algn="just">
              <a:buNone/>
            </a:pPr>
            <a:endParaRPr lang="en-US" sz="1000" i="1" dirty="0">
              <a:solidFill>
                <a:schemeClr val="tx1"/>
              </a:solidFill>
            </a:endParaRPr>
          </a:p>
          <a:p>
            <a:pPr algn="just">
              <a:buFont typeface="Wingdings" panose="05000000000000000000" pitchFamily="2" charset="2"/>
              <a:buChar char="q"/>
            </a:pPr>
            <a:r>
              <a:rPr lang="en-US" sz="6400" dirty="0" smtClean="0">
                <a:solidFill>
                  <a:schemeClr val="tx1"/>
                </a:solidFill>
              </a:rPr>
              <a:t>The programme has consistently </a:t>
            </a:r>
            <a:r>
              <a:rPr lang="en-US" sz="6400" dirty="0">
                <a:solidFill>
                  <a:schemeClr val="tx1"/>
                </a:solidFill>
              </a:rPr>
              <a:t>throughout </a:t>
            </a:r>
            <a:r>
              <a:rPr lang="en-US" sz="6400" dirty="0" smtClean="0">
                <a:solidFill>
                  <a:schemeClr val="tx1"/>
                </a:solidFill>
              </a:rPr>
              <a:t>the quarters reported under-performance for the planned targets related to the following indicators:</a:t>
            </a:r>
          </a:p>
          <a:p>
            <a:pPr lvl="1" algn="just">
              <a:buFont typeface="Courier New" panose="02070309020205020404" pitchFamily="49" charset="0"/>
              <a:buChar char="o"/>
            </a:pPr>
            <a:r>
              <a:rPr lang="en-US" sz="6400" dirty="0" smtClean="0">
                <a:solidFill>
                  <a:schemeClr val="tx1"/>
                </a:solidFill>
              </a:rPr>
              <a:t>Public Works White Paper developed;</a:t>
            </a:r>
          </a:p>
          <a:p>
            <a:pPr lvl="1" algn="just">
              <a:buFont typeface="Courier New" panose="02070309020205020404" pitchFamily="49" charset="0"/>
              <a:buChar char="o"/>
            </a:pPr>
            <a:r>
              <a:rPr lang="en-US" sz="6400" dirty="0" smtClean="0">
                <a:solidFill>
                  <a:schemeClr val="tx1"/>
                </a:solidFill>
              </a:rPr>
              <a:t>Amended CIDB Act; and</a:t>
            </a:r>
          </a:p>
          <a:p>
            <a:pPr lvl="1" algn="just">
              <a:buFont typeface="Courier New" panose="02070309020205020404" pitchFamily="49" charset="0"/>
              <a:buChar char="o"/>
            </a:pPr>
            <a:r>
              <a:rPr lang="en-US" sz="6400" dirty="0" smtClean="0">
                <a:solidFill>
                  <a:schemeClr val="tx1"/>
                </a:solidFill>
              </a:rPr>
              <a:t>Amended CBE Act</a:t>
            </a:r>
          </a:p>
          <a:p>
            <a:pPr marL="402336" lvl="1" indent="0" algn="just">
              <a:buNone/>
            </a:pPr>
            <a:endParaRPr lang="en-US" sz="6400" dirty="0" smtClean="0">
              <a:solidFill>
                <a:schemeClr val="tx1"/>
              </a:solidFill>
            </a:endParaRPr>
          </a:p>
          <a:p>
            <a:pPr algn="just">
              <a:buFont typeface="Wingdings" panose="05000000000000000000" pitchFamily="2" charset="2"/>
              <a:buChar char="q"/>
            </a:pPr>
            <a:r>
              <a:rPr lang="en-US" sz="6400" dirty="0" smtClean="0">
                <a:solidFill>
                  <a:schemeClr val="tx1"/>
                </a:solidFill>
              </a:rPr>
              <a:t>This clearly reflects that the planned outputs for the 2017/18 financial year will not be achieved.</a:t>
            </a:r>
          </a:p>
          <a:p>
            <a:pPr marL="82296" indent="0" algn="just">
              <a:buNone/>
            </a:pPr>
            <a:endParaRPr lang="en-ZA" sz="6400" dirty="0">
              <a:solidFill>
                <a:schemeClr val="tx1"/>
              </a:solidFill>
            </a:endParaRPr>
          </a:p>
          <a:p>
            <a:pPr algn="just">
              <a:buFont typeface="Wingdings" panose="05000000000000000000" pitchFamily="2" charset="2"/>
              <a:buChar char="q"/>
            </a:pPr>
            <a:r>
              <a:rPr lang="en-ZA" sz="6400" dirty="0">
                <a:solidFill>
                  <a:schemeClr val="tx1"/>
                </a:solidFill>
              </a:rPr>
              <a:t>T</a:t>
            </a:r>
            <a:r>
              <a:rPr lang="en-ZA" sz="6400" dirty="0" smtClean="0">
                <a:solidFill>
                  <a:schemeClr val="tx1"/>
                </a:solidFill>
              </a:rPr>
              <a:t>he department has provided reasons for deviation relating to delays in acquiring of appropriate competencies to execute the work for the development of the Public Works paper. </a:t>
            </a:r>
          </a:p>
          <a:p>
            <a:pPr marL="82296" indent="0" algn="just">
              <a:buNone/>
            </a:pPr>
            <a:endParaRPr lang="en-ZA" sz="6400" dirty="0" smtClean="0">
              <a:solidFill>
                <a:schemeClr val="tx1"/>
              </a:solidFill>
            </a:endParaRPr>
          </a:p>
          <a:p>
            <a:pPr algn="just">
              <a:buFont typeface="Wingdings" panose="05000000000000000000" pitchFamily="2" charset="2"/>
              <a:buChar char="q"/>
            </a:pPr>
            <a:r>
              <a:rPr lang="en-ZA" sz="6400" dirty="0" smtClean="0">
                <a:solidFill>
                  <a:schemeClr val="tx1"/>
                </a:solidFill>
              </a:rPr>
              <a:t>For the amendments of the CIDB and CBE Acts, the department has indicated that, following consultations with stakeholders on the draft Bills, it was realised that not all the areas were addressed and that further research needed to be undertaken.</a:t>
            </a:r>
          </a:p>
          <a:p>
            <a:pPr marL="82296" indent="0" algn="just">
              <a:buNone/>
            </a:pPr>
            <a:endParaRPr lang="en-ZA" sz="6400" dirty="0">
              <a:solidFill>
                <a:schemeClr val="tx1"/>
              </a:solidFill>
            </a:endParaRPr>
          </a:p>
          <a:p>
            <a:pPr algn="just">
              <a:buFont typeface="Wingdings" panose="05000000000000000000" pitchFamily="2" charset="2"/>
              <a:buChar char="q"/>
            </a:pPr>
            <a:r>
              <a:rPr lang="en-ZA" sz="6400" dirty="0" smtClean="0">
                <a:solidFill>
                  <a:schemeClr val="tx1"/>
                </a:solidFill>
              </a:rPr>
              <a:t>The department should however provide corrective actions to indicate how it plans to fast-track the processes and address the challenges identified to ensure achievement of the overall targets.  </a:t>
            </a:r>
            <a:endParaRPr lang="en-US" sz="6400" dirty="0" smtClean="0">
              <a:solidFill>
                <a:prstClr val="black"/>
              </a:solidFill>
            </a:endParaRPr>
          </a:p>
          <a:p>
            <a:pPr marL="402336" lvl="1" indent="0" algn="just">
              <a:buClr>
                <a:srgbClr val="531A17"/>
              </a:buClr>
              <a:buNone/>
            </a:pPr>
            <a:endParaRPr lang="en-US" sz="6400" dirty="0">
              <a:solidFill>
                <a:prstClr val="black"/>
              </a:solidFill>
            </a:endParaRPr>
          </a:p>
          <a:p>
            <a:pPr marL="82296" indent="0">
              <a:buNone/>
            </a:pPr>
            <a:endParaRPr lang="en-ZA" sz="2600" dirty="0" smtClean="0">
              <a:solidFill>
                <a:prstClr val="black"/>
              </a:solidFill>
            </a:endParaRPr>
          </a:p>
          <a:p>
            <a:endParaRPr lang="en-ZA" sz="2600" dirty="0" smtClean="0">
              <a:solidFill>
                <a:prstClr val="black"/>
              </a:solidFill>
            </a:endParaRPr>
          </a:p>
          <a:p>
            <a:endParaRPr lang="en-US" sz="2600" dirty="0">
              <a:solidFill>
                <a:prstClr val="black"/>
              </a:solidFill>
            </a:endParaRPr>
          </a:p>
          <a:p>
            <a:endParaRPr lang="en-US" sz="2600" dirty="0">
              <a:solidFill>
                <a:prstClr val="black"/>
              </a:solidFill>
            </a:endParaRPr>
          </a:p>
          <a:p>
            <a:pPr marL="82296" indent="0">
              <a:buNone/>
            </a:pPr>
            <a:endParaRPr lang="en-US" sz="2600" dirty="0">
              <a:solidFill>
                <a:prstClr val="black"/>
              </a:solidFill>
            </a:endParaRPr>
          </a:p>
          <a:p>
            <a:pPr marL="82296" indent="0">
              <a:buNone/>
            </a:pPr>
            <a:endParaRPr lang="en-US" sz="2600" dirty="0">
              <a:solidFill>
                <a:prstClr val="black"/>
              </a:solidFill>
            </a:endParaRPr>
          </a:p>
          <a:p>
            <a:pPr marL="82296" indent="0">
              <a:buNone/>
            </a:pPr>
            <a:endParaRPr lang="en-US" dirty="0"/>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12</a:t>
            </a:fld>
            <a:endParaRPr lang="en-ZA" dirty="0">
              <a:solidFill>
                <a:srgbClr val="531A17">
                  <a:satMod val="130000"/>
                </a:srgbClr>
              </a:solidFill>
            </a:endParaRPr>
          </a:p>
        </p:txBody>
      </p:sp>
    </p:spTree>
    <p:extLst>
      <p:ext uri="{BB962C8B-B14F-4D97-AF65-F5344CB8AC3E}">
        <p14:creationId xmlns:p14="http://schemas.microsoft.com/office/powerpoint/2010/main" val="55757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97277"/>
          </a:xfrm>
        </p:spPr>
        <p:txBody>
          <a:bodyPr>
            <a:noAutofit/>
          </a:bodyPr>
          <a:lstStyle/>
          <a:p>
            <a:pPr algn="ctr"/>
            <a:r>
              <a:rPr lang="en-US" sz="2800" b="1" dirty="0" smtClean="0">
                <a:solidFill>
                  <a:schemeClr val="accent1"/>
                </a:solidFill>
              </a:rPr>
              <a:t>DPW: Programme 5: Prestige Policy </a:t>
            </a:r>
            <a:br>
              <a:rPr lang="en-US" sz="2800" b="1" dirty="0" smtClean="0">
                <a:solidFill>
                  <a:schemeClr val="accent1"/>
                </a:solidFill>
              </a:rPr>
            </a:br>
            <a:r>
              <a:rPr lang="en-US" sz="2800" b="1" dirty="0" smtClean="0">
                <a:solidFill>
                  <a:schemeClr val="accent1"/>
                </a:solidFill>
              </a:rPr>
              <a:t>Performance Overview (Q1-Q3) </a:t>
            </a:r>
            <a:endParaRPr lang="en-US" sz="2800" dirty="0">
              <a:solidFill>
                <a:schemeClr val="accent1"/>
              </a:solidFill>
            </a:endParaRPr>
          </a:p>
        </p:txBody>
      </p:sp>
      <p:sp>
        <p:nvSpPr>
          <p:cNvPr id="3" name="Content Placeholder 2"/>
          <p:cNvSpPr>
            <a:spLocks noGrp="1"/>
          </p:cNvSpPr>
          <p:nvPr>
            <p:ph idx="1"/>
          </p:nvPr>
        </p:nvSpPr>
        <p:spPr>
          <a:xfrm>
            <a:off x="208592" y="1097277"/>
            <a:ext cx="8726816" cy="5097891"/>
          </a:xfrm>
        </p:spPr>
        <p:txBody>
          <a:bodyPr>
            <a:normAutofit/>
          </a:bodyPr>
          <a:lstStyle/>
          <a:p>
            <a:pPr marL="82296" indent="0" algn="just">
              <a:buNone/>
            </a:pPr>
            <a:endParaRPr lang="en-US" sz="1000" i="1" dirty="0">
              <a:solidFill>
                <a:schemeClr val="tx1"/>
              </a:solidFill>
            </a:endParaRPr>
          </a:p>
          <a:p>
            <a:pPr algn="just">
              <a:buFont typeface="Wingdings" panose="05000000000000000000" pitchFamily="2" charset="2"/>
              <a:buChar char="q"/>
            </a:pPr>
            <a:r>
              <a:rPr lang="en-US" sz="2600" dirty="0" smtClean="0">
                <a:solidFill>
                  <a:schemeClr val="tx1"/>
                </a:solidFill>
              </a:rPr>
              <a:t>The department has not reported performance for quarters </a:t>
            </a:r>
            <a:r>
              <a:rPr lang="en-US" sz="2600" dirty="0">
                <a:solidFill>
                  <a:schemeClr val="tx1"/>
                </a:solidFill>
              </a:rPr>
              <a:t>2 and </a:t>
            </a:r>
            <a:r>
              <a:rPr lang="en-US" sz="2600" dirty="0" smtClean="0">
                <a:solidFill>
                  <a:schemeClr val="tx1"/>
                </a:solidFill>
              </a:rPr>
              <a:t>3 for all </a:t>
            </a:r>
            <a:r>
              <a:rPr lang="en-US" sz="2600" dirty="0">
                <a:solidFill>
                  <a:schemeClr val="tx1"/>
                </a:solidFill>
              </a:rPr>
              <a:t>the indicators </a:t>
            </a:r>
            <a:r>
              <a:rPr lang="en-US" sz="2600" dirty="0" smtClean="0">
                <a:solidFill>
                  <a:schemeClr val="tx1"/>
                </a:solidFill>
              </a:rPr>
              <a:t>under this programme. This makes it difficult to gauge progress towards the overall targets.</a:t>
            </a:r>
          </a:p>
          <a:p>
            <a:pPr marL="82296" indent="0" algn="just">
              <a:buNone/>
            </a:pPr>
            <a:endParaRPr lang="en-US" sz="2000" dirty="0" smtClean="0">
              <a:solidFill>
                <a:schemeClr val="tx1"/>
              </a:solidFill>
            </a:endParaRPr>
          </a:p>
          <a:p>
            <a:pPr algn="just">
              <a:buFont typeface="Wingdings" panose="05000000000000000000" pitchFamily="2" charset="2"/>
              <a:buChar char="q"/>
            </a:pPr>
            <a:r>
              <a:rPr lang="en-ZA" sz="2600" dirty="0" smtClean="0">
                <a:solidFill>
                  <a:schemeClr val="tx1"/>
                </a:solidFill>
              </a:rPr>
              <a:t>The department should also provide reasons for deviation and corrective measures for the under-achievement </a:t>
            </a:r>
            <a:r>
              <a:rPr lang="en-ZA" sz="2600" dirty="0">
                <a:solidFill>
                  <a:schemeClr val="tx1"/>
                </a:solidFill>
              </a:rPr>
              <a:t>reported in quarter </a:t>
            </a:r>
            <a:r>
              <a:rPr lang="en-ZA" sz="2600" dirty="0" smtClean="0">
                <a:solidFill>
                  <a:schemeClr val="tx1"/>
                </a:solidFill>
              </a:rPr>
              <a:t>one against  the planned targets.</a:t>
            </a:r>
            <a:endParaRPr lang="en-US" sz="3600" dirty="0" smtClean="0">
              <a:solidFill>
                <a:schemeClr val="tx1"/>
              </a:solidFill>
            </a:endParaRPr>
          </a:p>
          <a:p>
            <a:pPr algn="just">
              <a:buFont typeface="Wingdings" panose="05000000000000000000" pitchFamily="2" charset="2"/>
              <a:buChar char="q"/>
            </a:pPr>
            <a:endParaRPr lang="en-US" sz="2900" dirty="0">
              <a:solidFill>
                <a:schemeClr val="tx1"/>
              </a:solidFill>
            </a:endParaRPr>
          </a:p>
          <a:p>
            <a:pPr marL="82296" indent="0" algn="just">
              <a:buNone/>
            </a:pPr>
            <a:endParaRPr lang="en-ZA" sz="2400" dirty="0">
              <a:solidFill>
                <a:prstClr val="black"/>
              </a:solidFill>
            </a:endParaRPr>
          </a:p>
          <a:p>
            <a:pPr marL="82296" indent="0" algn="just">
              <a:buNone/>
            </a:pPr>
            <a:r>
              <a:rPr lang="en-US" sz="2400" dirty="0" smtClean="0">
                <a:solidFill>
                  <a:prstClr val="black"/>
                </a:solidFill>
              </a:rPr>
              <a:t> </a:t>
            </a:r>
          </a:p>
          <a:p>
            <a:pPr marL="402336" lvl="1" indent="0" algn="just">
              <a:buClr>
                <a:srgbClr val="531A17"/>
              </a:buClr>
              <a:buNone/>
            </a:pPr>
            <a:endParaRPr lang="en-US" sz="1500" dirty="0">
              <a:solidFill>
                <a:prstClr val="black"/>
              </a:solidFill>
            </a:endParaRPr>
          </a:p>
          <a:p>
            <a:pPr marL="82296" indent="0">
              <a:buNone/>
            </a:pPr>
            <a:endParaRPr lang="en-ZA" sz="2600" dirty="0" smtClean="0">
              <a:solidFill>
                <a:prstClr val="black"/>
              </a:solidFill>
            </a:endParaRPr>
          </a:p>
          <a:p>
            <a:endParaRPr lang="en-ZA" sz="2600" dirty="0" smtClean="0">
              <a:solidFill>
                <a:prstClr val="black"/>
              </a:solidFill>
            </a:endParaRPr>
          </a:p>
          <a:p>
            <a:endParaRPr lang="en-US" sz="2600" dirty="0">
              <a:solidFill>
                <a:prstClr val="black"/>
              </a:solidFill>
            </a:endParaRPr>
          </a:p>
          <a:p>
            <a:endParaRPr lang="en-US" sz="2600" dirty="0">
              <a:solidFill>
                <a:prstClr val="black"/>
              </a:solidFill>
            </a:endParaRPr>
          </a:p>
          <a:p>
            <a:pPr marL="82296" indent="0">
              <a:buNone/>
            </a:pPr>
            <a:endParaRPr lang="en-US" sz="2600" dirty="0">
              <a:solidFill>
                <a:prstClr val="black"/>
              </a:solidFill>
            </a:endParaRPr>
          </a:p>
          <a:p>
            <a:pPr marL="82296" indent="0">
              <a:buNone/>
            </a:pPr>
            <a:endParaRPr lang="en-US" sz="2600" dirty="0">
              <a:solidFill>
                <a:prstClr val="black"/>
              </a:solidFill>
            </a:endParaRPr>
          </a:p>
          <a:p>
            <a:pPr marL="82296" indent="0">
              <a:buNone/>
            </a:pPr>
            <a:endParaRPr lang="en-US" dirty="0"/>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13</a:t>
            </a:fld>
            <a:endParaRPr lang="en-ZA" dirty="0">
              <a:solidFill>
                <a:srgbClr val="531A17">
                  <a:satMod val="130000"/>
                </a:srgbClr>
              </a:solidFill>
            </a:endParaRPr>
          </a:p>
        </p:txBody>
      </p:sp>
    </p:spTree>
    <p:extLst>
      <p:ext uri="{BB962C8B-B14F-4D97-AF65-F5344CB8AC3E}">
        <p14:creationId xmlns:p14="http://schemas.microsoft.com/office/powerpoint/2010/main" val="1936229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97277"/>
          </a:xfrm>
        </p:spPr>
        <p:txBody>
          <a:bodyPr>
            <a:noAutofit/>
          </a:bodyPr>
          <a:lstStyle/>
          <a:p>
            <a:pPr algn="ctr"/>
            <a:r>
              <a:rPr lang="en-US" sz="2800" b="1" dirty="0" smtClean="0">
                <a:solidFill>
                  <a:schemeClr val="accent1"/>
                </a:solidFill>
              </a:rPr>
              <a:t>PMTE: Programme 2: Real Estate Investment</a:t>
            </a:r>
            <a:br>
              <a:rPr lang="en-US" sz="2800" b="1" dirty="0" smtClean="0">
                <a:solidFill>
                  <a:schemeClr val="accent1"/>
                </a:solidFill>
              </a:rPr>
            </a:br>
            <a:r>
              <a:rPr lang="en-US" sz="2800" b="1" dirty="0" smtClean="0">
                <a:solidFill>
                  <a:schemeClr val="accent1"/>
                </a:solidFill>
              </a:rPr>
              <a:t>Performance Overview (Q1-Q3) </a:t>
            </a:r>
            <a:endParaRPr lang="en-US" sz="2800" dirty="0">
              <a:solidFill>
                <a:schemeClr val="accent1"/>
              </a:solidFill>
            </a:endParaRPr>
          </a:p>
        </p:txBody>
      </p:sp>
      <p:sp>
        <p:nvSpPr>
          <p:cNvPr id="3" name="Content Placeholder 2"/>
          <p:cNvSpPr>
            <a:spLocks noGrp="1"/>
          </p:cNvSpPr>
          <p:nvPr>
            <p:ph idx="1"/>
          </p:nvPr>
        </p:nvSpPr>
        <p:spPr>
          <a:xfrm>
            <a:off x="208592" y="1097277"/>
            <a:ext cx="8726816" cy="5097891"/>
          </a:xfrm>
        </p:spPr>
        <p:txBody>
          <a:bodyPr lIns="91440">
            <a:normAutofit fontScale="25000" lnSpcReduction="20000"/>
          </a:bodyPr>
          <a:lstStyle/>
          <a:p>
            <a:pPr marL="82296" indent="0" algn="just">
              <a:buNone/>
            </a:pPr>
            <a:endParaRPr lang="en-US" sz="1000" i="1" dirty="0">
              <a:solidFill>
                <a:schemeClr val="tx1"/>
              </a:solidFill>
            </a:endParaRPr>
          </a:p>
          <a:p>
            <a:pPr algn="just">
              <a:lnSpc>
                <a:spcPct val="120000"/>
              </a:lnSpc>
              <a:buFont typeface="Wingdings" panose="05000000000000000000" pitchFamily="2" charset="2"/>
              <a:buChar char="q"/>
            </a:pPr>
            <a:r>
              <a:rPr lang="en-US" sz="6400" dirty="0" smtClean="0">
                <a:solidFill>
                  <a:schemeClr val="tx1"/>
                </a:solidFill>
              </a:rPr>
              <a:t>Some of the indicators under this programme have quarterly targets and some annual targets. </a:t>
            </a:r>
          </a:p>
          <a:p>
            <a:pPr marL="82296" indent="0" algn="just">
              <a:lnSpc>
                <a:spcPct val="120000"/>
              </a:lnSpc>
              <a:buNone/>
            </a:pPr>
            <a:endParaRPr lang="en-US" sz="2400" dirty="0" smtClean="0">
              <a:solidFill>
                <a:schemeClr val="tx1"/>
              </a:solidFill>
            </a:endParaRPr>
          </a:p>
          <a:p>
            <a:pPr algn="just">
              <a:lnSpc>
                <a:spcPct val="120000"/>
              </a:lnSpc>
              <a:buFont typeface="Wingdings" panose="05000000000000000000" pitchFamily="2" charset="2"/>
              <a:buChar char="q"/>
            </a:pPr>
            <a:r>
              <a:rPr lang="en-US" sz="6400" dirty="0" smtClean="0">
                <a:solidFill>
                  <a:schemeClr val="tx1"/>
                </a:solidFill>
              </a:rPr>
              <a:t>The following indicators have targets for all the three quarters, and the department has reported achievement against the planned targets:</a:t>
            </a:r>
          </a:p>
          <a:p>
            <a:pPr marL="82296" indent="0" algn="just">
              <a:lnSpc>
                <a:spcPct val="120000"/>
              </a:lnSpc>
              <a:buNone/>
            </a:pPr>
            <a:endParaRPr lang="en-US" sz="2000" dirty="0" smtClean="0">
              <a:solidFill>
                <a:schemeClr val="tx1"/>
              </a:solidFill>
            </a:endParaRPr>
          </a:p>
          <a:p>
            <a:pPr lvl="1" algn="just">
              <a:lnSpc>
                <a:spcPct val="120000"/>
              </a:lnSpc>
              <a:buFont typeface="Courier New" panose="02070309020205020404" pitchFamily="49" charset="0"/>
              <a:buChar char="o"/>
            </a:pPr>
            <a:r>
              <a:rPr lang="en-US" sz="6400" dirty="0" smtClean="0">
                <a:solidFill>
                  <a:schemeClr val="tx1"/>
                </a:solidFill>
              </a:rPr>
              <a:t>Percentage </a:t>
            </a:r>
            <a:r>
              <a:rPr lang="en-US" sz="6400" dirty="0">
                <a:solidFill>
                  <a:schemeClr val="tx1"/>
                </a:solidFill>
              </a:rPr>
              <a:t>of feasibility studies completed within scheduled </a:t>
            </a:r>
            <a:r>
              <a:rPr lang="en-US" sz="6400" dirty="0" smtClean="0">
                <a:solidFill>
                  <a:schemeClr val="tx1"/>
                </a:solidFill>
              </a:rPr>
              <a:t>timeframes</a:t>
            </a:r>
          </a:p>
          <a:p>
            <a:pPr lvl="1" algn="just">
              <a:lnSpc>
                <a:spcPct val="120000"/>
              </a:lnSpc>
              <a:buFont typeface="Courier New" panose="02070309020205020404" pitchFamily="49" charset="0"/>
              <a:buChar char="o"/>
            </a:pPr>
            <a:r>
              <a:rPr lang="en-US" sz="6400" dirty="0" smtClean="0">
                <a:solidFill>
                  <a:schemeClr val="tx1"/>
                </a:solidFill>
              </a:rPr>
              <a:t>Number </a:t>
            </a:r>
            <a:r>
              <a:rPr lang="en-US" sz="6400" dirty="0">
                <a:solidFill>
                  <a:schemeClr val="tx1"/>
                </a:solidFill>
              </a:rPr>
              <a:t>of buildings performance assessed in identified performance </a:t>
            </a:r>
            <a:r>
              <a:rPr lang="en-US" sz="6400" dirty="0" smtClean="0">
                <a:solidFill>
                  <a:schemeClr val="tx1"/>
                </a:solidFill>
              </a:rPr>
              <a:t>areas</a:t>
            </a:r>
          </a:p>
          <a:p>
            <a:pPr marL="402336" lvl="1" indent="0" algn="just">
              <a:lnSpc>
                <a:spcPct val="120000"/>
              </a:lnSpc>
              <a:buNone/>
            </a:pPr>
            <a:endParaRPr lang="en-US" sz="3200" dirty="0" smtClean="0">
              <a:solidFill>
                <a:schemeClr val="tx1"/>
              </a:solidFill>
            </a:endParaRPr>
          </a:p>
          <a:p>
            <a:pPr algn="just">
              <a:lnSpc>
                <a:spcPct val="120000"/>
              </a:lnSpc>
              <a:buFont typeface="Wingdings" panose="05000000000000000000" pitchFamily="2" charset="2"/>
              <a:buChar char="q"/>
            </a:pPr>
            <a:r>
              <a:rPr lang="en-ZA" sz="6400" dirty="0">
                <a:solidFill>
                  <a:schemeClr val="tx1"/>
                </a:solidFill>
              </a:rPr>
              <a:t>However</a:t>
            </a:r>
            <a:r>
              <a:rPr lang="en-ZA" sz="6400" dirty="0" smtClean="0">
                <a:solidFill>
                  <a:schemeClr val="tx1"/>
                </a:solidFill>
              </a:rPr>
              <a:t>, </a:t>
            </a:r>
            <a:r>
              <a:rPr lang="en-ZA" sz="6400" dirty="0">
                <a:solidFill>
                  <a:schemeClr val="tx1"/>
                </a:solidFill>
              </a:rPr>
              <a:t>the indicator “p</a:t>
            </a:r>
            <a:r>
              <a:rPr lang="en-US" sz="6400" dirty="0">
                <a:solidFill>
                  <a:schemeClr val="tx1"/>
                </a:solidFill>
              </a:rPr>
              <a:t>ercentage of valuations completed within scheduled timeframes” </a:t>
            </a:r>
            <a:r>
              <a:rPr lang="en-ZA" sz="6400" dirty="0">
                <a:solidFill>
                  <a:schemeClr val="tx1"/>
                </a:solidFill>
              </a:rPr>
              <a:t>has reported under- achievement of 73% (Q2) and 81% (Q3) </a:t>
            </a:r>
            <a:r>
              <a:rPr lang="en-US" sz="6400" dirty="0">
                <a:solidFill>
                  <a:schemeClr val="tx1"/>
                </a:solidFill>
              </a:rPr>
              <a:t>against the planned target of 85% for both Q2 &amp; Q3. </a:t>
            </a:r>
            <a:endParaRPr lang="en-US" sz="6400" dirty="0" smtClean="0">
              <a:solidFill>
                <a:schemeClr val="tx1"/>
              </a:solidFill>
            </a:endParaRPr>
          </a:p>
          <a:p>
            <a:pPr marL="82296" indent="0" algn="just">
              <a:lnSpc>
                <a:spcPct val="120000"/>
              </a:lnSpc>
              <a:buNone/>
            </a:pPr>
            <a:endParaRPr lang="en-US" sz="6400" dirty="0">
              <a:solidFill>
                <a:schemeClr val="tx1"/>
              </a:solidFill>
            </a:endParaRPr>
          </a:p>
          <a:p>
            <a:pPr algn="just">
              <a:lnSpc>
                <a:spcPct val="120000"/>
              </a:lnSpc>
              <a:buFont typeface="Wingdings" panose="05000000000000000000" pitchFamily="2" charset="2"/>
              <a:buChar char="q"/>
            </a:pPr>
            <a:r>
              <a:rPr lang="en-US" sz="6400" dirty="0">
                <a:solidFill>
                  <a:schemeClr val="tx1"/>
                </a:solidFill>
              </a:rPr>
              <a:t>The department has indicated that the deviation was due to a new requirement for valuations introduced in Q2.  </a:t>
            </a:r>
            <a:endParaRPr lang="en-US" sz="6400" dirty="0" smtClean="0">
              <a:solidFill>
                <a:schemeClr val="tx1"/>
              </a:solidFill>
            </a:endParaRPr>
          </a:p>
          <a:p>
            <a:pPr marL="82296" indent="0" algn="just">
              <a:lnSpc>
                <a:spcPct val="120000"/>
              </a:lnSpc>
              <a:buNone/>
            </a:pPr>
            <a:endParaRPr lang="en-US" sz="6400" dirty="0">
              <a:solidFill>
                <a:schemeClr val="tx1"/>
              </a:solidFill>
            </a:endParaRPr>
          </a:p>
          <a:p>
            <a:pPr algn="just">
              <a:lnSpc>
                <a:spcPct val="120000"/>
              </a:lnSpc>
              <a:buFont typeface="Wingdings" panose="05000000000000000000" pitchFamily="2" charset="2"/>
              <a:buChar char="q"/>
            </a:pPr>
            <a:r>
              <a:rPr lang="en-US" sz="6400" dirty="0">
                <a:solidFill>
                  <a:schemeClr val="tx1"/>
                </a:solidFill>
              </a:rPr>
              <a:t>The department must ensure corrective actions are provided for all indicators that have reported underperformance so that the planned overall targets are achieved. </a:t>
            </a:r>
          </a:p>
          <a:p>
            <a:pPr marL="82296" indent="0">
              <a:buNone/>
            </a:pPr>
            <a:endParaRPr lang="en-US" sz="2600" dirty="0">
              <a:solidFill>
                <a:prstClr val="black"/>
              </a:solidFill>
            </a:endParaRPr>
          </a:p>
          <a:p>
            <a:endParaRPr lang="en-US" sz="2600" dirty="0">
              <a:solidFill>
                <a:prstClr val="black"/>
              </a:solidFill>
            </a:endParaRPr>
          </a:p>
          <a:p>
            <a:pPr marL="82296" indent="0">
              <a:buNone/>
            </a:pPr>
            <a:endParaRPr lang="en-US" sz="2600" dirty="0">
              <a:solidFill>
                <a:prstClr val="black"/>
              </a:solidFill>
            </a:endParaRPr>
          </a:p>
          <a:p>
            <a:pPr marL="82296" indent="0">
              <a:buNone/>
            </a:pPr>
            <a:endParaRPr lang="en-US" sz="2600" dirty="0">
              <a:solidFill>
                <a:prstClr val="black"/>
              </a:solidFill>
            </a:endParaRPr>
          </a:p>
          <a:p>
            <a:pPr marL="82296" indent="0">
              <a:buNone/>
            </a:pPr>
            <a:endParaRPr lang="en-US" dirty="0"/>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14</a:t>
            </a:fld>
            <a:endParaRPr lang="en-ZA" dirty="0">
              <a:solidFill>
                <a:srgbClr val="531A17">
                  <a:satMod val="130000"/>
                </a:srgbClr>
              </a:solidFill>
            </a:endParaRPr>
          </a:p>
        </p:txBody>
      </p:sp>
    </p:spTree>
    <p:extLst>
      <p:ext uri="{BB962C8B-B14F-4D97-AF65-F5344CB8AC3E}">
        <p14:creationId xmlns:p14="http://schemas.microsoft.com/office/powerpoint/2010/main" val="662212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97277"/>
          </a:xfrm>
        </p:spPr>
        <p:txBody>
          <a:bodyPr>
            <a:noAutofit/>
          </a:bodyPr>
          <a:lstStyle/>
          <a:p>
            <a:pPr algn="ctr"/>
            <a:r>
              <a:rPr lang="en-US" sz="2800" b="1" dirty="0" smtClean="0">
                <a:solidFill>
                  <a:schemeClr val="accent1"/>
                </a:solidFill>
              </a:rPr>
              <a:t>PMTE: Programme 3: Construction Project Management</a:t>
            </a:r>
            <a:br>
              <a:rPr lang="en-US" sz="2800" b="1" dirty="0" smtClean="0">
                <a:solidFill>
                  <a:schemeClr val="accent1"/>
                </a:solidFill>
              </a:rPr>
            </a:br>
            <a:r>
              <a:rPr lang="en-US" sz="2800" b="1" dirty="0" smtClean="0">
                <a:solidFill>
                  <a:schemeClr val="accent1"/>
                </a:solidFill>
              </a:rPr>
              <a:t>Performance Overview (Q1-Q3) </a:t>
            </a:r>
            <a:endParaRPr lang="en-US" sz="2800" dirty="0">
              <a:solidFill>
                <a:schemeClr val="accent1"/>
              </a:solidFill>
            </a:endParaRPr>
          </a:p>
        </p:txBody>
      </p:sp>
      <p:sp>
        <p:nvSpPr>
          <p:cNvPr id="3" name="Content Placeholder 2"/>
          <p:cNvSpPr>
            <a:spLocks noGrp="1"/>
          </p:cNvSpPr>
          <p:nvPr>
            <p:ph idx="1"/>
          </p:nvPr>
        </p:nvSpPr>
        <p:spPr>
          <a:xfrm>
            <a:off x="208592" y="1097277"/>
            <a:ext cx="8726816" cy="5097891"/>
          </a:xfrm>
        </p:spPr>
        <p:txBody>
          <a:bodyPr>
            <a:normAutofit fontScale="25000" lnSpcReduction="20000"/>
          </a:bodyPr>
          <a:lstStyle/>
          <a:p>
            <a:pPr marL="82296" indent="0" algn="just">
              <a:buNone/>
            </a:pPr>
            <a:endParaRPr lang="en-US" sz="1000" i="1" dirty="0">
              <a:solidFill>
                <a:schemeClr val="tx1"/>
              </a:solidFill>
            </a:endParaRPr>
          </a:p>
          <a:p>
            <a:pPr algn="just">
              <a:buFont typeface="Wingdings" panose="05000000000000000000" pitchFamily="2" charset="2"/>
              <a:buChar char="q"/>
            </a:pPr>
            <a:r>
              <a:rPr lang="en-US" sz="6200" dirty="0" smtClean="0">
                <a:solidFill>
                  <a:schemeClr val="tx1"/>
                </a:solidFill>
              </a:rPr>
              <a:t>The department has reported achievement of the planned targets in quarter one  for the following indicators:</a:t>
            </a:r>
          </a:p>
          <a:p>
            <a:pPr lvl="1" algn="just">
              <a:buFont typeface="Courier New" panose="02070309020205020404" pitchFamily="49" charset="0"/>
              <a:buChar char="o"/>
            </a:pPr>
            <a:r>
              <a:rPr lang="en-US" sz="4900" dirty="0" smtClean="0">
                <a:solidFill>
                  <a:schemeClr val="tx1"/>
                </a:solidFill>
              </a:rPr>
              <a:t>Number </a:t>
            </a:r>
            <a:r>
              <a:rPr lang="en-US" sz="4900" dirty="0">
                <a:solidFill>
                  <a:schemeClr val="tx1"/>
                </a:solidFill>
              </a:rPr>
              <a:t>of </a:t>
            </a:r>
            <a:r>
              <a:rPr lang="en-US" sz="4900" dirty="0" smtClean="0">
                <a:solidFill>
                  <a:schemeClr val="tx1"/>
                </a:solidFill>
              </a:rPr>
              <a:t>infrastructure projects </a:t>
            </a:r>
            <a:r>
              <a:rPr lang="en-US" sz="4900" dirty="0">
                <a:solidFill>
                  <a:schemeClr val="tx1"/>
                </a:solidFill>
              </a:rPr>
              <a:t>completed </a:t>
            </a:r>
            <a:endParaRPr lang="en-US" sz="4900" dirty="0" smtClean="0">
              <a:solidFill>
                <a:schemeClr val="tx1"/>
              </a:solidFill>
            </a:endParaRPr>
          </a:p>
          <a:p>
            <a:pPr lvl="1" algn="just">
              <a:buFont typeface="Courier New" panose="02070309020205020404" pitchFamily="49" charset="0"/>
              <a:buChar char="o"/>
            </a:pPr>
            <a:r>
              <a:rPr lang="en-US" sz="4900" dirty="0">
                <a:solidFill>
                  <a:schemeClr val="tx1"/>
                </a:solidFill>
              </a:rPr>
              <a:t>Number of </a:t>
            </a:r>
            <a:r>
              <a:rPr lang="en-US" sz="4900" dirty="0" smtClean="0">
                <a:solidFill>
                  <a:schemeClr val="tx1"/>
                </a:solidFill>
              </a:rPr>
              <a:t>infrastructure projects </a:t>
            </a:r>
            <a:r>
              <a:rPr lang="en-US" sz="4900" dirty="0">
                <a:solidFill>
                  <a:schemeClr val="tx1"/>
                </a:solidFill>
              </a:rPr>
              <a:t>completed </a:t>
            </a:r>
            <a:r>
              <a:rPr lang="en-US" sz="4900" dirty="0" smtClean="0">
                <a:solidFill>
                  <a:schemeClr val="tx1"/>
                </a:solidFill>
              </a:rPr>
              <a:t>within agreed </a:t>
            </a:r>
            <a:r>
              <a:rPr lang="en-US" sz="4900" dirty="0">
                <a:solidFill>
                  <a:schemeClr val="tx1"/>
                </a:solidFill>
              </a:rPr>
              <a:t>construction </a:t>
            </a:r>
            <a:r>
              <a:rPr lang="en-US" sz="4900" dirty="0" smtClean="0">
                <a:solidFill>
                  <a:schemeClr val="tx1"/>
                </a:solidFill>
              </a:rPr>
              <a:t>period</a:t>
            </a:r>
          </a:p>
          <a:p>
            <a:pPr lvl="1" algn="just">
              <a:buFont typeface="Courier New" panose="02070309020205020404" pitchFamily="49" charset="0"/>
              <a:buChar char="o"/>
            </a:pPr>
            <a:r>
              <a:rPr lang="en-US" sz="4900" dirty="0">
                <a:solidFill>
                  <a:schemeClr val="tx1"/>
                </a:solidFill>
              </a:rPr>
              <a:t>Number of </a:t>
            </a:r>
            <a:r>
              <a:rPr lang="en-US" sz="4900" dirty="0" smtClean="0">
                <a:solidFill>
                  <a:schemeClr val="tx1"/>
                </a:solidFill>
              </a:rPr>
              <a:t>infrastructure projects </a:t>
            </a:r>
            <a:r>
              <a:rPr lang="en-US" sz="4900" dirty="0">
                <a:solidFill>
                  <a:schemeClr val="tx1"/>
                </a:solidFill>
              </a:rPr>
              <a:t>completed </a:t>
            </a:r>
            <a:r>
              <a:rPr lang="en-US" sz="4900" dirty="0" smtClean="0">
                <a:solidFill>
                  <a:schemeClr val="tx1"/>
                </a:solidFill>
              </a:rPr>
              <a:t>within approved budget</a:t>
            </a:r>
          </a:p>
          <a:p>
            <a:pPr lvl="1" algn="just">
              <a:buFont typeface="Courier New" panose="02070309020205020404" pitchFamily="49" charset="0"/>
              <a:buChar char="o"/>
            </a:pPr>
            <a:r>
              <a:rPr lang="en-US" sz="4900" dirty="0">
                <a:solidFill>
                  <a:schemeClr val="tx1"/>
                </a:solidFill>
              </a:rPr>
              <a:t>Number of EPWP </a:t>
            </a:r>
            <a:r>
              <a:rPr lang="en-US" sz="4900" dirty="0" smtClean="0">
                <a:solidFill>
                  <a:schemeClr val="tx1"/>
                </a:solidFill>
              </a:rPr>
              <a:t>work opportunities </a:t>
            </a:r>
            <a:r>
              <a:rPr lang="en-US" sz="4900" dirty="0">
                <a:solidFill>
                  <a:schemeClr val="tx1"/>
                </a:solidFill>
              </a:rPr>
              <a:t>created </a:t>
            </a:r>
            <a:r>
              <a:rPr lang="en-US" sz="4900" dirty="0" smtClean="0">
                <a:solidFill>
                  <a:schemeClr val="tx1"/>
                </a:solidFill>
              </a:rPr>
              <a:t>through construction projects</a:t>
            </a:r>
          </a:p>
          <a:p>
            <a:pPr marL="402336" lvl="1" indent="0" algn="just">
              <a:buNone/>
            </a:pPr>
            <a:endParaRPr lang="en-US" sz="4900" dirty="0" smtClean="0">
              <a:solidFill>
                <a:schemeClr val="tx1"/>
              </a:solidFill>
            </a:endParaRPr>
          </a:p>
          <a:p>
            <a:pPr marL="128016" indent="0" algn="just">
              <a:buNone/>
            </a:pPr>
            <a:r>
              <a:rPr lang="en-ZA" sz="6200" dirty="0" smtClean="0">
                <a:solidFill>
                  <a:schemeClr val="tx1"/>
                </a:solidFill>
              </a:rPr>
              <a:t>However, the same indicators subsequently reported under-achievement for Q2 &amp; Q3.</a:t>
            </a:r>
          </a:p>
          <a:p>
            <a:pPr marL="128016" indent="0" algn="just">
              <a:lnSpc>
                <a:spcPct val="120000"/>
              </a:lnSpc>
              <a:buNone/>
            </a:pPr>
            <a:endParaRPr lang="en-ZA" sz="2500" dirty="0">
              <a:solidFill>
                <a:schemeClr val="tx1"/>
              </a:solidFill>
            </a:endParaRPr>
          </a:p>
          <a:p>
            <a:pPr algn="just">
              <a:buFont typeface="Wingdings" panose="05000000000000000000" pitchFamily="2" charset="2"/>
              <a:buChar char="q"/>
            </a:pPr>
            <a:r>
              <a:rPr lang="en-ZA" sz="5800" dirty="0" smtClean="0">
                <a:solidFill>
                  <a:schemeClr val="tx1"/>
                </a:solidFill>
              </a:rPr>
              <a:t>The </a:t>
            </a:r>
            <a:r>
              <a:rPr lang="en-ZA" sz="5800" dirty="0">
                <a:solidFill>
                  <a:schemeClr val="tx1"/>
                </a:solidFill>
              </a:rPr>
              <a:t>rest of the other indicators </a:t>
            </a:r>
            <a:r>
              <a:rPr lang="en-ZA" sz="5800" dirty="0" smtClean="0">
                <a:solidFill>
                  <a:schemeClr val="tx1"/>
                </a:solidFill>
              </a:rPr>
              <a:t>in </a:t>
            </a:r>
            <a:r>
              <a:rPr lang="en-ZA" sz="5800" dirty="0">
                <a:solidFill>
                  <a:schemeClr val="tx1"/>
                </a:solidFill>
              </a:rPr>
              <a:t>this programme have all reported under-achievement </a:t>
            </a:r>
            <a:r>
              <a:rPr lang="en-ZA" sz="5800" dirty="0" smtClean="0">
                <a:solidFill>
                  <a:schemeClr val="tx1"/>
                </a:solidFill>
              </a:rPr>
              <a:t>throughout the quarters (Q1-Q3).</a:t>
            </a:r>
          </a:p>
          <a:p>
            <a:pPr marL="82296" indent="0" algn="just">
              <a:buNone/>
            </a:pPr>
            <a:endParaRPr lang="en-US" sz="2500" dirty="0">
              <a:solidFill>
                <a:schemeClr val="tx1"/>
              </a:solidFill>
            </a:endParaRPr>
          </a:p>
          <a:p>
            <a:pPr algn="just">
              <a:buFont typeface="Wingdings" panose="05000000000000000000" pitchFamily="2" charset="2"/>
              <a:buChar char="q"/>
            </a:pPr>
            <a:r>
              <a:rPr lang="en-ZA" sz="5800" dirty="0" smtClean="0">
                <a:solidFill>
                  <a:schemeClr val="tx1"/>
                </a:solidFill>
              </a:rPr>
              <a:t>The reasons for deviation that is common across the quarters relate to </a:t>
            </a:r>
            <a:r>
              <a:rPr lang="en-US" sz="5800" dirty="0">
                <a:solidFill>
                  <a:schemeClr val="tx1"/>
                </a:solidFill>
              </a:rPr>
              <a:t>additional work from client </a:t>
            </a:r>
            <a:r>
              <a:rPr lang="en-US" sz="5800" dirty="0" smtClean="0">
                <a:solidFill>
                  <a:schemeClr val="tx1"/>
                </a:solidFill>
              </a:rPr>
              <a:t>departments and under-performance by contractors. The </a:t>
            </a:r>
            <a:r>
              <a:rPr lang="en-ZA" sz="5800" dirty="0" smtClean="0">
                <a:solidFill>
                  <a:schemeClr val="tx1"/>
                </a:solidFill>
              </a:rPr>
              <a:t>department must ensure it puts corrective measures in place to ensure the overall target can be achieved.</a:t>
            </a:r>
          </a:p>
          <a:p>
            <a:pPr marL="82296" indent="0" algn="just">
              <a:buNone/>
            </a:pPr>
            <a:endParaRPr lang="en-ZA" sz="2500" dirty="0" smtClean="0">
              <a:solidFill>
                <a:schemeClr val="tx1"/>
              </a:solidFill>
            </a:endParaRPr>
          </a:p>
          <a:p>
            <a:pPr algn="just">
              <a:buFont typeface="Wingdings" panose="05000000000000000000" pitchFamily="2" charset="2"/>
              <a:buChar char="q"/>
            </a:pPr>
            <a:r>
              <a:rPr lang="en-ZA" sz="5500" dirty="0" smtClean="0">
                <a:solidFill>
                  <a:schemeClr val="tx1"/>
                </a:solidFill>
              </a:rPr>
              <a:t> </a:t>
            </a:r>
            <a:r>
              <a:rPr lang="en-ZA" sz="5800" dirty="0" smtClean="0">
                <a:solidFill>
                  <a:schemeClr val="tx1"/>
                </a:solidFill>
              </a:rPr>
              <a:t>It is concerning that the under-performance also affects the department’s contribution to the creation of work opportunities</a:t>
            </a:r>
            <a:r>
              <a:rPr lang="en-ZA" sz="5500" dirty="0" smtClean="0">
                <a:solidFill>
                  <a:schemeClr val="tx1"/>
                </a:solidFill>
              </a:rPr>
              <a:t>.</a:t>
            </a:r>
            <a:endParaRPr lang="en-US" sz="2600" dirty="0">
              <a:solidFill>
                <a:prstClr val="black"/>
              </a:solidFill>
            </a:endParaRPr>
          </a:p>
          <a:p>
            <a:pPr marL="82296" indent="0">
              <a:buNone/>
            </a:pPr>
            <a:endParaRPr lang="en-US" dirty="0"/>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15</a:t>
            </a:fld>
            <a:endParaRPr lang="en-ZA" dirty="0">
              <a:solidFill>
                <a:srgbClr val="531A17">
                  <a:satMod val="130000"/>
                </a:srgbClr>
              </a:solidFill>
            </a:endParaRPr>
          </a:p>
        </p:txBody>
      </p:sp>
    </p:spTree>
    <p:extLst>
      <p:ext uri="{BB962C8B-B14F-4D97-AF65-F5344CB8AC3E}">
        <p14:creationId xmlns:p14="http://schemas.microsoft.com/office/powerpoint/2010/main" val="3332994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97277"/>
          </a:xfrm>
        </p:spPr>
        <p:txBody>
          <a:bodyPr>
            <a:noAutofit/>
          </a:bodyPr>
          <a:lstStyle/>
          <a:p>
            <a:pPr algn="ctr"/>
            <a:r>
              <a:rPr lang="en-US" sz="2800" b="1" dirty="0" smtClean="0">
                <a:solidFill>
                  <a:schemeClr val="accent1"/>
                </a:solidFill>
              </a:rPr>
              <a:t>PMTE: </a:t>
            </a:r>
            <a:r>
              <a:rPr lang="en-US" sz="2800" b="1" dirty="0">
                <a:solidFill>
                  <a:schemeClr val="accent1"/>
                </a:solidFill>
              </a:rPr>
              <a:t>Programme 4: Real Estate Management</a:t>
            </a:r>
            <a:r>
              <a:rPr lang="en-US" sz="2800" b="1" dirty="0" smtClean="0">
                <a:solidFill>
                  <a:schemeClr val="accent1"/>
                </a:solidFill>
              </a:rPr>
              <a:t/>
            </a:r>
            <a:br>
              <a:rPr lang="en-US" sz="2800" b="1" dirty="0" smtClean="0">
                <a:solidFill>
                  <a:schemeClr val="accent1"/>
                </a:solidFill>
              </a:rPr>
            </a:br>
            <a:r>
              <a:rPr lang="en-US" sz="2800" b="1" dirty="0" smtClean="0">
                <a:solidFill>
                  <a:schemeClr val="accent1"/>
                </a:solidFill>
              </a:rPr>
              <a:t>Performance Overview (Q1-Q3) </a:t>
            </a:r>
            <a:endParaRPr lang="en-US" sz="2800" dirty="0">
              <a:solidFill>
                <a:schemeClr val="accent1"/>
              </a:solidFill>
            </a:endParaRPr>
          </a:p>
        </p:txBody>
      </p:sp>
      <p:sp>
        <p:nvSpPr>
          <p:cNvPr id="3" name="Content Placeholder 2"/>
          <p:cNvSpPr>
            <a:spLocks noGrp="1"/>
          </p:cNvSpPr>
          <p:nvPr>
            <p:ph idx="1"/>
          </p:nvPr>
        </p:nvSpPr>
        <p:spPr>
          <a:xfrm>
            <a:off x="208592" y="1097277"/>
            <a:ext cx="8726816" cy="5097891"/>
          </a:xfrm>
        </p:spPr>
        <p:txBody>
          <a:bodyPr>
            <a:normAutofit fontScale="32500" lnSpcReduction="20000"/>
          </a:bodyPr>
          <a:lstStyle/>
          <a:p>
            <a:pPr marL="82296" indent="0" algn="just">
              <a:buNone/>
            </a:pPr>
            <a:endParaRPr lang="en-US" sz="1000" i="1" dirty="0">
              <a:solidFill>
                <a:schemeClr val="tx1"/>
              </a:solidFill>
            </a:endParaRPr>
          </a:p>
          <a:p>
            <a:pPr algn="just">
              <a:lnSpc>
                <a:spcPct val="120000"/>
              </a:lnSpc>
              <a:buFont typeface="Wingdings" panose="05000000000000000000" pitchFamily="2" charset="2"/>
              <a:buChar char="q"/>
            </a:pPr>
            <a:r>
              <a:rPr lang="en-US" sz="6200" dirty="0" smtClean="0">
                <a:solidFill>
                  <a:schemeClr val="tx1"/>
                </a:solidFill>
              </a:rPr>
              <a:t>The bulk of </a:t>
            </a:r>
            <a:r>
              <a:rPr lang="en-US" sz="6200" dirty="0">
                <a:solidFill>
                  <a:schemeClr val="tx1"/>
                </a:solidFill>
              </a:rPr>
              <a:t>the indicators under this programme </a:t>
            </a:r>
            <a:r>
              <a:rPr lang="en-US" sz="6200" dirty="0" smtClean="0">
                <a:solidFill>
                  <a:schemeClr val="tx1"/>
                </a:solidFill>
              </a:rPr>
              <a:t>only have annual targets, of which their performance is planned to be reported in quarter 4.</a:t>
            </a:r>
          </a:p>
          <a:p>
            <a:pPr marL="82296" indent="0" algn="just">
              <a:lnSpc>
                <a:spcPct val="120000"/>
              </a:lnSpc>
              <a:buNone/>
            </a:pPr>
            <a:endParaRPr lang="en-US" sz="6200" dirty="0" smtClean="0">
              <a:solidFill>
                <a:schemeClr val="tx1"/>
              </a:solidFill>
            </a:endParaRPr>
          </a:p>
          <a:p>
            <a:pPr algn="just">
              <a:lnSpc>
                <a:spcPct val="120000"/>
              </a:lnSpc>
              <a:buFont typeface="Wingdings" panose="05000000000000000000" pitchFamily="2" charset="2"/>
              <a:buChar char="q"/>
            </a:pPr>
            <a:r>
              <a:rPr lang="en-US" sz="6200" dirty="0" smtClean="0">
                <a:solidFill>
                  <a:schemeClr val="tx1"/>
                </a:solidFill>
              </a:rPr>
              <a:t>The department has reported non or under-performance on most of the indicators that have quarterly targets between Q1 and Q3. </a:t>
            </a:r>
          </a:p>
          <a:p>
            <a:pPr marL="82296" indent="0" algn="just">
              <a:lnSpc>
                <a:spcPct val="120000"/>
              </a:lnSpc>
              <a:buNone/>
            </a:pPr>
            <a:endParaRPr lang="en-US" sz="6200" dirty="0" smtClean="0">
              <a:solidFill>
                <a:schemeClr val="tx1"/>
              </a:solidFill>
            </a:endParaRPr>
          </a:p>
          <a:p>
            <a:pPr algn="just">
              <a:lnSpc>
                <a:spcPct val="120000"/>
              </a:lnSpc>
              <a:buFont typeface="Wingdings" panose="05000000000000000000" pitchFamily="2" charset="2"/>
              <a:buChar char="q"/>
            </a:pPr>
            <a:r>
              <a:rPr lang="en-US" sz="6200" dirty="0" smtClean="0">
                <a:solidFill>
                  <a:schemeClr val="tx1"/>
                </a:solidFill>
              </a:rPr>
              <a:t>The only indicator that has reported achievement of the planned target is </a:t>
            </a:r>
            <a:r>
              <a:rPr lang="en-US" sz="6200" i="1" dirty="0">
                <a:solidFill>
                  <a:schemeClr val="tx1"/>
                </a:solidFill>
              </a:rPr>
              <a:t>“Savings realised on identified private </a:t>
            </a:r>
            <a:r>
              <a:rPr lang="en-US" sz="6200" i="1" dirty="0" smtClean="0">
                <a:solidFill>
                  <a:schemeClr val="tx1"/>
                </a:solidFill>
              </a:rPr>
              <a:t>leases” in</a:t>
            </a:r>
            <a:r>
              <a:rPr lang="en-US" sz="6200" dirty="0" smtClean="0">
                <a:solidFill>
                  <a:schemeClr val="tx1"/>
                </a:solidFill>
              </a:rPr>
              <a:t> Q2</a:t>
            </a:r>
            <a:r>
              <a:rPr lang="en-US" sz="6200" i="1" dirty="0" smtClean="0">
                <a:solidFill>
                  <a:schemeClr val="tx1"/>
                </a:solidFill>
              </a:rPr>
              <a:t>. The </a:t>
            </a:r>
            <a:r>
              <a:rPr lang="en-US" sz="6200" dirty="0" smtClean="0">
                <a:solidFill>
                  <a:schemeClr val="tx1"/>
                </a:solidFill>
              </a:rPr>
              <a:t>planned quarter </a:t>
            </a:r>
            <a:r>
              <a:rPr lang="en-US" sz="6200" dirty="0">
                <a:solidFill>
                  <a:schemeClr val="tx1"/>
                </a:solidFill>
              </a:rPr>
              <a:t>2 </a:t>
            </a:r>
            <a:r>
              <a:rPr lang="en-US" sz="6200" dirty="0" smtClean="0">
                <a:solidFill>
                  <a:schemeClr val="tx1"/>
                </a:solidFill>
              </a:rPr>
              <a:t>target was </a:t>
            </a:r>
            <a:r>
              <a:rPr lang="en-US" sz="6200" dirty="0" smtClean="0">
                <a:solidFill>
                  <a:schemeClr val="tx1"/>
                </a:solidFill>
                <a:effectLst>
                  <a:outerShdw blurRad="38100" dist="38100" dir="2700000" algn="tl">
                    <a:srgbClr val="000000">
                      <a:alpha val="43137"/>
                    </a:srgbClr>
                  </a:outerShdw>
                </a:effectLst>
              </a:rPr>
              <a:t>R30m </a:t>
            </a:r>
            <a:r>
              <a:rPr lang="en-US" sz="6200" dirty="0" smtClean="0">
                <a:solidFill>
                  <a:schemeClr val="tx1"/>
                </a:solidFill>
              </a:rPr>
              <a:t>savings realised, and the reported performance was </a:t>
            </a:r>
            <a:r>
              <a:rPr lang="en-US" sz="6200" dirty="0" smtClean="0">
                <a:solidFill>
                  <a:schemeClr val="tx1"/>
                </a:solidFill>
                <a:effectLst>
                  <a:outerShdw blurRad="38100" dist="38100" dir="2700000" algn="tl">
                    <a:srgbClr val="000000">
                      <a:alpha val="43137"/>
                    </a:srgbClr>
                  </a:outerShdw>
                </a:effectLst>
              </a:rPr>
              <a:t>R30,3</a:t>
            </a:r>
            <a:r>
              <a:rPr lang="en-US" sz="6200" dirty="0" smtClean="0">
                <a:solidFill>
                  <a:schemeClr val="tx1"/>
                </a:solidFill>
              </a:rPr>
              <a:t> </a:t>
            </a:r>
            <a:r>
              <a:rPr lang="en-US" sz="6200" dirty="0">
                <a:solidFill>
                  <a:schemeClr val="tx1"/>
                </a:solidFill>
              </a:rPr>
              <a:t>million </a:t>
            </a:r>
            <a:r>
              <a:rPr lang="en-US" sz="6200" dirty="0" smtClean="0">
                <a:solidFill>
                  <a:schemeClr val="tx1"/>
                </a:solidFill>
              </a:rPr>
              <a:t>savings realized. </a:t>
            </a:r>
          </a:p>
          <a:p>
            <a:pPr marL="82296" indent="0" algn="just">
              <a:lnSpc>
                <a:spcPct val="120000"/>
              </a:lnSpc>
              <a:buNone/>
            </a:pPr>
            <a:endParaRPr lang="en-US" sz="6200" dirty="0" smtClean="0">
              <a:solidFill>
                <a:schemeClr val="tx1"/>
              </a:solidFill>
            </a:endParaRPr>
          </a:p>
          <a:p>
            <a:pPr algn="just">
              <a:lnSpc>
                <a:spcPct val="120000"/>
              </a:lnSpc>
              <a:buFont typeface="Wingdings" panose="05000000000000000000" pitchFamily="2" charset="2"/>
              <a:buChar char="q"/>
            </a:pPr>
            <a:r>
              <a:rPr lang="en-ZA" sz="6200" dirty="0" smtClean="0">
                <a:solidFill>
                  <a:schemeClr val="tx1"/>
                </a:solidFill>
              </a:rPr>
              <a:t>The department has provided the reasons for deviations, however did not provide the corrective actions. </a:t>
            </a:r>
            <a:endParaRPr lang="en-US" sz="6200" dirty="0" smtClean="0">
              <a:solidFill>
                <a:schemeClr val="tx1"/>
              </a:solidFill>
            </a:endParaRPr>
          </a:p>
          <a:p>
            <a:pPr algn="just">
              <a:lnSpc>
                <a:spcPct val="120000"/>
              </a:lnSpc>
              <a:buFont typeface="Wingdings" panose="05000000000000000000" pitchFamily="2" charset="2"/>
              <a:buChar char="q"/>
            </a:pPr>
            <a:endParaRPr lang="en-ZA" sz="6200" dirty="0">
              <a:solidFill>
                <a:schemeClr val="tx1"/>
              </a:solidFill>
            </a:endParaRPr>
          </a:p>
          <a:p>
            <a:pPr algn="just">
              <a:lnSpc>
                <a:spcPct val="120000"/>
              </a:lnSpc>
              <a:buFont typeface="Wingdings" panose="05000000000000000000" pitchFamily="2" charset="2"/>
              <a:buChar char="q"/>
            </a:pPr>
            <a:endParaRPr lang="en-US" sz="3100" dirty="0">
              <a:solidFill>
                <a:schemeClr val="tx1"/>
              </a:solidFill>
            </a:endParaRPr>
          </a:p>
          <a:p>
            <a:pPr marL="82296" indent="0" algn="just">
              <a:buNone/>
            </a:pPr>
            <a:endParaRPr lang="en-US" sz="2600" dirty="0">
              <a:solidFill>
                <a:prstClr val="black"/>
              </a:solidFill>
            </a:endParaRPr>
          </a:p>
          <a:p>
            <a:pPr marL="82296" indent="0">
              <a:buNone/>
            </a:pPr>
            <a:endParaRPr lang="en-US" dirty="0"/>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16</a:t>
            </a:fld>
            <a:endParaRPr lang="en-ZA" dirty="0">
              <a:solidFill>
                <a:srgbClr val="531A17">
                  <a:satMod val="130000"/>
                </a:srgbClr>
              </a:solidFill>
            </a:endParaRPr>
          </a:p>
        </p:txBody>
      </p:sp>
    </p:spTree>
    <p:extLst>
      <p:ext uri="{BB962C8B-B14F-4D97-AF65-F5344CB8AC3E}">
        <p14:creationId xmlns:p14="http://schemas.microsoft.com/office/powerpoint/2010/main" val="2231350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97277"/>
          </a:xfrm>
        </p:spPr>
        <p:txBody>
          <a:bodyPr>
            <a:noAutofit/>
          </a:bodyPr>
          <a:lstStyle/>
          <a:p>
            <a:pPr algn="ctr"/>
            <a:r>
              <a:rPr lang="en-US" sz="2800" b="1" dirty="0" smtClean="0">
                <a:solidFill>
                  <a:schemeClr val="accent1"/>
                </a:solidFill>
              </a:rPr>
              <a:t>PMTE: Programme 5: Real Estate Information and Registry </a:t>
            </a:r>
            <a:br>
              <a:rPr lang="en-US" sz="2800" b="1" dirty="0" smtClean="0">
                <a:solidFill>
                  <a:schemeClr val="accent1"/>
                </a:solidFill>
              </a:rPr>
            </a:br>
            <a:r>
              <a:rPr lang="en-US" sz="2800" b="1" dirty="0" smtClean="0">
                <a:solidFill>
                  <a:schemeClr val="accent1"/>
                </a:solidFill>
              </a:rPr>
              <a:t>Performance Overview (Q1-Q3) </a:t>
            </a:r>
            <a:endParaRPr lang="en-US" sz="2800" dirty="0">
              <a:solidFill>
                <a:schemeClr val="accent1"/>
              </a:solidFill>
            </a:endParaRPr>
          </a:p>
        </p:txBody>
      </p:sp>
      <p:sp>
        <p:nvSpPr>
          <p:cNvPr id="3" name="Content Placeholder 2"/>
          <p:cNvSpPr>
            <a:spLocks noGrp="1"/>
          </p:cNvSpPr>
          <p:nvPr>
            <p:ph idx="1"/>
          </p:nvPr>
        </p:nvSpPr>
        <p:spPr>
          <a:xfrm>
            <a:off x="208592" y="1097277"/>
            <a:ext cx="8726816" cy="5097891"/>
          </a:xfrm>
        </p:spPr>
        <p:txBody>
          <a:bodyPr>
            <a:normAutofit fontScale="40000" lnSpcReduction="20000"/>
          </a:bodyPr>
          <a:lstStyle/>
          <a:p>
            <a:pPr marL="82296" indent="0" algn="just">
              <a:buNone/>
            </a:pPr>
            <a:endParaRPr lang="en-US" sz="1000" i="1" dirty="0">
              <a:solidFill>
                <a:schemeClr val="tx1"/>
              </a:solidFill>
            </a:endParaRPr>
          </a:p>
          <a:p>
            <a:pPr algn="just">
              <a:buFont typeface="Wingdings" panose="05000000000000000000" pitchFamily="2" charset="2"/>
              <a:buChar char="q"/>
            </a:pPr>
            <a:r>
              <a:rPr lang="en-US" sz="5000" dirty="0" smtClean="0">
                <a:solidFill>
                  <a:schemeClr val="tx1"/>
                </a:solidFill>
              </a:rPr>
              <a:t>The department’s </a:t>
            </a:r>
            <a:r>
              <a:rPr lang="en-US" sz="5000" dirty="0">
                <a:solidFill>
                  <a:schemeClr val="tx1"/>
                </a:solidFill>
              </a:rPr>
              <a:t>performance </a:t>
            </a:r>
            <a:r>
              <a:rPr lang="en-US" sz="5000" dirty="0" smtClean="0">
                <a:solidFill>
                  <a:schemeClr val="tx1"/>
                </a:solidFill>
              </a:rPr>
              <a:t>against the planned </a:t>
            </a:r>
            <a:r>
              <a:rPr lang="en-US" sz="5000" dirty="0">
                <a:solidFill>
                  <a:schemeClr val="tx1"/>
                </a:solidFill>
              </a:rPr>
              <a:t>targets </a:t>
            </a:r>
            <a:r>
              <a:rPr lang="en-US" sz="5000" dirty="0" smtClean="0">
                <a:solidFill>
                  <a:schemeClr val="tx1"/>
                </a:solidFill>
              </a:rPr>
              <a:t>in </a:t>
            </a:r>
            <a:r>
              <a:rPr lang="en-US" sz="5000" dirty="0">
                <a:solidFill>
                  <a:schemeClr val="tx1"/>
                </a:solidFill>
              </a:rPr>
              <a:t>this </a:t>
            </a:r>
            <a:r>
              <a:rPr lang="en-US" sz="5000" dirty="0" err="1">
                <a:solidFill>
                  <a:schemeClr val="tx1"/>
                </a:solidFill>
              </a:rPr>
              <a:t>programme</a:t>
            </a:r>
            <a:r>
              <a:rPr lang="en-US" sz="5000" dirty="0">
                <a:solidFill>
                  <a:schemeClr val="tx1"/>
                </a:solidFill>
              </a:rPr>
              <a:t> </a:t>
            </a:r>
            <a:r>
              <a:rPr lang="en-US" sz="5000" dirty="0" smtClean="0">
                <a:solidFill>
                  <a:schemeClr val="tx1"/>
                </a:solidFill>
              </a:rPr>
              <a:t>is on track, however attention needs be given to the following indicator:</a:t>
            </a:r>
          </a:p>
          <a:p>
            <a:pPr marL="82296" indent="0" algn="just">
              <a:lnSpc>
                <a:spcPct val="120000"/>
              </a:lnSpc>
              <a:buNone/>
            </a:pPr>
            <a:endParaRPr lang="en-US" sz="2900" dirty="0">
              <a:solidFill>
                <a:schemeClr val="tx1"/>
              </a:solidFill>
            </a:endParaRPr>
          </a:p>
          <a:p>
            <a:pPr algn="just">
              <a:buFont typeface="Wingdings" panose="05000000000000000000" pitchFamily="2" charset="2"/>
              <a:buChar char="q"/>
            </a:pPr>
            <a:r>
              <a:rPr lang="en-US" sz="5000" dirty="0" smtClean="0">
                <a:solidFill>
                  <a:schemeClr val="tx1"/>
                </a:solidFill>
              </a:rPr>
              <a:t>The indicator </a:t>
            </a:r>
            <a:r>
              <a:rPr lang="en-US" sz="5000" i="1" dirty="0" smtClean="0">
                <a:solidFill>
                  <a:schemeClr val="tx1"/>
                </a:solidFill>
              </a:rPr>
              <a:t>“number of land parcels vested” </a:t>
            </a:r>
            <a:r>
              <a:rPr lang="en-US" sz="5000" dirty="0" smtClean="0">
                <a:solidFill>
                  <a:schemeClr val="tx1"/>
                </a:solidFill>
              </a:rPr>
              <a:t>has reported under-achievement of 70 in quarter 1 against the planned target of 200, and  113 in quarter 2 against target of 200.</a:t>
            </a:r>
          </a:p>
          <a:p>
            <a:pPr marL="82296" indent="0" algn="just">
              <a:lnSpc>
                <a:spcPct val="120000"/>
              </a:lnSpc>
              <a:buNone/>
            </a:pPr>
            <a:endParaRPr lang="en-US" sz="3000" dirty="0" smtClean="0">
              <a:solidFill>
                <a:schemeClr val="tx1"/>
              </a:solidFill>
            </a:endParaRPr>
          </a:p>
          <a:p>
            <a:pPr algn="just">
              <a:buFont typeface="Wingdings" panose="05000000000000000000" pitchFamily="2" charset="2"/>
              <a:buChar char="q"/>
            </a:pPr>
            <a:r>
              <a:rPr lang="en-US" sz="5000" dirty="0" smtClean="0">
                <a:solidFill>
                  <a:schemeClr val="tx1"/>
                </a:solidFill>
              </a:rPr>
              <a:t>It has however reported over-achievement of  338 in quarter 3 target against a target of 200</a:t>
            </a:r>
            <a:r>
              <a:rPr lang="en-US" sz="4500" dirty="0" smtClean="0">
                <a:solidFill>
                  <a:schemeClr val="tx1"/>
                </a:solidFill>
              </a:rPr>
              <a:t>.</a:t>
            </a:r>
          </a:p>
          <a:p>
            <a:pPr marL="82296" indent="0" algn="just">
              <a:lnSpc>
                <a:spcPct val="120000"/>
              </a:lnSpc>
              <a:buNone/>
            </a:pPr>
            <a:endParaRPr lang="en-US" sz="2900" dirty="0" smtClean="0">
              <a:solidFill>
                <a:schemeClr val="tx1"/>
              </a:solidFill>
            </a:endParaRPr>
          </a:p>
          <a:p>
            <a:pPr algn="just">
              <a:buFont typeface="Wingdings" panose="05000000000000000000" pitchFamily="2" charset="2"/>
              <a:buChar char="q"/>
            </a:pPr>
            <a:r>
              <a:rPr lang="en-US" sz="5000" dirty="0" smtClean="0">
                <a:solidFill>
                  <a:schemeClr val="tx1"/>
                </a:solidFill>
              </a:rPr>
              <a:t>The department should review the reasons for deviation provided to ensure it reflects the root cause for the under-achievement. </a:t>
            </a:r>
          </a:p>
          <a:p>
            <a:pPr lvl="1" algn="just">
              <a:buFont typeface="Wingdings" panose="05000000000000000000" pitchFamily="2" charset="2"/>
              <a:buChar char="q"/>
            </a:pPr>
            <a:r>
              <a:rPr lang="en-US" sz="4600" dirty="0" smtClean="0">
                <a:solidFill>
                  <a:schemeClr val="tx1"/>
                </a:solidFill>
              </a:rPr>
              <a:t>In addition, corrective measures must be provided to reflect how the under-performance will be addressed to ensure the planned overall target is achieved.</a:t>
            </a:r>
          </a:p>
          <a:p>
            <a:pPr marL="82296" indent="0" algn="just">
              <a:buNone/>
            </a:pPr>
            <a:endParaRPr lang="en-US" sz="3600" dirty="0" smtClean="0">
              <a:solidFill>
                <a:schemeClr val="tx1"/>
              </a:solidFill>
            </a:endParaRPr>
          </a:p>
          <a:p>
            <a:pPr algn="just">
              <a:buFont typeface="Wingdings" panose="05000000000000000000" pitchFamily="2" charset="2"/>
              <a:buChar char="q"/>
            </a:pPr>
            <a:endParaRPr lang="en-US" sz="2900" dirty="0">
              <a:solidFill>
                <a:schemeClr val="tx1"/>
              </a:solidFill>
            </a:endParaRPr>
          </a:p>
          <a:p>
            <a:pPr marL="82296" indent="0" algn="just">
              <a:buNone/>
            </a:pPr>
            <a:endParaRPr lang="en-ZA" sz="2400" dirty="0">
              <a:solidFill>
                <a:prstClr val="black"/>
              </a:solidFill>
            </a:endParaRPr>
          </a:p>
          <a:p>
            <a:pPr marL="82296" indent="0" algn="just">
              <a:buNone/>
            </a:pPr>
            <a:r>
              <a:rPr lang="en-US" sz="2400" dirty="0" smtClean="0">
                <a:solidFill>
                  <a:prstClr val="black"/>
                </a:solidFill>
              </a:rPr>
              <a:t> </a:t>
            </a:r>
          </a:p>
          <a:p>
            <a:pPr marL="402336" lvl="1" indent="0" algn="just">
              <a:buClr>
                <a:srgbClr val="531A17"/>
              </a:buClr>
              <a:buNone/>
            </a:pPr>
            <a:endParaRPr lang="en-US" sz="1500" dirty="0">
              <a:solidFill>
                <a:prstClr val="black"/>
              </a:solidFill>
            </a:endParaRPr>
          </a:p>
          <a:p>
            <a:pPr marL="82296" indent="0">
              <a:buNone/>
            </a:pPr>
            <a:endParaRPr lang="en-ZA" sz="2600" dirty="0" smtClean="0">
              <a:solidFill>
                <a:prstClr val="black"/>
              </a:solidFill>
            </a:endParaRPr>
          </a:p>
          <a:p>
            <a:endParaRPr lang="en-ZA" sz="2600" dirty="0" smtClean="0">
              <a:solidFill>
                <a:prstClr val="black"/>
              </a:solidFill>
            </a:endParaRPr>
          </a:p>
          <a:p>
            <a:endParaRPr lang="en-US" sz="2600" dirty="0">
              <a:solidFill>
                <a:prstClr val="black"/>
              </a:solidFill>
            </a:endParaRPr>
          </a:p>
          <a:p>
            <a:endParaRPr lang="en-US" sz="2600" dirty="0">
              <a:solidFill>
                <a:prstClr val="black"/>
              </a:solidFill>
            </a:endParaRPr>
          </a:p>
          <a:p>
            <a:pPr marL="82296" indent="0">
              <a:buNone/>
            </a:pPr>
            <a:endParaRPr lang="en-US" sz="2600" dirty="0">
              <a:solidFill>
                <a:prstClr val="black"/>
              </a:solidFill>
            </a:endParaRPr>
          </a:p>
          <a:p>
            <a:pPr marL="82296" indent="0">
              <a:buNone/>
            </a:pPr>
            <a:endParaRPr lang="en-US" sz="2600" dirty="0">
              <a:solidFill>
                <a:prstClr val="black"/>
              </a:solidFill>
            </a:endParaRPr>
          </a:p>
          <a:p>
            <a:pPr marL="82296" indent="0">
              <a:buNone/>
            </a:pPr>
            <a:endParaRPr lang="en-US" dirty="0"/>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17</a:t>
            </a:fld>
            <a:endParaRPr lang="en-ZA" dirty="0">
              <a:solidFill>
                <a:srgbClr val="531A17">
                  <a:satMod val="130000"/>
                </a:srgbClr>
              </a:solidFill>
            </a:endParaRPr>
          </a:p>
        </p:txBody>
      </p:sp>
    </p:spTree>
    <p:extLst>
      <p:ext uri="{BB962C8B-B14F-4D97-AF65-F5344CB8AC3E}">
        <p14:creationId xmlns:p14="http://schemas.microsoft.com/office/powerpoint/2010/main" val="1743288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97277"/>
          </a:xfrm>
        </p:spPr>
        <p:txBody>
          <a:bodyPr>
            <a:noAutofit/>
          </a:bodyPr>
          <a:lstStyle/>
          <a:p>
            <a:pPr algn="ctr"/>
            <a:r>
              <a:rPr lang="en-US" sz="2800" b="1" dirty="0" smtClean="0">
                <a:solidFill>
                  <a:schemeClr val="accent1"/>
                </a:solidFill>
              </a:rPr>
              <a:t>PMTE: Programme 6: </a:t>
            </a:r>
            <a:r>
              <a:rPr lang="en-US" sz="2800" b="1" smtClean="0">
                <a:solidFill>
                  <a:schemeClr val="accent1"/>
                </a:solidFill>
              </a:rPr>
              <a:t>Facilities Management</a:t>
            </a:r>
            <a:r>
              <a:rPr lang="en-US" sz="2800" b="1" dirty="0" smtClean="0">
                <a:solidFill>
                  <a:schemeClr val="accent1"/>
                </a:solidFill>
              </a:rPr>
              <a:t/>
            </a:r>
            <a:br>
              <a:rPr lang="en-US" sz="2800" b="1" dirty="0" smtClean="0">
                <a:solidFill>
                  <a:schemeClr val="accent1"/>
                </a:solidFill>
              </a:rPr>
            </a:br>
            <a:r>
              <a:rPr lang="en-US" sz="2800" b="1" dirty="0" smtClean="0">
                <a:solidFill>
                  <a:schemeClr val="accent1"/>
                </a:solidFill>
              </a:rPr>
              <a:t>Performance Overview (Q1-Q3) </a:t>
            </a:r>
            <a:endParaRPr lang="en-US" sz="2800" dirty="0">
              <a:solidFill>
                <a:schemeClr val="accent1"/>
              </a:solidFill>
            </a:endParaRPr>
          </a:p>
        </p:txBody>
      </p:sp>
      <p:sp>
        <p:nvSpPr>
          <p:cNvPr id="3" name="Content Placeholder 2"/>
          <p:cNvSpPr>
            <a:spLocks noGrp="1"/>
          </p:cNvSpPr>
          <p:nvPr>
            <p:ph idx="1"/>
          </p:nvPr>
        </p:nvSpPr>
        <p:spPr>
          <a:xfrm>
            <a:off x="208592" y="1097277"/>
            <a:ext cx="8726816" cy="5097891"/>
          </a:xfrm>
        </p:spPr>
        <p:txBody>
          <a:bodyPr>
            <a:normAutofit fontScale="92500" lnSpcReduction="20000"/>
          </a:bodyPr>
          <a:lstStyle/>
          <a:p>
            <a:pPr algn="just">
              <a:buFont typeface="Wingdings" panose="05000000000000000000" pitchFamily="2" charset="2"/>
              <a:buChar char="q"/>
            </a:pPr>
            <a:r>
              <a:rPr lang="en-US" sz="2600" dirty="0" smtClean="0">
                <a:solidFill>
                  <a:schemeClr val="tx1"/>
                </a:solidFill>
              </a:rPr>
              <a:t>It is noted that the department did not provide the performance report for the second quarter. </a:t>
            </a:r>
          </a:p>
          <a:p>
            <a:pPr marL="82296" indent="0" algn="just">
              <a:buNone/>
            </a:pPr>
            <a:endParaRPr lang="en-US" sz="2600" dirty="0" smtClean="0">
              <a:solidFill>
                <a:schemeClr val="tx1"/>
              </a:solidFill>
            </a:endParaRPr>
          </a:p>
          <a:p>
            <a:pPr algn="just">
              <a:buFont typeface="Wingdings" panose="05000000000000000000" pitchFamily="2" charset="2"/>
              <a:buChar char="q"/>
            </a:pPr>
            <a:r>
              <a:rPr lang="en-US" sz="2600" dirty="0" smtClean="0">
                <a:solidFill>
                  <a:schemeClr val="tx1"/>
                </a:solidFill>
              </a:rPr>
              <a:t>This makes it difficult to gauge progress towards the overall target.</a:t>
            </a:r>
          </a:p>
          <a:p>
            <a:pPr marL="82296" indent="0" algn="just">
              <a:buNone/>
            </a:pPr>
            <a:endParaRPr lang="en-US" sz="1600" dirty="0">
              <a:solidFill>
                <a:schemeClr val="tx1"/>
              </a:solidFill>
            </a:endParaRPr>
          </a:p>
          <a:p>
            <a:pPr algn="just">
              <a:buFont typeface="Wingdings" panose="05000000000000000000" pitchFamily="2" charset="2"/>
              <a:buChar char="q"/>
            </a:pPr>
            <a:r>
              <a:rPr lang="en-US" sz="2600" dirty="0" smtClean="0">
                <a:solidFill>
                  <a:schemeClr val="tx1"/>
                </a:solidFill>
              </a:rPr>
              <a:t>The department has reported under-performance against the planned targets in quarters 1 &amp; 3  on the following indicators:</a:t>
            </a:r>
          </a:p>
          <a:p>
            <a:pPr lvl="1" algn="just">
              <a:buFont typeface="Courier New" panose="02070309020205020404" pitchFamily="49" charset="0"/>
              <a:buChar char="o"/>
            </a:pPr>
            <a:r>
              <a:rPr lang="en-US" sz="2200" dirty="0" smtClean="0">
                <a:solidFill>
                  <a:schemeClr val="tx1"/>
                </a:solidFill>
              </a:rPr>
              <a:t>Reduction in energy consumption;</a:t>
            </a:r>
          </a:p>
          <a:p>
            <a:pPr lvl="1" algn="just">
              <a:buFont typeface="Courier New" panose="02070309020205020404" pitchFamily="49" charset="0"/>
              <a:buChar char="o"/>
            </a:pPr>
            <a:r>
              <a:rPr lang="en-US" sz="2200" dirty="0">
                <a:solidFill>
                  <a:schemeClr val="tx1"/>
                </a:solidFill>
              </a:rPr>
              <a:t> Percentage of </a:t>
            </a:r>
            <a:r>
              <a:rPr lang="en-US" sz="2200" dirty="0" smtClean="0">
                <a:solidFill>
                  <a:schemeClr val="tx1"/>
                </a:solidFill>
              </a:rPr>
              <a:t>unscheduled maintenance incidents resolved </a:t>
            </a:r>
            <a:r>
              <a:rPr lang="en-US" sz="2200" dirty="0">
                <a:solidFill>
                  <a:schemeClr val="tx1"/>
                </a:solidFill>
              </a:rPr>
              <a:t>within </a:t>
            </a:r>
            <a:r>
              <a:rPr lang="en-US" sz="2200" dirty="0" smtClean="0">
                <a:solidFill>
                  <a:schemeClr val="tx1"/>
                </a:solidFill>
              </a:rPr>
              <a:t>agreed timeframe.</a:t>
            </a:r>
          </a:p>
          <a:p>
            <a:pPr marL="402336" lvl="1" indent="0" algn="just">
              <a:buNone/>
            </a:pPr>
            <a:endParaRPr lang="en-US" sz="2200" dirty="0" smtClean="0">
              <a:solidFill>
                <a:schemeClr val="tx1"/>
              </a:solidFill>
            </a:endParaRPr>
          </a:p>
          <a:p>
            <a:pPr marL="128016" indent="0" algn="just">
              <a:buNone/>
            </a:pPr>
            <a:r>
              <a:rPr lang="en-ZA" sz="2600" dirty="0" smtClean="0">
                <a:solidFill>
                  <a:schemeClr val="tx1"/>
                </a:solidFill>
              </a:rPr>
              <a:t>The department must provide </a:t>
            </a:r>
            <a:r>
              <a:rPr lang="en-ZA" sz="2600" dirty="0">
                <a:solidFill>
                  <a:schemeClr val="tx1"/>
                </a:solidFill>
              </a:rPr>
              <a:t>c</a:t>
            </a:r>
            <a:r>
              <a:rPr lang="en-ZA" sz="2600" dirty="0" smtClean="0">
                <a:solidFill>
                  <a:schemeClr val="tx1"/>
                </a:solidFill>
              </a:rPr>
              <a:t>orrective actions to address the under-performance and to ensure achievement of the annual targets</a:t>
            </a:r>
            <a:r>
              <a:rPr lang="en-ZA" sz="3100" dirty="0" smtClean="0">
                <a:solidFill>
                  <a:schemeClr val="tx1"/>
                </a:solidFill>
              </a:rPr>
              <a:t>.</a:t>
            </a:r>
          </a:p>
          <a:p>
            <a:pPr marL="128016" indent="0" algn="just">
              <a:buNone/>
            </a:pPr>
            <a:endParaRPr lang="en-US" sz="2900" dirty="0" smtClean="0">
              <a:solidFill>
                <a:schemeClr val="tx1"/>
              </a:solidFill>
            </a:endParaRPr>
          </a:p>
          <a:p>
            <a:pPr marL="82296" indent="0" algn="just">
              <a:buNone/>
            </a:pPr>
            <a:endParaRPr lang="en-ZA" sz="2600" dirty="0" smtClean="0">
              <a:solidFill>
                <a:prstClr val="black"/>
              </a:solidFill>
            </a:endParaRPr>
          </a:p>
          <a:p>
            <a:endParaRPr lang="en-US" sz="2600" dirty="0">
              <a:solidFill>
                <a:prstClr val="black"/>
              </a:solidFill>
            </a:endParaRPr>
          </a:p>
          <a:p>
            <a:endParaRPr lang="en-US" sz="2600" dirty="0">
              <a:solidFill>
                <a:prstClr val="black"/>
              </a:solidFill>
            </a:endParaRPr>
          </a:p>
          <a:p>
            <a:pPr marL="82296" indent="0">
              <a:buNone/>
            </a:pPr>
            <a:endParaRPr lang="en-US" sz="2600" dirty="0">
              <a:solidFill>
                <a:prstClr val="black"/>
              </a:solidFill>
            </a:endParaRPr>
          </a:p>
          <a:p>
            <a:pPr marL="82296" indent="0">
              <a:buNone/>
            </a:pPr>
            <a:endParaRPr lang="en-US" sz="2600" dirty="0">
              <a:solidFill>
                <a:prstClr val="black"/>
              </a:solidFill>
            </a:endParaRPr>
          </a:p>
          <a:p>
            <a:pPr marL="82296" indent="0">
              <a:buNone/>
            </a:pPr>
            <a:endParaRPr lang="en-US" dirty="0"/>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18</a:t>
            </a:fld>
            <a:endParaRPr lang="en-ZA" dirty="0">
              <a:solidFill>
                <a:srgbClr val="531A17">
                  <a:satMod val="130000"/>
                </a:srgbClr>
              </a:solidFill>
            </a:endParaRPr>
          </a:p>
        </p:txBody>
      </p:sp>
    </p:spTree>
    <p:extLst>
      <p:ext uri="{BB962C8B-B14F-4D97-AF65-F5344CB8AC3E}">
        <p14:creationId xmlns:p14="http://schemas.microsoft.com/office/powerpoint/2010/main" val="2083041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126" y="1"/>
            <a:ext cx="8937369" cy="494066"/>
          </a:xfrm>
        </p:spPr>
        <p:txBody>
          <a:bodyPr>
            <a:noAutofit/>
          </a:bodyPr>
          <a:lstStyle/>
          <a:p>
            <a:pPr algn="ctr"/>
            <a:r>
              <a:rPr lang="en-GB" sz="3200" b="1" dirty="0" smtClean="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DPW 3</a:t>
            </a:r>
            <a:r>
              <a:rPr lang="en-GB" sz="3200" b="1" baseline="30000" dirty="0" smtClean="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rd</a:t>
            </a:r>
            <a:r>
              <a:rPr lang="en-GB" sz="3200" b="1" dirty="0" smtClean="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 Quarter Expenditure Analysis Overview</a:t>
            </a:r>
            <a:endParaRPr lang="en-US" sz="3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494067"/>
            <a:ext cx="9036496" cy="5743245"/>
          </a:xfrm>
        </p:spPr>
        <p:txBody>
          <a:bodyPr>
            <a:normAutofit fontScale="32500" lnSpcReduction="20000"/>
          </a:bodyPr>
          <a:lstStyle/>
          <a:p>
            <a:pPr marL="82296" indent="0" algn="just">
              <a:buNone/>
            </a:pPr>
            <a:endParaRPr lang="en-US" sz="3300" b="1" dirty="0" smtClean="0">
              <a:solidFill>
                <a:schemeClr val="tx1"/>
              </a:solidFill>
            </a:endParaRPr>
          </a:p>
          <a:p>
            <a:pPr marL="82296" indent="0" algn="just">
              <a:buNone/>
            </a:pPr>
            <a:r>
              <a:rPr lang="en-US" sz="3700" b="1" dirty="0" smtClean="0">
                <a:solidFill>
                  <a:schemeClr val="tx1"/>
                </a:solidFill>
              </a:rPr>
              <a:t>The </a:t>
            </a:r>
            <a:r>
              <a:rPr lang="en-US" sz="3700" b="1" dirty="0">
                <a:solidFill>
                  <a:schemeClr val="tx1"/>
                </a:solidFill>
              </a:rPr>
              <a:t>Department </a:t>
            </a:r>
            <a:r>
              <a:rPr lang="en-US" sz="3700" b="1" dirty="0" smtClean="0">
                <a:solidFill>
                  <a:schemeClr val="tx1"/>
                </a:solidFill>
              </a:rPr>
              <a:t>has </a:t>
            </a:r>
            <a:r>
              <a:rPr lang="en-US" sz="3700" b="1" dirty="0">
                <a:solidFill>
                  <a:schemeClr val="tx1"/>
                </a:solidFill>
              </a:rPr>
              <a:t>spent R5.623 billion or 80.8 per cent of its available budget of R6.963 billion as at the end of December </a:t>
            </a:r>
            <a:r>
              <a:rPr lang="en-US" sz="3700" b="1" dirty="0" smtClean="0">
                <a:solidFill>
                  <a:schemeClr val="tx1"/>
                </a:solidFill>
              </a:rPr>
              <a:t>2017. The </a:t>
            </a:r>
            <a:r>
              <a:rPr lang="en-US" sz="3700" b="1" dirty="0">
                <a:solidFill>
                  <a:schemeClr val="tx1"/>
                </a:solidFill>
              </a:rPr>
              <a:t>R5.623 billion actual spending represents 97.5 per cent of the R5.768 billion projected expenditure for this period</a:t>
            </a:r>
            <a:r>
              <a:rPr lang="en-US" sz="3700" b="1" dirty="0" smtClean="0">
                <a:solidFill>
                  <a:schemeClr val="tx1"/>
                </a:solidFill>
              </a:rPr>
              <a:t>.</a:t>
            </a:r>
          </a:p>
          <a:p>
            <a:pPr marL="82296" indent="0" algn="just">
              <a:buNone/>
            </a:pPr>
            <a:r>
              <a:rPr lang="en-US" sz="3700" b="1" dirty="0" smtClean="0">
                <a:solidFill>
                  <a:schemeClr val="tx1"/>
                </a:solidFill>
              </a:rPr>
              <a:t> </a:t>
            </a:r>
            <a:r>
              <a:rPr lang="en-US" sz="3700" b="1" dirty="0">
                <a:solidFill>
                  <a:schemeClr val="tx1"/>
                </a:solidFill>
              </a:rPr>
              <a:t>The low spending is mainly attributed to transfers and subsidies in programme 3, specifically on the Expanded Public Works Programme: Integrated Grant for Municipalities which was withheld due to non-compliance with the DORA requirements</a:t>
            </a:r>
            <a:r>
              <a:rPr lang="en-US" sz="3700" b="1" dirty="0" smtClean="0">
                <a:solidFill>
                  <a:schemeClr val="tx1"/>
                </a:solidFill>
              </a:rPr>
              <a:t>.</a:t>
            </a:r>
            <a:endParaRPr lang="en-US" sz="3700" b="1" dirty="0">
              <a:solidFill>
                <a:schemeClr val="tx1"/>
              </a:solidFill>
            </a:endParaRPr>
          </a:p>
          <a:p>
            <a:pPr marL="82296" indent="0" algn="just">
              <a:lnSpc>
                <a:spcPct val="120000"/>
              </a:lnSpc>
              <a:buNone/>
            </a:pPr>
            <a:endParaRPr lang="en-US" sz="3700" dirty="0">
              <a:solidFill>
                <a:schemeClr val="tx1"/>
              </a:solidFill>
            </a:endParaRPr>
          </a:p>
          <a:p>
            <a:pPr marL="82296" indent="0" algn="just">
              <a:buNone/>
            </a:pPr>
            <a:r>
              <a:rPr lang="en-US" sz="3700" b="1" dirty="0">
                <a:solidFill>
                  <a:schemeClr val="tx1"/>
                </a:solidFill>
              </a:rPr>
              <a:t>Programme </a:t>
            </a:r>
            <a:r>
              <a:rPr lang="en-US" sz="3700" b="1" dirty="0" smtClean="0">
                <a:solidFill>
                  <a:schemeClr val="tx1"/>
                </a:solidFill>
              </a:rPr>
              <a:t>1 </a:t>
            </a:r>
          </a:p>
          <a:p>
            <a:pPr algn="just">
              <a:buFont typeface="Wingdings" panose="05000000000000000000" pitchFamily="2" charset="2"/>
              <a:buChar char="q"/>
            </a:pPr>
            <a:r>
              <a:rPr lang="en-US" sz="3700" dirty="0" smtClean="0">
                <a:solidFill>
                  <a:schemeClr val="tx1"/>
                </a:solidFill>
              </a:rPr>
              <a:t>The programme has spent </a:t>
            </a:r>
            <a:r>
              <a:rPr lang="en-US" sz="3700" dirty="0">
                <a:solidFill>
                  <a:schemeClr val="tx1"/>
                </a:solidFill>
              </a:rPr>
              <a:t>R7.2 million higher than the projected spending of R325.1 million, mainly because of the higher than projected spending on compensation of employees’ and transfers and subsidies. </a:t>
            </a:r>
            <a:endParaRPr lang="en-US" sz="3700" dirty="0" smtClean="0">
              <a:solidFill>
                <a:schemeClr val="tx1"/>
              </a:solidFill>
            </a:endParaRPr>
          </a:p>
          <a:p>
            <a:pPr algn="just">
              <a:buFont typeface="Wingdings" panose="05000000000000000000" pitchFamily="2" charset="2"/>
              <a:buChar char="q"/>
            </a:pPr>
            <a:r>
              <a:rPr lang="en-US" sz="3700" dirty="0" smtClean="0">
                <a:solidFill>
                  <a:schemeClr val="tx1"/>
                </a:solidFill>
              </a:rPr>
              <a:t>The </a:t>
            </a:r>
            <a:r>
              <a:rPr lang="en-US" sz="3700" dirty="0">
                <a:solidFill>
                  <a:schemeClr val="tx1"/>
                </a:solidFill>
              </a:rPr>
              <a:t>higher than projected spending on compensation of employees is as a result of the implementation of the new organisational structure in November 2017 as well as performance bonuses that were paid in November and December 2017. </a:t>
            </a:r>
            <a:endParaRPr lang="en-US" sz="3700" dirty="0" smtClean="0">
              <a:solidFill>
                <a:schemeClr val="tx1"/>
              </a:solidFill>
            </a:endParaRPr>
          </a:p>
          <a:p>
            <a:pPr marL="82296" indent="0" algn="just">
              <a:lnSpc>
                <a:spcPct val="120000"/>
              </a:lnSpc>
              <a:buNone/>
            </a:pPr>
            <a:endParaRPr lang="en-ZA" sz="3700" dirty="0">
              <a:solidFill>
                <a:schemeClr val="tx1"/>
              </a:solidFill>
            </a:endParaRPr>
          </a:p>
          <a:p>
            <a:pPr marL="82296" indent="0" algn="just">
              <a:buNone/>
            </a:pPr>
            <a:r>
              <a:rPr lang="en-US" sz="3700" b="1" dirty="0">
                <a:solidFill>
                  <a:schemeClr val="tx1"/>
                </a:solidFill>
              </a:rPr>
              <a:t>Programme </a:t>
            </a:r>
            <a:r>
              <a:rPr lang="en-US" sz="3700" b="1" dirty="0" smtClean="0">
                <a:solidFill>
                  <a:schemeClr val="tx1"/>
                </a:solidFill>
              </a:rPr>
              <a:t>2 </a:t>
            </a:r>
          </a:p>
          <a:p>
            <a:pPr algn="just">
              <a:buFont typeface="Wingdings" panose="05000000000000000000" pitchFamily="2" charset="2"/>
              <a:buChar char="q"/>
            </a:pPr>
            <a:r>
              <a:rPr lang="en-US" sz="3700" dirty="0" smtClean="0">
                <a:solidFill>
                  <a:schemeClr val="tx1"/>
                </a:solidFill>
              </a:rPr>
              <a:t>The programme has spent </a:t>
            </a:r>
            <a:r>
              <a:rPr lang="en-US" sz="3700" dirty="0">
                <a:solidFill>
                  <a:schemeClr val="tx1"/>
                </a:solidFill>
              </a:rPr>
              <a:t>R29.6 million out of the projected spending of R32.9 million, which is R3.3 million below projections. </a:t>
            </a:r>
            <a:endParaRPr lang="en-US" sz="3700" dirty="0" smtClean="0">
              <a:solidFill>
                <a:schemeClr val="tx1"/>
              </a:solidFill>
            </a:endParaRPr>
          </a:p>
          <a:p>
            <a:pPr algn="just">
              <a:buFont typeface="Wingdings" panose="05000000000000000000" pitchFamily="2" charset="2"/>
              <a:buChar char="q"/>
            </a:pPr>
            <a:r>
              <a:rPr lang="en-US" sz="3700" dirty="0" smtClean="0">
                <a:solidFill>
                  <a:schemeClr val="tx1"/>
                </a:solidFill>
              </a:rPr>
              <a:t>Slow </a:t>
            </a:r>
            <a:r>
              <a:rPr lang="en-US" sz="3700" dirty="0">
                <a:solidFill>
                  <a:schemeClr val="tx1"/>
                </a:solidFill>
              </a:rPr>
              <a:t>spending is evident in goods and services and relates to outsourced services that were meant to provide technical support for the development of plans and processes required for the newly established branch (Professional Services).  </a:t>
            </a:r>
            <a:endParaRPr lang="en-US" sz="3700" dirty="0" smtClean="0">
              <a:solidFill>
                <a:schemeClr val="tx1"/>
              </a:solidFill>
            </a:endParaRPr>
          </a:p>
          <a:p>
            <a:pPr algn="just">
              <a:buFont typeface="Wingdings" panose="05000000000000000000" pitchFamily="2" charset="2"/>
              <a:buChar char="q"/>
            </a:pPr>
            <a:r>
              <a:rPr lang="en-US" sz="3700" dirty="0" smtClean="0">
                <a:solidFill>
                  <a:schemeClr val="tx1"/>
                </a:solidFill>
              </a:rPr>
              <a:t>The </a:t>
            </a:r>
            <a:r>
              <a:rPr lang="en-US" sz="3700" dirty="0">
                <a:solidFill>
                  <a:schemeClr val="tx1"/>
                </a:solidFill>
              </a:rPr>
              <a:t>delay in the recruitment of additional personnel has resulted in funds not being spent</a:t>
            </a:r>
            <a:r>
              <a:rPr lang="en-US" sz="3700" dirty="0" smtClean="0">
                <a:solidFill>
                  <a:schemeClr val="tx1"/>
                </a:solidFill>
              </a:rPr>
              <a:t>.</a:t>
            </a:r>
          </a:p>
          <a:p>
            <a:pPr marL="82296" indent="0" algn="just">
              <a:lnSpc>
                <a:spcPct val="120000"/>
              </a:lnSpc>
              <a:buNone/>
            </a:pPr>
            <a:endParaRPr lang="en-US" sz="3700" dirty="0" smtClean="0">
              <a:solidFill>
                <a:schemeClr val="tx1"/>
              </a:solidFill>
            </a:endParaRPr>
          </a:p>
          <a:p>
            <a:pPr marL="82296" indent="0" algn="just">
              <a:buNone/>
            </a:pPr>
            <a:r>
              <a:rPr lang="en-US" sz="3700" b="1" dirty="0" smtClean="0">
                <a:solidFill>
                  <a:schemeClr val="tx1"/>
                </a:solidFill>
              </a:rPr>
              <a:t>Programme 3</a:t>
            </a:r>
            <a:r>
              <a:rPr lang="en-US" sz="3700" dirty="0" smtClean="0">
                <a:solidFill>
                  <a:schemeClr val="tx1"/>
                </a:solidFill>
              </a:rPr>
              <a:t> </a:t>
            </a:r>
          </a:p>
          <a:p>
            <a:pPr algn="just">
              <a:buFont typeface="Wingdings" panose="05000000000000000000" pitchFamily="2" charset="2"/>
              <a:buChar char="q"/>
            </a:pPr>
            <a:r>
              <a:rPr lang="en-US" sz="3700" dirty="0" smtClean="0">
                <a:solidFill>
                  <a:schemeClr val="tx1"/>
                </a:solidFill>
              </a:rPr>
              <a:t>The programme has spent </a:t>
            </a:r>
            <a:r>
              <a:rPr lang="en-US" sz="3700" dirty="0">
                <a:solidFill>
                  <a:schemeClr val="tx1"/>
                </a:solidFill>
              </a:rPr>
              <a:t>R100.4 million lower than the projected spending of R2.122 billion. </a:t>
            </a:r>
            <a:endParaRPr lang="en-US" sz="3700" dirty="0" smtClean="0">
              <a:solidFill>
                <a:schemeClr val="tx1"/>
              </a:solidFill>
            </a:endParaRPr>
          </a:p>
          <a:p>
            <a:pPr algn="just">
              <a:buFont typeface="Wingdings" panose="05000000000000000000" pitchFamily="2" charset="2"/>
              <a:buChar char="q"/>
            </a:pPr>
            <a:r>
              <a:rPr lang="en-US" sz="3700" dirty="0" smtClean="0">
                <a:solidFill>
                  <a:schemeClr val="tx1"/>
                </a:solidFill>
              </a:rPr>
              <a:t>The </a:t>
            </a:r>
            <a:r>
              <a:rPr lang="en-US" sz="3700" dirty="0">
                <a:solidFill>
                  <a:schemeClr val="tx1"/>
                </a:solidFill>
              </a:rPr>
              <a:t>low spending is evident in transfers and subsidies, specifically on the Expanded Public Works Programme: Integrated Grant for Municipalities which was withheld due to non-compliance with the DORA requirements. </a:t>
            </a:r>
            <a:endParaRPr lang="en-US" sz="3700" dirty="0" smtClean="0">
              <a:solidFill>
                <a:schemeClr val="tx1"/>
              </a:solidFill>
            </a:endParaRPr>
          </a:p>
          <a:p>
            <a:pPr algn="just">
              <a:buFont typeface="Wingdings" panose="05000000000000000000" pitchFamily="2" charset="2"/>
              <a:buChar char="q"/>
            </a:pPr>
            <a:r>
              <a:rPr lang="en-US" sz="3700" dirty="0" smtClean="0">
                <a:solidFill>
                  <a:schemeClr val="tx1"/>
                </a:solidFill>
              </a:rPr>
              <a:t>The </a:t>
            </a:r>
            <a:r>
              <a:rPr lang="en-US" sz="3700" dirty="0">
                <a:solidFill>
                  <a:schemeClr val="tx1"/>
                </a:solidFill>
              </a:rPr>
              <a:t>programme has also underspent on its goods and services budget (mainly on agency and support/outsourced services and infrastructure planning) due to delays in the implementation of the expanded public works projects, as well as delays in the submission </a:t>
            </a:r>
            <a:r>
              <a:rPr lang="en-US" sz="3700" dirty="0" smtClean="0">
                <a:solidFill>
                  <a:schemeClr val="tx1"/>
                </a:solidFill>
              </a:rPr>
              <a:t>of </a:t>
            </a:r>
            <a:r>
              <a:rPr lang="en-US" sz="3700" dirty="0">
                <a:solidFill>
                  <a:schemeClr val="tx1"/>
                </a:solidFill>
              </a:rPr>
              <a:t>progress </a:t>
            </a:r>
            <a:r>
              <a:rPr lang="en-US" sz="3700" dirty="0" smtClean="0">
                <a:solidFill>
                  <a:schemeClr val="tx1"/>
                </a:solidFill>
              </a:rPr>
              <a:t>reports</a:t>
            </a:r>
          </a:p>
          <a:p>
            <a:pPr marL="82296" indent="0" algn="just">
              <a:buNone/>
            </a:pPr>
            <a:endParaRPr lang="en-ZA" sz="3700" dirty="0">
              <a:solidFill>
                <a:schemeClr val="tx1"/>
              </a:solidFill>
            </a:endParaRPr>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19</a:t>
            </a:fld>
            <a:endParaRPr lang="en-ZA" dirty="0">
              <a:solidFill>
                <a:srgbClr val="531A17">
                  <a:satMod val="130000"/>
                </a:srgbClr>
              </a:solidFill>
            </a:endParaRPr>
          </a:p>
        </p:txBody>
      </p:sp>
    </p:spTree>
    <p:extLst>
      <p:ext uri="{BB962C8B-B14F-4D97-AF65-F5344CB8AC3E}">
        <p14:creationId xmlns:p14="http://schemas.microsoft.com/office/powerpoint/2010/main" val="2634547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PRESENTATION OUTLINE</a:t>
            </a:r>
            <a:endParaRPr lang="en-ZA" dirty="0"/>
          </a:p>
        </p:txBody>
      </p:sp>
      <p:sp>
        <p:nvSpPr>
          <p:cNvPr id="3" name="Content Placeholder 2"/>
          <p:cNvSpPr>
            <a:spLocks noGrp="1"/>
          </p:cNvSpPr>
          <p:nvPr>
            <p:ph idx="1"/>
          </p:nvPr>
        </p:nvSpPr>
        <p:spPr/>
        <p:txBody>
          <a:bodyPr/>
          <a:lstStyle/>
          <a:p>
            <a:r>
              <a:rPr lang="en-ZA" dirty="0" smtClean="0"/>
              <a:t>APP/STATPLAN</a:t>
            </a:r>
          </a:p>
          <a:p>
            <a:r>
              <a:rPr lang="en-ZA" dirty="0" smtClean="0"/>
              <a:t>ENE</a:t>
            </a:r>
          </a:p>
          <a:p>
            <a:r>
              <a:rPr lang="en-ZA" dirty="0" smtClean="0"/>
              <a:t>ENTITIES APP </a:t>
            </a:r>
          </a:p>
          <a:p>
            <a:r>
              <a:rPr lang="en-ZA" dirty="0" smtClean="0"/>
              <a:t>OUTCOMES PROGRESS REPORTS</a:t>
            </a:r>
            <a:endParaRPr lang="en-ZA" dirty="0"/>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sym typeface="Calibri"/>
              </a:rPr>
              <a:pPr/>
              <a:t>2</a:t>
            </a:fld>
            <a:endParaRPr lang="en-ZA" dirty="0">
              <a:solidFill>
                <a:srgbClr val="531A17">
                  <a:satMod val="130000"/>
                </a:srgbClr>
              </a:solidFill>
              <a:sym typeface="Calibri"/>
            </a:endParaRPr>
          </a:p>
        </p:txBody>
      </p:sp>
    </p:spTree>
    <p:extLst>
      <p:ext uri="{BB962C8B-B14F-4D97-AF65-F5344CB8AC3E}">
        <p14:creationId xmlns:p14="http://schemas.microsoft.com/office/powerpoint/2010/main" val="40546834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126" y="0"/>
            <a:ext cx="8937369" cy="621591"/>
          </a:xfrm>
        </p:spPr>
        <p:txBody>
          <a:bodyPr>
            <a:noAutofit/>
          </a:bodyPr>
          <a:lstStyle/>
          <a:p>
            <a:pPr algn="ctr"/>
            <a:r>
              <a:rPr lang="en-GB" sz="3200" b="1" dirty="0" smtClean="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DPW 3</a:t>
            </a:r>
            <a:r>
              <a:rPr lang="en-GB" sz="3200" b="1" baseline="30000" dirty="0" smtClean="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rd</a:t>
            </a:r>
            <a:r>
              <a:rPr lang="en-GB" sz="3200" b="1" dirty="0" smtClean="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 Quarter Expenditure Analysis - Overview</a:t>
            </a:r>
            <a:endParaRPr lang="en-US" sz="3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692696"/>
            <a:ext cx="9036496" cy="5544616"/>
          </a:xfrm>
        </p:spPr>
        <p:txBody>
          <a:bodyPr>
            <a:normAutofit lnSpcReduction="10000"/>
          </a:bodyPr>
          <a:lstStyle/>
          <a:p>
            <a:pPr marL="82296" indent="0" algn="just">
              <a:buNone/>
            </a:pPr>
            <a:r>
              <a:rPr lang="en-US" sz="1800" b="1" dirty="0" smtClean="0">
                <a:solidFill>
                  <a:schemeClr val="tx1"/>
                </a:solidFill>
              </a:rPr>
              <a:t>Programme 4 </a:t>
            </a:r>
          </a:p>
          <a:p>
            <a:pPr algn="just">
              <a:buFont typeface="Wingdings" panose="05000000000000000000" pitchFamily="2" charset="2"/>
              <a:buChar char="q"/>
            </a:pPr>
            <a:r>
              <a:rPr lang="en-US" sz="1600" dirty="0" smtClean="0">
                <a:solidFill>
                  <a:schemeClr val="tx1"/>
                </a:solidFill>
              </a:rPr>
              <a:t>The programme has spent </a:t>
            </a:r>
            <a:r>
              <a:rPr lang="en-US" sz="1600" dirty="0">
                <a:solidFill>
                  <a:schemeClr val="tx1"/>
                </a:solidFill>
              </a:rPr>
              <a:t>R36.9 million lower than the projected spending of R3.227 billion. </a:t>
            </a:r>
            <a:endParaRPr lang="en-US" sz="1600" dirty="0" smtClean="0">
              <a:solidFill>
                <a:schemeClr val="tx1"/>
              </a:solidFill>
            </a:endParaRPr>
          </a:p>
          <a:p>
            <a:pPr algn="just">
              <a:buFont typeface="Wingdings" panose="05000000000000000000" pitchFamily="2" charset="2"/>
              <a:buChar char="q"/>
            </a:pPr>
            <a:r>
              <a:rPr lang="en-US" sz="1600" dirty="0" smtClean="0">
                <a:solidFill>
                  <a:schemeClr val="tx1"/>
                </a:solidFill>
              </a:rPr>
              <a:t>Spending </a:t>
            </a:r>
            <a:r>
              <a:rPr lang="en-US" sz="1600" dirty="0">
                <a:solidFill>
                  <a:schemeClr val="tx1"/>
                </a:solidFill>
              </a:rPr>
              <a:t>was below projections to allow for an adjustment in the department’s drawings for December 2017 which had been found to be not in line with the National Treasury’s conditions. </a:t>
            </a:r>
            <a:endParaRPr lang="en-US" sz="1600" dirty="0" smtClean="0">
              <a:solidFill>
                <a:schemeClr val="tx1"/>
              </a:solidFill>
            </a:endParaRPr>
          </a:p>
          <a:p>
            <a:pPr algn="just">
              <a:buFont typeface="Wingdings" panose="05000000000000000000" pitchFamily="2" charset="2"/>
              <a:buChar char="q"/>
            </a:pPr>
            <a:r>
              <a:rPr lang="en-US" sz="1600" dirty="0" smtClean="0">
                <a:solidFill>
                  <a:schemeClr val="tx1"/>
                </a:solidFill>
              </a:rPr>
              <a:t>The </a:t>
            </a:r>
            <a:r>
              <a:rPr lang="en-US" sz="1600" dirty="0">
                <a:solidFill>
                  <a:schemeClr val="tx1"/>
                </a:solidFill>
              </a:rPr>
              <a:t>department has since amended its drawings and projections, and realigned expenditure will be reflected in the final quarter</a:t>
            </a:r>
            <a:r>
              <a:rPr lang="en-US" sz="1600" dirty="0" smtClean="0">
                <a:solidFill>
                  <a:schemeClr val="tx1"/>
                </a:solidFill>
              </a:rPr>
              <a:t>.</a:t>
            </a:r>
          </a:p>
          <a:p>
            <a:pPr marL="82296" indent="0" algn="just">
              <a:buNone/>
            </a:pPr>
            <a:endParaRPr lang="en-ZA" sz="800" dirty="0">
              <a:solidFill>
                <a:schemeClr val="tx1"/>
              </a:solidFill>
            </a:endParaRPr>
          </a:p>
          <a:p>
            <a:pPr marL="82296" indent="0" algn="just">
              <a:buNone/>
            </a:pPr>
            <a:r>
              <a:rPr lang="en-US" sz="1800" b="1" dirty="0">
                <a:solidFill>
                  <a:schemeClr val="tx1"/>
                </a:solidFill>
              </a:rPr>
              <a:t>Programme </a:t>
            </a:r>
            <a:r>
              <a:rPr lang="en-US" sz="1800" b="1" dirty="0" smtClean="0">
                <a:solidFill>
                  <a:schemeClr val="tx1"/>
                </a:solidFill>
              </a:rPr>
              <a:t>5</a:t>
            </a:r>
            <a:r>
              <a:rPr lang="en-US" sz="1800" dirty="0">
                <a:solidFill>
                  <a:schemeClr val="tx1"/>
                </a:solidFill>
              </a:rPr>
              <a:t>: </a:t>
            </a:r>
            <a:endParaRPr lang="en-US" sz="1800" dirty="0" smtClean="0">
              <a:solidFill>
                <a:schemeClr val="tx1"/>
              </a:solidFill>
            </a:endParaRPr>
          </a:p>
          <a:p>
            <a:pPr algn="just">
              <a:buFont typeface="Wingdings" panose="05000000000000000000" pitchFamily="2" charset="2"/>
              <a:buChar char="q"/>
            </a:pPr>
            <a:r>
              <a:rPr lang="en-US" sz="1600" dirty="0" smtClean="0">
                <a:solidFill>
                  <a:schemeClr val="tx1"/>
                </a:solidFill>
              </a:rPr>
              <a:t>The programme has spent </a:t>
            </a:r>
            <a:r>
              <a:rPr lang="en-US" sz="1600" dirty="0">
                <a:solidFill>
                  <a:schemeClr val="tx1"/>
                </a:solidFill>
              </a:rPr>
              <a:t>R11.3 million lower than the projected spending of R61.1 million. </a:t>
            </a:r>
            <a:endParaRPr lang="en-US" sz="1600" dirty="0" smtClean="0">
              <a:solidFill>
                <a:schemeClr val="tx1"/>
              </a:solidFill>
            </a:endParaRPr>
          </a:p>
          <a:p>
            <a:pPr algn="just">
              <a:buFont typeface="Wingdings" panose="05000000000000000000" pitchFamily="2" charset="2"/>
              <a:buChar char="q"/>
            </a:pPr>
            <a:r>
              <a:rPr lang="en-US" sz="1600" dirty="0" smtClean="0">
                <a:solidFill>
                  <a:schemeClr val="tx1"/>
                </a:solidFill>
              </a:rPr>
              <a:t>The </a:t>
            </a:r>
            <a:r>
              <a:rPr lang="en-US" sz="1600" dirty="0">
                <a:solidFill>
                  <a:schemeClr val="tx1"/>
                </a:solidFill>
              </a:rPr>
              <a:t>slow spending is evident in goods and services, specifically on contractors due to some of the planned state function events not having taken place</a:t>
            </a:r>
            <a:r>
              <a:rPr lang="en-US" sz="1800" dirty="0">
                <a:solidFill>
                  <a:schemeClr val="tx1"/>
                </a:solidFill>
              </a:rPr>
              <a:t>. </a:t>
            </a:r>
            <a:endParaRPr lang="en-US" sz="1800" dirty="0" smtClean="0">
              <a:solidFill>
                <a:schemeClr val="tx1"/>
              </a:solidFill>
            </a:endParaRPr>
          </a:p>
          <a:p>
            <a:pPr marL="82296" indent="0" algn="just">
              <a:buNone/>
            </a:pPr>
            <a:endParaRPr lang="en-ZA" sz="1200" dirty="0" smtClean="0">
              <a:solidFill>
                <a:prstClr val="black"/>
              </a:solidFill>
            </a:endParaRPr>
          </a:p>
          <a:p>
            <a:pPr marL="82296" indent="0" algn="just">
              <a:buNone/>
            </a:pPr>
            <a:r>
              <a:rPr lang="en-US" sz="1800" u="sng" dirty="0" smtClean="0">
                <a:solidFill>
                  <a:prstClr val="black"/>
                </a:solidFill>
                <a:effectLst>
                  <a:outerShdw blurRad="38100" dist="38100" dir="2700000" algn="tl">
                    <a:srgbClr val="000000">
                      <a:alpha val="43137"/>
                    </a:srgbClr>
                  </a:outerShdw>
                </a:effectLst>
              </a:rPr>
              <a:t>FOR NOTING</a:t>
            </a:r>
            <a:endParaRPr lang="en-US" sz="1800" u="sng" dirty="0">
              <a:solidFill>
                <a:prstClr val="black"/>
              </a:solidFill>
              <a:effectLst>
                <a:outerShdw blurRad="38100" dist="38100" dir="2700000" algn="tl">
                  <a:srgbClr val="000000">
                    <a:alpha val="43137"/>
                  </a:srgbClr>
                </a:outerShdw>
              </a:effectLst>
            </a:endParaRPr>
          </a:p>
          <a:p>
            <a:pPr algn="just"/>
            <a:r>
              <a:rPr lang="en-US" sz="1600" dirty="0">
                <a:solidFill>
                  <a:prstClr val="black"/>
                </a:solidFill>
              </a:rPr>
              <a:t>It is of concern that the Expanded Public Works Programme: Integrated Grant for Municipalities transfer payment continues to lag behind scheduled drawings due to non-compliance by implementing bodies with the DORA requirements. </a:t>
            </a:r>
            <a:endParaRPr lang="en-US" sz="1600" dirty="0" smtClean="0">
              <a:solidFill>
                <a:prstClr val="black"/>
              </a:solidFill>
            </a:endParaRPr>
          </a:p>
          <a:p>
            <a:pPr algn="just"/>
            <a:r>
              <a:rPr lang="en-US" sz="1600" dirty="0" smtClean="0">
                <a:solidFill>
                  <a:prstClr val="black"/>
                </a:solidFill>
              </a:rPr>
              <a:t>The </a:t>
            </a:r>
            <a:r>
              <a:rPr lang="en-US" sz="1600" dirty="0">
                <a:solidFill>
                  <a:prstClr val="black"/>
                </a:solidFill>
              </a:rPr>
              <a:t>department has a budget that specifically focuses on the provision of technical support to implementing bodies for the improvement of these bodies’ compliance and efficiency. </a:t>
            </a:r>
            <a:endParaRPr lang="en-US" sz="1600" dirty="0" smtClean="0">
              <a:solidFill>
                <a:prstClr val="black"/>
              </a:solidFill>
            </a:endParaRPr>
          </a:p>
          <a:p>
            <a:pPr algn="just"/>
            <a:r>
              <a:rPr lang="en-US" sz="1600" dirty="0" smtClean="0">
                <a:solidFill>
                  <a:prstClr val="black"/>
                </a:solidFill>
              </a:rPr>
              <a:t>The </a:t>
            </a:r>
            <a:r>
              <a:rPr lang="en-US" sz="1600" dirty="0">
                <a:solidFill>
                  <a:prstClr val="black"/>
                </a:solidFill>
              </a:rPr>
              <a:t>department is urged to urgently address this challenge as the delay in transfer payments most  likely translates into the delayed creation of work opportunities</a:t>
            </a:r>
            <a:r>
              <a:rPr lang="en-US" sz="1600" dirty="0" smtClean="0">
                <a:solidFill>
                  <a:prstClr val="black"/>
                </a:solidFill>
              </a:rPr>
              <a:t>.</a:t>
            </a:r>
            <a:endParaRPr lang="en-US" sz="1600" dirty="0">
              <a:solidFill>
                <a:prstClr val="black"/>
              </a:solidFill>
            </a:endParaRPr>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20</a:t>
            </a:fld>
            <a:endParaRPr lang="en-ZA" dirty="0">
              <a:solidFill>
                <a:srgbClr val="531A17">
                  <a:satMod val="130000"/>
                </a:srgbClr>
              </a:solidFill>
            </a:endParaRPr>
          </a:p>
        </p:txBody>
      </p:sp>
    </p:spTree>
    <p:extLst>
      <p:ext uri="{BB962C8B-B14F-4D97-AF65-F5344CB8AC3E}">
        <p14:creationId xmlns:p14="http://schemas.microsoft.com/office/powerpoint/2010/main" val="22657123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00" y="2204864"/>
            <a:ext cx="8712968" cy="1731872"/>
          </a:xfrm>
        </p:spPr>
        <p:txBody>
          <a:bodyPr>
            <a:noAutofit/>
          </a:bodyPr>
          <a:lstStyle/>
          <a:p>
            <a:pPr algn="ctr">
              <a:spcBef>
                <a:spcPts val="0"/>
              </a:spcBef>
              <a:defRPr/>
            </a:pPr>
            <a:r>
              <a:rPr lang="en-ZA" sz="4800" b="1" dirty="0">
                <a:solidFill>
                  <a:schemeClr val="accent1"/>
                </a:solidFill>
                <a:effectLst>
                  <a:outerShdw blurRad="38100" dist="38100" dir="2700000" algn="tl">
                    <a:srgbClr val="000000">
                      <a:alpha val="43137"/>
                    </a:srgbClr>
                  </a:outerShdw>
                </a:effectLst>
              </a:rPr>
              <a:t>Public Entities within </a:t>
            </a:r>
            <a:r>
              <a:rPr lang="en-ZA" sz="4800" b="1" dirty="0" smtClean="0">
                <a:solidFill>
                  <a:schemeClr val="accent1"/>
                </a:solidFill>
                <a:effectLst>
                  <a:outerShdw blurRad="38100" dist="38100" dir="2700000" algn="tl">
                    <a:srgbClr val="000000">
                      <a:alpha val="43137"/>
                    </a:srgbClr>
                  </a:outerShdw>
                </a:effectLst>
              </a:rPr>
              <a:t>Public Works </a:t>
            </a:r>
            <a:r>
              <a:rPr lang="en-ZA" sz="4800" b="1" dirty="0">
                <a:solidFill>
                  <a:schemeClr val="accent1"/>
                </a:solidFill>
                <a:effectLst>
                  <a:outerShdw blurRad="38100" dist="38100" dir="2700000" algn="tl">
                    <a:srgbClr val="000000">
                      <a:alpha val="43137"/>
                    </a:srgbClr>
                  </a:outerShdw>
                </a:effectLst>
              </a:rPr>
              <a:t>Oversight</a:t>
            </a:r>
          </a:p>
        </p:txBody>
      </p:sp>
      <p:sp>
        <p:nvSpPr>
          <p:cNvPr id="4" name="Slide Number Placeholder 3"/>
          <p:cNvSpPr>
            <a:spLocks noGrp="1"/>
          </p:cNvSpPr>
          <p:nvPr>
            <p:ph type="sldNum" sz="quarter" idx="4"/>
          </p:nvPr>
        </p:nvSpPr>
        <p:spPr/>
        <p:txBody>
          <a:bodyPr/>
          <a:lstStyle/>
          <a:p>
            <a:fld id="{62AAA1A3-262B-4979-8C18-306C3DA11E9E}" type="slidenum">
              <a:rPr lang="en-ZA">
                <a:solidFill>
                  <a:srgbClr val="531A17">
                    <a:satMod val="130000"/>
                  </a:srgbClr>
                </a:solidFill>
              </a:rPr>
              <a:pPr/>
              <a:t>21</a:t>
            </a:fld>
            <a:endParaRPr lang="en-ZA" dirty="0">
              <a:solidFill>
                <a:srgbClr val="531A17">
                  <a:satMod val="130000"/>
                </a:srgbClr>
              </a:solidFill>
            </a:endParaRPr>
          </a:p>
        </p:txBody>
      </p:sp>
    </p:spTree>
    <p:extLst>
      <p:ext uri="{BB962C8B-B14F-4D97-AF65-F5344CB8AC3E}">
        <p14:creationId xmlns:p14="http://schemas.microsoft.com/office/powerpoint/2010/main" val="29840011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449" y="116632"/>
            <a:ext cx="8712968" cy="432048"/>
          </a:xfrm>
        </p:spPr>
        <p:txBody>
          <a:bodyPr>
            <a:normAutofit fontScale="90000"/>
          </a:bodyPr>
          <a:lstStyle/>
          <a:p>
            <a:pPr algn="ctr"/>
            <a:r>
              <a:rPr lang="en-ZA" b="1" dirty="0" smtClean="0"/>
              <a:t>Public Works Public Entities</a:t>
            </a:r>
            <a:endParaRPr lang="en-US" b="1" dirty="0"/>
          </a:p>
        </p:txBody>
      </p:sp>
      <p:sp>
        <p:nvSpPr>
          <p:cNvPr id="3" name="Content Placeholder 2"/>
          <p:cNvSpPr>
            <a:spLocks noGrp="1"/>
          </p:cNvSpPr>
          <p:nvPr>
            <p:ph idx="1"/>
          </p:nvPr>
        </p:nvSpPr>
        <p:spPr>
          <a:xfrm>
            <a:off x="235601" y="764704"/>
            <a:ext cx="8726816" cy="5472608"/>
          </a:xfrm>
        </p:spPr>
        <p:txBody>
          <a:bodyPr>
            <a:normAutofit lnSpcReduction="10000"/>
          </a:bodyPr>
          <a:lstStyle/>
          <a:p>
            <a:pPr marL="82296" indent="0">
              <a:buNone/>
            </a:pPr>
            <a:r>
              <a:rPr lang="en-ZA" sz="2400" dirty="0" smtClean="0">
                <a:solidFill>
                  <a:schemeClr val="tx1"/>
                </a:solidFill>
              </a:rPr>
              <a:t>The department of Public Works has four Entities within its oversight, namely: </a:t>
            </a:r>
          </a:p>
          <a:p>
            <a:pPr marL="82296" indent="0">
              <a:buNone/>
            </a:pPr>
            <a:endParaRPr lang="en-US" sz="1600" dirty="0" smtClean="0">
              <a:solidFill>
                <a:schemeClr val="tx1"/>
              </a:solidFill>
            </a:endParaRPr>
          </a:p>
          <a:p>
            <a:pPr>
              <a:buFont typeface="Wingdings" panose="05000000000000000000" pitchFamily="2" charset="2"/>
              <a:buChar char="q"/>
            </a:pPr>
            <a:r>
              <a:rPr lang="en-US" sz="2400" dirty="0" smtClean="0">
                <a:solidFill>
                  <a:schemeClr val="tx1"/>
                </a:solidFill>
              </a:rPr>
              <a:t>Independent Development Trust (IDT)</a:t>
            </a:r>
          </a:p>
          <a:p>
            <a:pPr marL="82296" indent="0">
              <a:buNone/>
            </a:pPr>
            <a:endParaRPr lang="en-US" sz="1200" dirty="0" smtClean="0">
              <a:solidFill>
                <a:schemeClr val="tx1"/>
              </a:solidFill>
            </a:endParaRPr>
          </a:p>
          <a:p>
            <a:pPr>
              <a:buFont typeface="Wingdings" panose="05000000000000000000" pitchFamily="2" charset="2"/>
              <a:buChar char="q"/>
            </a:pPr>
            <a:r>
              <a:rPr lang="en-US" sz="2400" dirty="0" smtClean="0">
                <a:solidFill>
                  <a:schemeClr val="tx1"/>
                </a:solidFill>
              </a:rPr>
              <a:t>Council for the Built Environment (CBE)</a:t>
            </a:r>
          </a:p>
          <a:p>
            <a:pPr marL="82296" indent="0">
              <a:buNone/>
            </a:pPr>
            <a:endParaRPr lang="en-US" sz="1200" dirty="0" smtClean="0">
              <a:solidFill>
                <a:schemeClr val="tx1"/>
              </a:solidFill>
            </a:endParaRPr>
          </a:p>
          <a:p>
            <a:pPr>
              <a:buFont typeface="Wingdings" panose="05000000000000000000" pitchFamily="2" charset="2"/>
              <a:buChar char="q"/>
            </a:pPr>
            <a:r>
              <a:rPr lang="en-ZA" sz="2400" dirty="0" smtClean="0">
                <a:solidFill>
                  <a:schemeClr val="tx1"/>
                </a:solidFill>
              </a:rPr>
              <a:t>Construction Industry Development Board (</a:t>
            </a:r>
            <a:r>
              <a:rPr lang="en-ZA" sz="2400" dirty="0" err="1" smtClean="0">
                <a:solidFill>
                  <a:schemeClr val="tx1"/>
                </a:solidFill>
              </a:rPr>
              <a:t>cidb</a:t>
            </a:r>
            <a:r>
              <a:rPr lang="en-ZA" sz="2400" dirty="0" smtClean="0">
                <a:solidFill>
                  <a:schemeClr val="tx1"/>
                </a:solidFill>
              </a:rPr>
              <a:t>)</a:t>
            </a:r>
          </a:p>
          <a:p>
            <a:pPr marL="82296" indent="0">
              <a:buNone/>
            </a:pPr>
            <a:endParaRPr lang="en-ZA" sz="1200" dirty="0">
              <a:solidFill>
                <a:schemeClr val="tx1"/>
              </a:solidFill>
            </a:endParaRPr>
          </a:p>
          <a:p>
            <a:pPr>
              <a:buFont typeface="Wingdings" panose="05000000000000000000" pitchFamily="2" charset="2"/>
              <a:buChar char="q"/>
            </a:pPr>
            <a:r>
              <a:rPr lang="en-ZA" sz="2400" dirty="0" err="1" smtClean="0">
                <a:solidFill>
                  <a:schemeClr val="tx1"/>
                </a:solidFill>
              </a:rPr>
              <a:t>Agrement</a:t>
            </a:r>
            <a:r>
              <a:rPr lang="en-ZA" sz="2400" dirty="0" smtClean="0">
                <a:solidFill>
                  <a:schemeClr val="tx1"/>
                </a:solidFill>
              </a:rPr>
              <a:t> SA (ASA)</a:t>
            </a:r>
          </a:p>
          <a:p>
            <a:pPr marL="82296" indent="0">
              <a:buNone/>
            </a:pPr>
            <a:endParaRPr lang="en-ZA" sz="1200" dirty="0">
              <a:solidFill>
                <a:schemeClr val="tx1"/>
              </a:solidFill>
            </a:endParaRPr>
          </a:p>
          <a:p>
            <a:pPr marL="82296" indent="0" algn="just">
              <a:buNone/>
            </a:pPr>
            <a:r>
              <a:rPr lang="en-ZA" sz="2400" dirty="0" smtClean="0">
                <a:solidFill>
                  <a:schemeClr val="tx1"/>
                </a:solidFill>
              </a:rPr>
              <a:t>It should be noted that as of </a:t>
            </a:r>
            <a:r>
              <a:rPr lang="en-US" sz="2400" dirty="0" smtClean="0">
                <a:solidFill>
                  <a:schemeClr val="tx1"/>
                </a:solidFill>
              </a:rPr>
              <a:t>01 </a:t>
            </a:r>
            <a:r>
              <a:rPr lang="en-US" sz="2400" dirty="0">
                <a:solidFill>
                  <a:schemeClr val="tx1"/>
                </a:solidFill>
              </a:rPr>
              <a:t>April </a:t>
            </a:r>
            <a:r>
              <a:rPr lang="en-US" sz="2400" dirty="0" smtClean="0">
                <a:solidFill>
                  <a:schemeClr val="tx1"/>
                </a:solidFill>
              </a:rPr>
              <a:t>2018, in </a:t>
            </a:r>
            <a:r>
              <a:rPr lang="en-US" sz="2400" dirty="0">
                <a:solidFill>
                  <a:schemeClr val="tx1"/>
                </a:solidFill>
              </a:rPr>
              <a:t>terms of the newly promulgated legislation (ASA </a:t>
            </a:r>
            <a:r>
              <a:rPr lang="en-US" sz="2400" dirty="0" smtClean="0">
                <a:solidFill>
                  <a:schemeClr val="tx1"/>
                </a:solidFill>
              </a:rPr>
              <a:t>Act), ASA </a:t>
            </a:r>
            <a:r>
              <a:rPr lang="en-US" sz="2400" dirty="0">
                <a:solidFill>
                  <a:schemeClr val="tx1"/>
                </a:solidFill>
              </a:rPr>
              <a:t>will be a schedule 3 </a:t>
            </a:r>
            <a:r>
              <a:rPr lang="en-US" sz="2400" dirty="0" smtClean="0">
                <a:solidFill>
                  <a:schemeClr val="tx1"/>
                </a:solidFill>
              </a:rPr>
              <a:t>Entity. This means prior to 01 April 2018, ASA was not legally required to submit quarterly reports to National Treasury. </a:t>
            </a:r>
            <a:endParaRPr lang="en-ZA" sz="2400" dirty="0" smtClean="0">
              <a:solidFill>
                <a:schemeClr val="tx1"/>
              </a:solidFill>
            </a:endParaRPr>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2AAA1A3-262B-4979-8C18-306C3DA11E9E}" type="slidenum">
              <a:rPr kumimoji="0" lang="en-ZA" sz="1800" b="0" i="0" u="none" strike="noStrike" kern="1200" cap="none" spc="0" normalizeH="0" baseline="0" noProof="0" smtClean="0">
                <a:ln>
                  <a:noFill/>
                </a:ln>
                <a:solidFill>
                  <a:srgbClr val="531A17">
                    <a:satMod val="130000"/>
                  </a:srgbClr>
                </a:solidFill>
                <a:effectLst>
                  <a:outerShdw blurRad="50000" dist="30000" dir="5400000" algn="tl" rotWithShape="0">
                    <a:srgbClr val="000000">
                      <a:alpha val="30000"/>
                    </a:srgbClr>
                  </a:outerShdw>
                </a:effectLst>
                <a:uLnTx/>
                <a:uFillTx/>
                <a:latin typeface="Calibri" pitchFamily="34" charset="0"/>
                <a:ea typeface="+mn-ea"/>
                <a:cs typeface="+mn-cs"/>
                <a:sym typeface="Calibri"/>
              </a:rPr>
              <a:pPr marL="0" marR="0" lvl="0" indent="0" algn="ctr" defTabSz="914400" rtl="0" eaLnBrk="1" fontAlgn="auto" latinLnBrk="0" hangingPunct="1">
                <a:lnSpc>
                  <a:spcPct val="100000"/>
                </a:lnSpc>
                <a:spcBef>
                  <a:spcPts val="0"/>
                </a:spcBef>
                <a:spcAft>
                  <a:spcPts val="0"/>
                </a:spcAft>
                <a:buClrTx/>
                <a:buSzTx/>
                <a:buFontTx/>
                <a:buNone/>
                <a:tabLst/>
                <a:defRPr/>
              </a:pPr>
              <a:t>22</a:t>
            </a:fld>
            <a:endParaRPr kumimoji="0" lang="en-ZA" sz="1800" b="0" i="0" u="none" strike="noStrike" kern="1200" cap="none" spc="0" normalizeH="0" baseline="0" noProof="0" dirty="0">
              <a:ln>
                <a:noFill/>
              </a:ln>
              <a:solidFill>
                <a:srgbClr val="531A17">
                  <a:satMod val="130000"/>
                </a:srgbClr>
              </a:solidFill>
              <a:effectLst>
                <a:outerShdw blurRad="50000" dist="30000" dir="5400000" algn="tl" rotWithShape="0">
                  <a:srgbClr val="000000">
                    <a:alpha val="30000"/>
                  </a:srgbClr>
                </a:outerShdw>
              </a:effectLst>
              <a:uLnTx/>
              <a:uFillTx/>
              <a:latin typeface="Calibri" pitchFamily="34" charset="0"/>
              <a:ea typeface="+mn-ea"/>
              <a:cs typeface="+mn-cs"/>
              <a:sym typeface="Calibri"/>
            </a:endParaRPr>
          </a:p>
        </p:txBody>
      </p:sp>
    </p:spTree>
    <p:extLst>
      <p:ext uri="{BB962C8B-B14F-4D97-AF65-F5344CB8AC3E}">
        <p14:creationId xmlns:p14="http://schemas.microsoft.com/office/powerpoint/2010/main" val="1160112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79941"/>
            <a:ext cx="8856984" cy="939784"/>
          </a:xfrm>
        </p:spPr>
        <p:txBody>
          <a:bodyPr>
            <a:noAutofit/>
          </a:bodyPr>
          <a:lstStyle/>
          <a:p>
            <a:pPr algn="ctr"/>
            <a:r>
              <a:rPr lang="en-ZA" sz="3200" b="1" dirty="0" smtClean="0"/>
              <a:t>Status on submission of the Quarterly Performance Reports</a:t>
            </a:r>
            <a:endParaRPr lang="en-US" sz="3200" b="1" dirty="0"/>
          </a:p>
        </p:txBody>
      </p:sp>
      <p:sp>
        <p:nvSpPr>
          <p:cNvPr id="3" name="Content Placeholder 2"/>
          <p:cNvSpPr>
            <a:spLocks noGrp="1"/>
          </p:cNvSpPr>
          <p:nvPr>
            <p:ph idx="1"/>
          </p:nvPr>
        </p:nvSpPr>
        <p:spPr>
          <a:xfrm>
            <a:off x="-10585" y="1119725"/>
            <a:ext cx="8870832" cy="4921944"/>
          </a:xfrm>
        </p:spPr>
        <p:txBody>
          <a:bodyPr>
            <a:normAutofit lnSpcReduction="10000"/>
          </a:bodyPr>
          <a:lstStyle/>
          <a:p>
            <a:pPr marL="82296" indent="0" algn="just">
              <a:buNone/>
            </a:pPr>
            <a:r>
              <a:rPr lang="en-ZA" sz="2400" dirty="0" smtClean="0">
                <a:solidFill>
                  <a:schemeClr val="tx1"/>
                </a:solidFill>
              </a:rPr>
              <a:t>The table depicts submission of QPR’s by Public Works Entities to NT for the 2017/18 reporting period.</a:t>
            </a:r>
          </a:p>
          <a:p>
            <a:pPr marL="82296" indent="0" algn="just">
              <a:buNone/>
            </a:pPr>
            <a:endParaRPr lang="en-ZA" sz="2400" dirty="0">
              <a:solidFill>
                <a:schemeClr val="tx1"/>
              </a:solidFill>
            </a:endParaRPr>
          </a:p>
          <a:p>
            <a:pPr marL="82296" indent="0" algn="just">
              <a:buNone/>
            </a:pPr>
            <a:endParaRPr lang="en-ZA" sz="2400" dirty="0" smtClean="0">
              <a:solidFill>
                <a:schemeClr val="bg1"/>
              </a:solidFill>
            </a:endParaRPr>
          </a:p>
          <a:p>
            <a:pPr marL="402336" lvl="1" indent="0">
              <a:buNone/>
            </a:pPr>
            <a:endParaRPr lang="en-ZA" dirty="0" smtClean="0">
              <a:solidFill>
                <a:schemeClr val="accent1"/>
              </a:solidFill>
            </a:endParaRPr>
          </a:p>
          <a:p>
            <a:pPr marL="82296" indent="0">
              <a:buNone/>
            </a:pPr>
            <a:endParaRPr lang="en-ZA" dirty="0" smtClean="0"/>
          </a:p>
          <a:p>
            <a:pPr marL="82296" indent="0">
              <a:buNone/>
            </a:pPr>
            <a:endParaRPr lang="en-ZA" dirty="0"/>
          </a:p>
          <a:p>
            <a:pPr>
              <a:buFont typeface="Wingdings" panose="05000000000000000000" pitchFamily="2" charset="2"/>
              <a:buChar char="q"/>
            </a:pPr>
            <a:r>
              <a:rPr lang="en-ZA" sz="2400" dirty="0">
                <a:solidFill>
                  <a:schemeClr val="tx1"/>
                </a:solidFill>
              </a:rPr>
              <a:t>It </a:t>
            </a:r>
            <a:r>
              <a:rPr lang="en-ZA" sz="2400" dirty="0" smtClean="0">
                <a:solidFill>
                  <a:schemeClr val="tx1"/>
                </a:solidFill>
              </a:rPr>
              <a:t>should be noted that NT has indicated that even after multiple interventions, CIDB has continued not to submit the quarterly reports.</a:t>
            </a:r>
          </a:p>
          <a:p>
            <a:pPr>
              <a:buFont typeface="Wingdings" panose="05000000000000000000" pitchFamily="2" charset="2"/>
              <a:buChar char="q"/>
            </a:pPr>
            <a:r>
              <a:rPr lang="en-ZA" sz="2400" dirty="0" smtClean="0">
                <a:solidFill>
                  <a:schemeClr val="tx1"/>
                </a:solidFill>
              </a:rPr>
              <a:t>NT is making follow-up’s with CBE on the discontinuation of the submission of the quarterly reports</a:t>
            </a:r>
            <a:endParaRPr lang="en-US" sz="2400" dirty="0">
              <a:solidFill>
                <a:schemeClr val="tx1"/>
              </a:solidFill>
            </a:endParaRPr>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sym typeface="Calibri"/>
              </a:rPr>
              <a:pPr/>
              <a:t>23</a:t>
            </a:fld>
            <a:endParaRPr lang="en-ZA" dirty="0">
              <a:solidFill>
                <a:srgbClr val="531A17">
                  <a:satMod val="130000"/>
                </a:srgbClr>
              </a:solidFill>
              <a:sym typeface="Calibri"/>
            </a:endParaRPr>
          </a:p>
        </p:txBody>
      </p:sp>
      <p:graphicFrame>
        <p:nvGraphicFramePr>
          <p:cNvPr id="7" name="Table 6"/>
          <p:cNvGraphicFramePr>
            <a:graphicFrameLocks noGrp="1"/>
          </p:cNvGraphicFramePr>
          <p:nvPr>
            <p:extLst>
              <p:ext uri="{D42A27DB-BD31-4B8C-83A1-F6EECF244321}">
                <p14:modId xmlns:p14="http://schemas.microsoft.com/office/powerpoint/2010/main" val="544169574"/>
              </p:ext>
            </p:extLst>
          </p:nvPr>
        </p:nvGraphicFramePr>
        <p:xfrm>
          <a:off x="133191" y="1988840"/>
          <a:ext cx="8608725" cy="2002644"/>
        </p:xfrm>
        <a:graphic>
          <a:graphicData uri="http://schemas.openxmlformats.org/drawingml/2006/table">
            <a:tbl>
              <a:tblPr firstRow="1" bandRow="1">
                <a:tableStyleId>{00A15C55-8517-42AA-B614-E9B94910E393}</a:tableStyleId>
              </a:tblPr>
              <a:tblGrid>
                <a:gridCol w="1721745">
                  <a:extLst>
                    <a:ext uri="{9D8B030D-6E8A-4147-A177-3AD203B41FA5}">
                      <a16:colId xmlns:a16="http://schemas.microsoft.com/office/drawing/2014/main" val="3723321989"/>
                    </a:ext>
                  </a:extLst>
                </a:gridCol>
                <a:gridCol w="1721745">
                  <a:extLst>
                    <a:ext uri="{9D8B030D-6E8A-4147-A177-3AD203B41FA5}">
                      <a16:colId xmlns:a16="http://schemas.microsoft.com/office/drawing/2014/main" val="1893570387"/>
                    </a:ext>
                  </a:extLst>
                </a:gridCol>
                <a:gridCol w="1721745">
                  <a:extLst>
                    <a:ext uri="{9D8B030D-6E8A-4147-A177-3AD203B41FA5}">
                      <a16:colId xmlns:a16="http://schemas.microsoft.com/office/drawing/2014/main" val="787109103"/>
                    </a:ext>
                  </a:extLst>
                </a:gridCol>
                <a:gridCol w="1721745">
                  <a:extLst>
                    <a:ext uri="{9D8B030D-6E8A-4147-A177-3AD203B41FA5}">
                      <a16:colId xmlns:a16="http://schemas.microsoft.com/office/drawing/2014/main" val="2425452632"/>
                    </a:ext>
                  </a:extLst>
                </a:gridCol>
                <a:gridCol w="1721745">
                  <a:extLst>
                    <a:ext uri="{9D8B030D-6E8A-4147-A177-3AD203B41FA5}">
                      <a16:colId xmlns:a16="http://schemas.microsoft.com/office/drawing/2014/main" val="2788983194"/>
                    </a:ext>
                  </a:extLst>
                </a:gridCol>
              </a:tblGrid>
              <a:tr h="370840">
                <a:tc rowSpan="5">
                  <a:txBody>
                    <a:bodyPr/>
                    <a:lstStyle/>
                    <a:p>
                      <a:endParaRPr lang="en-ZA" dirty="0" smtClean="0"/>
                    </a:p>
                    <a:p>
                      <a:endParaRPr lang="en-ZA" dirty="0" smtClean="0"/>
                    </a:p>
                    <a:p>
                      <a:r>
                        <a:rPr lang="en-ZA" dirty="0" smtClean="0"/>
                        <a:t>Department of</a:t>
                      </a:r>
                      <a:r>
                        <a:rPr lang="en-ZA" baseline="0" dirty="0" smtClean="0"/>
                        <a:t> Public Works Entities</a:t>
                      </a:r>
                      <a:endParaRPr lang="en-US" dirty="0"/>
                    </a:p>
                  </a:txBody>
                  <a:tcPr/>
                </a:tc>
                <a:tc>
                  <a:txBody>
                    <a:bodyPr/>
                    <a:lstStyle/>
                    <a:p>
                      <a:endParaRPr lang="en-US" dirty="0"/>
                    </a:p>
                  </a:txBody>
                  <a:tcPr/>
                </a:tc>
                <a:tc>
                  <a:txBody>
                    <a:bodyPr/>
                    <a:lstStyle/>
                    <a:p>
                      <a:r>
                        <a:rPr lang="en-ZA" dirty="0" smtClean="0"/>
                        <a:t>1</a:t>
                      </a:r>
                      <a:r>
                        <a:rPr lang="en-ZA" baseline="30000" dirty="0" smtClean="0"/>
                        <a:t>st</a:t>
                      </a:r>
                      <a:r>
                        <a:rPr lang="en-ZA" dirty="0" smtClean="0"/>
                        <a:t> Quarter</a:t>
                      </a:r>
                      <a:endParaRPr lang="en-US" dirty="0"/>
                    </a:p>
                  </a:txBody>
                  <a:tcPr/>
                </a:tc>
                <a:tc>
                  <a:txBody>
                    <a:bodyPr/>
                    <a:lstStyle/>
                    <a:p>
                      <a:r>
                        <a:rPr lang="en-ZA" dirty="0" smtClean="0"/>
                        <a:t>2</a:t>
                      </a:r>
                      <a:r>
                        <a:rPr lang="en-ZA" baseline="30000" dirty="0" smtClean="0"/>
                        <a:t>nd</a:t>
                      </a:r>
                      <a:r>
                        <a:rPr lang="en-ZA" dirty="0" smtClean="0"/>
                        <a:t> Quarter</a:t>
                      </a:r>
                      <a:endParaRPr lang="en-US" dirty="0"/>
                    </a:p>
                  </a:txBody>
                  <a:tcPr/>
                </a:tc>
                <a:tc>
                  <a:txBody>
                    <a:bodyPr/>
                    <a:lstStyle/>
                    <a:p>
                      <a:r>
                        <a:rPr lang="en-ZA" dirty="0" smtClean="0"/>
                        <a:t>3</a:t>
                      </a:r>
                      <a:r>
                        <a:rPr lang="en-ZA" baseline="30000" dirty="0" smtClean="0"/>
                        <a:t>rd</a:t>
                      </a:r>
                      <a:r>
                        <a:rPr lang="en-ZA" dirty="0" smtClean="0"/>
                        <a:t> Quarter</a:t>
                      </a:r>
                      <a:endParaRPr lang="en-US" dirty="0"/>
                    </a:p>
                  </a:txBody>
                  <a:tcPr/>
                </a:tc>
                <a:extLst>
                  <a:ext uri="{0D108BD9-81ED-4DB2-BD59-A6C34878D82A}">
                    <a16:rowId xmlns:a16="http://schemas.microsoft.com/office/drawing/2014/main" val="365535614"/>
                  </a:ext>
                </a:extLst>
              </a:tr>
              <a:tr h="519284">
                <a:tc vMerge="1">
                  <a:txBody>
                    <a:bodyPr/>
                    <a:lstStyle/>
                    <a:p>
                      <a:endParaRPr lang="en-US" dirty="0"/>
                    </a:p>
                  </a:txBody>
                  <a:tcP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smtClean="0"/>
                        <a:t>IDT</a:t>
                      </a:r>
                      <a:endParaRPr lang="en-US" dirty="0" smtClean="0"/>
                    </a:p>
                  </a:txBody>
                  <a:tcPr/>
                </a:tc>
                <a:tc>
                  <a:txBody>
                    <a:bodyPr/>
                    <a:lstStyle/>
                    <a:p>
                      <a:r>
                        <a:rPr lang="en-ZA" dirty="0" smtClean="0"/>
                        <a:t>YES</a:t>
                      </a:r>
                      <a:endParaRPr lang="en-US" dirty="0"/>
                    </a:p>
                  </a:txBody>
                  <a:tcPr/>
                </a:tc>
                <a:tc>
                  <a:txBody>
                    <a:bodyPr/>
                    <a:lstStyle/>
                    <a:p>
                      <a:r>
                        <a:rPr lang="en-ZA" dirty="0" smtClean="0"/>
                        <a:t>YES</a:t>
                      </a:r>
                      <a:endParaRPr lang="en-US" dirty="0"/>
                    </a:p>
                  </a:txBody>
                  <a:tcPr/>
                </a:tc>
                <a:tc>
                  <a:txBody>
                    <a:bodyPr/>
                    <a:lstStyle/>
                    <a:p>
                      <a:r>
                        <a:rPr lang="en-ZA" dirty="0" smtClean="0"/>
                        <a:t>YES</a:t>
                      </a:r>
                      <a:endParaRPr lang="en-US" dirty="0"/>
                    </a:p>
                  </a:txBody>
                  <a:tcPr/>
                </a:tc>
                <a:extLst>
                  <a:ext uri="{0D108BD9-81ED-4DB2-BD59-A6C34878D82A}">
                    <a16:rowId xmlns:a16="http://schemas.microsoft.com/office/drawing/2014/main" val="876059067"/>
                  </a:ext>
                </a:extLst>
              </a:tr>
              <a:tr h="370840">
                <a:tc vMerge="1">
                  <a:txBody>
                    <a:bodyPr/>
                    <a:lstStyle/>
                    <a:p>
                      <a:endParaRPr lang="en-US" dirty="0"/>
                    </a:p>
                  </a:txBody>
                  <a:tcPr>
                    <a:solidFill>
                      <a:schemeClr val="accent3"/>
                    </a:solidFill>
                  </a:tcPr>
                </a:tc>
                <a:tc>
                  <a:txBody>
                    <a:bodyPr/>
                    <a:lstStyle/>
                    <a:p>
                      <a:r>
                        <a:rPr lang="en-ZA" dirty="0" smtClean="0"/>
                        <a:t>CBE</a:t>
                      </a:r>
                      <a:endParaRPr lang="en-US" dirty="0"/>
                    </a:p>
                  </a:txBody>
                  <a:tcPr/>
                </a:tc>
                <a:tc>
                  <a:txBody>
                    <a:bodyPr/>
                    <a:lstStyle/>
                    <a:p>
                      <a:r>
                        <a:rPr lang="en-ZA" dirty="0" smtClean="0"/>
                        <a:t>YES</a:t>
                      </a:r>
                      <a:endParaRPr lang="en-US" dirty="0"/>
                    </a:p>
                  </a:txBody>
                  <a:tcPr/>
                </a:tc>
                <a:tc>
                  <a:txBody>
                    <a:bodyPr/>
                    <a:lstStyle/>
                    <a:p>
                      <a:r>
                        <a:rPr lang="en-ZA" dirty="0" smtClean="0"/>
                        <a:t>NO</a:t>
                      </a:r>
                      <a:endParaRPr lang="en-US" dirty="0"/>
                    </a:p>
                  </a:txBody>
                  <a:tcPr/>
                </a:tc>
                <a:tc>
                  <a:txBody>
                    <a:bodyPr/>
                    <a:lstStyle/>
                    <a:p>
                      <a:r>
                        <a:rPr lang="en-ZA" dirty="0" smtClean="0"/>
                        <a:t>NO</a:t>
                      </a:r>
                      <a:endParaRPr lang="en-US" dirty="0"/>
                    </a:p>
                  </a:txBody>
                  <a:tcPr/>
                </a:tc>
                <a:extLst>
                  <a:ext uri="{0D108BD9-81ED-4DB2-BD59-A6C34878D82A}">
                    <a16:rowId xmlns:a16="http://schemas.microsoft.com/office/drawing/2014/main" val="961456619"/>
                  </a:ext>
                </a:extLst>
              </a:tr>
              <a:tr h="370840">
                <a:tc vMerge="1">
                  <a:txBody>
                    <a:bodyPr/>
                    <a:lstStyle/>
                    <a:p>
                      <a:endParaRPr lang="en-US" dirty="0"/>
                    </a:p>
                  </a:txBody>
                  <a:tcPr>
                    <a:solidFill>
                      <a:schemeClr val="accent3"/>
                    </a:solidFill>
                  </a:tcPr>
                </a:tc>
                <a:tc>
                  <a:txBody>
                    <a:bodyPr/>
                    <a:lstStyle/>
                    <a:p>
                      <a:r>
                        <a:rPr lang="en-ZA" dirty="0" smtClean="0"/>
                        <a:t>CIDB</a:t>
                      </a:r>
                      <a:endParaRPr lang="en-US" dirty="0"/>
                    </a:p>
                  </a:txBody>
                  <a:tcPr/>
                </a:tc>
                <a:tc>
                  <a:txBody>
                    <a:bodyPr/>
                    <a:lstStyle/>
                    <a:p>
                      <a:r>
                        <a:rPr lang="en-ZA" dirty="0" smtClean="0"/>
                        <a:t>NO</a:t>
                      </a:r>
                      <a:endParaRPr lang="en-US" dirty="0"/>
                    </a:p>
                  </a:txBody>
                  <a:tcPr/>
                </a:tc>
                <a:tc>
                  <a:txBody>
                    <a:bodyPr/>
                    <a:lstStyle/>
                    <a:p>
                      <a:r>
                        <a:rPr lang="en-ZA" dirty="0" smtClean="0"/>
                        <a:t>NO</a:t>
                      </a:r>
                      <a:endParaRPr lang="en-US" dirty="0"/>
                    </a:p>
                  </a:txBody>
                  <a:tcPr/>
                </a:tc>
                <a:tc>
                  <a:txBody>
                    <a:bodyPr/>
                    <a:lstStyle/>
                    <a:p>
                      <a:r>
                        <a:rPr lang="en-ZA" dirty="0" smtClean="0"/>
                        <a:t>NO</a:t>
                      </a:r>
                      <a:endParaRPr lang="en-US" dirty="0"/>
                    </a:p>
                  </a:txBody>
                  <a:tcPr/>
                </a:tc>
                <a:extLst>
                  <a:ext uri="{0D108BD9-81ED-4DB2-BD59-A6C34878D82A}">
                    <a16:rowId xmlns:a16="http://schemas.microsoft.com/office/drawing/2014/main" val="1393022780"/>
                  </a:ext>
                </a:extLst>
              </a:tr>
              <a:tr h="370840">
                <a:tc vMerge="1">
                  <a:txBody>
                    <a:bodyPr/>
                    <a:lstStyle/>
                    <a:p>
                      <a:endParaRPr lang="en-US" dirty="0"/>
                    </a:p>
                  </a:txBody>
                  <a:tcPr>
                    <a:solidFill>
                      <a:schemeClr val="accent3"/>
                    </a:solidFill>
                  </a:tcPr>
                </a:tc>
                <a:tc>
                  <a:txBody>
                    <a:bodyPr/>
                    <a:lstStyle/>
                    <a:p>
                      <a:r>
                        <a:rPr lang="en-ZA" dirty="0" smtClean="0"/>
                        <a:t>ASA</a:t>
                      </a:r>
                      <a:endParaRPr lang="en-US" dirty="0"/>
                    </a:p>
                  </a:txBody>
                  <a:tcPr/>
                </a:tc>
                <a:tc gridSpan="3">
                  <a:txBody>
                    <a:bodyPr/>
                    <a:lstStyle/>
                    <a:p>
                      <a:r>
                        <a:rPr lang="en-ZA" dirty="0" smtClean="0"/>
                        <a:t>N/A</a:t>
                      </a:r>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462145590"/>
                  </a:ext>
                </a:extLst>
              </a:tr>
            </a:tbl>
          </a:graphicData>
        </a:graphic>
      </p:graphicFrame>
    </p:spTree>
    <p:extLst>
      <p:ext uri="{BB962C8B-B14F-4D97-AF65-F5344CB8AC3E}">
        <p14:creationId xmlns:p14="http://schemas.microsoft.com/office/powerpoint/2010/main" val="16411872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8978336" cy="688709"/>
          </a:xfrm>
        </p:spPr>
        <p:txBody>
          <a:bodyPr>
            <a:normAutofit fontScale="90000"/>
          </a:bodyPr>
          <a:lstStyle/>
          <a:p>
            <a:pPr algn="ctr"/>
            <a:r>
              <a:rPr lang="en-US" sz="3200" b="1" dirty="0" smtClean="0">
                <a:solidFill>
                  <a:schemeClr val="accent1"/>
                </a:solidFill>
              </a:rPr>
              <a:t>Independent Development Trust (IDT)</a:t>
            </a:r>
            <a:r>
              <a:rPr lang="en-US" sz="3200" dirty="0">
                <a:solidFill>
                  <a:schemeClr val="accent1"/>
                </a:solidFill>
              </a:rPr>
              <a:t/>
            </a:r>
            <a:br>
              <a:rPr lang="en-US" sz="3200" dirty="0">
                <a:solidFill>
                  <a:schemeClr val="accent1"/>
                </a:solidFill>
              </a:rPr>
            </a:br>
            <a:r>
              <a:rPr lang="en-US" sz="3200" b="1" dirty="0" smtClean="0">
                <a:solidFill>
                  <a:schemeClr val="accent1"/>
                </a:solidFill>
              </a:rPr>
              <a:t>2017/18: Performance Overview (Q1-Q3) </a:t>
            </a:r>
            <a:endParaRPr lang="en-US" sz="3200" dirty="0">
              <a:solidFill>
                <a:schemeClr val="accent1"/>
              </a:solidFill>
            </a:endParaRPr>
          </a:p>
        </p:txBody>
      </p:sp>
      <p:sp>
        <p:nvSpPr>
          <p:cNvPr id="3" name="Content Placeholder 2"/>
          <p:cNvSpPr>
            <a:spLocks noGrp="1"/>
          </p:cNvSpPr>
          <p:nvPr>
            <p:ph idx="1"/>
          </p:nvPr>
        </p:nvSpPr>
        <p:spPr>
          <a:xfrm>
            <a:off x="107504" y="1052736"/>
            <a:ext cx="8870832" cy="5383206"/>
          </a:xfrm>
        </p:spPr>
        <p:txBody>
          <a:bodyPr>
            <a:normAutofit fontScale="25000" lnSpcReduction="20000"/>
          </a:bodyPr>
          <a:lstStyle/>
          <a:p>
            <a:pPr algn="just">
              <a:buFont typeface="Wingdings" panose="05000000000000000000" pitchFamily="2" charset="2"/>
              <a:buChar char="q"/>
            </a:pPr>
            <a:r>
              <a:rPr lang="en-US" sz="6400" dirty="0" smtClean="0">
                <a:solidFill>
                  <a:schemeClr val="tx1"/>
                </a:solidFill>
              </a:rPr>
              <a:t>The entity has consistently under-achieved the planned targets related to the following indicators:</a:t>
            </a:r>
          </a:p>
          <a:p>
            <a:pPr lvl="1" algn="just">
              <a:buFont typeface="Courier New" panose="02070309020205020404" pitchFamily="49" charset="0"/>
              <a:buChar char="o"/>
            </a:pPr>
            <a:r>
              <a:rPr lang="en-US" sz="6400" dirty="0">
                <a:solidFill>
                  <a:schemeClr val="tx1"/>
                </a:solidFill>
              </a:rPr>
              <a:t>Value of programme spend on </a:t>
            </a:r>
            <a:r>
              <a:rPr lang="en-US" sz="6400" dirty="0" smtClean="0">
                <a:solidFill>
                  <a:schemeClr val="tx1"/>
                </a:solidFill>
              </a:rPr>
              <a:t>women;</a:t>
            </a:r>
          </a:p>
          <a:p>
            <a:pPr lvl="1" algn="just">
              <a:buFont typeface="Courier New" panose="02070309020205020404" pitchFamily="49" charset="0"/>
              <a:buChar char="o"/>
            </a:pPr>
            <a:r>
              <a:rPr lang="en-US" sz="6400" dirty="0">
                <a:solidFill>
                  <a:schemeClr val="tx1"/>
                </a:solidFill>
              </a:rPr>
              <a:t>Value of programme spend on </a:t>
            </a:r>
            <a:r>
              <a:rPr lang="en-US" sz="6400" dirty="0" smtClean="0">
                <a:solidFill>
                  <a:schemeClr val="tx1"/>
                </a:solidFill>
              </a:rPr>
              <a:t>youth;</a:t>
            </a:r>
          </a:p>
          <a:p>
            <a:pPr lvl="1" algn="just">
              <a:buFont typeface="Courier New" panose="02070309020205020404" pitchFamily="49" charset="0"/>
              <a:buChar char="o"/>
            </a:pPr>
            <a:r>
              <a:rPr lang="en-US" sz="6400" dirty="0">
                <a:solidFill>
                  <a:schemeClr val="tx1"/>
                </a:solidFill>
              </a:rPr>
              <a:t>% of women contractors participating in the contractor development </a:t>
            </a:r>
            <a:r>
              <a:rPr lang="en-US" sz="6400" dirty="0" smtClean="0">
                <a:solidFill>
                  <a:schemeClr val="tx1"/>
                </a:solidFill>
              </a:rPr>
              <a:t>programme</a:t>
            </a:r>
          </a:p>
          <a:p>
            <a:pPr lvl="1" algn="just">
              <a:buFont typeface="Courier New" panose="02070309020205020404" pitchFamily="49" charset="0"/>
              <a:buChar char="o"/>
            </a:pPr>
            <a:r>
              <a:rPr lang="en-US" sz="6400" dirty="0">
                <a:solidFill>
                  <a:schemeClr val="tx1"/>
                </a:solidFill>
              </a:rPr>
              <a:t>% value of programme spend on contractor development participants as a % of total value of </a:t>
            </a:r>
            <a:r>
              <a:rPr lang="en-US" sz="6400" dirty="0" err="1">
                <a:solidFill>
                  <a:schemeClr val="tx1"/>
                </a:solidFill>
              </a:rPr>
              <a:t>programme</a:t>
            </a:r>
            <a:r>
              <a:rPr lang="en-US" sz="6400" dirty="0">
                <a:solidFill>
                  <a:schemeClr val="tx1"/>
                </a:solidFill>
              </a:rPr>
              <a:t> </a:t>
            </a:r>
            <a:r>
              <a:rPr lang="en-US" sz="6400" dirty="0" smtClean="0">
                <a:solidFill>
                  <a:schemeClr val="tx1"/>
                </a:solidFill>
              </a:rPr>
              <a:t>spend</a:t>
            </a:r>
          </a:p>
          <a:p>
            <a:pPr marL="402336" lvl="1" indent="0" algn="just">
              <a:buNone/>
            </a:pPr>
            <a:endParaRPr lang="en-US" sz="4400" dirty="0" smtClean="0">
              <a:solidFill>
                <a:schemeClr val="tx1"/>
              </a:solidFill>
            </a:endParaRPr>
          </a:p>
          <a:p>
            <a:pPr algn="just">
              <a:buFont typeface="Wingdings" panose="05000000000000000000" pitchFamily="2" charset="2"/>
              <a:buChar char="q"/>
            </a:pPr>
            <a:r>
              <a:rPr lang="en-ZA" sz="6400" dirty="0">
                <a:solidFill>
                  <a:schemeClr val="tx1"/>
                </a:solidFill>
              </a:rPr>
              <a:t>The entity must ensure corrective actions are provided for the non/under-achieved targets, currently they are not reflected in the report. </a:t>
            </a:r>
            <a:endParaRPr lang="en-US" sz="6400" dirty="0">
              <a:solidFill>
                <a:schemeClr val="tx1"/>
              </a:solidFill>
            </a:endParaRPr>
          </a:p>
          <a:p>
            <a:pPr marL="82296" indent="0" algn="just">
              <a:buNone/>
            </a:pPr>
            <a:endParaRPr lang="en-US" sz="2800" dirty="0">
              <a:solidFill>
                <a:schemeClr val="tx1"/>
              </a:solidFill>
            </a:endParaRPr>
          </a:p>
          <a:p>
            <a:pPr algn="just">
              <a:lnSpc>
                <a:spcPct val="120000"/>
              </a:lnSpc>
              <a:buFont typeface="Wingdings" panose="05000000000000000000" pitchFamily="2" charset="2"/>
              <a:buChar char="q"/>
            </a:pPr>
            <a:r>
              <a:rPr lang="en-US" sz="6400" dirty="0" smtClean="0">
                <a:solidFill>
                  <a:schemeClr val="tx1"/>
                </a:solidFill>
              </a:rPr>
              <a:t>It should however also be noted that the entity has consistently over-achieved the planned targets related to the following indicators:</a:t>
            </a:r>
          </a:p>
          <a:p>
            <a:pPr lvl="1" algn="just">
              <a:buFont typeface="Courier New" panose="02070309020205020404" pitchFamily="49" charset="0"/>
              <a:buChar char="o"/>
            </a:pPr>
            <a:r>
              <a:rPr lang="en-US" sz="6400" dirty="0">
                <a:solidFill>
                  <a:schemeClr val="tx1"/>
                </a:solidFill>
              </a:rPr>
              <a:t>Number of work opportunities created through the IDT </a:t>
            </a:r>
            <a:r>
              <a:rPr lang="en-US" sz="6400" dirty="0" smtClean="0">
                <a:solidFill>
                  <a:schemeClr val="tx1"/>
                </a:solidFill>
              </a:rPr>
              <a:t>portfolio;</a:t>
            </a:r>
          </a:p>
          <a:p>
            <a:pPr lvl="1" algn="just">
              <a:buFont typeface="Courier New" panose="02070309020205020404" pitchFamily="49" charset="0"/>
              <a:buChar char="o"/>
            </a:pPr>
            <a:r>
              <a:rPr lang="en-US" sz="6400" dirty="0">
                <a:solidFill>
                  <a:schemeClr val="tx1"/>
                </a:solidFill>
              </a:rPr>
              <a:t>Number of EPWP-NSS work opportunities </a:t>
            </a:r>
            <a:r>
              <a:rPr lang="en-US" sz="6400" dirty="0" smtClean="0">
                <a:solidFill>
                  <a:schemeClr val="tx1"/>
                </a:solidFill>
              </a:rPr>
              <a:t>created;</a:t>
            </a:r>
          </a:p>
          <a:p>
            <a:pPr lvl="1" algn="just">
              <a:buFont typeface="Courier New" panose="02070309020205020404" pitchFamily="49" charset="0"/>
              <a:buChar char="o"/>
            </a:pPr>
            <a:r>
              <a:rPr lang="en-US" sz="6400" dirty="0">
                <a:solidFill>
                  <a:schemeClr val="tx1"/>
                </a:solidFill>
              </a:rPr>
              <a:t>Number of EPWP, NPO's </a:t>
            </a:r>
            <a:r>
              <a:rPr lang="en-US" sz="6400" dirty="0" smtClean="0">
                <a:solidFill>
                  <a:schemeClr val="tx1"/>
                </a:solidFill>
              </a:rPr>
              <a:t>contracted</a:t>
            </a:r>
          </a:p>
          <a:p>
            <a:pPr marL="402336" lvl="1" indent="0" algn="just">
              <a:buNone/>
            </a:pPr>
            <a:endParaRPr lang="en-ZA" sz="4000" dirty="0" smtClean="0">
              <a:solidFill>
                <a:schemeClr val="tx1"/>
              </a:solidFill>
            </a:endParaRPr>
          </a:p>
          <a:p>
            <a:pPr algn="just">
              <a:buFont typeface="Wingdings" panose="05000000000000000000" pitchFamily="2" charset="2"/>
              <a:buChar char="q"/>
            </a:pPr>
            <a:r>
              <a:rPr lang="en-ZA" sz="6400" dirty="0">
                <a:solidFill>
                  <a:schemeClr val="tx1"/>
                </a:solidFill>
              </a:rPr>
              <a:t>The entity must ensure there’s alignment between the  reported output and the related indicator. </a:t>
            </a:r>
            <a:endParaRPr lang="en-ZA" sz="6400" dirty="0" smtClean="0">
              <a:solidFill>
                <a:schemeClr val="tx1"/>
              </a:solidFill>
            </a:endParaRPr>
          </a:p>
          <a:p>
            <a:pPr marL="82296" indent="0" algn="just">
              <a:buNone/>
            </a:pPr>
            <a:endParaRPr lang="en-ZA" sz="5600" dirty="0">
              <a:solidFill>
                <a:schemeClr val="tx1"/>
              </a:solidFill>
            </a:endParaRPr>
          </a:p>
          <a:p>
            <a:pPr algn="just">
              <a:buFont typeface="Wingdings" panose="05000000000000000000" pitchFamily="2" charset="2"/>
              <a:buChar char="q"/>
            </a:pPr>
            <a:r>
              <a:rPr lang="en-ZA" sz="6400" dirty="0">
                <a:solidFill>
                  <a:schemeClr val="tx1"/>
                </a:solidFill>
              </a:rPr>
              <a:t>The misalignment </a:t>
            </a:r>
            <a:r>
              <a:rPr lang="en-ZA" sz="6400" dirty="0" smtClean="0">
                <a:solidFill>
                  <a:schemeClr val="tx1"/>
                </a:solidFill>
              </a:rPr>
              <a:t>is noted in the indicator </a:t>
            </a:r>
            <a:r>
              <a:rPr lang="en-ZA" sz="6400" i="1" dirty="0" smtClean="0">
                <a:solidFill>
                  <a:schemeClr val="tx1"/>
                </a:solidFill>
              </a:rPr>
              <a:t>“</a:t>
            </a:r>
            <a:r>
              <a:rPr lang="en-US" sz="6400" i="1" dirty="0" smtClean="0">
                <a:solidFill>
                  <a:schemeClr val="tx1"/>
                </a:solidFill>
              </a:rPr>
              <a:t>Average </a:t>
            </a:r>
            <a:r>
              <a:rPr lang="en-US" sz="6400" i="1" dirty="0">
                <a:solidFill>
                  <a:schemeClr val="tx1"/>
                </a:solidFill>
              </a:rPr>
              <a:t>number of days for payments from date of invoice receipt: 30 </a:t>
            </a:r>
            <a:r>
              <a:rPr lang="en-US" sz="6400" i="1" dirty="0" smtClean="0">
                <a:solidFill>
                  <a:schemeClr val="tx1"/>
                </a:solidFill>
              </a:rPr>
              <a:t>days”, </a:t>
            </a:r>
            <a:r>
              <a:rPr lang="en-US" sz="6400" dirty="0" smtClean="0">
                <a:solidFill>
                  <a:schemeClr val="tx1"/>
                </a:solidFill>
              </a:rPr>
              <a:t>the reported output reflects the percentage of invoices paid within 30 days and not the average number of days taken for payment of invoices</a:t>
            </a:r>
            <a:endParaRPr lang="en-US" sz="6400" dirty="0">
              <a:solidFill>
                <a:schemeClr val="accent1"/>
              </a:solidFill>
            </a:endParaRPr>
          </a:p>
          <a:p>
            <a:pPr marL="82296" indent="0" algn="just">
              <a:buNone/>
            </a:pPr>
            <a:endParaRPr lang="en-ZA" sz="2600" dirty="0" smtClean="0">
              <a:solidFill>
                <a:prstClr val="black"/>
              </a:solidFill>
            </a:endParaRPr>
          </a:p>
          <a:p>
            <a:endParaRPr lang="en-ZA" sz="2600" dirty="0" smtClean="0">
              <a:solidFill>
                <a:prstClr val="black"/>
              </a:solidFill>
            </a:endParaRPr>
          </a:p>
          <a:p>
            <a:endParaRPr lang="en-US" sz="2600" dirty="0">
              <a:solidFill>
                <a:prstClr val="black"/>
              </a:solidFill>
            </a:endParaRPr>
          </a:p>
          <a:p>
            <a:endParaRPr lang="en-US" sz="2600" dirty="0">
              <a:solidFill>
                <a:prstClr val="black"/>
              </a:solidFill>
            </a:endParaRPr>
          </a:p>
          <a:p>
            <a:pPr marL="82296" indent="0">
              <a:buNone/>
            </a:pPr>
            <a:endParaRPr lang="en-US" sz="2600" dirty="0">
              <a:solidFill>
                <a:prstClr val="black"/>
              </a:solidFill>
            </a:endParaRPr>
          </a:p>
          <a:p>
            <a:pPr marL="82296" indent="0">
              <a:buNone/>
            </a:pPr>
            <a:endParaRPr lang="en-US" sz="2600" dirty="0">
              <a:solidFill>
                <a:prstClr val="black"/>
              </a:solidFill>
            </a:endParaRPr>
          </a:p>
          <a:p>
            <a:pPr marL="82296" indent="0">
              <a:buNone/>
            </a:pPr>
            <a:endParaRPr lang="en-US" dirty="0"/>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24</a:t>
            </a:fld>
            <a:endParaRPr lang="en-ZA" dirty="0">
              <a:solidFill>
                <a:srgbClr val="531A17">
                  <a:satMod val="130000"/>
                </a:srgbClr>
              </a:solidFill>
            </a:endParaRPr>
          </a:p>
        </p:txBody>
      </p:sp>
    </p:spTree>
    <p:extLst>
      <p:ext uri="{BB962C8B-B14F-4D97-AF65-F5344CB8AC3E}">
        <p14:creationId xmlns:p14="http://schemas.microsoft.com/office/powerpoint/2010/main" val="35530560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742" y="0"/>
            <a:ext cx="8968257" cy="909153"/>
          </a:xfrm>
        </p:spPr>
        <p:txBody>
          <a:bodyPr>
            <a:normAutofit fontScale="90000"/>
          </a:bodyPr>
          <a:lstStyle/>
          <a:p>
            <a:pPr algn="ctr"/>
            <a:r>
              <a:rPr lang="en-US" sz="3200" b="1" dirty="0" smtClean="0">
                <a:solidFill>
                  <a:srgbClr val="531A17"/>
                </a:solidFill>
              </a:rPr>
              <a:t>Council for the Built Environment (CBE)</a:t>
            </a:r>
            <a:r>
              <a:rPr lang="en-US" sz="3200" dirty="0"/>
              <a:t/>
            </a:r>
            <a:br>
              <a:rPr lang="en-US" sz="3200" dirty="0"/>
            </a:br>
            <a:r>
              <a:rPr lang="en-US" sz="3200" b="1" dirty="0" smtClean="0">
                <a:solidFill>
                  <a:srgbClr val="531A17"/>
                </a:solidFill>
              </a:rPr>
              <a:t>2017/18 Performance Overview (Q1-Q3) </a:t>
            </a:r>
            <a:endParaRPr lang="en-US" sz="3200" dirty="0"/>
          </a:p>
        </p:txBody>
      </p:sp>
      <p:sp>
        <p:nvSpPr>
          <p:cNvPr id="3" name="Content Placeholder 2"/>
          <p:cNvSpPr>
            <a:spLocks noGrp="1"/>
          </p:cNvSpPr>
          <p:nvPr>
            <p:ph idx="1"/>
          </p:nvPr>
        </p:nvSpPr>
        <p:spPr>
          <a:xfrm>
            <a:off x="175742" y="1008468"/>
            <a:ext cx="8726816" cy="5328159"/>
          </a:xfrm>
        </p:spPr>
        <p:txBody>
          <a:bodyPr>
            <a:normAutofit fontScale="32500" lnSpcReduction="20000"/>
          </a:bodyPr>
          <a:lstStyle/>
          <a:p>
            <a:pPr marL="82296" indent="0" algn="just">
              <a:buNone/>
            </a:pPr>
            <a:endParaRPr lang="en-ZA" sz="8000" dirty="0" smtClean="0">
              <a:solidFill>
                <a:schemeClr val="tx1"/>
              </a:solidFill>
            </a:endParaRPr>
          </a:p>
          <a:p>
            <a:pPr algn="just">
              <a:buFont typeface="Wingdings" panose="05000000000000000000" pitchFamily="2" charset="2"/>
              <a:buChar char="q"/>
            </a:pPr>
            <a:r>
              <a:rPr lang="en-ZA" sz="8000" dirty="0" smtClean="0">
                <a:solidFill>
                  <a:schemeClr val="tx1"/>
                </a:solidFill>
              </a:rPr>
              <a:t>The entity has provided </a:t>
            </a:r>
            <a:r>
              <a:rPr lang="en-ZA" sz="8000" dirty="0">
                <a:solidFill>
                  <a:schemeClr val="tx1"/>
                </a:solidFill>
              </a:rPr>
              <a:t>performance </a:t>
            </a:r>
            <a:r>
              <a:rPr lang="en-ZA" sz="8000" dirty="0" smtClean="0">
                <a:solidFill>
                  <a:schemeClr val="tx1"/>
                </a:solidFill>
              </a:rPr>
              <a:t>report for only quarter one. </a:t>
            </a:r>
          </a:p>
          <a:p>
            <a:pPr lvl="1" algn="just">
              <a:buFont typeface="Wingdings" panose="05000000000000000000" pitchFamily="2" charset="2"/>
              <a:buChar char="q"/>
            </a:pPr>
            <a:r>
              <a:rPr lang="en-ZA" sz="7600" dirty="0" smtClean="0">
                <a:solidFill>
                  <a:schemeClr val="tx1"/>
                </a:solidFill>
              </a:rPr>
              <a:t>This makes it difficult to gauge progress towards the achievement of the annual targets.</a:t>
            </a:r>
          </a:p>
          <a:p>
            <a:pPr marL="82296" indent="0" algn="just">
              <a:buNone/>
            </a:pPr>
            <a:endParaRPr lang="en-ZA" sz="4900" dirty="0" smtClean="0">
              <a:solidFill>
                <a:schemeClr val="tx1"/>
              </a:solidFill>
            </a:endParaRPr>
          </a:p>
          <a:p>
            <a:pPr algn="just">
              <a:buFont typeface="Wingdings" panose="05000000000000000000" pitchFamily="2" charset="2"/>
              <a:buChar char="q"/>
            </a:pPr>
            <a:r>
              <a:rPr lang="en-ZA" sz="8000" dirty="0" smtClean="0">
                <a:solidFill>
                  <a:schemeClr val="tx1"/>
                </a:solidFill>
              </a:rPr>
              <a:t>The reported performance reflects  achievement for the bulk of the planned targets. </a:t>
            </a:r>
          </a:p>
          <a:p>
            <a:pPr marL="82296" indent="0" algn="just">
              <a:buNone/>
            </a:pPr>
            <a:endParaRPr lang="en-ZA" sz="8000" dirty="0" smtClean="0">
              <a:solidFill>
                <a:schemeClr val="tx1"/>
              </a:solidFill>
            </a:endParaRPr>
          </a:p>
          <a:p>
            <a:pPr algn="just">
              <a:buFont typeface="Wingdings" panose="05000000000000000000" pitchFamily="2" charset="2"/>
              <a:buChar char="q"/>
            </a:pPr>
            <a:r>
              <a:rPr lang="en-ZA" sz="8000" dirty="0" smtClean="0">
                <a:solidFill>
                  <a:schemeClr val="tx1"/>
                </a:solidFill>
              </a:rPr>
              <a:t>Under-achievement has however been noted in the targets related to the following indicators:</a:t>
            </a:r>
          </a:p>
          <a:p>
            <a:pPr algn="just">
              <a:buFont typeface="Wingdings" panose="05000000000000000000" pitchFamily="2" charset="2"/>
              <a:buChar char="q"/>
            </a:pPr>
            <a:endParaRPr lang="en-ZA" sz="4800" dirty="0">
              <a:solidFill>
                <a:schemeClr val="tx1"/>
              </a:solidFill>
            </a:endParaRPr>
          </a:p>
          <a:p>
            <a:pPr lvl="1" algn="just">
              <a:buClr>
                <a:srgbClr val="531A17"/>
              </a:buClr>
              <a:buFont typeface="Courier New" panose="02070309020205020404" pitchFamily="49" charset="0"/>
              <a:buChar char="o"/>
            </a:pPr>
            <a:r>
              <a:rPr lang="en-US" sz="7200" i="1" dirty="0" smtClean="0">
                <a:solidFill>
                  <a:schemeClr val="tx1"/>
                </a:solidFill>
              </a:rPr>
              <a:t>Number </a:t>
            </a:r>
            <a:r>
              <a:rPr lang="en-US" sz="7200" i="1" dirty="0">
                <a:solidFill>
                  <a:schemeClr val="tx1"/>
                </a:solidFill>
              </a:rPr>
              <a:t>of candidates/BE graduates placed for workplace </a:t>
            </a:r>
            <a:r>
              <a:rPr lang="en-US" sz="7200" i="1" dirty="0" smtClean="0">
                <a:solidFill>
                  <a:schemeClr val="tx1"/>
                </a:solidFill>
              </a:rPr>
              <a:t>training</a:t>
            </a:r>
          </a:p>
          <a:p>
            <a:pPr lvl="1" algn="just">
              <a:buClr>
                <a:srgbClr val="531A17"/>
              </a:buClr>
              <a:buFont typeface="Courier New" panose="02070309020205020404" pitchFamily="49" charset="0"/>
              <a:buChar char="o"/>
            </a:pPr>
            <a:r>
              <a:rPr lang="en-US" sz="7200" i="1" dirty="0">
                <a:solidFill>
                  <a:schemeClr val="tx1"/>
                </a:solidFill>
              </a:rPr>
              <a:t> Percentage of appeals </a:t>
            </a:r>
            <a:r>
              <a:rPr lang="en-US" sz="7200" i="1" dirty="0" err="1">
                <a:solidFill>
                  <a:schemeClr val="tx1"/>
                </a:solidFill>
              </a:rPr>
              <a:t>finalised</a:t>
            </a:r>
            <a:r>
              <a:rPr lang="en-US" sz="7200" i="1" dirty="0">
                <a:solidFill>
                  <a:schemeClr val="tx1"/>
                </a:solidFill>
              </a:rPr>
              <a:t> within the statutory 60 days from date of </a:t>
            </a:r>
            <a:r>
              <a:rPr lang="en-US" sz="7200" i="1" dirty="0" err="1">
                <a:solidFill>
                  <a:schemeClr val="tx1"/>
                </a:solidFill>
              </a:rPr>
              <a:t>lodgement</a:t>
            </a:r>
            <a:endParaRPr lang="en-US" sz="7200" i="1" dirty="0" smtClean="0">
              <a:solidFill>
                <a:schemeClr val="tx1"/>
              </a:solidFill>
            </a:endParaRPr>
          </a:p>
          <a:p>
            <a:pPr marL="402336" lvl="1" indent="0" algn="just">
              <a:buClr>
                <a:srgbClr val="531A17"/>
              </a:buClr>
              <a:buNone/>
            </a:pPr>
            <a:endParaRPr lang="en-US" sz="7200" i="1" dirty="0" smtClean="0">
              <a:solidFill>
                <a:schemeClr val="tx1"/>
              </a:solidFill>
            </a:endParaRPr>
          </a:p>
          <a:p>
            <a:pPr marL="402336" lvl="1" indent="0" algn="just">
              <a:buClr>
                <a:srgbClr val="531A17"/>
              </a:buClr>
              <a:buNone/>
            </a:pPr>
            <a:endParaRPr lang="en-US" sz="3200" dirty="0" smtClean="0">
              <a:solidFill>
                <a:schemeClr val="tx1"/>
              </a:solidFill>
            </a:endParaRPr>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25</a:t>
            </a:fld>
            <a:endParaRPr lang="en-ZA" dirty="0">
              <a:solidFill>
                <a:srgbClr val="531A17">
                  <a:satMod val="130000"/>
                </a:srgbClr>
              </a:solidFill>
            </a:endParaRPr>
          </a:p>
        </p:txBody>
      </p:sp>
    </p:spTree>
    <p:extLst>
      <p:ext uri="{BB962C8B-B14F-4D97-AF65-F5344CB8AC3E}">
        <p14:creationId xmlns:p14="http://schemas.microsoft.com/office/powerpoint/2010/main" val="1185634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492896"/>
            <a:ext cx="8712968" cy="939784"/>
          </a:xfrm>
        </p:spPr>
        <p:txBody>
          <a:bodyPr>
            <a:normAutofit/>
          </a:bodyPr>
          <a:lstStyle/>
          <a:p>
            <a:pPr algn="ctr"/>
            <a:r>
              <a:rPr lang="en-ZA" sz="4800" b="1" dirty="0" smtClean="0"/>
              <a:t>OUTCOME 4 </a:t>
            </a:r>
            <a:endParaRPr lang="en-ZA" sz="4800" b="1" dirty="0"/>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sym typeface="Calibri"/>
              </a:rPr>
              <a:pPr/>
              <a:t>26</a:t>
            </a:fld>
            <a:endParaRPr lang="en-ZA" dirty="0">
              <a:solidFill>
                <a:srgbClr val="531A17">
                  <a:satMod val="130000"/>
                </a:srgbClr>
              </a:solidFill>
              <a:sym typeface="Calibri"/>
            </a:endParaRPr>
          </a:p>
        </p:txBody>
      </p:sp>
    </p:spTree>
    <p:extLst>
      <p:ext uri="{BB962C8B-B14F-4D97-AF65-F5344CB8AC3E}">
        <p14:creationId xmlns:p14="http://schemas.microsoft.com/office/powerpoint/2010/main" val="10562157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9941"/>
            <a:ext cx="8903958" cy="440747"/>
          </a:xfrm>
          <a:solidFill>
            <a:schemeClr val="accent2"/>
          </a:solidFill>
          <a:ln w="9525">
            <a:noFill/>
            <a:miter lim="800000"/>
            <a:headEnd/>
            <a:tailEnd/>
          </a:ln>
        </p:spPr>
        <p:txBody>
          <a:bodyPr vert="horz" wrap="square" lIns="91440" tIns="45720" rIns="91440" bIns="45720" numCol="1" rtlCol="0" anchor="ctr" anchorCtr="0" compatLnSpc="1">
            <a:prstTxWarp prst="textNoShape">
              <a:avLst/>
            </a:prstTxWarp>
            <a:noAutofit/>
          </a:bodyPr>
          <a:lstStyle/>
          <a:p>
            <a:r>
              <a:rPr lang="en-ZA" sz="3200" b="1" dirty="0" smtClean="0">
                <a:ln w="11430"/>
                <a:latin typeface="Arial" panose="020B0604020202020204" pitchFamily="34" charset="0"/>
                <a:cs typeface="Arial" panose="020B0604020202020204" pitchFamily="34" charset="0"/>
              </a:rPr>
              <a:t>  </a:t>
            </a:r>
            <a:r>
              <a:rPr lang="en-ZA" sz="3200" b="1" dirty="0">
                <a:ln w="11430"/>
                <a:latin typeface="Arial" panose="020B0604020202020204" pitchFamily="34" charset="0"/>
                <a:cs typeface="Arial" panose="020B0604020202020204" pitchFamily="34" charset="0"/>
              </a:rPr>
              <a:t>MTSF </a:t>
            </a:r>
            <a:r>
              <a:rPr lang="en-ZA" sz="3200" b="1" dirty="0" smtClean="0">
                <a:ln w="11430"/>
                <a:latin typeface="Arial" panose="020B0604020202020204" pitchFamily="34" charset="0"/>
                <a:cs typeface="Arial" panose="020B0604020202020204" pitchFamily="34" charset="0"/>
              </a:rPr>
              <a:t>Progress for 2</a:t>
            </a:r>
            <a:r>
              <a:rPr lang="en-ZA" sz="3200" b="1" baseline="30000" dirty="0" smtClean="0">
                <a:ln w="11430"/>
                <a:latin typeface="Arial" panose="020B0604020202020204" pitchFamily="34" charset="0"/>
                <a:cs typeface="Arial" panose="020B0604020202020204" pitchFamily="34" charset="0"/>
              </a:rPr>
              <a:t>nd</a:t>
            </a:r>
            <a:r>
              <a:rPr lang="en-ZA" sz="3200" b="1" dirty="0" smtClean="0">
                <a:ln w="11430"/>
                <a:latin typeface="Arial" panose="020B0604020202020204" pitchFamily="34" charset="0"/>
                <a:cs typeface="Arial" panose="020B0604020202020204" pitchFamily="34" charset="0"/>
              </a:rPr>
              <a:t> and 3</a:t>
            </a:r>
            <a:r>
              <a:rPr lang="en-ZA" sz="3200" b="1" baseline="30000" dirty="0" smtClean="0">
                <a:ln w="11430"/>
                <a:latin typeface="Arial" panose="020B0604020202020204" pitchFamily="34" charset="0"/>
                <a:cs typeface="Arial" panose="020B0604020202020204" pitchFamily="34" charset="0"/>
              </a:rPr>
              <a:t>rd</a:t>
            </a:r>
            <a:r>
              <a:rPr lang="en-ZA" sz="3200" b="1" dirty="0" smtClean="0">
                <a:ln w="11430"/>
                <a:latin typeface="Arial" panose="020B0604020202020204" pitchFamily="34" charset="0"/>
                <a:cs typeface="Arial" panose="020B0604020202020204" pitchFamily="34" charset="0"/>
              </a:rPr>
              <a:t> Quarters</a:t>
            </a:r>
            <a:endParaRPr lang="en-ZA" sz="3200" b="1" dirty="0">
              <a:ln w="1143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nvPr>
        </p:nvGraphicFramePr>
        <p:xfrm>
          <a:off x="0" y="713475"/>
          <a:ext cx="8964489" cy="4871762"/>
        </p:xfrm>
        <a:graphic>
          <a:graphicData uri="http://schemas.openxmlformats.org/drawingml/2006/table">
            <a:tbl>
              <a:tblPr firstRow="1" bandRow="1">
                <a:tableStyleId>{5940675A-B579-460E-94D1-54222C63F5DA}</a:tableStyleId>
              </a:tblPr>
              <a:tblGrid>
                <a:gridCol w="1763505">
                  <a:extLst>
                    <a:ext uri="{9D8B030D-6E8A-4147-A177-3AD203B41FA5}">
                      <a16:colId xmlns:a16="http://schemas.microsoft.com/office/drawing/2014/main" val="20000"/>
                    </a:ext>
                  </a:extLst>
                </a:gridCol>
                <a:gridCol w="2130904">
                  <a:extLst>
                    <a:ext uri="{9D8B030D-6E8A-4147-A177-3AD203B41FA5}">
                      <a16:colId xmlns:a16="http://schemas.microsoft.com/office/drawing/2014/main" val="20001"/>
                    </a:ext>
                  </a:extLst>
                </a:gridCol>
                <a:gridCol w="398715">
                  <a:extLst>
                    <a:ext uri="{9D8B030D-6E8A-4147-A177-3AD203B41FA5}">
                      <a16:colId xmlns:a16="http://schemas.microsoft.com/office/drawing/2014/main" val="20004"/>
                    </a:ext>
                  </a:extLst>
                </a:gridCol>
                <a:gridCol w="1585229">
                  <a:extLst>
                    <a:ext uri="{9D8B030D-6E8A-4147-A177-3AD203B41FA5}">
                      <a16:colId xmlns:a16="http://schemas.microsoft.com/office/drawing/2014/main" val="20002"/>
                    </a:ext>
                  </a:extLst>
                </a:gridCol>
                <a:gridCol w="823932">
                  <a:extLst>
                    <a:ext uri="{9D8B030D-6E8A-4147-A177-3AD203B41FA5}">
                      <a16:colId xmlns:a16="http://schemas.microsoft.com/office/drawing/2014/main" val="20005"/>
                    </a:ext>
                  </a:extLst>
                </a:gridCol>
                <a:gridCol w="2262204">
                  <a:extLst>
                    <a:ext uri="{9D8B030D-6E8A-4147-A177-3AD203B41FA5}">
                      <a16:colId xmlns:a16="http://schemas.microsoft.com/office/drawing/2014/main" val="20003"/>
                    </a:ext>
                  </a:extLst>
                </a:gridCol>
              </a:tblGrid>
              <a:tr h="349442">
                <a:tc>
                  <a:txBody>
                    <a:bodyPr/>
                    <a:lstStyle/>
                    <a:p>
                      <a:r>
                        <a:rPr lang="en-ZA" b="1" dirty="0" smtClean="0">
                          <a:latin typeface="Arial" panose="020B0604020202020204" pitchFamily="34" charset="0"/>
                          <a:cs typeface="Arial" panose="020B0604020202020204" pitchFamily="34" charset="0"/>
                        </a:rPr>
                        <a:t>Action</a:t>
                      </a:r>
                      <a:endParaRPr lang="en-ZA" b="1" dirty="0">
                        <a:latin typeface="Arial" panose="020B0604020202020204" pitchFamily="34" charset="0"/>
                        <a:cs typeface="Arial" panose="020B0604020202020204" pitchFamily="34" charset="0"/>
                      </a:endParaRPr>
                    </a:p>
                  </a:txBody>
                  <a:tcPr>
                    <a:solidFill>
                      <a:schemeClr val="accent3"/>
                    </a:solidFill>
                  </a:tcPr>
                </a:tc>
                <a:tc gridSpan="2">
                  <a:txBody>
                    <a:bodyPr/>
                    <a:lstStyle/>
                    <a:p>
                      <a:r>
                        <a:rPr lang="en-ZA" b="1" dirty="0" smtClean="0">
                          <a:latin typeface="Arial" panose="020B0604020202020204" pitchFamily="34" charset="0"/>
                          <a:cs typeface="Arial" panose="020B0604020202020204" pitchFamily="34" charset="0"/>
                        </a:rPr>
                        <a:t>Indicator</a:t>
                      </a:r>
                      <a:endParaRPr lang="en-ZA" b="1" dirty="0">
                        <a:latin typeface="Arial" panose="020B0604020202020204" pitchFamily="34" charset="0"/>
                        <a:cs typeface="Arial" panose="020B0604020202020204" pitchFamily="34" charset="0"/>
                      </a:endParaRPr>
                    </a:p>
                  </a:txBody>
                  <a:tcPr>
                    <a:solidFill>
                      <a:schemeClr val="accent3"/>
                    </a:solidFill>
                  </a:tcPr>
                </a:tc>
                <a:tc hMerge="1">
                  <a:txBody>
                    <a:bodyPr/>
                    <a:lstStyle/>
                    <a:p>
                      <a:endParaRPr lang="en-ZA"/>
                    </a:p>
                  </a:txBody>
                  <a:tcPr/>
                </a:tc>
                <a:tc gridSpan="2">
                  <a:txBody>
                    <a:bodyPr/>
                    <a:lstStyle/>
                    <a:p>
                      <a:r>
                        <a:rPr lang="en-ZA" b="1" dirty="0" smtClean="0">
                          <a:latin typeface="Arial" panose="020B0604020202020204" pitchFamily="34" charset="0"/>
                          <a:cs typeface="Arial" panose="020B0604020202020204" pitchFamily="34" charset="0"/>
                        </a:rPr>
                        <a:t>Target</a:t>
                      </a:r>
                      <a:endParaRPr lang="en-ZA" b="1" dirty="0">
                        <a:latin typeface="Arial" panose="020B0604020202020204" pitchFamily="34" charset="0"/>
                        <a:cs typeface="Arial" panose="020B0604020202020204" pitchFamily="34" charset="0"/>
                      </a:endParaRPr>
                    </a:p>
                  </a:txBody>
                  <a:tcPr>
                    <a:solidFill>
                      <a:schemeClr val="accent3"/>
                    </a:solidFill>
                  </a:tcPr>
                </a:tc>
                <a:tc hMerge="1">
                  <a:txBody>
                    <a:bodyPr/>
                    <a:lstStyle/>
                    <a:p>
                      <a:endParaRPr lang="en-ZA"/>
                    </a:p>
                  </a:txBody>
                  <a:tcPr/>
                </a:tc>
                <a:tc>
                  <a:txBody>
                    <a:bodyPr/>
                    <a:lstStyle/>
                    <a:p>
                      <a:r>
                        <a:rPr lang="en-ZA" b="1" dirty="0" smtClean="0">
                          <a:latin typeface="Arial" panose="020B0604020202020204" pitchFamily="34" charset="0"/>
                          <a:cs typeface="Arial" panose="020B0604020202020204" pitchFamily="34" charset="0"/>
                        </a:rPr>
                        <a:t>Progress</a:t>
                      </a:r>
                      <a:endParaRPr lang="en-ZA" b="1" dirty="0">
                        <a:latin typeface="Arial" panose="020B0604020202020204" pitchFamily="34" charset="0"/>
                        <a:cs typeface="Arial" panose="020B0604020202020204" pitchFamily="34" charset="0"/>
                      </a:endParaRPr>
                    </a:p>
                  </a:txBody>
                  <a:tcPr>
                    <a:solidFill>
                      <a:schemeClr val="accent3"/>
                    </a:solidFill>
                  </a:tcPr>
                </a:tc>
                <a:extLst>
                  <a:ext uri="{0D108BD9-81ED-4DB2-BD59-A6C34878D82A}">
                    <a16:rowId xmlns:a16="http://schemas.microsoft.com/office/drawing/2014/main" val="10000"/>
                  </a:ext>
                </a:extLst>
              </a:tr>
              <a:tr h="552555">
                <a:tc gridSpan="6">
                  <a:txBody>
                    <a:bodyPr/>
                    <a:lstStyle/>
                    <a:p>
                      <a:pPr algn="just">
                        <a:lnSpc>
                          <a:spcPct val="115000"/>
                        </a:lnSpc>
                        <a:spcAft>
                          <a:spcPts val="0"/>
                        </a:spcAft>
                      </a:pPr>
                      <a:r>
                        <a:rPr lang="en-GB" sz="1100" b="1" dirty="0">
                          <a:effectLst/>
                          <a:latin typeface="Arial" panose="020B0604020202020204" pitchFamily="34" charset="0"/>
                          <a:ea typeface="Calibri"/>
                          <a:cs typeface="Arial" panose="020B0604020202020204" pitchFamily="34" charset="0"/>
                        </a:rPr>
                        <a:t> </a:t>
                      </a:r>
                      <a:endParaRPr lang="en-ZA" sz="1100" dirty="0">
                        <a:effectLst/>
                        <a:latin typeface="Arial" panose="020B0604020202020204" pitchFamily="34" charset="0"/>
                        <a:ea typeface="Calibri"/>
                        <a:cs typeface="Arial" panose="020B0604020202020204" pitchFamily="34" charset="0"/>
                      </a:endParaRPr>
                    </a:p>
                    <a:p>
                      <a:pPr algn="just">
                        <a:lnSpc>
                          <a:spcPct val="115000"/>
                        </a:lnSpc>
                        <a:spcAft>
                          <a:spcPts val="0"/>
                        </a:spcAft>
                      </a:pPr>
                      <a:r>
                        <a:rPr lang="en-ZA" sz="1100" b="1" dirty="0" smtClean="0">
                          <a:effectLst/>
                          <a:latin typeface="Arial" panose="020B0604020202020204" pitchFamily="34" charset="0"/>
                          <a:ea typeface="Calibri"/>
                          <a:cs typeface="Arial" panose="020B0604020202020204" pitchFamily="34" charset="0"/>
                        </a:rPr>
                        <a:t>Sub-outcome 3: Spatial imbalances in economic opportunities are addressed through expanded employment in agriculture and build programmes </a:t>
                      </a:r>
                    </a:p>
                  </a:txBody>
                  <a:tcPr marL="68580" marR="68580" marT="0" marB="0">
                    <a:solidFill>
                      <a:schemeClr val="accent3">
                        <a:lumMod val="20000"/>
                        <a:lumOff val="80000"/>
                      </a:schemeClr>
                    </a:solidFill>
                  </a:tcPr>
                </a:tc>
                <a:tc hMerge="1">
                  <a:txBody>
                    <a:bodyPr/>
                    <a:lstStyle/>
                    <a:p>
                      <a:pPr algn="just">
                        <a:lnSpc>
                          <a:spcPct val="115000"/>
                        </a:lnSpc>
                        <a:spcAft>
                          <a:spcPts val="0"/>
                        </a:spcAft>
                      </a:pPr>
                      <a:endParaRPr lang="en-ZA" sz="1100" dirty="0">
                        <a:effectLst/>
                        <a:latin typeface="Calibri"/>
                        <a:ea typeface="Calibri"/>
                        <a:cs typeface="Times New Roman"/>
                      </a:endParaRPr>
                    </a:p>
                  </a:txBody>
                  <a:tcPr marL="68580" marR="68580" marT="0" marB="0"/>
                </a:tc>
                <a:tc hMerge="1">
                  <a:txBody>
                    <a:bodyPr/>
                    <a:lstStyle/>
                    <a:p>
                      <a:endParaRPr lang="en-ZA"/>
                    </a:p>
                  </a:txBody>
                  <a:tcPr/>
                </a:tc>
                <a:tc hMerge="1">
                  <a:txBody>
                    <a:bodyPr/>
                    <a:lstStyle/>
                    <a:p>
                      <a:pPr algn="just">
                        <a:lnSpc>
                          <a:spcPct val="115000"/>
                        </a:lnSpc>
                        <a:spcAft>
                          <a:spcPts val="0"/>
                        </a:spcAft>
                      </a:pPr>
                      <a:endParaRPr lang="en-ZA" sz="1100" dirty="0">
                        <a:effectLst/>
                        <a:latin typeface="Calibri"/>
                        <a:ea typeface="Calibri"/>
                        <a:cs typeface="Times New Roman"/>
                      </a:endParaRPr>
                    </a:p>
                  </a:txBody>
                  <a:tcPr marL="68580" marR="68580" marT="0" marB="0"/>
                </a:tc>
                <a:tc hMerge="1">
                  <a:txBody>
                    <a:bodyPr/>
                    <a:lstStyle/>
                    <a:p>
                      <a:endParaRPr lang="en-ZA"/>
                    </a:p>
                  </a:txBody>
                  <a:tcPr/>
                </a:tc>
                <a:tc hMerge="1">
                  <a:txBody>
                    <a:bodyPr/>
                    <a:lstStyle/>
                    <a:p>
                      <a:pPr algn="just">
                        <a:lnSpc>
                          <a:spcPct val="115000"/>
                        </a:lnSpc>
                        <a:spcAft>
                          <a:spcPts val="0"/>
                        </a:spcAft>
                      </a:pPr>
                      <a:endParaRPr lang="en-ZA"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736740">
                <a:tc>
                  <a:txBody>
                    <a:bodyPr/>
                    <a:lstStyle/>
                    <a:p>
                      <a:pPr algn="just">
                        <a:lnSpc>
                          <a:spcPct val="115000"/>
                        </a:lnSpc>
                        <a:spcAft>
                          <a:spcPts val="0"/>
                        </a:spcAft>
                      </a:pPr>
                      <a:r>
                        <a:rPr lang="en-ZA" sz="1100" dirty="0" smtClean="0">
                          <a:effectLst/>
                          <a:latin typeface="Arial" panose="020B0604020202020204" pitchFamily="34" charset="0"/>
                          <a:ea typeface="Calibri"/>
                          <a:cs typeface="Arial" panose="020B0604020202020204" pitchFamily="34" charset="0"/>
                        </a:rPr>
                        <a:t>EPWP Phase 3 (including CWP) implemented, monitored and evaluated.</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indent="0" algn="just">
                        <a:lnSpc>
                          <a:spcPct val="115000"/>
                        </a:lnSpc>
                        <a:spcAft>
                          <a:spcPts val="0"/>
                        </a:spcAft>
                        <a:tabLst>
                          <a:tab pos="201930" algn="l"/>
                        </a:tabLst>
                      </a:pPr>
                      <a:r>
                        <a:rPr lang="en-GB" sz="1100" b="0" dirty="0" smtClean="0">
                          <a:solidFill>
                            <a:srgbClr val="000000"/>
                          </a:solidFill>
                          <a:effectLst/>
                          <a:latin typeface="Arial" panose="020B0604020202020204" pitchFamily="34" charset="0"/>
                          <a:ea typeface="Times New Roman"/>
                          <a:cs typeface="Arial" panose="020B0604020202020204" pitchFamily="34" charset="0"/>
                        </a:rPr>
                        <a:t>Number of employment opportunities created</a:t>
                      </a:r>
                      <a:endParaRPr lang="en-ZA" sz="1100" b="0" dirty="0" smtClean="0">
                        <a:effectLst/>
                        <a:latin typeface="Arial" panose="020B0604020202020204" pitchFamily="34" charset="0"/>
                        <a:ea typeface="Calibri"/>
                        <a:cs typeface="Arial" panose="020B0604020202020204" pitchFamily="34" charset="0"/>
                      </a:endParaRPr>
                    </a:p>
                    <a:p>
                      <a:pPr marL="457200" indent="-457200" algn="just">
                        <a:lnSpc>
                          <a:spcPct val="115000"/>
                        </a:lnSpc>
                        <a:spcAft>
                          <a:spcPts val="0"/>
                        </a:spcAft>
                      </a:pPr>
                      <a:r>
                        <a:rPr lang="en-GB" sz="1100" b="0" dirty="0" smtClean="0">
                          <a:solidFill>
                            <a:srgbClr val="000000"/>
                          </a:solidFill>
                          <a:effectLst/>
                          <a:latin typeface="Arial" panose="020B0604020202020204" pitchFamily="34" charset="0"/>
                          <a:ea typeface="Times New Roman"/>
                          <a:cs typeface="Arial" panose="020B0604020202020204" pitchFamily="34" charset="0"/>
                        </a:rPr>
                        <a:t> </a:t>
                      </a:r>
                      <a:endParaRPr lang="en-ZA" sz="1100" b="0" dirty="0" smtClean="0">
                        <a:effectLst/>
                        <a:latin typeface="Arial" panose="020B0604020202020204" pitchFamily="34" charset="0"/>
                        <a:ea typeface="Calibri"/>
                        <a:cs typeface="Arial" panose="020B0604020202020204" pitchFamily="34" charset="0"/>
                      </a:endParaRPr>
                    </a:p>
                    <a:p>
                      <a:pPr algn="just">
                        <a:lnSpc>
                          <a:spcPct val="115000"/>
                        </a:lnSpc>
                        <a:spcAft>
                          <a:spcPts val="0"/>
                        </a:spcAft>
                      </a:pPr>
                      <a:endParaRPr lang="en-ZA" sz="1100" dirty="0">
                        <a:effectLst/>
                        <a:latin typeface="Arial" panose="020B0604020202020204" pitchFamily="34" charset="0"/>
                        <a:ea typeface="Calibri"/>
                        <a:cs typeface="Arial" panose="020B0604020202020204" pitchFamily="34" charset="0"/>
                      </a:endParaRPr>
                    </a:p>
                  </a:txBody>
                  <a:tcPr marL="68580" marR="68580" marT="0" marB="0"/>
                </a:tc>
                <a:tc gridSpan="2">
                  <a:txBody>
                    <a:bodyPr/>
                    <a:lstStyle/>
                    <a:p>
                      <a:pPr algn="just">
                        <a:lnSpc>
                          <a:spcPct val="115000"/>
                        </a:lnSpc>
                        <a:spcAft>
                          <a:spcPts val="0"/>
                        </a:spcAft>
                      </a:pPr>
                      <a:r>
                        <a:rPr lang="en-ZA" sz="1100" dirty="0" smtClean="0">
                          <a:effectLst/>
                          <a:latin typeface="Arial" panose="020B0604020202020204" pitchFamily="34" charset="0"/>
                          <a:ea typeface="Calibri"/>
                          <a:cs typeface="Arial" panose="020B0604020202020204" pitchFamily="34" charset="0"/>
                        </a:rPr>
                        <a:t>650 000 WO reported in the EPWP-RS by public bodies.</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algn="just">
                        <a:lnSpc>
                          <a:spcPct val="115000"/>
                        </a:lnSpc>
                        <a:spcAft>
                          <a:spcPts val="0"/>
                        </a:spcAft>
                      </a:pPr>
                      <a:endParaRPr lang="en-ZA" sz="1100" dirty="0">
                        <a:effectLst/>
                        <a:latin typeface="Arial" panose="020B0604020202020204" pitchFamily="34" charset="0"/>
                        <a:ea typeface="Calibri"/>
                        <a:cs typeface="Arial" panose="020B0604020202020204" pitchFamily="34" charset="0"/>
                      </a:endParaRPr>
                    </a:p>
                  </a:txBody>
                  <a:tcPr marL="68580" marR="68580" marT="0" marB="0"/>
                </a:tc>
                <a:tc gridSpan="2">
                  <a:txBody>
                    <a:bodyPr/>
                    <a:lstStyle/>
                    <a:p>
                      <a:pPr marL="0" lvl="0" indent="0" algn="just">
                        <a:spcAft>
                          <a:spcPts val="0"/>
                        </a:spcAft>
                        <a:buFont typeface="Symbol"/>
                        <a:buNone/>
                      </a:pPr>
                      <a:r>
                        <a:rPr lang="en-ZA" sz="1100" dirty="0" smtClean="0">
                          <a:solidFill>
                            <a:schemeClr val="tx1"/>
                          </a:solidFill>
                          <a:effectLst/>
                          <a:latin typeface="Arial" panose="020B0604020202020204" pitchFamily="34" charset="0"/>
                          <a:ea typeface="Calibri"/>
                          <a:cs typeface="Arial" panose="020B0604020202020204" pitchFamily="34" charset="0"/>
                        </a:rPr>
                        <a:t>591 286 Work Opportunities reported in the EPWP-RS by public bodies. </a:t>
                      </a:r>
                      <a:endParaRPr lang="en-ZA"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solidFill>
                      <a:srgbClr val="00B050"/>
                    </a:solidFill>
                  </a:tcPr>
                </a:tc>
                <a:tc hMerge="1">
                  <a:txBody>
                    <a:bodyPr/>
                    <a:lstStyle/>
                    <a:p>
                      <a:pPr marL="0" lvl="0" indent="0" algn="just">
                        <a:spcAft>
                          <a:spcPts val="0"/>
                        </a:spcAft>
                        <a:buFont typeface="Symbol"/>
                        <a:buNone/>
                      </a:pPr>
                      <a:endParaRPr lang="en-ZA" sz="1100" dirty="0">
                        <a:effectLst/>
                        <a:latin typeface="Arial" panose="020B0604020202020204" pitchFamily="34" charset="0"/>
                        <a:ea typeface="Calibri"/>
                        <a:cs typeface="Arial" panose="020B0604020202020204" pitchFamily="34" charset="0"/>
                      </a:endParaRPr>
                    </a:p>
                  </a:txBody>
                  <a:tcPr marL="68580" marR="68580" marT="0" marB="0">
                    <a:solidFill>
                      <a:schemeClr val="bg1"/>
                    </a:solidFill>
                  </a:tcPr>
                </a:tc>
                <a:extLst>
                  <a:ext uri="{0D108BD9-81ED-4DB2-BD59-A6C34878D82A}">
                    <a16:rowId xmlns:a16="http://schemas.microsoft.com/office/drawing/2014/main" val="10004"/>
                  </a:ext>
                </a:extLst>
              </a:tr>
              <a:tr h="1093229">
                <a:tc>
                  <a:txBody>
                    <a:bodyPr/>
                    <a:lstStyle/>
                    <a:p>
                      <a:pPr algn="just">
                        <a:lnSpc>
                          <a:spcPct val="115000"/>
                        </a:lnSpc>
                        <a:spcAft>
                          <a:spcPts val="0"/>
                        </a:spcAft>
                      </a:pP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just">
                        <a:lnSpc>
                          <a:spcPct val="115000"/>
                        </a:lnSpc>
                        <a:spcAft>
                          <a:spcPts val="0"/>
                        </a:spcAft>
                      </a:pPr>
                      <a:r>
                        <a:rPr lang="en-ZA" sz="1100" dirty="0" smtClean="0">
                          <a:effectLst/>
                          <a:latin typeface="Arial" panose="020B0604020202020204" pitchFamily="34" charset="0"/>
                          <a:ea typeface="Calibri"/>
                          <a:cs typeface="Arial" panose="020B0604020202020204" pitchFamily="34" charset="0"/>
                        </a:rPr>
                        <a:t>Percentage of EPWP participation amongst designated groups (women, youth and persons with disabilities) aligned to EPWP Phase III</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gridSpan="2">
                  <a:txBody>
                    <a:bodyPr/>
                    <a:lstStyle/>
                    <a:p>
                      <a:pPr algn="just">
                        <a:lnSpc>
                          <a:spcPct val="115000"/>
                        </a:lnSpc>
                        <a:spcAft>
                          <a:spcPts val="0"/>
                        </a:spcAft>
                      </a:pPr>
                      <a:r>
                        <a:rPr lang="en-ZA" sz="1100" dirty="0" smtClean="0">
                          <a:effectLst/>
                          <a:latin typeface="Arial" panose="020B0604020202020204" pitchFamily="34" charset="0"/>
                          <a:ea typeface="Calibri"/>
                          <a:cs typeface="Arial" panose="020B0604020202020204" pitchFamily="34" charset="0"/>
                        </a:rPr>
                        <a:t>55% Women</a:t>
                      </a:r>
                    </a:p>
                    <a:p>
                      <a:pPr algn="just">
                        <a:lnSpc>
                          <a:spcPct val="115000"/>
                        </a:lnSpc>
                        <a:spcAft>
                          <a:spcPts val="0"/>
                        </a:spcAft>
                      </a:pPr>
                      <a:r>
                        <a:rPr lang="en-ZA" sz="1100" dirty="0" smtClean="0">
                          <a:effectLst/>
                          <a:latin typeface="Arial" panose="020B0604020202020204" pitchFamily="34" charset="0"/>
                          <a:ea typeface="Calibri"/>
                          <a:cs typeface="Arial" panose="020B0604020202020204" pitchFamily="34" charset="0"/>
                        </a:rPr>
                        <a:t>55% Youth</a:t>
                      </a:r>
                    </a:p>
                    <a:p>
                      <a:pPr algn="just">
                        <a:lnSpc>
                          <a:spcPct val="115000"/>
                        </a:lnSpc>
                        <a:spcAft>
                          <a:spcPts val="0"/>
                        </a:spcAft>
                      </a:pPr>
                      <a:r>
                        <a:rPr lang="en-ZA" sz="1100" dirty="0" smtClean="0">
                          <a:effectLst/>
                          <a:latin typeface="Arial" panose="020B0604020202020204" pitchFamily="34" charset="0"/>
                          <a:ea typeface="Calibri"/>
                          <a:cs typeface="Arial" panose="020B0604020202020204" pitchFamily="34" charset="0"/>
                        </a:rPr>
                        <a:t>2% PWD-</a:t>
                      </a:r>
                    </a:p>
                    <a:p>
                      <a:pPr algn="just">
                        <a:lnSpc>
                          <a:spcPct val="115000"/>
                        </a:lnSpc>
                        <a:spcAft>
                          <a:spcPts val="0"/>
                        </a:spcAft>
                      </a:pPr>
                      <a:endParaRPr lang="en-ZA" sz="1100" dirty="0">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algn="just">
                        <a:lnSpc>
                          <a:spcPct val="115000"/>
                        </a:lnSpc>
                        <a:spcAft>
                          <a:spcPts val="0"/>
                        </a:spcAft>
                      </a:pPr>
                      <a:endParaRPr lang="en-ZA" sz="1100" dirty="0">
                        <a:effectLst/>
                        <a:latin typeface="Arial" panose="020B0604020202020204" pitchFamily="34" charset="0"/>
                        <a:ea typeface="Calibri"/>
                        <a:cs typeface="Arial" panose="020B0604020202020204" pitchFamily="34" charset="0"/>
                      </a:endParaRPr>
                    </a:p>
                  </a:txBody>
                  <a:tcPr marL="68580" marR="68580" marT="0" marB="0"/>
                </a:tc>
                <a:tc gridSpan="2">
                  <a:txBody>
                    <a:bodyPr/>
                    <a:lstStyle/>
                    <a:p>
                      <a:pPr marL="228600" lvl="0" indent="-228600" algn="just">
                        <a:spcAft>
                          <a:spcPts val="0"/>
                        </a:spcAft>
                        <a:buFont typeface="Wingdings" panose="05000000000000000000" pitchFamily="2" charset="2"/>
                        <a:buChar char="§"/>
                      </a:pPr>
                      <a:r>
                        <a:rPr lang="en-ZA" sz="1100" dirty="0" smtClean="0">
                          <a:effectLst/>
                          <a:latin typeface="Arial" panose="020B0604020202020204" pitchFamily="34" charset="0"/>
                          <a:ea typeface="Calibri"/>
                          <a:cs typeface="Arial" panose="020B0604020202020204" pitchFamily="34" charset="0"/>
                        </a:rPr>
                        <a:t>412 254 (69.72% Women)</a:t>
                      </a:r>
                    </a:p>
                    <a:p>
                      <a:pPr marL="228600" lvl="0" indent="-228600" algn="just">
                        <a:spcAft>
                          <a:spcPts val="0"/>
                        </a:spcAft>
                        <a:buFont typeface="Wingdings" panose="05000000000000000000" pitchFamily="2" charset="2"/>
                        <a:buChar char="§"/>
                      </a:pPr>
                      <a:r>
                        <a:rPr lang="en-ZA" sz="1100" dirty="0" smtClean="0">
                          <a:effectLst/>
                          <a:latin typeface="Arial" panose="020B0604020202020204" pitchFamily="34" charset="0"/>
                          <a:ea typeface="Calibri"/>
                          <a:cs typeface="Arial" panose="020B0604020202020204" pitchFamily="34" charset="0"/>
                        </a:rPr>
                        <a:t>248 014 (41.94%Youth)</a:t>
                      </a:r>
                    </a:p>
                    <a:p>
                      <a:pPr marL="228600" lvl="0" indent="-228600" algn="just">
                        <a:spcAft>
                          <a:spcPts val="0"/>
                        </a:spcAft>
                        <a:buFont typeface="Wingdings" panose="05000000000000000000" pitchFamily="2" charset="2"/>
                        <a:buChar char="§"/>
                      </a:pPr>
                      <a:r>
                        <a:rPr lang="en-ZA" sz="1100" dirty="0" smtClean="0">
                          <a:effectLst/>
                          <a:latin typeface="Arial" panose="020B0604020202020204" pitchFamily="34" charset="0"/>
                          <a:ea typeface="Calibri"/>
                          <a:cs typeface="Arial" panose="020B0604020202020204" pitchFamily="34" charset="0"/>
                        </a:rPr>
                        <a:t>8 427     (1.42% PWD)</a:t>
                      </a:r>
                    </a:p>
                    <a:p>
                      <a:pPr marL="228600" lvl="0" indent="-228600" algn="just">
                        <a:spcAft>
                          <a:spcPts val="0"/>
                        </a:spcAft>
                        <a:buFont typeface="Wingdings" panose="05000000000000000000" pitchFamily="2" charset="2"/>
                        <a:buChar char="§"/>
                      </a:pPr>
                      <a:r>
                        <a:rPr lang="en-ZA" sz="1100" dirty="0" smtClean="0">
                          <a:effectLst/>
                          <a:latin typeface="Arial" panose="020B0604020202020204" pitchFamily="34" charset="0"/>
                          <a:ea typeface="Calibri"/>
                          <a:cs typeface="Arial" panose="020B0604020202020204" pitchFamily="34" charset="0"/>
                        </a:rPr>
                        <a:t>(total = 668695)</a:t>
                      </a:r>
                    </a:p>
                    <a:p>
                      <a:pPr marL="0" lvl="0" indent="0" algn="just">
                        <a:spcAft>
                          <a:spcPts val="0"/>
                        </a:spcAft>
                        <a:buFont typeface="Wingdings" panose="05000000000000000000" pitchFamily="2" charset="2"/>
                        <a:buNone/>
                      </a:pPr>
                      <a:endParaRPr lang="en-ZA" sz="1100" dirty="0">
                        <a:effectLst/>
                        <a:latin typeface="Arial" panose="020B0604020202020204" pitchFamily="34" charset="0"/>
                        <a:ea typeface="Calibri"/>
                        <a:cs typeface="Arial" panose="020B0604020202020204" pitchFamily="34" charset="0"/>
                      </a:endParaRPr>
                    </a:p>
                  </a:txBody>
                  <a:tcPr marL="68580" marR="68580" marT="0" marB="0">
                    <a:solidFill>
                      <a:srgbClr val="00B050"/>
                    </a:solidFill>
                  </a:tcPr>
                </a:tc>
                <a:tc hMerge="1">
                  <a:txBody>
                    <a:bodyPr/>
                    <a:lstStyle/>
                    <a:p>
                      <a:pPr marL="228600" lvl="0" indent="-228600" algn="just">
                        <a:spcAft>
                          <a:spcPts val="0"/>
                        </a:spcAft>
                        <a:buFont typeface="Wingdings" panose="05000000000000000000" pitchFamily="2" charset="2"/>
                        <a:buChar char="§"/>
                      </a:pPr>
                      <a:endParaRPr lang="en-ZA" sz="1100" dirty="0">
                        <a:effectLst/>
                        <a:latin typeface="Arial" panose="020B0604020202020204" pitchFamily="34" charset="0"/>
                        <a:ea typeface="Calibri"/>
                        <a:cs typeface="Arial" panose="020B0604020202020204" pitchFamily="34" charset="0"/>
                      </a:endParaRPr>
                    </a:p>
                  </a:txBody>
                  <a:tcPr marL="68580" marR="68580" marT="0" marB="0">
                    <a:solidFill>
                      <a:srgbClr val="FFC000"/>
                    </a:solidFill>
                  </a:tcPr>
                </a:tc>
                <a:extLst>
                  <a:ext uri="{0D108BD9-81ED-4DB2-BD59-A6C34878D82A}">
                    <a16:rowId xmlns:a16="http://schemas.microsoft.com/office/drawing/2014/main" val="10005"/>
                  </a:ext>
                </a:extLst>
              </a:tr>
              <a:tr h="619159">
                <a:tc>
                  <a:txBody>
                    <a:bodyPr/>
                    <a:lstStyle/>
                    <a:p>
                      <a:pPr algn="just">
                        <a:lnSpc>
                          <a:spcPct val="115000"/>
                        </a:lnSpc>
                        <a:spcAft>
                          <a:spcPts val="0"/>
                        </a:spcAft>
                      </a:pPr>
                      <a:r>
                        <a:rPr lang="en-ZA" sz="1100" dirty="0" smtClean="0">
                          <a:effectLst/>
                          <a:latin typeface="Arial" panose="020B0604020202020204" pitchFamily="34" charset="0"/>
                          <a:ea typeface="Calibri"/>
                          <a:cs typeface="Arial" panose="020B0604020202020204" pitchFamily="34" charset="0"/>
                        </a:rPr>
                        <a:t>EPWP Phase 3 (including CWP) implemented, monitored and evaluated</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just">
                        <a:lnSpc>
                          <a:spcPct val="115000"/>
                        </a:lnSpc>
                        <a:spcAft>
                          <a:spcPts val="0"/>
                        </a:spcAft>
                      </a:pPr>
                      <a:r>
                        <a:rPr lang="en-ZA" sz="1100" dirty="0" smtClean="0">
                          <a:effectLst/>
                          <a:latin typeface="Arial" panose="020B0604020202020204" pitchFamily="34" charset="0"/>
                          <a:ea typeface="Calibri"/>
                          <a:cs typeface="Arial" panose="020B0604020202020204" pitchFamily="34" charset="0"/>
                        </a:rPr>
                        <a:t>Number of employment opportunities created</a:t>
                      </a:r>
                    </a:p>
                    <a:p>
                      <a:pPr algn="just">
                        <a:lnSpc>
                          <a:spcPct val="115000"/>
                        </a:lnSpc>
                        <a:spcAft>
                          <a:spcPts val="0"/>
                        </a:spcAft>
                      </a:pPr>
                      <a:endParaRPr lang="en-ZA" sz="1100" dirty="0">
                        <a:effectLst/>
                        <a:latin typeface="Arial" panose="020B0604020202020204" pitchFamily="34" charset="0"/>
                        <a:ea typeface="Calibri"/>
                        <a:cs typeface="Arial" panose="020B0604020202020204" pitchFamily="34" charset="0"/>
                      </a:endParaRPr>
                    </a:p>
                  </a:txBody>
                  <a:tcPr marL="68580" marR="68580" marT="0" marB="0"/>
                </a:tc>
                <a:tc gridSpan="2">
                  <a:txBody>
                    <a:bodyPr/>
                    <a:lstStyle/>
                    <a:p>
                      <a:pPr algn="just">
                        <a:lnSpc>
                          <a:spcPct val="115000"/>
                        </a:lnSpc>
                        <a:spcAft>
                          <a:spcPts val="0"/>
                        </a:spcAft>
                      </a:pPr>
                      <a:r>
                        <a:rPr lang="en-ZA" sz="1100" dirty="0" smtClean="0">
                          <a:effectLst/>
                          <a:latin typeface="Arial" panose="020B0604020202020204" pitchFamily="34" charset="0"/>
                          <a:ea typeface="Calibri"/>
                          <a:cs typeface="Arial" panose="020B0604020202020204" pitchFamily="34" charset="0"/>
                        </a:rPr>
                        <a:t>950 000 WO reported in the EPWP-RS by public bodies</a:t>
                      </a:r>
                      <a:endParaRPr lang="en-ZA" sz="1100" dirty="0">
                        <a:effectLst/>
                        <a:latin typeface="Arial" panose="020B0604020202020204" pitchFamily="34" charset="0"/>
                        <a:ea typeface="Calibri"/>
                        <a:cs typeface="Arial" panose="020B0604020202020204" pitchFamily="34" charset="0"/>
                      </a:endParaRPr>
                    </a:p>
                  </a:txBody>
                  <a:tcPr marL="68580" marR="68580" marT="0" marB="0"/>
                </a:tc>
                <a:tc hMerge="1">
                  <a:txBody>
                    <a:bodyPr/>
                    <a:lstStyle/>
                    <a:p>
                      <a:endParaRPr lang="en-ZA"/>
                    </a:p>
                  </a:txBody>
                  <a:tcPr/>
                </a:tc>
                <a:tc gridSpan="2">
                  <a:txBody>
                    <a:bodyPr/>
                    <a:lstStyle/>
                    <a:p>
                      <a:pPr marL="228600" lvl="0" indent="-228600" algn="just">
                        <a:spcAft>
                          <a:spcPts val="0"/>
                        </a:spcAft>
                        <a:buFont typeface="Wingdings" panose="05000000000000000000" pitchFamily="2" charset="2"/>
                        <a:buChar char="§"/>
                      </a:pPr>
                      <a:r>
                        <a:rPr lang="en-ZA" sz="1100" dirty="0" smtClean="0">
                          <a:effectLst/>
                          <a:latin typeface="Arial" panose="020B0604020202020204" pitchFamily="34" charset="0"/>
                          <a:ea typeface="Calibri"/>
                          <a:cs typeface="Arial" panose="020B0604020202020204" pitchFamily="34" charset="0"/>
                        </a:rPr>
                        <a:t>688 829 WO reported in the EPWP-RS by public bodies</a:t>
                      </a:r>
                      <a:endParaRPr lang="en-ZA" sz="1100" dirty="0">
                        <a:effectLst/>
                        <a:latin typeface="Arial" panose="020B0604020202020204" pitchFamily="34" charset="0"/>
                        <a:ea typeface="Calibri"/>
                        <a:cs typeface="Arial" panose="020B0604020202020204" pitchFamily="34" charset="0"/>
                      </a:endParaRPr>
                    </a:p>
                  </a:txBody>
                  <a:tcPr marL="68580" marR="68580" marT="0" marB="0">
                    <a:solidFill>
                      <a:srgbClr val="FFFF00"/>
                    </a:solidFill>
                  </a:tcPr>
                </a:tc>
                <a:tc hMerge="1">
                  <a:txBody>
                    <a:bodyPr/>
                    <a:lstStyle/>
                    <a:p>
                      <a:endParaRPr lang="en-ZA" dirty="0"/>
                    </a:p>
                  </a:txBody>
                  <a:tcPr/>
                </a:tc>
                <a:extLst>
                  <a:ext uri="{0D108BD9-81ED-4DB2-BD59-A6C34878D82A}">
                    <a16:rowId xmlns:a16="http://schemas.microsoft.com/office/drawing/2014/main" val="10006"/>
                  </a:ext>
                </a:extLst>
              </a:tr>
              <a:tr h="1380625">
                <a:tc>
                  <a:txBody>
                    <a:bodyPr/>
                    <a:lstStyle/>
                    <a:p>
                      <a:pPr algn="just">
                        <a:lnSpc>
                          <a:spcPct val="115000"/>
                        </a:lnSpc>
                        <a:spcAft>
                          <a:spcPts val="0"/>
                        </a:spcAft>
                      </a:pPr>
                      <a:endParaRPr lang="en-ZA"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just">
                        <a:lnSpc>
                          <a:spcPct val="115000"/>
                        </a:lnSpc>
                        <a:spcAft>
                          <a:spcPts val="0"/>
                        </a:spcAft>
                      </a:pPr>
                      <a:r>
                        <a:rPr lang="en-ZA" sz="1100" dirty="0" smtClean="0">
                          <a:effectLst/>
                          <a:latin typeface="Arial" panose="020B0604020202020204" pitchFamily="34" charset="0"/>
                          <a:ea typeface="Calibri"/>
                          <a:cs typeface="Arial" panose="020B0604020202020204" pitchFamily="34" charset="0"/>
                        </a:rPr>
                        <a:t>Percentage of EPWP participation amongst designated groups (women, youth and persons with disabilities) aligned to EPWP Phase III</a:t>
                      </a:r>
                    </a:p>
                    <a:p>
                      <a:pPr algn="just">
                        <a:lnSpc>
                          <a:spcPct val="115000"/>
                        </a:lnSpc>
                        <a:spcAft>
                          <a:spcPts val="0"/>
                        </a:spcAft>
                      </a:pPr>
                      <a:endParaRPr lang="en-ZA" sz="1100" dirty="0">
                        <a:effectLst/>
                        <a:latin typeface="Arial" panose="020B0604020202020204" pitchFamily="34" charset="0"/>
                        <a:ea typeface="Calibri"/>
                        <a:cs typeface="Arial" panose="020B0604020202020204" pitchFamily="34" charset="0"/>
                      </a:endParaRPr>
                    </a:p>
                  </a:txBody>
                  <a:tcPr marL="68580" marR="68580" marT="0" marB="0"/>
                </a:tc>
                <a:tc gridSpan="2">
                  <a:txBody>
                    <a:bodyPr/>
                    <a:lstStyle/>
                    <a:p>
                      <a:pPr algn="just">
                        <a:lnSpc>
                          <a:spcPct val="115000"/>
                        </a:lnSpc>
                        <a:spcAft>
                          <a:spcPts val="0"/>
                        </a:spcAft>
                      </a:pPr>
                      <a:r>
                        <a:rPr lang="en-ZA" sz="1100" dirty="0" smtClean="0">
                          <a:effectLst/>
                          <a:latin typeface="Arial" panose="020B0604020202020204" pitchFamily="34" charset="0"/>
                          <a:ea typeface="Calibri"/>
                          <a:cs typeface="Arial" panose="020B0604020202020204" pitchFamily="34" charset="0"/>
                        </a:rPr>
                        <a:t>55% Women</a:t>
                      </a:r>
                    </a:p>
                    <a:p>
                      <a:pPr algn="just">
                        <a:lnSpc>
                          <a:spcPct val="115000"/>
                        </a:lnSpc>
                        <a:spcAft>
                          <a:spcPts val="0"/>
                        </a:spcAft>
                      </a:pPr>
                      <a:r>
                        <a:rPr lang="en-ZA" sz="1100" dirty="0" smtClean="0">
                          <a:effectLst/>
                          <a:latin typeface="Arial" panose="020B0604020202020204" pitchFamily="34" charset="0"/>
                          <a:ea typeface="Calibri"/>
                          <a:cs typeface="Arial" panose="020B0604020202020204" pitchFamily="34" charset="0"/>
                        </a:rPr>
                        <a:t>55% Youth</a:t>
                      </a:r>
                    </a:p>
                    <a:p>
                      <a:pPr algn="just">
                        <a:lnSpc>
                          <a:spcPct val="115000"/>
                        </a:lnSpc>
                        <a:spcAft>
                          <a:spcPts val="0"/>
                        </a:spcAft>
                      </a:pPr>
                      <a:r>
                        <a:rPr lang="en-ZA" sz="1100" dirty="0" smtClean="0">
                          <a:effectLst/>
                          <a:latin typeface="Arial" panose="020B0604020202020204" pitchFamily="34" charset="0"/>
                          <a:ea typeface="Calibri"/>
                          <a:cs typeface="Arial" panose="020B0604020202020204" pitchFamily="34" charset="0"/>
                        </a:rPr>
                        <a:t>2% PWD-</a:t>
                      </a:r>
                    </a:p>
                    <a:p>
                      <a:pPr algn="just">
                        <a:lnSpc>
                          <a:spcPct val="115000"/>
                        </a:lnSpc>
                        <a:spcAft>
                          <a:spcPts val="0"/>
                        </a:spcAft>
                      </a:pPr>
                      <a:endParaRPr lang="en-ZA" sz="1100" dirty="0">
                        <a:effectLst/>
                        <a:latin typeface="Arial" panose="020B0604020202020204" pitchFamily="34" charset="0"/>
                        <a:ea typeface="Calibri"/>
                        <a:cs typeface="Arial" panose="020B0604020202020204" pitchFamily="34" charset="0"/>
                      </a:endParaRPr>
                    </a:p>
                  </a:txBody>
                  <a:tcPr marL="68580" marR="68580" marT="0" marB="0"/>
                </a:tc>
                <a:tc hMerge="1">
                  <a:txBody>
                    <a:bodyPr/>
                    <a:lstStyle/>
                    <a:p>
                      <a:endParaRPr lang="en-ZA"/>
                    </a:p>
                  </a:txBody>
                  <a:tcPr/>
                </a:tc>
                <a:tc gridSpan="2">
                  <a:txBody>
                    <a:bodyPr/>
                    <a:lstStyle/>
                    <a:p>
                      <a:pPr marL="228600" lvl="0" indent="-228600" algn="just">
                        <a:spcAft>
                          <a:spcPts val="0"/>
                        </a:spcAft>
                        <a:buFont typeface="Wingdings" panose="05000000000000000000" pitchFamily="2" charset="2"/>
                        <a:buChar char="§"/>
                      </a:pPr>
                      <a:r>
                        <a:rPr lang="en-ZA" sz="1100" dirty="0" smtClean="0">
                          <a:effectLst/>
                          <a:latin typeface="Arial" panose="020B0604020202020204" pitchFamily="34" charset="0"/>
                          <a:ea typeface="Calibri"/>
                          <a:cs typeface="Arial" panose="020B0604020202020204" pitchFamily="34" charset="0"/>
                        </a:rPr>
                        <a:t>68.82% Women</a:t>
                      </a:r>
                    </a:p>
                    <a:p>
                      <a:pPr marL="228600" lvl="0" indent="-228600" algn="just">
                        <a:spcAft>
                          <a:spcPts val="0"/>
                        </a:spcAft>
                        <a:buFont typeface="Wingdings" panose="05000000000000000000" pitchFamily="2" charset="2"/>
                        <a:buChar char="§"/>
                      </a:pPr>
                      <a:r>
                        <a:rPr lang="en-ZA" sz="1100" dirty="0" smtClean="0">
                          <a:effectLst/>
                          <a:latin typeface="Arial" panose="020B0604020202020204" pitchFamily="34" charset="0"/>
                          <a:ea typeface="Calibri"/>
                          <a:cs typeface="Arial" panose="020B0604020202020204" pitchFamily="34" charset="0"/>
                        </a:rPr>
                        <a:t>42.27% Youth</a:t>
                      </a:r>
                    </a:p>
                    <a:p>
                      <a:pPr marL="228600" lvl="0" indent="-228600" algn="just">
                        <a:spcAft>
                          <a:spcPts val="0"/>
                        </a:spcAft>
                        <a:buFont typeface="Wingdings" panose="05000000000000000000" pitchFamily="2" charset="2"/>
                        <a:buChar char="§"/>
                      </a:pPr>
                      <a:r>
                        <a:rPr lang="en-ZA" sz="1100" dirty="0" smtClean="0">
                          <a:effectLst/>
                          <a:latin typeface="Arial" panose="020B0604020202020204" pitchFamily="34" charset="0"/>
                          <a:ea typeface="Calibri"/>
                          <a:cs typeface="Arial" panose="020B0604020202020204" pitchFamily="34" charset="0"/>
                        </a:rPr>
                        <a:t>1.33% PWD</a:t>
                      </a:r>
                    </a:p>
                    <a:p>
                      <a:pPr marL="228600" lvl="0" indent="-228600" algn="just">
                        <a:spcAft>
                          <a:spcPts val="0"/>
                        </a:spcAft>
                        <a:buFont typeface="Wingdings" panose="05000000000000000000" pitchFamily="2" charset="2"/>
                        <a:buChar char="§"/>
                      </a:pPr>
                      <a:endParaRPr lang="en-ZA" sz="1100" dirty="0">
                        <a:effectLst/>
                        <a:latin typeface="Arial" panose="020B0604020202020204" pitchFamily="34" charset="0"/>
                        <a:ea typeface="Calibri"/>
                        <a:cs typeface="Arial" panose="020B0604020202020204" pitchFamily="34" charset="0"/>
                      </a:endParaRPr>
                    </a:p>
                  </a:txBody>
                  <a:tcPr marL="68580" marR="68580" marT="0" marB="0">
                    <a:solidFill>
                      <a:srgbClr val="00B050"/>
                    </a:solidFill>
                  </a:tcPr>
                </a:tc>
                <a:tc hMerge="1">
                  <a:txBody>
                    <a:bodyPr/>
                    <a:lstStyle/>
                    <a:p>
                      <a:endParaRPr lang="en-ZA"/>
                    </a:p>
                  </a:txBody>
                  <a:tcPr/>
                </a:tc>
                <a:extLst>
                  <a:ext uri="{0D108BD9-81ED-4DB2-BD59-A6C34878D82A}">
                    <a16:rowId xmlns:a16="http://schemas.microsoft.com/office/drawing/2014/main" val="10007"/>
                  </a:ext>
                </a:extLst>
              </a:tr>
            </a:tbl>
          </a:graphicData>
        </a:graphic>
      </p:graphicFrame>
      <p:sp>
        <p:nvSpPr>
          <p:cNvPr id="8" name="Footer Placeholder 3"/>
          <p:cNvSpPr txBox="1">
            <a:spLocks/>
          </p:cNvSpPr>
          <p:nvPr/>
        </p:nvSpPr>
        <p:spPr>
          <a:xfrm>
            <a:off x="5292080" y="6391854"/>
            <a:ext cx="2805818" cy="466146"/>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z="1000" b="1" dirty="0" smtClean="0">
                <a:solidFill>
                  <a:srgbClr val="FFFFFF"/>
                </a:solidFill>
              </a:rPr>
              <a:t>SECRET</a:t>
            </a:r>
            <a:endParaRPr lang="en-ZA" sz="1000" b="1" dirty="0">
              <a:solidFill>
                <a:srgbClr val="FFFFFF"/>
              </a:solidFill>
            </a:endParaRPr>
          </a:p>
        </p:txBody>
      </p:sp>
      <p:sp>
        <p:nvSpPr>
          <p:cNvPr id="3" name="Slide Number Placeholder 2"/>
          <p:cNvSpPr>
            <a:spLocks noGrp="1"/>
          </p:cNvSpPr>
          <p:nvPr>
            <p:ph type="sldNum" sz="quarter" idx="4294967295"/>
          </p:nvPr>
        </p:nvSpPr>
        <p:spPr>
          <a:xfrm>
            <a:off x="8401038" y="6170822"/>
            <a:ext cx="502920" cy="502920"/>
          </a:xfrm>
          <a:prstGeom prst="ellipse">
            <a:avLst/>
          </a:prstGeom>
        </p:spPr>
        <p:txBody>
          <a:bodyPr/>
          <a:lstStyle/>
          <a:p>
            <a:fld id="{DE71412C-9B9C-447F-B548-61EF3FD6F2EC}" type="slidenum">
              <a:rPr lang="en-ZA" smtClean="0"/>
              <a:pPr/>
              <a:t>27</a:t>
            </a:fld>
            <a:endParaRPr lang="en-ZA" dirty="0"/>
          </a:p>
        </p:txBody>
      </p:sp>
    </p:spTree>
    <p:extLst>
      <p:ext uri="{BB962C8B-B14F-4D97-AF65-F5344CB8AC3E}">
        <p14:creationId xmlns:p14="http://schemas.microsoft.com/office/powerpoint/2010/main" val="22023679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MTSF Progress</a:t>
            </a:r>
            <a:endParaRPr lang="en-ZA" dirty="0"/>
          </a:p>
        </p:txBody>
      </p:sp>
      <p:sp>
        <p:nvSpPr>
          <p:cNvPr id="3" name="Content Placeholder 2"/>
          <p:cNvSpPr>
            <a:spLocks noGrp="1"/>
          </p:cNvSpPr>
          <p:nvPr>
            <p:ph idx="1"/>
          </p:nvPr>
        </p:nvSpPr>
        <p:spPr>
          <a:xfrm>
            <a:off x="251520" y="1119725"/>
            <a:ext cx="8726816" cy="5117587"/>
          </a:xfrm>
        </p:spPr>
        <p:txBody>
          <a:bodyPr>
            <a:normAutofit fontScale="92500" lnSpcReduction="20000"/>
          </a:bodyPr>
          <a:lstStyle/>
          <a:p>
            <a:pPr algn="just"/>
            <a:r>
              <a:rPr lang="en-ZA" dirty="0" smtClean="0"/>
              <a:t>The </a:t>
            </a:r>
            <a:r>
              <a:rPr lang="en-ZA" dirty="0"/>
              <a:t>pace of job creation falls short of the National Development Plan </a:t>
            </a:r>
            <a:r>
              <a:rPr lang="en-ZA" dirty="0" smtClean="0"/>
              <a:t>target, to </a:t>
            </a:r>
            <a:r>
              <a:rPr lang="en-ZA" dirty="0"/>
              <a:t>bring the unemployment rate down to 14% by 2020 and to 6% by 2030. </a:t>
            </a:r>
            <a:endParaRPr lang="en-ZA" dirty="0" smtClean="0"/>
          </a:p>
          <a:p>
            <a:pPr algn="just"/>
            <a:r>
              <a:rPr lang="en-ZA" dirty="0" smtClean="0"/>
              <a:t>This </a:t>
            </a:r>
            <a:r>
              <a:rPr lang="en-ZA" dirty="0"/>
              <a:t>rate of job creation is premised on 5% per annum economic growth. </a:t>
            </a:r>
            <a:endParaRPr lang="en-ZA" dirty="0" smtClean="0"/>
          </a:p>
          <a:p>
            <a:pPr algn="just"/>
            <a:r>
              <a:rPr lang="en-ZA" dirty="0" smtClean="0"/>
              <a:t>An </a:t>
            </a:r>
            <a:r>
              <a:rPr lang="en-ZA" dirty="0"/>
              <a:t>inherent problem is that an evaluation of the outcomes is severely hampered by weak monitoring and data management systems</a:t>
            </a:r>
            <a:r>
              <a:rPr lang="en-ZA" dirty="0" smtClean="0"/>
              <a:t>.</a:t>
            </a:r>
          </a:p>
          <a:p>
            <a:pPr algn="just"/>
            <a:r>
              <a:rPr lang="en-ZA" dirty="0"/>
              <a:t>Claims of numbers of job opportunities created, the number of participants trained and, the details and locations of the delivery of services are based on questionable </a:t>
            </a:r>
            <a:r>
              <a:rPr lang="en-ZA" dirty="0" smtClean="0"/>
              <a:t>information.</a:t>
            </a:r>
          </a:p>
          <a:p>
            <a:endParaRPr lang="en-ZA" dirty="0"/>
          </a:p>
          <a:p>
            <a:endParaRPr lang="en-ZA" dirty="0"/>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sym typeface="Calibri"/>
              </a:rPr>
              <a:pPr/>
              <a:t>28</a:t>
            </a:fld>
            <a:endParaRPr lang="en-ZA" dirty="0">
              <a:solidFill>
                <a:srgbClr val="531A17">
                  <a:satMod val="130000"/>
                </a:srgbClr>
              </a:solidFill>
              <a:sym typeface="Calibri"/>
            </a:endParaRPr>
          </a:p>
        </p:txBody>
      </p:sp>
    </p:spTree>
    <p:extLst>
      <p:ext uri="{BB962C8B-B14F-4D97-AF65-F5344CB8AC3E}">
        <p14:creationId xmlns:p14="http://schemas.microsoft.com/office/powerpoint/2010/main" val="16528560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79941"/>
            <a:ext cx="8712968" cy="602157"/>
          </a:xfrm>
        </p:spPr>
        <p:txBody>
          <a:bodyPr>
            <a:normAutofit fontScale="90000"/>
          </a:bodyPr>
          <a:lstStyle/>
          <a:p>
            <a:r>
              <a:rPr lang="en-ZA" dirty="0" smtClean="0"/>
              <a:t>Conclusion and Recommendations</a:t>
            </a:r>
            <a:endParaRPr lang="en-ZA" dirty="0"/>
          </a:p>
        </p:txBody>
      </p:sp>
      <p:sp>
        <p:nvSpPr>
          <p:cNvPr id="3" name="Content Placeholder 2"/>
          <p:cNvSpPr>
            <a:spLocks noGrp="1"/>
          </p:cNvSpPr>
          <p:nvPr>
            <p:ph idx="1"/>
          </p:nvPr>
        </p:nvSpPr>
        <p:spPr>
          <a:xfrm>
            <a:off x="251520" y="1124744"/>
            <a:ext cx="8726816" cy="5112568"/>
          </a:xfrm>
        </p:spPr>
        <p:txBody>
          <a:bodyPr>
            <a:normAutofit fontScale="70000" lnSpcReduction="20000"/>
          </a:bodyPr>
          <a:lstStyle/>
          <a:p>
            <a:pPr algn="just"/>
            <a:r>
              <a:rPr lang="en-ZA" dirty="0" smtClean="0"/>
              <a:t>Some progress </a:t>
            </a:r>
            <a:r>
              <a:rPr lang="en-ZA" dirty="0" smtClean="0"/>
              <a:t>has been </a:t>
            </a:r>
            <a:r>
              <a:rPr lang="en-ZA" dirty="0"/>
              <a:t>made in addressing absolute </a:t>
            </a:r>
            <a:r>
              <a:rPr lang="en-ZA" dirty="0" smtClean="0"/>
              <a:t>poverty, primarily </a:t>
            </a:r>
            <a:r>
              <a:rPr lang="en-ZA" dirty="0"/>
              <a:t>through extensive social safety net </a:t>
            </a:r>
            <a:r>
              <a:rPr lang="en-ZA" dirty="0" smtClean="0"/>
              <a:t>programmes like EPWP. </a:t>
            </a:r>
          </a:p>
          <a:p>
            <a:pPr algn="just"/>
            <a:r>
              <a:rPr lang="en-ZA" dirty="0" smtClean="0"/>
              <a:t>The </a:t>
            </a:r>
            <a:r>
              <a:rPr lang="en-ZA" dirty="0" smtClean="0"/>
              <a:t>public bodies </a:t>
            </a:r>
            <a:r>
              <a:rPr lang="en-ZA" dirty="0"/>
              <a:t>needs to be held to account to avoid a situation in which well-intended solutions create additional pockets of disadvantage and exploitation. </a:t>
            </a:r>
            <a:endParaRPr lang="en-ZA" dirty="0" smtClean="0"/>
          </a:p>
          <a:p>
            <a:pPr algn="just"/>
            <a:r>
              <a:rPr lang="en-ZA" dirty="0" smtClean="0"/>
              <a:t>Government </a:t>
            </a:r>
            <a:r>
              <a:rPr lang="en-ZA" dirty="0"/>
              <a:t>should also carefully balance the need to improve the conditions of employment and the need to expand PEPs. </a:t>
            </a:r>
            <a:endParaRPr lang="en-ZA" dirty="0" smtClean="0"/>
          </a:p>
          <a:p>
            <a:pPr algn="just"/>
            <a:r>
              <a:rPr lang="en-ZA" dirty="0" smtClean="0"/>
              <a:t>Ways </a:t>
            </a:r>
            <a:r>
              <a:rPr lang="en-ZA" dirty="0"/>
              <a:t>of reducing the costs of rural participation in PEPs should be explored, including easier accessibility to services such as banks and reregistration processes. </a:t>
            </a:r>
            <a:endParaRPr lang="en-ZA" dirty="0" smtClean="0"/>
          </a:p>
          <a:p>
            <a:pPr algn="just"/>
            <a:r>
              <a:rPr lang="en-ZA" dirty="0" smtClean="0"/>
              <a:t>An </a:t>
            </a:r>
            <a:r>
              <a:rPr lang="en-ZA" dirty="0"/>
              <a:t>assessment of microenterprises in rural areas that are viable self-employment options should be conducted and inform the roll-out of training programmes to EPWP beneficiaries</a:t>
            </a:r>
            <a:r>
              <a:rPr lang="en-ZA" dirty="0" smtClean="0"/>
              <a:t>.</a:t>
            </a:r>
          </a:p>
          <a:p>
            <a:pPr algn="just"/>
            <a:r>
              <a:rPr lang="en-US" dirty="0"/>
              <a:t>It’s critical that innovative programmes are closely monitored to ensure positive </a:t>
            </a:r>
            <a:r>
              <a:rPr lang="en-US" dirty="0" smtClean="0"/>
              <a:t>effects and how this can be significantly scaled-up.</a:t>
            </a:r>
            <a:endParaRPr lang="en-US" dirty="0"/>
          </a:p>
          <a:p>
            <a:pPr algn="just"/>
            <a:endParaRPr lang="en-ZA" dirty="0" smtClean="0"/>
          </a:p>
          <a:p>
            <a:pPr algn="just"/>
            <a:endParaRPr lang="en-ZA" dirty="0"/>
          </a:p>
          <a:p>
            <a:pPr algn="just"/>
            <a:endParaRPr lang="en-ZA" dirty="0" smtClean="0"/>
          </a:p>
          <a:p>
            <a:pPr algn="just"/>
            <a:endParaRPr lang="en-ZA" dirty="0"/>
          </a:p>
          <a:p>
            <a:pPr algn="just"/>
            <a:endParaRPr lang="en-ZA" dirty="0"/>
          </a:p>
          <a:p>
            <a:pPr algn="just"/>
            <a:endParaRPr lang="en-ZA" dirty="0"/>
          </a:p>
          <a:p>
            <a:pPr algn="just"/>
            <a:endParaRPr lang="en-ZA" dirty="0" smtClean="0"/>
          </a:p>
          <a:p>
            <a:pPr algn="just"/>
            <a:endParaRPr lang="en-ZA" dirty="0"/>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sym typeface="Calibri"/>
              </a:rPr>
              <a:pPr/>
              <a:t>29</a:t>
            </a:fld>
            <a:endParaRPr lang="en-ZA" dirty="0">
              <a:solidFill>
                <a:srgbClr val="531A17">
                  <a:satMod val="130000"/>
                </a:srgbClr>
              </a:solidFill>
              <a:sym typeface="Calibri"/>
            </a:endParaRPr>
          </a:p>
        </p:txBody>
      </p:sp>
    </p:spTree>
    <p:extLst>
      <p:ext uri="{BB962C8B-B14F-4D97-AF65-F5344CB8AC3E}">
        <p14:creationId xmlns:p14="http://schemas.microsoft.com/office/powerpoint/2010/main" val="1430183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583488" cy="720080"/>
          </a:xfrm>
        </p:spPr>
        <p:txBody>
          <a:bodyPr>
            <a:noAutofit/>
          </a:bodyPr>
          <a:lstStyle/>
          <a:p>
            <a:pPr algn="ctr"/>
            <a:r>
              <a:rPr lang="en-ZA" sz="2800" b="1" dirty="0" smtClean="0">
                <a:solidFill>
                  <a:schemeClr val="accent1"/>
                </a:solidFill>
              </a:rPr>
              <a:t>DPW &amp; PMTE 2018/19  2</a:t>
            </a:r>
            <a:r>
              <a:rPr lang="en-ZA" sz="2800" b="1" baseline="30000" dirty="0" smtClean="0">
                <a:solidFill>
                  <a:schemeClr val="accent1"/>
                </a:solidFill>
              </a:rPr>
              <a:t>nd</a:t>
            </a:r>
            <a:r>
              <a:rPr lang="en-ZA" sz="2800" b="1" dirty="0" smtClean="0">
                <a:solidFill>
                  <a:schemeClr val="accent1"/>
                </a:solidFill>
              </a:rPr>
              <a:t> Draft </a:t>
            </a:r>
            <a:r>
              <a:rPr lang="en-ZA" sz="2800" b="1" dirty="0">
                <a:solidFill>
                  <a:schemeClr val="accent1"/>
                </a:solidFill>
              </a:rPr>
              <a:t>APP: Overview</a:t>
            </a:r>
            <a:endParaRPr lang="en-ZA" sz="2800" dirty="0">
              <a:solidFill>
                <a:schemeClr val="accent1"/>
              </a:solidFill>
            </a:endParaRPr>
          </a:p>
        </p:txBody>
      </p:sp>
      <p:sp>
        <p:nvSpPr>
          <p:cNvPr id="3" name="Content Placeholder 2"/>
          <p:cNvSpPr>
            <a:spLocks noGrp="1"/>
          </p:cNvSpPr>
          <p:nvPr>
            <p:ph idx="1"/>
          </p:nvPr>
        </p:nvSpPr>
        <p:spPr>
          <a:xfrm>
            <a:off x="251520" y="720080"/>
            <a:ext cx="8726816" cy="5517232"/>
          </a:xfrm>
        </p:spPr>
        <p:txBody>
          <a:bodyPr>
            <a:normAutofit/>
          </a:bodyPr>
          <a:lstStyle/>
          <a:p>
            <a:pPr lvl="0" algn="just">
              <a:lnSpc>
                <a:spcPct val="150000"/>
              </a:lnSpc>
              <a:buClr>
                <a:srgbClr val="531A17"/>
              </a:buClr>
              <a:buFont typeface="Wingdings" panose="05000000000000000000" pitchFamily="2" charset="2"/>
              <a:buChar char="q"/>
            </a:pPr>
            <a:r>
              <a:rPr lang="en-US" sz="2000" dirty="0">
                <a:solidFill>
                  <a:schemeClr val="tx1"/>
                </a:solidFill>
              </a:rPr>
              <a:t>Departments are required to submit </a:t>
            </a:r>
            <a:r>
              <a:rPr lang="en-US" sz="2000" dirty="0" smtClean="0">
                <a:solidFill>
                  <a:schemeClr val="tx1"/>
                </a:solidFill>
              </a:rPr>
              <a:t>1</a:t>
            </a:r>
            <a:r>
              <a:rPr lang="en-US" sz="2000" baseline="30000" dirty="0" smtClean="0">
                <a:solidFill>
                  <a:schemeClr val="tx1"/>
                </a:solidFill>
              </a:rPr>
              <a:t>st</a:t>
            </a:r>
            <a:r>
              <a:rPr lang="en-US" sz="2000" dirty="0" smtClean="0">
                <a:solidFill>
                  <a:schemeClr val="tx1"/>
                </a:solidFill>
              </a:rPr>
              <a:t> and 2</a:t>
            </a:r>
            <a:r>
              <a:rPr lang="en-US" sz="2000" baseline="30000" dirty="0" smtClean="0">
                <a:solidFill>
                  <a:schemeClr val="tx1"/>
                </a:solidFill>
              </a:rPr>
              <a:t>nd</a:t>
            </a:r>
            <a:r>
              <a:rPr lang="en-US" sz="2000" dirty="0" smtClean="0">
                <a:solidFill>
                  <a:schemeClr val="tx1"/>
                </a:solidFill>
              </a:rPr>
              <a:t> draft APP’s  </a:t>
            </a:r>
            <a:r>
              <a:rPr lang="en-US" sz="2000" dirty="0">
                <a:solidFill>
                  <a:schemeClr val="tx1"/>
                </a:solidFill>
              </a:rPr>
              <a:t>to DPME </a:t>
            </a:r>
            <a:r>
              <a:rPr lang="en-US" sz="2000" dirty="0" smtClean="0">
                <a:solidFill>
                  <a:schemeClr val="tx1"/>
                </a:solidFill>
              </a:rPr>
              <a:t>annually by 31 </a:t>
            </a:r>
            <a:r>
              <a:rPr lang="en-US" sz="2000" dirty="0">
                <a:solidFill>
                  <a:schemeClr val="tx1"/>
                </a:solidFill>
              </a:rPr>
              <a:t>Aug and 30 </a:t>
            </a:r>
            <a:r>
              <a:rPr lang="en-US" sz="2000" dirty="0" smtClean="0">
                <a:solidFill>
                  <a:schemeClr val="tx1"/>
                </a:solidFill>
              </a:rPr>
              <a:t>Nov respectively for assessment. </a:t>
            </a:r>
          </a:p>
          <a:p>
            <a:pPr marL="82296" lvl="0" indent="0" algn="just">
              <a:buClr>
                <a:srgbClr val="531A17"/>
              </a:buClr>
              <a:buNone/>
            </a:pPr>
            <a:endParaRPr lang="en-US" sz="1100" dirty="0" smtClean="0">
              <a:solidFill>
                <a:schemeClr val="tx1"/>
              </a:solidFill>
            </a:endParaRPr>
          </a:p>
          <a:p>
            <a:pPr lvl="0" algn="just">
              <a:lnSpc>
                <a:spcPct val="150000"/>
              </a:lnSpc>
              <a:buClr>
                <a:srgbClr val="531A17"/>
              </a:buClr>
              <a:buFont typeface="Wingdings" panose="05000000000000000000" pitchFamily="2" charset="2"/>
              <a:buChar char="q"/>
            </a:pPr>
            <a:r>
              <a:rPr lang="en-US" sz="2000" dirty="0" smtClean="0">
                <a:solidFill>
                  <a:schemeClr val="tx1"/>
                </a:solidFill>
              </a:rPr>
              <a:t>DPME provides </a:t>
            </a:r>
            <a:r>
              <a:rPr lang="en-US" sz="2000" dirty="0">
                <a:solidFill>
                  <a:schemeClr val="tx1"/>
                </a:solidFill>
              </a:rPr>
              <a:t>recommendations to departments on both drafts for the improvement of  plans. </a:t>
            </a:r>
            <a:endParaRPr lang="en-US" sz="2000" dirty="0" smtClean="0">
              <a:solidFill>
                <a:schemeClr val="tx1"/>
              </a:solidFill>
            </a:endParaRPr>
          </a:p>
          <a:p>
            <a:pPr marL="82296" lvl="0" indent="0" algn="just">
              <a:lnSpc>
                <a:spcPct val="110000"/>
              </a:lnSpc>
              <a:buClr>
                <a:srgbClr val="531A17"/>
              </a:buClr>
              <a:buNone/>
            </a:pPr>
            <a:endParaRPr lang="en-ZA" sz="1000" dirty="0">
              <a:solidFill>
                <a:schemeClr val="tx1"/>
              </a:solidFill>
            </a:endParaRPr>
          </a:p>
          <a:p>
            <a:pPr algn="just">
              <a:lnSpc>
                <a:spcPct val="150000"/>
              </a:lnSpc>
              <a:buFont typeface="Wingdings" panose="05000000000000000000" pitchFamily="2" charset="2"/>
              <a:buChar char="q"/>
            </a:pPr>
            <a:r>
              <a:rPr lang="en-ZA" sz="2200" dirty="0" smtClean="0">
                <a:solidFill>
                  <a:schemeClr val="tx1"/>
                </a:solidFill>
              </a:rPr>
              <a:t>The assessment covers </a:t>
            </a:r>
            <a:r>
              <a:rPr lang="en-ZA" sz="2200" dirty="0">
                <a:solidFill>
                  <a:schemeClr val="tx1"/>
                </a:solidFill>
              </a:rPr>
              <a:t>the following areas:</a:t>
            </a:r>
          </a:p>
          <a:p>
            <a:pPr lvl="1" algn="just">
              <a:lnSpc>
                <a:spcPct val="150000"/>
              </a:lnSpc>
            </a:pPr>
            <a:r>
              <a:rPr lang="en-ZA" sz="2000" dirty="0">
                <a:solidFill>
                  <a:schemeClr val="tx1"/>
                </a:solidFill>
              </a:rPr>
              <a:t>Alignment to the MTSF</a:t>
            </a:r>
          </a:p>
          <a:p>
            <a:pPr lvl="1" algn="just">
              <a:lnSpc>
                <a:spcPct val="150000"/>
              </a:lnSpc>
            </a:pPr>
            <a:r>
              <a:rPr lang="en-ZA" sz="2000" dirty="0" smtClean="0">
                <a:solidFill>
                  <a:schemeClr val="tx1"/>
                </a:solidFill>
              </a:rPr>
              <a:t>Technical Compliance </a:t>
            </a:r>
            <a:r>
              <a:rPr lang="en-ZA" sz="2000" dirty="0">
                <a:solidFill>
                  <a:schemeClr val="tx1"/>
                </a:solidFill>
              </a:rPr>
              <a:t>to </a:t>
            </a:r>
            <a:r>
              <a:rPr lang="en-ZA" sz="2000" dirty="0" smtClean="0">
                <a:solidFill>
                  <a:schemeClr val="tx1"/>
                </a:solidFill>
              </a:rPr>
              <a:t>planning principles </a:t>
            </a:r>
            <a:r>
              <a:rPr lang="en-ZA" sz="1900" dirty="0">
                <a:solidFill>
                  <a:schemeClr val="tx1"/>
                </a:solidFill>
              </a:rPr>
              <a:t>(</a:t>
            </a:r>
            <a:r>
              <a:rPr lang="en-ZA" sz="1900" i="1" dirty="0">
                <a:solidFill>
                  <a:schemeClr val="tx1"/>
                </a:solidFill>
              </a:rPr>
              <a:t>F</a:t>
            </a:r>
            <a:r>
              <a:rPr lang="en-ZA" sz="1600" i="1" dirty="0">
                <a:solidFill>
                  <a:schemeClr val="tx1"/>
                </a:solidFill>
              </a:rPr>
              <a:t>ramework for Strategic and Annual Performance Plans and Framework for Managing Performance Information</a:t>
            </a:r>
            <a:r>
              <a:rPr lang="en-ZA" sz="1900" dirty="0" smtClean="0">
                <a:solidFill>
                  <a:schemeClr val="tx1"/>
                </a:solidFill>
              </a:rPr>
              <a:t>), </a:t>
            </a:r>
            <a:r>
              <a:rPr lang="en-ZA" sz="2000" dirty="0" smtClean="0">
                <a:solidFill>
                  <a:schemeClr val="tx1"/>
                </a:solidFill>
              </a:rPr>
              <a:t>including </a:t>
            </a:r>
            <a:r>
              <a:rPr lang="en-ZA" sz="2000" dirty="0">
                <a:solidFill>
                  <a:schemeClr val="tx1"/>
                </a:solidFill>
              </a:rPr>
              <a:t>measurability of plans and alignment to the core functions of the </a:t>
            </a:r>
            <a:r>
              <a:rPr lang="en-ZA" sz="2000" dirty="0" smtClean="0">
                <a:solidFill>
                  <a:schemeClr val="tx1"/>
                </a:solidFill>
              </a:rPr>
              <a:t>department. </a:t>
            </a:r>
            <a:endParaRPr lang="en-ZA" sz="2000" dirty="0">
              <a:solidFill>
                <a:schemeClr val="tx1"/>
              </a:solidFill>
            </a:endParaRPr>
          </a:p>
          <a:p>
            <a:endParaRPr lang="en-ZA" dirty="0" smtClean="0"/>
          </a:p>
          <a:p>
            <a:endParaRPr lang="en-ZA" dirty="0" smtClean="0"/>
          </a:p>
          <a:p>
            <a:endParaRPr lang="en-ZA" dirty="0"/>
          </a:p>
        </p:txBody>
      </p:sp>
      <p:sp>
        <p:nvSpPr>
          <p:cNvPr id="4" name="Slide Number Placeholder 3"/>
          <p:cNvSpPr>
            <a:spLocks noGrp="1"/>
          </p:cNvSpPr>
          <p:nvPr>
            <p:ph type="sldNum" sz="quarter" idx="4"/>
          </p:nvPr>
        </p:nvSpPr>
        <p:spPr/>
        <p:txBody>
          <a:bodyPr/>
          <a:lstStyle/>
          <a:p>
            <a:fld id="{62AAA1A3-262B-4979-8C18-306C3DA11E9E}" type="slidenum">
              <a:rPr lang="en-ZA">
                <a:solidFill>
                  <a:srgbClr val="531A17">
                    <a:satMod val="130000"/>
                  </a:srgbClr>
                </a:solidFill>
              </a:rPr>
              <a:pPr/>
              <a:t>3</a:t>
            </a:fld>
            <a:endParaRPr lang="en-ZA" dirty="0">
              <a:solidFill>
                <a:srgbClr val="531A17">
                  <a:satMod val="130000"/>
                </a:srgbClr>
              </a:solidFill>
            </a:endParaRPr>
          </a:p>
        </p:txBody>
      </p:sp>
    </p:spTree>
    <p:extLst>
      <p:ext uri="{BB962C8B-B14F-4D97-AF65-F5344CB8AC3E}">
        <p14:creationId xmlns:p14="http://schemas.microsoft.com/office/powerpoint/2010/main" val="29102185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564904"/>
            <a:ext cx="8713788" cy="939800"/>
          </a:xfrm>
        </p:spPr>
        <p:txBody>
          <a:bodyPr>
            <a:normAutofit fontScale="90000"/>
          </a:bodyPr>
          <a:lstStyle/>
          <a:p>
            <a:pPr marL="82550" algn="ctr">
              <a:defRPr/>
            </a:pPr>
            <a:r>
              <a:rPr lang="en-US" b="1" dirty="0" smtClean="0"/>
              <a:t/>
            </a:r>
            <a:br>
              <a:rPr lang="en-US" b="1" dirty="0" smtClean="0"/>
            </a:br>
            <a:r>
              <a:rPr lang="en-US" b="1" dirty="0"/>
              <a:t/>
            </a:r>
            <a:br>
              <a:rPr lang="en-US" b="1" dirty="0"/>
            </a:br>
            <a:r>
              <a:rPr lang="en-US" b="1" dirty="0" smtClean="0"/>
              <a:t>OUTCOME 12 </a:t>
            </a:r>
            <a:r>
              <a:rPr lang="en-US" b="1" dirty="0">
                <a:solidFill>
                  <a:schemeClr val="tx1"/>
                </a:solidFill>
              </a:rPr>
              <a:t/>
            </a:r>
            <a:br>
              <a:rPr lang="en-US" b="1" dirty="0">
                <a:solidFill>
                  <a:schemeClr val="tx1"/>
                </a:solidFill>
              </a:rPr>
            </a:br>
            <a:r>
              <a:rPr lang="en-US" b="1" dirty="0"/>
              <a:t/>
            </a:r>
            <a:br>
              <a:rPr lang="en-US" b="1" dirty="0"/>
            </a:br>
            <a:endParaRPr lang="en-ZA" b="1" dirty="0"/>
          </a:p>
        </p:txBody>
      </p:sp>
    </p:spTree>
    <p:extLst>
      <p:ext uri="{BB962C8B-B14F-4D97-AF65-F5344CB8AC3E}">
        <p14:creationId xmlns:p14="http://schemas.microsoft.com/office/powerpoint/2010/main" val="36284197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79388"/>
            <a:ext cx="8713788" cy="939800"/>
          </a:xfrm>
        </p:spPr>
        <p:txBody>
          <a:bodyPr>
            <a:normAutofit fontScale="90000"/>
          </a:bodyPr>
          <a:lstStyle/>
          <a:p>
            <a:pPr>
              <a:defRPr/>
            </a:pPr>
            <a:r>
              <a:rPr lang="en-US" dirty="0" smtClean="0">
                <a:solidFill>
                  <a:schemeClr val="tx1"/>
                </a:solidFill>
              </a:rPr>
              <a:t>Background:  </a:t>
            </a:r>
            <a:br>
              <a:rPr lang="en-US" dirty="0" smtClean="0">
                <a:solidFill>
                  <a:schemeClr val="tx1"/>
                </a:solidFill>
              </a:rPr>
            </a:br>
            <a:r>
              <a:rPr lang="en-US" dirty="0" smtClean="0">
                <a:solidFill>
                  <a:schemeClr val="tx1"/>
                </a:solidFill>
              </a:rPr>
              <a:t>Sub-Outcome 3 within Outcome 12</a:t>
            </a:r>
            <a:endParaRPr lang="en-ZA" dirty="0">
              <a:solidFill>
                <a:schemeClr val="tx1"/>
              </a:solidFill>
            </a:endParaRPr>
          </a:p>
        </p:txBody>
      </p:sp>
      <p:sp>
        <p:nvSpPr>
          <p:cNvPr id="12291" name="Content Placeholder 2"/>
          <p:cNvSpPr>
            <a:spLocks noGrp="1"/>
          </p:cNvSpPr>
          <p:nvPr>
            <p:ph idx="1"/>
          </p:nvPr>
        </p:nvSpPr>
        <p:spPr>
          <a:xfrm>
            <a:off x="250825" y="1341438"/>
            <a:ext cx="8728075" cy="4895850"/>
          </a:xfrm>
        </p:spPr>
        <p:txBody>
          <a:bodyPr>
            <a:normAutofit lnSpcReduction="10000"/>
          </a:bodyPr>
          <a:lstStyle/>
          <a:p>
            <a:r>
              <a:rPr lang="en-US" sz="2800" smtClean="0"/>
              <a:t>The entity “Property Management Trading Entity” (PMTE) falls within the department of Public Works.  Four indicators are monitored  within Outcome 12.</a:t>
            </a:r>
          </a:p>
          <a:p>
            <a:r>
              <a:rPr lang="en-US" sz="2800" smtClean="0"/>
              <a:t>These indicators fall under the Sub-Outcome 3 of the Medium Term Strategic Framework (MTSF) for Outcome 12.</a:t>
            </a:r>
          </a:p>
          <a:p>
            <a:r>
              <a:rPr lang="en-US" sz="2800" smtClean="0"/>
              <a:t>Sub-Outcome 3 is:  “Efficient and effective management and operations systems” the action within this Sub-Outcome is: “Provide reasonable functional accommodation that facilitates the attainment of department’s service delivery objectives”.</a:t>
            </a:r>
          </a:p>
          <a:p>
            <a:endParaRPr lang="en-ZA" sz="2800" smtClean="0"/>
          </a:p>
        </p:txBody>
      </p:sp>
    </p:spTree>
    <p:extLst>
      <p:ext uri="{BB962C8B-B14F-4D97-AF65-F5344CB8AC3E}">
        <p14:creationId xmlns:p14="http://schemas.microsoft.com/office/powerpoint/2010/main" val="14941197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79388"/>
            <a:ext cx="8713788" cy="939800"/>
          </a:xfrm>
        </p:spPr>
        <p:txBody>
          <a:bodyPr>
            <a:normAutofit fontScale="90000"/>
          </a:bodyPr>
          <a:lstStyle/>
          <a:p>
            <a:pPr>
              <a:defRPr/>
            </a:pPr>
            <a:r>
              <a:rPr lang="en-US" dirty="0" smtClean="0"/>
              <a:t>Monitoring of the 4 Indicators within the Sub-Outcome 3 (Outcome 12)</a:t>
            </a:r>
            <a:endParaRPr lang="en-ZA" dirty="0"/>
          </a:p>
        </p:txBody>
      </p:sp>
      <p:sp>
        <p:nvSpPr>
          <p:cNvPr id="13315" name="Content Placeholder 2"/>
          <p:cNvSpPr>
            <a:spLocks noGrp="1"/>
          </p:cNvSpPr>
          <p:nvPr>
            <p:ph idx="1"/>
          </p:nvPr>
        </p:nvSpPr>
        <p:spPr>
          <a:xfrm>
            <a:off x="250825" y="1341438"/>
            <a:ext cx="8728075" cy="4895850"/>
          </a:xfrm>
        </p:spPr>
        <p:txBody>
          <a:bodyPr/>
          <a:lstStyle/>
          <a:p>
            <a:r>
              <a:rPr lang="en-US" smtClean="0"/>
              <a:t>% of infrastructure projects completed within agreed construction period.</a:t>
            </a:r>
          </a:p>
          <a:p>
            <a:r>
              <a:rPr lang="en-US" smtClean="0"/>
              <a:t>% of infrastructure projects completed within budget</a:t>
            </a:r>
          </a:p>
          <a:p>
            <a:r>
              <a:rPr lang="en-US" smtClean="0"/>
              <a:t>Number of leases reduced  within the security cluster</a:t>
            </a:r>
          </a:p>
          <a:p>
            <a:r>
              <a:rPr lang="en-US" smtClean="0"/>
              <a:t>% reduction of backlog in infrastructure projects</a:t>
            </a:r>
            <a:endParaRPr lang="en-ZA" smtClean="0"/>
          </a:p>
        </p:txBody>
      </p:sp>
    </p:spTree>
    <p:extLst>
      <p:ext uri="{BB962C8B-B14F-4D97-AF65-F5344CB8AC3E}">
        <p14:creationId xmlns:p14="http://schemas.microsoft.com/office/powerpoint/2010/main" val="1624448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0"/>
            <a:ext cx="8713788" cy="765175"/>
          </a:xfrm>
        </p:spPr>
        <p:txBody>
          <a:bodyPr/>
          <a:lstStyle/>
          <a:p>
            <a:pPr algn="ctr">
              <a:defRPr/>
            </a:pPr>
            <a:r>
              <a:rPr lang="en-US" sz="1800" b="1" dirty="0" smtClean="0"/>
              <a:t>PROGRESS ON PMTE INDICATORS FOR QUARTER 1 2017/2018</a:t>
            </a:r>
            <a:endParaRPr lang="en-ZA" sz="1800" b="1" dirty="0"/>
          </a:p>
        </p:txBody>
      </p:sp>
      <p:graphicFrame>
        <p:nvGraphicFramePr>
          <p:cNvPr id="5" name="Content Placeholder 4"/>
          <p:cNvGraphicFramePr>
            <a:graphicFrameLocks noGrp="1"/>
          </p:cNvGraphicFramePr>
          <p:nvPr>
            <p:ph idx="1"/>
          </p:nvPr>
        </p:nvGraphicFramePr>
        <p:xfrm>
          <a:off x="250825" y="1343025"/>
          <a:ext cx="8713787" cy="4737099"/>
        </p:xfrm>
        <a:graphic>
          <a:graphicData uri="http://schemas.openxmlformats.org/drawingml/2006/table">
            <a:tbl>
              <a:tblPr firstRow="1" bandRow="1">
                <a:tableStyleId>{5C22544A-7EE6-4342-B048-85BDC9FD1C3A}</a:tableStyleId>
              </a:tblPr>
              <a:tblGrid>
                <a:gridCol w="1718864">
                  <a:extLst>
                    <a:ext uri="{9D8B030D-6E8A-4147-A177-3AD203B41FA5}">
                      <a16:colId xmlns:a16="http://schemas.microsoft.com/office/drawing/2014/main" val="3670884584"/>
                    </a:ext>
                  </a:extLst>
                </a:gridCol>
                <a:gridCol w="1718143">
                  <a:extLst>
                    <a:ext uri="{9D8B030D-6E8A-4147-A177-3AD203B41FA5}">
                      <a16:colId xmlns:a16="http://schemas.microsoft.com/office/drawing/2014/main" val="2265807949"/>
                    </a:ext>
                  </a:extLst>
                </a:gridCol>
                <a:gridCol w="1494038">
                  <a:extLst>
                    <a:ext uri="{9D8B030D-6E8A-4147-A177-3AD203B41FA5}">
                      <a16:colId xmlns:a16="http://schemas.microsoft.com/office/drawing/2014/main" val="2006010289"/>
                    </a:ext>
                  </a:extLst>
                </a:gridCol>
                <a:gridCol w="2946535">
                  <a:extLst>
                    <a:ext uri="{9D8B030D-6E8A-4147-A177-3AD203B41FA5}">
                      <a16:colId xmlns:a16="http://schemas.microsoft.com/office/drawing/2014/main" val="3489633745"/>
                    </a:ext>
                  </a:extLst>
                </a:gridCol>
                <a:gridCol w="836207">
                  <a:extLst>
                    <a:ext uri="{9D8B030D-6E8A-4147-A177-3AD203B41FA5}">
                      <a16:colId xmlns:a16="http://schemas.microsoft.com/office/drawing/2014/main" val="2176686618"/>
                    </a:ext>
                  </a:extLst>
                </a:gridCol>
              </a:tblGrid>
              <a:tr h="453500">
                <a:tc>
                  <a:txBody>
                    <a:bodyPr/>
                    <a:lstStyle/>
                    <a:p>
                      <a:r>
                        <a:rPr lang="en-ZA" sz="1200" b="1" baseline="0" dirty="0" smtClean="0">
                          <a:solidFill>
                            <a:schemeClr val="tx1"/>
                          </a:solidFill>
                          <a:latin typeface="Arial" panose="020B0604020202020204" pitchFamily="34" charset="0"/>
                          <a:cs typeface="Arial" panose="020B0604020202020204" pitchFamily="34" charset="0"/>
                        </a:rPr>
                        <a:t>MTSF  </a:t>
                      </a:r>
                      <a:r>
                        <a:rPr lang="en-ZA" sz="1200" b="1" dirty="0" smtClean="0">
                          <a:solidFill>
                            <a:schemeClr val="tx1"/>
                          </a:solidFill>
                          <a:latin typeface="Arial" panose="020B0604020202020204" pitchFamily="34" charset="0"/>
                          <a:cs typeface="Arial" panose="020B0604020202020204" pitchFamily="34" charset="0"/>
                        </a:rPr>
                        <a:t>Indicator</a:t>
                      </a:r>
                      <a:endParaRPr lang="en-ZA" sz="1200" b="1" dirty="0">
                        <a:solidFill>
                          <a:schemeClr val="tx1"/>
                        </a:solidFill>
                        <a:latin typeface="Arial" panose="020B0604020202020204" pitchFamily="34" charset="0"/>
                        <a:cs typeface="Arial" panose="020B0604020202020204" pitchFamily="34" charset="0"/>
                      </a:endParaRPr>
                    </a:p>
                  </a:txBody>
                  <a:tcPr marL="91451" marR="91451" marT="45730" marB="45730">
                    <a:solidFill>
                      <a:schemeClr val="bg2"/>
                    </a:solidFill>
                  </a:tcPr>
                </a:tc>
                <a:tc>
                  <a:txBody>
                    <a:bodyPr/>
                    <a:lstStyle/>
                    <a:p>
                      <a:r>
                        <a:rPr lang="en-ZA" sz="1200" dirty="0" smtClean="0">
                          <a:solidFill>
                            <a:schemeClr val="tx1"/>
                          </a:solidFill>
                          <a:latin typeface="Arial" panose="020B0604020202020204" pitchFamily="34" charset="0"/>
                          <a:cs typeface="Arial" panose="020B0604020202020204" pitchFamily="34" charset="0"/>
                        </a:rPr>
                        <a:t>Annual target</a:t>
                      </a:r>
                      <a:endParaRPr lang="en-ZA" sz="1200" dirty="0">
                        <a:solidFill>
                          <a:schemeClr val="tx1"/>
                        </a:solidFill>
                        <a:latin typeface="Arial" panose="020B0604020202020204" pitchFamily="34" charset="0"/>
                        <a:cs typeface="Arial" panose="020B0604020202020204" pitchFamily="34" charset="0"/>
                      </a:endParaRPr>
                    </a:p>
                  </a:txBody>
                  <a:tcPr marL="91451" marR="91451" marT="45730" marB="45730">
                    <a:solidFill>
                      <a:schemeClr val="bg2"/>
                    </a:solidFill>
                  </a:tcPr>
                </a:tc>
                <a:tc>
                  <a:txBody>
                    <a:bodyPr/>
                    <a:lstStyle/>
                    <a:p>
                      <a:r>
                        <a:rPr lang="en-ZA" sz="1200" b="1" baseline="0" dirty="0" smtClean="0">
                          <a:solidFill>
                            <a:schemeClr val="tx1"/>
                          </a:solidFill>
                          <a:latin typeface="Arial" panose="020B0604020202020204" pitchFamily="34" charset="0"/>
                          <a:cs typeface="Arial" panose="020B0604020202020204" pitchFamily="34" charset="0"/>
                        </a:rPr>
                        <a:t>1</a:t>
                      </a:r>
                      <a:r>
                        <a:rPr lang="en-ZA" sz="1200" b="1" baseline="30000" dirty="0" smtClean="0">
                          <a:solidFill>
                            <a:schemeClr val="tx1"/>
                          </a:solidFill>
                          <a:latin typeface="Arial" panose="020B0604020202020204" pitchFamily="34" charset="0"/>
                          <a:cs typeface="Arial" panose="020B0604020202020204" pitchFamily="34" charset="0"/>
                        </a:rPr>
                        <a:t>ST</a:t>
                      </a:r>
                      <a:r>
                        <a:rPr lang="en-ZA" sz="1200" b="1" baseline="0" dirty="0" smtClean="0">
                          <a:solidFill>
                            <a:schemeClr val="tx1"/>
                          </a:solidFill>
                          <a:latin typeface="Arial" panose="020B0604020202020204" pitchFamily="34" charset="0"/>
                          <a:cs typeface="Arial" panose="020B0604020202020204" pitchFamily="34" charset="0"/>
                        </a:rPr>
                        <a:t> </a:t>
                      </a:r>
                      <a:r>
                        <a:rPr lang="en-ZA" sz="1200" b="1" dirty="0" smtClean="0">
                          <a:solidFill>
                            <a:schemeClr val="tx1"/>
                          </a:solidFill>
                          <a:latin typeface="Arial" panose="020B0604020202020204" pitchFamily="34" charset="0"/>
                          <a:cs typeface="Arial" panose="020B0604020202020204" pitchFamily="34" charset="0"/>
                        </a:rPr>
                        <a:t>quarter target</a:t>
                      </a:r>
                      <a:endParaRPr lang="en-ZA" sz="1200" b="1" dirty="0">
                        <a:solidFill>
                          <a:schemeClr val="tx1"/>
                        </a:solidFill>
                        <a:latin typeface="Arial" panose="020B0604020202020204" pitchFamily="34" charset="0"/>
                        <a:cs typeface="Arial" panose="020B0604020202020204" pitchFamily="34" charset="0"/>
                      </a:endParaRPr>
                    </a:p>
                  </a:txBody>
                  <a:tcPr marL="91451" marR="91451" marT="45730" marB="45730">
                    <a:solidFill>
                      <a:schemeClr val="bg2"/>
                    </a:solidFill>
                  </a:tcPr>
                </a:tc>
                <a:tc>
                  <a:txBody>
                    <a:bodyPr/>
                    <a:lstStyle/>
                    <a:p>
                      <a:r>
                        <a:rPr lang="en-ZA" sz="1200" b="1" baseline="0" dirty="0" smtClean="0">
                          <a:solidFill>
                            <a:schemeClr val="tx1"/>
                          </a:solidFill>
                          <a:latin typeface="Arial" panose="020B0604020202020204" pitchFamily="34" charset="0"/>
                          <a:cs typeface="Arial" panose="020B0604020202020204" pitchFamily="34" charset="0"/>
                        </a:rPr>
                        <a:t>1</a:t>
                      </a:r>
                      <a:r>
                        <a:rPr lang="en-ZA" sz="1200" b="1" baseline="30000" dirty="0" smtClean="0">
                          <a:solidFill>
                            <a:schemeClr val="tx1"/>
                          </a:solidFill>
                          <a:latin typeface="Arial" panose="020B0604020202020204" pitchFamily="34" charset="0"/>
                          <a:cs typeface="Arial" panose="020B0604020202020204" pitchFamily="34" charset="0"/>
                        </a:rPr>
                        <a:t>ST</a:t>
                      </a:r>
                      <a:r>
                        <a:rPr lang="en-ZA" sz="1200" b="1" baseline="0" dirty="0" smtClean="0">
                          <a:solidFill>
                            <a:schemeClr val="tx1"/>
                          </a:solidFill>
                          <a:latin typeface="Arial" panose="020B0604020202020204" pitchFamily="34" charset="0"/>
                          <a:cs typeface="Arial" panose="020B0604020202020204" pitchFamily="34" charset="0"/>
                        </a:rPr>
                        <a:t>  </a:t>
                      </a:r>
                      <a:r>
                        <a:rPr lang="en-ZA" sz="1200" b="1" dirty="0" smtClean="0">
                          <a:solidFill>
                            <a:schemeClr val="tx1"/>
                          </a:solidFill>
                          <a:latin typeface="Arial" panose="020B0604020202020204" pitchFamily="34" charset="0"/>
                          <a:cs typeface="Arial" panose="020B0604020202020204" pitchFamily="34" charset="0"/>
                        </a:rPr>
                        <a:t> quarter progress</a:t>
                      </a:r>
                      <a:endParaRPr lang="en-ZA" sz="1200" b="1" dirty="0">
                        <a:solidFill>
                          <a:schemeClr val="tx1"/>
                        </a:solidFill>
                        <a:latin typeface="Arial" panose="020B0604020202020204" pitchFamily="34" charset="0"/>
                        <a:cs typeface="Arial" panose="020B0604020202020204" pitchFamily="34" charset="0"/>
                      </a:endParaRPr>
                    </a:p>
                  </a:txBody>
                  <a:tcPr marL="91451" marR="91451" marT="45730" marB="45730">
                    <a:solidFill>
                      <a:schemeClr val="bg2"/>
                    </a:solidFill>
                  </a:tcPr>
                </a:tc>
                <a:tc>
                  <a:txBody>
                    <a:bodyPr/>
                    <a:lstStyle/>
                    <a:p>
                      <a:r>
                        <a:rPr lang="en-ZA" sz="1200" b="1" baseline="0" dirty="0" smtClean="0">
                          <a:solidFill>
                            <a:schemeClr val="tx1"/>
                          </a:solidFill>
                          <a:latin typeface="Arial" panose="020B0604020202020204" pitchFamily="34" charset="0"/>
                          <a:cs typeface="Arial" panose="020B0604020202020204" pitchFamily="34" charset="0"/>
                        </a:rPr>
                        <a:t>Source</a:t>
                      </a:r>
                      <a:endParaRPr lang="en-ZA" sz="1200" b="1" dirty="0">
                        <a:solidFill>
                          <a:schemeClr val="tx1"/>
                        </a:solidFill>
                        <a:latin typeface="Arial" panose="020B0604020202020204" pitchFamily="34" charset="0"/>
                        <a:cs typeface="Arial" panose="020B0604020202020204" pitchFamily="34" charset="0"/>
                      </a:endParaRPr>
                    </a:p>
                  </a:txBody>
                  <a:tcPr marL="91451" marR="91451" marT="45730" marB="45730">
                    <a:solidFill>
                      <a:schemeClr val="bg2"/>
                    </a:solidFill>
                  </a:tcPr>
                </a:tc>
                <a:extLst>
                  <a:ext uri="{0D108BD9-81ED-4DB2-BD59-A6C34878D82A}">
                    <a16:rowId xmlns:a16="http://schemas.microsoft.com/office/drawing/2014/main" val="2546458857"/>
                  </a:ext>
                </a:extLst>
              </a:tr>
              <a:tr h="924017">
                <a:tc>
                  <a:txBody>
                    <a:bodyPr/>
                    <a:lstStyle/>
                    <a:p>
                      <a:pPr algn="l" fontAlgn="t"/>
                      <a:r>
                        <a:rPr lang="en-ZA" sz="1200" b="0" i="0" u="none" strike="noStrike" dirty="0">
                          <a:solidFill>
                            <a:srgbClr val="000000"/>
                          </a:solidFill>
                          <a:effectLst/>
                          <a:latin typeface="Arial" panose="020B0604020202020204" pitchFamily="34" charset="0"/>
                        </a:rPr>
                        <a:t>% of infrastructure projects completed within agreed construction period</a:t>
                      </a:r>
                    </a:p>
                  </a:txBody>
                  <a:tcPr marL="9526" marR="9526" marT="9527" marB="0"/>
                </a:tc>
                <a:tc>
                  <a:txBody>
                    <a:bodyPr/>
                    <a:lstStyle/>
                    <a:p>
                      <a:pPr algn="l" fontAlgn="t"/>
                      <a:r>
                        <a:rPr lang="en-ZA" sz="1200" b="0" i="0" u="none" strike="noStrike" dirty="0">
                          <a:solidFill>
                            <a:srgbClr val="000000"/>
                          </a:solidFill>
                          <a:effectLst/>
                          <a:latin typeface="Arial" panose="020B0604020202020204" pitchFamily="34" charset="0"/>
                        </a:rPr>
                        <a:t>85 (80% of 106) infrastructure projects completed within agreed construction </a:t>
                      </a:r>
                      <a:r>
                        <a:rPr lang="en-ZA" sz="1200" b="0" i="0" u="none" strike="noStrike" dirty="0" smtClean="0">
                          <a:solidFill>
                            <a:srgbClr val="000000"/>
                          </a:solidFill>
                          <a:effectLst/>
                          <a:latin typeface="Arial" panose="020B0604020202020204" pitchFamily="34" charset="0"/>
                        </a:rPr>
                        <a:t>period</a:t>
                      </a:r>
                    </a:p>
                    <a:p>
                      <a:pPr algn="l" fontAlgn="t"/>
                      <a:endParaRPr lang="en-ZA" sz="1200" b="0" i="0" u="none" strike="noStrike" dirty="0">
                        <a:solidFill>
                          <a:srgbClr val="000000"/>
                        </a:solidFill>
                        <a:effectLst/>
                        <a:latin typeface="Arial" panose="020B0604020202020204" pitchFamily="34" charset="0"/>
                      </a:endParaRPr>
                    </a:p>
                  </a:txBody>
                  <a:tcPr marL="9526" marR="9526" marT="9527" marB="0"/>
                </a:tc>
                <a:tc>
                  <a:txBody>
                    <a:bodyPr/>
                    <a:lstStyle/>
                    <a:p>
                      <a:pPr algn="l" fontAlgn="t"/>
                      <a:r>
                        <a:rPr lang="en-ZA" sz="1200" b="0" i="0" u="none" strike="noStrike" dirty="0">
                          <a:solidFill>
                            <a:srgbClr val="000000"/>
                          </a:solidFill>
                          <a:effectLst/>
                          <a:latin typeface="Arial" panose="020B0604020202020204" pitchFamily="34" charset="0"/>
                        </a:rPr>
                        <a:t>24 infrastructure projects completed within agreed construction period</a:t>
                      </a:r>
                    </a:p>
                  </a:txBody>
                  <a:tcPr marL="9526" marR="9526" marT="9527" marB="0"/>
                </a:tc>
                <a:tc>
                  <a:txBody>
                    <a:bodyPr/>
                    <a:lstStyle/>
                    <a:p>
                      <a:pPr algn="l" fontAlgn="t"/>
                      <a:r>
                        <a:rPr lang="en-ZA" sz="1200" b="0" i="0" u="none" strike="noStrike" dirty="0">
                          <a:solidFill>
                            <a:srgbClr val="000000"/>
                          </a:solidFill>
                          <a:effectLst/>
                          <a:latin typeface="Arial" panose="020B0604020202020204" pitchFamily="34" charset="0"/>
                        </a:rPr>
                        <a:t>19 projects completed in the 1st quarter.</a:t>
                      </a:r>
                    </a:p>
                  </a:txBody>
                  <a:tcPr marL="9526" marR="9526" marT="9527" marB="0"/>
                </a:tc>
                <a:tc>
                  <a:txBody>
                    <a:bodyPr/>
                    <a:lstStyle/>
                    <a:p>
                      <a:r>
                        <a:rPr lang="en-ZA" sz="1200" b="1" dirty="0" smtClean="0">
                          <a:latin typeface="Arial" panose="020B0604020202020204" pitchFamily="34" charset="0"/>
                          <a:cs typeface="Arial" panose="020B0604020202020204" pitchFamily="34" charset="0"/>
                        </a:rPr>
                        <a:t>DPW</a:t>
                      </a:r>
                      <a:endParaRPr lang="en-ZA" sz="1200" b="1" dirty="0">
                        <a:latin typeface="Arial" panose="020B0604020202020204" pitchFamily="34" charset="0"/>
                        <a:cs typeface="Arial" panose="020B0604020202020204" pitchFamily="34" charset="0"/>
                      </a:endParaRPr>
                    </a:p>
                  </a:txBody>
                  <a:tcPr marL="91451" marR="91451" marT="45730" marB="45730">
                    <a:solidFill>
                      <a:srgbClr val="FFFF00"/>
                    </a:solidFill>
                  </a:tcPr>
                </a:tc>
                <a:extLst>
                  <a:ext uri="{0D108BD9-81ED-4DB2-BD59-A6C34878D82A}">
                    <a16:rowId xmlns:a16="http://schemas.microsoft.com/office/drawing/2014/main" val="259488978"/>
                  </a:ext>
                </a:extLst>
              </a:tr>
              <a:tr h="779956">
                <a:tc>
                  <a:txBody>
                    <a:bodyPr/>
                    <a:lstStyle/>
                    <a:p>
                      <a:pPr algn="l" fontAlgn="t"/>
                      <a:r>
                        <a:rPr lang="en-ZA" sz="1200" b="0" i="0" u="none" strike="noStrike" dirty="0">
                          <a:solidFill>
                            <a:srgbClr val="000000"/>
                          </a:solidFill>
                          <a:effectLst/>
                          <a:latin typeface="Arial" panose="020B0604020202020204" pitchFamily="34" charset="0"/>
                        </a:rPr>
                        <a:t>% of infrastructure projects completed within budget</a:t>
                      </a:r>
                    </a:p>
                  </a:txBody>
                  <a:tcPr marL="9526" marR="9526" marT="9527" marB="0"/>
                </a:tc>
                <a:tc>
                  <a:txBody>
                    <a:bodyPr/>
                    <a:lstStyle/>
                    <a:p>
                      <a:pPr algn="l" fontAlgn="t"/>
                      <a:r>
                        <a:rPr lang="en-ZA" sz="1200" b="0" i="0" u="none" strike="noStrike" dirty="0">
                          <a:solidFill>
                            <a:srgbClr val="000000"/>
                          </a:solidFill>
                          <a:effectLst/>
                          <a:latin typeface="Arial" panose="020B0604020202020204" pitchFamily="34" charset="0"/>
                        </a:rPr>
                        <a:t>85 (80% of 106) infrastructure projects completed within agreed construction </a:t>
                      </a:r>
                      <a:r>
                        <a:rPr lang="en-ZA" sz="1200" b="0" i="0" u="none" strike="noStrike" dirty="0" smtClean="0">
                          <a:solidFill>
                            <a:srgbClr val="000000"/>
                          </a:solidFill>
                          <a:effectLst/>
                          <a:latin typeface="Arial" panose="020B0604020202020204" pitchFamily="34" charset="0"/>
                        </a:rPr>
                        <a:t>budget</a:t>
                      </a:r>
                      <a:endParaRPr lang="en-ZA" sz="1200" b="0" i="0" u="none" strike="noStrike" dirty="0">
                        <a:solidFill>
                          <a:srgbClr val="000000"/>
                        </a:solidFill>
                        <a:effectLst/>
                        <a:latin typeface="Arial" panose="020B0604020202020204" pitchFamily="34" charset="0"/>
                      </a:endParaRPr>
                    </a:p>
                  </a:txBody>
                  <a:tcPr marL="9526" marR="9526" marT="9527" marB="0"/>
                </a:tc>
                <a:tc>
                  <a:txBody>
                    <a:bodyPr/>
                    <a:lstStyle/>
                    <a:p>
                      <a:pPr algn="l" fontAlgn="t"/>
                      <a:r>
                        <a:rPr lang="en-ZA" sz="1200" b="0" i="0" u="none" strike="noStrike" dirty="0" smtClean="0">
                          <a:solidFill>
                            <a:srgbClr val="000000"/>
                          </a:solidFill>
                          <a:effectLst/>
                          <a:latin typeface="Arial" panose="020B0604020202020204" pitchFamily="34" charset="0"/>
                        </a:rPr>
                        <a:t>24 infrastructure projects completed within agreed construction budget</a:t>
                      </a:r>
                      <a:endParaRPr lang="en-ZA" sz="1200" b="0" i="0" u="none" strike="noStrike" dirty="0">
                        <a:solidFill>
                          <a:srgbClr val="000000"/>
                        </a:solidFill>
                        <a:effectLst/>
                        <a:latin typeface="Arial" panose="020B0604020202020204" pitchFamily="34" charset="0"/>
                      </a:endParaRPr>
                    </a:p>
                  </a:txBody>
                  <a:tcPr marL="9526" marR="9526" marT="9527" marB="0"/>
                </a:tc>
                <a:tc>
                  <a:txBody>
                    <a:bodyPr/>
                    <a:lstStyle/>
                    <a:p>
                      <a:pPr algn="l" fontAlgn="t"/>
                      <a:r>
                        <a:rPr lang="en-ZA" sz="1200" b="0" i="0" u="none" strike="noStrike" dirty="0" smtClean="0">
                          <a:solidFill>
                            <a:srgbClr val="000000"/>
                          </a:solidFill>
                          <a:effectLst/>
                          <a:latin typeface="Arial" panose="020B0604020202020204" pitchFamily="34" charset="0"/>
                        </a:rPr>
                        <a:t>24 projects </a:t>
                      </a:r>
                      <a:r>
                        <a:rPr lang="en-ZA" sz="1200" b="0" i="0" u="none" strike="noStrike" dirty="0">
                          <a:solidFill>
                            <a:srgbClr val="000000"/>
                          </a:solidFill>
                          <a:effectLst/>
                          <a:latin typeface="Arial" panose="020B0604020202020204" pitchFamily="34" charset="0"/>
                        </a:rPr>
                        <a:t>completed in the 1st </a:t>
                      </a:r>
                      <a:r>
                        <a:rPr lang="en-ZA" sz="1200" b="0" i="0" u="none" strike="noStrike" dirty="0" smtClean="0">
                          <a:solidFill>
                            <a:srgbClr val="000000"/>
                          </a:solidFill>
                          <a:effectLst/>
                          <a:latin typeface="Arial" panose="020B0604020202020204" pitchFamily="34" charset="0"/>
                        </a:rPr>
                        <a:t>quarter. 4  projects from </a:t>
                      </a:r>
                      <a:r>
                        <a:rPr lang="en-ZA" sz="1200" b="0" i="0" u="none" strike="noStrike" dirty="0">
                          <a:solidFill>
                            <a:srgbClr val="000000"/>
                          </a:solidFill>
                          <a:effectLst/>
                          <a:latin typeface="Arial" panose="020B0604020202020204" pitchFamily="34" charset="0"/>
                        </a:rPr>
                        <a:t>the previous </a:t>
                      </a:r>
                      <a:r>
                        <a:rPr lang="en-ZA" sz="1200" b="0" i="0" u="none" strike="noStrike" dirty="0" smtClean="0">
                          <a:solidFill>
                            <a:srgbClr val="000000"/>
                          </a:solidFill>
                          <a:effectLst/>
                          <a:latin typeface="Arial" panose="020B0604020202020204" pitchFamily="34" charset="0"/>
                        </a:rPr>
                        <a:t>quarter were also completed.</a:t>
                      </a:r>
                      <a:endParaRPr lang="en-ZA" sz="1200" b="0" i="0" u="none" strike="noStrike" dirty="0">
                        <a:solidFill>
                          <a:srgbClr val="000000"/>
                        </a:solidFill>
                        <a:effectLst/>
                        <a:latin typeface="Arial" panose="020B0604020202020204" pitchFamily="34" charset="0"/>
                      </a:endParaRPr>
                    </a:p>
                  </a:txBody>
                  <a:tcPr marL="9526" marR="9526" marT="9527" marB="0"/>
                </a:tc>
                <a:tc>
                  <a:txBody>
                    <a:bodyPr/>
                    <a:lstStyle/>
                    <a:p>
                      <a:r>
                        <a:rPr lang="en-ZA" sz="1200" b="1" dirty="0" smtClean="0">
                          <a:latin typeface="Arial" panose="020B0604020202020204" pitchFamily="34" charset="0"/>
                          <a:cs typeface="Arial" panose="020B0604020202020204" pitchFamily="34" charset="0"/>
                        </a:rPr>
                        <a:t>DPW</a:t>
                      </a:r>
                      <a:endParaRPr lang="en-ZA" sz="1200" b="1" dirty="0">
                        <a:latin typeface="Arial" panose="020B0604020202020204" pitchFamily="34" charset="0"/>
                        <a:cs typeface="Arial" panose="020B0604020202020204" pitchFamily="34" charset="0"/>
                      </a:endParaRPr>
                    </a:p>
                  </a:txBody>
                  <a:tcPr marL="91451" marR="91451" marT="45730" marB="45730">
                    <a:solidFill>
                      <a:srgbClr val="FFFF00"/>
                    </a:solidFill>
                  </a:tcPr>
                </a:tc>
                <a:extLst>
                  <a:ext uri="{0D108BD9-81ED-4DB2-BD59-A6C34878D82A}">
                    <a16:rowId xmlns:a16="http://schemas.microsoft.com/office/drawing/2014/main" val="3584906081"/>
                  </a:ext>
                </a:extLst>
              </a:tr>
              <a:tr h="1289813">
                <a:tc>
                  <a:txBody>
                    <a:bodyPr/>
                    <a:lstStyle/>
                    <a:p>
                      <a:pPr algn="l" fontAlgn="t"/>
                      <a:r>
                        <a:rPr lang="en-ZA" sz="1200" b="0" i="0" u="none" strike="noStrike" dirty="0">
                          <a:solidFill>
                            <a:srgbClr val="000000"/>
                          </a:solidFill>
                          <a:effectLst/>
                          <a:latin typeface="Arial" panose="020B0604020202020204" pitchFamily="34" charset="0"/>
                        </a:rPr>
                        <a:t>Number of leases reduced within the security cluster</a:t>
                      </a:r>
                    </a:p>
                  </a:txBody>
                  <a:tcPr marL="9526" marR="9526" marT="9527" marB="0"/>
                </a:tc>
                <a:tc>
                  <a:txBody>
                    <a:bodyPr/>
                    <a:lstStyle/>
                    <a:p>
                      <a:pPr algn="l" fontAlgn="t"/>
                      <a:r>
                        <a:rPr lang="en-ZA" sz="1200" b="0" i="0" u="none" strike="noStrike" dirty="0">
                          <a:solidFill>
                            <a:srgbClr val="000000"/>
                          </a:solidFill>
                          <a:effectLst/>
                          <a:latin typeface="Arial" panose="020B0604020202020204" pitchFamily="34" charset="0"/>
                        </a:rPr>
                        <a:t>6 leases </a:t>
                      </a:r>
                      <a:r>
                        <a:rPr lang="en-ZA" sz="1200" b="0" i="0" u="none" strike="noStrike" dirty="0" smtClean="0">
                          <a:solidFill>
                            <a:srgbClr val="000000"/>
                          </a:solidFill>
                          <a:effectLst/>
                          <a:latin typeface="Arial" panose="020B0604020202020204" pitchFamily="34" charset="0"/>
                        </a:rPr>
                        <a:t>reduced (this </a:t>
                      </a:r>
                      <a:r>
                        <a:rPr lang="en-ZA" sz="1200" b="0" i="0" u="none" strike="noStrike" dirty="0">
                          <a:solidFill>
                            <a:srgbClr val="000000"/>
                          </a:solidFill>
                          <a:effectLst/>
                          <a:latin typeface="Arial" panose="020B0604020202020204" pitchFamily="34" charset="0"/>
                        </a:rPr>
                        <a:t>includes </a:t>
                      </a:r>
                      <a:r>
                        <a:rPr lang="en-ZA" sz="1200" b="0" i="0" u="none" strike="noStrike" dirty="0" smtClean="0">
                          <a:solidFill>
                            <a:srgbClr val="000000"/>
                          </a:solidFill>
                          <a:effectLst/>
                          <a:latin typeface="Arial" panose="020B0604020202020204" pitchFamily="34" charset="0"/>
                        </a:rPr>
                        <a:t>2 from </a:t>
                      </a:r>
                      <a:r>
                        <a:rPr lang="en-ZA" sz="1200" b="0" i="0" u="none" strike="noStrike" dirty="0">
                          <a:solidFill>
                            <a:srgbClr val="000000"/>
                          </a:solidFill>
                          <a:effectLst/>
                          <a:latin typeface="Arial" panose="020B0604020202020204" pitchFamily="34" charset="0"/>
                        </a:rPr>
                        <a:t>2015/16 backlog)</a:t>
                      </a:r>
                    </a:p>
                  </a:txBody>
                  <a:tcPr marL="9526" marR="9526" marT="9527" marB="0"/>
                </a:tc>
                <a:tc>
                  <a:txBody>
                    <a:bodyPr/>
                    <a:lstStyle/>
                    <a:p>
                      <a:pPr algn="l" fontAlgn="t"/>
                      <a:r>
                        <a:rPr lang="en-ZA" sz="1200" b="0" i="0" u="none" strike="noStrike" dirty="0">
                          <a:solidFill>
                            <a:srgbClr val="000000"/>
                          </a:solidFill>
                          <a:effectLst/>
                          <a:latin typeface="Arial" panose="020B0604020202020204" pitchFamily="34" charset="0"/>
                        </a:rPr>
                        <a:t>Receive draft relocation plans from User Departments: (SAPS, Justice)</a:t>
                      </a:r>
                    </a:p>
                  </a:txBody>
                  <a:tcPr marL="9526" marR="9526" marT="9527" marB="0"/>
                </a:tc>
                <a:tc>
                  <a:txBody>
                    <a:bodyPr/>
                    <a:lstStyle/>
                    <a:p>
                      <a:pPr marL="228600" indent="-228600" algn="l" fontAlgn="t">
                        <a:buAutoNum type="arabicPeriod"/>
                      </a:pPr>
                      <a:r>
                        <a:rPr lang="en-ZA" sz="1200" b="0" i="0" u="none" strike="noStrike" dirty="0" smtClean="0">
                          <a:solidFill>
                            <a:srgbClr val="000000"/>
                          </a:solidFill>
                          <a:effectLst/>
                          <a:latin typeface="Arial" panose="020B0604020202020204" pitchFamily="34" charset="0"/>
                        </a:rPr>
                        <a:t>Relocation </a:t>
                      </a:r>
                      <a:r>
                        <a:rPr lang="en-ZA" sz="1200" b="0" i="0" u="none" strike="noStrike" dirty="0">
                          <a:solidFill>
                            <a:srgbClr val="000000"/>
                          </a:solidFill>
                          <a:effectLst/>
                          <a:latin typeface="Arial" panose="020B0604020202020204" pitchFamily="34" charset="0"/>
                        </a:rPr>
                        <a:t>plan received from SAPS for Telkom Towers</a:t>
                      </a:r>
                      <a:br>
                        <a:rPr lang="en-ZA" sz="1200" b="0" i="0" u="none" strike="noStrike" dirty="0">
                          <a:solidFill>
                            <a:srgbClr val="000000"/>
                          </a:solidFill>
                          <a:effectLst/>
                          <a:latin typeface="Arial" panose="020B0604020202020204" pitchFamily="34" charset="0"/>
                        </a:rPr>
                      </a:br>
                      <a:r>
                        <a:rPr lang="en-ZA" sz="1200" b="0" i="0" u="none" strike="noStrike" dirty="0">
                          <a:solidFill>
                            <a:srgbClr val="000000"/>
                          </a:solidFill>
                          <a:effectLst/>
                          <a:latin typeface="Arial" panose="020B0604020202020204" pitchFamily="34" charset="0"/>
                        </a:rPr>
                        <a:t>2. Relocation plan received from Justice for PE High Court</a:t>
                      </a:r>
                      <a:br>
                        <a:rPr lang="en-ZA" sz="1200" b="0" i="0" u="none" strike="noStrike" dirty="0">
                          <a:solidFill>
                            <a:srgbClr val="000000"/>
                          </a:solidFill>
                          <a:effectLst/>
                          <a:latin typeface="Arial" panose="020B0604020202020204" pitchFamily="34" charset="0"/>
                        </a:rPr>
                      </a:br>
                      <a:r>
                        <a:rPr lang="en-ZA" sz="1200" b="0" i="0" u="none" strike="noStrike" dirty="0">
                          <a:solidFill>
                            <a:srgbClr val="000000"/>
                          </a:solidFill>
                          <a:effectLst/>
                          <a:latin typeface="Arial" panose="020B0604020202020204" pitchFamily="34" charset="0"/>
                        </a:rPr>
                        <a:t>3. 1 lease terminated for </a:t>
                      </a:r>
                      <a:r>
                        <a:rPr lang="en-ZA" sz="1200" b="0" i="0" u="none" strike="noStrike" dirty="0" err="1">
                          <a:solidFill>
                            <a:srgbClr val="000000"/>
                          </a:solidFill>
                          <a:effectLst/>
                          <a:latin typeface="Arial" panose="020B0604020202020204" pitchFamily="34" charset="0"/>
                        </a:rPr>
                        <a:t>Wedela</a:t>
                      </a:r>
                      <a:r>
                        <a:rPr lang="en-ZA" sz="1200" b="0" i="0" u="none" strike="noStrike" dirty="0">
                          <a:solidFill>
                            <a:srgbClr val="000000"/>
                          </a:solidFill>
                          <a:effectLst/>
                          <a:latin typeface="Arial" panose="020B0604020202020204" pitchFamily="34" charset="0"/>
                        </a:rPr>
                        <a:t> Police </a:t>
                      </a:r>
                      <a:r>
                        <a:rPr lang="en-ZA" sz="1200" b="0" i="0" u="none" strike="noStrike" dirty="0" smtClean="0">
                          <a:solidFill>
                            <a:srgbClr val="000000"/>
                          </a:solidFill>
                          <a:effectLst/>
                          <a:latin typeface="Arial" panose="020B0604020202020204" pitchFamily="34" charset="0"/>
                        </a:rPr>
                        <a:t>Station</a:t>
                      </a:r>
                    </a:p>
                    <a:p>
                      <a:pPr marL="228600" indent="-228600" algn="l" fontAlgn="t">
                        <a:buAutoNum type="arabicPeriod"/>
                      </a:pPr>
                      <a:endParaRPr lang="en-ZA" sz="1200" b="0" i="0" u="none" strike="noStrike" dirty="0">
                        <a:solidFill>
                          <a:srgbClr val="000000"/>
                        </a:solidFill>
                        <a:effectLst/>
                        <a:latin typeface="Arial" panose="020B0604020202020204" pitchFamily="34" charset="0"/>
                      </a:endParaRPr>
                    </a:p>
                  </a:txBody>
                  <a:tcPr marL="9526" marR="9526" marT="9527" marB="0"/>
                </a:tc>
                <a:tc>
                  <a:txBody>
                    <a:bodyPr/>
                    <a:lstStyle/>
                    <a:p>
                      <a:r>
                        <a:rPr lang="en-ZA" sz="1200" b="1" dirty="0" smtClean="0">
                          <a:latin typeface="Arial" panose="020B0604020202020204" pitchFamily="34" charset="0"/>
                          <a:cs typeface="Arial" panose="020B0604020202020204" pitchFamily="34" charset="0"/>
                        </a:rPr>
                        <a:t>DPW</a:t>
                      </a:r>
                      <a:endParaRPr lang="en-ZA" sz="1200" b="1" dirty="0">
                        <a:latin typeface="Arial" panose="020B0604020202020204" pitchFamily="34" charset="0"/>
                        <a:cs typeface="Arial" panose="020B0604020202020204" pitchFamily="34" charset="0"/>
                      </a:endParaRPr>
                    </a:p>
                  </a:txBody>
                  <a:tcPr marL="91451" marR="91451" marT="45730" marB="45730">
                    <a:solidFill>
                      <a:srgbClr val="00B050"/>
                    </a:solidFill>
                  </a:tcPr>
                </a:tc>
                <a:extLst>
                  <a:ext uri="{0D108BD9-81ED-4DB2-BD59-A6C34878D82A}">
                    <a16:rowId xmlns:a16="http://schemas.microsoft.com/office/drawing/2014/main" val="222929600"/>
                  </a:ext>
                </a:extLst>
              </a:tr>
              <a:tr h="1289813">
                <a:tc>
                  <a:txBody>
                    <a:bodyPr/>
                    <a:lstStyle/>
                    <a:p>
                      <a:pPr algn="l" fontAlgn="t"/>
                      <a:r>
                        <a:rPr lang="en-ZA" sz="1200" b="0" i="0" u="none" strike="noStrike" dirty="0">
                          <a:solidFill>
                            <a:srgbClr val="000000"/>
                          </a:solidFill>
                          <a:effectLst/>
                          <a:latin typeface="Arial" panose="020B0604020202020204" pitchFamily="34" charset="0"/>
                        </a:rPr>
                        <a:t>% reduction of backlog in infrastructure projects</a:t>
                      </a:r>
                    </a:p>
                  </a:txBody>
                  <a:tcPr marL="9526" marR="9526" marT="9527" marB="0"/>
                </a:tc>
                <a:tc>
                  <a:txBody>
                    <a:bodyPr/>
                    <a:lstStyle/>
                    <a:p>
                      <a:pPr algn="l" fontAlgn="t"/>
                      <a:r>
                        <a:rPr lang="en-ZA" sz="1200" b="0" i="0" u="none" strike="noStrike">
                          <a:solidFill>
                            <a:srgbClr val="000000"/>
                          </a:solidFill>
                          <a:effectLst/>
                          <a:latin typeface="Arial" panose="020B0604020202020204" pitchFamily="34" charset="0"/>
                        </a:rPr>
                        <a:t>75% of 43 projects (32) reduction of infrastructure projects backlogs</a:t>
                      </a:r>
                    </a:p>
                  </a:txBody>
                  <a:tcPr marL="9526" marR="9526" marT="9527" marB="0"/>
                </a:tc>
                <a:tc>
                  <a:txBody>
                    <a:bodyPr/>
                    <a:lstStyle/>
                    <a:p>
                      <a:pPr algn="l" fontAlgn="t"/>
                      <a:endParaRPr lang="en-ZA" sz="1200" b="0" i="0" u="none" strike="noStrike" dirty="0">
                        <a:solidFill>
                          <a:srgbClr val="000000"/>
                        </a:solidFill>
                        <a:effectLst/>
                        <a:latin typeface="Arial" panose="020B0604020202020204" pitchFamily="34" charset="0"/>
                      </a:endParaRPr>
                    </a:p>
                  </a:txBody>
                  <a:tcPr marL="9526" marR="9526" marT="9527" marB="0"/>
                </a:tc>
                <a:tc>
                  <a:txBody>
                    <a:bodyPr/>
                    <a:lstStyle/>
                    <a:p>
                      <a:pPr algn="l" fontAlgn="t"/>
                      <a:r>
                        <a:rPr lang="en-ZA" sz="1200" b="0" i="0" u="none" strike="noStrike" dirty="0">
                          <a:solidFill>
                            <a:srgbClr val="000000"/>
                          </a:solidFill>
                          <a:effectLst/>
                          <a:latin typeface="Arial" panose="020B0604020202020204" pitchFamily="34" charset="0"/>
                        </a:rPr>
                        <a:t>This is an annual target and hence there are no quarterly targets. However monitoring of progress is taking place.   Analysis of all projects experiencing delays have been completed and remedial action is being </a:t>
                      </a:r>
                      <a:r>
                        <a:rPr lang="en-ZA" sz="1200" b="0" i="0" u="none" strike="noStrike" dirty="0" smtClean="0">
                          <a:solidFill>
                            <a:srgbClr val="000000"/>
                          </a:solidFill>
                          <a:effectLst/>
                          <a:latin typeface="Arial" panose="020B0604020202020204" pitchFamily="34" charset="0"/>
                        </a:rPr>
                        <a:t>undertaken</a:t>
                      </a:r>
                    </a:p>
                    <a:p>
                      <a:pPr algn="l" fontAlgn="t"/>
                      <a:endParaRPr lang="en-ZA" sz="1200" b="0" i="0" u="none" strike="noStrike" dirty="0">
                        <a:solidFill>
                          <a:srgbClr val="000000"/>
                        </a:solidFill>
                        <a:effectLst/>
                        <a:latin typeface="Arial" panose="020B0604020202020204" pitchFamily="34" charset="0"/>
                      </a:endParaRPr>
                    </a:p>
                  </a:txBody>
                  <a:tcPr marL="9526" marR="9526" marT="9527" marB="0"/>
                </a:tc>
                <a:tc>
                  <a:txBody>
                    <a:bodyPr/>
                    <a:lstStyle/>
                    <a:p>
                      <a:r>
                        <a:rPr lang="en-ZA" sz="1200" b="1" dirty="0" smtClean="0">
                          <a:latin typeface="Arial" panose="020B0604020202020204" pitchFamily="34" charset="0"/>
                          <a:cs typeface="Arial" panose="020B0604020202020204" pitchFamily="34" charset="0"/>
                        </a:rPr>
                        <a:t>DPW</a:t>
                      </a:r>
                      <a:endParaRPr lang="en-ZA" sz="1200" b="1" dirty="0">
                        <a:latin typeface="Arial" panose="020B0604020202020204" pitchFamily="34" charset="0"/>
                        <a:cs typeface="Arial" panose="020B0604020202020204" pitchFamily="34" charset="0"/>
                      </a:endParaRPr>
                    </a:p>
                  </a:txBody>
                  <a:tcPr marL="91451" marR="91451" marT="45730" marB="45730">
                    <a:solidFill>
                      <a:srgbClr val="FFFF00"/>
                    </a:solidFill>
                  </a:tcPr>
                </a:tc>
                <a:extLst>
                  <a:ext uri="{0D108BD9-81ED-4DB2-BD59-A6C34878D82A}">
                    <a16:rowId xmlns:a16="http://schemas.microsoft.com/office/drawing/2014/main" val="201829978"/>
                  </a:ext>
                </a:extLst>
              </a:tr>
            </a:tbl>
          </a:graphicData>
        </a:graphic>
      </p:graphicFrame>
      <p:graphicFrame>
        <p:nvGraphicFramePr>
          <p:cNvPr id="3" name="Table 2"/>
          <p:cNvGraphicFramePr>
            <a:graphicFrameLocks noGrp="1"/>
          </p:cNvGraphicFramePr>
          <p:nvPr/>
        </p:nvGraphicFramePr>
        <p:xfrm>
          <a:off x="207963" y="620713"/>
          <a:ext cx="8439150" cy="579437"/>
        </p:xfrm>
        <a:graphic>
          <a:graphicData uri="http://schemas.openxmlformats.org/drawingml/2006/table">
            <a:tbl>
              <a:tblPr firstRow="1" bandRow="1">
                <a:tableStyleId>{5C22544A-7EE6-4342-B048-85BDC9FD1C3A}</a:tableStyleId>
              </a:tblPr>
              <a:tblGrid>
                <a:gridCol w="8439150">
                  <a:extLst>
                    <a:ext uri="{9D8B030D-6E8A-4147-A177-3AD203B41FA5}">
                      <a16:colId xmlns:a16="http://schemas.microsoft.com/office/drawing/2014/main" val="2144718173"/>
                    </a:ext>
                  </a:extLst>
                </a:gridCol>
              </a:tblGrid>
              <a:tr h="579437">
                <a:tc>
                  <a:txBody>
                    <a:bodyPr/>
                    <a:lstStyle/>
                    <a:p>
                      <a:pPr algn="ctr"/>
                      <a:r>
                        <a:rPr lang="en-US" sz="1600" b="1" dirty="0" smtClean="0">
                          <a:solidFill>
                            <a:schemeClr val="tx2"/>
                          </a:solidFill>
                          <a:latin typeface="Calibri" panose="020F0502020204030204" pitchFamily="34" charset="0"/>
                        </a:rPr>
                        <a:t>Provide</a:t>
                      </a:r>
                      <a:r>
                        <a:rPr lang="en-US" sz="1600" b="1" baseline="0" dirty="0" smtClean="0">
                          <a:solidFill>
                            <a:schemeClr val="tx2"/>
                          </a:solidFill>
                          <a:latin typeface="Calibri" panose="020F0502020204030204" pitchFamily="34" charset="0"/>
                        </a:rPr>
                        <a:t> reasonable functional accommodation that facilitates the attainment of department’s service delivery objectives</a:t>
                      </a:r>
                      <a:endParaRPr lang="en-ZA" sz="1600" b="1" dirty="0">
                        <a:solidFill>
                          <a:schemeClr val="tx2"/>
                        </a:solidFill>
                        <a:latin typeface="Calibri" panose="020F0502020204030204" pitchFamily="34" charset="0"/>
                      </a:endParaRPr>
                    </a:p>
                  </a:txBody>
                  <a:tcPr marL="91432" marR="91432" marT="45713" marB="45713">
                    <a:noFill/>
                  </a:tcPr>
                </a:tc>
                <a:extLst>
                  <a:ext uri="{0D108BD9-81ED-4DB2-BD59-A6C34878D82A}">
                    <a16:rowId xmlns:a16="http://schemas.microsoft.com/office/drawing/2014/main" val="2106935037"/>
                  </a:ext>
                </a:extLst>
              </a:tr>
            </a:tbl>
          </a:graphicData>
        </a:graphic>
      </p:graphicFrame>
    </p:spTree>
    <p:extLst>
      <p:ext uri="{BB962C8B-B14F-4D97-AF65-F5344CB8AC3E}">
        <p14:creationId xmlns:p14="http://schemas.microsoft.com/office/powerpoint/2010/main" val="38099758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79388"/>
            <a:ext cx="8713788" cy="369887"/>
          </a:xfrm>
        </p:spPr>
        <p:txBody>
          <a:bodyPr>
            <a:normAutofit fontScale="90000"/>
          </a:bodyPr>
          <a:lstStyle/>
          <a:p>
            <a:pPr algn="ctr">
              <a:defRPr/>
            </a:pPr>
            <a:r>
              <a:rPr lang="en-US" sz="2000" b="1" dirty="0"/>
              <a:t>PROGRESS ON PMTE INDICATORS FOR </a:t>
            </a:r>
            <a:r>
              <a:rPr lang="en-US" sz="2000" b="1" dirty="0" smtClean="0"/>
              <a:t>QUARTER 2 2017/2018</a:t>
            </a:r>
            <a:endParaRPr lang="en-ZA" sz="1800" b="1" dirty="0"/>
          </a:p>
        </p:txBody>
      </p:sp>
      <p:graphicFrame>
        <p:nvGraphicFramePr>
          <p:cNvPr id="5" name="Content Placeholder 4"/>
          <p:cNvGraphicFramePr>
            <a:graphicFrameLocks noGrp="1"/>
          </p:cNvGraphicFramePr>
          <p:nvPr>
            <p:ph idx="1"/>
          </p:nvPr>
        </p:nvGraphicFramePr>
        <p:xfrm>
          <a:off x="133350" y="1216025"/>
          <a:ext cx="8615362" cy="4949825"/>
        </p:xfrm>
        <a:graphic>
          <a:graphicData uri="http://schemas.openxmlformats.org/drawingml/2006/table">
            <a:tbl>
              <a:tblPr firstRow="1" bandRow="1">
                <a:tableStyleId>{5C22544A-7EE6-4342-B048-85BDC9FD1C3A}</a:tableStyleId>
              </a:tblPr>
              <a:tblGrid>
                <a:gridCol w="1458647">
                  <a:extLst>
                    <a:ext uri="{9D8B030D-6E8A-4147-A177-3AD203B41FA5}">
                      <a16:colId xmlns:a16="http://schemas.microsoft.com/office/drawing/2014/main" val="3670884584"/>
                    </a:ext>
                  </a:extLst>
                </a:gridCol>
                <a:gridCol w="2303898">
                  <a:extLst>
                    <a:ext uri="{9D8B030D-6E8A-4147-A177-3AD203B41FA5}">
                      <a16:colId xmlns:a16="http://schemas.microsoft.com/office/drawing/2014/main" val="2265807949"/>
                    </a:ext>
                  </a:extLst>
                </a:gridCol>
                <a:gridCol w="1058261">
                  <a:extLst>
                    <a:ext uri="{9D8B030D-6E8A-4147-A177-3AD203B41FA5}">
                      <a16:colId xmlns:a16="http://schemas.microsoft.com/office/drawing/2014/main" val="2006010289"/>
                    </a:ext>
                  </a:extLst>
                </a:gridCol>
                <a:gridCol w="3074369">
                  <a:extLst>
                    <a:ext uri="{9D8B030D-6E8A-4147-A177-3AD203B41FA5}">
                      <a16:colId xmlns:a16="http://schemas.microsoft.com/office/drawing/2014/main" val="3489633745"/>
                    </a:ext>
                  </a:extLst>
                </a:gridCol>
                <a:gridCol w="720187">
                  <a:extLst>
                    <a:ext uri="{9D8B030D-6E8A-4147-A177-3AD203B41FA5}">
                      <a16:colId xmlns:a16="http://schemas.microsoft.com/office/drawing/2014/main" val="2176686618"/>
                    </a:ext>
                  </a:extLst>
                </a:gridCol>
              </a:tblGrid>
              <a:tr h="460438">
                <a:tc>
                  <a:txBody>
                    <a:bodyPr/>
                    <a:lstStyle/>
                    <a:p>
                      <a:r>
                        <a:rPr lang="en-ZA" sz="1200" b="1" baseline="0" dirty="0" smtClean="0">
                          <a:solidFill>
                            <a:schemeClr val="tx1"/>
                          </a:solidFill>
                          <a:latin typeface="Arial" panose="020B0604020202020204" pitchFamily="34" charset="0"/>
                          <a:cs typeface="Arial" panose="020B0604020202020204" pitchFamily="34" charset="0"/>
                        </a:rPr>
                        <a:t>MTSF  </a:t>
                      </a:r>
                      <a:r>
                        <a:rPr lang="en-ZA" sz="1200" b="1" dirty="0" smtClean="0">
                          <a:solidFill>
                            <a:schemeClr val="tx1"/>
                          </a:solidFill>
                          <a:latin typeface="Arial" panose="020B0604020202020204" pitchFamily="34" charset="0"/>
                          <a:cs typeface="Arial" panose="020B0604020202020204" pitchFamily="34" charset="0"/>
                        </a:rPr>
                        <a:t>Indicator</a:t>
                      </a:r>
                      <a:endParaRPr lang="en-ZA" sz="1200" b="1" dirty="0">
                        <a:solidFill>
                          <a:schemeClr val="tx1"/>
                        </a:solidFill>
                        <a:latin typeface="Arial" panose="020B0604020202020204" pitchFamily="34" charset="0"/>
                        <a:cs typeface="Arial" panose="020B0604020202020204" pitchFamily="34" charset="0"/>
                      </a:endParaRPr>
                    </a:p>
                  </a:txBody>
                  <a:tcPr marL="91454" marR="91454" marT="45721" marB="45721">
                    <a:solidFill>
                      <a:schemeClr val="bg2"/>
                    </a:solidFill>
                  </a:tcPr>
                </a:tc>
                <a:tc>
                  <a:txBody>
                    <a:bodyPr/>
                    <a:lstStyle/>
                    <a:p>
                      <a:r>
                        <a:rPr lang="en-ZA" sz="1200" b="1" dirty="0" smtClean="0">
                          <a:solidFill>
                            <a:schemeClr val="tx1"/>
                          </a:solidFill>
                          <a:latin typeface="Arial" panose="020B0604020202020204" pitchFamily="34" charset="0"/>
                          <a:cs typeface="Arial" panose="020B0604020202020204" pitchFamily="34" charset="0"/>
                        </a:rPr>
                        <a:t>Annual target</a:t>
                      </a:r>
                      <a:endParaRPr lang="en-ZA" sz="1200" b="1" dirty="0">
                        <a:solidFill>
                          <a:schemeClr val="tx1"/>
                        </a:solidFill>
                        <a:latin typeface="Arial" panose="020B0604020202020204" pitchFamily="34" charset="0"/>
                        <a:cs typeface="Arial" panose="020B0604020202020204" pitchFamily="34" charset="0"/>
                      </a:endParaRPr>
                    </a:p>
                  </a:txBody>
                  <a:tcPr marL="91454" marR="91454" marT="45721" marB="45721">
                    <a:solidFill>
                      <a:schemeClr val="bg2"/>
                    </a:solidFill>
                  </a:tcPr>
                </a:tc>
                <a:tc>
                  <a:txBody>
                    <a:bodyPr/>
                    <a:lstStyle/>
                    <a:p>
                      <a:r>
                        <a:rPr lang="en-ZA" sz="1200" b="1" baseline="30000" dirty="0" smtClean="0">
                          <a:solidFill>
                            <a:schemeClr val="tx1"/>
                          </a:solidFill>
                          <a:latin typeface="Arial" panose="020B0604020202020204" pitchFamily="34" charset="0"/>
                          <a:cs typeface="Arial" panose="020B0604020202020204" pitchFamily="34" charset="0"/>
                        </a:rPr>
                        <a:t>2nd</a:t>
                      </a:r>
                      <a:r>
                        <a:rPr lang="en-ZA" sz="1200" b="1" baseline="0" dirty="0" smtClean="0">
                          <a:solidFill>
                            <a:schemeClr val="tx1"/>
                          </a:solidFill>
                          <a:latin typeface="Arial" panose="020B0604020202020204" pitchFamily="34" charset="0"/>
                          <a:cs typeface="Arial" panose="020B0604020202020204" pitchFamily="34" charset="0"/>
                        </a:rPr>
                        <a:t> </a:t>
                      </a:r>
                      <a:r>
                        <a:rPr lang="en-ZA" sz="1200" b="1" dirty="0" smtClean="0">
                          <a:solidFill>
                            <a:schemeClr val="tx1"/>
                          </a:solidFill>
                          <a:latin typeface="Arial" panose="020B0604020202020204" pitchFamily="34" charset="0"/>
                          <a:cs typeface="Arial" panose="020B0604020202020204" pitchFamily="34" charset="0"/>
                        </a:rPr>
                        <a:t>quarter target</a:t>
                      </a:r>
                      <a:endParaRPr lang="en-ZA" sz="1200" b="1" dirty="0">
                        <a:solidFill>
                          <a:schemeClr val="tx1"/>
                        </a:solidFill>
                        <a:latin typeface="Arial" panose="020B0604020202020204" pitchFamily="34" charset="0"/>
                        <a:cs typeface="Arial" panose="020B0604020202020204" pitchFamily="34" charset="0"/>
                      </a:endParaRPr>
                    </a:p>
                  </a:txBody>
                  <a:tcPr marL="91454" marR="91454" marT="45721" marB="45721">
                    <a:solidFill>
                      <a:schemeClr val="bg2"/>
                    </a:solidFill>
                  </a:tcPr>
                </a:tc>
                <a:tc>
                  <a:txBody>
                    <a:bodyPr/>
                    <a:lstStyle/>
                    <a:p>
                      <a:r>
                        <a:rPr lang="en-ZA" sz="1200" b="1" baseline="0" dirty="0" smtClean="0">
                          <a:solidFill>
                            <a:schemeClr val="tx1"/>
                          </a:solidFill>
                          <a:latin typeface="Arial" panose="020B0604020202020204" pitchFamily="34" charset="0"/>
                          <a:cs typeface="Arial" panose="020B0604020202020204" pitchFamily="34" charset="0"/>
                        </a:rPr>
                        <a:t>2</a:t>
                      </a:r>
                      <a:r>
                        <a:rPr lang="en-ZA" sz="1200" b="1" baseline="30000" dirty="0" smtClean="0">
                          <a:solidFill>
                            <a:schemeClr val="tx1"/>
                          </a:solidFill>
                          <a:latin typeface="Arial" panose="020B0604020202020204" pitchFamily="34" charset="0"/>
                          <a:cs typeface="Arial" panose="020B0604020202020204" pitchFamily="34" charset="0"/>
                        </a:rPr>
                        <a:t>rd</a:t>
                      </a:r>
                      <a:r>
                        <a:rPr lang="en-ZA" sz="1200" b="1" baseline="0" dirty="0" smtClean="0">
                          <a:solidFill>
                            <a:schemeClr val="tx1"/>
                          </a:solidFill>
                          <a:latin typeface="Arial" panose="020B0604020202020204" pitchFamily="34" charset="0"/>
                          <a:cs typeface="Arial" panose="020B0604020202020204" pitchFamily="34" charset="0"/>
                        </a:rPr>
                        <a:t> quarter progress</a:t>
                      </a:r>
                      <a:endParaRPr lang="en-ZA" sz="1200" b="1" dirty="0">
                        <a:solidFill>
                          <a:schemeClr val="tx1"/>
                        </a:solidFill>
                        <a:latin typeface="Arial" panose="020B0604020202020204" pitchFamily="34" charset="0"/>
                        <a:cs typeface="Arial" panose="020B0604020202020204" pitchFamily="34" charset="0"/>
                      </a:endParaRPr>
                    </a:p>
                  </a:txBody>
                  <a:tcPr marL="91454" marR="91454" marT="45721" marB="45721">
                    <a:solidFill>
                      <a:schemeClr val="bg2"/>
                    </a:solidFill>
                  </a:tcPr>
                </a:tc>
                <a:tc>
                  <a:txBody>
                    <a:bodyPr/>
                    <a:lstStyle/>
                    <a:p>
                      <a:r>
                        <a:rPr lang="en-ZA" sz="1200" b="1" baseline="0" dirty="0" smtClean="0">
                          <a:solidFill>
                            <a:schemeClr val="tx1"/>
                          </a:solidFill>
                          <a:latin typeface="Arial" panose="020B0604020202020204" pitchFamily="34" charset="0"/>
                          <a:cs typeface="Arial" panose="020B0604020202020204" pitchFamily="34" charset="0"/>
                        </a:rPr>
                        <a:t>Source</a:t>
                      </a:r>
                      <a:endParaRPr lang="en-ZA" sz="1200" b="1" dirty="0">
                        <a:solidFill>
                          <a:schemeClr val="tx1"/>
                        </a:solidFill>
                        <a:latin typeface="Arial" panose="020B0604020202020204" pitchFamily="34" charset="0"/>
                        <a:cs typeface="Arial" panose="020B0604020202020204" pitchFamily="34" charset="0"/>
                      </a:endParaRPr>
                    </a:p>
                  </a:txBody>
                  <a:tcPr marL="91454" marR="91454" marT="45721" marB="45721">
                    <a:solidFill>
                      <a:schemeClr val="bg2"/>
                    </a:solidFill>
                  </a:tcPr>
                </a:tc>
                <a:extLst>
                  <a:ext uri="{0D108BD9-81ED-4DB2-BD59-A6C34878D82A}">
                    <a16:rowId xmlns:a16="http://schemas.microsoft.com/office/drawing/2014/main" val="2546458857"/>
                  </a:ext>
                </a:extLst>
              </a:tr>
              <a:tr h="839949">
                <a:tc>
                  <a:txBody>
                    <a:bodyPr/>
                    <a:lstStyle/>
                    <a:p>
                      <a:pPr algn="l" fontAlgn="t"/>
                      <a:r>
                        <a:rPr lang="en-ZA" sz="1200" b="0" i="0" u="none" strike="noStrike" dirty="0">
                          <a:solidFill>
                            <a:srgbClr val="000000"/>
                          </a:solidFill>
                          <a:effectLst/>
                          <a:latin typeface="Arial" panose="020B0604020202020204" pitchFamily="34" charset="0"/>
                        </a:rPr>
                        <a:t>% of infrastructure projects completed within agreed construction period</a:t>
                      </a:r>
                    </a:p>
                  </a:txBody>
                  <a:tcPr marL="9526" marR="9526" marT="9525" marB="0"/>
                </a:tc>
                <a:tc>
                  <a:txBody>
                    <a:bodyPr/>
                    <a:lstStyle/>
                    <a:p>
                      <a:pPr algn="l" fontAlgn="t"/>
                      <a:r>
                        <a:rPr lang="en-ZA" sz="1200" b="0" i="0" u="none" strike="noStrike" dirty="0" smtClean="0">
                          <a:solidFill>
                            <a:srgbClr val="000000"/>
                          </a:solidFill>
                          <a:effectLst/>
                          <a:latin typeface="Arial" panose="020B0604020202020204" pitchFamily="34" charset="0"/>
                        </a:rPr>
                        <a:t>106 (</a:t>
                      </a:r>
                      <a:r>
                        <a:rPr lang="en-ZA" sz="1200" b="0" i="0" u="none" strike="noStrike" dirty="0">
                          <a:solidFill>
                            <a:srgbClr val="000000"/>
                          </a:solidFill>
                          <a:effectLst/>
                          <a:latin typeface="Arial" panose="020B0604020202020204" pitchFamily="34" charset="0"/>
                        </a:rPr>
                        <a:t>80% of 106) infrastructure projects completed within agreed construction </a:t>
                      </a:r>
                      <a:r>
                        <a:rPr lang="en-ZA" sz="1200" b="0" i="0" u="none" strike="noStrike" dirty="0" smtClean="0">
                          <a:solidFill>
                            <a:srgbClr val="000000"/>
                          </a:solidFill>
                          <a:effectLst/>
                          <a:latin typeface="Arial" panose="020B0604020202020204" pitchFamily="34" charset="0"/>
                        </a:rPr>
                        <a:t>period</a:t>
                      </a:r>
                      <a:endParaRPr lang="en-ZA" sz="1200" b="0" i="0" u="none" strike="noStrike" dirty="0">
                        <a:solidFill>
                          <a:srgbClr val="000000"/>
                        </a:solidFill>
                        <a:effectLst/>
                        <a:latin typeface="Arial" panose="020B0604020202020204" pitchFamily="34" charset="0"/>
                      </a:endParaRPr>
                    </a:p>
                  </a:txBody>
                  <a:tcPr marL="9526" marR="9526" marT="9525" marB="0"/>
                </a:tc>
                <a:tc>
                  <a:txBody>
                    <a:bodyPr/>
                    <a:lstStyle/>
                    <a:p>
                      <a:pPr algn="l" fontAlgn="t"/>
                      <a:r>
                        <a:rPr lang="en-US" sz="1100" b="0" i="0" u="none" strike="noStrike" dirty="0" smtClean="0">
                          <a:solidFill>
                            <a:srgbClr val="000000"/>
                          </a:solidFill>
                          <a:effectLst/>
                          <a:latin typeface="Arial" panose="020B0604020202020204" pitchFamily="34" charset="0"/>
                        </a:rPr>
                        <a:t>85 (cumulative)</a:t>
                      </a:r>
                      <a:endParaRPr lang="en-ZA" sz="1100" b="0" i="0" u="none" strike="noStrike" dirty="0">
                        <a:solidFill>
                          <a:srgbClr val="000000"/>
                        </a:solidFill>
                        <a:effectLst/>
                        <a:latin typeface="Arial" panose="020B0604020202020204" pitchFamily="34" charset="0"/>
                      </a:endParaRPr>
                    </a:p>
                  </a:txBody>
                  <a:tcPr marL="9526" marR="9526" marT="9525" marB="0"/>
                </a:tc>
                <a:tc>
                  <a:txBody>
                    <a:bodyPr/>
                    <a:lstStyle/>
                    <a:p>
                      <a:pPr algn="l" fontAlgn="t"/>
                      <a:r>
                        <a:rPr lang="en-US" sz="1100" b="0" i="0" u="none" strike="noStrike" dirty="0" smtClean="0">
                          <a:solidFill>
                            <a:srgbClr val="000000"/>
                          </a:solidFill>
                          <a:effectLst/>
                          <a:latin typeface="Arial" panose="020B0604020202020204" pitchFamily="34" charset="0"/>
                        </a:rPr>
                        <a:t>17</a:t>
                      </a:r>
                      <a:endParaRPr lang="en-ZA" sz="1100" b="0" i="0" u="none" strike="noStrike" dirty="0">
                        <a:solidFill>
                          <a:srgbClr val="000000"/>
                        </a:solidFill>
                        <a:effectLst/>
                        <a:latin typeface="Arial" panose="020B0604020202020204" pitchFamily="34" charset="0"/>
                      </a:endParaRPr>
                    </a:p>
                  </a:txBody>
                  <a:tcPr marL="9526" marR="9526" marT="9525" marB="0"/>
                </a:tc>
                <a:tc>
                  <a:txBody>
                    <a:bodyPr/>
                    <a:lstStyle/>
                    <a:p>
                      <a:r>
                        <a:rPr lang="en-ZA" sz="1200" b="1" dirty="0" smtClean="0">
                          <a:latin typeface="Arial" panose="020B0604020202020204" pitchFamily="34" charset="0"/>
                          <a:cs typeface="Arial" panose="020B0604020202020204" pitchFamily="34" charset="0"/>
                        </a:rPr>
                        <a:t>DPW</a:t>
                      </a:r>
                      <a:endParaRPr lang="en-ZA" sz="1200" b="1" dirty="0">
                        <a:latin typeface="Arial" panose="020B0604020202020204" pitchFamily="34" charset="0"/>
                        <a:cs typeface="Arial" panose="020B0604020202020204" pitchFamily="34" charset="0"/>
                      </a:endParaRPr>
                    </a:p>
                  </a:txBody>
                  <a:tcPr marL="91454" marR="91454" marT="45721" marB="45721">
                    <a:solidFill>
                      <a:srgbClr val="FF0000"/>
                    </a:solidFill>
                  </a:tcPr>
                </a:tc>
                <a:extLst>
                  <a:ext uri="{0D108BD9-81ED-4DB2-BD59-A6C34878D82A}">
                    <a16:rowId xmlns:a16="http://schemas.microsoft.com/office/drawing/2014/main" val="259488978"/>
                  </a:ext>
                </a:extLst>
              </a:tr>
              <a:tr h="675634">
                <a:tc>
                  <a:txBody>
                    <a:bodyPr/>
                    <a:lstStyle/>
                    <a:p>
                      <a:pPr algn="l" fontAlgn="t"/>
                      <a:r>
                        <a:rPr lang="en-ZA" sz="1200" b="0" i="0" u="none" strike="noStrike" dirty="0">
                          <a:solidFill>
                            <a:srgbClr val="000000"/>
                          </a:solidFill>
                          <a:effectLst/>
                          <a:latin typeface="Arial" panose="020B0604020202020204" pitchFamily="34" charset="0"/>
                        </a:rPr>
                        <a:t>% of infrastructure projects completed within budget</a:t>
                      </a:r>
                    </a:p>
                  </a:txBody>
                  <a:tcPr marL="9526" marR="9526" marT="9525" marB="0"/>
                </a:tc>
                <a:tc>
                  <a:txBody>
                    <a:bodyPr/>
                    <a:lstStyle/>
                    <a:p>
                      <a:pPr algn="l" fontAlgn="t"/>
                      <a:r>
                        <a:rPr lang="en-ZA" sz="1200" b="0" i="0" u="none" strike="noStrike" dirty="0">
                          <a:solidFill>
                            <a:srgbClr val="000000"/>
                          </a:solidFill>
                          <a:effectLst/>
                          <a:latin typeface="Arial" panose="020B0604020202020204" pitchFamily="34" charset="0"/>
                        </a:rPr>
                        <a:t>85 (80% of 106) infrastructure projects completed within agreed construction </a:t>
                      </a:r>
                      <a:r>
                        <a:rPr lang="en-ZA" sz="1200" b="0" i="0" u="none" strike="noStrike" dirty="0" smtClean="0">
                          <a:solidFill>
                            <a:srgbClr val="000000"/>
                          </a:solidFill>
                          <a:effectLst/>
                          <a:latin typeface="Arial" panose="020B0604020202020204" pitchFamily="34" charset="0"/>
                        </a:rPr>
                        <a:t>budget</a:t>
                      </a:r>
                      <a:endParaRPr lang="en-ZA" sz="1200" b="0" i="0" u="none" strike="noStrike" dirty="0">
                        <a:solidFill>
                          <a:srgbClr val="000000"/>
                        </a:solidFill>
                        <a:effectLst/>
                        <a:latin typeface="Arial" panose="020B0604020202020204" pitchFamily="34" charset="0"/>
                      </a:endParaRPr>
                    </a:p>
                  </a:txBody>
                  <a:tcPr marL="9526" marR="9526" marT="9525" marB="0"/>
                </a:tc>
                <a:tc>
                  <a:txBody>
                    <a:bodyPr/>
                    <a:lstStyle/>
                    <a:p>
                      <a:pPr algn="l" fontAlgn="t"/>
                      <a:r>
                        <a:rPr lang="en-ZA" sz="1200" b="0" i="0" u="none" strike="noStrike" dirty="0" smtClean="0">
                          <a:solidFill>
                            <a:srgbClr val="000000"/>
                          </a:solidFill>
                          <a:effectLst/>
                          <a:latin typeface="Arial" panose="020B0604020202020204" pitchFamily="34" charset="0"/>
                        </a:rPr>
                        <a:t>85 (cumulative)</a:t>
                      </a:r>
                      <a:endParaRPr lang="en-ZA" sz="1200" b="0" i="0" u="none" strike="noStrike" dirty="0">
                        <a:solidFill>
                          <a:srgbClr val="000000"/>
                        </a:solidFill>
                        <a:effectLst/>
                        <a:latin typeface="Arial" panose="020B0604020202020204" pitchFamily="34" charset="0"/>
                      </a:endParaRPr>
                    </a:p>
                  </a:txBody>
                  <a:tcPr marL="9526" marR="9526" marT="9525" marB="0"/>
                </a:tc>
                <a:tc>
                  <a:txBody>
                    <a:bodyPr/>
                    <a:lstStyle/>
                    <a:p>
                      <a:pPr algn="l" fontAlgn="t"/>
                      <a:r>
                        <a:rPr lang="en-US" sz="1100" b="0" i="0" u="none" strike="noStrike" dirty="0" smtClean="0">
                          <a:solidFill>
                            <a:srgbClr val="000000"/>
                          </a:solidFill>
                          <a:effectLst/>
                          <a:latin typeface="Arial" panose="020B0604020202020204" pitchFamily="34" charset="0"/>
                        </a:rPr>
                        <a:t>17</a:t>
                      </a:r>
                      <a:endParaRPr lang="en-ZA" sz="1100" b="0" i="0" u="none" strike="noStrike" dirty="0">
                        <a:solidFill>
                          <a:srgbClr val="000000"/>
                        </a:solidFill>
                        <a:effectLst/>
                        <a:latin typeface="Arial" panose="020B0604020202020204" pitchFamily="34" charset="0"/>
                      </a:endParaRPr>
                    </a:p>
                  </a:txBody>
                  <a:tcPr marL="9526" marR="9526" marT="9525" marB="0"/>
                </a:tc>
                <a:tc>
                  <a:txBody>
                    <a:bodyPr/>
                    <a:lstStyle/>
                    <a:p>
                      <a:r>
                        <a:rPr lang="en-ZA" sz="1200" b="1" dirty="0" smtClean="0">
                          <a:latin typeface="Arial" panose="020B0604020202020204" pitchFamily="34" charset="0"/>
                          <a:cs typeface="Arial" panose="020B0604020202020204" pitchFamily="34" charset="0"/>
                        </a:rPr>
                        <a:t>DPW</a:t>
                      </a:r>
                      <a:endParaRPr lang="en-ZA" sz="1200" b="1" dirty="0">
                        <a:latin typeface="Arial" panose="020B0604020202020204" pitchFamily="34" charset="0"/>
                        <a:cs typeface="Arial" panose="020B0604020202020204" pitchFamily="34" charset="0"/>
                      </a:endParaRPr>
                    </a:p>
                  </a:txBody>
                  <a:tcPr marL="91454" marR="91454" marT="45721" marB="45721">
                    <a:solidFill>
                      <a:srgbClr val="FF0000"/>
                    </a:solidFill>
                  </a:tcPr>
                </a:tc>
                <a:extLst>
                  <a:ext uri="{0D108BD9-81ED-4DB2-BD59-A6C34878D82A}">
                    <a16:rowId xmlns:a16="http://schemas.microsoft.com/office/drawing/2014/main" val="3584906081"/>
                  </a:ext>
                </a:extLst>
              </a:tr>
              <a:tr h="2035530">
                <a:tc>
                  <a:txBody>
                    <a:bodyPr/>
                    <a:lstStyle/>
                    <a:p>
                      <a:pPr algn="l" fontAlgn="t"/>
                      <a:r>
                        <a:rPr lang="en-ZA" sz="1100" b="0" i="0" u="none" strike="noStrike" dirty="0">
                          <a:solidFill>
                            <a:srgbClr val="000000"/>
                          </a:solidFill>
                          <a:effectLst/>
                          <a:latin typeface="Arial" panose="020B0604020202020204" pitchFamily="34" charset="0"/>
                        </a:rPr>
                        <a:t>Number of leases reduced within the security cluster</a:t>
                      </a:r>
                    </a:p>
                  </a:txBody>
                  <a:tcPr marL="9526" marR="9526" marT="9525" marB="0"/>
                </a:tc>
                <a:tc>
                  <a:txBody>
                    <a:bodyPr/>
                    <a:lstStyle/>
                    <a:p>
                      <a:pPr algn="l" fontAlgn="t"/>
                      <a:r>
                        <a:rPr lang="en-ZA" sz="1100" b="0" i="0" u="none" strike="noStrike" dirty="0">
                          <a:solidFill>
                            <a:schemeClr val="tx1"/>
                          </a:solidFill>
                          <a:effectLst/>
                          <a:latin typeface="Arial" panose="020B0604020202020204" pitchFamily="34" charset="0"/>
                        </a:rPr>
                        <a:t>6 leases </a:t>
                      </a:r>
                      <a:r>
                        <a:rPr lang="en-ZA" sz="1100" b="0" i="0" u="none" strike="noStrike" dirty="0" smtClean="0">
                          <a:solidFill>
                            <a:schemeClr val="tx1"/>
                          </a:solidFill>
                          <a:effectLst/>
                          <a:latin typeface="Arial" panose="020B0604020202020204" pitchFamily="34" charset="0"/>
                        </a:rPr>
                        <a:t>reduced (this </a:t>
                      </a:r>
                      <a:r>
                        <a:rPr lang="en-ZA" sz="1100" b="0" i="0" u="none" strike="noStrike" dirty="0">
                          <a:solidFill>
                            <a:schemeClr val="tx1"/>
                          </a:solidFill>
                          <a:effectLst/>
                          <a:latin typeface="Arial" panose="020B0604020202020204" pitchFamily="34" charset="0"/>
                        </a:rPr>
                        <a:t>includes </a:t>
                      </a:r>
                      <a:r>
                        <a:rPr lang="en-ZA" sz="1100" b="0" i="0" u="none" strike="noStrike" dirty="0" smtClean="0">
                          <a:solidFill>
                            <a:schemeClr val="tx1"/>
                          </a:solidFill>
                          <a:effectLst/>
                          <a:latin typeface="Arial" panose="020B0604020202020204" pitchFamily="34" charset="0"/>
                        </a:rPr>
                        <a:t>2 from </a:t>
                      </a:r>
                      <a:r>
                        <a:rPr lang="en-ZA" sz="1100" b="0" i="0" u="none" strike="noStrike" dirty="0">
                          <a:solidFill>
                            <a:schemeClr val="tx1"/>
                          </a:solidFill>
                          <a:effectLst/>
                          <a:latin typeface="Arial" panose="020B0604020202020204" pitchFamily="34" charset="0"/>
                        </a:rPr>
                        <a:t>2015/16 backlog)</a:t>
                      </a:r>
                    </a:p>
                  </a:txBody>
                  <a:tcPr marL="9526" marR="9526" marT="9525" marB="0"/>
                </a:tc>
                <a:tc>
                  <a:txBody>
                    <a:bodyPr/>
                    <a:lstStyle/>
                    <a:p>
                      <a:pPr algn="l" fontAlgn="t"/>
                      <a:r>
                        <a:rPr lang="en-US" sz="1100" b="0" i="0" u="none" strike="noStrike" dirty="0" smtClean="0">
                          <a:solidFill>
                            <a:srgbClr val="000000"/>
                          </a:solidFill>
                          <a:effectLst/>
                          <a:latin typeface="Arial" panose="020B0604020202020204" pitchFamily="34" charset="0"/>
                        </a:rPr>
                        <a:t>Implemented and approved</a:t>
                      </a:r>
                      <a:r>
                        <a:rPr lang="en-US" sz="1100" b="0" i="0" u="none" strike="noStrike" baseline="0" dirty="0" smtClean="0">
                          <a:solidFill>
                            <a:srgbClr val="000000"/>
                          </a:solidFill>
                          <a:effectLst/>
                          <a:latin typeface="Arial" panose="020B0604020202020204" pitchFamily="34" charset="0"/>
                        </a:rPr>
                        <a:t> plans</a:t>
                      </a:r>
                    </a:p>
                    <a:p>
                      <a:pPr algn="l" fontAlgn="t"/>
                      <a:r>
                        <a:rPr lang="en-US" sz="1100" b="0" i="0" u="none" strike="noStrike" baseline="0" dirty="0" smtClean="0">
                          <a:solidFill>
                            <a:srgbClr val="000000"/>
                          </a:solidFill>
                          <a:effectLst/>
                          <a:latin typeface="Arial" panose="020B0604020202020204" pitchFamily="34" charset="0"/>
                        </a:rPr>
                        <a:t>Termination of lease plans</a:t>
                      </a:r>
                      <a:endParaRPr lang="en-ZA" sz="1100" b="0" i="0" u="none" strike="noStrike" dirty="0">
                        <a:solidFill>
                          <a:srgbClr val="000000"/>
                        </a:solidFill>
                        <a:effectLst/>
                        <a:latin typeface="Arial" panose="020B0604020202020204" pitchFamily="34" charset="0"/>
                      </a:endParaRPr>
                    </a:p>
                  </a:txBody>
                  <a:tcPr marL="9526" marR="9526" marT="9525" marB="0"/>
                </a:tc>
                <a:tc>
                  <a:txBody>
                    <a:bodyPr/>
                    <a:lstStyle/>
                    <a:p>
                      <a:pPr marL="0" indent="0" algn="l" fontAlgn="t">
                        <a:buNone/>
                      </a:pPr>
                      <a:r>
                        <a:rPr lang="en-US" sz="1100" b="0" i="0" u="none" strike="noStrike" dirty="0" smtClean="0">
                          <a:solidFill>
                            <a:srgbClr val="000000"/>
                          </a:solidFill>
                          <a:effectLst/>
                          <a:latin typeface="Arial" panose="020B0604020202020204" pitchFamily="34" charset="0"/>
                        </a:rPr>
                        <a:t>SAPS in Pretoria:  Approved relocation plans received.  Repairs and</a:t>
                      </a:r>
                      <a:r>
                        <a:rPr lang="en-US" sz="1100" b="0" i="0" u="none" strike="noStrike" baseline="0" dirty="0" smtClean="0">
                          <a:solidFill>
                            <a:srgbClr val="000000"/>
                          </a:solidFill>
                          <a:effectLst/>
                          <a:latin typeface="Arial" panose="020B0604020202020204" pitchFamily="34" charset="0"/>
                        </a:rPr>
                        <a:t> Refurbishments to be done.  </a:t>
                      </a:r>
                      <a:r>
                        <a:rPr lang="en-US" sz="1100" b="0" i="0" u="none" strike="noStrike" baseline="0" dirty="0" err="1" smtClean="0">
                          <a:solidFill>
                            <a:srgbClr val="000000"/>
                          </a:solidFill>
                          <a:effectLst/>
                          <a:latin typeface="Arial" panose="020B0604020202020204" pitchFamily="34" charset="0"/>
                        </a:rPr>
                        <a:t>Wedela</a:t>
                      </a:r>
                      <a:r>
                        <a:rPr lang="en-US" sz="1100" b="0" i="0" u="none" strike="noStrike" baseline="0" dirty="0" smtClean="0">
                          <a:solidFill>
                            <a:srgbClr val="000000"/>
                          </a:solidFill>
                          <a:effectLst/>
                          <a:latin typeface="Arial" panose="020B0604020202020204" pitchFamily="34" charset="0"/>
                        </a:rPr>
                        <a:t> Police Station in Mmabatho done.</a:t>
                      </a:r>
                    </a:p>
                    <a:p>
                      <a:pPr marL="0" indent="0" algn="l" fontAlgn="t">
                        <a:buNone/>
                      </a:pPr>
                      <a:r>
                        <a:rPr lang="en-US" sz="1100" b="0" i="0" u="none" strike="noStrike" baseline="0" dirty="0" smtClean="0">
                          <a:solidFill>
                            <a:srgbClr val="000000"/>
                          </a:solidFill>
                          <a:effectLst/>
                          <a:latin typeface="Arial" panose="020B0604020202020204" pitchFamily="34" charset="0"/>
                        </a:rPr>
                        <a:t>Bloemfontein:  SAPS moved to a state owned Police Station.</a:t>
                      </a:r>
                    </a:p>
                    <a:p>
                      <a:pPr marL="0" indent="0" algn="l" fontAlgn="t">
                        <a:buNone/>
                      </a:pPr>
                      <a:r>
                        <a:rPr lang="en-US" sz="1100" b="0" i="0" u="none" strike="noStrike" baseline="0" dirty="0" smtClean="0">
                          <a:solidFill>
                            <a:srgbClr val="000000"/>
                          </a:solidFill>
                          <a:effectLst/>
                          <a:latin typeface="Arial" panose="020B0604020202020204" pitchFamily="34" charset="0"/>
                        </a:rPr>
                        <a:t>Port Elizabeth:  SAPS-Lease termination letter sent to Landlord.  Termination to take effect on 31 March 2018 (Q4).  Awaiting SAPS to confirm termination dates on one facility and NPA </a:t>
                      </a:r>
                      <a:r>
                        <a:rPr lang="en-US" sz="1100" b="0" i="0" u="none" strike="noStrike" baseline="0" dirty="0" err="1" smtClean="0">
                          <a:solidFill>
                            <a:srgbClr val="000000"/>
                          </a:solidFill>
                          <a:effectLst/>
                          <a:latin typeface="Arial" panose="020B0604020202020204" pitchFamily="34" charset="0"/>
                        </a:rPr>
                        <a:t>confirmationon</a:t>
                      </a:r>
                      <a:r>
                        <a:rPr lang="en-US" sz="1100" b="0" i="0" u="none" strike="noStrike" baseline="0" dirty="0" smtClean="0">
                          <a:solidFill>
                            <a:srgbClr val="000000"/>
                          </a:solidFill>
                          <a:effectLst/>
                          <a:latin typeface="Arial" panose="020B0604020202020204" pitchFamily="34" charset="0"/>
                        </a:rPr>
                        <a:t> the other, and Justice has been relocated to the Justice High Court Building.</a:t>
                      </a:r>
                    </a:p>
                    <a:p>
                      <a:pPr marL="0" indent="0" algn="l" fontAlgn="t">
                        <a:buNone/>
                      </a:pPr>
                      <a:endParaRPr lang="en-ZA" sz="1100" b="0" i="0" u="none" strike="noStrike" dirty="0">
                        <a:solidFill>
                          <a:srgbClr val="000000"/>
                        </a:solidFill>
                        <a:effectLst/>
                        <a:latin typeface="Arial" panose="020B0604020202020204" pitchFamily="34" charset="0"/>
                      </a:endParaRPr>
                    </a:p>
                  </a:txBody>
                  <a:tcPr marL="9526" marR="9526" marT="9525" marB="0"/>
                </a:tc>
                <a:tc>
                  <a:txBody>
                    <a:bodyPr/>
                    <a:lstStyle/>
                    <a:p>
                      <a:r>
                        <a:rPr lang="en-ZA" sz="1200" b="1" dirty="0" smtClean="0">
                          <a:latin typeface="Arial" panose="020B0604020202020204" pitchFamily="34" charset="0"/>
                          <a:cs typeface="Arial" panose="020B0604020202020204" pitchFamily="34" charset="0"/>
                        </a:rPr>
                        <a:t>DPW</a:t>
                      </a:r>
                      <a:endParaRPr lang="en-ZA" sz="1200" b="1" dirty="0">
                        <a:latin typeface="Arial" panose="020B0604020202020204" pitchFamily="34" charset="0"/>
                        <a:cs typeface="Arial" panose="020B0604020202020204" pitchFamily="34" charset="0"/>
                      </a:endParaRPr>
                    </a:p>
                  </a:txBody>
                  <a:tcPr marL="91454" marR="91454" marT="45721" marB="45721">
                    <a:solidFill>
                      <a:srgbClr val="FFFF00"/>
                    </a:solidFill>
                  </a:tcPr>
                </a:tc>
                <a:extLst>
                  <a:ext uri="{0D108BD9-81ED-4DB2-BD59-A6C34878D82A}">
                    <a16:rowId xmlns:a16="http://schemas.microsoft.com/office/drawing/2014/main" val="222929600"/>
                  </a:ext>
                </a:extLst>
              </a:tr>
              <a:tr h="938274">
                <a:tc>
                  <a:txBody>
                    <a:bodyPr/>
                    <a:lstStyle/>
                    <a:p>
                      <a:pPr algn="l" fontAlgn="t"/>
                      <a:r>
                        <a:rPr lang="en-ZA" sz="1100" b="0" i="0" u="none" strike="noStrike" dirty="0">
                          <a:solidFill>
                            <a:srgbClr val="000000"/>
                          </a:solidFill>
                          <a:effectLst/>
                          <a:latin typeface="Arial" panose="020B0604020202020204" pitchFamily="34" charset="0"/>
                        </a:rPr>
                        <a:t>% reduction of backlog in infrastructure projects</a:t>
                      </a:r>
                    </a:p>
                  </a:txBody>
                  <a:tcPr marL="9526" marR="9526" marT="9525" marB="0"/>
                </a:tc>
                <a:tc>
                  <a:txBody>
                    <a:bodyPr/>
                    <a:lstStyle/>
                    <a:p>
                      <a:pPr algn="l" fontAlgn="t"/>
                      <a:r>
                        <a:rPr lang="en-ZA" sz="1100" b="0" i="0" u="none" strike="noStrike" dirty="0">
                          <a:solidFill>
                            <a:srgbClr val="000000"/>
                          </a:solidFill>
                          <a:effectLst/>
                          <a:latin typeface="Arial" panose="020B0604020202020204" pitchFamily="34" charset="0"/>
                        </a:rPr>
                        <a:t>75% of 43 projects (32) reduction of infrastructure projects backlogs</a:t>
                      </a:r>
                    </a:p>
                  </a:txBody>
                  <a:tcPr marL="9526" marR="9526" marT="9525" marB="0"/>
                </a:tc>
                <a:tc>
                  <a:txBody>
                    <a:bodyPr/>
                    <a:lstStyle/>
                    <a:p>
                      <a:pPr algn="l" fontAlgn="t"/>
                      <a:endParaRPr lang="en-ZA" sz="1100" b="0" i="0" u="none" strike="noStrike" dirty="0">
                        <a:solidFill>
                          <a:srgbClr val="000000"/>
                        </a:solidFill>
                        <a:effectLst/>
                        <a:latin typeface="Arial" panose="020B0604020202020204" pitchFamily="34" charset="0"/>
                      </a:endParaRPr>
                    </a:p>
                  </a:txBody>
                  <a:tcPr marL="9526" marR="9526" marT="9525" marB="0"/>
                </a:tc>
                <a:tc>
                  <a:txBody>
                    <a:bodyPr/>
                    <a:lstStyle/>
                    <a:p>
                      <a:pPr algn="l" fontAlgn="t"/>
                      <a:r>
                        <a:rPr lang="en-US" sz="1100" b="0" i="0" u="none" strike="noStrike" dirty="0" smtClean="0">
                          <a:solidFill>
                            <a:srgbClr val="000000"/>
                          </a:solidFill>
                          <a:effectLst/>
                          <a:latin typeface="Arial" panose="020B0604020202020204" pitchFamily="34" charset="0"/>
                        </a:rPr>
                        <a:t>10 Backlog projects have moved from construction</a:t>
                      </a:r>
                      <a:r>
                        <a:rPr lang="en-US" sz="1100" b="0" i="0" u="none" strike="noStrike" baseline="0" dirty="0" smtClean="0">
                          <a:solidFill>
                            <a:srgbClr val="000000"/>
                          </a:solidFill>
                          <a:effectLst/>
                          <a:latin typeface="Arial" panose="020B0604020202020204" pitchFamily="34" charset="0"/>
                        </a:rPr>
                        <a:t> stage to practical completion.</a:t>
                      </a:r>
                      <a:endParaRPr lang="en-ZA" sz="1100" b="0" i="0" u="none" strike="noStrike" dirty="0">
                        <a:solidFill>
                          <a:srgbClr val="000000"/>
                        </a:solidFill>
                        <a:effectLst/>
                        <a:latin typeface="Arial" panose="020B0604020202020204" pitchFamily="34" charset="0"/>
                      </a:endParaRPr>
                    </a:p>
                  </a:txBody>
                  <a:tcPr marL="9526" marR="9526" marT="9525" marB="0"/>
                </a:tc>
                <a:tc>
                  <a:txBody>
                    <a:bodyPr/>
                    <a:lstStyle/>
                    <a:p>
                      <a:r>
                        <a:rPr lang="en-ZA" sz="1200" b="1" dirty="0" smtClean="0">
                          <a:latin typeface="Arial" panose="020B0604020202020204" pitchFamily="34" charset="0"/>
                          <a:cs typeface="Arial" panose="020B0604020202020204" pitchFamily="34" charset="0"/>
                        </a:rPr>
                        <a:t>Annual Target</a:t>
                      </a:r>
                      <a:endParaRPr lang="en-ZA" sz="1200" b="1" dirty="0">
                        <a:latin typeface="Arial" panose="020B0604020202020204" pitchFamily="34" charset="0"/>
                        <a:cs typeface="Arial" panose="020B0604020202020204" pitchFamily="34" charset="0"/>
                      </a:endParaRPr>
                    </a:p>
                  </a:txBody>
                  <a:tcPr marL="91454" marR="91454" marT="45721" marB="45721">
                    <a:solidFill>
                      <a:srgbClr val="FFFF00"/>
                    </a:solidFill>
                  </a:tcPr>
                </a:tc>
                <a:extLst>
                  <a:ext uri="{0D108BD9-81ED-4DB2-BD59-A6C34878D82A}">
                    <a16:rowId xmlns:a16="http://schemas.microsoft.com/office/drawing/2014/main" val="201829978"/>
                  </a:ext>
                </a:extLst>
              </a:tr>
            </a:tbl>
          </a:graphicData>
        </a:graphic>
      </p:graphicFrame>
      <p:graphicFrame>
        <p:nvGraphicFramePr>
          <p:cNvPr id="3" name="Table 2"/>
          <p:cNvGraphicFramePr>
            <a:graphicFrameLocks noGrp="1"/>
          </p:cNvGraphicFramePr>
          <p:nvPr/>
        </p:nvGraphicFramePr>
        <p:xfrm>
          <a:off x="277813" y="549275"/>
          <a:ext cx="8326437" cy="647700"/>
        </p:xfrm>
        <a:graphic>
          <a:graphicData uri="http://schemas.openxmlformats.org/drawingml/2006/table">
            <a:tbl>
              <a:tblPr firstRow="1" bandRow="1">
                <a:tableStyleId>{5C22544A-7EE6-4342-B048-85BDC9FD1C3A}</a:tableStyleId>
              </a:tblPr>
              <a:tblGrid>
                <a:gridCol w="8326437">
                  <a:extLst>
                    <a:ext uri="{9D8B030D-6E8A-4147-A177-3AD203B41FA5}">
                      <a16:colId xmlns:a16="http://schemas.microsoft.com/office/drawing/2014/main" val="2144718173"/>
                    </a:ext>
                  </a:extLst>
                </a:gridCol>
              </a:tblGrid>
              <a:tr h="6477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2"/>
                          </a:solidFill>
                          <a:latin typeface="Calibri" panose="020F0502020204030204" pitchFamily="34" charset="0"/>
                        </a:rPr>
                        <a:t>Provide</a:t>
                      </a:r>
                      <a:r>
                        <a:rPr lang="en-US" sz="1600" baseline="0" dirty="0" smtClean="0">
                          <a:solidFill>
                            <a:schemeClr val="tx2"/>
                          </a:solidFill>
                          <a:latin typeface="Calibri" panose="020F0502020204030204" pitchFamily="34" charset="0"/>
                        </a:rPr>
                        <a:t> reasonable functional accommodation that facilitates the attainment of department’s service delivery objectives</a:t>
                      </a:r>
                      <a:endParaRPr lang="en-ZA" sz="1600" dirty="0">
                        <a:solidFill>
                          <a:schemeClr val="tx2"/>
                        </a:solidFill>
                        <a:latin typeface="Calibri" panose="020F0502020204030204" pitchFamily="34" charset="0"/>
                      </a:endParaRPr>
                    </a:p>
                  </a:txBody>
                  <a:tcPr marL="91437" marR="91437" marT="45698" marB="45698">
                    <a:noFill/>
                  </a:tcPr>
                </a:tc>
                <a:extLst>
                  <a:ext uri="{0D108BD9-81ED-4DB2-BD59-A6C34878D82A}">
                    <a16:rowId xmlns:a16="http://schemas.microsoft.com/office/drawing/2014/main" val="2106935037"/>
                  </a:ext>
                </a:extLst>
              </a:tr>
            </a:tbl>
          </a:graphicData>
        </a:graphic>
      </p:graphicFrame>
    </p:spTree>
    <p:extLst>
      <p:ext uri="{BB962C8B-B14F-4D97-AF65-F5344CB8AC3E}">
        <p14:creationId xmlns:p14="http://schemas.microsoft.com/office/powerpoint/2010/main" val="35048976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79388"/>
            <a:ext cx="8713788" cy="369887"/>
          </a:xfrm>
        </p:spPr>
        <p:txBody>
          <a:bodyPr/>
          <a:lstStyle/>
          <a:p>
            <a:pPr algn="ctr">
              <a:defRPr/>
            </a:pPr>
            <a:r>
              <a:rPr lang="en-US" sz="1800" b="1" dirty="0"/>
              <a:t>PROGRESS ON PMTE INDICATORS FOR QUARTER </a:t>
            </a:r>
            <a:r>
              <a:rPr lang="en-US" sz="1800" b="1" dirty="0" smtClean="0"/>
              <a:t>3 </a:t>
            </a:r>
            <a:r>
              <a:rPr lang="en-US" sz="1800" b="1" dirty="0"/>
              <a:t>2017/2018</a:t>
            </a:r>
            <a:endParaRPr lang="en-ZA" sz="1800" b="1" dirty="0"/>
          </a:p>
        </p:txBody>
      </p:sp>
      <p:graphicFrame>
        <p:nvGraphicFramePr>
          <p:cNvPr id="5" name="Content Placeholder 4"/>
          <p:cNvGraphicFramePr>
            <a:graphicFrameLocks noGrp="1"/>
          </p:cNvGraphicFramePr>
          <p:nvPr>
            <p:ph idx="1"/>
          </p:nvPr>
        </p:nvGraphicFramePr>
        <p:xfrm>
          <a:off x="277813" y="1189038"/>
          <a:ext cx="8686800" cy="5483224"/>
        </p:xfrm>
        <a:graphic>
          <a:graphicData uri="http://schemas.openxmlformats.org/drawingml/2006/table">
            <a:tbl>
              <a:tblPr firstRow="1" bandRow="1">
                <a:tableStyleId>{5C22544A-7EE6-4342-B048-85BDC9FD1C3A}</a:tableStyleId>
              </a:tblPr>
              <a:tblGrid>
                <a:gridCol w="1852996">
                  <a:extLst>
                    <a:ext uri="{9D8B030D-6E8A-4147-A177-3AD203B41FA5}">
                      <a16:colId xmlns:a16="http://schemas.microsoft.com/office/drawing/2014/main" val="3670884584"/>
                    </a:ext>
                  </a:extLst>
                </a:gridCol>
                <a:gridCol w="1852218">
                  <a:extLst>
                    <a:ext uri="{9D8B030D-6E8A-4147-A177-3AD203B41FA5}">
                      <a16:colId xmlns:a16="http://schemas.microsoft.com/office/drawing/2014/main" val="2265807949"/>
                    </a:ext>
                  </a:extLst>
                </a:gridCol>
                <a:gridCol w="1741101">
                  <a:extLst>
                    <a:ext uri="{9D8B030D-6E8A-4147-A177-3AD203B41FA5}">
                      <a16:colId xmlns:a16="http://schemas.microsoft.com/office/drawing/2014/main" val="2006010289"/>
                    </a:ext>
                  </a:extLst>
                </a:gridCol>
                <a:gridCol w="2376264">
                  <a:extLst>
                    <a:ext uri="{9D8B030D-6E8A-4147-A177-3AD203B41FA5}">
                      <a16:colId xmlns:a16="http://schemas.microsoft.com/office/drawing/2014/main" val="3489633745"/>
                    </a:ext>
                  </a:extLst>
                </a:gridCol>
                <a:gridCol w="864221">
                  <a:extLst>
                    <a:ext uri="{9D8B030D-6E8A-4147-A177-3AD203B41FA5}">
                      <a16:colId xmlns:a16="http://schemas.microsoft.com/office/drawing/2014/main" val="2176686618"/>
                    </a:ext>
                  </a:extLst>
                </a:gridCol>
              </a:tblGrid>
              <a:tr h="315322">
                <a:tc>
                  <a:txBody>
                    <a:bodyPr/>
                    <a:lstStyle/>
                    <a:p>
                      <a:r>
                        <a:rPr lang="en-ZA" sz="1200" b="1" baseline="0" dirty="0" smtClean="0">
                          <a:solidFill>
                            <a:schemeClr val="tx1"/>
                          </a:solidFill>
                          <a:latin typeface="Arial" panose="020B0604020202020204" pitchFamily="34" charset="0"/>
                          <a:cs typeface="Arial" panose="020B0604020202020204" pitchFamily="34" charset="0"/>
                        </a:rPr>
                        <a:t>MTSF  </a:t>
                      </a:r>
                      <a:r>
                        <a:rPr lang="en-ZA" sz="1200" b="1" dirty="0" smtClean="0">
                          <a:solidFill>
                            <a:schemeClr val="tx1"/>
                          </a:solidFill>
                          <a:latin typeface="Arial" panose="020B0604020202020204" pitchFamily="34" charset="0"/>
                          <a:cs typeface="Arial" panose="020B0604020202020204" pitchFamily="34" charset="0"/>
                        </a:rPr>
                        <a:t>Indicator</a:t>
                      </a:r>
                      <a:endParaRPr lang="en-ZA" sz="1200" b="1" dirty="0">
                        <a:solidFill>
                          <a:schemeClr val="tx1"/>
                        </a:solidFill>
                        <a:latin typeface="Arial" panose="020B0604020202020204" pitchFamily="34" charset="0"/>
                        <a:cs typeface="Arial" panose="020B0604020202020204" pitchFamily="34" charset="0"/>
                      </a:endParaRPr>
                    </a:p>
                  </a:txBody>
                  <a:tcPr marL="91446" marR="91446" marT="45730" marB="45730">
                    <a:solidFill>
                      <a:schemeClr val="bg2"/>
                    </a:solidFill>
                  </a:tcPr>
                </a:tc>
                <a:tc>
                  <a:txBody>
                    <a:bodyPr/>
                    <a:lstStyle/>
                    <a:p>
                      <a:r>
                        <a:rPr lang="en-ZA" sz="1200" dirty="0" smtClean="0">
                          <a:solidFill>
                            <a:schemeClr val="tx1"/>
                          </a:solidFill>
                          <a:latin typeface="Arial" panose="020B0604020202020204" pitchFamily="34" charset="0"/>
                          <a:cs typeface="Arial" panose="020B0604020202020204" pitchFamily="34" charset="0"/>
                        </a:rPr>
                        <a:t>Annual target</a:t>
                      </a:r>
                      <a:endParaRPr lang="en-ZA" sz="1200" dirty="0">
                        <a:solidFill>
                          <a:schemeClr val="tx1"/>
                        </a:solidFill>
                        <a:latin typeface="Arial" panose="020B0604020202020204" pitchFamily="34" charset="0"/>
                        <a:cs typeface="Arial" panose="020B0604020202020204" pitchFamily="34" charset="0"/>
                      </a:endParaRPr>
                    </a:p>
                  </a:txBody>
                  <a:tcPr marL="91446" marR="91446" marT="45730" marB="45730">
                    <a:solidFill>
                      <a:schemeClr val="bg2"/>
                    </a:solidFill>
                  </a:tcPr>
                </a:tc>
                <a:tc>
                  <a:txBody>
                    <a:bodyPr/>
                    <a:lstStyle/>
                    <a:p>
                      <a:r>
                        <a:rPr lang="en-ZA" sz="1200" b="1" baseline="30000" dirty="0" smtClean="0">
                          <a:solidFill>
                            <a:schemeClr val="tx1"/>
                          </a:solidFill>
                          <a:latin typeface="Arial" panose="020B0604020202020204" pitchFamily="34" charset="0"/>
                          <a:cs typeface="Arial" panose="020B0604020202020204" pitchFamily="34" charset="0"/>
                        </a:rPr>
                        <a:t>3rd </a:t>
                      </a:r>
                      <a:r>
                        <a:rPr lang="en-ZA" sz="1200" b="1" dirty="0" smtClean="0">
                          <a:solidFill>
                            <a:schemeClr val="tx1"/>
                          </a:solidFill>
                          <a:latin typeface="Arial" panose="020B0604020202020204" pitchFamily="34" charset="0"/>
                          <a:cs typeface="Arial" panose="020B0604020202020204" pitchFamily="34" charset="0"/>
                        </a:rPr>
                        <a:t>quarter target</a:t>
                      </a:r>
                      <a:endParaRPr lang="en-ZA" sz="1200" b="1" dirty="0">
                        <a:solidFill>
                          <a:schemeClr val="tx1"/>
                        </a:solidFill>
                        <a:latin typeface="Arial" panose="020B0604020202020204" pitchFamily="34" charset="0"/>
                        <a:cs typeface="Arial" panose="020B0604020202020204" pitchFamily="34" charset="0"/>
                      </a:endParaRPr>
                    </a:p>
                  </a:txBody>
                  <a:tcPr marL="91446" marR="91446" marT="45730" marB="45730">
                    <a:solidFill>
                      <a:schemeClr val="bg2"/>
                    </a:solidFill>
                  </a:tcPr>
                </a:tc>
                <a:tc>
                  <a:txBody>
                    <a:bodyPr/>
                    <a:lstStyle/>
                    <a:p>
                      <a:r>
                        <a:rPr lang="en-ZA" sz="1200" b="1" baseline="0" dirty="0" smtClean="0">
                          <a:solidFill>
                            <a:schemeClr val="tx1"/>
                          </a:solidFill>
                          <a:latin typeface="Arial" panose="020B0604020202020204" pitchFamily="34" charset="0"/>
                          <a:cs typeface="Arial" panose="020B0604020202020204" pitchFamily="34" charset="0"/>
                        </a:rPr>
                        <a:t>3</a:t>
                      </a:r>
                      <a:r>
                        <a:rPr lang="en-ZA" sz="1200" b="1" baseline="30000" dirty="0" smtClean="0">
                          <a:solidFill>
                            <a:schemeClr val="tx1"/>
                          </a:solidFill>
                          <a:latin typeface="Arial" panose="020B0604020202020204" pitchFamily="34" charset="0"/>
                          <a:cs typeface="Arial" panose="020B0604020202020204" pitchFamily="34" charset="0"/>
                        </a:rPr>
                        <a:t>rd</a:t>
                      </a:r>
                      <a:r>
                        <a:rPr lang="en-ZA" sz="1200" b="1" baseline="0" dirty="0" smtClean="0">
                          <a:solidFill>
                            <a:schemeClr val="tx1"/>
                          </a:solidFill>
                          <a:latin typeface="Arial" panose="020B0604020202020204" pitchFamily="34" charset="0"/>
                          <a:cs typeface="Arial" panose="020B0604020202020204" pitchFamily="34" charset="0"/>
                        </a:rPr>
                        <a:t> </a:t>
                      </a:r>
                      <a:r>
                        <a:rPr lang="en-ZA" sz="1200" b="1" dirty="0" smtClean="0">
                          <a:solidFill>
                            <a:schemeClr val="tx1"/>
                          </a:solidFill>
                          <a:latin typeface="Arial" panose="020B0604020202020204" pitchFamily="34" charset="0"/>
                          <a:cs typeface="Arial" panose="020B0604020202020204" pitchFamily="34" charset="0"/>
                        </a:rPr>
                        <a:t>quarter progress</a:t>
                      </a:r>
                      <a:endParaRPr lang="en-ZA" sz="1200" b="1" dirty="0">
                        <a:solidFill>
                          <a:schemeClr val="tx1"/>
                        </a:solidFill>
                        <a:latin typeface="Arial" panose="020B0604020202020204" pitchFamily="34" charset="0"/>
                        <a:cs typeface="Arial" panose="020B0604020202020204" pitchFamily="34" charset="0"/>
                      </a:endParaRPr>
                    </a:p>
                  </a:txBody>
                  <a:tcPr marL="91446" marR="91446" marT="45730" marB="45730">
                    <a:solidFill>
                      <a:schemeClr val="bg2"/>
                    </a:solidFill>
                  </a:tcPr>
                </a:tc>
                <a:tc>
                  <a:txBody>
                    <a:bodyPr/>
                    <a:lstStyle/>
                    <a:p>
                      <a:r>
                        <a:rPr lang="en-ZA" sz="1200" b="1" baseline="0" dirty="0" smtClean="0">
                          <a:solidFill>
                            <a:schemeClr val="tx1"/>
                          </a:solidFill>
                          <a:latin typeface="Arial" panose="020B0604020202020204" pitchFamily="34" charset="0"/>
                          <a:cs typeface="Arial" panose="020B0604020202020204" pitchFamily="34" charset="0"/>
                        </a:rPr>
                        <a:t>Source</a:t>
                      </a:r>
                      <a:endParaRPr lang="en-ZA" sz="1200" b="1" dirty="0">
                        <a:solidFill>
                          <a:schemeClr val="tx1"/>
                        </a:solidFill>
                        <a:latin typeface="Arial" panose="020B0604020202020204" pitchFamily="34" charset="0"/>
                        <a:cs typeface="Arial" panose="020B0604020202020204" pitchFamily="34" charset="0"/>
                      </a:endParaRPr>
                    </a:p>
                  </a:txBody>
                  <a:tcPr marL="91446" marR="91446" marT="45730" marB="45730">
                    <a:solidFill>
                      <a:schemeClr val="bg2"/>
                    </a:solidFill>
                  </a:tcPr>
                </a:tc>
                <a:extLst>
                  <a:ext uri="{0D108BD9-81ED-4DB2-BD59-A6C34878D82A}">
                    <a16:rowId xmlns:a16="http://schemas.microsoft.com/office/drawing/2014/main" val="2546458857"/>
                  </a:ext>
                </a:extLst>
              </a:tr>
              <a:tr h="924024">
                <a:tc>
                  <a:txBody>
                    <a:bodyPr/>
                    <a:lstStyle/>
                    <a:p>
                      <a:pPr algn="l" fontAlgn="t"/>
                      <a:r>
                        <a:rPr lang="en-ZA" sz="1200" b="0" i="0" u="none" strike="noStrike" dirty="0">
                          <a:solidFill>
                            <a:srgbClr val="000000"/>
                          </a:solidFill>
                          <a:effectLst/>
                          <a:latin typeface="Arial" panose="020B0604020202020204" pitchFamily="34" charset="0"/>
                        </a:rPr>
                        <a:t>% of infrastructure projects completed within agreed construction period</a:t>
                      </a:r>
                    </a:p>
                  </a:txBody>
                  <a:tcPr marL="9526" marR="9526" marT="9527" marB="0"/>
                </a:tc>
                <a:tc>
                  <a:txBody>
                    <a:bodyPr/>
                    <a:lstStyle/>
                    <a:p>
                      <a:pPr algn="l" fontAlgn="t"/>
                      <a:r>
                        <a:rPr lang="en-ZA" sz="1200" b="0" i="0" u="none" strike="noStrike" dirty="0">
                          <a:solidFill>
                            <a:srgbClr val="000000"/>
                          </a:solidFill>
                          <a:effectLst/>
                          <a:latin typeface="Arial" panose="020B0604020202020204" pitchFamily="34" charset="0"/>
                        </a:rPr>
                        <a:t>85 (80% of 106) infrastructure projects completed within agreed construction </a:t>
                      </a:r>
                      <a:r>
                        <a:rPr lang="en-ZA" sz="1200" b="0" i="0" u="none" strike="noStrike" dirty="0" smtClean="0">
                          <a:solidFill>
                            <a:srgbClr val="000000"/>
                          </a:solidFill>
                          <a:effectLst/>
                          <a:latin typeface="Arial" panose="020B0604020202020204" pitchFamily="34" charset="0"/>
                        </a:rPr>
                        <a:t>period</a:t>
                      </a:r>
                    </a:p>
                    <a:p>
                      <a:pPr algn="l" fontAlgn="t"/>
                      <a:endParaRPr lang="en-ZA" sz="1200" b="0" i="0" u="none" strike="noStrike" dirty="0">
                        <a:solidFill>
                          <a:srgbClr val="000000"/>
                        </a:solidFill>
                        <a:effectLst/>
                        <a:latin typeface="Arial" panose="020B0604020202020204" pitchFamily="34" charset="0"/>
                      </a:endParaRPr>
                    </a:p>
                  </a:txBody>
                  <a:tcPr marL="9526" marR="9526" marT="9527" marB="0"/>
                </a:tc>
                <a:tc>
                  <a:txBody>
                    <a:bodyPr/>
                    <a:lstStyle/>
                    <a:p>
                      <a:pPr algn="l" fontAlgn="t"/>
                      <a:r>
                        <a:rPr lang="en-ZA" sz="1100" b="0" i="0" u="none" strike="noStrike" dirty="0" smtClean="0">
                          <a:solidFill>
                            <a:schemeClr val="tx1"/>
                          </a:solidFill>
                          <a:effectLst/>
                          <a:latin typeface="Arial" panose="020B0604020202020204" pitchFamily="34" charset="0"/>
                        </a:rPr>
                        <a:t>85 Cumulative </a:t>
                      </a:r>
                      <a:endParaRPr lang="en-ZA" sz="1100" b="0" i="0" u="none" strike="noStrike" dirty="0">
                        <a:solidFill>
                          <a:schemeClr val="tx1"/>
                        </a:solidFill>
                        <a:effectLst/>
                        <a:latin typeface="Arial" panose="020B0604020202020204" pitchFamily="34" charset="0"/>
                      </a:endParaRPr>
                    </a:p>
                  </a:txBody>
                  <a:tcPr marL="9526" marR="9526" marT="9527" marB="0"/>
                </a:tc>
                <a:tc>
                  <a:txBody>
                    <a:bodyPr/>
                    <a:lstStyle/>
                    <a:p>
                      <a:pPr algn="l" fontAlgn="t"/>
                      <a:r>
                        <a:rPr lang="en-ZA" sz="1100" b="0" i="0" u="none" strike="noStrike" dirty="0" smtClean="0">
                          <a:solidFill>
                            <a:srgbClr val="000000"/>
                          </a:solidFill>
                          <a:effectLst/>
                          <a:latin typeface="Arial" panose="020B0604020202020204" pitchFamily="34" charset="0"/>
                        </a:rPr>
                        <a:t>74</a:t>
                      </a:r>
                      <a:endParaRPr lang="en-ZA" sz="1100" b="0" i="0" u="none" strike="noStrike" dirty="0">
                        <a:solidFill>
                          <a:srgbClr val="000000"/>
                        </a:solidFill>
                        <a:effectLst/>
                        <a:latin typeface="Arial" panose="020B0604020202020204" pitchFamily="34" charset="0"/>
                      </a:endParaRPr>
                    </a:p>
                  </a:txBody>
                  <a:tcPr marL="9526" marR="9526" marT="9527" marB="0"/>
                </a:tc>
                <a:tc>
                  <a:txBody>
                    <a:bodyPr/>
                    <a:lstStyle/>
                    <a:p>
                      <a:r>
                        <a:rPr lang="en-ZA" sz="1200" b="1" dirty="0" smtClean="0">
                          <a:latin typeface="Arial" panose="020B0604020202020204" pitchFamily="34" charset="0"/>
                          <a:cs typeface="Arial" panose="020B0604020202020204" pitchFamily="34" charset="0"/>
                        </a:rPr>
                        <a:t>DPW</a:t>
                      </a:r>
                    </a:p>
                    <a:p>
                      <a:endParaRPr lang="en-ZA" sz="1200" b="1" dirty="0">
                        <a:latin typeface="Arial" panose="020B0604020202020204" pitchFamily="34" charset="0"/>
                        <a:cs typeface="Arial" panose="020B0604020202020204" pitchFamily="34" charset="0"/>
                      </a:endParaRPr>
                    </a:p>
                  </a:txBody>
                  <a:tcPr marL="91446" marR="91446" marT="45730" marB="45730">
                    <a:solidFill>
                      <a:srgbClr val="FFFF00"/>
                    </a:solidFill>
                  </a:tcPr>
                </a:tc>
                <a:extLst>
                  <a:ext uri="{0D108BD9-81ED-4DB2-BD59-A6C34878D82A}">
                    <a16:rowId xmlns:a16="http://schemas.microsoft.com/office/drawing/2014/main" val="259488978"/>
                  </a:ext>
                </a:extLst>
              </a:tr>
              <a:tr h="741124">
                <a:tc>
                  <a:txBody>
                    <a:bodyPr/>
                    <a:lstStyle/>
                    <a:p>
                      <a:pPr algn="l" fontAlgn="t"/>
                      <a:r>
                        <a:rPr lang="en-ZA" sz="1200" b="0" i="0" u="none" strike="noStrike" dirty="0">
                          <a:solidFill>
                            <a:srgbClr val="000000"/>
                          </a:solidFill>
                          <a:effectLst/>
                          <a:latin typeface="Arial" panose="020B0604020202020204" pitchFamily="34" charset="0"/>
                        </a:rPr>
                        <a:t>% of infrastructure projects completed within budget</a:t>
                      </a:r>
                    </a:p>
                  </a:txBody>
                  <a:tcPr marL="9526" marR="9526" marT="9527" marB="0"/>
                </a:tc>
                <a:tc>
                  <a:txBody>
                    <a:bodyPr/>
                    <a:lstStyle/>
                    <a:p>
                      <a:pPr algn="l" fontAlgn="t"/>
                      <a:r>
                        <a:rPr lang="en-ZA" sz="1200" b="0" i="0" u="none" strike="noStrike" dirty="0">
                          <a:solidFill>
                            <a:srgbClr val="000000"/>
                          </a:solidFill>
                          <a:effectLst/>
                          <a:latin typeface="Arial" panose="020B0604020202020204" pitchFamily="34" charset="0"/>
                        </a:rPr>
                        <a:t>85 (80% of 106) infrastructure projects completed within agreed construction </a:t>
                      </a:r>
                      <a:r>
                        <a:rPr lang="en-ZA" sz="1200" b="0" i="0" u="none" strike="noStrike" dirty="0" smtClean="0">
                          <a:solidFill>
                            <a:srgbClr val="000000"/>
                          </a:solidFill>
                          <a:effectLst/>
                          <a:latin typeface="Arial" panose="020B0604020202020204" pitchFamily="34" charset="0"/>
                        </a:rPr>
                        <a:t>budget</a:t>
                      </a:r>
                      <a:endParaRPr lang="en-ZA" sz="1200" b="0" i="0" u="none" strike="noStrike" dirty="0">
                        <a:solidFill>
                          <a:srgbClr val="000000"/>
                        </a:solidFill>
                        <a:effectLst/>
                        <a:latin typeface="Arial" panose="020B0604020202020204" pitchFamily="34" charset="0"/>
                      </a:endParaRPr>
                    </a:p>
                  </a:txBody>
                  <a:tcPr marL="9526" marR="9526" marT="9527" marB="0"/>
                </a:tc>
                <a:tc>
                  <a:txBody>
                    <a:bodyPr/>
                    <a:lstStyle/>
                    <a:p>
                      <a:pPr algn="l" fontAlgn="t"/>
                      <a:r>
                        <a:rPr lang="en-ZA" sz="1200" b="0" i="0" u="none" strike="noStrike" dirty="0" smtClean="0">
                          <a:solidFill>
                            <a:srgbClr val="000000"/>
                          </a:solidFill>
                          <a:effectLst/>
                          <a:latin typeface="Arial" panose="020B0604020202020204" pitchFamily="34" charset="0"/>
                        </a:rPr>
                        <a:t>85 Cumulative</a:t>
                      </a:r>
                      <a:endParaRPr lang="en-ZA" sz="1200" b="0" i="0" u="none" strike="noStrike" dirty="0">
                        <a:solidFill>
                          <a:srgbClr val="000000"/>
                        </a:solidFill>
                        <a:effectLst/>
                        <a:latin typeface="Arial" panose="020B0604020202020204" pitchFamily="34" charset="0"/>
                      </a:endParaRPr>
                    </a:p>
                  </a:txBody>
                  <a:tcPr marL="9526" marR="9526" marT="9527" marB="0"/>
                </a:tc>
                <a:tc>
                  <a:txBody>
                    <a:bodyPr/>
                    <a:lstStyle/>
                    <a:p>
                      <a:pPr algn="l" fontAlgn="t"/>
                      <a:r>
                        <a:rPr lang="en-ZA" sz="1100" b="0" i="0" u="none" strike="noStrike" dirty="0" smtClean="0">
                          <a:solidFill>
                            <a:srgbClr val="000000"/>
                          </a:solidFill>
                          <a:effectLst/>
                          <a:latin typeface="Arial" panose="020B0604020202020204" pitchFamily="34" charset="0"/>
                        </a:rPr>
                        <a:t>74</a:t>
                      </a:r>
                      <a:r>
                        <a:rPr lang="en-ZA" sz="1100" b="0" i="0" u="none" strike="noStrike" baseline="0" dirty="0" smtClean="0">
                          <a:solidFill>
                            <a:srgbClr val="000000"/>
                          </a:solidFill>
                          <a:effectLst/>
                          <a:latin typeface="Arial" panose="020B0604020202020204" pitchFamily="34" charset="0"/>
                        </a:rPr>
                        <a:t> </a:t>
                      </a:r>
                      <a:endParaRPr lang="en-ZA" sz="1100" b="0" i="0" u="none" strike="noStrike" dirty="0">
                        <a:solidFill>
                          <a:srgbClr val="000000"/>
                        </a:solidFill>
                        <a:effectLst/>
                        <a:latin typeface="Arial" panose="020B0604020202020204" pitchFamily="34" charset="0"/>
                      </a:endParaRPr>
                    </a:p>
                  </a:txBody>
                  <a:tcPr marL="9526" marR="9526" marT="9527" marB="0"/>
                </a:tc>
                <a:tc>
                  <a:txBody>
                    <a:bodyPr/>
                    <a:lstStyle/>
                    <a:p>
                      <a:r>
                        <a:rPr lang="en-ZA" sz="1200" b="1" dirty="0" smtClean="0">
                          <a:latin typeface="Arial" panose="020B0604020202020204" pitchFamily="34" charset="0"/>
                          <a:cs typeface="Arial" panose="020B0604020202020204" pitchFamily="34" charset="0"/>
                        </a:rPr>
                        <a:t>DPW</a:t>
                      </a:r>
                      <a:endParaRPr lang="en-ZA" sz="1200" b="1" dirty="0">
                        <a:latin typeface="Arial" panose="020B0604020202020204" pitchFamily="34" charset="0"/>
                        <a:cs typeface="Arial" panose="020B0604020202020204" pitchFamily="34" charset="0"/>
                      </a:endParaRPr>
                    </a:p>
                  </a:txBody>
                  <a:tcPr marL="91446" marR="91446" marT="45730" marB="45730">
                    <a:solidFill>
                      <a:srgbClr val="FFFF00"/>
                    </a:solidFill>
                  </a:tcPr>
                </a:tc>
                <a:extLst>
                  <a:ext uri="{0D108BD9-81ED-4DB2-BD59-A6C34878D82A}">
                    <a16:rowId xmlns:a16="http://schemas.microsoft.com/office/drawing/2014/main" val="3584906081"/>
                  </a:ext>
                </a:extLst>
              </a:tr>
              <a:tr h="2356735">
                <a:tc>
                  <a:txBody>
                    <a:bodyPr/>
                    <a:lstStyle/>
                    <a:p>
                      <a:pPr algn="l" fontAlgn="t"/>
                      <a:r>
                        <a:rPr lang="en-ZA" sz="1100" b="0" i="0" u="none" strike="noStrike" dirty="0">
                          <a:solidFill>
                            <a:srgbClr val="000000"/>
                          </a:solidFill>
                          <a:effectLst/>
                          <a:latin typeface="Arial" panose="020B0604020202020204" pitchFamily="34" charset="0"/>
                        </a:rPr>
                        <a:t>Number of leases reduced within the security cluster</a:t>
                      </a:r>
                    </a:p>
                  </a:txBody>
                  <a:tcPr marL="9526" marR="9526" marT="9527" marB="0"/>
                </a:tc>
                <a:tc>
                  <a:txBody>
                    <a:bodyPr/>
                    <a:lstStyle/>
                    <a:p>
                      <a:pPr algn="l" fontAlgn="t"/>
                      <a:r>
                        <a:rPr lang="en-ZA" sz="1100" b="0" i="0" u="none" strike="noStrike" dirty="0">
                          <a:solidFill>
                            <a:schemeClr val="tx1"/>
                          </a:solidFill>
                          <a:effectLst/>
                          <a:latin typeface="Arial" panose="020B0604020202020204" pitchFamily="34" charset="0"/>
                        </a:rPr>
                        <a:t>6 leases </a:t>
                      </a:r>
                      <a:r>
                        <a:rPr lang="en-ZA" sz="1100" b="0" i="0" u="none" strike="noStrike" dirty="0" smtClean="0">
                          <a:solidFill>
                            <a:schemeClr val="tx1"/>
                          </a:solidFill>
                          <a:effectLst/>
                          <a:latin typeface="Arial" panose="020B0604020202020204" pitchFamily="34" charset="0"/>
                        </a:rPr>
                        <a:t>reduced (this </a:t>
                      </a:r>
                      <a:r>
                        <a:rPr lang="en-ZA" sz="1100" b="0" i="0" u="none" strike="noStrike" dirty="0">
                          <a:solidFill>
                            <a:schemeClr val="tx1"/>
                          </a:solidFill>
                          <a:effectLst/>
                          <a:latin typeface="Arial" panose="020B0604020202020204" pitchFamily="34" charset="0"/>
                        </a:rPr>
                        <a:t>includes </a:t>
                      </a:r>
                      <a:r>
                        <a:rPr lang="en-ZA" sz="1100" b="0" i="0" u="none" strike="noStrike" dirty="0" smtClean="0">
                          <a:solidFill>
                            <a:schemeClr val="tx1"/>
                          </a:solidFill>
                          <a:effectLst/>
                          <a:latin typeface="Arial" panose="020B0604020202020204" pitchFamily="34" charset="0"/>
                        </a:rPr>
                        <a:t>2 from </a:t>
                      </a:r>
                      <a:r>
                        <a:rPr lang="en-ZA" sz="1100" b="0" i="0" u="none" strike="noStrike" dirty="0">
                          <a:solidFill>
                            <a:schemeClr val="tx1"/>
                          </a:solidFill>
                          <a:effectLst/>
                          <a:latin typeface="Arial" panose="020B0604020202020204" pitchFamily="34" charset="0"/>
                        </a:rPr>
                        <a:t>2015/16 backlog)</a:t>
                      </a:r>
                    </a:p>
                  </a:txBody>
                  <a:tcPr marL="9526" marR="9526" marT="9527" marB="0"/>
                </a:tc>
                <a:tc>
                  <a:txBody>
                    <a:bodyPr/>
                    <a:lstStyle/>
                    <a:p>
                      <a:pPr algn="l" fontAlgn="t"/>
                      <a:r>
                        <a:rPr lang="en-US" sz="1100" b="0" i="0" u="none" strike="noStrike" dirty="0" smtClean="0">
                          <a:solidFill>
                            <a:srgbClr val="000000"/>
                          </a:solidFill>
                          <a:effectLst/>
                          <a:latin typeface="Arial" panose="020B0604020202020204" pitchFamily="34" charset="0"/>
                        </a:rPr>
                        <a:t>Implemented</a:t>
                      </a:r>
                      <a:r>
                        <a:rPr lang="en-US" sz="1100" b="0" i="0" u="none" strike="noStrike" baseline="0" dirty="0" smtClean="0">
                          <a:solidFill>
                            <a:srgbClr val="000000"/>
                          </a:solidFill>
                          <a:effectLst/>
                          <a:latin typeface="Arial" panose="020B0604020202020204" pitchFamily="34" charset="0"/>
                        </a:rPr>
                        <a:t> and approved plans</a:t>
                      </a:r>
                    </a:p>
                    <a:p>
                      <a:pPr algn="l" fontAlgn="t"/>
                      <a:r>
                        <a:rPr lang="en-US" sz="1100" b="0" i="0" u="none" strike="noStrike" baseline="0" dirty="0" smtClean="0">
                          <a:solidFill>
                            <a:srgbClr val="000000"/>
                          </a:solidFill>
                          <a:effectLst/>
                          <a:latin typeface="Arial" panose="020B0604020202020204" pitchFamily="34" charset="0"/>
                        </a:rPr>
                        <a:t>Termination of leases plan</a:t>
                      </a:r>
                      <a:endParaRPr lang="en-ZA" sz="1100" b="0" i="0" u="none" strike="noStrike" dirty="0">
                        <a:solidFill>
                          <a:srgbClr val="000000"/>
                        </a:solidFill>
                        <a:effectLst/>
                        <a:latin typeface="Arial" panose="020B0604020202020204" pitchFamily="34" charset="0"/>
                      </a:endParaRPr>
                    </a:p>
                  </a:txBody>
                  <a:tcPr marL="9526" marR="9526" marT="9527" marB="0"/>
                </a:tc>
                <a:tc>
                  <a:txBody>
                    <a:bodyPr/>
                    <a:lstStyle/>
                    <a:p>
                      <a:pPr marL="0" indent="0" algn="l" fontAlgn="t">
                        <a:buNone/>
                      </a:pPr>
                      <a:r>
                        <a:rPr lang="en-US" sz="1100" b="0" i="0" u="none" strike="noStrike" dirty="0" smtClean="0">
                          <a:solidFill>
                            <a:srgbClr val="000000"/>
                          </a:solidFill>
                          <a:effectLst/>
                          <a:latin typeface="Arial" panose="020B0604020202020204" pitchFamily="34" charset="0"/>
                        </a:rPr>
                        <a:t>SAPS Pretoria:  Approved relocation plans. </a:t>
                      </a:r>
                      <a:r>
                        <a:rPr lang="en-US" sz="1100" b="0" i="0" u="none" strike="noStrike" baseline="0" dirty="0" smtClean="0">
                          <a:solidFill>
                            <a:srgbClr val="000000"/>
                          </a:solidFill>
                          <a:effectLst/>
                          <a:latin typeface="Arial" panose="020B0604020202020204" pitchFamily="34" charset="0"/>
                        </a:rPr>
                        <a:t>Repairs and refurbishments to be done in </a:t>
                      </a:r>
                      <a:r>
                        <a:rPr lang="en-US" sz="1100" b="0" i="0" u="none" strike="noStrike" baseline="0" dirty="0" err="1" smtClean="0">
                          <a:solidFill>
                            <a:srgbClr val="000000"/>
                          </a:solidFill>
                          <a:effectLst/>
                          <a:latin typeface="Arial" panose="020B0604020202020204" pitchFamily="34" charset="0"/>
                        </a:rPr>
                        <a:t>Wedela</a:t>
                      </a:r>
                      <a:r>
                        <a:rPr lang="en-US" sz="1100" b="0" i="0" u="none" strike="noStrike" baseline="0" dirty="0" smtClean="0">
                          <a:solidFill>
                            <a:srgbClr val="000000"/>
                          </a:solidFill>
                          <a:effectLst/>
                          <a:latin typeface="Arial" panose="020B0604020202020204" pitchFamily="34" charset="0"/>
                        </a:rPr>
                        <a:t> Police station.  </a:t>
                      </a:r>
                    </a:p>
                    <a:p>
                      <a:pPr marL="0" indent="0" algn="l" fontAlgn="t">
                        <a:buNone/>
                      </a:pPr>
                      <a:r>
                        <a:rPr lang="en-US" sz="1100" b="0" i="0" u="none" strike="noStrike" baseline="0" dirty="0" smtClean="0">
                          <a:solidFill>
                            <a:srgbClr val="000000"/>
                          </a:solidFill>
                          <a:effectLst/>
                          <a:latin typeface="Arial" panose="020B0604020202020204" pitchFamily="34" charset="0"/>
                        </a:rPr>
                        <a:t>Bloemfontein:  SAPS moved to a state owned Police Station. Port Elizabeth:  SAPS-lease termination letter sent to landlord. Termination to take effect on 31 March 2018 (Q4), awaiting SAPS to confirm termination dates on one facility and NPA confirmation on the other, and Justice has been relocated to the Justice High Court Building.</a:t>
                      </a:r>
                    </a:p>
                    <a:p>
                      <a:pPr marL="0" indent="0" algn="l" fontAlgn="t">
                        <a:buNone/>
                      </a:pPr>
                      <a:endParaRPr lang="en-ZA" sz="1100" b="0" i="0" u="none" strike="noStrike" dirty="0">
                        <a:solidFill>
                          <a:srgbClr val="000000"/>
                        </a:solidFill>
                        <a:effectLst/>
                        <a:latin typeface="Arial" panose="020B0604020202020204" pitchFamily="34" charset="0"/>
                      </a:endParaRPr>
                    </a:p>
                  </a:txBody>
                  <a:tcPr marL="9526" marR="9526" marT="9527" marB="0"/>
                </a:tc>
                <a:tc>
                  <a:txBody>
                    <a:bodyPr/>
                    <a:lstStyle/>
                    <a:p>
                      <a:r>
                        <a:rPr lang="en-ZA" sz="1200" b="1" dirty="0" smtClean="0">
                          <a:latin typeface="Arial" panose="020B0604020202020204" pitchFamily="34" charset="0"/>
                          <a:cs typeface="Arial" panose="020B0604020202020204" pitchFamily="34" charset="0"/>
                        </a:rPr>
                        <a:t>DPW</a:t>
                      </a:r>
                      <a:endParaRPr lang="en-ZA" sz="1200" b="1" dirty="0">
                        <a:latin typeface="Arial" panose="020B0604020202020204" pitchFamily="34" charset="0"/>
                        <a:cs typeface="Arial" panose="020B0604020202020204" pitchFamily="34" charset="0"/>
                      </a:endParaRPr>
                    </a:p>
                  </a:txBody>
                  <a:tcPr marL="91446" marR="91446" marT="45730" marB="45730">
                    <a:solidFill>
                      <a:srgbClr val="00B050"/>
                    </a:solidFill>
                  </a:tcPr>
                </a:tc>
                <a:extLst>
                  <a:ext uri="{0D108BD9-81ED-4DB2-BD59-A6C34878D82A}">
                    <a16:rowId xmlns:a16="http://schemas.microsoft.com/office/drawing/2014/main" val="222929600"/>
                  </a:ext>
                </a:extLst>
              </a:tr>
              <a:tr h="1146019">
                <a:tc>
                  <a:txBody>
                    <a:bodyPr/>
                    <a:lstStyle/>
                    <a:p>
                      <a:pPr algn="l" fontAlgn="t"/>
                      <a:r>
                        <a:rPr lang="en-ZA" sz="1100" b="0" i="0" u="none" strike="noStrike" dirty="0">
                          <a:solidFill>
                            <a:srgbClr val="000000"/>
                          </a:solidFill>
                          <a:effectLst/>
                          <a:latin typeface="Arial" panose="020B0604020202020204" pitchFamily="34" charset="0"/>
                        </a:rPr>
                        <a:t>% reduction of backlog in infrastructure projects</a:t>
                      </a:r>
                    </a:p>
                  </a:txBody>
                  <a:tcPr marL="9526" marR="9526" marT="9527" marB="0"/>
                </a:tc>
                <a:tc>
                  <a:txBody>
                    <a:bodyPr/>
                    <a:lstStyle/>
                    <a:p>
                      <a:pPr algn="l" fontAlgn="t"/>
                      <a:r>
                        <a:rPr lang="en-ZA" sz="1100" b="0" i="0" u="none" strike="noStrike" dirty="0">
                          <a:solidFill>
                            <a:schemeClr val="tx1"/>
                          </a:solidFill>
                          <a:effectLst/>
                          <a:latin typeface="Arial" panose="020B0604020202020204" pitchFamily="34" charset="0"/>
                        </a:rPr>
                        <a:t>75% of 43 projects (32) reduction of infrastructure projects backlogs</a:t>
                      </a:r>
                    </a:p>
                  </a:txBody>
                  <a:tcPr marL="9526" marR="9526" marT="9527" marB="0"/>
                </a:tc>
                <a:tc>
                  <a:txBody>
                    <a:bodyPr/>
                    <a:lstStyle/>
                    <a:p>
                      <a:pPr algn="l" fontAlgn="t"/>
                      <a:r>
                        <a:rPr lang="en-US" sz="1100" b="0" i="0" u="none" strike="noStrike" dirty="0" smtClean="0">
                          <a:solidFill>
                            <a:srgbClr val="000000"/>
                          </a:solidFill>
                          <a:effectLst/>
                          <a:latin typeface="Arial" panose="020B0604020202020204" pitchFamily="34" charset="0"/>
                        </a:rPr>
                        <a:t>Assess the extent of improvements on site and where required, letters are re-issued to consultants and contractors where required,</a:t>
                      </a:r>
                      <a:endParaRPr lang="en-ZA" sz="1100" b="0" i="0" u="none" strike="noStrike" dirty="0">
                        <a:solidFill>
                          <a:srgbClr val="000000"/>
                        </a:solidFill>
                        <a:effectLst/>
                        <a:latin typeface="Arial" panose="020B0604020202020204" pitchFamily="34" charset="0"/>
                      </a:endParaRPr>
                    </a:p>
                  </a:txBody>
                  <a:tcPr marL="9526" marR="9526" marT="9527" marB="0"/>
                </a:tc>
                <a:tc>
                  <a:txBody>
                    <a:bodyPr/>
                    <a:lstStyle/>
                    <a:p>
                      <a:pPr algn="l" fontAlgn="t"/>
                      <a:r>
                        <a:rPr lang="en-US" sz="1100" b="0" i="0" u="none" strike="noStrike" dirty="0" smtClean="0">
                          <a:solidFill>
                            <a:srgbClr val="000000"/>
                          </a:solidFill>
                          <a:effectLst/>
                          <a:latin typeface="Arial" panose="020B0604020202020204" pitchFamily="34" charset="0"/>
                        </a:rPr>
                        <a:t>10 Backlog projects have moved from construction stage to practical completion.</a:t>
                      </a:r>
                      <a:endParaRPr lang="en-ZA" sz="1100" b="0" i="0" u="none" strike="noStrike" dirty="0">
                        <a:solidFill>
                          <a:srgbClr val="000000"/>
                        </a:solidFill>
                        <a:effectLst/>
                        <a:latin typeface="Arial" panose="020B0604020202020204" pitchFamily="34" charset="0"/>
                      </a:endParaRPr>
                    </a:p>
                  </a:txBody>
                  <a:tcPr marL="9526" marR="9526" marT="9527" marB="0"/>
                </a:tc>
                <a:tc>
                  <a:txBody>
                    <a:bodyPr/>
                    <a:lstStyle/>
                    <a:p>
                      <a:r>
                        <a:rPr lang="en-ZA" sz="1200" b="1" dirty="0" smtClean="0">
                          <a:latin typeface="Arial" panose="020B0604020202020204" pitchFamily="34" charset="0"/>
                          <a:cs typeface="Arial" panose="020B0604020202020204" pitchFamily="34" charset="0"/>
                        </a:rPr>
                        <a:t>DPW</a:t>
                      </a:r>
                    </a:p>
                    <a:p>
                      <a:r>
                        <a:rPr lang="en-US" sz="1200" b="1" dirty="0" smtClean="0">
                          <a:latin typeface="Arial" panose="020B0604020202020204" pitchFamily="34" charset="0"/>
                          <a:cs typeface="Arial" panose="020B0604020202020204" pitchFamily="34" charset="0"/>
                        </a:rPr>
                        <a:t>Annual Target</a:t>
                      </a:r>
                      <a:endParaRPr lang="en-ZA" sz="1200" b="1" dirty="0">
                        <a:latin typeface="Arial" panose="020B0604020202020204" pitchFamily="34" charset="0"/>
                        <a:cs typeface="Arial" panose="020B0604020202020204" pitchFamily="34" charset="0"/>
                      </a:endParaRPr>
                    </a:p>
                  </a:txBody>
                  <a:tcPr marL="91446" marR="91446" marT="45730" marB="45730">
                    <a:solidFill>
                      <a:srgbClr val="FFFF00"/>
                    </a:solidFill>
                  </a:tcPr>
                </a:tc>
                <a:extLst>
                  <a:ext uri="{0D108BD9-81ED-4DB2-BD59-A6C34878D82A}">
                    <a16:rowId xmlns:a16="http://schemas.microsoft.com/office/drawing/2014/main" val="201829978"/>
                  </a:ext>
                </a:extLst>
              </a:tr>
            </a:tbl>
          </a:graphicData>
        </a:graphic>
      </p:graphicFrame>
      <p:graphicFrame>
        <p:nvGraphicFramePr>
          <p:cNvPr id="3" name="Table 2"/>
          <p:cNvGraphicFramePr>
            <a:graphicFrameLocks noGrp="1"/>
          </p:cNvGraphicFramePr>
          <p:nvPr/>
        </p:nvGraphicFramePr>
        <p:xfrm>
          <a:off x="207963" y="549275"/>
          <a:ext cx="8439150" cy="639763"/>
        </p:xfrm>
        <a:graphic>
          <a:graphicData uri="http://schemas.openxmlformats.org/drawingml/2006/table">
            <a:tbl>
              <a:tblPr firstRow="1" bandRow="1">
                <a:tableStyleId>{5C22544A-7EE6-4342-B048-85BDC9FD1C3A}</a:tableStyleId>
              </a:tblPr>
              <a:tblGrid>
                <a:gridCol w="8439150">
                  <a:extLst>
                    <a:ext uri="{9D8B030D-6E8A-4147-A177-3AD203B41FA5}">
                      <a16:colId xmlns:a16="http://schemas.microsoft.com/office/drawing/2014/main" val="2144718173"/>
                    </a:ext>
                  </a:extLst>
                </a:gridCol>
              </a:tblGrid>
              <a:tr h="639763">
                <a:tc>
                  <a:txBody>
                    <a:bodyPr/>
                    <a:lstStyle/>
                    <a:p>
                      <a:pPr algn="ctr"/>
                      <a:r>
                        <a:rPr lang="en-US" sz="1600" dirty="0" smtClean="0">
                          <a:solidFill>
                            <a:schemeClr val="tx2"/>
                          </a:solidFill>
                          <a:latin typeface="Calibri" panose="020F0502020204030204" pitchFamily="34" charset="0"/>
                        </a:rPr>
                        <a:t>Provide</a:t>
                      </a:r>
                      <a:r>
                        <a:rPr lang="en-US" sz="1600" baseline="0" dirty="0" smtClean="0">
                          <a:solidFill>
                            <a:schemeClr val="tx2"/>
                          </a:solidFill>
                          <a:latin typeface="Calibri" panose="020F0502020204030204" pitchFamily="34" charset="0"/>
                        </a:rPr>
                        <a:t> reasonable functional accommodation that facilitates the attainment of department’s service delivery objectives</a:t>
                      </a:r>
                      <a:endParaRPr lang="en-ZA" sz="1600" dirty="0">
                        <a:solidFill>
                          <a:schemeClr val="tx2"/>
                        </a:solidFill>
                        <a:latin typeface="Calibri" panose="020F0502020204030204" pitchFamily="34" charset="0"/>
                      </a:endParaRPr>
                    </a:p>
                  </a:txBody>
                  <a:tcPr marL="91432" marR="91432" marT="45682" marB="45682">
                    <a:noFill/>
                  </a:tcPr>
                </a:tc>
                <a:extLst>
                  <a:ext uri="{0D108BD9-81ED-4DB2-BD59-A6C34878D82A}">
                    <a16:rowId xmlns:a16="http://schemas.microsoft.com/office/drawing/2014/main" val="2106935037"/>
                  </a:ext>
                </a:extLst>
              </a:tr>
            </a:tbl>
          </a:graphicData>
        </a:graphic>
      </p:graphicFrame>
    </p:spTree>
    <p:extLst>
      <p:ext uri="{BB962C8B-B14F-4D97-AF65-F5344CB8AC3E}">
        <p14:creationId xmlns:p14="http://schemas.microsoft.com/office/powerpoint/2010/main" val="18809877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95288" y="-171450"/>
            <a:ext cx="7980362" cy="1368425"/>
          </a:xfrm>
        </p:spPr>
        <p:txBody>
          <a:bodyPr/>
          <a:lstStyle/>
          <a:p>
            <a:pPr algn="ctr" eaLnBrk="1" hangingPunct="1"/>
            <a:r>
              <a:rPr lang="en-US" sz="1800" b="1" smtClean="0">
                <a:solidFill>
                  <a:srgbClr val="C00000"/>
                </a:solidFill>
                <a:latin typeface="Arial Black" panose="020B0A04020102020204" pitchFamily="34" charset="0"/>
              </a:rPr>
              <a:t/>
            </a:r>
            <a:br>
              <a:rPr lang="en-US" sz="1800" b="1" smtClean="0">
                <a:solidFill>
                  <a:srgbClr val="C00000"/>
                </a:solidFill>
                <a:latin typeface="Arial Black" panose="020B0A04020102020204" pitchFamily="34" charset="0"/>
              </a:rPr>
            </a:br>
            <a:r>
              <a:rPr lang="en-US" sz="2000" b="1" smtClean="0">
                <a:solidFill>
                  <a:srgbClr val="C00000"/>
                </a:solidFill>
                <a:latin typeface="Arial Black" panose="020B0A04020102020204" pitchFamily="34" charset="0"/>
              </a:rPr>
              <a:t>CHALLENGES</a:t>
            </a:r>
          </a:p>
        </p:txBody>
      </p:sp>
      <p:sp>
        <p:nvSpPr>
          <p:cNvPr id="20483" name="Slide Number Placeholder 3"/>
          <p:cNvSpPr>
            <a:spLocks noGrp="1"/>
          </p:cNvSpPr>
          <p:nvPr>
            <p:ph type="sldNum" sz="quarter" idx="4294967295"/>
          </p:nvPr>
        </p:nvSpPr>
        <p:spPr>
          <a:xfrm>
            <a:off x="6553200" y="6243638"/>
            <a:ext cx="2133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eorgia" panose="02040502050405020303" pitchFamily="18" charset="0"/>
                <a:cs typeface="Arial" panose="020B0604020202020204" pitchFamily="34" charset="0"/>
              </a:defRPr>
            </a:lvl1pPr>
            <a:lvl2pPr marL="742950" indent="-285750">
              <a:defRPr>
                <a:solidFill>
                  <a:schemeClr val="tx1"/>
                </a:solidFill>
                <a:latin typeface="Georgia" panose="02040502050405020303" pitchFamily="18" charset="0"/>
                <a:cs typeface="Arial" panose="020B0604020202020204" pitchFamily="34" charset="0"/>
              </a:defRPr>
            </a:lvl2pPr>
            <a:lvl3pPr marL="1143000" indent="-228600">
              <a:defRPr>
                <a:solidFill>
                  <a:schemeClr val="tx1"/>
                </a:solidFill>
                <a:latin typeface="Georgia" panose="02040502050405020303" pitchFamily="18" charset="0"/>
                <a:cs typeface="Arial" panose="020B0604020202020204" pitchFamily="34" charset="0"/>
              </a:defRPr>
            </a:lvl3pPr>
            <a:lvl4pPr marL="1600200" indent="-228600">
              <a:defRPr>
                <a:solidFill>
                  <a:schemeClr val="tx1"/>
                </a:solidFill>
                <a:latin typeface="Georgia" panose="02040502050405020303" pitchFamily="18" charset="0"/>
                <a:cs typeface="Arial" panose="020B0604020202020204" pitchFamily="34" charset="0"/>
              </a:defRPr>
            </a:lvl4pPr>
            <a:lvl5pPr marL="2057400" indent="-228600">
              <a:defRPr>
                <a:solidFill>
                  <a:schemeClr val="tx1"/>
                </a:solidFill>
                <a:latin typeface="Georgia" panose="020405020504050203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9pPr>
          </a:lstStyle>
          <a:p>
            <a:fld id="{2E04093A-2102-4566-89A6-C4DFF8F40E84}" type="slidenum">
              <a:rPr lang="en-GB" smtClean="0">
                <a:solidFill>
                  <a:srgbClr val="000000"/>
                </a:solidFill>
                <a:latin typeface="Garamond" panose="02020404030301010803" pitchFamily="18" charset="0"/>
              </a:rPr>
              <a:pPr/>
              <a:t>36</a:t>
            </a:fld>
            <a:endParaRPr lang="en-GB" smtClean="0">
              <a:solidFill>
                <a:srgbClr val="000000"/>
              </a:solidFill>
              <a:latin typeface="Garamond" panose="02020404030301010803" pitchFamily="18" charset="0"/>
            </a:endParaRPr>
          </a:p>
        </p:txBody>
      </p:sp>
      <p:pic>
        <p:nvPicPr>
          <p:cNvPr id="20484" name="Picture 2" descr="3dcoat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8350" y="0"/>
            <a:ext cx="7556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2379330272"/>
              </p:ext>
            </p:extLst>
          </p:nvPr>
        </p:nvGraphicFramePr>
        <p:xfrm>
          <a:off x="0" y="476251"/>
          <a:ext cx="9144000" cy="6421493"/>
        </p:xfrm>
        <a:graphic>
          <a:graphicData uri="http://schemas.openxmlformats.org/drawingml/2006/table">
            <a:tbl>
              <a:tblPr firstRow="1" firstCol="1" bandRow="1"/>
              <a:tblGrid>
                <a:gridCol w="492665">
                  <a:extLst>
                    <a:ext uri="{9D8B030D-6E8A-4147-A177-3AD203B41FA5}">
                      <a16:colId xmlns:a16="http://schemas.microsoft.com/office/drawing/2014/main" val="20000"/>
                    </a:ext>
                  </a:extLst>
                </a:gridCol>
                <a:gridCol w="1271023">
                  <a:extLst>
                    <a:ext uri="{9D8B030D-6E8A-4147-A177-3AD203B41FA5}">
                      <a16:colId xmlns:a16="http://schemas.microsoft.com/office/drawing/2014/main" val="20001"/>
                    </a:ext>
                  </a:extLst>
                </a:gridCol>
                <a:gridCol w="4032448">
                  <a:extLst>
                    <a:ext uri="{9D8B030D-6E8A-4147-A177-3AD203B41FA5}">
                      <a16:colId xmlns:a16="http://schemas.microsoft.com/office/drawing/2014/main" val="20002"/>
                    </a:ext>
                  </a:extLst>
                </a:gridCol>
                <a:gridCol w="3347864">
                  <a:extLst>
                    <a:ext uri="{9D8B030D-6E8A-4147-A177-3AD203B41FA5}">
                      <a16:colId xmlns:a16="http://schemas.microsoft.com/office/drawing/2014/main" val="20003"/>
                    </a:ext>
                  </a:extLst>
                </a:gridCol>
              </a:tblGrid>
              <a:tr h="257165">
                <a:tc>
                  <a:txBody>
                    <a:bodyPr/>
                    <a:lstStyle/>
                    <a:p>
                      <a:pPr algn="ctr">
                        <a:lnSpc>
                          <a:spcPct val="150000"/>
                        </a:lnSpc>
                        <a:spcAft>
                          <a:spcPts val="0"/>
                        </a:spcAft>
                      </a:pPr>
                      <a:r>
                        <a:rPr lang="en-ZA" sz="1200" b="1" dirty="0">
                          <a:effectLst/>
                          <a:latin typeface="+mn-lt"/>
                          <a:ea typeface="Calibri" panose="020F0502020204030204" pitchFamily="34" charset="0"/>
                          <a:cs typeface="Times New Roman" panose="02020603050405020304" pitchFamily="18" charset="0"/>
                        </a:rPr>
                        <a:t>APP</a:t>
                      </a:r>
                      <a:endParaRPr lang="en-ZA" sz="1200" dirty="0">
                        <a:effectLst/>
                        <a:latin typeface="+mn-lt"/>
                        <a:ea typeface="Calibri" panose="020F0502020204030204" pitchFamily="34" charset="0"/>
                        <a:cs typeface="Times New Roman" panose="02020603050405020304" pitchFamily="18" charset="0"/>
                      </a:endParaRPr>
                    </a:p>
                  </a:txBody>
                  <a:tcPr marL="31318" marR="31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50000"/>
                        </a:lnSpc>
                        <a:spcAft>
                          <a:spcPts val="0"/>
                        </a:spcAft>
                      </a:pPr>
                      <a:r>
                        <a:rPr lang="en-ZA" sz="1200" b="1" dirty="0" smtClean="0">
                          <a:effectLst/>
                          <a:latin typeface="+mn-lt"/>
                          <a:ea typeface="Calibri" panose="020F0502020204030204" pitchFamily="34" charset="0"/>
                          <a:cs typeface="Times New Roman" panose="02020603050405020304" pitchFamily="18" charset="0"/>
                        </a:rPr>
                        <a:t>KPI</a:t>
                      </a:r>
                      <a:endParaRPr lang="en-ZA" sz="1200" dirty="0">
                        <a:effectLst/>
                        <a:latin typeface="+mn-lt"/>
                        <a:ea typeface="Calibri" panose="020F0502020204030204" pitchFamily="34" charset="0"/>
                        <a:cs typeface="Times New Roman" panose="02020603050405020304" pitchFamily="18" charset="0"/>
                      </a:endParaRPr>
                    </a:p>
                  </a:txBody>
                  <a:tcPr marL="31318" marR="31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50000"/>
                        </a:lnSpc>
                        <a:spcAft>
                          <a:spcPts val="0"/>
                        </a:spcAft>
                      </a:pPr>
                      <a:r>
                        <a:rPr lang="en-ZA" sz="1200" b="1" dirty="0">
                          <a:effectLst/>
                          <a:latin typeface="+mn-lt"/>
                          <a:ea typeface="Calibri" panose="020F0502020204030204" pitchFamily="34" charset="0"/>
                          <a:cs typeface="Times New Roman" panose="02020603050405020304" pitchFamily="18" charset="0"/>
                        </a:rPr>
                        <a:t>REASONS FOR DEVIATIONS</a:t>
                      </a:r>
                      <a:endParaRPr lang="en-ZA" sz="1200" dirty="0">
                        <a:effectLst/>
                        <a:latin typeface="+mn-lt"/>
                        <a:ea typeface="Calibri" panose="020F0502020204030204" pitchFamily="34" charset="0"/>
                        <a:cs typeface="Times New Roman" panose="02020603050405020304" pitchFamily="18" charset="0"/>
                      </a:endParaRPr>
                    </a:p>
                  </a:txBody>
                  <a:tcPr marL="31318" marR="31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50000"/>
                        </a:lnSpc>
                        <a:spcAft>
                          <a:spcPts val="0"/>
                        </a:spcAft>
                      </a:pPr>
                      <a:r>
                        <a:rPr lang="en-ZA" sz="1200" b="1" dirty="0">
                          <a:effectLst/>
                          <a:latin typeface="+mn-lt"/>
                          <a:ea typeface="Calibri" panose="020F0502020204030204" pitchFamily="34" charset="0"/>
                          <a:cs typeface="Times New Roman" panose="02020603050405020304" pitchFamily="18" charset="0"/>
                        </a:rPr>
                        <a:t>CORRECTIVE MEASURES</a:t>
                      </a:r>
                      <a:endParaRPr lang="en-ZA" sz="1200" dirty="0">
                        <a:effectLst/>
                        <a:latin typeface="+mn-lt"/>
                        <a:ea typeface="Calibri" panose="020F0502020204030204" pitchFamily="34" charset="0"/>
                        <a:cs typeface="Times New Roman" panose="02020603050405020304" pitchFamily="18" charset="0"/>
                      </a:endParaRPr>
                    </a:p>
                  </a:txBody>
                  <a:tcPr marL="31318" marR="31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1682971">
                <a:tc>
                  <a:txBody>
                    <a:bodyPr/>
                    <a:lstStyle/>
                    <a:p>
                      <a:pPr algn="ctr">
                        <a:lnSpc>
                          <a:spcPct val="150000"/>
                        </a:lnSpc>
                        <a:spcAft>
                          <a:spcPts val="0"/>
                        </a:spcAft>
                      </a:pPr>
                      <a:r>
                        <a:rPr lang="en-ZA" sz="1100" dirty="0">
                          <a:solidFill>
                            <a:srgbClr val="000000"/>
                          </a:solidFill>
                          <a:effectLst/>
                          <a:latin typeface="+mn-lt"/>
                          <a:ea typeface="Calibri" panose="020F0502020204030204" pitchFamily="34" charset="0"/>
                          <a:cs typeface="Times New Roman" panose="02020603050405020304" pitchFamily="18" charset="0"/>
                        </a:rPr>
                        <a:t>1</a:t>
                      </a:r>
                      <a:endParaRPr lang="en-ZA" sz="1100" dirty="0">
                        <a:effectLst/>
                        <a:latin typeface="+mn-lt"/>
                        <a:ea typeface="Calibri" panose="020F0502020204030204" pitchFamily="34" charset="0"/>
                        <a:cs typeface="Times New Roman" panose="02020603050405020304" pitchFamily="18" charset="0"/>
                      </a:endParaRPr>
                    </a:p>
                  </a:txBody>
                  <a:tcPr marL="31318" marR="31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ZA" sz="1100" dirty="0">
                          <a:solidFill>
                            <a:srgbClr val="000000"/>
                          </a:solidFill>
                          <a:effectLst/>
                          <a:latin typeface="+mn-lt"/>
                          <a:ea typeface="Calibri" panose="020F0502020204030204" pitchFamily="34" charset="0"/>
                          <a:cs typeface="Times New Roman" panose="02020603050405020304" pitchFamily="18" charset="0"/>
                        </a:rPr>
                        <a:t>Number of infrastructure projects completed </a:t>
                      </a:r>
                      <a:endParaRPr lang="en-ZA" sz="1100" dirty="0">
                        <a:effectLst/>
                        <a:latin typeface="+mn-lt"/>
                        <a:ea typeface="Calibri" panose="020F0502020204030204" pitchFamily="34" charset="0"/>
                        <a:cs typeface="Times New Roman" panose="02020603050405020304" pitchFamily="18" charset="0"/>
                      </a:endParaRPr>
                    </a:p>
                  </a:txBody>
                  <a:tcPr marL="31318" marR="31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50000"/>
                        </a:lnSpc>
                        <a:spcAft>
                          <a:spcPts val="0"/>
                        </a:spcAft>
                        <a:buFont typeface="Wingdings" panose="05000000000000000000" pitchFamily="2" charset="2"/>
                        <a:buChar char=""/>
                      </a:pPr>
                      <a:r>
                        <a:rPr lang="en-ZA" sz="1100" b="1" dirty="0">
                          <a:solidFill>
                            <a:srgbClr val="000000"/>
                          </a:solidFill>
                          <a:effectLst/>
                          <a:latin typeface="+mn-lt"/>
                          <a:ea typeface="Calibri" panose="020F0502020204030204" pitchFamily="34" charset="0"/>
                          <a:cs typeface="Times New Roman" panose="02020603050405020304" pitchFamily="18" charset="0"/>
                        </a:rPr>
                        <a:t>Additional work and change of needs by the client departments have cost implication on the pr</a:t>
                      </a:r>
                      <a:r>
                        <a:rPr lang="en-ZA" sz="1100" dirty="0">
                          <a:solidFill>
                            <a:srgbClr val="000000"/>
                          </a:solidFill>
                          <a:effectLst/>
                          <a:latin typeface="+mn-lt"/>
                          <a:ea typeface="Calibri" panose="020F0502020204030204" pitchFamily="34" charset="0"/>
                          <a:cs typeface="Times New Roman" panose="02020603050405020304" pitchFamily="18" charset="0"/>
                        </a:rPr>
                        <a:t>ojects that are already awarded and completion thereof.</a:t>
                      </a:r>
                      <a:endParaRPr lang="en-ZA" sz="1100" dirty="0">
                        <a:effectLst/>
                        <a:latin typeface="+mn-lt"/>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en-ZA" sz="1100" b="1" dirty="0">
                          <a:solidFill>
                            <a:srgbClr val="000000"/>
                          </a:solidFill>
                          <a:effectLst/>
                          <a:latin typeface="+mn-lt"/>
                          <a:ea typeface="Calibri" panose="020F0502020204030204" pitchFamily="34" charset="0"/>
                          <a:cs typeface="Times New Roman" panose="02020603050405020304" pitchFamily="18" charset="0"/>
                        </a:rPr>
                        <a:t>Termination of contracts due to lack of financial and technical resources of emerging contractors</a:t>
                      </a:r>
                      <a:r>
                        <a:rPr lang="en-ZA" sz="1100" dirty="0">
                          <a:solidFill>
                            <a:srgbClr val="000000"/>
                          </a:solidFill>
                          <a:effectLst/>
                          <a:latin typeface="+mn-lt"/>
                          <a:ea typeface="Calibri" panose="020F0502020204030204" pitchFamily="34" charset="0"/>
                          <a:cs typeface="Times New Roman" panose="02020603050405020304" pitchFamily="18" charset="0"/>
                        </a:rPr>
                        <a:t> is one of the main reasons why projects are not delivered and completed as planned.</a:t>
                      </a:r>
                      <a:endParaRPr lang="en-ZA" sz="1100" dirty="0">
                        <a:effectLst/>
                        <a:latin typeface="+mn-lt"/>
                        <a:ea typeface="Calibri" panose="020F0502020204030204" pitchFamily="34" charset="0"/>
                        <a:cs typeface="Times New Roman" panose="02020603050405020304" pitchFamily="18" charset="0"/>
                      </a:endParaRPr>
                    </a:p>
                  </a:txBody>
                  <a:tcPr marL="31318" marR="31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50000"/>
                        </a:lnSpc>
                        <a:spcAft>
                          <a:spcPts val="0"/>
                        </a:spcAft>
                        <a:buFont typeface="Wingdings" panose="05000000000000000000" pitchFamily="2" charset="2"/>
                        <a:buChar char=""/>
                      </a:pPr>
                      <a:r>
                        <a:rPr lang="en-ZA" sz="1100" dirty="0">
                          <a:solidFill>
                            <a:srgbClr val="000000"/>
                          </a:solidFill>
                          <a:effectLst/>
                          <a:latin typeface="+mn-lt"/>
                          <a:ea typeface="Calibri" panose="020F0502020204030204" pitchFamily="34" charset="0"/>
                          <a:cs typeface="Times New Roman" panose="02020603050405020304" pitchFamily="18" charset="0"/>
                        </a:rPr>
                        <a:t>Provide the contractors with technical support such as clerk of works </a:t>
                      </a:r>
                      <a:r>
                        <a:rPr lang="en-ZA" sz="1100" b="1" dirty="0">
                          <a:solidFill>
                            <a:srgbClr val="000000"/>
                          </a:solidFill>
                          <a:effectLst/>
                          <a:latin typeface="+mn-lt"/>
                          <a:ea typeface="Calibri" panose="020F0502020204030204" pitchFamily="34" charset="0"/>
                          <a:cs typeface="Times New Roman" panose="02020603050405020304" pitchFamily="18" charset="0"/>
                        </a:rPr>
                        <a:t>and resident engineers </a:t>
                      </a:r>
                      <a:r>
                        <a:rPr lang="en-ZA" sz="1100" dirty="0">
                          <a:solidFill>
                            <a:srgbClr val="000000"/>
                          </a:solidFill>
                          <a:effectLst/>
                          <a:latin typeface="+mn-lt"/>
                          <a:ea typeface="Calibri" panose="020F0502020204030204" pitchFamily="34" charset="0"/>
                          <a:cs typeface="Times New Roman" panose="02020603050405020304" pitchFamily="18" charset="0"/>
                        </a:rPr>
                        <a:t>where is necessary.  </a:t>
                      </a:r>
                      <a:endParaRPr lang="en-ZA" sz="1100" dirty="0">
                        <a:effectLst/>
                        <a:latin typeface="+mn-lt"/>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en-ZA" sz="1100" b="1" dirty="0">
                          <a:solidFill>
                            <a:srgbClr val="000000"/>
                          </a:solidFill>
                          <a:effectLst/>
                          <a:latin typeface="+mn-lt"/>
                          <a:ea typeface="Calibri" panose="020F0502020204030204" pitchFamily="34" charset="0"/>
                          <a:cs typeface="Times New Roman" panose="02020603050405020304" pitchFamily="18" charset="0"/>
                        </a:rPr>
                        <a:t>Clients departments are to be part of the sketch plan committe</a:t>
                      </a:r>
                      <a:r>
                        <a:rPr lang="en-ZA" sz="1100" dirty="0">
                          <a:solidFill>
                            <a:srgbClr val="000000"/>
                          </a:solidFill>
                          <a:effectLst/>
                          <a:latin typeface="+mn-lt"/>
                          <a:ea typeface="Calibri" panose="020F0502020204030204" pitchFamily="34" charset="0"/>
                          <a:cs typeface="Times New Roman" panose="02020603050405020304" pitchFamily="18" charset="0"/>
                        </a:rPr>
                        <a:t>e meetings to ensure that all the service required by the client are included in the scope of work.</a:t>
                      </a:r>
                      <a:endParaRPr lang="en-ZA" sz="1100" dirty="0">
                        <a:effectLst/>
                        <a:latin typeface="+mn-lt"/>
                        <a:ea typeface="Calibri" panose="020F0502020204030204" pitchFamily="34" charset="0"/>
                        <a:cs typeface="Times New Roman" panose="02020603050405020304" pitchFamily="18" charset="0"/>
                      </a:endParaRPr>
                    </a:p>
                  </a:txBody>
                  <a:tcPr marL="31318" marR="31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682971">
                <a:tc>
                  <a:txBody>
                    <a:bodyPr/>
                    <a:lstStyle/>
                    <a:p>
                      <a:pPr algn="ctr">
                        <a:lnSpc>
                          <a:spcPct val="150000"/>
                        </a:lnSpc>
                        <a:spcAft>
                          <a:spcPts val="0"/>
                        </a:spcAft>
                      </a:pPr>
                      <a:r>
                        <a:rPr lang="en-ZA" sz="1100">
                          <a:solidFill>
                            <a:srgbClr val="000000"/>
                          </a:solidFill>
                          <a:effectLst/>
                          <a:latin typeface="+mn-lt"/>
                          <a:ea typeface="Calibri" panose="020F0502020204030204" pitchFamily="34" charset="0"/>
                          <a:cs typeface="Times New Roman" panose="02020603050405020304" pitchFamily="18" charset="0"/>
                        </a:rPr>
                        <a:t>2</a:t>
                      </a:r>
                      <a:endParaRPr lang="en-ZA" sz="1100">
                        <a:effectLst/>
                        <a:latin typeface="+mn-lt"/>
                        <a:ea typeface="Calibri" panose="020F0502020204030204" pitchFamily="34" charset="0"/>
                        <a:cs typeface="Times New Roman" panose="02020603050405020304" pitchFamily="18" charset="0"/>
                      </a:endParaRPr>
                    </a:p>
                  </a:txBody>
                  <a:tcPr marL="31318" marR="31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ZA" sz="1100">
                          <a:solidFill>
                            <a:srgbClr val="000000"/>
                          </a:solidFill>
                          <a:effectLst/>
                          <a:latin typeface="+mn-lt"/>
                          <a:ea typeface="Calibri" panose="020F0502020204030204" pitchFamily="34" charset="0"/>
                          <a:cs typeface="Times New Roman" panose="02020603050405020304" pitchFamily="18" charset="0"/>
                        </a:rPr>
                        <a:t>Number of infrastructure projects completed within agreed construction period</a:t>
                      </a:r>
                      <a:endParaRPr lang="en-ZA" sz="1100">
                        <a:effectLst/>
                        <a:latin typeface="+mn-lt"/>
                        <a:ea typeface="Calibri" panose="020F0502020204030204" pitchFamily="34" charset="0"/>
                        <a:cs typeface="Times New Roman" panose="02020603050405020304" pitchFamily="18" charset="0"/>
                      </a:endParaRPr>
                    </a:p>
                  </a:txBody>
                  <a:tcPr marL="31318" marR="31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50000"/>
                        </a:lnSpc>
                        <a:spcAft>
                          <a:spcPts val="0"/>
                        </a:spcAft>
                        <a:buFont typeface="Wingdings" panose="05000000000000000000" pitchFamily="2" charset="2"/>
                        <a:buChar char=""/>
                      </a:pPr>
                      <a:r>
                        <a:rPr lang="en-ZA" sz="1100" b="1" dirty="0">
                          <a:solidFill>
                            <a:srgbClr val="000000"/>
                          </a:solidFill>
                          <a:effectLst/>
                          <a:latin typeface="+mn-lt"/>
                          <a:ea typeface="Calibri" panose="020F0502020204030204" pitchFamily="34" charset="0"/>
                          <a:cs typeface="Times New Roman" panose="02020603050405020304" pitchFamily="18" charset="0"/>
                        </a:rPr>
                        <a:t>Genuine additional work due to unforeseen and change of needs by the client departments</a:t>
                      </a:r>
                      <a:r>
                        <a:rPr lang="en-ZA" sz="1100" dirty="0">
                          <a:solidFill>
                            <a:srgbClr val="000000"/>
                          </a:solidFill>
                          <a:effectLst/>
                          <a:latin typeface="+mn-lt"/>
                          <a:ea typeface="Calibri" panose="020F0502020204030204" pitchFamily="34" charset="0"/>
                          <a:cs typeface="Times New Roman" panose="02020603050405020304" pitchFamily="18" charset="0"/>
                        </a:rPr>
                        <a:t>.</a:t>
                      </a:r>
                      <a:endParaRPr lang="en-ZA" sz="1100" dirty="0">
                        <a:effectLst/>
                        <a:latin typeface="+mn-lt"/>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en-ZA" sz="1100" dirty="0">
                          <a:solidFill>
                            <a:srgbClr val="000000"/>
                          </a:solidFill>
                          <a:effectLst/>
                          <a:latin typeface="+mn-lt"/>
                          <a:ea typeface="Calibri" panose="020F0502020204030204" pitchFamily="34" charset="0"/>
                          <a:cs typeface="Times New Roman" panose="02020603050405020304" pitchFamily="18" charset="0"/>
                        </a:rPr>
                        <a:t>Termination of contracts due to lack of financial and technical resources of emerging contractors is one of the main reasons why projects are not delivered and completed as planned.</a:t>
                      </a:r>
                      <a:endParaRPr lang="en-ZA" sz="1100" dirty="0">
                        <a:effectLst/>
                        <a:latin typeface="+mn-lt"/>
                        <a:ea typeface="Calibri" panose="020F0502020204030204" pitchFamily="34" charset="0"/>
                        <a:cs typeface="Times New Roman" panose="02020603050405020304" pitchFamily="18" charset="0"/>
                      </a:endParaRPr>
                    </a:p>
                  </a:txBody>
                  <a:tcPr marL="31318" marR="31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50000"/>
                        </a:lnSpc>
                        <a:spcAft>
                          <a:spcPts val="0"/>
                        </a:spcAft>
                        <a:buFont typeface="Wingdings" panose="05000000000000000000" pitchFamily="2" charset="2"/>
                        <a:buChar char=""/>
                      </a:pPr>
                      <a:r>
                        <a:rPr lang="en-ZA" sz="1100" dirty="0">
                          <a:solidFill>
                            <a:srgbClr val="000000"/>
                          </a:solidFill>
                          <a:effectLst/>
                          <a:latin typeface="+mn-lt"/>
                          <a:ea typeface="Calibri" panose="020F0502020204030204" pitchFamily="34" charset="0"/>
                          <a:cs typeface="Times New Roman" panose="02020603050405020304" pitchFamily="18" charset="0"/>
                        </a:rPr>
                        <a:t>Provide the contractors with technical support such as clerk of works and resident engineers where is necessary.  </a:t>
                      </a:r>
                      <a:endParaRPr lang="en-ZA" sz="1100" dirty="0">
                        <a:effectLst/>
                        <a:latin typeface="+mn-lt"/>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en-ZA" sz="1100" dirty="0">
                          <a:solidFill>
                            <a:srgbClr val="000000"/>
                          </a:solidFill>
                          <a:effectLst/>
                          <a:latin typeface="+mn-lt"/>
                          <a:ea typeface="Calibri" panose="020F0502020204030204" pitchFamily="34" charset="0"/>
                          <a:cs typeface="Times New Roman" panose="02020603050405020304" pitchFamily="18" charset="0"/>
                        </a:rPr>
                        <a:t>Clients departments are to be part of the sketch plan committee meetings to ensure that all the service required by the client are included in the scope of work. </a:t>
                      </a:r>
                      <a:endParaRPr lang="en-ZA" sz="1100" dirty="0">
                        <a:effectLst/>
                        <a:latin typeface="+mn-lt"/>
                        <a:ea typeface="Calibri" panose="020F0502020204030204" pitchFamily="34" charset="0"/>
                        <a:cs typeface="Times New Roman" panose="02020603050405020304" pitchFamily="18" charset="0"/>
                      </a:endParaRPr>
                    </a:p>
                  </a:txBody>
                  <a:tcPr marL="31318" marR="31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66340">
                <a:tc>
                  <a:txBody>
                    <a:bodyPr/>
                    <a:lstStyle/>
                    <a:p>
                      <a:pPr algn="ctr">
                        <a:lnSpc>
                          <a:spcPct val="150000"/>
                        </a:lnSpc>
                        <a:spcAft>
                          <a:spcPts val="0"/>
                        </a:spcAft>
                      </a:pPr>
                      <a:r>
                        <a:rPr lang="en-ZA" sz="1100">
                          <a:solidFill>
                            <a:srgbClr val="000000"/>
                          </a:solidFill>
                          <a:effectLst/>
                          <a:latin typeface="+mn-lt"/>
                          <a:ea typeface="Calibri" panose="020F0502020204030204" pitchFamily="34" charset="0"/>
                          <a:cs typeface="Times New Roman" panose="02020603050405020304" pitchFamily="18" charset="0"/>
                        </a:rPr>
                        <a:t>3</a:t>
                      </a:r>
                      <a:endParaRPr lang="en-ZA" sz="1100">
                        <a:effectLst/>
                        <a:latin typeface="+mn-lt"/>
                        <a:ea typeface="Calibri" panose="020F0502020204030204" pitchFamily="34" charset="0"/>
                        <a:cs typeface="Times New Roman" panose="02020603050405020304" pitchFamily="18" charset="0"/>
                      </a:endParaRPr>
                    </a:p>
                  </a:txBody>
                  <a:tcPr marL="31318" marR="31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ZA" sz="1100">
                          <a:solidFill>
                            <a:srgbClr val="000000"/>
                          </a:solidFill>
                          <a:effectLst/>
                          <a:latin typeface="+mn-lt"/>
                          <a:ea typeface="Calibri" panose="020F0502020204030204" pitchFamily="34" charset="0"/>
                          <a:cs typeface="Times New Roman" panose="02020603050405020304" pitchFamily="18" charset="0"/>
                        </a:rPr>
                        <a:t>Number of infrastructure projects completed within approved budget</a:t>
                      </a:r>
                      <a:endParaRPr lang="en-ZA" sz="1100">
                        <a:effectLst/>
                        <a:latin typeface="+mn-lt"/>
                        <a:ea typeface="Calibri" panose="020F0502020204030204" pitchFamily="34" charset="0"/>
                        <a:cs typeface="Times New Roman" panose="02020603050405020304" pitchFamily="18" charset="0"/>
                      </a:endParaRPr>
                    </a:p>
                  </a:txBody>
                  <a:tcPr marL="31318" marR="31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50000"/>
                        </a:lnSpc>
                        <a:spcAft>
                          <a:spcPts val="0"/>
                        </a:spcAft>
                        <a:buFont typeface="Wingdings" panose="05000000000000000000" pitchFamily="2" charset="2"/>
                        <a:buChar char=""/>
                      </a:pPr>
                      <a:r>
                        <a:rPr lang="en-ZA" sz="1100" b="1" dirty="0">
                          <a:solidFill>
                            <a:srgbClr val="000000"/>
                          </a:solidFill>
                          <a:effectLst/>
                          <a:latin typeface="+mn-lt"/>
                          <a:ea typeface="Calibri" panose="020F0502020204030204" pitchFamily="34" charset="0"/>
                          <a:cs typeface="Times New Roman" panose="02020603050405020304" pitchFamily="18" charset="0"/>
                        </a:rPr>
                        <a:t>Additional work and change of needs by the client departments have cost implication on the projects that are already awarded and completion thereof</a:t>
                      </a:r>
                      <a:r>
                        <a:rPr lang="en-ZA" sz="1100" dirty="0">
                          <a:solidFill>
                            <a:srgbClr val="000000"/>
                          </a:solidFill>
                          <a:effectLst/>
                          <a:latin typeface="+mn-lt"/>
                          <a:ea typeface="Calibri" panose="020F0502020204030204" pitchFamily="34" charset="0"/>
                          <a:cs typeface="Times New Roman" panose="02020603050405020304" pitchFamily="18" charset="0"/>
                        </a:rPr>
                        <a:t>.</a:t>
                      </a:r>
                      <a:endParaRPr lang="en-ZA" sz="11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ZA" sz="1100" dirty="0">
                          <a:effectLst/>
                          <a:latin typeface="+mn-lt"/>
                          <a:ea typeface="Calibri" panose="020F0502020204030204" pitchFamily="34" charset="0"/>
                          <a:cs typeface="Times New Roman" panose="02020603050405020304" pitchFamily="18" charset="0"/>
                        </a:rPr>
                        <a:t> </a:t>
                      </a:r>
                    </a:p>
                  </a:txBody>
                  <a:tcPr marL="31318" marR="31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50000"/>
                        </a:lnSpc>
                        <a:spcAft>
                          <a:spcPts val="0"/>
                        </a:spcAft>
                        <a:buFont typeface="Wingdings" panose="05000000000000000000" pitchFamily="2" charset="2"/>
                        <a:buChar char=""/>
                      </a:pPr>
                      <a:r>
                        <a:rPr lang="en-ZA" sz="1100" dirty="0">
                          <a:solidFill>
                            <a:srgbClr val="000000"/>
                          </a:solidFill>
                          <a:effectLst/>
                          <a:latin typeface="+mn-lt"/>
                          <a:ea typeface="Calibri" panose="020F0502020204030204" pitchFamily="34" charset="0"/>
                          <a:cs typeface="Times New Roman" panose="02020603050405020304" pitchFamily="18" charset="0"/>
                        </a:rPr>
                        <a:t>Provide the contractors with technical support such as clerk of works and resident engineers where is necessary.  </a:t>
                      </a:r>
                      <a:endParaRPr lang="en-ZA" sz="1100" dirty="0">
                        <a:effectLst/>
                        <a:latin typeface="+mn-lt"/>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en-ZA" sz="1100" dirty="0">
                          <a:solidFill>
                            <a:srgbClr val="000000"/>
                          </a:solidFill>
                          <a:effectLst/>
                          <a:latin typeface="+mn-lt"/>
                          <a:ea typeface="Calibri" panose="020F0502020204030204" pitchFamily="34" charset="0"/>
                          <a:cs typeface="Times New Roman" panose="02020603050405020304" pitchFamily="18" charset="0"/>
                        </a:rPr>
                        <a:t>Clients departments are to be part of the sketch plan committee meetings to ensure that all the service required by the client are included in the scope of work.</a:t>
                      </a:r>
                      <a:endParaRPr lang="en-ZA" sz="1100" dirty="0">
                        <a:effectLst/>
                        <a:latin typeface="+mn-lt"/>
                        <a:ea typeface="Calibri" panose="020F0502020204030204" pitchFamily="34" charset="0"/>
                        <a:cs typeface="Times New Roman" panose="02020603050405020304" pitchFamily="18" charset="0"/>
                      </a:endParaRPr>
                    </a:p>
                  </a:txBody>
                  <a:tcPr marL="31318" marR="31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935141">
                <a:tc>
                  <a:txBody>
                    <a:bodyPr/>
                    <a:lstStyle/>
                    <a:p>
                      <a:pPr algn="ctr">
                        <a:lnSpc>
                          <a:spcPct val="150000"/>
                        </a:lnSpc>
                        <a:spcAft>
                          <a:spcPts val="0"/>
                        </a:spcAft>
                      </a:pPr>
                      <a:r>
                        <a:rPr lang="en-ZA" sz="1100" dirty="0">
                          <a:solidFill>
                            <a:srgbClr val="000000"/>
                          </a:solidFill>
                          <a:effectLst/>
                          <a:latin typeface="+mn-lt"/>
                          <a:ea typeface="Calibri" panose="020F0502020204030204" pitchFamily="34" charset="0"/>
                          <a:cs typeface="Times New Roman" panose="02020603050405020304" pitchFamily="18" charset="0"/>
                        </a:rPr>
                        <a:t>4</a:t>
                      </a:r>
                      <a:endParaRPr lang="en-ZA" sz="1100" dirty="0">
                        <a:effectLst/>
                        <a:latin typeface="+mn-lt"/>
                        <a:ea typeface="Calibri" panose="020F0502020204030204" pitchFamily="34" charset="0"/>
                        <a:cs typeface="Times New Roman" panose="02020603050405020304" pitchFamily="18" charset="0"/>
                      </a:endParaRPr>
                    </a:p>
                  </a:txBody>
                  <a:tcPr marL="31318" marR="31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ZA" sz="1100" dirty="0">
                          <a:solidFill>
                            <a:srgbClr val="000000"/>
                          </a:solidFill>
                          <a:effectLst/>
                          <a:latin typeface="+mn-lt"/>
                          <a:ea typeface="Calibri" panose="020F0502020204030204" pitchFamily="34" charset="0"/>
                          <a:cs typeface="Times New Roman" panose="02020603050405020304" pitchFamily="18" charset="0"/>
                        </a:rPr>
                        <a:t>Number reduction of backlogs in infrastructure projects</a:t>
                      </a:r>
                      <a:endParaRPr lang="en-ZA" sz="1100" dirty="0">
                        <a:effectLst/>
                        <a:latin typeface="+mn-lt"/>
                        <a:ea typeface="Calibri" panose="020F0502020204030204" pitchFamily="34" charset="0"/>
                        <a:cs typeface="Times New Roman" panose="02020603050405020304" pitchFamily="18" charset="0"/>
                      </a:endParaRPr>
                    </a:p>
                  </a:txBody>
                  <a:tcPr marL="31318" marR="31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50000"/>
                        </a:lnSpc>
                        <a:spcAft>
                          <a:spcPts val="0"/>
                        </a:spcAft>
                        <a:buFont typeface="Wingdings" panose="05000000000000000000" pitchFamily="2" charset="2"/>
                        <a:buChar char=""/>
                      </a:pPr>
                      <a:r>
                        <a:rPr lang="en-ZA" sz="1100" dirty="0">
                          <a:solidFill>
                            <a:srgbClr val="000000"/>
                          </a:solidFill>
                          <a:effectLst/>
                          <a:latin typeface="+mn-lt"/>
                          <a:ea typeface="Calibri" panose="020F0502020204030204" pitchFamily="34" charset="0"/>
                          <a:cs typeface="Times New Roman" panose="02020603050405020304" pitchFamily="18" charset="0"/>
                        </a:rPr>
                        <a:t>Due for reporting in quarter 4</a:t>
                      </a:r>
                      <a:r>
                        <a:rPr lang="en-ZA" sz="1100" dirty="0">
                          <a:effectLst/>
                          <a:latin typeface="+mn-lt"/>
                          <a:ea typeface="Calibri" panose="020F0502020204030204" pitchFamily="34" charset="0"/>
                          <a:cs typeface="Times New Roman" panose="02020603050405020304" pitchFamily="18" charset="0"/>
                        </a:rPr>
                        <a:t>  </a:t>
                      </a:r>
                    </a:p>
                  </a:txBody>
                  <a:tcPr marL="31318" marR="31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50000"/>
                        </a:lnSpc>
                        <a:spcAft>
                          <a:spcPts val="0"/>
                        </a:spcAft>
                        <a:buFont typeface="Wingdings" panose="05000000000000000000" pitchFamily="2" charset="2"/>
                        <a:buChar char=""/>
                      </a:pPr>
                      <a:r>
                        <a:rPr lang="en-ZA" sz="1100" dirty="0">
                          <a:solidFill>
                            <a:srgbClr val="000000"/>
                          </a:solidFill>
                          <a:effectLst/>
                          <a:latin typeface="+mn-lt"/>
                          <a:ea typeface="Calibri" panose="020F0502020204030204" pitchFamily="34" charset="0"/>
                          <a:cs typeface="Times New Roman" panose="02020603050405020304" pitchFamily="18" charset="0"/>
                        </a:rPr>
                        <a:t>Report expected at the end of quarter 4 </a:t>
                      </a:r>
                      <a:endParaRPr lang="en-ZA" sz="1100" dirty="0" smtClean="0">
                        <a:solidFill>
                          <a:srgbClr val="000000"/>
                        </a:solidFill>
                        <a:effectLst/>
                        <a:latin typeface="+mn-lt"/>
                        <a:ea typeface="Calibri" panose="020F0502020204030204" pitchFamily="34" charset="0"/>
                        <a:cs typeface="Times New Roman" panose="02020603050405020304" pitchFamily="18" charset="0"/>
                      </a:endParaRPr>
                    </a:p>
                    <a:p>
                      <a:pPr marL="0" lvl="0" indent="0" algn="just">
                        <a:lnSpc>
                          <a:spcPct val="150000"/>
                        </a:lnSpc>
                        <a:spcAft>
                          <a:spcPts val="0"/>
                        </a:spcAft>
                        <a:buFont typeface="Wingdings" panose="05000000000000000000" pitchFamily="2" charset="2"/>
                        <a:buNone/>
                      </a:pPr>
                      <a:endParaRPr lang="en-ZA" sz="1100" dirty="0">
                        <a:effectLst/>
                        <a:latin typeface="+mn-lt"/>
                        <a:ea typeface="Calibri" panose="020F0502020204030204" pitchFamily="34" charset="0"/>
                        <a:cs typeface="Times New Roman" panose="02020603050405020304" pitchFamily="18" charset="0"/>
                      </a:endParaRPr>
                    </a:p>
                  </a:txBody>
                  <a:tcPr marL="31318" marR="31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39701938"/>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0" y="469900"/>
            <a:ext cx="7889875" cy="692150"/>
          </a:xfrm>
        </p:spPr>
        <p:txBody>
          <a:bodyPr/>
          <a:lstStyle/>
          <a:p>
            <a:pPr algn="ctr">
              <a:defRPr/>
            </a:pPr>
            <a:r>
              <a:rPr lang="en-US" sz="2000" b="1" dirty="0" smtClean="0">
                <a:solidFill>
                  <a:srgbClr val="C00000"/>
                </a:solidFill>
                <a:latin typeface="Arial Black" pitchFamily="34" charset="0"/>
              </a:rPr>
              <a:t>BACKLOG</a:t>
            </a:r>
            <a:endParaRPr lang="en-US" sz="2000" b="1" dirty="0">
              <a:solidFill>
                <a:srgbClr val="C00000"/>
              </a:solidFill>
              <a:latin typeface="Arial Black" pitchFamily="34" charset="0"/>
            </a:endParaRPr>
          </a:p>
        </p:txBody>
      </p:sp>
      <p:pic>
        <p:nvPicPr>
          <p:cNvPr id="21507" name="Picture 2" descr="3dcoat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8350" y="0"/>
            <a:ext cx="7556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hape 568322"/>
          <p:cNvSpPr txBox="1">
            <a:spLocks noChangeArrowheads="1"/>
          </p:cNvSpPr>
          <p:nvPr/>
        </p:nvSpPr>
        <p:spPr bwMode="auto">
          <a:xfrm>
            <a:off x="425450" y="4216400"/>
            <a:ext cx="8208963" cy="1439863"/>
          </a:xfrm>
          <a:prstGeom prst="rect">
            <a:avLst/>
          </a:prstGeom>
          <a:noFill/>
          <a:ln w="9525">
            <a:noFill/>
            <a:miter lim="800000"/>
            <a:headEnd/>
            <a:tailEnd/>
          </a:ln>
          <a:effectLst/>
        </p:spPr>
        <p:txBody>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a:lstStyle>
          <a:p>
            <a:pPr marL="0" indent="0" algn="just">
              <a:buFont typeface="Wingdings" pitchFamily="2" charset="2"/>
              <a:buNone/>
              <a:defRPr/>
            </a:pPr>
            <a:endParaRPr lang="en-GB" sz="1400" dirty="0" smtClean="0">
              <a:latin typeface="Calibri" panose="020F0502020204030204" pitchFamily="34" charset="0"/>
            </a:endParaRPr>
          </a:p>
          <a:p>
            <a:pPr marL="0" indent="0" algn="just">
              <a:buFont typeface="Wingdings" pitchFamily="2" charset="2"/>
              <a:buNone/>
              <a:defRPr/>
            </a:pPr>
            <a:r>
              <a:rPr lang="en-GB" sz="1600" dirty="0" smtClean="0">
                <a:latin typeface="Calibri" panose="020F0502020204030204" pitchFamily="34" charset="0"/>
              </a:rPr>
              <a:t>The </a:t>
            </a:r>
            <a:r>
              <a:rPr lang="en-GB" sz="1600" dirty="0">
                <a:latin typeface="Calibri" panose="020F0502020204030204" pitchFamily="34" charset="0"/>
              </a:rPr>
              <a:t>indicator is intended to </a:t>
            </a:r>
            <a:r>
              <a:rPr lang="en-GB" sz="1600" b="1" dirty="0">
                <a:latin typeface="Calibri" panose="020F0502020204030204" pitchFamily="34" charset="0"/>
              </a:rPr>
              <a:t>show a reduction in the backlog of infrastructure projects </a:t>
            </a:r>
            <a:r>
              <a:rPr lang="en-GB" sz="1600" dirty="0">
                <a:latin typeface="Calibri" panose="020F0502020204030204" pitchFamily="34" charset="0"/>
              </a:rPr>
              <a:t>where a project is on construction stage for a period exceeding two (2) years of the planned construction period.  The reason for the </a:t>
            </a:r>
            <a:r>
              <a:rPr lang="en-GB" sz="1600" b="1" dirty="0">
                <a:latin typeface="Calibri" panose="020F0502020204030204" pitchFamily="34" charset="0"/>
              </a:rPr>
              <a:t>backlog in the construction phase is due to poor performance of contractors that either have a lack of resources or lack of technical skills</a:t>
            </a:r>
            <a:r>
              <a:rPr lang="en-GB" sz="1600" dirty="0">
                <a:latin typeface="Calibri" panose="020F0502020204030204" pitchFamily="34" charset="0"/>
              </a:rPr>
              <a:t>.  The liquidation of contractor can also result in infrastructure project </a:t>
            </a:r>
            <a:r>
              <a:rPr lang="en-GB" sz="1600" dirty="0" smtClean="0">
                <a:latin typeface="Calibri" panose="020F0502020204030204" pitchFamily="34" charset="0"/>
              </a:rPr>
              <a:t>backlogs</a:t>
            </a:r>
          </a:p>
          <a:p>
            <a:pPr algn="just">
              <a:defRPr/>
            </a:pPr>
            <a:endParaRPr lang="en-ZA" sz="1600" kern="0" dirty="0" smtClean="0"/>
          </a:p>
          <a:p>
            <a:pPr algn="just">
              <a:buFont typeface="Wingdings" pitchFamily="2" charset="2"/>
              <a:buNone/>
              <a:defRPr/>
            </a:pPr>
            <a:endParaRPr lang="en-US" sz="2400" kern="0" dirty="0" smtClean="0"/>
          </a:p>
          <a:p>
            <a:pPr>
              <a:buFont typeface="Wingdings" pitchFamily="2" charset="2"/>
              <a:buNone/>
              <a:defRPr/>
            </a:pPr>
            <a:endParaRPr lang="en-US" sz="2200" kern="0" dirty="0" smtClean="0"/>
          </a:p>
        </p:txBody>
      </p:sp>
      <p:graphicFrame>
        <p:nvGraphicFramePr>
          <p:cNvPr id="5" name="Table 4"/>
          <p:cNvGraphicFramePr>
            <a:graphicFrameLocks noGrp="1"/>
          </p:cNvGraphicFramePr>
          <p:nvPr/>
        </p:nvGraphicFramePr>
        <p:xfrm>
          <a:off x="282575" y="1465263"/>
          <a:ext cx="8201025" cy="2283174"/>
        </p:xfrm>
        <a:graphic>
          <a:graphicData uri="http://schemas.openxmlformats.org/drawingml/2006/table">
            <a:tbl>
              <a:tblPr firstRow="1" firstCol="1" bandRow="1"/>
              <a:tblGrid>
                <a:gridCol w="1789248">
                  <a:extLst>
                    <a:ext uri="{9D8B030D-6E8A-4147-A177-3AD203B41FA5}">
                      <a16:colId xmlns:a16="http://schemas.microsoft.com/office/drawing/2014/main" val="20000"/>
                    </a:ext>
                  </a:extLst>
                </a:gridCol>
                <a:gridCol w="1591730">
                  <a:extLst>
                    <a:ext uri="{9D8B030D-6E8A-4147-A177-3AD203B41FA5}">
                      <a16:colId xmlns:a16="http://schemas.microsoft.com/office/drawing/2014/main" val="20001"/>
                    </a:ext>
                  </a:extLst>
                </a:gridCol>
                <a:gridCol w="1988215">
                  <a:extLst>
                    <a:ext uri="{9D8B030D-6E8A-4147-A177-3AD203B41FA5}">
                      <a16:colId xmlns:a16="http://schemas.microsoft.com/office/drawing/2014/main" val="20002"/>
                    </a:ext>
                  </a:extLst>
                </a:gridCol>
                <a:gridCol w="2831832">
                  <a:extLst>
                    <a:ext uri="{9D8B030D-6E8A-4147-A177-3AD203B41FA5}">
                      <a16:colId xmlns:a16="http://schemas.microsoft.com/office/drawing/2014/main" val="20003"/>
                    </a:ext>
                  </a:extLst>
                </a:gridCol>
              </a:tblGrid>
              <a:tr h="913479">
                <a:tc>
                  <a:txBody>
                    <a:bodyPr/>
                    <a:lstStyle/>
                    <a:p>
                      <a:pPr algn="ctr">
                        <a:lnSpc>
                          <a:spcPct val="107000"/>
                        </a:lnSpc>
                        <a:spcAft>
                          <a:spcPts val="0"/>
                        </a:spcAft>
                      </a:pPr>
                      <a:r>
                        <a:rPr lang="en-ZA" sz="1400" b="1" dirty="0">
                          <a:effectLst/>
                          <a:latin typeface="Arial" panose="020B0604020202020204" pitchFamily="34" charset="0"/>
                          <a:ea typeface="Times New Roman" panose="02020603050405020304" pitchFamily="18" charset="0"/>
                          <a:cs typeface="Arial" panose="020B0604020202020204" pitchFamily="34" charset="0"/>
                        </a:rPr>
                        <a:t>Performance Indicator</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90" marR="68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07000"/>
                        </a:lnSpc>
                        <a:spcAft>
                          <a:spcPts val="0"/>
                        </a:spcAft>
                      </a:pPr>
                      <a:r>
                        <a:rPr lang="en-ZA" sz="1400" b="1" dirty="0">
                          <a:effectLst/>
                          <a:latin typeface="Arial" panose="020B0604020202020204" pitchFamily="34" charset="0"/>
                          <a:ea typeface="Times New Roman" panose="02020603050405020304" pitchFamily="18" charset="0"/>
                          <a:cs typeface="Arial" panose="020B0604020202020204" pitchFamily="34" charset="0"/>
                        </a:rPr>
                        <a:t>Planned annual target 2016/17</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90" marR="68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07000"/>
                        </a:lnSpc>
                        <a:spcAft>
                          <a:spcPts val="0"/>
                        </a:spcAft>
                      </a:pPr>
                      <a:r>
                        <a:rPr lang="en-ZA" sz="1400" b="1" dirty="0">
                          <a:effectLst/>
                          <a:latin typeface="Arial" panose="020B0604020202020204" pitchFamily="34" charset="0"/>
                          <a:ea typeface="Times New Roman" panose="02020603050405020304" pitchFamily="18" charset="0"/>
                          <a:cs typeface="Arial" panose="020B0604020202020204" pitchFamily="34" charset="0"/>
                        </a:rPr>
                        <a:t>Actual Achieved 2016/17</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90" marR="68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07000"/>
                        </a:lnSpc>
                        <a:spcAft>
                          <a:spcPts val="0"/>
                        </a:spcAft>
                      </a:pPr>
                      <a:r>
                        <a:rPr lang="en-ZA" sz="1400" b="1" dirty="0">
                          <a:effectLst/>
                          <a:latin typeface="Arial" panose="020B0604020202020204" pitchFamily="34" charset="0"/>
                          <a:ea typeface="Times New Roman" panose="02020603050405020304" pitchFamily="18" charset="0"/>
                          <a:cs typeface="Arial" panose="020B0604020202020204" pitchFamily="34" charset="0"/>
                        </a:rPr>
                        <a:t>Deviation from planned annual target to actual achievement </a:t>
                      </a:r>
                      <a:r>
                        <a:rPr lang="en-ZA" sz="1400" b="1" dirty="0" smtClean="0">
                          <a:effectLst/>
                          <a:latin typeface="Arial" panose="020B0604020202020204" pitchFamily="34" charset="0"/>
                          <a:ea typeface="Times New Roman" panose="02020603050405020304" pitchFamily="18" charset="0"/>
                          <a:cs typeface="Arial" panose="020B0604020202020204" pitchFamily="34" charset="0"/>
                        </a:rPr>
                        <a:t>2016/17</a:t>
                      </a:r>
                    </a:p>
                    <a:p>
                      <a:pPr algn="ctr">
                        <a:lnSpc>
                          <a:spcPct val="107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90" marR="68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1369346">
                <a:tc>
                  <a:txBody>
                    <a:bodyPr/>
                    <a:lstStyle/>
                    <a:p>
                      <a:pPr>
                        <a:lnSpc>
                          <a:spcPct val="107000"/>
                        </a:lnSpc>
                        <a:spcAft>
                          <a:spcPts val="0"/>
                        </a:spcAft>
                      </a:pPr>
                      <a:r>
                        <a:rPr lang="en-ZA" sz="1400" dirty="0">
                          <a:effectLst/>
                          <a:latin typeface="Arial" panose="020B0604020202020204" pitchFamily="34" charset="0"/>
                          <a:ea typeface="Times New Roman" panose="02020603050405020304" pitchFamily="18" charset="0"/>
                          <a:cs typeface="Arial" panose="020B0604020202020204" pitchFamily="34" charset="0"/>
                        </a:rPr>
                        <a:t>Percentage reduction of backlogs in infrastructure </a:t>
                      </a:r>
                      <a:r>
                        <a:rPr lang="en-ZA" sz="1400" dirty="0" smtClean="0">
                          <a:effectLst/>
                          <a:latin typeface="Arial" panose="020B0604020202020204" pitchFamily="34" charset="0"/>
                          <a:ea typeface="Times New Roman" panose="02020603050405020304" pitchFamily="18" charset="0"/>
                          <a:cs typeface="Arial" panose="020B0604020202020204" pitchFamily="34" charset="0"/>
                        </a:rPr>
                        <a:t>projects</a:t>
                      </a:r>
                    </a:p>
                    <a:p>
                      <a:pPr>
                        <a:lnSpc>
                          <a:spcPct val="107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90" marR="68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400" dirty="0">
                          <a:effectLst/>
                          <a:latin typeface="Arial" panose="020B0604020202020204" pitchFamily="34" charset="0"/>
                          <a:ea typeface="Times New Roman" panose="02020603050405020304" pitchFamily="18" charset="0"/>
                          <a:cs typeface="Arial" panose="020B0604020202020204" pitchFamily="34" charset="0"/>
                        </a:rPr>
                        <a:t>15% reduction of backlogs in infrastructure projects</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90" marR="68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400">
                          <a:effectLst/>
                          <a:latin typeface="Arial" panose="020B0604020202020204" pitchFamily="34" charset="0"/>
                          <a:ea typeface="Times New Roman" panose="02020603050405020304" pitchFamily="18" charset="0"/>
                          <a:cs typeface="Arial" panose="020B0604020202020204" pitchFamily="34" charset="0"/>
                        </a:rPr>
                        <a:t>14% (154/1136) reduction of backlogs in infrastructure projects</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8590" marR="68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400" dirty="0">
                          <a:effectLst/>
                          <a:latin typeface="Arial" panose="020B0604020202020204" pitchFamily="34" charset="0"/>
                          <a:ea typeface="Times New Roman" panose="02020603050405020304" pitchFamily="18" charset="0"/>
                          <a:cs typeface="Arial" panose="020B0604020202020204" pitchFamily="34" charset="0"/>
                        </a:rPr>
                        <a:t>Target not achieved by 1%</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ZA" sz="1400" dirty="0">
                          <a:effectLst/>
                          <a:latin typeface="Arial" panose="020B0604020202020204" pitchFamily="34" charset="0"/>
                          <a:ea typeface="Times New Roman" panose="02020603050405020304" pitchFamily="18" charset="0"/>
                          <a:cs typeface="Arial" panose="020B0604020202020204" pitchFamily="34" charset="0"/>
                        </a:rPr>
                        <a:t> </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90" marR="685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94494681"/>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79388"/>
            <a:ext cx="8713788" cy="939800"/>
          </a:xfrm>
        </p:spPr>
        <p:txBody>
          <a:bodyPr>
            <a:normAutofit fontScale="90000"/>
          </a:bodyPr>
          <a:lstStyle/>
          <a:p>
            <a:pPr marL="82550" algn="ctr">
              <a:defRPr/>
            </a:pPr>
            <a:r>
              <a:rPr lang="en-US" dirty="0" smtClean="0"/>
              <a:t/>
            </a:r>
            <a:br>
              <a:rPr lang="en-US" dirty="0" smtClean="0"/>
            </a:br>
            <a:r>
              <a:rPr lang="en-US" dirty="0"/>
              <a:t/>
            </a:r>
            <a:br>
              <a:rPr lang="en-US" dirty="0"/>
            </a:br>
            <a:endParaRPr lang="en-ZA" b="1" dirty="0"/>
          </a:p>
        </p:txBody>
      </p:sp>
      <p:sp>
        <p:nvSpPr>
          <p:cNvPr id="22531" name="Content Placeholder 2"/>
          <p:cNvSpPr>
            <a:spLocks noGrp="1"/>
          </p:cNvSpPr>
          <p:nvPr>
            <p:ph idx="1"/>
          </p:nvPr>
        </p:nvSpPr>
        <p:spPr>
          <a:xfrm>
            <a:off x="250825" y="1341438"/>
            <a:ext cx="8728075" cy="4895850"/>
          </a:xfrm>
        </p:spPr>
        <p:txBody>
          <a:bodyPr/>
          <a:lstStyle/>
          <a:p>
            <a:pPr marL="82550" indent="0">
              <a:buFont typeface="Wingdings" panose="05000000000000000000" pitchFamily="2" charset="2"/>
              <a:buNone/>
            </a:pPr>
            <a:endParaRPr lang="en-US" smtClean="0"/>
          </a:p>
          <a:p>
            <a:pPr marL="82550" indent="0">
              <a:buFont typeface="Wingdings" panose="05000000000000000000" pitchFamily="2" charset="2"/>
              <a:buNone/>
            </a:pPr>
            <a:endParaRPr lang="en-US" smtClean="0"/>
          </a:p>
          <a:p>
            <a:pPr marL="82550" indent="0" algn="ctr">
              <a:buFont typeface="Wingdings" panose="05000000000000000000" pitchFamily="2" charset="2"/>
              <a:buNone/>
            </a:pPr>
            <a:r>
              <a:rPr lang="en-US" sz="4400" b="1" smtClean="0"/>
              <a:t>THE END</a:t>
            </a:r>
          </a:p>
          <a:p>
            <a:pPr marL="82550" indent="0" algn="ctr">
              <a:buFont typeface="Wingdings" panose="05000000000000000000" pitchFamily="2" charset="2"/>
              <a:buNone/>
            </a:pPr>
            <a:endParaRPr lang="en-US" sz="4400" b="1" smtClean="0"/>
          </a:p>
          <a:p>
            <a:pPr marL="82550" indent="0" algn="ctr">
              <a:buFont typeface="Wingdings" panose="05000000000000000000" pitchFamily="2" charset="2"/>
              <a:buNone/>
            </a:pPr>
            <a:r>
              <a:rPr lang="en-US" sz="4400" b="1" smtClean="0"/>
              <a:t>THANK YOU</a:t>
            </a:r>
            <a:endParaRPr lang="en-ZA" sz="4400" b="1" smtClean="0"/>
          </a:p>
        </p:txBody>
      </p:sp>
    </p:spTree>
    <p:extLst>
      <p:ext uri="{BB962C8B-B14F-4D97-AF65-F5344CB8AC3E}">
        <p14:creationId xmlns:p14="http://schemas.microsoft.com/office/powerpoint/2010/main" val="822799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583488" cy="720080"/>
          </a:xfrm>
        </p:spPr>
        <p:txBody>
          <a:bodyPr>
            <a:noAutofit/>
          </a:bodyPr>
          <a:lstStyle/>
          <a:p>
            <a:pPr algn="ctr"/>
            <a:r>
              <a:rPr lang="en-ZA" sz="2800" b="1" dirty="0" smtClean="0">
                <a:solidFill>
                  <a:schemeClr val="accent1"/>
                </a:solidFill>
              </a:rPr>
              <a:t>DPW &amp; PMTE  2018/19  2</a:t>
            </a:r>
            <a:r>
              <a:rPr lang="en-ZA" sz="2800" b="1" baseline="30000" dirty="0" smtClean="0">
                <a:solidFill>
                  <a:schemeClr val="accent1"/>
                </a:solidFill>
              </a:rPr>
              <a:t>nd</a:t>
            </a:r>
            <a:r>
              <a:rPr lang="en-ZA" sz="2800" b="1" dirty="0" smtClean="0">
                <a:solidFill>
                  <a:schemeClr val="accent1"/>
                </a:solidFill>
              </a:rPr>
              <a:t> Draft </a:t>
            </a:r>
            <a:r>
              <a:rPr lang="en-ZA" sz="2800" b="1" dirty="0">
                <a:solidFill>
                  <a:schemeClr val="accent1"/>
                </a:solidFill>
              </a:rPr>
              <a:t>APP: Overview</a:t>
            </a:r>
            <a:endParaRPr lang="en-ZA" sz="2800" dirty="0">
              <a:solidFill>
                <a:schemeClr val="accent1"/>
              </a:solidFill>
            </a:endParaRPr>
          </a:p>
        </p:txBody>
      </p:sp>
      <p:sp>
        <p:nvSpPr>
          <p:cNvPr id="3" name="Content Placeholder 2"/>
          <p:cNvSpPr>
            <a:spLocks noGrp="1"/>
          </p:cNvSpPr>
          <p:nvPr>
            <p:ph idx="1"/>
          </p:nvPr>
        </p:nvSpPr>
        <p:spPr>
          <a:xfrm>
            <a:off x="251520" y="720080"/>
            <a:ext cx="8726816" cy="5517232"/>
          </a:xfrm>
        </p:spPr>
        <p:txBody>
          <a:bodyPr>
            <a:normAutofit fontScale="85000" lnSpcReduction="10000"/>
          </a:bodyPr>
          <a:lstStyle/>
          <a:p>
            <a:pPr marL="82296" lvl="0" indent="0" algn="just">
              <a:lnSpc>
                <a:spcPct val="150000"/>
              </a:lnSpc>
              <a:buClr>
                <a:srgbClr val="531A17"/>
              </a:buClr>
              <a:buNone/>
            </a:pPr>
            <a:r>
              <a:rPr lang="en-US" sz="2200" dirty="0" smtClean="0">
                <a:solidFill>
                  <a:schemeClr val="tx1"/>
                </a:solidFill>
              </a:rPr>
              <a:t>The Department of Public Works was commended for ensuring the following in relation to its Annual Performance Plans (APP):</a:t>
            </a:r>
          </a:p>
          <a:p>
            <a:pPr lvl="1" algn="just">
              <a:lnSpc>
                <a:spcPct val="200000"/>
              </a:lnSpc>
              <a:buClr>
                <a:srgbClr val="531A17"/>
              </a:buClr>
              <a:buFont typeface="Wingdings" panose="05000000000000000000" pitchFamily="2" charset="2"/>
              <a:buChar char="q"/>
            </a:pPr>
            <a:r>
              <a:rPr lang="en-ZA" sz="2000" dirty="0" smtClean="0">
                <a:solidFill>
                  <a:schemeClr val="tx1"/>
                </a:solidFill>
              </a:rPr>
              <a:t>The department has ensured that the APPs are aligned to the MTSF</a:t>
            </a:r>
          </a:p>
          <a:p>
            <a:pPr lvl="2" algn="just">
              <a:lnSpc>
                <a:spcPct val="200000"/>
              </a:lnSpc>
              <a:buClr>
                <a:srgbClr val="531A17"/>
              </a:buClr>
              <a:buFont typeface="Courier New" panose="02070309020205020404" pitchFamily="49" charset="0"/>
              <a:buChar char="o"/>
            </a:pPr>
            <a:r>
              <a:rPr lang="en-ZA" sz="1900" dirty="0" smtClean="0">
                <a:solidFill>
                  <a:schemeClr val="tx1"/>
                </a:solidFill>
              </a:rPr>
              <a:t>Outcome 4 for DPW and Outcome 12 for PMTE</a:t>
            </a:r>
            <a:endParaRPr lang="en-ZA" sz="1600" dirty="0" smtClean="0">
              <a:solidFill>
                <a:schemeClr val="tx1"/>
              </a:solidFill>
            </a:endParaRPr>
          </a:p>
          <a:p>
            <a:pPr lvl="1" algn="just">
              <a:lnSpc>
                <a:spcPct val="200000"/>
              </a:lnSpc>
              <a:buClr>
                <a:srgbClr val="531A17"/>
              </a:buClr>
              <a:buFont typeface="Wingdings" panose="05000000000000000000" pitchFamily="2" charset="2"/>
              <a:buChar char="q"/>
            </a:pPr>
            <a:r>
              <a:rPr lang="en-ZA" sz="2000" dirty="0" smtClean="0">
                <a:solidFill>
                  <a:schemeClr val="tx1"/>
                </a:solidFill>
              </a:rPr>
              <a:t>The department provided a comprehensive situational analysis outlining the dynamics in both the internal and external environments that have an effect on its operations;</a:t>
            </a:r>
          </a:p>
          <a:p>
            <a:pPr lvl="1" algn="just">
              <a:lnSpc>
                <a:spcPct val="200000"/>
              </a:lnSpc>
              <a:buClr>
                <a:srgbClr val="531A17"/>
              </a:buClr>
              <a:buFont typeface="Wingdings" panose="05000000000000000000" pitchFamily="2" charset="2"/>
              <a:buChar char="q"/>
            </a:pPr>
            <a:r>
              <a:rPr lang="en-ZA" sz="2000" dirty="0" smtClean="0">
                <a:solidFill>
                  <a:schemeClr val="tx1"/>
                </a:solidFill>
              </a:rPr>
              <a:t>The APP adheres to the technical planning principles and is measurable;</a:t>
            </a:r>
          </a:p>
          <a:p>
            <a:pPr lvl="1" algn="just">
              <a:lnSpc>
                <a:spcPct val="200000"/>
              </a:lnSpc>
              <a:buClr>
                <a:srgbClr val="531A17"/>
              </a:buClr>
              <a:buFont typeface="Wingdings" panose="05000000000000000000" pitchFamily="2" charset="2"/>
              <a:buChar char="q"/>
            </a:pPr>
            <a:r>
              <a:rPr lang="en-ZA" sz="2000" dirty="0" smtClean="0">
                <a:solidFill>
                  <a:schemeClr val="tx1"/>
                </a:solidFill>
              </a:rPr>
              <a:t>The APP measures the core functions of the department. </a:t>
            </a:r>
          </a:p>
          <a:p>
            <a:pPr marL="82296" indent="0" algn="just">
              <a:lnSpc>
                <a:spcPct val="200000"/>
              </a:lnSpc>
              <a:buClr>
                <a:srgbClr val="531A17"/>
              </a:buClr>
              <a:buNone/>
            </a:pPr>
            <a:r>
              <a:rPr lang="en-ZA" sz="2200" b="1" dirty="0" smtClean="0">
                <a:solidFill>
                  <a:schemeClr val="tx1"/>
                </a:solidFill>
              </a:rPr>
              <a:t>It should be noted that a technically compliant plan is a step in the right direction, however does not always translate to good performance.    </a:t>
            </a:r>
            <a:endParaRPr lang="en-ZA" sz="2200" b="1" dirty="0">
              <a:solidFill>
                <a:schemeClr val="tx1"/>
              </a:solidFill>
            </a:endParaRPr>
          </a:p>
          <a:p>
            <a:pPr algn="just">
              <a:lnSpc>
                <a:spcPct val="200000"/>
              </a:lnSpc>
              <a:buClr>
                <a:srgbClr val="531A17"/>
              </a:buClr>
              <a:buFont typeface="Wingdings" panose="05000000000000000000" pitchFamily="2" charset="2"/>
              <a:buChar char="q"/>
            </a:pPr>
            <a:endParaRPr lang="en-ZA" sz="2400" dirty="0" smtClean="0">
              <a:solidFill>
                <a:schemeClr val="tx1"/>
              </a:solidFill>
            </a:endParaRPr>
          </a:p>
          <a:p>
            <a:pPr lvl="1" algn="just">
              <a:lnSpc>
                <a:spcPct val="150000"/>
              </a:lnSpc>
              <a:buClr>
                <a:srgbClr val="531A17"/>
              </a:buClr>
              <a:buFont typeface="Wingdings" panose="05000000000000000000" pitchFamily="2" charset="2"/>
              <a:buChar char="q"/>
            </a:pPr>
            <a:endParaRPr lang="en-US" sz="1600" dirty="0">
              <a:solidFill>
                <a:schemeClr val="tx1"/>
              </a:solidFill>
            </a:endParaRPr>
          </a:p>
          <a:p>
            <a:endParaRPr lang="en-ZA" dirty="0" smtClean="0"/>
          </a:p>
          <a:p>
            <a:endParaRPr lang="en-ZA" dirty="0" smtClean="0"/>
          </a:p>
          <a:p>
            <a:endParaRPr lang="en-ZA" dirty="0"/>
          </a:p>
        </p:txBody>
      </p:sp>
      <p:sp>
        <p:nvSpPr>
          <p:cNvPr id="4" name="Slide Number Placeholder 3"/>
          <p:cNvSpPr>
            <a:spLocks noGrp="1"/>
          </p:cNvSpPr>
          <p:nvPr>
            <p:ph type="sldNum" sz="quarter" idx="4"/>
          </p:nvPr>
        </p:nvSpPr>
        <p:spPr/>
        <p:txBody>
          <a:bodyPr/>
          <a:lstStyle/>
          <a:p>
            <a:fld id="{62AAA1A3-262B-4979-8C18-306C3DA11E9E}" type="slidenum">
              <a:rPr lang="en-ZA">
                <a:solidFill>
                  <a:srgbClr val="531A17">
                    <a:satMod val="130000"/>
                  </a:srgbClr>
                </a:solidFill>
              </a:rPr>
              <a:pPr/>
              <a:t>4</a:t>
            </a:fld>
            <a:endParaRPr lang="en-ZA" dirty="0">
              <a:solidFill>
                <a:srgbClr val="531A17">
                  <a:satMod val="130000"/>
                </a:srgbClr>
              </a:solidFill>
            </a:endParaRPr>
          </a:p>
        </p:txBody>
      </p:sp>
    </p:spTree>
    <p:extLst>
      <p:ext uri="{BB962C8B-B14F-4D97-AF65-F5344CB8AC3E}">
        <p14:creationId xmlns:p14="http://schemas.microsoft.com/office/powerpoint/2010/main" val="2470563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9512" y="1340768"/>
            <a:ext cx="8568952" cy="3293209"/>
          </a:xfrm>
          <a:prstGeom prst="rect">
            <a:avLst/>
          </a:prstGeom>
          <a:noFill/>
          <a:ln w="76200">
            <a:solidFill>
              <a:schemeClr val="bg1"/>
            </a:solidFill>
          </a:ln>
        </p:spPr>
        <p:txBody>
          <a:bodyPr wrap="square">
            <a:spAutoFit/>
          </a:bodyPr>
          <a:lstStyle/>
          <a:p>
            <a:pPr algn="ctr">
              <a:defRPr/>
            </a:pPr>
            <a:endParaRPr lang="en-US" sz="4800" b="1" dirty="0" smtClean="0">
              <a:solidFill>
                <a:schemeClr val="accent1"/>
              </a:solidFill>
              <a:effectLst>
                <a:outerShdw blurRad="38100" dist="38100" dir="2700000" algn="tl">
                  <a:srgbClr val="000000">
                    <a:alpha val="43137"/>
                  </a:srgbClr>
                </a:outerShdw>
              </a:effectLst>
              <a:latin typeface="Calibri" pitchFamily="34" charset="0"/>
              <a:ea typeface="+mj-ea"/>
              <a:cs typeface="+mj-cs"/>
            </a:endParaRPr>
          </a:p>
          <a:p>
            <a:pPr algn="ctr">
              <a:defRPr/>
            </a:pPr>
            <a:r>
              <a:rPr lang="en-US" sz="4800" b="1" dirty="0" smtClean="0">
                <a:solidFill>
                  <a:schemeClr val="accent1"/>
                </a:solidFill>
                <a:effectLst>
                  <a:outerShdw blurRad="38100" dist="38100" dir="2700000" algn="tl">
                    <a:srgbClr val="000000">
                      <a:alpha val="43137"/>
                    </a:srgbClr>
                  </a:outerShdw>
                </a:effectLst>
                <a:latin typeface="Calibri" pitchFamily="34" charset="0"/>
                <a:ea typeface="+mj-ea"/>
                <a:cs typeface="+mj-cs"/>
              </a:rPr>
              <a:t>DPW and PMTE 2017/18 </a:t>
            </a:r>
            <a:r>
              <a:rPr lang="en-US" sz="4800" b="1" dirty="0">
                <a:solidFill>
                  <a:schemeClr val="accent1"/>
                </a:solidFill>
                <a:effectLst>
                  <a:outerShdw blurRad="38100" dist="38100" dir="2700000" algn="tl">
                    <a:srgbClr val="000000">
                      <a:alpha val="43137"/>
                    </a:srgbClr>
                  </a:outerShdw>
                </a:effectLst>
                <a:latin typeface="Calibri" pitchFamily="34" charset="0"/>
                <a:ea typeface="+mj-ea"/>
                <a:cs typeface="+mj-cs"/>
              </a:rPr>
              <a:t>Quarterly </a:t>
            </a:r>
            <a:r>
              <a:rPr lang="en-US" sz="4800" b="1" dirty="0" smtClean="0">
                <a:solidFill>
                  <a:schemeClr val="accent1"/>
                </a:solidFill>
                <a:effectLst>
                  <a:outerShdw blurRad="38100" dist="38100" dir="2700000" algn="tl">
                    <a:srgbClr val="000000">
                      <a:alpha val="43137"/>
                    </a:srgbClr>
                  </a:outerShdw>
                </a:effectLst>
                <a:latin typeface="Calibri" pitchFamily="34" charset="0"/>
                <a:ea typeface="+mj-ea"/>
                <a:cs typeface="+mj-cs"/>
              </a:rPr>
              <a:t>Performance (Q1-Q3)</a:t>
            </a:r>
            <a:endParaRPr lang="en-US" sz="4800" b="1" dirty="0">
              <a:solidFill>
                <a:schemeClr val="accent1"/>
              </a:solidFill>
              <a:effectLst>
                <a:outerShdw blurRad="38100" dist="38100" dir="2700000" algn="tl">
                  <a:srgbClr val="000000">
                    <a:alpha val="43137"/>
                  </a:srgbClr>
                </a:outerShdw>
              </a:effectLst>
              <a:latin typeface="Calibri" pitchFamily="34" charset="0"/>
              <a:ea typeface="+mj-ea"/>
              <a:cs typeface="+mj-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srgbClr val="B46E12">
                  <a:lumMod val="50000"/>
                </a:srgbClr>
              </a:solidFill>
              <a:effectLst/>
              <a:uLnTx/>
              <a:uFillTx/>
              <a:latin typeface="Calibri" pitchFamily="34" charset="0"/>
              <a:ea typeface="+mn-ea"/>
              <a:cs typeface="+mn-cs"/>
              <a:hlinkClick r:id="rId3"/>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B46E12">
                  <a:lumMod val="50000"/>
                </a:srgbClr>
              </a:solidFill>
              <a:effectLst/>
              <a:uLnTx/>
              <a:uFillTx/>
              <a:latin typeface="Calibri"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srgbClr val="B46E12">
                  <a:lumMod val="50000"/>
                </a:srgbClr>
              </a:solidFill>
              <a:effectLst/>
              <a:uLnTx/>
              <a:uFillTx/>
              <a:latin typeface="Calibri"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E7DEC9">
                    <a:lumMod val="50000"/>
                  </a:srgbClr>
                </a:solidFill>
                <a:effectLst/>
                <a:uLnTx/>
                <a:uFillTx/>
                <a:latin typeface="Arial Narrow" pitchFamily="34" charset="0"/>
                <a:ea typeface="+mn-ea"/>
                <a:cs typeface="+mn-cs"/>
              </a:rPr>
              <a:t>		</a:t>
            </a:r>
            <a:endParaRPr kumimoji="0" lang="en-ZA" sz="2800" b="0" i="0" u="none" strike="noStrike" kern="1200" cap="none" spc="0" normalizeH="0" baseline="0" noProof="0" dirty="0">
              <a:ln>
                <a:noFill/>
              </a:ln>
              <a:solidFill>
                <a:srgbClr val="E7DEC9">
                  <a:lumMod val="50000"/>
                </a:srgbClr>
              </a:solidFill>
              <a:effectLst/>
              <a:uLnTx/>
              <a:uFillTx/>
              <a:latin typeface="Arial Narrow" pitchFamily="34" charset="0"/>
              <a:ea typeface="+mn-ea"/>
              <a:cs typeface="+mn-cs"/>
            </a:endParaRPr>
          </a:p>
        </p:txBody>
      </p:sp>
      <p:sp>
        <p:nvSpPr>
          <p:cNvPr id="2" name="Slide Number Placeholder 1"/>
          <p:cNvSpPr>
            <a:spLocks noGrp="1"/>
          </p:cNvSpPr>
          <p:nvPr>
            <p:ph type="sldNum" sz="quarter" idx="4294967295"/>
          </p:nvPr>
        </p:nvSpPr>
        <p:spPr>
          <a:xfrm>
            <a:off x="6479292" y="6398030"/>
            <a:ext cx="2448273" cy="548680"/>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C414E1-ED6F-40AE-94BD-6FAA086C6D38}" type="slidenum">
              <a:rPr kumimoji="0" lang="en-ZA" sz="1800" b="0" i="0" u="none" strike="noStrike" kern="1200" cap="none" spc="0" normalizeH="0" baseline="0" noProof="0" smtClean="0">
                <a:ln>
                  <a:noFill/>
                </a:ln>
                <a:solidFill>
                  <a:srgbClr val="531A17"/>
                </a:solidFill>
                <a:effectLst/>
                <a:uLnTx/>
                <a:uFillTx/>
                <a:latin typeface="Calibri" pitchFamily="34" charset="0"/>
                <a:ea typeface="+mn-ea"/>
                <a:cs typeface="Calibri"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ZA" sz="1800" b="0" i="0" u="none" strike="noStrike" kern="1200" cap="none" spc="0" normalizeH="0" baseline="0" noProof="0" dirty="0">
              <a:ln>
                <a:noFill/>
              </a:ln>
              <a:solidFill>
                <a:srgbClr val="531A17"/>
              </a:solidFill>
              <a:effectLst/>
              <a:uLnTx/>
              <a:uFillTx/>
              <a:latin typeface="Calibri" pitchFamily="34" charset="0"/>
              <a:ea typeface="+mn-ea"/>
              <a:cs typeface="Calibri" pitchFamily="34" charset="0"/>
            </a:endParaRPr>
          </a:p>
        </p:txBody>
      </p:sp>
    </p:spTree>
    <p:extLst>
      <p:ext uri="{BB962C8B-B14F-4D97-AF65-F5344CB8AC3E}">
        <p14:creationId xmlns:p14="http://schemas.microsoft.com/office/powerpoint/2010/main" val="921214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b="1" dirty="0" smtClean="0">
                <a:solidFill>
                  <a:schemeClr val="accent1"/>
                </a:solidFill>
              </a:rPr>
              <a:t>DPW &amp; PMTE: Programme 1: Administration Performance Overview (Q1-Q3) </a:t>
            </a:r>
            <a:endParaRPr lang="en-US" sz="3200" dirty="0">
              <a:solidFill>
                <a:schemeClr val="accent1"/>
              </a:solidFill>
            </a:endParaRPr>
          </a:p>
        </p:txBody>
      </p:sp>
      <p:sp>
        <p:nvSpPr>
          <p:cNvPr id="3" name="Content Placeholder 2"/>
          <p:cNvSpPr>
            <a:spLocks noGrp="1"/>
          </p:cNvSpPr>
          <p:nvPr>
            <p:ph idx="1"/>
          </p:nvPr>
        </p:nvSpPr>
        <p:spPr>
          <a:xfrm>
            <a:off x="251520" y="1097277"/>
            <a:ext cx="8726816" cy="4896544"/>
          </a:xfrm>
        </p:spPr>
        <p:txBody>
          <a:bodyPr>
            <a:normAutofit fontScale="40000" lnSpcReduction="20000"/>
          </a:bodyPr>
          <a:lstStyle/>
          <a:p>
            <a:pPr marL="82296" indent="0" algn="just">
              <a:buNone/>
            </a:pPr>
            <a:endParaRPr lang="en-ZA" sz="2400" dirty="0">
              <a:solidFill>
                <a:schemeClr val="tx1"/>
              </a:solidFill>
            </a:endParaRPr>
          </a:p>
          <a:p>
            <a:pPr marL="82296" indent="0" algn="just">
              <a:buNone/>
            </a:pPr>
            <a:r>
              <a:rPr lang="en-ZA" sz="3300" b="1" dirty="0" smtClean="0">
                <a:solidFill>
                  <a:schemeClr val="tx1"/>
                </a:solidFill>
              </a:rPr>
              <a:t>The Administration programme is a shared service between DPW and PMTE</a:t>
            </a:r>
          </a:p>
          <a:p>
            <a:pPr marL="82296" indent="0" algn="just">
              <a:lnSpc>
                <a:spcPct val="120000"/>
              </a:lnSpc>
              <a:buNone/>
            </a:pPr>
            <a:endParaRPr lang="en-US" sz="1900" b="1" dirty="0" smtClean="0">
              <a:solidFill>
                <a:schemeClr val="tx1"/>
              </a:solidFill>
            </a:endParaRPr>
          </a:p>
          <a:p>
            <a:pPr algn="just">
              <a:buFont typeface="Wingdings" panose="05000000000000000000" pitchFamily="2" charset="2"/>
              <a:buChar char="q"/>
            </a:pPr>
            <a:r>
              <a:rPr lang="en-US" sz="3800" dirty="0" smtClean="0">
                <a:solidFill>
                  <a:schemeClr val="tx1"/>
                </a:solidFill>
              </a:rPr>
              <a:t>It is noted that the department has reported to be performing fairly well on the indicator </a:t>
            </a:r>
            <a:r>
              <a:rPr lang="en-US" sz="3800" i="1" dirty="0" smtClean="0">
                <a:solidFill>
                  <a:schemeClr val="tx1"/>
                </a:solidFill>
              </a:rPr>
              <a:t>“Percentage of compliant invoices paid within 30 days”. </a:t>
            </a:r>
          </a:p>
          <a:p>
            <a:pPr marL="82296" indent="0" algn="just">
              <a:buNone/>
            </a:pPr>
            <a:endParaRPr lang="en-US" sz="3800" i="1" dirty="0" smtClean="0">
              <a:solidFill>
                <a:schemeClr val="tx1"/>
              </a:solidFill>
            </a:endParaRPr>
          </a:p>
          <a:p>
            <a:pPr algn="just">
              <a:buFont typeface="Wingdings" panose="05000000000000000000" pitchFamily="2" charset="2"/>
              <a:buChar char="q"/>
            </a:pPr>
            <a:r>
              <a:rPr lang="en-US" sz="3800" dirty="0" smtClean="0">
                <a:solidFill>
                  <a:schemeClr val="tx1"/>
                </a:solidFill>
              </a:rPr>
              <a:t>Although, both DPW and PMTE are not yet fully achieving the planned target of 100%, but on average, PMTE is at 80%  and DPW at 94%.</a:t>
            </a:r>
          </a:p>
          <a:p>
            <a:pPr marL="82296" indent="0" algn="just">
              <a:buNone/>
            </a:pPr>
            <a:endParaRPr lang="en-US" sz="2400" dirty="0" smtClean="0">
              <a:solidFill>
                <a:schemeClr val="tx1"/>
              </a:solidFill>
            </a:endParaRPr>
          </a:p>
          <a:p>
            <a:pPr algn="just">
              <a:buFont typeface="Wingdings" panose="05000000000000000000" pitchFamily="2" charset="2"/>
              <a:buChar char="q"/>
            </a:pPr>
            <a:r>
              <a:rPr lang="en-US" sz="3800" dirty="0" smtClean="0">
                <a:solidFill>
                  <a:schemeClr val="tx1"/>
                </a:solidFill>
              </a:rPr>
              <a:t>PMTE has consistently under-achieved the planned targets for the indicator “</a:t>
            </a:r>
            <a:r>
              <a:rPr lang="en-US" sz="3800" i="1" dirty="0" smtClean="0">
                <a:solidFill>
                  <a:schemeClr val="tx1"/>
                </a:solidFill>
              </a:rPr>
              <a:t>Percentage of bids awarded within 56 working days of closure of tender advertisement”. </a:t>
            </a:r>
          </a:p>
          <a:p>
            <a:pPr marL="82296" indent="0" algn="just">
              <a:buNone/>
            </a:pPr>
            <a:endParaRPr lang="en-US" sz="3800" i="1" dirty="0" smtClean="0">
              <a:solidFill>
                <a:schemeClr val="tx1"/>
              </a:solidFill>
            </a:endParaRPr>
          </a:p>
          <a:p>
            <a:pPr algn="just">
              <a:buFont typeface="Wingdings" panose="05000000000000000000" pitchFamily="2" charset="2"/>
              <a:buChar char="q"/>
            </a:pPr>
            <a:r>
              <a:rPr lang="en-US" sz="3800" dirty="0" smtClean="0">
                <a:solidFill>
                  <a:schemeClr val="tx1"/>
                </a:solidFill>
              </a:rPr>
              <a:t>The reported performance against the quarterly planned targets of 65% is as follows:- Q1: 20%; Q2: 23% and Q3: 19%.  This clearly reflects that PMTE will not achieve the planned  2017/18 target</a:t>
            </a:r>
            <a:r>
              <a:rPr lang="en-US" sz="3300" dirty="0" smtClean="0">
                <a:solidFill>
                  <a:schemeClr val="tx1"/>
                </a:solidFill>
              </a:rPr>
              <a:t>.</a:t>
            </a:r>
          </a:p>
          <a:p>
            <a:pPr algn="just">
              <a:buFont typeface="Wingdings" panose="05000000000000000000" pitchFamily="2" charset="2"/>
              <a:buChar char="q"/>
            </a:pPr>
            <a:endParaRPr lang="en-US" sz="2400" dirty="0" smtClean="0">
              <a:solidFill>
                <a:schemeClr val="tx1"/>
              </a:solidFill>
            </a:endParaRPr>
          </a:p>
          <a:p>
            <a:pPr algn="just">
              <a:buFont typeface="Wingdings" panose="05000000000000000000" pitchFamily="2" charset="2"/>
              <a:buChar char="q"/>
            </a:pPr>
            <a:r>
              <a:rPr lang="en-US" sz="3800" dirty="0" smtClean="0">
                <a:solidFill>
                  <a:schemeClr val="tx1"/>
                </a:solidFill>
              </a:rPr>
              <a:t>The reasons for deviation provided by the department for the non-achievement, mostly relate to internal governance challenges, such as: non-adherence to bid execution plans by project managers, inability of bid </a:t>
            </a:r>
            <a:r>
              <a:rPr lang="en-US" sz="3800" dirty="0">
                <a:solidFill>
                  <a:schemeClr val="tx1"/>
                </a:solidFill>
              </a:rPr>
              <a:t>committees to form a quorum. </a:t>
            </a:r>
          </a:p>
          <a:p>
            <a:pPr marL="82296" indent="0" algn="just">
              <a:buNone/>
            </a:pPr>
            <a:endParaRPr lang="en-US" sz="3800" dirty="0" smtClean="0">
              <a:solidFill>
                <a:schemeClr val="tx1"/>
              </a:solidFill>
            </a:endParaRPr>
          </a:p>
          <a:p>
            <a:pPr algn="just">
              <a:buFont typeface="Wingdings" panose="05000000000000000000" pitchFamily="2" charset="2"/>
              <a:buChar char="q"/>
            </a:pPr>
            <a:r>
              <a:rPr lang="en-US" sz="3800" dirty="0" smtClean="0">
                <a:solidFill>
                  <a:schemeClr val="tx1"/>
                </a:solidFill>
              </a:rPr>
              <a:t>The department has however, as corrective actions, indicated that the bids will be monitored on a weekly basis through “war rooms”  and the issue has also been escalated to EXCO meetings.</a:t>
            </a:r>
            <a:endParaRPr lang="en-US" sz="3800" dirty="0">
              <a:solidFill>
                <a:prstClr val="black"/>
              </a:solidFill>
            </a:endParaRPr>
          </a:p>
          <a:p>
            <a:pPr marL="82296" indent="0">
              <a:buNone/>
            </a:pPr>
            <a:endParaRPr lang="en-US" sz="2600" dirty="0">
              <a:solidFill>
                <a:prstClr val="black"/>
              </a:solidFill>
            </a:endParaRPr>
          </a:p>
          <a:p>
            <a:pPr marL="82296" indent="0">
              <a:buNone/>
            </a:pPr>
            <a:endParaRPr lang="en-US" sz="2600" dirty="0">
              <a:solidFill>
                <a:prstClr val="black"/>
              </a:solidFill>
            </a:endParaRPr>
          </a:p>
          <a:p>
            <a:pPr marL="82296" indent="0">
              <a:buNone/>
            </a:pPr>
            <a:endParaRPr lang="en-US" dirty="0"/>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6</a:t>
            </a:fld>
            <a:endParaRPr lang="en-ZA" dirty="0">
              <a:solidFill>
                <a:srgbClr val="531A17">
                  <a:satMod val="130000"/>
                </a:srgbClr>
              </a:solidFill>
            </a:endParaRPr>
          </a:p>
        </p:txBody>
      </p:sp>
    </p:spTree>
    <p:extLst>
      <p:ext uri="{BB962C8B-B14F-4D97-AF65-F5344CB8AC3E}">
        <p14:creationId xmlns:p14="http://schemas.microsoft.com/office/powerpoint/2010/main" val="4128636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b="1" dirty="0" smtClean="0">
                <a:solidFill>
                  <a:schemeClr val="accent1"/>
                </a:solidFill>
              </a:rPr>
              <a:t>DPW &amp; PMTE 2017/18: Programme 1: Administration Performance Overview (Q1-Q3) </a:t>
            </a:r>
            <a:endParaRPr lang="en-US" sz="3200" dirty="0">
              <a:solidFill>
                <a:schemeClr val="accent1"/>
              </a:solidFill>
            </a:endParaRPr>
          </a:p>
        </p:txBody>
      </p:sp>
      <p:sp>
        <p:nvSpPr>
          <p:cNvPr id="3" name="Content Placeholder 2"/>
          <p:cNvSpPr>
            <a:spLocks noGrp="1"/>
          </p:cNvSpPr>
          <p:nvPr>
            <p:ph idx="1"/>
          </p:nvPr>
        </p:nvSpPr>
        <p:spPr>
          <a:xfrm>
            <a:off x="251520" y="1097277"/>
            <a:ext cx="8726816" cy="4896544"/>
          </a:xfrm>
        </p:spPr>
        <p:txBody>
          <a:bodyPr>
            <a:normAutofit fontScale="92500" lnSpcReduction="10000"/>
          </a:bodyPr>
          <a:lstStyle/>
          <a:p>
            <a:pPr marL="82296" indent="0" algn="just">
              <a:buNone/>
            </a:pPr>
            <a:endParaRPr lang="en-US" sz="1000" i="1" dirty="0">
              <a:solidFill>
                <a:schemeClr val="tx1"/>
              </a:solidFill>
            </a:endParaRPr>
          </a:p>
          <a:p>
            <a:pPr algn="just">
              <a:buFont typeface="Wingdings" panose="05000000000000000000" pitchFamily="2" charset="2"/>
              <a:buChar char="q"/>
            </a:pPr>
            <a:r>
              <a:rPr lang="en-US" sz="2200" dirty="0" smtClean="0">
                <a:solidFill>
                  <a:schemeClr val="tx1"/>
                </a:solidFill>
              </a:rPr>
              <a:t>Consistent non-achievement was noted for newly introduced indicator: </a:t>
            </a:r>
            <a:r>
              <a:rPr lang="en-US" sz="2200" i="1" dirty="0" smtClean="0">
                <a:solidFill>
                  <a:schemeClr val="tx1"/>
                </a:solidFill>
              </a:rPr>
              <a:t>“Percentage savings for Built Environment Consultants”</a:t>
            </a:r>
            <a:r>
              <a:rPr lang="en-US" sz="2200" dirty="0" smtClean="0">
                <a:solidFill>
                  <a:schemeClr val="tx1"/>
                </a:solidFill>
              </a:rPr>
              <a:t> for PMTE</a:t>
            </a:r>
            <a:r>
              <a:rPr lang="en-US" sz="2200" i="1" dirty="0" smtClean="0">
                <a:solidFill>
                  <a:schemeClr val="tx1"/>
                </a:solidFill>
              </a:rPr>
              <a:t>.</a:t>
            </a:r>
          </a:p>
          <a:p>
            <a:pPr marL="82296" indent="0" algn="just">
              <a:buNone/>
            </a:pPr>
            <a:r>
              <a:rPr lang="en-US" sz="2200" i="1" dirty="0" smtClean="0">
                <a:solidFill>
                  <a:schemeClr val="tx1"/>
                </a:solidFill>
              </a:rPr>
              <a:t> </a:t>
            </a:r>
          </a:p>
          <a:p>
            <a:pPr algn="just">
              <a:buFont typeface="Wingdings" panose="05000000000000000000" pitchFamily="2" charset="2"/>
              <a:buChar char="q"/>
            </a:pPr>
            <a:r>
              <a:rPr lang="en-US" sz="2200" dirty="0" smtClean="0">
                <a:solidFill>
                  <a:schemeClr val="tx1"/>
                </a:solidFill>
              </a:rPr>
              <a:t>The planned quarterly targets is 24%, however, the department has achieved 0%</a:t>
            </a:r>
            <a:r>
              <a:rPr lang="en-US" sz="2200" i="1" dirty="0">
                <a:solidFill>
                  <a:schemeClr val="tx1"/>
                </a:solidFill>
              </a:rPr>
              <a:t> </a:t>
            </a:r>
            <a:r>
              <a:rPr lang="en-US" sz="2200" dirty="0" smtClean="0">
                <a:solidFill>
                  <a:schemeClr val="tx1"/>
                </a:solidFill>
              </a:rPr>
              <a:t>for all the three quarters</a:t>
            </a:r>
            <a:r>
              <a:rPr lang="en-US" sz="2200" i="1" dirty="0" smtClean="0">
                <a:solidFill>
                  <a:schemeClr val="tx1"/>
                </a:solidFill>
              </a:rPr>
              <a:t>. </a:t>
            </a:r>
          </a:p>
          <a:p>
            <a:pPr algn="just">
              <a:buFont typeface="Wingdings" panose="05000000000000000000" pitchFamily="2" charset="2"/>
              <a:buChar char="q"/>
            </a:pPr>
            <a:endParaRPr lang="en-US" sz="1400" i="1" dirty="0" smtClean="0">
              <a:solidFill>
                <a:schemeClr val="tx1"/>
              </a:solidFill>
            </a:endParaRPr>
          </a:p>
          <a:p>
            <a:pPr algn="just">
              <a:buFont typeface="Wingdings" panose="05000000000000000000" pitchFamily="2" charset="2"/>
              <a:buChar char="q"/>
            </a:pPr>
            <a:r>
              <a:rPr lang="en-US" sz="2200" dirty="0" smtClean="0">
                <a:solidFill>
                  <a:schemeClr val="tx1"/>
                </a:solidFill>
              </a:rPr>
              <a:t>The same reason </a:t>
            </a:r>
            <a:r>
              <a:rPr lang="en-US" sz="2200" dirty="0">
                <a:solidFill>
                  <a:schemeClr val="tx1"/>
                </a:solidFill>
              </a:rPr>
              <a:t>for deviation </a:t>
            </a:r>
            <a:r>
              <a:rPr lang="en-US" sz="2200" dirty="0" smtClean="0">
                <a:solidFill>
                  <a:schemeClr val="tx1"/>
                </a:solidFill>
              </a:rPr>
              <a:t>of </a:t>
            </a:r>
            <a:r>
              <a:rPr lang="en-US" sz="2200" i="1" dirty="0" smtClean="0">
                <a:solidFill>
                  <a:schemeClr val="tx1"/>
                </a:solidFill>
              </a:rPr>
              <a:t>“The </a:t>
            </a:r>
            <a:r>
              <a:rPr lang="en-US" sz="2200" i="1" dirty="0">
                <a:solidFill>
                  <a:schemeClr val="tx1"/>
                </a:solidFill>
              </a:rPr>
              <a:t>evaluation of bids for the establishment of framework agreements is not yet </a:t>
            </a:r>
            <a:r>
              <a:rPr lang="en-US" sz="2200" i="1" dirty="0" smtClean="0">
                <a:solidFill>
                  <a:schemeClr val="tx1"/>
                </a:solidFill>
              </a:rPr>
              <a:t>concluded” wa</a:t>
            </a:r>
            <a:r>
              <a:rPr lang="en-US" sz="2200" dirty="0" smtClean="0">
                <a:solidFill>
                  <a:schemeClr val="tx1"/>
                </a:solidFill>
              </a:rPr>
              <a:t>s provided for all the quarters. </a:t>
            </a:r>
          </a:p>
          <a:p>
            <a:pPr marL="82296" indent="0" algn="just">
              <a:buNone/>
            </a:pPr>
            <a:endParaRPr lang="en-US" sz="2200" dirty="0" smtClean="0">
              <a:solidFill>
                <a:schemeClr val="tx1"/>
              </a:solidFill>
            </a:endParaRPr>
          </a:p>
          <a:p>
            <a:pPr algn="just">
              <a:buFont typeface="Wingdings" panose="05000000000000000000" pitchFamily="2" charset="2"/>
              <a:buChar char="q"/>
            </a:pPr>
            <a:r>
              <a:rPr lang="en-US" sz="2200" dirty="0" smtClean="0">
                <a:solidFill>
                  <a:schemeClr val="tx1"/>
                </a:solidFill>
              </a:rPr>
              <a:t>However, the department has not provided any corrective actions to </a:t>
            </a:r>
            <a:r>
              <a:rPr lang="en-US" sz="2200" dirty="0">
                <a:solidFill>
                  <a:schemeClr val="tx1"/>
                </a:solidFill>
              </a:rPr>
              <a:t>be implemented to ensure that the planned target is </a:t>
            </a:r>
            <a:r>
              <a:rPr lang="en-US" sz="2200" dirty="0" smtClean="0">
                <a:solidFill>
                  <a:schemeClr val="tx1"/>
                </a:solidFill>
              </a:rPr>
              <a:t>achieved.</a:t>
            </a:r>
          </a:p>
          <a:p>
            <a:pPr marL="82296" indent="0" algn="just">
              <a:buNone/>
            </a:pPr>
            <a:endParaRPr lang="en-ZA" sz="2400" dirty="0">
              <a:solidFill>
                <a:prstClr val="black"/>
              </a:solidFill>
            </a:endParaRPr>
          </a:p>
          <a:p>
            <a:pPr marL="82296" indent="0" algn="just">
              <a:buNone/>
            </a:pPr>
            <a:r>
              <a:rPr lang="en-US" sz="2400" dirty="0" smtClean="0">
                <a:solidFill>
                  <a:prstClr val="black"/>
                </a:solidFill>
              </a:rPr>
              <a:t> </a:t>
            </a:r>
          </a:p>
          <a:p>
            <a:pPr marL="402336" lvl="1" indent="0" algn="just">
              <a:buClr>
                <a:srgbClr val="531A17"/>
              </a:buClr>
              <a:buNone/>
            </a:pPr>
            <a:endParaRPr lang="en-US" sz="1500" dirty="0">
              <a:solidFill>
                <a:prstClr val="black"/>
              </a:solidFill>
            </a:endParaRPr>
          </a:p>
          <a:p>
            <a:pPr marL="82296" indent="0">
              <a:buNone/>
            </a:pPr>
            <a:endParaRPr lang="en-ZA" sz="2600" dirty="0" smtClean="0">
              <a:solidFill>
                <a:prstClr val="black"/>
              </a:solidFill>
            </a:endParaRPr>
          </a:p>
          <a:p>
            <a:endParaRPr lang="en-ZA" sz="2600" dirty="0" smtClean="0">
              <a:solidFill>
                <a:prstClr val="black"/>
              </a:solidFill>
            </a:endParaRPr>
          </a:p>
          <a:p>
            <a:endParaRPr lang="en-US" sz="2600" dirty="0">
              <a:solidFill>
                <a:prstClr val="black"/>
              </a:solidFill>
            </a:endParaRPr>
          </a:p>
          <a:p>
            <a:endParaRPr lang="en-US" sz="2600" dirty="0">
              <a:solidFill>
                <a:prstClr val="black"/>
              </a:solidFill>
            </a:endParaRPr>
          </a:p>
          <a:p>
            <a:pPr marL="82296" indent="0">
              <a:buNone/>
            </a:pPr>
            <a:endParaRPr lang="en-US" sz="2600" dirty="0">
              <a:solidFill>
                <a:prstClr val="black"/>
              </a:solidFill>
            </a:endParaRPr>
          </a:p>
          <a:p>
            <a:pPr marL="82296" indent="0">
              <a:buNone/>
            </a:pPr>
            <a:endParaRPr lang="en-US" sz="2600" dirty="0">
              <a:solidFill>
                <a:prstClr val="black"/>
              </a:solidFill>
            </a:endParaRPr>
          </a:p>
          <a:p>
            <a:pPr marL="82296" indent="0">
              <a:buNone/>
            </a:pPr>
            <a:endParaRPr lang="en-US" dirty="0"/>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7</a:t>
            </a:fld>
            <a:endParaRPr lang="en-ZA" dirty="0">
              <a:solidFill>
                <a:srgbClr val="531A17">
                  <a:satMod val="130000"/>
                </a:srgbClr>
              </a:solidFill>
            </a:endParaRPr>
          </a:p>
        </p:txBody>
      </p:sp>
    </p:spTree>
    <p:extLst>
      <p:ext uri="{BB962C8B-B14F-4D97-AF65-F5344CB8AC3E}">
        <p14:creationId xmlns:p14="http://schemas.microsoft.com/office/powerpoint/2010/main" val="2281995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b="1" dirty="0" smtClean="0">
                <a:solidFill>
                  <a:schemeClr val="accent1"/>
                </a:solidFill>
              </a:rPr>
              <a:t>DPW &amp; PMTE 2017/18: Programme 1: Administration Performance Overview (Q1-Q3) </a:t>
            </a:r>
            <a:endParaRPr lang="en-US" sz="3200" dirty="0">
              <a:solidFill>
                <a:schemeClr val="accent1"/>
              </a:solidFill>
            </a:endParaRPr>
          </a:p>
        </p:txBody>
      </p:sp>
      <p:sp>
        <p:nvSpPr>
          <p:cNvPr id="3" name="Content Placeholder 2"/>
          <p:cNvSpPr>
            <a:spLocks noGrp="1"/>
          </p:cNvSpPr>
          <p:nvPr>
            <p:ph idx="1"/>
          </p:nvPr>
        </p:nvSpPr>
        <p:spPr>
          <a:xfrm>
            <a:off x="251520" y="1097277"/>
            <a:ext cx="8726816" cy="4896544"/>
          </a:xfrm>
        </p:spPr>
        <p:txBody>
          <a:bodyPr>
            <a:normAutofit fontScale="85000" lnSpcReduction="20000"/>
          </a:bodyPr>
          <a:lstStyle/>
          <a:p>
            <a:pPr marL="82296" indent="0" algn="just">
              <a:buNone/>
            </a:pPr>
            <a:endParaRPr lang="en-US" sz="1000" i="1" dirty="0">
              <a:solidFill>
                <a:schemeClr val="tx1"/>
              </a:solidFill>
            </a:endParaRPr>
          </a:p>
          <a:p>
            <a:pPr algn="just">
              <a:buFont typeface="Wingdings" panose="05000000000000000000" pitchFamily="2" charset="2"/>
              <a:buChar char="q"/>
            </a:pPr>
            <a:r>
              <a:rPr lang="en-US" sz="2200" dirty="0" smtClean="0">
                <a:solidFill>
                  <a:schemeClr val="tx1"/>
                </a:solidFill>
              </a:rPr>
              <a:t>The department has reported consistent achievement of the planned targets (100%) for the following indicators under DPW:</a:t>
            </a:r>
          </a:p>
          <a:p>
            <a:pPr marL="82296" indent="0" algn="just">
              <a:buNone/>
            </a:pPr>
            <a:endParaRPr lang="en-US" sz="1400" dirty="0" smtClean="0">
              <a:solidFill>
                <a:schemeClr val="tx1"/>
              </a:solidFill>
            </a:endParaRPr>
          </a:p>
          <a:p>
            <a:pPr lvl="1" algn="just">
              <a:buFont typeface="Arial" panose="020B0604020202020204" pitchFamily="34" charset="0"/>
              <a:buChar char="•"/>
            </a:pPr>
            <a:r>
              <a:rPr lang="en-US" sz="1800" dirty="0">
                <a:solidFill>
                  <a:schemeClr val="tx1"/>
                </a:solidFill>
              </a:rPr>
              <a:t>Percentage of reported fraud and corruption misconduct cases subjected to disciplinary processes </a:t>
            </a:r>
            <a:endParaRPr lang="en-US" sz="1800" dirty="0" smtClean="0">
              <a:solidFill>
                <a:schemeClr val="tx1"/>
              </a:solidFill>
            </a:endParaRPr>
          </a:p>
          <a:p>
            <a:pPr marL="402336" lvl="1" indent="0" algn="just">
              <a:buNone/>
            </a:pPr>
            <a:endParaRPr lang="en-US" sz="1200" dirty="0" smtClean="0">
              <a:solidFill>
                <a:schemeClr val="tx1"/>
              </a:solidFill>
            </a:endParaRPr>
          </a:p>
          <a:p>
            <a:pPr lvl="1" algn="just">
              <a:buFont typeface="Arial" panose="020B0604020202020204" pitchFamily="34" charset="0"/>
              <a:buChar char="•"/>
            </a:pPr>
            <a:r>
              <a:rPr lang="en-US" sz="1800" dirty="0">
                <a:solidFill>
                  <a:schemeClr val="tx1"/>
                </a:solidFill>
              </a:rPr>
              <a:t>Percentage of funded </a:t>
            </a:r>
            <a:r>
              <a:rPr lang="en-US" sz="1800" dirty="0" err="1">
                <a:solidFill>
                  <a:schemeClr val="tx1"/>
                </a:solidFill>
              </a:rPr>
              <a:t>prioritised</a:t>
            </a:r>
            <a:r>
              <a:rPr lang="en-US" sz="1800" dirty="0">
                <a:solidFill>
                  <a:schemeClr val="tx1"/>
                </a:solidFill>
              </a:rPr>
              <a:t> vacancies filled as per recruitment </a:t>
            </a:r>
            <a:r>
              <a:rPr lang="en-US" sz="1800" dirty="0" smtClean="0">
                <a:solidFill>
                  <a:schemeClr val="tx1"/>
                </a:solidFill>
              </a:rPr>
              <a:t>plan</a:t>
            </a:r>
          </a:p>
          <a:p>
            <a:pPr marL="402336" lvl="1" indent="0" algn="just">
              <a:buNone/>
            </a:pPr>
            <a:r>
              <a:rPr lang="en-US" sz="1800" dirty="0" smtClean="0">
                <a:solidFill>
                  <a:schemeClr val="tx1"/>
                </a:solidFill>
              </a:rPr>
              <a:t> </a:t>
            </a:r>
          </a:p>
          <a:p>
            <a:pPr algn="just">
              <a:buFont typeface="Wingdings" panose="05000000000000000000" pitchFamily="2" charset="2"/>
              <a:buChar char="q"/>
            </a:pPr>
            <a:r>
              <a:rPr lang="en-ZA" sz="2200" dirty="0" smtClean="0">
                <a:solidFill>
                  <a:schemeClr val="tx1"/>
                </a:solidFill>
              </a:rPr>
              <a:t>However, the following inconsistencies have been noted for the indicator related to filling of vacancies</a:t>
            </a:r>
          </a:p>
          <a:p>
            <a:pPr marL="82296" indent="0" algn="just">
              <a:buNone/>
            </a:pPr>
            <a:endParaRPr lang="en-ZA" sz="1600" dirty="0" smtClean="0">
              <a:solidFill>
                <a:schemeClr val="tx1"/>
              </a:solidFill>
            </a:endParaRPr>
          </a:p>
          <a:p>
            <a:pPr lvl="1" algn="just">
              <a:buFont typeface="Arial" panose="020B0604020202020204" pitchFamily="34" charset="0"/>
              <a:buChar char="•"/>
            </a:pPr>
            <a:r>
              <a:rPr lang="en-ZA" sz="1800" dirty="0" smtClean="0">
                <a:solidFill>
                  <a:schemeClr val="tx1"/>
                </a:solidFill>
              </a:rPr>
              <a:t>The global figures of the posts advertised vs the breakdown of figures for the different categories </a:t>
            </a:r>
            <a:r>
              <a:rPr lang="en-ZA" sz="1800" dirty="0">
                <a:solidFill>
                  <a:schemeClr val="tx1"/>
                </a:solidFill>
              </a:rPr>
              <a:t>in the reported outputs </a:t>
            </a:r>
            <a:r>
              <a:rPr lang="en-ZA" sz="1800" dirty="0" smtClean="0">
                <a:solidFill>
                  <a:schemeClr val="tx1"/>
                </a:solidFill>
              </a:rPr>
              <a:t>do not correspond.</a:t>
            </a:r>
          </a:p>
          <a:p>
            <a:pPr marL="402336" lvl="1" indent="0" algn="just">
              <a:buNone/>
            </a:pPr>
            <a:endParaRPr lang="en-ZA" sz="1300" dirty="0" smtClean="0">
              <a:solidFill>
                <a:schemeClr val="tx1"/>
              </a:solidFill>
            </a:endParaRPr>
          </a:p>
          <a:p>
            <a:pPr lvl="1" algn="just">
              <a:buFont typeface="Arial" panose="020B0604020202020204" pitchFamily="34" charset="0"/>
              <a:buChar char="•"/>
            </a:pPr>
            <a:r>
              <a:rPr lang="en-ZA" sz="1800" dirty="0" smtClean="0">
                <a:solidFill>
                  <a:schemeClr val="tx1"/>
                </a:solidFill>
              </a:rPr>
              <a:t>The indicator measures vacancies filled, however, the reported outputs reflect the process towards filling of positions, which is to advertise.</a:t>
            </a:r>
          </a:p>
          <a:p>
            <a:pPr marL="82296" indent="0" algn="just">
              <a:buNone/>
            </a:pPr>
            <a:endParaRPr lang="en-US" sz="1400" i="1" dirty="0" smtClean="0">
              <a:solidFill>
                <a:schemeClr val="tx1"/>
              </a:solidFill>
            </a:endParaRPr>
          </a:p>
          <a:p>
            <a:pPr algn="just">
              <a:buFont typeface="Wingdings" panose="05000000000000000000" pitchFamily="2" charset="2"/>
              <a:buChar char="q"/>
            </a:pPr>
            <a:endParaRPr lang="en-ZA" sz="2400" dirty="0">
              <a:solidFill>
                <a:prstClr val="black"/>
              </a:solidFill>
            </a:endParaRPr>
          </a:p>
          <a:p>
            <a:pPr marL="82296" indent="0" algn="just">
              <a:buNone/>
            </a:pPr>
            <a:r>
              <a:rPr lang="en-US" sz="2400" dirty="0" smtClean="0">
                <a:solidFill>
                  <a:prstClr val="black"/>
                </a:solidFill>
              </a:rPr>
              <a:t> </a:t>
            </a:r>
          </a:p>
          <a:p>
            <a:pPr marL="402336" lvl="1" indent="0" algn="just">
              <a:buClr>
                <a:srgbClr val="531A17"/>
              </a:buClr>
              <a:buNone/>
            </a:pPr>
            <a:endParaRPr lang="en-US" sz="1500" dirty="0">
              <a:solidFill>
                <a:prstClr val="black"/>
              </a:solidFill>
            </a:endParaRPr>
          </a:p>
          <a:p>
            <a:pPr marL="82296" indent="0">
              <a:buNone/>
            </a:pPr>
            <a:endParaRPr lang="en-ZA" sz="2600" dirty="0" smtClean="0">
              <a:solidFill>
                <a:prstClr val="black"/>
              </a:solidFill>
            </a:endParaRPr>
          </a:p>
          <a:p>
            <a:endParaRPr lang="en-ZA" sz="2600" dirty="0" smtClean="0">
              <a:solidFill>
                <a:prstClr val="black"/>
              </a:solidFill>
            </a:endParaRPr>
          </a:p>
          <a:p>
            <a:endParaRPr lang="en-US" sz="2600" dirty="0">
              <a:solidFill>
                <a:prstClr val="black"/>
              </a:solidFill>
            </a:endParaRPr>
          </a:p>
          <a:p>
            <a:endParaRPr lang="en-US" sz="2600" dirty="0">
              <a:solidFill>
                <a:prstClr val="black"/>
              </a:solidFill>
            </a:endParaRPr>
          </a:p>
          <a:p>
            <a:pPr marL="82296" indent="0">
              <a:buNone/>
            </a:pPr>
            <a:endParaRPr lang="en-US" sz="2600" dirty="0">
              <a:solidFill>
                <a:prstClr val="black"/>
              </a:solidFill>
            </a:endParaRPr>
          </a:p>
          <a:p>
            <a:pPr marL="82296" indent="0">
              <a:buNone/>
            </a:pPr>
            <a:endParaRPr lang="en-US" sz="2600" dirty="0">
              <a:solidFill>
                <a:prstClr val="black"/>
              </a:solidFill>
            </a:endParaRPr>
          </a:p>
          <a:p>
            <a:pPr marL="82296" indent="0">
              <a:buNone/>
            </a:pPr>
            <a:endParaRPr lang="en-US" dirty="0"/>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8</a:t>
            </a:fld>
            <a:endParaRPr lang="en-ZA" dirty="0">
              <a:solidFill>
                <a:srgbClr val="531A17">
                  <a:satMod val="130000"/>
                </a:srgbClr>
              </a:solidFill>
            </a:endParaRPr>
          </a:p>
        </p:txBody>
      </p:sp>
    </p:spTree>
    <p:extLst>
      <p:ext uri="{BB962C8B-B14F-4D97-AF65-F5344CB8AC3E}">
        <p14:creationId xmlns:p14="http://schemas.microsoft.com/office/powerpoint/2010/main" val="209789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b="1" dirty="0" smtClean="0">
                <a:solidFill>
                  <a:schemeClr val="accent1"/>
                </a:solidFill>
              </a:rPr>
              <a:t>DPW: Programme 2: Intergovernmental Co-ordination </a:t>
            </a:r>
            <a:br>
              <a:rPr lang="en-US" sz="3200" b="1" dirty="0" smtClean="0">
                <a:solidFill>
                  <a:schemeClr val="accent1"/>
                </a:solidFill>
              </a:rPr>
            </a:br>
            <a:r>
              <a:rPr lang="en-US" sz="3200" b="1" dirty="0" smtClean="0">
                <a:solidFill>
                  <a:schemeClr val="accent1"/>
                </a:solidFill>
              </a:rPr>
              <a:t>Performance Overview (Q1-Q3) </a:t>
            </a:r>
            <a:endParaRPr lang="en-US" sz="3200" dirty="0">
              <a:solidFill>
                <a:schemeClr val="accent1"/>
              </a:solidFill>
            </a:endParaRPr>
          </a:p>
        </p:txBody>
      </p:sp>
      <p:sp>
        <p:nvSpPr>
          <p:cNvPr id="3" name="Content Placeholder 2"/>
          <p:cNvSpPr>
            <a:spLocks noGrp="1"/>
          </p:cNvSpPr>
          <p:nvPr>
            <p:ph idx="1"/>
          </p:nvPr>
        </p:nvSpPr>
        <p:spPr>
          <a:xfrm>
            <a:off x="251520" y="1097277"/>
            <a:ext cx="8726816" cy="4896544"/>
          </a:xfrm>
        </p:spPr>
        <p:txBody>
          <a:bodyPr>
            <a:normAutofit/>
          </a:bodyPr>
          <a:lstStyle/>
          <a:p>
            <a:pPr marL="82296" indent="0" algn="just">
              <a:buNone/>
            </a:pPr>
            <a:endParaRPr lang="en-US" sz="1000" i="1" dirty="0">
              <a:solidFill>
                <a:schemeClr val="tx1"/>
              </a:solidFill>
            </a:endParaRPr>
          </a:p>
          <a:p>
            <a:pPr algn="just">
              <a:buFont typeface="Wingdings" panose="05000000000000000000" pitchFamily="2" charset="2"/>
              <a:buChar char="q"/>
            </a:pPr>
            <a:r>
              <a:rPr lang="en-US" sz="2600" dirty="0">
                <a:solidFill>
                  <a:schemeClr val="tx1"/>
                </a:solidFill>
              </a:rPr>
              <a:t>M</a:t>
            </a:r>
            <a:r>
              <a:rPr lang="en-US" sz="2600" dirty="0" smtClean="0">
                <a:solidFill>
                  <a:schemeClr val="tx1"/>
                </a:solidFill>
              </a:rPr>
              <a:t>ost of the indicators in this programme do not have targets for quarters one to three, as they are planned to be achieved in quarter four.</a:t>
            </a:r>
          </a:p>
          <a:p>
            <a:pPr marL="82296" indent="0" algn="just">
              <a:buNone/>
            </a:pPr>
            <a:endParaRPr lang="en-US" sz="1400" dirty="0">
              <a:solidFill>
                <a:schemeClr val="tx1"/>
              </a:solidFill>
            </a:endParaRPr>
          </a:p>
          <a:p>
            <a:pPr algn="just">
              <a:buFont typeface="Wingdings" panose="05000000000000000000" pitchFamily="2" charset="2"/>
              <a:buChar char="q"/>
            </a:pPr>
            <a:r>
              <a:rPr lang="en-US" sz="2600" dirty="0" smtClean="0">
                <a:solidFill>
                  <a:schemeClr val="tx1"/>
                </a:solidFill>
              </a:rPr>
              <a:t>The department has under-achieved the planned targets for the indicator </a:t>
            </a:r>
            <a:r>
              <a:rPr lang="en-US" sz="2600" i="1" dirty="0" smtClean="0">
                <a:solidFill>
                  <a:schemeClr val="tx1"/>
                </a:solidFill>
              </a:rPr>
              <a:t>“Number </a:t>
            </a:r>
            <a:r>
              <a:rPr lang="en-US" sz="2600" i="1" dirty="0">
                <a:solidFill>
                  <a:schemeClr val="tx1"/>
                </a:solidFill>
              </a:rPr>
              <a:t>of agreements signed for joint service delivery with Provinces and Municipalities</a:t>
            </a:r>
            <a:r>
              <a:rPr lang="en-US" sz="2600" i="1" dirty="0" smtClean="0">
                <a:solidFill>
                  <a:schemeClr val="tx1"/>
                </a:solidFill>
              </a:rPr>
              <a:t>” </a:t>
            </a:r>
            <a:r>
              <a:rPr lang="en-US" sz="2600" dirty="0" smtClean="0">
                <a:solidFill>
                  <a:schemeClr val="tx1"/>
                </a:solidFill>
              </a:rPr>
              <a:t>throughout quarter one to three. </a:t>
            </a:r>
          </a:p>
          <a:p>
            <a:pPr marL="82296" indent="0" algn="just">
              <a:buNone/>
            </a:pPr>
            <a:endParaRPr lang="en-US" sz="1400" dirty="0" smtClean="0">
              <a:solidFill>
                <a:schemeClr val="tx1"/>
              </a:solidFill>
            </a:endParaRPr>
          </a:p>
          <a:p>
            <a:pPr algn="just">
              <a:buFont typeface="Wingdings" panose="05000000000000000000" pitchFamily="2" charset="2"/>
              <a:buChar char="q"/>
            </a:pPr>
            <a:r>
              <a:rPr lang="en-US" sz="2600" dirty="0" smtClean="0">
                <a:solidFill>
                  <a:schemeClr val="tx1"/>
                </a:solidFill>
              </a:rPr>
              <a:t>In addition, no reasons for deviation and corrective actions for quarters </a:t>
            </a:r>
            <a:r>
              <a:rPr lang="en-US" sz="2600" dirty="0">
                <a:solidFill>
                  <a:schemeClr val="tx1"/>
                </a:solidFill>
              </a:rPr>
              <a:t>1</a:t>
            </a:r>
            <a:r>
              <a:rPr lang="en-US" sz="2600" dirty="0" smtClean="0">
                <a:solidFill>
                  <a:schemeClr val="tx1"/>
                </a:solidFill>
              </a:rPr>
              <a:t>&amp;2 have been provided</a:t>
            </a:r>
            <a:r>
              <a:rPr lang="en-US" sz="3600" dirty="0" smtClean="0">
                <a:solidFill>
                  <a:schemeClr val="tx1"/>
                </a:solidFill>
              </a:rPr>
              <a:t>. </a:t>
            </a:r>
          </a:p>
          <a:p>
            <a:pPr marL="82296" indent="0" algn="just">
              <a:buNone/>
            </a:pPr>
            <a:endParaRPr lang="en-US" sz="2900" dirty="0" smtClean="0">
              <a:solidFill>
                <a:schemeClr val="tx1"/>
              </a:solidFill>
            </a:endParaRPr>
          </a:p>
          <a:p>
            <a:pPr marL="82296" indent="0" algn="just">
              <a:buNone/>
            </a:pPr>
            <a:endParaRPr lang="en-ZA" sz="2400" dirty="0">
              <a:solidFill>
                <a:prstClr val="black"/>
              </a:solidFill>
            </a:endParaRPr>
          </a:p>
          <a:p>
            <a:pPr marL="82296" indent="0" algn="just">
              <a:buNone/>
            </a:pPr>
            <a:endParaRPr lang="en-ZA" sz="2600" dirty="0" smtClean="0">
              <a:solidFill>
                <a:prstClr val="black"/>
              </a:solidFill>
            </a:endParaRPr>
          </a:p>
          <a:p>
            <a:endParaRPr lang="en-US" sz="2600" dirty="0">
              <a:solidFill>
                <a:prstClr val="black"/>
              </a:solidFill>
            </a:endParaRPr>
          </a:p>
          <a:p>
            <a:endParaRPr lang="en-US" sz="2600" dirty="0">
              <a:solidFill>
                <a:prstClr val="black"/>
              </a:solidFill>
            </a:endParaRPr>
          </a:p>
          <a:p>
            <a:pPr marL="82296" indent="0">
              <a:buNone/>
            </a:pPr>
            <a:endParaRPr lang="en-US" sz="2600" dirty="0">
              <a:solidFill>
                <a:prstClr val="black"/>
              </a:solidFill>
            </a:endParaRPr>
          </a:p>
          <a:p>
            <a:pPr marL="82296" indent="0">
              <a:buNone/>
            </a:pPr>
            <a:endParaRPr lang="en-US" sz="2600" dirty="0">
              <a:solidFill>
                <a:prstClr val="black"/>
              </a:solidFill>
            </a:endParaRPr>
          </a:p>
          <a:p>
            <a:pPr marL="82296" indent="0">
              <a:buNone/>
            </a:pPr>
            <a:endParaRPr lang="en-US" dirty="0"/>
          </a:p>
        </p:txBody>
      </p:sp>
      <p:sp>
        <p:nvSpPr>
          <p:cNvPr id="4" name="Slide Number Placeholder 3"/>
          <p:cNvSpPr>
            <a:spLocks noGrp="1"/>
          </p:cNvSpPr>
          <p:nvPr>
            <p:ph type="sldNum" sz="quarter" idx="4"/>
          </p:nvPr>
        </p:nvSpPr>
        <p:spPr/>
        <p:txBody>
          <a:bodyPr/>
          <a:lstStyle/>
          <a:p>
            <a:fld id="{62AAA1A3-262B-4979-8C18-306C3DA11E9E}" type="slidenum">
              <a:rPr lang="en-ZA" smtClean="0">
                <a:solidFill>
                  <a:srgbClr val="531A17">
                    <a:satMod val="130000"/>
                  </a:srgbClr>
                </a:solidFill>
              </a:rPr>
              <a:pPr/>
              <a:t>9</a:t>
            </a:fld>
            <a:endParaRPr lang="en-ZA" dirty="0">
              <a:solidFill>
                <a:srgbClr val="531A17">
                  <a:satMod val="130000"/>
                </a:srgbClr>
              </a:solidFill>
            </a:endParaRPr>
          </a:p>
        </p:txBody>
      </p:sp>
    </p:spTree>
    <p:extLst>
      <p:ext uri="{BB962C8B-B14F-4D97-AF65-F5344CB8AC3E}">
        <p14:creationId xmlns:p14="http://schemas.microsoft.com/office/powerpoint/2010/main" val="31168707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ustom 1">
      <a:dk1>
        <a:sysClr val="windowText" lastClr="000000"/>
      </a:dk1>
      <a:lt1>
        <a:sysClr val="window" lastClr="FFFFFF"/>
      </a:lt1>
      <a:dk2>
        <a:srgbClr val="531A17"/>
      </a:dk2>
      <a:lt2>
        <a:srgbClr val="E7DEC9"/>
      </a:lt2>
      <a:accent1>
        <a:srgbClr val="531A17"/>
      </a:accent1>
      <a:accent2>
        <a:srgbClr val="874515"/>
      </a:accent2>
      <a:accent3>
        <a:srgbClr val="B46E12"/>
      </a:accent3>
      <a:accent4>
        <a:srgbClr val="B46E12"/>
      </a:accent4>
      <a:accent5>
        <a:srgbClr val="B46E12"/>
      </a:accent5>
      <a:accent6>
        <a:srgbClr val="B46E12"/>
      </a:accent6>
      <a:hlink>
        <a:srgbClr val="531A17"/>
      </a:hlink>
      <a:folHlink>
        <a:srgbClr val="B46E12"/>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301C80929617446A548DA57D3E39F5E" ma:contentTypeVersion="0" ma:contentTypeDescription="Create a new document." ma:contentTypeScope="" ma:versionID="87735470b9e028ab23c4679e0267b394">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A4AF22C-139B-44AF-A96A-49D2602EA3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C14BC68-F37D-4305-B952-20D376C2F8DB}">
  <ds:schemaRefs>
    <ds:schemaRef ds:uri="http://schemas.microsoft.com/sharepoint/v3/contenttype/forms"/>
  </ds:schemaRefs>
</ds:datastoreItem>
</file>

<file path=customXml/itemProps3.xml><?xml version="1.0" encoding="utf-8"?>
<ds:datastoreItem xmlns:ds="http://schemas.openxmlformats.org/officeDocument/2006/customXml" ds:itemID="{FCEC74AE-D05C-415F-B282-42082FFE606D}">
  <ds:schemaRefs>
    <ds:schemaRef ds:uri="http://purl.org/dc/dcmitype/"/>
    <ds:schemaRef ds:uri="http://purl.org/dc/elements/1.1/"/>
    <ds:schemaRef ds:uri="http://schemas.microsoft.com/office/2006/documentManagement/types"/>
    <ds:schemaRef ds:uri="http://www.w3.org/XML/1998/namespace"/>
    <ds:schemaRef ds:uri="http://schemas.openxmlformats.org/package/2006/metadata/core-properties"/>
    <ds:schemaRef ds:uri="http://purl.org/dc/terms/"/>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Solstice</Template>
  <TotalTime>8005</TotalTime>
  <Words>4617</Words>
  <Application>Microsoft Office PowerPoint</Application>
  <PresentationFormat>On-screen Show (4:3)</PresentationFormat>
  <Paragraphs>592</Paragraphs>
  <Slides>38</Slides>
  <Notes>4</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38</vt:i4>
      </vt:variant>
    </vt:vector>
  </HeadingPairs>
  <TitlesOfParts>
    <vt:vector size="51" baseType="lpstr">
      <vt:lpstr>Arial</vt:lpstr>
      <vt:lpstr>Arial Black</vt:lpstr>
      <vt:lpstr>Arial Narrow</vt:lpstr>
      <vt:lpstr>Calibri</vt:lpstr>
      <vt:lpstr>Courier New</vt:lpstr>
      <vt:lpstr>Garamond</vt:lpstr>
      <vt:lpstr>Georgia</vt:lpstr>
      <vt:lpstr>Symbol</vt:lpstr>
      <vt:lpstr>Times New Roman</vt:lpstr>
      <vt:lpstr>Trebuchet MS</vt:lpstr>
      <vt:lpstr>Wingdings</vt:lpstr>
      <vt:lpstr>Wingdings 2</vt:lpstr>
      <vt:lpstr>Solstice</vt:lpstr>
      <vt:lpstr>     Briefing on the 2017/18 Performance of the Department of Public Works and its Entities    Portfolio Committee on Public Works   Department of Planning, Monitoring and Evaluation  Date: 17 April 2018</vt:lpstr>
      <vt:lpstr>PRESENTATION OUTLINE</vt:lpstr>
      <vt:lpstr>DPW &amp; PMTE 2018/19  2nd Draft APP: Overview</vt:lpstr>
      <vt:lpstr>DPW &amp; PMTE  2018/19  2nd Draft APP: Overview</vt:lpstr>
      <vt:lpstr>PowerPoint Presentation</vt:lpstr>
      <vt:lpstr>DPW &amp; PMTE: Programme 1: Administration Performance Overview (Q1-Q3) </vt:lpstr>
      <vt:lpstr>DPW &amp; PMTE 2017/18: Programme 1: Administration Performance Overview (Q1-Q3) </vt:lpstr>
      <vt:lpstr>DPW &amp; PMTE 2017/18: Programme 1: Administration Performance Overview (Q1-Q3) </vt:lpstr>
      <vt:lpstr>DPW: Programme 2: Intergovernmental Co-ordination  Performance Overview (Q1-Q3) </vt:lpstr>
      <vt:lpstr>DPW: Programme 3: EPWP Performance Overview (Q1-Q3) </vt:lpstr>
      <vt:lpstr>DPW: Programme 3: EPWP Performance Overview (Q1-Q3) </vt:lpstr>
      <vt:lpstr>DPW: Programme 4: Property and Construction Industry Policy and Research: Performance Overview (Q1-Q3) </vt:lpstr>
      <vt:lpstr>DPW: Programme 5: Prestige Policy  Performance Overview (Q1-Q3) </vt:lpstr>
      <vt:lpstr>PMTE: Programme 2: Real Estate Investment Performance Overview (Q1-Q3) </vt:lpstr>
      <vt:lpstr>PMTE: Programme 3: Construction Project Management Performance Overview (Q1-Q3) </vt:lpstr>
      <vt:lpstr>PMTE: Programme 4: Real Estate Management Performance Overview (Q1-Q3) </vt:lpstr>
      <vt:lpstr>PMTE: Programme 5: Real Estate Information and Registry  Performance Overview (Q1-Q3) </vt:lpstr>
      <vt:lpstr>PMTE: Programme 6: Facilities Management Performance Overview (Q1-Q3) </vt:lpstr>
      <vt:lpstr>DPW 3rd Quarter Expenditure Analysis Overview</vt:lpstr>
      <vt:lpstr>DPW 3rd Quarter Expenditure Analysis - Overview</vt:lpstr>
      <vt:lpstr>Public Entities within Public Works Oversight</vt:lpstr>
      <vt:lpstr>Public Works Public Entities</vt:lpstr>
      <vt:lpstr>Status on submission of the Quarterly Performance Reports</vt:lpstr>
      <vt:lpstr>Independent Development Trust (IDT) 2017/18: Performance Overview (Q1-Q3) </vt:lpstr>
      <vt:lpstr>Council for the Built Environment (CBE) 2017/18 Performance Overview (Q1-Q3) </vt:lpstr>
      <vt:lpstr>OUTCOME 4 </vt:lpstr>
      <vt:lpstr>  MTSF Progress for 2nd and 3rd Quarters</vt:lpstr>
      <vt:lpstr>MTSF Progress</vt:lpstr>
      <vt:lpstr>Conclusion and Recommendations</vt:lpstr>
      <vt:lpstr>  OUTCOME 12   </vt:lpstr>
      <vt:lpstr>Background:   Sub-Outcome 3 within Outcome 12</vt:lpstr>
      <vt:lpstr>Monitoring of the 4 Indicators within the Sub-Outcome 3 (Outcome 12)</vt:lpstr>
      <vt:lpstr>PROGRESS ON PMTE INDICATORS FOR QUARTER 1 2017/2018</vt:lpstr>
      <vt:lpstr>PROGRESS ON PMTE INDICATORS FOR QUARTER 2 2017/2018</vt:lpstr>
      <vt:lpstr>PROGRESS ON PMTE INDICATORS FOR QUARTER 3 2017/2018</vt:lpstr>
      <vt:lpstr> CHALLENGES</vt:lpstr>
      <vt:lpstr>BACKLOG</vt:lpstr>
      <vt:lpstr>  </vt:lpstr>
    </vt:vector>
  </TitlesOfParts>
  <Company>SA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Pieter Pretorius</dc:creator>
  <cp:lastModifiedBy>Rudi Dicks</cp:lastModifiedBy>
  <cp:revision>614</cp:revision>
  <cp:lastPrinted>2016-11-21T10:20:48Z</cp:lastPrinted>
  <dcterms:created xsi:type="dcterms:W3CDTF">2010-04-21T14:27:00Z</dcterms:created>
  <dcterms:modified xsi:type="dcterms:W3CDTF">2018-04-16T13:01:31Z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0x0101005301C80929617446A548DA57D3E39F5E</vt:lpwstr>
  </property>
</Properties>
</file>