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8" r:id="rId3"/>
    <p:sldId id="323" r:id="rId4"/>
    <p:sldId id="307" r:id="rId5"/>
    <p:sldId id="348" r:id="rId6"/>
    <p:sldId id="325" r:id="rId7"/>
    <p:sldId id="343" r:id="rId8"/>
    <p:sldId id="316" r:id="rId9"/>
    <p:sldId id="349" r:id="rId10"/>
    <p:sldId id="321" r:id="rId11"/>
    <p:sldId id="351" r:id="rId12"/>
    <p:sldId id="352" r:id="rId13"/>
    <p:sldId id="353" r:id="rId14"/>
  </p:sldIdLst>
  <p:sldSz cx="9144000" cy="6858000" type="screen4x3"/>
  <p:notesSz cx="6797675" cy="9926638"/>
  <p:defaultTextStyle>
    <a:defPPr>
      <a:defRPr lang="en-Z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Cornwall" initials="JC" lastIdx="3" clrIdx="0"/>
  <p:cmAuthor id="1" name="Christa Brink" initials="C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D43"/>
    <a:srgbClr val="5FF20E"/>
    <a:srgbClr val="BCC63A"/>
    <a:srgbClr val="1EAC39"/>
    <a:srgbClr val="00FF00"/>
    <a:srgbClr val="21712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011" autoAdjust="0"/>
  </p:normalViewPr>
  <p:slideViewPr>
    <p:cSldViewPr>
      <p:cViewPr varScale="1">
        <p:scale>
          <a:sx n="43" d="100"/>
          <a:sy n="43" d="100"/>
        </p:scale>
        <p:origin x="-8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1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0EDFE-1988-419B-B8D8-7C6CCF895CB4}" type="datetimeFigureOut">
              <a:rPr lang="en-ZA" smtClean="0"/>
              <a:pPr/>
              <a:t>2015/02/18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A4659-9C47-42E5-9663-AD223410440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97548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DFDB7-3906-4BC5-91D3-B942A9E25CB4}" type="datetimeFigureOut">
              <a:rPr lang="en-ZA" smtClean="0"/>
              <a:pPr/>
              <a:t>2015/02/18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D7208-1D22-43C4-A599-9ABB889E96D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436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124F4C-6A1A-4F3B-BABD-492E1BE932FB}" type="slidenum">
              <a:rPr lang="en-ZA" altLang="en-US"/>
              <a:pPr/>
              <a:t>7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3986683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rgbClr val="217129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rgbClr val="1EAC39">
              <a:alpha val="6470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rgbClr val="1EAC39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217129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rgbClr val="217129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rgbClr val="00B05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" name="Picture 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943600"/>
            <a:ext cx="20574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Subtitle 6"/>
          <p:cNvSpPr txBox="1">
            <a:spLocks/>
          </p:cNvSpPr>
          <p:nvPr/>
        </p:nvSpPr>
        <p:spPr>
          <a:xfrm>
            <a:off x="4572000" y="6248400"/>
            <a:ext cx="5715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Leading the Public Service to Higher Productivity 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9AE0A-99E3-4C63-B2B4-8449D71D4822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86A129C-1B11-4C65-9278-50F43458CD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CE589-E304-4932-92BC-4E978EFEC2EB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56EA1-EF04-484F-A9EF-F7A46EDD7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6A81-1A66-4645-A462-215AAC55A81A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499D6-530E-42F4-81C4-1DA8E1C3B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4C6C-2DF8-4B56-A8A9-FE94E7C4AEEE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0D79E-02D3-4E3F-9582-54EC8CEEB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  <a:noFill/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217129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7180-79FE-4227-8B1E-6D5D91966C71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7C7F6-9150-4360-9158-4E7CF6485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AE134-217D-4957-A215-A5F2E4F1C2C2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DF316-ADA4-48F2-AA02-047D3C901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997A7A-8BB7-483F-B3C4-C549C7E6C145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72DF156-B509-4CEB-8E5F-465407427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5EB8C-22DB-4491-825E-50E8A21A40E8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E3F8C-0582-4B1D-8FF8-17D94360D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EC0F5-3C39-4081-852C-3E1923E805BE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6FD18-1A1B-4446-98A3-039A83780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FA16-46AC-43B8-B689-8915BE9B920C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210A9-F6D6-480F-8C5A-1CA70B585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67540-1DE0-48F8-A56A-77C8F0805E58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657B6-01F8-405A-A34C-4598B2662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217129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1EAC39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217129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217129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217129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ZA" smtClean="0"/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33F46B43-AB4F-48D6-B2CF-888738EB3425}" type="datetime1">
              <a:rPr lang="en-US" smtClean="0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dirty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3348EE2-341E-4790-8E96-7112CD33BCE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5943600"/>
            <a:ext cx="20574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Subtitle 6"/>
          <p:cNvSpPr txBox="1">
            <a:spLocks/>
          </p:cNvSpPr>
          <p:nvPr/>
        </p:nvSpPr>
        <p:spPr>
          <a:xfrm>
            <a:off x="4648200" y="6172200"/>
            <a:ext cx="4267200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Leading the Public Service to Higher Productivity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458200" cy="1470025"/>
          </a:xfrm>
        </p:spPr>
        <p:txBody>
          <a:bodyPr/>
          <a:lstStyle/>
          <a:p>
            <a:pPr algn="ctr"/>
            <a:r>
              <a:rPr lang="en-US" sz="6600" b="1" dirty="0" smtClean="0">
                <a:latin typeface="Calibri" pitchFamily="34" charset="0"/>
              </a:rPr>
              <a:t>Public Service Charter Implementation</a:t>
            </a:r>
            <a:r>
              <a:rPr lang="en-US" b="1" dirty="0" smtClean="0">
                <a:latin typeface="Calibri" pitchFamily="34" charset="0"/>
              </a:rPr>
              <a:t/>
            </a:r>
            <a:br>
              <a:rPr lang="en-US" b="1" dirty="0" smtClean="0">
                <a:latin typeface="Calibri" pitchFamily="34" charset="0"/>
              </a:rPr>
            </a:br>
            <a:endParaRPr lang="en-US" b="1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3933056"/>
            <a:ext cx="7920880" cy="2870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>
              <a:spcBef>
                <a:spcPts val="300"/>
              </a:spcBef>
              <a:buClr>
                <a:srgbClr val="A04DA3"/>
              </a:buClr>
            </a:pPr>
            <a:endParaRPr lang="en-ZA" sz="2400" dirty="0" smtClean="0">
              <a:solidFill>
                <a:schemeClr val="tx2"/>
              </a:solidFill>
              <a:latin typeface="+mn-lt"/>
            </a:endParaRPr>
          </a:p>
          <a:p>
            <a:pPr marL="63500" algn="ctr">
              <a:spcBef>
                <a:spcPts val="300"/>
              </a:spcBef>
              <a:buClr>
                <a:srgbClr val="A04DA3"/>
              </a:buClr>
            </a:pPr>
            <a:endParaRPr lang="en-ZA" sz="3200" b="1" dirty="0" smtClean="0">
              <a:solidFill>
                <a:srgbClr val="FFC000"/>
              </a:solidFill>
              <a:latin typeface="Calibri" pitchFamily="34" charset="0"/>
            </a:endParaRPr>
          </a:p>
          <a:p>
            <a:pPr marL="63500" algn="ctr">
              <a:spcBef>
                <a:spcPts val="300"/>
              </a:spcBef>
              <a:buClr>
                <a:srgbClr val="A04DA3"/>
              </a:buClr>
            </a:pPr>
            <a:endParaRPr lang="en-ZA" sz="3200" b="1" dirty="0" smtClean="0">
              <a:solidFill>
                <a:srgbClr val="BCC63A"/>
              </a:solidFill>
              <a:latin typeface="Calibri" pitchFamily="34" charset="0"/>
            </a:endParaRPr>
          </a:p>
          <a:p>
            <a:pPr marL="63500" algn="ctr">
              <a:spcBef>
                <a:spcPts val="300"/>
              </a:spcBef>
              <a:buClr>
                <a:srgbClr val="A04DA3"/>
              </a:buClr>
            </a:pPr>
            <a:r>
              <a:rPr lang="en-ZA" sz="3200" b="1" dirty="0" smtClean="0">
                <a:solidFill>
                  <a:srgbClr val="BCC63A"/>
                </a:solidFill>
                <a:latin typeface="Calibri" pitchFamily="34" charset="0"/>
              </a:rPr>
              <a:t>18 February 2015</a:t>
            </a:r>
          </a:p>
          <a:p>
            <a:pPr marL="63500">
              <a:spcBef>
                <a:spcPts val="300"/>
              </a:spcBef>
              <a:buClr>
                <a:srgbClr val="A04DA3"/>
              </a:buClr>
            </a:pPr>
            <a:endParaRPr lang="en-ZA" sz="2400" dirty="0" smtClean="0">
              <a:solidFill>
                <a:schemeClr val="tx2"/>
              </a:solidFill>
              <a:latin typeface="+mn-lt"/>
            </a:endParaRPr>
          </a:p>
          <a:p>
            <a:pPr marL="63500">
              <a:spcBef>
                <a:spcPts val="300"/>
              </a:spcBef>
              <a:buClr>
                <a:srgbClr val="A04DA3"/>
              </a:buClr>
            </a:pPr>
            <a:endParaRPr lang="en-ZA" sz="24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9672" y="4149080"/>
            <a:ext cx="55446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1EAC39"/>
                </a:solidFill>
                <a:latin typeface="Calibri" pitchFamily="34" charset="0"/>
              </a:rPr>
              <a:t>Presentation to Public Service Portfolio Committee</a:t>
            </a:r>
            <a:endParaRPr lang="en-ZA" sz="3200" dirty="0">
              <a:solidFill>
                <a:srgbClr val="1EAC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616624"/>
          </a:xfrm>
        </p:spPr>
        <p:txBody>
          <a:bodyPr/>
          <a:lstStyle/>
          <a:p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MPSA and Premiers have began to lead the provincial popularisation of the charter </a:t>
            </a:r>
            <a:endParaRPr lang="en-ZA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Campaigns:</a:t>
            </a:r>
          </a:p>
          <a:p>
            <a:pPr lvl="1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ZA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educate all public servants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Charter are conducted (e.g. Provincial visits as part of  Public Service month)</a:t>
            </a:r>
            <a:endParaRPr lang="en-ZA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ZA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educate the public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contents of the Charter in order for them to monitor implementation and provide feedback (Thusong Center Launch-</a:t>
            </a:r>
            <a:r>
              <a:rPr lang="en-Z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Maponya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Mall, Soweto; Mohlakeng and in other parts in the country)</a:t>
            </a:r>
          </a:p>
          <a:p>
            <a:r>
              <a:rPr lang="en-ZA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Servants have began </a:t>
            </a:r>
            <a:r>
              <a:rPr lang="en-ZA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signing  the Charter and this is ongoing </a:t>
            </a:r>
            <a:r>
              <a:rPr lang="en-ZA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.g</a:t>
            </a:r>
            <a:r>
              <a:rPr lang="en-ZA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OTP Gauteng). </a:t>
            </a:r>
          </a:p>
          <a:p>
            <a:r>
              <a:rPr lang="en-ZA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signing will be rolled out to other National and Provincial departments</a:t>
            </a:r>
            <a:endParaRPr lang="en-Z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68300"/>
            <a:ext cx="8229600" cy="828452"/>
          </a:xfrm>
        </p:spPr>
        <p:txBody>
          <a:bodyPr/>
          <a:lstStyle/>
          <a:p>
            <a:pPr algn="ctr"/>
            <a:r>
              <a:rPr lang="en-ZA" sz="2800" b="1" dirty="0" smtClean="0"/>
              <a:t>What happened so far</a:t>
            </a:r>
            <a:endParaRPr lang="en-Z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432048"/>
          </a:xfrm>
        </p:spPr>
        <p:txBody>
          <a:bodyPr/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Consultation processes on the implementation of the Service Charter 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49140"/>
            <a:ext cx="8828534" cy="5094696"/>
          </a:xfrm>
        </p:spPr>
        <p:txBody>
          <a:bodyPr/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Conducted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and are continuing, between DPSA and strategic partners to ensure that its implementation is mainstreamed into four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initiatives: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Africa Service Charter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Phakisa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Sukuma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Sakhe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Back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to basics programme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for municipalities.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Study Tours were conducted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consult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with: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Office of the Malaysian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Prime Minister Big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Fast Methodology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Presidency in SA on the Malaysian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now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translated into South African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Operation Phakisa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Provinces: Ntirisano –Gauteng, Operation Sukuma Sakhe-KZN, Setsokotsane-N.West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onsultation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processes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has began among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DPSA, SALGA and COGTA to mainstream the Service Charter implementation into the Back to Basics programme for the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Municipalities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Possible standing agenda on Service delivery IMC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MPSA as additional member</a:t>
            </a:r>
            <a:endParaRPr lang="en-ZA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22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5800"/>
          </a:xfrm>
        </p:spPr>
        <p:txBody>
          <a:bodyPr/>
          <a:lstStyle/>
          <a:p>
            <a:r>
              <a:rPr lang="en-ZA" dirty="0" smtClean="0"/>
              <a:t>Next Steps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038"/>
          </a:xfrm>
        </p:spPr>
        <p:txBody>
          <a:bodyPr/>
          <a:lstStyle/>
          <a:p>
            <a:r>
              <a:rPr lang="en-ZA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Draft Implementation Plan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in consultation with Presidency, Provinces, SALGA and COGTA.</a:t>
            </a:r>
          </a:p>
          <a:p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Approval on the plan and implementation, monitoring and evaluation</a:t>
            </a:r>
          </a:p>
          <a:p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Mobilisation of secretariat and project team.</a:t>
            </a:r>
          </a:p>
          <a:p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Joint monitoring role G&amp;A cluster</a:t>
            </a:r>
          </a:p>
          <a:p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Regular briefing Portfolio Committee on Public Service and Administration and IMC on Service Delivery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694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57808"/>
          </a:xfrm>
        </p:spPr>
        <p:txBody>
          <a:bodyPr/>
          <a:lstStyle/>
          <a:p>
            <a:r>
              <a:rPr lang="en-ZA" dirty="0" smtClean="0"/>
              <a:t>Recommendations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006"/>
          </a:xfrm>
        </p:spPr>
        <p:txBody>
          <a:bodyPr/>
          <a:lstStyle/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Note the Progress in Service Charter Implementation</a:t>
            </a:r>
          </a:p>
          <a:p>
            <a:pPr marL="566737" indent="-457200">
              <a:buFont typeface="+mj-lt"/>
              <a:buAutoNum type="arabicPeriod"/>
            </a:pP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Approve the concept of mainstreaming into Operation Phakisa, War room, Back to Basics.</a:t>
            </a:r>
          </a:p>
          <a:p>
            <a:pPr marL="566737" indent="-457200">
              <a:buFont typeface="+mj-lt"/>
              <a:buAutoNum type="arabicPeriod"/>
            </a:pP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Approve inclusion of MPSA into IMC for Service delivery</a:t>
            </a:r>
          </a:p>
          <a:p>
            <a:pPr marL="566737" indent="-457200">
              <a:buFont typeface="+mj-lt"/>
              <a:buAutoNum type="arabicPeriod"/>
            </a:pP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MPSA to report back to Portfolio Committee on the Service Charter Multiyear Operational Plan and M&amp;E.</a:t>
            </a:r>
          </a:p>
          <a:p>
            <a:pPr marL="623887" indent="-514350">
              <a:buFont typeface="+mj-lt"/>
              <a:buAutoNum type="arabicPeriod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4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pPr algn="ctr"/>
            <a:r>
              <a:rPr lang="en-ZA" sz="3200" dirty="0" smtClean="0"/>
              <a:t>Presentation Outline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______________________________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324350"/>
          </a:xfrm>
        </p:spPr>
        <p:txBody>
          <a:bodyPr/>
          <a:lstStyle/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 of the Service Charter</a:t>
            </a:r>
          </a:p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 of the Charter</a:t>
            </a:r>
          </a:p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Legislative Context</a:t>
            </a:r>
          </a:p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Services </a:t>
            </a:r>
          </a:p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happened so far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Consultation processes on the implementation of the Service Charter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Accountability Implications</a:t>
            </a:r>
          </a:p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r>
              <a:rPr lang="en-ZA" sz="3200" dirty="0" smtClean="0"/>
              <a:t>Definition of the Charter</a:t>
            </a:r>
            <a:br>
              <a:rPr lang="en-ZA" sz="3200" dirty="0" smtClean="0"/>
            </a:br>
            <a:r>
              <a:rPr lang="en-ZA" sz="3200" dirty="0" smtClean="0"/>
              <a:t>_____________________________________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324350"/>
          </a:xfrm>
        </p:spPr>
        <p:txBody>
          <a:bodyPr/>
          <a:lstStyle/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Service Charter is an accord between the </a:t>
            </a: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State as Employer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 service unions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represented in the PSCBC</a:t>
            </a:r>
          </a:p>
          <a:p>
            <a:pPr algn="just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social contract, pledge, commitment/covenant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between the State and public servants; </a:t>
            </a:r>
          </a:p>
          <a:p>
            <a:pPr algn="just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Sets out roles and responsibilities o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 parties; 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Enables service beneficiaries to understand </a:t>
            </a: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they can expect from the State; and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Will form basis of engagement between government and citizens.</a:t>
            </a:r>
          </a:p>
          <a:p>
            <a:endParaRPr lang="en-ZA" sz="2400" dirty="0" smtClean="0"/>
          </a:p>
          <a:p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pPr algn="ctr"/>
            <a:r>
              <a:rPr lang="en-ZA" b="1" dirty="0" smtClean="0">
                <a:latin typeface="Calibri" pitchFamily="34" charset="0"/>
              </a:rPr>
              <a:t>Articles in the Charter</a:t>
            </a:r>
            <a:r>
              <a:rPr lang="en-ZA" sz="3200" dirty="0" smtClean="0">
                <a:latin typeface="Calibri" pitchFamily="34" charset="0"/>
              </a:rPr>
              <a:t/>
            </a:r>
            <a:br>
              <a:rPr lang="en-ZA" sz="3200" dirty="0" smtClean="0">
                <a:latin typeface="Calibri" pitchFamily="34" charset="0"/>
              </a:rPr>
            </a:br>
            <a:r>
              <a:rPr lang="en-ZA" sz="3200" dirty="0" smtClean="0">
                <a:latin typeface="Calibri" pitchFamily="34" charset="0"/>
              </a:rPr>
              <a:t>_____________________________________</a:t>
            </a:r>
            <a:endParaRPr lang="en-ZA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4350"/>
          </a:xfrm>
        </p:spPr>
        <p:txBody>
          <a:bodyPr/>
          <a:lstStyle/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Purpose of the Charter</a:t>
            </a:r>
          </a:p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Articles in the  Charter are;</a:t>
            </a:r>
          </a:p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Where the partners to the Charter are found;</a:t>
            </a:r>
          </a:p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List of services offered by the State;</a:t>
            </a:r>
          </a:p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Service standards;</a:t>
            </a:r>
          </a:p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Commitments by the State as Employer; and</a:t>
            </a:r>
          </a:p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Commitments by public servants.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/>
          <a:lstStyle/>
          <a:p>
            <a:r>
              <a:rPr lang="en-ZA" dirty="0" smtClean="0"/>
              <a:t>Objectives of the Charter</a:t>
            </a:r>
            <a:endParaRPr lang="en-Z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377132"/>
            <a:ext cx="4038600" cy="5398255"/>
          </a:xfrm>
        </p:spPr>
        <p:txBody>
          <a:bodyPr/>
          <a:lstStyle/>
          <a:p>
            <a:r>
              <a:rPr lang="en-ZA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Improve service delivery programmes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ZA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Reinforce the partners’ commitment to service delivery improvement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benefit of all citizens;</a:t>
            </a:r>
          </a:p>
          <a:p>
            <a:r>
              <a:rPr lang="en-ZA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Clarify the rights and obligations of each of the parties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Acknowledge and reward excellent performance;</a:t>
            </a:r>
          </a:p>
          <a:p>
            <a:r>
              <a:rPr lang="en-ZA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Professionalise and encourage excellence in the public service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Enhance performance;</a:t>
            </a:r>
          </a:p>
          <a:p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Facilitate a process to define service standards in various sectors;</a:t>
            </a:r>
          </a:p>
          <a:p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 processes and initiatives that prevent and combat corruption;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1377132"/>
            <a:ext cx="4038600" cy="5398255"/>
          </a:xfrm>
        </p:spPr>
        <p:txBody>
          <a:bodyPr/>
          <a:lstStyle/>
          <a:p>
            <a:r>
              <a:rPr lang="en-ZA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Facilitate social dialogue among the partners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Help government departments rise to the </a:t>
            </a:r>
            <a:r>
              <a:rPr lang="en-ZA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challenge of treating citizens with dignity and expectations  meeting their demands equitably and fairly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algn="just"/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service delivery programmes and </a:t>
            </a:r>
            <a:r>
              <a:rPr lang="en-ZA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enhance productivity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en-ZA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Define service standards in various sectors</a:t>
            </a:r>
            <a:r>
              <a:rPr lang="en-ZA" sz="1400" u="sng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en-ZA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Facilitate social dialogue 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and strengthen the social partnership;</a:t>
            </a:r>
          </a:p>
          <a:p>
            <a:pPr algn="just"/>
            <a:r>
              <a:rPr lang="en-ZA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Encourage citizen participation 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in the delivery of public services;</a:t>
            </a:r>
          </a:p>
          <a:p>
            <a:pPr algn="just"/>
            <a:r>
              <a:rPr lang="en-ZA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Ensure effectiveness, efficiency responsiveness 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in service delivery; and</a:t>
            </a:r>
          </a:p>
          <a:p>
            <a:pPr algn="just"/>
            <a:r>
              <a:rPr lang="en-ZA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Reward excellent performance</a:t>
            </a:r>
            <a:r>
              <a:rPr lang="en-ZA" sz="1400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E3F8C-0582-4B1D-8FF8-17D94360D5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20080"/>
          </a:xfrm>
        </p:spPr>
        <p:txBody>
          <a:bodyPr/>
          <a:lstStyle/>
          <a:p>
            <a:r>
              <a:rPr lang="en-ZA" sz="3200" dirty="0" smtClean="0"/>
              <a:t>Legislative Context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28534" cy="4936622"/>
          </a:xfrm>
        </p:spPr>
        <p:txBody>
          <a:bodyPr/>
          <a:lstStyle/>
          <a:p>
            <a:pPr algn="just"/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Chapter 10 of the Constitution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establishes basic values and principles that govern public administration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Z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Public Service Act, 1994 as amended and Public Service Regulations,</a:t>
            </a:r>
          </a:p>
          <a:p>
            <a:pPr algn="just"/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White Paper on Transforming Public Service Delivery, 1997 </a:t>
            </a:r>
            <a:r>
              <a:rPr lang="en-ZA" sz="2000" i="1" dirty="0">
                <a:latin typeface="Arial" panose="020B0604020202020204" pitchFamily="34" charset="0"/>
                <a:cs typeface="Arial" panose="020B0604020202020204" pitchFamily="34" charset="0"/>
              </a:rPr>
              <a:t>(Batho Pele</a:t>
            </a:r>
            <a:r>
              <a:rPr lang="en-Z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Municipal systems Act. Sec 2 Roles of Council, Administration and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</a:p>
          <a:p>
            <a:pPr algn="just"/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International Instruments:</a:t>
            </a:r>
          </a:p>
          <a:p>
            <a:pPr lvl="2" algn="just"/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Africa Public Service Charter (The only other region where there is a Charter is Latin America)</a:t>
            </a:r>
          </a:p>
          <a:p>
            <a:pPr lvl="2" algn="just"/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United Nations Public Administration Network (UNPAN) is developing an International Public Service Charter</a:t>
            </a:r>
          </a:p>
          <a:p>
            <a:pPr lvl="2" algn="just"/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Z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8018996"/>
              </p:ext>
            </p:extLst>
          </p:nvPr>
        </p:nvGraphicFramePr>
        <p:xfrm>
          <a:off x="0" y="-131257"/>
          <a:ext cx="9144000" cy="685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92316"/>
                <a:gridCol w="4451684"/>
              </a:tblGrid>
              <a:tr h="497017">
                <a:tc>
                  <a:txBody>
                    <a:bodyPr/>
                    <a:lstStyle/>
                    <a:p>
                      <a:r>
                        <a:rPr lang="en-ZA" b="1" dirty="0" smtClean="0">
                          <a:latin typeface="Calibri" pitchFamily="34" charset="0"/>
                        </a:rPr>
                        <a:t>Public Services</a:t>
                      </a:r>
                      <a:endParaRPr lang="en-ZA" b="1" dirty="0">
                        <a:latin typeface="Calibri" pitchFamily="34" charset="0"/>
                      </a:endParaRP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latin typeface="Calibri" pitchFamily="34" charset="0"/>
                        </a:rPr>
                        <a:t>Public Services</a:t>
                      </a:r>
                      <a:endParaRPr lang="en-ZA" b="1" dirty="0">
                        <a:latin typeface="Calibri" pitchFamily="34" charset="0"/>
                      </a:endParaRPr>
                    </a:p>
                  </a:txBody>
                  <a:tcPr marL="91443" marR="91443"/>
                </a:tc>
              </a:tr>
              <a:tr h="636098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Basic Education and Higher Education;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Health services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Safety and security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Human Settlements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Social welfare services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Land reform and rural land development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Legal justice and Correctional services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Water and sanitation;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Energy;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Transport, roads, maritime and aviation; Provision of driver and vehicle licenses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Provision of IDs and passports; birth and death certificates;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ZA" sz="1600" baseline="0" dirty="0" smtClean="0">
                          <a:latin typeface="ArialMT"/>
                        </a:rPr>
                        <a:t> </a:t>
                      </a:r>
                      <a:r>
                        <a:rPr lang="en-ZA" sz="2000" b="1" baseline="0" dirty="0" smtClean="0">
                          <a:latin typeface="Calibri" pitchFamily="34" charset="0"/>
                        </a:rPr>
                        <a:t>Provision of driver and vehicle licenses;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2000" b="1" baseline="0" dirty="0" smtClean="0">
                          <a:latin typeface="Calibri" pitchFamily="34" charset="0"/>
                        </a:rPr>
                        <a:t> National Defence and </a:t>
                      </a: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Border control</a:t>
                      </a:r>
                      <a:endParaRPr lang="en-ZA" sz="2000" b="1" baseline="0" dirty="0" smtClean="0">
                        <a:latin typeface="Calibri" pitchFamily="34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ZA" sz="20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ZA" sz="20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Environmental management and protection;</a:t>
                      </a:r>
                      <a:r>
                        <a:rPr kumimoji="0" lang="en-ZA" sz="2000" b="1" kern="12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and Waste removal;</a:t>
                      </a:r>
                      <a:endParaRPr lang="en-ZA" sz="2000" b="1" baseline="0" dirty="0" smtClean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ZA" sz="2000" b="1" baseline="0" dirty="0" smtClean="0">
                          <a:latin typeface="Calibri" pitchFamily="34" charset="0"/>
                        </a:rPr>
                        <a:t> Promotion of arts and culture;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ZA" sz="2000" b="1" baseline="0" dirty="0" smtClean="0">
                          <a:latin typeface="Calibri" pitchFamily="34" charset="0"/>
                        </a:rPr>
                        <a:t> Advancement of the interests of women, children and people living with disabilities;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ZA" sz="20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ZA" sz="20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National planning; Monitoring and evaluation of government programmes; Communication of Government programmes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ZA" sz="2000" b="1" baseline="0" dirty="0" smtClean="0">
                          <a:latin typeface="Calibri" pitchFamily="34" charset="0"/>
                        </a:rPr>
                        <a:t>Economic development; Management of mineral resources; and Budget management;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ZA" sz="20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ZA" sz="20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International cooperation;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ZA" sz="20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Cooperative governance and traditional affairs;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ZA" sz="2000" b="1" baseline="0" dirty="0" smtClean="0">
                          <a:latin typeface="Calibri" pitchFamily="34" charset="0"/>
                        </a:rPr>
                        <a:t> Tourism</a:t>
                      </a:r>
                    </a:p>
                  </a:txBody>
                  <a:tcPr marL="91443" marR="91443"/>
                </a:tc>
              </a:tr>
            </a:tbl>
          </a:graphicData>
        </a:graphic>
      </p:graphicFrame>
      <p:sp>
        <p:nvSpPr>
          <p:cNvPr id="26649" name="Title 4"/>
          <p:cNvSpPr>
            <a:spLocks noGrp="1"/>
          </p:cNvSpPr>
          <p:nvPr>
            <p:ph type="title"/>
          </p:nvPr>
        </p:nvSpPr>
        <p:spPr>
          <a:xfrm>
            <a:off x="179388" y="404813"/>
            <a:ext cx="8583612" cy="287337"/>
          </a:xfrm>
        </p:spPr>
        <p:txBody>
          <a:bodyPr/>
          <a:lstStyle/>
          <a:p>
            <a:pPr marL="342900" indent="-342900" algn="l"/>
            <a:r>
              <a:rPr lang="en-ZA" altLang="en-US" sz="2000" b="1" dirty="0" smtClean="0">
                <a:solidFill>
                  <a:srgbClr val="0066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066800"/>
          </a:xfrm>
        </p:spPr>
        <p:txBody>
          <a:bodyPr/>
          <a:lstStyle/>
          <a:p>
            <a:r>
              <a:rPr lang="en-ZA" sz="3200" b="1" dirty="0" smtClean="0"/>
              <a:t>What happened so far </a:t>
            </a:r>
            <a:r>
              <a:rPr lang="en-ZA" sz="3200" dirty="0" smtClean="0"/>
              <a:t/>
            </a:r>
            <a:br>
              <a:rPr lang="en-ZA" sz="3200" dirty="0" smtClean="0"/>
            </a:br>
            <a:r>
              <a:rPr lang="en-ZA" sz="3200" dirty="0" smtClean="0"/>
              <a:t>_____________________________________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4350"/>
          </a:xfrm>
        </p:spPr>
        <p:txBody>
          <a:bodyPr/>
          <a:lstStyle/>
          <a:p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Minister for the Public Service and Administration, together with all the signatory trade unions, successfully </a:t>
            </a:r>
            <a:r>
              <a:rPr lang="en-Z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launched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Service Charter on 29 August 2013.</a:t>
            </a:r>
          </a:p>
          <a:p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Charter was welcomed, supported and lauded by:</a:t>
            </a:r>
          </a:p>
          <a:p>
            <a:pPr lvl="1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COSATU;</a:t>
            </a:r>
          </a:p>
          <a:p>
            <a:pPr lvl="1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Federation of Democratic Unions of South Africa; </a:t>
            </a:r>
          </a:p>
          <a:p>
            <a:pPr lvl="1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Independent Labour Caucus;</a:t>
            </a:r>
          </a:p>
          <a:p>
            <a:pPr lvl="1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(Business Unity South Africa and Black Business Council); and</a:t>
            </a:r>
          </a:p>
          <a:p>
            <a:pPr lvl="1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NEDLAC.</a:t>
            </a:r>
          </a:p>
          <a:p>
            <a:r>
              <a:rPr lang="en-Z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Cabinet endorsed the Charter on 4 September 2013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Z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/>
          <a:lstStyle/>
          <a:p>
            <a:r>
              <a:rPr lang="en-ZA" dirty="0" smtClean="0"/>
              <a:t>What happened so far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/>
          <a:lstStyle/>
          <a:p>
            <a:r>
              <a:rPr lang="en-ZA" sz="2000" dirty="0" smtClean="0">
                <a:latin typeface="Calibri" pitchFamily="34" charset="0"/>
              </a:rPr>
              <a:t>Public Service Transformation Priority interventions stated in the President’s reply to SONA 2014 debate.</a:t>
            </a:r>
          </a:p>
          <a:p>
            <a:pPr lvl="1"/>
            <a:r>
              <a:rPr lang="en-ZA" sz="2000" dirty="0" smtClean="0">
                <a:latin typeface="Calibri" pitchFamily="34" charset="0"/>
              </a:rPr>
              <a:t>Public Service Charter</a:t>
            </a:r>
          </a:p>
          <a:p>
            <a:pPr lvl="1"/>
            <a:r>
              <a:rPr lang="en-ZA" sz="2000" dirty="0" smtClean="0">
                <a:latin typeface="Calibri" pitchFamily="34" charset="0"/>
              </a:rPr>
              <a:t>Batho Pele Management</a:t>
            </a:r>
          </a:p>
          <a:p>
            <a:pPr lvl="1"/>
            <a:r>
              <a:rPr lang="en-ZA" sz="2000" dirty="0" smtClean="0">
                <a:latin typeface="Calibri" pitchFamily="34" charset="0"/>
              </a:rPr>
              <a:t>Operation Phakisa</a:t>
            </a:r>
          </a:p>
          <a:p>
            <a:r>
              <a:rPr lang="en-ZA" sz="2000" dirty="0" smtClean="0">
                <a:latin typeface="Calibri" pitchFamily="34" charset="0"/>
              </a:rPr>
              <a:t>Steering Committee within DPSA plus NSG</a:t>
            </a:r>
          </a:p>
          <a:p>
            <a:r>
              <a:rPr lang="en-ZA" sz="2000" i="1" dirty="0" smtClean="0">
                <a:latin typeface="Calibri" pitchFamily="34" charset="0"/>
              </a:rPr>
              <a:t>State of the Public Service Report </a:t>
            </a:r>
            <a:r>
              <a:rPr lang="en-ZA" sz="2000" dirty="0" smtClean="0">
                <a:latin typeface="Calibri" pitchFamily="34" charset="0"/>
              </a:rPr>
              <a:t>compiled as part of Implementation of </a:t>
            </a:r>
            <a:r>
              <a:rPr lang="en-ZA" sz="2000" b="1" dirty="0" smtClean="0">
                <a:latin typeface="Calibri" pitchFamily="34" charset="0"/>
              </a:rPr>
              <a:t>Africa Public Service Charter</a:t>
            </a:r>
          </a:p>
          <a:p>
            <a:r>
              <a:rPr lang="en-ZA" sz="2000" b="1" dirty="0" smtClean="0">
                <a:latin typeface="Calibri" pitchFamily="34" charset="0"/>
              </a:rPr>
              <a:t>Communications Strategy implemented in Public Service month</a:t>
            </a:r>
            <a:r>
              <a:rPr lang="en-ZA" sz="2000" dirty="0" smtClean="0">
                <a:latin typeface="Calibri" pitchFamily="34" charset="0"/>
              </a:rPr>
              <a:t> related activities</a:t>
            </a:r>
          </a:p>
          <a:p>
            <a:r>
              <a:rPr lang="en-ZA" sz="2000" b="1" dirty="0" smtClean="0">
                <a:latin typeface="Calibri" pitchFamily="34" charset="0"/>
              </a:rPr>
              <a:t>Study Visits by DPSA plus NSG, to KZN, Gauteng, SA, Mozambique and Senegal and Engagement's with Presidency, COGTA and Malaysian Government </a:t>
            </a:r>
            <a:endParaRPr lang="en-ZA" sz="2400" b="1" dirty="0" smtClean="0">
              <a:latin typeface="Calibri" pitchFamily="34" charset="0"/>
            </a:endParaRPr>
          </a:p>
          <a:p>
            <a:endParaRPr lang="en-ZA" sz="2400" dirty="0" smtClean="0">
              <a:latin typeface="Calibri" pitchFamily="34" charset="0"/>
            </a:endParaRPr>
          </a:p>
          <a:p>
            <a:endParaRPr lang="en-ZA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PSA Powerpoint Templat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15112</TotalTime>
  <Words>1070</Words>
  <Application>Microsoft Office PowerPoint</Application>
  <PresentationFormat>On-screen Show (4:3)</PresentationFormat>
  <Paragraphs>144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DPSA Powerpoint Template</vt:lpstr>
      <vt:lpstr>Public Service Charter Implementation </vt:lpstr>
      <vt:lpstr>Presentation Outline ______________________________ </vt:lpstr>
      <vt:lpstr>Definition of the Charter _____________________________________</vt:lpstr>
      <vt:lpstr>Articles in the Charter _____________________________________</vt:lpstr>
      <vt:lpstr>Objectives of the Charter</vt:lpstr>
      <vt:lpstr>Legislative Context</vt:lpstr>
      <vt:lpstr>.</vt:lpstr>
      <vt:lpstr>What happened so far  _____________________________________</vt:lpstr>
      <vt:lpstr>What happened so far</vt:lpstr>
      <vt:lpstr>What happened so far</vt:lpstr>
      <vt:lpstr>Consultation processes on the implementation of the Service Charter </vt:lpstr>
      <vt:lpstr>Next Steps</vt:lpstr>
      <vt:lpstr>Recommendations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by the Minister for the Public Service and Administration</dc:title>
  <dc:creator>Nombulelo</dc:creator>
  <cp:lastModifiedBy>admin</cp:lastModifiedBy>
  <cp:revision>621</cp:revision>
  <dcterms:created xsi:type="dcterms:W3CDTF">2013-04-24T12:07:38Z</dcterms:created>
  <dcterms:modified xsi:type="dcterms:W3CDTF">2015-02-18T10:28:23Z</dcterms:modified>
</cp:coreProperties>
</file>