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3"/>
  </p:notesMasterIdLst>
  <p:handoutMasterIdLst>
    <p:handoutMasterId r:id="rId24"/>
  </p:handoutMasterIdLst>
  <p:sldIdLst>
    <p:sldId id="527" r:id="rId6"/>
    <p:sldId id="558" r:id="rId7"/>
    <p:sldId id="587" r:id="rId8"/>
    <p:sldId id="581" r:id="rId9"/>
    <p:sldId id="593" r:id="rId10"/>
    <p:sldId id="584" r:id="rId11"/>
    <p:sldId id="590" r:id="rId12"/>
    <p:sldId id="592" r:id="rId13"/>
    <p:sldId id="594" r:id="rId14"/>
    <p:sldId id="588" r:id="rId15"/>
    <p:sldId id="589" r:id="rId16"/>
    <p:sldId id="586" r:id="rId17"/>
    <p:sldId id="591" r:id="rId18"/>
    <p:sldId id="596" r:id="rId19"/>
    <p:sldId id="595" r:id="rId20"/>
    <p:sldId id="585" r:id="rId21"/>
    <p:sldId id="550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8AAC46"/>
    <a:srgbClr val="556A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85" autoAdjust="0"/>
    <p:restoredTop sz="94411" autoAdjust="0"/>
  </p:normalViewPr>
  <p:slideViewPr>
    <p:cSldViewPr>
      <p:cViewPr varScale="1">
        <p:scale>
          <a:sx n="75" d="100"/>
          <a:sy n="75" d="100"/>
        </p:scale>
        <p:origin x="8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52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7735" cy="4645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5" y="0"/>
            <a:ext cx="3037735" cy="4645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D6D0384-EBDB-44BA-8C35-8978A0376C94}" type="datetimeFigureOut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30312"/>
            <a:ext cx="3037735" cy="4645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5" y="8830312"/>
            <a:ext cx="3037735" cy="4645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CCDB665-7BAA-47AA-9251-1B3E6BA34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04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7735" cy="4645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5" y="0"/>
            <a:ext cx="3037735" cy="4645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A0B623B-77C5-40F5-B77A-314CD6F1F750}" type="datetimeFigureOut">
              <a:rPr lang="en-US"/>
              <a:pPr>
                <a:defRPr/>
              </a:pPr>
              <a:t>3/2/2022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7" y="4415158"/>
            <a:ext cx="5609587" cy="4183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30312"/>
            <a:ext cx="3037735" cy="4645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5" y="8830312"/>
            <a:ext cx="3037735" cy="4645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67E0073-7B59-484B-9FB5-D94494655D15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99069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10DF9-017F-43E5-AF1C-C169F68CF73C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289BD-37CA-4786-8727-D8E724EDA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5167C-6C7F-4C71-8436-C4F90D49C9EA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79390-6D25-47B1-9627-4D1596333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346C0-0166-4AEE-B32F-F67B02096169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635B9-2533-482A-AF33-91E602A08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9" name="Rectangle 17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1663700"/>
            <a:ext cx="6821487" cy="1470025"/>
          </a:xfrm>
        </p:spPr>
        <p:txBody>
          <a:bodyPr/>
          <a:lstStyle>
            <a:lvl1pPr algn="ctr">
              <a:defRPr sz="4000">
                <a:solidFill>
                  <a:srgbClr val="293E00"/>
                </a:solidFill>
              </a:defRPr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3452813" y="6451600"/>
            <a:ext cx="2895600" cy="152400"/>
          </a:xfrm>
        </p:spPr>
        <p:txBody>
          <a:bodyPr/>
          <a:lstStyle>
            <a:lvl1pPr algn="ctr">
              <a:defRPr sz="1400" b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59780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E84DF-5E23-43E7-AA3B-FE24CE8E9AB9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8FB32-FAD1-43A7-B59C-40738029B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DF29D-BD56-4219-949B-6C0899A53FF3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8ED7-CFEA-4935-8518-A2DDB8A3D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DD253-099A-4B40-ABF0-EFB9635052E7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936B1-C9AF-4727-B929-AF48E56CF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B0C78-F20A-401A-885B-C11A3D34548B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A52E0-0763-48D7-AAFF-D648D9C60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A4D60-35E3-46C4-AC9A-CE401B2C51BB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FF100-DE6D-4C99-B31F-B0B59DC23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63780-AF65-42A9-A508-B7B9E0C1BF0C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B166B-A89E-40BE-84C8-99B8612B9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386C6-5EE0-400C-86B0-BC15FA89C96B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56DD6-98D1-4F34-B62B-EDB6FB60D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LIDE LAYOU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F1944-228D-4C46-9C43-DD12E6DAAC77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675E6-4467-4D48-A8CB-FF1805D7E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0D451-8A18-48EE-A4AB-C9365310B215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6632E-C4EC-4DF3-8DA7-F2EBB4968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25675-A5FD-48CF-9129-1CEECC82B345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38022-11DB-456C-8A3E-F312275F8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FE76A-795A-4DC0-8717-28A80A5C89F5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1BE98-E8A9-4970-AA40-9239722A6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F4411-92A4-400E-8307-48B50E85D8B4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2EAD8-FEE7-4C94-8962-E16E1EAE8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59D76-0095-44C0-8E25-B84F0F72FF7C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BF324-7DA9-4D87-BB86-4CC3E1BC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FB844-800F-4B40-8190-5F12A11DF75F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DF2F-B47B-4904-875E-E23586DCF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EBC5F-F7E1-4698-AE1C-3DC554CA943B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F6B4E-5729-4B6D-AD5A-B57B15217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00B8B-486F-49B0-A2E5-5A3756E1401A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A51A9-46EA-4398-BD3A-2843BD3C5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C19EC-ACCD-4CB5-B254-194AD8915578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2FFD9-663A-4F4C-BC3B-5455A9B40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7099C-DCB2-4756-87C6-9AD8663E9406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0995A-E3ED-4953-AFA8-434AEF2FA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B88C0-AC9B-485A-81AB-09EFE5602C44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9575" y="652462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A00FCF-D5F1-40E5-BA7B-2DAACB1D27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082575-B73A-4441-BE0B-7E430552EA9B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A4FD9C-5E8E-445F-8E40-295326C90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-7938"/>
            <a:ext cx="9144000" cy="687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8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84" r:id="rId9"/>
    <p:sldLayoutId id="2147483870" r:id="rId10"/>
    <p:sldLayoutId id="2147483871" r:id="rId11"/>
    <p:sldLayoutId id="214748388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A14228-D359-45A8-9F9B-0A1E7473C792}" type="datetime1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490177-11F5-4719-B1B8-650DBD955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C:\Users\Lefifi.T\AppData\Local\Microsoft\Windows\Temporary Internet Files\Content.Outlook\XAEMJRW7\Higher Education LOGO (6).jpg"/>
          <p:cNvPicPr>
            <a:picLocks noChangeAspect="1" noChangeArrowheads="1"/>
          </p:cNvPicPr>
          <p:nvPr/>
        </p:nvPicPr>
        <p:blipFill>
          <a:blip r:embed="rId2"/>
          <a:srcRect t="1932" r="67960"/>
          <a:stretch>
            <a:fillRect/>
          </a:stretch>
        </p:blipFill>
        <p:spPr bwMode="auto">
          <a:xfrm>
            <a:off x="6804853" y="609600"/>
            <a:ext cx="1825625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457200"/>
            <a:ext cx="8077200" cy="5943600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3600" kern="0" dirty="0">
              <a:latin typeface="+mn-lt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3600" kern="0" dirty="0">
              <a:solidFill>
                <a:srgbClr val="FF0000"/>
              </a:solidFill>
              <a:latin typeface="+mn-lt"/>
              <a:cs typeface="Arial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3600" kern="0" dirty="0">
              <a:solidFill>
                <a:srgbClr val="FF0000"/>
              </a:solidFill>
              <a:latin typeface="Arial Rounded MT Bold" panose="020F0704030504030204" pitchFamily="34" charset="0"/>
              <a:cs typeface="Arial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3600" kern="0" dirty="0">
              <a:solidFill>
                <a:srgbClr val="FF0000"/>
              </a:solidFill>
              <a:latin typeface="Arial Rounded MT Bold" panose="020F0704030504030204" pitchFamily="34" charset="0"/>
              <a:cs typeface="Arial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tabLst>
                <a:tab pos="2132013" algn="l"/>
              </a:tabLst>
              <a:defRPr/>
            </a:pPr>
            <a:r>
              <a:rPr lang="en-US" sz="2800" b="1" kern="0" dirty="0">
                <a:solidFill>
                  <a:srgbClr val="556A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Portfolio Committee Presentation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2800" kern="0" dirty="0">
              <a:solidFill>
                <a:srgbClr val="556A2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kern="0" dirty="0">
                <a:solidFill>
                  <a:srgbClr val="556A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on the implementation of the Audit Action Plan</a:t>
            </a:r>
          </a:p>
        </p:txBody>
      </p:sp>
    </p:spTree>
    <p:extLst>
      <p:ext uri="{BB962C8B-B14F-4D97-AF65-F5344CB8AC3E}">
        <p14:creationId xmlns:p14="http://schemas.microsoft.com/office/powerpoint/2010/main" val="286967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295" y="1311592"/>
            <a:ext cx="7825409" cy="5257800"/>
          </a:xfrm>
        </p:spPr>
        <p:txBody>
          <a:bodyPr/>
          <a:lstStyle/>
          <a:p>
            <a:pPr marL="0" indent="0" algn="just">
              <a:buNone/>
            </a:pPr>
            <a:endParaRPr lang="en-GB" sz="20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Unresolved Findings which are anticipated to be resolved by year-end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Technology:</a:t>
            </a:r>
          </a:p>
          <a:p>
            <a:pPr marL="406400" lvl="1" indent="-395288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Infor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mation Technology Staff Training Plan has not been developed -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Training Plan is currently in the process of being developed.</a:t>
            </a:r>
          </a:p>
          <a:p>
            <a:pPr algn="just">
              <a:lnSpc>
                <a:spcPct val="150000"/>
              </a:lnSpc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Missing security updates and unsupported software on various systems which the Auditor-General has attributed to lack of Tools -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 service provider has been appointed and the required equipment accordingly delivered. The matter is currently in an implementation phase.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GB" sz="1800" dirty="0">
              <a:solidFill>
                <a:prstClr val="black"/>
              </a:solidFill>
            </a:endParaRPr>
          </a:p>
          <a:p>
            <a:pPr algn="just"/>
            <a:endParaRPr lang="en-GB" sz="22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en-GB" sz="22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en-GB" sz="2200" dirty="0">
              <a:solidFill>
                <a:prstClr val="black"/>
              </a:solidFill>
            </a:endParaRPr>
          </a:p>
          <a:p>
            <a:pPr lvl="0" algn="just"/>
            <a:endParaRPr lang="en-GB" sz="22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n-GB" sz="2000" dirty="0"/>
          </a:p>
          <a:p>
            <a:pPr marL="0" indent="0" algn="just">
              <a:buNone/>
              <a:defRPr/>
            </a:pPr>
            <a:endParaRPr lang="en-GB" sz="2000" dirty="0"/>
          </a:p>
          <a:p>
            <a:pPr marL="0" indent="0" algn="just">
              <a:buNone/>
              <a:defRPr/>
            </a:pPr>
            <a:endParaRPr lang="en-GB" sz="2000" dirty="0"/>
          </a:p>
          <a:p>
            <a:pPr marL="0" indent="0" algn="just">
              <a:buNone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75E6-4467-4D48-A8CB-FF1805D7E59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itle 7"/>
          <p:cNvSpPr txBox="1">
            <a:spLocks/>
          </p:cNvSpPr>
          <p:nvPr/>
        </p:nvSpPr>
        <p:spPr bwMode="auto">
          <a:xfrm>
            <a:off x="647700" y="689709"/>
            <a:ext cx="7848600" cy="523220"/>
          </a:xfrm>
          <a:prstGeom prst="rect">
            <a:avLst/>
          </a:prstGeom>
          <a:solidFill>
            <a:srgbClr val="006600"/>
          </a:solidFill>
          <a:ln w="25400" cap="flat" cmpd="sng" algn="ctr">
            <a:solidFill>
              <a:schemeClr val="accent3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status on the Audit Action Plans</a:t>
            </a:r>
          </a:p>
        </p:txBody>
      </p:sp>
    </p:spTree>
    <p:extLst>
      <p:ext uri="{BB962C8B-B14F-4D97-AF65-F5344CB8AC3E}">
        <p14:creationId xmlns:p14="http://schemas.microsoft.com/office/powerpoint/2010/main" val="1111015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1" y="685799"/>
            <a:ext cx="7848600" cy="5581551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GB" sz="2000" dirty="0"/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Unresolved Findings which are anticipated to be resolved by end year-end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 not reviewed and approved: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outdated policies are in the process of being revised and most have since been approved by the Director-General.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policy register to track progress pertaining to the development and review of policies has been finalised.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GB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Non-declaration of interests by employees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Consequence management procedures have been strengthened and actions include: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facilitation of awareness sessions.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initiation of appropriate disciplinary processes..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Departmental Ethics and Integrity Committee will also be reconstituted  by  31 March 2022.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endParaRPr lang="en-GB" sz="2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n-GB" sz="2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n-GB" sz="22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</a:pPr>
            <a:endParaRPr lang="en-GB" sz="2200" dirty="0">
              <a:solidFill>
                <a:prstClr val="black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GB" sz="2000" dirty="0"/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GB" sz="2000" dirty="0"/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GB" sz="2000" dirty="0"/>
          </a:p>
          <a:p>
            <a:pPr marL="0" indent="0" algn="just">
              <a:spcBef>
                <a:spcPts val="0"/>
              </a:spcBef>
              <a:buNone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75E6-4467-4D48-A8CB-FF1805D7E59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itle 7"/>
          <p:cNvSpPr txBox="1">
            <a:spLocks/>
          </p:cNvSpPr>
          <p:nvPr/>
        </p:nvSpPr>
        <p:spPr bwMode="auto">
          <a:xfrm>
            <a:off x="647700" y="590649"/>
            <a:ext cx="7848600" cy="523220"/>
          </a:xfrm>
          <a:prstGeom prst="rect">
            <a:avLst/>
          </a:prstGeom>
          <a:solidFill>
            <a:srgbClr val="006600"/>
          </a:solidFill>
          <a:ln w="25400" cap="flat" cmpd="sng" algn="ctr">
            <a:solidFill>
              <a:schemeClr val="accent3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status on the Audit Action Plans</a:t>
            </a:r>
          </a:p>
        </p:txBody>
      </p:sp>
    </p:spTree>
    <p:extLst>
      <p:ext uri="{BB962C8B-B14F-4D97-AF65-F5344CB8AC3E}">
        <p14:creationId xmlns:p14="http://schemas.microsoft.com/office/powerpoint/2010/main" val="3662121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8389"/>
            <a:ext cx="7825409" cy="52578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Unresolved Findings which are anticipated to be resolved by end year-end:</a:t>
            </a:r>
            <a:endParaRPr lang="en-GB" sz="2000" dirty="0"/>
          </a:p>
          <a:p>
            <a:pPr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Allowances incorrectly calculated: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measures in strengthening quality assurance measures have been set in place.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effectiveness of the controls are to be verified by Internal Auditors.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GB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en-GB" sz="22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en-GB" sz="2200" dirty="0">
              <a:solidFill>
                <a:prstClr val="black"/>
              </a:solidFill>
            </a:endParaRPr>
          </a:p>
          <a:p>
            <a:pPr lvl="0" algn="just"/>
            <a:endParaRPr lang="en-GB" sz="22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n-GB" sz="2000" dirty="0"/>
          </a:p>
          <a:p>
            <a:pPr marL="0" indent="0" algn="just">
              <a:buNone/>
              <a:defRPr/>
            </a:pPr>
            <a:endParaRPr lang="en-GB" sz="2000" dirty="0"/>
          </a:p>
          <a:p>
            <a:pPr marL="0" indent="0" algn="just">
              <a:buNone/>
              <a:defRPr/>
            </a:pPr>
            <a:endParaRPr lang="en-GB" sz="2000" dirty="0"/>
          </a:p>
          <a:p>
            <a:pPr marL="0" indent="0" algn="just">
              <a:buNone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75E6-4467-4D48-A8CB-FF1805D7E59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itle 7"/>
          <p:cNvSpPr txBox="1">
            <a:spLocks/>
          </p:cNvSpPr>
          <p:nvPr/>
        </p:nvSpPr>
        <p:spPr bwMode="auto">
          <a:xfrm>
            <a:off x="647700" y="689709"/>
            <a:ext cx="7848600" cy="523220"/>
          </a:xfrm>
          <a:prstGeom prst="rect">
            <a:avLst/>
          </a:prstGeom>
          <a:solidFill>
            <a:srgbClr val="006600"/>
          </a:solidFill>
          <a:ln w="25400" cap="flat" cmpd="sng" algn="ctr">
            <a:solidFill>
              <a:schemeClr val="accent3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status on the Audit Action Plans</a:t>
            </a:r>
          </a:p>
        </p:txBody>
      </p:sp>
    </p:spTree>
    <p:extLst>
      <p:ext uri="{BB962C8B-B14F-4D97-AF65-F5344CB8AC3E}">
        <p14:creationId xmlns:p14="http://schemas.microsoft.com/office/powerpoint/2010/main" val="3208292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371600"/>
            <a:ext cx="7825409" cy="52578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 anticipated to be resolved after year-end</a:t>
            </a:r>
            <a:endParaRPr lang="en-GB" sz="2000" dirty="0"/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Technology: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lack of a Business Continuity Plan (BCP) -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service provider has been appointed and work commenced.</a:t>
            </a:r>
          </a:p>
          <a:p>
            <a:pPr marL="457200" lvl="1" indent="0" algn="just">
              <a:buNone/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ICT Continuity Plan not adequately designed -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process is dependent on conclusion of the BCP.</a:t>
            </a:r>
          </a:p>
          <a:p>
            <a:pPr marL="457200" lvl="1" indent="0" algn="just">
              <a:buNone/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Insecure configurations on internal networked systems which the AGSA attributed to a lack of tools -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service provider was appointed and the matter is currently in an implementation phase, while the requisite equipment also having been delivered.</a:t>
            </a:r>
          </a:p>
          <a:p>
            <a:pPr marL="457200" lvl="1" indent="0" algn="just">
              <a:buNone/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 management procedures -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service will be provided by SITA and the approval of requisite processes are at an advance stage of conclusion.</a:t>
            </a:r>
          </a:p>
          <a:p>
            <a:pPr algn="just"/>
            <a:endParaRPr lang="en-GB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GB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en-GB" sz="22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en-GB" sz="2200" dirty="0">
              <a:solidFill>
                <a:prstClr val="black"/>
              </a:solidFill>
            </a:endParaRPr>
          </a:p>
          <a:p>
            <a:pPr lvl="0" algn="just"/>
            <a:endParaRPr lang="en-GB" sz="22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n-GB" sz="2000" dirty="0"/>
          </a:p>
          <a:p>
            <a:pPr marL="0" indent="0" algn="just">
              <a:buNone/>
              <a:defRPr/>
            </a:pPr>
            <a:endParaRPr lang="en-GB" sz="2000" dirty="0"/>
          </a:p>
          <a:p>
            <a:pPr marL="0" indent="0" algn="just">
              <a:buNone/>
              <a:defRPr/>
            </a:pPr>
            <a:endParaRPr lang="en-GB" sz="2000" dirty="0"/>
          </a:p>
          <a:p>
            <a:pPr marL="0" indent="0" algn="just">
              <a:buNone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75E6-4467-4D48-A8CB-FF1805D7E59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itle 7"/>
          <p:cNvSpPr txBox="1">
            <a:spLocks/>
          </p:cNvSpPr>
          <p:nvPr/>
        </p:nvSpPr>
        <p:spPr bwMode="auto">
          <a:xfrm>
            <a:off x="647700" y="689709"/>
            <a:ext cx="7848600" cy="523220"/>
          </a:xfrm>
          <a:prstGeom prst="rect">
            <a:avLst/>
          </a:prstGeom>
          <a:solidFill>
            <a:srgbClr val="006600"/>
          </a:solidFill>
          <a:ln w="25400" cap="flat" cmpd="sng" algn="ctr">
            <a:solidFill>
              <a:schemeClr val="accent3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status on the Audit Action Plans</a:t>
            </a:r>
          </a:p>
        </p:txBody>
      </p:sp>
    </p:spTree>
    <p:extLst>
      <p:ext uri="{BB962C8B-B14F-4D97-AF65-F5344CB8AC3E}">
        <p14:creationId xmlns:p14="http://schemas.microsoft.com/office/powerpoint/2010/main" val="1576871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371600"/>
            <a:ext cx="7848600" cy="5257800"/>
          </a:xfrm>
        </p:spPr>
        <p:txBody>
          <a:bodyPr/>
          <a:lstStyle/>
          <a:p>
            <a:pPr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 anticipated to be resolved after year-end</a:t>
            </a:r>
            <a:endParaRPr lang="en-GB" sz="2000" dirty="0"/>
          </a:p>
          <a:p>
            <a:pPr marL="0" indent="0" algn="just">
              <a:spcBef>
                <a:spcPts val="0"/>
              </a:spcBef>
              <a:buNone/>
            </a:pPr>
            <a:endParaRPr lang="en-GB" sz="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Appointments not  made within 12 months of posts becoming vacant: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Delays in filling of post have continued during the financial year.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Measures are continuously set in place to address this challenge and include:</a:t>
            </a:r>
          </a:p>
          <a:p>
            <a:pPr lvl="2" algn="just">
              <a:spcBef>
                <a:spcPts val="0"/>
              </a:spcBef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automation of the application process.</a:t>
            </a:r>
          </a:p>
          <a:p>
            <a:pPr lvl="2" algn="just">
              <a:spcBef>
                <a:spcPts val="0"/>
              </a:spcBef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delegation of identified functions to Regional Offices.</a:t>
            </a:r>
          </a:p>
          <a:p>
            <a:pPr lvl="2" algn="just">
              <a:spcBef>
                <a:spcPts val="0"/>
              </a:spcBef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Capacitating the recruitment team to fast track the process.</a:t>
            </a:r>
          </a:p>
          <a:p>
            <a:pPr lvl="2" algn="just">
              <a:spcBef>
                <a:spcPts val="0"/>
              </a:spcBef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Non-declaration of Interests by employees of other state organisations, doing business with the Department: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GB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Department continues to comply with relevant prescripts, prior to appointing the service provider.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Most implicated service providers are Board Members of Organs of State rather than not employees.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There is currently no system in verifying the veracity (of false) declarations made by service providers.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n-GB" sz="2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n-GB" sz="22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</a:pPr>
            <a:endParaRPr lang="en-GB" sz="2200" dirty="0">
              <a:solidFill>
                <a:prstClr val="black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GB" sz="2000" dirty="0"/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GB" sz="2000" dirty="0"/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GB" sz="2000" dirty="0"/>
          </a:p>
          <a:p>
            <a:pPr marL="0" indent="0" algn="just">
              <a:spcBef>
                <a:spcPts val="0"/>
              </a:spcBef>
              <a:buNone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75E6-4467-4D48-A8CB-FF1805D7E59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itle 7"/>
          <p:cNvSpPr txBox="1">
            <a:spLocks/>
          </p:cNvSpPr>
          <p:nvPr/>
        </p:nvSpPr>
        <p:spPr bwMode="auto">
          <a:xfrm>
            <a:off x="647700" y="756305"/>
            <a:ext cx="7848600" cy="523220"/>
          </a:xfrm>
          <a:prstGeom prst="rect">
            <a:avLst/>
          </a:prstGeom>
          <a:solidFill>
            <a:srgbClr val="006600"/>
          </a:solidFill>
          <a:ln w="25400" cap="flat" cmpd="sng" algn="ctr">
            <a:solidFill>
              <a:schemeClr val="accent3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status on the Audit Action Plans</a:t>
            </a:r>
          </a:p>
        </p:txBody>
      </p:sp>
    </p:spTree>
    <p:extLst>
      <p:ext uri="{BB962C8B-B14F-4D97-AF65-F5344CB8AC3E}">
        <p14:creationId xmlns:p14="http://schemas.microsoft.com/office/powerpoint/2010/main" val="162875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825D1-2733-394A-B275-655D6D9F6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OTHER MEASURES, OVER AND ABOVE THE AUDIT ACTION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95572-6161-EF4D-B203-AC2FD3768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75E6-4467-4D48-A8CB-FF1805D7E59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27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910491"/>
            <a:ext cx="7848600" cy="52578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GB" sz="1800" dirty="0"/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GB" sz="1800" dirty="0"/>
          </a:p>
          <a:p>
            <a:pPr algn="just">
              <a:spcBef>
                <a:spcPts val="0"/>
              </a:spcBef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Awareness campaigns facilitated with branches in relation to Technical Indicator Descriptions so as to clarify indicators and reporting expectations. </a:t>
            </a:r>
          </a:p>
          <a:p>
            <a:pPr algn="just">
              <a:spcBef>
                <a:spcPts val="0"/>
              </a:spcBef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Director-General engagements with Deputy-Director’s-General pertaining to performance information-related reports.</a:t>
            </a:r>
          </a:p>
          <a:p>
            <a:pPr algn="just">
              <a:spcBef>
                <a:spcPts val="0"/>
              </a:spcBef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Audit action plans are discussed at Ministerial Management Meetings.</a:t>
            </a:r>
          </a:p>
          <a:p>
            <a:pPr algn="just">
              <a:spcBef>
                <a:spcPts val="0"/>
              </a:spcBef>
              <a:defRPr/>
            </a:pPr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development of a communication protocol in order to improve  the internal coordination of the information submitted for audit purposes. </a:t>
            </a:r>
          </a:p>
          <a:p>
            <a:pPr algn="just">
              <a:spcBef>
                <a:spcPts val="0"/>
              </a:spcBef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 dedicated committee comprising of senior managers to deal with the implementation of audit action plans has since been established.</a:t>
            </a:r>
          </a:p>
          <a:p>
            <a:pPr algn="just">
              <a:spcBef>
                <a:spcPts val="0"/>
              </a:spcBef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Ongoing collaboration facilitated between Internal Auditors of the Department and colleges.</a:t>
            </a:r>
          </a:p>
          <a:p>
            <a:pPr algn="just">
              <a:spcBef>
                <a:spcPts val="0"/>
              </a:spcBef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Exploring the possibility of having external members in the Risk Committee. </a:t>
            </a:r>
          </a:p>
          <a:p>
            <a:pPr algn="just">
              <a:spcBef>
                <a:spcPts val="0"/>
              </a:spcBef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development of an Internal Audit, Combined Assurance Model is underway.</a:t>
            </a:r>
          </a:p>
          <a:p>
            <a:pPr algn="just">
              <a:spcBef>
                <a:spcPts val="0"/>
              </a:spcBef>
              <a:defRPr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Title 7"/>
          <p:cNvSpPr txBox="1">
            <a:spLocks/>
          </p:cNvSpPr>
          <p:nvPr/>
        </p:nvSpPr>
        <p:spPr bwMode="auto">
          <a:xfrm>
            <a:off x="647700" y="689709"/>
            <a:ext cx="7848600" cy="523220"/>
          </a:xfrm>
          <a:prstGeom prst="rect">
            <a:avLst/>
          </a:prstGeom>
          <a:solidFill>
            <a:srgbClr val="006600"/>
          </a:solidFill>
          <a:ln w="25400" cap="flat" cmpd="sng" algn="ctr">
            <a:solidFill>
              <a:schemeClr val="accent3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Measures to Improve Audit Outcomes</a:t>
            </a:r>
            <a:endParaRPr lang="en-ZA" sz="2800" b="1" dirty="0">
              <a:solidFill>
                <a:schemeClr val="bg1"/>
              </a:solidFill>
              <a:latin typeface="Arial Rounded MT Bold" panose="020F0704030504030204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867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1232522" y="2362200"/>
            <a:ext cx="6821487" cy="1470025"/>
          </a:xfrm>
        </p:spPr>
        <p:txBody>
          <a:bodyPr/>
          <a:lstStyle/>
          <a:p>
            <a:r>
              <a:rPr lang="en-GB" b="1" dirty="0">
                <a:latin typeface="Arial Rounded MT Bold" panose="020F0704030504030204" pitchFamily="34" charset="0"/>
              </a:rPr>
              <a:t>THANK YOU</a:t>
            </a:r>
            <a:endParaRPr lang="en-ZA" b="1" dirty="0"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805675E6-4467-4D48-A8CB-FF1805D7E59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57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986" y="1281112"/>
            <a:ext cx="7825409" cy="5257800"/>
          </a:xfrm>
        </p:spPr>
        <p:txBody>
          <a:bodyPr/>
          <a:lstStyle/>
          <a:p>
            <a:pPr marL="0" lvl="0" indent="0" algn="just">
              <a:buNone/>
            </a:pPr>
            <a:endParaRPr lang="en-GB" sz="2200" dirty="0">
              <a:solidFill>
                <a:prstClr val="black"/>
              </a:solidFill>
            </a:endParaRPr>
          </a:p>
          <a:p>
            <a:pPr lvl="0" algn="just">
              <a:lnSpc>
                <a:spcPct val="150000"/>
              </a:lnSpc>
              <a:defRPr/>
            </a:pPr>
            <a:r>
              <a:rPr lang="en-GB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Department received 22 findings in relation to 2020/21 audit.</a:t>
            </a:r>
          </a:p>
          <a:p>
            <a:pPr lvl="0" algn="just">
              <a:lnSpc>
                <a:spcPct val="150000"/>
              </a:lnSpc>
              <a:defRPr/>
            </a:pPr>
            <a:r>
              <a:rPr lang="en-GB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Findings are in the Auditor’s Report, with 3 of the 5 findings  in relation to performance information, and the remaining 2 findings pertaining to the non-compliance with procurement prescripts.</a:t>
            </a:r>
          </a:p>
          <a:p>
            <a:pPr lvl="0" algn="just">
              <a:lnSpc>
                <a:spcPct val="150000"/>
              </a:lnSpc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To date, Action Plans for 7 (32%) findings have been implemented and  validated. </a:t>
            </a:r>
          </a:p>
          <a:p>
            <a:pPr lvl="0" algn="just">
              <a:lnSpc>
                <a:spcPct val="150000"/>
              </a:lnSpc>
              <a:defRPr/>
            </a:pPr>
            <a:r>
              <a:rPr lang="en-GB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Action Plans for the remainder of findings are being attended to with most will resolved by year-end.</a:t>
            </a:r>
          </a:p>
          <a:p>
            <a:pPr lvl="0" algn="just">
              <a:lnSpc>
                <a:spcPct val="150000"/>
              </a:lnSpc>
              <a:defRPr/>
            </a:pPr>
            <a:r>
              <a:rPr lang="en-GB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Action Plans are implemented in cooperation with colleges, a process sometimes resulting in delays.</a:t>
            </a:r>
          </a:p>
          <a:p>
            <a:pPr marL="0" indent="0" algn="just">
              <a:buNone/>
            </a:pPr>
            <a:endParaRPr lang="en-GB" sz="2000" dirty="0"/>
          </a:p>
          <a:p>
            <a:pPr marL="0" indent="0" algn="just">
              <a:buNone/>
              <a:defRPr/>
            </a:pPr>
            <a:endParaRPr lang="en-GB" sz="2000" dirty="0"/>
          </a:p>
          <a:p>
            <a:pPr marL="0" indent="0" algn="just">
              <a:buNone/>
              <a:defRPr/>
            </a:pPr>
            <a:endParaRPr lang="en-GB" sz="2000" dirty="0"/>
          </a:p>
          <a:p>
            <a:pPr marL="0" indent="0" algn="just">
              <a:buNone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75E6-4467-4D48-A8CB-FF1805D7E5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7"/>
          <p:cNvSpPr txBox="1">
            <a:spLocks/>
          </p:cNvSpPr>
          <p:nvPr/>
        </p:nvSpPr>
        <p:spPr bwMode="auto">
          <a:xfrm>
            <a:off x="647700" y="689709"/>
            <a:ext cx="7848600" cy="523220"/>
          </a:xfrm>
          <a:prstGeom prst="rect">
            <a:avLst/>
          </a:prstGeom>
          <a:solidFill>
            <a:srgbClr val="006600"/>
          </a:solidFill>
          <a:ln w="25400" cap="flat" cmpd="sng" algn="ctr">
            <a:solidFill>
              <a:schemeClr val="accent3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status on the Audit Action Plans</a:t>
            </a:r>
          </a:p>
        </p:txBody>
      </p:sp>
    </p:spTree>
    <p:extLst>
      <p:ext uri="{BB962C8B-B14F-4D97-AF65-F5344CB8AC3E}">
        <p14:creationId xmlns:p14="http://schemas.microsoft.com/office/powerpoint/2010/main" val="1611098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295" y="982905"/>
            <a:ext cx="7825409" cy="5257800"/>
          </a:xfrm>
        </p:spPr>
        <p:txBody>
          <a:bodyPr/>
          <a:lstStyle/>
          <a:p>
            <a:pPr marL="0" lvl="0" indent="0" algn="just">
              <a:buNone/>
            </a:pPr>
            <a:endParaRPr lang="en-GB" sz="22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have been noticeable improvements in progress pertaining to the Information Technology  findings.</a:t>
            </a:r>
          </a:p>
          <a:p>
            <a:pPr algn="just">
              <a:lnSpc>
                <a:spcPct val="150000"/>
              </a:lnSpc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focus has been directed towards addressing root causes, as opposed to the findings.</a:t>
            </a:r>
          </a:p>
          <a:p>
            <a:pPr algn="just">
              <a:lnSpc>
                <a:spcPct val="150000"/>
              </a:lnSpc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thorough validation process has been apparent throughout.</a:t>
            </a:r>
          </a:p>
          <a:p>
            <a:pPr algn="just">
              <a:lnSpc>
                <a:spcPct val="150000"/>
              </a:lnSpc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has also been improved turn-around times regarding queries and the submission of requisite information.</a:t>
            </a:r>
          </a:p>
          <a:p>
            <a:pPr algn="just">
              <a:lnSpc>
                <a:spcPct val="150000"/>
              </a:lnSpc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quality of management responses has also since improved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GB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en-GB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en-GB" sz="2000" dirty="0"/>
          </a:p>
          <a:p>
            <a:pPr marL="0" indent="0" algn="just">
              <a:buNone/>
              <a:defRPr/>
            </a:pPr>
            <a:endParaRPr lang="en-GB" sz="2000" dirty="0"/>
          </a:p>
          <a:p>
            <a:pPr marL="0" indent="0" algn="just">
              <a:buNone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75E6-4467-4D48-A8CB-FF1805D7E5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itle 7"/>
          <p:cNvSpPr txBox="1">
            <a:spLocks/>
          </p:cNvSpPr>
          <p:nvPr/>
        </p:nvSpPr>
        <p:spPr bwMode="auto">
          <a:xfrm>
            <a:off x="457200" y="405596"/>
            <a:ext cx="7848600" cy="461665"/>
          </a:xfrm>
          <a:prstGeom prst="rect">
            <a:avLst/>
          </a:prstGeom>
          <a:solidFill>
            <a:srgbClr val="006600"/>
          </a:solidFill>
          <a:ln w="25400" cap="flat" cmpd="sng" algn="ctr">
            <a:solidFill>
              <a:schemeClr val="accent3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Observation on the Audit Action Plans</a:t>
            </a:r>
          </a:p>
        </p:txBody>
      </p:sp>
    </p:spTree>
    <p:extLst>
      <p:ext uri="{BB962C8B-B14F-4D97-AF65-F5344CB8AC3E}">
        <p14:creationId xmlns:p14="http://schemas.microsoft.com/office/powerpoint/2010/main" val="3833114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9F54CC32-F3EC-4E45-A8A5-0A0BCFE54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ZA" sz="2800" b="1" dirty="0">
                <a:latin typeface="Arial" panose="020B0604020202020204" pitchFamily="34" charset="0"/>
                <a:cs typeface="Arial" panose="020B0604020202020204" pitchFamily="34" charset="0"/>
              </a:rPr>
              <a:t>Summary of the External Audit Action Plans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045C1539-9407-4963-9577-2E75932DD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4040188" cy="522228"/>
          </a:xfrm>
        </p:spPr>
        <p:txBody>
          <a:bodyPr/>
          <a:lstStyle/>
          <a:p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Progress made to date: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F26DF-A89D-4954-8520-BF9958547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805675E6-4467-4D48-A8CB-FF1805D7E5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EC9F2D7F-7035-49B8-B9A4-083CFCF2855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96185935"/>
              </p:ext>
            </p:extLst>
          </p:nvPr>
        </p:nvGraphicFramePr>
        <p:xfrm>
          <a:off x="457200" y="1905000"/>
          <a:ext cx="8153401" cy="426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5851">
                  <a:extLst>
                    <a:ext uri="{9D8B030D-6E8A-4147-A177-3AD203B41FA5}">
                      <a16:colId xmlns:a16="http://schemas.microsoft.com/office/drawing/2014/main" val="3014965401"/>
                    </a:ext>
                  </a:extLst>
                </a:gridCol>
                <a:gridCol w="1755850">
                  <a:extLst>
                    <a:ext uri="{9D8B030D-6E8A-4147-A177-3AD203B41FA5}">
                      <a16:colId xmlns:a16="http://schemas.microsoft.com/office/drawing/2014/main" val="643460785"/>
                    </a:ext>
                  </a:extLst>
                </a:gridCol>
                <a:gridCol w="1755850">
                  <a:extLst>
                    <a:ext uri="{9D8B030D-6E8A-4147-A177-3AD203B41FA5}">
                      <a16:colId xmlns:a16="http://schemas.microsoft.com/office/drawing/2014/main" val="3027099343"/>
                    </a:ext>
                  </a:extLst>
                </a:gridCol>
                <a:gridCol w="1755850">
                  <a:extLst>
                    <a:ext uri="{9D8B030D-6E8A-4147-A177-3AD203B41FA5}">
                      <a16:colId xmlns:a16="http://schemas.microsoft.com/office/drawing/2014/main" val="2929450111"/>
                    </a:ext>
                  </a:extLst>
                </a:gridCol>
              </a:tblGrid>
              <a:tr h="99562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u="none" strike="noStrike" dirty="0">
                          <a:effectLst/>
                        </a:rPr>
                        <a:t>Action Plan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3" marR="3613" marT="3613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Number of findings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3" marR="3613" marT="3613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Findings resolved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3" marR="3613" marT="3613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Findings in-progress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13" marR="3613" marT="3613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091975"/>
                  </a:ext>
                </a:extLst>
              </a:tr>
              <a:tr h="2749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Corporate Services: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198678"/>
                  </a:ext>
                </a:extLst>
              </a:tr>
              <a:tr h="26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HRMA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extLst>
                  <a:ext uri="{0D108BD9-81ED-4DB2-BD59-A6C34878D82A}">
                    <a16:rowId xmlns:a16="http://schemas.microsoft.com/office/drawing/2014/main" val="1526706546"/>
                  </a:ext>
                </a:extLst>
              </a:tr>
              <a:tr h="26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HRMD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extLst>
                  <a:ext uri="{0D108BD9-81ED-4DB2-BD59-A6C34878D82A}">
                    <a16:rowId xmlns:a16="http://schemas.microsoft.com/office/drawing/2014/main" val="4278598262"/>
                  </a:ext>
                </a:extLst>
              </a:tr>
              <a:tr h="5989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Risk</a:t>
                      </a:r>
                      <a:r>
                        <a:rPr lang="en-US" sz="12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Fraud, Ethics &amp;         Integrity management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extLst>
                  <a:ext uri="{0D108BD9-81ED-4DB2-BD59-A6C34878D82A}">
                    <a16:rowId xmlns:a16="http://schemas.microsoft.com/office/drawing/2014/main" val="78073513"/>
                  </a:ext>
                </a:extLst>
              </a:tr>
              <a:tr h="2749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Information Technology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extLst>
                  <a:ext uri="{0D108BD9-81ED-4DB2-BD59-A6C34878D82A}">
                    <a16:rowId xmlns:a16="http://schemas.microsoft.com/office/drawing/2014/main" val="195440388"/>
                  </a:ext>
                </a:extLst>
              </a:tr>
              <a:tr h="26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988929"/>
                  </a:ext>
                </a:extLst>
              </a:tr>
              <a:tr h="26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SCM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extLst>
                  <a:ext uri="{0D108BD9-81ED-4DB2-BD59-A6C34878D82A}">
                    <a16:rowId xmlns:a16="http://schemas.microsoft.com/office/drawing/2014/main" val="825933808"/>
                  </a:ext>
                </a:extLst>
              </a:tr>
              <a:tr h="2639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extLst>
                  <a:ext uri="{0D108BD9-81ED-4DB2-BD59-A6C34878D82A}">
                    <a16:rowId xmlns:a16="http://schemas.microsoft.com/office/drawing/2014/main" val="2288648919"/>
                  </a:ext>
                </a:extLst>
              </a:tr>
              <a:tr h="263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Legal Services</a:t>
                      </a: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extLst>
                  <a:ext uri="{0D108BD9-81ED-4DB2-BD59-A6C34878D82A}">
                    <a16:rowId xmlns:a16="http://schemas.microsoft.com/office/drawing/2014/main" val="997276463"/>
                  </a:ext>
                </a:extLst>
              </a:tr>
              <a:tr h="26396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TVET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extLst>
                  <a:ext uri="{0D108BD9-81ED-4DB2-BD59-A6C34878D82A}">
                    <a16:rowId xmlns:a16="http://schemas.microsoft.com/office/drawing/2014/main" val="1761221773"/>
                  </a:ext>
                </a:extLst>
              </a:tr>
              <a:tr h="2749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3" marR="3613" marT="3613" marB="0" anchor="b"/>
                </a:tc>
                <a:extLst>
                  <a:ext uri="{0D108BD9-81ED-4DB2-BD59-A6C34878D82A}">
                    <a16:rowId xmlns:a16="http://schemas.microsoft.com/office/drawing/2014/main" val="3455305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219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825D1-2733-394A-B275-655D6D9F6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FINDINGS IN THE AUDIT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95572-6161-EF4D-B203-AC2FD3768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75E6-4467-4D48-A8CB-FF1805D7E59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97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891" y="636428"/>
            <a:ext cx="7825409" cy="5257800"/>
          </a:xfrm>
        </p:spPr>
        <p:txBody>
          <a:bodyPr/>
          <a:lstStyle/>
          <a:p>
            <a:pPr marL="0" indent="0" algn="just">
              <a:buNone/>
            </a:pPr>
            <a:endParaRPr lang="en-GB" sz="20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findings on the usefulness and reliability of Performance Information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Percentage of TVET college lecturing staff appropriately placed in industry or in exchange programmes: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Auditor-General was unable to verify the achievement of 6% reported against the target of 20%.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TVET College students completing NC(V) level 4 annually: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Auditor-General was unable to obtain supporting evidence regarding the achievement reported.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TVET College students completing N6 qualifications annually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lack of accurate and complete records id evident.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some cases, supporting evidence differed materially from the reported achievement.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goods and services with a transaction value above R500 000 were procured without inviting competitive bids: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services.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Examination stationery.</a:t>
            </a:r>
          </a:p>
          <a:p>
            <a:pPr marL="0" indent="0" algn="just">
              <a:buNone/>
            </a:pPr>
            <a:endParaRPr lang="en-GB" sz="22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en-GB" sz="22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en-GB" sz="2200" dirty="0">
              <a:solidFill>
                <a:prstClr val="black"/>
              </a:solidFill>
            </a:endParaRPr>
          </a:p>
          <a:p>
            <a:pPr lvl="0" algn="just"/>
            <a:endParaRPr lang="en-GB" sz="22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n-GB" sz="2000" dirty="0"/>
          </a:p>
          <a:p>
            <a:pPr marL="0" indent="0" algn="just">
              <a:buNone/>
              <a:defRPr/>
            </a:pPr>
            <a:endParaRPr lang="en-GB" sz="2000" dirty="0"/>
          </a:p>
          <a:p>
            <a:pPr marL="0" indent="0" algn="just">
              <a:buNone/>
              <a:defRPr/>
            </a:pPr>
            <a:endParaRPr lang="en-GB" sz="2000" dirty="0"/>
          </a:p>
          <a:p>
            <a:pPr marL="0" indent="0" algn="just">
              <a:buNone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75E6-4467-4D48-A8CB-FF1805D7E5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itle 7"/>
          <p:cNvSpPr txBox="1">
            <a:spLocks/>
          </p:cNvSpPr>
          <p:nvPr/>
        </p:nvSpPr>
        <p:spPr bwMode="auto">
          <a:xfrm>
            <a:off x="624509" y="405596"/>
            <a:ext cx="7848600" cy="461665"/>
          </a:xfrm>
          <a:prstGeom prst="rect">
            <a:avLst/>
          </a:prstGeom>
          <a:solidFill>
            <a:srgbClr val="006600"/>
          </a:solidFill>
          <a:ln w="25400" cap="flat" cmpd="sng" algn="ctr">
            <a:solidFill>
              <a:schemeClr val="accent3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 that affected the auditor’s  report</a:t>
            </a:r>
          </a:p>
        </p:txBody>
      </p:sp>
    </p:spTree>
    <p:extLst>
      <p:ext uri="{BB962C8B-B14F-4D97-AF65-F5344CB8AC3E}">
        <p14:creationId xmlns:p14="http://schemas.microsoft.com/office/powerpoint/2010/main" val="3743863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1752600"/>
            <a:ext cx="7825409" cy="5257800"/>
          </a:xfrm>
        </p:spPr>
        <p:txBody>
          <a:bodyPr/>
          <a:lstStyle/>
          <a:p>
            <a:pPr marL="0" indent="0" algn="just">
              <a:buNone/>
            </a:pPr>
            <a:endParaRPr lang="en-GB" sz="20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findings on the usefulness and reliability on the performance information </a:t>
            </a:r>
            <a:r>
              <a:rPr lang="en-GB" sz="18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(IMPLEMENTATION IN-PROGRESS):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controls have been set in place in ensuring compliance by colleges in tandem with the processes for the validation of the Portfolio of Evidence.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 meetings with College Principals to discuss expectations and resolving challenges are facilitated.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Auditors’ on a quarterly basis audit performance information.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en-GB" sz="16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en-GB" sz="22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en-GB" sz="22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n-GB" sz="2000" dirty="0"/>
          </a:p>
          <a:p>
            <a:pPr marL="0" indent="0" algn="just">
              <a:buNone/>
              <a:defRPr/>
            </a:pPr>
            <a:endParaRPr lang="en-GB" sz="2000" dirty="0"/>
          </a:p>
          <a:p>
            <a:pPr marL="0" indent="0" algn="just">
              <a:buNone/>
              <a:defRPr/>
            </a:pPr>
            <a:endParaRPr lang="en-GB" sz="2000" dirty="0"/>
          </a:p>
          <a:p>
            <a:pPr marL="0" indent="0" algn="just">
              <a:buNone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75E6-4467-4D48-A8CB-FF1805D7E59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itle 7"/>
          <p:cNvSpPr txBox="1">
            <a:spLocks/>
          </p:cNvSpPr>
          <p:nvPr/>
        </p:nvSpPr>
        <p:spPr bwMode="auto">
          <a:xfrm>
            <a:off x="624509" y="405596"/>
            <a:ext cx="7848600" cy="830997"/>
          </a:xfrm>
          <a:prstGeom prst="rect">
            <a:avLst/>
          </a:prstGeom>
          <a:solidFill>
            <a:srgbClr val="006600"/>
          </a:solidFill>
          <a:ln w="25400" cap="flat" cmpd="sng" algn="ctr">
            <a:solidFill>
              <a:schemeClr val="accent3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on findings that affected the auditor’s  report</a:t>
            </a:r>
          </a:p>
        </p:txBody>
      </p:sp>
    </p:spTree>
    <p:extLst>
      <p:ext uri="{BB962C8B-B14F-4D97-AF65-F5344CB8AC3E}">
        <p14:creationId xmlns:p14="http://schemas.microsoft.com/office/powerpoint/2010/main" val="3810729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891" y="1255643"/>
            <a:ext cx="7584945" cy="5257800"/>
          </a:xfrm>
        </p:spPr>
        <p:txBody>
          <a:bodyPr/>
          <a:lstStyle/>
          <a:p>
            <a:pPr marL="0" indent="0" algn="just">
              <a:buNone/>
            </a:pPr>
            <a:endParaRPr lang="en-GB" sz="20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goods and services with a transaction value above R500 000 were procured without inviting competitive bids: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services </a:t>
            </a:r>
            <a:r>
              <a:rPr lang="en-GB" sz="1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(IMPLEMENTATION IN-PROGRESS):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q"/>
              <a:tabLst>
                <a:tab pos="720725" algn="l"/>
                <a:tab pos="811213" algn="l"/>
              </a:tabLst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Head of Legal Services has been appointed and this development will assist in processing urgent legal matters more efficiently.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q"/>
              <a:tabLst>
                <a:tab pos="720725" algn="l"/>
                <a:tab pos="811213" algn="l"/>
              </a:tabLst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determination test in relation to the irregular expenditure has been concluded and the report has since been submitted to National Treasury for consideration.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q"/>
              <a:tabLst>
                <a:tab pos="720725" algn="l"/>
                <a:tab pos="811213" algn="l"/>
              </a:tabLst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matter is still ongoing and expenditure will be incurred this financial year. </a:t>
            </a:r>
          </a:p>
          <a:p>
            <a:pPr marL="1371600" lvl="3" indent="0" algn="just">
              <a:lnSpc>
                <a:spcPct val="150000"/>
              </a:lnSpc>
              <a:buNone/>
              <a:tabLst>
                <a:tab pos="720725" algn="l"/>
                <a:tab pos="811213" algn="l"/>
              </a:tabLst>
            </a:pPr>
            <a:endParaRPr lang="en-GB" sz="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Examination stationery </a:t>
            </a:r>
            <a:r>
              <a:rPr lang="en-GB" sz="1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(FINDING RESOLVED):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tender for the procurement of examination stationery has been finalised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determination test is currently underway and will be concluded before year-end.</a:t>
            </a:r>
          </a:p>
          <a:p>
            <a:pPr marL="0" indent="0" algn="just">
              <a:buNone/>
            </a:pPr>
            <a:endParaRPr lang="en-GB" sz="22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en-GB" sz="22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en-GB" sz="2200" dirty="0">
              <a:solidFill>
                <a:prstClr val="black"/>
              </a:solidFill>
            </a:endParaRPr>
          </a:p>
          <a:p>
            <a:pPr lvl="0" algn="just"/>
            <a:endParaRPr lang="en-GB" sz="22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n-GB" sz="2000" dirty="0"/>
          </a:p>
          <a:p>
            <a:pPr marL="0" indent="0" algn="just">
              <a:buNone/>
              <a:defRPr/>
            </a:pPr>
            <a:endParaRPr lang="en-GB" sz="2000" dirty="0"/>
          </a:p>
          <a:p>
            <a:pPr marL="0" indent="0" algn="just">
              <a:buNone/>
              <a:defRPr/>
            </a:pPr>
            <a:endParaRPr lang="en-GB" sz="2000" dirty="0"/>
          </a:p>
          <a:p>
            <a:pPr marL="0" indent="0" algn="just">
              <a:buNone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75E6-4467-4D48-A8CB-FF1805D7E59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itle 7"/>
          <p:cNvSpPr txBox="1">
            <a:spLocks/>
          </p:cNvSpPr>
          <p:nvPr/>
        </p:nvSpPr>
        <p:spPr bwMode="auto">
          <a:xfrm>
            <a:off x="624509" y="405596"/>
            <a:ext cx="7848600" cy="830997"/>
          </a:xfrm>
          <a:prstGeom prst="rect">
            <a:avLst/>
          </a:prstGeom>
          <a:solidFill>
            <a:srgbClr val="006600"/>
          </a:solidFill>
          <a:ln w="25400" cap="flat" cmpd="sng" algn="ctr">
            <a:solidFill>
              <a:schemeClr val="accent3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on findings that affected the auditor’s  report</a:t>
            </a:r>
          </a:p>
        </p:txBody>
      </p:sp>
    </p:spTree>
    <p:extLst>
      <p:ext uri="{BB962C8B-B14F-4D97-AF65-F5344CB8AC3E}">
        <p14:creationId xmlns:p14="http://schemas.microsoft.com/office/powerpoint/2010/main" val="4239571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825D1-2733-394A-B275-655D6D9F6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OTHER FINDINGS IN THE MANAGEMENT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95572-6161-EF4D-B203-AC2FD3768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675E6-4467-4D48-A8CB-FF1805D7E59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49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172EDCD85052418FB7CF3EDB607B2B" ma:contentTypeVersion="10" ma:contentTypeDescription="Create a new document." ma:contentTypeScope="" ma:versionID="7b142b2f3c58b2d24dc75504636f1aaa">
  <xsd:schema xmlns:xsd="http://www.w3.org/2001/XMLSchema" xmlns:xs="http://www.w3.org/2001/XMLSchema" xmlns:p="http://schemas.microsoft.com/office/2006/metadata/properties" xmlns:ns3="e49c6129-34a5-48f5-8e0f-5b8204c68096" targetNamespace="http://schemas.microsoft.com/office/2006/metadata/properties" ma:root="true" ma:fieldsID="cd183ffa3cf13f0d29c3de6b76939e91" ns3:_="">
    <xsd:import namespace="e49c6129-34a5-48f5-8e0f-5b8204c680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9c6129-34a5-48f5-8e0f-5b8204c680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9A8ABD-EFAD-47FE-B887-501CC64BC1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9c6129-34a5-48f5-8e0f-5b8204c680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6BE37D-D72C-4D56-A104-F2945A8C51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588D70-1116-4908-8BF8-2A7214DBA7BB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http://purl.org/dc/elements/1.1/"/>
    <ds:schemaRef ds:uri="e49c6129-34a5-48f5-8e0f-5b8204c6809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2968</TotalTime>
  <Words>1255</Words>
  <Application>Microsoft Office PowerPoint</Application>
  <PresentationFormat>On-screen Show (4:3)</PresentationFormat>
  <Paragraphs>234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맑은 고딕</vt:lpstr>
      <vt:lpstr>宋体</vt:lpstr>
      <vt:lpstr>Arial</vt:lpstr>
      <vt:lpstr>Arial Rounded MT Bold</vt:lpstr>
      <vt:lpstr>Calibri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Summary of the External Audit Action Plans</vt:lpstr>
      <vt:lpstr>FINDINGS IN THE AUDIT REPORT</vt:lpstr>
      <vt:lpstr>PowerPoint Presentation</vt:lpstr>
      <vt:lpstr>PowerPoint Presentation</vt:lpstr>
      <vt:lpstr>PowerPoint Presentation</vt:lpstr>
      <vt:lpstr>OTHER FINDINGS IN THE MANAGEMENT REPORT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MEASURES, OVER AND ABOVE THE AUDIT ACTION PLAN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Ndlovu, Progress</dc:creator>
  <cp:lastModifiedBy>Babulele Bingwa</cp:lastModifiedBy>
  <cp:revision>175</cp:revision>
  <cp:lastPrinted>2022-03-02T08:39:13Z</cp:lastPrinted>
  <dcterms:created xsi:type="dcterms:W3CDTF">2020-12-04T06:50:13Z</dcterms:created>
  <dcterms:modified xsi:type="dcterms:W3CDTF">2022-03-02T12:47:04Z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0x01010082172EDCD85052418FB7CF3EDB607B2B</vt:lpwstr>
  </property>
</Properties>
</file>