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1"/>
  </p:notesMasterIdLst>
  <p:sldIdLst>
    <p:sldId id="438" r:id="rId2"/>
    <p:sldId id="440" r:id="rId3"/>
    <p:sldId id="393" r:id="rId4"/>
    <p:sldId id="391" r:id="rId5"/>
    <p:sldId id="478" r:id="rId6"/>
    <p:sldId id="425" r:id="rId7"/>
    <p:sldId id="429" r:id="rId8"/>
    <p:sldId id="466" r:id="rId9"/>
    <p:sldId id="480" r:id="rId10"/>
    <p:sldId id="481" r:id="rId11"/>
    <p:sldId id="482" r:id="rId12"/>
    <p:sldId id="479" r:id="rId13"/>
    <p:sldId id="469" r:id="rId14"/>
    <p:sldId id="470" r:id="rId15"/>
    <p:sldId id="426" r:id="rId16"/>
    <p:sldId id="333" r:id="rId17"/>
    <p:sldId id="439" r:id="rId18"/>
    <p:sldId id="484" r:id="rId19"/>
    <p:sldId id="485" r:id="rId20"/>
    <p:sldId id="486" r:id="rId21"/>
    <p:sldId id="487" r:id="rId22"/>
    <p:sldId id="488" r:id="rId23"/>
    <p:sldId id="489" r:id="rId24"/>
    <p:sldId id="490" r:id="rId25"/>
    <p:sldId id="491" r:id="rId26"/>
    <p:sldId id="492" r:id="rId27"/>
    <p:sldId id="347" r:id="rId28"/>
    <p:sldId id="348" r:id="rId29"/>
    <p:sldId id="350" r:id="rId30"/>
    <p:sldId id="349" r:id="rId31"/>
    <p:sldId id="357" r:id="rId32"/>
    <p:sldId id="351" r:id="rId33"/>
    <p:sldId id="352" r:id="rId34"/>
    <p:sldId id="358" r:id="rId35"/>
    <p:sldId id="443" r:id="rId36"/>
    <p:sldId id="310" r:id="rId37"/>
    <p:sldId id="258" r:id="rId38"/>
    <p:sldId id="475" r:id="rId39"/>
    <p:sldId id="453" r:id="rId40"/>
    <p:sldId id="454" r:id="rId41"/>
    <p:sldId id="457" r:id="rId42"/>
    <p:sldId id="455" r:id="rId43"/>
    <p:sldId id="459" r:id="rId44"/>
    <p:sldId id="460" r:id="rId45"/>
    <p:sldId id="461" r:id="rId46"/>
    <p:sldId id="462" r:id="rId47"/>
    <p:sldId id="447" r:id="rId48"/>
    <p:sldId id="450" r:id="rId49"/>
    <p:sldId id="452" r:id="rId5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1CA4826-F91E-8946-60ED-51C911012C32}" name="Saasa Pheeha" initials="SP" userId="S::spheeha@environment.gov.za::fabd3d7f-4703-431d-8874-ce02a86ee345" providerId="AD"/>
  <p188:author id="{E2CDF58D-CCA0-9DC8-0469-99A7A33E4A86}" name="Zuleiga Maistry" initials="ZM" userId="S::zmaistry@environment.gov.za::56e286d1-bf1e-447e-8a4c-afdf86a63da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enzele Nhlapo" initials="ZN" lastIdx="1" clrIdx="0">
    <p:extLst>
      <p:ext uri="{19B8F6BF-5375-455C-9EA6-DF929625EA0E}">
        <p15:presenceInfo xmlns:p15="http://schemas.microsoft.com/office/powerpoint/2012/main" userId="S::znhlapo@environment.gov.za::44da7ce7-58cd-4230-b368-af8583b5fec3" providerId="AD"/>
      </p:ext>
    </p:extLst>
  </p:cmAuthor>
  <p:cmAuthor id="2" name="Jacob Kutu" initials="JK" lastIdx="17" clrIdx="1">
    <p:extLst>
      <p:ext uri="{19B8F6BF-5375-455C-9EA6-DF929625EA0E}">
        <p15:presenceInfo xmlns:p15="http://schemas.microsoft.com/office/powerpoint/2012/main" userId="S-1-5-21-1701054266-2065958804-2444399980-2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B05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408" autoAdjust="0"/>
    <p:restoredTop sz="80421" autoAdjust="0"/>
  </p:normalViewPr>
  <p:slideViewPr>
    <p:cSldViewPr snapToGrid="0" snapToObjects="1">
      <p:cViewPr>
        <p:scale>
          <a:sx n="65" d="100"/>
          <a:sy n="65" d="100"/>
        </p:scale>
        <p:origin x="972" y="-9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8/10/relationships/authors" Targe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00FF00"/>
              </a:solidFill>
            </c:spPr>
            <c:extLst>
              <c:ext xmlns:c16="http://schemas.microsoft.com/office/drawing/2014/chart" uri="{C3380CC4-5D6E-409C-BE32-E72D297353CC}">
                <c16:uniqueId val="{00000001-5D10-F34E-8B35-3AF61582A8C4}"/>
              </c:ext>
            </c:extLst>
          </c:dPt>
          <c:dPt>
            <c:idx val="1"/>
            <c:bubble3D val="0"/>
            <c:spPr>
              <a:solidFill>
                <a:srgbClr val="FFFF00"/>
              </a:solidFill>
            </c:spPr>
            <c:extLst>
              <c:ext xmlns:c16="http://schemas.microsoft.com/office/drawing/2014/chart" uri="{C3380CC4-5D6E-409C-BE32-E72D297353CC}">
                <c16:uniqueId val="{00000003-5D10-F34E-8B35-3AF61582A8C4}"/>
              </c:ext>
            </c:extLst>
          </c:dPt>
          <c:dPt>
            <c:idx val="2"/>
            <c:bubble3D val="0"/>
            <c:spPr>
              <a:solidFill>
                <a:srgbClr val="FF0000"/>
              </a:solidFill>
            </c:spPr>
            <c:extLst>
              <c:ext xmlns:c16="http://schemas.microsoft.com/office/drawing/2014/chart" uri="{C3380CC4-5D6E-409C-BE32-E72D297353CC}">
                <c16:uniqueId val="{00000005-5D10-F34E-8B35-3AF61582A8C4}"/>
              </c:ext>
            </c:extLst>
          </c:dPt>
          <c:dPt>
            <c:idx val="3"/>
            <c:bubble3D val="0"/>
            <c:spPr>
              <a:solidFill>
                <a:srgbClr val="00B0F0"/>
              </a:solidFill>
            </c:spPr>
            <c:extLst>
              <c:ext xmlns:c16="http://schemas.microsoft.com/office/drawing/2014/chart" uri="{C3380CC4-5D6E-409C-BE32-E72D297353CC}">
                <c16:uniqueId val="{00000007-5D10-F34E-8B35-3AF61582A8C4}"/>
              </c:ext>
            </c:extLst>
          </c:dPt>
          <c:dPt>
            <c:idx val="4"/>
            <c:bubble3D val="0"/>
            <c:spPr>
              <a:solidFill>
                <a:srgbClr val="984807"/>
              </a:solidFill>
            </c:spPr>
            <c:extLst>
              <c:ext xmlns:c16="http://schemas.microsoft.com/office/drawing/2014/chart" uri="{C3380CC4-5D6E-409C-BE32-E72D297353CC}">
                <c16:uniqueId val="{00000009-5D10-F34E-8B35-3AF61582A8C4}"/>
              </c:ext>
            </c:extLst>
          </c:dPt>
          <c:dLbls>
            <c:dLbl>
              <c:idx val="0"/>
              <c:tx>
                <c:rich>
                  <a:bodyPr/>
                  <a:lstStyle/>
                  <a:p>
                    <a:pPr>
                      <a:defRPr sz="1762" baseline="0"/>
                    </a:pPr>
                    <a:r>
                      <a:rPr lang="en-US" dirty="0"/>
                      <a:t>68%</a:t>
                    </a:r>
                  </a:p>
                </c:rich>
              </c:tx>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5D10-F34E-8B35-3AF61582A8C4}"/>
                </c:ext>
              </c:extLst>
            </c:dLbl>
            <c:dLbl>
              <c:idx val="1"/>
              <c:layout>
                <c:manualLayout>
                  <c:x val="7.3383549276866994E-2"/>
                  <c:y val="-2.1725903640893402E-2"/>
                </c:manualLayout>
              </c:layout>
              <c:tx>
                <c:rich>
                  <a:bodyPr wrap="square" lIns="38100" tIns="19050" rIns="38100" bIns="19050" anchor="ctr">
                    <a:spAutoFit/>
                  </a:bodyPr>
                  <a:lstStyle/>
                  <a:p>
                    <a:pPr>
                      <a:defRPr sz="1762" baseline="0"/>
                    </a:pPr>
                    <a:r>
                      <a:rPr lang="en-US" dirty="0"/>
                      <a:t>19%</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5D10-F34E-8B35-3AF61582A8C4}"/>
                </c:ext>
              </c:extLst>
            </c:dLbl>
            <c:dLbl>
              <c:idx val="2"/>
              <c:layout>
                <c:manualLayout>
                  <c:x val="4.8829897566328134E-2"/>
                  <c:y val="0.10362020906832496"/>
                </c:manualLayout>
              </c:layout>
              <c:tx>
                <c:rich>
                  <a:bodyPr/>
                  <a:lstStyle/>
                  <a:p>
                    <a:r>
                      <a:rPr lang="en-US" dirty="0"/>
                      <a:t>13%</a:t>
                    </a:r>
                  </a:p>
                </c:rich>
              </c:tx>
              <c:showLegendKey val="0"/>
              <c:showVal val="0"/>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5D10-F34E-8B35-3AF61582A8C4}"/>
                </c:ext>
              </c:extLst>
            </c:dLbl>
            <c:dLbl>
              <c:idx val="3"/>
              <c:delete val="1"/>
              <c:extLst>
                <c:ext xmlns:c15="http://schemas.microsoft.com/office/drawing/2012/chart" uri="{CE6537A1-D6FC-4f65-9D91-7224C49458BB}"/>
                <c:ext xmlns:c16="http://schemas.microsoft.com/office/drawing/2014/chart" uri="{C3380CC4-5D6E-409C-BE32-E72D297353CC}">
                  <c16:uniqueId val="{00000007-5D10-F34E-8B35-3AF61582A8C4}"/>
                </c:ext>
              </c:extLst>
            </c:dLbl>
            <c:dLbl>
              <c:idx val="4"/>
              <c:delete val="1"/>
              <c:extLst>
                <c:ext xmlns:c15="http://schemas.microsoft.com/office/drawing/2012/chart" uri="{CE6537A1-D6FC-4f65-9D91-7224C49458BB}"/>
                <c:ext xmlns:c16="http://schemas.microsoft.com/office/drawing/2014/chart" uri="{C3380CC4-5D6E-409C-BE32-E72D297353CC}">
                  <c16:uniqueId val="{00000009-5D10-F34E-8B35-3AF61582A8C4}"/>
                </c:ext>
              </c:extLst>
            </c:dLbl>
            <c:spPr>
              <a:noFill/>
              <a:ln w="24885">
                <a:noFill/>
              </a:ln>
            </c:spPr>
            <c:txPr>
              <a:bodyPr/>
              <a:lstStyle/>
              <a:p>
                <a:pPr>
                  <a:defRPr sz="1762" baseline="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Sheet1!$A$2:$A$6</c:f>
              <c:strCache>
                <c:ptCount val="4"/>
                <c:pt idx="0">
                  <c:v>On target</c:v>
                </c:pt>
                <c:pt idx="1">
                  <c:v>Work in progress</c:v>
                </c:pt>
                <c:pt idx="2">
                  <c:v>off target </c:v>
                </c:pt>
                <c:pt idx="3">
                  <c:v>No milestone</c:v>
                </c:pt>
              </c:strCache>
            </c:strRef>
          </c:cat>
          <c:val>
            <c:numRef>
              <c:f>Sheet1!$B$2:$B$6</c:f>
              <c:numCache>
                <c:formatCode>0%</c:formatCode>
                <c:ptCount val="5"/>
                <c:pt idx="0">
                  <c:v>0.68</c:v>
                </c:pt>
                <c:pt idx="1">
                  <c:v>0.19</c:v>
                </c:pt>
                <c:pt idx="2">
                  <c:v>0.13</c:v>
                </c:pt>
                <c:pt idx="3">
                  <c:v>0</c:v>
                </c:pt>
              </c:numCache>
            </c:numRef>
          </c:val>
          <c:extLst>
            <c:ext xmlns:c16="http://schemas.microsoft.com/office/drawing/2014/chart" uri="{C3380CC4-5D6E-409C-BE32-E72D297353CC}">
              <c16:uniqueId val="{0000000A-5D10-F34E-8B35-3AF61582A8C4}"/>
            </c:ext>
          </c:extLst>
        </c:ser>
        <c:dLbls>
          <c:showLegendKey val="0"/>
          <c:showVal val="0"/>
          <c:showCatName val="0"/>
          <c:showSerName val="0"/>
          <c:showPercent val="0"/>
          <c:showBubbleSize val="0"/>
          <c:showLeaderLines val="1"/>
        </c:dLbls>
        <c:firstSliceAng val="0"/>
      </c:pieChart>
      <c:spPr>
        <a:noFill/>
        <a:ln w="25196">
          <a:noFill/>
        </a:ln>
      </c:spPr>
    </c:plotArea>
    <c:plotVisOnly val="1"/>
    <c:dispBlanksAs val="zero"/>
    <c:showDLblsOverMax val="0"/>
  </c:chart>
  <c:txPr>
    <a:bodyPr/>
    <a:lstStyle/>
    <a:p>
      <a:pPr>
        <a:defRPr sz="232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398" b="0" i="0" u="none" strike="noStrike" kern="1200" spc="0" baseline="0">
                <a:solidFill>
                  <a:schemeClr val="tx1">
                    <a:lumMod val="65000"/>
                    <a:lumOff val="35000"/>
                  </a:schemeClr>
                </a:solidFill>
                <a:latin typeface="+mn-lt"/>
                <a:ea typeface="+mn-ea"/>
                <a:cs typeface="+mn-cs"/>
              </a:defRPr>
            </a:pPr>
            <a:r>
              <a:rPr lang="en-US" b="1"/>
              <a:t>FRAP 2015/16 TRANSFORMATION</a:t>
            </a:r>
            <a:r>
              <a:rPr lang="en-US" b="1" baseline="0"/>
              <a:t> PROFILE</a:t>
            </a:r>
            <a:endParaRPr lang="en-US" b="1"/>
          </a:p>
        </c:rich>
      </c:tx>
      <c:overlay val="0"/>
      <c:spPr>
        <a:noFill/>
        <a:ln>
          <a:noFill/>
        </a:ln>
        <a:effectLst/>
      </c:spPr>
    </c:title>
    <c:autoTitleDeleted val="0"/>
    <c:plotArea>
      <c:layout/>
      <c:barChart>
        <c:barDir val="col"/>
        <c:grouping val="clustered"/>
        <c:varyColors val="0"/>
        <c:ser>
          <c:idx val="0"/>
          <c:order val="0"/>
          <c:tx>
            <c:strRef>
              <c:f>'TRANSFORMATION PROFILE'!$D$5</c:f>
              <c:strCache>
                <c:ptCount val="1"/>
                <c:pt idx="0">
                  <c:v>AVERAGE BLACK SHAREHOLDING</c:v>
                </c:pt>
              </c:strCache>
            </c:strRef>
          </c:tx>
          <c:spPr>
            <a:solidFill>
              <a:schemeClr val="accent1"/>
            </a:solidFill>
            <a:ln>
              <a:noFill/>
            </a:ln>
            <a:effectLst/>
          </c:spPr>
          <c:invertIfNegative val="0"/>
          <c:cat>
            <c:strRef>
              <c:f>'TRANSFORMATION PROFILE'!$C$6:$C$15</c:f>
              <c:strCache>
                <c:ptCount val="10"/>
                <c:pt idx="0">
                  <c:v>WCRL NEARSHORE</c:v>
                </c:pt>
                <c:pt idx="1">
                  <c:v>WCRL OFFSHORE</c:v>
                </c:pt>
                <c:pt idx="2">
                  <c:v>PATAGONIAN TOOTHFISH</c:v>
                </c:pt>
                <c:pt idx="3">
                  <c:v>SEAWEED</c:v>
                </c:pt>
                <c:pt idx="4">
                  <c:v>LARGE PELAGICS</c:v>
                </c:pt>
                <c:pt idx="5">
                  <c:v>KZN BEACH SEINE</c:v>
                </c:pt>
                <c:pt idx="6">
                  <c:v>NETFISH</c:v>
                </c:pt>
                <c:pt idx="7">
                  <c:v>HORSE MACKEREL </c:v>
                </c:pt>
                <c:pt idx="8">
                  <c:v>HAKE INSHORE TRAWL  (Hake) </c:v>
                </c:pt>
                <c:pt idx="9">
                  <c:v>HAKE INSHORE TRAWL (Sole)</c:v>
                </c:pt>
              </c:strCache>
            </c:strRef>
          </c:cat>
          <c:val>
            <c:numRef>
              <c:f>'TRANSFORMATION PROFILE'!$D$6:$D$15</c:f>
              <c:numCache>
                <c:formatCode>0.00%</c:formatCode>
                <c:ptCount val="10"/>
                <c:pt idx="0">
                  <c:v>0.93130000000000002</c:v>
                </c:pt>
                <c:pt idx="1">
                  <c:v>0.9073</c:v>
                </c:pt>
                <c:pt idx="2">
                  <c:v>0.69169999999999998</c:v>
                </c:pt>
                <c:pt idx="3">
                  <c:v>0.67989999999999995</c:v>
                </c:pt>
                <c:pt idx="4">
                  <c:v>0.74199999999999999</c:v>
                </c:pt>
                <c:pt idx="5">
                  <c:v>0.56669999999999998</c:v>
                </c:pt>
                <c:pt idx="6">
                  <c:v>0.67300000000000004</c:v>
                </c:pt>
                <c:pt idx="7">
                  <c:v>0.84489999999999998</c:v>
                </c:pt>
                <c:pt idx="8">
                  <c:v>0.89600000000000002</c:v>
                </c:pt>
                <c:pt idx="9">
                  <c:v>0.89600000000000002</c:v>
                </c:pt>
              </c:numCache>
            </c:numRef>
          </c:val>
          <c:extLst>
            <c:ext xmlns:c16="http://schemas.microsoft.com/office/drawing/2014/chart" uri="{C3380CC4-5D6E-409C-BE32-E72D297353CC}">
              <c16:uniqueId val="{00000000-B201-4BE9-A2D9-86391D95B9CE}"/>
            </c:ext>
          </c:extLst>
        </c:ser>
        <c:ser>
          <c:idx val="1"/>
          <c:order val="1"/>
          <c:tx>
            <c:strRef>
              <c:f>'TRANSFORMATION PROFILE'!$E$5</c:f>
              <c:strCache>
                <c:ptCount val="1"/>
                <c:pt idx="0">
                  <c:v>% OF TAC HELD BY BLACK</c:v>
                </c:pt>
              </c:strCache>
            </c:strRef>
          </c:tx>
          <c:spPr>
            <a:solidFill>
              <a:schemeClr val="accent2"/>
            </a:solidFill>
            <a:ln>
              <a:noFill/>
            </a:ln>
            <a:effectLst/>
          </c:spPr>
          <c:invertIfNegative val="0"/>
          <c:cat>
            <c:strRef>
              <c:f>'TRANSFORMATION PROFILE'!$C$6:$C$15</c:f>
              <c:strCache>
                <c:ptCount val="10"/>
                <c:pt idx="0">
                  <c:v>WCRL NEARSHORE</c:v>
                </c:pt>
                <c:pt idx="1">
                  <c:v>WCRL OFFSHORE</c:v>
                </c:pt>
                <c:pt idx="2">
                  <c:v>PATAGONIAN TOOTHFISH</c:v>
                </c:pt>
                <c:pt idx="3">
                  <c:v>SEAWEED</c:v>
                </c:pt>
                <c:pt idx="4">
                  <c:v>LARGE PELAGICS</c:v>
                </c:pt>
                <c:pt idx="5">
                  <c:v>KZN BEACH SEINE</c:v>
                </c:pt>
                <c:pt idx="6">
                  <c:v>NETFISH</c:v>
                </c:pt>
                <c:pt idx="7">
                  <c:v>HORSE MACKEREL </c:v>
                </c:pt>
                <c:pt idx="8">
                  <c:v>HAKE INSHORE TRAWL  (Hake) </c:v>
                </c:pt>
                <c:pt idx="9">
                  <c:v>HAKE INSHORE TRAWL (Sole)</c:v>
                </c:pt>
              </c:strCache>
            </c:strRef>
          </c:cat>
          <c:val>
            <c:numRef>
              <c:f>'TRANSFORMATION PROFILE'!$E$6:$E$15</c:f>
              <c:numCache>
                <c:formatCode>0.00%</c:formatCode>
                <c:ptCount val="10"/>
                <c:pt idx="0">
                  <c:v>0.93120000000000003</c:v>
                </c:pt>
                <c:pt idx="1">
                  <c:v>0.85</c:v>
                </c:pt>
                <c:pt idx="2">
                  <c:v>0.72</c:v>
                </c:pt>
                <c:pt idx="4">
                  <c:v>0.74199999999999999</c:v>
                </c:pt>
                <c:pt idx="7">
                  <c:v>0.82199999999999995</c:v>
                </c:pt>
                <c:pt idx="8">
                  <c:v>0.68079999999999996</c:v>
                </c:pt>
                <c:pt idx="9">
                  <c:v>0.82499999999999996</c:v>
                </c:pt>
              </c:numCache>
            </c:numRef>
          </c:val>
          <c:extLst>
            <c:ext xmlns:c16="http://schemas.microsoft.com/office/drawing/2014/chart" uri="{C3380CC4-5D6E-409C-BE32-E72D297353CC}">
              <c16:uniqueId val="{00000001-B201-4BE9-A2D9-86391D95B9CE}"/>
            </c:ext>
          </c:extLst>
        </c:ser>
        <c:ser>
          <c:idx val="2"/>
          <c:order val="2"/>
          <c:tx>
            <c:strRef>
              <c:f>'TRANSFORMATION PROFILE'!$F$5</c:f>
              <c:strCache>
                <c:ptCount val="1"/>
                <c:pt idx="0">
                  <c:v>% OF TAE HELD BY BLACK</c:v>
                </c:pt>
              </c:strCache>
            </c:strRef>
          </c:tx>
          <c:spPr>
            <a:solidFill>
              <a:schemeClr val="accent3"/>
            </a:solidFill>
            <a:ln>
              <a:noFill/>
            </a:ln>
            <a:effectLst/>
          </c:spPr>
          <c:invertIfNegative val="0"/>
          <c:cat>
            <c:strRef>
              <c:f>'TRANSFORMATION PROFILE'!$C$6:$C$15</c:f>
              <c:strCache>
                <c:ptCount val="10"/>
                <c:pt idx="0">
                  <c:v>WCRL NEARSHORE</c:v>
                </c:pt>
                <c:pt idx="1">
                  <c:v>WCRL OFFSHORE</c:v>
                </c:pt>
                <c:pt idx="2">
                  <c:v>PATAGONIAN TOOTHFISH</c:v>
                </c:pt>
                <c:pt idx="3">
                  <c:v>SEAWEED</c:v>
                </c:pt>
                <c:pt idx="4">
                  <c:v>LARGE PELAGICS</c:v>
                </c:pt>
                <c:pt idx="5">
                  <c:v>KZN BEACH SEINE</c:v>
                </c:pt>
                <c:pt idx="6">
                  <c:v>NETFISH</c:v>
                </c:pt>
                <c:pt idx="7">
                  <c:v>HORSE MACKEREL </c:v>
                </c:pt>
                <c:pt idx="8">
                  <c:v>HAKE INSHORE TRAWL  (Hake) </c:v>
                </c:pt>
                <c:pt idx="9">
                  <c:v>HAKE INSHORE TRAWL (Sole)</c:v>
                </c:pt>
              </c:strCache>
            </c:strRef>
          </c:cat>
          <c:val>
            <c:numRef>
              <c:f>'TRANSFORMATION PROFILE'!$F$6:$F$15</c:f>
              <c:numCache>
                <c:formatCode>General</c:formatCode>
                <c:ptCount val="10"/>
                <c:pt idx="3" formatCode="0.00%">
                  <c:v>0.85</c:v>
                </c:pt>
                <c:pt idx="5" formatCode="0.00%">
                  <c:v>0.56669999999999998</c:v>
                </c:pt>
                <c:pt idx="6" formatCode="0.00%">
                  <c:v>0.67300000000000004</c:v>
                </c:pt>
              </c:numCache>
            </c:numRef>
          </c:val>
          <c:extLst>
            <c:ext xmlns:c16="http://schemas.microsoft.com/office/drawing/2014/chart" uri="{C3380CC4-5D6E-409C-BE32-E72D297353CC}">
              <c16:uniqueId val="{00000002-B201-4BE9-A2D9-86391D95B9CE}"/>
            </c:ext>
          </c:extLst>
        </c:ser>
        <c:dLbls>
          <c:showLegendKey val="0"/>
          <c:showVal val="0"/>
          <c:showCatName val="0"/>
          <c:showSerName val="0"/>
          <c:showPercent val="0"/>
          <c:showBubbleSize val="0"/>
        </c:dLbls>
        <c:gapWidth val="219"/>
        <c:overlap val="-27"/>
        <c:axId val="376900304"/>
        <c:axId val="1"/>
      </c:barChart>
      <c:catAx>
        <c:axId val="376900304"/>
        <c:scaling>
          <c:orientation val="minMax"/>
        </c:scaling>
        <c:delete val="0"/>
        <c:axPos val="b"/>
        <c:numFmt formatCode="General" sourceLinked="1"/>
        <c:majorTickMark val="none"/>
        <c:minorTickMark val="none"/>
        <c:tickLblPos val="nextTo"/>
        <c:spPr>
          <a:noFill/>
          <a:ln w="9510" cap="flat" cmpd="sng" algn="ctr">
            <a:solidFill>
              <a:schemeClr val="tx1">
                <a:lumMod val="15000"/>
                <a:lumOff val="85000"/>
              </a:schemeClr>
            </a:solidFill>
            <a:round/>
          </a:ln>
          <a:effectLst/>
        </c:spPr>
        <c:txPr>
          <a:bodyPr rot="-60000000" spcFirstLastPara="1" vertOverflow="ellipsis" vert="horz" wrap="square" anchor="ctr" anchorCtr="1"/>
          <a:lstStyle/>
          <a:p>
            <a:pPr>
              <a:defRPr sz="899"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0"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899" b="0" i="0" u="none" strike="noStrike" kern="1200" baseline="0">
                <a:solidFill>
                  <a:schemeClr val="tx1">
                    <a:lumMod val="65000"/>
                    <a:lumOff val="35000"/>
                  </a:schemeClr>
                </a:solidFill>
                <a:latin typeface="+mn-lt"/>
                <a:ea typeface="+mn-ea"/>
                <a:cs typeface="+mn-cs"/>
              </a:defRPr>
            </a:pPr>
            <a:endParaRPr lang="en-US"/>
          </a:p>
        </c:txPr>
        <c:crossAx val="376900304"/>
        <c:crosses val="autoZero"/>
        <c:crossBetween val="between"/>
      </c:valAx>
      <c:spPr>
        <a:noFill/>
        <a:ln w="25359">
          <a:noFill/>
        </a:ln>
      </c:spPr>
    </c:plotArea>
    <c:legend>
      <c:legendPos val="b"/>
      <c:overlay val="0"/>
      <c:spPr>
        <a:noFill/>
        <a:ln>
          <a:noFill/>
        </a:ln>
        <a:effectLst/>
      </c:spPr>
      <c:txPr>
        <a:bodyPr rot="0" spcFirstLastPara="1" vertOverflow="ellipsis" vert="horz" wrap="square" anchor="ctr" anchorCtr="1"/>
        <a:lstStyle/>
        <a:p>
          <a:pPr>
            <a:defRPr sz="899"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9688" tIns="49844" rIns="99688" bIns="49844" rtlCol="0"/>
          <a:lstStyle>
            <a:lvl1pPr algn="l">
              <a:defRPr sz="1300"/>
            </a:lvl1pPr>
          </a:lstStyle>
          <a:p>
            <a:endParaRPr lang="en-ZA" dirty="0"/>
          </a:p>
        </p:txBody>
      </p:sp>
      <p:sp>
        <p:nvSpPr>
          <p:cNvPr id="3" name="Date Placeholder 2"/>
          <p:cNvSpPr>
            <a:spLocks noGrp="1"/>
          </p:cNvSpPr>
          <p:nvPr>
            <p:ph type="dt" idx="1"/>
          </p:nvPr>
        </p:nvSpPr>
        <p:spPr>
          <a:xfrm>
            <a:off x="3901698" y="0"/>
            <a:ext cx="2984871" cy="502755"/>
          </a:xfrm>
          <a:prstGeom prst="rect">
            <a:avLst/>
          </a:prstGeom>
        </p:spPr>
        <p:txBody>
          <a:bodyPr vert="horz" lIns="99688" tIns="49844" rIns="99688" bIns="49844" rtlCol="0"/>
          <a:lstStyle>
            <a:lvl1pPr algn="r">
              <a:defRPr sz="1300"/>
            </a:lvl1pPr>
          </a:lstStyle>
          <a:p>
            <a:fld id="{BA897170-431D-49BF-AB2C-C8105F681DBC}" type="datetimeFigureOut">
              <a:rPr lang="en-ZA" smtClean="0"/>
              <a:t>2022/09/20</a:t>
            </a:fld>
            <a:endParaRPr lang="en-ZA" dirty="0"/>
          </a:p>
        </p:txBody>
      </p:sp>
      <p:sp>
        <p:nvSpPr>
          <p:cNvPr id="4" name="Slide Image Placeholder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9688" tIns="49844" rIns="99688" bIns="49844" rtlCol="0" anchor="ctr"/>
          <a:lstStyle/>
          <a:p>
            <a:endParaRPr lang="en-ZA" dirty="0"/>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9688" tIns="49844" rIns="99688" bIns="498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517548"/>
            <a:ext cx="2984871" cy="502754"/>
          </a:xfrm>
          <a:prstGeom prst="rect">
            <a:avLst/>
          </a:prstGeom>
        </p:spPr>
        <p:txBody>
          <a:bodyPr vert="horz" lIns="99688" tIns="49844" rIns="99688" bIns="49844" rtlCol="0" anchor="b"/>
          <a:lstStyle>
            <a:lvl1pPr algn="l">
              <a:defRPr sz="1300"/>
            </a:lvl1pPr>
          </a:lstStyle>
          <a:p>
            <a:endParaRPr lang="en-ZA" dirty="0"/>
          </a:p>
        </p:txBody>
      </p:sp>
      <p:sp>
        <p:nvSpPr>
          <p:cNvPr id="7" name="Slide Number Placeholder 6"/>
          <p:cNvSpPr>
            <a:spLocks noGrp="1"/>
          </p:cNvSpPr>
          <p:nvPr>
            <p:ph type="sldNum" sz="quarter" idx="5"/>
          </p:nvPr>
        </p:nvSpPr>
        <p:spPr>
          <a:xfrm>
            <a:off x="3901698" y="9517548"/>
            <a:ext cx="2984871" cy="502754"/>
          </a:xfrm>
          <a:prstGeom prst="rect">
            <a:avLst/>
          </a:prstGeom>
        </p:spPr>
        <p:txBody>
          <a:bodyPr vert="horz" lIns="99688" tIns="49844" rIns="99688" bIns="49844" rtlCol="0" anchor="b"/>
          <a:lstStyle>
            <a:lvl1pPr algn="r">
              <a:defRPr sz="1300"/>
            </a:lvl1pPr>
          </a:lstStyle>
          <a:p>
            <a:fld id="{FE69BA88-64FD-4093-B670-6884C4A5A5C4}" type="slidenum">
              <a:rPr lang="en-ZA" smtClean="0"/>
              <a:t>‹#›</a:t>
            </a:fld>
            <a:endParaRPr lang="en-ZA" dirty="0"/>
          </a:p>
        </p:txBody>
      </p:sp>
    </p:spTree>
    <p:extLst>
      <p:ext uri="{BB962C8B-B14F-4D97-AF65-F5344CB8AC3E}">
        <p14:creationId xmlns:p14="http://schemas.microsoft.com/office/powerpoint/2010/main" val="246627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472771-AF8D-4FF9-9F8C-E458FEFC56D2}"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282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472771-AF8D-4FF9-9F8C-E458FEFC56D2}"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995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F472771-AF8D-4FF9-9F8C-E458FEFC56D2}" type="slidenum">
              <a:rPr kumimoji="0" lang="en-Z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ZA"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177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E69BA88-64FD-4093-B670-6884C4A5A5C4}" type="slidenum">
              <a:rPr lang="en-ZA" smtClean="0"/>
              <a:t>20</a:t>
            </a:fld>
            <a:endParaRPr lang="en-ZA" dirty="0"/>
          </a:p>
        </p:txBody>
      </p:sp>
    </p:spTree>
    <p:extLst>
      <p:ext uri="{BB962C8B-B14F-4D97-AF65-F5344CB8AC3E}">
        <p14:creationId xmlns:p14="http://schemas.microsoft.com/office/powerpoint/2010/main" val="38924973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E69BA88-64FD-4093-B670-6884C4A5A5C4}" type="slidenum">
              <a:rPr lang="en-ZA" smtClean="0"/>
              <a:t>21</a:t>
            </a:fld>
            <a:endParaRPr lang="en-ZA" dirty="0"/>
          </a:p>
        </p:txBody>
      </p:sp>
    </p:spTree>
    <p:extLst>
      <p:ext uri="{BB962C8B-B14F-4D97-AF65-F5344CB8AC3E}">
        <p14:creationId xmlns:p14="http://schemas.microsoft.com/office/powerpoint/2010/main" val="113586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E69BA88-64FD-4093-B670-6884C4A5A5C4}" type="slidenum">
              <a:rPr lang="en-ZA" smtClean="0"/>
              <a:t>22</a:t>
            </a:fld>
            <a:endParaRPr lang="en-ZA" dirty="0"/>
          </a:p>
        </p:txBody>
      </p:sp>
    </p:spTree>
    <p:extLst>
      <p:ext uri="{BB962C8B-B14F-4D97-AF65-F5344CB8AC3E}">
        <p14:creationId xmlns:p14="http://schemas.microsoft.com/office/powerpoint/2010/main" val="635015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E69BA88-64FD-4093-B670-6884C4A5A5C4}" type="slidenum">
              <a:rPr lang="en-ZA" smtClean="0"/>
              <a:t>23</a:t>
            </a:fld>
            <a:endParaRPr lang="en-ZA" dirty="0"/>
          </a:p>
        </p:txBody>
      </p:sp>
    </p:spTree>
    <p:extLst>
      <p:ext uri="{BB962C8B-B14F-4D97-AF65-F5344CB8AC3E}">
        <p14:creationId xmlns:p14="http://schemas.microsoft.com/office/powerpoint/2010/main" val="3774638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FE69BA88-64FD-4093-B670-6884C4A5A5C4}" type="slidenum">
              <a:rPr lang="en-ZA" smtClean="0"/>
              <a:t>24</a:t>
            </a:fld>
            <a:endParaRPr lang="en-ZA" dirty="0"/>
          </a:p>
        </p:txBody>
      </p:sp>
    </p:spTree>
    <p:extLst>
      <p:ext uri="{BB962C8B-B14F-4D97-AF65-F5344CB8AC3E}">
        <p14:creationId xmlns:p14="http://schemas.microsoft.com/office/powerpoint/2010/main" val="1641765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501BD0B-7AC5-41F1-AC3F-5593D6E55C85}" type="datetime1">
              <a:rPr lang="en-US" smtClean="0"/>
              <a:t>9/20/2022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AF45969-61C6-4BC9-A96A-C0B627E046C2}" type="datetime1">
              <a:rPr lang="en-US" smtClean="0"/>
              <a:t>9/20/2022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E58E7F-BA1C-41BA-8B09-21F5B589E5F2}" type="datetime1">
              <a:rPr lang="en-US" smtClean="0"/>
              <a:t>9/20/2022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E95DEF-5E6D-4C6A-9621-039859E1FE67}" type="datetime1">
              <a:rPr lang="en-US" smtClean="0"/>
              <a:t>9/20/2022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6F4EC22-BE98-4A2F-88C2-41927B6FC5F0}" type="datetime1">
              <a:rPr lang="en-US" smtClean="0"/>
              <a:t>9/20/2022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B194BCC-2163-4204-A7F0-1B3ED8DEA770}" type="datetime1">
              <a:rPr lang="en-US" smtClean="0"/>
              <a:t>9/20/2022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F0E7A10-9FC1-414E-85C0-46260E5DFBF2}" type="datetime1">
              <a:rPr lang="en-US" smtClean="0"/>
              <a:t>9/20/2022</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FF5D46F2-BEEF-4F18-97BC-4221D138074B}" type="datetime1">
              <a:rPr lang="en-US" smtClean="0"/>
              <a:t>9/20/2022</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FF4497B-0209-403B-A5B6-C056BD70A0E5}" type="datetime1">
              <a:rPr lang="en-US" smtClean="0"/>
              <a:t>9/20/2022</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EB4D73A-786B-4DEF-80EA-83E9451DE67E}" type="datetime1">
              <a:rPr lang="en-US" smtClean="0"/>
              <a:t>9/20/2022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9523CBD-B688-444A-8883-8079A29D4551}" type="datetime1">
              <a:rPr lang="en-US" smtClean="0"/>
              <a:t>9/20/2022</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9E107A0-7B7C-8743-BC43-85A450895BAC}" type="slidenum">
              <a:rPr lang="en-US" smtClean="0"/>
              <a:t>‹#›</a:t>
            </a:fld>
            <a:endParaRPr lang="en-US" dirty="0"/>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78523"/>
          </a:xfrm>
          <a:prstGeom prst="rect">
            <a:avLst/>
          </a:prstGeom>
        </p:spPr>
      </p:pic>
      <p:sp>
        <p:nvSpPr>
          <p:cNvPr id="2" name="Title Placeholder 1"/>
          <p:cNvSpPr>
            <a:spLocks noGrp="1"/>
          </p:cNvSpPr>
          <p:nvPr>
            <p:ph type="title"/>
          </p:nvPr>
        </p:nvSpPr>
        <p:spPr>
          <a:xfrm>
            <a:off x="457200" y="357456"/>
            <a:ext cx="8229600" cy="68986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2499"/>
            <a:ext cx="8229600" cy="4459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BDC15A-85EB-444C-8DF7-E566E0B67776}"/>
              </a:ext>
            </a:extLst>
          </p:cNvPr>
          <p:cNvSpPr>
            <a:spLocks noGrp="1"/>
          </p:cNvSpPr>
          <p:nvPr>
            <p:ph type="sldNum" sz="quarter" idx="12"/>
          </p:nvPr>
        </p:nvSpPr>
        <p:spPr/>
        <p:txBody>
          <a:bodyPr/>
          <a:lstStyle/>
          <a:p>
            <a:fld id="{49E107A0-7B7C-8743-BC43-85A450895BAC}" type="slidenum">
              <a:rPr lang="en-US" smtClean="0"/>
              <a:t>1</a:t>
            </a:fld>
            <a:endParaRPr lang="en-US" dirty="0"/>
          </a:p>
        </p:txBody>
      </p:sp>
      <p:sp>
        <p:nvSpPr>
          <p:cNvPr id="4" name="Rectangle 3"/>
          <p:cNvSpPr/>
          <p:nvPr/>
        </p:nvSpPr>
        <p:spPr>
          <a:xfrm>
            <a:off x="0" y="793081"/>
            <a:ext cx="9144000" cy="2923877"/>
          </a:xfrm>
          <a:prstGeom prst="rect">
            <a:avLst/>
          </a:prstGeom>
        </p:spPr>
        <p:txBody>
          <a:bodyPr wrap="square">
            <a:spAutoFit/>
          </a:bodyPr>
          <a:lstStyle/>
          <a:p>
            <a:pPr algn="ctr"/>
            <a:br>
              <a:rPr lang="en-US" sz="2200" dirty="0">
                <a:solidFill>
                  <a:srgbClr val="008000"/>
                </a:solidFill>
                <a:latin typeface="Arial" panose="020B0604020202020204" pitchFamily="34" charset="0"/>
                <a:ea typeface="+mj-ea"/>
                <a:cs typeface="Arial" panose="020B0604020202020204" pitchFamily="34" charset="0"/>
              </a:rPr>
            </a:br>
            <a:br>
              <a:rPr lang="en-US" b="1" dirty="0">
                <a:solidFill>
                  <a:srgbClr val="008000"/>
                </a:solidFill>
                <a:latin typeface="Arial" panose="020B0604020202020204" pitchFamily="34" charset="0"/>
                <a:ea typeface="+mj-ea"/>
                <a:cs typeface="Arial" panose="020B0604020202020204" pitchFamily="34" charset="0"/>
              </a:rPr>
            </a:br>
            <a:r>
              <a:rPr lang="en-US" sz="3600" b="1" dirty="0">
                <a:solidFill>
                  <a:srgbClr val="008000"/>
                </a:solidFill>
                <a:latin typeface="Arial" panose="020B0604020202020204" pitchFamily="34" charset="0"/>
                <a:ea typeface="+mj-ea"/>
                <a:cs typeface="Arial" panose="020B0604020202020204" pitchFamily="34" charset="0"/>
              </a:rPr>
              <a:t>Standing Committee on Appropriations on the budget expenditure as at the end of the fourth quarter of the </a:t>
            </a:r>
          </a:p>
          <a:p>
            <a:pPr algn="ctr"/>
            <a:r>
              <a:rPr lang="en-US" sz="3600" b="1" dirty="0">
                <a:solidFill>
                  <a:srgbClr val="008000"/>
                </a:solidFill>
                <a:latin typeface="Arial" panose="020B0604020202020204" pitchFamily="34" charset="0"/>
                <a:ea typeface="+mj-ea"/>
                <a:cs typeface="Arial" panose="020B0604020202020204" pitchFamily="34" charset="0"/>
              </a:rPr>
              <a:t>2021/22 Financial Year</a:t>
            </a:r>
          </a:p>
        </p:txBody>
      </p:sp>
    </p:spTree>
    <p:extLst>
      <p:ext uri="{BB962C8B-B14F-4D97-AF65-F5344CB8AC3E}">
        <p14:creationId xmlns:p14="http://schemas.microsoft.com/office/powerpoint/2010/main" val="3851512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800" b="1" dirty="0">
                <a:latin typeface="+mn-lt"/>
              </a:rPr>
              <a:t>REASONS FOR UNDERSPENDING</a:t>
            </a:r>
            <a:endParaRPr lang="en-ZA" sz="28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1572032567"/>
              </p:ext>
            </p:extLst>
          </p:nvPr>
        </p:nvGraphicFramePr>
        <p:xfrm>
          <a:off x="206829" y="677988"/>
          <a:ext cx="8719457" cy="5638294"/>
        </p:xfrm>
        <a:graphic>
          <a:graphicData uri="http://schemas.openxmlformats.org/drawingml/2006/table">
            <a:tbl>
              <a:tblPr/>
              <a:tblGrid>
                <a:gridCol w="8719457">
                  <a:extLst>
                    <a:ext uri="{9D8B030D-6E8A-4147-A177-3AD203B41FA5}">
                      <a16:colId xmlns:a16="http://schemas.microsoft.com/office/drawing/2014/main" val="20000"/>
                    </a:ext>
                  </a:extLst>
                </a:gridCol>
              </a:tblGrid>
              <a:tr h="5638294">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Recycling Enterprise Support </a:t>
                      </a:r>
                      <a:r>
                        <a:rPr kumimoji="0" lang="en-US" sz="20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Programme</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 allocation of R72,318 million was made towards the Recycling Enterprise Support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Programme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for the 2021/2022 financial year. The process of awarding the grant to compliant applicants also followed the SCM process. Due to the previous year’s finding of Irregular Expenditure on the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programme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process was cautiously followed. However, due to technical non-compliant matters, the process was cancelled and the funds could not be paid during the financial year. </a:t>
                      </a: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Forestry Management </a:t>
                      </a:r>
                      <a:r>
                        <a:rPr kumimoji="0" lang="en-US" sz="2000" b="1"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Programme</a:t>
                      </a: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Underspending:</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Forestry and Fisheries Management were transferred from DAFF to DEA as from 1 April 2020. The Forestry Management Branch came from the Department of Water Affairs to DAFF and then to DEA. As per two previous Departments where the Forestry Management was vested the branch’s processes were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decentralised</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procurement processes for the operational expenditure of the plantation were done in the Regions where situated.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10</a:t>
            </a:fld>
            <a:endParaRPr lang="en-US" dirty="0"/>
          </a:p>
        </p:txBody>
      </p:sp>
    </p:spTree>
    <p:extLst>
      <p:ext uri="{BB962C8B-B14F-4D97-AF65-F5344CB8AC3E}">
        <p14:creationId xmlns:p14="http://schemas.microsoft.com/office/powerpoint/2010/main" val="390264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800" b="1" dirty="0">
                <a:latin typeface="+mn-lt"/>
              </a:rPr>
              <a:t>REASONS FOR UNDERSPENDING</a:t>
            </a:r>
            <a:endParaRPr lang="en-ZA" sz="28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110341731"/>
              </p:ext>
            </p:extLst>
          </p:nvPr>
        </p:nvGraphicFramePr>
        <p:xfrm>
          <a:off x="1" y="677988"/>
          <a:ext cx="9143999" cy="11276588"/>
        </p:xfrm>
        <a:graphic>
          <a:graphicData uri="http://schemas.openxmlformats.org/drawingml/2006/table">
            <a:tbl>
              <a:tblPr/>
              <a:tblGrid>
                <a:gridCol w="9143999">
                  <a:extLst>
                    <a:ext uri="{9D8B030D-6E8A-4147-A177-3AD203B41FA5}">
                      <a16:colId xmlns:a16="http://schemas.microsoft.com/office/drawing/2014/main" val="20000"/>
                    </a:ext>
                  </a:extLst>
                </a:gridCol>
              </a:tblGrid>
              <a:tr h="5638294">
                <a:tc>
                  <a:txBody>
                    <a:bodyPr/>
                    <a:lstStyle/>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much as the centralized approach was meant to intensify the control environment and prevent Irregular Expenditure, the shortage of capacity in the support unit, resulted in the procurement of goods and services being delayed.</a:t>
                      </a:r>
                    </a:p>
                    <a:p>
                      <a:pPr marL="342900" marR="0" lvl="0" indent="-342900" algn="just" defTabSz="457200" rtl="0" eaLnBrk="1" fontAlgn="auto" latinLnBrk="0" hangingPunct="1">
                        <a:lnSpc>
                          <a:spcPct val="100000"/>
                        </a:lnSpc>
                        <a:spcBef>
                          <a:spcPts val="0"/>
                        </a:spcBef>
                        <a:spcAft>
                          <a:spcPts val="0"/>
                        </a:spcAft>
                        <a:buClrTx/>
                        <a:buSzTx/>
                        <a:buFontTx/>
                        <a:buChar char="-"/>
                        <a:tabLst/>
                        <a:defRPr/>
                      </a:pPr>
                      <a:endPar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342900" marR="0" lvl="0" indent="-342900" algn="just" defTabSz="457200" rtl="0" eaLnBrk="1" fontAlgn="auto" latinLnBrk="0" hangingPunct="1">
                        <a:lnSpc>
                          <a:spcPct val="100000"/>
                        </a:lnSpc>
                        <a:spcBef>
                          <a:spcPts val="0"/>
                        </a:spcBef>
                        <a:spcAft>
                          <a:spcPts val="0"/>
                        </a:spcAft>
                        <a:buClrTx/>
                        <a:buSzTx/>
                        <a:buFontTx/>
                        <a:buChar char="-"/>
                        <a:tabLst/>
                        <a:defRPr/>
                      </a:pPr>
                      <a:endParaRPr kumimoji="0" lang="en-US" sz="2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Conclusion: The departmental underspending is attributable to:</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Changes in the processes to improve the internal control environment;</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Lack of capacity in the support units due to Compensation of Employees Ceiling set by National Treasury resulting in additional support in SCM not available as posts could not be created nor filled to handle such pressure thus enabling compliance with the Modified Cash Standard.</a:t>
                      </a:r>
                    </a:p>
                    <a:p>
                      <a:pPr marL="457200" marR="0" lvl="1" indent="0" algn="just"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Improved compliance universe </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r h="5638294">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330964"/>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11</a:t>
            </a:fld>
            <a:endParaRPr lang="en-US" dirty="0"/>
          </a:p>
        </p:txBody>
      </p:sp>
    </p:spTree>
    <p:extLst>
      <p:ext uri="{BB962C8B-B14F-4D97-AF65-F5344CB8AC3E}">
        <p14:creationId xmlns:p14="http://schemas.microsoft.com/office/powerpoint/2010/main" val="2167361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mn-lt"/>
              </a:rPr>
              <a:t>ROOT CAUSES OF SCM AFFECTING DEPARTMENTAL PERFORMANCE</a:t>
            </a:r>
            <a:endParaRPr lang="en-ZA"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1194768633"/>
              </p:ext>
            </p:extLst>
          </p:nvPr>
        </p:nvGraphicFramePr>
        <p:xfrm>
          <a:off x="1" y="677988"/>
          <a:ext cx="9143999" cy="5638294"/>
        </p:xfrm>
        <a:graphic>
          <a:graphicData uri="http://schemas.openxmlformats.org/drawingml/2006/table">
            <a:tbl>
              <a:tblPr/>
              <a:tblGrid>
                <a:gridCol w="9143999">
                  <a:extLst>
                    <a:ext uri="{9D8B030D-6E8A-4147-A177-3AD203B41FA5}">
                      <a16:colId xmlns:a16="http://schemas.microsoft.com/office/drawing/2014/main" val="20000"/>
                    </a:ext>
                  </a:extLst>
                </a:gridCol>
              </a:tblGrid>
              <a:tr h="5638294">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Due to negative audit findings, the advance method of payment was discontinued during the course of 2021/22 and Procure-to-Pay processes were implemented resulting in compliance requirements having to be enforced and this led to delays in the implementation of some projects in EP. </a:t>
                      </a: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Training of service providers on the new process of acquiring services</a:t>
                      </a:r>
                    </a:p>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285750" indent="-2857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Inadequate capacity to deal with the reclassification from transfers to goods and services which then necessitated going out on tender</a:t>
                      </a:r>
                    </a:p>
                    <a:p>
                      <a:pPr marL="0" indent="0" algn="just">
                        <a:lnSpc>
                          <a:spcPct val="100000"/>
                        </a:lnSpc>
                        <a:spcAft>
                          <a:spcPts val="0"/>
                        </a:spcAft>
                        <a:buFont typeface="Arial" panose="020B0604020202020204" pitchFamily="34" charset="0"/>
                        <a:buNone/>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285750" indent="-2857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SCM records management caused negative audit findings due to inadequate storage facilities and the departure of the majority of the erstwhile SCM team that was responsible for tender administration. </a:t>
                      </a:r>
                    </a:p>
                    <a:p>
                      <a:pPr algn="just">
                        <a:lnSpc>
                          <a:spcPct val="100000"/>
                        </a:lnSpc>
                        <a:spcAft>
                          <a:spcPts val="0"/>
                        </a:spcAft>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12</a:t>
            </a:fld>
            <a:endParaRPr lang="en-US" dirty="0"/>
          </a:p>
        </p:txBody>
      </p:sp>
    </p:spTree>
    <p:extLst>
      <p:ext uri="{BB962C8B-B14F-4D97-AF65-F5344CB8AC3E}">
        <p14:creationId xmlns:p14="http://schemas.microsoft.com/office/powerpoint/2010/main" val="73711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mn-lt"/>
              </a:rPr>
              <a:t>SCM IMPROVEMENTS</a:t>
            </a:r>
            <a:endParaRPr lang="en-ZA"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2344209801"/>
              </p:ext>
            </p:extLst>
          </p:nvPr>
        </p:nvGraphicFramePr>
        <p:xfrm>
          <a:off x="1" y="534626"/>
          <a:ext cx="9143999" cy="5781656"/>
        </p:xfrm>
        <a:graphic>
          <a:graphicData uri="http://schemas.openxmlformats.org/drawingml/2006/table">
            <a:tbl>
              <a:tblPr/>
              <a:tblGrid>
                <a:gridCol w="9143999">
                  <a:extLst>
                    <a:ext uri="{9D8B030D-6E8A-4147-A177-3AD203B41FA5}">
                      <a16:colId xmlns:a16="http://schemas.microsoft.com/office/drawing/2014/main" val="20000"/>
                    </a:ext>
                  </a:extLst>
                </a:gridCol>
              </a:tblGrid>
              <a:tr h="5781656">
                <a:tc>
                  <a:txBody>
                    <a:bodyPr/>
                    <a:lstStyle/>
                    <a:p>
                      <a:pPr marL="171450" indent="-171450" algn="just">
                        <a:lnSpc>
                          <a:spcPct val="100000"/>
                        </a:lnSpc>
                        <a:spcAft>
                          <a:spcPts val="0"/>
                        </a:spcAft>
                        <a:buFont typeface="Arial" panose="020B0604020202020204" pitchFamily="34" charset="0"/>
                        <a:buChar char="•"/>
                      </a:pPr>
                      <a:r>
                        <a:rPr lang="en-US" sz="1600" b="1" kern="1200" baseline="0" dirty="0">
                          <a:solidFill>
                            <a:schemeClr val="tx1"/>
                          </a:solidFill>
                          <a:effectLst/>
                          <a:latin typeface="Arial" panose="020B0604020202020204" pitchFamily="34" charset="0"/>
                          <a:ea typeface="+mn-ea"/>
                          <a:cs typeface="Arial" panose="020B0604020202020204" pitchFamily="34" charset="0"/>
                        </a:rPr>
                        <a:t>Enhancing capacity</a:t>
                      </a:r>
                    </a:p>
                    <a:p>
                      <a:pPr marL="628650" lvl="1" indent="-171450" algn="just">
                        <a:lnSpc>
                          <a:spcPct val="100000"/>
                        </a:lnSpc>
                        <a:spcAft>
                          <a:spcPts val="0"/>
                        </a:spcAft>
                        <a:buFont typeface="Courier New" panose="02070309020205020404" pitchFamily="49" charset="0"/>
                        <a:buChar char="o"/>
                      </a:pPr>
                      <a:r>
                        <a:rPr lang="en-US" sz="1600" b="0" kern="1200" baseline="0" dirty="0">
                          <a:solidFill>
                            <a:schemeClr val="tx1"/>
                          </a:solidFill>
                          <a:effectLst/>
                          <a:latin typeface="Arial" panose="020B0604020202020204" pitchFamily="34" charset="0"/>
                          <a:ea typeface="+mn-ea"/>
                          <a:cs typeface="Arial" panose="020B0604020202020204" pitchFamily="34" charset="0"/>
                        </a:rPr>
                        <a:t>All Directors &amp; Deputy Director positions in SCM have been filled. </a:t>
                      </a:r>
                    </a:p>
                    <a:p>
                      <a:pPr marL="628650" lvl="1" indent="-171450" algn="just">
                        <a:lnSpc>
                          <a:spcPct val="100000"/>
                        </a:lnSpc>
                        <a:spcAft>
                          <a:spcPts val="0"/>
                        </a:spcAft>
                        <a:buFont typeface="Courier New" panose="02070309020205020404" pitchFamily="49" charset="0"/>
                        <a:buChar char="o"/>
                      </a:pPr>
                      <a:r>
                        <a:rPr lang="en-US" sz="1600" b="0" kern="1200" baseline="0" dirty="0">
                          <a:solidFill>
                            <a:schemeClr val="tx1"/>
                          </a:solidFill>
                          <a:effectLst/>
                          <a:latin typeface="Arial" panose="020B0604020202020204" pitchFamily="34" charset="0"/>
                          <a:ea typeface="+mn-ea"/>
                          <a:cs typeface="Arial" panose="020B0604020202020204" pitchFamily="34" charset="0"/>
                        </a:rPr>
                        <a:t>6 temporary (12 months) appointment of additional SCM Practitioners was done and  </a:t>
                      </a:r>
                    </a:p>
                    <a:p>
                      <a:pPr marL="628650" lvl="1" indent="-171450" algn="just">
                        <a:lnSpc>
                          <a:spcPct val="100000"/>
                        </a:lnSpc>
                        <a:spcAft>
                          <a:spcPts val="0"/>
                        </a:spcAft>
                        <a:buFont typeface="Courier New" panose="02070309020205020404" pitchFamily="49" charset="0"/>
                        <a:buChar char="o"/>
                      </a:pPr>
                      <a:r>
                        <a:rPr lang="en-US" sz="1600" b="0" kern="1200" baseline="0" dirty="0">
                          <a:solidFill>
                            <a:schemeClr val="tx1"/>
                          </a:solidFill>
                          <a:effectLst/>
                          <a:latin typeface="Arial" panose="020B0604020202020204" pitchFamily="34" charset="0"/>
                          <a:ea typeface="+mn-ea"/>
                          <a:cs typeface="Arial" panose="020B0604020202020204" pitchFamily="34" charset="0"/>
                        </a:rPr>
                        <a:t>4 interns appointed to augment capacity in SCM. </a:t>
                      </a:r>
                    </a:p>
                    <a:p>
                      <a:pPr marL="628650" lvl="1" indent="-171450" algn="just">
                        <a:lnSpc>
                          <a:spcPct val="100000"/>
                        </a:lnSpc>
                        <a:spcAft>
                          <a:spcPts val="0"/>
                        </a:spcAft>
                        <a:buFont typeface="Courier New" panose="02070309020205020404" pitchFamily="49" charset="0"/>
                        <a:buChar char="o"/>
                      </a:pPr>
                      <a:r>
                        <a:rPr lang="en-US" sz="1600" b="0" kern="1200" baseline="0" dirty="0">
                          <a:solidFill>
                            <a:schemeClr val="tx1"/>
                          </a:solidFill>
                          <a:effectLst/>
                          <a:latin typeface="Arial" panose="020B0604020202020204" pitchFamily="34" charset="0"/>
                          <a:ea typeface="+mn-ea"/>
                          <a:cs typeface="Arial" panose="020B0604020202020204" pitchFamily="34" charset="0"/>
                        </a:rPr>
                        <a:t>A service provider was also appointed to provide 10 resources to assist with SCM functions for a period of 24 months. </a:t>
                      </a:r>
                    </a:p>
                    <a:p>
                      <a:pPr marL="171450" indent="-171450" algn="just">
                        <a:lnSpc>
                          <a:spcPct val="100000"/>
                        </a:lnSpc>
                        <a:spcAft>
                          <a:spcPts val="0"/>
                        </a:spcAft>
                        <a:buFont typeface="Arial" panose="020B0604020202020204" pitchFamily="34" charset="0"/>
                        <a:buChar char="•"/>
                      </a:pPr>
                      <a:endParaRPr lang="en-US" sz="1600" kern="1200" baseline="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SCM Policy and Delegations were reviewed to promote compliance whilst easing operations to enable service delivery. </a:t>
                      </a: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Several training workshops were held with SCM Practitioners and officials participating in bid specification, evaluation and adjudication  of tenders to promote compliance. </a:t>
                      </a: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Transactions are strictly reviewed by supervisors and independent quality assurance is also embedded in the tender process for key control gates. </a:t>
                      </a: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Segregation of duties amongst bid committees is closely monitored and enforced.</a:t>
                      </a: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Bid adjudication meetings to accelerate the tender process</a:t>
                      </a: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Daily meetings and engagements with branch managers to trace payments and monthly commitments for payment</a:t>
                      </a:r>
                    </a:p>
                    <a:p>
                      <a:pPr algn="just">
                        <a:lnSpc>
                          <a:spcPct val="100000"/>
                        </a:lnSpc>
                        <a:spcAft>
                          <a:spcPts val="0"/>
                        </a:spcAft>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13</a:t>
            </a:fld>
            <a:endParaRPr lang="en-US" dirty="0"/>
          </a:p>
        </p:txBody>
      </p:sp>
    </p:spTree>
    <p:extLst>
      <p:ext uri="{BB962C8B-B14F-4D97-AF65-F5344CB8AC3E}">
        <p14:creationId xmlns:p14="http://schemas.microsoft.com/office/powerpoint/2010/main" val="332201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mn-lt"/>
              </a:rPr>
              <a:t>MONITORING SCM IMPROVEMENTS</a:t>
            </a:r>
            <a:endParaRPr lang="en-ZA"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1906068140"/>
              </p:ext>
            </p:extLst>
          </p:nvPr>
        </p:nvGraphicFramePr>
        <p:xfrm>
          <a:off x="1" y="677988"/>
          <a:ext cx="9143999" cy="5638294"/>
        </p:xfrm>
        <a:graphic>
          <a:graphicData uri="http://schemas.openxmlformats.org/drawingml/2006/table">
            <a:tbl>
              <a:tblPr/>
              <a:tblGrid>
                <a:gridCol w="9143999">
                  <a:extLst>
                    <a:ext uri="{9D8B030D-6E8A-4147-A177-3AD203B41FA5}">
                      <a16:colId xmlns:a16="http://schemas.microsoft.com/office/drawing/2014/main" val="20000"/>
                    </a:ext>
                  </a:extLst>
                </a:gridCol>
              </a:tblGrid>
              <a:tr h="5638294">
                <a:tc>
                  <a:txBody>
                    <a:bodyPr/>
                    <a:lstStyle/>
                    <a:p>
                      <a:pPr marL="171450" indent="-171450" algn="just">
                        <a:lnSpc>
                          <a:spcPct val="100000"/>
                        </a:lnSpc>
                        <a:spcAft>
                          <a:spcPts val="0"/>
                        </a:spcAft>
                        <a:buFont typeface="Arial" panose="020B0604020202020204" pitchFamily="34" charset="0"/>
                        <a:buChar char="•"/>
                      </a:pPr>
                      <a:r>
                        <a:rPr lang="en-US" sz="2000" kern="1200" dirty="0">
                          <a:solidFill>
                            <a:schemeClr val="tx1"/>
                          </a:solidFill>
                          <a:effectLst/>
                          <a:latin typeface="Arial" panose="020B0604020202020204" pitchFamily="34" charset="0"/>
                          <a:ea typeface="+mn-ea"/>
                          <a:cs typeface="Arial" panose="020B0604020202020204" pitchFamily="34" charset="0"/>
                        </a:rPr>
                        <a:t>Weekly procurement plan tracking meetings</a:t>
                      </a:r>
                      <a:r>
                        <a:rPr lang="en-US" sz="2000" kern="1200" baseline="0" dirty="0">
                          <a:solidFill>
                            <a:schemeClr val="tx1"/>
                          </a:solidFill>
                          <a:effectLst/>
                          <a:latin typeface="Arial" panose="020B0604020202020204" pitchFamily="34" charset="0"/>
                          <a:ea typeface="+mn-ea"/>
                          <a:cs typeface="Arial" panose="020B0604020202020204" pitchFamily="34" charset="0"/>
                        </a:rPr>
                        <a:t> with Line Function are held to monitor progress and unblock any bottlenecks in the process. </a:t>
                      </a:r>
                    </a:p>
                    <a:p>
                      <a:pPr marL="0" indent="0" algn="just">
                        <a:lnSpc>
                          <a:spcPct val="100000"/>
                        </a:lnSpc>
                        <a:spcAft>
                          <a:spcPts val="0"/>
                        </a:spcAft>
                        <a:buFont typeface="Arial" panose="020B0604020202020204" pitchFamily="34" charset="0"/>
                        <a:buNone/>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Weekly reporting and standing agenda items in Management meetings are also implemented to ensure management oversight on the procurement plan which ultimately contribute to budget spent. </a:t>
                      </a:r>
                    </a:p>
                    <a:p>
                      <a:pPr marL="0" indent="0" algn="just">
                        <a:lnSpc>
                          <a:spcPct val="100000"/>
                        </a:lnSpc>
                        <a:spcAft>
                          <a:spcPts val="0"/>
                        </a:spcAft>
                        <a:buFont typeface="Arial" panose="020B0604020202020204" pitchFamily="34" charset="0"/>
                        <a:buNone/>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Offsite storage is utilized for storage of tender documents and tender information is also kept in softcopy. </a:t>
                      </a:r>
                    </a:p>
                    <a:p>
                      <a:pPr marL="0" indent="0" algn="just">
                        <a:lnSpc>
                          <a:spcPct val="100000"/>
                        </a:lnSpc>
                        <a:spcAft>
                          <a:spcPts val="0"/>
                        </a:spcAft>
                        <a:buFont typeface="Arial" panose="020B0604020202020204" pitchFamily="34" charset="0"/>
                        <a:buNone/>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The Directorate Internal Control has been established on the strengthen internal control measures to fast track dealing with irregular and fruitless and wasteful expenditure.  These efforts are being made to get the irregular expenditure condoned by National Treasury. </a:t>
                      </a:r>
                    </a:p>
                    <a:p>
                      <a:pPr marL="0" indent="0" algn="just">
                        <a:lnSpc>
                          <a:spcPct val="100000"/>
                        </a:lnSpc>
                        <a:spcAft>
                          <a:spcPts val="0"/>
                        </a:spcAft>
                        <a:buFont typeface="Arial" panose="020B0604020202020204" pitchFamily="34" charset="0"/>
                        <a:buNone/>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171450" indent="-171450" algn="just">
                        <a:lnSpc>
                          <a:spcPct val="100000"/>
                        </a:lnSpc>
                        <a:spcAft>
                          <a:spcPts val="0"/>
                        </a:spcAft>
                        <a:buFont typeface="Arial" panose="020B0604020202020204" pitchFamily="34" charset="0"/>
                        <a:buChar char="•"/>
                      </a:pPr>
                      <a:r>
                        <a:rPr lang="en-US" sz="2000" kern="1200" baseline="0" dirty="0">
                          <a:solidFill>
                            <a:schemeClr val="tx1"/>
                          </a:solidFill>
                          <a:effectLst/>
                          <a:latin typeface="Arial" panose="020B0604020202020204" pitchFamily="34" charset="0"/>
                          <a:ea typeface="+mn-ea"/>
                          <a:cs typeface="Arial" panose="020B0604020202020204" pitchFamily="34" charset="0"/>
                        </a:rPr>
                        <a:t>Wider consultations with the DFFE Portfolio is done through CFO and SCM Forum to adopt best practices and uniform application (including entities).</a:t>
                      </a:r>
                    </a:p>
                    <a:p>
                      <a:pPr algn="just">
                        <a:lnSpc>
                          <a:spcPct val="100000"/>
                        </a:lnSpc>
                        <a:spcAft>
                          <a:spcPts val="0"/>
                        </a:spcAft>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677988"/>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14</a:t>
            </a:fld>
            <a:endParaRPr lang="en-US" dirty="0"/>
          </a:p>
        </p:txBody>
      </p:sp>
    </p:spTree>
    <p:extLst>
      <p:ext uri="{BB962C8B-B14F-4D97-AF65-F5344CB8AC3E}">
        <p14:creationId xmlns:p14="http://schemas.microsoft.com/office/powerpoint/2010/main" val="4234604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298382" y="366112"/>
            <a:ext cx="8656431" cy="468747"/>
          </a:xfrm>
          <a:solidFill>
            <a:schemeClr val="bg1"/>
          </a:solidFill>
        </p:spPr>
        <p:txBody>
          <a:bodyPr>
            <a:noAutofit/>
          </a:bodyPr>
          <a:lstStyle/>
          <a:p>
            <a:r>
              <a:rPr lang="en-US" sz="1800" b="1" dirty="0">
                <a:latin typeface="+mn-lt"/>
                <a:cs typeface="Arial" panose="020B0604020202020204" pitchFamily="34" charset="0"/>
              </a:rPr>
              <a:t>2022/23 FIRST QUARTER NON-FINANCIAL PERFORMANCE SHOWING IMPROVEMENT    </a:t>
            </a: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44379" y="2305573"/>
            <a:ext cx="8810434" cy="3384027"/>
          </a:xfrm>
        </p:spPr>
        <p:txBody>
          <a:bodyPr>
            <a:normAutofit fontScale="25000" lnSpcReduction="20000"/>
          </a:bodyPr>
          <a:lstStyle/>
          <a:p>
            <a:pPr marL="0" lvl="0" indent="0">
              <a:buNone/>
            </a:pPr>
            <a:endParaRPr lang="en-ZA" sz="1800" dirty="0">
              <a:solidFill>
                <a:prstClr val="black"/>
              </a:solidFill>
              <a:latin typeface="Arial Narrow" panose="020B0606020202030204" pitchFamily="34" charset="0"/>
              <a:cs typeface="Arial" panose="020B0604020202020204" pitchFamily="34" charset="0"/>
            </a:endParaRP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6400" dirty="0">
                <a:latin typeface="Arial" panose="020B0604020202020204" pitchFamily="34" charset="0"/>
                <a:cs typeface="Arial" panose="020B0604020202020204" pitchFamily="34" charset="0"/>
              </a:rPr>
              <a:t>All Programmes with low performance in Quarter 4 of 2021/22 FY showing improvement in Quarter 1 of the 2022/23 FY.</a:t>
            </a: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6400" dirty="0">
                <a:latin typeface="Arial" panose="020B0604020202020204" pitchFamily="34" charset="0"/>
                <a:cs typeface="Arial" panose="020B0604020202020204" pitchFamily="34" charset="0"/>
              </a:rPr>
              <a:t>Progress in implementing improvement in the EP branch as per below:</a:t>
            </a:r>
          </a:p>
          <a:p>
            <a:pPr marL="622300" lvl="2" indent="-266700" algn="just" defTabSz="1052513" eaLnBrk="0" fontAlgn="base" hangingPunct="0">
              <a:spcAft>
                <a:spcPts val="800"/>
              </a:spcAft>
              <a:buFont typeface="Courier New" panose="02070309020205020404" pitchFamily="49" charset="0"/>
              <a:buChar char="o"/>
              <a:tabLst>
                <a:tab pos="452438" algn="l"/>
              </a:tabLst>
              <a:defRPr/>
            </a:pPr>
            <a:r>
              <a:rPr lang="en-US" sz="6000" dirty="0">
                <a:latin typeface="Arial" panose="020B0604020202020204" pitchFamily="34" charset="0"/>
                <a:cs typeface="Arial" panose="020B0604020202020204" pitchFamily="34" charset="0"/>
              </a:rPr>
              <a:t>Notable improvement from 33% to 63%, achieving key first quarter outputs : No. of Jobs created ( </a:t>
            </a:r>
            <a:r>
              <a:rPr lang="en-ZA" sz="6000" dirty="0">
                <a:latin typeface="Arial" panose="020B0604020202020204" pitchFamily="34" charset="0"/>
                <a:cs typeface="Arial" panose="020B0604020202020204" pitchFamily="34" charset="0"/>
              </a:rPr>
              <a:t>13 034 work Opportunities created, with 48% of </a:t>
            </a:r>
            <a:r>
              <a:rPr lang="en-US" sz="6000" dirty="0">
                <a:latin typeface="Arial" panose="020B0604020202020204" pitchFamily="34" charset="0"/>
                <a:cs typeface="Arial" panose="020B0604020202020204" pitchFamily="34" charset="0"/>
              </a:rPr>
              <a:t>women, 63% of youth beneficiaries)</a:t>
            </a:r>
          </a:p>
          <a:p>
            <a:pPr marL="622300" lvl="2" indent="-266700" algn="just" defTabSz="1052513" eaLnBrk="0" fontAlgn="base" hangingPunct="0">
              <a:spcAft>
                <a:spcPts val="800"/>
              </a:spcAft>
              <a:buFont typeface="Courier New" panose="02070309020205020404" pitchFamily="49" charset="0"/>
              <a:buChar char="o"/>
              <a:tabLst>
                <a:tab pos="452438" algn="l"/>
              </a:tabLst>
              <a:defRPr/>
            </a:pPr>
            <a:r>
              <a:rPr lang="en-US" sz="6000" dirty="0">
                <a:latin typeface="Arial" panose="020B0604020202020204" pitchFamily="34" charset="0"/>
                <a:cs typeface="Arial" panose="020B0604020202020204" pitchFamily="34" charset="0"/>
              </a:rPr>
              <a:t>Measures in place to address all other delays on missed targets e.g. </a:t>
            </a:r>
            <a:r>
              <a:rPr lang="en-ZA" sz="6000" dirty="0">
                <a:latin typeface="Arial" panose="020B0604020202020204" pitchFamily="34" charset="0"/>
                <a:cs typeface="Arial" panose="020B0604020202020204" pitchFamily="34" charset="0"/>
              </a:rPr>
              <a:t>contract extensions, budget variations, single source appointments, utilisation of entities and existing contracts from other spheres of government</a:t>
            </a:r>
            <a:r>
              <a:rPr lang="en-US" sz="6000" dirty="0">
                <a:latin typeface="Arial" panose="020B0604020202020204" pitchFamily="34" charset="0"/>
                <a:cs typeface="Arial" panose="020B0604020202020204" pitchFamily="34" charset="0"/>
              </a:rPr>
              <a:t>. </a:t>
            </a:r>
          </a:p>
          <a:p>
            <a:pPr marL="622300" lvl="2" indent="-266700" algn="just" defTabSz="1052513" eaLnBrk="0" fontAlgn="base" hangingPunct="0">
              <a:spcAft>
                <a:spcPts val="800"/>
              </a:spcAft>
              <a:buFont typeface="Courier New" panose="02070309020205020404" pitchFamily="49" charset="0"/>
              <a:buChar char="o"/>
              <a:tabLst>
                <a:tab pos="452438" algn="l"/>
              </a:tabLst>
              <a:defRPr/>
            </a:pPr>
            <a:r>
              <a:rPr lang="en-US" sz="6000" dirty="0">
                <a:latin typeface="Arial" panose="020B0604020202020204" pitchFamily="34" charset="0"/>
                <a:cs typeface="Arial" panose="020B0604020202020204" pitchFamily="34" charset="0"/>
              </a:rPr>
              <a:t>An in-house model implemented on other EPWP interventions in Programme 6 to fast track delayed work,  achieve environmental outputs, create jobs and ensure improved budget expenditure. </a:t>
            </a:r>
            <a:endParaRPr lang="en-ZA" sz="6000" dirty="0">
              <a:latin typeface="Arial" panose="020B0604020202020204" pitchFamily="34" charset="0"/>
              <a:cs typeface="Arial" panose="020B0604020202020204" pitchFamily="34" charset="0"/>
            </a:endParaRPr>
          </a:p>
          <a:p>
            <a:pPr marL="0" indent="0">
              <a:buNone/>
            </a:pPr>
            <a:endParaRPr lang="en-US" sz="6800" dirty="0">
              <a:latin typeface="Arial" panose="020B0604020202020204" pitchFamily="34" charset="0"/>
              <a:cs typeface="Arial" panose="020B0604020202020204" pitchFamily="34" charset="0"/>
            </a:endParaRPr>
          </a:p>
          <a:p>
            <a:pPr marL="355600" lvl="1" indent="-268288" algn="just" defTabSz="1052513" eaLnBrk="0" fontAlgn="base" hangingPunct="0">
              <a:spcAft>
                <a:spcPts val="800"/>
              </a:spcAft>
              <a:buFont typeface="Arial" panose="020B0604020202020204" pitchFamily="34" charset="0"/>
              <a:buChar char="•"/>
              <a:tabLst>
                <a:tab pos="452438" algn="l"/>
              </a:tabLst>
              <a:defRPr/>
            </a:pPr>
            <a:endParaRPr lang="en-US" sz="6800" dirty="0"/>
          </a:p>
          <a:p>
            <a:pPr marL="630238" lvl="1" indent="-450850" algn="just" defTabSz="1052513" eaLnBrk="0" fontAlgn="base" hangingPunct="0">
              <a:spcAft>
                <a:spcPts val="600"/>
              </a:spcAft>
              <a:buFont typeface="Arial" panose="020B0604020202020204" pitchFamily="34" charset="0"/>
              <a:buChar char="•"/>
              <a:tabLst>
                <a:tab pos="536575" algn="l"/>
              </a:tabLst>
              <a:defRPr/>
            </a:pPr>
            <a:endParaRPr lang="en-US" sz="6400" dirty="0"/>
          </a:p>
          <a:p>
            <a:pPr marL="630238" lvl="1" indent="-450850" algn="just" defTabSz="1052513" eaLnBrk="0" fontAlgn="base" hangingPunct="0">
              <a:spcAft>
                <a:spcPts val="600"/>
              </a:spcAft>
              <a:buFont typeface="Arial" panose="020B0604020202020204" pitchFamily="34" charset="0"/>
              <a:buChar char="•"/>
              <a:tabLst>
                <a:tab pos="536575" algn="l"/>
              </a:tabLst>
              <a:defRPr/>
            </a:pPr>
            <a:endParaRPr lang="en-US" sz="5200" dirty="0"/>
          </a:p>
          <a:p>
            <a:pPr marL="0" marR="0" lvl="1" indent="0" algn="just" defTabSz="1052513" rtl="0" eaLnBrk="0" fontAlgn="base" latinLnBrk="0" hangingPunct="0">
              <a:lnSpc>
                <a:spcPct val="100000"/>
              </a:lnSpc>
              <a:spcBef>
                <a:spcPct val="20000"/>
              </a:spcBef>
              <a:spcAft>
                <a:spcPct val="0"/>
              </a:spcAft>
              <a:buClrTx/>
              <a:buSzTx/>
              <a:buNone/>
              <a:tabLst/>
              <a:defRPr/>
            </a:pPr>
            <a:endParaRPr lang="en-ZA" sz="2000" dirty="0">
              <a:solidFill>
                <a:prstClr val="black"/>
              </a:solidFill>
              <a:latin typeface="Arial Narrow" panose="020B0606020202030204" pitchFamily="34" charset="0"/>
              <a:cs typeface="Arial" pitchFamily="34" charset="0"/>
            </a:endParaRPr>
          </a:p>
        </p:txBody>
      </p:sp>
      <p:sp>
        <p:nvSpPr>
          <p:cNvPr id="4" name="Slide Number Placeholder 3">
            <a:extLst>
              <a:ext uri="{FF2B5EF4-FFF2-40B4-BE49-F238E27FC236}">
                <a16:creationId xmlns:a16="http://schemas.microsoft.com/office/drawing/2014/main" id="{939F7592-BBB2-4527-8D63-A6E37975533C}"/>
              </a:ext>
            </a:extLst>
          </p:cNvPr>
          <p:cNvSpPr>
            <a:spLocks noGrp="1"/>
          </p:cNvSpPr>
          <p:nvPr>
            <p:ph type="sldNum" sz="quarter" idx="12"/>
          </p:nvPr>
        </p:nvSpPr>
        <p:spPr>
          <a:xfrm>
            <a:off x="4445000" y="6102829"/>
            <a:ext cx="21336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800" b="0" i="0" u="none" strike="noStrike" kern="1200" cap="none" spc="0" normalizeH="0" baseline="0" noProof="0" smtClean="0">
                <a:ln>
                  <a:noFill/>
                </a:ln>
                <a:solidFill>
                  <a:prstClr val="black"/>
                </a:solidFill>
                <a:effectLst/>
                <a:uLnTx/>
                <a:uFillTx/>
                <a:latin typeface="Arial Narrow" panose="020B0606020202030204"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graphicFrame>
        <p:nvGraphicFramePr>
          <p:cNvPr id="6" name="Group 121">
            <a:extLst>
              <a:ext uri="{FF2B5EF4-FFF2-40B4-BE49-F238E27FC236}">
                <a16:creationId xmlns:a16="http://schemas.microsoft.com/office/drawing/2014/main" id="{4724A007-66EF-4119-AF8E-EE2AFABE1991}"/>
              </a:ext>
            </a:extLst>
          </p:cNvPr>
          <p:cNvGraphicFramePr>
            <a:graphicFrameLocks/>
          </p:cNvGraphicFramePr>
          <p:nvPr>
            <p:extLst>
              <p:ext uri="{D42A27DB-BD31-4B8C-83A1-F6EECF244321}">
                <p14:modId xmlns:p14="http://schemas.microsoft.com/office/powerpoint/2010/main" val="1339082253"/>
              </p:ext>
            </p:extLst>
          </p:nvPr>
        </p:nvGraphicFramePr>
        <p:xfrm>
          <a:off x="144379" y="1045547"/>
          <a:ext cx="8792118" cy="1049338"/>
        </p:xfrm>
        <a:graphic>
          <a:graphicData uri="http://schemas.openxmlformats.org/drawingml/2006/table">
            <a:tbl>
              <a:tblPr/>
              <a:tblGrid>
                <a:gridCol w="2368168">
                  <a:extLst>
                    <a:ext uri="{9D8B030D-6E8A-4147-A177-3AD203B41FA5}">
                      <a16:colId xmlns:a16="http://schemas.microsoft.com/office/drawing/2014/main" val="20000"/>
                    </a:ext>
                  </a:extLst>
                </a:gridCol>
                <a:gridCol w="2314936">
                  <a:extLst>
                    <a:ext uri="{9D8B030D-6E8A-4147-A177-3AD203B41FA5}">
                      <a16:colId xmlns:a16="http://schemas.microsoft.com/office/drawing/2014/main" val="20001"/>
                    </a:ext>
                  </a:extLst>
                </a:gridCol>
                <a:gridCol w="2164466">
                  <a:extLst>
                    <a:ext uri="{9D8B030D-6E8A-4147-A177-3AD203B41FA5}">
                      <a16:colId xmlns:a16="http://schemas.microsoft.com/office/drawing/2014/main" val="20002"/>
                    </a:ext>
                  </a:extLst>
                </a:gridCol>
                <a:gridCol w="1944548">
                  <a:extLst>
                    <a:ext uri="{9D8B030D-6E8A-4147-A177-3AD203B41FA5}">
                      <a16:colId xmlns:a16="http://schemas.microsoft.com/office/drawing/2014/main" val="20003"/>
                    </a:ext>
                  </a:extLst>
                </a:gridCol>
              </a:tblGrid>
              <a:tr h="408471">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On target</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00FF0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Work in progress</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FFFF0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Off Target</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FF000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normalizeH="0" baseline="0" dirty="0">
                          <a:ln>
                            <a:noFill/>
                          </a:ln>
                          <a:solidFill>
                            <a:schemeClr val="tx1"/>
                          </a:solidFill>
                          <a:effectLst/>
                          <a:latin typeface="Arial Narrow" pitchFamily="34" charset="0"/>
                          <a:ea typeface="+mn-ea"/>
                          <a:cs typeface="+mn-cs"/>
                        </a:rPr>
                        <a:t>% No milestone</a:t>
                      </a:r>
                      <a:endParaRPr kumimoji="0" lang="en-ZA" sz="1400" b="1" i="0" u="none" strike="noStrike" kern="1200" cap="none" normalizeH="0" baseline="0" dirty="0">
                        <a:ln>
                          <a:noFill/>
                        </a:ln>
                        <a:solidFill>
                          <a:schemeClr val="tx1"/>
                        </a:solidFill>
                        <a:effectLst/>
                        <a:latin typeface="Arial Narrow" pitchFamily="34" charset="0"/>
                        <a:ea typeface="+mn-ea"/>
                        <a:cs typeface="+mn-cs"/>
                      </a:endParaRPr>
                    </a:p>
                  </a:txBody>
                  <a:tcPr marL="68590" marR="68590"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00B0F0"/>
                    </a:solidFill>
                  </a:tcPr>
                </a:tc>
                <a:extLst>
                  <a:ext uri="{0D108BD9-81ED-4DB2-BD59-A6C34878D82A}">
                    <a16:rowId xmlns:a16="http://schemas.microsoft.com/office/drawing/2014/main" val="10000"/>
                  </a:ext>
                </a:extLst>
              </a:tr>
              <a:tr h="64086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75% (64/85)</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13% (11/85)</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12% (10/85)</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(13/98)</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912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405C-11EE-B68D-F04C-63AAE969CEB4}"/>
              </a:ext>
            </a:extLst>
          </p:cNvPr>
          <p:cNvSpPr>
            <a:spLocks noGrp="1"/>
          </p:cNvSpPr>
          <p:nvPr>
            <p:ph type="title"/>
          </p:nvPr>
        </p:nvSpPr>
        <p:spPr>
          <a:xfrm>
            <a:off x="457200" y="181725"/>
            <a:ext cx="8229600" cy="351461"/>
          </a:xfrm>
        </p:spPr>
        <p:txBody>
          <a:bodyPr>
            <a:normAutofit fontScale="90000"/>
          </a:bodyPr>
          <a:lstStyle/>
          <a:p>
            <a:r>
              <a:rPr lang="en-US" sz="2000" b="1" dirty="0">
                <a:latin typeface="+mn-lt"/>
                <a:cs typeface="Arial" panose="020B0604020202020204" pitchFamily="34" charset="0"/>
              </a:rPr>
              <a:t>2022/23 FIRST QUARTER FINANCIAL PERFORMANCE SHOWING IMPROVEMENT </a:t>
            </a:r>
            <a:endParaRPr lang="en-ZA" sz="20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D543E22-B5E1-CC7E-5C78-DFD1B4E4741E}"/>
              </a:ext>
            </a:extLst>
          </p:cNvPr>
          <p:cNvSpPr>
            <a:spLocks noGrp="1"/>
          </p:cNvSpPr>
          <p:nvPr>
            <p:ph idx="1"/>
          </p:nvPr>
        </p:nvSpPr>
        <p:spPr>
          <a:xfrm>
            <a:off x="457200" y="533186"/>
            <a:ext cx="8229600" cy="5410414"/>
          </a:xfrm>
        </p:spPr>
        <p:txBody>
          <a:bodyPr>
            <a:normAutofit lnSpcReduction="10000"/>
          </a:bodyPr>
          <a:lstStyle/>
          <a:p>
            <a:pPr lvl="0" algn="just">
              <a:spcBef>
                <a:spcPts val="650"/>
              </a:spcBef>
              <a:spcAft>
                <a:spcPts val="650"/>
              </a:spcAft>
              <a:buSzPts val="1000"/>
              <a:buFont typeface="Arial" panose="020B0604020202020204" pitchFamily="34" charset="0"/>
              <a:buChar char="•"/>
            </a:pPr>
            <a:r>
              <a:rPr lang="en-GB" sz="1700" dirty="0">
                <a:effectLst/>
                <a:latin typeface="Arial" panose="020B0604020202020204" pitchFamily="34" charset="0"/>
                <a:ea typeface="Times New Roman" panose="02020603050405020304" pitchFamily="18" charset="0"/>
              </a:rPr>
              <a:t>The set target of 23% spending was achieved during Quarter 1 of the 2022/23 FY.  This is an improvement from the first quarter financial performance in the 2021/22 FY, which was at 17%.</a:t>
            </a:r>
          </a:p>
          <a:p>
            <a:pPr lvl="0" algn="just">
              <a:spcBef>
                <a:spcPts val="650"/>
              </a:spcBef>
              <a:spcAft>
                <a:spcPts val="650"/>
              </a:spcAft>
              <a:buSzPts val="1000"/>
              <a:buFont typeface="Arial" panose="020B0604020202020204" pitchFamily="34" charset="0"/>
              <a:buChar char="•"/>
            </a:pPr>
            <a:r>
              <a:rPr lang="en-GB" sz="1700" dirty="0">
                <a:effectLst/>
                <a:latin typeface="Arial" panose="020B0604020202020204" pitchFamily="34" charset="0"/>
                <a:ea typeface="Times New Roman" panose="02020603050405020304" pitchFamily="18" charset="0"/>
              </a:rPr>
              <a:t> Performance on the two previously underperforming branches are as follows:</a:t>
            </a:r>
          </a:p>
          <a:p>
            <a:pPr lvl="0">
              <a:lnSpc>
                <a:spcPct val="150000"/>
              </a:lnSpc>
              <a:spcBef>
                <a:spcPts val="650"/>
              </a:spcBef>
              <a:spcAft>
                <a:spcPts val="650"/>
              </a:spcAft>
              <a:buSzPts val="1000"/>
              <a:buFont typeface="Arial" panose="020B0604020202020204" pitchFamily="34" charset="0"/>
              <a:buChar char="•"/>
            </a:pPr>
            <a:endParaRPr lang="en-GB" sz="1700" dirty="0">
              <a:effectLst/>
              <a:latin typeface="Arial" panose="020B0604020202020204" pitchFamily="34" charset="0"/>
              <a:ea typeface="Times New Roman" panose="02020603050405020304" pitchFamily="18" charset="0"/>
            </a:endParaRPr>
          </a:p>
          <a:p>
            <a:pPr lvl="0">
              <a:lnSpc>
                <a:spcPct val="150000"/>
              </a:lnSpc>
              <a:spcBef>
                <a:spcPts val="650"/>
              </a:spcBef>
              <a:spcAft>
                <a:spcPts val="650"/>
              </a:spcAft>
              <a:buSzPts val="1000"/>
              <a:buFont typeface="Arial" panose="020B0604020202020204" pitchFamily="34" charset="0"/>
              <a:buChar char="•"/>
            </a:pPr>
            <a:endParaRPr lang="en-GB" sz="1700" dirty="0">
              <a:latin typeface="Arial" panose="020B0604020202020204" pitchFamily="34" charset="0"/>
              <a:ea typeface="Times New Roman" panose="02020603050405020304" pitchFamily="18" charset="0"/>
            </a:endParaRPr>
          </a:p>
          <a:p>
            <a:pPr lvl="0">
              <a:lnSpc>
                <a:spcPct val="150000"/>
              </a:lnSpc>
              <a:spcBef>
                <a:spcPts val="650"/>
              </a:spcBef>
              <a:spcAft>
                <a:spcPts val="650"/>
              </a:spcAft>
              <a:buSzPts val="1000"/>
              <a:buFont typeface="Arial" panose="020B0604020202020204" pitchFamily="34" charset="0"/>
              <a:buChar char="•"/>
            </a:pPr>
            <a:endParaRPr lang="en-GB" sz="1700" dirty="0">
              <a:latin typeface="Arial" panose="020B0604020202020204" pitchFamily="34" charset="0"/>
              <a:ea typeface="Times New Roman" panose="02020603050405020304" pitchFamily="18" charset="0"/>
            </a:endParaRPr>
          </a:p>
          <a:p>
            <a:pPr algn="just"/>
            <a:r>
              <a:rPr lang="en-ZA" sz="1800" dirty="0">
                <a:effectLst/>
                <a:latin typeface="Calibri" panose="020F0502020204030204" pitchFamily="34" charset="0"/>
                <a:ea typeface="Calibri" panose="020F0502020204030204" pitchFamily="34" charset="0"/>
              </a:rPr>
              <a:t>More frequent formal branch performance review sessions during the quarter in order to continue improving and identifying challenges early when there is still time to develop and implement interventions to address challenges</a:t>
            </a:r>
          </a:p>
          <a:p>
            <a:pPr algn="just"/>
            <a:r>
              <a:rPr lang="en-GB" sz="1700" dirty="0">
                <a:latin typeface="Arial" panose="020B0604020202020204" pitchFamily="34" charset="0"/>
                <a:ea typeface="Times New Roman" panose="02020603050405020304" pitchFamily="18" charset="0"/>
              </a:rPr>
              <a:t>Bi-monthly meetings at DG level are being held with all DDGs to track progress to ensure consistent achievement of targets on a quarterly basis.</a:t>
            </a:r>
          </a:p>
          <a:p>
            <a:pPr algn="just">
              <a:lnSpc>
                <a:spcPct val="110000"/>
              </a:lnSpc>
              <a:spcBef>
                <a:spcPts val="650"/>
              </a:spcBef>
              <a:spcAft>
                <a:spcPts val="650"/>
              </a:spcAft>
              <a:buSzPts val="1000"/>
            </a:pPr>
            <a:r>
              <a:rPr lang="en-GB" sz="1700" dirty="0">
                <a:latin typeface="Arial" panose="020B0604020202020204" pitchFamily="34" charset="0"/>
                <a:ea typeface="Times New Roman" panose="02020603050405020304" pitchFamily="18" charset="0"/>
              </a:rPr>
              <a:t>Quarterly trilateral engagements are also held at Minister, DM and DG level to assist in unblocking challenges affecting financial and non-financial performance.</a:t>
            </a:r>
          </a:p>
          <a:p>
            <a:pPr algn="just">
              <a:lnSpc>
                <a:spcPct val="110000"/>
              </a:lnSpc>
              <a:spcBef>
                <a:spcPts val="650"/>
              </a:spcBef>
              <a:spcAft>
                <a:spcPts val="650"/>
              </a:spcAft>
              <a:buSzPts val="1000"/>
            </a:pPr>
            <a:endParaRPr lang="en-GB" sz="1700" dirty="0">
              <a:latin typeface="Arial" panose="020B0604020202020204" pitchFamily="34" charset="0"/>
              <a:ea typeface="Times New Roman" panose="02020603050405020304" pitchFamily="18" charset="0"/>
            </a:endParaRPr>
          </a:p>
          <a:p>
            <a:pPr>
              <a:lnSpc>
                <a:spcPts val="1300"/>
              </a:lnSpc>
              <a:spcBef>
                <a:spcPts val="650"/>
              </a:spcBef>
              <a:spcAft>
                <a:spcPts val="650"/>
              </a:spcAft>
              <a:buSzPts val="1000"/>
            </a:pPr>
            <a:endParaRPr lang="en-GB" sz="1800" dirty="0">
              <a:effectLst/>
              <a:latin typeface="Arial" panose="020B0604020202020204" pitchFamily="34" charset="0"/>
              <a:ea typeface="Times New Roman" panose="02020603050405020304" pitchFamily="18" charset="0"/>
            </a:endParaRPr>
          </a:p>
          <a:p>
            <a:pPr marL="342900" lvl="0" indent="-342900">
              <a:lnSpc>
                <a:spcPts val="1300"/>
              </a:lnSpc>
              <a:spcBef>
                <a:spcPts val="650"/>
              </a:spcBef>
              <a:spcAft>
                <a:spcPts val="650"/>
              </a:spcAft>
              <a:buSzPts val="1000"/>
              <a:buFont typeface="Arial" panose="020B0604020202020204" pitchFamily="34" charset="0"/>
              <a:buChar char="-"/>
            </a:pPr>
            <a:endParaRPr lang="en-GB" sz="1800" dirty="0">
              <a:effectLst/>
              <a:latin typeface="Arial" panose="020B0604020202020204" pitchFamily="34" charset="0"/>
              <a:ea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F0E612B3-901B-97E6-ACAD-B7C6DEF54502}"/>
              </a:ext>
            </a:extLst>
          </p:cNvPr>
          <p:cNvSpPr>
            <a:spLocks noGrp="1"/>
          </p:cNvSpPr>
          <p:nvPr>
            <p:ph type="sldNum" sz="quarter" idx="12"/>
          </p:nvPr>
        </p:nvSpPr>
        <p:spPr/>
        <p:txBody>
          <a:bodyPr/>
          <a:lstStyle/>
          <a:p>
            <a:fld id="{49E107A0-7B7C-8743-BC43-85A450895BAC}" type="slidenum">
              <a:rPr lang="en-US" smtClean="0"/>
              <a:t>16</a:t>
            </a:fld>
            <a:endParaRPr lang="en-US" dirty="0"/>
          </a:p>
        </p:txBody>
      </p:sp>
      <p:graphicFrame>
        <p:nvGraphicFramePr>
          <p:cNvPr id="5" name="Table 5">
            <a:extLst>
              <a:ext uri="{FF2B5EF4-FFF2-40B4-BE49-F238E27FC236}">
                <a16:creationId xmlns:a16="http://schemas.microsoft.com/office/drawing/2014/main" id="{EE78E76E-0E77-4204-9D06-88A85B5987DE}"/>
              </a:ext>
            </a:extLst>
          </p:cNvPr>
          <p:cNvGraphicFramePr>
            <a:graphicFrameLocks noGrp="1"/>
          </p:cNvGraphicFramePr>
          <p:nvPr>
            <p:extLst>
              <p:ext uri="{D42A27DB-BD31-4B8C-83A1-F6EECF244321}">
                <p14:modId xmlns:p14="http://schemas.microsoft.com/office/powerpoint/2010/main" val="2133456669"/>
              </p:ext>
            </p:extLst>
          </p:nvPr>
        </p:nvGraphicFramePr>
        <p:xfrm>
          <a:off x="711200" y="1911949"/>
          <a:ext cx="8158482" cy="1376680"/>
        </p:xfrm>
        <a:graphic>
          <a:graphicData uri="http://schemas.openxmlformats.org/drawingml/2006/table">
            <a:tbl>
              <a:tblPr firstRow="1" bandRow="1">
                <a:tableStyleId>{5C22544A-7EE6-4342-B048-85BDC9FD1C3A}</a:tableStyleId>
              </a:tblPr>
              <a:tblGrid>
                <a:gridCol w="2942403">
                  <a:extLst>
                    <a:ext uri="{9D8B030D-6E8A-4147-A177-3AD203B41FA5}">
                      <a16:colId xmlns:a16="http://schemas.microsoft.com/office/drawing/2014/main" val="230692020"/>
                    </a:ext>
                  </a:extLst>
                </a:gridCol>
                <a:gridCol w="2623471">
                  <a:extLst>
                    <a:ext uri="{9D8B030D-6E8A-4147-A177-3AD203B41FA5}">
                      <a16:colId xmlns:a16="http://schemas.microsoft.com/office/drawing/2014/main" val="3945244673"/>
                    </a:ext>
                  </a:extLst>
                </a:gridCol>
                <a:gridCol w="2592608">
                  <a:extLst>
                    <a:ext uri="{9D8B030D-6E8A-4147-A177-3AD203B41FA5}">
                      <a16:colId xmlns:a16="http://schemas.microsoft.com/office/drawing/2014/main" val="739854880"/>
                    </a:ext>
                  </a:extLst>
                </a:gridCol>
              </a:tblGrid>
              <a:tr h="370840">
                <a:tc>
                  <a:txBody>
                    <a:bodyPr/>
                    <a:lstStyle/>
                    <a:p>
                      <a:r>
                        <a:rPr lang="en-ZA" dirty="0">
                          <a:solidFill>
                            <a:schemeClr val="tx1"/>
                          </a:solidFill>
                        </a:rPr>
                        <a:t>Programme</a:t>
                      </a:r>
                    </a:p>
                  </a:txBody>
                  <a:tcPr>
                    <a:solidFill>
                      <a:srgbClr val="92D050"/>
                    </a:solidFill>
                  </a:tcPr>
                </a:tc>
                <a:tc>
                  <a:txBody>
                    <a:bodyPr/>
                    <a:lstStyle/>
                    <a:p>
                      <a:r>
                        <a:rPr lang="en-ZA" dirty="0">
                          <a:solidFill>
                            <a:schemeClr val="tx1"/>
                          </a:solidFill>
                        </a:rPr>
                        <a:t>Q1 2021/22 </a:t>
                      </a:r>
                    </a:p>
                    <a:p>
                      <a:r>
                        <a:rPr lang="en-ZA" dirty="0">
                          <a:solidFill>
                            <a:schemeClr val="tx1"/>
                          </a:solidFill>
                        </a:rPr>
                        <a:t> Financial Performance</a:t>
                      </a:r>
                    </a:p>
                  </a:txBody>
                  <a:tcPr>
                    <a:solidFill>
                      <a:srgbClr val="92D050"/>
                    </a:solidFill>
                  </a:tcPr>
                </a:tc>
                <a:tc>
                  <a:txBody>
                    <a:bodyPr/>
                    <a:lstStyle/>
                    <a:p>
                      <a:r>
                        <a:rPr lang="en-ZA" dirty="0">
                          <a:solidFill>
                            <a:schemeClr val="tx1"/>
                          </a:solidFill>
                        </a:rPr>
                        <a:t>Q1 2022/23</a:t>
                      </a:r>
                    </a:p>
                    <a:p>
                      <a:r>
                        <a:rPr lang="en-ZA" dirty="0">
                          <a:solidFill>
                            <a:schemeClr val="tx1"/>
                          </a:solidFill>
                        </a:rPr>
                        <a:t>Financial performance</a:t>
                      </a:r>
                    </a:p>
                  </a:txBody>
                  <a:tcPr>
                    <a:solidFill>
                      <a:srgbClr val="92D050"/>
                    </a:solidFill>
                  </a:tcPr>
                </a:tc>
                <a:extLst>
                  <a:ext uri="{0D108BD9-81ED-4DB2-BD59-A6C34878D82A}">
                    <a16:rowId xmlns:a16="http://schemas.microsoft.com/office/drawing/2014/main" val="3831285138"/>
                  </a:ext>
                </a:extLst>
              </a:tr>
              <a:tr h="370840">
                <a:tc>
                  <a:txBody>
                    <a:bodyPr/>
                    <a:lstStyle/>
                    <a:p>
                      <a:r>
                        <a:rPr lang="en-ZA" dirty="0"/>
                        <a:t>Environmental Programmes</a:t>
                      </a:r>
                    </a:p>
                  </a:txBody>
                  <a:tcPr>
                    <a:solidFill>
                      <a:srgbClr val="92D050"/>
                    </a:solidFill>
                  </a:tcPr>
                </a:tc>
                <a:tc>
                  <a:txBody>
                    <a:bodyPr/>
                    <a:lstStyle/>
                    <a:p>
                      <a:r>
                        <a:rPr lang="en-ZA" dirty="0">
                          <a:solidFill>
                            <a:schemeClr val="tx1"/>
                          </a:solidFill>
                        </a:rPr>
                        <a:t>11%</a:t>
                      </a:r>
                    </a:p>
                  </a:txBody>
                  <a:tcPr>
                    <a:solidFill>
                      <a:schemeClr val="accent3">
                        <a:lumMod val="20000"/>
                        <a:lumOff val="80000"/>
                      </a:schemeClr>
                    </a:solidFill>
                  </a:tcPr>
                </a:tc>
                <a:tc>
                  <a:txBody>
                    <a:bodyPr/>
                    <a:lstStyle/>
                    <a:p>
                      <a:r>
                        <a:rPr lang="en-ZA" dirty="0"/>
                        <a:t>20%</a:t>
                      </a:r>
                    </a:p>
                  </a:txBody>
                  <a:tcPr>
                    <a:solidFill>
                      <a:schemeClr val="accent3">
                        <a:lumMod val="20000"/>
                        <a:lumOff val="80000"/>
                      </a:schemeClr>
                    </a:solidFill>
                  </a:tcPr>
                </a:tc>
                <a:extLst>
                  <a:ext uri="{0D108BD9-81ED-4DB2-BD59-A6C34878D82A}">
                    <a16:rowId xmlns:a16="http://schemas.microsoft.com/office/drawing/2014/main" val="3404676999"/>
                  </a:ext>
                </a:extLst>
              </a:tr>
              <a:tr h="252131">
                <a:tc>
                  <a:txBody>
                    <a:bodyPr/>
                    <a:lstStyle/>
                    <a:p>
                      <a:r>
                        <a:rPr lang="en-ZA" dirty="0"/>
                        <a:t>Forestry Management</a:t>
                      </a:r>
                    </a:p>
                  </a:txBody>
                  <a:tcPr>
                    <a:solidFill>
                      <a:srgbClr val="92D050"/>
                    </a:solidFill>
                  </a:tcPr>
                </a:tc>
                <a:tc>
                  <a:txBody>
                    <a:bodyPr/>
                    <a:lstStyle/>
                    <a:p>
                      <a:r>
                        <a:rPr lang="en-ZA" dirty="0">
                          <a:solidFill>
                            <a:schemeClr val="tx1"/>
                          </a:solidFill>
                        </a:rPr>
                        <a:t>15%</a:t>
                      </a:r>
                    </a:p>
                  </a:txBody>
                  <a:tcPr>
                    <a:solidFill>
                      <a:schemeClr val="accent3">
                        <a:lumMod val="20000"/>
                        <a:lumOff val="80000"/>
                      </a:schemeClr>
                    </a:solidFill>
                  </a:tcPr>
                </a:tc>
                <a:tc>
                  <a:txBody>
                    <a:bodyPr/>
                    <a:lstStyle/>
                    <a:p>
                      <a:r>
                        <a:rPr lang="en-ZA" dirty="0"/>
                        <a:t>18%</a:t>
                      </a:r>
                    </a:p>
                  </a:txBody>
                  <a:tcPr>
                    <a:solidFill>
                      <a:schemeClr val="accent3">
                        <a:lumMod val="20000"/>
                        <a:lumOff val="80000"/>
                      </a:schemeClr>
                    </a:solidFill>
                  </a:tcPr>
                </a:tc>
                <a:extLst>
                  <a:ext uri="{0D108BD9-81ED-4DB2-BD59-A6C34878D82A}">
                    <a16:rowId xmlns:a16="http://schemas.microsoft.com/office/drawing/2014/main" val="1694185096"/>
                  </a:ext>
                </a:extLst>
              </a:tr>
            </a:tbl>
          </a:graphicData>
        </a:graphic>
      </p:graphicFrame>
    </p:spTree>
    <p:extLst>
      <p:ext uri="{BB962C8B-B14F-4D97-AF65-F5344CB8AC3E}">
        <p14:creationId xmlns:p14="http://schemas.microsoft.com/office/powerpoint/2010/main" val="1703392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405C-11EE-B68D-F04C-63AAE969CEB4}"/>
              </a:ext>
            </a:extLst>
          </p:cNvPr>
          <p:cNvSpPr>
            <a:spLocks noGrp="1"/>
          </p:cNvSpPr>
          <p:nvPr>
            <p:ph type="title"/>
          </p:nvPr>
        </p:nvSpPr>
        <p:spPr>
          <a:xfrm>
            <a:off x="457200" y="181725"/>
            <a:ext cx="8229600" cy="351461"/>
          </a:xfrm>
        </p:spPr>
        <p:txBody>
          <a:bodyPr>
            <a:noAutofit/>
          </a:bodyPr>
          <a:lstStyle/>
          <a:p>
            <a:r>
              <a:rPr lang="en-US" sz="2800" b="1" dirty="0">
                <a:latin typeface="Calibri" panose="020F0502020204030204" pitchFamily="34" charset="0"/>
                <a:cs typeface="Calibri" panose="020F0502020204030204" pitchFamily="34" charset="0"/>
              </a:rPr>
              <a:t>DFFE’s ECONOMIC TRANSFORMATION PLAN</a:t>
            </a:r>
            <a:endParaRPr lang="en-ZA" sz="28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D543E22-B5E1-CC7E-5C78-DFD1B4E4741E}"/>
              </a:ext>
            </a:extLst>
          </p:cNvPr>
          <p:cNvSpPr>
            <a:spLocks noGrp="1"/>
          </p:cNvSpPr>
          <p:nvPr>
            <p:ph idx="1"/>
          </p:nvPr>
        </p:nvSpPr>
        <p:spPr>
          <a:xfrm>
            <a:off x="349857" y="659959"/>
            <a:ext cx="8336943" cy="5351228"/>
          </a:xfrm>
        </p:spPr>
        <p:txBody>
          <a:bodyPr>
            <a:normAutofit/>
          </a:bodyPr>
          <a:lstStyle/>
          <a:p>
            <a:pPr lvl="0" algn="just">
              <a:spcBef>
                <a:spcPts val="650"/>
              </a:spcBef>
              <a:spcAft>
                <a:spcPts val="650"/>
              </a:spcAft>
              <a:buSzPts val="1000"/>
              <a:buFont typeface="Arial" panose="020B0604020202020204" pitchFamily="34" charset="0"/>
              <a:buChar char="•"/>
            </a:pPr>
            <a:r>
              <a:rPr lang="en-GB" sz="1600" dirty="0">
                <a:latin typeface="Arial" panose="020B0604020202020204" pitchFamily="34" charset="0"/>
                <a:ea typeface="Times New Roman" panose="02020603050405020304" pitchFamily="18" charset="0"/>
              </a:rPr>
              <a:t>As at end of the 2021/22 financial year, departmental performance was as</a:t>
            </a:r>
            <a:r>
              <a:rPr lang="en-GB" sz="1600" dirty="0">
                <a:effectLst/>
                <a:latin typeface="Arial" panose="020B0604020202020204" pitchFamily="34" charset="0"/>
                <a:ea typeface="Times New Roman" panose="02020603050405020304" pitchFamily="18" charset="0"/>
              </a:rPr>
              <a:t> follows:</a:t>
            </a:r>
            <a:endParaRPr lang="en-GB" sz="1600" dirty="0">
              <a:latin typeface="Arial" panose="020B0604020202020204" pitchFamily="34" charset="0"/>
            </a:endParaRPr>
          </a:p>
          <a:p>
            <a:pPr lvl="1" algn="just">
              <a:spcBef>
                <a:spcPts val="650"/>
              </a:spcBef>
              <a:spcAft>
                <a:spcPts val="650"/>
              </a:spcAft>
              <a:buSzPts val="1000"/>
              <a:buFont typeface="Times New Roman" panose="02020603050405020304" pitchFamily="18" charset="0"/>
              <a:buChar char="⁻"/>
            </a:pPr>
            <a:r>
              <a:rPr lang="pt-BR" sz="1600" dirty="0">
                <a:latin typeface="Arial" panose="020B0604020202020204" pitchFamily="34" charset="0"/>
              </a:rPr>
              <a:t>52% (R970 551 411/R1 883 889 058) e</a:t>
            </a:r>
            <a:r>
              <a:rPr lang="en-US" sz="1600" dirty="0">
                <a:latin typeface="Arial" panose="020B0604020202020204" pitchFamily="34" charset="0"/>
              </a:rPr>
              <a:t>xpenditure from BBBEE compliant companies.</a:t>
            </a:r>
            <a:endParaRPr lang="en-GB" sz="1600" dirty="0">
              <a:latin typeface="Arial" panose="020B0604020202020204" pitchFamily="34" charset="0"/>
            </a:endParaRPr>
          </a:p>
          <a:p>
            <a:pPr lvl="2" algn="just">
              <a:spcBef>
                <a:spcPts val="650"/>
              </a:spcBef>
              <a:spcAft>
                <a:spcPts val="650"/>
              </a:spcAft>
              <a:buSzPts val="1000"/>
              <a:buFont typeface="Courier New" panose="02070309020205020404" pitchFamily="49" charset="0"/>
              <a:buChar char="o"/>
            </a:pPr>
            <a:r>
              <a:rPr lang="pt-BR" sz="1600" dirty="0">
                <a:latin typeface="Arial" panose="020B0604020202020204" pitchFamily="34" charset="0"/>
              </a:rPr>
              <a:t>Women: 16%(R299 431 742/R1 883 889 058) </a:t>
            </a:r>
          </a:p>
          <a:p>
            <a:pPr lvl="2" algn="just">
              <a:spcBef>
                <a:spcPts val="650"/>
              </a:spcBef>
              <a:spcAft>
                <a:spcPts val="650"/>
              </a:spcAft>
              <a:buSzPts val="1000"/>
              <a:buFont typeface="Courier New" panose="02070309020205020404" pitchFamily="49" charset="0"/>
              <a:buChar char="o"/>
            </a:pPr>
            <a:r>
              <a:rPr lang="pt-BR" sz="1600" dirty="0">
                <a:latin typeface="Arial" panose="020B0604020202020204" pitchFamily="34" charset="0"/>
              </a:rPr>
              <a:t>Youth:  4% (R74 617 756/R1 883 889 058) </a:t>
            </a:r>
          </a:p>
          <a:p>
            <a:pPr lvl="2" algn="just">
              <a:spcBef>
                <a:spcPts val="650"/>
              </a:spcBef>
              <a:spcAft>
                <a:spcPts val="650"/>
              </a:spcAft>
              <a:buSzPts val="1000"/>
              <a:buFont typeface="Courier New" panose="02070309020205020404" pitchFamily="49" charset="0"/>
              <a:buChar char="o"/>
            </a:pPr>
            <a:r>
              <a:rPr lang="pt-BR" sz="1600" dirty="0">
                <a:latin typeface="Arial" panose="020B0604020202020204" pitchFamily="34" charset="0"/>
              </a:rPr>
              <a:t>Disabilities: 0% (R3 898 389/R1 883 889 058)</a:t>
            </a:r>
          </a:p>
          <a:p>
            <a:pPr lvl="1" algn="just">
              <a:spcBef>
                <a:spcPts val="650"/>
              </a:spcBef>
              <a:spcAft>
                <a:spcPts val="650"/>
              </a:spcAft>
              <a:buSzPts val="1000"/>
              <a:buFont typeface="Times New Roman" panose="02020603050405020304" pitchFamily="18" charset="0"/>
              <a:buChar char="⁻"/>
            </a:pPr>
            <a:r>
              <a:rPr lang="en-US" sz="1600" dirty="0">
                <a:latin typeface="Arial" panose="020B0604020202020204" pitchFamily="34" charset="0"/>
              </a:rPr>
              <a:t>64% expenditure from companies that are at least 51% owned by black people and 51% women</a:t>
            </a:r>
          </a:p>
          <a:p>
            <a:pPr lvl="1" algn="just">
              <a:spcBef>
                <a:spcPts val="650"/>
              </a:spcBef>
              <a:spcAft>
                <a:spcPts val="650"/>
              </a:spcAft>
              <a:buSzPts val="1000"/>
              <a:buFont typeface="Times New Roman" panose="02020603050405020304" pitchFamily="18" charset="0"/>
              <a:buChar char="⁻"/>
            </a:pPr>
            <a:r>
              <a:rPr lang="pt-BR" sz="1600" dirty="0">
                <a:latin typeface="Arial" panose="020B0604020202020204" pitchFamily="34" charset="0"/>
              </a:rPr>
              <a:t>R78 127 672 </a:t>
            </a:r>
            <a:r>
              <a:rPr lang="pt-BR" sz="1600" dirty="0" err="1">
                <a:latin typeface="Arial" panose="020B0604020202020204" pitchFamily="34" charset="0"/>
              </a:rPr>
              <a:t>spent</a:t>
            </a:r>
            <a:r>
              <a:rPr lang="pt-BR" sz="1600" dirty="0">
                <a:latin typeface="Arial" panose="020B0604020202020204" pitchFamily="34" charset="0"/>
              </a:rPr>
              <a:t> </a:t>
            </a:r>
            <a:r>
              <a:rPr lang="pt-BR" sz="1600" dirty="0" err="1">
                <a:latin typeface="Arial" panose="020B0604020202020204" pitchFamily="34" charset="0"/>
              </a:rPr>
              <a:t>on</a:t>
            </a:r>
            <a:r>
              <a:rPr lang="pt-BR" sz="1600" dirty="0">
                <a:latin typeface="Arial" panose="020B0604020202020204" pitchFamily="34" charset="0"/>
              </a:rPr>
              <a:t> </a:t>
            </a:r>
            <a:r>
              <a:rPr lang="pt-BR" sz="1600" dirty="0" err="1">
                <a:latin typeface="Arial" panose="020B0604020202020204" pitchFamily="34" charset="0"/>
              </a:rPr>
              <a:t>SMMEs</a:t>
            </a:r>
            <a:r>
              <a:rPr lang="pt-BR" sz="1600" dirty="0">
                <a:latin typeface="Arial" panose="020B0604020202020204" pitchFamily="34" charset="0"/>
              </a:rPr>
              <a:t>  from township and rural areas</a:t>
            </a:r>
            <a:endParaRPr lang="en-GB" sz="1700" dirty="0">
              <a:latin typeface="Arial" panose="020B0604020202020204" pitchFamily="34" charset="0"/>
            </a:endParaRPr>
          </a:p>
          <a:p>
            <a:pPr marL="342900" lvl="0" indent="-342900">
              <a:lnSpc>
                <a:spcPts val="1300"/>
              </a:lnSpc>
              <a:spcBef>
                <a:spcPts val="650"/>
              </a:spcBef>
              <a:spcAft>
                <a:spcPts val="650"/>
              </a:spcAft>
              <a:buSzPts val="1000"/>
              <a:buFont typeface="Arial" panose="020B0604020202020204" pitchFamily="34" charset="0"/>
              <a:buChar char="-"/>
            </a:pPr>
            <a:endParaRPr lang="en-GB" sz="1800" dirty="0">
              <a:effectLst/>
              <a:latin typeface="Arial" panose="020B0604020202020204" pitchFamily="34" charset="0"/>
              <a:ea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F0E612B3-901B-97E6-ACAD-B7C6DEF54502}"/>
              </a:ext>
            </a:extLst>
          </p:cNvPr>
          <p:cNvSpPr>
            <a:spLocks noGrp="1"/>
          </p:cNvSpPr>
          <p:nvPr>
            <p:ph type="sldNum" sz="quarter" idx="12"/>
          </p:nvPr>
        </p:nvSpPr>
        <p:spPr/>
        <p:txBody>
          <a:bodyPr/>
          <a:lstStyle/>
          <a:p>
            <a:fld id="{49E107A0-7B7C-8743-BC43-85A450895BAC}" type="slidenum">
              <a:rPr lang="en-US" smtClean="0"/>
              <a:t>17</a:t>
            </a:fld>
            <a:endParaRPr lang="en-US" dirty="0"/>
          </a:p>
        </p:txBody>
      </p:sp>
    </p:spTree>
    <p:extLst>
      <p:ext uri="{BB962C8B-B14F-4D97-AF65-F5344CB8AC3E}">
        <p14:creationId xmlns:p14="http://schemas.microsoft.com/office/powerpoint/2010/main" val="3245292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405C-11EE-B68D-F04C-63AAE969CEB4}"/>
              </a:ext>
            </a:extLst>
          </p:cNvPr>
          <p:cNvSpPr>
            <a:spLocks noGrp="1"/>
          </p:cNvSpPr>
          <p:nvPr>
            <p:ph type="title"/>
          </p:nvPr>
        </p:nvSpPr>
        <p:spPr>
          <a:xfrm>
            <a:off x="457200" y="181725"/>
            <a:ext cx="8229600" cy="351461"/>
          </a:xfrm>
        </p:spPr>
        <p:txBody>
          <a:bodyPr>
            <a:noAutofit/>
          </a:bodyPr>
          <a:lstStyle/>
          <a:p>
            <a:r>
              <a:rPr lang="en-US" sz="2800" b="1" dirty="0">
                <a:latin typeface="Calibri" panose="020F0502020204030204" pitchFamily="34" charset="0"/>
                <a:cs typeface="Calibri" panose="020F0502020204030204" pitchFamily="34" charset="0"/>
              </a:rPr>
              <a:t>DFFE’s ECONOMIC TRANSFORMATION PLAN</a:t>
            </a:r>
            <a:endParaRPr lang="en-ZA" sz="28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D543E22-B5E1-CC7E-5C78-DFD1B4E4741E}"/>
              </a:ext>
            </a:extLst>
          </p:cNvPr>
          <p:cNvSpPr>
            <a:spLocks noGrp="1"/>
          </p:cNvSpPr>
          <p:nvPr>
            <p:ph idx="1"/>
          </p:nvPr>
        </p:nvSpPr>
        <p:spPr>
          <a:xfrm>
            <a:off x="403528" y="1005122"/>
            <a:ext cx="8336943" cy="5351228"/>
          </a:xfrm>
        </p:spPr>
        <p:txBody>
          <a:bodyPr>
            <a:normAutofit/>
          </a:bodyPr>
          <a:lstStyle/>
          <a:p>
            <a:pPr lvl="0" algn="just">
              <a:spcBef>
                <a:spcPts val="650"/>
              </a:spcBef>
              <a:spcAft>
                <a:spcPts val="650"/>
              </a:spcAft>
              <a:buSzPts val="1000"/>
              <a:buFont typeface="Arial" panose="020B0604020202020204" pitchFamily="34" charset="0"/>
              <a:buChar char="•"/>
            </a:pPr>
            <a:r>
              <a:rPr lang="en-US" sz="1600" dirty="0">
                <a:latin typeface="Arial" panose="020B0604020202020204" pitchFamily="34" charset="0"/>
                <a:ea typeface="Times New Roman" panose="02020603050405020304" pitchFamily="18" charset="0"/>
              </a:rPr>
              <a:t>Taking a cue from the spirit and intent of the 2017 Preferential Procurement Regulations, the department used procurement as leverage to advance the targeted designated groups. A specific clause was incorporated in the </a:t>
            </a:r>
            <a:r>
              <a:rPr lang="en-US" sz="1600" dirty="0" err="1">
                <a:latin typeface="Arial" panose="020B0604020202020204" pitchFamily="34" charset="0"/>
                <a:ea typeface="Times New Roman" panose="02020603050405020304" pitchFamily="18" charset="0"/>
              </a:rPr>
              <a:t>ToRs</a:t>
            </a:r>
            <a:r>
              <a:rPr lang="en-US" sz="1600" dirty="0">
                <a:latin typeface="Arial" panose="020B0604020202020204" pitchFamily="34" charset="0"/>
                <a:ea typeface="Times New Roman" panose="02020603050405020304" pitchFamily="18" charset="0"/>
              </a:rPr>
              <a:t> to directly and broadly target these groups. </a:t>
            </a:r>
          </a:p>
          <a:p>
            <a:pPr lvl="0" algn="just">
              <a:spcBef>
                <a:spcPts val="650"/>
              </a:spcBef>
              <a:spcAft>
                <a:spcPts val="650"/>
              </a:spcAft>
              <a:buSzPts val="1000"/>
              <a:buFont typeface="Arial" panose="020B0604020202020204" pitchFamily="34" charset="0"/>
              <a:buChar char="•"/>
            </a:pPr>
            <a:r>
              <a:rPr lang="en-US" sz="1600" dirty="0">
                <a:latin typeface="Arial" panose="020B0604020202020204" pitchFamily="34" charset="0"/>
                <a:ea typeface="Times New Roman" panose="02020603050405020304" pitchFamily="18" charset="0"/>
              </a:rPr>
              <a:t>However, the legality of this set aside clause was challenged and this led to the clauses being removed to apply the Regulations in their narrow form, i.e. without set asides. </a:t>
            </a:r>
          </a:p>
          <a:p>
            <a:pPr lvl="0" algn="just">
              <a:spcBef>
                <a:spcPts val="650"/>
              </a:spcBef>
              <a:spcAft>
                <a:spcPts val="650"/>
              </a:spcAft>
              <a:buSzPts val="1000"/>
              <a:buFont typeface="Arial" panose="020B0604020202020204" pitchFamily="34" charset="0"/>
              <a:buChar char="•"/>
            </a:pPr>
            <a:r>
              <a:rPr lang="en-US" sz="1600" dirty="0">
                <a:latin typeface="Arial" panose="020B0604020202020204" pitchFamily="34" charset="0"/>
                <a:ea typeface="Times New Roman" panose="02020603050405020304" pitchFamily="18" charset="0"/>
              </a:rPr>
              <a:t>The successful litigation against the entire Regulations through the Supreme Court of Appeal and later Constitutional Court influenced the Department to take a cautious approach. </a:t>
            </a:r>
          </a:p>
          <a:p>
            <a:pPr lvl="0" algn="just">
              <a:spcBef>
                <a:spcPts val="650"/>
              </a:spcBef>
              <a:spcAft>
                <a:spcPts val="650"/>
              </a:spcAft>
              <a:buSzPts val="1000"/>
              <a:buFont typeface="Arial" panose="020B0604020202020204" pitchFamily="34" charset="0"/>
              <a:buChar char="•"/>
            </a:pPr>
            <a:r>
              <a:rPr lang="en-US" sz="1600" dirty="0">
                <a:latin typeface="Arial" panose="020B0604020202020204" pitchFamily="34" charset="0"/>
                <a:ea typeface="Times New Roman" panose="02020603050405020304" pitchFamily="18" charset="0"/>
              </a:rPr>
              <a:t>Based on the nature of services and market availability, the Department specifies B-BBEE level requirements for prospective tenderers, as well as EMEs and QSEs in order to promote participation of SMMEs. </a:t>
            </a:r>
          </a:p>
          <a:p>
            <a:pPr lvl="0" algn="just">
              <a:spcBef>
                <a:spcPts val="650"/>
              </a:spcBef>
              <a:spcAft>
                <a:spcPts val="650"/>
              </a:spcAft>
              <a:buSzPts val="1000"/>
              <a:buFont typeface="Arial" panose="020B0604020202020204" pitchFamily="34" charset="0"/>
              <a:buChar char="•"/>
            </a:pPr>
            <a:endParaRPr lang="en-US" sz="1600" dirty="0">
              <a:latin typeface="Arial" panose="020B0604020202020204" pitchFamily="34" charset="0"/>
              <a:ea typeface="Times New Roman" panose="02020603050405020304" pitchFamily="18" charset="0"/>
            </a:endParaRPr>
          </a:p>
          <a:p>
            <a:pPr lvl="1" algn="just">
              <a:spcBef>
                <a:spcPts val="650"/>
              </a:spcBef>
              <a:spcAft>
                <a:spcPts val="650"/>
              </a:spcAft>
              <a:buSzPts val="1000"/>
              <a:buFont typeface="Times New Roman" panose="02020603050405020304" pitchFamily="18" charset="0"/>
              <a:buChar char="⁻"/>
            </a:pPr>
            <a:endParaRPr lang="pt-BR" sz="1600" dirty="0">
              <a:latin typeface="Arial" panose="020B0604020202020204" pitchFamily="34" charset="0"/>
            </a:endParaRPr>
          </a:p>
          <a:p>
            <a:pPr algn="just">
              <a:spcBef>
                <a:spcPts val="650"/>
              </a:spcBef>
              <a:spcAft>
                <a:spcPts val="650"/>
              </a:spcAft>
              <a:buSzPts val="1000"/>
              <a:buFont typeface="Arial" panose="020B0604020202020204" pitchFamily="34" charset="0"/>
              <a:buChar char="•"/>
            </a:pPr>
            <a:endParaRPr lang="en-GB" sz="1700" dirty="0">
              <a:latin typeface="Arial" panose="020B0604020202020204" pitchFamily="34" charset="0"/>
            </a:endParaRPr>
          </a:p>
          <a:p>
            <a:pPr marL="342900" lvl="0" indent="-342900">
              <a:lnSpc>
                <a:spcPts val="1300"/>
              </a:lnSpc>
              <a:spcBef>
                <a:spcPts val="650"/>
              </a:spcBef>
              <a:spcAft>
                <a:spcPts val="650"/>
              </a:spcAft>
              <a:buSzPts val="1000"/>
              <a:buFont typeface="Arial" panose="020B0604020202020204" pitchFamily="34" charset="0"/>
              <a:buChar char="-"/>
            </a:pPr>
            <a:endParaRPr lang="en-GB" sz="1800" dirty="0">
              <a:effectLst/>
              <a:latin typeface="Arial" panose="020B0604020202020204" pitchFamily="34" charset="0"/>
              <a:ea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F0E612B3-901B-97E6-ACAD-B7C6DEF54502}"/>
              </a:ext>
            </a:extLst>
          </p:cNvPr>
          <p:cNvSpPr>
            <a:spLocks noGrp="1"/>
          </p:cNvSpPr>
          <p:nvPr>
            <p:ph type="sldNum" sz="quarter" idx="12"/>
          </p:nvPr>
        </p:nvSpPr>
        <p:spPr/>
        <p:txBody>
          <a:bodyPr/>
          <a:lstStyle/>
          <a:p>
            <a:fld id="{49E107A0-7B7C-8743-BC43-85A450895BAC}" type="slidenum">
              <a:rPr lang="en-US" smtClean="0"/>
              <a:t>18</a:t>
            </a:fld>
            <a:endParaRPr lang="en-US" dirty="0"/>
          </a:p>
        </p:txBody>
      </p:sp>
    </p:spTree>
    <p:extLst>
      <p:ext uri="{BB962C8B-B14F-4D97-AF65-F5344CB8AC3E}">
        <p14:creationId xmlns:p14="http://schemas.microsoft.com/office/powerpoint/2010/main" val="35649230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9405C-11EE-B68D-F04C-63AAE969CEB4}"/>
              </a:ext>
            </a:extLst>
          </p:cNvPr>
          <p:cNvSpPr>
            <a:spLocks noGrp="1"/>
          </p:cNvSpPr>
          <p:nvPr>
            <p:ph type="title"/>
          </p:nvPr>
        </p:nvSpPr>
        <p:spPr>
          <a:xfrm>
            <a:off x="457200" y="181725"/>
            <a:ext cx="8229600" cy="351461"/>
          </a:xfrm>
        </p:spPr>
        <p:txBody>
          <a:bodyPr>
            <a:noAutofit/>
          </a:bodyPr>
          <a:lstStyle/>
          <a:p>
            <a:r>
              <a:rPr lang="en-US" sz="2800" b="1" dirty="0">
                <a:latin typeface="Calibri" panose="020F0502020204030204" pitchFamily="34" charset="0"/>
                <a:cs typeface="Calibri" panose="020F0502020204030204" pitchFamily="34" charset="0"/>
              </a:rPr>
              <a:t>DFFE’s ECONOMIC TRANSFORMATION PLAN</a:t>
            </a:r>
            <a:endParaRPr lang="en-ZA" sz="28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AD543E22-B5E1-CC7E-5C78-DFD1B4E4741E}"/>
              </a:ext>
            </a:extLst>
          </p:cNvPr>
          <p:cNvSpPr>
            <a:spLocks noGrp="1"/>
          </p:cNvSpPr>
          <p:nvPr>
            <p:ph idx="1"/>
          </p:nvPr>
        </p:nvSpPr>
        <p:spPr>
          <a:xfrm>
            <a:off x="349857" y="659959"/>
            <a:ext cx="8336943" cy="5351228"/>
          </a:xfrm>
        </p:spPr>
        <p:txBody>
          <a:bodyPr>
            <a:normAutofit/>
          </a:bodyPr>
          <a:lstStyle/>
          <a:p>
            <a:pPr lvl="0" algn="just">
              <a:spcBef>
                <a:spcPts val="650"/>
              </a:spcBef>
              <a:spcAft>
                <a:spcPts val="650"/>
              </a:spcAft>
              <a:buSzPts val="1000"/>
              <a:buFont typeface="Arial" panose="020B0604020202020204" pitchFamily="34" charset="0"/>
              <a:buChar char="•"/>
            </a:pPr>
            <a:r>
              <a:rPr lang="en-US" sz="1600" dirty="0">
                <a:latin typeface="Arial" panose="020B0604020202020204" pitchFamily="34" charset="0"/>
                <a:ea typeface="Times New Roman" panose="02020603050405020304" pitchFamily="18" charset="0"/>
              </a:rPr>
              <a:t>Where feasible, the Department also stipulates for tenders above R30 Million, a mandatory provision of subcontracting a minimum of 30% of the contract value of as follows: </a:t>
            </a:r>
          </a:p>
          <a:p>
            <a:pPr marL="542925" indent="0" algn="just">
              <a:buNone/>
            </a:pPr>
            <a:r>
              <a:rPr lang="en-US" sz="1600" dirty="0">
                <a:latin typeface="Arial" panose="020B0604020202020204" pitchFamily="34" charset="0"/>
                <a:cs typeface="Arial" panose="020B0604020202020204" pitchFamily="34" charset="0"/>
              </a:rPr>
              <a:t>(i)  an EME or QSE which is at least </a:t>
            </a:r>
            <a:r>
              <a:rPr lang="en-US" sz="1600" b="1" dirty="0">
                <a:latin typeface="Arial" panose="020B0604020202020204" pitchFamily="34" charset="0"/>
                <a:cs typeface="Arial" panose="020B0604020202020204" pitchFamily="34" charset="0"/>
              </a:rPr>
              <a:t>51% </a:t>
            </a:r>
            <a:r>
              <a:rPr lang="en-US" sz="1600" dirty="0">
                <a:latin typeface="Arial" panose="020B0604020202020204" pitchFamily="34" charset="0"/>
                <a:cs typeface="Arial" panose="020B0604020202020204" pitchFamily="34" charset="0"/>
              </a:rPr>
              <a:t>owned by black people who are youth;</a:t>
            </a:r>
          </a:p>
          <a:p>
            <a:pPr marL="542925" indent="0" algn="just">
              <a:buNone/>
            </a:pPr>
            <a:r>
              <a:rPr lang="en-US" sz="1600" dirty="0">
                <a:latin typeface="Arial" panose="020B0604020202020204" pitchFamily="34" charset="0"/>
                <a:cs typeface="Arial" panose="020B0604020202020204" pitchFamily="34" charset="0"/>
              </a:rPr>
              <a:t>(ii) an EME or QSE which is at least </a:t>
            </a:r>
            <a:r>
              <a:rPr lang="en-US" sz="1600" b="1" dirty="0">
                <a:latin typeface="Arial" panose="020B0604020202020204" pitchFamily="34" charset="0"/>
                <a:cs typeface="Arial" panose="020B0604020202020204" pitchFamily="34" charset="0"/>
              </a:rPr>
              <a:t>51% </a:t>
            </a:r>
            <a:r>
              <a:rPr lang="en-US" sz="1600" dirty="0">
                <a:latin typeface="Arial" panose="020B0604020202020204" pitchFamily="34" charset="0"/>
                <a:cs typeface="Arial" panose="020B0604020202020204" pitchFamily="34" charset="0"/>
              </a:rPr>
              <a:t>owned by black people who are women;</a:t>
            </a:r>
          </a:p>
          <a:p>
            <a:pPr marL="542925" indent="0" algn="just">
              <a:buNone/>
            </a:pPr>
            <a:r>
              <a:rPr lang="en-US" sz="1600" dirty="0">
                <a:latin typeface="Arial" panose="020B0604020202020204" pitchFamily="34" charset="0"/>
                <a:cs typeface="Arial" panose="020B0604020202020204" pitchFamily="34" charset="0"/>
              </a:rPr>
              <a:t>(iii) an EME or QSE which is at least </a:t>
            </a:r>
            <a:r>
              <a:rPr lang="en-US" sz="1600" b="1" dirty="0">
                <a:latin typeface="Arial" panose="020B0604020202020204" pitchFamily="34" charset="0"/>
                <a:cs typeface="Arial" panose="020B0604020202020204" pitchFamily="34" charset="0"/>
              </a:rPr>
              <a:t>51% </a:t>
            </a:r>
            <a:r>
              <a:rPr lang="en-US" sz="1600" dirty="0">
                <a:latin typeface="Arial" panose="020B0604020202020204" pitchFamily="34" charset="0"/>
                <a:cs typeface="Arial" panose="020B0604020202020204" pitchFamily="34" charset="0"/>
              </a:rPr>
              <a:t>owned by black people with disabilities;</a:t>
            </a:r>
          </a:p>
          <a:p>
            <a:pPr marL="542925" indent="0" algn="just">
              <a:buNone/>
            </a:pPr>
            <a:r>
              <a:rPr lang="en-US" sz="1600" dirty="0">
                <a:latin typeface="Arial" panose="020B0604020202020204" pitchFamily="34" charset="0"/>
                <a:cs typeface="Arial" panose="020B0604020202020204" pitchFamily="34" charset="0"/>
              </a:rPr>
              <a:t>(iv) an EME or QSE which is </a:t>
            </a:r>
            <a:r>
              <a:rPr lang="en-US" sz="1600" b="1" dirty="0">
                <a:latin typeface="Arial" panose="020B0604020202020204" pitchFamily="34" charset="0"/>
                <a:cs typeface="Arial" panose="020B0604020202020204" pitchFamily="34" charset="0"/>
              </a:rPr>
              <a:t>51% </a:t>
            </a:r>
            <a:r>
              <a:rPr lang="en-US" sz="1600" dirty="0">
                <a:latin typeface="Arial" panose="020B0604020202020204" pitchFamily="34" charset="0"/>
                <a:cs typeface="Arial" panose="020B0604020202020204" pitchFamily="34" charset="0"/>
              </a:rPr>
              <a:t>owned by black people living in rural or underdeveloped areas or townships;</a:t>
            </a:r>
          </a:p>
          <a:p>
            <a:pPr marL="542925" indent="0" algn="just">
              <a:buNone/>
            </a:pPr>
            <a:r>
              <a:rPr lang="en-US" sz="1600" dirty="0">
                <a:latin typeface="Arial" panose="020B0604020202020204" pitchFamily="34" charset="0"/>
                <a:cs typeface="Arial" panose="020B0604020202020204" pitchFamily="34" charset="0"/>
              </a:rPr>
              <a:t>(v) An EME or QSE which is at least </a:t>
            </a:r>
            <a:r>
              <a:rPr lang="en-US" sz="1600" b="1" dirty="0">
                <a:latin typeface="Arial" panose="020B0604020202020204" pitchFamily="34" charset="0"/>
                <a:cs typeface="Arial" panose="020B0604020202020204" pitchFamily="34" charset="0"/>
              </a:rPr>
              <a:t>51% </a:t>
            </a:r>
            <a:r>
              <a:rPr lang="en-US" sz="1600" dirty="0">
                <a:latin typeface="Arial" panose="020B0604020202020204" pitchFamily="34" charset="0"/>
                <a:cs typeface="Arial" panose="020B0604020202020204" pitchFamily="34" charset="0"/>
              </a:rPr>
              <a:t>owned by black people;</a:t>
            </a:r>
          </a:p>
          <a:p>
            <a:pPr marL="542925" indent="0" algn="just">
              <a:buNone/>
            </a:pPr>
            <a:r>
              <a:rPr lang="en-US" sz="1600" dirty="0">
                <a:latin typeface="Arial" panose="020B0604020202020204" pitchFamily="34" charset="0"/>
                <a:cs typeface="Arial" panose="020B0604020202020204" pitchFamily="34" charset="0"/>
              </a:rPr>
              <a:t>(vi) an EME or QSE which is at least </a:t>
            </a:r>
            <a:r>
              <a:rPr lang="en-US" sz="1600" b="1" dirty="0">
                <a:latin typeface="Arial" panose="020B0604020202020204" pitchFamily="34" charset="0"/>
                <a:cs typeface="Arial" panose="020B0604020202020204" pitchFamily="34" charset="0"/>
              </a:rPr>
              <a:t>51% </a:t>
            </a:r>
            <a:r>
              <a:rPr lang="en-US" sz="1600" dirty="0">
                <a:latin typeface="Arial" panose="020B0604020202020204" pitchFamily="34" charset="0"/>
                <a:cs typeface="Arial" panose="020B0604020202020204" pitchFamily="34" charset="0"/>
              </a:rPr>
              <a:t>owned by black people who are military veterans;</a:t>
            </a:r>
          </a:p>
          <a:p>
            <a:pPr marL="542925" indent="0" algn="just">
              <a:buNone/>
            </a:pPr>
            <a:r>
              <a:rPr lang="en-US" sz="1600" dirty="0">
                <a:latin typeface="Arial" panose="020B0604020202020204" pitchFamily="34" charset="0"/>
                <a:cs typeface="Arial" panose="020B0604020202020204" pitchFamily="34" charset="0"/>
              </a:rPr>
              <a:t> </a:t>
            </a:r>
          </a:p>
          <a:p>
            <a:pPr algn="just"/>
            <a:r>
              <a:rPr lang="en-US" sz="1600" dirty="0">
                <a:latin typeface="Arial" panose="020B0604020202020204" pitchFamily="34" charset="0"/>
                <a:cs typeface="Arial" panose="020B0604020202020204" pitchFamily="34" charset="0"/>
              </a:rPr>
              <a:t>The above are measures currently prescribed within the Procurement Regulations and the Department managed to reach the reported percentages based on the market responses received. The DFFE Portfolio uniformly applies the Regulations in the manner stated above, which is based on the allowable legal provisions within the procurement space. </a:t>
            </a:r>
          </a:p>
          <a:p>
            <a:pPr lvl="0" algn="just">
              <a:spcBef>
                <a:spcPts val="650"/>
              </a:spcBef>
              <a:spcAft>
                <a:spcPts val="650"/>
              </a:spcAft>
              <a:buSzPts val="1000"/>
              <a:buFont typeface="Arial" panose="020B0604020202020204" pitchFamily="34" charset="0"/>
              <a:buChar char="•"/>
            </a:pPr>
            <a:endParaRPr lang="en-US" sz="1600" dirty="0">
              <a:latin typeface="Arial" panose="020B0604020202020204" pitchFamily="34" charset="0"/>
              <a:ea typeface="Times New Roman" panose="02020603050405020304" pitchFamily="18" charset="0"/>
            </a:endParaRPr>
          </a:p>
          <a:p>
            <a:pPr lvl="1" algn="just">
              <a:spcBef>
                <a:spcPts val="650"/>
              </a:spcBef>
              <a:spcAft>
                <a:spcPts val="650"/>
              </a:spcAft>
              <a:buSzPts val="1000"/>
              <a:buFont typeface="Times New Roman" panose="02020603050405020304" pitchFamily="18" charset="0"/>
              <a:buChar char="⁻"/>
            </a:pPr>
            <a:endParaRPr lang="pt-BR" sz="1600" dirty="0">
              <a:latin typeface="Arial" panose="020B0604020202020204" pitchFamily="34" charset="0"/>
            </a:endParaRPr>
          </a:p>
          <a:p>
            <a:pPr algn="just">
              <a:spcBef>
                <a:spcPts val="650"/>
              </a:spcBef>
              <a:spcAft>
                <a:spcPts val="650"/>
              </a:spcAft>
              <a:buSzPts val="1000"/>
              <a:buFont typeface="Arial" panose="020B0604020202020204" pitchFamily="34" charset="0"/>
              <a:buChar char="•"/>
            </a:pPr>
            <a:endParaRPr lang="en-GB" sz="1700" dirty="0">
              <a:latin typeface="Arial" panose="020B0604020202020204" pitchFamily="34" charset="0"/>
            </a:endParaRPr>
          </a:p>
          <a:p>
            <a:pPr marL="342900" lvl="0" indent="-342900">
              <a:lnSpc>
                <a:spcPts val="1300"/>
              </a:lnSpc>
              <a:spcBef>
                <a:spcPts val="650"/>
              </a:spcBef>
              <a:spcAft>
                <a:spcPts val="650"/>
              </a:spcAft>
              <a:buSzPts val="1000"/>
              <a:buFont typeface="Arial" panose="020B0604020202020204" pitchFamily="34" charset="0"/>
              <a:buChar char="-"/>
            </a:pPr>
            <a:endParaRPr lang="en-GB" sz="1800" dirty="0">
              <a:effectLst/>
              <a:latin typeface="Arial" panose="020B0604020202020204" pitchFamily="34" charset="0"/>
              <a:ea typeface="Times New Roman" panose="02020603050405020304" pitchFamily="18" charset="0"/>
            </a:endParaRPr>
          </a:p>
          <a:p>
            <a:endParaRPr lang="en-ZA" dirty="0"/>
          </a:p>
        </p:txBody>
      </p:sp>
      <p:sp>
        <p:nvSpPr>
          <p:cNvPr id="4" name="Slide Number Placeholder 3">
            <a:extLst>
              <a:ext uri="{FF2B5EF4-FFF2-40B4-BE49-F238E27FC236}">
                <a16:creationId xmlns:a16="http://schemas.microsoft.com/office/drawing/2014/main" id="{F0E612B3-901B-97E6-ACAD-B7C6DEF54502}"/>
              </a:ext>
            </a:extLst>
          </p:cNvPr>
          <p:cNvSpPr>
            <a:spLocks noGrp="1"/>
          </p:cNvSpPr>
          <p:nvPr>
            <p:ph type="sldNum" sz="quarter" idx="12"/>
          </p:nvPr>
        </p:nvSpPr>
        <p:spPr/>
        <p:txBody>
          <a:bodyPr/>
          <a:lstStyle/>
          <a:p>
            <a:fld id="{49E107A0-7B7C-8743-BC43-85A450895BAC}" type="slidenum">
              <a:rPr lang="en-US" smtClean="0"/>
              <a:t>19</a:t>
            </a:fld>
            <a:endParaRPr lang="en-US" dirty="0"/>
          </a:p>
        </p:txBody>
      </p:sp>
    </p:spTree>
    <p:extLst>
      <p:ext uri="{BB962C8B-B14F-4D97-AF65-F5344CB8AC3E}">
        <p14:creationId xmlns:p14="http://schemas.microsoft.com/office/powerpoint/2010/main" val="3759452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0B78A-9C1B-4831-8533-26FB9181F4BF}"/>
              </a:ext>
            </a:extLst>
          </p:cNvPr>
          <p:cNvSpPr>
            <a:spLocks noGrp="1"/>
          </p:cNvSpPr>
          <p:nvPr>
            <p:ph type="title"/>
          </p:nvPr>
        </p:nvSpPr>
        <p:spPr>
          <a:xfrm>
            <a:off x="457200" y="136525"/>
            <a:ext cx="8229600" cy="689866"/>
          </a:xfrm>
        </p:spPr>
        <p:txBody>
          <a:bodyPr>
            <a:normAutofit/>
          </a:bodyPr>
          <a:lstStyle/>
          <a:p>
            <a:r>
              <a:rPr lang="en-ZA" sz="2800" b="1" dirty="0"/>
              <a:t>Contents</a:t>
            </a:r>
          </a:p>
        </p:txBody>
      </p:sp>
      <p:sp>
        <p:nvSpPr>
          <p:cNvPr id="3" name="Content Placeholder 2">
            <a:extLst>
              <a:ext uri="{FF2B5EF4-FFF2-40B4-BE49-F238E27FC236}">
                <a16:creationId xmlns:a16="http://schemas.microsoft.com/office/drawing/2014/main" id="{5EAD336E-313D-4B67-91D6-CE70D653156D}"/>
              </a:ext>
            </a:extLst>
          </p:cNvPr>
          <p:cNvSpPr>
            <a:spLocks noGrp="1"/>
          </p:cNvSpPr>
          <p:nvPr>
            <p:ph idx="1"/>
          </p:nvPr>
        </p:nvSpPr>
        <p:spPr>
          <a:xfrm>
            <a:off x="457200" y="1047322"/>
            <a:ext cx="8229600" cy="4459266"/>
          </a:xfrm>
        </p:spPr>
        <p:txBody>
          <a:bodyPr>
            <a:normAutofit fontScale="85000" lnSpcReduction="20000"/>
          </a:bodyPr>
          <a:lstStyle/>
          <a:p>
            <a:pPr algn="just"/>
            <a:r>
              <a:rPr lang="en-ZA" dirty="0">
                <a:latin typeface="Arial" panose="020B0604020202020204" pitchFamily="34" charset="0"/>
                <a:cs typeface="Arial" panose="020B0604020202020204" pitchFamily="34" charset="0"/>
              </a:rPr>
              <a:t>Summary of non-financial and financial performance</a:t>
            </a:r>
          </a:p>
          <a:p>
            <a:pPr algn="just"/>
            <a:r>
              <a:rPr lang="en-ZA" dirty="0">
                <a:latin typeface="Arial" panose="020B0604020202020204" pitchFamily="34" charset="0"/>
                <a:cs typeface="Arial" panose="020B0604020202020204" pitchFamily="34" charset="0"/>
              </a:rPr>
              <a:t>Reasons for underspending</a:t>
            </a:r>
          </a:p>
          <a:p>
            <a:pPr algn="just"/>
            <a:r>
              <a:rPr lang="en-ZA" dirty="0">
                <a:latin typeface="Arial" panose="020B0604020202020204" pitchFamily="34" charset="0"/>
                <a:cs typeface="Arial" panose="020B0604020202020204" pitchFamily="34" charset="0"/>
              </a:rPr>
              <a:t>Actions to prevent underspending in future</a:t>
            </a:r>
          </a:p>
          <a:p>
            <a:pPr algn="just"/>
            <a:r>
              <a:rPr lang="en-ZA" dirty="0">
                <a:latin typeface="Arial" panose="020B0604020202020204" pitchFamily="34" charset="0"/>
                <a:cs typeface="Arial" panose="020B0604020202020204" pitchFamily="34" charset="0"/>
              </a:rPr>
              <a:t>DFFE’s economic transformation plan</a:t>
            </a:r>
          </a:p>
          <a:p>
            <a:pPr algn="just"/>
            <a:r>
              <a:rPr lang="en-ZA" dirty="0">
                <a:latin typeface="Arial" panose="020B0604020202020204" pitchFamily="34" charset="0"/>
                <a:cs typeface="Arial" panose="020B0604020202020204" pitchFamily="34" charset="0"/>
              </a:rPr>
              <a:t>Programmes to ensure PDIs participate in fishing industry</a:t>
            </a:r>
          </a:p>
          <a:p>
            <a:pPr algn="just"/>
            <a:r>
              <a:rPr lang="en-ZA" dirty="0">
                <a:latin typeface="Arial" panose="020B0604020202020204" pitchFamily="34" charset="0"/>
                <a:cs typeface="Arial" panose="020B0604020202020204" pitchFamily="34" charset="0"/>
              </a:rPr>
              <a:t>Challenges faced by new entrants in fisheries and measures to address these</a:t>
            </a:r>
          </a:p>
          <a:p>
            <a:pPr algn="just"/>
            <a:r>
              <a:rPr lang="en-ZA" dirty="0">
                <a:latin typeface="Arial" panose="020B0604020202020204" pitchFamily="34" charset="0"/>
                <a:cs typeface="Arial" panose="020B0604020202020204" pitchFamily="34" charset="0"/>
              </a:rPr>
              <a:t>Assistance to coastal communities</a:t>
            </a:r>
          </a:p>
          <a:p>
            <a:pPr algn="just"/>
            <a:r>
              <a:rPr lang="en-ZA" dirty="0">
                <a:latin typeface="Arial" panose="020B0604020202020204" pitchFamily="34" charset="0"/>
                <a:cs typeface="Arial" panose="020B0604020202020204" pitchFamily="34" charset="0"/>
              </a:rPr>
              <a:t>Localisation and job creation</a:t>
            </a:r>
          </a:p>
          <a:p>
            <a:pPr algn="just"/>
            <a:endParaRPr lang="en-ZA" dirty="0">
              <a:latin typeface="Arial" panose="020B0604020202020204" pitchFamily="34" charset="0"/>
              <a:cs typeface="Arial" panose="020B0604020202020204" pitchFamily="34" charset="0"/>
            </a:endParaRPr>
          </a:p>
          <a:p>
            <a:pPr algn="just"/>
            <a:endParaRPr lang="en-ZA" dirty="0"/>
          </a:p>
          <a:p>
            <a:endParaRPr lang="en-ZA" dirty="0"/>
          </a:p>
        </p:txBody>
      </p:sp>
      <p:sp>
        <p:nvSpPr>
          <p:cNvPr id="4" name="Slide Number Placeholder 3">
            <a:extLst>
              <a:ext uri="{FF2B5EF4-FFF2-40B4-BE49-F238E27FC236}">
                <a16:creationId xmlns:a16="http://schemas.microsoft.com/office/drawing/2014/main" id="{56845A36-28A0-4AA5-BC21-2D636240446C}"/>
              </a:ext>
            </a:extLst>
          </p:cNvPr>
          <p:cNvSpPr>
            <a:spLocks noGrp="1"/>
          </p:cNvSpPr>
          <p:nvPr>
            <p:ph type="sldNum" sz="quarter" idx="12"/>
          </p:nvPr>
        </p:nvSpPr>
        <p:spPr/>
        <p:txBody>
          <a:bodyPr/>
          <a:lstStyle/>
          <a:p>
            <a:fld id="{49E107A0-7B7C-8743-BC43-85A450895BAC}" type="slidenum">
              <a:rPr lang="en-US" smtClean="0"/>
              <a:t>2</a:t>
            </a:fld>
            <a:endParaRPr lang="en-US" dirty="0"/>
          </a:p>
        </p:txBody>
      </p:sp>
    </p:spTree>
    <p:extLst>
      <p:ext uri="{BB962C8B-B14F-4D97-AF65-F5344CB8AC3E}">
        <p14:creationId xmlns:p14="http://schemas.microsoft.com/office/powerpoint/2010/main" val="2011297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0" y="357456"/>
            <a:ext cx="9144000" cy="689866"/>
          </a:xfrm>
        </p:spPr>
        <p:txBody>
          <a:bodyPr>
            <a:normAutofit fontScale="90000"/>
          </a:bodyPr>
          <a:lstStyle/>
          <a:p>
            <a:br>
              <a:rPr lang="en-ZA" sz="2200" dirty="0"/>
            </a:br>
            <a:r>
              <a:rPr lang="en-ZA" sz="2700" b="1" dirty="0"/>
              <a:t>PROGRAMMES TO ENSURE PDIS PARTICIPATE IN FISHING INDUSTRY</a:t>
            </a:r>
            <a:br>
              <a:rPr lang="en-ZA" b="1" dirty="0"/>
            </a:br>
            <a:endParaRPr lang="en-ZA" b="1" dirty="0"/>
          </a:p>
        </p:txBody>
      </p:sp>
      <p:sp>
        <p:nvSpPr>
          <p:cNvPr id="3" name="Content Placeholder 2">
            <a:extLst>
              <a:ext uri="{FF2B5EF4-FFF2-40B4-BE49-F238E27FC236}">
                <a16:creationId xmlns:a16="http://schemas.microsoft.com/office/drawing/2014/main" id="{638A7573-99F7-4A2E-A44E-3517F9E8208B}"/>
              </a:ext>
            </a:extLst>
          </p:cNvPr>
          <p:cNvSpPr>
            <a:spLocks noGrp="1"/>
          </p:cNvSpPr>
          <p:nvPr>
            <p:ph idx="1"/>
          </p:nvPr>
        </p:nvSpPr>
        <p:spPr>
          <a:xfrm>
            <a:off x="457200" y="736600"/>
            <a:ext cx="8229600" cy="5226877"/>
          </a:xfrm>
        </p:spPr>
        <p:txBody>
          <a:bodyPr>
            <a:normAutofit lnSpcReduction="10000"/>
          </a:bodyPr>
          <a:lstStyle/>
          <a:p>
            <a:pPr>
              <a:lnSpc>
                <a:spcPct val="107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South African Fishery’s </a:t>
            </a:r>
            <a:r>
              <a:rPr lang="en-ZA" sz="1800" dirty="0">
                <a:latin typeface="Calibri" panose="020F0502020204030204" pitchFamily="34" charset="0"/>
                <a:ea typeface="Calibri" panose="020F0502020204030204" pitchFamily="34" charset="0"/>
                <a:cs typeface="Times New Roman" panose="02020603050405020304" pitchFamily="18" charset="0"/>
              </a:rPr>
              <a:t>S</a:t>
            </a:r>
            <a:r>
              <a:rPr lang="en-ZA" sz="1800" dirty="0">
                <a:effectLst/>
                <a:latin typeface="Calibri" panose="020F0502020204030204" pitchFamily="34" charset="0"/>
                <a:ea typeface="Calibri" panose="020F0502020204030204" pitchFamily="34" charset="0"/>
                <a:cs typeface="Times New Roman" panose="02020603050405020304" pitchFamily="18" charset="0"/>
              </a:rPr>
              <a:t>ector contributes less than 1% to total GDP</a:t>
            </a:r>
          </a:p>
          <a:p>
            <a:pPr>
              <a:lnSpc>
                <a:spcPct val="107000"/>
              </a:lnSpc>
              <a:spcAft>
                <a:spcPts val="800"/>
              </a:spcAft>
            </a:pPr>
            <a:r>
              <a:rPr lang="en-ZA" sz="1800" dirty="0">
                <a:effectLst/>
                <a:latin typeface="Calibri" panose="020F0502020204030204" pitchFamily="34" charset="0"/>
                <a:ea typeface="Calibri" panose="020F0502020204030204" pitchFamily="34" charset="0"/>
                <a:cs typeface="Times New Roman" panose="02020603050405020304" pitchFamily="18" charset="0"/>
              </a:rPr>
              <a:t>The Fishery comprises of Commercial</a:t>
            </a:r>
            <a:r>
              <a:rPr lang="en-ZA" sz="1800" dirty="0">
                <a:latin typeface="Calibri" panose="020F0502020204030204" pitchFamily="34" charset="0"/>
                <a:ea typeface="Calibri" panose="020F0502020204030204" pitchFamily="34" charset="0"/>
                <a:cs typeface="Times New Roman" panose="02020603050405020304" pitchFamily="18" charset="0"/>
              </a:rPr>
              <a:t>, Small-scale and Recreational sectors.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r>
              <a:rPr lang="en-ZA" sz="1800" dirty="0">
                <a:effectLst/>
                <a:latin typeface="Calibri" panose="020F0502020204030204" pitchFamily="34" charset="0"/>
                <a:ea typeface="Calibri" panose="020F0502020204030204" pitchFamily="34" charset="0"/>
                <a:cs typeface="Times New Roman" panose="02020603050405020304" pitchFamily="18" charset="0"/>
              </a:rPr>
              <a:t>The Commercial Fishery is worth around R8 billion and directly employs about 28 </a:t>
            </a:r>
            <a:r>
              <a:rPr lang="en-ZA" sz="1800" dirty="0">
                <a:effectLst/>
                <a:ea typeface="Calibri" panose="020F0502020204030204" pitchFamily="34" charset="0"/>
                <a:cs typeface="Times New Roman" panose="02020603050405020304" pitchFamily="18" charset="0"/>
              </a:rPr>
              <a:t>000 people.</a:t>
            </a:r>
            <a:endParaRPr lang="en-ZA" sz="1800" dirty="0">
              <a:effectLst/>
              <a:ea typeface="Calibri" panose="020F0502020204030204" pitchFamily="34" charset="0"/>
              <a:cs typeface="Arial" panose="020B0604020202020204" pitchFamily="34" charset="0"/>
            </a:endParaRPr>
          </a:p>
          <a:p>
            <a:pPr algn="just">
              <a:lnSpc>
                <a:spcPct val="107000"/>
              </a:lnSpc>
            </a:pPr>
            <a:r>
              <a:rPr lang="en-GB" sz="1800" dirty="0">
                <a:effectLst/>
                <a:ea typeface="Calibri" panose="020F0502020204030204" pitchFamily="34" charset="0"/>
                <a:cs typeface="Arial" panose="020B0604020202020204" pitchFamily="34" charset="0"/>
              </a:rPr>
              <a:t>The Small-scale fishing sector is estimated around R16 million, comprising of 147 Fishing Communities </a:t>
            </a:r>
          </a:p>
          <a:p>
            <a:pPr algn="just">
              <a:lnSpc>
                <a:spcPct val="117000"/>
              </a:lnSpc>
            </a:pPr>
            <a:r>
              <a:rPr lang="en-ZA" sz="1800" dirty="0">
                <a:cs typeface="Arial" panose="020B0604020202020204" pitchFamily="34" charset="0"/>
              </a:rPr>
              <a:t>To ensure implementation of transformation objectives, sectors are  managed through :</a:t>
            </a:r>
          </a:p>
          <a:p>
            <a:pPr lvl="1" algn="just">
              <a:lnSpc>
                <a:spcPct val="107000"/>
              </a:lnSpc>
            </a:pPr>
            <a:r>
              <a:rPr lang="en-ZA" sz="1400" dirty="0">
                <a:latin typeface="Arial" panose="020B0604020202020204" pitchFamily="34" charset="0"/>
                <a:ea typeface="Calibri" panose="020F0502020204030204" pitchFamily="34" charset="0"/>
                <a:cs typeface="Arial" panose="020B0604020202020204" pitchFamily="34" charset="0"/>
              </a:rPr>
              <a:t>Marine Living Resources Act, 1998 (Act No. 18 of 1998) (</a:t>
            </a:r>
            <a:r>
              <a:rPr lang="en-ZA" sz="1400" dirty="0" err="1">
                <a:latin typeface="Arial" panose="020B0604020202020204" pitchFamily="34" charset="0"/>
                <a:ea typeface="Calibri" panose="020F0502020204030204" pitchFamily="34" charset="0"/>
                <a:cs typeface="Arial" panose="020B0604020202020204" pitchFamily="34" charset="0"/>
              </a:rPr>
              <a:t>MLRA</a:t>
            </a:r>
            <a:r>
              <a:rPr lang="en-ZA" sz="1400" dirty="0">
                <a:latin typeface="Arial" panose="020B0604020202020204" pitchFamily="34" charset="0"/>
                <a:ea typeface="Calibri" panose="020F0502020204030204" pitchFamily="34" charset="0"/>
                <a:cs typeface="Arial" panose="020B0604020202020204" pitchFamily="34" charset="0"/>
              </a:rPr>
              <a:t>)</a:t>
            </a:r>
          </a:p>
          <a:p>
            <a:pPr lvl="1" algn="just">
              <a:lnSpc>
                <a:spcPct val="107000"/>
              </a:lnSpc>
            </a:pPr>
            <a:r>
              <a:rPr lang="en-GB" sz="1400" dirty="0">
                <a:effectLst/>
                <a:latin typeface="Arial" panose="020B0604020202020204" pitchFamily="34" charset="0"/>
                <a:ea typeface="Calibri" panose="020F0502020204030204" pitchFamily="34" charset="0"/>
                <a:cs typeface="Arial" panose="020B0604020202020204" pitchFamily="34" charset="0"/>
              </a:rPr>
              <a:t>General Policy on the Allocation of Fishing Rights: 2021 as well as Fisheries sector-specific policies and </a:t>
            </a:r>
            <a:r>
              <a:rPr lang="en-ZA" sz="1400" dirty="0">
                <a:effectLst/>
                <a:latin typeface="Arial" panose="020B0604020202020204" pitchFamily="34" charset="0"/>
                <a:ea typeface="Calibri" panose="020F0502020204030204" pitchFamily="34" charset="0"/>
                <a:cs typeface="Arial" panose="020B0604020202020204" pitchFamily="34" charset="0"/>
              </a:rPr>
              <a:t>Regulations.</a:t>
            </a:r>
          </a:p>
          <a:p>
            <a:pPr lvl="1" algn="just">
              <a:lnSpc>
                <a:spcPct val="107000"/>
              </a:lnSpc>
            </a:pPr>
            <a:r>
              <a:rPr lang="en-ZA" sz="1400" dirty="0">
                <a:latin typeface="Arial" panose="020B0604020202020204" pitchFamily="34" charset="0"/>
                <a:ea typeface="Calibri" panose="020F0502020204030204" pitchFamily="34" charset="0"/>
                <a:cs typeface="Arial" panose="020B0604020202020204" pitchFamily="34" charset="0"/>
              </a:rPr>
              <a:t>Regulations promulgated under the </a:t>
            </a:r>
            <a:r>
              <a:rPr lang="en-ZA" sz="1400" dirty="0" err="1">
                <a:latin typeface="Arial" panose="020B0604020202020204" pitchFamily="34" charset="0"/>
                <a:ea typeface="Calibri" panose="020F0502020204030204" pitchFamily="34" charset="0"/>
                <a:cs typeface="Arial" panose="020B0604020202020204" pitchFamily="34" charset="0"/>
              </a:rPr>
              <a:t>MLRA</a:t>
            </a: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07000"/>
              </a:lnSpc>
            </a:pPr>
            <a:r>
              <a:rPr lang="en-ZA" sz="1400" dirty="0">
                <a:effectLst/>
                <a:latin typeface="Arial" panose="020B0604020202020204" pitchFamily="34" charset="0"/>
                <a:ea typeface="Calibri" panose="020F0502020204030204" pitchFamily="34" charset="0"/>
                <a:cs typeface="Arial" panose="020B0604020202020204" pitchFamily="34" charset="0"/>
              </a:rPr>
              <a:t>Sector Specific Permit conditions. </a:t>
            </a:r>
          </a:p>
          <a:p>
            <a:pPr algn="just">
              <a:lnSpc>
                <a:spcPct val="117000"/>
              </a:lnSpc>
            </a:pPr>
            <a:r>
              <a:rPr lang="en-ZA" sz="1800" dirty="0">
                <a:cs typeface="Arial" panose="020B0604020202020204" pitchFamily="34" charset="0"/>
              </a:rPr>
              <a:t>Small-scale Fishing Rights Allocated in 2020 in 3 Coastal Provinces (WC pending) </a:t>
            </a:r>
          </a:p>
          <a:p>
            <a:pPr algn="just">
              <a:lnSpc>
                <a:spcPct val="117000"/>
              </a:lnSpc>
            </a:pPr>
            <a:r>
              <a:rPr lang="en-ZA" sz="1800" dirty="0">
                <a:cs typeface="Arial" panose="020B0604020202020204" pitchFamily="34" charset="0"/>
              </a:rPr>
              <a:t>Commercial Fishing Rights allocated in 2015/16 in 8 sectors and 2021/22 in 10 sectors</a:t>
            </a:r>
          </a:p>
          <a:p>
            <a:endParaRPr lang="en-ZA" dirty="0"/>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20</a:t>
            </a:fld>
            <a:endParaRPr lang="en-US" dirty="0"/>
          </a:p>
        </p:txBody>
      </p:sp>
    </p:spTree>
    <p:extLst>
      <p:ext uri="{BB962C8B-B14F-4D97-AF65-F5344CB8AC3E}">
        <p14:creationId xmlns:p14="http://schemas.microsoft.com/office/powerpoint/2010/main" val="3714357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0" y="357456"/>
            <a:ext cx="9144000" cy="689866"/>
          </a:xfrm>
        </p:spPr>
        <p:txBody>
          <a:bodyPr>
            <a:normAutofit fontScale="90000"/>
          </a:bodyPr>
          <a:lstStyle/>
          <a:p>
            <a:br>
              <a:rPr lang="en-ZA" sz="2200" dirty="0"/>
            </a:br>
            <a:r>
              <a:rPr lang="en-ZA" sz="2700" b="1" dirty="0"/>
              <a:t>PROGRAMMES TO ENSURE PDIS PARTICIPATE IN FISHING INDUSTRY</a:t>
            </a:r>
            <a:br>
              <a:rPr lang="en-ZA" b="1" dirty="0"/>
            </a:br>
            <a:endParaRPr lang="en-ZA" b="1" dirty="0"/>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21</a:t>
            </a:fld>
            <a:endParaRPr lang="en-US" dirty="0"/>
          </a:p>
        </p:txBody>
      </p:sp>
      <p:graphicFrame>
        <p:nvGraphicFramePr>
          <p:cNvPr id="7" name="Chart 4">
            <a:extLst>
              <a:ext uri="{FF2B5EF4-FFF2-40B4-BE49-F238E27FC236}">
                <a16:creationId xmlns:a16="http://schemas.microsoft.com/office/drawing/2014/main" id="{717D48FC-8559-9416-EB00-C62FF4F5EE53}"/>
              </a:ext>
            </a:extLst>
          </p:cNvPr>
          <p:cNvGraphicFramePr>
            <a:graphicFrameLocks noGrp="1"/>
          </p:cNvGraphicFramePr>
          <p:nvPr>
            <p:ph idx="1"/>
          </p:nvPr>
        </p:nvGraphicFramePr>
        <p:xfrm>
          <a:off x="457200" y="1201738"/>
          <a:ext cx="8229600" cy="44592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1984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0" y="357456"/>
            <a:ext cx="9144000" cy="689866"/>
          </a:xfrm>
        </p:spPr>
        <p:txBody>
          <a:bodyPr>
            <a:normAutofit fontScale="90000"/>
          </a:bodyPr>
          <a:lstStyle/>
          <a:p>
            <a:br>
              <a:rPr lang="en-ZA" sz="2200" dirty="0"/>
            </a:br>
            <a:r>
              <a:rPr lang="en-ZA" sz="2700" b="1" dirty="0"/>
              <a:t>PROGRAMMES TO ENSURE PDIS PARTICIPATE IN FISHING INDUSTRY</a:t>
            </a:r>
            <a:br>
              <a:rPr lang="en-ZA" b="1" dirty="0"/>
            </a:br>
            <a:endParaRPr lang="en-ZA" b="1" dirty="0"/>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22</a:t>
            </a:fld>
            <a:endParaRPr lang="en-US" dirty="0"/>
          </a:p>
        </p:txBody>
      </p:sp>
      <p:sp>
        <p:nvSpPr>
          <p:cNvPr id="6" name="Content Placeholder 5">
            <a:extLst>
              <a:ext uri="{FF2B5EF4-FFF2-40B4-BE49-F238E27FC236}">
                <a16:creationId xmlns:a16="http://schemas.microsoft.com/office/drawing/2014/main" id="{1150FB28-F7CF-CBD6-D4A0-F45939B58738}"/>
              </a:ext>
            </a:extLst>
          </p:cNvPr>
          <p:cNvSpPr>
            <a:spLocks noGrp="1"/>
          </p:cNvSpPr>
          <p:nvPr>
            <p:ph idx="1"/>
          </p:nvPr>
        </p:nvSpPr>
        <p:spPr>
          <a:xfrm>
            <a:off x="457200" y="1202498"/>
            <a:ext cx="8229600" cy="4760979"/>
          </a:xfrm>
        </p:spPr>
        <p:txBody>
          <a:bodyPr>
            <a:normAutofit fontScale="70000" lnSpcReduction="20000"/>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algn="just"/>
            <a:r>
              <a:rPr lang="en-GB" dirty="0"/>
              <a:t>Transformation Figures are to change, subject to finalisation of appeals currently underway.</a:t>
            </a:r>
          </a:p>
          <a:p>
            <a:endParaRPr lang="en-ZA" dirty="0"/>
          </a:p>
        </p:txBody>
      </p:sp>
      <p:graphicFrame>
        <p:nvGraphicFramePr>
          <p:cNvPr id="7" name="Table 6">
            <a:extLst>
              <a:ext uri="{FF2B5EF4-FFF2-40B4-BE49-F238E27FC236}">
                <a16:creationId xmlns:a16="http://schemas.microsoft.com/office/drawing/2014/main" id="{1FCA3CA4-37A1-0687-8112-C7B68D435298}"/>
              </a:ext>
            </a:extLst>
          </p:cNvPr>
          <p:cNvGraphicFramePr>
            <a:graphicFrameLocks noGrp="1"/>
          </p:cNvGraphicFramePr>
          <p:nvPr/>
        </p:nvGraphicFramePr>
        <p:xfrm>
          <a:off x="921034" y="894523"/>
          <a:ext cx="7765766" cy="4075900"/>
        </p:xfrm>
        <a:graphic>
          <a:graphicData uri="http://schemas.openxmlformats.org/drawingml/2006/table">
            <a:tbl>
              <a:tblPr firstRow="1" firstCol="1" bandRow="1"/>
              <a:tblGrid>
                <a:gridCol w="1276034">
                  <a:extLst>
                    <a:ext uri="{9D8B030D-6E8A-4147-A177-3AD203B41FA5}">
                      <a16:colId xmlns:a16="http://schemas.microsoft.com/office/drawing/2014/main" val="1885662484"/>
                    </a:ext>
                  </a:extLst>
                </a:gridCol>
                <a:gridCol w="1319394">
                  <a:extLst>
                    <a:ext uri="{9D8B030D-6E8A-4147-A177-3AD203B41FA5}">
                      <a16:colId xmlns:a16="http://schemas.microsoft.com/office/drawing/2014/main" val="2467541267"/>
                    </a:ext>
                  </a:extLst>
                </a:gridCol>
                <a:gridCol w="1348448">
                  <a:extLst>
                    <a:ext uri="{9D8B030D-6E8A-4147-A177-3AD203B41FA5}">
                      <a16:colId xmlns:a16="http://schemas.microsoft.com/office/drawing/2014/main" val="203258363"/>
                    </a:ext>
                  </a:extLst>
                </a:gridCol>
                <a:gridCol w="1294511">
                  <a:extLst>
                    <a:ext uri="{9D8B030D-6E8A-4147-A177-3AD203B41FA5}">
                      <a16:colId xmlns:a16="http://schemas.microsoft.com/office/drawing/2014/main" val="3313616587"/>
                    </a:ext>
                  </a:extLst>
                </a:gridCol>
                <a:gridCol w="1302216">
                  <a:extLst>
                    <a:ext uri="{9D8B030D-6E8A-4147-A177-3AD203B41FA5}">
                      <a16:colId xmlns:a16="http://schemas.microsoft.com/office/drawing/2014/main" val="981581425"/>
                    </a:ext>
                  </a:extLst>
                </a:gridCol>
                <a:gridCol w="1225163">
                  <a:extLst>
                    <a:ext uri="{9D8B030D-6E8A-4147-A177-3AD203B41FA5}">
                      <a16:colId xmlns:a16="http://schemas.microsoft.com/office/drawing/2014/main" val="1230184232"/>
                    </a:ext>
                  </a:extLst>
                </a:gridCol>
              </a:tblGrid>
              <a:tr h="701877">
                <a:tc>
                  <a:txBody>
                    <a:bodyPr/>
                    <a:lstStyle/>
                    <a:p>
                      <a:r>
                        <a:rPr lang="en-US" sz="1100" b="1">
                          <a:effectLst/>
                          <a:latin typeface="Calibri" panose="020F0502020204030204" pitchFamily="34" charset="0"/>
                          <a:ea typeface="Calibri" panose="020F0502020204030204" pitchFamily="34" charset="0"/>
                          <a:cs typeface="Times New Roman" panose="02020603050405020304" pitchFamily="18" charset="0"/>
                        </a:rPr>
                        <a:t>Sector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Black Ownership of the TAC/TAE 2022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Black Shareholding 2022</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Female Shareholding 2022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Youth Shareholding 2022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Disability Shareholding 2022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3393181361"/>
                  </a:ext>
                </a:extLst>
              </a:tr>
              <a:tr h="337514">
                <a:tc>
                  <a:txBody>
                    <a:bodyPr/>
                    <a:lstStyle/>
                    <a:p>
                      <a:r>
                        <a:rPr lang="en-US" sz="110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Demersal Shark Longline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a:effectLst/>
                          <a:latin typeface="Arial Narrow" panose="020B0606020202030204" pitchFamily="34" charset="0"/>
                          <a:ea typeface="Calibri" panose="020F0502020204030204" pitchFamily="34" charset="0"/>
                          <a:cs typeface="Times New Roman" panose="02020603050405020304" pitchFamily="18" charset="0"/>
                        </a:rPr>
                        <a:t>100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267618"/>
                  </a:ext>
                </a:extLst>
              </a:tr>
              <a:tr h="337514">
                <a:tc>
                  <a:txBody>
                    <a:bodyPr/>
                    <a:lstStyle/>
                    <a:p>
                      <a:r>
                        <a:rPr lang="en-US" sz="1100" dirty="0">
                          <a:solidFill>
                            <a:srgbClr val="000000"/>
                          </a:solidFill>
                          <a:effectLst/>
                          <a:latin typeface="Arial Narrow" panose="020B0606020202030204" pitchFamily="34" charset="0"/>
                          <a:ea typeface="Arial" panose="020B0604020202020204" pitchFamily="34" charset="0"/>
                          <a:cs typeface="Arial" panose="020B0604020202020204" pitchFamily="34" charset="0"/>
                        </a:rPr>
                        <a:t>Hake Deep-Sea Trawl</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75.02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86.23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50.23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16.16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1.50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3023985"/>
                  </a:ext>
                </a:extLst>
              </a:tr>
              <a:tr h="337514">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Hake Longline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666750" algn="l"/>
                        </a:tabLst>
                      </a:pPr>
                      <a:r>
                        <a:rPr lang="en-US" sz="1100">
                          <a:effectLst/>
                          <a:latin typeface="Arial Narrow" panose="020B0606020202030204" pitchFamily="34" charset="0"/>
                          <a:ea typeface="Calibri" panose="020F0502020204030204" pitchFamily="34" charset="0"/>
                          <a:cs typeface="Times New Roman" panose="02020603050405020304" pitchFamily="18" charset="0"/>
                        </a:rPr>
                        <a:t>83.13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tabLst>
                          <a:tab pos="666750" algn="l"/>
                        </a:tabLst>
                      </a:pPr>
                      <a:r>
                        <a:rPr lang="en-US" sz="1100">
                          <a:effectLst/>
                          <a:latin typeface="Arial Narrow" panose="020B0606020202030204" pitchFamily="34" charset="0"/>
                          <a:ea typeface="Calibri" panose="020F0502020204030204" pitchFamily="34" charset="0"/>
                          <a:cs typeface="Times New Roman" panose="02020603050405020304" pitchFamily="18" charset="0"/>
                        </a:rPr>
                        <a:t>75.04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45.62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12.25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3.73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p>
                      <a:r>
                        <a:rPr lang="en-US" sz="1100">
                          <a:effectLst/>
                          <a:latin typeface="Arial Narrow" panose="020B0606020202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5240142"/>
                  </a:ext>
                </a:extLst>
              </a:tr>
              <a:tr h="506271">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Kwa-Zulu Natal Crustacean Trawl</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98.64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98.64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67.25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56.16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0.15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7397970"/>
                  </a:ext>
                </a:extLst>
              </a:tr>
              <a:tr h="337514">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Small Pelagic (Anchovy)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95.94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85.4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49.56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21.19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4.15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1312036"/>
                  </a:ext>
                </a:extLst>
              </a:tr>
              <a:tr h="337514">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Small Pelagic (Sardine)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93.24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83.55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49.04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a:effectLst/>
                          <a:latin typeface="Arial Narrow" panose="020B0606020202030204" pitchFamily="34" charset="0"/>
                          <a:ea typeface="Calibri" panose="020F0502020204030204" pitchFamily="34" charset="0"/>
                          <a:cs typeface="Times New Roman" panose="02020603050405020304" pitchFamily="18" charset="0"/>
                        </a:rPr>
                        <a:t>13.27</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5.55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2391609"/>
                  </a:ext>
                </a:extLst>
              </a:tr>
              <a:tr h="337514">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South Coast Rock Lobster</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85.84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88.70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42.55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22.98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4.47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2876512"/>
                  </a:ext>
                </a:extLst>
              </a:tr>
              <a:tr h="168757">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Squid</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64.26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64.26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38.90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15.95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4.60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5712958"/>
                  </a:ext>
                </a:extLst>
              </a:tr>
              <a:tr h="337514">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Traditional Linefish</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51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51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15.7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30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24525674"/>
                  </a:ext>
                </a:extLst>
              </a:tr>
              <a:tr h="168757">
                <a:tc>
                  <a:txBody>
                    <a:bodyPr/>
                    <a:lstStyle/>
                    <a:p>
                      <a:r>
                        <a:rPr lang="en-US" sz="1100">
                          <a:solidFill>
                            <a:srgbClr val="000000"/>
                          </a:solidFill>
                          <a:effectLst/>
                          <a:latin typeface="Arial Narrow" panose="020B0606020202030204" pitchFamily="34" charset="0"/>
                          <a:ea typeface="Arial" panose="020B0604020202020204" pitchFamily="34" charset="0"/>
                          <a:cs typeface="Arial" panose="020B0604020202020204" pitchFamily="34" charset="0"/>
                        </a:rPr>
                        <a:t>Tuna Pole-Line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66.0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45.2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17.6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a:effectLst/>
                          <a:latin typeface="Arial Narrow" panose="020B0606020202030204" pitchFamily="34" charset="0"/>
                          <a:ea typeface="Calibri" panose="020F0502020204030204" pitchFamily="34" charset="0"/>
                          <a:cs typeface="Times New Roman" panose="02020603050405020304" pitchFamily="18" charset="0"/>
                        </a:rPr>
                        <a:t>0.8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0874946"/>
                  </a:ext>
                </a:extLst>
              </a:tr>
              <a:tr h="160808">
                <a:tc>
                  <a:txBody>
                    <a:bodyPr/>
                    <a:lstStyle/>
                    <a:p>
                      <a:r>
                        <a:rPr lang="en-US" sz="11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Average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dirty="0">
                          <a:effectLst/>
                          <a:latin typeface="Arial Narrow" panose="020B0606020202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88.76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56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b="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19.84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tc>
                  <a:txBody>
                    <a:bodyPr/>
                    <a:lstStyle/>
                    <a:p>
                      <a:r>
                        <a:rPr lang="en-US" sz="11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2.5</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E0B3"/>
                    </a:solidFill>
                  </a:tcPr>
                </a:tc>
                <a:extLst>
                  <a:ext uri="{0D108BD9-81ED-4DB2-BD59-A6C34878D82A}">
                    <a16:rowId xmlns:a16="http://schemas.microsoft.com/office/drawing/2014/main" val="533599975"/>
                  </a:ext>
                </a:extLst>
              </a:tr>
            </a:tbl>
          </a:graphicData>
        </a:graphic>
      </p:graphicFrame>
    </p:spTree>
    <p:extLst>
      <p:ext uri="{BB962C8B-B14F-4D97-AF65-F5344CB8AC3E}">
        <p14:creationId xmlns:p14="http://schemas.microsoft.com/office/powerpoint/2010/main" val="3729480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0" y="357456"/>
            <a:ext cx="9144000" cy="689866"/>
          </a:xfrm>
        </p:spPr>
        <p:txBody>
          <a:bodyPr>
            <a:normAutofit fontScale="90000"/>
          </a:bodyPr>
          <a:lstStyle/>
          <a:p>
            <a:br>
              <a:rPr lang="en-ZA" sz="2200" dirty="0"/>
            </a:br>
            <a:r>
              <a:rPr lang="en-ZA" sz="2700" b="1" dirty="0"/>
              <a:t>PROGRAMMES TO ENSURE PDIS PARTICIPATE IN FISHING INDUSTRY</a:t>
            </a:r>
            <a:br>
              <a:rPr lang="en-ZA" b="1" dirty="0"/>
            </a:br>
            <a:endParaRPr lang="en-ZA" b="1" dirty="0"/>
          </a:p>
        </p:txBody>
      </p:sp>
      <p:sp>
        <p:nvSpPr>
          <p:cNvPr id="3" name="Content Placeholder 2">
            <a:extLst>
              <a:ext uri="{FF2B5EF4-FFF2-40B4-BE49-F238E27FC236}">
                <a16:creationId xmlns:a16="http://schemas.microsoft.com/office/drawing/2014/main" id="{638A7573-99F7-4A2E-A44E-3517F9E8208B}"/>
              </a:ext>
            </a:extLst>
          </p:cNvPr>
          <p:cNvSpPr>
            <a:spLocks noGrp="1"/>
          </p:cNvSpPr>
          <p:nvPr>
            <p:ph idx="1"/>
          </p:nvPr>
        </p:nvSpPr>
        <p:spPr>
          <a:xfrm>
            <a:off x="457200" y="774700"/>
            <a:ext cx="8229600" cy="4887065"/>
          </a:xfrm>
        </p:spPr>
        <p:txBody>
          <a:bodyPr>
            <a:normAutofit/>
          </a:bodyPr>
          <a:lstStyle/>
          <a:p>
            <a:pPr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The revised 2021 Commercial Fisheries Policies seeks to:</a:t>
            </a:r>
          </a:p>
          <a:p>
            <a:pPr lvl="1"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apply the constitutional objectives and </a:t>
            </a:r>
          </a:p>
          <a:p>
            <a:pPr lvl="1"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improve on the levels of transformation already achieved in the fishing industry.</a:t>
            </a:r>
            <a:endParaRPr lang="en-ZA" sz="16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During Application Process, Applicants</a:t>
            </a:r>
            <a:r>
              <a:rPr lang="en-GB" sz="1600" dirty="0">
                <a:latin typeface="Arial" panose="020B0604020202020204" pitchFamily="34" charset="0"/>
                <a:ea typeface="Calibri" panose="020F0502020204030204" pitchFamily="34" charset="0"/>
                <a:cs typeface="Arial" panose="020B0604020202020204" pitchFamily="34" charset="0"/>
              </a:rPr>
              <a:t> were</a:t>
            </a:r>
            <a:r>
              <a:rPr lang="en-GB" sz="1600" dirty="0">
                <a:effectLst/>
                <a:latin typeface="Arial" panose="020B0604020202020204" pitchFamily="34" charset="0"/>
                <a:ea typeface="Calibri" panose="020F0502020204030204" pitchFamily="34" charset="0"/>
                <a:cs typeface="Arial" panose="020B0604020202020204" pitchFamily="34" charset="0"/>
              </a:rPr>
              <a:t> awarded a weighted score based on amongst others:</a:t>
            </a:r>
          </a:p>
          <a:p>
            <a:pPr lvl="1"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Applicant’s profile with regard to race, gender and age for individuals;</a:t>
            </a:r>
          </a:p>
          <a:p>
            <a:pPr lvl="1"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Applicant’s black ownership profile for companies; </a:t>
            </a:r>
          </a:p>
          <a:p>
            <a:pPr lvl="1"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Applicant’s empowerment profile and employee service record with regard to </a:t>
            </a:r>
            <a:r>
              <a:rPr lang="en-GB" sz="1600" dirty="0" err="1">
                <a:effectLst/>
                <a:latin typeface="Arial" panose="020B0604020202020204" pitchFamily="34" charset="0"/>
                <a:ea typeface="Calibri" panose="020F0502020204030204" pitchFamily="34" charset="0"/>
                <a:cs typeface="Arial" panose="020B0604020202020204" pitchFamily="34" charset="0"/>
              </a:rPr>
              <a:t>HDI’s</a:t>
            </a:r>
            <a:r>
              <a:rPr lang="en-GB" sz="1600" dirty="0">
                <a:effectLst/>
                <a:latin typeface="Arial" panose="020B0604020202020204" pitchFamily="34" charset="0"/>
                <a:ea typeface="Calibri" panose="020F0502020204030204" pitchFamily="34" charset="0"/>
                <a:cs typeface="Arial" panose="020B0604020202020204" pitchFamily="34" charset="0"/>
              </a:rPr>
              <a:t> and years of service;</a:t>
            </a:r>
          </a:p>
          <a:p>
            <a:pPr lvl="1" algn="just">
              <a:lnSpc>
                <a:spcPct val="107000"/>
              </a:lnSpc>
            </a:pPr>
            <a:r>
              <a:rPr lang="en-GB" sz="1600" dirty="0">
                <a:effectLst/>
                <a:latin typeface="Arial" panose="020B0604020202020204" pitchFamily="34" charset="0"/>
                <a:ea typeface="Calibri" panose="020F0502020204030204" pitchFamily="34" charset="0"/>
                <a:cs typeface="Arial" panose="020B0604020202020204" pitchFamily="34" charset="0"/>
              </a:rPr>
              <a:t>The percentage HDI Wage Bill of the Total Wage Bill;</a:t>
            </a:r>
          </a:p>
          <a:p>
            <a:pPr lvl="1" algn="just">
              <a:lnSpc>
                <a:spcPct val="107000"/>
              </a:lnSpc>
            </a:pPr>
            <a:r>
              <a:rPr lang="en-GB" sz="1600" dirty="0">
                <a:latin typeface="Arial" panose="020B0604020202020204" pitchFamily="34" charset="0"/>
                <a:ea typeface="Calibri" panose="020F0502020204030204" pitchFamily="34" charset="0"/>
                <a:cs typeface="Arial" panose="020B0604020202020204" pitchFamily="34" charset="0"/>
              </a:rPr>
              <a:t>D</a:t>
            </a:r>
            <a:r>
              <a:rPr lang="en-GB" sz="1600" dirty="0">
                <a:effectLst/>
                <a:latin typeface="Arial" panose="020B0604020202020204" pitchFamily="34" charset="0"/>
                <a:ea typeface="Calibri" panose="020F0502020204030204" pitchFamily="34" charset="0"/>
                <a:cs typeface="Arial" panose="020B0604020202020204" pitchFamily="34" charset="0"/>
              </a:rPr>
              <a:t>ividends paid to the shareholders or members and the average financial flow to the beneficiaries, including breakdown of HDI status of beneficiaries;</a:t>
            </a:r>
          </a:p>
          <a:p>
            <a:pPr lvl="1" algn="just">
              <a:lnSpc>
                <a:spcPct val="107000"/>
              </a:lnSpc>
            </a:pPr>
            <a:r>
              <a:rPr lang="en-GB" sz="1600" dirty="0">
                <a:latin typeface="Arial" panose="020B0604020202020204" pitchFamily="34" charset="0"/>
                <a:cs typeface="Arial" panose="020B0604020202020204" pitchFamily="34" charset="0"/>
              </a:rPr>
              <a:t>The promotion of local economic development in respect of harbours where catch has and will be landed and processed. </a:t>
            </a:r>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23</a:t>
            </a:fld>
            <a:endParaRPr lang="en-US" dirty="0"/>
          </a:p>
        </p:txBody>
      </p:sp>
    </p:spTree>
    <p:extLst>
      <p:ext uri="{BB962C8B-B14F-4D97-AF65-F5344CB8AC3E}">
        <p14:creationId xmlns:p14="http://schemas.microsoft.com/office/powerpoint/2010/main" val="2336614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0" y="357456"/>
            <a:ext cx="9144000" cy="689866"/>
          </a:xfrm>
        </p:spPr>
        <p:txBody>
          <a:bodyPr>
            <a:normAutofit fontScale="90000"/>
          </a:bodyPr>
          <a:lstStyle/>
          <a:p>
            <a:br>
              <a:rPr lang="en-ZA" sz="2200" dirty="0"/>
            </a:br>
            <a:r>
              <a:rPr lang="en-ZA" sz="2700" b="1" dirty="0"/>
              <a:t>PROGRAMMES TO ENSURE PDIS PARTICIPATE IN FISHING INDUSTRY</a:t>
            </a:r>
            <a:br>
              <a:rPr lang="en-ZA" b="1" dirty="0"/>
            </a:br>
            <a:endParaRPr lang="en-ZA" b="1" dirty="0"/>
          </a:p>
        </p:txBody>
      </p:sp>
      <p:sp>
        <p:nvSpPr>
          <p:cNvPr id="3" name="Content Placeholder 2">
            <a:extLst>
              <a:ext uri="{FF2B5EF4-FFF2-40B4-BE49-F238E27FC236}">
                <a16:creationId xmlns:a16="http://schemas.microsoft.com/office/drawing/2014/main" id="{638A7573-99F7-4A2E-A44E-3517F9E8208B}"/>
              </a:ext>
            </a:extLst>
          </p:cNvPr>
          <p:cNvSpPr>
            <a:spLocks noGrp="1"/>
          </p:cNvSpPr>
          <p:nvPr>
            <p:ph idx="1"/>
          </p:nvPr>
        </p:nvSpPr>
        <p:spPr/>
        <p:txBody>
          <a:bodyPr>
            <a:normAutofit/>
          </a:bodyPr>
          <a:lstStyle/>
          <a:p>
            <a:pPr algn="just">
              <a:lnSpc>
                <a:spcPct val="107000"/>
              </a:lnSpc>
            </a:pPr>
            <a:r>
              <a:rPr lang="en-ZA" sz="1800" dirty="0">
                <a:effectLst/>
                <a:latin typeface="Arial" panose="020B0604020202020204" pitchFamily="34" charset="0"/>
                <a:ea typeface="Calibri" panose="020F0502020204030204" pitchFamily="34" charset="0"/>
                <a:cs typeface="Arial" panose="020B0604020202020204" pitchFamily="34" charset="0"/>
              </a:rPr>
              <a:t>Small-scale Fishing Rights Allocations Process, wherein transformation is a key imperative for Fishing Rights Allocations.</a:t>
            </a:r>
          </a:p>
          <a:p>
            <a:pPr lvl="2" algn="just">
              <a:lnSpc>
                <a:spcPct val="107000"/>
              </a:lnSpc>
              <a:buFont typeface="Courier New" panose="02070309020205020404" pitchFamily="49" charset="0"/>
              <a:buChar char="o"/>
            </a:pPr>
            <a:r>
              <a:rPr lang="en-ZA" sz="1800" dirty="0">
                <a:effectLst/>
                <a:latin typeface="Arial" panose="020B0604020202020204" pitchFamily="34" charset="0"/>
                <a:ea typeface="Calibri" panose="020F0502020204030204" pitchFamily="34" charset="0"/>
                <a:cs typeface="Arial" panose="020B0604020202020204" pitchFamily="34" charset="0"/>
              </a:rPr>
              <a:t>Economically depressed coastal areas are prioritised</a:t>
            </a:r>
          </a:p>
          <a:p>
            <a:pPr marL="914400" lvl="2" indent="0" algn="just">
              <a:lnSpc>
                <a:spcPct val="107000"/>
              </a:lnSpc>
              <a:buNone/>
            </a:pP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2" algn="just">
              <a:lnSpc>
                <a:spcPct val="107000"/>
              </a:lnSpc>
              <a:buFont typeface="Courier New" panose="02070309020205020404" pitchFamily="49" charset="0"/>
              <a:buChar char="o"/>
            </a:pPr>
            <a:r>
              <a:rPr lang="en-ZA" sz="1800" dirty="0">
                <a:effectLst/>
                <a:latin typeface="Arial" panose="020B0604020202020204" pitchFamily="34" charset="0"/>
                <a:cs typeface="Arial" panose="020B0604020202020204" pitchFamily="34" charset="0"/>
              </a:rPr>
              <a:t>General Policy on the Allocation of Fishing Rights: 2021 as well as Fisheries sector-specific policies </a:t>
            </a:r>
            <a:r>
              <a:rPr lang="en-ZA" sz="1800" dirty="0">
                <a:effectLst/>
                <a:latin typeface="Arial" panose="020B0604020202020204" pitchFamily="34" charset="0"/>
                <a:ea typeface="Calibri" panose="020F0502020204030204" pitchFamily="34" charset="0"/>
                <a:cs typeface="Arial" panose="020B0604020202020204" pitchFamily="34" charset="0"/>
              </a:rPr>
              <a:t>promote participation of historically disadvantaged persons (race, gender, age and disability).</a:t>
            </a:r>
          </a:p>
          <a:p>
            <a:pPr marL="914400" lvl="2" indent="0" algn="just">
              <a:lnSpc>
                <a:spcPct val="107000"/>
              </a:lnSpc>
              <a:buNone/>
            </a:pPr>
            <a:endParaRPr lang="en-ZA" sz="1800" dirty="0">
              <a:effectLst/>
              <a:latin typeface="Arial" panose="020B0604020202020204" pitchFamily="34" charset="0"/>
              <a:ea typeface="Calibri" panose="020F0502020204030204" pitchFamily="34" charset="0"/>
              <a:cs typeface="Arial" panose="020B0604020202020204" pitchFamily="34" charset="0"/>
            </a:endParaRPr>
          </a:p>
          <a:p>
            <a:pPr lvl="2" algn="just">
              <a:lnSpc>
                <a:spcPct val="107000"/>
              </a:lnSpc>
              <a:buFont typeface="Courier New" panose="02070309020205020404" pitchFamily="49" charset="0"/>
              <a:buChar char="o"/>
            </a:pPr>
            <a:r>
              <a:rPr lang="en-ZA" sz="1800" dirty="0">
                <a:latin typeface="Arial" panose="020B0604020202020204" pitchFamily="34" charset="0"/>
                <a:cs typeface="Arial" panose="020B0604020202020204" pitchFamily="34" charset="0"/>
              </a:rPr>
              <a:t>Highly transformed fishing entities </a:t>
            </a:r>
          </a:p>
          <a:p>
            <a:pPr lvl="2" algn="just">
              <a:lnSpc>
                <a:spcPct val="107000"/>
              </a:lnSpc>
              <a:buFont typeface="Courier New" panose="02070309020205020404" pitchFamily="49" charset="0"/>
              <a:buChar char="o"/>
            </a:pPr>
            <a:endParaRPr lang="en-ZA" sz="1800" dirty="0">
              <a:effectLst/>
              <a:latin typeface="Arial" panose="020B0604020202020204" pitchFamily="34" charset="0"/>
              <a:cs typeface="Arial" panose="020B0604020202020204" pitchFamily="34" charset="0"/>
            </a:endParaRPr>
          </a:p>
          <a:p>
            <a:pPr lvl="2" algn="just">
              <a:lnSpc>
                <a:spcPct val="107000"/>
              </a:lnSpc>
              <a:buFont typeface="Courier New" panose="02070309020205020404" pitchFamily="49" charset="0"/>
              <a:buChar char="o"/>
            </a:pPr>
            <a:r>
              <a:rPr lang="en-ZA" sz="1800" dirty="0">
                <a:latin typeface="Arial" panose="020B0604020202020204" pitchFamily="34" charset="0"/>
                <a:cs typeface="Arial" panose="020B0604020202020204" pitchFamily="34" charset="0"/>
              </a:rPr>
              <a:t>Right Transfer Policy – ensures continuous improvement in transformation. </a:t>
            </a:r>
          </a:p>
          <a:p>
            <a:endParaRPr lang="en-ZA" dirty="0"/>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24</a:t>
            </a:fld>
            <a:endParaRPr lang="en-US" dirty="0"/>
          </a:p>
        </p:txBody>
      </p:sp>
    </p:spTree>
    <p:extLst>
      <p:ext uri="{BB962C8B-B14F-4D97-AF65-F5344CB8AC3E}">
        <p14:creationId xmlns:p14="http://schemas.microsoft.com/office/powerpoint/2010/main" val="3432148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0" y="357456"/>
            <a:ext cx="9144000" cy="689866"/>
          </a:xfrm>
        </p:spPr>
        <p:txBody>
          <a:bodyPr>
            <a:normAutofit fontScale="90000"/>
          </a:bodyPr>
          <a:lstStyle/>
          <a:p>
            <a:br>
              <a:rPr lang="en-ZA" sz="2200" dirty="0"/>
            </a:br>
            <a:br>
              <a:rPr lang="en-ZA" sz="2200" dirty="0"/>
            </a:br>
            <a:br>
              <a:rPr lang="en-ZA" sz="2000" b="1" dirty="0"/>
            </a:br>
            <a:r>
              <a:rPr lang="en-ZA" sz="2000" b="1" dirty="0"/>
              <a:t>CHALLENGES FACED BY NEW ENTRANTS IN FISHERIES AND MEASURES TO ADDRESS THESE</a:t>
            </a:r>
            <a:br>
              <a:rPr lang="en-ZA" sz="1800" b="1" dirty="0"/>
            </a:br>
            <a:br>
              <a:rPr lang="en-ZA" b="1" dirty="0"/>
            </a:br>
            <a:endParaRPr lang="en-ZA" b="1" dirty="0"/>
          </a:p>
        </p:txBody>
      </p:sp>
      <p:sp>
        <p:nvSpPr>
          <p:cNvPr id="3" name="Content Placeholder 2">
            <a:extLst>
              <a:ext uri="{FF2B5EF4-FFF2-40B4-BE49-F238E27FC236}">
                <a16:creationId xmlns:a16="http://schemas.microsoft.com/office/drawing/2014/main" id="{638A7573-99F7-4A2E-A44E-3517F9E8208B}"/>
              </a:ext>
            </a:extLst>
          </p:cNvPr>
          <p:cNvSpPr>
            <a:spLocks noGrp="1"/>
          </p:cNvSpPr>
          <p:nvPr>
            <p:ph idx="1"/>
          </p:nvPr>
        </p:nvSpPr>
        <p:spPr>
          <a:xfrm>
            <a:off x="444500" y="859598"/>
            <a:ext cx="8229600" cy="5236402"/>
          </a:xfrm>
        </p:spPr>
        <p:txBody>
          <a:bodyPr>
            <a:normAutofit fontScale="77500" lnSpcReduction="20000"/>
          </a:bodyPr>
          <a:lstStyle/>
          <a:p>
            <a:pPr lvl="0">
              <a:lnSpc>
                <a:spcPct val="107000"/>
              </a:lnSpc>
              <a:buFont typeface="Arial" panose="020B0604020202020204" pitchFamily="34" charset="0"/>
              <a:buChar char="•"/>
            </a:pPr>
            <a:r>
              <a:rPr lang="en-US" sz="1900" dirty="0">
                <a:effectLst/>
                <a:latin typeface="Arial" panose="020B0604020202020204" pitchFamily="34" charset="0"/>
                <a:ea typeface="Calibri" panose="020F0502020204030204" pitchFamily="34" charset="0"/>
                <a:cs typeface="Arial" panose="020B0604020202020204" pitchFamily="34" charset="0"/>
              </a:rPr>
              <a:t> </a:t>
            </a:r>
            <a:r>
              <a:rPr lang="en-ZA" sz="2100" dirty="0">
                <a:effectLst/>
                <a:latin typeface="Arial" panose="020B0604020202020204" pitchFamily="34" charset="0"/>
                <a:ea typeface="Calibri" panose="020F0502020204030204" pitchFamily="34" charset="0"/>
                <a:cs typeface="Arial" panose="020B0604020202020204" pitchFamily="34" charset="0"/>
              </a:rPr>
              <a:t>Limited access to fisheries resources</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Open and transparent Allocation Process</a:t>
            </a:r>
          </a:p>
          <a:p>
            <a:pPr marL="457200" lvl="1" indent="0">
              <a:lnSpc>
                <a:spcPct val="107000"/>
              </a:lnSpc>
              <a:buNone/>
            </a:pPr>
            <a:endParaRPr lang="en-ZA" sz="2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ZA" sz="2100" dirty="0">
                <a:effectLst/>
                <a:latin typeface="Arial" panose="020B0604020202020204" pitchFamily="34" charset="0"/>
                <a:ea typeface="Calibri" panose="020F0502020204030204" pitchFamily="34" charset="0"/>
                <a:cs typeface="Arial" panose="020B0604020202020204" pitchFamily="34" charset="0"/>
              </a:rPr>
              <a:t>Minuscule Allocation</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Improve research to optimise species recovery.</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Increased compliance and monitoring to minimise Illegal, unreported, and unregulated (IUU);</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Promote access to new markets to optimise on catch </a:t>
            </a:r>
          </a:p>
          <a:p>
            <a:pPr marL="457200" lvl="1" indent="0">
              <a:lnSpc>
                <a:spcPct val="107000"/>
              </a:lnSpc>
              <a:buNone/>
            </a:pPr>
            <a:endParaRPr lang="en-ZA" sz="2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ZA" sz="2100" dirty="0">
                <a:effectLst/>
                <a:latin typeface="Arial" panose="020B0604020202020204" pitchFamily="34" charset="0"/>
                <a:ea typeface="Calibri" panose="020F0502020204030204" pitchFamily="34" charset="0"/>
                <a:cs typeface="Arial" panose="020B0604020202020204" pitchFamily="34" charset="0"/>
              </a:rPr>
              <a:t>Lack of access to Finances and infrastructural support</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Coordinating support Programs</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Implementation of the Integrated Development Strategy</a:t>
            </a:r>
          </a:p>
          <a:p>
            <a:pPr marL="457200" lvl="1" indent="0">
              <a:lnSpc>
                <a:spcPct val="107000"/>
              </a:lnSpc>
              <a:buNone/>
            </a:pPr>
            <a:endParaRPr lang="en-ZA" sz="2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ZA" sz="2100" dirty="0">
                <a:effectLst/>
                <a:latin typeface="Arial" panose="020B0604020202020204" pitchFamily="34" charset="0"/>
                <a:ea typeface="Calibri" panose="020F0502020204030204" pitchFamily="34" charset="0"/>
                <a:cs typeface="Arial" panose="020B0604020202020204" pitchFamily="34" charset="0"/>
              </a:rPr>
              <a:t>Limited business skills for Small-scale Fishers</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Implementation of the Integrated Development Strategy</a:t>
            </a:r>
          </a:p>
          <a:p>
            <a:pPr lvl="1">
              <a:lnSpc>
                <a:spcPct val="107000"/>
              </a:lnSpc>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Training and capacity building</a:t>
            </a:r>
          </a:p>
          <a:p>
            <a:pPr lvl="1">
              <a:lnSpc>
                <a:spcPct val="107000"/>
              </a:lnSpc>
              <a:spcAft>
                <a:spcPts val="800"/>
              </a:spcAft>
              <a:buFont typeface="Courier New" panose="02070309020205020404" pitchFamily="49" charset="0"/>
              <a:buChar char="o"/>
            </a:pPr>
            <a:r>
              <a:rPr lang="en-ZA" sz="2100" dirty="0">
                <a:effectLst/>
                <a:latin typeface="Arial" panose="020B0604020202020204" pitchFamily="34" charset="0"/>
                <a:ea typeface="Calibri" panose="020F0502020204030204" pitchFamily="34" charset="0"/>
                <a:cs typeface="Arial" panose="020B0604020202020204" pitchFamily="34" charset="0"/>
              </a:rPr>
              <a:t>Development of Co-Management structures</a:t>
            </a:r>
          </a:p>
          <a:p>
            <a:pPr lvl="1" algn="just">
              <a:lnSpc>
                <a:spcPct val="107000"/>
              </a:lnSpc>
              <a:spcAft>
                <a:spcPts val="800"/>
              </a:spcAft>
              <a:buFont typeface="Courier New" panose="02070309020205020404" pitchFamily="49" charset="0"/>
              <a:buChar char="o"/>
            </a:pPr>
            <a:r>
              <a:rPr lang="en-ZA" sz="2100" dirty="0">
                <a:latin typeface="Arial" panose="020B0604020202020204" pitchFamily="34" charset="0"/>
                <a:cs typeface="Arial" panose="020B0604020202020204" pitchFamily="34" charset="0"/>
              </a:rPr>
              <a:t>Interface with Department of Small Business Development on various interventions in the Eastern Cape &amp; KZN . </a:t>
            </a:r>
            <a:endParaRPr lang="en-ZA" sz="2100" dirty="0">
              <a:effectLst/>
              <a:latin typeface="Arial" panose="020B0604020202020204" pitchFamily="34" charset="0"/>
              <a:ea typeface="Calibri" panose="020F050202020403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25</a:t>
            </a:fld>
            <a:endParaRPr lang="en-US" dirty="0"/>
          </a:p>
        </p:txBody>
      </p:sp>
    </p:spTree>
    <p:extLst>
      <p:ext uri="{BB962C8B-B14F-4D97-AF65-F5344CB8AC3E}">
        <p14:creationId xmlns:p14="http://schemas.microsoft.com/office/powerpoint/2010/main" val="986136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p:txBody>
          <a:bodyPr>
            <a:normAutofit fontScale="90000"/>
          </a:bodyPr>
          <a:lstStyle/>
          <a:p>
            <a:br>
              <a:rPr lang="en-ZA" sz="2200" dirty="0"/>
            </a:br>
            <a:r>
              <a:rPr lang="en-ZA" sz="3100" b="1" dirty="0"/>
              <a:t>ASSISTANCE TO COASTAL COMMUNITIES</a:t>
            </a:r>
            <a:br>
              <a:rPr lang="en-ZA" sz="2200" b="1" dirty="0"/>
            </a:br>
            <a:endParaRPr lang="en-ZA" sz="2200" b="1" dirty="0"/>
          </a:p>
        </p:txBody>
      </p:sp>
      <p:sp>
        <p:nvSpPr>
          <p:cNvPr id="3" name="Content Placeholder 2">
            <a:extLst>
              <a:ext uri="{FF2B5EF4-FFF2-40B4-BE49-F238E27FC236}">
                <a16:creationId xmlns:a16="http://schemas.microsoft.com/office/drawing/2014/main" id="{638A7573-99F7-4A2E-A44E-3517F9E8208B}"/>
              </a:ext>
            </a:extLst>
          </p:cNvPr>
          <p:cNvSpPr>
            <a:spLocks noGrp="1"/>
          </p:cNvSpPr>
          <p:nvPr>
            <p:ph idx="1"/>
          </p:nvPr>
        </p:nvSpPr>
        <p:spPr/>
        <p:txBody>
          <a:bodyPr/>
          <a:lstStyle/>
          <a:p>
            <a:pPr algn="just">
              <a:lnSpc>
                <a:spcPct val="150000"/>
              </a:lnSpc>
            </a:pPr>
            <a:r>
              <a:rPr lang="en-US" sz="2000" dirty="0">
                <a:effectLst/>
                <a:latin typeface="Arial" panose="020B0604020202020204" pitchFamily="34" charset="0"/>
                <a:ea typeface="Calibri" panose="020F0502020204030204" pitchFamily="34" charset="0"/>
                <a:cs typeface="Arial" panose="020B0604020202020204" pitchFamily="34" charset="0"/>
              </a:rPr>
              <a:t>Partnerships with key stakeholders, small-scale co-operatives with fishing rights received various </a:t>
            </a:r>
            <a:r>
              <a:rPr lang="en-US" sz="2000" dirty="0">
                <a:latin typeface="Arial" panose="020B0604020202020204" pitchFamily="34" charset="0"/>
                <a:ea typeface="Calibri" panose="020F0502020204030204" pitchFamily="34" charset="0"/>
                <a:cs typeface="Arial" panose="020B0604020202020204" pitchFamily="34" charset="0"/>
              </a:rPr>
              <a:t>trainings</a:t>
            </a:r>
            <a:r>
              <a:rPr lang="en-US" sz="2000" dirty="0">
                <a:effectLst/>
                <a:latin typeface="Arial" panose="020B0604020202020204" pitchFamily="34" charset="0"/>
                <a:ea typeface="Calibri" panose="020F0502020204030204" pitchFamily="34" charset="0"/>
                <a:cs typeface="Arial" panose="020B0604020202020204" pitchFamily="34" charset="0"/>
              </a:rPr>
              <a:t> such as management, business acumen, health and safety, finance etc. </a:t>
            </a:r>
          </a:p>
          <a:p>
            <a:pPr marL="0" indent="0" algn="just">
              <a:lnSpc>
                <a:spcPct val="150000"/>
              </a:lnSpc>
              <a:buNone/>
            </a:pP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en-US" sz="2000" dirty="0">
                <a:effectLst/>
                <a:latin typeface="Arial" panose="020B0604020202020204" pitchFamily="34" charset="0"/>
                <a:ea typeface="Calibri" panose="020F0502020204030204" pitchFamily="34" charset="0"/>
                <a:cs typeface="Arial" panose="020B0604020202020204" pitchFamily="34" charset="0"/>
              </a:rPr>
              <a:t>Plan to extend training initiatives in the current financial year. </a:t>
            </a:r>
          </a:p>
          <a:p>
            <a:pPr algn="just">
              <a:lnSpc>
                <a:spcPct val="150000"/>
              </a:lnSpc>
            </a:pPr>
            <a:endParaRPr lang="en-US" sz="2000" dirty="0">
              <a:latin typeface="Arial" panose="020B0604020202020204" pitchFamily="34" charset="0"/>
              <a:cs typeface="Arial" panose="020B0604020202020204" pitchFamily="34" charset="0"/>
            </a:endParaRPr>
          </a:p>
          <a:p>
            <a:pPr algn="just">
              <a:lnSpc>
                <a:spcPct val="150000"/>
              </a:lnSpc>
            </a:pPr>
            <a:r>
              <a:rPr lang="en-ZA" sz="2000" dirty="0">
                <a:latin typeface="Arial" panose="020B0604020202020204" pitchFamily="34" charset="0"/>
                <a:cs typeface="Arial" panose="020B0604020202020204" pitchFamily="34" charset="0"/>
              </a:rPr>
              <a:t>Details of all the interventions with various organisations and government departments are listed in tables below</a:t>
            </a:r>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26</a:t>
            </a:fld>
            <a:endParaRPr lang="en-US" dirty="0"/>
          </a:p>
        </p:txBody>
      </p:sp>
    </p:spTree>
    <p:extLst>
      <p:ext uri="{BB962C8B-B14F-4D97-AF65-F5344CB8AC3E}">
        <p14:creationId xmlns:p14="http://schemas.microsoft.com/office/powerpoint/2010/main" val="4014998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A90C2A6-E6EB-41F4-8CED-82C8C103AEC1}"/>
              </a:ext>
            </a:extLst>
          </p:cNvPr>
          <p:cNvSpPr>
            <a:spLocks noGrp="1"/>
          </p:cNvSpPr>
          <p:nvPr>
            <p:ph type="sldNum" sz="quarter" idx="12"/>
          </p:nvPr>
        </p:nvSpPr>
        <p:spPr/>
        <p:txBody>
          <a:bodyPr/>
          <a:lstStyle/>
          <a:p>
            <a:fld id="{49E107A0-7B7C-8743-BC43-85A450895BAC}" type="slidenum">
              <a:rPr lang="en-US" smtClean="0"/>
              <a:t>27</a:t>
            </a:fld>
            <a:endParaRPr lang="en-US" dirty="0"/>
          </a:p>
        </p:txBody>
      </p:sp>
      <p:graphicFrame>
        <p:nvGraphicFramePr>
          <p:cNvPr id="8" name="Content Placeholder 7">
            <a:extLst>
              <a:ext uri="{FF2B5EF4-FFF2-40B4-BE49-F238E27FC236}">
                <a16:creationId xmlns:a16="http://schemas.microsoft.com/office/drawing/2014/main" id="{81D16F50-3154-4758-9662-3242ABD56A28}"/>
              </a:ext>
            </a:extLst>
          </p:cNvPr>
          <p:cNvGraphicFramePr>
            <a:graphicFrameLocks noGrp="1"/>
          </p:cNvGraphicFramePr>
          <p:nvPr>
            <p:ph idx="1"/>
            <p:extLst>
              <p:ext uri="{D42A27DB-BD31-4B8C-83A1-F6EECF244321}">
                <p14:modId xmlns:p14="http://schemas.microsoft.com/office/powerpoint/2010/main" val="877336977"/>
              </p:ext>
            </p:extLst>
          </p:nvPr>
        </p:nvGraphicFramePr>
        <p:xfrm>
          <a:off x="158749" y="383528"/>
          <a:ext cx="8826501" cy="4975106"/>
        </p:xfrm>
        <a:graphic>
          <a:graphicData uri="http://schemas.openxmlformats.org/drawingml/2006/table">
            <a:tbl>
              <a:tblPr firstRow="1" firstCol="1" bandRow="1"/>
              <a:tblGrid>
                <a:gridCol w="2668905">
                  <a:extLst>
                    <a:ext uri="{9D8B030D-6E8A-4147-A177-3AD203B41FA5}">
                      <a16:colId xmlns:a16="http://schemas.microsoft.com/office/drawing/2014/main" val="3736216358"/>
                    </a:ext>
                  </a:extLst>
                </a:gridCol>
                <a:gridCol w="176520">
                  <a:extLst>
                    <a:ext uri="{9D8B030D-6E8A-4147-A177-3AD203B41FA5}">
                      <a16:colId xmlns:a16="http://schemas.microsoft.com/office/drawing/2014/main" val="737420192"/>
                    </a:ext>
                  </a:extLst>
                </a:gridCol>
                <a:gridCol w="5981076">
                  <a:extLst>
                    <a:ext uri="{9D8B030D-6E8A-4147-A177-3AD203B41FA5}">
                      <a16:colId xmlns:a16="http://schemas.microsoft.com/office/drawing/2014/main" val="1817180681"/>
                    </a:ext>
                  </a:extLst>
                </a:gridCol>
              </a:tblGrid>
              <a:tr h="366030">
                <a:tc gridSpan="2">
                  <a:txBody>
                    <a:bodyPr/>
                    <a:lstStyle/>
                    <a:p>
                      <a:pPr marL="431165" algn="just">
                        <a:lnSpc>
                          <a:spcPct val="100000"/>
                        </a:lnSpc>
                      </a:pPr>
                      <a:r>
                        <a:rPr lang="en-ZA" sz="16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ZA"/>
                    </a:p>
                  </a:txBody>
                  <a:tcPr/>
                </a:tc>
                <a:tc>
                  <a:txBody>
                    <a:bodyPr/>
                    <a:lstStyle/>
                    <a:p>
                      <a:pPr marL="1158240" marR="344170" algn="just">
                        <a:lnSpc>
                          <a:spcPct val="100000"/>
                        </a:lnSpc>
                        <a:spcAft>
                          <a:spcPts val="0"/>
                        </a:spcAft>
                      </a:pPr>
                      <a:r>
                        <a:rPr lang="en-ZA" sz="16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094006334"/>
                  </a:ext>
                </a:extLst>
              </a:tr>
              <a:tr h="1512674">
                <a:tc>
                  <a:txBody>
                    <a:bodyPr/>
                    <a:lstStyle/>
                    <a:p>
                      <a:pPr marL="46990" algn="just">
                        <a:lnSpc>
                          <a:spcPct val="100000"/>
                        </a:lnSpc>
                        <a:spcAft>
                          <a:spcPts val="775"/>
                        </a:spcAft>
                      </a:pPr>
                      <a:r>
                        <a:rPr lang="en-ZA" sz="1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Department of Forestry, </a:t>
                      </a:r>
                      <a:endPar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46990" algn="just">
                        <a:lnSpc>
                          <a:spcPct val="100000"/>
                        </a:lnSpc>
                        <a:spcAft>
                          <a:spcPts val="775"/>
                        </a:spcAft>
                      </a:pPr>
                      <a:r>
                        <a:rPr lang="en-ZA" sz="1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Fisheries, and the </a:t>
                      </a:r>
                      <a:endPar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46990" algn="just">
                        <a:lnSpc>
                          <a:spcPct val="100000"/>
                        </a:lnSpc>
                      </a:pPr>
                      <a:r>
                        <a:rPr lang="en-ZA" sz="1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Environment</a:t>
                      </a:r>
                      <a:endPar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46990" algn="just">
                        <a:lnSpc>
                          <a:spcPct val="150000"/>
                        </a:lnSpc>
                      </a:pPr>
                      <a:r>
                        <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35845" marT="47961" marB="23728">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C5E0B3"/>
                    </a:solidFill>
                  </a:tcPr>
                </a:tc>
                <a:tc>
                  <a:txBody>
                    <a:bodyPr/>
                    <a:lstStyle/>
                    <a:p>
                      <a:pPr marL="342900" lvl="0" indent="-342900" algn="just">
                        <a:lnSpc>
                          <a:spcPct val="150000"/>
                        </a:lnSpc>
                        <a:buFont typeface="Symbol" panose="05050102010706020507" pitchFamily="18" charset="2"/>
                        <a:buChar char=""/>
                      </a:pPr>
                      <a:r>
                        <a:rPr lang="en-ZA" sz="1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Department facilitated and registered   a secondary co-operative in Coffee Bay, Tshani-Mankosi. </a:t>
                      </a:r>
                      <a:endPar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ZA" sz="1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Department further developed a business plan for Tshani-Mankosi co-operative. This involves two co-operatives established in this area. One co-operative was granted 15year fishing rights and the other co-operative has a Fish Processing Factory.</a:t>
                      </a:r>
                      <a:endPar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5E0B3"/>
                    </a:solidFill>
                  </a:tcPr>
                </a:tc>
                <a:extLst>
                  <a:ext uri="{0D108BD9-81ED-4DB2-BD59-A6C34878D82A}">
                    <a16:rowId xmlns:a16="http://schemas.microsoft.com/office/drawing/2014/main" val="717591030"/>
                  </a:ext>
                </a:extLst>
              </a:tr>
              <a:tr h="635593">
                <a:tc>
                  <a:txBody>
                    <a:bodyPr/>
                    <a:lstStyle/>
                    <a:p>
                      <a:pPr marL="46990" algn="just">
                        <a:lnSpc>
                          <a:spcPct val="150000"/>
                        </a:lnSpc>
                        <a:spcAft>
                          <a:spcPts val="775"/>
                        </a:spcAft>
                      </a:pPr>
                      <a:r>
                        <a:rPr lang="en-ZA" sz="1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 TAMBO DISTRICT MUNICIPALITY: Ingquza Hill (Cuthwini) </a:t>
                      </a:r>
                      <a:endPar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46990" algn="just">
                        <a:lnSpc>
                          <a:spcPct val="150000"/>
                        </a:lnSpc>
                      </a:pPr>
                      <a:r>
                        <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35845" marT="47961" marB="23728">
                    <a:lnL w="12700" cap="flat" cmpd="sng" algn="ctr">
                      <a:solidFill>
                        <a:srgbClr val="FFFFFF"/>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tc>
                  <a:txBody>
                    <a:bodyPr/>
                    <a:lstStyle/>
                    <a:p>
                      <a:pPr marL="342900" lvl="0" indent="-342900" algn="just">
                        <a:lnSpc>
                          <a:spcPct val="150000"/>
                        </a:lnSpc>
                        <a:buFont typeface="Symbol" panose="05050102010706020507" pitchFamily="18" charset="2"/>
                        <a:buChar char=""/>
                      </a:pPr>
                      <a:r>
                        <a:rPr lang="en-ZA" sz="1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Business Entrepreneurship training was provided at Ingquza Hill Local Municipality: Sikhatsha Fishing Primary Co-operative</a:t>
                      </a:r>
                      <a:endPar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lnL>
                      <a:noFill/>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2498019639"/>
                  </a:ext>
                </a:extLst>
              </a:tr>
              <a:tr h="927954">
                <a:tc>
                  <a:txBody>
                    <a:bodyPr/>
                    <a:lstStyle/>
                    <a:p>
                      <a:pPr marL="65405" algn="just">
                        <a:lnSpc>
                          <a:spcPct val="150000"/>
                        </a:lnSpc>
                        <a:spcAft>
                          <a:spcPts val="780"/>
                        </a:spcAft>
                      </a:pPr>
                      <a:r>
                        <a:rPr lang="en-ZA" sz="1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 Tambo District Municipality</a:t>
                      </a:r>
                      <a:endPar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66040" algn="just">
                        <a:lnSpc>
                          <a:spcPct val="150000"/>
                        </a:lnSpc>
                      </a:pPr>
                      <a:r>
                        <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35845" marT="47961" marB="23728">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2EFD9"/>
                    </a:solidFill>
                  </a:tcPr>
                </a:tc>
                <a:tc>
                  <a:txBody>
                    <a:bodyPr/>
                    <a:lstStyle/>
                    <a:p>
                      <a:pPr marL="342900" lvl="0" indent="-342900" algn="just">
                        <a:lnSpc>
                          <a:spcPct val="150000"/>
                        </a:lnSpc>
                        <a:buFont typeface="Symbol" panose="05050102010706020507" pitchFamily="18" charset="2"/>
                        <a:buChar char=""/>
                      </a:pPr>
                      <a:r>
                        <a:rPr lang="en-ZA" sz="1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Municipality	has	committed	to	provide	fish processing	equipment such as refrigeration to small-scale fishing co-operatives under the municipality;</a:t>
                      </a:r>
                      <a:endParaRPr lang="en-ZA" sz="14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2EFD9"/>
                    </a:solidFill>
                  </a:tcPr>
                </a:tc>
                <a:extLst>
                  <a:ext uri="{0D108BD9-81ED-4DB2-BD59-A6C34878D82A}">
                    <a16:rowId xmlns:a16="http://schemas.microsoft.com/office/drawing/2014/main" val="901287438"/>
                  </a:ext>
                </a:extLst>
              </a:tr>
              <a:tr h="635593">
                <a:tc>
                  <a:txBody>
                    <a:bodyPr/>
                    <a:lstStyle/>
                    <a:p>
                      <a:pPr marL="1158240" algn="just">
                        <a:lnSpc>
                          <a:spcPct val="150000"/>
                        </a:lnSpc>
                        <a:spcAft>
                          <a:spcPts val="800"/>
                        </a:spcAft>
                      </a:pPr>
                      <a:r>
                        <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35845" marT="47961" marB="23728">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66040" algn="just">
                        <a:lnSpc>
                          <a:spcPct val="150000"/>
                        </a:lnSpc>
                      </a:pPr>
                      <a:r>
                        <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35845" marT="47961" marB="23728">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2EFD9"/>
                    </a:solidFill>
                  </a:tcPr>
                </a:tc>
                <a:tc>
                  <a:txBody>
                    <a:bodyPr/>
                    <a:lstStyle/>
                    <a:p>
                      <a:pPr marL="342900" lvl="0" indent="-342900" algn="just">
                        <a:lnSpc>
                          <a:spcPct val="150000"/>
                        </a:lnSpc>
                        <a:buFont typeface="Symbol" panose="05050102010706020507" pitchFamily="18" charset="2"/>
                        <a:buChar char=""/>
                      </a:pPr>
                      <a:r>
                        <a:rPr lang="en-ZA" sz="14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Department is STILL waiting on the OR tambo District Municipality to confirm delivery date to communities</a:t>
                      </a:r>
                      <a:endParaRPr lang="en-ZA" sz="14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35845" marT="47961" marB="23728">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517222903"/>
                  </a:ext>
                </a:extLst>
              </a:tr>
            </a:tbl>
          </a:graphicData>
        </a:graphic>
      </p:graphicFrame>
    </p:spTree>
    <p:extLst>
      <p:ext uri="{BB962C8B-B14F-4D97-AF65-F5344CB8AC3E}">
        <p14:creationId xmlns:p14="http://schemas.microsoft.com/office/powerpoint/2010/main" val="2156148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EABB8DD-356A-4281-B7C7-A2C2F4073777}"/>
              </a:ext>
            </a:extLst>
          </p:cNvPr>
          <p:cNvGraphicFramePr>
            <a:graphicFrameLocks noGrp="1"/>
          </p:cNvGraphicFramePr>
          <p:nvPr>
            <p:ph idx="1"/>
            <p:extLst>
              <p:ext uri="{D42A27DB-BD31-4B8C-83A1-F6EECF244321}">
                <p14:modId xmlns:p14="http://schemas.microsoft.com/office/powerpoint/2010/main" val="1407715366"/>
              </p:ext>
            </p:extLst>
          </p:nvPr>
        </p:nvGraphicFramePr>
        <p:xfrm>
          <a:off x="301841" y="320306"/>
          <a:ext cx="8384959" cy="5175987"/>
        </p:xfrm>
        <a:graphic>
          <a:graphicData uri="http://schemas.openxmlformats.org/drawingml/2006/table">
            <a:tbl>
              <a:tblPr firstRow="1" firstCol="1" bandRow="1"/>
              <a:tblGrid>
                <a:gridCol w="2250859">
                  <a:extLst>
                    <a:ext uri="{9D8B030D-6E8A-4147-A177-3AD203B41FA5}">
                      <a16:colId xmlns:a16="http://schemas.microsoft.com/office/drawing/2014/main" val="254072415"/>
                    </a:ext>
                  </a:extLst>
                </a:gridCol>
                <a:gridCol w="78366">
                  <a:extLst>
                    <a:ext uri="{9D8B030D-6E8A-4147-A177-3AD203B41FA5}">
                      <a16:colId xmlns:a16="http://schemas.microsoft.com/office/drawing/2014/main" val="3703907231"/>
                    </a:ext>
                  </a:extLst>
                </a:gridCol>
                <a:gridCol w="6055734">
                  <a:extLst>
                    <a:ext uri="{9D8B030D-6E8A-4147-A177-3AD203B41FA5}">
                      <a16:colId xmlns:a16="http://schemas.microsoft.com/office/drawing/2014/main" val="52980582"/>
                    </a:ext>
                  </a:extLst>
                </a:gridCol>
              </a:tblGrid>
              <a:tr h="380977">
                <a:tc gridSpan="2">
                  <a:txBody>
                    <a:bodyPr/>
                    <a:lstStyle/>
                    <a:p>
                      <a:pPr marL="364490" algn="just">
                        <a:lnSpc>
                          <a:spcPct val="150000"/>
                        </a:lnSpc>
                      </a:pPr>
                      <a:r>
                        <a:rPr lang="en-ZA" sz="16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52966" marT="63661"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ZA"/>
                    </a:p>
                  </a:txBody>
                  <a:tcPr/>
                </a:tc>
                <a:tc>
                  <a:txBody>
                    <a:bodyPr/>
                    <a:lstStyle/>
                    <a:p>
                      <a:pPr marL="1158240" marR="344170" algn="just">
                        <a:lnSpc>
                          <a:spcPct val="150000"/>
                        </a:lnSpc>
                        <a:spcAft>
                          <a:spcPts val="0"/>
                        </a:spcAft>
                      </a:pPr>
                      <a:r>
                        <a:rPr lang="en-ZA" sz="16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52966" marT="63661"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840626407"/>
                  </a:ext>
                </a:extLst>
              </a:tr>
              <a:tr h="1460445">
                <a:tc>
                  <a:txBody>
                    <a:bodyPr/>
                    <a:lstStyle/>
                    <a:p>
                      <a:pPr marL="68580" algn="just">
                        <a:lnSpc>
                          <a:spcPct val="150000"/>
                        </a:lnSpc>
                      </a:pPr>
                      <a:r>
                        <a:rPr lang="en-ZA" sz="1600" b="1" dirty="0">
                          <a:solidFill>
                            <a:srgbClr val="FFFFFF"/>
                          </a:solidFill>
                          <a:effectLst/>
                          <a:latin typeface="Arial" panose="020B0604020202020204" pitchFamily="34" charset="0"/>
                          <a:ea typeface="Arial" panose="020B0604020202020204" pitchFamily="34" charset="0"/>
                          <a:cs typeface="Arial" panose="020B0604020202020204" pitchFamily="34" charset="0"/>
                        </a:rPr>
                        <a:t>National Skills Fund</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52966" marT="63661" marB="0">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69215" algn="just">
                        <a:lnSpc>
                          <a:spcPct val="150000"/>
                        </a:lnSpc>
                      </a:pPr>
                      <a:r>
                        <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52966" marT="63661" marB="0">
                    <a:lnL>
                      <a:noFill/>
                    </a:lnL>
                    <a:lnR>
                      <a:noFill/>
                    </a:lnR>
                    <a:lnT w="12700" cap="flat" cmpd="sng" algn="ctr">
                      <a:solidFill>
                        <a:srgbClr val="FFFFFF"/>
                      </a:solidFill>
                      <a:prstDash val="solid"/>
                      <a:round/>
                      <a:headEnd type="none" w="med" len="med"/>
                      <a:tailEnd type="none" w="med" len="med"/>
                    </a:lnT>
                    <a:lnB>
                      <a:noFill/>
                    </a:lnB>
                    <a:solidFill>
                      <a:srgbClr val="DBDBDB"/>
                    </a:solidFill>
                  </a:tcPr>
                </a:tc>
                <a:tc>
                  <a:txBody>
                    <a:bodyPr/>
                    <a:lstStyle/>
                    <a:p>
                      <a:pPr marL="342900" lvl="0" indent="-342900" algn="just">
                        <a:lnSpc>
                          <a:spcPct val="150000"/>
                        </a:lnSpc>
                        <a:buFont typeface="Symbol" panose="05050102010706020507" pitchFamily="18" charset="2"/>
                        <a:buChar char=""/>
                      </a:pPr>
                      <a:r>
                        <a:rPr lang="en-ZA" sz="1600" b="0" dirty="0">
                          <a:solidFill>
                            <a:srgbClr val="000000"/>
                          </a:solidFill>
                          <a:effectLst/>
                          <a:latin typeface="Arial" panose="020B0604020202020204" pitchFamily="34" charset="0"/>
                          <a:ea typeface="Arial" panose="020B0604020202020204" pitchFamily="34" charset="0"/>
                          <a:cs typeface="Arial" panose="020B0604020202020204" pitchFamily="34" charset="0"/>
                        </a:rPr>
                        <a:t>A training centre and holding tanks were built in the Coffee Bay area. A total of twelve (12) Fishing Primary Co-operatives were handed containers designed to be used as holding tanks for live marine species. Seven Additional containers and generators were handed over to seven additional co-operatives.</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52966" marT="63661"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DBDB"/>
                    </a:solidFill>
                  </a:tcPr>
                </a:tc>
                <a:extLst>
                  <a:ext uri="{0D108BD9-81ED-4DB2-BD59-A6C34878D82A}">
                    <a16:rowId xmlns:a16="http://schemas.microsoft.com/office/drawing/2014/main" val="2146377520"/>
                  </a:ext>
                </a:extLst>
              </a:tr>
              <a:tr h="2261806">
                <a:tc>
                  <a:txBody>
                    <a:bodyPr/>
                    <a:lstStyle/>
                    <a:p>
                      <a:pPr marL="1158240" algn="just">
                        <a:lnSpc>
                          <a:spcPct val="150000"/>
                        </a:lnSpc>
                        <a:spcAft>
                          <a:spcPts val="800"/>
                        </a:spcAft>
                      </a:pPr>
                      <a:r>
                        <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52966" marT="63661" marB="0">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69215" algn="just">
                        <a:lnSpc>
                          <a:spcPct val="150000"/>
                        </a:lnSpc>
                      </a:pPr>
                      <a:r>
                        <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52966" marT="63661" marB="0">
                    <a:lnL>
                      <a:noFill/>
                    </a:lnL>
                    <a:lnR>
                      <a:noFill/>
                    </a:lnR>
                    <a:lnT>
                      <a:noFill/>
                    </a:lnT>
                    <a:lnB w="12700" cap="flat" cmpd="sng" algn="ctr">
                      <a:solidFill>
                        <a:srgbClr val="FFFFFF"/>
                      </a:solidFill>
                      <a:prstDash val="solid"/>
                      <a:round/>
                      <a:headEnd type="none" w="med" len="med"/>
                      <a:tailEnd type="none" w="med" len="med"/>
                    </a:lnB>
                    <a:solidFill>
                      <a:srgbClr val="DBDBDB"/>
                    </a:solidFill>
                  </a:tcPr>
                </a:tc>
                <a:tc>
                  <a:txBody>
                    <a:bodyPr/>
                    <a:lstStyle/>
                    <a:p>
                      <a:pPr marL="342900" lvl="0" indent="-342900" algn="just">
                        <a:lnSpc>
                          <a:spcPct val="150000"/>
                        </a:lnSpc>
                        <a:buFont typeface="Symbol" panose="05050102010706020507" pitchFamily="18" charset="2"/>
                        <a:buChar char=""/>
                      </a:pPr>
                      <a:r>
                        <a:rPr lang="en-ZA" sz="1600" b="0" dirty="0">
                          <a:solidFill>
                            <a:srgbClr val="000000"/>
                          </a:solidFill>
                          <a:effectLst/>
                          <a:latin typeface="Arial" panose="020B0604020202020204" pitchFamily="34" charset="0"/>
                          <a:ea typeface="Arial" panose="020B0604020202020204" pitchFamily="34" charset="0"/>
                          <a:cs typeface="Arial" panose="020B0604020202020204" pitchFamily="34" charset="0"/>
                        </a:rPr>
                        <a:t>Some of the Co-operatives that have benefited are: King Sabata Dalindyebo Local Municipality: Sikhaleni Fishing Primary Cooperative, Siyaloba Fishing Primary Co-operative, Jonga Fishing Primary Co-operative, Lutatweni Kob Fishing Primary Co-operative. Nyandeni: Hluleka Fishing Primary Co-operative, Tshani Fishing Primary Co-operative, Presley Bay Fishing Primary Co-operative</a:t>
                      </a:r>
                      <a:endParaRPr lang="en-ZA" sz="16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52966" marT="63661" marB="0">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4137007618"/>
                  </a:ext>
                </a:extLst>
              </a:tr>
            </a:tbl>
          </a:graphicData>
        </a:graphic>
      </p:graphicFrame>
      <p:sp>
        <p:nvSpPr>
          <p:cNvPr id="4" name="Slide Number Placeholder 3">
            <a:extLst>
              <a:ext uri="{FF2B5EF4-FFF2-40B4-BE49-F238E27FC236}">
                <a16:creationId xmlns:a16="http://schemas.microsoft.com/office/drawing/2014/main" id="{CF854BB9-E406-4695-B1F1-126FB968EE42}"/>
              </a:ext>
            </a:extLst>
          </p:cNvPr>
          <p:cNvSpPr>
            <a:spLocks noGrp="1"/>
          </p:cNvSpPr>
          <p:nvPr>
            <p:ph type="sldNum" sz="quarter" idx="12"/>
          </p:nvPr>
        </p:nvSpPr>
        <p:spPr/>
        <p:txBody>
          <a:bodyPr/>
          <a:lstStyle/>
          <a:p>
            <a:fld id="{49E107A0-7B7C-8743-BC43-85A450895BAC}" type="slidenum">
              <a:rPr lang="en-US" smtClean="0"/>
              <a:t>28</a:t>
            </a:fld>
            <a:endParaRPr lang="en-US" dirty="0"/>
          </a:p>
        </p:txBody>
      </p:sp>
    </p:spTree>
    <p:extLst>
      <p:ext uri="{BB962C8B-B14F-4D97-AF65-F5344CB8AC3E}">
        <p14:creationId xmlns:p14="http://schemas.microsoft.com/office/powerpoint/2010/main" val="878803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732165E-D1BD-4325-AF79-B0911CC9FE29}"/>
              </a:ext>
            </a:extLst>
          </p:cNvPr>
          <p:cNvGraphicFramePr>
            <a:graphicFrameLocks noGrp="1"/>
          </p:cNvGraphicFramePr>
          <p:nvPr>
            <p:ph idx="1"/>
            <p:extLst>
              <p:ext uri="{D42A27DB-BD31-4B8C-83A1-F6EECF244321}">
                <p14:modId xmlns:p14="http://schemas.microsoft.com/office/powerpoint/2010/main" val="2832965768"/>
              </p:ext>
            </p:extLst>
          </p:nvPr>
        </p:nvGraphicFramePr>
        <p:xfrm>
          <a:off x="408372" y="313111"/>
          <a:ext cx="8278427" cy="5123706"/>
        </p:xfrm>
        <a:graphic>
          <a:graphicData uri="http://schemas.openxmlformats.org/drawingml/2006/table">
            <a:tbl>
              <a:tblPr firstRow="1" firstCol="1" bandRow="1"/>
              <a:tblGrid>
                <a:gridCol w="1834336">
                  <a:extLst>
                    <a:ext uri="{9D8B030D-6E8A-4147-A177-3AD203B41FA5}">
                      <a16:colId xmlns:a16="http://schemas.microsoft.com/office/drawing/2014/main" val="2038881857"/>
                    </a:ext>
                  </a:extLst>
                </a:gridCol>
                <a:gridCol w="71769">
                  <a:extLst>
                    <a:ext uri="{9D8B030D-6E8A-4147-A177-3AD203B41FA5}">
                      <a16:colId xmlns:a16="http://schemas.microsoft.com/office/drawing/2014/main" val="140867035"/>
                    </a:ext>
                  </a:extLst>
                </a:gridCol>
                <a:gridCol w="6372322">
                  <a:extLst>
                    <a:ext uri="{9D8B030D-6E8A-4147-A177-3AD203B41FA5}">
                      <a16:colId xmlns:a16="http://schemas.microsoft.com/office/drawing/2014/main" val="1238067871"/>
                    </a:ext>
                  </a:extLst>
                </a:gridCol>
              </a:tblGrid>
              <a:tr h="287532">
                <a:tc gridSpan="2">
                  <a:txBody>
                    <a:bodyPr/>
                    <a:lstStyle/>
                    <a:p>
                      <a:pPr marL="36449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28575" cap="flat" cmpd="dbl" algn="ctr">
                      <a:solidFill>
                        <a:srgbClr val="FFFFFF"/>
                      </a:solidFill>
                      <a:prstDash val="solid"/>
                      <a:round/>
                      <a:headEnd type="none" w="med" len="med"/>
                      <a:tailEnd type="none" w="med" len="med"/>
                    </a:lnB>
                    <a:solidFill>
                      <a:srgbClr val="70AD47"/>
                    </a:solidFill>
                  </a:tcPr>
                </a:tc>
                <a:tc hMerge="1">
                  <a:txBody>
                    <a:bodyPr/>
                    <a:lstStyle/>
                    <a:p>
                      <a:endParaRPr lang="en-ZA"/>
                    </a:p>
                  </a:txBody>
                  <a:tcPr/>
                </a:tc>
                <a:tc>
                  <a:txBody>
                    <a:bodyPr/>
                    <a:lstStyle/>
                    <a:p>
                      <a:pPr marL="1158240" marR="360680" algn="just">
                        <a:lnSpc>
                          <a:spcPct val="150000"/>
                        </a:lnSpc>
                        <a:spcAft>
                          <a:spcPts val="0"/>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28575" cap="flat" cmpd="dbl"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251289773"/>
                  </a:ext>
                </a:extLst>
              </a:tr>
              <a:tr h="1875777">
                <a:tc>
                  <a:txBody>
                    <a:bodyPr/>
                    <a:lstStyle/>
                    <a:p>
                      <a:pPr marL="68580" algn="just">
                        <a:lnSpc>
                          <a:spcPct val="10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South African Fisheries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8580" algn="just">
                        <a:lnSpc>
                          <a:spcPct val="10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Development Fund</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lnL w="12700" cap="flat" cmpd="sng" algn="ctr">
                      <a:solidFill>
                        <a:srgbClr val="FFFFFF"/>
                      </a:solidFill>
                      <a:prstDash val="solid"/>
                      <a:round/>
                      <a:headEnd type="none" w="med" len="med"/>
                      <a:tailEnd type="none" w="med" len="med"/>
                    </a:lnL>
                    <a:lnR w="12700" cap="flat" cmpd="sng" algn="ctr">
                      <a:solidFill>
                        <a:srgbClr val="000000"/>
                      </a:solidFill>
                      <a:prstDash val="dash"/>
                      <a:round/>
                      <a:headEnd type="none" w="med" len="med"/>
                      <a:tailEnd type="none" w="med" len="med"/>
                    </a:lnR>
                    <a:lnT w="28575" cap="flat" cmpd="dbl" algn="ctr">
                      <a:solidFill>
                        <a:srgbClr val="FFFFFF"/>
                      </a:solidFill>
                      <a:prstDash val="solid"/>
                      <a:round/>
                      <a:headEnd type="none" w="med" len="med"/>
                      <a:tailEnd type="none" w="med" len="med"/>
                    </a:lnT>
                    <a:lnB>
                      <a:noFill/>
                    </a:lnB>
                    <a:solidFill>
                      <a:srgbClr val="70AD47"/>
                    </a:solidFill>
                  </a:tcPr>
                </a:tc>
                <a:tc>
                  <a:txBody>
                    <a:bodyPr/>
                    <a:lstStyle/>
                    <a:p>
                      <a:pPr marL="228600" algn="just">
                        <a:lnSpc>
                          <a:spcPct val="150000"/>
                        </a:lnSpc>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lnL w="12700" cap="flat" cmpd="sng" algn="ctr">
                      <a:solidFill>
                        <a:srgbClr val="000000"/>
                      </a:solidFill>
                      <a:prstDash val="dash"/>
                      <a:round/>
                      <a:headEnd type="none" w="med" len="med"/>
                      <a:tailEnd type="none" w="med" len="med"/>
                    </a:lnL>
                    <a:lnR>
                      <a:noFill/>
                    </a:lnR>
                    <a:lnT w="28575" cap="flat" cmpd="dbl" algn="ctr">
                      <a:solidFill>
                        <a:srgbClr val="FFFFFF"/>
                      </a:solidFill>
                      <a:prstDash val="solid"/>
                      <a:round/>
                      <a:headEnd type="none" w="med" len="med"/>
                      <a:tailEnd type="none" w="med" len="med"/>
                    </a:lnT>
                    <a:lnB>
                      <a:noFill/>
                    </a:lnB>
                    <a:solidFill>
                      <a:srgbClr val="C9C9C9"/>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Fund continues to support the Northern Cape co-operatives with various training interventions, provision of Personal Protective Equipment (PPE) during National lock down in partnership with the Department.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Fund has engaged with the Department on providing support to EC and KZN cooperatives. The Department  has to identify co-operatives that are rural (that have received little training) as a pilot for the 2022/2023 financial year. The fund is currently investigating other value chain and marketing options for other species with the assistance of the Department.</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ctr">
                    <a:lnL>
                      <a:noFill/>
                    </a:lnL>
                    <a:lnR w="12700" cap="flat" cmpd="sng" algn="ctr">
                      <a:solidFill>
                        <a:srgbClr val="FFFFFF"/>
                      </a:solidFill>
                      <a:prstDash val="solid"/>
                      <a:round/>
                      <a:headEnd type="none" w="med" len="med"/>
                      <a:tailEnd type="none" w="med" len="med"/>
                    </a:lnR>
                    <a:lnT w="28575" cap="flat" cmpd="dbl" algn="ctr">
                      <a:solidFill>
                        <a:srgbClr val="FFFFFF"/>
                      </a:solidFill>
                      <a:prstDash val="solid"/>
                      <a:round/>
                      <a:headEnd type="none" w="med" len="med"/>
                      <a:tailEnd type="none" w="med" len="med"/>
                    </a:lnT>
                    <a:lnB>
                      <a:noFill/>
                    </a:lnB>
                    <a:solidFill>
                      <a:srgbClr val="C9C9C9"/>
                    </a:solidFill>
                  </a:tcPr>
                </a:tc>
                <a:extLst>
                  <a:ext uri="{0D108BD9-81ED-4DB2-BD59-A6C34878D82A}">
                    <a16:rowId xmlns:a16="http://schemas.microsoft.com/office/drawing/2014/main" val="1073882044"/>
                  </a:ext>
                </a:extLst>
              </a:tr>
              <a:tr h="514424">
                <a:tc>
                  <a:txBody>
                    <a:bodyPr/>
                    <a:lstStyle/>
                    <a:p>
                      <a:pPr marL="1158240" algn="just">
                        <a:lnSpc>
                          <a:spcPct val="150000"/>
                        </a:lnSpc>
                        <a:spcAft>
                          <a:spcPts val="800"/>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FFFFFF"/>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6921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000000"/>
                      </a:solidFill>
                      <a:prstDash val="dash"/>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C9C9C9"/>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For the first time in three fishing seasons, the Port Nolloth cooperatives operated at a profit of over R100 000 for the 2020/21 financial year.</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9C9C9"/>
                    </a:solidFill>
                  </a:tcPr>
                </a:tc>
                <a:extLst>
                  <a:ext uri="{0D108BD9-81ED-4DB2-BD59-A6C34878D82A}">
                    <a16:rowId xmlns:a16="http://schemas.microsoft.com/office/drawing/2014/main" val="3571403602"/>
                  </a:ext>
                </a:extLst>
              </a:tr>
              <a:tr h="514424">
                <a:tc>
                  <a:txBody>
                    <a:bodyPr/>
                    <a:lstStyle/>
                    <a:p>
                      <a:pPr marL="6858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Oceana Group</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lnL w="12700" cap="flat" cmpd="sng" algn="ctr">
                      <a:solidFill>
                        <a:srgbClr val="FFFFFF"/>
                      </a:solidFill>
                      <a:prstDash val="solid"/>
                      <a:round/>
                      <a:headEnd type="none" w="med" len="med"/>
                      <a:tailEnd type="none" w="med" len="med"/>
                    </a:lnL>
                    <a:lnR w="1270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6921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000000"/>
                      </a:solidFill>
                      <a:prstDash val="dash"/>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C5E0B3"/>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Provided training intervention for small-scale fishing communities in Kouga and Koukamma municipalities.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5E0B3"/>
                    </a:solidFill>
                  </a:tcPr>
                </a:tc>
                <a:extLst>
                  <a:ext uri="{0D108BD9-81ED-4DB2-BD59-A6C34878D82A}">
                    <a16:rowId xmlns:a16="http://schemas.microsoft.com/office/drawing/2014/main" val="651452369"/>
                  </a:ext>
                </a:extLst>
              </a:tr>
              <a:tr h="752706">
                <a:tc>
                  <a:txBody>
                    <a:bodyPr/>
                    <a:lstStyle/>
                    <a:p>
                      <a:pPr marL="1158240" algn="just">
                        <a:lnSpc>
                          <a:spcPct val="150000"/>
                        </a:lnSpc>
                        <a:spcAft>
                          <a:spcPts val="800"/>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FFFFFF"/>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a:noFill/>
                    </a:lnB>
                    <a:solidFill>
                      <a:srgbClr val="70AD47"/>
                    </a:solidFill>
                  </a:tcPr>
                </a:tc>
                <a:tc>
                  <a:txBody>
                    <a:bodyPr/>
                    <a:lstStyle/>
                    <a:p>
                      <a:pPr marL="6921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000000"/>
                      </a:solidFill>
                      <a:prstDash val="dash"/>
                      <a:round/>
                      <a:headEnd type="none" w="med" len="med"/>
                      <a:tailEnd type="none" w="med" len="med"/>
                    </a:lnL>
                    <a:lnR>
                      <a:noFill/>
                    </a:lnR>
                    <a:lnT>
                      <a:noFill/>
                    </a:lnT>
                    <a:lnB>
                      <a:noFill/>
                    </a:lnB>
                    <a:solidFill>
                      <a:srgbClr val="C5E0B3"/>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Training was further rolled out in all co-operatives in Eastern Cape and Kwa-Zulu Natal to date. This was a total of 107 small-scale fishing co-operatives.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ctr">
                    <a:lnL>
                      <a:noFill/>
                    </a:lnL>
                    <a:lnR w="12700" cap="flat" cmpd="sng" algn="ctr">
                      <a:solidFill>
                        <a:srgbClr val="FFFFFF"/>
                      </a:solidFill>
                      <a:prstDash val="solid"/>
                      <a:round/>
                      <a:headEnd type="none" w="med" len="med"/>
                      <a:tailEnd type="none" w="med" len="med"/>
                    </a:lnR>
                    <a:lnT>
                      <a:noFill/>
                    </a:lnT>
                    <a:lnB>
                      <a:noFill/>
                    </a:lnB>
                    <a:solidFill>
                      <a:srgbClr val="C5E0B3"/>
                    </a:solidFill>
                  </a:tcPr>
                </a:tc>
                <a:extLst>
                  <a:ext uri="{0D108BD9-81ED-4DB2-BD59-A6C34878D82A}">
                    <a16:rowId xmlns:a16="http://schemas.microsoft.com/office/drawing/2014/main" val="1127137979"/>
                  </a:ext>
                </a:extLst>
              </a:tr>
              <a:tr h="514424">
                <a:tc>
                  <a:txBody>
                    <a:bodyPr/>
                    <a:lstStyle/>
                    <a:p>
                      <a:pPr marL="1158240" algn="just">
                        <a:lnSpc>
                          <a:spcPct val="150000"/>
                        </a:lnSpc>
                        <a:spcAft>
                          <a:spcPts val="800"/>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FFFFFF"/>
                      </a:solidFill>
                      <a:prstDash val="solid"/>
                      <a:round/>
                      <a:headEnd type="none" w="med" len="med"/>
                      <a:tailEnd type="none" w="med" len="med"/>
                    </a:lnL>
                    <a:lnR w="12700" cap="flat" cmpd="sng" algn="ctr">
                      <a:solidFill>
                        <a:srgbClr val="000000"/>
                      </a:solidFill>
                      <a:prstDash val="dash"/>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6921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369" marT="56273" marB="28812">
                    <a:lnL w="12700" cap="flat" cmpd="sng" algn="ctr">
                      <a:solidFill>
                        <a:srgbClr val="000000"/>
                      </a:solidFill>
                      <a:prstDash val="dash"/>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C5E0B3"/>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training focussed on business and Financial management, and co-operative governance  training.</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369" marT="56273" marB="28812"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2891079828"/>
                  </a:ext>
                </a:extLst>
              </a:tr>
            </a:tbl>
          </a:graphicData>
        </a:graphic>
      </p:graphicFrame>
      <p:sp>
        <p:nvSpPr>
          <p:cNvPr id="4" name="Slide Number Placeholder 3">
            <a:extLst>
              <a:ext uri="{FF2B5EF4-FFF2-40B4-BE49-F238E27FC236}">
                <a16:creationId xmlns:a16="http://schemas.microsoft.com/office/drawing/2014/main" id="{CF854BB9-E406-4695-B1F1-126FB968EE42}"/>
              </a:ext>
            </a:extLst>
          </p:cNvPr>
          <p:cNvSpPr>
            <a:spLocks noGrp="1"/>
          </p:cNvSpPr>
          <p:nvPr>
            <p:ph type="sldNum" sz="quarter" idx="12"/>
          </p:nvPr>
        </p:nvSpPr>
        <p:spPr/>
        <p:txBody>
          <a:bodyPr/>
          <a:lstStyle/>
          <a:p>
            <a:fld id="{49E107A0-7B7C-8743-BC43-85A450895BAC}" type="slidenum">
              <a:rPr lang="en-US" smtClean="0"/>
              <a:t>29</a:t>
            </a:fld>
            <a:endParaRPr lang="en-US" dirty="0"/>
          </a:p>
        </p:txBody>
      </p:sp>
    </p:spTree>
    <p:extLst>
      <p:ext uri="{BB962C8B-B14F-4D97-AF65-F5344CB8AC3E}">
        <p14:creationId xmlns:p14="http://schemas.microsoft.com/office/powerpoint/2010/main" val="2161878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p:txBody>
          <a:bodyPr>
            <a:normAutofit/>
          </a:bodyPr>
          <a:lstStyle/>
          <a:p>
            <a:r>
              <a:rPr lang="en-US" sz="2800" b="1" dirty="0">
                <a:latin typeface="+mn-lt"/>
                <a:cs typeface="Arial" panose="020B0604020202020204" pitchFamily="34" charset="0"/>
              </a:rPr>
              <a:t>OVERALL SUMMARY OF ANNUAL PERFORMANCE</a:t>
            </a:r>
          </a:p>
        </p:txBody>
      </p:sp>
      <p:graphicFrame>
        <p:nvGraphicFramePr>
          <p:cNvPr id="5" name="Group 121">
            <a:extLst>
              <a:ext uri="{FF2B5EF4-FFF2-40B4-BE49-F238E27FC236}">
                <a16:creationId xmlns:a16="http://schemas.microsoft.com/office/drawing/2014/main" id="{B87BD910-0B87-4438-AD4A-618CDAD7CFA0}"/>
              </a:ext>
            </a:extLst>
          </p:cNvPr>
          <p:cNvGraphicFramePr>
            <a:graphicFrameLocks/>
          </p:cNvGraphicFramePr>
          <p:nvPr>
            <p:extLst>
              <p:ext uri="{D42A27DB-BD31-4B8C-83A1-F6EECF244321}">
                <p14:modId xmlns:p14="http://schemas.microsoft.com/office/powerpoint/2010/main" val="3310385210"/>
              </p:ext>
            </p:extLst>
          </p:nvPr>
        </p:nvGraphicFramePr>
        <p:xfrm>
          <a:off x="132522" y="1123806"/>
          <a:ext cx="8732345" cy="4873283"/>
        </p:xfrm>
        <a:graphic>
          <a:graphicData uri="http://schemas.openxmlformats.org/drawingml/2006/table">
            <a:tbl>
              <a:tblPr/>
              <a:tblGrid>
                <a:gridCol w="1595361">
                  <a:extLst>
                    <a:ext uri="{9D8B030D-6E8A-4147-A177-3AD203B41FA5}">
                      <a16:colId xmlns:a16="http://schemas.microsoft.com/office/drawing/2014/main" val="20000"/>
                    </a:ext>
                  </a:extLst>
                </a:gridCol>
                <a:gridCol w="1595362">
                  <a:extLst>
                    <a:ext uri="{9D8B030D-6E8A-4147-A177-3AD203B41FA5}">
                      <a16:colId xmlns:a16="http://schemas.microsoft.com/office/drawing/2014/main" val="20001"/>
                    </a:ext>
                  </a:extLst>
                </a:gridCol>
                <a:gridCol w="1861257">
                  <a:extLst>
                    <a:ext uri="{9D8B030D-6E8A-4147-A177-3AD203B41FA5}">
                      <a16:colId xmlns:a16="http://schemas.microsoft.com/office/drawing/2014/main" val="20002"/>
                    </a:ext>
                  </a:extLst>
                </a:gridCol>
                <a:gridCol w="1814822">
                  <a:extLst>
                    <a:ext uri="{9D8B030D-6E8A-4147-A177-3AD203B41FA5}">
                      <a16:colId xmlns:a16="http://schemas.microsoft.com/office/drawing/2014/main" val="20003"/>
                    </a:ext>
                  </a:extLst>
                </a:gridCol>
                <a:gridCol w="1865543">
                  <a:extLst>
                    <a:ext uri="{9D8B030D-6E8A-4147-A177-3AD203B41FA5}">
                      <a16:colId xmlns:a16="http://schemas.microsoft.com/office/drawing/2014/main" val="20004"/>
                    </a:ext>
                  </a:extLst>
                </a:gridCol>
              </a:tblGrid>
              <a:tr h="381465">
                <a:tc>
                  <a:txBody>
                    <a:bodyPr/>
                    <a:lstStyle/>
                    <a:p>
                      <a:pPr marL="0" algn="l" defTabSz="914400" rtl="0" eaLnBrk="1" latinLnBrk="0" hangingPunct="1">
                        <a:spcAft>
                          <a:spcPts val="0"/>
                        </a:spcAft>
                      </a:pPr>
                      <a:r>
                        <a:rPr kumimoji="0" lang="en-ZA" sz="1200" b="1" i="0" u="none" strike="noStrike" kern="1200" cap="none" normalizeH="0" baseline="0" dirty="0">
                          <a:ln>
                            <a:noFill/>
                          </a:ln>
                          <a:solidFill>
                            <a:schemeClr val="tx1"/>
                          </a:solidFill>
                          <a:effectLst/>
                          <a:latin typeface="Arial" pitchFamily="34" charset="0"/>
                          <a:ea typeface="+mn-ea"/>
                          <a:cs typeface="Arial" pitchFamily="34" charset="0"/>
                        </a:rPr>
                        <a:t>Programme</a:t>
                      </a:r>
                    </a:p>
                  </a:txBody>
                  <a:tcPr marL="68594" marR="68594"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Achieved </a:t>
                      </a:r>
                      <a:endParaRPr kumimoji="0" lang="en-ZA" sz="1200" b="1" i="0" u="none" strike="noStrike" kern="1200" cap="none" normalizeH="0" baseline="0" dirty="0">
                        <a:ln>
                          <a:noFill/>
                        </a:ln>
                        <a:solidFill>
                          <a:schemeClr val="tx1"/>
                        </a:solidFill>
                        <a:effectLst/>
                        <a:latin typeface="Arial" pitchFamily="34" charset="0"/>
                        <a:ea typeface="+mn-ea"/>
                        <a:cs typeface="Arial" pitchFamily="34" charset="0"/>
                      </a:endParaRPr>
                    </a:p>
                  </a:txBody>
                  <a:tcPr marL="68594" marR="68594"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00FF0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Partially Achieved </a:t>
                      </a:r>
                      <a:endParaRPr kumimoji="0" lang="en-ZA" sz="1200" b="1" i="0" u="none" strike="noStrike" kern="1200" cap="none" normalizeH="0" baseline="0" dirty="0">
                        <a:ln>
                          <a:noFill/>
                        </a:ln>
                        <a:solidFill>
                          <a:schemeClr val="tx1"/>
                        </a:solidFill>
                        <a:effectLst/>
                        <a:latin typeface="Arial" pitchFamily="34" charset="0"/>
                        <a:ea typeface="+mn-ea"/>
                        <a:cs typeface="Arial" pitchFamily="34" charset="0"/>
                      </a:endParaRPr>
                    </a:p>
                  </a:txBody>
                  <a:tcPr marL="68594" marR="68594"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FFFF0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Off Target</a:t>
                      </a:r>
                      <a:endParaRPr kumimoji="0" lang="en-ZA" sz="1200" b="1" i="0" u="none" strike="noStrike" kern="1200" cap="none" normalizeH="0" baseline="0" dirty="0">
                        <a:ln>
                          <a:noFill/>
                        </a:ln>
                        <a:solidFill>
                          <a:schemeClr val="tx1"/>
                        </a:solidFill>
                        <a:effectLst/>
                        <a:latin typeface="Arial" pitchFamily="34" charset="0"/>
                        <a:ea typeface="+mn-ea"/>
                        <a:cs typeface="Arial" pitchFamily="34" charset="0"/>
                      </a:endParaRPr>
                    </a:p>
                  </a:txBody>
                  <a:tcPr marL="68594" marR="68594"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FF000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Exceeded </a:t>
                      </a:r>
                      <a:endParaRPr kumimoji="0" lang="en-ZA" sz="1200" b="1" i="0" u="none" strike="noStrike" kern="1200" cap="none" normalizeH="0" baseline="0" dirty="0">
                        <a:ln>
                          <a:noFill/>
                        </a:ln>
                        <a:solidFill>
                          <a:schemeClr val="tx1"/>
                        </a:solidFill>
                        <a:effectLst/>
                        <a:latin typeface="Arial" pitchFamily="34" charset="0"/>
                        <a:ea typeface="+mn-ea"/>
                        <a:cs typeface="Arial" pitchFamily="34" charset="0"/>
                      </a:endParaRPr>
                    </a:p>
                  </a:txBody>
                  <a:tcPr marL="68594" marR="68594" marT="0" marB="0">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00FF00"/>
                    </a:solidFill>
                  </a:tcPr>
                </a:tc>
                <a:extLst>
                  <a:ext uri="{0D108BD9-81ED-4DB2-BD59-A6C34878D82A}">
                    <a16:rowId xmlns:a16="http://schemas.microsoft.com/office/drawing/2014/main" val="10000"/>
                  </a:ext>
                </a:extLst>
              </a:tr>
              <a:tr h="417509">
                <a:tc>
                  <a:txBody>
                    <a:bodyPr/>
                    <a:lstStyle/>
                    <a:p>
                      <a:pPr marL="0" algn="l" defTabSz="914400" rtl="0" eaLnBrk="1" latinLnBrk="0" hangingPunct="1">
                        <a:spcAft>
                          <a:spcPts val="0"/>
                        </a:spcAft>
                      </a:pPr>
                      <a:r>
                        <a:rPr lang="en-ZA" sz="1200" b="1" kern="1200" dirty="0">
                          <a:solidFill>
                            <a:schemeClr val="tx1"/>
                          </a:solidFill>
                          <a:latin typeface="Arial" pitchFamily="34" charset="0"/>
                          <a:ea typeface="+mn-ea"/>
                          <a:cs typeface="Arial" pitchFamily="34" charset="0"/>
                        </a:rPr>
                        <a:t>Administration (CFO</a:t>
                      </a:r>
                      <a:r>
                        <a:rPr lang="en-ZA" sz="1200" b="1" kern="1200" baseline="0" dirty="0">
                          <a:solidFill>
                            <a:schemeClr val="tx1"/>
                          </a:solidFill>
                          <a:latin typeface="Arial" pitchFamily="34" charset="0"/>
                          <a:ea typeface="+mn-ea"/>
                          <a:cs typeface="Arial" pitchFamily="34" charset="0"/>
                        </a:rPr>
                        <a:t> &amp; Corporate Management Services)</a:t>
                      </a:r>
                      <a:endParaRPr lang="en-ZA" sz="1200" b="1" kern="1200" dirty="0">
                        <a:solidFill>
                          <a:schemeClr val="tx1"/>
                        </a:solidFill>
                        <a:latin typeface="Arial" pitchFamily="34" charset="0"/>
                        <a:ea typeface="+mn-ea"/>
                        <a:cs typeface="Arial" pitchFamily="34" charset="0"/>
                      </a:endParaRP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60% (9/15)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33% (5/15)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7% (1/15)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22% (2/9)</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1"/>
                  </a:ext>
                </a:extLst>
              </a:tr>
              <a:tr h="4019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b="1" kern="1200" dirty="0">
                          <a:solidFill>
                            <a:schemeClr val="tx1"/>
                          </a:solidFill>
                          <a:latin typeface="Arial" pitchFamily="34" charset="0"/>
                          <a:ea typeface="+mn-ea"/>
                          <a:cs typeface="Arial" pitchFamily="34" charset="0"/>
                        </a:rPr>
                        <a:t>Regulatory Compliance &amp; Sector Monitoring </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75% (9/12)</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8% (1/12)</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17% (2/12)</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67% (6/9)</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2"/>
                  </a:ext>
                </a:extLst>
              </a:tr>
              <a:tr h="404429">
                <a:tc>
                  <a:txBody>
                    <a:bodyPr/>
                    <a:lstStyle/>
                    <a:p>
                      <a:pPr marL="0" algn="l" defTabSz="914400" rtl="0" eaLnBrk="1" latinLnBrk="0" hangingPunct="1">
                        <a:spcAft>
                          <a:spcPts val="0"/>
                        </a:spcAft>
                      </a:pPr>
                      <a:r>
                        <a:rPr lang="en-US" sz="1200" b="1" dirty="0">
                          <a:latin typeface="Arial" pitchFamily="34" charset="0"/>
                          <a:cs typeface="Arial" pitchFamily="34" charset="0"/>
                        </a:rPr>
                        <a:t>Oceans &amp; Coasts</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82% (13/16)</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6% (1/16)</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12% (2/16)</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8% (1/12)</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3"/>
                  </a:ext>
                </a:extLst>
              </a:tr>
              <a:tr h="374677">
                <a:tc>
                  <a:txBody>
                    <a:bodyPr/>
                    <a:lstStyle/>
                    <a:p>
                      <a:pPr marL="0" algn="l" defTabSz="914400" rtl="0" eaLnBrk="1" latinLnBrk="0" hangingPunct="1">
                        <a:spcAft>
                          <a:spcPts val="0"/>
                        </a:spcAft>
                      </a:pPr>
                      <a:r>
                        <a:rPr lang="en-ZA" sz="1200" b="1" kern="1200" dirty="0">
                          <a:solidFill>
                            <a:schemeClr val="tx1"/>
                          </a:solidFill>
                          <a:latin typeface="Arial" pitchFamily="34" charset="0"/>
                          <a:ea typeface="+mn-ea"/>
                          <a:cs typeface="Arial" pitchFamily="34" charset="0"/>
                        </a:rPr>
                        <a:t>Climate Change &amp; Air Quality</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89% (16/18)</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11% (2/18)</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6% (1/16)</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4"/>
                  </a:ext>
                </a:extLst>
              </a:tr>
              <a:tr h="372740">
                <a:tc>
                  <a:txBody>
                    <a:bodyPr/>
                    <a:lstStyle/>
                    <a:p>
                      <a:pPr marL="0" algn="l" defTabSz="914400" rtl="0" eaLnBrk="1" latinLnBrk="0" hangingPunct="1">
                        <a:spcAft>
                          <a:spcPts val="0"/>
                        </a:spcAft>
                      </a:pPr>
                      <a:r>
                        <a:rPr lang="en-ZA" sz="1200" b="1" kern="1200" dirty="0">
                          <a:solidFill>
                            <a:schemeClr val="tx1"/>
                          </a:solidFill>
                          <a:latin typeface="Arial" pitchFamily="34" charset="0"/>
                          <a:ea typeface="+mn-ea"/>
                          <a:cs typeface="Arial" pitchFamily="34" charset="0"/>
                        </a:rPr>
                        <a:t>Biodiversity &amp; Conservation</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66% (19/29)</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14% (4/29)</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20% (6/29)</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16% (3/19)</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5"/>
                  </a:ext>
                </a:extLst>
              </a:tr>
              <a:tr h="433929">
                <a:tc>
                  <a:txBody>
                    <a:bodyPr/>
                    <a:lstStyle/>
                    <a:p>
                      <a:pPr marL="0" indent="0" algn="l" defTabSz="914400" rtl="0" eaLnBrk="1" latinLnBrk="0" hangingPunct="1">
                        <a:spcAft>
                          <a:spcPts val="0"/>
                        </a:spcAft>
                        <a:buFontTx/>
                        <a:buNone/>
                      </a:pPr>
                      <a:r>
                        <a:rPr lang="en-US" sz="1200" b="1" kern="1200" dirty="0">
                          <a:solidFill>
                            <a:schemeClr val="tx1"/>
                          </a:solidFill>
                          <a:latin typeface="Arial" pitchFamily="34" charset="0"/>
                          <a:ea typeface="+mn-ea"/>
                          <a:cs typeface="Arial" pitchFamily="34" charset="0"/>
                        </a:rPr>
                        <a:t>Environmental Programmes</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33% (5/15)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47% (7/15)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20% (3/15)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60% (3/5)</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6"/>
                  </a:ext>
                </a:extLst>
              </a:tr>
              <a:tr h="397318">
                <a:tc>
                  <a:txBody>
                    <a:bodyPr/>
                    <a:lstStyle/>
                    <a:p>
                      <a:pPr marL="0" algn="l" defTabSz="914400" rtl="0" eaLnBrk="1" latinLnBrk="0" hangingPunct="1">
                        <a:spcAft>
                          <a:spcPts val="0"/>
                        </a:spcAft>
                      </a:pPr>
                      <a:r>
                        <a:rPr lang="en-US" sz="1200" b="1" dirty="0">
                          <a:latin typeface="Arial" pitchFamily="34" charset="0"/>
                          <a:cs typeface="Arial" pitchFamily="34" charset="0"/>
                        </a:rPr>
                        <a:t>Chemicals &amp; Waste Management</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82% (14/17)</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12% (2/17)</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6% (1/17)</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45% (5/11)</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7"/>
                  </a:ext>
                </a:extLst>
              </a:tr>
              <a:tr h="397318">
                <a:tc>
                  <a:txBody>
                    <a:bodyPr/>
                    <a:lstStyle/>
                    <a:p>
                      <a:r>
                        <a:rPr lang="en-US" sz="1200" b="1" kern="1200" dirty="0">
                          <a:solidFill>
                            <a:schemeClr val="tx1"/>
                          </a:solidFill>
                          <a:latin typeface="Arial" pitchFamily="34" charset="0"/>
                          <a:ea typeface="+mn-ea"/>
                          <a:cs typeface="Arial" pitchFamily="34" charset="0"/>
                        </a:rPr>
                        <a:t>Forestry</a:t>
                      </a:r>
                      <a:endParaRPr lang="en-ZA" sz="1200" b="1" kern="1200" dirty="0">
                        <a:solidFill>
                          <a:schemeClr val="tx1"/>
                        </a:solidFill>
                        <a:latin typeface="Arial" pitchFamily="34" charset="0"/>
                        <a:ea typeface="+mn-ea"/>
                        <a:cs typeface="Arial" pitchFamily="34" charset="0"/>
                      </a:endParaRP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72% (10/14)</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21% </a:t>
                      </a:r>
                      <a:r>
                        <a:rPr kumimoji="0" lang="en-ZA" sz="1400" b="1" i="0" u="none" strike="noStrike" kern="1200" cap="none" normalizeH="0" baseline="0" dirty="0">
                          <a:ln>
                            <a:noFill/>
                          </a:ln>
                          <a:solidFill>
                            <a:schemeClr val="tx1"/>
                          </a:solidFill>
                          <a:effectLst/>
                          <a:latin typeface="Arial Narrow" pitchFamily="34" charset="0"/>
                          <a:ea typeface="+mn-ea"/>
                          <a:cs typeface="+mn-cs"/>
                        </a:rPr>
                        <a:t>(3/14)</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7</a:t>
                      </a:r>
                      <a:r>
                        <a:rPr kumimoji="0" lang="en-ZA" sz="1400" b="1" i="0" u="none" strike="noStrike" kern="1200" cap="none" normalizeH="0" baseline="0" dirty="0">
                          <a:ln>
                            <a:noFill/>
                          </a:ln>
                          <a:solidFill>
                            <a:schemeClr val="tx1"/>
                          </a:solidFill>
                          <a:effectLst/>
                          <a:latin typeface="Arial Narrow" pitchFamily="34" charset="0"/>
                          <a:ea typeface="+mn-ea"/>
                          <a:cs typeface="+mn-cs"/>
                        </a:rPr>
                        <a:t>% </a:t>
                      </a:r>
                      <a:r>
                        <a:rPr kumimoji="0" lang="en-ZA" sz="1400" b="1" i="0" u="none" strike="noStrike" kern="1200" cap="none" normalizeH="0" baseline="0" dirty="0">
                          <a:ln>
                            <a:noFill/>
                          </a:ln>
                          <a:solidFill>
                            <a:schemeClr val="tx1"/>
                          </a:solidFill>
                          <a:effectLst/>
                          <a:latin typeface="Arial Narrow" pitchFamily="34" charset="0"/>
                          <a:ea typeface=""/>
                          <a:cs typeface=""/>
                        </a:rPr>
                        <a:t>(1/14)</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40% (4/10)</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8"/>
                  </a:ext>
                </a:extLst>
              </a:tr>
              <a:tr h="39731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tx1"/>
                          </a:solidFill>
                          <a:latin typeface="Arial" pitchFamily="34" charset="0"/>
                          <a:ea typeface="+mn-ea"/>
                          <a:cs typeface="Arial" pitchFamily="34" charset="0"/>
                        </a:rPr>
                        <a:t>Fisheries</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54% (7/13)</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23% (3/13)</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23% (3/13)</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tc>
                  <a:txBody>
                    <a:bodyPr/>
                    <a:lstStyle>
                      <a:lvl1pPr marL="0" algn="l" defTabSz="457200" rtl="0" eaLnBrk="1" latinLnBrk="0" hangingPunct="1">
                        <a:defRPr sz="1800" kern="1200">
                          <a:solidFill>
                            <a:schemeClr val="tx1"/>
                          </a:solidFill>
                          <a:latin typeface="Calibri"/>
                          <a:ea typeface=""/>
                          <a:cs typeface=""/>
                        </a:defRPr>
                      </a:lvl1pPr>
                      <a:lvl2pPr marL="457200" algn="l" defTabSz="457200" rtl="0" eaLnBrk="1" latinLnBrk="0" hangingPunct="1">
                        <a:defRPr sz="1800" kern="1200">
                          <a:solidFill>
                            <a:schemeClr val="tx1"/>
                          </a:solidFill>
                          <a:latin typeface="Calibri"/>
                          <a:ea typeface=""/>
                          <a:cs typeface=""/>
                        </a:defRPr>
                      </a:lvl2pPr>
                      <a:lvl3pPr marL="914400" algn="l" defTabSz="457200" rtl="0" eaLnBrk="1" latinLnBrk="0" hangingPunct="1">
                        <a:defRPr sz="1800" kern="1200">
                          <a:solidFill>
                            <a:schemeClr val="tx1"/>
                          </a:solidFill>
                          <a:latin typeface="Calibri"/>
                          <a:ea typeface=""/>
                          <a:cs typeface=""/>
                        </a:defRPr>
                      </a:lvl3pPr>
                      <a:lvl4pPr marL="1371600" algn="l" defTabSz="457200" rtl="0" eaLnBrk="1" latinLnBrk="0" hangingPunct="1">
                        <a:defRPr sz="1800" kern="1200">
                          <a:solidFill>
                            <a:schemeClr val="tx1"/>
                          </a:solidFill>
                          <a:latin typeface="Calibri"/>
                          <a:ea typeface=""/>
                          <a:cs typeface=""/>
                        </a:defRPr>
                      </a:lvl4pPr>
                      <a:lvl5pPr marL="1828800" algn="l" defTabSz="457200" rtl="0" eaLnBrk="1" latinLnBrk="0" hangingPunct="1">
                        <a:defRPr sz="1800" kern="1200">
                          <a:solidFill>
                            <a:schemeClr val="tx1"/>
                          </a:solidFill>
                          <a:latin typeface="Calibri"/>
                          <a:ea typeface=""/>
                          <a:cs typeface=""/>
                        </a:defRPr>
                      </a:lvl5pPr>
                      <a:lvl6pPr marL="2286000" algn="l" defTabSz="457200" rtl="0" eaLnBrk="1" latinLnBrk="0" hangingPunct="1">
                        <a:defRPr sz="1800" kern="1200">
                          <a:solidFill>
                            <a:schemeClr val="tx1"/>
                          </a:solidFill>
                          <a:latin typeface="Calibri"/>
                          <a:ea typeface=""/>
                          <a:cs typeface=""/>
                        </a:defRPr>
                      </a:lvl6pPr>
                      <a:lvl7pPr marL="2743200" algn="l" defTabSz="457200" rtl="0" eaLnBrk="1" latinLnBrk="0" hangingPunct="1">
                        <a:defRPr sz="1800" kern="1200">
                          <a:solidFill>
                            <a:schemeClr val="tx1"/>
                          </a:solidFill>
                          <a:latin typeface="Calibri"/>
                          <a:ea typeface=""/>
                          <a:cs typeface=""/>
                        </a:defRPr>
                      </a:lvl7pPr>
                      <a:lvl8pPr marL="3200400" algn="l" defTabSz="457200" rtl="0" eaLnBrk="1" latinLnBrk="0" hangingPunct="1">
                        <a:defRPr sz="1800" kern="1200">
                          <a:solidFill>
                            <a:schemeClr val="tx1"/>
                          </a:solidFill>
                          <a:latin typeface="Calibri"/>
                          <a:ea typeface=""/>
                          <a:cs typeface=""/>
                        </a:defRPr>
                      </a:lvl8pPr>
                      <a:lvl9pPr marL="3657600" algn="l" defTabSz="457200" rtl="0" eaLnBrk="1" latinLnBrk="0" hangingPunct="1">
                        <a:defRPr sz="1800" kern="1200">
                          <a:solidFill>
                            <a:schemeClr val="tx1"/>
                          </a:solidFill>
                          <a:latin typeface="Calibri"/>
                          <a:ea typeface=""/>
                          <a:cs typeface=""/>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
                          <a:cs typeface=""/>
                        </a:rPr>
                        <a:t>29% (2/7)</a:t>
                      </a:r>
                    </a:p>
                  </a:txBody>
                  <a:tcPr marL="68582" marR="68582"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chemeClr val="accent3">
                        <a:lumMod val="20000"/>
                        <a:lumOff val="80000"/>
                      </a:schemeClr>
                    </a:solidFill>
                  </a:tcPr>
                </a:tc>
                <a:extLst>
                  <a:ext uri="{0D108BD9-81ED-4DB2-BD59-A6C34878D82A}">
                    <a16:rowId xmlns:a16="http://schemas.microsoft.com/office/drawing/2014/main" val="10009"/>
                  </a:ext>
                </a:extLst>
              </a:tr>
              <a:tr h="433929">
                <a:tc>
                  <a:txBody>
                    <a:bodyPr/>
                    <a:lstStyle/>
                    <a:p>
                      <a:r>
                        <a:rPr lang="en-US" sz="1200" b="1" dirty="0">
                          <a:latin typeface="Arial" pitchFamily="34" charset="0"/>
                          <a:cs typeface="Arial" pitchFamily="34" charset="0"/>
                        </a:rPr>
                        <a:t>DFFE</a:t>
                      </a:r>
                      <a:endParaRPr lang="en-ZA" sz="1200" b="1" dirty="0">
                        <a:latin typeface="Arial" pitchFamily="34" charset="0"/>
                        <a:cs typeface="Arial" pitchFamily="34" charset="0"/>
                      </a:endParaRP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68% (102/149)</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19% (28/149)</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13% (19/149)</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29% (27/99)</a:t>
                      </a:r>
                    </a:p>
                  </a:txBody>
                  <a:tcPr marL="68594" marR="68594"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3175" cap="flat" cmpd="sng" algn="ctr">
                      <a:solidFill>
                        <a:schemeClr val="folHlink"/>
                      </a:solidFill>
                      <a:prstDash val="solid"/>
                      <a:round/>
                      <a:headEnd type="none" w="sm" len="sm"/>
                      <a:tailEnd type="none" w="sm" len="sm"/>
                    </a:lnT>
                    <a:lnB w="3175" cap="flat" cmpd="sng" algn="ctr">
                      <a:solidFill>
                        <a:schemeClr val="folHlink"/>
                      </a:solidFill>
                      <a:prstDash val="solid"/>
                      <a:round/>
                      <a:headEnd type="none" w="sm" len="sm"/>
                      <a:tailEnd type="none" w="sm" len="sm"/>
                    </a:lnB>
                    <a:lnTlToBr>
                      <a:noFill/>
                    </a:lnTlToBr>
                    <a:lnBlToTr>
                      <a:noFill/>
                    </a:lnBlToTr>
                    <a:solidFill>
                      <a:srgbClr val="92D050"/>
                    </a:solidFill>
                  </a:tcPr>
                </a:tc>
                <a:extLst>
                  <a:ext uri="{0D108BD9-81ED-4DB2-BD59-A6C34878D82A}">
                    <a16:rowId xmlns:a16="http://schemas.microsoft.com/office/drawing/2014/main" val="10010"/>
                  </a:ext>
                </a:extLst>
              </a:tr>
            </a:tbl>
          </a:graphicData>
        </a:graphic>
      </p:graphicFrame>
      <p:sp>
        <p:nvSpPr>
          <p:cNvPr id="3" name="Slide Number Placeholder 2">
            <a:extLst>
              <a:ext uri="{FF2B5EF4-FFF2-40B4-BE49-F238E27FC236}">
                <a16:creationId xmlns:a16="http://schemas.microsoft.com/office/drawing/2014/main" id="{04E29A97-5521-4940-9BBD-BB1ED82F076A}"/>
              </a:ext>
            </a:extLst>
          </p:cNvPr>
          <p:cNvSpPr>
            <a:spLocks noGrp="1"/>
          </p:cNvSpPr>
          <p:nvPr>
            <p:ph type="sldNum" sz="quarter" idx="12"/>
          </p:nvPr>
        </p:nvSpPr>
        <p:spPr/>
        <p:txBody>
          <a:bodyPr/>
          <a:lstStyle/>
          <a:p>
            <a:fld id="{49E107A0-7B7C-8743-BC43-85A450895BAC}" type="slidenum">
              <a:rPr lang="en-US" smtClean="0"/>
              <a:t>3</a:t>
            </a:fld>
            <a:endParaRPr lang="en-US" dirty="0"/>
          </a:p>
        </p:txBody>
      </p:sp>
    </p:spTree>
    <p:extLst>
      <p:ext uri="{BB962C8B-B14F-4D97-AF65-F5344CB8AC3E}">
        <p14:creationId xmlns:p14="http://schemas.microsoft.com/office/powerpoint/2010/main" val="1974040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709284A-3D92-4ADB-B54E-581BAB43ADB2}"/>
              </a:ext>
            </a:extLst>
          </p:cNvPr>
          <p:cNvGraphicFramePr>
            <a:graphicFrameLocks noGrp="1"/>
          </p:cNvGraphicFramePr>
          <p:nvPr>
            <p:ph idx="1"/>
            <p:extLst>
              <p:ext uri="{D42A27DB-BD31-4B8C-83A1-F6EECF244321}">
                <p14:modId xmlns:p14="http://schemas.microsoft.com/office/powerpoint/2010/main" val="95778053"/>
              </p:ext>
            </p:extLst>
          </p:nvPr>
        </p:nvGraphicFramePr>
        <p:xfrm>
          <a:off x="431799" y="439317"/>
          <a:ext cx="8229599" cy="5039565"/>
        </p:xfrm>
        <a:graphic>
          <a:graphicData uri="http://schemas.openxmlformats.org/drawingml/2006/table">
            <a:tbl>
              <a:tblPr firstRow="1" firstCol="1" bandRow="1"/>
              <a:tblGrid>
                <a:gridCol w="2636466">
                  <a:extLst>
                    <a:ext uri="{9D8B030D-6E8A-4147-A177-3AD203B41FA5}">
                      <a16:colId xmlns:a16="http://schemas.microsoft.com/office/drawing/2014/main" val="1257437880"/>
                    </a:ext>
                  </a:extLst>
                </a:gridCol>
                <a:gridCol w="107073">
                  <a:extLst>
                    <a:ext uri="{9D8B030D-6E8A-4147-A177-3AD203B41FA5}">
                      <a16:colId xmlns:a16="http://schemas.microsoft.com/office/drawing/2014/main" val="2782674293"/>
                    </a:ext>
                  </a:extLst>
                </a:gridCol>
                <a:gridCol w="5486060">
                  <a:extLst>
                    <a:ext uri="{9D8B030D-6E8A-4147-A177-3AD203B41FA5}">
                      <a16:colId xmlns:a16="http://schemas.microsoft.com/office/drawing/2014/main" val="1423357321"/>
                    </a:ext>
                  </a:extLst>
                </a:gridCol>
              </a:tblGrid>
              <a:tr h="287163">
                <a:tc gridSpan="2">
                  <a:txBody>
                    <a:bodyPr/>
                    <a:lstStyle/>
                    <a:p>
                      <a:pPr marL="364490" algn="just">
                        <a:lnSpc>
                          <a:spcPct val="150000"/>
                        </a:lnSpc>
                      </a:pP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ZA"/>
                    </a:p>
                  </a:txBody>
                  <a:tcPr/>
                </a:tc>
                <a:tc>
                  <a:txBody>
                    <a:bodyPr/>
                    <a:lstStyle/>
                    <a:p>
                      <a:pPr marL="1158240" marR="344170" algn="just">
                        <a:lnSpc>
                          <a:spcPct val="150000"/>
                        </a:lnSpc>
                        <a:spcAft>
                          <a:spcPts val="0"/>
                        </a:spcAft>
                      </a:pP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1052159413"/>
                  </a:ext>
                </a:extLst>
              </a:tr>
              <a:tr h="761921">
                <a:tc>
                  <a:txBody>
                    <a:bodyPr/>
                    <a:lstStyle/>
                    <a:p>
                      <a:pPr marL="64135" algn="just">
                        <a:lnSpc>
                          <a:spcPct val="150000"/>
                        </a:lnSpc>
                      </a:pP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First National Bank</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228600" algn="just">
                        <a:lnSpc>
                          <a:spcPct val="150000"/>
                        </a:lnSpc>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DBDBDB"/>
                    </a:solidFill>
                  </a:tcPr>
                </a:tc>
                <a:tc>
                  <a:txBody>
                    <a:bodyPr/>
                    <a:lstStyle/>
                    <a:p>
                      <a:pPr marL="342900" marR="1905"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First National Bank has been assisting with the opening of Bank Accounts for co-operatives. The bank has opened a number of accounts for the co-operatives and for individual members as well;</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DBDBDB"/>
                    </a:solidFill>
                  </a:tcPr>
                </a:tc>
                <a:extLst>
                  <a:ext uri="{0D108BD9-81ED-4DB2-BD59-A6C34878D82A}">
                    <a16:rowId xmlns:a16="http://schemas.microsoft.com/office/drawing/2014/main" val="293599967"/>
                  </a:ext>
                </a:extLst>
              </a:tr>
              <a:tr h="287163">
                <a:tc>
                  <a:txBody>
                    <a:bodyPr/>
                    <a:lstStyle/>
                    <a:p>
                      <a:pPr marL="1158240" algn="just">
                        <a:lnSpc>
                          <a:spcPct val="150000"/>
                        </a:lnSpc>
                        <a:spcAft>
                          <a:spcPts val="800"/>
                        </a:spcAft>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228600" algn="just">
                        <a:lnSpc>
                          <a:spcPct val="150000"/>
                        </a:lnSpc>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nchor="b">
                    <a:lnL w="12700" cap="flat" cmpd="sng" algn="ctr">
                      <a:solidFill>
                        <a:srgbClr val="000000"/>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DBDBDB"/>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Bank  also facilitated financial awareness in all training sessions.</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2204884312"/>
                  </a:ext>
                </a:extLst>
              </a:tr>
              <a:tr h="999299">
                <a:tc>
                  <a:txBody>
                    <a:bodyPr/>
                    <a:lstStyle/>
                    <a:p>
                      <a:pPr marL="64135" algn="just">
                        <a:lnSpc>
                          <a:spcPct val="150000"/>
                        </a:lnSpc>
                      </a:pP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National Skills Fund</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228600" algn="just">
                        <a:lnSpc>
                          <a:spcPct val="150000"/>
                        </a:lnSpc>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C5E0B3"/>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National Skills Fund has approved the training of all co-operatives under the OR Tambo District Municipality, Alfred Ndzo District Municipality and Amathole District Municipality. This training will focus on Business acumen, safety at sea, the value chain, etc…</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5E0B3"/>
                    </a:solidFill>
                  </a:tcPr>
                </a:tc>
                <a:extLst>
                  <a:ext uri="{0D108BD9-81ED-4DB2-BD59-A6C34878D82A}">
                    <a16:rowId xmlns:a16="http://schemas.microsoft.com/office/drawing/2014/main" val="2022909944"/>
                  </a:ext>
                </a:extLst>
              </a:tr>
              <a:tr h="524542">
                <a:tc>
                  <a:txBody>
                    <a:bodyPr/>
                    <a:lstStyle/>
                    <a:p>
                      <a:pPr marL="1158240" algn="just">
                        <a:lnSpc>
                          <a:spcPct val="150000"/>
                        </a:lnSpc>
                        <a:spcAft>
                          <a:spcPts val="800"/>
                        </a:spcAft>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228600" algn="just">
                        <a:lnSpc>
                          <a:spcPct val="150000"/>
                        </a:lnSpc>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lnL w="12700" cap="flat" cmpd="sng" algn="ctr">
                      <a:solidFill>
                        <a:srgbClr val="000000"/>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C5E0B3"/>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Logistics and procuring of training service providers are underway and will take place soon.</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1811054013"/>
                  </a:ext>
                </a:extLst>
              </a:tr>
              <a:tr h="1312037">
                <a:tc>
                  <a:txBody>
                    <a:bodyPr/>
                    <a:lstStyle/>
                    <a:p>
                      <a:pPr marL="64135" algn="just">
                        <a:lnSpc>
                          <a:spcPct val="100000"/>
                        </a:lnSpc>
                        <a:spcAft>
                          <a:spcPts val="775"/>
                        </a:spcAft>
                      </a:pP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Department of Rural </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4135" algn="just">
                        <a:lnSpc>
                          <a:spcPct val="100000"/>
                        </a:lnSpc>
                      </a:pP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Development and Agrarian Reform</a:t>
                      </a:r>
                    </a:p>
                    <a:p>
                      <a:pPr marL="64135" algn="just">
                        <a:lnSpc>
                          <a:spcPct val="150000"/>
                        </a:lnSpc>
                      </a:pPr>
                      <a:endPar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endParaRPr>
                    </a:p>
                    <a:p>
                      <a:pPr marL="64135" algn="just">
                        <a:lnSpc>
                          <a:spcPct val="150000"/>
                        </a:lnSpc>
                      </a:pPr>
                      <a:endPar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endParaRPr>
                    </a:p>
                    <a:p>
                      <a:pPr marL="64135" algn="just">
                        <a:lnSpc>
                          <a:spcPct val="150000"/>
                        </a:lnSpc>
                      </a:pP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64770" algn="just">
                        <a:lnSpc>
                          <a:spcPct val="150000"/>
                        </a:lnSpc>
                        <a:spcAft>
                          <a:spcPts val="3400"/>
                        </a:spcAft>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p>
                      <a:pPr marL="64770" algn="just">
                        <a:lnSpc>
                          <a:spcPct val="150000"/>
                        </a:lnSpc>
                      </a:pPr>
                      <a:r>
                        <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46157" marT="50396" marB="24962" anchor="ctr">
                    <a:lnL w="12700" cap="flat" cmpd="sng" algn="ctr">
                      <a:solidFill>
                        <a:srgbClr val="000000"/>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E2EFD9"/>
                    </a:solidFill>
                  </a:tcPr>
                </a:tc>
                <a:tc>
                  <a:txBody>
                    <a:bodyPr/>
                    <a:lstStyle/>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Department of Rural Development and Agrarian Reform procured fishing equipment for Small-Scale Fishing co-operatives in Port St Johns.</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equipment was delivered to a number of co-operatives. Due to demand from other co-operatives, the Department is engaging with the provincial department to procure additional equipment.</a:t>
                      </a:r>
                      <a:endParaRPr lang="en-ZA" sz="1200" b="0"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46157" marT="50396" marB="24962"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E2EFD9"/>
                    </a:solidFill>
                  </a:tcPr>
                </a:tc>
                <a:extLst>
                  <a:ext uri="{0D108BD9-81ED-4DB2-BD59-A6C34878D82A}">
                    <a16:rowId xmlns:a16="http://schemas.microsoft.com/office/drawing/2014/main" val="889332298"/>
                  </a:ext>
                </a:extLst>
              </a:tr>
              <a:tr h="287163">
                <a:tc>
                  <a:txBody>
                    <a:bodyPr/>
                    <a:lstStyle/>
                    <a:p>
                      <a:pPr marL="1158240" algn="just">
                        <a:lnSpc>
                          <a:spcPct val="150000"/>
                        </a:lnSpc>
                        <a:spcAft>
                          <a:spcPts val="800"/>
                        </a:spcAft>
                      </a:pPr>
                      <a:r>
                        <a:rPr lang="en-ZA" sz="1100" b="1" dirty="0">
                          <a:solidFill>
                            <a:srgbClr val="7C7C7C"/>
                          </a:solidFill>
                          <a:effectLst/>
                          <a:latin typeface="Calibri" panose="020F0502020204030204" pitchFamily="34" charset="0"/>
                          <a:ea typeface="Arial" panose="020B0604020202020204" pitchFamily="34" charset="0"/>
                          <a:cs typeface="Times New Roman" panose="02020603050405020304" pitchFamily="18" charset="0"/>
                        </a:rPr>
                        <a:t> </a:t>
                      </a:r>
                      <a:endParaRPr lang="en-ZA" sz="1100" b="1" dirty="0">
                        <a:solidFill>
                          <a:srgbClr val="7C7C7C"/>
                        </a:solidFill>
                        <a:effectLst/>
                        <a:latin typeface="Arial" panose="020B0604020202020204" pitchFamily="34" charset="0"/>
                        <a:ea typeface="Arial" panose="020B0604020202020204" pitchFamily="34" charset="0"/>
                        <a:cs typeface="Times New Roman" panose="02020603050405020304" pitchFamily="18" charset="0"/>
                      </a:endParaRPr>
                    </a:p>
                  </a:txBody>
                  <a:tcPr marL="0" marR="46157" marT="50396" marB="24962">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64770" algn="just">
                        <a:lnSpc>
                          <a:spcPct val="150000"/>
                        </a:lnSpc>
                      </a:pPr>
                      <a:r>
                        <a:rPr lang="en-ZA" sz="1100" b="1" dirty="0">
                          <a:solidFill>
                            <a:srgbClr val="7C7C7C"/>
                          </a:solidFill>
                          <a:effectLst/>
                          <a:latin typeface="Calibri" panose="020F0502020204030204" pitchFamily="34" charset="0"/>
                          <a:ea typeface="Arial" panose="020B0604020202020204" pitchFamily="34" charset="0"/>
                          <a:cs typeface="Times New Roman" panose="02020603050405020304" pitchFamily="18" charset="0"/>
                        </a:rPr>
                        <a:t> </a:t>
                      </a:r>
                      <a:endParaRPr lang="en-ZA" sz="1100" b="1" dirty="0">
                        <a:solidFill>
                          <a:srgbClr val="7C7C7C"/>
                        </a:solidFill>
                        <a:effectLst/>
                        <a:latin typeface="Arial" panose="020B0604020202020204" pitchFamily="34" charset="0"/>
                        <a:ea typeface="Arial" panose="020B0604020202020204" pitchFamily="34" charset="0"/>
                        <a:cs typeface="Times New Roman" panose="02020603050405020304" pitchFamily="18" charset="0"/>
                      </a:endParaRPr>
                    </a:p>
                  </a:txBody>
                  <a:tcPr marL="0" marR="46157" marT="50396" marB="24962">
                    <a:lnL w="12700" cap="flat" cmpd="sng" algn="ctr">
                      <a:solidFill>
                        <a:srgbClr val="000000"/>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E2EFD9"/>
                    </a:solidFill>
                  </a:tcPr>
                </a:tc>
                <a:tc>
                  <a:txBody>
                    <a:bodyPr/>
                    <a:lstStyle/>
                    <a:p>
                      <a:pPr marL="1158240" algn="just">
                        <a:lnSpc>
                          <a:spcPct val="150000"/>
                        </a:lnSpc>
                      </a:pPr>
                      <a:r>
                        <a:rPr lang="en-ZA" sz="1100" b="1" dirty="0">
                          <a:solidFill>
                            <a:srgbClr val="7C7C7C"/>
                          </a:solidFill>
                          <a:effectLst/>
                          <a:latin typeface="Calibri" panose="020F0502020204030204" pitchFamily="34" charset="0"/>
                          <a:ea typeface="Arial" panose="020B0604020202020204" pitchFamily="34" charset="0"/>
                          <a:cs typeface="Times New Roman" panose="02020603050405020304" pitchFamily="18" charset="0"/>
                        </a:rPr>
                        <a:t> </a:t>
                      </a:r>
                      <a:endParaRPr lang="en-ZA" sz="1100" b="1" dirty="0">
                        <a:solidFill>
                          <a:srgbClr val="7C7C7C"/>
                        </a:solidFill>
                        <a:effectLst/>
                        <a:latin typeface="Arial" panose="020B0604020202020204" pitchFamily="34" charset="0"/>
                        <a:ea typeface="Arial" panose="020B0604020202020204" pitchFamily="34" charset="0"/>
                        <a:cs typeface="Times New Roman" panose="02020603050405020304" pitchFamily="18" charset="0"/>
                      </a:endParaRPr>
                    </a:p>
                  </a:txBody>
                  <a:tcPr marL="0" marR="46157" marT="50396" marB="24962">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925551701"/>
                  </a:ext>
                </a:extLst>
              </a:tr>
            </a:tbl>
          </a:graphicData>
        </a:graphic>
      </p:graphicFrame>
      <p:sp>
        <p:nvSpPr>
          <p:cNvPr id="4" name="Slide Number Placeholder 3">
            <a:extLst>
              <a:ext uri="{FF2B5EF4-FFF2-40B4-BE49-F238E27FC236}">
                <a16:creationId xmlns:a16="http://schemas.microsoft.com/office/drawing/2014/main" id="{CF854BB9-E406-4695-B1F1-126FB968EE42}"/>
              </a:ext>
            </a:extLst>
          </p:cNvPr>
          <p:cNvSpPr>
            <a:spLocks noGrp="1"/>
          </p:cNvSpPr>
          <p:nvPr>
            <p:ph type="sldNum" sz="quarter" idx="12"/>
          </p:nvPr>
        </p:nvSpPr>
        <p:spPr/>
        <p:txBody>
          <a:bodyPr/>
          <a:lstStyle/>
          <a:p>
            <a:fld id="{49E107A0-7B7C-8743-BC43-85A450895BAC}" type="slidenum">
              <a:rPr lang="en-US" smtClean="0"/>
              <a:t>30</a:t>
            </a:fld>
            <a:endParaRPr lang="en-US" dirty="0"/>
          </a:p>
        </p:txBody>
      </p:sp>
    </p:spTree>
    <p:extLst>
      <p:ext uri="{BB962C8B-B14F-4D97-AF65-F5344CB8AC3E}">
        <p14:creationId xmlns:p14="http://schemas.microsoft.com/office/powerpoint/2010/main" val="32722782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5DEACF2-A249-442B-9A8F-550F4FEE520B}"/>
              </a:ext>
            </a:extLst>
          </p:cNvPr>
          <p:cNvGraphicFramePr>
            <a:graphicFrameLocks noGrp="1"/>
          </p:cNvGraphicFramePr>
          <p:nvPr>
            <p:ph idx="1"/>
            <p:extLst>
              <p:ext uri="{D42A27DB-BD31-4B8C-83A1-F6EECF244321}">
                <p14:modId xmlns:p14="http://schemas.microsoft.com/office/powerpoint/2010/main" val="1423518815"/>
              </p:ext>
            </p:extLst>
          </p:nvPr>
        </p:nvGraphicFramePr>
        <p:xfrm>
          <a:off x="308006" y="373438"/>
          <a:ext cx="8543894" cy="5280037"/>
        </p:xfrm>
        <a:graphic>
          <a:graphicData uri="http://schemas.openxmlformats.org/drawingml/2006/table">
            <a:tbl>
              <a:tblPr firstRow="1" firstCol="1" bandRow="1"/>
              <a:tblGrid>
                <a:gridCol w="2616309">
                  <a:extLst>
                    <a:ext uri="{9D8B030D-6E8A-4147-A177-3AD203B41FA5}">
                      <a16:colId xmlns:a16="http://schemas.microsoft.com/office/drawing/2014/main" val="4294958453"/>
                    </a:ext>
                  </a:extLst>
                </a:gridCol>
                <a:gridCol w="5927585">
                  <a:extLst>
                    <a:ext uri="{9D8B030D-6E8A-4147-A177-3AD203B41FA5}">
                      <a16:colId xmlns:a16="http://schemas.microsoft.com/office/drawing/2014/main" val="3227989645"/>
                    </a:ext>
                  </a:extLst>
                </a:gridCol>
              </a:tblGrid>
              <a:tr h="284366">
                <a:tc>
                  <a:txBody>
                    <a:bodyPr/>
                    <a:lstStyle/>
                    <a:p>
                      <a:pPr marL="36195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1158240" marR="385445" algn="just">
                        <a:lnSpc>
                          <a:spcPct val="150000"/>
                        </a:lnSpc>
                        <a:spcAft>
                          <a:spcPts val="0"/>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nchor="ctr">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798083127"/>
                  </a:ext>
                </a:extLst>
              </a:tr>
              <a:tr h="623578">
                <a:tc rowSpan="3">
                  <a:txBody>
                    <a:bodyPr/>
                    <a:lstStyle/>
                    <a:p>
                      <a:pPr marL="67945" algn="just">
                        <a:lnSpc>
                          <a:spcPct val="10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World Wide Fund for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7945" algn="just">
                        <a:lnSpc>
                          <a:spcPct val="10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Nature (WWF)</a:t>
                      </a:r>
                    </a:p>
                    <a:p>
                      <a:pPr marL="1158240" algn="just">
                        <a:lnSpc>
                          <a:spcPct val="150000"/>
                        </a:lnSpc>
                        <a:spcAft>
                          <a:spcPts val="800"/>
                        </a:spcAft>
                      </a:pPr>
                      <a:r>
                        <a:rPr lang="en-ZA" sz="1200" b="1" dirty="0">
                          <a:solidFill>
                            <a:srgbClr val="7C7C7C"/>
                          </a:solidFill>
                          <a:effectLst/>
                          <a:latin typeface="Arial" panose="020B0604020202020204" pitchFamily="34" charset="0"/>
                          <a:cs typeface="Arial" panose="020B0604020202020204" pitchFamily="34" charset="0"/>
                        </a:rPr>
                        <a:t> </a:t>
                      </a:r>
                    </a:p>
                    <a:p>
                      <a:pPr marL="1158240" algn="just">
                        <a:lnSpc>
                          <a:spcPct val="150000"/>
                        </a:lnSpc>
                        <a:spcAft>
                          <a:spcPts val="800"/>
                        </a:spcAft>
                      </a:pPr>
                      <a:r>
                        <a:rPr lang="en-ZA" sz="1200" b="1" dirty="0">
                          <a:solidFill>
                            <a:srgbClr val="7C7C7C"/>
                          </a:solidFill>
                          <a:effectLst/>
                          <a:latin typeface="Arial" panose="020B0604020202020204" pitchFamily="34" charset="0"/>
                          <a:cs typeface="Arial" panose="020B0604020202020204" pitchFamily="34" charset="0"/>
                        </a:rPr>
                        <a:t> </a:t>
                      </a:r>
                    </a:p>
                  </a:txBody>
                  <a:tcPr marL="0" marR="24810" marT="45325" marB="26241">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342900" lvl="0" indent="-342900" algn="just">
                        <a:lnSpc>
                          <a:spcPct val="150000"/>
                        </a:lnSpc>
                        <a:spcAft>
                          <a:spcPts val="710"/>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Partnership with WWF on Fisheries Improvement Project in the Kogelberg area, Hamburg and Port St Johns;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5E0B3"/>
                    </a:solidFill>
                  </a:tcPr>
                </a:tc>
                <a:extLst>
                  <a:ext uri="{0D108BD9-81ED-4DB2-BD59-A6C34878D82A}">
                    <a16:rowId xmlns:a16="http://schemas.microsoft.com/office/drawing/2014/main" val="3958209241"/>
                  </a:ext>
                </a:extLst>
              </a:tr>
              <a:tr h="611376">
                <a:tc vMerge="1">
                  <a:txBody>
                    <a:bodyPr/>
                    <a:lstStyle/>
                    <a:p>
                      <a:pPr marL="1158240" algn="just">
                        <a:lnSpc>
                          <a:spcPct val="150000"/>
                        </a:lnSpc>
                        <a:spcAft>
                          <a:spcPts val="800"/>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24810" marT="45325" marB="26241">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70AD47"/>
                    </a:solidFill>
                  </a:tcPr>
                </a:tc>
                <a:tc>
                  <a:txBody>
                    <a:bodyPr/>
                    <a:lstStyle/>
                    <a:p>
                      <a:pPr marL="342900" lvl="0" indent="-342900" algn="just">
                        <a:lnSpc>
                          <a:spcPct val="150000"/>
                        </a:lnSpc>
                        <a:spcAft>
                          <a:spcPts val="710"/>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Kogelberg project site has been delayed due to the court process for Western Cape regarding the small-scale fisheries process,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a:noFill/>
                    </a:lnB>
                    <a:solidFill>
                      <a:srgbClr val="C5E0B3"/>
                    </a:solidFill>
                  </a:tcPr>
                </a:tc>
                <a:extLst>
                  <a:ext uri="{0D108BD9-81ED-4DB2-BD59-A6C34878D82A}">
                    <a16:rowId xmlns:a16="http://schemas.microsoft.com/office/drawing/2014/main" val="381340934"/>
                  </a:ext>
                </a:extLst>
              </a:tr>
              <a:tr h="284366">
                <a:tc vMerge="1">
                  <a:txBody>
                    <a:bodyPr/>
                    <a:lstStyle/>
                    <a:p>
                      <a:pPr marL="1158240" algn="just">
                        <a:lnSpc>
                          <a:spcPct val="150000"/>
                        </a:lnSpc>
                        <a:spcAft>
                          <a:spcPts val="800"/>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24810" marT="45325" marB="26241">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70AD47"/>
                    </a:solidFill>
                  </a:tcPr>
                </a:tc>
                <a:tc>
                  <a:txBody>
                    <a:bodyPr/>
                    <a:lstStyle/>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Hamburg project site is operational and capacitated by WWF</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nchor="b">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C5E0B3"/>
                    </a:solidFill>
                  </a:tcPr>
                </a:tc>
                <a:extLst>
                  <a:ext uri="{0D108BD9-81ED-4DB2-BD59-A6C34878D82A}">
                    <a16:rowId xmlns:a16="http://schemas.microsoft.com/office/drawing/2014/main" val="4097502274"/>
                  </a:ext>
                </a:extLst>
              </a:tr>
              <a:tr h="2774273">
                <a:tc>
                  <a:txBody>
                    <a:bodyPr/>
                    <a:lstStyle/>
                    <a:p>
                      <a:pPr marL="67945"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Economic Development, Tourism and Environmental Affairs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171450" lvl="0" indent="-171450" algn="just">
                        <a:lnSpc>
                          <a:spcPct val="150000"/>
                        </a:lnSpc>
                        <a:buFont typeface="Arial" panose="020B0604020202020204" pitchFamily="34" charset="0"/>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KZN provincial department of Economic Development, Tourism and Environmental Affairs is assisting with the procurement and installation of Fish Processing Plans for small-scale fishing co-operatives under Ugu District Municipality. </a:t>
                      </a:r>
                    </a:p>
                    <a:p>
                      <a:pPr marL="171450" lvl="0" indent="-171450" algn="just">
                        <a:lnSpc>
                          <a:spcPct val="150000"/>
                        </a:lnSpc>
                        <a:buFont typeface="Arial" panose="020B0604020202020204" pitchFamily="34" charset="0"/>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budget for the nine (9) cooperatives was approved during the 2020/2021 financial year. </a:t>
                      </a:r>
                      <a:r>
                        <a:rPr lang="en-ZA" sz="1200" b="0" kern="1200" dirty="0">
                          <a:solidFill>
                            <a:schemeClr val="tx1"/>
                          </a:solidFill>
                          <a:effectLst/>
                          <a:latin typeface="Arial" panose="020B0604020202020204" pitchFamily="34" charset="0"/>
                          <a:ea typeface="+mn-ea"/>
                          <a:cs typeface="Arial" panose="020B0604020202020204" pitchFamily="34" charset="0"/>
                        </a:rPr>
                        <a:t>The provincial department faced challenges in completing the bid and appointing a service provider.</a:t>
                      </a: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171450" lvl="0" indent="-171450" algn="just">
                        <a:lnSpc>
                          <a:spcPct val="150000"/>
                        </a:lnSpc>
                        <a:buFont typeface="Arial" panose="020B0604020202020204" pitchFamily="34" charset="0"/>
                        <a:buChar char="•"/>
                      </a:pPr>
                      <a:r>
                        <a:rPr lang="en-ZA" sz="1200" b="0" kern="1200" dirty="0">
                          <a:solidFill>
                            <a:schemeClr val="tx1"/>
                          </a:solidFill>
                          <a:effectLst/>
                          <a:latin typeface="Arial" panose="020B0604020202020204" pitchFamily="34" charset="0"/>
                          <a:ea typeface="+mn-ea"/>
                          <a:cs typeface="Arial" panose="020B0604020202020204" pitchFamily="34" charset="0"/>
                        </a:rPr>
                        <a:t>DFFE has since assisted with providing advice on the technical information for the provincial department to incorporate as part of their supply chain process in securing the necessary infrastructure.</a:t>
                      </a: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0" lvl="0" indent="0" algn="just">
                        <a:buFont typeface="Arial" panose="020B0604020202020204" pitchFamily="34" charset="0"/>
                        <a:buNone/>
                      </a:pPr>
                      <a:endParaRPr lang="en-ZA" sz="1200" b="1" kern="1200" dirty="0">
                        <a:solidFill>
                          <a:schemeClr val="tx1"/>
                        </a:solidFill>
                        <a:effectLst/>
                        <a:latin typeface="Arial" panose="020B0604020202020204" pitchFamily="34" charset="0"/>
                        <a:ea typeface="+mn-ea"/>
                        <a:cs typeface="Arial" panose="020B0604020202020204" pitchFamily="34" charset="0"/>
                      </a:endParaRPr>
                    </a:p>
                    <a:p>
                      <a:pPr algn="just"/>
                      <a:r>
                        <a:rPr lang="en-ZA" sz="1200" b="0" kern="1200" dirty="0">
                          <a:solidFill>
                            <a:schemeClr val="tx1"/>
                          </a:solidFill>
                          <a:effectLst/>
                          <a:latin typeface="Arial" panose="020B0604020202020204" pitchFamily="34" charset="0"/>
                          <a:ea typeface="+mn-ea"/>
                          <a:cs typeface="Arial" panose="020B0604020202020204" pitchFamily="34" charset="0"/>
                        </a:rPr>
                        <a:t> </a:t>
                      </a:r>
                      <a:endParaRPr lang="en-ZA" sz="1200" b="1" kern="1200" dirty="0">
                        <a:solidFill>
                          <a:schemeClr val="tx1"/>
                        </a:solidFill>
                        <a:effectLst/>
                        <a:latin typeface="Arial" panose="020B0604020202020204" pitchFamily="34" charset="0"/>
                        <a:ea typeface="+mn-ea"/>
                        <a:cs typeface="Arial" panose="020B0604020202020204" pitchFamily="34" charset="0"/>
                      </a:endParaRPr>
                    </a:p>
                    <a:p>
                      <a:pPr marL="342900" marR="25400" lvl="0" indent="-342900" algn="just">
                        <a:lnSpc>
                          <a:spcPct val="150000"/>
                        </a:lnSpc>
                        <a:buFont typeface="Symbol" panose="05050102010706020507" pitchFamily="18" charset="2"/>
                        <a:buChar char=""/>
                      </a:pP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065820402"/>
                  </a:ext>
                </a:extLst>
              </a:tr>
            </a:tbl>
          </a:graphicData>
        </a:graphic>
      </p:graphicFrame>
      <p:sp>
        <p:nvSpPr>
          <p:cNvPr id="4" name="Slide Number Placeholder 3">
            <a:extLst>
              <a:ext uri="{FF2B5EF4-FFF2-40B4-BE49-F238E27FC236}">
                <a16:creationId xmlns:a16="http://schemas.microsoft.com/office/drawing/2014/main" id="{C4962360-7137-4723-B4EC-02CAD7A7E054}"/>
              </a:ext>
            </a:extLst>
          </p:cNvPr>
          <p:cNvSpPr>
            <a:spLocks noGrp="1"/>
          </p:cNvSpPr>
          <p:nvPr>
            <p:ph type="sldNum" sz="quarter" idx="12"/>
          </p:nvPr>
        </p:nvSpPr>
        <p:spPr/>
        <p:txBody>
          <a:bodyPr/>
          <a:lstStyle/>
          <a:p>
            <a:fld id="{49E107A0-7B7C-8743-BC43-85A450895BAC}" type="slidenum">
              <a:rPr lang="en-US" smtClean="0"/>
              <a:t>31</a:t>
            </a:fld>
            <a:endParaRPr lang="en-US" dirty="0"/>
          </a:p>
        </p:txBody>
      </p:sp>
    </p:spTree>
    <p:extLst>
      <p:ext uri="{BB962C8B-B14F-4D97-AF65-F5344CB8AC3E}">
        <p14:creationId xmlns:p14="http://schemas.microsoft.com/office/powerpoint/2010/main" val="3473549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5DEACF2-A249-442B-9A8F-550F4FEE520B}"/>
              </a:ext>
            </a:extLst>
          </p:cNvPr>
          <p:cNvGraphicFramePr>
            <a:graphicFrameLocks noGrp="1"/>
          </p:cNvGraphicFramePr>
          <p:nvPr>
            <p:ph idx="1"/>
            <p:extLst>
              <p:ext uri="{D42A27DB-BD31-4B8C-83A1-F6EECF244321}">
                <p14:modId xmlns:p14="http://schemas.microsoft.com/office/powerpoint/2010/main" val="3480114227"/>
              </p:ext>
            </p:extLst>
          </p:nvPr>
        </p:nvGraphicFramePr>
        <p:xfrm>
          <a:off x="317500" y="297239"/>
          <a:ext cx="8585200" cy="5506662"/>
        </p:xfrm>
        <a:graphic>
          <a:graphicData uri="http://schemas.openxmlformats.org/drawingml/2006/table">
            <a:tbl>
              <a:tblPr firstRow="1" firstCol="1" bandRow="1"/>
              <a:tblGrid>
                <a:gridCol w="2628958">
                  <a:extLst>
                    <a:ext uri="{9D8B030D-6E8A-4147-A177-3AD203B41FA5}">
                      <a16:colId xmlns:a16="http://schemas.microsoft.com/office/drawing/2014/main" val="4294958453"/>
                    </a:ext>
                  </a:extLst>
                </a:gridCol>
                <a:gridCol w="5956242">
                  <a:extLst>
                    <a:ext uri="{9D8B030D-6E8A-4147-A177-3AD203B41FA5}">
                      <a16:colId xmlns:a16="http://schemas.microsoft.com/office/drawing/2014/main" val="3227989645"/>
                    </a:ext>
                  </a:extLst>
                </a:gridCol>
              </a:tblGrid>
              <a:tr h="362204">
                <a:tc>
                  <a:txBody>
                    <a:bodyPr/>
                    <a:lstStyle/>
                    <a:p>
                      <a:pPr marL="36195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nchor="ctr">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1158240" marR="385445" algn="just">
                        <a:lnSpc>
                          <a:spcPct val="150000"/>
                        </a:lnSpc>
                        <a:spcAft>
                          <a:spcPts val="0"/>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24810" marT="45325" marB="26241" anchor="ctr">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3798083127"/>
                  </a:ext>
                </a:extLst>
              </a:tr>
              <a:tr h="680624">
                <a:tc>
                  <a:txBody>
                    <a:bodyPr/>
                    <a:lstStyle/>
                    <a:p>
                      <a:pPr marL="67945" algn="just">
                        <a:lnSpc>
                          <a:spcPct val="15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NATIONAL SEA RESCUE INSTITUTE </a:t>
                      </a:r>
                    </a:p>
                  </a:txBody>
                  <a:tcPr marL="0" marR="24810" marT="45325" marB="26241">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70AD47"/>
                    </a:solidFill>
                  </a:tcPr>
                </a:tc>
                <a:tc>
                  <a:txBody>
                    <a:bodyPr/>
                    <a:lstStyle/>
                    <a:p>
                      <a:pPr marL="342900" lvl="0" indent="-342900" algn="just">
                        <a:lnSpc>
                          <a:spcPct val="150000"/>
                        </a:lnSpc>
                        <a:spcAft>
                          <a:spcPts val="710"/>
                        </a:spcAft>
                        <a:buFont typeface="Symbol" panose="05050102010706020507" pitchFamily="18" charset="2"/>
                        <a:buChar char=""/>
                      </a:pPr>
                      <a:r>
                        <a:rPr lang="en-US"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National Sea Rescue Institute provide sea-safety training for all co-operatives in Eastern Cape and KwaZulu-Natal (107 co-operatives)</a:t>
                      </a:r>
                    </a:p>
                  </a:txBody>
                  <a:tcPr marL="0" marR="24810" marT="45325" marB="26241">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C5E0B3"/>
                    </a:solidFill>
                  </a:tcPr>
                </a:tc>
                <a:extLst>
                  <a:ext uri="{0D108BD9-81ED-4DB2-BD59-A6C34878D82A}">
                    <a16:rowId xmlns:a16="http://schemas.microsoft.com/office/drawing/2014/main" val="3958209241"/>
                  </a:ext>
                </a:extLst>
              </a:tr>
              <a:tr h="2520380">
                <a:tc>
                  <a:txBody>
                    <a:bodyPr/>
                    <a:lstStyle/>
                    <a:p>
                      <a:pPr marL="67945" algn="just">
                        <a:lnSpc>
                          <a:spcPct val="150000"/>
                        </a:lnSpc>
                      </a:pPr>
                      <a:r>
                        <a:rPr lang="en-US"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DEPARTMENT OF RURAL DEVELOPMENT AND AGRARIAN REFORM (DRDAR)</a:t>
                      </a:r>
                    </a:p>
                  </a:txBody>
                  <a:tcPr marL="0" marR="24810" marT="45325" marB="26241">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marL="12700" marR="0" lvl="0" indent="0" algn="just" defTabSz="457200" rtl="0" eaLnBrk="1" fontAlgn="auto" latinLnBrk="0" hangingPunct="1">
                        <a:lnSpc>
                          <a:spcPct val="150000"/>
                        </a:lnSpc>
                        <a:spcBef>
                          <a:spcPts val="0"/>
                        </a:spcBef>
                        <a:spcAft>
                          <a:spcPts val="1515"/>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rPr>
                        <a:t>Fishing equipment was delivered to the following cooperatives</a:t>
                      </a:r>
                      <a:endParaRPr kumimoji="0" lang="en-ZA" sz="1200" b="1" i="0" u="none" strike="noStrike" kern="1200" cap="none" spc="0" normalizeH="0" baseline="0" noProof="0" dirty="0">
                        <a:ln>
                          <a:noFill/>
                        </a:ln>
                        <a:solidFill>
                          <a:srgbClr val="7C7C7C"/>
                        </a:solidFill>
                        <a:effectLst/>
                        <a:uLnTx/>
                        <a:uFillTx/>
                        <a:latin typeface="Arial" panose="020B0604020202020204" pitchFamily="34" charset="0"/>
                        <a:ea typeface="Arial" panose="020B0604020202020204" pitchFamily="34" charset="0"/>
                        <a:cs typeface="Arial" panose="020B0604020202020204" pitchFamily="34" charset="0"/>
                      </a:endParaRPr>
                    </a:p>
                    <a:p>
                      <a:pPr marL="342900" marR="0" lvl="0" indent="-342900" algn="just" defTabSz="457200" rtl="0" eaLnBrk="1" fontAlgn="base" latinLnBrk="0" hangingPunct="1">
                        <a:lnSpc>
                          <a:spcPct val="150000"/>
                        </a:lnSpc>
                        <a:spcBef>
                          <a:spcPts val="0"/>
                        </a:spcBef>
                        <a:spcAft>
                          <a:spcPts val="1505"/>
                        </a:spcAft>
                        <a:buClr>
                          <a:srgbClr val="000000"/>
                        </a:buClr>
                        <a:buSzPts val="1200"/>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rPr>
                        <a:t>Waterfall Bluff under Ingquza Hill Local Municipality</a:t>
                      </a:r>
                      <a:endParaRPr kumimoji="0" lang="en-ZA" sz="1200" b="1" i="0" u="none" strike="noStrike" kern="1200" cap="none" spc="0" normalizeH="0" baseline="0" noProof="0" dirty="0">
                        <a:ln>
                          <a:noFill/>
                        </a:ln>
                        <a:solidFill>
                          <a:srgbClr val="7C7C7C"/>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algn="just" defTabSz="457200" rtl="0" eaLnBrk="1" fontAlgn="base" latinLnBrk="0" hangingPunct="1">
                        <a:lnSpc>
                          <a:spcPct val="150000"/>
                        </a:lnSpc>
                        <a:spcBef>
                          <a:spcPts val="0"/>
                        </a:spcBef>
                        <a:spcAft>
                          <a:spcPts val="1515"/>
                        </a:spcAft>
                        <a:buClr>
                          <a:srgbClr val="000000"/>
                        </a:buClr>
                        <a:buSzPts val="1200"/>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rPr>
                        <a:t>Chascavu under Port St Johns Local Municipality</a:t>
                      </a:r>
                      <a:endParaRPr kumimoji="0" lang="en-ZA" sz="1200" b="1" i="0" u="none" strike="noStrike" kern="1200" cap="none" spc="0" normalizeH="0" baseline="0" noProof="0" dirty="0">
                        <a:ln>
                          <a:noFill/>
                        </a:ln>
                        <a:solidFill>
                          <a:srgbClr val="7C7C7C"/>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342900" marR="0" lvl="0" indent="-342900" algn="just" defTabSz="457200" rtl="0" eaLnBrk="1" fontAlgn="base" latinLnBrk="0" hangingPunct="1">
                        <a:lnSpc>
                          <a:spcPct val="150000"/>
                        </a:lnSpc>
                        <a:spcBef>
                          <a:spcPts val="0"/>
                        </a:spcBef>
                        <a:spcAft>
                          <a:spcPts val="1520"/>
                        </a:spcAft>
                        <a:buClr>
                          <a:srgbClr val="000000"/>
                        </a:buClr>
                        <a:buSzPts val="1200"/>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rPr>
                        <a:t>Presley Bay under Nyandeni Local Municipality</a:t>
                      </a:r>
                      <a:endParaRPr kumimoji="0" lang="en-ZA" sz="1200" b="1" i="0" u="none" strike="noStrike" kern="1200" cap="none" spc="0" normalizeH="0" baseline="0" noProof="0" dirty="0">
                        <a:ln>
                          <a:noFill/>
                        </a:ln>
                        <a:solidFill>
                          <a:srgbClr val="7C7C7C"/>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75260" marR="0" lvl="0" indent="-17145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rPr>
                        <a:t>      Ngoko under KSD Local Municipality</a:t>
                      </a:r>
                      <a:endParaRPr kumimoji="0" lang="en-ZA" sz="1200" b="1" i="0" u="none" strike="noStrike" kern="1200" cap="none" spc="0" normalizeH="0" baseline="0" noProof="0" dirty="0">
                        <a:ln>
                          <a:noFill/>
                        </a:ln>
                        <a:solidFill>
                          <a:srgbClr val="7C7C7C"/>
                        </a:solidFill>
                        <a:effectLst/>
                        <a:uLnTx/>
                        <a:uFillTx/>
                        <a:latin typeface="Arial" panose="020B0604020202020204" pitchFamily="34" charset="0"/>
                        <a:ea typeface="Arial" panose="020B0604020202020204" pitchFamily="34" charset="0"/>
                        <a:cs typeface="Arial" panose="020B0604020202020204" pitchFamily="34" charset="0"/>
                      </a:endParaRPr>
                    </a:p>
                  </a:txBody>
                  <a:tcPr marL="0" marR="24810" marT="45325" marB="26241">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FD9"/>
                    </a:solidFill>
                  </a:tcPr>
                </a:tc>
                <a:extLst>
                  <a:ext uri="{0D108BD9-81ED-4DB2-BD59-A6C34878D82A}">
                    <a16:rowId xmlns:a16="http://schemas.microsoft.com/office/drawing/2014/main" val="1065820402"/>
                  </a:ext>
                </a:extLst>
              </a:tr>
              <a:tr h="1943454">
                <a:tc>
                  <a:txBody>
                    <a:bodyPr/>
                    <a:lstStyle/>
                    <a:p>
                      <a:pPr marL="7620" algn="just">
                        <a:lnSpc>
                          <a:spcPct val="150000"/>
                        </a:lnSpc>
                      </a:pPr>
                      <a:r>
                        <a:rPr lang="en-ZA" sz="1400" b="1" dirty="0">
                          <a:solidFill>
                            <a:srgbClr val="FFFFFF"/>
                          </a:solidFill>
                          <a:effectLst/>
                          <a:latin typeface="Arial" panose="020B0604020202020204" pitchFamily="34" charset="0"/>
                          <a:ea typeface="Arial" panose="020B0604020202020204" pitchFamily="34" charset="0"/>
                          <a:cs typeface="Arial" panose="020B0604020202020204" pitchFamily="34" charset="0"/>
                        </a:rPr>
                        <a:t>SAMSA</a:t>
                      </a:r>
                    </a:p>
                  </a:txBody>
                  <a:tcPr marL="60325" marR="67310" marT="67945" marB="0">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342900" marR="0" lvl="0" indent="-342900" algn="just" defTabSz="457200" rtl="0" eaLnBrk="1" fontAlgn="base" latinLnBrk="0" hangingPunct="1">
                        <a:lnSpc>
                          <a:spcPct val="150000"/>
                        </a:lnSpc>
                        <a:spcBef>
                          <a:spcPts val="0"/>
                        </a:spcBef>
                        <a:spcAft>
                          <a:spcPts val="0"/>
                        </a:spcAft>
                        <a:buClr>
                          <a:srgbClr val="000000"/>
                        </a:buClr>
                        <a:buSzPts val="1200"/>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rPr>
                        <a:t>Training offered on Safety at sea to 6 coops at Winnie Madikezela Mandela,4 cops at Ingquza Hill, 16 Port St Johns , 5 coops at Nyandeni and 7 at KSD Local </a:t>
                      </a:r>
                      <a:r>
                        <a:rPr kumimoji="0" lang="en-ZA" sz="14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rPr>
                        <a:t>Municipalities</a:t>
                      </a:r>
                      <a:endParaRPr kumimoji="0" lang="en-ZA" sz="1400" b="1" i="0" u="none" strike="noStrike" kern="1200" cap="none" spc="0" normalizeH="0" baseline="0" noProof="0" dirty="0">
                        <a:ln>
                          <a:noFill/>
                        </a:ln>
                        <a:solidFill>
                          <a:srgbClr val="7C7C7C"/>
                        </a:solidFill>
                        <a:effectLst/>
                        <a:uLnTx/>
                        <a:uFillTx/>
                        <a:latin typeface="Arial" panose="020B0604020202020204" pitchFamily="34" charset="0"/>
                        <a:ea typeface="Arial" panose="020B0604020202020204" pitchFamily="34" charset="0"/>
                        <a:cs typeface="Arial" panose="020B0604020202020204" pitchFamily="34" charset="0"/>
                      </a:endParaRPr>
                    </a:p>
                    <a:p>
                      <a:pPr marL="342900" marR="0" lvl="0" indent="-342900" algn="just" defTabSz="457200" rtl="0" eaLnBrk="1" fontAlgn="base" latinLnBrk="0" hangingPunct="1">
                        <a:lnSpc>
                          <a:spcPct val="150000"/>
                        </a:lnSpc>
                        <a:spcBef>
                          <a:spcPts val="0"/>
                        </a:spcBef>
                        <a:spcAft>
                          <a:spcPts val="0"/>
                        </a:spcAft>
                        <a:buClr>
                          <a:srgbClr val="000000"/>
                        </a:buClr>
                        <a:buSzPts val="1200"/>
                        <a:buFont typeface="Arial" panose="020B0604020202020204" pitchFamily="34" charset="0"/>
                        <a:buChar char="•"/>
                        <a:tabLst/>
                        <a:defRPr/>
                      </a:pPr>
                      <a:r>
                        <a:rPr kumimoji="0" lang="en-ZA" sz="1400" b="0" i="0" u="none" strike="noStrike" kern="1200" cap="none" spc="0" normalizeH="0" baseline="0" noProof="0" dirty="0">
                          <a:ln>
                            <a:noFill/>
                          </a:ln>
                          <a:solidFill>
                            <a:srgbClr val="000000"/>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rPr>
                        <a:t>The training was building capacity of coop members on water safety and safety at sea</a:t>
                      </a:r>
                      <a:endParaRPr kumimoji="0" lang="en-ZA" sz="1400" b="1" i="0" u="none" strike="noStrike" kern="1200" cap="none" spc="0" normalizeH="0" baseline="0" noProof="0" dirty="0">
                        <a:ln>
                          <a:noFill/>
                        </a:ln>
                        <a:solidFill>
                          <a:srgbClr val="7C7C7C"/>
                        </a:solidFill>
                        <a:effectLst/>
                        <a:uLnTx/>
                        <a:uFill>
                          <a:solidFill>
                            <a:srgbClr val="000000"/>
                          </a:solidFill>
                        </a:uFill>
                        <a:latin typeface="Arial" panose="020B0604020202020204" pitchFamily="34" charset="0"/>
                        <a:ea typeface="Arial" panose="020B0604020202020204" pitchFamily="34" charset="0"/>
                        <a:cs typeface="Arial" panose="020B0604020202020204" pitchFamily="34" charset="0"/>
                      </a:endParaRPr>
                    </a:p>
                  </a:txBody>
                  <a:tcPr marL="60325" marR="67310" marT="67945" marB="0">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2EFD9"/>
                    </a:solidFill>
                  </a:tcPr>
                </a:tc>
                <a:extLst>
                  <a:ext uri="{0D108BD9-81ED-4DB2-BD59-A6C34878D82A}">
                    <a16:rowId xmlns:a16="http://schemas.microsoft.com/office/drawing/2014/main" val="1456926102"/>
                  </a:ext>
                </a:extLst>
              </a:tr>
            </a:tbl>
          </a:graphicData>
        </a:graphic>
      </p:graphicFrame>
      <p:sp>
        <p:nvSpPr>
          <p:cNvPr id="4" name="Slide Number Placeholder 3">
            <a:extLst>
              <a:ext uri="{FF2B5EF4-FFF2-40B4-BE49-F238E27FC236}">
                <a16:creationId xmlns:a16="http://schemas.microsoft.com/office/drawing/2014/main" id="{C4962360-7137-4723-B4EC-02CAD7A7E054}"/>
              </a:ext>
            </a:extLst>
          </p:cNvPr>
          <p:cNvSpPr>
            <a:spLocks noGrp="1"/>
          </p:cNvSpPr>
          <p:nvPr>
            <p:ph type="sldNum" sz="quarter" idx="12"/>
          </p:nvPr>
        </p:nvSpPr>
        <p:spPr/>
        <p:txBody>
          <a:bodyPr/>
          <a:lstStyle/>
          <a:p>
            <a:fld id="{49E107A0-7B7C-8743-BC43-85A450895BAC}" type="slidenum">
              <a:rPr lang="en-US" smtClean="0"/>
              <a:t>32</a:t>
            </a:fld>
            <a:endParaRPr lang="en-US" dirty="0"/>
          </a:p>
        </p:txBody>
      </p:sp>
      <p:cxnSp>
        <p:nvCxnSpPr>
          <p:cNvPr id="9" name="Straight Connector 8">
            <a:extLst>
              <a:ext uri="{FF2B5EF4-FFF2-40B4-BE49-F238E27FC236}">
                <a16:creationId xmlns:a16="http://schemas.microsoft.com/office/drawing/2014/main" id="{2E40E203-6640-4E57-97B0-9FB1AB202210}"/>
              </a:ext>
            </a:extLst>
          </p:cNvPr>
          <p:cNvCxnSpPr>
            <a:cxnSpLocks/>
          </p:cNvCxnSpPr>
          <p:nvPr/>
        </p:nvCxnSpPr>
        <p:spPr>
          <a:xfrm>
            <a:off x="304800" y="2070100"/>
            <a:ext cx="8534400" cy="0"/>
          </a:xfrm>
          <a:prstGeom prst="line">
            <a:avLst/>
          </a:prstGeom>
          <a:ln w="9525"/>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9867777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46C3695D-9620-49A8-AAB5-90C604886ABE}"/>
              </a:ext>
            </a:extLst>
          </p:cNvPr>
          <p:cNvGraphicFramePr>
            <a:graphicFrameLocks noGrp="1"/>
          </p:cNvGraphicFramePr>
          <p:nvPr>
            <p:ph idx="1"/>
            <p:extLst>
              <p:ext uri="{D42A27DB-BD31-4B8C-83A1-F6EECF244321}">
                <p14:modId xmlns:p14="http://schemas.microsoft.com/office/powerpoint/2010/main" val="2288848478"/>
              </p:ext>
            </p:extLst>
          </p:nvPr>
        </p:nvGraphicFramePr>
        <p:xfrm>
          <a:off x="444501" y="342901"/>
          <a:ext cx="8229599" cy="5585871"/>
        </p:xfrm>
        <a:graphic>
          <a:graphicData uri="http://schemas.openxmlformats.org/drawingml/2006/table">
            <a:tbl>
              <a:tblPr firstRow="1" firstCol="1" bandRow="1"/>
              <a:tblGrid>
                <a:gridCol w="2290538">
                  <a:extLst>
                    <a:ext uri="{9D8B030D-6E8A-4147-A177-3AD203B41FA5}">
                      <a16:colId xmlns:a16="http://schemas.microsoft.com/office/drawing/2014/main" val="847567747"/>
                    </a:ext>
                  </a:extLst>
                </a:gridCol>
                <a:gridCol w="43301">
                  <a:extLst>
                    <a:ext uri="{9D8B030D-6E8A-4147-A177-3AD203B41FA5}">
                      <a16:colId xmlns:a16="http://schemas.microsoft.com/office/drawing/2014/main" val="2421338296"/>
                    </a:ext>
                  </a:extLst>
                </a:gridCol>
                <a:gridCol w="43301">
                  <a:extLst>
                    <a:ext uri="{9D8B030D-6E8A-4147-A177-3AD203B41FA5}">
                      <a16:colId xmlns:a16="http://schemas.microsoft.com/office/drawing/2014/main" val="1242758485"/>
                    </a:ext>
                  </a:extLst>
                </a:gridCol>
                <a:gridCol w="5852459">
                  <a:extLst>
                    <a:ext uri="{9D8B030D-6E8A-4147-A177-3AD203B41FA5}">
                      <a16:colId xmlns:a16="http://schemas.microsoft.com/office/drawing/2014/main" val="709255595"/>
                    </a:ext>
                  </a:extLst>
                </a:gridCol>
              </a:tblGrid>
              <a:tr h="313555">
                <a:tc gridSpan="2">
                  <a:txBody>
                    <a:bodyPr/>
                    <a:lstStyle/>
                    <a:p>
                      <a:pPr marL="37084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ORGANISATIONS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endParaRPr lang="en-ZA"/>
                    </a:p>
                  </a:txBody>
                  <a:tcPr/>
                </a:tc>
                <a:tc gridSpan="2">
                  <a:txBody>
                    <a:bodyPr/>
                    <a:lstStyle/>
                    <a:p>
                      <a:pPr marL="37084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nchor="ctr">
                    <a:lnL w="12700" cap="flat" cmpd="sng" algn="ctr">
                      <a:no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hMerge="1">
                  <a:txBody>
                    <a:bodyPr/>
                    <a:lstStyle/>
                    <a:p>
                      <a:pPr marL="1158240" marR="363220" algn="just">
                        <a:lnSpc>
                          <a:spcPct val="150000"/>
                        </a:lnSpc>
                        <a:spcAft>
                          <a:spcPts val="0"/>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INTERVENTION</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nchor="ctr">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extLst>
                  <a:ext uri="{0D108BD9-81ED-4DB2-BD59-A6C34878D82A}">
                    <a16:rowId xmlns:a16="http://schemas.microsoft.com/office/drawing/2014/main" val="4064888500"/>
                  </a:ext>
                </a:extLst>
              </a:tr>
              <a:tr h="3127992">
                <a:tc>
                  <a:txBody>
                    <a:bodyPr/>
                    <a:lstStyle/>
                    <a:p>
                      <a:pPr marL="67945" algn="just">
                        <a:lnSpc>
                          <a:spcPct val="10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KZN Department of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7945" algn="just">
                        <a:lnSpc>
                          <a:spcPct val="10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Economic Development,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7945" algn="just">
                        <a:lnSpc>
                          <a:spcPct val="10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Tourism and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7945" algn="just">
                        <a:lnSpc>
                          <a:spcPct val="100000"/>
                        </a:lnSpc>
                        <a:spcAft>
                          <a:spcPts val="161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Environmental Affairs </a:t>
                      </a:r>
                      <a:r>
                        <a:rPr lang="en-ZA" sz="1200" b="0" dirty="0">
                          <a:solidFill>
                            <a:srgbClr val="FFFFFF"/>
                          </a:solidFill>
                          <a:effectLst/>
                          <a:latin typeface="Arial" panose="020B0604020202020204" pitchFamily="34" charset="0"/>
                          <a:ea typeface="Arial" panose="020B0604020202020204" pitchFamily="34" charset="0"/>
                          <a:cs typeface="Arial" panose="020B0604020202020204" pitchFamily="34" charset="0"/>
                        </a:rPr>
                        <a:t>&amp;</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7945" algn="just">
                        <a:lnSpc>
                          <a:spcPct val="10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Moses Kotane Institute</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73025" algn="just">
                        <a:lnSpc>
                          <a:spcPct val="150000"/>
                        </a:lnSpc>
                        <a:spcAft>
                          <a:spcPts val="3405"/>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p>
                      <a:pPr marL="7302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17901" marT="45901" marB="0">
                    <a:lnL>
                      <a:noFill/>
                    </a:lnL>
                    <a:lnR>
                      <a:noFill/>
                    </a:lnR>
                    <a:lnB w="12700" cap="flat" cmpd="sng" algn="ctr">
                      <a:solidFill>
                        <a:srgbClr val="FFFFFF"/>
                      </a:solidFill>
                      <a:prstDash val="solid"/>
                      <a:round/>
                      <a:headEnd type="none" w="med" len="med"/>
                      <a:tailEnd type="none" w="med" len="med"/>
                    </a:lnB>
                    <a:solidFill>
                      <a:srgbClr val="DBDBDB"/>
                    </a:solidFill>
                  </a:tcPr>
                </a:tc>
                <a:tc gridSpan="2">
                  <a:txBody>
                    <a:bodyPr/>
                    <a:lstStyle/>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intervention focussed on Co-operative capacitation through Business Management skills.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marR="42545" lvl="0" indent="-342900" algn="just">
                        <a:lnSpc>
                          <a:spcPct val="150000"/>
                        </a:lnSpc>
                        <a:spcAft>
                          <a:spcPts val="0"/>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following co-operatives were trained: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Ntabende</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Nyakaza</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Mazambane</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Nhlabane</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Senzakwenzeke</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Fisheries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Ingule</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Siyadida</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Tuna Fishing Primary Cooperative Ltd, Mduduzi Fishing Cooperative,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Isiphethosohwebede</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Wangu</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Amatikulu</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Mouth Fisheries Primary Co-Operative Ltd, </a:t>
                      </a:r>
                      <a:r>
                        <a:rPr lang="en-ZA" sz="1200" b="0" dirty="0" err="1">
                          <a:solidFill>
                            <a:srgbClr val="000000"/>
                          </a:solidFill>
                          <a:effectLst/>
                          <a:latin typeface="Arial" panose="020B0604020202020204" pitchFamily="34" charset="0"/>
                          <a:ea typeface="Arial" panose="020B0604020202020204" pitchFamily="34" charset="0"/>
                          <a:cs typeface="Arial" panose="020B0604020202020204" pitchFamily="34" charset="0"/>
                        </a:rPr>
                        <a:t>Nkunzebomvu</a:t>
                      </a: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 Fishing Primary Co-Operative</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nchor="ctr">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hMerge="1">
                  <a:txBody>
                    <a:bodyPr/>
                    <a:lstStyle/>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intervention focussed on Co-operative capacitation through Business Management skills.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marR="42545" lvl="0" indent="-342900" algn="just">
                        <a:lnSpc>
                          <a:spcPct val="150000"/>
                        </a:lnSpc>
                        <a:spcAft>
                          <a:spcPts val="0"/>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following co-operatives were trained: Ntabende Fishing Primary Co-Operative Ltd, Nyakaza Mazambane Fishing Primary Co-Operative Ltd, Nhlabane Fishing Primary Co-Operative Ltd, Senzakwenzeke Fisheries Primary Co-Operative Ltd, Ingule Fishing Primary Co-Operative Ltd, Siyadida Tuna Fishing Primary Cooperative Ltd, Mduduzi Fishing Cooperative, Isiphethosohwebede Fishing Primary Co-Operative Ltd, Wangu Fishing Primary Co-Operative Ltd, Amatikulu Mouth Fisheries Primary Co-Operative Ltd, Nkunzebomvu Fishing Primary Co-Operative</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nchor="ctr">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686203424"/>
                  </a:ext>
                </a:extLst>
              </a:tr>
              <a:tr h="613910">
                <a:tc>
                  <a:txBody>
                    <a:bodyPr/>
                    <a:lstStyle/>
                    <a:p>
                      <a:pPr marL="67945" algn="just">
                        <a:lnSpc>
                          <a:spcPct val="15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Ilembe District Municipality</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gridSpan="3">
                  <a:txBody>
                    <a:bodyPr/>
                    <a:lstStyle/>
                    <a:p>
                      <a:pPr marL="228600" marR="25400" lvl="0" indent="-228600" algn="just">
                        <a:lnSpc>
                          <a:spcPct val="150000"/>
                        </a:lnSpc>
                        <a:spcAft>
                          <a:spcPts val="0"/>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Municipality procured fishing equipment to co-operatives that fall under the Municipality</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tc hMerge="1">
                  <a:txBody>
                    <a:bodyPr/>
                    <a:lstStyle/>
                    <a:p>
                      <a:endParaRPr lang="en-ZA"/>
                    </a:p>
                  </a:txBody>
                  <a:tcPr/>
                </a:tc>
                <a:tc hMerge="1">
                  <a:txBody>
                    <a:bodyPr/>
                    <a:lstStyle/>
                    <a:p>
                      <a:endParaRPr lang="en-ZA" dirty="0"/>
                    </a:p>
                  </a:txBody>
                  <a:tcPr>
                    <a:lnL w="19050" cap="flat" cmpd="sng" algn="ctr">
                      <a:solidFill>
                        <a:srgbClr val="FFFFFF"/>
                      </a:solidFill>
                      <a:prstDash val="solid"/>
                      <a:round/>
                      <a:headEnd type="none" w="med" len="med"/>
                      <a:tailEnd type="none" w="med" len="med"/>
                    </a:lnL>
                    <a:lnT w="12700" cap="flat" cmpd="sng" algn="ctr">
                      <a:solidFill>
                        <a:srgbClr val="FFFFFF"/>
                      </a:solidFill>
                      <a:prstDash val="solid"/>
                      <a:round/>
                      <a:headEnd type="none" w="med" len="med"/>
                      <a:tailEnd type="none" w="med" len="med"/>
                    </a:lnT>
                  </a:tcPr>
                </a:tc>
                <a:extLst>
                  <a:ext uri="{0D108BD9-81ED-4DB2-BD59-A6C34878D82A}">
                    <a16:rowId xmlns:a16="http://schemas.microsoft.com/office/drawing/2014/main" val="120021448"/>
                  </a:ext>
                </a:extLst>
              </a:tr>
              <a:tr h="616149">
                <a:tc rowSpan="2">
                  <a:txBody>
                    <a:bodyPr/>
                    <a:lstStyle/>
                    <a:p>
                      <a:pPr marL="60325" algn="just">
                        <a:lnSpc>
                          <a:spcPct val="100000"/>
                        </a:lnSpc>
                        <a:spcAft>
                          <a:spcPts val="775"/>
                        </a:spcAft>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Municipality: Mandeni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60325" algn="just">
                        <a:lnSpc>
                          <a:spcPct val="10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Local Municipality </a:t>
                      </a:r>
                    </a:p>
                    <a:p>
                      <a:pPr marL="60325" algn="just">
                        <a:lnSpc>
                          <a:spcPct val="100000"/>
                        </a:lnSpc>
                      </a:pPr>
                      <a:endPar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endParaRPr>
                    </a:p>
                    <a:p>
                      <a:pPr marL="60325" algn="just">
                        <a:lnSpc>
                          <a:spcPct val="100000"/>
                        </a:lnSpc>
                      </a:pPr>
                      <a:endPar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endParaRPr>
                    </a:p>
                    <a:p>
                      <a:pPr marL="60325" algn="just">
                        <a:lnSpc>
                          <a:spcPct val="150000"/>
                        </a:lnSpc>
                      </a:pP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1158240" algn="just">
                        <a:lnSpc>
                          <a:spcPct val="150000"/>
                        </a:lnSpc>
                        <a:spcAft>
                          <a:spcPts val="800"/>
                        </a:spcAft>
                      </a:pPr>
                      <a:r>
                        <a:rPr lang="en-ZA" sz="1200" b="1" dirty="0">
                          <a:solidFill>
                            <a:srgbClr val="7C7C7C"/>
                          </a:solidFill>
                          <a:effectLst/>
                          <a:latin typeface="Arial" panose="020B0604020202020204" pitchFamily="34" charset="0"/>
                          <a:cs typeface="Arial" panose="020B0604020202020204" pitchFamily="34" charset="0"/>
                        </a:rPr>
                        <a:t> </a:t>
                      </a:r>
                    </a:p>
                  </a:txBody>
                  <a:tcPr marL="0" marR="17901" marT="45901" marB="0" anchor="b">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gridSpan="2">
                  <a:txBody>
                    <a:bodyPr/>
                    <a:lstStyle/>
                    <a:p>
                      <a:pPr marL="6540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17901" marT="45901" marB="0">
                    <a:lnL>
                      <a:noFill/>
                    </a:lnL>
                    <a:lnR>
                      <a:noFill/>
                    </a:lnR>
                    <a:lnT w="12700" cap="flat" cmpd="sng" algn="ctr">
                      <a:solidFill>
                        <a:srgbClr val="FFFFFF"/>
                      </a:solidFill>
                      <a:prstDash val="solid"/>
                      <a:round/>
                      <a:headEnd type="none" w="med" len="med"/>
                      <a:tailEnd type="none" w="med" len="med"/>
                    </a:lnT>
                    <a:lnB>
                      <a:noFill/>
                    </a:lnB>
                    <a:solidFill>
                      <a:srgbClr val="EDEDED"/>
                    </a:solidFill>
                  </a:tcPr>
                </a:tc>
                <a:tc hMerge="1">
                  <a:txBody>
                    <a:bodyPr/>
                    <a:lstStyle/>
                    <a:p>
                      <a:pPr marL="65405" algn="just">
                        <a:lnSpc>
                          <a:spcPct val="150000"/>
                        </a:lnSpc>
                      </a:pP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lnL>
                      <a:noFill/>
                    </a:lnL>
                    <a:lnR>
                      <a:noFill/>
                    </a:lnR>
                    <a:lnT w="12700" cap="flat" cmpd="sng" algn="ctr">
                      <a:solidFill>
                        <a:srgbClr val="FFFFFF"/>
                      </a:solidFill>
                      <a:prstDash val="solid"/>
                      <a:round/>
                      <a:headEnd type="none" w="med" len="med"/>
                      <a:tailEnd type="none" w="med" len="med"/>
                    </a:lnT>
                    <a:lnB>
                      <a:noFill/>
                    </a:lnB>
                    <a:solidFill>
                      <a:srgbClr val="EDEDED"/>
                    </a:solidFill>
                  </a:tcPr>
                </a:tc>
                <a:tc>
                  <a:txBody>
                    <a:bodyPr/>
                    <a:lstStyle/>
                    <a:p>
                      <a:pPr marL="342900" marR="254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budget for the three (3) co-operatives was approved during 2020/2021 financial year and was utilised before the end of June 2021,</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nchor="b">
                    <a:lnL>
                      <a:noFill/>
                    </a:lnL>
                    <a:lnR w="19050" cap="flat" cmpd="sng" algn="ctr">
                      <a:solidFill>
                        <a:srgbClr val="FFFFFF"/>
                      </a:solidFill>
                      <a:prstDash val="solid"/>
                      <a:round/>
                      <a:headEnd type="none" w="med" len="med"/>
                      <a:tailEnd type="none" w="med" len="med"/>
                    </a:lnR>
                    <a:lnB>
                      <a:noFill/>
                    </a:lnB>
                    <a:solidFill>
                      <a:srgbClr val="EDEDED"/>
                    </a:solidFill>
                  </a:tcPr>
                </a:tc>
                <a:extLst>
                  <a:ext uri="{0D108BD9-81ED-4DB2-BD59-A6C34878D82A}">
                    <a16:rowId xmlns:a16="http://schemas.microsoft.com/office/drawing/2014/main" val="2029505135"/>
                  </a:ext>
                </a:extLst>
              </a:tr>
              <a:tr h="914265">
                <a:tc vMerge="1">
                  <a:txBody>
                    <a:bodyPr/>
                    <a:lstStyle/>
                    <a:p>
                      <a:pPr marL="1158240" algn="just">
                        <a:lnSpc>
                          <a:spcPct val="150000"/>
                        </a:lnSpc>
                        <a:spcAft>
                          <a:spcPts val="800"/>
                        </a:spcAft>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17901" marT="45901" marB="0">
                    <a:lnL w="1905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70AD47"/>
                    </a:solidFill>
                  </a:tcPr>
                </a:tc>
                <a:tc gridSpan="2">
                  <a:txBody>
                    <a:bodyPr/>
                    <a:lstStyle/>
                    <a:p>
                      <a:pPr marL="65405" algn="just">
                        <a:lnSpc>
                          <a:spcPct val="150000"/>
                        </a:lnSpc>
                      </a:pPr>
                      <a:r>
                        <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rPr>
                        <a:t> </a:t>
                      </a:r>
                    </a:p>
                  </a:txBody>
                  <a:tcPr marL="0" marR="17901" marT="45901" marB="0">
                    <a:lnL>
                      <a:noFill/>
                    </a:lnL>
                    <a:lnR>
                      <a:noFill/>
                    </a:lnR>
                    <a:lnT>
                      <a:noFill/>
                    </a:lnT>
                    <a:lnB w="12700" cap="flat" cmpd="sng" algn="ctr">
                      <a:solidFill>
                        <a:srgbClr val="FFFFFF"/>
                      </a:solidFill>
                      <a:prstDash val="solid"/>
                      <a:round/>
                      <a:headEnd type="none" w="med" len="med"/>
                      <a:tailEnd type="none" w="med" len="med"/>
                    </a:lnB>
                    <a:solidFill>
                      <a:srgbClr val="EDEDED"/>
                    </a:solidFill>
                  </a:tcPr>
                </a:tc>
                <a:tc hMerge="1">
                  <a:txBody>
                    <a:bodyPr/>
                    <a:lstStyle/>
                    <a:p>
                      <a:pPr marL="65405" algn="just">
                        <a:lnSpc>
                          <a:spcPct val="150000"/>
                        </a:lnSpc>
                      </a:pP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lnL>
                      <a:noFill/>
                    </a:lnL>
                    <a:lnR>
                      <a:noFill/>
                    </a:lnR>
                    <a:lnT>
                      <a:noFill/>
                    </a:lnT>
                    <a:lnB w="12700" cap="flat" cmpd="sng" algn="ctr">
                      <a:solidFill>
                        <a:srgbClr val="FFFFFF"/>
                      </a:solidFill>
                      <a:prstDash val="solid"/>
                      <a:round/>
                      <a:headEnd type="none" w="med" len="med"/>
                      <a:tailEnd type="none" w="med" len="med"/>
                    </a:lnB>
                    <a:solidFill>
                      <a:srgbClr val="EDEDED"/>
                    </a:solidFill>
                  </a:tcPr>
                </a:tc>
                <a:tc>
                  <a:txBody>
                    <a:bodyPr/>
                    <a:lstStyle/>
                    <a:p>
                      <a:pPr marL="342900" marR="254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following co-operatives benefited: Isiphethosohwebede Fishing Primary Cooperative Ltd, Wangu Fishing Primary Co-Operative Ltd, Amatikulu Mouth Fisheries Primary Co-Operative Ltd.</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0" marR="17901" marT="45901" marB="0">
                    <a:lnL>
                      <a:noFill/>
                    </a:lnL>
                    <a:lnR w="1905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EDEDED"/>
                    </a:solidFill>
                  </a:tcPr>
                </a:tc>
                <a:extLst>
                  <a:ext uri="{0D108BD9-81ED-4DB2-BD59-A6C34878D82A}">
                    <a16:rowId xmlns:a16="http://schemas.microsoft.com/office/drawing/2014/main" val="3139412070"/>
                  </a:ext>
                </a:extLst>
              </a:tr>
            </a:tbl>
          </a:graphicData>
        </a:graphic>
      </p:graphicFrame>
      <p:sp>
        <p:nvSpPr>
          <p:cNvPr id="4" name="Slide Number Placeholder 3">
            <a:extLst>
              <a:ext uri="{FF2B5EF4-FFF2-40B4-BE49-F238E27FC236}">
                <a16:creationId xmlns:a16="http://schemas.microsoft.com/office/drawing/2014/main" id="{A1368512-2165-4A2D-8AD9-433E28EF2E34}"/>
              </a:ext>
            </a:extLst>
          </p:cNvPr>
          <p:cNvSpPr>
            <a:spLocks noGrp="1"/>
          </p:cNvSpPr>
          <p:nvPr>
            <p:ph type="sldNum" sz="quarter" idx="12"/>
          </p:nvPr>
        </p:nvSpPr>
        <p:spPr/>
        <p:txBody>
          <a:bodyPr/>
          <a:lstStyle/>
          <a:p>
            <a:fld id="{49E107A0-7B7C-8743-BC43-85A450895BAC}" type="slidenum">
              <a:rPr lang="en-US" smtClean="0"/>
              <a:t>33</a:t>
            </a:fld>
            <a:endParaRPr lang="en-US" dirty="0"/>
          </a:p>
        </p:txBody>
      </p:sp>
    </p:spTree>
    <p:extLst>
      <p:ext uri="{BB962C8B-B14F-4D97-AF65-F5344CB8AC3E}">
        <p14:creationId xmlns:p14="http://schemas.microsoft.com/office/powerpoint/2010/main" val="4146759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C81C2EF-D4FF-468D-834D-85306E939FFA}"/>
              </a:ext>
            </a:extLst>
          </p:cNvPr>
          <p:cNvSpPr>
            <a:spLocks noGrp="1"/>
          </p:cNvSpPr>
          <p:nvPr>
            <p:ph type="sldNum" sz="quarter" idx="12"/>
          </p:nvPr>
        </p:nvSpPr>
        <p:spPr/>
        <p:txBody>
          <a:bodyPr/>
          <a:lstStyle/>
          <a:p>
            <a:fld id="{49E107A0-7B7C-8743-BC43-85A450895BAC}" type="slidenum">
              <a:rPr lang="en-US" smtClean="0"/>
              <a:t>34</a:t>
            </a:fld>
            <a:endParaRPr lang="en-US" dirty="0"/>
          </a:p>
        </p:txBody>
      </p:sp>
      <p:graphicFrame>
        <p:nvGraphicFramePr>
          <p:cNvPr id="8" name="Content Placeholder 7">
            <a:extLst>
              <a:ext uri="{FF2B5EF4-FFF2-40B4-BE49-F238E27FC236}">
                <a16:creationId xmlns:a16="http://schemas.microsoft.com/office/drawing/2014/main" id="{389EB866-E9AC-4716-9180-29543D4775E9}"/>
              </a:ext>
            </a:extLst>
          </p:cNvPr>
          <p:cNvGraphicFramePr>
            <a:graphicFrameLocks noGrp="1"/>
          </p:cNvGraphicFramePr>
          <p:nvPr>
            <p:ph idx="1"/>
            <p:extLst>
              <p:ext uri="{D42A27DB-BD31-4B8C-83A1-F6EECF244321}">
                <p14:modId xmlns:p14="http://schemas.microsoft.com/office/powerpoint/2010/main" val="3545800367"/>
              </p:ext>
            </p:extLst>
          </p:nvPr>
        </p:nvGraphicFramePr>
        <p:xfrm>
          <a:off x="215900" y="444501"/>
          <a:ext cx="8724900" cy="5002063"/>
        </p:xfrm>
        <a:graphic>
          <a:graphicData uri="http://schemas.openxmlformats.org/drawingml/2006/table">
            <a:tbl>
              <a:tblPr firstRow="1" firstCol="1" bandRow="1"/>
              <a:tblGrid>
                <a:gridCol w="1435100">
                  <a:extLst>
                    <a:ext uri="{9D8B030D-6E8A-4147-A177-3AD203B41FA5}">
                      <a16:colId xmlns:a16="http://schemas.microsoft.com/office/drawing/2014/main" val="2579500985"/>
                    </a:ext>
                  </a:extLst>
                </a:gridCol>
                <a:gridCol w="7289800">
                  <a:extLst>
                    <a:ext uri="{9D8B030D-6E8A-4147-A177-3AD203B41FA5}">
                      <a16:colId xmlns:a16="http://schemas.microsoft.com/office/drawing/2014/main" val="2990848636"/>
                    </a:ext>
                  </a:extLst>
                </a:gridCol>
              </a:tblGrid>
              <a:tr h="464981">
                <a:tc>
                  <a:txBody>
                    <a:bodyPr/>
                    <a:lstStyle/>
                    <a:p>
                      <a:pPr marL="7620" algn="just">
                        <a:lnSpc>
                          <a:spcPct val="150000"/>
                        </a:lnSpc>
                      </a:pPr>
                      <a:r>
                        <a:rPr lang="en-ZA" sz="1200" b="1" dirty="0">
                          <a:solidFill>
                            <a:schemeClr val="bg1"/>
                          </a:solidFill>
                          <a:effectLst/>
                          <a:latin typeface="Arial" panose="020B0604020202020204" pitchFamily="34" charset="0"/>
                          <a:ea typeface="Arial" panose="020B0604020202020204" pitchFamily="34" charset="0"/>
                          <a:cs typeface="Arial" panose="020B0604020202020204" pitchFamily="34" charset="0"/>
                        </a:rPr>
                        <a:t>ORGANISATION</a:t>
                      </a:r>
                    </a:p>
                  </a:txBody>
                  <a:tcPr marL="60325" marR="67310" marT="67945" marB="0">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0" lvl="0" indent="0" algn="just">
                        <a:lnSpc>
                          <a:spcPct val="150000"/>
                        </a:lnSpc>
                        <a:buFont typeface="Symbol" panose="05050102010706020507" pitchFamily="18" charset="2"/>
                        <a:buNone/>
                      </a:pPr>
                      <a:r>
                        <a:rPr lang="en-ZA" sz="1200" b="1" dirty="0">
                          <a:solidFill>
                            <a:schemeClr val="bg1"/>
                          </a:solidFill>
                          <a:effectLst/>
                          <a:latin typeface="Arial" panose="020B0604020202020204" pitchFamily="34" charset="0"/>
                          <a:ea typeface="Arial" panose="020B0604020202020204" pitchFamily="34" charset="0"/>
                          <a:cs typeface="Arial" panose="020B0604020202020204" pitchFamily="34" charset="0"/>
                        </a:rPr>
                        <a:t>INTERVENTION</a:t>
                      </a:r>
                    </a:p>
                  </a:txBody>
                  <a:tcPr marL="60325" marR="67310" marT="67945" marB="0">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extLst>
                  <a:ext uri="{0D108BD9-81ED-4DB2-BD59-A6C34878D82A}">
                    <a16:rowId xmlns:a16="http://schemas.microsoft.com/office/drawing/2014/main" val="1529998118"/>
                  </a:ext>
                </a:extLst>
              </a:tr>
              <a:tr h="1637885">
                <a:tc>
                  <a:txBody>
                    <a:bodyPr/>
                    <a:lstStyle/>
                    <a:p>
                      <a:pPr marL="762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DEDEAT </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60325" marR="67310" marT="67945" marB="0">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Training was conducted with cooperatives at Nqushwa , Ndlambe , Buffalo City , Great Kei Port St Johns Local Municipalities and Buffalo City Metropolitan Municipality</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The training focused mainly in building capacity on skills to cooperative members. The initial training focused on cooperative leadership. In addition training included cooperative governance, financial management and value chain marketing.</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60325" marR="67310" marT="67945" marB="0">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551311060"/>
                  </a:ext>
                </a:extLst>
              </a:tr>
              <a:tr h="2899197">
                <a:tc>
                  <a:txBody>
                    <a:bodyPr/>
                    <a:lstStyle/>
                    <a:p>
                      <a:pPr marL="7620" algn="just">
                        <a:lnSpc>
                          <a:spcPct val="150000"/>
                        </a:lnSpc>
                      </a:pPr>
                      <a:r>
                        <a:rPr lang="en-ZA" sz="1200" b="1" dirty="0">
                          <a:solidFill>
                            <a:srgbClr val="FFFFFF"/>
                          </a:solidFill>
                          <a:effectLst/>
                          <a:latin typeface="Arial" panose="020B0604020202020204" pitchFamily="34" charset="0"/>
                          <a:ea typeface="Arial" panose="020B0604020202020204" pitchFamily="34" charset="0"/>
                          <a:cs typeface="Arial" panose="020B0604020202020204" pitchFamily="34" charset="0"/>
                        </a:rPr>
                        <a:t>SEDA</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46549" marR="51939" marT="52429" marB="0">
                    <a:lnL w="1905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70AD47"/>
                    </a:solidFill>
                  </a:tcPr>
                </a:tc>
                <a:tc>
                  <a:txBody>
                    <a:bodyPr/>
                    <a:lstStyle/>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SEDA EC provided cooperative training to the following cooperatives: Siyaphambili Fishing Primary Coop, Umlibo Fishing Primary Coop. Benton Fishing Primary Coop, Kiwane Fishing Primary Coop, Kei Mor Fishing Primary Coop.</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SEDA NC has committed to provide training assessments in two cooperatives in the NC, namely Aukotowa primary cooperative and Long-time Hondeklipbaai primary cooperative. </a:t>
                      </a:r>
                    </a:p>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SEDA KZN in collaboration with EDTEA provided training on Awareness in food safety, contamination issues to the following cooperatives, Ingule, Funinhlanzi, Siyadida and Mutshini Fishing Cooperatives.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p>
                      <a:pPr marL="342900" lvl="0" indent="-342900" algn="just">
                        <a:lnSpc>
                          <a:spcPct val="150000"/>
                        </a:lnSpc>
                        <a:spcAft>
                          <a:spcPts val="805"/>
                        </a:spcAft>
                        <a:buFont typeface="Symbol" panose="05050102010706020507" pitchFamily="18" charset="2"/>
                        <a:buChar char=""/>
                      </a:pPr>
                      <a:r>
                        <a:rPr lang="en-ZA" sz="1200" b="0" dirty="0">
                          <a:solidFill>
                            <a:srgbClr val="000000"/>
                          </a:solidFill>
                          <a:effectLst/>
                          <a:latin typeface="Arial" panose="020B0604020202020204" pitchFamily="34" charset="0"/>
                          <a:ea typeface="Arial" panose="020B0604020202020204" pitchFamily="34" charset="0"/>
                          <a:cs typeface="Arial" panose="020B0604020202020204" pitchFamily="34" charset="0"/>
                        </a:rPr>
                        <a:t>Ongoing engagement with SEDA on support and training for all four coastal provinces is planned for the 2022/2023/24 financial years</a:t>
                      </a:r>
                      <a:endParaRPr lang="en-ZA" sz="1200" b="1" dirty="0">
                        <a:solidFill>
                          <a:srgbClr val="7C7C7C"/>
                        </a:solidFill>
                        <a:effectLst/>
                        <a:latin typeface="Arial" panose="020B0604020202020204" pitchFamily="34" charset="0"/>
                        <a:ea typeface="Arial" panose="020B0604020202020204" pitchFamily="34" charset="0"/>
                        <a:cs typeface="Arial" panose="020B0604020202020204" pitchFamily="34" charset="0"/>
                      </a:endParaRPr>
                    </a:p>
                  </a:txBody>
                  <a:tcPr marL="46549" marR="51939" marT="52429" marB="0">
                    <a:lnL>
                      <a:noFill/>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DBDB"/>
                    </a:solidFill>
                  </a:tcPr>
                </a:tc>
                <a:extLst>
                  <a:ext uri="{0D108BD9-81ED-4DB2-BD59-A6C34878D82A}">
                    <a16:rowId xmlns:a16="http://schemas.microsoft.com/office/drawing/2014/main" val="1502340498"/>
                  </a:ext>
                </a:extLst>
              </a:tr>
            </a:tbl>
          </a:graphicData>
        </a:graphic>
      </p:graphicFrame>
    </p:spTree>
    <p:extLst>
      <p:ext uri="{BB962C8B-B14F-4D97-AF65-F5344CB8AC3E}">
        <p14:creationId xmlns:p14="http://schemas.microsoft.com/office/powerpoint/2010/main" val="577414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3C67-6E2F-4AF4-9C14-E12F7874297C}"/>
              </a:ext>
            </a:extLst>
          </p:cNvPr>
          <p:cNvSpPr>
            <a:spLocks noGrp="1"/>
          </p:cNvSpPr>
          <p:nvPr>
            <p:ph type="title"/>
          </p:nvPr>
        </p:nvSpPr>
        <p:spPr>
          <a:xfrm>
            <a:off x="457200" y="-18736"/>
            <a:ext cx="8229600" cy="689866"/>
          </a:xfrm>
        </p:spPr>
        <p:txBody>
          <a:bodyPr>
            <a:normAutofit fontScale="90000"/>
          </a:bodyPr>
          <a:lstStyle/>
          <a:p>
            <a:br>
              <a:rPr lang="en-ZA" sz="2200" dirty="0"/>
            </a:br>
            <a:br>
              <a:rPr lang="en-ZA" sz="2200" dirty="0"/>
            </a:br>
            <a:br>
              <a:rPr lang="en-ZA" sz="4900" b="1" dirty="0"/>
            </a:br>
            <a:r>
              <a:rPr lang="en-ZA" sz="3100" b="1" dirty="0"/>
              <a:t>LOCALISATION AND JOB CREATION</a:t>
            </a:r>
            <a:br>
              <a:rPr lang="en-ZA" sz="4900" b="1" dirty="0"/>
            </a:br>
            <a:br>
              <a:rPr lang="en-ZA" b="1" dirty="0"/>
            </a:br>
            <a:endParaRPr lang="en-ZA" b="1" dirty="0"/>
          </a:p>
        </p:txBody>
      </p:sp>
      <p:sp>
        <p:nvSpPr>
          <p:cNvPr id="3" name="Content Placeholder 2">
            <a:extLst>
              <a:ext uri="{FF2B5EF4-FFF2-40B4-BE49-F238E27FC236}">
                <a16:creationId xmlns:a16="http://schemas.microsoft.com/office/drawing/2014/main" id="{638A7573-99F7-4A2E-A44E-3517F9E8208B}"/>
              </a:ext>
            </a:extLst>
          </p:cNvPr>
          <p:cNvSpPr>
            <a:spLocks noGrp="1"/>
          </p:cNvSpPr>
          <p:nvPr>
            <p:ph idx="1"/>
          </p:nvPr>
        </p:nvSpPr>
        <p:spPr>
          <a:xfrm>
            <a:off x="217056" y="671130"/>
            <a:ext cx="8742218" cy="5272471"/>
          </a:xfrm>
        </p:spPr>
        <p:txBody>
          <a:bodyPr>
            <a:noAutofit/>
          </a:bodyPr>
          <a:lstStyle/>
          <a:p>
            <a:pPr algn="just"/>
            <a:r>
              <a:rPr lang="en-ZA" sz="1700" dirty="0">
                <a:effectLst/>
                <a:latin typeface="Arial" panose="020B0604020202020204" pitchFamily="34" charset="0"/>
                <a:ea typeface="Calibri" panose="020F0502020204030204" pitchFamily="34" charset="0"/>
                <a:cs typeface="Arial" panose="020B0604020202020204" pitchFamily="34" charset="0"/>
              </a:rPr>
              <a:t>The Department implements its job creation interventions through the Expanded Public Works Programme (EPWP). </a:t>
            </a:r>
          </a:p>
          <a:p>
            <a:pPr algn="just"/>
            <a:r>
              <a:rPr lang="en-US" sz="1700" dirty="0">
                <a:latin typeface="Arial" panose="020B0604020202020204" pitchFamily="34" charset="0"/>
                <a:ea typeface="Times New Roman" panose="02020603050405020304" pitchFamily="18" charset="0"/>
                <a:cs typeface="Arial" panose="020B0604020202020204" pitchFamily="34" charset="0"/>
              </a:rPr>
              <a:t>The EPWP model prescribes for recruitment of local citizens for participation in the projects: – the Branch embraces this approach and ensures that local communities benefit directly from these projects</a:t>
            </a:r>
          </a:p>
          <a:p>
            <a:pPr algn="just"/>
            <a:r>
              <a:rPr lang="en-ZA" sz="1700" dirty="0">
                <a:latin typeface="Arial" panose="020B0604020202020204" pitchFamily="34" charset="0"/>
                <a:ea typeface="Calibri" panose="020F0502020204030204" pitchFamily="34" charset="0"/>
                <a:cs typeface="Arial" panose="020B0604020202020204" pitchFamily="34" charset="0"/>
              </a:rPr>
              <a:t>Three branches contribute to EPWP jobs: Environmental Programmes, Forestry and Fisheries. </a:t>
            </a:r>
            <a:endParaRPr lang="en-ZA" sz="1700" dirty="0">
              <a:effectLst/>
              <a:latin typeface="Arial" panose="020B0604020202020204" pitchFamily="34" charset="0"/>
              <a:ea typeface="Calibri" panose="020F0502020204030204" pitchFamily="34" charset="0"/>
              <a:cs typeface="Arial" panose="020B0604020202020204" pitchFamily="34" charset="0"/>
            </a:endParaRPr>
          </a:p>
          <a:p>
            <a:pPr lvl="1" algn="just">
              <a:buFont typeface="Times New Roman" panose="02020603050405020304" pitchFamily="18" charset="0"/>
              <a:buChar char="⁻"/>
            </a:pPr>
            <a:r>
              <a:rPr lang="en-US" sz="1700" dirty="0">
                <a:latin typeface="Arial" panose="020B0604020202020204" pitchFamily="34" charset="0"/>
                <a:cs typeface="Arial" panose="020B0604020202020204" pitchFamily="34" charset="0"/>
              </a:rPr>
              <a:t>The Environmental Programmes and Forestry Branches created </a:t>
            </a:r>
            <a:r>
              <a:rPr lang="en-ZA" sz="1700" kern="1200" dirty="0">
                <a:solidFill>
                  <a:schemeClr val="tx1"/>
                </a:solidFill>
                <a:effectLst/>
                <a:latin typeface="Arial" panose="020B0604020202020204" pitchFamily="34" charset="0"/>
                <a:ea typeface="+mn-ea"/>
                <a:cs typeface="Arial" panose="020B0604020202020204" pitchFamily="34" charset="0"/>
              </a:rPr>
              <a:t>44 296 work opportunities (WO) (52% women and </a:t>
            </a:r>
            <a:r>
              <a:rPr lang="en-ZA" sz="1700" dirty="0">
                <a:latin typeface="Arial" panose="020B0604020202020204" pitchFamily="34" charset="0"/>
                <a:cs typeface="Arial" panose="020B0604020202020204" pitchFamily="34" charset="0"/>
              </a:rPr>
              <a:t>63</a:t>
            </a:r>
            <a:r>
              <a:rPr lang="en-ZA" sz="1700" kern="1200" dirty="0">
                <a:solidFill>
                  <a:schemeClr val="tx1"/>
                </a:solidFill>
                <a:effectLst/>
                <a:latin typeface="Arial" panose="020B0604020202020204" pitchFamily="34" charset="0"/>
                <a:ea typeface="+mn-ea"/>
                <a:cs typeface="Arial" panose="020B0604020202020204" pitchFamily="34" charset="0"/>
              </a:rPr>
              <a:t>% youth). These jobs were created in projects implemented across the nine provinces. </a:t>
            </a:r>
          </a:p>
          <a:p>
            <a:pPr lvl="1" algn="just">
              <a:buFont typeface="Times New Roman" panose="02020603050405020304" pitchFamily="18" charset="0"/>
              <a:buChar char="⁻"/>
            </a:pPr>
            <a:r>
              <a:rPr lang="en-US" sz="1700" dirty="0">
                <a:latin typeface="Arial" panose="020B0604020202020204" pitchFamily="34" charset="0"/>
                <a:cs typeface="Arial" panose="020B0604020202020204" pitchFamily="34" charset="0"/>
              </a:rPr>
              <a:t>The environmental outputs of these projects include land cleared of invasive alien species, wetland rehabilitation, wildfires suppressed, kilometers of coastline cleaned, biodiversity infrastructure constructed and renovated and also number of buyback centers constructed or refurbished. </a:t>
            </a:r>
          </a:p>
          <a:p>
            <a:pPr marL="342900" marR="0" lvl="0" indent="-342900" algn="just" defTabSz="457200" rtl="0" eaLnBrk="1" fontAlgn="auto" latinLnBrk="0" hangingPunct="1">
              <a:spcBef>
                <a:spcPct val="20000"/>
              </a:spcBef>
              <a:spcAft>
                <a:spcPts val="0"/>
              </a:spcAft>
              <a:buClrTx/>
              <a:buSzTx/>
              <a:buFont typeface="Arial"/>
              <a:buChar char="•"/>
              <a:tabLst/>
              <a:defRPr/>
            </a:pPr>
            <a:r>
              <a:rPr lang="en-ZA" sz="1700" dirty="0">
                <a:effectLst/>
                <a:latin typeface="Arial" panose="020B0604020202020204" pitchFamily="34" charset="0"/>
                <a:ea typeface="Calibri" panose="020F0502020204030204" pitchFamily="34" charset="0"/>
                <a:cs typeface="Arial" panose="020B0604020202020204" pitchFamily="34" charset="0"/>
              </a:rPr>
              <a:t>The Fisheries Branch through its Working for Fisheries Programme, created 161 jobs / WOs. Of the 161 jobs created, 123 (76%) of them were in the impoverished West Coast fishing town of Elands Bay.  </a:t>
            </a:r>
            <a:r>
              <a:rPr kumimoji="0" lang="en-ZA" sz="17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Female : 88 (55%), Youth : 55 (34%), PWD : 3 (1,8%)</a:t>
            </a:r>
          </a:p>
          <a:p>
            <a:pPr lvl="1" algn="just">
              <a:lnSpc>
                <a:spcPct val="150000"/>
              </a:lnSpc>
              <a:buFont typeface="Times New Roman" panose="02020603050405020304" pitchFamily="18" charset="0"/>
              <a:buChar char="⁻"/>
            </a:pPr>
            <a:endParaRPr lang="en-ZA" sz="14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50000"/>
              </a:lnSpc>
              <a:buFont typeface="Times New Roman" panose="02020603050405020304" pitchFamily="18" charset="0"/>
              <a:buChar char="⁻"/>
            </a:pPr>
            <a:endParaRPr lang="en-US" sz="1600" dirty="0">
              <a:latin typeface="Arial" panose="020B0604020202020204" pitchFamily="34" charset="0"/>
              <a:cs typeface="Arial" panose="020B0604020202020204" pitchFamily="34" charset="0"/>
            </a:endParaRPr>
          </a:p>
          <a:p>
            <a:pPr marL="0" indent="0" algn="just">
              <a:lnSpc>
                <a:spcPct val="150000"/>
              </a:lnSpc>
              <a:spcAft>
                <a:spcPts val="1200"/>
              </a:spcAft>
              <a:buNone/>
            </a:pPr>
            <a:endParaRPr lang="en-US" sz="150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Aft>
                <a:spcPts val="1200"/>
              </a:spcAft>
              <a:buNone/>
            </a:pPr>
            <a:endParaRPr lang="en-US" sz="15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Aft>
                <a:spcPts val="1200"/>
              </a:spcAft>
              <a:buNone/>
            </a:pPr>
            <a:endParaRPr lang="en-US" sz="1500" dirty="0">
              <a:highlight>
                <a:srgbClr val="FFFF00"/>
              </a:highlight>
              <a:latin typeface="Arial" panose="020B0604020202020204" pitchFamily="34" charset="0"/>
              <a:cs typeface="Arial" panose="020B0604020202020204" pitchFamily="34" charset="0"/>
            </a:endParaRPr>
          </a:p>
          <a:p>
            <a:endParaRPr lang="en-ZA" sz="1500" dirty="0"/>
          </a:p>
        </p:txBody>
      </p:sp>
      <p:sp>
        <p:nvSpPr>
          <p:cNvPr id="4" name="Slide Number Placeholder 3">
            <a:extLst>
              <a:ext uri="{FF2B5EF4-FFF2-40B4-BE49-F238E27FC236}">
                <a16:creationId xmlns:a16="http://schemas.microsoft.com/office/drawing/2014/main" id="{B9DD362B-E981-42B4-960D-C684D69273A3}"/>
              </a:ext>
            </a:extLst>
          </p:cNvPr>
          <p:cNvSpPr>
            <a:spLocks noGrp="1"/>
          </p:cNvSpPr>
          <p:nvPr>
            <p:ph type="sldNum" sz="quarter" idx="12"/>
          </p:nvPr>
        </p:nvSpPr>
        <p:spPr/>
        <p:txBody>
          <a:bodyPr/>
          <a:lstStyle/>
          <a:p>
            <a:fld id="{49E107A0-7B7C-8743-BC43-85A450895BAC}" type="slidenum">
              <a:rPr lang="en-US" smtClean="0"/>
              <a:t>35</a:t>
            </a:fld>
            <a:endParaRPr lang="en-US" dirty="0"/>
          </a:p>
        </p:txBody>
      </p:sp>
    </p:spTree>
    <p:extLst>
      <p:ext uri="{BB962C8B-B14F-4D97-AF65-F5344CB8AC3E}">
        <p14:creationId xmlns:p14="http://schemas.microsoft.com/office/powerpoint/2010/main" val="21560358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0238FC-E519-EF19-BE8E-9C27595044CB}"/>
              </a:ext>
            </a:extLst>
          </p:cNvPr>
          <p:cNvSpPr>
            <a:spLocks noGrp="1"/>
          </p:cNvSpPr>
          <p:nvPr>
            <p:ph type="title"/>
          </p:nvPr>
        </p:nvSpPr>
        <p:spPr>
          <a:xfrm>
            <a:off x="89764" y="74442"/>
            <a:ext cx="8597036" cy="689866"/>
          </a:xfrm>
        </p:spPr>
        <p:txBody>
          <a:bodyPr>
            <a:noAutofit/>
          </a:bodyPr>
          <a:lstStyle/>
          <a:p>
            <a:r>
              <a:rPr lang="en-US" sz="2400" b="1" cap="all" dirty="0">
                <a:cs typeface="Arial" panose="020B0604020202020204" pitchFamily="34" charset="0"/>
              </a:rPr>
              <a:t>EP &amp; FORESTRY Programmes performance – Q4 (2021/22</a:t>
            </a:r>
            <a:r>
              <a:rPr lang="en-US" sz="2800" b="1" cap="all" dirty="0">
                <a:cs typeface="Arial" panose="020B0604020202020204" pitchFamily="34" charset="0"/>
              </a:rPr>
              <a:t>)</a:t>
            </a:r>
            <a:endParaRPr lang="en-ZA" sz="2800" b="1" cap="all" dirty="0">
              <a:cs typeface="Arial" panose="020B0604020202020204" pitchFamily="34" charset="0"/>
            </a:endParaRPr>
          </a:p>
        </p:txBody>
      </p:sp>
      <p:sp>
        <p:nvSpPr>
          <p:cNvPr id="2" name="Slide Number Placeholder 1" hidden="1"/>
          <p:cNvSpPr>
            <a:spLocks noGrp="1"/>
          </p:cNvSpPr>
          <p:nvPr>
            <p:ph type="sldNum" sz="quarter" idx="12"/>
          </p:nvPr>
        </p:nvSpPr>
        <p:spPr/>
        <p:txBody>
          <a:bodyPr/>
          <a:lstStyle/>
          <a:p>
            <a:pPr>
              <a:spcAft>
                <a:spcPts val="600"/>
              </a:spcAft>
              <a:defRPr/>
            </a:pPr>
            <a:fld id="{F9D38448-6B28-49C3-8750-1B123863AD2E}" type="slidenum">
              <a:rPr lang="en-US" altLang="en-US" smtClean="0"/>
              <a:pPr>
                <a:spcAft>
                  <a:spcPts val="600"/>
                </a:spcAft>
                <a:defRPr/>
              </a:pPr>
              <a:t>36</a:t>
            </a:fld>
            <a:endParaRPr lang="en-US" altLang="en-US" dirty="0"/>
          </a:p>
        </p:txBody>
      </p:sp>
      <p:graphicFrame>
        <p:nvGraphicFramePr>
          <p:cNvPr id="8" name="Table 7">
            <a:extLst>
              <a:ext uri="{FF2B5EF4-FFF2-40B4-BE49-F238E27FC236}">
                <a16:creationId xmlns:a16="http://schemas.microsoft.com/office/drawing/2014/main" id="{C68E194D-8C49-9B8A-1BF9-69634F6680AD}"/>
              </a:ext>
            </a:extLst>
          </p:cNvPr>
          <p:cNvGraphicFramePr>
            <a:graphicFrameLocks noGrp="1"/>
          </p:cNvGraphicFramePr>
          <p:nvPr/>
        </p:nvGraphicFramePr>
        <p:xfrm>
          <a:off x="89764" y="709909"/>
          <a:ext cx="8866668" cy="5146532"/>
        </p:xfrm>
        <a:graphic>
          <a:graphicData uri="http://schemas.openxmlformats.org/drawingml/2006/table">
            <a:tbl>
              <a:tblPr/>
              <a:tblGrid>
                <a:gridCol w="1047920">
                  <a:extLst>
                    <a:ext uri="{9D8B030D-6E8A-4147-A177-3AD203B41FA5}">
                      <a16:colId xmlns:a16="http://schemas.microsoft.com/office/drawing/2014/main" val="737688564"/>
                    </a:ext>
                  </a:extLst>
                </a:gridCol>
                <a:gridCol w="1217622">
                  <a:extLst>
                    <a:ext uri="{9D8B030D-6E8A-4147-A177-3AD203B41FA5}">
                      <a16:colId xmlns:a16="http://schemas.microsoft.com/office/drawing/2014/main" val="1261596647"/>
                    </a:ext>
                  </a:extLst>
                </a:gridCol>
                <a:gridCol w="1073353">
                  <a:extLst>
                    <a:ext uri="{9D8B030D-6E8A-4147-A177-3AD203B41FA5}">
                      <a16:colId xmlns:a16="http://schemas.microsoft.com/office/drawing/2014/main" val="3434386431"/>
                    </a:ext>
                  </a:extLst>
                </a:gridCol>
                <a:gridCol w="837541">
                  <a:extLst>
                    <a:ext uri="{9D8B030D-6E8A-4147-A177-3AD203B41FA5}">
                      <a16:colId xmlns:a16="http://schemas.microsoft.com/office/drawing/2014/main" val="2868738841"/>
                    </a:ext>
                  </a:extLst>
                </a:gridCol>
                <a:gridCol w="926986">
                  <a:extLst>
                    <a:ext uri="{9D8B030D-6E8A-4147-A177-3AD203B41FA5}">
                      <a16:colId xmlns:a16="http://schemas.microsoft.com/office/drawing/2014/main" val="1402620834"/>
                    </a:ext>
                  </a:extLst>
                </a:gridCol>
                <a:gridCol w="821278">
                  <a:extLst>
                    <a:ext uri="{9D8B030D-6E8A-4147-A177-3AD203B41FA5}">
                      <a16:colId xmlns:a16="http://schemas.microsoft.com/office/drawing/2014/main" val="3884852148"/>
                    </a:ext>
                  </a:extLst>
                </a:gridCol>
                <a:gridCol w="1154668">
                  <a:extLst>
                    <a:ext uri="{9D8B030D-6E8A-4147-A177-3AD203B41FA5}">
                      <a16:colId xmlns:a16="http://schemas.microsoft.com/office/drawing/2014/main" val="1117485618"/>
                    </a:ext>
                  </a:extLst>
                </a:gridCol>
                <a:gridCol w="893650">
                  <a:extLst>
                    <a:ext uri="{9D8B030D-6E8A-4147-A177-3AD203B41FA5}">
                      <a16:colId xmlns:a16="http://schemas.microsoft.com/office/drawing/2014/main" val="3517734084"/>
                    </a:ext>
                  </a:extLst>
                </a:gridCol>
                <a:gridCol w="893650">
                  <a:extLst>
                    <a:ext uri="{9D8B030D-6E8A-4147-A177-3AD203B41FA5}">
                      <a16:colId xmlns:a16="http://schemas.microsoft.com/office/drawing/2014/main" val="3143480545"/>
                    </a:ext>
                  </a:extLst>
                </a:gridCol>
              </a:tblGrid>
              <a:tr h="707236">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Provinces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Number of WO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Women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 Women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Youth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Youth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People with disabilities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 PWD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SMMEs</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540406084"/>
                  </a:ext>
                </a:extLst>
              </a:tr>
              <a:tr h="391886">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EC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 8 582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4 509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5 049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113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217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689680150"/>
                  </a:ext>
                </a:extLst>
              </a:tr>
              <a:tr h="404948">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FS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2 475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1 246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1 678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72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945895273"/>
                  </a:ext>
                </a:extLst>
              </a:tr>
              <a:tr h="418012">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GP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3 743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1 987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2 608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70%</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 31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29</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445470439"/>
                  </a:ext>
                </a:extLst>
              </a:tr>
              <a:tr h="431074">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KN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7 584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4 030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4 715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152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107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474039310"/>
                  </a:ext>
                </a:extLst>
              </a:tr>
              <a:tr h="457200">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LP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5 302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2 944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2 972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56%</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55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502488029"/>
                  </a:ext>
                </a:extLst>
              </a:tr>
              <a:tr h="487738">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MP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3 327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1 717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2 071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62%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47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959561310"/>
                  </a:ext>
                </a:extLst>
              </a:tr>
              <a:tr h="391886">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NC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2 327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1 180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1 690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73%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32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845921057"/>
                  </a:ext>
                </a:extLst>
              </a:tr>
              <a:tr h="404948">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NW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1 838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962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1 241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68%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35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4115610851"/>
                  </a:ext>
                </a:extLst>
              </a:tr>
              <a:tr h="444137">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WC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9 118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4 417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48%</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5 880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64%</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198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algn="ctr" fontAlgn="b"/>
                      <a:r>
                        <a:rPr lang="en-ZA" sz="1400" b="0" i="0" u="none" strike="noStrike" dirty="0">
                          <a:solidFill>
                            <a:srgbClr val="000000"/>
                          </a:solidFill>
                          <a:effectLst/>
                          <a:latin typeface="Arial" panose="020B0604020202020204" pitchFamily="34" charset="0"/>
                          <a:cs typeface="Arial" panose="020B0604020202020204" pitchFamily="34" charset="0"/>
                        </a:rPr>
                        <a:t>77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150687241"/>
                  </a:ext>
                </a:extLst>
              </a:tr>
              <a:tr h="607467">
                <a:tc>
                  <a:txBody>
                    <a:bodyPr/>
                    <a:lstStyle/>
                    <a:p>
                      <a:pPr algn="l" fontAlgn="b"/>
                      <a:r>
                        <a:rPr lang="en-ZA" sz="1400" b="1" i="0" u="none" strike="noStrike" dirty="0">
                          <a:solidFill>
                            <a:srgbClr val="000000"/>
                          </a:solidFill>
                          <a:effectLst/>
                          <a:latin typeface="Arial" panose="020B0604020202020204" pitchFamily="34" charset="0"/>
                          <a:cs typeface="Arial" panose="020B0604020202020204" pitchFamily="34" charset="0"/>
                        </a:rPr>
                        <a:t> Grand Total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44 296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22 992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52%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   27 904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63%</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735 </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2%</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400" b="1" i="0" u="none" strike="noStrike" dirty="0">
                          <a:solidFill>
                            <a:srgbClr val="000000"/>
                          </a:solidFill>
                          <a:effectLst/>
                          <a:latin typeface="Arial" panose="020B0604020202020204" pitchFamily="34" charset="0"/>
                          <a:cs typeface="Arial" panose="020B0604020202020204" pitchFamily="34" charset="0"/>
                        </a:rPr>
                        <a:t>527</a:t>
                      </a:r>
                    </a:p>
                  </a:txBody>
                  <a:tcPr marL="5443" marR="5443" marT="544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70029043"/>
                  </a:ext>
                </a:extLst>
              </a:tr>
            </a:tbl>
          </a:graphicData>
        </a:graphic>
      </p:graphicFrame>
    </p:spTree>
    <p:extLst>
      <p:ext uri="{BB962C8B-B14F-4D97-AF65-F5344CB8AC3E}">
        <p14:creationId xmlns:p14="http://schemas.microsoft.com/office/powerpoint/2010/main" val="876273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pic>
        <p:nvPicPr>
          <p:cNvPr id="7" name="Picture 6" descr="A picture containing text, pool ball, businesscard&#10;&#10;Description automatically generated">
            <a:extLst>
              <a:ext uri="{FF2B5EF4-FFF2-40B4-BE49-F238E27FC236}">
                <a16:creationId xmlns:a16="http://schemas.microsoft.com/office/drawing/2014/main" id="{CE556480-4F33-2F47-984D-9E89F2FE03AE}"/>
              </a:ext>
            </a:extLst>
          </p:cNvPr>
          <p:cNvPicPr>
            <a:picLocks noChangeAspect="1"/>
          </p:cNvPicPr>
          <p:nvPr/>
        </p:nvPicPr>
        <p:blipFill>
          <a:blip r:embed="rId3"/>
          <a:stretch>
            <a:fillRect/>
          </a:stretch>
        </p:blipFill>
        <p:spPr>
          <a:xfrm>
            <a:off x="0" y="0"/>
            <a:ext cx="9144000" cy="6858000"/>
          </a:xfrm>
          <a:prstGeom prst="rect">
            <a:avLst/>
          </a:prstGeom>
        </p:spPr>
      </p:pic>
      <p:sp>
        <p:nvSpPr>
          <p:cNvPr id="2" name="Slide Number Placeholder 1">
            <a:extLst>
              <a:ext uri="{FF2B5EF4-FFF2-40B4-BE49-F238E27FC236}">
                <a16:creationId xmlns:a16="http://schemas.microsoft.com/office/drawing/2014/main" id="{42EAB465-7552-4692-AA95-5031B78EB573}"/>
              </a:ext>
            </a:extLst>
          </p:cNvPr>
          <p:cNvSpPr>
            <a:spLocks noGrp="1"/>
          </p:cNvSpPr>
          <p:nvPr>
            <p:ph type="sldNum" sz="quarter" idx="12"/>
          </p:nvPr>
        </p:nvSpPr>
        <p:spPr/>
        <p:txBody>
          <a:bodyPr/>
          <a:lstStyle/>
          <a:p>
            <a:fld id="{49E107A0-7B7C-8743-BC43-85A450895BAC}" type="slidenum">
              <a:rPr lang="en-US" smtClean="0"/>
              <a:t>37</a:t>
            </a:fld>
            <a:endParaRPr lang="en-US" dirty="0"/>
          </a:p>
        </p:txBody>
      </p:sp>
    </p:spTree>
    <p:extLst>
      <p:ext uri="{BB962C8B-B14F-4D97-AF65-F5344CB8AC3E}">
        <p14:creationId xmlns:p14="http://schemas.microsoft.com/office/powerpoint/2010/main" val="24750584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4091" y="4352330"/>
            <a:ext cx="8819909" cy="984885"/>
          </a:xfrm>
          <a:prstGeom prst="rect">
            <a:avLst/>
          </a:prstGeom>
        </p:spPr>
        <p:txBody>
          <a:bodyPr wrap="square">
            <a:spAutoFit/>
          </a:bodyPr>
          <a:lstStyle/>
          <a:p>
            <a:pPr algn="ctr"/>
            <a:br>
              <a:rPr lang="en-US" b="1" dirty="0">
                <a:solidFill>
                  <a:srgbClr val="008000"/>
                </a:solidFill>
                <a:latin typeface="Arial" panose="020B0604020202020204" pitchFamily="34" charset="0"/>
                <a:ea typeface="+mj-ea"/>
                <a:cs typeface="Arial" panose="020B0604020202020204" pitchFamily="34" charset="0"/>
              </a:rPr>
            </a:br>
            <a:br>
              <a:rPr lang="en-US" altLang="en-US" sz="2200" dirty="0">
                <a:solidFill>
                  <a:srgbClr val="008000"/>
                </a:solidFill>
                <a:latin typeface="Arial" panose="020B0604020202020204" pitchFamily="34" charset="0"/>
                <a:ea typeface="+mj-ea"/>
                <a:cs typeface="Arial" panose="020B0604020202020204" pitchFamily="34" charset="0"/>
              </a:rPr>
            </a:br>
            <a:endParaRPr lang="en-ZA" dirty="0"/>
          </a:p>
        </p:txBody>
      </p:sp>
      <p:sp>
        <p:nvSpPr>
          <p:cNvPr id="2" name="Slide Number Placeholder 1">
            <a:extLst>
              <a:ext uri="{FF2B5EF4-FFF2-40B4-BE49-F238E27FC236}">
                <a16:creationId xmlns:a16="http://schemas.microsoft.com/office/drawing/2014/main" id="{A0BDC15A-85EB-444C-8DF7-E566E0B67776}"/>
              </a:ext>
            </a:extLst>
          </p:cNvPr>
          <p:cNvSpPr>
            <a:spLocks noGrp="1"/>
          </p:cNvSpPr>
          <p:nvPr>
            <p:ph type="sldNum" sz="quarter" idx="12"/>
          </p:nvPr>
        </p:nvSpPr>
        <p:spPr/>
        <p:txBody>
          <a:bodyPr/>
          <a:lstStyle/>
          <a:p>
            <a:fld id="{49E107A0-7B7C-8743-BC43-85A450895BAC}" type="slidenum">
              <a:rPr lang="en-US" smtClean="0"/>
              <a:t>38</a:t>
            </a:fld>
            <a:endParaRPr lang="en-US" dirty="0"/>
          </a:p>
        </p:txBody>
      </p:sp>
      <p:sp>
        <p:nvSpPr>
          <p:cNvPr id="4" name="Rectangle 3"/>
          <p:cNvSpPr/>
          <p:nvPr/>
        </p:nvSpPr>
        <p:spPr>
          <a:xfrm>
            <a:off x="326019" y="1542381"/>
            <a:ext cx="8551281" cy="3170099"/>
          </a:xfrm>
          <a:prstGeom prst="rect">
            <a:avLst/>
          </a:prstGeom>
        </p:spPr>
        <p:txBody>
          <a:bodyPr wrap="square">
            <a:spAutoFit/>
          </a:bodyPr>
          <a:lstStyle/>
          <a:p>
            <a:pPr algn="ctr"/>
            <a:r>
              <a:rPr lang="en-US" sz="4000" b="1" dirty="0">
                <a:latin typeface="Arial" panose="020B0604020202020204" pitchFamily="34" charset="0"/>
                <a:ea typeface="+mj-ea"/>
                <a:cs typeface="Arial" panose="020B0604020202020204" pitchFamily="34" charset="0"/>
              </a:rPr>
              <a:t>ANNEXURES</a:t>
            </a:r>
          </a:p>
          <a:p>
            <a:pPr algn="ctr"/>
            <a:endParaRPr lang="en-US" sz="4000" b="1" dirty="0">
              <a:latin typeface="Arial" panose="020B0604020202020204" pitchFamily="34" charset="0"/>
              <a:ea typeface="+mj-ea"/>
              <a:cs typeface="Arial" panose="020B0604020202020204" pitchFamily="34" charset="0"/>
            </a:endParaRPr>
          </a:p>
          <a:p>
            <a:pPr algn="ctr"/>
            <a:r>
              <a:rPr lang="en-US" sz="4000" b="1" dirty="0">
                <a:latin typeface="Arial" panose="020B0604020202020204" pitchFamily="34" charset="0"/>
                <a:ea typeface="+mj-ea"/>
                <a:cs typeface="Arial" panose="020B0604020202020204" pitchFamily="34" charset="0"/>
              </a:rPr>
              <a:t>IMPROVEMENT PLANS FOR UNDERPERFORMING BRANCHES</a:t>
            </a:r>
            <a:br>
              <a:rPr lang="en-US" sz="4000" b="1" dirty="0">
                <a:solidFill>
                  <a:srgbClr val="008000"/>
                </a:solidFill>
                <a:latin typeface="Arial" panose="020B0604020202020204" pitchFamily="34" charset="0"/>
                <a:ea typeface="+mj-ea"/>
                <a:cs typeface="Arial" panose="020B0604020202020204" pitchFamily="34" charset="0"/>
              </a:rPr>
            </a:br>
            <a:endParaRPr lang="en-ZA" sz="4000" dirty="0"/>
          </a:p>
        </p:txBody>
      </p:sp>
    </p:spTree>
    <p:extLst>
      <p:ext uri="{BB962C8B-B14F-4D97-AF65-F5344CB8AC3E}">
        <p14:creationId xmlns:p14="http://schemas.microsoft.com/office/powerpoint/2010/main" val="924335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(B&amp;C)</a:t>
            </a:r>
            <a:endParaRPr lang="en-ZA" dirty="0"/>
          </a:p>
        </p:txBody>
      </p:sp>
      <p:graphicFrame>
        <p:nvGraphicFramePr>
          <p:cNvPr id="4" name="Table 3"/>
          <p:cNvGraphicFramePr>
            <a:graphicFrameLocks noGrp="1"/>
          </p:cNvGraphicFramePr>
          <p:nvPr/>
        </p:nvGraphicFramePr>
        <p:xfrm>
          <a:off x="1" y="677989"/>
          <a:ext cx="9143999" cy="5090351"/>
        </p:xfrm>
        <a:graphic>
          <a:graphicData uri="http://schemas.openxmlformats.org/drawingml/2006/table">
            <a:tbl>
              <a:tblPr/>
              <a:tblGrid>
                <a:gridCol w="3743997">
                  <a:extLst>
                    <a:ext uri="{9D8B030D-6E8A-4147-A177-3AD203B41FA5}">
                      <a16:colId xmlns:a16="http://schemas.microsoft.com/office/drawing/2014/main" val="20000"/>
                    </a:ext>
                  </a:extLst>
                </a:gridCol>
                <a:gridCol w="5400002">
                  <a:extLst>
                    <a:ext uri="{9D8B030D-6E8A-4147-A177-3AD203B41FA5}">
                      <a16:colId xmlns:a16="http://schemas.microsoft.com/office/drawing/2014/main" val="20001"/>
                    </a:ext>
                  </a:extLst>
                </a:gridCol>
              </a:tblGrid>
              <a:tr h="50994">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853631">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1" kern="1200" dirty="0">
                          <a:solidFill>
                            <a:schemeClr val="tx1"/>
                          </a:solidFill>
                          <a:effectLst/>
                          <a:latin typeface="Arial" panose="020B0604020202020204" pitchFamily="34" charset="0"/>
                          <a:ea typeface="+mn-ea"/>
                          <a:cs typeface="Arial" panose="020B0604020202020204" pitchFamily="34" charset="0"/>
                        </a:rPr>
                        <a:t>Number of new national parks declared</a:t>
                      </a:r>
                      <a:r>
                        <a:rPr lang="en-ZA" sz="1400" b="0" kern="1200" dirty="0">
                          <a:solidFill>
                            <a:schemeClr val="tx1"/>
                          </a:solidFill>
                          <a:effectLst/>
                          <a:latin typeface="Arial" panose="020B0604020202020204" pitchFamily="34" charset="0"/>
                          <a:ea typeface="+mn-ea"/>
                          <a:cs typeface="Arial" panose="020B0604020202020204" pitchFamily="34" charset="0"/>
                        </a:rPr>
                        <a:t>:</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Declaration process dependent on concluding negotiations with landowners</a:t>
                      </a:r>
                    </a:p>
                    <a:p>
                      <a:pPr algn="just">
                        <a:lnSpc>
                          <a:spcPct val="100000"/>
                        </a:lnSpc>
                        <a:spcAft>
                          <a:spcPts val="0"/>
                        </a:spcAft>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Focus on stewardship sites and entering into agreements with landowners. Legislative gap analysis to enable quick declarations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Negotiations with landowners initiated in Q 1 of 2022/2023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r h="1049018">
                <a:tc>
                  <a:txBody>
                    <a:bodyPr/>
                    <a:lstStyle/>
                    <a:p>
                      <a:pPr algn="just">
                        <a:lnSpc>
                          <a:spcPct val="100000"/>
                        </a:lnSpc>
                      </a:pPr>
                      <a:r>
                        <a:rPr lang="en-ZA" sz="1400" b="1" kern="1200" dirty="0">
                          <a:solidFill>
                            <a:schemeClr val="tx1"/>
                          </a:solidFill>
                          <a:effectLst/>
                          <a:latin typeface="Arial" panose="020B0604020202020204" pitchFamily="34" charset="0"/>
                          <a:ea typeface="+mn-ea"/>
                          <a:cs typeface="Arial" panose="020B0604020202020204" pitchFamily="34" charset="0"/>
                        </a:rPr>
                        <a:t>Percentage of area of state managed protected areas assessed with a METT score above 67%</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Lack of cooperation by Management Authorities to implement internal quality control for results</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Developing improvement plans to focus on areas that requires management interventions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System enhancement include internal controls and sign-off of results in a hierarchical system</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64734911"/>
                  </a:ext>
                </a:extLst>
              </a:tr>
              <a:tr h="104901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High Level Panel (HLP) recommendations and interventions on biodiversity conservation implemented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The publishing of policy positions was held in abeyance until broad policy on conservation and sustainable use is adopted</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Expedite White Paper process to be adopted by end of 2022/2023</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Policy positions will be developed in 2023/2024 FY</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607358669"/>
                  </a:ext>
                </a:extLst>
              </a:tr>
              <a:tr h="10490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Number of Biodiversity Management Plans (BMPs) for species developed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Development of BMPs  was held in abeyance until broad policy on conservation and sustainable use is adopted which will be end of Q 4 2022/2023 FY</a:t>
                      </a:r>
                    </a:p>
                    <a:p>
                      <a:pPr algn="just">
                        <a:lnSpc>
                          <a:spcPct val="100000"/>
                        </a:lnSpc>
                        <a:spcAft>
                          <a:spcPts val="0"/>
                        </a:spcAft>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Review of Rhino BMP implementation and stock taking on implementation of all rhino initiatives to date is completed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Draft BMP for stakeholder consultation will be concluded </a:t>
                      </a:r>
                      <a:r>
                        <a:rPr lang="en-ZA" sz="1400" b="0" dirty="0">
                          <a:solidFill>
                            <a:schemeClr val="tx1"/>
                          </a:solidFill>
                          <a:latin typeface="Arial" panose="020B0604020202020204" pitchFamily="34" charset="0"/>
                          <a:cs typeface="Arial" panose="020B0604020202020204" pitchFamily="34" charset="0"/>
                        </a:rPr>
                        <a:t>in Q3 of 2023/2024</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0633291"/>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39</a:t>
            </a:fld>
            <a:endParaRPr lang="en-US" dirty="0"/>
          </a:p>
        </p:txBody>
      </p:sp>
    </p:spTree>
    <p:extLst>
      <p:ext uri="{BB962C8B-B14F-4D97-AF65-F5344CB8AC3E}">
        <p14:creationId xmlns:p14="http://schemas.microsoft.com/office/powerpoint/2010/main" val="469302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457200" y="79656"/>
            <a:ext cx="8229600" cy="689866"/>
          </a:xfrm>
        </p:spPr>
        <p:txBody>
          <a:bodyPr>
            <a:normAutofit/>
          </a:bodyPr>
          <a:lstStyle/>
          <a:p>
            <a:r>
              <a:rPr lang="en-ZA" altLang="en-US" sz="2800" b="1" dirty="0">
                <a:latin typeface="+mn-lt"/>
              </a:rPr>
              <a:t>OVERALL SUMMARY OF ANNUAL PERFORMANCE </a:t>
            </a:r>
            <a:endParaRPr lang="en-US" sz="2800" dirty="0">
              <a:latin typeface="+mn-lt"/>
            </a:endParaRPr>
          </a:p>
        </p:txBody>
      </p:sp>
      <p:graphicFrame>
        <p:nvGraphicFramePr>
          <p:cNvPr id="4" name="Group 121"/>
          <p:cNvGraphicFramePr>
            <a:graphicFrameLocks noGrp="1"/>
          </p:cNvGraphicFramePr>
          <p:nvPr>
            <p:ph idx="1"/>
          </p:nvPr>
        </p:nvGraphicFramePr>
        <p:xfrm>
          <a:off x="166688" y="804247"/>
          <a:ext cx="8792118" cy="1049338"/>
        </p:xfrm>
        <a:graphic>
          <a:graphicData uri="http://schemas.openxmlformats.org/drawingml/2006/table">
            <a:tbl>
              <a:tblPr/>
              <a:tblGrid>
                <a:gridCol w="2368168">
                  <a:extLst>
                    <a:ext uri="{9D8B030D-6E8A-4147-A177-3AD203B41FA5}">
                      <a16:colId xmlns:a16="http://schemas.microsoft.com/office/drawing/2014/main" val="20000"/>
                    </a:ext>
                  </a:extLst>
                </a:gridCol>
                <a:gridCol w="2314936">
                  <a:extLst>
                    <a:ext uri="{9D8B030D-6E8A-4147-A177-3AD203B41FA5}">
                      <a16:colId xmlns:a16="http://schemas.microsoft.com/office/drawing/2014/main" val="20001"/>
                    </a:ext>
                  </a:extLst>
                </a:gridCol>
                <a:gridCol w="2164466">
                  <a:extLst>
                    <a:ext uri="{9D8B030D-6E8A-4147-A177-3AD203B41FA5}">
                      <a16:colId xmlns:a16="http://schemas.microsoft.com/office/drawing/2014/main" val="20002"/>
                    </a:ext>
                  </a:extLst>
                </a:gridCol>
                <a:gridCol w="1944548">
                  <a:extLst>
                    <a:ext uri="{9D8B030D-6E8A-4147-A177-3AD203B41FA5}">
                      <a16:colId xmlns:a16="http://schemas.microsoft.com/office/drawing/2014/main" val="20003"/>
                    </a:ext>
                  </a:extLst>
                </a:gridCol>
              </a:tblGrid>
              <a:tr h="408471">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Achieved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Arial Narrow" panose="020B0606020202030204" pitchFamily="34" charset="0"/>
                          <a:ea typeface="+mn-ea"/>
                          <a:cs typeface="Arial" pitchFamily="34" charset="0"/>
                        </a:rPr>
                        <a:t>(95% - 100%</a:t>
                      </a: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a:t>
                      </a:r>
                      <a:endParaRPr kumimoji="0" lang="en-US" sz="1200" b="1" i="0" u="none" strike="noStrike" kern="1200" cap="none" normalizeH="0" baseline="0" dirty="0">
                        <a:ln>
                          <a:noFill/>
                        </a:ln>
                        <a:solidFill>
                          <a:schemeClr val="tx1"/>
                        </a:solidFill>
                        <a:effectLst/>
                        <a:latin typeface="Arial Narrow" panose="020B0606020202030204" pitchFamily="34" charset="0"/>
                        <a:ea typeface="+mn-ea"/>
                        <a:cs typeface="Arial" pitchFamily="34" charset="0"/>
                      </a:endParaRPr>
                    </a:p>
                  </a:txBody>
                  <a:tcPr marL="68594" marR="68594"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00FF0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Partially Achieved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normalizeH="0" baseline="0" dirty="0">
                          <a:ln>
                            <a:noFill/>
                          </a:ln>
                          <a:solidFill>
                            <a:schemeClr val="tx1"/>
                          </a:solidFill>
                          <a:effectLst/>
                          <a:latin typeface="Arial Narrow" pitchFamily="34" charset="0"/>
                          <a:ea typeface="+mn-ea"/>
                          <a:cs typeface="+mn-cs"/>
                        </a:rPr>
                        <a:t>(50% - 94%)</a:t>
                      </a:r>
                    </a:p>
                  </a:txBody>
                  <a:tcPr marL="68594" marR="68594"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FFFF0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Off Target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Arial Narrow" pitchFamily="34" charset="0"/>
                          <a:ea typeface="+mn-ea"/>
                          <a:cs typeface="+mn-cs"/>
                        </a:rPr>
                        <a:t>(0 – 49%)</a:t>
                      </a:r>
                    </a:p>
                  </a:txBody>
                  <a:tcPr marL="68594" marR="68594"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FF0000"/>
                    </a:solidFill>
                  </a:tcPr>
                </a:tc>
                <a:tc>
                  <a:txBody>
                    <a:bodyPr/>
                    <a:lstStyle/>
                    <a:p>
                      <a:pPr marL="0" algn="ctr" defTabSz="914400" rtl="0" eaLnBrk="1" latinLnBrk="0" hangingPunct="1">
                        <a:spcAft>
                          <a:spcPts val="0"/>
                        </a:spcAft>
                      </a:pPr>
                      <a:r>
                        <a:rPr kumimoji="0" lang="en-US" sz="1200" b="1" i="0" u="none" strike="noStrike" kern="1200" cap="none" normalizeH="0" baseline="0" dirty="0">
                          <a:ln>
                            <a:noFill/>
                          </a:ln>
                          <a:solidFill>
                            <a:schemeClr val="tx1"/>
                          </a:solidFill>
                          <a:effectLst/>
                          <a:latin typeface="Arial" pitchFamily="34" charset="0"/>
                          <a:ea typeface="+mn-ea"/>
                          <a:cs typeface="Arial" pitchFamily="34" charset="0"/>
                        </a:rPr>
                        <a:t>%  Exceeded </a:t>
                      </a:r>
                    </a:p>
                  </a:txBody>
                  <a:tcPr marL="68594" marR="68594" marT="0" marB="0">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solidFill>
                      <a:srgbClr val="00FF00"/>
                    </a:solidFill>
                  </a:tcPr>
                </a:tc>
                <a:extLst>
                  <a:ext uri="{0D108BD9-81ED-4DB2-BD59-A6C34878D82A}">
                    <a16:rowId xmlns:a16="http://schemas.microsoft.com/office/drawing/2014/main" val="10000"/>
                  </a:ext>
                </a:extLst>
              </a:tr>
              <a:tr h="640867">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68% (102/149)</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19% (28/149)</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4572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13% (19/149)</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400" b="1" i="0" u="none" strike="noStrike" kern="1200" cap="none" normalizeH="0" baseline="0" dirty="0">
                          <a:ln>
                            <a:noFill/>
                          </a:ln>
                          <a:solidFill>
                            <a:schemeClr val="tx1"/>
                          </a:solidFill>
                          <a:effectLst/>
                          <a:latin typeface="Arial Narrow" pitchFamily="34" charset="0"/>
                          <a:ea typeface="+mn-ea"/>
                          <a:cs typeface="+mn-cs"/>
                        </a:rPr>
                        <a:t>29% (27/99)</a:t>
                      </a:r>
                    </a:p>
                  </a:txBody>
                  <a:tcPr marL="68594" marR="68594" marT="0" marB="0" anchor="ctr">
                    <a:lnL w="12700" cap="flat" cmpd="sng" algn="ctr">
                      <a:solidFill>
                        <a:sysClr val="windowText" lastClr="000000"/>
                      </a:solidFill>
                      <a:prstDash val="solid"/>
                      <a:round/>
                      <a:headEnd type="none" w="sm" len="sm"/>
                      <a:tailEnd type="none" w="sm" len="sm"/>
                    </a:lnL>
                    <a:lnR w="12700" cap="flat" cmpd="sng" algn="ctr">
                      <a:solidFill>
                        <a:sysClr val="windowText" lastClr="000000"/>
                      </a:solidFill>
                      <a:prstDash val="solid"/>
                      <a:round/>
                      <a:headEnd type="none" w="sm" len="sm"/>
                      <a:tailEnd type="none" w="sm" len="sm"/>
                    </a:lnR>
                    <a:lnT w="3175" cap="flat" cmpd="sng" algn="ctr">
                      <a:solidFill>
                        <a:srgbClr val="800080"/>
                      </a:solidFill>
                      <a:prstDash val="solid"/>
                      <a:round/>
                      <a:headEnd type="none" w="sm" len="sm"/>
                      <a:tailEnd type="none" w="sm" len="sm"/>
                    </a:lnT>
                    <a:lnB w="3175" cap="flat" cmpd="sng" algn="ctr">
                      <a:solidFill>
                        <a:srgbClr val="80008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5" name="Chart 6"/>
          <p:cNvGraphicFramePr>
            <a:graphicFrameLocks/>
          </p:cNvGraphicFramePr>
          <p:nvPr/>
        </p:nvGraphicFramePr>
        <p:xfrm>
          <a:off x="217486" y="1859323"/>
          <a:ext cx="8813801" cy="421575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1CE5E452-9FD9-4E7E-B81A-0629ED50840F}"/>
              </a:ext>
            </a:extLst>
          </p:cNvPr>
          <p:cNvSpPr>
            <a:spLocks noGrp="1"/>
          </p:cNvSpPr>
          <p:nvPr>
            <p:ph type="sldNum" sz="quarter" idx="12"/>
          </p:nvPr>
        </p:nvSpPr>
        <p:spPr/>
        <p:txBody>
          <a:bodyPr/>
          <a:lstStyle/>
          <a:p>
            <a:fld id="{49E107A0-7B7C-8743-BC43-85A450895BAC}" type="slidenum">
              <a:rPr lang="en-US" smtClean="0"/>
              <a:t>4</a:t>
            </a:fld>
            <a:endParaRPr lang="en-US" dirty="0"/>
          </a:p>
        </p:txBody>
      </p:sp>
    </p:spTree>
    <p:extLst>
      <p:ext uri="{BB962C8B-B14F-4D97-AF65-F5344CB8AC3E}">
        <p14:creationId xmlns:p14="http://schemas.microsoft.com/office/powerpoint/2010/main" val="3398323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(B&amp;C)</a:t>
            </a:r>
            <a:endParaRPr lang="en-ZA" dirty="0"/>
          </a:p>
        </p:txBody>
      </p:sp>
      <p:graphicFrame>
        <p:nvGraphicFramePr>
          <p:cNvPr id="4" name="Table 3"/>
          <p:cNvGraphicFramePr>
            <a:graphicFrameLocks noGrp="1"/>
          </p:cNvGraphicFramePr>
          <p:nvPr/>
        </p:nvGraphicFramePr>
        <p:xfrm>
          <a:off x="1" y="677989"/>
          <a:ext cx="9143999" cy="2499360"/>
        </p:xfrm>
        <a:graphic>
          <a:graphicData uri="http://schemas.openxmlformats.org/drawingml/2006/table">
            <a:tbl>
              <a:tblPr/>
              <a:tblGrid>
                <a:gridCol w="3743997">
                  <a:extLst>
                    <a:ext uri="{9D8B030D-6E8A-4147-A177-3AD203B41FA5}">
                      <a16:colId xmlns:a16="http://schemas.microsoft.com/office/drawing/2014/main" val="20000"/>
                    </a:ext>
                  </a:extLst>
                </a:gridCol>
                <a:gridCol w="5400002">
                  <a:extLst>
                    <a:ext uri="{9D8B030D-6E8A-4147-A177-3AD203B41FA5}">
                      <a16:colId xmlns:a16="http://schemas.microsoft.com/office/drawing/2014/main" val="20001"/>
                    </a:ext>
                  </a:extLst>
                </a:gridCol>
              </a:tblGrid>
              <a:tr h="50994">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853631">
                <a:tc>
                  <a:txBody>
                    <a:bodyPr/>
                    <a:lstStyle/>
                    <a:p>
                      <a:pPr>
                        <a:lnSpc>
                          <a:spcPct val="100000"/>
                        </a:lnSpc>
                      </a:pPr>
                      <a:r>
                        <a:rPr lang="en-ZA" sz="1400" b="1" kern="1200" dirty="0">
                          <a:solidFill>
                            <a:schemeClr val="tx1"/>
                          </a:solidFill>
                          <a:effectLst/>
                          <a:latin typeface="Arial" panose="020B0604020202020204" pitchFamily="34" charset="0"/>
                          <a:ea typeface="+mn-ea"/>
                          <a:cs typeface="Arial" panose="020B0604020202020204" pitchFamily="34" charset="0"/>
                        </a:rPr>
                        <a:t>Number of biodiversity economy initiatives implemented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Transfer of funds for game donation delayed as NT approval was required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buFont typeface="Arial" panose="020B0604020202020204" pitchFamily="34" charset="0"/>
                        <a:buChar char="•"/>
                      </a:pPr>
                      <a:r>
                        <a:rPr lang="en-ZA" sz="1400" b="0" dirty="0">
                          <a:latin typeface="Arial" panose="020B0604020202020204" pitchFamily="34" charset="0"/>
                          <a:cs typeface="Arial" panose="020B0604020202020204" pitchFamily="34" charset="0"/>
                        </a:rPr>
                        <a:t>Game donation plan completed in Q 1 of 2022/23 FY</a:t>
                      </a:r>
                    </a:p>
                    <a:p>
                      <a:pPr marL="285750" indent="-285750" algn="just">
                        <a:buFont typeface="Arial" panose="020B0604020202020204" pitchFamily="34" charset="0"/>
                        <a:buChar char="•"/>
                      </a:pPr>
                      <a:r>
                        <a:rPr lang="en-ZA" sz="1400" b="0" dirty="0">
                          <a:latin typeface="Arial" panose="020B0604020202020204" pitchFamily="34" charset="0"/>
                          <a:cs typeface="Arial" panose="020B0604020202020204" pitchFamily="34" charset="0"/>
                        </a:rPr>
                        <a:t>MOU with DoD finalised</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Game donation to start in Q2 of 2022/23 FY subject to clearance of foot and mouth disease</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400" b="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r h="1049018">
                <a:tc>
                  <a:txBody>
                    <a:bodyPr/>
                    <a:lstStyle/>
                    <a:p>
                      <a:pPr algn="just">
                        <a:lnSpc>
                          <a:spcPct val="100000"/>
                        </a:lnSpc>
                        <a:spcAft>
                          <a:spcPts val="0"/>
                        </a:spcAft>
                      </a:pPr>
                      <a:r>
                        <a:rPr lang="en-ZA" sz="1400" b="1" kern="1200" dirty="0">
                          <a:solidFill>
                            <a:schemeClr val="tx1"/>
                          </a:solidFill>
                          <a:effectLst/>
                          <a:latin typeface="Arial" panose="020B0604020202020204" pitchFamily="34" charset="0"/>
                          <a:ea typeface="+mn-ea"/>
                          <a:cs typeface="Arial" panose="020B0604020202020204" pitchFamily="34" charset="0"/>
                        </a:rPr>
                        <a:t>Number of Rhino integrated management strategy interventions implemented</a:t>
                      </a: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400" b="0" dirty="0">
                          <a:latin typeface="Arial" panose="020B0604020202020204" pitchFamily="34" charset="0"/>
                          <a:cs typeface="Arial" panose="020B0604020202020204" pitchFamily="34" charset="0"/>
                        </a:rPr>
                        <a:t>KPI is implemented via SANBI and there were delays with SCM processes</a:t>
                      </a:r>
                    </a:p>
                    <a:p>
                      <a:pPr algn="just">
                        <a:lnSpc>
                          <a:spcPct val="100000"/>
                        </a:lnSpc>
                        <a:spcAft>
                          <a:spcPts val="0"/>
                        </a:spcAft>
                      </a:pPr>
                      <a:endParaRPr lang="en-ZA" sz="1400" b="1" kern="1200" dirty="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buFont typeface="Arial" panose="020B0604020202020204" pitchFamily="34" charset="0"/>
                        <a:buChar char="•"/>
                      </a:pPr>
                      <a:r>
                        <a:rPr lang="en-ZA" sz="1400" b="0" dirty="0">
                          <a:latin typeface="Arial" panose="020B0604020202020204" pitchFamily="34" charset="0"/>
                          <a:cs typeface="Arial" panose="020B0604020202020204" pitchFamily="34" charset="0"/>
                        </a:rPr>
                        <a:t>Inputs provided on TORs and SANBI is in the process of appointing a service provider</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b="0" dirty="0">
                          <a:latin typeface="Arial" panose="020B0604020202020204" pitchFamily="34" charset="0"/>
                          <a:cs typeface="Arial" panose="020B0604020202020204" pitchFamily="34" charset="0"/>
                        </a:rPr>
                        <a:t>Ongoing data collection and monitoring of rhino population by Mas to be loaded onto system once developed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64734911"/>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40</a:t>
            </a:fld>
            <a:endParaRPr lang="en-US" dirty="0"/>
          </a:p>
        </p:txBody>
      </p:sp>
      <p:sp>
        <p:nvSpPr>
          <p:cNvPr id="6" name="TextBox 5">
            <a:extLst>
              <a:ext uri="{FF2B5EF4-FFF2-40B4-BE49-F238E27FC236}">
                <a16:creationId xmlns:a16="http://schemas.microsoft.com/office/drawing/2014/main" id="{6F16299C-D44F-494C-9E20-6D3C61C1A68D}"/>
              </a:ext>
            </a:extLst>
          </p:cNvPr>
          <p:cNvSpPr txBox="1"/>
          <p:nvPr/>
        </p:nvSpPr>
        <p:spPr>
          <a:xfrm>
            <a:off x="106017" y="3429000"/>
            <a:ext cx="8898283" cy="2031325"/>
          </a:xfrm>
          <a:prstGeom prst="rect">
            <a:avLst/>
          </a:prstGeom>
          <a:noFill/>
        </p:spPr>
        <p:txBody>
          <a:bodyPr wrap="square" rtlCol="0">
            <a:spAutoFit/>
          </a:bodyPr>
          <a:lstStyle/>
          <a:p>
            <a:pPr marL="285750" indent="-285750" algn="jus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Arial" panose="020B0604020202020204" pitchFamily="34" charset="0"/>
              </a:rPr>
              <a:t>All Managers are being performance managed in B &amp; C  in line with DPSA prescripts.  </a:t>
            </a:r>
          </a:p>
          <a:p>
            <a:pPr marL="285750" indent="-285750" algn="jus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Arial" panose="020B0604020202020204" pitchFamily="34" charset="0"/>
              </a:rPr>
              <a:t>Mid year and final assessments are undertaken and where coaching is required, this is implemented.   </a:t>
            </a:r>
          </a:p>
          <a:p>
            <a:pPr marL="285750" indent="-285750" algn="just">
              <a:buFont typeface="Arial" panose="020B0604020202020204" pitchFamily="34" charset="0"/>
              <a:buChar char="•"/>
            </a:pPr>
            <a:r>
              <a:rPr lang="en-ZA" sz="1800" dirty="0">
                <a:effectLst/>
                <a:latin typeface="Arial" panose="020B0604020202020204" pitchFamily="34" charset="0"/>
                <a:ea typeface="Calibri" panose="020F0502020204030204" pitchFamily="34" charset="0"/>
                <a:cs typeface="Arial" panose="020B0604020202020204" pitchFamily="34" charset="0"/>
              </a:rPr>
              <a:t>In line with Individual Learning Plans- managers are supported to upgrade skills and qualifications</a:t>
            </a:r>
          </a:p>
          <a:p>
            <a:endParaRPr lang="en-ZA" dirty="0"/>
          </a:p>
        </p:txBody>
      </p:sp>
    </p:spTree>
    <p:extLst>
      <p:ext uri="{BB962C8B-B14F-4D97-AF65-F5344CB8AC3E}">
        <p14:creationId xmlns:p14="http://schemas.microsoft.com/office/powerpoint/2010/main" val="3184591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(EP)</a:t>
            </a:r>
            <a:endParaRPr lang="en-ZA" dirty="0"/>
          </a:p>
        </p:txBody>
      </p:sp>
      <p:graphicFrame>
        <p:nvGraphicFramePr>
          <p:cNvPr id="4" name="Table 3"/>
          <p:cNvGraphicFramePr>
            <a:graphicFrameLocks noGrp="1"/>
          </p:cNvGraphicFramePr>
          <p:nvPr/>
        </p:nvGraphicFramePr>
        <p:xfrm>
          <a:off x="1" y="677988"/>
          <a:ext cx="9143999" cy="4897309"/>
        </p:xfrm>
        <a:graphic>
          <a:graphicData uri="http://schemas.openxmlformats.org/drawingml/2006/table">
            <a:tbl>
              <a:tblPr/>
              <a:tblGrid>
                <a:gridCol w="4571999">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49016">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2614665">
                <a:tc>
                  <a:txBody>
                    <a:bodyPr/>
                    <a:lstStyle/>
                    <a:p>
                      <a:pPr marL="0" indent="0" algn="l">
                        <a:buFont typeface="Arial" panose="020B0604020202020204" pitchFamily="34" charset="0"/>
                        <a:buNone/>
                      </a:pPr>
                      <a:r>
                        <a:rPr lang="en-US" sz="1600" b="1" dirty="0">
                          <a:solidFill>
                            <a:schemeClr val="tx1"/>
                          </a:solidFill>
                          <a:latin typeface="Arial" panose="020B0604020202020204" pitchFamily="34" charset="0"/>
                          <a:cs typeface="Arial" panose="020B0604020202020204" pitchFamily="34" charset="0"/>
                        </a:rPr>
                        <a:t>Inefficient project management processes</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Closure of previous advance payment contracts to transition to payment for goods and services </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Delays by some service providers to provide the required information on time to enable transition of their contracts from advance payments to goods and services.</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Timely conclusion of planning processes to avoid in-year planning and implementation</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Contract and project management training – initiated in 2021/22</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Branch Standard Operating Procedures approved to guide, improve and ensure consistency in project management performance. </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Advanced planning processes being introduced to avoid in-year planning and implementation</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b="0" dirty="0">
                        <a:latin typeface="Arial" panose="020B060402020202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r h="2033628">
                <a:tc>
                  <a:txBody>
                    <a:bodyPr/>
                    <a:lstStyle/>
                    <a:p>
                      <a:pPr marL="0" indent="0" algn="l" defTabSz="457200" rtl="0" eaLnBrk="1" latinLnBrk="0" hangingPunct="1">
                        <a:buFont typeface="Arial" panose="020B0604020202020204" pitchFamily="34" charset="0"/>
                        <a:buNone/>
                      </a:pPr>
                      <a:r>
                        <a:rPr lang="en-US" sz="1600" b="1" kern="1200" dirty="0">
                          <a:solidFill>
                            <a:schemeClr val="tx1"/>
                          </a:solidFill>
                          <a:latin typeface="Arial" panose="020B0604020202020204" pitchFamily="34" charset="0"/>
                          <a:ea typeface="+mn-ea"/>
                          <a:cs typeface="Arial" panose="020B0604020202020204" pitchFamily="34" charset="0"/>
                        </a:rPr>
                        <a:t>Inefficient data management practice</a:t>
                      </a:r>
                    </a:p>
                    <a:p>
                      <a:pPr marL="285750" lvl="0" indent="-285750" algn="just" defTabSz="457200" rtl="0" eaLnBrk="1" latinLnBrk="0" hangingPunct="1">
                        <a:buFont typeface="Arial" panose="020B0604020202020204" pitchFamily="34" charset="0"/>
                        <a:buChar char="•"/>
                      </a:pPr>
                      <a:r>
                        <a:rPr lang="en-US" sz="1600" b="0" kern="1200" dirty="0">
                          <a:solidFill>
                            <a:schemeClr val="tx1"/>
                          </a:solidFill>
                          <a:latin typeface="Arial" panose="020B0604020202020204" pitchFamily="34" charset="0"/>
                          <a:ea typeface="+mn-ea"/>
                          <a:cs typeface="Arial" panose="020B0604020202020204" pitchFamily="34" charset="0"/>
                        </a:rPr>
                        <a:t>Inefficient data capturing which affected completeness of reporting work opportunities and FTEs on the DPWI EPWP system. </a:t>
                      </a:r>
                    </a:p>
                    <a:p>
                      <a:pPr marL="285750" lvl="0" indent="-285750" algn="just" defTabSz="457200" rtl="0" eaLnBrk="1" latinLnBrk="0" hangingPunct="1">
                        <a:buFont typeface="Arial" panose="020B0604020202020204" pitchFamily="34" charset="0"/>
                        <a:buChar char="•"/>
                      </a:pPr>
                      <a:r>
                        <a:rPr lang="en-US" sz="1600" b="0" kern="1200" dirty="0">
                          <a:solidFill>
                            <a:schemeClr val="tx1"/>
                          </a:solidFill>
                          <a:latin typeface="Arial" panose="020B0604020202020204" pitchFamily="34" charset="0"/>
                          <a:ea typeface="+mn-ea"/>
                          <a:cs typeface="Arial" panose="020B0604020202020204" pitchFamily="34" charset="0"/>
                        </a:rPr>
                        <a:t>Late reporting of progress of project implementation affecting timely capturing on the DPWI system.</a:t>
                      </a:r>
                    </a:p>
                    <a:p>
                      <a:pPr algn="just">
                        <a:lnSpc>
                          <a:spcPct val="100000"/>
                        </a:lnSpc>
                      </a:pPr>
                      <a:endParaRPr lang="en-ZA" sz="1600" b="0" dirty="0">
                        <a:latin typeface="Arial" panose="020B060402020202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Reconfiguring the Branch’s data management system (collection, capturing and management).</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Ensuring that DFFE officials participate in training to navigate the new DPWI EPWP reporting system.</a:t>
                      </a:r>
                    </a:p>
                    <a:p>
                      <a:pPr marL="285750" lvl="0" indent="-285750" algn="just">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Introduced data capturing at source</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ZA" sz="16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64734911"/>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41</a:t>
            </a:fld>
            <a:endParaRPr lang="en-US" dirty="0"/>
          </a:p>
        </p:txBody>
      </p:sp>
    </p:spTree>
    <p:extLst>
      <p:ext uri="{BB962C8B-B14F-4D97-AF65-F5344CB8AC3E}">
        <p14:creationId xmlns:p14="http://schemas.microsoft.com/office/powerpoint/2010/main" val="27487339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(EP)</a:t>
            </a:r>
            <a:endParaRPr lang="en-ZA" dirty="0"/>
          </a:p>
        </p:txBody>
      </p:sp>
      <p:graphicFrame>
        <p:nvGraphicFramePr>
          <p:cNvPr id="4" name="Table 3"/>
          <p:cNvGraphicFramePr>
            <a:graphicFrameLocks noGrp="1"/>
          </p:cNvGraphicFramePr>
          <p:nvPr/>
        </p:nvGraphicFramePr>
        <p:xfrm>
          <a:off x="1" y="677990"/>
          <a:ext cx="9143999" cy="2441139"/>
        </p:xfrm>
        <a:graphic>
          <a:graphicData uri="http://schemas.openxmlformats.org/drawingml/2006/table">
            <a:tbl>
              <a:tblPr/>
              <a:tblGrid>
                <a:gridCol w="2793999">
                  <a:extLst>
                    <a:ext uri="{9D8B030D-6E8A-4147-A177-3AD203B41FA5}">
                      <a16:colId xmlns:a16="http://schemas.microsoft.com/office/drawing/2014/main" val="20000"/>
                    </a:ext>
                  </a:extLst>
                </a:gridCol>
                <a:gridCol w="6350000">
                  <a:extLst>
                    <a:ext uri="{9D8B030D-6E8A-4147-A177-3AD203B41FA5}">
                      <a16:colId xmlns:a16="http://schemas.microsoft.com/office/drawing/2014/main" val="20001"/>
                    </a:ext>
                  </a:extLst>
                </a:gridCol>
              </a:tblGrid>
              <a:tr h="175249">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2258259">
                <a:tc>
                  <a:txBody>
                    <a:bodyPr/>
                    <a:lstStyle/>
                    <a:p>
                      <a:pPr marL="0" indent="0" algn="l" defTabSz="457200" rtl="0" eaLnBrk="1" latinLnBrk="0" hangingPunct="1">
                        <a:buFont typeface="Arial" panose="020B0604020202020204" pitchFamily="34" charset="0"/>
                        <a:buNone/>
                      </a:pPr>
                      <a:r>
                        <a:rPr lang="en-US" sz="1400" b="1" kern="1200" dirty="0">
                          <a:solidFill>
                            <a:schemeClr val="tx1"/>
                          </a:solidFill>
                          <a:latin typeface="Arial" panose="020B0604020202020204" pitchFamily="34" charset="0"/>
                          <a:ea typeface="+mn-ea"/>
                          <a:cs typeface="Arial" panose="020B0604020202020204" pitchFamily="34" charset="0"/>
                        </a:rPr>
                        <a:t>Cancellation of NRM tender E1590</a:t>
                      </a:r>
                    </a:p>
                    <a:p>
                      <a:pPr marL="285750" lvl="0" indent="-285750" algn="just" defTabSz="457200" rtl="0" eaLnBrk="1" latinLnBrk="0" hangingPunct="1">
                        <a:buFont typeface="Arial" panose="020B0604020202020204" pitchFamily="34" charset="0"/>
                        <a:buChar char="•"/>
                      </a:pPr>
                      <a:r>
                        <a:rPr lang="en-US" sz="1400" b="0" kern="1200" dirty="0">
                          <a:solidFill>
                            <a:schemeClr val="tx1"/>
                          </a:solidFill>
                          <a:latin typeface="Arial" panose="020B0604020202020204" pitchFamily="34" charset="0"/>
                          <a:ea typeface="+mn-ea"/>
                          <a:cs typeface="Arial" panose="020B0604020202020204" pitchFamily="34" charset="0"/>
                        </a:rPr>
                        <a:t>Tender E1590 was evaluated and subsequently cancelled due to non-responsiveness, which affected the APP deliverables</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lvl="0" indent="-2857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Approval granted to extend contracts (budget and time variation) to enable continuation whilst a new tender process is implemented.</a:t>
                      </a:r>
                    </a:p>
                    <a:p>
                      <a:pPr marL="285750" lvl="0" indent="-2857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Introduction of the in-house project management model, utilizing staff and reducing dependencies on appointment of external service providers for certain projects.</a:t>
                      </a:r>
                    </a:p>
                    <a:p>
                      <a:pPr marL="285750" lvl="0" indent="-2857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Expand  programmes for infrastructure delivery and job creation which are  delivered through entities.</a:t>
                      </a:r>
                    </a:p>
                    <a:p>
                      <a:pPr marL="285750" lvl="0" indent="-2857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Engagement with other national departments and provincial Departments of Environmental Affairs to piggyback on existing contracts.</a:t>
                      </a:r>
                    </a:p>
                    <a:p>
                      <a:pPr marL="285750" lvl="0" indent="-285750" algn="just">
                        <a:buFont typeface="Arial" panose="020B0604020202020204" pitchFamily="34" charset="0"/>
                        <a:buChar char="•"/>
                      </a:pPr>
                      <a:r>
                        <a:rPr lang="en-US" sz="1400" dirty="0">
                          <a:solidFill>
                            <a:schemeClr val="tx1"/>
                          </a:solidFill>
                          <a:latin typeface="Arial" panose="020B0604020202020204" pitchFamily="34" charset="0"/>
                          <a:cs typeface="Arial" panose="020B0604020202020204" pitchFamily="34" charset="0"/>
                        </a:rPr>
                        <a:t>Appointing service providers on longer-term contracts – mainly 3-5 years.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1129689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42</a:t>
            </a:fld>
            <a:endParaRPr lang="en-US" dirty="0"/>
          </a:p>
        </p:txBody>
      </p:sp>
      <p:sp>
        <p:nvSpPr>
          <p:cNvPr id="7" name="TextBox 6">
            <a:extLst>
              <a:ext uri="{FF2B5EF4-FFF2-40B4-BE49-F238E27FC236}">
                <a16:creationId xmlns:a16="http://schemas.microsoft.com/office/drawing/2014/main" id="{46A3EDCE-F524-4C38-9DBF-40FDE2C3226B}"/>
              </a:ext>
            </a:extLst>
          </p:cNvPr>
          <p:cNvSpPr txBox="1"/>
          <p:nvPr/>
        </p:nvSpPr>
        <p:spPr>
          <a:xfrm>
            <a:off x="177800" y="3317688"/>
            <a:ext cx="8693150" cy="2862322"/>
          </a:xfrm>
          <a:prstGeom prst="rect">
            <a:avLst/>
          </a:prstGeom>
          <a:noFill/>
        </p:spPr>
        <p:txBody>
          <a:bodyPr wrap="square">
            <a:spAutoFit/>
          </a:bodyPr>
          <a:lstStyle/>
          <a:p>
            <a:pPr marL="285750" indent="-285750" algn="just">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Weekly monitoring of expenditure and APP performance and frequent engagements with SMS on performance. </a:t>
            </a:r>
          </a:p>
          <a:p>
            <a:pPr marL="285750" indent="-285750" algn="just">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Such is coupled with weekly performance tracking at CD level and bi-weekly meetings with Directors</a:t>
            </a:r>
            <a:r>
              <a:rPr lang="en-US" dirty="0">
                <a:latin typeface="Arial" panose="020B0604020202020204" pitchFamily="34" charset="0"/>
                <a:cs typeface="Arial" panose="020B0604020202020204" pitchFamily="34" charset="0"/>
              </a:rPr>
              <a:t>. </a:t>
            </a: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2022/23 performance agreements align with Branch priorities. </a:t>
            </a: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Catch-up meetings held regularly to track and improve performance.</a:t>
            </a: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Weekly tracking of projects in field and expenditure.</a:t>
            </a:r>
          </a:p>
          <a:p>
            <a:pPr marL="285750" indent="-285750" algn="just">
              <a:buFont typeface="Arial" panose="020B0604020202020204" pitchFamily="34" charset="0"/>
              <a:buChar char="•"/>
            </a:pPr>
            <a:r>
              <a:rPr lang="en-US" dirty="0">
                <a:latin typeface="Arial" panose="020B0604020202020204" pitchFamily="34" charset="0"/>
                <a:cs typeface="Arial" panose="020B0604020202020204" pitchFamily="34" charset="0"/>
              </a:rPr>
              <a:t>Interventions introduced to address under-performance.</a:t>
            </a:r>
          </a:p>
          <a:p>
            <a:pPr marL="285750" indent="-285750" algn="just">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42248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(Forestry)</a:t>
            </a:r>
            <a:endParaRPr lang="en-ZA" dirty="0"/>
          </a:p>
        </p:txBody>
      </p:sp>
      <p:graphicFrame>
        <p:nvGraphicFramePr>
          <p:cNvPr id="4" name="Table 3"/>
          <p:cNvGraphicFramePr>
            <a:graphicFrameLocks noGrp="1"/>
          </p:cNvGraphicFramePr>
          <p:nvPr/>
        </p:nvGraphicFramePr>
        <p:xfrm>
          <a:off x="1" y="677988"/>
          <a:ext cx="9143999" cy="5556051"/>
        </p:xfrm>
        <a:graphic>
          <a:graphicData uri="http://schemas.openxmlformats.org/drawingml/2006/table">
            <a:tbl>
              <a:tblPr/>
              <a:tblGrid>
                <a:gridCol w="4571999">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37030">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24340">
                <a:tc>
                  <a:txBody>
                    <a:bodyPr/>
                    <a:lstStyle/>
                    <a:p>
                      <a:pPr algn="just"/>
                      <a:r>
                        <a:rPr lang="en-US" sz="1400" b="1" dirty="0">
                          <a:latin typeface="Arial" panose="020B0604020202020204" pitchFamily="34" charset="0"/>
                          <a:cs typeface="Arial" panose="020B0604020202020204" pitchFamily="34" charset="0"/>
                        </a:rPr>
                        <a:t>Number of plantations handed over to communities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Community conflicts that were not anticipated delayed the signing of community resolutions for the Rambuda CFA</a:t>
                      </a:r>
                      <a:endParaRPr lang="en-ZA" sz="1400" dirty="0">
                        <a:latin typeface="Arial" panose="020B0604020202020204" pitchFamily="34" charset="0"/>
                        <a:cs typeface="Arial" panose="020B0604020202020204" pitchFamily="34" charset="0"/>
                      </a:endParaRPr>
                    </a:p>
                    <a:p>
                      <a:pPr algn="just"/>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DALRRD and the Tribal Council have been brought on board to assist with the resolution of the issues </a:t>
                      </a:r>
                      <a:endParaRPr lang="en-ZA" sz="14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ZA" sz="1400" dirty="0">
                          <a:latin typeface="Arial" panose="020B0604020202020204" pitchFamily="34" charset="0"/>
                          <a:cs typeface="Arial" panose="020B0604020202020204" pitchFamily="34" charset="0"/>
                        </a:rPr>
                        <a:t>For the EC plantations, handing over by the Deputy Minister has been done in June 2022 and the transfer of section 42 in terms of the PFMA has been completed </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r h="1656342">
                <a:tc>
                  <a:txBody>
                    <a:bodyPr/>
                    <a:lstStyle/>
                    <a:p>
                      <a:r>
                        <a:rPr lang="en-US" sz="1400" b="1" dirty="0">
                          <a:latin typeface="Arial" panose="020B0604020202020204" pitchFamily="34" charset="0"/>
                          <a:cs typeface="Arial" panose="020B0604020202020204" pitchFamily="34" charset="0"/>
                        </a:rPr>
                        <a:t>Number of nurseries refurbished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Delays in issuing of orders and securing delivery of items by the service providers </a:t>
                      </a:r>
                      <a:endParaRPr lang="en-ZA" sz="1400" dirty="0">
                        <a:latin typeface="Arial" panose="020B0604020202020204" pitchFamily="34" charset="0"/>
                        <a:cs typeface="Arial" panose="020B0604020202020204" pitchFamily="34" charset="0"/>
                      </a:endParaRPr>
                    </a:p>
                    <a:p>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Weekly follow up and reporting by the project managers on procurement issues to ensure that challenges such as non-delivery are dealt with immediately</a:t>
                      </a:r>
                    </a:p>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Managers report on a monthly basis on the target including the procurement related processes </a:t>
                      </a:r>
                    </a:p>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Challenges experienced reported and addressed in the Forestry/CFO Branch bilaterals – this assist to track both performance and  expenditure</a:t>
                      </a:r>
                      <a:endParaRPr lang="en-ZA"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64734911"/>
                  </a:ext>
                </a:extLst>
              </a:tr>
              <a:tr h="193574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Number of trees planted </a:t>
                      </a:r>
                      <a:endParaRPr lang="en-ZA" sz="1400" b="1" dirty="0">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Delays were experienced with the drafting of the ToR by the BSC and evaluation  by the BEC</a:t>
                      </a:r>
                      <a:endParaRPr lang="en-ZA" sz="1400" dirty="0">
                        <a:latin typeface="Arial" panose="020B0604020202020204" pitchFamily="34" charset="0"/>
                        <a:cs typeface="Arial" panose="020B0604020202020204" pitchFamily="34" charset="0"/>
                      </a:endParaRPr>
                    </a:p>
                    <a:p>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Tracking of procurement through the weekly meetings where project managers report on progress with procurement and account for areas where there is no movement</a:t>
                      </a:r>
                    </a:p>
                    <a:p>
                      <a:pPr marL="171450" indent="-171450" algn="just">
                        <a:buFont typeface="Arial" panose="020B0604020202020204" pitchFamily="34" charset="0"/>
                        <a:buChar char="•"/>
                      </a:pPr>
                      <a:r>
                        <a:rPr lang="en-US" sz="1400" dirty="0">
                          <a:latin typeface="Arial" panose="020B0604020202020204" pitchFamily="34" charset="0"/>
                          <a:cs typeface="Arial" panose="020B0604020202020204" pitchFamily="34" charset="0"/>
                        </a:rPr>
                        <a:t> challenges are addressed, if not adequately addressed, they are escalated to the Forestry/CFO Branch bilaterals and ultimately to the DG if necessary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10442481"/>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43</a:t>
            </a:fld>
            <a:endParaRPr lang="en-US" dirty="0"/>
          </a:p>
        </p:txBody>
      </p:sp>
    </p:spTree>
    <p:extLst>
      <p:ext uri="{BB962C8B-B14F-4D97-AF65-F5344CB8AC3E}">
        <p14:creationId xmlns:p14="http://schemas.microsoft.com/office/powerpoint/2010/main" val="37503696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(Forestry)</a:t>
            </a:r>
            <a:endParaRPr lang="en-ZA" dirty="0"/>
          </a:p>
        </p:txBody>
      </p:sp>
      <p:graphicFrame>
        <p:nvGraphicFramePr>
          <p:cNvPr id="4" name="Table 3"/>
          <p:cNvGraphicFramePr>
            <a:graphicFrameLocks noGrp="1"/>
          </p:cNvGraphicFramePr>
          <p:nvPr/>
        </p:nvGraphicFramePr>
        <p:xfrm>
          <a:off x="1" y="677988"/>
          <a:ext cx="9143999" cy="1395270"/>
        </p:xfrm>
        <a:graphic>
          <a:graphicData uri="http://schemas.openxmlformats.org/drawingml/2006/table">
            <a:tbl>
              <a:tblPr/>
              <a:tblGrid>
                <a:gridCol w="4571999">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37030">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1124340">
                <a:tc>
                  <a:txBody>
                    <a:bodyPr/>
                    <a:lstStyle/>
                    <a:p>
                      <a:pPr algn="just"/>
                      <a:r>
                        <a:rPr lang="en-US" sz="1400" b="1" dirty="0">
                          <a:latin typeface="Arial" panose="020B0604020202020204" pitchFamily="34" charset="0"/>
                          <a:cs typeface="Arial" panose="020B0604020202020204" pitchFamily="34" charset="0"/>
                        </a:rPr>
                        <a:t>Percentage of licenses (in terms of section 7, 15 and 23 of the NFA) issues within prescribed timeframes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Unavailability of clients to conduct site visits </a:t>
                      </a:r>
                      <a:endParaRPr lang="en-ZA" sz="1400" dirty="0">
                        <a:latin typeface="Arial" panose="020B0604020202020204" pitchFamily="34" charset="0"/>
                        <a:cs typeface="Arial" panose="020B0604020202020204" pitchFamily="34" charset="0"/>
                      </a:endParaRPr>
                    </a:p>
                    <a:p>
                      <a:pPr algn="just"/>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latin typeface="Arial" panose="020B0604020202020204" pitchFamily="34" charset="0"/>
                          <a:cs typeface="Arial" panose="020B0604020202020204" pitchFamily="34" charset="0"/>
                        </a:rPr>
                        <a:t>Improved planning and communication with clients – e.g. for the site visits – by immediately communicating with clients informing them of what will be required for the application to be fully considered</a:t>
                      </a:r>
                    </a:p>
                    <a:p>
                      <a:pPr marL="0" indent="0" algn="just">
                        <a:buFont typeface="Arial" panose="020B0604020202020204" pitchFamily="34" charset="0"/>
                        <a:buNone/>
                      </a:pP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44</a:t>
            </a:fld>
            <a:endParaRPr lang="en-US" dirty="0"/>
          </a:p>
        </p:txBody>
      </p:sp>
      <p:sp>
        <p:nvSpPr>
          <p:cNvPr id="7" name="TextBox 6">
            <a:extLst>
              <a:ext uri="{FF2B5EF4-FFF2-40B4-BE49-F238E27FC236}">
                <a16:creationId xmlns:a16="http://schemas.microsoft.com/office/drawing/2014/main" id="{0212CFE3-7927-4F8D-B1CC-8DEBFA6F63DC}"/>
              </a:ext>
            </a:extLst>
          </p:cNvPr>
          <p:cNvSpPr txBox="1"/>
          <p:nvPr/>
        </p:nvSpPr>
        <p:spPr>
          <a:xfrm>
            <a:off x="1" y="2216619"/>
            <a:ext cx="9143999" cy="3785652"/>
          </a:xfrm>
          <a:prstGeom prst="rect">
            <a:avLst/>
          </a:prstGeom>
          <a:noFill/>
        </p:spPr>
        <p:txBody>
          <a:bodyPr wrap="square">
            <a:spAutoFit/>
          </a:bodyPr>
          <a:lstStyle/>
          <a:p>
            <a:r>
              <a:rPr lang="en-US" sz="1600" dirty="0">
                <a:latin typeface="Arial" panose="020B0604020202020204" pitchFamily="34" charset="0"/>
                <a:cs typeface="Arial" panose="020B0604020202020204" pitchFamily="34" charset="0"/>
              </a:rPr>
              <a:t>In general – the Branch has done the following to address issues on under performance </a:t>
            </a:r>
          </a:p>
          <a:p>
            <a:pPr marL="171450"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Administratively</a:t>
            </a:r>
          </a:p>
          <a:p>
            <a:pPr marL="628650" lvl="1" indent="-171450">
              <a:buFont typeface="Arial" panose="020B0604020202020204" pitchFamily="34" charset="0"/>
              <a:buChar char="•"/>
            </a:pPr>
            <a:r>
              <a:rPr lang="en-US" sz="1600" dirty="0">
                <a:latin typeface="Arial" panose="020B0604020202020204" pitchFamily="34" charset="0"/>
                <a:cs typeface="Arial" panose="020B0604020202020204" pitchFamily="34" charset="0"/>
              </a:rPr>
              <a:t>EXCO meets monthly to track performance where each CD gives an account on what has been done to ensure that performance is at an acceptable level</a:t>
            </a:r>
          </a:p>
          <a:p>
            <a:pPr marL="628650" lvl="1" indent="-171450">
              <a:buFont typeface="Arial" panose="020B0604020202020204" pitchFamily="34" charset="0"/>
              <a:buChar char="•"/>
            </a:pPr>
            <a:r>
              <a:rPr lang="en-ZA" sz="1600" dirty="0">
                <a:latin typeface="Arial" panose="020B0604020202020204" pitchFamily="34" charset="0"/>
                <a:cs typeface="Arial" panose="020B0604020202020204" pitchFamily="34" charset="0"/>
              </a:rPr>
              <a:t>Branch meeting every second month with all SMS level managers </a:t>
            </a:r>
          </a:p>
          <a:p>
            <a:pPr marL="628650" lvl="1" indent="-171450">
              <a:buFont typeface="Arial" panose="020B0604020202020204" pitchFamily="34" charset="0"/>
              <a:buChar char="•"/>
            </a:pPr>
            <a:r>
              <a:rPr lang="en-ZA" sz="1600" dirty="0">
                <a:latin typeface="Arial" panose="020B0604020202020204" pitchFamily="34" charset="0"/>
                <a:cs typeface="Arial" panose="020B0604020202020204" pitchFamily="34" charset="0"/>
              </a:rPr>
              <a:t>Quarterly extended branch meetings which include middle management to ensure that all staff understand their contribution to the performance of the Branch </a:t>
            </a:r>
          </a:p>
          <a:p>
            <a:pPr marL="457200" lvl="1" indent="0">
              <a:buFont typeface="Arial" panose="020B0604020202020204" pitchFamily="34" charset="0"/>
              <a:buNone/>
            </a:pPr>
            <a:endParaRPr lang="en-ZA" sz="16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ZA" sz="1600" dirty="0">
                <a:latin typeface="Arial" panose="020B0604020202020204" pitchFamily="34" charset="0"/>
                <a:cs typeface="Arial" panose="020B0604020202020204" pitchFamily="34" charset="0"/>
              </a:rPr>
              <a:t>Performance management through performance agreements </a:t>
            </a:r>
          </a:p>
          <a:p>
            <a:pPr marL="628650" lvl="1" indent="-171450">
              <a:buFont typeface="Arial" panose="020B0604020202020204" pitchFamily="34" charset="0"/>
              <a:buChar char="•"/>
            </a:pPr>
            <a:r>
              <a:rPr lang="en-ZA" sz="1600" dirty="0">
                <a:latin typeface="Arial" panose="020B0604020202020204" pitchFamily="34" charset="0"/>
                <a:cs typeface="Arial" panose="020B0604020202020204" pitchFamily="34" charset="0"/>
              </a:rPr>
              <a:t>All APP targets (budget management and procurement issues) have been included in all relevant SMS members performance agreements to ensure additional accountability on under performance</a:t>
            </a:r>
          </a:p>
          <a:p>
            <a:pPr marL="457200" lvl="1" indent="0">
              <a:buFont typeface="Arial" panose="020B0604020202020204" pitchFamily="34" charset="0"/>
              <a:buNone/>
            </a:pPr>
            <a:r>
              <a:rPr lang="en-ZA" sz="1600" dirty="0">
                <a:latin typeface="Arial" panose="020B0604020202020204" pitchFamily="34" charset="0"/>
                <a:cs typeface="Arial" panose="020B0604020202020204" pitchFamily="34" charset="0"/>
              </a:rPr>
              <a:t> </a:t>
            </a:r>
          </a:p>
          <a:p>
            <a:pPr marL="171450" lvl="0" indent="-171450" algn="just">
              <a:buFont typeface="Arial" panose="020B0604020202020204" pitchFamily="34" charset="0"/>
              <a:buChar char="•"/>
            </a:pPr>
            <a:r>
              <a:rPr lang="en-ZA" sz="1600" dirty="0">
                <a:latin typeface="Arial" panose="020B0604020202020204" pitchFamily="34" charset="0"/>
                <a:cs typeface="Arial" panose="020B0604020202020204" pitchFamily="34" charset="0"/>
              </a:rPr>
              <a:t>Bilaterals with support Branches (CMS, CFO) to ensure collaboration and support to ensure improved performance – these take place every 6 weeks </a:t>
            </a:r>
          </a:p>
        </p:txBody>
      </p:sp>
    </p:spTree>
    <p:extLst>
      <p:ext uri="{BB962C8B-B14F-4D97-AF65-F5344CB8AC3E}">
        <p14:creationId xmlns:p14="http://schemas.microsoft.com/office/powerpoint/2010/main" val="14116660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(Fisheries)</a:t>
            </a:r>
            <a:endParaRPr lang="en-ZA" dirty="0"/>
          </a:p>
        </p:txBody>
      </p:sp>
      <p:graphicFrame>
        <p:nvGraphicFramePr>
          <p:cNvPr id="4" name="Table 3"/>
          <p:cNvGraphicFramePr>
            <a:graphicFrameLocks noGrp="1"/>
          </p:cNvGraphicFramePr>
          <p:nvPr/>
        </p:nvGraphicFramePr>
        <p:xfrm>
          <a:off x="1" y="677989"/>
          <a:ext cx="9143999" cy="5202300"/>
        </p:xfrm>
        <a:graphic>
          <a:graphicData uri="http://schemas.openxmlformats.org/drawingml/2006/table">
            <a:tbl>
              <a:tblPr/>
              <a:tblGrid>
                <a:gridCol w="4571999">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69737">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678949">
                <a:tc>
                  <a:txBody>
                    <a:bodyPr/>
                    <a:lstStyle/>
                    <a:p>
                      <a:pPr algn="just"/>
                      <a:r>
                        <a:rPr lang="en-US" sz="1400" b="1" dirty="0"/>
                        <a:t>Policies approved</a:t>
                      </a:r>
                    </a:p>
                    <a:p>
                      <a:pPr algn="just"/>
                      <a:r>
                        <a:rPr lang="en-US" sz="1400" dirty="0"/>
                        <a:t>Deliberate decision taken to prioritise FRAP Policies only (approval of all FRAP policies achieved)</a:t>
                      </a:r>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Transfer of Commercial Fishing Rights Policy deferred to 2022/23 once FRAP Appeals have been processed</a:t>
                      </a:r>
                    </a:p>
                    <a:p>
                      <a:pPr marL="0" indent="0" algn="just">
                        <a:buFont typeface="Arial" panose="020B0604020202020204" pitchFamily="34" charset="0"/>
                        <a:buNone/>
                      </a:pP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r h="107500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1" dirty="0"/>
                        <a:t>Revenue model &amp; collections targets &amp; strategy published for implementation</a:t>
                      </a:r>
                      <a:r>
                        <a:rPr lang="en-US" sz="1400" dirty="0"/>
                        <a:t>: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a:t>Deliberate decision taken to defer increasing levies &amp; fees to allow industry time to recover from COVID related market declines &amp; economic hardships. </a:t>
                      </a: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just">
                        <a:buFont typeface="Arial" panose="020B0604020202020204" pitchFamily="34" charset="0"/>
                        <a:buChar char="•"/>
                      </a:pPr>
                      <a:r>
                        <a:rPr lang="en-US" sz="1400" dirty="0"/>
                        <a:t>Revenue increase proposals have been developed for public consultation</a:t>
                      </a:r>
                      <a:endParaRPr lang="en-ZA"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464734911"/>
                  </a:ext>
                </a:extLst>
              </a:tr>
              <a:tr h="104322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1" dirty="0"/>
                        <a:t>Operation Phakisa registered aquaculture projects in production phase</a:t>
                      </a:r>
                      <a:r>
                        <a:rPr lang="en-US" sz="1400" dirty="0"/>
                        <a:t>: this is a demand driven target – only 2 projects requests received from industry (not 3); </a:t>
                      </a:r>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Intervention is to provide ongoing advisory services to farmers on how to move projects to production phase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710442481"/>
                  </a:ext>
                </a:extLst>
              </a:tr>
              <a:tr h="104322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1" dirty="0"/>
                        <a:t>NPOA on Sharks Approved</a:t>
                      </a:r>
                      <a:r>
                        <a:rPr lang="en-US" sz="1400" dirty="0"/>
                        <a:t>: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a:t>Revised plan not approved in Q4 as many of the concerned staff members were involved in the FRAP rights allocation process</a:t>
                      </a:r>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Approved in Q1 of 2022/23.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Implementation plan has been developed (3 meetings) – NPOA back on track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661362466"/>
                  </a:ext>
                </a:extLst>
              </a:tr>
              <a:tr h="104322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b="1" dirty="0"/>
                        <a:t>31 small-scale fishing rights allocated to cooperative in the Western Cape</a:t>
                      </a:r>
                      <a:r>
                        <a:rPr lang="en-US" sz="1400" dirty="0"/>
                        <a:t>: </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400" dirty="0"/>
                        <a:t>dependent upon Western Cape court decision (set down for 31 Aug 2022). </a:t>
                      </a:r>
                      <a:endParaRPr lang="en-ZA" sz="1400" b="1" dirty="0">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All internal systems ready for court judgement outcome; weekly progress reports to DG; regular consultations with Senior Counsel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636839981"/>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45</a:t>
            </a:fld>
            <a:endParaRPr lang="en-US" dirty="0"/>
          </a:p>
        </p:txBody>
      </p:sp>
    </p:spTree>
    <p:extLst>
      <p:ext uri="{BB962C8B-B14F-4D97-AF65-F5344CB8AC3E}">
        <p14:creationId xmlns:p14="http://schemas.microsoft.com/office/powerpoint/2010/main" val="794880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(Fisheries)</a:t>
            </a:r>
            <a:endParaRPr lang="en-ZA" dirty="0"/>
          </a:p>
        </p:txBody>
      </p:sp>
      <p:graphicFrame>
        <p:nvGraphicFramePr>
          <p:cNvPr id="4" name="Table 3"/>
          <p:cNvGraphicFramePr>
            <a:graphicFrameLocks noGrp="1"/>
          </p:cNvGraphicFramePr>
          <p:nvPr/>
        </p:nvGraphicFramePr>
        <p:xfrm>
          <a:off x="1" y="677989"/>
          <a:ext cx="9143999" cy="1554480"/>
        </p:xfrm>
        <a:graphic>
          <a:graphicData uri="http://schemas.openxmlformats.org/drawingml/2006/table">
            <a:tbl>
              <a:tblPr/>
              <a:tblGrid>
                <a:gridCol w="4571999">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69737">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678949">
                <a:tc>
                  <a:txBody>
                    <a:bodyPr/>
                    <a:lstStyle/>
                    <a:p>
                      <a:pPr algn="just"/>
                      <a:r>
                        <a:rPr lang="en-US" sz="1400" b="1" dirty="0"/>
                        <a:t>Alternative Livelihoods Strategy piloted in 2 coastal communities: </a:t>
                      </a:r>
                    </a:p>
                    <a:p>
                      <a:pPr algn="just"/>
                      <a:r>
                        <a:rPr lang="en-US" sz="1400" dirty="0"/>
                        <a:t>Tender cancelled to avoid non-compliance with the PFMA prescripts, and will be restarted under the Working for Fisheries Programme. </a:t>
                      </a:r>
                      <a:endParaRPr lang="en-US" sz="1400" b="1" dirty="0"/>
                    </a:p>
                  </a:txBody>
                  <a:tcP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85750" indent="-285750" algn="just">
                        <a:buFont typeface="Arial" panose="020B0604020202020204" pitchFamily="34" charset="0"/>
                        <a:buChar char="•"/>
                      </a:pPr>
                      <a:r>
                        <a:rPr lang="en-US" sz="1400" dirty="0"/>
                        <a:t>Strategy has been developed and finalized in previous FY</a:t>
                      </a: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Beneficiaries have been identified in the Honderklip Bay community.</a:t>
                      </a:r>
                    </a:p>
                    <a:p>
                      <a:pPr marL="285750" indent="-285750" algn="just">
                        <a:buFont typeface="Arial" panose="020B0604020202020204" pitchFamily="34" charset="0"/>
                        <a:buChar char="•"/>
                      </a:pPr>
                      <a:r>
                        <a:rPr lang="en-US" sz="1400" dirty="0">
                          <a:latin typeface="Calibri" panose="020F0502020204030204" pitchFamily="34" charset="0"/>
                          <a:cs typeface="Calibri" panose="020F0502020204030204" pitchFamily="34" charset="0"/>
                        </a:rPr>
                        <a:t>Meetings have taken place to identify the process for appointing a service provider under the Working for Fisheries Programme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46</a:t>
            </a:fld>
            <a:endParaRPr lang="en-US" dirty="0"/>
          </a:p>
        </p:txBody>
      </p:sp>
      <p:sp>
        <p:nvSpPr>
          <p:cNvPr id="7" name="TextBox 6">
            <a:extLst>
              <a:ext uri="{FF2B5EF4-FFF2-40B4-BE49-F238E27FC236}">
                <a16:creationId xmlns:a16="http://schemas.microsoft.com/office/drawing/2014/main" id="{F23BC3A3-E6DD-4814-8A9A-53A346BD971B}"/>
              </a:ext>
            </a:extLst>
          </p:cNvPr>
          <p:cNvSpPr txBox="1"/>
          <p:nvPr/>
        </p:nvSpPr>
        <p:spPr>
          <a:xfrm>
            <a:off x="139700" y="2637989"/>
            <a:ext cx="8915400" cy="1754326"/>
          </a:xfrm>
          <a:prstGeom prst="rect">
            <a:avLst/>
          </a:prstGeom>
          <a:noFill/>
        </p:spPr>
        <p:txBody>
          <a:bodyPr wrap="square">
            <a:sp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A Performance Improvement Plan has been developed for Q1 and Q2.</a:t>
            </a:r>
          </a:p>
          <a:p>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All performance, including underperformance, is being monitored by the Fisheries Executive Committee (FEM) on a bi-weekly basis</a:t>
            </a:r>
            <a:br>
              <a:rPr lang="en-US" b="1" dirty="0">
                <a:latin typeface="Arial" panose="020B0604020202020204" pitchFamily="34" charset="0"/>
              </a:rPr>
            </a:br>
            <a:br>
              <a:rPr lang="en-US" b="1" dirty="0">
                <a:latin typeface="Arial" panose="020B0604020202020204" pitchFamily="34" charset="0"/>
              </a:rPr>
            </a:br>
            <a:endParaRPr lang="en-ZA" dirty="0"/>
          </a:p>
        </p:txBody>
      </p:sp>
    </p:spTree>
    <p:extLst>
      <p:ext uri="{BB962C8B-B14F-4D97-AF65-F5344CB8AC3E}">
        <p14:creationId xmlns:p14="http://schemas.microsoft.com/office/powerpoint/2010/main" val="23393259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(CFO)</a:t>
            </a:r>
            <a:endParaRPr lang="en-ZA" dirty="0"/>
          </a:p>
        </p:txBody>
      </p:sp>
      <p:graphicFrame>
        <p:nvGraphicFramePr>
          <p:cNvPr id="4" name="Table 3"/>
          <p:cNvGraphicFramePr>
            <a:graphicFrameLocks noGrp="1"/>
          </p:cNvGraphicFramePr>
          <p:nvPr/>
        </p:nvGraphicFramePr>
        <p:xfrm>
          <a:off x="1" y="677988"/>
          <a:ext cx="9143999" cy="6202197"/>
        </p:xfrm>
        <a:graphic>
          <a:graphicData uri="http://schemas.openxmlformats.org/drawingml/2006/table">
            <a:tbl>
              <a:tblPr/>
              <a:tblGrid>
                <a:gridCol w="3743997">
                  <a:extLst>
                    <a:ext uri="{9D8B030D-6E8A-4147-A177-3AD203B41FA5}">
                      <a16:colId xmlns:a16="http://schemas.microsoft.com/office/drawing/2014/main" val="20000"/>
                    </a:ext>
                  </a:extLst>
                </a:gridCol>
                <a:gridCol w="5400002">
                  <a:extLst>
                    <a:ext uri="{9D8B030D-6E8A-4147-A177-3AD203B41FA5}">
                      <a16:colId xmlns:a16="http://schemas.microsoft.com/office/drawing/2014/main" val="20001"/>
                    </a:ext>
                  </a:extLst>
                </a:gridCol>
              </a:tblGrid>
              <a:tr h="228117">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4692688">
                <a:tc>
                  <a:txBody>
                    <a:bodyPr/>
                    <a:lstStyle/>
                    <a:p>
                      <a:pPr algn="just">
                        <a:lnSpc>
                          <a:spcPct val="100000"/>
                        </a:lnSpc>
                        <a:spcAft>
                          <a:spcPts val="0"/>
                        </a:spcAft>
                      </a:pPr>
                      <a:r>
                        <a:rPr lang="en-ZA" sz="1400" b="1" kern="1200" dirty="0">
                          <a:solidFill>
                            <a:schemeClr val="tx1"/>
                          </a:solidFill>
                          <a:effectLst/>
                          <a:latin typeface="Arial" panose="020B0604020202020204" pitchFamily="34" charset="0"/>
                          <a:ea typeface="+mn-ea"/>
                          <a:cs typeface="Arial" panose="020B0604020202020204" pitchFamily="34" charset="0"/>
                        </a:rPr>
                        <a:t>Qualified audit opinion:</a:t>
                      </a:r>
                    </a:p>
                    <a:p>
                      <a:pPr marL="17145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Irregular Expenditure – non compliant multi-year contracts that commenced from 2017/18 due to incorrect application of PPPFA requirements during tender evaluations. The high volume of partial payments effected over the years for these transactions, coupled with the previous advance payment model that the Department previously followed in some implementing agents contracts, led to difficulties in the completeness and accurate disclosure of irregular expenditure in line with MCS requirements.   </a:t>
                      </a:r>
                    </a:p>
                    <a:p>
                      <a:pPr marL="17145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Capital Commitments (EPIP) – not adequately disclosed</a:t>
                      </a:r>
                    </a:p>
                    <a:p>
                      <a:pPr marL="171450" lvl="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Public Private Partnership –not adequately disclosed </a:t>
                      </a:r>
                    </a:p>
                    <a:p>
                      <a:pPr marL="171450" lvl="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Capital Work in progress - overstated in terms of capitalizing all directly attributable costs.</a:t>
                      </a:r>
                    </a:p>
                    <a:p>
                      <a:pPr algn="just">
                        <a:lnSpc>
                          <a:spcPct val="100000"/>
                        </a:lnSpc>
                        <a:spcAft>
                          <a:spcPts val="0"/>
                        </a:spcAft>
                      </a:pP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400" kern="1200" baseline="0" dirty="0">
                          <a:solidFill>
                            <a:schemeClr val="tx1"/>
                          </a:solidFill>
                          <a:effectLst/>
                          <a:latin typeface="Arial" panose="020B0604020202020204" pitchFamily="34" charset="0"/>
                          <a:ea typeface="+mn-ea"/>
                          <a:cs typeface="Arial" panose="020B0604020202020204" pitchFamily="34" charset="0"/>
                        </a:rPr>
                        <a:t>Irregular Expenditure - </a:t>
                      </a:r>
                      <a:r>
                        <a:rPr lang="en-US" sz="1400" kern="1200" baseline="0" dirty="0">
                          <a:solidFill>
                            <a:schemeClr val="tx1"/>
                          </a:solidFill>
                          <a:effectLst/>
                          <a:latin typeface="Arial" panose="020B0604020202020204" pitchFamily="34" charset="0"/>
                          <a:ea typeface="+mn-ea"/>
                          <a:cs typeface="Arial" panose="020B0604020202020204" pitchFamily="34" charset="0"/>
                        </a:rPr>
                        <a:t>Management performed adequate reviews of information (BAS reports, purchase orders, contracts and relevant invoices) supporting the schedules &amp; ultimately the figures in the AFS. Management put in place additional control measures (checklists, transaction reviews &amp; quality assurance) to prevent and detect irregular expenditure. All relevant managers (EP, Waste Bureau, OCFO) to perform population review to ensure no omissions in the schedules. Internal audit to be utilized to audit completeness and accuracy of opening balances, as well as all newly awarded contracts. </a:t>
                      </a:r>
                    </a:p>
                    <a:p>
                      <a:pPr marL="17145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Capital Commitments (EPIP) – The entire population was addressed to ensure all capital commitments included in the 2021/2022 disclosure. No finding received in this regard in 2021/2022 audit.</a:t>
                      </a:r>
                    </a:p>
                    <a:p>
                      <a:pPr marL="171450" lvl="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Public Private Partnership – Various meetings held with Office of the Accountant General, AGSA, GTAC and Imvelo Consession to resolve the disclosure of the PPP. Disclosure in the 2021/2022 in line with AFS guidelines. Qualification withdrawn by AGSA. The Department is however still in process to address the disclosure matter to avoid any further finding. </a:t>
                      </a:r>
                    </a:p>
                    <a:p>
                      <a:pPr marL="171450" lvl="0" indent="-171450" algn="just">
                        <a:buFont typeface="Arial" panose="020B0604020202020204" pitchFamily="34" charset="0"/>
                        <a:buChar char="•"/>
                      </a:pPr>
                      <a:r>
                        <a:rPr lang="en-ZA" sz="1400" kern="1200" baseline="0" dirty="0">
                          <a:solidFill>
                            <a:schemeClr val="tx1"/>
                          </a:solidFill>
                          <a:effectLst/>
                          <a:latin typeface="Arial" panose="020B0604020202020204" pitchFamily="34" charset="0"/>
                          <a:ea typeface="+mn-ea"/>
                          <a:cs typeface="Arial" panose="020B0604020202020204" pitchFamily="34" charset="0"/>
                        </a:rPr>
                        <a:t>Capital Work in progress – Management to make use of independent professional experts for the valuation of projects to ensure a reasonably fair value to be disclosed in the AFS. Currently awaiting Office of the Valuer General to resolve its non-compliant tax status in order to award contract for valuation service.</a:t>
                      </a:r>
                    </a:p>
                    <a:p>
                      <a:pPr algn="just">
                        <a:lnSpc>
                          <a:spcPct val="100000"/>
                        </a:lnSpc>
                        <a:spcAft>
                          <a:spcPts val="0"/>
                        </a:spcAft>
                      </a:pPr>
                      <a:endParaRPr lang="en-ZA" sz="1400" kern="1200" dirty="0">
                        <a:solidFill>
                          <a:schemeClr val="tx1"/>
                        </a:solidFill>
                        <a:effectLst/>
                        <a:latin typeface="Arial" panose="020B0604020202020204" pitchFamily="34" charset="0"/>
                        <a:ea typeface="+mn-ea"/>
                        <a:cs typeface="Arial" panose="020B0604020202020204" pitchFamily="34" charset="0"/>
                      </a:endParaRPr>
                    </a:p>
                    <a:p>
                      <a:pPr algn="just">
                        <a:lnSpc>
                          <a:spcPct val="100000"/>
                        </a:lnSpc>
                        <a:spcAft>
                          <a:spcPts val="0"/>
                        </a:spcAft>
                      </a:pPr>
                      <a:r>
                        <a:rPr lang="en-US" sz="1400" kern="1200" baseline="0" dirty="0">
                          <a:solidFill>
                            <a:schemeClr val="tx1"/>
                          </a:solidFill>
                          <a:effectLst/>
                          <a:latin typeface="Arial" panose="020B0604020202020204" pitchFamily="34" charset="0"/>
                          <a:ea typeface="+mn-ea"/>
                          <a:cs typeface="Arial" panose="020B0604020202020204" pitchFamily="34" charset="0"/>
                        </a:rPr>
                        <a:t>. </a:t>
                      </a:r>
                      <a:endParaRPr lang="en-ZA" sz="1400"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47</a:t>
            </a:fld>
            <a:endParaRPr lang="en-US" dirty="0"/>
          </a:p>
        </p:txBody>
      </p:sp>
    </p:spTree>
    <p:extLst>
      <p:ext uri="{BB962C8B-B14F-4D97-AF65-F5344CB8AC3E}">
        <p14:creationId xmlns:p14="http://schemas.microsoft.com/office/powerpoint/2010/main" val="9460472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(CFO)</a:t>
            </a:r>
            <a:endParaRPr lang="en-ZA" dirty="0"/>
          </a:p>
        </p:txBody>
      </p:sp>
      <p:graphicFrame>
        <p:nvGraphicFramePr>
          <p:cNvPr id="4" name="Table 3"/>
          <p:cNvGraphicFramePr>
            <a:graphicFrameLocks noGrp="1"/>
          </p:cNvGraphicFramePr>
          <p:nvPr/>
        </p:nvGraphicFramePr>
        <p:xfrm>
          <a:off x="1" y="677987"/>
          <a:ext cx="9143999" cy="5011611"/>
        </p:xfrm>
        <a:graphic>
          <a:graphicData uri="http://schemas.openxmlformats.org/drawingml/2006/table">
            <a:tbl>
              <a:tblPr/>
              <a:tblGrid>
                <a:gridCol w="3809999">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311426">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4700185">
                <a:tc>
                  <a:txBody>
                    <a:bodyPr/>
                    <a:lstStyle/>
                    <a:p>
                      <a:pPr>
                        <a:lnSpc>
                          <a:spcPct val="100000"/>
                        </a:lnSpc>
                      </a:pPr>
                      <a:r>
                        <a:rPr lang="en-ZA" sz="1800" b="1" kern="1200" baseline="0" dirty="0">
                          <a:solidFill>
                            <a:schemeClr val="tx1"/>
                          </a:solidFill>
                          <a:effectLst/>
                          <a:latin typeface="+mn-lt"/>
                          <a:ea typeface="+mn-ea"/>
                          <a:cs typeface="Arial" panose="020B0604020202020204" pitchFamily="34" charset="0"/>
                        </a:rPr>
                        <a:t>Percentage expenditure of the Department budget:</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baseline="0" dirty="0">
                          <a:solidFill>
                            <a:schemeClr val="tx1"/>
                          </a:solidFill>
                          <a:effectLst/>
                          <a:latin typeface="+mn-lt"/>
                          <a:ea typeface="+mn-ea"/>
                          <a:cs typeface="Arial" panose="020B0604020202020204" pitchFamily="34" charset="0"/>
                        </a:rPr>
                        <a:t>Tightened control measures to ensure compliance of procurement prescripts and regulations to avoid new irregular expenditure, resulted in more effort being placed in change management and awareness prior to implementation.</a:t>
                      </a:r>
                    </a:p>
                    <a:p>
                      <a:pPr marL="171450"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baseline="0" dirty="0">
                          <a:solidFill>
                            <a:schemeClr val="tx1"/>
                          </a:solidFill>
                          <a:effectLst/>
                          <a:latin typeface="+mn-lt"/>
                          <a:ea typeface="+mn-ea"/>
                          <a:cs typeface="Arial" panose="020B0604020202020204" pitchFamily="34" charset="0"/>
                        </a:rPr>
                        <a:t>Payment for Marine Protected Areas could not be effected due to National Treasury non-approval.</a:t>
                      </a:r>
                    </a:p>
                    <a:p>
                      <a:pPr marL="171450"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kern="1200" baseline="0" dirty="0">
                        <a:solidFill>
                          <a:schemeClr val="tx1"/>
                        </a:solidFill>
                        <a:effectLst/>
                        <a:latin typeface="+mn-lt"/>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kern="1200" baseline="0" dirty="0">
                          <a:solidFill>
                            <a:schemeClr val="tx1"/>
                          </a:solidFill>
                          <a:effectLst/>
                          <a:latin typeface="+mn-lt"/>
                          <a:ea typeface="+mn-ea"/>
                          <a:cs typeface="Arial" panose="020B0604020202020204" pitchFamily="34" charset="0"/>
                        </a:rPr>
                        <a:t>Expenditure is monitored with Programme Managers on projected expenditure alongside actual expenditure for reasons on underspending. (Increase the frequency of engagement with Programme managers); Close monitoring and regular follow ups on monthly fixed costs to the department and actual expenditure</a:t>
                      </a:r>
                      <a:r>
                        <a:rPr lang="en-US" sz="1800" kern="1200" baseline="0" dirty="0">
                          <a:solidFill>
                            <a:schemeClr val="tx1"/>
                          </a:solidFill>
                          <a:effectLst/>
                          <a:latin typeface="+mn-lt"/>
                          <a:ea typeface="+mn-ea"/>
                          <a:cs typeface="Arial" panose="020B0604020202020204" pitchFamily="34" charset="0"/>
                        </a:rPr>
                        <a:t>. </a:t>
                      </a:r>
                    </a:p>
                    <a:p>
                      <a:pPr marL="171450" marR="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baseline="0" dirty="0">
                          <a:solidFill>
                            <a:schemeClr val="tx1"/>
                          </a:solidFill>
                          <a:effectLst/>
                          <a:latin typeface="+mn-lt"/>
                          <a:ea typeface="+mn-ea"/>
                          <a:cs typeface="Arial" panose="020B0604020202020204" pitchFamily="34" charset="0"/>
                        </a:rPr>
                        <a:t>National Treasury was approached for approval to increase the transfer payments allocations to Public Entities and Municipalities appointed to manage the Marine Protected Areas. National Treasury did not approve and the payments could not be effected. Various meetings held and process in place to correct the method of appointment for future. The outstanding payments were made in 2022/23 on valid contracts for the 2021/2022 financial year.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48</a:t>
            </a:fld>
            <a:endParaRPr lang="en-US" dirty="0"/>
          </a:p>
        </p:txBody>
      </p:sp>
    </p:spTree>
    <p:extLst>
      <p:ext uri="{BB962C8B-B14F-4D97-AF65-F5344CB8AC3E}">
        <p14:creationId xmlns:p14="http://schemas.microsoft.com/office/powerpoint/2010/main" val="3233476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000" b="1" dirty="0">
                <a:latin typeface="Arial" panose="020B0604020202020204" pitchFamily="34" charset="0"/>
              </a:rPr>
              <a:t>IMPROVEMENT PLAN (CFO)</a:t>
            </a:r>
            <a:endParaRPr lang="en-ZA" dirty="0"/>
          </a:p>
        </p:txBody>
      </p:sp>
      <p:graphicFrame>
        <p:nvGraphicFramePr>
          <p:cNvPr id="4" name="Table 3"/>
          <p:cNvGraphicFramePr>
            <a:graphicFrameLocks noGrp="1"/>
          </p:cNvGraphicFramePr>
          <p:nvPr/>
        </p:nvGraphicFramePr>
        <p:xfrm>
          <a:off x="1" y="677987"/>
          <a:ext cx="9143999" cy="3860388"/>
        </p:xfrm>
        <a:graphic>
          <a:graphicData uri="http://schemas.openxmlformats.org/drawingml/2006/table">
            <a:tbl>
              <a:tblPr/>
              <a:tblGrid>
                <a:gridCol w="4343399">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202788">
                <a:tc>
                  <a:txBody>
                    <a:bodyPr/>
                    <a:lstStyle/>
                    <a:p>
                      <a:pPr algn="ctr">
                        <a:lnSpc>
                          <a:spcPct val="100000"/>
                        </a:lnSpc>
                        <a:spcAft>
                          <a:spcPts val="0"/>
                        </a:spcAft>
                      </a:pPr>
                      <a:r>
                        <a:rPr lang="en-ZA" sz="1200" b="1" kern="1200" dirty="0">
                          <a:solidFill>
                            <a:schemeClr val="bg1"/>
                          </a:solidFill>
                          <a:effectLst/>
                          <a:latin typeface="+mn-lt"/>
                          <a:ea typeface="+mn-ea"/>
                          <a:cs typeface="Arial" panose="020B0604020202020204" pitchFamily="34" charset="0"/>
                        </a:rPr>
                        <a:t>Causes of Underperformance</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marL="0" marR="0" indent="52705" algn="ctr"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bg1"/>
                          </a:solidFill>
                          <a:effectLst/>
                          <a:latin typeface="+mn-lt"/>
                          <a:ea typeface="+mn-ea"/>
                          <a:cs typeface="Arial" panose="020B0604020202020204" pitchFamily="34" charset="0"/>
                        </a:rPr>
                        <a:t>Improvement Plan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0001"/>
                  </a:ext>
                </a:extLst>
              </a:tr>
              <a:tr h="3548787">
                <a:tc>
                  <a:txBody>
                    <a:bodyPr/>
                    <a:lstStyle/>
                    <a:p>
                      <a:pPr algn="just">
                        <a:lnSpc>
                          <a:spcPct val="100000"/>
                        </a:lnSpc>
                      </a:pPr>
                      <a:r>
                        <a:rPr lang="en-ZA" sz="1600" b="1" kern="1200" dirty="0">
                          <a:solidFill>
                            <a:schemeClr val="tx1"/>
                          </a:solidFill>
                          <a:effectLst/>
                          <a:latin typeface="+mn-lt"/>
                          <a:ea typeface="+mn-ea"/>
                          <a:cs typeface="Arial" panose="020B0604020202020204" pitchFamily="34" charset="0"/>
                        </a:rPr>
                        <a:t>Percentage of the</a:t>
                      </a:r>
                      <a:r>
                        <a:rPr lang="en-ZA" sz="1600" b="1" kern="1200" baseline="0" dirty="0">
                          <a:solidFill>
                            <a:schemeClr val="tx1"/>
                          </a:solidFill>
                          <a:effectLst/>
                          <a:latin typeface="+mn-lt"/>
                          <a:ea typeface="+mn-ea"/>
                          <a:cs typeface="Arial" panose="020B0604020202020204" pitchFamily="34" charset="0"/>
                        </a:rPr>
                        <a:t> </a:t>
                      </a:r>
                      <a:r>
                        <a:rPr lang="en-ZA" sz="1600" b="1" kern="1200" dirty="0">
                          <a:solidFill>
                            <a:schemeClr val="tx1"/>
                          </a:solidFill>
                          <a:effectLst/>
                          <a:latin typeface="+mn-lt"/>
                          <a:ea typeface="+mn-ea"/>
                          <a:cs typeface="Arial" panose="020B0604020202020204" pitchFamily="34" charset="0"/>
                        </a:rPr>
                        <a:t>Department budget expenditure on BBBEE and black owned enterprises:</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baseline="0" dirty="0">
                          <a:solidFill>
                            <a:schemeClr val="tx1"/>
                          </a:solidFill>
                          <a:effectLst/>
                          <a:latin typeface="+mn-lt"/>
                          <a:ea typeface="+mn-ea"/>
                          <a:cs typeface="Arial" panose="020B0604020202020204" pitchFamily="34" charset="0"/>
                        </a:rPr>
                        <a:t>High expenditure is on specialist non-BBBEE compliant companies in specialist areas such as oceans research etc.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baseline="0" dirty="0">
                          <a:solidFill>
                            <a:schemeClr val="tx1"/>
                          </a:solidFill>
                          <a:effectLst/>
                          <a:latin typeface="+mn-lt"/>
                          <a:ea typeface="+mn-ea"/>
                          <a:cs typeface="Arial" panose="020B0604020202020204" pitchFamily="34" charset="0"/>
                        </a:rPr>
                        <a:t>Limited responses are received from BBBEE companies in these areas, making it difficult to achieve the target of 90%. </a:t>
                      </a:r>
                    </a:p>
                    <a:p>
                      <a:pPr marL="171450" marR="0" lvl="0" indent="-1714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b="0" kern="1200" baseline="0" dirty="0">
                          <a:solidFill>
                            <a:schemeClr val="tx1"/>
                          </a:solidFill>
                          <a:effectLst/>
                          <a:latin typeface="+mn-lt"/>
                          <a:ea typeface="+mn-ea"/>
                          <a:cs typeface="Arial" panose="020B0604020202020204" pitchFamily="34" charset="0"/>
                        </a:rPr>
                        <a:t>The current Preferential Procurement Regulations prohibit set-asides in favour of targeted designated groups, thus leading to limitation in terms of awards that can be made to women-owned enterprises that fall short despite allocation of preference points. </a:t>
                      </a: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12700" algn="just" defTabSz="457200" rtl="0" eaLnBrk="1" fontAlgn="auto" latinLnBrk="0" hangingPunct="1">
                        <a:lnSpc>
                          <a:spcPct val="100000"/>
                        </a:lnSpc>
                        <a:spcBef>
                          <a:spcPts val="0"/>
                        </a:spcBef>
                        <a:spcAft>
                          <a:spcPts val="0"/>
                        </a:spcAft>
                        <a:buClrTx/>
                        <a:buSzTx/>
                        <a:buFontTx/>
                        <a:buNone/>
                        <a:tabLst/>
                        <a:defRPr/>
                      </a:pPr>
                      <a:r>
                        <a:rPr lang="en-ZA" sz="1600" b="0" kern="1200" baseline="0" dirty="0">
                          <a:solidFill>
                            <a:schemeClr val="tx1"/>
                          </a:solidFill>
                          <a:effectLst/>
                          <a:latin typeface="+mn-lt"/>
                          <a:ea typeface="+mn-ea"/>
                          <a:cs typeface="Arial" panose="020B0604020202020204" pitchFamily="34" charset="0"/>
                        </a:rPr>
                        <a:t>The annual target has been revised in the 2022/23 APP to take into account the baseline and all relevant factors. Mandatory sub-contracting and BBBEE levels will be stipulated where feasible for contracts that undergo procurement process during validity of the 2017 Preferential Procurement Regulations. </a:t>
                      </a:r>
                      <a:endParaRPr lang="en-US" sz="1600" b="0" kern="1200" baseline="0" dirty="0">
                        <a:solidFill>
                          <a:schemeClr val="tx1"/>
                        </a:solidFill>
                        <a:effectLst/>
                        <a:latin typeface="+mn-lt"/>
                        <a:ea typeface="+mn-ea"/>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86054921"/>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49</a:t>
            </a:fld>
            <a:endParaRPr lang="en-US" dirty="0"/>
          </a:p>
        </p:txBody>
      </p:sp>
      <p:sp>
        <p:nvSpPr>
          <p:cNvPr id="6" name="TextBox 5">
            <a:extLst>
              <a:ext uri="{FF2B5EF4-FFF2-40B4-BE49-F238E27FC236}">
                <a16:creationId xmlns:a16="http://schemas.microsoft.com/office/drawing/2014/main" id="{942173F7-B8C4-44DF-9763-A71E711EC104}"/>
              </a:ext>
            </a:extLst>
          </p:cNvPr>
          <p:cNvSpPr txBox="1"/>
          <p:nvPr/>
        </p:nvSpPr>
        <p:spPr>
          <a:xfrm>
            <a:off x="106017" y="4572929"/>
            <a:ext cx="8898283" cy="1477328"/>
          </a:xfrm>
          <a:prstGeom prst="rect">
            <a:avLst/>
          </a:prstGeom>
          <a:noFill/>
        </p:spPr>
        <p:txBody>
          <a:bodyPr wrap="square" rtlCol="0">
            <a:spAutoFit/>
          </a:bodyPr>
          <a:lstStyle/>
          <a:p>
            <a:pPr algn="just"/>
            <a:r>
              <a:rPr lang="en-US" sz="1800" kern="1200" baseline="0" dirty="0">
                <a:solidFill>
                  <a:schemeClr val="tx1"/>
                </a:solidFill>
                <a:effectLst/>
                <a:latin typeface="Arial" panose="020B0604020202020204" pitchFamily="34" charset="0"/>
                <a:ea typeface="+mn-ea"/>
                <a:cs typeface="Arial" panose="020B0604020202020204" pitchFamily="34" charset="0"/>
              </a:rPr>
              <a:t>Weekly  meetings were being held between CFO and Senior Managers focusing on audit matters including irregular expenditure. All OCFO Senior Managers’ performance agreements contain targets that directly cascade from the Departmental APP and their performance is being monitored accordingly. </a:t>
            </a:r>
            <a:endParaRPr lang="en-ZA" sz="1800" kern="1200" dirty="0">
              <a:solidFill>
                <a:schemeClr val="tx1"/>
              </a:solidFill>
              <a:effectLst/>
              <a:latin typeface="Arial" panose="020B0604020202020204" pitchFamily="34" charset="0"/>
              <a:ea typeface="+mn-ea"/>
              <a:cs typeface="Arial" panose="020B0604020202020204" pitchFamily="34" charset="0"/>
            </a:endParaRPr>
          </a:p>
          <a:p>
            <a:endParaRPr lang="en-ZA" dirty="0"/>
          </a:p>
        </p:txBody>
      </p:sp>
    </p:spTree>
    <p:extLst>
      <p:ext uri="{BB962C8B-B14F-4D97-AF65-F5344CB8AC3E}">
        <p14:creationId xmlns:p14="http://schemas.microsoft.com/office/powerpoint/2010/main" val="4203782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1040" y="366112"/>
            <a:ext cx="8823774" cy="468747"/>
          </a:xfrm>
          <a:solidFill>
            <a:schemeClr val="bg1"/>
          </a:solidFill>
        </p:spPr>
        <p:txBody>
          <a:bodyPr>
            <a:noAutofit/>
          </a:bodyPr>
          <a:lstStyle/>
          <a:p>
            <a:r>
              <a:rPr lang="en-US" sz="2000" b="1" dirty="0">
                <a:latin typeface="+mn-lt"/>
                <a:cs typeface="Arial" panose="020B0604020202020204" pitchFamily="34" charset="0"/>
              </a:rPr>
              <a:t>IMPLEMENTATION OF DFFE’s PERFORMANCE MANAGEMENT INTERVENTIONS</a:t>
            </a: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78086" y="962942"/>
            <a:ext cx="8876728" cy="5023971"/>
          </a:xfrm>
        </p:spPr>
        <p:txBody>
          <a:bodyPr>
            <a:normAutofit fontScale="92500" lnSpcReduction="10000"/>
          </a:bodyPr>
          <a:lstStyle/>
          <a:p>
            <a:pPr algn="ju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All Partially or not Fully effective branches are subjected to a Performance Improvement plan.</a:t>
            </a:r>
          </a:p>
          <a:p>
            <a:pPr algn="ju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Poor performance is identified per branch </a:t>
            </a:r>
          </a:p>
          <a:p>
            <a:pPr algn="ju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Discussion of areas of poor performance with branches to determine the reasons for poor performance</a:t>
            </a:r>
          </a:p>
          <a:p>
            <a:pPr algn="ju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Executive meeting at Ministerial level (Minister, DM, DG, DDGs and CEOs) held on 5 May 2022 to assess performance both in terms of performance information targets and expenditure</a:t>
            </a:r>
          </a:p>
          <a:p>
            <a:pPr algn="ju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 3D meeting (DG and all DDGs) held on 16 May 2022, underperforming branches had to present improvement plans</a:t>
            </a:r>
          </a:p>
          <a:p>
            <a:pPr algn="just">
              <a:defRPr/>
            </a:pPr>
            <a:r>
              <a:rPr lang="en-US" sz="1700" dirty="0">
                <a:solidFill>
                  <a:prstClr val="black"/>
                </a:solidFill>
                <a:latin typeface="Arial" panose="020B0604020202020204" pitchFamily="34" charset="0"/>
                <a:cs typeface="Arial" panose="020B0604020202020204" pitchFamily="34" charset="0"/>
              </a:rPr>
              <a:t>A separate session with all SMS was dedicated to the Environmental Programme Branch on 4 June 2022, given the </a:t>
            </a: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extent of underperformance in terms of the APP and expenditure as well as their importance to job creation</a:t>
            </a:r>
          </a:p>
          <a:p>
            <a:pPr algn="just">
              <a:defRPr/>
            </a:pPr>
            <a:r>
              <a:rPr lang="en-US" sz="1700" dirty="0">
                <a:solidFill>
                  <a:prstClr val="black"/>
                </a:solidFill>
                <a:latin typeface="Arial" panose="020B0604020202020204" pitchFamily="34" charset="0"/>
                <a:cs typeface="Arial" panose="020B0604020202020204" pitchFamily="34" charset="0"/>
              </a:rPr>
              <a:t>Formal improvement plans will be presented by individual DDGs for those branches that performed below 75% in the previous financial year</a:t>
            </a:r>
          </a:p>
          <a:p>
            <a:pPr algn="just">
              <a:defRPr/>
            </a:pP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With effect from the current FY, performance is monitored and reviewed in line with current improvement </a:t>
            </a:r>
            <a:r>
              <a:rPr kumimoji="0" lang="en-US" sz="17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pla</a:t>
            </a:r>
            <a:r>
              <a:rPr lang="en-US" sz="1700" dirty="0">
                <a:solidFill>
                  <a:prstClr val="black"/>
                </a:solidFill>
                <a:latin typeface="Arial" panose="020B0604020202020204" pitchFamily="34" charset="0"/>
                <a:cs typeface="Arial" panose="020B0604020202020204" pitchFamily="34" charset="0"/>
              </a:rPr>
              <a:t>n</a:t>
            </a:r>
            <a:r>
              <a:rPr kumimoji="0" lang="en-US" sz="1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a:t>
            </a:r>
          </a:p>
          <a:p>
            <a:pPr algn="just">
              <a:defRPr/>
            </a:pPr>
            <a:r>
              <a:rPr lang="en-US" sz="1700" dirty="0">
                <a:solidFill>
                  <a:prstClr val="black"/>
                </a:solidFill>
                <a:latin typeface="Arial" panose="020B0604020202020204" pitchFamily="34" charset="0"/>
                <a:cs typeface="Arial" panose="020B0604020202020204" pitchFamily="34" charset="0"/>
              </a:rPr>
              <a:t>Quarterly performance for the current FY will demonstrate if improvement is taking place, where it is not, further action will be taken</a:t>
            </a:r>
          </a:p>
          <a:p>
            <a:pPr marL="0" lvl="0" indent="0">
              <a:buNone/>
            </a:pPr>
            <a:endParaRPr lang="en-ZA" sz="1800" dirty="0">
              <a:solidFill>
                <a:prstClr val="black"/>
              </a:solidFill>
              <a:latin typeface="Arial Narrow" panose="020B0606020202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939F7592-BBB2-4527-8D63-A6E37975533C}"/>
              </a:ext>
            </a:extLst>
          </p:cNvPr>
          <p:cNvSpPr>
            <a:spLocks noGrp="1"/>
          </p:cNvSpPr>
          <p:nvPr>
            <p:ph type="sldNum" sz="quarter" idx="12"/>
          </p:nvPr>
        </p:nvSpPr>
        <p:spPr>
          <a:xfrm>
            <a:off x="4445000" y="6102829"/>
            <a:ext cx="21336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800" b="0" i="0" u="none" strike="noStrike" kern="1200" cap="none" spc="0" normalizeH="0" baseline="0" noProof="0" smtClean="0">
                <a:ln>
                  <a:noFill/>
                </a:ln>
                <a:solidFill>
                  <a:prstClr val="black"/>
                </a:solidFill>
                <a:effectLst/>
                <a:uLnTx/>
                <a:uFillTx/>
                <a:latin typeface="Arial Narrow" panose="020B0606020202030204"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914956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1998F-E81D-184B-8551-674908A9D1C1}"/>
              </a:ext>
            </a:extLst>
          </p:cNvPr>
          <p:cNvSpPr>
            <a:spLocks noGrp="1"/>
          </p:cNvSpPr>
          <p:nvPr>
            <p:ph type="title"/>
          </p:nvPr>
        </p:nvSpPr>
        <p:spPr>
          <a:xfrm>
            <a:off x="131040" y="366112"/>
            <a:ext cx="8823774" cy="468747"/>
          </a:xfrm>
          <a:solidFill>
            <a:schemeClr val="bg1"/>
          </a:solidFill>
        </p:spPr>
        <p:txBody>
          <a:bodyPr>
            <a:noAutofit/>
          </a:bodyPr>
          <a:lstStyle/>
          <a:p>
            <a:r>
              <a:rPr lang="en-US" sz="2400" b="1" dirty="0">
                <a:latin typeface="+mn-lt"/>
                <a:cs typeface="Arial" panose="020B0604020202020204" pitchFamily="34" charset="0"/>
              </a:rPr>
              <a:t>KEY MANAGEMENT INTERVENTIONS   </a:t>
            </a:r>
          </a:p>
        </p:txBody>
      </p:sp>
      <p:sp>
        <p:nvSpPr>
          <p:cNvPr id="3" name="Content Placeholder 2">
            <a:extLst>
              <a:ext uri="{FF2B5EF4-FFF2-40B4-BE49-F238E27FC236}">
                <a16:creationId xmlns:a16="http://schemas.microsoft.com/office/drawing/2014/main" id="{3766C8AE-E1F5-A34A-847B-746743FEBC99}"/>
              </a:ext>
            </a:extLst>
          </p:cNvPr>
          <p:cNvSpPr>
            <a:spLocks noGrp="1"/>
          </p:cNvSpPr>
          <p:nvPr>
            <p:ph idx="1"/>
          </p:nvPr>
        </p:nvSpPr>
        <p:spPr>
          <a:xfrm>
            <a:off x="131040" y="1066094"/>
            <a:ext cx="8876728" cy="4725812"/>
          </a:xfrm>
        </p:spPr>
        <p:txBody>
          <a:bodyPr>
            <a:normAutofit fontScale="25000" lnSpcReduction="20000"/>
          </a:bodyPr>
          <a:lstStyle/>
          <a:p>
            <a:pPr marL="0" lvl="0" indent="0">
              <a:buNone/>
            </a:pPr>
            <a:endParaRPr lang="en-ZA" sz="7200" dirty="0">
              <a:solidFill>
                <a:prstClr val="black"/>
              </a:solidFill>
              <a:latin typeface="Arial Narrow" panose="020B0606020202030204" pitchFamily="34" charset="0"/>
              <a:cs typeface="Arial" panose="020B0604020202020204" pitchFamily="34" charset="0"/>
            </a:endParaRP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7200" dirty="0">
                <a:latin typeface="Arial" panose="020B0604020202020204" pitchFamily="34" charset="0"/>
                <a:cs typeface="Arial" panose="020B0604020202020204" pitchFamily="34" charset="0"/>
              </a:rPr>
              <a:t>Improved approach to 2022/23 APP planning, reduced high number of DFFE APP targets, focus on key mandate linked to 5 year Strategic Plan outcomes, Sector MTSF priorities and key Government priorities. This is aligned with planning approach of other Departments. </a:t>
            </a: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7200" dirty="0">
                <a:latin typeface="Arial" panose="020B0604020202020204" pitchFamily="34" charset="0"/>
                <a:cs typeface="Arial" panose="020B0604020202020204" pitchFamily="34" charset="0"/>
              </a:rPr>
              <a:t>In addition to the above, all Programme Managers where there was under performance , were required to develop comprehensive improvement plans.</a:t>
            </a: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7200" dirty="0">
                <a:latin typeface="Arial" panose="020B0604020202020204" pitchFamily="34" charset="0"/>
                <a:cs typeface="Arial" panose="020B0604020202020204" pitchFamily="34" charset="0"/>
              </a:rPr>
              <a:t>Management is seeing notable performance improvement in the 1</a:t>
            </a:r>
            <a:r>
              <a:rPr lang="en-US" sz="7200" baseline="30000" dirty="0">
                <a:latin typeface="Arial" panose="020B0604020202020204" pitchFamily="34" charset="0"/>
                <a:cs typeface="Arial" panose="020B0604020202020204" pitchFamily="34" charset="0"/>
              </a:rPr>
              <a:t>st</a:t>
            </a:r>
            <a:r>
              <a:rPr lang="en-US" sz="7200" dirty="0">
                <a:latin typeface="Arial" panose="020B0604020202020204" pitchFamily="34" charset="0"/>
                <a:cs typeface="Arial" panose="020B0604020202020204" pitchFamily="34" charset="0"/>
              </a:rPr>
              <a:t> Quarter of 2022/23, with programmes which had previously under performed. In areas where there is no improvement consequence management will be undertaken</a:t>
            </a: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7200" dirty="0">
                <a:latin typeface="Arial" panose="020B0604020202020204" pitchFamily="34" charset="0"/>
                <a:cs typeface="Arial" panose="020B0604020202020204" pitchFamily="34" charset="0"/>
              </a:rPr>
              <a:t>Programme Managers required to initiate other administrative processes such as preparing TORs for tenders on time ( 4</a:t>
            </a:r>
            <a:r>
              <a:rPr lang="en-US" sz="7200" baseline="30000" dirty="0">
                <a:latin typeface="Arial" panose="020B0604020202020204" pitchFamily="34" charset="0"/>
                <a:cs typeface="Arial" panose="020B0604020202020204" pitchFamily="34" charset="0"/>
              </a:rPr>
              <a:t>th</a:t>
            </a:r>
            <a:r>
              <a:rPr lang="en-US" sz="7200" dirty="0">
                <a:latin typeface="Arial" panose="020B0604020202020204" pitchFamily="34" charset="0"/>
                <a:cs typeface="Arial" panose="020B0604020202020204" pitchFamily="34" charset="0"/>
              </a:rPr>
              <a:t> quarter of 2021/22 for 2022/23 SCM projects). </a:t>
            </a:r>
          </a:p>
          <a:p>
            <a:pPr marL="355600" lvl="1" indent="-268288" algn="just" defTabSz="1052513" eaLnBrk="0" fontAlgn="base" hangingPunct="0">
              <a:spcAft>
                <a:spcPts val="800"/>
              </a:spcAft>
              <a:buFont typeface="Arial" panose="020B0604020202020204" pitchFamily="34" charset="0"/>
              <a:buChar char="•"/>
              <a:tabLst>
                <a:tab pos="452438" algn="l"/>
              </a:tabLst>
              <a:defRPr/>
            </a:pPr>
            <a:r>
              <a:rPr lang="en-US" sz="7200" dirty="0">
                <a:latin typeface="Arial" panose="020B0604020202020204" pitchFamily="34" charset="0"/>
                <a:cs typeface="Arial" panose="020B0604020202020204" pitchFamily="34" charset="0"/>
              </a:rPr>
              <a:t>Monthly DG- DDG bilateral meetings to track APP performance in terms of key deliverables and to assess if management interventions are yielding results.  </a:t>
            </a:r>
          </a:p>
          <a:p>
            <a:pPr marL="87312" lvl="1" indent="0" algn="just" defTabSz="1052513" eaLnBrk="0" fontAlgn="base" hangingPunct="0">
              <a:spcAft>
                <a:spcPts val="800"/>
              </a:spcAft>
              <a:buNone/>
              <a:tabLst>
                <a:tab pos="452438" algn="l"/>
              </a:tabLst>
              <a:defRPr/>
            </a:pPr>
            <a:endParaRPr lang="en-US" sz="7200" dirty="0"/>
          </a:p>
          <a:p>
            <a:pPr marL="179388" lvl="1" indent="0" algn="just" defTabSz="1052513" eaLnBrk="0" fontAlgn="base" hangingPunct="0">
              <a:spcAft>
                <a:spcPts val="600"/>
              </a:spcAft>
              <a:buNone/>
              <a:tabLst>
                <a:tab pos="536575" algn="l"/>
              </a:tabLst>
              <a:defRPr/>
            </a:pPr>
            <a:endParaRPr lang="en-US" sz="6400" dirty="0"/>
          </a:p>
          <a:p>
            <a:pPr marL="630238" lvl="1" indent="-450850" algn="just" defTabSz="1052513" eaLnBrk="0" fontAlgn="base" hangingPunct="0">
              <a:spcAft>
                <a:spcPts val="600"/>
              </a:spcAft>
              <a:buFont typeface="Arial" panose="020B0604020202020204" pitchFamily="34" charset="0"/>
              <a:buChar char="•"/>
              <a:tabLst>
                <a:tab pos="536575" algn="l"/>
              </a:tabLst>
              <a:defRPr/>
            </a:pPr>
            <a:endParaRPr lang="en-US" sz="5200" dirty="0"/>
          </a:p>
          <a:p>
            <a:pPr marL="0" marR="0" lvl="1" indent="0" algn="just" defTabSz="1052513" rtl="0" eaLnBrk="0" fontAlgn="base" latinLnBrk="0" hangingPunct="0">
              <a:lnSpc>
                <a:spcPct val="100000"/>
              </a:lnSpc>
              <a:spcBef>
                <a:spcPct val="20000"/>
              </a:spcBef>
              <a:spcAft>
                <a:spcPct val="0"/>
              </a:spcAft>
              <a:buClrTx/>
              <a:buSzTx/>
              <a:buNone/>
              <a:tabLst/>
              <a:defRPr/>
            </a:pPr>
            <a:endParaRPr lang="en-ZA" sz="2000" dirty="0">
              <a:solidFill>
                <a:prstClr val="black"/>
              </a:solidFill>
              <a:latin typeface="Arial Narrow" panose="020B0606020202030204" pitchFamily="34" charset="0"/>
              <a:cs typeface="Arial" pitchFamily="34" charset="0"/>
            </a:endParaRPr>
          </a:p>
        </p:txBody>
      </p:sp>
      <p:sp>
        <p:nvSpPr>
          <p:cNvPr id="4" name="Slide Number Placeholder 3">
            <a:extLst>
              <a:ext uri="{FF2B5EF4-FFF2-40B4-BE49-F238E27FC236}">
                <a16:creationId xmlns:a16="http://schemas.microsoft.com/office/drawing/2014/main" id="{939F7592-BBB2-4527-8D63-A6E37975533C}"/>
              </a:ext>
            </a:extLst>
          </p:cNvPr>
          <p:cNvSpPr>
            <a:spLocks noGrp="1"/>
          </p:cNvSpPr>
          <p:nvPr>
            <p:ph type="sldNum" sz="quarter" idx="12"/>
          </p:nvPr>
        </p:nvSpPr>
        <p:spPr>
          <a:xfrm>
            <a:off x="4445000" y="6102829"/>
            <a:ext cx="21336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800" b="0" i="0" u="none" strike="noStrike" kern="1200" cap="none" spc="0" normalizeH="0" baseline="0" noProof="0" smtClean="0">
                <a:ln>
                  <a:noFill/>
                </a:ln>
                <a:solidFill>
                  <a:prstClr val="black"/>
                </a:solidFill>
                <a:effectLst/>
                <a:uLnTx/>
                <a:uFillTx/>
                <a:latin typeface="Arial Narrow" panose="020B0606020202030204"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331400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02" y="273997"/>
            <a:ext cx="8826364" cy="392785"/>
          </a:xfrm>
        </p:spPr>
        <p:txBody>
          <a:bodyPr>
            <a:noAutofit/>
          </a:bodyPr>
          <a:lstStyle/>
          <a:p>
            <a:r>
              <a:rPr lang="en-US" sz="2800" b="1" dirty="0"/>
              <a:t>EXPENDITURE 2021/2022: PER PROGRAMME</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63483280"/>
              </p:ext>
            </p:extLst>
          </p:nvPr>
        </p:nvGraphicFramePr>
        <p:xfrm>
          <a:off x="154002" y="694443"/>
          <a:ext cx="8532799" cy="5159603"/>
        </p:xfrm>
        <a:graphic>
          <a:graphicData uri="http://schemas.openxmlformats.org/drawingml/2006/table">
            <a:tbl>
              <a:tblPr/>
              <a:tblGrid>
                <a:gridCol w="2780902">
                  <a:extLst>
                    <a:ext uri="{9D8B030D-6E8A-4147-A177-3AD203B41FA5}">
                      <a16:colId xmlns:a16="http://schemas.microsoft.com/office/drawing/2014/main" val="1273214388"/>
                    </a:ext>
                  </a:extLst>
                </a:gridCol>
                <a:gridCol w="1176347">
                  <a:extLst>
                    <a:ext uri="{9D8B030D-6E8A-4147-A177-3AD203B41FA5}">
                      <a16:colId xmlns:a16="http://schemas.microsoft.com/office/drawing/2014/main" val="4188067249"/>
                    </a:ext>
                  </a:extLst>
                </a:gridCol>
                <a:gridCol w="1298034">
                  <a:extLst>
                    <a:ext uri="{9D8B030D-6E8A-4147-A177-3AD203B41FA5}">
                      <a16:colId xmlns:a16="http://schemas.microsoft.com/office/drawing/2014/main" val="1887033148"/>
                    </a:ext>
                  </a:extLst>
                </a:gridCol>
                <a:gridCol w="1298034">
                  <a:extLst>
                    <a:ext uri="{9D8B030D-6E8A-4147-A177-3AD203B41FA5}">
                      <a16:colId xmlns:a16="http://schemas.microsoft.com/office/drawing/2014/main" val="79969787"/>
                    </a:ext>
                  </a:extLst>
                </a:gridCol>
                <a:gridCol w="1209818">
                  <a:extLst>
                    <a:ext uri="{9D8B030D-6E8A-4147-A177-3AD203B41FA5}">
                      <a16:colId xmlns:a16="http://schemas.microsoft.com/office/drawing/2014/main" val="2568661695"/>
                    </a:ext>
                  </a:extLst>
                </a:gridCol>
                <a:gridCol w="769664">
                  <a:extLst>
                    <a:ext uri="{9D8B030D-6E8A-4147-A177-3AD203B41FA5}">
                      <a16:colId xmlns:a16="http://schemas.microsoft.com/office/drawing/2014/main" val="2090447986"/>
                    </a:ext>
                  </a:extLst>
                </a:gridCol>
              </a:tblGrid>
              <a:tr h="1216998">
                <a:tc>
                  <a:txBody>
                    <a:bodyPr/>
                    <a:lstStyle/>
                    <a:p>
                      <a:pPr algn="ctr" rtl="0" fontAlgn="t"/>
                      <a:r>
                        <a:rPr lang="en-ZA" sz="1200" b="1" i="0" u="none" strike="noStrike" dirty="0">
                          <a:solidFill>
                            <a:srgbClr val="000000"/>
                          </a:solidFill>
                          <a:effectLst/>
                          <a:latin typeface="+mn-lt"/>
                        </a:rPr>
                        <a:t>Programme</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BBB59"/>
                    </a:solidFill>
                  </a:tcPr>
                </a:tc>
                <a:tc>
                  <a:txBody>
                    <a:bodyPr/>
                    <a:lstStyle/>
                    <a:p>
                      <a:pPr algn="ctr" rtl="0" fontAlgn="t"/>
                      <a:r>
                        <a:rPr lang="en-US" sz="1200" b="1" i="0" u="none" strike="noStrike" dirty="0">
                          <a:solidFill>
                            <a:srgbClr val="000000"/>
                          </a:solidFill>
                          <a:effectLst/>
                          <a:latin typeface="+mn-lt"/>
                        </a:rPr>
                        <a:t>Final </a:t>
                      </a:r>
                    </a:p>
                    <a:p>
                      <a:pPr algn="ctr" rtl="0" fontAlgn="t"/>
                      <a:r>
                        <a:rPr lang="en-US" sz="1200" b="1" i="0" u="none" strike="noStrike" dirty="0">
                          <a:solidFill>
                            <a:srgbClr val="000000"/>
                          </a:solidFill>
                          <a:effectLst/>
                          <a:latin typeface="+mn-lt"/>
                        </a:rPr>
                        <a:t>Appro-priation</a:t>
                      </a:r>
                      <a:endParaRPr lang="en-ZA" sz="1200" b="1" i="0" u="none" strike="noStrike" dirty="0">
                        <a:solidFill>
                          <a:srgbClr val="000000"/>
                        </a:solidFill>
                        <a:effectLst/>
                        <a:latin typeface="+mn-lt"/>
                      </a:endParaRPr>
                    </a:p>
                    <a:p>
                      <a:pPr algn="ctr" rtl="0" fontAlgn="t"/>
                      <a:endParaRPr lang="en-US" sz="1200" b="1" i="0" u="none" strike="noStrike" dirty="0">
                        <a:solidFill>
                          <a:srgbClr val="000000"/>
                        </a:solidFill>
                        <a:effectLst/>
                        <a:latin typeface="+mn-lt"/>
                      </a:endParaRPr>
                    </a:p>
                    <a:p>
                      <a:pPr algn="ctr" rtl="0" fontAlgn="t"/>
                      <a:endParaRPr lang="en-US" sz="1200" b="1" i="0" u="none" strike="noStrike" dirty="0">
                        <a:solidFill>
                          <a:srgbClr val="000000"/>
                        </a:solidFill>
                        <a:effectLst/>
                        <a:latin typeface="+mn-lt"/>
                      </a:endParaRPr>
                    </a:p>
                    <a:p>
                      <a:pPr algn="ctr" rtl="0" fontAlgn="t"/>
                      <a:r>
                        <a:rPr lang="en-US" sz="1200" b="1" i="0" u="none" strike="noStrike" dirty="0">
                          <a:solidFill>
                            <a:srgbClr val="000000"/>
                          </a:solidFill>
                          <a:effectLst/>
                          <a:latin typeface="+mn-lt"/>
                        </a:rPr>
                        <a:t>R’000</a:t>
                      </a:r>
                      <a:endParaRPr lang="en-ZA" sz="1200" b="1"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9BBB59"/>
                    </a:solidFill>
                  </a:tcPr>
                </a:tc>
                <a:tc>
                  <a:txBody>
                    <a:bodyPr/>
                    <a:lstStyle/>
                    <a:p>
                      <a:pPr algn="ctr" rtl="0" fontAlgn="t"/>
                      <a:r>
                        <a:rPr lang="en-US" sz="1200" b="1" i="0" u="none" strike="noStrike" dirty="0">
                          <a:solidFill>
                            <a:srgbClr val="000000"/>
                          </a:solidFill>
                          <a:effectLst/>
                          <a:latin typeface="+mn-lt"/>
                        </a:rPr>
                        <a:t>Q3:</a:t>
                      </a:r>
                    </a:p>
                    <a:p>
                      <a:pPr algn="ctr" rtl="0" fontAlgn="t"/>
                      <a:r>
                        <a:rPr lang="en-US" sz="1200" b="1" i="0" u="none" strike="noStrike" dirty="0">
                          <a:solidFill>
                            <a:srgbClr val="000000"/>
                          </a:solidFill>
                          <a:effectLst/>
                          <a:latin typeface="+mn-lt"/>
                        </a:rPr>
                        <a:t>Expenditure</a:t>
                      </a:r>
                    </a:p>
                    <a:p>
                      <a:pPr algn="ctr" rtl="0" fontAlgn="t"/>
                      <a:r>
                        <a:rPr lang="en-US" sz="1200" b="1" i="0" u="none" strike="noStrike" dirty="0">
                          <a:solidFill>
                            <a:srgbClr val="000000"/>
                          </a:solidFill>
                          <a:effectLst/>
                          <a:latin typeface="+mn-lt"/>
                        </a:rPr>
                        <a:t>1 Oct – 31 Dec 2021</a:t>
                      </a:r>
                    </a:p>
                    <a:p>
                      <a:pPr algn="ctr" rtl="0" fontAlgn="t"/>
                      <a:endParaRPr lang="en-US" sz="1200" b="1" i="0" u="none" strike="noStrike" dirty="0">
                        <a:solidFill>
                          <a:srgbClr val="000000"/>
                        </a:solidFill>
                        <a:effectLst/>
                        <a:latin typeface="+mn-lt"/>
                      </a:endParaRPr>
                    </a:p>
                    <a:p>
                      <a:pPr algn="ctr" rtl="0" fontAlgn="t"/>
                      <a:r>
                        <a:rPr lang="en-US" sz="1200" b="1" i="0" u="none" strike="noStrike" dirty="0">
                          <a:solidFill>
                            <a:srgbClr val="000000"/>
                          </a:solidFill>
                          <a:effectLst/>
                          <a:latin typeface="+mn-lt"/>
                        </a:rPr>
                        <a:t>R’000</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t"/>
                      <a:r>
                        <a:rPr lang="en-US" sz="1200" b="1" i="0" u="none" strike="noStrike" dirty="0">
                          <a:solidFill>
                            <a:srgbClr val="000000"/>
                          </a:solidFill>
                          <a:effectLst/>
                          <a:latin typeface="+mn-lt"/>
                        </a:rPr>
                        <a:t>Q4:</a:t>
                      </a:r>
                    </a:p>
                    <a:p>
                      <a:pPr algn="ctr" rtl="0" fontAlgn="t"/>
                      <a:r>
                        <a:rPr lang="en-US" sz="1200" b="1" i="0" u="none" strike="noStrike" dirty="0">
                          <a:solidFill>
                            <a:srgbClr val="000000"/>
                          </a:solidFill>
                          <a:effectLst/>
                          <a:latin typeface="+mn-lt"/>
                        </a:rPr>
                        <a:t>Expenditure </a:t>
                      </a:r>
                    </a:p>
                    <a:p>
                      <a:pPr algn="ctr" rtl="0" fontAlgn="t"/>
                      <a:r>
                        <a:rPr lang="en-US" sz="1200" b="1" i="0" u="none" strike="noStrike" dirty="0">
                          <a:solidFill>
                            <a:srgbClr val="000000"/>
                          </a:solidFill>
                          <a:effectLst/>
                          <a:latin typeface="+mn-lt"/>
                        </a:rPr>
                        <a:t>1 Jan – 31 March 2022</a:t>
                      </a:r>
                    </a:p>
                    <a:p>
                      <a:pPr algn="ctr" rtl="0" fontAlgn="t"/>
                      <a:endParaRPr lang="en-US" sz="1200" b="1" i="0" u="none" strike="noStrike" dirty="0">
                        <a:solidFill>
                          <a:srgbClr val="000000"/>
                        </a:solidFill>
                        <a:effectLst/>
                        <a:latin typeface="+mn-lt"/>
                      </a:endParaRPr>
                    </a:p>
                    <a:p>
                      <a:pPr algn="ctr" rtl="0" fontAlgn="t"/>
                      <a:r>
                        <a:rPr lang="en-US" sz="1200" b="1" i="0" u="none" strike="noStrike" dirty="0">
                          <a:solidFill>
                            <a:srgbClr val="000000"/>
                          </a:solidFill>
                          <a:effectLst/>
                          <a:latin typeface="+mn-lt"/>
                        </a:rPr>
                        <a:t>R’000 </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t"/>
                      <a:r>
                        <a:rPr lang="en-US" sz="1200" b="1" i="0" u="none" strike="noStrike" dirty="0">
                          <a:solidFill>
                            <a:srgbClr val="000000"/>
                          </a:solidFill>
                          <a:effectLst/>
                          <a:latin typeface="+mn-lt"/>
                        </a:rPr>
                        <a:t>Total</a:t>
                      </a:r>
                    </a:p>
                    <a:p>
                      <a:pPr algn="ctr" rtl="0" fontAlgn="t"/>
                      <a:r>
                        <a:rPr lang="en-US" sz="1200" b="1" i="0" u="none" strike="noStrike" dirty="0">
                          <a:solidFill>
                            <a:srgbClr val="000000"/>
                          </a:solidFill>
                          <a:effectLst/>
                          <a:latin typeface="+mn-lt"/>
                        </a:rPr>
                        <a:t>Expenditure</a:t>
                      </a:r>
                    </a:p>
                    <a:p>
                      <a:pPr algn="ctr" rtl="0" fontAlgn="t"/>
                      <a:r>
                        <a:rPr lang="en-US" sz="1200" b="1" i="0" u="none" strike="noStrike" dirty="0">
                          <a:solidFill>
                            <a:srgbClr val="000000"/>
                          </a:solidFill>
                          <a:effectLst/>
                          <a:latin typeface="+mn-lt"/>
                        </a:rPr>
                        <a:t>till</a:t>
                      </a:r>
                    </a:p>
                    <a:p>
                      <a:pPr algn="ctr" rtl="0" fontAlgn="t"/>
                      <a:r>
                        <a:rPr lang="en-US" sz="1200" b="1" i="0" u="none" strike="noStrike" dirty="0">
                          <a:solidFill>
                            <a:srgbClr val="000000"/>
                          </a:solidFill>
                          <a:effectLst/>
                          <a:latin typeface="+mn-lt"/>
                        </a:rPr>
                        <a:t>31 March 2022</a:t>
                      </a:r>
                    </a:p>
                    <a:p>
                      <a:pPr algn="ctr" rtl="0" fontAlgn="t"/>
                      <a:r>
                        <a:rPr lang="en-US" sz="1200" b="1" i="0" u="none" strike="noStrike" dirty="0">
                          <a:solidFill>
                            <a:srgbClr val="000000"/>
                          </a:solidFill>
                          <a:effectLst/>
                          <a:latin typeface="+mn-lt"/>
                        </a:rPr>
                        <a:t>R’000</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tc>
                  <a:txBody>
                    <a:bodyPr/>
                    <a:lstStyle/>
                    <a:p>
                      <a:pPr algn="ctr" rtl="0" fontAlgn="t"/>
                      <a:r>
                        <a:rPr lang="en-US" sz="1200" b="1" i="0" u="none" strike="noStrike" dirty="0">
                          <a:solidFill>
                            <a:srgbClr val="000000"/>
                          </a:solidFill>
                          <a:effectLst/>
                          <a:latin typeface="+mn-lt"/>
                        </a:rPr>
                        <a:t>%</a:t>
                      </a:r>
                    </a:p>
                    <a:p>
                      <a:pPr algn="ctr" rtl="0" fontAlgn="t"/>
                      <a:r>
                        <a:rPr lang="en-US" sz="1200" b="1" i="0" u="none" strike="noStrike" dirty="0">
                          <a:solidFill>
                            <a:srgbClr val="000000"/>
                          </a:solidFill>
                          <a:effectLst/>
                          <a:latin typeface="+mn-lt"/>
                        </a:rPr>
                        <a:t>Spend</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9BBB59"/>
                    </a:solidFill>
                  </a:tcPr>
                </a:tc>
                <a:extLst>
                  <a:ext uri="{0D108BD9-81ED-4DB2-BD59-A6C34878D82A}">
                    <a16:rowId xmlns:a16="http://schemas.microsoft.com/office/drawing/2014/main" val="579491640"/>
                  </a:ext>
                </a:extLst>
              </a:tr>
              <a:tr h="331701">
                <a:tc>
                  <a:txBody>
                    <a:bodyPr/>
                    <a:lstStyle/>
                    <a:p>
                      <a:pPr algn="l" rtl="0" fontAlgn="t"/>
                      <a:r>
                        <a:rPr lang="en-ZA" sz="1200" b="0" i="0" u="none" strike="noStrike" dirty="0">
                          <a:effectLst/>
                          <a:latin typeface="+mn-lt"/>
                        </a:rPr>
                        <a:t>1.Administration</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EE7D1"/>
                    </a:solidFill>
                  </a:tcPr>
                </a:tc>
                <a:tc>
                  <a:txBody>
                    <a:bodyPr/>
                    <a:lstStyle/>
                    <a:p>
                      <a:pPr algn="r"/>
                      <a:r>
                        <a:rPr lang="en-US" sz="1200" dirty="0">
                          <a:latin typeface="+mn-lt"/>
                        </a:rPr>
                        <a:t>1 060 003</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265 674</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310 332</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1 032 114</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rtl="0" fontAlgn="t"/>
                      <a:r>
                        <a:rPr lang="en-US" sz="1200" b="0" i="0" u="none" strike="noStrike" dirty="0">
                          <a:solidFill>
                            <a:srgbClr val="000000"/>
                          </a:solidFill>
                          <a:effectLst/>
                          <a:latin typeface="+mn-lt"/>
                        </a:rPr>
                        <a:t>97%</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062910432"/>
                  </a:ext>
                </a:extLst>
              </a:tr>
              <a:tr h="408493">
                <a:tc>
                  <a:txBody>
                    <a:bodyPr/>
                    <a:lstStyle/>
                    <a:p>
                      <a:pPr algn="l" rtl="0" fontAlgn="t"/>
                      <a:r>
                        <a:rPr lang="en-US" sz="1200" b="0" i="0" u="none" strike="noStrike" dirty="0">
                          <a:solidFill>
                            <a:srgbClr val="000000"/>
                          </a:solidFill>
                          <a:effectLst/>
                          <a:latin typeface="+mn-lt"/>
                        </a:rPr>
                        <a:t>2. Regulatory Compliance and  </a:t>
                      </a:r>
                    </a:p>
                    <a:p>
                      <a:pPr algn="l" rtl="0" fontAlgn="t"/>
                      <a:r>
                        <a:rPr lang="en-US" sz="1200" b="0" i="0" u="none" strike="noStrike" dirty="0">
                          <a:solidFill>
                            <a:srgbClr val="000000"/>
                          </a:solidFill>
                          <a:effectLst/>
                          <a:latin typeface="+mn-lt"/>
                        </a:rPr>
                        <a:t>    Sector Monitoring</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a:r>
                        <a:rPr lang="en-US" sz="1200" dirty="0">
                          <a:latin typeface="+mn-lt"/>
                        </a:rPr>
                        <a:t>223 872</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59 468</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60 726</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223 872</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rtl="0" fontAlgn="t"/>
                      <a:r>
                        <a:rPr lang="en-US" sz="1200" b="0" i="0" u="none" strike="noStrike" dirty="0">
                          <a:solidFill>
                            <a:srgbClr val="000000"/>
                          </a:solidFill>
                          <a:effectLst/>
                          <a:latin typeface="+mn-lt"/>
                        </a:rPr>
                        <a:t>100%</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030095179"/>
                  </a:ext>
                </a:extLst>
              </a:tr>
              <a:tr h="331701">
                <a:tc>
                  <a:txBody>
                    <a:bodyPr/>
                    <a:lstStyle/>
                    <a:p>
                      <a:pPr algn="l" rtl="0" fontAlgn="t"/>
                      <a:r>
                        <a:rPr lang="en-ZA" sz="1200" b="0" i="0" u="none" strike="noStrike" dirty="0">
                          <a:solidFill>
                            <a:srgbClr val="000000"/>
                          </a:solidFill>
                          <a:effectLst/>
                          <a:latin typeface="+mn-lt"/>
                        </a:rPr>
                        <a:t>3. Oceans and Coasts</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a:r>
                        <a:rPr lang="en-US" sz="1200" dirty="0">
                          <a:latin typeface="+mn-lt"/>
                        </a:rPr>
                        <a:t>505 190</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117 219</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99 123</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419 125</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rtl="0" fontAlgn="t"/>
                      <a:r>
                        <a:rPr lang="en-US" sz="1200" b="0" i="0" u="none" strike="noStrike" dirty="0">
                          <a:solidFill>
                            <a:srgbClr val="000000"/>
                          </a:solidFill>
                          <a:effectLst/>
                          <a:latin typeface="+mn-lt"/>
                        </a:rPr>
                        <a:t>83%</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342083950"/>
                  </a:ext>
                </a:extLst>
              </a:tr>
              <a:tr h="408493">
                <a:tc>
                  <a:txBody>
                    <a:bodyPr/>
                    <a:lstStyle/>
                    <a:p>
                      <a:pPr algn="l" rtl="0" fontAlgn="t"/>
                      <a:r>
                        <a:rPr lang="en-US" sz="1200" b="0" i="0" u="none" strike="noStrike" dirty="0">
                          <a:solidFill>
                            <a:srgbClr val="000000"/>
                          </a:solidFill>
                          <a:effectLst/>
                          <a:latin typeface="+mn-lt"/>
                        </a:rPr>
                        <a:t>4. Climate Change, Air Quality </a:t>
                      </a:r>
                    </a:p>
                    <a:p>
                      <a:pPr algn="l" rtl="0" fontAlgn="t"/>
                      <a:r>
                        <a:rPr lang="en-US" sz="1200" b="0" i="0" u="none" strike="noStrike" dirty="0">
                          <a:solidFill>
                            <a:srgbClr val="000000"/>
                          </a:solidFill>
                          <a:effectLst/>
                          <a:latin typeface="+mn-lt"/>
                        </a:rPr>
                        <a:t>    and Sustainable Develop.</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a:r>
                        <a:rPr lang="en-US" sz="1200" dirty="0">
                          <a:latin typeface="+mn-lt"/>
                        </a:rPr>
                        <a:t>613 730</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173 226</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150 452</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586 633</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rtl="0" fontAlgn="t"/>
                      <a:r>
                        <a:rPr lang="en-US" sz="1200" b="0" i="0" u="none" strike="noStrike" dirty="0">
                          <a:solidFill>
                            <a:srgbClr val="000000"/>
                          </a:solidFill>
                          <a:effectLst/>
                          <a:latin typeface="+mn-lt"/>
                        </a:rPr>
                        <a:t>96%</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4094031351"/>
                  </a:ext>
                </a:extLst>
              </a:tr>
              <a:tr h="331701">
                <a:tc>
                  <a:txBody>
                    <a:bodyPr/>
                    <a:lstStyle/>
                    <a:p>
                      <a:pPr algn="l" rtl="0" fontAlgn="t"/>
                      <a:r>
                        <a:rPr lang="en-ZA" sz="1200" b="0" i="0" u="none" strike="noStrike" dirty="0">
                          <a:solidFill>
                            <a:srgbClr val="000000"/>
                          </a:solidFill>
                          <a:effectLst/>
                          <a:latin typeface="+mn-lt"/>
                        </a:rPr>
                        <a:t>5. Biodiversity and Conserv.</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a:r>
                        <a:rPr lang="en-US" sz="1200" dirty="0">
                          <a:latin typeface="+mn-lt"/>
                        </a:rPr>
                        <a:t>1 137 865</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285 907</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338 454</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1 058 631</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rtl="0" fontAlgn="t"/>
                      <a:r>
                        <a:rPr lang="en-US" sz="1200" b="0" i="0" u="none" strike="noStrike" dirty="0">
                          <a:solidFill>
                            <a:srgbClr val="000000"/>
                          </a:solidFill>
                          <a:effectLst/>
                          <a:latin typeface="+mn-lt"/>
                        </a:rPr>
                        <a:t>93%</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2213045490"/>
                  </a:ext>
                </a:extLst>
              </a:tr>
              <a:tr h="331701">
                <a:tc>
                  <a:txBody>
                    <a:bodyPr/>
                    <a:lstStyle/>
                    <a:p>
                      <a:pPr algn="l" rtl="0" fontAlgn="t"/>
                      <a:r>
                        <a:rPr lang="en-ZA" sz="1200" b="0" i="0" u="none" strike="noStrike" dirty="0">
                          <a:solidFill>
                            <a:srgbClr val="000000"/>
                          </a:solidFill>
                          <a:effectLst/>
                          <a:latin typeface="+mn-lt"/>
                        </a:rPr>
                        <a:t>6. Environmental Programmes</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a:r>
                        <a:rPr lang="en-US" sz="1200" dirty="0">
                          <a:latin typeface="+mn-lt"/>
                        </a:rPr>
                        <a:t>3 633 806</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1 054 194</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698 678</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2 586 346</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rtl="0" fontAlgn="t"/>
                      <a:r>
                        <a:rPr lang="en-US" sz="1200" b="0" i="0" u="none" strike="noStrike" dirty="0">
                          <a:solidFill>
                            <a:srgbClr val="000000"/>
                          </a:solidFill>
                          <a:effectLst/>
                          <a:latin typeface="+mn-lt"/>
                        </a:rPr>
                        <a:t>71%</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417087155"/>
                  </a:ext>
                </a:extLst>
              </a:tr>
              <a:tr h="408493">
                <a:tc>
                  <a:txBody>
                    <a:bodyPr/>
                    <a:lstStyle/>
                    <a:p>
                      <a:pPr algn="l" rtl="0" fontAlgn="t"/>
                      <a:r>
                        <a:rPr lang="en-US" sz="1200" b="0" i="0" u="none" strike="noStrike" dirty="0">
                          <a:solidFill>
                            <a:srgbClr val="000000"/>
                          </a:solidFill>
                          <a:effectLst/>
                          <a:latin typeface="+mn-lt"/>
                        </a:rPr>
                        <a:t>7. Chemicals and Waste </a:t>
                      </a:r>
                    </a:p>
                    <a:p>
                      <a:pPr algn="l" rtl="0" fontAlgn="t"/>
                      <a:r>
                        <a:rPr lang="en-US" sz="1200" b="0" i="0" u="none" strike="noStrike" dirty="0">
                          <a:solidFill>
                            <a:srgbClr val="000000"/>
                          </a:solidFill>
                          <a:effectLst/>
                          <a:latin typeface="+mn-lt"/>
                        </a:rPr>
                        <a:t>    Management </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a:r>
                        <a:rPr lang="en-US" sz="1200" dirty="0">
                          <a:latin typeface="+mn-lt"/>
                        </a:rPr>
                        <a:t>598 965</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108 165</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140 653</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488 121</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rtl="0" fontAlgn="t"/>
                      <a:r>
                        <a:rPr lang="en-US" sz="1200" b="0" i="0" u="none" strike="noStrike" dirty="0">
                          <a:solidFill>
                            <a:srgbClr val="000000"/>
                          </a:solidFill>
                          <a:effectLst/>
                          <a:latin typeface="+mn-lt"/>
                        </a:rPr>
                        <a:t>81%</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752473665"/>
                  </a:ext>
                </a:extLst>
              </a:tr>
              <a:tr h="331701">
                <a:tc>
                  <a:txBody>
                    <a:bodyPr/>
                    <a:lstStyle/>
                    <a:p>
                      <a:pPr algn="l" rtl="0" fontAlgn="t"/>
                      <a:r>
                        <a:rPr lang="en-ZA" sz="1200" b="0" i="0" u="none" strike="noStrike" dirty="0">
                          <a:solidFill>
                            <a:srgbClr val="000000"/>
                          </a:solidFill>
                          <a:effectLst/>
                          <a:latin typeface="+mn-lt"/>
                        </a:rPr>
                        <a:t>8. Forestry Management</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a:r>
                        <a:rPr lang="en-US" sz="1200" dirty="0">
                          <a:latin typeface="+mn-lt"/>
                        </a:rPr>
                        <a:t>706 960</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121 919</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122 153</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0" i="0" u="none" strike="noStrike" dirty="0">
                          <a:solidFill>
                            <a:srgbClr val="000000"/>
                          </a:solidFill>
                          <a:effectLst/>
                          <a:latin typeface="+mn-lt"/>
                        </a:rPr>
                        <a:t>477 110</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rtl="0" fontAlgn="t"/>
                      <a:r>
                        <a:rPr lang="en-US" sz="1200" b="0" i="0" u="none" strike="noStrike" dirty="0">
                          <a:solidFill>
                            <a:srgbClr val="000000"/>
                          </a:solidFill>
                          <a:effectLst/>
                          <a:latin typeface="+mn-lt"/>
                        </a:rPr>
                        <a:t>67%</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3103719518"/>
                  </a:ext>
                </a:extLst>
              </a:tr>
              <a:tr h="331701">
                <a:tc>
                  <a:txBody>
                    <a:bodyPr/>
                    <a:lstStyle/>
                    <a:p>
                      <a:pPr algn="l" rtl="0" fontAlgn="t"/>
                      <a:r>
                        <a:rPr lang="en-ZA" sz="1200" b="0" i="0" u="none" strike="noStrike" dirty="0">
                          <a:solidFill>
                            <a:srgbClr val="000000"/>
                          </a:solidFill>
                          <a:effectLst/>
                          <a:latin typeface="+mn-lt"/>
                        </a:rPr>
                        <a:t>9. Fisheries Management</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a:r>
                        <a:rPr lang="en-US" sz="1200" dirty="0">
                          <a:latin typeface="+mn-lt"/>
                        </a:rPr>
                        <a:t>619 346</a:t>
                      </a:r>
                      <a:endParaRPr lang="en-ZA" sz="1200"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153 086</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150 606</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0" i="0" u="none" strike="noStrike" dirty="0">
                          <a:solidFill>
                            <a:srgbClr val="000000"/>
                          </a:solidFill>
                          <a:effectLst/>
                          <a:latin typeface="+mn-lt"/>
                        </a:rPr>
                        <a:t>618 061</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ctr" rtl="0" fontAlgn="t"/>
                      <a:r>
                        <a:rPr lang="en-US" sz="1200" b="0" i="0" u="none" strike="noStrike" dirty="0">
                          <a:solidFill>
                            <a:srgbClr val="000000"/>
                          </a:solidFill>
                          <a:effectLst/>
                          <a:latin typeface="+mn-lt"/>
                        </a:rPr>
                        <a:t>100%</a:t>
                      </a:r>
                      <a:endParaRPr lang="en-ZA" sz="1200" b="0"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417841272"/>
                  </a:ext>
                </a:extLst>
              </a:tr>
              <a:tr h="374045">
                <a:tc>
                  <a:txBody>
                    <a:bodyPr/>
                    <a:lstStyle/>
                    <a:p>
                      <a:pPr algn="l" rtl="0" fontAlgn="t"/>
                      <a:r>
                        <a:rPr lang="en-ZA" sz="1200" b="1" i="0" u="none" strike="noStrike" dirty="0">
                          <a:solidFill>
                            <a:srgbClr val="000000"/>
                          </a:solidFill>
                          <a:effectLst/>
                          <a:latin typeface="+mn-lt"/>
                        </a:rPr>
                        <a:t>Total</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a:r>
                        <a:rPr lang="en-US" sz="1200" b="1" dirty="0">
                          <a:latin typeface="+mn-lt"/>
                        </a:rPr>
                        <a:t>9 099 737</a:t>
                      </a:r>
                      <a:endParaRPr lang="en-ZA" sz="1200" b="1" dirty="0">
                        <a:latin typeface="+mn-l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1" i="0" u="none" strike="noStrike" dirty="0">
                          <a:solidFill>
                            <a:schemeClr val="tx1"/>
                          </a:solidFill>
                          <a:effectLst/>
                          <a:latin typeface="+mn-lt"/>
                        </a:rPr>
                        <a:t>2 338 858</a:t>
                      </a:r>
                      <a:endParaRPr lang="en-ZA" sz="1200" b="1" i="0" u="none" strike="noStrike" dirty="0">
                        <a:solidFill>
                          <a:schemeClr val="tx1"/>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1" i="0" u="none" strike="noStrike" dirty="0">
                          <a:solidFill>
                            <a:schemeClr val="tx1"/>
                          </a:solidFill>
                          <a:effectLst/>
                          <a:latin typeface="+mn-lt"/>
                        </a:rPr>
                        <a:t>2 071 177</a:t>
                      </a:r>
                      <a:endParaRPr lang="en-ZA" sz="1200" b="1" i="0" u="none" strike="noStrike" dirty="0">
                        <a:solidFill>
                          <a:schemeClr val="tx1"/>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r" rtl="0" fontAlgn="t"/>
                      <a:r>
                        <a:rPr lang="en-US" sz="1200" b="1" i="0" u="none" strike="noStrike" dirty="0">
                          <a:solidFill>
                            <a:schemeClr val="tx1"/>
                          </a:solidFill>
                          <a:effectLst/>
                          <a:latin typeface="+mn-lt"/>
                        </a:rPr>
                        <a:t>7 490 013</a:t>
                      </a:r>
                      <a:endParaRPr lang="en-ZA" sz="1200" b="1" i="0" u="none" strike="noStrike" dirty="0">
                        <a:solidFill>
                          <a:schemeClr val="tx1"/>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a:txBody>
                    <a:bodyPr/>
                    <a:lstStyle/>
                    <a:p>
                      <a:pPr algn="ctr" rtl="0" fontAlgn="t"/>
                      <a:r>
                        <a:rPr lang="en-US" sz="1200" b="1" i="0" u="none" strike="noStrike" dirty="0">
                          <a:solidFill>
                            <a:srgbClr val="000000"/>
                          </a:solidFill>
                          <a:effectLst/>
                          <a:latin typeface="+mn-lt"/>
                        </a:rPr>
                        <a:t>82%</a:t>
                      </a:r>
                      <a:endParaRPr lang="en-ZA" sz="1200" b="1"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463912235"/>
                  </a:ext>
                </a:extLst>
              </a:tr>
              <a:tr h="352875">
                <a:tc>
                  <a:txBody>
                    <a:bodyPr/>
                    <a:lstStyle/>
                    <a:p>
                      <a:pPr algn="l" rtl="0" fontAlgn="t"/>
                      <a:r>
                        <a:rPr lang="en-ZA" sz="1200" b="1" i="0" u="none" strike="noStrike" dirty="0">
                          <a:solidFill>
                            <a:srgbClr val="000000"/>
                          </a:solidFill>
                          <a:effectLst/>
                          <a:latin typeface="+mn-lt"/>
                        </a:rPr>
                        <a:t>% Spend per Quarter</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ZA" sz="1200" b="1" i="0" u="none" strike="noStrike" dirty="0">
                          <a:solidFill>
                            <a:srgbClr val="000000"/>
                          </a:solidFill>
                          <a:effectLst/>
                          <a:latin typeface="+mn-lt"/>
                        </a:rPr>
                        <a:t>-</a:t>
                      </a: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1" i="0" u="none" strike="noStrike" dirty="0">
                          <a:solidFill>
                            <a:srgbClr val="000000"/>
                          </a:solidFill>
                          <a:effectLst/>
                          <a:latin typeface="+mn-lt"/>
                        </a:rPr>
                        <a:t>25%</a:t>
                      </a:r>
                      <a:endParaRPr lang="en-ZA" sz="1200" b="1"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1" i="0" u="none" strike="noStrike" dirty="0">
                          <a:solidFill>
                            <a:srgbClr val="000000"/>
                          </a:solidFill>
                          <a:effectLst/>
                          <a:latin typeface="+mn-lt"/>
                        </a:rPr>
                        <a:t>22%</a:t>
                      </a:r>
                      <a:endParaRPr lang="en-ZA" sz="1200" b="1"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r>
                        <a:rPr lang="en-US" sz="1200" b="1" i="0" u="none" strike="noStrike" dirty="0">
                          <a:solidFill>
                            <a:srgbClr val="000000"/>
                          </a:solidFill>
                          <a:effectLst/>
                          <a:latin typeface="+mn-lt"/>
                        </a:rPr>
                        <a:t>82%</a:t>
                      </a:r>
                      <a:endParaRPr lang="en-ZA" sz="1200" b="1"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a:txBody>
                    <a:bodyPr/>
                    <a:lstStyle/>
                    <a:p>
                      <a:pPr algn="r" rtl="0" fontAlgn="t"/>
                      <a:endParaRPr lang="en-ZA" sz="1200" b="1" i="0" u="none" strike="noStrike" dirty="0">
                        <a:solidFill>
                          <a:srgbClr val="000000"/>
                        </a:solidFill>
                        <a:effectLst/>
                        <a:latin typeface="+mn-lt"/>
                      </a:endParaRPr>
                    </a:p>
                  </a:txBody>
                  <a:tcPr marL="4477" marR="4477" marT="4477"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66183393"/>
                  </a:ext>
                </a:extLst>
              </a:tr>
            </a:tbl>
          </a:graphicData>
        </a:graphic>
      </p:graphicFrame>
      <p:sp>
        <p:nvSpPr>
          <p:cNvPr id="3" name="Slide Number Placeholder 2"/>
          <p:cNvSpPr>
            <a:spLocks noGrp="1"/>
          </p:cNvSpPr>
          <p:nvPr>
            <p:ph type="sldNum" sz="quarter" idx="12"/>
          </p:nvPr>
        </p:nvSpPr>
        <p:spPr/>
        <p:txBody>
          <a:bodyPr/>
          <a:lstStyle/>
          <a:p>
            <a:fld id="{49E107A0-7B7C-8743-BC43-85A450895BAC}" type="slidenum">
              <a:rPr lang="en-US" smtClean="0"/>
              <a:t>7</a:t>
            </a:fld>
            <a:endParaRPr lang="en-US" dirty="0"/>
          </a:p>
        </p:txBody>
      </p:sp>
    </p:spTree>
    <p:extLst>
      <p:ext uri="{BB962C8B-B14F-4D97-AF65-F5344CB8AC3E}">
        <p14:creationId xmlns:p14="http://schemas.microsoft.com/office/powerpoint/2010/main" val="306174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800" b="1" dirty="0">
                <a:latin typeface="+mn-lt"/>
              </a:rPr>
              <a:t>REASONS FOR UNDERSPENDING</a:t>
            </a:r>
            <a:endParaRPr lang="en-ZA" sz="28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388151150"/>
              </p:ext>
            </p:extLst>
          </p:nvPr>
        </p:nvGraphicFramePr>
        <p:xfrm>
          <a:off x="130629" y="609853"/>
          <a:ext cx="8779328" cy="5638294"/>
        </p:xfrm>
        <a:graphic>
          <a:graphicData uri="http://schemas.openxmlformats.org/drawingml/2006/table">
            <a:tbl>
              <a:tblPr/>
              <a:tblGrid>
                <a:gridCol w="8779328">
                  <a:extLst>
                    <a:ext uri="{9D8B030D-6E8A-4147-A177-3AD203B41FA5}">
                      <a16:colId xmlns:a16="http://schemas.microsoft.com/office/drawing/2014/main" val="20000"/>
                    </a:ext>
                  </a:extLst>
                </a:gridCol>
              </a:tblGrid>
              <a:tr h="5638294">
                <a:tc>
                  <a:txBody>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1" kern="1200" baseline="0" dirty="0">
                          <a:solidFill>
                            <a:schemeClr val="tx1"/>
                          </a:solidFill>
                          <a:effectLst/>
                          <a:latin typeface="Arial" panose="020B0604020202020204" pitchFamily="34" charset="0"/>
                          <a:ea typeface="+mn-ea"/>
                          <a:cs typeface="Arial" panose="020B0604020202020204" pitchFamily="34" charset="0"/>
                        </a:rPr>
                        <a:t>Delays in the Expanded Public Works </a:t>
                      </a:r>
                      <a:r>
                        <a:rPr lang="en-US" sz="2000" b="1" kern="1200" baseline="0" dirty="0" err="1">
                          <a:solidFill>
                            <a:schemeClr val="tx1"/>
                          </a:solidFill>
                          <a:effectLst/>
                          <a:latin typeface="Arial" panose="020B0604020202020204" pitchFamily="34" charset="0"/>
                          <a:ea typeface="+mn-ea"/>
                          <a:cs typeface="Arial" panose="020B0604020202020204" pitchFamily="34" charset="0"/>
                        </a:rPr>
                        <a:t>Programme</a:t>
                      </a:r>
                      <a:r>
                        <a:rPr lang="en-US" sz="2000" b="1" kern="1200" baseline="0" dirty="0">
                          <a:solidFill>
                            <a:schemeClr val="tx1"/>
                          </a:solidFill>
                          <a:effectLst/>
                          <a:latin typeface="Arial" panose="020B0604020202020204" pitchFamily="34" charset="0"/>
                          <a:ea typeface="+mn-ea"/>
                          <a:cs typeface="Arial" panose="020B0604020202020204" pitchFamily="34" charset="0"/>
                        </a:rPr>
                        <a:t> encountered:</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The Audit Outcome of the previous financial years impacted heavily on the previous well performed EPWP executed by the Department. </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endParaRPr lang="en-US" sz="1600" kern="1200" baseline="0" dirty="0">
                        <a:solidFill>
                          <a:schemeClr val="tx1"/>
                        </a:solidFill>
                        <a:effectLst/>
                        <a:latin typeface="Arial" panose="020B0604020202020204" pitchFamily="34" charset="0"/>
                        <a:ea typeface="+mn-ea"/>
                        <a:cs typeface="Arial" panose="020B0604020202020204" pitchFamily="34" charset="0"/>
                      </a:endParaRP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 The AGSA findings resulted in the Department changing the entire process of appointing Implementing Agents to a full procurement process on open tender. </a:t>
                      </a:r>
                    </a:p>
                    <a:p>
                      <a:pPr marL="457200" marR="0" lvl="1" indent="0" algn="just" defTabSz="457200" rtl="0" eaLnBrk="1" fontAlgn="auto" latinLnBrk="0" hangingPunct="1">
                        <a:lnSpc>
                          <a:spcPct val="100000"/>
                        </a:lnSpc>
                        <a:spcBef>
                          <a:spcPts val="0"/>
                        </a:spcBef>
                        <a:spcAft>
                          <a:spcPts val="0"/>
                        </a:spcAft>
                        <a:buClrTx/>
                        <a:buSzTx/>
                        <a:buFontTx/>
                        <a:buNone/>
                        <a:tabLst/>
                        <a:defRPr/>
                      </a:pPr>
                      <a:endParaRPr lang="en-US" sz="1500" kern="1200" baseline="0" dirty="0">
                        <a:solidFill>
                          <a:schemeClr val="tx1"/>
                        </a:solidFill>
                        <a:effectLst/>
                        <a:latin typeface="Arial" panose="020B0604020202020204" pitchFamily="34" charset="0"/>
                        <a:ea typeface="+mn-ea"/>
                        <a:cs typeface="Arial" panose="020B0604020202020204" pitchFamily="34" charset="0"/>
                      </a:endParaRP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Due to the extent of the budget allocated to </a:t>
                      </a:r>
                      <a:r>
                        <a:rPr lang="en-US" sz="2000" kern="1200" baseline="0" dirty="0" err="1">
                          <a:solidFill>
                            <a:schemeClr val="tx1"/>
                          </a:solidFill>
                          <a:effectLst/>
                          <a:latin typeface="Arial" panose="020B0604020202020204" pitchFamily="34" charset="0"/>
                          <a:ea typeface="+mn-ea"/>
                          <a:cs typeface="Arial" panose="020B0604020202020204" pitchFamily="34" charset="0"/>
                        </a:rPr>
                        <a:t>Programme</a:t>
                      </a:r>
                      <a:r>
                        <a:rPr lang="en-US" sz="2000" kern="1200" baseline="0" dirty="0">
                          <a:solidFill>
                            <a:schemeClr val="tx1"/>
                          </a:solidFill>
                          <a:effectLst/>
                          <a:latin typeface="Arial" panose="020B0604020202020204" pitchFamily="34" charset="0"/>
                          <a:ea typeface="+mn-ea"/>
                          <a:cs typeface="Arial" panose="020B0604020202020204" pitchFamily="34" charset="0"/>
                        </a:rPr>
                        <a:t> 6 (R3 billion) and the result of dramatic change resulted in numerous bid applications received. </a:t>
                      </a:r>
                    </a:p>
                    <a:p>
                      <a:pPr marL="457200" marR="0" lvl="1" indent="0" algn="just" defTabSz="457200" rtl="0" eaLnBrk="1" fontAlgn="auto" latinLnBrk="0" hangingPunct="1">
                        <a:lnSpc>
                          <a:spcPct val="100000"/>
                        </a:lnSpc>
                        <a:spcBef>
                          <a:spcPts val="0"/>
                        </a:spcBef>
                        <a:spcAft>
                          <a:spcPts val="0"/>
                        </a:spcAft>
                        <a:buClrTx/>
                        <a:buSzTx/>
                        <a:buFontTx/>
                        <a:buNone/>
                        <a:tabLst/>
                        <a:defRPr/>
                      </a:pPr>
                      <a:endParaRPr lang="en-US" sz="1600" kern="1200" baseline="0" dirty="0">
                        <a:solidFill>
                          <a:schemeClr val="tx1"/>
                        </a:solidFill>
                        <a:effectLst/>
                        <a:latin typeface="Arial" panose="020B0604020202020204" pitchFamily="34" charset="0"/>
                        <a:ea typeface="+mn-ea"/>
                        <a:cs typeface="Arial" panose="020B0604020202020204" pitchFamily="34" charset="0"/>
                      </a:endParaRP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The Supply Chain Management capacity was not sufficient to handle the outcome of such volumes in the planned timeframes. The process was not part of the SCM responsibilities in the past but handled by the Branch: Environmental </a:t>
                      </a:r>
                      <a:r>
                        <a:rPr lang="en-US" sz="2000" kern="1200" baseline="0" dirty="0" err="1">
                          <a:solidFill>
                            <a:schemeClr val="tx1"/>
                          </a:solidFill>
                          <a:effectLst/>
                          <a:latin typeface="Arial" panose="020B0604020202020204" pitchFamily="34" charset="0"/>
                          <a:ea typeface="+mn-ea"/>
                          <a:cs typeface="Arial" panose="020B0604020202020204" pitchFamily="34" charset="0"/>
                        </a:rPr>
                        <a:t>Programmes</a:t>
                      </a:r>
                      <a:r>
                        <a:rPr lang="en-US" sz="2000" kern="1200" baseline="0" dirty="0">
                          <a:solidFill>
                            <a:schemeClr val="tx1"/>
                          </a:solidFill>
                          <a:effectLst/>
                          <a:latin typeface="Arial" panose="020B0604020202020204" pitchFamily="34" charset="0"/>
                          <a:ea typeface="+mn-ea"/>
                          <a:cs typeface="Arial" panose="020B0604020202020204" pitchFamily="34" charset="0"/>
                        </a:rPr>
                        <a:t> responsible for the EPWP projects and the outcome and job creation. </a:t>
                      </a:r>
                    </a:p>
                    <a:p>
                      <a:pPr algn="just">
                        <a:lnSpc>
                          <a:spcPct val="100000"/>
                        </a:lnSpc>
                        <a:spcAft>
                          <a:spcPts val="0"/>
                        </a:spcAft>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8</a:t>
            </a:fld>
            <a:endParaRPr lang="en-US" dirty="0"/>
          </a:p>
        </p:txBody>
      </p:sp>
    </p:spTree>
    <p:extLst>
      <p:ext uri="{BB962C8B-B14F-4D97-AF65-F5344CB8AC3E}">
        <p14:creationId xmlns:p14="http://schemas.microsoft.com/office/powerpoint/2010/main" val="264145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773" y="-11878"/>
            <a:ext cx="8229600" cy="689866"/>
          </a:xfrm>
        </p:spPr>
        <p:txBody>
          <a:bodyPr>
            <a:normAutofit/>
          </a:bodyPr>
          <a:lstStyle/>
          <a:p>
            <a:r>
              <a:rPr lang="en-US" sz="2800" b="1" dirty="0">
                <a:latin typeface="+mn-lt"/>
              </a:rPr>
              <a:t>REASONS FOR UNDERSPENDING</a:t>
            </a:r>
            <a:endParaRPr lang="en-ZA" sz="28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266957118"/>
              </p:ext>
            </p:extLst>
          </p:nvPr>
        </p:nvGraphicFramePr>
        <p:xfrm>
          <a:off x="114299" y="609853"/>
          <a:ext cx="8915401" cy="5638294"/>
        </p:xfrm>
        <a:graphic>
          <a:graphicData uri="http://schemas.openxmlformats.org/drawingml/2006/table">
            <a:tbl>
              <a:tblPr/>
              <a:tblGrid>
                <a:gridCol w="8915401">
                  <a:extLst>
                    <a:ext uri="{9D8B030D-6E8A-4147-A177-3AD203B41FA5}">
                      <a16:colId xmlns:a16="http://schemas.microsoft.com/office/drawing/2014/main" val="20000"/>
                    </a:ext>
                  </a:extLst>
                </a:gridCol>
              </a:tblGrid>
              <a:tr h="5638294">
                <a:tc>
                  <a:txBody>
                    <a:bodyPr/>
                    <a:lstStyle/>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lang="en-US" sz="2000" kern="1200" baseline="0" dirty="0">
                          <a:solidFill>
                            <a:schemeClr val="tx1"/>
                          </a:solidFill>
                          <a:effectLst/>
                          <a:latin typeface="Arial" panose="020B0604020202020204" pitchFamily="34" charset="0"/>
                          <a:ea typeface="+mn-ea"/>
                          <a:cs typeface="Arial" panose="020B0604020202020204" pitchFamily="34" charset="0"/>
                        </a:rPr>
                        <a:t>Delays were encountered due to the time taken to evaluate, award and conclude contracts with the Implementing Agents. This resulted in the EPWP projects to start late and could not complete within the projected timeframe.</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000" kern="1200" baseline="0" dirty="0">
                        <a:solidFill>
                          <a:schemeClr val="tx1"/>
                        </a:solidFill>
                        <a:effectLst/>
                        <a:latin typeface="Arial" panose="020B0604020202020204" pitchFamily="34" charset="0"/>
                        <a:ea typeface="+mn-ea"/>
                        <a:cs typeface="Arial" panose="020B0604020202020204"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Additional Allocations received in AENE 2021:</a:t>
                      </a: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Due to the Department’s good tracking record with regards to the EPWP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programme</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the past and inputs submitted for additional funding in previous periods an additional allocation of R318 million was made to the Department in the AENE 2021 process.</a:t>
                      </a:r>
                    </a:p>
                    <a:p>
                      <a:pPr marL="457200" marR="0" lvl="1" indent="0" algn="just"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800100" marR="0" lvl="1" indent="-342900" algn="just" defTabSz="457200" rtl="0" eaLnBrk="1" fontAlgn="auto" latinLnBrk="0" hangingPunct="1">
                        <a:lnSpc>
                          <a:spcPct val="100000"/>
                        </a:lnSpc>
                        <a:spcBef>
                          <a:spcPts val="0"/>
                        </a:spcBef>
                        <a:spcAft>
                          <a:spcPts val="0"/>
                        </a:spcAft>
                        <a:buClrTx/>
                        <a:buSzTx/>
                        <a:buFontTx/>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funds were received too late during the financial year to follow through all the SCM processes as previously indicated. The  Department could therefore not implement the projects on time by 31 March 2022. The Public Entities of the Department namely </a:t>
                      </a:r>
                      <a:r>
                        <a:rPr kumimoji="0" lang="en-US" sz="20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iSimangaliso</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SANBI who also received an additional allocation in this regard could implement the projects as it could link to projects already in progress. </a:t>
                      </a:r>
                    </a:p>
                    <a:p>
                      <a:pPr algn="just">
                        <a:lnSpc>
                          <a:spcPct val="100000"/>
                        </a:lnSpc>
                        <a:spcAft>
                          <a:spcPts val="0"/>
                        </a:spcAft>
                      </a:pPr>
                      <a:endParaRPr lang="en-US" sz="1200" kern="1200" baseline="0" dirty="0">
                        <a:solidFill>
                          <a:schemeClr val="tx1"/>
                        </a:solidFill>
                        <a:effectLst/>
                        <a:latin typeface="Arial" panose="020B0604020202020204" pitchFamily="34" charset="0"/>
                        <a:ea typeface="+mn-ea"/>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270137"/>
                  </a:ext>
                </a:extLst>
              </a:tr>
            </a:tbl>
          </a:graphicData>
        </a:graphic>
      </p:graphicFrame>
      <p:sp>
        <p:nvSpPr>
          <p:cNvPr id="5" name="Line 4"/>
          <p:cNvSpPr>
            <a:spLocks noChangeShapeType="1"/>
          </p:cNvSpPr>
          <p:nvPr/>
        </p:nvSpPr>
        <p:spPr bwMode="auto">
          <a:xfrm>
            <a:off x="1" y="534626"/>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ZA" dirty="0"/>
          </a:p>
        </p:txBody>
      </p:sp>
      <p:sp>
        <p:nvSpPr>
          <p:cNvPr id="3" name="Slide Number Placeholder 2">
            <a:extLst>
              <a:ext uri="{FF2B5EF4-FFF2-40B4-BE49-F238E27FC236}">
                <a16:creationId xmlns:a16="http://schemas.microsoft.com/office/drawing/2014/main" id="{F5907053-3AB8-4E0E-91DF-6079D1D27260}"/>
              </a:ext>
            </a:extLst>
          </p:cNvPr>
          <p:cNvSpPr>
            <a:spLocks noGrp="1"/>
          </p:cNvSpPr>
          <p:nvPr>
            <p:ph type="sldNum" sz="quarter" idx="12"/>
          </p:nvPr>
        </p:nvSpPr>
        <p:spPr/>
        <p:txBody>
          <a:bodyPr/>
          <a:lstStyle/>
          <a:p>
            <a:fld id="{49E107A0-7B7C-8743-BC43-85A450895BAC}" type="slidenum">
              <a:rPr lang="en-US" smtClean="0"/>
              <a:t>9</a:t>
            </a:fld>
            <a:endParaRPr lang="en-US" dirty="0"/>
          </a:p>
        </p:txBody>
      </p:sp>
    </p:spTree>
    <p:extLst>
      <p:ext uri="{BB962C8B-B14F-4D97-AF65-F5344CB8AC3E}">
        <p14:creationId xmlns:p14="http://schemas.microsoft.com/office/powerpoint/2010/main" val="1344953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COA presentation - 20 September 2022 (15-09-22)  -  Read-Only" id="{361DC34E-B3D0-430D-8821-C6F054C05826}" vid="{40EF87B6-5B98-46AF-AAF7-56651F81F7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220920SCOA presentation - 20 September 2022 final</Template>
  <TotalTime>0</TotalTime>
  <Words>7372</Words>
  <Application>Microsoft Office PowerPoint</Application>
  <PresentationFormat>On-screen Show (4:3)</PresentationFormat>
  <Paragraphs>932</Paragraphs>
  <Slides>49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Arial Narrow</vt:lpstr>
      <vt:lpstr>Calibri</vt:lpstr>
      <vt:lpstr>Courier New</vt:lpstr>
      <vt:lpstr>Symbol</vt:lpstr>
      <vt:lpstr>Times New Roman</vt:lpstr>
      <vt:lpstr>Office Theme</vt:lpstr>
      <vt:lpstr>PowerPoint Presentation</vt:lpstr>
      <vt:lpstr>Contents</vt:lpstr>
      <vt:lpstr>OVERALL SUMMARY OF ANNUAL PERFORMANCE</vt:lpstr>
      <vt:lpstr>OVERALL SUMMARY OF ANNUAL PERFORMANCE </vt:lpstr>
      <vt:lpstr>IMPLEMENTATION OF DFFE’s PERFORMANCE MANAGEMENT INTERVENTIONS</vt:lpstr>
      <vt:lpstr>KEY MANAGEMENT INTERVENTIONS   </vt:lpstr>
      <vt:lpstr>EXPENDITURE 2021/2022: PER PROGRAMME</vt:lpstr>
      <vt:lpstr>REASONS FOR UNDERSPENDING</vt:lpstr>
      <vt:lpstr>REASONS FOR UNDERSPENDING</vt:lpstr>
      <vt:lpstr>REASONS FOR UNDERSPENDING</vt:lpstr>
      <vt:lpstr>REASONS FOR UNDERSPENDING</vt:lpstr>
      <vt:lpstr>ROOT CAUSES OF SCM AFFECTING DEPARTMENTAL PERFORMANCE</vt:lpstr>
      <vt:lpstr>SCM IMPROVEMENTS</vt:lpstr>
      <vt:lpstr>MONITORING SCM IMPROVEMENTS</vt:lpstr>
      <vt:lpstr>2022/23 FIRST QUARTER NON-FINANCIAL PERFORMANCE SHOWING IMPROVEMENT    </vt:lpstr>
      <vt:lpstr>2022/23 FIRST QUARTER FINANCIAL PERFORMANCE SHOWING IMPROVEMENT </vt:lpstr>
      <vt:lpstr>DFFE’s ECONOMIC TRANSFORMATION PLAN</vt:lpstr>
      <vt:lpstr>DFFE’s ECONOMIC TRANSFORMATION PLAN</vt:lpstr>
      <vt:lpstr>DFFE’s ECONOMIC TRANSFORMATION PLAN</vt:lpstr>
      <vt:lpstr> PROGRAMMES TO ENSURE PDIS PARTICIPATE IN FISHING INDUSTRY </vt:lpstr>
      <vt:lpstr> PROGRAMMES TO ENSURE PDIS PARTICIPATE IN FISHING INDUSTRY </vt:lpstr>
      <vt:lpstr> PROGRAMMES TO ENSURE PDIS PARTICIPATE IN FISHING INDUSTRY </vt:lpstr>
      <vt:lpstr> PROGRAMMES TO ENSURE PDIS PARTICIPATE IN FISHING INDUSTRY </vt:lpstr>
      <vt:lpstr> PROGRAMMES TO ENSURE PDIS PARTICIPATE IN FISHING INDUSTRY </vt:lpstr>
      <vt:lpstr>   CHALLENGES FACED BY NEW ENTRANTS IN FISHERIES AND MEASURES TO ADDRESS THESE  </vt:lpstr>
      <vt:lpstr> ASSISTANCE TO COASTAL COMMUNITIES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LOCALISATION AND JOB CREATION  </vt:lpstr>
      <vt:lpstr>EP &amp; FORESTRY Programmes performance – Q4 (2021/22)</vt:lpstr>
      <vt:lpstr>PowerPoint Presentation</vt:lpstr>
      <vt:lpstr>PowerPoint Presentation</vt:lpstr>
      <vt:lpstr>IMPROVEMENT PLAN (B&amp;C)</vt:lpstr>
      <vt:lpstr>IMPROVEMENT PLAN (B&amp;C)</vt:lpstr>
      <vt:lpstr>IMPROVEMENT PLAN (EP)</vt:lpstr>
      <vt:lpstr>IMPROVEMENT PLAN (EP)</vt:lpstr>
      <vt:lpstr>IMPROVEMENT PLAN (Forestry)</vt:lpstr>
      <vt:lpstr>IMPROVEMENT PLAN (Forestry)</vt:lpstr>
      <vt:lpstr>IMPROVEMENT PLAN (Fisheries)</vt:lpstr>
      <vt:lpstr>IMPROVEMENT PLAN (Fisheries)</vt:lpstr>
      <vt:lpstr>IMPROVEMENT PLAN (CFO)</vt:lpstr>
      <vt:lpstr>IMPROVEMENT PLAN (CFO)</vt:lpstr>
      <vt:lpstr>IMPROVEMENT PLAN (CFO)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Sandile Mlonyeni</dc:creator>
  <cp:lastModifiedBy>Sandile Mlonyeni</cp:lastModifiedBy>
  <cp:revision>1</cp:revision>
  <cp:lastPrinted>2022-09-12T07:08:55Z</cp:lastPrinted>
  <dcterms:created xsi:type="dcterms:W3CDTF">2022-09-20T10:10:24Z</dcterms:created>
  <dcterms:modified xsi:type="dcterms:W3CDTF">2022-09-20T10:10:51Z</dcterms:modified>
</cp:coreProperties>
</file>