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9" r:id="rId2"/>
    <p:sldId id="305" r:id="rId3"/>
    <p:sldId id="309" r:id="rId4"/>
    <p:sldId id="304" r:id="rId5"/>
    <p:sldId id="31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A7E60348-12D5-5E40-AEDC-8BD618AFEC5D}">
          <p14:sldIdLst>
            <p14:sldId id="289"/>
            <p14:sldId id="305"/>
            <p14:sldId id="309"/>
            <p14:sldId id="304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218"/>
    <a:srgbClr val="333333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2030" autoAdjust="0"/>
  </p:normalViewPr>
  <p:slideViewPr>
    <p:cSldViewPr>
      <p:cViewPr varScale="1">
        <p:scale>
          <a:sx n="58" d="100"/>
          <a:sy n="58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350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F42871-BC39-A740-9AF4-E65E3A3B3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2201C-C91A-684C-BAE4-17A7DE18B6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25E1-1C82-A841-BA72-10037B2838F6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5B059-2ECE-8943-8913-8B9DF1D8FF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598C1-7448-734A-8EC2-7D5FF13521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0E210-402E-9E4D-80B5-AD7085D59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9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97B4E3-CD0C-DC49-B27B-BA24A9199EEE}" type="datetimeFigureOut">
              <a:rPr lang="en-US"/>
              <a:pPr>
                <a:defRPr/>
              </a:pPr>
              <a:t>6/8/2022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F57AEC-574C-B04E-B190-036256364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lide 1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251075"/>
            <a:ext cx="7200900" cy="1465263"/>
          </a:xfrm>
        </p:spPr>
        <p:txBody>
          <a:bodyPr/>
          <a:lstStyle>
            <a:lvl1pPr>
              <a:defRPr sz="3600">
                <a:latin typeface="Times New Roman" pitchFamily="-11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932238"/>
            <a:ext cx="7272338" cy="1081087"/>
          </a:xfrm>
        </p:spPr>
        <p:txBody>
          <a:bodyPr/>
          <a:lstStyle>
            <a:lvl1pPr marL="0" indent="0">
              <a:buFont typeface="Verdana" pitchFamily="-112" charset="0"/>
              <a:buNone/>
              <a:defRPr sz="2400"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65863"/>
            <a:ext cx="2133600" cy="476250"/>
          </a:xfrm>
        </p:spPr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79A47048-43AC-924E-A792-52751DE98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C983-4A45-0142-90C8-7D379F270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1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476250"/>
            <a:ext cx="2016125" cy="5329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76250"/>
            <a:ext cx="5895975" cy="5329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40209-0AEE-F84E-AA43-969D947BF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7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C99D3-1120-C34E-AAD1-162C75241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6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A645F-7714-6A41-9B77-3D6F92418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16113"/>
            <a:ext cx="3956050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916113"/>
            <a:ext cx="3956050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676CC-F4FE-9847-B96A-F54F97FC3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2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B886-ACFF-FB45-9193-B5C04F963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8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F9386-F31D-9F4F-9204-AEFD8F876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D48C-D671-BA47-96DF-D8FF0C1EA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A171-693D-CF47-9380-3F43922E8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0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811F7-DEC9-0244-A98C-AF3597884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4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slid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6813" y="476250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16113"/>
            <a:ext cx="8064500" cy="38893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A135CD45-5B4C-2742-85B3-9E5811E82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  <a:ea typeface="ＭＳ Ｐゴシック" pitchFamily="-112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  <a:ea typeface="ＭＳ Ｐゴシック" pitchFamily="-112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  <a:ea typeface="ＭＳ Ｐゴシック" pitchFamily="-112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  <a:ea typeface="ＭＳ Ｐゴシック" pitchFamily="-112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AD3218"/>
          </a:solidFill>
          <a:latin typeface="Verdan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Font typeface="Verdana" charset="0"/>
        <a:buChar char="+"/>
        <a:defRPr sz="3200">
          <a:solidFill>
            <a:srgbClr val="333333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Verdana" charset="0"/>
        <a:buChar char="+"/>
        <a:defRPr sz="2800">
          <a:solidFill>
            <a:srgbClr val="333333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Verdana" charset="0"/>
        <a:buChar char="+"/>
        <a:defRPr sz="2400">
          <a:solidFill>
            <a:srgbClr val="333333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Verdana" charset="0"/>
        <a:buChar char="+"/>
        <a:defRPr sz="2000">
          <a:solidFill>
            <a:srgbClr val="333333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Verdana" charset="0"/>
        <a:buChar char="+"/>
        <a:defRPr sz="2000">
          <a:solidFill>
            <a:srgbClr val="333333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Verdana" pitchFamily="-112" charset="0"/>
        <a:buChar char="+"/>
        <a:defRPr sz="2000">
          <a:solidFill>
            <a:srgbClr val="333333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Verdana" pitchFamily="-112" charset="0"/>
        <a:buChar char="+"/>
        <a:defRPr sz="2000">
          <a:solidFill>
            <a:srgbClr val="333333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Verdana" pitchFamily="-112" charset="0"/>
        <a:buChar char="+"/>
        <a:defRPr sz="2000">
          <a:solidFill>
            <a:srgbClr val="333333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Verdana" pitchFamily="-112" charset="0"/>
        <a:buChar char="+"/>
        <a:defRPr sz="2000">
          <a:solidFill>
            <a:srgbClr val="333333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B25F9-5FD8-4846-98C4-FABAF324F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DED8F-17D4-2343-B819-765F9CBB8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19251"/>
            <a:ext cx="8064500" cy="4186238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BELA Bill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1800" b="1" dirty="0"/>
          </a:p>
          <a:p>
            <a:pPr marL="0" indent="0" algn="r">
              <a:buNone/>
            </a:pPr>
            <a:r>
              <a:rPr lang="en-US" sz="1800" b="1" dirty="0"/>
              <a:t>Zeenat Sujee</a:t>
            </a:r>
          </a:p>
          <a:p>
            <a:pPr marL="0" indent="0" algn="r">
              <a:buNone/>
            </a:pPr>
            <a:r>
              <a:rPr lang="en-US" sz="1800" b="1" dirty="0"/>
              <a:t>Attorney: Education Rights</a:t>
            </a:r>
          </a:p>
        </p:txBody>
      </p:sp>
      <p:pic>
        <p:nvPicPr>
          <p:cNvPr id="4" name="Picture 3" descr="header 2012 long">
            <a:extLst>
              <a:ext uri="{FF2B5EF4-FFF2-40B4-BE49-F238E27FC236}">
                <a16:creationId xmlns:a16="http://schemas.microsoft.com/office/drawing/2014/main" id="{8A44CADE-F0EC-4749-8428-80CEACB773B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0209" y="618498"/>
            <a:ext cx="6696075" cy="10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56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Codes of Conduct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6792"/>
            <a:ext cx="8064500" cy="4680519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Clause 7 of BELA regulates codes of conduct and policy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Role of SGBs in the drafting of policy and codes of conduct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Codes of conduct should include: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Best interests of the learner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Religious and cultural practices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Medical conditions of learners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Exemption clauses “just cause”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Non-</a:t>
            </a:r>
            <a:r>
              <a:rPr lang="en-GB" sz="2000" dirty="0" err="1"/>
              <a:t>discrinatotion</a:t>
            </a:r>
            <a:r>
              <a:rPr lang="en-GB" sz="2000" dirty="0"/>
              <a:t> on the basis of pregnancy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000" dirty="0"/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000" dirty="0"/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479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	Monitoring Attendance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84784"/>
            <a:ext cx="8064500" cy="4680519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Clause 3 seeks to insert monitoring of learner attendance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Responsibility placed on educators and principals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BELA should expand the monitoring of attendance to provincial departments.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Co-operative governance mechanisms should be put in place.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1864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813" y="476250"/>
            <a:ext cx="7149603" cy="936526"/>
          </a:xfrm>
        </p:spPr>
        <p:txBody>
          <a:bodyPr/>
          <a:lstStyle/>
          <a:p>
            <a:pPr algn="ctr"/>
            <a:r>
              <a:rPr lang="en-ZA" b="1" dirty="0"/>
              <a:t>Mergers &amp;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3" cy="4680519"/>
          </a:xfrm>
        </p:spPr>
        <p:txBody>
          <a:bodyPr/>
          <a:lstStyle/>
          <a:p>
            <a:pPr marL="0" indent="0">
              <a:buNone/>
            </a:pPr>
            <a:endParaRPr lang="en-ZA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ZA" sz="2400" dirty="0"/>
              <a:t>Clause 13 amending Section 12A of SASA</a:t>
            </a:r>
          </a:p>
          <a:p>
            <a:pPr marL="0" indent="0">
              <a:buNone/>
            </a:pPr>
            <a:endParaRPr lang="en-ZA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ZA" sz="2400" dirty="0"/>
              <a:t>Process to follow – engagement between SGBs, Principals and Departments </a:t>
            </a:r>
          </a:p>
          <a:p>
            <a:pPr marL="0" indent="0">
              <a:buNone/>
            </a:pPr>
            <a:endParaRPr lang="en-ZA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ZA" sz="2400" dirty="0"/>
              <a:t>Case study – </a:t>
            </a:r>
            <a:r>
              <a:rPr lang="en-ZA" sz="2400" dirty="0" err="1"/>
              <a:t>Makangwane</a:t>
            </a:r>
            <a:r>
              <a:rPr lang="en-ZA" sz="2400" dirty="0"/>
              <a:t> Secondary School</a:t>
            </a:r>
          </a:p>
          <a:p>
            <a:pPr marL="0" indent="0">
              <a:buNone/>
            </a:pPr>
            <a:endParaRPr lang="en-ZA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ZA" sz="2400" dirty="0"/>
              <a:t>Ensure there is infrastructure and scholar transport</a:t>
            </a:r>
          </a:p>
          <a:p>
            <a:pPr marL="0" indent="0">
              <a:buNone/>
            </a:pPr>
            <a:r>
              <a:rPr lang="en-ZA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19888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564904"/>
            <a:ext cx="7581900" cy="1143000"/>
          </a:xfrm>
        </p:spPr>
        <p:txBody>
          <a:bodyPr/>
          <a:lstStyle/>
          <a:p>
            <a:pPr algn="ctr"/>
            <a:r>
              <a:rPr lang="en-GB" b="1" dirty="0"/>
              <a:t>Thank you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Questions?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1828925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15505</TotalTime>
  <Words>143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Default Design</vt:lpstr>
      <vt:lpstr>PowerPoint Presentation</vt:lpstr>
      <vt:lpstr>Codes of Conduct </vt:lpstr>
      <vt:lpstr> Monitoring Attendance </vt:lpstr>
      <vt:lpstr>Mergers &amp; Closures</vt:lpstr>
      <vt:lpstr>Thank you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D4D</dc:creator>
  <cp:lastModifiedBy>Zeenat Sujee</cp:lastModifiedBy>
  <cp:revision>328</cp:revision>
  <cp:lastPrinted>2022-03-01T10:22:58Z</cp:lastPrinted>
  <dcterms:created xsi:type="dcterms:W3CDTF">2010-05-17T13:03:11Z</dcterms:created>
  <dcterms:modified xsi:type="dcterms:W3CDTF">2022-06-08T13:58:59Z</dcterms:modified>
</cp:coreProperties>
</file>