
<file path=[Content_Types].xml><?xml version="1.0" encoding="utf-8"?>
<Types xmlns="http://schemas.openxmlformats.org/package/2006/content-types">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7.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8.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9.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0.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1.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2.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47"/>
  </p:notesMasterIdLst>
  <p:handoutMasterIdLst>
    <p:handoutMasterId r:id="rId48"/>
  </p:handoutMasterIdLst>
  <p:sldIdLst>
    <p:sldId id="258" r:id="rId5"/>
    <p:sldId id="344" r:id="rId6"/>
    <p:sldId id="256" r:id="rId7"/>
    <p:sldId id="374" r:id="rId8"/>
    <p:sldId id="376" r:id="rId9"/>
    <p:sldId id="378" r:id="rId10"/>
    <p:sldId id="377" r:id="rId11"/>
    <p:sldId id="350" r:id="rId12"/>
    <p:sldId id="279" r:id="rId13"/>
    <p:sldId id="346" r:id="rId14"/>
    <p:sldId id="348" r:id="rId15"/>
    <p:sldId id="349" r:id="rId16"/>
    <p:sldId id="372" r:id="rId17"/>
    <p:sldId id="357" r:id="rId18"/>
    <p:sldId id="356" r:id="rId19"/>
    <p:sldId id="354" r:id="rId20"/>
    <p:sldId id="347" r:id="rId21"/>
    <p:sldId id="359" r:id="rId22"/>
    <p:sldId id="360" r:id="rId23"/>
    <p:sldId id="371" r:id="rId24"/>
    <p:sldId id="355" r:id="rId25"/>
    <p:sldId id="362" r:id="rId26"/>
    <p:sldId id="361" r:id="rId27"/>
    <p:sldId id="363" r:id="rId28"/>
    <p:sldId id="364" r:id="rId29"/>
    <p:sldId id="369" r:id="rId30"/>
    <p:sldId id="373" r:id="rId31"/>
    <p:sldId id="365" r:id="rId32"/>
    <p:sldId id="367" r:id="rId33"/>
    <p:sldId id="366" r:id="rId34"/>
    <p:sldId id="368" r:id="rId35"/>
    <p:sldId id="375" r:id="rId36"/>
    <p:sldId id="379" r:id="rId37"/>
    <p:sldId id="387" r:id="rId38"/>
    <p:sldId id="388" r:id="rId39"/>
    <p:sldId id="395" r:id="rId40"/>
    <p:sldId id="396" r:id="rId41"/>
    <p:sldId id="391" r:id="rId42"/>
    <p:sldId id="392" r:id="rId43"/>
    <p:sldId id="397" r:id="rId44"/>
    <p:sldId id="398" r:id="rId45"/>
    <p:sldId id="273" r:id="rId46"/>
  </p:sldIdLst>
  <p:sldSz cx="9144000" cy="5715000" type="screen16x10"/>
  <p:notesSz cx="6797675" cy="9926638"/>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3F0C"/>
    <a:srgbClr val="9E480E"/>
    <a:srgbClr val="FF6600"/>
    <a:srgbClr val="AD4F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9" autoAdjust="0"/>
    <p:restoredTop sz="94674"/>
  </p:normalViewPr>
  <p:slideViewPr>
    <p:cSldViewPr snapToGrid="0" snapToObjects="1">
      <p:cViewPr varScale="1">
        <p:scale>
          <a:sx n="87" d="100"/>
          <a:sy n="87" d="100"/>
        </p:scale>
        <p:origin x="876" y="84"/>
      </p:cViewPr>
      <p:guideLst/>
    </p:cSldViewPr>
  </p:slideViewPr>
  <p:notesTextViewPr>
    <p:cViewPr>
      <p:scale>
        <a:sx n="1" d="1"/>
        <a:sy n="1" d="1"/>
      </p:scale>
      <p:origin x="0" y="0"/>
    </p:cViewPr>
  </p:notesTextViewPr>
  <p:sorterViewPr>
    <p:cViewPr>
      <p:scale>
        <a:sx n="140" d="100"/>
        <a:sy n="140" d="100"/>
      </p:scale>
      <p:origin x="0" y="0"/>
    </p:cViewPr>
  </p:sorterViewPr>
  <p:notesViewPr>
    <p:cSldViewPr snapToGrid="0" snapToObjects="1">
      <p:cViewPr varScale="1">
        <p:scale>
          <a:sx n="80" d="100"/>
          <a:sy n="80" d="100"/>
        </p:scale>
        <p:origin x="401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 BADENHORST" userId="7fa8db56-df0c-4ae1-af75-887e4f596f20" providerId="ADAL" clId="{2614B263-8BA0-4233-803B-5B87D5F5B650}"/>
    <pc:docChg chg="addSld delSld modSld">
      <pc:chgData name="Stefan BADENHORST" userId="7fa8db56-df0c-4ae1-af75-887e4f596f20" providerId="ADAL" clId="{2614B263-8BA0-4233-803B-5B87D5F5B650}" dt="2020-06-08T09:17:03.309" v="85" actId="20577"/>
      <pc:docMkLst>
        <pc:docMk/>
      </pc:docMkLst>
      <pc:sldChg chg="modSp">
        <pc:chgData name="Stefan BADENHORST" userId="7fa8db56-df0c-4ae1-af75-887e4f596f20" providerId="ADAL" clId="{2614B263-8BA0-4233-803B-5B87D5F5B650}" dt="2020-06-08T09:17:03.309" v="85" actId="20577"/>
        <pc:sldMkLst>
          <pc:docMk/>
          <pc:sldMk cId="2479728174" sldId="378"/>
        </pc:sldMkLst>
        <pc:spChg chg="mod">
          <ac:chgData name="Stefan BADENHORST" userId="7fa8db56-df0c-4ae1-af75-887e4f596f20" providerId="ADAL" clId="{2614B263-8BA0-4233-803B-5B87D5F5B650}" dt="2020-06-08T09:17:03.309" v="85" actId="20577"/>
          <ac:spMkLst>
            <pc:docMk/>
            <pc:sldMk cId="2479728174" sldId="378"/>
            <ac:spMk id="3" creationId="{F2FFCD20-A8FC-4FCD-BEE3-DD2633A0ADEF}"/>
          </ac:spMkLst>
        </pc:spChg>
      </pc:sldChg>
      <pc:sldChg chg="modSp">
        <pc:chgData name="Stefan BADENHORST" userId="7fa8db56-df0c-4ae1-af75-887e4f596f20" providerId="ADAL" clId="{2614B263-8BA0-4233-803B-5B87D5F5B650}" dt="2020-06-08T09:08:51.065" v="60" actId="13926"/>
        <pc:sldMkLst>
          <pc:docMk/>
          <pc:sldMk cId="769900889" sldId="379"/>
        </pc:sldMkLst>
        <pc:spChg chg="mod">
          <ac:chgData name="Stefan BADENHORST" userId="7fa8db56-df0c-4ae1-af75-887e4f596f20" providerId="ADAL" clId="{2614B263-8BA0-4233-803B-5B87D5F5B650}" dt="2020-06-08T09:08:51.065" v="60" actId="13926"/>
          <ac:spMkLst>
            <pc:docMk/>
            <pc:sldMk cId="769900889" sldId="379"/>
            <ac:spMk id="4" creationId="{B710C4D8-4C1E-4AE2-9DC5-168A9421A8C6}"/>
          </ac:spMkLst>
        </pc:spChg>
      </pc:sldChg>
      <pc:sldChg chg="modSp">
        <pc:chgData name="Stefan BADENHORST" userId="7fa8db56-df0c-4ae1-af75-887e4f596f20" providerId="ADAL" clId="{2614B263-8BA0-4233-803B-5B87D5F5B650}" dt="2020-06-08T09:08:28.377" v="59" actId="13926"/>
        <pc:sldMkLst>
          <pc:docMk/>
          <pc:sldMk cId="4000427657" sldId="387"/>
        </pc:sldMkLst>
        <pc:graphicFrameChg chg="modGraphic">
          <ac:chgData name="Stefan BADENHORST" userId="7fa8db56-df0c-4ae1-af75-887e4f596f20" providerId="ADAL" clId="{2614B263-8BA0-4233-803B-5B87D5F5B650}" dt="2020-06-08T09:08:28.377" v="59" actId="13926"/>
          <ac:graphicFrameMkLst>
            <pc:docMk/>
            <pc:sldMk cId="4000427657" sldId="387"/>
            <ac:graphicFrameMk id="4" creationId="{2907765C-8ACE-4635-B70D-74C835CE09A9}"/>
          </ac:graphicFrameMkLst>
        </pc:graphicFrameChg>
      </pc:sldChg>
      <pc:sldChg chg="del">
        <pc:chgData name="Stefan BADENHORST" userId="7fa8db56-df0c-4ae1-af75-887e4f596f20" providerId="ADAL" clId="{2614B263-8BA0-4233-803B-5B87D5F5B650}" dt="2020-06-05T07:47:14.689" v="4" actId="2696"/>
        <pc:sldMkLst>
          <pc:docMk/>
          <pc:sldMk cId="441604209" sldId="389"/>
        </pc:sldMkLst>
      </pc:sldChg>
      <pc:sldChg chg="del">
        <pc:chgData name="Stefan BADENHORST" userId="7fa8db56-df0c-4ae1-af75-887e4f596f20" providerId="ADAL" clId="{2614B263-8BA0-4233-803B-5B87D5F5B650}" dt="2020-06-05T07:47:18.216" v="5" actId="2696"/>
        <pc:sldMkLst>
          <pc:docMk/>
          <pc:sldMk cId="3154669140" sldId="390"/>
        </pc:sldMkLst>
      </pc:sldChg>
      <pc:sldChg chg="del">
        <pc:chgData name="Stefan BADENHORST" userId="7fa8db56-df0c-4ae1-af75-887e4f596f20" providerId="ADAL" clId="{2614B263-8BA0-4233-803B-5B87D5F5B650}" dt="2020-06-05T07:48:23.773" v="8" actId="2696"/>
        <pc:sldMkLst>
          <pc:docMk/>
          <pc:sldMk cId="700196736" sldId="393"/>
        </pc:sldMkLst>
      </pc:sldChg>
      <pc:sldChg chg="del">
        <pc:chgData name="Stefan BADENHORST" userId="7fa8db56-df0c-4ae1-af75-887e4f596f20" providerId="ADAL" clId="{2614B263-8BA0-4233-803B-5B87D5F5B650}" dt="2020-06-05T07:48:28.047" v="9" actId="2696"/>
        <pc:sldMkLst>
          <pc:docMk/>
          <pc:sldMk cId="3667433414" sldId="394"/>
        </pc:sldMkLst>
      </pc:sldChg>
      <pc:sldChg chg="modSp add">
        <pc:chgData name="Stefan BADENHORST" userId="7fa8db56-df0c-4ae1-af75-887e4f596f20" providerId="ADAL" clId="{2614B263-8BA0-4233-803B-5B87D5F5B650}" dt="2020-06-08T08:40:42.861" v="41" actId="20577"/>
        <pc:sldMkLst>
          <pc:docMk/>
          <pc:sldMk cId="3607768340" sldId="395"/>
        </pc:sldMkLst>
        <pc:spChg chg="mod">
          <ac:chgData name="Stefan BADENHORST" userId="7fa8db56-df0c-4ae1-af75-887e4f596f20" providerId="ADAL" clId="{2614B263-8BA0-4233-803B-5B87D5F5B650}" dt="2020-06-08T08:40:42.861" v="41" actId="20577"/>
          <ac:spMkLst>
            <pc:docMk/>
            <pc:sldMk cId="3607768340" sldId="395"/>
            <ac:spMk id="4" creationId="{2986E2A4-1818-40AE-B888-F4DAD016DE21}"/>
          </ac:spMkLst>
        </pc:spChg>
      </pc:sldChg>
      <pc:sldChg chg="modSp add">
        <pc:chgData name="Stefan BADENHORST" userId="7fa8db56-df0c-4ae1-af75-887e4f596f20" providerId="ADAL" clId="{2614B263-8BA0-4233-803B-5B87D5F5B650}" dt="2020-06-05T07:49:02.764" v="12" actId="13926"/>
        <pc:sldMkLst>
          <pc:docMk/>
          <pc:sldMk cId="3604644995" sldId="396"/>
        </pc:sldMkLst>
        <pc:spChg chg="mod">
          <ac:chgData name="Stefan BADENHORST" userId="7fa8db56-df0c-4ae1-af75-887e4f596f20" providerId="ADAL" clId="{2614B263-8BA0-4233-803B-5B87D5F5B650}" dt="2020-06-05T07:49:02.764" v="12" actId="13926"/>
          <ac:spMkLst>
            <pc:docMk/>
            <pc:sldMk cId="3604644995" sldId="396"/>
            <ac:spMk id="4" creationId="{B22670B6-CECC-4232-9344-2F722C140BAF}"/>
          </ac:spMkLst>
        </pc:spChg>
      </pc:sldChg>
      <pc:sldChg chg="modSp add">
        <pc:chgData name="Stefan BADENHORST" userId="7fa8db56-df0c-4ae1-af75-887e4f596f20" providerId="ADAL" clId="{2614B263-8BA0-4233-803B-5B87D5F5B650}" dt="2020-06-05T07:48:38.057" v="10" actId="13926"/>
        <pc:sldMkLst>
          <pc:docMk/>
          <pc:sldMk cId="1908460580" sldId="397"/>
        </pc:sldMkLst>
        <pc:spChg chg="mod">
          <ac:chgData name="Stefan BADENHORST" userId="7fa8db56-df0c-4ae1-af75-887e4f596f20" providerId="ADAL" clId="{2614B263-8BA0-4233-803B-5B87D5F5B650}" dt="2020-06-05T07:48:38.057" v="10" actId="13926"/>
          <ac:spMkLst>
            <pc:docMk/>
            <pc:sldMk cId="1908460580" sldId="397"/>
            <ac:spMk id="4" creationId="{C6D91D4D-96B7-40D5-93A9-EAD407893FE9}"/>
          </ac:spMkLst>
        </pc:spChg>
      </pc:sldChg>
      <pc:sldChg chg="modSp add">
        <pc:chgData name="Stefan BADENHORST" userId="7fa8db56-df0c-4ae1-af75-887e4f596f20" providerId="ADAL" clId="{2614B263-8BA0-4233-803B-5B87D5F5B650}" dt="2020-06-05T07:48:47.642" v="11" actId="13926"/>
        <pc:sldMkLst>
          <pc:docMk/>
          <pc:sldMk cId="645566759" sldId="398"/>
        </pc:sldMkLst>
        <pc:spChg chg="mod">
          <ac:chgData name="Stefan BADENHORST" userId="7fa8db56-df0c-4ae1-af75-887e4f596f20" providerId="ADAL" clId="{2614B263-8BA0-4233-803B-5B87D5F5B650}" dt="2020-06-05T07:48:47.642" v="11" actId="13926"/>
          <ac:spMkLst>
            <pc:docMk/>
            <pc:sldMk cId="645566759" sldId="398"/>
            <ac:spMk id="4" creationId="{4B5E37BA-EDB0-4523-A195-441244EF5D6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100" dirty="0">
                <a:solidFill>
                  <a:srgbClr val="8A3F0C"/>
                </a:solidFill>
              </a:rPr>
              <a:t>84%</a:t>
            </a:r>
          </a:p>
        </c:rich>
      </c:tx>
      <c:layout>
        <c:manualLayout>
          <c:xMode val="edge"/>
          <c:yMode val="edge"/>
          <c:x val="0.2197759186351706"/>
          <c:y val="0.2906250000000000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9309219160104986E-2"/>
          <c:y val="0.13760949803149605"/>
          <c:w val="0.9277741141732283"/>
          <c:h val="0.68998203740157482"/>
        </c:manualLayout>
      </c:layout>
      <c:barChart>
        <c:barDir val="col"/>
        <c:grouping val="clustered"/>
        <c:varyColors val="0"/>
        <c:ser>
          <c:idx val="0"/>
          <c:order val="0"/>
          <c:tx>
            <c:strRef>
              <c:f>Sheet1!$B$1</c:f>
              <c:strCache>
                <c:ptCount val="1"/>
                <c:pt idx="0">
                  <c:v>Planned Targets</c:v>
                </c:pt>
              </c:strCache>
            </c:strRef>
          </c:tx>
          <c:spPr>
            <a:solidFill>
              <a:srgbClr val="8A3F0C"/>
            </a:solidFill>
            <a:ln>
              <a:noFill/>
            </a:ln>
            <a:effectLst/>
          </c:spPr>
          <c:invertIfNegative val="0"/>
          <c:cat>
            <c:strRef>
              <c:f>Sheet1!$A$2:$A$4</c:f>
              <c:strCache>
                <c:ptCount val="3"/>
                <c:pt idx="0">
                  <c:v>Quarter 1</c:v>
                </c:pt>
                <c:pt idx="1">
                  <c:v>Quarter 2</c:v>
                </c:pt>
                <c:pt idx="2">
                  <c:v>Quarter 3</c:v>
                </c:pt>
              </c:strCache>
            </c:strRef>
          </c:cat>
          <c:val>
            <c:numRef>
              <c:f>Sheet1!$B$2:$B$4</c:f>
              <c:numCache>
                <c:formatCode>General</c:formatCode>
                <c:ptCount val="3"/>
                <c:pt idx="0">
                  <c:v>25</c:v>
                </c:pt>
                <c:pt idx="1">
                  <c:v>24</c:v>
                </c:pt>
                <c:pt idx="2">
                  <c:v>24</c:v>
                </c:pt>
              </c:numCache>
            </c:numRef>
          </c:val>
          <c:extLst>
            <c:ext xmlns:c16="http://schemas.microsoft.com/office/drawing/2014/chart" uri="{C3380CC4-5D6E-409C-BE32-E72D297353CC}">
              <c16:uniqueId val="{00000000-F5A2-4A3B-B977-E496D175A361}"/>
            </c:ext>
          </c:extLst>
        </c:ser>
        <c:ser>
          <c:idx val="1"/>
          <c:order val="1"/>
          <c:tx>
            <c:strRef>
              <c:f>Sheet1!$C$1</c:f>
              <c:strCache>
                <c:ptCount val="1"/>
                <c:pt idx="0">
                  <c:v>Achieved Targets</c:v>
                </c:pt>
              </c:strCache>
            </c:strRef>
          </c:tx>
          <c:spPr>
            <a:solidFill>
              <a:schemeClr val="accent2"/>
            </a:solidFill>
            <a:ln>
              <a:noFill/>
            </a:ln>
            <a:effectLst/>
          </c:spPr>
          <c:invertIfNegative val="0"/>
          <c:cat>
            <c:strRef>
              <c:f>Sheet1!$A$2:$A$4</c:f>
              <c:strCache>
                <c:ptCount val="3"/>
                <c:pt idx="0">
                  <c:v>Quarter 1</c:v>
                </c:pt>
                <c:pt idx="1">
                  <c:v>Quarter 2</c:v>
                </c:pt>
                <c:pt idx="2">
                  <c:v>Quarter 3</c:v>
                </c:pt>
              </c:strCache>
            </c:strRef>
          </c:cat>
          <c:val>
            <c:numRef>
              <c:f>Sheet1!$C$2:$C$4</c:f>
              <c:numCache>
                <c:formatCode>General</c:formatCode>
                <c:ptCount val="3"/>
                <c:pt idx="0">
                  <c:v>21</c:v>
                </c:pt>
                <c:pt idx="1">
                  <c:v>23</c:v>
                </c:pt>
                <c:pt idx="2">
                  <c:v>20</c:v>
                </c:pt>
              </c:numCache>
            </c:numRef>
          </c:val>
          <c:extLst>
            <c:ext xmlns:c16="http://schemas.microsoft.com/office/drawing/2014/chart" uri="{C3380CC4-5D6E-409C-BE32-E72D297353CC}">
              <c16:uniqueId val="{00000001-F5A2-4A3B-B977-E496D175A361}"/>
            </c:ext>
          </c:extLst>
        </c:ser>
        <c:dLbls>
          <c:showLegendKey val="0"/>
          <c:showVal val="0"/>
          <c:showCatName val="0"/>
          <c:showSerName val="0"/>
          <c:showPercent val="0"/>
          <c:showBubbleSize val="0"/>
        </c:dLbls>
        <c:gapWidth val="424"/>
        <c:overlap val="-79"/>
        <c:axId val="1193565520"/>
        <c:axId val="391359376"/>
      </c:barChart>
      <c:catAx>
        <c:axId val="119356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1359376"/>
        <c:crosses val="autoZero"/>
        <c:auto val="1"/>
        <c:lblAlgn val="ctr"/>
        <c:lblOffset val="100"/>
        <c:noMultiLvlLbl val="0"/>
      </c:catAx>
      <c:valAx>
        <c:axId val="391359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93565520"/>
        <c:crosses val="autoZero"/>
        <c:crossBetween val="between"/>
      </c:valAx>
      <c:spPr>
        <a:noFill/>
        <a:ln>
          <a:solidFill>
            <a:srgbClr val="8A3F0C"/>
          </a:solidFill>
        </a:ln>
        <a:effectLst>
          <a:outerShdw blurRad="50800" dist="50800" dir="5400000" algn="ctr" rotWithShape="0">
            <a:srgbClr val="8A3F0C"/>
          </a:outerShdw>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100" dirty="0">
                <a:solidFill>
                  <a:srgbClr val="8A3F0C"/>
                </a:solidFill>
              </a:rPr>
              <a:t>100%</a:t>
            </a:r>
          </a:p>
        </c:rich>
      </c:tx>
      <c:layout>
        <c:manualLayout>
          <c:xMode val="edge"/>
          <c:yMode val="edge"/>
          <c:x val="0.2197759186351706"/>
          <c:y val="0.15937499999999999"/>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9309219160104986E-2"/>
          <c:y val="0.13760949803149605"/>
          <c:w val="0.9277741141732283"/>
          <c:h val="0.68998203740157482"/>
        </c:manualLayout>
      </c:layout>
      <c:barChart>
        <c:barDir val="col"/>
        <c:grouping val="clustered"/>
        <c:varyColors val="0"/>
        <c:ser>
          <c:idx val="0"/>
          <c:order val="0"/>
          <c:tx>
            <c:strRef>
              <c:f>Sheet1!$B$1</c:f>
              <c:strCache>
                <c:ptCount val="1"/>
                <c:pt idx="0">
                  <c:v>Planned Targets</c:v>
                </c:pt>
              </c:strCache>
            </c:strRef>
          </c:tx>
          <c:spPr>
            <a:solidFill>
              <a:srgbClr val="8A3F0C"/>
            </a:solidFill>
            <a:ln>
              <a:noFill/>
            </a:ln>
            <a:effectLst/>
          </c:spPr>
          <c:invertIfNegative val="0"/>
          <c:cat>
            <c:strRef>
              <c:f>Sheet1!$A$2:$A$4</c:f>
              <c:strCache>
                <c:ptCount val="3"/>
                <c:pt idx="0">
                  <c:v>Quarter 1</c:v>
                </c:pt>
                <c:pt idx="1">
                  <c:v>Quarter 2</c:v>
                </c:pt>
                <c:pt idx="2">
                  <c:v>Quarter 3</c:v>
                </c:pt>
              </c:strCache>
            </c:strRef>
          </c:cat>
          <c:val>
            <c:numRef>
              <c:f>Sheet1!$B$2:$B$4</c:f>
              <c:numCache>
                <c:formatCode>General</c:formatCode>
                <c:ptCount val="3"/>
                <c:pt idx="0">
                  <c:v>9</c:v>
                </c:pt>
                <c:pt idx="1">
                  <c:v>9</c:v>
                </c:pt>
                <c:pt idx="2">
                  <c:v>9</c:v>
                </c:pt>
              </c:numCache>
            </c:numRef>
          </c:val>
          <c:extLst>
            <c:ext xmlns:c16="http://schemas.microsoft.com/office/drawing/2014/chart" uri="{C3380CC4-5D6E-409C-BE32-E72D297353CC}">
              <c16:uniqueId val="{00000000-F5A2-4A3B-B977-E496D175A361}"/>
            </c:ext>
          </c:extLst>
        </c:ser>
        <c:ser>
          <c:idx val="1"/>
          <c:order val="1"/>
          <c:tx>
            <c:strRef>
              <c:f>Sheet1!$C$1</c:f>
              <c:strCache>
                <c:ptCount val="1"/>
                <c:pt idx="0">
                  <c:v>Achieved Targets</c:v>
                </c:pt>
              </c:strCache>
            </c:strRef>
          </c:tx>
          <c:spPr>
            <a:solidFill>
              <a:schemeClr val="accent2"/>
            </a:solidFill>
            <a:ln>
              <a:noFill/>
            </a:ln>
            <a:effectLst/>
          </c:spPr>
          <c:invertIfNegative val="0"/>
          <c:cat>
            <c:strRef>
              <c:f>Sheet1!$A$2:$A$4</c:f>
              <c:strCache>
                <c:ptCount val="3"/>
                <c:pt idx="0">
                  <c:v>Quarter 1</c:v>
                </c:pt>
                <c:pt idx="1">
                  <c:v>Quarter 2</c:v>
                </c:pt>
                <c:pt idx="2">
                  <c:v>Quarter 3</c:v>
                </c:pt>
              </c:strCache>
            </c:strRef>
          </c:cat>
          <c:val>
            <c:numRef>
              <c:f>Sheet1!$C$2:$C$4</c:f>
              <c:numCache>
                <c:formatCode>General</c:formatCode>
                <c:ptCount val="3"/>
                <c:pt idx="0">
                  <c:v>9</c:v>
                </c:pt>
                <c:pt idx="1">
                  <c:v>9</c:v>
                </c:pt>
                <c:pt idx="2">
                  <c:v>9</c:v>
                </c:pt>
              </c:numCache>
            </c:numRef>
          </c:val>
          <c:extLst>
            <c:ext xmlns:c16="http://schemas.microsoft.com/office/drawing/2014/chart" uri="{C3380CC4-5D6E-409C-BE32-E72D297353CC}">
              <c16:uniqueId val="{00000001-F5A2-4A3B-B977-E496D175A361}"/>
            </c:ext>
          </c:extLst>
        </c:ser>
        <c:dLbls>
          <c:showLegendKey val="0"/>
          <c:showVal val="0"/>
          <c:showCatName val="0"/>
          <c:showSerName val="0"/>
          <c:showPercent val="0"/>
          <c:showBubbleSize val="0"/>
        </c:dLbls>
        <c:gapWidth val="424"/>
        <c:overlap val="-79"/>
        <c:axId val="1193565520"/>
        <c:axId val="391359376"/>
      </c:barChart>
      <c:catAx>
        <c:axId val="119356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1359376"/>
        <c:crosses val="autoZero"/>
        <c:auto val="1"/>
        <c:lblAlgn val="ctr"/>
        <c:lblOffset val="100"/>
        <c:noMultiLvlLbl val="0"/>
      </c:catAx>
      <c:valAx>
        <c:axId val="391359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93565520"/>
        <c:crosses val="autoZero"/>
        <c:crossBetween val="between"/>
      </c:valAx>
      <c:spPr>
        <a:noFill/>
        <a:ln>
          <a:solidFill>
            <a:srgbClr val="8A3F0C"/>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rgbClr val="8A3F0C"/>
      </a:solid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sz="800" b="0" dirty="0">
                <a:solidFill>
                  <a:srgbClr val="8A3F0C"/>
                </a:solidFill>
                <a:latin typeface="+mn-lt"/>
              </a:rPr>
              <a:t>100%</a:t>
            </a:r>
          </a:p>
        </c:rich>
      </c:tx>
      <c:layout>
        <c:manualLayout>
          <c:xMode val="edge"/>
          <c:yMode val="edge"/>
          <c:x val="0.16818109617588589"/>
          <c:y val="0.46962843183199621"/>
        </c:manualLayout>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5.7819717847769028E-2"/>
          <c:y val="7.6277687835749508E-2"/>
          <c:w val="0.9277741141732283"/>
          <c:h val="0.61654266135949665"/>
        </c:manualLayout>
      </c:layout>
      <c:barChart>
        <c:barDir val="col"/>
        <c:grouping val="clustered"/>
        <c:varyColors val="0"/>
        <c:ser>
          <c:idx val="0"/>
          <c:order val="0"/>
          <c:tx>
            <c:strRef>
              <c:f>Sheet1!$B$1</c:f>
              <c:strCache>
                <c:ptCount val="1"/>
                <c:pt idx="0">
                  <c:v>Planned Targets</c:v>
                </c:pt>
              </c:strCache>
            </c:strRef>
          </c:tx>
          <c:spPr>
            <a:solidFill>
              <a:srgbClr val="9E480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Sheet1!$A$2:$A$5</c:f>
              <c:strCache>
                <c:ptCount val="4"/>
                <c:pt idx="0">
                  <c:v>Communications &amp; Stakeholder Management </c:v>
                </c:pt>
                <c:pt idx="1">
                  <c:v>Registration</c:v>
                </c:pt>
                <c:pt idx="2">
                  <c:v>Industry Training</c:v>
                </c:pt>
                <c:pt idx="3">
                  <c:v>Industry Research &amp; Development</c:v>
                </c:pt>
              </c:strCache>
            </c:strRef>
          </c:cat>
          <c:val>
            <c:numRef>
              <c:f>Sheet1!$B$2:$B$5</c:f>
              <c:numCache>
                <c:formatCode>General</c:formatCode>
                <c:ptCount val="4"/>
                <c:pt idx="0">
                  <c:v>1</c:v>
                </c:pt>
                <c:pt idx="1">
                  <c:v>2</c:v>
                </c:pt>
                <c:pt idx="2">
                  <c:v>2</c:v>
                </c:pt>
                <c:pt idx="3">
                  <c:v>4</c:v>
                </c:pt>
              </c:numCache>
            </c:numRef>
          </c:val>
          <c:extLst>
            <c:ext xmlns:c16="http://schemas.microsoft.com/office/drawing/2014/chart" uri="{C3380CC4-5D6E-409C-BE32-E72D297353CC}">
              <c16:uniqueId val="{00000000-F5A2-4A3B-B977-E496D175A361}"/>
            </c:ext>
          </c:extLst>
        </c:ser>
        <c:ser>
          <c:idx val="1"/>
          <c:order val="1"/>
          <c:tx>
            <c:strRef>
              <c:f>Sheet1!$C$1</c:f>
              <c:strCache>
                <c:ptCount val="1"/>
                <c:pt idx="0">
                  <c:v>Achieved Targets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Sheet1!$A$2:$A$5</c:f>
              <c:strCache>
                <c:ptCount val="4"/>
                <c:pt idx="0">
                  <c:v>Communications &amp; Stakeholder Management </c:v>
                </c:pt>
                <c:pt idx="1">
                  <c:v>Registration</c:v>
                </c:pt>
                <c:pt idx="2">
                  <c:v>Industry Training</c:v>
                </c:pt>
                <c:pt idx="3">
                  <c:v>Industry Research &amp; Development</c:v>
                </c:pt>
              </c:strCache>
            </c:strRef>
          </c:cat>
          <c:val>
            <c:numRef>
              <c:f>Sheet1!$C$2:$C$5</c:f>
              <c:numCache>
                <c:formatCode>General</c:formatCode>
                <c:ptCount val="4"/>
                <c:pt idx="0">
                  <c:v>1</c:v>
                </c:pt>
                <c:pt idx="1">
                  <c:v>2</c:v>
                </c:pt>
                <c:pt idx="2">
                  <c:v>2</c:v>
                </c:pt>
                <c:pt idx="3">
                  <c:v>4</c:v>
                </c:pt>
              </c:numCache>
            </c:numRef>
          </c:val>
          <c:extLst>
            <c:ext xmlns:c16="http://schemas.microsoft.com/office/drawing/2014/chart" uri="{C3380CC4-5D6E-409C-BE32-E72D297353CC}">
              <c16:uniqueId val="{00000001-F5A2-4A3B-B977-E496D175A361}"/>
            </c:ext>
          </c:extLst>
        </c:ser>
        <c:dLbls>
          <c:showLegendKey val="0"/>
          <c:showVal val="0"/>
          <c:showCatName val="0"/>
          <c:showSerName val="0"/>
          <c:showPercent val="0"/>
          <c:showBubbleSize val="0"/>
        </c:dLbls>
        <c:gapWidth val="267"/>
        <c:overlap val="-43"/>
        <c:axId val="1193565520"/>
        <c:axId val="391359376"/>
      </c:barChart>
      <c:catAx>
        <c:axId val="119356552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lgn="just">
              <a:defRPr sz="1000" b="0" i="0" u="none" strike="noStrike" kern="1200" cap="none" spc="0" normalizeH="0" baseline="0">
                <a:solidFill>
                  <a:schemeClr val="dk1">
                    <a:lumMod val="65000"/>
                    <a:lumOff val="35000"/>
                  </a:schemeClr>
                </a:solidFill>
                <a:latin typeface="+mn-lt"/>
                <a:ea typeface="+mn-ea"/>
                <a:cs typeface="+mn-cs"/>
              </a:defRPr>
            </a:pPr>
            <a:endParaRPr lang="en-US"/>
          </a:p>
        </c:txPr>
        <c:crossAx val="391359376"/>
        <c:crosses val="autoZero"/>
        <c:auto val="1"/>
        <c:lblAlgn val="ctr"/>
        <c:lblOffset val="100"/>
        <c:noMultiLvlLbl val="0"/>
      </c:catAx>
      <c:valAx>
        <c:axId val="391359376"/>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1193565520"/>
        <c:crosses val="autoZero"/>
        <c:crossBetween val="between"/>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0"/>
          <c:y val="0.96145281854500053"/>
          <c:w val="0.9944623027639552"/>
          <c:h val="3.854718145499932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sz="800" b="0" dirty="0">
                <a:solidFill>
                  <a:srgbClr val="8A3F0C"/>
                </a:solidFill>
                <a:latin typeface="+mn-lt"/>
              </a:rPr>
              <a:t>100%</a:t>
            </a:r>
          </a:p>
        </c:rich>
      </c:tx>
      <c:layout>
        <c:manualLayout>
          <c:xMode val="edge"/>
          <c:yMode val="edge"/>
          <c:x val="0.3959280119348092"/>
          <c:y val="0.32750258030387847"/>
        </c:manualLayout>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5.7819717847769028E-2"/>
          <c:y val="7.6277687835749508E-2"/>
          <c:w val="0.9277741141732283"/>
          <c:h val="0.61306785611046943"/>
        </c:manualLayout>
      </c:layout>
      <c:barChart>
        <c:barDir val="col"/>
        <c:grouping val="clustered"/>
        <c:varyColors val="0"/>
        <c:ser>
          <c:idx val="0"/>
          <c:order val="0"/>
          <c:tx>
            <c:strRef>
              <c:f>Sheet1!$B$1</c:f>
              <c:strCache>
                <c:ptCount val="1"/>
                <c:pt idx="0">
                  <c:v>Planned Targets</c:v>
                </c:pt>
              </c:strCache>
            </c:strRef>
          </c:tx>
          <c:spPr>
            <a:solidFill>
              <a:srgbClr val="9E480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Sheet1!$A$2:$A$5</c:f>
              <c:strCache>
                <c:ptCount val="4"/>
                <c:pt idx="0">
                  <c:v>Communications &amp; Stakeholder Management</c:v>
                </c:pt>
                <c:pt idx="1">
                  <c:v>Registration</c:v>
                </c:pt>
                <c:pt idx="2">
                  <c:v>Industry Training</c:v>
                </c:pt>
                <c:pt idx="3">
                  <c:v>Industry Research &amp; Development</c:v>
                </c:pt>
              </c:strCache>
            </c:strRef>
          </c:cat>
          <c:val>
            <c:numRef>
              <c:f>Sheet1!$B$2:$B$5</c:f>
              <c:numCache>
                <c:formatCode>General</c:formatCode>
                <c:ptCount val="4"/>
                <c:pt idx="0">
                  <c:v>1</c:v>
                </c:pt>
                <c:pt idx="1">
                  <c:v>2</c:v>
                </c:pt>
                <c:pt idx="2">
                  <c:v>2</c:v>
                </c:pt>
                <c:pt idx="3">
                  <c:v>4</c:v>
                </c:pt>
              </c:numCache>
            </c:numRef>
          </c:val>
          <c:extLst>
            <c:ext xmlns:c16="http://schemas.microsoft.com/office/drawing/2014/chart" uri="{C3380CC4-5D6E-409C-BE32-E72D297353CC}">
              <c16:uniqueId val="{00000000-062C-445B-961E-FA24906D27EA}"/>
            </c:ext>
          </c:extLst>
        </c:ser>
        <c:ser>
          <c:idx val="1"/>
          <c:order val="1"/>
          <c:tx>
            <c:strRef>
              <c:f>Sheet1!$C$1</c:f>
              <c:strCache>
                <c:ptCount val="1"/>
                <c:pt idx="0">
                  <c:v>Achieved Targets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Sheet1!$A$2:$A$5</c:f>
              <c:strCache>
                <c:ptCount val="4"/>
                <c:pt idx="0">
                  <c:v>Communications &amp; Stakeholder Management</c:v>
                </c:pt>
                <c:pt idx="1">
                  <c:v>Registration</c:v>
                </c:pt>
                <c:pt idx="2">
                  <c:v>Industry Training</c:v>
                </c:pt>
                <c:pt idx="3">
                  <c:v>Industry Research &amp; Development</c:v>
                </c:pt>
              </c:strCache>
            </c:strRef>
          </c:cat>
          <c:val>
            <c:numRef>
              <c:f>Sheet1!$C$2:$C$5</c:f>
              <c:numCache>
                <c:formatCode>General</c:formatCode>
                <c:ptCount val="4"/>
                <c:pt idx="0">
                  <c:v>1</c:v>
                </c:pt>
                <c:pt idx="1">
                  <c:v>2</c:v>
                </c:pt>
                <c:pt idx="2">
                  <c:v>2</c:v>
                </c:pt>
                <c:pt idx="3">
                  <c:v>4</c:v>
                </c:pt>
              </c:numCache>
            </c:numRef>
          </c:val>
          <c:extLst>
            <c:ext xmlns:c16="http://schemas.microsoft.com/office/drawing/2014/chart" uri="{C3380CC4-5D6E-409C-BE32-E72D297353CC}">
              <c16:uniqueId val="{00000001-062C-445B-961E-FA24906D27EA}"/>
            </c:ext>
          </c:extLst>
        </c:ser>
        <c:dLbls>
          <c:showLegendKey val="0"/>
          <c:showVal val="0"/>
          <c:showCatName val="0"/>
          <c:showSerName val="0"/>
          <c:showPercent val="0"/>
          <c:showBubbleSize val="0"/>
        </c:dLbls>
        <c:gapWidth val="267"/>
        <c:overlap val="-43"/>
        <c:axId val="1193565520"/>
        <c:axId val="391359376"/>
      </c:barChart>
      <c:catAx>
        <c:axId val="119356552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lgn="just">
              <a:defRPr sz="1000" b="0" i="0" u="none" strike="noStrike" kern="1200" cap="none" spc="0" normalizeH="0" baseline="0">
                <a:solidFill>
                  <a:schemeClr val="dk1">
                    <a:lumMod val="65000"/>
                    <a:lumOff val="35000"/>
                  </a:schemeClr>
                </a:solidFill>
                <a:latin typeface="+mn-lt"/>
                <a:ea typeface="+mn-ea"/>
                <a:cs typeface="+mn-cs"/>
              </a:defRPr>
            </a:pPr>
            <a:endParaRPr lang="en-US"/>
          </a:p>
        </c:txPr>
        <c:crossAx val="391359376"/>
        <c:crosses val="autoZero"/>
        <c:auto val="1"/>
        <c:lblAlgn val="ctr"/>
        <c:lblOffset val="100"/>
        <c:noMultiLvlLbl val="0"/>
      </c:catAx>
      <c:valAx>
        <c:axId val="391359376"/>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1193565520"/>
        <c:crosses val="autoZero"/>
        <c:crossBetween val="between"/>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0"/>
          <c:y val="0.95538118268411709"/>
          <c:w val="0.99556093960045677"/>
          <c:h val="4.4618817315883005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894895298705404E-2"/>
          <c:y val="7.6277765781781429E-2"/>
          <c:w val="0.9277741141732283"/>
          <c:h val="0.61010962011358227"/>
        </c:manualLayout>
      </c:layout>
      <c:barChart>
        <c:barDir val="col"/>
        <c:grouping val="clustered"/>
        <c:varyColors val="0"/>
        <c:ser>
          <c:idx val="0"/>
          <c:order val="0"/>
          <c:tx>
            <c:strRef>
              <c:f>Sheet1!$B$1</c:f>
              <c:strCache>
                <c:ptCount val="1"/>
                <c:pt idx="0">
                  <c:v>Planned Targets</c:v>
                </c:pt>
              </c:strCache>
            </c:strRef>
          </c:tx>
          <c:spPr>
            <a:solidFill>
              <a:srgbClr val="9E480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Sheet1!$A$2:$A$5</c:f>
              <c:strCache>
                <c:ptCount val="4"/>
                <c:pt idx="0">
                  <c:v>Communications &amp; Stakeholder Management</c:v>
                </c:pt>
                <c:pt idx="1">
                  <c:v>Registration</c:v>
                </c:pt>
                <c:pt idx="2">
                  <c:v>ndustry Training</c:v>
                </c:pt>
                <c:pt idx="3">
                  <c:v>Industry Research &amp; Development</c:v>
                </c:pt>
              </c:strCache>
            </c:strRef>
          </c:cat>
          <c:val>
            <c:numRef>
              <c:f>Sheet1!$B$2:$B$5</c:f>
              <c:numCache>
                <c:formatCode>General</c:formatCode>
                <c:ptCount val="4"/>
                <c:pt idx="0">
                  <c:v>1</c:v>
                </c:pt>
                <c:pt idx="1">
                  <c:v>2</c:v>
                </c:pt>
                <c:pt idx="2">
                  <c:v>2</c:v>
                </c:pt>
                <c:pt idx="3">
                  <c:v>4</c:v>
                </c:pt>
              </c:numCache>
            </c:numRef>
          </c:val>
          <c:extLst>
            <c:ext xmlns:c16="http://schemas.microsoft.com/office/drawing/2014/chart" uri="{C3380CC4-5D6E-409C-BE32-E72D297353CC}">
              <c16:uniqueId val="{00000000-92C1-4523-BF66-12A9FD7C87C7}"/>
            </c:ext>
          </c:extLst>
        </c:ser>
        <c:ser>
          <c:idx val="1"/>
          <c:order val="1"/>
          <c:tx>
            <c:strRef>
              <c:f>Sheet1!$C$1</c:f>
              <c:strCache>
                <c:ptCount val="1"/>
                <c:pt idx="0">
                  <c:v>Achieved Targets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Sheet1!$A$2:$A$5</c:f>
              <c:strCache>
                <c:ptCount val="4"/>
                <c:pt idx="0">
                  <c:v>Communications &amp; Stakeholder Management</c:v>
                </c:pt>
                <c:pt idx="1">
                  <c:v>Registration</c:v>
                </c:pt>
                <c:pt idx="2">
                  <c:v>ndustry Training</c:v>
                </c:pt>
                <c:pt idx="3">
                  <c:v>Industry Research &amp; Development</c:v>
                </c:pt>
              </c:strCache>
            </c:strRef>
          </c:cat>
          <c:val>
            <c:numRef>
              <c:f>Sheet1!$C$2:$C$5</c:f>
              <c:numCache>
                <c:formatCode>General</c:formatCode>
                <c:ptCount val="4"/>
                <c:pt idx="0">
                  <c:v>1</c:v>
                </c:pt>
                <c:pt idx="1">
                  <c:v>2</c:v>
                </c:pt>
                <c:pt idx="2">
                  <c:v>2</c:v>
                </c:pt>
                <c:pt idx="3">
                  <c:v>4</c:v>
                </c:pt>
              </c:numCache>
            </c:numRef>
          </c:val>
          <c:extLst>
            <c:ext xmlns:c16="http://schemas.microsoft.com/office/drawing/2014/chart" uri="{C3380CC4-5D6E-409C-BE32-E72D297353CC}">
              <c16:uniqueId val="{00000001-92C1-4523-BF66-12A9FD7C87C7}"/>
            </c:ext>
          </c:extLst>
        </c:ser>
        <c:dLbls>
          <c:showLegendKey val="0"/>
          <c:showVal val="0"/>
          <c:showCatName val="0"/>
          <c:showSerName val="0"/>
          <c:showPercent val="0"/>
          <c:showBubbleSize val="0"/>
        </c:dLbls>
        <c:gapWidth val="267"/>
        <c:overlap val="-43"/>
        <c:axId val="1193565520"/>
        <c:axId val="391359376"/>
      </c:barChart>
      <c:catAx>
        <c:axId val="119356552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lgn="just">
              <a:defRPr sz="1000" b="0" i="0" u="none" strike="noStrike" kern="1200" cap="none" spc="0" normalizeH="0" baseline="0">
                <a:solidFill>
                  <a:schemeClr val="dk1">
                    <a:lumMod val="65000"/>
                    <a:lumOff val="35000"/>
                  </a:schemeClr>
                </a:solidFill>
                <a:latin typeface="+mn-lt"/>
                <a:ea typeface="+mn-ea"/>
                <a:cs typeface="+mn-cs"/>
              </a:defRPr>
            </a:pPr>
            <a:endParaRPr lang="en-US"/>
          </a:p>
        </c:txPr>
        <c:crossAx val="391359376"/>
        <c:crosses val="autoZero"/>
        <c:auto val="1"/>
        <c:lblAlgn val="ctr"/>
        <c:lblOffset val="100"/>
        <c:noMultiLvlLbl val="0"/>
      </c:catAx>
      <c:valAx>
        <c:axId val="391359376"/>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1193565520"/>
        <c:crosses val="autoZero"/>
        <c:crossBetween val="between"/>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0"/>
          <c:y val="0.94946471069034288"/>
          <c:w val="0.99556093960045677"/>
          <c:h val="5.053528930965719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100" dirty="0">
                <a:solidFill>
                  <a:srgbClr val="8A3F0C"/>
                </a:solidFill>
              </a:rPr>
              <a:t>71%</a:t>
            </a:r>
          </a:p>
        </c:rich>
      </c:tx>
      <c:layout>
        <c:manualLayout>
          <c:xMode val="edge"/>
          <c:yMode val="edge"/>
          <c:x val="0.21977591863517057"/>
          <c:y val="0.34062500000000001"/>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9309219160104986E-2"/>
          <c:y val="0.13760949803149605"/>
          <c:w val="0.9277741141732283"/>
          <c:h val="0.68998203740157482"/>
        </c:manualLayout>
      </c:layout>
      <c:barChart>
        <c:barDir val="col"/>
        <c:grouping val="clustered"/>
        <c:varyColors val="0"/>
        <c:ser>
          <c:idx val="0"/>
          <c:order val="0"/>
          <c:tx>
            <c:strRef>
              <c:f>Sheet1!$B$1</c:f>
              <c:strCache>
                <c:ptCount val="1"/>
                <c:pt idx="0">
                  <c:v>Planned Targets</c:v>
                </c:pt>
              </c:strCache>
            </c:strRef>
          </c:tx>
          <c:spPr>
            <a:solidFill>
              <a:srgbClr val="8A3F0C"/>
            </a:solidFill>
            <a:ln>
              <a:noFill/>
            </a:ln>
            <a:effectLst/>
          </c:spPr>
          <c:invertIfNegative val="0"/>
          <c:cat>
            <c:strRef>
              <c:f>Sheet1!$A$2:$A$4</c:f>
              <c:strCache>
                <c:ptCount val="3"/>
                <c:pt idx="0">
                  <c:v>Quarter 1</c:v>
                </c:pt>
                <c:pt idx="1">
                  <c:v>Quarter 2</c:v>
                </c:pt>
                <c:pt idx="2">
                  <c:v>Quarter 3</c:v>
                </c:pt>
              </c:strCache>
            </c:strRef>
          </c:cat>
          <c:val>
            <c:numRef>
              <c:f>Sheet1!$B$2:$B$4</c:f>
              <c:numCache>
                <c:formatCode>General</c:formatCode>
                <c:ptCount val="3"/>
                <c:pt idx="0">
                  <c:v>7</c:v>
                </c:pt>
                <c:pt idx="1">
                  <c:v>6</c:v>
                </c:pt>
                <c:pt idx="2">
                  <c:v>6</c:v>
                </c:pt>
              </c:numCache>
            </c:numRef>
          </c:val>
          <c:extLst>
            <c:ext xmlns:c16="http://schemas.microsoft.com/office/drawing/2014/chart" uri="{C3380CC4-5D6E-409C-BE32-E72D297353CC}">
              <c16:uniqueId val="{00000000-F5A2-4A3B-B977-E496D175A361}"/>
            </c:ext>
          </c:extLst>
        </c:ser>
        <c:ser>
          <c:idx val="1"/>
          <c:order val="1"/>
          <c:tx>
            <c:strRef>
              <c:f>Sheet1!$C$1</c:f>
              <c:strCache>
                <c:ptCount val="1"/>
                <c:pt idx="0">
                  <c:v>Achieved Targets</c:v>
                </c:pt>
              </c:strCache>
            </c:strRef>
          </c:tx>
          <c:spPr>
            <a:solidFill>
              <a:schemeClr val="accent2"/>
            </a:solidFill>
            <a:ln>
              <a:noFill/>
            </a:ln>
            <a:effectLst/>
          </c:spPr>
          <c:invertIfNegative val="0"/>
          <c:cat>
            <c:strRef>
              <c:f>Sheet1!$A$2:$A$4</c:f>
              <c:strCache>
                <c:ptCount val="3"/>
                <c:pt idx="0">
                  <c:v>Quarter 1</c:v>
                </c:pt>
                <c:pt idx="1">
                  <c:v>Quarter 2</c:v>
                </c:pt>
                <c:pt idx="2">
                  <c:v>Quarter 3</c:v>
                </c:pt>
              </c:strCache>
            </c:strRef>
          </c:cat>
          <c:val>
            <c:numRef>
              <c:f>Sheet1!$C$2:$C$4</c:f>
              <c:numCache>
                <c:formatCode>General</c:formatCode>
                <c:ptCount val="3"/>
                <c:pt idx="0">
                  <c:v>5</c:v>
                </c:pt>
                <c:pt idx="1">
                  <c:v>5</c:v>
                </c:pt>
                <c:pt idx="2">
                  <c:v>5</c:v>
                </c:pt>
              </c:numCache>
            </c:numRef>
          </c:val>
          <c:extLst>
            <c:ext xmlns:c16="http://schemas.microsoft.com/office/drawing/2014/chart" uri="{C3380CC4-5D6E-409C-BE32-E72D297353CC}">
              <c16:uniqueId val="{00000001-F5A2-4A3B-B977-E496D175A361}"/>
            </c:ext>
          </c:extLst>
        </c:ser>
        <c:dLbls>
          <c:showLegendKey val="0"/>
          <c:showVal val="0"/>
          <c:showCatName val="0"/>
          <c:showSerName val="0"/>
          <c:showPercent val="0"/>
          <c:showBubbleSize val="0"/>
        </c:dLbls>
        <c:gapWidth val="424"/>
        <c:overlap val="-79"/>
        <c:axId val="1193565520"/>
        <c:axId val="391359376"/>
      </c:barChart>
      <c:catAx>
        <c:axId val="119356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1359376"/>
        <c:crosses val="autoZero"/>
        <c:auto val="1"/>
        <c:lblAlgn val="ctr"/>
        <c:lblOffset val="100"/>
        <c:noMultiLvlLbl val="0"/>
      </c:catAx>
      <c:valAx>
        <c:axId val="391359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93565520"/>
        <c:crosses val="autoZero"/>
        <c:crossBetween val="between"/>
      </c:valAx>
      <c:spPr>
        <a:noFill/>
        <a:ln>
          <a:solidFill>
            <a:srgbClr val="8A3F0C"/>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rgbClr val="8A3F0C"/>
      </a:solid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sz="800" b="0" dirty="0">
                <a:solidFill>
                  <a:srgbClr val="8A3F0C"/>
                </a:solidFill>
                <a:latin typeface="+mn-lt"/>
              </a:rPr>
              <a:t>50%</a:t>
            </a:r>
          </a:p>
        </c:rich>
      </c:tx>
      <c:layout>
        <c:manualLayout>
          <c:xMode val="edge"/>
          <c:yMode val="edge"/>
          <c:x val="0.22243569354424664"/>
          <c:y val="0.41954004055326904"/>
        </c:manualLayout>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5.7819717847769028E-2"/>
          <c:y val="7.6277687835749508E-2"/>
          <c:w val="0.9277741141732283"/>
          <c:h val="0.61654266135949665"/>
        </c:manualLayout>
      </c:layout>
      <c:barChart>
        <c:barDir val="col"/>
        <c:grouping val="clustered"/>
        <c:varyColors val="0"/>
        <c:ser>
          <c:idx val="0"/>
          <c:order val="0"/>
          <c:tx>
            <c:strRef>
              <c:f>Sheet1!$B$1</c:f>
              <c:strCache>
                <c:ptCount val="1"/>
                <c:pt idx="0">
                  <c:v>Planned Targets</c:v>
                </c:pt>
              </c:strCache>
            </c:strRef>
          </c:tx>
          <c:spPr>
            <a:solidFill>
              <a:srgbClr val="9E480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Sheet1!$A$2:$A$4</c:f>
              <c:strCache>
                <c:ptCount val="3"/>
                <c:pt idx="0">
                  <c:v>Finance &amp; Administration</c:v>
                </c:pt>
                <c:pt idx="1">
                  <c:v>Business Information Technology</c:v>
                </c:pt>
                <c:pt idx="2">
                  <c:v>Human Capital</c:v>
                </c:pt>
              </c:strCache>
            </c:strRef>
          </c:cat>
          <c:val>
            <c:numRef>
              <c:f>Sheet1!$B$2:$B$4</c:f>
              <c:numCache>
                <c:formatCode>General</c:formatCode>
                <c:ptCount val="3"/>
                <c:pt idx="0">
                  <c:v>2</c:v>
                </c:pt>
                <c:pt idx="1">
                  <c:v>2</c:v>
                </c:pt>
                <c:pt idx="2">
                  <c:v>3</c:v>
                </c:pt>
              </c:numCache>
            </c:numRef>
          </c:val>
          <c:extLst>
            <c:ext xmlns:c16="http://schemas.microsoft.com/office/drawing/2014/chart" uri="{C3380CC4-5D6E-409C-BE32-E72D297353CC}">
              <c16:uniqueId val="{00000000-F5A2-4A3B-B977-E496D175A361}"/>
            </c:ext>
          </c:extLst>
        </c:ser>
        <c:ser>
          <c:idx val="1"/>
          <c:order val="1"/>
          <c:tx>
            <c:strRef>
              <c:f>Sheet1!$C$1</c:f>
              <c:strCache>
                <c:ptCount val="1"/>
                <c:pt idx="0">
                  <c:v>Achieved Targets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Sheet1!$A$2:$A$4</c:f>
              <c:strCache>
                <c:ptCount val="3"/>
                <c:pt idx="0">
                  <c:v>Finance &amp; Administration</c:v>
                </c:pt>
                <c:pt idx="1">
                  <c:v>Business Information Technology</c:v>
                </c:pt>
                <c:pt idx="2">
                  <c:v>Human Capital</c:v>
                </c:pt>
              </c:strCache>
            </c:strRef>
          </c:cat>
          <c:val>
            <c:numRef>
              <c:f>Sheet1!$C$2:$C$4</c:f>
              <c:numCache>
                <c:formatCode>General</c:formatCode>
                <c:ptCount val="3"/>
                <c:pt idx="0">
                  <c:v>1</c:v>
                </c:pt>
                <c:pt idx="1">
                  <c:v>2</c:v>
                </c:pt>
                <c:pt idx="2">
                  <c:v>2</c:v>
                </c:pt>
              </c:numCache>
            </c:numRef>
          </c:val>
          <c:extLst>
            <c:ext xmlns:c16="http://schemas.microsoft.com/office/drawing/2014/chart" uri="{C3380CC4-5D6E-409C-BE32-E72D297353CC}">
              <c16:uniqueId val="{00000001-F5A2-4A3B-B977-E496D175A361}"/>
            </c:ext>
          </c:extLst>
        </c:ser>
        <c:dLbls>
          <c:showLegendKey val="0"/>
          <c:showVal val="0"/>
          <c:showCatName val="0"/>
          <c:showSerName val="0"/>
          <c:showPercent val="0"/>
          <c:showBubbleSize val="0"/>
        </c:dLbls>
        <c:gapWidth val="267"/>
        <c:overlap val="-43"/>
        <c:axId val="1193565520"/>
        <c:axId val="391359376"/>
      </c:barChart>
      <c:catAx>
        <c:axId val="119356552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lgn="just">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391359376"/>
        <c:crosses val="autoZero"/>
        <c:auto val="1"/>
        <c:lblAlgn val="ctr"/>
        <c:lblOffset val="100"/>
        <c:noMultiLvlLbl val="0"/>
      </c:catAx>
      <c:valAx>
        <c:axId val="391359376"/>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1193565520"/>
        <c:crosses val="autoZero"/>
        <c:crossBetween val="between"/>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6.0002400096002123E-4"/>
          <c:y val="0.9574900588811196"/>
          <c:w val="0.9938677158736835"/>
          <c:h val="4.25099411188804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sz="800" b="0" dirty="0">
                <a:solidFill>
                  <a:srgbClr val="8A3F0C"/>
                </a:solidFill>
                <a:latin typeface="+mn-lt"/>
              </a:rPr>
              <a:t>100%</a:t>
            </a:r>
          </a:p>
        </c:rich>
      </c:tx>
      <c:layout>
        <c:manualLayout>
          <c:xMode val="edge"/>
          <c:yMode val="edge"/>
          <c:x val="0.51683102415719928"/>
          <c:y val="0.43104084019492683"/>
        </c:manualLayout>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5.7819717847769028E-2"/>
          <c:y val="7.6277687835749508E-2"/>
          <c:w val="0.9277741141732283"/>
          <c:h val="0.61306785611046943"/>
        </c:manualLayout>
      </c:layout>
      <c:barChart>
        <c:barDir val="col"/>
        <c:grouping val="clustered"/>
        <c:varyColors val="0"/>
        <c:ser>
          <c:idx val="0"/>
          <c:order val="0"/>
          <c:tx>
            <c:strRef>
              <c:f>Sheet1!$B$1</c:f>
              <c:strCache>
                <c:ptCount val="1"/>
                <c:pt idx="0">
                  <c:v>Planned Targets</c:v>
                </c:pt>
              </c:strCache>
            </c:strRef>
          </c:tx>
          <c:spPr>
            <a:solidFill>
              <a:srgbClr val="9E480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Sheet1!$A$2:$A$4</c:f>
              <c:strCache>
                <c:ptCount val="3"/>
                <c:pt idx="0">
                  <c:v>Finance &amp; Administration</c:v>
                </c:pt>
                <c:pt idx="1">
                  <c:v>Business Information Technology</c:v>
                </c:pt>
                <c:pt idx="2">
                  <c:v>Human Capital</c:v>
                </c:pt>
              </c:strCache>
            </c:strRef>
          </c:cat>
          <c:val>
            <c:numRef>
              <c:f>Sheet1!$B$2:$B$4</c:f>
              <c:numCache>
                <c:formatCode>General</c:formatCode>
                <c:ptCount val="3"/>
                <c:pt idx="0">
                  <c:v>3</c:v>
                </c:pt>
                <c:pt idx="1">
                  <c:v>1</c:v>
                </c:pt>
                <c:pt idx="2">
                  <c:v>2</c:v>
                </c:pt>
              </c:numCache>
            </c:numRef>
          </c:val>
          <c:extLst>
            <c:ext xmlns:c16="http://schemas.microsoft.com/office/drawing/2014/chart" uri="{C3380CC4-5D6E-409C-BE32-E72D297353CC}">
              <c16:uniqueId val="{00000000-062C-445B-961E-FA24906D27EA}"/>
            </c:ext>
          </c:extLst>
        </c:ser>
        <c:ser>
          <c:idx val="1"/>
          <c:order val="1"/>
          <c:tx>
            <c:strRef>
              <c:f>Sheet1!$C$1</c:f>
              <c:strCache>
                <c:ptCount val="1"/>
                <c:pt idx="0">
                  <c:v>Achieved Targets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Sheet1!$A$2:$A$4</c:f>
              <c:strCache>
                <c:ptCount val="3"/>
                <c:pt idx="0">
                  <c:v>Finance &amp; Administration</c:v>
                </c:pt>
                <c:pt idx="1">
                  <c:v>Business Information Technology</c:v>
                </c:pt>
                <c:pt idx="2">
                  <c:v>Human Capital</c:v>
                </c:pt>
              </c:strCache>
            </c:strRef>
          </c:cat>
          <c:val>
            <c:numRef>
              <c:f>Sheet1!$C$2:$C$4</c:f>
              <c:numCache>
                <c:formatCode>General</c:formatCode>
                <c:ptCount val="3"/>
                <c:pt idx="0">
                  <c:v>2</c:v>
                </c:pt>
                <c:pt idx="1">
                  <c:v>1</c:v>
                </c:pt>
                <c:pt idx="2">
                  <c:v>2</c:v>
                </c:pt>
              </c:numCache>
            </c:numRef>
          </c:val>
          <c:extLst>
            <c:ext xmlns:c16="http://schemas.microsoft.com/office/drawing/2014/chart" uri="{C3380CC4-5D6E-409C-BE32-E72D297353CC}">
              <c16:uniqueId val="{00000001-062C-445B-961E-FA24906D27EA}"/>
            </c:ext>
          </c:extLst>
        </c:ser>
        <c:dLbls>
          <c:showLegendKey val="0"/>
          <c:showVal val="0"/>
          <c:showCatName val="0"/>
          <c:showSerName val="0"/>
          <c:showPercent val="0"/>
          <c:showBubbleSize val="0"/>
        </c:dLbls>
        <c:gapWidth val="267"/>
        <c:overlap val="-43"/>
        <c:axId val="1193565520"/>
        <c:axId val="391359376"/>
      </c:barChart>
      <c:catAx>
        <c:axId val="119356552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lgn="just">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391359376"/>
        <c:crosses val="autoZero"/>
        <c:auto val="1"/>
        <c:lblAlgn val="ctr"/>
        <c:lblOffset val="100"/>
        <c:noMultiLvlLbl val="0"/>
      </c:catAx>
      <c:valAx>
        <c:axId val="391359376"/>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1193565520"/>
        <c:crosses val="autoZero"/>
        <c:crossBetween val="between"/>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5.0419888069514361E-3"/>
          <c:y val="0.94844423573740089"/>
          <c:w val="0.98991602238609711"/>
          <c:h val="5.155576426259911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894895298705404E-2"/>
          <c:y val="7.6277765781781429E-2"/>
          <c:w val="0.9277741141732283"/>
          <c:h val="0.61010962011358227"/>
        </c:manualLayout>
      </c:layout>
      <c:barChart>
        <c:barDir val="col"/>
        <c:grouping val="clustered"/>
        <c:varyColors val="0"/>
        <c:ser>
          <c:idx val="0"/>
          <c:order val="0"/>
          <c:tx>
            <c:strRef>
              <c:f>Sheet1!$B$1</c:f>
              <c:strCache>
                <c:ptCount val="1"/>
                <c:pt idx="0">
                  <c:v>Planned Targets</c:v>
                </c:pt>
              </c:strCache>
            </c:strRef>
          </c:tx>
          <c:spPr>
            <a:solidFill>
              <a:srgbClr val="9E480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Sheet1!$A$2:$A$4</c:f>
              <c:strCache>
                <c:ptCount val="3"/>
                <c:pt idx="0">
                  <c:v>Finance &amp; Administration</c:v>
                </c:pt>
                <c:pt idx="1">
                  <c:v>Business Information Technology</c:v>
                </c:pt>
                <c:pt idx="2">
                  <c:v>Humana Capital</c:v>
                </c:pt>
              </c:strCache>
            </c:strRef>
          </c:cat>
          <c:val>
            <c:numRef>
              <c:f>Sheet1!$B$2:$B$4</c:f>
              <c:numCache>
                <c:formatCode>General</c:formatCode>
                <c:ptCount val="3"/>
                <c:pt idx="0">
                  <c:v>2</c:v>
                </c:pt>
                <c:pt idx="1">
                  <c:v>2</c:v>
                </c:pt>
                <c:pt idx="2">
                  <c:v>2</c:v>
                </c:pt>
              </c:numCache>
            </c:numRef>
          </c:val>
          <c:extLst>
            <c:ext xmlns:c16="http://schemas.microsoft.com/office/drawing/2014/chart" uri="{C3380CC4-5D6E-409C-BE32-E72D297353CC}">
              <c16:uniqueId val="{00000000-92C1-4523-BF66-12A9FD7C87C7}"/>
            </c:ext>
          </c:extLst>
        </c:ser>
        <c:ser>
          <c:idx val="1"/>
          <c:order val="1"/>
          <c:tx>
            <c:strRef>
              <c:f>Sheet1!$C$1</c:f>
              <c:strCache>
                <c:ptCount val="1"/>
                <c:pt idx="0">
                  <c:v>Achieved Targets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Sheet1!$A$2:$A$4</c:f>
              <c:strCache>
                <c:ptCount val="3"/>
                <c:pt idx="0">
                  <c:v>Finance &amp; Administration</c:v>
                </c:pt>
                <c:pt idx="1">
                  <c:v>Business Information Technology</c:v>
                </c:pt>
                <c:pt idx="2">
                  <c:v>Humana Capital</c:v>
                </c:pt>
              </c:strCache>
            </c:strRef>
          </c:cat>
          <c:val>
            <c:numRef>
              <c:f>Sheet1!$C$2:$C$4</c:f>
              <c:numCache>
                <c:formatCode>General</c:formatCode>
                <c:ptCount val="3"/>
                <c:pt idx="0">
                  <c:v>2</c:v>
                </c:pt>
                <c:pt idx="1">
                  <c:v>2</c:v>
                </c:pt>
                <c:pt idx="2">
                  <c:v>1</c:v>
                </c:pt>
              </c:numCache>
            </c:numRef>
          </c:val>
          <c:extLst>
            <c:ext xmlns:c16="http://schemas.microsoft.com/office/drawing/2014/chart" uri="{C3380CC4-5D6E-409C-BE32-E72D297353CC}">
              <c16:uniqueId val="{00000001-92C1-4523-BF66-12A9FD7C87C7}"/>
            </c:ext>
          </c:extLst>
        </c:ser>
        <c:dLbls>
          <c:showLegendKey val="0"/>
          <c:showVal val="0"/>
          <c:showCatName val="0"/>
          <c:showSerName val="0"/>
          <c:showPercent val="0"/>
          <c:showBubbleSize val="0"/>
        </c:dLbls>
        <c:gapWidth val="267"/>
        <c:overlap val="-43"/>
        <c:axId val="1193565520"/>
        <c:axId val="391359376"/>
      </c:barChart>
      <c:catAx>
        <c:axId val="119356552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lgn="just">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391359376"/>
        <c:crosses val="autoZero"/>
        <c:auto val="1"/>
        <c:lblAlgn val="ctr"/>
        <c:lblOffset val="100"/>
        <c:noMultiLvlLbl val="0"/>
      </c:catAx>
      <c:valAx>
        <c:axId val="391359376"/>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1193565520"/>
        <c:crosses val="autoZero"/>
        <c:crossBetween val="between"/>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4.363297685180231E-6"/>
          <c:y val="0.9543607077311751"/>
          <c:w val="0.99495364789536334"/>
          <c:h val="4.563929226882491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100" dirty="0">
                <a:solidFill>
                  <a:srgbClr val="8A3F0C"/>
                </a:solidFill>
              </a:rPr>
              <a:t>78%</a:t>
            </a:r>
          </a:p>
        </c:rich>
      </c:tx>
      <c:layout>
        <c:manualLayout>
          <c:xMode val="edge"/>
          <c:yMode val="edge"/>
          <c:x val="0.2197759186351706"/>
          <c:y val="0.28749999999999998"/>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9309219160104986E-2"/>
          <c:y val="0.13760949803149605"/>
          <c:w val="0.9277741141732283"/>
          <c:h val="0.68998203740157482"/>
        </c:manualLayout>
      </c:layout>
      <c:barChart>
        <c:barDir val="col"/>
        <c:grouping val="clustered"/>
        <c:varyColors val="0"/>
        <c:ser>
          <c:idx val="0"/>
          <c:order val="0"/>
          <c:tx>
            <c:strRef>
              <c:f>Sheet1!$B$1</c:f>
              <c:strCache>
                <c:ptCount val="1"/>
                <c:pt idx="0">
                  <c:v>Planned Targets</c:v>
                </c:pt>
              </c:strCache>
            </c:strRef>
          </c:tx>
          <c:spPr>
            <a:solidFill>
              <a:srgbClr val="8A3F0C"/>
            </a:solidFill>
            <a:ln>
              <a:noFill/>
            </a:ln>
            <a:effectLst/>
          </c:spPr>
          <c:invertIfNegative val="0"/>
          <c:cat>
            <c:strRef>
              <c:f>Sheet1!$A$2:$A$4</c:f>
              <c:strCache>
                <c:ptCount val="3"/>
                <c:pt idx="0">
                  <c:v>Quarter 1</c:v>
                </c:pt>
                <c:pt idx="1">
                  <c:v>Quarter 2</c:v>
                </c:pt>
                <c:pt idx="2">
                  <c:v>Quarter 3</c:v>
                </c:pt>
              </c:strCache>
            </c:strRef>
          </c:cat>
          <c:val>
            <c:numRef>
              <c:f>Sheet1!$B$2:$B$4</c:f>
              <c:numCache>
                <c:formatCode>General</c:formatCode>
                <c:ptCount val="3"/>
                <c:pt idx="0">
                  <c:v>9</c:v>
                </c:pt>
                <c:pt idx="1">
                  <c:v>9</c:v>
                </c:pt>
                <c:pt idx="2">
                  <c:v>9</c:v>
                </c:pt>
              </c:numCache>
            </c:numRef>
          </c:val>
          <c:extLst>
            <c:ext xmlns:c16="http://schemas.microsoft.com/office/drawing/2014/chart" uri="{C3380CC4-5D6E-409C-BE32-E72D297353CC}">
              <c16:uniqueId val="{00000000-F5A2-4A3B-B977-E496D175A361}"/>
            </c:ext>
          </c:extLst>
        </c:ser>
        <c:ser>
          <c:idx val="1"/>
          <c:order val="1"/>
          <c:tx>
            <c:strRef>
              <c:f>Sheet1!$C$1</c:f>
              <c:strCache>
                <c:ptCount val="1"/>
                <c:pt idx="0">
                  <c:v>Achieved Targets</c:v>
                </c:pt>
              </c:strCache>
            </c:strRef>
          </c:tx>
          <c:spPr>
            <a:solidFill>
              <a:schemeClr val="accent2"/>
            </a:solidFill>
            <a:ln>
              <a:noFill/>
            </a:ln>
            <a:effectLst/>
          </c:spPr>
          <c:invertIfNegative val="0"/>
          <c:cat>
            <c:strRef>
              <c:f>Sheet1!$A$2:$A$4</c:f>
              <c:strCache>
                <c:ptCount val="3"/>
                <c:pt idx="0">
                  <c:v>Quarter 1</c:v>
                </c:pt>
                <c:pt idx="1">
                  <c:v>Quarter 2</c:v>
                </c:pt>
                <c:pt idx="2">
                  <c:v>Quarter 3</c:v>
                </c:pt>
              </c:strCache>
            </c:strRef>
          </c:cat>
          <c:val>
            <c:numRef>
              <c:f>Sheet1!$C$2:$C$4</c:f>
              <c:numCache>
                <c:formatCode>General</c:formatCode>
                <c:ptCount val="3"/>
                <c:pt idx="0">
                  <c:v>7</c:v>
                </c:pt>
                <c:pt idx="1">
                  <c:v>9</c:v>
                </c:pt>
                <c:pt idx="2">
                  <c:v>6</c:v>
                </c:pt>
              </c:numCache>
            </c:numRef>
          </c:val>
          <c:extLst>
            <c:ext xmlns:c16="http://schemas.microsoft.com/office/drawing/2014/chart" uri="{C3380CC4-5D6E-409C-BE32-E72D297353CC}">
              <c16:uniqueId val="{00000001-F5A2-4A3B-B977-E496D175A361}"/>
            </c:ext>
          </c:extLst>
        </c:ser>
        <c:dLbls>
          <c:showLegendKey val="0"/>
          <c:showVal val="0"/>
          <c:showCatName val="0"/>
          <c:showSerName val="0"/>
          <c:showPercent val="0"/>
          <c:showBubbleSize val="0"/>
        </c:dLbls>
        <c:gapWidth val="424"/>
        <c:overlap val="-79"/>
        <c:axId val="1193565520"/>
        <c:axId val="391359376"/>
      </c:barChart>
      <c:catAx>
        <c:axId val="119356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1359376"/>
        <c:crosses val="autoZero"/>
        <c:auto val="1"/>
        <c:lblAlgn val="ctr"/>
        <c:lblOffset val="100"/>
        <c:noMultiLvlLbl val="0"/>
      </c:catAx>
      <c:valAx>
        <c:axId val="391359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93565520"/>
        <c:crosses val="autoZero"/>
        <c:crossBetween val="between"/>
      </c:valAx>
      <c:spPr>
        <a:noFill/>
        <a:ln>
          <a:solidFill>
            <a:srgbClr val="8A3F0C"/>
          </a:solidFill>
        </a:ln>
        <a:effectLst/>
      </c:spPr>
    </c:plotArea>
    <c:legend>
      <c:legendPos val="b"/>
      <c:layout>
        <c:manualLayout>
          <c:xMode val="edge"/>
          <c:yMode val="edge"/>
          <c:x val="0.26515764435695538"/>
          <c:y val="0.94542519685039372"/>
          <c:w val="0.46968471128608924"/>
          <c:h val="5.457480314960629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rgbClr val="8A3F0C"/>
      </a:solid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sz="800" b="0" dirty="0">
                <a:solidFill>
                  <a:srgbClr val="8A3F0C"/>
                </a:solidFill>
                <a:latin typeface="+mn-lt"/>
              </a:rPr>
              <a:t>83%</a:t>
            </a:r>
          </a:p>
        </c:rich>
      </c:tx>
      <c:layout>
        <c:manualLayout>
          <c:xMode val="edge"/>
          <c:yMode val="edge"/>
          <c:x val="0.31121594378338235"/>
          <c:y val="0.15436620437177231"/>
        </c:manualLayout>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5.7819717847769028E-2"/>
          <c:y val="7.6277687835749508E-2"/>
          <c:w val="0.9277741141732283"/>
          <c:h val="0.61654266135949665"/>
        </c:manualLayout>
      </c:layout>
      <c:barChart>
        <c:barDir val="col"/>
        <c:grouping val="clustered"/>
        <c:varyColors val="0"/>
        <c:ser>
          <c:idx val="0"/>
          <c:order val="0"/>
          <c:tx>
            <c:strRef>
              <c:f>Sheet1!$B$1</c:f>
              <c:strCache>
                <c:ptCount val="1"/>
                <c:pt idx="0">
                  <c:v>Planned Targets</c:v>
                </c:pt>
              </c:strCache>
            </c:strRef>
          </c:tx>
          <c:spPr>
            <a:solidFill>
              <a:srgbClr val="9E480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Sheet1!$A$2:$A$3</c:f>
              <c:strCache>
                <c:ptCount val="2"/>
                <c:pt idx="0">
                  <c:v>Compliance &amp; Enforcement</c:v>
                </c:pt>
                <c:pt idx="1">
                  <c:v>Legal Services</c:v>
                </c:pt>
              </c:strCache>
            </c:strRef>
          </c:cat>
          <c:val>
            <c:numRef>
              <c:f>Sheet1!$B$2:$B$3</c:f>
              <c:numCache>
                <c:formatCode>General</c:formatCode>
                <c:ptCount val="2"/>
                <c:pt idx="0">
                  <c:v>6</c:v>
                </c:pt>
                <c:pt idx="1">
                  <c:v>3</c:v>
                </c:pt>
              </c:numCache>
            </c:numRef>
          </c:val>
          <c:extLst>
            <c:ext xmlns:c16="http://schemas.microsoft.com/office/drawing/2014/chart" uri="{C3380CC4-5D6E-409C-BE32-E72D297353CC}">
              <c16:uniqueId val="{00000000-F5A2-4A3B-B977-E496D175A361}"/>
            </c:ext>
          </c:extLst>
        </c:ser>
        <c:ser>
          <c:idx val="1"/>
          <c:order val="1"/>
          <c:tx>
            <c:strRef>
              <c:f>Sheet1!$C$1</c:f>
              <c:strCache>
                <c:ptCount val="1"/>
                <c:pt idx="0">
                  <c:v>Achieved Targets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Sheet1!$A$2:$A$3</c:f>
              <c:strCache>
                <c:ptCount val="2"/>
                <c:pt idx="0">
                  <c:v>Compliance &amp; Enforcement</c:v>
                </c:pt>
                <c:pt idx="1">
                  <c:v>Legal Services</c:v>
                </c:pt>
              </c:strCache>
            </c:strRef>
          </c:cat>
          <c:val>
            <c:numRef>
              <c:f>Sheet1!$C$2:$C$3</c:f>
              <c:numCache>
                <c:formatCode>General</c:formatCode>
                <c:ptCount val="2"/>
                <c:pt idx="0">
                  <c:v>5</c:v>
                </c:pt>
                <c:pt idx="1">
                  <c:v>2</c:v>
                </c:pt>
              </c:numCache>
            </c:numRef>
          </c:val>
          <c:extLst>
            <c:ext xmlns:c16="http://schemas.microsoft.com/office/drawing/2014/chart" uri="{C3380CC4-5D6E-409C-BE32-E72D297353CC}">
              <c16:uniqueId val="{00000001-F5A2-4A3B-B977-E496D175A361}"/>
            </c:ext>
          </c:extLst>
        </c:ser>
        <c:dLbls>
          <c:showLegendKey val="0"/>
          <c:showVal val="0"/>
          <c:showCatName val="0"/>
          <c:showSerName val="0"/>
          <c:showPercent val="0"/>
          <c:showBubbleSize val="0"/>
        </c:dLbls>
        <c:gapWidth val="267"/>
        <c:overlap val="-43"/>
        <c:axId val="1193565520"/>
        <c:axId val="391359376"/>
      </c:barChart>
      <c:catAx>
        <c:axId val="119356552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lgn="just">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391359376"/>
        <c:crosses val="autoZero"/>
        <c:auto val="1"/>
        <c:lblAlgn val="ctr"/>
        <c:lblOffset val="100"/>
        <c:noMultiLvlLbl val="0"/>
      </c:catAx>
      <c:valAx>
        <c:axId val="391359376"/>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1193565520"/>
        <c:crosses val="autoZero"/>
        <c:crossBetween val="between"/>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6.0002400096002123E-4"/>
          <c:y val="0.94275817909325865"/>
          <c:w val="0.97907100750049414"/>
          <c:h val="5.724182090674140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sz="800" b="0" dirty="0">
                <a:solidFill>
                  <a:srgbClr val="8A3F0C"/>
                </a:solidFill>
                <a:latin typeface="+mn-lt"/>
              </a:rPr>
              <a:t>100%</a:t>
            </a:r>
          </a:p>
        </c:rich>
      </c:tx>
      <c:layout>
        <c:manualLayout>
          <c:xMode val="edge"/>
          <c:yMode val="edge"/>
          <c:x val="0.31028837827728284"/>
          <c:y val="7.9010756565362231E-2"/>
        </c:manualLayout>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5.7819717847769028E-2"/>
          <c:y val="7.6277687835749508E-2"/>
          <c:w val="0.9277741141732283"/>
          <c:h val="0.61306785611046943"/>
        </c:manualLayout>
      </c:layout>
      <c:barChart>
        <c:barDir val="col"/>
        <c:grouping val="clustered"/>
        <c:varyColors val="0"/>
        <c:ser>
          <c:idx val="0"/>
          <c:order val="0"/>
          <c:tx>
            <c:strRef>
              <c:f>Sheet1!$B$1</c:f>
              <c:strCache>
                <c:ptCount val="1"/>
                <c:pt idx="0">
                  <c:v>Planned Targets</c:v>
                </c:pt>
              </c:strCache>
            </c:strRef>
          </c:tx>
          <c:spPr>
            <a:solidFill>
              <a:srgbClr val="9E480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Sheet1!$A$2:$A$3</c:f>
              <c:strCache>
                <c:ptCount val="2"/>
                <c:pt idx="0">
                  <c:v>Compliance &amp; Enforcement</c:v>
                </c:pt>
                <c:pt idx="1">
                  <c:v>Legal Services</c:v>
                </c:pt>
              </c:strCache>
            </c:strRef>
          </c:cat>
          <c:val>
            <c:numRef>
              <c:f>Sheet1!$B$2:$B$3</c:f>
              <c:numCache>
                <c:formatCode>General</c:formatCode>
                <c:ptCount val="2"/>
                <c:pt idx="0">
                  <c:v>6</c:v>
                </c:pt>
                <c:pt idx="1">
                  <c:v>3</c:v>
                </c:pt>
              </c:numCache>
            </c:numRef>
          </c:val>
          <c:extLst>
            <c:ext xmlns:c16="http://schemas.microsoft.com/office/drawing/2014/chart" uri="{C3380CC4-5D6E-409C-BE32-E72D297353CC}">
              <c16:uniqueId val="{00000000-062C-445B-961E-FA24906D27EA}"/>
            </c:ext>
          </c:extLst>
        </c:ser>
        <c:ser>
          <c:idx val="1"/>
          <c:order val="1"/>
          <c:tx>
            <c:strRef>
              <c:f>Sheet1!$C$1</c:f>
              <c:strCache>
                <c:ptCount val="1"/>
                <c:pt idx="0">
                  <c:v>Achieved Targets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Sheet1!$A$2:$A$3</c:f>
              <c:strCache>
                <c:ptCount val="2"/>
                <c:pt idx="0">
                  <c:v>Compliance &amp; Enforcement</c:v>
                </c:pt>
                <c:pt idx="1">
                  <c:v>Legal Services</c:v>
                </c:pt>
              </c:strCache>
            </c:strRef>
          </c:cat>
          <c:val>
            <c:numRef>
              <c:f>Sheet1!$C$2:$C$3</c:f>
              <c:numCache>
                <c:formatCode>General</c:formatCode>
                <c:ptCount val="2"/>
                <c:pt idx="0">
                  <c:v>6</c:v>
                </c:pt>
                <c:pt idx="1">
                  <c:v>3</c:v>
                </c:pt>
              </c:numCache>
            </c:numRef>
          </c:val>
          <c:extLst>
            <c:ext xmlns:c16="http://schemas.microsoft.com/office/drawing/2014/chart" uri="{C3380CC4-5D6E-409C-BE32-E72D297353CC}">
              <c16:uniqueId val="{00000001-062C-445B-961E-FA24906D27EA}"/>
            </c:ext>
          </c:extLst>
        </c:ser>
        <c:dLbls>
          <c:showLegendKey val="0"/>
          <c:showVal val="0"/>
          <c:showCatName val="0"/>
          <c:showSerName val="0"/>
          <c:showPercent val="0"/>
          <c:showBubbleSize val="0"/>
        </c:dLbls>
        <c:gapWidth val="267"/>
        <c:overlap val="-43"/>
        <c:axId val="1193565520"/>
        <c:axId val="391359376"/>
      </c:barChart>
      <c:catAx>
        <c:axId val="119356552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lgn="just">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391359376"/>
        <c:crosses val="autoZero"/>
        <c:auto val="1"/>
        <c:lblAlgn val="ctr"/>
        <c:lblOffset val="100"/>
        <c:noMultiLvlLbl val="0"/>
      </c:catAx>
      <c:valAx>
        <c:axId val="391359376"/>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1193565520"/>
        <c:crosses val="autoZero"/>
        <c:crossBetween val="between"/>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5.0419888069514361E-3"/>
          <c:y val="0.94844423573740089"/>
          <c:w val="0.99495364789536334"/>
          <c:h val="5.155576426259911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894895298705404E-2"/>
          <c:y val="7.6277765781781429E-2"/>
          <c:w val="0.9277741141732283"/>
          <c:h val="0.61010962011358227"/>
        </c:manualLayout>
      </c:layout>
      <c:barChart>
        <c:barDir val="col"/>
        <c:grouping val="clustered"/>
        <c:varyColors val="0"/>
        <c:ser>
          <c:idx val="0"/>
          <c:order val="0"/>
          <c:tx>
            <c:strRef>
              <c:f>Sheet1!$B$1</c:f>
              <c:strCache>
                <c:ptCount val="1"/>
                <c:pt idx="0">
                  <c:v>Planned Targets</c:v>
                </c:pt>
              </c:strCache>
            </c:strRef>
          </c:tx>
          <c:spPr>
            <a:solidFill>
              <a:srgbClr val="9E480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Sheet1!$A$2:$A$3</c:f>
              <c:strCache>
                <c:ptCount val="2"/>
                <c:pt idx="0">
                  <c:v>Compliance &amp; Enforcement</c:v>
                </c:pt>
                <c:pt idx="1">
                  <c:v>Legal Services</c:v>
                </c:pt>
              </c:strCache>
            </c:strRef>
          </c:cat>
          <c:val>
            <c:numRef>
              <c:f>Sheet1!$B$2:$B$3</c:f>
              <c:numCache>
                <c:formatCode>General</c:formatCode>
                <c:ptCount val="2"/>
                <c:pt idx="0">
                  <c:v>6</c:v>
                </c:pt>
                <c:pt idx="1">
                  <c:v>3</c:v>
                </c:pt>
              </c:numCache>
            </c:numRef>
          </c:val>
          <c:extLst>
            <c:ext xmlns:c16="http://schemas.microsoft.com/office/drawing/2014/chart" uri="{C3380CC4-5D6E-409C-BE32-E72D297353CC}">
              <c16:uniqueId val="{00000000-92C1-4523-BF66-12A9FD7C87C7}"/>
            </c:ext>
          </c:extLst>
        </c:ser>
        <c:ser>
          <c:idx val="1"/>
          <c:order val="1"/>
          <c:tx>
            <c:strRef>
              <c:f>Sheet1!$C$1</c:f>
              <c:strCache>
                <c:ptCount val="1"/>
                <c:pt idx="0">
                  <c:v>Achieved Targets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Sheet1!$A$2:$A$3</c:f>
              <c:strCache>
                <c:ptCount val="2"/>
                <c:pt idx="0">
                  <c:v>Compliance &amp; Enforcement</c:v>
                </c:pt>
                <c:pt idx="1">
                  <c:v>Legal Services</c:v>
                </c:pt>
              </c:strCache>
            </c:strRef>
          </c:cat>
          <c:val>
            <c:numRef>
              <c:f>Sheet1!$C$2:$C$3</c:f>
              <c:numCache>
                <c:formatCode>General</c:formatCode>
                <c:ptCount val="2"/>
                <c:pt idx="0">
                  <c:v>4</c:v>
                </c:pt>
                <c:pt idx="1">
                  <c:v>2</c:v>
                </c:pt>
              </c:numCache>
            </c:numRef>
          </c:val>
          <c:extLst>
            <c:ext xmlns:c16="http://schemas.microsoft.com/office/drawing/2014/chart" uri="{C3380CC4-5D6E-409C-BE32-E72D297353CC}">
              <c16:uniqueId val="{00000001-92C1-4523-BF66-12A9FD7C87C7}"/>
            </c:ext>
          </c:extLst>
        </c:ser>
        <c:dLbls>
          <c:showLegendKey val="0"/>
          <c:showVal val="0"/>
          <c:showCatName val="0"/>
          <c:showSerName val="0"/>
          <c:showPercent val="0"/>
          <c:showBubbleSize val="0"/>
        </c:dLbls>
        <c:gapWidth val="267"/>
        <c:overlap val="-43"/>
        <c:axId val="1193565520"/>
        <c:axId val="391359376"/>
      </c:barChart>
      <c:catAx>
        <c:axId val="119356552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lgn="just">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391359376"/>
        <c:crosses val="autoZero"/>
        <c:auto val="1"/>
        <c:lblAlgn val="ctr"/>
        <c:lblOffset val="100"/>
        <c:noMultiLvlLbl val="0"/>
      </c:catAx>
      <c:valAx>
        <c:axId val="391359376"/>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1193565520"/>
        <c:crosses val="autoZero"/>
        <c:crossBetween val="between"/>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4.363297685180231E-6"/>
          <c:y val="0.9543607077311751"/>
          <c:w val="0.99495364789536334"/>
          <c:h val="4.563929226882491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2.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8.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9.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rawings/drawing1.xml><?xml version="1.0" encoding="utf-8"?>
<c:userShapes xmlns:c="http://schemas.openxmlformats.org/drawingml/2006/chart">
  <cdr:relSizeAnchor xmlns:cdr="http://schemas.openxmlformats.org/drawingml/2006/chartDrawing">
    <cdr:from>
      <cdr:x>0.52613</cdr:x>
      <cdr:y>0.23245</cdr:y>
    </cdr:from>
    <cdr:to>
      <cdr:x>0.59634</cdr:x>
      <cdr:y>0.29791</cdr:y>
    </cdr:to>
    <cdr:sp macro="" textlink="">
      <cdr:nvSpPr>
        <cdr:cNvPr id="3" name="TextBox 2">
          <a:extLst xmlns:a="http://schemas.openxmlformats.org/drawingml/2006/main">
            <a:ext uri="{FF2B5EF4-FFF2-40B4-BE49-F238E27FC236}">
              <a16:creationId xmlns:a16="http://schemas.microsoft.com/office/drawing/2014/main" id="{2EC9C165-A9D7-4137-8D26-69702737D8E0}"/>
            </a:ext>
          </a:extLst>
        </cdr:cNvPr>
        <cdr:cNvSpPr txBox="1"/>
      </cdr:nvSpPr>
      <cdr:spPr>
        <a:xfrm xmlns:a="http://schemas.openxmlformats.org/drawingml/2006/main">
          <a:off x="3207274" y="944685"/>
          <a:ext cx="428024" cy="2660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solidFill>
                <a:srgbClr val="8A3F0C"/>
              </a:solidFill>
            </a:rPr>
            <a:t>96</a:t>
          </a:r>
          <a:r>
            <a:rPr lang="en-US" sz="1100" dirty="0">
              <a:solidFill>
                <a:srgbClr val="8A3F0C"/>
              </a:solidFill>
            </a:rPr>
            <a:t>%</a:t>
          </a:r>
        </a:p>
      </cdr:txBody>
    </cdr:sp>
  </cdr:relSizeAnchor>
  <cdr:relSizeAnchor xmlns:cdr="http://schemas.openxmlformats.org/drawingml/2006/chartDrawing">
    <cdr:from>
      <cdr:x>0.83171</cdr:x>
      <cdr:y>0.30231</cdr:y>
    </cdr:from>
    <cdr:to>
      <cdr:x>0.90976</cdr:x>
      <cdr:y>0.36999</cdr:y>
    </cdr:to>
    <cdr:sp macro="" textlink="">
      <cdr:nvSpPr>
        <cdr:cNvPr id="4" name="TextBox 3">
          <a:extLst xmlns:a="http://schemas.openxmlformats.org/drawingml/2006/main">
            <a:ext uri="{FF2B5EF4-FFF2-40B4-BE49-F238E27FC236}">
              <a16:creationId xmlns:a16="http://schemas.microsoft.com/office/drawing/2014/main" id="{95E3D8DE-4C52-4FC9-9813-DD4D357820D7}"/>
            </a:ext>
          </a:extLst>
        </cdr:cNvPr>
        <cdr:cNvSpPr txBox="1"/>
      </cdr:nvSpPr>
      <cdr:spPr>
        <a:xfrm xmlns:a="http://schemas.openxmlformats.org/drawingml/2006/main">
          <a:off x="5070089" y="1228577"/>
          <a:ext cx="475785" cy="2750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rgbClr val="8A3F0C"/>
              </a:solidFill>
            </a:rPr>
            <a:t>83%</a:t>
          </a:r>
        </a:p>
      </cdr:txBody>
    </cdr:sp>
  </cdr:relSizeAnchor>
</c:userShapes>
</file>

<file path=ppt/drawings/drawing10.xml><?xml version="1.0" encoding="utf-8"?>
<c:userShapes xmlns:c="http://schemas.openxmlformats.org/drawingml/2006/chart">
  <cdr:relSizeAnchor xmlns:cdr="http://schemas.openxmlformats.org/drawingml/2006/chartDrawing">
    <cdr:from>
      <cdr:x>0.51374</cdr:x>
      <cdr:y>0.15129</cdr:y>
    </cdr:from>
    <cdr:to>
      <cdr:x>0.60366</cdr:x>
      <cdr:y>0.21675</cdr:y>
    </cdr:to>
    <cdr:sp macro="" textlink="">
      <cdr:nvSpPr>
        <cdr:cNvPr id="3" name="TextBox 2">
          <a:extLst xmlns:a="http://schemas.openxmlformats.org/drawingml/2006/main">
            <a:ext uri="{FF2B5EF4-FFF2-40B4-BE49-F238E27FC236}">
              <a16:creationId xmlns:a16="http://schemas.microsoft.com/office/drawing/2014/main" id="{2EC9C165-A9D7-4137-8D26-69702737D8E0}"/>
            </a:ext>
          </a:extLst>
        </cdr:cNvPr>
        <cdr:cNvSpPr txBox="1"/>
      </cdr:nvSpPr>
      <cdr:spPr>
        <a:xfrm xmlns:a="http://schemas.openxmlformats.org/drawingml/2006/main">
          <a:off x="3131776" y="614860"/>
          <a:ext cx="548126" cy="2660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solidFill>
                <a:srgbClr val="8A3F0C"/>
              </a:solidFill>
            </a:rPr>
            <a:t>100</a:t>
          </a:r>
          <a:r>
            <a:rPr lang="en-US" sz="1100" dirty="0">
              <a:solidFill>
                <a:srgbClr val="8A3F0C"/>
              </a:solidFill>
            </a:rPr>
            <a:t>%</a:t>
          </a:r>
        </a:p>
      </cdr:txBody>
    </cdr:sp>
  </cdr:relSizeAnchor>
  <cdr:relSizeAnchor xmlns:cdr="http://schemas.openxmlformats.org/drawingml/2006/chartDrawing">
    <cdr:from>
      <cdr:x>0.82549</cdr:x>
      <cdr:y>0.15018</cdr:y>
    </cdr:from>
    <cdr:to>
      <cdr:x>0.9175</cdr:x>
      <cdr:y>0.21787</cdr:y>
    </cdr:to>
    <cdr:sp macro="" textlink="">
      <cdr:nvSpPr>
        <cdr:cNvPr id="4" name="TextBox 3">
          <a:extLst xmlns:a="http://schemas.openxmlformats.org/drawingml/2006/main">
            <a:ext uri="{FF2B5EF4-FFF2-40B4-BE49-F238E27FC236}">
              <a16:creationId xmlns:a16="http://schemas.microsoft.com/office/drawing/2014/main" id="{95E3D8DE-4C52-4FC9-9813-DD4D357820D7}"/>
            </a:ext>
          </a:extLst>
        </cdr:cNvPr>
        <cdr:cNvSpPr txBox="1"/>
      </cdr:nvSpPr>
      <cdr:spPr>
        <a:xfrm xmlns:a="http://schemas.openxmlformats.org/drawingml/2006/main">
          <a:off x="5032187" y="610329"/>
          <a:ext cx="560893" cy="2750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solidFill>
                <a:srgbClr val="8A3F0C"/>
              </a:solidFill>
            </a:rPr>
            <a:t>100</a:t>
          </a:r>
          <a:r>
            <a:rPr lang="en-US" sz="1100" dirty="0">
              <a:solidFill>
                <a:srgbClr val="8A3F0C"/>
              </a:solidFill>
            </a:rPr>
            <a:t>%</a:t>
          </a:r>
        </a:p>
      </cdr:txBody>
    </cdr:sp>
  </cdr:relSizeAnchor>
</c:userShapes>
</file>

<file path=ppt/drawings/drawing11.xml><?xml version="1.0" encoding="utf-8"?>
<c:userShapes xmlns:c="http://schemas.openxmlformats.org/drawingml/2006/chart">
  <cdr:relSizeAnchor xmlns:cdr="http://schemas.openxmlformats.org/drawingml/2006/chartDrawing">
    <cdr:from>
      <cdr:x>0.80468</cdr:x>
      <cdr:y>0.06181</cdr:y>
    </cdr:from>
    <cdr:to>
      <cdr:x>1</cdr:x>
      <cdr:y>0.12727</cdr:y>
    </cdr:to>
    <cdr:sp macro="" textlink="">
      <cdr:nvSpPr>
        <cdr:cNvPr id="3" name="TextBox 2">
          <a:extLst xmlns:a="http://schemas.openxmlformats.org/drawingml/2006/main">
            <a:ext uri="{FF2B5EF4-FFF2-40B4-BE49-F238E27FC236}">
              <a16:creationId xmlns:a16="http://schemas.microsoft.com/office/drawing/2014/main" id="{2EC9C165-A9D7-4137-8D26-69702737D8E0}"/>
            </a:ext>
          </a:extLst>
        </cdr:cNvPr>
        <cdr:cNvSpPr txBox="1"/>
      </cdr:nvSpPr>
      <cdr:spPr>
        <a:xfrm xmlns:a="http://schemas.openxmlformats.org/drawingml/2006/main">
          <a:off x="2071977" y="266428"/>
          <a:ext cx="502920" cy="2821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solidFill>
                <a:srgbClr val="8A3F0C"/>
              </a:solidFill>
            </a:rPr>
            <a:t>100%</a:t>
          </a:r>
        </a:p>
      </cdr:txBody>
    </cdr:sp>
  </cdr:relSizeAnchor>
  <cdr:relSizeAnchor xmlns:cdr="http://schemas.openxmlformats.org/drawingml/2006/chartDrawing">
    <cdr:from>
      <cdr:x>0.37275</cdr:x>
      <cdr:y>0.32373</cdr:y>
    </cdr:from>
    <cdr:to>
      <cdr:x>0.54439</cdr:x>
      <cdr:y>0.37323</cdr:y>
    </cdr:to>
    <cdr:sp macro="" textlink="">
      <cdr:nvSpPr>
        <cdr:cNvPr id="2" name="TextBox 1">
          <a:extLst xmlns:a="http://schemas.openxmlformats.org/drawingml/2006/main">
            <a:ext uri="{FF2B5EF4-FFF2-40B4-BE49-F238E27FC236}">
              <a16:creationId xmlns:a16="http://schemas.microsoft.com/office/drawing/2014/main" id="{FE39FA24-1F16-498C-8BCB-3EF82528A89C}"/>
            </a:ext>
          </a:extLst>
        </cdr:cNvPr>
        <cdr:cNvSpPr txBox="1"/>
      </cdr:nvSpPr>
      <cdr:spPr>
        <a:xfrm xmlns:a="http://schemas.openxmlformats.org/drawingml/2006/main">
          <a:off x="959787" y="1395391"/>
          <a:ext cx="441960" cy="2133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solidFill>
                <a:srgbClr val="8A3F0C"/>
              </a:solidFill>
            </a:rPr>
            <a:t>100%</a:t>
          </a:r>
        </a:p>
      </cdr:txBody>
    </cdr:sp>
  </cdr:relSizeAnchor>
  <cdr:relSizeAnchor xmlns:cdr="http://schemas.openxmlformats.org/drawingml/2006/chartDrawing">
    <cdr:from>
      <cdr:x>0.60345</cdr:x>
      <cdr:y>0.32292</cdr:y>
    </cdr:from>
    <cdr:to>
      <cdr:x>0.76917</cdr:x>
      <cdr:y>0.36005</cdr:y>
    </cdr:to>
    <cdr:sp macro="" textlink="">
      <cdr:nvSpPr>
        <cdr:cNvPr id="4" name="TextBox 3">
          <a:extLst xmlns:a="http://schemas.openxmlformats.org/drawingml/2006/main">
            <a:ext uri="{FF2B5EF4-FFF2-40B4-BE49-F238E27FC236}">
              <a16:creationId xmlns:a16="http://schemas.microsoft.com/office/drawing/2014/main" id="{7F94A686-BE78-4417-8A16-76F402858B72}"/>
            </a:ext>
          </a:extLst>
        </cdr:cNvPr>
        <cdr:cNvSpPr txBox="1"/>
      </cdr:nvSpPr>
      <cdr:spPr>
        <a:xfrm xmlns:a="http://schemas.openxmlformats.org/drawingml/2006/main">
          <a:off x="1553817" y="1391920"/>
          <a:ext cx="426720" cy="1600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solidFill>
                <a:srgbClr val="8A3F0C"/>
              </a:solidFill>
            </a:rPr>
            <a:t>100%</a:t>
          </a:r>
        </a:p>
      </cdr:txBody>
    </cdr:sp>
  </cdr:relSizeAnchor>
</c:userShapes>
</file>

<file path=ppt/drawings/drawing12.xml><?xml version="1.0" encoding="utf-8"?>
<c:userShapes xmlns:c="http://schemas.openxmlformats.org/drawingml/2006/chart">
  <cdr:relSizeAnchor xmlns:cdr="http://schemas.openxmlformats.org/drawingml/2006/chartDrawing">
    <cdr:from>
      <cdr:x>0.82524</cdr:x>
      <cdr:y>0.06335</cdr:y>
    </cdr:from>
    <cdr:to>
      <cdr:x>1</cdr:x>
      <cdr:y>0.10362</cdr:y>
    </cdr:to>
    <cdr:sp macro="" textlink="">
      <cdr:nvSpPr>
        <cdr:cNvPr id="5" name="TextBox 1">
          <a:extLst xmlns:a="http://schemas.openxmlformats.org/drawingml/2006/main">
            <a:ext uri="{FF2B5EF4-FFF2-40B4-BE49-F238E27FC236}">
              <a16:creationId xmlns:a16="http://schemas.microsoft.com/office/drawing/2014/main" id="{FB3FF432-F806-4BFA-BCB9-DE37D8604752}"/>
            </a:ext>
          </a:extLst>
        </cdr:cNvPr>
        <cdr:cNvSpPr txBox="1"/>
      </cdr:nvSpPr>
      <cdr:spPr>
        <a:xfrm xmlns:a="http://schemas.openxmlformats.org/drawingml/2006/main">
          <a:off x="2080460" y="271966"/>
          <a:ext cx="440569" cy="17289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dirty="0">
              <a:solidFill>
                <a:srgbClr val="8A3F0C"/>
              </a:solidFill>
            </a:rPr>
            <a:t>100%</a:t>
          </a:r>
        </a:p>
      </cdr:txBody>
    </cdr:sp>
  </cdr:relSizeAnchor>
  <cdr:relSizeAnchor xmlns:cdr="http://schemas.openxmlformats.org/drawingml/2006/chartDrawing">
    <cdr:from>
      <cdr:x>0.19685</cdr:x>
      <cdr:y>0.0013</cdr:y>
    </cdr:from>
    <cdr:to>
      <cdr:x>0.73928</cdr:x>
      <cdr:y>0.0736</cdr:y>
    </cdr:to>
    <cdr:sp macro="" textlink="">
      <cdr:nvSpPr>
        <cdr:cNvPr id="6" name="TextBox 5">
          <a:extLst xmlns:a="http://schemas.openxmlformats.org/drawingml/2006/main">
            <a:ext uri="{FF2B5EF4-FFF2-40B4-BE49-F238E27FC236}">
              <a16:creationId xmlns:a16="http://schemas.microsoft.com/office/drawing/2014/main" id="{6B81E081-02E9-4DEC-A021-EA40AA4A01F0}"/>
            </a:ext>
          </a:extLst>
        </cdr:cNvPr>
        <cdr:cNvSpPr txBox="1"/>
      </cdr:nvSpPr>
      <cdr:spPr>
        <a:xfrm xmlns:a="http://schemas.openxmlformats.org/drawingml/2006/main">
          <a:off x="752854" y="5398"/>
          <a:ext cx="2074579" cy="300082"/>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xmlns:a="http://schemas.openxmlformats.org/drawingml/2006/main">
          <a:pPr algn="ctr"/>
          <a:r>
            <a:rPr lang="en-US" dirty="0">
              <a:solidFill>
                <a:srgbClr val="8A3F0C"/>
              </a:solidFill>
            </a:rPr>
            <a:t>Quarter 2</a:t>
          </a:r>
        </a:p>
      </cdr:txBody>
    </cdr:sp>
  </cdr:relSizeAnchor>
  <cdr:relSizeAnchor xmlns:cdr="http://schemas.openxmlformats.org/drawingml/2006/chartDrawing">
    <cdr:from>
      <cdr:x>0.14283</cdr:x>
      <cdr:y>0.45716</cdr:y>
    </cdr:from>
    <cdr:to>
      <cdr:x>0.31814</cdr:x>
      <cdr:y>0.49799</cdr:y>
    </cdr:to>
    <cdr:sp macro="" textlink="">
      <cdr:nvSpPr>
        <cdr:cNvPr id="2" name="TextBox 1">
          <a:extLst xmlns:a="http://schemas.openxmlformats.org/drawingml/2006/main">
            <a:ext uri="{FF2B5EF4-FFF2-40B4-BE49-F238E27FC236}">
              <a16:creationId xmlns:a16="http://schemas.microsoft.com/office/drawing/2014/main" id="{176121A1-19EE-4364-A157-484282DBC173}"/>
            </a:ext>
          </a:extLst>
        </cdr:cNvPr>
        <cdr:cNvSpPr txBox="1"/>
      </cdr:nvSpPr>
      <cdr:spPr>
        <a:xfrm xmlns:a="http://schemas.openxmlformats.org/drawingml/2006/main">
          <a:off x="360079" y="1962650"/>
          <a:ext cx="441960" cy="1752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solidFill>
                <a:srgbClr val="8A3F0C"/>
              </a:solidFill>
            </a:rPr>
            <a:t>100%</a:t>
          </a:r>
        </a:p>
      </cdr:txBody>
    </cdr:sp>
  </cdr:relSizeAnchor>
  <cdr:relSizeAnchor xmlns:cdr="http://schemas.openxmlformats.org/drawingml/2006/chartDrawing">
    <cdr:from>
      <cdr:x>0.59924</cdr:x>
      <cdr:y>0.32197</cdr:y>
    </cdr:from>
    <cdr:to>
      <cdr:x>0.78791</cdr:x>
      <cdr:y>0.3628</cdr:y>
    </cdr:to>
    <cdr:sp macro="" textlink="">
      <cdr:nvSpPr>
        <cdr:cNvPr id="3" name="TextBox 2">
          <a:extLst xmlns:a="http://schemas.openxmlformats.org/drawingml/2006/main">
            <a:ext uri="{FF2B5EF4-FFF2-40B4-BE49-F238E27FC236}">
              <a16:creationId xmlns:a16="http://schemas.microsoft.com/office/drawing/2014/main" id="{9918DD67-3CD8-457B-9255-1961F2AE3C2E}"/>
            </a:ext>
          </a:extLst>
        </cdr:cNvPr>
        <cdr:cNvSpPr txBox="1"/>
      </cdr:nvSpPr>
      <cdr:spPr>
        <a:xfrm xmlns:a="http://schemas.openxmlformats.org/drawingml/2006/main">
          <a:off x="1510698" y="1382260"/>
          <a:ext cx="475654" cy="1752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solidFill>
                <a:srgbClr val="8A3F0C"/>
              </a:solidFill>
            </a:rPr>
            <a:t>100%</a:t>
          </a:r>
        </a:p>
      </cdr:txBody>
    </cdr:sp>
  </cdr:relSizeAnchor>
</c:userShapes>
</file>

<file path=ppt/drawings/drawing13.xml><?xml version="1.0" encoding="utf-8"?>
<c:userShapes xmlns:c="http://schemas.openxmlformats.org/drawingml/2006/chart">
  <cdr:relSizeAnchor xmlns:cdr="http://schemas.openxmlformats.org/drawingml/2006/chartDrawing">
    <cdr:from>
      <cdr:x>0.38011</cdr:x>
      <cdr:y>0.32788</cdr:y>
    </cdr:from>
    <cdr:to>
      <cdr:x>0.54232</cdr:x>
      <cdr:y>0.36337</cdr:y>
    </cdr:to>
    <cdr:sp macro="" textlink="">
      <cdr:nvSpPr>
        <cdr:cNvPr id="3" name="TextBox 2">
          <a:extLst xmlns:a="http://schemas.openxmlformats.org/drawingml/2006/main">
            <a:ext uri="{FF2B5EF4-FFF2-40B4-BE49-F238E27FC236}">
              <a16:creationId xmlns:a16="http://schemas.microsoft.com/office/drawing/2014/main" id="{2EC9C165-A9D7-4137-8D26-69702737D8E0}"/>
            </a:ext>
          </a:extLst>
        </cdr:cNvPr>
        <cdr:cNvSpPr txBox="1"/>
      </cdr:nvSpPr>
      <cdr:spPr>
        <a:xfrm xmlns:a="http://schemas.openxmlformats.org/drawingml/2006/main">
          <a:off x="958270" y="1407611"/>
          <a:ext cx="408924" cy="1523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solidFill>
                <a:srgbClr val="8A3F0C"/>
              </a:solidFill>
            </a:rPr>
            <a:t>100%</a:t>
          </a:r>
        </a:p>
      </cdr:txBody>
    </cdr:sp>
  </cdr:relSizeAnchor>
  <cdr:relSizeAnchor xmlns:cdr="http://schemas.openxmlformats.org/drawingml/2006/chartDrawing">
    <cdr:from>
      <cdr:x>0.60588</cdr:x>
      <cdr:y>0.32255</cdr:y>
    </cdr:from>
    <cdr:to>
      <cdr:x>0.77242</cdr:x>
      <cdr:y>0.36515</cdr:y>
    </cdr:to>
    <cdr:sp macro="" textlink="">
      <cdr:nvSpPr>
        <cdr:cNvPr id="5" name="TextBox 1">
          <a:extLst xmlns:a="http://schemas.openxmlformats.org/drawingml/2006/main">
            <a:ext uri="{FF2B5EF4-FFF2-40B4-BE49-F238E27FC236}">
              <a16:creationId xmlns:a16="http://schemas.microsoft.com/office/drawing/2014/main" id="{FB3FF432-F806-4BFA-BCB9-DE37D8604752}"/>
            </a:ext>
          </a:extLst>
        </cdr:cNvPr>
        <cdr:cNvSpPr txBox="1"/>
      </cdr:nvSpPr>
      <cdr:spPr>
        <a:xfrm xmlns:a="http://schemas.openxmlformats.org/drawingml/2006/main">
          <a:off x="1527443" y="1384752"/>
          <a:ext cx="419858" cy="18286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dirty="0">
              <a:solidFill>
                <a:srgbClr val="8A3F0C"/>
              </a:solidFill>
            </a:rPr>
            <a:t>100%</a:t>
          </a:r>
        </a:p>
      </cdr:txBody>
    </cdr:sp>
  </cdr:relSizeAnchor>
  <cdr:relSizeAnchor xmlns:cdr="http://schemas.openxmlformats.org/drawingml/2006/chartDrawing">
    <cdr:from>
      <cdr:x>0.19685</cdr:x>
      <cdr:y>0.0013</cdr:y>
    </cdr:from>
    <cdr:to>
      <cdr:x>0.73928</cdr:x>
      <cdr:y>0.0736</cdr:y>
    </cdr:to>
    <cdr:sp macro="" textlink="">
      <cdr:nvSpPr>
        <cdr:cNvPr id="6" name="TextBox 5">
          <a:extLst xmlns:a="http://schemas.openxmlformats.org/drawingml/2006/main">
            <a:ext uri="{FF2B5EF4-FFF2-40B4-BE49-F238E27FC236}">
              <a16:creationId xmlns:a16="http://schemas.microsoft.com/office/drawing/2014/main" id="{6B81E081-02E9-4DEC-A021-EA40AA4A01F0}"/>
            </a:ext>
          </a:extLst>
        </cdr:cNvPr>
        <cdr:cNvSpPr txBox="1"/>
      </cdr:nvSpPr>
      <cdr:spPr>
        <a:xfrm xmlns:a="http://schemas.openxmlformats.org/drawingml/2006/main">
          <a:off x="752854" y="5398"/>
          <a:ext cx="2074579" cy="300082"/>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xmlns:a="http://schemas.openxmlformats.org/drawingml/2006/main">
          <a:pPr algn="ctr"/>
          <a:r>
            <a:rPr lang="en-US" dirty="0">
              <a:solidFill>
                <a:srgbClr val="8A3F0C"/>
              </a:solidFill>
            </a:rPr>
            <a:t>Quarter 3</a:t>
          </a:r>
        </a:p>
      </cdr:txBody>
    </cdr:sp>
  </cdr:relSizeAnchor>
  <cdr:relSizeAnchor xmlns:cdr="http://schemas.openxmlformats.org/drawingml/2006/chartDrawing">
    <cdr:from>
      <cdr:x>0.85189</cdr:x>
      <cdr:y>0.06113</cdr:y>
    </cdr:from>
    <cdr:to>
      <cdr:x>1</cdr:x>
      <cdr:y>0.10905</cdr:y>
    </cdr:to>
    <cdr:sp macro="" textlink="">
      <cdr:nvSpPr>
        <cdr:cNvPr id="2" name="TextBox 1">
          <a:extLst xmlns:a="http://schemas.openxmlformats.org/drawingml/2006/main">
            <a:ext uri="{FF2B5EF4-FFF2-40B4-BE49-F238E27FC236}">
              <a16:creationId xmlns:a16="http://schemas.microsoft.com/office/drawing/2014/main" id="{473A2141-DFF5-4BA8-8378-6D91EFF35930}"/>
            </a:ext>
          </a:extLst>
        </cdr:cNvPr>
        <cdr:cNvSpPr txBox="1"/>
      </cdr:nvSpPr>
      <cdr:spPr>
        <a:xfrm xmlns:a="http://schemas.openxmlformats.org/drawingml/2006/main">
          <a:off x="2147649" y="262428"/>
          <a:ext cx="373380" cy="2057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solidFill>
                <a:srgbClr val="8A3F0C"/>
              </a:solidFill>
            </a:rPr>
            <a:t>100%</a:t>
          </a:r>
        </a:p>
      </cdr:txBody>
    </cdr:sp>
  </cdr:relSizeAnchor>
  <cdr:relSizeAnchor xmlns:cdr="http://schemas.openxmlformats.org/drawingml/2006/chartDrawing">
    <cdr:from>
      <cdr:x>0.14585</cdr:x>
      <cdr:y>0.46179</cdr:y>
    </cdr:from>
    <cdr:to>
      <cdr:x>0.31512</cdr:x>
      <cdr:y>0.50727</cdr:y>
    </cdr:to>
    <cdr:sp macro="" textlink="">
      <cdr:nvSpPr>
        <cdr:cNvPr id="4" name="TextBox 3">
          <a:extLst xmlns:a="http://schemas.openxmlformats.org/drawingml/2006/main">
            <a:ext uri="{FF2B5EF4-FFF2-40B4-BE49-F238E27FC236}">
              <a16:creationId xmlns:a16="http://schemas.microsoft.com/office/drawing/2014/main" id="{F8511B8E-BA24-4122-B1B0-445F28A6195E}"/>
            </a:ext>
          </a:extLst>
        </cdr:cNvPr>
        <cdr:cNvSpPr txBox="1"/>
      </cdr:nvSpPr>
      <cdr:spPr>
        <a:xfrm xmlns:a="http://schemas.openxmlformats.org/drawingml/2006/main">
          <a:off x="367699" y="1982511"/>
          <a:ext cx="426720" cy="1952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solidFill>
                <a:srgbClr val="8A3F0C"/>
              </a:solidFill>
            </a:rPr>
            <a:t>100%</a:t>
          </a:r>
        </a:p>
      </cdr:txBody>
    </cdr:sp>
  </cdr:relSizeAnchor>
</c:userShapes>
</file>

<file path=ppt/drawings/drawing2.xml><?xml version="1.0" encoding="utf-8"?>
<c:userShapes xmlns:c="http://schemas.openxmlformats.org/drawingml/2006/chart">
  <cdr:relSizeAnchor xmlns:cdr="http://schemas.openxmlformats.org/drawingml/2006/chartDrawing">
    <cdr:from>
      <cdr:x>0.52369</cdr:x>
      <cdr:y>0.33857</cdr:y>
    </cdr:from>
    <cdr:to>
      <cdr:x>0.5939</cdr:x>
      <cdr:y>0.40403</cdr:y>
    </cdr:to>
    <cdr:sp macro="" textlink="">
      <cdr:nvSpPr>
        <cdr:cNvPr id="3" name="TextBox 2">
          <a:extLst xmlns:a="http://schemas.openxmlformats.org/drawingml/2006/main">
            <a:ext uri="{FF2B5EF4-FFF2-40B4-BE49-F238E27FC236}">
              <a16:creationId xmlns:a16="http://schemas.microsoft.com/office/drawing/2014/main" id="{2EC9C165-A9D7-4137-8D26-69702737D8E0}"/>
            </a:ext>
          </a:extLst>
        </cdr:cNvPr>
        <cdr:cNvSpPr txBox="1"/>
      </cdr:nvSpPr>
      <cdr:spPr>
        <a:xfrm xmlns:a="http://schemas.openxmlformats.org/drawingml/2006/main">
          <a:off x="3192406" y="1375945"/>
          <a:ext cx="428024" cy="2660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rgbClr val="8A3F0C"/>
              </a:solidFill>
            </a:rPr>
            <a:t>83%</a:t>
          </a:r>
        </a:p>
      </cdr:txBody>
    </cdr:sp>
  </cdr:relSizeAnchor>
  <cdr:relSizeAnchor xmlns:cdr="http://schemas.openxmlformats.org/drawingml/2006/chartDrawing">
    <cdr:from>
      <cdr:x>0.83049</cdr:x>
      <cdr:y>0.33523</cdr:y>
    </cdr:from>
    <cdr:to>
      <cdr:x>0.90854</cdr:x>
      <cdr:y>0.40292</cdr:y>
    </cdr:to>
    <cdr:sp macro="" textlink="">
      <cdr:nvSpPr>
        <cdr:cNvPr id="4" name="TextBox 3">
          <a:extLst xmlns:a="http://schemas.openxmlformats.org/drawingml/2006/main">
            <a:ext uri="{FF2B5EF4-FFF2-40B4-BE49-F238E27FC236}">
              <a16:creationId xmlns:a16="http://schemas.microsoft.com/office/drawing/2014/main" id="{95E3D8DE-4C52-4FC9-9813-DD4D357820D7}"/>
            </a:ext>
          </a:extLst>
        </cdr:cNvPr>
        <cdr:cNvSpPr txBox="1"/>
      </cdr:nvSpPr>
      <cdr:spPr>
        <a:xfrm xmlns:a="http://schemas.openxmlformats.org/drawingml/2006/main">
          <a:off x="5062655" y="1362392"/>
          <a:ext cx="475785" cy="2750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rgbClr val="8A3F0C"/>
              </a:solidFill>
            </a:rPr>
            <a:t>83%</a:t>
          </a:r>
        </a:p>
      </cdr:txBody>
    </cdr:sp>
  </cdr:relSizeAnchor>
</c:userShapes>
</file>

<file path=ppt/drawings/drawing3.xml><?xml version="1.0" encoding="utf-8"?>
<c:userShapes xmlns:c="http://schemas.openxmlformats.org/drawingml/2006/chart">
  <cdr:relSizeAnchor xmlns:cdr="http://schemas.openxmlformats.org/drawingml/2006/chartDrawing">
    <cdr:from>
      <cdr:x>0.80468</cdr:x>
      <cdr:y>0.24842</cdr:y>
    </cdr:from>
    <cdr:to>
      <cdr:x>1</cdr:x>
      <cdr:y>0.31388</cdr:y>
    </cdr:to>
    <cdr:sp macro="" textlink="">
      <cdr:nvSpPr>
        <cdr:cNvPr id="3" name="TextBox 2">
          <a:extLst xmlns:a="http://schemas.openxmlformats.org/drawingml/2006/main">
            <a:ext uri="{FF2B5EF4-FFF2-40B4-BE49-F238E27FC236}">
              <a16:creationId xmlns:a16="http://schemas.microsoft.com/office/drawing/2014/main" id="{2EC9C165-A9D7-4137-8D26-69702737D8E0}"/>
            </a:ext>
          </a:extLst>
        </cdr:cNvPr>
        <cdr:cNvSpPr txBox="1"/>
      </cdr:nvSpPr>
      <cdr:spPr>
        <a:xfrm xmlns:a="http://schemas.openxmlformats.org/drawingml/2006/main">
          <a:off x="2071977" y="1070791"/>
          <a:ext cx="502920" cy="2821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solidFill>
                <a:srgbClr val="8A3F0C"/>
              </a:solidFill>
            </a:rPr>
            <a:t>57%</a:t>
          </a:r>
        </a:p>
      </cdr:txBody>
    </cdr:sp>
  </cdr:relSizeAnchor>
  <cdr:relSizeAnchor xmlns:cdr="http://schemas.openxmlformats.org/drawingml/2006/chartDrawing">
    <cdr:from>
      <cdr:x>0.47928</cdr:x>
      <cdr:y>0.24842</cdr:y>
    </cdr:from>
    <cdr:to>
      <cdr:x>0.65093</cdr:x>
      <cdr:y>0.29792</cdr:y>
    </cdr:to>
    <cdr:sp macro="" textlink="">
      <cdr:nvSpPr>
        <cdr:cNvPr id="2" name="TextBox 1">
          <a:extLst xmlns:a="http://schemas.openxmlformats.org/drawingml/2006/main">
            <a:ext uri="{FF2B5EF4-FFF2-40B4-BE49-F238E27FC236}">
              <a16:creationId xmlns:a16="http://schemas.microsoft.com/office/drawing/2014/main" id="{FE39FA24-1F16-498C-8BCB-3EF82528A89C}"/>
            </a:ext>
          </a:extLst>
        </cdr:cNvPr>
        <cdr:cNvSpPr txBox="1"/>
      </cdr:nvSpPr>
      <cdr:spPr>
        <a:xfrm xmlns:a="http://schemas.openxmlformats.org/drawingml/2006/main">
          <a:off x="1234107" y="1070791"/>
          <a:ext cx="441960" cy="2133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solidFill>
                <a:srgbClr val="8A3F0C"/>
              </a:solidFill>
            </a:rPr>
            <a:t>100%</a:t>
          </a:r>
        </a:p>
      </cdr:txBody>
    </cdr:sp>
  </cdr:relSizeAnchor>
</c:userShapes>
</file>

<file path=ppt/drawings/drawing4.xml><?xml version="1.0" encoding="utf-8"?>
<c:userShapes xmlns:c="http://schemas.openxmlformats.org/drawingml/2006/chart">
  <cdr:relSizeAnchor xmlns:cdr="http://schemas.openxmlformats.org/drawingml/2006/chartDrawing">
    <cdr:from>
      <cdr:x>0.78797</cdr:x>
      <cdr:y>0.24443</cdr:y>
    </cdr:from>
    <cdr:to>
      <cdr:x>0.96273</cdr:x>
      <cdr:y>0.2847</cdr:y>
    </cdr:to>
    <cdr:sp macro="" textlink="">
      <cdr:nvSpPr>
        <cdr:cNvPr id="5" name="TextBox 1">
          <a:extLst xmlns:a="http://schemas.openxmlformats.org/drawingml/2006/main">
            <a:ext uri="{FF2B5EF4-FFF2-40B4-BE49-F238E27FC236}">
              <a16:creationId xmlns:a16="http://schemas.microsoft.com/office/drawing/2014/main" id="{FB3FF432-F806-4BFA-BCB9-DE37D8604752}"/>
            </a:ext>
          </a:extLst>
        </cdr:cNvPr>
        <cdr:cNvSpPr txBox="1"/>
      </cdr:nvSpPr>
      <cdr:spPr>
        <a:xfrm xmlns:a="http://schemas.openxmlformats.org/drawingml/2006/main">
          <a:off x="1986501" y="1049347"/>
          <a:ext cx="440569" cy="17289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dirty="0">
              <a:solidFill>
                <a:srgbClr val="8A3F0C"/>
              </a:solidFill>
            </a:rPr>
            <a:t>100%</a:t>
          </a:r>
        </a:p>
      </cdr:txBody>
    </cdr:sp>
  </cdr:relSizeAnchor>
  <cdr:relSizeAnchor xmlns:cdr="http://schemas.openxmlformats.org/drawingml/2006/chartDrawing">
    <cdr:from>
      <cdr:x>0.19685</cdr:x>
      <cdr:y>0.0013</cdr:y>
    </cdr:from>
    <cdr:to>
      <cdr:x>0.73928</cdr:x>
      <cdr:y>0.0736</cdr:y>
    </cdr:to>
    <cdr:sp macro="" textlink="">
      <cdr:nvSpPr>
        <cdr:cNvPr id="6" name="TextBox 5">
          <a:extLst xmlns:a="http://schemas.openxmlformats.org/drawingml/2006/main">
            <a:ext uri="{FF2B5EF4-FFF2-40B4-BE49-F238E27FC236}">
              <a16:creationId xmlns:a16="http://schemas.microsoft.com/office/drawing/2014/main" id="{6B81E081-02E9-4DEC-A021-EA40AA4A01F0}"/>
            </a:ext>
          </a:extLst>
        </cdr:cNvPr>
        <cdr:cNvSpPr txBox="1"/>
      </cdr:nvSpPr>
      <cdr:spPr>
        <a:xfrm xmlns:a="http://schemas.openxmlformats.org/drawingml/2006/main">
          <a:off x="752854" y="5398"/>
          <a:ext cx="2074579" cy="300082"/>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xmlns:a="http://schemas.openxmlformats.org/drawingml/2006/main">
          <a:pPr algn="ctr"/>
          <a:r>
            <a:rPr lang="en-US" dirty="0">
              <a:solidFill>
                <a:srgbClr val="8A3F0C"/>
              </a:solidFill>
            </a:rPr>
            <a:t>Quarter 2</a:t>
          </a:r>
        </a:p>
      </cdr:txBody>
    </cdr:sp>
  </cdr:relSizeAnchor>
  <cdr:relSizeAnchor xmlns:cdr="http://schemas.openxmlformats.org/drawingml/2006/chartDrawing">
    <cdr:from>
      <cdr:x>0.19421</cdr:x>
      <cdr:y>0.23855</cdr:y>
    </cdr:from>
    <cdr:to>
      <cdr:x>0.36952</cdr:x>
      <cdr:y>0.27937</cdr:y>
    </cdr:to>
    <cdr:sp macro="" textlink="">
      <cdr:nvSpPr>
        <cdr:cNvPr id="2" name="TextBox 1">
          <a:extLst xmlns:a="http://schemas.openxmlformats.org/drawingml/2006/main">
            <a:ext uri="{FF2B5EF4-FFF2-40B4-BE49-F238E27FC236}">
              <a16:creationId xmlns:a16="http://schemas.microsoft.com/office/drawing/2014/main" id="{176121A1-19EE-4364-A157-484282DBC173}"/>
            </a:ext>
          </a:extLst>
        </cdr:cNvPr>
        <cdr:cNvSpPr txBox="1"/>
      </cdr:nvSpPr>
      <cdr:spPr>
        <a:xfrm xmlns:a="http://schemas.openxmlformats.org/drawingml/2006/main">
          <a:off x="489619" y="1024120"/>
          <a:ext cx="441960" cy="1752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solidFill>
                <a:srgbClr val="8A3F0C"/>
              </a:solidFill>
            </a:rPr>
            <a:t>67%</a:t>
          </a:r>
        </a:p>
      </cdr:txBody>
    </cdr:sp>
  </cdr:relSizeAnchor>
</c:userShapes>
</file>

<file path=ppt/drawings/drawing5.xml><?xml version="1.0" encoding="utf-8"?>
<c:userShapes xmlns:c="http://schemas.openxmlformats.org/drawingml/2006/chart">
  <cdr:relSizeAnchor xmlns:cdr="http://schemas.openxmlformats.org/drawingml/2006/chartDrawing">
    <cdr:from>
      <cdr:x>0.2048</cdr:x>
      <cdr:y>0.10601</cdr:y>
    </cdr:from>
    <cdr:to>
      <cdr:x>0.36701</cdr:x>
      <cdr:y>0.14151</cdr:y>
    </cdr:to>
    <cdr:sp macro="" textlink="">
      <cdr:nvSpPr>
        <cdr:cNvPr id="3" name="TextBox 2">
          <a:extLst xmlns:a="http://schemas.openxmlformats.org/drawingml/2006/main">
            <a:ext uri="{FF2B5EF4-FFF2-40B4-BE49-F238E27FC236}">
              <a16:creationId xmlns:a16="http://schemas.microsoft.com/office/drawing/2014/main" id="{2EC9C165-A9D7-4137-8D26-69702737D8E0}"/>
            </a:ext>
          </a:extLst>
        </cdr:cNvPr>
        <cdr:cNvSpPr txBox="1"/>
      </cdr:nvSpPr>
      <cdr:spPr>
        <a:xfrm xmlns:a="http://schemas.openxmlformats.org/drawingml/2006/main">
          <a:off x="516307" y="455111"/>
          <a:ext cx="408936" cy="1524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solidFill>
                <a:srgbClr val="8A3F0C"/>
              </a:solidFill>
            </a:rPr>
            <a:t>100%</a:t>
          </a:r>
        </a:p>
      </cdr:txBody>
    </cdr:sp>
  </cdr:relSizeAnchor>
  <cdr:relSizeAnchor xmlns:cdr="http://schemas.openxmlformats.org/drawingml/2006/chartDrawing">
    <cdr:from>
      <cdr:x>0.5152</cdr:x>
      <cdr:y>0.10246</cdr:y>
    </cdr:from>
    <cdr:to>
      <cdr:x>0.68175</cdr:x>
      <cdr:y>0.14506</cdr:y>
    </cdr:to>
    <cdr:sp macro="" textlink="">
      <cdr:nvSpPr>
        <cdr:cNvPr id="5" name="TextBox 1">
          <a:extLst xmlns:a="http://schemas.openxmlformats.org/drawingml/2006/main">
            <a:ext uri="{FF2B5EF4-FFF2-40B4-BE49-F238E27FC236}">
              <a16:creationId xmlns:a16="http://schemas.microsoft.com/office/drawing/2014/main" id="{FB3FF432-F806-4BFA-BCB9-DE37D8604752}"/>
            </a:ext>
          </a:extLst>
        </cdr:cNvPr>
        <cdr:cNvSpPr txBox="1"/>
      </cdr:nvSpPr>
      <cdr:spPr>
        <a:xfrm xmlns:a="http://schemas.openxmlformats.org/drawingml/2006/main">
          <a:off x="1298843" y="439872"/>
          <a:ext cx="419858" cy="18286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dirty="0">
              <a:solidFill>
                <a:srgbClr val="8A3F0C"/>
              </a:solidFill>
            </a:rPr>
            <a:t>100%</a:t>
          </a:r>
        </a:p>
      </cdr:txBody>
    </cdr:sp>
  </cdr:relSizeAnchor>
  <cdr:relSizeAnchor xmlns:cdr="http://schemas.openxmlformats.org/drawingml/2006/chartDrawing">
    <cdr:from>
      <cdr:x>0.19685</cdr:x>
      <cdr:y>0.0013</cdr:y>
    </cdr:from>
    <cdr:to>
      <cdr:x>0.73928</cdr:x>
      <cdr:y>0.0736</cdr:y>
    </cdr:to>
    <cdr:sp macro="" textlink="">
      <cdr:nvSpPr>
        <cdr:cNvPr id="6" name="TextBox 5">
          <a:extLst xmlns:a="http://schemas.openxmlformats.org/drawingml/2006/main">
            <a:ext uri="{FF2B5EF4-FFF2-40B4-BE49-F238E27FC236}">
              <a16:creationId xmlns:a16="http://schemas.microsoft.com/office/drawing/2014/main" id="{6B81E081-02E9-4DEC-A021-EA40AA4A01F0}"/>
            </a:ext>
          </a:extLst>
        </cdr:cNvPr>
        <cdr:cNvSpPr txBox="1"/>
      </cdr:nvSpPr>
      <cdr:spPr>
        <a:xfrm xmlns:a="http://schemas.openxmlformats.org/drawingml/2006/main">
          <a:off x="752854" y="5398"/>
          <a:ext cx="2074579" cy="300082"/>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xmlns:a="http://schemas.openxmlformats.org/drawingml/2006/main">
          <a:pPr algn="ctr"/>
          <a:r>
            <a:rPr lang="en-US" dirty="0">
              <a:solidFill>
                <a:srgbClr val="8A3F0C"/>
              </a:solidFill>
            </a:rPr>
            <a:t>Quarter 3</a:t>
          </a:r>
        </a:p>
      </cdr:txBody>
    </cdr:sp>
  </cdr:relSizeAnchor>
  <cdr:relSizeAnchor xmlns:cdr="http://schemas.openxmlformats.org/drawingml/2006/chartDrawing">
    <cdr:from>
      <cdr:x>0.82593</cdr:x>
      <cdr:y>0.34682</cdr:y>
    </cdr:from>
    <cdr:to>
      <cdr:x>0.97404</cdr:x>
      <cdr:y>0.39475</cdr:y>
    </cdr:to>
    <cdr:sp macro="" textlink="">
      <cdr:nvSpPr>
        <cdr:cNvPr id="2" name="TextBox 1">
          <a:extLst xmlns:a="http://schemas.openxmlformats.org/drawingml/2006/main">
            <a:ext uri="{FF2B5EF4-FFF2-40B4-BE49-F238E27FC236}">
              <a16:creationId xmlns:a16="http://schemas.microsoft.com/office/drawing/2014/main" id="{473A2141-DFF5-4BA8-8378-6D91EFF35930}"/>
            </a:ext>
          </a:extLst>
        </cdr:cNvPr>
        <cdr:cNvSpPr txBox="1"/>
      </cdr:nvSpPr>
      <cdr:spPr>
        <a:xfrm xmlns:a="http://schemas.openxmlformats.org/drawingml/2006/main">
          <a:off x="2082199" y="1488940"/>
          <a:ext cx="373380" cy="2057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solidFill>
                <a:srgbClr val="8A3F0C"/>
              </a:solidFill>
            </a:rPr>
            <a:t>50%</a:t>
          </a:r>
        </a:p>
      </cdr:txBody>
    </cdr:sp>
  </cdr:relSizeAnchor>
</c:userShapes>
</file>

<file path=ppt/drawings/drawing6.xml><?xml version="1.0" encoding="utf-8"?>
<c:userShapes xmlns:c="http://schemas.openxmlformats.org/drawingml/2006/chart">
  <cdr:relSizeAnchor xmlns:cdr="http://schemas.openxmlformats.org/drawingml/2006/chartDrawing">
    <cdr:from>
      <cdr:x>0.51374</cdr:x>
      <cdr:y>0.15129</cdr:y>
    </cdr:from>
    <cdr:to>
      <cdr:x>0.60366</cdr:x>
      <cdr:y>0.21675</cdr:y>
    </cdr:to>
    <cdr:sp macro="" textlink="">
      <cdr:nvSpPr>
        <cdr:cNvPr id="3" name="TextBox 2">
          <a:extLst xmlns:a="http://schemas.openxmlformats.org/drawingml/2006/main">
            <a:ext uri="{FF2B5EF4-FFF2-40B4-BE49-F238E27FC236}">
              <a16:creationId xmlns:a16="http://schemas.microsoft.com/office/drawing/2014/main" id="{2EC9C165-A9D7-4137-8D26-69702737D8E0}"/>
            </a:ext>
          </a:extLst>
        </cdr:cNvPr>
        <cdr:cNvSpPr txBox="1"/>
      </cdr:nvSpPr>
      <cdr:spPr>
        <a:xfrm xmlns:a="http://schemas.openxmlformats.org/drawingml/2006/main">
          <a:off x="3131776" y="614860"/>
          <a:ext cx="548126" cy="2660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solidFill>
                <a:srgbClr val="8A3F0C"/>
              </a:solidFill>
            </a:rPr>
            <a:t>100</a:t>
          </a:r>
          <a:r>
            <a:rPr lang="en-US" sz="1100" dirty="0">
              <a:solidFill>
                <a:srgbClr val="8A3F0C"/>
              </a:solidFill>
            </a:rPr>
            <a:t>%</a:t>
          </a:r>
        </a:p>
      </cdr:txBody>
    </cdr:sp>
  </cdr:relSizeAnchor>
  <cdr:relSizeAnchor xmlns:cdr="http://schemas.openxmlformats.org/drawingml/2006/chartDrawing">
    <cdr:from>
      <cdr:x>0.83049</cdr:x>
      <cdr:y>0.33523</cdr:y>
    </cdr:from>
    <cdr:to>
      <cdr:x>0.90854</cdr:x>
      <cdr:y>0.40292</cdr:y>
    </cdr:to>
    <cdr:sp macro="" textlink="">
      <cdr:nvSpPr>
        <cdr:cNvPr id="4" name="TextBox 3">
          <a:extLst xmlns:a="http://schemas.openxmlformats.org/drawingml/2006/main">
            <a:ext uri="{FF2B5EF4-FFF2-40B4-BE49-F238E27FC236}">
              <a16:creationId xmlns:a16="http://schemas.microsoft.com/office/drawing/2014/main" id="{95E3D8DE-4C52-4FC9-9813-DD4D357820D7}"/>
            </a:ext>
          </a:extLst>
        </cdr:cNvPr>
        <cdr:cNvSpPr txBox="1"/>
      </cdr:nvSpPr>
      <cdr:spPr>
        <a:xfrm xmlns:a="http://schemas.openxmlformats.org/drawingml/2006/main">
          <a:off x="5062655" y="1362392"/>
          <a:ext cx="475785" cy="2750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solidFill>
                <a:srgbClr val="8A3F0C"/>
              </a:solidFill>
            </a:rPr>
            <a:t>67</a:t>
          </a:r>
          <a:r>
            <a:rPr lang="en-US" sz="1100" dirty="0">
              <a:solidFill>
                <a:srgbClr val="8A3F0C"/>
              </a:solidFill>
            </a:rPr>
            <a:t>%</a:t>
          </a:r>
        </a:p>
      </cdr:txBody>
    </cdr:sp>
  </cdr:relSizeAnchor>
</c:userShapes>
</file>

<file path=ppt/drawings/drawing7.xml><?xml version="1.0" encoding="utf-8"?>
<c:userShapes xmlns:c="http://schemas.openxmlformats.org/drawingml/2006/chart">
  <cdr:relSizeAnchor xmlns:cdr="http://schemas.openxmlformats.org/drawingml/2006/chartDrawing">
    <cdr:from>
      <cdr:x>0.75609</cdr:x>
      <cdr:y>0.42344</cdr:y>
    </cdr:from>
    <cdr:to>
      <cdr:x>0.9514</cdr:x>
      <cdr:y>0.4889</cdr:y>
    </cdr:to>
    <cdr:sp macro="" textlink="">
      <cdr:nvSpPr>
        <cdr:cNvPr id="3" name="TextBox 2">
          <a:extLst xmlns:a="http://schemas.openxmlformats.org/drawingml/2006/main">
            <a:ext uri="{FF2B5EF4-FFF2-40B4-BE49-F238E27FC236}">
              <a16:creationId xmlns:a16="http://schemas.microsoft.com/office/drawing/2014/main" id="{2EC9C165-A9D7-4137-8D26-69702737D8E0}"/>
            </a:ext>
          </a:extLst>
        </cdr:cNvPr>
        <cdr:cNvSpPr txBox="1"/>
      </cdr:nvSpPr>
      <cdr:spPr>
        <a:xfrm xmlns:a="http://schemas.openxmlformats.org/drawingml/2006/main">
          <a:off x="1946843" y="1825197"/>
          <a:ext cx="502920" cy="2821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solidFill>
                <a:srgbClr val="8A3F0C"/>
              </a:solidFill>
            </a:rPr>
            <a:t>67%</a:t>
          </a:r>
        </a:p>
      </cdr:txBody>
    </cdr:sp>
  </cdr:relSizeAnchor>
</c:userShapes>
</file>

<file path=ppt/drawings/drawing8.xml><?xml version="1.0" encoding="utf-8"?>
<c:userShapes xmlns:c="http://schemas.openxmlformats.org/drawingml/2006/chart">
  <cdr:relSizeAnchor xmlns:cdr="http://schemas.openxmlformats.org/drawingml/2006/chartDrawing">
    <cdr:from>
      <cdr:x>0.73983</cdr:x>
      <cdr:y>0.33317</cdr:y>
    </cdr:from>
    <cdr:to>
      <cdr:x>0.91459</cdr:x>
      <cdr:y>0.37345</cdr:y>
    </cdr:to>
    <cdr:sp macro="" textlink="">
      <cdr:nvSpPr>
        <cdr:cNvPr id="5" name="TextBox 1">
          <a:extLst xmlns:a="http://schemas.openxmlformats.org/drawingml/2006/main">
            <a:ext uri="{FF2B5EF4-FFF2-40B4-BE49-F238E27FC236}">
              <a16:creationId xmlns:a16="http://schemas.microsoft.com/office/drawing/2014/main" id="{FB3FF432-F806-4BFA-BCB9-DE37D8604752}"/>
            </a:ext>
          </a:extLst>
        </cdr:cNvPr>
        <cdr:cNvSpPr txBox="1"/>
      </cdr:nvSpPr>
      <cdr:spPr>
        <a:xfrm xmlns:a="http://schemas.openxmlformats.org/drawingml/2006/main">
          <a:off x="1865127" y="1430347"/>
          <a:ext cx="440569" cy="17289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dirty="0">
              <a:solidFill>
                <a:srgbClr val="8A3F0C"/>
              </a:solidFill>
            </a:rPr>
            <a:t>100%</a:t>
          </a:r>
        </a:p>
      </cdr:txBody>
    </cdr:sp>
  </cdr:relSizeAnchor>
  <cdr:relSizeAnchor xmlns:cdr="http://schemas.openxmlformats.org/drawingml/2006/chartDrawing">
    <cdr:from>
      <cdr:x>0.19685</cdr:x>
      <cdr:y>0.0013</cdr:y>
    </cdr:from>
    <cdr:to>
      <cdr:x>0.73928</cdr:x>
      <cdr:y>0.0736</cdr:y>
    </cdr:to>
    <cdr:sp macro="" textlink="">
      <cdr:nvSpPr>
        <cdr:cNvPr id="6" name="TextBox 5">
          <a:extLst xmlns:a="http://schemas.openxmlformats.org/drawingml/2006/main">
            <a:ext uri="{FF2B5EF4-FFF2-40B4-BE49-F238E27FC236}">
              <a16:creationId xmlns:a16="http://schemas.microsoft.com/office/drawing/2014/main" id="{6B81E081-02E9-4DEC-A021-EA40AA4A01F0}"/>
            </a:ext>
          </a:extLst>
        </cdr:cNvPr>
        <cdr:cNvSpPr txBox="1"/>
      </cdr:nvSpPr>
      <cdr:spPr>
        <a:xfrm xmlns:a="http://schemas.openxmlformats.org/drawingml/2006/main">
          <a:off x="752854" y="5398"/>
          <a:ext cx="2074579" cy="300082"/>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xmlns:a="http://schemas.openxmlformats.org/drawingml/2006/main">
          <a:pPr algn="ctr"/>
          <a:r>
            <a:rPr lang="en-US" dirty="0">
              <a:solidFill>
                <a:srgbClr val="8A3F0C"/>
              </a:solidFill>
            </a:rPr>
            <a:t>Quarter 2</a:t>
          </a:r>
        </a:p>
      </cdr:txBody>
    </cdr:sp>
  </cdr:relSizeAnchor>
</c:userShapes>
</file>

<file path=ppt/drawings/drawing9.xml><?xml version="1.0" encoding="utf-8"?>
<c:userShapes xmlns:c="http://schemas.openxmlformats.org/drawingml/2006/chart">
  <cdr:relSizeAnchor xmlns:cdr="http://schemas.openxmlformats.org/drawingml/2006/chartDrawing">
    <cdr:from>
      <cdr:x>0.28339</cdr:x>
      <cdr:y>0.24033</cdr:y>
    </cdr:from>
    <cdr:to>
      <cdr:x>0.44559</cdr:x>
      <cdr:y>0.27582</cdr:y>
    </cdr:to>
    <cdr:sp macro="" textlink="">
      <cdr:nvSpPr>
        <cdr:cNvPr id="3" name="TextBox 2">
          <a:extLst xmlns:a="http://schemas.openxmlformats.org/drawingml/2006/main">
            <a:ext uri="{FF2B5EF4-FFF2-40B4-BE49-F238E27FC236}">
              <a16:creationId xmlns:a16="http://schemas.microsoft.com/office/drawing/2014/main" id="{2EC9C165-A9D7-4137-8D26-69702737D8E0}"/>
            </a:ext>
          </a:extLst>
        </cdr:cNvPr>
        <cdr:cNvSpPr txBox="1"/>
      </cdr:nvSpPr>
      <cdr:spPr>
        <a:xfrm xmlns:a="http://schemas.openxmlformats.org/drawingml/2006/main">
          <a:off x="714430" y="1031753"/>
          <a:ext cx="408924" cy="1523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solidFill>
                <a:srgbClr val="8A3F0C"/>
              </a:solidFill>
            </a:rPr>
            <a:t>67%</a:t>
          </a:r>
        </a:p>
      </cdr:txBody>
    </cdr:sp>
  </cdr:relSizeAnchor>
  <cdr:relSizeAnchor xmlns:cdr="http://schemas.openxmlformats.org/drawingml/2006/chartDrawing">
    <cdr:from>
      <cdr:x>0.7539</cdr:x>
      <cdr:y>0.41139</cdr:y>
    </cdr:from>
    <cdr:to>
      <cdr:x>0.92044</cdr:x>
      <cdr:y>0.45398</cdr:y>
    </cdr:to>
    <cdr:sp macro="" textlink="">
      <cdr:nvSpPr>
        <cdr:cNvPr id="5" name="TextBox 1">
          <a:extLst xmlns:a="http://schemas.openxmlformats.org/drawingml/2006/main">
            <a:ext uri="{FF2B5EF4-FFF2-40B4-BE49-F238E27FC236}">
              <a16:creationId xmlns:a16="http://schemas.microsoft.com/office/drawing/2014/main" id="{FB3FF432-F806-4BFA-BCB9-DE37D8604752}"/>
            </a:ext>
          </a:extLst>
        </cdr:cNvPr>
        <cdr:cNvSpPr txBox="1"/>
      </cdr:nvSpPr>
      <cdr:spPr>
        <a:xfrm xmlns:a="http://schemas.openxmlformats.org/drawingml/2006/main">
          <a:off x="1900606" y="1766129"/>
          <a:ext cx="419858" cy="18286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dirty="0">
              <a:solidFill>
                <a:srgbClr val="8A3F0C"/>
              </a:solidFill>
            </a:rPr>
            <a:t>67%</a:t>
          </a:r>
        </a:p>
      </cdr:txBody>
    </cdr:sp>
  </cdr:relSizeAnchor>
  <cdr:relSizeAnchor xmlns:cdr="http://schemas.openxmlformats.org/drawingml/2006/chartDrawing">
    <cdr:from>
      <cdr:x>0.19685</cdr:x>
      <cdr:y>0.0013</cdr:y>
    </cdr:from>
    <cdr:to>
      <cdr:x>0.73928</cdr:x>
      <cdr:y>0.0736</cdr:y>
    </cdr:to>
    <cdr:sp macro="" textlink="">
      <cdr:nvSpPr>
        <cdr:cNvPr id="6" name="TextBox 5">
          <a:extLst xmlns:a="http://schemas.openxmlformats.org/drawingml/2006/main">
            <a:ext uri="{FF2B5EF4-FFF2-40B4-BE49-F238E27FC236}">
              <a16:creationId xmlns:a16="http://schemas.microsoft.com/office/drawing/2014/main" id="{6B81E081-02E9-4DEC-A021-EA40AA4A01F0}"/>
            </a:ext>
          </a:extLst>
        </cdr:cNvPr>
        <cdr:cNvSpPr txBox="1"/>
      </cdr:nvSpPr>
      <cdr:spPr>
        <a:xfrm xmlns:a="http://schemas.openxmlformats.org/drawingml/2006/main">
          <a:off x="752854" y="5398"/>
          <a:ext cx="2074579" cy="300082"/>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xmlns:a="http://schemas.openxmlformats.org/drawingml/2006/main">
          <a:pPr algn="ctr"/>
          <a:r>
            <a:rPr lang="en-US" dirty="0">
              <a:solidFill>
                <a:srgbClr val="8A3F0C"/>
              </a:solidFill>
            </a:rPr>
            <a:t>Quarter 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E85038-4869-473D-BFD1-5AFA87447664}"/>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ZA"/>
          </a:p>
        </p:txBody>
      </p:sp>
      <p:sp>
        <p:nvSpPr>
          <p:cNvPr id="3" name="Date Placeholder 2">
            <a:extLst>
              <a:ext uri="{FF2B5EF4-FFF2-40B4-BE49-F238E27FC236}">
                <a16:creationId xmlns:a16="http://schemas.microsoft.com/office/drawing/2014/main" id="{897E5159-C684-421E-ADB3-7CA8E5490E39}"/>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A00945F-EDF1-493B-BAE7-D5AF5120A019}" type="datetimeFigureOut">
              <a:rPr lang="en-ZA" smtClean="0"/>
              <a:t>2020/06/08</a:t>
            </a:fld>
            <a:endParaRPr lang="en-ZA"/>
          </a:p>
        </p:txBody>
      </p:sp>
      <p:sp>
        <p:nvSpPr>
          <p:cNvPr id="4" name="Footer Placeholder 3">
            <a:extLst>
              <a:ext uri="{FF2B5EF4-FFF2-40B4-BE49-F238E27FC236}">
                <a16:creationId xmlns:a16="http://schemas.microsoft.com/office/drawing/2014/main" id="{5FE22607-AD45-437D-814B-F8CF648B02C4}"/>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a:extLst>
              <a:ext uri="{FF2B5EF4-FFF2-40B4-BE49-F238E27FC236}">
                <a16:creationId xmlns:a16="http://schemas.microsoft.com/office/drawing/2014/main" id="{6DAFD027-945C-4B6A-8C17-D18BBE3D9532}"/>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A0472F28-567F-411F-A7EB-FCCEC7A8CDC8}" type="slidenum">
              <a:rPr lang="en-ZA" smtClean="0"/>
              <a:t>‹#›</a:t>
            </a:fld>
            <a:endParaRPr lang="en-ZA"/>
          </a:p>
        </p:txBody>
      </p:sp>
    </p:spTree>
    <p:extLst>
      <p:ext uri="{BB962C8B-B14F-4D97-AF65-F5344CB8AC3E}">
        <p14:creationId xmlns:p14="http://schemas.microsoft.com/office/powerpoint/2010/main" val="4006606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0853BF9-6B4F-4B1F-BC5D-C9C5A3078D57}" type="datetimeFigureOut">
              <a:rPr lang="en-ZA" smtClean="0"/>
              <a:t>2020/06/08</a:t>
            </a:fld>
            <a:endParaRPr lang="en-ZA" dirty="0"/>
          </a:p>
        </p:txBody>
      </p:sp>
      <p:sp>
        <p:nvSpPr>
          <p:cNvPr id="4" name="Slide Image Placeholder 3"/>
          <p:cNvSpPr>
            <a:spLocks noGrp="1" noRot="1" noChangeAspect="1"/>
          </p:cNvSpPr>
          <p:nvPr>
            <p:ph type="sldImg" idx="2"/>
          </p:nvPr>
        </p:nvSpPr>
        <p:spPr>
          <a:xfrm>
            <a:off x="719138" y="1241425"/>
            <a:ext cx="5359400" cy="3349625"/>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3DB6A04-B434-43EE-AA68-0DE96047DA72}" type="slidenum">
              <a:rPr lang="en-ZA" smtClean="0"/>
              <a:t>‹#›</a:t>
            </a:fld>
            <a:endParaRPr lang="en-ZA" dirty="0"/>
          </a:p>
        </p:txBody>
      </p:sp>
    </p:spTree>
    <p:extLst>
      <p:ext uri="{BB962C8B-B14F-4D97-AF65-F5344CB8AC3E}">
        <p14:creationId xmlns:p14="http://schemas.microsoft.com/office/powerpoint/2010/main" val="3964623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2A3A69-2978-4A7B-8273-F7CB9E2B174B}" type="datetime1">
              <a:rPr lang="en-US" smtClean="0"/>
              <a:t>6/8/2020</a:t>
            </a:fld>
            <a:endParaRPr lang="en-US" dirty="0"/>
          </a:p>
        </p:txBody>
      </p:sp>
      <p:sp>
        <p:nvSpPr>
          <p:cNvPr id="5" name="Footer Placeholder 4"/>
          <p:cNvSpPr>
            <a:spLocks noGrp="1"/>
          </p:cNvSpPr>
          <p:nvPr>
            <p:ph type="ftr" sz="quarter" idx="11"/>
          </p:nvPr>
        </p:nvSpPr>
        <p:spPr>
          <a:xfrm>
            <a:off x="5716988" y="5296959"/>
            <a:ext cx="3086100" cy="304271"/>
          </a:xfrm>
        </p:spPr>
        <p:txBody>
          <a:bodyPr/>
          <a:lstStyle/>
          <a:p>
            <a:r>
              <a:rPr lang="en-US" dirty="0"/>
              <a:t>STRATEGIC PLAN AND APP</a:t>
            </a:r>
          </a:p>
        </p:txBody>
      </p:sp>
      <p:sp>
        <p:nvSpPr>
          <p:cNvPr id="6" name="Slide Number Placeholder 5"/>
          <p:cNvSpPr>
            <a:spLocks noGrp="1"/>
          </p:cNvSpPr>
          <p:nvPr>
            <p:ph type="sldNum" sz="quarter" idx="12"/>
          </p:nvPr>
        </p:nvSpPr>
        <p:spPr>
          <a:xfrm>
            <a:off x="3667042" y="5296958"/>
            <a:ext cx="2057400" cy="304271"/>
          </a:xfrm>
        </p:spPr>
        <p:txBody>
          <a:bodyPr/>
          <a:lstStyle>
            <a:lvl1pPr algn="ctr">
              <a:defRPr/>
            </a:lvl1pPr>
          </a:lstStyle>
          <a:p>
            <a:fld id="{86ED3864-7380-264F-93C6-1571F5F24E3A}" type="slidenum">
              <a:rPr lang="en-US" smtClean="0"/>
              <a:pPr/>
              <a:t>‹#›</a:t>
            </a:fld>
            <a:endParaRPr lang="en-US" dirty="0"/>
          </a:p>
        </p:txBody>
      </p:sp>
    </p:spTree>
    <p:extLst>
      <p:ext uri="{BB962C8B-B14F-4D97-AF65-F5344CB8AC3E}">
        <p14:creationId xmlns:p14="http://schemas.microsoft.com/office/powerpoint/2010/main" val="887893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BA6871-DC6C-4FEA-8C1C-A301E451C3F8}" type="datetime1">
              <a:rPr lang="en-US" smtClean="0"/>
              <a:t>6/8/2020</a:t>
            </a:fld>
            <a:endParaRPr lang="en-US" dirty="0"/>
          </a:p>
        </p:txBody>
      </p:sp>
      <p:sp>
        <p:nvSpPr>
          <p:cNvPr id="5" name="Footer Placeholder 4"/>
          <p:cNvSpPr>
            <a:spLocks noGrp="1"/>
          </p:cNvSpPr>
          <p:nvPr>
            <p:ph type="ftr" sz="quarter" idx="11"/>
          </p:nvPr>
        </p:nvSpPr>
        <p:spPr/>
        <p:txBody>
          <a:bodyPr/>
          <a:lstStyle/>
          <a:p>
            <a:r>
              <a:rPr lang="en-US" dirty="0"/>
              <a:t>STRATEGIC PLAN AND APP</a:t>
            </a:r>
          </a:p>
        </p:txBody>
      </p:sp>
      <p:sp>
        <p:nvSpPr>
          <p:cNvPr id="6" name="Slide Number Placeholder 5"/>
          <p:cNvSpPr>
            <a:spLocks noGrp="1"/>
          </p:cNvSpPr>
          <p:nvPr>
            <p:ph type="sldNum" sz="quarter" idx="12"/>
          </p:nvPr>
        </p:nvSpPr>
        <p:spPr/>
        <p:txBody>
          <a:bodyPr/>
          <a:lstStyle/>
          <a:p>
            <a:fld id="{86ED3864-7380-264F-93C6-1571F5F24E3A}" type="slidenum">
              <a:rPr lang="en-US" smtClean="0"/>
              <a:t>‹#›</a:t>
            </a:fld>
            <a:endParaRPr lang="en-US" dirty="0"/>
          </a:p>
        </p:txBody>
      </p:sp>
    </p:spTree>
    <p:extLst>
      <p:ext uri="{BB962C8B-B14F-4D97-AF65-F5344CB8AC3E}">
        <p14:creationId xmlns:p14="http://schemas.microsoft.com/office/powerpoint/2010/main" val="3798212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F0E38-26FA-40FD-BAE3-E48B3F73F410}" type="datetime1">
              <a:rPr lang="en-US" smtClean="0"/>
              <a:t>6/8/2020</a:t>
            </a:fld>
            <a:endParaRPr lang="en-US" dirty="0"/>
          </a:p>
        </p:txBody>
      </p:sp>
      <p:sp>
        <p:nvSpPr>
          <p:cNvPr id="5" name="Footer Placeholder 4"/>
          <p:cNvSpPr>
            <a:spLocks noGrp="1"/>
          </p:cNvSpPr>
          <p:nvPr>
            <p:ph type="ftr" sz="quarter" idx="11"/>
          </p:nvPr>
        </p:nvSpPr>
        <p:spPr/>
        <p:txBody>
          <a:bodyPr/>
          <a:lstStyle/>
          <a:p>
            <a:r>
              <a:rPr lang="en-US" dirty="0"/>
              <a:t>STRATEGIC PLAN AND APP</a:t>
            </a:r>
          </a:p>
        </p:txBody>
      </p:sp>
      <p:sp>
        <p:nvSpPr>
          <p:cNvPr id="6" name="Slide Number Placeholder 5"/>
          <p:cNvSpPr>
            <a:spLocks noGrp="1"/>
          </p:cNvSpPr>
          <p:nvPr>
            <p:ph type="sldNum" sz="quarter" idx="12"/>
          </p:nvPr>
        </p:nvSpPr>
        <p:spPr/>
        <p:txBody>
          <a:bodyPr/>
          <a:lstStyle/>
          <a:p>
            <a:fld id="{86ED3864-7380-264F-93C6-1571F5F24E3A}" type="slidenum">
              <a:rPr lang="en-US" smtClean="0"/>
              <a:t>‹#›</a:t>
            </a:fld>
            <a:endParaRPr lang="en-US" dirty="0"/>
          </a:p>
        </p:txBody>
      </p:sp>
    </p:spTree>
    <p:extLst>
      <p:ext uri="{BB962C8B-B14F-4D97-AF65-F5344CB8AC3E}">
        <p14:creationId xmlns:p14="http://schemas.microsoft.com/office/powerpoint/2010/main" val="173967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D25258-9428-4ACE-AC6C-C0CE413EB38C}" type="datetime1">
              <a:rPr lang="en-US" smtClean="0"/>
              <a:t>6/8/2020</a:t>
            </a:fld>
            <a:endParaRPr lang="en-US" dirty="0"/>
          </a:p>
        </p:txBody>
      </p:sp>
      <p:sp>
        <p:nvSpPr>
          <p:cNvPr id="5" name="Footer Placeholder 4"/>
          <p:cNvSpPr>
            <a:spLocks noGrp="1"/>
          </p:cNvSpPr>
          <p:nvPr>
            <p:ph type="ftr" sz="quarter" idx="11"/>
          </p:nvPr>
        </p:nvSpPr>
        <p:spPr>
          <a:xfrm>
            <a:off x="5865018" y="5306348"/>
            <a:ext cx="2650331" cy="304271"/>
          </a:xfrm>
        </p:spPr>
        <p:txBody>
          <a:bodyPr/>
          <a:lstStyle/>
          <a:p>
            <a:pPr algn="r"/>
            <a:r>
              <a:rPr lang="en-US" dirty="0"/>
              <a:t>STRATEGIC PLAN AND APP</a:t>
            </a:r>
          </a:p>
        </p:txBody>
      </p:sp>
      <p:sp>
        <p:nvSpPr>
          <p:cNvPr id="6" name="Slide Number Placeholder 5"/>
          <p:cNvSpPr>
            <a:spLocks noGrp="1"/>
          </p:cNvSpPr>
          <p:nvPr>
            <p:ph type="sldNum" sz="quarter" idx="12"/>
          </p:nvPr>
        </p:nvSpPr>
        <p:spPr>
          <a:xfrm>
            <a:off x="3486150" y="5306878"/>
            <a:ext cx="2057400" cy="304271"/>
          </a:xfrm>
        </p:spPr>
        <p:txBody>
          <a:bodyPr/>
          <a:lstStyle>
            <a:lvl1pPr algn="ctr">
              <a:defRPr b="1" i="0" baseline="0"/>
            </a:lvl1pPr>
          </a:lstStyle>
          <a:p>
            <a:fld id="{86ED3864-7380-264F-93C6-1571F5F24E3A}" type="slidenum">
              <a:rPr lang="en-US" smtClean="0"/>
              <a:pPr/>
              <a:t>‹#›</a:t>
            </a:fld>
            <a:endParaRPr lang="en-US" dirty="0"/>
          </a:p>
        </p:txBody>
      </p:sp>
    </p:spTree>
    <p:extLst>
      <p:ext uri="{BB962C8B-B14F-4D97-AF65-F5344CB8AC3E}">
        <p14:creationId xmlns:p14="http://schemas.microsoft.com/office/powerpoint/2010/main" val="3010580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187F4B-4164-42EF-886A-C594781C701E}" type="datetime1">
              <a:rPr lang="en-US" smtClean="0"/>
              <a:t>6/8/2020</a:t>
            </a:fld>
            <a:endParaRPr lang="en-US" dirty="0"/>
          </a:p>
        </p:txBody>
      </p:sp>
      <p:sp>
        <p:nvSpPr>
          <p:cNvPr id="5" name="Footer Placeholder 4"/>
          <p:cNvSpPr>
            <a:spLocks noGrp="1"/>
          </p:cNvSpPr>
          <p:nvPr>
            <p:ph type="ftr" sz="quarter" idx="11"/>
          </p:nvPr>
        </p:nvSpPr>
        <p:spPr>
          <a:xfrm>
            <a:off x="5836444" y="5296958"/>
            <a:ext cx="2681288" cy="304271"/>
          </a:xfrm>
        </p:spPr>
        <p:txBody>
          <a:bodyPr/>
          <a:lstStyle/>
          <a:p>
            <a:pPr algn="r"/>
            <a:r>
              <a:rPr lang="en-US" dirty="0"/>
              <a:t>STRATEGIC PLAN AND APP</a:t>
            </a:r>
          </a:p>
        </p:txBody>
      </p:sp>
      <p:sp>
        <p:nvSpPr>
          <p:cNvPr id="6" name="Slide Number Placeholder 5"/>
          <p:cNvSpPr>
            <a:spLocks noGrp="1"/>
          </p:cNvSpPr>
          <p:nvPr>
            <p:ph type="sldNum" sz="quarter" idx="12"/>
          </p:nvPr>
        </p:nvSpPr>
        <p:spPr>
          <a:xfrm>
            <a:off x="3538538" y="5296957"/>
            <a:ext cx="2057400" cy="304271"/>
          </a:xfrm>
        </p:spPr>
        <p:txBody>
          <a:bodyPr/>
          <a:lstStyle>
            <a:lvl1pPr algn="ctr">
              <a:defRPr b="1"/>
            </a:lvl1pPr>
          </a:lstStyle>
          <a:p>
            <a:fld id="{86ED3864-7380-264F-93C6-1571F5F24E3A}" type="slidenum">
              <a:rPr lang="en-US" smtClean="0"/>
              <a:pPr/>
              <a:t>‹#›</a:t>
            </a:fld>
            <a:endParaRPr lang="en-US" dirty="0"/>
          </a:p>
        </p:txBody>
      </p:sp>
    </p:spTree>
    <p:extLst>
      <p:ext uri="{BB962C8B-B14F-4D97-AF65-F5344CB8AC3E}">
        <p14:creationId xmlns:p14="http://schemas.microsoft.com/office/powerpoint/2010/main" val="1537792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21B502-ADEA-4DFC-AC5C-29BF256BF5D1}" type="datetime1">
              <a:rPr lang="en-US" smtClean="0"/>
              <a:t>6/8/2020</a:t>
            </a:fld>
            <a:endParaRPr lang="en-US" dirty="0"/>
          </a:p>
        </p:txBody>
      </p:sp>
      <p:sp>
        <p:nvSpPr>
          <p:cNvPr id="6" name="Footer Placeholder 5"/>
          <p:cNvSpPr>
            <a:spLocks noGrp="1"/>
          </p:cNvSpPr>
          <p:nvPr>
            <p:ph type="ftr" sz="quarter" idx="11"/>
          </p:nvPr>
        </p:nvSpPr>
        <p:spPr>
          <a:xfrm>
            <a:off x="5812402" y="5314252"/>
            <a:ext cx="2695493" cy="304271"/>
          </a:xfrm>
        </p:spPr>
        <p:txBody>
          <a:bodyPr/>
          <a:lstStyle/>
          <a:p>
            <a:pPr algn="r"/>
            <a:r>
              <a:rPr lang="en-US" dirty="0"/>
              <a:t>STRATEGIC PLAN AND APP</a:t>
            </a:r>
          </a:p>
        </p:txBody>
      </p:sp>
      <p:sp>
        <p:nvSpPr>
          <p:cNvPr id="7" name="Slide Number Placeholder 6"/>
          <p:cNvSpPr>
            <a:spLocks noGrp="1"/>
          </p:cNvSpPr>
          <p:nvPr>
            <p:ph type="sldNum" sz="quarter" idx="12"/>
          </p:nvPr>
        </p:nvSpPr>
        <p:spPr>
          <a:xfrm>
            <a:off x="3543300" y="5314252"/>
            <a:ext cx="2057400" cy="304271"/>
          </a:xfrm>
        </p:spPr>
        <p:txBody>
          <a:bodyPr/>
          <a:lstStyle>
            <a:lvl1pPr algn="ctr">
              <a:defRPr b="1"/>
            </a:lvl1pPr>
          </a:lstStyle>
          <a:p>
            <a:fld id="{86ED3864-7380-264F-93C6-1571F5F24E3A}" type="slidenum">
              <a:rPr lang="en-US" smtClean="0"/>
              <a:pPr/>
              <a:t>‹#›</a:t>
            </a:fld>
            <a:endParaRPr lang="en-US" dirty="0"/>
          </a:p>
        </p:txBody>
      </p:sp>
    </p:spTree>
    <p:extLst>
      <p:ext uri="{BB962C8B-B14F-4D97-AF65-F5344CB8AC3E}">
        <p14:creationId xmlns:p14="http://schemas.microsoft.com/office/powerpoint/2010/main" val="1260100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B22D25-E215-41E1-9FE9-B12E116ED445}" type="datetime1">
              <a:rPr lang="en-US" smtClean="0"/>
              <a:t>6/8/2020</a:t>
            </a:fld>
            <a:endParaRPr lang="en-US" dirty="0"/>
          </a:p>
        </p:txBody>
      </p:sp>
      <p:sp>
        <p:nvSpPr>
          <p:cNvPr id="8" name="Footer Placeholder 7"/>
          <p:cNvSpPr>
            <a:spLocks noGrp="1"/>
          </p:cNvSpPr>
          <p:nvPr>
            <p:ph type="ftr" sz="quarter" idx="11"/>
          </p:nvPr>
        </p:nvSpPr>
        <p:spPr>
          <a:xfrm>
            <a:off x="5844208" y="5296959"/>
            <a:ext cx="2711891" cy="304271"/>
          </a:xfrm>
        </p:spPr>
        <p:txBody>
          <a:bodyPr/>
          <a:lstStyle/>
          <a:p>
            <a:pPr algn="r"/>
            <a:r>
              <a:rPr lang="en-US" dirty="0"/>
              <a:t>STRATEGIC PLAN AND APP</a:t>
            </a:r>
          </a:p>
        </p:txBody>
      </p:sp>
      <p:sp>
        <p:nvSpPr>
          <p:cNvPr id="9" name="Slide Number Placeholder 8"/>
          <p:cNvSpPr>
            <a:spLocks noGrp="1"/>
          </p:cNvSpPr>
          <p:nvPr>
            <p:ph type="sldNum" sz="quarter" idx="12"/>
          </p:nvPr>
        </p:nvSpPr>
        <p:spPr>
          <a:xfrm>
            <a:off x="3412600" y="5296959"/>
            <a:ext cx="2057400" cy="304271"/>
          </a:xfrm>
        </p:spPr>
        <p:txBody>
          <a:bodyPr/>
          <a:lstStyle>
            <a:lvl1pPr algn="ctr">
              <a:defRPr b="1"/>
            </a:lvl1pPr>
          </a:lstStyle>
          <a:p>
            <a:fld id="{86ED3864-7380-264F-93C6-1571F5F24E3A}" type="slidenum">
              <a:rPr lang="en-US" smtClean="0"/>
              <a:pPr/>
              <a:t>‹#›</a:t>
            </a:fld>
            <a:endParaRPr lang="en-US" dirty="0"/>
          </a:p>
        </p:txBody>
      </p:sp>
    </p:spTree>
    <p:extLst>
      <p:ext uri="{BB962C8B-B14F-4D97-AF65-F5344CB8AC3E}">
        <p14:creationId xmlns:p14="http://schemas.microsoft.com/office/powerpoint/2010/main" val="103575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DD7346-A0D0-4613-9E5C-530B329DE3AE}" type="datetime1">
              <a:rPr lang="en-US" smtClean="0"/>
              <a:t>6/8/2020</a:t>
            </a:fld>
            <a:endParaRPr lang="en-US" dirty="0"/>
          </a:p>
        </p:txBody>
      </p:sp>
      <p:sp>
        <p:nvSpPr>
          <p:cNvPr id="4" name="Footer Placeholder 3"/>
          <p:cNvSpPr>
            <a:spLocks noGrp="1"/>
          </p:cNvSpPr>
          <p:nvPr>
            <p:ph type="ftr" sz="quarter" idx="11"/>
          </p:nvPr>
        </p:nvSpPr>
        <p:spPr>
          <a:xfrm>
            <a:off x="6107906" y="5296957"/>
            <a:ext cx="2578894" cy="304271"/>
          </a:xfrm>
        </p:spPr>
        <p:txBody>
          <a:bodyPr/>
          <a:lstStyle/>
          <a:p>
            <a:pPr algn="r"/>
            <a:r>
              <a:rPr lang="en-US" dirty="0"/>
              <a:t>STRATEGIC PLAN AND APP</a:t>
            </a:r>
          </a:p>
        </p:txBody>
      </p:sp>
      <p:sp>
        <p:nvSpPr>
          <p:cNvPr id="5" name="Slide Number Placeholder 4"/>
          <p:cNvSpPr>
            <a:spLocks noGrp="1"/>
          </p:cNvSpPr>
          <p:nvPr>
            <p:ph type="sldNum" sz="quarter" idx="12"/>
          </p:nvPr>
        </p:nvSpPr>
        <p:spPr>
          <a:xfrm>
            <a:off x="3543300" y="5296958"/>
            <a:ext cx="2057400" cy="304271"/>
          </a:xfrm>
        </p:spPr>
        <p:txBody>
          <a:bodyPr/>
          <a:lstStyle>
            <a:lvl1pPr algn="ctr">
              <a:defRPr b="1"/>
            </a:lvl1pPr>
          </a:lstStyle>
          <a:p>
            <a:fld id="{86ED3864-7380-264F-93C6-1571F5F24E3A}" type="slidenum">
              <a:rPr lang="en-US" smtClean="0"/>
              <a:pPr/>
              <a:t>‹#›</a:t>
            </a:fld>
            <a:endParaRPr lang="en-US" dirty="0"/>
          </a:p>
        </p:txBody>
      </p:sp>
    </p:spTree>
    <p:extLst>
      <p:ext uri="{BB962C8B-B14F-4D97-AF65-F5344CB8AC3E}">
        <p14:creationId xmlns:p14="http://schemas.microsoft.com/office/powerpoint/2010/main" val="2261903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6F6A94-6C0A-4FE8-89AC-E0656AC954E1}" type="datetime1">
              <a:rPr lang="en-US" smtClean="0"/>
              <a:t>6/8/2020</a:t>
            </a:fld>
            <a:endParaRPr lang="en-US" dirty="0"/>
          </a:p>
        </p:txBody>
      </p:sp>
      <p:sp>
        <p:nvSpPr>
          <p:cNvPr id="3" name="Footer Placeholder 2"/>
          <p:cNvSpPr>
            <a:spLocks noGrp="1"/>
          </p:cNvSpPr>
          <p:nvPr>
            <p:ph type="ftr" sz="quarter" idx="11"/>
          </p:nvPr>
        </p:nvSpPr>
        <p:spPr>
          <a:xfrm>
            <a:off x="5764198" y="5296957"/>
            <a:ext cx="3086100" cy="304271"/>
          </a:xfrm>
        </p:spPr>
        <p:txBody>
          <a:bodyPr/>
          <a:lstStyle/>
          <a:p>
            <a:pPr algn="r"/>
            <a:r>
              <a:rPr lang="en-US" dirty="0"/>
              <a:t>STRATEGIC PLAN AND APP</a:t>
            </a:r>
          </a:p>
        </p:txBody>
      </p:sp>
      <p:sp>
        <p:nvSpPr>
          <p:cNvPr id="4" name="Slide Number Placeholder 3"/>
          <p:cNvSpPr>
            <a:spLocks noGrp="1"/>
          </p:cNvSpPr>
          <p:nvPr>
            <p:ph type="sldNum" sz="quarter" idx="12"/>
          </p:nvPr>
        </p:nvSpPr>
        <p:spPr>
          <a:xfrm>
            <a:off x="3543300" y="5296958"/>
            <a:ext cx="2057400" cy="304271"/>
          </a:xfrm>
        </p:spPr>
        <p:txBody>
          <a:bodyPr/>
          <a:lstStyle>
            <a:lvl1pPr algn="ctr">
              <a:defRPr b="1"/>
            </a:lvl1pPr>
          </a:lstStyle>
          <a:p>
            <a:fld id="{86ED3864-7380-264F-93C6-1571F5F24E3A}" type="slidenum">
              <a:rPr lang="en-US" smtClean="0"/>
              <a:pPr/>
              <a:t>‹#›</a:t>
            </a:fld>
            <a:endParaRPr lang="en-US" dirty="0"/>
          </a:p>
        </p:txBody>
      </p:sp>
    </p:spTree>
    <p:extLst>
      <p:ext uri="{BB962C8B-B14F-4D97-AF65-F5344CB8AC3E}">
        <p14:creationId xmlns:p14="http://schemas.microsoft.com/office/powerpoint/2010/main" val="820084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E4C54E5-0FE8-4E3A-938A-8AFC6BD11D6E}" type="datetime1">
              <a:rPr lang="en-US" smtClean="0"/>
              <a:t>6/8/2020</a:t>
            </a:fld>
            <a:endParaRPr lang="en-US" dirty="0"/>
          </a:p>
        </p:txBody>
      </p:sp>
      <p:sp>
        <p:nvSpPr>
          <p:cNvPr id="6" name="Footer Placeholder 5"/>
          <p:cNvSpPr>
            <a:spLocks noGrp="1"/>
          </p:cNvSpPr>
          <p:nvPr>
            <p:ph type="ftr" sz="quarter" idx="11"/>
          </p:nvPr>
        </p:nvSpPr>
        <p:spPr>
          <a:xfrm>
            <a:off x="5614614" y="5296959"/>
            <a:ext cx="3086100" cy="304271"/>
          </a:xfrm>
        </p:spPr>
        <p:txBody>
          <a:bodyPr/>
          <a:lstStyle/>
          <a:p>
            <a:pPr algn="r"/>
            <a:r>
              <a:rPr lang="en-US" dirty="0"/>
              <a:t>STRATEGIC PLAN AND APP</a:t>
            </a:r>
          </a:p>
        </p:txBody>
      </p:sp>
      <p:sp>
        <p:nvSpPr>
          <p:cNvPr id="7" name="Slide Number Placeholder 6"/>
          <p:cNvSpPr>
            <a:spLocks noGrp="1"/>
          </p:cNvSpPr>
          <p:nvPr>
            <p:ph type="sldNum" sz="quarter" idx="12"/>
          </p:nvPr>
        </p:nvSpPr>
        <p:spPr>
          <a:xfrm>
            <a:off x="3200401" y="5296958"/>
            <a:ext cx="2057400" cy="304271"/>
          </a:xfrm>
        </p:spPr>
        <p:txBody>
          <a:bodyPr/>
          <a:lstStyle>
            <a:lvl1pPr algn="ctr">
              <a:defRPr b="1"/>
            </a:lvl1pPr>
          </a:lstStyle>
          <a:p>
            <a:fld id="{86ED3864-7380-264F-93C6-1571F5F24E3A}" type="slidenum">
              <a:rPr lang="en-US" smtClean="0"/>
              <a:pPr/>
              <a:t>‹#›</a:t>
            </a:fld>
            <a:endParaRPr lang="en-US" dirty="0"/>
          </a:p>
        </p:txBody>
      </p:sp>
    </p:spTree>
    <p:extLst>
      <p:ext uri="{BB962C8B-B14F-4D97-AF65-F5344CB8AC3E}">
        <p14:creationId xmlns:p14="http://schemas.microsoft.com/office/powerpoint/2010/main" val="3640382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9B7289-1710-4FD3-A0B1-468C3A43B2EF}" type="datetime1">
              <a:rPr lang="en-US" smtClean="0"/>
              <a:t>6/8/2020</a:t>
            </a:fld>
            <a:endParaRPr lang="en-US" dirty="0"/>
          </a:p>
        </p:txBody>
      </p:sp>
      <p:sp>
        <p:nvSpPr>
          <p:cNvPr id="6" name="Footer Placeholder 5"/>
          <p:cNvSpPr>
            <a:spLocks noGrp="1"/>
          </p:cNvSpPr>
          <p:nvPr>
            <p:ph type="ftr" sz="quarter" idx="11"/>
          </p:nvPr>
        </p:nvSpPr>
        <p:spPr/>
        <p:txBody>
          <a:bodyPr/>
          <a:lstStyle/>
          <a:p>
            <a:r>
              <a:rPr lang="en-US" dirty="0"/>
              <a:t>STRATEGIC PLAN AND APP</a:t>
            </a:r>
          </a:p>
        </p:txBody>
      </p:sp>
      <p:sp>
        <p:nvSpPr>
          <p:cNvPr id="7" name="Slide Number Placeholder 6"/>
          <p:cNvSpPr>
            <a:spLocks noGrp="1"/>
          </p:cNvSpPr>
          <p:nvPr>
            <p:ph type="sldNum" sz="quarter" idx="12"/>
          </p:nvPr>
        </p:nvSpPr>
        <p:spPr/>
        <p:txBody>
          <a:bodyPr/>
          <a:lstStyle/>
          <a:p>
            <a:fld id="{86ED3864-7380-264F-93C6-1571F5F24E3A}" type="slidenum">
              <a:rPr lang="en-US" smtClean="0"/>
              <a:t>‹#›</a:t>
            </a:fld>
            <a:endParaRPr lang="en-US" dirty="0"/>
          </a:p>
        </p:txBody>
      </p:sp>
    </p:spTree>
    <p:extLst>
      <p:ext uri="{BB962C8B-B14F-4D97-AF65-F5344CB8AC3E}">
        <p14:creationId xmlns:p14="http://schemas.microsoft.com/office/powerpoint/2010/main" val="2400528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F73D99BF-EBA4-4DCD-901F-5F617E24453C}" type="datetime1">
              <a:rPr lang="en-US" smtClean="0"/>
              <a:t>6/8/2020</a:t>
            </a:fld>
            <a:endParaRPr lang="en-US" dirty="0"/>
          </a:p>
        </p:txBody>
      </p:sp>
      <p:sp>
        <p:nvSpPr>
          <p:cNvPr id="5" name="Footer Placeholder 4"/>
          <p:cNvSpPr>
            <a:spLocks noGrp="1"/>
          </p:cNvSpPr>
          <p:nvPr>
            <p:ph type="ftr" sz="quarter" idx="3"/>
          </p:nvPr>
        </p:nvSpPr>
        <p:spPr>
          <a:xfrm>
            <a:off x="6457948" y="5239640"/>
            <a:ext cx="2057401" cy="304271"/>
          </a:xfrm>
          <a:prstGeom prst="rect">
            <a:avLst/>
          </a:prstGeom>
        </p:spPr>
        <p:txBody>
          <a:bodyPr vert="horz" lIns="91440" tIns="45720" rIns="91440" bIns="45720" rtlCol="0" anchor="ctr"/>
          <a:lstStyle>
            <a:lvl1pPr algn="ctr">
              <a:defRPr sz="900">
                <a:solidFill>
                  <a:schemeClr val="tx1">
                    <a:tint val="75000"/>
                  </a:schemeClr>
                </a:solidFill>
              </a:defRPr>
            </a:lvl1pPr>
          </a:lstStyle>
          <a:p>
            <a:pPr algn="r"/>
            <a:r>
              <a:rPr lang="en-US" dirty="0"/>
              <a:t>STRATEGIC PLAN AND APP</a:t>
            </a:r>
          </a:p>
        </p:txBody>
      </p:sp>
      <p:sp>
        <p:nvSpPr>
          <p:cNvPr id="6" name="Slide Number Placeholder 5"/>
          <p:cNvSpPr>
            <a:spLocks noGrp="1"/>
          </p:cNvSpPr>
          <p:nvPr>
            <p:ph type="sldNum" sz="quarter" idx="4"/>
          </p:nvPr>
        </p:nvSpPr>
        <p:spPr>
          <a:xfrm>
            <a:off x="3261525" y="5258592"/>
            <a:ext cx="2511122" cy="304271"/>
          </a:xfrm>
          <a:prstGeom prst="rect">
            <a:avLst/>
          </a:prstGeom>
        </p:spPr>
        <p:txBody>
          <a:bodyPr vert="horz" lIns="91440" tIns="45720" rIns="91440" bIns="45720" rtlCol="0" anchor="ctr"/>
          <a:lstStyle>
            <a:lvl1pPr algn="ctr">
              <a:defRPr sz="900" b="1">
                <a:solidFill>
                  <a:schemeClr val="tx1">
                    <a:tint val="75000"/>
                  </a:schemeClr>
                </a:solidFill>
              </a:defRPr>
            </a:lvl1pPr>
          </a:lstStyle>
          <a:p>
            <a:fld id="{86ED3864-7380-264F-93C6-1571F5F24E3A}" type="slidenum">
              <a:rPr lang="en-US" smtClean="0"/>
              <a:pPr/>
              <a:t>‹#›</a:t>
            </a:fld>
            <a:endParaRPr lang="en-US" dirty="0"/>
          </a:p>
        </p:txBody>
      </p:sp>
    </p:spTree>
    <p:extLst>
      <p:ext uri="{BB962C8B-B14F-4D97-AF65-F5344CB8AC3E}">
        <p14:creationId xmlns:p14="http://schemas.microsoft.com/office/powerpoint/2010/main" val="22253125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chart" Target="../charts/chart5.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chart" Target="../charts/chart9.xml"/><Relationship Id="rId4" Type="http://schemas.openxmlformats.org/officeDocument/2006/relationships/chart" Target="../charts/chart8.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chart" Target="../charts/chart13.xml"/><Relationship Id="rId4" Type="http://schemas.openxmlformats.org/officeDocument/2006/relationships/chart" Target="../charts/char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C85534-77CC-754B-9FF1-7AB79EECC37F}"/>
              </a:ext>
            </a:extLst>
          </p:cNvPr>
          <p:cNvPicPr>
            <a:picLocks noChangeAspect="1"/>
          </p:cNvPicPr>
          <p:nvPr/>
        </p:nvPicPr>
        <p:blipFill>
          <a:blip r:embed="rId2"/>
          <a:stretch>
            <a:fillRect/>
          </a:stretch>
        </p:blipFill>
        <p:spPr>
          <a:xfrm>
            <a:off x="1" y="-207043"/>
            <a:ext cx="9144000" cy="6129085"/>
          </a:xfrm>
          <a:prstGeom prst="rect">
            <a:avLst/>
          </a:prstGeom>
        </p:spPr>
      </p:pic>
      <p:sp>
        <p:nvSpPr>
          <p:cNvPr id="2" name="TextBox 1">
            <a:extLst>
              <a:ext uri="{FF2B5EF4-FFF2-40B4-BE49-F238E27FC236}">
                <a16:creationId xmlns:a16="http://schemas.microsoft.com/office/drawing/2014/main" id="{2ADAA5AB-E713-49A7-BAB6-1B928BF9E7F2}"/>
              </a:ext>
            </a:extLst>
          </p:cNvPr>
          <p:cNvSpPr txBox="1"/>
          <p:nvPr/>
        </p:nvSpPr>
        <p:spPr>
          <a:xfrm>
            <a:off x="1229710" y="3222010"/>
            <a:ext cx="7409793" cy="2185214"/>
          </a:xfrm>
          <a:prstGeom prst="rect">
            <a:avLst/>
          </a:prstGeom>
          <a:noFill/>
        </p:spPr>
        <p:txBody>
          <a:bodyPr wrap="square" rtlCol="0">
            <a:spAutoFit/>
          </a:bodyPr>
          <a:lstStyle/>
          <a:p>
            <a:pPr algn="ctr"/>
            <a:r>
              <a:rPr lang="en-US" sz="2800" b="1" dirty="0">
                <a:solidFill>
                  <a:schemeClr val="accent2">
                    <a:lumMod val="50000"/>
                  </a:schemeClr>
                </a:solidFill>
              </a:rPr>
              <a:t>PORTFOLIO COMMITTEE ON POLICE</a:t>
            </a:r>
          </a:p>
          <a:p>
            <a:pPr algn="ctr"/>
            <a:r>
              <a:rPr lang="en-US" sz="2800" b="1" dirty="0">
                <a:solidFill>
                  <a:schemeClr val="accent2">
                    <a:lumMod val="50000"/>
                  </a:schemeClr>
                </a:solidFill>
              </a:rPr>
              <a:t>PERFORMANCE REPORT 2019/20 </a:t>
            </a:r>
          </a:p>
          <a:p>
            <a:pPr algn="ctr"/>
            <a:r>
              <a:rPr lang="en-US" sz="2800" b="1" dirty="0">
                <a:solidFill>
                  <a:schemeClr val="accent2">
                    <a:lumMod val="50000"/>
                  </a:schemeClr>
                </a:solidFill>
              </a:rPr>
              <a:t>QUARTER 1 – 3 </a:t>
            </a:r>
            <a:r>
              <a:rPr lang="en-US" sz="2800" dirty="0">
                <a:solidFill>
                  <a:srgbClr val="E3AE4F"/>
                </a:solidFill>
              </a:rPr>
              <a:t/>
            </a:r>
            <a:br>
              <a:rPr lang="en-US" sz="2800" dirty="0">
                <a:solidFill>
                  <a:srgbClr val="E3AE4F"/>
                </a:solidFill>
              </a:rPr>
            </a:br>
            <a:r>
              <a:rPr lang="en-US" sz="2800" dirty="0">
                <a:solidFill>
                  <a:schemeClr val="accent2">
                    <a:lumMod val="50000"/>
                  </a:schemeClr>
                </a:solidFill>
              </a:rPr>
              <a:t>Presented by Mr Manabela Chauke</a:t>
            </a:r>
          </a:p>
          <a:p>
            <a:pPr algn="ctr"/>
            <a:r>
              <a:rPr lang="en-US" sz="2400" smtClean="0">
                <a:solidFill>
                  <a:schemeClr val="accent2">
                    <a:lumMod val="50000"/>
                  </a:schemeClr>
                </a:solidFill>
              </a:rPr>
              <a:t>11 </a:t>
            </a:r>
            <a:r>
              <a:rPr lang="en-US" sz="2400" dirty="0">
                <a:solidFill>
                  <a:schemeClr val="accent2">
                    <a:lumMod val="50000"/>
                  </a:schemeClr>
                </a:solidFill>
              </a:rPr>
              <a:t>June 2020</a:t>
            </a:r>
          </a:p>
        </p:txBody>
      </p:sp>
      <p:sp>
        <p:nvSpPr>
          <p:cNvPr id="3" name="Slide Number Placeholder 2">
            <a:extLst>
              <a:ext uri="{FF2B5EF4-FFF2-40B4-BE49-F238E27FC236}">
                <a16:creationId xmlns:a16="http://schemas.microsoft.com/office/drawing/2014/main" id="{FC309733-60FE-4565-9BAC-47D5EB929DFB}"/>
              </a:ext>
            </a:extLst>
          </p:cNvPr>
          <p:cNvSpPr>
            <a:spLocks noGrp="1"/>
          </p:cNvSpPr>
          <p:nvPr>
            <p:ph type="sldNum" sz="quarter" idx="12"/>
          </p:nvPr>
        </p:nvSpPr>
        <p:spPr/>
        <p:txBody>
          <a:bodyPr/>
          <a:lstStyle/>
          <a:p>
            <a:fld id="{86ED3864-7380-264F-93C6-1571F5F24E3A}" type="slidenum">
              <a:rPr lang="en-US" smtClean="0"/>
              <a:t>1</a:t>
            </a:fld>
            <a:endParaRPr lang="en-US" dirty="0"/>
          </a:p>
        </p:txBody>
      </p:sp>
    </p:spTree>
    <p:extLst>
      <p:ext uri="{BB962C8B-B14F-4D97-AF65-F5344CB8AC3E}">
        <p14:creationId xmlns:p14="http://schemas.microsoft.com/office/powerpoint/2010/main" val="73234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DF5E4BC-068F-C547-9007-7C525674A73C}"/>
              </a:ext>
            </a:extLst>
          </p:cNvPr>
          <p:cNvPicPr>
            <a:picLocks noGrp="1" noChangeAspect="1"/>
          </p:cNvPicPr>
          <p:nvPr>
            <p:ph idx="1"/>
          </p:nvPr>
        </p:nvPicPr>
        <p:blipFill>
          <a:blip r:embed="rId2"/>
          <a:stretch>
            <a:fillRect/>
          </a:stretch>
        </p:blipFill>
        <p:spPr>
          <a:xfrm>
            <a:off x="0" y="-105508"/>
            <a:ext cx="9144000" cy="6129086"/>
          </a:xfrm>
        </p:spPr>
      </p:pic>
      <p:sp>
        <p:nvSpPr>
          <p:cNvPr id="2" name="Title 1">
            <a:extLst>
              <a:ext uri="{FF2B5EF4-FFF2-40B4-BE49-F238E27FC236}">
                <a16:creationId xmlns:a16="http://schemas.microsoft.com/office/drawing/2014/main" id="{FBB8A75A-D4F0-974A-A7F3-A1267DA77E52}"/>
              </a:ext>
            </a:extLst>
          </p:cNvPr>
          <p:cNvSpPr>
            <a:spLocks noGrp="1"/>
          </p:cNvSpPr>
          <p:nvPr>
            <p:ph type="title"/>
          </p:nvPr>
        </p:nvSpPr>
        <p:spPr>
          <a:xfrm>
            <a:off x="1027235" y="2406717"/>
            <a:ext cx="7886700" cy="1104636"/>
          </a:xfrm>
        </p:spPr>
        <p:txBody>
          <a:bodyPr>
            <a:normAutofit fontScale="90000"/>
          </a:bodyPr>
          <a:lstStyle/>
          <a:p>
            <a:pPr algn="ctr"/>
            <a:r>
              <a:rPr lang="en-US" sz="4000" b="1" dirty="0">
                <a:solidFill>
                  <a:schemeClr val="bg1"/>
                </a:solidFill>
              </a:rPr>
              <a:t>Programme 1: Administration</a:t>
            </a:r>
            <a:r>
              <a:rPr lang="en-US" sz="4000" b="1" dirty="0"/>
              <a:t/>
            </a:r>
            <a:br>
              <a:rPr lang="en-US" sz="4000" b="1" dirty="0"/>
            </a:br>
            <a:endParaRPr lang="en-US" sz="4000" dirty="0">
              <a:solidFill>
                <a:schemeClr val="bg1"/>
              </a:solidFill>
            </a:endParaRPr>
          </a:p>
        </p:txBody>
      </p:sp>
      <p:sp>
        <p:nvSpPr>
          <p:cNvPr id="3" name="Slide Number Placeholder 2">
            <a:extLst>
              <a:ext uri="{FF2B5EF4-FFF2-40B4-BE49-F238E27FC236}">
                <a16:creationId xmlns:a16="http://schemas.microsoft.com/office/drawing/2014/main" id="{1BA0A3B2-F172-468B-967B-D6DCFF09B3FA}"/>
              </a:ext>
            </a:extLst>
          </p:cNvPr>
          <p:cNvSpPr>
            <a:spLocks noGrp="1"/>
          </p:cNvSpPr>
          <p:nvPr>
            <p:ph type="sldNum" sz="quarter" idx="12"/>
          </p:nvPr>
        </p:nvSpPr>
        <p:spPr/>
        <p:txBody>
          <a:bodyPr/>
          <a:lstStyle/>
          <a:p>
            <a:fld id="{86ED3864-7380-264F-93C6-1571F5F24E3A}" type="slidenum">
              <a:rPr lang="en-US" smtClean="0"/>
              <a:t>10</a:t>
            </a:fld>
            <a:endParaRPr lang="en-US" dirty="0"/>
          </a:p>
        </p:txBody>
      </p:sp>
    </p:spTree>
    <p:extLst>
      <p:ext uri="{BB962C8B-B14F-4D97-AF65-F5344CB8AC3E}">
        <p14:creationId xmlns:p14="http://schemas.microsoft.com/office/powerpoint/2010/main" val="2941910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794334" y="54791"/>
            <a:ext cx="8150884" cy="787990"/>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Programme 1 Overview</a:t>
            </a:r>
          </a:p>
        </p:txBody>
      </p:sp>
      <p:sp>
        <p:nvSpPr>
          <p:cNvPr id="3" name="Rectangle 2"/>
          <p:cNvSpPr/>
          <p:nvPr/>
        </p:nvSpPr>
        <p:spPr>
          <a:xfrm>
            <a:off x="794335" y="1042071"/>
            <a:ext cx="6743890" cy="3000821"/>
          </a:xfrm>
          <a:prstGeom prst="rect">
            <a:avLst/>
          </a:prstGeom>
        </p:spPr>
        <p:txBody>
          <a:bodyPr wrap="square">
            <a:spAutoFit/>
          </a:bodyPr>
          <a:lstStyle/>
          <a:p>
            <a:pPr>
              <a:lnSpc>
                <a:spcPct val="150000"/>
              </a:lnSpc>
            </a:pPr>
            <a:r>
              <a:rPr lang="en-ZA" altLang="en-US" sz="1400" b="1" dirty="0">
                <a:solidFill>
                  <a:srgbClr val="984807"/>
                </a:solidFill>
                <a:latin typeface="Verdana" panose="020B0604030504040204" pitchFamily="34" charset="0"/>
                <a:ea typeface="Verdana" panose="020B0604030504040204" pitchFamily="34" charset="0"/>
              </a:rPr>
              <a:t>Purpose</a:t>
            </a:r>
            <a:r>
              <a:rPr lang="en-ZA" altLang="en-US" sz="1400" dirty="0">
                <a:solidFill>
                  <a:srgbClr val="984807"/>
                </a:solidFill>
                <a:latin typeface="Verdana" panose="020B0604030504040204" pitchFamily="34" charset="0"/>
                <a:ea typeface="Verdana" panose="020B0604030504040204" pitchFamily="34" charset="0"/>
              </a:rPr>
              <a:t> </a:t>
            </a:r>
            <a:endParaRPr lang="en-US" sz="1400" dirty="0">
              <a:latin typeface="Verdana" panose="020B0604030504040204" pitchFamily="34" charset="0"/>
              <a:ea typeface="Verdana" panose="020B0604030504040204" pitchFamily="34" charset="0"/>
            </a:endParaRPr>
          </a:p>
          <a:p>
            <a:pPr marL="171450" indent="-171450">
              <a:lnSpc>
                <a:spcPct val="150000"/>
              </a:lnSpc>
              <a:buFont typeface="Arial" panose="020B0604020202020204" pitchFamily="34" charset="0"/>
              <a:buChar char="•"/>
            </a:pPr>
            <a:r>
              <a:rPr lang="en-GB" sz="1400" dirty="0">
                <a:solidFill>
                  <a:srgbClr val="984807"/>
                </a:solidFill>
                <a:latin typeface="Verdana" panose="020B0604030504040204" pitchFamily="34" charset="0"/>
                <a:ea typeface="Verdana" panose="020B0604030504040204" pitchFamily="34" charset="0"/>
              </a:rPr>
              <a:t>Overall coordination of all efforts and activities of the Authority;</a:t>
            </a:r>
          </a:p>
          <a:p>
            <a:pPr marL="171450" indent="-171450">
              <a:lnSpc>
                <a:spcPct val="150000"/>
              </a:lnSpc>
              <a:buFont typeface="Arial" panose="020B0604020202020204" pitchFamily="34" charset="0"/>
              <a:buChar char="•"/>
            </a:pPr>
            <a:r>
              <a:rPr lang="en-US" sz="1400" dirty="0">
                <a:solidFill>
                  <a:srgbClr val="984807"/>
                </a:solidFill>
                <a:latin typeface="Verdana" panose="020B0604030504040204" pitchFamily="34" charset="0"/>
                <a:ea typeface="Verdana" panose="020B0604030504040204" pitchFamily="34" charset="0"/>
              </a:rPr>
              <a:t>F</a:t>
            </a:r>
            <a:r>
              <a:rPr lang="en-GB" sz="1400" dirty="0">
                <a:solidFill>
                  <a:srgbClr val="984807"/>
                </a:solidFill>
                <a:latin typeface="Verdana" panose="020B0604030504040204" pitchFamily="34" charset="0"/>
                <a:ea typeface="Verdana" panose="020B0604030504040204" pitchFamily="34" charset="0"/>
              </a:rPr>
              <a:t>inancial management of the Authority and;</a:t>
            </a:r>
            <a:endParaRPr lang="en-US" sz="1400" dirty="0">
              <a:solidFill>
                <a:srgbClr val="984807"/>
              </a:solidFill>
              <a:latin typeface="Verdana" panose="020B0604030504040204" pitchFamily="34" charset="0"/>
              <a:ea typeface="Verdana" panose="020B0604030504040204" pitchFamily="34" charset="0"/>
            </a:endParaRPr>
          </a:p>
          <a:p>
            <a:pPr marL="171450" indent="-171450">
              <a:lnSpc>
                <a:spcPct val="150000"/>
              </a:lnSpc>
              <a:buFont typeface="Arial" panose="020B0604020202020204" pitchFamily="34" charset="0"/>
              <a:buChar char="•"/>
            </a:pPr>
            <a:r>
              <a:rPr lang="en-GB" sz="1400" dirty="0">
                <a:solidFill>
                  <a:srgbClr val="984807"/>
                </a:solidFill>
                <a:latin typeface="Verdana" panose="020B0604030504040204" pitchFamily="34" charset="0"/>
                <a:ea typeface="Verdana" panose="020B0604030504040204" pitchFamily="34" charset="0"/>
              </a:rPr>
              <a:t>Providing institutional support and services to the other programmes. </a:t>
            </a:r>
          </a:p>
          <a:p>
            <a:pPr marL="171450" indent="-171450">
              <a:lnSpc>
                <a:spcPct val="150000"/>
              </a:lnSpc>
              <a:buFont typeface="Arial" panose="020B0604020202020204" pitchFamily="34" charset="0"/>
              <a:buChar char="•"/>
            </a:pPr>
            <a:endParaRPr lang="en-GB" sz="1400" dirty="0">
              <a:solidFill>
                <a:srgbClr val="984807"/>
              </a:solidFill>
              <a:latin typeface="Verdana" panose="020B0604030504040204" pitchFamily="34" charset="0"/>
              <a:ea typeface="Verdana" panose="020B0604030504040204" pitchFamily="34" charset="0"/>
            </a:endParaRPr>
          </a:p>
          <a:p>
            <a:pPr>
              <a:lnSpc>
                <a:spcPct val="150000"/>
              </a:lnSpc>
            </a:pPr>
            <a:r>
              <a:rPr lang="en-GB" sz="1400" dirty="0">
                <a:solidFill>
                  <a:srgbClr val="984807"/>
                </a:solidFill>
                <a:latin typeface="Verdana" panose="020B0604030504040204" pitchFamily="34" charset="0"/>
                <a:ea typeface="Verdana" panose="020B0604030504040204" pitchFamily="34" charset="0"/>
              </a:rPr>
              <a:t>  </a:t>
            </a:r>
          </a:p>
          <a:p>
            <a:pPr>
              <a:lnSpc>
                <a:spcPct val="150000"/>
              </a:lnSpc>
            </a:pPr>
            <a:r>
              <a:rPr lang="en-ZA" altLang="en-US" sz="1400" b="1" dirty="0">
                <a:solidFill>
                  <a:srgbClr val="984807"/>
                </a:solidFill>
                <a:latin typeface="Verdana" panose="020B0604030504040204" pitchFamily="34" charset="0"/>
                <a:ea typeface="Verdana" panose="020B0604030504040204" pitchFamily="34" charset="0"/>
              </a:rPr>
              <a:t>Sub-Programmes: </a:t>
            </a:r>
            <a:r>
              <a:rPr lang="en-ZA" altLang="en-US" sz="1400" dirty="0">
                <a:solidFill>
                  <a:srgbClr val="984807"/>
                </a:solidFill>
                <a:latin typeface="Verdana" panose="020B0604030504040204" pitchFamily="34" charset="0"/>
                <a:ea typeface="Verdana" panose="020B0604030504040204" pitchFamily="34" charset="0"/>
              </a:rPr>
              <a:t>Finance and Administration</a:t>
            </a:r>
          </a:p>
          <a:p>
            <a:pPr>
              <a:lnSpc>
                <a:spcPct val="150000"/>
              </a:lnSpc>
            </a:pPr>
            <a:r>
              <a:rPr lang="en-ZA" altLang="en-US" sz="1400" dirty="0">
                <a:solidFill>
                  <a:srgbClr val="984807"/>
                </a:solidFill>
                <a:latin typeface="Verdana" panose="020B0604030504040204" pitchFamily="34" charset="0"/>
                <a:ea typeface="Verdana" panose="020B0604030504040204" pitchFamily="34" charset="0"/>
              </a:rPr>
              <a:t>		        Business Information Technology</a:t>
            </a:r>
          </a:p>
          <a:p>
            <a:pPr>
              <a:lnSpc>
                <a:spcPct val="150000"/>
              </a:lnSpc>
            </a:pPr>
            <a:r>
              <a:rPr lang="en-ZA" altLang="en-US" sz="1400" dirty="0">
                <a:solidFill>
                  <a:srgbClr val="984807"/>
                </a:solidFill>
                <a:latin typeface="Verdana" panose="020B0604030504040204" pitchFamily="34" charset="0"/>
                <a:ea typeface="Verdana" panose="020B0604030504040204" pitchFamily="34" charset="0"/>
              </a:rPr>
              <a:t>		        Human Capital</a:t>
            </a:r>
          </a:p>
        </p:txBody>
      </p:sp>
      <p:sp>
        <p:nvSpPr>
          <p:cNvPr id="6" name="Slide Number Placeholder 5">
            <a:extLst>
              <a:ext uri="{FF2B5EF4-FFF2-40B4-BE49-F238E27FC236}">
                <a16:creationId xmlns:a16="http://schemas.microsoft.com/office/drawing/2014/main" id="{E291A190-249A-4563-AAD1-8F6888487ADA}"/>
              </a:ext>
            </a:extLst>
          </p:cNvPr>
          <p:cNvSpPr>
            <a:spLocks noGrp="1"/>
          </p:cNvSpPr>
          <p:nvPr>
            <p:ph type="sldNum" sz="quarter" idx="12"/>
          </p:nvPr>
        </p:nvSpPr>
        <p:spPr/>
        <p:txBody>
          <a:bodyPr/>
          <a:lstStyle/>
          <a:p>
            <a:fld id="{86ED3864-7380-264F-93C6-1571F5F24E3A}" type="slidenum">
              <a:rPr lang="en-US" smtClean="0"/>
              <a:pPr/>
              <a:t>11</a:t>
            </a:fld>
            <a:endParaRPr lang="en-US" dirty="0"/>
          </a:p>
        </p:txBody>
      </p:sp>
    </p:spTree>
    <p:extLst>
      <p:ext uri="{BB962C8B-B14F-4D97-AF65-F5344CB8AC3E}">
        <p14:creationId xmlns:p14="http://schemas.microsoft.com/office/powerpoint/2010/main" val="1336630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794334" y="54791"/>
            <a:ext cx="8150884" cy="787990"/>
          </a:xfrm>
        </p:spPr>
        <p:txBody>
          <a:bodyPr>
            <a:noAutofit/>
          </a:bodyPr>
          <a:lstStyle/>
          <a:p>
            <a:pPr marL="342900" lvl="0" indent="-342900"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Programme 1: Quarters 1 - 3 Performance Against APP Targets Summary </a:t>
            </a:r>
          </a:p>
        </p:txBody>
      </p:sp>
      <p:sp>
        <p:nvSpPr>
          <p:cNvPr id="3" name="Rectangle 2"/>
          <p:cNvSpPr/>
          <p:nvPr/>
        </p:nvSpPr>
        <p:spPr>
          <a:xfrm>
            <a:off x="794335" y="1042071"/>
            <a:ext cx="6743890" cy="332014"/>
          </a:xfrm>
          <a:prstGeom prst="rect">
            <a:avLst/>
          </a:prstGeom>
        </p:spPr>
        <p:txBody>
          <a:bodyPr wrap="square">
            <a:spAutoFit/>
          </a:bodyPr>
          <a:lstStyle/>
          <a:p>
            <a:pPr>
              <a:lnSpc>
                <a:spcPct val="150000"/>
              </a:lnSpc>
            </a:pPr>
            <a:endParaRPr lang="en-ZA" altLang="en-US" sz="1200" dirty="0">
              <a:solidFill>
                <a:srgbClr val="984807"/>
              </a:solidFill>
              <a:latin typeface="Verdana" panose="020B0604030504040204" pitchFamily="34" charset="0"/>
            </a:endParaRPr>
          </a:p>
        </p:txBody>
      </p:sp>
      <p:graphicFrame>
        <p:nvGraphicFramePr>
          <p:cNvPr id="7" name="Chart 6">
            <a:extLst>
              <a:ext uri="{FF2B5EF4-FFF2-40B4-BE49-F238E27FC236}">
                <a16:creationId xmlns:a16="http://schemas.microsoft.com/office/drawing/2014/main" id="{0DDBA07A-BA10-45D8-8BCF-4DD2905027C6}"/>
              </a:ext>
            </a:extLst>
          </p:cNvPr>
          <p:cNvGraphicFramePr/>
          <p:nvPr>
            <p:extLst>
              <p:ext uri="{D42A27DB-BD31-4B8C-83A1-F6EECF244321}">
                <p14:modId xmlns:p14="http://schemas.microsoft.com/office/powerpoint/2010/main" val="2421381904"/>
              </p:ext>
            </p:extLst>
          </p:nvPr>
        </p:nvGraphicFramePr>
        <p:xfrm>
          <a:off x="1524000" y="8255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a:extLst>
              <a:ext uri="{FF2B5EF4-FFF2-40B4-BE49-F238E27FC236}">
                <a16:creationId xmlns:a16="http://schemas.microsoft.com/office/drawing/2014/main" id="{841804C1-E8E1-4BD8-A82B-6189726E25BA}"/>
              </a:ext>
            </a:extLst>
          </p:cNvPr>
          <p:cNvSpPr>
            <a:spLocks noGrp="1"/>
          </p:cNvSpPr>
          <p:nvPr>
            <p:ph type="sldNum" sz="quarter" idx="12"/>
          </p:nvPr>
        </p:nvSpPr>
        <p:spPr/>
        <p:txBody>
          <a:bodyPr/>
          <a:lstStyle/>
          <a:p>
            <a:fld id="{86ED3864-7380-264F-93C6-1571F5F24E3A}" type="slidenum">
              <a:rPr lang="en-US" smtClean="0"/>
              <a:pPr/>
              <a:t>12</a:t>
            </a:fld>
            <a:endParaRPr lang="en-US" dirty="0"/>
          </a:p>
        </p:txBody>
      </p:sp>
    </p:spTree>
    <p:extLst>
      <p:ext uri="{BB962C8B-B14F-4D97-AF65-F5344CB8AC3E}">
        <p14:creationId xmlns:p14="http://schemas.microsoft.com/office/powerpoint/2010/main" val="685032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34666"/>
            <a:ext cx="9143999" cy="6129084"/>
          </a:xfrm>
          <a:prstGeom prst="rect">
            <a:avLst/>
          </a:prstGeom>
        </p:spPr>
      </p:pic>
      <p:sp>
        <p:nvSpPr>
          <p:cNvPr id="2" name="Title 1"/>
          <p:cNvSpPr>
            <a:spLocks noGrp="1"/>
          </p:cNvSpPr>
          <p:nvPr>
            <p:ph type="ctrTitle"/>
          </p:nvPr>
        </p:nvSpPr>
        <p:spPr>
          <a:xfrm>
            <a:off x="794334" y="54791"/>
            <a:ext cx="8150884" cy="787990"/>
          </a:xfrm>
        </p:spPr>
        <p:txBody>
          <a:bodyPr>
            <a:noAutofit/>
          </a:bodyPr>
          <a:lstStyle/>
          <a:p>
            <a:pPr marL="342900" lvl="0" indent="-342900"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Sub-Programmes: Quarter 1 - 3 Performance Against APP Targets Summary </a:t>
            </a:r>
          </a:p>
        </p:txBody>
      </p:sp>
      <p:sp>
        <p:nvSpPr>
          <p:cNvPr id="3" name="Rectangle 2"/>
          <p:cNvSpPr/>
          <p:nvPr/>
        </p:nvSpPr>
        <p:spPr>
          <a:xfrm>
            <a:off x="794335" y="1042071"/>
            <a:ext cx="6743890" cy="332014"/>
          </a:xfrm>
          <a:prstGeom prst="rect">
            <a:avLst/>
          </a:prstGeom>
        </p:spPr>
        <p:txBody>
          <a:bodyPr wrap="square">
            <a:spAutoFit/>
          </a:bodyPr>
          <a:lstStyle/>
          <a:p>
            <a:pPr>
              <a:lnSpc>
                <a:spcPct val="150000"/>
              </a:lnSpc>
            </a:pPr>
            <a:endParaRPr lang="en-ZA" altLang="en-US" sz="1200" dirty="0">
              <a:solidFill>
                <a:srgbClr val="984807"/>
              </a:solidFill>
              <a:latin typeface="Verdana" panose="020B0604030504040204" pitchFamily="34" charset="0"/>
            </a:endParaRPr>
          </a:p>
        </p:txBody>
      </p:sp>
      <p:graphicFrame>
        <p:nvGraphicFramePr>
          <p:cNvPr id="7" name="Chart 6">
            <a:extLst>
              <a:ext uri="{FF2B5EF4-FFF2-40B4-BE49-F238E27FC236}">
                <a16:creationId xmlns:a16="http://schemas.microsoft.com/office/drawing/2014/main" id="{0DDBA07A-BA10-45D8-8BCF-4DD2905027C6}"/>
              </a:ext>
            </a:extLst>
          </p:cNvPr>
          <p:cNvGraphicFramePr/>
          <p:nvPr>
            <p:extLst>
              <p:ext uri="{D42A27DB-BD31-4B8C-83A1-F6EECF244321}">
                <p14:modId xmlns:p14="http://schemas.microsoft.com/office/powerpoint/2010/main" val="1134671320"/>
              </p:ext>
            </p:extLst>
          </p:nvPr>
        </p:nvGraphicFramePr>
        <p:xfrm>
          <a:off x="198783" y="825500"/>
          <a:ext cx="2574897" cy="431038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6B81E081-02E9-4DEC-A021-EA40AA4A01F0}"/>
              </a:ext>
            </a:extLst>
          </p:cNvPr>
          <p:cNvSpPr txBox="1"/>
          <p:nvPr/>
        </p:nvSpPr>
        <p:spPr>
          <a:xfrm>
            <a:off x="448941" y="825500"/>
            <a:ext cx="2074579" cy="300082"/>
          </a:xfrm>
          <a:prstGeom prst="rect">
            <a:avLst/>
          </a:prstGeom>
          <a:noFill/>
        </p:spPr>
        <p:txBody>
          <a:bodyPr vert="horz" wrap="square" rtlCol="0">
            <a:spAutoFit/>
          </a:bodyPr>
          <a:lstStyle/>
          <a:p>
            <a:pPr algn="ctr"/>
            <a:r>
              <a:rPr lang="en-US" dirty="0">
                <a:solidFill>
                  <a:srgbClr val="8A3F0C"/>
                </a:solidFill>
              </a:rPr>
              <a:t>Quarter 1</a:t>
            </a:r>
          </a:p>
        </p:txBody>
      </p:sp>
      <p:graphicFrame>
        <p:nvGraphicFramePr>
          <p:cNvPr id="8" name="Chart 7">
            <a:extLst>
              <a:ext uri="{FF2B5EF4-FFF2-40B4-BE49-F238E27FC236}">
                <a16:creationId xmlns:a16="http://schemas.microsoft.com/office/drawing/2014/main" id="{7AA9DC53-4BD0-4B1D-8A34-FBC3FADDB70C}"/>
              </a:ext>
            </a:extLst>
          </p:cNvPr>
          <p:cNvGraphicFramePr/>
          <p:nvPr>
            <p:extLst>
              <p:ext uri="{D42A27DB-BD31-4B8C-83A1-F6EECF244321}">
                <p14:modId xmlns:p14="http://schemas.microsoft.com/office/powerpoint/2010/main" val="2573436699"/>
              </p:ext>
            </p:extLst>
          </p:nvPr>
        </p:nvGraphicFramePr>
        <p:xfrm>
          <a:off x="2962241" y="842780"/>
          <a:ext cx="2521029" cy="42930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AB1584AA-382B-484F-99CD-475524830008}"/>
              </a:ext>
            </a:extLst>
          </p:cNvPr>
          <p:cNvGraphicFramePr/>
          <p:nvPr>
            <p:extLst>
              <p:ext uri="{D42A27DB-BD31-4B8C-83A1-F6EECF244321}">
                <p14:modId xmlns:p14="http://schemas.microsoft.com/office/powerpoint/2010/main" val="2828778646"/>
              </p:ext>
            </p:extLst>
          </p:nvPr>
        </p:nvGraphicFramePr>
        <p:xfrm>
          <a:off x="5735921" y="842780"/>
          <a:ext cx="2521029" cy="4293099"/>
        </p:xfrm>
        <a:graphic>
          <a:graphicData uri="http://schemas.openxmlformats.org/drawingml/2006/chart">
            <c:chart xmlns:c="http://schemas.openxmlformats.org/drawingml/2006/chart" xmlns:r="http://schemas.openxmlformats.org/officeDocument/2006/relationships" r:id="rId5"/>
          </a:graphicData>
        </a:graphic>
      </p:graphicFrame>
      <p:sp>
        <p:nvSpPr>
          <p:cNvPr id="9" name="Slide Number Placeholder 8">
            <a:extLst>
              <a:ext uri="{FF2B5EF4-FFF2-40B4-BE49-F238E27FC236}">
                <a16:creationId xmlns:a16="http://schemas.microsoft.com/office/drawing/2014/main" id="{C8E92E9B-A180-4497-942A-3AACCDDFE03F}"/>
              </a:ext>
            </a:extLst>
          </p:cNvPr>
          <p:cNvSpPr>
            <a:spLocks noGrp="1"/>
          </p:cNvSpPr>
          <p:nvPr>
            <p:ph type="sldNum" sz="quarter" idx="12"/>
          </p:nvPr>
        </p:nvSpPr>
        <p:spPr/>
        <p:txBody>
          <a:bodyPr/>
          <a:lstStyle/>
          <a:p>
            <a:fld id="{86ED3864-7380-264F-93C6-1571F5F24E3A}" type="slidenum">
              <a:rPr lang="en-US" smtClean="0"/>
              <a:pPr/>
              <a:t>13</a:t>
            </a:fld>
            <a:endParaRPr lang="en-US" dirty="0"/>
          </a:p>
        </p:txBody>
      </p:sp>
    </p:spTree>
    <p:extLst>
      <p:ext uri="{BB962C8B-B14F-4D97-AF65-F5344CB8AC3E}">
        <p14:creationId xmlns:p14="http://schemas.microsoft.com/office/powerpoint/2010/main" val="162326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868577" y="54791"/>
            <a:ext cx="8447130" cy="458165"/>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 Finance and Administration</a:t>
            </a:r>
          </a:p>
        </p:txBody>
      </p:sp>
      <p:graphicFrame>
        <p:nvGraphicFramePr>
          <p:cNvPr id="6" name="Table 5">
            <a:extLst>
              <a:ext uri="{FF2B5EF4-FFF2-40B4-BE49-F238E27FC236}">
                <a16:creationId xmlns:a16="http://schemas.microsoft.com/office/drawing/2014/main" id="{3AFCC3B1-EB79-4D84-A9B6-395FC5FBBC2D}"/>
              </a:ext>
            </a:extLst>
          </p:cNvPr>
          <p:cNvGraphicFramePr>
            <a:graphicFrameLocks noGrp="1"/>
          </p:cNvGraphicFramePr>
          <p:nvPr>
            <p:extLst>
              <p:ext uri="{D42A27DB-BD31-4B8C-83A1-F6EECF244321}">
                <p14:modId xmlns:p14="http://schemas.microsoft.com/office/powerpoint/2010/main" val="2596547902"/>
              </p:ext>
            </p:extLst>
          </p:nvPr>
        </p:nvGraphicFramePr>
        <p:xfrm>
          <a:off x="609603" y="654205"/>
          <a:ext cx="8199860" cy="4125765"/>
        </p:xfrm>
        <a:graphic>
          <a:graphicData uri="http://schemas.openxmlformats.org/drawingml/2006/table">
            <a:tbl>
              <a:tblPr firstRow="1" firstCol="1" bandRow="1">
                <a:tableStyleId>{5C22544A-7EE6-4342-B048-85BDC9FD1C3A}</a:tableStyleId>
              </a:tblPr>
              <a:tblGrid>
                <a:gridCol w="1234963">
                  <a:extLst>
                    <a:ext uri="{9D8B030D-6E8A-4147-A177-3AD203B41FA5}">
                      <a16:colId xmlns:a16="http://schemas.microsoft.com/office/drawing/2014/main" val="2422675860"/>
                    </a:ext>
                  </a:extLst>
                </a:gridCol>
                <a:gridCol w="1024758">
                  <a:extLst>
                    <a:ext uri="{9D8B030D-6E8A-4147-A177-3AD203B41FA5}">
                      <a16:colId xmlns:a16="http://schemas.microsoft.com/office/drawing/2014/main" val="1275184384"/>
                    </a:ext>
                  </a:extLst>
                </a:gridCol>
                <a:gridCol w="1190297">
                  <a:extLst>
                    <a:ext uri="{9D8B030D-6E8A-4147-A177-3AD203B41FA5}">
                      <a16:colId xmlns:a16="http://schemas.microsoft.com/office/drawing/2014/main" val="1123000446"/>
                    </a:ext>
                  </a:extLst>
                </a:gridCol>
                <a:gridCol w="1233437">
                  <a:extLst>
                    <a:ext uri="{9D8B030D-6E8A-4147-A177-3AD203B41FA5}">
                      <a16:colId xmlns:a16="http://schemas.microsoft.com/office/drawing/2014/main" val="3339361115"/>
                    </a:ext>
                  </a:extLst>
                </a:gridCol>
                <a:gridCol w="930589">
                  <a:extLst>
                    <a:ext uri="{9D8B030D-6E8A-4147-A177-3AD203B41FA5}">
                      <a16:colId xmlns:a16="http://schemas.microsoft.com/office/drawing/2014/main" val="928913693"/>
                    </a:ext>
                  </a:extLst>
                </a:gridCol>
                <a:gridCol w="776243">
                  <a:extLst>
                    <a:ext uri="{9D8B030D-6E8A-4147-A177-3AD203B41FA5}">
                      <a16:colId xmlns:a16="http://schemas.microsoft.com/office/drawing/2014/main" val="4157241429"/>
                    </a:ext>
                  </a:extLst>
                </a:gridCol>
                <a:gridCol w="1809573">
                  <a:extLst>
                    <a:ext uri="{9D8B030D-6E8A-4147-A177-3AD203B41FA5}">
                      <a16:colId xmlns:a16="http://schemas.microsoft.com/office/drawing/2014/main" val="21367377"/>
                    </a:ext>
                  </a:extLst>
                </a:gridCol>
              </a:tblGrid>
              <a:tr h="237893">
                <a:tc gridSpan="7">
                  <a:txBody>
                    <a:bodyPr/>
                    <a:lstStyle/>
                    <a:p>
                      <a:pPr algn="just">
                        <a:lnSpc>
                          <a:spcPct val="115000"/>
                        </a:lnSpc>
                        <a:spcBef>
                          <a:spcPts val="1200"/>
                        </a:spcBef>
                        <a:spcAft>
                          <a:spcPts val="0"/>
                        </a:spcAft>
                        <a:tabLst>
                          <a:tab pos="914400" algn="l"/>
                        </a:tabLst>
                      </a:pPr>
                      <a:r>
                        <a:rPr lang="en-GB" sz="1000" b="1" kern="1200" dirty="0">
                          <a:solidFill>
                            <a:schemeClr val="bg1"/>
                          </a:solidFill>
                          <a:effectLst/>
                          <a:latin typeface="Verdana" panose="020B0604030504040204" pitchFamily="34" charset="0"/>
                          <a:ea typeface="Verdana" panose="020B0604030504040204" pitchFamily="34" charset="0"/>
                          <a:cs typeface="+mn-cs"/>
                        </a:rPr>
                        <a:t>Strategic Goal 3: Ensure good governance across the organisation</a:t>
                      </a: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ZA"/>
                    </a:p>
                  </a:txBody>
                  <a:tcPr/>
                </a:tc>
                <a:tc hMerge="1">
                  <a:txBody>
                    <a:bodyPr/>
                    <a:lstStyle/>
                    <a:p>
                      <a:endParaRPr lang="en-US"/>
                    </a:p>
                  </a:txBody>
                  <a:tcPr/>
                </a:tc>
                <a:tc hMerge="1">
                  <a:txBody>
                    <a:bodyPr/>
                    <a:lstStyle/>
                    <a:p>
                      <a:endParaRPr lang="en-ZA"/>
                    </a:p>
                  </a:txBody>
                  <a:tcPr/>
                </a:tc>
                <a:extLst>
                  <a:ext uri="{0D108BD9-81ED-4DB2-BD59-A6C34878D82A}">
                    <a16:rowId xmlns:a16="http://schemas.microsoft.com/office/drawing/2014/main" val="887361931"/>
                  </a:ext>
                </a:extLst>
              </a:tr>
              <a:tr h="237892">
                <a:tc gridSpan="7">
                  <a:txBody>
                    <a:bodyPr/>
                    <a:lstStyle/>
                    <a:p>
                      <a:pPr algn="just">
                        <a:lnSpc>
                          <a:spcPct val="115000"/>
                        </a:lnSpc>
                        <a:spcBef>
                          <a:spcPts val="1200"/>
                        </a:spcBef>
                        <a:spcAft>
                          <a:spcPts val="0"/>
                        </a:spcAft>
                        <a:tabLst>
                          <a:tab pos="914400" algn="l"/>
                        </a:tabLst>
                      </a:pPr>
                      <a:r>
                        <a:rPr lang="en-US" sz="1000" b="1" kern="1200" dirty="0">
                          <a:solidFill>
                            <a:schemeClr val="bg1"/>
                          </a:solidFill>
                          <a:effectLst/>
                          <a:latin typeface="Verdana" panose="020B0604030504040204" pitchFamily="34" charset="0"/>
                          <a:ea typeface="Verdana" panose="020B0604030504040204" pitchFamily="34" charset="0"/>
                          <a:cs typeface="+mn-cs"/>
                        </a:rPr>
                        <a:t>Strategic Objective: Effective financial management</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280381588"/>
                  </a:ext>
                </a:extLst>
              </a:tr>
              <a:tr h="61725">
                <a:tc rowSpan="2">
                  <a:txBody>
                    <a:bodyPr/>
                    <a:lstStyle/>
                    <a:p>
                      <a:pPr algn="just">
                        <a:lnSpc>
                          <a:spcPct val="115000"/>
                        </a:lnSpc>
                        <a:spcBef>
                          <a:spcPts val="1200"/>
                        </a:spcBef>
                        <a:spcAft>
                          <a:spcPts val="0"/>
                        </a:spcAft>
                        <a:tabLst>
                          <a:tab pos="914400" algn="l"/>
                        </a:tabLst>
                      </a:pPr>
                      <a:r>
                        <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Key Performance Indicator (KPI)</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Annual Target</a:t>
                      </a:r>
                    </a:p>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YTD Actual</a:t>
                      </a:r>
                    </a:p>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4">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Performance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157396428"/>
                  </a:ext>
                </a:extLst>
              </a:tr>
              <a:tr h="61725">
                <a:tc vMerge="1">
                  <a:txBody>
                    <a:bodyPr/>
                    <a:lstStyle/>
                    <a:p>
                      <a:pPr algn="just">
                        <a:lnSpc>
                          <a:spcPct val="115000"/>
                        </a:lnSpc>
                        <a:spcBef>
                          <a:spcPts val="1200"/>
                        </a:spcBef>
                        <a:spcAft>
                          <a:spcPts val="0"/>
                        </a:spcAft>
                        <a:tabLst>
                          <a:tab pos="914400" algn="l"/>
                        </a:tabLst>
                      </a:pPr>
                      <a:endPar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3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3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Progress Rating</a:t>
                      </a: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Reason for deviation &amp; Mitigation plan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09100440"/>
                  </a:ext>
                </a:extLst>
              </a:tr>
              <a:tr h="159408">
                <a:tc>
                  <a:txBody>
                    <a:bodyPr/>
                    <a:lstStyle/>
                    <a:p>
                      <a:pPr marL="22225" algn="l" defTabSz="685800" rtl="0" eaLnBrk="1" latinLnBrk="0" hangingPunct="1">
                        <a:lnSpc>
                          <a:spcPct val="115000"/>
                        </a:lnSpc>
                        <a:spcBef>
                          <a:spcPts val="1200"/>
                        </a:spcBef>
                        <a:spcAft>
                          <a:spcPts val="0"/>
                        </a:spcAft>
                      </a:pPr>
                      <a:r>
                        <a:rPr lang="en-US" sz="1000" b="0" kern="1200" dirty="0">
                          <a:solidFill>
                            <a:schemeClr val="tx1"/>
                          </a:solidFill>
                          <a:effectLst/>
                          <a:latin typeface="Verdana" panose="020B0604030504040204" pitchFamily="34" charset="0"/>
                          <a:ea typeface="Verdana" panose="020B0604030504040204" pitchFamily="34" charset="0"/>
                          <a:cs typeface="+mn-cs"/>
                        </a:rPr>
                        <a:t>Unqualified audit opinion</a:t>
                      </a:r>
                      <a:endParaRPr lang="en-ZA" sz="1000" b="0" kern="1200" dirty="0">
                        <a:solidFill>
                          <a:schemeClr val="tx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Unqualified audit opinion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 </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dirty="0">
                          <a:effectLst/>
                          <a:latin typeface="Verdana" panose="020B0604030504040204" pitchFamily="34" charset="0"/>
                          <a:ea typeface="Times New Roman" panose="02020603050405020304" pitchFamily="18" charset="0"/>
                          <a:cs typeface="Arial" panose="020B0604020202020204" pitchFamily="34" charset="0"/>
                        </a:rPr>
                        <a:t>Unqualified audit opinion issued for financial year 2018/29.</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rPr>
                        <a:t>-</a:t>
                      </a:r>
                      <a:endParaRPr kumimoji="0" lang="en-US" sz="11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rPr>
                        <a:t>-</a:t>
                      </a:r>
                      <a:endParaRPr kumimoji="0" lang="en-US" sz="11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1200"/>
                        </a:spcBef>
                        <a:spcAft>
                          <a:spcPts val="0"/>
                        </a:spcAft>
                        <a:tabLst>
                          <a:tab pos="914400" algn="l"/>
                        </a:tabLst>
                      </a:pPr>
                      <a:r>
                        <a:rPr lang="en-ZA" sz="10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64003584"/>
                  </a:ext>
                </a:extLst>
              </a:tr>
              <a:tr h="729888">
                <a:tc>
                  <a:txBody>
                    <a:bodyPr/>
                    <a:lstStyle/>
                    <a:p>
                      <a:pPr marL="22225" algn="l" defTabSz="685800" rtl="0" eaLnBrk="1" latinLnBrk="0" hangingPunct="1">
                        <a:lnSpc>
                          <a:spcPct val="115000"/>
                        </a:lnSpc>
                        <a:spcBef>
                          <a:spcPts val="1200"/>
                        </a:spcBef>
                        <a:spcAft>
                          <a:spcPts val="0"/>
                        </a:spcAft>
                      </a:pPr>
                      <a:r>
                        <a:rPr lang="en-US" sz="1000" b="0" kern="1200" dirty="0">
                          <a:solidFill>
                            <a:schemeClr val="tx1"/>
                          </a:solidFill>
                          <a:effectLst/>
                          <a:latin typeface="Verdana" panose="020B0604030504040204" pitchFamily="34" charset="0"/>
                          <a:ea typeface="Verdana" panose="020B0604030504040204" pitchFamily="34" charset="0"/>
                          <a:cs typeface="+mn-cs"/>
                        </a:rPr>
                        <a:t>% Revenue collected on billed annual fees and fines </a:t>
                      </a:r>
                      <a:endParaRPr lang="en-ZA" sz="1000" b="0" kern="1200" dirty="0">
                        <a:solidFill>
                          <a:schemeClr val="tx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nSpc>
                          <a:spcPct val="150000"/>
                        </a:lnSpc>
                        <a:spcBef>
                          <a:spcPts val="0"/>
                        </a:spcBef>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75% revenue collected on billed annual fees and fines</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GB" sz="900" dirty="0">
                          <a:solidFill>
                            <a:schemeClr val="tx1"/>
                          </a:solidFill>
                          <a:effectLst/>
                          <a:latin typeface="Verdana" panose="020B0604030504040204" pitchFamily="34" charset="0"/>
                          <a:ea typeface="Times New Roman" panose="02020603050405020304" pitchFamily="18" charset="0"/>
                          <a:cs typeface="Arial" panose="020B0604020202020204" pitchFamily="34" charset="0"/>
                        </a:rPr>
                        <a:t>79% revenue</a:t>
                      </a:r>
                      <a:endParaRPr lang="en-US" sz="1100" dirty="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GB" sz="900" dirty="0">
                          <a:solidFill>
                            <a:schemeClr val="tx1"/>
                          </a:solidFill>
                          <a:effectLst/>
                          <a:latin typeface="Verdana" panose="020B0604030504040204" pitchFamily="34" charset="0"/>
                          <a:ea typeface="Times New Roman" panose="02020603050405020304" pitchFamily="18" charset="0"/>
                          <a:cs typeface="Arial" panose="020B0604020202020204" pitchFamily="34" charset="0"/>
                        </a:rPr>
                        <a:t>collected on</a:t>
                      </a:r>
                      <a:endParaRPr lang="en-US" sz="1100" dirty="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GB" sz="900" dirty="0">
                          <a:solidFill>
                            <a:schemeClr val="tx1"/>
                          </a:solidFill>
                          <a:effectLst/>
                          <a:latin typeface="Verdana" panose="020B0604030504040204" pitchFamily="34" charset="0"/>
                          <a:ea typeface="Times New Roman" panose="02020603050405020304" pitchFamily="18" charset="0"/>
                          <a:cs typeface="Arial" panose="020B0604020202020204" pitchFamily="34" charset="0"/>
                        </a:rPr>
                        <a:t>billed annual</a:t>
                      </a:r>
                      <a:endParaRPr lang="en-US" sz="1100" dirty="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21590" marR="0">
                        <a:lnSpc>
                          <a:spcPct val="150000"/>
                        </a:lnSpc>
                        <a:spcBef>
                          <a:spcPts val="0"/>
                        </a:spcBef>
                        <a:spcAft>
                          <a:spcPts val="0"/>
                        </a:spcAft>
                      </a:pPr>
                      <a:r>
                        <a:rPr lang="en-GB" sz="900" dirty="0">
                          <a:solidFill>
                            <a:schemeClr val="tx1"/>
                          </a:solidFill>
                          <a:effectLst/>
                          <a:latin typeface="Verdana" panose="020B0604030504040204" pitchFamily="34" charset="0"/>
                          <a:ea typeface="Times New Roman" panose="02020603050405020304" pitchFamily="18" charset="0"/>
                          <a:cs typeface="Arial" panose="020B0604020202020204" pitchFamily="34" charset="0"/>
                        </a:rPr>
                        <a:t>fees and fines</a:t>
                      </a:r>
                      <a:endParaRPr lang="en-US" sz="1100" dirty="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65% revenue</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collected on</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billed annual</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fees and fines</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79% </a:t>
                      </a:r>
                      <a:r>
                        <a:rPr lang="en-GB"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revenue</a:t>
                      </a:r>
                      <a:endParaRPr lang="en-US"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GB"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collected on</a:t>
                      </a:r>
                      <a:endParaRPr lang="en-US"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GB"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billed annual</a:t>
                      </a:r>
                      <a:endParaRPr lang="en-US"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GB"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fees and fines</a:t>
                      </a:r>
                      <a:endParaRPr lang="en-US"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900" kern="1200" dirty="0">
                          <a:solidFill>
                            <a:schemeClr val="dk1"/>
                          </a:solidFill>
                          <a:effectLst/>
                          <a:latin typeface="Verdana" panose="020B0604030504040204" pitchFamily="34" charset="0"/>
                          <a:ea typeface="+mn-ea"/>
                          <a:cs typeface="Arial" panose="020B0604020202020204" pitchFamily="34" charset="0"/>
                        </a:rPr>
                        <a:t>Appointment of 21 External Debt Collectors.</a:t>
                      </a:r>
                    </a:p>
                    <a:p>
                      <a:r>
                        <a:rPr lang="en-US" sz="900" kern="1200" dirty="0">
                          <a:solidFill>
                            <a:schemeClr val="dk1"/>
                          </a:solidFill>
                          <a:effectLst/>
                          <a:latin typeface="Verdana" panose="020B0604030504040204" pitchFamily="34" charset="0"/>
                          <a:ea typeface="+mn-ea"/>
                          <a:cs typeface="Arial" panose="020B0604020202020204" pitchFamily="34" charset="0"/>
                        </a:rPr>
                        <a:t> </a:t>
                      </a:r>
                    </a:p>
                    <a:p>
                      <a:r>
                        <a:rPr lang="en-US" sz="900" kern="1200" dirty="0">
                          <a:solidFill>
                            <a:schemeClr val="dk1"/>
                          </a:solidFill>
                          <a:effectLst/>
                          <a:latin typeface="Verdana" panose="020B0604030504040204" pitchFamily="34" charset="0"/>
                          <a:ea typeface="+mn-ea"/>
                          <a:cs typeface="Arial" panose="020B0604020202020204" pitchFamily="34" charset="0"/>
                        </a:rPr>
                        <a:t>Charging of interest on overdue debt.</a:t>
                      </a:r>
                    </a:p>
                    <a:p>
                      <a:r>
                        <a:rPr lang="en-US" sz="900" kern="1200" dirty="0">
                          <a:solidFill>
                            <a:schemeClr val="dk1"/>
                          </a:solidFill>
                          <a:effectLst/>
                          <a:latin typeface="Verdana" panose="020B0604030504040204" pitchFamily="34" charset="0"/>
                          <a:ea typeface="+mn-ea"/>
                          <a:cs typeface="Arial" panose="020B0604020202020204" pitchFamily="34" charset="0"/>
                        </a:rPr>
                        <a:t> </a:t>
                      </a:r>
                    </a:p>
                    <a:p>
                      <a:r>
                        <a:rPr lang="en-US" sz="900" kern="1200" dirty="0">
                          <a:solidFill>
                            <a:schemeClr val="dk1"/>
                          </a:solidFill>
                          <a:effectLst/>
                          <a:latin typeface="Verdana" panose="020B0604030504040204" pitchFamily="34" charset="0"/>
                          <a:ea typeface="+mn-ea"/>
                          <a:cs typeface="Arial" panose="020B0604020202020204" pitchFamily="34" charset="0"/>
                        </a:rPr>
                        <a:t>Improved collection skills of internal debt collectors.</a:t>
                      </a:r>
                      <a:endParaRPr lang="en-ZA" sz="900" kern="1200" dirty="0">
                        <a:solidFill>
                          <a:schemeClr val="dk1"/>
                        </a:solidFill>
                        <a:effectLst/>
                        <a:latin typeface="Verdana" panose="020B0604030504040204" pitchFamily="34" charset="0"/>
                        <a:ea typeface="Verdana" panose="020B0604030504040204" pitchFamily="34"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39658088"/>
                  </a:ext>
                </a:extLst>
              </a:tr>
              <a:tr h="729888">
                <a:tc>
                  <a:txBody>
                    <a:bodyPr/>
                    <a:lstStyle/>
                    <a:p>
                      <a:pPr marL="22225" algn="l" defTabSz="685800" rtl="0" eaLnBrk="1" latinLnBrk="0" hangingPunct="1">
                        <a:lnSpc>
                          <a:spcPct val="115000"/>
                        </a:lnSpc>
                        <a:spcBef>
                          <a:spcPts val="1200"/>
                        </a:spcBef>
                        <a:spcAft>
                          <a:spcPts val="0"/>
                        </a:spcAft>
                      </a:pPr>
                      <a:r>
                        <a:rPr lang="en-US" sz="1000" b="0" kern="1200" dirty="0">
                          <a:solidFill>
                            <a:schemeClr val="tx1"/>
                          </a:solidFill>
                          <a:effectLst/>
                          <a:latin typeface="Verdana" panose="020B0604030504040204" pitchFamily="34" charset="0"/>
                          <a:ea typeface="Verdana" panose="020B0604030504040204" pitchFamily="34" charset="0"/>
                          <a:cs typeface="+mn-cs"/>
                        </a:rPr>
                        <a:t>Establishment &amp; implementation of the Guarantee Fund</a:t>
                      </a:r>
                      <a:endParaRPr lang="en-ZA" sz="1000" b="0" kern="1200" dirty="0">
                        <a:solidFill>
                          <a:schemeClr val="tx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nSpc>
                          <a:spcPct val="150000"/>
                        </a:lnSpc>
                        <a:spcBef>
                          <a:spcPts val="0"/>
                        </a:spcBef>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Final proposal developed and approved by Council</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Final proposal developed and approved by Council</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Consolidation</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of comments</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received and</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data analysis</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Final proposal developed and approved by Council</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1200"/>
                        </a:spcBef>
                        <a:spcAft>
                          <a:spcPts val="0"/>
                        </a:spcAft>
                        <a:tabLst>
                          <a:tab pos="914400" algn="l"/>
                        </a:tabLst>
                      </a:pPr>
                      <a:r>
                        <a:rPr lang="en-ZA" sz="10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95961714"/>
                  </a:ext>
                </a:extLst>
              </a:tr>
            </a:tbl>
          </a:graphicData>
        </a:graphic>
      </p:graphicFrame>
      <p:sp>
        <p:nvSpPr>
          <p:cNvPr id="7" name="Oval 6">
            <a:extLst>
              <a:ext uri="{FF2B5EF4-FFF2-40B4-BE49-F238E27FC236}">
                <a16:creationId xmlns:a16="http://schemas.microsoft.com/office/drawing/2014/main" id="{73635D0C-8B73-4041-AC4D-1E2749AA467A}"/>
              </a:ext>
            </a:extLst>
          </p:cNvPr>
          <p:cNvSpPr/>
          <p:nvPr/>
        </p:nvSpPr>
        <p:spPr>
          <a:xfrm>
            <a:off x="6439055" y="4001429"/>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BDFBF13C-C292-4077-8C90-B3C93F60CDC2}"/>
              </a:ext>
            </a:extLst>
          </p:cNvPr>
          <p:cNvSpPr/>
          <p:nvPr/>
        </p:nvSpPr>
        <p:spPr>
          <a:xfrm>
            <a:off x="6426817" y="2003158"/>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EA1A07A6-799A-4AA2-B5BD-8AA7CF8ABE1D}"/>
              </a:ext>
            </a:extLst>
          </p:cNvPr>
          <p:cNvSpPr/>
          <p:nvPr/>
        </p:nvSpPr>
        <p:spPr>
          <a:xfrm>
            <a:off x="6426817" y="2874609"/>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AD5B5FF-0A2C-4959-B3C3-3453362E6A36}"/>
              </a:ext>
            </a:extLst>
          </p:cNvPr>
          <p:cNvSpPr txBox="1"/>
          <p:nvPr/>
        </p:nvSpPr>
        <p:spPr>
          <a:xfrm>
            <a:off x="609603" y="4884234"/>
            <a:ext cx="6259547" cy="715581"/>
          </a:xfrm>
          <a:prstGeom prst="rect">
            <a:avLst/>
          </a:prstGeom>
          <a:noFill/>
        </p:spPr>
        <p:txBody>
          <a:bodyPr wrap="square" rtlCol="0">
            <a:spAutoFit/>
          </a:bodyPr>
          <a:lstStyle/>
          <a:p>
            <a:r>
              <a:rPr lang="en-GB" b="1" dirty="0"/>
              <a:t>Green   </a:t>
            </a:r>
            <a:r>
              <a:rPr lang="en-US" dirty="0"/>
              <a:t>: </a:t>
            </a:r>
            <a:r>
              <a:rPr lang="en-US" i="1" dirty="0"/>
              <a:t>Target on track</a:t>
            </a:r>
            <a:endParaRPr lang="en-US" dirty="0"/>
          </a:p>
          <a:p>
            <a:r>
              <a:rPr lang="en-GB" b="1" dirty="0"/>
              <a:t>Amber  </a:t>
            </a:r>
            <a:r>
              <a:rPr lang="en-US" dirty="0"/>
              <a:t>: </a:t>
            </a:r>
            <a:r>
              <a:rPr lang="en-US" i="1" dirty="0"/>
              <a:t>Annual target on track / achieved but quarterly target was not achieved</a:t>
            </a:r>
          </a:p>
          <a:p>
            <a:r>
              <a:rPr lang="en-GB" b="1" dirty="0"/>
              <a:t>Red</a:t>
            </a:r>
            <a:r>
              <a:rPr lang="en-US" b="1" dirty="0"/>
              <a:t>        </a:t>
            </a:r>
            <a:r>
              <a:rPr lang="en-US" dirty="0"/>
              <a:t>: </a:t>
            </a:r>
            <a:r>
              <a:rPr lang="en-US" i="1" dirty="0"/>
              <a:t>Target behind schedule </a:t>
            </a:r>
            <a:r>
              <a:rPr lang="en-GB" i="1" dirty="0"/>
              <a:t>and needs corrective action</a:t>
            </a:r>
            <a:endParaRPr lang="en-US" i="1" dirty="0"/>
          </a:p>
        </p:txBody>
      </p:sp>
      <p:sp>
        <p:nvSpPr>
          <p:cNvPr id="15" name="Oval 14">
            <a:extLst>
              <a:ext uri="{FF2B5EF4-FFF2-40B4-BE49-F238E27FC236}">
                <a16:creationId xmlns:a16="http://schemas.microsoft.com/office/drawing/2014/main" id="{617F6E15-07BA-4A35-9AD2-27E87D3003F2}"/>
              </a:ext>
            </a:extLst>
          </p:cNvPr>
          <p:cNvSpPr/>
          <p:nvPr/>
        </p:nvSpPr>
        <p:spPr>
          <a:xfrm>
            <a:off x="492515" y="5350091"/>
            <a:ext cx="152400" cy="152400"/>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0192AF2C-B8E3-47E8-8D14-3632F59D08EF}"/>
              </a:ext>
            </a:extLst>
          </p:cNvPr>
          <p:cNvSpPr/>
          <p:nvPr/>
        </p:nvSpPr>
        <p:spPr>
          <a:xfrm>
            <a:off x="501803" y="4972689"/>
            <a:ext cx="148684" cy="156118"/>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3D91A37C-86D2-4280-8133-1A55DC7303A5}"/>
              </a:ext>
            </a:extLst>
          </p:cNvPr>
          <p:cNvSpPr/>
          <p:nvPr/>
        </p:nvSpPr>
        <p:spPr>
          <a:xfrm>
            <a:off x="498088" y="5159414"/>
            <a:ext cx="152399" cy="152400"/>
          </a:xfrm>
          <a:prstGeom prst="ellipse">
            <a:avLst/>
          </a:prstGeom>
          <a:solidFill>
            <a:schemeClr val="accent4">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030E9E6F-1C90-4D68-8ACD-C45827CF7EA2}"/>
              </a:ext>
            </a:extLst>
          </p:cNvPr>
          <p:cNvSpPr>
            <a:spLocks noGrp="1"/>
          </p:cNvSpPr>
          <p:nvPr>
            <p:ph type="sldNum" sz="quarter" idx="12"/>
          </p:nvPr>
        </p:nvSpPr>
        <p:spPr/>
        <p:txBody>
          <a:bodyPr/>
          <a:lstStyle/>
          <a:p>
            <a:fld id="{86ED3864-7380-264F-93C6-1571F5F24E3A}" type="slidenum">
              <a:rPr lang="en-US" smtClean="0"/>
              <a:pPr/>
              <a:t>14</a:t>
            </a:fld>
            <a:endParaRPr lang="en-US" dirty="0"/>
          </a:p>
        </p:txBody>
      </p:sp>
    </p:spTree>
    <p:extLst>
      <p:ext uri="{BB962C8B-B14F-4D97-AF65-F5344CB8AC3E}">
        <p14:creationId xmlns:p14="http://schemas.microsoft.com/office/powerpoint/2010/main" val="3361480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498088" y="54791"/>
            <a:ext cx="8447130" cy="458165"/>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 Business Information Systems</a:t>
            </a:r>
          </a:p>
        </p:txBody>
      </p:sp>
      <p:graphicFrame>
        <p:nvGraphicFramePr>
          <p:cNvPr id="6" name="Table 5">
            <a:extLst>
              <a:ext uri="{FF2B5EF4-FFF2-40B4-BE49-F238E27FC236}">
                <a16:creationId xmlns:a16="http://schemas.microsoft.com/office/drawing/2014/main" id="{3AFCC3B1-EB79-4D84-A9B6-395FC5FBBC2D}"/>
              </a:ext>
            </a:extLst>
          </p:cNvPr>
          <p:cNvGraphicFramePr>
            <a:graphicFrameLocks noGrp="1"/>
          </p:cNvGraphicFramePr>
          <p:nvPr>
            <p:extLst>
              <p:ext uri="{D42A27DB-BD31-4B8C-83A1-F6EECF244321}">
                <p14:modId xmlns:p14="http://schemas.microsoft.com/office/powerpoint/2010/main" val="2544114431"/>
              </p:ext>
            </p:extLst>
          </p:nvPr>
        </p:nvGraphicFramePr>
        <p:xfrm>
          <a:off x="609603" y="654205"/>
          <a:ext cx="8171790" cy="3691425"/>
        </p:xfrm>
        <a:graphic>
          <a:graphicData uri="http://schemas.openxmlformats.org/drawingml/2006/table">
            <a:tbl>
              <a:tblPr firstRow="1" firstCol="1" bandRow="1">
                <a:tableStyleId>{5C22544A-7EE6-4342-B048-85BDC9FD1C3A}</a:tableStyleId>
              </a:tblPr>
              <a:tblGrid>
                <a:gridCol w="1286163">
                  <a:extLst>
                    <a:ext uri="{9D8B030D-6E8A-4147-A177-3AD203B41FA5}">
                      <a16:colId xmlns:a16="http://schemas.microsoft.com/office/drawing/2014/main" val="2422675860"/>
                    </a:ext>
                  </a:extLst>
                </a:gridCol>
                <a:gridCol w="1023937">
                  <a:extLst>
                    <a:ext uri="{9D8B030D-6E8A-4147-A177-3AD203B41FA5}">
                      <a16:colId xmlns:a16="http://schemas.microsoft.com/office/drawing/2014/main" val="1275184384"/>
                    </a:ext>
                  </a:extLst>
                </a:gridCol>
                <a:gridCol w="1191380">
                  <a:extLst>
                    <a:ext uri="{9D8B030D-6E8A-4147-A177-3AD203B41FA5}">
                      <a16:colId xmlns:a16="http://schemas.microsoft.com/office/drawing/2014/main" val="1123000446"/>
                    </a:ext>
                  </a:extLst>
                </a:gridCol>
                <a:gridCol w="1063083">
                  <a:extLst>
                    <a:ext uri="{9D8B030D-6E8A-4147-A177-3AD203B41FA5}">
                      <a16:colId xmlns:a16="http://schemas.microsoft.com/office/drawing/2014/main" val="3339361115"/>
                    </a:ext>
                  </a:extLst>
                </a:gridCol>
                <a:gridCol w="1142013">
                  <a:extLst>
                    <a:ext uri="{9D8B030D-6E8A-4147-A177-3AD203B41FA5}">
                      <a16:colId xmlns:a16="http://schemas.microsoft.com/office/drawing/2014/main" val="928913693"/>
                    </a:ext>
                  </a:extLst>
                </a:gridCol>
                <a:gridCol w="946982">
                  <a:extLst>
                    <a:ext uri="{9D8B030D-6E8A-4147-A177-3AD203B41FA5}">
                      <a16:colId xmlns:a16="http://schemas.microsoft.com/office/drawing/2014/main" val="4157241429"/>
                    </a:ext>
                  </a:extLst>
                </a:gridCol>
                <a:gridCol w="1518232">
                  <a:extLst>
                    <a:ext uri="{9D8B030D-6E8A-4147-A177-3AD203B41FA5}">
                      <a16:colId xmlns:a16="http://schemas.microsoft.com/office/drawing/2014/main" val="21367377"/>
                    </a:ext>
                  </a:extLst>
                </a:gridCol>
              </a:tblGrid>
              <a:tr h="237893">
                <a:tc gridSpan="7">
                  <a:txBody>
                    <a:bodyPr/>
                    <a:lstStyle/>
                    <a:p>
                      <a:pPr algn="just">
                        <a:lnSpc>
                          <a:spcPct val="115000"/>
                        </a:lnSpc>
                        <a:spcBef>
                          <a:spcPts val="1200"/>
                        </a:spcBef>
                        <a:spcAft>
                          <a:spcPts val="0"/>
                        </a:spcAft>
                        <a:tabLst>
                          <a:tab pos="914400" algn="l"/>
                        </a:tabLst>
                      </a:pPr>
                      <a:r>
                        <a:rPr lang="en-GB" sz="1000" b="1" kern="1200" dirty="0">
                          <a:solidFill>
                            <a:schemeClr val="bg1"/>
                          </a:solidFill>
                          <a:effectLst/>
                          <a:latin typeface="Verdana" panose="020B0604030504040204" pitchFamily="34" charset="0"/>
                          <a:ea typeface="Verdana" panose="020B0604030504040204" pitchFamily="34" charset="0"/>
                          <a:cs typeface="+mn-cs"/>
                        </a:rPr>
                        <a:t>Strategic Goal 3: Ensure good governance across the organisation</a:t>
                      </a: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ZA"/>
                    </a:p>
                  </a:txBody>
                  <a:tcPr/>
                </a:tc>
                <a:tc hMerge="1">
                  <a:txBody>
                    <a:bodyPr/>
                    <a:lstStyle/>
                    <a:p>
                      <a:endParaRPr lang="en-US"/>
                    </a:p>
                  </a:txBody>
                  <a:tcPr/>
                </a:tc>
                <a:tc hMerge="1">
                  <a:txBody>
                    <a:bodyPr/>
                    <a:lstStyle/>
                    <a:p>
                      <a:endParaRPr lang="en-ZA"/>
                    </a:p>
                  </a:txBody>
                  <a:tcPr/>
                </a:tc>
                <a:extLst>
                  <a:ext uri="{0D108BD9-81ED-4DB2-BD59-A6C34878D82A}">
                    <a16:rowId xmlns:a16="http://schemas.microsoft.com/office/drawing/2014/main" val="887361931"/>
                  </a:ext>
                </a:extLst>
              </a:tr>
              <a:tr h="237892">
                <a:tc gridSpan="7">
                  <a:txBody>
                    <a:bodyPr/>
                    <a:lstStyle/>
                    <a:p>
                      <a:pPr algn="just">
                        <a:lnSpc>
                          <a:spcPct val="115000"/>
                        </a:lnSpc>
                        <a:spcBef>
                          <a:spcPts val="1200"/>
                        </a:spcBef>
                        <a:spcAft>
                          <a:spcPts val="0"/>
                        </a:spcAft>
                        <a:tabLst>
                          <a:tab pos="914400" algn="l"/>
                        </a:tabLst>
                      </a:pPr>
                      <a:r>
                        <a:rPr lang="en-US" sz="1000" b="1" kern="1200" dirty="0">
                          <a:solidFill>
                            <a:schemeClr val="bg1"/>
                          </a:solidFill>
                          <a:effectLst/>
                          <a:latin typeface="Verdana" panose="020B0604030504040204" pitchFamily="34" charset="0"/>
                          <a:ea typeface="Verdana" panose="020B0604030504040204" pitchFamily="34" charset="0"/>
                          <a:cs typeface="+mn-cs"/>
                        </a:rPr>
                        <a:t>Strategic Objective: </a:t>
                      </a:r>
                      <a:r>
                        <a:rPr lang="en-GB" sz="1000" b="1" kern="1200" dirty="0">
                          <a:solidFill>
                            <a:schemeClr val="bg1"/>
                          </a:solidFill>
                          <a:effectLst/>
                          <a:latin typeface="Verdana" panose="020B0604030504040204" pitchFamily="34" charset="0"/>
                          <a:ea typeface="Verdana" panose="020B0604030504040204" pitchFamily="34" charset="0"/>
                          <a:cs typeface="+mn-cs"/>
                        </a:rPr>
                        <a:t>Efficient and effective processes and systems</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280381588"/>
                  </a:ext>
                </a:extLst>
              </a:tr>
              <a:tr h="61725">
                <a:tc rowSpan="2">
                  <a:txBody>
                    <a:bodyPr/>
                    <a:lstStyle/>
                    <a:p>
                      <a:pPr algn="just">
                        <a:lnSpc>
                          <a:spcPct val="115000"/>
                        </a:lnSpc>
                        <a:spcBef>
                          <a:spcPts val="1200"/>
                        </a:spcBef>
                        <a:spcAft>
                          <a:spcPts val="0"/>
                        </a:spcAft>
                        <a:tabLst>
                          <a:tab pos="914400" algn="l"/>
                        </a:tabLst>
                      </a:pPr>
                      <a:r>
                        <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Key Performance Indicator (KPI)</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Annual Target</a:t>
                      </a:r>
                    </a:p>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YTD Actual</a:t>
                      </a:r>
                    </a:p>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4">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Performance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157396428"/>
                  </a:ext>
                </a:extLst>
              </a:tr>
              <a:tr h="61725">
                <a:tc vMerge="1">
                  <a:txBody>
                    <a:bodyPr/>
                    <a:lstStyle/>
                    <a:p>
                      <a:pPr algn="just">
                        <a:lnSpc>
                          <a:spcPct val="115000"/>
                        </a:lnSpc>
                        <a:spcBef>
                          <a:spcPts val="1200"/>
                        </a:spcBef>
                        <a:spcAft>
                          <a:spcPts val="0"/>
                        </a:spcAft>
                        <a:tabLst>
                          <a:tab pos="914400" algn="l"/>
                        </a:tabLst>
                      </a:pPr>
                      <a:endPar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3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3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Progress Rating</a:t>
                      </a: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Reason for deviation &amp; Mitigation plan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09100440"/>
                  </a:ext>
                </a:extLst>
              </a:tr>
              <a:tr h="619636">
                <a:tc>
                  <a:txBody>
                    <a:bodyPr/>
                    <a:lstStyle/>
                    <a:p>
                      <a:pPr marL="0" marR="0">
                        <a:lnSpc>
                          <a:spcPct val="150000"/>
                        </a:lnSpc>
                        <a:spcBef>
                          <a:spcPts val="0"/>
                        </a:spcBef>
                        <a:spcAft>
                          <a:spcPts val="0"/>
                        </a:spcAft>
                      </a:pPr>
                      <a:r>
                        <a:rPr lang="en-US" sz="1000" b="0" kern="1200" dirty="0">
                          <a:solidFill>
                            <a:schemeClr val="tx1"/>
                          </a:solidFill>
                          <a:effectLst/>
                          <a:latin typeface="Verdana" panose="020B0604030504040204" pitchFamily="34" charset="0"/>
                          <a:ea typeface="Verdana" panose="020B0604030504040204" pitchFamily="34" charset="0"/>
                          <a:cs typeface="+mn-cs"/>
                        </a:rPr>
                        <a:t>Average time taken to restore critical IT systems as per IT Business Continuity Plan</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50000"/>
                        </a:lnSpc>
                        <a:spcBef>
                          <a:spcPts val="0"/>
                        </a:spcBef>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Average of 08:00:00 hours</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00:16:01 </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08:00:00 hours</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00:16:01 </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1200"/>
                        </a:spcBef>
                        <a:spcAft>
                          <a:spcPts val="0"/>
                        </a:spcAft>
                        <a:tabLst>
                          <a:tab pos="914400" algn="l"/>
                        </a:tabLst>
                      </a:pPr>
                      <a:r>
                        <a:rPr lang="en-ZA" sz="9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64003584"/>
                  </a:ext>
                </a:extLst>
              </a:tr>
              <a:tr h="729888">
                <a:tc>
                  <a:txBody>
                    <a:bodyPr/>
                    <a:lstStyle/>
                    <a:p>
                      <a:pPr marL="0" marR="0">
                        <a:lnSpc>
                          <a:spcPct val="150000"/>
                        </a:lnSpc>
                        <a:spcBef>
                          <a:spcPts val="0"/>
                        </a:spcBef>
                        <a:spcAft>
                          <a:spcPts val="0"/>
                        </a:spcAft>
                      </a:pPr>
                      <a:r>
                        <a:rPr lang="en-US" sz="1000" b="0" kern="1200" dirty="0">
                          <a:solidFill>
                            <a:schemeClr val="tx1"/>
                          </a:solidFill>
                          <a:effectLst/>
                          <a:latin typeface="Verdana" panose="020B0604030504040204" pitchFamily="34" charset="0"/>
                          <a:ea typeface="Verdana" panose="020B0604030504040204" pitchFamily="34" charset="0"/>
                          <a:cs typeface="+mn-cs"/>
                        </a:rPr>
                        <a:t>Implementation of Business Continuity and Disaster Recovery Plan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Implementation of Business Continuity and Disaster Recovery Plan </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BCP tested</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Testing of plan</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BCP tested</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1200"/>
                        </a:spcBef>
                        <a:spcAft>
                          <a:spcPts val="0"/>
                        </a:spcAft>
                        <a:tabLst>
                          <a:tab pos="914400" algn="l"/>
                        </a:tabLst>
                      </a:pPr>
                      <a:r>
                        <a:rPr lang="en-ZA" sz="9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39658088"/>
                  </a:ext>
                </a:extLst>
              </a:tr>
            </a:tbl>
          </a:graphicData>
        </a:graphic>
      </p:graphicFrame>
      <p:sp>
        <p:nvSpPr>
          <p:cNvPr id="7" name="Oval 6">
            <a:extLst>
              <a:ext uri="{FF2B5EF4-FFF2-40B4-BE49-F238E27FC236}">
                <a16:creationId xmlns:a16="http://schemas.microsoft.com/office/drawing/2014/main" id="{73635D0C-8B73-4041-AC4D-1E2749AA467A}"/>
              </a:ext>
            </a:extLst>
          </p:cNvPr>
          <p:cNvSpPr/>
          <p:nvPr/>
        </p:nvSpPr>
        <p:spPr>
          <a:xfrm>
            <a:off x="6571783" y="3387184"/>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70F319E-834D-4C4B-8C57-BDA682B1281B}"/>
              </a:ext>
            </a:extLst>
          </p:cNvPr>
          <p:cNvSpPr/>
          <p:nvPr/>
        </p:nvSpPr>
        <p:spPr>
          <a:xfrm>
            <a:off x="6564347" y="2042532"/>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7682203C-9AF6-406D-91F9-56F7CFE21C61}"/>
              </a:ext>
            </a:extLst>
          </p:cNvPr>
          <p:cNvSpPr>
            <a:spLocks noGrp="1"/>
          </p:cNvSpPr>
          <p:nvPr>
            <p:ph type="sldNum" sz="quarter" idx="12"/>
          </p:nvPr>
        </p:nvSpPr>
        <p:spPr/>
        <p:txBody>
          <a:bodyPr/>
          <a:lstStyle/>
          <a:p>
            <a:fld id="{86ED3864-7380-264F-93C6-1571F5F24E3A}" type="slidenum">
              <a:rPr lang="en-US" smtClean="0"/>
              <a:pPr/>
              <a:t>15</a:t>
            </a:fld>
            <a:endParaRPr lang="en-US" dirty="0"/>
          </a:p>
        </p:txBody>
      </p:sp>
    </p:spTree>
    <p:extLst>
      <p:ext uri="{BB962C8B-B14F-4D97-AF65-F5344CB8AC3E}">
        <p14:creationId xmlns:p14="http://schemas.microsoft.com/office/powerpoint/2010/main" val="4241096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1041998" y="55368"/>
            <a:ext cx="8447130" cy="458165"/>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 Human Capital</a:t>
            </a:r>
          </a:p>
        </p:txBody>
      </p:sp>
      <p:graphicFrame>
        <p:nvGraphicFramePr>
          <p:cNvPr id="6" name="Table 5">
            <a:extLst>
              <a:ext uri="{FF2B5EF4-FFF2-40B4-BE49-F238E27FC236}">
                <a16:creationId xmlns:a16="http://schemas.microsoft.com/office/drawing/2014/main" id="{3AFCC3B1-EB79-4D84-A9B6-395FC5FBBC2D}"/>
              </a:ext>
            </a:extLst>
          </p:cNvPr>
          <p:cNvGraphicFramePr>
            <a:graphicFrameLocks noGrp="1"/>
          </p:cNvGraphicFramePr>
          <p:nvPr>
            <p:extLst>
              <p:ext uri="{D42A27DB-BD31-4B8C-83A1-F6EECF244321}">
                <p14:modId xmlns:p14="http://schemas.microsoft.com/office/powerpoint/2010/main" val="4269501189"/>
              </p:ext>
            </p:extLst>
          </p:nvPr>
        </p:nvGraphicFramePr>
        <p:xfrm>
          <a:off x="609603" y="654205"/>
          <a:ext cx="8179673" cy="4468665"/>
        </p:xfrm>
        <a:graphic>
          <a:graphicData uri="http://schemas.openxmlformats.org/drawingml/2006/table">
            <a:tbl>
              <a:tblPr firstRow="1" firstCol="1" bandRow="1">
                <a:tableStyleId>{5C22544A-7EE6-4342-B048-85BDC9FD1C3A}</a:tableStyleId>
              </a:tblPr>
              <a:tblGrid>
                <a:gridCol w="1286163">
                  <a:extLst>
                    <a:ext uri="{9D8B030D-6E8A-4147-A177-3AD203B41FA5}">
                      <a16:colId xmlns:a16="http://schemas.microsoft.com/office/drawing/2014/main" val="2422675860"/>
                    </a:ext>
                  </a:extLst>
                </a:gridCol>
                <a:gridCol w="1023937">
                  <a:extLst>
                    <a:ext uri="{9D8B030D-6E8A-4147-A177-3AD203B41FA5}">
                      <a16:colId xmlns:a16="http://schemas.microsoft.com/office/drawing/2014/main" val="1275184384"/>
                    </a:ext>
                  </a:extLst>
                </a:gridCol>
                <a:gridCol w="1191380">
                  <a:extLst>
                    <a:ext uri="{9D8B030D-6E8A-4147-A177-3AD203B41FA5}">
                      <a16:colId xmlns:a16="http://schemas.microsoft.com/office/drawing/2014/main" val="1123000446"/>
                    </a:ext>
                  </a:extLst>
                </a:gridCol>
                <a:gridCol w="1063083">
                  <a:extLst>
                    <a:ext uri="{9D8B030D-6E8A-4147-A177-3AD203B41FA5}">
                      <a16:colId xmlns:a16="http://schemas.microsoft.com/office/drawing/2014/main" val="3339361115"/>
                    </a:ext>
                  </a:extLst>
                </a:gridCol>
                <a:gridCol w="1142013">
                  <a:extLst>
                    <a:ext uri="{9D8B030D-6E8A-4147-A177-3AD203B41FA5}">
                      <a16:colId xmlns:a16="http://schemas.microsoft.com/office/drawing/2014/main" val="928913693"/>
                    </a:ext>
                  </a:extLst>
                </a:gridCol>
                <a:gridCol w="946982">
                  <a:extLst>
                    <a:ext uri="{9D8B030D-6E8A-4147-A177-3AD203B41FA5}">
                      <a16:colId xmlns:a16="http://schemas.microsoft.com/office/drawing/2014/main" val="4157241429"/>
                    </a:ext>
                  </a:extLst>
                </a:gridCol>
                <a:gridCol w="1526115">
                  <a:extLst>
                    <a:ext uri="{9D8B030D-6E8A-4147-A177-3AD203B41FA5}">
                      <a16:colId xmlns:a16="http://schemas.microsoft.com/office/drawing/2014/main" val="21367377"/>
                    </a:ext>
                  </a:extLst>
                </a:gridCol>
              </a:tblGrid>
              <a:tr h="237893">
                <a:tc gridSpan="7">
                  <a:txBody>
                    <a:bodyPr/>
                    <a:lstStyle/>
                    <a:p>
                      <a:pPr algn="just">
                        <a:lnSpc>
                          <a:spcPct val="115000"/>
                        </a:lnSpc>
                        <a:spcBef>
                          <a:spcPts val="1200"/>
                        </a:spcBef>
                        <a:spcAft>
                          <a:spcPts val="0"/>
                        </a:spcAft>
                        <a:tabLst>
                          <a:tab pos="914400" algn="l"/>
                        </a:tabLst>
                      </a:pPr>
                      <a:r>
                        <a:rPr lang="en-GB" sz="1000" b="1" kern="1200" dirty="0">
                          <a:solidFill>
                            <a:schemeClr val="bg1"/>
                          </a:solidFill>
                          <a:effectLst/>
                          <a:latin typeface="Verdana" panose="020B0604030504040204" pitchFamily="34" charset="0"/>
                          <a:ea typeface="Verdana" panose="020B0604030504040204" pitchFamily="34" charset="0"/>
                          <a:cs typeface="+mn-cs"/>
                        </a:rPr>
                        <a:t>Strategic Goal 3: Ensure good governance across the organisation</a:t>
                      </a: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ZA"/>
                    </a:p>
                  </a:txBody>
                  <a:tcPr/>
                </a:tc>
                <a:tc hMerge="1">
                  <a:txBody>
                    <a:bodyPr/>
                    <a:lstStyle/>
                    <a:p>
                      <a:endParaRPr lang="en-US"/>
                    </a:p>
                  </a:txBody>
                  <a:tcPr/>
                </a:tc>
                <a:tc hMerge="1">
                  <a:txBody>
                    <a:bodyPr/>
                    <a:lstStyle/>
                    <a:p>
                      <a:endParaRPr lang="en-ZA"/>
                    </a:p>
                  </a:txBody>
                  <a:tcPr/>
                </a:tc>
                <a:extLst>
                  <a:ext uri="{0D108BD9-81ED-4DB2-BD59-A6C34878D82A}">
                    <a16:rowId xmlns:a16="http://schemas.microsoft.com/office/drawing/2014/main" val="887361931"/>
                  </a:ext>
                </a:extLst>
              </a:tr>
              <a:tr h="237892">
                <a:tc gridSpan="7">
                  <a:txBody>
                    <a:bodyPr/>
                    <a:lstStyle/>
                    <a:p>
                      <a:pPr algn="just">
                        <a:lnSpc>
                          <a:spcPct val="115000"/>
                        </a:lnSpc>
                        <a:spcBef>
                          <a:spcPts val="1200"/>
                        </a:spcBef>
                        <a:spcAft>
                          <a:spcPts val="0"/>
                        </a:spcAft>
                        <a:tabLst>
                          <a:tab pos="914400" algn="l"/>
                        </a:tabLst>
                      </a:pPr>
                      <a:r>
                        <a:rPr lang="en-US" sz="1000" b="1" kern="1200" dirty="0">
                          <a:solidFill>
                            <a:schemeClr val="bg1"/>
                          </a:solidFill>
                          <a:effectLst/>
                          <a:latin typeface="Verdana" panose="020B0604030504040204" pitchFamily="34" charset="0"/>
                          <a:ea typeface="Verdana" panose="020B0604030504040204" pitchFamily="34" charset="0"/>
                          <a:cs typeface="+mn-cs"/>
                        </a:rPr>
                        <a:t>Strategic Objective: </a:t>
                      </a:r>
                      <a:r>
                        <a:rPr lang="en-GB" sz="1000" b="1" kern="1200" dirty="0">
                          <a:solidFill>
                            <a:schemeClr val="bg1"/>
                          </a:solidFill>
                          <a:effectLst/>
                          <a:latin typeface="Verdana" panose="020B0604030504040204" pitchFamily="34" charset="0"/>
                          <a:ea typeface="Verdana" panose="020B0604030504040204" pitchFamily="34" charset="0"/>
                          <a:cs typeface="+mn-cs"/>
                        </a:rPr>
                        <a:t>To improve performance of the organisation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280381588"/>
                  </a:ext>
                </a:extLst>
              </a:tr>
              <a:tr h="61725">
                <a:tc rowSpan="2">
                  <a:txBody>
                    <a:bodyPr/>
                    <a:lstStyle/>
                    <a:p>
                      <a:pPr algn="just">
                        <a:lnSpc>
                          <a:spcPct val="115000"/>
                        </a:lnSpc>
                        <a:spcBef>
                          <a:spcPts val="1200"/>
                        </a:spcBef>
                        <a:spcAft>
                          <a:spcPts val="0"/>
                        </a:spcAft>
                        <a:tabLst>
                          <a:tab pos="914400" algn="l"/>
                        </a:tabLst>
                      </a:pPr>
                      <a:r>
                        <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Key Performance Indicator (KPI)</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Annual Target</a:t>
                      </a:r>
                    </a:p>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YTD Actual</a:t>
                      </a:r>
                    </a:p>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4">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Performance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157396428"/>
                  </a:ext>
                </a:extLst>
              </a:tr>
              <a:tr h="61725">
                <a:tc vMerge="1">
                  <a:txBody>
                    <a:bodyPr/>
                    <a:lstStyle/>
                    <a:p>
                      <a:pPr algn="just">
                        <a:lnSpc>
                          <a:spcPct val="115000"/>
                        </a:lnSpc>
                        <a:spcBef>
                          <a:spcPts val="1200"/>
                        </a:spcBef>
                        <a:spcAft>
                          <a:spcPts val="0"/>
                        </a:spcAft>
                        <a:tabLst>
                          <a:tab pos="914400" algn="l"/>
                        </a:tabLst>
                      </a:pPr>
                      <a:endPar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3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3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Progress Rating</a:t>
                      </a: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Reason for deviation &amp; Mitigation plan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09100440"/>
                  </a:ext>
                </a:extLst>
              </a:tr>
              <a:tr h="619636">
                <a:tc>
                  <a:txBody>
                    <a:bodyPr/>
                    <a:lstStyle/>
                    <a:p>
                      <a:pPr marL="22225" marR="0" algn="l" defTabSz="685800" rtl="0" eaLnBrk="1" latinLnBrk="0" hangingPunct="1">
                        <a:lnSpc>
                          <a:spcPct val="115000"/>
                        </a:lnSpc>
                        <a:spcBef>
                          <a:spcPts val="1200"/>
                        </a:spcBef>
                        <a:spcAft>
                          <a:spcPts val="0"/>
                        </a:spcAft>
                      </a:pPr>
                      <a:r>
                        <a:rPr lang="en-US" sz="1000" b="0" kern="1200" dirty="0">
                          <a:solidFill>
                            <a:schemeClr val="tx1"/>
                          </a:solidFill>
                          <a:effectLst/>
                          <a:latin typeface="Verdana" panose="020B0604030504040204" pitchFamily="34" charset="0"/>
                          <a:ea typeface="Verdana" panose="020B0604030504040204" pitchFamily="34" charset="0"/>
                          <a:cs typeface="+mn-cs"/>
                        </a:rPr>
                        <a:t>% of implementation of the Performance Management System (PMS)</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100% performance agreements completed</a:t>
                      </a:r>
                    </a:p>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n-US" sz="90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Annual reviews conducted.</a:t>
                      </a:r>
                    </a:p>
                    <a:p>
                      <a:pPr marL="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nSpc>
                          <a:spcPct val="150000"/>
                        </a:lnSpc>
                        <a:spcBef>
                          <a:spcPts val="0"/>
                        </a:spcBef>
                        <a:spcAft>
                          <a:spcPts val="0"/>
                        </a:spcAft>
                        <a:buFont typeface="Wingdings" panose="05000000000000000000" pitchFamily="2" charset="2"/>
                        <a:buNone/>
                      </a:pPr>
                      <a:r>
                        <a:rPr lang="en-US" sz="900" dirty="0">
                          <a:effectLst/>
                          <a:latin typeface="Verdana" panose="020B0604030504040204" pitchFamily="34" charset="0"/>
                          <a:ea typeface="Calibri" panose="020F0502020204030204" pitchFamily="34" charset="0"/>
                          <a:cs typeface="Arial" panose="020B0604020202020204" pitchFamily="34" charset="0"/>
                        </a:rPr>
                        <a:t>100% performance agreements in place</a:t>
                      </a:r>
                    </a:p>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n-US" sz="90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Annual reviews conducted</a:t>
                      </a:r>
                    </a:p>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n-US" sz="900" kern="1200" dirty="0">
                        <a:solidFill>
                          <a:schemeClr val="dk1"/>
                        </a:solidFill>
                        <a:effectLst/>
                        <a:latin typeface="Verdana" panose="020B0604030504040204" pitchFamily="34" charset="0"/>
                        <a:ea typeface="+mn-ea"/>
                        <a:cs typeface="Arial" panose="020B0604020202020204" pitchFamily="34" charset="0"/>
                      </a:endParaRPr>
                    </a:p>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mn-ea"/>
                          <a:cs typeface="Arial" panose="020B0604020202020204" pitchFamily="34" charset="0"/>
                        </a:rPr>
                        <a:t>98% Midterm reviews finalized.</a:t>
                      </a:r>
                      <a:endParaRPr lang="en-US"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dirty="0">
                          <a:effectLst/>
                          <a:latin typeface="Verdana" panose="020B0604030504040204" pitchFamily="34" charset="0"/>
                          <a:ea typeface="Calibri" panose="020F0502020204030204" pitchFamily="34" charset="0"/>
                          <a:cs typeface="Arial" panose="020B0604020202020204" pitchFamily="34" charset="0"/>
                        </a:rPr>
                        <a:t>100% Midterm reviews finalised</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lvl="0" indent="0">
                        <a:lnSpc>
                          <a:spcPct val="150000"/>
                        </a:lnSpc>
                        <a:spcBef>
                          <a:spcPts val="0"/>
                        </a:spcBef>
                        <a:spcAft>
                          <a:spcPts val="0"/>
                        </a:spcAft>
                        <a:buFont typeface="Wingdings" panose="05000000000000000000" pitchFamily="2" charset="2"/>
                        <a:buNone/>
                      </a:pPr>
                      <a:endParaRPr lang="en-US" sz="900" dirty="0">
                        <a:effectLst/>
                        <a:latin typeface="Verdana" panose="020B0604030504040204" pitchFamily="34" charset="0"/>
                        <a:ea typeface="Calibri" panose="020F0502020204030204" pitchFamily="34" charset="0"/>
                        <a:cs typeface="Arial" panose="020B0604020202020204" pitchFamily="34" charset="0"/>
                      </a:endParaRPr>
                    </a:p>
                    <a:p>
                      <a:pPr marL="0" marR="0" lvl="0" indent="0">
                        <a:lnSpc>
                          <a:spcPct val="150000"/>
                        </a:lnSpc>
                        <a:spcBef>
                          <a:spcPts val="0"/>
                        </a:spcBef>
                        <a:spcAft>
                          <a:spcPts val="0"/>
                        </a:spcAft>
                        <a:buFont typeface="Wingdings" panose="05000000000000000000" pitchFamily="2" charset="2"/>
                        <a:buNone/>
                      </a:pPr>
                      <a:endParaRPr lang="en-US" sz="900" dirty="0">
                        <a:effectLst/>
                        <a:latin typeface="Verdana" panose="020B0604030504040204" pitchFamily="34" charset="0"/>
                        <a:ea typeface="Calibri" panose="020F0502020204030204" pitchFamily="34"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nSpc>
                          <a:spcPct val="150000"/>
                        </a:lnSpc>
                        <a:spcBef>
                          <a:spcPts val="0"/>
                        </a:spcBef>
                        <a:spcAft>
                          <a:spcPts val="0"/>
                        </a:spcAft>
                        <a:buFont typeface="Wingdings" panose="05000000000000000000" pitchFamily="2" charset="2"/>
                        <a:buNone/>
                      </a:pPr>
                      <a:r>
                        <a:rPr lang="en-US"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98% Midterm reviews finalised</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mn-ea"/>
                          <a:cs typeface="Arial" panose="020B0604020202020204" pitchFamily="34" charset="0"/>
                        </a:rPr>
                        <a:t>Annual target achieved.</a:t>
                      </a:r>
                      <a:endParaRPr lang="en-ZA" sz="900" kern="1200" dirty="0">
                        <a:solidFill>
                          <a:schemeClr val="dk1"/>
                        </a:solidFill>
                        <a:effectLst/>
                        <a:latin typeface="Verdana" panose="020B0604030504040204" pitchFamily="34" charset="0"/>
                        <a:ea typeface="Verdana" panose="020B0604030504040204" pitchFamily="34"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64003584"/>
                  </a:ext>
                </a:extLst>
              </a:tr>
              <a:tr h="729888">
                <a:tc>
                  <a:txBody>
                    <a:bodyPr/>
                    <a:lstStyle/>
                    <a:p>
                      <a:pPr marL="22225" marR="0" algn="l" defTabSz="685800" rtl="0" eaLnBrk="1" latinLnBrk="0" hangingPunct="1">
                        <a:lnSpc>
                          <a:spcPct val="115000"/>
                        </a:lnSpc>
                        <a:spcBef>
                          <a:spcPts val="1200"/>
                        </a:spcBef>
                        <a:spcAft>
                          <a:spcPts val="0"/>
                        </a:spcAft>
                      </a:pPr>
                      <a:r>
                        <a:rPr lang="en-US" sz="1000" b="0" kern="1200" dirty="0">
                          <a:solidFill>
                            <a:schemeClr val="tx1"/>
                          </a:solidFill>
                          <a:effectLst/>
                          <a:latin typeface="Verdana" panose="020B0604030504040204" pitchFamily="34" charset="0"/>
                          <a:ea typeface="Verdana" panose="020B0604030504040204" pitchFamily="34" charset="0"/>
                          <a:cs typeface="+mn-cs"/>
                        </a:rPr>
                        <a:t>% employee training interventions implemented as per the Annual Training Plan</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85% Training interventions to address performance as per Annual Training Plan</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l" defTabSz="685800" rtl="0" eaLnBrk="1" latinLnBrk="0" hangingPunct="1">
                        <a:lnSpc>
                          <a:spcPct val="150000"/>
                        </a:lnSpc>
                        <a:spcBef>
                          <a:spcPts val="0"/>
                        </a:spcBef>
                        <a:spcAft>
                          <a:spcPts val="0"/>
                        </a:spcAft>
                      </a:pPr>
                      <a:r>
                        <a:rPr lang="en-US" sz="90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63% Training interventions to address performance as per Annual Training Plan</a:t>
                      </a:r>
                      <a:endParaRPr lang="en-US"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50% Training interventions to address performance as per Annual Training Plan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63% Training interventions to address performance as per Annual Training Plan</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1200"/>
                        </a:spcBef>
                        <a:spcAft>
                          <a:spcPts val="0"/>
                        </a:spcAft>
                        <a:tabLst>
                          <a:tab pos="914400" algn="l"/>
                        </a:tabLst>
                      </a:pPr>
                      <a:r>
                        <a:rPr lang="en-ZA" sz="9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39658088"/>
                  </a:ext>
                </a:extLst>
              </a:tr>
            </a:tbl>
          </a:graphicData>
        </a:graphic>
      </p:graphicFrame>
      <p:sp>
        <p:nvSpPr>
          <p:cNvPr id="7" name="Oval 6">
            <a:extLst>
              <a:ext uri="{FF2B5EF4-FFF2-40B4-BE49-F238E27FC236}">
                <a16:creationId xmlns:a16="http://schemas.microsoft.com/office/drawing/2014/main" id="{73635D0C-8B73-4041-AC4D-1E2749AA467A}"/>
              </a:ext>
            </a:extLst>
          </p:cNvPr>
          <p:cNvSpPr/>
          <p:nvPr/>
        </p:nvSpPr>
        <p:spPr>
          <a:xfrm>
            <a:off x="6571783" y="4001429"/>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AA1F9E73-9232-4441-B8FA-FE1E86647D01}"/>
              </a:ext>
            </a:extLst>
          </p:cNvPr>
          <p:cNvSpPr/>
          <p:nvPr/>
        </p:nvSpPr>
        <p:spPr>
          <a:xfrm>
            <a:off x="6571783" y="2015582"/>
            <a:ext cx="297366" cy="312235"/>
          </a:xfrm>
          <a:prstGeom prst="ellipse">
            <a:avLst/>
          </a:prstGeom>
          <a:solidFill>
            <a:schemeClr val="accent4">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17A71567-FEB2-4D1D-A58C-5AE2C2A88422}"/>
              </a:ext>
            </a:extLst>
          </p:cNvPr>
          <p:cNvSpPr>
            <a:spLocks noGrp="1"/>
          </p:cNvSpPr>
          <p:nvPr>
            <p:ph type="sldNum" sz="quarter" idx="12"/>
          </p:nvPr>
        </p:nvSpPr>
        <p:spPr/>
        <p:txBody>
          <a:bodyPr/>
          <a:lstStyle/>
          <a:p>
            <a:fld id="{86ED3864-7380-264F-93C6-1571F5F24E3A}" type="slidenum">
              <a:rPr lang="en-US" smtClean="0"/>
              <a:pPr/>
              <a:t>16</a:t>
            </a:fld>
            <a:endParaRPr lang="en-US" dirty="0"/>
          </a:p>
        </p:txBody>
      </p:sp>
    </p:spTree>
    <p:extLst>
      <p:ext uri="{BB962C8B-B14F-4D97-AF65-F5344CB8AC3E}">
        <p14:creationId xmlns:p14="http://schemas.microsoft.com/office/powerpoint/2010/main" val="3861131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DF5E4BC-068F-C547-9007-7C525674A73C}"/>
              </a:ext>
            </a:extLst>
          </p:cNvPr>
          <p:cNvPicPr>
            <a:picLocks noGrp="1" noChangeAspect="1"/>
          </p:cNvPicPr>
          <p:nvPr>
            <p:ph idx="1"/>
          </p:nvPr>
        </p:nvPicPr>
        <p:blipFill>
          <a:blip r:embed="rId2"/>
          <a:stretch>
            <a:fillRect/>
          </a:stretch>
        </p:blipFill>
        <p:spPr>
          <a:xfrm>
            <a:off x="0" y="-105508"/>
            <a:ext cx="9144000" cy="6129086"/>
          </a:xfrm>
        </p:spPr>
      </p:pic>
      <p:sp>
        <p:nvSpPr>
          <p:cNvPr id="2" name="Title 1">
            <a:extLst>
              <a:ext uri="{FF2B5EF4-FFF2-40B4-BE49-F238E27FC236}">
                <a16:creationId xmlns:a16="http://schemas.microsoft.com/office/drawing/2014/main" id="{FBB8A75A-D4F0-974A-A7F3-A1267DA77E52}"/>
              </a:ext>
            </a:extLst>
          </p:cNvPr>
          <p:cNvSpPr>
            <a:spLocks noGrp="1"/>
          </p:cNvSpPr>
          <p:nvPr>
            <p:ph type="title"/>
          </p:nvPr>
        </p:nvSpPr>
        <p:spPr>
          <a:xfrm>
            <a:off x="1027235" y="2406717"/>
            <a:ext cx="7886700" cy="1020424"/>
          </a:xfrm>
        </p:spPr>
        <p:txBody>
          <a:bodyPr>
            <a:normAutofit fontScale="90000"/>
          </a:bodyPr>
          <a:lstStyle/>
          <a:p>
            <a:pPr algn="ctr"/>
            <a:r>
              <a:rPr lang="en-US" sz="4000" b="1" dirty="0">
                <a:solidFill>
                  <a:schemeClr val="bg1"/>
                </a:solidFill>
              </a:rPr>
              <a:t>Programme 2: Law Enforcement</a:t>
            </a:r>
            <a:r>
              <a:rPr lang="en-US" sz="4000" b="1" dirty="0"/>
              <a:t/>
            </a:r>
            <a:br>
              <a:rPr lang="en-US" sz="4000" b="1" dirty="0"/>
            </a:br>
            <a:endParaRPr lang="en-US" sz="4000" dirty="0">
              <a:solidFill>
                <a:schemeClr val="bg1"/>
              </a:solidFill>
            </a:endParaRPr>
          </a:p>
        </p:txBody>
      </p:sp>
      <p:sp>
        <p:nvSpPr>
          <p:cNvPr id="3" name="Slide Number Placeholder 2">
            <a:extLst>
              <a:ext uri="{FF2B5EF4-FFF2-40B4-BE49-F238E27FC236}">
                <a16:creationId xmlns:a16="http://schemas.microsoft.com/office/drawing/2014/main" id="{1BA0A3B2-F172-468B-967B-D6DCFF09B3FA}"/>
              </a:ext>
            </a:extLst>
          </p:cNvPr>
          <p:cNvSpPr>
            <a:spLocks noGrp="1"/>
          </p:cNvSpPr>
          <p:nvPr>
            <p:ph type="sldNum" sz="quarter" idx="12"/>
          </p:nvPr>
        </p:nvSpPr>
        <p:spPr/>
        <p:txBody>
          <a:bodyPr/>
          <a:lstStyle/>
          <a:p>
            <a:fld id="{86ED3864-7380-264F-93C6-1571F5F24E3A}" type="slidenum">
              <a:rPr lang="en-US" smtClean="0"/>
              <a:t>17</a:t>
            </a:fld>
            <a:endParaRPr lang="en-US" dirty="0"/>
          </a:p>
        </p:txBody>
      </p:sp>
    </p:spTree>
    <p:extLst>
      <p:ext uri="{BB962C8B-B14F-4D97-AF65-F5344CB8AC3E}">
        <p14:creationId xmlns:p14="http://schemas.microsoft.com/office/powerpoint/2010/main" val="411938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794334" y="54791"/>
            <a:ext cx="8150884" cy="787990"/>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Programme 2 Overview</a:t>
            </a:r>
          </a:p>
        </p:txBody>
      </p:sp>
      <p:sp>
        <p:nvSpPr>
          <p:cNvPr id="3" name="Rectangle 2"/>
          <p:cNvSpPr/>
          <p:nvPr/>
        </p:nvSpPr>
        <p:spPr>
          <a:xfrm>
            <a:off x="794335" y="1042070"/>
            <a:ext cx="7368358" cy="2631490"/>
          </a:xfrm>
          <a:prstGeom prst="rect">
            <a:avLst/>
          </a:prstGeom>
        </p:spPr>
        <p:txBody>
          <a:bodyPr wrap="square">
            <a:spAutoFit/>
          </a:bodyPr>
          <a:lstStyle/>
          <a:p>
            <a:pPr>
              <a:lnSpc>
                <a:spcPct val="150000"/>
              </a:lnSpc>
            </a:pPr>
            <a:r>
              <a:rPr lang="en-ZA" altLang="en-US" sz="1400" b="1" dirty="0">
                <a:solidFill>
                  <a:srgbClr val="984807"/>
                </a:solidFill>
                <a:latin typeface="Verdana" panose="020B0604030504040204" pitchFamily="34" charset="0"/>
                <a:ea typeface="Verdana" panose="020B0604030504040204" pitchFamily="34" charset="0"/>
              </a:rPr>
              <a:t>Purpose</a:t>
            </a:r>
            <a:r>
              <a:rPr lang="en-ZA" altLang="en-US" sz="1400" dirty="0">
                <a:solidFill>
                  <a:srgbClr val="984807"/>
                </a:solidFill>
                <a:latin typeface="Verdana" panose="020B0604030504040204" pitchFamily="34" charset="0"/>
                <a:ea typeface="Verdana" panose="020B0604030504040204" pitchFamily="34" charset="0"/>
              </a:rPr>
              <a:t> </a:t>
            </a:r>
            <a:endParaRPr lang="en-US" sz="1400" dirty="0">
              <a:latin typeface="Verdana" panose="020B0604030504040204" pitchFamily="34" charset="0"/>
              <a:ea typeface="Verdana" panose="020B0604030504040204" pitchFamily="34" charset="0"/>
            </a:endParaRPr>
          </a:p>
          <a:p>
            <a:pPr indent="-171450">
              <a:lnSpc>
                <a:spcPct val="150000"/>
              </a:lnSpc>
              <a:buFont typeface="Arial" panose="020B0604020202020204" pitchFamily="34" charset="0"/>
              <a:buChar char="•"/>
            </a:pPr>
            <a:r>
              <a:rPr lang="en-GB" sz="1400" dirty="0">
                <a:solidFill>
                  <a:srgbClr val="984807"/>
                </a:solidFill>
                <a:latin typeface="Verdana" panose="020B0604030504040204" pitchFamily="34" charset="0"/>
                <a:ea typeface="Verdana" panose="020B0604030504040204" pitchFamily="34" charset="0"/>
              </a:rPr>
              <a:t>Ensure that there are effective regulations in the security industry and;</a:t>
            </a:r>
          </a:p>
          <a:p>
            <a:pPr indent="-171450">
              <a:lnSpc>
                <a:spcPct val="150000"/>
              </a:lnSpc>
              <a:buFont typeface="Arial" panose="020B0604020202020204" pitchFamily="34" charset="0"/>
              <a:buChar char="•"/>
            </a:pPr>
            <a:r>
              <a:rPr lang="en-GB" sz="1400" dirty="0">
                <a:solidFill>
                  <a:srgbClr val="984807"/>
                </a:solidFill>
                <a:latin typeface="Verdana" panose="020B0604030504040204" pitchFamily="34" charset="0"/>
                <a:ea typeface="Verdana" panose="020B0604030504040204" pitchFamily="34" charset="0"/>
              </a:rPr>
              <a:t>Enforcement of law and compliance to the regulations.</a:t>
            </a:r>
          </a:p>
          <a:p>
            <a:pPr marL="171450" indent="-171450">
              <a:lnSpc>
                <a:spcPct val="150000"/>
              </a:lnSpc>
              <a:buFont typeface="Arial" panose="020B0604020202020204" pitchFamily="34" charset="0"/>
              <a:buChar char="•"/>
            </a:pPr>
            <a:endParaRPr lang="en-GB" sz="1400" dirty="0">
              <a:solidFill>
                <a:srgbClr val="984807"/>
              </a:solidFill>
              <a:latin typeface="Verdana" panose="020B0604030504040204" pitchFamily="34" charset="0"/>
              <a:ea typeface="Verdana" panose="020B0604030504040204" pitchFamily="34" charset="0"/>
            </a:endParaRPr>
          </a:p>
          <a:p>
            <a:pPr>
              <a:lnSpc>
                <a:spcPct val="150000"/>
              </a:lnSpc>
            </a:pPr>
            <a:r>
              <a:rPr lang="en-GB" sz="1400" dirty="0">
                <a:solidFill>
                  <a:srgbClr val="984807"/>
                </a:solidFill>
                <a:latin typeface="Verdana" panose="020B0604030504040204" pitchFamily="34" charset="0"/>
                <a:ea typeface="Verdana" panose="020B0604030504040204" pitchFamily="34" charset="0"/>
              </a:rPr>
              <a:t>  </a:t>
            </a:r>
          </a:p>
          <a:p>
            <a:pPr>
              <a:lnSpc>
                <a:spcPct val="150000"/>
              </a:lnSpc>
            </a:pPr>
            <a:r>
              <a:rPr lang="en-ZA" altLang="en-US" sz="1400" b="1" dirty="0">
                <a:solidFill>
                  <a:srgbClr val="984807"/>
                </a:solidFill>
                <a:latin typeface="Verdana" panose="020B0604030504040204" pitchFamily="34" charset="0"/>
                <a:ea typeface="Verdana" panose="020B0604030504040204" pitchFamily="34" charset="0"/>
              </a:rPr>
              <a:t>Sub-Programmes: </a:t>
            </a:r>
            <a:r>
              <a:rPr lang="en-ZA" altLang="en-US" sz="1400" dirty="0">
                <a:solidFill>
                  <a:srgbClr val="984807"/>
                </a:solidFill>
                <a:latin typeface="Verdana" panose="020B0604030504040204" pitchFamily="34" charset="0"/>
                <a:ea typeface="Verdana" panose="020B0604030504040204" pitchFamily="34" charset="0"/>
              </a:rPr>
              <a:t>Compliance and Enforcement</a:t>
            </a:r>
          </a:p>
          <a:p>
            <a:pPr>
              <a:lnSpc>
                <a:spcPct val="150000"/>
              </a:lnSpc>
            </a:pPr>
            <a:r>
              <a:rPr lang="en-ZA" altLang="en-US" sz="1400" dirty="0">
                <a:solidFill>
                  <a:srgbClr val="984807"/>
                </a:solidFill>
                <a:latin typeface="Verdana" panose="020B0604030504040204" pitchFamily="34" charset="0"/>
                <a:ea typeface="Verdana" panose="020B0604030504040204" pitchFamily="34" charset="0"/>
              </a:rPr>
              <a:t>		        Legal Services</a:t>
            </a:r>
          </a:p>
          <a:p>
            <a:pPr>
              <a:lnSpc>
                <a:spcPct val="150000"/>
              </a:lnSpc>
            </a:pPr>
            <a:r>
              <a:rPr lang="en-ZA" altLang="en-US" sz="1200" dirty="0">
                <a:solidFill>
                  <a:srgbClr val="984807"/>
                </a:solidFill>
                <a:latin typeface="Verdana" panose="020B0604030504040204" pitchFamily="34" charset="0"/>
              </a:rPr>
              <a:t>		    </a:t>
            </a:r>
          </a:p>
        </p:txBody>
      </p:sp>
      <p:sp>
        <p:nvSpPr>
          <p:cNvPr id="6" name="Slide Number Placeholder 5">
            <a:extLst>
              <a:ext uri="{FF2B5EF4-FFF2-40B4-BE49-F238E27FC236}">
                <a16:creationId xmlns:a16="http://schemas.microsoft.com/office/drawing/2014/main" id="{3932B7D2-9440-4CFF-A1FF-9E6E027BBD68}"/>
              </a:ext>
            </a:extLst>
          </p:cNvPr>
          <p:cNvSpPr>
            <a:spLocks noGrp="1"/>
          </p:cNvSpPr>
          <p:nvPr>
            <p:ph type="sldNum" sz="quarter" idx="12"/>
          </p:nvPr>
        </p:nvSpPr>
        <p:spPr/>
        <p:txBody>
          <a:bodyPr/>
          <a:lstStyle/>
          <a:p>
            <a:fld id="{86ED3864-7380-264F-93C6-1571F5F24E3A}" type="slidenum">
              <a:rPr lang="en-US" smtClean="0"/>
              <a:pPr/>
              <a:t>18</a:t>
            </a:fld>
            <a:endParaRPr lang="en-US" dirty="0"/>
          </a:p>
        </p:txBody>
      </p:sp>
    </p:spTree>
    <p:extLst>
      <p:ext uri="{BB962C8B-B14F-4D97-AF65-F5344CB8AC3E}">
        <p14:creationId xmlns:p14="http://schemas.microsoft.com/office/powerpoint/2010/main" val="544344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794334" y="54791"/>
            <a:ext cx="8150884" cy="787990"/>
          </a:xfrm>
        </p:spPr>
        <p:txBody>
          <a:bodyPr>
            <a:noAutofit/>
          </a:bodyPr>
          <a:lstStyle/>
          <a:p>
            <a:pPr marL="342900" lvl="0" indent="-342900"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Programme 2: Quarters 1 - 3 Performance Against APP Targets Summary  </a:t>
            </a:r>
          </a:p>
        </p:txBody>
      </p:sp>
      <p:sp>
        <p:nvSpPr>
          <p:cNvPr id="3" name="Rectangle 2"/>
          <p:cNvSpPr/>
          <p:nvPr/>
        </p:nvSpPr>
        <p:spPr>
          <a:xfrm>
            <a:off x="794335" y="1042071"/>
            <a:ext cx="6743890" cy="332014"/>
          </a:xfrm>
          <a:prstGeom prst="rect">
            <a:avLst/>
          </a:prstGeom>
        </p:spPr>
        <p:txBody>
          <a:bodyPr wrap="square">
            <a:spAutoFit/>
          </a:bodyPr>
          <a:lstStyle/>
          <a:p>
            <a:pPr>
              <a:lnSpc>
                <a:spcPct val="150000"/>
              </a:lnSpc>
            </a:pPr>
            <a:endParaRPr lang="en-ZA" altLang="en-US" sz="1200" dirty="0">
              <a:solidFill>
                <a:srgbClr val="984807"/>
              </a:solidFill>
              <a:latin typeface="Verdana" panose="020B0604030504040204" pitchFamily="34" charset="0"/>
            </a:endParaRPr>
          </a:p>
        </p:txBody>
      </p:sp>
      <p:graphicFrame>
        <p:nvGraphicFramePr>
          <p:cNvPr id="7" name="Chart 6">
            <a:extLst>
              <a:ext uri="{FF2B5EF4-FFF2-40B4-BE49-F238E27FC236}">
                <a16:creationId xmlns:a16="http://schemas.microsoft.com/office/drawing/2014/main" id="{0DDBA07A-BA10-45D8-8BCF-4DD2905027C6}"/>
              </a:ext>
            </a:extLst>
          </p:cNvPr>
          <p:cNvGraphicFramePr/>
          <p:nvPr>
            <p:extLst>
              <p:ext uri="{D42A27DB-BD31-4B8C-83A1-F6EECF244321}">
                <p14:modId xmlns:p14="http://schemas.microsoft.com/office/powerpoint/2010/main" val="4254473937"/>
              </p:ext>
            </p:extLst>
          </p:nvPr>
        </p:nvGraphicFramePr>
        <p:xfrm>
          <a:off x="1524000" y="8255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a:extLst>
              <a:ext uri="{FF2B5EF4-FFF2-40B4-BE49-F238E27FC236}">
                <a16:creationId xmlns:a16="http://schemas.microsoft.com/office/drawing/2014/main" id="{4F4CAE8C-5D1B-4744-9F4C-56408DE9AAF9}"/>
              </a:ext>
            </a:extLst>
          </p:cNvPr>
          <p:cNvSpPr>
            <a:spLocks noGrp="1"/>
          </p:cNvSpPr>
          <p:nvPr>
            <p:ph type="sldNum" sz="quarter" idx="12"/>
          </p:nvPr>
        </p:nvSpPr>
        <p:spPr/>
        <p:txBody>
          <a:bodyPr/>
          <a:lstStyle/>
          <a:p>
            <a:fld id="{86ED3864-7380-264F-93C6-1571F5F24E3A}" type="slidenum">
              <a:rPr lang="en-US" smtClean="0"/>
              <a:pPr/>
              <a:t>19</a:t>
            </a:fld>
            <a:endParaRPr lang="en-US" dirty="0"/>
          </a:p>
        </p:txBody>
      </p:sp>
    </p:spTree>
    <p:extLst>
      <p:ext uri="{BB962C8B-B14F-4D97-AF65-F5344CB8AC3E}">
        <p14:creationId xmlns:p14="http://schemas.microsoft.com/office/powerpoint/2010/main" val="4028007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786382" y="182004"/>
            <a:ext cx="5590563" cy="787990"/>
          </a:xfrm>
        </p:spPr>
        <p:txBody>
          <a:bodyPr>
            <a:noAutofit/>
          </a:bodyPr>
          <a:lstStyle/>
          <a:p>
            <a:pPr marL="342900" lvl="0" indent="-342900" algn="l" defTabSz="914400">
              <a:lnSpc>
                <a:spcPct val="100000"/>
              </a:lnSpc>
              <a:spcBef>
                <a:spcPts val="0"/>
              </a:spcBef>
              <a:defRPr/>
            </a:pPr>
            <a:r>
              <a:rPr lang="en-US" sz="2400" b="1" dirty="0" err="1">
                <a:solidFill>
                  <a:srgbClr val="F79646">
                    <a:lumMod val="50000"/>
                  </a:srgbClr>
                </a:solidFill>
                <a:latin typeface="Verdana" pitchFamily="34" charset="0"/>
                <a:ea typeface="Verdana" pitchFamily="34" charset="0"/>
                <a:cs typeface="Verdana" pitchFamily="34" charset="0"/>
              </a:rPr>
              <a:t>PSiRA’s</a:t>
            </a:r>
            <a:r>
              <a:rPr lang="en-US" sz="2400" b="1" dirty="0">
                <a:solidFill>
                  <a:srgbClr val="F79646">
                    <a:lumMod val="50000"/>
                  </a:srgbClr>
                </a:solidFill>
                <a:latin typeface="Verdana" pitchFamily="34" charset="0"/>
                <a:ea typeface="Verdana" pitchFamily="34" charset="0"/>
                <a:cs typeface="Verdana" pitchFamily="34" charset="0"/>
              </a:rPr>
              <a:t> VIRTUAL DELEGATION</a:t>
            </a:r>
            <a:endPar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797723" y="969994"/>
            <a:ext cx="7548552" cy="4585231"/>
          </a:xfrm>
        </p:spPr>
        <p:txBody>
          <a:bodyPr>
            <a:noAutofit/>
          </a:bodyPr>
          <a:lstStyle/>
          <a:p>
            <a:pPr algn="l">
              <a:lnSpc>
                <a:spcPct val="150000"/>
              </a:lnSpc>
              <a:defRPr/>
            </a:pPr>
            <a:endParaRPr lang="en-US" sz="1400" dirty="0">
              <a:solidFill>
                <a:schemeClr val="accent6">
                  <a:lumMod val="50000"/>
                </a:schemeClr>
              </a:solidFill>
              <a:latin typeface="Verdana" pitchFamily="34" charset="0"/>
              <a:ea typeface="Verdana" pitchFamily="34" charset="0"/>
              <a:cs typeface="Verdana" pitchFamily="34" charset="0"/>
            </a:endParaRPr>
          </a:p>
          <a:p>
            <a:pPr marL="285750" indent="-285750" algn="l">
              <a:lnSpc>
                <a:spcPct val="150000"/>
              </a:lnSpc>
              <a:buFont typeface="Arial" panose="020B0604020202020204" pitchFamily="34" charset="0"/>
              <a:buChar char="•"/>
              <a:defRPr/>
            </a:pPr>
            <a:r>
              <a:rPr lang="en-US" sz="1400" dirty="0">
                <a:solidFill>
                  <a:schemeClr val="accent6">
                    <a:lumMod val="50000"/>
                  </a:schemeClr>
                </a:solidFill>
                <a:latin typeface="Verdana" pitchFamily="34" charset="0"/>
                <a:ea typeface="Verdana" pitchFamily="34" charset="0"/>
                <a:cs typeface="Verdana" pitchFamily="34" charset="0"/>
              </a:rPr>
              <a:t>Mr. Manabela (Sam) Chauke	: Director</a:t>
            </a:r>
          </a:p>
          <a:p>
            <a:pPr marL="285750" indent="-285750" algn="l">
              <a:lnSpc>
                <a:spcPct val="150000"/>
              </a:lnSpc>
              <a:buFont typeface="Arial" panose="020B0604020202020204" pitchFamily="34" charset="0"/>
              <a:buChar char="•"/>
              <a:defRPr/>
            </a:pPr>
            <a:r>
              <a:rPr lang="en-US" sz="1400" dirty="0">
                <a:solidFill>
                  <a:schemeClr val="accent6">
                    <a:lumMod val="50000"/>
                  </a:schemeClr>
                </a:solidFill>
                <a:latin typeface="Verdana" pitchFamily="34" charset="0"/>
                <a:ea typeface="Verdana" pitchFamily="34" charset="0"/>
                <a:cs typeface="Verdana" pitchFamily="34" charset="0"/>
              </a:rPr>
              <a:t>Mrs. Mmatlou Sebogodi		: Deputy Director: Finance and Admin</a:t>
            </a:r>
          </a:p>
          <a:p>
            <a:pPr marL="285750" indent="-285750" algn="l">
              <a:lnSpc>
                <a:spcPct val="150000"/>
              </a:lnSpc>
              <a:buFont typeface="Arial" panose="020B0604020202020204" pitchFamily="34" charset="0"/>
              <a:buChar char="•"/>
              <a:defRPr/>
            </a:pPr>
            <a:r>
              <a:rPr lang="en-US" sz="1400" dirty="0">
                <a:solidFill>
                  <a:schemeClr val="accent6">
                    <a:lumMod val="50000"/>
                  </a:schemeClr>
                </a:solidFill>
                <a:latin typeface="Verdana" pitchFamily="34" charset="0"/>
                <a:ea typeface="Verdana" pitchFamily="34" charset="0"/>
                <a:cs typeface="Verdana" pitchFamily="34" charset="0"/>
              </a:rPr>
              <a:t>Adv. Linda Mbana			: Deputy Director: Law Enforcement</a:t>
            </a:r>
          </a:p>
          <a:p>
            <a:pPr marL="285750" indent="-285750" algn="l">
              <a:lnSpc>
                <a:spcPct val="150000"/>
              </a:lnSpc>
              <a:buFont typeface="Arial" panose="020B0604020202020204" pitchFamily="34" charset="0"/>
              <a:buChar char="•"/>
              <a:defRPr/>
            </a:pPr>
            <a:r>
              <a:rPr lang="en-US" sz="1400" dirty="0">
                <a:solidFill>
                  <a:schemeClr val="accent6">
                    <a:lumMod val="50000"/>
                  </a:schemeClr>
                </a:solidFill>
                <a:latin typeface="Verdana" pitchFamily="34" charset="0"/>
                <a:ea typeface="Verdana" pitchFamily="34" charset="0"/>
                <a:cs typeface="Verdana" pitchFamily="34" charset="0"/>
              </a:rPr>
              <a:t>Mr. Stefan Badenhorst		: Chief Operations Officer</a:t>
            </a:r>
          </a:p>
          <a:p>
            <a:pPr marL="285750" indent="-285750" algn="l">
              <a:lnSpc>
                <a:spcPct val="150000"/>
              </a:lnSpc>
              <a:buFont typeface="Arial" panose="020B0604020202020204" pitchFamily="34" charset="0"/>
              <a:buChar char="•"/>
              <a:defRPr/>
            </a:pPr>
            <a:r>
              <a:rPr lang="en-US" sz="1400" dirty="0">
                <a:solidFill>
                  <a:schemeClr val="accent6">
                    <a:lumMod val="50000"/>
                  </a:schemeClr>
                </a:solidFill>
                <a:latin typeface="Verdana" pitchFamily="34" charset="0"/>
                <a:ea typeface="Verdana" pitchFamily="34" charset="0"/>
                <a:cs typeface="Verdana" pitchFamily="34" charset="0"/>
              </a:rPr>
              <a:t>Mr. Oupa Mamabolo			: Acting Deputy Director: Training &amp; 						  Communications 	</a:t>
            </a:r>
          </a:p>
          <a:p>
            <a:pPr marL="285750" indent="-285750" algn="l">
              <a:lnSpc>
                <a:spcPct val="150000"/>
              </a:lnSpc>
              <a:buFont typeface="Arial" panose="020B0604020202020204" pitchFamily="34" charset="0"/>
              <a:buChar char="•"/>
              <a:defRPr/>
            </a:pPr>
            <a:r>
              <a:rPr lang="en-US" sz="1400" dirty="0">
                <a:solidFill>
                  <a:schemeClr val="accent6">
                    <a:lumMod val="50000"/>
                  </a:schemeClr>
                </a:solidFill>
                <a:latin typeface="Verdana" pitchFamily="34" charset="0"/>
                <a:ea typeface="Verdana" pitchFamily="34" charset="0"/>
                <a:cs typeface="Verdana" pitchFamily="34" charset="0"/>
              </a:rPr>
              <a:t>Jacob Makgolane			: Corporate Secretary</a:t>
            </a: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sp>
        <p:nvSpPr>
          <p:cNvPr id="6" name="Slide Number Placeholder 5">
            <a:extLst>
              <a:ext uri="{FF2B5EF4-FFF2-40B4-BE49-F238E27FC236}">
                <a16:creationId xmlns:a16="http://schemas.microsoft.com/office/drawing/2014/main" id="{3BD52600-DE34-4022-A27C-1A1BF08872C1}"/>
              </a:ext>
            </a:extLst>
          </p:cNvPr>
          <p:cNvSpPr>
            <a:spLocks noGrp="1"/>
          </p:cNvSpPr>
          <p:nvPr>
            <p:ph type="sldNum" sz="quarter" idx="12"/>
          </p:nvPr>
        </p:nvSpPr>
        <p:spPr/>
        <p:txBody>
          <a:bodyPr/>
          <a:lstStyle/>
          <a:p>
            <a:fld id="{86ED3864-7380-264F-93C6-1571F5F24E3A}" type="slidenum">
              <a:rPr lang="en-US" smtClean="0"/>
              <a:pPr/>
              <a:t>2</a:t>
            </a:fld>
            <a:endParaRPr lang="en-US" dirty="0"/>
          </a:p>
        </p:txBody>
      </p:sp>
    </p:spTree>
    <p:extLst>
      <p:ext uri="{BB962C8B-B14F-4D97-AF65-F5344CB8AC3E}">
        <p14:creationId xmlns:p14="http://schemas.microsoft.com/office/powerpoint/2010/main" val="2416832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72766"/>
            <a:ext cx="9143999" cy="6129084"/>
          </a:xfrm>
          <a:prstGeom prst="rect">
            <a:avLst/>
          </a:prstGeom>
        </p:spPr>
      </p:pic>
      <p:sp>
        <p:nvSpPr>
          <p:cNvPr id="2" name="Title 1"/>
          <p:cNvSpPr>
            <a:spLocks noGrp="1"/>
          </p:cNvSpPr>
          <p:nvPr>
            <p:ph type="ctrTitle"/>
          </p:nvPr>
        </p:nvSpPr>
        <p:spPr>
          <a:xfrm>
            <a:off x="794334" y="54791"/>
            <a:ext cx="8150884" cy="787990"/>
          </a:xfrm>
        </p:spPr>
        <p:txBody>
          <a:bodyPr>
            <a:noAutofit/>
          </a:bodyPr>
          <a:lstStyle/>
          <a:p>
            <a:pPr marL="342900" lvl="0" indent="-342900"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Sub-Programmes: Quarters 1 - 3 Performance Against APP Target Summary </a:t>
            </a:r>
          </a:p>
        </p:txBody>
      </p:sp>
      <p:sp>
        <p:nvSpPr>
          <p:cNvPr id="3" name="Rectangle 2"/>
          <p:cNvSpPr/>
          <p:nvPr/>
        </p:nvSpPr>
        <p:spPr>
          <a:xfrm>
            <a:off x="794335" y="1042071"/>
            <a:ext cx="6743890" cy="332014"/>
          </a:xfrm>
          <a:prstGeom prst="rect">
            <a:avLst/>
          </a:prstGeom>
        </p:spPr>
        <p:txBody>
          <a:bodyPr wrap="square">
            <a:spAutoFit/>
          </a:bodyPr>
          <a:lstStyle/>
          <a:p>
            <a:pPr>
              <a:lnSpc>
                <a:spcPct val="150000"/>
              </a:lnSpc>
            </a:pPr>
            <a:endParaRPr lang="en-ZA" altLang="en-US" sz="1200" dirty="0">
              <a:solidFill>
                <a:srgbClr val="984807"/>
              </a:solidFill>
              <a:latin typeface="Verdana" panose="020B0604030504040204" pitchFamily="34" charset="0"/>
            </a:endParaRPr>
          </a:p>
        </p:txBody>
      </p:sp>
      <p:graphicFrame>
        <p:nvGraphicFramePr>
          <p:cNvPr id="7" name="Chart 6">
            <a:extLst>
              <a:ext uri="{FF2B5EF4-FFF2-40B4-BE49-F238E27FC236}">
                <a16:creationId xmlns:a16="http://schemas.microsoft.com/office/drawing/2014/main" id="{0DDBA07A-BA10-45D8-8BCF-4DD2905027C6}"/>
              </a:ext>
            </a:extLst>
          </p:cNvPr>
          <p:cNvGraphicFramePr/>
          <p:nvPr>
            <p:extLst>
              <p:ext uri="{D42A27DB-BD31-4B8C-83A1-F6EECF244321}">
                <p14:modId xmlns:p14="http://schemas.microsoft.com/office/powerpoint/2010/main" val="2543163312"/>
              </p:ext>
            </p:extLst>
          </p:nvPr>
        </p:nvGraphicFramePr>
        <p:xfrm>
          <a:off x="198783" y="825500"/>
          <a:ext cx="2574897" cy="431038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6B81E081-02E9-4DEC-A021-EA40AA4A01F0}"/>
              </a:ext>
            </a:extLst>
          </p:cNvPr>
          <p:cNvSpPr txBox="1"/>
          <p:nvPr/>
        </p:nvSpPr>
        <p:spPr>
          <a:xfrm>
            <a:off x="448941" y="825500"/>
            <a:ext cx="2074579" cy="300082"/>
          </a:xfrm>
          <a:prstGeom prst="rect">
            <a:avLst/>
          </a:prstGeom>
          <a:noFill/>
        </p:spPr>
        <p:txBody>
          <a:bodyPr vert="horz" wrap="square" rtlCol="0">
            <a:spAutoFit/>
          </a:bodyPr>
          <a:lstStyle/>
          <a:p>
            <a:pPr algn="ctr"/>
            <a:r>
              <a:rPr lang="en-US" dirty="0">
                <a:solidFill>
                  <a:srgbClr val="8A3F0C"/>
                </a:solidFill>
              </a:rPr>
              <a:t>Quarter 1</a:t>
            </a:r>
          </a:p>
        </p:txBody>
      </p:sp>
      <p:graphicFrame>
        <p:nvGraphicFramePr>
          <p:cNvPr id="8" name="Chart 7">
            <a:extLst>
              <a:ext uri="{FF2B5EF4-FFF2-40B4-BE49-F238E27FC236}">
                <a16:creationId xmlns:a16="http://schemas.microsoft.com/office/drawing/2014/main" id="{7AA9DC53-4BD0-4B1D-8A34-FBC3FADDB70C}"/>
              </a:ext>
            </a:extLst>
          </p:cNvPr>
          <p:cNvGraphicFramePr/>
          <p:nvPr>
            <p:extLst>
              <p:ext uri="{D42A27DB-BD31-4B8C-83A1-F6EECF244321}">
                <p14:modId xmlns:p14="http://schemas.microsoft.com/office/powerpoint/2010/main" val="4229649840"/>
              </p:ext>
            </p:extLst>
          </p:nvPr>
        </p:nvGraphicFramePr>
        <p:xfrm>
          <a:off x="2962241" y="842780"/>
          <a:ext cx="2521029" cy="42930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AB1584AA-382B-484F-99CD-475524830008}"/>
              </a:ext>
            </a:extLst>
          </p:cNvPr>
          <p:cNvGraphicFramePr/>
          <p:nvPr>
            <p:extLst>
              <p:ext uri="{D42A27DB-BD31-4B8C-83A1-F6EECF244321}">
                <p14:modId xmlns:p14="http://schemas.microsoft.com/office/powerpoint/2010/main" val="2656868646"/>
              </p:ext>
            </p:extLst>
          </p:nvPr>
        </p:nvGraphicFramePr>
        <p:xfrm>
          <a:off x="5735921" y="842780"/>
          <a:ext cx="2521029" cy="4293099"/>
        </p:xfrm>
        <a:graphic>
          <a:graphicData uri="http://schemas.openxmlformats.org/drawingml/2006/chart">
            <c:chart xmlns:c="http://schemas.openxmlformats.org/drawingml/2006/chart" xmlns:r="http://schemas.openxmlformats.org/officeDocument/2006/relationships" r:id="rId5"/>
          </a:graphicData>
        </a:graphic>
      </p:graphicFrame>
      <p:sp>
        <p:nvSpPr>
          <p:cNvPr id="9" name="Slide Number Placeholder 8">
            <a:extLst>
              <a:ext uri="{FF2B5EF4-FFF2-40B4-BE49-F238E27FC236}">
                <a16:creationId xmlns:a16="http://schemas.microsoft.com/office/drawing/2014/main" id="{911A17AE-5E0C-4781-A6C2-CB60BE8197D6}"/>
              </a:ext>
            </a:extLst>
          </p:cNvPr>
          <p:cNvSpPr>
            <a:spLocks noGrp="1"/>
          </p:cNvSpPr>
          <p:nvPr>
            <p:ph type="sldNum" sz="quarter" idx="12"/>
          </p:nvPr>
        </p:nvSpPr>
        <p:spPr/>
        <p:txBody>
          <a:bodyPr/>
          <a:lstStyle/>
          <a:p>
            <a:fld id="{86ED3864-7380-264F-93C6-1571F5F24E3A}" type="slidenum">
              <a:rPr lang="en-US" smtClean="0"/>
              <a:pPr/>
              <a:t>20</a:t>
            </a:fld>
            <a:endParaRPr lang="en-US" dirty="0"/>
          </a:p>
        </p:txBody>
      </p:sp>
    </p:spTree>
    <p:extLst>
      <p:ext uri="{BB962C8B-B14F-4D97-AF65-F5344CB8AC3E}">
        <p14:creationId xmlns:p14="http://schemas.microsoft.com/office/powerpoint/2010/main" val="3868635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498088" y="54791"/>
            <a:ext cx="8447130" cy="458165"/>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 Compliance and Enforcement</a:t>
            </a:r>
          </a:p>
        </p:txBody>
      </p:sp>
      <p:graphicFrame>
        <p:nvGraphicFramePr>
          <p:cNvPr id="6" name="Table 5">
            <a:extLst>
              <a:ext uri="{FF2B5EF4-FFF2-40B4-BE49-F238E27FC236}">
                <a16:creationId xmlns:a16="http://schemas.microsoft.com/office/drawing/2014/main" id="{3AFCC3B1-EB79-4D84-A9B6-395FC5FBBC2D}"/>
              </a:ext>
            </a:extLst>
          </p:cNvPr>
          <p:cNvGraphicFramePr>
            <a:graphicFrameLocks noGrp="1"/>
          </p:cNvGraphicFramePr>
          <p:nvPr>
            <p:extLst>
              <p:ext uri="{D42A27DB-BD31-4B8C-83A1-F6EECF244321}">
                <p14:modId xmlns:p14="http://schemas.microsoft.com/office/powerpoint/2010/main" val="1272557367"/>
              </p:ext>
            </p:extLst>
          </p:nvPr>
        </p:nvGraphicFramePr>
        <p:xfrm>
          <a:off x="609600" y="654205"/>
          <a:ext cx="8199863" cy="3828585"/>
        </p:xfrm>
        <a:graphic>
          <a:graphicData uri="http://schemas.openxmlformats.org/drawingml/2006/table">
            <a:tbl>
              <a:tblPr firstRow="1" firstCol="1" bandRow="1">
                <a:tableStyleId>{5C22544A-7EE6-4342-B048-85BDC9FD1C3A}</a:tableStyleId>
              </a:tblPr>
              <a:tblGrid>
                <a:gridCol w="2044390">
                  <a:extLst>
                    <a:ext uri="{9D8B030D-6E8A-4147-A177-3AD203B41FA5}">
                      <a16:colId xmlns:a16="http://schemas.microsoft.com/office/drawing/2014/main" val="2422675860"/>
                    </a:ext>
                  </a:extLst>
                </a:gridCol>
                <a:gridCol w="854927">
                  <a:extLst>
                    <a:ext uri="{9D8B030D-6E8A-4147-A177-3AD203B41FA5}">
                      <a16:colId xmlns:a16="http://schemas.microsoft.com/office/drawing/2014/main" val="1275184384"/>
                    </a:ext>
                  </a:extLst>
                </a:gridCol>
                <a:gridCol w="721112">
                  <a:extLst>
                    <a:ext uri="{9D8B030D-6E8A-4147-A177-3AD203B41FA5}">
                      <a16:colId xmlns:a16="http://schemas.microsoft.com/office/drawing/2014/main" val="1123000446"/>
                    </a:ext>
                  </a:extLst>
                </a:gridCol>
                <a:gridCol w="929269">
                  <a:extLst>
                    <a:ext uri="{9D8B030D-6E8A-4147-A177-3AD203B41FA5}">
                      <a16:colId xmlns:a16="http://schemas.microsoft.com/office/drawing/2014/main" val="3339361115"/>
                    </a:ext>
                  </a:extLst>
                </a:gridCol>
                <a:gridCol w="914400">
                  <a:extLst>
                    <a:ext uri="{9D8B030D-6E8A-4147-A177-3AD203B41FA5}">
                      <a16:colId xmlns:a16="http://schemas.microsoft.com/office/drawing/2014/main" val="928913693"/>
                    </a:ext>
                  </a:extLst>
                </a:gridCol>
                <a:gridCol w="869795">
                  <a:extLst>
                    <a:ext uri="{9D8B030D-6E8A-4147-A177-3AD203B41FA5}">
                      <a16:colId xmlns:a16="http://schemas.microsoft.com/office/drawing/2014/main" val="4157241429"/>
                    </a:ext>
                  </a:extLst>
                </a:gridCol>
                <a:gridCol w="1865970">
                  <a:extLst>
                    <a:ext uri="{9D8B030D-6E8A-4147-A177-3AD203B41FA5}">
                      <a16:colId xmlns:a16="http://schemas.microsoft.com/office/drawing/2014/main" val="21367377"/>
                    </a:ext>
                  </a:extLst>
                </a:gridCol>
              </a:tblGrid>
              <a:tr h="237893">
                <a:tc gridSpan="7">
                  <a:txBody>
                    <a:bodyPr/>
                    <a:lstStyle/>
                    <a:p>
                      <a:pPr algn="just">
                        <a:lnSpc>
                          <a:spcPct val="115000"/>
                        </a:lnSpc>
                        <a:spcBef>
                          <a:spcPts val="1200"/>
                        </a:spcBef>
                        <a:spcAft>
                          <a:spcPts val="0"/>
                        </a:spcAft>
                        <a:tabLst>
                          <a:tab pos="914400" algn="l"/>
                        </a:tabLst>
                      </a:pPr>
                      <a:r>
                        <a:rPr lang="en-GB" sz="1000" b="1" kern="1200" dirty="0">
                          <a:solidFill>
                            <a:schemeClr val="bg1"/>
                          </a:solidFill>
                          <a:effectLst/>
                          <a:latin typeface="Verdana" panose="020B0604030504040204" pitchFamily="34" charset="0"/>
                          <a:ea typeface="Verdana" panose="020B0604030504040204" pitchFamily="34" charset="0"/>
                          <a:cs typeface="+mn-cs"/>
                        </a:rPr>
                        <a:t>Strategic Goal 1: To ensure excellent service delivery (effective regulation) in the private security industry</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ZA"/>
                    </a:p>
                  </a:txBody>
                  <a:tcPr/>
                </a:tc>
                <a:tc hMerge="1">
                  <a:txBody>
                    <a:bodyPr/>
                    <a:lstStyle/>
                    <a:p>
                      <a:endParaRPr lang="en-US"/>
                    </a:p>
                  </a:txBody>
                  <a:tcPr/>
                </a:tc>
                <a:tc hMerge="1">
                  <a:txBody>
                    <a:bodyPr/>
                    <a:lstStyle/>
                    <a:p>
                      <a:endParaRPr lang="en-ZA"/>
                    </a:p>
                  </a:txBody>
                  <a:tcPr/>
                </a:tc>
                <a:extLst>
                  <a:ext uri="{0D108BD9-81ED-4DB2-BD59-A6C34878D82A}">
                    <a16:rowId xmlns:a16="http://schemas.microsoft.com/office/drawing/2014/main" val="887361931"/>
                  </a:ext>
                </a:extLst>
              </a:tr>
              <a:tr h="237892">
                <a:tc gridSpan="7">
                  <a:txBody>
                    <a:bodyPr/>
                    <a:lstStyle/>
                    <a:p>
                      <a:r>
                        <a:rPr lang="en-US" sz="1000" b="1" kern="1200" dirty="0">
                          <a:solidFill>
                            <a:schemeClr val="bg1"/>
                          </a:solidFill>
                          <a:effectLst/>
                          <a:latin typeface="Verdana" panose="020B0604030504040204" pitchFamily="34" charset="0"/>
                          <a:ea typeface="Verdana" panose="020B0604030504040204" pitchFamily="34" charset="0"/>
                          <a:cs typeface="+mn-cs"/>
                        </a:rPr>
                        <a:t>Strategic Objective: </a:t>
                      </a:r>
                      <a:r>
                        <a:rPr lang="en-GB" sz="1000" b="1" kern="1200" dirty="0">
                          <a:solidFill>
                            <a:schemeClr val="bg1"/>
                          </a:solidFill>
                          <a:effectLst/>
                          <a:latin typeface="Verdana" panose="020B0604030504040204" pitchFamily="34" charset="0"/>
                          <a:ea typeface="Verdana" panose="020B0604030504040204" pitchFamily="34" charset="0"/>
                          <a:cs typeface="+mn-cs"/>
                        </a:rPr>
                        <a:t>Increased investigation and prosecution to enforce compliance with applicable </a:t>
                      </a:r>
                      <a:r>
                        <a:rPr lang="en-US" sz="1000" b="1" kern="1200" dirty="0">
                          <a:solidFill>
                            <a:schemeClr val="bg1"/>
                          </a:solidFill>
                          <a:effectLst/>
                          <a:latin typeface="Verdana" panose="020B0604030504040204" pitchFamily="34" charset="0"/>
                          <a:ea typeface="Verdana" panose="020B0604030504040204" pitchFamily="34" charset="0"/>
                          <a:cs typeface="+mn-cs"/>
                        </a:rPr>
                        <a:t>legislation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280381588"/>
                  </a:ext>
                </a:extLst>
              </a:tr>
              <a:tr h="61725">
                <a:tc rowSpan="2">
                  <a:txBody>
                    <a:bodyPr/>
                    <a:lstStyle/>
                    <a:p>
                      <a:pPr algn="l">
                        <a:lnSpc>
                          <a:spcPct val="115000"/>
                        </a:lnSpc>
                        <a:spcBef>
                          <a:spcPts val="1200"/>
                        </a:spcBef>
                        <a:spcAft>
                          <a:spcPts val="0"/>
                        </a:spcAft>
                        <a:tabLst>
                          <a:tab pos="914400" algn="l"/>
                        </a:tabLst>
                      </a:pPr>
                      <a:r>
                        <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Key Performance Indicator (KPI)</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Annual Target</a:t>
                      </a:r>
                    </a:p>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YTD Actual</a:t>
                      </a:r>
                    </a:p>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4">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Performance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157396428"/>
                  </a:ext>
                </a:extLst>
              </a:tr>
              <a:tr h="61725">
                <a:tc vMerge="1">
                  <a:txBody>
                    <a:bodyPr/>
                    <a:lstStyle/>
                    <a:p>
                      <a:pPr algn="just">
                        <a:lnSpc>
                          <a:spcPct val="115000"/>
                        </a:lnSpc>
                        <a:spcBef>
                          <a:spcPts val="1200"/>
                        </a:spcBef>
                        <a:spcAft>
                          <a:spcPts val="0"/>
                        </a:spcAft>
                        <a:tabLst>
                          <a:tab pos="914400" algn="l"/>
                        </a:tabLst>
                      </a:pPr>
                      <a:endPar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3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3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Progress Rating</a:t>
                      </a: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Reason for deviation &amp; Mitigation plan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09100440"/>
                  </a:ext>
                </a:extLst>
              </a:tr>
              <a:tr h="159408">
                <a:tc>
                  <a:txBody>
                    <a:bodyPr/>
                    <a:lstStyle/>
                    <a:p>
                      <a:pPr marL="22225" marR="0" algn="l" defTabSz="685800" rtl="0" eaLnBrk="1" latinLnBrk="0" hangingPunct="1">
                        <a:lnSpc>
                          <a:spcPct val="115000"/>
                        </a:lnSpc>
                        <a:spcBef>
                          <a:spcPts val="1200"/>
                        </a:spcBef>
                        <a:spcAft>
                          <a:spcPts val="0"/>
                        </a:spcAft>
                      </a:pPr>
                      <a:r>
                        <a:rPr lang="en-GB" sz="900" b="0" kern="1200" dirty="0">
                          <a:solidFill>
                            <a:schemeClr val="tx1"/>
                          </a:solidFill>
                          <a:effectLst/>
                          <a:latin typeface="Verdana" panose="020B0604030504040204" pitchFamily="34" charset="0"/>
                          <a:ea typeface="Verdana" panose="020B0604030504040204" pitchFamily="34" charset="0"/>
                          <a:cs typeface="+mn-cs"/>
                        </a:rPr>
                        <a:t>Number of security businesses inspected to enforce compliance with applicable legislation</a:t>
                      </a:r>
                      <a:endParaRPr lang="en-US" sz="900" b="0" kern="1200" dirty="0">
                        <a:solidFill>
                          <a:schemeClr val="tx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6 405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5 258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1 435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GB" sz="900" dirty="0">
                          <a:effectLst/>
                          <a:latin typeface="Verdana" panose="020B0604030504040204" pitchFamily="34" charset="0"/>
                          <a:ea typeface="Calibri" panose="020F0502020204030204" pitchFamily="34" charset="0"/>
                          <a:cs typeface="Arial" panose="020B0604020202020204" pitchFamily="34" charset="0"/>
                        </a:rPr>
                        <a:t>1 530</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mn-ea"/>
                          <a:cs typeface="Arial" panose="020B0604020202020204" pitchFamily="34" charset="0"/>
                        </a:rPr>
                        <a:t>Staff redeployed to prioritize business inspection as a result of increased complaints and operations with other stakeholders.</a:t>
                      </a:r>
                      <a:endParaRPr lang="en-ZA" sz="900" kern="1200" dirty="0">
                        <a:solidFill>
                          <a:schemeClr val="dk1"/>
                        </a:solidFill>
                        <a:effectLst/>
                        <a:latin typeface="Verdana" panose="020B0604030504040204" pitchFamily="34" charset="0"/>
                        <a:ea typeface="Verdana" panose="020B0604030504040204" pitchFamily="34"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64003584"/>
                  </a:ext>
                </a:extLst>
              </a:tr>
              <a:tr h="729888">
                <a:tc>
                  <a:txBody>
                    <a:bodyPr/>
                    <a:lstStyle/>
                    <a:p>
                      <a:pPr marL="22225" marR="0" algn="l" defTabSz="685800" rtl="0" eaLnBrk="1" latinLnBrk="0" hangingPunct="1">
                        <a:lnSpc>
                          <a:spcPct val="115000"/>
                        </a:lnSpc>
                        <a:spcBef>
                          <a:spcPts val="1200"/>
                        </a:spcBef>
                        <a:spcAft>
                          <a:spcPts val="0"/>
                        </a:spcAft>
                      </a:pPr>
                      <a:r>
                        <a:rPr lang="en-GB" sz="900" b="0" kern="1200" dirty="0">
                          <a:solidFill>
                            <a:schemeClr val="tx1"/>
                          </a:solidFill>
                          <a:effectLst/>
                          <a:latin typeface="Verdana" panose="020B0604030504040204" pitchFamily="34" charset="0"/>
                          <a:ea typeface="Verdana" panose="020B0604030504040204" pitchFamily="34" charset="0"/>
                          <a:cs typeface="+mn-cs"/>
                        </a:rPr>
                        <a:t>Number of security officers inspected to enforce compliance with applicable legislation</a:t>
                      </a:r>
                      <a:endParaRPr lang="en-US" sz="900" b="0" kern="1200" dirty="0">
                        <a:solidFill>
                          <a:schemeClr val="tx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34 230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30 071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7 880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GB" sz="900" dirty="0">
                          <a:effectLst/>
                          <a:latin typeface="Verdana" panose="020B0604030504040204" pitchFamily="34" charset="0"/>
                          <a:ea typeface="Calibri" panose="020F0502020204030204" pitchFamily="34" charset="0"/>
                          <a:cs typeface="Arial" panose="020B0604020202020204" pitchFamily="34" charset="0"/>
                        </a:rPr>
                        <a:t>8 482</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ZA" sz="900" kern="1200" dirty="0">
                          <a:solidFill>
                            <a:schemeClr val="dk1"/>
                          </a:solidFill>
                          <a:effectLst/>
                          <a:latin typeface="Verdana" panose="020B0604030504040204" pitchFamily="34" charset="0"/>
                          <a:ea typeface="+mn-ea"/>
                          <a:cs typeface="Arial" panose="020B0604020202020204" pitchFamily="34" charset="0"/>
                        </a:rPr>
                        <a:t>The staff worked on weekends and extra hours during week days as a result of special events, checking compliance.</a:t>
                      </a:r>
                      <a:endParaRPr lang="en-US"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39658088"/>
                  </a:ext>
                </a:extLst>
              </a:tr>
              <a:tr h="570377">
                <a:tc>
                  <a:txBody>
                    <a:bodyPr/>
                    <a:lstStyle/>
                    <a:p>
                      <a:pPr marL="22225" marR="0" algn="l" defTabSz="685800" rtl="0" eaLnBrk="1" latinLnBrk="0" hangingPunct="1">
                        <a:lnSpc>
                          <a:spcPct val="115000"/>
                        </a:lnSpc>
                        <a:spcBef>
                          <a:spcPts val="1200"/>
                        </a:spcBef>
                        <a:spcAft>
                          <a:spcPts val="0"/>
                        </a:spcAft>
                      </a:pPr>
                      <a:r>
                        <a:rPr lang="en-GB" sz="900" b="0" kern="1200" dirty="0">
                          <a:solidFill>
                            <a:schemeClr val="tx1"/>
                          </a:solidFill>
                          <a:effectLst/>
                          <a:latin typeface="Verdana" panose="020B0604030504040204" pitchFamily="34" charset="0"/>
                          <a:ea typeface="Verdana" panose="020B0604030504040204" pitchFamily="34" charset="0"/>
                          <a:cs typeface="+mn-cs"/>
                        </a:rPr>
                        <a:t>% of investigations finalised against non-compliant SSPs</a:t>
                      </a:r>
                      <a:endParaRPr lang="en-US" sz="900" b="0" kern="1200" dirty="0">
                        <a:solidFill>
                          <a:schemeClr val="tx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88%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GB" sz="900" dirty="0">
                          <a:effectLst/>
                          <a:latin typeface="Verdana" panose="020B0604030504040204" pitchFamily="34" charset="0"/>
                          <a:ea typeface="Times New Roman" panose="02020603050405020304" pitchFamily="18" charset="0"/>
                          <a:cs typeface="Times New Roman" panose="02020603050405020304" pitchFamily="18" charset="0"/>
                        </a:rPr>
                        <a:t>88%</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75%</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GB" sz="900" dirty="0">
                          <a:effectLst/>
                          <a:latin typeface="Verdana" panose="020B0604030504040204" pitchFamily="34" charset="0"/>
                          <a:ea typeface="Calibri" panose="020F0502020204030204" pitchFamily="34" charset="0"/>
                          <a:cs typeface="Arial" panose="020B0604020202020204" pitchFamily="34" charset="0"/>
                        </a:rPr>
                        <a:t>88%</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mn-ea"/>
                          <a:cs typeface="Arial" panose="020B0604020202020204" pitchFamily="34" charset="0"/>
                        </a:rPr>
                        <a:t>Allocation of additional resources to the Enforcement Unit.</a:t>
                      </a:r>
                      <a:endParaRPr lang="en-US"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10060556"/>
                  </a:ext>
                </a:extLst>
              </a:tr>
            </a:tbl>
          </a:graphicData>
        </a:graphic>
      </p:graphicFrame>
      <p:sp>
        <p:nvSpPr>
          <p:cNvPr id="7" name="Oval 6">
            <a:extLst>
              <a:ext uri="{FF2B5EF4-FFF2-40B4-BE49-F238E27FC236}">
                <a16:creationId xmlns:a16="http://schemas.microsoft.com/office/drawing/2014/main" id="{73635D0C-8B73-4041-AC4D-1E2749AA467A}"/>
              </a:ext>
            </a:extLst>
          </p:cNvPr>
          <p:cNvSpPr/>
          <p:nvPr/>
        </p:nvSpPr>
        <p:spPr>
          <a:xfrm>
            <a:off x="6363509" y="1951199"/>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3A591F3-8C7F-4868-8FDF-FFD2C106F0CF}"/>
              </a:ext>
            </a:extLst>
          </p:cNvPr>
          <p:cNvSpPr/>
          <p:nvPr/>
        </p:nvSpPr>
        <p:spPr>
          <a:xfrm>
            <a:off x="6363509" y="3080402"/>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81D04FB-7BF9-4A5F-A60A-231EB6E128F6}"/>
              </a:ext>
            </a:extLst>
          </p:cNvPr>
          <p:cNvSpPr/>
          <p:nvPr/>
        </p:nvSpPr>
        <p:spPr>
          <a:xfrm>
            <a:off x="6363509" y="4053487"/>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FF7ED0C2-B8DC-481C-B71B-357DB132A86E}"/>
              </a:ext>
            </a:extLst>
          </p:cNvPr>
          <p:cNvSpPr>
            <a:spLocks noGrp="1"/>
          </p:cNvSpPr>
          <p:nvPr>
            <p:ph type="sldNum" sz="quarter" idx="12"/>
          </p:nvPr>
        </p:nvSpPr>
        <p:spPr/>
        <p:txBody>
          <a:bodyPr/>
          <a:lstStyle/>
          <a:p>
            <a:fld id="{86ED3864-7380-264F-93C6-1571F5F24E3A}" type="slidenum">
              <a:rPr lang="en-US" smtClean="0"/>
              <a:pPr/>
              <a:t>21</a:t>
            </a:fld>
            <a:endParaRPr lang="en-US" dirty="0"/>
          </a:p>
        </p:txBody>
      </p:sp>
    </p:spTree>
    <p:extLst>
      <p:ext uri="{BB962C8B-B14F-4D97-AF65-F5344CB8AC3E}">
        <p14:creationId xmlns:p14="http://schemas.microsoft.com/office/powerpoint/2010/main" val="247948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1051035" y="178576"/>
            <a:ext cx="8564218" cy="458165"/>
          </a:xfrm>
        </p:spPr>
        <p:txBody>
          <a:bodyPr>
            <a:noAutofit/>
          </a:bodyPr>
          <a:lstStyle/>
          <a:p>
            <a:pPr marL="342900" lvl="0" indent="-342900" algn="l" defTabSz="914400">
              <a:lnSpc>
                <a:spcPct val="100000"/>
              </a:lnSpc>
              <a:spcBef>
                <a:spcPts val="0"/>
              </a:spcBef>
              <a:defRPr/>
            </a:pPr>
            <a:r>
              <a:rPr lang="en-US" sz="22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 Compliance and Enforcement (…Cont’d)</a:t>
            </a:r>
          </a:p>
        </p:txBody>
      </p:sp>
      <p:graphicFrame>
        <p:nvGraphicFramePr>
          <p:cNvPr id="6" name="Table 5">
            <a:extLst>
              <a:ext uri="{FF2B5EF4-FFF2-40B4-BE49-F238E27FC236}">
                <a16:creationId xmlns:a16="http://schemas.microsoft.com/office/drawing/2014/main" id="{3AFCC3B1-EB79-4D84-A9B6-395FC5FBBC2D}"/>
              </a:ext>
            </a:extLst>
          </p:cNvPr>
          <p:cNvGraphicFramePr>
            <a:graphicFrameLocks noGrp="1"/>
          </p:cNvGraphicFramePr>
          <p:nvPr>
            <p:extLst>
              <p:ext uri="{D42A27DB-BD31-4B8C-83A1-F6EECF244321}">
                <p14:modId xmlns:p14="http://schemas.microsoft.com/office/powerpoint/2010/main" val="1368164816"/>
              </p:ext>
            </p:extLst>
          </p:nvPr>
        </p:nvGraphicFramePr>
        <p:xfrm>
          <a:off x="299545" y="604274"/>
          <a:ext cx="8645672" cy="4703067"/>
        </p:xfrm>
        <a:graphic>
          <a:graphicData uri="http://schemas.openxmlformats.org/drawingml/2006/table">
            <a:tbl>
              <a:tblPr firstRow="1" firstCol="1" bandRow="1">
                <a:tableStyleId>{5C22544A-7EE6-4342-B048-85BDC9FD1C3A}</a:tableStyleId>
              </a:tblPr>
              <a:tblGrid>
                <a:gridCol w="1515954">
                  <a:extLst>
                    <a:ext uri="{9D8B030D-6E8A-4147-A177-3AD203B41FA5}">
                      <a16:colId xmlns:a16="http://schemas.microsoft.com/office/drawing/2014/main" val="2422675860"/>
                    </a:ext>
                  </a:extLst>
                </a:gridCol>
                <a:gridCol w="844829">
                  <a:extLst>
                    <a:ext uri="{9D8B030D-6E8A-4147-A177-3AD203B41FA5}">
                      <a16:colId xmlns:a16="http://schemas.microsoft.com/office/drawing/2014/main" val="1275184384"/>
                    </a:ext>
                  </a:extLst>
                </a:gridCol>
                <a:gridCol w="884305">
                  <a:extLst>
                    <a:ext uri="{9D8B030D-6E8A-4147-A177-3AD203B41FA5}">
                      <a16:colId xmlns:a16="http://schemas.microsoft.com/office/drawing/2014/main" val="1123000446"/>
                    </a:ext>
                  </a:extLst>
                </a:gridCol>
                <a:gridCol w="947471">
                  <a:extLst>
                    <a:ext uri="{9D8B030D-6E8A-4147-A177-3AD203B41FA5}">
                      <a16:colId xmlns:a16="http://schemas.microsoft.com/office/drawing/2014/main" val="3339361115"/>
                    </a:ext>
                  </a:extLst>
                </a:gridCol>
                <a:gridCol w="876055">
                  <a:extLst>
                    <a:ext uri="{9D8B030D-6E8A-4147-A177-3AD203B41FA5}">
                      <a16:colId xmlns:a16="http://schemas.microsoft.com/office/drawing/2014/main" val="928913693"/>
                    </a:ext>
                  </a:extLst>
                </a:gridCol>
                <a:gridCol w="804041">
                  <a:extLst>
                    <a:ext uri="{9D8B030D-6E8A-4147-A177-3AD203B41FA5}">
                      <a16:colId xmlns:a16="http://schemas.microsoft.com/office/drawing/2014/main" val="4157241429"/>
                    </a:ext>
                  </a:extLst>
                </a:gridCol>
                <a:gridCol w="2773017">
                  <a:extLst>
                    <a:ext uri="{9D8B030D-6E8A-4147-A177-3AD203B41FA5}">
                      <a16:colId xmlns:a16="http://schemas.microsoft.com/office/drawing/2014/main" val="21367377"/>
                    </a:ext>
                  </a:extLst>
                </a:gridCol>
              </a:tblGrid>
              <a:tr h="237560">
                <a:tc gridSpan="7">
                  <a:txBody>
                    <a:bodyPr/>
                    <a:lstStyle/>
                    <a:p>
                      <a:pPr algn="just">
                        <a:lnSpc>
                          <a:spcPct val="115000"/>
                        </a:lnSpc>
                        <a:spcBef>
                          <a:spcPts val="1200"/>
                        </a:spcBef>
                        <a:spcAft>
                          <a:spcPts val="0"/>
                        </a:spcAft>
                        <a:tabLst>
                          <a:tab pos="914400" algn="l"/>
                        </a:tabLst>
                      </a:pPr>
                      <a:r>
                        <a:rPr lang="en-GB" sz="1000" b="1" kern="1200" dirty="0">
                          <a:solidFill>
                            <a:schemeClr val="bg1"/>
                          </a:solidFill>
                          <a:effectLst/>
                          <a:latin typeface="Verdana" panose="020B0604030504040204" pitchFamily="34" charset="0"/>
                          <a:ea typeface="Verdana" panose="020B0604030504040204" pitchFamily="34" charset="0"/>
                          <a:cs typeface="+mn-cs"/>
                        </a:rPr>
                        <a:t>Strategic Goal 1: To ensure excellent service delivery (effective regulation) in the private security industry</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ZA"/>
                    </a:p>
                  </a:txBody>
                  <a:tcPr/>
                </a:tc>
                <a:tc hMerge="1">
                  <a:txBody>
                    <a:bodyPr/>
                    <a:lstStyle/>
                    <a:p>
                      <a:endParaRPr lang="en-US"/>
                    </a:p>
                  </a:txBody>
                  <a:tcPr/>
                </a:tc>
                <a:tc hMerge="1">
                  <a:txBody>
                    <a:bodyPr/>
                    <a:lstStyle/>
                    <a:p>
                      <a:endParaRPr lang="en-ZA"/>
                    </a:p>
                  </a:txBody>
                  <a:tcPr/>
                </a:tc>
                <a:extLst>
                  <a:ext uri="{0D108BD9-81ED-4DB2-BD59-A6C34878D82A}">
                    <a16:rowId xmlns:a16="http://schemas.microsoft.com/office/drawing/2014/main" val="887361931"/>
                  </a:ext>
                </a:extLst>
              </a:tr>
              <a:tr h="237559">
                <a:tc gridSpan="7">
                  <a:txBody>
                    <a:bodyPr/>
                    <a:lstStyle/>
                    <a:p>
                      <a:r>
                        <a:rPr lang="en-US" sz="1000" b="1" kern="1200" dirty="0">
                          <a:solidFill>
                            <a:schemeClr val="bg1"/>
                          </a:solidFill>
                          <a:effectLst/>
                          <a:latin typeface="Verdana" panose="020B0604030504040204" pitchFamily="34" charset="0"/>
                          <a:ea typeface="Verdana" panose="020B0604030504040204" pitchFamily="34" charset="0"/>
                          <a:cs typeface="+mn-cs"/>
                        </a:rPr>
                        <a:t>Strategic Objective: </a:t>
                      </a:r>
                      <a:r>
                        <a:rPr lang="en-GB" sz="1000" b="1" kern="1200" dirty="0">
                          <a:solidFill>
                            <a:schemeClr val="bg1"/>
                          </a:solidFill>
                          <a:effectLst/>
                          <a:latin typeface="Verdana" panose="020B0604030504040204" pitchFamily="34" charset="0"/>
                          <a:ea typeface="Verdana" panose="020B0604030504040204" pitchFamily="34" charset="0"/>
                          <a:cs typeface="+mn-cs"/>
                        </a:rPr>
                        <a:t>Increased investigation and prosecution to enforce compliance with applicable </a:t>
                      </a:r>
                      <a:r>
                        <a:rPr lang="en-US" sz="1000" b="1" kern="1200" dirty="0">
                          <a:solidFill>
                            <a:schemeClr val="bg1"/>
                          </a:solidFill>
                          <a:effectLst/>
                          <a:latin typeface="Verdana" panose="020B0604030504040204" pitchFamily="34" charset="0"/>
                          <a:ea typeface="Verdana" panose="020B0604030504040204" pitchFamily="34" charset="0"/>
                          <a:cs typeface="+mn-cs"/>
                        </a:rPr>
                        <a:t>legislation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280381588"/>
                  </a:ext>
                </a:extLst>
              </a:tr>
              <a:tr h="175015">
                <a:tc rowSpan="2">
                  <a:txBody>
                    <a:bodyPr/>
                    <a:lstStyle/>
                    <a:p>
                      <a:pPr algn="just">
                        <a:lnSpc>
                          <a:spcPct val="115000"/>
                        </a:lnSpc>
                        <a:spcBef>
                          <a:spcPts val="1200"/>
                        </a:spcBef>
                        <a:spcAft>
                          <a:spcPts val="0"/>
                        </a:spcAft>
                        <a:tabLst>
                          <a:tab pos="914400" algn="l"/>
                        </a:tabLst>
                      </a:pPr>
                      <a:r>
                        <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Key Performance Indicator (KPI)</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Annual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YTD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4">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Performance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157396428"/>
                  </a:ext>
                </a:extLst>
              </a:tr>
              <a:tr h="329077">
                <a:tc vMerge="1">
                  <a:txBody>
                    <a:bodyPr/>
                    <a:lstStyle/>
                    <a:p>
                      <a:pPr algn="just">
                        <a:lnSpc>
                          <a:spcPct val="115000"/>
                        </a:lnSpc>
                        <a:spcBef>
                          <a:spcPts val="1200"/>
                        </a:spcBef>
                        <a:spcAft>
                          <a:spcPts val="0"/>
                        </a:spcAft>
                        <a:tabLst>
                          <a:tab pos="914400" algn="l"/>
                        </a:tabLst>
                      </a:pPr>
                      <a:endPar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kern="1200" dirty="0">
                          <a:solidFill>
                            <a:schemeClr val="bg1"/>
                          </a:solidFill>
                          <a:effectLst/>
                          <a:latin typeface="Verdana" panose="020B0604030504040204" pitchFamily="34" charset="0"/>
                          <a:ea typeface="Verdana" panose="020B0604030504040204" pitchFamily="34" charset="0"/>
                          <a:cs typeface="+mn-cs"/>
                        </a:rPr>
                        <a:t>Quarter 3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kern="1200" dirty="0">
                          <a:solidFill>
                            <a:schemeClr val="bg1"/>
                          </a:solidFill>
                          <a:effectLst/>
                          <a:latin typeface="Verdana" panose="020B0604030504040204" pitchFamily="34" charset="0"/>
                          <a:ea typeface="Verdana" panose="020B0604030504040204" pitchFamily="34" charset="0"/>
                          <a:cs typeface="+mn-cs"/>
                        </a:rPr>
                        <a:t>Quarter 3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Progress Rating</a:t>
                      </a: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Reason for deviation &amp; Mitigation plan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09100440"/>
                  </a:ext>
                </a:extLst>
              </a:tr>
              <a:tr h="821808">
                <a:tc>
                  <a:txBody>
                    <a:bodyPr/>
                    <a:lstStyle/>
                    <a:p>
                      <a:pPr marL="22225" marR="0" algn="l" defTabSz="685800" rtl="0" eaLnBrk="1" latinLnBrk="0" hangingPunct="1">
                        <a:lnSpc>
                          <a:spcPct val="115000"/>
                        </a:lnSpc>
                        <a:spcBef>
                          <a:spcPts val="1200"/>
                        </a:spcBef>
                        <a:spcAft>
                          <a:spcPts val="0"/>
                        </a:spcAft>
                      </a:pPr>
                      <a:r>
                        <a:rPr lang="en-GB" sz="900" b="0" kern="1200" dirty="0">
                          <a:solidFill>
                            <a:schemeClr val="tx1"/>
                          </a:solidFill>
                          <a:effectLst/>
                          <a:latin typeface="Verdana" panose="020B0604030504040204" pitchFamily="34" charset="0"/>
                          <a:ea typeface="Verdana" panose="020B0604030504040204" pitchFamily="34" charset="0"/>
                          <a:cs typeface="+mn-cs"/>
                        </a:rPr>
                        <a:t>% of criminal cases opened against non-compliant SSPs</a:t>
                      </a:r>
                      <a:endParaRPr lang="en-US" sz="900" b="0" kern="1200" dirty="0">
                        <a:solidFill>
                          <a:schemeClr val="tx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95%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GB" sz="900" dirty="0">
                          <a:effectLst/>
                          <a:latin typeface="Verdana" panose="020B0604030504040204" pitchFamily="34" charset="0"/>
                          <a:ea typeface="Times New Roman" panose="02020603050405020304" pitchFamily="18" charset="0"/>
                          <a:cs typeface="Times New Roman" panose="02020603050405020304" pitchFamily="18" charset="0"/>
                        </a:rPr>
                        <a:t>99%</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95%</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GB" sz="900" dirty="0">
                          <a:effectLst/>
                          <a:latin typeface="Verdana" panose="020B0604030504040204" pitchFamily="34" charset="0"/>
                          <a:ea typeface="Calibri" panose="020F0502020204030204" pitchFamily="34" charset="0"/>
                          <a:cs typeface="Arial" panose="020B0604020202020204" pitchFamily="34" charset="0"/>
                        </a:rPr>
                        <a:t>99%</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n-US"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ZA" sz="900" kern="1200" dirty="0">
                          <a:solidFill>
                            <a:schemeClr val="dk1"/>
                          </a:solidFill>
                          <a:effectLst/>
                          <a:latin typeface="Verdana" panose="020B0604030504040204" pitchFamily="34" charset="0"/>
                          <a:ea typeface="+mn-ea"/>
                          <a:cs typeface="Arial" panose="020B0604020202020204" pitchFamily="34" charset="0"/>
                        </a:rPr>
                        <a:t>Continued</a:t>
                      </a:r>
                      <a:r>
                        <a:rPr lang="en-US" sz="900" kern="1200" dirty="0">
                          <a:solidFill>
                            <a:schemeClr val="dk1"/>
                          </a:solidFill>
                          <a:effectLst/>
                          <a:latin typeface="Verdana" panose="020B0604030504040204" pitchFamily="34" charset="0"/>
                          <a:ea typeface="+mn-ea"/>
                          <a:cs typeface="Arial" panose="020B0604020202020204" pitchFamily="34" charset="0"/>
                        </a:rPr>
                        <a:t> </a:t>
                      </a:r>
                      <a:r>
                        <a:rPr lang="en-ZA" sz="900" kern="1200" dirty="0">
                          <a:solidFill>
                            <a:schemeClr val="dk1"/>
                          </a:solidFill>
                          <a:effectLst/>
                          <a:latin typeface="Verdana" panose="020B0604030504040204" pitchFamily="34" charset="0"/>
                          <a:ea typeface="+mn-ea"/>
                          <a:cs typeface="Arial" panose="020B0604020202020204" pitchFamily="34" charset="0"/>
                        </a:rPr>
                        <a:t>operations on</a:t>
                      </a:r>
                      <a:r>
                        <a:rPr lang="en-US" sz="900" kern="1200" dirty="0">
                          <a:solidFill>
                            <a:schemeClr val="dk1"/>
                          </a:solidFill>
                          <a:effectLst/>
                          <a:latin typeface="Verdana" panose="020B0604030504040204" pitchFamily="34" charset="0"/>
                          <a:ea typeface="+mn-ea"/>
                          <a:cs typeface="Arial" panose="020B0604020202020204" pitchFamily="34" charset="0"/>
                        </a:rPr>
                        <a:t> </a:t>
                      </a:r>
                      <a:r>
                        <a:rPr lang="en-ZA" sz="900" kern="1200" dirty="0">
                          <a:solidFill>
                            <a:schemeClr val="dk1"/>
                          </a:solidFill>
                          <a:effectLst/>
                          <a:latin typeface="Verdana" panose="020B0604030504040204" pitchFamily="34" charset="0"/>
                          <a:ea typeface="+mn-ea"/>
                          <a:cs typeface="Arial" panose="020B0604020202020204" pitchFamily="34" charset="0"/>
                        </a:rPr>
                        <a:t>unregistered</a:t>
                      </a:r>
                      <a:r>
                        <a:rPr lang="en-US" sz="900" kern="1200" dirty="0">
                          <a:solidFill>
                            <a:schemeClr val="dk1"/>
                          </a:solidFill>
                          <a:effectLst/>
                          <a:latin typeface="Verdana" panose="020B0604030504040204" pitchFamily="34" charset="0"/>
                          <a:ea typeface="+mn-ea"/>
                          <a:cs typeface="Arial" panose="020B0604020202020204" pitchFamily="34" charset="0"/>
                        </a:rPr>
                        <a:t> </a:t>
                      </a:r>
                      <a:r>
                        <a:rPr lang="en-ZA" sz="900" kern="1200" dirty="0">
                          <a:solidFill>
                            <a:schemeClr val="dk1"/>
                          </a:solidFill>
                          <a:effectLst/>
                          <a:latin typeface="Verdana" panose="020B0604030504040204" pitchFamily="34" charset="0"/>
                          <a:ea typeface="+mn-ea"/>
                          <a:cs typeface="Arial" panose="020B0604020202020204" pitchFamily="34" charset="0"/>
                        </a:rPr>
                        <a:t>SSP done with</a:t>
                      </a:r>
                      <a:r>
                        <a:rPr lang="en-US" sz="900" kern="1200" dirty="0">
                          <a:solidFill>
                            <a:schemeClr val="dk1"/>
                          </a:solidFill>
                          <a:effectLst/>
                          <a:latin typeface="Verdana" panose="020B0604030504040204" pitchFamily="34" charset="0"/>
                          <a:ea typeface="+mn-ea"/>
                          <a:cs typeface="Arial" panose="020B0604020202020204" pitchFamily="34" charset="0"/>
                        </a:rPr>
                        <a:t> </a:t>
                      </a:r>
                      <a:r>
                        <a:rPr lang="en-ZA" sz="900" kern="1200" dirty="0">
                          <a:solidFill>
                            <a:schemeClr val="dk1"/>
                          </a:solidFill>
                          <a:effectLst/>
                          <a:latin typeface="Verdana" panose="020B0604030504040204" pitchFamily="34" charset="0"/>
                          <a:ea typeface="+mn-ea"/>
                          <a:cs typeface="Arial" panose="020B0604020202020204" pitchFamily="34" charset="0"/>
                        </a:rPr>
                        <a:t>SAPS/DOL/ DHA</a:t>
                      </a:r>
                      <a:r>
                        <a:rPr lang="en-US" sz="900" kern="1200" dirty="0">
                          <a:solidFill>
                            <a:schemeClr val="dk1"/>
                          </a:solidFill>
                          <a:effectLst/>
                          <a:latin typeface="Verdana" panose="020B0604030504040204" pitchFamily="34" charset="0"/>
                          <a:ea typeface="+mn-ea"/>
                          <a:cs typeface="Arial" panose="020B0604020202020204" pitchFamily="34" charset="0"/>
                        </a:rPr>
                        <a:t> </a:t>
                      </a:r>
                      <a:r>
                        <a:rPr lang="en-ZA" sz="900" kern="1200" dirty="0">
                          <a:solidFill>
                            <a:schemeClr val="dk1"/>
                          </a:solidFill>
                          <a:effectLst/>
                          <a:latin typeface="Verdana" panose="020B0604030504040204" pitchFamily="34" charset="0"/>
                          <a:ea typeface="+mn-ea"/>
                          <a:cs typeface="Arial" panose="020B0604020202020204" pitchFamily="34" charset="0"/>
                        </a:rPr>
                        <a:t>Task Teams</a:t>
                      </a:r>
                      <a:r>
                        <a:rPr lang="en-US" sz="900" kern="1200" dirty="0">
                          <a:solidFill>
                            <a:schemeClr val="dk1"/>
                          </a:solidFill>
                          <a:effectLst/>
                          <a:latin typeface="Verdana" panose="020B0604030504040204" pitchFamily="34" charset="0"/>
                          <a:ea typeface="+mn-ea"/>
                          <a:cs typeface="Arial" panose="020B0604020202020204" pitchFamily="34" charset="0"/>
                        </a:rPr>
                        <a:t> </a:t>
                      </a:r>
                      <a:r>
                        <a:rPr lang="en-ZA" sz="900" kern="1200" dirty="0">
                          <a:solidFill>
                            <a:schemeClr val="dk1"/>
                          </a:solidFill>
                          <a:effectLst/>
                          <a:latin typeface="Verdana" panose="020B0604030504040204" pitchFamily="34" charset="0"/>
                          <a:ea typeface="+mn-ea"/>
                          <a:cs typeface="Arial" panose="020B0604020202020204" pitchFamily="34" charset="0"/>
                        </a:rPr>
                        <a:t>and additional</a:t>
                      </a:r>
                      <a:r>
                        <a:rPr lang="en-US" sz="900" kern="1200" dirty="0">
                          <a:solidFill>
                            <a:schemeClr val="dk1"/>
                          </a:solidFill>
                          <a:effectLst/>
                          <a:latin typeface="Verdana" panose="020B0604030504040204" pitchFamily="34" charset="0"/>
                          <a:ea typeface="+mn-ea"/>
                          <a:cs typeface="Arial" panose="020B0604020202020204" pitchFamily="34" charset="0"/>
                        </a:rPr>
                        <a:t> </a:t>
                      </a:r>
                      <a:r>
                        <a:rPr lang="en-ZA" sz="900" kern="1200" dirty="0">
                          <a:solidFill>
                            <a:schemeClr val="dk1"/>
                          </a:solidFill>
                          <a:effectLst/>
                          <a:latin typeface="Verdana" panose="020B0604030504040204" pitchFamily="34" charset="0"/>
                          <a:ea typeface="+mn-ea"/>
                          <a:cs typeface="Arial" panose="020B0604020202020204" pitchFamily="34" charset="0"/>
                        </a:rPr>
                        <a:t>resources</a:t>
                      </a:r>
                      <a:r>
                        <a:rPr lang="en-US" sz="900" kern="1200" dirty="0">
                          <a:solidFill>
                            <a:schemeClr val="dk1"/>
                          </a:solidFill>
                          <a:effectLst/>
                          <a:latin typeface="Verdana" panose="020B0604030504040204" pitchFamily="34" charset="0"/>
                          <a:ea typeface="+mn-ea"/>
                          <a:cs typeface="Arial" panose="020B0604020202020204" pitchFamily="34" charset="0"/>
                        </a:rPr>
                        <a:t> </a:t>
                      </a:r>
                      <a:r>
                        <a:rPr lang="en-ZA" sz="900" kern="1200" dirty="0">
                          <a:solidFill>
                            <a:schemeClr val="dk1"/>
                          </a:solidFill>
                          <a:effectLst/>
                          <a:latin typeface="Verdana" panose="020B0604030504040204" pitchFamily="34" charset="0"/>
                          <a:ea typeface="+mn-ea"/>
                          <a:cs typeface="Arial" panose="020B0604020202020204" pitchFamily="34" charset="0"/>
                        </a:rPr>
                        <a:t>allocated to the</a:t>
                      </a:r>
                      <a:r>
                        <a:rPr lang="en-US" sz="900" kern="1200" dirty="0">
                          <a:solidFill>
                            <a:schemeClr val="dk1"/>
                          </a:solidFill>
                          <a:effectLst/>
                          <a:latin typeface="Verdana" panose="020B0604030504040204" pitchFamily="34" charset="0"/>
                          <a:ea typeface="+mn-ea"/>
                          <a:cs typeface="Arial" panose="020B0604020202020204" pitchFamily="34" charset="0"/>
                        </a:rPr>
                        <a:t> </a:t>
                      </a:r>
                      <a:r>
                        <a:rPr lang="en-ZA" sz="900" kern="1200" dirty="0">
                          <a:solidFill>
                            <a:schemeClr val="dk1"/>
                          </a:solidFill>
                          <a:effectLst/>
                          <a:latin typeface="Verdana" panose="020B0604030504040204" pitchFamily="34" charset="0"/>
                          <a:ea typeface="+mn-ea"/>
                          <a:cs typeface="Arial" panose="020B0604020202020204" pitchFamily="34" charset="0"/>
                        </a:rPr>
                        <a:t>Unit.</a:t>
                      </a:r>
                      <a:endParaRPr lang="en-US"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17591714"/>
                  </a:ext>
                </a:extLst>
              </a:tr>
              <a:tr h="1475230">
                <a:tc>
                  <a:txBody>
                    <a:bodyPr/>
                    <a:lstStyle/>
                    <a:p>
                      <a:pPr marL="22225" marR="0" algn="l" defTabSz="685800" rtl="0" eaLnBrk="1" latinLnBrk="0" hangingPunct="1">
                        <a:lnSpc>
                          <a:spcPct val="115000"/>
                        </a:lnSpc>
                        <a:spcBef>
                          <a:spcPts val="1200"/>
                        </a:spcBef>
                        <a:spcAft>
                          <a:spcPts val="0"/>
                        </a:spcAft>
                      </a:pPr>
                      <a:r>
                        <a:rPr lang="en-GB" sz="900" b="0" kern="1200" dirty="0">
                          <a:solidFill>
                            <a:schemeClr val="tx1"/>
                          </a:solidFill>
                          <a:effectLst/>
                          <a:latin typeface="Verdana" panose="020B0604030504040204" pitchFamily="34" charset="0"/>
                          <a:ea typeface="Verdana" panose="020B0604030504040204" pitchFamily="34" charset="0"/>
                          <a:cs typeface="+mn-cs"/>
                        </a:rPr>
                        <a:t>Number of security businesses licensed to possess firearms inspected</a:t>
                      </a:r>
                      <a:endParaRPr lang="en-US" sz="900" b="0" kern="1200" dirty="0">
                        <a:solidFill>
                          <a:schemeClr val="tx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1 425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GB" sz="900" dirty="0">
                          <a:effectLst/>
                          <a:latin typeface="Verdana" panose="020B0604030504040204" pitchFamily="34" charset="0"/>
                          <a:ea typeface="Times New Roman" panose="02020603050405020304" pitchFamily="18" charset="0"/>
                          <a:cs typeface="Times New Roman" panose="02020603050405020304" pitchFamily="18" charset="0"/>
                        </a:rPr>
                        <a:t>1 195</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303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GB" sz="900" dirty="0">
                          <a:effectLst/>
                          <a:latin typeface="Verdana" panose="020B0604030504040204" pitchFamily="34" charset="0"/>
                          <a:ea typeface="Times New Roman" panose="02020603050405020304" pitchFamily="18" charset="0"/>
                          <a:cs typeface="Times New Roman" panose="02020603050405020304" pitchFamily="18" charset="0"/>
                        </a:rPr>
                        <a:t>280</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n-US"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mn-ea"/>
                          <a:cs typeface="Arial" panose="020B0604020202020204" pitchFamily="34" charset="0"/>
                        </a:rPr>
                        <a:t>The majority of the staff were on study leave and forced accrued leave used during study period. The operations for December was only two weeks as the office closed early. </a:t>
                      </a:r>
                    </a:p>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n-GB" sz="900" b="1" u="sng" kern="1200" dirty="0">
                        <a:solidFill>
                          <a:schemeClr val="dk1"/>
                        </a:solidFill>
                        <a:effectLst/>
                        <a:latin typeface="Verdana" panose="020B0604030504040204" pitchFamily="34" charset="0"/>
                        <a:ea typeface="+mn-ea"/>
                        <a:cs typeface="Arial" panose="020B0604020202020204" pitchFamily="34" charset="0"/>
                      </a:endParaRPr>
                    </a:p>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b="1" u="sng" kern="1200" dirty="0">
                          <a:solidFill>
                            <a:schemeClr val="dk1"/>
                          </a:solidFill>
                          <a:effectLst/>
                          <a:latin typeface="Verdana" panose="020B0604030504040204" pitchFamily="34" charset="0"/>
                          <a:ea typeface="+mn-ea"/>
                          <a:cs typeface="Arial" panose="020B0604020202020204" pitchFamily="34" charset="0"/>
                        </a:rPr>
                        <a:t>Mitigation plan</a:t>
                      </a:r>
                    </a:p>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mn-ea"/>
                          <a:cs typeface="Arial" panose="020B0604020202020204" pitchFamily="34" charset="0"/>
                        </a:rPr>
                        <a:t>Additional resources to be allocated in quarter 4 to address the under-achievement.</a:t>
                      </a:r>
                      <a:endParaRPr lang="en-GB"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70321123"/>
                  </a:ext>
                </a:extLst>
              </a:tr>
              <a:tr h="1232711">
                <a:tc>
                  <a:txBody>
                    <a:bodyPr/>
                    <a:lstStyle/>
                    <a:p>
                      <a:pPr marL="22225" marR="0" algn="l" defTabSz="685800" rtl="0" eaLnBrk="1" latinLnBrk="0" hangingPunct="1">
                        <a:lnSpc>
                          <a:spcPct val="115000"/>
                        </a:lnSpc>
                        <a:spcBef>
                          <a:spcPts val="1200"/>
                        </a:spcBef>
                        <a:spcAft>
                          <a:spcPts val="0"/>
                        </a:spcAft>
                      </a:pPr>
                      <a:r>
                        <a:rPr lang="en-GB" sz="900" b="0" kern="1200" dirty="0">
                          <a:solidFill>
                            <a:schemeClr val="tx1"/>
                          </a:solidFill>
                          <a:effectLst/>
                          <a:latin typeface="Verdana" panose="020B0604030504040204" pitchFamily="34" charset="0"/>
                          <a:ea typeface="Verdana" panose="020B0604030504040204" pitchFamily="34" charset="0"/>
                          <a:cs typeface="+mn-cs"/>
                        </a:rPr>
                        <a:t>Number of security businesses inspected that are using dogs </a:t>
                      </a:r>
                      <a:endParaRPr lang="en-US" sz="900" b="0" kern="1200" dirty="0">
                        <a:solidFill>
                          <a:schemeClr val="tx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70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0"/>
                        </a:spcBef>
                        <a:spcAft>
                          <a:spcPts val="0"/>
                        </a:spcAft>
                      </a:pPr>
                      <a:r>
                        <a:rPr lang="en-GB" sz="900" dirty="0">
                          <a:effectLst/>
                          <a:latin typeface="Verdana" panose="020B0604030504040204" pitchFamily="34" charset="0"/>
                          <a:ea typeface="Times New Roman" panose="02020603050405020304" pitchFamily="18" charset="0"/>
                          <a:cs typeface="Times New Roman" panose="02020603050405020304" pitchFamily="18" charset="0"/>
                        </a:rPr>
                        <a:t>78</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GB" sz="900" dirty="0">
                          <a:effectLst/>
                          <a:latin typeface="Verdana" panose="020B0604030504040204" pitchFamily="34" charset="0"/>
                          <a:ea typeface="Times New Roman" panose="02020603050405020304" pitchFamily="18" charset="0"/>
                          <a:cs typeface="Times New Roman" panose="02020603050405020304" pitchFamily="18" charset="0"/>
                        </a:rPr>
                        <a:t>12</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n-US"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mn-ea"/>
                          <a:cs typeface="Arial" panose="020B0604020202020204" pitchFamily="34" charset="0"/>
                        </a:rPr>
                        <a:t>The majority of the staff were on study leave and forced accrued leave used during study period. The operations for December was only two weeks as the office closed early. However, the annual target has already been achieved. </a:t>
                      </a:r>
                      <a:endParaRPr lang="en-US"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99627385"/>
                  </a:ext>
                </a:extLst>
              </a:tr>
            </a:tbl>
          </a:graphicData>
        </a:graphic>
      </p:graphicFrame>
      <p:sp>
        <p:nvSpPr>
          <p:cNvPr id="11" name="Oval 10">
            <a:extLst>
              <a:ext uri="{FF2B5EF4-FFF2-40B4-BE49-F238E27FC236}">
                <a16:creationId xmlns:a16="http://schemas.microsoft.com/office/drawing/2014/main" id="{787C5826-7E76-4ACB-9028-789593A78DB3}"/>
              </a:ext>
            </a:extLst>
          </p:cNvPr>
          <p:cNvSpPr/>
          <p:nvPr/>
        </p:nvSpPr>
        <p:spPr>
          <a:xfrm>
            <a:off x="5580496" y="1815782"/>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01982F0B-2D0C-4CDB-BC6F-D5C8B5DD44D7}"/>
              </a:ext>
            </a:extLst>
          </p:cNvPr>
          <p:cNvSpPr/>
          <p:nvPr/>
        </p:nvSpPr>
        <p:spPr>
          <a:xfrm>
            <a:off x="5580496" y="2903013"/>
            <a:ext cx="297366" cy="312235"/>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D8721552-4A97-4602-8254-912DEDC93255}"/>
              </a:ext>
            </a:extLst>
          </p:cNvPr>
          <p:cNvSpPr/>
          <p:nvPr/>
        </p:nvSpPr>
        <p:spPr>
          <a:xfrm>
            <a:off x="5580496" y="4475852"/>
            <a:ext cx="297366" cy="312235"/>
          </a:xfrm>
          <a:prstGeom prst="ellipse">
            <a:avLst/>
          </a:prstGeom>
          <a:solidFill>
            <a:schemeClr val="accent4">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D052911E-BE5B-4CC8-83B1-CED166BC91EC}"/>
              </a:ext>
            </a:extLst>
          </p:cNvPr>
          <p:cNvSpPr>
            <a:spLocks noGrp="1"/>
          </p:cNvSpPr>
          <p:nvPr>
            <p:ph type="sldNum" sz="quarter" idx="12"/>
          </p:nvPr>
        </p:nvSpPr>
        <p:spPr/>
        <p:txBody>
          <a:bodyPr/>
          <a:lstStyle/>
          <a:p>
            <a:fld id="{86ED3864-7380-264F-93C6-1571F5F24E3A}" type="slidenum">
              <a:rPr lang="en-US" smtClean="0"/>
              <a:pPr/>
              <a:t>22</a:t>
            </a:fld>
            <a:endParaRPr lang="en-US" dirty="0"/>
          </a:p>
        </p:txBody>
      </p:sp>
    </p:spTree>
    <p:extLst>
      <p:ext uri="{BB962C8B-B14F-4D97-AF65-F5344CB8AC3E}">
        <p14:creationId xmlns:p14="http://schemas.microsoft.com/office/powerpoint/2010/main" val="408455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915874" y="55368"/>
            <a:ext cx="8447130" cy="458165"/>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 Legal Services</a:t>
            </a:r>
          </a:p>
        </p:txBody>
      </p:sp>
      <p:graphicFrame>
        <p:nvGraphicFramePr>
          <p:cNvPr id="6" name="Table 5">
            <a:extLst>
              <a:ext uri="{FF2B5EF4-FFF2-40B4-BE49-F238E27FC236}">
                <a16:creationId xmlns:a16="http://schemas.microsoft.com/office/drawing/2014/main" id="{3AFCC3B1-EB79-4D84-A9B6-395FC5FBBC2D}"/>
              </a:ext>
            </a:extLst>
          </p:cNvPr>
          <p:cNvGraphicFramePr>
            <a:graphicFrameLocks noGrp="1"/>
          </p:cNvGraphicFramePr>
          <p:nvPr>
            <p:extLst>
              <p:ext uri="{D42A27DB-BD31-4B8C-83A1-F6EECF244321}">
                <p14:modId xmlns:p14="http://schemas.microsoft.com/office/powerpoint/2010/main" val="3696718442"/>
              </p:ext>
            </p:extLst>
          </p:nvPr>
        </p:nvGraphicFramePr>
        <p:xfrm>
          <a:off x="609603" y="654205"/>
          <a:ext cx="8337328" cy="4464855"/>
        </p:xfrm>
        <a:graphic>
          <a:graphicData uri="http://schemas.openxmlformats.org/drawingml/2006/table">
            <a:tbl>
              <a:tblPr firstRow="1" firstCol="1" bandRow="1">
                <a:tableStyleId>{5C22544A-7EE6-4342-B048-85BDC9FD1C3A}</a:tableStyleId>
              </a:tblPr>
              <a:tblGrid>
                <a:gridCol w="1940309">
                  <a:extLst>
                    <a:ext uri="{9D8B030D-6E8A-4147-A177-3AD203B41FA5}">
                      <a16:colId xmlns:a16="http://schemas.microsoft.com/office/drawing/2014/main" val="2422675860"/>
                    </a:ext>
                  </a:extLst>
                </a:gridCol>
                <a:gridCol w="899532">
                  <a:extLst>
                    <a:ext uri="{9D8B030D-6E8A-4147-A177-3AD203B41FA5}">
                      <a16:colId xmlns:a16="http://schemas.microsoft.com/office/drawing/2014/main" val="1275184384"/>
                    </a:ext>
                  </a:extLst>
                </a:gridCol>
                <a:gridCol w="854927">
                  <a:extLst>
                    <a:ext uri="{9D8B030D-6E8A-4147-A177-3AD203B41FA5}">
                      <a16:colId xmlns:a16="http://schemas.microsoft.com/office/drawing/2014/main" val="1123000446"/>
                    </a:ext>
                  </a:extLst>
                </a:gridCol>
                <a:gridCol w="944136">
                  <a:extLst>
                    <a:ext uri="{9D8B030D-6E8A-4147-A177-3AD203B41FA5}">
                      <a16:colId xmlns:a16="http://schemas.microsoft.com/office/drawing/2014/main" val="3339361115"/>
                    </a:ext>
                  </a:extLst>
                </a:gridCol>
                <a:gridCol w="892098">
                  <a:extLst>
                    <a:ext uri="{9D8B030D-6E8A-4147-A177-3AD203B41FA5}">
                      <a16:colId xmlns:a16="http://schemas.microsoft.com/office/drawing/2014/main" val="928913693"/>
                    </a:ext>
                  </a:extLst>
                </a:gridCol>
                <a:gridCol w="869795">
                  <a:extLst>
                    <a:ext uri="{9D8B030D-6E8A-4147-A177-3AD203B41FA5}">
                      <a16:colId xmlns:a16="http://schemas.microsoft.com/office/drawing/2014/main" val="4157241429"/>
                    </a:ext>
                  </a:extLst>
                </a:gridCol>
                <a:gridCol w="1936531">
                  <a:extLst>
                    <a:ext uri="{9D8B030D-6E8A-4147-A177-3AD203B41FA5}">
                      <a16:colId xmlns:a16="http://schemas.microsoft.com/office/drawing/2014/main" val="21367377"/>
                    </a:ext>
                  </a:extLst>
                </a:gridCol>
              </a:tblGrid>
              <a:tr h="237893">
                <a:tc gridSpan="7">
                  <a:txBody>
                    <a:bodyPr/>
                    <a:lstStyle/>
                    <a:p>
                      <a:pPr algn="just">
                        <a:lnSpc>
                          <a:spcPct val="115000"/>
                        </a:lnSpc>
                        <a:spcBef>
                          <a:spcPts val="1200"/>
                        </a:spcBef>
                        <a:spcAft>
                          <a:spcPts val="0"/>
                        </a:spcAft>
                        <a:tabLst>
                          <a:tab pos="914400" algn="l"/>
                        </a:tabLst>
                      </a:pPr>
                      <a:r>
                        <a:rPr lang="en-GB" sz="1000" b="1" kern="1200" dirty="0">
                          <a:solidFill>
                            <a:schemeClr val="bg1"/>
                          </a:solidFill>
                          <a:effectLst/>
                          <a:latin typeface="Verdana" panose="020B0604030504040204" pitchFamily="34" charset="0"/>
                          <a:ea typeface="Verdana" panose="020B0604030504040204" pitchFamily="34" charset="0"/>
                          <a:cs typeface="+mn-cs"/>
                        </a:rPr>
                        <a:t>Strategic Goal 1: To ensure excellent service delivery (effective regulation) in the private security industry</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ZA"/>
                    </a:p>
                  </a:txBody>
                  <a:tcPr/>
                </a:tc>
                <a:tc hMerge="1">
                  <a:txBody>
                    <a:bodyPr/>
                    <a:lstStyle/>
                    <a:p>
                      <a:endParaRPr lang="en-US"/>
                    </a:p>
                  </a:txBody>
                  <a:tcPr/>
                </a:tc>
                <a:tc hMerge="1">
                  <a:txBody>
                    <a:bodyPr/>
                    <a:lstStyle/>
                    <a:p>
                      <a:endParaRPr lang="en-ZA"/>
                    </a:p>
                  </a:txBody>
                  <a:tcPr/>
                </a:tc>
                <a:extLst>
                  <a:ext uri="{0D108BD9-81ED-4DB2-BD59-A6C34878D82A}">
                    <a16:rowId xmlns:a16="http://schemas.microsoft.com/office/drawing/2014/main" val="887361931"/>
                  </a:ext>
                </a:extLst>
              </a:tr>
              <a:tr h="237892">
                <a:tc gridSpan="7">
                  <a:txBody>
                    <a:bodyPr/>
                    <a:lstStyle/>
                    <a:p>
                      <a:pPr algn="just">
                        <a:lnSpc>
                          <a:spcPct val="115000"/>
                        </a:lnSpc>
                        <a:spcBef>
                          <a:spcPts val="1200"/>
                        </a:spcBef>
                        <a:spcAft>
                          <a:spcPts val="0"/>
                        </a:spcAft>
                        <a:tabLst>
                          <a:tab pos="914400" algn="l"/>
                        </a:tabLst>
                      </a:pPr>
                      <a:r>
                        <a:rPr lang="en-US" sz="1000" b="1" kern="1200" dirty="0">
                          <a:solidFill>
                            <a:schemeClr val="bg1"/>
                          </a:solidFill>
                          <a:effectLst/>
                          <a:latin typeface="Verdana" panose="020B0604030504040204" pitchFamily="34" charset="0"/>
                          <a:ea typeface="Verdana" panose="020B0604030504040204" pitchFamily="34" charset="0"/>
                          <a:cs typeface="+mn-cs"/>
                        </a:rPr>
                        <a:t>Strategic Objective: </a:t>
                      </a:r>
                      <a:r>
                        <a:rPr lang="en-GB" sz="1000" b="1" kern="1200" dirty="0">
                          <a:solidFill>
                            <a:schemeClr val="bg1"/>
                          </a:solidFill>
                          <a:effectLst/>
                          <a:latin typeface="Verdana" panose="020B0604030504040204" pitchFamily="34" charset="0"/>
                          <a:ea typeface="Verdana" panose="020B0604030504040204" pitchFamily="34" charset="0"/>
                          <a:cs typeface="+mn-cs"/>
                        </a:rPr>
                        <a:t>Increased investigation and prosecution to enforce compliance with applicable legislation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280381588"/>
                  </a:ext>
                </a:extLst>
              </a:tr>
              <a:tr h="61725">
                <a:tc rowSpan="2">
                  <a:txBody>
                    <a:bodyPr/>
                    <a:lstStyle/>
                    <a:p>
                      <a:pPr algn="just">
                        <a:lnSpc>
                          <a:spcPct val="115000"/>
                        </a:lnSpc>
                        <a:spcBef>
                          <a:spcPts val="1200"/>
                        </a:spcBef>
                        <a:spcAft>
                          <a:spcPts val="0"/>
                        </a:spcAft>
                        <a:tabLst>
                          <a:tab pos="914400" algn="l"/>
                        </a:tabLst>
                      </a:pPr>
                      <a:r>
                        <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Key Performance Indicator (KPI)</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Annual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YTD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4">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Performance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157396428"/>
                  </a:ext>
                </a:extLst>
              </a:tr>
              <a:tr h="61725">
                <a:tc vMerge="1">
                  <a:txBody>
                    <a:bodyPr/>
                    <a:lstStyle/>
                    <a:p>
                      <a:pPr algn="just">
                        <a:lnSpc>
                          <a:spcPct val="115000"/>
                        </a:lnSpc>
                        <a:spcBef>
                          <a:spcPts val="1200"/>
                        </a:spcBef>
                        <a:spcAft>
                          <a:spcPts val="0"/>
                        </a:spcAft>
                        <a:tabLst>
                          <a:tab pos="914400" algn="l"/>
                        </a:tabLst>
                      </a:pPr>
                      <a:endPar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3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3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Progress Rating</a:t>
                      </a: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Reason for deviation &amp; Mitigation plan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09100440"/>
                  </a:ext>
                </a:extLst>
              </a:tr>
              <a:tr h="159408">
                <a:tc>
                  <a:txBody>
                    <a:bodyPr/>
                    <a:lstStyle/>
                    <a:p>
                      <a:pPr marL="22225" marR="0" algn="l" defTabSz="685800" rtl="0" eaLnBrk="1" latinLnBrk="0" hangingPunct="1">
                        <a:lnSpc>
                          <a:spcPct val="115000"/>
                        </a:lnSpc>
                        <a:spcBef>
                          <a:spcPts val="1200"/>
                        </a:spcBef>
                        <a:spcAft>
                          <a:spcPts val="0"/>
                        </a:spcAft>
                      </a:pPr>
                      <a:r>
                        <a:rPr lang="en-GB" sz="900" b="0" kern="1200" dirty="0">
                          <a:solidFill>
                            <a:schemeClr val="tx1"/>
                          </a:solidFill>
                          <a:effectLst/>
                          <a:latin typeface="Verdana" panose="020B0604030504040204" pitchFamily="34" charset="0"/>
                          <a:ea typeface="Verdana" panose="020B0604030504040204" pitchFamily="34" charset="0"/>
                          <a:cs typeface="+mn-cs"/>
                        </a:rPr>
                        <a:t>% of cases of non-compliant SSPs successfully prosecuted in terms of the Improper Conduct Enquiries Regulations per year</a:t>
                      </a:r>
                      <a:endParaRPr lang="en-US" sz="900" b="0" kern="1200" dirty="0">
                        <a:solidFill>
                          <a:schemeClr val="tx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92%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0"/>
                        </a:spcBef>
                        <a:spcAft>
                          <a:spcPts val="0"/>
                        </a:spcAft>
                      </a:pPr>
                      <a:r>
                        <a:rPr lang="en-GB" sz="900" dirty="0">
                          <a:effectLst/>
                          <a:latin typeface="Verdana" panose="020B0604030504040204" pitchFamily="34" charset="0"/>
                          <a:ea typeface="Times New Roman" panose="02020603050405020304" pitchFamily="18" charset="0"/>
                          <a:cs typeface="Times New Roman" panose="02020603050405020304" pitchFamily="18" charset="0"/>
                        </a:rPr>
                        <a:t>95%</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92%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0"/>
                        </a:spcBef>
                        <a:spcAft>
                          <a:spcPts val="0"/>
                        </a:spcAft>
                      </a:pPr>
                      <a:r>
                        <a:rPr lang="en-GB" sz="900" dirty="0">
                          <a:effectLst/>
                          <a:latin typeface="Verdana" panose="020B0604030504040204" pitchFamily="34" charset="0"/>
                          <a:ea typeface="Times New Roman" panose="02020603050405020304" pitchFamily="18" charset="0"/>
                          <a:cs typeface="Times New Roman" panose="02020603050405020304" pitchFamily="18" charset="0"/>
                        </a:rPr>
                        <a:t>95%</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Due to decreased number of cases unsuccessfully finalized.</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64003584"/>
                  </a:ext>
                </a:extLst>
              </a:tr>
              <a:tr h="729888">
                <a:tc>
                  <a:txBody>
                    <a:bodyPr/>
                    <a:lstStyle/>
                    <a:p>
                      <a:pPr marL="22225" marR="0" algn="l" defTabSz="685800" rtl="0" eaLnBrk="1" latinLnBrk="0" hangingPunct="1">
                        <a:lnSpc>
                          <a:spcPct val="115000"/>
                        </a:lnSpc>
                        <a:spcBef>
                          <a:spcPts val="1200"/>
                        </a:spcBef>
                        <a:spcAft>
                          <a:spcPts val="0"/>
                        </a:spcAft>
                      </a:pPr>
                      <a:r>
                        <a:rPr lang="en-GB" sz="900" b="0" kern="1200" dirty="0">
                          <a:solidFill>
                            <a:schemeClr val="tx1"/>
                          </a:solidFill>
                          <a:effectLst/>
                          <a:latin typeface="Verdana" panose="020B0604030504040204" pitchFamily="34" charset="0"/>
                          <a:ea typeface="Verdana" panose="020B0604030504040204" pitchFamily="34" charset="0"/>
                          <a:cs typeface="+mn-cs"/>
                        </a:rPr>
                        <a:t>Number of new draft regulations finalized and submitted to Council</a:t>
                      </a:r>
                      <a:endParaRPr lang="en-US" sz="900" b="0" kern="1200" dirty="0">
                        <a:solidFill>
                          <a:schemeClr val="tx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50000"/>
                        </a:lnSpc>
                        <a:spcBef>
                          <a:spcPts val="0"/>
                        </a:spcBef>
                        <a:spcAft>
                          <a:spcPts val="0"/>
                        </a:spcAft>
                      </a:pPr>
                      <a:r>
                        <a:rPr lang="en-US" sz="900" dirty="0">
                          <a:effectLst/>
                          <a:latin typeface="Verdana" panose="020B0604030504040204" pitchFamily="34" charset="0"/>
                          <a:ea typeface="Verdana" panose="020B0604030504040204" pitchFamily="34" charset="0"/>
                          <a:cs typeface="Arial" panose="020B0604020202020204" pitchFamily="34" charset="0"/>
                        </a:rPr>
                        <a:t>3</a:t>
                      </a:r>
                      <a:endParaRPr lang="en-US" sz="1100" dirty="0">
                        <a:effectLst/>
                        <a:latin typeface="Calibri" panose="020F050202020403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GB" sz="900" dirty="0">
                          <a:effectLst/>
                          <a:latin typeface="Verdana" panose="020B0604030504040204" pitchFamily="34" charset="0"/>
                          <a:ea typeface="Verdana" panose="020B0604030504040204" pitchFamily="34" charset="0"/>
                          <a:cs typeface="Times New Roman" panose="02020603050405020304" pitchFamily="18" charset="0"/>
                        </a:rPr>
                        <a:t>2 Draft Regulations compiled. </a:t>
                      </a:r>
                      <a:endParaRPr lang="en-US" sz="1100" dirty="0">
                        <a:effectLst/>
                        <a:latin typeface="Trebuchet MS" panose="020B060302020202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dirty="0">
                          <a:effectLst/>
                          <a:latin typeface="Verdana" panose="020B0604030504040204" pitchFamily="34" charset="0"/>
                          <a:ea typeface="Verdana" panose="020B0604030504040204" pitchFamily="34" charset="0"/>
                          <a:cs typeface="Arial" panose="020B0604020202020204" pitchFamily="34" charset="0"/>
                        </a:rPr>
                        <a:t>Compile 1 draft regulation that is approved by Council</a:t>
                      </a:r>
                      <a:endParaRPr lang="en-US" sz="1100" dirty="0">
                        <a:effectLst/>
                        <a:latin typeface="Trebuchet MS" panose="020B060302020202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GB" sz="900" dirty="0">
                          <a:effectLst/>
                          <a:latin typeface="Verdana" panose="020B0604030504040204" pitchFamily="34" charset="0"/>
                          <a:ea typeface="Verdana" panose="020B0604030504040204" pitchFamily="34" charset="0"/>
                          <a:cs typeface="Times New Roman" panose="02020603050405020304" pitchFamily="18" charset="0"/>
                        </a:rPr>
                        <a:t>2 Draft Regulations compiled but not yet approved by Council</a:t>
                      </a:r>
                      <a:endParaRPr lang="en-US" sz="1100" dirty="0">
                        <a:effectLst/>
                        <a:latin typeface="Trebuchet MS" panose="020B060302020202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 new process introduced by State Law Advisers recently where draft regulations must first be vetted by the State Law Advisors.</a:t>
                      </a:r>
                    </a:p>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b="1" u="sng" kern="1200" dirty="0">
                          <a:solidFill>
                            <a:schemeClr val="dk1"/>
                          </a:solidFill>
                          <a:effectLst/>
                          <a:latin typeface="Verdana" panose="020B0604030504040204" pitchFamily="34" charset="0"/>
                          <a:ea typeface="+mn-ea"/>
                          <a:cs typeface="Arial" panose="020B0604020202020204" pitchFamily="34" charset="0"/>
                        </a:rPr>
                        <a:t>Mitigation plan</a:t>
                      </a:r>
                      <a:endPar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Provision made in the process for the vetting process before submission to Council.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39658088"/>
                  </a:ext>
                </a:extLst>
              </a:tr>
              <a:tr h="570377">
                <a:tc>
                  <a:txBody>
                    <a:bodyPr/>
                    <a:lstStyle/>
                    <a:p>
                      <a:pPr marL="22225" marR="0" algn="l" defTabSz="685800" rtl="0" eaLnBrk="1" latinLnBrk="0" hangingPunct="1">
                        <a:lnSpc>
                          <a:spcPct val="115000"/>
                        </a:lnSpc>
                        <a:spcBef>
                          <a:spcPts val="1200"/>
                        </a:spcBef>
                        <a:spcAft>
                          <a:spcPts val="0"/>
                        </a:spcAft>
                      </a:pPr>
                      <a:r>
                        <a:rPr lang="en-GB" sz="900" b="0" kern="1200" dirty="0">
                          <a:solidFill>
                            <a:schemeClr val="tx1"/>
                          </a:solidFill>
                          <a:effectLst/>
                          <a:latin typeface="Verdana" panose="020B0604030504040204" pitchFamily="34" charset="0"/>
                          <a:ea typeface="Verdana" panose="020B0604030504040204" pitchFamily="34" charset="0"/>
                          <a:cs typeface="+mn-cs"/>
                        </a:rPr>
                        <a:t>% of debt collection files referred for litigation</a:t>
                      </a:r>
                      <a:endParaRPr lang="en-US" sz="900" b="0" kern="1200" dirty="0">
                        <a:solidFill>
                          <a:schemeClr val="tx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55%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0"/>
                        </a:spcBef>
                        <a:spcAft>
                          <a:spcPts val="0"/>
                        </a:spcAft>
                      </a:pPr>
                      <a:r>
                        <a:rPr lang="en-GB" sz="900" dirty="0">
                          <a:effectLst/>
                          <a:latin typeface="Verdana" panose="020B0604030504040204" pitchFamily="34" charset="0"/>
                          <a:ea typeface="Times New Roman" panose="02020603050405020304" pitchFamily="18" charset="0"/>
                          <a:cs typeface="Times New Roman" panose="02020603050405020304" pitchFamily="18" charset="0"/>
                        </a:rPr>
                        <a:t>90%</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55%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0"/>
                        </a:spcBef>
                        <a:spcAft>
                          <a:spcPts val="0"/>
                        </a:spcAft>
                      </a:pPr>
                      <a:r>
                        <a:rPr lang="en-GB" sz="900" dirty="0">
                          <a:effectLst/>
                          <a:latin typeface="Verdana" panose="020B0604030504040204" pitchFamily="34" charset="0"/>
                          <a:ea typeface="Times New Roman" panose="02020603050405020304" pitchFamily="18" charset="0"/>
                          <a:cs typeface="Times New Roman" panose="02020603050405020304" pitchFamily="18" charset="0"/>
                        </a:rPr>
                        <a:t>90%</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Continued good relations with the State Attorney aids greatly in the achieved numbers.</a:t>
                      </a:r>
                      <a:endPar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10060556"/>
                  </a:ext>
                </a:extLst>
              </a:tr>
            </a:tbl>
          </a:graphicData>
        </a:graphic>
      </p:graphicFrame>
      <p:sp>
        <p:nvSpPr>
          <p:cNvPr id="7" name="Oval 6">
            <a:extLst>
              <a:ext uri="{FF2B5EF4-FFF2-40B4-BE49-F238E27FC236}">
                <a16:creationId xmlns:a16="http://schemas.microsoft.com/office/drawing/2014/main" id="{73635D0C-8B73-4041-AC4D-1E2749AA467A}"/>
              </a:ext>
            </a:extLst>
          </p:cNvPr>
          <p:cNvSpPr/>
          <p:nvPr/>
        </p:nvSpPr>
        <p:spPr>
          <a:xfrm>
            <a:off x="6452800" y="1779444"/>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81D04FB-7BF9-4A5F-A60A-231EB6E128F6}"/>
              </a:ext>
            </a:extLst>
          </p:cNvPr>
          <p:cNvSpPr/>
          <p:nvPr/>
        </p:nvSpPr>
        <p:spPr>
          <a:xfrm>
            <a:off x="6439995" y="4592746"/>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01982F0B-2D0C-4CDB-BC6F-D5C8B5DD44D7}"/>
              </a:ext>
            </a:extLst>
          </p:cNvPr>
          <p:cNvSpPr/>
          <p:nvPr/>
        </p:nvSpPr>
        <p:spPr>
          <a:xfrm>
            <a:off x="6460029" y="2864596"/>
            <a:ext cx="297366" cy="312235"/>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0CBE7E7A-12FE-4927-8ECC-BD90EF409A40}"/>
              </a:ext>
            </a:extLst>
          </p:cNvPr>
          <p:cNvSpPr>
            <a:spLocks noGrp="1"/>
          </p:cNvSpPr>
          <p:nvPr>
            <p:ph type="sldNum" sz="quarter" idx="12"/>
          </p:nvPr>
        </p:nvSpPr>
        <p:spPr/>
        <p:txBody>
          <a:bodyPr/>
          <a:lstStyle/>
          <a:p>
            <a:fld id="{86ED3864-7380-264F-93C6-1571F5F24E3A}" type="slidenum">
              <a:rPr lang="en-US" smtClean="0"/>
              <a:pPr/>
              <a:t>23</a:t>
            </a:fld>
            <a:endParaRPr lang="en-US" dirty="0"/>
          </a:p>
        </p:txBody>
      </p:sp>
    </p:spTree>
    <p:extLst>
      <p:ext uri="{BB962C8B-B14F-4D97-AF65-F5344CB8AC3E}">
        <p14:creationId xmlns:p14="http://schemas.microsoft.com/office/powerpoint/2010/main" val="4011400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DF5E4BC-068F-C547-9007-7C525674A73C}"/>
              </a:ext>
            </a:extLst>
          </p:cNvPr>
          <p:cNvPicPr>
            <a:picLocks noGrp="1" noChangeAspect="1"/>
          </p:cNvPicPr>
          <p:nvPr>
            <p:ph idx="1"/>
          </p:nvPr>
        </p:nvPicPr>
        <p:blipFill>
          <a:blip r:embed="rId2"/>
          <a:stretch>
            <a:fillRect/>
          </a:stretch>
        </p:blipFill>
        <p:spPr>
          <a:xfrm>
            <a:off x="0" y="-105508"/>
            <a:ext cx="9144000" cy="6129086"/>
          </a:xfrm>
        </p:spPr>
      </p:pic>
      <p:sp>
        <p:nvSpPr>
          <p:cNvPr id="2" name="Title 1">
            <a:extLst>
              <a:ext uri="{FF2B5EF4-FFF2-40B4-BE49-F238E27FC236}">
                <a16:creationId xmlns:a16="http://schemas.microsoft.com/office/drawing/2014/main" id="{FBB8A75A-D4F0-974A-A7F3-A1267DA77E52}"/>
              </a:ext>
            </a:extLst>
          </p:cNvPr>
          <p:cNvSpPr>
            <a:spLocks noGrp="1"/>
          </p:cNvSpPr>
          <p:nvPr>
            <p:ph type="title"/>
          </p:nvPr>
        </p:nvSpPr>
        <p:spPr>
          <a:xfrm>
            <a:off x="512956" y="3531220"/>
            <a:ext cx="9069659" cy="475785"/>
          </a:xfrm>
        </p:spPr>
        <p:txBody>
          <a:bodyPr>
            <a:normAutofit fontScale="90000"/>
          </a:bodyPr>
          <a:lstStyle/>
          <a:p>
            <a:pPr algn="ctr"/>
            <a:r>
              <a:rPr lang="en-US" sz="4000" b="1" dirty="0">
                <a:solidFill>
                  <a:schemeClr val="bg1"/>
                </a:solidFill>
              </a:rPr>
              <a:t>Programme 3: </a:t>
            </a:r>
            <a:r>
              <a:rPr lang="en-GB" sz="4000" b="1" dirty="0">
                <a:solidFill>
                  <a:schemeClr val="bg1"/>
                </a:solidFill>
              </a:rPr>
              <a:t>Communications, Registration (CRM) and Training</a:t>
            </a:r>
            <a:r>
              <a:rPr lang="en-US" sz="4000" b="1" dirty="0"/>
              <a:t/>
            </a:r>
            <a:br>
              <a:rPr lang="en-US" sz="4000" b="1" dirty="0"/>
            </a:br>
            <a:endParaRPr lang="en-US" sz="4000" dirty="0">
              <a:solidFill>
                <a:schemeClr val="bg1"/>
              </a:solidFill>
            </a:endParaRPr>
          </a:p>
        </p:txBody>
      </p:sp>
      <p:sp>
        <p:nvSpPr>
          <p:cNvPr id="3" name="Slide Number Placeholder 2">
            <a:extLst>
              <a:ext uri="{FF2B5EF4-FFF2-40B4-BE49-F238E27FC236}">
                <a16:creationId xmlns:a16="http://schemas.microsoft.com/office/drawing/2014/main" id="{1BA0A3B2-F172-468B-967B-D6DCFF09B3FA}"/>
              </a:ext>
            </a:extLst>
          </p:cNvPr>
          <p:cNvSpPr>
            <a:spLocks noGrp="1"/>
          </p:cNvSpPr>
          <p:nvPr>
            <p:ph type="sldNum" sz="quarter" idx="12"/>
          </p:nvPr>
        </p:nvSpPr>
        <p:spPr/>
        <p:txBody>
          <a:bodyPr/>
          <a:lstStyle/>
          <a:p>
            <a:fld id="{86ED3864-7380-264F-93C6-1571F5F24E3A}" type="slidenum">
              <a:rPr lang="en-US" smtClean="0"/>
              <a:t>24</a:t>
            </a:fld>
            <a:endParaRPr lang="en-US" dirty="0"/>
          </a:p>
        </p:txBody>
      </p:sp>
    </p:spTree>
    <p:extLst>
      <p:ext uri="{BB962C8B-B14F-4D97-AF65-F5344CB8AC3E}">
        <p14:creationId xmlns:p14="http://schemas.microsoft.com/office/powerpoint/2010/main" val="510858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794334" y="54791"/>
            <a:ext cx="8150884" cy="787990"/>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Programme 3 Overview</a:t>
            </a:r>
          </a:p>
        </p:txBody>
      </p:sp>
      <p:sp>
        <p:nvSpPr>
          <p:cNvPr id="3" name="Rectangle 2"/>
          <p:cNvSpPr/>
          <p:nvPr/>
        </p:nvSpPr>
        <p:spPr>
          <a:xfrm>
            <a:off x="794335" y="1042070"/>
            <a:ext cx="7368358" cy="4755148"/>
          </a:xfrm>
          <a:prstGeom prst="rect">
            <a:avLst/>
          </a:prstGeom>
        </p:spPr>
        <p:txBody>
          <a:bodyPr wrap="square">
            <a:spAutoFit/>
          </a:bodyPr>
          <a:lstStyle/>
          <a:p>
            <a:pPr>
              <a:lnSpc>
                <a:spcPct val="150000"/>
              </a:lnSpc>
            </a:pPr>
            <a:r>
              <a:rPr lang="en-ZA" altLang="en-US" sz="1400" b="1" dirty="0">
                <a:solidFill>
                  <a:srgbClr val="984807"/>
                </a:solidFill>
                <a:latin typeface="Verdana" panose="020B0604030504040204" pitchFamily="34" charset="0"/>
                <a:ea typeface="Verdana" panose="020B0604030504040204" pitchFamily="34" charset="0"/>
              </a:rPr>
              <a:t>Purpose</a:t>
            </a:r>
            <a:r>
              <a:rPr lang="en-ZA" altLang="en-US" sz="1400" dirty="0">
                <a:solidFill>
                  <a:srgbClr val="984807"/>
                </a:solidFill>
                <a:latin typeface="Verdana" panose="020B0604030504040204" pitchFamily="34" charset="0"/>
                <a:ea typeface="Verdana" panose="020B0604030504040204" pitchFamily="34" charset="0"/>
              </a:rPr>
              <a:t> </a:t>
            </a:r>
            <a:endParaRPr lang="en-US" sz="1400" dirty="0">
              <a:latin typeface="Verdana" panose="020B0604030504040204" pitchFamily="34" charset="0"/>
              <a:ea typeface="Verdana" panose="020B0604030504040204" pitchFamily="34" charset="0"/>
            </a:endParaRPr>
          </a:p>
          <a:p>
            <a:pPr indent="-171450">
              <a:lnSpc>
                <a:spcPct val="150000"/>
              </a:lnSpc>
              <a:buFont typeface="Arial" panose="020B0604020202020204" pitchFamily="34" charset="0"/>
              <a:buChar char="•"/>
            </a:pPr>
            <a:r>
              <a:rPr lang="en-GB" sz="1400" dirty="0">
                <a:solidFill>
                  <a:srgbClr val="984807"/>
                </a:solidFill>
                <a:latin typeface="Verdana" panose="020B0604030504040204" pitchFamily="34" charset="0"/>
                <a:ea typeface="Verdana" panose="020B0604030504040204" pitchFamily="34" charset="0"/>
              </a:rPr>
              <a:t>Provide effective stakeholder engagement;</a:t>
            </a:r>
          </a:p>
          <a:p>
            <a:pPr marL="171450" indent="-171450">
              <a:lnSpc>
                <a:spcPct val="150000"/>
              </a:lnSpc>
              <a:buFont typeface="Arial" panose="020B0604020202020204" pitchFamily="34" charset="0"/>
              <a:buChar char="•"/>
            </a:pPr>
            <a:r>
              <a:rPr lang="en-GB" sz="1400" dirty="0">
                <a:solidFill>
                  <a:srgbClr val="984807"/>
                </a:solidFill>
                <a:latin typeface="Verdana" panose="020B0604030504040204" pitchFamily="34" charset="0"/>
                <a:ea typeface="Verdana" panose="020B0604030504040204" pitchFamily="34" charset="0"/>
              </a:rPr>
              <a:t>Ensure that </a:t>
            </a:r>
            <a:r>
              <a:rPr lang="en-US" sz="1400" dirty="0">
                <a:solidFill>
                  <a:srgbClr val="984807"/>
                </a:solidFill>
                <a:latin typeface="Verdana" panose="020B0604030504040204" pitchFamily="34" charset="0"/>
                <a:ea typeface="Verdana" panose="020B0604030504040204" pitchFamily="34" charset="0"/>
              </a:rPr>
              <a:t>training standards are adhered to and t</a:t>
            </a:r>
            <a:r>
              <a:rPr lang="en-GB" sz="1400" dirty="0">
                <a:solidFill>
                  <a:srgbClr val="984807"/>
                </a:solidFill>
                <a:latin typeface="Verdana" panose="020B0604030504040204" pitchFamily="34" charset="0"/>
                <a:ea typeface="Verdana" panose="020B0604030504040204" pitchFamily="34" charset="0"/>
              </a:rPr>
              <a:t>he registration process is done in accordance with the </a:t>
            </a:r>
            <a:r>
              <a:rPr lang="en-GB" sz="1400" dirty="0" err="1">
                <a:solidFill>
                  <a:srgbClr val="984807"/>
                </a:solidFill>
                <a:latin typeface="Verdana" panose="020B0604030504040204" pitchFamily="34" charset="0"/>
                <a:ea typeface="Verdana" panose="020B0604030504040204" pitchFamily="34" charset="0"/>
              </a:rPr>
              <a:t>PSiR</a:t>
            </a:r>
            <a:r>
              <a:rPr lang="en-GB" sz="1400" dirty="0">
                <a:solidFill>
                  <a:srgbClr val="984807"/>
                </a:solidFill>
                <a:latin typeface="Verdana" panose="020B0604030504040204" pitchFamily="34" charset="0"/>
                <a:ea typeface="Verdana" panose="020B0604030504040204" pitchFamily="34" charset="0"/>
              </a:rPr>
              <a:t> Act; and</a:t>
            </a:r>
          </a:p>
          <a:p>
            <a:pPr marL="171450" indent="-171450">
              <a:lnSpc>
                <a:spcPct val="150000"/>
              </a:lnSpc>
              <a:buFont typeface="Arial" panose="020B0604020202020204" pitchFamily="34" charset="0"/>
              <a:buChar char="•"/>
            </a:pPr>
            <a:r>
              <a:rPr lang="en-GB" sz="1400" dirty="0">
                <a:solidFill>
                  <a:srgbClr val="984807"/>
                </a:solidFill>
                <a:latin typeface="Verdana" panose="020B0604030504040204" pitchFamily="34" charset="0"/>
                <a:ea typeface="Verdana" panose="020B0604030504040204" pitchFamily="34" charset="0"/>
              </a:rPr>
              <a:t>Industry Research and Policy Development</a:t>
            </a:r>
          </a:p>
          <a:p>
            <a:pPr marL="171450" indent="-171450">
              <a:lnSpc>
                <a:spcPct val="150000"/>
              </a:lnSpc>
              <a:buFont typeface="Arial" panose="020B0604020202020204" pitchFamily="34" charset="0"/>
              <a:buChar char="•"/>
            </a:pPr>
            <a:endParaRPr lang="en-GB" sz="1400" dirty="0">
              <a:solidFill>
                <a:srgbClr val="984807"/>
              </a:solidFill>
              <a:latin typeface="Verdana" panose="020B0604030504040204" pitchFamily="34" charset="0"/>
              <a:ea typeface="Verdana" panose="020B0604030504040204" pitchFamily="34" charset="0"/>
            </a:endParaRPr>
          </a:p>
          <a:p>
            <a:pPr>
              <a:lnSpc>
                <a:spcPct val="150000"/>
              </a:lnSpc>
            </a:pPr>
            <a:r>
              <a:rPr lang="en-GB" sz="1400" dirty="0">
                <a:solidFill>
                  <a:srgbClr val="984807"/>
                </a:solidFill>
                <a:latin typeface="Verdana" panose="020B0604030504040204" pitchFamily="34" charset="0"/>
                <a:ea typeface="Verdana" panose="020B0604030504040204" pitchFamily="34" charset="0"/>
              </a:rPr>
              <a:t>  </a:t>
            </a:r>
          </a:p>
          <a:p>
            <a:pPr lvl="0" defTabSz="914400" eaLnBrk="0" fontAlgn="base" hangingPunct="0">
              <a:lnSpc>
                <a:spcPct val="150000"/>
              </a:lnSpc>
              <a:spcBef>
                <a:spcPct val="0"/>
              </a:spcBef>
              <a:spcAft>
                <a:spcPct val="0"/>
              </a:spcAft>
            </a:pPr>
            <a:r>
              <a:rPr lang="en-ZA" altLang="en-US" sz="1400" b="1" dirty="0">
                <a:solidFill>
                  <a:srgbClr val="984807"/>
                </a:solidFill>
                <a:latin typeface="Verdana" panose="020B0604030504040204" pitchFamily="34" charset="0"/>
                <a:ea typeface="Verdana" panose="020B0604030504040204" pitchFamily="34" charset="0"/>
              </a:rPr>
              <a:t>Sub-Programmes: </a:t>
            </a:r>
            <a:r>
              <a:rPr lang="en-ZA" sz="1400" dirty="0">
                <a:solidFill>
                  <a:srgbClr val="984807"/>
                </a:solidFill>
                <a:latin typeface="Verdana" panose="020B0604030504040204" pitchFamily="34" charset="0"/>
                <a:ea typeface="Verdana" panose="020B0604030504040204" pitchFamily="34" charset="0"/>
              </a:rPr>
              <a:t>Communications and Stakeholder Management </a:t>
            </a:r>
          </a:p>
          <a:p>
            <a:pPr>
              <a:lnSpc>
                <a:spcPct val="150000"/>
              </a:lnSpc>
            </a:pPr>
            <a:r>
              <a:rPr lang="en-ZA" altLang="en-US" sz="1400" dirty="0">
                <a:solidFill>
                  <a:srgbClr val="984807"/>
                </a:solidFill>
                <a:latin typeface="Verdana" panose="020B0604030504040204" pitchFamily="34" charset="0"/>
                <a:ea typeface="Verdana" panose="020B0604030504040204" pitchFamily="34" charset="0"/>
              </a:rPr>
              <a:t>		        Registration</a:t>
            </a:r>
          </a:p>
          <a:p>
            <a:pPr>
              <a:lnSpc>
                <a:spcPct val="150000"/>
              </a:lnSpc>
            </a:pPr>
            <a:r>
              <a:rPr lang="en-ZA" altLang="en-US" sz="1400" dirty="0">
                <a:solidFill>
                  <a:srgbClr val="984807"/>
                </a:solidFill>
                <a:latin typeface="Verdana" panose="020B0604030504040204" pitchFamily="34" charset="0"/>
                <a:ea typeface="Verdana" panose="020B0604030504040204" pitchFamily="34" charset="0"/>
              </a:rPr>
              <a:t>		        Industry Training</a:t>
            </a:r>
          </a:p>
          <a:p>
            <a:pPr>
              <a:lnSpc>
                <a:spcPct val="150000"/>
              </a:lnSpc>
            </a:pPr>
            <a:r>
              <a:rPr lang="en-ZA" altLang="en-US" sz="1400" dirty="0">
                <a:solidFill>
                  <a:srgbClr val="984807"/>
                </a:solidFill>
                <a:latin typeface="Verdana" panose="020B0604030504040204" pitchFamily="34" charset="0"/>
                <a:ea typeface="Verdana" panose="020B0604030504040204" pitchFamily="34" charset="0"/>
              </a:rPr>
              <a:t>		        Industry Research and Development</a:t>
            </a:r>
          </a:p>
          <a:p>
            <a:pPr>
              <a:lnSpc>
                <a:spcPct val="150000"/>
              </a:lnSpc>
            </a:pPr>
            <a:endParaRPr lang="en-ZA" altLang="en-US" sz="1200" dirty="0">
              <a:solidFill>
                <a:srgbClr val="984807"/>
              </a:solidFill>
              <a:latin typeface="Verdana" panose="020B0604030504040204" pitchFamily="34" charset="0"/>
            </a:endParaRPr>
          </a:p>
          <a:p>
            <a:pPr>
              <a:lnSpc>
                <a:spcPct val="150000"/>
              </a:lnSpc>
            </a:pPr>
            <a:endParaRPr lang="en-ZA" altLang="en-US" sz="1200" dirty="0">
              <a:solidFill>
                <a:srgbClr val="984807"/>
              </a:solidFill>
              <a:latin typeface="Verdana" panose="020B0604030504040204" pitchFamily="34" charset="0"/>
            </a:endParaRPr>
          </a:p>
          <a:p>
            <a:pPr>
              <a:lnSpc>
                <a:spcPct val="150000"/>
              </a:lnSpc>
            </a:pPr>
            <a:endParaRPr lang="en-ZA" altLang="en-US" sz="1200" dirty="0">
              <a:solidFill>
                <a:srgbClr val="984807"/>
              </a:solidFill>
              <a:latin typeface="Verdana" panose="020B0604030504040204" pitchFamily="34" charset="0"/>
            </a:endParaRPr>
          </a:p>
          <a:p>
            <a:pPr>
              <a:lnSpc>
                <a:spcPct val="150000"/>
              </a:lnSpc>
            </a:pPr>
            <a:r>
              <a:rPr lang="en-ZA" altLang="en-US" sz="1200" dirty="0">
                <a:solidFill>
                  <a:srgbClr val="984807"/>
                </a:solidFill>
                <a:latin typeface="Verdana" panose="020B0604030504040204" pitchFamily="34" charset="0"/>
              </a:rPr>
              <a:t>		    </a:t>
            </a:r>
          </a:p>
        </p:txBody>
      </p:sp>
      <p:sp>
        <p:nvSpPr>
          <p:cNvPr id="6" name="Slide Number Placeholder 5">
            <a:extLst>
              <a:ext uri="{FF2B5EF4-FFF2-40B4-BE49-F238E27FC236}">
                <a16:creationId xmlns:a16="http://schemas.microsoft.com/office/drawing/2014/main" id="{16549C78-CF86-4DDF-946C-1960E73CFFBA}"/>
              </a:ext>
            </a:extLst>
          </p:cNvPr>
          <p:cNvSpPr>
            <a:spLocks noGrp="1"/>
          </p:cNvSpPr>
          <p:nvPr>
            <p:ph type="sldNum" sz="quarter" idx="12"/>
          </p:nvPr>
        </p:nvSpPr>
        <p:spPr/>
        <p:txBody>
          <a:bodyPr/>
          <a:lstStyle/>
          <a:p>
            <a:fld id="{86ED3864-7380-264F-93C6-1571F5F24E3A}" type="slidenum">
              <a:rPr lang="en-US" smtClean="0"/>
              <a:pPr/>
              <a:t>25</a:t>
            </a:fld>
            <a:endParaRPr lang="en-US" dirty="0"/>
          </a:p>
        </p:txBody>
      </p:sp>
    </p:spTree>
    <p:extLst>
      <p:ext uri="{BB962C8B-B14F-4D97-AF65-F5344CB8AC3E}">
        <p14:creationId xmlns:p14="http://schemas.microsoft.com/office/powerpoint/2010/main" val="1722910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794334" y="54791"/>
            <a:ext cx="8150884" cy="787990"/>
          </a:xfrm>
        </p:spPr>
        <p:txBody>
          <a:bodyPr>
            <a:noAutofit/>
          </a:bodyPr>
          <a:lstStyle/>
          <a:p>
            <a:pPr marL="342900" lvl="0" indent="-342900"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Programme 3: Quarters 1 to 3 Performance Against APP Targets Summary </a:t>
            </a:r>
          </a:p>
        </p:txBody>
      </p:sp>
      <p:sp>
        <p:nvSpPr>
          <p:cNvPr id="3" name="Rectangle 2"/>
          <p:cNvSpPr/>
          <p:nvPr/>
        </p:nvSpPr>
        <p:spPr>
          <a:xfrm>
            <a:off x="794335" y="1042071"/>
            <a:ext cx="6743890" cy="332014"/>
          </a:xfrm>
          <a:prstGeom prst="rect">
            <a:avLst/>
          </a:prstGeom>
        </p:spPr>
        <p:txBody>
          <a:bodyPr wrap="square">
            <a:spAutoFit/>
          </a:bodyPr>
          <a:lstStyle/>
          <a:p>
            <a:pPr>
              <a:lnSpc>
                <a:spcPct val="150000"/>
              </a:lnSpc>
            </a:pPr>
            <a:endParaRPr lang="en-ZA" altLang="en-US" sz="1200" dirty="0">
              <a:solidFill>
                <a:srgbClr val="984807"/>
              </a:solidFill>
              <a:latin typeface="Verdana" panose="020B0604030504040204" pitchFamily="34" charset="0"/>
            </a:endParaRPr>
          </a:p>
        </p:txBody>
      </p:sp>
      <p:graphicFrame>
        <p:nvGraphicFramePr>
          <p:cNvPr id="7" name="Chart 6">
            <a:extLst>
              <a:ext uri="{FF2B5EF4-FFF2-40B4-BE49-F238E27FC236}">
                <a16:creationId xmlns:a16="http://schemas.microsoft.com/office/drawing/2014/main" id="{0DDBA07A-BA10-45D8-8BCF-4DD2905027C6}"/>
              </a:ext>
            </a:extLst>
          </p:cNvPr>
          <p:cNvGraphicFramePr/>
          <p:nvPr>
            <p:extLst>
              <p:ext uri="{D42A27DB-BD31-4B8C-83A1-F6EECF244321}">
                <p14:modId xmlns:p14="http://schemas.microsoft.com/office/powerpoint/2010/main" val="280697686"/>
              </p:ext>
            </p:extLst>
          </p:nvPr>
        </p:nvGraphicFramePr>
        <p:xfrm>
          <a:off x="1524000" y="8255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6B81E081-02E9-4DEC-A021-EA40AA4A01F0}"/>
              </a:ext>
            </a:extLst>
          </p:cNvPr>
          <p:cNvSpPr txBox="1"/>
          <p:nvPr/>
        </p:nvSpPr>
        <p:spPr>
          <a:xfrm>
            <a:off x="1025912" y="1851102"/>
            <a:ext cx="392415" cy="1702420"/>
          </a:xfrm>
          <a:prstGeom prst="rect">
            <a:avLst/>
          </a:prstGeom>
          <a:noFill/>
        </p:spPr>
        <p:txBody>
          <a:bodyPr vert="vert270" wrap="square" rtlCol="0">
            <a:spAutoFit/>
          </a:bodyPr>
          <a:lstStyle/>
          <a:p>
            <a:r>
              <a:rPr lang="en-US" dirty="0">
                <a:solidFill>
                  <a:srgbClr val="8A3F0C"/>
                </a:solidFill>
              </a:rPr>
              <a:t>Number of targets</a:t>
            </a:r>
          </a:p>
        </p:txBody>
      </p:sp>
      <p:sp>
        <p:nvSpPr>
          <p:cNvPr id="8" name="Slide Number Placeholder 7">
            <a:extLst>
              <a:ext uri="{FF2B5EF4-FFF2-40B4-BE49-F238E27FC236}">
                <a16:creationId xmlns:a16="http://schemas.microsoft.com/office/drawing/2014/main" id="{B640776B-5345-4E64-B2B9-1E4AD8A1DD66}"/>
              </a:ext>
            </a:extLst>
          </p:cNvPr>
          <p:cNvSpPr>
            <a:spLocks noGrp="1"/>
          </p:cNvSpPr>
          <p:nvPr>
            <p:ph type="sldNum" sz="quarter" idx="12"/>
          </p:nvPr>
        </p:nvSpPr>
        <p:spPr/>
        <p:txBody>
          <a:bodyPr/>
          <a:lstStyle/>
          <a:p>
            <a:fld id="{86ED3864-7380-264F-93C6-1571F5F24E3A}" type="slidenum">
              <a:rPr lang="en-US" smtClean="0"/>
              <a:pPr/>
              <a:t>26</a:t>
            </a:fld>
            <a:endParaRPr lang="en-US" dirty="0"/>
          </a:p>
        </p:txBody>
      </p:sp>
    </p:spTree>
    <p:extLst>
      <p:ext uri="{BB962C8B-B14F-4D97-AF65-F5344CB8AC3E}">
        <p14:creationId xmlns:p14="http://schemas.microsoft.com/office/powerpoint/2010/main" val="3500234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34666"/>
            <a:ext cx="9143999" cy="6129084"/>
          </a:xfrm>
          <a:prstGeom prst="rect">
            <a:avLst/>
          </a:prstGeom>
        </p:spPr>
      </p:pic>
      <p:sp>
        <p:nvSpPr>
          <p:cNvPr id="2" name="Title 1"/>
          <p:cNvSpPr>
            <a:spLocks noGrp="1"/>
          </p:cNvSpPr>
          <p:nvPr>
            <p:ph type="ctrTitle"/>
          </p:nvPr>
        </p:nvSpPr>
        <p:spPr>
          <a:xfrm>
            <a:off x="794334" y="54791"/>
            <a:ext cx="8150884" cy="787990"/>
          </a:xfrm>
        </p:spPr>
        <p:txBody>
          <a:bodyPr>
            <a:noAutofit/>
          </a:bodyPr>
          <a:lstStyle/>
          <a:p>
            <a:pPr marL="342900" lvl="0" indent="-342900"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 1: Quarters 1 - 3 Performance Against APP Targets Summary </a:t>
            </a:r>
          </a:p>
        </p:txBody>
      </p:sp>
      <p:sp>
        <p:nvSpPr>
          <p:cNvPr id="3" name="Rectangle 2"/>
          <p:cNvSpPr/>
          <p:nvPr/>
        </p:nvSpPr>
        <p:spPr>
          <a:xfrm>
            <a:off x="794335" y="1042071"/>
            <a:ext cx="6743890" cy="332014"/>
          </a:xfrm>
          <a:prstGeom prst="rect">
            <a:avLst/>
          </a:prstGeom>
        </p:spPr>
        <p:txBody>
          <a:bodyPr wrap="square">
            <a:spAutoFit/>
          </a:bodyPr>
          <a:lstStyle/>
          <a:p>
            <a:pPr>
              <a:lnSpc>
                <a:spcPct val="150000"/>
              </a:lnSpc>
            </a:pPr>
            <a:endParaRPr lang="en-ZA" altLang="en-US" sz="1200" dirty="0">
              <a:solidFill>
                <a:srgbClr val="984807"/>
              </a:solidFill>
              <a:latin typeface="Verdana" panose="020B0604030504040204" pitchFamily="34" charset="0"/>
            </a:endParaRPr>
          </a:p>
        </p:txBody>
      </p:sp>
      <p:graphicFrame>
        <p:nvGraphicFramePr>
          <p:cNvPr id="7" name="Chart 6">
            <a:extLst>
              <a:ext uri="{FF2B5EF4-FFF2-40B4-BE49-F238E27FC236}">
                <a16:creationId xmlns:a16="http://schemas.microsoft.com/office/drawing/2014/main" id="{0DDBA07A-BA10-45D8-8BCF-4DD2905027C6}"/>
              </a:ext>
            </a:extLst>
          </p:cNvPr>
          <p:cNvGraphicFramePr/>
          <p:nvPr>
            <p:extLst>
              <p:ext uri="{D42A27DB-BD31-4B8C-83A1-F6EECF244321}">
                <p14:modId xmlns:p14="http://schemas.microsoft.com/office/powerpoint/2010/main" val="1024461027"/>
              </p:ext>
            </p:extLst>
          </p:nvPr>
        </p:nvGraphicFramePr>
        <p:xfrm>
          <a:off x="198783" y="825500"/>
          <a:ext cx="2574897" cy="431038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6B81E081-02E9-4DEC-A021-EA40AA4A01F0}"/>
              </a:ext>
            </a:extLst>
          </p:cNvPr>
          <p:cNvSpPr txBox="1"/>
          <p:nvPr/>
        </p:nvSpPr>
        <p:spPr>
          <a:xfrm>
            <a:off x="448941" y="825500"/>
            <a:ext cx="2074579" cy="300082"/>
          </a:xfrm>
          <a:prstGeom prst="rect">
            <a:avLst/>
          </a:prstGeom>
          <a:noFill/>
        </p:spPr>
        <p:txBody>
          <a:bodyPr vert="horz" wrap="square" rtlCol="0">
            <a:spAutoFit/>
          </a:bodyPr>
          <a:lstStyle/>
          <a:p>
            <a:pPr algn="ctr"/>
            <a:r>
              <a:rPr lang="en-US" dirty="0">
                <a:solidFill>
                  <a:srgbClr val="8A3F0C"/>
                </a:solidFill>
              </a:rPr>
              <a:t>Quarter 1</a:t>
            </a:r>
          </a:p>
        </p:txBody>
      </p:sp>
      <p:graphicFrame>
        <p:nvGraphicFramePr>
          <p:cNvPr id="8" name="Chart 7">
            <a:extLst>
              <a:ext uri="{FF2B5EF4-FFF2-40B4-BE49-F238E27FC236}">
                <a16:creationId xmlns:a16="http://schemas.microsoft.com/office/drawing/2014/main" id="{7AA9DC53-4BD0-4B1D-8A34-FBC3FADDB70C}"/>
              </a:ext>
            </a:extLst>
          </p:cNvPr>
          <p:cNvGraphicFramePr/>
          <p:nvPr>
            <p:extLst>
              <p:ext uri="{D42A27DB-BD31-4B8C-83A1-F6EECF244321}">
                <p14:modId xmlns:p14="http://schemas.microsoft.com/office/powerpoint/2010/main" val="3900082839"/>
              </p:ext>
            </p:extLst>
          </p:nvPr>
        </p:nvGraphicFramePr>
        <p:xfrm>
          <a:off x="2962241" y="842780"/>
          <a:ext cx="2521029" cy="42930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AB1584AA-382B-484F-99CD-475524830008}"/>
              </a:ext>
            </a:extLst>
          </p:cNvPr>
          <p:cNvGraphicFramePr/>
          <p:nvPr>
            <p:extLst>
              <p:ext uri="{D42A27DB-BD31-4B8C-83A1-F6EECF244321}">
                <p14:modId xmlns:p14="http://schemas.microsoft.com/office/powerpoint/2010/main" val="1249539861"/>
              </p:ext>
            </p:extLst>
          </p:nvPr>
        </p:nvGraphicFramePr>
        <p:xfrm>
          <a:off x="5735921" y="842780"/>
          <a:ext cx="2521029" cy="4293099"/>
        </p:xfrm>
        <a:graphic>
          <a:graphicData uri="http://schemas.openxmlformats.org/drawingml/2006/chart">
            <c:chart xmlns:c="http://schemas.openxmlformats.org/drawingml/2006/chart" xmlns:r="http://schemas.openxmlformats.org/officeDocument/2006/relationships" r:id="rId5"/>
          </a:graphicData>
        </a:graphic>
      </p:graphicFrame>
      <p:sp>
        <p:nvSpPr>
          <p:cNvPr id="9" name="Slide Number Placeholder 8">
            <a:extLst>
              <a:ext uri="{FF2B5EF4-FFF2-40B4-BE49-F238E27FC236}">
                <a16:creationId xmlns:a16="http://schemas.microsoft.com/office/drawing/2014/main" id="{C1A66B8B-F91A-4609-B156-9C371AE99246}"/>
              </a:ext>
            </a:extLst>
          </p:cNvPr>
          <p:cNvSpPr>
            <a:spLocks noGrp="1"/>
          </p:cNvSpPr>
          <p:nvPr>
            <p:ph type="sldNum" sz="quarter" idx="12"/>
          </p:nvPr>
        </p:nvSpPr>
        <p:spPr/>
        <p:txBody>
          <a:bodyPr/>
          <a:lstStyle/>
          <a:p>
            <a:fld id="{86ED3864-7380-264F-93C6-1571F5F24E3A}" type="slidenum">
              <a:rPr lang="en-US" smtClean="0"/>
              <a:pPr/>
              <a:t>27</a:t>
            </a:fld>
            <a:endParaRPr lang="en-US" dirty="0"/>
          </a:p>
        </p:txBody>
      </p:sp>
    </p:spTree>
    <p:extLst>
      <p:ext uri="{BB962C8B-B14F-4D97-AF65-F5344CB8AC3E}">
        <p14:creationId xmlns:p14="http://schemas.microsoft.com/office/powerpoint/2010/main" val="2681122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609602" y="150396"/>
            <a:ext cx="8465817" cy="512543"/>
          </a:xfrm>
        </p:spPr>
        <p:txBody>
          <a:bodyPr>
            <a:noAutofit/>
          </a:bodyPr>
          <a:lstStyle/>
          <a:p>
            <a:pPr marL="342900" lvl="0" indent="-342900" algn="l" defTabSz="914400">
              <a:lnSpc>
                <a:spcPct val="100000"/>
              </a:lnSpc>
              <a:spcBef>
                <a:spcPts val="0"/>
              </a:spcBef>
              <a:defRPr/>
            </a:pPr>
            <a:r>
              <a:rPr lang="en-US" sz="185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 </a:t>
            </a:r>
            <a:r>
              <a:rPr lang="en-ZA" sz="185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rPr>
              <a:t>Communications &amp; Stakeholder Management </a:t>
            </a:r>
            <a:endParaRPr lang="en-US" sz="185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endParaRPr>
          </a:p>
        </p:txBody>
      </p:sp>
      <p:graphicFrame>
        <p:nvGraphicFramePr>
          <p:cNvPr id="6" name="Table 5">
            <a:extLst>
              <a:ext uri="{FF2B5EF4-FFF2-40B4-BE49-F238E27FC236}">
                <a16:creationId xmlns:a16="http://schemas.microsoft.com/office/drawing/2014/main" id="{3AFCC3B1-EB79-4D84-A9B6-395FC5FBBC2D}"/>
              </a:ext>
            </a:extLst>
          </p:cNvPr>
          <p:cNvGraphicFramePr>
            <a:graphicFrameLocks noGrp="1"/>
          </p:cNvGraphicFramePr>
          <p:nvPr>
            <p:extLst>
              <p:ext uri="{D42A27DB-BD31-4B8C-83A1-F6EECF244321}">
                <p14:modId xmlns:p14="http://schemas.microsoft.com/office/powerpoint/2010/main" val="3293960780"/>
              </p:ext>
            </p:extLst>
          </p:nvPr>
        </p:nvGraphicFramePr>
        <p:xfrm>
          <a:off x="762002" y="760536"/>
          <a:ext cx="8027274" cy="3685339"/>
        </p:xfrm>
        <a:graphic>
          <a:graphicData uri="http://schemas.openxmlformats.org/drawingml/2006/table">
            <a:tbl>
              <a:tblPr firstRow="1" firstCol="1" bandRow="1">
                <a:tableStyleId>{5C22544A-7EE6-4342-B048-85BDC9FD1C3A}</a:tableStyleId>
              </a:tblPr>
              <a:tblGrid>
                <a:gridCol w="1535987">
                  <a:extLst>
                    <a:ext uri="{9D8B030D-6E8A-4147-A177-3AD203B41FA5}">
                      <a16:colId xmlns:a16="http://schemas.microsoft.com/office/drawing/2014/main" val="2422675860"/>
                    </a:ext>
                  </a:extLst>
                </a:gridCol>
                <a:gridCol w="903069">
                  <a:extLst>
                    <a:ext uri="{9D8B030D-6E8A-4147-A177-3AD203B41FA5}">
                      <a16:colId xmlns:a16="http://schemas.microsoft.com/office/drawing/2014/main" val="1275184384"/>
                    </a:ext>
                  </a:extLst>
                </a:gridCol>
                <a:gridCol w="1034284">
                  <a:extLst>
                    <a:ext uri="{9D8B030D-6E8A-4147-A177-3AD203B41FA5}">
                      <a16:colId xmlns:a16="http://schemas.microsoft.com/office/drawing/2014/main" val="1123000446"/>
                    </a:ext>
                  </a:extLst>
                </a:gridCol>
                <a:gridCol w="995691">
                  <a:extLst>
                    <a:ext uri="{9D8B030D-6E8A-4147-A177-3AD203B41FA5}">
                      <a16:colId xmlns:a16="http://schemas.microsoft.com/office/drawing/2014/main" val="3339361115"/>
                    </a:ext>
                  </a:extLst>
                </a:gridCol>
                <a:gridCol w="945558">
                  <a:extLst>
                    <a:ext uri="{9D8B030D-6E8A-4147-A177-3AD203B41FA5}">
                      <a16:colId xmlns:a16="http://schemas.microsoft.com/office/drawing/2014/main" val="928913693"/>
                    </a:ext>
                  </a:extLst>
                </a:gridCol>
                <a:gridCol w="851488">
                  <a:extLst>
                    <a:ext uri="{9D8B030D-6E8A-4147-A177-3AD203B41FA5}">
                      <a16:colId xmlns:a16="http://schemas.microsoft.com/office/drawing/2014/main" val="4157241429"/>
                    </a:ext>
                  </a:extLst>
                </a:gridCol>
                <a:gridCol w="1761197">
                  <a:extLst>
                    <a:ext uri="{9D8B030D-6E8A-4147-A177-3AD203B41FA5}">
                      <a16:colId xmlns:a16="http://schemas.microsoft.com/office/drawing/2014/main" val="21367377"/>
                    </a:ext>
                  </a:extLst>
                </a:gridCol>
              </a:tblGrid>
              <a:tr h="353176">
                <a:tc gridSpan="7">
                  <a:txBody>
                    <a:bodyPr/>
                    <a:lstStyle/>
                    <a:p>
                      <a:pPr algn="just">
                        <a:lnSpc>
                          <a:spcPct val="115000"/>
                        </a:lnSpc>
                        <a:spcBef>
                          <a:spcPts val="1200"/>
                        </a:spcBef>
                        <a:spcAft>
                          <a:spcPts val="0"/>
                        </a:spcAft>
                        <a:tabLst>
                          <a:tab pos="914400" algn="l"/>
                        </a:tabLst>
                      </a:pPr>
                      <a:r>
                        <a:rPr lang="en-GB" sz="1000" b="1" kern="1200" dirty="0">
                          <a:solidFill>
                            <a:schemeClr val="bg1"/>
                          </a:solidFill>
                          <a:effectLst/>
                          <a:latin typeface="Verdana" panose="020B0604030504040204" pitchFamily="34" charset="0"/>
                          <a:ea typeface="Verdana" panose="020B0604030504040204" pitchFamily="34" charset="0"/>
                          <a:cs typeface="+mn-cs"/>
                        </a:rPr>
                        <a:t>Strategic Goal 2: Ensure effective training, registration and regulation within the private security industry</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ZA"/>
                    </a:p>
                  </a:txBody>
                  <a:tcPr/>
                </a:tc>
                <a:tc hMerge="1">
                  <a:txBody>
                    <a:bodyPr/>
                    <a:lstStyle/>
                    <a:p>
                      <a:endParaRPr lang="en-US"/>
                    </a:p>
                  </a:txBody>
                  <a:tcPr/>
                </a:tc>
                <a:tc hMerge="1">
                  <a:txBody>
                    <a:bodyPr/>
                    <a:lstStyle/>
                    <a:p>
                      <a:endParaRPr lang="en-ZA"/>
                    </a:p>
                  </a:txBody>
                  <a:tcPr/>
                </a:tc>
                <a:extLst>
                  <a:ext uri="{0D108BD9-81ED-4DB2-BD59-A6C34878D82A}">
                    <a16:rowId xmlns:a16="http://schemas.microsoft.com/office/drawing/2014/main" val="887361931"/>
                  </a:ext>
                </a:extLst>
              </a:tr>
              <a:tr h="353175">
                <a:tc gridSpan="7">
                  <a:txBody>
                    <a:bodyPr/>
                    <a:lstStyle/>
                    <a:p>
                      <a:pPr algn="just">
                        <a:lnSpc>
                          <a:spcPct val="115000"/>
                        </a:lnSpc>
                        <a:spcBef>
                          <a:spcPts val="1200"/>
                        </a:spcBef>
                        <a:spcAft>
                          <a:spcPts val="0"/>
                        </a:spcAft>
                        <a:tabLst>
                          <a:tab pos="914400" algn="l"/>
                        </a:tabLst>
                      </a:pPr>
                      <a:r>
                        <a:rPr lang="en-US" sz="1000" b="1" kern="1200" dirty="0">
                          <a:solidFill>
                            <a:schemeClr val="bg1"/>
                          </a:solidFill>
                          <a:effectLst/>
                          <a:latin typeface="Verdana" panose="020B0604030504040204" pitchFamily="34" charset="0"/>
                          <a:ea typeface="Verdana" panose="020B0604030504040204" pitchFamily="34" charset="0"/>
                          <a:cs typeface="+mn-cs"/>
                        </a:rPr>
                        <a:t>Strategic Objective: </a:t>
                      </a:r>
                      <a:r>
                        <a:rPr lang="en-GB" sz="1000" b="1" kern="1200" dirty="0">
                          <a:solidFill>
                            <a:schemeClr val="bg1"/>
                          </a:solidFill>
                          <a:effectLst/>
                          <a:latin typeface="Verdana" panose="020B0604030504040204" pitchFamily="34" charset="0"/>
                          <a:ea typeface="Verdana" panose="020B0604030504040204" pitchFamily="34" charset="0"/>
                          <a:cs typeface="+mn-cs"/>
                        </a:rPr>
                        <a:t>Increased awareness on the functions and role of PSiRA and its stakeholders</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280381588"/>
                  </a:ext>
                </a:extLst>
              </a:tr>
              <a:tr h="244191">
                <a:tc rowSpan="2">
                  <a:txBody>
                    <a:bodyPr/>
                    <a:lstStyle/>
                    <a:p>
                      <a:pPr algn="just">
                        <a:lnSpc>
                          <a:spcPct val="115000"/>
                        </a:lnSpc>
                        <a:spcBef>
                          <a:spcPts val="1200"/>
                        </a:spcBef>
                        <a:spcAft>
                          <a:spcPts val="0"/>
                        </a:spcAft>
                        <a:tabLst>
                          <a:tab pos="914400" algn="l"/>
                        </a:tabLst>
                      </a:pPr>
                      <a:r>
                        <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Key Performance Indicator (KPI)</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Annual Target</a:t>
                      </a:r>
                    </a:p>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YTD Actual</a:t>
                      </a:r>
                    </a:p>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4">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Performance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157396428"/>
                  </a:ext>
                </a:extLst>
              </a:tr>
              <a:tr h="1014840">
                <a:tc vMerge="1">
                  <a:txBody>
                    <a:bodyPr/>
                    <a:lstStyle/>
                    <a:p>
                      <a:pPr algn="just">
                        <a:lnSpc>
                          <a:spcPct val="115000"/>
                        </a:lnSpc>
                        <a:spcBef>
                          <a:spcPts val="1200"/>
                        </a:spcBef>
                        <a:spcAft>
                          <a:spcPts val="0"/>
                        </a:spcAft>
                        <a:tabLst>
                          <a:tab pos="914400" algn="l"/>
                        </a:tabLst>
                      </a:pPr>
                      <a:endPar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3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3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Progress Rating</a:t>
                      </a: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Reason for deviation &amp; Mitigation plan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09100440"/>
                  </a:ext>
                </a:extLst>
              </a:tr>
              <a:tr h="1719957">
                <a:tc>
                  <a:txBody>
                    <a:bodyPr/>
                    <a:lstStyle/>
                    <a:p>
                      <a:pPr marL="22225" marR="0" algn="l" defTabSz="685800" rtl="0" eaLnBrk="1" latinLnBrk="0" hangingPunct="1">
                        <a:lnSpc>
                          <a:spcPct val="115000"/>
                        </a:lnSpc>
                        <a:spcBef>
                          <a:spcPts val="1200"/>
                        </a:spcBef>
                        <a:spcAft>
                          <a:spcPts val="0"/>
                        </a:spcAft>
                      </a:pPr>
                      <a:r>
                        <a:rPr lang="en-GB" sz="900" b="1" kern="1200" dirty="0">
                          <a:solidFill>
                            <a:schemeClr val="tx1"/>
                          </a:solidFill>
                          <a:effectLst/>
                          <a:latin typeface="Verdana" panose="020B0604030504040204" pitchFamily="34" charset="0"/>
                          <a:ea typeface="Verdana" panose="020B0604030504040204" pitchFamily="34" charset="0"/>
                          <a:cs typeface="+mn-cs"/>
                        </a:rPr>
                        <a:t>Number</a:t>
                      </a:r>
                      <a:r>
                        <a:rPr lang="en-GB" sz="900" b="0" kern="1200" dirty="0">
                          <a:solidFill>
                            <a:schemeClr val="tx1"/>
                          </a:solidFill>
                          <a:effectLst/>
                          <a:latin typeface="Verdana" panose="020B0604030504040204" pitchFamily="34" charset="0"/>
                          <a:ea typeface="Verdana" panose="020B0604030504040204" pitchFamily="34" charset="0"/>
                          <a:cs typeface="+mn-cs"/>
                        </a:rPr>
                        <a:t> of public awareness programmes and integrated promotional initiatives on PSiRA’s role and functions</a:t>
                      </a:r>
                      <a:endParaRPr lang="en-US" sz="900" b="0" kern="1200" dirty="0">
                        <a:solidFill>
                          <a:schemeClr val="tx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160 Public awareness programmes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171 Public awareness programmes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40 Public awareness programmes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58 Public awareness programmes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Annual fees consultations and provincial meetings with unions to share PSiRA’s successes contributed to the over-achievement.</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64003584"/>
                  </a:ext>
                </a:extLst>
              </a:tr>
            </a:tbl>
          </a:graphicData>
        </a:graphic>
      </p:graphicFrame>
      <p:sp>
        <p:nvSpPr>
          <p:cNvPr id="7" name="Oval 6">
            <a:extLst>
              <a:ext uri="{FF2B5EF4-FFF2-40B4-BE49-F238E27FC236}">
                <a16:creationId xmlns:a16="http://schemas.microsoft.com/office/drawing/2014/main" id="{73635D0C-8B73-4041-AC4D-1E2749AA467A}"/>
              </a:ext>
            </a:extLst>
          </p:cNvPr>
          <p:cNvSpPr/>
          <p:nvPr/>
        </p:nvSpPr>
        <p:spPr>
          <a:xfrm>
            <a:off x="6372697" y="2857500"/>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FD132947-2728-47FD-A195-99CF50E8584D}"/>
              </a:ext>
            </a:extLst>
          </p:cNvPr>
          <p:cNvSpPr>
            <a:spLocks noGrp="1"/>
          </p:cNvSpPr>
          <p:nvPr>
            <p:ph type="sldNum" sz="quarter" idx="12"/>
          </p:nvPr>
        </p:nvSpPr>
        <p:spPr/>
        <p:txBody>
          <a:bodyPr/>
          <a:lstStyle/>
          <a:p>
            <a:fld id="{86ED3864-7380-264F-93C6-1571F5F24E3A}" type="slidenum">
              <a:rPr lang="en-US" smtClean="0"/>
              <a:pPr/>
              <a:t>28</a:t>
            </a:fld>
            <a:endParaRPr lang="en-US" dirty="0"/>
          </a:p>
        </p:txBody>
      </p:sp>
    </p:spTree>
    <p:extLst>
      <p:ext uri="{BB962C8B-B14F-4D97-AF65-F5344CB8AC3E}">
        <p14:creationId xmlns:p14="http://schemas.microsoft.com/office/powerpoint/2010/main" val="646517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987974" y="135254"/>
            <a:ext cx="8465817" cy="453821"/>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 </a:t>
            </a:r>
            <a:r>
              <a:rPr lang="en-GB"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rPr>
              <a:t>Registration</a:t>
            </a:r>
            <a:endPar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endParaRPr>
          </a:p>
        </p:txBody>
      </p:sp>
      <p:graphicFrame>
        <p:nvGraphicFramePr>
          <p:cNvPr id="6" name="Table 5">
            <a:extLst>
              <a:ext uri="{FF2B5EF4-FFF2-40B4-BE49-F238E27FC236}">
                <a16:creationId xmlns:a16="http://schemas.microsoft.com/office/drawing/2014/main" id="{3AFCC3B1-EB79-4D84-A9B6-395FC5FBBC2D}"/>
              </a:ext>
            </a:extLst>
          </p:cNvPr>
          <p:cNvGraphicFramePr>
            <a:graphicFrameLocks noGrp="1"/>
          </p:cNvGraphicFramePr>
          <p:nvPr>
            <p:extLst>
              <p:ext uri="{D42A27DB-BD31-4B8C-83A1-F6EECF244321}">
                <p14:modId xmlns:p14="http://schemas.microsoft.com/office/powerpoint/2010/main" val="3745887560"/>
              </p:ext>
            </p:extLst>
          </p:nvPr>
        </p:nvGraphicFramePr>
        <p:xfrm>
          <a:off x="609603" y="654205"/>
          <a:ext cx="8199860" cy="3211365"/>
        </p:xfrm>
        <a:graphic>
          <a:graphicData uri="http://schemas.openxmlformats.org/drawingml/2006/table">
            <a:tbl>
              <a:tblPr firstRow="1" firstCol="1" bandRow="1">
                <a:tableStyleId>{5C22544A-7EE6-4342-B048-85BDC9FD1C3A}</a:tableStyleId>
              </a:tblPr>
              <a:tblGrid>
                <a:gridCol w="1940309">
                  <a:extLst>
                    <a:ext uri="{9D8B030D-6E8A-4147-A177-3AD203B41FA5}">
                      <a16:colId xmlns:a16="http://schemas.microsoft.com/office/drawing/2014/main" val="2422675860"/>
                    </a:ext>
                  </a:extLst>
                </a:gridCol>
                <a:gridCol w="899532">
                  <a:extLst>
                    <a:ext uri="{9D8B030D-6E8A-4147-A177-3AD203B41FA5}">
                      <a16:colId xmlns:a16="http://schemas.microsoft.com/office/drawing/2014/main" val="1275184384"/>
                    </a:ext>
                  </a:extLst>
                </a:gridCol>
                <a:gridCol w="854927">
                  <a:extLst>
                    <a:ext uri="{9D8B030D-6E8A-4147-A177-3AD203B41FA5}">
                      <a16:colId xmlns:a16="http://schemas.microsoft.com/office/drawing/2014/main" val="1123000446"/>
                    </a:ext>
                  </a:extLst>
                </a:gridCol>
                <a:gridCol w="944136">
                  <a:extLst>
                    <a:ext uri="{9D8B030D-6E8A-4147-A177-3AD203B41FA5}">
                      <a16:colId xmlns:a16="http://schemas.microsoft.com/office/drawing/2014/main" val="3339361115"/>
                    </a:ext>
                  </a:extLst>
                </a:gridCol>
                <a:gridCol w="892098">
                  <a:extLst>
                    <a:ext uri="{9D8B030D-6E8A-4147-A177-3AD203B41FA5}">
                      <a16:colId xmlns:a16="http://schemas.microsoft.com/office/drawing/2014/main" val="928913693"/>
                    </a:ext>
                  </a:extLst>
                </a:gridCol>
                <a:gridCol w="869795">
                  <a:extLst>
                    <a:ext uri="{9D8B030D-6E8A-4147-A177-3AD203B41FA5}">
                      <a16:colId xmlns:a16="http://schemas.microsoft.com/office/drawing/2014/main" val="4157241429"/>
                    </a:ext>
                  </a:extLst>
                </a:gridCol>
                <a:gridCol w="1799063">
                  <a:extLst>
                    <a:ext uri="{9D8B030D-6E8A-4147-A177-3AD203B41FA5}">
                      <a16:colId xmlns:a16="http://schemas.microsoft.com/office/drawing/2014/main" val="21367377"/>
                    </a:ext>
                  </a:extLst>
                </a:gridCol>
              </a:tblGrid>
              <a:tr h="237893">
                <a:tc gridSpan="7">
                  <a:txBody>
                    <a:bodyPr/>
                    <a:lstStyle/>
                    <a:p>
                      <a:pPr algn="just">
                        <a:lnSpc>
                          <a:spcPct val="115000"/>
                        </a:lnSpc>
                        <a:spcBef>
                          <a:spcPts val="1200"/>
                        </a:spcBef>
                        <a:spcAft>
                          <a:spcPts val="0"/>
                        </a:spcAft>
                        <a:tabLst>
                          <a:tab pos="914400" algn="l"/>
                        </a:tabLst>
                      </a:pPr>
                      <a:r>
                        <a:rPr lang="en-GB" sz="1000" b="1" kern="1200" dirty="0">
                          <a:solidFill>
                            <a:schemeClr val="bg1"/>
                          </a:solidFill>
                          <a:effectLst/>
                          <a:latin typeface="Verdana" panose="020B0604030504040204" pitchFamily="34" charset="0"/>
                          <a:ea typeface="Verdana" panose="020B0604030504040204" pitchFamily="34" charset="0"/>
                          <a:cs typeface="+mn-cs"/>
                        </a:rPr>
                        <a:t>Strategic Goal 2: Ensure effective training, registration and regulation within the private security industry</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ZA"/>
                    </a:p>
                  </a:txBody>
                  <a:tcPr/>
                </a:tc>
                <a:tc hMerge="1">
                  <a:txBody>
                    <a:bodyPr/>
                    <a:lstStyle/>
                    <a:p>
                      <a:endParaRPr lang="en-US"/>
                    </a:p>
                  </a:txBody>
                  <a:tcPr/>
                </a:tc>
                <a:tc hMerge="1">
                  <a:txBody>
                    <a:bodyPr/>
                    <a:lstStyle/>
                    <a:p>
                      <a:endParaRPr lang="en-ZA"/>
                    </a:p>
                  </a:txBody>
                  <a:tcPr/>
                </a:tc>
                <a:extLst>
                  <a:ext uri="{0D108BD9-81ED-4DB2-BD59-A6C34878D82A}">
                    <a16:rowId xmlns:a16="http://schemas.microsoft.com/office/drawing/2014/main" val="887361931"/>
                  </a:ext>
                </a:extLst>
              </a:tr>
              <a:tr h="237892">
                <a:tc gridSpan="7">
                  <a:txBody>
                    <a:bodyPr/>
                    <a:lstStyle/>
                    <a:p>
                      <a:pPr algn="just">
                        <a:lnSpc>
                          <a:spcPct val="115000"/>
                        </a:lnSpc>
                        <a:spcBef>
                          <a:spcPts val="1200"/>
                        </a:spcBef>
                        <a:spcAft>
                          <a:spcPts val="0"/>
                        </a:spcAft>
                        <a:tabLst>
                          <a:tab pos="914400" algn="l"/>
                        </a:tabLst>
                      </a:pPr>
                      <a:r>
                        <a:rPr lang="en-US" sz="1000" b="1" kern="1200" dirty="0">
                          <a:solidFill>
                            <a:schemeClr val="bg1"/>
                          </a:solidFill>
                          <a:effectLst/>
                          <a:latin typeface="Verdana" panose="020B0604030504040204" pitchFamily="34" charset="0"/>
                          <a:ea typeface="Verdana" panose="020B0604030504040204" pitchFamily="34" charset="0"/>
                          <a:cs typeface="+mn-cs"/>
                        </a:rPr>
                        <a:t>Strategic Objective: </a:t>
                      </a:r>
                      <a:r>
                        <a:rPr lang="en-GB" sz="1000" b="1" kern="1200" dirty="0">
                          <a:solidFill>
                            <a:schemeClr val="bg1"/>
                          </a:solidFill>
                          <a:effectLst/>
                          <a:latin typeface="Verdana" panose="020B0604030504040204" pitchFamily="34" charset="0"/>
                          <a:ea typeface="Verdana" panose="020B0604030504040204" pitchFamily="34" charset="0"/>
                          <a:cs typeface="+mn-cs"/>
                        </a:rPr>
                        <a:t>Improve the integrity and the turnaround time of registration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280381588"/>
                  </a:ext>
                </a:extLst>
              </a:tr>
              <a:tr h="61725">
                <a:tc rowSpan="2">
                  <a:txBody>
                    <a:bodyPr/>
                    <a:lstStyle/>
                    <a:p>
                      <a:pPr algn="just">
                        <a:lnSpc>
                          <a:spcPct val="115000"/>
                        </a:lnSpc>
                        <a:spcBef>
                          <a:spcPts val="1200"/>
                        </a:spcBef>
                        <a:spcAft>
                          <a:spcPts val="0"/>
                        </a:spcAft>
                        <a:tabLst>
                          <a:tab pos="914400" algn="l"/>
                        </a:tabLst>
                      </a:pPr>
                      <a:r>
                        <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Key Performance Indicator (KPI)</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Annual Target</a:t>
                      </a:r>
                    </a:p>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YTD Actual</a:t>
                      </a:r>
                    </a:p>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4">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Performance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157396428"/>
                  </a:ext>
                </a:extLst>
              </a:tr>
              <a:tr h="61725">
                <a:tc vMerge="1">
                  <a:txBody>
                    <a:bodyPr/>
                    <a:lstStyle/>
                    <a:p>
                      <a:pPr algn="just">
                        <a:lnSpc>
                          <a:spcPct val="115000"/>
                        </a:lnSpc>
                        <a:spcBef>
                          <a:spcPts val="1200"/>
                        </a:spcBef>
                        <a:spcAft>
                          <a:spcPts val="0"/>
                        </a:spcAft>
                        <a:tabLst>
                          <a:tab pos="914400" algn="l"/>
                        </a:tabLst>
                      </a:pPr>
                      <a:endPar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3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3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Progress Rating</a:t>
                      </a: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Reason for deviation &amp; Mitigation plan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09100440"/>
                  </a:ext>
                </a:extLst>
              </a:tr>
              <a:tr h="159408">
                <a:tc>
                  <a:txBody>
                    <a:bodyPr/>
                    <a:lstStyle/>
                    <a:p>
                      <a:pPr marL="0" marR="0" algn="l">
                        <a:lnSpc>
                          <a:spcPct val="150000"/>
                        </a:lnSpc>
                        <a:spcBef>
                          <a:spcPts val="0"/>
                        </a:spcBef>
                        <a:spcAft>
                          <a:spcPts val="0"/>
                        </a:spcAft>
                      </a:pPr>
                      <a:r>
                        <a:rPr lang="en-US" sz="900" b="0" kern="1200" dirty="0">
                          <a:solidFill>
                            <a:schemeClr val="tx1"/>
                          </a:solidFill>
                          <a:effectLst/>
                          <a:latin typeface="Verdana" panose="020B0604030504040204" pitchFamily="34" charset="0"/>
                          <a:ea typeface="Verdana" panose="020B0604030504040204" pitchFamily="34" charset="0"/>
                          <a:cs typeface="+mn-cs"/>
                        </a:rPr>
                        <a:t>Average turnaround time of applications for registration meeting all the requirements for security businesses (working days)</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l">
                        <a:lnSpc>
                          <a:spcPct val="150000"/>
                        </a:lnSpc>
                        <a:spcBef>
                          <a:spcPts val="0"/>
                        </a:spcBef>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Average of 10 days</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l">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Average of 7 days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l">
                        <a:lnSpc>
                          <a:spcPct val="150000"/>
                        </a:lnSpc>
                        <a:spcBef>
                          <a:spcPts val="0"/>
                        </a:spcBef>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Average of 10 days</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l">
                        <a:lnSpc>
                          <a:spcPct val="115000"/>
                        </a:lnSpc>
                        <a:spcBef>
                          <a:spcPts val="0"/>
                        </a:spcBef>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Average of </a:t>
                      </a:r>
                      <a:r>
                        <a:rPr lang="en-US" sz="900" dirty="0">
                          <a:effectLst/>
                          <a:latin typeface="Verdana" panose="020B0604030504040204" pitchFamily="34" charset="0"/>
                          <a:ea typeface="Calibri" panose="020F0502020204030204" pitchFamily="34" charset="0"/>
                          <a:cs typeface="Arial" panose="020B0604020202020204" pitchFamily="34" charset="0"/>
                        </a:rPr>
                        <a:t>7 days</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l">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Times New Roman" panose="02020603050405020304" pitchFamily="18" charset="0"/>
                        </a:rPr>
                        <a:t>Improved business processes.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64003584"/>
                  </a:ext>
                </a:extLst>
              </a:tr>
              <a:tr h="729888">
                <a:tc>
                  <a:txBody>
                    <a:bodyPr/>
                    <a:lstStyle/>
                    <a:p>
                      <a:pPr marL="0" marR="0" algn="l">
                        <a:lnSpc>
                          <a:spcPct val="150000"/>
                        </a:lnSpc>
                        <a:spcBef>
                          <a:spcPts val="0"/>
                        </a:spcBef>
                        <a:spcAft>
                          <a:spcPts val="0"/>
                        </a:spcAft>
                      </a:pPr>
                      <a:r>
                        <a:rPr lang="en-US" sz="900" b="0" kern="1200" dirty="0">
                          <a:solidFill>
                            <a:schemeClr val="tx1"/>
                          </a:solidFill>
                          <a:effectLst/>
                          <a:latin typeface="Verdana" panose="020B0604030504040204" pitchFamily="34" charset="0"/>
                          <a:ea typeface="Verdana" panose="020B0604030504040204" pitchFamily="34" charset="0"/>
                          <a:cs typeface="+mn-cs"/>
                        </a:rPr>
                        <a:t>Average turnaround time of applications for registration meeting all the requirements for security officers (working days)</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l">
                        <a:lnSpc>
                          <a:spcPct val="150000"/>
                        </a:lnSpc>
                        <a:spcBef>
                          <a:spcPts val="0"/>
                        </a:spcBef>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Average of 15 days</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l">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Average of 14 days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l">
                        <a:lnSpc>
                          <a:spcPct val="150000"/>
                        </a:lnSpc>
                        <a:spcBef>
                          <a:spcPts val="0"/>
                        </a:spcBef>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Average of 15 days</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l">
                        <a:lnSpc>
                          <a:spcPct val="115000"/>
                        </a:lnSpc>
                        <a:spcBef>
                          <a:spcPts val="0"/>
                        </a:spcBef>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Average of </a:t>
                      </a:r>
                      <a:r>
                        <a:rPr lang="en-US" sz="900" dirty="0">
                          <a:effectLst/>
                          <a:latin typeface="Verdana" panose="020B0604030504040204" pitchFamily="34" charset="0"/>
                          <a:ea typeface="Calibri" panose="020F0502020204030204" pitchFamily="34" charset="0"/>
                          <a:cs typeface="Arial" panose="020B0604020202020204" pitchFamily="34" charset="0"/>
                        </a:rPr>
                        <a:t>14 days</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t>
                      </a:r>
                      <a:endParaRPr lang="en-US"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39658088"/>
                  </a:ext>
                </a:extLst>
              </a:tr>
            </a:tbl>
          </a:graphicData>
        </a:graphic>
      </p:graphicFrame>
      <p:sp>
        <p:nvSpPr>
          <p:cNvPr id="7" name="Oval 6">
            <a:extLst>
              <a:ext uri="{FF2B5EF4-FFF2-40B4-BE49-F238E27FC236}">
                <a16:creationId xmlns:a16="http://schemas.microsoft.com/office/drawing/2014/main" id="{73635D0C-8B73-4041-AC4D-1E2749AA467A}"/>
              </a:ext>
            </a:extLst>
          </p:cNvPr>
          <p:cNvSpPr/>
          <p:nvPr/>
        </p:nvSpPr>
        <p:spPr>
          <a:xfrm>
            <a:off x="6430463" y="2071745"/>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81D04FB-7BF9-4A5F-A60A-231EB6E128F6}"/>
              </a:ext>
            </a:extLst>
          </p:cNvPr>
          <p:cNvSpPr/>
          <p:nvPr/>
        </p:nvSpPr>
        <p:spPr>
          <a:xfrm>
            <a:off x="6430463" y="3174902"/>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D33FF993-1F5A-4580-BEE7-8935D8EEC7D8}"/>
              </a:ext>
            </a:extLst>
          </p:cNvPr>
          <p:cNvSpPr>
            <a:spLocks noGrp="1"/>
          </p:cNvSpPr>
          <p:nvPr>
            <p:ph type="sldNum" sz="quarter" idx="12"/>
          </p:nvPr>
        </p:nvSpPr>
        <p:spPr/>
        <p:txBody>
          <a:bodyPr/>
          <a:lstStyle/>
          <a:p>
            <a:fld id="{86ED3864-7380-264F-93C6-1571F5F24E3A}" type="slidenum">
              <a:rPr lang="en-US" smtClean="0"/>
              <a:pPr/>
              <a:t>29</a:t>
            </a:fld>
            <a:endParaRPr lang="en-US" dirty="0"/>
          </a:p>
        </p:txBody>
      </p:sp>
    </p:spTree>
    <p:extLst>
      <p:ext uri="{BB962C8B-B14F-4D97-AF65-F5344CB8AC3E}">
        <p14:creationId xmlns:p14="http://schemas.microsoft.com/office/powerpoint/2010/main" val="4185359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5964906"/>
          </a:xfrm>
          <a:prstGeom prst="rect">
            <a:avLst/>
          </a:prstGeom>
        </p:spPr>
      </p:pic>
      <p:sp>
        <p:nvSpPr>
          <p:cNvPr id="2" name="Title 1"/>
          <p:cNvSpPr>
            <a:spLocks noGrp="1"/>
          </p:cNvSpPr>
          <p:nvPr>
            <p:ph type="ctrTitle"/>
          </p:nvPr>
        </p:nvSpPr>
        <p:spPr>
          <a:xfrm>
            <a:off x="786382" y="182004"/>
            <a:ext cx="5590563" cy="787990"/>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latin typeface="Verdana" pitchFamily="34" charset="0"/>
                <a:ea typeface="Verdana" pitchFamily="34" charset="0"/>
                <a:cs typeface="Verdana" pitchFamily="34" charset="0"/>
              </a:rPr>
              <a:t>PRESENTATION OVERVIEW</a:t>
            </a:r>
            <a:endPar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797723" y="969994"/>
            <a:ext cx="7548552" cy="4585231"/>
          </a:xfrm>
        </p:spPr>
        <p:txBody>
          <a:bodyPr>
            <a:noAutofit/>
          </a:bodyPr>
          <a:lstStyle/>
          <a:p>
            <a:pPr marL="342900" indent="-342900" algn="l">
              <a:spcBef>
                <a:spcPct val="20000"/>
              </a:spcBef>
              <a:defRPr/>
            </a:pPr>
            <a:endParaRPr lang="en-US" alt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r>
              <a:rPr lang="en-US" sz="1400" b="1" dirty="0">
                <a:solidFill>
                  <a:schemeClr val="accent2">
                    <a:lumMod val="50000"/>
                  </a:schemeClr>
                </a:solidFill>
                <a:latin typeface="Verdana" pitchFamily="34" charset="0"/>
                <a:ea typeface="Verdana" pitchFamily="34" charset="0"/>
                <a:cs typeface="Verdana" pitchFamily="34" charset="0"/>
              </a:rPr>
              <a:t>OPERATIONAL OVERVIEW AND KEY PERFORMANCE HIGHLIGHTS</a:t>
            </a:r>
          </a:p>
          <a:p>
            <a:pPr marL="342900" indent="-342900" algn="l">
              <a:spcBef>
                <a:spcPct val="20000"/>
              </a:spcBef>
              <a:defRPr/>
            </a:pPr>
            <a:endParaRPr lang="en-US" sz="14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r>
              <a:rPr lang="en-US" sz="1400" b="1" dirty="0">
                <a:solidFill>
                  <a:schemeClr val="accent2">
                    <a:lumMod val="50000"/>
                  </a:schemeClr>
                </a:solidFill>
                <a:latin typeface="Verdana" pitchFamily="34" charset="0"/>
                <a:ea typeface="Verdana" pitchFamily="34" charset="0"/>
                <a:cs typeface="Verdana" pitchFamily="34" charset="0"/>
              </a:rPr>
              <a:t>OVERALL PSiRA PERFORMANCE AGAINST APP TARGETS 2019/20</a:t>
            </a:r>
          </a:p>
          <a:p>
            <a:pPr marL="342900" indent="-342900" algn="l">
              <a:spcBef>
                <a:spcPct val="20000"/>
              </a:spcBef>
              <a:defRPr/>
            </a:pPr>
            <a:endParaRPr lang="en-US" sz="14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r>
              <a:rPr lang="en-US" sz="1400" b="1" dirty="0">
                <a:solidFill>
                  <a:schemeClr val="accent2">
                    <a:lumMod val="50000"/>
                  </a:schemeClr>
                </a:solidFill>
                <a:latin typeface="Verdana" pitchFamily="34" charset="0"/>
                <a:ea typeface="Verdana" pitchFamily="34" charset="0"/>
                <a:cs typeface="Verdana" pitchFamily="34" charset="0"/>
              </a:rPr>
              <a:t>PERFORMANCE REPORT 2019/20 QUARTERS 1 – 3</a:t>
            </a:r>
          </a:p>
          <a:p>
            <a:pPr marL="342900" indent="-342900" algn="l">
              <a:spcBef>
                <a:spcPct val="20000"/>
              </a:spcBef>
              <a:defRPr/>
            </a:pPr>
            <a:endParaRPr lang="en-US" sz="1400" b="1" dirty="0">
              <a:solidFill>
                <a:schemeClr val="accent2">
                  <a:lumMod val="50000"/>
                </a:schemeClr>
              </a:solidFill>
              <a:latin typeface="Verdana" pitchFamily="34" charset="0"/>
              <a:ea typeface="Verdana" pitchFamily="34" charset="0"/>
              <a:cs typeface="Verdana" pitchFamily="34" charset="0"/>
            </a:endParaRPr>
          </a:p>
          <a:p>
            <a:pPr marL="742950" lvl="1" indent="-285750" algn="l">
              <a:spcBef>
                <a:spcPct val="20000"/>
              </a:spcBef>
              <a:buFont typeface="Arial" pitchFamily="34" charset="0"/>
              <a:buChar char="–"/>
              <a:defRPr/>
            </a:pPr>
            <a:r>
              <a:rPr lang="en-US" sz="1400" b="1" dirty="0">
                <a:solidFill>
                  <a:schemeClr val="accent2">
                    <a:lumMod val="50000"/>
                  </a:schemeClr>
                </a:solidFill>
                <a:latin typeface="Verdana" pitchFamily="34" charset="0"/>
                <a:ea typeface="Verdana" pitchFamily="34" charset="0"/>
                <a:cs typeface="Verdana" pitchFamily="34" charset="0"/>
              </a:rPr>
              <a:t>Programme 1</a:t>
            </a:r>
            <a:r>
              <a:rPr lang="en-US" sz="1400" dirty="0">
                <a:solidFill>
                  <a:schemeClr val="accent2">
                    <a:lumMod val="50000"/>
                  </a:schemeClr>
                </a:solidFill>
                <a:latin typeface="Verdana" pitchFamily="34" charset="0"/>
                <a:ea typeface="Verdana" pitchFamily="34" charset="0"/>
                <a:cs typeface="Verdana" pitchFamily="34" charset="0"/>
              </a:rPr>
              <a:t>:  Administration</a:t>
            </a:r>
          </a:p>
          <a:p>
            <a:pPr marL="742950" lvl="1" indent="-285750" algn="l">
              <a:spcBef>
                <a:spcPct val="20000"/>
              </a:spcBef>
              <a:buFont typeface="Arial" pitchFamily="34" charset="0"/>
              <a:buChar char="–"/>
              <a:defRPr/>
            </a:pPr>
            <a:r>
              <a:rPr lang="en-US" sz="1400" b="1" dirty="0">
                <a:solidFill>
                  <a:schemeClr val="accent2">
                    <a:lumMod val="50000"/>
                  </a:schemeClr>
                </a:solidFill>
                <a:latin typeface="Verdana" pitchFamily="34" charset="0"/>
                <a:ea typeface="Verdana" pitchFamily="34" charset="0"/>
                <a:cs typeface="Verdana" pitchFamily="34" charset="0"/>
              </a:rPr>
              <a:t>Programme 2</a:t>
            </a:r>
            <a:r>
              <a:rPr lang="en-US" sz="1400" dirty="0">
                <a:solidFill>
                  <a:schemeClr val="accent2">
                    <a:lumMod val="50000"/>
                  </a:schemeClr>
                </a:solidFill>
                <a:latin typeface="Verdana" pitchFamily="34" charset="0"/>
                <a:ea typeface="Verdana" pitchFamily="34" charset="0"/>
                <a:cs typeface="Verdana" pitchFamily="34" charset="0"/>
              </a:rPr>
              <a:t>:  Law Enforcement</a:t>
            </a:r>
          </a:p>
          <a:p>
            <a:pPr marL="742950" lvl="1" indent="-285750" algn="l">
              <a:spcBef>
                <a:spcPct val="20000"/>
              </a:spcBef>
              <a:buFont typeface="Arial" pitchFamily="34" charset="0"/>
              <a:buChar char="–"/>
              <a:defRPr/>
            </a:pPr>
            <a:r>
              <a:rPr lang="en-US" sz="1400" b="1" dirty="0">
                <a:solidFill>
                  <a:schemeClr val="accent2">
                    <a:lumMod val="50000"/>
                  </a:schemeClr>
                </a:solidFill>
                <a:latin typeface="Verdana" pitchFamily="34" charset="0"/>
                <a:ea typeface="Verdana" pitchFamily="34" charset="0"/>
                <a:cs typeface="Verdana" pitchFamily="34" charset="0"/>
              </a:rPr>
              <a:t>Programme 3</a:t>
            </a:r>
            <a:r>
              <a:rPr lang="en-US" sz="1400" dirty="0">
                <a:solidFill>
                  <a:schemeClr val="accent2">
                    <a:lumMod val="50000"/>
                  </a:schemeClr>
                </a:solidFill>
                <a:latin typeface="Verdana" pitchFamily="34" charset="0"/>
                <a:ea typeface="Verdana" pitchFamily="34" charset="0"/>
                <a:cs typeface="Verdana" pitchFamily="34" charset="0"/>
              </a:rPr>
              <a:t>:  </a:t>
            </a:r>
            <a:r>
              <a:rPr lang="en-GB" sz="1400" dirty="0">
                <a:solidFill>
                  <a:schemeClr val="accent2">
                    <a:lumMod val="50000"/>
                  </a:schemeClr>
                </a:solidFill>
                <a:latin typeface="Verdana" pitchFamily="34" charset="0"/>
                <a:ea typeface="Verdana" pitchFamily="34" charset="0"/>
              </a:rPr>
              <a:t>Communications, Registration (CRM) and Training</a:t>
            </a:r>
            <a:endParaRPr lang="en-US" sz="1400" dirty="0">
              <a:solidFill>
                <a:schemeClr val="accent2">
                  <a:lumMod val="50000"/>
                </a:schemeClr>
              </a:solidFill>
              <a:latin typeface="Verdana" pitchFamily="34" charset="0"/>
              <a:ea typeface="Verdana" pitchFamily="34" charset="0"/>
            </a:endParaRPr>
          </a:p>
          <a:p>
            <a:pPr marL="342900" indent="-342900" algn="l">
              <a:spcBef>
                <a:spcPct val="20000"/>
              </a:spcBef>
              <a:defRPr/>
            </a:pPr>
            <a:endParaRPr lang="en-US" sz="1400"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r>
              <a:rPr lang="en-US" sz="1400" b="1" dirty="0">
                <a:solidFill>
                  <a:schemeClr val="accent2">
                    <a:lumMod val="50000"/>
                  </a:schemeClr>
                </a:solidFill>
                <a:latin typeface="Verdana" pitchFamily="34" charset="0"/>
                <a:ea typeface="Verdana" pitchFamily="34" charset="0"/>
                <a:cs typeface="Verdana" pitchFamily="34" charset="0"/>
              </a:rPr>
              <a:t>FINANCIAL PERFORMANCE</a:t>
            </a: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sp>
        <p:nvSpPr>
          <p:cNvPr id="6" name="Slide Number Placeholder 5">
            <a:extLst>
              <a:ext uri="{FF2B5EF4-FFF2-40B4-BE49-F238E27FC236}">
                <a16:creationId xmlns:a16="http://schemas.microsoft.com/office/drawing/2014/main" id="{4E2C83E4-EB8D-4D46-9649-5DC9C2766B35}"/>
              </a:ext>
            </a:extLst>
          </p:cNvPr>
          <p:cNvSpPr>
            <a:spLocks noGrp="1"/>
          </p:cNvSpPr>
          <p:nvPr>
            <p:ph type="sldNum" sz="quarter" idx="12"/>
          </p:nvPr>
        </p:nvSpPr>
        <p:spPr/>
        <p:txBody>
          <a:bodyPr/>
          <a:lstStyle/>
          <a:p>
            <a:fld id="{86ED3864-7380-264F-93C6-1571F5F24E3A}" type="slidenum">
              <a:rPr lang="en-US" smtClean="0"/>
              <a:pPr/>
              <a:t>3</a:t>
            </a:fld>
            <a:endParaRPr lang="en-US" dirty="0"/>
          </a:p>
        </p:txBody>
      </p:sp>
    </p:spTree>
    <p:extLst>
      <p:ext uri="{BB962C8B-B14F-4D97-AF65-F5344CB8AC3E}">
        <p14:creationId xmlns:p14="http://schemas.microsoft.com/office/powerpoint/2010/main" val="1568759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972209" y="87334"/>
            <a:ext cx="8465817" cy="453821"/>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 </a:t>
            </a:r>
            <a:r>
              <a:rPr lang="en-GB"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rPr>
              <a:t>Industry Registration</a:t>
            </a:r>
            <a:endPar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endParaRPr>
          </a:p>
        </p:txBody>
      </p:sp>
      <p:graphicFrame>
        <p:nvGraphicFramePr>
          <p:cNvPr id="6" name="Table 5">
            <a:extLst>
              <a:ext uri="{FF2B5EF4-FFF2-40B4-BE49-F238E27FC236}">
                <a16:creationId xmlns:a16="http://schemas.microsoft.com/office/drawing/2014/main" id="{3AFCC3B1-EB79-4D84-A9B6-395FC5FBBC2D}"/>
              </a:ext>
            </a:extLst>
          </p:cNvPr>
          <p:cNvGraphicFramePr>
            <a:graphicFrameLocks noGrp="1"/>
          </p:cNvGraphicFramePr>
          <p:nvPr>
            <p:extLst>
              <p:ext uri="{D42A27DB-BD31-4B8C-83A1-F6EECF244321}">
                <p14:modId xmlns:p14="http://schemas.microsoft.com/office/powerpoint/2010/main" val="4056193604"/>
              </p:ext>
            </p:extLst>
          </p:nvPr>
        </p:nvGraphicFramePr>
        <p:xfrm>
          <a:off x="609602" y="654205"/>
          <a:ext cx="8266382" cy="3775906"/>
        </p:xfrm>
        <a:graphic>
          <a:graphicData uri="http://schemas.openxmlformats.org/drawingml/2006/table">
            <a:tbl>
              <a:tblPr firstRow="1" firstCol="1" bandRow="1">
                <a:tableStyleId>{5C22544A-7EE6-4342-B048-85BDC9FD1C3A}</a:tableStyleId>
              </a:tblPr>
              <a:tblGrid>
                <a:gridCol w="1956050">
                  <a:extLst>
                    <a:ext uri="{9D8B030D-6E8A-4147-A177-3AD203B41FA5}">
                      <a16:colId xmlns:a16="http://schemas.microsoft.com/office/drawing/2014/main" val="2422675860"/>
                    </a:ext>
                  </a:extLst>
                </a:gridCol>
                <a:gridCol w="906830">
                  <a:extLst>
                    <a:ext uri="{9D8B030D-6E8A-4147-A177-3AD203B41FA5}">
                      <a16:colId xmlns:a16="http://schemas.microsoft.com/office/drawing/2014/main" val="1275184384"/>
                    </a:ext>
                  </a:extLst>
                </a:gridCol>
                <a:gridCol w="861863">
                  <a:extLst>
                    <a:ext uri="{9D8B030D-6E8A-4147-A177-3AD203B41FA5}">
                      <a16:colId xmlns:a16="http://schemas.microsoft.com/office/drawing/2014/main" val="1123000446"/>
                    </a:ext>
                  </a:extLst>
                </a:gridCol>
                <a:gridCol w="951795">
                  <a:extLst>
                    <a:ext uri="{9D8B030D-6E8A-4147-A177-3AD203B41FA5}">
                      <a16:colId xmlns:a16="http://schemas.microsoft.com/office/drawing/2014/main" val="3339361115"/>
                    </a:ext>
                  </a:extLst>
                </a:gridCol>
                <a:gridCol w="899335">
                  <a:extLst>
                    <a:ext uri="{9D8B030D-6E8A-4147-A177-3AD203B41FA5}">
                      <a16:colId xmlns:a16="http://schemas.microsoft.com/office/drawing/2014/main" val="928913693"/>
                    </a:ext>
                  </a:extLst>
                </a:gridCol>
                <a:gridCol w="876851">
                  <a:extLst>
                    <a:ext uri="{9D8B030D-6E8A-4147-A177-3AD203B41FA5}">
                      <a16:colId xmlns:a16="http://schemas.microsoft.com/office/drawing/2014/main" val="4157241429"/>
                    </a:ext>
                  </a:extLst>
                </a:gridCol>
                <a:gridCol w="1813658">
                  <a:extLst>
                    <a:ext uri="{9D8B030D-6E8A-4147-A177-3AD203B41FA5}">
                      <a16:colId xmlns:a16="http://schemas.microsoft.com/office/drawing/2014/main" val="21367377"/>
                    </a:ext>
                  </a:extLst>
                </a:gridCol>
              </a:tblGrid>
              <a:tr h="279713">
                <a:tc gridSpan="7">
                  <a:txBody>
                    <a:bodyPr/>
                    <a:lstStyle/>
                    <a:p>
                      <a:pPr algn="just">
                        <a:lnSpc>
                          <a:spcPct val="115000"/>
                        </a:lnSpc>
                        <a:spcBef>
                          <a:spcPts val="1200"/>
                        </a:spcBef>
                        <a:spcAft>
                          <a:spcPts val="0"/>
                        </a:spcAft>
                        <a:tabLst>
                          <a:tab pos="914400" algn="l"/>
                        </a:tabLst>
                      </a:pPr>
                      <a:r>
                        <a:rPr lang="en-GB" sz="1000" b="1" kern="1200" dirty="0">
                          <a:solidFill>
                            <a:schemeClr val="bg1"/>
                          </a:solidFill>
                          <a:effectLst/>
                          <a:latin typeface="Verdana" panose="020B0604030504040204" pitchFamily="34" charset="0"/>
                          <a:ea typeface="Verdana" panose="020B0604030504040204" pitchFamily="34" charset="0"/>
                          <a:cs typeface="+mn-cs"/>
                        </a:rPr>
                        <a:t>Strategic Goal 2: Ensure effective training, registration and regulation within the private security industry</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ZA"/>
                    </a:p>
                  </a:txBody>
                  <a:tcPr/>
                </a:tc>
                <a:tc hMerge="1">
                  <a:txBody>
                    <a:bodyPr/>
                    <a:lstStyle/>
                    <a:p>
                      <a:endParaRPr lang="en-US"/>
                    </a:p>
                  </a:txBody>
                  <a:tcPr/>
                </a:tc>
                <a:tc hMerge="1">
                  <a:txBody>
                    <a:bodyPr/>
                    <a:lstStyle/>
                    <a:p>
                      <a:endParaRPr lang="en-ZA"/>
                    </a:p>
                  </a:txBody>
                  <a:tcPr/>
                </a:tc>
                <a:extLst>
                  <a:ext uri="{0D108BD9-81ED-4DB2-BD59-A6C34878D82A}">
                    <a16:rowId xmlns:a16="http://schemas.microsoft.com/office/drawing/2014/main" val="887361931"/>
                  </a:ext>
                </a:extLst>
              </a:tr>
              <a:tr h="279712">
                <a:tc gridSpan="7">
                  <a:txBody>
                    <a:bodyPr/>
                    <a:lstStyle/>
                    <a:p>
                      <a:pPr algn="just">
                        <a:lnSpc>
                          <a:spcPct val="115000"/>
                        </a:lnSpc>
                        <a:spcBef>
                          <a:spcPts val="1200"/>
                        </a:spcBef>
                        <a:spcAft>
                          <a:spcPts val="0"/>
                        </a:spcAft>
                        <a:tabLst>
                          <a:tab pos="914400" algn="l"/>
                        </a:tabLst>
                      </a:pPr>
                      <a:r>
                        <a:rPr lang="en-US" sz="1000" b="1" kern="1200" dirty="0">
                          <a:solidFill>
                            <a:schemeClr val="bg1"/>
                          </a:solidFill>
                          <a:effectLst/>
                          <a:latin typeface="Verdana" panose="020B0604030504040204" pitchFamily="34" charset="0"/>
                          <a:ea typeface="Verdana" panose="020B0604030504040204" pitchFamily="34" charset="0"/>
                          <a:cs typeface="+mn-cs"/>
                        </a:rPr>
                        <a:t>Strategic Objective: </a:t>
                      </a:r>
                      <a:r>
                        <a:rPr lang="en-GB" sz="1000" b="1" kern="1200" dirty="0">
                          <a:solidFill>
                            <a:schemeClr val="bg1"/>
                          </a:solidFill>
                          <a:effectLst/>
                          <a:latin typeface="Verdana" panose="020B0604030504040204" pitchFamily="34" charset="0"/>
                          <a:ea typeface="Verdana" panose="020B0604030504040204" pitchFamily="34" charset="0"/>
                          <a:cs typeface="+mn-cs"/>
                        </a:rPr>
                        <a:t>Promote compliance with minimum professional training standards by the SSPs</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280381588"/>
                  </a:ext>
                </a:extLst>
              </a:tr>
              <a:tr h="206070">
                <a:tc rowSpan="2">
                  <a:txBody>
                    <a:bodyPr/>
                    <a:lstStyle/>
                    <a:p>
                      <a:pPr algn="just">
                        <a:lnSpc>
                          <a:spcPct val="115000"/>
                        </a:lnSpc>
                        <a:spcBef>
                          <a:spcPts val="1200"/>
                        </a:spcBef>
                        <a:spcAft>
                          <a:spcPts val="0"/>
                        </a:spcAft>
                        <a:tabLst>
                          <a:tab pos="914400" algn="l"/>
                        </a:tabLst>
                      </a:pPr>
                      <a:r>
                        <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Key Performance Indicator (KPI)</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Annual Target</a:t>
                      </a:r>
                    </a:p>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YTD Actual</a:t>
                      </a:r>
                    </a:p>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4">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Performance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157396428"/>
                  </a:ext>
                </a:extLst>
              </a:tr>
              <a:tr h="591331">
                <a:tc vMerge="1">
                  <a:txBody>
                    <a:bodyPr/>
                    <a:lstStyle/>
                    <a:p>
                      <a:pPr algn="just">
                        <a:lnSpc>
                          <a:spcPct val="115000"/>
                        </a:lnSpc>
                        <a:spcBef>
                          <a:spcPts val="1200"/>
                        </a:spcBef>
                        <a:spcAft>
                          <a:spcPts val="0"/>
                        </a:spcAft>
                        <a:tabLst>
                          <a:tab pos="914400" algn="l"/>
                        </a:tabLst>
                      </a:pPr>
                      <a:endPar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3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3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Progress Rating</a:t>
                      </a: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Reason for deviation &amp; Mitigation plan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09100440"/>
                  </a:ext>
                </a:extLst>
              </a:tr>
              <a:tr h="967632">
                <a:tc>
                  <a:txBody>
                    <a:bodyPr/>
                    <a:lstStyle/>
                    <a:p>
                      <a:pPr marL="0" marR="0">
                        <a:lnSpc>
                          <a:spcPct val="150000"/>
                        </a:lnSpc>
                        <a:spcBef>
                          <a:spcPts val="0"/>
                        </a:spcBef>
                        <a:spcAft>
                          <a:spcPts val="0"/>
                        </a:spcAft>
                      </a:pPr>
                      <a:r>
                        <a:rPr lang="en-US" sz="900" b="0" kern="1200" dirty="0">
                          <a:solidFill>
                            <a:schemeClr val="tx1"/>
                          </a:solidFill>
                          <a:effectLst/>
                          <a:latin typeface="Verdana" panose="020B0604030504040204" pitchFamily="34" charset="0"/>
                          <a:ea typeface="Verdana" panose="020B0604030504040204" pitchFamily="34" charset="0"/>
                          <a:cs typeface="+mn-cs"/>
                        </a:rPr>
                        <a:t>Number of capacity building activities for SSP training institutions</a:t>
                      </a:r>
                    </a:p>
                    <a:p>
                      <a:pPr marL="0" marR="0">
                        <a:lnSpc>
                          <a:spcPct val="150000"/>
                        </a:lnSpc>
                        <a:spcBef>
                          <a:spcPts val="0"/>
                        </a:spcBef>
                        <a:spcAft>
                          <a:spcPts val="0"/>
                        </a:spcAft>
                        <a:tabLst>
                          <a:tab pos="228600" algn="l"/>
                        </a:tabLst>
                      </a:pPr>
                      <a:r>
                        <a:rPr lang="en-US" sz="900" b="0" kern="1200" dirty="0">
                          <a:solidFill>
                            <a:schemeClr val="tx1"/>
                          </a:solidFill>
                          <a:effectLst/>
                          <a:latin typeface="Verdana" panose="020B0604030504040204" pitchFamily="34" charset="0"/>
                          <a:ea typeface="Verdana" panose="020B0604030504040204" pitchFamily="34" charset="0"/>
                          <a:cs typeface="+mn-cs"/>
                        </a:rPr>
                        <a:t>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nSpc>
                          <a:spcPct val="150000"/>
                        </a:lnSpc>
                        <a:spcBef>
                          <a:spcPts val="0"/>
                        </a:spcBef>
                        <a:spcAft>
                          <a:spcPts val="0"/>
                        </a:spcAft>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14 Capacity building activities</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12</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4 Capacity building activities</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4 Capacity building activities</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64003584"/>
                  </a:ext>
                </a:extLst>
              </a:tr>
              <a:tr h="1451448">
                <a:tc>
                  <a:txBody>
                    <a:bodyPr/>
                    <a:lstStyle/>
                    <a:p>
                      <a:pPr marL="0" marR="0">
                        <a:lnSpc>
                          <a:spcPct val="150000"/>
                        </a:lnSpc>
                        <a:spcBef>
                          <a:spcPts val="0"/>
                        </a:spcBef>
                        <a:spcAft>
                          <a:spcPts val="0"/>
                        </a:spcAft>
                      </a:pPr>
                      <a:r>
                        <a:rPr lang="en-US" sz="900" b="0" kern="1200" dirty="0">
                          <a:solidFill>
                            <a:schemeClr val="tx1"/>
                          </a:solidFill>
                          <a:effectLst/>
                          <a:latin typeface="Verdana" panose="020B0604030504040204" pitchFamily="34" charset="0"/>
                          <a:ea typeface="Verdana" panose="020B0604030504040204" pitchFamily="34" charset="0"/>
                          <a:cs typeface="+mn-cs"/>
                        </a:rPr>
                        <a:t>Number of additional training security service providers registered and accredited with PSiRA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nSpc>
                          <a:spcPct val="150000"/>
                        </a:lnSpc>
                        <a:spcBef>
                          <a:spcPts val="0"/>
                        </a:spcBef>
                        <a:spcAft>
                          <a:spcPts val="0"/>
                        </a:spcAft>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200 More registered training SSPs accredited with PSiRA</a:t>
                      </a:r>
                      <a:endPar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176 more</a:t>
                      </a:r>
                    </a:p>
                    <a:p>
                      <a:pPr marL="0" marR="0">
                        <a:lnSpc>
                          <a:spcPct val="150000"/>
                        </a:lnSpc>
                        <a:spcBef>
                          <a:spcPts val="0"/>
                        </a:spcBef>
                        <a:spcAft>
                          <a:spcPts val="0"/>
                        </a:spcAft>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registered</a:t>
                      </a:r>
                    </a:p>
                    <a:p>
                      <a:pPr marL="0" marR="0">
                        <a:lnSpc>
                          <a:spcPct val="150000"/>
                        </a:lnSpc>
                        <a:spcBef>
                          <a:spcPts val="0"/>
                        </a:spcBef>
                        <a:spcAft>
                          <a:spcPts val="0"/>
                        </a:spcAft>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training SSPs</a:t>
                      </a:r>
                    </a:p>
                    <a:p>
                      <a:pPr marL="0" marR="0">
                        <a:lnSpc>
                          <a:spcPct val="150000"/>
                        </a:lnSpc>
                        <a:spcBef>
                          <a:spcPts val="0"/>
                        </a:spcBef>
                        <a:spcAft>
                          <a:spcPts val="0"/>
                        </a:spcAft>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accredited</a:t>
                      </a:r>
                    </a:p>
                    <a:p>
                      <a:pPr marL="0" marR="0">
                        <a:lnSpc>
                          <a:spcPct val="150000"/>
                        </a:lnSpc>
                        <a:spcBef>
                          <a:spcPts val="0"/>
                        </a:spcBef>
                        <a:spcAft>
                          <a:spcPts val="0"/>
                        </a:spcAft>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with PSiRA</a:t>
                      </a:r>
                      <a:endPar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140 more</a:t>
                      </a:r>
                    </a:p>
                    <a:p>
                      <a:pPr marL="0" marR="0">
                        <a:lnSpc>
                          <a:spcPct val="150000"/>
                        </a:lnSpc>
                        <a:spcBef>
                          <a:spcPts val="0"/>
                        </a:spcBef>
                        <a:spcAft>
                          <a:spcPts val="0"/>
                        </a:spcAft>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registered</a:t>
                      </a:r>
                    </a:p>
                    <a:p>
                      <a:pPr marL="0" marR="0">
                        <a:lnSpc>
                          <a:spcPct val="150000"/>
                        </a:lnSpc>
                        <a:spcBef>
                          <a:spcPts val="0"/>
                        </a:spcBef>
                        <a:spcAft>
                          <a:spcPts val="0"/>
                        </a:spcAft>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training SSPs</a:t>
                      </a:r>
                    </a:p>
                    <a:p>
                      <a:pPr marL="0" marR="0">
                        <a:lnSpc>
                          <a:spcPct val="150000"/>
                        </a:lnSpc>
                        <a:spcBef>
                          <a:spcPts val="0"/>
                        </a:spcBef>
                        <a:spcAft>
                          <a:spcPts val="0"/>
                        </a:spcAft>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accredited</a:t>
                      </a:r>
                    </a:p>
                    <a:p>
                      <a:pPr marL="0" marR="0">
                        <a:lnSpc>
                          <a:spcPct val="150000"/>
                        </a:lnSpc>
                        <a:spcBef>
                          <a:spcPts val="0"/>
                        </a:spcBef>
                        <a:spcAft>
                          <a:spcPts val="0"/>
                        </a:spcAft>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with PSiRA</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176 more registered</a:t>
                      </a:r>
                    </a:p>
                    <a:p>
                      <a:pPr marL="0" marR="0">
                        <a:lnSpc>
                          <a:spcPct val="150000"/>
                        </a:lnSpc>
                        <a:spcBef>
                          <a:spcPts val="0"/>
                        </a:spcBef>
                        <a:spcAft>
                          <a:spcPts val="0"/>
                        </a:spcAft>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training SSPs</a:t>
                      </a:r>
                    </a:p>
                    <a:p>
                      <a:pPr marL="0" marR="0">
                        <a:lnSpc>
                          <a:spcPct val="150000"/>
                        </a:lnSpc>
                        <a:spcBef>
                          <a:spcPts val="0"/>
                        </a:spcBef>
                        <a:spcAft>
                          <a:spcPts val="0"/>
                        </a:spcAft>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accredited</a:t>
                      </a:r>
                    </a:p>
                    <a:p>
                      <a:pPr marL="0" marR="0">
                        <a:lnSpc>
                          <a:spcPct val="150000"/>
                        </a:lnSpc>
                        <a:spcBef>
                          <a:spcPts val="0"/>
                        </a:spcBef>
                        <a:spcAft>
                          <a:spcPts val="0"/>
                        </a:spcAft>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with PSiRA</a:t>
                      </a:r>
                      <a:endPar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Increased interest in SSPs wanting to get involved in the training environment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39658088"/>
                  </a:ext>
                </a:extLst>
              </a:tr>
            </a:tbl>
          </a:graphicData>
        </a:graphic>
      </p:graphicFrame>
      <p:sp>
        <p:nvSpPr>
          <p:cNvPr id="7" name="Oval 6">
            <a:extLst>
              <a:ext uri="{FF2B5EF4-FFF2-40B4-BE49-F238E27FC236}">
                <a16:creationId xmlns:a16="http://schemas.microsoft.com/office/drawing/2014/main" id="{73635D0C-8B73-4041-AC4D-1E2749AA467A}"/>
              </a:ext>
            </a:extLst>
          </p:cNvPr>
          <p:cNvSpPr/>
          <p:nvPr/>
        </p:nvSpPr>
        <p:spPr>
          <a:xfrm>
            <a:off x="6452800" y="2259887"/>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81D04FB-7BF9-4A5F-A60A-231EB6E128F6}"/>
              </a:ext>
            </a:extLst>
          </p:cNvPr>
          <p:cNvSpPr/>
          <p:nvPr/>
        </p:nvSpPr>
        <p:spPr>
          <a:xfrm>
            <a:off x="6452800" y="3466834"/>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B3A59CC3-2CC9-4B54-895B-A9DBFA581B29}"/>
              </a:ext>
            </a:extLst>
          </p:cNvPr>
          <p:cNvSpPr>
            <a:spLocks noGrp="1"/>
          </p:cNvSpPr>
          <p:nvPr>
            <p:ph type="sldNum" sz="quarter" idx="12"/>
          </p:nvPr>
        </p:nvSpPr>
        <p:spPr/>
        <p:txBody>
          <a:bodyPr/>
          <a:lstStyle/>
          <a:p>
            <a:fld id="{86ED3864-7380-264F-93C6-1571F5F24E3A}" type="slidenum">
              <a:rPr lang="en-US" smtClean="0"/>
              <a:pPr/>
              <a:t>30</a:t>
            </a:fld>
            <a:endParaRPr lang="en-US" dirty="0"/>
          </a:p>
        </p:txBody>
      </p:sp>
    </p:spTree>
    <p:extLst>
      <p:ext uri="{BB962C8B-B14F-4D97-AF65-F5344CB8AC3E}">
        <p14:creationId xmlns:p14="http://schemas.microsoft.com/office/powerpoint/2010/main" val="519439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266700" y="150396"/>
            <a:ext cx="8808719" cy="453821"/>
          </a:xfrm>
        </p:spPr>
        <p:txBody>
          <a:bodyPr>
            <a:noAutofit/>
          </a:bodyPr>
          <a:lstStyle/>
          <a:p>
            <a:pPr marL="342900" lvl="0" indent="-342900" algn="l" defTabSz="914400">
              <a:lnSpc>
                <a:spcPct val="100000"/>
              </a:lnSpc>
              <a:spcBef>
                <a:spcPts val="0"/>
              </a:spcBef>
              <a:defRPr/>
            </a:pPr>
            <a:r>
              <a:rPr lang="en-US" sz="23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 </a:t>
            </a:r>
            <a:r>
              <a:rPr lang="en-GB" sz="23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rPr>
              <a:t>Industry Research &amp; Development</a:t>
            </a:r>
            <a:endParaRPr lang="en-US" sz="23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endParaRPr>
          </a:p>
        </p:txBody>
      </p:sp>
      <p:graphicFrame>
        <p:nvGraphicFramePr>
          <p:cNvPr id="6" name="Table 5">
            <a:extLst>
              <a:ext uri="{FF2B5EF4-FFF2-40B4-BE49-F238E27FC236}">
                <a16:creationId xmlns:a16="http://schemas.microsoft.com/office/drawing/2014/main" id="{3AFCC3B1-EB79-4D84-A9B6-395FC5FBBC2D}"/>
              </a:ext>
            </a:extLst>
          </p:cNvPr>
          <p:cNvGraphicFramePr>
            <a:graphicFrameLocks noGrp="1"/>
          </p:cNvGraphicFramePr>
          <p:nvPr>
            <p:extLst>
              <p:ext uri="{D42A27DB-BD31-4B8C-83A1-F6EECF244321}">
                <p14:modId xmlns:p14="http://schemas.microsoft.com/office/powerpoint/2010/main" val="2959472161"/>
              </p:ext>
            </p:extLst>
          </p:nvPr>
        </p:nvGraphicFramePr>
        <p:xfrm>
          <a:off x="609602" y="644994"/>
          <a:ext cx="8290030" cy="4344792"/>
        </p:xfrm>
        <a:graphic>
          <a:graphicData uri="http://schemas.openxmlformats.org/drawingml/2006/table">
            <a:tbl>
              <a:tblPr firstRow="1" firstCol="1" bandRow="1">
                <a:tableStyleId>{5C22544A-7EE6-4342-B048-85BDC9FD1C3A}</a:tableStyleId>
              </a:tblPr>
              <a:tblGrid>
                <a:gridCol w="1255715">
                  <a:extLst>
                    <a:ext uri="{9D8B030D-6E8A-4147-A177-3AD203B41FA5}">
                      <a16:colId xmlns:a16="http://schemas.microsoft.com/office/drawing/2014/main" val="2422675860"/>
                    </a:ext>
                  </a:extLst>
                </a:gridCol>
                <a:gridCol w="1063124">
                  <a:extLst>
                    <a:ext uri="{9D8B030D-6E8A-4147-A177-3AD203B41FA5}">
                      <a16:colId xmlns:a16="http://schemas.microsoft.com/office/drawing/2014/main" val="1275184384"/>
                    </a:ext>
                  </a:extLst>
                </a:gridCol>
                <a:gridCol w="953942">
                  <a:extLst>
                    <a:ext uri="{9D8B030D-6E8A-4147-A177-3AD203B41FA5}">
                      <a16:colId xmlns:a16="http://schemas.microsoft.com/office/drawing/2014/main" val="1123000446"/>
                    </a:ext>
                  </a:extLst>
                </a:gridCol>
                <a:gridCol w="1059936">
                  <a:extLst>
                    <a:ext uri="{9D8B030D-6E8A-4147-A177-3AD203B41FA5}">
                      <a16:colId xmlns:a16="http://schemas.microsoft.com/office/drawing/2014/main" val="3339361115"/>
                    </a:ext>
                  </a:extLst>
                </a:gridCol>
                <a:gridCol w="1429718">
                  <a:extLst>
                    <a:ext uri="{9D8B030D-6E8A-4147-A177-3AD203B41FA5}">
                      <a16:colId xmlns:a16="http://schemas.microsoft.com/office/drawing/2014/main" val="928913693"/>
                    </a:ext>
                  </a:extLst>
                </a:gridCol>
                <a:gridCol w="801273">
                  <a:extLst>
                    <a:ext uri="{9D8B030D-6E8A-4147-A177-3AD203B41FA5}">
                      <a16:colId xmlns:a16="http://schemas.microsoft.com/office/drawing/2014/main" val="4157241429"/>
                    </a:ext>
                  </a:extLst>
                </a:gridCol>
                <a:gridCol w="1726322">
                  <a:extLst>
                    <a:ext uri="{9D8B030D-6E8A-4147-A177-3AD203B41FA5}">
                      <a16:colId xmlns:a16="http://schemas.microsoft.com/office/drawing/2014/main" val="21367377"/>
                    </a:ext>
                  </a:extLst>
                </a:gridCol>
              </a:tblGrid>
              <a:tr h="237893">
                <a:tc gridSpan="7">
                  <a:txBody>
                    <a:bodyPr/>
                    <a:lstStyle/>
                    <a:p>
                      <a:pPr algn="just">
                        <a:lnSpc>
                          <a:spcPct val="115000"/>
                        </a:lnSpc>
                        <a:spcBef>
                          <a:spcPts val="1200"/>
                        </a:spcBef>
                        <a:spcAft>
                          <a:spcPts val="0"/>
                        </a:spcAft>
                        <a:tabLst>
                          <a:tab pos="914400" algn="l"/>
                        </a:tabLst>
                      </a:pPr>
                      <a:r>
                        <a:rPr lang="en-GB" sz="1000" b="1" kern="1200" dirty="0">
                          <a:solidFill>
                            <a:schemeClr val="bg1"/>
                          </a:solidFill>
                          <a:effectLst/>
                          <a:latin typeface="Verdana" panose="020B0604030504040204" pitchFamily="34" charset="0"/>
                          <a:ea typeface="Verdana" panose="020B0604030504040204" pitchFamily="34" charset="0"/>
                          <a:cs typeface="+mn-cs"/>
                        </a:rPr>
                        <a:t>Strategic Goal 2: Ensure effective training, registration and regulation within the private security industry</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ZA"/>
                    </a:p>
                  </a:txBody>
                  <a:tcPr/>
                </a:tc>
                <a:tc hMerge="1">
                  <a:txBody>
                    <a:bodyPr/>
                    <a:lstStyle/>
                    <a:p>
                      <a:endParaRPr lang="en-US"/>
                    </a:p>
                  </a:txBody>
                  <a:tcPr/>
                </a:tc>
                <a:tc hMerge="1">
                  <a:txBody>
                    <a:bodyPr/>
                    <a:lstStyle/>
                    <a:p>
                      <a:endParaRPr lang="en-ZA"/>
                    </a:p>
                  </a:txBody>
                  <a:tcPr/>
                </a:tc>
                <a:extLst>
                  <a:ext uri="{0D108BD9-81ED-4DB2-BD59-A6C34878D82A}">
                    <a16:rowId xmlns:a16="http://schemas.microsoft.com/office/drawing/2014/main" val="887361931"/>
                  </a:ext>
                </a:extLst>
              </a:tr>
              <a:tr h="237892">
                <a:tc gridSpan="7">
                  <a:txBody>
                    <a:bodyPr/>
                    <a:lstStyle/>
                    <a:p>
                      <a:r>
                        <a:rPr lang="en-US" sz="1000" b="1" kern="1200" dirty="0">
                          <a:solidFill>
                            <a:schemeClr val="bg1"/>
                          </a:solidFill>
                          <a:effectLst/>
                          <a:latin typeface="Verdana" panose="020B0604030504040204" pitchFamily="34" charset="0"/>
                          <a:ea typeface="Verdana" panose="020B0604030504040204" pitchFamily="34" charset="0"/>
                          <a:cs typeface="+mn-cs"/>
                        </a:rPr>
                        <a:t>Strategic Objective: </a:t>
                      </a:r>
                      <a:r>
                        <a:rPr lang="en-GB" sz="1000" b="1" kern="1200" dirty="0">
                          <a:solidFill>
                            <a:schemeClr val="bg1"/>
                          </a:solidFill>
                          <a:effectLst/>
                          <a:latin typeface="Verdana" panose="020B0604030504040204" pitchFamily="34" charset="0"/>
                          <a:ea typeface="Verdana" panose="020B0604030504040204" pitchFamily="34" charset="0"/>
                          <a:cs typeface="+mn-cs"/>
                        </a:rPr>
                        <a:t>Conduct research to inform development of policy and legislative direction of the private</a:t>
                      </a:r>
                    </a:p>
                    <a:p>
                      <a:pPr lvl="4"/>
                      <a:r>
                        <a:rPr lang="en-US" sz="1000" b="1" kern="1200" dirty="0">
                          <a:solidFill>
                            <a:schemeClr val="bg1"/>
                          </a:solidFill>
                          <a:effectLst/>
                          <a:latin typeface="Verdana" panose="020B0604030504040204" pitchFamily="34" charset="0"/>
                          <a:ea typeface="Verdana" panose="020B0604030504040204" pitchFamily="34" charset="0"/>
                          <a:cs typeface="+mn-cs"/>
                        </a:rPr>
                        <a:t>  security industry</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pPr algn="just">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280381588"/>
                  </a:ext>
                </a:extLst>
              </a:tr>
              <a:tr h="61725">
                <a:tc rowSpan="2">
                  <a:txBody>
                    <a:bodyPr/>
                    <a:lstStyle/>
                    <a:p>
                      <a:pPr algn="just">
                        <a:lnSpc>
                          <a:spcPct val="115000"/>
                        </a:lnSpc>
                        <a:spcBef>
                          <a:spcPts val="1200"/>
                        </a:spcBef>
                        <a:spcAft>
                          <a:spcPts val="0"/>
                        </a:spcAft>
                        <a:tabLst>
                          <a:tab pos="914400" algn="l"/>
                        </a:tabLst>
                      </a:pPr>
                      <a:r>
                        <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Key Performance Indicator (KPI)</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Annual Target</a:t>
                      </a:r>
                    </a:p>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YTD Actual</a:t>
                      </a:r>
                    </a:p>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4">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Performance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157396428"/>
                  </a:ext>
                </a:extLst>
              </a:tr>
              <a:tr h="61725">
                <a:tc vMerge="1">
                  <a:txBody>
                    <a:bodyPr/>
                    <a:lstStyle/>
                    <a:p>
                      <a:pPr algn="just">
                        <a:lnSpc>
                          <a:spcPct val="115000"/>
                        </a:lnSpc>
                        <a:spcBef>
                          <a:spcPts val="1200"/>
                        </a:spcBef>
                        <a:spcAft>
                          <a:spcPts val="0"/>
                        </a:spcAft>
                        <a:tabLst>
                          <a:tab pos="914400" algn="l"/>
                        </a:tabLst>
                      </a:pPr>
                      <a:endPar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3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3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Progress Rating</a:t>
                      </a: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Reason for deviation &amp; Mitigation plan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09100440"/>
                  </a:ext>
                </a:extLst>
              </a:tr>
              <a:tr h="159408">
                <a:tc>
                  <a:txBody>
                    <a:bodyPr/>
                    <a:lstStyle/>
                    <a:p>
                      <a:pPr marL="0" marR="0">
                        <a:lnSpc>
                          <a:spcPct val="150000"/>
                        </a:lnSpc>
                        <a:spcBef>
                          <a:spcPts val="0"/>
                        </a:spcBef>
                        <a:spcAft>
                          <a:spcPts val="0"/>
                        </a:spcAft>
                      </a:pPr>
                      <a:r>
                        <a:rPr lang="en-US"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Number of completed research topics</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3 Research Topics</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1 research</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topic completed</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1 research</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topic completed</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GB"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1 </a:t>
                      </a:r>
                      <a:r>
                        <a:rPr lang="en-US" sz="90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research</a:t>
                      </a:r>
                      <a:endParaRPr lang="en-US"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marL="0" marR="0" lvl="0" indent="0" algn="l" defTabSz="685800" rtl="0" eaLnBrk="1" fontAlgn="auto" latinLnBrk="0" hangingPunct="1">
                        <a:lnSpc>
                          <a:spcPct val="150000"/>
                        </a:lnSpc>
                        <a:spcBef>
                          <a:spcPts val="0"/>
                        </a:spcBef>
                        <a:spcAft>
                          <a:spcPts val="0"/>
                        </a:spcAft>
                        <a:buClrTx/>
                        <a:buSzTx/>
                        <a:buFontTx/>
                        <a:buNone/>
                        <a:tabLst/>
                        <a:defRPr/>
                      </a:pPr>
                      <a:r>
                        <a:rPr lang="en-US" sz="90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topic completed (</a:t>
                      </a:r>
                      <a:r>
                        <a:rPr lang="en-GB"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Anti-poaching report)</a:t>
                      </a:r>
                      <a:endParaRPr lang="en-US"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defTabSz="685800" rtl="0" eaLnBrk="1" latinLnBrk="0" hangingPunct="1">
                        <a:lnSpc>
                          <a:spcPct val="150000"/>
                        </a:lnSpc>
                        <a:spcBef>
                          <a:spcPts val="0"/>
                        </a:spcBef>
                        <a:spcAft>
                          <a:spcPts val="0"/>
                        </a:spcAft>
                      </a:pPr>
                      <a:r>
                        <a:rPr lang="en-GB"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 -</a:t>
                      </a:r>
                      <a:endParaRPr lang="en-US"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64003584"/>
                  </a:ext>
                </a:extLst>
              </a:tr>
              <a:tr h="655039">
                <a:tc>
                  <a:txBody>
                    <a:bodyPr/>
                    <a:lstStyle/>
                    <a:p>
                      <a:pPr marL="0" marR="0">
                        <a:lnSpc>
                          <a:spcPct val="150000"/>
                        </a:lnSpc>
                        <a:spcBef>
                          <a:spcPts val="0"/>
                        </a:spcBef>
                        <a:spcAft>
                          <a:spcPts val="0"/>
                        </a:spcAft>
                      </a:pPr>
                      <a:r>
                        <a:rPr lang="en-US"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Number of completed surveys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4 Surveys</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2 </a:t>
                      </a:r>
                      <a:r>
                        <a:rPr lang="en-US" sz="900" dirty="0">
                          <a:effectLst/>
                          <a:latin typeface="Verdana" panose="020B0604030504040204" pitchFamily="34" charset="0"/>
                          <a:ea typeface="Calibri" panose="020F0502020204030204" pitchFamily="34" charset="0"/>
                          <a:cs typeface="Arial" panose="020B0604020202020204" pitchFamily="34" charset="0"/>
                        </a:rPr>
                        <a:t>surveys completed</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2 surveys completed</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l" defTabSz="685800" rtl="0" eaLnBrk="1" latinLnBrk="0" hangingPunct="1">
                        <a:lnSpc>
                          <a:spcPct val="150000"/>
                        </a:lnSpc>
                        <a:spcBef>
                          <a:spcPts val="0"/>
                        </a:spcBef>
                        <a:spcAft>
                          <a:spcPts val="0"/>
                        </a:spcAft>
                      </a:pPr>
                      <a:r>
                        <a:rPr lang="en-GB"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2 </a:t>
                      </a:r>
                      <a:r>
                        <a:rPr lang="en-US" sz="90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surveys completed (</a:t>
                      </a:r>
                      <a:r>
                        <a:rPr lang="en-GB"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Anti-poaching </a:t>
                      </a:r>
                      <a:r>
                        <a:rPr lang="en-US"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&amp; </a:t>
                      </a:r>
                      <a:r>
                        <a:rPr lang="en-GB"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In-house</a:t>
                      </a:r>
                      <a:r>
                        <a:rPr lang="en-US"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Verdana" panose="020B0604030504040204" pitchFamily="34" charset="0"/>
                          <a:ea typeface="Times New Roman" panose="02020603050405020304" pitchFamily="18" charset="0"/>
                          <a:cs typeface="Arial" panose="020B0604020202020204" pitchFamily="34" charset="0"/>
                        </a:rPr>
                        <a:t> -</a:t>
                      </a:r>
                      <a:endPar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52561192"/>
                  </a:ext>
                </a:extLst>
              </a:tr>
              <a:tr h="729888">
                <a:tc>
                  <a:txBody>
                    <a:bodyPr/>
                    <a:lstStyle/>
                    <a:p>
                      <a:pPr marL="0" marR="0">
                        <a:lnSpc>
                          <a:spcPct val="150000"/>
                        </a:lnSpc>
                        <a:spcBef>
                          <a:spcPts val="0"/>
                        </a:spcBef>
                        <a:spcAft>
                          <a:spcPts val="0"/>
                        </a:spcAft>
                      </a:pPr>
                      <a:r>
                        <a:rPr lang="en-US"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Number of policy documents completed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nSpc>
                          <a:spcPct val="150000"/>
                        </a:lnSpc>
                        <a:spcBef>
                          <a:spcPts val="0"/>
                        </a:spcBef>
                        <a:spcAft>
                          <a:spcPts val="0"/>
                        </a:spcAft>
                      </a:pPr>
                      <a:r>
                        <a:rPr lang="en-US" sz="900" dirty="0">
                          <a:solidFill>
                            <a:srgbClr val="000000"/>
                          </a:solidFill>
                          <a:effectLst/>
                          <a:latin typeface="Verdana" panose="020B0604030504040204" pitchFamily="34" charset="0"/>
                          <a:ea typeface="Calibri" panose="020F0502020204030204" pitchFamily="34" charset="0"/>
                          <a:cs typeface="Arial" panose="020B0604020202020204" pitchFamily="34" charset="0"/>
                        </a:rPr>
                        <a:t>3 Policy documents completed</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3 Policy documents in development</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dirty="0">
                          <a:solidFill>
                            <a:srgbClr val="000000"/>
                          </a:solidFill>
                          <a:effectLst/>
                          <a:latin typeface="Verdana" panose="020B0604030504040204" pitchFamily="34" charset="0"/>
                          <a:ea typeface="Calibri" panose="020F0502020204030204" pitchFamily="34" charset="0"/>
                          <a:cs typeface="Arial" panose="020B0604020202020204" pitchFamily="34" charset="0"/>
                        </a:rPr>
                        <a:t>Development</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US" sz="900" dirty="0">
                          <a:solidFill>
                            <a:srgbClr val="000000"/>
                          </a:solidFill>
                          <a:effectLst/>
                          <a:latin typeface="Verdana" panose="020B0604030504040204" pitchFamily="34" charset="0"/>
                          <a:ea typeface="Calibri" panose="020F0502020204030204" pitchFamily="34" charset="0"/>
                          <a:cs typeface="Arial" panose="020B0604020202020204" pitchFamily="34" charset="0"/>
                        </a:rPr>
                        <a:t>of policies in progress</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l" defTabSz="685800" rtl="0" eaLnBrk="1" latinLnBrk="0" hangingPunct="1">
                        <a:lnSpc>
                          <a:spcPct val="150000"/>
                        </a:lnSpc>
                        <a:spcBef>
                          <a:spcPts val="0"/>
                        </a:spcBef>
                        <a:spcAft>
                          <a:spcPts val="0"/>
                        </a:spcAft>
                      </a:pPr>
                      <a:r>
                        <a:rPr lang="en-GB"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3 Policy documents in development (Anti-poaching, Consulting &amp; Inhouse)</a:t>
                      </a:r>
                      <a:endParaRPr lang="en-US"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Verdana" panose="020B0604030504040204" pitchFamily="34" charset="0"/>
                          <a:ea typeface="Times New Roman" panose="02020603050405020304" pitchFamily="18" charset="0"/>
                          <a:cs typeface="Arial" panose="020B0604020202020204" pitchFamily="34" charset="0"/>
                        </a:rPr>
                        <a:t> -</a:t>
                      </a:r>
                      <a:endPar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39658088"/>
                  </a:ext>
                </a:extLst>
              </a:tr>
              <a:tr h="570377">
                <a:tc>
                  <a:txBody>
                    <a:bodyPr/>
                    <a:lstStyle/>
                    <a:p>
                      <a:pPr marL="0" marR="0">
                        <a:lnSpc>
                          <a:spcPct val="150000"/>
                        </a:lnSpc>
                        <a:spcBef>
                          <a:spcPts val="0"/>
                        </a:spcBef>
                        <a:spcAft>
                          <a:spcPts val="0"/>
                        </a:spcAft>
                      </a:pPr>
                      <a:r>
                        <a:rPr lang="en-US"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Number of research studies published</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nSpc>
                          <a:spcPct val="150000"/>
                        </a:lnSpc>
                        <a:spcBef>
                          <a:spcPts val="0"/>
                        </a:spcBef>
                        <a:spcAft>
                          <a:spcPts val="0"/>
                        </a:spcAft>
                      </a:pPr>
                      <a:r>
                        <a:rPr lang="en-US" sz="900" dirty="0">
                          <a:solidFill>
                            <a:srgbClr val="000000"/>
                          </a:solidFill>
                          <a:effectLst/>
                          <a:latin typeface="Verdana" panose="020B0604030504040204" pitchFamily="34" charset="0"/>
                          <a:ea typeface="Calibri" panose="020F0502020204030204" pitchFamily="34" charset="0"/>
                          <a:cs typeface="Arial" panose="020B0604020202020204" pitchFamily="34" charset="0"/>
                        </a:rPr>
                        <a:t>2 Research studies published</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3 </a:t>
                      </a:r>
                      <a:r>
                        <a:rPr lang="en-US" sz="900" dirty="0">
                          <a:solidFill>
                            <a:srgbClr val="000000"/>
                          </a:solidFill>
                          <a:effectLst/>
                          <a:latin typeface="Verdana" panose="020B0604030504040204" pitchFamily="34" charset="0"/>
                          <a:ea typeface="Calibri" panose="020F0502020204030204" pitchFamily="34" charset="0"/>
                          <a:cs typeface="Arial" panose="020B0604020202020204" pitchFamily="34" charset="0"/>
                        </a:rPr>
                        <a:t>Research</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US" sz="900" dirty="0">
                          <a:solidFill>
                            <a:srgbClr val="000000"/>
                          </a:solidFill>
                          <a:effectLst/>
                          <a:latin typeface="Verdana" panose="020B0604030504040204" pitchFamily="34" charset="0"/>
                          <a:ea typeface="Calibri" panose="020F0502020204030204" pitchFamily="34" charset="0"/>
                          <a:cs typeface="Arial" panose="020B0604020202020204" pitchFamily="34" charset="0"/>
                        </a:rPr>
                        <a:t>activities in progress</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50000"/>
                        </a:lnSpc>
                        <a:spcBef>
                          <a:spcPts val="0"/>
                        </a:spcBef>
                        <a:spcAft>
                          <a:spcPts val="0"/>
                        </a:spcAft>
                      </a:pPr>
                      <a:r>
                        <a:rPr lang="en-US" sz="900" dirty="0">
                          <a:solidFill>
                            <a:srgbClr val="000000"/>
                          </a:solidFill>
                          <a:effectLst/>
                          <a:latin typeface="Verdana" panose="020B0604030504040204" pitchFamily="34" charset="0"/>
                          <a:ea typeface="Calibri" panose="020F0502020204030204" pitchFamily="34" charset="0"/>
                          <a:cs typeface="Arial" panose="020B0604020202020204" pitchFamily="34" charset="0"/>
                        </a:rPr>
                        <a:t>Research</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US" sz="900" dirty="0">
                          <a:solidFill>
                            <a:srgbClr val="000000"/>
                          </a:solidFill>
                          <a:effectLst/>
                          <a:latin typeface="Verdana" panose="020B0604030504040204" pitchFamily="34" charset="0"/>
                          <a:ea typeface="Calibri" panose="020F0502020204030204" pitchFamily="34" charset="0"/>
                          <a:cs typeface="Arial" panose="020B0604020202020204" pitchFamily="34" charset="0"/>
                        </a:rPr>
                        <a:t>activities in progress</a:t>
                      </a: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l" defTabSz="685800" rtl="0" eaLnBrk="1" latinLnBrk="0" hangingPunct="1">
                        <a:lnSpc>
                          <a:spcPct val="150000"/>
                        </a:lnSpc>
                        <a:spcBef>
                          <a:spcPts val="0"/>
                        </a:spcBef>
                        <a:spcAft>
                          <a:spcPts val="0"/>
                        </a:spcAft>
                      </a:pPr>
                      <a:r>
                        <a:rPr lang="en-GB" sz="900" kern="1200" dirty="0">
                          <a:solidFill>
                            <a:schemeClr val="dk1"/>
                          </a:solidFill>
                          <a:effectLst/>
                          <a:latin typeface="Verdana" panose="020B0604030504040204" pitchFamily="34" charset="0"/>
                          <a:ea typeface="+mn-ea"/>
                          <a:cs typeface="Arial" panose="020B0604020202020204" pitchFamily="34" charset="0"/>
                        </a:rPr>
                        <a:t>3 </a:t>
                      </a:r>
                      <a:r>
                        <a:rPr lang="en-US" sz="900" kern="1200" dirty="0">
                          <a:solidFill>
                            <a:schemeClr val="dk1"/>
                          </a:solidFill>
                          <a:effectLst/>
                          <a:latin typeface="Verdana" panose="020B0604030504040204" pitchFamily="34" charset="0"/>
                          <a:ea typeface="+mn-ea"/>
                          <a:cs typeface="Arial" panose="020B0604020202020204" pitchFamily="34" charset="0"/>
                        </a:rPr>
                        <a:t>Research</a:t>
                      </a:r>
                    </a:p>
                    <a:p>
                      <a:pPr marL="0" marR="0" algn="l" defTabSz="685800" rtl="0" eaLnBrk="1" latinLnBrk="0" hangingPunct="1">
                        <a:lnSpc>
                          <a:spcPct val="150000"/>
                        </a:lnSpc>
                        <a:spcBef>
                          <a:spcPts val="0"/>
                        </a:spcBef>
                        <a:spcAft>
                          <a:spcPts val="0"/>
                        </a:spcAft>
                      </a:pPr>
                      <a:r>
                        <a:rPr lang="en-US" sz="900" kern="1200" dirty="0">
                          <a:solidFill>
                            <a:schemeClr val="dk1"/>
                          </a:solidFill>
                          <a:effectLst/>
                          <a:latin typeface="Verdana" panose="020B0604030504040204" pitchFamily="34" charset="0"/>
                          <a:ea typeface="+mn-ea"/>
                          <a:cs typeface="Arial" panose="020B0604020202020204" pitchFamily="34" charset="0"/>
                        </a:rPr>
                        <a:t>activities in progress (</a:t>
                      </a:r>
                      <a:r>
                        <a:rPr lang="en-GB" sz="900" kern="1200" dirty="0">
                          <a:solidFill>
                            <a:schemeClr val="dk1"/>
                          </a:solidFill>
                          <a:effectLst/>
                          <a:latin typeface="Verdana" panose="020B0604030504040204" pitchFamily="34" charset="0"/>
                          <a:ea typeface="+mn-ea"/>
                          <a:cs typeface="Arial" panose="020B0604020202020204" pitchFamily="34" charset="0"/>
                        </a:rPr>
                        <a:t>Maritime Security, </a:t>
                      </a:r>
                      <a:endParaRPr lang="en-US" sz="900" kern="1200" dirty="0">
                        <a:solidFill>
                          <a:schemeClr val="dk1"/>
                        </a:solidFill>
                        <a:effectLst/>
                        <a:latin typeface="Verdana" panose="020B0604030504040204" pitchFamily="34" charset="0"/>
                        <a:ea typeface="+mn-ea"/>
                        <a:cs typeface="Arial" panose="020B0604020202020204" pitchFamily="34" charset="0"/>
                      </a:endParaRPr>
                    </a:p>
                    <a:p>
                      <a:pPr marL="0" marR="0" algn="l" defTabSz="685800" rtl="0" eaLnBrk="1" latinLnBrk="0" hangingPunct="1">
                        <a:lnSpc>
                          <a:spcPct val="150000"/>
                        </a:lnSpc>
                        <a:spcBef>
                          <a:spcPts val="0"/>
                        </a:spcBef>
                        <a:spcAft>
                          <a:spcPts val="0"/>
                        </a:spcAft>
                      </a:pPr>
                      <a:r>
                        <a:rPr lang="en-GB" sz="900" kern="1200" dirty="0">
                          <a:solidFill>
                            <a:schemeClr val="dk1"/>
                          </a:solidFill>
                          <a:effectLst/>
                          <a:latin typeface="Verdana" panose="020B0604030504040204" pitchFamily="34" charset="0"/>
                          <a:ea typeface="+mn-ea"/>
                          <a:cs typeface="Arial" panose="020B0604020202020204" pitchFamily="34" charset="0"/>
                        </a:rPr>
                        <a:t>Aviation Security &amp;</a:t>
                      </a:r>
                      <a:endParaRPr lang="en-US" sz="900" kern="1200" dirty="0">
                        <a:solidFill>
                          <a:schemeClr val="dk1"/>
                        </a:solidFill>
                        <a:effectLst/>
                        <a:latin typeface="Verdana" panose="020B0604030504040204" pitchFamily="34" charset="0"/>
                        <a:ea typeface="+mn-ea"/>
                        <a:cs typeface="Arial" panose="020B0604020202020204" pitchFamily="34" charset="0"/>
                      </a:endParaRPr>
                    </a:p>
                    <a:p>
                      <a:pPr marL="0" marR="0" algn="l" defTabSz="685800" rtl="0" eaLnBrk="1" latinLnBrk="0" hangingPunct="1">
                        <a:lnSpc>
                          <a:spcPct val="150000"/>
                        </a:lnSpc>
                        <a:spcBef>
                          <a:spcPts val="0"/>
                        </a:spcBef>
                        <a:spcAft>
                          <a:spcPts val="0"/>
                        </a:spcAft>
                      </a:pPr>
                      <a:r>
                        <a:rPr lang="en-GB" sz="900" kern="1200" dirty="0">
                          <a:solidFill>
                            <a:schemeClr val="dk1"/>
                          </a:solidFill>
                          <a:effectLst/>
                          <a:latin typeface="Verdana" panose="020B0604030504040204" pitchFamily="34" charset="0"/>
                          <a:ea typeface="+mn-ea"/>
                          <a:cs typeface="Arial" panose="020B0604020202020204" pitchFamily="34" charset="0"/>
                        </a:rPr>
                        <a:t>Railway Security)</a:t>
                      </a:r>
                      <a:endParaRPr lang="en-US"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l" defTabSz="685800" rtl="0" eaLnBrk="1" latinLnBrk="0" hangingPunct="1">
                        <a:lnSpc>
                          <a:spcPct val="150000"/>
                        </a:lnSpc>
                        <a:spcBef>
                          <a:spcPts val="0"/>
                        </a:spcBef>
                        <a:spcAft>
                          <a:spcPts val="0"/>
                        </a:spcAft>
                      </a:pPr>
                      <a:r>
                        <a:rPr lang="en-GB" sz="900" kern="1200" dirty="0">
                          <a:solidFill>
                            <a:schemeClr val="dk1"/>
                          </a:solidFill>
                          <a:effectLst/>
                          <a:latin typeface="Verdana" panose="020B0604030504040204" pitchFamily="34" charset="0"/>
                          <a:ea typeface="+mn-ea"/>
                          <a:cs typeface="Arial" panose="020B0604020202020204" pitchFamily="34" charset="0"/>
                        </a:rPr>
                        <a:t>Additional research publication on security in the railway environment on request of Council.</a:t>
                      </a:r>
                      <a:endParaRPr lang="en-US"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10060556"/>
                  </a:ext>
                </a:extLst>
              </a:tr>
            </a:tbl>
          </a:graphicData>
        </a:graphic>
      </p:graphicFrame>
      <p:sp>
        <p:nvSpPr>
          <p:cNvPr id="7" name="Oval 6">
            <a:extLst>
              <a:ext uri="{FF2B5EF4-FFF2-40B4-BE49-F238E27FC236}">
                <a16:creationId xmlns:a16="http://schemas.microsoft.com/office/drawing/2014/main" id="{73635D0C-8B73-4041-AC4D-1E2749AA467A}"/>
              </a:ext>
            </a:extLst>
          </p:cNvPr>
          <p:cNvSpPr/>
          <p:nvPr/>
        </p:nvSpPr>
        <p:spPr>
          <a:xfrm>
            <a:off x="6578437" y="2065437"/>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81D04FB-7BF9-4A5F-A60A-231EB6E128F6}"/>
              </a:ext>
            </a:extLst>
          </p:cNvPr>
          <p:cNvSpPr/>
          <p:nvPr/>
        </p:nvSpPr>
        <p:spPr>
          <a:xfrm>
            <a:off x="6578437" y="2701382"/>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253B4A68-FE18-4E40-9D28-61453C98D150}"/>
              </a:ext>
            </a:extLst>
          </p:cNvPr>
          <p:cNvSpPr/>
          <p:nvPr/>
        </p:nvSpPr>
        <p:spPr>
          <a:xfrm>
            <a:off x="6578437" y="3349228"/>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E6890387-FA7E-4CF4-89D3-A2011B2E517D}"/>
              </a:ext>
            </a:extLst>
          </p:cNvPr>
          <p:cNvSpPr/>
          <p:nvPr/>
        </p:nvSpPr>
        <p:spPr>
          <a:xfrm>
            <a:off x="6578437" y="4116888"/>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41982855-EA85-47C7-B2B8-1BCB4142F56E}"/>
              </a:ext>
            </a:extLst>
          </p:cNvPr>
          <p:cNvSpPr>
            <a:spLocks noGrp="1"/>
          </p:cNvSpPr>
          <p:nvPr>
            <p:ph type="sldNum" sz="quarter" idx="12"/>
          </p:nvPr>
        </p:nvSpPr>
        <p:spPr/>
        <p:txBody>
          <a:bodyPr/>
          <a:lstStyle/>
          <a:p>
            <a:fld id="{86ED3864-7380-264F-93C6-1571F5F24E3A}" type="slidenum">
              <a:rPr lang="en-US" smtClean="0"/>
              <a:pPr/>
              <a:t>31</a:t>
            </a:fld>
            <a:endParaRPr lang="en-US" dirty="0"/>
          </a:p>
        </p:txBody>
      </p:sp>
    </p:spTree>
    <p:extLst>
      <p:ext uri="{BB962C8B-B14F-4D97-AF65-F5344CB8AC3E}">
        <p14:creationId xmlns:p14="http://schemas.microsoft.com/office/powerpoint/2010/main" val="3800630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DF5E4BC-068F-C547-9007-7C525674A73C}"/>
              </a:ext>
            </a:extLst>
          </p:cNvPr>
          <p:cNvPicPr>
            <a:picLocks noGrp="1" noChangeAspect="1"/>
          </p:cNvPicPr>
          <p:nvPr>
            <p:ph idx="1"/>
          </p:nvPr>
        </p:nvPicPr>
        <p:blipFill>
          <a:blip r:embed="rId2"/>
          <a:stretch>
            <a:fillRect/>
          </a:stretch>
        </p:blipFill>
        <p:spPr>
          <a:xfrm>
            <a:off x="0" y="-105508"/>
            <a:ext cx="9144000" cy="6129086"/>
          </a:xfrm>
        </p:spPr>
      </p:pic>
      <p:sp>
        <p:nvSpPr>
          <p:cNvPr id="2" name="Title 1">
            <a:extLst>
              <a:ext uri="{FF2B5EF4-FFF2-40B4-BE49-F238E27FC236}">
                <a16:creationId xmlns:a16="http://schemas.microsoft.com/office/drawing/2014/main" id="{FBB8A75A-D4F0-974A-A7F3-A1267DA77E52}"/>
              </a:ext>
            </a:extLst>
          </p:cNvPr>
          <p:cNvSpPr>
            <a:spLocks noGrp="1"/>
          </p:cNvSpPr>
          <p:nvPr>
            <p:ph type="title"/>
          </p:nvPr>
        </p:nvSpPr>
        <p:spPr>
          <a:xfrm>
            <a:off x="512956" y="3531220"/>
            <a:ext cx="9069659" cy="475785"/>
          </a:xfrm>
        </p:spPr>
        <p:txBody>
          <a:bodyPr>
            <a:normAutofit fontScale="90000"/>
          </a:bodyPr>
          <a:lstStyle/>
          <a:p>
            <a:pPr algn="ctr"/>
            <a:r>
              <a:rPr lang="en-US" sz="4000" b="1" dirty="0">
                <a:solidFill>
                  <a:schemeClr val="bg1"/>
                </a:solidFill>
              </a:rPr>
              <a:t>Financial Performance </a:t>
            </a:r>
            <a:r>
              <a:rPr lang="en-US" sz="4000" b="1" dirty="0"/>
              <a:t/>
            </a:r>
            <a:br>
              <a:rPr lang="en-US" sz="4000" b="1" dirty="0"/>
            </a:br>
            <a:endParaRPr lang="en-US" sz="4000" dirty="0">
              <a:solidFill>
                <a:schemeClr val="bg1"/>
              </a:solidFill>
            </a:endParaRPr>
          </a:p>
        </p:txBody>
      </p:sp>
      <p:sp>
        <p:nvSpPr>
          <p:cNvPr id="3" name="Slide Number Placeholder 2">
            <a:extLst>
              <a:ext uri="{FF2B5EF4-FFF2-40B4-BE49-F238E27FC236}">
                <a16:creationId xmlns:a16="http://schemas.microsoft.com/office/drawing/2014/main" id="{1BA0A3B2-F172-468B-967B-D6DCFF09B3FA}"/>
              </a:ext>
            </a:extLst>
          </p:cNvPr>
          <p:cNvSpPr>
            <a:spLocks noGrp="1"/>
          </p:cNvSpPr>
          <p:nvPr>
            <p:ph type="sldNum" sz="quarter" idx="12"/>
          </p:nvPr>
        </p:nvSpPr>
        <p:spPr/>
        <p:txBody>
          <a:bodyPr/>
          <a:lstStyle/>
          <a:p>
            <a:fld id="{86ED3864-7380-264F-93C6-1571F5F24E3A}" type="slidenum">
              <a:rPr lang="en-US" smtClean="0"/>
              <a:t>32</a:t>
            </a:fld>
            <a:endParaRPr lang="en-US" dirty="0"/>
          </a:p>
        </p:txBody>
      </p:sp>
    </p:spTree>
    <p:extLst>
      <p:ext uri="{BB962C8B-B14F-4D97-AF65-F5344CB8AC3E}">
        <p14:creationId xmlns:p14="http://schemas.microsoft.com/office/powerpoint/2010/main" val="1089983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786382" y="-23948"/>
            <a:ext cx="6986018" cy="787990"/>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latin typeface="Verdana" pitchFamily="34" charset="0"/>
                <a:ea typeface="Verdana" pitchFamily="34" charset="0"/>
                <a:cs typeface="Verdana" pitchFamily="34" charset="0"/>
              </a:rPr>
              <a:t>QUARTER 3 FINANCIAL PERFORMANCE</a:t>
            </a:r>
            <a:endPar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797723" y="969994"/>
            <a:ext cx="7548552" cy="4585231"/>
          </a:xfrm>
        </p:spPr>
        <p:txBody>
          <a:bodyPr>
            <a:noAutofit/>
          </a:bodyPr>
          <a:lstStyle/>
          <a:p>
            <a:pPr marL="342900" indent="-342900" algn="l">
              <a:spcBef>
                <a:spcPct val="20000"/>
              </a:spcBef>
              <a:defRPr/>
            </a:pPr>
            <a:endParaRPr lang="en-US" alt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sp>
        <p:nvSpPr>
          <p:cNvPr id="4" name="Rectangle 3">
            <a:extLst>
              <a:ext uri="{FF2B5EF4-FFF2-40B4-BE49-F238E27FC236}">
                <a16:creationId xmlns:a16="http://schemas.microsoft.com/office/drawing/2014/main" id="{B710C4D8-4C1E-4AE2-9DC5-168A9421A8C6}"/>
              </a:ext>
            </a:extLst>
          </p:cNvPr>
          <p:cNvSpPr/>
          <p:nvPr/>
        </p:nvSpPr>
        <p:spPr>
          <a:xfrm>
            <a:off x="882868" y="902936"/>
            <a:ext cx="8016765" cy="4616648"/>
          </a:xfrm>
          <a:prstGeom prst="rect">
            <a:avLst/>
          </a:prstGeom>
        </p:spPr>
        <p:txBody>
          <a:bodyPr wrap="square">
            <a:spAutoFit/>
          </a:bodyPr>
          <a:lstStyle/>
          <a:p>
            <a:pPr marR="5080" indent="12700">
              <a:lnSpc>
                <a:spcPct val="150000"/>
              </a:lnSpc>
              <a:tabLst>
                <a:tab pos="195580" algn="l"/>
              </a:tabLst>
            </a:pPr>
            <a:r>
              <a:rPr lang="en-ZA" sz="1400" b="1" spc="-5" dirty="0">
                <a:solidFill>
                  <a:srgbClr val="974707"/>
                </a:solidFill>
                <a:latin typeface="Verdana"/>
                <a:cs typeface="Verdana"/>
              </a:rPr>
              <a:t>Revenue Collection 9% </a:t>
            </a:r>
          </a:p>
          <a:p>
            <a:pPr marL="742950" marR="5080" lvl="1" indent="-285750">
              <a:lnSpc>
                <a:spcPct val="150000"/>
              </a:lnSpc>
              <a:buFont typeface="Arial" panose="020B0604020202020204" pitchFamily="34" charset="0"/>
              <a:buChar char="•"/>
              <a:tabLst>
                <a:tab pos="195580" algn="l"/>
              </a:tabLst>
            </a:pPr>
            <a:r>
              <a:rPr lang="en-US" sz="1400" spc="-5" dirty="0">
                <a:solidFill>
                  <a:srgbClr val="974707"/>
                </a:solidFill>
                <a:latin typeface="Verdana"/>
                <a:cs typeface="Verdana"/>
              </a:rPr>
              <a:t>Registration fees are </a:t>
            </a:r>
            <a:r>
              <a:rPr lang="en-US" sz="1400" b="1" i="1" spc="-5" dirty="0">
                <a:solidFill>
                  <a:srgbClr val="974707"/>
                </a:solidFill>
                <a:latin typeface="Verdana"/>
                <a:cs typeface="Verdana"/>
              </a:rPr>
              <a:t>9% </a:t>
            </a:r>
            <a:r>
              <a:rPr lang="en-US" sz="1400" spc="-5" dirty="0">
                <a:solidFill>
                  <a:srgbClr val="974707"/>
                </a:solidFill>
                <a:latin typeface="Verdana"/>
                <a:cs typeface="Verdana"/>
              </a:rPr>
              <a:t>above budget; </a:t>
            </a:r>
          </a:p>
          <a:p>
            <a:pPr marL="742950" lvl="1" indent="-285750">
              <a:lnSpc>
                <a:spcPct val="150000"/>
              </a:lnSpc>
              <a:buFont typeface="Arial" panose="020B0604020202020204" pitchFamily="34" charset="0"/>
              <a:buChar char="•"/>
            </a:pPr>
            <a:r>
              <a:rPr lang="en-ZA" sz="1400" spc="-5" dirty="0">
                <a:solidFill>
                  <a:srgbClr val="974707"/>
                </a:solidFill>
                <a:latin typeface="Verdana"/>
                <a:cs typeface="Verdana"/>
              </a:rPr>
              <a:t>Fines and penalties are </a:t>
            </a:r>
            <a:r>
              <a:rPr lang="en-ZA" sz="1400" b="1" i="1" spc="-5" dirty="0">
                <a:solidFill>
                  <a:srgbClr val="974707"/>
                </a:solidFill>
                <a:latin typeface="Verdana"/>
                <a:cs typeface="Verdana"/>
              </a:rPr>
              <a:t>28% </a:t>
            </a:r>
            <a:r>
              <a:rPr lang="en-ZA" sz="1400" spc="-5" dirty="0">
                <a:solidFill>
                  <a:srgbClr val="974707"/>
                </a:solidFill>
                <a:latin typeface="Verdana"/>
                <a:cs typeface="Verdana"/>
              </a:rPr>
              <a:t>above budget; </a:t>
            </a:r>
          </a:p>
          <a:p>
            <a:pPr marL="742950" lvl="1" indent="-285750">
              <a:lnSpc>
                <a:spcPct val="150000"/>
              </a:lnSpc>
              <a:buFont typeface="Arial" panose="020B0604020202020204" pitchFamily="34" charset="0"/>
              <a:buChar char="•"/>
            </a:pPr>
            <a:r>
              <a:rPr lang="en-ZA" sz="1400" spc="-5" dirty="0">
                <a:solidFill>
                  <a:srgbClr val="974707"/>
                </a:solidFill>
                <a:latin typeface="Verdana"/>
                <a:cs typeface="Verdana"/>
              </a:rPr>
              <a:t>Annual Fees are</a:t>
            </a:r>
            <a:r>
              <a:rPr lang="en-ZA" sz="1400" b="1" i="1" spc="-5" dirty="0">
                <a:solidFill>
                  <a:srgbClr val="974707"/>
                </a:solidFill>
                <a:latin typeface="Verdana"/>
                <a:cs typeface="Verdana"/>
              </a:rPr>
              <a:t> 14% </a:t>
            </a:r>
            <a:r>
              <a:rPr lang="en-ZA" sz="1400" spc="-5" dirty="0">
                <a:solidFill>
                  <a:srgbClr val="974707"/>
                </a:solidFill>
                <a:latin typeface="Verdana"/>
                <a:cs typeface="Verdana"/>
              </a:rPr>
              <a:t>above budget;  </a:t>
            </a:r>
          </a:p>
          <a:p>
            <a:pPr marL="742950" lvl="1" indent="-285750">
              <a:lnSpc>
                <a:spcPct val="150000"/>
              </a:lnSpc>
              <a:buFont typeface="Arial" panose="020B0604020202020204" pitchFamily="34" charset="0"/>
              <a:buChar char="•"/>
            </a:pPr>
            <a:r>
              <a:rPr lang="en-ZA" sz="1400" spc="-5" dirty="0">
                <a:solidFill>
                  <a:srgbClr val="974707"/>
                </a:solidFill>
                <a:latin typeface="Verdana"/>
                <a:cs typeface="Verdana"/>
              </a:rPr>
              <a:t>Sale of Goods </a:t>
            </a:r>
            <a:r>
              <a:rPr lang="en-ZA" sz="1400" b="1" i="1" spc="-5" dirty="0">
                <a:solidFill>
                  <a:srgbClr val="974707"/>
                </a:solidFill>
                <a:latin typeface="Verdana"/>
                <a:cs typeface="Verdana"/>
              </a:rPr>
              <a:t>27% </a:t>
            </a:r>
            <a:r>
              <a:rPr lang="en-ZA" sz="1400" spc="-5" dirty="0">
                <a:solidFill>
                  <a:srgbClr val="974707"/>
                </a:solidFill>
                <a:latin typeface="Verdana"/>
                <a:cs typeface="Verdana"/>
              </a:rPr>
              <a:t>below budget.</a:t>
            </a:r>
          </a:p>
          <a:p>
            <a:pPr marL="742950" lvl="1" indent="-285750">
              <a:lnSpc>
                <a:spcPct val="150000"/>
              </a:lnSpc>
              <a:buFont typeface="Arial" panose="020B0604020202020204" pitchFamily="34" charset="0"/>
              <a:buChar char="•"/>
            </a:pPr>
            <a:r>
              <a:rPr lang="en-ZA" sz="1400" spc="-5" dirty="0">
                <a:solidFill>
                  <a:srgbClr val="974707"/>
                </a:solidFill>
                <a:latin typeface="Verdana"/>
                <a:cs typeface="Verdana"/>
              </a:rPr>
              <a:t>Course Reports income is </a:t>
            </a:r>
            <a:r>
              <a:rPr lang="en-ZA" sz="1400" b="1" i="1" spc="-5" dirty="0">
                <a:solidFill>
                  <a:srgbClr val="974707"/>
                </a:solidFill>
                <a:latin typeface="Verdana"/>
                <a:cs typeface="Verdana"/>
              </a:rPr>
              <a:t>7% </a:t>
            </a:r>
            <a:r>
              <a:rPr lang="en-ZA" sz="1400" spc="-5" dirty="0">
                <a:solidFill>
                  <a:srgbClr val="974707"/>
                </a:solidFill>
                <a:latin typeface="Verdana"/>
                <a:cs typeface="Verdana"/>
              </a:rPr>
              <a:t>below budget; and </a:t>
            </a:r>
          </a:p>
          <a:p>
            <a:pPr marL="742950" lvl="1" indent="-285750">
              <a:lnSpc>
                <a:spcPct val="150000"/>
              </a:lnSpc>
              <a:buFont typeface="Arial" panose="020B0604020202020204" pitchFamily="34" charset="0"/>
              <a:buChar char="•"/>
            </a:pPr>
            <a:r>
              <a:rPr lang="en-ZA" sz="1400" spc="-5" dirty="0">
                <a:solidFill>
                  <a:srgbClr val="974707"/>
                </a:solidFill>
                <a:latin typeface="Verdana"/>
              </a:rPr>
              <a:t>Bad debt recovered is </a:t>
            </a:r>
            <a:r>
              <a:rPr lang="en-ZA" sz="1400" b="1" spc="-5" dirty="0">
                <a:solidFill>
                  <a:srgbClr val="974707"/>
                </a:solidFill>
                <a:latin typeface="Verdana"/>
              </a:rPr>
              <a:t>70% </a:t>
            </a:r>
            <a:r>
              <a:rPr lang="en-ZA" sz="1400" spc="-5" dirty="0">
                <a:solidFill>
                  <a:srgbClr val="974707"/>
                </a:solidFill>
                <a:latin typeface="Verdana"/>
              </a:rPr>
              <a:t>above budget</a:t>
            </a:r>
          </a:p>
          <a:p>
            <a:pPr marL="742950" lvl="1" indent="-285750">
              <a:lnSpc>
                <a:spcPct val="150000"/>
              </a:lnSpc>
              <a:buFont typeface="Arial" panose="020B0604020202020204" pitchFamily="34" charset="0"/>
              <a:buChar char="•"/>
            </a:pPr>
            <a:endParaRPr lang="en-ZA" sz="1400" spc="-5" dirty="0">
              <a:solidFill>
                <a:srgbClr val="974707"/>
              </a:solidFill>
              <a:latin typeface="Verdana"/>
              <a:cs typeface="Verdana"/>
            </a:endParaRPr>
          </a:p>
          <a:p>
            <a:pPr marR="5080" indent="12700">
              <a:lnSpc>
                <a:spcPct val="150000"/>
              </a:lnSpc>
              <a:tabLst>
                <a:tab pos="195580" algn="l"/>
              </a:tabLst>
            </a:pPr>
            <a:r>
              <a:rPr lang="en-US" sz="1400" b="1" spc="-5" dirty="0">
                <a:solidFill>
                  <a:srgbClr val="974707"/>
                </a:solidFill>
                <a:latin typeface="Verdana"/>
                <a:cs typeface="Verdana"/>
              </a:rPr>
              <a:t>Expenditure is 3% above budget.</a:t>
            </a:r>
            <a:endParaRPr lang="en-ZA" sz="1400" b="1" spc="-5" dirty="0">
              <a:solidFill>
                <a:srgbClr val="974707"/>
              </a:solidFill>
              <a:latin typeface="Verdana"/>
              <a:cs typeface="Verdana"/>
            </a:endParaRPr>
          </a:p>
          <a:p>
            <a:pPr marL="742950" lvl="1" indent="-285750">
              <a:lnSpc>
                <a:spcPct val="150000"/>
              </a:lnSpc>
              <a:buFont typeface="Arial" panose="020B0604020202020204" pitchFamily="34" charset="0"/>
              <a:buChar char="•"/>
            </a:pPr>
            <a:r>
              <a:rPr lang="en-GB" sz="1400" spc="-5" dirty="0">
                <a:solidFill>
                  <a:srgbClr val="974707"/>
                </a:solidFill>
                <a:latin typeface="Verdana"/>
                <a:cs typeface="Verdana"/>
              </a:rPr>
              <a:t>Postage is </a:t>
            </a:r>
            <a:r>
              <a:rPr lang="en-GB" sz="1400" b="1" i="1" spc="-5" dirty="0">
                <a:solidFill>
                  <a:srgbClr val="974707"/>
                </a:solidFill>
                <a:latin typeface="Verdana"/>
                <a:cs typeface="Verdana"/>
              </a:rPr>
              <a:t>31% </a:t>
            </a:r>
            <a:r>
              <a:rPr lang="en-GB" sz="1400" spc="-5" dirty="0">
                <a:solidFill>
                  <a:srgbClr val="974707"/>
                </a:solidFill>
                <a:latin typeface="Verdana"/>
                <a:cs typeface="Verdana"/>
              </a:rPr>
              <a:t>above budget;</a:t>
            </a:r>
          </a:p>
          <a:p>
            <a:pPr marL="742950" lvl="1" indent="-285750">
              <a:lnSpc>
                <a:spcPct val="150000"/>
              </a:lnSpc>
              <a:buFont typeface="Arial" panose="020B0604020202020204" pitchFamily="34" charset="0"/>
              <a:buChar char="•"/>
            </a:pPr>
            <a:r>
              <a:rPr lang="en-GB" sz="1400" spc="-5" dirty="0">
                <a:solidFill>
                  <a:srgbClr val="974707"/>
                </a:solidFill>
                <a:latin typeface="Verdana"/>
              </a:rPr>
              <a:t>Telephone and Diginet fees costs is </a:t>
            </a:r>
            <a:r>
              <a:rPr lang="en-GB" sz="1400" b="1" spc="-5" dirty="0">
                <a:solidFill>
                  <a:srgbClr val="974707"/>
                </a:solidFill>
                <a:latin typeface="Verdana"/>
              </a:rPr>
              <a:t>27% </a:t>
            </a:r>
            <a:r>
              <a:rPr lang="en-GB" sz="1400" spc="-5" dirty="0">
                <a:solidFill>
                  <a:srgbClr val="974707"/>
                </a:solidFill>
                <a:latin typeface="Verdana"/>
              </a:rPr>
              <a:t>below budget </a:t>
            </a:r>
            <a:endParaRPr lang="en-ZA" sz="1400" spc="-5" dirty="0">
              <a:solidFill>
                <a:srgbClr val="974707"/>
              </a:solidFill>
              <a:latin typeface="Verdana"/>
            </a:endParaRPr>
          </a:p>
          <a:p>
            <a:pPr marL="742950" lvl="1" indent="-285750">
              <a:lnSpc>
                <a:spcPct val="150000"/>
              </a:lnSpc>
              <a:buFont typeface="Arial" panose="020B0604020202020204" pitchFamily="34" charset="0"/>
              <a:buChar char="•"/>
            </a:pPr>
            <a:r>
              <a:rPr lang="en-GB" sz="1400" spc="-5" dirty="0">
                <a:solidFill>
                  <a:srgbClr val="974707"/>
                </a:solidFill>
                <a:latin typeface="Verdana"/>
                <a:cs typeface="Verdana"/>
              </a:rPr>
              <a:t>Fingerprints </a:t>
            </a:r>
            <a:r>
              <a:rPr lang="en-GB" sz="1400" b="1" i="1" spc="-5" dirty="0">
                <a:solidFill>
                  <a:srgbClr val="974707"/>
                </a:solidFill>
                <a:latin typeface="Verdana"/>
                <a:cs typeface="Verdana"/>
              </a:rPr>
              <a:t>20% </a:t>
            </a:r>
            <a:r>
              <a:rPr lang="en-GB" sz="1400" spc="-5" dirty="0">
                <a:solidFill>
                  <a:srgbClr val="974707"/>
                </a:solidFill>
                <a:latin typeface="Verdana"/>
                <a:cs typeface="Verdana"/>
              </a:rPr>
              <a:t>above budget;  </a:t>
            </a:r>
            <a:endParaRPr lang="en-ZA" sz="1400" spc="-5" dirty="0">
              <a:solidFill>
                <a:srgbClr val="974707"/>
              </a:solidFill>
              <a:latin typeface="Verdana"/>
              <a:cs typeface="Verdana"/>
            </a:endParaRPr>
          </a:p>
          <a:p>
            <a:pPr marL="742950" lvl="1" indent="-285750">
              <a:lnSpc>
                <a:spcPct val="150000"/>
              </a:lnSpc>
              <a:buFont typeface="Arial" panose="020B0604020202020204" pitchFamily="34" charset="0"/>
              <a:buChar char="•"/>
            </a:pPr>
            <a:r>
              <a:rPr lang="en-GB" sz="1400" spc="-5" dirty="0">
                <a:solidFill>
                  <a:srgbClr val="974707"/>
                </a:solidFill>
                <a:latin typeface="Verdana"/>
                <a:cs typeface="Verdana"/>
              </a:rPr>
              <a:t>Legal </a:t>
            </a:r>
            <a:r>
              <a:rPr lang="en-GB" sz="1400" spc="-5" dirty="0">
                <a:solidFill>
                  <a:srgbClr val="974707"/>
                </a:solidFill>
                <a:latin typeface="Verdana"/>
              </a:rPr>
              <a:t>fees</a:t>
            </a:r>
            <a:r>
              <a:rPr lang="en-GB" sz="1400" b="1" i="1" spc="-5" dirty="0">
                <a:solidFill>
                  <a:srgbClr val="974707"/>
                </a:solidFill>
                <a:latin typeface="Verdana"/>
              </a:rPr>
              <a:t> 169% </a:t>
            </a:r>
            <a:r>
              <a:rPr lang="en-GB" sz="1400" spc="-5" dirty="0">
                <a:solidFill>
                  <a:srgbClr val="974707"/>
                </a:solidFill>
                <a:latin typeface="Verdana"/>
              </a:rPr>
              <a:t>above budget</a:t>
            </a:r>
            <a:r>
              <a:rPr lang="en-GB" sz="1400" b="1" i="1" spc="-5" dirty="0">
                <a:solidFill>
                  <a:srgbClr val="974707"/>
                </a:solidFill>
                <a:latin typeface="Verdana"/>
              </a:rPr>
              <a:t>; </a:t>
            </a:r>
            <a:r>
              <a:rPr lang="en-GB" sz="1400" spc="-5" dirty="0">
                <a:solidFill>
                  <a:srgbClr val="974707"/>
                </a:solidFill>
                <a:latin typeface="Verdana"/>
              </a:rPr>
              <a:t>and</a:t>
            </a:r>
            <a:endParaRPr lang="en-GB" sz="1400" b="1" i="1" spc="-5" dirty="0">
              <a:solidFill>
                <a:srgbClr val="974707"/>
              </a:solidFill>
              <a:latin typeface="Verdana"/>
            </a:endParaRPr>
          </a:p>
          <a:p>
            <a:pPr marL="742950" lvl="1" indent="-285750">
              <a:lnSpc>
                <a:spcPct val="150000"/>
              </a:lnSpc>
              <a:buFont typeface="Arial" panose="020B0604020202020204" pitchFamily="34" charset="0"/>
              <a:buChar char="•"/>
            </a:pPr>
            <a:r>
              <a:rPr lang="en-GB" sz="1400" spc="-5" dirty="0">
                <a:solidFill>
                  <a:srgbClr val="974707"/>
                </a:solidFill>
                <a:latin typeface="Verdana"/>
              </a:rPr>
              <a:t>Repairs and maintenance is </a:t>
            </a:r>
            <a:r>
              <a:rPr lang="en-GB" sz="1400" b="1" i="1" spc="-5" dirty="0">
                <a:solidFill>
                  <a:srgbClr val="974707"/>
                </a:solidFill>
                <a:latin typeface="Verdana"/>
              </a:rPr>
              <a:t>23% </a:t>
            </a:r>
            <a:r>
              <a:rPr lang="en-GB" sz="1400" spc="-5" dirty="0">
                <a:solidFill>
                  <a:srgbClr val="974707"/>
                </a:solidFill>
                <a:latin typeface="Verdana"/>
              </a:rPr>
              <a:t>below budget </a:t>
            </a:r>
            <a:endParaRPr lang="en-ZA" sz="1400" spc="-5" dirty="0">
              <a:solidFill>
                <a:srgbClr val="974707"/>
              </a:solidFill>
              <a:latin typeface="Verdana"/>
            </a:endParaRPr>
          </a:p>
        </p:txBody>
      </p:sp>
      <p:sp>
        <p:nvSpPr>
          <p:cNvPr id="7" name="Slide Number Placeholder 6">
            <a:extLst>
              <a:ext uri="{FF2B5EF4-FFF2-40B4-BE49-F238E27FC236}">
                <a16:creationId xmlns:a16="http://schemas.microsoft.com/office/drawing/2014/main" id="{A03F9D3B-0F97-4269-ABB4-918A14151D8A}"/>
              </a:ext>
            </a:extLst>
          </p:cNvPr>
          <p:cNvSpPr>
            <a:spLocks noGrp="1"/>
          </p:cNvSpPr>
          <p:nvPr>
            <p:ph type="sldNum" sz="quarter" idx="12"/>
          </p:nvPr>
        </p:nvSpPr>
        <p:spPr/>
        <p:txBody>
          <a:bodyPr/>
          <a:lstStyle/>
          <a:p>
            <a:fld id="{86ED3864-7380-264F-93C6-1571F5F24E3A}" type="slidenum">
              <a:rPr lang="en-US" smtClean="0"/>
              <a:pPr/>
              <a:t>33</a:t>
            </a:fld>
            <a:endParaRPr lang="en-US" dirty="0"/>
          </a:p>
        </p:txBody>
      </p:sp>
    </p:spTree>
    <p:extLst>
      <p:ext uri="{BB962C8B-B14F-4D97-AF65-F5344CB8AC3E}">
        <p14:creationId xmlns:p14="http://schemas.microsoft.com/office/powerpoint/2010/main" val="769900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797723" y="-246777"/>
            <a:ext cx="7919116" cy="787990"/>
          </a:xfrm>
        </p:spPr>
        <p:txBody>
          <a:bodyPr>
            <a:noAutofit/>
          </a:bodyPr>
          <a:lstStyle/>
          <a:p>
            <a:pPr marL="342900" lvl="0" indent="-342900" algn="l" defTabSz="914400">
              <a:lnSpc>
                <a:spcPct val="100000"/>
              </a:lnSpc>
              <a:spcBef>
                <a:spcPts val="0"/>
              </a:spcBef>
              <a:defRPr/>
            </a:pPr>
            <a:r>
              <a:rPr lang="en-US" sz="2000" b="1" dirty="0">
                <a:solidFill>
                  <a:srgbClr val="F79646">
                    <a:lumMod val="50000"/>
                  </a:srgbClr>
                </a:solidFill>
                <a:latin typeface="Verdana" pitchFamily="34" charset="0"/>
                <a:ea typeface="Verdana" pitchFamily="34" charset="0"/>
                <a:cs typeface="Verdana" pitchFamily="34" charset="0"/>
              </a:rPr>
              <a:t>FINANCIAL PERFORMANCE AS AT 31 DECEMBER 2019</a:t>
            </a:r>
            <a:endParaRPr lang="en-US" sz="20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797723" y="969994"/>
            <a:ext cx="7548552" cy="4585231"/>
          </a:xfrm>
        </p:spPr>
        <p:txBody>
          <a:bodyPr>
            <a:noAutofit/>
          </a:bodyPr>
          <a:lstStyle/>
          <a:p>
            <a:pPr marL="342900" indent="-342900" algn="l">
              <a:spcBef>
                <a:spcPct val="20000"/>
              </a:spcBef>
              <a:defRPr/>
            </a:pPr>
            <a:endParaRPr lang="en-US" alt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graphicFrame>
        <p:nvGraphicFramePr>
          <p:cNvPr id="4" name="Table 3">
            <a:extLst>
              <a:ext uri="{FF2B5EF4-FFF2-40B4-BE49-F238E27FC236}">
                <a16:creationId xmlns:a16="http://schemas.microsoft.com/office/drawing/2014/main" id="{2907765C-8ACE-4635-B70D-74C835CE09A9}"/>
              </a:ext>
            </a:extLst>
          </p:cNvPr>
          <p:cNvGraphicFramePr>
            <a:graphicFrameLocks noGrp="1"/>
          </p:cNvGraphicFramePr>
          <p:nvPr>
            <p:extLst>
              <p:ext uri="{D42A27DB-BD31-4B8C-83A1-F6EECF244321}">
                <p14:modId xmlns:p14="http://schemas.microsoft.com/office/powerpoint/2010/main" val="1136113577"/>
              </p:ext>
            </p:extLst>
          </p:nvPr>
        </p:nvGraphicFramePr>
        <p:xfrm>
          <a:off x="449840" y="644381"/>
          <a:ext cx="8266999" cy="4871085"/>
        </p:xfrm>
        <a:graphic>
          <a:graphicData uri="http://schemas.openxmlformats.org/drawingml/2006/table">
            <a:tbl>
              <a:tblPr>
                <a:tableStyleId>{5C22544A-7EE6-4342-B048-85BDC9FD1C3A}</a:tableStyleId>
              </a:tblPr>
              <a:tblGrid>
                <a:gridCol w="3476361">
                  <a:extLst>
                    <a:ext uri="{9D8B030D-6E8A-4147-A177-3AD203B41FA5}">
                      <a16:colId xmlns:a16="http://schemas.microsoft.com/office/drawing/2014/main" val="3932471534"/>
                    </a:ext>
                  </a:extLst>
                </a:gridCol>
                <a:gridCol w="1953870">
                  <a:extLst>
                    <a:ext uri="{9D8B030D-6E8A-4147-A177-3AD203B41FA5}">
                      <a16:colId xmlns:a16="http://schemas.microsoft.com/office/drawing/2014/main" val="3017602601"/>
                    </a:ext>
                  </a:extLst>
                </a:gridCol>
                <a:gridCol w="1527490">
                  <a:extLst>
                    <a:ext uri="{9D8B030D-6E8A-4147-A177-3AD203B41FA5}">
                      <a16:colId xmlns:a16="http://schemas.microsoft.com/office/drawing/2014/main" val="3998013217"/>
                    </a:ext>
                  </a:extLst>
                </a:gridCol>
                <a:gridCol w="1309278">
                  <a:extLst>
                    <a:ext uri="{9D8B030D-6E8A-4147-A177-3AD203B41FA5}">
                      <a16:colId xmlns:a16="http://schemas.microsoft.com/office/drawing/2014/main" val="3639190944"/>
                    </a:ext>
                  </a:extLst>
                </a:gridCol>
              </a:tblGrid>
              <a:tr h="190864">
                <a:tc rowSpan="2">
                  <a:txBody>
                    <a:bodyPr/>
                    <a:lstStyle/>
                    <a:p>
                      <a:pPr algn="l" fontAlgn="b"/>
                      <a:r>
                        <a:rPr lang="en-ZA" sz="1400" b="1" i="0"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rPr>
                        <a:t>Details </a:t>
                      </a:r>
                    </a:p>
                  </a:txBody>
                  <a:tcPr marL="9525" marR="9525" marT="9525" marB="0" anchor="b">
                    <a:solidFill>
                      <a:schemeClr val="accent2">
                        <a:lumMod val="75000"/>
                      </a:schemeClr>
                    </a:solidFill>
                  </a:tcPr>
                </a:tc>
                <a:tc gridSpan="3">
                  <a:txBody>
                    <a:bodyPr/>
                    <a:lstStyle/>
                    <a:p>
                      <a:pPr algn="ctr" fontAlgn="b"/>
                      <a:r>
                        <a:rPr lang="en-ZA" sz="1400" b="1"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rPr>
                        <a:t>YTD DECEMBER 2019</a:t>
                      </a:r>
                      <a:endParaRPr lang="en-ZA" sz="1400" b="1" i="0"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6">
                        <a:lumMod val="50000"/>
                      </a:schemeClr>
                    </a:solidFill>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3316770834"/>
                  </a:ext>
                </a:extLst>
              </a:tr>
              <a:tr h="190864">
                <a:tc vMerge="1">
                  <a:txBody>
                    <a:bodyPr/>
                    <a:lstStyle/>
                    <a:p>
                      <a:endParaRPr lang="en-ZA"/>
                    </a:p>
                  </a:txBody>
                  <a:tcPr/>
                </a:tc>
                <a:tc>
                  <a:txBody>
                    <a:bodyPr/>
                    <a:lstStyle/>
                    <a:p>
                      <a:pPr algn="r" fontAlgn="b"/>
                      <a:r>
                        <a:rPr lang="en-ZA" sz="1400" b="1"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rPr>
                        <a:t>ACTUAL</a:t>
                      </a:r>
                      <a:endParaRPr lang="en-ZA" sz="1400" b="1" i="0"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tc>
                  <a:txBody>
                    <a:bodyPr/>
                    <a:lstStyle/>
                    <a:p>
                      <a:pPr algn="r" fontAlgn="b"/>
                      <a:r>
                        <a:rPr lang="en-ZA" sz="1400" b="1"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rPr>
                        <a:t>BUDGET</a:t>
                      </a:r>
                      <a:endParaRPr lang="en-ZA" sz="1400" b="1" i="0"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tc>
                  <a:txBody>
                    <a:bodyPr/>
                    <a:lstStyle/>
                    <a:p>
                      <a:pPr algn="r" fontAlgn="b"/>
                      <a:r>
                        <a:rPr lang="en-ZA" sz="1400" b="1"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rPr>
                        <a:t>Variance</a:t>
                      </a:r>
                      <a:endParaRPr lang="en-ZA" sz="1400" b="1" i="0"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extLst>
                  <a:ext uri="{0D108BD9-81ED-4DB2-BD59-A6C34878D82A}">
                    <a16:rowId xmlns:a16="http://schemas.microsoft.com/office/drawing/2014/main" val="2830065449"/>
                  </a:ext>
                </a:extLst>
              </a:tr>
              <a:tr h="38612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ZA" sz="1400" b="1" u="none" strike="noStrike" dirty="0">
                          <a:effectLst/>
                          <a:latin typeface="Verdana" panose="020B0604030504040204" pitchFamily="34" charset="0"/>
                          <a:ea typeface="Verdana" panose="020B0604030504040204" pitchFamily="34" charset="0"/>
                          <a:cs typeface="Verdana" panose="020B0604030504040204" pitchFamily="34" charset="0"/>
                        </a:rPr>
                        <a:t>Revenue</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algn="l" fontAlgn="b"/>
                      <a:endParaRPr lang="en-ZA" sz="1400" b="1"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400" b="1" u="none" strike="noStrike" dirty="0">
                          <a:effectLst/>
                          <a:latin typeface="Verdana" panose="020B0604030504040204" pitchFamily="34" charset="0"/>
                          <a:ea typeface="Verdana" panose="020B0604030504040204" pitchFamily="34" charset="0"/>
                          <a:cs typeface="Verdana" panose="020B0604030504040204" pitchFamily="34" charset="0"/>
                        </a:rPr>
                        <a:t>R'000</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tc>
                  <a:txBody>
                    <a:bodyPr/>
                    <a:lstStyle/>
                    <a:p>
                      <a:pPr algn="r" fontAlgn="b"/>
                      <a:r>
                        <a:rPr lang="en-ZA" sz="1400" b="1" u="none" strike="noStrike" dirty="0">
                          <a:effectLst/>
                          <a:latin typeface="Verdana" panose="020B0604030504040204" pitchFamily="34" charset="0"/>
                          <a:ea typeface="Verdana" panose="020B0604030504040204" pitchFamily="34" charset="0"/>
                          <a:cs typeface="Verdana" panose="020B0604030504040204" pitchFamily="34" charset="0"/>
                        </a:rPr>
                        <a:t>R'000</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tc>
                  <a:txBody>
                    <a:bodyPr/>
                    <a:lstStyle/>
                    <a:p>
                      <a:pPr algn="r" fontAlgn="b"/>
                      <a:r>
                        <a:rPr lang="en-ZA" sz="1400" b="1" u="none" strike="noStrike" dirty="0">
                          <a:effectLst/>
                          <a:latin typeface="Verdana" panose="020B0604030504040204" pitchFamily="34" charset="0"/>
                          <a:ea typeface="Verdana" panose="020B0604030504040204" pitchFamily="34" charset="0"/>
                          <a:cs typeface="Verdana" panose="020B0604030504040204" pitchFamily="34" charset="0"/>
                        </a:rPr>
                        <a:t>%</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84930178"/>
                  </a:ext>
                </a:extLst>
              </a:tr>
              <a:tr h="190864">
                <a:tc>
                  <a:txBody>
                    <a:bodyPr/>
                    <a:lstStyle/>
                    <a:p>
                      <a:pPr marL="0" algn="l"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rPr>
                        <a:t>Annual fees</a:t>
                      </a:r>
                    </a:p>
                  </a:txBody>
                  <a:tcPr marL="7620" marR="7620" marT="7620" marB="0" anchor="b">
                    <a:solidFill>
                      <a:schemeClr val="accent2">
                        <a:lumMod val="20000"/>
                        <a:lumOff val="80000"/>
                      </a:schemeClr>
                    </a:solidFill>
                  </a:tcPr>
                </a:tc>
                <a:tc>
                  <a:txBody>
                    <a:bodyPr/>
                    <a:lstStyle/>
                    <a:p>
                      <a:pPr algn="r" fontAlgn="b"/>
                      <a:r>
                        <a:rPr lang="en-ZA" sz="1400" b="0" u="none" strike="noStrike" kern="1200" dirty="0">
                          <a:solidFill>
                            <a:schemeClr val="dk1"/>
                          </a:solidFill>
                          <a:effectLst/>
                          <a:latin typeface="Verdana" panose="020B0604030504040204" pitchFamily="34" charset="0"/>
                          <a:ea typeface="Verdana" panose="020B0604030504040204" pitchFamily="34" charset="0"/>
                        </a:rPr>
                        <a:t>                148 052 </a:t>
                      </a:r>
                    </a:p>
                  </a:txBody>
                  <a:tcPr marL="7620" marR="7620" marT="7620" marB="0" anchor="b">
                    <a:solidFill>
                      <a:schemeClr val="accent2">
                        <a:lumMod val="60000"/>
                        <a:lumOff val="40000"/>
                      </a:schemeClr>
                    </a:solidFill>
                  </a:tcPr>
                </a:tc>
                <a:tc>
                  <a:txBody>
                    <a:bodyPr/>
                    <a:lstStyle/>
                    <a:p>
                      <a:pPr algn="r" fontAlgn="b"/>
                      <a:r>
                        <a:rPr lang="en-ZA" sz="1400" b="0" u="none" strike="noStrike" kern="1200" dirty="0">
                          <a:solidFill>
                            <a:schemeClr val="dk1"/>
                          </a:solidFill>
                          <a:effectLst/>
                          <a:latin typeface="Verdana" panose="020B0604030504040204" pitchFamily="34" charset="0"/>
                          <a:ea typeface="Verdana" panose="020B0604030504040204" pitchFamily="34" charset="0"/>
                        </a:rPr>
                        <a:t>           129 400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14%</a:t>
                      </a:r>
                    </a:p>
                  </a:txBody>
                  <a:tcPr marL="7620" marR="7620" marT="7620" marB="0" anchor="b">
                    <a:solidFill>
                      <a:schemeClr val="accent2">
                        <a:lumMod val="60000"/>
                        <a:lumOff val="40000"/>
                      </a:schemeClr>
                    </a:solidFill>
                  </a:tcPr>
                </a:tc>
                <a:extLst>
                  <a:ext uri="{0D108BD9-81ED-4DB2-BD59-A6C34878D82A}">
                    <a16:rowId xmlns:a16="http://schemas.microsoft.com/office/drawing/2014/main" val="2373726823"/>
                  </a:ext>
                </a:extLst>
              </a:tr>
              <a:tr h="190864">
                <a:tc>
                  <a:txBody>
                    <a:bodyPr/>
                    <a:lstStyle/>
                    <a:p>
                      <a:pPr marL="0" algn="l"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rPr>
                        <a:t>Registration fees</a:t>
                      </a:r>
                    </a:p>
                  </a:txBody>
                  <a:tcPr marL="7620" marR="7620" marT="7620" marB="0" anchor="b">
                    <a:solidFill>
                      <a:schemeClr val="accent2">
                        <a:lumMod val="20000"/>
                        <a:lumOff val="80000"/>
                      </a:schemeClr>
                    </a:solidFill>
                  </a:tcPr>
                </a:tc>
                <a:tc>
                  <a:txBody>
                    <a:bodyPr/>
                    <a:lstStyle/>
                    <a:p>
                      <a:pPr algn="r" fontAlgn="b"/>
                      <a:r>
                        <a:rPr lang="en-ZA" sz="1400" b="0" u="none" strike="noStrike" kern="1200" dirty="0">
                          <a:solidFill>
                            <a:schemeClr val="dk1"/>
                          </a:solidFill>
                          <a:effectLst/>
                          <a:latin typeface="Verdana" panose="020B0604030504040204" pitchFamily="34" charset="0"/>
                          <a:ea typeface="Verdana" panose="020B0604030504040204" pitchFamily="34" charset="0"/>
                        </a:rPr>
                        <a:t>                    31 784 </a:t>
                      </a:r>
                    </a:p>
                  </a:txBody>
                  <a:tcPr marL="7620" marR="7620" marT="7620" marB="0" anchor="b">
                    <a:solidFill>
                      <a:schemeClr val="accent2">
                        <a:lumMod val="60000"/>
                        <a:lumOff val="40000"/>
                      </a:schemeClr>
                    </a:solidFill>
                  </a:tcPr>
                </a:tc>
                <a:tc>
                  <a:txBody>
                    <a:bodyPr/>
                    <a:lstStyle/>
                    <a:p>
                      <a:pPr algn="r" fontAlgn="b"/>
                      <a:r>
                        <a:rPr lang="en-ZA" sz="1400" b="0" u="none" strike="noStrike" kern="1200" dirty="0">
                          <a:solidFill>
                            <a:schemeClr val="dk1"/>
                          </a:solidFill>
                          <a:effectLst/>
                          <a:latin typeface="Verdana" panose="020B0604030504040204" pitchFamily="34" charset="0"/>
                          <a:ea typeface="Verdana" panose="020B0604030504040204" pitchFamily="34" charset="0"/>
                        </a:rPr>
                        <a:t>             29 040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9%</a:t>
                      </a:r>
                    </a:p>
                  </a:txBody>
                  <a:tcPr marL="7620" marR="7620" marT="7620" marB="0" anchor="b">
                    <a:solidFill>
                      <a:schemeClr val="accent2">
                        <a:lumMod val="60000"/>
                        <a:lumOff val="40000"/>
                      </a:schemeClr>
                    </a:solidFill>
                  </a:tcPr>
                </a:tc>
                <a:extLst>
                  <a:ext uri="{0D108BD9-81ED-4DB2-BD59-A6C34878D82A}">
                    <a16:rowId xmlns:a16="http://schemas.microsoft.com/office/drawing/2014/main" val="936302979"/>
                  </a:ext>
                </a:extLst>
              </a:tr>
              <a:tr h="190864">
                <a:tc>
                  <a:txBody>
                    <a:bodyPr/>
                    <a:lstStyle/>
                    <a:p>
                      <a:pPr marL="0" algn="l"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rPr>
                        <a:t>Course reports</a:t>
                      </a:r>
                    </a:p>
                  </a:txBody>
                  <a:tcPr marL="7620" marR="7620" marT="7620" marB="0" anchor="b">
                    <a:solidFill>
                      <a:schemeClr val="accent2">
                        <a:lumMod val="20000"/>
                        <a:lumOff val="80000"/>
                      </a:schemeClr>
                    </a:solidFill>
                  </a:tcPr>
                </a:tc>
                <a:tc>
                  <a:txBody>
                    <a:bodyPr/>
                    <a:lstStyle/>
                    <a:p>
                      <a:pPr algn="r" fontAlgn="b"/>
                      <a:r>
                        <a:rPr lang="en-ZA" sz="1400" b="0" u="none" strike="noStrike" kern="1200" dirty="0">
                          <a:solidFill>
                            <a:schemeClr val="dk1"/>
                          </a:solidFill>
                          <a:effectLst/>
                          <a:latin typeface="Verdana" panose="020B0604030504040204" pitchFamily="34" charset="0"/>
                          <a:ea typeface="Verdana" panose="020B0604030504040204" pitchFamily="34" charset="0"/>
                        </a:rPr>
                        <a:t>                    41 317 </a:t>
                      </a:r>
                    </a:p>
                  </a:txBody>
                  <a:tcPr marL="7620" marR="7620" marT="7620" marB="0" anchor="b">
                    <a:solidFill>
                      <a:schemeClr val="accent2">
                        <a:lumMod val="60000"/>
                        <a:lumOff val="40000"/>
                      </a:schemeClr>
                    </a:solidFill>
                  </a:tcPr>
                </a:tc>
                <a:tc>
                  <a:txBody>
                    <a:bodyPr/>
                    <a:lstStyle/>
                    <a:p>
                      <a:pPr algn="r" fontAlgn="b"/>
                      <a:r>
                        <a:rPr lang="en-ZA" sz="1400" b="0" u="none" strike="noStrike" kern="1200" dirty="0">
                          <a:solidFill>
                            <a:schemeClr val="dk1"/>
                          </a:solidFill>
                          <a:effectLst/>
                          <a:latin typeface="Verdana" panose="020B0604030504040204" pitchFamily="34" charset="0"/>
                          <a:ea typeface="Verdana" panose="020B0604030504040204" pitchFamily="34" charset="0"/>
                        </a:rPr>
                        <a:t>             44 292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-7%</a:t>
                      </a:r>
                    </a:p>
                  </a:txBody>
                  <a:tcPr marL="7620" marR="7620" marT="7620" marB="0" anchor="b">
                    <a:solidFill>
                      <a:schemeClr val="accent2">
                        <a:lumMod val="60000"/>
                        <a:lumOff val="40000"/>
                      </a:schemeClr>
                    </a:solidFill>
                  </a:tcPr>
                </a:tc>
                <a:extLst>
                  <a:ext uri="{0D108BD9-81ED-4DB2-BD59-A6C34878D82A}">
                    <a16:rowId xmlns:a16="http://schemas.microsoft.com/office/drawing/2014/main" val="642274625"/>
                  </a:ext>
                </a:extLst>
              </a:tr>
              <a:tr h="190864">
                <a:tc>
                  <a:txBody>
                    <a:bodyPr/>
                    <a:lstStyle/>
                    <a:p>
                      <a:pPr marL="0" algn="l"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rPr>
                        <a:t>Sale of goods</a:t>
                      </a:r>
                    </a:p>
                  </a:txBody>
                  <a:tcPr marL="7620" marR="7620" marT="7620" marB="0" anchor="b">
                    <a:solidFill>
                      <a:schemeClr val="accent2">
                        <a:lumMod val="20000"/>
                        <a:lumOff val="80000"/>
                      </a:schemeClr>
                    </a:solidFill>
                  </a:tcPr>
                </a:tc>
                <a:tc>
                  <a:txBody>
                    <a:bodyPr/>
                    <a:lstStyle/>
                    <a:p>
                      <a:pPr algn="r" fontAlgn="b"/>
                      <a:r>
                        <a:rPr lang="en-ZA" sz="1400" b="0" u="none" strike="noStrike" kern="1200" dirty="0">
                          <a:solidFill>
                            <a:schemeClr val="dk1"/>
                          </a:solidFill>
                          <a:effectLst/>
                          <a:latin typeface="Verdana" panose="020B0604030504040204" pitchFamily="34" charset="0"/>
                          <a:ea typeface="Verdana" panose="020B0604030504040204" pitchFamily="34" charset="0"/>
                        </a:rPr>
                        <a:t>                    14 241 </a:t>
                      </a:r>
                    </a:p>
                  </a:txBody>
                  <a:tcPr marL="7620" marR="7620" marT="7620" marB="0" anchor="b">
                    <a:solidFill>
                      <a:schemeClr val="accent2">
                        <a:lumMod val="60000"/>
                        <a:lumOff val="40000"/>
                      </a:schemeClr>
                    </a:solidFill>
                  </a:tcPr>
                </a:tc>
                <a:tc>
                  <a:txBody>
                    <a:bodyPr/>
                    <a:lstStyle/>
                    <a:p>
                      <a:pPr algn="r" fontAlgn="b"/>
                      <a:r>
                        <a:rPr lang="en-ZA" sz="1400" b="0" u="none" strike="noStrike" kern="1200" dirty="0">
                          <a:solidFill>
                            <a:schemeClr val="dk1"/>
                          </a:solidFill>
                          <a:effectLst/>
                          <a:latin typeface="Verdana" panose="020B0604030504040204" pitchFamily="34" charset="0"/>
                          <a:ea typeface="Verdana" panose="020B0604030504040204" pitchFamily="34" charset="0"/>
                        </a:rPr>
                        <a:t>             19 410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-27%</a:t>
                      </a:r>
                    </a:p>
                  </a:txBody>
                  <a:tcPr marL="7620" marR="7620" marT="7620" marB="0" anchor="b">
                    <a:solidFill>
                      <a:schemeClr val="accent2">
                        <a:lumMod val="60000"/>
                        <a:lumOff val="40000"/>
                      </a:schemeClr>
                    </a:solidFill>
                  </a:tcPr>
                </a:tc>
                <a:extLst>
                  <a:ext uri="{0D108BD9-81ED-4DB2-BD59-A6C34878D82A}">
                    <a16:rowId xmlns:a16="http://schemas.microsoft.com/office/drawing/2014/main" val="3269212072"/>
                  </a:ext>
                </a:extLst>
              </a:tr>
              <a:tr h="204169">
                <a:tc>
                  <a:txBody>
                    <a:bodyPr/>
                    <a:lstStyle/>
                    <a:p>
                      <a:pPr marL="0" algn="l"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rPr>
                        <a:t>Interest</a:t>
                      </a:r>
                    </a:p>
                  </a:txBody>
                  <a:tcPr marL="7620" marR="7620" marT="7620" marB="0" anchor="b">
                    <a:solidFill>
                      <a:schemeClr val="accent2">
                        <a:lumMod val="20000"/>
                        <a:lumOff val="80000"/>
                      </a:schemeClr>
                    </a:solidFill>
                  </a:tcPr>
                </a:tc>
                <a:tc>
                  <a:txBody>
                    <a:bodyPr/>
                    <a:lstStyle/>
                    <a:p>
                      <a:pPr algn="r" fontAlgn="b"/>
                      <a:r>
                        <a:rPr lang="en-ZA" sz="1400" b="0" u="none" strike="noStrike" kern="1200" dirty="0">
                          <a:solidFill>
                            <a:schemeClr val="dk1"/>
                          </a:solidFill>
                          <a:effectLst/>
                          <a:latin typeface="Verdana" panose="020B0604030504040204" pitchFamily="34" charset="0"/>
                          <a:ea typeface="Verdana" panose="020B0604030504040204" pitchFamily="34" charset="0"/>
                        </a:rPr>
                        <a:t>                      5 857 </a:t>
                      </a:r>
                    </a:p>
                  </a:txBody>
                  <a:tcPr marL="7620" marR="7620" marT="7620" marB="0" anchor="b">
                    <a:solidFill>
                      <a:schemeClr val="accent2">
                        <a:lumMod val="60000"/>
                        <a:lumOff val="40000"/>
                      </a:schemeClr>
                    </a:solidFill>
                  </a:tcPr>
                </a:tc>
                <a:tc>
                  <a:txBody>
                    <a:bodyPr/>
                    <a:lstStyle/>
                    <a:p>
                      <a:pPr algn="r" fontAlgn="b"/>
                      <a:r>
                        <a:rPr lang="en-ZA" sz="1400" b="0" u="none" strike="noStrike" kern="1200" dirty="0">
                          <a:solidFill>
                            <a:schemeClr val="dk1"/>
                          </a:solidFill>
                          <a:effectLst/>
                          <a:latin typeface="Verdana" panose="020B0604030504040204" pitchFamily="34" charset="0"/>
                          <a:ea typeface="Verdana" panose="020B0604030504040204" pitchFamily="34" charset="0"/>
                        </a:rPr>
                        <a:t>               2 789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110%</a:t>
                      </a:r>
                    </a:p>
                  </a:txBody>
                  <a:tcPr marL="7620" marR="7620" marT="7620" marB="0" anchor="b">
                    <a:solidFill>
                      <a:schemeClr val="accent2">
                        <a:lumMod val="60000"/>
                        <a:lumOff val="40000"/>
                      </a:schemeClr>
                    </a:solidFill>
                  </a:tcPr>
                </a:tc>
                <a:extLst>
                  <a:ext uri="{0D108BD9-81ED-4DB2-BD59-A6C34878D82A}">
                    <a16:rowId xmlns:a16="http://schemas.microsoft.com/office/drawing/2014/main" val="2305261281"/>
                  </a:ext>
                </a:extLst>
              </a:tr>
              <a:tr h="190864">
                <a:tc>
                  <a:txBody>
                    <a:bodyPr/>
                    <a:lstStyle/>
                    <a:p>
                      <a:pPr marL="0" algn="l"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rPr>
                        <a:t>Fines</a:t>
                      </a:r>
                    </a:p>
                  </a:txBody>
                  <a:tcPr marL="7620" marR="7620" marT="7620" marB="0" anchor="b">
                    <a:solidFill>
                      <a:schemeClr val="accent2">
                        <a:lumMod val="20000"/>
                        <a:lumOff val="80000"/>
                      </a:schemeClr>
                    </a:solidFill>
                  </a:tcPr>
                </a:tc>
                <a:tc>
                  <a:txBody>
                    <a:bodyPr/>
                    <a:lstStyle/>
                    <a:p>
                      <a:pPr algn="r" fontAlgn="b"/>
                      <a:r>
                        <a:rPr lang="en-ZA" sz="1400" b="0" u="none" strike="noStrike" kern="1200" dirty="0">
                          <a:solidFill>
                            <a:schemeClr val="dk1"/>
                          </a:solidFill>
                          <a:effectLst/>
                          <a:latin typeface="Verdana" panose="020B0604030504040204" pitchFamily="34" charset="0"/>
                          <a:ea typeface="Verdana" panose="020B0604030504040204" pitchFamily="34" charset="0"/>
                        </a:rPr>
                        <a:t>                    18 719 </a:t>
                      </a:r>
                    </a:p>
                  </a:txBody>
                  <a:tcPr marL="7620" marR="7620" marT="7620" marB="0" anchor="b">
                    <a:solidFill>
                      <a:schemeClr val="accent2">
                        <a:lumMod val="60000"/>
                        <a:lumOff val="40000"/>
                      </a:schemeClr>
                    </a:solidFill>
                  </a:tcPr>
                </a:tc>
                <a:tc>
                  <a:txBody>
                    <a:bodyPr/>
                    <a:lstStyle/>
                    <a:p>
                      <a:pPr algn="r" fontAlgn="b"/>
                      <a:r>
                        <a:rPr lang="en-ZA" sz="1400" b="0" u="none" strike="noStrike" kern="1200" dirty="0">
                          <a:solidFill>
                            <a:schemeClr val="dk1"/>
                          </a:solidFill>
                          <a:effectLst/>
                          <a:latin typeface="Verdana" panose="020B0604030504040204" pitchFamily="34" charset="0"/>
                          <a:ea typeface="Verdana" panose="020B0604030504040204" pitchFamily="34" charset="0"/>
                        </a:rPr>
                        <a:t>             14 625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28%</a:t>
                      </a:r>
                    </a:p>
                  </a:txBody>
                  <a:tcPr marL="7620" marR="7620" marT="7620" marB="0" anchor="b">
                    <a:solidFill>
                      <a:schemeClr val="accent2">
                        <a:lumMod val="60000"/>
                        <a:lumOff val="40000"/>
                      </a:schemeClr>
                    </a:solidFill>
                  </a:tcPr>
                </a:tc>
                <a:extLst>
                  <a:ext uri="{0D108BD9-81ED-4DB2-BD59-A6C34878D82A}">
                    <a16:rowId xmlns:a16="http://schemas.microsoft.com/office/drawing/2014/main" val="4234023148"/>
                  </a:ext>
                </a:extLst>
              </a:tr>
              <a:tr h="190864">
                <a:tc>
                  <a:txBody>
                    <a:bodyPr/>
                    <a:lstStyle/>
                    <a:p>
                      <a:pPr marL="0" algn="l"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rPr>
                        <a:t>Bad Debt Recovered</a:t>
                      </a:r>
                    </a:p>
                  </a:txBody>
                  <a:tcPr marL="7620" marR="7620" marT="7620" marB="0" anchor="b">
                    <a:solidFill>
                      <a:schemeClr val="accent2">
                        <a:lumMod val="20000"/>
                        <a:lumOff val="80000"/>
                      </a:schemeClr>
                    </a:solidFill>
                  </a:tcPr>
                </a:tc>
                <a:tc>
                  <a:txBody>
                    <a:bodyPr/>
                    <a:lstStyle/>
                    <a:p>
                      <a:pPr algn="r" fontAlgn="b"/>
                      <a:r>
                        <a:rPr lang="en-ZA" sz="1400" b="0" u="none" strike="noStrike" kern="1200" dirty="0">
                          <a:solidFill>
                            <a:schemeClr val="dk1"/>
                          </a:solidFill>
                          <a:effectLst/>
                          <a:latin typeface="Verdana" panose="020B0604030504040204" pitchFamily="34" charset="0"/>
                          <a:ea typeface="Verdana" panose="020B0604030504040204" pitchFamily="34" charset="0"/>
                        </a:rPr>
                        <a:t>                      2 804 </a:t>
                      </a:r>
                    </a:p>
                  </a:txBody>
                  <a:tcPr marL="7620" marR="7620" marT="7620" marB="0" anchor="b">
                    <a:solidFill>
                      <a:schemeClr val="accent2">
                        <a:lumMod val="60000"/>
                        <a:lumOff val="40000"/>
                      </a:schemeClr>
                    </a:solidFill>
                  </a:tcPr>
                </a:tc>
                <a:tc>
                  <a:txBody>
                    <a:bodyPr/>
                    <a:lstStyle/>
                    <a:p>
                      <a:pPr algn="r" fontAlgn="b"/>
                      <a:r>
                        <a:rPr lang="en-ZA" sz="1400" b="0" u="none" strike="noStrike" kern="1200" dirty="0">
                          <a:solidFill>
                            <a:schemeClr val="dk1"/>
                          </a:solidFill>
                          <a:effectLst/>
                          <a:latin typeface="Verdana" panose="020B0604030504040204" pitchFamily="34" charset="0"/>
                          <a:ea typeface="Verdana" panose="020B0604030504040204" pitchFamily="34" charset="0"/>
                        </a:rPr>
                        <a:t>               1 650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70%</a:t>
                      </a:r>
                    </a:p>
                  </a:txBody>
                  <a:tcPr marL="7620" marR="7620" marT="7620" marB="0" anchor="b">
                    <a:solidFill>
                      <a:schemeClr val="accent2">
                        <a:lumMod val="60000"/>
                        <a:lumOff val="40000"/>
                      </a:schemeClr>
                    </a:solidFill>
                  </a:tcPr>
                </a:tc>
                <a:extLst>
                  <a:ext uri="{0D108BD9-81ED-4DB2-BD59-A6C34878D82A}">
                    <a16:rowId xmlns:a16="http://schemas.microsoft.com/office/drawing/2014/main" val="985581803"/>
                  </a:ext>
                </a:extLst>
              </a:tr>
              <a:tr h="190864">
                <a:tc>
                  <a:txBody>
                    <a:bodyPr/>
                    <a:lstStyle/>
                    <a:p>
                      <a:pPr marL="0" algn="l"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rPr>
                        <a:t>Other</a:t>
                      </a:r>
                    </a:p>
                  </a:txBody>
                  <a:tcPr marL="7620" marR="7620" marT="7620" marB="0" anchor="b">
                    <a:solidFill>
                      <a:schemeClr val="accent2">
                        <a:lumMod val="20000"/>
                        <a:lumOff val="80000"/>
                      </a:schemeClr>
                    </a:solidFill>
                  </a:tcPr>
                </a:tc>
                <a:tc>
                  <a:txBody>
                    <a:bodyPr/>
                    <a:lstStyle/>
                    <a:p>
                      <a:pPr algn="r" fontAlgn="b"/>
                      <a:r>
                        <a:rPr lang="en-ZA" sz="1400" b="0" u="none" strike="noStrike" kern="1200" dirty="0">
                          <a:solidFill>
                            <a:schemeClr val="dk1"/>
                          </a:solidFill>
                          <a:effectLst/>
                          <a:latin typeface="Verdana" panose="020B0604030504040204" pitchFamily="34" charset="0"/>
                          <a:ea typeface="Verdana" panose="020B0604030504040204" pitchFamily="34" charset="0"/>
                        </a:rPr>
                        <a:t>                      8 034 </a:t>
                      </a:r>
                    </a:p>
                  </a:txBody>
                  <a:tcPr marL="7620" marR="7620" marT="7620" marB="0" anchor="b">
                    <a:solidFill>
                      <a:schemeClr val="accent2">
                        <a:lumMod val="60000"/>
                        <a:lumOff val="40000"/>
                      </a:schemeClr>
                    </a:solidFill>
                  </a:tcPr>
                </a:tc>
                <a:tc>
                  <a:txBody>
                    <a:bodyPr/>
                    <a:lstStyle/>
                    <a:p>
                      <a:pPr algn="r" fontAlgn="b"/>
                      <a:r>
                        <a:rPr lang="en-ZA" sz="1400" b="0" u="none" strike="noStrike" kern="1200" dirty="0">
                          <a:solidFill>
                            <a:schemeClr val="dk1"/>
                          </a:solidFill>
                          <a:effectLst/>
                          <a:latin typeface="Verdana" panose="020B0604030504040204" pitchFamily="34" charset="0"/>
                          <a:ea typeface="Verdana" panose="020B0604030504040204" pitchFamily="34" charset="0"/>
                        </a:rPr>
                        <a:t>               6 818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18%</a:t>
                      </a:r>
                    </a:p>
                  </a:txBody>
                  <a:tcPr marL="7620" marR="7620" marT="7620" marB="0" anchor="b">
                    <a:solidFill>
                      <a:schemeClr val="accent2">
                        <a:lumMod val="60000"/>
                        <a:lumOff val="40000"/>
                      </a:schemeClr>
                    </a:solidFill>
                  </a:tcPr>
                </a:tc>
                <a:extLst>
                  <a:ext uri="{0D108BD9-81ED-4DB2-BD59-A6C34878D82A}">
                    <a16:rowId xmlns:a16="http://schemas.microsoft.com/office/drawing/2014/main" val="234223826"/>
                  </a:ext>
                </a:extLst>
              </a:tr>
              <a:tr h="190864">
                <a:tc>
                  <a:txBody>
                    <a:bodyPr/>
                    <a:lstStyle/>
                    <a:p>
                      <a:pPr algn="l" fontAlgn="b"/>
                      <a:r>
                        <a:rPr lang="en-ZA" sz="1400" b="1"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rPr>
                        <a:t>Total Revenue</a:t>
                      </a:r>
                      <a:endParaRPr lang="en-ZA" sz="1400" b="1" i="0"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6">
                        <a:lumMod val="50000"/>
                      </a:schemeClr>
                    </a:solidFill>
                  </a:tcPr>
                </a:tc>
                <a:tc>
                  <a:txBody>
                    <a:bodyPr/>
                    <a:lstStyle/>
                    <a:p>
                      <a:pPr algn="l" fontAlgn="b"/>
                      <a:r>
                        <a:rPr lang="en-ZA" sz="1400" b="1" u="none" strike="noStrike" kern="1200" dirty="0">
                          <a:solidFill>
                            <a:srgbClr val="FDF3B9"/>
                          </a:solidFill>
                          <a:effectLst/>
                          <a:latin typeface="Verdana" panose="020B0604030504040204" pitchFamily="34" charset="0"/>
                          <a:ea typeface="Verdana" panose="020B0604030504040204" pitchFamily="34" charset="0"/>
                        </a:rPr>
                        <a:t>                 270 808 </a:t>
                      </a:r>
                    </a:p>
                  </a:txBody>
                  <a:tcPr marL="7620" marR="7620" marT="7620" marB="0" anchor="b">
                    <a:solidFill>
                      <a:schemeClr val="accent6">
                        <a:lumMod val="50000"/>
                      </a:schemeClr>
                    </a:solidFill>
                  </a:tcPr>
                </a:tc>
                <a:tc>
                  <a:txBody>
                    <a:bodyPr/>
                    <a:lstStyle/>
                    <a:p>
                      <a:pPr algn="l" fontAlgn="b"/>
                      <a:r>
                        <a:rPr lang="en-ZA" sz="1400" b="1" u="none" strike="noStrike" kern="1200" dirty="0">
                          <a:solidFill>
                            <a:srgbClr val="FDF3B9"/>
                          </a:solidFill>
                          <a:effectLst/>
                          <a:latin typeface="Verdana" panose="020B0604030504040204" pitchFamily="34" charset="0"/>
                          <a:ea typeface="Verdana" panose="020B0604030504040204" pitchFamily="34" charset="0"/>
                        </a:rPr>
                        <a:t>          248 024 </a:t>
                      </a:r>
                    </a:p>
                  </a:txBody>
                  <a:tcPr marL="7620" marR="7620" marT="7620" marB="0" anchor="b">
                    <a:solidFill>
                      <a:schemeClr val="accent6">
                        <a:lumMod val="50000"/>
                      </a:schemeClr>
                    </a:solidFill>
                  </a:tcPr>
                </a:tc>
                <a:tc>
                  <a:txBody>
                    <a:bodyPr/>
                    <a:lstStyle/>
                    <a:p>
                      <a:pPr algn="r" fontAlgn="b"/>
                      <a:r>
                        <a:rPr lang="en-ZA" sz="1400" b="1" u="none" strike="noStrike" kern="1200" dirty="0">
                          <a:solidFill>
                            <a:srgbClr val="FDF3B9"/>
                          </a:solidFill>
                          <a:effectLst/>
                          <a:latin typeface="Verdana" panose="020B0604030504040204" pitchFamily="34" charset="0"/>
                          <a:ea typeface="Verdana" panose="020B0604030504040204" pitchFamily="34" charset="0"/>
                        </a:rPr>
                        <a:t>9%</a:t>
                      </a:r>
                    </a:p>
                  </a:txBody>
                  <a:tcPr marL="7620" marR="7620" marT="7620" marB="0" anchor="b">
                    <a:solidFill>
                      <a:schemeClr val="accent6">
                        <a:lumMod val="50000"/>
                      </a:schemeClr>
                    </a:solidFill>
                  </a:tcPr>
                </a:tc>
                <a:extLst>
                  <a:ext uri="{0D108BD9-81ED-4DB2-BD59-A6C34878D82A}">
                    <a16:rowId xmlns:a16="http://schemas.microsoft.com/office/drawing/2014/main" val="3634293438"/>
                  </a:ext>
                </a:extLst>
              </a:tr>
              <a:tr h="190864">
                <a:tc>
                  <a:txBody>
                    <a:bodyPr/>
                    <a:lstStyle/>
                    <a:p>
                      <a:pPr algn="l" fontAlgn="b"/>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gridSpan="3">
                  <a:txBody>
                    <a:bodyPr/>
                    <a:lstStyle/>
                    <a:p>
                      <a:pPr algn="r" fontAlgn="b"/>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3203329617"/>
                  </a:ext>
                </a:extLst>
              </a:tr>
              <a:tr h="19086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ZA" sz="1400" b="1" u="none" strike="noStrike" dirty="0">
                          <a:effectLst/>
                          <a:latin typeface="Verdana" panose="020B0604030504040204" pitchFamily="34" charset="0"/>
                          <a:ea typeface="Verdana" panose="020B0604030504040204" pitchFamily="34" charset="0"/>
                          <a:cs typeface="Verdana" panose="020B0604030504040204" pitchFamily="34" charset="0"/>
                        </a:rPr>
                        <a:t>Expenditure</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400" b="1" u="none" strike="noStrike" dirty="0">
                          <a:effectLst/>
                          <a:latin typeface="Verdana" panose="020B0604030504040204" pitchFamily="34" charset="0"/>
                          <a:ea typeface="Verdana" panose="020B0604030504040204" pitchFamily="34" charset="0"/>
                          <a:cs typeface="Verdana" panose="020B0604030504040204" pitchFamily="34" charset="0"/>
                        </a:rPr>
                        <a:t>R'000</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tc>
                  <a:txBody>
                    <a:bodyPr/>
                    <a:lstStyle/>
                    <a:p>
                      <a:pPr algn="r" fontAlgn="b"/>
                      <a:r>
                        <a:rPr lang="en-ZA" sz="1400" b="1" u="none" strike="noStrike" dirty="0">
                          <a:effectLst/>
                          <a:latin typeface="Verdana" panose="020B0604030504040204" pitchFamily="34" charset="0"/>
                          <a:ea typeface="Verdana" panose="020B0604030504040204" pitchFamily="34" charset="0"/>
                          <a:cs typeface="Verdana" panose="020B0604030504040204" pitchFamily="34" charset="0"/>
                        </a:rPr>
                        <a:t>R'000</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tc>
                  <a:txBody>
                    <a:bodyPr/>
                    <a:lstStyle/>
                    <a:p>
                      <a:pPr algn="r" fontAlgn="b"/>
                      <a:r>
                        <a:rPr lang="en-ZA" sz="1400" b="1" u="none" strike="noStrike" dirty="0">
                          <a:effectLst/>
                          <a:latin typeface="Verdana" panose="020B0604030504040204" pitchFamily="34" charset="0"/>
                          <a:ea typeface="Verdana" panose="020B0604030504040204" pitchFamily="34" charset="0"/>
                          <a:cs typeface="Verdana" panose="020B0604030504040204" pitchFamily="34" charset="0"/>
                        </a:rPr>
                        <a:t>%</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925582404"/>
                  </a:ext>
                </a:extLst>
              </a:tr>
              <a:tr h="190864">
                <a:tc>
                  <a:txBody>
                    <a:bodyPr/>
                    <a:lstStyle/>
                    <a:p>
                      <a:pPr marL="0" algn="l"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Staff costs</a:t>
                      </a:r>
                    </a:p>
                  </a:txBody>
                  <a:tcPr marL="7620" marR="7620" marT="7620" marB="0" anchor="b">
                    <a:solidFill>
                      <a:schemeClr val="accent2">
                        <a:lumMod val="20000"/>
                        <a:lumOff val="80000"/>
                      </a:schemeClr>
                    </a:solidFill>
                  </a:tcPr>
                </a:tc>
                <a:tc>
                  <a:txBody>
                    <a:bodyPr/>
                    <a:lstStyle/>
                    <a:p>
                      <a:pPr marL="0" algn="r"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                  131 510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           123 310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7%</a:t>
                      </a:r>
                    </a:p>
                  </a:txBody>
                  <a:tcPr marL="7620" marR="7620" marT="7620" marB="0" anchor="b">
                    <a:solidFill>
                      <a:schemeClr val="accent2">
                        <a:lumMod val="60000"/>
                        <a:lumOff val="40000"/>
                      </a:schemeClr>
                    </a:solidFill>
                  </a:tcPr>
                </a:tc>
                <a:extLst>
                  <a:ext uri="{0D108BD9-81ED-4DB2-BD59-A6C34878D82A}">
                    <a16:rowId xmlns:a16="http://schemas.microsoft.com/office/drawing/2014/main" val="2029425527"/>
                  </a:ext>
                </a:extLst>
              </a:tr>
              <a:tr h="190864">
                <a:tc>
                  <a:txBody>
                    <a:bodyPr/>
                    <a:lstStyle/>
                    <a:p>
                      <a:pPr marL="0" algn="l"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Provision for bad debt</a:t>
                      </a:r>
                    </a:p>
                  </a:txBody>
                  <a:tcPr marL="7620" marR="7620" marT="7620" marB="0" anchor="b">
                    <a:solidFill>
                      <a:schemeClr val="accent2">
                        <a:lumMod val="20000"/>
                        <a:lumOff val="80000"/>
                      </a:schemeClr>
                    </a:solidFill>
                  </a:tcPr>
                </a:tc>
                <a:tc>
                  <a:txBody>
                    <a:bodyPr/>
                    <a:lstStyle/>
                    <a:p>
                      <a:pPr marL="0" algn="r"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                         574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                      -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100%</a:t>
                      </a:r>
                    </a:p>
                  </a:txBody>
                  <a:tcPr marL="7620" marR="7620" marT="7620" marB="0" anchor="b">
                    <a:solidFill>
                      <a:schemeClr val="accent2">
                        <a:lumMod val="60000"/>
                        <a:lumOff val="40000"/>
                      </a:schemeClr>
                    </a:solidFill>
                  </a:tcPr>
                </a:tc>
                <a:extLst>
                  <a:ext uri="{0D108BD9-81ED-4DB2-BD59-A6C34878D82A}">
                    <a16:rowId xmlns:a16="http://schemas.microsoft.com/office/drawing/2014/main" val="2363276453"/>
                  </a:ext>
                </a:extLst>
              </a:tr>
              <a:tr h="168316">
                <a:tc>
                  <a:txBody>
                    <a:bodyPr/>
                    <a:lstStyle/>
                    <a:p>
                      <a:pPr marL="0" algn="l"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Office and machine rentals</a:t>
                      </a:r>
                    </a:p>
                  </a:txBody>
                  <a:tcPr marL="7620" marR="7620" marT="7620" marB="0" anchor="b">
                    <a:solidFill>
                      <a:schemeClr val="accent2">
                        <a:lumMod val="20000"/>
                        <a:lumOff val="80000"/>
                      </a:schemeClr>
                    </a:solidFill>
                  </a:tcPr>
                </a:tc>
                <a:tc>
                  <a:txBody>
                    <a:bodyPr/>
                    <a:lstStyle/>
                    <a:p>
                      <a:pPr marL="0" algn="r"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                    22 404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             24 622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-9%</a:t>
                      </a:r>
                    </a:p>
                  </a:txBody>
                  <a:tcPr marL="7620" marR="7620" marT="7620" marB="0" anchor="b">
                    <a:solidFill>
                      <a:schemeClr val="accent2">
                        <a:lumMod val="60000"/>
                        <a:lumOff val="40000"/>
                      </a:schemeClr>
                    </a:solidFill>
                  </a:tcPr>
                </a:tc>
                <a:extLst>
                  <a:ext uri="{0D108BD9-81ED-4DB2-BD59-A6C34878D82A}">
                    <a16:rowId xmlns:a16="http://schemas.microsoft.com/office/drawing/2014/main" val="4013237914"/>
                  </a:ext>
                </a:extLst>
              </a:tr>
              <a:tr h="190864">
                <a:tc>
                  <a:txBody>
                    <a:bodyPr/>
                    <a:lstStyle/>
                    <a:p>
                      <a:pPr marL="0" algn="l"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Other operating expenses</a:t>
                      </a:r>
                    </a:p>
                  </a:txBody>
                  <a:tcPr marL="7620" marR="7620" marT="7620" marB="0" anchor="b">
                    <a:solidFill>
                      <a:schemeClr val="accent2">
                        <a:lumMod val="20000"/>
                        <a:lumOff val="80000"/>
                      </a:schemeClr>
                    </a:solidFill>
                  </a:tcPr>
                </a:tc>
                <a:tc>
                  <a:txBody>
                    <a:bodyPr/>
                    <a:lstStyle/>
                    <a:p>
                      <a:pPr marL="0" algn="r"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                    70 235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             69 848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b="0" u="none" strike="noStrike" kern="1200" dirty="0">
                          <a:solidFill>
                            <a:schemeClr val="dk1"/>
                          </a:solidFill>
                          <a:effectLst/>
                          <a:latin typeface="Verdana" panose="020B0604030504040204" pitchFamily="34" charset="0"/>
                          <a:ea typeface="Verdana" panose="020B0604030504040204" pitchFamily="34" charset="0"/>
                          <a:cs typeface="+mn-cs"/>
                        </a:rPr>
                        <a:t>1%</a:t>
                      </a:r>
                    </a:p>
                  </a:txBody>
                  <a:tcPr marL="7620" marR="7620" marT="7620" marB="0" anchor="b">
                    <a:solidFill>
                      <a:schemeClr val="accent2">
                        <a:lumMod val="60000"/>
                        <a:lumOff val="40000"/>
                      </a:schemeClr>
                    </a:solidFill>
                  </a:tcPr>
                </a:tc>
                <a:extLst>
                  <a:ext uri="{0D108BD9-81ED-4DB2-BD59-A6C34878D82A}">
                    <a16:rowId xmlns:a16="http://schemas.microsoft.com/office/drawing/2014/main" val="3491795335"/>
                  </a:ext>
                </a:extLst>
              </a:tr>
              <a:tr h="190864">
                <a:tc>
                  <a:txBody>
                    <a:bodyPr/>
                    <a:lstStyle/>
                    <a:p>
                      <a:pPr marL="0" algn="l" defTabSz="914400" rtl="0" eaLnBrk="1" fontAlgn="b" latinLnBrk="0" hangingPunct="1"/>
                      <a:r>
                        <a:rPr lang="en-ZA" sz="1400" b="1" u="none" strike="noStrike" kern="1200" dirty="0">
                          <a:solidFill>
                            <a:srgbClr val="FDF3B9"/>
                          </a:solidFill>
                          <a:effectLst/>
                          <a:latin typeface="Verdana" panose="020B0604030504040204" pitchFamily="34" charset="0"/>
                          <a:ea typeface="Verdana" panose="020B0604030504040204" pitchFamily="34" charset="0"/>
                          <a:cs typeface="Verdana" panose="020B0604030504040204" pitchFamily="34" charset="0"/>
                        </a:rPr>
                        <a:t>Total Expenditure</a:t>
                      </a:r>
                    </a:p>
                  </a:txBody>
                  <a:tcPr marL="9525" marR="9525" marT="9525" marB="0" anchor="b">
                    <a:solidFill>
                      <a:schemeClr val="accent6">
                        <a:lumMod val="50000"/>
                      </a:schemeClr>
                    </a:solidFill>
                  </a:tcPr>
                </a:tc>
                <a:tc>
                  <a:txBody>
                    <a:bodyPr/>
                    <a:lstStyle/>
                    <a:p>
                      <a:pPr marL="0" algn="l" defTabSz="914400" rtl="0" eaLnBrk="1" fontAlgn="b" latinLnBrk="0" hangingPunct="1"/>
                      <a:r>
                        <a:rPr lang="en-ZA" sz="1400" b="1" u="none" strike="noStrike" kern="1200" dirty="0">
                          <a:solidFill>
                            <a:srgbClr val="FDF3B9"/>
                          </a:solidFill>
                          <a:effectLst/>
                          <a:latin typeface="Verdana" panose="020B0604030504040204" pitchFamily="34" charset="0"/>
                          <a:ea typeface="Verdana" panose="020B0604030504040204" pitchFamily="34" charset="0"/>
                          <a:cs typeface="+mn-cs"/>
                        </a:rPr>
                        <a:t>                 224 723 </a:t>
                      </a:r>
                    </a:p>
                  </a:txBody>
                  <a:tcPr marL="7620" marR="7620" marT="7620" marB="0" anchor="b">
                    <a:solidFill>
                      <a:schemeClr val="accent6">
                        <a:lumMod val="50000"/>
                      </a:schemeClr>
                    </a:solidFill>
                  </a:tcPr>
                </a:tc>
                <a:tc>
                  <a:txBody>
                    <a:bodyPr/>
                    <a:lstStyle/>
                    <a:p>
                      <a:pPr marL="0" algn="l" defTabSz="914400" rtl="0" eaLnBrk="1" fontAlgn="b" latinLnBrk="0" hangingPunct="1"/>
                      <a:r>
                        <a:rPr lang="en-ZA" sz="1400" b="1" u="none" strike="noStrike" kern="1200" dirty="0">
                          <a:solidFill>
                            <a:srgbClr val="FDF3B9"/>
                          </a:solidFill>
                          <a:effectLst/>
                          <a:latin typeface="Verdana" panose="020B0604030504040204" pitchFamily="34" charset="0"/>
                          <a:ea typeface="Verdana" panose="020B0604030504040204" pitchFamily="34" charset="0"/>
                          <a:cs typeface="+mn-cs"/>
                        </a:rPr>
                        <a:t>          217 780 </a:t>
                      </a:r>
                    </a:p>
                  </a:txBody>
                  <a:tcPr marL="7620" marR="7620" marT="7620" marB="0" anchor="b">
                    <a:solidFill>
                      <a:schemeClr val="accent6">
                        <a:lumMod val="50000"/>
                      </a:schemeClr>
                    </a:solidFill>
                  </a:tcPr>
                </a:tc>
                <a:tc>
                  <a:txBody>
                    <a:bodyPr/>
                    <a:lstStyle/>
                    <a:p>
                      <a:pPr marL="0" algn="r" defTabSz="914400" rtl="0" eaLnBrk="1" fontAlgn="b" latinLnBrk="0" hangingPunct="1"/>
                      <a:r>
                        <a:rPr lang="en-ZA" sz="1400" b="1" u="none" strike="noStrike" kern="1200" dirty="0">
                          <a:solidFill>
                            <a:srgbClr val="FDF3B9"/>
                          </a:solidFill>
                          <a:effectLst/>
                          <a:latin typeface="Verdana" panose="020B0604030504040204" pitchFamily="34" charset="0"/>
                          <a:ea typeface="Verdana" panose="020B0604030504040204" pitchFamily="34" charset="0"/>
                          <a:cs typeface="+mn-cs"/>
                        </a:rPr>
                        <a:t>3%</a:t>
                      </a:r>
                    </a:p>
                  </a:txBody>
                  <a:tcPr marL="7620" marR="7620" marT="7620" marB="0" anchor="b">
                    <a:solidFill>
                      <a:schemeClr val="accent6">
                        <a:lumMod val="50000"/>
                      </a:schemeClr>
                    </a:solidFill>
                  </a:tcPr>
                </a:tc>
                <a:extLst>
                  <a:ext uri="{0D108BD9-81ED-4DB2-BD59-A6C34878D82A}">
                    <a16:rowId xmlns:a16="http://schemas.microsoft.com/office/drawing/2014/main" val="3069562597"/>
                  </a:ext>
                </a:extLst>
              </a:tr>
              <a:tr h="190864">
                <a:tc>
                  <a:txBody>
                    <a:bodyPr/>
                    <a:lstStyle/>
                    <a:p>
                      <a:pPr algn="l" fontAlgn="b"/>
                      <a:endParaRPr lang="en-ZA" sz="1400" b="1"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endParaRPr lang="en-ZA" sz="1400" b="1"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tc>
                  <a:txBody>
                    <a:bodyPr/>
                    <a:lstStyle/>
                    <a:p>
                      <a:pPr algn="r" fontAlgn="b"/>
                      <a:endParaRPr lang="en-ZA" sz="1400" b="1"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tc>
                  <a:txBody>
                    <a:bodyPr/>
                    <a:lstStyle/>
                    <a:p>
                      <a:pPr algn="r" fontAlgn="b"/>
                      <a:endParaRPr lang="en-ZA" sz="1400" b="1"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3143080839"/>
                  </a:ext>
                </a:extLst>
              </a:tr>
              <a:tr h="190864">
                <a:tc>
                  <a:txBody>
                    <a:bodyPr/>
                    <a:lstStyle/>
                    <a:p>
                      <a:pPr marL="0" algn="l" defTabSz="914400" rtl="0" eaLnBrk="1" fontAlgn="b" latinLnBrk="0" hangingPunct="1"/>
                      <a:r>
                        <a:rPr lang="en-ZA" sz="1400" b="1" u="none" strike="noStrike" kern="1200" dirty="0">
                          <a:solidFill>
                            <a:srgbClr val="FDF3B9"/>
                          </a:solidFill>
                          <a:effectLst/>
                          <a:latin typeface="Verdana" panose="020B0604030504040204" pitchFamily="34" charset="0"/>
                          <a:ea typeface="Verdana" panose="020B0604030504040204" pitchFamily="34" charset="0"/>
                          <a:cs typeface="Verdana" panose="020B0604030504040204" pitchFamily="34" charset="0"/>
                        </a:rPr>
                        <a:t>Surplus </a:t>
                      </a:r>
                    </a:p>
                  </a:txBody>
                  <a:tcPr marL="9525" marR="9525" marT="9525" marB="0" anchor="b">
                    <a:solidFill>
                      <a:srgbClr val="673105"/>
                    </a:solidFill>
                  </a:tcPr>
                </a:tc>
                <a:tc>
                  <a:txBody>
                    <a:bodyPr/>
                    <a:lstStyle/>
                    <a:p>
                      <a:pPr marL="0" algn="r" defTabSz="914400" rtl="0" eaLnBrk="1" fontAlgn="b" latinLnBrk="0" hangingPunct="1"/>
                      <a:r>
                        <a:rPr lang="en-ZA" sz="1400" b="1" u="none" strike="noStrike" kern="1200" dirty="0">
                          <a:solidFill>
                            <a:srgbClr val="FDF3B9"/>
                          </a:solidFill>
                          <a:effectLst/>
                          <a:latin typeface="Verdana" panose="020B0604030504040204" pitchFamily="34" charset="0"/>
                          <a:ea typeface="Verdana" panose="020B0604030504040204" pitchFamily="34" charset="0"/>
                          <a:cs typeface="+mn-cs"/>
                        </a:rPr>
                        <a:t>                   46 085 </a:t>
                      </a:r>
                    </a:p>
                  </a:txBody>
                  <a:tcPr marL="7620" marR="7620" marT="7620" marB="0" anchor="b">
                    <a:solidFill>
                      <a:schemeClr val="accent6">
                        <a:lumMod val="50000"/>
                      </a:schemeClr>
                    </a:solidFill>
                  </a:tcPr>
                </a:tc>
                <a:tc>
                  <a:txBody>
                    <a:bodyPr/>
                    <a:lstStyle/>
                    <a:p>
                      <a:pPr marL="0" algn="r" defTabSz="914400" rtl="0" eaLnBrk="1" fontAlgn="b" latinLnBrk="0" hangingPunct="1"/>
                      <a:r>
                        <a:rPr lang="en-ZA" sz="1400" b="1" u="none" strike="noStrike" kern="1200" dirty="0">
                          <a:solidFill>
                            <a:srgbClr val="FDF3B9"/>
                          </a:solidFill>
                          <a:effectLst/>
                          <a:latin typeface="Verdana" panose="020B0604030504040204" pitchFamily="34" charset="0"/>
                          <a:ea typeface="Verdana" panose="020B0604030504040204" pitchFamily="34" charset="0"/>
                          <a:cs typeface="+mn-cs"/>
                        </a:rPr>
                        <a:t>            30 244 </a:t>
                      </a:r>
                    </a:p>
                  </a:txBody>
                  <a:tcPr marL="7620" marR="7620" marT="7620" marB="0" anchor="b">
                    <a:solidFill>
                      <a:schemeClr val="accent6">
                        <a:lumMod val="50000"/>
                      </a:schemeClr>
                    </a:solidFill>
                  </a:tcPr>
                </a:tc>
                <a:tc>
                  <a:txBody>
                    <a:bodyPr/>
                    <a:lstStyle/>
                    <a:p>
                      <a:pPr marL="0" algn="r" defTabSz="914400" rtl="0" eaLnBrk="1" fontAlgn="b" latinLnBrk="0" hangingPunct="1"/>
                      <a:r>
                        <a:rPr lang="en-ZA" sz="1400" b="1" u="none" strike="noStrike" kern="1200" dirty="0">
                          <a:solidFill>
                            <a:srgbClr val="FDF3B9"/>
                          </a:solidFill>
                          <a:effectLst/>
                          <a:latin typeface="Verdana" panose="020B0604030504040204" pitchFamily="34" charset="0"/>
                          <a:ea typeface="Verdana" panose="020B0604030504040204" pitchFamily="34" charset="0"/>
                          <a:cs typeface="+mn-cs"/>
                        </a:rPr>
                        <a:t>52%</a:t>
                      </a:r>
                    </a:p>
                  </a:txBody>
                  <a:tcPr marL="7620" marR="7620" marT="7620" marB="0" anchor="b">
                    <a:solidFill>
                      <a:schemeClr val="accent6">
                        <a:lumMod val="50000"/>
                      </a:schemeClr>
                    </a:solidFill>
                  </a:tcPr>
                </a:tc>
                <a:extLst>
                  <a:ext uri="{0D108BD9-81ED-4DB2-BD59-A6C34878D82A}">
                    <a16:rowId xmlns:a16="http://schemas.microsoft.com/office/drawing/2014/main" val="542202110"/>
                  </a:ext>
                </a:extLst>
              </a:tr>
            </a:tbl>
          </a:graphicData>
        </a:graphic>
      </p:graphicFrame>
      <p:sp>
        <p:nvSpPr>
          <p:cNvPr id="7" name="Slide Number Placeholder 6">
            <a:extLst>
              <a:ext uri="{FF2B5EF4-FFF2-40B4-BE49-F238E27FC236}">
                <a16:creationId xmlns:a16="http://schemas.microsoft.com/office/drawing/2014/main" id="{962098CF-C89E-4693-8F1E-60FF684DB5DB}"/>
              </a:ext>
            </a:extLst>
          </p:cNvPr>
          <p:cNvSpPr>
            <a:spLocks noGrp="1"/>
          </p:cNvSpPr>
          <p:nvPr>
            <p:ph type="sldNum" sz="quarter" idx="12"/>
          </p:nvPr>
        </p:nvSpPr>
        <p:spPr/>
        <p:txBody>
          <a:bodyPr/>
          <a:lstStyle/>
          <a:p>
            <a:fld id="{86ED3864-7380-264F-93C6-1571F5F24E3A}" type="slidenum">
              <a:rPr lang="en-US" smtClean="0"/>
              <a:pPr/>
              <a:t>34</a:t>
            </a:fld>
            <a:endParaRPr lang="en-US" dirty="0"/>
          </a:p>
        </p:txBody>
      </p:sp>
    </p:spTree>
    <p:extLst>
      <p:ext uri="{BB962C8B-B14F-4D97-AF65-F5344CB8AC3E}">
        <p14:creationId xmlns:p14="http://schemas.microsoft.com/office/powerpoint/2010/main" val="4000427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786382" y="182004"/>
            <a:ext cx="6505170" cy="787990"/>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latin typeface="Verdana" pitchFamily="34" charset="0"/>
                <a:ea typeface="Verdana" pitchFamily="34" charset="0"/>
                <a:cs typeface="Verdana" pitchFamily="34" charset="0"/>
              </a:rPr>
              <a:t>FINANCIAL OVERVIEW - REVENUE</a:t>
            </a:r>
            <a:endPar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797723" y="969994"/>
            <a:ext cx="7548552" cy="4585231"/>
          </a:xfrm>
        </p:spPr>
        <p:txBody>
          <a:bodyPr>
            <a:noAutofit/>
          </a:bodyPr>
          <a:lstStyle/>
          <a:p>
            <a:pPr marL="342900" indent="-342900" algn="l">
              <a:spcBef>
                <a:spcPct val="20000"/>
              </a:spcBef>
              <a:defRPr/>
            </a:pPr>
            <a:endParaRPr lang="en-US" alt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sp>
        <p:nvSpPr>
          <p:cNvPr id="4" name="Rectangle 3">
            <a:extLst>
              <a:ext uri="{FF2B5EF4-FFF2-40B4-BE49-F238E27FC236}">
                <a16:creationId xmlns:a16="http://schemas.microsoft.com/office/drawing/2014/main" id="{D13781C5-3367-4B1F-8998-C1E2EFB690CF}"/>
              </a:ext>
            </a:extLst>
          </p:cNvPr>
          <p:cNvSpPr/>
          <p:nvPr/>
        </p:nvSpPr>
        <p:spPr>
          <a:xfrm>
            <a:off x="484788" y="1149562"/>
            <a:ext cx="8174421" cy="4239622"/>
          </a:xfrm>
          <a:prstGeom prst="rect">
            <a:avLst/>
          </a:prstGeom>
        </p:spPr>
        <p:txBody>
          <a:bodyPr wrap="square">
            <a:spAutoFit/>
          </a:bodyPr>
          <a:lstStyle/>
          <a:p>
            <a:pPr marL="285750" lvl="1" indent="-285750">
              <a:lnSpc>
                <a:spcPct val="150000"/>
              </a:lnSpc>
              <a:spcBef>
                <a:spcPts val="1200"/>
              </a:spcBef>
              <a:spcAft>
                <a:spcPts val="1200"/>
              </a:spcAft>
              <a:buFont typeface="Arial" panose="020B0604020202020204" pitchFamily="34" charset="0"/>
              <a:buChar char="•"/>
            </a:pPr>
            <a:r>
              <a:rPr lang="en-ZA" sz="1600" dirty="0">
                <a:solidFill>
                  <a:schemeClr val="accent6">
                    <a:lumMod val="50000"/>
                  </a:schemeClr>
                </a:solidFill>
                <a:latin typeface="Verdana" pitchFamily="34" charset="0"/>
                <a:ea typeface="Verdana" pitchFamily="34" charset="0"/>
              </a:rPr>
              <a:t>Total revenue </a:t>
            </a:r>
            <a:r>
              <a:rPr lang="en-ZA" sz="1600" b="1" dirty="0">
                <a:solidFill>
                  <a:schemeClr val="accent6">
                    <a:lumMod val="50000"/>
                  </a:schemeClr>
                </a:solidFill>
                <a:latin typeface="Verdana" pitchFamily="34" charset="0"/>
                <a:ea typeface="Verdana" pitchFamily="34" charset="0"/>
              </a:rPr>
              <a:t>increase by 15% </a:t>
            </a:r>
            <a:r>
              <a:rPr lang="en-ZA" sz="1600" dirty="0">
                <a:solidFill>
                  <a:schemeClr val="accent6">
                    <a:lumMod val="50000"/>
                  </a:schemeClr>
                </a:solidFill>
                <a:latin typeface="Verdana" pitchFamily="34" charset="0"/>
                <a:ea typeface="Verdana" pitchFamily="34" charset="0"/>
              </a:rPr>
              <a:t>compared to December 2018; </a:t>
            </a:r>
          </a:p>
          <a:p>
            <a:pPr marL="285750" lvl="1" indent="-285750" algn="just">
              <a:lnSpc>
                <a:spcPct val="150000"/>
              </a:lnSpc>
              <a:spcBef>
                <a:spcPts val="1200"/>
              </a:spcBef>
              <a:spcAft>
                <a:spcPts val="1200"/>
              </a:spcAft>
              <a:buFont typeface="Arial" panose="020B0604020202020204" pitchFamily="34" charset="0"/>
              <a:buChar char="•"/>
            </a:pPr>
            <a:r>
              <a:rPr lang="en-US" sz="1600" dirty="0">
                <a:solidFill>
                  <a:schemeClr val="accent6">
                    <a:lumMod val="50000"/>
                  </a:schemeClr>
                </a:solidFill>
                <a:latin typeface="Verdana" pitchFamily="34" charset="0"/>
                <a:ea typeface="Verdana" pitchFamily="34" charset="0"/>
                <a:cs typeface="Verdana" pitchFamily="34" charset="0"/>
              </a:rPr>
              <a:t>The actual revenue is </a:t>
            </a:r>
            <a:r>
              <a:rPr lang="en-US" sz="1600" b="1" dirty="0">
                <a:solidFill>
                  <a:schemeClr val="accent6">
                    <a:lumMod val="50000"/>
                  </a:schemeClr>
                </a:solidFill>
                <a:latin typeface="Verdana" pitchFamily="34" charset="0"/>
                <a:ea typeface="Verdana" pitchFamily="34" charset="0"/>
                <a:cs typeface="Verdana" pitchFamily="34" charset="0"/>
              </a:rPr>
              <a:t>9%</a:t>
            </a:r>
            <a:r>
              <a:rPr lang="en-US" sz="1600" dirty="0">
                <a:solidFill>
                  <a:schemeClr val="accent6">
                    <a:lumMod val="50000"/>
                  </a:schemeClr>
                </a:solidFill>
                <a:latin typeface="Verdana" pitchFamily="34" charset="0"/>
                <a:ea typeface="Verdana" pitchFamily="34" charset="0"/>
                <a:cs typeface="Verdana" pitchFamily="34" charset="0"/>
              </a:rPr>
              <a:t> above budget,</a:t>
            </a:r>
            <a:r>
              <a:rPr lang="en-US" sz="1600" b="1" dirty="0">
                <a:solidFill>
                  <a:schemeClr val="accent6">
                    <a:lumMod val="50000"/>
                  </a:schemeClr>
                </a:solidFill>
                <a:latin typeface="Verdana" pitchFamily="34" charset="0"/>
                <a:ea typeface="Verdana" pitchFamily="34" charset="0"/>
                <a:cs typeface="Verdana" pitchFamily="34" charset="0"/>
              </a:rPr>
              <a:t> </a:t>
            </a:r>
            <a:r>
              <a:rPr lang="en-US" sz="1600" dirty="0">
                <a:solidFill>
                  <a:schemeClr val="accent6">
                    <a:lumMod val="50000"/>
                  </a:schemeClr>
                </a:solidFill>
                <a:latin typeface="Verdana" pitchFamily="34" charset="0"/>
                <a:ea typeface="Verdana" pitchFamily="34" charset="0"/>
                <a:cs typeface="Verdana" pitchFamily="34" charset="0"/>
              </a:rPr>
              <a:t>which equates to the variance of </a:t>
            </a:r>
            <a:r>
              <a:rPr lang="en-US" sz="1600" b="1" dirty="0">
                <a:solidFill>
                  <a:schemeClr val="accent6">
                    <a:lumMod val="50000"/>
                  </a:schemeClr>
                </a:solidFill>
                <a:latin typeface="Verdana" pitchFamily="34" charset="0"/>
                <a:ea typeface="Verdana" pitchFamily="34" charset="0"/>
                <a:cs typeface="Verdana" pitchFamily="34" charset="0"/>
              </a:rPr>
              <a:t>R22.8 million</a:t>
            </a:r>
            <a:r>
              <a:rPr lang="en-US" sz="1600" dirty="0">
                <a:solidFill>
                  <a:schemeClr val="accent6">
                    <a:lumMod val="50000"/>
                  </a:schemeClr>
                </a:solidFill>
                <a:latin typeface="Verdana" pitchFamily="34" charset="0"/>
                <a:ea typeface="Verdana" pitchFamily="34" charset="0"/>
                <a:cs typeface="Verdana" pitchFamily="34" charset="0"/>
              </a:rPr>
              <a:t>, and  the expenditure was </a:t>
            </a:r>
            <a:r>
              <a:rPr lang="en-US" sz="1600" b="1" dirty="0">
                <a:solidFill>
                  <a:schemeClr val="accent6">
                    <a:lumMod val="50000"/>
                  </a:schemeClr>
                </a:solidFill>
                <a:latin typeface="Verdana" pitchFamily="34" charset="0"/>
                <a:ea typeface="Verdana" pitchFamily="34" charset="0"/>
                <a:cs typeface="Verdana" pitchFamily="34" charset="0"/>
              </a:rPr>
              <a:t>contained adequately </a:t>
            </a:r>
            <a:r>
              <a:rPr lang="en-US" sz="1600" dirty="0">
                <a:solidFill>
                  <a:schemeClr val="accent6">
                    <a:lumMod val="50000"/>
                  </a:schemeClr>
                </a:solidFill>
                <a:latin typeface="Verdana" pitchFamily="34" charset="0"/>
                <a:ea typeface="Verdana" pitchFamily="34" charset="0"/>
                <a:cs typeface="Verdana" pitchFamily="34" charset="0"/>
              </a:rPr>
              <a:t>hence the surplus of </a:t>
            </a:r>
            <a:r>
              <a:rPr lang="en-US" sz="1600" b="1" dirty="0">
                <a:solidFill>
                  <a:schemeClr val="accent6">
                    <a:lumMod val="50000"/>
                  </a:schemeClr>
                </a:solidFill>
                <a:latin typeface="Verdana" pitchFamily="34" charset="0"/>
                <a:ea typeface="Verdana" pitchFamily="34" charset="0"/>
                <a:cs typeface="Verdana" pitchFamily="34" charset="0"/>
              </a:rPr>
              <a:t>R46 million</a:t>
            </a:r>
            <a:r>
              <a:rPr lang="en-US" sz="1600" dirty="0">
                <a:solidFill>
                  <a:schemeClr val="accent6">
                    <a:lumMod val="50000"/>
                  </a:schemeClr>
                </a:solidFill>
                <a:latin typeface="Verdana" pitchFamily="34" charset="0"/>
                <a:ea typeface="Verdana" pitchFamily="34" charset="0"/>
                <a:cs typeface="Verdana" pitchFamily="34" charset="0"/>
              </a:rPr>
              <a:t>.  The </a:t>
            </a:r>
            <a:r>
              <a:rPr lang="en-US" sz="1600" b="1" dirty="0">
                <a:solidFill>
                  <a:schemeClr val="accent6">
                    <a:lumMod val="50000"/>
                  </a:schemeClr>
                </a:solidFill>
                <a:latin typeface="Verdana" pitchFamily="34" charset="0"/>
                <a:ea typeface="Verdana" pitchFamily="34" charset="0"/>
                <a:cs typeface="Verdana" pitchFamily="34" charset="0"/>
              </a:rPr>
              <a:t>positive variance </a:t>
            </a:r>
            <a:r>
              <a:rPr lang="en-US" sz="1600" dirty="0">
                <a:solidFill>
                  <a:schemeClr val="accent6">
                    <a:lumMod val="50000"/>
                  </a:schemeClr>
                </a:solidFill>
                <a:latin typeface="Verdana" pitchFamily="34" charset="0"/>
                <a:ea typeface="Verdana" pitchFamily="34" charset="0"/>
                <a:cs typeface="Verdana" pitchFamily="34" charset="0"/>
              </a:rPr>
              <a:t>reported under the Registration, Annual fees, Fines and Penalties  assisted the Authority to </a:t>
            </a:r>
            <a:r>
              <a:rPr lang="en-US" sz="1600" b="1" dirty="0">
                <a:solidFill>
                  <a:schemeClr val="accent6">
                    <a:lumMod val="50000"/>
                  </a:schemeClr>
                </a:solidFill>
                <a:latin typeface="Verdana" pitchFamily="34" charset="0"/>
                <a:ea typeface="Verdana" pitchFamily="34" charset="0"/>
                <a:cs typeface="Verdana" pitchFamily="34" charset="0"/>
              </a:rPr>
              <a:t>maintain its going concern.</a:t>
            </a:r>
          </a:p>
          <a:p>
            <a:pPr marL="285750" lvl="1" indent="-285750">
              <a:lnSpc>
                <a:spcPct val="150000"/>
              </a:lnSpc>
              <a:spcBef>
                <a:spcPts val="1200"/>
              </a:spcBef>
              <a:spcAft>
                <a:spcPts val="1200"/>
              </a:spcAft>
              <a:buFont typeface="Arial" panose="020B0604020202020204" pitchFamily="34" charset="0"/>
              <a:buChar char="•"/>
            </a:pPr>
            <a:r>
              <a:rPr lang="en-US" sz="1600" dirty="0">
                <a:solidFill>
                  <a:schemeClr val="accent6">
                    <a:lumMod val="50000"/>
                  </a:schemeClr>
                </a:solidFill>
                <a:latin typeface="Verdana" pitchFamily="34" charset="0"/>
                <a:ea typeface="Verdana" pitchFamily="34" charset="0"/>
              </a:rPr>
              <a:t>Surplus as at 31 December 2019 was </a:t>
            </a:r>
            <a:r>
              <a:rPr lang="en-US" sz="1600" b="1" dirty="0">
                <a:solidFill>
                  <a:schemeClr val="accent6">
                    <a:lumMod val="50000"/>
                  </a:schemeClr>
                </a:solidFill>
                <a:latin typeface="Verdana" pitchFamily="34" charset="0"/>
                <a:ea typeface="Verdana" pitchFamily="34" charset="0"/>
              </a:rPr>
              <a:t>R46 million </a:t>
            </a:r>
            <a:r>
              <a:rPr lang="en-US" sz="1600" dirty="0">
                <a:solidFill>
                  <a:schemeClr val="accent6">
                    <a:lumMod val="50000"/>
                  </a:schemeClr>
                </a:solidFill>
                <a:latin typeface="Verdana" pitchFamily="34" charset="0"/>
                <a:ea typeface="Verdana" pitchFamily="34" charset="0"/>
              </a:rPr>
              <a:t>compared to a surplus of R3 million at 31 March 2019 </a:t>
            </a:r>
            <a:r>
              <a:rPr lang="en-ZA" sz="1600" b="1" dirty="0">
                <a:solidFill>
                  <a:schemeClr val="accent6">
                    <a:lumMod val="50000"/>
                  </a:schemeClr>
                </a:solidFill>
                <a:latin typeface="Verdana" pitchFamily="34" charset="0"/>
                <a:ea typeface="Verdana" pitchFamily="34" charset="0"/>
              </a:rPr>
              <a:t>. </a:t>
            </a:r>
          </a:p>
          <a:p>
            <a:pPr marL="285750" indent="-285750" defTabSz="914400">
              <a:lnSpc>
                <a:spcPct val="150000"/>
              </a:lnSpc>
              <a:spcBef>
                <a:spcPts val="600"/>
              </a:spcBef>
              <a:spcAft>
                <a:spcPts val="600"/>
              </a:spcAft>
              <a:buFont typeface="Arial" panose="020B0604020202020204" pitchFamily="34" charset="0"/>
              <a:buChar char="•"/>
            </a:pPr>
            <a:endParaRPr lang="en-US" altLang="en-US" sz="1500" b="1" dirty="0">
              <a:solidFill>
                <a:schemeClr val="accent6">
                  <a:lumMod val="50000"/>
                </a:schemeClr>
              </a:solidFill>
              <a:latin typeface="Verdana" pitchFamily="34" charset="0"/>
              <a:ea typeface="Verdana" pitchFamily="34" charset="0"/>
              <a:cs typeface="Verdana" pitchFamily="34" charset="0"/>
            </a:endParaRPr>
          </a:p>
        </p:txBody>
      </p:sp>
      <p:sp>
        <p:nvSpPr>
          <p:cNvPr id="7" name="Slide Number Placeholder 6">
            <a:extLst>
              <a:ext uri="{FF2B5EF4-FFF2-40B4-BE49-F238E27FC236}">
                <a16:creationId xmlns:a16="http://schemas.microsoft.com/office/drawing/2014/main" id="{797E284B-883A-44CB-BD93-DE051B54B898}"/>
              </a:ext>
            </a:extLst>
          </p:cNvPr>
          <p:cNvSpPr>
            <a:spLocks noGrp="1"/>
          </p:cNvSpPr>
          <p:nvPr>
            <p:ph type="sldNum" sz="quarter" idx="12"/>
          </p:nvPr>
        </p:nvSpPr>
        <p:spPr/>
        <p:txBody>
          <a:bodyPr/>
          <a:lstStyle/>
          <a:p>
            <a:fld id="{86ED3864-7380-264F-93C6-1571F5F24E3A}" type="slidenum">
              <a:rPr lang="en-US" smtClean="0"/>
              <a:pPr/>
              <a:t>35</a:t>
            </a:fld>
            <a:endParaRPr lang="en-US" dirty="0"/>
          </a:p>
        </p:txBody>
      </p:sp>
    </p:spTree>
    <p:extLst>
      <p:ext uri="{BB962C8B-B14F-4D97-AF65-F5344CB8AC3E}">
        <p14:creationId xmlns:p14="http://schemas.microsoft.com/office/powerpoint/2010/main" val="489756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797723" y="-15065"/>
            <a:ext cx="7254032" cy="787990"/>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latin typeface="Verdana" pitchFamily="34" charset="0"/>
                <a:ea typeface="Verdana" pitchFamily="34" charset="0"/>
                <a:cs typeface="Verdana" pitchFamily="34" charset="0"/>
              </a:rPr>
              <a:t>FINANCIAL OVERVIEW - EXPENDITURE</a:t>
            </a:r>
            <a:endPar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797723" y="969994"/>
            <a:ext cx="7548552" cy="4585231"/>
          </a:xfrm>
        </p:spPr>
        <p:txBody>
          <a:bodyPr>
            <a:noAutofit/>
          </a:bodyPr>
          <a:lstStyle/>
          <a:p>
            <a:pPr marL="342900" indent="-342900" algn="l">
              <a:spcBef>
                <a:spcPct val="20000"/>
              </a:spcBef>
              <a:defRPr/>
            </a:pPr>
            <a:endParaRPr lang="en-US" alt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sp>
        <p:nvSpPr>
          <p:cNvPr id="4" name="Rectangle 3">
            <a:extLst>
              <a:ext uri="{FF2B5EF4-FFF2-40B4-BE49-F238E27FC236}">
                <a16:creationId xmlns:a16="http://schemas.microsoft.com/office/drawing/2014/main" id="{2986E2A4-1818-40AE-B888-F4DAD016DE21}"/>
              </a:ext>
            </a:extLst>
          </p:cNvPr>
          <p:cNvSpPr/>
          <p:nvPr/>
        </p:nvSpPr>
        <p:spPr>
          <a:xfrm>
            <a:off x="435111" y="619002"/>
            <a:ext cx="8521262" cy="5016758"/>
          </a:xfrm>
          <a:prstGeom prst="rect">
            <a:avLst/>
          </a:prstGeom>
        </p:spPr>
        <p:txBody>
          <a:bodyPr wrap="square">
            <a:spAutoFit/>
          </a:bodyPr>
          <a:lstStyle/>
          <a:p>
            <a:pPr marL="285750" indent="-285750" algn="just">
              <a:lnSpc>
                <a:spcPct val="200000"/>
              </a:lnSpc>
              <a:buFont typeface="Arial" panose="020B0604020202020204" pitchFamily="34" charset="0"/>
              <a:buChar char="•"/>
            </a:pPr>
            <a:r>
              <a:rPr lang="en-US" altLang="en-US" sz="1600" dirty="0">
                <a:solidFill>
                  <a:schemeClr val="accent6">
                    <a:lumMod val="50000"/>
                  </a:schemeClr>
                </a:solidFill>
                <a:latin typeface="Verdana" pitchFamily="34" charset="0"/>
                <a:ea typeface="Verdana" pitchFamily="34" charset="0"/>
                <a:cs typeface="Verdana" pitchFamily="34" charset="0"/>
              </a:rPr>
              <a:t>The total </a:t>
            </a:r>
            <a:r>
              <a:rPr lang="en-US" altLang="en-US" sz="1600" b="1" dirty="0">
                <a:solidFill>
                  <a:schemeClr val="accent6">
                    <a:lumMod val="50000"/>
                  </a:schemeClr>
                </a:solidFill>
                <a:latin typeface="Verdana" pitchFamily="34" charset="0"/>
                <a:ea typeface="Verdana" pitchFamily="34" charset="0"/>
                <a:cs typeface="Verdana" pitchFamily="34" charset="0"/>
              </a:rPr>
              <a:t>expenditure 3% above </a:t>
            </a:r>
            <a:r>
              <a:rPr lang="en-US" altLang="en-US" sz="1600" dirty="0">
                <a:solidFill>
                  <a:schemeClr val="accent6">
                    <a:lumMod val="50000"/>
                  </a:schemeClr>
                </a:solidFill>
                <a:latin typeface="Verdana" pitchFamily="34" charset="0"/>
                <a:ea typeface="Verdana" pitchFamily="34" charset="0"/>
                <a:cs typeface="Verdana" pitchFamily="34" charset="0"/>
              </a:rPr>
              <a:t>budget and the main expenditure variances are from the following items;  </a:t>
            </a:r>
          </a:p>
          <a:p>
            <a:pPr marL="285750" indent="-285750" algn="just">
              <a:lnSpc>
                <a:spcPct val="200000"/>
              </a:lnSpc>
              <a:buFont typeface="Arial" panose="020B0604020202020204" pitchFamily="34" charset="0"/>
              <a:buChar char="•"/>
            </a:pPr>
            <a:r>
              <a:rPr lang="en-US" altLang="en-US" sz="1600" b="1" dirty="0">
                <a:solidFill>
                  <a:schemeClr val="accent6">
                    <a:lumMod val="50000"/>
                  </a:schemeClr>
                </a:solidFill>
                <a:latin typeface="Verdana" pitchFamily="34" charset="0"/>
                <a:ea typeface="Verdana" pitchFamily="34" charset="0"/>
                <a:cs typeface="Verdana" pitchFamily="34" charset="0"/>
              </a:rPr>
              <a:t>Staff Cost 7</a:t>
            </a:r>
            <a:r>
              <a:rPr lang="en-GB" sz="1600" b="1" dirty="0">
                <a:solidFill>
                  <a:schemeClr val="accent6">
                    <a:lumMod val="50000"/>
                  </a:schemeClr>
                </a:solidFill>
                <a:latin typeface="Verdana" pitchFamily="34" charset="0"/>
                <a:ea typeface="Verdana" pitchFamily="34" charset="0"/>
                <a:cs typeface="Verdana" pitchFamily="34" charset="0"/>
              </a:rPr>
              <a:t>% above budget</a:t>
            </a:r>
            <a:endParaRPr lang="en-GB" sz="1600" dirty="0">
              <a:solidFill>
                <a:schemeClr val="accent6">
                  <a:lumMod val="50000"/>
                </a:schemeClr>
              </a:solidFill>
              <a:latin typeface="Verdana" pitchFamily="34" charset="0"/>
              <a:ea typeface="Verdana" pitchFamily="34" charset="0"/>
              <a:cs typeface="Verdana" pitchFamily="34" charset="0"/>
            </a:endParaRPr>
          </a:p>
          <a:p>
            <a:pPr marL="360363" indent="-184150" algn="just">
              <a:lnSpc>
                <a:spcPct val="200000"/>
              </a:lnSpc>
              <a:tabLst>
                <a:tab pos="176213" algn="l"/>
              </a:tabLst>
            </a:pPr>
            <a:r>
              <a:rPr lang="en-GB" sz="1600" dirty="0">
                <a:solidFill>
                  <a:schemeClr val="accent6">
                    <a:lumMod val="50000"/>
                  </a:schemeClr>
                </a:solidFill>
                <a:latin typeface="Verdana" pitchFamily="34" charset="0"/>
                <a:ea typeface="Verdana" pitchFamily="34" charset="0"/>
                <a:cs typeface="Verdana" pitchFamily="34" charset="0"/>
              </a:rPr>
              <a:t>   The provision for leave pay and the implementation of cost of living salary adjustment and implementation of Organisational Design staffing requirements.  </a:t>
            </a:r>
            <a:endParaRPr lang="en-GB" sz="1600" b="1" dirty="0">
              <a:solidFill>
                <a:schemeClr val="accent6">
                  <a:lumMod val="50000"/>
                </a:schemeClr>
              </a:solidFill>
              <a:latin typeface="Verdana" pitchFamily="34" charset="0"/>
              <a:ea typeface="Verdana" pitchFamily="34" charset="0"/>
              <a:cs typeface="Verdana" pitchFamily="34" charset="0"/>
            </a:endParaRPr>
          </a:p>
          <a:p>
            <a:pPr marL="285750" indent="-285750" algn="just">
              <a:lnSpc>
                <a:spcPct val="200000"/>
              </a:lnSpc>
              <a:buFont typeface="Arial" panose="020B0604020202020204" pitchFamily="34" charset="0"/>
              <a:buChar char="•"/>
            </a:pPr>
            <a:r>
              <a:rPr lang="en-GB" sz="1600" b="1" dirty="0">
                <a:solidFill>
                  <a:schemeClr val="accent6">
                    <a:lumMod val="50000"/>
                  </a:schemeClr>
                </a:solidFill>
                <a:latin typeface="Verdana" pitchFamily="34" charset="0"/>
                <a:ea typeface="Verdana" pitchFamily="34" charset="0"/>
                <a:cs typeface="Verdana" pitchFamily="34" charset="0"/>
              </a:rPr>
              <a:t>Postage and courier 31% above budget</a:t>
            </a:r>
          </a:p>
          <a:p>
            <a:pPr algn="just">
              <a:lnSpc>
                <a:spcPct val="200000"/>
              </a:lnSpc>
            </a:pPr>
            <a:r>
              <a:rPr lang="en-GB" sz="1600" dirty="0">
                <a:solidFill>
                  <a:schemeClr val="accent6">
                    <a:lumMod val="50000"/>
                  </a:schemeClr>
                </a:solidFill>
                <a:latin typeface="Verdana" pitchFamily="34" charset="0"/>
                <a:ea typeface="Verdana" pitchFamily="34" charset="0"/>
                <a:cs typeface="Verdana" pitchFamily="34" charset="0"/>
              </a:rPr>
              <a:t>     This is an inherent costs to improve the turnaround time of registration.  </a:t>
            </a:r>
            <a:endParaRPr lang="en-ZA" sz="1600" dirty="0">
              <a:solidFill>
                <a:schemeClr val="accent6">
                  <a:lumMod val="50000"/>
                </a:schemeClr>
              </a:solidFill>
              <a:latin typeface="Verdana" pitchFamily="34" charset="0"/>
              <a:ea typeface="Verdana" pitchFamily="34" charset="0"/>
              <a:cs typeface="Verdana" pitchFamily="34" charset="0"/>
            </a:endParaRPr>
          </a:p>
          <a:p>
            <a:pPr marL="285750" lvl="0" indent="-285750" algn="just">
              <a:lnSpc>
                <a:spcPct val="200000"/>
              </a:lnSpc>
              <a:buFont typeface="Arial" panose="020B0604020202020204" pitchFamily="34" charset="0"/>
              <a:buChar char="•"/>
            </a:pPr>
            <a:r>
              <a:rPr lang="en-GB" sz="1600" b="1" dirty="0">
                <a:solidFill>
                  <a:schemeClr val="accent6">
                    <a:lumMod val="50000"/>
                  </a:schemeClr>
                </a:solidFill>
                <a:latin typeface="Verdana" pitchFamily="34" charset="0"/>
                <a:ea typeface="Verdana" pitchFamily="34" charset="0"/>
              </a:rPr>
              <a:t>Consultancy costs are 24% above budget</a:t>
            </a:r>
            <a:endParaRPr lang="en-ZA" sz="1600" b="1" dirty="0">
              <a:solidFill>
                <a:schemeClr val="accent6">
                  <a:lumMod val="50000"/>
                </a:schemeClr>
              </a:solidFill>
              <a:latin typeface="Verdana" pitchFamily="34" charset="0"/>
              <a:ea typeface="Verdana" pitchFamily="34" charset="0"/>
            </a:endParaRPr>
          </a:p>
          <a:p>
            <a:pPr algn="just">
              <a:lnSpc>
                <a:spcPct val="200000"/>
              </a:lnSpc>
            </a:pPr>
            <a:r>
              <a:rPr lang="en-GB" sz="1600" dirty="0">
                <a:solidFill>
                  <a:schemeClr val="accent6">
                    <a:lumMod val="50000"/>
                  </a:schemeClr>
                </a:solidFill>
                <a:latin typeface="Verdana" pitchFamily="34" charset="0"/>
                <a:ea typeface="Verdana" pitchFamily="34" charset="0"/>
              </a:rPr>
              <a:t>    This is mainly due to costs relating to Private Security Indaba.</a:t>
            </a:r>
            <a:endParaRPr lang="en-ZA" sz="1600" dirty="0">
              <a:solidFill>
                <a:schemeClr val="accent6">
                  <a:lumMod val="50000"/>
                </a:schemeClr>
              </a:solidFill>
              <a:latin typeface="Verdana" pitchFamily="34" charset="0"/>
              <a:ea typeface="Verdana" pitchFamily="34" charset="0"/>
            </a:endParaRPr>
          </a:p>
        </p:txBody>
      </p:sp>
      <p:sp>
        <p:nvSpPr>
          <p:cNvPr id="7" name="Slide Number Placeholder 6">
            <a:extLst>
              <a:ext uri="{FF2B5EF4-FFF2-40B4-BE49-F238E27FC236}">
                <a16:creationId xmlns:a16="http://schemas.microsoft.com/office/drawing/2014/main" id="{1CB1D4B5-B39C-4E61-BBAF-6BCCEECDD040}"/>
              </a:ext>
            </a:extLst>
          </p:cNvPr>
          <p:cNvSpPr>
            <a:spLocks noGrp="1"/>
          </p:cNvSpPr>
          <p:nvPr>
            <p:ph type="sldNum" sz="quarter" idx="12"/>
          </p:nvPr>
        </p:nvSpPr>
        <p:spPr/>
        <p:txBody>
          <a:bodyPr/>
          <a:lstStyle/>
          <a:p>
            <a:fld id="{86ED3864-7380-264F-93C6-1571F5F24E3A}" type="slidenum">
              <a:rPr lang="en-US" smtClean="0"/>
              <a:pPr/>
              <a:t>36</a:t>
            </a:fld>
            <a:endParaRPr lang="en-US" dirty="0"/>
          </a:p>
        </p:txBody>
      </p:sp>
    </p:spTree>
    <p:extLst>
      <p:ext uri="{BB962C8B-B14F-4D97-AF65-F5344CB8AC3E}">
        <p14:creationId xmlns:p14="http://schemas.microsoft.com/office/powerpoint/2010/main" val="3607768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947496" y="363722"/>
            <a:ext cx="7734880" cy="787990"/>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latin typeface="Verdana" pitchFamily="34" charset="0"/>
                <a:ea typeface="Verdana" pitchFamily="34" charset="0"/>
                <a:cs typeface="Verdana" pitchFamily="34" charset="0"/>
              </a:rPr>
              <a:t>FINANCIAL OVERVIEW – EXPENDITURE (…Cont’d)</a:t>
            </a:r>
            <a:endPar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797723" y="969994"/>
            <a:ext cx="7548552" cy="4585231"/>
          </a:xfrm>
        </p:spPr>
        <p:txBody>
          <a:bodyPr>
            <a:noAutofit/>
          </a:bodyPr>
          <a:lstStyle/>
          <a:p>
            <a:pPr marL="342900" indent="-342900" algn="l">
              <a:spcBef>
                <a:spcPct val="20000"/>
              </a:spcBef>
              <a:defRPr/>
            </a:pPr>
            <a:endParaRPr lang="en-US" alt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sp>
        <p:nvSpPr>
          <p:cNvPr id="4" name="Rectangle 3">
            <a:extLst>
              <a:ext uri="{FF2B5EF4-FFF2-40B4-BE49-F238E27FC236}">
                <a16:creationId xmlns:a16="http://schemas.microsoft.com/office/drawing/2014/main" id="{B22670B6-CECC-4232-9344-2F722C140BAF}"/>
              </a:ext>
            </a:extLst>
          </p:cNvPr>
          <p:cNvSpPr/>
          <p:nvPr/>
        </p:nvSpPr>
        <p:spPr>
          <a:xfrm>
            <a:off x="701566" y="1518672"/>
            <a:ext cx="7922172" cy="2474011"/>
          </a:xfrm>
          <a:prstGeom prst="rect">
            <a:avLst/>
          </a:prstGeom>
        </p:spPr>
        <p:txBody>
          <a:bodyPr wrap="square">
            <a:spAutoFit/>
          </a:bodyPr>
          <a:lstStyle/>
          <a:p>
            <a:pPr marL="285750" lvl="0" indent="-285750">
              <a:buFont typeface="Arial" panose="020B0604020202020204" pitchFamily="34" charset="0"/>
              <a:buChar char="•"/>
            </a:pPr>
            <a:r>
              <a:rPr lang="en-GB" sz="1600" b="1" dirty="0">
                <a:solidFill>
                  <a:schemeClr val="accent6">
                    <a:lumMod val="50000"/>
                  </a:schemeClr>
                </a:solidFill>
                <a:latin typeface="Verdana" pitchFamily="34" charset="0"/>
                <a:ea typeface="Verdana" pitchFamily="34" charset="0"/>
              </a:rPr>
              <a:t>Legal fees are 169% above budget</a:t>
            </a:r>
          </a:p>
          <a:p>
            <a:pPr lvl="0"/>
            <a:endParaRPr lang="en-ZA" sz="1600" b="1" dirty="0">
              <a:solidFill>
                <a:schemeClr val="accent6">
                  <a:lumMod val="50000"/>
                </a:schemeClr>
              </a:solidFill>
              <a:latin typeface="Verdana" pitchFamily="34" charset="0"/>
              <a:ea typeface="Verdana" pitchFamily="34" charset="0"/>
            </a:endParaRPr>
          </a:p>
          <a:p>
            <a:pPr marL="360363" algn="just">
              <a:lnSpc>
                <a:spcPct val="200000"/>
              </a:lnSpc>
            </a:pPr>
            <a:r>
              <a:rPr lang="en-GB" sz="1600" dirty="0">
                <a:solidFill>
                  <a:schemeClr val="accent6">
                    <a:lumMod val="50000"/>
                  </a:schemeClr>
                </a:solidFill>
                <a:latin typeface="Verdana" pitchFamily="34" charset="0"/>
                <a:ea typeface="Verdana" pitchFamily="34" charset="0"/>
              </a:rPr>
              <a:t>The legal department has been involved </a:t>
            </a:r>
            <a:r>
              <a:rPr lang="en-GB" sz="1600" b="1" dirty="0">
                <a:solidFill>
                  <a:schemeClr val="accent6">
                    <a:lumMod val="50000"/>
                  </a:schemeClr>
                </a:solidFill>
                <a:latin typeface="Verdana" pitchFamily="34" charset="0"/>
                <a:ea typeface="Verdana" pitchFamily="34" charset="0"/>
              </a:rPr>
              <a:t>in more high-profile code of conduct cases which cost more than the normal cases</a:t>
            </a:r>
            <a:r>
              <a:rPr lang="en-GB" sz="1600" dirty="0">
                <a:solidFill>
                  <a:schemeClr val="accent6">
                    <a:lumMod val="50000"/>
                  </a:schemeClr>
                </a:solidFill>
                <a:latin typeface="Verdana" pitchFamily="34" charset="0"/>
                <a:ea typeface="Verdana" pitchFamily="34" charset="0"/>
              </a:rPr>
              <a:t>. This has however resulted in more </a:t>
            </a:r>
            <a:r>
              <a:rPr lang="en-GB" sz="1600" b="1" dirty="0">
                <a:solidFill>
                  <a:schemeClr val="accent6">
                    <a:lumMod val="50000"/>
                  </a:schemeClr>
                </a:solidFill>
                <a:latin typeface="Verdana" pitchFamily="34" charset="0"/>
                <a:ea typeface="Verdana" pitchFamily="34" charset="0"/>
              </a:rPr>
              <a:t>revenue generated from fines </a:t>
            </a:r>
            <a:r>
              <a:rPr lang="en-GB" sz="1600" dirty="0">
                <a:solidFill>
                  <a:schemeClr val="accent6">
                    <a:lumMod val="50000"/>
                  </a:schemeClr>
                </a:solidFill>
                <a:latin typeface="Verdana" pitchFamily="34" charset="0"/>
                <a:ea typeface="Verdana" pitchFamily="34" charset="0"/>
              </a:rPr>
              <a:t>as indicated above.</a:t>
            </a:r>
          </a:p>
        </p:txBody>
      </p:sp>
      <p:sp>
        <p:nvSpPr>
          <p:cNvPr id="7" name="Slide Number Placeholder 6">
            <a:extLst>
              <a:ext uri="{FF2B5EF4-FFF2-40B4-BE49-F238E27FC236}">
                <a16:creationId xmlns:a16="http://schemas.microsoft.com/office/drawing/2014/main" id="{0D5C1744-B491-4373-B45F-AE8CDE46F295}"/>
              </a:ext>
            </a:extLst>
          </p:cNvPr>
          <p:cNvSpPr>
            <a:spLocks noGrp="1"/>
          </p:cNvSpPr>
          <p:nvPr>
            <p:ph type="sldNum" sz="quarter" idx="12"/>
          </p:nvPr>
        </p:nvSpPr>
        <p:spPr/>
        <p:txBody>
          <a:bodyPr/>
          <a:lstStyle/>
          <a:p>
            <a:fld id="{86ED3864-7380-264F-93C6-1571F5F24E3A}" type="slidenum">
              <a:rPr lang="en-US" smtClean="0"/>
              <a:pPr/>
              <a:t>37</a:t>
            </a:fld>
            <a:endParaRPr lang="en-US" dirty="0"/>
          </a:p>
        </p:txBody>
      </p:sp>
    </p:spTree>
    <p:extLst>
      <p:ext uri="{BB962C8B-B14F-4D97-AF65-F5344CB8AC3E}">
        <p14:creationId xmlns:p14="http://schemas.microsoft.com/office/powerpoint/2010/main" val="3604644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696676" y="375075"/>
            <a:ext cx="7750646" cy="532730"/>
          </a:xfrm>
        </p:spPr>
        <p:txBody>
          <a:bodyPr>
            <a:noAutofit/>
          </a:bodyPr>
          <a:lstStyle/>
          <a:p>
            <a:pPr marL="342900" lvl="0" indent="-342900" algn="l" defTabSz="914400">
              <a:lnSpc>
                <a:spcPct val="100000"/>
              </a:lnSpc>
              <a:spcBef>
                <a:spcPts val="0"/>
              </a:spcBef>
              <a:defRPr/>
            </a:pPr>
            <a:r>
              <a:rPr lang="en-US" sz="2000" b="1" dirty="0">
                <a:solidFill>
                  <a:srgbClr val="F79646">
                    <a:lumMod val="50000"/>
                  </a:srgbClr>
                </a:solidFill>
                <a:latin typeface="Verdana" pitchFamily="34" charset="0"/>
                <a:ea typeface="Verdana" pitchFamily="34" charset="0"/>
                <a:cs typeface="Verdana" pitchFamily="34" charset="0"/>
              </a:rPr>
              <a:t>FINANCIAL POSITION AS AT 31 DECEMBER 2019</a:t>
            </a:r>
            <a:endParaRPr lang="en-US" sz="20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797723" y="969994"/>
            <a:ext cx="7548552" cy="4585231"/>
          </a:xfrm>
        </p:spPr>
        <p:txBody>
          <a:bodyPr>
            <a:noAutofit/>
          </a:bodyPr>
          <a:lstStyle/>
          <a:p>
            <a:pPr marL="342900" indent="-342900" algn="l">
              <a:spcBef>
                <a:spcPct val="20000"/>
              </a:spcBef>
              <a:defRPr/>
            </a:pPr>
            <a:endParaRPr lang="en-US" alt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graphicFrame>
        <p:nvGraphicFramePr>
          <p:cNvPr id="4" name="Table 3">
            <a:extLst>
              <a:ext uri="{FF2B5EF4-FFF2-40B4-BE49-F238E27FC236}">
                <a16:creationId xmlns:a16="http://schemas.microsoft.com/office/drawing/2014/main" id="{7304A70A-8681-4E06-B096-7A3AA2134A07}"/>
              </a:ext>
            </a:extLst>
          </p:cNvPr>
          <p:cNvGraphicFramePr>
            <a:graphicFrameLocks noGrp="1"/>
          </p:cNvGraphicFramePr>
          <p:nvPr>
            <p:extLst>
              <p:ext uri="{D42A27DB-BD31-4B8C-83A1-F6EECF244321}">
                <p14:modId xmlns:p14="http://schemas.microsoft.com/office/powerpoint/2010/main" val="1560108297"/>
              </p:ext>
            </p:extLst>
          </p:nvPr>
        </p:nvGraphicFramePr>
        <p:xfrm>
          <a:off x="540689" y="969994"/>
          <a:ext cx="8276248" cy="4136901"/>
        </p:xfrm>
        <a:graphic>
          <a:graphicData uri="http://schemas.openxmlformats.org/drawingml/2006/table">
            <a:tbl>
              <a:tblPr>
                <a:tableStyleId>{5C22544A-7EE6-4342-B048-85BDC9FD1C3A}</a:tableStyleId>
              </a:tblPr>
              <a:tblGrid>
                <a:gridCol w="4688240">
                  <a:extLst>
                    <a:ext uri="{9D8B030D-6E8A-4147-A177-3AD203B41FA5}">
                      <a16:colId xmlns:a16="http://schemas.microsoft.com/office/drawing/2014/main" val="1249309213"/>
                    </a:ext>
                  </a:extLst>
                </a:gridCol>
                <a:gridCol w="1794004">
                  <a:extLst>
                    <a:ext uri="{9D8B030D-6E8A-4147-A177-3AD203B41FA5}">
                      <a16:colId xmlns:a16="http://schemas.microsoft.com/office/drawing/2014/main" val="3195576303"/>
                    </a:ext>
                  </a:extLst>
                </a:gridCol>
                <a:gridCol w="1794004">
                  <a:extLst>
                    <a:ext uri="{9D8B030D-6E8A-4147-A177-3AD203B41FA5}">
                      <a16:colId xmlns:a16="http://schemas.microsoft.com/office/drawing/2014/main" val="139148409"/>
                    </a:ext>
                  </a:extLst>
                </a:gridCol>
              </a:tblGrid>
              <a:tr h="447104">
                <a:tc>
                  <a:txBody>
                    <a:bodyPr/>
                    <a:lstStyle/>
                    <a:p>
                      <a:pPr algn="l" fontAlgn="b"/>
                      <a:r>
                        <a:rPr lang="en-ZA" sz="1400" b="1"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rPr>
                        <a:t>Details </a:t>
                      </a:r>
                      <a:endParaRPr lang="en-ZA" sz="1400" b="1" i="0"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tc>
                  <a:txBody>
                    <a:bodyPr/>
                    <a:lstStyle/>
                    <a:p>
                      <a:pPr algn="r" fontAlgn="b"/>
                      <a:r>
                        <a:rPr lang="en-ZA" sz="1400" b="1"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rPr>
                        <a:t>Dec-19</a:t>
                      </a:r>
                      <a:endParaRPr lang="en-ZA" sz="1400" b="1" i="0"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tc>
                  <a:txBody>
                    <a:bodyPr/>
                    <a:lstStyle/>
                    <a:p>
                      <a:pPr algn="r" fontAlgn="b"/>
                      <a:r>
                        <a:rPr lang="en-ZA" sz="1400" b="1"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rPr>
                        <a:t>Mar-19</a:t>
                      </a:r>
                      <a:endParaRPr lang="en-ZA" sz="1400" b="1" i="0"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extLst>
                  <a:ext uri="{0D108BD9-81ED-4DB2-BD59-A6C34878D82A}">
                    <a16:rowId xmlns:a16="http://schemas.microsoft.com/office/drawing/2014/main" val="1323810538"/>
                  </a:ext>
                </a:extLst>
              </a:tr>
              <a:tr h="49694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ZA" sz="14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Assets</a:t>
                      </a:r>
                    </a:p>
                    <a:p>
                      <a:pPr algn="l" fontAlgn="b"/>
                      <a:endParaRPr lang="en-ZA" sz="14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ZA" sz="14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R'000</a:t>
                      </a:r>
                    </a:p>
                  </a:txBody>
                  <a:tcPr marL="9525" marR="9525" marT="9525" marB="0">
                    <a:solidFill>
                      <a:schemeClr val="accent2">
                        <a:lumMod val="60000"/>
                        <a:lumOff val="40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ZA" sz="14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R'000</a:t>
                      </a:r>
                    </a:p>
                  </a:txBody>
                  <a:tcPr marL="9525" marR="9525" marT="9525" marB="0">
                    <a:solidFill>
                      <a:schemeClr val="accent2">
                        <a:lumMod val="60000"/>
                        <a:lumOff val="40000"/>
                      </a:schemeClr>
                    </a:solidFill>
                  </a:tcPr>
                </a:tc>
                <a:extLst>
                  <a:ext uri="{0D108BD9-81ED-4DB2-BD59-A6C34878D82A}">
                    <a16:rowId xmlns:a16="http://schemas.microsoft.com/office/drawing/2014/main" val="3527978730"/>
                  </a:ext>
                </a:extLst>
              </a:tr>
              <a:tr h="380414">
                <a:tc>
                  <a:txBody>
                    <a:bodyPr/>
                    <a:lstStyle/>
                    <a:p>
                      <a:pPr algn="l"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Non-Current Assets</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          26 330 </a:t>
                      </a:r>
                    </a:p>
                  </a:txBody>
                  <a:tcPr marL="7620" marR="7620" marT="7620" marB="0" anchor="b">
                    <a:solidFill>
                      <a:schemeClr val="accent2">
                        <a:lumMod val="60000"/>
                        <a:lumOff val="4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     28 270 </a:t>
                      </a:r>
                    </a:p>
                  </a:txBody>
                  <a:tcPr marL="7620" marR="7620" marT="7620" marB="0" anchor="b">
                    <a:solidFill>
                      <a:schemeClr val="accent2">
                        <a:lumMod val="60000"/>
                        <a:lumOff val="40000"/>
                      </a:schemeClr>
                    </a:solidFill>
                  </a:tcPr>
                </a:tc>
                <a:extLst>
                  <a:ext uri="{0D108BD9-81ED-4DB2-BD59-A6C34878D82A}">
                    <a16:rowId xmlns:a16="http://schemas.microsoft.com/office/drawing/2014/main" val="3424246183"/>
                  </a:ext>
                </a:extLst>
              </a:tr>
              <a:tr h="380414">
                <a:tc>
                  <a:txBody>
                    <a:bodyPr/>
                    <a:lstStyle/>
                    <a:p>
                      <a:pPr algn="l"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Current Assets</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          71 607 </a:t>
                      </a:r>
                    </a:p>
                  </a:txBody>
                  <a:tcPr marL="7620" marR="7620" marT="7620" marB="0" anchor="b">
                    <a:solidFill>
                      <a:schemeClr val="accent2">
                        <a:lumMod val="60000"/>
                        <a:lumOff val="4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     41 500 </a:t>
                      </a:r>
                    </a:p>
                  </a:txBody>
                  <a:tcPr marL="7620" marR="7620" marT="7620" marB="0" anchor="b">
                    <a:solidFill>
                      <a:schemeClr val="accent2">
                        <a:lumMod val="60000"/>
                        <a:lumOff val="40000"/>
                      </a:schemeClr>
                    </a:solidFill>
                  </a:tcPr>
                </a:tc>
                <a:extLst>
                  <a:ext uri="{0D108BD9-81ED-4DB2-BD59-A6C34878D82A}">
                    <a16:rowId xmlns:a16="http://schemas.microsoft.com/office/drawing/2014/main" val="619419081"/>
                  </a:ext>
                </a:extLst>
              </a:tr>
              <a:tr h="380414">
                <a:tc>
                  <a:txBody>
                    <a:bodyPr/>
                    <a:lstStyle/>
                    <a:p>
                      <a:pPr algn="l" fontAlgn="b"/>
                      <a:r>
                        <a:rPr lang="en-ZA" sz="1400" b="1"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rPr>
                        <a:t>Total Assets</a:t>
                      </a:r>
                      <a:endParaRPr lang="en-ZA" sz="1400" b="1" i="0"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tc>
                  <a:txBody>
                    <a:bodyPr/>
                    <a:lstStyle/>
                    <a:p>
                      <a:pPr algn="r" fontAlgn="b"/>
                      <a:r>
                        <a:rPr lang="en-ZA" sz="1400" b="1" u="none" strike="noStrike" kern="1200" dirty="0">
                          <a:solidFill>
                            <a:srgbClr val="FDF3B9"/>
                          </a:solidFill>
                          <a:effectLst/>
                          <a:latin typeface="Verdana" panose="020B0604030504040204" pitchFamily="34" charset="0"/>
                          <a:ea typeface="Verdana" panose="020B0604030504040204" pitchFamily="34" charset="0"/>
                        </a:rPr>
                        <a:t>          97 937 </a:t>
                      </a:r>
                    </a:p>
                  </a:txBody>
                  <a:tcPr marL="7620" marR="7620" marT="7620" marB="0" anchor="b">
                    <a:solidFill>
                      <a:schemeClr val="accent2">
                        <a:lumMod val="75000"/>
                      </a:schemeClr>
                    </a:solidFill>
                  </a:tcPr>
                </a:tc>
                <a:tc>
                  <a:txBody>
                    <a:bodyPr/>
                    <a:lstStyle/>
                    <a:p>
                      <a:pPr algn="r" fontAlgn="b"/>
                      <a:r>
                        <a:rPr lang="en-ZA" sz="1400" b="1" u="none" strike="noStrike" kern="1200" dirty="0">
                          <a:solidFill>
                            <a:srgbClr val="FDF3B9"/>
                          </a:solidFill>
                          <a:effectLst/>
                          <a:latin typeface="Verdana" panose="020B0604030504040204" pitchFamily="34" charset="0"/>
                          <a:ea typeface="Verdana" panose="020B0604030504040204" pitchFamily="34" charset="0"/>
                        </a:rPr>
                        <a:t>     69 770 </a:t>
                      </a:r>
                    </a:p>
                  </a:txBody>
                  <a:tcPr marL="7620" marR="7620" marT="7620" marB="0" anchor="b">
                    <a:solidFill>
                      <a:schemeClr val="accent2">
                        <a:lumMod val="75000"/>
                      </a:schemeClr>
                    </a:solidFill>
                  </a:tcPr>
                </a:tc>
                <a:extLst>
                  <a:ext uri="{0D108BD9-81ED-4DB2-BD59-A6C34878D82A}">
                    <a16:rowId xmlns:a16="http://schemas.microsoft.com/office/drawing/2014/main" val="2964629848"/>
                  </a:ext>
                </a:extLst>
              </a:tr>
              <a:tr h="380414">
                <a:tc>
                  <a:txBody>
                    <a:bodyPr/>
                    <a:lstStyle/>
                    <a:p>
                      <a:pPr algn="l">
                        <a:spcAft>
                          <a:spcPts val="0"/>
                        </a:spcAft>
                      </a:pPr>
                      <a:r>
                        <a:rPr lang="en-ZA" sz="1400" b="1"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Equity and</a:t>
                      </a:r>
                      <a:r>
                        <a:rPr lang="en-ZA" sz="1400" b="1" baseline="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Liabilities</a:t>
                      </a:r>
                      <a:endParaRPr lang="en-ZA" sz="1400" dirty="0">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l" fontAlgn="b"/>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tc>
                  <a:txBody>
                    <a:bodyPr/>
                    <a:lstStyle/>
                    <a:p>
                      <a:pPr algn="l" fontAlgn="b"/>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4041619026"/>
                  </a:ext>
                </a:extLst>
              </a:tr>
              <a:tr h="380414">
                <a:tc>
                  <a:txBody>
                    <a:bodyPr/>
                    <a:lstStyle/>
                    <a:p>
                      <a:pPr algn="l"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Equity</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marL="0" algn="r" defTabSz="914400" rtl="0" eaLnBrk="1" fontAlgn="b" latinLnBrk="0" hangingPunct="1"/>
                      <a:r>
                        <a:rPr lang="en-ZA" sz="1400" u="none" strike="noStrike" kern="1200" dirty="0">
                          <a:solidFill>
                            <a:schemeClr val="dk1"/>
                          </a:solidFill>
                          <a:effectLst/>
                          <a:latin typeface="Verdana" panose="020B0604030504040204" pitchFamily="34" charset="0"/>
                          <a:ea typeface="Verdana" panose="020B0604030504040204" pitchFamily="34" charset="0"/>
                          <a:cs typeface="+mn-cs"/>
                        </a:rPr>
                        <a:t>          53 248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u="none" strike="noStrike" kern="1200" dirty="0">
                          <a:solidFill>
                            <a:schemeClr val="dk1"/>
                          </a:solidFill>
                          <a:effectLst/>
                          <a:latin typeface="Verdana" panose="020B0604030504040204" pitchFamily="34" charset="0"/>
                          <a:ea typeface="Verdana" panose="020B0604030504040204" pitchFamily="34" charset="0"/>
                          <a:cs typeface="+mn-cs"/>
                        </a:rPr>
                        <a:t>       7 163 </a:t>
                      </a:r>
                    </a:p>
                  </a:txBody>
                  <a:tcPr marL="7620" marR="7620" marT="7620" marB="0" anchor="b">
                    <a:solidFill>
                      <a:schemeClr val="accent2">
                        <a:lumMod val="60000"/>
                        <a:lumOff val="40000"/>
                      </a:schemeClr>
                    </a:solidFill>
                  </a:tcPr>
                </a:tc>
                <a:extLst>
                  <a:ext uri="{0D108BD9-81ED-4DB2-BD59-A6C34878D82A}">
                    <a16:rowId xmlns:a16="http://schemas.microsoft.com/office/drawing/2014/main" val="3920044260"/>
                  </a:ext>
                </a:extLst>
              </a:tr>
              <a:tr h="380414">
                <a:tc>
                  <a:txBody>
                    <a:bodyPr/>
                    <a:lstStyle/>
                    <a:p>
                      <a:pPr algn="l"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Non-Current Liabilities</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marL="0" algn="r" defTabSz="914400" rtl="0" eaLnBrk="1" fontAlgn="b" latinLnBrk="0" hangingPunct="1"/>
                      <a:r>
                        <a:rPr lang="en-ZA" sz="1400" u="none" strike="noStrike" kern="1200" dirty="0">
                          <a:solidFill>
                            <a:schemeClr val="dk1"/>
                          </a:solidFill>
                          <a:effectLst/>
                          <a:latin typeface="Verdana" panose="020B0604030504040204" pitchFamily="34" charset="0"/>
                          <a:ea typeface="Verdana" panose="020B0604030504040204" pitchFamily="34" charset="0"/>
                          <a:cs typeface="+mn-cs"/>
                        </a:rPr>
                        <a:t>            3 499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u="none" strike="noStrike" kern="1200" dirty="0">
                          <a:solidFill>
                            <a:schemeClr val="dk1"/>
                          </a:solidFill>
                          <a:effectLst/>
                          <a:latin typeface="Verdana" panose="020B0604030504040204" pitchFamily="34" charset="0"/>
                          <a:ea typeface="Verdana" panose="020B0604030504040204" pitchFamily="34" charset="0"/>
                          <a:cs typeface="+mn-cs"/>
                        </a:rPr>
                        <a:t>     5 271 </a:t>
                      </a:r>
                    </a:p>
                  </a:txBody>
                  <a:tcPr marL="7620" marR="7620" marT="7620" marB="0" anchor="b">
                    <a:solidFill>
                      <a:schemeClr val="accent2">
                        <a:lumMod val="60000"/>
                        <a:lumOff val="40000"/>
                      </a:schemeClr>
                    </a:solidFill>
                  </a:tcPr>
                </a:tc>
                <a:extLst>
                  <a:ext uri="{0D108BD9-81ED-4DB2-BD59-A6C34878D82A}">
                    <a16:rowId xmlns:a16="http://schemas.microsoft.com/office/drawing/2014/main" val="1431844088"/>
                  </a:ext>
                </a:extLst>
              </a:tr>
              <a:tr h="425878">
                <a:tc>
                  <a:txBody>
                    <a:bodyPr/>
                    <a:lstStyle/>
                    <a:p>
                      <a:pPr algn="l"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Current Liabilities</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marL="0" algn="r" defTabSz="914400" rtl="0" eaLnBrk="1" fontAlgn="b" latinLnBrk="0" hangingPunct="1"/>
                      <a:r>
                        <a:rPr lang="en-ZA" sz="1400" u="none" strike="noStrike" kern="1200" dirty="0">
                          <a:solidFill>
                            <a:schemeClr val="dk1"/>
                          </a:solidFill>
                          <a:effectLst/>
                          <a:latin typeface="Verdana" panose="020B0604030504040204" pitchFamily="34" charset="0"/>
                          <a:ea typeface="Verdana" panose="020B0604030504040204" pitchFamily="34" charset="0"/>
                          <a:cs typeface="+mn-cs"/>
                        </a:rPr>
                        <a:t>          41 190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u="none" strike="noStrike" kern="1200" dirty="0">
                          <a:solidFill>
                            <a:schemeClr val="dk1"/>
                          </a:solidFill>
                          <a:effectLst/>
                          <a:latin typeface="Verdana" panose="020B0604030504040204" pitchFamily="34" charset="0"/>
                          <a:ea typeface="Verdana" panose="020B0604030504040204" pitchFamily="34" charset="0"/>
                          <a:cs typeface="+mn-cs"/>
                        </a:rPr>
                        <a:t>     57 336 </a:t>
                      </a:r>
                    </a:p>
                  </a:txBody>
                  <a:tcPr marL="7620" marR="7620" marT="7620" marB="0" anchor="b">
                    <a:solidFill>
                      <a:schemeClr val="accent2">
                        <a:lumMod val="60000"/>
                        <a:lumOff val="40000"/>
                      </a:schemeClr>
                    </a:solidFill>
                  </a:tcPr>
                </a:tc>
                <a:extLst>
                  <a:ext uri="{0D108BD9-81ED-4DB2-BD59-A6C34878D82A}">
                    <a16:rowId xmlns:a16="http://schemas.microsoft.com/office/drawing/2014/main" val="292964340"/>
                  </a:ext>
                </a:extLst>
              </a:tr>
              <a:tr h="48449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ZA" sz="1400" b="1" dirty="0">
                          <a:solidFill>
                            <a:srgbClr val="FDF3B9"/>
                          </a:solidFill>
                          <a:effectLst/>
                          <a:latin typeface="Verdana" panose="020B0604030504040204" pitchFamily="34" charset="0"/>
                          <a:ea typeface="Verdana" panose="020B0604030504040204" pitchFamily="34" charset="0"/>
                          <a:cs typeface="Verdana" panose="020B0604030504040204" pitchFamily="34" charset="0"/>
                        </a:rPr>
                        <a:t> Total Equity and</a:t>
                      </a:r>
                      <a:r>
                        <a:rPr lang="en-ZA" sz="1400" b="1" baseline="0" dirty="0">
                          <a:solidFill>
                            <a:srgbClr val="FDF3B9"/>
                          </a:solidFill>
                          <a:effectLst/>
                          <a:latin typeface="Verdana" panose="020B0604030504040204" pitchFamily="34" charset="0"/>
                          <a:ea typeface="Verdana" panose="020B0604030504040204" pitchFamily="34" charset="0"/>
                          <a:cs typeface="Verdana" panose="020B0604030504040204" pitchFamily="34" charset="0"/>
                        </a:rPr>
                        <a:t> Liabilities</a:t>
                      </a:r>
                      <a:endParaRPr lang="en-ZA" sz="1400" b="1" dirty="0">
                        <a:solidFill>
                          <a:srgbClr val="FDF3B9"/>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tc>
                  <a:txBody>
                    <a:bodyPr/>
                    <a:lstStyle/>
                    <a:p>
                      <a:pPr marL="0" algn="r" defTabSz="914400" rtl="0" eaLnBrk="1" fontAlgn="b" latinLnBrk="0" hangingPunct="1"/>
                      <a:r>
                        <a:rPr lang="en-ZA" sz="1400" b="1" u="none" strike="noStrike" kern="1200" dirty="0">
                          <a:solidFill>
                            <a:srgbClr val="FDF3B9"/>
                          </a:solidFill>
                          <a:effectLst/>
                          <a:latin typeface="Verdana" panose="020B0604030504040204" pitchFamily="34" charset="0"/>
                          <a:ea typeface="Verdana" panose="020B0604030504040204" pitchFamily="34" charset="0"/>
                          <a:cs typeface="+mn-cs"/>
                        </a:rPr>
                        <a:t>          97 937 </a:t>
                      </a:r>
                    </a:p>
                  </a:txBody>
                  <a:tcPr marL="7620" marR="7620" marT="7620" marB="0" anchor="b">
                    <a:solidFill>
                      <a:schemeClr val="accent2">
                        <a:lumMod val="75000"/>
                      </a:schemeClr>
                    </a:solidFill>
                  </a:tcPr>
                </a:tc>
                <a:tc>
                  <a:txBody>
                    <a:bodyPr/>
                    <a:lstStyle/>
                    <a:p>
                      <a:pPr marL="0" algn="r" defTabSz="914400" rtl="0" eaLnBrk="1" fontAlgn="b" latinLnBrk="0" hangingPunct="1"/>
                      <a:r>
                        <a:rPr lang="en-ZA" sz="1400" b="1" u="none" strike="noStrike" kern="1200" dirty="0">
                          <a:solidFill>
                            <a:srgbClr val="FDF3B9"/>
                          </a:solidFill>
                          <a:effectLst/>
                          <a:latin typeface="Verdana" panose="020B0604030504040204" pitchFamily="34" charset="0"/>
                          <a:ea typeface="Verdana" panose="020B0604030504040204" pitchFamily="34" charset="0"/>
                          <a:cs typeface="+mn-cs"/>
                        </a:rPr>
                        <a:t>   69 770 </a:t>
                      </a:r>
                    </a:p>
                  </a:txBody>
                  <a:tcPr marL="7620" marR="7620" marT="7620" marB="0" anchor="b">
                    <a:solidFill>
                      <a:schemeClr val="accent2">
                        <a:lumMod val="75000"/>
                      </a:schemeClr>
                    </a:solidFill>
                  </a:tcPr>
                </a:tc>
                <a:extLst>
                  <a:ext uri="{0D108BD9-81ED-4DB2-BD59-A6C34878D82A}">
                    <a16:rowId xmlns:a16="http://schemas.microsoft.com/office/drawing/2014/main" val="3321406844"/>
                  </a:ext>
                </a:extLst>
              </a:tr>
            </a:tbl>
          </a:graphicData>
        </a:graphic>
      </p:graphicFrame>
      <p:sp>
        <p:nvSpPr>
          <p:cNvPr id="7" name="Slide Number Placeholder 6">
            <a:extLst>
              <a:ext uri="{FF2B5EF4-FFF2-40B4-BE49-F238E27FC236}">
                <a16:creationId xmlns:a16="http://schemas.microsoft.com/office/drawing/2014/main" id="{E7E535DA-42BD-469E-B9A5-4E1254B7702E}"/>
              </a:ext>
            </a:extLst>
          </p:cNvPr>
          <p:cNvSpPr>
            <a:spLocks noGrp="1"/>
          </p:cNvSpPr>
          <p:nvPr>
            <p:ph type="sldNum" sz="quarter" idx="12"/>
          </p:nvPr>
        </p:nvSpPr>
        <p:spPr/>
        <p:txBody>
          <a:bodyPr/>
          <a:lstStyle/>
          <a:p>
            <a:fld id="{86ED3864-7380-264F-93C6-1571F5F24E3A}" type="slidenum">
              <a:rPr lang="en-US" smtClean="0"/>
              <a:pPr/>
              <a:t>38</a:t>
            </a:fld>
            <a:endParaRPr lang="en-US" dirty="0"/>
          </a:p>
        </p:txBody>
      </p:sp>
    </p:spTree>
    <p:extLst>
      <p:ext uri="{BB962C8B-B14F-4D97-AF65-F5344CB8AC3E}">
        <p14:creationId xmlns:p14="http://schemas.microsoft.com/office/powerpoint/2010/main" val="2235528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979027" y="-141949"/>
            <a:ext cx="5590563" cy="787990"/>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latin typeface="Verdana" pitchFamily="34" charset="0"/>
                <a:ea typeface="Verdana" pitchFamily="34" charset="0"/>
                <a:cs typeface="Verdana" pitchFamily="34" charset="0"/>
              </a:rPr>
              <a:t>RATIO ANALYSIS</a:t>
            </a:r>
            <a:endPar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797723" y="969994"/>
            <a:ext cx="7548552" cy="4585231"/>
          </a:xfrm>
        </p:spPr>
        <p:txBody>
          <a:bodyPr>
            <a:noAutofit/>
          </a:bodyPr>
          <a:lstStyle/>
          <a:p>
            <a:pPr marL="342900" indent="-342900" algn="l">
              <a:spcBef>
                <a:spcPct val="20000"/>
              </a:spcBef>
              <a:defRPr/>
            </a:pPr>
            <a:endParaRPr lang="en-US" alt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graphicFrame>
        <p:nvGraphicFramePr>
          <p:cNvPr id="4" name="Table 3">
            <a:extLst>
              <a:ext uri="{FF2B5EF4-FFF2-40B4-BE49-F238E27FC236}">
                <a16:creationId xmlns:a16="http://schemas.microsoft.com/office/drawing/2014/main" id="{A0949D95-39DA-4780-B83C-2A3CFA8C7680}"/>
              </a:ext>
            </a:extLst>
          </p:cNvPr>
          <p:cNvGraphicFramePr>
            <a:graphicFrameLocks noGrp="1"/>
          </p:cNvGraphicFramePr>
          <p:nvPr>
            <p:extLst>
              <p:ext uri="{D42A27DB-BD31-4B8C-83A1-F6EECF244321}">
                <p14:modId xmlns:p14="http://schemas.microsoft.com/office/powerpoint/2010/main" val="510297849"/>
              </p:ext>
            </p:extLst>
          </p:nvPr>
        </p:nvGraphicFramePr>
        <p:xfrm>
          <a:off x="407933" y="810061"/>
          <a:ext cx="8147246" cy="4742452"/>
        </p:xfrm>
        <a:graphic>
          <a:graphicData uri="http://schemas.openxmlformats.org/drawingml/2006/table">
            <a:tbl>
              <a:tblPr>
                <a:tableStyleId>{5C22544A-7EE6-4342-B048-85BDC9FD1C3A}</a:tableStyleId>
              </a:tblPr>
              <a:tblGrid>
                <a:gridCol w="4114800">
                  <a:extLst>
                    <a:ext uri="{9D8B030D-6E8A-4147-A177-3AD203B41FA5}">
                      <a16:colId xmlns:a16="http://schemas.microsoft.com/office/drawing/2014/main" val="2621029118"/>
                    </a:ext>
                  </a:extLst>
                </a:gridCol>
                <a:gridCol w="1200546">
                  <a:extLst>
                    <a:ext uri="{9D8B030D-6E8A-4147-A177-3AD203B41FA5}">
                      <a16:colId xmlns:a16="http://schemas.microsoft.com/office/drawing/2014/main" val="3784286096"/>
                    </a:ext>
                  </a:extLst>
                </a:gridCol>
                <a:gridCol w="1415950">
                  <a:extLst>
                    <a:ext uri="{9D8B030D-6E8A-4147-A177-3AD203B41FA5}">
                      <a16:colId xmlns:a16="http://schemas.microsoft.com/office/drawing/2014/main" val="3974836422"/>
                    </a:ext>
                  </a:extLst>
                </a:gridCol>
                <a:gridCol w="1415950">
                  <a:extLst>
                    <a:ext uri="{9D8B030D-6E8A-4147-A177-3AD203B41FA5}">
                      <a16:colId xmlns:a16="http://schemas.microsoft.com/office/drawing/2014/main" val="1815391015"/>
                    </a:ext>
                  </a:extLst>
                </a:gridCol>
              </a:tblGrid>
              <a:tr h="439234">
                <a:tc>
                  <a:txBody>
                    <a:bodyPr/>
                    <a:lstStyle/>
                    <a:p>
                      <a:pPr algn="l" fontAlgn="b"/>
                      <a:r>
                        <a:rPr lang="en-ZA" sz="1400" b="1"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rPr>
                        <a:t>Details </a:t>
                      </a:r>
                      <a:endParaRPr lang="en-ZA" sz="1400" b="1" i="0"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tc>
                  <a:txBody>
                    <a:bodyPr/>
                    <a:lstStyle/>
                    <a:p>
                      <a:pPr algn="r" fontAlgn="b"/>
                      <a:r>
                        <a:rPr lang="en-ZA" sz="1400" b="1"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rPr>
                        <a:t>Dec-19</a:t>
                      </a:r>
                      <a:endParaRPr lang="en-ZA" sz="1400" b="1" i="0"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tc>
                  <a:txBody>
                    <a:bodyPr/>
                    <a:lstStyle/>
                    <a:p>
                      <a:pPr algn="r" fontAlgn="b"/>
                      <a:r>
                        <a:rPr lang="en-ZA" sz="1400" b="1"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rPr>
                        <a:t>Mar-19</a:t>
                      </a:r>
                      <a:endParaRPr lang="en-ZA" sz="1400" b="1" i="0"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tc>
                  <a:txBody>
                    <a:bodyPr/>
                    <a:lstStyle/>
                    <a:p>
                      <a:pPr algn="r" fontAlgn="b"/>
                      <a:r>
                        <a:rPr lang="en-ZA" sz="1400" b="1"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rPr>
                        <a:t>Change</a:t>
                      </a:r>
                      <a:endParaRPr lang="en-ZA" sz="1400" b="1" i="0" u="none" strike="noStrike" dirty="0">
                        <a:solidFill>
                          <a:srgbClr val="FDF3B9"/>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extLst>
                  <a:ext uri="{0D108BD9-81ED-4DB2-BD59-A6C34878D82A}">
                    <a16:rowId xmlns:a16="http://schemas.microsoft.com/office/drawing/2014/main" val="785182337"/>
                  </a:ext>
                </a:extLst>
              </a:tr>
              <a:tr h="270932">
                <a:tc>
                  <a:txBody>
                    <a:bodyPr/>
                    <a:lstStyle/>
                    <a:p>
                      <a:pPr algn="l"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ZA" sz="14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tc>
                  <a:txBody>
                    <a:bodyPr/>
                    <a:lstStyle/>
                    <a:p>
                      <a:pPr algn="r" fontAlgn="b"/>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tc>
                  <a:txBody>
                    <a:bodyPr/>
                    <a:lstStyle/>
                    <a:p>
                      <a:pPr algn="r"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3178419174"/>
                  </a:ext>
                </a:extLst>
              </a:tr>
              <a:tr h="418049">
                <a:tc>
                  <a:txBody>
                    <a:bodyPr/>
                    <a:lstStyle/>
                    <a:p>
                      <a:pPr algn="l" fontAlgn="b"/>
                      <a:r>
                        <a:rPr lang="en-ZA" sz="1400" b="1" u="none" strike="noStrike" dirty="0">
                          <a:effectLst/>
                          <a:latin typeface="Verdana" panose="020B0604030504040204" pitchFamily="34" charset="0"/>
                          <a:ea typeface="Verdana" panose="020B0604030504040204" pitchFamily="34" charset="0"/>
                          <a:cs typeface="Verdana" panose="020B0604030504040204" pitchFamily="34" charset="0"/>
                        </a:rPr>
                        <a:t>Solvency Ratios</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l"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tc>
                  <a:txBody>
                    <a:bodyPr/>
                    <a:lstStyle/>
                    <a:p>
                      <a:pPr algn="l" fontAlgn="b"/>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tc>
                  <a:txBody>
                    <a:bodyPr/>
                    <a:lstStyle/>
                    <a:p>
                      <a:pPr algn="l"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4276426920"/>
                  </a:ext>
                </a:extLst>
              </a:tr>
              <a:tr h="383954">
                <a:tc>
                  <a:txBody>
                    <a:bodyPr/>
                    <a:lstStyle/>
                    <a:p>
                      <a:pPr algn="l"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Debt Ratio</a:t>
                      </a:r>
                      <a:endParaRPr lang="en-ZA" sz="14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46%</a:t>
                      </a:r>
                    </a:p>
                  </a:txBody>
                  <a:tcPr marL="7620" marR="7620" marT="7620" marB="0" anchor="b">
                    <a:solidFill>
                      <a:schemeClr val="accent2">
                        <a:lumMod val="60000"/>
                        <a:lumOff val="4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90%</a:t>
                      </a:r>
                    </a:p>
                  </a:txBody>
                  <a:tcPr marL="7620" marR="7620" marT="7620" marB="0" anchor="b">
                    <a:solidFill>
                      <a:schemeClr val="accent2">
                        <a:lumMod val="60000"/>
                        <a:lumOff val="4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-40%</a:t>
                      </a:r>
                    </a:p>
                  </a:txBody>
                  <a:tcPr marL="7620" marR="7620" marT="7620" marB="0" anchor="b">
                    <a:solidFill>
                      <a:schemeClr val="accent2">
                        <a:lumMod val="60000"/>
                        <a:lumOff val="40000"/>
                      </a:schemeClr>
                    </a:solidFill>
                  </a:tcPr>
                </a:tc>
                <a:extLst>
                  <a:ext uri="{0D108BD9-81ED-4DB2-BD59-A6C34878D82A}">
                    <a16:rowId xmlns:a16="http://schemas.microsoft.com/office/drawing/2014/main" val="305942590"/>
                  </a:ext>
                </a:extLst>
              </a:tr>
              <a:tr h="432048">
                <a:tc>
                  <a:txBody>
                    <a:bodyPr/>
                    <a:lstStyle/>
                    <a:p>
                      <a:pPr algn="l"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Equity Ratio</a:t>
                      </a:r>
                      <a:endParaRPr lang="en-ZA" sz="14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54%</a:t>
                      </a:r>
                    </a:p>
                  </a:txBody>
                  <a:tcPr marL="7620" marR="7620" marT="7620" marB="0" anchor="b">
                    <a:solidFill>
                      <a:schemeClr val="accent2">
                        <a:lumMod val="60000"/>
                        <a:lumOff val="4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10%</a:t>
                      </a:r>
                    </a:p>
                  </a:txBody>
                  <a:tcPr marL="7620" marR="7620" marT="7620" marB="0" anchor="b">
                    <a:solidFill>
                      <a:schemeClr val="accent2">
                        <a:lumMod val="60000"/>
                        <a:lumOff val="4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40%</a:t>
                      </a:r>
                    </a:p>
                  </a:txBody>
                  <a:tcPr marL="7620" marR="7620" marT="7620" marB="0" anchor="b">
                    <a:solidFill>
                      <a:schemeClr val="accent2">
                        <a:lumMod val="60000"/>
                        <a:lumOff val="40000"/>
                      </a:schemeClr>
                    </a:solidFill>
                  </a:tcPr>
                </a:tc>
                <a:extLst>
                  <a:ext uri="{0D108BD9-81ED-4DB2-BD59-A6C34878D82A}">
                    <a16:rowId xmlns:a16="http://schemas.microsoft.com/office/drawing/2014/main" val="2764671546"/>
                  </a:ext>
                </a:extLst>
              </a:tr>
              <a:tr h="356891">
                <a:tc>
                  <a:txBody>
                    <a:bodyPr/>
                    <a:lstStyle/>
                    <a:p>
                      <a:pPr algn="l" fontAlgn="b"/>
                      <a:r>
                        <a:rPr lang="en-ZA" sz="1400" b="1" u="none" strike="noStrike" dirty="0">
                          <a:effectLst/>
                          <a:latin typeface="Verdana" panose="020B0604030504040204" pitchFamily="34" charset="0"/>
                          <a:ea typeface="Verdana" panose="020B0604030504040204" pitchFamily="34" charset="0"/>
                          <a:cs typeface="Verdana" panose="020B0604030504040204" pitchFamily="34" charset="0"/>
                        </a:rPr>
                        <a:t>Liquidity Ratios</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 </a:t>
                      </a:r>
                    </a:p>
                  </a:txBody>
                  <a:tcPr marL="7620" marR="7620" marT="7620" marB="0" anchor="b">
                    <a:solidFill>
                      <a:schemeClr val="accent2">
                        <a:lumMod val="60000"/>
                        <a:lumOff val="40000"/>
                      </a:schemeClr>
                    </a:solidFill>
                  </a:tcPr>
                </a:tc>
                <a:tc>
                  <a:txBody>
                    <a:bodyPr/>
                    <a:lstStyle/>
                    <a:p>
                      <a:pPr algn="r" fontAlgn="b"/>
                      <a:endParaRPr lang="en-ZA" sz="1400" u="none" strike="noStrike" kern="1200" dirty="0">
                        <a:solidFill>
                          <a:schemeClr val="dk1"/>
                        </a:solidFill>
                        <a:effectLst/>
                        <a:latin typeface="Verdana" panose="020B0604030504040204" pitchFamily="34" charset="0"/>
                        <a:ea typeface="Verdana" panose="020B0604030504040204" pitchFamily="34" charset="0"/>
                      </a:endParaRPr>
                    </a:p>
                  </a:txBody>
                  <a:tcPr marL="7620" marR="7620" marT="7620" marB="0" anchor="b">
                    <a:solidFill>
                      <a:schemeClr val="accent2">
                        <a:lumMod val="60000"/>
                        <a:lumOff val="4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 </a:t>
                      </a:r>
                    </a:p>
                  </a:txBody>
                  <a:tcPr marL="7620" marR="7620" marT="7620" marB="0" anchor="b">
                    <a:solidFill>
                      <a:schemeClr val="accent2">
                        <a:lumMod val="60000"/>
                        <a:lumOff val="40000"/>
                      </a:schemeClr>
                    </a:solidFill>
                  </a:tcPr>
                </a:tc>
                <a:extLst>
                  <a:ext uri="{0D108BD9-81ED-4DB2-BD59-A6C34878D82A}">
                    <a16:rowId xmlns:a16="http://schemas.microsoft.com/office/drawing/2014/main" val="2814162326"/>
                  </a:ext>
                </a:extLst>
              </a:tr>
              <a:tr h="389989">
                <a:tc>
                  <a:txBody>
                    <a:bodyPr/>
                    <a:lstStyle/>
                    <a:p>
                      <a:pPr algn="l"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Working Capital Ratio (Current Ratio)</a:t>
                      </a:r>
                      <a:endParaRPr lang="en-ZA" sz="14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                  1,74 </a:t>
                      </a:r>
                    </a:p>
                  </a:txBody>
                  <a:tcPr marL="7620" marR="7620" marT="7620" marB="0" anchor="b">
                    <a:solidFill>
                      <a:schemeClr val="accent2">
                        <a:lumMod val="60000"/>
                        <a:lumOff val="4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             0,72 </a:t>
                      </a:r>
                    </a:p>
                  </a:txBody>
                  <a:tcPr marL="7620" marR="7620" marT="7620" marB="0" anchor="b">
                    <a:solidFill>
                      <a:schemeClr val="accent2">
                        <a:lumMod val="60000"/>
                        <a:lumOff val="4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                0,82 </a:t>
                      </a:r>
                    </a:p>
                  </a:txBody>
                  <a:tcPr marL="7620" marR="7620" marT="7620" marB="0" anchor="b">
                    <a:solidFill>
                      <a:schemeClr val="accent2">
                        <a:lumMod val="60000"/>
                        <a:lumOff val="40000"/>
                      </a:schemeClr>
                    </a:solidFill>
                  </a:tcPr>
                </a:tc>
                <a:extLst>
                  <a:ext uri="{0D108BD9-81ED-4DB2-BD59-A6C34878D82A}">
                    <a16:rowId xmlns:a16="http://schemas.microsoft.com/office/drawing/2014/main" val="3894912513"/>
                  </a:ext>
                </a:extLst>
              </a:tr>
              <a:tr h="368272">
                <a:tc>
                  <a:txBody>
                    <a:bodyPr/>
                    <a:lstStyle/>
                    <a:p>
                      <a:pPr algn="l"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Quick Asset Ratio</a:t>
                      </a:r>
                      <a:endParaRPr lang="en-ZA" sz="14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                  1,73 </a:t>
                      </a:r>
                    </a:p>
                  </a:txBody>
                  <a:tcPr marL="7620" marR="7620" marT="7620" marB="0" anchor="b">
                    <a:solidFill>
                      <a:schemeClr val="accent2">
                        <a:lumMod val="60000"/>
                        <a:lumOff val="4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             0,72 </a:t>
                      </a:r>
                    </a:p>
                  </a:txBody>
                  <a:tcPr marL="7620" marR="7620" marT="7620" marB="0" anchor="b">
                    <a:solidFill>
                      <a:schemeClr val="accent2">
                        <a:lumMod val="60000"/>
                        <a:lumOff val="4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                0,81 </a:t>
                      </a:r>
                    </a:p>
                  </a:txBody>
                  <a:tcPr marL="7620" marR="7620" marT="7620" marB="0" anchor="b">
                    <a:solidFill>
                      <a:schemeClr val="accent2">
                        <a:lumMod val="60000"/>
                        <a:lumOff val="40000"/>
                      </a:schemeClr>
                    </a:solidFill>
                  </a:tcPr>
                </a:tc>
                <a:extLst>
                  <a:ext uri="{0D108BD9-81ED-4DB2-BD59-A6C34878D82A}">
                    <a16:rowId xmlns:a16="http://schemas.microsoft.com/office/drawing/2014/main" val="1366671019"/>
                  </a:ext>
                </a:extLst>
              </a:tr>
              <a:tr h="432048">
                <a:tc>
                  <a:txBody>
                    <a:bodyPr/>
                    <a:lstStyle/>
                    <a:p>
                      <a:pPr algn="l" fontAlgn="b"/>
                      <a:r>
                        <a:rPr lang="en-ZA" sz="1400" b="1" u="none" strike="noStrike" dirty="0">
                          <a:effectLst/>
                          <a:latin typeface="Verdana" panose="020B0604030504040204" pitchFamily="34" charset="0"/>
                          <a:ea typeface="Verdana" panose="020B0604030504040204" pitchFamily="34" charset="0"/>
                          <a:cs typeface="Verdana" panose="020B0604030504040204" pitchFamily="34" charset="0"/>
                        </a:rPr>
                        <a:t>Debt Collection Days (Before Provision)</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400" b="1" u="none" strike="noStrike" kern="1200" dirty="0">
                          <a:solidFill>
                            <a:schemeClr val="dk1"/>
                          </a:solidFill>
                          <a:effectLst/>
                          <a:latin typeface="Verdana" panose="020B0604030504040204" pitchFamily="34" charset="0"/>
                          <a:ea typeface="Verdana" panose="020B0604030504040204" pitchFamily="34" charset="0"/>
                        </a:rPr>
                        <a:t> 118 Days </a:t>
                      </a:r>
                    </a:p>
                  </a:txBody>
                  <a:tcPr marL="7620" marR="7620" marT="7620" marB="0" anchor="b">
                    <a:solidFill>
                      <a:schemeClr val="accent2">
                        <a:lumMod val="60000"/>
                        <a:lumOff val="40000"/>
                      </a:schemeClr>
                    </a:solidFill>
                  </a:tcPr>
                </a:tc>
                <a:tc>
                  <a:txBody>
                    <a:bodyPr/>
                    <a:lstStyle/>
                    <a:p>
                      <a:pPr algn="r" fontAlgn="b"/>
                      <a:r>
                        <a:rPr lang="en-ZA" sz="1400" b="1" u="none" strike="noStrike" kern="1200" dirty="0">
                          <a:solidFill>
                            <a:schemeClr val="dk1"/>
                          </a:solidFill>
                          <a:effectLst/>
                          <a:latin typeface="Verdana" panose="020B0604030504040204" pitchFamily="34" charset="0"/>
                          <a:ea typeface="Verdana" panose="020B0604030504040204" pitchFamily="34" charset="0"/>
                        </a:rPr>
                        <a:t> 80 Days </a:t>
                      </a:r>
                    </a:p>
                  </a:txBody>
                  <a:tcPr marL="7620" marR="7620" marT="7620" marB="0" anchor="b">
                    <a:solidFill>
                      <a:schemeClr val="accent2">
                        <a:lumMod val="60000"/>
                        <a:lumOff val="40000"/>
                      </a:schemeClr>
                    </a:solidFill>
                  </a:tcPr>
                </a:tc>
                <a:tc>
                  <a:txBody>
                    <a:bodyPr/>
                    <a:lstStyle/>
                    <a:p>
                      <a:pPr algn="r" fontAlgn="b"/>
                      <a:r>
                        <a:rPr lang="en-ZA" sz="1400" b="1" u="none" strike="noStrike" kern="1200" dirty="0">
                          <a:solidFill>
                            <a:schemeClr val="dk1"/>
                          </a:solidFill>
                          <a:effectLst/>
                          <a:latin typeface="Verdana" panose="020B0604030504040204" pitchFamily="34" charset="0"/>
                          <a:ea typeface="Verdana" panose="020B0604030504040204" pitchFamily="34" charset="0"/>
                        </a:rPr>
                        <a:t> 38 Days </a:t>
                      </a:r>
                    </a:p>
                  </a:txBody>
                  <a:tcPr marL="7620" marR="7620" marT="7620" marB="0" anchor="b">
                    <a:solidFill>
                      <a:schemeClr val="accent2">
                        <a:lumMod val="60000"/>
                        <a:lumOff val="40000"/>
                      </a:schemeClr>
                    </a:solidFill>
                  </a:tcPr>
                </a:tc>
                <a:extLst>
                  <a:ext uri="{0D108BD9-81ED-4DB2-BD59-A6C34878D82A}">
                    <a16:rowId xmlns:a16="http://schemas.microsoft.com/office/drawing/2014/main" val="3430740495"/>
                  </a:ext>
                </a:extLst>
              </a:tr>
              <a:tr h="360040">
                <a:tc>
                  <a:txBody>
                    <a:bodyPr/>
                    <a:lstStyle/>
                    <a:p>
                      <a:pPr algn="l" fontAlgn="b"/>
                      <a:r>
                        <a:rPr lang="en-ZA" sz="1400" b="1" u="none" strike="noStrike" dirty="0">
                          <a:effectLst/>
                          <a:latin typeface="Verdana" panose="020B0604030504040204" pitchFamily="34" charset="0"/>
                          <a:ea typeface="Verdana" panose="020B0604030504040204" pitchFamily="34" charset="0"/>
                          <a:cs typeface="Verdana" panose="020B0604030504040204" pitchFamily="34" charset="0"/>
                        </a:rPr>
                        <a:t>Debt Collection Days (After Provision)</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400" b="1" u="none" strike="noStrike" kern="1200" dirty="0">
                          <a:solidFill>
                            <a:schemeClr val="dk1"/>
                          </a:solidFill>
                          <a:effectLst/>
                          <a:latin typeface="Verdana" panose="020B0604030504040204" pitchFamily="34" charset="0"/>
                          <a:ea typeface="Verdana" panose="020B0604030504040204" pitchFamily="34" charset="0"/>
                        </a:rPr>
                        <a:t> 65 Days </a:t>
                      </a:r>
                    </a:p>
                  </a:txBody>
                  <a:tcPr marL="7620" marR="7620" marT="7620" marB="0" anchor="b">
                    <a:solidFill>
                      <a:schemeClr val="accent2">
                        <a:lumMod val="60000"/>
                        <a:lumOff val="40000"/>
                      </a:schemeClr>
                    </a:solidFill>
                  </a:tcPr>
                </a:tc>
                <a:tc>
                  <a:txBody>
                    <a:bodyPr/>
                    <a:lstStyle/>
                    <a:p>
                      <a:pPr algn="r" fontAlgn="b"/>
                      <a:r>
                        <a:rPr lang="en-ZA" sz="1400" b="1" u="none" strike="noStrike" kern="1200" dirty="0">
                          <a:solidFill>
                            <a:schemeClr val="dk1"/>
                          </a:solidFill>
                          <a:effectLst/>
                          <a:latin typeface="Verdana" panose="020B0604030504040204" pitchFamily="34" charset="0"/>
                          <a:ea typeface="Verdana" panose="020B0604030504040204" pitchFamily="34" charset="0"/>
                        </a:rPr>
                        <a:t> 40 Days </a:t>
                      </a:r>
                    </a:p>
                  </a:txBody>
                  <a:tcPr marL="7620" marR="7620" marT="7620" marB="0" anchor="b">
                    <a:solidFill>
                      <a:schemeClr val="accent2">
                        <a:lumMod val="60000"/>
                        <a:lumOff val="40000"/>
                      </a:schemeClr>
                    </a:solidFill>
                  </a:tcPr>
                </a:tc>
                <a:tc>
                  <a:txBody>
                    <a:bodyPr/>
                    <a:lstStyle/>
                    <a:p>
                      <a:pPr algn="r" fontAlgn="b"/>
                      <a:r>
                        <a:rPr lang="en-ZA" sz="1400" b="1" u="none" strike="noStrike" kern="1200" dirty="0">
                          <a:solidFill>
                            <a:schemeClr val="dk1"/>
                          </a:solidFill>
                          <a:effectLst/>
                          <a:latin typeface="Verdana" panose="020B0604030504040204" pitchFamily="34" charset="0"/>
                          <a:ea typeface="Verdana" panose="020B0604030504040204" pitchFamily="34" charset="0"/>
                        </a:rPr>
                        <a:t> 24 Days </a:t>
                      </a:r>
                    </a:p>
                  </a:txBody>
                  <a:tcPr marL="7620" marR="7620" marT="7620" marB="0" anchor="b">
                    <a:solidFill>
                      <a:schemeClr val="accent2">
                        <a:lumMod val="60000"/>
                        <a:lumOff val="40000"/>
                      </a:schemeClr>
                    </a:solidFill>
                  </a:tcPr>
                </a:tc>
                <a:extLst>
                  <a:ext uri="{0D108BD9-81ED-4DB2-BD59-A6C34878D82A}">
                    <a16:rowId xmlns:a16="http://schemas.microsoft.com/office/drawing/2014/main" val="1740458135"/>
                  </a:ext>
                </a:extLst>
              </a:tr>
              <a:tr h="420536">
                <a:tc>
                  <a:txBody>
                    <a:bodyPr/>
                    <a:lstStyle/>
                    <a:p>
                      <a:pPr algn="l" fontAlgn="b"/>
                      <a:r>
                        <a:rPr lang="en-ZA" sz="1400" b="1" u="none" strike="noStrike" dirty="0">
                          <a:effectLst/>
                          <a:latin typeface="Verdana" panose="020B0604030504040204" pitchFamily="34" charset="0"/>
                          <a:ea typeface="Verdana" panose="020B0604030504040204" pitchFamily="34" charset="0"/>
                          <a:cs typeface="Verdana" panose="020B0604030504040204" pitchFamily="34" charset="0"/>
                        </a:rPr>
                        <a:t>Creditors Payment Period</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400" b="1" u="none" strike="noStrike" kern="1200" dirty="0">
                          <a:solidFill>
                            <a:schemeClr val="dk1"/>
                          </a:solidFill>
                          <a:effectLst/>
                          <a:latin typeface="Verdana" panose="020B0604030504040204" pitchFamily="34" charset="0"/>
                          <a:ea typeface="Verdana" panose="020B0604030504040204" pitchFamily="34" charset="0"/>
                        </a:rPr>
                        <a:t> 15 Days </a:t>
                      </a:r>
                    </a:p>
                  </a:txBody>
                  <a:tcPr marL="7620" marR="7620" marT="7620" marB="0" anchor="b">
                    <a:solidFill>
                      <a:schemeClr val="accent2">
                        <a:lumMod val="60000"/>
                        <a:lumOff val="40000"/>
                      </a:schemeClr>
                    </a:solidFill>
                  </a:tcPr>
                </a:tc>
                <a:tc>
                  <a:txBody>
                    <a:bodyPr/>
                    <a:lstStyle/>
                    <a:p>
                      <a:pPr algn="r" fontAlgn="b"/>
                      <a:r>
                        <a:rPr lang="en-ZA" sz="1400" b="1" u="none" strike="noStrike" kern="1200" dirty="0">
                          <a:solidFill>
                            <a:schemeClr val="dk1"/>
                          </a:solidFill>
                          <a:effectLst/>
                          <a:latin typeface="Verdana" panose="020B0604030504040204" pitchFamily="34" charset="0"/>
                          <a:ea typeface="Verdana" panose="020B0604030504040204" pitchFamily="34" charset="0"/>
                        </a:rPr>
                        <a:t> 30 Days </a:t>
                      </a:r>
                    </a:p>
                  </a:txBody>
                  <a:tcPr marL="7620" marR="7620" marT="7620" marB="0" anchor="b">
                    <a:solidFill>
                      <a:schemeClr val="accent2">
                        <a:lumMod val="60000"/>
                        <a:lumOff val="40000"/>
                      </a:schemeClr>
                    </a:solidFill>
                  </a:tcPr>
                </a:tc>
                <a:tc>
                  <a:txBody>
                    <a:bodyPr/>
                    <a:lstStyle/>
                    <a:p>
                      <a:pPr algn="r" fontAlgn="b"/>
                      <a:r>
                        <a:rPr lang="en-ZA" sz="1400" b="1" u="none" strike="noStrike" kern="1200" dirty="0">
                          <a:solidFill>
                            <a:schemeClr val="dk1"/>
                          </a:solidFill>
                          <a:effectLst/>
                          <a:latin typeface="Verdana" panose="020B0604030504040204" pitchFamily="34" charset="0"/>
                          <a:ea typeface="Verdana" panose="020B0604030504040204" pitchFamily="34" charset="0"/>
                        </a:rPr>
                        <a:t> -14 Days </a:t>
                      </a:r>
                    </a:p>
                  </a:txBody>
                  <a:tcPr marL="7620" marR="7620" marT="7620" marB="0" anchor="b">
                    <a:solidFill>
                      <a:schemeClr val="accent2">
                        <a:lumMod val="60000"/>
                        <a:lumOff val="40000"/>
                      </a:schemeClr>
                    </a:solidFill>
                  </a:tcPr>
                </a:tc>
                <a:extLst>
                  <a:ext uri="{0D108BD9-81ED-4DB2-BD59-A6C34878D82A}">
                    <a16:rowId xmlns:a16="http://schemas.microsoft.com/office/drawing/2014/main" val="2369556283"/>
                  </a:ext>
                </a:extLst>
              </a:tr>
              <a:tr h="360040">
                <a:tc>
                  <a:txBody>
                    <a:bodyPr/>
                    <a:lstStyle/>
                    <a:p>
                      <a:pPr algn="l" fontAlgn="b"/>
                      <a:r>
                        <a:rPr lang="en-ZA" sz="1400" b="1" u="none" strike="noStrike" dirty="0">
                          <a:effectLst/>
                          <a:latin typeface="Verdana" panose="020B0604030504040204" pitchFamily="34" charset="0"/>
                          <a:ea typeface="Verdana" panose="020B0604030504040204" pitchFamily="34" charset="0"/>
                          <a:cs typeface="Verdana" panose="020B0604030504040204" pitchFamily="34" charset="0"/>
                        </a:rPr>
                        <a:t>Staff Cost as a % of Expenditure</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400" b="1" u="none" strike="noStrike" kern="1200" dirty="0">
                          <a:solidFill>
                            <a:schemeClr val="dk1"/>
                          </a:solidFill>
                          <a:effectLst/>
                          <a:latin typeface="Verdana" panose="020B0604030504040204" pitchFamily="34" charset="0"/>
                          <a:ea typeface="Verdana" panose="020B0604030504040204" pitchFamily="34" charset="0"/>
                        </a:rPr>
                        <a:t>59%</a:t>
                      </a:r>
                    </a:p>
                  </a:txBody>
                  <a:tcPr marL="7620" marR="7620" marT="7620" marB="0" anchor="b">
                    <a:solidFill>
                      <a:schemeClr val="accent2">
                        <a:lumMod val="60000"/>
                        <a:lumOff val="40000"/>
                      </a:schemeClr>
                    </a:solidFill>
                  </a:tcPr>
                </a:tc>
                <a:tc>
                  <a:txBody>
                    <a:bodyPr/>
                    <a:lstStyle/>
                    <a:p>
                      <a:pPr algn="r" fontAlgn="b"/>
                      <a:r>
                        <a:rPr lang="en-ZA" sz="1400" b="1" u="none" strike="noStrike" kern="1200" dirty="0">
                          <a:solidFill>
                            <a:schemeClr val="dk1"/>
                          </a:solidFill>
                          <a:effectLst/>
                          <a:latin typeface="Verdana" panose="020B0604030504040204" pitchFamily="34" charset="0"/>
                          <a:ea typeface="Verdana" panose="020B0604030504040204" pitchFamily="34" charset="0"/>
                        </a:rPr>
                        <a:t>53%</a:t>
                      </a:r>
                    </a:p>
                  </a:txBody>
                  <a:tcPr marL="7620" marR="7620" marT="7620" marB="0" anchor="b">
                    <a:solidFill>
                      <a:schemeClr val="accent2">
                        <a:lumMod val="60000"/>
                        <a:lumOff val="40000"/>
                      </a:schemeClr>
                    </a:solidFill>
                  </a:tcPr>
                </a:tc>
                <a:tc>
                  <a:txBody>
                    <a:bodyPr/>
                    <a:lstStyle/>
                    <a:p>
                      <a:pPr algn="r" fontAlgn="b"/>
                      <a:r>
                        <a:rPr lang="en-ZA" sz="1400" b="1" u="none" strike="noStrike" kern="1200" dirty="0">
                          <a:solidFill>
                            <a:schemeClr val="dk1"/>
                          </a:solidFill>
                          <a:effectLst/>
                          <a:latin typeface="Verdana" panose="020B0604030504040204" pitchFamily="34" charset="0"/>
                          <a:ea typeface="Verdana" panose="020B0604030504040204" pitchFamily="34" charset="0"/>
                        </a:rPr>
                        <a:t>6%</a:t>
                      </a:r>
                    </a:p>
                  </a:txBody>
                  <a:tcPr marL="7620" marR="7620" marT="7620" marB="0" anchor="b">
                    <a:solidFill>
                      <a:schemeClr val="accent2">
                        <a:lumMod val="60000"/>
                        <a:lumOff val="40000"/>
                      </a:schemeClr>
                    </a:solidFill>
                  </a:tcPr>
                </a:tc>
                <a:extLst>
                  <a:ext uri="{0D108BD9-81ED-4DB2-BD59-A6C34878D82A}">
                    <a16:rowId xmlns:a16="http://schemas.microsoft.com/office/drawing/2014/main" val="959490544"/>
                  </a:ext>
                </a:extLst>
              </a:tr>
            </a:tbl>
          </a:graphicData>
        </a:graphic>
      </p:graphicFrame>
      <p:sp>
        <p:nvSpPr>
          <p:cNvPr id="7" name="Slide Number Placeholder 6">
            <a:extLst>
              <a:ext uri="{FF2B5EF4-FFF2-40B4-BE49-F238E27FC236}">
                <a16:creationId xmlns:a16="http://schemas.microsoft.com/office/drawing/2014/main" id="{C852B45E-18A6-4BB5-BB87-39B3C5E6DFA3}"/>
              </a:ext>
            </a:extLst>
          </p:cNvPr>
          <p:cNvSpPr>
            <a:spLocks noGrp="1"/>
          </p:cNvSpPr>
          <p:nvPr>
            <p:ph type="sldNum" sz="quarter" idx="12"/>
          </p:nvPr>
        </p:nvSpPr>
        <p:spPr/>
        <p:txBody>
          <a:bodyPr/>
          <a:lstStyle/>
          <a:p>
            <a:fld id="{86ED3864-7380-264F-93C6-1571F5F24E3A}" type="slidenum">
              <a:rPr lang="en-US" smtClean="0"/>
              <a:pPr/>
              <a:t>39</a:t>
            </a:fld>
            <a:endParaRPr lang="en-US" dirty="0"/>
          </a:p>
        </p:txBody>
      </p:sp>
    </p:spTree>
    <p:extLst>
      <p:ext uri="{BB962C8B-B14F-4D97-AF65-F5344CB8AC3E}">
        <p14:creationId xmlns:p14="http://schemas.microsoft.com/office/powerpoint/2010/main" val="2362439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DF5E4BC-068F-C547-9007-7C525674A73C}"/>
              </a:ext>
            </a:extLst>
          </p:cNvPr>
          <p:cNvPicPr>
            <a:picLocks noGrp="1" noChangeAspect="1"/>
          </p:cNvPicPr>
          <p:nvPr>
            <p:ph idx="1"/>
          </p:nvPr>
        </p:nvPicPr>
        <p:blipFill>
          <a:blip r:embed="rId2"/>
          <a:stretch>
            <a:fillRect/>
          </a:stretch>
        </p:blipFill>
        <p:spPr>
          <a:xfrm>
            <a:off x="0" y="-105508"/>
            <a:ext cx="9144000" cy="6129086"/>
          </a:xfrm>
        </p:spPr>
      </p:pic>
      <p:sp>
        <p:nvSpPr>
          <p:cNvPr id="2" name="Title 1">
            <a:extLst>
              <a:ext uri="{FF2B5EF4-FFF2-40B4-BE49-F238E27FC236}">
                <a16:creationId xmlns:a16="http://schemas.microsoft.com/office/drawing/2014/main" id="{FBB8A75A-D4F0-974A-A7F3-A1267DA77E52}"/>
              </a:ext>
            </a:extLst>
          </p:cNvPr>
          <p:cNvSpPr>
            <a:spLocks noGrp="1"/>
          </p:cNvSpPr>
          <p:nvPr>
            <p:ph type="title"/>
          </p:nvPr>
        </p:nvSpPr>
        <p:spPr>
          <a:xfrm>
            <a:off x="1342546" y="2292941"/>
            <a:ext cx="7886700" cy="994169"/>
          </a:xfrm>
        </p:spPr>
        <p:txBody>
          <a:bodyPr>
            <a:normAutofit fontScale="90000"/>
          </a:bodyPr>
          <a:lstStyle/>
          <a:p>
            <a:pPr algn="ctr"/>
            <a:r>
              <a:rPr lang="en-US" sz="4000" b="1" dirty="0">
                <a:solidFill>
                  <a:schemeClr val="bg1"/>
                </a:solidFill>
              </a:rPr>
              <a:t/>
            </a:r>
            <a:br>
              <a:rPr lang="en-US" sz="4000" b="1" dirty="0">
                <a:solidFill>
                  <a:schemeClr val="bg1"/>
                </a:solidFill>
              </a:rPr>
            </a:br>
            <a:r>
              <a:rPr lang="en-US" sz="4000" b="1" dirty="0">
                <a:solidFill>
                  <a:schemeClr val="bg1"/>
                </a:solidFill>
              </a:rPr>
              <a:t/>
            </a:r>
            <a:br>
              <a:rPr lang="en-US" sz="4000" b="1" dirty="0">
                <a:solidFill>
                  <a:schemeClr val="bg1"/>
                </a:solidFill>
              </a:rPr>
            </a:br>
            <a:r>
              <a:rPr lang="en-US" sz="4000" b="1" dirty="0">
                <a:solidFill>
                  <a:schemeClr val="bg1"/>
                </a:solidFill>
              </a:rPr>
              <a:t/>
            </a:r>
            <a:br>
              <a:rPr lang="en-US" sz="4000" b="1" dirty="0">
                <a:solidFill>
                  <a:schemeClr val="bg1"/>
                </a:solidFill>
              </a:rPr>
            </a:br>
            <a:r>
              <a:rPr lang="en-US" sz="4000" b="1" dirty="0">
                <a:solidFill>
                  <a:schemeClr val="bg1"/>
                </a:solidFill>
              </a:rPr>
              <a:t>OPERATIONAL OVERVIEW AND KEY HIGHLIGHTS - QUARTERS 1 - 3</a:t>
            </a:r>
            <a:r>
              <a:rPr lang="en-US" sz="4000" b="1" dirty="0">
                <a:solidFill>
                  <a:schemeClr val="accent2">
                    <a:lumMod val="50000"/>
                  </a:schemeClr>
                </a:solidFill>
                <a:latin typeface="Verdana" pitchFamily="34" charset="0"/>
                <a:ea typeface="Verdana" pitchFamily="34" charset="0"/>
                <a:cs typeface="Verdana" pitchFamily="34" charset="0"/>
              </a:rPr>
              <a:t/>
            </a:r>
            <a:br>
              <a:rPr lang="en-US" sz="4000" b="1" dirty="0">
                <a:solidFill>
                  <a:schemeClr val="accent2">
                    <a:lumMod val="50000"/>
                  </a:schemeClr>
                </a:solidFill>
                <a:latin typeface="Verdana" pitchFamily="34" charset="0"/>
                <a:ea typeface="Verdana" pitchFamily="34" charset="0"/>
                <a:cs typeface="Verdana" pitchFamily="34" charset="0"/>
              </a:rPr>
            </a:br>
            <a:r>
              <a:rPr lang="en-US" sz="4000" b="1" dirty="0"/>
              <a:t/>
            </a:r>
            <a:br>
              <a:rPr lang="en-US" sz="4000" b="1" dirty="0"/>
            </a:br>
            <a:r>
              <a:rPr lang="en-US" sz="4000" b="1" dirty="0"/>
              <a:t> </a:t>
            </a:r>
            <a:endParaRPr lang="en-US" sz="4000" dirty="0">
              <a:solidFill>
                <a:schemeClr val="bg1"/>
              </a:solidFill>
            </a:endParaRPr>
          </a:p>
        </p:txBody>
      </p:sp>
      <p:sp>
        <p:nvSpPr>
          <p:cNvPr id="3" name="Slide Number Placeholder 2">
            <a:extLst>
              <a:ext uri="{FF2B5EF4-FFF2-40B4-BE49-F238E27FC236}">
                <a16:creationId xmlns:a16="http://schemas.microsoft.com/office/drawing/2014/main" id="{1BA0A3B2-F172-468B-967B-D6DCFF09B3FA}"/>
              </a:ext>
            </a:extLst>
          </p:cNvPr>
          <p:cNvSpPr>
            <a:spLocks noGrp="1"/>
          </p:cNvSpPr>
          <p:nvPr>
            <p:ph type="sldNum" sz="quarter" idx="12"/>
          </p:nvPr>
        </p:nvSpPr>
        <p:spPr/>
        <p:txBody>
          <a:bodyPr/>
          <a:lstStyle/>
          <a:p>
            <a:fld id="{86ED3864-7380-264F-93C6-1571F5F24E3A}" type="slidenum">
              <a:rPr lang="en-US" smtClean="0"/>
              <a:t>4</a:t>
            </a:fld>
            <a:endParaRPr lang="en-US" dirty="0"/>
          </a:p>
        </p:txBody>
      </p:sp>
    </p:spTree>
    <p:extLst>
      <p:ext uri="{BB962C8B-B14F-4D97-AF65-F5344CB8AC3E}">
        <p14:creationId xmlns:p14="http://schemas.microsoft.com/office/powerpoint/2010/main" val="1873974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1089232" y="-267391"/>
            <a:ext cx="5590563" cy="787990"/>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latin typeface="Verdana" pitchFamily="34" charset="0"/>
                <a:ea typeface="Verdana" pitchFamily="34" charset="0"/>
                <a:cs typeface="Verdana" pitchFamily="34" charset="0"/>
              </a:rPr>
              <a:t>RATIOS OVERVIEW </a:t>
            </a:r>
            <a:endPar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797723" y="969994"/>
            <a:ext cx="7548552" cy="4585231"/>
          </a:xfrm>
        </p:spPr>
        <p:txBody>
          <a:bodyPr>
            <a:noAutofit/>
          </a:bodyPr>
          <a:lstStyle/>
          <a:p>
            <a:pPr marL="342900" indent="-342900" algn="l">
              <a:spcBef>
                <a:spcPct val="20000"/>
              </a:spcBef>
              <a:defRPr/>
            </a:pPr>
            <a:endParaRPr lang="en-US" alt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sp>
        <p:nvSpPr>
          <p:cNvPr id="4" name="Rectangle 3">
            <a:extLst>
              <a:ext uri="{FF2B5EF4-FFF2-40B4-BE49-F238E27FC236}">
                <a16:creationId xmlns:a16="http://schemas.microsoft.com/office/drawing/2014/main" id="{C6D91D4D-96B7-40D5-93A9-EAD407893FE9}"/>
              </a:ext>
            </a:extLst>
          </p:cNvPr>
          <p:cNvSpPr/>
          <p:nvPr/>
        </p:nvSpPr>
        <p:spPr>
          <a:xfrm>
            <a:off x="520262" y="501778"/>
            <a:ext cx="8497614" cy="5213222"/>
          </a:xfrm>
          <a:prstGeom prst="rect">
            <a:avLst/>
          </a:prstGeom>
        </p:spPr>
        <p:txBody>
          <a:bodyPr wrap="square">
            <a:spAutoFit/>
          </a:bodyPr>
          <a:lstStyle/>
          <a:p>
            <a:pPr marL="342900" indent="-342900" algn="just">
              <a:lnSpc>
                <a:spcPct val="150000"/>
              </a:lnSpc>
              <a:buFont typeface="+mj-lt"/>
              <a:buAutoNum type="arabicPeriod"/>
            </a:pPr>
            <a:r>
              <a:rPr lang="en-US" sz="1600" b="1" dirty="0">
                <a:solidFill>
                  <a:schemeClr val="accent6">
                    <a:lumMod val="50000"/>
                  </a:schemeClr>
                </a:solidFill>
                <a:latin typeface="Verdana" pitchFamily="34" charset="0"/>
                <a:ea typeface="Verdana" pitchFamily="34" charset="0"/>
                <a:cs typeface="Verdana" pitchFamily="34" charset="0"/>
              </a:rPr>
              <a:t> Debt Ratio</a:t>
            </a:r>
          </a:p>
          <a:p>
            <a:pPr algn="just">
              <a:lnSpc>
                <a:spcPct val="150000"/>
              </a:lnSpc>
            </a:pPr>
            <a:r>
              <a:rPr lang="en-ZA" sz="1600" dirty="0">
                <a:solidFill>
                  <a:schemeClr val="accent6">
                    <a:lumMod val="50000"/>
                  </a:schemeClr>
                </a:solidFill>
                <a:latin typeface="Verdana" pitchFamily="34" charset="0"/>
                <a:ea typeface="Verdana" pitchFamily="34" charset="0"/>
                <a:cs typeface="Verdana" pitchFamily="34" charset="0"/>
              </a:rPr>
              <a:t>The debt ratio indicates how the entity's funds its operations and its ability to pay off its liabilities. The Authority's liabilities amounts to 46% of total assets: - this means that the </a:t>
            </a:r>
            <a:r>
              <a:rPr lang="en-ZA" sz="1600" b="1" dirty="0">
                <a:solidFill>
                  <a:schemeClr val="accent6">
                    <a:lumMod val="50000"/>
                  </a:schemeClr>
                </a:solidFill>
                <a:latin typeface="Verdana" pitchFamily="34" charset="0"/>
                <a:ea typeface="Verdana" pitchFamily="34" charset="0"/>
                <a:cs typeface="Verdana" pitchFamily="34" charset="0"/>
              </a:rPr>
              <a:t>46% </a:t>
            </a:r>
            <a:r>
              <a:rPr lang="en-ZA" sz="1600" dirty="0">
                <a:solidFill>
                  <a:schemeClr val="accent6">
                    <a:lumMod val="50000"/>
                  </a:schemeClr>
                </a:solidFill>
                <a:latin typeface="Verdana" pitchFamily="34" charset="0"/>
                <a:ea typeface="Verdana" pitchFamily="34" charset="0"/>
                <a:cs typeface="Verdana" pitchFamily="34" charset="0"/>
              </a:rPr>
              <a:t>of the Authority’s operations are funded through debt and the entity will be able to pay off its liabilities as they become due.</a:t>
            </a:r>
          </a:p>
          <a:p>
            <a:pPr algn="just">
              <a:lnSpc>
                <a:spcPct val="150000"/>
              </a:lnSpc>
            </a:pPr>
            <a:endParaRPr lang="en-ZA" sz="1600" dirty="0">
              <a:solidFill>
                <a:schemeClr val="accent6">
                  <a:lumMod val="50000"/>
                </a:schemeClr>
              </a:solidFill>
              <a:latin typeface="Verdana" pitchFamily="34" charset="0"/>
              <a:ea typeface="Verdana" pitchFamily="34" charset="0"/>
              <a:cs typeface="Verdana" pitchFamily="34" charset="0"/>
            </a:endParaRPr>
          </a:p>
          <a:p>
            <a:pPr marL="0" lvl="1" algn="just">
              <a:lnSpc>
                <a:spcPct val="150000"/>
              </a:lnSpc>
            </a:pPr>
            <a:r>
              <a:rPr lang="en-US" sz="1600" b="1" dirty="0">
                <a:solidFill>
                  <a:schemeClr val="accent6">
                    <a:lumMod val="50000"/>
                  </a:schemeClr>
                </a:solidFill>
                <a:latin typeface="Verdana" pitchFamily="34" charset="0"/>
                <a:ea typeface="Verdana" pitchFamily="34" charset="0"/>
                <a:cs typeface="Verdana" pitchFamily="34" charset="0"/>
              </a:rPr>
              <a:t>2.   Equity Ratio</a:t>
            </a:r>
            <a:endParaRPr lang="en-ZA" sz="1600" b="1" dirty="0">
              <a:solidFill>
                <a:schemeClr val="accent6">
                  <a:lumMod val="50000"/>
                </a:schemeClr>
              </a:solidFill>
              <a:latin typeface="Verdana" pitchFamily="34" charset="0"/>
              <a:ea typeface="Verdana" pitchFamily="34" charset="0"/>
              <a:cs typeface="Verdana" pitchFamily="34" charset="0"/>
            </a:endParaRPr>
          </a:p>
          <a:p>
            <a:pPr algn="just">
              <a:lnSpc>
                <a:spcPct val="150000"/>
              </a:lnSpc>
            </a:pPr>
            <a:r>
              <a:rPr lang="en-ZA" sz="1600" dirty="0" err="1">
                <a:solidFill>
                  <a:schemeClr val="accent6">
                    <a:lumMod val="50000"/>
                  </a:schemeClr>
                </a:solidFill>
                <a:latin typeface="Verdana" pitchFamily="34" charset="0"/>
                <a:ea typeface="Verdana" pitchFamily="34" charset="0"/>
                <a:cs typeface="Verdana" pitchFamily="34" charset="0"/>
              </a:rPr>
              <a:t>PSiRA</a:t>
            </a:r>
            <a:r>
              <a:rPr lang="en-ZA" sz="1600" dirty="0">
                <a:solidFill>
                  <a:schemeClr val="accent6">
                    <a:lumMod val="50000"/>
                  </a:schemeClr>
                </a:solidFill>
                <a:latin typeface="Verdana" pitchFamily="34" charset="0"/>
                <a:ea typeface="Verdana" pitchFamily="34" charset="0"/>
                <a:cs typeface="Verdana" pitchFamily="34" charset="0"/>
              </a:rPr>
              <a:t> ratio is 54%. This means </a:t>
            </a:r>
            <a:r>
              <a:rPr lang="en-ZA" sz="1600" b="1" dirty="0">
                <a:solidFill>
                  <a:schemeClr val="accent6">
                    <a:lumMod val="50000"/>
                  </a:schemeClr>
                </a:solidFill>
                <a:latin typeface="Verdana" pitchFamily="34" charset="0"/>
                <a:ea typeface="Verdana" pitchFamily="34" charset="0"/>
                <a:cs typeface="Verdana" pitchFamily="34" charset="0"/>
              </a:rPr>
              <a:t>54% </a:t>
            </a:r>
            <a:r>
              <a:rPr lang="en-ZA" sz="1600" dirty="0">
                <a:solidFill>
                  <a:schemeClr val="accent6">
                    <a:lumMod val="50000"/>
                  </a:schemeClr>
                </a:solidFill>
                <a:latin typeface="Verdana" pitchFamily="34" charset="0"/>
                <a:ea typeface="Verdana" pitchFamily="34" charset="0"/>
                <a:cs typeface="Verdana" pitchFamily="34" charset="0"/>
              </a:rPr>
              <a:t>of the Authority’s operations is funded through equity which is mainly accumulated profits from prior financial year. </a:t>
            </a:r>
          </a:p>
          <a:p>
            <a:pPr algn="just">
              <a:lnSpc>
                <a:spcPct val="150000"/>
              </a:lnSpc>
            </a:pPr>
            <a:endParaRPr lang="en-ZA" sz="1600" dirty="0">
              <a:solidFill>
                <a:schemeClr val="accent6">
                  <a:lumMod val="50000"/>
                </a:schemeClr>
              </a:solidFill>
              <a:latin typeface="Verdana" pitchFamily="34" charset="0"/>
              <a:ea typeface="Verdana" pitchFamily="34" charset="0"/>
              <a:cs typeface="Verdana" pitchFamily="34" charset="0"/>
            </a:endParaRPr>
          </a:p>
          <a:p>
            <a:pPr algn="just">
              <a:lnSpc>
                <a:spcPct val="150000"/>
              </a:lnSpc>
            </a:pPr>
            <a:r>
              <a:rPr lang="en-US" sz="1600" b="1" dirty="0">
                <a:solidFill>
                  <a:schemeClr val="accent6">
                    <a:lumMod val="50000"/>
                  </a:schemeClr>
                </a:solidFill>
                <a:latin typeface="Verdana" pitchFamily="34" charset="0"/>
                <a:ea typeface="Verdana" pitchFamily="34" charset="0"/>
                <a:cs typeface="Verdana" pitchFamily="34" charset="0"/>
              </a:rPr>
              <a:t>3.   Working Capital Ratio</a:t>
            </a:r>
            <a:endParaRPr lang="en-ZA" sz="1600" b="1" dirty="0">
              <a:solidFill>
                <a:schemeClr val="accent6">
                  <a:lumMod val="50000"/>
                </a:schemeClr>
              </a:solidFill>
              <a:latin typeface="Verdana" pitchFamily="34" charset="0"/>
              <a:ea typeface="Verdana" pitchFamily="34" charset="0"/>
              <a:cs typeface="Verdana" pitchFamily="34" charset="0"/>
            </a:endParaRPr>
          </a:p>
          <a:p>
            <a:pPr algn="just">
              <a:lnSpc>
                <a:spcPct val="150000"/>
              </a:lnSpc>
            </a:pPr>
            <a:r>
              <a:rPr lang="en-ZA" sz="1600" dirty="0">
                <a:solidFill>
                  <a:schemeClr val="accent6">
                    <a:lumMod val="50000"/>
                  </a:schemeClr>
                </a:solidFill>
                <a:latin typeface="Verdana" pitchFamily="34" charset="0"/>
                <a:ea typeface="Verdana" pitchFamily="34" charset="0"/>
                <a:cs typeface="Verdana" pitchFamily="34" charset="0"/>
              </a:rPr>
              <a:t>The entity ratio is </a:t>
            </a:r>
            <a:r>
              <a:rPr lang="en-ZA" sz="1600" b="1" dirty="0">
                <a:solidFill>
                  <a:schemeClr val="accent6">
                    <a:lumMod val="50000"/>
                  </a:schemeClr>
                </a:solidFill>
                <a:latin typeface="Verdana" pitchFamily="34" charset="0"/>
                <a:ea typeface="Verdana" pitchFamily="34" charset="0"/>
                <a:cs typeface="Verdana" pitchFamily="34" charset="0"/>
              </a:rPr>
              <a:t>1.74 </a:t>
            </a:r>
            <a:r>
              <a:rPr lang="en-ZA" sz="1600" dirty="0">
                <a:solidFill>
                  <a:schemeClr val="accent6">
                    <a:lumMod val="50000"/>
                  </a:schemeClr>
                </a:solidFill>
                <a:latin typeface="Verdana" pitchFamily="34" charset="0"/>
                <a:ea typeface="Verdana" pitchFamily="34" charset="0"/>
                <a:cs typeface="Verdana" pitchFamily="34" charset="0"/>
              </a:rPr>
              <a:t>which indicates that as at 31 December </a:t>
            </a:r>
            <a:r>
              <a:rPr lang="en-ZA" sz="1600" dirty="0" err="1">
                <a:solidFill>
                  <a:schemeClr val="accent6">
                    <a:lumMod val="50000"/>
                  </a:schemeClr>
                </a:solidFill>
                <a:latin typeface="Verdana" pitchFamily="34" charset="0"/>
                <a:ea typeface="Verdana" pitchFamily="34" charset="0"/>
                <a:cs typeface="Verdana" pitchFamily="34" charset="0"/>
              </a:rPr>
              <a:t>PSiRA</a:t>
            </a:r>
            <a:r>
              <a:rPr lang="en-ZA" sz="1600" dirty="0">
                <a:solidFill>
                  <a:schemeClr val="accent6">
                    <a:lumMod val="50000"/>
                  </a:schemeClr>
                </a:solidFill>
                <a:latin typeface="Verdana" pitchFamily="34" charset="0"/>
                <a:ea typeface="Verdana" pitchFamily="34" charset="0"/>
                <a:cs typeface="Verdana" pitchFamily="34" charset="0"/>
              </a:rPr>
              <a:t> is able to pay off the total current liabilities using total current assets. This means that for every R1 of current liabilities there is R1.74 of current assets to pay it off. </a:t>
            </a:r>
            <a:endParaRPr lang="en-US" altLang="en-US" sz="1600" dirty="0">
              <a:solidFill>
                <a:schemeClr val="accent6">
                  <a:lumMod val="50000"/>
                </a:schemeClr>
              </a:solidFill>
              <a:latin typeface="Verdana" pitchFamily="34" charset="0"/>
              <a:ea typeface="Verdana" pitchFamily="34" charset="0"/>
              <a:cs typeface="Verdana" pitchFamily="34" charset="0"/>
            </a:endParaRPr>
          </a:p>
        </p:txBody>
      </p:sp>
      <p:sp>
        <p:nvSpPr>
          <p:cNvPr id="7" name="Slide Number Placeholder 6">
            <a:extLst>
              <a:ext uri="{FF2B5EF4-FFF2-40B4-BE49-F238E27FC236}">
                <a16:creationId xmlns:a16="http://schemas.microsoft.com/office/drawing/2014/main" id="{391CF289-1D05-4544-8053-E1A48973DFAC}"/>
              </a:ext>
            </a:extLst>
          </p:cNvPr>
          <p:cNvSpPr>
            <a:spLocks noGrp="1"/>
          </p:cNvSpPr>
          <p:nvPr>
            <p:ph type="sldNum" sz="quarter" idx="12"/>
          </p:nvPr>
        </p:nvSpPr>
        <p:spPr/>
        <p:txBody>
          <a:bodyPr/>
          <a:lstStyle/>
          <a:p>
            <a:fld id="{86ED3864-7380-264F-93C6-1571F5F24E3A}" type="slidenum">
              <a:rPr lang="en-US" smtClean="0"/>
              <a:pPr/>
              <a:t>40</a:t>
            </a:fld>
            <a:endParaRPr lang="en-US" dirty="0"/>
          </a:p>
        </p:txBody>
      </p:sp>
    </p:spTree>
    <p:extLst>
      <p:ext uri="{BB962C8B-B14F-4D97-AF65-F5344CB8AC3E}">
        <p14:creationId xmlns:p14="http://schemas.microsoft.com/office/powerpoint/2010/main" val="19084605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873092" y="74046"/>
            <a:ext cx="5590563" cy="787990"/>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latin typeface="Verdana" pitchFamily="34" charset="0"/>
                <a:ea typeface="Verdana" pitchFamily="34" charset="0"/>
                <a:cs typeface="Verdana" pitchFamily="34" charset="0"/>
              </a:rPr>
              <a:t>RATIOS OVERVIEW (…Cont’d) </a:t>
            </a:r>
            <a:endPar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797723" y="969994"/>
            <a:ext cx="7548552" cy="4585231"/>
          </a:xfrm>
        </p:spPr>
        <p:txBody>
          <a:bodyPr>
            <a:noAutofit/>
          </a:bodyPr>
          <a:lstStyle/>
          <a:p>
            <a:pPr marL="342900" indent="-342900" algn="l">
              <a:spcBef>
                <a:spcPct val="20000"/>
              </a:spcBef>
              <a:defRPr/>
            </a:pPr>
            <a:endParaRPr lang="en-US" alt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sp>
        <p:nvSpPr>
          <p:cNvPr id="4" name="Rectangle 3">
            <a:extLst>
              <a:ext uri="{FF2B5EF4-FFF2-40B4-BE49-F238E27FC236}">
                <a16:creationId xmlns:a16="http://schemas.microsoft.com/office/drawing/2014/main" id="{4B5E37BA-EDB0-4523-A195-441244EF5D64}"/>
              </a:ext>
            </a:extLst>
          </p:cNvPr>
          <p:cNvSpPr/>
          <p:nvPr/>
        </p:nvSpPr>
        <p:spPr>
          <a:xfrm>
            <a:off x="386255" y="670615"/>
            <a:ext cx="8190186" cy="4474558"/>
          </a:xfrm>
          <a:prstGeom prst="rect">
            <a:avLst/>
          </a:prstGeom>
        </p:spPr>
        <p:txBody>
          <a:bodyPr wrap="square">
            <a:spAutoFit/>
          </a:bodyPr>
          <a:lstStyle/>
          <a:p>
            <a:pPr marL="0" lvl="1" algn="just">
              <a:lnSpc>
                <a:spcPct val="150000"/>
              </a:lnSpc>
            </a:pPr>
            <a:endParaRPr lang="en-US" sz="1600" b="1"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endParaRPr>
          </a:p>
          <a:p>
            <a:pPr lvl="1" indent="-342900" algn="just">
              <a:lnSpc>
                <a:spcPct val="150000"/>
              </a:lnSpc>
              <a:buAutoNum type="arabicPeriod" startAt="4"/>
            </a:pPr>
            <a:r>
              <a:rPr lang="en-US" sz="1600" b="1"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Debt Collection Days</a:t>
            </a:r>
            <a:endParaRPr lang="en-ZA" sz="1600" b="1"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endParaRPr>
          </a:p>
          <a:p>
            <a:pPr algn="just">
              <a:lnSpc>
                <a:spcPct val="150000"/>
              </a:lnSpc>
            </a:pPr>
            <a:r>
              <a:rPr lang="en-US" sz="16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The entity currently takes </a:t>
            </a:r>
            <a:r>
              <a:rPr lang="en-US" sz="1600" b="1"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118 days </a:t>
            </a:r>
            <a:r>
              <a:rPr lang="en-US" sz="1600" dirty="0">
                <a:solidFill>
                  <a:schemeClr val="accent6">
                    <a:lumMod val="50000"/>
                  </a:schemeClr>
                </a:solidFill>
                <a:latin typeface="Verdana" pitchFamily="34" charset="0"/>
                <a:ea typeface="Verdana" pitchFamily="34" charset="0"/>
                <a:cs typeface="Verdana" pitchFamily="34" charset="0"/>
              </a:rPr>
              <a:t>to collect debts, however debtors collection strategy is being deployed to enhance collection.</a:t>
            </a:r>
          </a:p>
          <a:p>
            <a:pPr algn="just">
              <a:lnSpc>
                <a:spcPct val="150000"/>
              </a:lnSpc>
            </a:pPr>
            <a:r>
              <a:rPr lang="en-US" sz="1600" dirty="0">
                <a:solidFill>
                  <a:schemeClr val="accent6">
                    <a:lumMod val="50000"/>
                  </a:schemeClr>
                </a:solidFill>
                <a:latin typeface="Verdana" pitchFamily="34" charset="0"/>
                <a:ea typeface="Verdana" pitchFamily="34" charset="0"/>
                <a:cs typeface="Verdana" pitchFamily="34" charset="0"/>
              </a:rPr>
              <a:t>The ratio is high during the financial year and reduces as collection is done throughout the year. </a:t>
            </a:r>
          </a:p>
          <a:p>
            <a:pPr algn="just">
              <a:lnSpc>
                <a:spcPct val="150000"/>
              </a:lnSpc>
            </a:pPr>
            <a:r>
              <a:rPr lang="en-US" sz="1600" dirty="0">
                <a:latin typeface="Verdana" panose="020B0604030504040204" pitchFamily="34" charset="0"/>
                <a:ea typeface="Verdana" panose="020B0604030504040204" pitchFamily="34" charset="0"/>
              </a:rPr>
              <a:t> </a:t>
            </a:r>
            <a:endParaRPr lang="en-ZA" sz="1600" dirty="0">
              <a:latin typeface="Verdana" panose="020B0604030504040204" pitchFamily="34" charset="0"/>
              <a:ea typeface="Verdana" panose="020B0604030504040204" pitchFamily="34" charset="0"/>
            </a:endParaRPr>
          </a:p>
          <a:p>
            <a:pPr marL="0" lvl="1" algn="just">
              <a:lnSpc>
                <a:spcPct val="150000"/>
              </a:lnSpc>
            </a:pPr>
            <a:r>
              <a:rPr lang="en-US" sz="1600" b="1"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5.   Staff Costs Ratio</a:t>
            </a:r>
          </a:p>
          <a:p>
            <a:pPr marL="0" lvl="1" algn="just">
              <a:lnSpc>
                <a:spcPct val="150000"/>
              </a:lnSpc>
            </a:pPr>
            <a:r>
              <a:rPr lang="en-US" sz="16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The ratio indicates that at 31 December 2019 staff costs were </a:t>
            </a:r>
            <a:r>
              <a:rPr lang="en-US" sz="1600" b="1"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59% </a:t>
            </a:r>
            <a:r>
              <a:rPr lang="en-US" sz="16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compared to total expenditure. As </a:t>
            </a:r>
            <a:r>
              <a:rPr lang="en-US" sz="1600" dirty="0" err="1">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PSiRA</a:t>
            </a:r>
            <a:r>
              <a:rPr lang="en-US" sz="16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 is a service delivery </a:t>
            </a:r>
            <a:r>
              <a:rPr lang="en-US" sz="1600" dirty="0" err="1">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organisation</a:t>
            </a:r>
            <a:r>
              <a:rPr lang="en-US" sz="16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ZA" sz="16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The authority aims to capacitate its core business (Law enforcement) to improve inspector/security ratio  of 1: 120. </a:t>
            </a:r>
          </a:p>
        </p:txBody>
      </p:sp>
      <p:sp>
        <p:nvSpPr>
          <p:cNvPr id="7" name="Slide Number Placeholder 6">
            <a:extLst>
              <a:ext uri="{FF2B5EF4-FFF2-40B4-BE49-F238E27FC236}">
                <a16:creationId xmlns:a16="http://schemas.microsoft.com/office/drawing/2014/main" id="{CB141D4B-94ED-4295-9D5D-356E291BB101}"/>
              </a:ext>
            </a:extLst>
          </p:cNvPr>
          <p:cNvSpPr>
            <a:spLocks noGrp="1"/>
          </p:cNvSpPr>
          <p:nvPr>
            <p:ph type="sldNum" sz="quarter" idx="12"/>
          </p:nvPr>
        </p:nvSpPr>
        <p:spPr/>
        <p:txBody>
          <a:bodyPr/>
          <a:lstStyle/>
          <a:p>
            <a:fld id="{86ED3864-7380-264F-93C6-1571F5F24E3A}" type="slidenum">
              <a:rPr lang="en-US" smtClean="0"/>
              <a:pPr/>
              <a:t>41</a:t>
            </a:fld>
            <a:endParaRPr lang="en-US" dirty="0"/>
          </a:p>
        </p:txBody>
      </p:sp>
    </p:spTree>
    <p:extLst>
      <p:ext uri="{BB962C8B-B14F-4D97-AF65-F5344CB8AC3E}">
        <p14:creationId xmlns:p14="http://schemas.microsoft.com/office/powerpoint/2010/main" val="645566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DF5E4BC-068F-C547-9007-7C525674A73C}"/>
              </a:ext>
            </a:extLst>
          </p:cNvPr>
          <p:cNvPicPr>
            <a:picLocks noGrp="1" noChangeAspect="1"/>
          </p:cNvPicPr>
          <p:nvPr>
            <p:ph idx="1"/>
          </p:nvPr>
        </p:nvPicPr>
        <p:blipFill>
          <a:blip r:embed="rId2"/>
          <a:stretch>
            <a:fillRect/>
          </a:stretch>
        </p:blipFill>
        <p:spPr>
          <a:xfrm>
            <a:off x="0" y="-105508"/>
            <a:ext cx="9144000" cy="6129086"/>
          </a:xfrm>
        </p:spPr>
      </p:pic>
      <p:sp>
        <p:nvSpPr>
          <p:cNvPr id="2" name="Title 1">
            <a:extLst>
              <a:ext uri="{FF2B5EF4-FFF2-40B4-BE49-F238E27FC236}">
                <a16:creationId xmlns:a16="http://schemas.microsoft.com/office/drawing/2014/main" id="{FBB8A75A-D4F0-974A-A7F3-A1267DA77E52}"/>
              </a:ext>
            </a:extLst>
          </p:cNvPr>
          <p:cNvSpPr>
            <a:spLocks noGrp="1"/>
          </p:cNvSpPr>
          <p:nvPr>
            <p:ph type="title"/>
          </p:nvPr>
        </p:nvSpPr>
        <p:spPr>
          <a:xfrm>
            <a:off x="1027235" y="2406717"/>
            <a:ext cx="7886700" cy="1104636"/>
          </a:xfrm>
        </p:spPr>
        <p:txBody>
          <a:bodyPr>
            <a:normAutofit fontScale="90000"/>
          </a:bodyPr>
          <a:lstStyle/>
          <a:p>
            <a:pPr algn="ctr"/>
            <a:r>
              <a:rPr lang="en-US" sz="4000" b="1" dirty="0">
                <a:solidFill>
                  <a:schemeClr val="bg1"/>
                </a:solidFill>
              </a:rPr>
              <a:t>Thank You</a:t>
            </a:r>
            <a:r>
              <a:rPr lang="en-US" sz="4000" b="1" dirty="0"/>
              <a:t/>
            </a:r>
            <a:br>
              <a:rPr lang="en-US" sz="4000" b="1" dirty="0"/>
            </a:br>
            <a:endParaRPr lang="en-US" sz="4000" dirty="0">
              <a:solidFill>
                <a:schemeClr val="bg1"/>
              </a:solidFill>
            </a:endParaRPr>
          </a:p>
        </p:txBody>
      </p:sp>
      <p:sp>
        <p:nvSpPr>
          <p:cNvPr id="3" name="Slide Number Placeholder 2">
            <a:extLst>
              <a:ext uri="{FF2B5EF4-FFF2-40B4-BE49-F238E27FC236}">
                <a16:creationId xmlns:a16="http://schemas.microsoft.com/office/drawing/2014/main" id="{079B4B56-5B85-45C4-93BA-E53186C01491}"/>
              </a:ext>
            </a:extLst>
          </p:cNvPr>
          <p:cNvSpPr>
            <a:spLocks noGrp="1"/>
          </p:cNvSpPr>
          <p:nvPr>
            <p:ph type="sldNum" sz="quarter" idx="12"/>
          </p:nvPr>
        </p:nvSpPr>
        <p:spPr/>
        <p:txBody>
          <a:bodyPr/>
          <a:lstStyle/>
          <a:p>
            <a:fld id="{86ED3864-7380-264F-93C6-1571F5F24E3A}" type="slidenum">
              <a:rPr lang="en-US" smtClean="0"/>
              <a:t>42</a:t>
            </a:fld>
            <a:endParaRPr lang="en-US" dirty="0"/>
          </a:p>
        </p:txBody>
      </p:sp>
    </p:spTree>
    <p:extLst>
      <p:ext uri="{BB962C8B-B14F-4D97-AF65-F5344CB8AC3E}">
        <p14:creationId xmlns:p14="http://schemas.microsoft.com/office/powerpoint/2010/main" val="1149937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1" y="-92250"/>
            <a:ext cx="9143999" cy="6129084"/>
          </a:xfrm>
          <a:prstGeom prst="rect">
            <a:avLst/>
          </a:prstGeom>
        </p:spPr>
      </p:pic>
      <p:sp>
        <p:nvSpPr>
          <p:cNvPr id="2" name="Title 1"/>
          <p:cNvSpPr>
            <a:spLocks noGrp="1"/>
          </p:cNvSpPr>
          <p:nvPr>
            <p:ph type="ctrTitle"/>
          </p:nvPr>
        </p:nvSpPr>
        <p:spPr>
          <a:xfrm>
            <a:off x="963637" y="188479"/>
            <a:ext cx="8298606" cy="523220"/>
          </a:xfrm>
        </p:spPr>
        <p:txBody>
          <a:bodyPr>
            <a:noAutofit/>
          </a:bodyPr>
          <a:lstStyle/>
          <a:p>
            <a:pPr marL="342900" lvl="0" indent="-342900" algn="l" defTabSz="914400">
              <a:lnSpc>
                <a:spcPct val="100000"/>
              </a:lnSpc>
              <a:spcBef>
                <a:spcPts val="0"/>
              </a:spcBef>
              <a:defRPr/>
            </a:pPr>
            <a:r>
              <a:rPr lang="en-US" sz="22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OPERATIONAL OVERVIEW AND KEY HIGHLIGHTS</a:t>
            </a:r>
          </a:p>
        </p:txBody>
      </p:sp>
      <p:sp>
        <p:nvSpPr>
          <p:cNvPr id="3" name="Rectangle 2">
            <a:extLst>
              <a:ext uri="{FF2B5EF4-FFF2-40B4-BE49-F238E27FC236}">
                <a16:creationId xmlns:a16="http://schemas.microsoft.com/office/drawing/2014/main" id="{F2FFCD20-A8FC-4FCD-BEE3-DD2633A0ADEF}"/>
              </a:ext>
            </a:extLst>
          </p:cNvPr>
          <p:cNvSpPr/>
          <p:nvPr/>
        </p:nvSpPr>
        <p:spPr>
          <a:xfrm>
            <a:off x="4221114" y="1525889"/>
            <a:ext cx="4572000" cy="4585871"/>
          </a:xfrm>
          <a:prstGeom prst="rect">
            <a:avLst/>
          </a:prstGeom>
        </p:spPr>
        <p:txBody>
          <a:bodyPr>
            <a:spAutoFit/>
          </a:bodyPr>
          <a:lstStyle/>
          <a:p>
            <a:pPr algn="just">
              <a:lnSpc>
                <a:spcPct val="150000"/>
              </a:lnSpc>
              <a:spcBef>
                <a:spcPts val="1000"/>
              </a:spcBef>
            </a:pPr>
            <a:r>
              <a:rPr lang="en-US" sz="1400" dirty="0">
                <a:solidFill>
                  <a:schemeClr val="accent6">
                    <a:lumMod val="50000"/>
                  </a:schemeClr>
                </a:solidFill>
                <a:latin typeface="Verdana"/>
                <a:cs typeface="Verdana"/>
              </a:rPr>
              <a:t>Appointment of </a:t>
            </a:r>
            <a:r>
              <a:rPr lang="en-US" sz="1400" b="1" dirty="0">
                <a:solidFill>
                  <a:schemeClr val="accent6">
                    <a:lumMod val="50000"/>
                  </a:schemeClr>
                </a:solidFill>
                <a:latin typeface="Verdana"/>
                <a:cs typeface="Verdana"/>
              </a:rPr>
              <a:t>Council Sector Advisory Committees</a:t>
            </a:r>
            <a:endParaRPr lang="en-US" sz="1400" dirty="0">
              <a:solidFill>
                <a:schemeClr val="accent6">
                  <a:lumMod val="50000"/>
                </a:schemeClr>
              </a:solidFill>
              <a:latin typeface="Verdana"/>
              <a:cs typeface="Verdana"/>
            </a:endParaRPr>
          </a:p>
          <a:p>
            <a:pPr algn="just">
              <a:lnSpc>
                <a:spcPct val="150000"/>
              </a:lnSpc>
              <a:spcBef>
                <a:spcPts val="1000"/>
              </a:spcBef>
            </a:pPr>
            <a:r>
              <a:rPr lang="en-US" sz="1400" b="1" dirty="0">
                <a:solidFill>
                  <a:schemeClr val="accent6">
                    <a:lumMod val="50000"/>
                  </a:schemeClr>
                </a:solidFill>
                <a:latin typeface="Verdana"/>
                <a:cs typeface="Verdana"/>
              </a:rPr>
              <a:t>84% </a:t>
            </a:r>
            <a:r>
              <a:rPr lang="en-US" sz="1400" dirty="0">
                <a:solidFill>
                  <a:schemeClr val="accent6">
                    <a:lumMod val="50000"/>
                  </a:schemeClr>
                </a:solidFill>
                <a:latin typeface="Verdana"/>
                <a:cs typeface="Verdana"/>
              </a:rPr>
              <a:t>of the planned targets achieved in </a:t>
            </a:r>
            <a:r>
              <a:rPr lang="en-US" sz="1400" b="1" dirty="0">
                <a:solidFill>
                  <a:schemeClr val="accent6">
                    <a:lumMod val="50000"/>
                  </a:schemeClr>
                </a:solidFill>
                <a:latin typeface="Verdana"/>
                <a:cs typeface="Verdana"/>
              </a:rPr>
              <a:t>Quarter 1, 96%</a:t>
            </a:r>
            <a:r>
              <a:rPr lang="en-US" sz="1400" dirty="0">
                <a:solidFill>
                  <a:schemeClr val="accent6">
                    <a:lumMod val="50000"/>
                  </a:schemeClr>
                </a:solidFill>
                <a:latin typeface="Verdana"/>
                <a:cs typeface="Verdana"/>
              </a:rPr>
              <a:t> in </a:t>
            </a:r>
            <a:r>
              <a:rPr lang="en-US" sz="1400" b="1" dirty="0">
                <a:solidFill>
                  <a:schemeClr val="accent6">
                    <a:lumMod val="50000"/>
                  </a:schemeClr>
                </a:solidFill>
                <a:latin typeface="Verdana"/>
                <a:cs typeface="Verdana"/>
              </a:rPr>
              <a:t>Quarter 2 </a:t>
            </a:r>
            <a:r>
              <a:rPr lang="en-US" sz="1400" dirty="0">
                <a:solidFill>
                  <a:schemeClr val="accent6">
                    <a:lumMod val="50000"/>
                  </a:schemeClr>
                </a:solidFill>
                <a:latin typeface="Verdana"/>
                <a:cs typeface="Verdana"/>
              </a:rPr>
              <a:t>and</a:t>
            </a:r>
            <a:r>
              <a:rPr lang="en-US" sz="1400" b="1" dirty="0">
                <a:solidFill>
                  <a:schemeClr val="accent6">
                    <a:lumMod val="50000"/>
                  </a:schemeClr>
                </a:solidFill>
                <a:latin typeface="Verdana"/>
                <a:cs typeface="Verdana"/>
              </a:rPr>
              <a:t> 83% </a:t>
            </a:r>
            <a:r>
              <a:rPr lang="en-US" sz="1400" dirty="0">
                <a:solidFill>
                  <a:schemeClr val="accent6">
                    <a:lumMod val="50000"/>
                  </a:schemeClr>
                </a:solidFill>
                <a:latin typeface="Verdana"/>
                <a:cs typeface="Verdana"/>
              </a:rPr>
              <a:t>in</a:t>
            </a:r>
            <a:r>
              <a:rPr lang="en-US" sz="1400" b="1" dirty="0">
                <a:solidFill>
                  <a:schemeClr val="accent6">
                    <a:lumMod val="50000"/>
                  </a:schemeClr>
                </a:solidFill>
                <a:latin typeface="Verdana"/>
                <a:cs typeface="Verdana"/>
              </a:rPr>
              <a:t> Quarter 3</a:t>
            </a:r>
          </a:p>
          <a:p>
            <a:pPr algn="just">
              <a:lnSpc>
                <a:spcPct val="150000"/>
              </a:lnSpc>
              <a:spcBef>
                <a:spcPts val="1000"/>
              </a:spcBef>
            </a:pPr>
            <a:r>
              <a:rPr lang="en-US" sz="1400" b="1" dirty="0">
                <a:solidFill>
                  <a:schemeClr val="accent6">
                    <a:lumMod val="50000"/>
                  </a:schemeClr>
                </a:solidFill>
                <a:latin typeface="Verdana"/>
                <a:cs typeface="Verdana"/>
              </a:rPr>
              <a:t>5 258 </a:t>
            </a:r>
            <a:r>
              <a:rPr lang="en-US" sz="1400" dirty="0">
                <a:solidFill>
                  <a:schemeClr val="accent6">
                    <a:lumMod val="50000"/>
                  </a:schemeClr>
                </a:solidFill>
                <a:latin typeface="Verdana"/>
                <a:cs typeface="Verdana"/>
              </a:rPr>
              <a:t>Security Business inspections and  </a:t>
            </a:r>
            <a:r>
              <a:rPr lang="en-US" sz="1400" b="1" dirty="0">
                <a:solidFill>
                  <a:schemeClr val="accent6">
                    <a:lumMod val="50000"/>
                  </a:schemeClr>
                </a:solidFill>
                <a:latin typeface="Verdana"/>
                <a:cs typeface="Verdana"/>
              </a:rPr>
              <a:t>30 071 </a:t>
            </a:r>
            <a:r>
              <a:rPr lang="en-US" sz="1400" dirty="0">
                <a:solidFill>
                  <a:schemeClr val="accent6">
                    <a:lumMod val="50000"/>
                  </a:schemeClr>
                </a:solidFill>
                <a:latin typeface="Verdana"/>
                <a:cs typeface="Verdana"/>
              </a:rPr>
              <a:t>Security Officer inspections conducted</a:t>
            </a:r>
            <a:endParaRPr lang="en-US" sz="1400" b="1" dirty="0">
              <a:solidFill>
                <a:schemeClr val="accent6">
                  <a:lumMod val="50000"/>
                </a:schemeClr>
              </a:solidFill>
              <a:latin typeface="Verdana"/>
              <a:cs typeface="Verdana"/>
            </a:endParaRPr>
          </a:p>
          <a:p>
            <a:pPr algn="just">
              <a:lnSpc>
                <a:spcPct val="150000"/>
              </a:lnSpc>
              <a:spcBef>
                <a:spcPts val="1000"/>
              </a:spcBef>
            </a:pPr>
            <a:r>
              <a:rPr lang="en-US" sz="1400" b="1" dirty="0">
                <a:solidFill>
                  <a:schemeClr val="accent6">
                    <a:lumMod val="50000"/>
                  </a:schemeClr>
                </a:solidFill>
                <a:latin typeface="Verdana"/>
                <a:cs typeface="Verdana"/>
              </a:rPr>
              <a:t>63 arrests </a:t>
            </a:r>
            <a:r>
              <a:rPr lang="en-US" sz="1400" dirty="0">
                <a:solidFill>
                  <a:schemeClr val="accent6">
                    <a:lumMod val="50000"/>
                  </a:schemeClr>
                </a:solidFill>
                <a:latin typeface="Verdana"/>
                <a:cs typeface="Verdana"/>
              </a:rPr>
              <a:t>out of </a:t>
            </a:r>
            <a:r>
              <a:rPr lang="en-US" sz="1400" b="1" dirty="0">
                <a:solidFill>
                  <a:schemeClr val="accent6">
                    <a:lumMod val="50000"/>
                  </a:schemeClr>
                </a:solidFill>
                <a:latin typeface="Verdana"/>
                <a:cs typeface="Verdana"/>
              </a:rPr>
              <a:t>12 operations</a:t>
            </a:r>
          </a:p>
          <a:p>
            <a:pPr algn="just">
              <a:lnSpc>
                <a:spcPct val="150000"/>
              </a:lnSpc>
              <a:spcBef>
                <a:spcPts val="1000"/>
              </a:spcBef>
            </a:pPr>
            <a:r>
              <a:rPr lang="en-US" sz="1400" b="1" dirty="0">
                <a:solidFill>
                  <a:schemeClr val="accent6">
                    <a:lumMod val="50000"/>
                  </a:schemeClr>
                </a:solidFill>
                <a:latin typeface="Verdana"/>
                <a:cs typeface="Verdana"/>
              </a:rPr>
              <a:t>1 195 Inspections </a:t>
            </a:r>
            <a:r>
              <a:rPr lang="en-US" sz="1400" dirty="0">
                <a:solidFill>
                  <a:schemeClr val="accent6">
                    <a:lumMod val="50000"/>
                  </a:schemeClr>
                </a:solidFill>
                <a:latin typeface="Verdana"/>
                <a:cs typeface="Verdana"/>
              </a:rPr>
              <a:t>conducted at business with firearms</a:t>
            </a:r>
          </a:p>
          <a:p>
            <a:pPr algn="just">
              <a:spcBef>
                <a:spcPts val="1000"/>
              </a:spcBef>
            </a:pPr>
            <a:r>
              <a:rPr lang="en-US" sz="1400" b="1" dirty="0">
                <a:solidFill>
                  <a:schemeClr val="accent6">
                    <a:lumMod val="50000"/>
                  </a:schemeClr>
                </a:solidFill>
                <a:latin typeface="Verdana"/>
                <a:cs typeface="Verdana"/>
              </a:rPr>
              <a:t>713 </a:t>
            </a:r>
            <a:r>
              <a:rPr lang="en-US" sz="1400" dirty="0">
                <a:solidFill>
                  <a:schemeClr val="accent6">
                    <a:lumMod val="50000"/>
                  </a:schemeClr>
                </a:solidFill>
                <a:latin typeface="Verdana"/>
                <a:cs typeface="Verdana"/>
              </a:rPr>
              <a:t>Successfully </a:t>
            </a:r>
            <a:r>
              <a:rPr lang="en-US" sz="1400" dirty="0" err="1">
                <a:solidFill>
                  <a:schemeClr val="accent6">
                    <a:lumMod val="50000"/>
                  </a:schemeClr>
                </a:solidFill>
                <a:latin typeface="Verdana"/>
                <a:cs typeface="Verdana"/>
              </a:rPr>
              <a:t>finalised</a:t>
            </a:r>
            <a:r>
              <a:rPr lang="en-US" sz="1400" dirty="0">
                <a:solidFill>
                  <a:schemeClr val="accent6">
                    <a:lumMod val="50000"/>
                  </a:schemeClr>
                </a:solidFill>
                <a:latin typeface="Verdana"/>
                <a:cs typeface="Verdana"/>
              </a:rPr>
              <a:t> </a:t>
            </a:r>
            <a:r>
              <a:rPr lang="en-US" sz="1400" b="1" dirty="0">
                <a:solidFill>
                  <a:schemeClr val="accent6">
                    <a:lumMod val="50000"/>
                  </a:schemeClr>
                </a:solidFill>
                <a:latin typeface="Verdana"/>
                <a:cs typeface="Verdana"/>
              </a:rPr>
              <a:t>prosecutions</a:t>
            </a:r>
          </a:p>
          <a:p>
            <a:pPr algn="just">
              <a:lnSpc>
                <a:spcPct val="150000"/>
              </a:lnSpc>
              <a:spcBef>
                <a:spcPts val="1000"/>
              </a:spcBef>
            </a:pPr>
            <a:endParaRPr lang="en-ZA" sz="1200" b="1" dirty="0">
              <a:solidFill>
                <a:schemeClr val="tx1">
                  <a:lumMod val="65000"/>
                  <a:lumOff val="35000"/>
                </a:schemeClr>
              </a:solidFill>
              <a:latin typeface="Verdana"/>
              <a:cs typeface="Verdana"/>
            </a:endParaRPr>
          </a:p>
        </p:txBody>
      </p:sp>
      <p:sp>
        <p:nvSpPr>
          <p:cNvPr id="7" name="object 6">
            <a:extLst>
              <a:ext uri="{FF2B5EF4-FFF2-40B4-BE49-F238E27FC236}">
                <a16:creationId xmlns:a16="http://schemas.microsoft.com/office/drawing/2014/main" id="{8A4580AA-E93A-4123-9123-D70E8457B5E6}"/>
              </a:ext>
            </a:extLst>
          </p:cNvPr>
          <p:cNvSpPr/>
          <p:nvPr/>
        </p:nvSpPr>
        <p:spPr>
          <a:xfrm>
            <a:off x="4316473" y="869162"/>
            <a:ext cx="3739473" cy="279929"/>
          </a:xfrm>
          <a:custGeom>
            <a:avLst/>
            <a:gdLst/>
            <a:ahLst/>
            <a:cxnLst/>
            <a:rect l="l" t="t" r="r" b="b"/>
            <a:pathLst>
              <a:path w="5217795" h="335915">
                <a:moveTo>
                  <a:pt x="0" y="335292"/>
                </a:moveTo>
                <a:lnTo>
                  <a:pt x="5217541" y="335292"/>
                </a:lnTo>
                <a:lnTo>
                  <a:pt x="5217541" y="0"/>
                </a:lnTo>
                <a:lnTo>
                  <a:pt x="0" y="0"/>
                </a:lnTo>
                <a:lnTo>
                  <a:pt x="0" y="335292"/>
                </a:lnTo>
                <a:close/>
              </a:path>
            </a:pathLst>
          </a:custGeom>
          <a:solidFill>
            <a:srgbClr val="D8A447"/>
          </a:solidFill>
          <a:ln>
            <a:noFill/>
          </a:ln>
        </p:spPr>
        <p:style>
          <a:lnRef idx="1">
            <a:schemeClr val="accent6"/>
          </a:lnRef>
          <a:fillRef idx="2">
            <a:schemeClr val="accent6"/>
          </a:fillRef>
          <a:effectRef idx="1">
            <a:schemeClr val="accent6"/>
          </a:effectRef>
          <a:fontRef idx="minor">
            <a:schemeClr val="dk1"/>
          </a:fontRef>
        </p:style>
        <p:txBody>
          <a:bodyPr wrap="square" lIns="0" tIns="0" rIns="0" bIns="0" rtlCol="0"/>
          <a:lstStyle/>
          <a:p>
            <a:pPr marL="10583"/>
            <a:r>
              <a:rPr lang="en-ZA" sz="1400" b="1" spc="-8" dirty="0">
                <a:solidFill>
                  <a:srgbClr val="FFFFFF"/>
                </a:solidFill>
                <a:latin typeface="Verdana"/>
                <a:cs typeface="Verdana"/>
              </a:rPr>
              <a:t> Outcomes</a:t>
            </a:r>
            <a:endParaRPr lang="en-ZA" sz="1400" dirty="0">
              <a:latin typeface="Verdana"/>
              <a:cs typeface="Verdana"/>
            </a:endParaRPr>
          </a:p>
        </p:txBody>
      </p:sp>
      <p:sp>
        <p:nvSpPr>
          <p:cNvPr id="8" name="object 5">
            <a:extLst>
              <a:ext uri="{FF2B5EF4-FFF2-40B4-BE49-F238E27FC236}">
                <a16:creationId xmlns:a16="http://schemas.microsoft.com/office/drawing/2014/main" id="{A6C56B50-463C-4CC1-8FA7-D09657ACCF9C}"/>
              </a:ext>
            </a:extLst>
          </p:cNvPr>
          <p:cNvSpPr/>
          <p:nvPr/>
        </p:nvSpPr>
        <p:spPr>
          <a:xfrm>
            <a:off x="671447" y="869162"/>
            <a:ext cx="2685632" cy="279929"/>
          </a:xfrm>
          <a:custGeom>
            <a:avLst/>
            <a:gdLst/>
            <a:ahLst/>
            <a:cxnLst/>
            <a:rect l="l" t="t" r="r" b="b"/>
            <a:pathLst>
              <a:path w="3567429" h="335915">
                <a:moveTo>
                  <a:pt x="0" y="335292"/>
                </a:moveTo>
                <a:lnTo>
                  <a:pt x="3567429" y="335292"/>
                </a:lnTo>
                <a:lnTo>
                  <a:pt x="3567429" y="0"/>
                </a:lnTo>
                <a:lnTo>
                  <a:pt x="0" y="0"/>
                </a:lnTo>
                <a:lnTo>
                  <a:pt x="0" y="335292"/>
                </a:lnTo>
                <a:close/>
              </a:path>
            </a:pathLst>
          </a:custGeom>
          <a:solidFill>
            <a:srgbClr val="D8A447"/>
          </a:solidFill>
          <a:ln>
            <a:noFill/>
          </a:ln>
        </p:spPr>
        <p:style>
          <a:lnRef idx="1">
            <a:schemeClr val="accent6"/>
          </a:lnRef>
          <a:fillRef idx="2">
            <a:schemeClr val="accent6"/>
          </a:fillRef>
          <a:effectRef idx="1">
            <a:schemeClr val="accent6"/>
          </a:effectRef>
          <a:fontRef idx="minor">
            <a:schemeClr val="dk1"/>
          </a:fontRef>
        </p:style>
        <p:txBody>
          <a:bodyPr wrap="square" lIns="0" tIns="0" rIns="0" bIns="0" rtlCol="0"/>
          <a:lstStyle/>
          <a:p>
            <a:r>
              <a:rPr lang="en-ZA" sz="1400" b="1" spc="-8" dirty="0">
                <a:solidFill>
                  <a:srgbClr val="FFFFFF"/>
                </a:solidFill>
                <a:latin typeface="Verdana"/>
                <a:cs typeface="Verdana"/>
              </a:rPr>
              <a:t> Performance</a:t>
            </a:r>
            <a:endParaRPr lang="en-ZA" sz="1400" dirty="0">
              <a:latin typeface="Verdana"/>
              <a:cs typeface="Verdana"/>
            </a:endParaRPr>
          </a:p>
          <a:p>
            <a:endParaRPr sz="1125" dirty="0">
              <a:solidFill>
                <a:srgbClr val="D8A447"/>
              </a:solidFill>
            </a:endParaRPr>
          </a:p>
        </p:txBody>
      </p:sp>
      <p:pic>
        <p:nvPicPr>
          <p:cNvPr id="9" name="Picture 8">
            <a:extLst>
              <a:ext uri="{FF2B5EF4-FFF2-40B4-BE49-F238E27FC236}">
                <a16:creationId xmlns:a16="http://schemas.microsoft.com/office/drawing/2014/main" id="{AB4709D2-9C8B-4DAE-A959-FEF5309B97AE}"/>
              </a:ext>
            </a:extLst>
          </p:cNvPr>
          <p:cNvPicPr>
            <a:picLocks noChangeAspect="1"/>
          </p:cNvPicPr>
          <p:nvPr/>
        </p:nvPicPr>
        <p:blipFill>
          <a:blip r:embed="rId3"/>
          <a:stretch>
            <a:fillRect/>
          </a:stretch>
        </p:blipFill>
        <p:spPr>
          <a:xfrm>
            <a:off x="3811005" y="1595310"/>
            <a:ext cx="432770" cy="388265"/>
          </a:xfrm>
          <a:prstGeom prst="rect">
            <a:avLst/>
          </a:prstGeom>
        </p:spPr>
      </p:pic>
      <p:pic>
        <p:nvPicPr>
          <p:cNvPr id="10" name="Picture 9">
            <a:extLst>
              <a:ext uri="{FF2B5EF4-FFF2-40B4-BE49-F238E27FC236}">
                <a16:creationId xmlns:a16="http://schemas.microsoft.com/office/drawing/2014/main" id="{2D380885-0AC6-48E1-9919-7B3163EE739B}"/>
              </a:ext>
            </a:extLst>
          </p:cNvPr>
          <p:cNvPicPr>
            <a:picLocks noChangeAspect="1"/>
          </p:cNvPicPr>
          <p:nvPr/>
        </p:nvPicPr>
        <p:blipFill>
          <a:blip r:embed="rId4"/>
          <a:stretch>
            <a:fillRect/>
          </a:stretch>
        </p:blipFill>
        <p:spPr>
          <a:xfrm>
            <a:off x="3808357" y="2365616"/>
            <a:ext cx="438066" cy="427003"/>
          </a:xfrm>
          <a:prstGeom prst="rect">
            <a:avLst/>
          </a:prstGeom>
        </p:spPr>
      </p:pic>
      <p:pic>
        <p:nvPicPr>
          <p:cNvPr id="11" name="Picture 10">
            <a:extLst>
              <a:ext uri="{FF2B5EF4-FFF2-40B4-BE49-F238E27FC236}">
                <a16:creationId xmlns:a16="http://schemas.microsoft.com/office/drawing/2014/main" id="{4E1AC1AF-07CD-4E37-A2C6-17675F4127C8}"/>
              </a:ext>
            </a:extLst>
          </p:cNvPr>
          <p:cNvPicPr>
            <a:picLocks noChangeAspect="1"/>
          </p:cNvPicPr>
          <p:nvPr/>
        </p:nvPicPr>
        <p:blipFill>
          <a:blip r:embed="rId5"/>
          <a:stretch>
            <a:fillRect/>
          </a:stretch>
        </p:blipFill>
        <p:spPr>
          <a:xfrm>
            <a:off x="3650029" y="3469212"/>
            <a:ext cx="593746" cy="593746"/>
          </a:xfrm>
          <a:prstGeom prst="rect">
            <a:avLst/>
          </a:prstGeom>
        </p:spPr>
      </p:pic>
      <p:pic>
        <p:nvPicPr>
          <p:cNvPr id="13" name="Picture 12">
            <a:extLst>
              <a:ext uri="{FF2B5EF4-FFF2-40B4-BE49-F238E27FC236}">
                <a16:creationId xmlns:a16="http://schemas.microsoft.com/office/drawing/2014/main" id="{E1FD627F-2F0C-4D31-96D3-AA221C28604B}"/>
              </a:ext>
            </a:extLst>
          </p:cNvPr>
          <p:cNvPicPr>
            <a:picLocks noChangeAspect="1"/>
          </p:cNvPicPr>
          <p:nvPr/>
        </p:nvPicPr>
        <p:blipFill>
          <a:blip r:embed="rId6"/>
          <a:stretch>
            <a:fillRect/>
          </a:stretch>
        </p:blipFill>
        <p:spPr>
          <a:xfrm>
            <a:off x="3716064" y="4694776"/>
            <a:ext cx="507788" cy="266945"/>
          </a:xfrm>
          <a:prstGeom prst="rect">
            <a:avLst/>
          </a:prstGeom>
        </p:spPr>
      </p:pic>
      <p:pic>
        <p:nvPicPr>
          <p:cNvPr id="14" name="Picture 13">
            <a:extLst>
              <a:ext uri="{FF2B5EF4-FFF2-40B4-BE49-F238E27FC236}">
                <a16:creationId xmlns:a16="http://schemas.microsoft.com/office/drawing/2014/main" id="{34EE1100-99EB-4488-8ED9-D2853C0AD40D}"/>
              </a:ext>
            </a:extLst>
          </p:cNvPr>
          <p:cNvPicPr>
            <a:picLocks noChangeAspect="1"/>
          </p:cNvPicPr>
          <p:nvPr/>
        </p:nvPicPr>
        <p:blipFill>
          <a:blip r:embed="rId7"/>
          <a:stretch>
            <a:fillRect/>
          </a:stretch>
        </p:blipFill>
        <p:spPr>
          <a:xfrm>
            <a:off x="3718801" y="5030410"/>
            <a:ext cx="502313" cy="502313"/>
          </a:xfrm>
          <a:prstGeom prst="rect">
            <a:avLst/>
          </a:prstGeom>
        </p:spPr>
      </p:pic>
      <p:sp>
        <p:nvSpPr>
          <p:cNvPr id="4" name="Rectangle 3">
            <a:extLst>
              <a:ext uri="{FF2B5EF4-FFF2-40B4-BE49-F238E27FC236}">
                <a16:creationId xmlns:a16="http://schemas.microsoft.com/office/drawing/2014/main" id="{81FA4ECB-5147-4E5E-8B0B-650F2168E404}"/>
              </a:ext>
            </a:extLst>
          </p:cNvPr>
          <p:cNvSpPr/>
          <p:nvPr/>
        </p:nvSpPr>
        <p:spPr>
          <a:xfrm>
            <a:off x="-255527" y="1295421"/>
            <a:ext cx="4572000" cy="523220"/>
          </a:xfrm>
          <a:prstGeom prst="rect">
            <a:avLst/>
          </a:prstGeom>
        </p:spPr>
        <p:txBody>
          <a:bodyPr>
            <a:spAutoFit/>
          </a:bodyPr>
          <a:lstStyle/>
          <a:p>
            <a:r>
              <a:rPr lang="en-ZA" sz="1400" b="1" dirty="0">
                <a:solidFill>
                  <a:srgbClr val="974707"/>
                </a:solidFill>
                <a:latin typeface="Verdana"/>
                <a:cs typeface="Verdana"/>
              </a:rPr>
              <a:t>	</a:t>
            </a:r>
            <a:r>
              <a:rPr lang="en-ZA" sz="1400" b="1" spc="-4" dirty="0">
                <a:solidFill>
                  <a:srgbClr val="974707"/>
                </a:solidFill>
                <a:latin typeface="Verdana"/>
                <a:cs typeface="Verdana"/>
              </a:rPr>
              <a:t>Achievement </a:t>
            </a:r>
            <a:r>
              <a:rPr lang="en-ZA" sz="1400" b="1" dirty="0">
                <a:solidFill>
                  <a:srgbClr val="974707"/>
                </a:solidFill>
                <a:latin typeface="Verdana"/>
                <a:cs typeface="Verdana"/>
              </a:rPr>
              <a:t>against</a:t>
            </a:r>
            <a:r>
              <a:rPr lang="en-ZA" sz="1400" b="1" spc="-83" dirty="0">
                <a:solidFill>
                  <a:srgbClr val="974707"/>
                </a:solidFill>
                <a:latin typeface="Verdana"/>
                <a:cs typeface="Verdana"/>
              </a:rPr>
              <a:t> </a:t>
            </a:r>
            <a:r>
              <a:rPr lang="en-ZA" sz="1400" b="1" dirty="0">
                <a:solidFill>
                  <a:srgbClr val="974707"/>
                </a:solidFill>
                <a:latin typeface="Verdana"/>
                <a:cs typeface="Verdana"/>
              </a:rPr>
              <a:t>strategic 	objectives</a:t>
            </a:r>
            <a:endParaRPr lang="en-ZA" dirty="0"/>
          </a:p>
        </p:txBody>
      </p:sp>
      <p:pic>
        <p:nvPicPr>
          <p:cNvPr id="16" name="Picture 15">
            <a:extLst>
              <a:ext uri="{FF2B5EF4-FFF2-40B4-BE49-F238E27FC236}">
                <a16:creationId xmlns:a16="http://schemas.microsoft.com/office/drawing/2014/main" id="{D9C6BDFB-9230-4796-95FC-30BEA0B2CBF3}"/>
              </a:ext>
            </a:extLst>
          </p:cNvPr>
          <p:cNvPicPr>
            <a:picLocks noChangeAspect="1"/>
          </p:cNvPicPr>
          <p:nvPr/>
        </p:nvPicPr>
        <p:blipFill>
          <a:blip r:embed="rId8"/>
          <a:stretch>
            <a:fillRect/>
          </a:stretch>
        </p:blipFill>
        <p:spPr>
          <a:xfrm>
            <a:off x="3764573" y="4168416"/>
            <a:ext cx="448814" cy="407257"/>
          </a:xfrm>
          <a:prstGeom prst="rect">
            <a:avLst/>
          </a:prstGeom>
        </p:spPr>
      </p:pic>
      <p:sp>
        <p:nvSpPr>
          <p:cNvPr id="12" name="Slide Number Placeholder 11">
            <a:extLst>
              <a:ext uri="{FF2B5EF4-FFF2-40B4-BE49-F238E27FC236}">
                <a16:creationId xmlns:a16="http://schemas.microsoft.com/office/drawing/2014/main" id="{6371AEDB-3F28-4F9A-97A5-073C384E68EA}"/>
              </a:ext>
            </a:extLst>
          </p:cNvPr>
          <p:cNvSpPr>
            <a:spLocks noGrp="1"/>
          </p:cNvSpPr>
          <p:nvPr>
            <p:ph type="sldNum" sz="quarter" idx="12"/>
          </p:nvPr>
        </p:nvSpPr>
        <p:spPr/>
        <p:txBody>
          <a:bodyPr/>
          <a:lstStyle/>
          <a:p>
            <a:fld id="{86ED3864-7380-264F-93C6-1571F5F24E3A}" type="slidenum">
              <a:rPr lang="en-US" smtClean="0"/>
              <a:pPr/>
              <a:t>5</a:t>
            </a:fld>
            <a:endParaRPr lang="en-US" dirty="0"/>
          </a:p>
        </p:txBody>
      </p:sp>
    </p:spTree>
    <p:extLst>
      <p:ext uri="{BB962C8B-B14F-4D97-AF65-F5344CB8AC3E}">
        <p14:creationId xmlns:p14="http://schemas.microsoft.com/office/powerpoint/2010/main" val="2533734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1" y="-115899"/>
            <a:ext cx="9143999" cy="6129084"/>
          </a:xfrm>
          <a:prstGeom prst="rect">
            <a:avLst/>
          </a:prstGeom>
        </p:spPr>
      </p:pic>
      <p:sp>
        <p:nvSpPr>
          <p:cNvPr id="2" name="Title 1"/>
          <p:cNvSpPr>
            <a:spLocks noGrp="1"/>
          </p:cNvSpPr>
          <p:nvPr>
            <p:ph type="ctrTitle"/>
          </p:nvPr>
        </p:nvSpPr>
        <p:spPr>
          <a:xfrm>
            <a:off x="1111359" y="188479"/>
            <a:ext cx="8150884" cy="787990"/>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OPERATIONAL OVERVIEW AND KEY HIGHLIGHTS (…Cont’d)</a:t>
            </a:r>
          </a:p>
        </p:txBody>
      </p:sp>
      <p:sp>
        <p:nvSpPr>
          <p:cNvPr id="3" name="Rectangle 2">
            <a:extLst>
              <a:ext uri="{FF2B5EF4-FFF2-40B4-BE49-F238E27FC236}">
                <a16:creationId xmlns:a16="http://schemas.microsoft.com/office/drawing/2014/main" id="{F2FFCD20-A8FC-4FCD-BEE3-DD2633A0ADEF}"/>
              </a:ext>
            </a:extLst>
          </p:cNvPr>
          <p:cNvSpPr/>
          <p:nvPr/>
        </p:nvSpPr>
        <p:spPr>
          <a:xfrm>
            <a:off x="4169688" y="1406990"/>
            <a:ext cx="4572000" cy="4770537"/>
          </a:xfrm>
          <a:prstGeom prst="rect">
            <a:avLst/>
          </a:prstGeom>
        </p:spPr>
        <p:txBody>
          <a:bodyPr>
            <a:spAutoFit/>
          </a:bodyPr>
          <a:lstStyle/>
          <a:p>
            <a:pPr marL="269875">
              <a:lnSpc>
                <a:spcPct val="150000"/>
              </a:lnSpc>
              <a:spcBef>
                <a:spcPts val="1400"/>
              </a:spcBef>
              <a:defRPr/>
            </a:pPr>
            <a:r>
              <a:rPr lang="en-GB" sz="1400" b="1" dirty="0">
                <a:solidFill>
                  <a:schemeClr val="accent6">
                    <a:lumMod val="50000"/>
                  </a:schemeClr>
                </a:solidFill>
                <a:latin typeface="Verdana" pitchFamily="34" charset="0"/>
                <a:ea typeface="Verdana" pitchFamily="34" charset="0"/>
                <a:cs typeface="Verdana" pitchFamily="34" charset="0"/>
              </a:rPr>
              <a:t>R18 719 241-00 </a:t>
            </a:r>
            <a:r>
              <a:rPr lang="en-GB" sz="1400" dirty="0">
                <a:solidFill>
                  <a:schemeClr val="accent6">
                    <a:lumMod val="50000"/>
                  </a:schemeClr>
                </a:solidFill>
                <a:latin typeface="Verdana" pitchFamily="34" charset="0"/>
                <a:ea typeface="Verdana" pitchFamily="34" charset="0"/>
                <a:cs typeface="Verdana" pitchFamily="34" charset="0"/>
              </a:rPr>
              <a:t>fines imposed against SSP’s and prosecution turn around time of </a:t>
            </a:r>
            <a:r>
              <a:rPr lang="en-GB" sz="1400" b="1" dirty="0">
                <a:solidFill>
                  <a:schemeClr val="accent6">
                    <a:lumMod val="50000"/>
                  </a:schemeClr>
                </a:solidFill>
                <a:latin typeface="Verdana" pitchFamily="34" charset="0"/>
                <a:ea typeface="Verdana" pitchFamily="34" charset="0"/>
                <a:cs typeface="Verdana" pitchFamily="34" charset="0"/>
              </a:rPr>
              <a:t>75</a:t>
            </a:r>
            <a:r>
              <a:rPr lang="en-GB" sz="1400" dirty="0">
                <a:solidFill>
                  <a:schemeClr val="accent6">
                    <a:lumMod val="50000"/>
                  </a:schemeClr>
                </a:solidFill>
                <a:latin typeface="Verdana" pitchFamily="34" charset="0"/>
                <a:ea typeface="Verdana" pitchFamily="34" charset="0"/>
                <a:cs typeface="Verdana" pitchFamily="34" charset="0"/>
              </a:rPr>
              <a:t> days</a:t>
            </a:r>
          </a:p>
          <a:p>
            <a:pPr marL="269875">
              <a:lnSpc>
                <a:spcPct val="150000"/>
              </a:lnSpc>
              <a:spcBef>
                <a:spcPts val="1400"/>
              </a:spcBef>
              <a:defRPr/>
            </a:pPr>
            <a:r>
              <a:rPr lang="en-GB" sz="1400" b="1" dirty="0">
                <a:solidFill>
                  <a:schemeClr val="accent6">
                    <a:lumMod val="50000"/>
                  </a:schemeClr>
                </a:solidFill>
                <a:latin typeface="Verdana" pitchFamily="34" charset="0"/>
                <a:ea typeface="Verdana" pitchFamily="34" charset="0"/>
                <a:cs typeface="Verdana" pitchFamily="34" charset="0"/>
              </a:rPr>
              <a:t>96 298 </a:t>
            </a:r>
            <a:r>
              <a:rPr lang="en-GB" sz="1400" dirty="0">
                <a:solidFill>
                  <a:schemeClr val="accent6">
                    <a:lumMod val="50000"/>
                  </a:schemeClr>
                </a:solidFill>
                <a:latin typeface="Verdana" pitchFamily="34" charset="0"/>
                <a:ea typeface="Verdana" pitchFamily="34" charset="0"/>
                <a:cs typeface="Verdana" pitchFamily="34" charset="0"/>
              </a:rPr>
              <a:t>Security Officers and </a:t>
            </a:r>
            <a:r>
              <a:rPr lang="en-GB" sz="1400" b="1" dirty="0">
                <a:solidFill>
                  <a:schemeClr val="accent6">
                    <a:lumMod val="50000"/>
                  </a:schemeClr>
                </a:solidFill>
                <a:latin typeface="Verdana" pitchFamily="34" charset="0"/>
                <a:ea typeface="Verdana" pitchFamily="34" charset="0"/>
                <a:cs typeface="Verdana" pitchFamily="34" charset="0"/>
              </a:rPr>
              <a:t>1 529 </a:t>
            </a:r>
            <a:r>
              <a:rPr lang="en-GB" sz="1400" dirty="0">
                <a:solidFill>
                  <a:schemeClr val="accent6">
                    <a:lumMod val="50000"/>
                  </a:schemeClr>
                </a:solidFill>
                <a:latin typeface="Verdana" pitchFamily="34" charset="0"/>
                <a:ea typeface="Verdana" pitchFamily="34" charset="0"/>
                <a:cs typeface="Verdana" pitchFamily="34" charset="0"/>
              </a:rPr>
              <a:t>Security Businesses were registered</a:t>
            </a:r>
            <a:endParaRPr lang="en-US" sz="1400" dirty="0">
              <a:solidFill>
                <a:schemeClr val="accent6">
                  <a:lumMod val="50000"/>
                </a:schemeClr>
              </a:solidFill>
              <a:latin typeface="Verdana" pitchFamily="34" charset="0"/>
              <a:ea typeface="Verdana" pitchFamily="34" charset="0"/>
              <a:cs typeface="Verdana" pitchFamily="34" charset="0"/>
            </a:endParaRPr>
          </a:p>
          <a:p>
            <a:pPr marL="269875">
              <a:lnSpc>
                <a:spcPct val="150000"/>
              </a:lnSpc>
              <a:spcBef>
                <a:spcPts val="1400"/>
              </a:spcBef>
              <a:defRPr/>
            </a:pPr>
            <a:r>
              <a:rPr lang="en-US" sz="1400" b="1" dirty="0">
                <a:solidFill>
                  <a:schemeClr val="accent6">
                    <a:lumMod val="50000"/>
                  </a:schemeClr>
                </a:solidFill>
                <a:latin typeface="Verdana" pitchFamily="34" charset="0"/>
                <a:ea typeface="Verdana" pitchFamily="34" charset="0"/>
                <a:cs typeface="Verdana" pitchFamily="34" charset="0"/>
              </a:rPr>
              <a:t>176</a:t>
            </a:r>
            <a:r>
              <a:rPr lang="en-US" sz="1400" dirty="0">
                <a:solidFill>
                  <a:schemeClr val="accent6">
                    <a:lumMod val="50000"/>
                  </a:schemeClr>
                </a:solidFill>
                <a:latin typeface="Verdana" pitchFamily="34" charset="0"/>
                <a:ea typeface="Verdana" pitchFamily="34" charset="0"/>
                <a:cs typeface="Verdana" pitchFamily="34" charset="0"/>
              </a:rPr>
              <a:t> New Training Centers accredited and </a:t>
            </a:r>
            <a:r>
              <a:rPr lang="en-US" sz="1400" b="1" dirty="0">
                <a:solidFill>
                  <a:schemeClr val="accent6">
                    <a:lumMod val="50000"/>
                  </a:schemeClr>
                </a:solidFill>
                <a:latin typeface="Verdana" pitchFamily="34" charset="0"/>
                <a:ea typeface="Verdana" pitchFamily="34" charset="0"/>
                <a:cs typeface="Verdana" pitchFamily="34" charset="0"/>
              </a:rPr>
              <a:t>378 370</a:t>
            </a:r>
            <a:r>
              <a:rPr lang="en-US" sz="1400" dirty="0">
                <a:solidFill>
                  <a:schemeClr val="accent6">
                    <a:lumMod val="50000"/>
                  </a:schemeClr>
                </a:solidFill>
                <a:latin typeface="Verdana" pitchFamily="34" charset="0"/>
                <a:ea typeface="Verdana" pitchFamily="34" charset="0"/>
                <a:cs typeface="Verdana" pitchFamily="34" charset="0"/>
              </a:rPr>
              <a:t> training course reports captured</a:t>
            </a:r>
          </a:p>
          <a:p>
            <a:pPr marL="269875">
              <a:lnSpc>
                <a:spcPct val="150000"/>
              </a:lnSpc>
              <a:spcBef>
                <a:spcPts val="1400"/>
              </a:spcBef>
              <a:defRPr/>
            </a:pPr>
            <a:r>
              <a:rPr lang="en-US" sz="1400" b="1" dirty="0">
                <a:solidFill>
                  <a:schemeClr val="accent6">
                    <a:lumMod val="50000"/>
                  </a:schemeClr>
                </a:solidFill>
                <a:latin typeface="Verdana"/>
                <a:ea typeface="Verdana" pitchFamily="34" charset="0"/>
                <a:cs typeface="Verdana" pitchFamily="34" charset="0"/>
              </a:rPr>
              <a:t>179 213</a:t>
            </a:r>
            <a:r>
              <a:rPr lang="en-GB" sz="1400" dirty="0">
                <a:solidFill>
                  <a:schemeClr val="accent6">
                    <a:lumMod val="50000"/>
                  </a:schemeClr>
                </a:solidFill>
                <a:latin typeface="Verdana" pitchFamily="34" charset="0"/>
                <a:ea typeface="Verdana" pitchFamily="34" charset="0"/>
                <a:cs typeface="Verdana" pitchFamily="34" charset="0"/>
              </a:rPr>
              <a:t> Renewal certificates for Security Officers and </a:t>
            </a:r>
            <a:r>
              <a:rPr lang="en-GB" sz="1400" b="1" dirty="0">
                <a:solidFill>
                  <a:schemeClr val="accent6">
                    <a:lumMod val="50000"/>
                  </a:schemeClr>
                </a:solidFill>
                <a:latin typeface="Verdana" pitchFamily="34" charset="0"/>
                <a:ea typeface="Verdana" pitchFamily="34" charset="0"/>
                <a:cs typeface="Verdana" pitchFamily="34" charset="0"/>
              </a:rPr>
              <a:t>4 012 </a:t>
            </a:r>
            <a:r>
              <a:rPr lang="en-GB" sz="1400" dirty="0">
                <a:solidFill>
                  <a:schemeClr val="accent6">
                    <a:lumMod val="50000"/>
                  </a:schemeClr>
                </a:solidFill>
                <a:latin typeface="Verdana" pitchFamily="34" charset="0"/>
                <a:ea typeface="Verdana" pitchFamily="34" charset="0"/>
                <a:cs typeface="Verdana" pitchFamily="34" charset="0"/>
              </a:rPr>
              <a:t>for Security Businesses have been issued</a:t>
            </a:r>
          </a:p>
          <a:p>
            <a:pPr marL="269875">
              <a:lnSpc>
                <a:spcPct val="150000"/>
              </a:lnSpc>
              <a:spcBef>
                <a:spcPts val="1400"/>
              </a:spcBef>
              <a:defRPr/>
            </a:pPr>
            <a:r>
              <a:rPr lang="en-GB" sz="1400" b="1" dirty="0">
                <a:solidFill>
                  <a:schemeClr val="accent6">
                    <a:lumMod val="50000"/>
                  </a:schemeClr>
                </a:solidFill>
                <a:latin typeface="Verdana" pitchFamily="34" charset="0"/>
                <a:ea typeface="Verdana" pitchFamily="34" charset="0"/>
                <a:cs typeface="Verdana" pitchFamily="34" charset="0"/>
              </a:rPr>
              <a:t>171</a:t>
            </a:r>
            <a:r>
              <a:rPr lang="en-GB" sz="1400" dirty="0">
                <a:solidFill>
                  <a:schemeClr val="accent6">
                    <a:lumMod val="50000"/>
                  </a:schemeClr>
                </a:solidFill>
                <a:latin typeface="Verdana" pitchFamily="34" charset="0"/>
                <a:ea typeface="Verdana" pitchFamily="34" charset="0"/>
                <a:cs typeface="Verdana" pitchFamily="34" charset="0"/>
              </a:rPr>
              <a:t> Public Awareness Campaigns</a:t>
            </a:r>
          </a:p>
          <a:p>
            <a:pPr algn="just">
              <a:lnSpc>
                <a:spcPct val="150000"/>
              </a:lnSpc>
              <a:spcBef>
                <a:spcPts val="1000"/>
              </a:spcBef>
            </a:pPr>
            <a:endParaRPr lang="en-ZA" sz="1200" b="1" dirty="0">
              <a:solidFill>
                <a:schemeClr val="tx1">
                  <a:lumMod val="65000"/>
                  <a:lumOff val="35000"/>
                </a:schemeClr>
              </a:solidFill>
              <a:latin typeface="Verdana"/>
              <a:cs typeface="Verdana"/>
            </a:endParaRPr>
          </a:p>
        </p:txBody>
      </p:sp>
      <p:sp>
        <p:nvSpPr>
          <p:cNvPr id="7" name="object 6">
            <a:extLst>
              <a:ext uri="{FF2B5EF4-FFF2-40B4-BE49-F238E27FC236}">
                <a16:creationId xmlns:a16="http://schemas.microsoft.com/office/drawing/2014/main" id="{8A4580AA-E93A-4123-9123-D70E8457B5E6}"/>
              </a:ext>
            </a:extLst>
          </p:cNvPr>
          <p:cNvSpPr/>
          <p:nvPr/>
        </p:nvSpPr>
        <p:spPr>
          <a:xfrm>
            <a:off x="4316473" y="1116994"/>
            <a:ext cx="3739473" cy="279929"/>
          </a:xfrm>
          <a:custGeom>
            <a:avLst/>
            <a:gdLst/>
            <a:ahLst/>
            <a:cxnLst/>
            <a:rect l="l" t="t" r="r" b="b"/>
            <a:pathLst>
              <a:path w="5217795" h="335915">
                <a:moveTo>
                  <a:pt x="0" y="335292"/>
                </a:moveTo>
                <a:lnTo>
                  <a:pt x="5217541" y="335292"/>
                </a:lnTo>
                <a:lnTo>
                  <a:pt x="5217541" y="0"/>
                </a:lnTo>
                <a:lnTo>
                  <a:pt x="0" y="0"/>
                </a:lnTo>
                <a:lnTo>
                  <a:pt x="0" y="335292"/>
                </a:lnTo>
                <a:close/>
              </a:path>
            </a:pathLst>
          </a:custGeom>
          <a:solidFill>
            <a:srgbClr val="D8A447"/>
          </a:solidFill>
          <a:ln>
            <a:noFill/>
          </a:ln>
        </p:spPr>
        <p:style>
          <a:lnRef idx="1">
            <a:schemeClr val="accent6"/>
          </a:lnRef>
          <a:fillRef idx="2">
            <a:schemeClr val="accent6"/>
          </a:fillRef>
          <a:effectRef idx="1">
            <a:schemeClr val="accent6"/>
          </a:effectRef>
          <a:fontRef idx="minor">
            <a:schemeClr val="dk1"/>
          </a:fontRef>
        </p:style>
        <p:txBody>
          <a:bodyPr wrap="square" lIns="0" tIns="0" rIns="0" bIns="0" rtlCol="0"/>
          <a:lstStyle/>
          <a:p>
            <a:pPr marL="10583"/>
            <a:r>
              <a:rPr lang="en-ZA" sz="1400" b="1" spc="-8" dirty="0">
                <a:solidFill>
                  <a:srgbClr val="FFFFFF"/>
                </a:solidFill>
                <a:latin typeface="Verdana"/>
                <a:cs typeface="Verdana"/>
              </a:rPr>
              <a:t> Outcomes</a:t>
            </a:r>
            <a:endParaRPr lang="en-ZA" sz="1400" dirty="0">
              <a:latin typeface="Verdana"/>
              <a:cs typeface="Verdana"/>
            </a:endParaRPr>
          </a:p>
        </p:txBody>
      </p:sp>
      <p:sp>
        <p:nvSpPr>
          <p:cNvPr id="8" name="object 5">
            <a:extLst>
              <a:ext uri="{FF2B5EF4-FFF2-40B4-BE49-F238E27FC236}">
                <a16:creationId xmlns:a16="http://schemas.microsoft.com/office/drawing/2014/main" id="{A6C56B50-463C-4CC1-8FA7-D09657ACCF9C}"/>
              </a:ext>
            </a:extLst>
          </p:cNvPr>
          <p:cNvSpPr/>
          <p:nvPr/>
        </p:nvSpPr>
        <p:spPr>
          <a:xfrm>
            <a:off x="671447" y="1102853"/>
            <a:ext cx="2685632" cy="279929"/>
          </a:xfrm>
          <a:custGeom>
            <a:avLst/>
            <a:gdLst/>
            <a:ahLst/>
            <a:cxnLst/>
            <a:rect l="l" t="t" r="r" b="b"/>
            <a:pathLst>
              <a:path w="3567429" h="335915">
                <a:moveTo>
                  <a:pt x="0" y="335292"/>
                </a:moveTo>
                <a:lnTo>
                  <a:pt x="3567429" y="335292"/>
                </a:lnTo>
                <a:lnTo>
                  <a:pt x="3567429" y="0"/>
                </a:lnTo>
                <a:lnTo>
                  <a:pt x="0" y="0"/>
                </a:lnTo>
                <a:lnTo>
                  <a:pt x="0" y="335292"/>
                </a:lnTo>
                <a:close/>
              </a:path>
            </a:pathLst>
          </a:custGeom>
          <a:solidFill>
            <a:srgbClr val="D8A447"/>
          </a:solidFill>
          <a:ln>
            <a:noFill/>
          </a:ln>
        </p:spPr>
        <p:style>
          <a:lnRef idx="1">
            <a:schemeClr val="accent6"/>
          </a:lnRef>
          <a:fillRef idx="2">
            <a:schemeClr val="accent6"/>
          </a:fillRef>
          <a:effectRef idx="1">
            <a:schemeClr val="accent6"/>
          </a:effectRef>
          <a:fontRef idx="minor">
            <a:schemeClr val="dk1"/>
          </a:fontRef>
        </p:style>
        <p:txBody>
          <a:bodyPr wrap="square" lIns="0" tIns="0" rIns="0" bIns="0" rtlCol="0"/>
          <a:lstStyle/>
          <a:p>
            <a:r>
              <a:rPr lang="en-ZA" sz="1400" b="1" spc="-8" dirty="0">
                <a:solidFill>
                  <a:srgbClr val="FFFFFF"/>
                </a:solidFill>
                <a:latin typeface="Verdana"/>
                <a:cs typeface="Verdana"/>
              </a:rPr>
              <a:t> Performance</a:t>
            </a:r>
            <a:endParaRPr lang="en-ZA" sz="1400" dirty="0">
              <a:latin typeface="Verdana"/>
              <a:cs typeface="Verdana"/>
            </a:endParaRPr>
          </a:p>
          <a:p>
            <a:endParaRPr sz="1125" dirty="0">
              <a:solidFill>
                <a:srgbClr val="D8A447"/>
              </a:solidFill>
            </a:endParaRPr>
          </a:p>
        </p:txBody>
      </p:sp>
      <p:sp>
        <p:nvSpPr>
          <p:cNvPr id="4" name="Rectangle 3">
            <a:extLst>
              <a:ext uri="{FF2B5EF4-FFF2-40B4-BE49-F238E27FC236}">
                <a16:creationId xmlns:a16="http://schemas.microsoft.com/office/drawing/2014/main" id="{81FA4ECB-5147-4E5E-8B0B-650F2168E404}"/>
              </a:ext>
            </a:extLst>
          </p:cNvPr>
          <p:cNvSpPr/>
          <p:nvPr/>
        </p:nvSpPr>
        <p:spPr>
          <a:xfrm>
            <a:off x="-121357" y="1453031"/>
            <a:ext cx="4572000" cy="523220"/>
          </a:xfrm>
          <a:prstGeom prst="rect">
            <a:avLst/>
          </a:prstGeom>
        </p:spPr>
        <p:txBody>
          <a:bodyPr>
            <a:spAutoFit/>
          </a:bodyPr>
          <a:lstStyle/>
          <a:p>
            <a:r>
              <a:rPr lang="en-ZA" sz="1400" b="1" dirty="0">
                <a:solidFill>
                  <a:srgbClr val="974707"/>
                </a:solidFill>
                <a:latin typeface="Verdana"/>
                <a:cs typeface="Verdana"/>
              </a:rPr>
              <a:t>	</a:t>
            </a:r>
            <a:r>
              <a:rPr lang="en-ZA" sz="1400" b="1" spc="-4" dirty="0">
                <a:solidFill>
                  <a:srgbClr val="974707"/>
                </a:solidFill>
                <a:latin typeface="Verdana"/>
                <a:cs typeface="Verdana"/>
              </a:rPr>
              <a:t>Achievement </a:t>
            </a:r>
            <a:r>
              <a:rPr lang="en-ZA" sz="1400" b="1" dirty="0">
                <a:solidFill>
                  <a:srgbClr val="974707"/>
                </a:solidFill>
                <a:latin typeface="Verdana"/>
                <a:cs typeface="Verdana"/>
              </a:rPr>
              <a:t>against</a:t>
            </a:r>
            <a:r>
              <a:rPr lang="en-ZA" sz="1400" b="1" spc="-83" dirty="0">
                <a:solidFill>
                  <a:srgbClr val="974707"/>
                </a:solidFill>
                <a:latin typeface="Verdana"/>
                <a:cs typeface="Verdana"/>
              </a:rPr>
              <a:t> </a:t>
            </a:r>
            <a:r>
              <a:rPr lang="en-ZA" sz="1400" b="1" dirty="0">
                <a:solidFill>
                  <a:srgbClr val="974707"/>
                </a:solidFill>
                <a:latin typeface="Verdana"/>
                <a:cs typeface="Verdana"/>
              </a:rPr>
              <a:t>strategic 	objectives</a:t>
            </a:r>
            <a:endParaRPr lang="en-ZA" dirty="0"/>
          </a:p>
        </p:txBody>
      </p:sp>
      <p:pic>
        <p:nvPicPr>
          <p:cNvPr id="16" name="Picture 15">
            <a:extLst>
              <a:ext uri="{FF2B5EF4-FFF2-40B4-BE49-F238E27FC236}">
                <a16:creationId xmlns:a16="http://schemas.microsoft.com/office/drawing/2014/main" id="{76CA2EF4-771E-4340-892F-A7A736EB27F9}"/>
              </a:ext>
            </a:extLst>
          </p:cNvPr>
          <p:cNvPicPr>
            <a:picLocks noChangeAspect="1"/>
          </p:cNvPicPr>
          <p:nvPr/>
        </p:nvPicPr>
        <p:blipFill>
          <a:blip r:embed="rId3"/>
          <a:stretch>
            <a:fillRect/>
          </a:stretch>
        </p:blipFill>
        <p:spPr>
          <a:xfrm>
            <a:off x="3865005" y="2621873"/>
            <a:ext cx="559355" cy="416504"/>
          </a:xfrm>
          <a:prstGeom prst="rect">
            <a:avLst/>
          </a:prstGeom>
        </p:spPr>
      </p:pic>
      <p:pic>
        <p:nvPicPr>
          <p:cNvPr id="18" name="Picture 17">
            <a:extLst>
              <a:ext uri="{FF2B5EF4-FFF2-40B4-BE49-F238E27FC236}">
                <a16:creationId xmlns:a16="http://schemas.microsoft.com/office/drawing/2014/main" id="{5E6A7D04-7B01-4607-B205-8F2B197D97C2}"/>
              </a:ext>
            </a:extLst>
          </p:cNvPr>
          <p:cNvPicPr>
            <a:picLocks noChangeAspect="1"/>
          </p:cNvPicPr>
          <p:nvPr/>
        </p:nvPicPr>
        <p:blipFill>
          <a:blip r:embed="rId4"/>
          <a:stretch>
            <a:fillRect/>
          </a:stretch>
        </p:blipFill>
        <p:spPr>
          <a:xfrm>
            <a:off x="3914132" y="3511323"/>
            <a:ext cx="536511" cy="536511"/>
          </a:xfrm>
          <a:prstGeom prst="rect">
            <a:avLst/>
          </a:prstGeom>
        </p:spPr>
      </p:pic>
      <p:pic>
        <p:nvPicPr>
          <p:cNvPr id="19" name="Picture 18">
            <a:extLst>
              <a:ext uri="{FF2B5EF4-FFF2-40B4-BE49-F238E27FC236}">
                <a16:creationId xmlns:a16="http://schemas.microsoft.com/office/drawing/2014/main" id="{3A1B4862-9A90-4DE5-B7D8-24FE3E28E127}"/>
              </a:ext>
            </a:extLst>
          </p:cNvPr>
          <p:cNvPicPr>
            <a:picLocks noChangeAspect="1"/>
          </p:cNvPicPr>
          <p:nvPr/>
        </p:nvPicPr>
        <p:blipFill>
          <a:blip r:embed="rId5"/>
          <a:stretch>
            <a:fillRect/>
          </a:stretch>
        </p:blipFill>
        <p:spPr>
          <a:xfrm>
            <a:off x="3911941" y="4296939"/>
            <a:ext cx="591883" cy="477577"/>
          </a:xfrm>
          <a:prstGeom prst="rect">
            <a:avLst/>
          </a:prstGeom>
        </p:spPr>
      </p:pic>
      <p:pic>
        <p:nvPicPr>
          <p:cNvPr id="20" name="Picture 19">
            <a:extLst>
              <a:ext uri="{FF2B5EF4-FFF2-40B4-BE49-F238E27FC236}">
                <a16:creationId xmlns:a16="http://schemas.microsoft.com/office/drawing/2014/main" id="{E0DBD2FE-AD5D-4A52-ADCC-D7B65864211D}"/>
              </a:ext>
            </a:extLst>
          </p:cNvPr>
          <p:cNvPicPr>
            <a:picLocks noChangeAspect="1"/>
          </p:cNvPicPr>
          <p:nvPr/>
        </p:nvPicPr>
        <p:blipFill>
          <a:blip r:embed="rId6"/>
          <a:stretch>
            <a:fillRect/>
          </a:stretch>
        </p:blipFill>
        <p:spPr>
          <a:xfrm>
            <a:off x="4015487" y="5244711"/>
            <a:ext cx="474556" cy="474556"/>
          </a:xfrm>
          <a:prstGeom prst="rect">
            <a:avLst/>
          </a:prstGeom>
        </p:spPr>
      </p:pic>
      <p:pic>
        <p:nvPicPr>
          <p:cNvPr id="14" name="Picture 13">
            <a:extLst>
              <a:ext uri="{FF2B5EF4-FFF2-40B4-BE49-F238E27FC236}">
                <a16:creationId xmlns:a16="http://schemas.microsoft.com/office/drawing/2014/main" id="{28B12A6D-751D-4D93-8B98-BEADC46509B2}"/>
              </a:ext>
            </a:extLst>
          </p:cNvPr>
          <p:cNvPicPr>
            <a:picLocks noChangeAspect="1"/>
          </p:cNvPicPr>
          <p:nvPr/>
        </p:nvPicPr>
        <p:blipFill>
          <a:blip r:embed="rId7"/>
          <a:stretch>
            <a:fillRect/>
          </a:stretch>
        </p:blipFill>
        <p:spPr>
          <a:xfrm>
            <a:off x="4081169" y="1590904"/>
            <a:ext cx="343191" cy="372118"/>
          </a:xfrm>
          <a:prstGeom prst="rect">
            <a:avLst/>
          </a:prstGeom>
        </p:spPr>
      </p:pic>
      <p:sp>
        <p:nvSpPr>
          <p:cNvPr id="9" name="Slide Number Placeholder 8">
            <a:extLst>
              <a:ext uri="{FF2B5EF4-FFF2-40B4-BE49-F238E27FC236}">
                <a16:creationId xmlns:a16="http://schemas.microsoft.com/office/drawing/2014/main" id="{9F23C1DA-44D3-40BD-8CEF-599B601CAF00}"/>
              </a:ext>
            </a:extLst>
          </p:cNvPr>
          <p:cNvSpPr>
            <a:spLocks noGrp="1"/>
          </p:cNvSpPr>
          <p:nvPr>
            <p:ph type="sldNum" sz="quarter" idx="12"/>
          </p:nvPr>
        </p:nvSpPr>
        <p:spPr/>
        <p:txBody>
          <a:bodyPr/>
          <a:lstStyle/>
          <a:p>
            <a:fld id="{86ED3864-7380-264F-93C6-1571F5F24E3A}" type="slidenum">
              <a:rPr lang="en-US" smtClean="0"/>
              <a:pPr/>
              <a:t>6</a:t>
            </a:fld>
            <a:endParaRPr lang="en-US" dirty="0"/>
          </a:p>
        </p:txBody>
      </p:sp>
    </p:spTree>
    <p:extLst>
      <p:ext uri="{BB962C8B-B14F-4D97-AF65-F5344CB8AC3E}">
        <p14:creationId xmlns:p14="http://schemas.microsoft.com/office/powerpoint/2010/main" val="2479728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DF5E4BC-068F-C547-9007-7C525674A73C}"/>
              </a:ext>
            </a:extLst>
          </p:cNvPr>
          <p:cNvPicPr>
            <a:picLocks noGrp="1" noChangeAspect="1"/>
          </p:cNvPicPr>
          <p:nvPr>
            <p:ph idx="1"/>
          </p:nvPr>
        </p:nvPicPr>
        <p:blipFill>
          <a:blip r:embed="rId2"/>
          <a:stretch>
            <a:fillRect/>
          </a:stretch>
        </p:blipFill>
        <p:spPr>
          <a:xfrm>
            <a:off x="0" y="-105508"/>
            <a:ext cx="9144000" cy="6129086"/>
          </a:xfrm>
        </p:spPr>
      </p:pic>
      <p:sp>
        <p:nvSpPr>
          <p:cNvPr id="2" name="Title 1">
            <a:extLst>
              <a:ext uri="{FF2B5EF4-FFF2-40B4-BE49-F238E27FC236}">
                <a16:creationId xmlns:a16="http://schemas.microsoft.com/office/drawing/2014/main" id="{FBB8A75A-D4F0-974A-A7F3-A1267DA77E52}"/>
              </a:ext>
            </a:extLst>
          </p:cNvPr>
          <p:cNvSpPr>
            <a:spLocks noGrp="1"/>
          </p:cNvSpPr>
          <p:nvPr>
            <p:ph type="title"/>
          </p:nvPr>
        </p:nvSpPr>
        <p:spPr>
          <a:xfrm>
            <a:off x="1342546" y="2292941"/>
            <a:ext cx="7886700" cy="994169"/>
          </a:xfrm>
        </p:spPr>
        <p:txBody>
          <a:bodyPr>
            <a:normAutofit fontScale="90000"/>
          </a:bodyPr>
          <a:lstStyle/>
          <a:p>
            <a:pPr algn="ctr"/>
            <a:r>
              <a:rPr lang="en-US" sz="4000" b="1" dirty="0">
                <a:solidFill>
                  <a:schemeClr val="bg1"/>
                </a:solidFill>
              </a:rPr>
              <a:t/>
            </a:r>
            <a:br>
              <a:rPr lang="en-US" sz="4000" b="1" dirty="0">
                <a:solidFill>
                  <a:schemeClr val="bg1"/>
                </a:solidFill>
              </a:rPr>
            </a:br>
            <a:r>
              <a:rPr lang="en-US" sz="4000" b="1" dirty="0">
                <a:solidFill>
                  <a:schemeClr val="bg1"/>
                </a:solidFill>
              </a:rPr>
              <a:t/>
            </a:r>
            <a:br>
              <a:rPr lang="en-US" sz="4000" b="1" dirty="0">
                <a:solidFill>
                  <a:schemeClr val="bg1"/>
                </a:solidFill>
              </a:rPr>
            </a:br>
            <a:r>
              <a:rPr lang="en-US" sz="4000" b="1" dirty="0">
                <a:solidFill>
                  <a:schemeClr val="bg1"/>
                </a:solidFill>
              </a:rPr>
              <a:t/>
            </a:r>
            <a:br>
              <a:rPr lang="en-US" sz="4000" b="1" dirty="0">
                <a:solidFill>
                  <a:schemeClr val="bg1"/>
                </a:solidFill>
              </a:rPr>
            </a:br>
            <a:r>
              <a:rPr lang="en-US" sz="4000" b="1" dirty="0">
                <a:solidFill>
                  <a:schemeClr val="bg1"/>
                </a:solidFill>
              </a:rPr>
              <a:t>OVERALL PSiRA PERFORMANCE AGAINST APP TARGETS 2019/20</a:t>
            </a:r>
            <a:br>
              <a:rPr lang="en-US" sz="4000" b="1" dirty="0">
                <a:solidFill>
                  <a:schemeClr val="bg1"/>
                </a:solidFill>
              </a:rPr>
            </a:br>
            <a:r>
              <a:rPr lang="en-US" sz="4000" b="1" dirty="0">
                <a:solidFill>
                  <a:schemeClr val="bg1"/>
                </a:solidFill>
              </a:rPr>
              <a:t>QUARTERS 1 - 3</a:t>
            </a:r>
            <a:r>
              <a:rPr lang="en-US" sz="4000" b="1" dirty="0">
                <a:solidFill>
                  <a:schemeClr val="accent2">
                    <a:lumMod val="50000"/>
                  </a:schemeClr>
                </a:solidFill>
                <a:latin typeface="Verdana" pitchFamily="34" charset="0"/>
                <a:ea typeface="Verdana" pitchFamily="34" charset="0"/>
                <a:cs typeface="Verdana" pitchFamily="34" charset="0"/>
              </a:rPr>
              <a:t/>
            </a:r>
            <a:br>
              <a:rPr lang="en-US" sz="4000" b="1" dirty="0">
                <a:solidFill>
                  <a:schemeClr val="accent2">
                    <a:lumMod val="50000"/>
                  </a:schemeClr>
                </a:solidFill>
                <a:latin typeface="Verdana" pitchFamily="34" charset="0"/>
                <a:ea typeface="Verdana" pitchFamily="34" charset="0"/>
                <a:cs typeface="Verdana" pitchFamily="34" charset="0"/>
              </a:rPr>
            </a:br>
            <a:r>
              <a:rPr lang="en-US" sz="4000" b="1" dirty="0"/>
              <a:t/>
            </a:r>
            <a:br>
              <a:rPr lang="en-US" sz="4000" b="1" dirty="0"/>
            </a:br>
            <a:endParaRPr lang="en-US" sz="4000" dirty="0">
              <a:solidFill>
                <a:schemeClr val="bg1"/>
              </a:solidFill>
            </a:endParaRPr>
          </a:p>
        </p:txBody>
      </p:sp>
      <p:sp>
        <p:nvSpPr>
          <p:cNvPr id="3" name="Slide Number Placeholder 2">
            <a:extLst>
              <a:ext uri="{FF2B5EF4-FFF2-40B4-BE49-F238E27FC236}">
                <a16:creationId xmlns:a16="http://schemas.microsoft.com/office/drawing/2014/main" id="{1BA0A3B2-F172-468B-967B-D6DCFF09B3FA}"/>
              </a:ext>
            </a:extLst>
          </p:cNvPr>
          <p:cNvSpPr>
            <a:spLocks noGrp="1"/>
          </p:cNvSpPr>
          <p:nvPr>
            <p:ph type="sldNum" sz="quarter" idx="12"/>
          </p:nvPr>
        </p:nvSpPr>
        <p:spPr/>
        <p:txBody>
          <a:bodyPr/>
          <a:lstStyle/>
          <a:p>
            <a:fld id="{86ED3864-7380-264F-93C6-1571F5F24E3A}" type="slidenum">
              <a:rPr lang="en-US" smtClean="0"/>
              <a:t>7</a:t>
            </a:fld>
            <a:endParaRPr lang="en-US" dirty="0"/>
          </a:p>
        </p:txBody>
      </p:sp>
    </p:spTree>
    <p:extLst>
      <p:ext uri="{BB962C8B-B14F-4D97-AF65-F5344CB8AC3E}">
        <p14:creationId xmlns:p14="http://schemas.microsoft.com/office/powerpoint/2010/main" val="448668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1070230" y="54791"/>
            <a:ext cx="8150884" cy="458165"/>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PSiRA Overall Performance: Quarters 1 to 3</a:t>
            </a:r>
          </a:p>
        </p:txBody>
      </p:sp>
      <p:sp>
        <p:nvSpPr>
          <p:cNvPr id="3" name="Rectangle 2"/>
          <p:cNvSpPr/>
          <p:nvPr/>
        </p:nvSpPr>
        <p:spPr>
          <a:xfrm>
            <a:off x="794335" y="1042071"/>
            <a:ext cx="6743890" cy="332014"/>
          </a:xfrm>
          <a:prstGeom prst="rect">
            <a:avLst/>
          </a:prstGeom>
        </p:spPr>
        <p:txBody>
          <a:bodyPr wrap="square">
            <a:sp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kumimoji="0" lang="en-ZA" altLang="en-US" sz="1200" b="0" i="0" u="none" strike="noStrike" kern="1200" cap="none" spc="0" normalizeH="0" baseline="0" noProof="0" dirty="0">
              <a:ln>
                <a:noFill/>
              </a:ln>
              <a:solidFill>
                <a:srgbClr val="984807"/>
              </a:solidFill>
              <a:effectLst/>
              <a:uLnTx/>
              <a:uFillTx/>
              <a:latin typeface="Verdana" panose="020B0604030504040204" pitchFamily="34" charset="0"/>
              <a:ea typeface="+mn-ea"/>
              <a:cs typeface="+mn-cs"/>
            </a:endParaRPr>
          </a:p>
        </p:txBody>
      </p:sp>
      <p:graphicFrame>
        <p:nvGraphicFramePr>
          <p:cNvPr id="7" name="Chart 6">
            <a:extLst>
              <a:ext uri="{FF2B5EF4-FFF2-40B4-BE49-F238E27FC236}">
                <a16:creationId xmlns:a16="http://schemas.microsoft.com/office/drawing/2014/main" id="{0DDBA07A-BA10-45D8-8BCF-4DD2905027C6}"/>
              </a:ext>
            </a:extLst>
          </p:cNvPr>
          <p:cNvGraphicFramePr/>
          <p:nvPr>
            <p:extLst>
              <p:ext uri="{D42A27DB-BD31-4B8C-83A1-F6EECF244321}">
                <p14:modId xmlns:p14="http://schemas.microsoft.com/office/powerpoint/2010/main" val="2259263951"/>
              </p:ext>
            </p:extLst>
          </p:nvPr>
        </p:nvGraphicFramePr>
        <p:xfrm>
          <a:off x="1524000" y="8255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a:extLst>
              <a:ext uri="{FF2B5EF4-FFF2-40B4-BE49-F238E27FC236}">
                <a16:creationId xmlns:a16="http://schemas.microsoft.com/office/drawing/2014/main" id="{43CC1FDD-2FB8-469B-8E50-0439966FF755}"/>
              </a:ext>
            </a:extLst>
          </p:cNvPr>
          <p:cNvSpPr>
            <a:spLocks noGrp="1"/>
          </p:cNvSpPr>
          <p:nvPr>
            <p:ph type="sldNum" sz="quarter" idx="12"/>
          </p:nvPr>
        </p:nvSpPr>
        <p:spPr/>
        <p:txBody>
          <a:bodyPr/>
          <a:lstStyle/>
          <a:p>
            <a:fld id="{86ED3864-7380-264F-93C6-1571F5F24E3A}" type="slidenum">
              <a:rPr lang="en-US" smtClean="0"/>
              <a:pPr/>
              <a:t>8</a:t>
            </a:fld>
            <a:endParaRPr lang="en-US" dirty="0"/>
          </a:p>
        </p:txBody>
      </p:sp>
    </p:spTree>
    <p:extLst>
      <p:ext uri="{BB962C8B-B14F-4D97-AF65-F5344CB8AC3E}">
        <p14:creationId xmlns:p14="http://schemas.microsoft.com/office/powerpoint/2010/main" val="754563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DF5E4BC-068F-C547-9007-7C525674A73C}"/>
              </a:ext>
            </a:extLst>
          </p:cNvPr>
          <p:cNvPicPr>
            <a:picLocks noGrp="1" noChangeAspect="1"/>
          </p:cNvPicPr>
          <p:nvPr>
            <p:ph idx="1"/>
          </p:nvPr>
        </p:nvPicPr>
        <p:blipFill>
          <a:blip r:embed="rId2"/>
          <a:stretch>
            <a:fillRect/>
          </a:stretch>
        </p:blipFill>
        <p:spPr>
          <a:xfrm>
            <a:off x="0" y="-105508"/>
            <a:ext cx="9144000" cy="6129086"/>
          </a:xfrm>
        </p:spPr>
      </p:pic>
      <p:sp>
        <p:nvSpPr>
          <p:cNvPr id="2" name="Title 1">
            <a:extLst>
              <a:ext uri="{FF2B5EF4-FFF2-40B4-BE49-F238E27FC236}">
                <a16:creationId xmlns:a16="http://schemas.microsoft.com/office/drawing/2014/main" id="{FBB8A75A-D4F0-974A-A7F3-A1267DA77E52}"/>
              </a:ext>
            </a:extLst>
          </p:cNvPr>
          <p:cNvSpPr>
            <a:spLocks noGrp="1"/>
          </p:cNvSpPr>
          <p:nvPr>
            <p:ph type="title"/>
          </p:nvPr>
        </p:nvSpPr>
        <p:spPr>
          <a:xfrm>
            <a:off x="1027235" y="2289717"/>
            <a:ext cx="7886700" cy="1511568"/>
          </a:xfrm>
        </p:spPr>
        <p:txBody>
          <a:bodyPr>
            <a:normAutofit/>
          </a:bodyPr>
          <a:lstStyle/>
          <a:p>
            <a:pPr algn="ctr"/>
            <a:r>
              <a:rPr lang="en-US" sz="4000" b="1" dirty="0">
                <a:solidFill>
                  <a:schemeClr val="bg1"/>
                </a:solidFill>
              </a:rPr>
              <a:t>PERFORMANCE REPORT 2019/20 </a:t>
            </a:r>
            <a:br>
              <a:rPr lang="en-US" sz="4000" b="1" dirty="0">
                <a:solidFill>
                  <a:schemeClr val="bg1"/>
                </a:solidFill>
              </a:rPr>
            </a:br>
            <a:r>
              <a:rPr lang="en-US" sz="4000" b="1" dirty="0">
                <a:solidFill>
                  <a:schemeClr val="bg1"/>
                </a:solidFill>
              </a:rPr>
              <a:t>QUARTERS 1 – 3 </a:t>
            </a:r>
            <a:endParaRPr lang="en-US" sz="4000" dirty="0">
              <a:solidFill>
                <a:schemeClr val="bg1"/>
              </a:solidFill>
            </a:endParaRPr>
          </a:p>
        </p:txBody>
      </p:sp>
      <p:sp>
        <p:nvSpPr>
          <p:cNvPr id="3" name="Slide Number Placeholder 2">
            <a:extLst>
              <a:ext uri="{FF2B5EF4-FFF2-40B4-BE49-F238E27FC236}">
                <a16:creationId xmlns:a16="http://schemas.microsoft.com/office/drawing/2014/main" id="{1BA0A3B2-F172-468B-967B-D6DCFF09B3FA}"/>
              </a:ext>
            </a:extLst>
          </p:cNvPr>
          <p:cNvSpPr>
            <a:spLocks noGrp="1"/>
          </p:cNvSpPr>
          <p:nvPr>
            <p:ph type="sldNum" sz="quarter" idx="12"/>
          </p:nvPr>
        </p:nvSpPr>
        <p:spPr/>
        <p:txBody>
          <a:bodyPr/>
          <a:lstStyle/>
          <a:p>
            <a:fld id="{86ED3864-7380-264F-93C6-1571F5F24E3A}" type="slidenum">
              <a:rPr lang="en-US" smtClean="0"/>
              <a:t>9</a:t>
            </a:fld>
            <a:endParaRPr lang="en-US" dirty="0"/>
          </a:p>
        </p:txBody>
      </p:sp>
    </p:spTree>
    <p:extLst>
      <p:ext uri="{BB962C8B-B14F-4D97-AF65-F5344CB8AC3E}">
        <p14:creationId xmlns:p14="http://schemas.microsoft.com/office/powerpoint/2010/main" val="18156637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4F2CBC61F2B7043A976F4366C6D2104" ma:contentTypeVersion="13" ma:contentTypeDescription="Create a new document." ma:contentTypeScope="" ma:versionID="42ce9f2367e49f6114a94065b8975e58">
  <xsd:schema xmlns:xsd="http://www.w3.org/2001/XMLSchema" xmlns:xs="http://www.w3.org/2001/XMLSchema" xmlns:p="http://schemas.microsoft.com/office/2006/metadata/properties" xmlns:ns3="eee06b2c-7658-4fef-b414-ff51797aec0f" xmlns:ns4="f42b19e3-c063-4e56-a84a-dbaaeb2d4f26" targetNamespace="http://schemas.microsoft.com/office/2006/metadata/properties" ma:root="true" ma:fieldsID="5fc0390955247c3d1325838460aa24f9" ns3:_="" ns4:_="">
    <xsd:import namespace="eee06b2c-7658-4fef-b414-ff51797aec0f"/>
    <xsd:import namespace="f42b19e3-c063-4e56-a84a-dbaaeb2d4f26"/>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e06b2c-7658-4fef-b414-ff51797aec0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42b19e3-c063-4e56-a84a-dbaaeb2d4f26"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SharingHintHash" ma:index="13"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04A20E-F23B-4539-8B47-31F4E34C9FC2}">
  <ds:schemaRefs>
    <ds:schemaRef ds:uri="http://schemas.openxmlformats.org/package/2006/metadata/core-properties"/>
    <ds:schemaRef ds:uri="http://purl.org/dc/elements/1.1/"/>
    <ds:schemaRef ds:uri="http://schemas.microsoft.com/office/2006/documentManagement/types"/>
    <ds:schemaRef ds:uri="http://purl.org/dc/dcmitype/"/>
    <ds:schemaRef ds:uri="f42b19e3-c063-4e56-a84a-dbaaeb2d4f26"/>
    <ds:schemaRef ds:uri="http://purl.org/dc/terms/"/>
    <ds:schemaRef ds:uri="http://schemas.microsoft.com/office/infopath/2007/PartnerControls"/>
    <ds:schemaRef ds:uri="http://www.w3.org/XML/1998/namespace"/>
    <ds:schemaRef ds:uri="eee06b2c-7658-4fef-b414-ff51797aec0f"/>
    <ds:schemaRef ds:uri="http://schemas.microsoft.com/office/2006/metadata/properties"/>
  </ds:schemaRefs>
</ds:datastoreItem>
</file>

<file path=customXml/itemProps2.xml><?xml version="1.0" encoding="utf-8"?>
<ds:datastoreItem xmlns:ds="http://schemas.openxmlformats.org/officeDocument/2006/customXml" ds:itemID="{130AD926-43B4-4972-8B29-54A6CCDA00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e06b2c-7658-4fef-b414-ff51797aec0f"/>
    <ds:schemaRef ds:uri="f42b19e3-c063-4e56-a84a-dbaaeb2d4f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60B634-557F-42DE-8ADC-DE6C1AB06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7655</TotalTime>
  <Words>2889</Words>
  <Application>Microsoft Office PowerPoint</Application>
  <PresentationFormat>On-screen Show (16:10)</PresentationFormat>
  <Paragraphs>705</Paragraphs>
  <Slides>42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Calibri Light</vt:lpstr>
      <vt:lpstr>Times New Roman</vt:lpstr>
      <vt:lpstr>Trebuchet MS</vt:lpstr>
      <vt:lpstr>Verdana</vt:lpstr>
      <vt:lpstr>Wingdings</vt:lpstr>
      <vt:lpstr>Office Theme</vt:lpstr>
      <vt:lpstr>PowerPoint Presentation</vt:lpstr>
      <vt:lpstr>PSiRA’s VIRTUAL DELEGATION</vt:lpstr>
      <vt:lpstr>PRESENTATION OVERVIEW</vt:lpstr>
      <vt:lpstr>   OPERATIONAL OVERVIEW AND KEY HIGHLIGHTS - QUARTERS 1 - 3   </vt:lpstr>
      <vt:lpstr>OPERATIONAL OVERVIEW AND KEY HIGHLIGHTS</vt:lpstr>
      <vt:lpstr>OPERATIONAL OVERVIEW AND KEY HIGHLIGHTS (…Cont’d)</vt:lpstr>
      <vt:lpstr>   OVERALL PSiRA PERFORMANCE AGAINST APP TARGETS 2019/20 QUARTERS 1 - 3  </vt:lpstr>
      <vt:lpstr>PSiRA Overall Performance: Quarters 1 to 3</vt:lpstr>
      <vt:lpstr>PERFORMANCE REPORT 2019/20  QUARTERS 1 – 3 </vt:lpstr>
      <vt:lpstr>Programme 1: Administration </vt:lpstr>
      <vt:lpstr>Programme 1 Overview</vt:lpstr>
      <vt:lpstr>Programme 1: Quarters 1 - 3 Performance Against APP Targets Summary </vt:lpstr>
      <vt:lpstr>Sub-Programmes: Quarter 1 - 3 Performance Against APP Targets Summary </vt:lpstr>
      <vt:lpstr>Sub-Programme: Finance and Administration</vt:lpstr>
      <vt:lpstr>Sub-Programme: Business Information Systems</vt:lpstr>
      <vt:lpstr>Sub-Programme: Human Capital</vt:lpstr>
      <vt:lpstr>Programme 2: Law Enforcement </vt:lpstr>
      <vt:lpstr>Programme 2 Overview</vt:lpstr>
      <vt:lpstr>Programme 2: Quarters 1 - 3 Performance Against APP Targets Summary  </vt:lpstr>
      <vt:lpstr>Sub-Programmes: Quarters 1 - 3 Performance Against APP Target Summary </vt:lpstr>
      <vt:lpstr>Sub-Programme: Compliance and Enforcement</vt:lpstr>
      <vt:lpstr>Sub-Programme: Compliance and Enforcement (…Cont’d)</vt:lpstr>
      <vt:lpstr>Sub-Programme: Legal Services</vt:lpstr>
      <vt:lpstr>Programme 3: Communications, Registration (CRM) and Training </vt:lpstr>
      <vt:lpstr>Programme 3 Overview</vt:lpstr>
      <vt:lpstr>Programme 3: Quarters 1 to 3 Performance Against APP Targets Summary </vt:lpstr>
      <vt:lpstr>Sub-Programme 1: Quarters 1 - 3 Performance Against APP Targets Summary </vt:lpstr>
      <vt:lpstr>Sub-Programme: Communications &amp; Stakeholder Management </vt:lpstr>
      <vt:lpstr>Sub-Programme: Registration</vt:lpstr>
      <vt:lpstr>Sub-Programme: Industry Registration</vt:lpstr>
      <vt:lpstr>Sub-Programme: Industry Research &amp; Development</vt:lpstr>
      <vt:lpstr>Financial Performance  </vt:lpstr>
      <vt:lpstr>QUARTER 3 FINANCIAL PERFORMANCE</vt:lpstr>
      <vt:lpstr>FINANCIAL PERFORMANCE AS AT 31 DECEMBER 2019</vt:lpstr>
      <vt:lpstr>FINANCIAL OVERVIEW - REVENUE</vt:lpstr>
      <vt:lpstr>FINANCIAL OVERVIEW - EXPENDITURE</vt:lpstr>
      <vt:lpstr>FINANCIAL OVERVIEW – EXPENDITURE (…Cont’d)</vt:lpstr>
      <vt:lpstr>FINANCIAL POSITION AS AT 31 DECEMBER 2019</vt:lpstr>
      <vt:lpstr>RATIO ANALYSIS</vt:lpstr>
      <vt:lpstr>RATIOS OVERVIEW </vt:lpstr>
      <vt:lpstr>RATIOS OVERVIEW (…Cont’d)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Babalwa Mbengo</cp:lastModifiedBy>
  <cp:revision>321</cp:revision>
  <cp:lastPrinted>2020-02-13T11:32:12Z</cp:lastPrinted>
  <dcterms:created xsi:type="dcterms:W3CDTF">2019-08-12T12:52:28Z</dcterms:created>
  <dcterms:modified xsi:type="dcterms:W3CDTF">2020-06-08T17:53:50Z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0x010100D4F2CBC61F2B7043A976F4366C6D2104</vt:lpwstr>
  </property>
</Properties>
</file>