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6"/>
  </p:notesMasterIdLst>
  <p:sldIdLst>
    <p:sldId id="256" r:id="rId2"/>
    <p:sldId id="265" r:id="rId3"/>
    <p:sldId id="266" r:id="rId4"/>
    <p:sldId id="269" r:id="rId5"/>
    <p:sldId id="272" r:id="rId6"/>
    <p:sldId id="273" r:id="rId7"/>
    <p:sldId id="274" r:id="rId8"/>
    <p:sldId id="275" r:id="rId9"/>
    <p:sldId id="276" r:id="rId10"/>
    <p:sldId id="277" r:id="rId11"/>
    <p:sldId id="278" r:id="rId12"/>
    <p:sldId id="279" r:id="rId13"/>
    <p:sldId id="280" r:id="rId14"/>
    <p:sldId id="271"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4831698-A8CD-4C60-A30B-26513D9D6614}" type="datetimeFigureOut">
              <a:rPr lang="en-ZA" smtClean="0"/>
              <a:t>2022/04/22</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4B9FBBF-1937-4836-97A1-0AB0A4C41468}" type="slidenum">
              <a:rPr lang="en-ZA" smtClean="0"/>
              <a:t>‹#›</a:t>
            </a:fld>
            <a:endParaRPr lang="en-ZA"/>
          </a:p>
        </p:txBody>
      </p:sp>
    </p:spTree>
    <p:extLst>
      <p:ext uri="{BB962C8B-B14F-4D97-AF65-F5344CB8AC3E}">
        <p14:creationId xmlns:p14="http://schemas.microsoft.com/office/powerpoint/2010/main" val="1827159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B4B9FBBF-1937-4836-97A1-0AB0A4C41468}" type="slidenum">
              <a:rPr lang="en-ZA" smtClean="0"/>
              <a:t>1</a:t>
            </a:fld>
            <a:endParaRPr lang="en-ZA"/>
          </a:p>
        </p:txBody>
      </p:sp>
    </p:spTree>
    <p:extLst>
      <p:ext uri="{BB962C8B-B14F-4D97-AF65-F5344CB8AC3E}">
        <p14:creationId xmlns:p14="http://schemas.microsoft.com/office/powerpoint/2010/main" val="199334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5E88140-7158-4951-A9E4-A6BD97A4C627}" type="datetimeFigureOut">
              <a:rPr lang="en-ZA" smtClean="0"/>
              <a:t>2022/04/22</a:t>
            </a:fld>
            <a:endParaRPr lang="en-Z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Z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54BCFD4-EC85-4EED-926F-1DE2214F6BCF}" type="slidenum">
              <a:rPr lang="en-ZA" smtClean="0"/>
              <a:t>‹#›</a:t>
            </a:fld>
            <a:endParaRPr lang="en-Z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E88140-7158-4951-A9E4-A6BD97A4C627}" type="datetimeFigureOut">
              <a:rPr lang="en-ZA" smtClean="0"/>
              <a:t>2022/04/22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54BCFD4-EC85-4EED-926F-1DE2214F6BCF}"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E88140-7158-4951-A9E4-A6BD97A4C627}" type="datetimeFigureOut">
              <a:rPr lang="en-ZA" smtClean="0"/>
              <a:t>2022/04/22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54BCFD4-EC85-4EED-926F-1DE2214F6BCF}"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E88140-7158-4951-A9E4-A6BD97A4C627}" type="datetimeFigureOut">
              <a:rPr lang="en-ZA" smtClean="0"/>
              <a:t>2022/04/22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54BCFD4-EC85-4EED-926F-1DE2214F6BCF}" type="slidenum">
              <a:rPr lang="en-ZA" smtClean="0"/>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E88140-7158-4951-A9E4-A6BD97A4C627}" type="datetimeFigureOut">
              <a:rPr lang="en-ZA" smtClean="0"/>
              <a:t>2022/04/22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54BCFD4-EC85-4EED-926F-1DE2214F6BCF}"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25E88140-7158-4951-A9E4-A6BD97A4C627}" type="datetimeFigureOut">
              <a:rPr lang="en-ZA" smtClean="0"/>
              <a:t>2022/04/22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54BCFD4-EC85-4EED-926F-1DE2214F6BCF}" type="slidenum">
              <a:rPr lang="en-ZA" smtClean="0"/>
              <a:t>‹#›</a:t>
            </a:fld>
            <a:endParaRPr lang="en-ZA"/>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E88140-7158-4951-A9E4-A6BD97A4C627}" type="datetimeFigureOut">
              <a:rPr lang="en-ZA" smtClean="0"/>
              <a:t>2022/04/22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54BCFD4-EC85-4EED-926F-1DE2214F6BCF}"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E88140-7158-4951-A9E4-A6BD97A4C627}" type="datetimeFigureOut">
              <a:rPr lang="en-ZA" smtClean="0"/>
              <a:t>2022/04/22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54BCFD4-EC85-4EED-926F-1DE2214F6BCF}"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88140-7158-4951-A9E4-A6BD97A4C627}" type="datetimeFigureOut">
              <a:rPr lang="en-ZA" smtClean="0"/>
              <a:t>2022/04/22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54BCFD4-EC85-4EED-926F-1DE2214F6BCF}"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5E88140-7158-4951-A9E4-A6BD97A4C627}" type="datetimeFigureOut">
              <a:rPr lang="en-ZA" smtClean="0"/>
              <a:t>2022/04/22</a:t>
            </a:fld>
            <a:endParaRPr lang="en-ZA"/>
          </a:p>
        </p:txBody>
      </p:sp>
      <p:sp>
        <p:nvSpPr>
          <p:cNvPr id="7" name="Slide Number Placeholder 6"/>
          <p:cNvSpPr>
            <a:spLocks noGrp="1"/>
          </p:cNvSpPr>
          <p:nvPr>
            <p:ph type="sldNum" sz="quarter" idx="12"/>
          </p:nvPr>
        </p:nvSpPr>
        <p:spPr/>
        <p:txBody>
          <a:bodyPr/>
          <a:lstStyle/>
          <a:p>
            <a:fld id="{354BCFD4-EC85-4EED-926F-1DE2214F6BCF}" type="slidenum">
              <a:rPr lang="en-ZA" smtClean="0"/>
              <a:t>‹#›</a:t>
            </a:fld>
            <a:endParaRPr lang="en-Z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Z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E88140-7158-4951-A9E4-A6BD97A4C627}" type="datetimeFigureOut">
              <a:rPr lang="en-ZA" smtClean="0"/>
              <a:t>2022/04/22</a:t>
            </a:fld>
            <a:endParaRPr lang="en-Z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ZA"/>
          </a:p>
        </p:txBody>
      </p:sp>
      <p:sp>
        <p:nvSpPr>
          <p:cNvPr id="7" name="Slide Number Placeholder 6"/>
          <p:cNvSpPr>
            <a:spLocks noGrp="1"/>
          </p:cNvSpPr>
          <p:nvPr>
            <p:ph type="sldNum" sz="quarter" idx="12"/>
          </p:nvPr>
        </p:nvSpPr>
        <p:spPr/>
        <p:txBody>
          <a:bodyPr/>
          <a:lstStyle/>
          <a:p>
            <a:fld id="{354BCFD4-EC85-4EED-926F-1DE2214F6BCF}" type="slidenum">
              <a:rPr lang="en-ZA" smtClean="0"/>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9156">
              <a:srgbClr val="E2EA0E"/>
            </a:gs>
            <a:gs pos="100000">
              <a:srgbClr val="C4D51C"/>
            </a:gs>
            <a:gs pos="82074">
              <a:srgbClr val="D4E015"/>
            </a:gs>
            <a:gs pos="79000">
              <a:srgbClr val="FFFF00"/>
            </a:gs>
            <a:gs pos="100000">
              <a:schemeClr val="bg2">
                <a:tint val="89000"/>
                <a:shade val="62000"/>
                <a:satMod val="110000"/>
                <a:lumMod val="72000"/>
              </a:schemeClr>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5E88140-7158-4951-A9E4-A6BD97A4C627}" type="datetimeFigureOut">
              <a:rPr lang="en-ZA" smtClean="0"/>
              <a:t>2022/04/22</a:t>
            </a:fld>
            <a:endParaRPr lang="en-Z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Z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54BCFD4-EC85-4EED-926F-1DE2214F6BCF}"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ZA" b="1" dirty="0"/>
              <a:t> </a:t>
            </a:r>
            <a:r>
              <a:rPr lang="en-ZA" sz="2000" b="1" dirty="0">
                <a:solidFill>
                  <a:srgbClr val="FF0000"/>
                </a:solidFill>
              </a:rPr>
              <a:t>22 APRIL 2022</a:t>
            </a:r>
          </a:p>
        </p:txBody>
      </p:sp>
      <p:sp>
        <p:nvSpPr>
          <p:cNvPr id="3" name="Subtitle 2"/>
          <p:cNvSpPr>
            <a:spLocks noGrp="1"/>
          </p:cNvSpPr>
          <p:nvPr>
            <p:ph type="subTitle" idx="1"/>
          </p:nvPr>
        </p:nvSpPr>
        <p:spPr/>
        <p:txBody>
          <a:bodyPr/>
          <a:lstStyle/>
          <a:p>
            <a:endParaRPr lang="en-ZA" dirty="0"/>
          </a:p>
          <a:p>
            <a:endParaRPr lang="en-ZA" dirty="0"/>
          </a:p>
        </p:txBody>
      </p:sp>
      <p:sp>
        <p:nvSpPr>
          <p:cNvPr id="4" name="Rectangle 3"/>
          <p:cNvSpPr/>
          <p:nvPr/>
        </p:nvSpPr>
        <p:spPr>
          <a:xfrm>
            <a:off x="4716016" y="523398"/>
            <a:ext cx="3312368" cy="874022"/>
          </a:xfrm>
          <a:prstGeom prst="rect">
            <a:avLst/>
          </a:prstGeom>
        </p:spPr>
        <p:txBody>
          <a:bodyPr wrap="square">
            <a:spAutoFit/>
          </a:bodyPr>
          <a:lstStyle/>
          <a:p>
            <a:pPr lvl="0" algn="just">
              <a:lnSpc>
                <a:spcPct val="150000"/>
              </a:lnSpc>
              <a:spcBef>
                <a:spcPct val="20000"/>
              </a:spcBef>
              <a:buClr>
                <a:srgbClr val="94C600"/>
              </a:buClr>
              <a:buSzPct val="76000"/>
            </a:pPr>
            <a:r>
              <a:rPr lang="en-ZA" b="1" dirty="0">
                <a:solidFill>
                  <a:schemeClr val="bg1"/>
                </a:solidFill>
                <a:latin typeface="Bookman Old Style" panose="02050604050505020204" pitchFamily="18" charset="0"/>
              </a:rPr>
              <a:t>POPCRU’s SUBMISSION ON SAPS BUDGET VOTE </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032" y="1988840"/>
            <a:ext cx="1872208"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559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C21F8-CB57-422C-B14A-9B3FB0B663E6}"/>
              </a:ext>
            </a:extLst>
          </p:cNvPr>
          <p:cNvSpPr>
            <a:spLocks noGrp="1"/>
          </p:cNvSpPr>
          <p:nvPr>
            <p:ph type="title"/>
          </p:nvPr>
        </p:nvSpPr>
        <p:spPr/>
        <p:txBody>
          <a:bodyPr>
            <a:normAutofit fontScale="90000"/>
          </a:bodyPr>
          <a:lstStyle/>
          <a:p>
            <a:r>
              <a:rPr lang="en-US" b="1" dirty="0">
                <a:solidFill>
                  <a:srgbClr val="FF0000"/>
                </a:solidFill>
              </a:rPr>
              <a:t>Police killings and attacks on police stations</a:t>
            </a:r>
          </a:p>
        </p:txBody>
      </p:sp>
      <p:sp>
        <p:nvSpPr>
          <p:cNvPr id="3" name="Content Placeholder 2">
            <a:extLst>
              <a:ext uri="{FF2B5EF4-FFF2-40B4-BE49-F238E27FC236}">
                <a16:creationId xmlns:a16="http://schemas.microsoft.com/office/drawing/2014/main" id="{08065E54-7732-499E-AB3A-8CBA6A315974}"/>
              </a:ext>
            </a:extLst>
          </p:cNvPr>
          <p:cNvSpPr>
            <a:spLocks noGrp="1"/>
          </p:cNvSpPr>
          <p:nvPr>
            <p:ph idx="1"/>
          </p:nvPr>
        </p:nvSpPr>
        <p:spPr>
          <a:xfrm>
            <a:off x="899592" y="2323652"/>
            <a:ext cx="7344816" cy="3508977"/>
          </a:xfrm>
        </p:spPr>
        <p:txBody>
          <a:bodyPr>
            <a:normAutofit fontScale="62500" lnSpcReduction="20000"/>
          </a:bodyPr>
          <a:lstStyle/>
          <a:p>
            <a:pPr algn="just">
              <a:lnSpc>
                <a:spcPct val="150000"/>
              </a:lnSpc>
            </a:pPr>
            <a:r>
              <a:rPr lang="en-US" sz="2100" dirty="0"/>
              <a:t>There were several incidents of police killings and attacks on police stations across the country. </a:t>
            </a:r>
          </a:p>
          <a:p>
            <a:pPr algn="just">
              <a:lnSpc>
                <a:spcPct val="150000"/>
              </a:lnSpc>
            </a:pPr>
            <a:r>
              <a:rPr lang="en-US" sz="2100" dirty="0"/>
              <a:t>A total of 32 SAPS members have been killed in the first quarter of the 2021/2022 financial year, with 9 of these members dying whilst on duty.</a:t>
            </a:r>
          </a:p>
          <a:p>
            <a:pPr algn="just">
              <a:lnSpc>
                <a:spcPct val="150000"/>
              </a:lnSpc>
            </a:pPr>
            <a:r>
              <a:rPr lang="en-US" sz="2100" dirty="0"/>
              <a:t>Police officers are now finding themselves engaged in fierce gun battles with heavily armed criminals. </a:t>
            </a:r>
          </a:p>
          <a:p>
            <a:pPr algn="just">
              <a:lnSpc>
                <a:spcPct val="150000"/>
              </a:lnSpc>
            </a:pPr>
            <a:r>
              <a:rPr lang="en-US" sz="2100" dirty="0"/>
              <a:t>The recent incident in Rosettenville, Johannesburg, where 20 heavily armed criminals on their way to commission Cash In Transit (CIT) crime exchanged gun shots with police is a point in case. </a:t>
            </a:r>
          </a:p>
          <a:p>
            <a:pPr algn="just">
              <a:lnSpc>
                <a:spcPct val="150000"/>
              </a:lnSpc>
            </a:pPr>
            <a:r>
              <a:rPr lang="en-US" sz="2100" dirty="0"/>
              <a:t>Other incidents of grave concern are continuous attacks of police stations which puts our members’ lives at risk.</a:t>
            </a:r>
          </a:p>
          <a:p>
            <a:endParaRPr lang="en-US" dirty="0"/>
          </a:p>
        </p:txBody>
      </p:sp>
    </p:spTree>
    <p:extLst>
      <p:ext uri="{BB962C8B-B14F-4D97-AF65-F5344CB8AC3E}">
        <p14:creationId xmlns:p14="http://schemas.microsoft.com/office/powerpoint/2010/main" val="2871201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BB2B7-0C68-40E3-89D5-DAF96CFF299A}"/>
              </a:ext>
            </a:extLst>
          </p:cNvPr>
          <p:cNvSpPr>
            <a:spLocks noGrp="1"/>
          </p:cNvSpPr>
          <p:nvPr>
            <p:ph type="title"/>
          </p:nvPr>
        </p:nvSpPr>
        <p:spPr/>
        <p:txBody>
          <a:bodyPr>
            <a:normAutofit fontScale="90000"/>
          </a:bodyPr>
          <a:lstStyle/>
          <a:p>
            <a:r>
              <a:rPr lang="en-US" b="1" dirty="0">
                <a:solidFill>
                  <a:srgbClr val="FF0000"/>
                </a:solidFill>
              </a:rPr>
              <a:t>Police killings and attacks on police stations…</a:t>
            </a:r>
            <a:endParaRPr lang="en-US" b="1" dirty="0"/>
          </a:p>
        </p:txBody>
      </p:sp>
      <p:sp>
        <p:nvSpPr>
          <p:cNvPr id="3" name="Content Placeholder 2">
            <a:extLst>
              <a:ext uri="{FF2B5EF4-FFF2-40B4-BE49-F238E27FC236}">
                <a16:creationId xmlns:a16="http://schemas.microsoft.com/office/drawing/2014/main" id="{67F2A9C7-E46F-4F6D-AACA-74CFE9D2AB70}"/>
              </a:ext>
            </a:extLst>
          </p:cNvPr>
          <p:cNvSpPr>
            <a:spLocks noGrp="1"/>
          </p:cNvSpPr>
          <p:nvPr>
            <p:ph idx="1"/>
          </p:nvPr>
        </p:nvSpPr>
        <p:spPr/>
        <p:txBody>
          <a:bodyPr>
            <a:normAutofit fontScale="62500" lnSpcReduction="20000"/>
          </a:bodyPr>
          <a:lstStyle/>
          <a:p>
            <a:pPr algn="just">
              <a:lnSpc>
                <a:spcPct val="170000"/>
              </a:lnSpc>
            </a:pPr>
            <a:r>
              <a:rPr lang="en-US" dirty="0"/>
              <a:t>Despite a constant call by POPCRU to SAPS and Police Minister, Bheki Cele to put a stop to police killings, no tangible interventions were made and instead police killings continued unabated. </a:t>
            </a:r>
          </a:p>
          <a:p>
            <a:pPr algn="just">
              <a:lnSpc>
                <a:spcPct val="170000"/>
              </a:lnSpc>
            </a:pPr>
            <a:r>
              <a:rPr lang="en-US" dirty="0"/>
              <a:t>In October last year, three armed men attacked Sir Lowry’s Pass Satellite police station in Western Cape and made off with two 9mm service pistols, three cellular phones and a laptop gadget. </a:t>
            </a:r>
          </a:p>
          <a:p>
            <a:pPr algn="just">
              <a:lnSpc>
                <a:spcPct val="170000"/>
              </a:lnSpc>
            </a:pPr>
            <a:r>
              <a:rPr lang="en-US" dirty="0"/>
              <a:t>This was followed by another incident in Malamulele police station in Limpopo, wherein a group of armed robbers made off with R5 rifles, 9mm pistols, short guns and ammunition. </a:t>
            </a:r>
          </a:p>
          <a:p>
            <a:endParaRPr lang="en-US" dirty="0"/>
          </a:p>
        </p:txBody>
      </p:sp>
    </p:spTree>
    <p:extLst>
      <p:ext uri="{BB962C8B-B14F-4D97-AF65-F5344CB8AC3E}">
        <p14:creationId xmlns:p14="http://schemas.microsoft.com/office/powerpoint/2010/main" val="1233707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99FC5-1CB3-4D56-82C5-4FCCEC2EDEB2}"/>
              </a:ext>
            </a:extLst>
          </p:cNvPr>
          <p:cNvSpPr>
            <a:spLocks noGrp="1"/>
          </p:cNvSpPr>
          <p:nvPr>
            <p:ph type="title"/>
          </p:nvPr>
        </p:nvSpPr>
        <p:spPr>
          <a:xfrm>
            <a:off x="919778" y="1025371"/>
            <a:ext cx="7324630" cy="1143000"/>
          </a:xfrm>
        </p:spPr>
        <p:txBody>
          <a:bodyPr>
            <a:normAutofit fontScale="90000"/>
          </a:bodyPr>
          <a:lstStyle/>
          <a:p>
            <a:r>
              <a:rPr lang="en-US" b="1" dirty="0">
                <a:solidFill>
                  <a:srgbClr val="FF0000"/>
                </a:solidFill>
              </a:rPr>
              <a:t>Police killings and attacks on police stations…</a:t>
            </a:r>
            <a:endParaRPr lang="en-US" b="1" dirty="0"/>
          </a:p>
        </p:txBody>
      </p:sp>
      <p:sp>
        <p:nvSpPr>
          <p:cNvPr id="3" name="Content Placeholder 2">
            <a:extLst>
              <a:ext uri="{FF2B5EF4-FFF2-40B4-BE49-F238E27FC236}">
                <a16:creationId xmlns:a16="http://schemas.microsoft.com/office/drawing/2014/main" id="{C14FB54F-7A6A-4D3B-94F6-6044E254DE21}"/>
              </a:ext>
            </a:extLst>
          </p:cNvPr>
          <p:cNvSpPr>
            <a:spLocks noGrp="1"/>
          </p:cNvSpPr>
          <p:nvPr>
            <p:ph idx="1"/>
          </p:nvPr>
        </p:nvSpPr>
        <p:spPr>
          <a:xfrm>
            <a:off x="1043492" y="2323652"/>
            <a:ext cx="7324630" cy="3508977"/>
          </a:xfrm>
        </p:spPr>
        <p:txBody>
          <a:bodyPr>
            <a:normAutofit fontScale="92500"/>
          </a:bodyPr>
          <a:lstStyle/>
          <a:p>
            <a:pPr algn="just">
              <a:lnSpc>
                <a:spcPct val="160000"/>
              </a:lnSpc>
            </a:pPr>
            <a:r>
              <a:rPr lang="en-US" sz="1900" dirty="0"/>
              <a:t>These spades of attacks demonstrate vulnerability of police officers in our police and satellite stations; this is undoubtedly attributed to lopsided allocation of resources coupled with forever depleting staff complement in the Service. </a:t>
            </a:r>
          </a:p>
          <a:p>
            <a:pPr algn="just">
              <a:lnSpc>
                <a:spcPct val="160000"/>
              </a:lnSpc>
            </a:pPr>
            <a:r>
              <a:rPr lang="en-US" sz="1900" dirty="0"/>
              <a:t>The police budget cut and the government’s implementation of austerity measures exacerbates this challenge. </a:t>
            </a:r>
          </a:p>
          <a:p>
            <a:pPr marL="68580" indent="0">
              <a:buNone/>
            </a:pPr>
            <a:endParaRPr lang="en-US" dirty="0"/>
          </a:p>
        </p:txBody>
      </p:sp>
    </p:spTree>
    <p:extLst>
      <p:ext uri="{BB962C8B-B14F-4D97-AF65-F5344CB8AC3E}">
        <p14:creationId xmlns:p14="http://schemas.microsoft.com/office/powerpoint/2010/main" val="125654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8891-F6DA-4A6B-AD83-30B1F7993676}"/>
              </a:ext>
            </a:extLst>
          </p:cNvPr>
          <p:cNvSpPr>
            <a:spLocks noGrp="1"/>
          </p:cNvSpPr>
          <p:nvPr>
            <p:ph type="title"/>
          </p:nvPr>
        </p:nvSpPr>
        <p:spPr>
          <a:xfrm>
            <a:off x="1043490" y="1027664"/>
            <a:ext cx="7488950" cy="817160"/>
          </a:xfrm>
        </p:spPr>
        <p:txBody>
          <a:bodyPr/>
          <a:lstStyle/>
          <a:p>
            <a:r>
              <a:rPr lang="en-US" b="1" dirty="0">
                <a:solidFill>
                  <a:srgbClr val="FF0000"/>
                </a:solidFill>
              </a:rPr>
              <a:t>Conclusion</a:t>
            </a:r>
            <a:r>
              <a:rPr lang="en-US" dirty="0">
                <a:solidFill>
                  <a:srgbClr val="FF0000"/>
                </a:solidFill>
              </a:rPr>
              <a:t> </a:t>
            </a:r>
          </a:p>
        </p:txBody>
      </p:sp>
      <p:sp>
        <p:nvSpPr>
          <p:cNvPr id="3" name="Content Placeholder 2">
            <a:extLst>
              <a:ext uri="{FF2B5EF4-FFF2-40B4-BE49-F238E27FC236}">
                <a16:creationId xmlns:a16="http://schemas.microsoft.com/office/drawing/2014/main" id="{5A2800FC-09A7-489A-86EB-ABAA84D708CC}"/>
              </a:ext>
            </a:extLst>
          </p:cNvPr>
          <p:cNvSpPr>
            <a:spLocks noGrp="1"/>
          </p:cNvSpPr>
          <p:nvPr>
            <p:ph idx="1"/>
          </p:nvPr>
        </p:nvSpPr>
        <p:spPr>
          <a:xfrm>
            <a:off x="1043492" y="2323652"/>
            <a:ext cx="6912884" cy="3508977"/>
          </a:xfrm>
        </p:spPr>
        <p:txBody>
          <a:bodyPr>
            <a:normAutofit fontScale="62500" lnSpcReduction="20000"/>
          </a:bodyPr>
          <a:lstStyle/>
          <a:p>
            <a:pPr algn="just">
              <a:lnSpc>
                <a:spcPct val="170000"/>
              </a:lnSpc>
            </a:pPr>
            <a:r>
              <a:rPr lang="en-US" dirty="0"/>
              <a:t>In conclusion, POPCRU wants to emphatically submit that with the persistent budget reduction, any efforts of combating and reducing crime will remain a pipe dream. </a:t>
            </a:r>
          </a:p>
          <a:p>
            <a:pPr algn="just">
              <a:lnSpc>
                <a:spcPct val="170000"/>
              </a:lnSpc>
            </a:pPr>
            <a:endParaRPr lang="en-US" dirty="0"/>
          </a:p>
          <a:p>
            <a:pPr algn="just">
              <a:lnSpc>
                <a:spcPct val="170000"/>
              </a:lnSpc>
            </a:pPr>
            <a:r>
              <a:rPr lang="en-US" dirty="0"/>
              <a:t>We therefore call upon the management of SAPS to ensure that all resources, ranging from infrastructure, human capital and tools of trade among others are prioritized in this budget to ensure that our dedicated members execute their duties optimally. </a:t>
            </a:r>
          </a:p>
          <a:p>
            <a:endParaRPr lang="en-US" dirty="0"/>
          </a:p>
        </p:txBody>
      </p:sp>
    </p:spTree>
    <p:extLst>
      <p:ext uri="{BB962C8B-B14F-4D97-AF65-F5344CB8AC3E}">
        <p14:creationId xmlns:p14="http://schemas.microsoft.com/office/powerpoint/2010/main" val="226483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204864"/>
            <a:ext cx="7024744" cy="1224136"/>
          </a:xfrm>
        </p:spPr>
        <p:txBody>
          <a:bodyPr>
            <a:normAutofit/>
          </a:bodyPr>
          <a:lstStyle/>
          <a:p>
            <a:pPr algn="ctr"/>
            <a:r>
              <a:rPr lang="en-ZA" sz="3600" b="1">
                <a:solidFill>
                  <a:schemeClr val="tx1"/>
                </a:solidFill>
              </a:rPr>
              <a:t>THANK YOU </a:t>
            </a:r>
            <a:endParaRPr lang="en-ZA" sz="3600" b="1" dirty="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4005768"/>
            <a:ext cx="785813"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1157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4704"/>
            <a:ext cx="7024744" cy="936104"/>
          </a:xfrm>
        </p:spPr>
        <p:txBody>
          <a:bodyPr>
            <a:normAutofit/>
          </a:bodyPr>
          <a:lstStyle/>
          <a:p>
            <a:r>
              <a:rPr lang="en-ZA" sz="2800" b="1" dirty="0">
                <a:solidFill>
                  <a:srgbClr val="FF0000"/>
                </a:solidFill>
              </a:rPr>
              <a:t>Management Structure </a:t>
            </a:r>
            <a:endParaRPr lang="en-ZA" sz="2800" dirty="0"/>
          </a:p>
        </p:txBody>
      </p:sp>
      <p:sp>
        <p:nvSpPr>
          <p:cNvPr id="3" name="Content Placeholder 2"/>
          <p:cNvSpPr>
            <a:spLocks noGrp="1"/>
          </p:cNvSpPr>
          <p:nvPr>
            <p:ph idx="1"/>
          </p:nvPr>
        </p:nvSpPr>
        <p:spPr>
          <a:xfrm>
            <a:off x="755576" y="1988840"/>
            <a:ext cx="7632848" cy="4176464"/>
          </a:xfrm>
          <a:solidFill>
            <a:schemeClr val="accent6"/>
          </a:solidFill>
        </p:spPr>
        <p:txBody>
          <a:bodyPr>
            <a:normAutofit fontScale="92500" lnSpcReduction="10000"/>
          </a:bodyPr>
          <a:lstStyle/>
          <a:p>
            <a:pPr algn="just">
              <a:lnSpc>
                <a:spcPct val="160000"/>
              </a:lnSpc>
            </a:pPr>
            <a:r>
              <a:rPr lang="en-US" sz="1600" dirty="0"/>
              <a:t>The SAPS top heavy management structure impedes the </a:t>
            </a:r>
            <a:r>
              <a:rPr lang="en-US" sz="1600" dirty="0" err="1"/>
              <a:t>organisation</a:t>
            </a:r>
            <a:r>
              <a:rPr lang="en-US" sz="1600" dirty="0"/>
              <a:t>, both on monetary and human capital fronts, to execute its constitutional mandate as prescribed in Section 205 of the Constitution.  </a:t>
            </a:r>
          </a:p>
          <a:p>
            <a:pPr algn="just">
              <a:lnSpc>
                <a:spcPct val="160000"/>
              </a:lnSpc>
            </a:pPr>
            <a:r>
              <a:rPr lang="en-US" sz="1600" dirty="0"/>
              <a:t> This bloated top structure consumes too much of the budget allocated to the department. </a:t>
            </a:r>
          </a:p>
          <a:p>
            <a:pPr algn="just">
              <a:lnSpc>
                <a:spcPct val="160000"/>
              </a:lnSpc>
            </a:pPr>
            <a:r>
              <a:rPr lang="en-US" sz="1600" dirty="0"/>
              <a:t>This structure concentrates much needed personnel and skills to fight crime at the high echelon of the institution instead of service delivery point where resources are crucially needed.</a:t>
            </a:r>
          </a:p>
          <a:p>
            <a:pPr algn="just">
              <a:lnSpc>
                <a:spcPct val="160000"/>
              </a:lnSpc>
            </a:pPr>
            <a:r>
              <a:rPr lang="en-US" sz="1600" dirty="0"/>
              <a:t>POPCRU therefore submits that this bloated structure be reconfigured in a way that would take experienced and skilled to personnel to the ground level where the actual fight against crime is waged.</a:t>
            </a:r>
          </a:p>
          <a:p>
            <a:pPr algn="just">
              <a:lnSpc>
                <a:spcPct val="160000"/>
              </a:lnSpc>
            </a:pPr>
            <a:endParaRPr lang="en-ZA" sz="1600" dirty="0"/>
          </a:p>
        </p:txBody>
      </p:sp>
    </p:spTree>
    <p:extLst>
      <p:ext uri="{BB962C8B-B14F-4D97-AF65-F5344CB8AC3E}">
        <p14:creationId xmlns:p14="http://schemas.microsoft.com/office/powerpoint/2010/main" val="189921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6712"/>
            <a:ext cx="7024744" cy="576064"/>
          </a:xfrm>
        </p:spPr>
        <p:txBody>
          <a:bodyPr>
            <a:normAutofit/>
          </a:bodyPr>
          <a:lstStyle/>
          <a:p>
            <a:r>
              <a:rPr lang="en-ZA" sz="2800" b="1" dirty="0">
                <a:solidFill>
                  <a:srgbClr val="FF0000"/>
                </a:solidFill>
              </a:rPr>
              <a:t>Lack of Resources</a:t>
            </a:r>
            <a:endParaRPr lang="en-ZA" sz="2800" dirty="0"/>
          </a:p>
        </p:txBody>
      </p:sp>
      <p:sp>
        <p:nvSpPr>
          <p:cNvPr id="3" name="Content Placeholder 2"/>
          <p:cNvSpPr>
            <a:spLocks noGrp="1"/>
          </p:cNvSpPr>
          <p:nvPr>
            <p:ph idx="1"/>
          </p:nvPr>
        </p:nvSpPr>
        <p:spPr>
          <a:xfrm>
            <a:off x="755576" y="1628800"/>
            <a:ext cx="7776864" cy="4608512"/>
          </a:xfrm>
          <a:solidFill>
            <a:schemeClr val="accent6"/>
          </a:solidFill>
        </p:spPr>
        <p:txBody>
          <a:bodyPr>
            <a:normAutofit fontScale="92500" lnSpcReduction="20000"/>
          </a:bodyPr>
          <a:lstStyle/>
          <a:p>
            <a:pPr algn="just">
              <a:lnSpc>
                <a:spcPct val="150000"/>
              </a:lnSpc>
            </a:pPr>
            <a:r>
              <a:rPr lang="en-US" sz="1800" dirty="0"/>
              <a:t>Lack of resources and infrastructure in our police stations, especially in rural and townships, undermines the efforts of fighting and preventing crime in our communities. </a:t>
            </a:r>
          </a:p>
          <a:p>
            <a:pPr algn="just">
              <a:lnSpc>
                <a:spcPct val="150000"/>
              </a:lnSpc>
            </a:pPr>
            <a:r>
              <a:rPr lang="en-US" sz="1800" dirty="0"/>
              <a:t>Distribution of resources in rural areas and black townships, where the population growth is high and informal human settlements exponentially mushrooms, is not as adequate as in suburban areas. </a:t>
            </a:r>
          </a:p>
          <a:p>
            <a:pPr algn="just">
              <a:lnSpc>
                <a:spcPct val="150000"/>
              </a:lnSpc>
            </a:pPr>
            <a:r>
              <a:rPr lang="en-US" sz="1800" dirty="0"/>
              <a:t>This unequal allocation of resources in SAPS is unfortunately still influenced and determined by the previous era’s spatial plan.</a:t>
            </a:r>
          </a:p>
          <a:p>
            <a:pPr algn="just">
              <a:lnSpc>
                <a:spcPct val="150000"/>
              </a:lnSpc>
            </a:pPr>
            <a:r>
              <a:rPr lang="en-US" sz="1800" dirty="0"/>
              <a:t>This is applicable to both physical and human capital resources. </a:t>
            </a:r>
          </a:p>
          <a:p>
            <a:pPr algn="just">
              <a:lnSpc>
                <a:spcPct val="150000"/>
              </a:lnSpc>
            </a:pPr>
            <a:r>
              <a:rPr lang="en-US" sz="1800" dirty="0"/>
              <a:t>Most police stations in rural areas and townships are housed in unsafe and dilapidated structures; exposing our members to unconducive working conditions and attacks by criminals. </a:t>
            </a:r>
          </a:p>
          <a:p>
            <a:pPr marL="68580" indent="0">
              <a:buNone/>
            </a:pPr>
            <a:endParaRPr lang="en-ZA" dirty="0"/>
          </a:p>
        </p:txBody>
      </p:sp>
    </p:spTree>
    <p:extLst>
      <p:ext uri="{BB962C8B-B14F-4D97-AF65-F5344CB8AC3E}">
        <p14:creationId xmlns:p14="http://schemas.microsoft.com/office/powerpoint/2010/main" val="3956718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64704"/>
            <a:ext cx="7776982" cy="576064"/>
          </a:xfrm>
        </p:spPr>
        <p:txBody>
          <a:bodyPr>
            <a:normAutofit/>
          </a:bodyPr>
          <a:lstStyle/>
          <a:p>
            <a:r>
              <a:rPr lang="en-ZA" sz="2800" b="1" dirty="0">
                <a:solidFill>
                  <a:srgbClr val="FF0000"/>
                </a:solidFill>
              </a:rPr>
              <a:t>Continue ……</a:t>
            </a:r>
          </a:p>
        </p:txBody>
      </p:sp>
      <p:sp>
        <p:nvSpPr>
          <p:cNvPr id="3" name="Content Placeholder 2"/>
          <p:cNvSpPr>
            <a:spLocks noGrp="1"/>
          </p:cNvSpPr>
          <p:nvPr>
            <p:ph idx="1"/>
          </p:nvPr>
        </p:nvSpPr>
        <p:spPr>
          <a:xfrm>
            <a:off x="611560" y="1484784"/>
            <a:ext cx="7920880" cy="4824535"/>
          </a:xfrm>
          <a:solidFill>
            <a:schemeClr val="accent6"/>
          </a:solidFill>
        </p:spPr>
        <p:txBody>
          <a:bodyPr>
            <a:normAutofit/>
          </a:bodyPr>
          <a:lstStyle/>
          <a:p>
            <a:pPr algn="just">
              <a:lnSpc>
                <a:spcPct val="150000"/>
              </a:lnSpc>
            </a:pPr>
            <a:r>
              <a:rPr lang="en-US" sz="1600" dirty="0"/>
              <a:t>Apart from this poor infrastructures, these police stations in rural areas, are also manned by a leaner personnel due to the long standing challenge of inadequate human capital. </a:t>
            </a:r>
          </a:p>
          <a:p>
            <a:pPr marL="68580" indent="0" algn="just">
              <a:lnSpc>
                <a:spcPct val="150000"/>
              </a:lnSpc>
              <a:buNone/>
            </a:pPr>
            <a:endParaRPr lang="en-US" sz="1600" dirty="0"/>
          </a:p>
          <a:p>
            <a:pPr algn="just">
              <a:lnSpc>
                <a:spcPct val="150000"/>
              </a:lnSpc>
            </a:pPr>
            <a:r>
              <a:rPr lang="en-US" sz="1600" dirty="0"/>
              <a:t>Two police officers are expected to attend to communities 'complaints and at the same time be at the charge office.</a:t>
            </a:r>
          </a:p>
          <a:p>
            <a:pPr marL="68580" indent="0" algn="just">
              <a:lnSpc>
                <a:spcPct val="150000"/>
              </a:lnSpc>
              <a:buNone/>
            </a:pPr>
            <a:r>
              <a:rPr lang="en-US" sz="1600" dirty="0"/>
              <a:t> </a:t>
            </a:r>
          </a:p>
          <a:p>
            <a:pPr algn="just">
              <a:lnSpc>
                <a:spcPct val="150000"/>
              </a:lnSpc>
            </a:pPr>
            <a:r>
              <a:rPr lang="en-US" sz="1600" dirty="0"/>
              <a:t>Some of the police stations are resourced with fever vehicles than required, subsequently impeding the expected service delivery.</a:t>
            </a:r>
          </a:p>
          <a:p>
            <a:pPr marL="68580" indent="0" algn="just">
              <a:lnSpc>
                <a:spcPct val="150000"/>
              </a:lnSpc>
              <a:buNone/>
            </a:pPr>
            <a:r>
              <a:rPr lang="en-US" sz="1600" dirty="0"/>
              <a:t>    </a:t>
            </a:r>
          </a:p>
          <a:p>
            <a:pPr algn="just">
              <a:lnSpc>
                <a:spcPct val="150000"/>
              </a:lnSpc>
            </a:pPr>
            <a:r>
              <a:rPr lang="en-US" sz="1600" dirty="0"/>
              <a:t>We thus submit that these persistent challenges must receive a priority from this 2022/23 Budget Vote. </a:t>
            </a:r>
          </a:p>
          <a:p>
            <a:pPr marL="68580" indent="0" algn="just">
              <a:lnSpc>
                <a:spcPct val="150000"/>
              </a:lnSpc>
              <a:buNone/>
            </a:pPr>
            <a:endParaRPr lang="en-ZA" sz="1600" dirty="0"/>
          </a:p>
          <a:p>
            <a:pPr algn="just">
              <a:lnSpc>
                <a:spcPct val="150000"/>
              </a:lnSpc>
            </a:pPr>
            <a:endParaRPr lang="en-ZA" sz="1600" dirty="0"/>
          </a:p>
        </p:txBody>
      </p:sp>
    </p:spTree>
    <p:extLst>
      <p:ext uri="{BB962C8B-B14F-4D97-AF65-F5344CB8AC3E}">
        <p14:creationId xmlns:p14="http://schemas.microsoft.com/office/powerpoint/2010/main" val="3728252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72DE3-5898-4887-93A0-390D83977317}"/>
              </a:ext>
            </a:extLst>
          </p:cNvPr>
          <p:cNvSpPr>
            <a:spLocks noGrp="1"/>
          </p:cNvSpPr>
          <p:nvPr>
            <p:ph type="title"/>
          </p:nvPr>
        </p:nvSpPr>
        <p:spPr>
          <a:xfrm>
            <a:off x="1043490" y="1027664"/>
            <a:ext cx="7128910" cy="745152"/>
          </a:xfrm>
        </p:spPr>
        <p:txBody>
          <a:bodyPr>
            <a:normAutofit fontScale="90000"/>
          </a:bodyPr>
          <a:lstStyle/>
          <a:p>
            <a:r>
              <a:rPr lang="en-US" sz="2800" b="1" dirty="0">
                <a:solidFill>
                  <a:srgbClr val="FF0000"/>
                </a:solidFill>
              </a:rPr>
              <a:t>Crime Prevention and Community involvement </a:t>
            </a:r>
          </a:p>
        </p:txBody>
      </p:sp>
      <p:sp>
        <p:nvSpPr>
          <p:cNvPr id="3" name="Content Placeholder 2">
            <a:extLst>
              <a:ext uri="{FF2B5EF4-FFF2-40B4-BE49-F238E27FC236}">
                <a16:creationId xmlns:a16="http://schemas.microsoft.com/office/drawing/2014/main" id="{E6BB1F7B-A2CB-42D6-8490-08EC486294BF}"/>
              </a:ext>
            </a:extLst>
          </p:cNvPr>
          <p:cNvSpPr>
            <a:spLocks noGrp="1"/>
          </p:cNvSpPr>
          <p:nvPr>
            <p:ph idx="1"/>
          </p:nvPr>
        </p:nvSpPr>
        <p:spPr>
          <a:xfrm>
            <a:off x="683568" y="1772816"/>
            <a:ext cx="7848872" cy="4608512"/>
          </a:xfrm>
        </p:spPr>
        <p:txBody>
          <a:bodyPr>
            <a:normAutofit fontScale="25000" lnSpcReduction="20000"/>
          </a:bodyPr>
          <a:lstStyle/>
          <a:p>
            <a:pPr algn="just">
              <a:lnSpc>
                <a:spcPct val="170000"/>
              </a:lnSpc>
            </a:pPr>
            <a:r>
              <a:rPr lang="en-US" sz="5600" dirty="0"/>
              <a:t>Crime prevention and community involvement is the critical aspect towards achieving the ambitions of the National Development Plan (NDP) of building safer communities. </a:t>
            </a:r>
          </a:p>
          <a:p>
            <a:pPr marL="68580" indent="0" algn="just">
              <a:lnSpc>
                <a:spcPct val="170000"/>
              </a:lnSpc>
              <a:buNone/>
            </a:pPr>
            <a:endParaRPr lang="en-US" sz="5600" dirty="0"/>
          </a:p>
          <a:p>
            <a:pPr algn="just">
              <a:lnSpc>
                <a:spcPct val="170000"/>
              </a:lnSpc>
            </a:pPr>
            <a:r>
              <a:rPr lang="en-US" sz="5600" dirty="0"/>
              <a:t>Though POPCRU acknowledges and appreciates SAP’s interventions ( such as community-in-blue concept, the safer cities framework and integrated schools’ safety programme) to fight crime, we are  concerned with minimal tangible results coming out of these interventions. </a:t>
            </a:r>
          </a:p>
          <a:p>
            <a:pPr marL="68580" indent="0" algn="just">
              <a:lnSpc>
                <a:spcPct val="170000"/>
              </a:lnSpc>
              <a:buNone/>
            </a:pPr>
            <a:endParaRPr lang="en-US" sz="5600" dirty="0"/>
          </a:p>
          <a:p>
            <a:pPr algn="just">
              <a:lnSpc>
                <a:spcPct val="170000"/>
              </a:lnSpc>
            </a:pPr>
            <a:r>
              <a:rPr lang="en-US" sz="5600" dirty="0"/>
              <a:t>The successful working relationship between communities and SAPS also remains elusive.</a:t>
            </a:r>
          </a:p>
          <a:p>
            <a:pPr algn="just">
              <a:lnSpc>
                <a:spcPct val="170000"/>
              </a:lnSpc>
              <a:buFont typeface="Courier New" panose="02070309020205020404" pitchFamily="49" charset="0"/>
              <a:buChar char="o"/>
            </a:pPr>
            <a:r>
              <a:rPr lang="en-US" sz="5600" dirty="0"/>
              <a:t> A mistrust is conspicuously manifesting itself with incidents in which communities march against lack of services from SAPS. </a:t>
            </a:r>
          </a:p>
          <a:p>
            <a:pPr marL="68580" indent="0">
              <a:buNone/>
            </a:pPr>
            <a:endParaRPr lang="en-US" dirty="0"/>
          </a:p>
        </p:txBody>
      </p:sp>
    </p:spTree>
    <p:extLst>
      <p:ext uri="{BB962C8B-B14F-4D97-AF65-F5344CB8AC3E}">
        <p14:creationId xmlns:p14="http://schemas.microsoft.com/office/powerpoint/2010/main" val="3172210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47935-0FFD-48FD-B893-0AD65095CBCE}"/>
              </a:ext>
            </a:extLst>
          </p:cNvPr>
          <p:cNvSpPr>
            <a:spLocks noGrp="1"/>
          </p:cNvSpPr>
          <p:nvPr>
            <p:ph type="title"/>
          </p:nvPr>
        </p:nvSpPr>
        <p:spPr>
          <a:xfrm>
            <a:off x="1043490" y="965771"/>
            <a:ext cx="7128910" cy="374997"/>
          </a:xfrm>
        </p:spPr>
        <p:txBody>
          <a:bodyPr>
            <a:normAutofit fontScale="90000"/>
          </a:bodyPr>
          <a:lstStyle/>
          <a:p>
            <a:r>
              <a:rPr lang="en-US" sz="2400" b="1" dirty="0">
                <a:solidFill>
                  <a:srgbClr val="FF0000"/>
                </a:solidFill>
              </a:rPr>
              <a:t>Crime Prevention and Community involvement…</a:t>
            </a:r>
            <a:endParaRPr lang="en-US" sz="2400" b="1" dirty="0"/>
          </a:p>
        </p:txBody>
      </p:sp>
      <p:sp>
        <p:nvSpPr>
          <p:cNvPr id="3" name="Content Placeholder 2">
            <a:extLst>
              <a:ext uri="{FF2B5EF4-FFF2-40B4-BE49-F238E27FC236}">
                <a16:creationId xmlns:a16="http://schemas.microsoft.com/office/drawing/2014/main" id="{2AF46E32-39A3-4D6C-BD9D-EC755341B47A}"/>
              </a:ext>
            </a:extLst>
          </p:cNvPr>
          <p:cNvSpPr>
            <a:spLocks noGrp="1"/>
          </p:cNvSpPr>
          <p:nvPr>
            <p:ph idx="1"/>
          </p:nvPr>
        </p:nvSpPr>
        <p:spPr>
          <a:xfrm>
            <a:off x="755576" y="1484784"/>
            <a:ext cx="7776863" cy="4968553"/>
          </a:xfrm>
        </p:spPr>
        <p:txBody>
          <a:bodyPr>
            <a:normAutofit fontScale="25000" lnSpcReduction="20000"/>
          </a:bodyPr>
          <a:lstStyle/>
          <a:p>
            <a:pPr algn="just">
              <a:lnSpc>
                <a:spcPct val="170000"/>
              </a:lnSpc>
            </a:pPr>
            <a:r>
              <a:rPr lang="en-US" sz="5600" dirty="0"/>
              <a:t>This was affirmed by the research study conducted by the Human Sciences Research Council (HSRC) in which it was revealed that trust levels between communities and SAPS have remained relatively low for the past 23 years (1998-2021). </a:t>
            </a:r>
          </a:p>
          <a:p>
            <a:pPr marL="68580" indent="0" algn="just">
              <a:lnSpc>
                <a:spcPct val="170000"/>
              </a:lnSpc>
              <a:buNone/>
            </a:pPr>
            <a:endParaRPr lang="en-US" sz="5600" dirty="0"/>
          </a:p>
          <a:p>
            <a:pPr algn="just">
              <a:lnSpc>
                <a:spcPct val="170000"/>
              </a:lnSpc>
            </a:pPr>
            <a:r>
              <a:rPr lang="en-US" sz="5600" dirty="0"/>
              <a:t>In 2021, the public trust in police recorded a meagre 27%, which was attributed to the July Unrest in both KZN and Gauteng provinces.</a:t>
            </a:r>
          </a:p>
          <a:p>
            <a:pPr marL="68580" indent="0" algn="just">
              <a:lnSpc>
                <a:spcPct val="170000"/>
              </a:lnSpc>
              <a:buNone/>
            </a:pPr>
            <a:r>
              <a:rPr lang="en-US" sz="5600" dirty="0"/>
              <a:t> </a:t>
            </a:r>
          </a:p>
          <a:p>
            <a:pPr algn="just">
              <a:lnSpc>
                <a:spcPct val="170000"/>
              </a:lnSpc>
            </a:pPr>
            <a:r>
              <a:rPr lang="en-US" sz="5600" dirty="0"/>
              <a:t>The reality is that most Community Policing Forums in many communities are dysfunctional and weak. </a:t>
            </a:r>
          </a:p>
          <a:p>
            <a:pPr marL="68580" indent="0" algn="just">
              <a:lnSpc>
                <a:spcPct val="170000"/>
              </a:lnSpc>
              <a:buNone/>
            </a:pPr>
            <a:endParaRPr lang="en-US" sz="5600" dirty="0"/>
          </a:p>
          <a:p>
            <a:pPr algn="just">
              <a:lnSpc>
                <a:spcPct val="170000"/>
              </a:lnSpc>
            </a:pPr>
            <a:r>
              <a:rPr lang="en-US" sz="5600" dirty="0"/>
              <a:t>It is without doubt that as long as we do not have well-functional and efficient CPFs, especially in areas where there is no police visibility and police stations are poorly resourced, the successful fight against crime will never be realized. </a:t>
            </a:r>
          </a:p>
          <a:p>
            <a:endParaRPr lang="en-US" dirty="0"/>
          </a:p>
        </p:txBody>
      </p:sp>
    </p:spTree>
    <p:extLst>
      <p:ext uri="{BB962C8B-B14F-4D97-AF65-F5344CB8AC3E}">
        <p14:creationId xmlns:p14="http://schemas.microsoft.com/office/powerpoint/2010/main" val="2542793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3ED69-6B62-4A71-8E83-59741C2EE014}"/>
              </a:ext>
            </a:extLst>
          </p:cNvPr>
          <p:cNvSpPr>
            <a:spLocks noGrp="1"/>
          </p:cNvSpPr>
          <p:nvPr>
            <p:ph type="title"/>
          </p:nvPr>
        </p:nvSpPr>
        <p:spPr>
          <a:xfrm>
            <a:off x="1043490" y="836712"/>
            <a:ext cx="7344934" cy="648072"/>
          </a:xfrm>
        </p:spPr>
        <p:txBody>
          <a:bodyPr>
            <a:normAutofit/>
          </a:bodyPr>
          <a:lstStyle/>
          <a:p>
            <a:r>
              <a:rPr lang="en-US" sz="2400" b="1" dirty="0">
                <a:solidFill>
                  <a:srgbClr val="FF0000"/>
                </a:solidFill>
              </a:rPr>
              <a:t>Gender Based Violence (GBV) </a:t>
            </a:r>
          </a:p>
        </p:txBody>
      </p:sp>
      <p:sp>
        <p:nvSpPr>
          <p:cNvPr id="3" name="Content Placeholder 2">
            <a:extLst>
              <a:ext uri="{FF2B5EF4-FFF2-40B4-BE49-F238E27FC236}">
                <a16:creationId xmlns:a16="http://schemas.microsoft.com/office/drawing/2014/main" id="{4903E83C-10C5-467F-8853-A7EBB8DA1728}"/>
              </a:ext>
            </a:extLst>
          </p:cNvPr>
          <p:cNvSpPr>
            <a:spLocks noGrp="1"/>
          </p:cNvSpPr>
          <p:nvPr>
            <p:ph idx="1"/>
          </p:nvPr>
        </p:nvSpPr>
        <p:spPr>
          <a:xfrm>
            <a:off x="683568" y="1772816"/>
            <a:ext cx="7632848" cy="4464496"/>
          </a:xfrm>
        </p:spPr>
        <p:txBody>
          <a:bodyPr>
            <a:normAutofit lnSpcReduction="10000"/>
          </a:bodyPr>
          <a:lstStyle/>
          <a:p>
            <a:pPr algn="just">
              <a:lnSpc>
                <a:spcPct val="150000"/>
              </a:lnSpc>
            </a:pPr>
            <a:r>
              <a:rPr lang="en-US" sz="1700" dirty="0"/>
              <a:t>This is the scourge ravaging many families and the society at large.</a:t>
            </a:r>
          </a:p>
          <a:p>
            <a:pPr algn="just">
              <a:lnSpc>
                <a:spcPct val="150000"/>
              </a:lnSpc>
            </a:pPr>
            <a:r>
              <a:rPr lang="en-US" sz="1700" dirty="0"/>
              <a:t>We want to urge the department to improve services rendered to victims of sexual offences and domestic violence by ensuring that a victim-friendly service is rendered and that Victim-Friendly Rooms (VFRs) are established at all police stations. </a:t>
            </a:r>
          </a:p>
          <a:p>
            <a:pPr algn="just">
              <a:lnSpc>
                <a:spcPct val="150000"/>
              </a:lnSpc>
            </a:pPr>
            <a:r>
              <a:rPr lang="en-US" sz="1700" dirty="0"/>
              <a:t>If we are to secure a victory over this scourge, all police stations must be resourced with the Rape Testing Kits (RTK) and police officers be trained on how to use them. </a:t>
            </a:r>
          </a:p>
          <a:p>
            <a:pPr algn="just">
              <a:lnSpc>
                <a:spcPct val="150000"/>
              </a:lnSpc>
            </a:pPr>
            <a:r>
              <a:rPr lang="en-US" sz="1700" dirty="0"/>
              <a:t>We further want to challenge SAPS to increase GBV desks that are now available at 381 police stations to all police stations across the country. </a:t>
            </a:r>
          </a:p>
          <a:p>
            <a:endParaRPr lang="en-US" dirty="0"/>
          </a:p>
        </p:txBody>
      </p:sp>
    </p:spTree>
    <p:extLst>
      <p:ext uri="{BB962C8B-B14F-4D97-AF65-F5344CB8AC3E}">
        <p14:creationId xmlns:p14="http://schemas.microsoft.com/office/powerpoint/2010/main" val="2675362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C2DD8-0A14-463B-ABBA-07BEBBD7B92A}"/>
              </a:ext>
            </a:extLst>
          </p:cNvPr>
          <p:cNvSpPr>
            <a:spLocks noGrp="1"/>
          </p:cNvSpPr>
          <p:nvPr>
            <p:ph type="title"/>
          </p:nvPr>
        </p:nvSpPr>
        <p:spPr>
          <a:xfrm>
            <a:off x="611560" y="764704"/>
            <a:ext cx="7456674" cy="936104"/>
          </a:xfrm>
        </p:spPr>
        <p:txBody>
          <a:bodyPr>
            <a:normAutofit/>
          </a:bodyPr>
          <a:lstStyle/>
          <a:p>
            <a:r>
              <a:rPr lang="en-US" sz="2400" b="1" dirty="0">
                <a:solidFill>
                  <a:srgbClr val="FF0000"/>
                </a:solidFill>
              </a:rPr>
              <a:t>Visible Policing </a:t>
            </a:r>
          </a:p>
        </p:txBody>
      </p:sp>
      <p:sp>
        <p:nvSpPr>
          <p:cNvPr id="3" name="Content Placeholder 2">
            <a:extLst>
              <a:ext uri="{FF2B5EF4-FFF2-40B4-BE49-F238E27FC236}">
                <a16:creationId xmlns:a16="http://schemas.microsoft.com/office/drawing/2014/main" id="{D96B52DE-3467-4741-BCCE-8FDACDBBCE96}"/>
              </a:ext>
            </a:extLst>
          </p:cNvPr>
          <p:cNvSpPr>
            <a:spLocks noGrp="1"/>
          </p:cNvSpPr>
          <p:nvPr>
            <p:ph idx="1"/>
          </p:nvPr>
        </p:nvSpPr>
        <p:spPr>
          <a:xfrm>
            <a:off x="611560" y="1844824"/>
            <a:ext cx="7992888" cy="4608512"/>
          </a:xfrm>
        </p:spPr>
        <p:txBody>
          <a:bodyPr>
            <a:normAutofit fontScale="25000" lnSpcReduction="20000"/>
          </a:bodyPr>
          <a:lstStyle/>
          <a:p>
            <a:pPr algn="just">
              <a:lnSpc>
                <a:spcPct val="170000"/>
              </a:lnSpc>
            </a:pPr>
            <a:r>
              <a:rPr lang="en-US" sz="5600" dirty="0"/>
              <a:t>POPCRU believes that police visibility is an efficient deterrent towards crime prevention. </a:t>
            </a:r>
          </a:p>
          <a:p>
            <a:pPr marL="68580" indent="0" algn="just">
              <a:lnSpc>
                <a:spcPct val="170000"/>
              </a:lnSpc>
              <a:buNone/>
            </a:pPr>
            <a:endParaRPr lang="en-US" sz="5600" dirty="0"/>
          </a:p>
          <a:p>
            <a:pPr algn="just">
              <a:lnSpc>
                <a:spcPct val="170000"/>
              </a:lnSpc>
            </a:pPr>
            <a:r>
              <a:rPr lang="en-US" sz="5600" dirty="0"/>
              <a:t>Nonetheless, we are startled by extension incensed by three years budget cut which projects a decrease in personnel from 181 344 in 2020/21 to 162 945 in 2023/24, due to natural attrition.</a:t>
            </a:r>
          </a:p>
          <a:p>
            <a:pPr marL="68580" indent="0" algn="just">
              <a:lnSpc>
                <a:spcPct val="170000"/>
              </a:lnSpc>
              <a:buNone/>
            </a:pPr>
            <a:endParaRPr lang="en-US" sz="5600" dirty="0"/>
          </a:p>
          <a:p>
            <a:pPr algn="just">
              <a:lnSpc>
                <a:spcPct val="170000"/>
              </a:lnSpc>
            </a:pPr>
            <a:r>
              <a:rPr lang="en-US" sz="5600" dirty="0"/>
              <a:t>This is exerting more pressure on the already inadequate police workforce.  </a:t>
            </a:r>
          </a:p>
          <a:p>
            <a:pPr marL="68580" indent="0" algn="just">
              <a:lnSpc>
                <a:spcPct val="170000"/>
              </a:lnSpc>
              <a:buNone/>
            </a:pPr>
            <a:endParaRPr lang="en-US" sz="5600" dirty="0"/>
          </a:p>
          <a:p>
            <a:pPr algn="just">
              <a:lnSpc>
                <a:spcPct val="170000"/>
              </a:lnSpc>
            </a:pPr>
            <a:r>
              <a:rPr lang="en-US" sz="5600" dirty="0"/>
              <a:t>With the current SAPS staff complement of 144 253; there are about 50 000 trained officers who are based at National, Provincial, District and Station offices carrying out the work within logistics, human resources, finance and other support tasks, whilst there is a shortage officers to combat crime on the ground. </a:t>
            </a:r>
          </a:p>
          <a:p>
            <a:pPr marL="68580" indent="0" algn="just">
              <a:lnSpc>
                <a:spcPct val="170000"/>
              </a:lnSpc>
              <a:buNone/>
            </a:pPr>
            <a:endParaRPr lang="en-US" sz="5600" dirty="0"/>
          </a:p>
          <a:p>
            <a:pPr algn="just">
              <a:lnSpc>
                <a:spcPct val="170000"/>
              </a:lnSpc>
            </a:pPr>
            <a:r>
              <a:rPr lang="en-US" sz="5600" dirty="0"/>
              <a:t>This leaves the current police population ratio at 1: 413. </a:t>
            </a:r>
          </a:p>
          <a:p>
            <a:pPr marL="68580" indent="0">
              <a:buNone/>
            </a:pPr>
            <a:endParaRPr lang="en-US" dirty="0"/>
          </a:p>
        </p:txBody>
      </p:sp>
    </p:spTree>
    <p:extLst>
      <p:ext uri="{BB962C8B-B14F-4D97-AF65-F5344CB8AC3E}">
        <p14:creationId xmlns:p14="http://schemas.microsoft.com/office/powerpoint/2010/main" val="1993968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D0848-6A76-49B8-B2E3-AA5AF094C351}"/>
              </a:ext>
            </a:extLst>
          </p:cNvPr>
          <p:cNvSpPr>
            <a:spLocks noGrp="1"/>
          </p:cNvSpPr>
          <p:nvPr>
            <p:ph type="title"/>
          </p:nvPr>
        </p:nvSpPr>
        <p:spPr>
          <a:xfrm>
            <a:off x="1043490" y="1027664"/>
            <a:ext cx="7024744" cy="457120"/>
          </a:xfrm>
        </p:spPr>
        <p:txBody>
          <a:bodyPr>
            <a:normAutofit fontScale="90000"/>
          </a:bodyPr>
          <a:lstStyle/>
          <a:p>
            <a:r>
              <a:rPr lang="en-US" b="1" dirty="0">
                <a:solidFill>
                  <a:srgbClr val="FF0000"/>
                </a:solidFill>
              </a:rPr>
              <a:t>Visible Policing…</a:t>
            </a:r>
            <a:endParaRPr lang="en-US" b="1" dirty="0"/>
          </a:p>
        </p:txBody>
      </p:sp>
      <p:sp>
        <p:nvSpPr>
          <p:cNvPr id="3" name="Content Placeholder 2">
            <a:extLst>
              <a:ext uri="{FF2B5EF4-FFF2-40B4-BE49-F238E27FC236}">
                <a16:creationId xmlns:a16="http://schemas.microsoft.com/office/drawing/2014/main" id="{B2770AB2-4124-4695-A4E1-1B5D20AB7ADC}"/>
              </a:ext>
            </a:extLst>
          </p:cNvPr>
          <p:cNvSpPr>
            <a:spLocks noGrp="1"/>
          </p:cNvSpPr>
          <p:nvPr>
            <p:ph idx="1"/>
          </p:nvPr>
        </p:nvSpPr>
        <p:spPr>
          <a:xfrm>
            <a:off x="1043492" y="1844824"/>
            <a:ext cx="7416940" cy="3987805"/>
          </a:xfrm>
        </p:spPr>
        <p:txBody>
          <a:bodyPr>
            <a:normAutofit fontScale="55000" lnSpcReduction="20000"/>
          </a:bodyPr>
          <a:lstStyle/>
          <a:p>
            <a:pPr algn="just">
              <a:lnSpc>
                <a:spcPct val="170000"/>
              </a:lnSpc>
            </a:pPr>
            <a:r>
              <a:rPr lang="en-US" dirty="0"/>
              <a:t>The imminent intake of 12 000 new police officers in this financial year announced by SAPS is just a drop in an ocean because they are merely going to replace those who have been leaving the Service either due to retirement, dismals or natural attritions. </a:t>
            </a:r>
          </a:p>
          <a:p>
            <a:pPr marL="68580" indent="0" algn="just">
              <a:lnSpc>
                <a:spcPct val="170000"/>
              </a:lnSpc>
              <a:buNone/>
            </a:pPr>
            <a:endParaRPr lang="en-US" dirty="0"/>
          </a:p>
          <a:p>
            <a:pPr algn="just">
              <a:lnSpc>
                <a:spcPct val="170000"/>
              </a:lnSpc>
            </a:pPr>
            <a:r>
              <a:rPr lang="en-US" dirty="0"/>
              <a:t>Despite these challenges, the department surprisingly underspent to the tune of 2, 665 billion in 2021/22 financial year on police visibility programme. </a:t>
            </a:r>
          </a:p>
          <a:p>
            <a:pPr marL="68580" indent="0" algn="just">
              <a:lnSpc>
                <a:spcPct val="170000"/>
              </a:lnSpc>
              <a:buNone/>
            </a:pPr>
            <a:endParaRPr lang="en-US" dirty="0"/>
          </a:p>
          <a:p>
            <a:pPr algn="just">
              <a:lnSpc>
                <a:spcPct val="170000"/>
              </a:lnSpc>
            </a:pPr>
            <a:r>
              <a:rPr lang="en-US" dirty="0"/>
              <a:t>POPCRU submits therefore that in realizing the ambitions of the NDP on creating a safer community, more police officers must be employed. </a:t>
            </a:r>
          </a:p>
          <a:p>
            <a:endParaRPr lang="en-US" dirty="0"/>
          </a:p>
        </p:txBody>
      </p:sp>
    </p:spTree>
    <p:extLst>
      <p:ext uri="{BB962C8B-B14F-4D97-AF65-F5344CB8AC3E}">
        <p14:creationId xmlns:p14="http://schemas.microsoft.com/office/powerpoint/2010/main" val="883955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2987</TotalTime>
  <Words>1293</Words>
  <Application>Microsoft Office PowerPoint</Application>
  <PresentationFormat>On-screen Show (4:3)</PresentationFormat>
  <Paragraphs>76</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Bookman Old Style</vt:lpstr>
      <vt:lpstr>Calibri</vt:lpstr>
      <vt:lpstr>Century Gothic</vt:lpstr>
      <vt:lpstr>Courier New</vt:lpstr>
      <vt:lpstr>Wingdings 2</vt:lpstr>
      <vt:lpstr>Austin</vt:lpstr>
      <vt:lpstr> 22 APRIL 2022</vt:lpstr>
      <vt:lpstr>Management Structure </vt:lpstr>
      <vt:lpstr>Lack of Resources</vt:lpstr>
      <vt:lpstr>Continue ……</vt:lpstr>
      <vt:lpstr>Crime Prevention and Community involvement </vt:lpstr>
      <vt:lpstr>Crime Prevention and Community involvement…</vt:lpstr>
      <vt:lpstr>Gender Based Violence (GBV) </vt:lpstr>
      <vt:lpstr>Visible Policing </vt:lpstr>
      <vt:lpstr>Visible Policing…</vt:lpstr>
      <vt:lpstr>Police killings and attacks on police stations</vt:lpstr>
      <vt:lpstr>Police killings and attacks on police stations…</vt:lpstr>
      <vt:lpstr>Police killings and attacks on police stations…</vt:lpstr>
      <vt:lpstr>Conclusion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POPCRU’s</dc:title>
  <dc:creator>Tshepo Skhosana</dc:creator>
  <cp:lastModifiedBy>user</cp:lastModifiedBy>
  <cp:revision>138</cp:revision>
  <cp:lastPrinted>2022-04-22T06:27:47Z</cp:lastPrinted>
  <dcterms:created xsi:type="dcterms:W3CDTF">2022-01-27T13:04:52Z</dcterms:created>
  <dcterms:modified xsi:type="dcterms:W3CDTF">2022-04-22T09:16:54Z</dcterms:modified>
</cp:coreProperties>
</file>