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handoutMasterIdLst>
    <p:handoutMasterId r:id="rId23"/>
  </p:handoutMasterIdLst>
  <p:sldIdLst>
    <p:sldId id="256" r:id="rId2"/>
    <p:sldId id="305" r:id="rId3"/>
    <p:sldId id="408" r:id="rId4"/>
    <p:sldId id="572" r:id="rId5"/>
    <p:sldId id="567" r:id="rId6"/>
    <p:sldId id="573" r:id="rId7"/>
    <p:sldId id="574" r:id="rId8"/>
    <p:sldId id="575" r:id="rId9"/>
    <p:sldId id="576" r:id="rId10"/>
    <p:sldId id="577" r:id="rId11"/>
    <p:sldId id="578" r:id="rId12"/>
    <p:sldId id="579" r:id="rId13"/>
    <p:sldId id="585" r:id="rId14"/>
    <p:sldId id="582" r:id="rId15"/>
    <p:sldId id="586" r:id="rId16"/>
    <p:sldId id="588" r:id="rId17"/>
    <p:sldId id="583" r:id="rId18"/>
    <p:sldId id="584" r:id="rId19"/>
    <p:sldId id="587" r:id="rId20"/>
    <p:sldId id="272" r:id="rId21"/>
  </p:sldIdLst>
  <p:sldSz cx="12192000" cy="6858000"/>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95BA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7" autoAdjust="0"/>
    <p:restoredTop sz="94660"/>
  </p:normalViewPr>
  <p:slideViewPr>
    <p:cSldViewPr snapToGrid="0">
      <p:cViewPr varScale="1">
        <p:scale>
          <a:sx n="85" d="100"/>
          <a:sy n="85" d="100"/>
        </p:scale>
        <p:origin x="264" y="84"/>
      </p:cViewPr>
      <p:guideLst/>
    </p:cSldViewPr>
  </p:slideViewPr>
  <p:notesTextViewPr>
    <p:cViewPr>
      <p:scale>
        <a:sx n="1" d="1"/>
        <a:sy n="1" d="1"/>
      </p:scale>
      <p:origin x="0" y="0"/>
    </p:cViewPr>
  </p:notesTextViewPr>
  <p:notesViewPr>
    <p:cSldViewPr snapToGrid="0">
      <p:cViewPr varScale="1">
        <p:scale>
          <a:sx n="36" d="100"/>
          <a:sy n="36" d="100"/>
        </p:scale>
        <p:origin x="234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A6D8EE-8B80-4386-B702-EF3941BDE833}"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ZA"/>
        </a:p>
      </dgm:t>
    </dgm:pt>
    <dgm:pt modelId="{5265ACE2-3857-47CC-AAE8-EED6043F4F95}">
      <dgm:prSet phldrT="[Text]"/>
      <dgm:spPr>
        <a:solidFill>
          <a:schemeClr val="tx2">
            <a:lumMod val="20000"/>
            <a:lumOff val="80000"/>
          </a:schemeClr>
        </a:solidFill>
        <a:ln>
          <a:solidFill>
            <a:schemeClr val="tx2">
              <a:lumMod val="20000"/>
              <a:lumOff val="80000"/>
            </a:schemeClr>
          </a:solidFill>
        </a:ln>
      </dgm:spPr>
      <dgm:t>
        <a:bodyPr/>
        <a:lstStyle/>
        <a:p>
          <a:r>
            <a:rPr lang="en-ZA" b="1" dirty="0" smtClean="0">
              <a:latin typeface="Segoe UI Light" panose="020B0502040204020203" pitchFamily="34" charset="0"/>
              <a:cs typeface="Segoe UI Light" panose="020B0502040204020203" pitchFamily="34" charset="0"/>
            </a:rPr>
            <a:t>Programme 1</a:t>
          </a:r>
        </a:p>
        <a:p>
          <a:r>
            <a:rPr lang="en-ZA" b="1" dirty="0" smtClean="0">
              <a:latin typeface="Segoe UI Light" panose="020B0502040204020203" pitchFamily="34" charset="0"/>
              <a:cs typeface="Segoe UI Light" panose="020B0502040204020203" pitchFamily="34" charset="0"/>
            </a:rPr>
            <a:t>Administration</a:t>
          </a:r>
          <a:endParaRPr lang="en-ZA" b="1" dirty="0">
            <a:latin typeface="Segoe UI Light" panose="020B0502040204020203" pitchFamily="34" charset="0"/>
            <a:cs typeface="Segoe UI Light" panose="020B0502040204020203" pitchFamily="34" charset="0"/>
          </a:endParaRPr>
        </a:p>
      </dgm:t>
    </dgm:pt>
    <dgm:pt modelId="{4C181896-8249-42B1-BA2C-AF3C2EBF08F5}" type="par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3E0DEDBE-04AC-40AA-886E-452079A8CDA4}" type="sib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6F5FC3B5-EA00-4046-B3EE-5561BB9A708F}">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Modernisation of SAPS network and prioritised sites</a:t>
          </a:r>
          <a:endParaRPr lang="en-ZA" dirty="0">
            <a:latin typeface="Segoe UI Light" panose="020B0502040204020203" pitchFamily="34" charset="0"/>
            <a:cs typeface="Segoe UI Light" panose="020B0502040204020203" pitchFamily="34" charset="0"/>
          </a:endParaRPr>
        </a:p>
      </dgm:t>
    </dgm:pt>
    <dgm:pt modelId="{B6416C99-ADEE-4C67-B0C2-F28EE6921A43}" type="parTrans" cxnId="{91A230CF-E3B0-47BC-9C6B-B419B36BD1D9}">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BF9379-9574-4099-9A5B-CF7AC8106DBE}" type="sibTrans" cxnId="{91A230CF-E3B0-47BC-9C6B-B419B36BD1D9}">
      <dgm:prSet/>
      <dgm:spPr/>
      <dgm:t>
        <a:bodyPr/>
        <a:lstStyle/>
        <a:p>
          <a:endParaRPr lang="en-ZA">
            <a:latin typeface="Segoe UI Light" panose="020B0502040204020203" pitchFamily="34" charset="0"/>
            <a:cs typeface="Segoe UI Light" panose="020B0502040204020203" pitchFamily="34" charset="0"/>
          </a:endParaRPr>
        </a:p>
      </dgm:t>
    </dgm:pt>
    <dgm:pt modelId="{ABF7AB41-DCE0-491F-9ACD-B6FDDFA7A890}">
      <dgm:prSet phldrT="[Text]"/>
      <dgm:spPr/>
      <dgm:t>
        <a:bodyPr/>
        <a:lstStyle/>
        <a:p>
          <a:r>
            <a:rPr lang="en-ZA" dirty="0" smtClean="0">
              <a:latin typeface="Segoe UI Light" panose="020B0502040204020203" pitchFamily="34" charset="0"/>
              <a:cs typeface="Segoe UI Light" panose="020B0502040204020203" pitchFamily="34" charset="0"/>
            </a:rPr>
            <a:t>Digital radio communication and infrastructure sites modernised/implemented adjusted from 45 to 3</a:t>
          </a:r>
          <a:endParaRPr lang="en-ZA" dirty="0">
            <a:latin typeface="Segoe UI Light" panose="020B0502040204020203" pitchFamily="34" charset="0"/>
            <a:cs typeface="Segoe UI Light" panose="020B0502040204020203" pitchFamily="34" charset="0"/>
          </a:endParaRPr>
        </a:p>
      </dgm:t>
    </dgm:pt>
    <dgm:pt modelId="{E63F5AB7-45DD-419B-9F33-26081487D829}" type="parTrans" cxnId="{0AB3C345-75E2-46A2-AF54-E88543D1033E}">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6A6268-623B-45C2-8905-DA1E46CCFCE1}" type="sibTrans" cxnId="{0AB3C345-75E2-46A2-AF54-E88543D1033E}">
      <dgm:prSet/>
      <dgm:spPr/>
      <dgm:t>
        <a:bodyPr/>
        <a:lstStyle/>
        <a:p>
          <a:endParaRPr lang="en-ZA">
            <a:latin typeface="Segoe UI Light" panose="020B0502040204020203" pitchFamily="34" charset="0"/>
            <a:cs typeface="Segoe UI Light" panose="020B0502040204020203" pitchFamily="34" charset="0"/>
          </a:endParaRPr>
        </a:p>
      </dgm:t>
    </dgm:pt>
    <dgm:pt modelId="{37B901D8-D75F-4166-A5B8-9B64BF861679}">
      <dgm:prSet phldrT="[Text]"/>
      <dgm:spPr/>
      <dgm:t>
        <a:bodyPr/>
        <a:lstStyle/>
        <a:p>
          <a:r>
            <a:rPr lang="en-ZA" dirty="0" smtClean="0">
              <a:latin typeface="Segoe UI Light" panose="020B0502040204020203" pitchFamily="34" charset="0"/>
              <a:cs typeface="Segoe UI Light" panose="020B0502040204020203" pitchFamily="34" charset="0"/>
            </a:rPr>
            <a:t>Network communication infrastructure sites modernised/implemented adjusted from 488 to 65 WAN sites</a:t>
          </a:r>
          <a:endParaRPr lang="en-ZA" dirty="0">
            <a:latin typeface="Segoe UI Light" panose="020B0502040204020203" pitchFamily="34" charset="0"/>
            <a:cs typeface="Segoe UI Light" panose="020B0502040204020203" pitchFamily="34" charset="0"/>
          </a:endParaRPr>
        </a:p>
      </dgm:t>
    </dgm:pt>
    <dgm:pt modelId="{4023B0C2-73DD-4959-AEAE-84AA117A8CE7}" type="parTrans" cxnId="{49720A45-97F5-4380-9329-0719EC998B1D}">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05921FEE-4CE9-49B8-AF31-814617635A4B}" type="sibTrans" cxnId="{49720A45-97F5-4380-9329-0719EC998B1D}">
      <dgm:prSet/>
      <dgm:spPr/>
      <dgm:t>
        <a:bodyPr/>
        <a:lstStyle/>
        <a:p>
          <a:endParaRPr lang="en-ZA">
            <a:latin typeface="Segoe UI Light" panose="020B0502040204020203" pitchFamily="34" charset="0"/>
            <a:cs typeface="Segoe UI Light" panose="020B0502040204020203" pitchFamily="34" charset="0"/>
          </a:endParaRPr>
        </a:p>
      </dgm:t>
    </dgm:pt>
    <dgm:pt modelId="{A70BF7F7-7778-4260-B8AE-7280261CB70E}">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Inculcated culture of regulatory compliance and performance management</a:t>
          </a:r>
          <a:endParaRPr lang="en-ZA" dirty="0">
            <a:latin typeface="Segoe UI Light" panose="020B0502040204020203" pitchFamily="34" charset="0"/>
            <a:cs typeface="Segoe UI Light" panose="020B0502040204020203" pitchFamily="34" charset="0"/>
          </a:endParaRPr>
        </a:p>
      </dgm:t>
    </dgm:pt>
    <dgm:pt modelId="{B3EB10E8-8B71-443C-BA66-C419773AB7FB}" type="parTrans" cxnId="{CC3B5B57-1F08-4448-9A51-9D6B1BE409FA}">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D8A65966-B8FC-4649-91CC-91315702932E}" type="sibTrans" cxnId="{CC3B5B57-1F08-4448-9A51-9D6B1BE409FA}">
      <dgm:prSet/>
      <dgm:spPr/>
      <dgm:t>
        <a:bodyPr/>
        <a:lstStyle/>
        <a:p>
          <a:endParaRPr lang="en-ZA">
            <a:latin typeface="Segoe UI Light" panose="020B0502040204020203" pitchFamily="34" charset="0"/>
            <a:cs typeface="Segoe UI Light" panose="020B0502040204020203" pitchFamily="34" charset="0"/>
          </a:endParaRPr>
        </a:p>
      </dgm:t>
    </dgm:pt>
    <dgm:pt modelId="{DC2FA514-5BE8-4645-A441-38530BAE1C1B}">
      <dgm:prSet phldrT="[Text]"/>
      <dgm:spPr/>
      <dgm:t>
        <a:bodyPr/>
        <a:lstStyle/>
        <a:p>
          <a:r>
            <a:rPr lang="en-ZA" dirty="0" smtClean="0">
              <a:latin typeface="Segoe UI Light" panose="020B0502040204020203" pitchFamily="34" charset="0"/>
              <a:cs typeface="Segoe UI Light" panose="020B0502040204020203" pitchFamily="34" charset="0"/>
            </a:rPr>
            <a:t>Internal audits adjusted from 160 to 153</a:t>
          </a:r>
          <a:endParaRPr lang="en-ZA" dirty="0">
            <a:latin typeface="Segoe UI Light" panose="020B0502040204020203" pitchFamily="34" charset="0"/>
            <a:cs typeface="Segoe UI Light" panose="020B0502040204020203" pitchFamily="34" charset="0"/>
          </a:endParaRPr>
        </a:p>
      </dgm:t>
    </dgm:pt>
    <dgm:pt modelId="{FB01A0F7-ACE9-49AC-9718-FF63BA6408D7}" type="parTrans" cxnId="{9F59FF78-1865-493E-98C9-592C8C75FB13}">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F1B30951-8631-4284-92AB-8093FDBB7418}" type="sibTrans" cxnId="{9F59FF78-1865-493E-98C9-592C8C75FB13}">
      <dgm:prSet/>
      <dgm:spPr/>
      <dgm:t>
        <a:bodyPr/>
        <a:lstStyle/>
        <a:p>
          <a:endParaRPr lang="en-ZA">
            <a:latin typeface="Segoe UI Light" panose="020B0502040204020203" pitchFamily="34" charset="0"/>
            <a:cs typeface="Segoe UI Light" panose="020B0502040204020203" pitchFamily="34" charset="0"/>
          </a:endParaRPr>
        </a:p>
      </dgm:t>
    </dgm:pt>
    <dgm:pt modelId="{B17D85A5-9F34-4F9B-9179-05655ED5B1B2}">
      <dgm:prSet phldrT="[Text]"/>
      <dgm:spPr/>
      <dgm:t>
        <a:bodyPr/>
        <a:lstStyle/>
        <a:p>
          <a:r>
            <a:rPr lang="en-ZA" dirty="0" smtClean="0">
              <a:latin typeface="Segoe UI Light" panose="020B0502040204020203" pitchFamily="34" charset="0"/>
              <a:cs typeface="Segoe UI Light" panose="020B0502040204020203" pitchFamily="34" charset="0"/>
            </a:rPr>
            <a:t>Inspections adjusted from 309 to 231</a:t>
          </a:r>
          <a:endParaRPr lang="en-ZA" dirty="0">
            <a:latin typeface="Segoe UI Light" panose="020B0502040204020203" pitchFamily="34" charset="0"/>
            <a:cs typeface="Segoe UI Light" panose="020B0502040204020203" pitchFamily="34" charset="0"/>
          </a:endParaRPr>
        </a:p>
      </dgm:t>
    </dgm:pt>
    <dgm:pt modelId="{2B3F2339-7021-4DE5-8817-BE5CF0E8A40C}" type="parTrans" cxnId="{60F8DBFE-F242-4D50-A2DE-4E7728B81551}">
      <dgm:prSet/>
      <dgm:spPr>
        <a:ln>
          <a:prstDash val="dash"/>
          <a:headEnd type="none" w="med" len="med"/>
          <a:tailEnd type="triangle" w="med" len="med"/>
        </a:ln>
      </dgm:spPr>
      <dgm:t>
        <a:bodyPr/>
        <a:lstStyle/>
        <a:p>
          <a:endParaRPr lang="en-ZA"/>
        </a:p>
      </dgm:t>
    </dgm:pt>
    <dgm:pt modelId="{331FBF89-95C6-4569-9C79-8AA03B094577}" type="sibTrans" cxnId="{60F8DBFE-F242-4D50-A2DE-4E7728B81551}">
      <dgm:prSet/>
      <dgm:spPr/>
      <dgm:t>
        <a:bodyPr/>
        <a:lstStyle/>
        <a:p>
          <a:endParaRPr lang="en-ZA"/>
        </a:p>
      </dgm:t>
    </dgm:pt>
    <dgm:pt modelId="{26B1D38E-5930-4068-9381-2928E9485EF0}" type="pres">
      <dgm:prSet presAssocID="{07A6D8EE-8B80-4386-B702-EF3941BDE833}" presName="diagram" presStyleCnt="0">
        <dgm:presLayoutVars>
          <dgm:chPref val="1"/>
          <dgm:dir/>
          <dgm:animOne val="branch"/>
          <dgm:animLvl val="lvl"/>
          <dgm:resizeHandles val="exact"/>
        </dgm:presLayoutVars>
      </dgm:prSet>
      <dgm:spPr/>
      <dgm:t>
        <a:bodyPr/>
        <a:lstStyle/>
        <a:p>
          <a:endParaRPr lang="en-ZA"/>
        </a:p>
      </dgm:t>
    </dgm:pt>
    <dgm:pt modelId="{A8BB9352-FA49-4505-86C2-FD040243A6EF}" type="pres">
      <dgm:prSet presAssocID="{5265ACE2-3857-47CC-AAE8-EED6043F4F95}" presName="root1" presStyleCnt="0"/>
      <dgm:spPr/>
    </dgm:pt>
    <dgm:pt modelId="{E057D4AA-CD7D-4A17-9EC4-027D762349B6}" type="pres">
      <dgm:prSet presAssocID="{5265ACE2-3857-47CC-AAE8-EED6043F4F95}" presName="LevelOneTextNode" presStyleLbl="node0" presStyleIdx="0" presStyleCnt="1">
        <dgm:presLayoutVars>
          <dgm:chPref val="3"/>
        </dgm:presLayoutVars>
      </dgm:prSet>
      <dgm:spPr/>
      <dgm:t>
        <a:bodyPr/>
        <a:lstStyle/>
        <a:p>
          <a:endParaRPr lang="en-ZA"/>
        </a:p>
      </dgm:t>
    </dgm:pt>
    <dgm:pt modelId="{223F1687-B794-410E-B14F-D20948AEBD69}" type="pres">
      <dgm:prSet presAssocID="{5265ACE2-3857-47CC-AAE8-EED6043F4F95}" presName="level2hierChild" presStyleCnt="0"/>
      <dgm:spPr/>
    </dgm:pt>
    <dgm:pt modelId="{5E9B396F-6665-433B-8FF6-AA53B2505466}" type="pres">
      <dgm:prSet presAssocID="{B6416C99-ADEE-4C67-B0C2-F28EE6921A43}" presName="conn2-1" presStyleLbl="parChTrans1D2" presStyleIdx="0" presStyleCnt="2"/>
      <dgm:spPr/>
      <dgm:t>
        <a:bodyPr/>
        <a:lstStyle/>
        <a:p>
          <a:endParaRPr lang="en-ZA"/>
        </a:p>
      </dgm:t>
    </dgm:pt>
    <dgm:pt modelId="{45F65B3F-5A05-4724-8C70-00AFE51A9D3F}" type="pres">
      <dgm:prSet presAssocID="{B6416C99-ADEE-4C67-B0C2-F28EE6921A43}" presName="connTx" presStyleLbl="parChTrans1D2" presStyleIdx="0" presStyleCnt="2"/>
      <dgm:spPr/>
      <dgm:t>
        <a:bodyPr/>
        <a:lstStyle/>
        <a:p>
          <a:endParaRPr lang="en-ZA"/>
        </a:p>
      </dgm:t>
    </dgm:pt>
    <dgm:pt modelId="{35F6E2FF-618E-4A6B-89FE-436C363E55EB}" type="pres">
      <dgm:prSet presAssocID="{6F5FC3B5-EA00-4046-B3EE-5561BB9A708F}" presName="root2" presStyleCnt="0"/>
      <dgm:spPr/>
    </dgm:pt>
    <dgm:pt modelId="{3141A821-043D-410B-A999-DAAE8635597D}" type="pres">
      <dgm:prSet presAssocID="{6F5FC3B5-EA00-4046-B3EE-5561BB9A708F}" presName="LevelTwoTextNode" presStyleLbl="node2" presStyleIdx="0" presStyleCnt="2">
        <dgm:presLayoutVars>
          <dgm:chPref val="3"/>
        </dgm:presLayoutVars>
      </dgm:prSet>
      <dgm:spPr/>
      <dgm:t>
        <a:bodyPr/>
        <a:lstStyle/>
        <a:p>
          <a:endParaRPr lang="en-ZA"/>
        </a:p>
      </dgm:t>
    </dgm:pt>
    <dgm:pt modelId="{2C23B441-8F19-44E7-9CBD-64AFE66081E9}" type="pres">
      <dgm:prSet presAssocID="{6F5FC3B5-EA00-4046-B3EE-5561BB9A708F}" presName="level3hierChild" presStyleCnt="0"/>
      <dgm:spPr/>
    </dgm:pt>
    <dgm:pt modelId="{82EEFBFE-8E2A-437B-B04E-C3213754C4F0}" type="pres">
      <dgm:prSet presAssocID="{E63F5AB7-45DD-419B-9F33-26081487D829}" presName="conn2-1" presStyleLbl="parChTrans1D3" presStyleIdx="0" presStyleCnt="4"/>
      <dgm:spPr/>
      <dgm:t>
        <a:bodyPr/>
        <a:lstStyle/>
        <a:p>
          <a:endParaRPr lang="en-ZA"/>
        </a:p>
      </dgm:t>
    </dgm:pt>
    <dgm:pt modelId="{7096A964-8DE0-4AA7-94FA-65E77592499C}" type="pres">
      <dgm:prSet presAssocID="{E63F5AB7-45DD-419B-9F33-26081487D829}" presName="connTx" presStyleLbl="parChTrans1D3" presStyleIdx="0" presStyleCnt="4"/>
      <dgm:spPr/>
      <dgm:t>
        <a:bodyPr/>
        <a:lstStyle/>
        <a:p>
          <a:endParaRPr lang="en-ZA"/>
        </a:p>
      </dgm:t>
    </dgm:pt>
    <dgm:pt modelId="{A824FDE2-0BB0-4C42-A1C9-82CC2B0B98ED}" type="pres">
      <dgm:prSet presAssocID="{ABF7AB41-DCE0-491F-9ACD-B6FDDFA7A890}" presName="root2" presStyleCnt="0"/>
      <dgm:spPr/>
    </dgm:pt>
    <dgm:pt modelId="{BB60967E-BA74-4832-A1E8-26D2A363BBD7}" type="pres">
      <dgm:prSet presAssocID="{ABF7AB41-DCE0-491F-9ACD-B6FDDFA7A890}" presName="LevelTwoTextNode" presStyleLbl="node3" presStyleIdx="0" presStyleCnt="4">
        <dgm:presLayoutVars>
          <dgm:chPref val="3"/>
        </dgm:presLayoutVars>
      </dgm:prSet>
      <dgm:spPr/>
      <dgm:t>
        <a:bodyPr/>
        <a:lstStyle/>
        <a:p>
          <a:endParaRPr lang="en-ZA"/>
        </a:p>
      </dgm:t>
    </dgm:pt>
    <dgm:pt modelId="{5C4FD480-F497-4638-A183-0A095FD4506A}" type="pres">
      <dgm:prSet presAssocID="{ABF7AB41-DCE0-491F-9ACD-B6FDDFA7A890}" presName="level3hierChild" presStyleCnt="0"/>
      <dgm:spPr/>
    </dgm:pt>
    <dgm:pt modelId="{22B7A8B9-C55A-4A93-97CE-5293CBBDA7B3}" type="pres">
      <dgm:prSet presAssocID="{4023B0C2-73DD-4959-AEAE-84AA117A8CE7}" presName="conn2-1" presStyleLbl="parChTrans1D3" presStyleIdx="1" presStyleCnt="4"/>
      <dgm:spPr/>
      <dgm:t>
        <a:bodyPr/>
        <a:lstStyle/>
        <a:p>
          <a:endParaRPr lang="en-ZA"/>
        </a:p>
      </dgm:t>
    </dgm:pt>
    <dgm:pt modelId="{134BA3F4-55CA-4486-BE75-2889F2D13F5D}" type="pres">
      <dgm:prSet presAssocID="{4023B0C2-73DD-4959-AEAE-84AA117A8CE7}" presName="connTx" presStyleLbl="parChTrans1D3" presStyleIdx="1" presStyleCnt="4"/>
      <dgm:spPr/>
      <dgm:t>
        <a:bodyPr/>
        <a:lstStyle/>
        <a:p>
          <a:endParaRPr lang="en-ZA"/>
        </a:p>
      </dgm:t>
    </dgm:pt>
    <dgm:pt modelId="{DE5917F0-0018-4E85-835E-72E418BBB485}" type="pres">
      <dgm:prSet presAssocID="{37B901D8-D75F-4166-A5B8-9B64BF861679}" presName="root2" presStyleCnt="0"/>
      <dgm:spPr/>
    </dgm:pt>
    <dgm:pt modelId="{9DC477F8-BD25-4003-B6FF-4AF7F7F019D5}" type="pres">
      <dgm:prSet presAssocID="{37B901D8-D75F-4166-A5B8-9B64BF861679}" presName="LevelTwoTextNode" presStyleLbl="node3" presStyleIdx="1" presStyleCnt="4">
        <dgm:presLayoutVars>
          <dgm:chPref val="3"/>
        </dgm:presLayoutVars>
      </dgm:prSet>
      <dgm:spPr/>
      <dgm:t>
        <a:bodyPr/>
        <a:lstStyle/>
        <a:p>
          <a:endParaRPr lang="en-ZA"/>
        </a:p>
      </dgm:t>
    </dgm:pt>
    <dgm:pt modelId="{6644313E-D374-4A60-94C3-42BF7125754F}" type="pres">
      <dgm:prSet presAssocID="{37B901D8-D75F-4166-A5B8-9B64BF861679}" presName="level3hierChild" presStyleCnt="0"/>
      <dgm:spPr/>
    </dgm:pt>
    <dgm:pt modelId="{E0EA28F9-F230-44EE-81E3-AA683869A35D}" type="pres">
      <dgm:prSet presAssocID="{B3EB10E8-8B71-443C-BA66-C419773AB7FB}" presName="conn2-1" presStyleLbl="parChTrans1D2" presStyleIdx="1" presStyleCnt="2"/>
      <dgm:spPr/>
      <dgm:t>
        <a:bodyPr/>
        <a:lstStyle/>
        <a:p>
          <a:endParaRPr lang="en-ZA"/>
        </a:p>
      </dgm:t>
    </dgm:pt>
    <dgm:pt modelId="{05516749-BE81-40EE-8F85-61E890367C94}" type="pres">
      <dgm:prSet presAssocID="{B3EB10E8-8B71-443C-BA66-C419773AB7FB}" presName="connTx" presStyleLbl="parChTrans1D2" presStyleIdx="1" presStyleCnt="2"/>
      <dgm:spPr/>
      <dgm:t>
        <a:bodyPr/>
        <a:lstStyle/>
        <a:p>
          <a:endParaRPr lang="en-ZA"/>
        </a:p>
      </dgm:t>
    </dgm:pt>
    <dgm:pt modelId="{536CA8AB-11D7-4978-BD5E-207F45098C3B}" type="pres">
      <dgm:prSet presAssocID="{A70BF7F7-7778-4260-B8AE-7280261CB70E}" presName="root2" presStyleCnt="0"/>
      <dgm:spPr/>
    </dgm:pt>
    <dgm:pt modelId="{DCED8D47-706A-4101-A6EB-6FA0766F756C}" type="pres">
      <dgm:prSet presAssocID="{A70BF7F7-7778-4260-B8AE-7280261CB70E}" presName="LevelTwoTextNode" presStyleLbl="node2" presStyleIdx="1" presStyleCnt="2">
        <dgm:presLayoutVars>
          <dgm:chPref val="3"/>
        </dgm:presLayoutVars>
      </dgm:prSet>
      <dgm:spPr/>
      <dgm:t>
        <a:bodyPr/>
        <a:lstStyle/>
        <a:p>
          <a:endParaRPr lang="en-ZA"/>
        </a:p>
      </dgm:t>
    </dgm:pt>
    <dgm:pt modelId="{2C93D2BD-456D-4DB7-852E-B76C7FF8FE32}" type="pres">
      <dgm:prSet presAssocID="{A70BF7F7-7778-4260-B8AE-7280261CB70E}" presName="level3hierChild" presStyleCnt="0"/>
      <dgm:spPr/>
    </dgm:pt>
    <dgm:pt modelId="{32A03AB7-C0CC-4C20-A3E1-6E8583720EB3}" type="pres">
      <dgm:prSet presAssocID="{FB01A0F7-ACE9-49AC-9718-FF63BA6408D7}" presName="conn2-1" presStyleLbl="parChTrans1D3" presStyleIdx="2" presStyleCnt="4"/>
      <dgm:spPr/>
      <dgm:t>
        <a:bodyPr/>
        <a:lstStyle/>
        <a:p>
          <a:endParaRPr lang="en-ZA"/>
        </a:p>
      </dgm:t>
    </dgm:pt>
    <dgm:pt modelId="{22C51F8D-2EBC-4360-AE63-86C04949AC94}" type="pres">
      <dgm:prSet presAssocID="{FB01A0F7-ACE9-49AC-9718-FF63BA6408D7}" presName="connTx" presStyleLbl="parChTrans1D3" presStyleIdx="2" presStyleCnt="4"/>
      <dgm:spPr/>
      <dgm:t>
        <a:bodyPr/>
        <a:lstStyle/>
        <a:p>
          <a:endParaRPr lang="en-ZA"/>
        </a:p>
      </dgm:t>
    </dgm:pt>
    <dgm:pt modelId="{9E11C5C8-D26F-4509-800D-3A82D0A8AA58}" type="pres">
      <dgm:prSet presAssocID="{DC2FA514-5BE8-4645-A441-38530BAE1C1B}" presName="root2" presStyleCnt="0"/>
      <dgm:spPr/>
    </dgm:pt>
    <dgm:pt modelId="{53A648B0-05E8-4BEE-AE2B-F5C73E7FC510}" type="pres">
      <dgm:prSet presAssocID="{DC2FA514-5BE8-4645-A441-38530BAE1C1B}" presName="LevelTwoTextNode" presStyleLbl="node3" presStyleIdx="2" presStyleCnt="4">
        <dgm:presLayoutVars>
          <dgm:chPref val="3"/>
        </dgm:presLayoutVars>
      </dgm:prSet>
      <dgm:spPr/>
      <dgm:t>
        <a:bodyPr/>
        <a:lstStyle/>
        <a:p>
          <a:endParaRPr lang="en-ZA"/>
        </a:p>
      </dgm:t>
    </dgm:pt>
    <dgm:pt modelId="{CAB50BE6-1640-4645-A3C3-045C2DCBD45B}" type="pres">
      <dgm:prSet presAssocID="{DC2FA514-5BE8-4645-A441-38530BAE1C1B}" presName="level3hierChild" presStyleCnt="0"/>
      <dgm:spPr/>
    </dgm:pt>
    <dgm:pt modelId="{E9476A94-49BD-48D1-93C6-C2B3D7C2518E}" type="pres">
      <dgm:prSet presAssocID="{2B3F2339-7021-4DE5-8817-BE5CF0E8A40C}" presName="conn2-1" presStyleLbl="parChTrans1D3" presStyleIdx="3" presStyleCnt="4"/>
      <dgm:spPr/>
      <dgm:t>
        <a:bodyPr/>
        <a:lstStyle/>
        <a:p>
          <a:endParaRPr lang="en-ZA"/>
        </a:p>
      </dgm:t>
    </dgm:pt>
    <dgm:pt modelId="{2847FC4A-9D05-4DD5-BECB-AEAF6E464790}" type="pres">
      <dgm:prSet presAssocID="{2B3F2339-7021-4DE5-8817-BE5CF0E8A40C}" presName="connTx" presStyleLbl="parChTrans1D3" presStyleIdx="3" presStyleCnt="4"/>
      <dgm:spPr/>
      <dgm:t>
        <a:bodyPr/>
        <a:lstStyle/>
        <a:p>
          <a:endParaRPr lang="en-ZA"/>
        </a:p>
      </dgm:t>
    </dgm:pt>
    <dgm:pt modelId="{FF0D3F28-2BE8-4AC6-8C74-F31BC92C5078}" type="pres">
      <dgm:prSet presAssocID="{B17D85A5-9F34-4F9B-9179-05655ED5B1B2}" presName="root2" presStyleCnt="0"/>
      <dgm:spPr/>
    </dgm:pt>
    <dgm:pt modelId="{446A1F4B-0012-40FD-A763-72CD3523C69E}" type="pres">
      <dgm:prSet presAssocID="{B17D85A5-9F34-4F9B-9179-05655ED5B1B2}" presName="LevelTwoTextNode" presStyleLbl="node3" presStyleIdx="3" presStyleCnt="4">
        <dgm:presLayoutVars>
          <dgm:chPref val="3"/>
        </dgm:presLayoutVars>
      </dgm:prSet>
      <dgm:spPr/>
      <dgm:t>
        <a:bodyPr/>
        <a:lstStyle/>
        <a:p>
          <a:endParaRPr lang="en-ZA"/>
        </a:p>
      </dgm:t>
    </dgm:pt>
    <dgm:pt modelId="{3D93CD4E-9976-46BC-A164-7675F63F0C93}" type="pres">
      <dgm:prSet presAssocID="{B17D85A5-9F34-4F9B-9179-05655ED5B1B2}" presName="level3hierChild" presStyleCnt="0"/>
      <dgm:spPr/>
    </dgm:pt>
  </dgm:ptLst>
  <dgm:cxnLst>
    <dgm:cxn modelId="{74063EF6-038D-4347-AE31-6722D45D14CE}" type="presOf" srcId="{5265ACE2-3857-47CC-AAE8-EED6043F4F95}" destId="{E057D4AA-CD7D-4A17-9EC4-027D762349B6}" srcOrd="0" destOrd="0" presId="urn:microsoft.com/office/officeart/2005/8/layout/hierarchy2"/>
    <dgm:cxn modelId="{60F8DBFE-F242-4D50-A2DE-4E7728B81551}" srcId="{A70BF7F7-7778-4260-B8AE-7280261CB70E}" destId="{B17D85A5-9F34-4F9B-9179-05655ED5B1B2}" srcOrd="1" destOrd="0" parTransId="{2B3F2339-7021-4DE5-8817-BE5CF0E8A40C}" sibTransId="{331FBF89-95C6-4569-9C79-8AA03B094577}"/>
    <dgm:cxn modelId="{21391EFF-F06F-494C-9AA4-F17F405373DB}" type="presOf" srcId="{B6416C99-ADEE-4C67-B0C2-F28EE6921A43}" destId="{45F65B3F-5A05-4724-8C70-00AFE51A9D3F}" srcOrd="1" destOrd="0" presId="urn:microsoft.com/office/officeart/2005/8/layout/hierarchy2"/>
    <dgm:cxn modelId="{5E0BF7EB-1FCF-4FBC-9439-ABA108DC136B}" type="presOf" srcId="{FB01A0F7-ACE9-49AC-9718-FF63BA6408D7}" destId="{32A03AB7-C0CC-4C20-A3E1-6E8583720EB3}" srcOrd="0" destOrd="0" presId="urn:microsoft.com/office/officeart/2005/8/layout/hierarchy2"/>
    <dgm:cxn modelId="{FD05CAD0-C03D-43FD-805E-E9F4726478CF}" type="presOf" srcId="{B3EB10E8-8B71-443C-BA66-C419773AB7FB}" destId="{05516749-BE81-40EE-8F85-61E890367C94}" srcOrd="1" destOrd="0" presId="urn:microsoft.com/office/officeart/2005/8/layout/hierarchy2"/>
    <dgm:cxn modelId="{EED5734F-639F-43DB-B431-D64A0A9DF5C7}" type="presOf" srcId="{37B901D8-D75F-4166-A5B8-9B64BF861679}" destId="{9DC477F8-BD25-4003-B6FF-4AF7F7F019D5}" srcOrd="0" destOrd="0" presId="urn:microsoft.com/office/officeart/2005/8/layout/hierarchy2"/>
    <dgm:cxn modelId="{EEB470A5-8E6C-4660-A9D5-819881449285}" type="presOf" srcId="{07A6D8EE-8B80-4386-B702-EF3941BDE833}" destId="{26B1D38E-5930-4068-9381-2928E9485EF0}" srcOrd="0" destOrd="0" presId="urn:microsoft.com/office/officeart/2005/8/layout/hierarchy2"/>
    <dgm:cxn modelId="{25211730-F0C1-4A0E-A90E-91CF647EEF7F}" type="presOf" srcId="{B6416C99-ADEE-4C67-B0C2-F28EE6921A43}" destId="{5E9B396F-6665-433B-8FF6-AA53B2505466}" srcOrd="0" destOrd="0" presId="urn:microsoft.com/office/officeart/2005/8/layout/hierarchy2"/>
    <dgm:cxn modelId="{641CEB4A-09EE-4522-B146-0D4DE6F0F602}" type="presOf" srcId="{2B3F2339-7021-4DE5-8817-BE5CF0E8A40C}" destId="{E9476A94-49BD-48D1-93C6-C2B3D7C2518E}" srcOrd="0" destOrd="0" presId="urn:microsoft.com/office/officeart/2005/8/layout/hierarchy2"/>
    <dgm:cxn modelId="{91A230CF-E3B0-47BC-9C6B-B419B36BD1D9}" srcId="{5265ACE2-3857-47CC-AAE8-EED6043F4F95}" destId="{6F5FC3B5-EA00-4046-B3EE-5561BB9A708F}" srcOrd="0" destOrd="0" parTransId="{B6416C99-ADEE-4C67-B0C2-F28EE6921A43}" sibTransId="{2BBF9379-9574-4099-9A5B-CF7AC8106DBE}"/>
    <dgm:cxn modelId="{8BF1D4E4-D16F-4816-901C-CD18DC830766}" type="presOf" srcId="{FB01A0F7-ACE9-49AC-9718-FF63BA6408D7}" destId="{22C51F8D-2EBC-4360-AE63-86C04949AC94}" srcOrd="1" destOrd="0" presId="urn:microsoft.com/office/officeart/2005/8/layout/hierarchy2"/>
    <dgm:cxn modelId="{D4BFE2EC-B6D0-4D0E-9C13-4BD956E14EBE}" type="presOf" srcId="{DC2FA514-5BE8-4645-A441-38530BAE1C1B}" destId="{53A648B0-05E8-4BEE-AE2B-F5C73E7FC510}" srcOrd="0" destOrd="0" presId="urn:microsoft.com/office/officeart/2005/8/layout/hierarchy2"/>
    <dgm:cxn modelId="{F5168D46-19E4-4F5F-A022-CF0CEF5F50C8}" type="presOf" srcId="{E63F5AB7-45DD-419B-9F33-26081487D829}" destId="{7096A964-8DE0-4AA7-94FA-65E77592499C}" srcOrd="1" destOrd="0" presId="urn:microsoft.com/office/officeart/2005/8/layout/hierarchy2"/>
    <dgm:cxn modelId="{49720A45-97F5-4380-9329-0719EC998B1D}" srcId="{6F5FC3B5-EA00-4046-B3EE-5561BB9A708F}" destId="{37B901D8-D75F-4166-A5B8-9B64BF861679}" srcOrd="1" destOrd="0" parTransId="{4023B0C2-73DD-4959-AEAE-84AA117A8CE7}" sibTransId="{05921FEE-4CE9-49B8-AF31-814617635A4B}"/>
    <dgm:cxn modelId="{CC3B5B57-1F08-4448-9A51-9D6B1BE409FA}" srcId="{5265ACE2-3857-47CC-AAE8-EED6043F4F95}" destId="{A70BF7F7-7778-4260-B8AE-7280261CB70E}" srcOrd="1" destOrd="0" parTransId="{B3EB10E8-8B71-443C-BA66-C419773AB7FB}" sibTransId="{D8A65966-B8FC-4649-91CC-91315702932E}"/>
    <dgm:cxn modelId="{FE01A3A0-BACE-498A-AF49-FA56B8EEF926}" type="presOf" srcId="{A70BF7F7-7778-4260-B8AE-7280261CB70E}" destId="{DCED8D47-706A-4101-A6EB-6FA0766F756C}" srcOrd="0" destOrd="0" presId="urn:microsoft.com/office/officeart/2005/8/layout/hierarchy2"/>
    <dgm:cxn modelId="{89D3FCDF-C0A5-494A-8386-BCDA3BEC42F7}" type="presOf" srcId="{4023B0C2-73DD-4959-AEAE-84AA117A8CE7}" destId="{134BA3F4-55CA-4486-BE75-2889F2D13F5D}" srcOrd="1" destOrd="0" presId="urn:microsoft.com/office/officeart/2005/8/layout/hierarchy2"/>
    <dgm:cxn modelId="{39647664-A928-45B0-859D-0C6E42CEA331}" type="presOf" srcId="{4023B0C2-73DD-4959-AEAE-84AA117A8CE7}" destId="{22B7A8B9-C55A-4A93-97CE-5293CBBDA7B3}" srcOrd="0" destOrd="0" presId="urn:microsoft.com/office/officeart/2005/8/layout/hierarchy2"/>
    <dgm:cxn modelId="{2FD23209-E0F0-4FF0-AD3A-0078E2DA5FB3}" type="presOf" srcId="{B3EB10E8-8B71-443C-BA66-C419773AB7FB}" destId="{E0EA28F9-F230-44EE-81E3-AA683869A35D}" srcOrd="0" destOrd="0" presId="urn:microsoft.com/office/officeart/2005/8/layout/hierarchy2"/>
    <dgm:cxn modelId="{9F59FF78-1865-493E-98C9-592C8C75FB13}" srcId="{A70BF7F7-7778-4260-B8AE-7280261CB70E}" destId="{DC2FA514-5BE8-4645-A441-38530BAE1C1B}" srcOrd="0" destOrd="0" parTransId="{FB01A0F7-ACE9-49AC-9718-FF63BA6408D7}" sibTransId="{F1B30951-8631-4284-92AB-8093FDBB7418}"/>
    <dgm:cxn modelId="{78FA6A8E-5104-46A8-926B-386BCF01694D}" type="presOf" srcId="{B17D85A5-9F34-4F9B-9179-05655ED5B1B2}" destId="{446A1F4B-0012-40FD-A763-72CD3523C69E}" srcOrd="0" destOrd="0" presId="urn:microsoft.com/office/officeart/2005/8/layout/hierarchy2"/>
    <dgm:cxn modelId="{0AB3C345-75E2-46A2-AF54-E88543D1033E}" srcId="{6F5FC3B5-EA00-4046-B3EE-5561BB9A708F}" destId="{ABF7AB41-DCE0-491F-9ACD-B6FDDFA7A890}" srcOrd="0" destOrd="0" parTransId="{E63F5AB7-45DD-419B-9F33-26081487D829}" sibTransId="{2B6A6268-623B-45C2-8905-DA1E46CCFCE1}"/>
    <dgm:cxn modelId="{091A0C99-0E23-4127-A6FD-E67D49F0394B}" srcId="{07A6D8EE-8B80-4386-B702-EF3941BDE833}" destId="{5265ACE2-3857-47CC-AAE8-EED6043F4F95}" srcOrd="0" destOrd="0" parTransId="{4C181896-8249-42B1-BA2C-AF3C2EBF08F5}" sibTransId="{3E0DEDBE-04AC-40AA-886E-452079A8CDA4}"/>
    <dgm:cxn modelId="{BEBD32F6-1926-4DB3-AE6D-CE21A54DE13D}" type="presOf" srcId="{E63F5AB7-45DD-419B-9F33-26081487D829}" destId="{82EEFBFE-8E2A-437B-B04E-C3213754C4F0}" srcOrd="0" destOrd="0" presId="urn:microsoft.com/office/officeart/2005/8/layout/hierarchy2"/>
    <dgm:cxn modelId="{DF2C54D9-90FF-424B-8D87-01D95D894AE6}" type="presOf" srcId="{2B3F2339-7021-4DE5-8817-BE5CF0E8A40C}" destId="{2847FC4A-9D05-4DD5-BECB-AEAF6E464790}" srcOrd="1" destOrd="0" presId="urn:microsoft.com/office/officeart/2005/8/layout/hierarchy2"/>
    <dgm:cxn modelId="{897B6913-1ACA-4E24-B76F-DDD89889AE2E}" type="presOf" srcId="{ABF7AB41-DCE0-491F-9ACD-B6FDDFA7A890}" destId="{BB60967E-BA74-4832-A1E8-26D2A363BBD7}" srcOrd="0" destOrd="0" presId="urn:microsoft.com/office/officeart/2005/8/layout/hierarchy2"/>
    <dgm:cxn modelId="{EB6902EF-2F21-4504-AB0C-99C317EE9BB5}" type="presOf" srcId="{6F5FC3B5-EA00-4046-B3EE-5561BB9A708F}" destId="{3141A821-043D-410B-A999-DAAE8635597D}" srcOrd="0" destOrd="0" presId="urn:microsoft.com/office/officeart/2005/8/layout/hierarchy2"/>
    <dgm:cxn modelId="{DD7734F9-002C-4554-B36D-A7DC0C139331}" type="presParOf" srcId="{26B1D38E-5930-4068-9381-2928E9485EF0}" destId="{A8BB9352-FA49-4505-86C2-FD040243A6EF}" srcOrd="0" destOrd="0" presId="urn:microsoft.com/office/officeart/2005/8/layout/hierarchy2"/>
    <dgm:cxn modelId="{91C7452F-F0E5-4959-A90F-C04D314FC316}" type="presParOf" srcId="{A8BB9352-FA49-4505-86C2-FD040243A6EF}" destId="{E057D4AA-CD7D-4A17-9EC4-027D762349B6}" srcOrd="0" destOrd="0" presId="urn:microsoft.com/office/officeart/2005/8/layout/hierarchy2"/>
    <dgm:cxn modelId="{8362683C-60E8-41BD-9B30-8D9181456D5F}" type="presParOf" srcId="{A8BB9352-FA49-4505-86C2-FD040243A6EF}" destId="{223F1687-B794-410E-B14F-D20948AEBD69}" srcOrd="1" destOrd="0" presId="urn:microsoft.com/office/officeart/2005/8/layout/hierarchy2"/>
    <dgm:cxn modelId="{8A09B461-97CF-46A5-BC48-CBE6BE04D8F0}" type="presParOf" srcId="{223F1687-B794-410E-B14F-D20948AEBD69}" destId="{5E9B396F-6665-433B-8FF6-AA53B2505466}" srcOrd="0" destOrd="0" presId="urn:microsoft.com/office/officeart/2005/8/layout/hierarchy2"/>
    <dgm:cxn modelId="{20DFEE8E-E528-4739-BA75-6E79D209FA80}" type="presParOf" srcId="{5E9B396F-6665-433B-8FF6-AA53B2505466}" destId="{45F65B3F-5A05-4724-8C70-00AFE51A9D3F}" srcOrd="0" destOrd="0" presId="urn:microsoft.com/office/officeart/2005/8/layout/hierarchy2"/>
    <dgm:cxn modelId="{6F70A5E1-5BD5-4992-A555-23913D332AEE}" type="presParOf" srcId="{223F1687-B794-410E-B14F-D20948AEBD69}" destId="{35F6E2FF-618E-4A6B-89FE-436C363E55EB}" srcOrd="1" destOrd="0" presId="urn:microsoft.com/office/officeart/2005/8/layout/hierarchy2"/>
    <dgm:cxn modelId="{9A1BE32A-F6FA-4F21-B7D7-41C05AD7BC50}" type="presParOf" srcId="{35F6E2FF-618E-4A6B-89FE-436C363E55EB}" destId="{3141A821-043D-410B-A999-DAAE8635597D}" srcOrd="0" destOrd="0" presId="urn:microsoft.com/office/officeart/2005/8/layout/hierarchy2"/>
    <dgm:cxn modelId="{44E6745F-165E-4A9B-B199-166C30EA94AA}" type="presParOf" srcId="{35F6E2FF-618E-4A6B-89FE-436C363E55EB}" destId="{2C23B441-8F19-44E7-9CBD-64AFE66081E9}" srcOrd="1" destOrd="0" presId="urn:microsoft.com/office/officeart/2005/8/layout/hierarchy2"/>
    <dgm:cxn modelId="{88C756C4-E186-4A6C-9571-FA562188D219}" type="presParOf" srcId="{2C23B441-8F19-44E7-9CBD-64AFE66081E9}" destId="{82EEFBFE-8E2A-437B-B04E-C3213754C4F0}" srcOrd="0" destOrd="0" presId="urn:microsoft.com/office/officeart/2005/8/layout/hierarchy2"/>
    <dgm:cxn modelId="{532C797B-24C8-4208-B8C9-ECDB03AE2D1A}" type="presParOf" srcId="{82EEFBFE-8E2A-437B-B04E-C3213754C4F0}" destId="{7096A964-8DE0-4AA7-94FA-65E77592499C}" srcOrd="0" destOrd="0" presId="urn:microsoft.com/office/officeart/2005/8/layout/hierarchy2"/>
    <dgm:cxn modelId="{5C8D016E-9EAA-42CE-B68A-E25DABD213CE}" type="presParOf" srcId="{2C23B441-8F19-44E7-9CBD-64AFE66081E9}" destId="{A824FDE2-0BB0-4C42-A1C9-82CC2B0B98ED}" srcOrd="1" destOrd="0" presId="urn:microsoft.com/office/officeart/2005/8/layout/hierarchy2"/>
    <dgm:cxn modelId="{7CC309AE-45D7-4DC6-B5EE-EA39EDBFB1A0}" type="presParOf" srcId="{A824FDE2-0BB0-4C42-A1C9-82CC2B0B98ED}" destId="{BB60967E-BA74-4832-A1E8-26D2A363BBD7}" srcOrd="0" destOrd="0" presId="urn:microsoft.com/office/officeart/2005/8/layout/hierarchy2"/>
    <dgm:cxn modelId="{C9213048-17EF-43D5-975D-70656B30500E}" type="presParOf" srcId="{A824FDE2-0BB0-4C42-A1C9-82CC2B0B98ED}" destId="{5C4FD480-F497-4638-A183-0A095FD4506A}" srcOrd="1" destOrd="0" presId="urn:microsoft.com/office/officeart/2005/8/layout/hierarchy2"/>
    <dgm:cxn modelId="{7C5CF0C3-7D3B-4B4F-8B11-E7098A7282FD}" type="presParOf" srcId="{2C23B441-8F19-44E7-9CBD-64AFE66081E9}" destId="{22B7A8B9-C55A-4A93-97CE-5293CBBDA7B3}" srcOrd="2" destOrd="0" presId="urn:microsoft.com/office/officeart/2005/8/layout/hierarchy2"/>
    <dgm:cxn modelId="{A48DCCF6-7064-4869-A967-4CBD52386567}" type="presParOf" srcId="{22B7A8B9-C55A-4A93-97CE-5293CBBDA7B3}" destId="{134BA3F4-55CA-4486-BE75-2889F2D13F5D}" srcOrd="0" destOrd="0" presId="urn:microsoft.com/office/officeart/2005/8/layout/hierarchy2"/>
    <dgm:cxn modelId="{DE4D5DD8-1ACD-4566-80AC-CAB87CC6C34F}" type="presParOf" srcId="{2C23B441-8F19-44E7-9CBD-64AFE66081E9}" destId="{DE5917F0-0018-4E85-835E-72E418BBB485}" srcOrd="3" destOrd="0" presId="urn:microsoft.com/office/officeart/2005/8/layout/hierarchy2"/>
    <dgm:cxn modelId="{32C5F0DF-0C0C-42BF-AB02-8881D1F3C762}" type="presParOf" srcId="{DE5917F0-0018-4E85-835E-72E418BBB485}" destId="{9DC477F8-BD25-4003-B6FF-4AF7F7F019D5}" srcOrd="0" destOrd="0" presId="urn:microsoft.com/office/officeart/2005/8/layout/hierarchy2"/>
    <dgm:cxn modelId="{7FD123BE-EE8D-4C5A-9A0F-AC3DAE8E8EE5}" type="presParOf" srcId="{DE5917F0-0018-4E85-835E-72E418BBB485}" destId="{6644313E-D374-4A60-94C3-42BF7125754F}" srcOrd="1" destOrd="0" presId="urn:microsoft.com/office/officeart/2005/8/layout/hierarchy2"/>
    <dgm:cxn modelId="{A6C451A5-647B-4582-A665-AE82175E01F0}" type="presParOf" srcId="{223F1687-B794-410E-B14F-D20948AEBD69}" destId="{E0EA28F9-F230-44EE-81E3-AA683869A35D}" srcOrd="2" destOrd="0" presId="urn:microsoft.com/office/officeart/2005/8/layout/hierarchy2"/>
    <dgm:cxn modelId="{C4BAECE3-596E-4D6F-9C5F-B2EC9A02C94C}" type="presParOf" srcId="{E0EA28F9-F230-44EE-81E3-AA683869A35D}" destId="{05516749-BE81-40EE-8F85-61E890367C94}" srcOrd="0" destOrd="0" presId="urn:microsoft.com/office/officeart/2005/8/layout/hierarchy2"/>
    <dgm:cxn modelId="{505CC84C-BBD2-46A8-934E-6E742C4D6D92}" type="presParOf" srcId="{223F1687-B794-410E-B14F-D20948AEBD69}" destId="{536CA8AB-11D7-4978-BD5E-207F45098C3B}" srcOrd="3" destOrd="0" presId="urn:microsoft.com/office/officeart/2005/8/layout/hierarchy2"/>
    <dgm:cxn modelId="{73B047AD-255A-4021-B2CC-02131272DCF3}" type="presParOf" srcId="{536CA8AB-11D7-4978-BD5E-207F45098C3B}" destId="{DCED8D47-706A-4101-A6EB-6FA0766F756C}" srcOrd="0" destOrd="0" presId="urn:microsoft.com/office/officeart/2005/8/layout/hierarchy2"/>
    <dgm:cxn modelId="{4A5E1BDB-6A7A-4E10-A5E9-857CC7293AAC}" type="presParOf" srcId="{536CA8AB-11D7-4978-BD5E-207F45098C3B}" destId="{2C93D2BD-456D-4DB7-852E-B76C7FF8FE32}" srcOrd="1" destOrd="0" presId="urn:microsoft.com/office/officeart/2005/8/layout/hierarchy2"/>
    <dgm:cxn modelId="{3B31B16C-9748-4ADA-8A13-C4C9443297C3}" type="presParOf" srcId="{2C93D2BD-456D-4DB7-852E-B76C7FF8FE32}" destId="{32A03AB7-C0CC-4C20-A3E1-6E8583720EB3}" srcOrd="0" destOrd="0" presId="urn:microsoft.com/office/officeart/2005/8/layout/hierarchy2"/>
    <dgm:cxn modelId="{7377B389-E781-4D68-BF90-D3C3ADCD0008}" type="presParOf" srcId="{32A03AB7-C0CC-4C20-A3E1-6E8583720EB3}" destId="{22C51F8D-2EBC-4360-AE63-86C04949AC94}" srcOrd="0" destOrd="0" presId="urn:microsoft.com/office/officeart/2005/8/layout/hierarchy2"/>
    <dgm:cxn modelId="{C3493B1C-5FE5-45D2-ADD2-1018886C1B25}" type="presParOf" srcId="{2C93D2BD-456D-4DB7-852E-B76C7FF8FE32}" destId="{9E11C5C8-D26F-4509-800D-3A82D0A8AA58}" srcOrd="1" destOrd="0" presId="urn:microsoft.com/office/officeart/2005/8/layout/hierarchy2"/>
    <dgm:cxn modelId="{7E3426BD-DE97-4092-B6C5-FBFEE7E68BD2}" type="presParOf" srcId="{9E11C5C8-D26F-4509-800D-3A82D0A8AA58}" destId="{53A648B0-05E8-4BEE-AE2B-F5C73E7FC510}" srcOrd="0" destOrd="0" presId="urn:microsoft.com/office/officeart/2005/8/layout/hierarchy2"/>
    <dgm:cxn modelId="{A7EC43D9-89DC-40E5-8007-0F6BE4E12A68}" type="presParOf" srcId="{9E11C5C8-D26F-4509-800D-3A82D0A8AA58}" destId="{CAB50BE6-1640-4645-A3C3-045C2DCBD45B}" srcOrd="1" destOrd="0" presId="urn:microsoft.com/office/officeart/2005/8/layout/hierarchy2"/>
    <dgm:cxn modelId="{F1A4D85B-106F-4C29-A4FB-0459135BD6FF}" type="presParOf" srcId="{2C93D2BD-456D-4DB7-852E-B76C7FF8FE32}" destId="{E9476A94-49BD-48D1-93C6-C2B3D7C2518E}" srcOrd="2" destOrd="0" presId="urn:microsoft.com/office/officeart/2005/8/layout/hierarchy2"/>
    <dgm:cxn modelId="{CDADB0EC-6BA1-4537-982A-AB19ACAEDB46}" type="presParOf" srcId="{E9476A94-49BD-48D1-93C6-C2B3D7C2518E}" destId="{2847FC4A-9D05-4DD5-BECB-AEAF6E464790}" srcOrd="0" destOrd="0" presId="urn:microsoft.com/office/officeart/2005/8/layout/hierarchy2"/>
    <dgm:cxn modelId="{A5A1CDA4-C6BA-430F-9F02-06545BED374B}" type="presParOf" srcId="{2C93D2BD-456D-4DB7-852E-B76C7FF8FE32}" destId="{FF0D3F28-2BE8-4AC6-8C74-F31BC92C5078}" srcOrd="3" destOrd="0" presId="urn:microsoft.com/office/officeart/2005/8/layout/hierarchy2"/>
    <dgm:cxn modelId="{2DA65CE8-2147-4F75-9B10-DC1269AB68DA}" type="presParOf" srcId="{FF0D3F28-2BE8-4AC6-8C74-F31BC92C5078}" destId="{446A1F4B-0012-40FD-A763-72CD3523C69E}" srcOrd="0" destOrd="0" presId="urn:microsoft.com/office/officeart/2005/8/layout/hierarchy2"/>
    <dgm:cxn modelId="{12257DCC-BF9A-4A3F-AB0B-C8148375A5A5}" type="presParOf" srcId="{FF0D3F28-2BE8-4AC6-8C74-F31BC92C5078}" destId="{3D93CD4E-9976-46BC-A164-7675F63F0C9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A6D8EE-8B80-4386-B702-EF3941BDE833}"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ZA"/>
        </a:p>
      </dgm:t>
    </dgm:pt>
    <dgm:pt modelId="{5265ACE2-3857-47CC-AAE8-EED6043F4F95}">
      <dgm:prSet phldrT="[Text]"/>
      <dgm:spPr>
        <a:solidFill>
          <a:schemeClr val="tx2">
            <a:lumMod val="20000"/>
            <a:lumOff val="80000"/>
          </a:schemeClr>
        </a:solidFill>
        <a:ln>
          <a:solidFill>
            <a:schemeClr val="tx2">
              <a:lumMod val="20000"/>
              <a:lumOff val="80000"/>
            </a:schemeClr>
          </a:solidFill>
        </a:ln>
      </dgm:spPr>
      <dgm:t>
        <a:bodyPr/>
        <a:lstStyle/>
        <a:p>
          <a:r>
            <a:rPr lang="en-ZA" b="1" dirty="0" smtClean="0">
              <a:latin typeface="Segoe UI Light" panose="020B0502040204020203" pitchFamily="34" charset="0"/>
              <a:cs typeface="Segoe UI Light" panose="020B0502040204020203" pitchFamily="34" charset="0"/>
            </a:rPr>
            <a:t>Programme 2</a:t>
          </a:r>
        </a:p>
        <a:p>
          <a:r>
            <a:rPr lang="en-ZA" b="1" dirty="0" smtClean="0">
              <a:latin typeface="Segoe UI Light" panose="020B0502040204020203" pitchFamily="34" charset="0"/>
              <a:cs typeface="Segoe UI Light" panose="020B0502040204020203" pitchFamily="34" charset="0"/>
            </a:rPr>
            <a:t>Visible Policing</a:t>
          </a:r>
          <a:endParaRPr lang="en-ZA" b="1" dirty="0">
            <a:latin typeface="Segoe UI Light" panose="020B0502040204020203" pitchFamily="34" charset="0"/>
            <a:cs typeface="Segoe UI Light" panose="020B0502040204020203" pitchFamily="34" charset="0"/>
          </a:endParaRPr>
        </a:p>
      </dgm:t>
    </dgm:pt>
    <dgm:pt modelId="{4C181896-8249-42B1-BA2C-AF3C2EBF08F5}" type="par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3E0DEDBE-04AC-40AA-886E-452079A8CDA4}" type="sib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6F5FC3B5-EA00-4046-B3EE-5561BB9A708F}">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Improved regulation of firearms</a:t>
          </a:r>
          <a:endParaRPr lang="en-ZA" dirty="0">
            <a:latin typeface="Segoe UI Light" panose="020B0502040204020203" pitchFamily="34" charset="0"/>
            <a:cs typeface="Segoe UI Light" panose="020B0502040204020203" pitchFamily="34" charset="0"/>
          </a:endParaRPr>
        </a:p>
      </dgm:t>
    </dgm:pt>
    <dgm:pt modelId="{B6416C99-ADEE-4C67-B0C2-F28EE6921A43}" type="parTrans" cxnId="{91A230CF-E3B0-47BC-9C6B-B419B36BD1D9}">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BF9379-9574-4099-9A5B-CF7AC8106DBE}" type="sibTrans" cxnId="{91A230CF-E3B0-47BC-9C6B-B419B36BD1D9}">
      <dgm:prSet/>
      <dgm:spPr/>
      <dgm:t>
        <a:bodyPr/>
        <a:lstStyle/>
        <a:p>
          <a:endParaRPr lang="en-ZA">
            <a:latin typeface="Segoe UI Light" panose="020B0502040204020203" pitchFamily="34" charset="0"/>
            <a:cs typeface="Segoe UI Light" panose="020B0502040204020203" pitchFamily="34" charset="0"/>
          </a:endParaRPr>
        </a:p>
      </dgm:t>
    </dgm:pt>
    <dgm:pt modelId="{ABF7AB41-DCE0-491F-9ACD-B6FDDFA7A890}">
      <dgm:prSet phldrT="[Text]"/>
      <dgm:spPr/>
      <dgm:t>
        <a:bodyPr/>
        <a:lstStyle/>
        <a:p>
          <a:r>
            <a:rPr lang="en-ZA" dirty="0" smtClean="0">
              <a:latin typeface="Segoe UI Light" panose="020B0502040204020203" pitchFamily="34" charset="0"/>
              <a:cs typeface="Segoe UI Light" panose="020B0502040204020203" pitchFamily="34" charset="0"/>
            </a:rPr>
            <a:t>Firearm recoveries performance updated to 4204. Target adjusted to 4225</a:t>
          </a:r>
          <a:endParaRPr lang="en-ZA" dirty="0">
            <a:latin typeface="Segoe UI Light" panose="020B0502040204020203" pitchFamily="34" charset="0"/>
            <a:cs typeface="Segoe UI Light" panose="020B0502040204020203" pitchFamily="34" charset="0"/>
          </a:endParaRPr>
        </a:p>
      </dgm:t>
    </dgm:pt>
    <dgm:pt modelId="{E63F5AB7-45DD-419B-9F33-26081487D829}" type="parTrans" cxnId="{0AB3C345-75E2-46A2-AF54-E88543D1033E}">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6A6268-623B-45C2-8905-DA1E46CCFCE1}" type="sibTrans" cxnId="{0AB3C345-75E2-46A2-AF54-E88543D1033E}">
      <dgm:prSet/>
      <dgm:spPr/>
      <dgm:t>
        <a:bodyPr/>
        <a:lstStyle/>
        <a:p>
          <a:endParaRPr lang="en-ZA">
            <a:latin typeface="Segoe UI Light" panose="020B0502040204020203" pitchFamily="34" charset="0"/>
            <a:cs typeface="Segoe UI Light" panose="020B0502040204020203" pitchFamily="34" charset="0"/>
          </a:endParaRPr>
        </a:p>
      </dgm:t>
    </dgm:pt>
    <dgm:pt modelId="{37B901D8-D75F-4166-A5B8-9B64BF861679}">
      <dgm:prSet phldrT="[Text]"/>
      <dgm:spPr/>
      <dgm:t>
        <a:bodyPr/>
        <a:lstStyle/>
        <a:p>
          <a:r>
            <a:rPr lang="en-ZA" dirty="0" smtClean="0">
              <a:latin typeface="Segoe UI Light" panose="020B0502040204020203" pitchFamily="34" charset="0"/>
              <a:cs typeface="Segoe UI Light" panose="020B0502040204020203" pitchFamily="34" charset="0"/>
            </a:rPr>
            <a:t>SAPS firearms recoveries updated to 459. Target adjusted to 5% increase (482)</a:t>
          </a:r>
          <a:endParaRPr lang="en-ZA" dirty="0">
            <a:latin typeface="Segoe UI Light" panose="020B0502040204020203" pitchFamily="34" charset="0"/>
            <a:cs typeface="Segoe UI Light" panose="020B0502040204020203" pitchFamily="34" charset="0"/>
          </a:endParaRPr>
        </a:p>
      </dgm:t>
    </dgm:pt>
    <dgm:pt modelId="{4023B0C2-73DD-4959-AEAE-84AA117A8CE7}" type="parTrans" cxnId="{49720A45-97F5-4380-9329-0719EC998B1D}">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05921FEE-4CE9-49B8-AF31-814617635A4B}" type="sibTrans" cxnId="{49720A45-97F5-4380-9329-0719EC998B1D}">
      <dgm:prSet/>
      <dgm:spPr/>
      <dgm:t>
        <a:bodyPr/>
        <a:lstStyle/>
        <a:p>
          <a:endParaRPr lang="en-ZA">
            <a:latin typeface="Segoe UI Light" panose="020B0502040204020203" pitchFamily="34" charset="0"/>
            <a:cs typeface="Segoe UI Light" panose="020B0502040204020203" pitchFamily="34" charset="0"/>
          </a:endParaRPr>
        </a:p>
      </dgm:t>
    </dgm:pt>
    <dgm:pt modelId="{A70BF7F7-7778-4260-B8AE-7280261CB70E}">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Reduced levels of contact crime</a:t>
          </a:r>
          <a:endParaRPr lang="en-ZA" dirty="0">
            <a:latin typeface="Segoe UI Light" panose="020B0502040204020203" pitchFamily="34" charset="0"/>
            <a:cs typeface="Segoe UI Light" panose="020B0502040204020203" pitchFamily="34" charset="0"/>
          </a:endParaRPr>
        </a:p>
      </dgm:t>
    </dgm:pt>
    <dgm:pt modelId="{B3EB10E8-8B71-443C-BA66-C419773AB7FB}" type="parTrans" cxnId="{CC3B5B57-1F08-4448-9A51-9D6B1BE409FA}">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D8A65966-B8FC-4649-91CC-91315702932E}" type="sibTrans" cxnId="{CC3B5B57-1F08-4448-9A51-9D6B1BE409FA}">
      <dgm:prSet/>
      <dgm:spPr/>
      <dgm:t>
        <a:bodyPr/>
        <a:lstStyle/>
        <a:p>
          <a:endParaRPr lang="en-ZA">
            <a:latin typeface="Segoe UI Light" panose="020B0502040204020203" pitchFamily="34" charset="0"/>
            <a:cs typeface="Segoe UI Light" panose="020B0502040204020203" pitchFamily="34" charset="0"/>
          </a:endParaRPr>
        </a:p>
      </dgm:t>
    </dgm:pt>
    <dgm:pt modelId="{DC2FA514-5BE8-4645-A441-38530BAE1C1B}">
      <dgm:prSet phldrT="[Text]"/>
      <dgm:spPr/>
      <dgm:t>
        <a:bodyPr/>
        <a:lstStyle/>
        <a:p>
          <a:r>
            <a:rPr lang="en-ZA" dirty="0" smtClean="0">
              <a:latin typeface="Segoe UI Light" panose="020B0502040204020203" pitchFamily="34" charset="0"/>
              <a:cs typeface="Segoe UI Light" panose="020B0502040204020203" pitchFamily="34" charset="0"/>
            </a:rPr>
            <a:t>Actual increase adjusted to 0.6%. Target adjusted to 7.48%</a:t>
          </a:r>
          <a:endParaRPr lang="en-ZA" dirty="0">
            <a:latin typeface="Segoe UI Light" panose="020B0502040204020203" pitchFamily="34" charset="0"/>
            <a:cs typeface="Segoe UI Light" panose="020B0502040204020203" pitchFamily="34" charset="0"/>
          </a:endParaRPr>
        </a:p>
      </dgm:t>
    </dgm:pt>
    <dgm:pt modelId="{FB01A0F7-ACE9-49AC-9718-FF63BA6408D7}" type="parTrans" cxnId="{9F59FF78-1865-493E-98C9-592C8C75FB13}">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F1B30951-8631-4284-92AB-8093FDBB7418}" type="sibTrans" cxnId="{9F59FF78-1865-493E-98C9-592C8C75FB13}">
      <dgm:prSet/>
      <dgm:spPr/>
      <dgm:t>
        <a:bodyPr/>
        <a:lstStyle/>
        <a:p>
          <a:endParaRPr lang="en-ZA">
            <a:latin typeface="Segoe UI Light" panose="020B0502040204020203" pitchFamily="34" charset="0"/>
            <a:cs typeface="Segoe UI Light" panose="020B0502040204020203" pitchFamily="34" charset="0"/>
          </a:endParaRPr>
        </a:p>
      </dgm:t>
    </dgm:pt>
    <dgm:pt modelId="{B17D85A5-9F34-4F9B-9179-05655ED5B1B2}">
      <dgm:prSet phldrT="[Text]"/>
      <dgm:spPr/>
      <dgm:t>
        <a:bodyPr/>
        <a:lstStyle/>
        <a:p>
          <a:r>
            <a:rPr lang="en-ZA" dirty="0" smtClean="0">
              <a:latin typeface="Segoe UI Light" panose="020B0502040204020203" pitchFamily="34" charset="0"/>
              <a:cs typeface="Segoe UI Light" panose="020B0502040204020203" pitchFamily="34" charset="0"/>
            </a:rPr>
            <a:t>Escapes actual adjusted to 680. Target adjusted to 2% reduction  (666)</a:t>
          </a:r>
          <a:endParaRPr lang="en-ZA" dirty="0">
            <a:latin typeface="Segoe UI Light" panose="020B0502040204020203" pitchFamily="34" charset="0"/>
            <a:cs typeface="Segoe UI Light" panose="020B0502040204020203" pitchFamily="34" charset="0"/>
          </a:endParaRPr>
        </a:p>
      </dgm:t>
    </dgm:pt>
    <dgm:pt modelId="{2B3F2339-7021-4DE5-8817-BE5CF0E8A40C}" type="parTrans" cxnId="{60F8DBFE-F242-4D50-A2DE-4E7728B81551}">
      <dgm:prSet/>
      <dgm:spPr>
        <a:ln>
          <a:prstDash val="dash"/>
          <a:headEnd type="none" w="med" len="med"/>
          <a:tailEnd type="triangle" w="med" len="med"/>
        </a:ln>
      </dgm:spPr>
      <dgm:t>
        <a:bodyPr/>
        <a:lstStyle/>
        <a:p>
          <a:endParaRPr lang="en-ZA"/>
        </a:p>
      </dgm:t>
    </dgm:pt>
    <dgm:pt modelId="{331FBF89-95C6-4569-9C79-8AA03B094577}" type="sibTrans" cxnId="{60F8DBFE-F242-4D50-A2DE-4E7728B81551}">
      <dgm:prSet/>
      <dgm:spPr/>
      <dgm:t>
        <a:bodyPr/>
        <a:lstStyle/>
        <a:p>
          <a:endParaRPr lang="en-ZA"/>
        </a:p>
      </dgm:t>
    </dgm:pt>
    <dgm:pt modelId="{F2F43F8E-EB78-48E9-8706-CAC8F05B48D3}">
      <dgm:prSet phldrT="[Text]"/>
      <dgm:spPr/>
      <dgm:t>
        <a:bodyPr/>
        <a:lstStyle/>
        <a:p>
          <a:r>
            <a:rPr lang="en-ZA" dirty="0" smtClean="0">
              <a:latin typeface="Segoe UI Light" panose="020B0502040204020203" pitchFamily="34" charset="0"/>
              <a:cs typeface="Segoe UI Light" panose="020B0502040204020203" pitchFamily="34" charset="0"/>
            </a:rPr>
            <a:t>Firearm licences time period to finalise applications adjusted from 90 to 120 days </a:t>
          </a:r>
          <a:endParaRPr lang="en-ZA" dirty="0">
            <a:latin typeface="Segoe UI Light" panose="020B0502040204020203" pitchFamily="34" charset="0"/>
            <a:cs typeface="Segoe UI Light" panose="020B0502040204020203" pitchFamily="34" charset="0"/>
          </a:endParaRPr>
        </a:p>
      </dgm:t>
    </dgm:pt>
    <dgm:pt modelId="{9B3DFF51-D2C8-4AB6-8965-AE9DEF84F3F6}" type="parTrans" cxnId="{6420C351-74CE-4321-ADE1-E1C4D84DB475}">
      <dgm:prSet/>
      <dgm:spPr>
        <a:ln>
          <a:prstDash val="dash"/>
          <a:headEnd type="none" w="med" len="med"/>
          <a:tailEnd type="triangle" w="med" len="med"/>
        </a:ln>
      </dgm:spPr>
      <dgm:t>
        <a:bodyPr/>
        <a:lstStyle/>
        <a:p>
          <a:endParaRPr lang="en-ZA"/>
        </a:p>
      </dgm:t>
    </dgm:pt>
    <dgm:pt modelId="{48623E55-D72B-4F50-9D06-5397897F0E10}" type="sibTrans" cxnId="{6420C351-74CE-4321-ADE1-E1C4D84DB475}">
      <dgm:prSet/>
      <dgm:spPr/>
      <dgm:t>
        <a:bodyPr/>
        <a:lstStyle/>
        <a:p>
          <a:endParaRPr lang="en-ZA"/>
        </a:p>
      </dgm:t>
    </dgm:pt>
    <dgm:pt modelId="{26B1D38E-5930-4068-9381-2928E9485EF0}" type="pres">
      <dgm:prSet presAssocID="{07A6D8EE-8B80-4386-B702-EF3941BDE833}" presName="diagram" presStyleCnt="0">
        <dgm:presLayoutVars>
          <dgm:chPref val="1"/>
          <dgm:dir/>
          <dgm:animOne val="branch"/>
          <dgm:animLvl val="lvl"/>
          <dgm:resizeHandles val="exact"/>
        </dgm:presLayoutVars>
      </dgm:prSet>
      <dgm:spPr/>
      <dgm:t>
        <a:bodyPr/>
        <a:lstStyle/>
        <a:p>
          <a:endParaRPr lang="en-ZA"/>
        </a:p>
      </dgm:t>
    </dgm:pt>
    <dgm:pt modelId="{A8BB9352-FA49-4505-86C2-FD040243A6EF}" type="pres">
      <dgm:prSet presAssocID="{5265ACE2-3857-47CC-AAE8-EED6043F4F95}" presName="root1" presStyleCnt="0"/>
      <dgm:spPr/>
    </dgm:pt>
    <dgm:pt modelId="{E057D4AA-CD7D-4A17-9EC4-027D762349B6}" type="pres">
      <dgm:prSet presAssocID="{5265ACE2-3857-47CC-AAE8-EED6043F4F95}" presName="LevelOneTextNode" presStyleLbl="node0" presStyleIdx="0" presStyleCnt="1">
        <dgm:presLayoutVars>
          <dgm:chPref val="3"/>
        </dgm:presLayoutVars>
      </dgm:prSet>
      <dgm:spPr/>
      <dgm:t>
        <a:bodyPr/>
        <a:lstStyle/>
        <a:p>
          <a:endParaRPr lang="en-ZA"/>
        </a:p>
      </dgm:t>
    </dgm:pt>
    <dgm:pt modelId="{223F1687-B794-410E-B14F-D20948AEBD69}" type="pres">
      <dgm:prSet presAssocID="{5265ACE2-3857-47CC-AAE8-EED6043F4F95}" presName="level2hierChild" presStyleCnt="0"/>
      <dgm:spPr/>
    </dgm:pt>
    <dgm:pt modelId="{5E9B396F-6665-433B-8FF6-AA53B2505466}" type="pres">
      <dgm:prSet presAssocID="{B6416C99-ADEE-4C67-B0C2-F28EE6921A43}" presName="conn2-1" presStyleLbl="parChTrans1D2" presStyleIdx="0" presStyleCnt="2"/>
      <dgm:spPr/>
      <dgm:t>
        <a:bodyPr/>
        <a:lstStyle/>
        <a:p>
          <a:endParaRPr lang="en-ZA"/>
        </a:p>
      </dgm:t>
    </dgm:pt>
    <dgm:pt modelId="{45F65B3F-5A05-4724-8C70-00AFE51A9D3F}" type="pres">
      <dgm:prSet presAssocID="{B6416C99-ADEE-4C67-B0C2-F28EE6921A43}" presName="connTx" presStyleLbl="parChTrans1D2" presStyleIdx="0" presStyleCnt="2"/>
      <dgm:spPr/>
      <dgm:t>
        <a:bodyPr/>
        <a:lstStyle/>
        <a:p>
          <a:endParaRPr lang="en-ZA"/>
        </a:p>
      </dgm:t>
    </dgm:pt>
    <dgm:pt modelId="{35F6E2FF-618E-4A6B-89FE-436C363E55EB}" type="pres">
      <dgm:prSet presAssocID="{6F5FC3B5-EA00-4046-B3EE-5561BB9A708F}" presName="root2" presStyleCnt="0"/>
      <dgm:spPr/>
    </dgm:pt>
    <dgm:pt modelId="{3141A821-043D-410B-A999-DAAE8635597D}" type="pres">
      <dgm:prSet presAssocID="{6F5FC3B5-EA00-4046-B3EE-5561BB9A708F}" presName="LevelTwoTextNode" presStyleLbl="node2" presStyleIdx="0" presStyleCnt="2">
        <dgm:presLayoutVars>
          <dgm:chPref val="3"/>
        </dgm:presLayoutVars>
      </dgm:prSet>
      <dgm:spPr/>
      <dgm:t>
        <a:bodyPr/>
        <a:lstStyle/>
        <a:p>
          <a:endParaRPr lang="en-ZA"/>
        </a:p>
      </dgm:t>
    </dgm:pt>
    <dgm:pt modelId="{2C23B441-8F19-44E7-9CBD-64AFE66081E9}" type="pres">
      <dgm:prSet presAssocID="{6F5FC3B5-EA00-4046-B3EE-5561BB9A708F}" presName="level3hierChild" presStyleCnt="0"/>
      <dgm:spPr/>
    </dgm:pt>
    <dgm:pt modelId="{82EEFBFE-8E2A-437B-B04E-C3213754C4F0}" type="pres">
      <dgm:prSet presAssocID="{E63F5AB7-45DD-419B-9F33-26081487D829}" presName="conn2-1" presStyleLbl="parChTrans1D3" presStyleIdx="0" presStyleCnt="5"/>
      <dgm:spPr/>
      <dgm:t>
        <a:bodyPr/>
        <a:lstStyle/>
        <a:p>
          <a:endParaRPr lang="en-ZA"/>
        </a:p>
      </dgm:t>
    </dgm:pt>
    <dgm:pt modelId="{7096A964-8DE0-4AA7-94FA-65E77592499C}" type="pres">
      <dgm:prSet presAssocID="{E63F5AB7-45DD-419B-9F33-26081487D829}" presName="connTx" presStyleLbl="parChTrans1D3" presStyleIdx="0" presStyleCnt="5"/>
      <dgm:spPr/>
      <dgm:t>
        <a:bodyPr/>
        <a:lstStyle/>
        <a:p>
          <a:endParaRPr lang="en-ZA"/>
        </a:p>
      </dgm:t>
    </dgm:pt>
    <dgm:pt modelId="{A824FDE2-0BB0-4C42-A1C9-82CC2B0B98ED}" type="pres">
      <dgm:prSet presAssocID="{ABF7AB41-DCE0-491F-9ACD-B6FDDFA7A890}" presName="root2" presStyleCnt="0"/>
      <dgm:spPr/>
    </dgm:pt>
    <dgm:pt modelId="{BB60967E-BA74-4832-A1E8-26D2A363BBD7}" type="pres">
      <dgm:prSet presAssocID="{ABF7AB41-DCE0-491F-9ACD-B6FDDFA7A890}" presName="LevelTwoTextNode" presStyleLbl="node3" presStyleIdx="0" presStyleCnt="5" custScaleX="179454">
        <dgm:presLayoutVars>
          <dgm:chPref val="3"/>
        </dgm:presLayoutVars>
      </dgm:prSet>
      <dgm:spPr/>
      <dgm:t>
        <a:bodyPr/>
        <a:lstStyle/>
        <a:p>
          <a:endParaRPr lang="en-ZA"/>
        </a:p>
      </dgm:t>
    </dgm:pt>
    <dgm:pt modelId="{5C4FD480-F497-4638-A183-0A095FD4506A}" type="pres">
      <dgm:prSet presAssocID="{ABF7AB41-DCE0-491F-9ACD-B6FDDFA7A890}" presName="level3hierChild" presStyleCnt="0"/>
      <dgm:spPr/>
    </dgm:pt>
    <dgm:pt modelId="{22B7A8B9-C55A-4A93-97CE-5293CBBDA7B3}" type="pres">
      <dgm:prSet presAssocID="{4023B0C2-73DD-4959-AEAE-84AA117A8CE7}" presName="conn2-1" presStyleLbl="parChTrans1D3" presStyleIdx="1" presStyleCnt="5"/>
      <dgm:spPr/>
      <dgm:t>
        <a:bodyPr/>
        <a:lstStyle/>
        <a:p>
          <a:endParaRPr lang="en-ZA"/>
        </a:p>
      </dgm:t>
    </dgm:pt>
    <dgm:pt modelId="{134BA3F4-55CA-4486-BE75-2889F2D13F5D}" type="pres">
      <dgm:prSet presAssocID="{4023B0C2-73DD-4959-AEAE-84AA117A8CE7}" presName="connTx" presStyleLbl="parChTrans1D3" presStyleIdx="1" presStyleCnt="5"/>
      <dgm:spPr/>
      <dgm:t>
        <a:bodyPr/>
        <a:lstStyle/>
        <a:p>
          <a:endParaRPr lang="en-ZA"/>
        </a:p>
      </dgm:t>
    </dgm:pt>
    <dgm:pt modelId="{DE5917F0-0018-4E85-835E-72E418BBB485}" type="pres">
      <dgm:prSet presAssocID="{37B901D8-D75F-4166-A5B8-9B64BF861679}" presName="root2" presStyleCnt="0"/>
      <dgm:spPr/>
    </dgm:pt>
    <dgm:pt modelId="{9DC477F8-BD25-4003-B6FF-4AF7F7F019D5}" type="pres">
      <dgm:prSet presAssocID="{37B901D8-D75F-4166-A5B8-9B64BF861679}" presName="LevelTwoTextNode" presStyleLbl="node3" presStyleIdx="1" presStyleCnt="5" custScaleX="179454">
        <dgm:presLayoutVars>
          <dgm:chPref val="3"/>
        </dgm:presLayoutVars>
      </dgm:prSet>
      <dgm:spPr/>
      <dgm:t>
        <a:bodyPr/>
        <a:lstStyle/>
        <a:p>
          <a:endParaRPr lang="en-ZA"/>
        </a:p>
      </dgm:t>
    </dgm:pt>
    <dgm:pt modelId="{6644313E-D374-4A60-94C3-42BF7125754F}" type="pres">
      <dgm:prSet presAssocID="{37B901D8-D75F-4166-A5B8-9B64BF861679}" presName="level3hierChild" presStyleCnt="0"/>
      <dgm:spPr/>
    </dgm:pt>
    <dgm:pt modelId="{22D2BE1E-8126-4D46-B516-1ECE9181F6AF}" type="pres">
      <dgm:prSet presAssocID="{9B3DFF51-D2C8-4AB6-8965-AE9DEF84F3F6}" presName="conn2-1" presStyleLbl="parChTrans1D3" presStyleIdx="2" presStyleCnt="5"/>
      <dgm:spPr/>
      <dgm:t>
        <a:bodyPr/>
        <a:lstStyle/>
        <a:p>
          <a:endParaRPr lang="en-ZA"/>
        </a:p>
      </dgm:t>
    </dgm:pt>
    <dgm:pt modelId="{BB813540-1D40-4C58-8679-64A8DFB10405}" type="pres">
      <dgm:prSet presAssocID="{9B3DFF51-D2C8-4AB6-8965-AE9DEF84F3F6}" presName="connTx" presStyleLbl="parChTrans1D3" presStyleIdx="2" presStyleCnt="5"/>
      <dgm:spPr/>
      <dgm:t>
        <a:bodyPr/>
        <a:lstStyle/>
        <a:p>
          <a:endParaRPr lang="en-ZA"/>
        </a:p>
      </dgm:t>
    </dgm:pt>
    <dgm:pt modelId="{32B8917B-2E0C-4614-A4D1-E331A6502353}" type="pres">
      <dgm:prSet presAssocID="{F2F43F8E-EB78-48E9-8706-CAC8F05B48D3}" presName="root2" presStyleCnt="0"/>
      <dgm:spPr/>
    </dgm:pt>
    <dgm:pt modelId="{84B5F516-59EF-40F8-AE95-DC52145759D9}" type="pres">
      <dgm:prSet presAssocID="{F2F43F8E-EB78-48E9-8706-CAC8F05B48D3}" presName="LevelTwoTextNode" presStyleLbl="node3" presStyleIdx="2" presStyleCnt="5" custScaleX="179454">
        <dgm:presLayoutVars>
          <dgm:chPref val="3"/>
        </dgm:presLayoutVars>
      </dgm:prSet>
      <dgm:spPr/>
      <dgm:t>
        <a:bodyPr/>
        <a:lstStyle/>
        <a:p>
          <a:endParaRPr lang="en-ZA"/>
        </a:p>
      </dgm:t>
    </dgm:pt>
    <dgm:pt modelId="{48A6A554-6FA9-4E79-AAFD-49D77AB176B8}" type="pres">
      <dgm:prSet presAssocID="{F2F43F8E-EB78-48E9-8706-CAC8F05B48D3}" presName="level3hierChild" presStyleCnt="0"/>
      <dgm:spPr/>
    </dgm:pt>
    <dgm:pt modelId="{E0EA28F9-F230-44EE-81E3-AA683869A35D}" type="pres">
      <dgm:prSet presAssocID="{B3EB10E8-8B71-443C-BA66-C419773AB7FB}" presName="conn2-1" presStyleLbl="parChTrans1D2" presStyleIdx="1" presStyleCnt="2"/>
      <dgm:spPr/>
      <dgm:t>
        <a:bodyPr/>
        <a:lstStyle/>
        <a:p>
          <a:endParaRPr lang="en-ZA"/>
        </a:p>
      </dgm:t>
    </dgm:pt>
    <dgm:pt modelId="{05516749-BE81-40EE-8F85-61E890367C94}" type="pres">
      <dgm:prSet presAssocID="{B3EB10E8-8B71-443C-BA66-C419773AB7FB}" presName="connTx" presStyleLbl="parChTrans1D2" presStyleIdx="1" presStyleCnt="2"/>
      <dgm:spPr/>
      <dgm:t>
        <a:bodyPr/>
        <a:lstStyle/>
        <a:p>
          <a:endParaRPr lang="en-ZA"/>
        </a:p>
      </dgm:t>
    </dgm:pt>
    <dgm:pt modelId="{536CA8AB-11D7-4978-BD5E-207F45098C3B}" type="pres">
      <dgm:prSet presAssocID="{A70BF7F7-7778-4260-B8AE-7280261CB70E}" presName="root2" presStyleCnt="0"/>
      <dgm:spPr/>
    </dgm:pt>
    <dgm:pt modelId="{DCED8D47-706A-4101-A6EB-6FA0766F756C}" type="pres">
      <dgm:prSet presAssocID="{A70BF7F7-7778-4260-B8AE-7280261CB70E}" presName="LevelTwoTextNode" presStyleLbl="node2" presStyleIdx="1" presStyleCnt="2">
        <dgm:presLayoutVars>
          <dgm:chPref val="3"/>
        </dgm:presLayoutVars>
      </dgm:prSet>
      <dgm:spPr/>
      <dgm:t>
        <a:bodyPr/>
        <a:lstStyle/>
        <a:p>
          <a:endParaRPr lang="en-ZA"/>
        </a:p>
      </dgm:t>
    </dgm:pt>
    <dgm:pt modelId="{2C93D2BD-456D-4DB7-852E-B76C7FF8FE32}" type="pres">
      <dgm:prSet presAssocID="{A70BF7F7-7778-4260-B8AE-7280261CB70E}" presName="level3hierChild" presStyleCnt="0"/>
      <dgm:spPr/>
    </dgm:pt>
    <dgm:pt modelId="{32A03AB7-C0CC-4C20-A3E1-6E8583720EB3}" type="pres">
      <dgm:prSet presAssocID="{FB01A0F7-ACE9-49AC-9718-FF63BA6408D7}" presName="conn2-1" presStyleLbl="parChTrans1D3" presStyleIdx="3" presStyleCnt="5"/>
      <dgm:spPr/>
      <dgm:t>
        <a:bodyPr/>
        <a:lstStyle/>
        <a:p>
          <a:endParaRPr lang="en-ZA"/>
        </a:p>
      </dgm:t>
    </dgm:pt>
    <dgm:pt modelId="{22C51F8D-2EBC-4360-AE63-86C04949AC94}" type="pres">
      <dgm:prSet presAssocID="{FB01A0F7-ACE9-49AC-9718-FF63BA6408D7}" presName="connTx" presStyleLbl="parChTrans1D3" presStyleIdx="3" presStyleCnt="5"/>
      <dgm:spPr/>
      <dgm:t>
        <a:bodyPr/>
        <a:lstStyle/>
        <a:p>
          <a:endParaRPr lang="en-ZA"/>
        </a:p>
      </dgm:t>
    </dgm:pt>
    <dgm:pt modelId="{9E11C5C8-D26F-4509-800D-3A82D0A8AA58}" type="pres">
      <dgm:prSet presAssocID="{DC2FA514-5BE8-4645-A441-38530BAE1C1B}" presName="root2" presStyleCnt="0"/>
      <dgm:spPr/>
    </dgm:pt>
    <dgm:pt modelId="{53A648B0-05E8-4BEE-AE2B-F5C73E7FC510}" type="pres">
      <dgm:prSet presAssocID="{DC2FA514-5BE8-4645-A441-38530BAE1C1B}" presName="LevelTwoTextNode" presStyleLbl="node3" presStyleIdx="3" presStyleCnt="5" custScaleX="179454">
        <dgm:presLayoutVars>
          <dgm:chPref val="3"/>
        </dgm:presLayoutVars>
      </dgm:prSet>
      <dgm:spPr/>
      <dgm:t>
        <a:bodyPr/>
        <a:lstStyle/>
        <a:p>
          <a:endParaRPr lang="en-ZA"/>
        </a:p>
      </dgm:t>
    </dgm:pt>
    <dgm:pt modelId="{CAB50BE6-1640-4645-A3C3-045C2DCBD45B}" type="pres">
      <dgm:prSet presAssocID="{DC2FA514-5BE8-4645-A441-38530BAE1C1B}" presName="level3hierChild" presStyleCnt="0"/>
      <dgm:spPr/>
    </dgm:pt>
    <dgm:pt modelId="{E9476A94-49BD-48D1-93C6-C2B3D7C2518E}" type="pres">
      <dgm:prSet presAssocID="{2B3F2339-7021-4DE5-8817-BE5CF0E8A40C}" presName="conn2-1" presStyleLbl="parChTrans1D3" presStyleIdx="4" presStyleCnt="5"/>
      <dgm:spPr/>
      <dgm:t>
        <a:bodyPr/>
        <a:lstStyle/>
        <a:p>
          <a:endParaRPr lang="en-ZA"/>
        </a:p>
      </dgm:t>
    </dgm:pt>
    <dgm:pt modelId="{2847FC4A-9D05-4DD5-BECB-AEAF6E464790}" type="pres">
      <dgm:prSet presAssocID="{2B3F2339-7021-4DE5-8817-BE5CF0E8A40C}" presName="connTx" presStyleLbl="parChTrans1D3" presStyleIdx="4" presStyleCnt="5"/>
      <dgm:spPr/>
      <dgm:t>
        <a:bodyPr/>
        <a:lstStyle/>
        <a:p>
          <a:endParaRPr lang="en-ZA"/>
        </a:p>
      </dgm:t>
    </dgm:pt>
    <dgm:pt modelId="{FF0D3F28-2BE8-4AC6-8C74-F31BC92C5078}" type="pres">
      <dgm:prSet presAssocID="{B17D85A5-9F34-4F9B-9179-05655ED5B1B2}" presName="root2" presStyleCnt="0"/>
      <dgm:spPr/>
    </dgm:pt>
    <dgm:pt modelId="{446A1F4B-0012-40FD-A763-72CD3523C69E}" type="pres">
      <dgm:prSet presAssocID="{B17D85A5-9F34-4F9B-9179-05655ED5B1B2}" presName="LevelTwoTextNode" presStyleLbl="node3" presStyleIdx="4" presStyleCnt="5" custScaleX="179454">
        <dgm:presLayoutVars>
          <dgm:chPref val="3"/>
        </dgm:presLayoutVars>
      </dgm:prSet>
      <dgm:spPr/>
      <dgm:t>
        <a:bodyPr/>
        <a:lstStyle/>
        <a:p>
          <a:endParaRPr lang="en-ZA"/>
        </a:p>
      </dgm:t>
    </dgm:pt>
    <dgm:pt modelId="{3D93CD4E-9976-46BC-A164-7675F63F0C93}" type="pres">
      <dgm:prSet presAssocID="{B17D85A5-9F34-4F9B-9179-05655ED5B1B2}" presName="level3hierChild" presStyleCnt="0"/>
      <dgm:spPr/>
    </dgm:pt>
  </dgm:ptLst>
  <dgm:cxnLst>
    <dgm:cxn modelId="{B3B10093-7F71-4F9E-9155-6843C59277F4}" type="presOf" srcId="{E63F5AB7-45DD-419B-9F33-26081487D829}" destId="{82EEFBFE-8E2A-437B-B04E-C3213754C4F0}" srcOrd="0" destOrd="0" presId="urn:microsoft.com/office/officeart/2005/8/layout/hierarchy2"/>
    <dgm:cxn modelId="{D60CC98E-D603-437C-B6EC-57EAC1F5B92C}" type="presOf" srcId="{B3EB10E8-8B71-443C-BA66-C419773AB7FB}" destId="{E0EA28F9-F230-44EE-81E3-AA683869A35D}" srcOrd="0" destOrd="0" presId="urn:microsoft.com/office/officeart/2005/8/layout/hierarchy2"/>
    <dgm:cxn modelId="{224B17AD-9C49-4026-8131-9ADAABD3656B}" type="presOf" srcId="{2B3F2339-7021-4DE5-8817-BE5CF0E8A40C}" destId="{E9476A94-49BD-48D1-93C6-C2B3D7C2518E}" srcOrd="0" destOrd="0" presId="urn:microsoft.com/office/officeart/2005/8/layout/hierarchy2"/>
    <dgm:cxn modelId="{CC3B5B57-1F08-4448-9A51-9D6B1BE409FA}" srcId="{5265ACE2-3857-47CC-AAE8-EED6043F4F95}" destId="{A70BF7F7-7778-4260-B8AE-7280261CB70E}" srcOrd="1" destOrd="0" parTransId="{B3EB10E8-8B71-443C-BA66-C419773AB7FB}" sibTransId="{D8A65966-B8FC-4649-91CC-91315702932E}"/>
    <dgm:cxn modelId="{45A377C4-6BF0-4389-85DB-BD9B42281E28}" type="presOf" srcId="{E63F5AB7-45DD-419B-9F33-26081487D829}" destId="{7096A964-8DE0-4AA7-94FA-65E77592499C}" srcOrd="1" destOrd="0" presId="urn:microsoft.com/office/officeart/2005/8/layout/hierarchy2"/>
    <dgm:cxn modelId="{91A230CF-E3B0-47BC-9C6B-B419B36BD1D9}" srcId="{5265ACE2-3857-47CC-AAE8-EED6043F4F95}" destId="{6F5FC3B5-EA00-4046-B3EE-5561BB9A708F}" srcOrd="0" destOrd="0" parTransId="{B6416C99-ADEE-4C67-B0C2-F28EE6921A43}" sibTransId="{2BBF9379-9574-4099-9A5B-CF7AC8106DBE}"/>
    <dgm:cxn modelId="{B1C0E8D4-C9E1-491D-A5EA-64843B7FEEDF}" type="presOf" srcId="{B6416C99-ADEE-4C67-B0C2-F28EE6921A43}" destId="{5E9B396F-6665-433B-8FF6-AA53B2505466}" srcOrd="0" destOrd="0" presId="urn:microsoft.com/office/officeart/2005/8/layout/hierarchy2"/>
    <dgm:cxn modelId="{D8DBF262-EE55-4B44-90C0-86E226B6C194}" type="presOf" srcId="{07A6D8EE-8B80-4386-B702-EF3941BDE833}" destId="{26B1D38E-5930-4068-9381-2928E9485EF0}" srcOrd="0" destOrd="0" presId="urn:microsoft.com/office/officeart/2005/8/layout/hierarchy2"/>
    <dgm:cxn modelId="{9306D1BF-4316-4592-ABAF-638FF9E0D97D}" type="presOf" srcId="{FB01A0F7-ACE9-49AC-9718-FF63BA6408D7}" destId="{22C51F8D-2EBC-4360-AE63-86C04949AC94}" srcOrd="1" destOrd="0" presId="urn:microsoft.com/office/officeart/2005/8/layout/hierarchy2"/>
    <dgm:cxn modelId="{FC9688FE-1105-4C10-80BC-D13D5029E6D3}" type="presOf" srcId="{F2F43F8E-EB78-48E9-8706-CAC8F05B48D3}" destId="{84B5F516-59EF-40F8-AE95-DC52145759D9}" srcOrd="0" destOrd="0" presId="urn:microsoft.com/office/officeart/2005/8/layout/hierarchy2"/>
    <dgm:cxn modelId="{0AB3C345-75E2-46A2-AF54-E88543D1033E}" srcId="{6F5FC3B5-EA00-4046-B3EE-5561BB9A708F}" destId="{ABF7AB41-DCE0-491F-9ACD-B6FDDFA7A890}" srcOrd="0" destOrd="0" parTransId="{E63F5AB7-45DD-419B-9F33-26081487D829}" sibTransId="{2B6A6268-623B-45C2-8905-DA1E46CCFCE1}"/>
    <dgm:cxn modelId="{60F8DBFE-F242-4D50-A2DE-4E7728B81551}" srcId="{A70BF7F7-7778-4260-B8AE-7280261CB70E}" destId="{B17D85A5-9F34-4F9B-9179-05655ED5B1B2}" srcOrd="1" destOrd="0" parTransId="{2B3F2339-7021-4DE5-8817-BE5CF0E8A40C}" sibTransId="{331FBF89-95C6-4569-9C79-8AA03B094577}"/>
    <dgm:cxn modelId="{592554C2-69F1-473E-A8BE-CF3F45E17EE6}" type="presOf" srcId="{9B3DFF51-D2C8-4AB6-8965-AE9DEF84F3F6}" destId="{BB813540-1D40-4C58-8679-64A8DFB10405}" srcOrd="1" destOrd="0" presId="urn:microsoft.com/office/officeart/2005/8/layout/hierarchy2"/>
    <dgm:cxn modelId="{A28BF1B1-9182-488D-9581-91C70CF04539}" type="presOf" srcId="{B3EB10E8-8B71-443C-BA66-C419773AB7FB}" destId="{05516749-BE81-40EE-8F85-61E890367C94}" srcOrd="1" destOrd="0" presId="urn:microsoft.com/office/officeart/2005/8/layout/hierarchy2"/>
    <dgm:cxn modelId="{091A0C99-0E23-4127-A6FD-E67D49F0394B}" srcId="{07A6D8EE-8B80-4386-B702-EF3941BDE833}" destId="{5265ACE2-3857-47CC-AAE8-EED6043F4F95}" srcOrd="0" destOrd="0" parTransId="{4C181896-8249-42B1-BA2C-AF3C2EBF08F5}" sibTransId="{3E0DEDBE-04AC-40AA-886E-452079A8CDA4}"/>
    <dgm:cxn modelId="{958163B3-9B28-4FBB-908B-0CDB258994C9}" type="presOf" srcId="{5265ACE2-3857-47CC-AAE8-EED6043F4F95}" destId="{E057D4AA-CD7D-4A17-9EC4-027D762349B6}" srcOrd="0" destOrd="0" presId="urn:microsoft.com/office/officeart/2005/8/layout/hierarchy2"/>
    <dgm:cxn modelId="{F1ED5D4D-2B56-47C9-BB0F-2AAB9C6CE17B}" type="presOf" srcId="{B17D85A5-9F34-4F9B-9179-05655ED5B1B2}" destId="{446A1F4B-0012-40FD-A763-72CD3523C69E}" srcOrd="0" destOrd="0" presId="urn:microsoft.com/office/officeart/2005/8/layout/hierarchy2"/>
    <dgm:cxn modelId="{52168637-CF7E-4945-BCD9-4EE0808BD95E}" type="presOf" srcId="{2B3F2339-7021-4DE5-8817-BE5CF0E8A40C}" destId="{2847FC4A-9D05-4DD5-BECB-AEAF6E464790}" srcOrd="1" destOrd="0" presId="urn:microsoft.com/office/officeart/2005/8/layout/hierarchy2"/>
    <dgm:cxn modelId="{C3015B16-B948-4D23-BB93-C7C280A26E12}" type="presOf" srcId="{ABF7AB41-DCE0-491F-9ACD-B6FDDFA7A890}" destId="{BB60967E-BA74-4832-A1E8-26D2A363BBD7}" srcOrd="0" destOrd="0" presId="urn:microsoft.com/office/officeart/2005/8/layout/hierarchy2"/>
    <dgm:cxn modelId="{64587FCC-4704-499C-80BE-97F895888578}" type="presOf" srcId="{9B3DFF51-D2C8-4AB6-8965-AE9DEF84F3F6}" destId="{22D2BE1E-8126-4D46-B516-1ECE9181F6AF}" srcOrd="0" destOrd="0" presId="urn:microsoft.com/office/officeart/2005/8/layout/hierarchy2"/>
    <dgm:cxn modelId="{353130F2-6CC8-4CCF-A6F7-63DD00BF0919}" type="presOf" srcId="{A70BF7F7-7778-4260-B8AE-7280261CB70E}" destId="{DCED8D47-706A-4101-A6EB-6FA0766F756C}" srcOrd="0" destOrd="0" presId="urn:microsoft.com/office/officeart/2005/8/layout/hierarchy2"/>
    <dgm:cxn modelId="{BF28E55C-E785-4778-ACB8-94F4998CFE8E}" type="presOf" srcId="{4023B0C2-73DD-4959-AEAE-84AA117A8CE7}" destId="{22B7A8B9-C55A-4A93-97CE-5293CBBDA7B3}" srcOrd="0" destOrd="0" presId="urn:microsoft.com/office/officeart/2005/8/layout/hierarchy2"/>
    <dgm:cxn modelId="{2B99CD86-1523-46BA-BB0E-27F362C78EE1}" type="presOf" srcId="{4023B0C2-73DD-4959-AEAE-84AA117A8CE7}" destId="{134BA3F4-55CA-4486-BE75-2889F2D13F5D}" srcOrd="1" destOrd="0" presId="urn:microsoft.com/office/officeart/2005/8/layout/hierarchy2"/>
    <dgm:cxn modelId="{E2402582-658E-496E-AB53-965F5785F655}" type="presOf" srcId="{37B901D8-D75F-4166-A5B8-9B64BF861679}" destId="{9DC477F8-BD25-4003-B6FF-4AF7F7F019D5}" srcOrd="0" destOrd="0" presId="urn:microsoft.com/office/officeart/2005/8/layout/hierarchy2"/>
    <dgm:cxn modelId="{AEA1706F-75EA-47DD-9F96-54717E95246F}" type="presOf" srcId="{B6416C99-ADEE-4C67-B0C2-F28EE6921A43}" destId="{45F65B3F-5A05-4724-8C70-00AFE51A9D3F}" srcOrd="1" destOrd="0" presId="urn:microsoft.com/office/officeart/2005/8/layout/hierarchy2"/>
    <dgm:cxn modelId="{0AB087EA-E288-4A0C-A17C-26B27075C39C}" type="presOf" srcId="{FB01A0F7-ACE9-49AC-9718-FF63BA6408D7}" destId="{32A03AB7-C0CC-4C20-A3E1-6E8583720EB3}" srcOrd="0" destOrd="0" presId="urn:microsoft.com/office/officeart/2005/8/layout/hierarchy2"/>
    <dgm:cxn modelId="{9F59FF78-1865-493E-98C9-592C8C75FB13}" srcId="{A70BF7F7-7778-4260-B8AE-7280261CB70E}" destId="{DC2FA514-5BE8-4645-A441-38530BAE1C1B}" srcOrd="0" destOrd="0" parTransId="{FB01A0F7-ACE9-49AC-9718-FF63BA6408D7}" sibTransId="{F1B30951-8631-4284-92AB-8093FDBB7418}"/>
    <dgm:cxn modelId="{D94458E1-FF29-421D-BE84-9B6AF4B0638E}" type="presOf" srcId="{DC2FA514-5BE8-4645-A441-38530BAE1C1B}" destId="{53A648B0-05E8-4BEE-AE2B-F5C73E7FC510}" srcOrd="0" destOrd="0" presId="urn:microsoft.com/office/officeart/2005/8/layout/hierarchy2"/>
    <dgm:cxn modelId="{6420C351-74CE-4321-ADE1-E1C4D84DB475}" srcId="{6F5FC3B5-EA00-4046-B3EE-5561BB9A708F}" destId="{F2F43F8E-EB78-48E9-8706-CAC8F05B48D3}" srcOrd="2" destOrd="0" parTransId="{9B3DFF51-D2C8-4AB6-8965-AE9DEF84F3F6}" sibTransId="{48623E55-D72B-4F50-9D06-5397897F0E10}"/>
    <dgm:cxn modelId="{18C5A2BE-DB22-47C0-9B84-9E611CDAC776}" type="presOf" srcId="{6F5FC3B5-EA00-4046-B3EE-5561BB9A708F}" destId="{3141A821-043D-410B-A999-DAAE8635597D}" srcOrd="0" destOrd="0" presId="urn:microsoft.com/office/officeart/2005/8/layout/hierarchy2"/>
    <dgm:cxn modelId="{49720A45-97F5-4380-9329-0719EC998B1D}" srcId="{6F5FC3B5-EA00-4046-B3EE-5561BB9A708F}" destId="{37B901D8-D75F-4166-A5B8-9B64BF861679}" srcOrd="1" destOrd="0" parTransId="{4023B0C2-73DD-4959-AEAE-84AA117A8CE7}" sibTransId="{05921FEE-4CE9-49B8-AF31-814617635A4B}"/>
    <dgm:cxn modelId="{89D3A410-ADD6-4045-AEE6-BBB9E5A0394A}" type="presParOf" srcId="{26B1D38E-5930-4068-9381-2928E9485EF0}" destId="{A8BB9352-FA49-4505-86C2-FD040243A6EF}" srcOrd="0" destOrd="0" presId="urn:microsoft.com/office/officeart/2005/8/layout/hierarchy2"/>
    <dgm:cxn modelId="{B145C0F8-5BEB-4A82-9312-10D7155E1D4B}" type="presParOf" srcId="{A8BB9352-FA49-4505-86C2-FD040243A6EF}" destId="{E057D4AA-CD7D-4A17-9EC4-027D762349B6}" srcOrd="0" destOrd="0" presId="urn:microsoft.com/office/officeart/2005/8/layout/hierarchy2"/>
    <dgm:cxn modelId="{C14734DD-33A6-4565-9613-CD15C7AC297B}" type="presParOf" srcId="{A8BB9352-FA49-4505-86C2-FD040243A6EF}" destId="{223F1687-B794-410E-B14F-D20948AEBD69}" srcOrd="1" destOrd="0" presId="urn:microsoft.com/office/officeart/2005/8/layout/hierarchy2"/>
    <dgm:cxn modelId="{38777515-9053-44EF-A85D-1508D570F486}" type="presParOf" srcId="{223F1687-B794-410E-B14F-D20948AEBD69}" destId="{5E9B396F-6665-433B-8FF6-AA53B2505466}" srcOrd="0" destOrd="0" presId="urn:microsoft.com/office/officeart/2005/8/layout/hierarchy2"/>
    <dgm:cxn modelId="{1BA77E24-DA47-4C2B-9413-DF6DC634645F}" type="presParOf" srcId="{5E9B396F-6665-433B-8FF6-AA53B2505466}" destId="{45F65B3F-5A05-4724-8C70-00AFE51A9D3F}" srcOrd="0" destOrd="0" presId="urn:microsoft.com/office/officeart/2005/8/layout/hierarchy2"/>
    <dgm:cxn modelId="{D2ADE392-80BB-4F67-ABA4-3BA82CFAA06D}" type="presParOf" srcId="{223F1687-B794-410E-B14F-D20948AEBD69}" destId="{35F6E2FF-618E-4A6B-89FE-436C363E55EB}" srcOrd="1" destOrd="0" presId="urn:microsoft.com/office/officeart/2005/8/layout/hierarchy2"/>
    <dgm:cxn modelId="{FB4519CF-4045-4DE8-8782-3FDF5A183F2F}" type="presParOf" srcId="{35F6E2FF-618E-4A6B-89FE-436C363E55EB}" destId="{3141A821-043D-410B-A999-DAAE8635597D}" srcOrd="0" destOrd="0" presId="urn:microsoft.com/office/officeart/2005/8/layout/hierarchy2"/>
    <dgm:cxn modelId="{85BABBB7-2C4C-4251-8D4D-883641E09807}" type="presParOf" srcId="{35F6E2FF-618E-4A6B-89FE-436C363E55EB}" destId="{2C23B441-8F19-44E7-9CBD-64AFE66081E9}" srcOrd="1" destOrd="0" presId="urn:microsoft.com/office/officeart/2005/8/layout/hierarchy2"/>
    <dgm:cxn modelId="{62966406-83D5-4158-BBF0-FCDF8D530EFD}" type="presParOf" srcId="{2C23B441-8F19-44E7-9CBD-64AFE66081E9}" destId="{82EEFBFE-8E2A-437B-B04E-C3213754C4F0}" srcOrd="0" destOrd="0" presId="urn:microsoft.com/office/officeart/2005/8/layout/hierarchy2"/>
    <dgm:cxn modelId="{413896CA-8EEF-41EA-8700-8A47722F44C1}" type="presParOf" srcId="{82EEFBFE-8E2A-437B-B04E-C3213754C4F0}" destId="{7096A964-8DE0-4AA7-94FA-65E77592499C}" srcOrd="0" destOrd="0" presId="urn:microsoft.com/office/officeart/2005/8/layout/hierarchy2"/>
    <dgm:cxn modelId="{D432FF06-3605-4D16-BDCE-0EC17D6B411B}" type="presParOf" srcId="{2C23B441-8F19-44E7-9CBD-64AFE66081E9}" destId="{A824FDE2-0BB0-4C42-A1C9-82CC2B0B98ED}" srcOrd="1" destOrd="0" presId="urn:microsoft.com/office/officeart/2005/8/layout/hierarchy2"/>
    <dgm:cxn modelId="{BEFD22DD-A9C6-4D0E-9856-667F996EF77E}" type="presParOf" srcId="{A824FDE2-0BB0-4C42-A1C9-82CC2B0B98ED}" destId="{BB60967E-BA74-4832-A1E8-26D2A363BBD7}" srcOrd="0" destOrd="0" presId="urn:microsoft.com/office/officeart/2005/8/layout/hierarchy2"/>
    <dgm:cxn modelId="{D236B814-8D7E-4ADA-AE51-D7E13F97E106}" type="presParOf" srcId="{A824FDE2-0BB0-4C42-A1C9-82CC2B0B98ED}" destId="{5C4FD480-F497-4638-A183-0A095FD4506A}" srcOrd="1" destOrd="0" presId="urn:microsoft.com/office/officeart/2005/8/layout/hierarchy2"/>
    <dgm:cxn modelId="{0C8989EF-3D17-4D12-AAA0-5DD6A6BF5D82}" type="presParOf" srcId="{2C23B441-8F19-44E7-9CBD-64AFE66081E9}" destId="{22B7A8B9-C55A-4A93-97CE-5293CBBDA7B3}" srcOrd="2" destOrd="0" presId="urn:microsoft.com/office/officeart/2005/8/layout/hierarchy2"/>
    <dgm:cxn modelId="{3CCE1BBE-7B0A-4588-8C1D-C8B24E31813B}" type="presParOf" srcId="{22B7A8B9-C55A-4A93-97CE-5293CBBDA7B3}" destId="{134BA3F4-55CA-4486-BE75-2889F2D13F5D}" srcOrd="0" destOrd="0" presId="urn:microsoft.com/office/officeart/2005/8/layout/hierarchy2"/>
    <dgm:cxn modelId="{8B9FFF4E-2C45-4917-B5C0-969F62121704}" type="presParOf" srcId="{2C23B441-8F19-44E7-9CBD-64AFE66081E9}" destId="{DE5917F0-0018-4E85-835E-72E418BBB485}" srcOrd="3" destOrd="0" presId="urn:microsoft.com/office/officeart/2005/8/layout/hierarchy2"/>
    <dgm:cxn modelId="{739DF67E-BDDA-4CD9-B94D-DEF89E6A4EB9}" type="presParOf" srcId="{DE5917F0-0018-4E85-835E-72E418BBB485}" destId="{9DC477F8-BD25-4003-B6FF-4AF7F7F019D5}" srcOrd="0" destOrd="0" presId="urn:microsoft.com/office/officeart/2005/8/layout/hierarchy2"/>
    <dgm:cxn modelId="{DED2F117-6BE2-473C-9059-20B36BC0784D}" type="presParOf" srcId="{DE5917F0-0018-4E85-835E-72E418BBB485}" destId="{6644313E-D374-4A60-94C3-42BF7125754F}" srcOrd="1" destOrd="0" presId="urn:microsoft.com/office/officeart/2005/8/layout/hierarchy2"/>
    <dgm:cxn modelId="{A8F62DB6-A3B0-4E65-AC8D-7AA9BBF7925F}" type="presParOf" srcId="{2C23B441-8F19-44E7-9CBD-64AFE66081E9}" destId="{22D2BE1E-8126-4D46-B516-1ECE9181F6AF}" srcOrd="4" destOrd="0" presId="urn:microsoft.com/office/officeart/2005/8/layout/hierarchy2"/>
    <dgm:cxn modelId="{36836E56-2A36-42EA-A960-F335F094E7FA}" type="presParOf" srcId="{22D2BE1E-8126-4D46-B516-1ECE9181F6AF}" destId="{BB813540-1D40-4C58-8679-64A8DFB10405}" srcOrd="0" destOrd="0" presId="urn:microsoft.com/office/officeart/2005/8/layout/hierarchy2"/>
    <dgm:cxn modelId="{E106400F-D681-4573-874B-D7136EE8A6EF}" type="presParOf" srcId="{2C23B441-8F19-44E7-9CBD-64AFE66081E9}" destId="{32B8917B-2E0C-4614-A4D1-E331A6502353}" srcOrd="5" destOrd="0" presId="urn:microsoft.com/office/officeart/2005/8/layout/hierarchy2"/>
    <dgm:cxn modelId="{E742BCBF-EA64-430C-9763-3B21801D3A6B}" type="presParOf" srcId="{32B8917B-2E0C-4614-A4D1-E331A6502353}" destId="{84B5F516-59EF-40F8-AE95-DC52145759D9}" srcOrd="0" destOrd="0" presId="urn:microsoft.com/office/officeart/2005/8/layout/hierarchy2"/>
    <dgm:cxn modelId="{3CA33CE6-2071-49F0-842A-D906C32C83B2}" type="presParOf" srcId="{32B8917B-2E0C-4614-A4D1-E331A6502353}" destId="{48A6A554-6FA9-4E79-AAFD-49D77AB176B8}" srcOrd="1" destOrd="0" presId="urn:microsoft.com/office/officeart/2005/8/layout/hierarchy2"/>
    <dgm:cxn modelId="{0E1ED322-1091-46C4-B2E1-890271DE9ADD}" type="presParOf" srcId="{223F1687-B794-410E-B14F-D20948AEBD69}" destId="{E0EA28F9-F230-44EE-81E3-AA683869A35D}" srcOrd="2" destOrd="0" presId="urn:microsoft.com/office/officeart/2005/8/layout/hierarchy2"/>
    <dgm:cxn modelId="{7A49B442-5FE2-4550-B678-320F12D9DB1F}" type="presParOf" srcId="{E0EA28F9-F230-44EE-81E3-AA683869A35D}" destId="{05516749-BE81-40EE-8F85-61E890367C94}" srcOrd="0" destOrd="0" presId="urn:microsoft.com/office/officeart/2005/8/layout/hierarchy2"/>
    <dgm:cxn modelId="{DE0D6AC3-1329-44DD-868D-9EB0EB4515CF}" type="presParOf" srcId="{223F1687-B794-410E-B14F-D20948AEBD69}" destId="{536CA8AB-11D7-4978-BD5E-207F45098C3B}" srcOrd="3" destOrd="0" presId="urn:microsoft.com/office/officeart/2005/8/layout/hierarchy2"/>
    <dgm:cxn modelId="{1A235882-7EBA-4814-B703-7E66AE0CA69D}" type="presParOf" srcId="{536CA8AB-11D7-4978-BD5E-207F45098C3B}" destId="{DCED8D47-706A-4101-A6EB-6FA0766F756C}" srcOrd="0" destOrd="0" presId="urn:microsoft.com/office/officeart/2005/8/layout/hierarchy2"/>
    <dgm:cxn modelId="{4886BA35-13AC-4DDD-88E2-EB81D9CF8272}" type="presParOf" srcId="{536CA8AB-11D7-4978-BD5E-207F45098C3B}" destId="{2C93D2BD-456D-4DB7-852E-B76C7FF8FE32}" srcOrd="1" destOrd="0" presId="urn:microsoft.com/office/officeart/2005/8/layout/hierarchy2"/>
    <dgm:cxn modelId="{1AAE6E8E-027D-4AE4-846A-C8CAB2947395}" type="presParOf" srcId="{2C93D2BD-456D-4DB7-852E-B76C7FF8FE32}" destId="{32A03AB7-C0CC-4C20-A3E1-6E8583720EB3}" srcOrd="0" destOrd="0" presId="urn:microsoft.com/office/officeart/2005/8/layout/hierarchy2"/>
    <dgm:cxn modelId="{47F32F02-EFBF-4E23-BD57-26492D0ACAF1}" type="presParOf" srcId="{32A03AB7-C0CC-4C20-A3E1-6E8583720EB3}" destId="{22C51F8D-2EBC-4360-AE63-86C04949AC94}" srcOrd="0" destOrd="0" presId="urn:microsoft.com/office/officeart/2005/8/layout/hierarchy2"/>
    <dgm:cxn modelId="{2351BAD6-3298-4D30-879B-BDD2F8063A5E}" type="presParOf" srcId="{2C93D2BD-456D-4DB7-852E-B76C7FF8FE32}" destId="{9E11C5C8-D26F-4509-800D-3A82D0A8AA58}" srcOrd="1" destOrd="0" presId="urn:microsoft.com/office/officeart/2005/8/layout/hierarchy2"/>
    <dgm:cxn modelId="{29E8B637-73A2-465C-BB25-DD292642B701}" type="presParOf" srcId="{9E11C5C8-D26F-4509-800D-3A82D0A8AA58}" destId="{53A648B0-05E8-4BEE-AE2B-F5C73E7FC510}" srcOrd="0" destOrd="0" presId="urn:microsoft.com/office/officeart/2005/8/layout/hierarchy2"/>
    <dgm:cxn modelId="{DBBD462E-CA52-4865-B022-26F9FB45FAC7}" type="presParOf" srcId="{9E11C5C8-D26F-4509-800D-3A82D0A8AA58}" destId="{CAB50BE6-1640-4645-A3C3-045C2DCBD45B}" srcOrd="1" destOrd="0" presId="urn:microsoft.com/office/officeart/2005/8/layout/hierarchy2"/>
    <dgm:cxn modelId="{B095E04D-CC14-401E-896D-A2D59F22A5D1}" type="presParOf" srcId="{2C93D2BD-456D-4DB7-852E-B76C7FF8FE32}" destId="{E9476A94-49BD-48D1-93C6-C2B3D7C2518E}" srcOrd="2" destOrd="0" presId="urn:microsoft.com/office/officeart/2005/8/layout/hierarchy2"/>
    <dgm:cxn modelId="{3EAD9C68-BF81-4D8F-9C10-DF4E598A120C}" type="presParOf" srcId="{E9476A94-49BD-48D1-93C6-C2B3D7C2518E}" destId="{2847FC4A-9D05-4DD5-BECB-AEAF6E464790}" srcOrd="0" destOrd="0" presId="urn:microsoft.com/office/officeart/2005/8/layout/hierarchy2"/>
    <dgm:cxn modelId="{CBD3A74C-9B54-4874-8A35-3A07F871F703}" type="presParOf" srcId="{2C93D2BD-456D-4DB7-852E-B76C7FF8FE32}" destId="{FF0D3F28-2BE8-4AC6-8C74-F31BC92C5078}" srcOrd="3" destOrd="0" presId="urn:microsoft.com/office/officeart/2005/8/layout/hierarchy2"/>
    <dgm:cxn modelId="{AF407C0B-5383-4306-B31C-968319D74237}" type="presParOf" srcId="{FF0D3F28-2BE8-4AC6-8C74-F31BC92C5078}" destId="{446A1F4B-0012-40FD-A763-72CD3523C69E}" srcOrd="0" destOrd="0" presId="urn:microsoft.com/office/officeart/2005/8/layout/hierarchy2"/>
    <dgm:cxn modelId="{A6905A59-6AC0-49A8-8DD0-6A116014DB5D}" type="presParOf" srcId="{FF0D3F28-2BE8-4AC6-8C74-F31BC92C5078}" destId="{3D93CD4E-9976-46BC-A164-7675F63F0C9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A6D8EE-8B80-4386-B702-EF3941BDE833}"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ZA"/>
        </a:p>
      </dgm:t>
    </dgm:pt>
    <dgm:pt modelId="{5265ACE2-3857-47CC-AAE8-EED6043F4F95}">
      <dgm:prSet phldrT="[Text]"/>
      <dgm:spPr>
        <a:solidFill>
          <a:schemeClr val="tx2">
            <a:lumMod val="20000"/>
            <a:lumOff val="80000"/>
          </a:schemeClr>
        </a:solidFill>
        <a:ln>
          <a:solidFill>
            <a:schemeClr val="tx2">
              <a:lumMod val="20000"/>
              <a:lumOff val="80000"/>
            </a:schemeClr>
          </a:solidFill>
        </a:ln>
      </dgm:spPr>
      <dgm:t>
        <a:bodyPr/>
        <a:lstStyle/>
        <a:p>
          <a:r>
            <a:rPr lang="en-ZA" b="1" dirty="0" smtClean="0">
              <a:latin typeface="Segoe UI Light" panose="020B0502040204020203" pitchFamily="34" charset="0"/>
              <a:cs typeface="Segoe UI Light" panose="020B0502040204020203" pitchFamily="34" charset="0"/>
            </a:rPr>
            <a:t>Programme 2</a:t>
          </a:r>
        </a:p>
        <a:p>
          <a:r>
            <a:rPr lang="en-ZA" b="1" dirty="0" smtClean="0">
              <a:latin typeface="Segoe UI Light" panose="020B0502040204020203" pitchFamily="34" charset="0"/>
              <a:cs typeface="Segoe UI Light" panose="020B0502040204020203" pitchFamily="34" charset="0"/>
            </a:rPr>
            <a:t>Visible Policing</a:t>
          </a:r>
          <a:endParaRPr lang="en-ZA" b="1" dirty="0">
            <a:latin typeface="Segoe UI Light" panose="020B0502040204020203" pitchFamily="34" charset="0"/>
            <a:cs typeface="Segoe UI Light" panose="020B0502040204020203" pitchFamily="34" charset="0"/>
          </a:endParaRPr>
        </a:p>
      </dgm:t>
    </dgm:pt>
    <dgm:pt modelId="{4C181896-8249-42B1-BA2C-AF3C2EBF08F5}" type="par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3E0DEDBE-04AC-40AA-886E-452079A8CDA4}" type="sib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6F5FC3B5-EA00-4046-B3EE-5561BB9A708F}">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Reduced violence against women</a:t>
          </a:r>
          <a:endParaRPr lang="en-ZA" dirty="0">
            <a:latin typeface="Segoe UI Light" panose="020B0502040204020203" pitchFamily="34" charset="0"/>
            <a:cs typeface="Segoe UI Light" panose="020B0502040204020203" pitchFamily="34" charset="0"/>
          </a:endParaRPr>
        </a:p>
      </dgm:t>
    </dgm:pt>
    <dgm:pt modelId="{B6416C99-ADEE-4C67-B0C2-F28EE6921A43}" type="parTrans" cxnId="{91A230CF-E3B0-47BC-9C6B-B419B36BD1D9}">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BF9379-9574-4099-9A5B-CF7AC8106DBE}" type="sibTrans" cxnId="{91A230CF-E3B0-47BC-9C6B-B419B36BD1D9}">
      <dgm:prSet/>
      <dgm:spPr/>
      <dgm:t>
        <a:bodyPr/>
        <a:lstStyle/>
        <a:p>
          <a:endParaRPr lang="en-ZA">
            <a:latin typeface="Segoe UI Light" panose="020B0502040204020203" pitchFamily="34" charset="0"/>
            <a:cs typeface="Segoe UI Light" panose="020B0502040204020203" pitchFamily="34" charset="0"/>
          </a:endParaRPr>
        </a:p>
      </dgm:t>
    </dgm:pt>
    <dgm:pt modelId="{ABF7AB41-DCE0-491F-9ACD-B6FDDFA7A890}">
      <dgm:prSet phldrT="[Text]"/>
      <dgm:spPr/>
      <dgm:t>
        <a:bodyPr/>
        <a:lstStyle/>
        <a:p>
          <a:r>
            <a:rPr lang="en-ZA" dirty="0" smtClean="0">
              <a:latin typeface="Segoe UI Light" panose="020B0502040204020203" pitchFamily="34" charset="0"/>
              <a:cs typeface="Segoe UI Light" panose="020B0502040204020203" pitchFamily="34" charset="0"/>
            </a:rPr>
            <a:t>Number of contact crimes against women actual adjusted to 4.8% decrease. Target adjusted to 6.9% reduction</a:t>
          </a:r>
          <a:endParaRPr lang="en-ZA" dirty="0">
            <a:latin typeface="Segoe UI Light" panose="020B0502040204020203" pitchFamily="34" charset="0"/>
            <a:cs typeface="Segoe UI Light" panose="020B0502040204020203" pitchFamily="34" charset="0"/>
          </a:endParaRPr>
        </a:p>
      </dgm:t>
    </dgm:pt>
    <dgm:pt modelId="{E63F5AB7-45DD-419B-9F33-26081487D829}" type="parTrans" cxnId="{0AB3C345-75E2-46A2-AF54-E88543D1033E}">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6A6268-623B-45C2-8905-DA1E46CCFCE1}" type="sibTrans" cxnId="{0AB3C345-75E2-46A2-AF54-E88543D1033E}">
      <dgm:prSet/>
      <dgm:spPr/>
      <dgm:t>
        <a:bodyPr/>
        <a:lstStyle/>
        <a:p>
          <a:endParaRPr lang="en-ZA">
            <a:latin typeface="Segoe UI Light" panose="020B0502040204020203" pitchFamily="34" charset="0"/>
            <a:cs typeface="Segoe UI Light" panose="020B0502040204020203" pitchFamily="34" charset="0"/>
          </a:endParaRPr>
        </a:p>
      </dgm:t>
    </dgm:pt>
    <dgm:pt modelId="{37B901D8-D75F-4166-A5B8-9B64BF861679}">
      <dgm:prSet phldrT="[Text]"/>
      <dgm:spPr/>
      <dgm:t>
        <a:bodyPr/>
        <a:lstStyle/>
        <a:p>
          <a:r>
            <a:rPr lang="en-ZA" dirty="0" smtClean="0">
              <a:latin typeface="Segoe UI Light" panose="020B0502040204020203" pitchFamily="34" charset="0"/>
              <a:cs typeface="Segoe UI Light" panose="020B0502040204020203" pitchFamily="34" charset="0"/>
            </a:rPr>
            <a:t>Number of contact crimes against children actual adjusted to 6.4% decrease. Target adjusted to 6.7% reduction</a:t>
          </a:r>
          <a:endParaRPr lang="en-ZA" dirty="0">
            <a:latin typeface="Segoe UI Light" panose="020B0502040204020203" pitchFamily="34" charset="0"/>
            <a:cs typeface="Segoe UI Light" panose="020B0502040204020203" pitchFamily="34" charset="0"/>
          </a:endParaRPr>
        </a:p>
      </dgm:t>
    </dgm:pt>
    <dgm:pt modelId="{4023B0C2-73DD-4959-AEAE-84AA117A8CE7}" type="parTrans" cxnId="{49720A45-97F5-4380-9329-0719EC998B1D}">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05921FEE-4CE9-49B8-AF31-814617635A4B}" type="sibTrans" cxnId="{49720A45-97F5-4380-9329-0719EC998B1D}">
      <dgm:prSet/>
      <dgm:spPr/>
      <dgm:t>
        <a:bodyPr/>
        <a:lstStyle/>
        <a:p>
          <a:endParaRPr lang="en-ZA">
            <a:latin typeface="Segoe UI Light" panose="020B0502040204020203" pitchFamily="34" charset="0"/>
            <a:cs typeface="Segoe UI Light" panose="020B0502040204020203" pitchFamily="34" charset="0"/>
          </a:endParaRPr>
        </a:p>
      </dgm:t>
    </dgm:pt>
    <dgm:pt modelId="{A70BF7F7-7778-4260-B8AE-7280261CB70E}">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Increased police visibility</a:t>
          </a:r>
          <a:endParaRPr lang="en-ZA" dirty="0">
            <a:latin typeface="Segoe UI Light" panose="020B0502040204020203" pitchFamily="34" charset="0"/>
            <a:cs typeface="Segoe UI Light" panose="020B0502040204020203" pitchFamily="34" charset="0"/>
          </a:endParaRPr>
        </a:p>
      </dgm:t>
    </dgm:pt>
    <dgm:pt modelId="{B3EB10E8-8B71-443C-BA66-C419773AB7FB}" type="parTrans" cxnId="{CC3B5B57-1F08-4448-9A51-9D6B1BE409FA}">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D8A65966-B8FC-4649-91CC-91315702932E}" type="sibTrans" cxnId="{CC3B5B57-1F08-4448-9A51-9D6B1BE409FA}">
      <dgm:prSet/>
      <dgm:spPr/>
      <dgm:t>
        <a:bodyPr/>
        <a:lstStyle/>
        <a:p>
          <a:endParaRPr lang="en-ZA">
            <a:latin typeface="Segoe UI Light" panose="020B0502040204020203" pitchFamily="34" charset="0"/>
            <a:cs typeface="Segoe UI Light" panose="020B0502040204020203" pitchFamily="34" charset="0"/>
          </a:endParaRPr>
        </a:p>
      </dgm:t>
    </dgm:pt>
    <dgm:pt modelId="{DC2FA514-5BE8-4645-A441-38530BAE1C1B}">
      <dgm:prSet phldrT="[Text]"/>
      <dgm:spPr/>
      <dgm:t>
        <a:bodyPr/>
        <a:lstStyle/>
        <a:p>
          <a:r>
            <a:rPr lang="en-ZA" dirty="0" smtClean="0">
              <a:latin typeface="Segoe UI Light" panose="020B0502040204020203" pitchFamily="34" charset="0"/>
              <a:cs typeface="Segoe UI Light" panose="020B0502040204020203" pitchFamily="34" charset="0"/>
            </a:rPr>
            <a:t>Community-in-blue concept, traditional policing concept and Safer Cities Framework commitment adjusted from “implemented” to “initiated”</a:t>
          </a:r>
          <a:endParaRPr lang="en-ZA" dirty="0">
            <a:latin typeface="Segoe UI Light" panose="020B0502040204020203" pitchFamily="34" charset="0"/>
            <a:cs typeface="Segoe UI Light" panose="020B0502040204020203" pitchFamily="34" charset="0"/>
          </a:endParaRPr>
        </a:p>
      </dgm:t>
    </dgm:pt>
    <dgm:pt modelId="{FB01A0F7-ACE9-49AC-9718-FF63BA6408D7}" type="parTrans" cxnId="{9F59FF78-1865-493E-98C9-592C8C75FB13}">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F1B30951-8631-4284-92AB-8093FDBB7418}" type="sibTrans" cxnId="{9F59FF78-1865-493E-98C9-592C8C75FB13}">
      <dgm:prSet/>
      <dgm:spPr/>
      <dgm:t>
        <a:bodyPr/>
        <a:lstStyle/>
        <a:p>
          <a:endParaRPr lang="en-ZA">
            <a:latin typeface="Segoe UI Light" panose="020B0502040204020203" pitchFamily="34" charset="0"/>
            <a:cs typeface="Segoe UI Light" panose="020B0502040204020203" pitchFamily="34" charset="0"/>
          </a:endParaRPr>
        </a:p>
      </dgm:t>
    </dgm:pt>
    <dgm:pt modelId="{26B1D38E-5930-4068-9381-2928E9485EF0}" type="pres">
      <dgm:prSet presAssocID="{07A6D8EE-8B80-4386-B702-EF3941BDE833}" presName="diagram" presStyleCnt="0">
        <dgm:presLayoutVars>
          <dgm:chPref val="1"/>
          <dgm:dir/>
          <dgm:animOne val="branch"/>
          <dgm:animLvl val="lvl"/>
          <dgm:resizeHandles val="exact"/>
        </dgm:presLayoutVars>
      </dgm:prSet>
      <dgm:spPr/>
      <dgm:t>
        <a:bodyPr/>
        <a:lstStyle/>
        <a:p>
          <a:endParaRPr lang="en-ZA"/>
        </a:p>
      </dgm:t>
    </dgm:pt>
    <dgm:pt modelId="{A8BB9352-FA49-4505-86C2-FD040243A6EF}" type="pres">
      <dgm:prSet presAssocID="{5265ACE2-3857-47CC-AAE8-EED6043F4F95}" presName="root1" presStyleCnt="0"/>
      <dgm:spPr/>
    </dgm:pt>
    <dgm:pt modelId="{E057D4AA-CD7D-4A17-9EC4-027D762349B6}" type="pres">
      <dgm:prSet presAssocID="{5265ACE2-3857-47CC-AAE8-EED6043F4F95}" presName="LevelOneTextNode" presStyleLbl="node0" presStyleIdx="0" presStyleCnt="1" custLinFactNeighborX="-204" custLinFactNeighborY="-1166">
        <dgm:presLayoutVars>
          <dgm:chPref val="3"/>
        </dgm:presLayoutVars>
      </dgm:prSet>
      <dgm:spPr/>
      <dgm:t>
        <a:bodyPr/>
        <a:lstStyle/>
        <a:p>
          <a:endParaRPr lang="en-ZA"/>
        </a:p>
      </dgm:t>
    </dgm:pt>
    <dgm:pt modelId="{223F1687-B794-410E-B14F-D20948AEBD69}" type="pres">
      <dgm:prSet presAssocID="{5265ACE2-3857-47CC-AAE8-EED6043F4F95}" presName="level2hierChild" presStyleCnt="0"/>
      <dgm:spPr/>
    </dgm:pt>
    <dgm:pt modelId="{5E9B396F-6665-433B-8FF6-AA53B2505466}" type="pres">
      <dgm:prSet presAssocID="{B6416C99-ADEE-4C67-B0C2-F28EE6921A43}" presName="conn2-1" presStyleLbl="parChTrans1D2" presStyleIdx="0" presStyleCnt="2"/>
      <dgm:spPr/>
      <dgm:t>
        <a:bodyPr/>
        <a:lstStyle/>
        <a:p>
          <a:endParaRPr lang="en-ZA"/>
        </a:p>
      </dgm:t>
    </dgm:pt>
    <dgm:pt modelId="{45F65B3F-5A05-4724-8C70-00AFE51A9D3F}" type="pres">
      <dgm:prSet presAssocID="{B6416C99-ADEE-4C67-B0C2-F28EE6921A43}" presName="connTx" presStyleLbl="parChTrans1D2" presStyleIdx="0" presStyleCnt="2"/>
      <dgm:spPr/>
      <dgm:t>
        <a:bodyPr/>
        <a:lstStyle/>
        <a:p>
          <a:endParaRPr lang="en-ZA"/>
        </a:p>
      </dgm:t>
    </dgm:pt>
    <dgm:pt modelId="{35F6E2FF-618E-4A6B-89FE-436C363E55EB}" type="pres">
      <dgm:prSet presAssocID="{6F5FC3B5-EA00-4046-B3EE-5561BB9A708F}" presName="root2" presStyleCnt="0"/>
      <dgm:spPr/>
    </dgm:pt>
    <dgm:pt modelId="{3141A821-043D-410B-A999-DAAE8635597D}" type="pres">
      <dgm:prSet presAssocID="{6F5FC3B5-EA00-4046-B3EE-5561BB9A708F}" presName="LevelTwoTextNode" presStyleLbl="node2" presStyleIdx="0" presStyleCnt="2">
        <dgm:presLayoutVars>
          <dgm:chPref val="3"/>
        </dgm:presLayoutVars>
      </dgm:prSet>
      <dgm:spPr/>
      <dgm:t>
        <a:bodyPr/>
        <a:lstStyle/>
        <a:p>
          <a:endParaRPr lang="en-ZA"/>
        </a:p>
      </dgm:t>
    </dgm:pt>
    <dgm:pt modelId="{2C23B441-8F19-44E7-9CBD-64AFE66081E9}" type="pres">
      <dgm:prSet presAssocID="{6F5FC3B5-EA00-4046-B3EE-5561BB9A708F}" presName="level3hierChild" presStyleCnt="0"/>
      <dgm:spPr/>
    </dgm:pt>
    <dgm:pt modelId="{82EEFBFE-8E2A-437B-B04E-C3213754C4F0}" type="pres">
      <dgm:prSet presAssocID="{E63F5AB7-45DD-419B-9F33-26081487D829}" presName="conn2-1" presStyleLbl="parChTrans1D3" presStyleIdx="0" presStyleCnt="3"/>
      <dgm:spPr/>
      <dgm:t>
        <a:bodyPr/>
        <a:lstStyle/>
        <a:p>
          <a:endParaRPr lang="en-ZA"/>
        </a:p>
      </dgm:t>
    </dgm:pt>
    <dgm:pt modelId="{7096A964-8DE0-4AA7-94FA-65E77592499C}" type="pres">
      <dgm:prSet presAssocID="{E63F5AB7-45DD-419B-9F33-26081487D829}" presName="connTx" presStyleLbl="parChTrans1D3" presStyleIdx="0" presStyleCnt="3"/>
      <dgm:spPr/>
      <dgm:t>
        <a:bodyPr/>
        <a:lstStyle/>
        <a:p>
          <a:endParaRPr lang="en-ZA"/>
        </a:p>
      </dgm:t>
    </dgm:pt>
    <dgm:pt modelId="{A824FDE2-0BB0-4C42-A1C9-82CC2B0B98ED}" type="pres">
      <dgm:prSet presAssocID="{ABF7AB41-DCE0-491F-9ACD-B6FDDFA7A890}" presName="root2" presStyleCnt="0"/>
      <dgm:spPr/>
    </dgm:pt>
    <dgm:pt modelId="{BB60967E-BA74-4832-A1E8-26D2A363BBD7}" type="pres">
      <dgm:prSet presAssocID="{ABF7AB41-DCE0-491F-9ACD-B6FDDFA7A890}" presName="LevelTwoTextNode" presStyleLbl="node3" presStyleIdx="0" presStyleCnt="3">
        <dgm:presLayoutVars>
          <dgm:chPref val="3"/>
        </dgm:presLayoutVars>
      </dgm:prSet>
      <dgm:spPr/>
      <dgm:t>
        <a:bodyPr/>
        <a:lstStyle/>
        <a:p>
          <a:endParaRPr lang="en-ZA"/>
        </a:p>
      </dgm:t>
    </dgm:pt>
    <dgm:pt modelId="{5C4FD480-F497-4638-A183-0A095FD4506A}" type="pres">
      <dgm:prSet presAssocID="{ABF7AB41-DCE0-491F-9ACD-B6FDDFA7A890}" presName="level3hierChild" presStyleCnt="0"/>
      <dgm:spPr/>
    </dgm:pt>
    <dgm:pt modelId="{22B7A8B9-C55A-4A93-97CE-5293CBBDA7B3}" type="pres">
      <dgm:prSet presAssocID="{4023B0C2-73DD-4959-AEAE-84AA117A8CE7}" presName="conn2-1" presStyleLbl="parChTrans1D3" presStyleIdx="1" presStyleCnt="3"/>
      <dgm:spPr/>
      <dgm:t>
        <a:bodyPr/>
        <a:lstStyle/>
        <a:p>
          <a:endParaRPr lang="en-ZA"/>
        </a:p>
      </dgm:t>
    </dgm:pt>
    <dgm:pt modelId="{134BA3F4-55CA-4486-BE75-2889F2D13F5D}" type="pres">
      <dgm:prSet presAssocID="{4023B0C2-73DD-4959-AEAE-84AA117A8CE7}" presName="connTx" presStyleLbl="parChTrans1D3" presStyleIdx="1" presStyleCnt="3"/>
      <dgm:spPr/>
      <dgm:t>
        <a:bodyPr/>
        <a:lstStyle/>
        <a:p>
          <a:endParaRPr lang="en-ZA"/>
        </a:p>
      </dgm:t>
    </dgm:pt>
    <dgm:pt modelId="{DE5917F0-0018-4E85-835E-72E418BBB485}" type="pres">
      <dgm:prSet presAssocID="{37B901D8-D75F-4166-A5B8-9B64BF861679}" presName="root2" presStyleCnt="0"/>
      <dgm:spPr/>
    </dgm:pt>
    <dgm:pt modelId="{9DC477F8-BD25-4003-B6FF-4AF7F7F019D5}" type="pres">
      <dgm:prSet presAssocID="{37B901D8-D75F-4166-A5B8-9B64BF861679}" presName="LevelTwoTextNode" presStyleLbl="node3" presStyleIdx="1" presStyleCnt="3">
        <dgm:presLayoutVars>
          <dgm:chPref val="3"/>
        </dgm:presLayoutVars>
      </dgm:prSet>
      <dgm:spPr/>
      <dgm:t>
        <a:bodyPr/>
        <a:lstStyle/>
        <a:p>
          <a:endParaRPr lang="en-ZA"/>
        </a:p>
      </dgm:t>
    </dgm:pt>
    <dgm:pt modelId="{6644313E-D374-4A60-94C3-42BF7125754F}" type="pres">
      <dgm:prSet presAssocID="{37B901D8-D75F-4166-A5B8-9B64BF861679}" presName="level3hierChild" presStyleCnt="0"/>
      <dgm:spPr/>
    </dgm:pt>
    <dgm:pt modelId="{E0EA28F9-F230-44EE-81E3-AA683869A35D}" type="pres">
      <dgm:prSet presAssocID="{B3EB10E8-8B71-443C-BA66-C419773AB7FB}" presName="conn2-1" presStyleLbl="parChTrans1D2" presStyleIdx="1" presStyleCnt="2"/>
      <dgm:spPr/>
      <dgm:t>
        <a:bodyPr/>
        <a:lstStyle/>
        <a:p>
          <a:endParaRPr lang="en-ZA"/>
        </a:p>
      </dgm:t>
    </dgm:pt>
    <dgm:pt modelId="{05516749-BE81-40EE-8F85-61E890367C94}" type="pres">
      <dgm:prSet presAssocID="{B3EB10E8-8B71-443C-BA66-C419773AB7FB}" presName="connTx" presStyleLbl="parChTrans1D2" presStyleIdx="1" presStyleCnt="2"/>
      <dgm:spPr/>
      <dgm:t>
        <a:bodyPr/>
        <a:lstStyle/>
        <a:p>
          <a:endParaRPr lang="en-ZA"/>
        </a:p>
      </dgm:t>
    </dgm:pt>
    <dgm:pt modelId="{536CA8AB-11D7-4978-BD5E-207F45098C3B}" type="pres">
      <dgm:prSet presAssocID="{A70BF7F7-7778-4260-B8AE-7280261CB70E}" presName="root2" presStyleCnt="0"/>
      <dgm:spPr/>
    </dgm:pt>
    <dgm:pt modelId="{DCED8D47-706A-4101-A6EB-6FA0766F756C}" type="pres">
      <dgm:prSet presAssocID="{A70BF7F7-7778-4260-B8AE-7280261CB70E}" presName="LevelTwoTextNode" presStyleLbl="node2" presStyleIdx="1" presStyleCnt="2">
        <dgm:presLayoutVars>
          <dgm:chPref val="3"/>
        </dgm:presLayoutVars>
      </dgm:prSet>
      <dgm:spPr/>
      <dgm:t>
        <a:bodyPr/>
        <a:lstStyle/>
        <a:p>
          <a:endParaRPr lang="en-ZA"/>
        </a:p>
      </dgm:t>
    </dgm:pt>
    <dgm:pt modelId="{2C93D2BD-456D-4DB7-852E-B76C7FF8FE32}" type="pres">
      <dgm:prSet presAssocID="{A70BF7F7-7778-4260-B8AE-7280261CB70E}" presName="level3hierChild" presStyleCnt="0"/>
      <dgm:spPr/>
    </dgm:pt>
    <dgm:pt modelId="{32A03AB7-C0CC-4C20-A3E1-6E8583720EB3}" type="pres">
      <dgm:prSet presAssocID="{FB01A0F7-ACE9-49AC-9718-FF63BA6408D7}" presName="conn2-1" presStyleLbl="parChTrans1D3" presStyleIdx="2" presStyleCnt="3"/>
      <dgm:spPr/>
      <dgm:t>
        <a:bodyPr/>
        <a:lstStyle/>
        <a:p>
          <a:endParaRPr lang="en-ZA"/>
        </a:p>
      </dgm:t>
    </dgm:pt>
    <dgm:pt modelId="{22C51F8D-2EBC-4360-AE63-86C04949AC94}" type="pres">
      <dgm:prSet presAssocID="{FB01A0F7-ACE9-49AC-9718-FF63BA6408D7}" presName="connTx" presStyleLbl="parChTrans1D3" presStyleIdx="2" presStyleCnt="3"/>
      <dgm:spPr/>
      <dgm:t>
        <a:bodyPr/>
        <a:lstStyle/>
        <a:p>
          <a:endParaRPr lang="en-ZA"/>
        </a:p>
      </dgm:t>
    </dgm:pt>
    <dgm:pt modelId="{9E11C5C8-D26F-4509-800D-3A82D0A8AA58}" type="pres">
      <dgm:prSet presAssocID="{DC2FA514-5BE8-4645-A441-38530BAE1C1B}" presName="root2" presStyleCnt="0"/>
      <dgm:spPr/>
    </dgm:pt>
    <dgm:pt modelId="{53A648B0-05E8-4BEE-AE2B-F5C73E7FC510}" type="pres">
      <dgm:prSet presAssocID="{DC2FA514-5BE8-4645-A441-38530BAE1C1B}" presName="LevelTwoTextNode" presStyleLbl="node3" presStyleIdx="2" presStyleCnt="3">
        <dgm:presLayoutVars>
          <dgm:chPref val="3"/>
        </dgm:presLayoutVars>
      </dgm:prSet>
      <dgm:spPr/>
      <dgm:t>
        <a:bodyPr/>
        <a:lstStyle/>
        <a:p>
          <a:endParaRPr lang="en-ZA"/>
        </a:p>
      </dgm:t>
    </dgm:pt>
    <dgm:pt modelId="{CAB50BE6-1640-4645-A3C3-045C2DCBD45B}" type="pres">
      <dgm:prSet presAssocID="{DC2FA514-5BE8-4645-A441-38530BAE1C1B}" presName="level3hierChild" presStyleCnt="0"/>
      <dgm:spPr/>
    </dgm:pt>
  </dgm:ptLst>
  <dgm:cxnLst>
    <dgm:cxn modelId="{AC062089-D50C-4D5D-860A-F73BAD6549EE}" type="presOf" srcId="{5265ACE2-3857-47CC-AAE8-EED6043F4F95}" destId="{E057D4AA-CD7D-4A17-9EC4-027D762349B6}" srcOrd="0" destOrd="0" presId="urn:microsoft.com/office/officeart/2005/8/layout/hierarchy2"/>
    <dgm:cxn modelId="{C52FD869-7059-4244-B92D-39BD9CEA99E0}" type="presOf" srcId="{B6416C99-ADEE-4C67-B0C2-F28EE6921A43}" destId="{5E9B396F-6665-433B-8FF6-AA53B2505466}" srcOrd="0" destOrd="0" presId="urn:microsoft.com/office/officeart/2005/8/layout/hierarchy2"/>
    <dgm:cxn modelId="{91A230CF-E3B0-47BC-9C6B-B419B36BD1D9}" srcId="{5265ACE2-3857-47CC-AAE8-EED6043F4F95}" destId="{6F5FC3B5-EA00-4046-B3EE-5561BB9A708F}" srcOrd="0" destOrd="0" parTransId="{B6416C99-ADEE-4C67-B0C2-F28EE6921A43}" sibTransId="{2BBF9379-9574-4099-9A5B-CF7AC8106DBE}"/>
    <dgm:cxn modelId="{FCD26256-4D70-4C9B-A002-B6ABD3F3BC1A}" type="presOf" srcId="{E63F5AB7-45DD-419B-9F33-26081487D829}" destId="{7096A964-8DE0-4AA7-94FA-65E77592499C}" srcOrd="1" destOrd="0" presId="urn:microsoft.com/office/officeart/2005/8/layout/hierarchy2"/>
    <dgm:cxn modelId="{0DC64498-537E-496A-A2A0-9304973AFFFD}" type="presOf" srcId="{FB01A0F7-ACE9-49AC-9718-FF63BA6408D7}" destId="{32A03AB7-C0CC-4C20-A3E1-6E8583720EB3}" srcOrd="0" destOrd="0" presId="urn:microsoft.com/office/officeart/2005/8/layout/hierarchy2"/>
    <dgm:cxn modelId="{D6CDE09C-ECC0-4764-BE5F-8C87F8E3451A}" type="presOf" srcId="{4023B0C2-73DD-4959-AEAE-84AA117A8CE7}" destId="{134BA3F4-55CA-4486-BE75-2889F2D13F5D}" srcOrd="1" destOrd="0" presId="urn:microsoft.com/office/officeart/2005/8/layout/hierarchy2"/>
    <dgm:cxn modelId="{26CC859C-BF98-4ED0-96D3-9C01B1F3AC42}" type="presOf" srcId="{ABF7AB41-DCE0-491F-9ACD-B6FDDFA7A890}" destId="{BB60967E-BA74-4832-A1E8-26D2A363BBD7}" srcOrd="0" destOrd="0" presId="urn:microsoft.com/office/officeart/2005/8/layout/hierarchy2"/>
    <dgm:cxn modelId="{906D5B4D-F9C6-46D4-B4B6-E88F2C0B7A7F}" type="presOf" srcId="{B3EB10E8-8B71-443C-BA66-C419773AB7FB}" destId="{E0EA28F9-F230-44EE-81E3-AA683869A35D}" srcOrd="0" destOrd="0" presId="urn:microsoft.com/office/officeart/2005/8/layout/hierarchy2"/>
    <dgm:cxn modelId="{6BD75DBB-2CD2-4963-B536-991DB87BEA69}" type="presOf" srcId="{6F5FC3B5-EA00-4046-B3EE-5561BB9A708F}" destId="{3141A821-043D-410B-A999-DAAE8635597D}" srcOrd="0" destOrd="0" presId="urn:microsoft.com/office/officeart/2005/8/layout/hierarchy2"/>
    <dgm:cxn modelId="{4BB46C0D-C849-4118-880C-C2D504C40887}" type="presOf" srcId="{E63F5AB7-45DD-419B-9F33-26081487D829}" destId="{82EEFBFE-8E2A-437B-B04E-C3213754C4F0}" srcOrd="0" destOrd="0" presId="urn:microsoft.com/office/officeart/2005/8/layout/hierarchy2"/>
    <dgm:cxn modelId="{49720A45-97F5-4380-9329-0719EC998B1D}" srcId="{6F5FC3B5-EA00-4046-B3EE-5561BB9A708F}" destId="{37B901D8-D75F-4166-A5B8-9B64BF861679}" srcOrd="1" destOrd="0" parTransId="{4023B0C2-73DD-4959-AEAE-84AA117A8CE7}" sibTransId="{05921FEE-4CE9-49B8-AF31-814617635A4B}"/>
    <dgm:cxn modelId="{6205D938-9CF3-45D6-8C8A-FE10BC36985F}" type="presOf" srcId="{37B901D8-D75F-4166-A5B8-9B64BF861679}" destId="{9DC477F8-BD25-4003-B6FF-4AF7F7F019D5}" srcOrd="0" destOrd="0" presId="urn:microsoft.com/office/officeart/2005/8/layout/hierarchy2"/>
    <dgm:cxn modelId="{CC3B5B57-1F08-4448-9A51-9D6B1BE409FA}" srcId="{5265ACE2-3857-47CC-AAE8-EED6043F4F95}" destId="{A70BF7F7-7778-4260-B8AE-7280261CB70E}" srcOrd="1" destOrd="0" parTransId="{B3EB10E8-8B71-443C-BA66-C419773AB7FB}" sibTransId="{D8A65966-B8FC-4649-91CC-91315702932E}"/>
    <dgm:cxn modelId="{E92B5428-6E2E-45E2-84B3-A7CF0FD70B00}" type="presOf" srcId="{DC2FA514-5BE8-4645-A441-38530BAE1C1B}" destId="{53A648B0-05E8-4BEE-AE2B-F5C73E7FC510}" srcOrd="0" destOrd="0" presId="urn:microsoft.com/office/officeart/2005/8/layout/hierarchy2"/>
    <dgm:cxn modelId="{20C17334-02CD-4EE0-933F-CBFD8069F925}" type="presOf" srcId="{4023B0C2-73DD-4959-AEAE-84AA117A8CE7}" destId="{22B7A8B9-C55A-4A93-97CE-5293CBBDA7B3}" srcOrd="0" destOrd="0" presId="urn:microsoft.com/office/officeart/2005/8/layout/hierarchy2"/>
    <dgm:cxn modelId="{5903E747-4656-454C-9AB8-E306AD085360}" type="presOf" srcId="{FB01A0F7-ACE9-49AC-9718-FF63BA6408D7}" destId="{22C51F8D-2EBC-4360-AE63-86C04949AC94}" srcOrd="1" destOrd="0" presId="urn:microsoft.com/office/officeart/2005/8/layout/hierarchy2"/>
    <dgm:cxn modelId="{9F59FF78-1865-493E-98C9-592C8C75FB13}" srcId="{A70BF7F7-7778-4260-B8AE-7280261CB70E}" destId="{DC2FA514-5BE8-4645-A441-38530BAE1C1B}" srcOrd="0" destOrd="0" parTransId="{FB01A0F7-ACE9-49AC-9718-FF63BA6408D7}" sibTransId="{F1B30951-8631-4284-92AB-8093FDBB7418}"/>
    <dgm:cxn modelId="{0AB3C345-75E2-46A2-AF54-E88543D1033E}" srcId="{6F5FC3B5-EA00-4046-B3EE-5561BB9A708F}" destId="{ABF7AB41-DCE0-491F-9ACD-B6FDDFA7A890}" srcOrd="0" destOrd="0" parTransId="{E63F5AB7-45DD-419B-9F33-26081487D829}" sibTransId="{2B6A6268-623B-45C2-8905-DA1E46CCFCE1}"/>
    <dgm:cxn modelId="{61B7A3DD-1BAC-4DC2-BF60-5628A6924BDE}" type="presOf" srcId="{B6416C99-ADEE-4C67-B0C2-F28EE6921A43}" destId="{45F65B3F-5A05-4724-8C70-00AFE51A9D3F}" srcOrd="1" destOrd="0" presId="urn:microsoft.com/office/officeart/2005/8/layout/hierarchy2"/>
    <dgm:cxn modelId="{2B97515C-8267-453D-A471-D2C7713854EE}" type="presOf" srcId="{A70BF7F7-7778-4260-B8AE-7280261CB70E}" destId="{DCED8D47-706A-4101-A6EB-6FA0766F756C}" srcOrd="0" destOrd="0" presId="urn:microsoft.com/office/officeart/2005/8/layout/hierarchy2"/>
    <dgm:cxn modelId="{091A0C99-0E23-4127-A6FD-E67D49F0394B}" srcId="{07A6D8EE-8B80-4386-B702-EF3941BDE833}" destId="{5265ACE2-3857-47CC-AAE8-EED6043F4F95}" srcOrd="0" destOrd="0" parTransId="{4C181896-8249-42B1-BA2C-AF3C2EBF08F5}" sibTransId="{3E0DEDBE-04AC-40AA-886E-452079A8CDA4}"/>
    <dgm:cxn modelId="{57C83369-A574-4DFB-9346-CD541E95D8E4}" type="presOf" srcId="{07A6D8EE-8B80-4386-B702-EF3941BDE833}" destId="{26B1D38E-5930-4068-9381-2928E9485EF0}" srcOrd="0" destOrd="0" presId="urn:microsoft.com/office/officeart/2005/8/layout/hierarchy2"/>
    <dgm:cxn modelId="{62CE3509-417E-4648-B7BA-7AE119494728}" type="presOf" srcId="{B3EB10E8-8B71-443C-BA66-C419773AB7FB}" destId="{05516749-BE81-40EE-8F85-61E890367C94}" srcOrd="1" destOrd="0" presId="urn:microsoft.com/office/officeart/2005/8/layout/hierarchy2"/>
    <dgm:cxn modelId="{C09C8340-FE08-428C-AF49-6FA4AA353FC4}" type="presParOf" srcId="{26B1D38E-5930-4068-9381-2928E9485EF0}" destId="{A8BB9352-FA49-4505-86C2-FD040243A6EF}" srcOrd="0" destOrd="0" presId="urn:microsoft.com/office/officeart/2005/8/layout/hierarchy2"/>
    <dgm:cxn modelId="{AE4E120E-B8AF-4AD1-B518-1B35917E0019}" type="presParOf" srcId="{A8BB9352-FA49-4505-86C2-FD040243A6EF}" destId="{E057D4AA-CD7D-4A17-9EC4-027D762349B6}" srcOrd="0" destOrd="0" presId="urn:microsoft.com/office/officeart/2005/8/layout/hierarchy2"/>
    <dgm:cxn modelId="{D1897359-515E-49A5-9A46-B07477538823}" type="presParOf" srcId="{A8BB9352-FA49-4505-86C2-FD040243A6EF}" destId="{223F1687-B794-410E-B14F-D20948AEBD69}" srcOrd="1" destOrd="0" presId="urn:microsoft.com/office/officeart/2005/8/layout/hierarchy2"/>
    <dgm:cxn modelId="{1B14A862-9EC8-4171-9623-B4D5C9BDB305}" type="presParOf" srcId="{223F1687-B794-410E-B14F-D20948AEBD69}" destId="{5E9B396F-6665-433B-8FF6-AA53B2505466}" srcOrd="0" destOrd="0" presId="urn:microsoft.com/office/officeart/2005/8/layout/hierarchy2"/>
    <dgm:cxn modelId="{4D076D11-F15C-44C0-BC9D-A68C489D75E6}" type="presParOf" srcId="{5E9B396F-6665-433B-8FF6-AA53B2505466}" destId="{45F65B3F-5A05-4724-8C70-00AFE51A9D3F}" srcOrd="0" destOrd="0" presId="urn:microsoft.com/office/officeart/2005/8/layout/hierarchy2"/>
    <dgm:cxn modelId="{DC9096DD-42B8-4DB0-AF78-D9883524BBC8}" type="presParOf" srcId="{223F1687-B794-410E-B14F-D20948AEBD69}" destId="{35F6E2FF-618E-4A6B-89FE-436C363E55EB}" srcOrd="1" destOrd="0" presId="urn:microsoft.com/office/officeart/2005/8/layout/hierarchy2"/>
    <dgm:cxn modelId="{08C78A85-1717-4E1B-BEAE-0B3D2CF6312A}" type="presParOf" srcId="{35F6E2FF-618E-4A6B-89FE-436C363E55EB}" destId="{3141A821-043D-410B-A999-DAAE8635597D}" srcOrd="0" destOrd="0" presId="urn:microsoft.com/office/officeart/2005/8/layout/hierarchy2"/>
    <dgm:cxn modelId="{2E15CE2D-B249-4CFF-8EBE-2F991D8B6C09}" type="presParOf" srcId="{35F6E2FF-618E-4A6B-89FE-436C363E55EB}" destId="{2C23B441-8F19-44E7-9CBD-64AFE66081E9}" srcOrd="1" destOrd="0" presId="urn:microsoft.com/office/officeart/2005/8/layout/hierarchy2"/>
    <dgm:cxn modelId="{311E3817-DD53-4999-A960-989210F82BDC}" type="presParOf" srcId="{2C23B441-8F19-44E7-9CBD-64AFE66081E9}" destId="{82EEFBFE-8E2A-437B-B04E-C3213754C4F0}" srcOrd="0" destOrd="0" presId="urn:microsoft.com/office/officeart/2005/8/layout/hierarchy2"/>
    <dgm:cxn modelId="{F26F8F36-449B-4EAA-9F14-606DE7691299}" type="presParOf" srcId="{82EEFBFE-8E2A-437B-B04E-C3213754C4F0}" destId="{7096A964-8DE0-4AA7-94FA-65E77592499C}" srcOrd="0" destOrd="0" presId="urn:microsoft.com/office/officeart/2005/8/layout/hierarchy2"/>
    <dgm:cxn modelId="{2E20FE45-51A4-430F-B2CF-EEA396C1F370}" type="presParOf" srcId="{2C23B441-8F19-44E7-9CBD-64AFE66081E9}" destId="{A824FDE2-0BB0-4C42-A1C9-82CC2B0B98ED}" srcOrd="1" destOrd="0" presId="urn:microsoft.com/office/officeart/2005/8/layout/hierarchy2"/>
    <dgm:cxn modelId="{A8BA3D46-4760-4FC8-9EE8-A3E6CCFF05F2}" type="presParOf" srcId="{A824FDE2-0BB0-4C42-A1C9-82CC2B0B98ED}" destId="{BB60967E-BA74-4832-A1E8-26D2A363BBD7}" srcOrd="0" destOrd="0" presId="urn:microsoft.com/office/officeart/2005/8/layout/hierarchy2"/>
    <dgm:cxn modelId="{B0B93855-D9ED-424F-A2A9-4D886093C376}" type="presParOf" srcId="{A824FDE2-0BB0-4C42-A1C9-82CC2B0B98ED}" destId="{5C4FD480-F497-4638-A183-0A095FD4506A}" srcOrd="1" destOrd="0" presId="urn:microsoft.com/office/officeart/2005/8/layout/hierarchy2"/>
    <dgm:cxn modelId="{B2B36FD0-B40B-4D2B-ABC8-52EC7F204E2B}" type="presParOf" srcId="{2C23B441-8F19-44E7-9CBD-64AFE66081E9}" destId="{22B7A8B9-C55A-4A93-97CE-5293CBBDA7B3}" srcOrd="2" destOrd="0" presId="urn:microsoft.com/office/officeart/2005/8/layout/hierarchy2"/>
    <dgm:cxn modelId="{C7426804-350B-4E94-AEFB-8F3602E013BF}" type="presParOf" srcId="{22B7A8B9-C55A-4A93-97CE-5293CBBDA7B3}" destId="{134BA3F4-55CA-4486-BE75-2889F2D13F5D}" srcOrd="0" destOrd="0" presId="urn:microsoft.com/office/officeart/2005/8/layout/hierarchy2"/>
    <dgm:cxn modelId="{E050211A-4371-4205-B211-2E7A5631D1A0}" type="presParOf" srcId="{2C23B441-8F19-44E7-9CBD-64AFE66081E9}" destId="{DE5917F0-0018-4E85-835E-72E418BBB485}" srcOrd="3" destOrd="0" presId="urn:microsoft.com/office/officeart/2005/8/layout/hierarchy2"/>
    <dgm:cxn modelId="{E00F4203-A6F5-427D-9D30-15B17111161A}" type="presParOf" srcId="{DE5917F0-0018-4E85-835E-72E418BBB485}" destId="{9DC477F8-BD25-4003-B6FF-4AF7F7F019D5}" srcOrd="0" destOrd="0" presId="urn:microsoft.com/office/officeart/2005/8/layout/hierarchy2"/>
    <dgm:cxn modelId="{7008608C-7145-4455-9481-8649D90A383B}" type="presParOf" srcId="{DE5917F0-0018-4E85-835E-72E418BBB485}" destId="{6644313E-D374-4A60-94C3-42BF7125754F}" srcOrd="1" destOrd="0" presId="urn:microsoft.com/office/officeart/2005/8/layout/hierarchy2"/>
    <dgm:cxn modelId="{651A7188-6893-4725-A457-358910111D6E}" type="presParOf" srcId="{223F1687-B794-410E-B14F-D20948AEBD69}" destId="{E0EA28F9-F230-44EE-81E3-AA683869A35D}" srcOrd="2" destOrd="0" presId="urn:microsoft.com/office/officeart/2005/8/layout/hierarchy2"/>
    <dgm:cxn modelId="{986D1E12-5781-48C8-8419-DBEF5A589881}" type="presParOf" srcId="{E0EA28F9-F230-44EE-81E3-AA683869A35D}" destId="{05516749-BE81-40EE-8F85-61E890367C94}" srcOrd="0" destOrd="0" presId="urn:microsoft.com/office/officeart/2005/8/layout/hierarchy2"/>
    <dgm:cxn modelId="{1B0D2B23-F869-403C-B506-F56ACAC84782}" type="presParOf" srcId="{223F1687-B794-410E-B14F-D20948AEBD69}" destId="{536CA8AB-11D7-4978-BD5E-207F45098C3B}" srcOrd="3" destOrd="0" presId="urn:microsoft.com/office/officeart/2005/8/layout/hierarchy2"/>
    <dgm:cxn modelId="{6D3F17B9-64A6-4EFC-9532-AA0ED5EA41FD}" type="presParOf" srcId="{536CA8AB-11D7-4978-BD5E-207F45098C3B}" destId="{DCED8D47-706A-4101-A6EB-6FA0766F756C}" srcOrd="0" destOrd="0" presId="urn:microsoft.com/office/officeart/2005/8/layout/hierarchy2"/>
    <dgm:cxn modelId="{F74DAF76-FA71-4ED1-8EE0-EA26863BACFB}" type="presParOf" srcId="{536CA8AB-11D7-4978-BD5E-207F45098C3B}" destId="{2C93D2BD-456D-4DB7-852E-B76C7FF8FE32}" srcOrd="1" destOrd="0" presId="urn:microsoft.com/office/officeart/2005/8/layout/hierarchy2"/>
    <dgm:cxn modelId="{AE6D9EBF-613D-4439-ABDA-902DA44BD84B}" type="presParOf" srcId="{2C93D2BD-456D-4DB7-852E-B76C7FF8FE32}" destId="{32A03AB7-C0CC-4C20-A3E1-6E8583720EB3}" srcOrd="0" destOrd="0" presId="urn:microsoft.com/office/officeart/2005/8/layout/hierarchy2"/>
    <dgm:cxn modelId="{E838E58B-5D4B-4B0A-889D-4A031A508890}" type="presParOf" srcId="{32A03AB7-C0CC-4C20-A3E1-6E8583720EB3}" destId="{22C51F8D-2EBC-4360-AE63-86C04949AC94}" srcOrd="0" destOrd="0" presId="urn:microsoft.com/office/officeart/2005/8/layout/hierarchy2"/>
    <dgm:cxn modelId="{073AB905-09C4-495F-AF32-08CC56C4404A}" type="presParOf" srcId="{2C93D2BD-456D-4DB7-852E-B76C7FF8FE32}" destId="{9E11C5C8-D26F-4509-800D-3A82D0A8AA58}" srcOrd="1" destOrd="0" presId="urn:microsoft.com/office/officeart/2005/8/layout/hierarchy2"/>
    <dgm:cxn modelId="{BA3540D1-81E1-45A4-8FBF-0FEF41647555}" type="presParOf" srcId="{9E11C5C8-D26F-4509-800D-3A82D0A8AA58}" destId="{53A648B0-05E8-4BEE-AE2B-F5C73E7FC510}" srcOrd="0" destOrd="0" presId="urn:microsoft.com/office/officeart/2005/8/layout/hierarchy2"/>
    <dgm:cxn modelId="{F00D389B-7597-4BA9-BC1A-56429D3D4331}" type="presParOf" srcId="{9E11C5C8-D26F-4509-800D-3A82D0A8AA58}" destId="{CAB50BE6-1640-4645-A3C3-045C2DCBD45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A6D8EE-8B80-4386-B702-EF3941BDE833}"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ZA"/>
        </a:p>
      </dgm:t>
    </dgm:pt>
    <dgm:pt modelId="{5265ACE2-3857-47CC-AAE8-EED6043F4F95}">
      <dgm:prSet phldrT="[Text]"/>
      <dgm:spPr>
        <a:solidFill>
          <a:schemeClr val="tx2">
            <a:lumMod val="20000"/>
            <a:lumOff val="80000"/>
          </a:schemeClr>
        </a:solidFill>
        <a:ln>
          <a:solidFill>
            <a:schemeClr val="tx2">
              <a:lumMod val="20000"/>
              <a:lumOff val="80000"/>
            </a:schemeClr>
          </a:solidFill>
        </a:ln>
      </dgm:spPr>
      <dgm:t>
        <a:bodyPr/>
        <a:lstStyle/>
        <a:p>
          <a:r>
            <a:rPr lang="en-ZA" b="1" dirty="0" smtClean="0">
              <a:latin typeface="Segoe UI Light" panose="020B0502040204020203" pitchFamily="34" charset="0"/>
              <a:cs typeface="Segoe UI Light" panose="020B0502040204020203" pitchFamily="34" charset="0"/>
            </a:rPr>
            <a:t>Programme 4</a:t>
          </a:r>
        </a:p>
        <a:p>
          <a:r>
            <a:rPr lang="en-ZA" b="1" dirty="0" smtClean="0">
              <a:latin typeface="Segoe UI Light" panose="020B0502040204020203" pitchFamily="34" charset="0"/>
              <a:cs typeface="Segoe UI Light" panose="020B0502040204020203" pitchFamily="34" charset="0"/>
            </a:rPr>
            <a:t>Crime Intelligence</a:t>
          </a:r>
          <a:endParaRPr lang="en-ZA" b="1" dirty="0">
            <a:latin typeface="Segoe UI Light" panose="020B0502040204020203" pitchFamily="34" charset="0"/>
            <a:cs typeface="Segoe UI Light" panose="020B0502040204020203" pitchFamily="34" charset="0"/>
          </a:endParaRPr>
        </a:p>
      </dgm:t>
    </dgm:pt>
    <dgm:pt modelId="{4C181896-8249-42B1-BA2C-AF3C2EBF08F5}" type="par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3E0DEDBE-04AC-40AA-886E-452079A8CDA4}" type="sibTrans" cxnId="{091A0C99-0E23-4127-A6FD-E67D49F0394B}">
      <dgm:prSet/>
      <dgm:spPr/>
      <dgm:t>
        <a:bodyPr/>
        <a:lstStyle/>
        <a:p>
          <a:endParaRPr lang="en-ZA">
            <a:latin typeface="Segoe UI Light" panose="020B0502040204020203" pitchFamily="34" charset="0"/>
            <a:cs typeface="Segoe UI Light" panose="020B0502040204020203" pitchFamily="34" charset="0"/>
          </a:endParaRPr>
        </a:p>
      </dgm:t>
    </dgm:pt>
    <dgm:pt modelId="{6F5FC3B5-EA00-4046-B3EE-5561BB9A708F}">
      <dgm:prSet phldrT="[Text]"/>
      <dgm:spPr>
        <a:solidFill>
          <a:srgbClr val="FFC000"/>
        </a:solidFill>
        <a:ln>
          <a:solidFill>
            <a:srgbClr val="FFC000"/>
          </a:solidFill>
        </a:ln>
      </dgm:spPr>
      <dgm:t>
        <a:bodyPr/>
        <a:lstStyle/>
        <a:p>
          <a:r>
            <a:rPr lang="en-ZA" dirty="0" smtClean="0">
              <a:latin typeface="Segoe UI Light" panose="020B0502040204020203" pitchFamily="34" charset="0"/>
              <a:cs typeface="Segoe UI Light" panose="020B0502040204020203" pitchFamily="34" charset="0"/>
            </a:rPr>
            <a:t>Security risk and vetting assessments conducted in SAPS</a:t>
          </a:r>
          <a:endParaRPr lang="en-ZA" dirty="0">
            <a:latin typeface="Segoe UI Light" panose="020B0502040204020203" pitchFamily="34" charset="0"/>
            <a:cs typeface="Segoe UI Light" panose="020B0502040204020203" pitchFamily="34" charset="0"/>
          </a:endParaRPr>
        </a:p>
      </dgm:t>
    </dgm:pt>
    <dgm:pt modelId="{B6416C99-ADEE-4C67-B0C2-F28EE6921A43}" type="parTrans" cxnId="{91A230CF-E3B0-47BC-9C6B-B419B36BD1D9}">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BF9379-9574-4099-9A5B-CF7AC8106DBE}" type="sibTrans" cxnId="{91A230CF-E3B0-47BC-9C6B-B419B36BD1D9}">
      <dgm:prSet/>
      <dgm:spPr/>
      <dgm:t>
        <a:bodyPr/>
        <a:lstStyle/>
        <a:p>
          <a:endParaRPr lang="en-ZA">
            <a:latin typeface="Segoe UI Light" panose="020B0502040204020203" pitchFamily="34" charset="0"/>
            <a:cs typeface="Segoe UI Light" panose="020B0502040204020203" pitchFamily="34" charset="0"/>
          </a:endParaRPr>
        </a:p>
      </dgm:t>
    </dgm:pt>
    <dgm:pt modelId="{ABF7AB41-DCE0-491F-9ACD-B6FDDFA7A890}">
      <dgm:prSet phldrT="[Text]"/>
      <dgm:spPr/>
      <dgm:t>
        <a:bodyPr/>
        <a:lstStyle/>
        <a:p>
          <a:r>
            <a:rPr lang="en-ZA" dirty="0" smtClean="0">
              <a:latin typeface="Segoe UI Light" panose="020B0502040204020203" pitchFamily="34" charset="0"/>
              <a:cs typeface="Segoe UI Light" panose="020B0502040204020203" pitchFamily="34" charset="0"/>
            </a:rPr>
            <a:t>Security clearances target adjusted from 1154 to 865</a:t>
          </a:r>
          <a:endParaRPr lang="en-ZA" dirty="0">
            <a:latin typeface="Segoe UI Light" panose="020B0502040204020203" pitchFamily="34" charset="0"/>
            <a:cs typeface="Segoe UI Light" panose="020B0502040204020203" pitchFamily="34" charset="0"/>
          </a:endParaRPr>
        </a:p>
      </dgm:t>
    </dgm:pt>
    <dgm:pt modelId="{E63F5AB7-45DD-419B-9F33-26081487D829}" type="parTrans" cxnId="{0AB3C345-75E2-46A2-AF54-E88543D1033E}">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2B6A6268-623B-45C2-8905-DA1E46CCFCE1}" type="sibTrans" cxnId="{0AB3C345-75E2-46A2-AF54-E88543D1033E}">
      <dgm:prSet/>
      <dgm:spPr/>
      <dgm:t>
        <a:bodyPr/>
        <a:lstStyle/>
        <a:p>
          <a:endParaRPr lang="en-ZA">
            <a:latin typeface="Segoe UI Light" panose="020B0502040204020203" pitchFamily="34" charset="0"/>
            <a:cs typeface="Segoe UI Light" panose="020B0502040204020203" pitchFamily="34" charset="0"/>
          </a:endParaRPr>
        </a:p>
      </dgm:t>
    </dgm:pt>
    <dgm:pt modelId="{37B901D8-D75F-4166-A5B8-9B64BF861679}">
      <dgm:prSet phldrT="[Text]"/>
      <dgm:spPr/>
      <dgm:t>
        <a:bodyPr/>
        <a:lstStyle/>
        <a:p>
          <a:r>
            <a:rPr lang="en-ZA" dirty="0" smtClean="0">
              <a:latin typeface="Segoe UI Light" panose="020B0502040204020203" pitchFamily="34" charset="0"/>
              <a:cs typeface="Segoe UI Light" panose="020B0502040204020203" pitchFamily="34" charset="0"/>
            </a:rPr>
            <a:t>ICT security assessments target adjusted from 3160 to 2370</a:t>
          </a:r>
        </a:p>
      </dgm:t>
    </dgm:pt>
    <dgm:pt modelId="{4023B0C2-73DD-4959-AEAE-84AA117A8CE7}" type="parTrans" cxnId="{49720A45-97F5-4380-9329-0719EC998B1D}">
      <dgm:prSet/>
      <dgm:spPr>
        <a:ln>
          <a:prstDash val="dash"/>
          <a:headEnd type="none" w="med" len="med"/>
          <a:tailEnd type="triangle" w="med" len="med"/>
        </a:ln>
      </dgm:spPr>
      <dgm:t>
        <a:bodyPr/>
        <a:lstStyle/>
        <a:p>
          <a:endParaRPr lang="en-ZA">
            <a:latin typeface="Segoe UI Light" panose="020B0502040204020203" pitchFamily="34" charset="0"/>
            <a:cs typeface="Segoe UI Light" panose="020B0502040204020203" pitchFamily="34" charset="0"/>
          </a:endParaRPr>
        </a:p>
      </dgm:t>
    </dgm:pt>
    <dgm:pt modelId="{05921FEE-4CE9-49B8-AF31-814617635A4B}" type="sibTrans" cxnId="{49720A45-97F5-4380-9329-0719EC998B1D}">
      <dgm:prSet/>
      <dgm:spPr/>
      <dgm:t>
        <a:bodyPr/>
        <a:lstStyle/>
        <a:p>
          <a:endParaRPr lang="en-ZA">
            <a:latin typeface="Segoe UI Light" panose="020B0502040204020203" pitchFamily="34" charset="0"/>
            <a:cs typeface="Segoe UI Light" panose="020B0502040204020203" pitchFamily="34" charset="0"/>
          </a:endParaRPr>
        </a:p>
      </dgm:t>
    </dgm:pt>
    <dgm:pt modelId="{1BAA64F5-410A-4222-B79B-CCE9ED22A818}">
      <dgm:prSet phldrT="[Text]"/>
      <dgm:spPr/>
      <dgm:t>
        <a:bodyPr/>
        <a:lstStyle/>
        <a:p>
          <a:r>
            <a:rPr lang="en-ZA" dirty="0" smtClean="0">
              <a:latin typeface="Segoe UI Light" panose="020B0502040204020203" pitchFamily="34" charset="0"/>
              <a:cs typeface="Segoe UI Light" panose="020B0502040204020203" pitchFamily="34" charset="0"/>
            </a:rPr>
            <a:t>Physical security assessments target adjusted from 640 to 480</a:t>
          </a:r>
        </a:p>
      </dgm:t>
    </dgm:pt>
    <dgm:pt modelId="{FDEFDA6E-2C9B-403C-BF71-78D5D067BFEF}" type="parTrans" cxnId="{B41EC674-E2D1-4601-9BBB-995BC860B4E3}">
      <dgm:prSet/>
      <dgm:spPr>
        <a:ln>
          <a:prstDash val="dash"/>
          <a:headEnd type="none" w="med" len="med"/>
          <a:tailEnd type="triangle" w="med" len="med"/>
        </a:ln>
      </dgm:spPr>
      <dgm:t>
        <a:bodyPr/>
        <a:lstStyle/>
        <a:p>
          <a:endParaRPr lang="en-ZA"/>
        </a:p>
      </dgm:t>
    </dgm:pt>
    <dgm:pt modelId="{BFCE6214-481D-4709-B672-503DEE8D7B7E}" type="sibTrans" cxnId="{B41EC674-E2D1-4601-9BBB-995BC860B4E3}">
      <dgm:prSet/>
      <dgm:spPr/>
      <dgm:t>
        <a:bodyPr/>
        <a:lstStyle/>
        <a:p>
          <a:endParaRPr lang="en-ZA"/>
        </a:p>
      </dgm:t>
    </dgm:pt>
    <dgm:pt modelId="{F9FE5DCF-C5E6-4318-AFA6-A26609BC1295}">
      <dgm:prSet phldrT="[Text]"/>
      <dgm:spPr>
        <a:solidFill>
          <a:srgbClr val="FFC000"/>
        </a:solidFill>
        <a:ln>
          <a:solidFill>
            <a:srgbClr val="FFC000"/>
          </a:solidFill>
        </a:ln>
      </dgm:spPr>
      <dgm:t>
        <a:bodyPr/>
        <a:lstStyle/>
        <a:p>
          <a:r>
            <a:rPr lang="en-ZA" b="0" dirty="0" smtClean="0">
              <a:latin typeface="Segoe UI Light" panose="020B0502040204020203" pitchFamily="34" charset="0"/>
              <a:cs typeface="Segoe UI Light" panose="020B0502040204020203" pitchFamily="34" charset="0"/>
            </a:rPr>
            <a:t>Network operations to infiltrate criminal groupings and gather intelligence</a:t>
          </a:r>
          <a:endParaRPr lang="en-ZA" b="0" dirty="0">
            <a:latin typeface="Segoe UI Light" panose="020B0502040204020203" pitchFamily="34" charset="0"/>
            <a:cs typeface="Segoe UI Light" panose="020B0502040204020203" pitchFamily="34" charset="0"/>
          </a:endParaRPr>
        </a:p>
      </dgm:t>
    </dgm:pt>
    <dgm:pt modelId="{0CF0B987-AE66-4A6F-A4B9-E66E9AB705E5}" type="parTrans" cxnId="{9351F82B-1DDC-4723-8F99-CA628721E6ED}">
      <dgm:prSet/>
      <dgm:spPr>
        <a:ln>
          <a:prstDash val="dash"/>
          <a:headEnd type="none" w="med" len="med"/>
          <a:tailEnd type="triangle" w="med" len="med"/>
        </a:ln>
      </dgm:spPr>
      <dgm:t>
        <a:bodyPr/>
        <a:lstStyle/>
        <a:p>
          <a:endParaRPr lang="en-ZA"/>
        </a:p>
      </dgm:t>
    </dgm:pt>
    <dgm:pt modelId="{325B932D-C2D9-4DCB-A793-ADC8D644FF11}" type="sibTrans" cxnId="{9351F82B-1DDC-4723-8F99-CA628721E6ED}">
      <dgm:prSet/>
      <dgm:spPr/>
      <dgm:t>
        <a:bodyPr/>
        <a:lstStyle/>
        <a:p>
          <a:endParaRPr lang="en-ZA"/>
        </a:p>
      </dgm:t>
    </dgm:pt>
    <dgm:pt modelId="{4236CA88-EFD4-4C70-ACF5-5F733A5A8F32}">
      <dgm:prSet phldrT="[Text]"/>
      <dgm:spPr/>
      <dgm:t>
        <a:bodyPr/>
        <a:lstStyle/>
        <a:p>
          <a:r>
            <a:rPr lang="en-ZA" b="0" dirty="0" smtClean="0">
              <a:latin typeface="Segoe UI Light" panose="020B0502040204020203" pitchFamily="34" charset="0"/>
              <a:cs typeface="Segoe UI Light" panose="020B0502040204020203" pitchFamily="34" charset="0"/>
            </a:rPr>
            <a:t>Network operations target adjusted from 570 to 475</a:t>
          </a:r>
          <a:endParaRPr lang="en-ZA" b="0" dirty="0">
            <a:latin typeface="Segoe UI Light" panose="020B0502040204020203" pitchFamily="34" charset="0"/>
            <a:cs typeface="Segoe UI Light" panose="020B0502040204020203" pitchFamily="34" charset="0"/>
          </a:endParaRPr>
        </a:p>
      </dgm:t>
    </dgm:pt>
    <dgm:pt modelId="{B6D8A6E7-ACFA-48B3-B6E3-40720FF8D062}" type="parTrans" cxnId="{0A065A4A-0D12-4369-B5AD-0793FDBBAF2A}">
      <dgm:prSet/>
      <dgm:spPr>
        <a:ln>
          <a:prstDash val="dash"/>
          <a:headEnd type="none" w="med" len="med"/>
          <a:tailEnd type="triangle" w="med" len="med"/>
        </a:ln>
      </dgm:spPr>
      <dgm:t>
        <a:bodyPr/>
        <a:lstStyle/>
        <a:p>
          <a:endParaRPr lang="en-ZA"/>
        </a:p>
      </dgm:t>
    </dgm:pt>
    <dgm:pt modelId="{1BD2E7C5-D228-4C13-9438-33226FB61E96}" type="sibTrans" cxnId="{0A065A4A-0D12-4369-B5AD-0793FDBBAF2A}">
      <dgm:prSet/>
      <dgm:spPr/>
      <dgm:t>
        <a:bodyPr/>
        <a:lstStyle/>
        <a:p>
          <a:endParaRPr lang="en-ZA"/>
        </a:p>
      </dgm:t>
    </dgm:pt>
    <dgm:pt modelId="{26B1D38E-5930-4068-9381-2928E9485EF0}" type="pres">
      <dgm:prSet presAssocID="{07A6D8EE-8B80-4386-B702-EF3941BDE833}" presName="diagram" presStyleCnt="0">
        <dgm:presLayoutVars>
          <dgm:chPref val="1"/>
          <dgm:dir/>
          <dgm:animOne val="branch"/>
          <dgm:animLvl val="lvl"/>
          <dgm:resizeHandles val="exact"/>
        </dgm:presLayoutVars>
      </dgm:prSet>
      <dgm:spPr/>
      <dgm:t>
        <a:bodyPr/>
        <a:lstStyle/>
        <a:p>
          <a:endParaRPr lang="en-ZA"/>
        </a:p>
      </dgm:t>
    </dgm:pt>
    <dgm:pt modelId="{A8BB9352-FA49-4505-86C2-FD040243A6EF}" type="pres">
      <dgm:prSet presAssocID="{5265ACE2-3857-47CC-AAE8-EED6043F4F95}" presName="root1" presStyleCnt="0"/>
      <dgm:spPr/>
    </dgm:pt>
    <dgm:pt modelId="{E057D4AA-CD7D-4A17-9EC4-027D762349B6}" type="pres">
      <dgm:prSet presAssocID="{5265ACE2-3857-47CC-AAE8-EED6043F4F95}" presName="LevelOneTextNode" presStyleLbl="node0" presStyleIdx="0" presStyleCnt="1">
        <dgm:presLayoutVars>
          <dgm:chPref val="3"/>
        </dgm:presLayoutVars>
      </dgm:prSet>
      <dgm:spPr/>
      <dgm:t>
        <a:bodyPr/>
        <a:lstStyle/>
        <a:p>
          <a:endParaRPr lang="en-ZA"/>
        </a:p>
      </dgm:t>
    </dgm:pt>
    <dgm:pt modelId="{223F1687-B794-410E-B14F-D20948AEBD69}" type="pres">
      <dgm:prSet presAssocID="{5265ACE2-3857-47CC-AAE8-EED6043F4F95}" presName="level2hierChild" presStyleCnt="0"/>
      <dgm:spPr/>
    </dgm:pt>
    <dgm:pt modelId="{A25707E6-AFFA-461C-A3E8-059FDEA32423}" type="pres">
      <dgm:prSet presAssocID="{0CF0B987-AE66-4A6F-A4B9-E66E9AB705E5}" presName="conn2-1" presStyleLbl="parChTrans1D2" presStyleIdx="0" presStyleCnt="2"/>
      <dgm:spPr/>
      <dgm:t>
        <a:bodyPr/>
        <a:lstStyle/>
        <a:p>
          <a:endParaRPr lang="en-ZA"/>
        </a:p>
      </dgm:t>
    </dgm:pt>
    <dgm:pt modelId="{CA750A0D-BA55-4296-9A25-496019BB71C5}" type="pres">
      <dgm:prSet presAssocID="{0CF0B987-AE66-4A6F-A4B9-E66E9AB705E5}" presName="connTx" presStyleLbl="parChTrans1D2" presStyleIdx="0" presStyleCnt="2"/>
      <dgm:spPr/>
      <dgm:t>
        <a:bodyPr/>
        <a:lstStyle/>
        <a:p>
          <a:endParaRPr lang="en-ZA"/>
        </a:p>
      </dgm:t>
    </dgm:pt>
    <dgm:pt modelId="{A422693B-1793-404D-9519-C00782FE3F77}" type="pres">
      <dgm:prSet presAssocID="{F9FE5DCF-C5E6-4318-AFA6-A26609BC1295}" presName="root2" presStyleCnt="0"/>
      <dgm:spPr/>
    </dgm:pt>
    <dgm:pt modelId="{9D2C1948-39DE-400F-A7BA-9A31CF333B0F}" type="pres">
      <dgm:prSet presAssocID="{F9FE5DCF-C5E6-4318-AFA6-A26609BC1295}" presName="LevelTwoTextNode" presStyleLbl="node2" presStyleIdx="0" presStyleCnt="2">
        <dgm:presLayoutVars>
          <dgm:chPref val="3"/>
        </dgm:presLayoutVars>
      </dgm:prSet>
      <dgm:spPr/>
      <dgm:t>
        <a:bodyPr/>
        <a:lstStyle/>
        <a:p>
          <a:endParaRPr lang="en-ZA"/>
        </a:p>
      </dgm:t>
    </dgm:pt>
    <dgm:pt modelId="{5A41F384-6BC0-43E4-896F-F35E4A6E1925}" type="pres">
      <dgm:prSet presAssocID="{F9FE5DCF-C5E6-4318-AFA6-A26609BC1295}" presName="level3hierChild" presStyleCnt="0"/>
      <dgm:spPr/>
    </dgm:pt>
    <dgm:pt modelId="{1D75D4E5-A6D3-46B8-8A1A-DDD7737FE1E1}" type="pres">
      <dgm:prSet presAssocID="{B6D8A6E7-ACFA-48B3-B6E3-40720FF8D062}" presName="conn2-1" presStyleLbl="parChTrans1D3" presStyleIdx="0" presStyleCnt="4"/>
      <dgm:spPr/>
      <dgm:t>
        <a:bodyPr/>
        <a:lstStyle/>
        <a:p>
          <a:endParaRPr lang="en-ZA"/>
        </a:p>
      </dgm:t>
    </dgm:pt>
    <dgm:pt modelId="{2E421EBE-E3F5-448B-8A7C-98C76CB26905}" type="pres">
      <dgm:prSet presAssocID="{B6D8A6E7-ACFA-48B3-B6E3-40720FF8D062}" presName="connTx" presStyleLbl="parChTrans1D3" presStyleIdx="0" presStyleCnt="4"/>
      <dgm:spPr/>
      <dgm:t>
        <a:bodyPr/>
        <a:lstStyle/>
        <a:p>
          <a:endParaRPr lang="en-ZA"/>
        </a:p>
      </dgm:t>
    </dgm:pt>
    <dgm:pt modelId="{454161B5-386A-4575-8DB9-F5E9255F81C8}" type="pres">
      <dgm:prSet presAssocID="{4236CA88-EFD4-4C70-ACF5-5F733A5A8F32}" presName="root2" presStyleCnt="0"/>
      <dgm:spPr/>
    </dgm:pt>
    <dgm:pt modelId="{4371917C-54C4-4200-9B1E-95BDEA41B7C3}" type="pres">
      <dgm:prSet presAssocID="{4236CA88-EFD4-4C70-ACF5-5F733A5A8F32}" presName="LevelTwoTextNode" presStyleLbl="node3" presStyleIdx="0" presStyleCnt="4">
        <dgm:presLayoutVars>
          <dgm:chPref val="3"/>
        </dgm:presLayoutVars>
      </dgm:prSet>
      <dgm:spPr/>
      <dgm:t>
        <a:bodyPr/>
        <a:lstStyle/>
        <a:p>
          <a:endParaRPr lang="en-ZA"/>
        </a:p>
      </dgm:t>
    </dgm:pt>
    <dgm:pt modelId="{B674F78A-0B70-4A66-99E3-B0B92CAF51D6}" type="pres">
      <dgm:prSet presAssocID="{4236CA88-EFD4-4C70-ACF5-5F733A5A8F32}" presName="level3hierChild" presStyleCnt="0"/>
      <dgm:spPr/>
    </dgm:pt>
    <dgm:pt modelId="{5E9B396F-6665-433B-8FF6-AA53B2505466}" type="pres">
      <dgm:prSet presAssocID="{B6416C99-ADEE-4C67-B0C2-F28EE6921A43}" presName="conn2-1" presStyleLbl="parChTrans1D2" presStyleIdx="1" presStyleCnt="2"/>
      <dgm:spPr/>
      <dgm:t>
        <a:bodyPr/>
        <a:lstStyle/>
        <a:p>
          <a:endParaRPr lang="en-ZA"/>
        </a:p>
      </dgm:t>
    </dgm:pt>
    <dgm:pt modelId="{45F65B3F-5A05-4724-8C70-00AFE51A9D3F}" type="pres">
      <dgm:prSet presAssocID="{B6416C99-ADEE-4C67-B0C2-F28EE6921A43}" presName="connTx" presStyleLbl="parChTrans1D2" presStyleIdx="1" presStyleCnt="2"/>
      <dgm:spPr/>
      <dgm:t>
        <a:bodyPr/>
        <a:lstStyle/>
        <a:p>
          <a:endParaRPr lang="en-ZA"/>
        </a:p>
      </dgm:t>
    </dgm:pt>
    <dgm:pt modelId="{35F6E2FF-618E-4A6B-89FE-436C363E55EB}" type="pres">
      <dgm:prSet presAssocID="{6F5FC3B5-EA00-4046-B3EE-5561BB9A708F}" presName="root2" presStyleCnt="0"/>
      <dgm:spPr/>
    </dgm:pt>
    <dgm:pt modelId="{3141A821-043D-410B-A999-DAAE8635597D}" type="pres">
      <dgm:prSet presAssocID="{6F5FC3B5-EA00-4046-B3EE-5561BB9A708F}" presName="LevelTwoTextNode" presStyleLbl="node2" presStyleIdx="1" presStyleCnt="2">
        <dgm:presLayoutVars>
          <dgm:chPref val="3"/>
        </dgm:presLayoutVars>
      </dgm:prSet>
      <dgm:spPr/>
      <dgm:t>
        <a:bodyPr/>
        <a:lstStyle/>
        <a:p>
          <a:endParaRPr lang="en-ZA"/>
        </a:p>
      </dgm:t>
    </dgm:pt>
    <dgm:pt modelId="{2C23B441-8F19-44E7-9CBD-64AFE66081E9}" type="pres">
      <dgm:prSet presAssocID="{6F5FC3B5-EA00-4046-B3EE-5561BB9A708F}" presName="level3hierChild" presStyleCnt="0"/>
      <dgm:spPr/>
    </dgm:pt>
    <dgm:pt modelId="{82EEFBFE-8E2A-437B-B04E-C3213754C4F0}" type="pres">
      <dgm:prSet presAssocID="{E63F5AB7-45DD-419B-9F33-26081487D829}" presName="conn2-1" presStyleLbl="parChTrans1D3" presStyleIdx="1" presStyleCnt="4"/>
      <dgm:spPr/>
      <dgm:t>
        <a:bodyPr/>
        <a:lstStyle/>
        <a:p>
          <a:endParaRPr lang="en-ZA"/>
        </a:p>
      </dgm:t>
    </dgm:pt>
    <dgm:pt modelId="{7096A964-8DE0-4AA7-94FA-65E77592499C}" type="pres">
      <dgm:prSet presAssocID="{E63F5AB7-45DD-419B-9F33-26081487D829}" presName="connTx" presStyleLbl="parChTrans1D3" presStyleIdx="1" presStyleCnt="4"/>
      <dgm:spPr/>
      <dgm:t>
        <a:bodyPr/>
        <a:lstStyle/>
        <a:p>
          <a:endParaRPr lang="en-ZA"/>
        </a:p>
      </dgm:t>
    </dgm:pt>
    <dgm:pt modelId="{A824FDE2-0BB0-4C42-A1C9-82CC2B0B98ED}" type="pres">
      <dgm:prSet presAssocID="{ABF7AB41-DCE0-491F-9ACD-B6FDDFA7A890}" presName="root2" presStyleCnt="0"/>
      <dgm:spPr/>
    </dgm:pt>
    <dgm:pt modelId="{BB60967E-BA74-4832-A1E8-26D2A363BBD7}" type="pres">
      <dgm:prSet presAssocID="{ABF7AB41-DCE0-491F-9ACD-B6FDDFA7A890}" presName="LevelTwoTextNode" presStyleLbl="node3" presStyleIdx="1" presStyleCnt="4">
        <dgm:presLayoutVars>
          <dgm:chPref val="3"/>
        </dgm:presLayoutVars>
      </dgm:prSet>
      <dgm:spPr/>
      <dgm:t>
        <a:bodyPr/>
        <a:lstStyle/>
        <a:p>
          <a:endParaRPr lang="en-ZA"/>
        </a:p>
      </dgm:t>
    </dgm:pt>
    <dgm:pt modelId="{5C4FD480-F497-4638-A183-0A095FD4506A}" type="pres">
      <dgm:prSet presAssocID="{ABF7AB41-DCE0-491F-9ACD-B6FDDFA7A890}" presName="level3hierChild" presStyleCnt="0"/>
      <dgm:spPr/>
    </dgm:pt>
    <dgm:pt modelId="{22B7A8B9-C55A-4A93-97CE-5293CBBDA7B3}" type="pres">
      <dgm:prSet presAssocID="{4023B0C2-73DD-4959-AEAE-84AA117A8CE7}" presName="conn2-1" presStyleLbl="parChTrans1D3" presStyleIdx="2" presStyleCnt="4"/>
      <dgm:spPr/>
      <dgm:t>
        <a:bodyPr/>
        <a:lstStyle/>
        <a:p>
          <a:endParaRPr lang="en-ZA"/>
        </a:p>
      </dgm:t>
    </dgm:pt>
    <dgm:pt modelId="{134BA3F4-55CA-4486-BE75-2889F2D13F5D}" type="pres">
      <dgm:prSet presAssocID="{4023B0C2-73DD-4959-AEAE-84AA117A8CE7}" presName="connTx" presStyleLbl="parChTrans1D3" presStyleIdx="2" presStyleCnt="4"/>
      <dgm:spPr/>
      <dgm:t>
        <a:bodyPr/>
        <a:lstStyle/>
        <a:p>
          <a:endParaRPr lang="en-ZA"/>
        </a:p>
      </dgm:t>
    </dgm:pt>
    <dgm:pt modelId="{DE5917F0-0018-4E85-835E-72E418BBB485}" type="pres">
      <dgm:prSet presAssocID="{37B901D8-D75F-4166-A5B8-9B64BF861679}" presName="root2" presStyleCnt="0"/>
      <dgm:spPr/>
    </dgm:pt>
    <dgm:pt modelId="{9DC477F8-BD25-4003-B6FF-4AF7F7F019D5}" type="pres">
      <dgm:prSet presAssocID="{37B901D8-D75F-4166-A5B8-9B64BF861679}" presName="LevelTwoTextNode" presStyleLbl="node3" presStyleIdx="2" presStyleCnt="4">
        <dgm:presLayoutVars>
          <dgm:chPref val="3"/>
        </dgm:presLayoutVars>
      </dgm:prSet>
      <dgm:spPr/>
      <dgm:t>
        <a:bodyPr/>
        <a:lstStyle/>
        <a:p>
          <a:endParaRPr lang="en-ZA"/>
        </a:p>
      </dgm:t>
    </dgm:pt>
    <dgm:pt modelId="{6644313E-D374-4A60-94C3-42BF7125754F}" type="pres">
      <dgm:prSet presAssocID="{37B901D8-D75F-4166-A5B8-9B64BF861679}" presName="level3hierChild" presStyleCnt="0"/>
      <dgm:spPr/>
    </dgm:pt>
    <dgm:pt modelId="{DE4D21B1-F4D2-4474-B479-86CB770346B9}" type="pres">
      <dgm:prSet presAssocID="{FDEFDA6E-2C9B-403C-BF71-78D5D067BFEF}" presName="conn2-1" presStyleLbl="parChTrans1D3" presStyleIdx="3" presStyleCnt="4"/>
      <dgm:spPr/>
      <dgm:t>
        <a:bodyPr/>
        <a:lstStyle/>
        <a:p>
          <a:endParaRPr lang="en-ZA"/>
        </a:p>
      </dgm:t>
    </dgm:pt>
    <dgm:pt modelId="{010A6D94-DE79-43E0-9F94-F5A6D486B83A}" type="pres">
      <dgm:prSet presAssocID="{FDEFDA6E-2C9B-403C-BF71-78D5D067BFEF}" presName="connTx" presStyleLbl="parChTrans1D3" presStyleIdx="3" presStyleCnt="4"/>
      <dgm:spPr/>
      <dgm:t>
        <a:bodyPr/>
        <a:lstStyle/>
        <a:p>
          <a:endParaRPr lang="en-ZA"/>
        </a:p>
      </dgm:t>
    </dgm:pt>
    <dgm:pt modelId="{FDDE7A53-A51D-4DB0-88DE-CB723955C3BC}" type="pres">
      <dgm:prSet presAssocID="{1BAA64F5-410A-4222-B79B-CCE9ED22A818}" presName="root2" presStyleCnt="0"/>
      <dgm:spPr/>
    </dgm:pt>
    <dgm:pt modelId="{DE0CD230-1727-4EE0-91C4-FBF1C2F2DA7D}" type="pres">
      <dgm:prSet presAssocID="{1BAA64F5-410A-4222-B79B-CCE9ED22A818}" presName="LevelTwoTextNode" presStyleLbl="node3" presStyleIdx="3" presStyleCnt="4">
        <dgm:presLayoutVars>
          <dgm:chPref val="3"/>
        </dgm:presLayoutVars>
      </dgm:prSet>
      <dgm:spPr/>
      <dgm:t>
        <a:bodyPr/>
        <a:lstStyle/>
        <a:p>
          <a:endParaRPr lang="en-ZA"/>
        </a:p>
      </dgm:t>
    </dgm:pt>
    <dgm:pt modelId="{58606AC8-B7A1-4E63-BB7C-0DEC7D2F6136}" type="pres">
      <dgm:prSet presAssocID="{1BAA64F5-410A-4222-B79B-CCE9ED22A818}" presName="level3hierChild" presStyleCnt="0"/>
      <dgm:spPr/>
    </dgm:pt>
  </dgm:ptLst>
  <dgm:cxnLst>
    <dgm:cxn modelId="{19B38D75-B31B-4B26-A7A6-860251EF4745}" type="presOf" srcId="{5265ACE2-3857-47CC-AAE8-EED6043F4F95}" destId="{E057D4AA-CD7D-4A17-9EC4-027D762349B6}" srcOrd="0" destOrd="0" presId="urn:microsoft.com/office/officeart/2005/8/layout/hierarchy2"/>
    <dgm:cxn modelId="{A25DFE8F-7019-415F-AEDB-FCE10E2673A6}" type="presOf" srcId="{0CF0B987-AE66-4A6F-A4B9-E66E9AB705E5}" destId="{A25707E6-AFFA-461C-A3E8-059FDEA32423}" srcOrd="0" destOrd="0" presId="urn:microsoft.com/office/officeart/2005/8/layout/hierarchy2"/>
    <dgm:cxn modelId="{50DC4108-FB09-4805-B983-2EE0C346F87B}" type="presOf" srcId="{E63F5AB7-45DD-419B-9F33-26081487D829}" destId="{82EEFBFE-8E2A-437B-B04E-C3213754C4F0}" srcOrd="0" destOrd="0" presId="urn:microsoft.com/office/officeart/2005/8/layout/hierarchy2"/>
    <dgm:cxn modelId="{0CA42AD4-BDAB-402F-97D7-726504F6F273}" type="presOf" srcId="{4236CA88-EFD4-4C70-ACF5-5F733A5A8F32}" destId="{4371917C-54C4-4200-9B1E-95BDEA41B7C3}" srcOrd="0" destOrd="0" presId="urn:microsoft.com/office/officeart/2005/8/layout/hierarchy2"/>
    <dgm:cxn modelId="{AB6F123F-B8B1-4F37-9840-22D0DAB4E589}" type="presOf" srcId="{0CF0B987-AE66-4A6F-A4B9-E66E9AB705E5}" destId="{CA750A0D-BA55-4296-9A25-496019BB71C5}" srcOrd="1" destOrd="0" presId="urn:microsoft.com/office/officeart/2005/8/layout/hierarchy2"/>
    <dgm:cxn modelId="{47E40026-DDDF-4975-A9A1-5A31F172D492}" type="presOf" srcId="{B6416C99-ADEE-4C67-B0C2-F28EE6921A43}" destId="{45F65B3F-5A05-4724-8C70-00AFE51A9D3F}" srcOrd="1" destOrd="0" presId="urn:microsoft.com/office/officeart/2005/8/layout/hierarchy2"/>
    <dgm:cxn modelId="{9DDD6066-E4E8-4183-8C81-9D01CF07D995}" type="presOf" srcId="{4023B0C2-73DD-4959-AEAE-84AA117A8CE7}" destId="{134BA3F4-55CA-4486-BE75-2889F2D13F5D}" srcOrd="1" destOrd="0" presId="urn:microsoft.com/office/officeart/2005/8/layout/hierarchy2"/>
    <dgm:cxn modelId="{C89C00A0-FB87-4D35-874E-8FBFC90F004C}" type="presOf" srcId="{B6D8A6E7-ACFA-48B3-B6E3-40720FF8D062}" destId="{2E421EBE-E3F5-448B-8A7C-98C76CB26905}" srcOrd="1" destOrd="0" presId="urn:microsoft.com/office/officeart/2005/8/layout/hierarchy2"/>
    <dgm:cxn modelId="{91A230CF-E3B0-47BC-9C6B-B419B36BD1D9}" srcId="{5265ACE2-3857-47CC-AAE8-EED6043F4F95}" destId="{6F5FC3B5-EA00-4046-B3EE-5561BB9A708F}" srcOrd="1" destOrd="0" parTransId="{B6416C99-ADEE-4C67-B0C2-F28EE6921A43}" sibTransId="{2BBF9379-9574-4099-9A5B-CF7AC8106DBE}"/>
    <dgm:cxn modelId="{D5886AA7-9C24-406B-86C3-6AE94715DFF7}" type="presOf" srcId="{B6416C99-ADEE-4C67-B0C2-F28EE6921A43}" destId="{5E9B396F-6665-433B-8FF6-AA53B2505466}" srcOrd="0" destOrd="0" presId="urn:microsoft.com/office/officeart/2005/8/layout/hierarchy2"/>
    <dgm:cxn modelId="{9351F82B-1DDC-4723-8F99-CA628721E6ED}" srcId="{5265ACE2-3857-47CC-AAE8-EED6043F4F95}" destId="{F9FE5DCF-C5E6-4318-AFA6-A26609BC1295}" srcOrd="0" destOrd="0" parTransId="{0CF0B987-AE66-4A6F-A4B9-E66E9AB705E5}" sibTransId="{325B932D-C2D9-4DCB-A793-ADC8D644FF11}"/>
    <dgm:cxn modelId="{3A0F3D1A-BE85-40F8-81DC-F43C95510481}" type="presOf" srcId="{F9FE5DCF-C5E6-4318-AFA6-A26609BC1295}" destId="{9D2C1948-39DE-400F-A7BA-9A31CF333B0F}" srcOrd="0" destOrd="0" presId="urn:microsoft.com/office/officeart/2005/8/layout/hierarchy2"/>
    <dgm:cxn modelId="{37F21641-A034-43A7-8724-A316F6848A8E}" type="presOf" srcId="{FDEFDA6E-2C9B-403C-BF71-78D5D067BFEF}" destId="{010A6D94-DE79-43E0-9F94-F5A6D486B83A}" srcOrd="1" destOrd="0" presId="urn:microsoft.com/office/officeart/2005/8/layout/hierarchy2"/>
    <dgm:cxn modelId="{D3984113-7B90-49C9-898F-9C4F9ABB478C}" type="presOf" srcId="{6F5FC3B5-EA00-4046-B3EE-5561BB9A708F}" destId="{3141A821-043D-410B-A999-DAAE8635597D}" srcOrd="0" destOrd="0" presId="urn:microsoft.com/office/officeart/2005/8/layout/hierarchy2"/>
    <dgm:cxn modelId="{F6D4ED45-0775-4679-BE63-738BFD0EE543}" type="presOf" srcId="{37B901D8-D75F-4166-A5B8-9B64BF861679}" destId="{9DC477F8-BD25-4003-B6FF-4AF7F7F019D5}" srcOrd="0" destOrd="0" presId="urn:microsoft.com/office/officeart/2005/8/layout/hierarchy2"/>
    <dgm:cxn modelId="{E9ED1519-2FD4-45B1-AEA9-EFC26BB03536}" type="presOf" srcId="{FDEFDA6E-2C9B-403C-BF71-78D5D067BFEF}" destId="{DE4D21B1-F4D2-4474-B479-86CB770346B9}" srcOrd="0" destOrd="0" presId="urn:microsoft.com/office/officeart/2005/8/layout/hierarchy2"/>
    <dgm:cxn modelId="{4566E812-FB71-4168-AF1B-972E22B56EAE}" type="presOf" srcId="{4023B0C2-73DD-4959-AEAE-84AA117A8CE7}" destId="{22B7A8B9-C55A-4A93-97CE-5293CBBDA7B3}" srcOrd="0" destOrd="0" presId="urn:microsoft.com/office/officeart/2005/8/layout/hierarchy2"/>
    <dgm:cxn modelId="{49720A45-97F5-4380-9329-0719EC998B1D}" srcId="{6F5FC3B5-EA00-4046-B3EE-5561BB9A708F}" destId="{37B901D8-D75F-4166-A5B8-9B64BF861679}" srcOrd="1" destOrd="0" parTransId="{4023B0C2-73DD-4959-AEAE-84AA117A8CE7}" sibTransId="{05921FEE-4CE9-49B8-AF31-814617635A4B}"/>
    <dgm:cxn modelId="{E6EA4A86-EE6B-407D-9554-AB27B9EAD68D}" type="presOf" srcId="{E63F5AB7-45DD-419B-9F33-26081487D829}" destId="{7096A964-8DE0-4AA7-94FA-65E77592499C}" srcOrd="1" destOrd="0" presId="urn:microsoft.com/office/officeart/2005/8/layout/hierarchy2"/>
    <dgm:cxn modelId="{DCAE79E1-31DF-473F-B7BB-B16F87F06CC3}" type="presOf" srcId="{07A6D8EE-8B80-4386-B702-EF3941BDE833}" destId="{26B1D38E-5930-4068-9381-2928E9485EF0}" srcOrd="0" destOrd="0" presId="urn:microsoft.com/office/officeart/2005/8/layout/hierarchy2"/>
    <dgm:cxn modelId="{4A229B3B-75A0-4427-A7D4-9CA9BFC1AD07}" type="presOf" srcId="{B6D8A6E7-ACFA-48B3-B6E3-40720FF8D062}" destId="{1D75D4E5-A6D3-46B8-8A1A-DDD7737FE1E1}" srcOrd="0" destOrd="0" presId="urn:microsoft.com/office/officeart/2005/8/layout/hierarchy2"/>
    <dgm:cxn modelId="{8747FF8A-0A9E-48CA-9A88-FEFA82DF5BAC}" type="presOf" srcId="{1BAA64F5-410A-4222-B79B-CCE9ED22A818}" destId="{DE0CD230-1727-4EE0-91C4-FBF1C2F2DA7D}" srcOrd="0" destOrd="0" presId="urn:microsoft.com/office/officeart/2005/8/layout/hierarchy2"/>
    <dgm:cxn modelId="{E05AD0D0-DCF7-4E61-A244-4D5ABC256389}" type="presOf" srcId="{ABF7AB41-DCE0-491F-9ACD-B6FDDFA7A890}" destId="{BB60967E-BA74-4832-A1E8-26D2A363BBD7}" srcOrd="0" destOrd="0" presId="urn:microsoft.com/office/officeart/2005/8/layout/hierarchy2"/>
    <dgm:cxn modelId="{0AB3C345-75E2-46A2-AF54-E88543D1033E}" srcId="{6F5FC3B5-EA00-4046-B3EE-5561BB9A708F}" destId="{ABF7AB41-DCE0-491F-9ACD-B6FDDFA7A890}" srcOrd="0" destOrd="0" parTransId="{E63F5AB7-45DD-419B-9F33-26081487D829}" sibTransId="{2B6A6268-623B-45C2-8905-DA1E46CCFCE1}"/>
    <dgm:cxn modelId="{B41EC674-E2D1-4601-9BBB-995BC860B4E3}" srcId="{6F5FC3B5-EA00-4046-B3EE-5561BB9A708F}" destId="{1BAA64F5-410A-4222-B79B-CCE9ED22A818}" srcOrd="2" destOrd="0" parTransId="{FDEFDA6E-2C9B-403C-BF71-78D5D067BFEF}" sibTransId="{BFCE6214-481D-4709-B672-503DEE8D7B7E}"/>
    <dgm:cxn modelId="{091A0C99-0E23-4127-A6FD-E67D49F0394B}" srcId="{07A6D8EE-8B80-4386-B702-EF3941BDE833}" destId="{5265ACE2-3857-47CC-AAE8-EED6043F4F95}" srcOrd="0" destOrd="0" parTransId="{4C181896-8249-42B1-BA2C-AF3C2EBF08F5}" sibTransId="{3E0DEDBE-04AC-40AA-886E-452079A8CDA4}"/>
    <dgm:cxn modelId="{0A065A4A-0D12-4369-B5AD-0793FDBBAF2A}" srcId="{F9FE5DCF-C5E6-4318-AFA6-A26609BC1295}" destId="{4236CA88-EFD4-4C70-ACF5-5F733A5A8F32}" srcOrd="0" destOrd="0" parTransId="{B6D8A6E7-ACFA-48B3-B6E3-40720FF8D062}" sibTransId="{1BD2E7C5-D228-4C13-9438-33226FB61E96}"/>
    <dgm:cxn modelId="{3BF9FC6B-772E-4906-B57C-2F5373E225C8}" type="presParOf" srcId="{26B1D38E-5930-4068-9381-2928E9485EF0}" destId="{A8BB9352-FA49-4505-86C2-FD040243A6EF}" srcOrd="0" destOrd="0" presId="urn:microsoft.com/office/officeart/2005/8/layout/hierarchy2"/>
    <dgm:cxn modelId="{DDA264EA-EF47-43C8-99D6-EEF4E034E6F8}" type="presParOf" srcId="{A8BB9352-FA49-4505-86C2-FD040243A6EF}" destId="{E057D4AA-CD7D-4A17-9EC4-027D762349B6}" srcOrd="0" destOrd="0" presId="urn:microsoft.com/office/officeart/2005/8/layout/hierarchy2"/>
    <dgm:cxn modelId="{9E871B78-367E-422E-A37F-523ABDD19A8E}" type="presParOf" srcId="{A8BB9352-FA49-4505-86C2-FD040243A6EF}" destId="{223F1687-B794-410E-B14F-D20948AEBD69}" srcOrd="1" destOrd="0" presId="urn:microsoft.com/office/officeart/2005/8/layout/hierarchy2"/>
    <dgm:cxn modelId="{F91F8934-DF89-4CF7-A27B-9DBF6F382FDE}" type="presParOf" srcId="{223F1687-B794-410E-B14F-D20948AEBD69}" destId="{A25707E6-AFFA-461C-A3E8-059FDEA32423}" srcOrd="0" destOrd="0" presId="urn:microsoft.com/office/officeart/2005/8/layout/hierarchy2"/>
    <dgm:cxn modelId="{9935D031-32CB-4CAB-9DC8-5C942DBDB078}" type="presParOf" srcId="{A25707E6-AFFA-461C-A3E8-059FDEA32423}" destId="{CA750A0D-BA55-4296-9A25-496019BB71C5}" srcOrd="0" destOrd="0" presId="urn:microsoft.com/office/officeart/2005/8/layout/hierarchy2"/>
    <dgm:cxn modelId="{71914FD5-DB74-463C-8457-11588212F6D6}" type="presParOf" srcId="{223F1687-B794-410E-B14F-D20948AEBD69}" destId="{A422693B-1793-404D-9519-C00782FE3F77}" srcOrd="1" destOrd="0" presId="urn:microsoft.com/office/officeart/2005/8/layout/hierarchy2"/>
    <dgm:cxn modelId="{CDF88D67-D694-45D7-8311-530BF2DE2FA7}" type="presParOf" srcId="{A422693B-1793-404D-9519-C00782FE3F77}" destId="{9D2C1948-39DE-400F-A7BA-9A31CF333B0F}" srcOrd="0" destOrd="0" presId="urn:microsoft.com/office/officeart/2005/8/layout/hierarchy2"/>
    <dgm:cxn modelId="{003A4B8F-BBA7-4377-9F2B-915524368363}" type="presParOf" srcId="{A422693B-1793-404D-9519-C00782FE3F77}" destId="{5A41F384-6BC0-43E4-896F-F35E4A6E1925}" srcOrd="1" destOrd="0" presId="urn:microsoft.com/office/officeart/2005/8/layout/hierarchy2"/>
    <dgm:cxn modelId="{6C5A6A72-20A0-4CDE-BB6B-80229D755B0A}" type="presParOf" srcId="{5A41F384-6BC0-43E4-896F-F35E4A6E1925}" destId="{1D75D4E5-A6D3-46B8-8A1A-DDD7737FE1E1}" srcOrd="0" destOrd="0" presId="urn:microsoft.com/office/officeart/2005/8/layout/hierarchy2"/>
    <dgm:cxn modelId="{0FACA7DD-D5AA-4563-9B4B-2010AE86326E}" type="presParOf" srcId="{1D75D4E5-A6D3-46B8-8A1A-DDD7737FE1E1}" destId="{2E421EBE-E3F5-448B-8A7C-98C76CB26905}" srcOrd="0" destOrd="0" presId="urn:microsoft.com/office/officeart/2005/8/layout/hierarchy2"/>
    <dgm:cxn modelId="{8E5BAEA3-4196-42FE-AC42-6A8451B4AD93}" type="presParOf" srcId="{5A41F384-6BC0-43E4-896F-F35E4A6E1925}" destId="{454161B5-386A-4575-8DB9-F5E9255F81C8}" srcOrd="1" destOrd="0" presId="urn:microsoft.com/office/officeart/2005/8/layout/hierarchy2"/>
    <dgm:cxn modelId="{1ED14F5C-5A5F-43EF-BC1E-1DC74501EC98}" type="presParOf" srcId="{454161B5-386A-4575-8DB9-F5E9255F81C8}" destId="{4371917C-54C4-4200-9B1E-95BDEA41B7C3}" srcOrd="0" destOrd="0" presId="urn:microsoft.com/office/officeart/2005/8/layout/hierarchy2"/>
    <dgm:cxn modelId="{10C97A5C-D2BC-4F3E-AA69-10D409934E93}" type="presParOf" srcId="{454161B5-386A-4575-8DB9-F5E9255F81C8}" destId="{B674F78A-0B70-4A66-99E3-B0B92CAF51D6}" srcOrd="1" destOrd="0" presId="urn:microsoft.com/office/officeart/2005/8/layout/hierarchy2"/>
    <dgm:cxn modelId="{E20AA6EB-FE59-406C-AB0D-AA9AD68E20C6}" type="presParOf" srcId="{223F1687-B794-410E-B14F-D20948AEBD69}" destId="{5E9B396F-6665-433B-8FF6-AA53B2505466}" srcOrd="2" destOrd="0" presId="urn:microsoft.com/office/officeart/2005/8/layout/hierarchy2"/>
    <dgm:cxn modelId="{F352A8A1-76E6-4BE9-9F2D-337427D38A4B}" type="presParOf" srcId="{5E9B396F-6665-433B-8FF6-AA53B2505466}" destId="{45F65B3F-5A05-4724-8C70-00AFE51A9D3F}" srcOrd="0" destOrd="0" presId="urn:microsoft.com/office/officeart/2005/8/layout/hierarchy2"/>
    <dgm:cxn modelId="{B5D1260B-754D-4A55-8695-C4D80D8D4DEF}" type="presParOf" srcId="{223F1687-B794-410E-B14F-D20948AEBD69}" destId="{35F6E2FF-618E-4A6B-89FE-436C363E55EB}" srcOrd="3" destOrd="0" presId="urn:microsoft.com/office/officeart/2005/8/layout/hierarchy2"/>
    <dgm:cxn modelId="{757FEB9D-676E-488F-9618-5A7E44508D4E}" type="presParOf" srcId="{35F6E2FF-618E-4A6B-89FE-436C363E55EB}" destId="{3141A821-043D-410B-A999-DAAE8635597D}" srcOrd="0" destOrd="0" presId="urn:microsoft.com/office/officeart/2005/8/layout/hierarchy2"/>
    <dgm:cxn modelId="{7057522E-687F-420E-85B3-B1870FAE122F}" type="presParOf" srcId="{35F6E2FF-618E-4A6B-89FE-436C363E55EB}" destId="{2C23B441-8F19-44E7-9CBD-64AFE66081E9}" srcOrd="1" destOrd="0" presId="urn:microsoft.com/office/officeart/2005/8/layout/hierarchy2"/>
    <dgm:cxn modelId="{46B0893E-736D-4879-886C-4335048E81AC}" type="presParOf" srcId="{2C23B441-8F19-44E7-9CBD-64AFE66081E9}" destId="{82EEFBFE-8E2A-437B-B04E-C3213754C4F0}" srcOrd="0" destOrd="0" presId="urn:microsoft.com/office/officeart/2005/8/layout/hierarchy2"/>
    <dgm:cxn modelId="{8F949CAD-5C8D-4CEF-9549-030DF6513BB4}" type="presParOf" srcId="{82EEFBFE-8E2A-437B-B04E-C3213754C4F0}" destId="{7096A964-8DE0-4AA7-94FA-65E77592499C}" srcOrd="0" destOrd="0" presId="urn:microsoft.com/office/officeart/2005/8/layout/hierarchy2"/>
    <dgm:cxn modelId="{6D137E01-7C07-48FD-A9DA-482FFC3CC3A5}" type="presParOf" srcId="{2C23B441-8F19-44E7-9CBD-64AFE66081E9}" destId="{A824FDE2-0BB0-4C42-A1C9-82CC2B0B98ED}" srcOrd="1" destOrd="0" presId="urn:microsoft.com/office/officeart/2005/8/layout/hierarchy2"/>
    <dgm:cxn modelId="{54158587-C2C9-4F8F-B71F-101F48BFE903}" type="presParOf" srcId="{A824FDE2-0BB0-4C42-A1C9-82CC2B0B98ED}" destId="{BB60967E-BA74-4832-A1E8-26D2A363BBD7}" srcOrd="0" destOrd="0" presId="urn:microsoft.com/office/officeart/2005/8/layout/hierarchy2"/>
    <dgm:cxn modelId="{2586877A-2FCC-453E-92F7-45994A481B87}" type="presParOf" srcId="{A824FDE2-0BB0-4C42-A1C9-82CC2B0B98ED}" destId="{5C4FD480-F497-4638-A183-0A095FD4506A}" srcOrd="1" destOrd="0" presId="urn:microsoft.com/office/officeart/2005/8/layout/hierarchy2"/>
    <dgm:cxn modelId="{2D202680-4DFA-4AC3-9681-4D4D0C027F3F}" type="presParOf" srcId="{2C23B441-8F19-44E7-9CBD-64AFE66081E9}" destId="{22B7A8B9-C55A-4A93-97CE-5293CBBDA7B3}" srcOrd="2" destOrd="0" presId="urn:microsoft.com/office/officeart/2005/8/layout/hierarchy2"/>
    <dgm:cxn modelId="{0561E480-2A7C-458B-AB5E-72129BBD0A23}" type="presParOf" srcId="{22B7A8B9-C55A-4A93-97CE-5293CBBDA7B3}" destId="{134BA3F4-55CA-4486-BE75-2889F2D13F5D}" srcOrd="0" destOrd="0" presId="urn:microsoft.com/office/officeart/2005/8/layout/hierarchy2"/>
    <dgm:cxn modelId="{4E24AC09-E57D-4BD2-BFE7-8C00271C521A}" type="presParOf" srcId="{2C23B441-8F19-44E7-9CBD-64AFE66081E9}" destId="{DE5917F0-0018-4E85-835E-72E418BBB485}" srcOrd="3" destOrd="0" presId="urn:microsoft.com/office/officeart/2005/8/layout/hierarchy2"/>
    <dgm:cxn modelId="{523E2075-E421-4CF0-8941-3B02103184D9}" type="presParOf" srcId="{DE5917F0-0018-4E85-835E-72E418BBB485}" destId="{9DC477F8-BD25-4003-B6FF-4AF7F7F019D5}" srcOrd="0" destOrd="0" presId="urn:microsoft.com/office/officeart/2005/8/layout/hierarchy2"/>
    <dgm:cxn modelId="{3A804D61-ADE0-4A43-B25A-F0A58A97CA9F}" type="presParOf" srcId="{DE5917F0-0018-4E85-835E-72E418BBB485}" destId="{6644313E-D374-4A60-94C3-42BF7125754F}" srcOrd="1" destOrd="0" presId="urn:microsoft.com/office/officeart/2005/8/layout/hierarchy2"/>
    <dgm:cxn modelId="{F50A7990-966F-4A8A-ACB5-701C06B379DE}" type="presParOf" srcId="{2C23B441-8F19-44E7-9CBD-64AFE66081E9}" destId="{DE4D21B1-F4D2-4474-B479-86CB770346B9}" srcOrd="4" destOrd="0" presId="urn:microsoft.com/office/officeart/2005/8/layout/hierarchy2"/>
    <dgm:cxn modelId="{17604C3A-8075-4331-B76C-0D274245038E}" type="presParOf" srcId="{DE4D21B1-F4D2-4474-B479-86CB770346B9}" destId="{010A6D94-DE79-43E0-9F94-F5A6D486B83A}" srcOrd="0" destOrd="0" presId="urn:microsoft.com/office/officeart/2005/8/layout/hierarchy2"/>
    <dgm:cxn modelId="{26DB344B-1AE0-4CF2-A732-2B7E769474A9}" type="presParOf" srcId="{2C23B441-8F19-44E7-9CBD-64AFE66081E9}" destId="{FDDE7A53-A51D-4DB0-88DE-CB723955C3BC}" srcOrd="5" destOrd="0" presId="urn:microsoft.com/office/officeart/2005/8/layout/hierarchy2"/>
    <dgm:cxn modelId="{2B52301D-A01A-4455-B7E6-BB3FF94394F0}" type="presParOf" srcId="{FDDE7A53-A51D-4DB0-88DE-CB723955C3BC}" destId="{DE0CD230-1727-4EE0-91C4-FBF1C2F2DA7D}" srcOrd="0" destOrd="0" presId="urn:microsoft.com/office/officeart/2005/8/layout/hierarchy2"/>
    <dgm:cxn modelId="{7325E026-9549-4B14-A2F0-C269372A3DBC}" type="presParOf" srcId="{FDDE7A53-A51D-4DB0-88DE-CB723955C3BC}" destId="{58606AC8-B7A1-4E63-BB7C-0DEC7D2F613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7D4AA-CD7D-4A17-9EC4-027D762349B6}">
      <dsp:nvSpPr>
        <dsp:cNvPr id="0" name=""/>
        <dsp:cNvSpPr/>
      </dsp:nvSpPr>
      <dsp:spPr>
        <a:xfrm>
          <a:off x="989442" y="2014978"/>
          <a:ext cx="2334735" cy="1167367"/>
        </a:xfrm>
        <a:prstGeom prst="roundRect">
          <a:avLst>
            <a:gd name="adj" fmla="val 10000"/>
          </a:avLst>
        </a:prstGeom>
        <a:solidFill>
          <a:schemeClr val="tx2">
            <a:lumMod val="20000"/>
            <a:lumOff val="80000"/>
          </a:schemeClr>
        </a:solidFill>
        <a:ln w="15875"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b="1" kern="1200" dirty="0" smtClean="0">
              <a:latin typeface="Segoe UI Light" panose="020B0502040204020203" pitchFamily="34" charset="0"/>
              <a:cs typeface="Segoe UI Light" panose="020B0502040204020203" pitchFamily="34" charset="0"/>
            </a:rPr>
            <a:t>Programme 1</a:t>
          </a:r>
        </a:p>
        <a:p>
          <a:pPr lvl="0" algn="ctr" defTabSz="622300">
            <a:lnSpc>
              <a:spcPct val="90000"/>
            </a:lnSpc>
            <a:spcBef>
              <a:spcPct val="0"/>
            </a:spcBef>
            <a:spcAft>
              <a:spcPct val="35000"/>
            </a:spcAft>
          </a:pPr>
          <a:r>
            <a:rPr lang="en-ZA" sz="1400" b="1" kern="1200" dirty="0" smtClean="0">
              <a:latin typeface="Segoe UI Light" panose="020B0502040204020203" pitchFamily="34" charset="0"/>
              <a:cs typeface="Segoe UI Light" panose="020B0502040204020203" pitchFamily="34" charset="0"/>
            </a:rPr>
            <a:t>Administration</a:t>
          </a:r>
          <a:endParaRPr lang="en-ZA" sz="1400" b="1" kern="1200" dirty="0">
            <a:latin typeface="Segoe UI Light" panose="020B0502040204020203" pitchFamily="34" charset="0"/>
            <a:cs typeface="Segoe UI Light" panose="020B0502040204020203" pitchFamily="34" charset="0"/>
          </a:endParaRPr>
        </a:p>
      </dsp:txBody>
      <dsp:txXfrm>
        <a:off x="1023633" y="2049169"/>
        <a:ext cx="2266353" cy="1098985"/>
      </dsp:txXfrm>
    </dsp:sp>
    <dsp:sp modelId="{5E9B396F-6665-433B-8FF6-AA53B2505466}">
      <dsp:nvSpPr>
        <dsp:cNvPr id="0" name=""/>
        <dsp:cNvSpPr/>
      </dsp:nvSpPr>
      <dsp:spPr>
        <a:xfrm rot="18289469">
          <a:off x="2973446" y="1907210"/>
          <a:ext cx="1635356" cy="40429"/>
        </a:xfrm>
        <a:custGeom>
          <a:avLst/>
          <a:gdLst/>
          <a:ahLst/>
          <a:cxnLst/>
          <a:rect l="0" t="0" r="0" b="0"/>
          <a:pathLst>
            <a:path>
              <a:moveTo>
                <a:pt x="0" y="20214"/>
              </a:moveTo>
              <a:lnTo>
                <a:pt x="1635356"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750240" y="1886541"/>
        <a:ext cx="81767" cy="81767"/>
      </dsp:txXfrm>
    </dsp:sp>
    <dsp:sp modelId="{3141A821-043D-410B-A999-DAAE8635597D}">
      <dsp:nvSpPr>
        <dsp:cNvPr id="0" name=""/>
        <dsp:cNvSpPr/>
      </dsp:nvSpPr>
      <dsp:spPr>
        <a:xfrm>
          <a:off x="4258071" y="672505"/>
          <a:ext cx="2334735" cy="1167367"/>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Modernisation of SAPS network and prioritised sites</a:t>
          </a:r>
          <a:endParaRPr lang="en-ZA" sz="1400" kern="1200" dirty="0">
            <a:latin typeface="Segoe UI Light" panose="020B0502040204020203" pitchFamily="34" charset="0"/>
            <a:cs typeface="Segoe UI Light" panose="020B0502040204020203" pitchFamily="34" charset="0"/>
          </a:endParaRPr>
        </a:p>
      </dsp:txBody>
      <dsp:txXfrm>
        <a:off x="4292262" y="706696"/>
        <a:ext cx="2266353" cy="1098985"/>
      </dsp:txXfrm>
    </dsp:sp>
    <dsp:sp modelId="{82EEFBFE-8E2A-437B-B04E-C3213754C4F0}">
      <dsp:nvSpPr>
        <dsp:cNvPr id="0" name=""/>
        <dsp:cNvSpPr/>
      </dsp:nvSpPr>
      <dsp:spPr>
        <a:xfrm rot="19457599">
          <a:off x="6484707" y="900356"/>
          <a:ext cx="1150094" cy="40429"/>
        </a:xfrm>
        <a:custGeom>
          <a:avLst/>
          <a:gdLst/>
          <a:ahLst/>
          <a:cxnLst/>
          <a:rect l="0" t="0" r="0" b="0"/>
          <a:pathLst>
            <a:path>
              <a:moveTo>
                <a:pt x="0" y="20214"/>
              </a:moveTo>
              <a:lnTo>
                <a:pt x="1150094"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031001" y="891818"/>
        <a:ext cx="57504" cy="57504"/>
      </dsp:txXfrm>
    </dsp:sp>
    <dsp:sp modelId="{BB60967E-BA74-4832-A1E8-26D2A363BBD7}">
      <dsp:nvSpPr>
        <dsp:cNvPr id="0" name=""/>
        <dsp:cNvSpPr/>
      </dsp:nvSpPr>
      <dsp:spPr>
        <a:xfrm>
          <a:off x="7526701" y="1268"/>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Digital radio communication and infrastructure sites modernised/implemented adjusted from 45 to 3</a:t>
          </a:r>
          <a:endParaRPr lang="en-ZA" sz="1400" kern="1200" dirty="0">
            <a:latin typeface="Segoe UI Light" panose="020B0502040204020203" pitchFamily="34" charset="0"/>
            <a:cs typeface="Segoe UI Light" panose="020B0502040204020203" pitchFamily="34" charset="0"/>
          </a:endParaRPr>
        </a:p>
      </dsp:txBody>
      <dsp:txXfrm>
        <a:off x="7560892" y="35459"/>
        <a:ext cx="2266353" cy="1098985"/>
      </dsp:txXfrm>
    </dsp:sp>
    <dsp:sp modelId="{22B7A8B9-C55A-4A93-97CE-5293CBBDA7B3}">
      <dsp:nvSpPr>
        <dsp:cNvPr id="0" name=""/>
        <dsp:cNvSpPr/>
      </dsp:nvSpPr>
      <dsp:spPr>
        <a:xfrm rot="2142401">
          <a:off x="6484707" y="1571592"/>
          <a:ext cx="1150094" cy="40429"/>
        </a:xfrm>
        <a:custGeom>
          <a:avLst/>
          <a:gdLst/>
          <a:ahLst/>
          <a:cxnLst/>
          <a:rect l="0" t="0" r="0" b="0"/>
          <a:pathLst>
            <a:path>
              <a:moveTo>
                <a:pt x="0" y="20214"/>
              </a:moveTo>
              <a:lnTo>
                <a:pt x="1150094"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031001" y="1563055"/>
        <a:ext cx="57504" cy="57504"/>
      </dsp:txXfrm>
    </dsp:sp>
    <dsp:sp modelId="{9DC477F8-BD25-4003-B6FF-4AF7F7F019D5}">
      <dsp:nvSpPr>
        <dsp:cNvPr id="0" name=""/>
        <dsp:cNvSpPr/>
      </dsp:nvSpPr>
      <dsp:spPr>
        <a:xfrm>
          <a:off x="7526701" y="1343741"/>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Network communication infrastructure sites modernised/implemented adjusted from 488 to 65 WAN sites</a:t>
          </a:r>
          <a:endParaRPr lang="en-ZA" sz="1400" kern="1200" dirty="0">
            <a:latin typeface="Segoe UI Light" panose="020B0502040204020203" pitchFamily="34" charset="0"/>
            <a:cs typeface="Segoe UI Light" panose="020B0502040204020203" pitchFamily="34" charset="0"/>
          </a:endParaRPr>
        </a:p>
      </dsp:txBody>
      <dsp:txXfrm>
        <a:off x="7560892" y="1377932"/>
        <a:ext cx="2266353" cy="1098985"/>
      </dsp:txXfrm>
    </dsp:sp>
    <dsp:sp modelId="{E0EA28F9-F230-44EE-81E3-AA683869A35D}">
      <dsp:nvSpPr>
        <dsp:cNvPr id="0" name=""/>
        <dsp:cNvSpPr/>
      </dsp:nvSpPr>
      <dsp:spPr>
        <a:xfrm rot="3310531">
          <a:off x="2973446" y="3249683"/>
          <a:ext cx="1635356" cy="40429"/>
        </a:xfrm>
        <a:custGeom>
          <a:avLst/>
          <a:gdLst/>
          <a:ahLst/>
          <a:cxnLst/>
          <a:rect l="0" t="0" r="0" b="0"/>
          <a:pathLst>
            <a:path>
              <a:moveTo>
                <a:pt x="0" y="20214"/>
              </a:moveTo>
              <a:lnTo>
                <a:pt x="1635356"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750240" y="3229014"/>
        <a:ext cx="81767" cy="81767"/>
      </dsp:txXfrm>
    </dsp:sp>
    <dsp:sp modelId="{DCED8D47-706A-4101-A6EB-6FA0766F756C}">
      <dsp:nvSpPr>
        <dsp:cNvPr id="0" name=""/>
        <dsp:cNvSpPr/>
      </dsp:nvSpPr>
      <dsp:spPr>
        <a:xfrm>
          <a:off x="4258071" y="3357451"/>
          <a:ext cx="2334735" cy="1167367"/>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Inculcated culture of regulatory compliance and performance management</a:t>
          </a:r>
          <a:endParaRPr lang="en-ZA" sz="1400" kern="1200" dirty="0">
            <a:latin typeface="Segoe UI Light" panose="020B0502040204020203" pitchFamily="34" charset="0"/>
            <a:cs typeface="Segoe UI Light" panose="020B0502040204020203" pitchFamily="34" charset="0"/>
          </a:endParaRPr>
        </a:p>
      </dsp:txBody>
      <dsp:txXfrm>
        <a:off x="4292262" y="3391642"/>
        <a:ext cx="2266353" cy="1098985"/>
      </dsp:txXfrm>
    </dsp:sp>
    <dsp:sp modelId="{32A03AB7-C0CC-4C20-A3E1-6E8583720EB3}">
      <dsp:nvSpPr>
        <dsp:cNvPr id="0" name=""/>
        <dsp:cNvSpPr/>
      </dsp:nvSpPr>
      <dsp:spPr>
        <a:xfrm rot="19457599">
          <a:off x="6484707" y="3585301"/>
          <a:ext cx="1150094" cy="40429"/>
        </a:xfrm>
        <a:custGeom>
          <a:avLst/>
          <a:gdLst/>
          <a:ahLst/>
          <a:cxnLst/>
          <a:rect l="0" t="0" r="0" b="0"/>
          <a:pathLst>
            <a:path>
              <a:moveTo>
                <a:pt x="0" y="20214"/>
              </a:moveTo>
              <a:lnTo>
                <a:pt x="1150094"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031001" y="3576764"/>
        <a:ext cx="57504" cy="57504"/>
      </dsp:txXfrm>
    </dsp:sp>
    <dsp:sp modelId="{53A648B0-05E8-4BEE-AE2B-F5C73E7FC510}">
      <dsp:nvSpPr>
        <dsp:cNvPr id="0" name=""/>
        <dsp:cNvSpPr/>
      </dsp:nvSpPr>
      <dsp:spPr>
        <a:xfrm>
          <a:off x="7526701" y="2686214"/>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Internal audits adjusted from 160 to 153</a:t>
          </a:r>
          <a:endParaRPr lang="en-ZA" sz="1400" kern="1200" dirty="0">
            <a:latin typeface="Segoe UI Light" panose="020B0502040204020203" pitchFamily="34" charset="0"/>
            <a:cs typeface="Segoe UI Light" panose="020B0502040204020203" pitchFamily="34" charset="0"/>
          </a:endParaRPr>
        </a:p>
      </dsp:txBody>
      <dsp:txXfrm>
        <a:off x="7560892" y="2720405"/>
        <a:ext cx="2266353" cy="1098985"/>
      </dsp:txXfrm>
    </dsp:sp>
    <dsp:sp modelId="{E9476A94-49BD-48D1-93C6-C2B3D7C2518E}">
      <dsp:nvSpPr>
        <dsp:cNvPr id="0" name=""/>
        <dsp:cNvSpPr/>
      </dsp:nvSpPr>
      <dsp:spPr>
        <a:xfrm rot="2142401">
          <a:off x="6484707" y="4256538"/>
          <a:ext cx="1150094" cy="40429"/>
        </a:xfrm>
        <a:custGeom>
          <a:avLst/>
          <a:gdLst/>
          <a:ahLst/>
          <a:cxnLst/>
          <a:rect l="0" t="0" r="0" b="0"/>
          <a:pathLst>
            <a:path>
              <a:moveTo>
                <a:pt x="0" y="20214"/>
              </a:moveTo>
              <a:lnTo>
                <a:pt x="1150094"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7031001" y="4248000"/>
        <a:ext cx="57504" cy="57504"/>
      </dsp:txXfrm>
    </dsp:sp>
    <dsp:sp modelId="{446A1F4B-0012-40FD-A763-72CD3523C69E}">
      <dsp:nvSpPr>
        <dsp:cNvPr id="0" name=""/>
        <dsp:cNvSpPr/>
      </dsp:nvSpPr>
      <dsp:spPr>
        <a:xfrm>
          <a:off x="7526701" y="4028687"/>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Inspections adjusted from 309 to 231</a:t>
          </a:r>
          <a:endParaRPr lang="en-ZA" sz="1400" kern="1200" dirty="0">
            <a:latin typeface="Segoe UI Light" panose="020B0502040204020203" pitchFamily="34" charset="0"/>
            <a:cs typeface="Segoe UI Light" panose="020B0502040204020203" pitchFamily="34" charset="0"/>
          </a:endParaRPr>
        </a:p>
      </dsp:txBody>
      <dsp:txXfrm>
        <a:off x="7560892" y="4062878"/>
        <a:ext cx="2266353" cy="1098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7D4AA-CD7D-4A17-9EC4-027D762349B6}">
      <dsp:nvSpPr>
        <dsp:cNvPr id="0" name=""/>
        <dsp:cNvSpPr/>
      </dsp:nvSpPr>
      <dsp:spPr>
        <a:xfrm>
          <a:off x="1163774" y="2401557"/>
          <a:ext cx="1855099" cy="927549"/>
        </a:xfrm>
        <a:prstGeom prst="roundRect">
          <a:avLst>
            <a:gd name="adj" fmla="val 10000"/>
          </a:avLst>
        </a:prstGeom>
        <a:solidFill>
          <a:schemeClr val="tx2">
            <a:lumMod val="20000"/>
            <a:lumOff val="80000"/>
          </a:schemeClr>
        </a:solidFill>
        <a:ln w="15875"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b="1" kern="1200" dirty="0" smtClean="0">
              <a:latin typeface="Segoe UI Light" panose="020B0502040204020203" pitchFamily="34" charset="0"/>
              <a:cs typeface="Segoe UI Light" panose="020B0502040204020203" pitchFamily="34" charset="0"/>
            </a:rPr>
            <a:t>Programme 2</a:t>
          </a:r>
        </a:p>
        <a:p>
          <a:pPr lvl="0" algn="ctr" defTabSz="622300">
            <a:lnSpc>
              <a:spcPct val="90000"/>
            </a:lnSpc>
            <a:spcBef>
              <a:spcPct val="0"/>
            </a:spcBef>
            <a:spcAft>
              <a:spcPct val="35000"/>
            </a:spcAft>
          </a:pPr>
          <a:r>
            <a:rPr lang="en-ZA" sz="1400" b="1" kern="1200" dirty="0" smtClean="0">
              <a:latin typeface="Segoe UI Light" panose="020B0502040204020203" pitchFamily="34" charset="0"/>
              <a:cs typeface="Segoe UI Light" panose="020B0502040204020203" pitchFamily="34" charset="0"/>
            </a:rPr>
            <a:t>Visible Policing</a:t>
          </a:r>
          <a:endParaRPr lang="en-ZA" sz="1400" b="1" kern="1200" dirty="0">
            <a:latin typeface="Segoe UI Light" panose="020B0502040204020203" pitchFamily="34" charset="0"/>
            <a:cs typeface="Segoe UI Light" panose="020B0502040204020203" pitchFamily="34" charset="0"/>
          </a:endParaRPr>
        </a:p>
      </dsp:txBody>
      <dsp:txXfrm>
        <a:off x="1190941" y="2428724"/>
        <a:ext cx="1800765" cy="873215"/>
      </dsp:txXfrm>
    </dsp:sp>
    <dsp:sp modelId="{5E9B396F-6665-433B-8FF6-AA53B2505466}">
      <dsp:nvSpPr>
        <dsp:cNvPr id="0" name=""/>
        <dsp:cNvSpPr/>
      </dsp:nvSpPr>
      <dsp:spPr>
        <a:xfrm rot="17945813">
          <a:off x="2626931" y="2182594"/>
          <a:ext cx="1525926" cy="32124"/>
        </a:xfrm>
        <a:custGeom>
          <a:avLst/>
          <a:gdLst/>
          <a:ahLst/>
          <a:cxnLst/>
          <a:rect l="0" t="0" r="0" b="0"/>
          <a:pathLst>
            <a:path>
              <a:moveTo>
                <a:pt x="0" y="16062"/>
              </a:moveTo>
              <a:lnTo>
                <a:pt x="1525926"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351746" y="2160507"/>
        <a:ext cx="76296" cy="76296"/>
      </dsp:txXfrm>
    </dsp:sp>
    <dsp:sp modelId="{3141A821-043D-410B-A999-DAAE8635597D}">
      <dsp:nvSpPr>
        <dsp:cNvPr id="0" name=""/>
        <dsp:cNvSpPr/>
      </dsp:nvSpPr>
      <dsp:spPr>
        <a:xfrm>
          <a:off x="3760914" y="1068204"/>
          <a:ext cx="1855099" cy="927549"/>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Improved regulation of firearms</a:t>
          </a:r>
          <a:endParaRPr lang="en-ZA" sz="1400" kern="1200" dirty="0">
            <a:latin typeface="Segoe UI Light" panose="020B0502040204020203" pitchFamily="34" charset="0"/>
            <a:cs typeface="Segoe UI Light" panose="020B0502040204020203" pitchFamily="34" charset="0"/>
          </a:endParaRPr>
        </a:p>
      </dsp:txBody>
      <dsp:txXfrm>
        <a:off x="3788081" y="1095371"/>
        <a:ext cx="1800765" cy="873215"/>
      </dsp:txXfrm>
    </dsp:sp>
    <dsp:sp modelId="{82EEFBFE-8E2A-437B-B04E-C3213754C4F0}">
      <dsp:nvSpPr>
        <dsp:cNvPr id="0" name=""/>
        <dsp:cNvSpPr/>
      </dsp:nvSpPr>
      <dsp:spPr>
        <a:xfrm rot="18289469">
          <a:off x="5337334" y="982576"/>
          <a:ext cx="1299397" cy="32124"/>
        </a:xfrm>
        <a:custGeom>
          <a:avLst/>
          <a:gdLst/>
          <a:ahLst/>
          <a:cxnLst/>
          <a:rect l="0" t="0" r="0" b="0"/>
          <a:pathLst>
            <a:path>
              <a:moveTo>
                <a:pt x="0" y="16062"/>
              </a:moveTo>
              <a:lnTo>
                <a:pt x="1299397"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5954548" y="966153"/>
        <a:ext cx="64969" cy="64969"/>
      </dsp:txXfrm>
    </dsp:sp>
    <dsp:sp modelId="{BB60967E-BA74-4832-A1E8-26D2A363BBD7}">
      <dsp:nvSpPr>
        <dsp:cNvPr id="0" name=""/>
        <dsp:cNvSpPr/>
      </dsp:nvSpPr>
      <dsp:spPr>
        <a:xfrm>
          <a:off x="6358053" y="1522"/>
          <a:ext cx="3329050" cy="927549"/>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ZA" sz="1500" kern="1200" dirty="0" smtClean="0">
              <a:latin typeface="Segoe UI Light" panose="020B0502040204020203" pitchFamily="34" charset="0"/>
              <a:cs typeface="Segoe UI Light" panose="020B0502040204020203" pitchFamily="34" charset="0"/>
            </a:rPr>
            <a:t>Firearm recoveries performance updated to 4204. Target adjusted to 4225</a:t>
          </a:r>
          <a:endParaRPr lang="en-ZA" sz="1500" kern="1200" dirty="0">
            <a:latin typeface="Segoe UI Light" panose="020B0502040204020203" pitchFamily="34" charset="0"/>
            <a:cs typeface="Segoe UI Light" panose="020B0502040204020203" pitchFamily="34" charset="0"/>
          </a:endParaRPr>
        </a:p>
      </dsp:txBody>
      <dsp:txXfrm>
        <a:off x="6385220" y="28689"/>
        <a:ext cx="3274716" cy="873215"/>
      </dsp:txXfrm>
    </dsp:sp>
    <dsp:sp modelId="{22B7A8B9-C55A-4A93-97CE-5293CBBDA7B3}">
      <dsp:nvSpPr>
        <dsp:cNvPr id="0" name=""/>
        <dsp:cNvSpPr/>
      </dsp:nvSpPr>
      <dsp:spPr>
        <a:xfrm>
          <a:off x="5616013" y="1515917"/>
          <a:ext cx="742039" cy="32124"/>
        </a:xfrm>
        <a:custGeom>
          <a:avLst/>
          <a:gdLst/>
          <a:ahLst/>
          <a:cxnLst/>
          <a:rect l="0" t="0" r="0" b="0"/>
          <a:pathLst>
            <a:path>
              <a:moveTo>
                <a:pt x="0" y="16062"/>
              </a:moveTo>
              <a:lnTo>
                <a:pt x="742039"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5968482" y="1513428"/>
        <a:ext cx="37101" cy="37101"/>
      </dsp:txXfrm>
    </dsp:sp>
    <dsp:sp modelId="{9DC477F8-BD25-4003-B6FF-4AF7F7F019D5}">
      <dsp:nvSpPr>
        <dsp:cNvPr id="0" name=""/>
        <dsp:cNvSpPr/>
      </dsp:nvSpPr>
      <dsp:spPr>
        <a:xfrm>
          <a:off x="6358053" y="1068204"/>
          <a:ext cx="3329050" cy="927549"/>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SAPS firearms recoveries updated to 459. Target adjusted to 5% increase (482)</a:t>
          </a:r>
          <a:endParaRPr lang="en-ZA" sz="1400" kern="1200" dirty="0">
            <a:latin typeface="Segoe UI Light" panose="020B0502040204020203" pitchFamily="34" charset="0"/>
            <a:cs typeface="Segoe UI Light" panose="020B0502040204020203" pitchFamily="34" charset="0"/>
          </a:endParaRPr>
        </a:p>
      </dsp:txBody>
      <dsp:txXfrm>
        <a:off x="6385220" y="1095371"/>
        <a:ext cx="3274716" cy="873215"/>
      </dsp:txXfrm>
    </dsp:sp>
    <dsp:sp modelId="{22D2BE1E-8126-4D46-B516-1ECE9181F6AF}">
      <dsp:nvSpPr>
        <dsp:cNvPr id="0" name=""/>
        <dsp:cNvSpPr/>
      </dsp:nvSpPr>
      <dsp:spPr>
        <a:xfrm rot="3310531">
          <a:off x="5337334" y="2049258"/>
          <a:ext cx="1299397" cy="32124"/>
        </a:xfrm>
        <a:custGeom>
          <a:avLst/>
          <a:gdLst/>
          <a:ahLst/>
          <a:cxnLst/>
          <a:rect l="0" t="0" r="0" b="0"/>
          <a:pathLst>
            <a:path>
              <a:moveTo>
                <a:pt x="0" y="16062"/>
              </a:moveTo>
              <a:lnTo>
                <a:pt x="1299397"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954548" y="2032835"/>
        <a:ext cx="64969" cy="64969"/>
      </dsp:txXfrm>
    </dsp:sp>
    <dsp:sp modelId="{84B5F516-59EF-40F8-AE95-DC52145759D9}">
      <dsp:nvSpPr>
        <dsp:cNvPr id="0" name=""/>
        <dsp:cNvSpPr/>
      </dsp:nvSpPr>
      <dsp:spPr>
        <a:xfrm>
          <a:off x="6358053" y="2134887"/>
          <a:ext cx="3329050" cy="927549"/>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Firearm licences time period to finalise applications adjusted from 90 to 120 days </a:t>
          </a:r>
          <a:endParaRPr lang="en-ZA" sz="1400" kern="1200" dirty="0">
            <a:latin typeface="Segoe UI Light" panose="020B0502040204020203" pitchFamily="34" charset="0"/>
            <a:cs typeface="Segoe UI Light" panose="020B0502040204020203" pitchFamily="34" charset="0"/>
          </a:endParaRPr>
        </a:p>
      </dsp:txBody>
      <dsp:txXfrm>
        <a:off x="6385220" y="2162054"/>
        <a:ext cx="3274716" cy="873215"/>
      </dsp:txXfrm>
    </dsp:sp>
    <dsp:sp modelId="{E0EA28F9-F230-44EE-81E3-AA683869A35D}">
      <dsp:nvSpPr>
        <dsp:cNvPr id="0" name=""/>
        <dsp:cNvSpPr/>
      </dsp:nvSpPr>
      <dsp:spPr>
        <a:xfrm rot="3654187">
          <a:off x="2626931" y="3515946"/>
          <a:ext cx="1525926" cy="32124"/>
        </a:xfrm>
        <a:custGeom>
          <a:avLst/>
          <a:gdLst/>
          <a:ahLst/>
          <a:cxnLst/>
          <a:rect l="0" t="0" r="0" b="0"/>
          <a:pathLst>
            <a:path>
              <a:moveTo>
                <a:pt x="0" y="16062"/>
              </a:moveTo>
              <a:lnTo>
                <a:pt x="1525926"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351746" y="3493860"/>
        <a:ext cx="76296" cy="76296"/>
      </dsp:txXfrm>
    </dsp:sp>
    <dsp:sp modelId="{DCED8D47-706A-4101-A6EB-6FA0766F756C}">
      <dsp:nvSpPr>
        <dsp:cNvPr id="0" name=""/>
        <dsp:cNvSpPr/>
      </dsp:nvSpPr>
      <dsp:spPr>
        <a:xfrm>
          <a:off x="3760914" y="3734910"/>
          <a:ext cx="1855099" cy="927549"/>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Reduced levels of contact crime</a:t>
          </a:r>
          <a:endParaRPr lang="en-ZA" sz="1400" kern="1200" dirty="0">
            <a:latin typeface="Segoe UI Light" panose="020B0502040204020203" pitchFamily="34" charset="0"/>
            <a:cs typeface="Segoe UI Light" panose="020B0502040204020203" pitchFamily="34" charset="0"/>
          </a:endParaRPr>
        </a:p>
      </dsp:txBody>
      <dsp:txXfrm>
        <a:off x="3788081" y="3762077"/>
        <a:ext cx="1800765" cy="873215"/>
      </dsp:txXfrm>
    </dsp:sp>
    <dsp:sp modelId="{32A03AB7-C0CC-4C20-A3E1-6E8583720EB3}">
      <dsp:nvSpPr>
        <dsp:cNvPr id="0" name=""/>
        <dsp:cNvSpPr/>
      </dsp:nvSpPr>
      <dsp:spPr>
        <a:xfrm rot="19457599">
          <a:off x="5530121" y="3915952"/>
          <a:ext cx="913824" cy="32124"/>
        </a:xfrm>
        <a:custGeom>
          <a:avLst/>
          <a:gdLst/>
          <a:ahLst/>
          <a:cxnLst/>
          <a:rect l="0" t="0" r="0" b="0"/>
          <a:pathLst>
            <a:path>
              <a:moveTo>
                <a:pt x="0" y="16062"/>
              </a:moveTo>
              <a:lnTo>
                <a:pt x="913824"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5964188" y="3909169"/>
        <a:ext cx="45691" cy="45691"/>
      </dsp:txXfrm>
    </dsp:sp>
    <dsp:sp modelId="{53A648B0-05E8-4BEE-AE2B-F5C73E7FC510}">
      <dsp:nvSpPr>
        <dsp:cNvPr id="0" name=""/>
        <dsp:cNvSpPr/>
      </dsp:nvSpPr>
      <dsp:spPr>
        <a:xfrm>
          <a:off x="6358053" y="3201569"/>
          <a:ext cx="3329050" cy="927549"/>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Actual increase adjusted to 0.6%. Target adjusted to 7.48%</a:t>
          </a:r>
          <a:endParaRPr lang="en-ZA" sz="1400" kern="1200" dirty="0">
            <a:latin typeface="Segoe UI Light" panose="020B0502040204020203" pitchFamily="34" charset="0"/>
            <a:cs typeface="Segoe UI Light" panose="020B0502040204020203" pitchFamily="34" charset="0"/>
          </a:endParaRPr>
        </a:p>
      </dsp:txBody>
      <dsp:txXfrm>
        <a:off x="6385220" y="3228736"/>
        <a:ext cx="3274716" cy="873215"/>
      </dsp:txXfrm>
    </dsp:sp>
    <dsp:sp modelId="{E9476A94-49BD-48D1-93C6-C2B3D7C2518E}">
      <dsp:nvSpPr>
        <dsp:cNvPr id="0" name=""/>
        <dsp:cNvSpPr/>
      </dsp:nvSpPr>
      <dsp:spPr>
        <a:xfrm rot="2142401">
          <a:off x="5530121" y="4449293"/>
          <a:ext cx="913824" cy="32124"/>
        </a:xfrm>
        <a:custGeom>
          <a:avLst/>
          <a:gdLst/>
          <a:ahLst/>
          <a:cxnLst/>
          <a:rect l="0" t="0" r="0" b="0"/>
          <a:pathLst>
            <a:path>
              <a:moveTo>
                <a:pt x="0" y="16062"/>
              </a:moveTo>
              <a:lnTo>
                <a:pt x="913824" y="16062"/>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5964188" y="4442510"/>
        <a:ext cx="45691" cy="45691"/>
      </dsp:txXfrm>
    </dsp:sp>
    <dsp:sp modelId="{446A1F4B-0012-40FD-A763-72CD3523C69E}">
      <dsp:nvSpPr>
        <dsp:cNvPr id="0" name=""/>
        <dsp:cNvSpPr/>
      </dsp:nvSpPr>
      <dsp:spPr>
        <a:xfrm>
          <a:off x="6358053" y="4268251"/>
          <a:ext cx="3329050" cy="927549"/>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kern="1200" dirty="0" smtClean="0">
              <a:latin typeface="Segoe UI Light" panose="020B0502040204020203" pitchFamily="34" charset="0"/>
              <a:cs typeface="Segoe UI Light" panose="020B0502040204020203" pitchFamily="34" charset="0"/>
            </a:rPr>
            <a:t>Escapes actual adjusted to 680. Target adjusted to 2% reduction  (666)</a:t>
          </a:r>
          <a:endParaRPr lang="en-ZA" sz="1400" kern="1200" dirty="0">
            <a:latin typeface="Segoe UI Light" panose="020B0502040204020203" pitchFamily="34" charset="0"/>
            <a:cs typeface="Segoe UI Light" panose="020B0502040204020203" pitchFamily="34" charset="0"/>
          </a:endParaRPr>
        </a:p>
      </dsp:txBody>
      <dsp:txXfrm>
        <a:off x="6385220" y="4295418"/>
        <a:ext cx="3274716" cy="8732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7D4AA-CD7D-4A17-9EC4-027D762349B6}">
      <dsp:nvSpPr>
        <dsp:cNvPr id="0" name=""/>
        <dsp:cNvSpPr/>
      </dsp:nvSpPr>
      <dsp:spPr>
        <a:xfrm>
          <a:off x="0" y="2278960"/>
          <a:ext cx="2852437" cy="1426218"/>
        </a:xfrm>
        <a:prstGeom prst="roundRect">
          <a:avLst>
            <a:gd name="adj" fmla="val 10000"/>
          </a:avLst>
        </a:prstGeom>
        <a:solidFill>
          <a:schemeClr val="tx2">
            <a:lumMod val="20000"/>
            <a:lumOff val="80000"/>
          </a:schemeClr>
        </a:solidFill>
        <a:ln w="15875"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b="1" kern="1200" dirty="0" smtClean="0">
              <a:latin typeface="Segoe UI Light" panose="020B0502040204020203" pitchFamily="34" charset="0"/>
              <a:cs typeface="Segoe UI Light" panose="020B0502040204020203" pitchFamily="34" charset="0"/>
            </a:rPr>
            <a:t>Programme 2</a:t>
          </a:r>
        </a:p>
        <a:p>
          <a:pPr lvl="0" algn="ctr" defTabSz="755650">
            <a:lnSpc>
              <a:spcPct val="90000"/>
            </a:lnSpc>
            <a:spcBef>
              <a:spcPct val="0"/>
            </a:spcBef>
            <a:spcAft>
              <a:spcPct val="35000"/>
            </a:spcAft>
          </a:pPr>
          <a:r>
            <a:rPr lang="en-ZA" sz="1700" b="1" kern="1200" dirty="0" smtClean="0">
              <a:latin typeface="Segoe UI Light" panose="020B0502040204020203" pitchFamily="34" charset="0"/>
              <a:cs typeface="Segoe UI Light" panose="020B0502040204020203" pitchFamily="34" charset="0"/>
            </a:rPr>
            <a:t>Visible Policing</a:t>
          </a:r>
          <a:endParaRPr lang="en-ZA" sz="1700" b="1" kern="1200" dirty="0">
            <a:latin typeface="Segoe UI Light" panose="020B0502040204020203" pitchFamily="34" charset="0"/>
            <a:cs typeface="Segoe UI Light" panose="020B0502040204020203" pitchFamily="34" charset="0"/>
          </a:endParaRPr>
        </a:p>
      </dsp:txBody>
      <dsp:txXfrm>
        <a:off x="41772" y="2320732"/>
        <a:ext cx="2768893" cy="1342674"/>
      </dsp:txXfrm>
    </dsp:sp>
    <dsp:sp modelId="{5E9B396F-6665-433B-8FF6-AA53B2505466}">
      <dsp:nvSpPr>
        <dsp:cNvPr id="0" name=""/>
        <dsp:cNvSpPr/>
      </dsp:nvSpPr>
      <dsp:spPr>
        <a:xfrm rot="18802876">
          <a:off x="2591015" y="2360630"/>
          <a:ext cx="1669627" cy="49394"/>
        </a:xfrm>
        <a:custGeom>
          <a:avLst/>
          <a:gdLst/>
          <a:ahLst/>
          <a:cxnLst/>
          <a:rect l="0" t="0" r="0" b="0"/>
          <a:pathLst>
            <a:path>
              <a:moveTo>
                <a:pt x="0" y="24697"/>
              </a:moveTo>
              <a:lnTo>
                <a:pt x="1669627" y="24697"/>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384088" y="2343587"/>
        <a:ext cx="83481" cy="83481"/>
      </dsp:txXfrm>
    </dsp:sp>
    <dsp:sp modelId="{3141A821-043D-410B-A999-DAAE8635597D}">
      <dsp:nvSpPr>
        <dsp:cNvPr id="0" name=""/>
        <dsp:cNvSpPr/>
      </dsp:nvSpPr>
      <dsp:spPr>
        <a:xfrm>
          <a:off x="3999220" y="1065476"/>
          <a:ext cx="2852437" cy="1426218"/>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Reduced violence against women</a:t>
          </a:r>
          <a:endParaRPr lang="en-ZA" sz="1700" kern="1200" dirty="0">
            <a:latin typeface="Segoe UI Light" panose="020B0502040204020203" pitchFamily="34" charset="0"/>
            <a:cs typeface="Segoe UI Light" panose="020B0502040204020203" pitchFamily="34" charset="0"/>
          </a:endParaRPr>
        </a:p>
      </dsp:txBody>
      <dsp:txXfrm>
        <a:off x="4040992" y="1107248"/>
        <a:ext cx="2768893" cy="1342674"/>
      </dsp:txXfrm>
    </dsp:sp>
    <dsp:sp modelId="{82EEFBFE-8E2A-437B-B04E-C3213754C4F0}">
      <dsp:nvSpPr>
        <dsp:cNvPr id="0" name=""/>
        <dsp:cNvSpPr/>
      </dsp:nvSpPr>
      <dsp:spPr>
        <a:xfrm rot="19457599">
          <a:off x="6719588" y="1343851"/>
          <a:ext cx="1405115" cy="49394"/>
        </a:xfrm>
        <a:custGeom>
          <a:avLst/>
          <a:gdLst/>
          <a:ahLst/>
          <a:cxnLst/>
          <a:rect l="0" t="0" r="0" b="0"/>
          <a:pathLst>
            <a:path>
              <a:moveTo>
                <a:pt x="0" y="24697"/>
              </a:moveTo>
              <a:lnTo>
                <a:pt x="1405115" y="24697"/>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387017" y="1333420"/>
        <a:ext cx="70255" cy="70255"/>
      </dsp:txXfrm>
    </dsp:sp>
    <dsp:sp modelId="{BB60967E-BA74-4832-A1E8-26D2A363BBD7}">
      <dsp:nvSpPr>
        <dsp:cNvPr id="0" name=""/>
        <dsp:cNvSpPr/>
      </dsp:nvSpPr>
      <dsp:spPr>
        <a:xfrm>
          <a:off x="7992633" y="245400"/>
          <a:ext cx="2852437" cy="1426218"/>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Number of contact crimes against women actual adjusted to 4.8% decrease. Target adjusted to 6.9% reduction</a:t>
          </a:r>
          <a:endParaRPr lang="en-ZA" sz="1700" kern="1200" dirty="0">
            <a:latin typeface="Segoe UI Light" panose="020B0502040204020203" pitchFamily="34" charset="0"/>
            <a:cs typeface="Segoe UI Light" panose="020B0502040204020203" pitchFamily="34" charset="0"/>
          </a:endParaRPr>
        </a:p>
      </dsp:txBody>
      <dsp:txXfrm>
        <a:off x="8034405" y="287172"/>
        <a:ext cx="2768893" cy="1342674"/>
      </dsp:txXfrm>
    </dsp:sp>
    <dsp:sp modelId="{22B7A8B9-C55A-4A93-97CE-5293CBBDA7B3}">
      <dsp:nvSpPr>
        <dsp:cNvPr id="0" name=""/>
        <dsp:cNvSpPr/>
      </dsp:nvSpPr>
      <dsp:spPr>
        <a:xfrm rot="2142401">
          <a:off x="6719588" y="2163926"/>
          <a:ext cx="1405115" cy="49394"/>
        </a:xfrm>
        <a:custGeom>
          <a:avLst/>
          <a:gdLst/>
          <a:ahLst/>
          <a:cxnLst/>
          <a:rect l="0" t="0" r="0" b="0"/>
          <a:pathLst>
            <a:path>
              <a:moveTo>
                <a:pt x="0" y="24697"/>
              </a:moveTo>
              <a:lnTo>
                <a:pt x="1405115" y="24697"/>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387017" y="2153496"/>
        <a:ext cx="70255" cy="70255"/>
      </dsp:txXfrm>
    </dsp:sp>
    <dsp:sp modelId="{9DC477F8-BD25-4003-B6FF-4AF7F7F019D5}">
      <dsp:nvSpPr>
        <dsp:cNvPr id="0" name=""/>
        <dsp:cNvSpPr/>
      </dsp:nvSpPr>
      <dsp:spPr>
        <a:xfrm>
          <a:off x="7992633" y="1885552"/>
          <a:ext cx="2852437" cy="1426218"/>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Number of contact crimes against children actual adjusted to 6.4% decrease. Target adjusted to 6.7% reduction</a:t>
          </a:r>
          <a:endParaRPr lang="en-ZA" sz="1700" kern="1200" dirty="0">
            <a:latin typeface="Segoe UI Light" panose="020B0502040204020203" pitchFamily="34" charset="0"/>
            <a:cs typeface="Segoe UI Light" panose="020B0502040204020203" pitchFamily="34" charset="0"/>
          </a:endParaRPr>
        </a:p>
      </dsp:txBody>
      <dsp:txXfrm>
        <a:off x="8034405" y="1927324"/>
        <a:ext cx="2768893" cy="1342674"/>
      </dsp:txXfrm>
    </dsp:sp>
    <dsp:sp modelId="{E0EA28F9-F230-44EE-81E3-AA683869A35D}">
      <dsp:nvSpPr>
        <dsp:cNvPr id="0" name=""/>
        <dsp:cNvSpPr/>
      </dsp:nvSpPr>
      <dsp:spPr>
        <a:xfrm rot="2843486">
          <a:off x="2578852" y="3590744"/>
          <a:ext cx="1693954" cy="49394"/>
        </a:xfrm>
        <a:custGeom>
          <a:avLst/>
          <a:gdLst/>
          <a:ahLst/>
          <a:cxnLst/>
          <a:rect l="0" t="0" r="0" b="0"/>
          <a:pathLst>
            <a:path>
              <a:moveTo>
                <a:pt x="0" y="24697"/>
              </a:moveTo>
              <a:lnTo>
                <a:pt x="1693954" y="24697"/>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383480" y="3573093"/>
        <a:ext cx="84697" cy="84697"/>
      </dsp:txXfrm>
    </dsp:sp>
    <dsp:sp modelId="{DCED8D47-706A-4101-A6EB-6FA0766F756C}">
      <dsp:nvSpPr>
        <dsp:cNvPr id="0" name=""/>
        <dsp:cNvSpPr/>
      </dsp:nvSpPr>
      <dsp:spPr>
        <a:xfrm>
          <a:off x="3999220" y="3525704"/>
          <a:ext cx="2852437" cy="1426218"/>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Increased police visibility</a:t>
          </a:r>
          <a:endParaRPr lang="en-ZA" sz="1700" kern="1200" dirty="0">
            <a:latin typeface="Segoe UI Light" panose="020B0502040204020203" pitchFamily="34" charset="0"/>
            <a:cs typeface="Segoe UI Light" panose="020B0502040204020203" pitchFamily="34" charset="0"/>
          </a:endParaRPr>
        </a:p>
      </dsp:txBody>
      <dsp:txXfrm>
        <a:off x="4040992" y="3567476"/>
        <a:ext cx="2768893" cy="1342674"/>
      </dsp:txXfrm>
    </dsp:sp>
    <dsp:sp modelId="{32A03AB7-C0CC-4C20-A3E1-6E8583720EB3}">
      <dsp:nvSpPr>
        <dsp:cNvPr id="0" name=""/>
        <dsp:cNvSpPr/>
      </dsp:nvSpPr>
      <dsp:spPr>
        <a:xfrm>
          <a:off x="6851658" y="4214116"/>
          <a:ext cx="1140975" cy="49394"/>
        </a:xfrm>
        <a:custGeom>
          <a:avLst/>
          <a:gdLst/>
          <a:ahLst/>
          <a:cxnLst/>
          <a:rect l="0" t="0" r="0" b="0"/>
          <a:pathLst>
            <a:path>
              <a:moveTo>
                <a:pt x="0" y="24697"/>
              </a:moveTo>
              <a:lnTo>
                <a:pt x="1140975" y="24697"/>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393621" y="4210289"/>
        <a:ext cx="57048" cy="57048"/>
      </dsp:txXfrm>
    </dsp:sp>
    <dsp:sp modelId="{53A648B0-05E8-4BEE-AE2B-F5C73E7FC510}">
      <dsp:nvSpPr>
        <dsp:cNvPr id="0" name=""/>
        <dsp:cNvSpPr/>
      </dsp:nvSpPr>
      <dsp:spPr>
        <a:xfrm>
          <a:off x="7992633" y="3525704"/>
          <a:ext cx="2852437" cy="1426218"/>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Community-in-blue concept, traditional policing concept and Safer Cities Framework commitment adjusted from “implemented” to “initiated”</a:t>
          </a:r>
          <a:endParaRPr lang="en-ZA" sz="1700" kern="1200" dirty="0">
            <a:latin typeface="Segoe UI Light" panose="020B0502040204020203" pitchFamily="34" charset="0"/>
            <a:cs typeface="Segoe UI Light" panose="020B0502040204020203" pitchFamily="34" charset="0"/>
          </a:endParaRPr>
        </a:p>
      </dsp:txBody>
      <dsp:txXfrm>
        <a:off x="8034405" y="3567476"/>
        <a:ext cx="2768893" cy="13426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7D4AA-CD7D-4A17-9EC4-027D762349B6}">
      <dsp:nvSpPr>
        <dsp:cNvPr id="0" name=""/>
        <dsp:cNvSpPr/>
      </dsp:nvSpPr>
      <dsp:spPr>
        <a:xfrm>
          <a:off x="989442" y="1343741"/>
          <a:ext cx="2334735" cy="1167367"/>
        </a:xfrm>
        <a:prstGeom prst="roundRect">
          <a:avLst>
            <a:gd name="adj" fmla="val 10000"/>
          </a:avLst>
        </a:prstGeom>
        <a:solidFill>
          <a:schemeClr val="tx2">
            <a:lumMod val="20000"/>
            <a:lumOff val="80000"/>
          </a:schemeClr>
        </a:solidFill>
        <a:ln w="15875" cap="flat" cmpd="sng" algn="ctr">
          <a:solidFill>
            <a:schemeClr val="tx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b="1" kern="1200" dirty="0" smtClean="0">
              <a:latin typeface="Segoe UI Light" panose="020B0502040204020203" pitchFamily="34" charset="0"/>
              <a:cs typeface="Segoe UI Light" panose="020B0502040204020203" pitchFamily="34" charset="0"/>
            </a:rPr>
            <a:t>Programme 4</a:t>
          </a:r>
        </a:p>
        <a:p>
          <a:pPr lvl="0" algn="ctr" defTabSz="755650">
            <a:lnSpc>
              <a:spcPct val="90000"/>
            </a:lnSpc>
            <a:spcBef>
              <a:spcPct val="0"/>
            </a:spcBef>
            <a:spcAft>
              <a:spcPct val="35000"/>
            </a:spcAft>
          </a:pPr>
          <a:r>
            <a:rPr lang="en-ZA" sz="1700" b="1" kern="1200" dirty="0" smtClean="0">
              <a:latin typeface="Segoe UI Light" panose="020B0502040204020203" pitchFamily="34" charset="0"/>
              <a:cs typeface="Segoe UI Light" panose="020B0502040204020203" pitchFamily="34" charset="0"/>
            </a:rPr>
            <a:t>Crime Intelligence</a:t>
          </a:r>
          <a:endParaRPr lang="en-ZA" sz="1700" b="1" kern="1200" dirty="0">
            <a:latin typeface="Segoe UI Light" panose="020B0502040204020203" pitchFamily="34" charset="0"/>
            <a:cs typeface="Segoe UI Light" panose="020B0502040204020203" pitchFamily="34" charset="0"/>
          </a:endParaRPr>
        </a:p>
      </dsp:txBody>
      <dsp:txXfrm>
        <a:off x="1023633" y="1377932"/>
        <a:ext cx="2266353" cy="1098985"/>
      </dsp:txXfrm>
    </dsp:sp>
    <dsp:sp modelId="{A25707E6-AFFA-461C-A3E8-059FDEA32423}">
      <dsp:nvSpPr>
        <dsp:cNvPr id="0" name=""/>
        <dsp:cNvSpPr/>
      </dsp:nvSpPr>
      <dsp:spPr>
        <a:xfrm rot="18289469">
          <a:off x="2973446" y="1235974"/>
          <a:ext cx="1635356" cy="40429"/>
        </a:xfrm>
        <a:custGeom>
          <a:avLst/>
          <a:gdLst/>
          <a:ahLst/>
          <a:cxnLst/>
          <a:rect l="0" t="0" r="0" b="0"/>
          <a:pathLst>
            <a:path>
              <a:moveTo>
                <a:pt x="0" y="20214"/>
              </a:moveTo>
              <a:lnTo>
                <a:pt x="1635356"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ZA" sz="600" kern="1200"/>
        </a:p>
      </dsp:txBody>
      <dsp:txXfrm>
        <a:off x="3750240" y="1215305"/>
        <a:ext cx="81767" cy="81767"/>
      </dsp:txXfrm>
    </dsp:sp>
    <dsp:sp modelId="{9D2C1948-39DE-400F-A7BA-9A31CF333B0F}">
      <dsp:nvSpPr>
        <dsp:cNvPr id="0" name=""/>
        <dsp:cNvSpPr/>
      </dsp:nvSpPr>
      <dsp:spPr>
        <a:xfrm>
          <a:off x="4258071" y="1268"/>
          <a:ext cx="2334735" cy="1167367"/>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b="0" kern="1200" dirty="0" smtClean="0">
              <a:latin typeface="Segoe UI Light" panose="020B0502040204020203" pitchFamily="34" charset="0"/>
              <a:cs typeface="Segoe UI Light" panose="020B0502040204020203" pitchFamily="34" charset="0"/>
            </a:rPr>
            <a:t>Network operations to infiltrate criminal groupings and gather intelligence</a:t>
          </a:r>
          <a:endParaRPr lang="en-ZA" sz="1700" b="0" kern="1200" dirty="0">
            <a:latin typeface="Segoe UI Light" panose="020B0502040204020203" pitchFamily="34" charset="0"/>
            <a:cs typeface="Segoe UI Light" panose="020B0502040204020203" pitchFamily="34" charset="0"/>
          </a:endParaRPr>
        </a:p>
      </dsp:txBody>
      <dsp:txXfrm>
        <a:off x="4292262" y="35459"/>
        <a:ext cx="2266353" cy="1098985"/>
      </dsp:txXfrm>
    </dsp:sp>
    <dsp:sp modelId="{1D75D4E5-A6D3-46B8-8A1A-DDD7737FE1E1}">
      <dsp:nvSpPr>
        <dsp:cNvPr id="0" name=""/>
        <dsp:cNvSpPr/>
      </dsp:nvSpPr>
      <dsp:spPr>
        <a:xfrm>
          <a:off x="6592807" y="564737"/>
          <a:ext cx="933894" cy="40429"/>
        </a:xfrm>
        <a:custGeom>
          <a:avLst/>
          <a:gdLst/>
          <a:ahLst/>
          <a:cxnLst/>
          <a:rect l="0" t="0" r="0" b="0"/>
          <a:pathLst>
            <a:path>
              <a:moveTo>
                <a:pt x="0" y="20214"/>
              </a:moveTo>
              <a:lnTo>
                <a:pt x="933894"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p>
      </dsp:txBody>
      <dsp:txXfrm>
        <a:off x="7036406" y="561605"/>
        <a:ext cx="46694" cy="46694"/>
      </dsp:txXfrm>
    </dsp:sp>
    <dsp:sp modelId="{4371917C-54C4-4200-9B1E-95BDEA41B7C3}">
      <dsp:nvSpPr>
        <dsp:cNvPr id="0" name=""/>
        <dsp:cNvSpPr/>
      </dsp:nvSpPr>
      <dsp:spPr>
        <a:xfrm>
          <a:off x="7526701" y="1268"/>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b="0" kern="1200" dirty="0" smtClean="0">
              <a:latin typeface="Segoe UI Light" panose="020B0502040204020203" pitchFamily="34" charset="0"/>
              <a:cs typeface="Segoe UI Light" panose="020B0502040204020203" pitchFamily="34" charset="0"/>
            </a:rPr>
            <a:t>Network operations target adjusted from 570 to 475</a:t>
          </a:r>
          <a:endParaRPr lang="en-ZA" sz="1700" b="0" kern="1200" dirty="0">
            <a:latin typeface="Segoe UI Light" panose="020B0502040204020203" pitchFamily="34" charset="0"/>
            <a:cs typeface="Segoe UI Light" panose="020B0502040204020203" pitchFamily="34" charset="0"/>
          </a:endParaRPr>
        </a:p>
      </dsp:txBody>
      <dsp:txXfrm>
        <a:off x="7560892" y="35459"/>
        <a:ext cx="2266353" cy="1098985"/>
      </dsp:txXfrm>
    </dsp:sp>
    <dsp:sp modelId="{5E9B396F-6665-433B-8FF6-AA53B2505466}">
      <dsp:nvSpPr>
        <dsp:cNvPr id="0" name=""/>
        <dsp:cNvSpPr/>
      </dsp:nvSpPr>
      <dsp:spPr>
        <a:xfrm rot="3310531">
          <a:off x="2973446" y="2578447"/>
          <a:ext cx="1635356" cy="40429"/>
        </a:xfrm>
        <a:custGeom>
          <a:avLst/>
          <a:gdLst/>
          <a:ahLst/>
          <a:cxnLst/>
          <a:rect l="0" t="0" r="0" b="0"/>
          <a:pathLst>
            <a:path>
              <a:moveTo>
                <a:pt x="0" y="20214"/>
              </a:moveTo>
              <a:lnTo>
                <a:pt x="1635356"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3750240" y="2557778"/>
        <a:ext cx="81767" cy="81767"/>
      </dsp:txXfrm>
    </dsp:sp>
    <dsp:sp modelId="{3141A821-043D-410B-A999-DAAE8635597D}">
      <dsp:nvSpPr>
        <dsp:cNvPr id="0" name=""/>
        <dsp:cNvSpPr/>
      </dsp:nvSpPr>
      <dsp:spPr>
        <a:xfrm>
          <a:off x="4258071" y="2686214"/>
          <a:ext cx="2334735" cy="1167367"/>
        </a:xfrm>
        <a:prstGeom prst="roundRect">
          <a:avLst>
            <a:gd name="adj" fmla="val 10000"/>
          </a:avLst>
        </a:prstGeom>
        <a:solidFill>
          <a:srgbClr val="FFC000"/>
        </a:solidFill>
        <a:ln w="15875"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Security risk and vetting assessments conducted in SAPS</a:t>
          </a:r>
          <a:endParaRPr lang="en-ZA" sz="1700" kern="1200" dirty="0">
            <a:latin typeface="Segoe UI Light" panose="020B0502040204020203" pitchFamily="34" charset="0"/>
            <a:cs typeface="Segoe UI Light" panose="020B0502040204020203" pitchFamily="34" charset="0"/>
          </a:endParaRPr>
        </a:p>
      </dsp:txBody>
      <dsp:txXfrm>
        <a:off x="4292262" y="2720405"/>
        <a:ext cx="2266353" cy="1098985"/>
      </dsp:txXfrm>
    </dsp:sp>
    <dsp:sp modelId="{82EEFBFE-8E2A-437B-B04E-C3213754C4F0}">
      <dsp:nvSpPr>
        <dsp:cNvPr id="0" name=""/>
        <dsp:cNvSpPr/>
      </dsp:nvSpPr>
      <dsp:spPr>
        <a:xfrm rot="18289469">
          <a:off x="6242075" y="2578447"/>
          <a:ext cx="1635356" cy="40429"/>
        </a:xfrm>
        <a:custGeom>
          <a:avLst/>
          <a:gdLst/>
          <a:ahLst/>
          <a:cxnLst/>
          <a:rect l="0" t="0" r="0" b="0"/>
          <a:pathLst>
            <a:path>
              <a:moveTo>
                <a:pt x="0" y="20214"/>
              </a:moveTo>
              <a:lnTo>
                <a:pt x="1635356"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018870" y="2557778"/>
        <a:ext cx="81767" cy="81767"/>
      </dsp:txXfrm>
    </dsp:sp>
    <dsp:sp modelId="{BB60967E-BA74-4832-A1E8-26D2A363BBD7}">
      <dsp:nvSpPr>
        <dsp:cNvPr id="0" name=""/>
        <dsp:cNvSpPr/>
      </dsp:nvSpPr>
      <dsp:spPr>
        <a:xfrm>
          <a:off x="7526701" y="1343741"/>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Security clearances target adjusted from 1154 to 865</a:t>
          </a:r>
          <a:endParaRPr lang="en-ZA" sz="1700" kern="1200" dirty="0">
            <a:latin typeface="Segoe UI Light" panose="020B0502040204020203" pitchFamily="34" charset="0"/>
            <a:cs typeface="Segoe UI Light" panose="020B0502040204020203" pitchFamily="34" charset="0"/>
          </a:endParaRPr>
        </a:p>
      </dsp:txBody>
      <dsp:txXfrm>
        <a:off x="7560892" y="1377932"/>
        <a:ext cx="2266353" cy="1098985"/>
      </dsp:txXfrm>
    </dsp:sp>
    <dsp:sp modelId="{22B7A8B9-C55A-4A93-97CE-5293CBBDA7B3}">
      <dsp:nvSpPr>
        <dsp:cNvPr id="0" name=""/>
        <dsp:cNvSpPr/>
      </dsp:nvSpPr>
      <dsp:spPr>
        <a:xfrm>
          <a:off x="6592807" y="3249683"/>
          <a:ext cx="933894" cy="40429"/>
        </a:xfrm>
        <a:custGeom>
          <a:avLst/>
          <a:gdLst/>
          <a:ahLst/>
          <a:cxnLst/>
          <a:rect l="0" t="0" r="0" b="0"/>
          <a:pathLst>
            <a:path>
              <a:moveTo>
                <a:pt x="0" y="20214"/>
              </a:moveTo>
              <a:lnTo>
                <a:pt x="933894"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a:latin typeface="Segoe UI Light" panose="020B0502040204020203" pitchFamily="34" charset="0"/>
            <a:cs typeface="Segoe UI Light" panose="020B0502040204020203" pitchFamily="34" charset="0"/>
          </a:endParaRPr>
        </a:p>
      </dsp:txBody>
      <dsp:txXfrm>
        <a:off x="7036406" y="3246551"/>
        <a:ext cx="46694" cy="46694"/>
      </dsp:txXfrm>
    </dsp:sp>
    <dsp:sp modelId="{9DC477F8-BD25-4003-B6FF-4AF7F7F019D5}">
      <dsp:nvSpPr>
        <dsp:cNvPr id="0" name=""/>
        <dsp:cNvSpPr/>
      </dsp:nvSpPr>
      <dsp:spPr>
        <a:xfrm>
          <a:off x="7526701" y="2686214"/>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ICT security assessments target adjusted from 3160 to 2370</a:t>
          </a:r>
        </a:p>
      </dsp:txBody>
      <dsp:txXfrm>
        <a:off x="7560892" y="2720405"/>
        <a:ext cx="2266353" cy="1098985"/>
      </dsp:txXfrm>
    </dsp:sp>
    <dsp:sp modelId="{DE4D21B1-F4D2-4474-B479-86CB770346B9}">
      <dsp:nvSpPr>
        <dsp:cNvPr id="0" name=""/>
        <dsp:cNvSpPr/>
      </dsp:nvSpPr>
      <dsp:spPr>
        <a:xfrm rot="3310531">
          <a:off x="6242075" y="3920920"/>
          <a:ext cx="1635356" cy="40429"/>
        </a:xfrm>
        <a:custGeom>
          <a:avLst/>
          <a:gdLst/>
          <a:ahLst/>
          <a:cxnLst/>
          <a:rect l="0" t="0" r="0" b="0"/>
          <a:pathLst>
            <a:path>
              <a:moveTo>
                <a:pt x="0" y="20214"/>
              </a:moveTo>
              <a:lnTo>
                <a:pt x="1635356" y="20214"/>
              </a:lnTo>
            </a:path>
          </a:pathLst>
        </a:custGeom>
        <a:noFill/>
        <a:ln w="15875" cap="flat" cmpd="sng" algn="ctr">
          <a:solidFill>
            <a:scrgbClr r="0" g="0" b="0"/>
          </a:solidFill>
          <a:prstDash val="dash"/>
          <a:headEnd type="none" w="med" len="med"/>
          <a:tailEnd type="triangle" w="med" len="me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ZA" sz="600" kern="1200"/>
        </a:p>
      </dsp:txBody>
      <dsp:txXfrm>
        <a:off x="7018870" y="3900250"/>
        <a:ext cx="81767" cy="81767"/>
      </dsp:txXfrm>
    </dsp:sp>
    <dsp:sp modelId="{DE0CD230-1727-4EE0-91C4-FBF1C2F2DA7D}">
      <dsp:nvSpPr>
        <dsp:cNvPr id="0" name=""/>
        <dsp:cNvSpPr/>
      </dsp:nvSpPr>
      <dsp:spPr>
        <a:xfrm>
          <a:off x="7526701" y="4028687"/>
          <a:ext cx="2334735" cy="1167367"/>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ZA" sz="1700" kern="1200" dirty="0" smtClean="0">
              <a:latin typeface="Segoe UI Light" panose="020B0502040204020203" pitchFamily="34" charset="0"/>
              <a:cs typeface="Segoe UI Light" panose="020B0502040204020203" pitchFamily="34" charset="0"/>
            </a:rPr>
            <a:t>Physical security assessments target adjusted from 640 to 480</a:t>
          </a:r>
        </a:p>
      </dsp:txBody>
      <dsp:txXfrm>
        <a:off x="7560892" y="4062878"/>
        <a:ext cx="2266353" cy="10989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34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84613" y="0"/>
            <a:ext cx="2971800" cy="495348"/>
          </a:xfrm>
          <a:prstGeom prst="rect">
            <a:avLst/>
          </a:prstGeom>
        </p:spPr>
        <p:txBody>
          <a:bodyPr vert="horz" lIns="91440" tIns="45720" rIns="91440" bIns="45720" rtlCol="0"/>
          <a:lstStyle>
            <a:lvl1pPr algn="r">
              <a:defRPr sz="1200"/>
            </a:lvl1pPr>
          </a:lstStyle>
          <a:p>
            <a:fld id="{145A24F7-EF13-4227-BF0E-524F3A1381FF}" type="datetimeFigureOut">
              <a:rPr lang="en-ZA" smtClean="0"/>
              <a:t>2020/07/09</a:t>
            </a:fld>
            <a:endParaRPr lang="en-ZA" dirty="0"/>
          </a:p>
        </p:txBody>
      </p:sp>
      <p:sp>
        <p:nvSpPr>
          <p:cNvPr id="4" name="Footer Placeholder 3"/>
          <p:cNvSpPr>
            <a:spLocks noGrp="1"/>
          </p:cNvSpPr>
          <p:nvPr>
            <p:ph type="ftr" sz="quarter" idx="2"/>
          </p:nvPr>
        </p:nvSpPr>
        <p:spPr>
          <a:xfrm>
            <a:off x="0" y="9377318"/>
            <a:ext cx="2971800" cy="49534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84613" y="9377318"/>
            <a:ext cx="2971800" cy="495347"/>
          </a:xfrm>
          <a:prstGeom prst="rect">
            <a:avLst/>
          </a:prstGeom>
        </p:spPr>
        <p:txBody>
          <a:bodyPr vert="horz" lIns="91440" tIns="45720" rIns="91440" bIns="45720" rtlCol="0" anchor="b"/>
          <a:lstStyle>
            <a:lvl1pPr algn="r">
              <a:defRPr sz="1200"/>
            </a:lvl1pPr>
          </a:lstStyle>
          <a:p>
            <a:fld id="{9C7AF1F9-31C5-4658-A82A-A6C14028888C}" type="slidenum">
              <a:rPr lang="en-ZA" smtClean="0"/>
              <a:t>‹#›</a:t>
            </a:fld>
            <a:endParaRPr lang="en-ZA" dirty="0"/>
          </a:p>
        </p:txBody>
      </p:sp>
    </p:spTree>
    <p:extLst>
      <p:ext uri="{BB962C8B-B14F-4D97-AF65-F5344CB8AC3E}">
        <p14:creationId xmlns:p14="http://schemas.microsoft.com/office/powerpoint/2010/main" val="1906155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34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95348"/>
          </a:xfrm>
          <a:prstGeom prst="rect">
            <a:avLst/>
          </a:prstGeom>
        </p:spPr>
        <p:txBody>
          <a:bodyPr vert="horz" lIns="91440" tIns="45720" rIns="91440" bIns="45720" rtlCol="0"/>
          <a:lstStyle>
            <a:lvl1pPr algn="r">
              <a:defRPr sz="1200"/>
            </a:lvl1pPr>
          </a:lstStyle>
          <a:p>
            <a:fld id="{3668DC1F-86CA-47B9-9F14-0996E48587B8}" type="datetimeFigureOut">
              <a:rPr lang="en-ZA" smtClean="0"/>
              <a:t>2020/07/09</a:t>
            </a:fld>
            <a:endParaRPr lang="en-ZA" dirty="0"/>
          </a:p>
        </p:txBody>
      </p:sp>
      <p:sp>
        <p:nvSpPr>
          <p:cNvPr id="4" name="Slide Image Placeholder 3"/>
          <p:cNvSpPr>
            <a:spLocks noGrp="1" noRot="1" noChangeAspect="1"/>
          </p:cNvSpPr>
          <p:nvPr>
            <p:ph type="sldImg" idx="2"/>
          </p:nvPr>
        </p:nvSpPr>
        <p:spPr>
          <a:xfrm>
            <a:off x="468313" y="1235075"/>
            <a:ext cx="5921375" cy="333057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751219"/>
            <a:ext cx="548640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7318"/>
            <a:ext cx="2971800" cy="49534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9377318"/>
            <a:ext cx="2971800" cy="495347"/>
          </a:xfrm>
          <a:prstGeom prst="rect">
            <a:avLst/>
          </a:prstGeom>
        </p:spPr>
        <p:txBody>
          <a:bodyPr vert="horz" lIns="91440" tIns="45720" rIns="91440" bIns="45720" rtlCol="0" anchor="b"/>
          <a:lstStyle>
            <a:lvl1pPr algn="r">
              <a:defRPr sz="1200"/>
            </a:lvl1pPr>
          </a:lstStyle>
          <a:p>
            <a:fld id="{9B7BCA9F-F0C4-4676-B2A5-1B993AB766C1}" type="slidenum">
              <a:rPr lang="en-ZA" smtClean="0"/>
              <a:t>‹#›</a:t>
            </a:fld>
            <a:endParaRPr lang="en-ZA" dirty="0"/>
          </a:p>
        </p:txBody>
      </p:sp>
    </p:spTree>
    <p:extLst>
      <p:ext uri="{BB962C8B-B14F-4D97-AF65-F5344CB8AC3E}">
        <p14:creationId xmlns:p14="http://schemas.microsoft.com/office/powerpoint/2010/main" val="105445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1235075"/>
            <a:ext cx="5921375" cy="3330575"/>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t>1</a:t>
            </a:fld>
            <a:endParaRPr lang="en-ZA" dirty="0"/>
          </a:p>
        </p:txBody>
      </p:sp>
    </p:spTree>
    <p:extLst>
      <p:ext uri="{BB962C8B-B14F-4D97-AF65-F5344CB8AC3E}">
        <p14:creationId xmlns:p14="http://schemas.microsoft.com/office/powerpoint/2010/main" val="1913709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65230F8-EF69-4C25-AFF9-A910E2B93FE3}" type="datetime1">
              <a:rPr lang="en-ZA" smtClean="0"/>
              <a:t>2020/07/09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userDrawn="1"/>
        </p:nvPicPr>
        <p:blipFill>
          <a:blip r:embed="rId2"/>
          <a:stretch>
            <a:fillRect/>
          </a:stretch>
        </p:blipFill>
        <p:spPr>
          <a:xfrm>
            <a:off x="7413533" y="3703652"/>
            <a:ext cx="1002556" cy="898427"/>
          </a:xfrm>
          <a:prstGeom prst="rect">
            <a:avLst/>
          </a:prstGeom>
        </p:spPr>
      </p:pic>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smtClean="0"/>
              <a:t>Click to edit Master title style</a:t>
            </a:r>
            <a:endParaRPr lang="en-US" dirty="0"/>
          </a:p>
        </p:txBody>
      </p:sp>
      <p:cxnSp>
        <p:nvCxnSpPr>
          <p:cNvPr id="10" name="Straight Connector 9"/>
          <p:cNvCxnSpPr/>
          <p:nvPr userDrawn="1"/>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160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1D42D-997E-4794-8F12-39383E3A88A0}" type="datetime1">
              <a:rPr lang="en-ZA" smtClean="0"/>
              <a:t>2020/07/09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3738884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38398-5DA8-4AD2-95D9-B6DA923D7F7C}" type="datetime1">
              <a:rPr lang="en-ZA" smtClean="0"/>
              <a:t>2020/07/09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625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65C967-8F47-4374-B7E0-C906CC0B77E3}" type="datetime1">
              <a:rPr lang="en-ZA" smtClean="0"/>
              <a:t>2020/07/09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151039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3"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CF89AC-22C2-4FE6-88FF-BD3D977E0953}" type="datetime1">
              <a:rPr lang="en-ZA" smtClean="0"/>
              <a:t>2020/07/09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62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p:nvPr>
        </p:nvSpPr>
        <p:spPr>
          <a:xfrm>
            <a:off x="2225373" y="2983401"/>
            <a:ext cx="7772400" cy="1463040"/>
          </a:xfrm>
        </p:spPr>
        <p:txBody>
          <a:bodyPr anchor="ctr">
            <a:normAutofit/>
          </a:bodyPr>
          <a:lstStyle>
            <a:lvl1pPr algn="r">
              <a:defRPr sz="5000" spc="200" baseline="0">
                <a:solidFill>
                  <a:schemeClr val="accent3">
                    <a:lumMod val="20000"/>
                    <a:lumOff val="8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53719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p:nvPr>
        </p:nvSpPr>
        <p:spPr>
          <a:xfrm>
            <a:off x="2225373" y="2983401"/>
            <a:ext cx="7772400" cy="1463040"/>
          </a:xfrm>
        </p:spPr>
        <p:txBody>
          <a:bodyPr anchor="ctr">
            <a:normAutofit/>
          </a:bodyPr>
          <a:lstStyle>
            <a:lvl1pPr algn="r">
              <a:defRPr sz="5000" spc="200"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002931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p:nvPr>
        </p:nvSpPr>
        <p:spPr>
          <a:xfrm>
            <a:off x="1024128" y="350651"/>
            <a:ext cx="10786872" cy="73044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atin typeface="Segoe UI" panose="020B0502040204020203" pitchFamily="34" charset="0"/>
                <a:cs typeface="Segoe UI" panose="020B0502040204020203" pitchFamily="34" charset="0"/>
              </a:defRPr>
            </a:lvl1pPr>
            <a:lvl2pPr marL="265169" indent="-137157">
              <a:buClr>
                <a:srgbClr val="FFC000"/>
              </a:buClr>
              <a:buFont typeface="Arial" panose="020B0604020202020204" pitchFamily="34" charset="0"/>
              <a:buChar char="•"/>
              <a:defRPr sz="2000">
                <a:latin typeface="Segoe UI" panose="020B0502040204020203" pitchFamily="34" charset="0"/>
                <a:cs typeface="Segoe UI" panose="020B0502040204020203" pitchFamily="34" charset="0"/>
              </a:defRPr>
            </a:lvl2pPr>
            <a:lvl3pPr marL="4480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3pPr>
            <a:lvl4pPr marL="5943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4pPr>
            <a:lvl5pPr marL="777221"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CD354A2-5A46-422F-9EBB-A7D2DD8EFE58}" type="datetime1">
              <a:rPr lang="en-ZA" smtClean="0"/>
              <a:t>2020/07/09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1218333" y="6583680"/>
            <a:ext cx="973667" cy="274320"/>
          </a:xfrm>
        </p:spPr>
        <p:txBody>
          <a:bodyPr/>
          <a:lstStyle/>
          <a:p>
            <a:fld id="{70AAA570-3596-44A9-950A-E638EE719369}" type="slidenum">
              <a:rPr lang="en-ZA" smtClean="0"/>
              <a:t>‹#›</a:t>
            </a:fld>
            <a:endParaRPr lang="en-ZA" dirty="0"/>
          </a:p>
        </p:txBody>
      </p:sp>
      <p:sp>
        <p:nvSpPr>
          <p:cNvPr id="7" name="Right Triangle 6"/>
          <p:cNvSpPr/>
          <p:nvPr userDrawn="1"/>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9" name="Picture 8"/>
          <p:cNvPicPr>
            <a:picLocks noChangeAspect="1"/>
          </p:cNvPicPr>
          <p:nvPr userDrawn="1"/>
        </p:nvPicPr>
        <p:blipFill>
          <a:blip r:embed="rId2"/>
          <a:stretch>
            <a:fillRect/>
          </a:stretch>
        </p:blipFill>
        <p:spPr>
          <a:xfrm>
            <a:off x="355887" y="495300"/>
            <a:ext cx="369228" cy="330879"/>
          </a:xfrm>
          <a:prstGeom prst="rect">
            <a:avLst/>
          </a:prstGeom>
        </p:spPr>
      </p:pic>
    </p:spTree>
    <p:extLst>
      <p:ext uri="{BB962C8B-B14F-4D97-AF65-F5344CB8AC3E}">
        <p14:creationId xmlns:p14="http://schemas.microsoft.com/office/powerpoint/2010/main" val="36170759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Oval 5"/>
          <p:cNvSpPr/>
          <p:nvPr/>
        </p:nvSpPr>
        <p:spPr>
          <a:xfrm>
            <a:off x="-1" y="4"/>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1758C0-AE74-4AD7-A461-E9FBDEFDA32A}" type="datetime1">
              <a:rPr lang="en-ZA" smtClean="0"/>
              <a:t>2020/07/09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10255103" y="96468"/>
            <a:ext cx="1651591" cy="1386774"/>
          </a:xfrm>
          <a:prstGeom prst="rect">
            <a:avLst/>
          </a:prstGeom>
        </p:spPr>
      </p:pic>
    </p:spTree>
    <p:extLst>
      <p:ext uri="{BB962C8B-B14F-4D97-AF65-F5344CB8AC3E}">
        <p14:creationId xmlns:p14="http://schemas.microsoft.com/office/powerpoint/2010/main" val="18116072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9846DB-0CB4-4888-A818-AFB440EE362A}" type="datetime1">
              <a:rPr lang="en-ZA" smtClean="0"/>
              <a:t>2020/07/09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8790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62DA46-EAF0-4130-ABB1-8A50487CECFD}" type="datetime1">
              <a:rPr lang="en-ZA" smtClean="0"/>
              <a:t>2020/07/09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33356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18B3EC-6E89-4398-87FC-F63140765E88}" type="datetime1">
              <a:rPr lang="en-ZA" smtClean="0"/>
              <a:t>2020/07/09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49514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D7870-7AFD-4E87-B11C-42973FB5C58B}" type="datetime1">
              <a:rPr lang="en-ZA" smtClean="0"/>
              <a:t>2020/07/09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8213985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350651"/>
            <a:ext cx="9720072" cy="73044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30" y="1309687"/>
            <a:ext cx="10786873" cy="4929188"/>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682194-7F80-4EC4-9F35-39CF04D50772}" type="datetime1">
              <a:rPr lang="en-ZA" smtClean="0"/>
              <a:t>2020/07/09</a:t>
            </a:fld>
            <a:endParaRPr lang="en-ZA" dirty="0"/>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Z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r">
              <a:defRPr sz="1600" b="1">
                <a:solidFill>
                  <a:schemeClr val="tx1">
                    <a:lumMod val="95000"/>
                    <a:lumOff val="5000"/>
                  </a:schemeClr>
                </a:solidFill>
                <a:latin typeface="+mj-lt"/>
              </a:defRPr>
            </a:lvl1pPr>
          </a:lstStyle>
          <a:p>
            <a:fld id="{70AAA570-3596-44A9-950A-E638EE719369}" type="slidenum">
              <a:rPr lang="en-ZA" smtClean="0"/>
              <a:pPr/>
              <a:t>‹#›</a:t>
            </a:fld>
            <a:endParaRPr lang="en-ZA" dirty="0"/>
          </a:p>
        </p:txBody>
      </p:sp>
      <p:cxnSp>
        <p:nvCxnSpPr>
          <p:cNvPr id="7" name="Straight Connector 6"/>
          <p:cNvCxnSpPr/>
          <p:nvPr/>
        </p:nvCxnSpPr>
        <p:spPr>
          <a:xfrm flipV="1">
            <a:off x="762000" y="254812"/>
            <a:ext cx="0" cy="91440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176584"/>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97"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iming>
    <p:tnLst>
      <p:par>
        <p:cTn id="1" dur="indefinite" restart="never" nodeType="tmRoot"/>
      </p:par>
    </p:tnLst>
  </p:timing>
  <p:hf hdr="0" ftr="0" dt="0"/>
  <p:txStyles>
    <p:titleStyle>
      <a:lvl1pPr algn="l" defTabSz="914377" rtl="0" eaLnBrk="1" latinLnBrk="0" hangingPunct="1">
        <a:lnSpc>
          <a:spcPct val="80000"/>
        </a:lnSpc>
        <a:spcBef>
          <a:spcPct val="0"/>
        </a:spcBef>
        <a:buNone/>
        <a:defRPr sz="5000" kern="1200" cap="all" spc="100" baseline="0">
          <a:solidFill>
            <a:srgbClr val="002060"/>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932" y="4577013"/>
            <a:ext cx="6791826" cy="1785003"/>
          </a:xfrm>
        </p:spPr>
        <p:txBody>
          <a:bodyPr>
            <a:noAutofit/>
          </a:bodyPr>
          <a:lstStyle/>
          <a:p>
            <a:r>
              <a:rPr lang="en-ZA" sz="3600" b="1" dirty="0"/>
              <a:t>South African Police </a:t>
            </a:r>
            <a:r>
              <a:rPr lang="en-ZA" sz="3600" b="1" dirty="0" smtClean="0"/>
              <a:t>Service</a:t>
            </a:r>
            <a:r>
              <a:rPr lang="en-ZA" sz="3600" b="1" dirty="0"/>
              <a:t/>
            </a:r>
            <a:br>
              <a:rPr lang="en-ZA" sz="3600" b="1" dirty="0"/>
            </a:br>
            <a:r>
              <a:rPr lang="en-ZA" sz="3600" b="1" dirty="0" smtClean="0"/>
              <a:t>- Special </a:t>
            </a:r>
            <a:r>
              <a:rPr lang="en-ZA" sz="3600" b="1" dirty="0"/>
              <a:t>Adjustments Estimate </a:t>
            </a:r>
            <a:r>
              <a:rPr lang="en-ZA" sz="3600" b="1" dirty="0" smtClean="0"/>
              <a:t>2020/2021</a:t>
            </a:r>
            <a:endParaRPr lang="en-ZA" sz="3600" b="1" dirty="0"/>
          </a:p>
        </p:txBody>
      </p:sp>
      <p:sp>
        <p:nvSpPr>
          <p:cNvPr id="3" name="Subtitle 2"/>
          <p:cNvSpPr>
            <a:spLocks noGrp="1"/>
          </p:cNvSpPr>
          <p:nvPr>
            <p:ph type="subTitle" idx="1"/>
          </p:nvPr>
        </p:nvSpPr>
        <p:spPr>
          <a:xfrm>
            <a:off x="8556124" y="4306302"/>
            <a:ext cx="3200400" cy="2055714"/>
          </a:xfrm>
        </p:spPr>
        <p:txBody>
          <a:bodyPr>
            <a:noAutofit/>
          </a:bodyPr>
          <a:lstStyle/>
          <a:p>
            <a:r>
              <a:rPr lang="en-ZA" sz="2400" b="1" cap="small" dirty="0" smtClean="0"/>
              <a:t>Portfolio Committee on Police</a:t>
            </a:r>
          </a:p>
          <a:p>
            <a:r>
              <a:rPr lang="en-ZA" sz="2400" cap="small" dirty="0" smtClean="0"/>
              <a:t>10 July 2020</a:t>
            </a:r>
            <a:endParaRPr lang="en-ZA" sz="2400" cap="small" dirty="0"/>
          </a:p>
        </p:txBody>
      </p:sp>
    </p:spTree>
    <p:extLst>
      <p:ext uri="{BB962C8B-B14F-4D97-AF65-F5344CB8AC3E}">
        <p14:creationId xmlns:p14="http://schemas.microsoft.com/office/powerpoint/2010/main" val="3623571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a:bodyPr>
          <a:lstStyle/>
          <a:p>
            <a:r>
              <a:rPr lang="en-ZA" sz="3600" dirty="0" smtClean="0">
                <a:solidFill>
                  <a:schemeClr val="tx1"/>
                </a:solidFill>
              </a:rPr>
              <a:t> building environment projects to be delayed</a:t>
            </a:r>
            <a:endParaRPr lang="en-ZA" sz="3600" dirty="0">
              <a:solidFill>
                <a:schemeClr val="tx1"/>
              </a:solidFill>
            </a:endParaRP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10</a:t>
            </a:fld>
            <a:endParaRPr lang="en-ZA" dirty="0"/>
          </a:p>
        </p:txBody>
      </p:sp>
      <p:sp>
        <p:nvSpPr>
          <p:cNvPr id="3" name="Content Placeholder 2"/>
          <p:cNvSpPr>
            <a:spLocks noGrp="1"/>
          </p:cNvSpPr>
          <p:nvPr>
            <p:ph idx="1"/>
          </p:nvPr>
        </p:nvSpPr>
        <p:spPr>
          <a:xfrm>
            <a:off x="1199059" y="999586"/>
            <a:ext cx="10786873" cy="5679510"/>
          </a:xfrm>
        </p:spPr>
        <p:txBody>
          <a:bodyPr>
            <a:noAutofit/>
          </a:bodyPr>
          <a:lstStyle/>
          <a:p>
            <a:pPr marL="358775" indent="-358775" algn="just">
              <a:lnSpc>
                <a:spcPct val="150000"/>
              </a:lnSpc>
              <a:buClrTx/>
              <a:buFont typeface="Symbol" panose="05050102010706020507" pitchFamily="18" charset="2"/>
              <a:buChar char="®"/>
              <a:defRPr/>
            </a:pPr>
            <a:r>
              <a:rPr lang="en-ZA" sz="1600" dirty="0">
                <a:solidFill>
                  <a:prstClr val="black"/>
                </a:solidFill>
                <a:latin typeface="Segoe UI Light" panose="020B0502040204020203" pitchFamily="34" charset="0"/>
                <a:cs typeface="Segoe UI Light" panose="020B0502040204020203" pitchFamily="34" charset="0"/>
              </a:rPr>
              <a:t>In view of COVID-19, the impact that is anticipated on implementation of Capital Works projects, will be the following: </a:t>
            </a:r>
          </a:p>
          <a:p>
            <a:pPr marL="717550" lvl="1" indent="-358775" algn="just">
              <a:lnSpc>
                <a:spcPct val="150000"/>
              </a:lnSpc>
              <a:buClrTx/>
              <a:buFont typeface="Wingdings" panose="05000000000000000000" pitchFamily="2" charset="2"/>
              <a:buChar char="§"/>
              <a:defRPr/>
            </a:pPr>
            <a:r>
              <a:rPr lang="en-ZA" sz="1500" b="1" u="sng" dirty="0">
                <a:latin typeface="Segoe UI Light" panose="020B0502040204020203" pitchFamily="34" charset="0"/>
                <a:cs typeface="Segoe UI Light" panose="020B0502040204020203" pitchFamily="34" charset="0"/>
              </a:rPr>
              <a:t>Site Clearance</a:t>
            </a:r>
            <a:r>
              <a:rPr lang="en-ZA" sz="1500" dirty="0">
                <a:latin typeface="Segoe UI Light" panose="020B0502040204020203" pitchFamily="34" charset="0"/>
                <a:cs typeface="Segoe UI Light" panose="020B0502040204020203" pitchFamily="34" charset="0"/>
              </a:rPr>
              <a:t>: Since April 2020, the consultants appointed were not in a position to conduct physical works at the sites due to the movement restrictions on the lockdown </a:t>
            </a:r>
            <a:r>
              <a:rPr lang="en-ZA" sz="1500" dirty="0" smtClean="0">
                <a:latin typeface="Segoe UI Light" panose="020B0502040204020203" pitchFamily="34" charset="0"/>
                <a:cs typeface="Segoe UI Light" panose="020B0502040204020203" pitchFamily="34" charset="0"/>
              </a:rPr>
              <a:t>&amp; </a:t>
            </a:r>
            <a:r>
              <a:rPr lang="en-ZA" sz="1500" dirty="0">
                <a:latin typeface="Segoe UI Light" panose="020B0502040204020203" pitchFamily="34" charset="0"/>
                <a:cs typeface="Segoe UI Light" panose="020B0502040204020203" pitchFamily="34" charset="0"/>
              </a:rPr>
              <a:t>also restricted to access municipal services (approval of rezoning applications) as the council sittings were not taking place. In some of the project initiated, the appointment of consultants could not be done due the restriction on Bid advertisement as per National Treasury letters dated 2020-03-31 </a:t>
            </a:r>
            <a:r>
              <a:rPr lang="en-ZA" sz="1500" dirty="0" smtClean="0">
                <a:latin typeface="Segoe UI Light" panose="020B0502040204020203" pitchFamily="34" charset="0"/>
                <a:cs typeface="Segoe UI Light" panose="020B0502040204020203" pitchFamily="34" charset="0"/>
              </a:rPr>
              <a:t>&amp; </a:t>
            </a:r>
            <a:r>
              <a:rPr lang="en-ZA" sz="1500" dirty="0">
                <a:latin typeface="Segoe UI Light" panose="020B0502040204020203" pitchFamily="34" charset="0"/>
                <a:cs typeface="Segoe UI Light" panose="020B0502040204020203" pitchFamily="34" charset="0"/>
              </a:rPr>
              <a:t>2020-05-01.</a:t>
            </a:r>
          </a:p>
          <a:p>
            <a:pPr marL="717550" lvl="1" indent="-358775" algn="just">
              <a:lnSpc>
                <a:spcPct val="150000"/>
              </a:lnSpc>
              <a:buClrTx/>
              <a:buFont typeface="Wingdings" panose="05000000000000000000" pitchFamily="2" charset="2"/>
              <a:buChar char="§"/>
              <a:defRPr/>
            </a:pPr>
            <a:r>
              <a:rPr lang="en-ZA" sz="1500" b="1" u="sng" dirty="0" smtClean="0">
                <a:latin typeface="Segoe UI Light" panose="020B0502040204020203" pitchFamily="34" charset="0"/>
                <a:cs typeface="Segoe UI Light" panose="020B0502040204020203" pitchFamily="34" charset="0"/>
              </a:rPr>
              <a:t>Planning </a:t>
            </a:r>
            <a:r>
              <a:rPr lang="en-ZA" sz="1500" b="1" u="sng" dirty="0">
                <a:latin typeface="Segoe UI Light" panose="020B0502040204020203" pitchFamily="34" charset="0"/>
                <a:cs typeface="Segoe UI Light" panose="020B0502040204020203" pitchFamily="34" charset="0"/>
              </a:rPr>
              <a:t>&amp; Design</a:t>
            </a:r>
            <a:r>
              <a:rPr lang="en-ZA" sz="1500" dirty="0">
                <a:latin typeface="Segoe UI Light" panose="020B0502040204020203" pitchFamily="34" charset="0"/>
                <a:cs typeface="Segoe UI Light" panose="020B0502040204020203" pitchFamily="34" charset="0"/>
              </a:rPr>
              <a:t>: </a:t>
            </a:r>
            <a:r>
              <a:rPr lang="en-ZA" sz="1500" dirty="0" smtClean="0">
                <a:latin typeface="Segoe UI Light" panose="020B0502040204020203" pitchFamily="34" charset="0"/>
                <a:cs typeface="Segoe UI Light" panose="020B0502040204020203" pitchFamily="34" charset="0"/>
              </a:rPr>
              <a:t>15 </a:t>
            </a:r>
            <a:r>
              <a:rPr lang="en-ZA" sz="1500" dirty="0">
                <a:latin typeface="Segoe UI Light" panose="020B0502040204020203" pitchFamily="34" charset="0"/>
                <a:cs typeface="Segoe UI Light" panose="020B0502040204020203" pitchFamily="34" charset="0"/>
              </a:rPr>
              <a:t>projects at Planning &amp; Design Phase were planned  for completion during 2020/2021 but the delay in the appointment of consultants attributed by the COVID-19 had a negative impact as the assignment will not allow enough time for the budget to be spent before the end of the financial year.</a:t>
            </a:r>
          </a:p>
          <a:p>
            <a:pPr marL="717550" lvl="1" indent="-358775" algn="just">
              <a:lnSpc>
                <a:spcPct val="150000"/>
              </a:lnSpc>
              <a:buClrTx/>
              <a:buFont typeface="Wingdings" panose="05000000000000000000" pitchFamily="2" charset="2"/>
              <a:buChar char="§"/>
              <a:defRPr/>
            </a:pPr>
            <a:r>
              <a:rPr lang="en-ZA" sz="1500" dirty="0">
                <a:latin typeface="Segoe UI Light" panose="020B0502040204020203" pitchFamily="34" charset="0"/>
                <a:cs typeface="Segoe UI Light" panose="020B0502040204020203" pitchFamily="34" charset="0"/>
              </a:rPr>
              <a:t> </a:t>
            </a:r>
            <a:r>
              <a:rPr lang="en-ZA" sz="1500" b="1" u="sng" dirty="0">
                <a:latin typeface="Segoe UI Light" panose="020B0502040204020203" pitchFamily="34" charset="0"/>
                <a:cs typeface="Segoe UI Light" panose="020B0502040204020203" pitchFamily="34" charset="0"/>
              </a:rPr>
              <a:t>Construction: </a:t>
            </a:r>
            <a:r>
              <a:rPr lang="en-ZA" sz="1500" dirty="0">
                <a:latin typeface="Segoe UI Light" panose="020B0502040204020203" pitchFamily="34" charset="0"/>
                <a:cs typeface="Segoe UI Light" panose="020B0502040204020203" pitchFamily="34" charset="0"/>
              </a:rPr>
              <a:t>The advertisement of the Bids for the appointment of contractors could not proceed during the lockdown due to the directives issued by the National Treasury on the postponement of advertisement </a:t>
            </a:r>
            <a:r>
              <a:rPr lang="en-ZA" sz="1500" dirty="0" smtClean="0">
                <a:latin typeface="Segoe UI Light" panose="020B0502040204020203" pitchFamily="34" charset="0"/>
                <a:cs typeface="Segoe UI Light" panose="020B0502040204020203" pitchFamily="34" charset="0"/>
              </a:rPr>
              <a:t>&amp; </a:t>
            </a:r>
            <a:r>
              <a:rPr lang="en-ZA" sz="1500" dirty="0">
                <a:latin typeface="Segoe UI Light" panose="020B0502040204020203" pitchFamily="34" charset="0"/>
                <a:cs typeface="Segoe UI Light" panose="020B0502040204020203" pitchFamily="34" charset="0"/>
              </a:rPr>
              <a:t>extension of closing dates where Bids were advertised </a:t>
            </a:r>
            <a:r>
              <a:rPr lang="en-ZA" sz="1500" dirty="0" smtClean="0">
                <a:latin typeface="Segoe UI Light" panose="020B0502040204020203" pitchFamily="34" charset="0"/>
                <a:cs typeface="Segoe UI Light" panose="020B0502040204020203" pitchFamily="34" charset="0"/>
              </a:rPr>
              <a:t>&amp; </a:t>
            </a:r>
            <a:r>
              <a:rPr lang="en-ZA" sz="1500" dirty="0">
                <a:latin typeface="Segoe UI Light" panose="020B0502040204020203" pitchFamily="34" charset="0"/>
                <a:cs typeface="Segoe UI Light" panose="020B0502040204020203" pitchFamily="34" charset="0"/>
              </a:rPr>
              <a:t>procurement of building materials could not proceed as the Hardware Suppliers were not in full operation.</a:t>
            </a:r>
          </a:p>
          <a:p>
            <a:pPr marL="717550" lvl="1" indent="-358775" algn="just">
              <a:lnSpc>
                <a:spcPct val="150000"/>
              </a:lnSpc>
              <a:buClrTx/>
              <a:buFont typeface="Wingdings" panose="05000000000000000000" pitchFamily="2" charset="2"/>
              <a:buChar char="§"/>
              <a:defRPr/>
            </a:pPr>
            <a:r>
              <a:rPr lang="en-ZA" sz="1500" b="1" u="sng" dirty="0" smtClean="0">
                <a:latin typeface="Segoe UI Light" panose="020B0502040204020203" pitchFamily="34" charset="0"/>
                <a:cs typeface="Segoe UI Light" panose="020B0502040204020203" pitchFamily="34" charset="0"/>
              </a:rPr>
              <a:t>Contracts </a:t>
            </a:r>
            <a:r>
              <a:rPr lang="en-ZA" sz="1500" b="1" u="sng" dirty="0">
                <a:latin typeface="Segoe UI Light" panose="020B0502040204020203" pitchFamily="34" charset="0"/>
                <a:cs typeface="Segoe UI Light" panose="020B0502040204020203" pitchFamily="34" charset="0"/>
              </a:rPr>
              <a:t>for Generators, Air Conditioners </a:t>
            </a:r>
            <a:r>
              <a:rPr lang="en-ZA" sz="1500" b="1" u="sng" dirty="0" smtClean="0">
                <a:latin typeface="Segoe UI Light" panose="020B0502040204020203" pitchFamily="34" charset="0"/>
                <a:cs typeface="Segoe UI Light" panose="020B0502040204020203" pitchFamily="34" charset="0"/>
              </a:rPr>
              <a:t>&amp; </a:t>
            </a:r>
            <a:r>
              <a:rPr lang="en-ZA" sz="1500" b="1" u="sng" dirty="0">
                <a:latin typeface="Segoe UI Light" panose="020B0502040204020203" pitchFamily="34" charset="0"/>
                <a:cs typeface="Segoe UI Light" panose="020B0502040204020203" pitchFamily="34" charset="0"/>
              </a:rPr>
              <a:t>Park Homes:</a:t>
            </a:r>
            <a:r>
              <a:rPr lang="en-ZA" sz="1500" dirty="0">
                <a:latin typeface="Segoe UI Light" panose="020B0502040204020203" pitchFamily="34" charset="0"/>
                <a:cs typeface="Segoe UI Light" panose="020B0502040204020203" pitchFamily="34" charset="0"/>
              </a:rPr>
              <a:t> The Bids for the appointment of contractors for the installation of generators </a:t>
            </a:r>
            <a:r>
              <a:rPr lang="en-ZA" sz="1500" dirty="0" smtClean="0">
                <a:latin typeface="Segoe UI Light" panose="020B0502040204020203" pitchFamily="34" charset="0"/>
                <a:cs typeface="Segoe UI Light" panose="020B0502040204020203" pitchFamily="34" charset="0"/>
              </a:rPr>
              <a:t>&amp; </a:t>
            </a:r>
            <a:r>
              <a:rPr lang="en-ZA" sz="1500" dirty="0">
                <a:latin typeface="Segoe UI Light" panose="020B0502040204020203" pitchFamily="34" charset="0"/>
                <a:cs typeface="Segoe UI Light" panose="020B0502040204020203" pitchFamily="34" charset="0"/>
              </a:rPr>
              <a:t>air conditioners at devolved police stations could also not proceed due to the directives of the National Treasury on the suspension of Bids advertisement during lockdown.</a:t>
            </a:r>
          </a:p>
        </p:txBody>
      </p:sp>
    </p:spTree>
    <p:extLst>
      <p:ext uri="{BB962C8B-B14F-4D97-AF65-F5344CB8AC3E}">
        <p14:creationId xmlns:p14="http://schemas.microsoft.com/office/powerpoint/2010/main" val="2475010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a:bodyPr>
          <a:lstStyle/>
          <a:p>
            <a:r>
              <a:rPr lang="en-ZA" sz="3600" dirty="0" smtClean="0">
                <a:solidFill>
                  <a:schemeClr val="tx1"/>
                </a:solidFill>
              </a:rPr>
              <a:t> </a:t>
            </a:r>
            <a:r>
              <a:rPr lang="en-ZA" sz="3600" dirty="0">
                <a:solidFill>
                  <a:schemeClr val="tx1"/>
                </a:solidFill>
              </a:rPr>
              <a:t>Personal Protective Equipment procurements</a:t>
            </a: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11</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224178045"/>
              </p:ext>
            </p:extLst>
          </p:nvPr>
        </p:nvGraphicFramePr>
        <p:xfrm>
          <a:off x="1222025" y="993076"/>
          <a:ext cx="9369111" cy="5654217"/>
        </p:xfrm>
        <a:graphic>
          <a:graphicData uri="http://schemas.openxmlformats.org/drawingml/2006/table">
            <a:tbl>
              <a:tblPr firstRow="1" bandRow="1"/>
              <a:tblGrid>
                <a:gridCol w="4529992">
                  <a:extLst>
                    <a:ext uri="{9D8B030D-6E8A-4147-A177-3AD203B41FA5}">
                      <a16:colId xmlns:a16="http://schemas.microsoft.com/office/drawing/2014/main" val="559982603"/>
                    </a:ext>
                  </a:extLst>
                </a:gridCol>
                <a:gridCol w="2399364">
                  <a:extLst>
                    <a:ext uri="{9D8B030D-6E8A-4147-A177-3AD203B41FA5}">
                      <a16:colId xmlns:a16="http://schemas.microsoft.com/office/drawing/2014/main" val="2394934447"/>
                    </a:ext>
                  </a:extLst>
                </a:gridCol>
                <a:gridCol w="2439755">
                  <a:extLst>
                    <a:ext uri="{9D8B030D-6E8A-4147-A177-3AD203B41FA5}">
                      <a16:colId xmlns:a16="http://schemas.microsoft.com/office/drawing/2014/main" val="2454547124"/>
                    </a:ext>
                  </a:extLst>
                </a:gridCol>
              </a:tblGrid>
              <a:tr h="42206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n-ZA" sz="1400" b="1" i="0" u="none" strike="noStrike" dirty="0" smtClean="0">
                          <a:solidFill>
                            <a:srgbClr val="FFFFFF"/>
                          </a:solidFill>
                          <a:effectLst/>
                          <a:latin typeface="Segoe UI Light" panose="020B0502040204020203" pitchFamily="34" charset="0"/>
                          <a:cs typeface="Segoe UI Light" panose="020B0502040204020203" pitchFamily="34" charset="0"/>
                        </a:rPr>
                        <a:t>Item Description</a:t>
                      </a:r>
                      <a:endParaRPr lang="en-ZA" sz="1400" b="1" i="0" u="none" strike="noStrike" dirty="0">
                        <a:solidFill>
                          <a:srgbClr val="FFFFFF"/>
                        </a:solidFill>
                        <a:effectLst/>
                        <a:latin typeface="Segoe UI Light" panose="020B0502040204020203" pitchFamily="34" charset="0"/>
                        <a:cs typeface="Segoe UI Light" panose="020B0502040204020203" pitchFamily="34" charset="0"/>
                      </a:endParaRPr>
                    </a:p>
                  </a:txBody>
                  <a:tcPr marL="5795" marR="5795" marT="57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n-ZA" sz="1400" b="1" i="0" u="none" strike="noStrike" dirty="0" smtClean="0">
                          <a:solidFill>
                            <a:srgbClr val="FFFFFF"/>
                          </a:solidFill>
                          <a:effectLst/>
                          <a:latin typeface="Segoe UI Light" panose="020B0502040204020203" pitchFamily="34" charset="0"/>
                          <a:cs typeface="Segoe UI Light" panose="020B0502040204020203" pitchFamily="34" charset="0"/>
                        </a:rPr>
                        <a:t>Order Quantity</a:t>
                      </a:r>
                      <a:endParaRPr lang="en-ZA" sz="1400" b="1" i="0" u="none" strike="noStrike" dirty="0">
                        <a:solidFill>
                          <a:srgbClr val="FFFFFF"/>
                        </a:solidFill>
                        <a:effectLst/>
                        <a:latin typeface="Segoe UI Light" panose="020B0502040204020203" pitchFamily="34" charset="0"/>
                        <a:cs typeface="Segoe UI Light" panose="020B0502040204020203" pitchFamily="34" charset="0"/>
                      </a:endParaRPr>
                    </a:p>
                  </a:txBody>
                  <a:tcPr marL="5795" marR="5795" marT="57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n-ZA" sz="1400" b="1" i="0" u="none" strike="noStrike" dirty="0" smtClean="0">
                          <a:solidFill>
                            <a:srgbClr val="FFFFFF"/>
                          </a:solidFill>
                          <a:effectLst/>
                          <a:latin typeface="Segoe UI Light" panose="020B0502040204020203" pitchFamily="34" charset="0"/>
                          <a:cs typeface="Segoe UI Light" panose="020B0502040204020203" pitchFamily="34" charset="0"/>
                        </a:rPr>
                        <a:t>Expenditure</a:t>
                      </a:r>
                      <a:endParaRPr lang="en-ZA" sz="1400" b="1" i="0" u="none" strike="noStrike" dirty="0">
                        <a:solidFill>
                          <a:srgbClr val="FFFFFF"/>
                        </a:solidFill>
                        <a:effectLst/>
                        <a:latin typeface="Segoe UI Light" panose="020B0502040204020203" pitchFamily="34" charset="0"/>
                        <a:cs typeface="Segoe UI Light" panose="020B0502040204020203" pitchFamily="34" charset="0"/>
                      </a:endParaRPr>
                    </a:p>
                  </a:txBody>
                  <a:tcPr marL="5795" marR="5795" marT="57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3891218409"/>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Bottle Sanitizer, Wall </a:t>
                      </a: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mounted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1.5L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44 000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8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140 022</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08058302"/>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Funnel plastic per building </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8 100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97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200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32921749"/>
                  </a:ext>
                </a:extLst>
              </a:tr>
              <a:tr h="3876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Gloves plastic, latex</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15 540 728</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19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385 592</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52583849"/>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Wipes, container, 25L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80 340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49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464 600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1206444"/>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Red plastic bags</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1 000 000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1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200 000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68181272"/>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Disposable overalls</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a:solidFill>
                            <a:srgbClr val="000000"/>
                          </a:solidFill>
                          <a:effectLst/>
                          <a:latin typeface="Segoe UI Light" panose="020B0502040204020203" pitchFamily="34" charset="0"/>
                          <a:cs typeface="Segoe UI Light" panose="020B0502040204020203" pitchFamily="34" charset="0"/>
                        </a:rPr>
                        <a:t>254</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13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335</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98841236"/>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Plastic aprons</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1 000 000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320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43661456"/>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Boots cover disposal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a:solidFill>
                            <a:srgbClr val="000000"/>
                          </a:solidFill>
                          <a:effectLst/>
                          <a:latin typeface="Segoe UI Light" panose="020B0502040204020203" pitchFamily="34" charset="0"/>
                          <a:cs typeface="Segoe UI Light" panose="020B0502040204020203" pitchFamily="34" charset="0"/>
                        </a:rPr>
                        <a:t>1 000 000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1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002 800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40199406"/>
                  </a:ext>
                </a:extLst>
              </a:tr>
              <a:tr h="3876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Bottles Spray disinfectant, 5L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8 100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2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025 000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63367355"/>
                  </a:ext>
                </a:extLst>
              </a:tr>
              <a:tr h="36512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Digital body thermometer</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8 100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14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175 000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43456966"/>
                  </a:ext>
                </a:extLst>
              </a:tr>
              <a:tr h="3876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Sanitizer Containers, 25L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101 042</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642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885 572</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05636638"/>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Masks, surgical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31 125 100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626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501 024</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80295103"/>
                  </a:ext>
                </a:extLst>
              </a:tr>
              <a:tr h="3876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Masks, N-95 / </a:t>
                      </a:r>
                      <a:r>
                        <a:rPr lang="en-ZA" sz="1400" b="0" i="0" u="none" strike="noStrike" kern="1200" dirty="0" err="1">
                          <a:solidFill>
                            <a:srgbClr val="000000"/>
                          </a:solidFill>
                          <a:effectLst/>
                          <a:latin typeface="Segoe UI Light" panose="020B0502040204020203" pitchFamily="34" charset="0"/>
                          <a:ea typeface="+mn-ea"/>
                          <a:cs typeface="Segoe UI Light" panose="020B0502040204020203" pitchFamily="34" charset="0"/>
                        </a:rPr>
                        <a:t>FFPI</a:t>
                      </a: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 / FFP2</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269 900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27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567 987</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5592197"/>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Goggles</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a:solidFill>
                            <a:srgbClr val="000000"/>
                          </a:solidFill>
                          <a:effectLst/>
                          <a:latin typeface="Segoe UI Light" panose="020B0502040204020203" pitchFamily="34" charset="0"/>
                          <a:cs typeface="Segoe UI Light" panose="020B0502040204020203" pitchFamily="34" charset="0"/>
                        </a:rPr>
                        <a:t>250 000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5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813 350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4461969"/>
                  </a:ext>
                </a:extLst>
              </a:tr>
              <a:tr h="3316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87313" indent="0" algn="l" defTabSz="914400" rtl="0" eaLnBrk="1" fontAlgn="ctr" latinLnBrk="0" hangingPunct="1">
                        <a:lnSpc>
                          <a:spcPct val="100000"/>
                        </a:lnSpc>
                      </a:pPr>
                      <a:r>
                        <a:rPr lang="en-ZA" sz="1400" b="0" i="0" u="none" strike="noStrike" kern="1200" dirty="0">
                          <a:solidFill>
                            <a:srgbClr val="000000"/>
                          </a:solidFill>
                          <a:effectLst/>
                          <a:latin typeface="Segoe UI Light" panose="020B0502040204020203" pitchFamily="34" charset="0"/>
                          <a:ea typeface="+mn-ea"/>
                          <a:cs typeface="Segoe UI Light" panose="020B0502040204020203" pitchFamily="34" charset="0"/>
                        </a:rPr>
                        <a:t>Tank disinfectant, 5L</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a:solidFill>
                            <a:srgbClr val="000000"/>
                          </a:solidFill>
                          <a:effectLst/>
                          <a:latin typeface="Segoe UI Light" panose="020B0502040204020203" pitchFamily="34" charset="0"/>
                          <a:cs typeface="Segoe UI Light" panose="020B0502040204020203" pitchFamily="34" charset="0"/>
                        </a:rPr>
                        <a:t>2 000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rtl="0" fontAlgn="ctr">
                        <a:lnSpc>
                          <a:spcPct val="100000"/>
                        </a:lnSpc>
                      </a:pPr>
                      <a:r>
                        <a:rPr lang="en-ZA" sz="1400" b="0" i="0" u="none" strike="noStrike" dirty="0" smtClean="0">
                          <a:solidFill>
                            <a:srgbClr val="000000"/>
                          </a:solidFill>
                          <a:effectLst/>
                          <a:latin typeface="Segoe UI Light" panose="020B0502040204020203" pitchFamily="34" charset="0"/>
                          <a:cs typeface="Segoe UI Light" panose="020B0502040204020203" pitchFamily="34" charset="0"/>
                        </a:rPr>
                        <a:t>R 2 </a:t>
                      </a:r>
                      <a:r>
                        <a:rPr lang="en-ZA" sz="1400" b="0" i="0" u="none" strike="noStrike" dirty="0">
                          <a:solidFill>
                            <a:srgbClr val="000000"/>
                          </a:solidFill>
                          <a:effectLst/>
                          <a:latin typeface="Segoe UI Light" panose="020B0502040204020203" pitchFamily="34" charset="0"/>
                          <a:cs typeface="Segoe UI Light" panose="020B0502040204020203" pitchFamily="34" charset="0"/>
                        </a:rPr>
                        <a:t>511 600</a:t>
                      </a:r>
                    </a:p>
                  </a:txBody>
                  <a:tcPr marL="5795" marR="10800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31238720"/>
                  </a:ext>
                </a:extLst>
              </a:tr>
            </a:tbl>
          </a:graphicData>
        </a:graphic>
      </p:graphicFrame>
    </p:spTree>
    <p:extLst>
      <p:ext uri="{BB962C8B-B14F-4D97-AF65-F5344CB8AC3E}">
        <p14:creationId xmlns:p14="http://schemas.microsoft.com/office/powerpoint/2010/main" val="3126492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AAA570-3596-44A9-950A-E638EE719369}" type="slidenum">
              <a:rPr lang="en-ZA" smtClean="0"/>
              <a:t>12</a:t>
            </a:fld>
            <a:endParaRPr lang="en-ZA" dirty="0"/>
          </a:p>
        </p:txBody>
      </p:sp>
      <p:sp>
        <p:nvSpPr>
          <p:cNvPr id="5" name="Title 4"/>
          <p:cNvSpPr>
            <a:spLocks noGrp="1"/>
          </p:cNvSpPr>
          <p:nvPr>
            <p:ph type="ctrTitle"/>
          </p:nvPr>
        </p:nvSpPr>
        <p:spPr>
          <a:xfrm>
            <a:off x="1359673" y="2983401"/>
            <a:ext cx="8638100" cy="1463040"/>
          </a:xfrm>
        </p:spPr>
        <p:txBody>
          <a:bodyPr>
            <a:noAutofit/>
          </a:bodyPr>
          <a:lstStyle/>
          <a:p>
            <a:r>
              <a:rPr lang="en-ZA" sz="4000" b="1" dirty="0" smtClean="0"/>
              <a:t>Impact on service delivery – strategic and annual performance plan of the saps</a:t>
            </a:r>
            <a:endParaRPr lang="en-ZA" sz="4000" b="1" dirty="0"/>
          </a:p>
        </p:txBody>
      </p:sp>
    </p:spTree>
    <p:extLst>
      <p:ext uri="{BB962C8B-B14F-4D97-AF65-F5344CB8AC3E}">
        <p14:creationId xmlns:p14="http://schemas.microsoft.com/office/powerpoint/2010/main" val="2994236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t>
            </a:r>
            <a:r>
              <a:rPr lang="en-ZA" sz="4000" dirty="0">
                <a:solidFill>
                  <a:schemeClr val="tx1"/>
                </a:solidFill>
              </a:rPr>
              <a:t>MAIN adjustments to the SAPS </a:t>
            </a:r>
            <a:r>
              <a:rPr lang="en-ZA" sz="4000" dirty="0" smtClean="0">
                <a:solidFill>
                  <a:schemeClr val="tx1"/>
                </a:solidFill>
              </a:rPr>
              <a:t>strategic </a:t>
            </a:r>
            <a:r>
              <a:rPr lang="en-ZA" sz="4000" dirty="0">
                <a:solidFill>
                  <a:schemeClr val="tx1"/>
                </a:solidFill>
              </a:rPr>
              <a:t>plan for </a:t>
            </a:r>
            <a:r>
              <a:rPr lang="en-ZA" sz="4000" dirty="0" smtClean="0">
                <a:solidFill>
                  <a:schemeClr val="tx1"/>
                </a:solidFill>
              </a:rPr>
              <a:t>2020 - 2025</a:t>
            </a:r>
            <a:endParaRPr lang="en-ZA" sz="4000" dirty="0">
              <a:solidFill>
                <a:schemeClr val="tx1"/>
              </a:solidFill>
            </a:endParaRPr>
          </a:p>
        </p:txBody>
      </p:sp>
      <p:sp>
        <p:nvSpPr>
          <p:cNvPr id="7" name="Content Placeholder 6"/>
          <p:cNvSpPr>
            <a:spLocks noGrp="1"/>
          </p:cNvSpPr>
          <p:nvPr>
            <p:ph idx="1"/>
          </p:nvPr>
        </p:nvSpPr>
        <p:spPr/>
        <p:txBody>
          <a:bodyPr>
            <a:normAutofit/>
          </a:bodyPr>
          <a:lstStyle/>
          <a:p>
            <a:pPr algn="just"/>
            <a:r>
              <a:rPr lang="en-ZA" dirty="0">
                <a:latin typeface="Segoe UI Light" panose="020B0502040204020203" pitchFamily="34" charset="0"/>
                <a:cs typeface="Segoe UI Light" panose="020B0502040204020203" pitchFamily="34" charset="0"/>
              </a:rPr>
              <a:t>The Impact Statement and associated Outcomes and Sub-Outcomes reflected in the SAPS’s Strategic Plan for 2020 – 2025 are derived directly from the </a:t>
            </a:r>
            <a:r>
              <a:rPr lang="en-ZA" dirty="0" smtClean="0">
                <a:latin typeface="Segoe UI Light" panose="020B0502040204020203" pitchFamily="34" charset="0"/>
                <a:cs typeface="Segoe UI Light" panose="020B0502040204020203" pitchFamily="34" charset="0"/>
              </a:rPr>
              <a:t>Constitutional </a:t>
            </a:r>
            <a:r>
              <a:rPr lang="en-ZA" dirty="0">
                <a:latin typeface="Segoe UI Light" panose="020B0502040204020203" pitchFamily="34" charset="0"/>
                <a:cs typeface="Segoe UI Light" panose="020B0502040204020203" pitchFamily="34" charset="0"/>
              </a:rPr>
              <a:t>mandate of the SAPS. </a:t>
            </a:r>
          </a:p>
          <a:p>
            <a:pPr algn="just"/>
            <a:r>
              <a:rPr lang="en-ZA" dirty="0">
                <a:latin typeface="Segoe UI Light" panose="020B0502040204020203" pitchFamily="34" charset="0"/>
                <a:cs typeface="Segoe UI Light" panose="020B0502040204020203" pitchFamily="34" charset="0"/>
              </a:rPr>
              <a:t>The majority of key performance indicators </a:t>
            </a:r>
            <a:r>
              <a:rPr lang="en-ZA" dirty="0" smtClean="0">
                <a:latin typeface="Segoe UI Light" panose="020B0502040204020203" pitchFamily="34" charset="0"/>
                <a:cs typeface="Segoe UI Light" panose="020B0502040204020203" pitchFamily="34" charset="0"/>
              </a:rPr>
              <a:t>remain </a:t>
            </a:r>
            <a:r>
              <a:rPr lang="en-ZA" dirty="0">
                <a:latin typeface="Segoe UI Light" panose="020B0502040204020203" pitchFamily="34" charset="0"/>
                <a:cs typeface="Segoe UI Light" panose="020B0502040204020203" pitchFamily="34" charset="0"/>
              </a:rPr>
              <a:t>valid and relevant despite the COVID-19 pandemic.</a:t>
            </a:r>
          </a:p>
          <a:p>
            <a:pPr algn="just"/>
            <a:r>
              <a:rPr lang="en-ZA" dirty="0">
                <a:latin typeface="Segoe UI Light" panose="020B0502040204020203" pitchFamily="34" charset="0"/>
                <a:cs typeface="Segoe UI Light" panose="020B0502040204020203" pitchFamily="34" charset="0"/>
              </a:rPr>
              <a:t>A minor adjustment was required as far as infrastructure developments are concerned, more specifically </a:t>
            </a:r>
            <a:r>
              <a:rPr lang="en-ZA" dirty="0" smtClean="0">
                <a:latin typeface="Segoe UI Light" panose="020B0502040204020203" pitchFamily="34" charset="0"/>
                <a:cs typeface="Segoe UI Light" panose="020B0502040204020203" pitchFamily="34" charset="0"/>
              </a:rPr>
              <a:t>mobile </a:t>
            </a:r>
            <a:r>
              <a:rPr lang="en-ZA" dirty="0">
                <a:latin typeface="Segoe UI Light" panose="020B0502040204020203" pitchFamily="34" charset="0"/>
                <a:cs typeface="Segoe UI Light" panose="020B0502040204020203" pitchFamily="34" charset="0"/>
              </a:rPr>
              <a:t>contact points </a:t>
            </a:r>
            <a:r>
              <a:rPr lang="en-ZA" dirty="0" smtClean="0">
                <a:latin typeface="Segoe UI Light" panose="020B0502040204020203" pitchFamily="34" charset="0"/>
                <a:cs typeface="Segoe UI Light" panose="020B0502040204020203" pitchFamily="34" charset="0"/>
              </a:rPr>
              <a:t>where the two year baseline was adjusted from 30 to 15.</a:t>
            </a:r>
            <a:endParaRPr lang="en-ZA" dirty="0">
              <a:latin typeface="Segoe UI Light" panose="020B0502040204020203" pitchFamily="34" charset="0"/>
              <a:cs typeface="Segoe UI Light" panose="020B0502040204020203"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pPr/>
              <a:t>13</a:t>
            </a:fld>
            <a:endParaRPr lang="en-ZA" dirty="0"/>
          </a:p>
        </p:txBody>
      </p:sp>
    </p:spTree>
    <p:extLst>
      <p:ext uri="{BB962C8B-B14F-4D97-AF65-F5344CB8AC3E}">
        <p14:creationId xmlns:p14="http://schemas.microsoft.com/office/powerpoint/2010/main" val="3250718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5400" dirty="0" smtClean="0"/>
              <a:t> </a:t>
            </a:r>
            <a:r>
              <a:rPr lang="en-ZA" sz="4000" dirty="0">
                <a:solidFill>
                  <a:schemeClr val="tx1"/>
                </a:solidFill>
              </a:rPr>
              <a:t>key considerations during review of targets</a:t>
            </a:r>
          </a:p>
        </p:txBody>
      </p:sp>
      <p:sp>
        <p:nvSpPr>
          <p:cNvPr id="11" name="Content Placeholder 10"/>
          <p:cNvSpPr>
            <a:spLocks noGrp="1"/>
          </p:cNvSpPr>
          <p:nvPr>
            <p:ph idx="1"/>
          </p:nvPr>
        </p:nvSpPr>
        <p:spPr/>
        <p:txBody>
          <a:bodyPr>
            <a:normAutofit/>
          </a:bodyPr>
          <a:lstStyle/>
          <a:p>
            <a:pPr lvl="1" algn="just">
              <a:lnSpc>
                <a:spcPct val="100000"/>
              </a:lnSpc>
            </a:pPr>
            <a:r>
              <a:rPr lang="en-ZA" sz="2400" dirty="0" smtClean="0">
                <a:latin typeface="Segoe UI Light" panose="020B0502040204020203" pitchFamily="34" charset="0"/>
                <a:cs typeface="Segoe UI Light" panose="020B0502040204020203" pitchFamily="34" charset="0"/>
              </a:rPr>
              <a:t>SAPS </a:t>
            </a:r>
            <a:r>
              <a:rPr lang="en-ZA" sz="2400" dirty="0">
                <a:latin typeface="Segoe UI Light" panose="020B0502040204020203" pitchFamily="34" charset="0"/>
                <a:cs typeface="Segoe UI Light" panose="020B0502040204020203" pitchFamily="34" charset="0"/>
              </a:rPr>
              <a:t>remains responsible for the constitutional mandate as reflected in </a:t>
            </a:r>
            <a:r>
              <a:rPr lang="en-ZA" sz="2400" dirty="0" smtClean="0">
                <a:latin typeface="Segoe UI Light" panose="020B0502040204020203" pitchFamily="34" charset="0"/>
                <a:cs typeface="Segoe UI Light" panose="020B0502040204020203" pitchFamily="34" charset="0"/>
              </a:rPr>
              <a:t>Section 205 of the Constitution. </a:t>
            </a:r>
            <a:r>
              <a:rPr lang="en-ZA" sz="2400" dirty="0">
                <a:latin typeface="Segoe UI Light" panose="020B0502040204020203" pitchFamily="34" charset="0"/>
                <a:cs typeface="Segoe UI Light" panose="020B0502040204020203" pitchFamily="34" charset="0"/>
              </a:rPr>
              <a:t>The mandate does not </a:t>
            </a:r>
            <a:r>
              <a:rPr lang="en-ZA" sz="2400" dirty="0" smtClean="0">
                <a:latin typeface="Segoe UI Light" panose="020B0502040204020203" pitchFamily="34" charset="0"/>
                <a:cs typeface="Segoe UI Light" panose="020B0502040204020203" pitchFamily="34" charset="0"/>
              </a:rPr>
              <a:t>change and directly support Government’s COVID-19 related interventions.</a:t>
            </a:r>
            <a:endParaRPr lang="en-ZA" sz="2400" dirty="0">
              <a:latin typeface="Segoe UI Light" panose="020B0502040204020203" pitchFamily="34" charset="0"/>
              <a:cs typeface="Segoe UI Light" panose="020B0502040204020203" pitchFamily="34" charset="0"/>
            </a:endParaRPr>
          </a:p>
          <a:p>
            <a:pPr lvl="1" algn="just">
              <a:lnSpc>
                <a:spcPct val="100000"/>
              </a:lnSpc>
            </a:pPr>
            <a:r>
              <a:rPr lang="en-ZA" sz="2400" dirty="0" smtClean="0">
                <a:latin typeface="Segoe UI Light" panose="020B0502040204020203" pitchFamily="34" charset="0"/>
                <a:cs typeface="Segoe UI Light" panose="020B0502040204020203" pitchFamily="34" charset="0"/>
              </a:rPr>
              <a:t>No </a:t>
            </a:r>
            <a:r>
              <a:rPr lang="en-ZA" sz="2400" dirty="0">
                <a:latin typeface="Segoe UI Light" panose="020B0502040204020203" pitchFamily="34" charset="0"/>
                <a:cs typeface="Segoe UI Light" panose="020B0502040204020203" pitchFamily="34" charset="0"/>
              </a:rPr>
              <a:t>historical data/trends available on similar </a:t>
            </a:r>
            <a:r>
              <a:rPr lang="en-ZA" sz="2400" dirty="0" smtClean="0">
                <a:latin typeface="Segoe UI Light" panose="020B0502040204020203" pitchFamily="34" charset="0"/>
                <a:cs typeface="Segoe UI Light" panose="020B0502040204020203" pitchFamily="34" charset="0"/>
              </a:rPr>
              <a:t>incidents like COVID-19, </a:t>
            </a:r>
            <a:r>
              <a:rPr lang="en-ZA" sz="2400" dirty="0">
                <a:latin typeface="Segoe UI Light" panose="020B0502040204020203" pitchFamily="34" charset="0"/>
                <a:cs typeface="Segoe UI Light" panose="020B0502040204020203" pitchFamily="34" charset="0"/>
              </a:rPr>
              <a:t>to allow for accurate predictions/forecasting.</a:t>
            </a:r>
          </a:p>
          <a:p>
            <a:pPr lvl="1" algn="just">
              <a:lnSpc>
                <a:spcPct val="100000"/>
              </a:lnSpc>
            </a:pPr>
            <a:r>
              <a:rPr lang="en-ZA" sz="2400" dirty="0" smtClean="0">
                <a:latin typeface="Segoe UI Light" panose="020B0502040204020203" pitchFamily="34" charset="0"/>
                <a:cs typeface="Segoe UI Light" panose="020B0502040204020203" pitchFamily="34" charset="0"/>
              </a:rPr>
              <a:t>Different </a:t>
            </a:r>
            <a:r>
              <a:rPr lang="en-ZA" sz="2400" dirty="0">
                <a:latin typeface="Segoe UI Light" panose="020B0502040204020203" pitchFamily="34" charset="0"/>
                <a:cs typeface="Segoe UI Light" panose="020B0502040204020203" pitchFamily="34" charset="0"/>
              </a:rPr>
              <a:t>stages of lockdown had a different impact on incidents of crime, reporting of crime, responding to and investigating crime etc.</a:t>
            </a:r>
          </a:p>
          <a:p>
            <a:pPr lvl="1" algn="just">
              <a:lnSpc>
                <a:spcPct val="100000"/>
              </a:lnSpc>
            </a:pPr>
            <a:r>
              <a:rPr lang="en-ZA" sz="2400" dirty="0" smtClean="0">
                <a:latin typeface="Segoe UI Light" panose="020B0502040204020203" pitchFamily="34" charset="0"/>
                <a:cs typeface="Segoe UI Light" panose="020B0502040204020203" pitchFamily="34" charset="0"/>
              </a:rPr>
              <a:t>Different </a:t>
            </a:r>
            <a:r>
              <a:rPr lang="en-ZA" sz="2400" dirty="0">
                <a:latin typeface="Segoe UI Light" panose="020B0502040204020203" pitchFamily="34" charset="0"/>
                <a:cs typeface="Segoe UI Light" panose="020B0502040204020203" pitchFamily="34" charset="0"/>
              </a:rPr>
              <a:t>variables impacting on a single indicator. For example, detection rate can be impacted by reduced number of incidents reported, limited access to courts and limited access to victims, witnesses etc. </a:t>
            </a:r>
            <a:endParaRPr lang="en-ZA" sz="2400" dirty="0" smtClean="0">
              <a:latin typeface="Segoe UI Light" panose="020B0502040204020203" pitchFamily="34" charset="0"/>
              <a:cs typeface="Segoe UI Light" panose="020B0502040204020203" pitchFamily="34" charset="0"/>
            </a:endParaRPr>
          </a:p>
          <a:p>
            <a:pPr lvl="1" algn="just">
              <a:lnSpc>
                <a:spcPct val="100000"/>
              </a:lnSpc>
            </a:pPr>
            <a:r>
              <a:rPr lang="en-ZA" sz="2400" dirty="0" smtClean="0">
                <a:latin typeface="Segoe UI Light" panose="020B0502040204020203" pitchFamily="34" charset="0"/>
                <a:cs typeface="Segoe UI Light" panose="020B0502040204020203" pitchFamily="34" charset="0"/>
              </a:rPr>
              <a:t>Availability of actual information versus estimates to adjust targets and raw figures where applicable.</a:t>
            </a:r>
            <a:endParaRPr lang="en-ZA" sz="2400" dirty="0">
              <a:latin typeface="Segoe UI Light" panose="020B0502040204020203" pitchFamily="34" charset="0"/>
              <a:cs typeface="Segoe UI Light" panose="020B0502040204020203" pitchFamily="34" charset="0"/>
            </a:endParaRPr>
          </a:p>
          <a:p>
            <a:pPr algn="just"/>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14</a:t>
            </a:fld>
            <a:endParaRPr lang="en-ZA" dirty="0"/>
          </a:p>
        </p:txBody>
      </p:sp>
    </p:spTree>
    <p:extLst>
      <p:ext uri="{BB962C8B-B14F-4D97-AF65-F5344CB8AC3E}">
        <p14:creationId xmlns:p14="http://schemas.microsoft.com/office/powerpoint/2010/main" val="790260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 </a:t>
            </a:r>
            <a:r>
              <a:rPr lang="en-ZA" sz="3600" dirty="0" smtClean="0">
                <a:solidFill>
                  <a:schemeClr val="tx1"/>
                </a:solidFill>
              </a:rPr>
              <a:t>programmes not affected</a:t>
            </a:r>
            <a:endParaRPr lang="en-ZA" sz="3600" dirty="0">
              <a:solidFill>
                <a:schemeClr val="tx1"/>
              </a:solidFill>
            </a:endParaRPr>
          </a:p>
        </p:txBody>
      </p:sp>
      <p:sp>
        <p:nvSpPr>
          <p:cNvPr id="11" name="Content Placeholder 10"/>
          <p:cNvSpPr>
            <a:spLocks noGrp="1"/>
          </p:cNvSpPr>
          <p:nvPr>
            <p:ph idx="1"/>
          </p:nvPr>
        </p:nvSpPr>
        <p:spPr/>
        <p:txBody>
          <a:bodyPr>
            <a:normAutofit/>
          </a:bodyPr>
          <a:lstStyle/>
          <a:p>
            <a:pPr algn="just"/>
            <a:r>
              <a:rPr lang="en-ZA" b="1" dirty="0" smtClean="0">
                <a:latin typeface="Segoe UI Light" panose="020B0502040204020203" pitchFamily="34" charset="0"/>
                <a:cs typeface="Segoe UI Light" panose="020B0502040204020203" pitchFamily="34" charset="0"/>
              </a:rPr>
              <a:t>Programme 3 – Detective Services</a:t>
            </a:r>
          </a:p>
          <a:p>
            <a:pPr lvl="1" algn="just"/>
            <a:r>
              <a:rPr lang="en-ZA" dirty="0" smtClean="0">
                <a:latin typeface="Segoe UI Light" panose="020B0502040204020203" pitchFamily="34" charset="0"/>
                <a:cs typeface="Segoe UI Light" panose="020B0502040204020203" pitchFamily="34" charset="0"/>
              </a:rPr>
              <a:t>Initial estimates replaced with actual results from draft Annual Report for 2019/2020. </a:t>
            </a:r>
          </a:p>
          <a:p>
            <a:pPr lvl="1" algn="just"/>
            <a:r>
              <a:rPr lang="en-ZA" dirty="0" smtClean="0">
                <a:latin typeface="Segoe UI Light" panose="020B0502040204020203" pitchFamily="34" charset="0"/>
                <a:cs typeface="Segoe UI Light" panose="020B0502040204020203" pitchFamily="34" charset="0"/>
              </a:rPr>
              <a:t>Targets (percentages) remains as initially committed.</a:t>
            </a:r>
          </a:p>
          <a:p>
            <a:pPr algn="just"/>
            <a:r>
              <a:rPr lang="en-ZA" b="1" dirty="0" smtClean="0">
                <a:latin typeface="Segoe UI Light" panose="020B0502040204020203" pitchFamily="34" charset="0"/>
                <a:cs typeface="Segoe UI Light" panose="020B0502040204020203" pitchFamily="34" charset="0"/>
              </a:rPr>
              <a:t>Programme 5 – Protection and Security Services</a:t>
            </a:r>
          </a:p>
          <a:p>
            <a:pPr lvl="1" algn="just"/>
            <a:r>
              <a:rPr lang="en-ZA" dirty="0">
                <a:latin typeface="Segoe UI Light" panose="020B0502040204020203" pitchFamily="34" charset="0"/>
                <a:cs typeface="Segoe UI Light" panose="020B0502040204020203" pitchFamily="34" charset="0"/>
              </a:rPr>
              <a:t>Initial estimates replaced with actual results from draft Annual Report for 2019/2020. </a:t>
            </a:r>
          </a:p>
          <a:p>
            <a:pPr lvl="1" algn="just"/>
            <a:r>
              <a:rPr lang="en-ZA" dirty="0">
                <a:latin typeface="Segoe UI Light" panose="020B0502040204020203" pitchFamily="34" charset="0"/>
                <a:cs typeface="Segoe UI Light" panose="020B0502040204020203" pitchFamily="34" charset="0"/>
              </a:rPr>
              <a:t>Targets (percentages) remains as initially committed</a:t>
            </a:r>
            <a:r>
              <a:rPr lang="en-ZA" dirty="0" smtClean="0">
                <a:latin typeface="Segoe UI Light" panose="020B0502040204020203" pitchFamily="34" charset="0"/>
                <a:cs typeface="Segoe UI Light" panose="020B0502040204020203" pitchFamily="34" charset="0"/>
              </a:rPr>
              <a:t>.</a:t>
            </a:r>
          </a:p>
          <a:p>
            <a:pPr lvl="1" algn="just"/>
            <a:endParaRPr lang="en-ZA" dirty="0">
              <a:latin typeface="Segoe UI Light" panose="020B0502040204020203" pitchFamily="34" charset="0"/>
              <a:cs typeface="Segoe UI Light" panose="020B0502040204020203" pitchFamily="34" charset="0"/>
            </a:endParaRPr>
          </a:p>
          <a:p>
            <a:pPr lvl="1" algn="just"/>
            <a:endParaRPr lang="en-ZA" dirty="0" smtClean="0">
              <a:latin typeface="Segoe UI Light" panose="020B0502040204020203" pitchFamily="34" charset="0"/>
              <a:cs typeface="Segoe UI Light" panose="020B0502040204020203" pitchFamily="34" charset="0"/>
            </a:endParaRPr>
          </a:p>
          <a:p>
            <a:pPr algn="ctr"/>
            <a:r>
              <a:rPr lang="en-ZA" b="1" i="1" dirty="0" smtClean="0">
                <a:latin typeface="Segoe UI Light" panose="020B0502040204020203" pitchFamily="34" charset="0"/>
                <a:cs typeface="Segoe UI Light" panose="020B0502040204020203" pitchFamily="34" charset="0"/>
              </a:rPr>
              <a:t>The Medium Term Capital Works Programme is included in the Addendum to the APP and has been reviewed as a result of the impact of COVID-19.</a:t>
            </a:r>
            <a:endParaRPr lang="en-ZA" b="1" i="1" dirty="0">
              <a:latin typeface="Segoe UI Light" panose="020B0502040204020203" pitchFamily="34" charset="0"/>
              <a:cs typeface="Segoe UI Light" panose="020B0502040204020203" pitchFamily="34" charset="0"/>
            </a:endParaRPr>
          </a:p>
          <a:p>
            <a:pPr lvl="1" algn="just"/>
            <a:endParaRPr lang="en-ZA" dirty="0">
              <a:latin typeface="Segoe UI Light" panose="020B0502040204020203" pitchFamily="34" charset="0"/>
              <a:cs typeface="Segoe UI Light" panose="020B0502040204020203" pitchFamily="34" charset="0"/>
            </a:endParaRPr>
          </a:p>
          <a:p>
            <a:pPr algn="just"/>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pPr/>
              <a:t>15</a:t>
            </a:fld>
            <a:endParaRPr lang="en-ZA" dirty="0"/>
          </a:p>
        </p:txBody>
      </p:sp>
    </p:spTree>
    <p:extLst>
      <p:ext uri="{BB962C8B-B14F-4D97-AF65-F5344CB8AC3E}">
        <p14:creationId xmlns:p14="http://schemas.microsoft.com/office/powerpoint/2010/main" val="1561867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fontScale="90000"/>
          </a:bodyPr>
          <a:lstStyle/>
          <a:p>
            <a:r>
              <a:rPr lang="en-ZA" sz="3600" dirty="0" smtClean="0">
                <a:solidFill>
                  <a:schemeClr val="tx1"/>
                </a:solidFill>
              </a:rPr>
              <a:t>MAIN adjustments to the SAPS annual performance plan for 2020/2021</a:t>
            </a:r>
            <a:endParaRPr lang="en-ZA" sz="3600" dirty="0">
              <a:solidFill>
                <a:schemeClr val="tx1"/>
              </a:solidFill>
            </a:endParaRP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16</a:t>
            </a:fld>
            <a:endParaRPr lang="en-ZA" dirty="0"/>
          </a:p>
        </p:txBody>
      </p:sp>
      <p:graphicFrame>
        <p:nvGraphicFramePr>
          <p:cNvPr id="5" name="Diagram 4"/>
          <p:cNvGraphicFramePr/>
          <p:nvPr>
            <p:extLst>
              <p:ext uri="{D42A27DB-BD31-4B8C-83A1-F6EECF244321}">
                <p14:modId xmlns:p14="http://schemas.microsoft.com/office/powerpoint/2010/main" val="3807549005"/>
              </p:ext>
            </p:extLst>
          </p:nvPr>
        </p:nvGraphicFramePr>
        <p:xfrm>
          <a:off x="687185" y="1414066"/>
          <a:ext cx="10850879" cy="519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stretch>
            <a:fillRect/>
          </a:stretch>
        </p:blipFill>
        <p:spPr>
          <a:xfrm>
            <a:off x="10336930" y="3675894"/>
            <a:ext cx="344830" cy="347466"/>
          </a:xfrm>
          <a:prstGeom prst="rect">
            <a:avLst/>
          </a:prstGeom>
        </p:spPr>
      </p:pic>
      <p:pic>
        <p:nvPicPr>
          <p:cNvPr id="10" name="Picture 9"/>
          <p:cNvPicPr>
            <a:picLocks noChangeAspect="1"/>
          </p:cNvPicPr>
          <p:nvPr/>
        </p:nvPicPr>
        <p:blipFill>
          <a:blip r:embed="rId7"/>
          <a:stretch>
            <a:fillRect/>
          </a:stretch>
        </p:blipFill>
        <p:spPr>
          <a:xfrm>
            <a:off x="10339606" y="6313566"/>
            <a:ext cx="344830" cy="347466"/>
          </a:xfrm>
          <a:prstGeom prst="rect">
            <a:avLst/>
          </a:prstGeom>
        </p:spPr>
      </p:pic>
      <p:pic>
        <p:nvPicPr>
          <p:cNvPr id="11" name="Picture 10"/>
          <p:cNvPicPr>
            <a:picLocks noChangeAspect="1"/>
          </p:cNvPicPr>
          <p:nvPr/>
        </p:nvPicPr>
        <p:blipFill>
          <a:blip r:embed="rId7"/>
          <a:stretch>
            <a:fillRect/>
          </a:stretch>
        </p:blipFill>
        <p:spPr>
          <a:xfrm>
            <a:off x="10336930" y="4904341"/>
            <a:ext cx="344830" cy="347466"/>
          </a:xfrm>
          <a:prstGeom prst="rect">
            <a:avLst/>
          </a:prstGeom>
        </p:spPr>
      </p:pic>
      <p:pic>
        <p:nvPicPr>
          <p:cNvPr id="12" name="Picture 11"/>
          <p:cNvPicPr>
            <a:picLocks noChangeAspect="1"/>
          </p:cNvPicPr>
          <p:nvPr/>
        </p:nvPicPr>
        <p:blipFill>
          <a:blip r:embed="rId7"/>
          <a:stretch>
            <a:fillRect/>
          </a:stretch>
        </p:blipFill>
        <p:spPr>
          <a:xfrm>
            <a:off x="10291310" y="2295047"/>
            <a:ext cx="344830" cy="347466"/>
          </a:xfrm>
          <a:prstGeom prst="rect">
            <a:avLst/>
          </a:prstGeom>
        </p:spPr>
      </p:pic>
      <p:grpSp>
        <p:nvGrpSpPr>
          <p:cNvPr id="14" name="Group 13"/>
          <p:cNvGrpSpPr/>
          <p:nvPr/>
        </p:nvGrpSpPr>
        <p:grpSpPr>
          <a:xfrm>
            <a:off x="424103" y="6103928"/>
            <a:ext cx="2424391" cy="347466"/>
            <a:chOff x="424103" y="6103928"/>
            <a:chExt cx="2424391" cy="347466"/>
          </a:xfrm>
        </p:grpSpPr>
        <p:pic>
          <p:nvPicPr>
            <p:cNvPr id="13" name="Picture 12"/>
            <p:cNvPicPr>
              <a:picLocks noChangeAspect="1"/>
            </p:cNvPicPr>
            <p:nvPr/>
          </p:nvPicPr>
          <p:blipFill>
            <a:blip r:embed="rId7"/>
            <a:stretch>
              <a:fillRect/>
            </a:stretch>
          </p:blipFill>
          <p:spPr>
            <a:xfrm>
              <a:off x="424103" y="6103928"/>
              <a:ext cx="344830" cy="347466"/>
            </a:xfrm>
            <a:prstGeom prst="rect">
              <a:avLst/>
            </a:prstGeom>
          </p:spPr>
        </p:pic>
        <p:sp>
          <p:nvSpPr>
            <p:cNvPr id="3" name="TextBox 2"/>
            <p:cNvSpPr txBox="1"/>
            <p:nvPr/>
          </p:nvSpPr>
          <p:spPr>
            <a:xfrm>
              <a:off x="687185" y="6111484"/>
              <a:ext cx="2161309" cy="307777"/>
            </a:xfrm>
            <a:prstGeom prst="rect">
              <a:avLst/>
            </a:prstGeom>
            <a:noFill/>
          </p:spPr>
          <p:txBody>
            <a:bodyPr wrap="square" rtlCol="0">
              <a:spAutoFit/>
            </a:bodyPr>
            <a:lstStyle/>
            <a:p>
              <a:r>
                <a:rPr lang="en-ZA" sz="1400" dirty="0" smtClean="0">
                  <a:latin typeface="Segoe UI Light" panose="020B0502040204020203" pitchFamily="34" charset="0"/>
                  <a:cs typeface="Segoe UI Light" panose="020B0502040204020203" pitchFamily="34" charset="0"/>
                </a:rPr>
                <a:t>= COVID-19 related</a:t>
              </a:r>
              <a:endParaRPr lang="en-ZA" sz="1400"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1761705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fontScale="90000"/>
          </a:bodyPr>
          <a:lstStyle/>
          <a:p>
            <a:r>
              <a:rPr lang="en-ZA" sz="3600" dirty="0" smtClean="0">
                <a:solidFill>
                  <a:schemeClr val="tx1"/>
                </a:solidFill>
              </a:rPr>
              <a:t>MAIN adjustments to the SAPS annual performance plan for 2020/2021</a:t>
            </a:r>
            <a:endParaRPr lang="en-ZA" sz="3600" dirty="0">
              <a:solidFill>
                <a:schemeClr val="tx1"/>
              </a:solidFill>
            </a:endParaRP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17</a:t>
            </a:fld>
            <a:endParaRPr lang="en-ZA" dirty="0"/>
          </a:p>
        </p:txBody>
      </p:sp>
      <p:graphicFrame>
        <p:nvGraphicFramePr>
          <p:cNvPr id="5" name="Diagram 4"/>
          <p:cNvGraphicFramePr/>
          <p:nvPr>
            <p:extLst>
              <p:ext uri="{D42A27DB-BD31-4B8C-83A1-F6EECF244321}">
                <p14:modId xmlns:p14="http://schemas.microsoft.com/office/powerpoint/2010/main" val="4231742687"/>
              </p:ext>
            </p:extLst>
          </p:nvPr>
        </p:nvGraphicFramePr>
        <p:xfrm>
          <a:off x="687185" y="1414066"/>
          <a:ext cx="10850879" cy="519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10203926" y="4213450"/>
            <a:ext cx="344830" cy="347466"/>
          </a:xfrm>
          <a:prstGeom prst="rect">
            <a:avLst/>
          </a:prstGeom>
        </p:spPr>
      </p:pic>
      <p:grpSp>
        <p:nvGrpSpPr>
          <p:cNvPr id="7" name="Group 6"/>
          <p:cNvGrpSpPr/>
          <p:nvPr/>
        </p:nvGrpSpPr>
        <p:grpSpPr>
          <a:xfrm>
            <a:off x="424103" y="6103928"/>
            <a:ext cx="2424391" cy="347466"/>
            <a:chOff x="424103" y="6103928"/>
            <a:chExt cx="2424391" cy="347466"/>
          </a:xfrm>
        </p:grpSpPr>
        <p:pic>
          <p:nvPicPr>
            <p:cNvPr id="8" name="Picture 7"/>
            <p:cNvPicPr>
              <a:picLocks noChangeAspect="1"/>
            </p:cNvPicPr>
            <p:nvPr/>
          </p:nvPicPr>
          <p:blipFill>
            <a:blip r:embed="rId7"/>
            <a:stretch>
              <a:fillRect/>
            </a:stretch>
          </p:blipFill>
          <p:spPr>
            <a:xfrm>
              <a:off x="424103" y="6103928"/>
              <a:ext cx="344830" cy="347466"/>
            </a:xfrm>
            <a:prstGeom prst="rect">
              <a:avLst/>
            </a:prstGeom>
          </p:spPr>
        </p:pic>
        <p:sp>
          <p:nvSpPr>
            <p:cNvPr id="9" name="TextBox 8"/>
            <p:cNvSpPr txBox="1"/>
            <p:nvPr/>
          </p:nvSpPr>
          <p:spPr>
            <a:xfrm>
              <a:off x="687185" y="6111484"/>
              <a:ext cx="2161309" cy="307777"/>
            </a:xfrm>
            <a:prstGeom prst="rect">
              <a:avLst/>
            </a:prstGeom>
            <a:noFill/>
          </p:spPr>
          <p:txBody>
            <a:bodyPr wrap="square" rtlCol="0">
              <a:spAutoFit/>
            </a:bodyPr>
            <a:lstStyle/>
            <a:p>
              <a:r>
                <a:rPr lang="en-ZA" sz="1400" dirty="0" smtClean="0">
                  <a:latin typeface="Segoe UI Light" panose="020B0502040204020203" pitchFamily="34" charset="0"/>
                  <a:cs typeface="Segoe UI Light" panose="020B0502040204020203" pitchFamily="34" charset="0"/>
                </a:rPr>
                <a:t>= COVID-19 related</a:t>
              </a:r>
              <a:endParaRPr lang="en-ZA" sz="1400"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1014901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fontScale="90000"/>
          </a:bodyPr>
          <a:lstStyle/>
          <a:p>
            <a:r>
              <a:rPr lang="en-ZA" sz="3600" dirty="0" smtClean="0">
                <a:solidFill>
                  <a:schemeClr val="tx1"/>
                </a:solidFill>
              </a:rPr>
              <a:t>MAIN adjustments to the SAPS annual performance plan for 2020/2021</a:t>
            </a:r>
            <a:endParaRPr lang="en-ZA" sz="3600" dirty="0">
              <a:solidFill>
                <a:schemeClr val="tx1"/>
              </a:solidFill>
            </a:endParaRP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18</a:t>
            </a:fld>
            <a:endParaRPr lang="en-ZA" dirty="0"/>
          </a:p>
        </p:txBody>
      </p:sp>
      <p:graphicFrame>
        <p:nvGraphicFramePr>
          <p:cNvPr id="5" name="Diagram 4"/>
          <p:cNvGraphicFramePr/>
          <p:nvPr>
            <p:extLst>
              <p:ext uri="{D42A27DB-BD31-4B8C-83A1-F6EECF244321}">
                <p14:modId xmlns:p14="http://schemas.microsoft.com/office/powerpoint/2010/main" val="2441075897"/>
              </p:ext>
            </p:extLst>
          </p:nvPr>
        </p:nvGraphicFramePr>
        <p:xfrm>
          <a:off x="687185" y="1414066"/>
          <a:ext cx="10850879" cy="519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424103" y="6103928"/>
            <a:ext cx="2424391" cy="347466"/>
            <a:chOff x="424103" y="6103928"/>
            <a:chExt cx="2424391" cy="347466"/>
          </a:xfrm>
        </p:grpSpPr>
        <p:pic>
          <p:nvPicPr>
            <p:cNvPr id="7" name="Picture 6"/>
            <p:cNvPicPr>
              <a:picLocks noChangeAspect="1"/>
            </p:cNvPicPr>
            <p:nvPr/>
          </p:nvPicPr>
          <p:blipFill>
            <a:blip r:embed="rId7"/>
            <a:stretch>
              <a:fillRect/>
            </a:stretch>
          </p:blipFill>
          <p:spPr>
            <a:xfrm>
              <a:off x="424103" y="6103928"/>
              <a:ext cx="344830" cy="347466"/>
            </a:xfrm>
            <a:prstGeom prst="rect">
              <a:avLst/>
            </a:prstGeom>
          </p:spPr>
        </p:pic>
        <p:sp>
          <p:nvSpPr>
            <p:cNvPr id="8" name="TextBox 7"/>
            <p:cNvSpPr txBox="1"/>
            <p:nvPr/>
          </p:nvSpPr>
          <p:spPr>
            <a:xfrm>
              <a:off x="687185" y="6111484"/>
              <a:ext cx="2161309" cy="307777"/>
            </a:xfrm>
            <a:prstGeom prst="rect">
              <a:avLst/>
            </a:prstGeom>
            <a:noFill/>
          </p:spPr>
          <p:txBody>
            <a:bodyPr wrap="square" rtlCol="0">
              <a:spAutoFit/>
            </a:bodyPr>
            <a:lstStyle/>
            <a:p>
              <a:r>
                <a:rPr lang="en-ZA" sz="1400" dirty="0" smtClean="0">
                  <a:latin typeface="Segoe UI Light" panose="020B0502040204020203" pitchFamily="34" charset="0"/>
                  <a:cs typeface="Segoe UI Light" panose="020B0502040204020203" pitchFamily="34" charset="0"/>
                </a:rPr>
                <a:t>= COVID-19 related</a:t>
              </a:r>
              <a:endParaRPr lang="en-ZA" sz="1400"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551497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fontScale="90000"/>
          </a:bodyPr>
          <a:lstStyle/>
          <a:p>
            <a:r>
              <a:rPr lang="en-ZA" sz="3600" dirty="0" smtClean="0">
                <a:solidFill>
                  <a:schemeClr val="tx1"/>
                </a:solidFill>
              </a:rPr>
              <a:t>MAIN adjustments to the SAPS annual performance plan for 2020/2021</a:t>
            </a:r>
            <a:endParaRPr lang="en-ZA" sz="3600" dirty="0">
              <a:solidFill>
                <a:schemeClr val="tx1"/>
              </a:solidFill>
            </a:endParaRP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19</a:t>
            </a:fld>
            <a:endParaRPr lang="en-ZA" dirty="0"/>
          </a:p>
        </p:txBody>
      </p:sp>
      <p:graphicFrame>
        <p:nvGraphicFramePr>
          <p:cNvPr id="5" name="Diagram 4"/>
          <p:cNvGraphicFramePr/>
          <p:nvPr>
            <p:extLst>
              <p:ext uri="{D42A27DB-BD31-4B8C-83A1-F6EECF244321}">
                <p14:modId xmlns:p14="http://schemas.microsoft.com/office/powerpoint/2010/main" val="2689687298"/>
              </p:ext>
            </p:extLst>
          </p:nvPr>
        </p:nvGraphicFramePr>
        <p:xfrm>
          <a:off x="687185" y="1414066"/>
          <a:ext cx="10850879" cy="519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10336930" y="3675894"/>
            <a:ext cx="344830" cy="347466"/>
          </a:xfrm>
          <a:prstGeom prst="rect">
            <a:avLst/>
          </a:prstGeom>
        </p:spPr>
      </p:pic>
      <p:pic>
        <p:nvPicPr>
          <p:cNvPr id="7" name="Picture 6"/>
          <p:cNvPicPr>
            <a:picLocks noChangeAspect="1"/>
          </p:cNvPicPr>
          <p:nvPr/>
        </p:nvPicPr>
        <p:blipFill>
          <a:blip r:embed="rId7"/>
          <a:stretch>
            <a:fillRect/>
          </a:stretch>
        </p:blipFill>
        <p:spPr>
          <a:xfrm>
            <a:off x="10391982" y="6397363"/>
            <a:ext cx="344830" cy="347466"/>
          </a:xfrm>
          <a:prstGeom prst="rect">
            <a:avLst/>
          </a:prstGeom>
        </p:spPr>
      </p:pic>
      <p:pic>
        <p:nvPicPr>
          <p:cNvPr id="8" name="Picture 7"/>
          <p:cNvPicPr>
            <a:picLocks noChangeAspect="1"/>
          </p:cNvPicPr>
          <p:nvPr/>
        </p:nvPicPr>
        <p:blipFill>
          <a:blip r:embed="rId7"/>
          <a:stretch>
            <a:fillRect/>
          </a:stretch>
        </p:blipFill>
        <p:spPr>
          <a:xfrm>
            <a:off x="10361774" y="5035408"/>
            <a:ext cx="344830" cy="347466"/>
          </a:xfrm>
          <a:prstGeom prst="rect">
            <a:avLst/>
          </a:prstGeom>
        </p:spPr>
      </p:pic>
      <p:pic>
        <p:nvPicPr>
          <p:cNvPr id="9" name="Picture 8"/>
          <p:cNvPicPr>
            <a:picLocks noChangeAspect="1"/>
          </p:cNvPicPr>
          <p:nvPr/>
        </p:nvPicPr>
        <p:blipFill>
          <a:blip r:embed="rId7"/>
          <a:stretch>
            <a:fillRect/>
          </a:stretch>
        </p:blipFill>
        <p:spPr>
          <a:xfrm>
            <a:off x="10361774" y="2273714"/>
            <a:ext cx="344830" cy="347466"/>
          </a:xfrm>
          <a:prstGeom prst="rect">
            <a:avLst/>
          </a:prstGeom>
        </p:spPr>
      </p:pic>
      <p:grpSp>
        <p:nvGrpSpPr>
          <p:cNvPr id="10" name="Group 9"/>
          <p:cNvGrpSpPr/>
          <p:nvPr/>
        </p:nvGrpSpPr>
        <p:grpSpPr>
          <a:xfrm>
            <a:off x="424103" y="6103928"/>
            <a:ext cx="2424391" cy="347466"/>
            <a:chOff x="424103" y="6103928"/>
            <a:chExt cx="2424391" cy="347466"/>
          </a:xfrm>
        </p:grpSpPr>
        <p:pic>
          <p:nvPicPr>
            <p:cNvPr id="11" name="Picture 10"/>
            <p:cNvPicPr>
              <a:picLocks noChangeAspect="1"/>
            </p:cNvPicPr>
            <p:nvPr/>
          </p:nvPicPr>
          <p:blipFill>
            <a:blip r:embed="rId7"/>
            <a:stretch>
              <a:fillRect/>
            </a:stretch>
          </p:blipFill>
          <p:spPr>
            <a:xfrm>
              <a:off x="424103" y="6103928"/>
              <a:ext cx="344830" cy="347466"/>
            </a:xfrm>
            <a:prstGeom prst="rect">
              <a:avLst/>
            </a:prstGeom>
          </p:spPr>
        </p:pic>
        <p:sp>
          <p:nvSpPr>
            <p:cNvPr id="12" name="TextBox 11"/>
            <p:cNvSpPr txBox="1"/>
            <p:nvPr/>
          </p:nvSpPr>
          <p:spPr>
            <a:xfrm>
              <a:off x="687185" y="6111484"/>
              <a:ext cx="2161309" cy="307777"/>
            </a:xfrm>
            <a:prstGeom prst="rect">
              <a:avLst/>
            </a:prstGeom>
            <a:noFill/>
          </p:spPr>
          <p:txBody>
            <a:bodyPr wrap="square" rtlCol="0">
              <a:spAutoFit/>
            </a:bodyPr>
            <a:lstStyle/>
            <a:p>
              <a:r>
                <a:rPr lang="en-ZA" sz="1400" dirty="0" smtClean="0">
                  <a:latin typeface="Segoe UI Light" panose="020B0502040204020203" pitchFamily="34" charset="0"/>
                  <a:cs typeface="Segoe UI Light" panose="020B0502040204020203" pitchFamily="34" charset="0"/>
                </a:rPr>
                <a:t>= COVID-19 related</a:t>
              </a:r>
              <a:endParaRPr lang="en-ZA" sz="1400" dirty="0">
                <a:latin typeface="Segoe UI Light" panose="020B0502040204020203" pitchFamily="34" charset="0"/>
                <a:cs typeface="Segoe UI Light" panose="020B0502040204020203" pitchFamily="34" charset="0"/>
              </a:endParaRPr>
            </a:p>
          </p:txBody>
        </p:sp>
      </p:grpSp>
    </p:spTree>
    <p:extLst>
      <p:ext uri="{BB962C8B-B14F-4D97-AF65-F5344CB8AC3E}">
        <p14:creationId xmlns:p14="http://schemas.microsoft.com/office/powerpoint/2010/main" val="2737314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82456"/>
            <a:ext cx="10786872" cy="730445"/>
          </a:xfrm>
        </p:spPr>
        <p:txBody>
          <a:bodyPr/>
          <a:lstStyle/>
          <a:p>
            <a:r>
              <a:rPr lang="en-ZA" dirty="0" smtClean="0">
                <a:solidFill>
                  <a:schemeClr val="tx1"/>
                </a:solidFill>
              </a:rPr>
              <a:t>Table of Contents</a:t>
            </a:r>
            <a:endParaRPr lang="en-ZA" dirty="0">
              <a:solidFill>
                <a:schemeClr val="tx1"/>
              </a:solidFill>
            </a:endParaRPr>
          </a:p>
        </p:txBody>
      </p:sp>
      <p:sp>
        <p:nvSpPr>
          <p:cNvPr id="3" name="Content Placeholder 2"/>
          <p:cNvSpPr>
            <a:spLocks noGrp="1"/>
          </p:cNvSpPr>
          <p:nvPr>
            <p:ph idx="1"/>
          </p:nvPr>
        </p:nvSpPr>
        <p:spPr>
          <a:xfrm>
            <a:off x="1024128" y="890546"/>
            <a:ext cx="10425750" cy="5654229"/>
          </a:xfrm>
        </p:spPr>
        <p:txBody>
          <a:bodyPr anchor="ctr">
            <a:normAutofit/>
          </a:bodyPr>
          <a:lstStyle/>
          <a:p>
            <a:pPr marL="715963" indent="-715963">
              <a:lnSpc>
                <a:spcPct val="170000"/>
              </a:lnSpc>
              <a:buClrTx/>
              <a:buFont typeface="Symbol" panose="05050102010706020507" pitchFamily="18" charset="2"/>
              <a:buChar char="®"/>
            </a:pPr>
            <a:r>
              <a:rPr lang="en-ZA" dirty="0" smtClean="0">
                <a:latin typeface="Segoe UI Light" panose="020B0502040204020203" pitchFamily="34" charset="0"/>
                <a:cs typeface="Segoe UI Light" panose="020B0502040204020203" pitchFamily="34" charset="0"/>
              </a:rPr>
              <a:t>Implications </a:t>
            </a:r>
            <a:r>
              <a:rPr lang="en-ZA" dirty="0">
                <a:latin typeface="Segoe UI Light" panose="020B0502040204020203" pitchFamily="34" charset="0"/>
                <a:cs typeface="Segoe UI Light" panose="020B0502040204020203" pitchFamily="34" charset="0"/>
              </a:rPr>
              <a:t>of the COVID-19 Pandemic on the mandate of the Department</a:t>
            </a:r>
          </a:p>
          <a:p>
            <a:pPr marL="715963" indent="-715963">
              <a:lnSpc>
                <a:spcPct val="170000"/>
              </a:lnSpc>
              <a:buClrTx/>
              <a:buFont typeface="Symbol" panose="05050102010706020507" pitchFamily="18" charset="2"/>
              <a:buChar char="®"/>
            </a:pPr>
            <a:r>
              <a:rPr lang="en-ZA" dirty="0">
                <a:latin typeface="Segoe UI Light" panose="020B0502040204020203" pitchFamily="34" charset="0"/>
                <a:cs typeface="Segoe UI Light" panose="020B0502040204020203" pitchFamily="34" charset="0"/>
              </a:rPr>
              <a:t>2020 Special Adjustments Estimates of National Expenditure (Programmes </a:t>
            </a:r>
            <a:r>
              <a:rPr lang="en-ZA" dirty="0" smtClean="0">
                <a:latin typeface="Segoe UI Light" panose="020B0502040204020203" pitchFamily="34" charset="0"/>
                <a:cs typeface="Segoe UI Light" panose="020B0502040204020203" pitchFamily="34" charset="0"/>
              </a:rPr>
              <a:t>&amp; </a:t>
            </a:r>
            <a:r>
              <a:rPr lang="en-ZA" dirty="0">
                <a:latin typeface="Segoe UI Light" panose="020B0502040204020203" pitchFamily="34" charset="0"/>
                <a:cs typeface="Segoe UI Light" panose="020B0502040204020203" pitchFamily="34" charset="0"/>
              </a:rPr>
              <a:t>economic classification)</a:t>
            </a:r>
          </a:p>
          <a:p>
            <a:pPr marL="715963" indent="-715963">
              <a:lnSpc>
                <a:spcPct val="170000"/>
              </a:lnSpc>
              <a:buClrTx/>
              <a:buFont typeface="Symbol" panose="05050102010706020507" pitchFamily="18" charset="2"/>
              <a:buChar char="®"/>
            </a:pPr>
            <a:r>
              <a:rPr lang="en-ZA" dirty="0">
                <a:latin typeface="Segoe UI Light" panose="020B0502040204020203" pitchFamily="34" charset="0"/>
                <a:cs typeface="Segoe UI Light" panose="020B0502040204020203" pitchFamily="34" charset="0"/>
              </a:rPr>
              <a:t>Reprioritisation as a result of COVID-19 impact</a:t>
            </a:r>
          </a:p>
          <a:p>
            <a:pPr marL="715963" indent="-715963">
              <a:lnSpc>
                <a:spcPct val="170000"/>
              </a:lnSpc>
              <a:buClrTx/>
              <a:buFont typeface="Symbol" panose="05050102010706020507" pitchFamily="18" charset="2"/>
              <a:buChar char="®"/>
            </a:pPr>
            <a:r>
              <a:rPr lang="en-ZA" dirty="0">
                <a:latin typeface="Segoe UI Light" panose="020B0502040204020203" pitchFamily="34" charset="0"/>
                <a:cs typeface="Segoe UI Light" panose="020B0502040204020203" pitchFamily="34" charset="0"/>
              </a:rPr>
              <a:t>Impact on service delivery</a:t>
            </a:r>
          </a:p>
        </p:txBody>
      </p:sp>
      <p:sp>
        <p:nvSpPr>
          <p:cNvPr id="4" name="Slide Number Placeholder 3"/>
          <p:cNvSpPr>
            <a:spLocks noGrp="1"/>
          </p:cNvSpPr>
          <p:nvPr>
            <p:ph type="sldNum" sz="quarter" idx="12"/>
          </p:nvPr>
        </p:nvSpPr>
        <p:spPr/>
        <p:txBody>
          <a:bodyPr/>
          <a:lstStyle/>
          <a:p>
            <a:fld id="{70AAA570-3596-44A9-950A-E638EE719369}" type="slidenum">
              <a:rPr lang="en-ZA" smtClean="0"/>
              <a:t>2</a:t>
            </a:fld>
            <a:endParaRPr lang="en-ZA" dirty="0"/>
          </a:p>
        </p:txBody>
      </p:sp>
    </p:spTree>
    <p:extLst>
      <p:ext uri="{BB962C8B-B14F-4D97-AF65-F5344CB8AC3E}">
        <p14:creationId xmlns:p14="http://schemas.microsoft.com/office/powerpoint/2010/main" val="2183941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403558"/>
            <a:ext cx="7772400" cy="2019619"/>
          </a:xfrm>
        </p:spPr>
        <p:txBody>
          <a:bodyPr/>
          <a:lstStyle/>
          <a:p>
            <a:r>
              <a:rPr lang="en-ZA" dirty="0" smtClean="0"/>
              <a:t>Thank you</a:t>
            </a:r>
            <a:endParaRPr lang="en-ZA" dirty="0"/>
          </a:p>
        </p:txBody>
      </p:sp>
    </p:spTree>
    <p:extLst>
      <p:ext uri="{BB962C8B-B14F-4D97-AF65-F5344CB8AC3E}">
        <p14:creationId xmlns:p14="http://schemas.microsoft.com/office/powerpoint/2010/main" val="1042804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AAA570-3596-44A9-950A-E638EE719369}" type="slidenum">
              <a:rPr lang="en-ZA" smtClean="0"/>
              <a:t>3</a:t>
            </a:fld>
            <a:endParaRPr lang="en-ZA" dirty="0"/>
          </a:p>
        </p:txBody>
      </p:sp>
      <p:sp>
        <p:nvSpPr>
          <p:cNvPr id="5" name="Title 4"/>
          <p:cNvSpPr>
            <a:spLocks noGrp="1"/>
          </p:cNvSpPr>
          <p:nvPr>
            <p:ph type="ctrTitle"/>
          </p:nvPr>
        </p:nvSpPr>
        <p:spPr/>
        <p:txBody>
          <a:bodyPr>
            <a:noAutofit/>
          </a:bodyPr>
          <a:lstStyle/>
          <a:p>
            <a:r>
              <a:rPr lang="en-ZA" sz="4000" b="1" dirty="0"/>
              <a:t>Implications of the COVID-19 Pandemic on the mandate of the Department</a:t>
            </a:r>
          </a:p>
        </p:txBody>
      </p:sp>
    </p:spTree>
    <p:extLst>
      <p:ext uri="{BB962C8B-B14F-4D97-AF65-F5344CB8AC3E}">
        <p14:creationId xmlns:p14="http://schemas.microsoft.com/office/powerpoint/2010/main" val="4013850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vert="horz" lIns="91440" tIns="45720" rIns="91440" bIns="45720" rtlCol="0" anchor="ctr">
            <a:normAutofit/>
          </a:bodyPr>
          <a:lstStyle/>
          <a:p>
            <a:r>
              <a:rPr lang="en-ZA" sz="3600" dirty="0">
                <a:solidFill>
                  <a:schemeClr val="tx1"/>
                </a:solidFill>
              </a:rPr>
              <a:t> The Department’s management &amp; containment of covid-19</a:t>
            </a: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4</a:t>
            </a:fld>
            <a:endParaRPr lang="en-ZA" dirty="0"/>
          </a:p>
        </p:txBody>
      </p:sp>
      <p:sp>
        <p:nvSpPr>
          <p:cNvPr id="10" name="Content Placeholder 1"/>
          <p:cNvSpPr>
            <a:spLocks noGrp="1"/>
          </p:cNvSpPr>
          <p:nvPr>
            <p:ph idx="1"/>
          </p:nvPr>
        </p:nvSpPr>
        <p:spPr>
          <a:xfrm>
            <a:off x="978060" y="952982"/>
            <a:ext cx="10578940" cy="5784368"/>
          </a:xfrm>
        </p:spPr>
        <p:txBody>
          <a:bodyPr>
            <a:noAutofit/>
          </a:bodyPr>
          <a:lstStyle/>
          <a:p>
            <a:pPr marL="358775" indent="-358775" algn="just">
              <a:lnSpc>
                <a:spcPct val="150000"/>
              </a:lnSpc>
              <a:buClrTx/>
              <a:buFont typeface="Symbol" panose="05050102010706020507" pitchFamily="18" charset="2"/>
              <a:buChar char="®"/>
              <a:defRPr/>
            </a:pPr>
            <a:r>
              <a:rPr lang="en-GB" sz="1600" b="1" dirty="0" smtClean="0">
                <a:solidFill>
                  <a:prstClr val="black"/>
                </a:solidFill>
                <a:cs typeface="Arial" panose="020B0604020202020204" pitchFamily="34" charset="0"/>
              </a:rPr>
              <a:t>Outward looking role:</a:t>
            </a:r>
            <a:endParaRPr lang="en-GB" sz="1600" b="1" dirty="0">
              <a:solidFill>
                <a:prstClr val="black"/>
              </a:solidFill>
              <a:cs typeface="Arial" panose="020B0604020202020204" pitchFamily="34" charset="0"/>
            </a:endParaRPr>
          </a:p>
          <a:p>
            <a:pPr marL="717550" lvl="1" indent="-358775" algn="just">
              <a:lnSpc>
                <a:spcPct val="150000"/>
              </a:lnSpc>
              <a:buClrTx/>
              <a:buFont typeface="Wingdings" panose="05000000000000000000" pitchFamily="2" charset="2"/>
              <a:buChar char="§"/>
              <a:defRPr/>
            </a:pPr>
            <a:r>
              <a:rPr lang="en-GB" sz="1400" dirty="0">
                <a:latin typeface="Segoe UI Light" panose="020B0502040204020203" pitchFamily="34" charset="0"/>
                <a:cs typeface="Segoe UI Light" panose="020B0502040204020203" pitchFamily="34" charset="0"/>
              </a:rPr>
              <a:t>National State of </a:t>
            </a:r>
            <a:r>
              <a:rPr lang="en-GB" sz="1400" dirty="0" smtClean="0">
                <a:latin typeface="Segoe UI Light" panose="020B0502040204020203" pitchFamily="34" charset="0"/>
                <a:cs typeface="Segoe UI Light" panose="020B0502040204020203" pitchFamily="34" charset="0"/>
              </a:rPr>
              <a:t>Disaster, </a:t>
            </a:r>
            <a:r>
              <a:rPr lang="en-ZA" sz="1400" dirty="0">
                <a:latin typeface="Segoe UI Light" panose="020B0502040204020203" pitchFamily="34" charset="0"/>
                <a:cs typeface="Segoe UI Light" panose="020B0502040204020203" pitchFamily="34" charset="0"/>
              </a:rPr>
              <a:t>invoked on </a:t>
            </a:r>
            <a:r>
              <a:rPr lang="en-GB" sz="1400" dirty="0">
                <a:latin typeface="Segoe UI Light" panose="020B0502040204020203" pitchFamily="34" charset="0"/>
                <a:cs typeface="Segoe UI Light" panose="020B0502040204020203" pitchFamily="34" charset="0"/>
              </a:rPr>
              <a:t>15 March 2020, requiring the enforcement of </a:t>
            </a:r>
            <a:r>
              <a:rPr lang="en-GB" sz="1400" dirty="0" smtClean="0">
                <a:latin typeface="Segoe UI Light" panose="020B0502040204020203" pitchFamily="34" charset="0"/>
                <a:cs typeface="Segoe UI Light" panose="020B0502040204020203" pitchFamily="34" charset="0"/>
              </a:rPr>
              <a:t>the Disaster </a:t>
            </a:r>
            <a:r>
              <a:rPr lang="en-GB" sz="1400" dirty="0">
                <a:latin typeface="Segoe UI Light" panose="020B0502040204020203" pitchFamily="34" charset="0"/>
                <a:cs typeface="Segoe UI Light" panose="020B0502040204020203" pitchFamily="34" charset="0"/>
              </a:rPr>
              <a:t>Management Act Regulations (Lockdown levels </a:t>
            </a:r>
            <a:r>
              <a:rPr lang="en-GB" sz="1400" dirty="0" smtClean="0">
                <a:latin typeface="Segoe UI Light" panose="020B0502040204020203" pitchFamily="34" charset="0"/>
                <a:cs typeface="Segoe UI Light" panose="020B0502040204020203" pitchFamily="34" charset="0"/>
              </a:rPr>
              <a:t>5, 4 &amp; 3).</a:t>
            </a:r>
            <a:endParaRPr lang="en-GB" sz="1400" dirty="0">
              <a:latin typeface="Segoe UI Light" panose="020B0502040204020203" pitchFamily="34" charset="0"/>
              <a:cs typeface="Segoe UI Light" panose="020B0502040204020203" pitchFamily="34" charset="0"/>
            </a:endParaRPr>
          </a:p>
          <a:p>
            <a:pPr marL="985838" lvl="2" indent="-268288" algn="just">
              <a:lnSpc>
                <a:spcPct val="150000"/>
              </a:lnSpc>
              <a:buClrTx/>
              <a:buFont typeface="Segoe UI" panose="020B0502040204020203" pitchFamily="34" charset="0"/>
              <a:buChar char="‐"/>
              <a:defRPr/>
            </a:pPr>
            <a:r>
              <a:rPr lang="en-US" sz="1300" dirty="0" smtClean="0">
                <a:latin typeface="Segoe UI Light" panose="020B0502040204020203" pitchFamily="34" charset="0"/>
                <a:cs typeface="Segoe UI Light" panose="020B0502040204020203" pitchFamily="34" charset="0"/>
              </a:rPr>
              <a:t>Conducting of </a:t>
            </a:r>
            <a:r>
              <a:rPr lang="en-US" sz="1300" dirty="0">
                <a:latin typeface="Segoe UI Light" panose="020B0502040204020203" pitchFamily="34" charset="0"/>
                <a:cs typeface="Segoe UI Light" panose="020B0502040204020203" pitchFamily="34" charset="0"/>
              </a:rPr>
              <a:t>static roadblocks </a:t>
            </a:r>
            <a:r>
              <a:rPr lang="en-US" sz="1300" dirty="0" smtClean="0">
                <a:latin typeface="Segoe UI Light" panose="020B0502040204020203" pitchFamily="34" charset="0"/>
                <a:cs typeface="Segoe UI Light" panose="020B0502040204020203" pitchFamily="34" charset="0"/>
              </a:rPr>
              <a:t>on </a:t>
            </a:r>
            <a:r>
              <a:rPr lang="en-US" sz="1300" dirty="0">
                <a:latin typeface="Segoe UI Light" panose="020B0502040204020203" pitchFamily="34" charset="0"/>
                <a:cs typeface="Segoe UI Light" panose="020B0502040204020203" pitchFamily="34" charset="0"/>
              </a:rPr>
              <a:t>all </a:t>
            </a:r>
            <a:r>
              <a:rPr lang="en-US" sz="1300" dirty="0" smtClean="0">
                <a:latin typeface="Segoe UI Light" panose="020B0502040204020203" pitchFamily="34" charset="0"/>
                <a:cs typeface="Segoe UI Light" panose="020B0502040204020203" pitchFamily="34" charset="0"/>
              </a:rPr>
              <a:t>national routes &amp; </a:t>
            </a:r>
            <a:r>
              <a:rPr lang="en-US" sz="1300" dirty="0">
                <a:latin typeface="Segoe UI Light" panose="020B0502040204020203" pitchFamily="34" charset="0"/>
                <a:cs typeface="Segoe UI Light" panose="020B0502040204020203" pitchFamily="34" charset="0"/>
              </a:rPr>
              <a:t>major routes in order to monitor, control </a:t>
            </a:r>
            <a:r>
              <a:rPr lang="en-US" sz="1300" dirty="0" smtClean="0">
                <a:latin typeface="Segoe UI Light" panose="020B0502040204020203" pitchFamily="34" charset="0"/>
                <a:cs typeface="Segoe UI Light" panose="020B0502040204020203" pitchFamily="34" charset="0"/>
              </a:rPr>
              <a:t>&amp; </a:t>
            </a:r>
            <a:r>
              <a:rPr lang="en-US" sz="1300" dirty="0">
                <a:latin typeface="Segoe UI Light" panose="020B0502040204020203" pitchFamily="34" charset="0"/>
                <a:cs typeface="Segoe UI Light" panose="020B0502040204020203" pitchFamily="34" charset="0"/>
              </a:rPr>
              <a:t>ensure adherence to the regulations.</a:t>
            </a:r>
            <a:endParaRPr lang="en-ZA" sz="1300" dirty="0">
              <a:latin typeface="Segoe UI Light" panose="020B0502040204020203" pitchFamily="34" charset="0"/>
              <a:cs typeface="Segoe UI Light" panose="020B0502040204020203" pitchFamily="34" charset="0"/>
            </a:endParaRPr>
          </a:p>
          <a:p>
            <a:pPr marL="985838" lvl="2" indent="-268288" algn="just">
              <a:lnSpc>
                <a:spcPct val="150000"/>
              </a:lnSpc>
              <a:buClrTx/>
              <a:buFont typeface="Segoe UI" panose="020B0502040204020203" pitchFamily="34" charset="0"/>
              <a:buChar char="‐"/>
              <a:defRPr/>
            </a:pPr>
            <a:r>
              <a:rPr lang="en-US" sz="1300" dirty="0">
                <a:latin typeface="Segoe UI Light" panose="020B0502040204020203" pitchFamily="34" charset="0"/>
                <a:cs typeface="Segoe UI Light" panose="020B0502040204020203" pitchFamily="34" charset="0"/>
              </a:rPr>
              <a:t>Conducting of </a:t>
            </a:r>
            <a:r>
              <a:rPr lang="en-US" sz="1300" dirty="0" smtClean="0">
                <a:latin typeface="Segoe UI Light" panose="020B0502040204020203" pitchFamily="34" charset="0"/>
                <a:cs typeface="Segoe UI Light" panose="020B0502040204020203" pitchFamily="34" charset="0"/>
              </a:rPr>
              <a:t>vehicle </a:t>
            </a:r>
            <a:r>
              <a:rPr lang="en-US" sz="1300" dirty="0">
                <a:latin typeface="Segoe UI Light" panose="020B0502040204020203" pitchFamily="34" charset="0"/>
                <a:cs typeface="Segoe UI Light" panose="020B0502040204020203" pitchFamily="34" charset="0"/>
              </a:rPr>
              <a:t>check points, </a:t>
            </a:r>
            <a:r>
              <a:rPr lang="en-US" sz="1300" dirty="0" smtClean="0">
                <a:latin typeface="Segoe UI Light" panose="020B0502040204020203" pitchFamily="34" charset="0"/>
                <a:cs typeface="Segoe UI Light" panose="020B0502040204020203" pitchFamily="34" charset="0"/>
              </a:rPr>
              <a:t>on provincial routes, regional routes, rail routes, main streets in order to monitor, control &amp; ensure adherence to the regulations.</a:t>
            </a:r>
            <a:endParaRPr lang="en-ZA" sz="1300" dirty="0" smtClean="0">
              <a:latin typeface="Segoe UI Light" panose="020B0502040204020203" pitchFamily="34" charset="0"/>
              <a:cs typeface="Segoe UI Light" panose="020B0502040204020203" pitchFamily="34" charset="0"/>
            </a:endParaRPr>
          </a:p>
          <a:p>
            <a:pPr marL="985838" lvl="2" indent="-268288" algn="just">
              <a:lnSpc>
                <a:spcPct val="150000"/>
              </a:lnSpc>
              <a:buClrTx/>
              <a:buFont typeface="Segoe UI" panose="020B0502040204020203" pitchFamily="34" charset="0"/>
              <a:buChar char="‐"/>
              <a:defRPr/>
            </a:pPr>
            <a:r>
              <a:rPr lang="en-US" sz="1300" dirty="0">
                <a:latin typeface="Segoe UI Light" panose="020B0502040204020203" pitchFamily="34" charset="0"/>
                <a:cs typeface="Segoe UI Light" panose="020B0502040204020203" pitchFamily="34" charset="0"/>
              </a:rPr>
              <a:t>Conducting of </a:t>
            </a:r>
            <a:r>
              <a:rPr lang="en-US" sz="1300" dirty="0" smtClean="0">
                <a:latin typeface="Segoe UI Light" panose="020B0502040204020203" pitchFamily="34" charset="0"/>
                <a:cs typeface="Segoe UI Light" panose="020B0502040204020203" pitchFamily="34" charset="0"/>
              </a:rPr>
              <a:t>high </a:t>
            </a:r>
            <a:r>
              <a:rPr lang="en-US" sz="1300" dirty="0">
                <a:latin typeface="Segoe UI Light" panose="020B0502040204020203" pitchFamily="34" charset="0"/>
                <a:cs typeface="Segoe UI Light" panose="020B0502040204020203" pitchFamily="34" charset="0"/>
              </a:rPr>
              <a:t>visibility patrols </a:t>
            </a:r>
            <a:r>
              <a:rPr lang="en-US" sz="1300" dirty="0" smtClean="0">
                <a:latin typeface="Segoe UI Light" panose="020B0502040204020203" pitchFamily="34" charset="0"/>
                <a:cs typeface="Segoe UI Light" panose="020B0502040204020203" pitchFamily="34" charset="0"/>
              </a:rPr>
              <a:t>to monitor, control &amp; ensure adherence to the regulations.</a:t>
            </a:r>
          </a:p>
          <a:p>
            <a:pPr marL="985838" lvl="2" indent="-268288" algn="just">
              <a:lnSpc>
                <a:spcPct val="150000"/>
              </a:lnSpc>
              <a:buClrTx/>
              <a:buFont typeface="Segoe UI" panose="020B0502040204020203" pitchFamily="34" charset="0"/>
              <a:buChar char="‐"/>
              <a:defRPr/>
            </a:pPr>
            <a:r>
              <a:rPr lang="en-US" sz="1300" dirty="0" smtClean="0">
                <a:latin typeface="Segoe UI Light" panose="020B0502040204020203" pitchFamily="34" charset="0"/>
                <a:cs typeface="Segoe UI Light" panose="020B0502040204020203" pitchFamily="34" charset="0"/>
              </a:rPr>
              <a:t>Designated </a:t>
            </a:r>
            <a:r>
              <a:rPr lang="en-US" sz="1300" dirty="0">
                <a:latin typeface="Segoe UI Light" panose="020B0502040204020203" pitchFamily="34" charset="0"/>
                <a:cs typeface="Segoe UI Light" panose="020B0502040204020203" pitchFamily="34" charset="0"/>
              </a:rPr>
              <a:t>investigation capacity </a:t>
            </a:r>
            <a:r>
              <a:rPr lang="en-US" sz="1300" dirty="0" smtClean="0">
                <a:latin typeface="Segoe UI Light" panose="020B0502040204020203" pitchFamily="34" charset="0"/>
                <a:cs typeface="Segoe UI Light" panose="020B0502040204020203" pitchFamily="34" charset="0"/>
              </a:rPr>
              <a:t>&amp; </a:t>
            </a:r>
            <a:r>
              <a:rPr lang="en-US" sz="1300" dirty="0">
                <a:latin typeface="Segoe UI Light" panose="020B0502040204020203" pitchFamily="34" charset="0"/>
                <a:cs typeface="Segoe UI Light" panose="020B0502040204020203" pitchFamily="34" charset="0"/>
              </a:rPr>
              <a:t>case </a:t>
            </a:r>
            <a:r>
              <a:rPr lang="en-US" sz="1300" dirty="0" smtClean="0">
                <a:latin typeface="Segoe UI Light" panose="020B0502040204020203" pitchFamily="34" charset="0"/>
                <a:cs typeface="Segoe UI Light" panose="020B0502040204020203" pitchFamily="34" charset="0"/>
              </a:rPr>
              <a:t>management.</a:t>
            </a:r>
            <a:endParaRPr lang="en-US" sz="1300" dirty="0">
              <a:latin typeface="Segoe UI Light" panose="020B0502040204020203" pitchFamily="34" charset="0"/>
              <a:cs typeface="Segoe UI Light" panose="020B0502040204020203" pitchFamily="34" charset="0"/>
            </a:endParaRPr>
          </a:p>
          <a:p>
            <a:pPr marL="717550" lvl="1" indent="-358775" algn="just">
              <a:lnSpc>
                <a:spcPct val="150000"/>
              </a:lnSpc>
              <a:buClrTx/>
              <a:buFont typeface="Wingdings" panose="05000000000000000000" pitchFamily="2" charset="2"/>
              <a:buChar char="§"/>
              <a:defRPr/>
            </a:pPr>
            <a:r>
              <a:rPr lang="en-GB" sz="1400" dirty="0">
                <a:latin typeface="Segoe UI Light" panose="020B0502040204020203" pitchFamily="34" charset="0"/>
                <a:cs typeface="Segoe UI Light" panose="020B0502040204020203" pitchFamily="34" charset="0"/>
              </a:rPr>
              <a:t>Implementation of </a:t>
            </a:r>
            <a:r>
              <a:rPr lang="en-GB" sz="1400" dirty="0" smtClean="0">
                <a:latin typeface="Segoe UI Light" panose="020B0502040204020203" pitchFamily="34" charset="0"/>
                <a:cs typeface="Segoe UI Light" panose="020B0502040204020203" pitchFamily="34" charset="0"/>
              </a:rPr>
              <a:t>routine policing functions, as per the Objects </a:t>
            </a:r>
            <a:r>
              <a:rPr lang="en-GB" sz="1400" dirty="0">
                <a:latin typeface="Segoe UI Light" panose="020B0502040204020203" pitchFamily="34" charset="0"/>
                <a:cs typeface="Segoe UI Light" panose="020B0502040204020203" pitchFamily="34" charset="0"/>
              </a:rPr>
              <a:t>of </a:t>
            </a:r>
            <a:r>
              <a:rPr lang="en-GB" sz="1400" dirty="0" smtClean="0">
                <a:latin typeface="Segoe UI Light" panose="020B0502040204020203" pitchFamily="34" charset="0"/>
                <a:cs typeface="Segoe UI Light" panose="020B0502040204020203" pitchFamily="34" charset="0"/>
              </a:rPr>
              <a:t>Policing</a:t>
            </a:r>
            <a:r>
              <a:rPr lang="en-GB" sz="1400" dirty="0">
                <a:latin typeface="Segoe UI Light" panose="020B0502040204020203" pitchFamily="34" charset="0"/>
                <a:cs typeface="Segoe UI Light" panose="020B0502040204020203" pitchFamily="34" charset="0"/>
              </a:rPr>
              <a:t>, in accordance with S 205(3).</a:t>
            </a:r>
          </a:p>
          <a:p>
            <a:pPr marL="358775" indent="-358775" algn="just">
              <a:lnSpc>
                <a:spcPct val="150000"/>
              </a:lnSpc>
              <a:buClrTx/>
              <a:buFont typeface="Symbol" panose="05050102010706020507" pitchFamily="18" charset="2"/>
              <a:buChar char="®"/>
              <a:defRPr/>
            </a:pPr>
            <a:r>
              <a:rPr lang="en-GB" sz="1600" b="1" dirty="0">
                <a:solidFill>
                  <a:prstClr val="black"/>
                </a:solidFill>
                <a:cs typeface="Arial" panose="020B0604020202020204" pitchFamily="34" charset="0"/>
              </a:rPr>
              <a:t>Inward looking role:</a:t>
            </a:r>
          </a:p>
          <a:p>
            <a:pPr marL="717550" lvl="1" indent="-358775" algn="just">
              <a:lnSpc>
                <a:spcPct val="150000"/>
              </a:lnSpc>
              <a:buClrTx/>
              <a:buFont typeface="Wingdings" panose="05000000000000000000" pitchFamily="2" charset="2"/>
              <a:buChar char="§"/>
              <a:defRPr/>
            </a:pPr>
            <a:r>
              <a:rPr lang="en-ZA" sz="1400" dirty="0">
                <a:latin typeface="Segoe UI Light" panose="020B0502040204020203" pitchFamily="34" charset="0"/>
                <a:cs typeface="Segoe UI Light" panose="020B0502040204020203" pitchFamily="34" charset="0"/>
              </a:rPr>
              <a:t>Protection &amp; education of members, following Lockdown implementation:</a:t>
            </a:r>
          </a:p>
          <a:p>
            <a:pPr marL="985838" lvl="2" indent="-268288" algn="just">
              <a:lnSpc>
                <a:spcPct val="150000"/>
              </a:lnSpc>
              <a:buClrTx/>
              <a:buFont typeface="Segoe UI" panose="020B0502040204020203" pitchFamily="34" charset="0"/>
              <a:buChar char="‐"/>
              <a:defRPr/>
            </a:pPr>
            <a:r>
              <a:rPr lang="en-ZA" sz="1300" dirty="0">
                <a:latin typeface="Segoe UI Light" panose="020B0502040204020203" pitchFamily="34" charset="0"/>
                <a:cs typeface="Segoe UI Light" panose="020B0502040204020203" pitchFamily="34" charset="0"/>
              </a:rPr>
              <a:t>Employee health &amp; wellness &amp; logistical matters (procurement &amp; distribution of PPE).</a:t>
            </a:r>
          </a:p>
          <a:p>
            <a:pPr marL="717550" lvl="1" indent="-358775" algn="just">
              <a:lnSpc>
                <a:spcPct val="150000"/>
              </a:lnSpc>
              <a:buClrTx/>
              <a:buFont typeface="Wingdings" panose="05000000000000000000" pitchFamily="2" charset="2"/>
              <a:buChar char="§"/>
              <a:defRPr/>
            </a:pPr>
            <a:r>
              <a:rPr lang="en-ZA" sz="1400" dirty="0">
                <a:latin typeface="Segoe UI Light" panose="020B0502040204020203" pitchFamily="34" charset="0"/>
                <a:cs typeface="Segoe UI Light" panose="020B0502040204020203" pitchFamily="34" charset="0"/>
              </a:rPr>
              <a:t>Coordinated response to </a:t>
            </a:r>
            <a:r>
              <a:rPr lang="en-ZA" sz="1400" dirty="0" smtClean="0">
                <a:latin typeface="Segoe UI Light" panose="020B0502040204020203" pitchFamily="34" charset="0"/>
                <a:cs typeface="Segoe UI Light" panose="020B0502040204020203" pitchFamily="34" charset="0"/>
              </a:rPr>
              <a:t>the impact of COVID-19 on members:</a:t>
            </a:r>
            <a:endParaRPr lang="en-ZA" sz="1400" dirty="0">
              <a:latin typeface="Segoe UI Light" panose="020B0502040204020203" pitchFamily="34" charset="0"/>
              <a:cs typeface="Segoe UI Light" panose="020B0502040204020203" pitchFamily="34" charset="0"/>
            </a:endParaRPr>
          </a:p>
          <a:p>
            <a:pPr marL="985838" lvl="2" indent="-268288" algn="just">
              <a:lnSpc>
                <a:spcPct val="150000"/>
              </a:lnSpc>
              <a:buClrTx/>
              <a:buFont typeface="Segoe UI" panose="020B0502040204020203" pitchFamily="34" charset="0"/>
              <a:buChar char="‐"/>
              <a:defRPr/>
            </a:pPr>
            <a:r>
              <a:rPr lang="en-ZA" sz="1300" dirty="0">
                <a:latin typeface="Segoe UI Light" panose="020B0502040204020203" pitchFamily="34" charset="0"/>
                <a:cs typeface="Segoe UI Light" panose="020B0502040204020203" pitchFamily="34" charset="0"/>
              </a:rPr>
              <a:t>Contingency planning related to the availability of members for deployment (planning for the “unknown”).</a:t>
            </a:r>
          </a:p>
        </p:txBody>
      </p:sp>
    </p:spTree>
    <p:extLst>
      <p:ext uri="{BB962C8B-B14F-4D97-AF65-F5344CB8AC3E}">
        <p14:creationId xmlns:p14="http://schemas.microsoft.com/office/powerpoint/2010/main" val="3065471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AAA570-3596-44A9-950A-E638EE719369}" type="slidenum">
              <a:rPr lang="en-ZA" smtClean="0"/>
              <a:t>5</a:t>
            </a:fld>
            <a:endParaRPr lang="en-ZA" dirty="0"/>
          </a:p>
        </p:txBody>
      </p:sp>
      <p:sp>
        <p:nvSpPr>
          <p:cNvPr id="5" name="Title 4"/>
          <p:cNvSpPr>
            <a:spLocks noGrp="1"/>
          </p:cNvSpPr>
          <p:nvPr>
            <p:ph type="ctrTitle"/>
          </p:nvPr>
        </p:nvSpPr>
        <p:spPr>
          <a:xfrm>
            <a:off x="1359673" y="2983401"/>
            <a:ext cx="8638100" cy="1463040"/>
          </a:xfrm>
        </p:spPr>
        <p:txBody>
          <a:bodyPr>
            <a:noAutofit/>
          </a:bodyPr>
          <a:lstStyle/>
          <a:p>
            <a:pPr>
              <a:buClrTx/>
            </a:pPr>
            <a:r>
              <a:rPr lang="en-ZA" sz="4000" b="1" dirty="0"/>
              <a:t>2020 Special Adjustments Estimates of National Expenditure (Programmes </a:t>
            </a:r>
            <a:r>
              <a:rPr lang="en-ZA" sz="4000" b="1" dirty="0" smtClean="0"/>
              <a:t>&amp; </a:t>
            </a:r>
            <a:r>
              <a:rPr lang="en-ZA" sz="4000" b="1" dirty="0"/>
              <a:t>economic classification)</a:t>
            </a:r>
          </a:p>
        </p:txBody>
      </p:sp>
    </p:spTree>
    <p:extLst>
      <p:ext uri="{BB962C8B-B14F-4D97-AF65-F5344CB8AC3E}">
        <p14:creationId xmlns:p14="http://schemas.microsoft.com/office/powerpoint/2010/main" val="3977956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vert="horz" lIns="91440" tIns="45720" rIns="91440" bIns="45720" rtlCol="0" anchor="ctr">
            <a:normAutofit/>
          </a:bodyPr>
          <a:lstStyle/>
          <a:p>
            <a:r>
              <a:rPr lang="en-ZA" sz="3600" dirty="0">
                <a:solidFill>
                  <a:schemeClr val="tx1"/>
                </a:solidFill>
              </a:rPr>
              <a:t> Financial programmes</a:t>
            </a: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6</a:t>
            </a:fld>
            <a:endParaRPr lang="en-ZA" dirty="0"/>
          </a:p>
        </p:txBody>
      </p:sp>
      <p:sp>
        <p:nvSpPr>
          <p:cNvPr id="8" name="Content Placeholder 3"/>
          <p:cNvSpPr txBox="1">
            <a:spLocks noGrp="1"/>
          </p:cNvSpPr>
          <p:nvPr>
            <p:ph idx="1"/>
          </p:nvPr>
        </p:nvSpPr>
        <p:spPr>
          <a:xfrm>
            <a:off x="1282700" y="1220360"/>
            <a:ext cx="9276632" cy="507831"/>
          </a:xfrm>
          <a:prstGeom prst="rect">
            <a:avLst/>
          </a:prstGeom>
          <a:solidFill>
            <a:schemeClr val="tx2">
              <a:lumMod val="50000"/>
            </a:schemeClr>
          </a:solidFill>
          <a:ln>
            <a:solidFill>
              <a:schemeClr val="tx2">
                <a:lumMod val="50000"/>
              </a:schemeClr>
            </a:solidFill>
          </a:ln>
        </p:spPr>
        <p:style>
          <a:lnRef idx="1">
            <a:schemeClr val="accent3"/>
          </a:lnRef>
          <a:fillRef idx="2">
            <a:schemeClr val="accent3"/>
          </a:fillRef>
          <a:effectRef idx="1">
            <a:schemeClr val="accent3"/>
          </a:effectRef>
          <a:fontRef idx="minor">
            <a:schemeClr val="dk1"/>
          </a:fontRef>
        </p:style>
        <p:txBody>
          <a:bodyPr wrap="square" anchor="ctr">
            <a:spAutoFit/>
          </a:bodyPr>
          <a:lstStyle/>
          <a:p>
            <a:pPr algn="ctr">
              <a:lnSpc>
                <a:spcPct val="150000"/>
              </a:lnSpc>
              <a:defRPr/>
            </a:pPr>
            <a:r>
              <a:rPr lang="en-ZA" sz="1800" b="1" dirty="0" smtClean="0">
                <a:solidFill>
                  <a:schemeClr val="bg1"/>
                </a:solidFill>
                <a:latin typeface="Segoe UI Light" panose="020B0502040204020203" pitchFamily="34" charset="0"/>
                <a:cs typeface="Segoe UI Light" panose="020B0502040204020203" pitchFamily="34" charset="0"/>
              </a:rPr>
              <a:t>Programmes Reflect Broad Purposes &amp; Functions, on which Funds are Expended</a:t>
            </a:r>
            <a:endParaRPr lang="en-US" sz="1800" b="1" dirty="0">
              <a:solidFill>
                <a:schemeClr val="bg1"/>
              </a:solidFill>
              <a:latin typeface="Segoe UI Light" panose="020B0502040204020203" pitchFamily="34" charset="0"/>
              <a:cs typeface="Segoe UI Light" panose="020B0502040204020203" pitchFamily="34" charset="0"/>
            </a:endParaRPr>
          </a:p>
        </p:txBody>
      </p:sp>
      <p:graphicFrame>
        <p:nvGraphicFramePr>
          <p:cNvPr id="9" name="Group 345"/>
          <p:cNvGraphicFramePr>
            <a:graphicFrameLocks/>
          </p:cNvGraphicFramePr>
          <p:nvPr>
            <p:extLst>
              <p:ext uri="{D42A27DB-BD31-4B8C-83A1-F6EECF244321}">
                <p14:modId xmlns:p14="http://schemas.microsoft.com/office/powerpoint/2010/main" val="2057354294"/>
              </p:ext>
            </p:extLst>
          </p:nvPr>
        </p:nvGraphicFramePr>
        <p:xfrm>
          <a:off x="1282700" y="1845037"/>
          <a:ext cx="9332290" cy="4438033"/>
        </p:xfrm>
        <a:graphic>
          <a:graphicData uri="http://schemas.openxmlformats.org/drawingml/2006/table">
            <a:tbl>
              <a:tblPr>
                <a:tableStyleId>{2D5ABB26-0587-4C30-8999-92F81FD0307C}</a:tableStyleId>
              </a:tblPr>
              <a:tblGrid>
                <a:gridCol w="3137690">
                  <a:extLst>
                    <a:ext uri="{9D8B030D-6E8A-4147-A177-3AD203B41FA5}">
                      <a16:colId xmlns:a16="http://schemas.microsoft.com/office/drawing/2014/main" val="20000"/>
                    </a:ext>
                  </a:extLst>
                </a:gridCol>
                <a:gridCol w="1548650">
                  <a:extLst>
                    <a:ext uri="{9D8B030D-6E8A-4147-A177-3AD203B41FA5}">
                      <a16:colId xmlns:a16="http://schemas.microsoft.com/office/drawing/2014/main" val="20002"/>
                    </a:ext>
                  </a:extLst>
                </a:gridCol>
                <a:gridCol w="1548650">
                  <a:extLst>
                    <a:ext uri="{9D8B030D-6E8A-4147-A177-3AD203B41FA5}">
                      <a16:colId xmlns:a16="http://schemas.microsoft.com/office/drawing/2014/main" val="20003"/>
                    </a:ext>
                  </a:extLst>
                </a:gridCol>
                <a:gridCol w="1548650">
                  <a:extLst>
                    <a:ext uri="{9D8B030D-6E8A-4147-A177-3AD203B41FA5}">
                      <a16:colId xmlns:a16="http://schemas.microsoft.com/office/drawing/2014/main" val="20004"/>
                    </a:ext>
                  </a:extLst>
                </a:gridCol>
                <a:gridCol w="1548650">
                  <a:extLst>
                    <a:ext uri="{9D8B030D-6E8A-4147-A177-3AD203B41FA5}">
                      <a16:colId xmlns:a16="http://schemas.microsoft.com/office/drawing/2014/main" val="20007"/>
                    </a:ext>
                  </a:extLst>
                </a:gridCol>
              </a:tblGrid>
              <a:tr h="95889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rPr>
                        <a:t>Main </a:t>
                      </a: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Programmes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2020/21</a:t>
                      </a:r>
                      <a:endParaRPr kumimoji="0" lang="en-US" sz="14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Estimate</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Arial Unicode MS" pitchFamily="34" charset="-128"/>
                          <a:cs typeface="Segoe UI Light" panose="020B0502040204020203" pitchFamily="34" charset="0"/>
                        </a:rPr>
                        <a:t>Reprioritisation</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Arial Unicode MS" pitchFamily="34" charset="-128"/>
                          <a:cs typeface="Segoe UI Light" panose="020B0502040204020203" pitchFamily="34" charset="0"/>
                        </a:rPr>
                        <a:t> towards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Arial Unicode MS" pitchFamily="34" charset="-128"/>
                          <a:cs typeface="Segoe UI Light" panose="020B0502040204020203" pitchFamily="34" charset="0"/>
                        </a:rPr>
                        <a:t>COVID-19</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800" b="1" i="0" u="none" strike="noStrike" cap="none" normalizeH="0" baseline="0" dirty="0" smtClean="0">
                        <a:ln>
                          <a:noFill/>
                        </a:ln>
                        <a:solidFill>
                          <a:schemeClr val="bg1"/>
                        </a:solidFill>
                        <a:effectLst/>
                        <a:latin typeface="Segoe UI Light" panose="020B0502040204020203" pitchFamily="34" charset="0"/>
                        <a:ea typeface="Arial Unicode MS" pitchFamily="34" charset="-128"/>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Additional</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 allocation</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2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mn-ea"/>
                          <a:cs typeface="Segoe UI Light" panose="020B0502040204020203" pitchFamily="34" charset="0"/>
                        </a:rPr>
                        <a:t>Adjusted Estimate</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mn-ea"/>
                          <a:cs typeface="Segoe UI Light" panose="020B0502040204020203" pitchFamily="34" charset="0"/>
                        </a:rPr>
                        <a:t>2020/21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10000"/>
                  </a:ext>
                </a:extLst>
              </a:tr>
              <a:tr h="46309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Administration</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20 912 779</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(818 200)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20 094 579</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52667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Visible Policing</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52 327 272</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1 021 000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3 700 000</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57</a:t>
                      </a:r>
                      <a:r>
                        <a:rPr lang="en-GB" sz="1400" b="1" baseline="0"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 048 272</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58531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Detective Services</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20 624 159</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(132 800)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20</a:t>
                      </a:r>
                      <a:r>
                        <a:rPr lang="en-GB" sz="1400" b="1" baseline="0"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 491 359</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56033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Crime Intelligence</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4 403</a:t>
                      </a:r>
                      <a:r>
                        <a:rPr lang="en-GB" sz="1400" b="1" baseline="0"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 531</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4 </a:t>
                      </a: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403</a:t>
                      </a:r>
                      <a:r>
                        <a:rPr lang="en-GB" sz="1400" b="1" baseline="0"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 531</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61541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Protection </a:t>
                      </a:r>
                      <a:r>
                        <a:rPr kumimoji="0" lang="en-US" sz="1400" b="1" u="none" strike="noStrike" cap="none" normalizeH="0" baseline="0" dirty="0" smtClean="0">
                          <a:ln>
                            <a:noFill/>
                          </a:ln>
                          <a:effectLst/>
                          <a:latin typeface="Segoe UI Light" panose="020B0502040204020203" pitchFamily="34" charset="0"/>
                          <a:cs typeface="Segoe UI Light" panose="020B0502040204020203" pitchFamily="34" charset="0"/>
                        </a:rPr>
                        <a:t>&amp; Security </a:t>
                      </a: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Services</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3 443 292</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(70 000)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lnSpc>
                          <a:spcPct val="115000"/>
                        </a:lnSpc>
                        <a:spcBef>
                          <a:spcPts val="140"/>
                        </a:spcBef>
                        <a:spcAft>
                          <a:spcPts val="0"/>
                        </a:spcAft>
                      </a:pPr>
                      <a:r>
                        <a:rPr lang="en-GB" sz="1400" b="1" dirty="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3 </a:t>
                      </a: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373 292</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468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Total</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101 711 033</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3 700 000</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105 411 033</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7789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vert="horz" lIns="91440" tIns="45720" rIns="91440" bIns="45720" rtlCol="0" anchor="ctr">
            <a:normAutofit/>
          </a:bodyPr>
          <a:lstStyle/>
          <a:p>
            <a:r>
              <a:rPr lang="en-ZA" sz="3600" dirty="0">
                <a:solidFill>
                  <a:schemeClr val="tx1"/>
                </a:solidFill>
              </a:rPr>
              <a:t> economic classification</a:t>
            </a: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7</a:t>
            </a:fld>
            <a:endParaRPr lang="en-ZA" dirty="0"/>
          </a:p>
        </p:txBody>
      </p:sp>
      <p:sp>
        <p:nvSpPr>
          <p:cNvPr id="7" name="Content Placeholder 3"/>
          <p:cNvSpPr txBox="1">
            <a:spLocks noGrp="1"/>
          </p:cNvSpPr>
          <p:nvPr>
            <p:ph idx="1"/>
          </p:nvPr>
        </p:nvSpPr>
        <p:spPr>
          <a:xfrm>
            <a:off x="1258862" y="1028827"/>
            <a:ext cx="9348177" cy="507831"/>
          </a:xfrm>
          <a:prstGeom prst="rect">
            <a:avLst/>
          </a:prstGeom>
          <a:solidFill>
            <a:schemeClr val="tx2">
              <a:lumMod val="50000"/>
            </a:schemeClr>
          </a:solidFill>
          <a:ln>
            <a:solidFill>
              <a:schemeClr val="tx2">
                <a:lumMod val="50000"/>
              </a:schemeClr>
            </a:solidFill>
          </a:ln>
        </p:spPr>
        <p:style>
          <a:lnRef idx="1">
            <a:schemeClr val="accent3"/>
          </a:lnRef>
          <a:fillRef idx="2">
            <a:schemeClr val="accent3"/>
          </a:fillRef>
          <a:effectRef idx="1">
            <a:schemeClr val="accent3"/>
          </a:effectRef>
          <a:fontRef idx="minor">
            <a:schemeClr val="dk1"/>
          </a:fontRef>
        </p:style>
        <p:txBody>
          <a:bodyPr wrap="square" anchor="ctr">
            <a:spAutoFit/>
          </a:bodyPr>
          <a:lstStyle/>
          <a:p>
            <a:pPr algn="ctr">
              <a:lnSpc>
                <a:spcPct val="150000"/>
              </a:lnSpc>
              <a:defRPr/>
            </a:pPr>
            <a:r>
              <a:rPr lang="en-ZA" sz="1800" b="1" dirty="0" smtClean="0">
                <a:solidFill>
                  <a:schemeClr val="bg1"/>
                </a:solidFill>
                <a:latin typeface="Segoe UI Light" panose="020B0502040204020203" pitchFamily="34" charset="0"/>
                <a:cs typeface="Segoe UI Light" panose="020B0502040204020203" pitchFamily="34" charset="0"/>
              </a:rPr>
              <a:t>Items Represent Goods &amp; Services to Pursue Purposes &amp; Functions</a:t>
            </a:r>
            <a:endParaRPr lang="en-US" sz="1800" b="1" dirty="0">
              <a:solidFill>
                <a:schemeClr val="bg1"/>
              </a:solidFill>
              <a:latin typeface="Segoe UI Light" panose="020B0502040204020203" pitchFamily="34" charset="0"/>
              <a:cs typeface="Segoe UI Light" panose="020B0502040204020203" pitchFamily="34" charset="0"/>
            </a:endParaRPr>
          </a:p>
        </p:txBody>
      </p:sp>
      <p:graphicFrame>
        <p:nvGraphicFramePr>
          <p:cNvPr id="10" name="Group 345"/>
          <p:cNvGraphicFramePr>
            <a:graphicFrameLocks/>
          </p:cNvGraphicFramePr>
          <p:nvPr>
            <p:extLst>
              <p:ext uri="{D42A27DB-BD31-4B8C-83A1-F6EECF244321}">
                <p14:modId xmlns:p14="http://schemas.microsoft.com/office/powerpoint/2010/main" val="3492353254"/>
              </p:ext>
            </p:extLst>
          </p:nvPr>
        </p:nvGraphicFramePr>
        <p:xfrm>
          <a:off x="1277319" y="1629517"/>
          <a:ext cx="9348179" cy="4985839"/>
        </p:xfrm>
        <a:graphic>
          <a:graphicData uri="http://schemas.openxmlformats.org/drawingml/2006/table">
            <a:tbl>
              <a:tblPr>
                <a:tableStyleId>{2D5ABB26-0587-4C30-8999-92F81FD0307C}</a:tableStyleId>
              </a:tblPr>
              <a:tblGrid>
                <a:gridCol w="3079523">
                  <a:extLst>
                    <a:ext uri="{9D8B030D-6E8A-4147-A177-3AD203B41FA5}">
                      <a16:colId xmlns:a16="http://schemas.microsoft.com/office/drawing/2014/main" val="20000"/>
                    </a:ext>
                  </a:extLst>
                </a:gridCol>
                <a:gridCol w="1567164">
                  <a:extLst>
                    <a:ext uri="{9D8B030D-6E8A-4147-A177-3AD203B41FA5}">
                      <a16:colId xmlns:a16="http://schemas.microsoft.com/office/drawing/2014/main" val="20001"/>
                    </a:ext>
                  </a:extLst>
                </a:gridCol>
                <a:gridCol w="1567164">
                  <a:extLst>
                    <a:ext uri="{9D8B030D-6E8A-4147-A177-3AD203B41FA5}">
                      <a16:colId xmlns:a16="http://schemas.microsoft.com/office/drawing/2014/main" val="20002"/>
                    </a:ext>
                  </a:extLst>
                </a:gridCol>
                <a:gridCol w="1567164">
                  <a:extLst>
                    <a:ext uri="{9D8B030D-6E8A-4147-A177-3AD203B41FA5}">
                      <a16:colId xmlns:a16="http://schemas.microsoft.com/office/drawing/2014/main" val="20003"/>
                    </a:ext>
                  </a:extLst>
                </a:gridCol>
                <a:gridCol w="1567164">
                  <a:extLst>
                    <a:ext uri="{9D8B030D-6E8A-4147-A177-3AD203B41FA5}">
                      <a16:colId xmlns:a16="http://schemas.microsoft.com/office/drawing/2014/main" val="20006"/>
                    </a:ext>
                  </a:extLst>
                </a:gridCol>
              </a:tblGrid>
              <a:tr h="107768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Economic Classification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2020/21</a:t>
                      </a:r>
                      <a:endParaRPr kumimoji="0" lang="en-US" sz="14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Estimate</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1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Arial Unicode MS" pitchFamily="34" charset="-128"/>
                          <a:cs typeface="Segoe UI Light" panose="020B0502040204020203" pitchFamily="34" charset="0"/>
                        </a:rPr>
                        <a:t>Reprioritisation</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Arial Unicode MS" pitchFamily="34" charset="-128"/>
                          <a:cs typeface="Segoe UI Light" panose="020B0502040204020203" pitchFamily="34" charset="0"/>
                        </a:rPr>
                        <a:t> towards COVID-19</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Additional</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 allocation</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100" b="1"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mn-ea"/>
                          <a:cs typeface="Segoe UI Light" panose="020B0502040204020203" pitchFamily="34" charset="0"/>
                        </a:rPr>
                        <a:t>Adjusted Estimate</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Segoe UI Light" panose="020B0502040204020203" pitchFamily="34" charset="0"/>
                          <a:ea typeface="+mn-ea"/>
                          <a:cs typeface="Segoe UI Light" panose="020B0502040204020203" pitchFamily="34" charset="0"/>
                        </a:rPr>
                        <a:t>2020/21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smtClean="0">
                          <a:ln>
                            <a:noFill/>
                          </a:ln>
                          <a:solidFill>
                            <a:schemeClr val="bg1"/>
                          </a:solidFill>
                          <a:effectLst/>
                          <a:latin typeface="Segoe UI Light" panose="020B0502040204020203" pitchFamily="34" charset="0"/>
                          <a:cs typeface="Segoe UI Light" panose="020B0502040204020203" pitchFamily="34" charset="0"/>
                        </a:rPr>
                        <a:t>(R’000)</a:t>
                      </a:r>
                      <a:endParaRPr kumimoji="0" lang="en-US" sz="1400" b="1" i="0" u="none" strike="noStrike" cap="none" normalizeH="0" baseline="0" dirty="0">
                        <a:ln>
                          <a:noFill/>
                        </a:ln>
                        <a:solidFill>
                          <a:schemeClr val="bg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10000"/>
                  </a:ext>
                </a:extLst>
              </a:tr>
              <a:tr h="46309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effectLst/>
                          <a:latin typeface="Segoe UI Light" panose="020B0502040204020203" pitchFamily="34" charset="0"/>
                          <a:cs typeface="Segoe UI Light" panose="020B0502040204020203" pitchFamily="34" charset="0"/>
                        </a:rPr>
                        <a:t>CURRENT PAYMENTS</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96 876 077 </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756 500</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3 700 000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101 332 577</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488421">
                <a:tc>
                  <a:txBody>
                    <a:bodyPr/>
                    <a:lstStyle/>
                    <a:p>
                      <a:pPr marL="182563"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effectLst/>
                          <a:latin typeface="Segoe UI Light" panose="020B0502040204020203" pitchFamily="34" charset="0"/>
                          <a:cs typeface="Segoe UI Light" panose="020B0502040204020203" pitchFamily="34" charset="0"/>
                        </a:rPr>
                        <a:t>Compensation of Employees</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81 112 221</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81 112 221</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514271">
                <a:tc>
                  <a:txBody>
                    <a:bodyPr/>
                    <a:lstStyle/>
                    <a:p>
                      <a:pPr marL="182563"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kern="1200" cap="none" normalizeH="0" baseline="0" dirty="0" smtClean="0">
                          <a:ln>
                            <a:noFill/>
                          </a:ln>
                          <a:solidFill>
                            <a:schemeClr val="tx1"/>
                          </a:solidFill>
                          <a:effectLst/>
                          <a:latin typeface="Segoe UI Light" panose="020B0502040204020203" pitchFamily="34" charset="0"/>
                          <a:ea typeface="+mn-ea"/>
                          <a:cs typeface="Segoe UI Light" panose="020B0502040204020203" pitchFamily="34" charset="0"/>
                        </a:rPr>
                        <a:t>Goods &amp; Services</a:t>
                      </a:r>
                      <a:endParaRPr kumimoji="0" lang="en-US" sz="1400" b="1" u="none" strike="noStrike" kern="1200" cap="none" normalizeH="0" baseline="0" dirty="0">
                        <a:ln>
                          <a:noFill/>
                        </a:ln>
                        <a:solidFill>
                          <a:schemeClr val="tx1"/>
                        </a:solidFill>
                        <a:effectLst/>
                        <a:latin typeface="Segoe UI Light" panose="020B0502040204020203" pitchFamily="34" charset="0"/>
                        <a:ea typeface="+mn-ea"/>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15 763 856</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756 500</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3 700 000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20 220 356</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48425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cs typeface="Segoe UI Light" panose="020B0502040204020203" pitchFamily="34" charset="0"/>
                        </a:rPr>
                        <a:t>TRANSFERS &amp; SUBSIDIES</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1 497 689</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1 497</a:t>
                      </a:r>
                      <a:r>
                        <a:rPr lang="en-ZA" sz="1400" b="1" i="0" u="none" strike="noStrike" baseline="0"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689</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8"/>
                  </a:ext>
                </a:extLst>
              </a:tr>
              <a:tr h="47656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smtClean="0">
                          <a:ln>
                            <a:noFill/>
                          </a:ln>
                          <a:effectLst/>
                          <a:latin typeface="Segoe UI Light" panose="020B0502040204020203" pitchFamily="34" charset="0"/>
                          <a:cs typeface="Segoe UI Light" panose="020B0502040204020203" pitchFamily="34" charset="0"/>
                        </a:rPr>
                        <a:t>PAYMENTS FOR CAPITAL ASSESTS</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3 337 267</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(756 500) </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2 580</a:t>
                      </a:r>
                      <a:r>
                        <a:rPr lang="en-ZA" sz="1400" b="1" i="0" u="none" strike="noStrike" baseline="0"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767</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473528">
                <a:tc>
                  <a:txBody>
                    <a:bodyPr/>
                    <a:lstStyle/>
                    <a:p>
                      <a:pPr marL="182563"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kern="1200" cap="none" normalizeH="0" baseline="0" dirty="0" smtClean="0">
                          <a:ln>
                            <a:noFill/>
                          </a:ln>
                          <a:solidFill>
                            <a:schemeClr val="tx1"/>
                          </a:solidFill>
                          <a:effectLst/>
                          <a:latin typeface="Segoe UI Light" panose="020B0502040204020203" pitchFamily="34" charset="0"/>
                          <a:ea typeface="+mn-ea"/>
                          <a:cs typeface="Segoe UI Light" panose="020B0502040204020203" pitchFamily="34" charset="0"/>
                        </a:rPr>
                        <a:t>Buildings &amp; other fixed structures</a:t>
                      </a:r>
                      <a:endParaRPr kumimoji="0" lang="en-US" sz="1400" b="1" u="none" strike="noStrike" kern="1200" cap="none" normalizeH="0" baseline="0" dirty="0">
                        <a:ln>
                          <a:noFill/>
                        </a:ln>
                        <a:solidFill>
                          <a:schemeClr val="tx1"/>
                        </a:solidFill>
                        <a:effectLst/>
                        <a:latin typeface="Segoe UI Light" panose="020B0502040204020203" pitchFamily="34" charset="0"/>
                        <a:ea typeface="+mn-ea"/>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897 667</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(400 000) </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497</a:t>
                      </a:r>
                      <a:r>
                        <a:rPr lang="en-ZA" sz="1400" b="1" i="0" u="none" strike="noStrike" baseline="0"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667</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449036">
                <a:tc>
                  <a:txBody>
                    <a:bodyPr/>
                    <a:lstStyle/>
                    <a:p>
                      <a:pPr marL="182563"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kern="1200" cap="none" normalizeH="0" baseline="0" dirty="0" smtClean="0">
                          <a:ln>
                            <a:noFill/>
                          </a:ln>
                          <a:solidFill>
                            <a:schemeClr val="tx1"/>
                          </a:solidFill>
                          <a:effectLst/>
                          <a:latin typeface="Segoe UI Light" panose="020B0502040204020203" pitchFamily="34" charset="0"/>
                          <a:ea typeface="+mn-ea"/>
                          <a:cs typeface="Segoe UI Light" panose="020B0502040204020203" pitchFamily="34" charset="0"/>
                        </a:rPr>
                        <a:t>Machinery &amp; Equipment/ Biological Assets</a:t>
                      </a:r>
                      <a:endParaRPr kumimoji="0" lang="en-US" sz="1400" b="1" u="none" strike="noStrike" kern="1200" cap="none" normalizeH="0" baseline="0" dirty="0">
                        <a:ln>
                          <a:noFill/>
                        </a:ln>
                        <a:solidFill>
                          <a:schemeClr val="tx1"/>
                        </a:solidFill>
                        <a:effectLst/>
                        <a:latin typeface="Segoe UI Light" panose="020B0502040204020203" pitchFamily="34" charset="0"/>
                        <a:ea typeface="+mn-ea"/>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2 439 600</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(356 500) </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b"/>
                      <a:r>
                        <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    </a:t>
                      </a:r>
                      <a:r>
                        <a:rPr lang="en-ZA" sz="1400" b="1" i="0" u="none" strike="noStrike" dirty="0" smtClean="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2 083 100</a:t>
                      </a:r>
                      <a:endParaRPr lang="en-ZA" sz="1400" b="1" i="0" u="none" strike="noStrike" dirty="0">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48985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u="none" strike="noStrike" cap="none" normalizeH="0" baseline="0" dirty="0">
                          <a:ln>
                            <a:noFill/>
                          </a:ln>
                          <a:effectLst/>
                          <a:latin typeface="Segoe UI Light" panose="020B0502040204020203" pitchFamily="34" charset="0"/>
                          <a:cs typeface="Segoe UI Light" panose="020B0502040204020203" pitchFamily="34" charset="0"/>
                        </a:rPr>
                        <a:t>Total</a:t>
                      </a:r>
                      <a:endParaRPr kumimoji="0" lang="en-US" sz="1400" b="1" i="0" u="none" strike="noStrike" cap="none" normalizeH="0" baseline="0" dirty="0">
                        <a:ln>
                          <a:noFill/>
                        </a:ln>
                        <a:solidFill>
                          <a:schemeClr val="tx1"/>
                        </a:solidFill>
                        <a:effectLst/>
                        <a:latin typeface="Segoe UI Light"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101 711 033</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rPr>
                        <a:t>3 700 000</a:t>
                      </a:r>
                      <a:endParaRPr kumimoji="0" lang="en-US" sz="1400" b="1" i="0" u="none" strike="noStrike" cap="none" normalizeH="0" baseline="0" dirty="0">
                        <a:ln>
                          <a:noFill/>
                        </a:ln>
                        <a:solidFill>
                          <a:schemeClr val="tx1"/>
                        </a:solidFill>
                        <a:effectLst/>
                        <a:latin typeface="Segoe UI Light" panose="020B0502040204020203" pitchFamily="34" charset="0"/>
                        <a:ea typeface="Segoe UI" panose="020B0502040204020203" pitchFamily="34" charset="0"/>
                        <a:cs typeface="Segoe UI Light" panose="020B0502040204020203"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r">
                        <a:lnSpc>
                          <a:spcPct val="115000"/>
                        </a:lnSpc>
                        <a:spcBef>
                          <a:spcPts val="140"/>
                        </a:spcBef>
                        <a:spcAft>
                          <a:spcPts val="0"/>
                        </a:spcAft>
                      </a:pPr>
                      <a:r>
                        <a:rPr lang="en-GB" sz="1400" b="1" dirty="0" smtClean="0">
                          <a:solidFill>
                            <a:srgbClr val="000000"/>
                          </a:solidFill>
                          <a:effectLst/>
                          <a:latin typeface="Segoe UI Light" panose="020B0502040204020203" pitchFamily="34" charset="0"/>
                          <a:ea typeface="Segoe UI" panose="020B0502040204020203" pitchFamily="34" charset="0"/>
                          <a:cs typeface="Segoe UI Light" panose="020B0502040204020203" pitchFamily="34" charset="0"/>
                        </a:rPr>
                        <a:t>105 411 033</a:t>
                      </a:r>
                      <a:endParaRPr lang="en-ZA" sz="1400" b="1" dirty="0">
                        <a:effectLst/>
                        <a:latin typeface="Segoe UI Light" panose="020B0502040204020203" pitchFamily="34" charset="0"/>
                        <a:ea typeface="Segoe UI" panose="020B0502040204020203" pitchFamily="34" charset="0"/>
                        <a:cs typeface="Segoe UI Light"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4985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AAA570-3596-44A9-950A-E638EE719369}" type="slidenum">
              <a:rPr lang="en-ZA" smtClean="0"/>
              <a:t>8</a:t>
            </a:fld>
            <a:endParaRPr lang="en-ZA" dirty="0"/>
          </a:p>
        </p:txBody>
      </p:sp>
      <p:sp>
        <p:nvSpPr>
          <p:cNvPr id="5" name="Title 4"/>
          <p:cNvSpPr>
            <a:spLocks noGrp="1"/>
          </p:cNvSpPr>
          <p:nvPr>
            <p:ph type="ctrTitle"/>
          </p:nvPr>
        </p:nvSpPr>
        <p:spPr>
          <a:xfrm>
            <a:off x="1359673" y="2983401"/>
            <a:ext cx="8638100" cy="1463040"/>
          </a:xfrm>
        </p:spPr>
        <p:txBody>
          <a:bodyPr>
            <a:noAutofit/>
          </a:bodyPr>
          <a:lstStyle/>
          <a:p>
            <a:r>
              <a:rPr lang="en-ZA" sz="4000" b="1" dirty="0"/>
              <a:t>Reprioritisation as a result of COVID-19 </a:t>
            </a:r>
            <a:r>
              <a:rPr lang="en-ZA" sz="4000" b="1" dirty="0" smtClean="0"/>
              <a:t>impact</a:t>
            </a:r>
            <a:endParaRPr lang="en-ZA" sz="4000" b="1" dirty="0"/>
          </a:p>
        </p:txBody>
      </p:sp>
    </p:spTree>
    <p:extLst>
      <p:ext uri="{BB962C8B-B14F-4D97-AF65-F5344CB8AC3E}">
        <p14:creationId xmlns:p14="http://schemas.microsoft.com/office/powerpoint/2010/main" val="283393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731" y="373069"/>
            <a:ext cx="10786872" cy="730445"/>
          </a:xfrm>
        </p:spPr>
        <p:txBody>
          <a:bodyPr>
            <a:normAutofit/>
          </a:bodyPr>
          <a:lstStyle/>
          <a:p>
            <a:r>
              <a:rPr lang="en-ZA" sz="3600" dirty="0" smtClean="0">
                <a:solidFill>
                  <a:schemeClr val="tx1"/>
                </a:solidFill>
              </a:rPr>
              <a:t> </a:t>
            </a:r>
            <a:r>
              <a:rPr lang="en-ZA" sz="3600" dirty="0">
                <a:solidFill>
                  <a:schemeClr val="tx1"/>
                </a:solidFill>
              </a:rPr>
              <a:t>Reprioritisation as a result of COVID-19 impact </a:t>
            </a:r>
          </a:p>
        </p:txBody>
      </p:sp>
      <p:sp>
        <p:nvSpPr>
          <p:cNvPr id="4" name="Slide Number Placeholder 3"/>
          <p:cNvSpPr>
            <a:spLocks noGrp="1"/>
          </p:cNvSpPr>
          <p:nvPr>
            <p:ph type="sldNum" sz="quarter" idx="12"/>
          </p:nvPr>
        </p:nvSpPr>
        <p:spPr>
          <a:xfrm>
            <a:off x="11190972" y="6558412"/>
            <a:ext cx="973667" cy="274320"/>
          </a:xfrm>
        </p:spPr>
        <p:txBody>
          <a:bodyPr/>
          <a:lstStyle/>
          <a:p>
            <a:fld id="{70AAA570-3596-44A9-950A-E638EE719369}" type="slidenum">
              <a:rPr lang="en-ZA" smtClean="0"/>
              <a:t>9</a:t>
            </a:fld>
            <a:endParaRPr lang="en-ZA" dirty="0"/>
          </a:p>
        </p:txBody>
      </p:sp>
      <p:sp>
        <p:nvSpPr>
          <p:cNvPr id="3" name="Content Placeholder 2"/>
          <p:cNvSpPr>
            <a:spLocks noGrp="1"/>
          </p:cNvSpPr>
          <p:nvPr>
            <p:ph idx="1"/>
          </p:nvPr>
        </p:nvSpPr>
        <p:spPr>
          <a:xfrm>
            <a:off x="1199059" y="999586"/>
            <a:ext cx="10786873" cy="5679510"/>
          </a:xfrm>
        </p:spPr>
        <p:txBody>
          <a:bodyPr>
            <a:noAutofit/>
          </a:bodyPr>
          <a:lstStyle/>
          <a:p>
            <a:pPr marL="358775" indent="-358775" algn="just">
              <a:lnSpc>
                <a:spcPct val="150000"/>
              </a:lnSpc>
              <a:buClrTx/>
              <a:buFont typeface="Symbol" panose="05050102010706020507" pitchFamily="18" charset="2"/>
              <a:buChar char="®"/>
              <a:defRPr/>
            </a:pPr>
            <a:r>
              <a:rPr lang="en-US" sz="1600" dirty="0">
                <a:solidFill>
                  <a:prstClr val="black"/>
                </a:solidFill>
                <a:latin typeface="Segoe UI Light" panose="020B0502040204020203" pitchFamily="34" charset="0"/>
                <a:cs typeface="Segoe UI Light" panose="020B0502040204020203" pitchFamily="34" charset="0"/>
              </a:rPr>
              <a:t>The submission forwarded to National Treasury reflecting on COVID-19 related expenditure planned </a:t>
            </a:r>
            <a:r>
              <a:rPr lang="en-US" sz="1600" dirty="0" smtClean="0">
                <a:solidFill>
                  <a:prstClr val="black"/>
                </a:solidFill>
                <a:latin typeface="Segoe UI Light" panose="020B0502040204020203" pitchFamily="34" charset="0"/>
                <a:cs typeface="Segoe UI Light" panose="020B0502040204020203" pitchFamily="34" charset="0"/>
              </a:rPr>
              <a:t>&amp; </a:t>
            </a:r>
            <a:r>
              <a:rPr lang="en-US" sz="1600" dirty="0">
                <a:solidFill>
                  <a:prstClr val="black"/>
                </a:solidFill>
                <a:latin typeface="Segoe UI Light" panose="020B0502040204020203" pitchFamily="34" charset="0"/>
                <a:cs typeface="Segoe UI Light" panose="020B0502040204020203" pitchFamily="34" charset="0"/>
              </a:rPr>
              <a:t>possibly to be </a:t>
            </a:r>
            <a:r>
              <a:rPr lang="en-US" sz="1600" dirty="0" smtClean="0">
                <a:solidFill>
                  <a:prstClr val="black"/>
                </a:solidFill>
                <a:latin typeface="Segoe UI Light" panose="020B0502040204020203" pitchFamily="34" charset="0"/>
                <a:cs typeface="Segoe UI Light" panose="020B0502040204020203" pitchFamily="34" charset="0"/>
              </a:rPr>
              <a:t>incurred, </a:t>
            </a:r>
            <a:r>
              <a:rPr lang="en-US" sz="1600" dirty="0">
                <a:solidFill>
                  <a:prstClr val="black"/>
                </a:solidFill>
                <a:latin typeface="Segoe UI Light" panose="020B0502040204020203" pitchFamily="34" charset="0"/>
                <a:cs typeface="Segoe UI Light" panose="020B0502040204020203" pitchFamily="34" charset="0"/>
              </a:rPr>
              <a:t>in the current financial year amounted to R4,880 </a:t>
            </a:r>
            <a:r>
              <a:rPr lang="en-US" sz="1600" dirty="0" smtClean="0">
                <a:solidFill>
                  <a:prstClr val="black"/>
                </a:solidFill>
                <a:latin typeface="Segoe UI Light" panose="020B0502040204020203" pitchFamily="34" charset="0"/>
                <a:cs typeface="Segoe UI Light" panose="020B0502040204020203" pitchFamily="34" charset="0"/>
              </a:rPr>
              <a:t>billion.</a:t>
            </a:r>
            <a:endParaRPr lang="en-US" sz="1600" dirty="0">
              <a:solidFill>
                <a:prstClr val="black"/>
              </a:solidFill>
              <a:latin typeface="Segoe UI Light" panose="020B0502040204020203" pitchFamily="34" charset="0"/>
              <a:cs typeface="Segoe UI Light" panose="020B0502040204020203" pitchFamily="34" charset="0"/>
            </a:endParaRPr>
          </a:p>
          <a:p>
            <a:pPr marL="358775" indent="-358775" algn="just">
              <a:lnSpc>
                <a:spcPct val="150000"/>
              </a:lnSpc>
              <a:buClrTx/>
              <a:buFont typeface="Symbol" panose="05050102010706020507" pitchFamily="18" charset="2"/>
              <a:buChar char="®"/>
              <a:defRPr/>
            </a:pPr>
            <a:r>
              <a:rPr lang="en-ZA" sz="1600" dirty="0" smtClean="0">
                <a:solidFill>
                  <a:prstClr val="black"/>
                </a:solidFill>
                <a:latin typeface="Segoe UI Light" panose="020B0502040204020203" pitchFamily="34" charset="0"/>
                <a:cs typeface="Segoe UI Light" panose="020B0502040204020203" pitchFamily="34" charset="0"/>
              </a:rPr>
              <a:t>Core </a:t>
            </a:r>
            <a:r>
              <a:rPr lang="en-ZA" sz="1600" dirty="0">
                <a:solidFill>
                  <a:prstClr val="black"/>
                </a:solidFill>
                <a:latin typeface="Segoe UI Light" panose="020B0502040204020203" pitchFamily="34" charset="0"/>
                <a:cs typeface="Segoe UI Light" panose="020B0502040204020203" pitchFamily="34" charset="0"/>
              </a:rPr>
              <a:t>function activities at a higher intensity level were still being performed during lockdown </a:t>
            </a:r>
            <a:r>
              <a:rPr lang="en-ZA" sz="1600" dirty="0" smtClean="0">
                <a:solidFill>
                  <a:prstClr val="black"/>
                </a:solidFill>
                <a:latin typeface="Segoe UI Light" panose="020B0502040204020203" pitchFamily="34" charset="0"/>
                <a:cs typeface="Segoe UI Light" panose="020B0502040204020203" pitchFamily="34" charset="0"/>
              </a:rPr>
              <a:t>phases, </a:t>
            </a:r>
            <a:r>
              <a:rPr lang="en-ZA" sz="1600" dirty="0">
                <a:solidFill>
                  <a:prstClr val="black"/>
                </a:solidFill>
                <a:latin typeface="Segoe UI Light" panose="020B0502040204020203" pitchFamily="34" charset="0"/>
                <a:cs typeface="Segoe UI Light" panose="020B0502040204020203" pitchFamily="34" charset="0"/>
              </a:rPr>
              <a:t>due to SAPS being an essential service </a:t>
            </a:r>
            <a:r>
              <a:rPr lang="en-ZA" sz="1600" dirty="0" smtClean="0">
                <a:solidFill>
                  <a:prstClr val="black"/>
                </a:solidFill>
                <a:latin typeface="Segoe UI Light" panose="020B0502040204020203" pitchFamily="34" charset="0"/>
                <a:cs typeface="Segoe UI Light" panose="020B0502040204020203" pitchFamily="34" charset="0"/>
              </a:rPr>
              <a:t>(non-core </a:t>
            </a:r>
            <a:r>
              <a:rPr lang="en-ZA" sz="1600" dirty="0">
                <a:solidFill>
                  <a:prstClr val="black"/>
                </a:solidFill>
                <a:latin typeface="Segoe UI Light" panose="020B0502040204020203" pitchFamily="34" charset="0"/>
                <a:cs typeface="Segoe UI Light" panose="020B0502040204020203" pitchFamily="34" charset="0"/>
              </a:rPr>
              <a:t>functions were also </a:t>
            </a:r>
            <a:r>
              <a:rPr lang="en-ZA" sz="1600" dirty="0" smtClean="0">
                <a:solidFill>
                  <a:prstClr val="black"/>
                </a:solidFill>
                <a:latin typeface="Segoe UI Light" panose="020B0502040204020203" pitchFamily="34" charset="0"/>
                <a:cs typeface="Segoe UI Light" panose="020B0502040204020203" pitchFamily="34" charset="0"/>
              </a:rPr>
              <a:t>performed).</a:t>
            </a:r>
            <a:endParaRPr lang="en-ZA" sz="1600" dirty="0">
              <a:solidFill>
                <a:prstClr val="black"/>
              </a:solidFill>
              <a:latin typeface="Segoe UI Light" panose="020B0502040204020203" pitchFamily="34" charset="0"/>
              <a:cs typeface="Segoe UI Light" panose="020B0502040204020203" pitchFamily="34" charset="0"/>
            </a:endParaRPr>
          </a:p>
          <a:p>
            <a:pPr marL="358775" indent="-358775" algn="just">
              <a:lnSpc>
                <a:spcPct val="150000"/>
              </a:lnSpc>
              <a:buClrTx/>
              <a:buFont typeface="Symbol" panose="05050102010706020507" pitchFamily="18" charset="2"/>
              <a:buChar char="®"/>
              <a:defRPr/>
            </a:pPr>
            <a:r>
              <a:rPr lang="en-ZA" sz="1600" dirty="0" smtClean="0">
                <a:solidFill>
                  <a:prstClr val="black"/>
                </a:solidFill>
                <a:latin typeface="Segoe UI Light" panose="020B0502040204020203" pitchFamily="34" charset="0"/>
                <a:cs typeface="Segoe UI Light" panose="020B0502040204020203" pitchFamily="34" charset="0"/>
              </a:rPr>
              <a:t>Reserve </a:t>
            </a:r>
            <a:r>
              <a:rPr lang="en-ZA" sz="1600" dirty="0">
                <a:solidFill>
                  <a:prstClr val="black"/>
                </a:solidFill>
                <a:latin typeface="Segoe UI Light" panose="020B0502040204020203" pitchFamily="34" charset="0"/>
                <a:cs typeface="Segoe UI Light" panose="020B0502040204020203" pitchFamily="34" charset="0"/>
              </a:rPr>
              <a:t>Force members were deployed </a:t>
            </a:r>
            <a:r>
              <a:rPr lang="en-ZA" sz="1600" dirty="0" smtClean="0">
                <a:solidFill>
                  <a:prstClr val="black"/>
                </a:solidFill>
                <a:latin typeface="Segoe UI Light" panose="020B0502040204020203" pitchFamily="34" charset="0"/>
                <a:cs typeface="Segoe UI Light" panose="020B0502040204020203" pitchFamily="34" charset="0"/>
              </a:rPr>
              <a:t>&amp; </a:t>
            </a:r>
            <a:r>
              <a:rPr lang="en-ZA" sz="1600" dirty="0">
                <a:solidFill>
                  <a:prstClr val="black"/>
                </a:solidFill>
                <a:latin typeface="Segoe UI Light" panose="020B0502040204020203" pitchFamily="34" charset="0"/>
                <a:cs typeface="Segoe UI Light" panose="020B0502040204020203" pitchFamily="34" charset="0"/>
              </a:rPr>
              <a:t>various static </a:t>
            </a:r>
            <a:r>
              <a:rPr lang="en-ZA" sz="1600" dirty="0" smtClean="0">
                <a:solidFill>
                  <a:prstClr val="black"/>
                </a:solidFill>
                <a:latin typeface="Segoe UI Light" panose="020B0502040204020203" pitchFamily="34" charset="0"/>
                <a:cs typeface="Segoe UI Light" panose="020B0502040204020203" pitchFamily="34" charset="0"/>
              </a:rPr>
              <a:t>&amp; </a:t>
            </a:r>
            <a:r>
              <a:rPr lang="en-ZA" sz="1600" dirty="0">
                <a:solidFill>
                  <a:prstClr val="black"/>
                </a:solidFill>
                <a:latin typeface="Segoe UI Light" panose="020B0502040204020203" pitchFamily="34" charset="0"/>
                <a:cs typeface="Segoe UI Light" panose="020B0502040204020203" pitchFamily="34" charset="0"/>
              </a:rPr>
              <a:t>roving roadblocks were also </a:t>
            </a:r>
            <a:r>
              <a:rPr lang="en-ZA" sz="1600" dirty="0" smtClean="0">
                <a:solidFill>
                  <a:prstClr val="black"/>
                </a:solidFill>
                <a:latin typeface="Segoe UI Light" panose="020B0502040204020203" pitchFamily="34" charset="0"/>
                <a:cs typeface="Segoe UI Light" panose="020B0502040204020203" pitchFamily="34" charset="0"/>
              </a:rPr>
              <a:t>deployed.</a:t>
            </a:r>
            <a:endParaRPr lang="en-ZA" sz="1600" dirty="0">
              <a:solidFill>
                <a:prstClr val="black"/>
              </a:solidFill>
              <a:latin typeface="Segoe UI Light" panose="020B0502040204020203" pitchFamily="34" charset="0"/>
              <a:cs typeface="Segoe UI Light" panose="020B0502040204020203" pitchFamily="34" charset="0"/>
            </a:endParaRPr>
          </a:p>
          <a:p>
            <a:pPr marL="358775" indent="-358775" algn="just">
              <a:lnSpc>
                <a:spcPct val="150000"/>
              </a:lnSpc>
              <a:buClrTx/>
              <a:buFont typeface="Symbol" panose="05050102010706020507" pitchFamily="18" charset="2"/>
              <a:buChar char="®"/>
              <a:defRPr/>
            </a:pPr>
            <a:r>
              <a:rPr lang="en-ZA" sz="1600" dirty="0" smtClean="0">
                <a:solidFill>
                  <a:prstClr val="black"/>
                </a:solidFill>
                <a:latin typeface="Segoe UI Light" panose="020B0502040204020203" pitchFamily="34" charset="0"/>
                <a:cs typeface="Segoe UI Light" panose="020B0502040204020203" pitchFamily="34" charset="0"/>
              </a:rPr>
              <a:t>No </a:t>
            </a:r>
            <a:r>
              <a:rPr lang="en-ZA" sz="1600" dirty="0">
                <a:solidFill>
                  <a:prstClr val="black"/>
                </a:solidFill>
                <a:latin typeface="Segoe UI Light" panose="020B0502040204020203" pitchFamily="34" charset="0"/>
                <a:cs typeface="Segoe UI Light" panose="020B0502040204020203" pitchFamily="34" charset="0"/>
              </a:rPr>
              <a:t>reprioritisation from compensation of employees </a:t>
            </a:r>
            <a:r>
              <a:rPr lang="en-ZA" sz="1600" dirty="0" smtClean="0">
                <a:solidFill>
                  <a:prstClr val="black"/>
                </a:solidFill>
                <a:latin typeface="Segoe UI Light" panose="020B0502040204020203" pitchFamily="34" charset="0"/>
                <a:cs typeface="Segoe UI Light" panose="020B0502040204020203" pitchFamily="34" charset="0"/>
              </a:rPr>
              <a:t>environment, </a:t>
            </a:r>
            <a:r>
              <a:rPr lang="en-ZA" sz="1600" dirty="0">
                <a:solidFill>
                  <a:prstClr val="black"/>
                </a:solidFill>
                <a:latin typeface="Segoe UI Light" panose="020B0502040204020203" pitchFamily="34" charset="0"/>
                <a:cs typeface="Segoe UI Light" panose="020B0502040204020203" pitchFamily="34" charset="0"/>
              </a:rPr>
              <a:t>at present </a:t>
            </a:r>
            <a:r>
              <a:rPr lang="en-ZA" sz="1600" dirty="0" smtClean="0">
                <a:solidFill>
                  <a:prstClr val="black"/>
                </a:solidFill>
                <a:latin typeface="Segoe UI Light" panose="020B0502040204020203" pitchFamily="34" charset="0"/>
                <a:cs typeface="Segoe UI Light" panose="020B0502040204020203" pitchFamily="34" charset="0"/>
              </a:rPr>
              <a:t>(cost </a:t>
            </a:r>
            <a:r>
              <a:rPr lang="en-ZA" sz="1600" dirty="0">
                <a:solidFill>
                  <a:prstClr val="black"/>
                </a:solidFill>
                <a:latin typeface="Segoe UI Light" panose="020B0502040204020203" pitchFamily="34" charset="0"/>
                <a:cs typeface="Segoe UI Light" panose="020B0502040204020203" pitchFamily="34" charset="0"/>
              </a:rPr>
              <a:t>of living adjustments still to be confirmed</a:t>
            </a:r>
            <a:r>
              <a:rPr lang="en-ZA" sz="1600" dirty="0" smtClean="0">
                <a:solidFill>
                  <a:prstClr val="black"/>
                </a:solidFill>
                <a:latin typeface="Segoe UI Light" panose="020B0502040204020203" pitchFamily="34" charset="0"/>
                <a:cs typeface="Segoe UI Light" panose="020B0502040204020203" pitchFamily="34" charset="0"/>
              </a:rPr>
              <a:t>).</a:t>
            </a:r>
            <a:endParaRPr lang="en-ZA" sz="1600" dirty="0">
              <a:solidFill>
                <a:prstClr val="black"/>
              </a:solidFill>
              <a:latin typeface="Segoe UI Light" panose="020B0502040204020203" pitchFamily="34" charset="0"/>
              <a:cs typeface="Segoe UI Light" panose="020B0502040204020203" pitchFamily="34" charset="0"/>
            </a:endParaRPr>
          </a:p>
          <a:p>
            <a:pPr marL="358775" indent="-358775" algn="just">
              <a:lnSpc>
                <a:spcPct val="150000"/>
              </a:lnSpc>
              <a:buClrTx/>
              <a:buFont typeface="Symbol" panose="05050102010706020507" pitchFamily="18" charset="2"/>
              <a:buChar char="®"/>
              <a:defRPr/>
            </a:pPr>
            <a:r>
              <a:rPr lang="en-ZA" sz="1600" dirty="0" smtClean="0">
                <a:solidFill>
                  <a:prstClr val="black"/>
                </a:solidFill>
                <a:latin typeface="Segoe UI Light" panose="020B0502040204020203" pitchFamily="34" charset="0"/>
                <a:cs typeface="Segoe UI Light" panose="020B0502040204020203" pitchFamily="34" charset="0"/>
              </a:rPr>
              <a:t>Baseline </a:t>
            </a:r>
            <a:r>
              <a:rPr lang="en-ZA" sz="1600" dirty="0">
                <a:solidFill>
                  <a:prstClr val="black"/>
                </a:solidFill>
                <a:latin typeface="Segoe UI Light" panose="020B0502040204020203" pitchFamily="34" charset="0"/>
                <a:cs typeface="Segoe UI Light" panose="020B0502040204020203" pitchFamily="34" charset="0"/>
              </a:rPr>
              <a:t>reprioritisation towards COVID-19 </a:t>
            </a:r>
            <a:r>
              <a:rPr lang="en-ZA" sz="1600" dirty="0" smtClean="0">
                <a:solidFill>
                  <a:prstClr val="black"/>
                </a:solidFill>
                <a:latin typeface="Segoe UI Light" panose="020B0502040204020203" pitchFamily="34" charset="0"/>
                <a:cs typeface="Segoe UI Light" panose="020B0502040204020203" pitchFamily="34" charset="0"/>
              </a:rPr>
              <a:t>expenditure, </a:t>
            </a:r>
            <a:r>
              <a:rPr lang="en-ZA" sz="1600" dirty="0">
                <a:solidFill>
                  <a:prstClr val="black"/>
                </a:solidFill>
                <a:latin typeface="Segoe UI Light" panose="020B0502040204020203" pitchFamily="34" charset="0"/>
                <a:cs typeface="Segoe UI Light" panose="020B0502040204020203" pitchFamily="34" charset="0"/>
              </a:rPr>
              <a:t>as well as additional allocation e</a:t>
            </a:r>
            <a:r>
              <a:rPr lang="en-ZA" sz="1600" dirty="0" smtClean="0">
                <a:solidFill>
                  <a:prstClr val="black"/>
                </a:solidFill>
                <a:latin typeface="Segoe UI Light" panose="020B0502040204020203" pitchFamily="34" charset="0"/>
                <a:cs typeface="Segoe UI Light" panose="020B0502040204020203" pitchFamily="34" charset="0"/>
              </a:rPr>
              <a:t>armarked </a:t>
            </a:r>
            <a:r>
              <a:rPr lang="en-ZA" sz="1600" dirty="0">
                <a:solidFill>
                  <a:prstClr val="black"/>
                </a:solidFill>
                <a:latin typeface="Segoe UI Light" panose="020B0502040204020203" pitchFamily="34" charset="0"/>
                <a:cs typeface="Segoe UI Light" panose="020B0502040204020203" pitchFamily="34" charset="0"/>
              </a:rPr>
              <a:t>by National Treasury </a:t>
            </a:r>
            <a:r>
              <a:rPr lang="en-ZA" sz="1600" dirty="0" smtClean="0">
                <a:solidFill>
                  <a:prstClr val="black"/>
                </a:solidFill>
                <a:latin typeface="Segoe UI Light" panose="020B0502040204020203" pitchFamily="34" charset="0"/>
                <a:cs typeface="Segoe UI Light" panose="020B0502040204020203" pitchFamily="34" charset="0"/>
              </a:rPr>
              <a:t>(may </a:t>
            </a:r>
            <a:r>
              <a:rPr lang="en-ZA" sz="1600" dirty="0">
                <a:solidFill>
                  <a:prstClr val="black"/>
                </a:solidFill>
                <a:latin typeface="Segoe UI Light" panose="020B0502040204020203" pitchFamily="34" charset="0"/>
                <a:cs typeface="Segoe UI Light" panose="020B0502040204020203" pitchFamily="34" charset="0"/>
              </a:rPr>
              <a:t>not be utilised for other purposes</a:t>
            </a:r>
            <a:r>
              <a:rPr lang="en-ZA" sz="1600" dirty="0" smtClean="0">
                <a:solidFill>
                  <a:prstClr val="black"/>
                </a:solidFill>
                <a:latin typeface="Segoe UI Light" panose="020B0502040204020203" pitchFamily="34" charset="0"/>
                <a:cs typeface="Segoe UI Light" panose="020B0502040204020203" pitchFamily="34" charset="0"/>
              </a:rPr>
              <a:t>).</a:t>
            </a:r>
            <a:endParaRPr lang="en-ZA" sz="1600" dirty="0">
              <a:solidFill>
                <a:prstClr val="black"/>
              </a:solidFill>
              <a:latin typeface="Segoe UI Light" panose="020B0502040204020203" pitchFamily="34" charset="0"/>
              <a:cs typeface="Segoe UI Light" panose="020B0502040204020203" pitchFamily="34" charset="0"/>
            </a:endParaRPr>
          </a:p>
          <a:p>
            <a:pPr marL="358775" indent="-358775" algn="just">
              <a:lnSpc>
                <a:spcPct val="150000"/>
              </a:lnSpc>
              <a:buClrTx/>
              <a:buFont typeface="Symbol" panose="05050102010706020507" pitchFamily="18" charset="2"/>
              <a:buChar char="®"/>
              <a:defRPr/>
            </a:pPr>
            <a:r>
              <a:rPr lang="en-ZA" sz="1600" dirty="0" smtClean="0">
                <a:solidFill>
                  <a:prstClr val="black"/>
                </a:solidFill>
                <a:latin typeface="Segoe UI Light" panose="020B0502040204020203" pitchFamily="34" charset="0"/>
                <a:cs typeface="Segoe UI Light" panose="020B0502040204020203" pitchFamily="34" charset="0"/>
              </a:rPr>
              <a:t>Some </a:t>
            </a:r>
            <a:r>
              <a:rPr lang="en-ZA" sz="1600" dirty="0">
                <a:solidFill>
                  <a:prstClr val="black"/>
                </a:solidFill>
                <a:latin typeface="Segoe UI Light" panose="020B0502040204020203" pitchFamily="34" charset="0"/>
                <a:cs typeface="Segoe UI Light" panose="020B0502040204020203" pitchFamily="34" charset="0"/>
              </a:rPr>
              <a:t>reprioritisations may be </a:t>
            </a:r>
            <a:r>
              <a:rPr lang="en-ZA" sz="1600" dirty="0" smtClean="0">
                <a:solidFill>
                  <a:prstClr val="black"/>
                </a:solidFill>
                <a:latin typeface="Segoe UI Light" panose="020B0502040204020203" pitchFamily="34" charset="0"/>
                <a:cs typeface="Segoe UI Light" panose="020B0502040204020203" pitchFamily="34" charset="0"/>
              </a:rPr>
              <a:t>reconsidered, in-year, </a:t>
            </a:r>
            <a:r>
              <a:rPr lang="en-ZA" sz="1600" dirty="0">
                <a:solidFill>
                  <a:prstClr val="black"/>
                </a:solidFill>
                <a:latin typeface="Segoe UI Light" panose="020B0502040204020203" pitchFamily="34" charset="0"/>
                <a:cs typeface="Segoe UI Light" panose="020B0502040204020203" pitchFamily="34" charset="0"/>
              </a:rPr>
              <a:t>by National </a:t>
            </a:r>
            <a:r>
              <a:rPr lang="en-ZA" sz="1600" dirty="0" smtClean="0">
                <a:solidFill>
                  <a:prstClr val="black"/>
                </a:solidFill>
                <a:latin typeface="Segoe UI Light" panose="020B0502040204020203" pitchFamily="34" charset="0"/>
                <a:cs typeface="Segoe UI Light" panose="020B0502040204020203" pitchFamily="34" charset="0"/>
              </a:rPr>
              <a:t>Treasury.</a:t>
            </a:r>
            <a:endParaRPr lang="en-ZA" sz="1600" dirty="0">
              <a:solidFill>
                <a:prstClr val="black"/>
              </a:solidFill>
              <a:latin typeface="Segoe UI Light" panose="020B0502040204020203" pitchFamily="34" charset="0"/>
              <a:cs typeface="Segoe UI Light" panose="020B0502040204020203" pitchFamily="34" charset="0"/>
            </a:endParaRPr>
          </a:p>
          <a:p>
            <a:pPr marL="358775" indent="-358775" algn="just">
              <a:lnSpc>
                <a:spcPct val="150000"/>
              </a:lnSpc>
              <a:buClrTx/>
              <a:buFont typeface="Symbol" panose="05050102010706020507" pitchFamily="18" charset="2"/>
              <a:buChar char="®"/>
              <a:defRPr/>
            </a:pPr>
            <a:r>
              <a:rPr lang="en-ZA" sz="1600" dirty="0" smtClean="0">
                <a:solidFill>
                  <a:prstClr val="black"/>
                </a:solidFill>
                <a:latin typeface="Segoe UI Light" panose="020B0502040204020203" pitchFamily="34" charset="0"/>
                <a:cs typeface="Segoe UI Light" panose="020B0502040204020203" pitchFamily="34" charset="0"/>
              </a:rPr>
              <a:t>Building </a:t>
            </a:r>
            <a:r>
              <a:rPr lang="en-ZA" sz="1600" dirty="0">
                <a:solidFill>
                  <a:prstClr val="black"/>
                </a:solidFill>
                <a:latin typeface="Segoe UI Light" panose="020B0502040204020203" pitchFamily="34" charset="0"/>
                <a:cs typeface="Segoe UI Light" panose="020B0502040204020203" pitchFamily="34" charset="0"/>
              </a:rPr>
              <a:t>environment projects were delayed as a result of the lockdown phases implemented </a:t>
            </a:r>
            <a:r>
              <a:rPr lang="en-ZA" sz="1600" dirty="0" smtClean="0">
                <a:solidFill>
                  <a:prstClr val="black"/>
                </a:solidFill>
                <a:latin typeface="Segoe UI Light" panose="020B0502040204020203" pitchFamily="34" charset="0"/>
                <a:cs typeface="Segoe UI Light" panose="020B0502040204020203" pitchFamily="34" charset="0"/>
              </a:rPr>
              <a:t>(details are reflected on the following slide).</a:t>
            </a:r>
            <a:endParaRPr lang="en-ZA" sz="1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86918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14703</TotalTime>
  <Words>1679</Words>
  <Application>Microsoft Office PowerPoint</Application>
  <PresentationFormat>Widescreen</PresentationFormat>
  <Paragraphs>274</Paragraphs>
  <Slides>20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Segoe UI</vt:lpstr>
      <vt:lpstr>Segoe UI Light</vt:lpstr>
      <vt:lpstr>Symbol</vt:lpstr>
      <vt:lpstr>Tw Cen MT</vt:lpstr>
      <vt:lpstr>Tw Cen MT Condensed</vt:lpstr>
      <vt:lpstr>Wingdings</vt:lpstr>
      <vt:lpstr>Wingdings 3</vt:lpstr>
      <vt:lpstr>Integral</vt:lpstr>
      <vt:lpstr>South African Police Service - Special Adjustments Estimate 2020/2021</vt:lpstr>
      <vt:lpstr>Table of Contents</vt:lpstr>
      <vt:lpstr>Implications of the COVID-19 Pandemic on the mandate of the Department</vt:lpstr>
      <vt:lpstr> The Department’s management &amp; containment of covid-19</vt:lpstr>
      <vt:lpstr>2020 Special Adjustments Estimates of National Expenditure (Programmes &amp; economic classification)</vt:lpstr>
      <vt:lpstr> Financial programmes</vt:lpstr>
      <vt:lpstr> economic classification</vt:lpstr>
      <vt:lpstr>Reprioritisation as a result of COVID-19 impact</vt:lpstr>
      <vt:lpstr> Reprioritisation as a result of COVID-19 impact </vt:lpstr>
      <vt:lpstr> building environment projects to be delayed</vt:lpstr>
      <vt:lpstr> Personal Protective Equipment procurements</vt:lpstr>
      <vt:lpstr>Impact on service delivery – strategic and annual performance plan of the saps</vt:lpstr>
      <vt:lpstr> MAIN adjustments to the SAPS strategic plan for 2020 - 2025</vt:lpstr>
      <vt:lpstr> key considerations during review of targets</vt:lpstr>
      <vt:lpstr> programmes not affected</vt:lpstr>
      <vt:lpstr>MAIN adjustments to the SAPS annual performance plan for 2020/2021</vt:lpstr>
      <vt:lpstr>MAIN adjustments to the SAPS annual performance plan for 2020/2021</vt:lpstr>
      <vt:lpstr>MAIN adjustments to the SAPS annual performance plan for 2020/2021</vt:lpstr>
      <vt:lpstr>MAIN adjustments to the SAPS annual performance plan for 2020/2021</vt:lpstr>
      <vt:lpstr>Thank you</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Response Plan</dc:title>
  <dc:creator>Major General Rabie</dc:creator>
  <cp:lastModifiedBy>Babalwa Mbengo</cp:lastModifiedBy>
  <cp:revision>1019</cp:revision>
  <cp:lastPrinted>2020-06-30T05:33:16Z</cp:lastPrinted>
  <dcterms:created xsi:type="dcterms:W3CDTF">2019-09-14T12:11:30Z</dcterms:created>
  <dcterms:modified xsi:type="dcterms:W3CDTF">2020-07-09T13:15:04Z</dcterms:modified>
</cp:coreProperties>
</file>