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sldIdLst>
    <p:sldId id="269" r:id="rId2"/>
    <p:sldId id="2539" r:id="rId3"/>
    <p:sldId id="266" r:id="rId4"/>
    <p:sldId id="308" r:id="rId5"/>
    <p:sldId id="309" r:id="rId6"/>
    <p:sldId id="282" r:id="rId7"/>
    <p:sldId id="2514" r:id="rId8"/>
    <p:sldId id="2517" r:id="rId9"/>
    <p:sldId id="2488" r:id="rId10"/>
    <p:sldId id="284" r:id="rId11"/>
    <p:sldId id="286" r:id="rId12"/>
    <p:sldId id="299" r:id="rId13"/>
    <p:sldId id="2504" r:id="rId14"/>
    <p:sldId id="2529" r:id="rId15"/>
    <p:sldId id="278" r:id="rId16"/>
    <p:sldId id="2530" r:id="rId17"/>
    <p:sldId id="2507" r:id="rId18"/>
    <p:sldId id="2509" r:id="rId19"/>
    <p:sldId id="279" r:id="rId20"/>
    <p:sldId id="2508" r:id="rId21"/>
    <p:sldId id="2537" r:id="rId22"/>
    <p:sldId id="280" r:id="rId23"/>
    <p:sldId id="281" r:id="rId24"/>
    <p:sldId id="2543" r:id="rId25"/>
    <p:sldId id="2557" r:id="rId26"/>
    <p:sldId id="2555" r:id="rId27"/>
    <p:sldId id="2554" r:id="rId28"/>
    <p:sldId id="2541" r:id="rId29"/>
    <p:sldId id="298" r:id="rId30"/>
    <p:sldId id="2505" r:id="rId31"/>
    <p:sldId id="312" r:id="rId32"/>
    <p:sldId id="2525" r:id="rId33"/>
    <p:sldId id="2533" r:id="rId34"/>
    <p:sldId id="2510" r:id="rId35"/>
    <p:sldId id="2536" r:id="rId36"/>
    <p:sldId id="2506" r:id="rId37"/>
    <p:sldId id="2527" r:id="rId38"/>
    <p:sldId id="2520" r:id="rId39"/>
    <p:sldId id="2521" r:id="rId40"/>
    <p:sldId id="2528" r:id="rId41"/>
    <p:sldId id="2542" r:id="rId42"/>
    <p:sldId id="2532" r:id="rId43"/>
    <p:sldId id="2519" r:id="rId44"/>
    <p:sldId id="2499" r:id="rId45"/>
    <p:sldId id="2516" r:id="rId46"/>
    <p:sldId id="2518" r:id="rId47"/>
    <p:sldId id="2535" r:id="rId48"/>
    <p:sldId id="2526" r:id="rId49"/>
    <p:sldId id="2553" r:id="rId50"/>
    <p:sldId id="2524" r:id="rId51"/>
    <p:sldId id="2534" r:id="rId52"/>
    <p:sldId id="2511" r:id="rId53"/>
    <p:sldId id="2513" r:id="rId54"/>
    <p:sldId id="314" r:id="rId55"/>
    <p:sldId id="2531" r:id="rId56"/>
    <p:sldId id="2490" r:id="rId57"/>
    <p:sldId id="2497" r:id="rId58"/>
    <p:sldId id="2496" r:id="rId59"/>
    <p:sldId id="2491" r:id="rId60"/>
    <p:sldId id="2493" r:id="rId61"/>
    <p:sldId id="2495" r:id="rId62"/>
    <p:sldId id="2538" r:id="rId63"/>
    <p:sldId id="293" r:id="rId64"/>
    <p:sldId id="26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H. Van Rensburg" initials="KHVR" lastIdx="16" clrIdx="0">
    <p:extLst>
      <p:ext uri="{19B8F6BF-5375-455C-9EA6-DF929625EA0E}">
        <p15:presenceInfo xmlns:p15="http://schemas.microsoft.com/office/powerpoint/2012/main" xmlns="" userId="S-1-5-21-1275210071-1383384898-854245398-28104" providerId="AD"/>
      </p:ext>
    </p:extLst>
  </p:cmAuthor>
  <p:cmAuthor id="2" name="Alicia Victor (AC)" initials="AV(" lastIdx="14" clrIdx="1">
    <p:extLst>
      <p:ext uri="{19B8F6BF-5375-455C-9EA6-DF929625EA0E}">
        <p15:presenceInfo xmlns:p15="http://schemas.microsoft.com/office/powerpoint/2012/main" xmlns="" userId="S-1-5-21-1275210071-1383384898-854245398-27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A82E"/>
    <a:srgbClr val="000000"/>
    <a:srgbClr val="A9D18E"/>
    <a:srgbClr val="2233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7" autoAdjust="0"/>
    <p:restoredTop sz="94643"/>
  </p:normalViewPr>
  <p:slideViewPr>
    <p:cSldViewPr snapToGrid="0">
      <p:cViewPr varScale="1">
        <p:scale>
          <a:sx n="72" d="100"/>
          <a:sy n="72" d="100"/>
        </p:scale>
        <p:origin x="-117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7.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B94E5-6483-499D-935F-BCB91FD0774F}" type="doc">
      <dgm:prSet loTypeId="urn:microsoft.com/office/officeart/2008/layout/HorizontalMultiLevelHierarchy" loCatId="hierarchy" qsTypeId="urn:microsoft.com/office/officeart/2005/8/quickstyle/simple1" qsCatId="simple" csTypeId="urn:microsoft.com/office/officeart/2005/8/colors/accent3_4" csCatId="accent3" phldr="1"/>
      <dgm:spPr/>
      <dgm:t>
        <a:bodyPr/>
        <a:lstStyle/>
        <a:p>
          <a:endParaRPr lang="en-US"/>
        </a:p>
      </dgm:t>
    </dgm:pt>
    <dgm:pt modelId="{7CDFED2C-80D0-4D99-8B28-668ED1D67209}">
      <dgm:prSet custT="1"/>
      <dgm:spPr>
        <a:solidFill>
          <a:schemeClr val="accent1"/>
        </a:solidFill>
      </dgm:spPr>
      <dgm:t>
        <a:bodyPr/>
        <a:lstStyle/>
        <a:p>
          <a:pPr algn="ctr">
            <a:lnSpc>
              <a:spcPct val="100000"/>
            </a:lnSpc>
          </a:pPr>
          <a:r>
            <a:rPr lang="en-US" sz="1400" b="1">
              <a:latin typeface="Arial Narrow" panose="020B0606020202030204" pitchFamily="34" charset="0"/>
              <a:cs typeface="Arial" panose="020B0604020202020204" pitchFamily="34" charset="0"/>
            </a:rPr>
            <a:t>INDICATORS ACHIEVED</a:t>
          </a:r>
          <a:endParaRPr lang="en-US" sz="1400" b="1" dirty="0">
            <a:latin typeface="Arial Narrow" panose="020B0606020202030204" pitchFamily="34" charset="0"/>
            <a:cs typeface="Arial" panose="020B0604020202020204" pitchFamily="34" charset="0"/>
          </a:endParaRPr>
        </a:p>
      </dgm:t>
    </dgm:pt>
    <dgm:pt modelId="{4F82C051-58F9-4423-9EF8-203048605A71}" type="parTrans" cxnId="{B5B2EEF1-88F3-4520-B5FD-667C468E36BF}">
      <dgm:prSet/>
      <dgm:spPr/>
      <dgm:t>
        <a:bodyPr/>
        <a:lstStyle/>
        <a:p>
          <a:endParaRPr lang="en-US" sz="1800" b="1">
            <a:latin typeface="Arial Narrow" panose="020B0606020202030204" pitchFamily="34" charset="0"/>
          </a:endParaRPr>
        </a:p>
      </dgm:t>
    </dgm:pt>
    <dgm:pt modelId="{24D14596-6907-4643-A4CD-CCAD175A13C8}" type="sibTrans" cxnId="{B5B2EEF1-88F3-4520-B5FD-667C468E36BF}">
      <dgm:prSet/>
      <dgm:spPr/>
      <dgm:t>
        <a:bodyPr/>
        <a:lstStyle/>
        <a:p>
          <a:endParaRPr lang="en-US" sz="1800" b="1">
            <a:latin typeface="Arial Narrow" panose="020B0606020202030204" pitchFamily="34" charset="0"/>
          </a:endParaRPr>
        </a:p>
      </dgm:t>
    </dgm:pt>
    <dgm:pt modelId="{B8CC447B-A504-4D7E-9440-0FF01A9576ED}">
      <dgm:prSe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a:latin typeface="Arial Narrow" panose="020B0606020202030204" pitchFamily="34" charset="0"/>
            <a:cs typeface="Arial" panose="020B0604020202020204" pitchFamily="34" charset="0"/>
          </a:endParaRPr>
        </a:p>
        <a:p>
          <a:pPr marL="0" marR="0" lvl="0" indent="0" algn="ctr" defTabSz="533400" rtl="0" eaLnBrk="1" fontAlgn="auto" latinLnBrk="0" hangingPunct="1">
            <a:lnSpc>
              <a:spcPct val="100000"/>
            </a:lnSpc>
            <a:spcBef>
              <a:spcPct val="0"/>
            </a:spcBef>
            <a:spcAft>
              <a:spcPct val="35000"/>
            </a:spcAft>
            <a:buClrTx/>
            <a:buSzTx/>
            <a:buFontTx/>
            <a:buNone/>
            <a:tabLst/>
            <a:defRPr/>
          </a:pPr>
          <a:r>
            <a:rPr lang="en-US" sz="1200" b="1" kern="1200">
              <a:latin typeface="Arial Narrow" panose="020B0606020202030204" pitchFamily="34" charset="0"/>
              <a:ea typeface="+mn-ea"/>
              <a:cs typeface="Arial" panose="020B0604020202020204" pitchFamily="34" charset="0"/>
            </a:rPr>
            <a:t>Conviction rate in Regional Court 82,6% (13 352/16 169)  ENE Indicator</a:t>
          </a:r>
        </a:p>
        <a:p>
          <a:pPr marL="0" lvl="0" algn="ctr" defTabSz="622300" rtl="0">
            <a:lnSpc>
              <a:spcPct val="100000"/>
            </a:lnSpc>
            <a:spcBef>
              <a:spcPct val="0"/>
            </a:spcBef>
            <a:spcAft>
              <a:spcPct val="35000"/>
            </a:spcAft>
            <a:buNone/>
          </a:pPr>
          <a:endParaRPr lang="en-US" sz="1400" b="1" kern="1200" dirty="0">
            <a:latin typeface="Arial Narrow" panose="020B0606020202030204" pitchFamily="34" charset="0"/>
            <a:cs typeface="Arial" panose="020B0604020202020204" pitchFamily="34" charset="0"/>
          </a:endParaRPr>
        </a:p>
      </dgm:t>
    </dgm:pt>
    <dgm:pt modelId="{58249AF0-23F4-4473-965C-20E242E00498}" type="parTrans" cxnId="{ACE6D887-4D2E-4D1B-8AB5-163D535F4EA9}">
      <dgm:prSet/>
      <dgm:spPr/>
      <dgm:t>
        <a:bodyPr/>
        <a:lstStyle/>
        <a:p>
          <a:endParaRPr lang="en-US" sz="1800" b="1">
            <a:latin typeface="Arial Narrow" panose="020B0606020202030204" pitchFamily="34" charset="0"/>
          </a:endParaRPr>
        </a:p>
      </dgm:t>
    </dgm:pt>
    <dgm:pt modelId="{9980DDA4-8C4B-49B9-B192-E7463E1711D1}" type="sibTrans" cxnId="{ACE6D887-4D2E-4D1B-8AB5-163D535F4EA9}">
      <dgm:prSet/>
      <dgm:spPr/>
      <dgm:t>
        <a:bodyPr/>
        <a:lstStyle/>
        <a:p>
          <a:endParaRPr lang="en-US" sz="1800" b="1">
            <a:latin typeface="Arial Narrow" panose="020B0606020202030204" pitchFamily="34" charset="0"/>
          </a:endParaRPr>
        </a:p>
      </dgm:t>
    </dgm:pt>
    <dgm:pt modelId="{6E9AB113-59D2-4596-B368-EC4AD0BC0E3E}">
      <dgm:prSet custT="1"/>
      <dgm:spPr/>
      <dgm:t>
        <a:bodyPr/>
        <a:lstStyle/>
        <a:p>
          <a:pPr marL="0" marR="0" lvl="0" indent="0" algn="ctr" defTabSz="533400" rtl="0" eaLnBrk="1" fontAlgn="auto" latinLnBrk="0" hangingPunct="1">
            <a:lnSpc>
              <a:spcPct val="100000"/>
            </a:lnSpc>
            <a:spcBef>
              <a:spcPct val="0"/>
            </a:spcBef>
            <a:spcAft>
              <a:spcPct val="35000"/>
            </a:spcAft>
            <a:buClrTx/>
            <a:buSzTx/>
            <a:buFontTx/>
            <a:buNone/>
            <a:tabLst/>
            <a:defRPr/>
          </a:pPr>
          <a:r>
            <a:rPr lang="en-US" sz="1200" b="1" kern="1200">
              <a:latin typeface="Arial Narrow" panose="020B0606020202030204" pitchFamily="34" charset="0"/>
              <a:ea typeface="+mn-ea"/>
              <a:cs typeface="Arial" panose="020B0604020202020204" pitchFamily="34" charset="0"/>
            </a:rPr>
            <a:t>Conviction rate in District Court 95,9%</a:t>
          </a:r>
        </a:p>
        <a:p>
          <a:pPr marL="0" marR="0" lvl="0" indent="0" algn="ctr" defTabSz="533400" rtl="0" eaLnBrk="1" fontAlgn="auto" latinLnBrk="0" hangingPunct="1">
            <a:lnSpc>
              <a:spcPct val="100000"/>
            </a:lnSpc>
            <a:spcBef>
              <a:spcPct val="0"/>
            </a:spcBef>
            <a:spcAft>
              <a:spcPct val="35000"/>
            </a:spcAft>
            <a:buClrTx/>
            <a:buSzTx/>
            <a:buFontTx/>
            <a:buNone/>
            <a:tabLst/>
            <a:defRPr/>
          </a:pPr>
          <a:r>
            <a:rPr lang="en-US" sz="1200" b="1" kern="1200">
              <a:latin typeface="Arial Narrow" panose="020B0606020202030204" pitchFamily="34" charset="0"/>
              <a:ea typeface="+mn-ea"/>
              <a:cs typeface="Arial" panose="020B0604020202020204" pitchFamily="34" charset="0"/>
            </a:rPr>
            <a:t>(116 230/121 213) ENE Indicator</a:t>
          </a:r>
          <a:endParaRPr lang="en-US" sz="1200" b="1" kern="1200" dirty="0">
            <a:latin typeface="Arial Narrow" panose="020B0606020202030204" pitchFamily="34" charset="0"/>
            <a:ea typeface="+mn-ea"/>
            <a:cs typeface="Arial" panose="020B0604020202020204" pitchFamily="34" charset="0"/>
          </a:endParaRPr>
        </a:p>
      </dgm:t>
    </dgm:pt>
    <dgm:pt modelId="{AFC14E8B-7DF6-4577-8378-825D6E33DF33}" type="parTrans" cxnId="{69B3CB34-5454-4561-BB0A-6471CDF52B9D}">
      <dgm:prSet/>
      <dgm:spPr/>
      <dgm:t>
        <a:bodyPr/>
        <a:lstStyle/>
        <a:p>
          <a:endParaRPr lang="en-US" sz="1800" b="1">
            <a:latin typeface="Arial Narrow" panose="020B0606020202030204" pitchFamily="34" charset="0"/>
          </a:endParaRPr>
        </a:p>
      </dgm:t>
    </dgm:pt>
    <dgm:pt modelId="{EAD17A48-9538-44C0-A14B-08C6F62314CA}" type="sibTrans" cxnId="{69B3CB34-5454-4561-BB0A-6471CDF52B9D}">
      <dgm:prSet/>
      <dgm:spPr/>
      <dgm:t>
        <a:bodyPr/>
        <a:lstStyle/>
        <a:p>
          <a:endParaRPr lang="en-US" sz="1800" b="1">
            <a:latin typeface="Arial Narrow" panose="020B0606020202030204" pitchFamily="34" charset="0"/>
          </a:endParaRPr>
        </a:p>
      </dgm:t>
    </dgm:pt>
    <dgm:pt modelId="{DD9406B0-724A-48F8-AA62-62624AA07F38}">
      <dgm:prSet custT="1"/>
      <dgm:spPr/>
      <dgm:t>
        <a:bodyPr/>
        <a:lstStyle/>
        <a:p>
          <a:pPr algn="ctr" rtl="0">
            <a:lnSpc>
              <a:spcPct val="100000"/>
            </a:lnSpc>
          </a:pPr>
          <a:r>
            <a:rPr lang="en-US" sz="1200" b="1">
              <a:latin typeface="Arial Narrow" panose="020B0606020202030204" pitchFamily="34" charset="0"/>
            </a:rPr>
            <a:t>Conviction rate in Sexual Offences 75,8% (2 539/3 349) ENE Indicator</a:t>
          </a:r>
          <a:endParaRPr lang="en-US" sz="1200" b="1" dirty="0">
            <a:latin typeface="Arial Narrow" panose="020B0606020202030204" pitchFamily="34" charset="0"/>
          </a:endParaRPr>
        </a:p>
      </dgm:t>
    </dgm:pt>
    <dgm:pt modelId="{78D2863B-A00A-412B-A973-2F982C5AD052}" type="parTrans" cxnId="{2B97248F-DCB5-4299-95B8-E450A34F9A42}">
      <dgm:prSet/>
      <dgm:spPr/>
      <dgm:t>
        <a:bodyPr/>
        <a:lstStyle/>
        <a:p>
          <a:endParaRPr lang="en-US" sz="1800" b="1">
            <a:latin typeface="Arial Narrow" panose="020B0606020202030204" pitchFamily="34" charset="0"/>
          </a:endParaRPr>
        </a:p>
      </dgm:t>
    </dgm:pt>
    <dgm:pt modelId="{BCC751DB-0BFC-4A64-AD45-D4EC4AEC60DB}" type="sibTrans" cxnId="{2B97248F-DCB5-4299-95B8-E450A34F9A42}">
      <dgm:prSet/>
      <dgm:spPr/>
      <dgm:t>
        <a:bodyPr/>
        <a:lstStyle/>
        <a:p>
          <a:endParaRPr lang="en-US" sz="1800" b="1">
            <a:latin typeface="Arial Narrow" panose="020B0606020202030204" pitchFamily="34" charset="0"/>
          </a:endParaRPr>
        </a:p>
      </dgm:t>
    </dgm:pt>
    <dgm:pt modelId="{740BA4F7-BE20-4E50-9889-B66C1D63BFC0}">
      <dgm:prSet custT="1"/>
      <dgm:spPr/>
      <dgm:t>
        <a:bodyPr/>
        <a:lstStyle/>
        <a:p>
          <a:pPr algn="ctr">
            <a:lnSpc>
              <a:spcPct val="100000"/>
            </a:lnSpc>
          </a:pPr>
          <a:r>
            <a:rPr lang="en-ZA" sz="1200" b="1">
              <a:latin typeface="Arial Narrow" panose="020B0606020202030204" pitchFamily="34" charset="0"/>
            </a:rPr>
            <a:t>Number of witnesses and related persons threatened, harmed or killed while on the WPP (0) </a:t>
          </a:r>
          <a:endParaRPr lang="en-US" sz="1200" b="1" dirty="0">
            <a:latin typeface="Arial Narrow" panose="020B0606020202030204" pitchFamily="34" charset="0"/>
          </a:endParaRPr>
        </a:p>
      </dgm:t>
    </dgm:pt>
    <dgm:pt modelId="{EBD88F37-8636-4663-80EE-21E5D2065B6E}" type="parTrans" cxnId="{31E581C1-57F3-44D0-A3CC-B2FF5060A870}">
      <dgm:prSet/>
      <dgm:spPr/>
      <dgm:t>
        <a:bodyPr/>
        <a:lstStyle/>
        <a:p>
          <a:endParaRPr lang="en-US" sz="1800" b="1">
            <a:latin typeface="Arial Narrow" panose="020B0606020202030204" pitchFamily="34" charset="0"/>
          </a:endParaRPr>
        </a:p>
      </dgm:t>
    </dgm:pt>
    <dgm:pt modelId="{39531A4C-8E2A-4084-901C-3493D71A46B7}" type="sibTrans" cxnId="{31E581C1-57F3-44D0-A3CC-B2FF5060A870}">
      <dgm:prSet/>
      <dgm:spPr/>
      <dgm:t>
        <a:bodyPr/>
        <a:lstStyle/>
        <a:p>
          <a:endParaRPr lang="en-US" sz="1800" b="1">
            <a:latin typeface="Arial Narrow" panose="020B0606020202030204" pitchFamily="34" charset="0"/>
          </a:endParaRPr>
        </a:p>
      </dgm:t>
    </dgm:pt>
    <dgm:pt modelId="{BBC18997-50E2-45E1-AF77-E0FE6F934607}">
      <dgm:prSet custT="1"/>
      <dgm:spPr/>
      <dgm:t>
        <a:bodyPr/>
        <a:lstStyle/>
        <a:p>
          <a:pPr algn="ctr">
            <a:lnSpc>
              <a:spcPct val="100000"/>
            </a:lnSpc>
          </a:pPr>
          <a:r>
            <a:rPr lang="en-ZA" sz="1200" b="1">
              <a:latin typeface="Arial Narrow" panose="020B0606020202030204" pitchFamily="34" charset="0"/>
            </a:rPr>
            <a:t>Number of public awareness sessions  conducted (293) </a:t>
          </a:r>
          <a:endParaRPr lang="en-US" sz="1200" b="1" dirty="0">
            <a:latin typeface="Arial Narrow" panose="020B0606020202030204" pitchFamily="34" charset="0"/>
          </a:endParaRPr>
        </a:p>
      </dgm:t>
    </dgm:pt>
    <dgm:pt modelId="{79C34F15-7458-4555-8DFD-554031D7AEDD}" type="parTrans" cxnId="{EFD1E6E6-1717-4E86-A297-A488DD3B6539}">
      <dgm:prSet/>
      <dgm:spPr/>
      <dgm:t>
        <a:bodyPr/>
        <a:lstStyle/>
        <a:p>
          <a:endParaRPr lang="en-US" sz="1800" b="1">
            <a:latin typeface="Arial Narrow" panose="020B0606020202030204" pitchFamily="34" charset="0"/>
          </a:endParaRPr>
        </a:p>
      </dgm:t>
    </dgm:pt>
    <dgm:pt modelId="{9CA885D6-27A8-4479-9E5D-30E67FC29569}" type="sibTrans" cxnId="{EFD1E6E6-1717-4E86-A297-A488DD3B6539}">
      <dgm:prSet/>
      <dgm:spPr/>
      <dgm:t>
        <a:bodyPr/>
        <a:lstStyle/>
        <a:p>
          <a:endParaRPr lang="en-US" sz="1800" b="1">
            <a:latin typeface="Arial Narrow" panose="020B0606020202030204" pitchFamily="34" charset="0"/>
          </a:endParaRPr>
        </a:p>
      </dgm:t>
    </dgm:pt>
    <dgm:pt modelId="{4606555A-C26D-4CDA-9FE4-B7B413C05F19}">
      <dgm:prSet custT="1"/>
      <dgm:spPr/>
      <dgm:t>
        <a:bodyPr/>
        <a:lstStyle/>
        <a:p>
          <a:pPr algn="ctr" rtl="0">
            <a:lnSpc>
              <a:spcPct val="100000"/>
            </a:lnSpc>
          </a:pPr>
          <a:r>
            <a:rPr lang="en-US" sz="1200" b="1">
              <a:latin typeface="Arial Narrow" panose="020B0606020202030204" pitchFamily="34" charset="0"/>
              <a:cs typeface="Arial" panose="020B0604020202020204" pitchFamily="34" charset="0"/>
            </a:rPr>
            <a:t>Conviction Rate in High Court  93,8% (542/578) ENE Indicator</a:t>
          </a:r>
          <a:endParaRPr lang="en-US" sz="1200" b="1" dirty="0">
            <a:latin typeface="Arial Narrow" panose="020B0606020202030204" pitchFamily="34" charset="0"/>
          </a:endParaRPr>
        </a:p>
      </dgm:t>
    </dgm:pt>
    <dgm:pt modelId="{16BD34F0-0EA8-4376-9100-D9D1A87A1A21}" type="sibTrans" cxnId="{4B163095-76BD-4CB1-8ED3-72882189BC4D}">
      <dgm:prSet/>
      <dgm:spPr/>
      <dgm:t>
        <a:bodyPr/>
        <a:lstStyle/>
        <a:p>
          <a:endParaRPr lang="en-US" sz="1800" b="1">
            <a:latin typeface="Arial Narrow" panose="020B0606020202030204" pitchFamily="34" charset="0"/>
          </a:endParaRPr>
        </a:p>
      </dgm:t>
    </dgm:pt>
    <dgm:pt modelId="{63099B15-4373-42CF-8683-0B7B60C01624}" type="parTrans" cxnId="{4B163095-76BD-4CB1-8ED3-72882189BC4D}">
      <dgm:prSet/>
      <dgm:spPr/>
      <dgm:t>
        <a:bodyPr/>
        <a:lstStyle/>
        <a:p>
          <a:endParaRPr lang="en-US" sz="1800" b="1">
            <a:latin typeface="Arial Narrow" panose="020B0606020202030204" pitchFamily="34" charset="0"/>
          </a:endParaRPr>
        </a:p>
      </dgm:t>
    </dgm:pt>
    <dgm:pt modelId="{94A66B0A-DBC0-40EB-9B67-E4A8675AD52D}">
      <dgm:prSet custT="1"/>
      <dgm:spPr/>
      <dgm:t>
        <a:bodyPr/>
        <a:lstStyle/>
        <a:p>
          <a:pPr algn="ctr" rtl="0">
            <a:lnSpc>
              <a:spcPct val="100000"/>
            </a:lnSpc>
          </a:pPr>
          <a:r>
            <a:rPr lang="en-US" sz="1200" b="1">
              <a:latin typeface="Arial Narrow" panose="020B0606020202030204" pitchFamily="34" charset="0"/>
            </a:rPr>
            <a:t>Level of quality prosecutions (survey conducted – 2 measures of quality used )</a:t>
          </a:r>
          <a:endParaRPr lang="en-US" sz="1200" b="1" dirty="0">
            <a:latin typeface="Arial Narrow" panose="020B0606020202030204" pitchFamily="34" charset="0"/>
          </a:endParaRPr>
        </a:p>
      </dgm:t>
    </dgm:pt>
    <dgm:pt modelId="{F7A14BA5-5D4F-4ACC-B308-C579EE628E44}" type="parTrans" cxnId="{95587888-5252-4613-8844-5D9EE01B3800}">
      <dgm:prSet/>
      <dgm:spPr/>
      <dgm:t>
        <a:bodyPr/>
        <a:lstStyle/>
        <a:p>
          <a:endParaRPr lang="en-US"/>
        </a:p>
      </dgm:t>
    </dgm:pt>
    <dgm:pt modelId="{BE4EC40A-A2B6-4C6B-AA8D-D091F62EC677}" type="sibTrans" cxnId="{95587888-5252-4613-8844-5D9EE01B3800}">
      <dgm:prSet/>
      <dgm:spPr/>
      <dgm:t>
        <a:bodyPr/>
        <a:lstStyle/>
        <a:p>
          <a:endParaRPr lang="en-US"/>
        </a:p>
      </dgm:t>
    </dgm:pt>
    <dgm:pt modelId="{EF6FFF87-F324-404C-95AB-1F26743DB371}" type="pres">
      <dgm:prSet presAssocID="{C68B94E5-6483-499D-935F-BCB91FD0774F}" presName="Name0" presStyleCnt="0">
        <dgm:presLayoutVars>
          <dgm:chPref val="1"/>
          <dgm:dir/>
          <dgm:animOne val="branch"/>
          <dgm:animLvl val="lvl"/>
          <dgm:resizeHandles val="exact"/>
        </dgm:presLayoutVars>
      </dgm:prSet>
      <dgm:spPr/>
      <dgm:t>
        <a:bodyPr/>
        <a:lstStyle/>
        <a:p>
          <a:endParaRPr lang="en-US"/>
        </a:p>
      </dgm:t>
    </dgm:pt>
    <dgm:pt modelId="{2AC8DDE3-A16D-499C-A6E8-AB6B5CEDB932}" type="pres">
      <dgm:prSet presAssocID="{7CDFED2C-80D0-4D99-8B28-668ED1D67209}" presName="root1" presStyleCnt="0"/>
      <dgm:spPr/>
    </dgm:pt>
    <dgm:pt modelId="{24DCA8CD-2503-4E2A-94D4-B543CC7AA42A}" type="pres">
      <dgm:prSet presAssocID="{7CDFED2C-80D0-4D99-8B28-668ED1D67209}" presName="LevelOneTextNode" presStyleLbl="node0" presStyleIdx="0" presStyleCnt="1" custLinFactNeighborX="0" custLinFactNeighborY="0">
        <dgm:presLayoutVars>
          <dgm:chPref val="3"/>
        </dgm:presLayoutVars>
      </dgm:prSet>
      <dgm:spPr/>
      <dgm:t>
        <a:bodyPr/>
        <a:lstStyle/>
        <a:p>
          <a:endParaRPr lang="en-US"/>
        </a:p>
      </dgm:t>
    </dgm:pt>
    <dgm:pt modelId="{BF3B0776-C7B5-4F26-A247-49A24ECEBA08}" type="pres">
      <dgm:prSet presAssocID="{7CDFED2C-80D0-4D99-8B28-668ED1D67209}" presName="level2hierChild" presStyleCnt="0"/>
      <dgm:spPr/>
    </dgm:pt>
    <dgm:pt modelId="{725274E9-F6A5-48E0-9580-9E6B47BF1920}" type="pres">
      <dgm:prSet presAssocID="{63099B15-4373-42CF-8683-0B7B60C01624}" presName="conn2-1" presStyleLbl="parChTrans1D2" presStyleIdx="0" presStyleCnt="7"/>
      <dgm:spPr/>
      <dgm:t>
        <a:bodyPr/>
        <a:lstStyle/>
        <a:p>
          <a:endParaRPr lang="en-US"/>
        </a:p>
      </dgm:t>
    </dgm:pt>
    <dgm:pt modelId="{0EB6B1AB-EA2A-4E81-9232-0F58363B88AB}" type="pres">
      <dgm:prSet presAssocID="{63099B15-4373-42CF-8683-0B7B60C01624}" presName="connTx" presStyleLbl="parChTrans1D2" presStyleIdx="0" presStyleCnt="7"/>
      <dgm:spPr/>
      <dgm:t>
        <a:bodyPr/>
        <a:lstStyle/>
        <a:p>
          <a:endParaRPr lang="en-US"/>
        </a:p>
      </dgm:t>
    </dgm:pt>
    <dgm:pt modelId="{C321AA28-EC5C-4FF8-A1BF-3C2ACF073904}" type="pres">
      <dgm:prSet presAssocID="{4606555A-C26D-4CDA-9FE4-B7B413C05F19}" presName="root2" presStyleCnt="0"/>
      <dgm:spPr/>
    </dgm:pt>
    <dgm:pt modelId="{4CB4D667-F8B0-4A7B-A8F1-5C81C1552DC9}" type="pres">
      <dgm:prSet presAssocID="{4606555A-C26D-4CDA-9FE4-B7B413C05F19}" presName="LevelTwoTextNode" presStyleLbl="node2" presStyleIdx="0" presStyleCnt="7" custScaleX="156300" custLinFactNeighborX="0" custLinFactNeighborY="0">
        <dgm:presLayoutVars>
          <dgm:chPref val="3"/>
        </dgm:presLayoutVars>
      </dgm:prSet>
      <dgm:spPr/>
      <dgm:t>
        <a:bodyPr/>
        <a:lstStyle/>
        <a:p>
          <a:endParaRPr lang="en-US"/>
        </a:p>
      </dgm:t>
    </dgm:pt>
    <dgm:pt modelId="{6D229B93-B13B-4B74-98BE-BEF133AEEA15}" type="pres">
      <dgm:prSet presAssocID="{4606555A-C26D-4CDA-9FE4-B7B413C05F19}" presName="level3hierChild" presStyleCnt="0"/>
      <dgm:spPr/>
    </dgm:pt>
    <dgm:pt modelId="{1DDBEAE7-2256-4D5E-9BA3-604F0DC81BC8}" type="pres">
      <dgm:prSet presAssocID="{58249AF0-23F4-4473-965C-20E242E00498}" presName="conn2-1" presStyleLbl="parChTrans1D2" presStyleIdx="1" presStyleCnt="7"/>
      <dgm:spPr/>
      <dgm:t>
        <a:bodyPr/>
        <a:lstStyle/>
        <a:p>
          <a:endParaRPr lang="en-US"/>
        </a:p>
      </dgm:t>
    </dgm:pt>
    <dgm:pt modelId="{9BC9B83E-BF0A-48A3-847A-DCBCB74D70C2}" type="pres">
      <dgm:prSet presAssocID="{58249AF0-23F4-4473-965C-20E242E00498}" presName="connTx" presStyleLbl="parChTrans1D2" presStyleIdx="1" presStyleCnt="7"/>
      <dgm:spPr/>
      <dgm:t>
        <a:bodyPr/>
        <a:lstStyle/>
        <a:p>
          <a:endParaRPr lang="en-US"/>
        </a:p>
      </dgm:t>
    </dgm:pt>
    <dgm:pt modelId="{E17AC541-33F8-4352-A366-30FA64368772}" type="pres">
      <dgm:prSet presAssocID="{B8CC447B-A504-4D7E-9440-0FF01A9576ED}" presName="root2" presStyleCnt="0"/>
      <dgm:spPr/>
    </dgm:pt>
    <dgm:pt modelId="{BCEB2894-3524-45B1-8756-E3D31BC9B6C2}" type="pres">
      <dgm:prSet presAssocID="{B8CC447B-A504-4D7E-9440-0FF01A9576ED}" presName="LevelTwoTextNode" presStyleLbl="node2" presStyleIdx="1" presStyleCnt="7" custScaleX="156300" custLinFactNeighborX="0" custLinFactNeighborY="0">
        <dgm:presLayoutVars>
          <dgm:chPref val="3"/>
        </dgm:presLayoutVars>
      </dgm:prSet>
      <dgm:spPr/>
      <dgm:t>
        <a:bodyPr/>
        <a:lstStyle/>
        <a:p>
          <a:endParaRPr lang="en-US"/>
        </a:p>
      </dgm:t>
    </dgm:pt>
    <dgm:pt modelId="{4A39E903-C627-4693-98CA-3DFC60AAA102}" type="pres">
      <dgm:prSet presAssocID="{B8CC447B-A504-4D7E-9440-0FF01A9576ED}" presName="level3hierChild" presStyleCnt="0"/>
      <dgm:spPr/>
    </dgm:pt>
    <dgm:pt modelId="{948691F2-20E7-4D19-96A0-CF84AF9E58E7}" type="pres">
      <dgm:prSet presAssocID="{AFC14E8B-7DF6-4577-8378-825D6E33DF33}" presName="conn2-1" presStyleLbl="parChTrans1D2" presStyleIdx="2" presStyleCnt="7"/>
      <dgm:spPr/>
      <dgm:t>
        <a:bodyPr/>
        <a:lstStyle/>
        <a:p>
          <a:endParaRPr lang="en-US"/>
        </a:p>
      </dgm:t>
    </dgm:pt>
    <dgm:pt modelId="{A231EBEE-6E2F-4D40-AFFC-248504CCB0F2}" type="pres">
      <dgm:prSet presAssocID="{AFC14E8B-7DF6-4577-8378-825D6E33DF33}" presName="connTx" presStyleLbl="parChTrans1D2" presStyleIdx="2" presStyleCnt="7"/>
      <dgm:spPr/>
      <dgm:t>
        <a:bodyPr/>
        <a:lstStyle/>
        <a:p>
          <a:endParaRPr lang="en-US"/>
        </a:p>
      </dgm:t>
    </dgm:pt>
    <dgm:pt modelId="{39CA182D-61E5-4E7E-A2D2-D036C482EAC1}" type="pres">
      <dgm:prSet presAssocID="{6E9AB113-59D2-4596-B368-EC4AD0BC0E3E}" presName="root2" presStyleCnt="0"/>
      <dgm:spPr/>
    </dgm:pt>
    <dgm:pt modelId="{81648E21-55A2-4095-A046-80ACE4616A0C}" type="pres">
      <dgm:prSet presAssocID="{6E9AB113-59D2-4596-B368-EC4AD0BC0E3E}" presName="LevelTwoTextNode" presStyleLbl="node2" presStyleIdx="2" presStyleCnt="7" custScaleX="156300" custLinFactNeighborX="0" custLinFactNeighborY="0">
        <dgm:presLayoutVars>
          <dgm:chPref val="3"/>
        </dgm:presLayoutVars>
      </dgm:prSet>
      <dgm:spPr/>
      <dgm:t>
        <a:bodyPr/>
        <a:lstStyle/>
        <a:p>
          <a:endParaRPr lang="en-US"/>
        </a:p>
      </dgm:t>
    </dgm:pt>
    <dgm:pt modelId="{F79B20D6-4880-4BCD-A7AD-D464967C003D}" type="pres">
      <dgm:prSet presAssocID="{6E9AB113-59D2-4596-B368-EC4AD0BC0E3E}" presName="level3hierChild" presStyleCnt="0"/>
      <dgm:spPr/>
    </dgm:pt>
    <dgm:pt modelId="{1C09155B-AB4E-425E-A7C6-27B97FD744E7}" type="pres">
      <dgm:prSet presAssocID="{78D2863B-A00A-412B-A973-2F982C5AD052}" presName="conn2-1" presStyleLbl="parChTrans1D2" presStyleIdx="3" presStyleCnt="7"/>
      <dgm:spPr/>
      <dgm:t>
        <a:bodyPr/>
        <a:lstStyle/>
        <a:p>
          <a:endParaRPr lang="en-US"/>
        </a:p>
      </dgm:t>
    </dgm:pt>
    <dgm:pt modelId="{85743FF7-6ED0-4FE6-A7CF-B72389307561}" type="pres">
      <dgm:prSet presAssocID="{78D2863B-A00A-412B-A973-2F982C5AD052}" presName="connTx" presStyleLbl="parChTrans1D2" presStyleIdx="3" presStyleCnt="7"/>
      <dgm:spPr/>
      <dgm:t>
        <a:bodyPr/>
        <a:lstStyle/>
        <a:p>
          <a:endParaRPr lang="en-US"/>
        </a:p>
      </dgm:t>
    </dgm:pt>
    <dgm:pt modelId="{7BCA3C47-5FD8-4165-A050-D1CBD5DF4139}" type="pres">
      <dgm:prSet presAssocID="{DD9406B0-724A-48F8-AA62-62624AA07F38}" presName="root2" presStyleCnt="0"/>
      <dgm:spPr/>
    </dgm:pt>
    <dgm:pt modelId="{A6AED830-D95F-4971-9A8E-F9F4DADB6170}" type="pres">
      <dgm:prSet presAssocID="{DD9406B0-724A-48F8-AA62-62624AA07F38}" presName="LevelTwoTextNode" presStyleLbl="node2" presStyleIdx="3" presStyleCnt="7" custScaleX="156300" custLinFactNeighborX="0" custLinFactNeighborY="0">
        <dgm:presLayoutVars>
          <dgm:chPref val="3"/>
        </dgm:presLayoutVars>
      </dgm:prSet>
      <dgm:spPr/>
      <dgm:t>
        <a:bodyPr/>
        <a:lstStyle/>
        <a:p>
          <a:endParaRPr lang="en-US"/>
        </a:p>
      </dgm:t>
    </dgm:pt>
    <dgm:pt modelId="{C97BE7E2-795A-4E09-A4DF-074C4A28A679}" type="pres">
      <dgm:prSet presAssocID="{DD9406B0-724A-48F8-AA62-62624AA07F38}" presName="level3hierChild" presStyleCnt="0"/>
      <dgm:spPr/>
    </dgm:pt>
    <dgm:pt modelId="{5FDCDE3C-1846-4EB4-8E05-EE431AA42BF3}" type="pres">
      <dgm:prSet presAssocID="{F7A14BA5-5D4F-4ACC-B308-C579EE628E44}" presName="conn2-1" presStyleLbl="parChTrans1D2" presStyleIdx="4" presStyleCnt="7"/>
      <dgm:spPr/>
      <dgm:t>
        <a:bodyPr/>
        <a:lstStyle/>
        <a:p>
          <a:endParaRPr lang="en-US"/>
        </a:p>
      </dgm:t>
    </dgm:pt>
    <dgm:pt modelId="{EA772832-F958-452E-B4DA-8C1CCCE1B2DC}" type="pres">
      <dgm:prSet presAssocID="{F7A14BA5-5D4F-4ACC-B308-C579EE628E44}" presName="connTx" presStyleLbl="parChTrans1D2" presStyleIdx="4" presStyleCnt="7"/>
      <dgm:spPr/>
      <dgm:t>
        <a:bodyPr/>
        <a:lstStyle/>
        <a:p>
          <a:endParaRPr lang="en-US"/>
        </a:p>
      </dgm:t>
    </dgm:pt>
    <dgm:pt modelId="{811227DC-076E-4152-8B67-0E9B87CC3C93}" type="pres">
      <dgm:prSet presAssocID="{94A66B0A-DBC0-40EB-9B67-E4A8675AD52D}" presName="root2" presStyleCnt="0"/>
      <dgm:spPr/>
    </dgm:pt>
    <dgm:pt modelId="{265FFE5B-1C31-4EA4-9E3C-59D5F7026CC8}" type="pres">
      <dgm:prSet presAssocID="{94A66B0A-DBC0-40EB-9B67-E4A8675AD52D}" presName="LevelTwoTextNode" presStyleLbl="node2" presStyleIdx="4" presStyleCnt="7" custScaleX="156300" custLinFactNeighborX="0" custLinFactNeighborY="0">
        <dgm:presLayoutVars>
          <dgm:chPref val="3"/>
        </dgm:presLayoutVars>
      </dgm:prSet>
      <dgm:spPr/>
      <dgm:t>
        <a:bodyPr/>
        <a:lstStyle/>
        <a:p>
          <a:endParaRPr lang="en-US"/>
        </a:p>
      </dgm:t>
    </dgm:pt>
    <dgm:pt modelId="{F67752AA-F614-40E9-8C1A-BD7F6D04D525}" type="pres">
      <dgm:prSet presAssocID="{94A66B0A-DBC0-40EB-9B67-E4A8675AD52D}" presName="level3hierChild" presStyleCnt="0"/>
      <dgm:spPr/>
    </dgm:pt>
    <dgm:pt modelId="{6DCEF3A7-B9BE-469F-92B5-4605CFE01CC9}" type="pres">
      <dgm:prSet presAssocID="{EBD88F37-8636-4663-80EE-21E5D2065B6E}" presName="conn2-1" presStyleLbl="parChTrans1D2" presStyleIdx="5" presStyleCnt="7"/>
      <dgm:spPr/>
      <dgm:t>
        <a:bodyPr/>
        <a:lstStyle/>
        <a:p>
          <a:endParaRPr lang="en-US"/>
        </a:p>
      </dgm:t>
    </dgm:pt>
    <dgm:pt modelId="{C31BCA87-B4FB-4503-8BC0-9208EE29EF5D}" type="pres">
      <dgm:prSet presAssocID="{EBD88F37-8636-4663-80EE-21E5D2065B6E}" presName="connTx" presStyleLbl="parChTrans1D2" presStyleIdx="5" presStyleCnt="7"/>
      <dgm:spPr/>
      <dgm:t>
        <a:bodyPr/>
        <a:lstStyle/>
        <a:p>
          <a:endParaRPr lang="en-US"/>
        </a:p>
      </dgm:t>
    </dgm:pt>
    <dgm:pt modelId="{6C3FA2F0-42AD-4FB6-AB07-FEE7AB2AE769}" type="pres">
      <dgm:prSet presAssocID="{740BA4F7-BE20-4E50-9889-B66C1D63BFC0}" presName="root2" presStyleCnt="0"/>
      <dgm:spPr/>
    </dgm:pt>
    <dgm:pt modelId="{31E792C4-E483-4A61-ABD9-E3FA68A685B1}" type="pres">
      <dgm:prSet presAssocID="{740BA4F7-BE20-4E50-9889-B66C1D63BFC0}" presName="LevelTwoTextNode" presStyleLbl="node2" presStyleIdx="5" presStyleCnt="7" custScaleX="156300" custScaleY="131254" custLinFactNeighborX="0" custLinFactNeighborY="0">
        <dgm:presLayoutVars>
          <dgm:chPref val="3"/>
        </dgm:presLayoutVars>
      </dgm:prSet>
      <dgm:spPr/>
      <dgm:t>
        <a:bodyPr/>
        <a:lstStyle/>
        <a:p>
          <a:endParaRPr lang="en-US"/>
        </a:p>
      </dgm:t>
    </dgm:pt>
    <dgm:pt modelId="{88811AFD-F746-4C02-A3E1-497F5EA7038A}" type="pres">
      <dgm:prSet presAssocID="{740BA4F7-BE20-4E50-9889-B66C1D63BFC0}" presName="level3hierChild" presStyleCnt="0"/>
      <dgm:spPr/>
    </dgm:pt>
    <dgm:pt modelId="{C311AC35-611C-41C5-B886-7CB92765D95E}" type="pres">
      <dgm:prSet presAssocID="{79C34F15-7458-4555-8DFD-554031D7AEDD}" presName="conn2-1" presStyleLbl="parChTrans1D2" presStyleIdx="6" presStyleCnt="7"/>
      <dgm:spPr/>
      <dgm:t>
        <a:bodyPr/>
        <a:lstStyle/>
        <a:p>
          <a:endParaRPr lang="en-US"/>
        </a:p>
      </dgm:t>
    </dgm:pt>
    <dgm:pt modelId="{72646318-5497-4F82-B009-73367B60C453}" type="pres">
      <dgm:prSet presAssocID="{79C34F15-7458-4555-8DFD-554031D7AEDD}" presName="connTx" presStyleLbl="parChTrans1D2" presStyleIdx="6" presStyleCnt="7"/>
      <dgm:spPr/>
      <dgm:t>
        <a:bodyPr/>
        <a:lstStyle/>
        <a:p>
          <a:endParaRPr lang="en-US"/>
        </a:p>
      </dgm:t>
    </dgm:pt>
    <dgm:pt modelId="{81538E25-6121-4184-A229-54EF8D3B2360}" type="pres">
      <dgm:prSet presAssocID="{BBC18997-50E2-45E1-AF77-E0FE6F934607}" presName="root2" presStyleCnt="0"/>
      <dgm:spPr/>
    </dgm:pt>
    <dgm:pt modelId="{1A1D793F-7F1A-425E-AC2D-F5125BFBE793}" type="pres">
      <dgm:prSet presAssocID="{BBC18997-50E2-45E1-AF77-E0FE6F934607}" presName="LevelTwoTextNode" presStyleLbl="node2" presStyleIdx="6" presStyleCnt="7" custScaleX="156300" custLinFactNeighborX="0" custLinFactNeighborY="0">
        <dgm:presLayoutVars>
          <dgm:chPref val="3"/>
        </dgm:presLayoutVars>
      </dgm:prSet>
      <dgm:spPr/>
      <dgm:t>
        <a:bodyPr/>
        <a:lstStyle/>
        <a:p>
          <a:endParaRPr lang="en-US"/>
        </a:p>
      </dgm:t>
    </dgm:pt>
    <dgm:pt modelId="{EF52E4EC-5F35-4419-9D74-C2FFCDBCA7F0}" type="pres">
      <dgm:prSet presAssocID="{BBC18997-50E2-45E1-AF77-E0FE6F934607}" presName="level3hierChild" presStyleCnt="0"/>
      <dgm:spPr/>
    </dgm:pt>
  </dgm:ptLst>
  <dgm:cxnLst>
    <dgm:cxn modelId="{DBDF721D-D21E-4FA9-8F88-87740C962774}" type="presOf" srcId="{DD9406B0-724A-48F8-AA62-62624AA07F38}" destId="{A6AED830-D95F-4971-9A8E-F9F4DADB6170}" srcOrd="0" destOrd="0" presId="urn:microsoft.com/office/officeart/2008/layout/HorizontalMultiLevelHierarchy"/>
    <dgm:cxn modelId="{82BFA937-80DF-4CB8-BD35-33161AEB105C}" type="presOf" srcId="{EBD88F37-8636-4663-80EE-21E5D2065B6E}" destId="{C31BCA87-B4FB-4503-8BC0-9208EE29EF5D}" srcOrd="1" destOrd="0" presId="urn:microsoft.com/office/officeart/2008/layout/HorizontalMultiLevelHierarchy"/>
    <dgm:cxn modelId="{82EA8056-1A2D-4EFB-85E8-2D74802C5068}" type="presOf" srcId="{94A66B0A-DBC0-40EB-9B67-E4A8675AD52D}" destId="{265FFE5B-1C31-4EA4-9E3C-59D5F7026CC8}" srcOrd="0" destOrd="0" presId="urn:microsoft.com/office/officeart/2008/layout/HorizontalMultiLevelHierarchy"/>
    <dgm:cxn modelId="{ACE6D887-4D2E-4D1B-8AB5-163D535F4EA9}" srcId="{7CDFED2C-80D0-4D99-8B28-668ED1D67209}" destId="{B8CC447B-A504-4D7E-9440-0FF01A9576ED}" srcOrd="1" destOrd="0" parTransId="{58249AF0-23F4-4473-965C-20E242E00498}" sibTransId="{9980DDA4-8C4B-49B9-B192-E7463E1711D1}"/>
    <dgm:cxn modelId="{15634CB2-8D11-43E9-B9D8-FCD00DE2634F}" type="presOf" srcId="{63099B15-4373-42CF-8683-0B7B60C01624}" destId="{725274E9-F6A5-48E0-9580-9E6B47BF1920}" srcOrd="0" destOrd="0" presId="urn:microsoft.com/office/officeart/2008/layout/HorizontalMultiLevelHierarchy"/>
    <dgm:cxn modelId="{31E581C1-57F3-44D0-A3CC-B2FF5060A870}" srcId="{7CDFED2C-80D0-4D99-8B28-668ED1D67209}" destId="{740BA4F7-BE20-4E50-9889-B66C1D63BFC0}" srcOrd="5" destOrd="0" parTransId="{EBD88F37-8636-4663-80EE-21E5D2065B6E}" sibTransId="{39531A4C-8E2A-4084-901C-3493D71A46B7}"/>
    <dgm:cxn modelId="{95587888-5252-4613-8844-5D9EE01B3800}" srcId="{7CDFED2C-80D0-4D99-8B28-668ED1D67209}" destId="{94A66B0A-DBC0-40EB-9B67-E4A8675AD52D}" srcOrd="4" destOrd="0" parTransId="{F7A14BA5-5D4F-4ACC-B308-C579EE628E44}" sibTransId="{BE4EC40A-A2B6-4C6B-AA8D-D091F62EC677}"/>
    <dgm:cxn modelId="{B9AF0F40-B1D1-4A73-9042-A3722CA2714C}" type="presOf" srcId="{740BA4F7-BE20-4E50-9889-B66C1D63BFC0}" destId="{31E792C4-E483-4A61-ABD9-E3FA68A685B1}" srcOrd="0" destOrd="0" presId="urn:microsoft.com/office/officeart/2008/layout/HorizontalMultiLevelHierarchy"/>
    <dgm:cxn modelId="{F4E00313-0B86-49C1-9220-278828ED68B7}" type="presOf" srcId="{58249AF0-23F4-4473-965C-20E242E00498}" destId="{1DDBEAE7-2256-4D5E-9BA3-604F0DC81BC8}" srcOrd="0" destOrd="0" presId="urn:microsoft.com/office/officeart/2008/layout/HorizontalMultiLevelHierarchy"/>
    <dgm:cxn modelId="{D3FC426E-F4D8-485C-ADF6-A30783B8129E}" type="presOf" srcId="{AFC14E8B-7DF6-4577-8378-825D6E33DF33}" destId="{A231EBEE-6E2F-4D40-AFFC-248504CCB0F2}" srcOrd="1" destOrd="0" presId="urn:microsoft.com/office/officeart/2008/layout/HorizontalMultiLevelHierarchy"/>
    <dgm:cxn modelId="{8B2F38EA-91A2-4243-9BD0-BF7D528A5902}" type="presOf" srcId="{AFC14E8B-7DF6-4577-8378-825D6E33DF33}" destId="{948691F2-20E7-4D19-96A0-CF84AF9E58E7}" srcOrd="0" destOrd="0" presId="urn:microsoft.com/office/officeart/2008/layout/HorizontalMultiLevelHierarchy"/>
    <dgm:cxn modelId="{DD79DBA9-AFA0-4827-978E-08F8BB3596F5}" type="presOf" srcId="{EBD88F37-8636-4663-80EE-21E5D2065B6E}" destId="{6DCEF3A7-B9BE-469F-92B5-4605CFE01CC9}" srcOrd="0" destOrd="0" presId="urn:microsoft.com/office/officeart/2008/layout/HorizontalMultiLevelHierarchy"/>
    <dgm:cxn modelId="{EB9A1BF0-6257-48A3-813C-F37E1253C458}" type="presOf" srcId="{78D2863B-A00A-412B-A973-2F982C5AD052}" destId="{1C09155B-AB4E-425E-A7C6-27B97FD744E7}" srcOrd="0" destOrd="0" presId="urn:microsoft.com/office/officeart/2008/layout/HorizontalMultiLevelHierarchy"/>
    <dgm:cxn modelId="{B5B2EEF1-88F3-4520-B5FD-667C468E36BF}" srcId="{C68B94E5-6483-499D-935F-BCB91FD0774F}" destId="{7CDFED2C-80D0-4D99-8B28-668ED1D67209}" srcOrd="0" destOrd="0" parTransId="{4F82C051-58F9-4423-9EF8-203048605A71}" sibTransId="{24D14596-6907-4643-A4CD-CCAD175A13C8}"/>
    <dgm:cxn modelId="{5983ACC0-6612-44D5-AF54-D43820CB6B0F}" type="presOf" srcId="{63099B15-4373-42CF-8683-0B7B60C01624}" destId="{0EB6B1AB-EA2A-4E81-9232-0F58363B88AB}" srcOrd="1" destOrd="0" presId="urn:microsoft.com/office/officeart/2008/layout/HorizontalMultiLevelHierarchy"/>
    <dgm:cxn modelId="{6ADDFB10-62C6-4D16-8DF7-E6F09460122B}" type="presOf" srcId="{F7A14BA5-5D4F-4ACC-B308-C579EE628E44}" destId="{EA772832-F958-452E-B4DA-8C1CCCE1B2DC}" srcOrd="1" destOrd="0" presId="urn:microsoft.com/office/officeart/2008/layout/HorizontalMultiLevelHierarchy"/>
    <dgm:cxn modelId="{4B163095-76BD-4CB1-8ED3-72882189BC4D}" srcId="{7CDFED2C-80D0-4D99-8B28-668ED1D67209}" destId="{4606555A-C26D-4CDA-9FE4-B7B413C05F19}" srcOrd="0" destOrd="0" parTransId="{63099B15-4373-42CF-8683-0B7B60C01624}" sibTransId="{16BD34F0-0EA8-4376-9100-D9D1A87A1A21}"/>
    <dgm:cxn modelId="{827B7176-3681-4CC7-8365-965EB546B56E}" type="presOf" srcId="{4606555A-C26D-4CDA-9FE4-B7B413C05F19}" destId="{4CB4D667-F8B0-4A7B-A8F1-5C81C1552DC9}" srcOrd="0" destOrd="0" presId="urn:microsoft.com/office/officeart/2008/layout/HorizontalMultiLevelHierarchy"/>
    <dgm:cxn modelId="{1B70B159-2074-4774-9575-FBAA88F4101E}" type="presOf" srcId="{7CDFED2C-80D0-4D99-8B28-668ED1D67209}" destId="{24DCA8CD-2503-4E2A-94D4-B543CC7AA42A}" srcOrd="0" destOrd="0" presId="urn:microsoft.com/office/officeart/2008/layout/HorizontalMultiLevelHierarchy"/>
    <dgm:cxn modelId="{A25D6EA3-186E-4F20-B4DE-3A867D56191B}" type="presOf" srcId="{79C34F15-7458-4555-8DFD-554031D7AEDD}" destId="{C311AC35-611C-41C5-B886-7CB92765D95E}" srcOrd="0" destOrd="0" presId="urn:microsoft.com/office/officeart/2008/layout/HorizontalMultiLevelHierarchy"/>
    <dgm:cxn modelId="{B6BA479F-7CC6-4070-93A1-CD94F87F3D2C}" type="presOf" srcId="{6E9AB113-59D2-4596-B368-EC4AD0BC0E3E}" destId="{81648E21-55A2-4095-A046-80ACE4616A0C}" srcOrd="0" destOrd="0" presId="urn:microsoft.com/office/officeart/2008/layout/HorizontalMultiLevelHierarchy"/>
    <dgm:cxn modelId="{37B550AE-9ACE-44AC-AE06-40833E1EF832}" type="presOf" srcId="{BBC18997-50E2-45E1-AF77-E0FE6F934607}" destId="{1A1D793F-7F1A-425E-AC2D-F5125BFBE793}" srcOrd="0" destOrd="0" presId="urn:microsoft.com/office/officeart/2008/layout/HorizontalMultiLevelHierarchy"/>
    <dgm:cxn modelId="{69B3CB34-5454-4561-BB0A-6471CDF52B9D}" srcId="{7CDFED2C-80D0-4D99-8B28-668ED1D67209}" destId="{6E9AB113-59D2-4596-B368-EC4AD0BC0E3E}" srcOrd="2" destOrd="0" parTransId="{AFC14E8B-7DF6-4577-8378-825D6E33DF33}" sibTransId="{EAD17A48-9538-44C0-A14B-08C6F62314CA}"/>
    <dgm:cxn modelId="{C5E1EF08-60E8-4818-BD9E-75E0DEED36DD}" type="presOf" srcId="{F7A14BA5-5D4F-4ACC-B308-C579EE628E44}" destId="{5FDCDE3C-1846-4EB4-8E05-EE431AA42BF3}" srcOrd="0" destOrd="0" presId="urn:microsoft.com/office/officeart/2008/layout/HorizontalMultiLevelHierarchy"/>
    <dgm:cxn modelId="{2B97248F-DCB5-4299-95B8-E450A34F9A42}" srcId="{7CDFED2C-80D0-4D99-8B28-668ED1D67209}" destId="{DD9406B0-724A-48F8-AA62-62624AA07F38}" srcOrd="3" destOrd="0" parTransId="{78D2863B-A00A-412B-A973-2F982C5AD052}" sibTransId="{BCC751DB-0BFC-4A64-AD45-D4EC4AEC60DB}"/>
    <dgm:cxn modelId="{7A35BCA6-DC19-47D0-B7E7-0CF206B8D891}" type="presOf" srcId="{78D2863B-A00A-412B-A973-2F982C5AD052}" destId="{85743FF7-6ED0-4FE6-A7CF-B72389307561}" srcOrd="1" destOrd="0" presId="urn:microsoft.com/office/officeart/2008/layout/HorizontalMultiLevelHierarchy"/>
    <dgm:cxn modelId="{6C0613A1-D105-4191-B23D-D309B79E19BF}" type="presOf" srcId="{B8CC447B-A504-4D7E-9440-0FF01A9576ED}" destId="{BCEB2894-3524-45B1-8756-E3D31BC9B6C2}" srcOrd="0" destOrd="0" presId="urn:microsoft.com/office/officeart/2008/layout/HorizontalMultiLevelHierarchy"/>
    <dgm:cxn modelId="{4950155F-E9DF-4897-AD06-75AF1AE6AE2B}" type="presOf" srcId="{58249AF0-23F4-4473-965C-20E242E00498}" destId="{9BC9B83E-BF0A-48A3-847A-DCBCB74D70C2}" srcOrd="1" destOrd="0" presId="urn:microsoft.com/office/officeart/2008/layout/HorizontalMultiLevelHierarchy"/>
    <dgm:cxn modelId="{EFD1E6E6-1717-4E86-A297-A488DD3B6539}" srcId="{7CDFED2C-80D0-4D99-8B28-668ED1D67209}" destId="{BBC18997-50E2-45E1-AF77-E0FE6F934607}" srcOrd="6" destOrd="0" parTransId="{79C34F15-7458-4555-8DFD-554031D7AEDD}" sibTransId="{9CA885D6-27A8-4479-9E5D-30E67FC29569}"/>
    <dgm:cxn modelId="{9E7D9DEC-E1A8-472E-9A87-72A71CB74F9B}" type="presOf" srcId="{79C34F15-7458-4555-8DFD-554031D7AEDD}" destId="{72646318-5497-4F82-B009-73367B60C453}" srcOrd="1" destOrd="0" presId="urn:microsoft.com/office/officeart/2008/layout/HorizontalMultiLevelHierarchy"/>
    <dgm:cxn modelId="{310D5BBC-E535-48DA-8EFB-417122372F59}" type="presOf" srcId="{C68B94E5-6483-499D-935F-BCB91FD0774F}" destId="{EF6FFF87-F324-404C-95AB-1F26743DB371}" srcOrd="0" destOrd="0" presId="urn:microsoft.com/office/officeart/2008/layout/HorizontalMultiLevelHierarchy"/>
    <dgm:cxn modelId="{FF4BDBAE-DD26-4123-9437-E8234BCE599A}" type="presParOf" srcId="{EF6FFF87-F324-404C-95AB-1F26743DB371}" destId="{2AC8DDE3-A16D-499C-A6E8-AB6B5CEDB932}" srcOrd="0" destOrd="0" presId="urn:microsoft.com/office/officeart/2008/layout/HorizontalMultiLevelHierarchy"/>
    <dgm:cxn modelId="{195B1D49-56D3-44ED-9DCC-10CBB8AC943F}" type="presParOf" srcId="{2AC8DDE3-A16D-499C-A6E8-AB6B5CEDB932}" destId="{24DCA8CD-2503-4E2A-94D4-B543CC7AA42A}" srcOrd="0" destOrd="0" presId="urn:microsoft.com/office/officeart/2008/layout/HorizontalMultiLevelHierarchy"/>
    <dgm:cxn modelId="{BEFD42E3-AF73-4817-B9AF-A2C20B005788}" type="presParOf" srcId="{2AC8DDE3-A16D-499C-A6E8-AB6B5CEDB932}" destId="{BF3B0776-C7B5-4F26-A247-49A24ECEBA08}" srcOrd="1" destOrd="0" presId="urn:microsoft.com/office/officeart/2008/layout/HorizontalMultiLevelHierarchy"/>
    <dgm:cxn modelId="{C7DC6855-2C75-43CD-8A53-543F7C622C3B}" type="presParOf" srcId="{BF3B0776-C7B5-4F26-A247-49A24ECEBA08}" destId="{725274E9-F6A5-48E0-9580-9E6B47BF1920}" srcOrd="0" destOrd="0" presId="urn:microsoft.com/office/officeart/2008/layout/HorizontalMultiLevelHierarchy"/>
    <dgm:cxn modelId="{0BFD6E0C-8FC4-4E94-810E-2DD29FA191AB}" type="presParOf" srcId="{725274E9-F6A5-48E0-9580-9E6B47BF1920}" destId="{0EB6B1AB-EA2A-4E81-9232-0F58363B88AB}" srcOrd="0" destOrd="0" presId="urn:microsoft.com/office/officeart/2008/layout/HorizontalMultiLevelHierarchy"/>
    <dgm:cxn modelId="{3FCFE28F-747C-46B9-920B-ADCF56B87519}" type="presParOf" srcId="{BF3B0776-C7B5-4F26-A247-49A24ECEBA08}" destId="{C321AA28-EC5C-4FF8-A1BF-3C2ACF073904}" srcOrd="1" destOrd="0" presId="urn:microsoft.com/office/officeart/2008/layout/HorizontalMultiLevelHierarchy"/>
    <dgm:cxn modelId="{837E0CB0-901A-468A-9456-82FBC7BB4EE7}" type="presParOf" srcId="{C321AA28-EC5C-4FF8-A1BF-3C2ACF073904}" destId="{4CB4D667-F8B0-4A7B-A8F1-5C81C1552DC9}" srcOrd="0" destOrd="0" presId="urn:microsoft.com/office/officeart/2008/layout/HorizontalMultiLevelHierarchy"/>
    <dgm:cxn modelId="{960D8227-D779-4991-B3E7-50C80B1BD990}" type="presParOf" srcId="{C321AA28-EC5C-4FF8-A1BF-3C2ACF073904}" destId="{6D229B93-B13B-4B74-98BE-BEF133AEEA15}" srcOrd="1" destOrd="0" presId="urn:microsoft.com/office/officeart/2008/layout/HorizontalMultiLevelHierarchy"/>
    <dgm:cxn modelId="{467F20AE-027B-4FD4-A66B-90262807B347}" type="presParOf" srcId="{BF3B0776-C7B5-4F26-A247-49A24ECEBA08}" destId="{1DDBEAE7-2256-4D5E-9BA3-604F0DC81BC8}" srcOrd="2" destOrd="0" presId="urn:microsoft.com/office/officeart/2008/layout/HorizontalMultiLevelHierarchy"/>
    <dgm:cxn modelId="{DC8CA92C-E005-478C-90D0-054864001BD1}" type="presParOf" srcId="{1DDBEAE7-2256-4D5E-9BA3-604F0DC81BC8}" destId="{9BC9B83E-BF0A-48A3-847A-DCBCB74D70C2}" srcOrd="0" destOrd="0" presId="urn:microsoft.com/office/officeart/2008/layout/HorizontalMultiLevelHierarchy"/>
    <dgm:cxn modelId="{A17AE75D-2DE4-4E1F-BA18-491E5184C36D}" type="presParOf" srcId="{BF3B0776-C7B5-4F26-A247-49A24ECEBA08}" destId="{E17AC541-33F8-4352-A366-30FA64368772}" srcOrd="3" destOrd="0" presId="urn:microsoft.com/office/officeart/2008/layout/HorizontalMultiLevelHierarchy"/>
    <dgm:cxn modelId="{4DD5B203-AC34-4742-837A-88BD69CF221B}" type="presParOf" srcId="{E17AC541-33F8-4352-A366-30FA64368772}" destId="{BCEB2894-3524-45B1-8756-E3D31BC9B6C2}" srcOrd="0" destOrd="0" presId="urn:microsoft.com/office/officeart/2008/layout/HorizontalMultiLevelHierarchy"/>
    <dgm:cxn modelId="{8DB0A7BD-613F-4672-954F-F11755C036E3}" type="presParOf" srcId="{E17AC541-33F8-4352-A366-30FA64368772}" destId="{4A39E903-C627-4693-98CA-3DFC60AAA102}" srcOrd="1" destOrd="0" presId="urn:microsoft.com/office/officeart/2008/layout/HorizontalMultiLevelHierarchy"/>
    <dgm:cxn modelId="{A105C0A3-D1EC-4B61-9CC4-0EA3C6E3BA70}" type="presParOf" srcId="{BF3B0776-C7B5-4F26-A247-49A24ECEBA08}" destId="{948691F2-20E7-4D19-96A0-CF84AF9E58E7}" srcOrd="4" destOrd="0" presId="urn:microsoft.com/office/officeart/2008/layout/HorizontalMultiLevelHierarchy"/>
    <dgm:cxn modelId="{D8A174AB-C32A-4A26-9593-F97A97B8F3BB}" type="presParOf" srcId="{948691F2-20E7-4D19-96A0-CF84AF9E58E7}" destId="{A231EBEE-6E2F-4D40-AFFC-248504CCB0F2}" srcOrd="0" destOrd="0" presId="urn:microsoft.com/office/officeart/2008/layout/HorizontalMultiLevelHierarchy"/>
    <dgm:cxn modelId="{61BFC6A9-02B7-44DE-AF55-F987788607DF}" type="presParOf" srcId="{BF3B0776-C7B5-4F26-A247-49A24ECEBA08}" destId="{39CA182D-61E5-4E7E-A2D2-D036C482EAC1}" srcOrd="5" destOrd="0" presId="urn:microsoft.com/office/officeart/2008/layout/HorizontalMultiLevelHierarchy"/>
    <dgm:cxn modelId="{A26C3ED8-A3E9-430D-BC30-88C7802F2E8B}" type="presParOf" srcId="{39CA182D-61E5-4E7E-A2D2-D036C482EAC1}" destId="{81648E21-55A2-4095-A046-80ACE4616A0C}" srcOrd="0" destOrd="0" presId="urn:microsoft.com/office/officeart/2008/layout/HorizontalMultiLevelHierarchy"/>
    <dgm:cxn modelId="{80D6C7FF-7E7D-4438-A99D-9EEA434ED8BA}" type="presParOf" srcId="{39CA182D-61E5-4E7E-A2D2-D036C482EAC1}" destId="{F79B20D6-4880-4BCD-A7AD-D464967C003D}" srcOrd="1" destOrd="0" presId="urn:microsoft.com/office/officeart/2008/layout/HorizontalMultiLevelHierarchy"/>
    <dgm:cxn modelId="{02182DBA-C0D2-4179-89B5-7ACE284E0C7B}" type="presParOf" srcId="{BF3B0776-C7B5-4F26-A247-49A24ECEBA08}" destId="{1C09155B-AB4E-425E-A7C6-27B97FD744E7}" srcOrd="6" destOrd="0" presId="urn:microsoft.com/office/officeart/2008/layout/HorizontalMultiLevelHierarchy"/>
    <dgm:cxn modelId="{7486CEDC-0155-4338-B9A4-4816352DEE36}" type="presParOf" srcId="{1C09155B-AB4E-425E-A7C6-27B97FD744E7}" destId="{85743FF7-6ED0-4FE6-A7CF-B72389307561}" srcOrd="0" destOrd="0" presId="urn:microsoft.com/office/officeart/2008/layout/HorizontalMultiLevelHierarchy"/>
    <dgm:cxn modelId="{1D586CEE-F3E1-4649-A38D-080730B3B45E}" type="presParOf" srcId="{BF3B0776-C7B5-4F26-A247-49A24ECEBA08}" destId="{7BCA3C47-5FD8-4165-A050-D1CBD5DF4139}" srcOrd="7" destOrd="0" presId="urn:microsoft.com/office/officeart/2008/layout/HorizontalMultiLevelHierarchy"/>
    <dgm:cxn modelId="{09AC1E1D-EAB5-4200-9D1E-96B60F984713}" type="presParOf" srcId="{7BCA3C47-5FD8-4165-A050-D1CBD5DF4139}" destId="{A6AED830-D95F-4971-9A8E-F9F4DADB6170}" srcOrd="0" destOrd="0" presId="urn:microsoft.com/office/officeart/2008/layout/HorizontalMultiLevelHierarchy"/>
    <dgm:cxn modelId="{A8511258-F781-47FC-8346-02C8B691AA4F}" type="presParOf" srcId="{7BCA3C47-5FD8-4165-A050-D1CBD5DF4139}" destId="{C97BE7E2-795A-4E09-A4DF-074C4A28A679}" srcOrd="1" destOrd="0" presId="urn:microsoft.com/office/officeart/2008/layout/HorizontalMultiLevelHierarchy"/>
    <dgm:cxn modelId="{34B4329B-6CF9-47EC-BE8B-9647DFBDBAC3}" type="presParOf" srcId="{BF3B0776-C7B5-4F26-A247-49A24ECEBA08}" destId="{5FDCDE3C-1846-4EB4-8E05-EE431AA42BF3}" srcOrd="8" destOrd="0" presId="urn:microsoft.com/office/officeart/2008/layout/HorizontalMultiLevelHierarchy"/>
    <dgm:cxn modelId="{CE187C5E-DCEA-4359-A66A-33C443530345}" type="presParOf" srcId="{5FDCDE3C-1846-4EB4-8E05-EE431AA42BF3}" destId="{EA772832-F958-452E-B4DA-8C1CCCE1B2DC}" srcOrd="0" destOrd="0" presId="urn:microsoft.com/office/officeart/2008/layout/HorizontalMultiLevelHierarchy"/>
    <dgm:cxn modelId="{D0B603B1-59AB-43F7-85F7-E1439A87D463}" type="presParOf" srcId="{BF3B0776-C7B5-4F26-A247-49A24ECEBA08}" destId="{811227DC-076E-4152-8B67-0E9B87CC3C93}" srcOrd="9" destOrd="0" presId="urn:microsoft.com/office/officeart/2008/layout/HorizontalMultiLevelHierarchy"/>
    <dgm:cxn modelId="{648FEF68-AC6B-4B16-A1FB-782D7315B7D9}" type="presParOf" srcId="{811227DC-076E-4152-8B67-0E9B87CC3C93}" destId="{265FFE5B-1C31-4EA4-9E3C-59D5F7026CC8}" srcOrd="0" destOrd="0" presId="urn:microsoft.com/office/officeart/2008/layout/HorizontalMultiLevelHierarchy"/>
    <dgm:cxn modelId="{CD81F8CD-52BC-481B-8B14-7E455AD1A021}" type="presParOf" srcId="{811227DC-076E-4152-8B67-0E9B87CC3C93}" destId="{F67752AA-F614-40E9-8C1A-BD7F6D04D525}" srcOrd="1" destOrd="0" presId="urn:microsoft.com/office/officeart/2008/layout/HorizontalMultiLevelHierarchy"/>
    <dgm:cxn modelId="{8D70B5F6-79FF-4025-9FFB-F51931A5AC70}" type="presParOf" srcId="{BF3B0776-C7B5-4F26-A247-49A24ECEBA08}" destId="{6DCEF3A7-B9BE-469F-92B5-4605CFE01CC9}" srcOrd="10" destOrd="0" presId="urn:microsoft.com/office/officeart/2008/layout/HorizontalMultiLevelHierarchy"/>
    <dgm:cxn modelId="{02273BB0-5F1D-49D9-8111-1B3BD8CBC000}" type="presParOf" srcId="{6DCEF3A7-B9BE-469F-92B5-4605CFE01CC9}" destId="{C31BCA87-B4FB-4503-8BC0-9208EE29EF5D}" srcOrd="0" destOrd="0" presId="urn:microsoft.com/office/officeart/2008/layout/HorizontalMultiLevelHierarchy"/>
    <dgm:cxn modelId="{495FB209-7E69-4F77-AC5E-19C58457FCB4}" type="presParOf" srcId="{BF3B0776-C7B5-4F26-A247-49A24ECEBA08}" destId="{6C3FA2F0-42AD-4FB6-AB07-FEE7AB2AE769}" srcOrd="11" destOrd="0" presId="urn:microsoft.com/office/officeart/2008/layout/HorizontalMultiLevelHierarchy"/>
    <dgm:cxn modelId="{0F780EEB-2E97-4F5B-B40C-D31E5E00EFC4}" type="presParOf" srcId="{6C3FA2F0-42AD-4FB6-AB07-FEE7AB2AE769}" destId="{31E792C4-E483-4A61-ABD9-E3FA68A685B1}" srcOrd="0" destOrd="0" presId="urn:microsoft.com/office/officeart/2008/layout/HorizontalMultiLevelHierarchy"/>
    <dgm:cxn modelId="{DDF3EC66-A126-4A8A-AFEB-0E12D9C6BB91}" type="presParOf" srcId="{6C3FA2F0-42AD-4FB6-AB07-FEE7AB2AE769}" destId="{88811AFD-F746-4C02-A3E1-497F5EA7038A}" srcOrd="1" destOrd="0" presId="urn:microsoft.com/office/officeart/2008/layout/HorizontalMultiLevelHierarchy"/>
    <dgm:cxn modelId="{411E7E73-63B0-487C-991E-33E147501CE8}" type="presParOf" srcId="{BF3B0776-C7B5-4F26-A247-49A24ECEBA08}" destId="{C311AC35-611C-41C5-B886-7CB92765D95E}" srcOrd="12" destOrd="0" presId="urn:microsoft.com/office/officeart/2008/layout/HorizontalMultiLevelHierarchy"/>
    <dgm:cxn modelId="{0DF72FD5-127D-411F-9FA3-DBF4F5CC4579}" type="presParOf" srcId="{C311AC35-611C-41C5-B886-7CB92765D95E}" destId="{72646318-5497-4F82-B009-73367B60C453}" srcOrd="0" destOrd="0" presId="urn:microsoft.com/office/officeart/2008/layout/HorizontalMultiLevelHierarchy"/>
    <dgm:cxn modelId="{F4013CD2-93A1-414F-A29C-73D0AA5F355B}" type="presParOf" srcId="{BF3B0776-C7B5-4F26-A247-49A24ECEBA08}" destId="{81538E25-6121-4184-A229-54EF8D3B2360}" srcOrd="13" destOrd="0" presId="urn:microsoft.com/office/officeart/2008/layout/HorizontalMultiLevelHierarchy"/>
    <dgm:cxn modelId="{9C6B0BDA-8842-4ACD-8EA3-A23B837A1203}" type="presParOf" srcId="{81538E25-6121-4184-A229-54EF8D3B2360}" destId="{1A1D793F-7F1A-425E-AC2D-F5125BFBE793}" srcOrd="0" destOrd="0" presId="urn:microsoft.com/office/officeart/2008/layout/HorizontalMultiLevelHierarchy"/>
    <dgm:cxn modelId="{CA8271A7-C013-4631-9475-FCE04D2642E2}" type="presParOf" srcId="{81538E25-6121-4184-A229-54EF8D3B2360}" destId="{EF52E4EC-5F35-4419-9D74-C2FFCDBCA7F0}" srcOrd="1" destOrd="0" presId="urn:microsoft.com/office/officeart/2008/layout/HorizontalMultiLevelHierarchy"/>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04CAA7-544B-4CE6-876F-736F2D9796A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7C849B2-F4A8-4553-9848-2AB95534612E}">
      <dgm:prSet custT="1"/>
      <dgm:spPr>
        <a:solidFill>
          <a:schemeClr val="bg1">
            <a:lumMod val="85000"/>
            <a:alpha val="90000"/>
          </a:schemeClr>
        </a:solidFill>
      </dgm:spPr>
      <dgm:t>
        <a:bodyPr/>
        <a:lstStyle/>
        <a:p>
          <a:r>
            <a:rPr lang="en-ZA" sz="1400" b="1" dirty="0">
              <a:solidFill>
                <a:srgbClr val="223342"/>
              </a:solidFill>
              <a:latin typeface="Arial" panose="020B0604020202020204" pitchFamily="34" charset="0"/>
              <a:cs typeface="Arial" panose="020B0604020202020204" pitchFamily="34" charset="0"/>
            </a:rPr>
            <a:t>Final FATF MER for the period 2014/15 – 2018/19 </a:t>
          </a:r>
          <a:endParaRPr lang="en-US" sz="1400" b="1" dirty="0">
            <a:solidFill>
              <a:schemeClr val="tx1"/>
            </a:solidFill>
            <a:latin typeface="Arial" panose="020B0604020202020204" pitchFamily="34" charset="0"/>
            <a:cs typeface="Arial" panose="020B0604020202020204" pitchFamily="34" charset="0"/>
          </a:endParaRPr>
        </a:p>
      </dgm:t>
    </dgm:pt>
    <dgm:pt modelId="{A8018A96-56AA-4A96-90D9-B63D2912C86A}" type="parTrans" cxnId="{43CA375A-03F1-4537-A66A-B96C49D7B40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5122D91-9330-4CC4-9360-CCA377A41CD6}" type="sibTrans" cxnId="{43CA375A-03F1-4537-A66A-B96C49D7B40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0589263-044D-4EA2-A09E-C74DC6976577}">
      <dgm:prSet custT="1"/>
      <dgm:spPr/>
      <dgm:t>
        <a:bodyPr/>
        <a:lstStyle/>
        <a:p>
          <a:pPr algn="l">
            <a:lnSpc>
              <a:spcPct val="150000"/>
            </a:lnSpc>
          </a:pPr>
          <a:r>
            <a:rPr lang="en-ZA" sz="1400" dirty="0">
              <a:solidFill>
                <a:srgbClr val="223342"/>
              </a:solidFill>
              <a:latin typeface="Arial" panose="020B0604020202020204" pitchFamily="34" charset="0"/>
              <a:cs typeface="Arial" panose="020B0604020202020204" pitchFamily="34" charset="0"/>
            </a:rPr>
            <a:t>Technical compliance </a:t>
          </a:r>
          <a:endParaRPr lang="en-US" sz="1400" dirty="0">
            <a:solidFill>
              <a:schemeClr val="tx1"/>
            </a:solidFill>
            <a:latin typeface="Arial" panose="020B0604020202020204" pitchFamily="34" charset="0"/>
            <a:cs typeface="Arial" panose="020B0604020202020204" pitchFamily="34" charset="0"/>
          </a:endParaRPr>
        </a:p>
      </dgm:t>
    </dgm:pt>
    <dgm:pt modelId="{6D11923C-968E-46CC-BEBC-4BCC6AA2BD4A}" type="parTrans" cxnId="{7A1BAC72-10BB-46B3-BA4B-3A2890AE70A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22DE954-817D-4827-9559-592F6ADCBFD6}" type="sibTrans" cxnId="{7A1BAC72-10BB-46B3-BA4B-3A2890AE70A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D9C07B9-18F0-46FD-A93A-816F0FC2A40C}">
      <dgm:prSet custT="1"/>
      <dgm:spPr>
        <a:solidFill>
          <a:schemeClr val="bg1">
            <a:lumMod val="85000"/>
            <a:alpha val="90000"/>
          </a:schemeClr>
        </a:solidFill>
      </dgm:spPr>
      <dgm:t>
        <a:bodyPr/>
        <a:lstStyle/>
        <a:p>
          <a:r>
            <a:rPr lang="en-ZA" sz="1400" b="1" dirty="0">
              <a:solidFill>
                <a:srgbClr val="223342"/>
              </a:solidFill>
              <a:latin typeface="Arial" panose="020B0604020202020204" pitchFamily="34" charset="0"/>
              <a:cs typeface="Arial" panose="020B0604020202020204" pitchFamily="34" charset="0"/>
            </a:rPr>
            <a:t>Technical compliance (Does law apply to standards internationally) </a:t>
          </a:r>
          <a:endParaRPr lang="en-US" sz="1400" b="1" dirty="0">
            <a:solidFill>
              <a:schemeClr val="tx1"/>
            </a:solidFill>
            <a:latin typeface="Arial" panose="020B0604020202020204" pitchFamily="34" charset="0"/>
            <a:cs typeface="Arial" panose="020B0604020202020204" pitchFamily="34" charset="0"/>
          </a:endParaRPr>
        </a:p>
      </dgm:t>
    </dgm:pt>
    <dgm:pt modelId="{75EECE8A-67B1-4E64-B40F-B4EDDB6BD0F1}" type="parTrans" cxnId="{A8FDAB6D-1C55-4FA7-82D1-7AB0DF192934}">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2C93908-FA5D-4078-81EE-CFAE8BB77E05}" type="sibTrans" cxnId="{A8FDAB6D-1C55-4FA7-82D1-7AB0DF192934}">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52FD5E9F-C1F1-4942-8D3B-21ED44E8C1BE}">
      <dgm:prSet custT="1"/>
      <dgm:spPr/>
      <dgm:t>
        <a:bodyPr/>
        <a:lstStyle/>
        <a:p>
          <a:pPr algn="just">
            <a:lnSpc>
              <a:spcPct val="150000"/>
            </a:lnSpc>
          </a:pPr>
          <a:r>
            <a:rPr lang="en-ZA" sz="1400" b="0" i="0" kern="1200" baseline="0" dirty="0">
              <a:solidFill>
                <a:schemeClr val="tx1"/>
              </a:solidFill>
              <a:latin typeface="Arial" panose="020B0604020202020204" pitchFamily="34" charset="0"/>
              <a:cs typeface="Arial" panose="020B0604020202020204" pitchFamily="34" charset="0"/>
            </a:rPr>
            <a:t>Politically exposed persons </a:t>
          </a:r>
          <a:r>
            <a:rPr lang="en-GB" sz="1400" b="0" i="0" kern="1200" baseline="0" dirty="0">
              <a:solidFill>
                <a:schemeClr val="tx1"/>
              </a:solidFill>
              <a:latin typeface="Arial" panose="020B0604020202020204" pitchFamily="34" charset="0"/>
              <a:cs typeface="Arial" panose="020B0604020202020204" pitchFamily="34" charset="0"/>
            </a:rPr>
            <a:t>(NON-COMPLIANT)</a:t>
          </a:r>
          <a:endParaRPr lang="en-US" sz="1400" kern="1200" dirty="0">
            <a:solidFill>
              <a:schemeClr val="tx1"/>
            </a:solidFill>
            <a:latin typeface="Arial" panose="020B0604020202020204" pitchFamily="34" charset="0"/>
            <a:cs typeface="Arial" panose="020B0604020202020204" pitchFamily="34" charset="0"/>
          </a:endParaRPr>
        </a:p>
      </dgm:t>
    </dgm:pt>
    <dgm:pt modelId="{6BE665AB-618A-46EC-B885-00E43AF63E82}" type="parTrans" cxnId="{557CC0C7-6523-4BFD-AE18-D31EF2A4C035}">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611AE0C6-87AE-4DD1-9ED8-B5BB0B3CF9D4}" type="sibTrans" cxnId="{557CC0C7-6523-4BFD-AE18-D31EF2A4C035}">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A1D4022-936E-4AB1-BBBC-0894B5CE3F74}">
      <dgm:prSet custT="1"/>
      <dgm:spPr>
        <a:solidFill>
          <a:schemeClr val="bg1">
            <a:lumMod val="85000"/>
            <a:alpha val="90000"/>
          </a:schemeClr>
        </a:solidFill>
      </dgm:spPr>
      <dgm:t>
        <a:bodyPr/>
        <a:lstStyle/>
        <a:p>
          <a:pPr algn="l">
            <a:lnSpc>
              <a:spcPct val="150000"/>
            </a:lnSpc>
          </a:pPr>
          <a:r>
            <a:rPr lang="en-GB" sz="1400" b="1" i="0" kern="1200" baseline="0" dirty="0">
              <a:solidFill>
                <a:prstClr val="black"/>
              </a:solidFill>
              <a:latin typeface="Arial" panose="020B0604020202020204" pitchFamily="34" charset="0"/>
              <a:ea typeface="+mn-ea"/>
              <a:cs typeface="Arial" panose="020B0604020202020204" pitchFamily="34" charset="0"/>
            </a:rPr>
            <a:t>Ratings (How effective is policies/law applied)</a:t>
          </a:r>
          <a:endParaRPr lang="en-US" sz="1400" b="1" i="0" kern="1200" baseline="0" dirty="0">
            <a:solidFill>
              <a:prstClr val="black"/>
            </a:solidFill>
            <a:latin typeface="Arial" panose="020B0604020202020204" pitchFamily="34" charset="0"/>
            <a:ea typeface="+mn-ea"/>
            <a:cs typeface="Arial" panose="020B0604020202020204" pitchFamily="34" charset="0"/>
          </a:endParaRPr>
        </a:p>
      </dgm:t>
    </dgm:pt>
    <dgm:pt modelId="{EBA2DF38-AA7A-4D44-A4F0-0568DF36D4D8}" type="parTrans" cxnId="{B248AB88-159A-46C6-9A02-05BA7185684B}">
      <dgm:prSet/>
      <dgm:spPr/>
      <dgm:t>
        <a:bodyPr/>
        <a:lstStyle/>
        <a:p>
          <a:endParaRPr lang="en-ZA" sz="1400"/>
        </a:p>
      </dgm:t>
    </dgm:pt>
    <dgm:pt modelId="{3791A5AB-4F62-4154-BF8A-A87CD2656194}" type="sibTrans" cxnId="{B248AB88-159A-46C6-9A02-05BA7185684B}">
      <dgm:prSet/>
      <dgm:spPr/>
      <dgm:t>
        <a:bodyPr/>
        <a:lstStyle/>
        <a:p>
          <a:endParaRPr lang="en-ZA" sz="1400"/>
        </a:p>
      </dgm:t>
    </dgm:pt>
    <dgm:pt modelId="{78D5B270-5ABE-4F70-BD58-FEC97EF1F162}">
      <dgm:prSet custT="1"/>
      <dgm:spPr/>
      <dgm:t>
        <a:bodyPr/>
        <a:lstStyle/>
        <a:p>
          <a:pPr>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IO2 rated as Moderately Effective</a:t>
          </a:r>
          <a:endParaRPr lang="en-US" sz="1400" kern="1200" dirty="0">
            <a:solidFill>
              <a:schemeClr val="tx1"/>
            </a:solidFill>
            <a:latin typeface="Arial" panose="020B0604020202020204" pitchFamily="34" charset="0"/>
            <a:cs typeface="Arial" panose="020B0604020202020204" pitchFamily="34" charset="0"/>
          </a:endParaRPr>
        </a:p>
      </dgm:t>
    </dgm:pt>
    <dgm:pt modelId="{1F6D9EEF-472A-4378-B5D9-D512159364D5}" type="parTrans" cxnId="{BC3AEB97-A5EA-440F-B963-409068E14A59}">
      <dgm:prSet/>
      <dgm:spPr/>
      <dgm:t>
        <a:bodyPr/>
        <a:lstStyle/>
        <a:p>
          <a:endParaRPr lang="en-ZA" sz="1400"/>
        </a:p>
      </dgm:t>
    </dgm:pt>
    <dgm:pt modelId="{401A6C53-C44C-450D-83C6-6E2BCE5BDF8F}" type="sibTrans" cxnId="{BC3AEB97-A5EA-440F-B963-409068E14A59}">
      <dgm:prSet/>
      <dgm:spPr/>
      <dgm:t>
        <a:bodyPr/>
        <a:lstStyle/>
        <a:p>
          <a:endParaRPr lang="en-ZA" sz="1400"/>
        </a:p>
      </dgm:t>
    </dgm:pt>
    <dgm:pt modelId="{A455ED5E-1121-4D6A-B65B-981F4294DF22}">
      <dgm:prSet custT="1"/>
      <dgm:spPr/>
      <dgm:t>
        <a:bodyPr/>
        <a:lstStyle/>
        <a:p>
          <a:pPr algn="just">
            <a:lnSpc>
              <a:spcPct val="150000"/>
            </a:lnSpc>
          </a:pPr>
          <a:r>
            <a:rPr lang="en-ZA" sz="1400" b="0" i="0" kern="1200" baseline="0" dirty="0">
              <a:solidFill>
                <a:schemeClr val="tx1"/>
              </a:solidFill>
              <a:latin typeface="Arial" panose="020B0604020202020204" pitchFamily="34" charset="0"/>
              <a:cs typeface="Arial" panose="020B0604020202020204" pitchFamily="34" charset="0"/>
            </a:rPr>
            <a:t>Terrorist financing offence (PARTIALLY COMPLIANT)</a:t>
          </a:r>
        </a:p>
      </dgm:t>
    </dgm:pt>
    <dgm:pt modelId="{83BAE17C-382B-423A-BA7D-D6E35EDFAA70}" type="parTrans" cxnId="{EB5160A0-B0AA-4580-AF59-FCE608F159E7}">
      <dgm:prSet/>
      <dgm:spPr/>
      <dgm:t>
        <a:bodyPr/>
        <a:lstStyle/>
        <a:p>
          <a:endParaRPr lang="en-ZA" sz="1400"/>
        </a:p>
      </dgm:t>
    </dgm:pt>
    <dgm:pt modelId="{30FED5A0-0819-428E-9826-2E190F98C216}" type="sibTrans" cxnId="{EB5160A0-B0AA-4580-AF59-FCE608F159E7}">
      <dgm:prSet/>
      <dgm:spPr/>
      <dgm:t>
        <a:bodyPr/>
        <a:lstStyle/>
        <a:p>
          <a:endParaRPr lang="en-ZA" sz="1400"/>
        </a:p>
      </dgm:t>
    </dgm:pt>
    <dgm:pt modelId="{85B59ED6-E0DF-414F-99FA-6F0937F90AFC}">
      <dgm:prSet custT="1"/>
      <dgm:spPr/>
      <dgm:t>
        <a:bodyPr/>
        <a:lstStyle/>
        <a:p>
          <a:pPr algn="l">
            <a:lnSpc>
              <a:spcPct val="150000"/>
            </a:lnSpc>
          </a:pPr>
          <a:r>
            <a:rPr lang="en-ZA" sz="1400" dirty="0">
              <a:solidFill>
                <a:srgbClr val="223342"/>
              </a:solidFill>
              <a:latin typeface="Arial" panose="020B0604020202020204" pitchFamily="34" charset="0"/>
              <a:cs typeface="Arial" panose="020B0604020202020204" pitchFamily="34" charset="0"/>
            </a:rPr>
            <a:t>Rating the effectiveness of implementation  </a:t>
          </a:r>
        </a:p>
      </dgm:t>
    </dgm:pt>
    <dgm:pt modelId="{23BC9829-0488-48DD-83C0-6A0E321C115B}" type="parTrans" cxnId="{DBCC09EC-488F-47A6-89E9-3F8BA904B9BE}">
      <dgm:prSet/>
      <dgm:spPr/>
      <dgm:t>
        <a:bodyPr/>
        <a:lstStyle/>
        <a:p>
          <a:endParaRPr lang="en-ZA" sz="1400"/>
        </a:p>
      </dgm:t>
    </dgm:pt>
    <dgm:pt modelId="{ED92A5B1-773C-4940-8765-28F6F1B689E8}" type="sibTrans" cxnId="{DBCC09EC-488F-47A6-89E9-3F8BA904B9BE}">
      <dgm:prSet/>
      <dgm:spPr/>
      <dgm:t>
        <a:bodyPr/>
        <a:lstStyle/>
        <a:p>
          <a:endParaRPr lang="en-ZA" sz="1400"/>
        </a:p>
      </dgm:t>
    </dgm:pt>
    <dgm:pt modelId="{2F2BFC3F-49C6-40A0-AE56-39954A893CC8}">
      <dgm:prSet custT="1"/>
      <dgm:spPr/>
      <dgm:t>
        <a:bodyPr/>
        <a:lstStyle/>
        <a:p>
          <a:pPr algn="l">
            <a:lnSpc>
              <a:spcPct val="150000"/>
            </a:lnSpc>
          </a:pPr>
          <a:r>
            <a:rPr lang="en-ZA" sz="1400" dirty="0">
              <a:solidFill>
                <a:srgbClr val="223342"/>
              </a:solidFill>
              <a:latin typeface="Arial" panose="020B0604020202020204" pitchFamily="34" charset="0"/>
              <a:cs typeface="Arial" panose="020B0604020202020204" pitchFamily="34" charset="0"/>
            </a:rPr>
            <a:t>Recommendations</a:t>
          </a:r>
          <a:endParaRPr lang="en-ZA" sz="1400" dirty="0"/>
        </a:p>
      </dgm:t>
    </dgm:pt>
    <dgm:pt modelId="{22074D6B-1399-406A-AF78-752E3D4EC7EA}" type="parTrans" cxnId="{4C0A1E96-D943-469C-8F28-37C355637072}">
      <dgm:prSet/>
      <dgm:spPr/>
      <dgm:t>
        <a:bodyPr/>
        <a:lstStyle/>
        <a:p>
          <a:endParaRPr lang="en-ZA" sz="1400"/>
        </a:p>
      </dgm:t>
    </dgm:pt>
    <dgm:pt modelId="{1A324EDA-B590-40DA-841F-781166AEF246}" type="sibTrans" cxnId="{4C0A1E96-D943-469C-8F28-37C355637072}">
      <dgm:prSet/>
      <dgm:spPr/>
      <dgm:t>
        <a:bodyPr/>
        <a:lstStyle/>
        <a:p>
          <a:endParaRPr lang="en-ZA" sz="1400"/>
        </a:p>
      </dgm:t>
    </dgm:pt>
    <dgm:pt modelId="{BB2CA488-0D2E-4643-A7AF-0EF35C4F6288}">
      <dgm:prSet custT="1"/>
      <dgm:spPr/>
      <dgm:t>
        <a:bodyPr/>
        <a:lstStyle/>
        <a:p>
          <a:pPr>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IO7 rated as Moderately Effective</a:t>
          </a:r>
          <a:endParaRPr lang="en-ZA" sz="1400" b="0" i="0" kern="1200" baseline="0" dirty="0">
            <a:solidFill>
              <a:schemeClr val="tx1"/>
            </a:solidFill>
            <a:latin typeface="Arial" panose="020B0604020202020204" pitchFamily="34" charset="0"/>
            <a:cs typeface="Arial" panose="020B0604020202020204" pitchFamily="34" charset="0"/>
          </a:endParaRPr>
        </a:p>
      </dgm:t>
    </dgm:pt>
    <dgm:pt modelId="{A40F3B4C-52E7-43AE-9C79-0C0FEB602109}" type="parTrans" cxnId="{ADEC4C9F-78FC-41E3-BDF6-908C9A77E481}">
      <dgm:prSet/>
      <dgm:spPr/>
      <dgm:t>
        <a:bodyPr/>
        <a:lstStyle/>
        <a:p>
          <a:endParaRPr lang="en-ZA" sz="1400"/>
        </a:p>
      </dgm:t>
    </dgm:pt>
    <dgm:pt modelId="{BAD5F6CE-5C6F-4A0C-9348-4DC2F1D0AD03}" type="sibTrans" cxnId="{ADEC4C9F-78FC-41E3-BDF6-908C9A77E481}">
      <dgm:prSet/>
      <dgm:spPr/>
      <dgm:t>
        <a:bodyPr/>
        <a:lstStyle/>
        <a:p>
          <a:endParaRPr lang="en-ZA" sz="1400"/>
        </a:p>
      </dgm:t>
    </dgm:pt>
    <dgm:pt modelId="{72FD8DFD-19DD-431C-895E-FCE68572F225}">
      <dgm:prSet custT="1"/>
      <dgm:spPr/>
      <dgm:t>
        <a:bodyPr/>
        <a:lstStyle/>
        <a:p>
          <a:pPr>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IO8 rated as Moderately Effective</a:t>
          </a:r>
          <a:endParaRPr lang="en-ZA" sz="1400" b="0" i="0" kern="1200" baseline="0" dirty="0">
            <a:solidFill>
              <a:schemeClr val="tx1"/>
            </a:solidFill>
            <a:latin typeface="Arial" panose="020B0604020202020204" pitchFamily="34" charset="0"/>
            <a:cs typeface="Arial" panose="020B0604020202020204" pitchFamily="34" charset="0"/>
          </a:endParaRPr>
        </a:p>
      </dgm:t>
    </dgm:pt>
    <dgm:pt modelId="{2A1114B1-8888-4116-AD0F-AA235E02F231}" type="parTrans" cxnId="{949936F6-A633-4333-9FA9-62C40DD8A22D}">
      <dgm:prSet/>
      <dgm:spPr/>
      <dgm:t>
        <a:bodyPr/>
        <a:lstStyle/>
        <a:p>
          <a:endParaRPr lang="en-ZA" sz="1400"/>
        </a:p>
      </dgm:t>
    </dgm:pt>
    <dgm:pt modelId="{DDCE9349-4C88-4C57-9A3D-3E1F6D09E0EB}" type="sibTrans" cxnId="{949936F6-A633-4333-9FA9-62C40DD8A22D}">
      <dgm:prSet/>
      <dgm:spPr/>
      <dgm:t>
        <a:bodyPr/>
        <a:lstStyle/>
        <a:p>
          <a:endParaRPr lang="en-ZA" sz="1400"/>
        </a:p>
      </dgm:t>
    </dgm:pt>
    <dgm:pt modelId="{39FC2E6C-DD49-4DF9-A86E-3DF0C416DB11}">
      <dgm:prSet custT="1"/>
      <dgm:spPr/>
      <dgm:t>
        <a:bodyPr/>
        <a:lstStyle/>
        <a:p>
          <a:pPr>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IO9 rated as Low level of Effectiveness</a:t>
          </a:r>
          <a:endParaRPr lang="en-ZA" sz="1400" b="0" i="0" kern="1200" baseline="0" dirty="0">
            <a:solidFill>
              <a:schemeClr val="tx1"/>
            </a:solidFill>
            <a:latin typeface="Arial" panose="020B0604020202020204" pitchFamily="34" charset="0"/>
            <a:cs typeface="Arial" panose="020B0604020202020204" pitchFamily="34" charset="0"/>
          </a:endParaRPr>
        </a:p>
      </dgm:t>
    </dgm:pt>
    <dgm:pt modelId="{671E1BBA-F0A8-4D22-8843-441B9EA32B3C}" type="parTrans" cxnId="{E40E4CEA-DFC3-4713-87ED-A5D95DE3D0A1}">
      <dgm:prSet/>
      <dgm:spPr/>
      <dgm:t>
        <a:bodyPr/>
        <a:lstStyle/>
        <a:p>
          <a:endParaRPr lang="en-ZA" sz="1400"/>
        </a:p>
      </dgm:t>
    </dgm:pt>
    <dgm:pt modelId="{C82DDB34-DD71-4E00-802F-33D607BD0D13}" type="sibTrans" cxnId="{E40E4CEA-DFC3-4713-87ED-A5D95DE3D0A1}">
      <dgm:prSet/>
      <dgm:spPr/>
      <dgm:t>
        <a:bodyPr/>
        <a:lstStyle/>
        <a:p>
          <a:endParaRPr lang="en-ZA" sz="1400"/>
        </a:p>
      </dgm:t>
    </dgm:pt>
    <dgm:pt modelId="{ED99D7DD-3287-44C7-826B-170E6DFB3A45}">
      <dgm:prSet custT="1"/>
      <dgm:spPr>
        <a:solidFill>
          <a:prstClr val="white">
            <a:lumMod val="85000"/>
            <a:alpha val="90000"/>
          </a:prst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pPr marL="0" lvl="0" indent="0" algn="l" defTabSz="622300">
            <a:lnSpc>
              <a:spcPct val="150000"/>
            </a:lnSpc>
            <a:spcBef>
              <a:spcPct val="0"/>
            </a:spcBef>
            <a:spcAft>
              <a:spcPct val="35000"/>
            </a:spcAft>
            <a:buNone/>
          </a:pPr>
          <a:r>
            <a:rPr lang="en-GB" sz="1400" b="1" i="0" kern="1200" baseline="0" dirty="0">
              <a:solidFill>
                <a:prstClr val="black"/>
              </a:solidFill>
              <a:latin typeface="Arial" panose="020B0604020202020204" pitchFamily="34" charset="0"/>
              <a:ea typeface="+mn-ea"/>
              <a:cs typeface="Arial" panose="020B0604020202020204" pitchFamily="34" charset="0"/>
            </a:rPr>
            <a:t>Recommendations</a:t>
          </a:r>
          <a:endParaRPr lang="en-ZA" sz="1400" b="1" i="0" kern="1200" baseline="0" dirty="0">
            <a:solidFill>
              <a:prstClr val="black"/>
            </a:solidFill>
            <a:latin typeface="Arial" panose="020B0604020202020204" pitchFamily="34" charset="0"/>
            <a:ea typeface="+mn-ea"/>
            <a:cs typeface="Arial" panose="020B0604020202020204" pitchFamily="34" charset="0"/>
          </a:endParaRPr>
        </a:p>
      </dgm:t>
    </dgm:pt>
    <dgm:pt modelId="{24C85121-9E5E-41B1-A702-597E1CBD488E}" type="parTrans" cxnId="{5E3AA287-219F-4B66-BFD3-2B2D8EC583B2}">
      <dgm:prSet/>
      <dgm:spPr/>
      <dgm:t>
        <a:bodyPr/>
        <a:lstStyle/>
        <a:p>
          <a:endParaRPr lang="en-ZA" sz="1400"/>
        </a:p>
      </dgm:t>
    </dgm:pt>
    <dgm:pt modelId="{2A44E386-F710-436D-8F67-313D2EC0EC09}" type="sibTrans" cxnId="{5E3AA287-219F-4B66-BFD3-2B2D8EC583B2}">
      <dgm:prSet/>
      <dgm:spPr/>
      <dgm:t>
        <a:bodyPr/>
        <a:lstStyle/>
        <a:p>
          <a:endParaRPr lang="en-ZA" sz="1400"/>
        </a:p>
      </dgm:t>
    </dgm:pt>
    <dgm:pt modelId="{368D61E8-F570-421A-8447-AF1CE51F8DAF}">
      <dgm:prSet custT="1"/>
      <dgm:spPr>
        <a:noFill/>
      </dgm:spPr>
      <dgm:t>
        <a:bodyPr/>
        <a:lstStyle/>
        <a:p>
          <a:pPr algn="l">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Legislative amendments suggested &amp; in process: POCDATARA and POCA.</a:t>
          </a:r>
          <a:endParaRPr lang="en-ZA" sz="1400" b="0" i="0" kern="1200" baseline="0" dirty="0">
            <a:solidFill>
              <a:schemeClr val="tx1"/>
            </a:solidFill>
            <a:latin typeface="Arial" panose="020B0604020202020204" pitchFamily="34" charset="0"/>
            <a:cs typeface="Arial" panose="020B0604020202020204" pitchFamily="34" charset="0"/>
          </a:endParaRPr>
        </a:p>
      </dgm:t>
    </dgm:pt>
    <dgm:pt modelId="{DF8F9A4B-A3B4-4352-80BF-FA543116EF42}" type="parTrans" cxnId="{455BB7E1-BFCB-4B64-B283-16F9D0CE21FE}">
      <dgm:prSet/>
      <dgm:spPr/>
      <dgm:t>
        <a:bodyPr/>
        <a:lstStyle/>
        <a:p>
          <a:endParaRPr lang="en-ZA" sz="1400"/>
        </a:p>
      </dgm:t>
    </dgm:pt>
    <dgm:pt modelId="{5161F4E1-2BDC-46EC-953C-95AC3380BC65}" type="sibTrans" cxnId="{455BB7E1-BFCB-4B64-B283-16F9D0CE21FE}">
      <dgm:prSet/>
      <dgm:spPr/>
      <dgm:t>
        <a:bodyPr/>
        <a:lstStyle/>
        <a:p>
          <a:endParaRPr lang="en-ZA" sz="1400"/>
        </a:p>
      </dgm:t>
    </dgm:pt>
    <dgm:pt modelId="{43977DDF-BDA8-4291-B79E-75B2E218DC69}">
      <dgm:prSet custT="1"/>
      <dgm:spPr>
        <a:noFill/>
      </dgm:spPr>
      <dgm:t>
        <a:bodyPr/>
        <a:lstStyle/>
        <a:p>
          <a:pPr algn="just">
            <a:lnSpc>
              <a:spcPct val="150000"/>
            </a:lnSpc>
          </a:pPr>
          <a:r>
            <a:rPr lang="en-GB" sz="1400" kern="1200" dirty="0">
              <a:latin typeface="Arial" panose="020B0604020202020204" pitchFamily="34" charset="0"/>
              <a:cs typeface="Arial" panose="020B0604020202020204" pitchFamily="34" charset="0"/>
            </a:rPr>
            <a:t>Develop policies to address higher ML/TF risks for: (i) Beneficial Ownership (BO); (ii) use of cash and its cross-border movement (physically and through illegal MVTS); (iii) third-party ML; (iv) foreign predicate crimes; (v) and TF.</a:t>
          </a:r>
          <a:endParaRPr lang="en-ZA" sz="1400" b="0" i="0" kern="1200" baseline="0" dirty="0">
            <a:solidFill>
              <a:schemeClr val="tx1"/>
            </a:solidFill>
            <a:latin typeface="Arial" panose="020B0604020202020204" pitchFamily="34" charset="0"/>
            <a:cs typeface="Arial" panose="020B0604020202020204" pitchFamily="34" charset="0"/>
          </a:endParaRPr>
        </a:p>
      </dgm:t>
    </dgm:pt>
    <dgm:pt modelId="{DC983215-F04B-4CC9-BF48-D9CCEEA98670}" type="parTrans" cxnId="{089339AC-F3D1-480C-9F60-2F5047F7985A}">
      <dgm:prSet/>
      <dgm:spPr/>
      <dgm:t>
        <a:bodyPr/>
        <a:lstStyle/>
        <a:p>
          <a:endParaRPr lang="en-ZA" sz="1400"/>
        </a:p>
      </dgm:t>
    </dgm:pt>
    <dgm:pt modelId="{12FA9DB3-799E-46C2-8A32-D13E4D8055DC}" type="sibTrans" cxnId="{089339AC-F3D1-480C-9F60-2F5047F7985A}">
      <dgm:prSet/>
      <dgm:spPr/>
      <dgm:t>
        <a:bodyPr/>
        <a:lstStyle/>
        <a:p>
          <a:endParaRPr lang="en-ZA" sz="1400"/>
        </a:p>
      </dgm:t>
    </dgm:pt>
    <dgm:pt modelId="{2084E408-EEE1-410A-8487-4A797B02D543}" type="pres">
      <dgm:prSet presAssocID="{4A04CAA7-544B-4CE6-876F-736F2D9796AE}" presName="linear" presStyleCnt="0">
        <dgm:presLayoutVars>
          <dgm:animLvl val="lvl"/>
          <dgm:resizeHandles val="exact"/>
        </dgm:presLayoutVars>
      </dgm:prSet>
      <dgm:spPr/>
      <dgm:t>
        <a:bodyPr/>
        <a:lstStyle/>
        <a:p>
          <a:endParaRPr lang="en-US"/>
        </a:p>
      </dgm:t>
    </dgm:pt>
    <dgm:pt modelId="{1B573D20-A902-4939-AFAA-F7BEC19EFE3F}" type="pres">
      <dgm:prSet presAssocID="{17C849B2-F4A8-4553-9848-2AB95534612E}" presName="parentText" presStyleLbl="node1" presStyleIdx="0" presStyleCnt="4" custScaleY="38838">
        <dgm:presLayoutVars>
          <dgm:chMax val="0"/>
          <dgm:bulletEnabled val="1"/>
        </dgm:presLayoutVars>
      </dgm:prSet>
      <dgm:spPr/>
      <dgm:t>
        <a:bodyPr/>
        <a:lstStyle/>
        <a:p>
          <a:endParaRPr lang="en-US"/>
        </a:p>
      </dgm:t>
    </dgm:pt>
    <dgm:pt modelId="{28A5384F-2460-4C1A-9A6E-9C03A4D17650}" type="pres">
      <dgm:prSet presAssocID="{17C849B2-F4A8-4553-9848-2AB95534612E}" presName="childText" presStyleLbl="revTx" presStyleIdx="0" presStyleCnt="4">
        <dgm:presLayoutVars>
          <dgm:bulletEnabled val="1"/>
        </dgm:presLayoutVars>
      </dgm:prSet>
      <dgm:spPr/>
      <dgm:t>
        <a:bodyPr/>
        <a:lstStyle/>
        <a:p>
          <a:endParaRPr lang="en-US"/>
        </a:p>
      </dgm:t>
    </dgm:pt>
    <dgm:pt modelId="{0ED919DF-FF0F-4C2F-81F9-05E32D81F8CF}" type="pres">
      <dgm:prSet presAssocID="{1D9C07B9-18F0-46FD-A93A-816F0FC2A40C}" presName="parentText" presStyleLbl="node1" presStyleIdx="1" presStyleCnt="4" custScaleY="38970" custLinFactNeighborX="-89" custLinFactNeighborY="3438">
        <dgm:presLayoutVars>
          <dgm:chMax val="0"/>
          <dgm:bulletEnabled val="1"/>
        </dgm:presLayoutVars>
      </dgm:prSet>
      <dgm:spPr/>
      <dgm:t>
        <a:bodyPr/>
        <a:lstStyle/>
        <a:p>
          <a:endParaRPr lang="en-US"/>
        </a:p>
      </dgm:t>
    </dgm:pt>
    <dgm:pt modelId="{6EDCE2E3-9838-4418-AD71-CEFD0247645C}" type="pres">
      <dgm:prSet presAssocID="{1D9C07B9-18F0-46FD-A93A-816F0FC2A40C}" presName="childText" presStyleLbl="revTx" presStyleIdx="1" presStyleCnt="4" custScaleY="92007" custLinFactNeighborX="536" custLinFactNeighborY="3267">
        <dgm:presLayoutVars>
          <dgm:bulletEnabled val="1"/>
        </dgm:presLayoutVars>
      </dgm:prSet>
      <dgm:spPr/>
      <dgm:t>
        <a:bodyPr/>
        <a:lstStyle/>
        <a:p>
          <a:endParaRPr lang="en-US"/>
        </a:p>
      </dgm:t>
    </dgm:pt>
    <dgm:pt modelId="{5ACFD59E-ADDE-4CAE-8383-DD39A87150D2}" type="pres">
      <dgm:prSet presAssocID="{CA1D4022-936E-4AB1-BBBC-0894B5CE3F74}" presName="parentText" presStyleLbl="node1" presStyleIdx="2" presStyleCnt="4" custScaleY="47247" custLinFactNeighborY="3779">
        <dgm:presLayoutVars>
          <dgm:chMax val="0"/>
          <dgm:bulletEnabled val="1"/>
        </dgm:presLayoutVars>
      </dgm:prSet>
      <dgm:spPr/>
      <dgm:t>
        <a:bodyPr/>
        <a:lstStyle/>
        <a:p>
          <a:endParaRPr lang="en-US"/>
        </a:p>
      </dgm:t>
    </dgm:pt>
    <dgm:pt modelId="{7EB1886F-E1E8-4A2E-BA5D-4667FE26A192}" type="pres">
      <dgm:prSet presAssocID="{CA1D4022-936E-4AB1-BBBC-0894B5CE3F74}" presName="childText" presStyleLbl="revTx" presStyleIdx="2" presStyleCnt="4" custLinFactNeighborX="-828" custLinFactNeighborY="3409">
        <dgm:presLayoutVars>
          <dgm:bulletEnabled val="1"/>
        </dgm:presLayoutVars>
      </dgm:prSet>
      <dgm:spPr/>
      <dgm:t>
        <a:bodyPr/>
        <a:lstStyle/>
        <a:p>
          <a:endParaRPr lang="en-US"/>
        </a:p>
      </dgm:t>
    </dgm:pt>
    <dgm:pt modelId="{AD1DEBB1-41BB-409A-892C-56C13EDE0F3B}" type="pres">
      <dgm:prSet presAssocID="{ED99D7DD-3287-44C7-826B-170E6DFB3A45}" presName="parentText" presStyleLbl="node1" presStyleIdx="3" presStyleCnt="4" custScaleY="56005" custLinFactNeighborX="536" custLinFactNeighborY="2171">
        <dgm:presLayoutVars>
          <dgm:chMax val="0"/>
          <dgm:bulletEnabled val="1"/>
        </dgm:presLayoutVars>
      </dgm:prSet>
      <dgm:spPr>
        <a:xfrm>
          <a:off x="0" y="3587032"/>
          <a:ext cx="8830751" cy="145499"/>
        </a:xfrm>
        <a:prstGeom prst="roundRect">
          <a:avLst/>
        </a:prstGeom>
      </dgm:spPr>
      <dgm:t>
        <a:bodyPr/>
        <a:lstStyle/>
        <a:p>
          <a:endParaRPr lang="en-US"/>
        </a:p>
      </dgm:t>
    </dgm:pt>
    <dgm:pt modelId="{310172E1-95EE-4776-AF8B-374B9DDFBA76}" type="pres">
      <dgm:prSet presAssocID="{ED99D7DD-3287-44C7-826B-170E6DFB3A45}" presName="childText" presStyleLbl="revTx" presStyleIdx="3" presStyleCnt="4">
        <dgm:presLayoutVars>
          <dgm:bulletEnabled val="1"/>
        </dgm:presLayoutVars>
      </dgm:prSet>
      <dgm:spPr/>
      <dgm:t>
        <a:bodyPr/>
        <a:lstStyle/>
        <a:p>
          <a:endParaRPr lang="en-US"/>
        </a:p>
      </dgm:t>
    </dgm:pt>
  </dgm:ptLst>
  <dgm:cxnLst>
    <dgm:cxn modelId="{455BB7E1-BFCB-4B64-B283-16F9D0CE21FE}" srcId="{ED99D7DD-3287-44C7-826B-170E6DFB3A45}" destId="{368D61E8-F570-421A-8447-AF1CE51F8DAF}" srcOrd="0" destOrd="0" parTransId="{DF8F9A4B-A3B4-4352-80BF-FA543116EF42}" sibTransId="{5161F4E1-2BDC-46EC-953C-95AC3380BC65}"/>
    <dgm:cxn modelId="{A8FDAB6D-1C55-4FA7-82D1-7AB0DF192934}" srcId="{4A04CAA7-544B-4CE6-876F-736F2D9796AE}" destId="{1D9C07B9-18F0-46FD-A93A-816F0FC2A40C}" srcOrd="1" destOrd="0" parTransId="{75EECE8A-67B1-4E64-B40F-B4EDDB6BD0F1}" sibTransId="{22C93908-FA5D-4078-81EE-CFAE8BB77E05}"/>
    <dgm:cxn modelId="{4C0A1E96-D943-469C-8F28-37C355637072}" srcId="{17C849B2-F4A8-4553-9848-2AB95534612E}" destId="{2F2BFC3F-49C6-40A0-AE56-39954A893CC8}" srcOrd="2" destOrd="0" parTransId="{22074D6B-1399-406A-AF78-752E3D4EC7EA}" sibTransId="{1A324EDA-B590-40DA-841F-781166AEF246}"/>
    <dgm:cxn modelId="{0CBC6FEC-CC0F-4970-888A-7505872B82EB}" type="presOf" srcId="{BB2CA488-0D2E-4643-A7AF-0EF35C4F6288}" destId="{7EB1886F-E1E8-4A2E-BA5D-4667FE26A192}" srcOrd="0" destOrd="1" presId="urn:microsoft.com/office/officeart/2005/8/layout/vList2"/>
    <dgm:cxn modelId="{B248AB88-159A-46C6-9A02-05BA7185684B}" srcId="{4A04CAA7-544B-4CE6-876F-736F2D9796AE}" destId="{CA1D4022-936E-4AB1-BBBC-0894B5CE3F74}" srcOrd="2" destOrd="0" parTransId="{EBA2DF38-AA7A-4D44-A4F0-0568DF36D4D8}" sibTransId="{3791A5AB-4F62-4154-BF8A-A87CD2656194}"/>
    <dgm:cxn modelId="{949936F6-A633-4333-9FA9-62C40DD8A22D}" srcId="{CA1D4022-936E-4AB1-BBBC-0894B5CE3F74}" destId="{72FD8DFD-19DD-431C-895E-FCE68572F225}" srcOrd="2" destOrd="0" parTransId="{2A1114B1-8888-4116-AD0F-AA235E02F231}" sibTransId="{DDCE9349-4C88-4C57-9A3D-3E1F6D09E0EB}"/>
    <dgm:cxn modelId="{9E5D3264-7136-45AE-8C64-0EC720DF996A}" type="presOf" srcId="{CA1D4022-936E-4AB1-BBBC-0894B5CE3F74}" destId="{5ACFD59E-ADDE-4CAE-8383-DD39A87150D2}" srcOrd="0" destOrd="0" presId="urn:microsoft.com/office/officeart/2005/8/layout/vList2"/>
    <dgm:cxn modelId="{769E91DC-4028-4FEB-81E0-BA6C763177D6}" type="presOf" srcId="{368D61E8-F570-421A-8447-AF1CE51F8DAF}" destId="{310172E1-95EE-4776-AF8B-374B9DDFBA76}" srcOrd="0" destOrd="0" presId="urn:microsoft.com/office/officeart/2005/8/layout/vList2"/>
    <dgm:cxn modelId="{141BAC69-0950-4625-94B0-C88EFFDA5F1A}" type="presOf" srcId="{17C849B2-F4A8-4553-9848-2AB95534612E}" destId="{1B573D20-A902-4939-AFAA-F7BEC19EFE3F}" srcOrd="0" destOrd="0" presId="urn:microsoft.com/office/officeart/2005/8/layout/vList2"/>
    <dgm:cxn modelId="{7A1BAC72-10BB-46B3-BA4B-3A2890AE70AF}" srcId="{17C849B2-F4A8-4553-9848-2AB95534612E}" destId="{30589263-044D-4EA2-A09E-C74DC6976577}" srcOrd="0" destOrd="0" parTransId="{6D11923C-968E-46CC-BEBC-4BCC6AA2BD4A}" sibTransId="{C22DE954-817D-4827-9559-592F6ADCBFD6}"/>
    <dgm:cxn modelId="{8D4A7811-B911-4963-BB1D-69C0BE0E6A19}" type="presOf" srcId="{52FD5E9F-C1F1-4942-8D3B-21ED44E8C1BE}" destId="{6EDCE2E3-9838-4418-AD71-CEFD0247645C}" srcOrd="0" destOrd="0" presId="urn:microsoft.com/office/officeart/2005/8/layout/vList2"/>
    <dgm:cxn modelId="{65F4478B-AD84-46FA-9C91-03EE9F11F841}" type="presOf" srcId="{2F2BFC3F-49C6-40A0-AE56-39954A893CC8}" destId="{28A5384F-2460-4C1A-9A6E-9C03A4D17650}" srcOrd="0" destOrd="2" presId="urn:microsoft.com/office/officeart/2005/8/layout/vList2"/>
    <dgm:cxn modelId="{557CC0C7-6523-4BFD-AE18-D31EF2A4C035}" srcId="{1D9C07B9-18F0-46FD-A93A-816F0FC2A40C}" destId="{52FD5E9F-C1F1-4942-8D3B-21ED44E8C1BE}" srcOrd="0" destOrd="0" parTransId="{6BE665AB-618A-46EC-B885-00E43AF63E82}" sibTransId="{611AE0C6-87AE-4DD1-9ED8-B5BB0B3CF9D4}"/>
    <dgm:cxn modelId="{52F12CED-3ED9-4A62-AB93-9F9DE61E79D7}" type="presOf" srcId="{78D5B270-5ABE-4F70-BD58-FEC97EF1F162}" destId="{7EB1886F-E1E8-4A2E-BA5D-4667FE26A192}" srcOrd="0" destOrd="0" presId="urn:microsoft.com/office/officeart/2005/8/layout/vList2"/>
    <dgm:cxn modelId="{242D2A87-8815-4D89-B4CC-052F4979F397}" type="presOf" srcId="{A455ED5E-1121-4D6A-B65B-981F4294DF22}" destId="{6EDCE2E3-9838-4418-AD71-CEFD0247645C}" srcOrd="0" destOrd="1" presId="urn:microsoft.com/office/officeart/2005/8/layout/vList2"/>
    <dgm:cxn modelId="{B43AF9A0-7F1E-47B0-B0BF-1E7DF60007C7}" type="presOf" srcId="{72FD8DFD-19DD-431C-895E-FCE68572F225}" destId="{7EB1886F-E1E8-4A2E-BA5D-4667FE26A192}" srcOrd="0" destOrd="2" presId="urn:microsoft.com/office/officeart/2005/8/layout/vList2"/>
    <dgm:cxn modelId="{E40E4CEA-DFC3-4713-87ED-A5D95DE3D0A1}" srcId="{CA1D4022-936E-4AB1-BBBC-0894B5CE3F74}" destId="{39FC2E6C-DD49-4DF9-A86E-3DF0C416DB11}" srcOrd="3" destOrd="0" parTransId="{671E1BBA-F0A8-4D22-8843-441B9EA32B3C}" sibTransId="{C82DDB34-DD71-4E00-802F-33D607BD0D13}"/>
    <dgm:cxn modelId="{8059E753-4396-4CEC-ACAC-6E11CBE86474}" type="presOf" srcId="{43977DDF-BDA8-4291-B79E-75B2E218DC69}" destId="{310172E1-95EE-4776-AF8B-374B9DDFBA76}" srcOrd="0" destOrd="1" presId="urn:microsoft.com/office/officeart/2005/8/layout/vList2"/>
    <dgm:cxn modelId="{43CA375A-03F1-4537-A66A-B96C49D7B40E}" srcId="{4A04CAA7-544B-4CE6-876F-736F2D9796AE}" destId="{17C849B2-F4A8-4553-9848-2AB95534612E}" srcOrd="0" destOrd="0" parTransId="{A8018A96-56AA-4A96-90D9-B63D2912C86A}" sibTransId="{25122D91-9330-4CC4-9360-CCA377A41CD6}"/>
    <dgm:cxn modelId="{33F6EDEE-1CC7-4196-8617-A66590B90525}" type="presOf" srcId="{1D9C07B9-18F0-46FD-A93A-816F0FC2A40C}" destId="{0ED919DF-FF0F-4C2F-81F9-05E32D81F8CF}" srcOrd="0" destOrd="0" presId="urn:microsoft.com/office/officeart/2005/8/layout/vList2"/>
    <dgm:cxn modelId="{ADEC4C9F-78FC-41E3-BDF6-908C9A77E481}" srcId="{CA1D4022-936E-4AB1-BBBC-0894B5CE3F74}" destId="{BB2CA488-0D2E-4643-A7AF-0EF35C4F6288}" srcOrd="1" destOrd="0" parTransId="{A40F3B4C-52E7-43AE-9C79-0C0FEB602109}" sibTransId="{BAD5F6CE-5C6F-4A0C-9348-4DC2F1D0AD03}"/>
    <dgm:cxn modelId="{2434CE12-CD5F-4665-99B4-028E154DE739}" type="presOf" srcId="{4A04CAA7-544B-4CE6-876F-736F2D9796AE}" destId="{2084E408-EEE1-410A-8487-4A797B02D543}" srcOrd="0" destOrd="0" presId="urn:microsoft.com/office/officeart/2005/8/layout/vList2"/>
    <dgm:cxn modelId="{EB5160A0-B0AA-4580-AF59-FCE608F159E7}" srcId="{1D9C07B9-18F0-46FD-A93A-816F0FC2A40C}" destId="{A455ED5E-1121-4D6A-B65B-981F4294DF22}" srcOrd="1" destOrd="0" parTransId="{83BAE17C-382B-423A-BA7D-D6E35EDFAA70}" sibTransId="{30FED5A0-0819-428E-9826-2E190F98C216}"/>
    <dgm:cxn modelId="{8F64BF5F-0E35-40EF-A25D-DC0B5DC2CDD9}" type="presOf" srcId="{30589263-044D-4EA2-A09E-C74DC6976577}" destId="{28A5384F-2460-4C1A-9A6E-9C03A4D17650}" srcOrd="0" destOrd="0" presId="urn:microsoft.com/office/officeart/2005/8/layout/vList2"/>
    <dgm:cxn modelId="{29F12D4D-3DC9-445A-A48C-21A15F17D9AD}" type="presOf" srcId="{ED99D7DD-3287-44C7-826B-170E6DFB3A45}" destId="{AD1DEBB1-41BB-409A-892C-56C13EDE0F3B}" srcOrd="0" destOrd="0" presId="urn:microsoft.com/office/officeart/2005/8/layout/vList2"/>
    <dgm:cxn modelId="{089339AC-F3D1-480C-9F60-2F5047F7985A}" srcId="{ED99D7DD-3287-44C7-826B-170E6DFB3A45}" destId="{43977DDF-BDA8-4291-B79E-75B2E218DC69}" srcOrd="1" destOrd="0" parTransId="{DC983215-F04B-4CC9-BF48-D9CCEEA98670}" sibTransId="{12FA9DB3-799E-46C2-8A32-D13E4D8055DC}"/>
    <dgm:cxn modelId="{87E9BEB9-2D2E-4A3D-A1E9-C567143CE28C}" type="presOf" srcId="{39FC2E6C-DD49-4DF9-A86E-3DF0C416DB11}" destId="{7EB1886F-E1E8-4A2E-BA5D-4667FE26A192}" srcOrd="0" destOrd="3" presId="urn:microsoft.com/office/officeart/2005/8/layout/vList2"/>
    <dgm:cxn modelId="{BC3AEB97-A5EA-440F-B963-409068E14A59}" srcId="{CA1D4022-936E-4AB1-BBBC-0894B5CE3F74}" destId="{78D5B270-5ABE-4F70-BD58-FEC97EF1F162}" srcOrd="0" destOrd="0" parTransId="{1F6D9EEF-472A-4378-B5D9-D512159364D5}" sibTransId="{401A6C53-C44C-450D-83C6-6E2BCE5BDF8F}"/>
    <dgm:cxn modelId="{8073B092-C0B3-4C71-A41F-A05625C73E53}" type="presOf" srcId="{85B59ED6-E0DF-414F-99FA-6F0937F90AFC}" destId="{28A5384F-2460-4C1A-9A6E-9C03A4D17650}" srcOrd="0" destOrd="1" presId="urn:microsoft.com/office/officeart/2005/8/layout/vList2"/>
    <dgm:cxn modelId="{5E3AA287-219F-4B66-BFD3-2B2D8EC583B2}" srcId="{4A04CAA7-544B-4CE6-876F-736F2D9796AE}" destId="{ED99D7DD-3287-44C7-826B-170E6DFB3A45}" srcOrd="3" destOrd="0" parTransId="{24C85121-9E5E-41B1-A702-597E1CBD488E}" sibTransId="{2A44E386-F710-436D-8F67-313D2EC0EC09}"/>
    <dgm:cxn modelId="{DBCC09EC-488F-47A6-89E9-3F8BA904B9BE}" srcId="{17C849B2-F4A8-4553-9848-2AB95534612E}" destId="{85B59ED6-E0DF-414F-99FA-6F0937F90AFC}" srcOrd="1" destOrd="0" parTransId="{23BC9829-0488-48DD-83C0-6A0E321C115B}" sibTransId="{ED92A5B1-773C-4940-8765-28F6F1B689E8}"/>
    <dgm:cxn modelId="{ADA20369-B31F-423A-ABFD-A23AF005CB86}" type="presParOf" srcId="{2084E408-EEE1-410A-8487-4A797B02D543}" destId="{1B573D20-A902-4939-AFAA-F7BEC19EFE3F}" srcOrd="0" destOrd="0" presId="urn:microsoft.com/office/officeart/2005/8/layout/vList2"/>
    <dgm:cxn modelId="{E4C804F0-430D-4A9F-ADD6-D24B7555F5E5}" type="presParOf" srcId="{2084E408-EEE1-410A-8487-4A797B02D543}" destId="{28A5384F-2460-4C1A-9A6E-9C03A4D17650}" srcOrd="1" destOrd="0" presId="urn:microsoft.com/office/officeart/2005/8/layout/vList2"/>
    <dgm:cxn modelId="{8709F150-22B3-4580-9078-D71830C409EC}" type="presParOf" srcId="{2084E408-EEE1-410A-8487-4A797B02D543}" destId="{0ED919DF-FF0F-4C2F-81F9-05E32D81F8CF}" srcOrd="2" destOrd="0" presId="urn:microsoft.com/office/officeart/2005/8/layout/vList2"/>
    <dgm:cxn modelId="{15111624-0212-4289-A31A-7E353CE2E4A8}" type="presParOf" srcId="{2084E408-EEE1-410A-8487-4A797B02D543}" destId="{6EDCE2E3-9838-4418-AD71-CEFD0247645C}" srcOrd="3" destOrd="0" presId="urn:microsoft.com/office/officeart/2005/8/layout/vList2"/>
    <dgm:cxn modelId="{6BCA221E-22AE-4BCD-9FCF-E8C4DF4120B3}" type="presParOf" srcId="{2084E408-EEE1-410A-8487-4A797B02D543}" destId="{5ACFD59E-ADDE-4CAE-8383-DD39A87150D2}" srcOrd="4" destOrd="0" presId="urn:microsoft.com/office/officeart/2005/8/layout/vList2"/>
    <dgm:cxn modelId="{C48AE570-A7F9-48EC-901F-52D7FEC14C41}" type="presParOf" srcId="{2084E408-EEE1-410A-8487-4A797B02D543}" destId="{7EB1886F-E1E8-4A2E-BA5D-4667FE26A192}" srcOrd="5" destOrd="0" presId="urn:microsoft.com/office/officeart/2005/8/layout/vList2"/>
    <dgm:cxn modelId="{CE8066A9-C753-4B23-A675-B0533929BBE6}" type="presParOf" srcId="{2084E408-EEE1-410A-8487-4A797B02D543}" destId="{AD1DEBB1-41BB-409A-892C-56C13EDE0F3B}" srcOrd="6" destOrd="0" presId="urn:microsoft.com/office/officeart/2005/8/layout/vList2"/>
    <dgm:cxn modelId="{7B41503F-E712-47BE-8D18-FC0847C57653}" type="presParOf" srcId="{2084E408-EEE1-410A-8487-4A797B02D543}" destId="{310172E1-95EE-4776-AF8B-374B9DDFBA76}"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04CAA7-544B-4CE6-876F-736F2D9796A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7C849B2-F4A8-4553-9848-2AB95534612E}">
      <dgm:prSet custT="1"/>
      <dgm:spPr>
        <a:solidFill>
          <a:schemeClr val="accent5">
            <a:alpha val="90000"/>
          </a:schemeClr>
        </a:solidFill>
      </dgm:spPr>
      <dgm:t>
        <a:bodyPr/>
        <a:lstStyle/>
        <a:p>
          <a:r>
            <a:rPr lang="en-GB" sz="1400" b="1" i="0" baseline="0" dirty="0">
              <a:solidFill>
                <a:schemeClr val="tx1"/>
              </a:solidFill>
              <a:latin typeface="Arial" panose="020B0604020202020204" pitchFamily="34" charset="0"/>
              <a:cs typeface="Arial" panose="020B0604020202020204" pitchFamily="34" charset="0"/>
            </a:rPr>
            <a:t>Outcome 2: International cooperation</a:t>
          </a:r>
          <a:endParaRPr lang="en-US" sz="1400" b="1" dirty="0">
            <a:solidFill>
              <a:schemeClr val="tx1"/>
            </a:solidFill>
            <a:latin typeface="Arial" panose="020B0604020202020204" pitchFamily="34" charset="0"/>
            <a:cs typeface="Arial" panose="020B0604020202020204" pitchFamily="34" charset="0"/>
          </a:endParaRPr>
        </a:p>
      </dgm:t>
    </dgm:pt>
    <dgm:pt modelId="{A8018A96-56AA-4A96-90D9-B63D2912C86A}" type="parTrans" cxnId="{43CA375A-03F1-4537-A66A-B96C49D7B40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5122D91-9330-4CC4-9360-CCA377A41CD6}" type="sibTrans" cxnId="{43CA375A-03F1-4537-A66A-B96C49D7B40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0589263-044D-4EA2-A09E-C74DC6976577}">
      <dgm:prSet custT="1"/>
      <dgm:spPr/>
      <dgm:t>
        <a:bodyPr/>
        <a:lstStyle/>
        <a:p>
          <a:pPr algn="l">
            <a:lnSpc>
              <a:spcPct val="150000"/>
            </a:lnSpc>
          </a:pPr>
          <a:r>
            <a:rPr lang="en-GB" sz="1400" b="0" i="0" baseline="0" dirty="0">
              <a:solidFill>
                <a:schemeClr val="tx1"/>
              </a:solidFill>
              <a:latin typeface="Arial" panose="020B0604020202020204" pitchFamily="34" charset="0"/>
              <a:cs typeface="Arial" panose="020B0604020202020204" pitchFamily="34" charset="0"/>
            </a:rPr>
            <a:t>Framework is being developed by all stakeholders on dealing with international coordination (DOJCD).</a:t>
          </a:r>
          <a:endParaRPr lang="en-US" sz="1400" dirty="0">
            <a:solidFill>
              <a:schemeClr val="tx1"/>
            </a:solidFill>
            <a:latin typeface="Arial" panose="020B0604020202020204" pitchFamily="34" charset="0"/>
            <a:cs typeface="Arial" panose="020B0604020202020204" pitchFamily="34" charset="0"/>
          </a:endParaRPr>
        </a:p>
      </dgm:t>
    </dgm:pt>
    <dgm:pt modelId="{6D11923C-968E-46CC-BEBC-4BCC6AA2BD4A}" type="parTrans" cxnId="{7A1BAC72-10BB-46B3-BA4B-3A2890AE70A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22DE954-817D-4827-9559-592F6ADCBFD6}" type="sibTrans" cxnId="{7A1BAC72-10BB-46B3-BA4B-3A2890AE70A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A6EA61ED-23F2-4905-A066-673FB5A23398}">
      <dgm:prSet custT="1"/>
      <dgm:spPr/>
      <dgm:t>
        <a:bodyPr/>
        <a:lstStyle/>
        <a:p>
          <a:pPr algn="just">
            <a:lnSpc>
              <a:spcPct val="150000"/>
            </a:lnSpc>
          </a:pPr>
          <a:r>
            <a:rPr lang="en-GB" sz="1400" b="0" i="0" baseline="0" dirty="0">
              <a:solidFill>
                <a:schemeClr val="tx1"/>
              </a:solidFill>
              <a:latin typeface="Arial" panose="020B0604020202020204" pitchFamily="34" charset="0"/>
              <a:cs typeface="Arial" panose="020B0604020202020204" pitchFamily="34" charset="0"/>
            </a:rPr>
            <a:t>Integrated electronic system between Departments to track, monitor and enhance flow of information on international requests, MLA’s and extraditions.</a:t>
          </a:r>
          <a:endParaRPr lang="en-US" sz="1400" dirty="0">
            <a:solidFill>
              <a:schemeClr val="tx1"/>
            </a:solidFill>
            <a:latin typeface="Arial" panose="020B0604020202020204" pitchFamily="34" charset="0"/>
            <a:cs typeface="Arial" panose="020B0604020202020204" pitchFamily="34" charset="0"/>
          </a:endParaRPr>
        </a:p>
      </dgm:t>
    </dgm:pt>
    <dgm:pt modelId="{E0060629-CA84-40AF-A6F2-4FAAC1FAC1A5}" type="parTrans" cxnId="{A256A498-F71A-401B-82DE-73A17C66CA3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013BDA2-4156-4B79-B935-CF1825A1D39B}" type="sibTrans" cxnId="{A256A498-F71A-401B-82DE-73A17C66CA3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1D9C07B9-18F0-46FD-A93A-816F0FC2A40C}">
      <dgm:prSet custT="1"/>
      <dgm:spPr>
        <a:solidFill>
          <a:schemeClr val="accent5">
            <a:alpha val="90000"/>
          </a:schemeClr>
        </a:solidFill>
      </dgm:spPr>
      <dgm:t>
        <a:bodyPr/>
        <a:lstStyle/>
        <a:p>
          <a:r>
            <a:rPr lang="en-GB" sz="1400" b="1" i="0" baseline="0" dirty="0">
              <a:solidFill>
                <a:schemeClr val="tx1"/>
              </a:solidFill>
              <a:latin typeface="Arial" panose="020B0604020202020204" pitchFamily="34" charset="0"/>
              <a:cs typeface="Arial" panose="020B0604020202020204" pitchFamily="34" charset="0"/>
            </a:rPr>
            <a:t>Outcome 7: ML Investigations and Prosecutions</a:t>
          </a:r>
          <a:endParaRPr lang="en-US" sz="1400" b="1" dirty="0">
            <a:solidFill>
              <a:schemeClr val="tx1"/>
            </a:solidFill>
            <a:latin typeface="Arial" panose="020B0604020202020204" pitchFamily="34" charset="0"/>
            <a:cs typeface="Arial" panose="020B0604020202020204" pitchFamily="34" charset="0"/>
          </a:endParaRPr>
        </a:p>
      </dgm:t>
    </dgm:pt>
    <dgm:pt modelId="{75EECE8A-67B1-4E64-B40F-B4EDDB6BD0F1}" type="parTrans" cxnId="{A8FDAB6D-1C55-4FA7-82D1-7AB0DF192934}">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2C93908-FA5D-4078-81EE-CFAE8BB77E05}" type="sibTrans" cxnId="{A8FDAB6D-1C55-4FA7-82D1-7AB0DF192934}">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52FD5E9F-C1F1-4942-8D3B-21ED44E8C1BE}">
      <dgm:prSet custT="1"/>
      <dgm:spPr/>
      <dgm:t>
        <a:bodyPr/>
        <a:lstStyle/>
        <a:p>
          <a:pPr algn="just">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Money laundering desk created within NPA – monitor cases, keeping records of cases</a:t>
          </a:r>
          <a:endParaRPr lang="en-US" sz="1400" kern="1200" dirty="0">
            <a:solidFill>
              <a:schemeClr val="tx1"/>
            </a:solidFill>
            <a:latin typeface="Arial" panose="020B0604020202020204" pitchFamily="34" charset="0"/>
            <a:cs typeface="Arial" panose="020B0604020202020204" pitchFamily="34" charset="0"/>
          </a:endParaRPr>
        </a:p>
      </dgm:t>
    </dgm:pt>
    <dgm:pt modelId="{6BE665AB-618A-46EC-B885-00E43AF63E82}" type="parTrans" cxnId="{557CC0C7-6523-4BFD-AE18-D31EF2A4C035}">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611AE0C6-87AE-4DD1-9ED8-B5BB0B3CF9D4}" type="sibTrans" cxnId="{557CC0C7-6523-4BFD-AE18-D31EF2A4C035}">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8C6F0BC6-EBD9-4990-B759-1A38E4820A1C}">
      <dgm:prSet custT="1"/>
      <dgm:spPr/>
      <dgm:t>
        <a:bodyPr/>
        <a:lstStyle/>
        <a:p>
          <a:pPr algn="just">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Enhanced coordinated focus / monitoring – ACTT EXCO, ACTT Top Ten, Fusion Centre, Six Month Plan, DPP/DPCI Priority Cases</a:t>
          </a:r>
          <a:endParaRPr lang="en-US" sz="1400" kern="1200" dirty="0">
            <a:solidFill>
              <a:schemeClr val="tx1"/>
            </a:solidFill>
            <a:latin typeface="Arial" panose="020B0604020202020204" pitchFamily="34" charset="0"/>
            <a:cs typeface="Arial" panose="020B0604020202020204" pitchFamily="34" charset="0"/>
          </a:endParaRPr>
        </a:p>
      </dgm:t>
    </dgm:pt>
    <dgm:pt modelId="{5BFCC5A8-C171-4FB2-AFF4-00AD8F98F1C3}" type="parTrans" cxnId="{0A921C82-6628-4334-8930-7E433EABF103}">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67AD2B18-3828-4B62-B8BB-3C414179CA1B}" type="sibTrans" cxnId="{0A921C82-6628-4334-8930-7E433EABF103}">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566FFFFE-A03C-4BA7-BB01-1A6D3EC1C906}">
      <dgm:prSet custT="1"/>
      <dgm:spPr/>
      <dgm:t>
        <a:bodyPr/>
        <a:lstStyle/>
        <a:p>
          <a:pPr algn="just">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Recently completed CARA Training (joint training program between NPA and DPCI) as part of interventions in accordance with joint manual first leg completed. Topics covered amongst others were: Procurement fraud offences; investigations regarding property related to corrupt activities, foreign bribery, suspicious transactions, and money laundering. The second leg, which will kick off at the end of November 2021 will include cybercrimes and cryptocurrency</a:t>
          </a:r>
          <a:endParaRPr lang="en-ZA" sz="1400" b="0" i="0" kern="1200" baseline="0" dirty="0">
            <a:solidFill>
              <a:schemeClr val="tx1"/>
            </a:solidFill>
            <a:latin typeface="Arial" panose="020B0604020202020204" pitchFamily="34" charset="0"/>
            <a:cs typeface="Arial" panose="020B0604020202020204" pitchFamily="34" charset="0"/>
          </a:endParaRPr>
        </a:p>
      </dgm:t>
    </dgm:pt>
    <dgm:pt modelId="{6370A880-F402-4DE5-B7A5-39C7B215F706}" type="parTrans" cxnId="{4B26C7A5-C877-4309-944A-8FEC9BF82939}">
      <dgm:prSet/>
      <dgm:spPr/>
      <dgm:t>
        <a:bodyPr/>
        <a:lstStyle/>
        <a:p>
          <a:endParaRPr lang="en-ZA"/>
        </a:p>
      </dgm:t>
    </dgm:pt>
    <dgm:pt modelId="{971C38CC-FBD6-49C6-9821-22530C003994}" type="sibTrans" cxnId="{4B26C7A5-C877-4309-944A-8FEC9BF82939}">
      <dgm:prSet/>
      <dgm:spPr/>
      <dgm:t>
        <a:bodyPr/>
        <a:lstStyle/>
        <a:p>
          <a:endParaRPr lang="en-ZA"/>
        </a:p>
      </dgm:t>
    </dgm:pt>
    <dgm:pt modelId="{A455ED5E-1121-4D6A-B65B-981F4294DF22}">
      <dgm:prSet custT="1"/>
      <dgm:spPr/>
      <dgm:t>
        <a:bodyPr/>
        <a:lstStyle/>
        <a:p>
          <a:pPr algn="just">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Revival of ACTT Case Management Committee and OECD Case Committee – monthly and bi-monthly</a:t>
          </a:r>
          <a:endParaRPr lang="en-ZA" sz="1400" b="0" i="0" kern="1200" baseline="0" dirty="0">
            <a:solidFill>
              <a:schemeClr val="tx1"/>
            </a:solidFill>
            <a:latin typeface="Arial" panose="020B0604020202020204" pitchFamily="34" charset="0"/>
            <a:cs typeface="Arial" panose="020B0604020202020204" pitchFamily="34" charset="0"/>
          </a:endParaRPr>
        </a:p>
      </dgm:t>
    </dgm:pt>
    <dgm:pt modelId="{83BAE17C-382B-423A-BA7D-D6E35EDFAA70}" type="parTrans" cxnId="{EB5160A0-B0AA-4580-AF59-FCE608F159E7}">
      <dgm:prSet/>
      <dgm:spPr/>
      <dgm:t>
        <a:bodyPr/>
        <a:lstStyle/>
        <a:p>
          <a:endParaRPr lang="en-ZA"/>
        </a:p>
      </dgm:t>
    </dgm:pt>
    <dgm:pt modelId="{30FED5A0-0819-428E-9826-2E190F98C216}" type="sibTrans" cxnId="{EB5160A0-B0AA-4580-AF59-FCE608F159E7}">
      <dgm:prSet/>
      <dgm:spPr/>
      <dgm:t>
        <a:bodyPr/>
        <a:lstStyle/>
        <a:p>
          <a:endParaRPr lang="en-ZA"/>
        </a:p>
      </dgm:t>
    </dgm:pt>
    <dgm:pt modelId="{77D3467A-7C10-43D2-BB65-CE2EB4A254C3}">
      <dgm:prSet custT="1"/>
      <dgm:spPr/>
      <dgm:t>
        <a:bodyPr/>
        <a:lstStyle/>
        <a:p>
          <a:pPr algn="just">
            <a:lnSpc>
              <a:spcPct val="150000"/>
            </a:lnSpc>
          </a:pPr>
          <a:r>
            <a:rPr lang="en-US" sz="1400" dirty="0">
              <a:solidFill>
                <a:schemeClr val="tx1"/>
              </a:solidFill>
              <a:latin typeface="Arial" panose="020B0604020202020204" pitchFamily="34" charset="0"/>
              <a:cs typeface="Arial" panose="020B0604020202020204" pitchFamily="34" charset="0"/>
            </a:rPr>
            <a:t>Preparations to enable the NPA for new obligations created by the Cybercrimes Act relating to international cooperation.</a:t>
          </a:r>
        </a:p>
      </dgm:t>
    </dgm:pt>
    <dgm:pt modelId="{47F8B276-2E3C-4308-990E-CB9AC00DF099}" type="parTrans" cxnId="{A111FE98-48E3-40F6-895B-65B8A79141F8}">
      <dgm:prSet/>
      <dgm:spPr/>
      <dgm:t>
        <a:bodyPr/>
        <a:lstStyle/>
        <a:p>
          <a:endParaRPr lang="en-ZA"/>
        </a:p>
      </dgm:t>
    </dgm:pt>
    <dgm:pt modelId="{F14BE4FC-BE39-41B5-965F-341352D8E059}" type="sibTrans" cxnId="{A111FE98-48E3-40F6-895B-65B8A79141F8}">
      <dgm:prSet/>
      <dgm:spPr/>
      <dgm:t>
        <a:bodyPr/>
        <a:lstStyle/>
        <a:p>
          <a:endParaRPr lang="en-ZA"/>
        </a:p>
      </dgm:t>
    </dgm:pt>
    <dgm:pt modelId="{20653649-657F-4D92-9C49-6A52749A8A61}">
      <dgm:prSet custT="1"/>
      <dgm:spPr/>
      <dgm:t>
        <a:bodyPr/>
        <a:lstStyle/>
        <a:p>
          <a:pPr algn="just">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Filled existing vacancies and create additional posts in specialist units </a:t>
          </a:r>
          <a:r>
            <a:rPr lang="en-GB" sz="1400" b="0" i="0" kern="1200" baseline="0" dirty="0" err="1">
              <a:solidFill>
                <a:schemeClr val="tx1"/>
              </a:solidFill>
              <a:latin typeface="Arial" panose="020B0604020202020204" pitchFamily="34" charset="0"/>
              <a:cs typeface="Arial" panose="020B0604020202020204" pitchFamily="34" charset="0"/>
            </a:rPr>
            <a:t>e.g</a:t>
          </a:r>
          <a:r>
            <a:rPr lang="en-GB" sz="1400" b="0" i="0" kern="1200" baseline="0" dirty="0">
              <a:solidFill>
                <a:schemeClr val="tx1"/>
              </a:solidFill>
              <a:latin typeface="Arial" panose="020B0604020202020204" pitchFamily="34" charset="0"/>
              <a:cs typeface="Arial" panose="020B0604020202020204" pitchFamily="34" charset="0"/>
            </a:rPr>
            <a:t> SCCU, AFU, STU, OC</a:t>
          </a:r>
          <a:endParaRPr lang="en-US" sz="1400" kern="1200" dirty="0">
            <a:solidFill>
              <a:schemeClr val="tx1"/>
            </a:solidFill>
            <a:latin typeface="Arial" panose="020B0604020202020204" pitchFamily="34" charset="0"/>
            <a:cs typeface="Arial" panose="020B0604020202020204" pitchFamily="34" charset="0"/>
          </a:endParaRPr>
        </a:p>
      </dgm:t>
    </dgm:pt>
    <dgm:pt modelId="{D2896254-56A4-4BE8-A7A6-39030C8914D0}" type="parTrans" cxnId="{07B484AA-88FB-4623-8E10-0A15901E850A}">
      <dgm:prSet/>
      <dgm:spPr/>
      <dgm:t>
        <a:bodyPr/>
        <a:lstStyle/>
        <a:p>
          <a:endParaRPr lang="en-ZA"/>
        </a:p>
      </dgm:t>
    </dgm:pt>
    <dgm:pt modelId="{D90D8E27-AAE9-47C6-8A92-D9E87CEE3B7D}" type="sibTrans" cxnId="{07B484AA-88FB-4623-8E10-0A15901E850A}">
      <dgm:prSet/>
      <dgm:spPr/>
      <dgm:t>
        <a:bodyPr/>
        <a:lstStyle/>
        <a:p>
          <a:endParaRPr lang="en-ZA"/>
        </a:p>
      </dgm:t>
    </dgm:pt>
    <dgm:pt modelId="{2084E408-EEE1-410A-8487-4A797B02D543}" type="pres">
      <dgm:prSet presAssocID="{4A04CAA7-544B-4CE6-876F-736F2D9796AE}" presName="linear" presStyleCnt="0">
        <dgm:presLayoutVars>
          <dgm:animLvl val="lvl"/>
          <dgm:resizeHandles val="exact"/>
        </dgm:presLayoutVars>
      </dgm:prSet>
      <dgm:spPr/>
      <dgm:t>
        <a:bodyPr/>
        <a:lstStyle/>
        <a:p>
          <a:endParaRPr lang="en-US"/>
        </a:p>
      </dgm:t>
    </dgm:pt>
    <dgm:pt modelId="{1B573D20-A902-4939-AFAA-F7BEC19EFE3F}" type="pres">
      <dgm:prSet presAssocID="{17C849B2-F4A8-4553-9848-2AB95534612E}" presName="parentText" presStyleLbl="node1" presStyleIdx="0" presStyleCnt="2" custScaleX="99182" custScaleY="101986" custLinFactNeighborX="0" custLinFactNeighborY="-16345">
        <dgm:presLayoutVars>
          <dgm:chMax val="0"/>
          <dgm:bulletEnabled val="1"/>
        </dgm:presLayoutVars>
      </dgm:prSet>
      <dgm:spPr/>
      <dgm:t>
        <a:bodyPr/>
        <a:lstStyle/>
        <a:p>
          <a:endParaRPr lang="en-US"/>
        </a:p>
      </dgm:t>
    </dgm:pt>
    <dgm:pt modelId="{28A5384F-2460-4C1A-9A6E-9C03A4D17650}" type="pres">
      <dgm:prSet presAssocID="{17C849B2-F4A8-4553-9848-2AB95534612E}" presName="childText" presStyleLbl="revTx" presStyleIdx="0" presStyleCnt="2" custScaleY="112420" custLinFactNeighborX="1774" custLinFactNeighborY="-17202">
        <dgm:presLayoutVars>
          <dgm:bulletEnabled val="1"/>
        </dgm:presLayoutVars>
      </dgm:prSet>
      <dgm:spPr/>
      <dgm:t>
        <a:bodyPr/>
        <a:lstStyle/>
        <a:p>
          <a:endParaRPr lang="en-US"/>
        </a:p>
      </dgm:t>
    </dgm:pt>
    <dgm:pt modelId="{0ED919DF-FF0F-4C2F-81F9-05E32D81F8CF}" type="pres">
      <dgm:prSet presAssocID="{1D9C07B9-18F0-46FD-A93A-816F0FC2A40C}" presName="parentText" presStyleLbl="node1" presStyleIdx="1" presStyleCnt="2" custScaleX="99182" custScaleY="101986" custLinFactNeighborX="0" custLinFactNeighborY="240">
        <dgm:presLayoutVars>
          <dgm:chMax val="0"/>
          <dgm:bulletEnabled val="1"/>
        </dgm:presLayoutVars>
      </dgm:prSet>
      <dgm:spPr/>
      <dgm:t>
        <a:bodyPr/>
        <a:lstStyle/>
        <a:p>
          <a:endParaRPr lang="en-US"/>
        </a:p>
      </dgm:t>
    </dgm:pt>
    <dgm:pt modelId="{6EDCE2E3-9838-4418-AD71-CEFD0247645C}" type="pres">
      <dgm:prSet presAssocID="{1D9C07B9-18F0-46FD-A93A-816F0FC2A40C}" presName="childText" presStyleLbl="revTx" presStyleIdx="1" presStyleCnt="2" custLinFactNeighborX="536" custLinFactNeighborY="3267">
        <dgm:presLayoutVars>
          <dgm:bulletEnabled val="1"/>
        </dgm:presLayoutVars>
      </dgm:prSet>
      <dgm:spPr/>
      <dgm:t>
        <a:bodyPr/>
        <a:lstStyle/>
        <a:p>
          <a:endParaRPr lang="en-US"/>
        </a:p>
      </dgm:t>
    </dgm:pt>
  </dgm:ptLst>
  <dgm:cxnLst>
    <dgm:cxn modelId="{0A921C82-6628-4334-8930-7E433EABF103}" srcId="{1D9C07B9-18F0-46FD-A93A-816F0FC2A40C}" destId="{8C6F0BC6-EBD9-4990-B759-1A38E4820A1C}" srcOrd="4" destOrd="0" parTransId="{5BFCC5A8-C171-4FB2-AFF4-00AD8F98F1C3}" sibTransId="{67AD2B18-3828-4B62-B8BB-3C414179CA1B}"/>
    <dgm:cxn modelId="{A8FDAB6D-1C55-4FA7-82D1-7AB0DF192934}" srcId="{4A04CAA7-544B-4CE6-876F-736F2D9796AE}" destId="{1D9C07B9-18F0-46FD-A93A-816F0FC2A40C}" srcOrd="1" destOrd="0" parTransId="{75EECE8A-67B1-4E64-B40F-B4EDDB6BD0F1}" sibTransId="{22C93908-FA5D-4078-81EE-CFAE8BB77E05}"/>
    <dgm:cxn modelId="{FB698D42-F140-45E7-9624-315C970A6DE8}" type="presOf" srcId="{77D3467A-7C10-43D2-BB65-CE2EB4A254C3}" destId="{28A5384F-2460-4C1A-9A6E-9C03A4D17650}" srcOrd="0" destOrd="2" presId="urn:microsoft.com/office/officeart/2005/8/layout/vList2"/>
    <dgm:cxn modelId="{07B484AA-88FB-4623-8E10-0A15901E850A}" srcId="{1D9C07B9-18F0-46FD-A93A-816F0FC2A40C}" destId="{20653649-657F-4D92-9C49-6A52749A8A61}" srcOrd="1" destOrd="0" parTransId="{D2896254-56A4-4BE8-A7A6-39030C8914D0}" sibTransId="{D90D8E27-AAE9-47C6-8A92-D9E87CEE3B7D}"/>
    <dgm:cxn modelId="{141BAC69-0950-4625-94B0-C88EFFDA5F1A}" type="presOf" srcId="{17C849B2-F4A8-4553-9848-2AB95534612E}" destId="{1B573D20-A902-4939-AFAA-F7BEC19EFE3F}" srcOrd="0" destOrd="0" presId="urn:microsoft.com/office/officeart/2005/8/layout/vList2"/>
    <dgm:cxn modelId="{7A1BAC72-10BB-46B3-BA4B-3A2890AE70AF}" srcId="{17C849B2-F4A8-4553-9848-2AB95534612E}" destId="{30589263-044D-4EA2-A09E-C74DC6976577}" srcOrd="0" destOrd="0" parTransId="{6D11923C-968E-46CC-BEBC-4BCC6AA2BD4A}" sibTransId="{C22DE954-817D-4827-9559-592F6ADCBFD6}"/>
    <dgm:cxn modelId="{8D4A7811-B911-4963-BB1D-69C0BE0E6A19}" type="presOf" srcId="{52FD5E9F-C1F1-4942-8D3B-21ED44E8C1BE}" destId="{6EDCE2E3-9838-4418-AD71-CEFD0247645C}" srcOrd="0" destOrd="0" presId="urn:microsoft.com/office/officeart/2005/8/layout/vList2"/>
    <dgm:cxn modelId="{557CC0C7-6523-4BFD-AE18-D31EF2A4C035}" srcId="{1D9C07B9-18F0-46FD-A93A-816F0FC2A40C}" destId="{52FD5E9F-C1F1-4942-8D3B-21ED44E8C1BE}" srcOrd="0" destOrd="0" parTransId="{6BE665AB-618A-46EC-B885-00E43AF63E82}" sibTransId="{611AE0C6-87AE-4DD1-9ED8-B5BB0B3CF9D4}"/>
    <dgm:cxn modelId="{242D2A87-8815-4D89-B4CC-052F4979F397}" type="presOf" srcId="{A455ED5E-1121-4D6A-B65B-981F4294DF22}" destId="{6EDCE2E3-9838-4418-AD71-CEFD0247645C}" srcOrd="0" destOrd="3" presId="urn:microsoft.com/office/officeart/2005/8/layout/vList2"/>
    <dgm:cxn modelId="{C0B44BD1-E066-4777-8B9B-10CE4D795602}" type="presOf" srcId="{8C6F0BC6-EBD9-4990-B759-1A38E4820A1C}" destId="{6EDCE2E3-9838-4418-AD71-CEFD0247645C}" srcOrd="0" destOrd="4" presId="urn:microsoft.com/office/officeart/2005/8/layout/vList2"/>
    <dgm:cxn modelId="{43CA375A-03F1-4537-A66A-B96C49D7B40E}" srcId="{4A04CAA7-544B-4CE6-876F-736F2D9796AE}" destId="{17C849B2-F4A8-4553-9848-2AB95534612E}" srcOrd="0" destOrd="0" parTransId="{A8018A96-56AA-4A96-90D9-B63D2912C86A}" sibTransId="{25122D91-9330-4CC4-9360-CCA377A41CD6}"/>
    <dgm:cxn modelId="{4B26C7A5-C877-4309-944A-8FEC9BF82939}" srcId="{1D9C07B9-18F0-46FD-A93A-816F0FC2A40C}" destId="{566FFFFE-A03C-4BA7-BB01-1A6D3EC1C906}" srcOrd="2" destOrd="0" parTransId="{6370A880-F402-4DE5-B7A5-39C7B215F706}" sibTransId="{971C38CC-FBD6-49C6-9821-22530C003994}"/>
    <dgm:cxn modelId="{33F6EDEE-1CC7-4196-8617-A66590B90525}" type="presOf" srcId="{1D9C07B9-18F0-46FD-A93A-816F0FC2A40C}" destId="{0ED919DF-FF0F-4C2F-81F9-05E32D81F8CF}" srcOrd="0" destOrd="0" presId="urn:microsoft.com/office/officeart/2005/8/layout/vList2"/>
    <dgm:cxn modelId="{42AFEF96-936D-4F5F-AAB0-181ECEEDA4F8}" type="presOf" srcId="{566FFFFE-A03C-4BA7-BB01-1A6D3EC1C906}" destId="{6EDCE2E3-9838-4418-AD71-CEFD0247645C}" srcOrd="0" destOrd="2" presId="urn:microsoft.com/office/officeart/2005/8/layout/vList2"/>
    <dgm:cxn modelId="{4A512556-BA0B-4390-88A7-BE67CED2C823}" type="presOf" srcId="{20653649-657F-4D92-9C49-6A52749A8A61}" destId="{6EDCE2E3-9838-4418-AD71-CEFD0247645C}" srcOrd="0" destOrd="1" presId="urn:microsoft.com/office/officeart/2005/8/layout/vList2"/>
    <dgm:cxn modelId="{2434CE12-CD5F-4665-99B4-028E154DE739}" type="presOf" srcId="{4A04CAA7-544B-4CE6-876F-736F2D9796AE}" destId="{2084E408-EEE1-410A-8487-4A797B02D543}" srcOrd="0" destOrd="0" presId="urn:microsoft.com/office/officeart/2005/8/layout/vList2"/>
    <dgm:cxn modelId="{EB5160A0-B0AA-4580-AF59-FCE608F159E7}" srcId="{1D9C07B9-18F0-46FD-A93A-816F0FC2A40C}" destId="{A455ED5E-1121-4D6A-B65B-981F4294DF22}" srcOrd="3" destOrd="0" parTransId="{83BAE17C-382B-423A-BA7D-D6E35EDFAA70}" sibTransId="{30FED5A0-0819-428E-9826-2E190F98C216}"/>
    <dgm:cxn modelId="{8F64BF5F-0E35-40EF-A25D-DC0B5DC2CDD9}" type="presOf" srcId="{30589263-044D-4EA2-A09E-C74DC6976577}" destId="{28A5384F-2460-4C1A-9A6E-9C03A4D17650}" srcOrd="0" destOrd="0" presId="urn:microsoft.com/office/officeart/2005/8/layout/vList2"/>
    <dgm:cxn modelId="{2C081A6C-685F-4FD2-B49F-DE81DCB2498C}" type="presOf" srcId="{A6EA61ED-23F2-4905-A066-673FB5A23398}" destId="{28A5384F-2460-4C1A-9A6E-9C03A4D17650}" srcOrd="0" destOrd="1" presId="urn:microsoft.com/office/officeart/2005/8/layout/vList2"/>
    <dgm:cxn modelId="{A256A498-F71A-401B-82DE-73A17C66CA3F}" srcId="{17C849B2-F4A8-4553-9848-2AB95534612E}" destId="{A6EA61ED-23F2-4905-A066-673FB5A23398}" srcOrd="1" destOrd="0" parTransId="{E0060629-CA84-40AF-A6F2-4FAAC1FAC1A5}" sibTransId="{3013BDA2-4156-4B79-B935-CF1825A1D39B}"/>
    <dgm:cxn modelId="{A111FE98-48E3-40F6-895B-65B8A79141F8}" srcId="{17C849B2-F4A8-4553-9848-2AB95534612E}" destId="{77D3467A-7C10-43D2-BB65-CE2EB4A254C3}" srcOrd="2" destOrd="0" parTransId="{47F8B276-2E3C-4308-990E-CB9AC00DF099}" sibTransId="{F14BE4FC-BE39-41B5-965F-341352D8E059}"/>
    <dgm:cxn modelId="{ADA20369-B31F-423A-ABFD-A23AF005CB86}" type="presParOf" srcId="{2084E408-EEE1-410A-8487-4A797B02D543}" destId="{1B573D20-A902-4939-AFAA-F7BEC19EFE3F}" srcOrd="0" destOrd="0" presId="urn:microsoft.com/office/officeart/2005/8/layout/vList2"/>
    <dgm:cxn modelId="{E4C804F0-430D-4A9F-ADD6-D24B7555F5E5}" type="presParOf" srcId="{2084E408-EEE1-410A-8487-4A797B02D543}" destId="{28A5384F-2460-4C1A-9A6E-9C03A4D17650}" srcOrd="1" destOrd="0" presId="urn:microsoft.com/office/officeart/2005/8/layout/vList2"/>
    <dgm:cxn modelId="{8709F150-22B3-4580-9078-D71830C409EC}" type="presParOf" srcId="{2084E408-EEE1-410A-8487-4A797B02D543}" destId="{0ED919DF-FF0F-4C2F-81F9-05E32D81F8CF}" srcOrd="2" destOrd="0" presId="urn:microsoft.com/office/officeart/2005/8/layout/vList2"/>
    <dgm:cxn modelId="{15111624-0212-4289-A31A-7E353CE2E4A8}" type="presParOf" srcId="{2084E408-EEE1-410A-8487-4A797B02D543}" destId="{6EDCE2E3-9838-4418-AD71-CEFD0247645C}"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04CAA7-544B-4CE6-876F-736F2D9796A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A1D4022-936E-4AB1-BBBC-0894B5CE3F74}">
      <dgm:prSet custT="1"/>
      <dgm:spPr>
        <a:solidFill>
          <a:schemeClr val="accent5">
            <a:alpha val="90000"/>
          </a:schemeClr>
        </a:solidFill>
      </dgm:spPr>
      <dgm:t>
        <a:bodyPr/>
        <a:lstStyle/>
        <a:p>
          <a:pPr algn="l">
            <a:lnSpc>
              <a:spcPct val="150000"/>
            </a:lnSpc>
          </a:pPr>
          <a:r>
            <a:rPr lang="en-GB" sz="1400" b="1" i="0" kern="1200" baseline="0" dirty="0">
              <a:solidFill>
                <a:schemeClr val="tx1"/>
              </a:solidFill>
              <a:latin typeface="Arial" panose="020B0604020202020204" pitchFamily="34" charset="0"/>
              <a:cs typeface="Arial" panose="020B0604020202020204" pitchFamily="34" charset="0"/>
            </a:rPr>
            <a:t>Outcome 7: ML Investigations and Prosecutions (continued)</a:t>
          </a:r>
          <a:endParaRPr lang="en-US" sz="1400" b="1" i="0" kern="1200" baseline="0" dirty="0">
            <a:solidFill>
              <a:prstClr val="black"/>
            </a:solidFill>
            <a:latin typeface="Arial" panose="020B0604020202020204" pitchFamily="34" charset="0"/>
            <a:ea typeface="+mn-ea"/>
            <a:cs typeface="Arial" panose="020B0604020202020204" pitchFamily="34" charset="0"/>
          </a:endParaRPr>
        </a:p>
      </dgm:t>
    </dgm:pt>
    <dgm:pt modelId="{EBA2DF38-AA7A-4D44-A4F0-0568DF36D4D8}" type="parTrans" cxnId="{B248AB88-159A-46C6-9A02-05BA7185684B}">
      <dgm:prSet/>
      <dgm:spPr/>
      <dgm:t>
        <a:bodyPr/>
        <a:lstStyle/>
        <a:p>
          <a:endParaRPr lang="en-ZA"/>
        </a:p>
      </dgm:t>
    </dgm:pt>
    <dgm:pt modelId="{3791A5AB-4F62-4154-BF8A-A87CD2656194}" type="sibTrans" cxnId="{B248AB88-159A-46C6-9A02-05BA7185684B}">
      <dgm:prSet/>
      <dgm:spPr/>
      <dgm:t>
        <a:bodyPr/>
        <a:lstStyle/>
        <a:p>
          <a:endParaRPr lang="en-ZA"/>
        </a:p>
      </dgm:t>
    </dgm:pt>
    <dgm:pt modelId="{78D5B270-5ABE-4F70-BD58-FEC97EF1F162}">
      <dgm:prSet custT="1"/>
      <dgm:spPr/>
      <dgm:t>
        <a:bodyPr/>
        <a:lstStyle/>
        <a:p>
          <a:pPr>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Collaborating for recovery of assets from “State capture” &amp; proceeds which have been moved to other countries should continue to be prioritised. </a:t>
          </a:r>
          <a:endParaRPr lang="en-US" sz="1400" kern="1200" dirty="0">
            <a:solidFill>
              <a:schemeClr val="tx1"/>
            </a:solidFill>
            <a:latin typeface="Arial" panose="020B0604020202020204" pitchFamily="34" charset="0"/>
            <a:cs typeface="Arial" panose="020B0604020202020204" pitchFamily="34" charset="0"/>
          </a:endParaRPr>
        </a:p>
      </dgm:t>
    </dgm:pt>
    <dgm:pt modelId="{1F6D9EEF-472A-4378-B5D9-D512159364D5}" type="parTrans" cxnId="{BC3AEB97-A5EA-440F-B963-409068E14A59}">
      <dgm:prSet/>
      <dgm:spPr/>
      <dgm:t>
        <a:bodyPr/>
        <a:lstStyle/>
        <a:p>
          <a:endParaRPr lang="en-ZA"/>
        </a:p>
      </dgm:t>
    </dgm:pt>
    <dgm:pt modelId="{401A6C53-C44C-450D-83C6-6E2BCE5BDF8F}" type="sibTrans" cxnId="{BC3AEB97-A5EA-440F-B963-409068E14A59}">
      <dgm:prSet/>
      <dgm:spPr/>
      <dgm:t>
        <a:bodyPr/>
        <a:lstStyle/>
        <a:p>
          <a:endParaRPr lang="en-ZA"/>
        </a:p>
      </dgm:t>
    </dgm:pt>
    <dgm:pt modelId="{A3C94339-409D-4312-8085-3AE87145FFAD}">
      <dgm:prSet custT="1"/>
      <dgm:spPr/>
      <dgm:t>
        <a:bodyPr/>
        <a:lstStyle/>
        <a:p>
          <a:pPr>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Multidisciplinary approach followed to recover crime proceeds from high-risk areas such as serious corruption, narcotics and tax evasion - FIC, SAPS:DPCI, SARS, NPA, NPA:AFU.</a:t>
          </a:r>
          <a:endParaRPr lang="en-US" sz="1400" kern="1200" dirty="0">
            <a:solidFill>
              <a:schemeClr val="tx1"/>
            </a:solidFill>
            <a:latin typeface="Arial" panose="020B0604020202020204" pitchFamily="34" charset="0"/>
            <a:cs typeface="Arial" panose="020B0604020202020204" pitchFamily="34" charset="0"/>
          </a:endParaRPr>
        </a:p>
      </dgm:t>
    </dgm:pt>
    <dgm:pt modelId="{CE0F8BA3-E8D3-4126-A976-6EF7913870B2}" type="parTrans" cxnId="{D3C9A5B6-F3E2-4AFF-BB93-F649947E6491}">
      <dgm:prSet/>
      <dgm:spPr/>
      <dgm:t>
        <a:bodyPr/>
        <a:lstStyle/>
        <a:p>
          <a:endParaRPr lang="en-ZA"/>
        </a:p>
      </dgm:t>
    </dgm:pt>
    <dgm:pt modelId="{29C71E9A-2EDB-4E95-9A70-7BF0D3486F43}" type="sibTrans" cxnId="{D3C9A5B6-F3E2-4AFF-BB93-F649947E6491}">
      <dgm:prSet/>
      <dgm:spPr/>
      <dgm:t>
        <a:bodyPr/>
        <a:lstStyle/>
        <a:p>
          <a:endParaRPr lang="en-ZA"/>
        </a:p>
      </dgm:t>
    </dgm:pt>
    <dgm:pt modelId="{6CD9507E-AD36-43B5-8107-DFA7A538D3BD}">
      <dgm:prSet custT="1"/>
      <dgm:spPr>
        <a:solidFill>
          <a:schemeClr val="accent5">
            <a:alpha val="90000"/>
          </a:schemeClr>
        </a:solidFill>
      </dgm:spPr>
      <dgm:t>
        <a:bodyPr/>
        <a:lstStyle/>
        <a:p>
          <a:pPr algn="l">
            <a:lnSpc>
              <a:spcPct val="150000"/>
            </a:lnSpc>
          </a:pPr>
          <a:r>
            <a:rPr lang="en-GB" sz="1400" b="1" i="0" kern="1200" baseline="0" dirty="0">
              <a:solidFill>
                <a:prstClr val="black"/>
              </a:solidFill>
              <a:latin typeface="Arial" panose="020B0604020202020204" pitchFamily="34" charset="0"/>
              <a:ea typeface="+mn-ea"/>
              <a:cs typeface="Arial" panose="020B0604020202020204" pitchFamily="34" charset="0"/>
            </a:rPr>
            <a:t>Outcome 8: (Confiscation)</a:t>
          </a:r>
          <a:endParaRPr lang="en-US" sz="1400" b="1" i="0" kern="1200" baseline="0" dirty="0">
            <a:solidFill>
              <a:prstClr val="black"/>
            </a:solidFill>
            <a:latin typeface="Arial" panose="020B0604020202020204" pitchFamily="34" charset="0"/>
            <a:ea typeface="+mn-ea"/>
            <a:cs typeface="Arial" panose="020B0604020202020204" pitchFamily="34" charset="0"/>
          </a:endParaRPr>
        </a:p>
      </dgm:t>
    </dgm:pt>
    <dgm:pt modelId="{649F8241-4453-46D1-B652-57BD724031AE}" type="parTrans" cxnId="{6011970D-F1D1-4F55-A222-426FD573100E}">
      <dgm:prSet/>
      <dgm:spPr/>
      <dgm:t>
        <a:bodyPr/>
        <a:lstStyle/>
        <a:p>
          <a:endParaRPr lang="en-ZA"/>
        </a:p>
      </dgm:t>
    </dgm:pt>
    <dgm:pt modelId="{721096D5-D9B8-4AFD-B198-B5A601973B3F}" type="sibTrans" cxnId="{6011970D-F1D1-4F55-A222-426FD573100E}">
      <dgm:prSet/>
      <dgm:spPr/>
      <dgm:t>
        <a:bodyPr/>
        <a:lstStyle/>
        <a:p>
          <a:endParaRPr lang="en-ZA"/>
        </a:p>
      </dgm:t>
    </dgm:pt>
    <dgm:pt modelId="{EAA76538-3934-4F49-A4F2-641437083D5C}">
      <dgm:prSet custT="1"/>
      <dgm:spPr>
        <a:noFill/>
      </dgm:spPr>
      <dgm:t>
        <a:bodyPr/>
        <a:lstStyle/>
        <a:p>
          <a:pPr algn="l">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MoU between NPA, SIU, DPCI &amp; SAPS – awaiting signature of SAPS.</a:t>
          </a:r>
          <a:endParaRPr lang="en-US" sz="1400" b="1" i="0" kern="1200" baseline="0" dirty="0">
            <a:solidFill>
              <a:prstClr val="black"/>
            </a:solidFill>
            <a:latin typeface="Arial" panose="020B0604020202020204" pitchFamily="34" charset="0"/>
            <a:ea typeface="+mn-ea"/>
            <a:cs typeface="Arial" panose="020B0604020202020204" pitchFamily="34" charset="0"/>
          </a:endParaRPr>
        </a:p>
      </dgm:t>
    </dgm:pt>
    <dgm:pt modelId="{C8C5EB0E-FDA1-44BD-BB53-D13962D804CB}" type="parTrans" cxnId="{A27F9E0D-81D7-4374-ADB5-9710F72FBB0D}">
      <dgm:prSet/>
      <dgm:spPr/>
      <dgm:t>
        <a:bodyPr/>
        <a:lstStyle/>
        <a:p>
          <a:endParaRPr lang="en-ZA"/>
        </a:p>
      </dgm:t>
    </dgm:pt>
    <dgm:pt modelId="{9C1AE4BE-9304-4F09-B916-2131843E4ADA}" type="sibTrans" cxnId="{A27F9E0D-81D7-4374-ADB5-9710F72FBB0D}">
      <dgm:prSet/>
      <dgm:spPr/>
      <dgm:t>
        <a:bodyPr/>
        <a:lstStyle/>
        <a:p>
          <a:endParaRPr lang="en-ZA"/>
        </a:p>
      </dgm:t>
    </dgm:pt>
    <dgm:pt modelId="{B321A24D-3EEC-4D62-A346-A5D5F2703EDA}">
      <dgm:prSet custT="1"/>
      <dgm:spPr>
        <a:noFill/>
      </dgm:spPr>
      <dgm:t>
        <a:bodyPr/>
        <a:lstStyle/>
        <a:p>
          <a:pPr algn="l">
            <a:lnSpc>
              <a:spcPct val="150000"/>
            </a:lnSpc>
          </a:pPr>
          <a:r>
            <a:rPr lang="en-GB" sz="1400" b="0" i="0" kern="1200" baseline="0" dirty="0">
              <a:solidFill>
                <a:schemeClr val="tx1"/>
              </a:solidFill>
              <a:latin typeface="Arial" panose="020B0604020202020204" pitchFamily="34" charset="0"/>
              <a:cs typeface="Arial" panose="020B0604020202020204" pitchFamily="34" charset="0"/>
            </a:rPr>
            <a:t>ID &amp; PCLU on State Capture</a:t>
          </a:r>
          <a:endParaRPr lang="en-US" sz="1400" b="1" i="0" kern="1200" baseline="0" dirty="0">
            <a:solidFill>
              <a:prstClr val="black"/>
            </a:solidFill>
            <a:latin typeface="Arial" panose="020B0604020202020204" pitchFamily="34" charset="0"/>
            <a:ea typeface="+mn-ea"/>
            <a:cs typeface="Arial" panose="020B0604020202020204" pitchFamily="34" charset="0"/>
          </a:endParaRPr>
        </a:p>
      </dgm:t>
    </dgm:pt>
    <dgm:pt modelId="{700B5B0C-2907-4D27-A509-5A1E9EF39C36}" type="parTrans" cxnId="{3B0C78D1-3599-4268-B343-6CC946266528}">
      <dgm:prSet/>
      <dgm:spPr/>
      <dgm:t>
        <a:bodyPr/>
        <a:lstStyle/>
        <a:p>
          <a:endParaRPr lang="en-ZA"/>
        </a:p>
      </dgm:t>
    </dgm:pt>
    <dgm:pt modelId="{0D587CF4-0E26-434A-8C49-B68B3010E21C}" type="sibTrans" cxnId="{3B0C78D1-3599-4268-B343-6CC946266528}">
      <dgm:prSet/>
      <dgm:spPr/>
      <dgm:t>
        <a:bodyPr/>
        <a:lstStyle/>
        <a:p>
          <a:endParaRPr lang="en-ZA"/>
        </a:p>
      </dgm:t>
    </dgm:pt>
    <dgm:pt modelId="{88EC8E41-C306-4AC8-85A1-7B1DD9F40132}">
      <dgm:prSet custT="1"/>
      <dgm:spPr>
        <a:solidFill>
          <a:schemeClr val="accent5"/>
        </a:solidFill>
      </dgm:spPr>
      <dgm:t>
        <a:bodyPr/>
        <a:lstStyle/>
        <a:p>
          <a:pPr>
            <a:lnSpc>
              <a:spcPct val="150000"/>
            </a:lnSpc>
          </a:pPr>
          <a:r>
            <a:rPr lang="en-US" sz="1400" b="1" kern="1200" dirty="0">
              <a:solidFill>
                <a:schemeClr val="tx1"/>
              </a:solidFill>
              <a:latin typeface="Arial" panose="020B0604020202020204" pitchFamily="34" charset="0"/>
              <a:cs typeface="Arial" panose="020B0604020202020204" pitchFamily="34" charset="0"/>
            </a:rPr>
            <a:t>CROSS CUTTING RESPONSES</a:t>
          </a:r>
        </a:p>
      </dgm:t>
    </dgm:pt>
    <dgm:pt modelId="{BDCCC50A-056C-4652-AD2A-DDEBAC9E0526}" type="parTrans" cxnId="{F9088B6C-0C07-4C30-B893-AE20CFFD832B}">
      <dgm:prSet/>
      <dgm:spPr/>
      <dgm:t>
        <a:bodyPr/>
        <a:lstStyle/>
        <a:p>
          <a:endParaRPr lang="en-ZA"/>
        </a:p>
      </dgm:t>
    </dgm:pt>
    <dgm:pt modelId="{12D5D138-D4C7-4BC4-A2E2-D96EAC18DABF}" type="sibTrans" cxnId="{F9088B6C-0C07-4C30-B893-AE20CFFD832B}">
      <dgm:prSet/>
      <dgm:spPr/>
      <dgm:t>
        <a:bodyPr/>
        <a:lstStyle/>
        <a:p>
          <a:endParaRPr lang="en-ZA"/>
        </a:p>
      </dgm:t>
    </dgm:pt>
    <dgm:pt modelId="{BC3BB33F-2893-47EC-BC48-FDD150A29799}">
      <dgm:prSet custT="1"/>
      <dgm:spPr/>
      <dgm:t>
        <a:bodyPr/>
        <a:lstStyle/>
        <a:p>
          <a:pPr>
            <a:lnSpc>
              <a:spcPct val="150000"/>
            </a:lnSpc>
            <a:buClr>
              <a:srgbClr val="95724F"/>
            </a:buClr>
            <a:buSzPct val="100000"/>
          </a:pPr>
          <a:r>
            <a:rPr lang="en-ZA" sz="1400" kern="1200" dirty="0">
              <a:solidFill>
                <a:srgbClr val="223342"/>
              </a:solidFill>
              <a:latin typeface="Arial" panose="020B0604020202020204" pitchFamily="34" charset="0"/>
              <a:cs typeface="Arial" panose="020B0604020202020204" pitchFamily="34" charset="0"/>
            </a:rPr>
            <a:t>Member of Inter-Departmental Working Group (Chaired by DG: National Treasury).</a:t>
          </a:r>
          <a:endParaRPr lang="en-US" sz="1400" kern="1200" dirty="0">
            <a:solidFill>
              <a:schemeClr val="tx1"/>
            </a:solidFill>
            <a:latin typeface="Arial" panose="020B0604020202020204" pitchFamily="34" charset="0"/>
            <a:cs typeface="Arial" panose="020B0604020202020204" pitchFamily="34" charset="0"/>
          </a:endParaRPr>
        </a:p>
      </dgm:t>
    </dgm:pt>
    <dgm:pt modelId="{3040E128-6329-4B46-8FFB-C12D5974FBED}" type="parTrans" cxnId="{898A1DD6-6AC1-4696-90AF-BA7721FCDC51}">
      <dgm:prSet/>
      <dgm:spPr/>
      <dgm:t>
        <a:bodyPr/>
        <a:lstStyle/>
        <a:p>
          <a:endParaRPr lang="en-ZA"/>
        </a:p>
      </dgm:t>
    </dgm:pt>
    <dgm:pt modelId="{005DA01C-CEC2-44E1-9F19-6188747CEA40}" type="sibTrans" cxnId="{898A1DD6-6AC1-4696-90AF-BA7721FCDC51}">
      <dgm:prSet/>
      <dgm:spPr/>
      <dgm:t>
        <a:bodyPr/>
        <a:lstStyle/>
        <a:p>
          <a:endParaRPr lang="en-ZA"/>
        </a:p>
      </dgm:t>
    </dgm:pt>
    <dgm:pt modelId="{D409FB45-20DC-4BCA-9375-E2CBCE05680B}">
      <dgm:prSet custT="1"/>
      <dgm:spPr/>
      <dgm:t>
        <a:bodyPr/>
        <a:lstStyle/>
        <a:p>
          <a:pPr>
            <a:lnSpc>
              <a:spcPct val="150000"/>
            </a:lnSpc>
          </a:pPr>
          <a:r>
            <a:rPr lang="en-ZA" sz="1400" dirty="0">
              <a:solidFill>
                <a:srgbClr val="223342"/>
              </a:solidFill>
              <a:latin typeface="Arial" panose="020B0604020202020204" pitchFamily="34" charset="0"/>
              <a:cs typeface="Arial" panose="020B0604020202020204" pitchFamily="34" charset="0"/>
            </a:rPr>
            <a:t>NT response to address findings and recommendations.</a:t>
          </a:r>
        </a:p>
      </dgm:t>
    </dgm:pt>
    <dgm:pt modelId="{66E41BF5-A4BC-4C7E-90EC-AD8EB4EE5F6D}" type="parTrans" cxnId="{22866CA5-DA7A-447A-9894-C9CEFB76C6A7}">
      <dgm:prSet/>
      <dgm:spPr/>
      <dgm:t>
        <a:bodyPr/>
        <a:lstStyle/>
        <a:p>
          <a:endParaRPr lang="en-ZA"/>
        </a:p>
      </dgm:t>
    </dgm:pt>
    <dgm:pt modelId="{538E0B0D-0CFD-47BD-BE10-E92B28C5105B}" type="sibTrans" cxnId="{22866CA5-DA7A-447A-9894-C9CEFB76C6A7}">
      <dgm:prSet/>
      <dgm:spPr/>
      <dgm:t>
        <a:bodyPr/>
        <a:lstStyle/>
        <a:p>
          <a:endParaRPr lang="en-ZA"/>
        </a:p>
      </dgm:t>
    </dgm:pt>
    <dgm:pt modelId="{0D210586-2B72-4618-93B6-3EEDDFD45DBD}">
      <dgm:prSet custT="1"/>
      <dgm:spPr/>
      <dgm:t>
        <a:bodyPr/>
        <a:lstStyle/>
        <a:p>
          <a:pPr>
            <a:lnSpc>
              <a:spcPct val="150000"/>
            </a:lnSpc>
          </a:pPr>
          <a:r>
            <a:rPr lang="en-ZA" sz="1400" dirty="0">
              <a:solidFill>
                <a:srgbClr val="223342"/>
              </a:solidFill>
              <a:latin typeface="Arial" panose="020B0604020202020204" pitchFamily="34" charset="0"/>
              <a:cs typeface="Arial" panose="020B0604020202020204" pitchFamily="34" charset="0"/>
            </a:rPr>
            <a:t>Member of National Risk Assessment Process.</a:t>
          </a:r>
        </a:p>
      </dgm:t>
    </dgm:pt>
    <dgm:pt modelId="{91653F34-C81B-4FA4-87E4-78278E2EBA43}" type="parTrans" cxnId="{2F7D4896-0D0B-4C6E-84EF-75D6AEC77C5A}">
      <dgm:prSet/>
      <dgm:spPr/>
      <dgm:t>
        <a:bodyPr/>
        <a:lstStyle/>
        <a:p>
          <a:endParaRPr lang="en-ZA"/>
        </a:p>
      </dgm:t>
    </dgm:pt>
    <dgm:pt modelId="{7F58C4D9-CD06-45CC-AE02-18CF10A3F10C}" type="sibTrans" cxnId="{2F7D4896-0D0B-4C6E-84EF-75D6AEC77C5A}">
      <dgm:prSet/>
      <dgm:spPr/>
      <dgm:t>
        <a:bodyPr/>
        <a:lstStyle/>
        <a:p>
          <a:endParaRPr lang="en-ZA"/>
        </a:p>
      </dgm:t>
    </dgm:pt>
    <dgm:pt modelId="{3069EA9F-9313-443D-B2BC-AAFB61628E27}">
      <dgm:prSet custT="1"/>
      <dgm:spPr/>
      <dgm:t>
        <a:bodyPr/>
        <a:lstStyle/>
        <a:p>
          <a:pPr>
            <a:lnSpc>
              <a:spcPct val="150000"/>
            </a:lnSpc>
          </a:pPr>
          <a:r>
            <a:rPr lang="en-ZA" sz="1400" dirty="0">
              <a:solidFill>
                <a:srgbClr val="223342"/>
              </a:solidFill>
              <a:latin typeface="Arial" panose="020B0604020202020204" pitchFamily="34" charset="0"/>
              <a:cs typeface="Arial" panose="020B0604020202020204" pitchFamily="34" charset="0"/>
            </a:rPr>
            <a:t>Refining national risks to ensure that ML/TF/WMD responses are commensurate to risks.</a:t>
          </a:r>
        </a:p>
      </dgm:t>
    </dgm:pt>
    <dgm:pt modelId="{69EAA1B2-1A81-400D-8724-F556B4ECDFA8}" type="parTrans" cxnId="{A6FA17BA-67D5-407B-8AA2-02791FF8AE52}">
      <dgm:prSet/>
      <dgm:spPr/>
      <dgm:t>
        <a:bodyPr/>
        <a:lstStyle/>
        <a:p>
          <a:endParaRPr lang="en-ZA"/>
        </a:p>
      </dgm:t>
    </dgm:pt>
    <dgm:pt modelId="{8C8267E7-CA84-449C-ACB2-B721D296F54C}" type="sibTrans" cxnId="{A6FA17BA-67D5-407B-8AA2-02791FF8AE52}">
      <dgm:prSet/>
      <dgm:spPr/>
      <dgm:t>
        <a:bodyPr/>
        <a:lstStyle/>
        <a:p>
          <a:endParaRPr lang="en-ZA"/>
        </a:p>
      </dgm:t>
    </dgm:pt>
    <dgm:pt modelId="{0AD1ED6D-C46C-40B4-80C0-45EF1EE8878F}">
      <dgm:prSet custT="1"/>
      <dgm:spPr/>
      <dgm:t>
        <a:bodyPr/>
        <a:lstStyle/>
        <a:p>
          <a:pPr>
            <a:lnSpc>
              <a:spcPct val="150000"/>
            </a:lnSpc>
          </a:pPr>
          <a:r>
            <a:rPr lang="en-ZA" sz="1400" dirty="0">
              <a:solidFill>
                <a:srgbClr val="223342"/>
              </a:solidFill>
              <a:latin typeface="Arial" panose="020B0604020202020204" pitchFamily="34" charset="0"/>
              <a:cs typeface="Arial" panose="020B0604020202020204" pitchFamily="34" charset="0"/>
            </a:rPr>
            <a:t>Address FATF findings related to the NRA of SA.</a:t>
          </a:r>
        </a:p>
      </dgm:t>
    </dgm:pt>
    <dgm:pt modelId="{B10F1E03-174C-43A4-A1E9-E3CE19B74B93}" type="parTrans" cxnId="{A3A2A89F-BE33-4EDC-87A3-27F4664786C5}">
      <dgm:prSet/>
      <dgm:spPr/>
      <dgm:t>
        <a:bodyPr/>
        <a:lstStyle/>
        <a:p>
          <a:endParaRPr lang="en-ZA"/>
        </a:p>
      </dgm:t>
    </dgm:pt>
    <dgm:pt modelId="{9B6C5517-9E6A-4323-A96E-7CFA9A01213F}" type="sibTrans" cxnId="{A3A2A89F-BE33-4EDC-87A3-27F4664786C5}">
      <dgm:prSet/>
      <dgm:spPr/>
      <dgm:t>
        <a:bodyPr/>
        <a:lstStyle/>
        <a:p>
          <a:endParaRPr lang="en-ZA"/>
        </a:p>
      </dgm:t>
    </dgm:pt>
    <dgm:pt modelId="{3E3BD5F7-327A-45BB-8D04-B3AF08A68429}">
      <dgm:prSet custT="1"/>
      <dgm:spPr/>
      <dgm:t>
        <a:bodyPr/>
        <a:lstStyle/>
        <a:p>
          <a:pPr>
            <a:lnSpc>
              <a:spcPct val="150000"/>
            </a:lnSpc>
          </a:pPr>
          <a:r>
            <a:rPr lang="en-ZA" sz="1400" dirty="0">
              <a:solidFill>
                <a:srgbClr val="223342"/>
              </a:solidFill>
              <a:latin typeface="Arial" panose="020B0604020202020204" pitchFamily="34" charset="0"/>
              <a:cs typeface="Arial" panose="020B0604020202020204" pitchFamily="34" charset="0"/>
            </a:rPr>
            <a:t>Member of Money Laundering Task Team (Tax related ML).</a:t>
          </a:r>
        </a:p>
      </dgm:t>
    </dgm:pt>
    <dgm:pt modelId="{560A3F3B-FBA1-4317-AC36-D439F25D8618}" type="parTrans" cxnId="{3C8069AA-0622-4617-A66B-3549E8AE78E0}">
      <dgm:prSet/>
      <dgm:spPr/>
      <dgm:t>
        <a:bodyPr/>
        <a:lstStyle/>
        <a:p>
          <a:endParaRPr lang="en-ZA"/>
        </a:p>
      </dgm:t>
    </dgm:pt>
    <dgm:pt modelId="{69D1732A-F871-4911-A3D3-7AD6C9A5BA16}" type="sibTrans" cxnId="{3C8069AA-0622-4617-A66B-3549E8AE78E0}">
      <dgm:prSet/>
      <dgm:spPr/>
      <dgm:t>
        <a:bodyPr/>
        <a:lstStyle/>
        <a:p>
          <a:endParaRPr lang="en-ZA"/>
        </a:p>
      </dgm:t>
    </dgm:pt>
    <dgm:pt modelId="{E82570BA-A1E6-483E-B924-4786C0199D49}">
      <dgm:prSet custT="1"/>
      <dgm:spPr/>
      <dgm:t>
        <a:bodyPr/>
        <a:lstStyle/>
        <a:p>
          <a:pPr>
            <a:lnSpc>
              <a:spcPct val="150000"/>
            </a:lnSpc>
          </a:pPr>
          <a:r>
            <a:rPr lang="en-ZA" sz="1400" dirty="0">
              <a:solidFill>
                <a:srgbClr val="223342"/>
              </a:solidFill>
              <a:latin typeface="Arial" panose="020B0604020202020204" pitchFamily="34" charset="0"/>
              <a:cs typeface="Arial" panose="020B0604020202020204" pitchFamily="34" charset="0"/>
            </a:rPr>
            <a:t>SARS, DPCI &amp; AFU</a:t>
          </a:r>
        </a:p>
      </dgm:t>
    </dgm:pt>
    <dgm:pt modelId="{A10B2D7C-AC27-4B6A-9417-77EF2C0BF04E}" type="parTrans" cxnId="{F5E9B91A-EA7E-4C8E-8FED-25BF668E824E}">
      <dgm:prSet/>
      <dgm:spPr/>
      <dgm:t>
        <a:bodyPr/>
        <a:lstStyle/>
        <a:p>
          <a:endParaRPr lang="en-ZA"/>
        </a:p>
      </dgm:t>
    </dgm:pt>
    <dgm:pt modelId="{624DD859-9534-4712-A984-66F1544A71B0}" type="sibTrans" cxnId="{F5E9B91A-EA7E-4C8E-8FED-25BF668E824E}">
      <dgm:prSet/>
      <dgm:spPr/>
      <dgm:t>
        <a:bodyPr/>
        <a:lstStyle/>
        <a:p>
          <a:endParaRPr lang="en-ZA"/>
        </a:p>
      </dgm:t>
    </dgm:pt>
    <dgm:pt modelId="{2084E408-EEE1-410A-8487-4A797B02D543}" type="pres">
      <dgm:prSet presAssocID="{4A04CAA7-544B-4CE6-876F-736F2D9796AE}" presName="linear" presStyleCnt="0">
        <dgm:presLayoutVars>
          <dgm:animLvl val="lvl"/>
          <dgm:resizeHandles val="exact"/>
        </dgm:presLayoutVars>
      </dgm:prSet>
      <dgm:spPr/>
      <dgm:t>
        <a:bodyPr/>
        <a:lstStyle/>
        <a:p>
          <a:endParaRPr lang="en-US"/>
        </a:p>
      </dgm:t>
    </dgm:pt>
    <dgm:pt modelId="{5ACFD59E-ADDE-4CAE-8383-DD39A87150D2}" type="pres">
      <dgm:prSet presAssocID="{CA1D4022-936E-4AB1-BBBC-0894B5CE3F74}" presName="parentText" presStyleLbl="node1" presStyleIdx="0" presStyleCnt="3" custScaleX="99182" custScaleY="101986" custLinFactNeighborX="127" custLinFactNeighborY="4336">
        <dgm:presLayoutVars>
          <dgm:chMax val="0"/>
          <dgm:bulletEnabled val="1"/>
        </dgm:presLayoutVars>
      </dgm:prSet>
      <dgm:spPr/>
      <dgm:t>
        <a:bodyPr/>
        <a:lstStyle/>
        <a:p>
          <a:endParaRPr lang="en-US"/>
        </a:p>
      </dgm:t>
    </dgm:pt>
    <dgm:pt modelId="{5257C55B-26F9-48CE-8289-45461CF1AAB4}" type="pres">
      <dgm:prSet presAssocID="{CA1D4022-936E-4AB1-BBBC-0894B5CE3F74}" presName="childText" presStyleLbl="revTx" presStyleIdx="0" presStyleCnt="3">
        <dgm:presLayoutVars>
          <dgm:bulletEnabled val="1"/>
        </dgm:presLayoutVars>
      </dgm:prSet>
      <dgm:spPr/>
      <dgm:t>
        <a:bodyPr/>
        <a:lstStyle/>
        <a:p>
          <a:endParaRPr lang="en-US"/>
        </a:p>
      </dgm:t>
    </dgm:pt>
    <dgm:pt modelId="{779AA44E-2586-4C1C-8A3E-AEC138A06BF9}" type="pres">
      <dgm:prSet presAssocID="{6CD9507E-AD36-43B5-8107-DFA7A538D3BD}" presName="parentText" presStyleLbl="node1" presStyleIdx="1" presStyleCnt="3" custLinFactNeighborX="306">
        <dgm:presLayoutVars>
          <dgm:chMax val="0"/>
          <dgm:bulletEnabled val="1"/>
        </dgm:presLayoutVars>
      </dgm:prSet>
      <dgm:spPr/>
      <dgm:t>
        <a:bodyPr/>
        <a:lstStyle/>
        <a:p>
          <a:endParaRPr lang="en-US"/>
        </a:p>
      </dgm:t>
    </dgm:pt>
    <dgm:pt modelId="{8335F7F3-D863-428F-935C-EA3A5F8DCF31}" type="pres">
      <dgm:prSet presAssocID="{6CD9507E-AD36-43B5-8107-DFA7A538D3BD}" presName="childText" presStyleLbl="revTx" presStyleIdx="1" presStyleCnt="3">
        <dgm:presLayoutVars>
          <dgm:bulletEnabled val="1"/>
        </dgm:presLayoutVars>
      </dgm:prSet>
      <dgm:spPr/>
      <dgm:t>
        <a:bodyPr/>
        <a:lstStyle/>
        <a:p>
          <a:endParaRPr lang="en-US"/>
        </a:p>
      </dgm:t>
    </dgm:pt>
    <dgm:pt modelId="{2F3BB142-8DCD-4528-B3D0-08BB0DB9C35D}" type="pres">
      <dgm:prSet presAssocID="{88EC8E41-C306-4AC8-85A1-7B1DD9F40132}" presName="parentText" presStyleLbl="node1" presStyleIdx="2" presStyleCnt="3">
        <dgm:presLayoutVars>
          <dgm:chMax val="0"/>
          <dgm:bulletEnabled val="1"/>
        </dgm:presLayoutVars>
      </dgm:prSet>
      <dgm:spPr/>
      <dgm:t>
        <a:bodyPr/>
        <a:lstStyle/>
        <a:p>
          <a:endParaRPr lang="en-US"/>
        </a:p>
      </dgm:t>
    </dgm:pt>
    <dgm:pt modelId="{A7215E22-D6A4-45DA-899D-7B202C2FD3E3}" type="pres">
      <dgm:prSet presAssocID="{88EC8E41-C306-4AC8-85A1-7B1DD9F40132}" presName="childText" presStyleLbl="revTx" presStyleIdx="2" presStyleCnt="3">
        <dgm:presLayoutVars>
          <dgm:bulletEnabled val="1"/>
        </dgm:presLayoutVars>
      </dgm:prSet>
      <dgm:spPr/>
      <dgm:t>
        <a:bodyPr/>
        <a:lstStyle/>
        <a:p>
          <a:endParaRPr lang="en-US"/>
        </a:p>
      </dgm:t>
    </dgm:pt>
  </dgm:ptLst>
  <dgm:cxnLst>
    <dgm:cxn modelId="{6011970D-F1D1-4F55-A222-426FD573100E}" srcId="{4A04CAA7-544B-4CE6-876F-736F2D9796AE}" destId="{6CD9507E-AD36-43B5-8107-DFA7A538D3BD}" srcOrd="1" destOrd="0" parTransId="{649F8241-4453-46D1-B652-57BD724031AE}" sibTransId="{721096D5-D9B8-4AFD-B198-B5A601973B3F}"/>
    <dgm:cxn modelId="{C11E01DB-105E-4AD6-9F83-1F9C8F0F0B3E}" type="presOf" srcId="{E82570BA-A1E6-483E-B924-4786C0199D49}" destId="{A7215E22-D6A4-45DA-899D-7B202C2FD3E3}" srcOrd="0" destOrd="6" presId="urn:microsoft.com/office/officeart/2005/8/layout/vList2"/>
    <dgm:cxn modelId="{B248AB88-159A-46C6-9A02-05BA7185684B}" srcId="{4A04CAA7-544B-4CE6-876F-736F2D9796AE}" destId="{CA1D4022-936E-4AB1-BBBC-0894B5CE3F74}" srcOrd="0" destOrd="0" parTransId="{EBA2DF38-AA7A-4D44-A4F0-0568DF36D4D8}" sibTransId="{3791A5AB-4F62-4154-BF8A-A87CD2656194}"/>
    <dgm:cxn modelId="{9E5D3264-7136-45AE-8C64-0EC720DF996A}" type="presOf" srcId="{CA1D4022-936E-4AB1-BBBC-0894B5CE3F74}" destId="{5ACFD59E-ADDE-4CAE-8383-DD39A87150D2}" srcOrd="0" destOrd="0" presId="urn:microsoft.com/office/officeart/2005/8/layout/vList2"/>
    <dgm:cxn modelId="{F9088B6C-0C07-4C30-B893-AE20CFFD832B}" srcId="{4A04CAA7-544B-4CE6-876F-736F2D9796AE}" destId="{88EC8E41-C306-4AC8-85A1-7B1DD9F40132}" srcOrd="2" destOrd="0" parTransId="{BDCCC50A-056C-4652-AD2A-DDEBAC9E0526}" sibTransId="{12D5D138-D4C7-4BC4-A2E2-D96EAC18DABF}"/>
    <dgm:cxn modelId="{F7234A3A-B1EA-4119-84C1-D2F1BAD80F3A}" type="presOf" srcId="{EAA76538-3934-4F49-A4F2-641437083D5C}" destId="{5257C55B-26F9-48CE-8289-45461CF1AAB4}" srcOrd="0" destOrd="0" presId="urn:microsoft.com/office/officeart/2005/8/layout/vList2"/>
    <dgm:cxn modelId="{0088A55D-8EA6-4C35-BDE5-A54085FA0059}" type="presOf" srcId="{D409FB45-20DC-4BCA-9375-E2CBCE05680B}" destId="{A7215E22-D6A4-45DA-899D-7B202C2FD3E3}" srcOrd="0" destOrd="1" presId="urn:microsoft.com/office/officeart/2005/8/layout/vList2"/>
    <dgm:cxn modelId="{AEB8F1ED-6769-4912-9224-E38CE8241254}" type="presOf" srcId="{0D210586-2B72-4618-93B6-3EEDDFD45DBD}" destId="{A7215E22-D6A4-45DA-899D-7B202C2FD3E3}" srcOrd="0" destOrd="2" presId="urn:microsoft.com/office/officeart/2005/8/layout/vList2"/>
    <dgm:cxn modelId="{D3C9A5B6-F3E2-4AFF-BB93-F649947E6491}" srcId="{6CD9507E-AD36-43B5-8107-DFA7A538D3BD}" destId="{A3C94339-409D-4312-8085-3AE87145FFAD}" srcOrd="1" destOrd="0" parTransId="{CE0F8BA3-E8D3-4126-A976-6EF7913870B2}" sibTransId="{29C71E9A-2EDB-4E95-9A70-7BF0D3486F43}"/>
    <dgm:cxn modelId="{0B55C731-4B66-4778-8CB0-411288CED410}" type="presOf" srcId="{A3C94339-409D-4312-8085-3AE87145FFAD}" destId="{8335F7F3-D863-428F-935C-EA3A5F8DCF31}" srcOrd="0" destOrd="1" presId="urn:microsoft.com/office/officeart/2005/8/layout/vList2"/>
    <dgm:cxn modelId="{898A1DD6-6AC1-4696-90AF-BA7721FCDC51}" srcId="{88EC8E41-C306-4AC8-85A1-7B1DD9F40132}" destId="{BC3BB33F-2893-47EC-BC48-FDD150A29799}" srcOrd="0" destOrd="0" parTransId="{3040E128-6329-4B46-8FFB-C12D5974FBED}" sibTransId="{005DA01C-CEC2-44E1-9F19-6188747CEA40}"/>
    <dgm:cxn modelId="{3C8069AA-0622-4617-A66B-3549E8AE78E0}" srcId="{88EC8E41-C306-4AC8-85A1-7B1DD9F40132}" destId="{3E3BD5F7-327A-45BB-8D04-B3AF08A68429}" srcOrd="2" destOrd="0" parTransId="{560A3F3B-FBA1-4317-AC36-D439F25D8618}" sibTransId="{69D1732A-F871-4911-A3D3-7AD6C9A5BA16}"/>
    <dgm:cxn modelId="{2B9393AE-ECCD-447C-B694-2CFC9B1F2E9D}" type="presOf" srcId="{B321A24D-3EEC-4D62-A346-A5D5F2703EDA}" destId="{5257C55B-26F9-48CE-8289-45461CF1AAB4}" srcOrd="0" destOrd="1" presId="urn:microsoft.com/office/officeart/2005/8/layout/vList2"/>
    <dgm:cxn modelId="{2F7D4896-0D0B-4C6E-84EF-75D6AEC77C5A}" srcId="{88EC8E41-C306-4AC8-85A1-7B1DD9F40132}" destId="{0D210586-2B72-4618-93B6-3EEDDFD45DBD}" srcOrd="1" destOrd="0" parTransId="{91653F34-C81B-4FA4-87E4-78278E2EBA43}" sibTransId="{7F58C4D9-CD06-45CC-AE02-18CF10A3F10C}"/>
    <dgm:cxn modelId="{F4978165-C210-49DA-AA8B-339B8FEBB231}" type="presOf" srcId="{6CD9507E-AD36-43B5-8107-DFA7A538D3BD}" destId="{779AA44E-2586-4C1C-8A3E-AEC138A06BF9}" srcOrd="0" destOrd="0" presId="urn:microsoft.com/office/officeart/2005/8/layout/vList2"/>
    <dgm:cxn modelId="{22866CA5-DA7A-447A-9894-C9CEFB76C6A7}" srcId="{BC3BB33F-2893-47EC-BC48-FDD150A29799}" destId="{D409FB45-20DC-4BCA-9375-E2CBCE05680B}" srcOrd="0" destOrd="0" parTransId="{66E41BF5-A4BC-4C7E-90EC-AD8EB4EE5F6D}" sibTransId="{538E0B0D-0CFD-47BD-BE10-E92B28C5105B}"/>
    <dgm:cxn modelId="{7E915C0B-000C-4A93-A05F-44C18E897021}" type="presOf" srcId="{3E3BD5F7-327A-45BB-8D04-B3AF08A68429}" destId="{A7215E22-D6A4-45DA-899D-7B202C2FD3E3}" srcOrd="0" destOrd="5" presId="urn:microsoft.com/office/officeart/2005/8/layout/vList2"/>
    <dgm:cxn modelId="{D8DBC272-66AD-4442-BF20-0B76B7F1EDAC}" type="presOf" srcId="{BC3BB33F-2893-47EC-BC48-FDD150A29799}" destId="{A7215E22-D6A4-45DA-899D-7B202C2FD3E3}" srcOrd="0" destOrd="0" presId="urn:microsoft.com/office/officeart/2005/8/layout/vList2"/>
    <dgm:cxn modelId="{2434CE12-CD5F-4665-99B4-028E154DE739}" type="presOf" srcId="{4A04CAA7-544B-4CE6-876F-736F2D9796AE}" destId="{2084E408-EEE1-410A-8487-4A797B02D543}" srcOrd="0" destOrd="0" presId="urn:microsoft.com/office/officeart/2005/8/layout/vList2"/>
    <dgm:cxn modelId="{A3A2A89F-BE33-4EDC-87A3-27F4664786C5}" srcId="{0D210586-2B72-4618-93B6-3EEDDFD45DBD}" destId="{0AD1ED6D-C46C-40B4-80C0-45EF1EE8878F}" srcOrd="1" destOrd="0" parTransId="{B10F1E03-174C-43A4-A1E9-E3CE19B74B93}" sibTransId="{9B6C5517-9E6A-4323-A96E-7CFA9A01213F}"/>
    <dgm:cxn modelId="{F5E9B91A-EA7E-4C8E-8FED-25BF668E824E}" srcId="{3E3BD5F7-327A-45BB-8D04-B3AF08A68429}" destId="{E82570BA-A1E6-483E-B924-4786C0199D49}" srcOrd="0" destOrd="0" parTransId="{A10B2D7C-AC27-4B6A-9417-77EF2C0BF04E}" sibTransId="{624DD859-9534-4712-A984-66F1544A71B0}"/>
    <dgm:cxn modelId="{3B0C78D1-3599-4268-B343-6CC946266528}" srcId="{CA1D4022-936E-4AB1-BBBC-0894B5CE3F74}" destId="{B321A24D-3EEC-4D62-A346-A5D5F2703EDA}" srcOrd="1" destOrd="0" parTransId="{700B5B0C-2907-4D27-A509-5A1E9EF39C36}" sibTransId="{0D587CF4-0E26-434A-8C49-B68B3010E21C}"/>
    <dgm:cxn modelId="{A6FA17BA-67D5-407B-8AA2-02791FF8AE52}" srcId="{0D210586-2B72-4618-93B6-3EEDDFD45DBD}" destId="{3069EA9F-9313-443D-B2BC-AAFB61628E27}" srcOrd="0" destOrd="0" parTransId="{69EAA1B2-1A81-400D-8724-F556B4ECDFA8}" sibTransId="{8C8267E7-CA84-449C-ACB2-B721D296F54C}"/>
    <dgm:cxn modelId="{5A404E8E-7B82-4F91-BFB0-E2FA3C28C960}" type="presOf" srcId="{78D5B270-5ABE-4F70-BD58-FEC97EF1F162}" destId="{8335F7F3-D863-428F-935C-EA3A5F8DCF31}" srcOrd="0" destOrd="0" presId="urn:microsoft.com/office/officeart/2005/8/layout/vList2"/>
    <dgm:cxn modelId="{D943A7A0-05FC-4FB7-A175-E6296BBAA69E}" type="presOf" srcId="{88EC8E41-C306-4AC8-85A1-7B1DD9F40132}" destId="{2F3BB142-8DCD-4528-B3D0-08BB0DB9C35D}" srcOrd="0" destOrd="0" presId="urn:microsoft.com/office/officeart/2005/8/layout/vList2"/>
    <dgm:cxn modelId="{3B18B40D-8B6F-4AE9-ADA3-8AD3086B67AD}" type="presOf" srcId="{3069EA9F-9313-443D-B2BC-AAFB61628E27}" destId="{A7215E22-D6A4-45DA-899D-7B202C2FD3E3}" srcOrd="0" destOrd="3" presId="urn:microsoft.com/office/officeart/2005/8/layout/vList2"/>
    <dgm:cxn modelId="{A27F9E0D-81D7-4374-ADB5-9710F72FBB0D}" srcId="{CA1D4022-936E-4AB1-BBBC-0894B5CE3F74}" destId="{EAA76538-3934-4F49-A4F2-641437083D5C}" srcOrd="0" destOrd="0" parTransId="{C8C5EB0E-FDA1-44BD-BB53-D13962D804CB}" sibTransId="{9C1AE4BE-9304-4F09-B916-2131843E4ADA}"/>
    <dgm:cxn modelId="{BC3AEB97-A5EA-440F-B963-409068E14A59}" srcId="{6CD9507E-AD36-43B5-8107-DFA7A538D3BD}" destId="{78D5B270-5ABE-4F70-BD58-FEC97EF1F162}" srcOrd="0" destOrd="0" parTransId="{1F6D9EEF-472A-4378-B5D9-D512159364D5}" sibTransId="{401A6C53-C44C-450D-83C6-6E2BCE5BDF8F}"/>
    <dgm:cxn modelId="{AD32C325-7F29-4268-BF9D-8180FF2CD1BF}" type="presOf" srcId="{0AD1ED6D-C46C-40B4-80C0-45EF1EE8878F}" destId="{A7215E22-D6A4-45DA-899D-7B202C2FD3E3}" srcOrd="0" destOrd="4" presId="urn:microsoft.com/office/officeart/2005/8/layout/vList2"/>
    <dgm:cxn modelId="{6BCA221E-22AE-4BCD-9FCF-E8C4DF4120B3}" type="presParOf" srcId="{2084E408-EEE1-410A-8487-4A797B02D543}" destId="{5ACFD59E-ADDE-4CAE-8383-DD39A87150D2}" srcOrd="0" destOrd="0" presId="urn:microsoft.com/office/officeart/2005/8/layout/vList2"/>
    <dgm:cxn modelId="{30675875-52D2-4BAE-A35D-48E8C4CABBBE}" type="presParOf" srcId="{2084E408-EEE1-410A-8487-4A797B02D543}" destId="{5257C55B-26F9-48CE-8289-45461CF1AAB4}" srcOrd="1" destOrd="0" presId="urn:microsoft.com/office/officeart/2005/8/layout/vList2"/>
    <dgm:cxn modelId="{72E9D64C-1C2D-4DD5-B7B7-D144AB373EBB}" type="presParOf" srcId="{2084E408-EEE1-410A-8487-4A797B02D543}" destId="{779AA44E-2586-4C1C-8A3E-AEC138A06BF9}" srcOrd="2" destOrd="0" presId="urn:microsoft.com/office/officeart/2005/8/layout/vList2"/>
    <dgm:cxn modelId="{D49C0F90-A810-4113-8EEA-55EA4B6B8803}" type="presParOf" srcId="{2084E408-EEE1-410A-8487-4A797B02D543}" destId="{8335F7F3-D863-428F-935C-EA3A5F8DCF31}" srcOrd="3" destOrd="0" presId="urn:microsoft.com/office/officeart/2005/8/layout/vList2"/>
    <dgm:cxn modelId="{7FE0C603-0B29-4AF8-B2FB-615DBAFE6173}" type="presParOf" srcId="{2084E408-EEE1-410A-8487-4A797B02D543}" destId="{2F3BB142-8DCD-4528-B3D0-08BB0DB9C35D}" srcOrd="4" destOrd="0" presId="urn:microsoft.com/office/officeart/2005/8/layout/vList2"/>
    <dgm:cxn modelId="{30A81B91-CE1A-47AB-8E22-9AADAAFDE0DB}" type="presParOf" srcId="{2084E408-EEE1-410A-8487-4A797B02D543}" destId="{A7215E22-D6A4-45DA-899D-7B202C2FD3E3}"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04CAA7-544B-4CE6-876F-736F2D9796A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ECC51D-0087-4F5F-A574-D1A572C6193C}">
      <dgm:prSet custT="1"/>
      <dgm:spPr>
        <a:solidFill>
          <a:schemeClr val="accent5">
            <a:alpha val="90000"/>
          </a:schemeClr>
        </a:solidFill>
      </dgm:spPr>
      <dgm:t>
        <a:bodyPr/>
        <a:lstStyle/>
        <a:p>
          <a:r>
            <a:rPr lang="en-GB" sz="1400" b="1" i="0" baseline="0" dirty="0">
              <a:solidFill>
                <a:schemeClr val="tx1"/>
              </a:solidFill>
              <a:latin typeface="Arial" panose="020B0604020202020204" pitchFamily="34" charset="0"/>
              <a:cs typeface="Arial" panose="020B0604020202020204" pitchFamily="34" charset="0"/>
            </a:rPr>
            <a:t>Outcome 9: (TF Investigation and Prosecution)</a:t>
          </a:r>
          <a:endParaRPr lang="en-US" sz="1400" b="1" dirty="0">
            <a:solidFill>
              <a:schemeClr val="tx1"/>
            </a:solidFill>
            <a:latin typeface="Arial" panose="020B0604020202020204" pitchFamily="34" charset="0"/>
            <a:cs typeface="Arial" panose="020B0604020202020204" pitchFamily="34" charset="0"/>
          </a:endParaRPr>
        </a:p>
      </dgm:t>
    </dgm:pt>
    <dgm:pt modelId="{1CD294D0-EC7D-4FC0-BD08-549CB02647D9}" type="parTrans" cxnId="{2FE5D98B-A585-45D7-9338-AF3A18D6FDF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FC23DB3-88F7-4B3D-BD43-885FADDE295E}" type="sibTrans" cxnId="{2FE5D98B-A585-45D7-9338-AF3A18D6FDF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0ADC71C5-CE3A-415E-A9D0-957759392EE1}">
      <dgm:prSet custT="1"/>
      <dgm:spPr/>
      <dgm:t>
        <a:bodyPr/>
        <a:lstStyle/>
        <a:p>
          <a:pPr algn="just">
            <a:lnSpc>
              <a:spcPct val="150000"/>
            </a:lnSpc>
          </a:pPr>
          <a:r>
            <a:rPr lang="en-GB" sz="1400" dirty="0">
              <a:solidFill>
                <a:schemeClr val="tx1"/>
              </a:solidFill>
              <a:latin typeface="Arial" panose="020B0604020202020204" pitchFamily="34" charset="0"/>
              <a:cs typeface="Arial" panose="020B0604020202020204" pitchFamily="34" charset="0"/>
            </a:rPr>
            <a:t>The FIC has compiled a list of typologies that identify terror financing in a way that is different from previous years (in the past there was a concentration on funding from corruption and fraud).</a:t>
          </a:r>
          <a:endParaRPr lang="en-US" sz="1400" dirty="0">
            <a:solidFill>
              <a:schemeClr val="tx1"/>
            </a:solidFill>
            <a:latin typeface="Arial" panose="020B0604020202020204" pitchFamily="34" charset="0"/>
            <a:cs typeface="Arial" panose="020B0604020202020204" pitchFamily="34" charset="0"/>
          </a:endParaRPr>
        </a:p>
      </dgm:t>
    </dgm:pt>
    <dgm:pt modelId="{128D47B5-A18B-4E94-8F1B-A3B6DD2EC149}" type="parTrans" cxnId="{55076AB4-EA0F-4A70-A78D-4C9894AECCDD}">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86A8A1BF-7C38-449E-AE03-2A3C5B2792F2}" type="sibTrans" cxnId="{55076AB4-EA0F-4A70-A78D-4C9894AECCDD}">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7550EEB-844F-4D0C-A0E6-5D1A63D259B5}">
      <dgm:prSet custT="1"/>
      <dgm:spPr/>
      <dgm:t>
        <a:bodyPr/>
        <a:lstStyle/>
        <a:p>
          <a:pPr algn="just">
            <a:lnSpc>
              <a:spcPct val="150000"/>
            </a:lnSpc>
          </a:pPr>
          <a:r>
            <a:rPr lang="en-GB" sz="1400" dirty="0">
              <a:solidFill>
                <a:schemeClr val="tx1"/>
              </a:solidFill>
              <a:latin typeface="Arial" panose="020B0604020202020204" pitchFamily="34" charset="0"/>
              <a:cs typeface="Arial" panose="020B0604020202020204" pitchFamily="34" charset="0"/>
            </a:rPr>
            <a:t>There is a multi-stakeholder engagement chaired by the FIC that is looking at the National Risk Assessment, identifying the risks &amp; considering mitigation plans.  Each department is responsible in this regard.</a:t>
          </a:r>
          <a:endParaRPr lang="en-ZA" sz="1400" dirty="0">
            <a:solidFill>
              <a:schemeClr val="tx1"/>
            </a:solidFill>
            <a:latin typeface="Arial" panose="020B0604020202020204" pitchFamily="34" charset="0"/>
            <a:cs typeface="Arial" panose="020B0604020202020204" pitchFamily="34" charset="0"/>
          </a:endParaRPr>
        </a:p>
      </dgm:t>
    </dgm:pt>
    <dgm:pt modelId="{12EDC2E7-937B-4733-9EF4-27C3E63B3B9C}" type="parTrans" cxnId="{61CFE060-1DA8-4E23-B076-EE9C0B6727D2}">
      <dgm:prSet/>
      <dgm:spPr/>
      <dgm:t>
        <a:bodyPr/>
        <a:lstStyle/>
        <a:p>
          <a:endParaRPr lang="en-ZA"/>
        </a:p>
      </dgm:t>
    </dgm:pt>
    <dgm:pt modelId="{00D915F2-1EE9-4221-BE0A-03AA34B6D453}" type="sibTrans" cxnId="{61CFE060-1DA8-4E23-B076-EE9C0B6727D2}">
      <dgm:prSet/>
      <dgm:spPr/>
      <dgm:t>
        <a:bodyPr/>
        <a:lstStyle/>
        <a:p>
          <a:endParaRPr lang="en-ZA"/>
        </a:p>
      </dgm:t>
    </dgm:pt>
    <dgm:pt modelId="{58215D7A-433E-424D-8E7C-C3F655641219}">
      <dgm:prSet custT="1"/>
      <dgm:spPr/>
      <dgm:t>
        <a:bodyPr/>
        <a:lstStyle/>
        <a:p>
          <a:pPr algn="just">
            <a:lnSpc>
              <a:spcPct val="150000"/>
            </a:lnSpc>
          </a:pPr>
          <a:r>
            <a:rPr lang="en-GB" sz="1400" dirty="0">
              <a:solidFill>
                <a:schemeClr val="tx1"/>
              </a:solidFill>
              <a:latin typeface="Arial" panose="020B0604020202020204" pitchFamily="34" charset="0"/>
              <a:cs typeface="Arial" panose="020B0604020202020204" pitchFamily="34" charset="0"/>
            </a:rPr>
            <a:t>NICOC has also embarked on an exercise to review the National Counter terrorism Strategy and to firmly entrench terror financing more prominently in the strategy.</a:t>
          </a:r>
          <a:endParaRPr lang="en-ZA" sz="1400" dirty="0">
            <a:solidFill>
              <a:schemeClr val="tx1"/>
            </a:solidFill>
            <a:latin typeface="Arial" panose="020B0604020202020204" pitchFamily="34" charset="0"/>
            <a:cs typeface="Arial" panose="020B0604020202020204" pitchFamily="34" charset="0"/>
          </a:endParaRPr>
        </a:p>
      </dgm:t>
    </dgm:pt>
    <dgm:pt modelId="{E1EC9047-FF67-4D7F-A84B-99AF6BEF5E2D}" type="parTrans" cxnId="{8E77E4C5-7E18-4C78-A20B-7892AECD9EA5}">
      <dgm:prSet/>
      <dgm:spPr/>
      <dgm:t>
        <a:bodyPr/>
        <a:lstStyle/>
        <a:p>
          <a:endParaRPr lang="en-ZA"/>
        </a:p>
      </dgm:t>
    </dgm:pt>
    <dgm:pt modelId="{7BC05685-65AD-4DC0-BF3F-A08AAC666175}" type="sibTrans" cxnId="{8E77E4C5-7E18-4C78-A20B-7892AECD9EA5}">
      <dgm:prSet/>
      <dgm:spPr/>
      <dgm:t>
        <a:bodyPr/>
        <a:lstStyle/>
        <a:p>
          <a:endParaRPr lang="en-ZA"/>
        </a:p>
      </dgm:t>
    </dgm:pt>
    <dgm:pt modelId="{C975AD51-37CC-45A5-9A91-36341BD674B7}">
      <dgm:prSet custT="1"/>
      <dgm:spPr/>
      <dgm:t>
        <a:bodyPr/>
        <a:lstStyle/>
        <a:p>
          <a:pPr algn="just">
            <a:lnSpc>
              <a:spcPct val="150000"/>
            </a:lnSpc>
          </a:pPr>
          <a:r>
            <a:rPr lang="en-GB" sz="1400" dirty="0">
              <a:solidFill>
                <a:schemeClr val="tx1"/>
              </a:solidFill>
              <a:latin typeface="Arial" panose="020B0604020202020204" pitchFamily="34" charset="0"/>
              <a:cs typeface="Arial" panose="020B0604020202020204" pitchFamily="34" charset="0"/>
            </a:rPr>
            <a:t>There is a new and different understanding that the relationship between Organised Crime and Terror Funding and groupings cannot be ignored &amp; must be looked at differently.</a:t>
          </a:r>
          <a:endParaRPr lang="en-ZA" sz="1400" dirty="0">
            <a:solidFill>
              <a:schemeClr val="tx1"/>
            </a:solidFill>
            <a:latin typeface="Arial" panose="020B0604020202020204" pitchFamily="34" charset="0"/>
            <a:cs typeface="Arial" panose="020B0604020202020204" pitchFamily="34" charset="0"/>
          </a:endParaRPr>
        </a:p>
      </dgm:t>
    </dgm:pt>
    <dgm:pt modelId="{05AC8AEB-B146-4E77-B31F-1C0334BD251E}" type="parTrans" cxnId="{B9416EA0-C3C8-4798-8FD3-3EFFC465AC49}">
      <dgm:prSet/>
      <dgm:spPr/>
      <dgm:t>
        <a:bodyPr/>
        <a:lstStyle/>
        <a:p>
          <a:endParaRPr lang="en-ZA"/>
        </a:p>
      </dgm:t>
    </dgm:pt>
    <dgm:pt modelId="{E02AB0E2-914F-4C44-A403-1E7B6049A65F}" type="sibTrans" cxnId="{B9416EA0-C3C8-4798-8FD3-3EFFC465AC49}">
      <dgm:prSet/>
      <dgm:spPr/>
      <dgm:t>
        <a:bodyPr/>
        <a:lstStyle/>
        <a:p>
          <a:endParaRPr lang="en-ZA"/>
        </a:p>
      </dgm:t>
    </dgm:pt>
    <dgm:pt modelId="{2084E408-EEE1-410A-8487-4A797B02D543}" type="pres">
      <dgm:prSet presAssocID="{4A04CAA7-544B-4CE6-876F-736F2D9796AE}" presName="linear" presStyleCnt="0">
        <dgm:presLayoutVars>
          <dgm:animLvl val="lvl"/>
          <dgm:resizeHandles val="exact"/>
        </dgm:presLayoutVars>
      </dgm:prSet>
      <dgm:spPr/>
      <dgm:t>
        <a:bodyPr/>
        <a:lstStyle/>
        <a:p>
          <a:endParaRPr lang="en-US"/>
        </a:p>
      </dgm:t>
    </dgm:pt>
    <dgm:pt modelId="{688ECDA8-7502-4965-8DE5-BFAC1F511836}" type="pres">
      <dgm:prSet presAssocID="{7BECC51D-0087-4F5F-A574-D1A572C6193C}" presName="parentText" presStyleLbl="node1" presStyleIdx="0" presStyleCnt="1" custScaleY="50171" custLinFactNeighborX="536" custLinFactNeighborY="-136">
        <dgm:presLayoutVars>
          <dgm:chMax val="0"/>
          <dgm:bulletEnabled val="1"/>
        </dgm:presLayoutVars>
      </dgm:prSet>
      <dgm:spPr/>
      <dgm:t>
        <a:bodyPr/>
        <a:lstStyle/>
        <a:p>
          <a:endParaRPr lang="en-US"/>
        </a:p>
      </dgm:t>
    </dgm:pt>
    <dgm:pt modelId="{129E1E3C-0AD4-4C55-98B3-D934869E27F1}" type="pres">
      <dgm:prSet presAssocID="{7BECC51D-0087-4F5F-A574-D1A572C6193C}" presName="childText" presStyleLbl="revTx" presStyleIdx="0" presStyleCnt="1" custLinFactNeighborX="536" custLinFactNeighborY="11337">
        <dgm:presLayoutVars>
          <dgm:bulletEnabled val="1"/>
        </dgm:presLayoutVars>
      </dgm:prSet>
      <dgm:spPr/>
      <dgm:t>
        <a:bodyPr/>
        <a:lstStyle/>
        <a:p>
          <a:endParaRPr lang="en-US"/>
        </a:p>
      </dgm:t>
    </dgm:pt>
  </dgm:ptLst>
  <dgm:cxnLst>
    <dgm:cxn modelId="{F781294B-15F8-4F5F-BA23-D26B69E18A08}" type="presOf" srcId="{58215D7A-433E-424D-8E7C-C3F655641219}" destId="{129E1E3C-0AD4-4C55-98B3-D934869E27F1}" srcOrd="0" destOrd="2" presId="urn:microsoft.com/office/officeart/2005/8/layout/vList2"/>
    <dgm:cxn modelId="{2FE5D98B-A585-45D7-9338-AF3A18D6FDFE}" srcId="{4A04CAA7-544B-4CE6-876F-736F2D9796AE}" destId="{7BECC51D-0087-4F5F-A574-D1A572C6193C}" srcOrd="0" destOrd="0" parTransId="{1CD294D0-EC7D-4FC0-BD08-549CB02647D9}" sibTransId="{3FC23DB3-88F7-4B3D-BD43-885FADDE295E}"/>
    <dgm:cxn modelId="{55076AB4-EA0F-4A70-A78D-4C9894AECCDD}" srcId="{7BECC51D-0087-4F5F-A574-D1A572C6193C}" destId="{0ADC71C5-CE3A-415E-A9D0-957759392EE1}" srcOrd="0" destOrd="0" parTransId="{128D47B5-A18B-4E94-8F1B-A3B6DD2EC149}" sibTransId="{86A8A1BF-7C38-449E-AE03-2A3C5B2792F2}"/>
    <dgm:cxn modelId="{61CFE060-1DA8-4E23-B076-EE9C0B6727D2}" srcId="{7BECC51D-0087-4F5F-A574-D1A572C6193C}" destId="{27550EEB-844F-4D0C-A0E6-5D1A63D259B5}" srcOrd="1" destOrd="0" parTransId="{12EDC2E7-937B-4733-9EF4-27C3E63B3B9C}" sibTransId="{00D915F2-1EE9-4221-BE0A-03AA34B6D453}"/>
    <dgm:cxn modelId="{F1820136-8A51-4BBF-8B92-8FC5C452A541}" type="presOf" srcId="{C975AD51-37CC-45A5-9A91-36341BD674B7}" destId="{129E1E3C-0AD4-4C55-98B3-D934869E27F1}" srcOrd="0" destOrd="3" presId="urn:microsoft.com/office/officeart/2005/8/layout/vList2"/>
    <dgm:cxn modelId="{2434CE12-CD5F-4665-99B4-028E154DE739}" type="presOf" srcId="{4A04CAA7-544B-4CE6-876F-736F2D9796AE}" destId="{2084E408-EEE1-410A-8487-4A797B02D543}" srcOrd="0" destOrd="0" presId="urn:microsoft.com/office/officeart/2005/8/layout/vList2"/>
    <dgm:cxn modelId="{8E77E4C5-7E18-4C78-A20B-7892AECD9EA5}" srcId="{7BECC51D-0087-4F5F-A574-D1A572C6193C}" destId="{58215D7A-433E-424D-8E7C-C3F655641219}" srcOrd="2" destOrd="0" parTransId="{E1EC9047-FF67-4D7F-A84B-99AF6BEF5E2D}" sibTransId="{7BC05685-65AD-4DC0-BF3F-A08AAC666175}"/>
    <dgm:cxn modelId="{F980E36E-ADA4-4996-BE01-339349735B7A}" type="presOf" srcId="{7BECC51D-0087-4F5F-A574-D1A572C6193C}" destId="{688ECDA8-7502-4965-8DE5-BFAC1F511836}" srcOrd="0" destOrd="0" presId="urn:microsoft.com/office/officeart/2005/8/layout/vList2"/>
    <dgm:cxn modelId="{41870B79-C38D-472E-B2A2-279AFC31233A}" type="presOf" srcId="{0ADC71C5-CE3A-415E-A9D0-957759392EE1}" destId="{129E1E3C-0AD4-4C55-98B3-D934869E27F1}" srcOrd="0" destOrd="0" presId="urn:microsoft.com/office/officeart/2005/8/layout/vList2"/>
    <dgm:cxn modelId="{B9416EA0-C3C8-4798-8FD3-3EFFC465AC49}" srcId="{7BECC51D-0087-4F5F-A574-D1A572C6193C}" destId="{C975AD51-37CC-45A5-9A91-36341BD674B7}" srcOrd="3" destOrd="0" parTransId="{05AC8AEB-B146-4E77-B31F-1C0334BD251E}" sibTransId="{E02AB0E2-914F-4C44-A403-1E7B6049A65F}"/>
    <dgm:cxn modelId="{0B404898-B00E-41F2-BB91-375C68483779}" type="presOf" srcId="{27550EEB-844F-4D0C-A0E6-5D1A63D259B5}" destId="{129E1E3C-0AD4-4C55-98B3-D934869E27F1}" srcOrd="0" destOrd="1" presId="urn:microsoft.com/office/officeart/2005/8/layout/vList2"/>
    <dgm:cxn modelId="{A63BDCFD-2BB8-46CF-8A4A-C674EE81F697}" type="presParOf" srcId="{2084E408-EEE1-410A-8487-4A797B02D543}" destId="{688ECDA8-7502-4965-8DE5-BFAC1F511836}" srcOrd="0" destOrd="0" presId="urn:microsoft.com/office/officeart/2005/8/layout/vList2"/>
    <dgm:cxn modelId="{465D7BB4-0973-4B48-A0A0-CCAC3F62EFFB}" type="presParOf" srcId="{2084E408-EEE1-410A-8487-4A797B02D543}" destId="{129E1E3C-0AD4-4C55-98B3-D934869E27F1}"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04CAA7-544B-4CE6-876F-736F2D9796A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ECC51D-0087-4F5F-A574-D1A572C6193C}">
      <dgm:prSet custT="1"/>
      <dgm:spPr>
        <a:solidFill>
          <a:schemeClr val="accent5">
            <a:alpha val="90000"/>
          </a:schemeClr>
        </a:solidFill>
      </dgm:spPr>
      <dgm:t>
        <a:bodyPr/>
        <a:lstStyle/>
        <a:p>
          <a:r>
            <a:rPr lang="en-GB" sz="1400" b="1" i="0" baseline="0" dirty="0">
              <a:solidFill>
                <a:schemeClr val="tx1"/>
              </a:solidFill>
              <a:latin typeface="Arial" panose="020B0604020202020204" pitchFamily="34" charset="0"/>
              <a:cs typeface="Arial" panose="020B0604020202020204" pitchFamily="34" charset="0"/>
            </a:rPr>
            <a:t>Outcome 9: (TF Investigation and Prosecution) (continued)</a:t>
          </a:r>
          <a:endParaRPr lang="en-US" sz="1400" b="1" dirty="0">
            <a:solidFill>
              <a:schemeClr val="tx1"/>
            </a:solidFill>
            <a:latin typeface="Arial" panose="020B0604020202020204" pitchFamily="34" charset="0"/>
            <a:cs typeface="Arial" panose="020B0604020202020204" pitchFamily="34" charset="0"/>
          </a:endParaRPr>
        </a:p>
      </dgm:t>
    </dgm:pt>
    <dgm:pt modelId="{1CD294D0-EC7D-4FC0-BD08-549CB02647D9}" type="parTrans" cxnId="{2FE5D98B-A585-45D7-9338-AF3A18D6FDF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3FC23DB3-88F7-4B3D-BD43-885FADDE295E}" type="sibTrans" cxnId="{2FE5D98B-A585-45D7-9338-AF3A18D6FDFE}">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0ADC71C5-CE3A-415E-A9D0-957759392EE1}">
      <dgm:prSet custT="1"/>
      <dgm:spPr/>
      <dgm:t>
        <a:bodyPr/>
        <a:lstStyle/>
        <a:p>
          <a:pPr algn="just">
            <a:lnSpc>
              <a:spcPct val="150000"/>
            </a:lnSpc>
          </a:pPr>
          <a:endParaRPr lang="en-US" sz="1400" dirty="0">
            <a:solidFill>
              <a:schemeClr val="tx1"/>
            </a:solidFill>
            <a:latin typeface="Arial" panose="020B0604020202020204" pitchFamily="34" charset="0"/>
            <a:cs typeface="Arial" panose="020B0604020202020204" pitchFamily="34" charset="0"/>
          </a:endParaRPr>
        </a:p>
      </dgm:t>
    </dgm:pt>
    <dgm:pt modelId="{128D47B5-A18B-4E94-8F1B-A3B6DD2EC149}" type="parTrans" cxnId="{55076AB4-EA0F-4A70-A78D-4C9894AECCDD}">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86A8A1BF-7C38-449E-AE03-2A3C5B2792F2}" type="sibTrans" cxnId="{55076AB4-EA0F-4A70-A78D-4C9894AECCDD}">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6CD015A-A676-4A02-A740-D13CD705449F}">
      <dgm:prSet custT="1"/>
      <dgm:spPr/>
      <dgm:t>
        <a:bodyPr/>
        <a:lstStyle/>
        <a:p>
          <a:pPr algn="just">
            <a:lnSpc>
              <a:spcPct val="90000"/>
            </a:lnSpc>
          </a:pPr>
          <a:endParaRPr lang="en-ZA" sz="1400" dirty="0">
            <a:solidFill>
              <a:schemeClr val="tx1"/>
            </a:solidFill>
            <a:latin typeface="Arial" panose="020B0604020202020204" pitchFamily="34" charset="0"/>
            <a:cs typeface="Arial" panose="020B0604020202020204" pitchFamily="34" charset="0"/>
          </a:endParaRPr>
        </a:p>
      </dgm:t>
    </dgm:pt>
    <dgm:pt modelId="{7A28137B-B6BE-46C8-B0C0-F0CD6C8B8754}" type="parTrans" cxnId="{9B3CBDC2-C34C-4E9A-BD91-2A86CE5261FA}">
      <dgm:prSet/>
      <dgm:spPr/>
      <dgm:t>
        <a:bodyPr/>
        <a:lstStyle/>
        <a:p>
          <a:endParaRPr lang="en-ZA"/>
        </a:p>
      </dgm:t>
    </dgm:pt>
    <dgm:pt modelId="{8FF9D21F-4AF3-4863-8CB2-3420C2DA8227}" type="sibTrans" cxnId="{9B3CBDC2-C34C-4E9A-BD91-2A86CE5261FA}">
      <dgm:prSet/>
      <dgm:spPr/>
      <dgm:t>
        <a:bodyPr/>
        <a:lstStyle/>
        <a:p>
          <a:endParaRPr lang="en-ZA"/>
        </a:p>
      </dgm:t>
    </dgm:pt>
    <dgm:pt modelId="{0600D656-969F-4A65-BA12-B7E7319E11FD}">
      <dgm:prSet custT="1"/>
      <dgm:spPr/>
      <dgm:t>
        <a:bodyPr/>
        <a:lstStyle/>
        <a:p>
          <a:pPr algn="just">
            <a:lnSpc>
              <a:spcPct val="150000"/>
            </a:lnSpc>
          </a:pPr>
          <a:r>
            <a:rPr lang="en-GB" sz="1400" b="0" i="0" baseline="0" dirty="0">
              <a:solidFill>
                <a:schemeClr val="tx1"/>
              </a:solidFill>
              <a:latin typeface="Arial" panose="020B0604020202020204" pitchFamily="34" charset="0"/>
              <a:cs typeface="Arial" panose="020B0604020202020204" pitchFamily="34" charset="0"/>
            </a:rPr>
            <a:t>The pursuit of TF in South Africa is done in a coordinated way through the use of the Counter Terrorism Functional Committee (CTFC).</a:t>
          </a:r>
          <a:endParaRPr lang="en-ZA" sz="1400" dirty="0">
            <a:solidFill>
              <a:schemeClr val="tx1"/>
            </a:solidFill>
            <a:latin typeface="Arial" panose="020B0604020202020204" pitchFamily="34" charset="0"/>
            <a:cs typeface="Arial" panose="020B0604020202020204" pitchFamily="34" charset="0"/>
          </a:endParaRPr>
        </a:p>
      </dgm:t>
    </dgm:pt>
    <dgm:pt modelId="{7DF568D5-70E2-4453-8D5B-2937596D870F}" type="parTrans" cxnId="{476E08AC-BBC1-4D0A-A016-E5D46357AAD9}">
      <dgm:prSet/>
      <dgm:spPr/>
      <dgm:t>
        <a:bodyPr/>
        <a:lstStyle/>
        <a:p>
          <a:endParaRPr lang="en-ZA"/>
        </a:p>
      </dgm:t>
    </dgm:pt>
    <dgm:pt modelId="{9DDB267F-DB1B-4FEF-9F6E-81F01218078D}" type="sibTrans" cxnId="{476E08AC-BBC1-4D0A-A016-E5D46357AAD9}">
      <dgm:prSet/>
      <dgm:spPr/>
      <dgm:t>
        <a:bodyPr/>
        <a:lstStyle/>
        <a:p>
          <a:endParaRPr lang="en-ZA"/>
        </a:p>
      </dgm:t>
    </dgm:pt>
    <dgm:pt modelId="{5DDAED71-9729-4BA6-A9FA-379C224E3DC4}">
      <dgm:prSet custT="1"/>
      <dgm:spPr/>
      <dgm:t>
        <a:bodyPr/>
        <a:lstStyle/>
        <a:p>
          <a:pPr algn="just">
            <a:lnSpc>
              <a:spcPct val="150000"/>
            </a:lnSpc>
          </a:pPr>
          <a:endParaRPr lang="en-ZA" sz="1400" dirty="0">
            <a:solidFill>
              <a:schemeClr val="tx1"/>
            </a:solidFill>
            <a:latin typeface="Arial" panose="020B0604020202020204" pitchFamily="34" charset="0"/>
            <a:cs typeface="Arial" panose="020B0604020202020204" pitchFamily="34" charset="0"/>
          </a:endParaRPr>
        </a:p>
      </dgm:t>
    </dgm:pt>
    <dgm:pt modelId="{398FBEBF-A9DB-46AD-A27E-F7E3903DBC8D}" type="parTrans" cxnId="{FA43B6AB-EF21-4BCD-945F-93AA543CA907}">
      <dgm:prSet/>
      <dgm:spPr/>
      <dgm:t>
        <a:bodyPr/>
        <a:lstStyle/>
        <a:p>
          <a:endParaRPr lang="en-ZA"/>
        </a:p>
      </dgm:t>
    </dgm:pt>
    <dgm:pt modelId="{B4EEFB4F-32BF-48F3-9556-5475AC554625}" type="sibTrans" cxnId="{FA43B6AB-EF21-4BCD-945F-93AA543CA907}">
      <dgm:prSet/>
      <dgm:spPr/>
      <dgm:t>
        <a:bodyPr/>
        <a:lstStyle/>
        <a:p>
          <a:endParaRPr lang="en-ZA"/>
        </a:p>
      </dgm:t>
    </dgm:pt>
    <dgm:pt modelId="{C938B8BE-CB52-4F40-8EB9-401232F5E6FD}">
      <dgm:prSet custT="1"/>
      <dgm:spPr/>
      <dgm:t>
        <a:bodyPr/>
        <a:lstStyle/>
        <a:p>
          <a:pPr algn="just">
            <a:lnSpc>
              <a:spcPct val="150000"/>
            </a:lnSpc>
          </a:pPr>
          <a:r>
            <a:rPr lang="en-GB" sz="1400" dirty="0">
              <a:solidFill>
                <a:schemeClr val="tx1"/>
              </a:solidFill>
              <a:latin typeface="Arial" panose="020B0604020202020204" pitchFamily="34" charset="0"/>
              <a:cs typeface="Arial" panose="020B0604020202020204" pitchFamily="34" charset="0"/>
            </a:rPr>
            <a:t>MD: </a:t>
          </a:r>
          <a:r>
            <a:rPr lang="en-GB" sz="1400" b="1" dirty="0">
              <a:solidFill>
                <a:schemeClr val="tx1"/>
              </a:solidFill>
              <a:latin typeface="Arial" panose="020B0604020202020204" pitchFamily="34" charset="0"/>
              <a:cs typeface="Arial" panose="020B0604020202020204" pitchFamily="34" charset="0"/>
            </a:rPr>
            <a:t>STATE v ED ABRAMS AND ANOTHER</a:t>
          </a:r>
          <a:r>
            <a:rPr lang="en-GB" sz="1400" dirty="0">
              <a:solidFill>
                <a:schemeClr val="tx1"/>
              </a:solidFill>
              <a:latin typeface="Arial" panose="020B0604020202020204" pitchFamily="34" charset="0"/>
              <a:cs typeface="Arial" panose="020B0604020202020204" pitchFamily="34" charset="0"/>
            </a:rPr>
            <a:t>: One matter involving terrorism charges were finalised by the PCLU in the Mpumalanga Division. The two accused were both charged for contraventions of the Protection of Constitutional Democracy against Terrorist and Related Activities Act 33 of 2004. Each of the accused was sentenced to fifteen years imprisonment on count one and five years on each of counts two to six; the latter to be served concurrent with the sentence on count one.</a:t>
          </a:r>
          <a:endParaRPr lang="en-ZA" sz="1400" dirty="0">
            <a:solidFill>
              <a:schemeClr val="tx1"/>
            </a:solidFill>
            <a:latin typeface="Arial" panose="020B0604020202020204" pitchFamily="34" charset="0"/>
            <a:cs typeface="Arial" panose="020B0604020202020204" pitchFamily="34" charset="0"/>
          </a:endParaRPr>
        </a:p>
      </dgm:t>
    </dgm:pt>
    <dgm:pt modelId="{437FBC7B-EC67-A443-AAE1-4071CB3F48EE}" type="parTrans" cxnId="{E3406CCC-BC48-1F48-9810-335022DE949B}">
      <dgm:prSet/>
      <dgm:spPr/>
      <dgm:t>
        <a:bodyPr/>
        <a:lstStyle/>
        <a:p>
          <a:endParaRPr lang="en-GB"/>
        </a:p>
      </dgm:t>
    </dgm:pt>
    <dgm:pt modelId="{6E629229-C19E-2247-BC63-78C2B0631E5C}" type="sibTrans" cxnId="{E3406CCC-BC48-1F48-9810-335022DE949B}">
      <dgm:prSet/>
      <dgm:spPr/>
      <dgm:t>
        <a:bodyPr/>
        <a:lstStyle/>
        <a:p>
          <a:endParaRPr lang="en-GB"/>
        </a:p>
      </dgm:t>
    </dgm:pt>
    <dgm:pt modelId="{2084E408-EEE1-410A-8487-4A797B02D543}" type="pres">
      <dgm:prSet presAssocID="{4A04CAA7-544B-4CE6-876F-736F2D9796AE}" presName="linear" presStyleCnt="0">
        <dgm:presLayoutVars>
          <dgm:animLvl val="lvl"/>
          <dgm:resizeHandles val="exact"/>
        </dgm:presLayoutVars>
      </dgm:prSet>
      <dgm:spPr/>
      <dgm:t>
        <a:bodyPr/>
        <a:lstStyle/>
        <a:p>
          <a:endParaRPr lang="en-US"/>
        </a:p>
      </dgm:t>
    </dgm:pt>
    <dgm:pt modelId="{688ECDA8-7502-4965-8DE5-BFAC1F511836}" type="pres">
      <dgm:prSet presAssocID="{7BECC51D-0087-4F5F-A574-D1A572C6193C}" presName="parentText" presStyleLbl="node1" presStyleIdx="0" presStyleCnt="1" custScaleY="50171" custLinFactNeighborX="536" custLinFactNeighborY="-136">
        <dgm:presLayoutVars>
          <dgm:chMax val="0"/>
          <dgm:bulletEnabled val="1"/>
        </dgm:presLayoutVars>
      </dgm:prSet>
      <dgm:spPr/>
      <dgm:t>
        <a:bodyPr/>
        <a:lstStyle/>
        <a:p>
          <a:endParaRPr lang="en-US"/>
        </a:p>
      </dgm:t>
    </dgm:pt>
    <dgm:pt modelId="{129E1E3C-0AD4-4C55-98B3-D934869E27F1}" type="pres">
      <dgm:prSet presAssocID="{7BECC51D-0087-4F5F-A574-D1A572C6193C}" presName="childText" presStyleLbl="revTx" presStyleIdx="0" presStyleCnt="1" custLinFactNeighborX="536" custLinFactNeighborY="11337">
        <dgm:presLayoutVars>
          <dgm:bulletEnabled val="1"/>
        </dgm:presLayoutVars>
      </dgm:prSet>
      <dgm:spPr/>
      <dgm:t>
        <a:bodyPr/>
        <a:lstStyle/>
        <a:p>
          <a:endParaRPr lang="en-US"/>
        </a:p>
      </dgm:t>
    </dgm:pt>
  </dgm:ptLst>
  <dgm:cxnLst>
    <dgm:cxn modelId="{2FE5D98B-A585-45D7-9338-AF3A18D6FDFE}" srcId="{4A04CAA7-544B-4CE6-876F-736F2D9796AE}" destId="{7BECC51D-0087-4F5F-A574-D1A572C6193C}" srcOrd="0" destOrd="0" parTransId="{1CD294D0-EC7D-4FC0-BD08-549CB02647D9}" sibTransId="{3FC23DB3-88F7-4B3D-BD43-885FADDE295E}"/>
    <dgm:cxn modelId="{6D4E498D-EF76-431E-8BF1-CD124E9DF09C}" type="presOf" srcId="{26CD015A-A676-4A02-A740-D13CD705449F}" destId="{129E1E3C-0AD4-4C55-98B3-D934869E27F1}" srcOrd="0" destOrd="4" presId="urn:microsoft.com/office/officeart/2005/8/layout/vList2"/>
    <dgm:cxn modelId="{6B002680-9AF6-9747-BA55-8FD7912FB75A}" type="presOf" srcId="{C938B8BE-CB52-4F40-8EB9-401232F5E6FD}" destId="{129E1E3C-0AD4-4C55-98B3-D934869E27F1}" srcOrd="0" destOrd="2" presId="urn:microsoft.com/office/officeart/2005/8/layout/vList2"/>
    <dgm:cxn modelId="{55076AB4-EA0F-4A70-A78D-4C9894AECCDD}" srcId="{7BECC51D-0087-4F5F-A574-D1A572C6193C}" destId="{0ADC71C5-CE3A-415E-A9D0-957759392EE1}" srcOrd="0" destOrd="0" parTransId="{128D47B5-A18B-4E94-8F1B-A3B6DD2EC149}" sibTransId="{86A8A1BF-7C38-449E-AE03-2A3C5B2792F2}"/>
    <dgm:cxn modelId="{2434CE12-CD5F-4665-99B4-028E154DE739}" type="presOf" srcId="{4A04CAA7-544B-4CE6-876F-736F2D9796AE}" destId="{2084E408-EEE1-410A-8487-4A797B02D543}" srcOrd="0" destOrd="0" presId="urn:microsoft.com/office/officeart/2005/8/layout/vList2"/>
    <dgm:cxn modelId="{E3406CCC-BC48-1F48-9810-335022DE949B}" srcId="{7BECC51D-0087-4F5F-A574-D1A572C6193C}" destId="{C938B8BE-CB52-4F40-8EB9-401232F5E6FD}" srcOrd="2" destOrd="0" parTransId="{437FBC7B-EC67-A443-AAE1-4071CB3F48EE}" sibTransId="{6E629229-C19E-2247-BC63-78C2B0631E5C}"/>
    <dgm:cxn modelId="{9B3CBDC2-C34C-4E9A-BD91-2A86CE5261FA}" srcId="{7BECC51D-0087-4F5F-A574-D1A572C6193C}" destId="{26CD015A-A676-4A02-A740-D13CD705449F}" srcOrd="4" destOrd="0" parTransId="{7A28137B-B6BE-46C8-B0C0-F0CD6C8B8754}" sibTransId="{8FF9D21F-4AF3-4863-8CB2-3420C2DA8227}"/>
    <dgm:cxn modelId="{06FD36D9-798D-4D69-98D1-9E81BB796A6A}" type="presOf" srcId="{0600D656-969F-4A65-BA12-B7E7319E11FD}" destId="{129E1E3C-0AD4-4C55-98B3-D934869E27F1}" srcOrd="0" destOrd="1" presId="urn:microsoft.com/office/officeart/2005/8/layout/vList2"/>
    <dgm:cxn modelId="{F980E36E-ADA4-4996-BE01-339349735B7A}" type="presOf" srcId="{7BECC51D-0087-4F5F-A574-D1A572C6193C}" destId="{688ECDA8-7502-4965-8DE5-BFAC1F511836}" srcOrd="0" destOrd="0" presId="urn:microsoft.com/office/officeart/2005/8/layout/vList2"/>
    <dgm:cxn modelId="{41870B79-C38D-472E-B2A2-279AFC31233A}" type="presOf" srcId="{0ADC71C5-CE3A-415E-A9D0-957759392EE1}" destId="{129E1E3C-0AD4-4C55-98B3-D934869E27F1}" srcOrd="0" destOrd="0" presId="urn:microsoft.com/office/officeart/2005/8/layout/vList2"/>
    <dgm:cxn modelId="{FA43B6AB-EF21-4BCD-945F-93AA543CA907}" srcId="{7BECC51D-0087-4F5F-A574-D1A572C6193C}" destId="{5DDAED71-9729-4BA6-A9FA-379C224E3DC4}" srcOrd="3" destOrd="0" parTransId="{398FBEBF-A9DB-46AD-A27E-F7E3903DBC8D}" sibTransId="{B4EEFB4F-32BF-48F3-9556-5475AC554625}"/>
    <dgm:cxn modelId="{476E08AC-BBC1-4D0A-A016-E5D46357AAD9}" srcId="{7BECC51D-0087-4F5F-A574-D1A572C6193C}" destId="{0600D656-969F-4A65-BA12-B7E7319E11FD}" srcOrd="1" destOrd="0" parTransId="{7DF568D5-70E2-4453-8D5B-2937596D870F}" sibTransId="{9DDB267F-DB1B-4FEF-9F6E-81F01218078D}"/>
    <dgm:cxn modelId="{D102F4FC-58BB-4E58-98ED-FA078FB7A40F}" type="presOf" srcId="{5DDAED71-9729-4BA6-A9FA-379C224E3DC4}" destId="{129E1E3C-0AD4-4C55-98B3-D934869E27F1}" srcOrd="0" destOrd="3" presId="urn:microsoft.com/office/officeart/2005/8/layout/vList2"/>
    <dgm:cxn modelId="{A63BDCFD-2BB8-46CF-8A4A-C674EE81F697}" type="presParOf" srcId="{2084E408-EEE1-410A-8487-4A797B02D543}" destId="{688ECDA8-7502-4965-8DE5-BFAC1F511836}" srcOrd="0" destOrd="0" presId="urn:microsoft.com/office/officeart/2005/8/layout/vList2"/>
    <dgm:cxn modelId="{465D7BB4-0973-4B48-A0A0-CCAC3F62EFFB}" type="presParOf" srcId="{2084E408-EEE1-410A-8487-4A797B02D543}" destId="{129E1E3C-0AD4-4C55-98B3-D934869E27F1}"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AE89FD-8C4E-4F41-A187-1A1857E4B35F}" type="doc">
      <dgm:prSet loTypeId="urn:microsoft.com/office/officeart/2008/layout/HorizontalMultiLevelHierarchy" loCatId="hierarchy" qsTypeId="urn:microsoft.com/office/officeart/2005/8/quickstyle/simple1" qsCatId="simple" csTypeId="urn:microsoft.com/office/officeart/2005/8/colors/accent3_4" csCatId="accent3" phldr="1"/>
      <dgm:spPr/>
      <dgm:t>
        <a:bodyPr/>
        <a:lstStyle/>
        <a:p>
          <a:endParaRPr lang="en-US"/>
        </a:p>
      </dgm:t>
    </dgm:pt>
    <dgm:pt modelId="{C8A2A5AF-5C0B-4ADC-929A-619CE51A37A6}">
      <dgm:prSet phldrT="[Text]" custT="1"/>
      <dgm:spPr>
        <a:solidFill>
          <a:schemeClr val="accent5"/>
        </a:solidFill>
      </dgm:spPr>
      <dgm:t>
        <a:bodyPr/>
        <a:lstStyle/>
        <a:p>
          <a:r>
            <a:rPr lang="en-US" sz="2000" b="1" dirty="0">
              <a:solidFill>
                <a:schemeClr val="tx1"/>
              </a:solidFill>
              <a:latin typeface="Arial Narrow" panose="020B0606020202030204" pitchFamily="34" charset="0"/>
            </a:rPr>
            <a:t>Other AFU Priorities</a:t>
          </a:r>
        </a:p>
      </dgm:t>
    </dgm:pt>
    <dgm:pt modelId="{67AD338E-989D-467B-8421-7F034A744F13}" type="parTrans" cxnId="{C01965EE-91F3-49C8-8BEA-97C5BD42BEFD}">
      <dgm:prSet/>
      <dgm:spPr/>
      <dgm:t>
        <a:bodyPr/>
        <a:lstStyle/>
        <a:p>
          <a:endParaRPr lang="en-US"/>
        </a:p>
      </dgm:t>
    </dgm:pt>
    <dgm:pt modelId="{53F8A59F-AB35-48B1-AA48-8E847B69FB75}" type="sibTrans" cxnId="{C01965EE-91F3-49C8-8BEA-97C5BD42BEFD}">
      <dgm:prSet/>
      <dgm:spPr/>
      <dgm:t>
        <a:bodyPr/>
        <a:lstStyle/>
        <a:p>
          <a:endParaRPr lang="en-US"/>
        </a:p>
      </dgm:t>
    </dgm:pt>
    <dgm:pt modelId="{2A3D135A-2D8C-4726-807F-B17B4EE0E88B}">
      <dgm:prSet custT="1"/>
      <dgm:spPr/>
      <dgm:t>
        <a:bodyPr/>
        <a:lstStyle/>
        <a:p>
          <a:pPr rtl="0"/>
          <a:r>
            <a:rPr lang="en-ZA" sz="1400" b="1" dirty="0">
              <a:solidFill>
                <a:schemeClr val="tx1"/>
              </a:solidFill>
              <a:latin typeface="Arial Narrow" panose="020B0606020202030204" pitchFamily="34" charset="0"/>
              <a:cs typeface="Arial" panose="020B0604020202020204" pitchFamily="34" charset="0"/>
            </a:rPr>
            <a:t>Precious Metals and Stones:</a:t>
          </a:r>
          <a:endParaRPr lang="en-US" sz="1400" b="1" dirty="0">
            <a:solidFill>
              <a:schemeClr val="tx1"/>
            </a:solidFill>
            <a:latin typeface="Arial Narrow" panose="020B0606020202030204" pitchFamily="34" charset="0"/>
            <a:cs typeface="Arial" panose="020B0604020202020204" pitchFamily="34" charset="0"/>
          </a:endParaRPr>
        </a:p>
      </dgm:t>
    </dgm:pt>
    <dgm:pt modelId="{A27D935A-B15E-4B12-AA90-E09D95B7E76D}" type="parTrans" cxnId="{3F9C37AC-613B-41F6-B618-979A6A36D882}">
      <dgm:prSet/>
      <dgm:spPr/>
      <dgm:t>
        <a:bodyPr/>
        <a:lstStyle/>
        <a:p>
          <a:endParaRPr lang="en-US">
            <a:solidFill>
              <a:schemeClr val="tx1"/>
            </a:solidFill>
          </a:endParaRPr>
        </a:p>
      </dgm:t>
    </dgm:pt>
    <dgm:pt modelId="{BB194A70-C6D5-41B5-8CC2-04266131463B}" type="sibTrans" cxnId="{3F9C37AC-613B-41F6-B618-979A6A36D882}">
      <dgm:prSet/>
      <dgm:spPr/>
      <dgm:t>
        <a:bodyPr/>
        <a:lstStyle/>
        <a:p>
          <a:endParaRPr lang="en-US"/>
        </a:p>
      </dgm:t>
    </dgm:pt>
    <dgm:pt modelId="{C02C6F41-A928-4256-989D-5788CD1FAF7F}">
      <dgm:prSet custT="1"/>
      <dgm:spPr/>
      <dgm:t>
        <a:bodyPr/>
        <a:lstStyle/>
        <a:p>
          <a:pPr rtl="0"/>
          <a:r>
            <a:rPr lang="en-US" sz="1400" b="1" dirty="0">
              <a:solidFill>
                <a:schemeClr val="tx1"/>
              </a:solidFill>
              <a:latin typeface="Arial Narrow" panose="020B0606020202030204" pitchFamily="34" charset="0"/>
              <a:cs typeface="Arial" panose="020B0604020202020204" pitchFamily="34" charset="0"/>
            </a:rPr>
            <a:t>Drug Cases</a:t>
          </a:r>
        </a:p>
      </dgm:t>
    </dgm:pt>
    <dgm:pt modelId="{04396B4C-F688-4799-8FAD-A611D29367CE}" type="parTrans" cxnId="{380315F0-7F7C-4A06-B80E-3045BAC45F75}">
      <dgm:prSet/>
      <dgm:spPr/>
      <dgm:t>
        <a:bodyPr/>
        <a:lstStyle/>
        <a:p>
          <a:endParaRPr lang="en-US"/>
        </a:p>
      </dgm:t>
    </dgm:pt>
    <dgm:pt modelId="{6490E470-3418-4322-BD55-DD9519CF2D58}" type="sibTrans" cxnId="{380315F0-7F7C-4A06-B80E-3045BAC45F75}">
      <dgm:prSet/>
      <dgm:spPr/>
      <dgm:t>
        <a:bodyPr/>
        <a:lstStyle/>
        <a:p>
          <a:endParaRPr lang="en-US"/>
        </a:p>
      </dgm:t>
    </dgm:pt>
    <dgm:pt modelId="{C706287D-E02B-4994-A361-78A18D49D192}">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6 Freezing Orders </a:t>
          </a:r>
          <a:br>
            <a:rPr lang="en-US" sz="1200" b="1" dirty="0">
              <a:solidFill>
                <a:schemeClr val="tx1"/>
              </a:solidFill>
              <a:latin typeface="Arial Narrow" panose="020B0606020202030204" pitchFamily="34" charset="0"/>
              <a:cs typeface="Arial" panose="020B0604020202020204" pitchFamily="34" charset="0"/>
            </a:rPr>
          </a:br>
          <a:r>
            <a:rPr lang="en-US" sz="1200" b="1" dirty="0">
              <a:solidFill>
                <a:schemeClr val="tx1"/>
              </a:solidFill>
              <a:latin typeface="Arial Narrow" panose="020B0606020202030204" pitchFamily="34" charset="0"/>
              <a:cs typeface="Arial" panose="020B0604020202020204" pitchFamily="34" charset="0"/>
            </a:rPr>
            <a:t>R12m</a:t>
          </a:r>
        </a:p>
      </dgm:t>
    </dgm:pt>
    <dgm:pt modelId="{F02B1308-9094-4846-A98A-64094AC8B826}" type="parTrans" cxnId="{8C0D82EC-2DB9-48EE-97BF-85F250B32C57}">
      <dgm:prSet/>
      <dgm:spPr/>
      <dgm:t>
        <a:bodyPr/>
        <a:lstStyle/>
        <a:p>
          <a:endParaRPr lang="en-ZA"/>
        </a:p>
      </dgm:t>
    </dgm:pt>
    <dgm:pt modelId="{57AF1DCB-3D10-4482-A70F-AF8B93FD6BCE}" type="sibTrans" cxnId="{8C0D82EC-2DB9-48EE-97BF-85F250B32C57}">
      <dgm:prSet/>
      <dgm:spPr/>
      <dgm:t>
        <a:bodyPr/>
        <a:lstStyle/>
        <a:p>
          <a:endParaRPr lang="en-ZA"/>
        </a:p>
      </dgm:t>
    </dgm:pt>
    <dgm:pt modelId="{0A18FB47-AE64-4ED1-8620-76F217959EDE}">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R12,7m Confiscated</a:t>
          </a:r>
        </a:p>
      </dgm:t>
    </dgm:pt>
    <dgm:pt modelId="{37E9AEFF-22BE-46CF-8C3B-79DDFBC0FAEE}" type="parTrans" cxnId="{ED9E9467-0441-472C-A67B-6DF1724D89B8}">
      <dgm:prSet/>
      <dgm:spPr/>
      <dgm:t>
        <a:bodyPr/>
        <a:lstStyle/>
        <a:p>
          <a:endParaRPr lang="en-ZA"/>
        </a:p>
      </dgm:t>
    </dgm:pt>
    <dgm:pt modelId="{967F9E73-276B-4098-A9FA-A9EFCFD7AD4F}" type="sibTrans" cxnId="{ED9E9467-0441-472C-A67B-6DF1724D89B8}">
      <dgm:prSet/>
      <dgm:spPr/>
      <dgm:t>
        <a:bodyPr/>
        <a:lstStyle/>
        <a:p>
          <a:endParaRPr lang="en-ZA"/>
        </a:p>
      </dgm:t>
    </dgm:pt>
    <dgm:pt modelId="{B7B00F05-3DEB-4B78-A543-7174B55A58BB}">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R21,7m Recovered</a:t>
          </a:r>
        </a:p>
      </dgm:t>
    </dgm:pt>
    <dgm:pt modelId="{709DD36E-2591-40FB-A8E2-93FFCD3E9330}" type="parTrans" cxnId="{25AD4717-E921-4100-9465-7CBC92EFCC1D}">
      <dgm:prSet/>
      <dgm:spPr/>
      <dgm:t>
        <a:bodyPr/>
        <a:lstStyle/>
        <a:p>
          <a:endParaRPr lang="en-ZA"/>
        </a:p>
      </dgm:t>
    </dgm:pt>
    <dgm:pt modelId="{29813ACD-739C-4B59-92B7-845EE5441E45}" type="sibTrans" cxnId="{25AD4717-E921-4100-9465-7CBC92EFCC1D}">
      <dgm:prSet/>
      <dgm:spPr/>
      <dgm:t>
        <a:bodyPr/>
        <a:lstStyle/>
        <a:p>
          <a:endParaRPr lang="en-ZA"/>
        </a:p>
      </dgm:t>
    </dgm:pt>
    <dgm:pt modelId="{BB4A39C3-9AFD-4ABF-92F6-0D45E68D20B0}">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142 Freezing orders, R11m </a:t>
          </a:r>
        </a:p>
      </dgm:t>
    </dgm:pt>
    <dgm:pt modelId="{BB561ABC-FD09-4392-B61E-49CFB1720596}" type="parTrans" cxnId="{60F12DD2-3C21-412E-842E-4D58640B56C4}">
      <dgm:prSet/>
      <dgm:spPr/>
      <dgm:t>
        <a:bodyPr/>
        <a:lstStyle/>
        <a:p>
          <a:endParaRPr lang="en-ZA"/>
        </a:p>
      </dgm:t>
    </dgm:pt>
    <dgm:pt modelId="{60ACDD48-4283-4969-9DB3-0035270296BC}" type="sibTrans" cxnId="{60F12DD2-3C21-412E-842E-4D58640B56C4}">
      <dgm:prSet/>
      <dgm:spPr/>
      <dgm:t>
        <a:bodyPr/>
        <a:lstStyle/>
        <a:p>
          <a:endParaRPr lang="en-ZA"/>
        </a:p>
      </dgm:t>
    </dgm:pt>
    <dgm:pt modelId="{5A9A57CB-7533-449E-B4BC-DE2BF3642FC1}">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128 Confiscations </a:t>
          </a:r>
          <a:br>
            <a:rPr lang="en-US" sz="1200" b="1" dirty="0">
              <a:solidFill>
                <a:schemeClr val="tx1"/>
              </a:solidFill>
              <a:latin typeface="Arial Narrow" panose="020B0606020202030204" pitchFamily="34" charset="0"/>
              <a:cs typeface="Arial" panose="020B0604020202020204" pitchFamily="34" charset="0"/>
            </a:rPr>
          </a:br>
          <a:r>
            <a:rPr lang="en-US" sz="1200" b="1" dirty="0">
              <a:solidFill>
                <a:schemeClr val="tx1"/>
              </a:solidFill>
              <a:latin typeface="Arial Narrow" panose="020B0606020202030204" pitchFamily="34" charset="0"/>
              <a:cs typeface="Arial" panose="020B0604020202020204" pitchFamily="34" charset="0"/>
            </a:rPr>
            <a:t>R5,2m</a:t>
          </a:r>
        </a:p>
      </dgm:t>
    </dgm:pt>
    <dgm:pt modelId="{5D2AE58D-873E-40F8-801B-F1B216195B5C}" type="parTrans" cxnId="{326D54D2-E5CB-49C3-893E-90271B1596E4}">
      <dgm:prSet/>
      <dgm:spPr/>
      <dgm:t>
        <a:bodyPr/>
        <a:lstStyle/>
        <a:p>
          <a:endParaRPr lang="en-ZA"/>
        </a:p>
      </dgm:t>
    </dgm:pt>
    <dgm:pt modelId="{A656C195-582A-4F4F-823D-FCF40AF6283A}" type="sibTrans" cxnId="{326D54D2-E5CB-49C3-893E-90271B1596E4}">
      <dgm:prSet/>
      <dgm:spPr/>
      <dgm:t>
        <a:bodyPr/>
        <a:lstStyle/>
        <a:p>
          <a:endParaRPr lang="en-ZA"/>
        </a:p>
      </dgm:t>
    </dgm:pt>
    <dgm:pt modelId="{7643AA6B-1402-4A25-A75F-837BFC6E4AAE}">
      <dgm:prSet custT="1"/>
      <dgm:spPr/>
      <dgm:t>
        <a:bodyPr/>
        <a:lstStyle/>
        <a:p>
          <a:pPr rtl="0"/>
          <a:r>
            <a:rPr lang="en-US" sz="1400" b="1" dirty="0">
              <a:solidFill>
                <a:schemeClr val="tx1"/>
              </a:solidFill>
              <a:latin typeface="Arial Narrow" panose="020B0606020202030204" pitchFamily="34" charset="0"/>
              <a:cs typeface="Arial" panose="020B0604020202020204" pitchFamily="34" charset="0"/>
            </a:rPr>
            <a:t>Fraud/Theft</a:t>
          </a:r>
        </a:p>
      </dgm:t>
    </dgm:pt>
    <dgm:pt modelId="{E7EC5DE7-FE7A-424D-82FB-8E03F5827F4D}" type="parTrans" cxnId="{6055ACCF-E32E-4E8A-AE9F-CE917F22B1B2}">
      <dgm:prSet/>
      <dgm:spPr/>
      <dgm:t>
        <a:bodyPr/>
        <a:lstStyle/>
        <a:p>
          <a:endParaRPr lang="en-ZA"/>
        </a:p>
      </dgm:t>
    </dgm:pt>
    <dgm:pt modelId="{8C570935-C2E3-487A-9E14-8701A22FFC71}" type="sibTrans" cxnId="{6055ACCF-E32E-4E8A-AE9F-CE917F22B1B2}">
      <dgm:prSet/>
      <dgm:spPr/>
      <dgm:t>
        <a:bodyPr/>
        <a:lstStyle/>
        <a:p>
          <a:endParaRPr lang="en-ZA"/>
        </a:p>
      </dgm:t>
    </dgm:pt>
    <dgm:pt modelId="{B1B3B766-44A1-42CB-987D-AD650A99D439}">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58 Freezing Orders R409m</a:t>
          </a:r>
        </a:p>
      </dgm:t>
    </dgm:pt>
    <dgm:pt modelId="{2BB5880B-9BDE-4169-A5CF-F975F30A44E3}" type="parTrans" cxnId="{47762CF7-92AB-4AAB-B3D8-B3E049760191}">
      <dgm:prSet/>
      <dgm:spPr/>
      <dgm:t>
        <a:bodyPr/>
        <a:lstStyle/>
        <a:p>
          <a:endParaRPr lang="en-ZA"/>
        </a:p>
      </dgm:t>
    </dgm:pt>
    <dgm:pt modelId="{57F6E86B-2324-4865-BB22-34E09885DD4D}" type="sibTrans" cxnId="{47762CF7-92AB-4AAB-B3D8-B3E049760191}">
      <dgm:prSet/>
      <dgm:spPr/>
      <dgm:t>
        <a:bodyPr/>
        <a:lstStyle/>
        <a:p>
          <a:endParaRPr lang="en-ZA"/>
        </a:p>
      </dgm:t>
    </dgm:pt>
    <dgm:pt modelId="{132F973C-460B-4BD5-A4D8-4F0A34A2DB01}">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55 Confiscations </a:t>
          </a:r>
          <a:br>
            <a:rPr lang="en-US" sz="1200" b="1" dirty="0">
              <a:solidFill>
                <a:schemeClr val="tx1"/>
              </a:solidFill>
              <a:latin typeface="Arial Narrow" panose="020B0606020202030204" pitchFamily="34" charset="0"/>
              <a:cs typeface="Arial" panose="020B0604020202020204" pitchFamily="34" charset="0"/>
            </a:rPr>
          </a:br>
          <a:r>
            <a:rPr lang="en-US" sz="1200" b="1" dirty="0">
              <a:solidFill>
                <a:schemeClr val="tx1"/>
              </a:solidFill>
              <a:latin typeface="Arial Narrow" panose="020B0606020202030204" pitchFamily="34" charset="0"/>
              <a:cs typeface="Arial" panose="020B0604020202020204" pitchFamily="34" charset="0"/>
            </a:rPr>
            <a:t>R81m</a:t>
          </a:r>
        </a:p>
      </dgm:t>
    </dgm:pt>
    <dgm:pt modelId="{2A23CF27-AC69-4D41-908D-C00F4F0A3B88}" type="parTrans" cxnId="{64C6BE00-E305-48EF-9065-BE53E371D04B}">
      <dgm:prSet/>
      <dgm:spPr/>
      <dgm:t>
        <a:bodyPr/>
        <a:lstStyle/>
        <a:p>
          <a:endParaRPr lang="en-ZA"/>
        </a:p>
      </dgm:t>
    </dgm:pt>
    <dgm:pt modelId="{F215F0A3-9CD5-459B-B397-87FB1A8DA3C0}" type="sibTrans" cxnId="{64C6BE00-E305-48EF-9065-BE53E371D04B}">
      <dgm:prSet/>
      <dgm:spPr/>
      <dgm:t>
        <a:bodyPr/>
        <a:lstStyle/>
        <a:p>
          <a:endParaRPr lang="en-ZA"/>
        </a:p>
      </dgm:t>
    </dgm:pt>
    <dgm:pt modelId="{B4FA7335-2DD4-4D52-AED2-39E48BF1999F}" type="pres">
      <dgm:prSet presAssocID="{64AE89FD-8C4E-4F41-A187-1A1857E4B35F}" presName="Name0" presStyleCnt="0">
        <dgm:presLayoutVars>
          <dgm:chPref val="1"/>
          <dgm:dir/>
          <dgm:animOne val="branch"/>
          <dgm:animLvl val="lvl"/>
          <dgm:resizeHandles val="exact"/>
        </dgm:presLayoutVars>
      </dgm:prSet>
      <dgm:spPr/>
      <dgm:t>
        <a:bodyPr/>
        <a:lstStyle/>
        <a:p>
          <a:endParaRPr lang="en-US"/>
        </a:p>
      </dgm:t>
    </dgm:pt>
    <dgm:pt modelId="{39A16EF8-2BED-424A-B280-21BD2535845B}" type="pres">
      <dgm:prSet presAssocID="{C8A2A5AF-5C0B-4ADC-929A-619CE51A37A6}" presName="root1" presStyleCnt="0"/>
      <dgm:spPr/>
    </dgm:pt>
    <dgm:pt modelId="{29A115C1-D8BD-4560-8C1B-F3331803C869}" type="pres">
      <dgm:prSet presAssocID="{C8A2A5AF-5C0B-4ADC-929A-619CE51A37A6}" presName="LevelOneTextNode" presStyleLbl="node0" presStyleIdx="0" presStyleCnt="1" custScaleX="196379" custScaleY="182868" custLinFactX="-100000" custLinFactNeighborX="-178476" custLinFactNeighborY="156">
        <dgm:presLayoutVars>
          <dgm:chPref val="3"/>
        </dgm:presLayoutVars>
      </dgm:prSet>
      <dgm:spPr/>
      <dgm:t>
        <a:bodyPr/>
        <a:lstStyle/>
        <a:p>
          <a:endParaRPr lang="en-US"/>
        </a:p>
      </dgm:t>
    </dgm:pt>
    <dgm:pt modelId="{DD4798F2-E5B8-480C-BC23-2B0E0B979D34}" type="pres">
      <dgm:prSet presAssocID="{C8A2A5AF-5C0B-4ADC-929A-619CE51A37A6}" presName="level2hierChild" presStyleCnt="0"/>
      <dgm:spPr/>
    </dgm:pt>
    <dgm:pt modelId="{DCC149A6-2101-4617-BE7B-181187878F00}" type="pres">
      <dgm:prSet presAssocID="{A27D935A-B15E-4B12-AA90-E09D95B7E76D}" presName="conn2-1" presStyleLbl="parChTrans1D2" presStyleIdx="0" presStyleCnt="3"/>
      <dgm:spPr/>
      <dgm:t>
        <a:bodyPr/>
        <a:lstStyle/>
        <a:p>
          <a:endParaRPr lang="en-US"/>
        </a:p>
      </dgm:t>
    </dgm:pt>
    <dgm:pt modelId="{5FC7E93E-3181-4366-94B9-ED1DB5678410}" type="pres">
      <dgm:prSet presAssocID="{A27D935A-B15E-4B12-AA90-E09D95B7E76D}" presName="connTx" presStyleLbl="parChTrans1D2" presStyleIdx="0" presStyleCnt="3"/>
      <dgm:spPr/>
      <dgm:t>
        <a:bodyPr/>
        <a:lstStyle/>
        <a:p>
          <a:endParaRPr lang="en-US"/>
        </a:p>
      </dgm:t>
    </dgm:pt>
    <dgm:pt modelId="{905F1B31-1E88-4878-A94A-38A9FD163807}" type="pres">
      <dgm:prSet presAssocID="{2A3D135A-2D8C-4726-807F-B17B4EE0E88B}" presName="root2" presStyleCnt="0"/>
      <dgm:spPr/>
    </dgm:pt>
    <dgm:pt modelId="{E76DE21C-D38A-4DB3-91DC-FD3D39BAFDF7}" type="pres">
      <dgm:prSet presAssocID="{2A3D135A-2D8C-4726-807F-B17B4EE0E88B}" presName="LevelTwoTextNode" presStyleLbl="node2" presStyleIdx="0" presStyleCnt="3" custScaleX="131714" custScaleY="108005" custLinFactNeighborX="-81675" custLinFactNeighborY="-2377">
        <dgm:presLayoutVars>
          <dgm:chPref val="3"/>
        </dgm:presLayoutVars>
      </dgm:prSet>
      <dgm:spPr/>
      <dgm:t>
        <a:bodyPr/>
        <a:lstStyle/>
        <a:p>
          <a:endParaRPr lang="en-US"/>
        </a:p>
      </dgm:t>
    </dgm:pt>
    <dgm:pt modelId="{8A0E4D01-DDC2-46E8-A04A-0195BAD0CADC}" type="pres">
      <dgm:prSet presAssocID="{2A3D135A-2D8C-4726-807F-B17B4EE0E88B}" presName="level3hierChild" presStyleCnt="0"/>
      <dgm:spPr/>
    </dgm:pt>
    <dgm:pt modelId="{2DC1A761-809F-43E8-BC14-C0B508276861}" type="pres">
      <dgm:prSet presAssocID="{F02B1308-9094-4846-A98A-64094AC8B826}" presName="conn2-1" presStyleLbl="parChTrans1D3" presStyleIdx="0" presStyleCnt="7"/>
      <dgm:spPr/>
      <dgm:t>
        <a:bodyPr/>
        <a:lstStyle/>
        <a:p>
          <a:endParaRPr lang="en-US"/>
        </a:p>
      </dgm:t>
    </dgm:pt>
    <dgm:pt modelId="{FFD3543B-701E-43B7-9CD3-FF89687C6DD8}" type="pres">
      <dgm:prSet presAssocID="{F02B1308-9094-4846-A98A-64094AC8B826}" presName="connTx" presStyleLbl="parChTrans1D3" presStyleIdx="0" presStyleCnt="7"/>
      <dgm:spPr/>
      <dgm:t>
        <a:bodyPr/>
        <a:lstStyle/>
        <a:p>
          <a:endParaRPr lang="en-US"/>
        </a:p>
      </dgm:t>
    </dgm:pt>
    <dgm:pt modelId="{EF6B3B5F-6D47-4242-B8D8-0D44263CF3B1}" type="pres">
      <dgm:prSet presAssocID="{C706287D-E02B-4994-A361-78A18D49D192}" presName="root2" presStyleCnt="0"/>
      <dgm:spPr/>
    </dgm:pt>
    <dgm:pt modelId="{1551D7ED-AF49-4A8E-BA01-C19D21349160}" type="pres">
      <dgm:prSet presAssocID="{C706287D-E02B-4994-A361-78A18D49D192}" presName="LevelTwoTextNode" presStyleLbl="node3" presStyleIdx="0" presStyleCnt="7" custLinFactNeighborY="-4503">
        <dgm:presLayoutVars>
          <dgm:chPref val="3"/>
        </dgm:presLayoutVars>
      </dgm:prSet>
      <dgm:spPr/>
      <dgm:t>
        <a:bodyPr/>
        <a:lstStyle/>
        <a:p>
          <a:endParaRPr lang="en-US"/>
        </a:p>
      </dgm:t>
    </dgm:pt>
    <dgm:pt modelId="{E86DDA6A-4F0B-4AA8-9FF4-445687D4D4A4}" type="pres">
      <dgm:prSet presAssocID="{C706287D-E02B-4994-A361-78A18D49D192}" presName="level3hierChild" presStyleCnt="0"/>
      <dgm:spPr/>
    </dgm:pt>
    <dgm:pt modelId="{A2669FED-E294-4002-A9C2-8AA61D46450A}" type="pres">
      <dgm:prSet presAssocID="{37E9AEFF-22BE-46CF-8C3B-79DDFBC0FAEE}" presName="conn2-1" presStyleLbl="parChTrans1D3" presStyleIdx="1" presStyleCnt="7"/>
      <dgm:spPr/>
      <dgm:t>
        <a:bodyPr/>
        <a:lstStyle/>
        <a:p>
          <a:endParaRPr lang="en-US"/>
        </a:p>
      </dgm:t>
    </dgm:pt>
    <dgm:pt modelId="{3E47D9F0-6F0A-49B9-A941-60B681041289}" type="pres">
      <dgm:prSet presAssocID="{37E9AEFF-22BE-46CF-8C3B-79DDFBC0FAEE}" presName="connTx" presStyleLbl="parChTrans1D3" presStyleIdx="1" presStyleCnt="7"/>
      <dgm:spPr/>
      <dgm:t>
        <a:bodyPr/>
        <a:lstStyle/>
        <a:p>
          <a:endParaRPr lang="en-US"/>
        </a:p>
      </dgm:t>
    </dgm:pt>
    <dgm:pt modelId="{CD88E40D-E1AD-461A-9272-1BB1CC7B3910}" type="pres">
      <dgm:prSet presAssocID="{0A18FB47-AE64-4ED1-8620-76F217959EDE}" presName="root2" presStyleCnt="0"/>
      <dgm:spPr/>
    </dgm:pt>
    <dgm:pt modelId="{6882E71B-ABF6-4BB1-A43A-B6878E38D529}" type="pres">
      <dgm:prSet presAssocID="{0A18FB47-AE64-4ED1-8620-76F217959EDE}" presName="LevelTwoTextNode" presStyleLbl="node3" presStyleIdx="1" presStyleCnt="7" custLinFactNeighborY="-4503">
        <dgm:presLayoutVars>
          <dgm:chPref val="3"/>
        </dgm:presLayoutVars>
      </dgm:prSet>
      <dgm:spPr/>
      <dgm:t>
        <a:bodyPr/>
        <a:lstStyle/>
        <a:p>
          <a:endParaRPr lang="en-US"/>
        </a:p>
      </dgm:t>
    </dgm:pt>
    <dgm:pt modelId="{B5236CA1-7CB1-41EE-B62B-45BA8197C31D}" type="pres">
      <dgm:prSet presAssocID="{0A18FB47-AE64-4ED1-8620-76F217959EDE}" presName="level3hierChild" presStyleCnt="0"/>
      <dgm:spPr/>
    </dgm:pt>
    <dgm:pt modelId="{5768F701-2D22-4CD0-BDEB-62FC41C5B16B}" type="pres">
      <dgm:prSet presAssocID="{709DD36E-2591-40FB-A8E2-93FFCD3E9330}" presName="conn2-1" presStyleLbl="parChTrans1D3" presStyleIdx="2" presStyleCnt="7"/>
      <dgm:spPr/>
      <dgm:t>
        <a:bodyPr/>
        <a:lstStyle/>
        <a:p>
          <a:endParaRPr lang="en-US"/>
        </a:p>
      </dgm:t>
    </dgm:pt>
    <dgm:pt modelId="{D35C8BC5-79B4-4B2A-ADEB-C3DAB3A30E35}" type="pres">
      <dgm:prSet presAssocID="{709DD36E-2591-40FB-A8E2-93FFCD3E9330}" presName="connTx" presStyleLbl="parChTrans1D3" presStyleIdx="2" presStyleCnt="7"/>
      <dgm:spPr/>
      <dgm:t>
        <a:bodyPr/>
        <a:lstStyle/>
        <a:p>
          <a:endParaRPr lang="en-US"/>
        </a:p>
      </dgm:t>
    </dgm:pt>
    <dgm:pt modelId="{529C6CCE-5D79-42DF-8DD5-434099CA9BC3}" type="pres">
      <dgm:prSet presAssocID="{B7B00F05-3DEB-4B78-A543-7174B55A58BB}" presName="root2" presStyleCnt="0"/>
      <dgm:spPr/>
    </dgm:pt>
    <dgm:pt modelId="{D92E3F44-6FD4-4A83-9240-D1D801312B15}" type="pres">
      <dgm:prSet presAssocID="{B7B00F05-3DEB-4B78-A543-7174B55A58BB}" presName="LevelTwoTextNode" presStyleLbl="node3" presStyleIdx="2" presStyleCnt="7" custLinFactNeighborY="-4503">
        <dgm:presLayoutVars>
          <dgm:chPref val="3"/>
        </dgm:presLayoutVars>
      </dgm:prSet>
      <dgm:spPr/>
      <dgm:t>
        <a:bodyPr/>
        <a:lstStyle/>
        <a:p>
          <a:endParaRPr lang="en-US"/>
        </a:p>
      </dgm:t>
    </dgm:pt>
    <dgm:pt modelId="{7846B125-8D22-40ED-BDB6-150CCABFF9BA}" type="pres">
      <dgm:prSet presAssocID="{B7B00F05-3DEB-4B78-A543-7174B55A58BB}" presName="level3hierChild" presStyleCnt="0"/>
      <dgm:spPr/>
    </dgm:pt>
    <dgm:pt modelId="{31393C80-3140-49F5-867D-DC2F1F3BF7CB}" type="pres">
      <dgm:prSet presAssocID="{04396B4C-F688-4799-8FAD-A611D29367CE}" presName="conn2-1" presStyleLbl="parChTrans1D2" presStyleIdx="1" presStyleCnt="3"/>
      <dgm:spPr/>
      <dgm:t>
        <a:bodyPr/>
        <a:lstStyle/>
        <a:p>
          <a:endParaRPr lang="en-US"/>
        </a:p>
      </dgm:t>
    </dgm:pt>
    <dgm:pt modelId="{1B8825B9-0710-4336-8364-10C2A48280E1}" type="pres">
      <dgm:prSet presAssocID="{04396B4C-F688-4799-8FAD-A611D29367CE}" presName="connTx" presStyleLbl="parChTrans1D2" presStyleIdx="1" presStyleCnt="3"/>
      <dgm:spPr/>
      <dgm:t>
        <a:bodyPr/>
        <a:lstStyle/>
        <a:p>
          <a:endParaRPr lang="en-US"/>
        </a:p>
      </dgm:t>
    </dgm:pt>
    <dgm:pt modelId="{DC9A1D4D-783B-44A5-B606-B9CF4F605B14}" type="pres">
      <dgm:prSet presAssocID="{C02C6F41-A928-4256-989D-5788CD1FAF7F}" presName="root2" presStyleCnt="0"/>
      <dgm:spPr/>
    </dgm:pt>
    <dgm:pt modelId="{2E93A178-F4EF-4B91-B768-7CC9639AAC29}" type="pres">
      <dgm:prSet presAssocID="{C02C6F41-A928-4256-989D-5788CD1FAF7F}" presName="LevelTwoTextNode" presStyleLbl="node2" presStyleIdx="1" presStyleCnt="3" custScaleX="133011" custLinFactNeighborX="-81675" custLinFactNeighborY="-4503">
        <dgm:presLayoutVars>
          <dgm:chPref val="3"/>
        </dgm:presLayoutVars>
      </dgm:prSet>
      <dgm:spPr/>
      <dgm:t>
        <a:bodyPr/>
        <a:lstStyle/>
        <a:p>
          <a:endParaRPr lang="en-US"/>
        </a:p>
      </dgm:t>
    </dgm:pt>
    <dgm:pt modelId="{101C4632-2773-4495-8926-6CBAC2F6013A}" type="pres">
      <dgm:prSet presAssocID="{C02C6F41-A928-4256-989D-5788CD1FAF7F}" presName="level3hierChild" presStyleCnt="0"/>
      <dgm:spPr/>
    </dgm:pt>
    <dgm:pt modelId="{857F1078-86F1-476E-9532-EDD5CF6AD0E1}" type="pres">
      <dgm:prSet presAssocID="{BB561ABC-FD09-4392-B61E-49CFB1720596}" presName="conn2-1" presStyleLbl="parChTrans1D3" presStyleIdx="3" presStyleCnt="7"/>
      <dgm:spPr/>
      <dgm:t>
        <a:bodyPr/>
        <a:lstStyle/>
        <a:p>
          <a:endParaRPr lang="en-US"/>
        </a:p>
      </dgm:t>
    </dgm:pt>
    <dgm:pt modelId="{9D99A72E-0F41-446A-A3C7-A0FB5D3BD6C4}" type="pres">
      <dgm:prSet presAssocID="{BB561ABC-FD09-4392-B61E-49CFB1720596}" presName="connTx" presStyleLbl="parChTrans1D3" presStyleIdx="3" presStyleCnt="7"/>
      <dgm:spPr/>
      <dgm:t>
        <a:bodyPr/>
        <a:lstStyle/>
        <a:p>
          <a:endParaRPr lang="en-US"/>
        </a:p>
      </dgm:t>
    </dgm:pt>
    <dgm:pt modelId="{E6F38C5A-AA4D-42A8-8954-A220AD07E568}" type="pres">
      <dgm:prSet presAssocID="{BB4A39C3-9AFD-4ABF-92F6-0D45E68D20B0}" presName="root2" presStyleCnt="0"/>
      <dgm:spPr/>
    </dgm:pt>
    <dgm:pt modelId="{A86A793C-C836-4436-980C-8E4E299C5D83}" type="pres">
      <dgm:prSet presAssocID="{BB4A39C3-9AFD-4ABF-92F6-0D45E68D20B0}" presName="LevelTwoTextNode" presStyleLbl="node3" presStyleIdx="3" presStyleCnt="7" custLinFactNeighborY="-4503">
        <dgm:presLayoutVars>
          <dgm:chPref val="3"/>
        </dgm:presLayoutVars>
      </dgm:prSet>
      <dgm:spPr/>
      <dgm:t>
        <a:bodyPr/>
        <a:lstStyle/>
        <a:p>
          <a:endParaRPr lang="en-US"/>
        </a:p>
      </dgm:t>
    </dgm:pt>
    <dgm:pt modelId="{14022B9B-8C41-4BAD-8901-AC80268E0442}" type="pres">
      <dgm:prSet presAssocID="{BB4A39C3-9AFD-4ABF-92F6-0D45E68D20B0}" presName="level3hierChild" presStyleCnt="0"/>
      <dgm:spPr/>
    </dgm:pt>
    <dgm:pt modelId="{BE4F6A59-6EEB-4AB3-BA04-AD5CAB4E76C6}" type="pres">
      <dgm:prSet presAssocID="{5D2AE58D-873E-40F8-801B-F1B216195B5C}" presName="conn2-1" presStyleLbl="parChTrans1D3" presStyleIdx="4" presStyleCnt="7"/>
      <dgm:spPr/>
      <dgm:t>
        <a:bodyPr/>
        <a:lstStyle/>
        <a:p>
          <a:endParaRPr lang="en-US"/>
        </a:p>
      </dgm:t>
    </dgm:pt>
    <dgm:pt modelId="{71544E6C-B08F-4E32-B887-41108D8B9298}" type="pres">
      <dgm:prSet presAssocID="{5D2AE58D-873E-40F8-801B-F1B216195B5C}" presName="connTx" presStyleLbl="parChTrans1D3" presStyleIdx="4" presStyleCnt="7"/>
      <dgm:spPr/>
      <dgm:t>
        <a:bodyPr/>
        <a:lstStyle/>
        <a:p>
          <a:endParaRPr lang="en-US"/>
        </a:p>
      </dgm:t>
    </dgm:pt>
    <dgm:pt modelId="{DFFFF73C-B810-455E-A721-77C3DE3ECB39}" type="pres">
      <dgm:prSet presAssocID="{5A9A57CB-7533-449E-B4BC-DE2BF3642FC1}" presName="root2" presStyleCnt="0"/>
      <dgm:spPr/>
    </dgm:pt>
    <dgm:pt modelId="{15810140-4CCA-4553-B156-D39906924B92}" type="pres">
      <dgm:prSet presAssocID="{5A9A57CB-7533-449E-B4BC-DE2BF3642FC1}" presName="LevelTwoTextNode" presStyleLbl="node3" presStyleIdx="4" presStyleCnt="7">
        <dgm:presLayoutVars>
          <dgm:chPref val="3"/>
        </dgm:presLayoutVars>
      </dgm:prSet>
      <dgm:spPr/>
      <dgm:t>
        <a:bodyPr/>
        <a:lstStyle/>
        <a:p>
          <a:endParaRPr lang="en-US"/>
        </a:p>
      </dgm:t>
    </dgm:pt>
    <dgm:pt modelId="{8D7C9B91-83B3-4323-87F6-E2DDF8F90484}" type="pres">
      <dgm:prSet presAssocID="{5A9A57CB-7533-449E-B4BC-DE2BF3642FC1}" presName="level3hierChild" presStyleCnt="0"/>
      <dgm:spPr/>
    </dgm:pt>
    <dgm:pt modelId="{CC73096D-F1AA-4FBF-84E1-469B1C58CDA9}" type="pres">
      <dgm:prSet presAssocID="{E7EC5DE7-FE7A-424D-82FB-8E03F5827F4D}" presName="conn2-1" presStyleLbl="parChTrans1D2" presStyleIdx="2" presStyleCnt="3"/>
      <dgm:spPr/>
      <dgm:t>
        <a:bodyPr/>
        <a:lstStyle/>
        <a:p>
          <a:endParaRPr lang="en-US"/>
        </a:p>
      </dgm:t>
    </dgm:pt>
    <dgm:pt modelId="{09425665-3FF0-4366-9788-E32AFA56C837}" type="pres">
      <dgm:prSet presAssocID="{E7EC5DE7-FE7A-424D-82FB-8E03F5827F4D}" presName="connTx" presStyleLbl="parChTrans1D2" presStyleIdx="2" presStyleCnt="3"/>
      <dgm:spPr/>
      <dgm:t>
        <a:bodyPr/>
        <a:lstStyle/>
        <a:p>
          <a:endParaRPr lang="en-US"/>
        </a:p>
      </dgm:t>
    </dgm:pt>
    <dgm:pt modelId="{D108E7E5-13CA-4C59-B42B-FC9EF1479B98}" type="pres">
      <dgm:prSet presAssocID="{7643AA6B-1402-4A25-A75F-837BFC6E4AAE}" presName="root2" presStyleCnt="0"/>
      <dgm:spPr/>
    </dgm:pt>
    <dgm:pt modelId="{DB6C936B-91F3-4CDC-9646-1A15424B0BCC}" type="pres">
      <dgm:prSet presAssocID="{7643AA6B-1402-4A25-A75F-837BFC6E4AAE}" presName="LevelTwoTextNode" presStyleLbl="node2" presStyleIdx="2" presStyleCnt="3" custScaleX="130815" custLinFactNeighborX="-80948" custLinFactNeighborY="23110">
        <dgm:presLayoutVars>
          <dgm:chPref val="3"/>
        </dgm:presLayoutVars>
      </dgm:prSet>
      <dgm:spPr/>
      <dgm:t>
        <a:bodyPr/>
        <a:lstStyle/>
        <a:p>
          <a:endParaRPr lang="en-US"/>
        </a:p>
      </dgm:t>
    </dgm:pt>
    <dgm:pt modelId="{5947B5D4-AD1A-42D8-94F1-757DBBB8A71F}" type="pres">
      <dgm:prSet presAssocID="{7643AA6B-1402-4A25-A75F-837BFC6E4AAE}" presName="level3hierChild" presStyleCnt="0"/>
      <dgm:spPr/>
    </dgm:pt>
    <dgm:pt modelId="{0AB4E677-6E73-41B5-8142-A1921D29C4C1}" type="pres">
      <dgm:prSet presAssocID="{2BB5880B-9BDE-4169-A5CF-F975F30A44E3}" presName="conn2-1" presStyleLbl="parChTrans1D3" presStyleIdx="5" presStyleCnt="7"/>
      <dgm:spPr/>
      <dgm:t>
        <a:bodyPr/>
        <a:lstStyle/>
        <a:p>
          <a:endParaRPr lang="en-US"/>
        </a:p>
      </dgm:t>
    </dgm:pt>
    <dgm:pt modelId="{7A3F33EE-6D28-459F-BC2C-184193F8ECFF}" type="pres">
      <dgm:prSet presAssocID="{2BB5880B-9BDE-4169-A5CF-F975F30A44E3}" presName="connTx" presStyleLbl="parChTrans1D3" presStyleIdx="5" presStyleCnt="7"/>
      <dgm:spPr/>
      <dgm:t>
        <a:bodyPr/>
        <a:lstStyle/>
        <a:p>
          <a:endParaRPr lang="en-US"/>
        </a:p>
      </dgm:t>
    </dgm:pt>
    <dgm:pt modelId="{3AE54368-3CE6-4392-828B-A181DFF89D6A}" type="pres">
      <dgm:prSet presAssocID="{B1B3B766-44A1-42CB-987D-AD650A99D439}" presName="root2" presStyleCnt="0"/>
      <dgm:spPr/>
    </dgm:pt>
    <dgm:pt modelId="{AE8E7477-BE59-4919-9FAE-13561C938934}" type="pres">
      <dgm:prSet presAssocID="{B1B3B766-44A1-42CB-987D-AD650A99D439}" presName="LevelTwoTextNode" presStyleLbl="node3" presStyleIdx="5" presStyleCnt="7">
        <dgm:presLayoutVars>
          <dgm:chPref val="3"/>
        </dgm:presLayoutVars>
      </dgm:prSet>
      <dgm:spPr/>
      <dgm:t>
        <a:bodyPr/>
        <a:lstStyle/>
        <a:p>
          <a:endParaRPr lang="en-US"/>
        </a:p>
      </dgm:t>
    </dgm:pt>
    <dgm:pt modelId="{DEEE3767-C41A-4FFD-B553-6A6C961BF3FA}" type="pres">
      <dgm:prSet presAssocID="{B1B3B766-44A1-42CB-987D-AD650A99D439}" presName="level3hierChild" presStyleCnt="0"/>
      <dgm:spPr/>
    </dgm:pt>
    <dgm:pt modelId="{F8E266A9-FE03-477D-A737-BC1D1CDFEEBA}" type="pres">
      <dgm:prSet presAssocID="{2A23CF27-AC69-4D41-908D-C00F4F0A3B88}" presName="conn2-1" presStyleLbl="parChTrans1D3" presStyleIdx="6" presStyleCnt="7"/>
      <dgm:spPr/>
      <dgm:t>
        <a:bodyPr/>
        <a:lstStyle/>
        <a:p>
          <a:endParaRPr lang="en-US"/>
        </a:p>
      </dgm:t>
    </dgm:pt>
    <dgm:pt modelId="{2FF0EC65-374E-4C5B-9D9B-EDDE500A4D34}" type="pres">
      <dgm:prSet presAssocID="{2A23CF27-AC69-4D41-908D-C00F4F0A3B88}" presName="connTx" presStyleLbl="parChTrans1D3" presStyleIdx="6" presStyleCnt="7"/>
      <dgm:spPr/>
      <dgm:t>
        <a:bodyPr/>
        <a:lstStyle/>
        <a:p>
          <a:endParaRPr lang="en-US"/>
        </a:p>
      </dgm:t>
    </dgm:pt>
    <dgm:pt modelId="{F2943B83-B7BC-4ED7-98AA-60F36B9117A4}" type="pres">
      <dgm:prSet presAssocID="{132F973C-460B-4BD5-A4D8-4F0A34A2DB01}" presName="root2" presStyleCnt="0"/>
      <dgm:spPr/>
    </dgm:pt>
    <dgm:pt modelId="{4F96D654-8557-4533-AFC7-CDD4ABC34B6B}" type="pres">
      <dgm:prSet presAssocID="{132F973C-460B-4BD5-A4D8-4F0A34A2DB01}" presName="LevelTwoTextNode" presStyleLbl="node3" presStyleIdx="6" presStyleCnt="7">
        <dgm:presLayoutVars>
          <dgm:chPref val="3"/>
        </dgm:presLayoutVars>
      </dgm:prSet>
      <dgm:spPr/>
      <dgm:t>
        <a:bodyPr/>
        <a:lstStyle/>
        <a:p>
          <a:endParaRPr lang="en-US"/>
        </a:p>
      </dgm:t>
    </dgm:pt>
    <dgm:pt modelId="{DA56999E-4F31-4D0E-97FA-121D119F676A}" type="pres">
      <dgm:prSet presAssocID="{132F973C-460B-4BD5-A4D8-4F0A34A2DB01}" presName="level3hierChild" presStyleCnt="0"/>
      <dgm:spPr/>
    </dgm:pt>
  </dgm:ptLst>
  <dgm:cxnLst>
    <dgm:cxn modelId="{053046FD-C677-44DA-88CB-BE5C51B6DE21}" type="presOf" srcId="{0A18FB47-AE64-4ED1-8620-76F217959EDE}" destId="{6882E71B-ABF6-4BB1-A43A-B6878E38D529}" srcOrd="0" destOrd="0" presId="urn:microsoft.com/office/officeart/2008/layout/HorizontalMultiLevelHierarchy"/>
    <dgm:cxn modelId="{64C6BE00-E305-48EF-9065-BE53E371D04B}" srcId="{7643AA6B-1402-4A25-A75F-837BFC6E4AAE}" destId="{132F973C-460B-4BD5-A4D8-4F0A34A2DB01}" srcOrd="1" destOrd="0" parTransId="{2A23CF27-AC69-4D41-908D-C00F4F0A3B88}" sibTransId="{F215F0A3-9CD5-459B-B397-87FB1A8DA3C0}"/>
    <dgm:cxn modelId="{A6CC73A3-01D5-41BA-83E8-DC80976C6DF5}" type="presOf" srcId="{B1B3B766-44A1-42CB-987D-AD650A99D439}" destId="{AE8E7477-BE59-4919-9FAE-13561C938934}" srcOrd="0" destOrd="0" presId="urn:microsoft.com/office/officeart/2008/layout/HorizontalMultiLevelHierarchy"/>
    <dgm:cxn modelId="{8C0D82EC-2DB9-48EE-97BF-85F250B32C57}" srcId="{2A3D135A-2D8C-4726-807F-B17B4EE0E88B}" destId="{C706287D-E02B-4994-A361-78A18D49D192}" srcOrd="0" destOrd="0" parTransId="{F02B1308-9094-4846-A98A-64094AC8B826}" sibTransId="{57AF1DCB-3D10-4482-A70F-AF8B93FD6BCE}"/>
    <dgm:cxn modelId="{51519167-DE22-4D63-A531-798C2745CA09}" type="presOf" srcId="{BB561ABC-FD09-4392-B61E-49CFB1720596}" destId="{857F1078-86F1-476E-9532-EDD5CF6AD0E1}" srcOrd="0" destOrd="0" presId="urn:microsoft.com/office/officeart/2008/layout/HorizontalMultiLevelHierarchy"/>
    <dgm:cxn modelId="{3F9C37AC-613B-41F6-B618-979A6A36D882}" srcId="{C8A2A5AF-5C0B-4ADC-929A-619CE51A37A6}" destId="{2A3D135A-2D8C-4726-807F-B17B4EE0E88B}" srcOrd="0" destOrd="0" parTransId="{A27D935A-B15E-4B12-AA90-E09D95B7E76D}" sibTransId="{BB194A70-C6D5-41B5-8CC2-04266131463B}"/>
    <dgm:cxn modelId="{406330D0-DCEC-49A8-815A-864704B1DDED}" type="presOf" srcId="{709DD36E-2591-40FB-A8E2-93FFCD3E9330}" destId="{5768F701-2D22-4CD0-BDEB-62FC41C5B16B}" srcOrd="0" destOrd="0" presId="urn:microsoft.com/office/officeart/2008/layout/HorizontalMultiLevelHierarchy"/>
    <dgm:cxn modelId="{1C0B1C16-C704-4AE4-A775-D23E09D1A470}" type="presOf" srcId="{2BB5880B-9BDE-4169-A5CF-F975F30A44E3}" destId="{0AB4E677-6E73-41B5-8142-A1921D29C4C1}" srcOrd="0" destOrd="0" presId="urn:microsoft.com/office/officeart/2008/layout/HorizontalMultiLevelHierarchy"/>
    <dgm:cxn modelId="{054BE901-20EB-44F2-8F82-246E0AC08B82}" type="presOf" srcId="{5A9A57CB-7533-449E-B4BC-DE2BF3642FC1}" destId="{15810140-4CCA-4553-B156-D39906924B92}" srcOrd="0" destOrd="0" presId="urn:microsoft.com/office/officeart/2008/layout/HorizontalMultiLevelHierarchy"/>
    <dgm:cxn modelId="{4C57A529-6B10-4408-B601-EBFE1629A247}" type="presOf" srcId="{7643AA6B-1402-4A25-A75F-837BFC6E4AAE}" destId="{DB6C936B-91F3-4CDC-9646-1A15424B0BCC}" srcOrd="0" destOrd="0" presId="urn:microsoft.com/office/officeart/2008/layout/HorizontalMultiLevelHierarchy"/>
    <dgm:cxn modelId="{083ECE41-A9EF-4E83-9425-5EE2306B2D9E}" type="presOf" srcId="{132F973C-460B-4BD5-A4D8-4F0A34A2DB01}" destId="{4F96D654-8557-4533-AFC7-CDD4ABC34B6B}" srcOrd="0" destOrd="0" presId="urn:microsoft.com/office/officeart/2008/layout/HorizontalMultiLevelHierarchy"/>
    <dgm:cxn modelId="{6F246CA1-C877-4B97-9EFE-16683B35E9A7}" type="presOf" srcId="{5D2AE58D-873E-40F8-801B-F1B216195B5C}" destId="{BE4F6A59-6EEB-4AB3-BA04-AD5CAB4E76C6}" srcOrd="0" destOrd="0" presId="urn:microsoft.com/office/officeart/2008/layout/HorizontalMultiLevelHierarchy"/>
    <dgm:cxn modelId="{65F6AC5E-5795-4915-A135-003C0D73FA5E}" type="presOf" srcId="{F02B1308-9094-4846-A98A-64094AC8B826}" destId="{FFD3543B-701E-43B7-9CD3-FF89687C6DD8}" srcOrd="1" destOrd="0" presId="urn:microsoft.com/office/officeart/2008/layout/HorizontalMultiLevelHierarchy"/>
    <dgm:cxn modelId="{47762CF7-92AB-4AAB-B3D8-B3E049760191}" srcId="{7643AA6B-1402-4A25-A75F-837BFC6E4AAE}" destId="{B1B3B766-44A1-42CB-987D-AD650A99D439}" srcOrd="0" destOrd="0" parTransId="{2BB5880B-9BDE-4169-A5CF-F975F30A44E3}" sibTransId="{57F6E86B-2324-4865-BB22-34E09885DD4D}"/>
    <dgm:cxn modelId="{A7D34717-A328-433F-A270-B0EDF20DD6AE}" type="presOf" srcId="{BB4A39C3-9AFD-4ABF-92F6-0D45E68D20B0}" destId="{A86A793C-C836-4436-980C-8E4E299C5D83}" srcOrd="0" destOrd="0" presId="urn:microsoft.com/office/officeart/2008/layout/HorizontalMultiLevelHierarchy"/>
    <dgm:cxn modelId="{131B3471-8324-431B-A9B8-DAF42685F978}" type="presOf" srcId="{2A3D135A-2D8C-4726-807F-B17B4EE0E88B}" destId="{E76DE21C-D38A-4DB3-91DC-FD3D39BAFDF7}" srcOrd="0" destOrd="0" presId="urn:microsoft.com/office/officeart/2008/layout/HorizontalMultiLevelHierarchy"/>
    <dgm:cxn modelId="{E1E9136E-6262-46FA-B65C-04A73D9D3271}" type="presOf" srcId="{04396B4C-F688-4799-8FAD-A611D29367CE}" destId="{1B8825B9-0710-4336-8364-10C2A48280E1}" srcOrd="1" destOrd="0" presId="urn:microsoft.com/office/officeart/2008/layout/HorizontalMultiLevelHierarchy"/>
    <dgm:cxn modelId="{CCC09196-556C-478E-B8D7-5E334CC207A1}" type="presOf" srcId="{04396B4C-F688-4799-8FAD-A611D29367CE}" destId="{31393C80-3140-49F5-867D-DC2F1F3BF7CB}" srcOrd="0" destOrd="0" presId="urn:microsoft.com/office/officeart/2008/layout/HorizontalMultiLevelHierarchy"/>
    <dgm:cxn modelId="{CEFE5985-3222-4E66-A5EB-C14D94785B17}" type="presOf" srcId="{F02B1308-9094-4846-A98A-64094AC8B826}" destId="{2DC1A761-809F-43E8-BC14-C0B508276861}" srcOrd="0" destOrd="0" presId="urn:microsoft.com/office/officeart/2008/layout/HorizontalMultiLevelHierarchy"/>
    <dgm:cxn modelId="{2CE15483-BD8F-42B0-854D-1FB15BBE51F4}" type="presOf" srcId="{C706287D-E02B-4994-A361-78A18D49D192}" destId="{1551D7ED-AF49-4A8E-BA01-C19D21349160}" srcOrd="0" destOrd="0" presId="urn:microsoft.com/office/officeart/2008/layout/HorizontalMultiLevelHierarchy"/>
    <dgm:cxn modelId="{326D54D2-E5CB-49C3-893E-90271B1596E4}" srcId="{C02C6F41-A928-4256-989D-5788CD1FAF7F}" destId="{5A9A57CB-7533-449E-B4BC-DE2BF3642FC1}" srcOrd="1" destOrd="0" parTransId="{5D2AE58D-873E-40F8-801B-F1B216195B5C}" sibTransId="{A656C195-582A-4F4F-823D-FCF40AF6283A}"/>
    <dgm:cxn modelId="{CC7504EB-400D-4546-B343-EBB8F7CEC522}" type="presOf" srcId="{C8A2A5AF-5C0B-4ADC-929A-619CE51A37A6}" destId="{29A115C1-D8BD-4560-8C1B-F3331803C869}" srcOrd="0" destOrd="0" presId="urn:microsoft.com/office/officeart/2008/layout/HorizontalMultiLevelHierarchy"/>
    <dgm:cxn modelId="{9534B114-8B05-4415-B6DA-D3A78083054C}" type="presOf" srcId="{BB561ABC-FD09-4392-B61E-49CFB1720596}" destId="{9D99A72E-0F41-446A-A3C7-A0FB5D3BD6C4}" srcOrd="1" destOrd="0" presId="urn:microsoft.com/office/officeart/2008/layout/HorizontalMultiLevelHierarchy"/>
    <dgm:cxn modelId="{9356BB21-28AC-4E88-A2A4-257E9263E160}" type="presOf" srcId="{E7EC5DE7-FE7A-424D-82FB-8E03F5827F4D}" destId="{CC73096D-F1AA-4FBF-84E1-469B1C58CDA9}" srcOrd="0" destOrd="0" presId="urn:microsoft.com/office/officeart/2008/layout/HorizontalMultiLevelHierarchy"/>
    <dgm:cxn modelId="{ED9E9467-0441-472C-A67B-6DF1724D89B8}" srcId="{2A3D135A-2D8C-4726-807F-B17B4EE0E88B}" destId="{0A18FB47-AE64-4ED1-8620-76F217959EDE}" srcOrd="1" destOrd="0" parTransId="{37E9AEFF-22BE-46CF-8C3B-79DDFBC0FAEE}" sibTransId="{967F9E73-276B-4098-A9FA-A9EFCFD7AD4F}"/>
    <dgm:cxn modelId="{6DDC1EF6-4D71-4503-BF03-8C171F8BA51A}" type="presOf" srcId="{A27D935A-B15E-4B12-AA90-E09D95B7E76D}" destId="{5FC7E93E-3181-4366-94B9-ED1DB5678410}" srcOrd="1" destOrd="0" presId="urn:microsoft.com/office/officeart/2008/layout/HorizontalMultiLevelHierarchy"/>
    <dgm:cxn modelId="{2AF7FD6A-1265-4F28-815D-C757F5BCA2EA}" type="presOf" srcId="{37E9AEFF-22BE-46CF-8C3B-79DDFBC0FAEE}" destId="{A2669FED-E294-4002-A9C2-8AA61D46450A}" srcOrd="0" destOrd="0" presId="urn:microsoft.com/office/officeart/2008/layout/HorizontalMultiLevelHierarchy"/>
    <dgm:cxn modelId="{74230350-4F58-47C9-BB0A-9B89E04ED5B3}" type="presOf" srcId="{37E9AEFF-22BE-46CF-8C3B-79DDFBC0FAEE}" destId="{3E47D9F0-6F0A-49B9-A941-60B681041289}" srcOrd="1" destOrd="0" presId="urn:microsoft.com/office/officeart/2008/layout/HorizontalMultiLevelHierarchy"/>
    <dgm:cxn modelId="{C01965EE-91F3-49C8-8BEA-97C5BD42BEFD}" srcId="{64AE89FD-8C4E-4F41-A187-1A1857E4B35F}" destId="{C8A2A5AF-5C0B-4ADC-929A-619CE51A37A6}" srcOrd="0" destOrd="0" parTransId="{67AD338E-989D-467B-8421-7F034A744F13}" sibTransId="{53F8A59F-AB35-48B1-AA48-8E847B69FB75}"/>
    <dgm:cxn modelId="{E6594E66-E3ED-4804-90AB-86E432D08925}" type="presOf" srcId="{64AE89FD-8C4E-4F41-A187-1A1857E4B35F}" destId="{B4FA7335-2DD4-4D52-AED2-39E48BF1999F}" srcOrd="0" destOrd="0" presId="urn:microsoft.com/office/officeart/2008/layout/HorizontalMultiLevelHierarchy"/>
    <dgm:cxn modelId="{FF2632DD-CDC4-4AB2-963B-1E5A2E538B4F}" type="presOf" srcId="{2BB5880B-9BDE-4169-A5CF-F975F30A44E3}" destId="{7A3F33EE-6D28-459F-BC2C-184193F8ECFF}" srcOrd="1" destOrd="0" presId="urn:microsoft.com/office/officeart/2008/layout/HorizontalMultiLevelHierarchy"/>
    <dgm:cxn modelId="{B4FA7392-04EE-4607-A36C-9D1F3FFCBFC5}" type="presOf" srcId="{B7B00F05-3DEB-4B78-A543-7174B55A58BB}" destId="{D92E3F44-6FD4-4A83-9240-D1D801312B15}" srcOrd="0" destOrd="0" presId="urn:microsoft.com/office/officeart/2008/layout/HorizontalMultiLevelHierarchy"/>
    <dgm:cxn modelId="{4B7C025D-F695-4B78-9DDA-4E352199EE13}" type="presOf" srcId="{2A23CF27-AC69-4D41-908D-C00F4F0A3B88}" destId="{F8E266A9-FE03-477D-A737-BC1D1CDFEEBA}" srcOrd="0" destOrd="0" presId="urn:microsoft.com/office/officeart/2008/layout/HorizontalMultiLevelHierarchy"/>
    <dgm:cxn modelId="{25AD4717-E921-4100-9465-7CBC92EFCC1D}" srcId="{2A3D135A-2D8C-4726-807F-B17B4EE0E88B}" destId="{B7B00F05-3DEB-4B78-A543-7174B55A58BB}" srcOrd="2" destOrd="0" parTransId="{709DD36E-2591-40FB-A8E2-93FFCD3E9330}" sibTransId="{29813ACD-739C-4B59-92B7-845EE5441E45}"/>
    <dgm:cxn modelId="{EC8D657C-9602-4CB1-94CE-C10F016DDC67}" type="presOf" srcId="{E7EC5DE7-FE7A-424D-82FB-8E03F5827F4D}" destId="{09425665-3FF0-4366-9788-E32AFA56C837}" srcOrd="1" destOrd="0" presId="urn:microsoft.com/office/officeart/2008/layout/HorizontalMultiLevelHierarchy"/>
    <dgm:cxn modelId="{4174280E-2994-425E-9F6F-8E52E5A70524}" type="presOf" srcId="{2A23CF27-AC69-4D41-908D-C00F4F0A3B88}" destId="{2FF0EC65-374E-4C5B-9D9B-EDDE500A4D34}" srcOrd="1" destOrd="0" presId="urn:microsoft.com/office/officeart/2008/layout/HorizontalMultiLevelHierarchy"/>
    <dgm:cxn modelId="{6055ACCF-E32E-4E8A-AE9F-CE917F22B1B2}" srcId="{C8A2A5AF-5C0B-4ADC-929A-619CE51A37A6}" destId="{7643AA6B-1402-4A25-A75F-837BFC6E4AAE}" srcOrd="2" destOrd="0" parTransId="{E7EC5DE7-FE7A-424D-82FB-8E03F5827F4D}" sibTransId="{8C570935-C2E3-487A-9E14-8701A22FFC71}"/>
    <dgm:cxn modelId="{E04797DD-F972-4A44-8DAF-D8019006AA9E}" type="presOf" srcId="{C02C6F41-A928-4256-989D-5788CD1FAF7F}" destId="{2E93A178-F4EF-4B91-B768-7CC9639AAC29}" srcOrd="0" destOrd="0" presId="urn:microsoft.com/office/officeart/2008/layout/HorizontalMultiLevelHierarchy"/>
    <dgm:cxn modelId="{60F12DD2-3C21-412E-842E-4D58640B56C4}" srcId="{C02C6F41-A928-4256-989D-5788CD1FAF7F}" destId="{BB4A39C3-9AFD-4ABF-92F6-0D45E68D20B0}" srcOrd="0" destOrd="0" parTransId="{BB561ABC-FD09-4392-B61E-49CFB1720596}" sibTransId="{60ACDD48-4283-4969-9DB3-0035270296BC}"/>
    <dgm:cxn modelId="{496BA683-3074-40A9-9547-1F9A14A7BFE1}" type="presOf" srcId="{709DD36E-2591-40FB-A8E2-93FFCD3E9330}" destId="{D35C8BC5-79B4-4B2A-ADEB-C3DAB3A30E35}" srcOrd="1" destOrd="0" presId="urn:microsoft.com/office/officeart/2008/layout/HorizontalMultiLevelHierarchy"/>
    <dgm:cxn modelId="{DA16E07A-4A2A-4525-B218-FC9C569725DB}" type="presOf" srcId="{5D2AE58D-873E-40F8-801B-F1B216195B5C}" destId="{71544E6C-B08F-4E32-B887-41108D8B9298}" srcOrd="1" destOrd="0" presId="urn:microsoft.com/office/officeart/2008/layout/HorizontalMultiLevelHierarchy"/>
    <dgm:cxn modelId="{CF7A5BB4-6CE5-47CB-B4A7-3CCFF8C30730}" type="presOf" srcId="{A27D935A-B15E-4B12-AA90-E09D95B7E76D}" destId="{DCC149A6-2101-4617-BE7B-181187878F00}" srcOrd="0" destOrd="0" presId="urn:microsoft.com/office/officeart/2008/layout/HorizontalMultiLevelHierarchy"/>
    <dgm:cxn modelId="{380315F0-7F7C-4A06-B80E-3045BAC45F75}" srcId="{C8A2A5AF-5C0B-4ADC-929A-619CE51A37A6}" destId="{C02C6F41-A928-4256-989D-5788CD1FAF7F}" srcOrd="1" destOrd="0" parTransId="{04396B4C-F688-4799-8FAD-A611D29367CE}" sibTransId="{6490E470-3418-4322-BD55-DD9519CF2D58}"/>
    <dgm:cxn modelId="{BA39706D-6FA5-4836-857C-3C28665B5752}" type="presParOf" srcId="{B4FA7335-2DD4-4D52-AED2-39E48BF1999F}" destId="{39A16EF8-2BED-424A-B280-21BD2535845B}" srcOrd="0" destOrd="0" presId="urn:microsoft.com/office/officeart/2008/layout/HorizontalMultiLevelHierarchy"/>
    <dgm:cxn modelId="{545C5FC2-3F04-420A-8DA3-6EABFAE8B017}" type="presParOf" srcId="{39A16EF8-2BED-424A-B280-21BD2535845B}" destId="{29A115C1-D8BD-4560-8C1B-F3331803C869}" srcOrd="0" destOrd="0" presId="urn:microsoft.com/office/officeart/2008/layout/HorizontalMultiLevelHierarchy"/>
    <dgm:cxn modelId="{830DAC81-3170-4E3C-8D7E-D2C27F366404}" type="presParOf" srcId="{39A16EF8-2BED-424A-B280-21BD2535845B}" destId="{DD4798F2-E5B8-480C-BC23-2B0E0B979D34}" srcOrd="1" destOrd="0" presId="urn:microsoft.com/office/officeart/2008/layout/HorizontalMultiLevelHierarchy"/>
    <dgm:cxn modelId="{4D0053CC-3076-4CFF-B149-674CF383BC18}" type="presParOf" srcId="{DD4798F2-E5B8-480C-BC23-2B0E0B979D34}" destId="{DCC149A6-2101-4617-BE7B-181187878F00}" srcOrd="0" destOrd="0" presId="urn:microsoft.com/office/officeart/2008/layout/HorizontalMultiLevelHierarchy"/>
    <dgm:cxn modelId="{F5B31ACB-588C-47AD-9B3A-1B0E14C675E9}" type="presParOf" srcId="{DCC149A6-2101-4617-BE7B-181187878F00}" destId="{5FC7E93E-3181-4366-94B9-ED1DB5678410}" srcOrd="0" destOrd="0" presId="urn:microsoft.com/office/officeart/2008/layout/HorizontalMultiLevelHierarchy"/>
    <dgm:cxn modelId="{DD55796A-815C-41A9-82AC-7965D8A32D86}" type="presParOf" srcId="{DD4798F2-E5B8-480C-BC23-2B0E0B979D34}" destId="{905F1B31-1E88-4878-A94A-38A9FD163807}" srcOrd="1" destOrd="0" presId="urn:microsoft.com/office/officeart/2008/layout/HorizontalMultiLevelHierarchy"/>
    <dgm:cxn modelId="{6190C1DF-AD47-4AC8-8FCE-365E17CC2FF3}" type="presParOf" srcId="{905F1B31-1E88-4878-A94A-38A9FD163807}" destId="{E76DE21C-D38A-4DB3-91DC-FD3D39BAFDF7}" srcOrd="0" destOrd="0" presId="urn:microsoft.com/office/officeart/2008/layout/HorizontalMultiLevelHierarchy"/>
    <dgm:cxn modelId="{FD46DBE5-8D18-4C17-9B47-E382AACEFA5A}" type="presParOf" srcId="{905F1B31-1E88-4878-A94A-38A9FD163807}" destId="{8A0E4D01-DDC2-46E8-A04A-0195BAD0CADC}" srcOrd="1" destOrd="0" presId="urn:microsoft.com/office/officeart/2008/layout/HorizontalMultiLevelHierarchy"/>
    <dgm:cxn modelId="{31A2A31F-6F76-407F-8057-BF168ECB4FFB}" type="presParOf" srcId="{8A0E4D01-DDC2-46E8-A04A-0195BAD0CADC}" destId="{2DC1A761-809F-43E8-BC14-C0B508276861}" srcOrd="0" destOrd="0" presId="urn:microsoft.com/office/officeart/2008/layout/HorizontalMultiLevelHierarchy"/>
    <dgm:cxn modelId="{717D588E-00C8-4AEA-8134-B22E17B2942C}" type="presParOf" srcId="{2DC1A761-809F-43E8-BC14-C0B508276861}" destId="{FFD3543B-701E-43B7-9CD3-FF89687C6DD8}" srcOrd="0" destOrd="0" presId="urn:microsoft.com/office/officeart/2008/layout/HorizontalMultiLevelHierarchy"/>
    <dgm:cxn modelId="{1FF7F4A2-B746-4BF2-922B-4D25994D18DD}" type="presParOf" srcId="{8A0E4D01-DDC2-46E8-A04A-0195BAD0CADC}" destId="{EF6B3B5F-6D47-4242-B8D8-0D44263CF3B1}" srcOrd="1" destOrd="0" presId="urn:microsoft.com/office/officeart/2008/layout/HorizontalMultiLevelHierarchy"/>
    <dgm:cxn modelId="{E4D47B9E-4BCC-4D10-92FF-27E81B4E10F2}" type="presParOf" srcId="{EF6B3B5F-6D47-4242-B8D8-0D44263CF3B1}" destId="{1551D7ED-AF49-4A8E-BA01-C19D21349160}" srcOrd="0" destOrd="0" presId="urn:microsoft.com/office/officeart/2008/layout/HorizontalMultiLevelHierarchy"/>
    <dgm:cxn modelId="{E23DEC4F-B339-478D-81DB-39FEA1E11158}" type="presParOf" srcId="{EF6B3B5F-6D47-4242-B8D8-0D44263CF3B1}" destId="{E86DDA6A-4F0B-4AA8-9FF4-445687D4D4A4}" srcOrd="1" destOrd="0" presId="urn:microsoft.com/office/officeart/2008/layout/HorizontalMultiLevelHierarchy"/>
    <dgm:cxn modelId="{1F55F7D4-1231-4498-B9E8-00B5737EB309}" type="presParOf" srcId="{8A0E4D01-DDC2-46E8-A04A-0195BAD0CADC}" destId="{A2669FED-E294-4002-A9C2-8AA61D46450A}" srcOrd="2" destOrd="0" presId="urn:microsoft.com/office/officeart/2008/layout/HorizontalMultiLevelHierarchy"/>
    <dgm:cxn modelId="{40DB8756-6B33-46FA-A561-25158C481CA7}" type="presParOf" srcId="{A2669FED-E294-4002-A9C2-8AA61D46450A}" destId="{3E47D9F0-6F0A-49B9-A941-60B681041289}" srcOrd="0" destOrd="0" presId="urn:microsoft.com/office/officeart/2008/layout/HorizontalMultiLevelHierarchy"/>
    <dgm:cxn modelId="{A8A071D2-ED37-4B39-A265-3CF8D5083C76}" type="presParOf" srcId="{8A0E4D01-DDC2-46E8-A04A-0195BAD0CADC}" destId="{CD88E40D-E1AD-461A-9272-1BB1CC7B3910}" srcOrd="3" destOrd="0" presId="urn:microsoft.com/office/officeart/2008/layout/HorizontalMultiLevelHierarchy"/>
    <dgm:cxn modelId="{6A0F39EC-73C2-4E68-88A0-79BBAC52CEA1}" type="presParOf" srcId="{CD88E40D-E1AD-461A-9272-1BB1CC7B3910}" destId="{6882E71B-ABF6-4BB1-A43A-B6878E38D529}" srcOrd="0" destOrd="0" presId="urn:microsoft.com/office/officeart/2008/layout/HorizontalMultiLevelHierarchy"/>
    <dgm:cxn modelId="{CA68F69B-4AA3-4ECD-B644-E32D7F5CA615}" type="presParOf" srcId="{CD88E40D-E1AD-461A-9272-1BB1CC7B3910}" destId="{B5236CA1-7CB1-41EE-B62B-45BA8197C31D}" srcOrd="1" destOrd="0" presId="urn:microsoft.com/office/officeart/2008/layout/HorizontalMultiLevelHierarchy"/>
    <dgm:cxn modelId="{CBCFB988-099D-499C-9D8B-C0E382E8DBB2}" type="presParOf" srcId="{8A0E4D01-DDC2-46E8-A04A-0195BAD0CADC}" destId="{5768F701-2D22-4CD0-BDEB-62FC41C5B16B}" srcOrd="4" destOrd="0" presId="urn:microsoft.com/office/officeart/2008/layout/HorizontalMultiLevelHierarchy"/>
    <dgm:cxn modelId="{E662E484-779F-42C2-8D0A-7273D25D9317}" type="presParOf" srcId="{5768F701-2D22-4CD0-BDEB-62FC41C5B16B}" destId="{D35C8BC5-79B4-4B2A-ADEB-C3DAB3A30E35}" srcOrd="0" destOrd="0" presId="urn:microsoft.com/office/officeart/2008/layout/HorizontalMultiLevelHierarchy"/>
    <dgm:cxn modelId="{1DAABFDD-FBA2-4C27-AF50-C7AB4F2A565B}" type="presParOf" srcId="{8A0E4D01-DDC2-46E8-A04A-0195BAD0CADC}" destId="{529C6CCE-5D79-42DF-8DD5-434099CA9BC3}" srcOrd="5" destOrd="0" presId="urn:microsoft.com/office/officeart/2008/layout/HorizontalMultiLevelHierarchy"/>
    <dgm:cxn modelId="{BBEC1754-F9A2-48A3-839D-37F8FA3D1812}" type="presParOf" srcId="{529C6CCE-5D79-42DF-8DD5-434099CA9BC3}" destId="{D92E3F44-6FD4-4A83-9240-D1D801312B15}" srcOrd="0" destOrd="0" presId="urn:microsoft.com/office/officeart/2008/layout/HorizontalMultiLevelHierarchy"/>
    <dgm:cxn modelId="{0E76D615-6B3D-4C82-8855-6ED6CE6F0C7A}" type="presParOf" srcId="{529C6CCE-5D79-42DF-8DD5-434099CA9BC3}" destId="{7846B125-8D22-40ED-BDB6-150CCABFF9BA}" srcOrd="1" destOrd="0" presId="urn:microsoft.com/office/officeart/2008/layout/HorizontalMultiLevelHierarchy"/>
    <dgm:cxn modelId="{CCDDA03B-0BD2-4C49-BE4A-70AA18D3ADD2}" type="presParOf" srcId="{DD4798F2-E5B8-480C-BC23-2B0E0B979D34}" destId="{31393C80-3140-49F5-867D-DC2F1F3BF7CB}" srcOrd="2" destOrd="0" presId="urn:microsoft.com/office/officeart/2008/layout/HorizontalMultiLevelHierarchy"/>
    <dgm:cxn modelId="{BD667771-FB97-4428-813C-CE13FDA3ADF6}" type="presParOf" srcId="{31393C80-3140-49F5-867D-DC2F1F3BF7CB}" destId="{1B8825B9-0710-4336-8364-10C2A48280E1}" srcOrd="0" destOrd="0" presId="urn:microsoft.com/office/officeart/2008/layout/HorizontalMultiLevelHierarchy"/>
    <dgm:cxn modelId="{91583C47-9900-471E-A520-B13A1A2D4C47}" type="presParOf" srcId="{DD4798F2-E5B8-480C-BC23-2B0E0B979D34}" destId="{DC9A1D4D-783B-44A5-B606-B9CF4F605B14}" srcOrd="3" destOrd="0" presId="urn:microsoft.com/office/officeart/2008/layout/HorizontalMultiLevelHierarchy"/>
    <dgm:cxn modelId="{5AEBBB75-BD28-4C7D-848F-88F3852CC822}" type="presParOf" srcId="{DC9A1D4D-783B-44A5-B606-B9CF4F605B14}" destId="{2E93A178-F4EF-4B91-B768-7CC9639AAC29}" srcOrd="0" destOrd="0" presId="urn:microsoft.com/office/officeart/2008/layout/HorizontalMultiLevelHierarchy"/>
    <dgm:cxn modelId="{70F94F3F-9E09-4AF4-97D4-04EA2ABC6B67}" type="presParOf" srcId="{DC9A1D4D-783B-44A5-B606-B9CF4F605B14}" destId="{101C4632-2773-4495-8926-6CBAC2F6013A}" srcOrd="1" destOrd="0" presId="urn:microsoft.com/office/officeart/2008/layout/HorizontalMultiLevelHierarchy"/>
    <dgm:cxn modelId="{B7C65900-78F7-4E86-AFAE-514EB69B0E86}" type="presParOf" srcId="{101C4632-2773-4495-8926-6CBAC2F6013A}" destId="{857F1078-86F1-476E-9532-EDD5CF6AD0E1}" srcOrd="0" destOrd="0" presId="urn:microsoft.com/office/officeart/2008/layout/HorizontalMultiLevelHierarchy"/>
    <dgm:cxn modelId="{AB4DFE7B-3EBF-4167-884D-3EADA7AC0E9F}" type="presParOf" srcId="{857F1078-86F1-476E-9532-EDD5CF6AD0E1}" destId="{9D99A72E-0F41-446A-A3C7-A0FB5D3BD6C4}" srcOrd="0" destOrd="0" presId="urn:microsoft.com/office/officeart/2008/layout/HorizontalMultiLevelHierarchy"/>
    <dgm:cxn modelId="{9403DC28-2EC1-4AB9-B892-B4FE38093A42}" type="presParOf" srcId="{101C4632-2773-4495-8926-6CBAC2F6013A}" destId="{E6F38C5A-AA4D-42A8-8954-A220AD07E568}" srcOrd="1" destOrd="0" presId="urn:microsoft.com/office/officeart/2008/layout/HorizontalMultiLevelHierarchy"/>
    <dgm:cxn modelId="{58D0DA20-9AA6-4200-BDF2-6D60D09B61DD}" type="presParOf" srcId="{E6F38C5A-AA4D-42A8-8954-A220AD07E568}" destId="{A86A793C-C836-4436-980C-8E4E299C5D83}" srcOrd="0" destOrd="0" presId="urn:microsoft.com/office/officeart/2008/layout/HorizontalMultiLevelHierarchy"/>
    <dgm:cxn modelId="{6AA586AF-E4B3-4201-9351-403AE7664EBB}" type="presParOf" srcId="{E6F38C5A-AA4D-42A8-8954-A220AD07E568}" destId="{14022B9B-8C41-4BAD-8901-AC80268E0442}" srcOrd="1" destOrd="0" presId="urn:microsoft.com/office/officeart/2008/layout/HorizontalMultiLevelHierarchy"/>
    <dgm:cxn modelId="{9AF64323-9B31-4C7D-8C11-4BCA079DFF07}" type="presParOf" srcId="{101C4632-2773-4495-8926-6CBAC2F6013A}" destId="{BE4F6A59-6EEB-4AB3-BA04-AD5CAB4E76C6}" srcOrd="2" destOrd="0" presId="urn:microsoft.com/office/officeart/2008/layout/HorizontalMultiLevelHierarchy"/>
    <dgm:cxn modelId="{9EE490D3-39CB-4E61-B436-CF29D0CEA93B}" type="presParOf" srcId="{BE4F6A59-6EEB-4AB3-BA04-AD5CAB4E76C6}" destId="{71544E6C-B08F-4E32-B887-41108D8B9298}" srcOrd="0" destOrd="0" presId="urn:microsoft.com/office/officeart/2008/layout/HorizontalMultiLevelHierarchy"/>
    <dgm:cxn modelId="{F18FAACB-53AE-4A9C-A212-14C714DA74A7}" type="presParOf" srcId="{101C4632-2773-4495-8926-6CBAC2F6013A}" destId="{DFFFF73C-B810-455E-A721-77C3DE3ECB39}" srcOrd="3" destOrd="0" presId="urn:microsoft.com/office/officeart/2008/layout/HorizontalMultiLevelHierarchy"/>
    <dgm:cxn modelId="{8D2FEC10-4AA2-4F1A-9C27-6656341F60BE}" type="presParOf" srcId="{DFFFF73C-B810-455E-A721-77C3DE3ECB39}" destId="{15810140-4CCA-4553-B156-D39906924B92}" srcOrd="0" destOrd="0" presId="urn:microsoft.com/office/officeart/2008/layout/HorizontalMultiLevelHierarchy"/>
    <dgm:cxn modelId="{2E834EF4-E7B9-437A-91F3-0EBAD6F8EBAC}" type="presParOf" srcId="{DFFFF73C-B810-455E-A721-77C3DE3ECB39}" destId="{8D7C9B91-83B3-4323-87F6-E2DDF8F90484}" srcOrd="1" destOrd="0" presId="urn:microsoft.com/office/officeart/2008/layout/HorizontalMultiLevelHierarchy"/>
    <dgm:cxn modelId="{6AED8DA6-A554-41D4-BA6F-D9CE9B305537}" type="presParOf" srcId="{DD4798F2-E5B8-480C-BC23-2B0E0B979D34}" destId="{CC73096D-F1AA-4FBF-84E1-469B1C58CDA9}" srcOrd="4" destOrd="0" presId="urn:microsoft.com/office/officeart/2008/layout/HorizontalMultiLevelHierarchy"/>
    <dgm:cxn modelId="{59821152-B8EC-45B4-A7AE-54904E00FF7E}" type="presParOf" srcId="{CC73096D-F1AA-4FBF-84E1-469B1C58CDA9}" destId="{09425665-3FF0-4366-9788-E32AFA56C837}" srcOrd="0" destOrd="0" presId="urn:microsoft.com/office/officeart/2008/layout/HorizontalMultiLevelHierarchy"/>
    <dgm:cxn modelId="{4CCA5B65-1CA7-4251-82D7-2EBFA6ED61DB}" type="presParOf" srcId="{DD4798F2-E5B8-480C-BC23-2B0E0B979D34}" destId="{D108E7E5-13CA-4C59-B42B-FC9EF1479B98}" srcOrd="5" destOrd="0" presId="urn:microsoft.com/office/officeart/2008/layout/HorizontalMultiLevelHierarchy"/>
    <dgm:cxn modelId="{22463FFC-9A71-4866-9E05-F6EE778F96E5}" type="presParOf" srcId="{D108E7E5-13CA-4C59-B42B-FC9EF1479B98}" destId="{DB6C936B-91F3-4CDC-9646-1A15424B0BCC}" srcOrd="0" destOrd="0" presId="urn:microsoft.com/office/officeart/2008/layout/HorizontalMultiLevelHierarchy"/>
    <dgm:cxn modelId="{4CFA13A2-BC68-4B5E-BC71-12DC8C38A1D7}" type="presParOf" srcId="{D108E7E5-13CA-4C59-B42B-FC9EF1479B98}" destId="{5947B5D4-AD1A-42D8-94F1-757DBBB8A71F}" srcOrd="1" destOrd="0" presId="urn:microsoft.com/office/officeart/2008/layout/HorizontalMultiLevelHierarchy"/>
    <dgm:cxn modelId="{C2D0129C-463C-4748-8EA3-B1BC417B1E97}" type="presParOf" srcId="{5947B5D4-AD1A-42D8-94F1-757DBBB8A71F}" destId="{0AB4E677-6E73-41B5-8142-A1921D29C4C1}" srcOrd="0" destOrd="0" presId="urn:microsoft.com/office/officeart/2008/layout/HorizontalMultiLevelHierarchy"/>
    <dgm:cxn modelId="{B278FE1B-72EE-43B3-803F-B868723AEF6F}" type="presParOf" srcId="{0AB4E677-6E73-41B5-8142-A1921D29C4C1}" destId="{7A3F33EE-6D28-459F-BC2C-184193F8ECFF}" srcOrd="0" destOrd="0" presId="urn:microsoft.com/office/officeart/2008/layout/HorizontalMultiLevelHierarchy"/>
    <dgm:cxn modelId="{1A5A6D43-BCC4-45FE-8615-D1979019FB6A}" type="presParOf" srcId="{5947B5D4-AD1A-42D8-94F1-757DBBB8A71F}" destId="{3AE54368-3CE6-4392-828B-A181DFF89D6A}" srcOrd="1" destOrd="0" presId="urn:microsoft.com/office/officeart/2008/layout/HorizontalMultiLevelHierarchy"/>
    <dgm:cxn modelId="{00A88C20-7A46-47B2-AA26-DF502FE2EE45}" type="presParOf" srcId="{3AE54368-3CE6-4392-828B-A181DFF89D6A}" destId="{AE8E7477-BE59-4919-9FAE-13561C938934}" srcOrd="0" destOrd="0" presId="urn:microsoft.com/office/officeart/2008/layout/HorizontalMultiLevelHierarchy"/>
    <dgm:cxn modelId="{0FC06A72-1F06-4F52-A679-5D0FA4CB52BA}" type="presParOf" srcId="{3AE54368-3CE6-4392-828B-A181DFF89D6A}" destId="{DEEE3767-C41A-4FFD-B553-6A6C961BF3FA}" srcOrd="1" destOrd="0" presId="urn:microsoft.com/office/officeart/2008/layout/HorizontalMultiLevelHierarchy"/>
    <dgm:cxn modelId="{47A7D65E-DD51-48B5-8F44-C3CB1615AF1B}" type="presParOf" srcId="{5947B5D4-AD1A-42D8-94F1-757DBBB8A71F}" destId="{F8E266A9-FE03-477D-A737-BC1D1CDFEEBA}" srcOrd="2" destOrd="0" presId="urn:microsoft.com/office/officeart/2008/layout/HorizontalMultiLevelHierarchy"/>
    <dgm:cxn modelId="{1952F4E6-EC18-4DF6-A0AB-DA6EFE18BA48}" type="presParOf" srcId="{F8E266A9-FE03-477D-A737-BC1D1CDFEEBA}" destId="{2FF0EC65-374E-4C5B-9D9B-EDDE500A4D34}" srcOrd="0" destOrd="0" presId="urn:microsoft.com/office/officeart/2008/layout/HorizontalMultiLevelHierarchy"/>
    <dgm:cxn modelId="{DBFD4245-F63D-41A1-9B29-689FF415873F}" type="presParOf" srcId="{5947B5D4-AD1A-42D8-94F1-757DBBB8A71F}" destId="{F2943B83-B7BC-4ED7-98AA-60F36B9117A4}" srcOrd="3" destOrd="0" presId="urn:microsoft.com/office/officeart/2008/layout/HorizontalMultiLevelHierarchy"/>
    <dgm:cxn modelId="{A6492331-F740-442D-AD53-5B2E8DBDA9A8}" type="presParOf" srcId="{F2943B83-B7BC-4ED7-98AA-60F36B9117A4}" destId="{4F96D654-8557-4533-AFC7-CDD4ABC34B6B}" srcOrd="0" destOrd="0" presId="urn:microsoft.com/office/officeart/2008/layout/HorizontalMultiLevelHierarchy"/>
    <dgm:cxn modelId="{8D42D105-6382-4E42-8397-BA4150CA09BD}" type="presParOf" srcId="{F2943B83-B7BC-4ED7-98AA-60F36B9117A4}" destId="{DA56999E-4F31-4D0E-97FA-121D119F676A}" srcOrd="1" destOrd="0" presId="urn:microsoft.com/office/officeart/2008/layout/HorizontalMultiLevelHierarchy"/>
  </dgm:cxnLst>
  <dgm:bg>
    <a:noFill/>
    <a:effectLst>
      <a:outerShdw blurRad="50800" dist="38100" dir="2700000" algn="tl" rotWithShape="0">
        <a:prstClr val="black">
          <a:alpha val="40000"/>
        </a:prstClr>
      </a:outerShdw>
    </a:effectLst>
  </dgm:bg>
  <dgm:whole>
    <a:ln w="25400">
      <a:solidFill>
        <a:schemeClr val="bg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AE89FD-8C4E-4F41-A187-1A1857E4B35F}" type="doc">
      <dgm:prSet loTypeId="urn:microsoft.com/office/officeart/2008/layout/HorizontalMultiLevelHierarchy" loCatId="hierarchy" qsTypeId="urn:microsoft.com/office/officeart/2005/8/quickstyle/simple2" qsCatId="simple" csTypeId="urn:microsoft.com/office/officeart/2005/8/colors/accent3_4" csCatId="accent3" phldr="1"/>
      <dgm:spPr/>
      <dgm:t>
        <a:bodyPr/>
        <a:lstStyle/>
        <a:p>
          <a:endParaRPr lang="en-US"/>
        </a:p>
      </dgm:t>
    </dgm:pt>
    <dgm:pt modelId="{C8A2A5AF-5C0B-4ADC-929A-619CE51A37A6}">
      <dgm:prSet phldrT="[Text]" custT="1"/>
      <dgm:spPr>
        <a:solidFill>
          <a:schemeClr val="accent5"/>
        </a:solidFill>
      </dgm:spPr>
      <dgm:t>
        <a:bodyPr/>
        <a:lstStyle/>
        <a:p>
          <a:r>
            <a:rPr lang="en-US" sz="2000" b="1" dirty="0">
              <a:solidFill>
                <a:schemeClr val="tx1"/>
              </a:solidFill>
              <a:latin typeface="Arial Narrow" panose="020B0606020202030204" pitchFamily="34" charset="0"/>
            </a:rPr>
            <a:t>Other AFU Priorities</a:t>
          </a:r>
        </a:p>
      </dgm:t>
    </dgm:pt>
    <dgm:pt modelId="{67AD338E-989D-467B-8421-7F034A744F13}" type="parTrans" cxnId="{C01965EE-91F3-49C8-8BEA-97C5BD42BEFD}">
      <dgm:prSet/>
      <dgm:spPr/>
      <dgm:t>
        <a:bodyPr/>
        <a:lstStyle/>
        <a:p>
          <a:endParaRPr lang="en-US"/>
        </a:p>
      </dgm:t>
    </dgm:pt>
    <dgm:pt modelId="{53F8A59F-AB35-48B1-AA48-8E847B69FB75}" type="sibTrans" cxnId="{C01965EE-91F3-49C8-8BEA-97C5BD42BEFD}">
      <dgm:prSet/>
      <dgm:spPr/>
      <dgm:t>
        <a:bodyPr/>
        <a:lstStyle/>
        <a:p>
          <a:endParaRPr lang="en-US"/>
        </a:p>
      </dgm:t>
    </dgm:pt>
    <dgm:pt modelId="{2A3D135A-2D8C-4726-807F-B17B4EE0E88B}">
      <dgm:prSet custT="1"/>
      <dgm:spPr/>
      <dgm:t>
        <a:bodyPr/>
        <a:lstStyle/>
        <a:p>
          <a:pPr rtl="0"/>
          <a:r>
            <a:rPr lang="en-US" sz="1400" b="1" dirty="0">
              <a:solidFill>
                <a:schemeClr val="tx1"/>
              </a:solidFill>
              <a:latin typeface="Arial Narrow" panose="020B0606020202030204" pitchFamily="34" charset="0"/>
              <a:cs typeface="Arial" panose="020B0604020202020204" pitchFamily="34" charset="0"/>
            </a:rPr>
            <a:t>Money Laundering</a:t>
          </a:r>
        </a:p>
      </dgm:t>
    </dgm:pt>
    <dgm:pt modelId="{A27D935A-B15E-4B12-AA90-E09D95B7E76D}" type="parTrans" cxnId="{3F9C37AC-613B-41F6-B618-979A6A36D882}">
      <dgm:prSet/>
      <dgm:spPr/>
      <dgm:t>
        <a:bodyPr/>
        <a:lstStyle/>
        <a:p>
          <a:endParaRPr lang="en-US">
            <a:solidFill>
              <a:schemeClr val="tx1"/>
            </a:solidFill>
          </a:endParaRPr>
        </a:p>
      </dgm:t>
    </dgm:pt>
    <dgm:pt modelId="{BB194A70-C6D5-41B5-8CC2-04266131463B}" type="sibTrans" cxnId="{3F9C37AC-613B-41F6-B618-979A6A36D882}">
      <dgm:prSet/>
      <dgm:spPr/>
      <dgm:t>
        <a:bodyPr/>
        <a:lstStyle/>
        <a:p>
          <a:endParaRPr lang="en-US"/>
        </a:p>
      </dgm:t>
    </dgm:pt>
    <dgm:pt modelId="{C02C6F41-A928-4256-989D-5788CD1FAF7F}">
      <dgm:prSet custT="1"/>
      <dgm:spPr/>
      <dgm:t>
        <a:bodyPr/>
        <a:lstStyle/>
        <a:p>
          <a:pPr rtl="0"/>
          <a:r>
            <a:rPr lang="en-US" sz="1400" b="1" dirty="0">
              <a:solidFill>
                <a:schemeClr val="tx1"/>
              </a:solidFill>
              <a:latin typeface="Arial Narrow" panose="020B0606020202030204" pitchFamily="34" charset="0"/>
              <a:cs typeface="Arial" panose="020B0604020202020204" pitchFamily="34" charset="0"/>
            </a:rPr>
            <a:t>Illicit Financial Flows</a:t>
          </a:r>
        </a:p>
      </dgm:t>
    </dgm:pt>
    <dgm:pt modelId="{04396B4C-F688-4799-8FAD-A611D29367CE}" type="parTrans" cxnId="{380315F0-7F7C-4A06-B80E-3045BAC45F75}">
      <dgm:prSet/>
      <dgm:spPr/>
      <dgm:t>
        <a:bodyPr/>
        <a:lstStyle/>
        <a:p>
          <a:endParaRPr lang="en-US"/>
        </a:p>
      </dgm:t>
    </dgm:pt>
    <dgm:pt modelId="{6490E470-3418-4322-BD55-DD9519CF2D58}" type="sibTrans" cxnId="{380315F0-7F7C-4A06-B80E-3045BAC45F75}">
      <dgm:prSet/>
      <dgm:spPr/>
      <dgm:t>
        <a:bodyPr/>
        <a:lstStyle/>
        <a:p>
          <a:endParaRPr lang="en-US"/>
        </a:p>
      </dgm:t>
    </dgm:pt>
    <dgm:pt modelId="{C706287D-E02B-4994-A361-78A18D49D192}">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9 Freezing orders R137,6m</a:t>
          </a:r>
        </a:p>
      </dgm:t>
    </dgm:pt>
    <dgm:pt modelId="{F02B1308-9094-4846-A98A-64094AC8B826}" type="parTrans" cxnId="{8C0D82EC-2DB9-48EE-97BF-85F250B32C57}">
      <dgm:prSet/>
      <dgm:spPr/>
      <dgm:t>
        <a:bodyPr/>
        <a:lstStyle/>
        <a:p>
          <a:endParaRPr lang="en-ZA"/>
        </a:p>
      </dgm:t>
    </dgm:pt>
    <dgm:pt modelId="{57AF1DCB-3D10-4482-A70F-AF8B93FD6BCE}" type="sibTrans" cxnId="{8C0D82EC-2DB9-48EE-97BF-85F250B32C57}">
      <dgm:prSet/>
      <dgm:spPr/>
      <dgm:t>
        <a:bodyPr/>
        <a:lstStyle/>
        <a:p>
          <a:endParaRPr lang="en-ZA"/>
        </a:p>
      </dgm:t>
    </dgm:pt>
    <dgm:pt modelId="{0A18FB47-AE64-4ED1-8620-76F217959EDE}">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R44m confiscated</a:t>
          </a:r>
        </a:p>
      </dgm:t>
    </dgm:pt>
    <dgm:pt modelId="{37E9AEFF-22BE-46CF-8C3B-79DDFBC0FAEE}" type="parTrans" cxnId="{ED9E9467-0441-472C-A67B-6DF1724D89B8}">
      <dgm:prSet/>
      <dgm:spPr/>
      <dgm:t>
        <a:bodyPr/>
        <a:lstStyle/>
        <a:p>
          <a:endParaRPr lang="en-ZA"/>
        </a:p>
      </dgm:t>
    </dgm:pt>
    <dgm:pt modelId="{967F9E73-276B-4098-A9FA-A9EFCFD7AD4F}" type="sibTrans" cxnId="{ED9E9467-0441-472C-A67B-6DF1724D89B8}">
      <dgm:prSet/>
      <dgm:spPr/>
      <dgm:t>
        <a:bodyPr/>
        <a:lstStyle/>
        <a:p>
          <a:endParaRPr lang="en-ZA"/>
        </a:p>
      </dgm:t>
    </dgm:pt>
    <dgm:pt modelId="{B7B00F05-3DEB-4B78-A543-7174B55A58BB}">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R38,6m recovered</a:t>
          </a:r>
        </a:p>
      </dgm:t>
    </dgm:pt>
    <dgm:pt modelId="{709DD36E-2591-40FB-A8E2-93FFCD3E9330}" type="parTrans" cxnId="{25AD4717-E921-4100-9465-7CBC92EFCC1D}">
      <dgm:prSet/>
      <dgm:spPr/>
      <dgm:t>
        <a:bodyPr/>
        <a:lstStyle/>
        <a:p>
          <a:endParaRPr lang="en-ZA"/>
        </a:p>
      </dgm:t>
    </dgm:pt>
    <dgm:pt modelId="{29813ACD-739C-4B59-92B7-845EE5441E45}" type="sibTrans" cxnId="{25AD4717-E921-4100-9465-7CBC92EFCC1D}">
      <dgm:prSet/>
      <dgm:spPr/>
      <dgm:t>
        <a:bodyPr/>
        <a:lstStyle/>
        <a:p>
          <a:endParaRPr lang="en-ZA"/>
        </a:p>
      </dgm:t>
    </dgm:pt>
    <dgm:pt modelId="{BB4A39C3-9AFD-4ABF-92F6-0D45E68D20B0}">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5 Freezing Orders R12,5m</a:t>
          </a:r>
        </a:p>
      </dgm:t>
    </dgm:pt>
    <dgm:pt modelId="{BB561ABC-FD09-4392-B61E-49CFB1720596}" type="parTrans" cxnId="{60F12DD2-3C21-412E-842E-4D58640B56C4}">
      <dgm:prSet/>
      <dgm:spPr/>
      <dgm:t>
        <a:bodyPr/>
        <a:lstStyle/>
        <a:p>
          <a:endParaRPr lang="en-ZA"/>
        </a:p>
      </dgm:t>
    </dgm:pt>
    <dgm:pt modelId="{60ACDD48-4283-4969-9DB3-0035270296BC}" type="sibTrans" cxnId="{60F12DD2-3C21-412E-842E-4D58640B56C4}">
      <dgm:prSet/>
      <dgm:spPr/>
      <dgm:t>
        <a:bodyPr/>
        <a:lstStyle/>
        <a:p>
          <a:endParaRPr lang="en-ZA"/>
        </a:p>
      </dgm:t>
    </dgm:pt>
    <dgm:pt modelId="{5A9A57CB-7533-449E-B4BC-DE2BF3642FC1}">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5 Confiscations</a:t>
          </a:r>
          <a:br>
            <a:rPr lang="en-US" sz="1200" b="1" dirty="0">
              <a:solidFill>
                <a:schemeClr val="tx1"/>
              </a:solidFill>
              <a:latin typeface="Arial Narrow" panose="020B0606020202030204" pitchFamily="34" charset="0"/>
              <a:cs typeface="Arial" panose="020B0604020202020204" pitchFamily="34" charset="0"/>
            </a:rPr>
          </a:br>
          <a:r>
            <a:rPr lang="en-US" sz="1200" b="1" dirty="0">
              <a:solidFill>
                <a:schemeClr val="tx1"/>
              </a:solidFill>
              <a:latin typeface="Arial Narrow" panose="020B0606020202030204" pitchFamily="34" charset="0"/>
              <a:cs typeface="Arial" panose="020B0604020202020204" pitchFamily="34" charset="0"/>
            </a:rPr>
            <a:t> R8,7m</a:t>
          </a:r>
        </a:p>
      </dgm:t>
    </dgm:pt>
    <dgm:pt modelId="{5D2AE58D-873E-40F8-801B-F1B216195B5C}" type="parTrans" cxnId="{326D54D2-E5CB-49C3-893E-90271B1596E4}">
      <dgm:prSet/>
      <dgm:spPr/>
      <dgm:t>
        <a:bodyPr/>
        <a:lstStyle/>
        <a:p>
          <a:endParaRPr lang="en-ZA"/>
        </a:p>
      </dgm:t>
    </dgm:pt>
    <dgm:pt modelId="{A656C195-582A-4F4F-823D-FCF40AF6283A}" type="sibTrans" cxnId="{326D54D2-E5CB-49C3-893E-90271B1596E4}">
      <dgm:prSet/>
      <dgm:spPr/>
      <dgm:t>
        <a:bodyPr/>
        <a:lstStyle/>
        <a:p>
          <a:endParaRPr lang="en-ZA"/>
        </a:p>
      </dgm:t>
    </dgm:pt>
    <dgm:pt modelId="{7643AA6B-1402-4A25-A75F-837BFC6E4AAE}">
      <dgm:prSet custT="1"/>
      <dgm:spPr/>
      <dgm:t>
        <a:bodyPr/>
        <a:lstStyle/>
        <a:p>
          <a:pPr rtl="0"/>
          <a:r>
            <a:rPr lang="en-US" sz="1400" b="1" dirty="0">
              <a:solidFill>
                <a:schemeClr val="tx1"/>
              </a:solidFill>
              <a:latin typeface="Arial Narrow" panose="020B0606020202030204" pitchFamily="34" charset="0"/>
              <a:cs typeface="Arial" panose="020B0604020202020204" pitchFamily="34" charset="0"/>
            </a:rPr>
            <a:t>Environmental Crime</a:t>
          </a:r>
        </a:p>
      </dgm:t>
    </dgm:pt>
    <dgm:pt modelId="{E7EC5DE7-FE7A-424D-82FB-8E03F5827F4D}" type="parTrans" cxnId="{6055ACCF-E32E-4E8A-AE9F-CE917F22B1B2}">
      <dgm:prSet/>
      <dgm:spPr/>
      <dgm:t>
        <a:bodyPr/>
        <a:lstStyle/>
        <a:p>
          <a:endParaRPr lang="en-ZA"/>
        </a:p>
      </dgm:t>
    </dgm:pt>
    <dgm:pt modelId="{8C570935-C2E3-487A-9E14-8701A22FFC71}" type="sibTrans" cxnId="{6055ACCF-E32E-4E8A-AE9F-CE917F22B1B2}">
      <dgm:prSet/>
      <dgm:spPr/>
      <dgm:t>
        <a:bodyPr/>
        <a:lstStyle/>
        <a:p>
          <a:endParaRPr lang="en-ZA"/>
        </a:p>
      </dgm:t>
    </dgm:pt>
    <dgm:pt modelId="{B1B3B766-44A1-42CB-987D-AD650A99D439}">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17 Freezing Orders R4m</a:t>
          </a:r>
        </a:p>
      </dgm:t>
    </dgm:pt>
    <dgm:pt modelId="{2BB5880B-9BDE-4169-A5CF-F975F30A44E3}" type="parTrans" cxnId="{47762CF7-92AB-4AAB-B3D8-B3E049760191}">
      <dgm:prSet/>
      <dgm:spPr/>
      <dgm:t>
        <a:bodyPr/>
        <a:lstStyle/>
        <a:p>
          <a:endParaRPr lang="en-ZA"/>
        </a:p>
      </dgm:t>
    </dgm:pt>
    <dgm:pt modelId="{57F6E86B-2324-4865-BB22-34E09885DD4D}" type="sibTrans" cxnId="{47762CF7-92AB-4AAB-B3D8-B3E049760191}">
      <dgm:prSet/>
      <dgm:spPr/>
      <dgm:t>
        <a:bodyPr/>
        <a:lstStyle/>
        <a:p>
          <a:endParaRPr lang="en-ZA"/>
        </a:p>
      </dgm:t>
    </dgm:pt>
    <dgm:pt modelId="{132F973C-460B-4BD5-A4D8-4F0A34A2DB01}">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R7m recovered</a:t>
          </a:r>
        </a:p>
      </dgm:t>
    </dgm:pt>
    <dgm:pt modelId="{2A23CF27-AC69-4D41-908D-C00F4F0A3B88}" type="parTrans" cxnId="{64C6BE00-E305-48EF-9065-BE53E371D04B}">
      <dgm:prSet/>
      <dgm:spPr/>
      <dgm:t>
        <a:bodyPr/>
        <a:lstStyle/>
        <a:p>
          <a:endParaRPr lang="en-ZA"/>
        </a:p>
      </dgm:t>
    </dgm:pt>
    <dgm:pt modelId="{F215F0A3-9CD5-459B-B397-87FB1A8DA3C0}" type="sibTrans" cxnId="{64C6BE00-E305-48EF-9065-BE53E371D04B}">
      <dgm:prSet/>
      <dgm:spPr/>
      <dgm:t>
        <a:bodyPr/>
        <a:lstStyle/>
        <a:p>
          <a:endParaRPr lang="en-ZA"/>
        </a:p>
      </dgm:t>
    </dgm:pt>
    <dgm:pt modelId="{522160AE-184D-4446-99D6-7AA50ED2978B}">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R43,6m recovered</a:t>
          </a:r>
        </a:p>
      </dgm:t>
    </dgm:pt>
    <dgm:pt modelId="{2C790A3E-BAD4-4B31-9818-DBDBBA182A19}" type="parTrans" cxnId="{8B9A092D-FFDE-4D47-9A56-1ECDF3258CAC}">
      <dgm:prSet/>
      <dgm:spPr/>
      <dgm:t>
        <a:bodyPr/>
        <a:lstStyle/>
        <a:p>
          <a:endParaRPr lang="en-ZA"/>
        </a:p>
      </dgm:t>
    </dgm:pt>
    <dgm:pt modelId="{8704F968-B068-4FB5-9DDD-811BCEEAA30B}" type="sibTrans" cxnId="{8B9A092D-FFDE-4D47-9A56-1ECDF3258CAC}">
      <dgm:prSet/>
      <dgm:spPr/>
      <dgm:t>
        <a:bodyPr/>
        <a:lstStyle/>
        <a:p>
          <a:endParaRPr lang="en-ZA"/>
        </a:p>
      </dgm:t>
    </dgm:pt>
    <dgm:pt modelId="{531B82C8-6DB3-445A-A87E-3B6F7AA9F4A4}">
      <dgm:prSet custT="1"/>
      <dgm:spPr>
        <a:solidFill>
          <a:srgbClr val="92D050"/>
        </a:solidFill>
      </dgm:spPr>
      <dgm:t>
        <a:bodyPr/>
        <a:lstStyle/>
        <a:p>
          <a:pPr rtl="0"/>
          <a:r>
            <a:rPr lang="en-US" sz="1200" b="1" dirty="0">
              <a:solidFill>
                <a:schemeClr val="tx1"/>
              </a:solidFill>
              <a:latin typeface="Arial Narrow" panose="020B0606020202030204" pitchFamily="34" charset="0"/>
              <a:cs typeface="Arial" panose="020B0604020202020204" pitchFamily="34" charset="0"/>
            </a:rPr>
            <a:t>5 Confiscations </a:t>
          </a:r>
          <a:br>
            <a:rPr lang="en-US" sz="1200" b="1" dirty="0">
              <a:solidFill>
                <a:schemeClr val="tx1"/>
              </a:solidFill>
              <a:latin typeface="Arial Narrow" panose="020B0606020202030204" pitchFamily="34" charset="0"/>
              <a:cs typeface="Arial" panose="020B0604020202020204" pitchFamily="34" charset="0"/>
            </a:rPr>
          </a:br>
          <a:r>
            <a:rPr lang="en-US" sz="1200" b="1" dirty="0">
              <a:solidFill>
                <a:schemeClr val="tx1"/>
              </a:solidFill>
              <a:latin typeface="Arial Narrow" panose="020B0606020202030204" pitchFamily="34" charset="0"/>
              <a:cs typeface="Arial" panose="020B0604020202020204" pitchFamily="34" charset="0"/>
            </a:rPr>
            <a:t>R8,7m</a:t>
          </a:r>
        </a:p>
      </dgm:t>
    </dgm:pt>
    <dgm:pt modelId="{4869395E-927E-413F-83F6-55A0518E57A8}" type="parTrans" cxnId="{AADD831C-C921-4CBF-BA60-7BADD10360AE}">
      <dgm:prSet/>
      <dgm:spPr/>
      <dgm:t>
        <a:bodyPr/>
        <a:lstStyle/>
        <a:p>
          <a:endParaRPr lang="en-ZA"/>
        </a:p>
      </dgm:t>
    </dgm:pt>
    <dgm:pt modelId="{7D777D56-0884-4B68-A7CC-8554B3171370}" type="sibTrans" cxnId="{AADD831C-C921-4CBF-BA60-7BADD10360AE}">
      <dgm:prSet/>
      <dgm:spPr/>
      <dgm:t>
        <a:bodyPr/>
        <a:lstStyle/>
        <a:p>
          <a:endParaRPr lang="en-ZA"/>
        </a:p>
      </dgm:t>
    </dgm:pt>
    <dgm:pt modelId="{B4FA7335-2DD4-4D52-AED2-39E48BF1999F}" type="pres">
      <dgm:prSet presAssocID="{64AE89FD-8C4E-4F41-A187-1A1857E4B35F}" presName="Name0" presStyleCnt="0">
        <dgm:presLayoutVars>
          <dgm:chPref val="1"/>
          <dgm:dir/>
          <dgm:animOne val="branch"/>
          <dgm:animLvl val="lvl"/>
          <dgm:resizeHandles val="exact"/>
        </dgm:presLayoutVars>
      </dgm:prSet>
      <dgm:spPr/>
      <dgm:t>
        <a:bodyPr/>
        <a:lstStyle/>
        <a:p>
          <a:endParaRPr lang="en-US"/>
        </a:p>
      </dgm:t>
    </dgm:pt>
    <dgm:pt modelId="{39A16EF8-2BED-424A-B280-21BD2535845B}" type="pres">
      <dgm:prSet presAssocID="{C8A2A5AF-5C0B-4ADC-929A-619CE51A37A6}" presName="root1" presStyleCnt="0"/>
      <dgm:spPr/>
    </dgm:pt>
    <dgm:pt modelId="{29A115C1-D8BD-4560-8C1B-F3331803C869}" type="pres">
      <dgm:prSet presAssocID="{C8A2A5AF-5C0B-4ADC-929A-619CE51A37A6}" presName="LevelOneTextNode" presStyleLbl="node0" presStyleIdx="0" presStyleCnt="1" custScaleX="196379" custScaleY="182868" custLinFactX="-209757" custLinFactNeighborX="-300000" custLinFactNeighborY="-1461">
        <dgm:presLayoutVars>
          <dgm:chPref val="3"/>
        </dgm:presLayoutVars>
      </dgm:prSet>
      <dgm:spPr/>
      <dgm:t>
        <a:bodyPr/>
        <a:lstStyle/>
        <a:p>
          <a:endParaRPr lang="en-US"/>
        </a:p>
      </dgm:t>
    </dgm:pt>
    <dgm:pt modelId="{DD4798F2-E5B8-480C-BC23-2B0E0B979D34}" type="pres">
      <dgm:prSet presAssocID="{C8A2A5AF-5C0B-4ADC-929A-619CE51A37A6}" presName="level2hierChild" presStyleCnt="0"/>
      <dgm:spPr/>
    </dgm:pt>
    <dgm:pt modelId="{DCC149A6-2101-4617-BE7B-181187878F00}" type="pres">
      <dgm:prSet presAssocID="{A27D935A-B15E-4B12-AA90-E09D95B7E76D}" presName="conn2-1" presStyleLbl="parChTrans1D2" presStyleIdx="0" presStyleCnt="3"/>
      <dgm:spPr/>
      <dgm:t>
        <a:bodyPr/>
        <a:lstStyle/>
        <a:p>
          <a:endParaRPr lang="en-US"/>
        </a:p>
      </dgm:t>
    </dgm:pt>
    <dgm:pt modelId="{5FC7E93E-3181-4366-94B9-ED1DB5678410}" type="pres">
      <dgm:prSet presAssocID="{A27D935A-B15E-4B12-AA90-E09D95B7E76D}" presName="connTx" presStyleLbl="parChTrans1D2" presStyleIdx="0" presStyleCnt="3"/>
      <dgm:spPr/>
      <dgm:t>
        <a:bodyPr/>
        <a:lstStyle/>
        <a:p>
          <a:endParaRPr lang="en-US"/>
        </a:p>
      </dgm:t>
    </dgm:pt>
    <dgm:pt modelId="{905F1B31-1E88-4878-A94A-38A9FD163807}" type="pres">
      <dgm:prSet presAssocID="{2A3D135A-2D8C-4726-807F-B17B4EE0E88B}" presName="root2" presStyleCnt="0"/>
      <dgm:spPr/>
    </dgm:pt>
    <dgm:pt modelId="{E76DE21C-D38A-4DB3-91DC-FD3D39BAFDF7}" type="pres">
      <dgm:prSet presAssocID="{2A3D135A-2D8C-4726-807F-B17B4EE0E88B}" presName="LevelTwoTextNode" presStyleLbl="node2" presStyleIdx="0" presStyleCnt="3" custScaleX="131714" custScaleY="108005" custLinFactNeighborX="-81675" custLinFactNeighborY="7204">
        <dgm:presLayoutVars>
          <dgm:chPref val="3"/>
        </dgm:presLayoutVars>
      </dgm:prSet>
      <dgm:spPr/>
      <dgm:t>
        <a:bodyPr/>
        <a:lstStyle/>
        <a:p>
          <a:endParaRPr lang="en-US"/>
        </a:p>
      </dgm:t>
    </dgm:pt>
    <dgm:pt modelId="{8A0E4D01-DDC2-46E8-A04A-0195BAD0CADC}" type="pres">
      <dgm:prSet presAssocID="{2A3D135A-2D8C-4726-807F-B17B4EE0E88B}" presName="level3hierChild" presStyleCnt="0"/>
      <dgm:spPr/>
    </dgm:pt>
    <dgm:pt modelId="{2DC1A761-809F-43E8-BC14-C0B508276861}" type="pres">
      <dgm:prSet presAssocID="{F02B1308-9094-4846-A98A-64094AC8B826}" presName="conn2-1" presStyleLbl="parChTrans1D3" presStyleIdx="0" presStyleCnt="9"/>
      <dgm:spPr/>
      <dgm:t>
        <a:bodyPr/>
        <a:lstStyle/>
        <a:p>
          <a:endParaRPr lang="en-US"/>
        </a:p>
      </dgm:t>
    </dgm:pt>
    <dgm:pt modelId="{FFD3543B-701E-43B7-9CD3-FF89687C6DD8}" type="pres">
      <dgm:prSet presAssocID="{F02B1308-9094-4846-A98A-64094AC8B826}" presName="connTx" presStyleLbl="parChTrans1D3" presStyleIdx="0" presStyleCnt="9"/>
      <dgm:spPr/>
      <dgm:t>
        <a:bodyPr/>
        <a:lstStyle/>
        <a:p>
          <a:endParaRPr lang="en-US"/>
        </a:p>
      </dgm:t>
    </dgm:pt>
    <dgm:pt modelId="{EF6B3B5F-6D47-4242-B8D8-0D44263CF3B1}" type="pres">
      <dgm:prSet presAssocID="{C706287D-E02B-4994-A361-78A18D49D192}" presName="root2" presStyleCnt="0"/>
      <dgm:spPr/>
    </dgm:pt>
    <dgm:pt modelId="{1551D7ED-AF49-4A8E-BA01-C19D21349160}" type="pres">
      <dgm:prSet presAssocID="{C706287D-E02B-4994-A361-78A18D49D192}" presName="LevelTwoTextNode" presStyleLbl="node3" presStyleIdx="0" presStyleCnt="9">
        <dgm:presLayoutVars>
          <dgm:chPref val="3"/>
        </dgm:presLayoutVars>
      </dgm:prSet>
      <dgm:spPr/>
      <dgm:t>
        <a:bodyPr/>
        <a:lstStyle/>
        <a:p>
          <a:endParaRPr lang="en-US"/>
        </a:p>
      </dgm:t>
    </dgm:pt>
    <dgm:pt modelId="{E86DDA6A-4F0B-4AA8-9FF4-445687D4D4A4}" type="pres">
      <dgm:prSet presAssocID="{C706287D-E02B-4994-A361-78A18D49D192}" presName="level3hierChild" presStyleCnt="0"/>
      <dgm:spPr/>
    </dgm:pt>
    <dgm:pt modelId="{A2669FED-E294-4002-A9C2-8AA61D46450A}" type="pres">
      <dgm:prSet presAssocID="{37E9AEFF-22BE-46CF-8C3B-79DDFBC0FAEE}" presName="conn2-1" presStyleLbl="parChTrans1D3" presStyleIdx="1" presStyleCnt="9"/>
      <dgm:spPr/>
      <dgm:t>
        <a:bodyPr/>
        <a:lstStyle/>
        <a:p>
          <a:endParaRPr lang="en-US"/>
        </a:p>
      </dgm:t>
    </dgm:pt>
    <dgm:pt modelId="{3E47D9F0-6F0A-49B9-A941-60B681041289}" type="pres">
      <dgm:prSet presAssocID="{37E9AEFF-22BE-46CF-8C3B-79DDFBC0FAEE}" presName="connTx" presStyleLbl="parChTrans1D3" presStyleIdx="1" presStyleCnt="9"/>
      <dgm:spPr/>
      <dgm:t>
        <a:bodyPr/>
        <a:lstStyle/>
        <a:p>
          <a:endParaRPr lang="en-US"/>
        </a:p>
      </dgm:t>
    </dgm:pt>
    <dgm:pt modelId="{CD88E40D-E1AD-461A-9272-1BB1CC7B3910}" type="pres">
      <dgm:prSet presAssocID="{0A18FB47-AE64-4ED1-8620-76F217959EDE}" presName="root2" presStyleCnt="0"/>
      <dgm:spPr/>
    </dgm:pt>
    <dgm:pt modelId="{6882E71B-ABF6-4BB1-A43A-B6878E38D529}" type="pres">
      <dgm:prSet presAssocID="{0A18FB47-AE64-4ED1-8620-76F217959EDE}" presName="LevelTwoTextNode" presStyleLbl="node3" presStyleIdx="1" presStyleCnt="9">
        <dgm:presLayoutVars>
          <dgm:chPref val="3"/>
        </dgm:presLayoutVars>
      </dgm:prSet>
      <dgm:spPr/>
      <dgm:t>
        <a:bodyPr/>
        <a:lstStyle/>
        <a:p>
          <a:endParaRPr lang="en-US"/>
        </a:p>
      </dgm:t>
    </dgm:pt>
    <dgm:pt modelId="{B5236CA1-7CB1-41EE-B62B-45BA8197C31D}" type="pres">
      <dgm:prSet presAssocID="{0A18FB47-AE64-4ED1-8620-76F217959EDE}" presName="level3hierChild" presStyleCnt="0"/>
      <dgm:spPr/>
    </dgm:pt>
    <dgm:pt modelId="{5768F701-2D22-4CD0-BDEB-62FC41C5B16B}" type="pres">
      <dgm:prSet presAssocID="{709DD36E-2591-40FB-A8E2-93FFCD3E9330}" presName="conn2-1" presStyleLbl="parChTrans1D3" presStyleIdx="2" presStyleCnt="9"/>
      <dgm:spPr/>
      <dgm:t>
        <a:bodyPr/>
        <a:lstStyle/>
        <a:p>
          <a:endParaRPr lang="en-US"/>
        </a:p>
      </dgm:t>
    </dgm:pt>
    <dgm:pt modelId="{D35C8BC5-79B4-4B2A-ADEB-C3DAB3A30E35}" type="pres">
      <dgm:prSet presAssocID="{709DD36E-2591-40FB-A8E2-93FFCD3E9330}" presName="connTx" presStyleLbl="parChTrans1D3" presStyleIdx="2" presStyleCnt="9"/>
      <dgm:spPr/>
      <dgm:t>
        <a:bodyPr/>
        <a:lstStyle/>
        <a:p>
          <a:endParaRPr lang="en-US"/>
        </a:p>
      </dgm:t>
    </dgm:pt>
    <dgm:pt modelId="{529C6CCE-5D79-42DF-8DD5-434099CA9BC3}" type="pres">
      <dgm:prSet presAssocID="{B7B00F05-3DEB-4B78-A543-7174B55A58BB}" presName="root2" presStyleCnt="0"/>
      <dgm:spPr/>
    </dgm:pt>
    <dgm:pt modelId="{D92E3F44-6FD4-4A83-9240-D1D801312B15}" type="pres">
      <dgm:prSet presAssocID="{B7B00F05-3DEB-4B78-A543-7174B55A58BB}" presName="LevelTwoTextNode" presStyleLbl="node3" presStyleIdx="2" presStyleCnt="9">
        <dgm:presLayoutVars>
          <dgm:chPref val="3"/>
        </dgm:presLayoutVars>
      </dgm:prSet>
      <dgm:spPr/>
      <dgm:t>
        <a:bodyPr/>
        <a:lstStyle/>
        <a:p>
          <a:endParaRPr lang="en-US"/>
        </a:p>
      </dgm:t>
    </dgm:pt>
    <dgm:pt modelId="{7846B125-8D22-40ED-BDB6-150CCABFF9BA}" type="pres">
      <dgm:prSet presAssocID="{B7B00F05-3DEB-4B78-A543-7174B55A58BB}" presName="level3hierChild" presStyleCnt="0"/>
      <dgm:spPr/>
    </dgm:pt>
    <dgm:pt modelId="{31393C80-3140-49F5-867D-DC2F1F3BF7CB}" type="pres">
      <dgm:prSet presAssocID="{04396B4C-F688-4799-8FAD-A611D29367CE}" presName="conn2-1" presStyleLbl="parChTrans1D2" presStyleIdx="1" presStyleCnt="3"/>
      <dgm:spPr/>
      <dgm:t>
        <a:bodyPr/>
        <a:lstStyle/>
        <a:p>
          <a:endParaRPr lang="en-US"/>
        </a:p>
      </dgm:t>
    </dgm:pt>
    <dgm:pt modelId="{1B8825B9-0710-4336-8364-10C2A48280E1}" type="pres">
      <dgm:prSet presAssocID="{04396B4C-F688-4799-8FAD-A611D29367CE}" presName="connTx" presStyleLbl="parChTrans1D2" presStyleIdx="1" presStyleCnt="3"/>
      <dgm:spPr/>
      <dgm:t>
        <a:bodyPr/>
        <a:lstStyle/>
        <a:p>
          <a:endParaRPr lang="en-US"/>
        </a:p>
      </dgm:t>
    </dgm:pt>
    <dgm:pt modelId="{DC9A1D4D-783B-44A5-B606-B9CF4F605B14}" type="pres">
      <dgm:prSet presAssocID="{C02C6F41-A928-4256-989D-5788CD1FAF7F}" presName="root2" presStyleCnt="0"/>
      <dgm:spPr/>
    </dgm:pt>
    <dgm:pt modelId="{2E93A178-F4EF-4B91-B768-7CC9639AAC29}" type="pres">
      <dgm:prSet presAssocID="{C02C6F41-A928-4256-989D-5788CD1FAF7F}" presName="LevelTwoTextNode" presStyleLbl="node2" presStyleIdx="1" presStyleCnt="3" custScaleX="133011" custLinFactNeighborX="-81675">
        <dgm:presLayoutVars>
          <dgm:chPref val="3"/>
        </dgm:presLayoutVars>
      </dgm:prSet>
      <dgm:spPr/>
      <dgm:t>
        <a:bodyPr/>
        <a:lstStyle/>
        <a:p>
          <a:endParaRPr lang="en-US"/>
        </a:p>
      </dgm:t>
    </dgm:pt>
    <dgm:pt modelId="{101C4632-2773-4495-8926-6CBAC2F6013A}" type="pres">
      <dgm:prSet presAssocID="{C02C6F41-A928-4256-989D-5788CD1FAF7F}" presName="level3hierChild" presStyleCnt="0"/>
      <dgm:spPr/>
    </dgm:pt>
    <dgm:pt modelId="{857F1078-86F1-476E-9532-EDD5CF6AD0E1}" type="pres">
      <dgm:prSet presAssocID="{BB561ABC-FD09-4392-B61E-49CFB1720596}" presName="conn2-1" presStyleLbl="parChTrans1D3" presStyleIdx="3" presStyleCnt="9"/>
      <dgm:spPr/>
      <dgm:t>
        <a:bodyPr/>
        <a:lstStyle/>
        <a:p>
          <a:endParaRPr lang="en-US"/>
        </a:p>
      </dgm:t>
    </dgm:pt>
    <dgm:pt modelId="{9D99A72E-0F41-446A-A3C7-A0FB5D3BD6C4}" type="pres">
      <dgm:prSet presAssocID="{BB561ABC-FD09-4392-B61E-49CFB1720596}" presName="connTx" presStyleLbl="parChTrans1D3" presStyleIdx="3" presStyleCnt="9"/>
      <dgm:spPr/>
      <dgm:t>
        <a:bodyPr/>
        <a:lstStyle/>
        <a:p>
          <a:endParaRPr lang="en-US"/>
        </a:p>
      </dgm:t>
    </dgm:pt>
    <dgm:pt modelId="{E6F38C5A-AA4D-42A8-8954-A220AD07E568}" type="pres">
      <dgm:prSet presAssocID="{BB4A39C3-9AFD-4ABF-92F6-0D45E68D20B0}" presName="root2" presStyleCnt="0"/>
      <dgm:spPr/>
    </dgm:pt>
    <dgm:pt modelId="{A86A793C-C836-4436-980C-8E4E299C5D83}" type="pres">
      <dgm:prSet presAssocID="{BB4A39C3-9AFD-4ABF-92F6-0D45E68D20B0}" presName="LevelTwoTextNode" presStyleLbl="node3" presStyleIdx="3" presStyleCnt="9">
        <dgm:presLayoutVars>
          <dgm:chPref val="3"/>
        </dgm:presLayoutVars>
      </dgm:prSet>
      <dgm:spPr/>
      <dgm:t>
        <a:bodyPr/>
        <a:lstStyle/>
        <a:p>
          <a:endParaRPr lang="en-US"/>
        </a:p>
      </dgm:t>
    </dgm:pt>
    <dgm:pt modelId="{14022B9B-8C41-4BAD-8901-AC80268E0442}" type="pres">
      <dgm:prSet presAssocID="{BB4A39C3-9AFD-4ABF-92F6-0D45E68D20B0}" presName="level3hierChild" presStyleCnt="0"/>
      <dgm:spPr/>
    </dgm:pt>
    <dgm:pt modelId="{BE4F6A59-6EEB-4AB3-BA04-AD5CAB4E76C6}" type="pres">
      <dgm:prSet presAssocID="{5D2AE58D-873E-40F8-801B-F1B216195B5C}" presName="conn2-1" presStyleLbl="parChTrans1D3" presStyleIdx="4" presStyleCnt="9"/>
      <dgm:spPr/>
      <dgm:t>
        <a:bodyPr/>
        <a:lstStyle/>
        <a:p>
          <a:endParaRPr lang="en-US"/>
        </a:p>
      </dgm:t>
    </dgm:pt>
    <dgm:pt modelId="{71544E6C-B08F-4E32-B887-41108D8B9298}" type="pres">
      <dgm:prSet presAssocID="{5D2AE58D-873E-40F8-801B-F1B216195B5C}" presName="connTx" presStyleLbl="parChTrans1D3" presStyleIdx="4" presStyleCnt="9"/>
      <dgm:spPr/>
      <dgm:t>
        <a:bodyPr/>
        <a:lstStyle/>
        <a:p>
          <a:endParaRPr lang="en-US"/>
        </a:p>
      </dgm:t>
    </dgm:pt>
    <dgm:pt modelId="{DFFFF73C-B810-455E-A721-77C3DE3ECB39}" type="pres">
      <dgm:prSet presAssocID="{5A9A57CB-7533-449E-B4BC-DE2BF3642FC1}" presName="root2" presStyleCnt="0"/>
      <dgm:spPr/>
    </dgm:pt>
    <dgm:pt modelId="{15810140-4CCA-4553-B156-D39906924B92}" type="pres">
      <dgm:prSet presAssocID="{5A9A57CB-7533-449E-B4BC-DE2BF3642FC1}" presName="LevelTwoTextNode" presStyleLbl="node3" presStyleIdx="4" presStyleCnt="9">
        <dgm:presLayoutVars>
          <dgm:chPref val="3"/>
        </dgm:presLayoutVars>
      </dgm:prSet>
      <dgm:spPr/>
      <dgm:t>
        <a:bodyPr/>
        <a:lstStyle/>
        <a:p>
          <a:endParaRPr lang="en-US"/>
        </a:p>
      </dgm:t>
    </dgm:pt>
    <dgm:pt modelId="{8D7C9B91-83B3-4323-87F6-E2DDF8F90484}" type="pres">
      <dgm:prSet presAssocID="{5A9A57CB-7533-449E-B4BC-DE2BF3642FC1}" presName="level3hierChild" presStyleCnt="0"/>
      <dgm:spPr/>
    </dgm:pt>
    <dgm:pt modelId="{2B5347DA-C2D2-4875-8618-21309A0AE563}" type="pres">
      <dgm:prSet presAssocID="{2C790A3E-BAD4-4B31-9818-DBDBBA182A19}" presName="conn2-1" presStyleLbl="parChTrans1D3" presStyleIdx="5" presStyleCnt="9"/>
      <dgm:spPr/>
      <dgm:t>
        <a:bodyPr/>
        <a:lstStyle/>
        <a:p>
          <a:endParaRPr lang="en-US"/>
        </a:p>
      </dgm:t>
    </dgm:pt>
    <dgm:pt modelId="{A9399C69-5710-416B-B018-AA06A31D06FF}" type="pres">
      <dgm:prSet presAssocID="{2C790A3E-BAD4-4B31-9818-DBDBBA182A19}" presName="connTx" presStyleLbl="parChTrans1D3" presStyleIdx="5" presStyleCnt="9"/>
      <dgm:spPr/>
      <dgm:t>
        <a:bodyPr/>
        <a:lstStyle/>
        <a:p>
          <a:endParaRPr lang="en-US"/>
        </a:p>
      </dgm:t>
    </dgm:pt>
    <dgm:pt modelId="{18685BDB-81BF-4896-BE82-D4BC638C7A4E}" type="pres">
      <dgm:prSet presAssocID="{522160AE-184D-4446-99D6-7AA50ED2978B}" presName="root2" presStyleCnt="0"/>
      <dgm:spPr/>
    </dgm:pt>
    <dgm:pt modelId="{765D7101-6F5E-4888-B240-29E1A5C48800}" type="pres">
      <dgm:prSet presAssocID="{522160AE-184D-4446-99D6-7AA50ED2978B}" presName="LevelTwoTextNode" presStyleLbl="node3" presStyleIdx="5" presStyleCnt="9">
        <dgm:presLayoutVars>
          <dgm:chPref val="3"/>
        </dgm:presLayoutVars>
      </dgm:prSet>
      <dgm:spPr/>
      <dgm:t>
        <a:bodyPr/>
        <a:lstStyle/>
        <a:p>
          <a:endParaRPr lang="en-US"/>
        </a:p>
      </dgm:t>
    </dgm:pt>
    <dgm:pt modelId="{36A88704-A455-47B3-8000-E98FC213BA53}" type="pres">
      <dgm:prSet presAssocID="{522160AE-184D-4446-99D6-7AA50ED2978B}" presName="level3hierChild" presStyleCnt="0"/>
      <dgm:spPr/>
    </dgm:pt>
    <dgm:pt modelId="{CC73096D-F1AA-4FBF-84E1-469B1C58CDA9}" type="pres">
      <dgm:prSet presAssocID="{E7EC5DE7-FE7A-424D-82FB-8E03F5827F4D}" presName="conn2-1" presStyleLbl="parChTrans1D2" presStyleIdx="2" presStyleCnt="3"/>
      <dgm:spPr/>
      <dgm:t>
        <a:bodyPr/>
        <a:lstStyle/>
        <a:p>
          <a:endParaRPr lang="en-US"/>
        </a:p>
      </dgm:t>
    </dgm:pt>
    <dgm:pt modelId="{09425665-3FF0-4366-9788-E32AFA56C837}" type="pres">
      <dgm:prSet presAssocID="{E7EC5DE7-FE7A-424D-82FB-8E03F5827F4D}" presName="connTx" presStyleLbl="parChTrans1D2" presStyleIdx="2" presStyleCnt="3"/>
      <dgm:spPr/>
      <dgm:t>
        <a:bodyPr/>
        <a:lstStyle/>
        <a:p>
          <a:endParaRPr lang="en-US"/>
        </a:p>
      </dgm:t>
    </dgm:pt>
    <dgm:pt modelId="{D108E7E5-13CA-4C59-B42B-FC9EF1479B98}" type="pres">
      <dgm:prSet presAssocID="{7643AA6B-1402-4A25-A75F-837BFC6E4AAE}" presName="root2" presStyleCnt="0"/>
      <dgm:spPr/>
    </dgm:pt>
    <dgm:pt modelId="{DB6C936B-91F3-4CDC-9646-1A15424B0BCC}" type="pres">
      <dgm:prSet presAssocID="{7643AA6B-1402-4A25-A75F-837BFC6E4AAE}" presName="LevelTwoTextNode" presStyleLbl="node2" presStyleIdx="2" presStyleCnt="3" custScaleX="130815" custLinFactNeighborX="-80948" custLinFactNeighborY="27613">
        <dgm:presLayoutVars>
          <dgm:chPref val="3"/>
        </dgm:presLayoutVars>
      </dgm:prSet>
      <dgm:spPr/>
      <dgm:t>
        <a:bodyPr/>
        <a:lstStyle/>
        <a:p>
          <a:endParaRPr lang="en-US"/>
        </a:p>
      </dgm:t>
    </dgm:pt>
    <dgm:pt modelId="{5947B5D4-AD1A-42D8-94F1-757DBBB8A71F}" type="pres">
      <dgm:prSet presAssocID="{7643AA6B-1402-4A25-A75F-837BFC6E4AAE}" presName="level3hierChild" presStyleCnt="0"/>
      <dgm:spPr/>
    </dgm:pt>
    <dgm:pt modelId="{0AB4E677-6E73-41B5-8142-A1921D29C4C1}" type="pres">
      <dgm:prSet presAssocID="{2BB5880B-9BDE-4169-A5CF-F975F30A44E3}" presName="conn2-1" presStyleLbl="parChTrans1D3" presStyleIdx="6" presStyleCnt="9"/>
      <dgm:spPr/>
      <dgm:t>
        <a:bodyPr/>
        <a:lstStyle/>
        <a:p>
          <a:endParaRPr lang="en-US"/>
        </a:p>
      </dgm:t>
    </dgm:pt>
    <dgm:pt modelId="{7A3F33EE-6D28-459F-BC2C-184193F8ECFF}" type="pres">
      <dgm:prSet presAssocID="{2BB5880B-9BDE-4169-A5CF-F975F30A44E3}" presName="connTx" presStyleLbl="parChTrans1D3" presStyleIdx="6" presStyleCnt="9"/>
      <dgm:spPr/>
      <dgm:t>
        <a:bodyPr/>
        <a:lstStyle/>
        <a:p>
          <a:endParaRPr lang="en-US"/>
        </a:p>
      </dgm:t>
    </dgm:pt>
    <dgm:pt modelId="{3AE54368-3CE6-4392-828B-A181DFF89D6A}" type="pres">
      <dgm:prSet presAssocID="{B1B3B766-44A1-42CB-987D-AD650A99D439}" presName="root2" presStyleCnt="0"/>
      <dgm:spPr/>
    </dgm:pt>
    <dgm:pt modelId="{AE8E7477-BE59-4919-9FAE-13561C938934}" type="pres">
      <dgm:prSet presAssocID="{B1B3B766-44A1-42CB-987D-AD650A99D439}" presName="LevelTwoTextNode" presStyleLbl="node3" presStyleIdx="6" presStyleCnt="9">
        <dgm:presLayoutVars>
          <dgm:chPref val="3"/>
        </dgm:presLayoutVars>
      </dgm:prSet>
      <dgm:spPr/>
      <dgm:t>
        <a:bodyPr/>
        <a:lstStyle/>
        <a:p>
          <a:endParaRPr lang="en-US"/>
        </a:p>
      </dgm:t>
    </dgm:pt>
    <dgm:pt modelId="{DEEE3767-C41A-4FFD-B553-6A6C961BF3FA}" type="pres">
      <dgm:prSet presAssocID="{B1B3B766-44A1-42CB-987D-AD650A99D439}" presName="level3hierChild" presStyleCnt="0"/>
      <dgm:spPr/>
    </dgm:pt>
    <dgm:pt modelId="{79F43587-B395-47E2-84EC-484C7805414D}" type="pres">
      <dgm:prSet presAssocID="{4869395E-927E-413F-83F6-55A0518E57A8}" presName="conn2-1" presStyleLbl="parChTrans1D3" presStyleIdx="7" presStyleCnt="9"/>
      <dgm:spPr/>
      <dgm:t>
        <a:bodyPr/>
        <a:lstStyle/>
        <a:p>
          <a:endParaRPr lang="en-US"/>
        </a:p>
      </dgm:t>
    </dgm:pt>
    <dgm:pt modelId="{13C6094A-F446-4467-95CE-43F5A2CCCD9D}" type="pres">
      <dgm:prSet presAssocID="{4869395E-927E-413F-83F6-55A0518E57A8}" presName="connTx" presStyleLbl="parChTrans1D3" presStyleIdx="7" presStyleCnt="9"/>
      <dgm:spPr/>
      <dgm:t>
        <a:bodyPr/>
        <a:lstStyle/>
        <a:p>
          <a:endParaRPr lang="en-US"/>
        </a:p>
      </dgm:t>
    </dgm:pt>
    <dgm:pt modelId="{7F689413-1EAB-4779-BE5D-6320A23267D4}" type="pres">
      <dgm:prSet presAssocID="{531B82C8-6DB3-445A-A87E-3B6F7AA9F4A4}" presName="root2" presStyleCnt="0"/>
      <dgm:spPr/>
    </dgm:pt>
    <dgm:pt modelId="{5103C5A1-484C-4614-8A9F-E57E61549EDF}" type="pres">
      <dgm:prSet presAssocID="{531B82C8-6DB3-445A-A87E-3B6F7AA9F4A4}" presName="LevelTwoTextNode" presStyleLbl="node3" presStyleIdx="7" presStyleCnt="9">
        <dgm:presLayoutVars>
          <dgm:chPref val="3"/>
        </dgm:presLayoutVars>
      </dgm:prSet>
      <dgm:spPr/>
      <dgm:t>
        <a:bodyPr/>
        <a:lstStyle/>
        <a:p>
          <a:endParaRPr lang="en-US"/>
        </a:p>
      </dgm:t>
    </dgm:pt>
    <dgm:pt modelId="{9A78008D-17B8-434E-980B-07CC25AC8C6D}" type="pres">
      <dgm:prSet presAssocID="{531B82C8-6DB3-445A-A87E-3B6F7AA9F4A4}" presName="level3hierChild" presStyleCnt="0"/>
      <dgm:spPr/>
    </dgm:pt>
    <dgm:pt modelId="{F8E266A9-FE03-477D-A737-BC1D1CDFEEBA}" type="pres">
      <dgm:prSet presAssocID="{2A23CF27-AC69-4D41-908D-C00F4F0A3B88}" presName="conn2-1" presStyleLbl="parChTrans1D3" presStyleIdx="8" presStyleCnt="9"/>
      <dgm:spPr/>
      <dgm:t>
        <a:bodyPr/>
        <a:lstStyle/>
        <a:p>
          <a:endParaRPr lang="en-US"/>
        </a:p>
      </dgm:t>
    </dgm:pt>
    <dgm:pt modelId="{2FF0EC65-374E-4C5B-9D9B-EDDE500A4D34}" type="pres">
      <dgm:prSet presAssocID="{2A23CF27-AC69-4D41-908D-C00F4F0A3B88}" presName="connTx" presStyleLbl="parChTrans1D3" presStyleIdx="8" presStyleCnt="9"/>
      <dgm:spPr/>
      <dgm:t>
        <a:bodyPr/>
        <a:lstStyle/>
        <a:p>
          <a:endParaRPr lang="en-US"/>
        </a:p>
      </dgm:t>
    </dgm:pt>
    <dgm:pt modelId="{F2943B83-B7BC-4ED7-98AA-60F36B9117A4}" type="pres">
      <dgm:prSet presAssocID="{132F973C-460B-4BD5-A4D8-4F0A34A2DB01}" presName="root2" presStyleCnt="0"/>
      <dgm:spPr/>
    </dgm:pt>
    <dgm:pt modelId="{4F96D654-8557-4533-AFC7-CDD4ABC34B6B}" type="pres">
      <dgm:prSet presAssocID="{132F973C-460B-4BD5-A4D8-4F0A34A2DB01}" presName="LevelTwoTextNode" presStyleLbl="node3" presStyleIdx="8" presStyleCnt="9">
        <dgm:presLayoutVars>
          <dgm:chPref val="3"/>
        </dgm:presLayoutVars>
      </dgm:prSet>
      <dgm:spPr/>
      <dgm:t>
        <a:bodyPr/>
        <a:lstStyle/>
        <a:p>
          <a:endParaRPr lang="en-US"/>
        </a:p>
      </dgm:t>
    </dgm:pt>
    <dgm:pt modelId="{DA56999E-4F31-4D0E-97FA-121D119F676A}" type="pres">
      <dgm:prSet presAssocID="{132F973C-460B-4BD5-A4D8-4F0A34A2DB01}" presName="level3hierChild" presStyleCnt="0"/>
      <dgm:spPr/>
    </dgm:pt>
  </dgm:ptLst>
  <dgm:cxnLst>
    <dgm:cxn modelId="{E1E9136E-6262-46FA-B65C-04A73D9D3271}" type="presOf" srcId="{04396B4C-F688-4799-8FAD-A611D29367CE}" destId="{1B8825B9-0710-4336-8364-10C2A48280E1}" srcOrd="1" destOrd="0" presId="urn:microsoft.com/office/officeart/2008/layout/HorizontalMultiLevelHierarchy"/>
    <dgm:cxn modelId="{4B7C025D-F695-4B78-9DDA-4E352199EE13}" type="presOf" srcId="{2A23CF27-AC69-4D41-908D-C00F4F0A3B88}" destId="{F8E266A9-FE03-477D-A737-BC1D1CDFEEBA}" srcOrd="0" destOrd="0" presId="urn:microsoft.com/office/officeart/2008/layout/HorizontalMultiLevelHierarchy"/>
    <dgm:cxn modelId="{8B9A092D-FFDE-4D47-9A56-1ECDF3258CAC}" srcId="{C02C6F41-A928-4256-989D-5788CD1FAF7F}" destId="{522160AE-184D-4446-99D6-7AA50ED2978B}" srcOrd="2" destOrd="0" parTransId="{2C790A3E-BAD4-4B31-9818-DBDBBA182A19}" sibTransId="{8704F968-B068-4FB5-9DDD-811BCEEAA30B}"/>
    <dgm:cxn modelId="{406330D0-DCEC-49A8-815A-864704B1DDED}" type="presOf" srcId="{709DD36E-2591-40FB-A8E2-93FFCD3E9330}" destId="{5768F701-2D22-4CD0-BDEB-62FC41C5B16B}" srcOrd="0" destOrd="0" presId="urn:microsoft.com/office/officeart/2008/layout/HorizontalMultiLevelHierarchy"/>
    <dgm:cxn modelId="{CEFE5985-3222-4E66-A5EB-C14D94785B17}" type="presOf" srcId="{F02B1308-9094-4846-A98A-64094AC8B826}" destId="{2DC1A761-809F-43E8-BC14-C0B508276861}" srcOrd="0" destOrd="0" presId="urn:microsoft.com/office/officeart/2008/layout/HorizontalMultiLevelHierarchy"/>
    <dgm:cxn modelId="{DFBD01F8-BCCE-425E-AE0B-0FE4D3C94082}" type="presOf" srcId="{4869395E-927E-413F-83F6-55A0518E57A8}" destId="{79F43587-B395-47E2-84EC-484C7805414D}" srcOrd="0" destOrd="0" presId="urn:microsoft.com/office/officeart/2008/layout/HorizontalMultiLevelHierarchy"/>
    <dgm:cxn modelId="{6F246CA1-C877-4B97-9EFE-16683B35E9A7}" type="presOf" srcId="{5D2AE58D-873E-40F8-801B-F1B216195B5C}" destId="{BE4F6A59-6EEB-4AB3-BA04-AD5CAB4E76C6}" srcOrd="0" destOrd="0" presId="urn:microsoft.com/office/officeart/2008/layout/HorizontalMultiLevelHierarchy"/>
    <dgm:cxn modelId="{47762CF7-92AB-4AAB-B3D8-B3E049760191}" srcId="{7643AA6B-1402-4A25-A75F-837BFC6E4AAE}" destId="{B1B3B766-44A1-42CB-987D-AD650A99D439}" srcOrd="0" destOrd="0" parTransId="{2BB5880B-9BDE-4169-A5CF-F975F30A44E3}" sibTransId="{57F6E86B-2324-4865-BB22-34E09885DD4D}"/>
    <dgm:cxn modelId="{6DDC1EF6-4D71-4503-BF03-8C171F8BA51A}" type="presOf" srcId="{A27D935A-B15E-4B12-AA90-E09D95B7E76D}" destId="{5FC7E93E-3181-4366-94B9-ED1DB5678410}" srcOrd="1" destOrd="0" presId="urn:microsoft.com/office/officeart/2008/layout/HorizontalMultiLevelHierarchy"/>
    <dgm:cxn modelId="{326D54D2-E5CB-49C3-893E-90271B1596E4}" srcId="{C02C6F41-A928-4256-989D-5788CD1FAF7F}" destId="{5A9A57CB-7533-449E-B4BC-DE2BF3642FC1}" srcOrd="1" destOrd="0" parTransId="{5D2AE58D-873E-40F8-801B-F1B216195B5C}" sibTransId="{A656C195-582A-4F4F-823D-FCF40AF6283A}"/>
    <dgm:cxn modelId="{DA16E07A-4A2A-4525-B218-FC9C569725DB}" type="presOf" srcId="{5D2AE58D-873E-40F8-801B-F1B216195B5C}" destId="{71544E6C-B08F-4E32-B887-41108D8B9298}" srcOrd="1" destOrd="0" presId="urn:microsoft.com/office/officeart/2008/layout/HorizontalMultiLevelHierarchy"/>
    <dgm:cxn modelId="{A6CC73A3-01D5-41BA-83E8-DC80976C6DF5}" type="presOf" srcId="{B1B3B766-44A1-42CB-987D-AD650A99D439}" destId="{AE8E7477-BE59-4919-9FAE-13561C938934}" srcOrd="0" destOrd="0" presId="urn:microsoft.com/office/officeart/2008/layout/HorizontalMultiLevelHierarchy"/>
    <dgm:cxn modelId="{4C57A529-6B10-4408-B601-EBFE1629A247}" type="presOf" srcId="{7643AA6B-1402-4A25-A75F-837BFC6E4AAE}" destId="{DB6C936B-91F3-4CDC-9646-1A15424B0BCC}" srcOrd="0" destOrd="0" presId="urn:microsoft.com/office/officeart/2008/layout/HorizontalMultiLevelHierarchy"/>
    <dgm:cxn modelId="{380315F0-7F7C-4A06-B80E-3045BAC45F75}" srcId="{C8A2A5AF-5C0B-4ADC-929A-619CE51A37A6}" destId="{C02C6F41-A928-4256-989D-5788CD1FAF7F}" srcOrd="1" destOrd="0" parTransId="{04396B4C-F688-4799-8FAD-A611D29367CE}" sibTransId="{6490E470-3418-4322-BD55-DD9519CF2D58}"/>
    <dgm:cxn modelId="{FF2632DD-CDC4-4AB2-963B-1E5A2E538B4F}" type="presOf" srcId="{2BB5880B-9BDE-4169-A5CF-F975F30A44E3}" destId="{7A3F33EE-6D28-459F-BC2C-184193F8ECFF}" srcOrd="1" destOrd="0" presId="urn:microsoft.com/office/officeart/2008/layout/HorizontalMultiLevelHierarchy"/>
    <dgm:cxn modelId="{CC7504EB-400D-4546-B343-EBB8F7CEC522}" type="presOf" srcId="{C8A2A5AF-5C0B-4ADC-929A-619CE51A37A6}" destId="{29A115C1-D8BD-4560-8C1B-F3331803C869}" srcOrd="0" destOrd="0" presId="urn:microsoft.com/office/officeart/2008/layout/HorizontalMultiLevelHierarchy"/>
    <dgm:cxn modelId="{CF7A5BB4-6CE5-47CB-B4A7-3CCFF8C30730}" type="presOf" srcId="{A27D935A-B15E-4B12-AA90-E09D95B7E76D}" destId="{DCC149A6-2101-4617-BE7B-181187878F00}" srcOrd="0" destOrd="0" presId="urn:microsoft.com/office/officeart/2008/layout/HorizontalMultiLevelHierarchy"/>
    <dgm:cxn modelId="{E6594E66-E3ED-4804-90AB-86E432D08925}" type="presOf" srcId="{64AE89FD-8C4E-4F41-A187-1A1857E4B35F}" destId="{B4FA7335-2DD4-4D52-AED2-39E48BF1999F}" srcOrd="0" destOrd="0" presId="urn:microsoft.com/office/officeart/2008/layout/HorizontalMultiLevelHierarchy"/>
    <dgm:cxn modelId="{2CE15483-BD8F-42B0-854D-1FB15BBE51F4}" type="presOf" srcId="{C706287D-E02B-4994-A361-78A18D49D192}" destId="{1551D7ED-AF49-4A8E-BA01-C19D21349160}" srcOrd="0" destOrd="0" presId="urn:microsoft.com/office/officeart/2008/layout/HorizontalMultiLevelHierarchy"/>
    <dgm:cxn modelId="{496BA683-3074-40A9-9547-1F9A14A7BFE1}" type="presOf" srcId="{709DD36E-2591-40FB-A8E2-93FFCD3E9330}" destId="{D35C8BC5-79B4-4B2A-ADEB-C3DAB3A30E35}" srcOrd="1" destOrd="0" presId="urn:microsoft.com/office/officeart/2008/layout/HorizontalMultiLevelHierarchy"/>
    <dgm:cxn modelId="{235DBDA4-E334-4F4C-9897-2966E2F85A06}" type="presOf" srcId="{4869395E-927E-413F-83F6-55A0518E57A8}" destId="{13C6094A-F446-4467-95CE-43F5A2CCCD9D}" srcOrd="1" destOrd="0" presId="urn:microsoft.com/office/officeart/2008/layout/HorizontalMultiLevelHierarchy"/>
    <dgm:cxn modelId="{25AD4717-E921-4100-9465-7CBC92EFCC1D}" srcId="{2A3D135A-2D8C-4726-807F-B17B4EE0E88B}" destId="{B7B00F05-3DEB-4B78-A543-7174B55A58BB}" srcOrd="2" destOrd="0" parTransId="{709DD36E-2591-40FB-A8E2-93FFCD3E9330}" sibTransId="{29813ACD-739C-4B59-92B7-845EE5441E45}"/>
    <dgm:cxn modelId="{C01965EE-91F3-49C8-8BEA-97C5BD42BEFD}" srcId="{64AE89FD-8C4E-4F41-A187-1A1857E4B35F}" destId="{C8A2A5AF-5C0B-4ADC-929A-619CE51A37A6}" srcOrd="0" destOrd="0" parTransId="{67AD338E-989D-467B-8421-7F034A744F13}" sibTransId="{53F8A59F-AB35-48B1-AA48-8E847B69FB75}"/>
    <dgm:cxn modelId="{60F12DD2-3C21-412E-842E-4D58640B56C4}" srcId="{C02C6F41-A928-4256-989D-5788CD1FAF7F}" destId="{BB4A39C3-9AFD-4ABF-92F6-0D45E68D20B0}" srcOrd="0" destOrd="0" parTransId="{BB561ABC-FD09-4392-B61E-49CFB1720596}" sibTransId="{60ACDD48-4283-4969-9DB3-0035270296BC}"/>
    <dgm:cxn modelId="{A7D34717-A328-433F-A270-B0EDF20DD6AE}" type="presOf" srcId="{BB4A39C3-9AFD-4ABF-92F6-0D45E68D20B0}" destId="{A86A793C-C836-4436-980C-8E4E299C5D83}" srcOrd="0" destOrd="0" presId="urn:microsoft.com/office/officeart/2008/layout/HorizontalMultiLevelHierarchy"/>
    <dgm:cxn modelId="{131B3471-8324-431B-A9B8-DAF42685F978}" type="presOf" srcId="{2A3D135A-2D8C-4726-807F-B17B4EE0E88B}" destId="{E76DE21C-D38A-4DB3-91DC-FD3D39BAFDF7}" srcOrd="0" destOrd="0" presId="urn:microsoft.com/office/officeart/2008/layout/HorizontalMultiLevelHierarchy"/>
    <dgm:cxn modelId="{8C0D82EC-2DB9-48EE-97BF-85F250B32C57}" srcId="{2A3D135A-2D8C-4726-807F-B17B4EE0E88B}" destId="{C706287D-E02B-4994-A361-78A18D49D192}" srcOrd="0" destOrd="0" parTransId="{F02B1308-9094-4846-A98A-64094AC8B826}" sibTransId="{57AF1DCB-3D10-4482-A70F-AF8B93FD6BCE}"/>
    <dgm:cxn modelId="{8C25D401-7CC1-4F64-829A-E1646E2DFE63}" type="presOf" srcId="{2C790A3E-BAD4-4B31-9818-DBDBBA182A19}" destId="{2B5347DA-C2D2-4875-8618-21309A0AE563}" srcOrd="0" destOrd="0" presId="urn:microsoft.com/office/officeart/2008/layout/HorizontalMultiLevelHierarchy"/>
    <dgm:cxn modelId="{1DF4BC01-1D6D-444C-839D-D2ED22BDD24E}" type="presOf" srcId="{2C790A3E-BAD4-4B31-9818-DBDBBA182A19}" destId="{A9399C69-5710-416B-B018-AA06A31D06FF}" srcOrd="1" destOrd="0" presId="urn:microsoft.com/office/officeart/2008/layout/HorizontalMultiLevelHierarchy"/>
    <dgm:cxn modelId="{AADD831C-C921-4CBF-BA60-7BADD10360AE}" srcId="{7643AA6B-1402-4A25-A75F-837BFC6E4AAE}" destId="{531B82C8-6DB3-445A-A87E-3B6F7AA9F4A4}" srcOrd="1" destOrd="0" parTransId="{4869395E-927E-413F-83F6-55A0518E57A8}" sibTransId="{7D777D56-0884-4B68-A7CC-8554B3171370}"/>
    <dgm:cxn modelId="{ED9E9467-0441-472C-A67B-6DF1724D89B8}" srcId="{2A3D135A-2D8C-4726-807F-B17B4EE0E88B}" destId="{0A18FB47-AE64-4ED1-8620-76F217959EDE}" srcOrd="1" destOrd="0" parTransId="{37E9AEFF-22BE-46CF-8C3B-79DDFBC0FAEE}" sibTransId="{967F9E73-276B-4098-A9FA-A9EFCFD7AD4F}"/>
    <dgm:cxn modelId="{9534B114-8B05-4415-B6DA-D3A78083054C}" type="presOf" srcId="{BB561ABC-FD09-4392-B61E-49CFB1720596}" destId="{9D99A72E-0F41-446A-A3C7-A0FB5D3BD6C4}" srcOrd="1" destOrd="0" presId="urn:microsoft.com/office/officeart/2008/layout/HorizontalMultiLevelHierarchy"/>
    <dgm:cxn modelId="{053046FD-C677-44DA-88CB-BE5C51B6DE21}" type="presOf" srcId="{0A18FB47-AE64-4ED1-8620-76F217959EDE}" destId="{6882E71B-ABF6-4BB1-A43A-B6878E38D529}" srcOrd="0" destOrd="0" presId="urn:microsoft.com/office/officeart/2008/layout/HorizontalMultiLevelHierarchy"/>
    <dgm:cxn modelId="{054BE901-20EB-44F2-8F82-246E0AC08B82}" type="presOf" srcId="{5A9A57CB-7533-449E-B4BC-DE2BF3642FC1}" destId="{15810140-4CCA-4553-B156-D39906924B92}" srcOrd="0" destOrd="0" presId="urn:microsoft.com/office/officeart/2008/layout/HorizontalMultiLevelHierarchy"/>
    <dgm:cxn modelId="{1C0B1C16-C704-4AE4-A775-D23E09D1A470}" type="presOf" srcId="{2BB5880B-9BDE-4169-A5CF-F975F30A44E3}" destId="{0AB4E677-6E73-41B5-8142-A1921D29C4C1}" srcOrd="0" destOrd="0" presId="urn:microsoft.com/office/officeart/2008/layout/HorizontalMultiLevelHierarchy"/>
    <dgm:cxn modelId="{B4FA7392-04EE-4607-A36C-9D1F3FFCBFC5}" type="presOf" srcId="{B7B00F05-3DEB-4B78-A543-7174B55A58BB}" destId="{D92E3F44-6FD4-4A83-9240-D1D801312B15}" srcOrd="0" destOrd="0" presId="urn:microsoft.com/office/officeart/2008/layout/HorizontalMultiLevelHierarchy"/>
    <dgm:cxn modelId="{6055ACCF-E32E-4E8A-AE9F-CE917F22B1B2}" srcId="{C8A2A5AF-5C0B-4ADC-929A-619CE51A37A6}" destId="{7643AA6B-1402-4A25-A75F-837BFC6E4AAE}" srcOrd="2" destOrd="0" parTransId="{E7EC5DE7-FE7A-424D-82FB-8E03F5827F4D}" sibTransId="{8C570935-C2E3-487A-9E14-8701A22FFC71}"/>
    <dgm:cxn modelId="{3F9C37AC-613B-41F6-B618-979A6A36D882}" srcId="{C8A2A5AF-5C0B-4ADC-929A-619CE51A37A6}" destId="{2A3D135A-2D8C-4726-807F-B17B4EE0E88B}" srcOrd="0" destOrd="0" parTransId="{A27D935A-B15E-4B12-AA90-E09D95B7E76D}" sibTransId="{BB194A70-C6D5-41B5-8CC2-04266131463B}"/>
    <dgm:cxn modelId="{64C6BE00-E305-48EF-9065-BE53E371D04B}" srcId="{7643AA6B-1402-4A25-A75F-837BFC6E4AAE}" destId="{132F973C-460B-4BD5-A4D8-4F0A34A2DB01}" srcOrd="2" destOrd="0" parTransId="{2A23CF27-AC69-4D41-908D-C00F4F0A3B88}" sibTransId="{F215F0A3-9CD5-459B-B397-87FB1A8DA3C0}"/>
    <dgm:cxn modelId="{74230350-4F58-47C9-BB0A-9B89E04ED5B3}" type="presOf" srcId="{37E9AEFF-22BE-46CF-8C3B-79DDFBC0FAEE}" destId="{3E47D9F0-6F0A-49B9-A941-60B681041289}" srcOrd="1" destOrd="0" presId="urn:microsoft.com/office/officeart/2008/layout/HorizontalMultiLevelHierarchy"/>
    <dgm:cxn modelId="{51519167-DE22-4D63-A531-798C2745CA09}" type="presOf" srcId="{BB561ABC-FD09-4392-B61E-49CFB1720596}" destId="{857F1078-86F1-476E-9532-EDD5CF6AD0E1}" srcOrd="0" destOrd="0" presId="urn:microsoft.com/office/officeart/2008/layout/HorizontalMultiLevelHierarchy"/>
    <dgm:cxn modelId="{2AF7FD6A-1265-4F28-815D-C757F5BCA2EA}" type="presOf" srcId="{37E9AEFF-22BE-46CF-8C3B-79DDFBC0FAEE}" destId="{A2669FED-E294-4002-A9C2-8AA61D46450A}" srcOrd="0" destOrd="0" presId="urn:microsoft.com/office/officeart/2008/layout/HorizontalMultiLevelHierarchy"/>
    <dgm:cxn modelId="{CCC09196-556C-478E-B8D7-5E334CC207A1}" type="presOf" srcId="{04396B4C-F688-4799-8FAD-A611D29367CE}" destId="{31393C80-3140-49F5-867D-DC2F1F3BF7CB}" srcOrd="0" destOrd="0" presId="urn:microsoft.com/office/officeart/2008/layout/HorizontalMultiLevelHierarchy"/>
    <dgm:cxn modelId="{65F6AC5E-5795-4915-A135-003C0D73FA5E}" type="presOf" srcId="{F02B1308-9094-4846-A98A-64094AC8B826}" destId="{FFD3543B-701E-43B7-9CD3-FF89687C6DD8}" srcOrd="1" destOrd="0" presId="urn:microsoft.com/office/officeart/2008/layout/HorizontalMultiLevelHierarchy"/>
    <dgm:cxn modelId="{083ECE41-A9EF-4E83-9425-5EE2306B2D9E}" type="presOf" srcId="{132F973C-460B-4BD5-A4D8-4F0A34A2DB01}" destId="{4F96D654-8557-4533-AFC7-CDD4ABC34B6B}" srcOrd="0" destOrd="0" presId="urn:microsoft.com/office/officeart/2008/layout/HorizontalMultiLevelHierarchy"/>
    <dgm:cxn modelId="{A507F213-BBA0-498D-9C8B-ECF0D0B7586A}" type="presOf" srcId="{531B82C8-6DB3-445A-A87E-3B6F7AA9F4A4}" destId="{5103C5A1-484C-4614-8A9F-E57E61549EDF}" srcOrd="0" destOrd="0" presId="urn:microsoft.com/office/officeart/2008/layout/HorizontalMultiLevelHierarchy"/>
    <dgm:cxn modelId="{9356BB21-28AC-4E88-A2A4-257E9263E160}" type="presOf" srcId="{E7EC5DE7-FE7A-424D-82FB-8E03F5827F4D}" destId="{CC73096D-F1AA-4FBF-84E1-469B1C58CDA9}" srcOrd="0" destOrd="0" presId="urn:microsoft.com/office/officeart/2008/layout/HorizontalMultiLevelHierarchy"/>
    <dgm:cxn modelId="{E04797DD-F972-4A44-8DAF-D8019006AA9E}" type="presOf" srcId="{C02C6F41-A928-4256-989D-5788CD1FAF7F}" destId="{2E93A178-F4EF-4B91-B768-7CC9639AAC29}" srcOrd="0" destOrd="0" presId="urn:microsoft.com/office/officeart/2008/layout/HorizontalMultiLevelHierarchy"/>
    <dgm:cxn modelId="{EC8D657C-9602-4CB1-94CE-C10F016DDC67}" type="presOf" srcId="{E7EC5DE7-FE7A-424D-82FB-8E03F5827F4D}" destId="{09425665-3FF0-4366-9788-E32AFA56C837}" srcOrd="1" destOrd="0" presId="urn:microsoft.com/office/officeart/2008/layout/HorizontalMultiLevelHierarchy"/>
    <dgm:cxn modelId="{99506057-3682-4832-B73A-A2F9FB592B7C}" type="presOf" srcId="{522160AE-184D-4446-99D6-7AA50ED2978B}" destId="{765D7101-6F5E-4888-B240-29E1A5C48800}" srcOrd="0" destOrd="0" presId="urn:microsoft.com/office/officeart/2008/layout/HorizontalMultiLevelHierarchy"/>
    <dgm:cxn modelId="{4174280E-2994-425E-9F6F-8E52E5A70524}" type="presOf" srcId="{2A23CF27-AC69-4D41-908D-C00F4F0A3B88}" destId="{2FF0EC65-374E-4C5B-9D9B-EDDE500A4D34}" srcOrd="1" destOrd="0" presId="urn:microsoft.com/office/officeart/2008/layout/HorizontalMultiLevelHierarchy"/>
    <dgm:cxn modelId="{BA39706D-6FA5-4836-857C-3C28665B5752}" type="presParOf" srcId="{B4FA7335-2DD4-4D52-AED2-39E48BF1999F}" destId="{39A16EF8-2BED-424A-B280-21BD2535845B}" srcOrd="0" destOrd="0" presId="urn:microsoft.com/office/officeart/2008/layout/HorizontalMultiLevelHierarchy"/>
    <dgm:cxn modelId="{545C5FC2-3F04-420A-8DA3-6EABFAE8B017}" type="presParOf" srcId="{39A16EF8-2BED-424A-B280-21BD2535845B}" destId="{29A115C1-D8BD-4560-8C1B-F3331803C869}" srcOrd="0" destOrd="0" presId="urn:microsoft.com/office/officeart/2008/layout/HorizontalMultiLevelHierarchy"/>
    <dgm:cxn modelId="{830DAC81-3170-4E3C-8D7E-D2C27F366404}" type="presParOf" srcId="{39A16EF8-2BED-424A-B280-21BD2535845B}" destId="{DD4798F2-E5B8-480C-BC23-2B0E0B979D34}" srcOrd="1" destOrd="0" presId="urn:microsoft.com/office/officeart/2008/layout/HorizontalMultiLevelHierarchy"/>
    <dgm:cxn modelId="{4D0053CC-3076-4CFF-B149-674CF383BC18}" type="presParOf" srcId="{DD4798F2-E5B8-480C-BC23-2B0E0B979D34}" destId="{DCC149A6-2101-4617-BE7B-181187878F00}" srcOrd="0" destOrd="0" presId="urn:microsoft.com/office/officeart/2008/layout/HorizontalMultiLevelHierarchy"/>
    <dgm:cxn modelId="{F5B31ACB-588C-47AD-9B3A-1B0E14C675E9}" type="presParOf" srcId="{DCC149A6-2101-4617-BE7B-181187878F00}" destId="{5FC7E93E-3181-4366-94B9-ED1DB5678410}" srcOrd="0" destOrd="0" presId="urn:microsoft.com/office/officeart/2008/layout/HorizontalMultiLevelHierarchy"/>
    <dgm:cxn modelId="{DD55796A-815C-41A9-82AC-7965D8A32D86}" type="presParOf" srcId="{DD4798F2-E5B8-480C-BC23-2B0E0B979D34}" destId="{905F1B31-1E88-4878-A94A-38A9FD163807}" srcOrd="1" destOrd="0" presId="urn:microsoft.com/office/officeart/2008/layout/HorizontalMultiLevelHierarchy"/>
    <dgm:cxn modelId="{6190C1DF-AD47-4AC8-8FCE-365E17CC2FF3}" type="presParOf" srcId="{905F1B31-1E88-4878-A94A-38A9FD163807}" destId="{E76DE21C-D38A-4DB3-91DC-FD3D39BAFDF7}" srcOrd="0" destOrd="0" presId="urn:microsoft.com/office/officeart/2008/layout/HorizontalMultiLevelHierarchy"/>
    <dgm:cxn modelId="{FD46DBE5-8D18-4C17-9B47-E382AACEFA5A}" type="presParOf" srcId="{905F1B31-1E88-4878-A94A-38A9FD163807}" destId="{8A0E4D01-DDC2-46E8-A04A-0195BAD0CADC}" srcOrd="1" destOrd="0" presId="urn:microsoft.com/office/officeart/2008/layout/HorizontalMultiLevelHierarchy"/>
    <dgm:cxn modelId="{31A2A31F-6F76-407F-8057-BF168ECB4FFB}" type="presParOf" srcId="{8A0E4D01-DDC2-46E8-A04A-0195BAD0CADC}" destId="{2DC1A761-809F-43E8-BC14-C0B508276861}" srcOrd="0" destOrd="0" presId="urn:microsoft.com/office/officeart/2008/layout/HorizontalMultiLevelHierarchy"/>
    <dgm:cxn modelId="{717D588E-00C8-4AEA-8134-B22E17B2942C}" type="presParOf" srcId="{2DC1A761-809F-43E8-BC14-C0B508276861}" destId="{FFD3543B-701E-43B7-9CD3-FF89687C6DD8}" srcOrd="0" destOrd="0" presId="urn:microsoft.com/office/officeart/2008/layout/HorizontalMultiLevelHierarchy"/>
    <dgm:cxn modelId="{1FF7F4A2-B746-4BF2-922B-4D25994D18DD}" type="presParOf" srcId="{8A0E4D01-DDC2-46E8-A04A-0195BAD0CADC}" destId="{EF6B3B5F-6D47-4242-B8D8-0D44263CF3B1}" srcOrd="1" destOrd="0" presId="urn:microsoft.com/office/officeart/2008/layout/HorizontalMultiLevelHierarchy"/>
    <dgm:cxn modelId="{E4D47B9E-4BCC-4D10-92FF-27E81B4E10F2}" type="presParOf" srcId="{EF6B3B5F-6D47-4242-B8D8-0D44263CF3B1}" destId="{1551D7ED-AF49-4A8E-BA01-C19D21349160}" srcOrd="0" destOrd="0" presId="urn:microsoft.com/office/officeart/2008/layout/HorizontalMultiLevelHierarchy"/>
    <dgm:cxn modelId="{E23DEC4F-B339-478D-81DB-39FEA1E11158}" type="presParOf" srcId="{EF6B3B5F-6D47-4242-B8D8-0D44263CF3B1}" destId="{E86DDA6A-4F0B-4AA8-9FF4-445687D4D4A4}" srcOrd="1" destOrd="0" presId="urn:microsoft.com/office/officeart/2008/layout/HorizontalMultiLevelHierarchy"/>
    <dgm:cxn modelId="{1F55F7D4-1231-4498-B9E8-00B5737EB309}" type="presParOf" srcId="{8A0E4D01-DDC2-46E8-A04A-0195BAD0CADC}" destId="{A2669FED-E294-4002-A9C2-8AA61D46450A}" srcOrd="2" destOrd="0" presId="urn:microsoft.com/office/officeart/2008/layout/HorizontalMultiLevelHierarchy"/>
    <dgm:cxn modelId="{40DB8756-6B33-46FA-A561-25158C481CA7}" type="presParOf" srcId="{A2669FED-E294-4002-A9C2-8AA61D46450A}" destId="{3E47D9F0-6F0A-49B9-A941-60B681041289}" srcOrd="0" destOrd="0" presId="urn:microsoft.com/office/officeart/2008/layout/HorizontalMultiLevelHierarchy"/>
    <dgm:cxn modelId="{A8A071D2-ED37-4B39-A265-3CF8D5083C76}" type="presParOf" srcId="{8A0E4D01-DDC2-46E8-A04A-0195BAD0CADC}" destId="{CD88E40D-E1AD-461A-9272-1BB1CC7B3910}" srcOrd="3" destOrd="0" presId="urn:microsoft.com/office/officeart/2008/layout/HorizontalMultiLevelHierarchy"/>
    <dgm:cxn modelId="{6A0F39EC-73C2-4E68-88A0-79BBAC52CEA1}" type="presParOf" srcId="{CD88E40D-E1AD-461A-9272-1BB1CC7B3910}" destId="{6882E71B-ABF6-4BB1-A43A-B6878E38D529}" srcOrd="0" destOrd="0" presId="urn:microsoft.com/office/officeart/2008/layout/HorizontalMultiLevelHierarchy"/>
    <dgm:cxn modelId="{CA68F69B-4AA3-4ECD-B644-E32D7F5CA615}" type="presParOf" srcId="{CD88E40D-E1AD-461A-9272-1BB1CC7B3910}" destId="{B5236CA1-7CB1-41EE-B62B-45BA8197C31D}" srcOrd="1" destOrd="0" presId="urn:microsoft.com/office/officeart/2008/layout/HorizontalMultiLevelHierarchy"/>
    <dgm:cxn modelId="{CBCFB988-099D-499C-9D8B-C0E382E8DBB2}" type="presParOf" srcId="{8A0E4D01-DDC2-46E8-A04A-0195BAD0CADC}" destId="{5768F701-2D22-4CD0-BDEB-62FC41C5B16B}" srcOrd="4" destOrd="0" presId="urn:microsoft.com/office/officeart/2008/layout/HorizontalMultiLevelHierarchy"/>
    <dgm:cxn modelId="{E662E484-779F-42C2-8D0A-7273D25D9317}" type="presParOf" srcId="{5768F701-2D22-4CD0-BDEB-62FC41C5B16B}" destId="{D35C8BC5-79B4-4B2A-ADEB-C3DAB3A30E35}" srcOrd="0" destOrd="0" presId="urn:microsoft.com/office/officeart/2008/layout/HorizontalMultiLevelHierarchy"/>
    <dgm:cxn modelId="{1DAABFDD-FBA2-4C27-AF50-C7AB4F2A565B}" type="presParOf" srcId="{8A0E4D01-DDC2-46E8-A04A-0195BAD0CADC}" destId="{529C6CCE-5D79-42DF-8DD5-434099CA9BC3}" srcOrd="5" destOrd="0" presId="urn:microsoft.com/office/officeart/2008/layout/HorizontalMultiLevelHierarchy"/>
    <dgm:cxn modelId="{BBEC1754-F9A2-48A3-839D-37F8FA3D1812}" type="presParOf" srcId="{529C6CCE-5D79-42DF-8DD5-434099CA9BC3}" destId="{D92E3F44-6FD4-4A83-9240-D1D801312B15}" srcOrd="0" destOrd="0" presId="urn:microsoft.com/office/officeart/2008/layout/HorizontalMultiLevelHierarchy"/>
    <dgm:cxn modelId="{0E76D615-6B3D-4C82-8855-6ED6CE6F0C7A}" type="presParOf" srcId="{529C6CCE-5D79-42DF-8DD5-434099CA9BC3}" destId="{7846B125-8D22-40ED-BDB6-150CCABFF9BA}" srcOrd="1" destOrd="0" presId="urn:microsoft.com/office/officeart/2008/layout/HorizontalMultiLevelHierarchy"/>
    <dgm:cxn modelId="{CCDDA03B-0BD2-4C49-BE4A-70AA18D3ADD2}" type="presParOf" srcId="{DD4798F2-E5B8-480C-BC23-2B0E0B979D34}" destId="{31393C80-3140-49F5-867D-DC2F1F3BF7CB}" srcOrd="2" destOrd="0" presId="urn:microsoft.com/office/officeart/2008/layout/HorizontalMultiLevelHierarchy"/>
    <dgm:cxn modelId="{BD667771-FB97-4428-813C-CE13FDA3ADF6}" type="presParOf" srcId="{31393C80-3140-49F5-867D-DC2F1F3BF7CB}" destId="{1B8825B9-0710-4336-8364-10C2A48280E1}" srcOrd="0" destOrd="0" presId="urn:microsoft.com/office/officeart/2008/layout/HorizontalMultiLevelHierarchy"/>
    <dgm:cxn modelId="{91583C47-9900-471E-A520-B13A1A2D4C47}" type="presParOf" srcId="{DD4798F2-E5B8-480C-BC23-2B0E0B979D34}" destId="{DC9A1D4D-783B-44A5-B606-B9CF4F605B14}" srcOrd="3" destOrd="0" presId="urn:microsoft.com/office/officeart/2008/layout/HorizontalMultiLevelHierarchy"/>
    <dgm:cxn modelId="{5AEBBB75-BD28-4C7D-848F-88F3852CC822}" type="presParOf" srcId="{DC9A1D4D-783B-44A5-B606-B9CF4F605B14}" destId="{2E93A178-F4EF-4B91-B768-7CC9639AAC29}" srcOrd="0" destOrd="0" presId="urn:microsoft.com/office/officeart/2008/layout/HorizontalMultiLevelHierarchy"/>
    <dgm:cxn modelId="{70F94F3F-9E09-4AF4-97D4-04EA2ABC6B67}" type="presParOf" srcId="{DC9A1D4D-783B-44A5-B606-B9CF4F605B14}" destId="{101C4632-2773-4495-8926-6CBAC2F6013A}" srcOrd="1" destOrd="0" presId="urn:microsoft.com/office/officeart/2008/layout/HorizontalMultiLevelHierarchy"/>
    <dgm:cxn modelId="{B7C65900-78F7-4E86-AFAE-514EB69B0E86}" type="presParOf" srcId="{101C4632-2773-4495-8926-6CBAC2F6013A}" destId="{857F1078-86F1-476E-9532-EDD5CF6AD0E1}" srcOrd="0" destOrd="0" presId="urn:microsoft.com/office/officeart/2008/layout/HorizontalMultiLevelHierarchy"/>
    <dgm:cxn modelId="{AB4DFE7B-3EBF-4167-884D-3EADA7AC0E9F}" type="presParOf" srcId="{857F1078-86F1-476E-9532-EDD5CF6AD0E1}" destId="{9D99A72E-0F41-446A-A3C7-A0FB5D3BD6C4}" srcOrd="0" destOrd="0" presId="urn:microsoft.com/office/officeart/2008/layout/HorizontalMultiLevelHierarchy"/>
    <dgm:cxn modelId="{9403DC28-2EC1-4AB9-B892-B4FE38093A42}" type="presParOf" srcId="{101C4632-2773-4495-8926-6CBAC2F6013A}" destId="{E6F38C5A-AA4D-42A8-8954-A220AD07E568}" srcOrd="1" destOrd="0" presId="urn:microsoft.com/office/officeart/2008/layout/HorizontalMultiLevelHierarchy"/>
    <dgm:cxn modelId="{58D0DA20-9AA6-4200-BDF2-6D60D09B61DD}" type="presParOf" srcId="{E6F38C5A-AA4D-42A8-8954-A220AD07E568}" destId="{A86A793C-C836-4436-980C-8E4E299C5D83}" srcOrd="0" destOrd="0" presId="urn:microsoft.com/office/officeart/2008/layout/HorizontalMultiLevelHierarchy"/>
    <dgm:cxn modelId="{6AA586AF-E4B3-4201-9351-403AE7664EBB}" type="presParOf" srcId="{E6F38C5A-AA4D-42A8-8954-A220AD07E568}" destId="{14022B9B-8C41-4BAD-8901-AC80268E0442}" srcOrd="1" destOrd="0" presId="urn:microsoft.com/office/officeart/2008/layout/HorizontalMultiLevelHierarchy"/>
    <dgm:cxn modelId="{9AF64323-9B31-4C7D-8C11-4BCA079DFF07}" type="presParOf" srcId="{101C4632-2773-4495-8926-6CBAC2F6013A}" destId="{BE4F6A59-6EEB-4AB3-BA04-AD5CAB4E76C6}" srcOrd="2" destOrd="0" presId="urn:microsoft.com/office/officeart/2008/layout/HorizontalMultiLevelHierarchy"/>
    <dgm:cxn modelId="{9EE490D3-39CB-4E61-B436-CF29D0CEA93B}" type="presParOf" srcId="{BE4F6A59-6EEB-4AB3-BA04-AD5CAB4E76C6}" destId="{71544E6C-B08F-4E32-B887-41108D8B9298}" srcOrd="0" destOrd="0" presId="urn:microsoft.com/office/officeart/2008/layout/HorizontalMultiLevelHierarchy"/>
    <dgm:cxn modelId="{F18FAACB-53AE-4A9C-A212-14C714DA74A7}" type="presParOf" srcId="{101C4632-2773-4495-8926-6CBAC2F6013A}" destId="{DFFFF73C-B810-455E-A721-77C3DE3ECB39}" srcOrd="3" destOrd="0" presId="urn:microsoft.com/office/officeart/2008/layout/HorizontalMultiLevelHierarchy"/>
    <dgm:cxn modelId="{8D2FEC10-4AA2-4F1A-9C27-6656341F60BE}" type="presParOf" srcId="{DFFFF73C-B810-455E-A721-77C3DE3ECB39}" destId="{15810140-4CCA-4553-B156-D39906924B92}" srcOrd="0" destOrd="0" presId="urn:microsoft.com/office/officeart/2008/layout/HorizontalMultiLevelHierarchy"/>
    <dgm:cxn modelId="{2E834EF4-E7B9-437A-91F3-0EBAD6F8EBAC}" type="presParOf" srcId="{DFFFF73C-B810-455E-A721-77C3DE3ECB39}" destId="{8D7C9B91-83B3-4323-87F6-E2DDF8F90484}" srcOrd="1" destOrd="0" presId="urn:microsoft.com/office/officeart/2008/layout/HorizontalMultiLevelHierarchy"/>
    <dgm:cxn modelId="{8E93AF53-3AF3-4CF3-9377-D34869ED3CF0}" type="presParOf" srcId="{101C4632-2773-4495-8926-6CBAC2F6013A}" destId="{2B5347DA-C2D2-4875-8618-21309A0AE563}" srcOrd="4" destOrd="0" presId="urn:microsoft.com/office/officeart/2008/layout/HorizontalMultiLevelHierarchy"/>
    <dgm:cxn modelId="{D3CA0ADD-8507-44F8-9FB1-5B6C6C2333F2}" type="presParOf" srcId="{2B5347DA-C2D2-4875-8618-21309A0AE563}" destId="{A9399C69-5710-416B-B018-AA06A31D06FF}" srcOrd="0" destOrd="0" presId="urn:microsoft.com/office/officeart/2008/layout/HorizontalMultiLevelHierarchy"/>
    <dgm:cxn modelId="{D19917FC-59C4-429F-BED1-EE462D88E589}" type="presParOf" srcId="{101C4632-2773-4495-8926-6CBAC2F6013A}" destId="{18685BDB-81BF-4896-BE82-D4BC638C7A4E}" srcOrd="5" destOrd="0" presId="urn:microsoft.com/office/officeart/2008/layout/HorizontalMultiLevelHierarchy"/>
    <dgm:cxn modelId="{8B27EAF1-C72E-466B-940F-EAA025973E55}" type="presParOf" srcId="{18685BDB-81BF-4896-BE82-D4BC638C7A4E}" destId="{765D7101-6F5E-4888-B240-29E1A5C48800}" srcOrd="0" destOrd="0" presId="urn:microsoft.com/office/officeart/2008/layout/HorizontalMultiLevelHierarchy"/>
    <dgm:cxn modelId="{9970E6FF-22FB-4FC2-B658-5F5828288656}" type="presParOf" srcId="{18685BDB-81BF-4896-BE82-D4BC638C7A4E}" destId="{36A88704-A455-47B3-8000-E98FC213BA53}" srcOrd="1" destOrd="0" presId="urn:microsoft.com/office/officeart/2008/layout/HorizontalMultiLevelHierarchy"/>
    <dgm:cxn modelId="{6AED8DA6-A554-41D4-BA6F-D9CE9B305537}" type="presParOf" srcId="{DD4798F2-E5B8-480C-BC23-2B0E0B979D34}" destId="{CC73096D-F1AA-4FBF-84E1-469B1C58CDA9}" srcOrd="4" destOrd="0" presId="urn:microsoft.com/office/officeart/2008/layout/HorizontalMultiLevelHierarchy"/>
    <dgm:cxn modelId="{59821152-B8EC-45B4-A7AE-54904E00FF7E}" type="presParOf" srcId="{CC73096D-F1AA-4FBF-84E1-469B1C58CDA9}" destId="{09425665-3FF0-4366-9788-E32AFA56C837}" srcOrd="0" destOrd="0" presId="urn:microsoft.com/office/officeart/2008/layout/HorizontalMultiLevelHierarchy"/>
    <dgm:cxn modelId="{4CCA5B65-1CA7-4251-82D7-2EBFA6ED61DB}" type="presParOf" srcId="{DD4798F2-E5B8-480C-BC23-2B0E0B979D34}" destId="{D108E7E5-13CA-4C59-B42B-FC9EF1479B98}" srcOrd="5" destOrd="0" presId="urn:microsoft.com/office/officeart/2008/layout/HorizontalMultiLevelHierarchy"/>
    <dgm:cxn modelId="{22463FFC-9A71-4866-9E05-F6EE778F96E5}" type="presParOf" srcId="{D108E7E5-13CA-4C59-B42B-FC9EF1479B98}" destId="{DB6C936B-91F3-4CDC-9646-1A15424B0BCC}" srcOrd="0" destOrd="0" presId="urn:microsoft.com/office/officeart/2008/layout/HorizontalMultiLevelHierarchy"/>
    <dgm:cxn modelId="{4CFA13A2-BC68-4B5E-BC71-12DC8C38A1D7}" type="presParOf" srcId="{D108E7E5-13CA-4C59-B42B-FC9EF1479B98}" destId="{5947B5D4-AD1A-42D8-94F1-757DBBB8A71F}" srcOrd="1" destOrd="0" presId="urn:microsoft.com/office/officeart/2008/layout/HorizontalMultiLevelHierarchy"/>
    <dgm:cxn modelId="{C2D0129C-463C-4748-8EA3-B1BC417B1E97}" type="presParOf" srcId="{5947B5D4-AD1A-42D8-94F1-757DBBB8A71F}" destId="{0AB4E677-6E73-41B5-8142-A1921D29C4C1}" srcOrd="0" destOrd="0" presId="urn:microsoft.com/office/officeart/2008/layout/HorizontalMultiLevelHierarchy"/>
    <dgm:cxn modelId="{B278FE1B-72EE-43B3-803F-B868723AEF6F}" type="presParOf" srcId="{0AB4E677-6E73-41B5-8142-A1921D29C4C1}" destId="{7A3F33EE-6D28-459F-BC2C-184193F8ECFF}" srcOrd="0" destOrd="0" presId="urn:microsoft.com/office/officeart/2008/layout/HorizontalMultiLevelHierarchy"/>
    <dgm:cxn modelId="{1A5A6D43-BCC4-45FE-8615-D1979019FB6A}" type="presParOf" srcId="{5947B5D4-AD1A-42D8-94F1-757DBBB8A71F}" destId="{3AE54368-3CE6-4392-828B-A181DFF89D6A}" srcOrd="1" destOrd="0" presId="urn:microsoft.com/office/officeart/2008/layout/HorizontalMultiLevelHierarchy"/>
    <dgm:cxn modelId="{00A88C20-7A46-47B2-AA26-DF502FE2EE45}" type="presParOf" srcId="{3AE54368-3CE6-4392-828B-A181DFF89D6A}" destId="{AE8E7477-BE59-4919-9FAE-13561C938934}" srcOrd="0" destOrd="0" presId="urn:microsoft.com/office/officeart/2008/layout/HorizontalMultiLevelHierarchy"/>
    <dgm:cxn modelId="{0FC06A72-1F06-4F52-A679-5D0FA4CB52BA}" type="presParOf" srcId="{3AE54368-3CE6-4392-828B-A181DFF89D6A}" destId="{DEEE3767-C41A-4FFD-B553-6A6C961BF3FA}" srcOrd="1" destOrd="0" presId="urn:microsoft.com/office/officeart/2008/layout/HorizontalMultiLevelHierarchy"/>
    <dgm:cxn modelId="{A9F6BE62-CC84-43E3-9BCB-DC39909BBB6C}" type="presParOf" srcId="{5947B5D4-AD1A-42D8-94F1-757DBBB8A71F}" destId="{79F43587-B395-47E2-84EC-484C7805414D}" srcOrd="2" destOrd="0" presId="urn:microsoft.com/office/officeart/2008/layout/HorizontalMultiLevelHierarchy"/>
    <dgm:cxn modelId="{89DE0885-BF3F-4252-9A30-DE2B50D99783}" type="presParOf" srcId="{79F43587-B395-47E2-84EC-484C7805414D}" destId="{13C6094A-F446-4467-95CE-43F5A2CCCD9D}" srcOrd="0" destOrd="0" presId="urn:microsoft.com/office/officeart/2008/layout/HorizontalMultiLevelHierarchy"/>
    <dgm:cxn modelId="{2B7448C2-9330-4B04-8BF1-FFA95749CCDF}" type="presParOf" srcId="{5947B5D4-AD1A-42D8-94F1-757DBBB8A71F}" destId="{7F689413-1EAB-4779-BE5D-6320A23267D4}" srcOrd="3" destOrd="0" presId="urn:microsoft.com/office/officeart/2008/layout/HorizontalMultiLevelHierarchy"/>
    <dgm:cxn modelId="{16D4E8F2-46C1-4A44-B98A-76003526EBD0}" type="presParOf" srcId="{7F689413-1EAB-4779-BE5D-6320A23267D4}" destId="{5103C5A1-484C-4614-8A9F-E57E61549EDF}" srcOrd="0" destOrd="0" presId="urn:microsoft.com/office/officeart/2008/layout/HorizontalMultiLevelHierarchy"/>
    <dgm:cxn modelId="{4E8B9BD4-8986-4BBA-B289-0BDB0F7A8ACB}" type="presParOf" srcId="{7F689413-1EAB-4779-BE5D-6320A23267D4}" destId="{9A78008D-17B8-434E-980B-07CC25AC8C6D}" srcOrd="1" destOrd="0" presId="urn:microsoft.com/office/officeart/2008/layout/HorizontalMultiLevelHierarchy"/>
    <dgm:cxn modelId="{47A7D65E-DD51-48B5-8F44-C3CB1615AF1B}" type="presParOf" srcId="{5947B5D4-AD1A-42D8-94F1-757DBBB8A71F}" destId="{F8E266A9-FE03-477D-A737-BC1D1CDFEEBA}" srcOrd="4" destOrd="0" presId="urn:microsoft.com/office/officeart/2008/layout/HorizontalMultiLevelHierarchy"/>
    <dgm:cxn modelId="{1952F4E6-EC18-4DF6-A0AB-DA6EFE18BA48}" type="presParOf" srcId="{F8E266A9-FE03-477D-A737-BC1D1CDFEEBA}" destId="{2FF0EC65-374E-4C5B-9D9B-EDDE500A4D34}" srcOrd="0" destOrd="0" presId="urn:microsoft.com/office/officeart/2008/layout/HorizontalMultiLevelHierarchy"/>
    <dgm:cxn modelId="{DBFD4245-F63D-41A1-9B29-689FF415873F}" type="presParOf" srcId="{5947B5D4-AD1A-42D8-94F1-757DBBB8A71F}" destId="{F2943B83-B7BC-4ED7-98AA-60F36B9117A4}" srcOrd="5" destOrd="0" presId="urn:microsoft.com/office/officeart/2008/layout/HorizontalMultiLevelHierarchy"/>
    <dgm:cxn modelId="{A6492331-F740-442D-AD53-5B2E8DBDA9A8}" type="presParOf" srcId="{F2943B83-B7BC-4ED7-98AA-60F36B9117A4}" destId="{4F96D654-8557-4533-AFC7-CDD4ABC34B6B}" srcOrd="0" destOrd="0" presId="urn:microsoft.com/office/officeart/2008/layout/HorizontalMultiLevelHierarchy"/>
    <dgm:cxn modelId="{8D42D105-6382-4E42-8397-BA4150CA09BD}" type="presParOf" srcId="{F2943B83-B7BC-4ED7-98AA-60F36B9117A4}" destId="{DA56999E-4F31-4D0E-97FA-121D119F676A}" srcOrd="1" destOrd="0" presId="urn:microsoft.com/office/officeart/2008/layout/HorizontalMultiLevelHierarchy"/>
  </dgm:cxnLst>
  <dgm:bg>
    <a:noFill/>
    <a:effectLst>
      <a:outerShdw blurRad="190500" dist="228600" dir="2700000" algn="tl" rotWithShape="0">
        <a:prstClr val="black">
          <a:alpha val="30000"/>
        </a:prstClr>
      </a:outerShdw>
    </a:effectLst>
  </dgm:bg>
  <dgm:whole>
    <a:ln>
      <a:solidFill>
        <a:schemeClr val="bg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35DAF6-B88C-44D3-9217-AC3914CE9D37}" type="doc">
      <dgm:prSet loTypeId="urn:microsoft.com/office/officeart/2005/8/layout/default#1" loCatId="list" qsTypeId="urn:microsoft.com/office/officeart/2005/8/quickstyle/simple2" qsCatId="simple" csTypeId="urn:microsoft.com/office/officeart/2005/8/colors/accent6_3" csCatId="accent6" phldr="1"/>
      <dgm:spPr/>
      <dgm:t>
        <a:bodyPr/>
        <a:lstStyle/>
        <a:p>
          <a:endParaRPr lang="en-ZA"/>
        </a:p>
      </dgm:t>
    </dgm:pt>
    <dgm:pt modelId="{97FF9B70-FFD8-4309-921E-964612367981}">
      <dgm:prSet phldrT="[Text]" custT="1"/>
      <dgm:spPr/>
      <dgm:t>
        <a:bodyPr/>
        <a:lstStyle/>
        <a:p>
          <a:r>
            <a:rPr lang="en-ZA" sz="1400" b="1">
              <a:latin typeface="Arial Narrow" panose="020B0606020202030204" pitchFamily="34" charset="0"/>
              <a:cs typeface="Arial" panose="020B0604020202020204" pitchFamily="34" charset="0"/>
            </a:rPr>
            <a:t>Quality prosecutions</a:t>
          </a:r>
          <a:endParaRPr lang="en-ZA" sz="1400" b="1" dirty="0">
            <a:latin typeface="Arial Narrow" panose="020B0606020202030204" pitchFamily="34" charset="0"/>
            <a:cs typeface="Arial" panose="020B0604020202020204" pitchFamily="34" charset="0"/>
          </a:endParaRPr>
        </a:p>
      </dgm:t>
    </dgm:pt>
    <dgm:pt modelId="{5FB4F9ED-9CD4-48D5-A9D8-16B4E2233A8C}" type="parTrans" cxnId="{FA1006E3-830A-4BD8-9E10-3713AC946F01}">
      <dgm:prSet/>
      <dgm:spPr/>
      <dgm:t>
        <a:bodyPr/>
        <a:lstStyle/>
        <a:p>
          <a:endParaRPr lang="en-ZA" b="1">
            <a:solidFill>
              <a:schemeClr val="tx1"/>
            </a:solidFill>
          </a:endParaRPr>
        </a:p>
      </dgm:t>
    </dgm:pt>
    <dgm:pt modelId="{11D6A8E9-D2B6-4CF8-A57A-D626B1CA7FA7}" type="sibTrans" cxnId="{FA1006E3-830A-4BD8-9E10-3713AC946F01}">
      <dgm:prSet/>
      <dgm:spPr/>
      <dgm:t>
        <a:bodyPr/>
        <a:lstStyle/>
        <a:p>
          <a:endParaRPr lang="en-ZA" b="1">
            <a:solidFill>
              <a:schemeClr val="tx1"/>
            </a:solidFill>
          </a:endParaRPr>
        </a:p>
      </dgm:t>
    </dgm:pt>
    <dgm:pt modelId="{4E18A4D1-BB6E-4F77-AD3A-0F810D49BA58}">
      <dgm:prSet phldrT="[Text]" custT="1"/>
      <dgm:spPr/>
      <dgm:t>
        <a:bodyPr/>
        <a:lstStyle/>
        <a:p>
          <a:r>
            <a:rPr lang="en-ZA" sz="1200" b="1">
              <a:latin typeface="Arial" panose="020B0604020202020204" pitchFamily="34" charset="0"/>
              <a:cs typeface="Arial" panose="020B0604020202020204" pitchFamily="34" charset="0"/>
            </a:rPr>
            <a:t>Improved collaboration</a:t>
          </a:r>
          <a:endParaRPr lang="en-ZA" sz="1200" b="1" dirty="0">
            <a:latin typeface="Arial" panose="020B0604020202020204" pitchFamily="34" charset="0"/>
            <a:cs typeface="Arial" panose="020B0604020202020204" pitchFamily="34" charset="0"/>
          </a:endParaRPr>
        </a:p>
      </dgm:t>
    </dgm:pt>
    <dgm:pt modelId="{F2017808-9568-4D43-BA21-A1E28D4A83A6}" type="parTrans" cxnId="{A130BFAE-E2AC-4FAE-8C0D-55FD8ACB1F43}">
      <dgm:prSet/>
      <dgm:spPr/>
      <dgm:t>
        <a:bodyPr/>
        <a:lstStyle/>
        <a:p>
          <a:endParaRPr lang="en-ZA" b="1">
            <a:solidFill>
              <a:schemeClr val="tx1"/>
            </a:solidFill>
          </a:endParaRPr>
        </a:p>
      </dgm:t>
    </dgm:pt>
    <dgm:pt modelId="{8B5E0DB4-0123-4578-A8DD-9427C21A026A}" type="sibTrans" cxnId="{A130BFAE-E2AC-4FAE-8C0D-55FD8ACB1F43}">
      <dgm:prSet/>
      <dgm:spPr/>
      <dgm:t>
        <a:bodyPr/>
        <a:lstStyle/>
        <a:p>
          <a:endParaRPr lang="en-ZA" b="1">
            <a:solidFill>
              <a:schemeClr val="tx1"/>
            </a:solidFill>
          </a:endParaRPr>
        </a:p>
      </dgm:t>
    </dgm:pt>
    <dgm:pt modelId="{54AFBE91-6585-4BA6-BAE9-416C688788FF}">
      <dgm:prSet phldrT="[Text]" custT="1"/>
      <dgm:spPr/>
      <dgm:t>
        <a:bodyPr/>
        <a:lstStyle/>
        <a:p>
          <a:r>
            <a:rPr lang="en-ZA" sz="1200" b="1">
              <a:latin typeface="Arial Narrow" panose="020B0606020202030204" pitchFamily="34" charset="0"/>
              <a:cs typeface="Arial" panose="020B0604020202020204" pitchFamily="34" charset="0"/>
            </a:rPr>
            <a:t>Frequently adapt</a:t>
          </a:r>
          <a:endParaRPr lang="en-ZA" sz="1200" b="1" dirty="0">
            <a:latin typeface="Arial Narrow" panose="020B0606020202030204" pitchFamily="34" charset="0"/>
            <a:cs typeface="Arial" panose="020B0604020202020204" pitchFamily="34" charset="0"/>
          </a:endParaRPr>
        </a:p>
      </dgm:t>
    </dgm:pt>
    <dgm:pt modelId="{3CE6D002-5B21-4C97-B4E0-B1980D6B38ED}" type="parTrans" cxnId="{C2A74A1A-11AF-4CE8-A000-60A1E88571EE}">
      <dgm:prSet/>
      <dgm:spPr/>
      <dgm:t>
        <a:bodyPr/>
        <a:lstStyle/>
        <a:p>
          <a:endParaRPr lang="en-ZA" b="1">
            <a:solidFill>
              <a:schemeClr val="tx1"/>
            </a:solidFill>
          </a:endParaRPr>
        </a:p>
      </dgm:t>
    </dgm:pt>
    <dgm:pt modelId="{1C40918D-2584-496D-A23E-AFE13B1501EC}" type="sibTrans" cxnId="{C2A74A1A-11AF-4CE8-A000-60A1E88571EE}">
      <dgm:prSet/>
      <dgm:spPr/>
      <dgm:t>
        <a:bodyPr/>
        <a:lstStyle/>
        <a:p>
          <a:endParaRPr lang="en-ZA" b="1">
            <a:solidFill>
              <a:schemeClr val="tx1"/>
            </a:solidFill>
          </a:endParaRPr>
        </a:p>
      </dgm:t>
    </dgm:pt>
    <dgm:pt modelId="{64E7AA5F-22F9-469A-9ABB-71654CA17692}">
      <dgm:prSet phldrT="[Text]" custT="1"/>
      <dgm:spPr/>
      <dgm:t>
        <a:bodyPr/>
        <a:lstStyle/>
        <a:p>
          <a:r>
            <a:rPr lang="en-ZA" sz="1200" b="1">
              <a:latin typeface="Arial Narrow" panose="020B0606020202030204" pitchFamily="34" charset="0"/>
              <a:cs typeface="Arial" panose="020B0604020202020204" pitchFamily="34" charset="0"/>
            </a:rPr>
            <a:t>Re-organisation of skills</a:t>
          </a:r>
          <a:endParaRPr lang="en-ZA" sz="1200" b="1" dirty="0">
            <a:latin typeface="Arial Narrow" panose="020B0606020202030204" pitchFamily="34" charset="0"/>
            <a:cs typeface="Arial" panose="020B0604020202020204" pitchFamily="34" charset="0"/>
          </a:endParaRPr>
        </a:p>
      </dgm:t>
    </dgm:pt>
    <dgm:pt modelId="{8A28FD78-1422-4E09-953A-70C6CA8DE260}" type="parTrans" cxnId="{EDEDAB04-B829-4A45-AEF9-D0C3A13F7F4A}">
      <dgm:prSet/>
      <dgm:spPr/>
      <dgm:t>
        <a:bodyPr/>
        <a:lstStyle/>
        <a:p>
          <a:endParaRPr lang="en-ZA" b="1">
            <a:solidFill>
              <a:schemeClr val="tx1"/>
            </a:solidFill>
          </a:endParaRPr>
        </a:p>
      </dgm:t>
    </dgm:pt>
    <dgm:pt modelId="{59A92295-05F0-47CE-9546-4F0A20701544}" type="sibTrans" cxnId="{EDEDAB04-B829-4A45-AEF9-D0C3A13F7F4A}">
      <dgm:prSet/>
      <dgm:spPr/>
      <dgm:t>
        <a:bodyPr/>
        <a:lstStyle/>
        <a:p>
          <a:endParaRPr lang="en-ZA" b="1">
            <a:solidFill>
              <a:schemeClr val="tx1"/>
            </a:solidFill>
          </a:endParaRPr>
        </a:p>
      </dgm:t>
    </dgm:pt>
    <dgm:pt modelId="{8463E00D-0A42-4E6E-B8AB-EFAB782F95D1}">
      <dgm:prSet phldrT="[Text]" custT="1"/>
      <dgm:spPr/>
      <dgm:t>
        <a:bodyPr/>
        <a:lstStyle/>
        <a:p>
          <a:r>
            <a:rPr lang="en-ZA" sz="1200" b="1">
              <a:latin typeface="Arial Narrow" panose="020B0606020202030204" pitchFamily="34" charset="0"/>
              <a:cs typeface="Arial" panose="020B0604020202020204" pitchFamily="34" charset="0"/>
            </a:rPr>
            <a:t>Digitalisation awareness increased</a:t>
          </a:r>
          <a:endParaRPr lang="en-ZA" sz="1200" b="1" dirty="0">
            <a:latin typeface="Arial Narrow" panose="020B0606020202030204" pitchFamily="34" charset="0"/>
            <a:cs typeface="Arial" panose="020B0604020202020204" pitchFamily="34" charset="0"/>
          </a:endParaRPr>
        </a:p>
      </dgm:t>
    </dgm:pt>
    <dgm:pt modelId="{F4669710-9053-439E-9770-1FD12D2CDCC8}" type="parTrans" cxnId="{9877196E-D109-45B9-8B31-163617A87F03}">
      <dgm:prSet/>
      <dgm:spPr/>
      <dgm:t>
        <a:bodyPr/>
        <a:lstStyle/>
        <a:p>
          <a:endParaRPr lang="en-ZA"/>
        </a:p>
      </dgm:t>
    </dgm:pt>
    <dgm:pt modelId="{5A7656E9-B077-4DA9-B43C-1D5ADF0CFFE6}" type="sibTrans" cxnId="{9877196E-D109-45B9-8B31-163617A87F03}">
      <dgm:prSet/>
      <dgm:spPr/>
      <dgm:t>
        <a:bodyPr/>
        <a:lstStyle/>
        <a:p>
          <a:endParaRPr lang="en-ZA"/>
        </a:p>
      </dgm:t>
    </dgm:pt>
    <dgm:pt modelId="{B59A6316-A7BE-4D2B-8463-7E03ECC7A876}" type="pres">
      <dgm:prSet presAssocID="{FA35DAF6-B88C-44D3-9217-AC3914CE9D37}" presName="diagram" presStyleCnt="0">
        <dgm:presLayoutVars>
          <dgm:dir/>
          <dgm:resizeHandles val="exact"/>
        </dgm:presLayoutVars>
      </dgm:prSet>
      <dgm:spPr/>
      <dgm:t>
        <a:bodyPr/>
        <a:lstStyle/>
        <a:p>
          <a:endParaRPr lang="en-US"/>
        </a:p>
      </dgm:t>
    </dgm:pt>
    <dgm:pt modelId="{4CF05FF1-2A9C-4839-BB45-B1248387E427}" type="pres">
      <dgm:prSet presAssocID="{97FF9B70-FFD8-4309-921E-964612367981}" presName="node" presStyleLbl="node1" presStyleIdx="0" presStyleCnt="5">
        <dgm:presLayoutVars>
          <dgm:bulletEnabled val="1"/>
        </dgm:presLayoutVars>
      </dgm:prSet>
      <dgm:spPr/>
      <dgm:t>
        <a:bodyPr/>
        <a:lstStyle/>
        <a:p>
          <a:endParaRPr lang="en-US"/>
        </a:p>
      </dgm:t>
    </dgm:pt>
    <dgm:pt modelId="{12AF6597-AD38-46C4-B88E-85DF7F079492}" type="pres">
      <dgm:prSet presAssocID="{11D6A8E9-D2B6-4CF8-A57A-D626B1CA7FA7}" presName="sibTrans" presStyleCnt="0"/>
      <dgm:spPr/>
    </dgm:pt>
    <dgm:pt modelId="{4A3062B3-D4DB-415A-9A43-0BF91A4E76EA}" type="pres">
      <dgm:prSet presAssocID="{4E18A4D1-BB6E-4F77-AD3A-0F810D49BA58}" presName="node" presStyleLbl="node1" presStyleIdx="1" presStyleCnt="5" custLinFactNeighborX="5384" custLinFactNeighborY="3065">
        <dgm:presLayoutVars>
          <dgm:bulletEnabled val="1"/>
        </dgm:presLayoutVars>
      </dgm:prSet>
      <dgm:spPr/>
      <dgm:t>
        <a:bodyPr/>
        <a:lstStyle/>
        <a:p>
          <a:endParaRPr lang="en-US"/>
        </a:p>
      </dgm:t>
    </dgm:pt>
    <dgm:pt modelId="{E6F084ED-71C6-4F49-9BA2-512D340E1387}" type="pres">
      <dgm:prSet presAssocID="{8B5E0DB4-0123-4578-A8DD-9427C21A026A}" presName="sibTrans" presStyleCnt="0"/>
      <dgm:spPr/>
    </dgm:pt>
    <dgm:pt modelId="{0C3DE7AF-3DDB-4F72-A315-7A019C8BFD51}" type="pres">
      <dgm:prSet presAssocID="{54AFBE91-6585-4BA6-BAE9-416C688788FF}" presName="node" presStyleLbl="node1" presStyleIdx="2" presStyleCnt="5">
        <dgm:presLayoutVars>
          <dgm:bulletEnabled val="1"/>
        </dgm:presLayoutVars>
      </dgm:prSet>
      <dgm:spPr/>
      <dgm:t>
        <a:bodyPr/>
        <a:lstStyle/>
        <a:p>
          <a:endParaRPr lang="en-US"/>
        </a:p>
      </dgm:t>
    </dgm:pt>
    <dgm:pt modelId="{CF54FBC0-9B38-40DE-97D9-E961B6D56FB9}" type="pres">
      <dgm:prSet presAssocID="{1C40918D-2584-496D-A23E-AFE13B1501EC}" presName="sibTrans" presStyleCnt="0"/>
      <dgm:spPr/>
    </dgm:pt>
    <dgm:pt modelId="{D050CCE6-CC6B-43C1-8A13-5E9DB4A19AE2}" type="pres">
      <dgm:prSet presAssocID="{64E7AA5F-22F9-469A-9ABB-71654CA17692}" presName="node" presStyleLbl="node1" presStyleIdx="3" presStyleCnt="5">
        <dgm:presLayoutVars>
          <dgm:bulletEnabled val="1"/>
        </dgm:presLayoutVars>
      </dgm:prSet>
      <dgm:spPr/>
      <dgm:t>
        <a:bodyPr/>
        <a:lstStyle/>
        <a:p>
          <a:endParaRPr lang="en-US"/>
        </a:p>
      </dgm:t>
    </dgm:pt>
    <dgm:pt modelId="{A2BFF04F-0B97-4DDE-9FA2-CB6FEB8F0B99}" type="pres">
      <dgm:prSet presAssocID="{59A92295-05F0-47CE-9546-4F0A20701544}" presName="sibTrans" presStyleCnt="0"/>
      <dgm:spPr/>
    </dgm:pt>
    <dgm:pt modelId="{BDDC4233-4536-44AC-BB45-A9C3F00008EF}" type="pres">
      <dgm:prSet presAssocID="{8463E00D-0A42-4E6E-B8AB-EFAB782F95D1}" presName="node" presStyleLbl="node1" presStyleIdx="4" presStyleCnt="5" custLinFactNeighborX="2795">
        <dgm:presLayoutVars>
          <dgm:bulletEnabled val="1"/>
        </dgm:presLayoutVars>
      </dgm:prSet>
      <dgm:spPr/>
      <dgm:t>
        <a:bodyPr/>
        <a:lstStyle/>
        <a:p>
          <a:endParaRPr lang="en-US"/>
        </a:p>
      </dgm:t>
    </dgm:pt>
  </dgm:ptLst>
  <dgm:cxnLst>
    <dgm:cxn modelId="{7FCA10CB-33B1-4946-B40C-EDCB06D40C9F}" type="presOf" srcId="{FA35DAF6-B88C-44D3-9217-AC3914CE9D37}" destId="{B59A6316-A7BE-4D2B-8463-7E03ECC7A876}" srcOrd="0" destOrd="0" presId="urn:microsoft.com/office/officeart/2005/8/layout/default#1"/>
    <dgm:cxn modelId="{9877196E-D109-45B9-8B31-163617A87F03}" srcId="{FA35DAF6-B88C-44D3-9217-AC3914CE9D37}" destId="{8463E00D-0A42-4E6E-B8AB-EFAB782F95D1}" srcOrd="4" destOrd="0" parTransId="{F4669710-9053-439E-9770-1FD12D2CDCC8}" sibTransId="{5A7656E9-B077-4DA9-B43C-1D5ADF0CFFE6}"/>
    <dgm:cxn modelId="{AED6B801-0A4B-4E12-8602-019FEE9DB1E3}" type="presOf" srcId="{97FF9B70-FFD8-4309-921E-964612367981}" destId="{4CF05FF1-2A9C-4839-BB45-B1248387E427}" srcOrd="0" destOrd="0" presId="urn:microsoft.com/office/officeart/2005/8/layout/default#1"/>
    <dgm:cxn modelId="{A130BFAE-E2AC-4FAE-8C0D-55FD8ACB1F43}" srcId="{FA35DAF6-B88C-44D3-9217-AC3914CE9D37}" destId="{4E18A4D1-BB6E-4F77-AD3A-0F810D49BA58}" srcOrd="1" destOrd="0" parTransId="{F2017808-9568-4D43-BA21-A1E28D4A83A6}" sibTransId="{8B5E0DB4-0123-4578-A8DD-9427C21A026A}"/>
    <dgm:cxn modelId="{FA1006E3-830A-4BD8-9E10-3713AC946F01}" srcId="{FA35DAF6-B88C-44D3-9217-AC3914CE9D37}" destId="{97FF9B70-FFD8-4309-921E-964612367981}" srcOrd="0" destOrd="0" parTransId="{5FB4F9ED-9CD4-48D5-A9D8-16B4E2233A8C}" sibTransId="{11D6A8E9-D2B6-4CF8-A57A-D626B1CA7FA7}"/>
    <dgm:cxn modelId="{EDEDAB04-B829-4A45-AEF9-D0C3A13F7F4A}" srcId="{FA35DAF6-B88C-44D3-9217-AC3914CE9D37}" destId="{64E7AA5F-22F9-469A-9ABB-71654CA17692}" srcOrd="3" destOrd="0" parTransId="{8A28FD78-1422-4E09-953A-70C6CA8DE260}" sibTransId="{59A92295-05F0-47CE-9546-4F0A20701544}"/>
    <dgm:cxn modelId="{45392C0C-60A1-4DEC-A88F-AA219BA60C1F}" type="presOf" srcId="{8463E00D-0A42-4E6E-B8AB-EFAB782F95D1}" destId="{BDDC4233-4536-44AC-BB45-A9C3F00008EF}" srcOrd="0" destOrd="0" presId="urn:microsoft.com/office/officeart/2005/8/layout/default#1"/>
    <dgm:cxn modelId="{307A07C5-C119-4304-A3F9-CE0DDEEC947B}" type="presOf" srcId="{4E18A4D1-BB6E-4F77-AD3A-0F810D49BA58}" destId="{4A3062B3-D4DB-415A-9A43-0BF91A4E76EA}" srcOrd="0" destOrd="0" presId="urn:microsoft.com/office/officeart/2005/8/layout/default#1"/>
    <dgm:cxn modelId="{DB88EBB0-1CA7-40E0-A06A-C6365569BDDD}" type="presOf" srcId="{54AFBE91-6585-4BA6-BAE9-416C688788FF}" destId="{0C3DE7AF-3DDB-4F72-A315-7A019C8BFD51}" srcOrd="0" destOrd="0" presId="urn:microsoft.com/office/officeart/2005/8/layout/default#1"/>
    <dgm:cxn modelId="{6DB9485D-4694-43A3-AD89-94602CEC31E7}" type="presOf" srcId="{64E7AA5F-22F9-469A-9ABB-71654CA17692}" destId="{D050CCE6-CC6B-43C1-8A13-5E9DB4A19AE2}" srcOrd="0" destOrd="0" presId="urn:microsoft.com/office/officeart/2005/8/layout/default#1"/>
    <dgm:cxn modelId="{C2A74A1A-11AF-4CE8-A000-60A1E88571EE}" srcId="{FA35DAF6-B88C-44D3-9217-AC3914CE9D37}" destId="{54AFBE91-6585-4BA6-BAE9-416C688788FF}" srcOrd="2" destOrd="0" parTransId="{3CE6D002-5B21-4C97-B4E0-B1980D6B38ED}" sibTransId="{1C40918D-2584-496D-A23E-AFE13B1501EC}"/>
    <dgm:cxn modelId="{E1F5295E-9D78-4B78-BF51-3B34F93FCAA8}" type="presParOf" srcId="{B59A6316-A7BE-4D2B-8463-7E03ECC7A876}" destId="{4CF05FF1-2A9C-4839-BB45-B1248387E427}" srcOrd="0" destOrd="0" presId="urn:microsoft.com/office/officeart/2005/8/layout/default#1"/>
    <dgm:cxn modelId="{7484EE9A-9228-4B1C-8294-2C4E87F94EFF}" type="presParOf" srcId="{B59A6316-A7BE-4D2B-8463-7E03ECC7A876}" destId="{12AF6597-AD38-46C4-B88E-85DF7F079492}" srcOrd="1" destOrd="0" presId="urn:microsoft.com/office/officeart/2005/8/layout/default#1"/>
    <dgm:cxn modelId="{A2F8F204-59CA-4E9C-A6C7-0A5A243F7AB7}" type="presParOf" srcId="{B59A6316-A7BE-4D2B-8463-7E03ECC7A876}" destId="{4A3062B3-D4DB-415A-9A43-0BF91A4E76EA}" srcOrd="2" destOrd="0" presId="urn:microsoft.com/office/officeart/2005/8/layout/default#1"/>
    <dgm:cxn modelId="{F473C72F-AD87-44E1-95DA-11669D3EB7FE}" type="presParOf" srcId="{B59A6316-A7BE-4D2B-8463-7E03ECC7A876}" destId="{E6F084ED-71C6-4F49-9BA2-512D340E1387}" srcOrd="3" destOrd="0" presId="urn:microsoft.com/office/officeart/2005/8/layout/default#1"/>
    <dgm:cxn modelId="{D952B052-A570-47E3-B3AF-68D1DECB825B}" type="presParOf" srcId="{B59A6316-A7BE-4D2B-8463-7E03ECC7A876}" destId="{0C3DE7AF-3DDB-4F72-A315-7A019C8BFD51}" srcOrd="4" destOrd="0" presId="urn:microsoft.com/office/officeart/2005/8/layout/default#1"/>
    <dgm:cxn modelId="{3AA939B2-BC5F-4D2B-8125-09E0646427CC}" type="presParOf" srcId="{B59A6316-A7BE-4D2B-8463-7E03ECC7A876}" destId="{CF54FBC0-9B38-40DE-97D9-E961B6D56FB9}" srcOrd="5" destOrd="0" presId="urn:microsoft.com/office/officeart/2005/8/layout/default#1"/>
    <dgm:cxn modelId="{E7835683-B1CC-4D1D-A43A-93B22AB657CC}" type="presParOf" srcId="{B59A6316-A7BE-4D2B-8463-7E03ECC7A876}" destId="{D050CCE6-CC6B-43C1-8A13-5E9DB4A19AE2}" srcOrd="6" destOrd="0" presId="urn:microsoft.com/office/officeart/2005/8/layout/default#1"/>
    <dgm:cxn modelId="{BFC47E9C-D644-4E57-AC2C-828BC7D1A453}" type="presParOf" srcId="{B59A6316-A7BE-4D2B-8463-7E03ECC7A876}" destId="{A2BFF04F-0B97-4DDE-9FA2-CB6FEB8F0B99}" srcOrd="7" destOrd="0" presId="urn:microsoft.com/office/officeart/2005/8/layout/default#1"/>
    <dgm:cxn modelId="{04738B5E-B695-4D4A-9882-9EBBB402ED12}" type="presParOf" srcId="{B59A6316-A7BE-4D2B-8463-7E03ECC7A876}" destId="{BDDC4233-4536-44AC-BB45-A9C3F00008EF}" srcOrd="8" destOrd="0" presId="urn:microsoft.com/office/officeart/2005/8/layout/defaul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8B94E5-6483-499D-935F-BCB91FD0774F}" type="doc">
      <dgm:prSet loTypeId="urn:microsoft.com/office/officeart/2008/layout/HorizontalMultiLevelHierarchy" loCatId="hierarchy" qsTypeId="urn:microsoft.com/office/officeart/2005/8/quickstyle/simple1" qsCatId="simple" csTypeId="urn:microsoft.com/office/officeart/2005/8/colors/accent3_4" csCatId="accent3" phldr="1"/>
      <dgm:spPr/>
      <dgm:t>
        <a:bodyPr/>
        <a:lstStyle/>
        <a:p>
          <a:endParaRPr lang="en-US"/>
        </a:p>
      </dgm:t>
    </dgm:pt>
    <dgm:pt modelId="{7CDFED2C-80D0-4D99-8B28-668ED1D67209}">
      <dgm:prSe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622300">
            <a:lnSpc>
              <a:spcPct val="100000"/>
            </a:lnSpc>
            <a:spcBef>
              <a:spcPct val="0"/>
            </a:spcBef>
            <a:spcAft>
              <a:spcPct val="35000"/>
            </a:spcAft>
            <a:buNone/>
          </a:pPr>
          <a:r>
            <a:rPr lang="en-US" sz="1400" b="1" kern="1200">
              <a:solidFill>
                <a:prstClr val="white"/>
              </a:solidFill>
              <a:latin typeface="Arial Narrow" panose="020B0606020202030204" pitchFamily="34" charset="0"/>
              <a:ea typeface="+mn-ea"/>
              <a:cs typeface="Arial" panose="020B0604020202020204" pitchFamily="34" charset="0"/>
            </a:rPr>
            <a:t>NPS INDICATORS NOT ACHIEVED</a:t>
          </a:r>
          <a:endParaRPr lang="en-US" sz="1400" b="1" kern="1200" dirty="0">
            <a:solidFill>
              <a:prstClr val="white"/>
            </a:solidFill>
            <a:latin typeface="Arial Narrow" panose="020B0606020202030204" pitchFamily="34" charset="0"/>
            <a:ea typeface="+mn-ea"/>
            <a:cs typeface="Arial" panose="020B0604020202020204" pitchFamily="34" charset="0"/>
          </a:endParaRPr>
        </a:p>
      </dgm:t>
    </dgm:pt>
    <dgm:pt modelId="{4F82C051-58F9-4423-9EF8-203048605A71}" type="parTrans" cxnId="{B5B2EEF1-88F3-4520-B5FD-667C468E36BF}">
      <dgm:prSet/>
      <dgm:spPr/>
      <dgm:t>
        <a:bodyPr/>
        <a:lstStyle/>
        <a:p>
          <a:endParaRPr lang="en-US" sz="1800" b="1">
            <a:latin typeface="Arial Narrow" panose="020B0606020202030204" pitchFamily="34" charset="0"/>
          </a:endParaRPr>
        </a:p>
      </dgm:t>
    </dgm:pt>
    <dgm:pt modelId="{24D14596-6907-4643-A4CD-CCAD175A13C8}" type="sibTrans" cxnId="{B5B2EEF1-88F3-4520-B5FD-667C468E36BF}">
      <dgm:prSet/>
      <dgm:spPr/>
      <dgm:t>
        <a:bodyPr/>
        <a:lstStyle/>
        <a:p>
          <a:endParaRPr lang="en-US" sz="1800" b="1">
            <a:latin typeface="Arial Narrow" panose="020B0606020202030204" pitchFamily="34" charset="0"/>
          </a:endParaRPr>
        </a:p>
      </dgm:t>
    </dgm:pt>
    <dgm:pt modelId="{B8CC447B-A504-4D7E-9440-0FF01A9576ED}">
      <dgm:prSet custT="1"/>
      <dgm:spPr/>
      <dgm:t>
        <a:bodyPr/>
        <a:lstStyle/>
        <a:p>
          <a:pPr algn="ctr" rtl="0">
            <a:lnSpc>
              <a:spcPct val="100000"/>
            </a:lnSpc>
          </a:pPr>
          <a:r>
            <a:rPr lang="en-ZA" sz="1400" b="1" dirty="0">
              <a:latin typeface="Arial Narrow" panose="020B0606020202030204" pitchFamily="34" charset="0"/>
            </a:rPr>
            <a:t>Number of persons convicted of </a:t>
          </a:r>
        </a:p>
        <a:p>
          <a:pPr algn="ctr" rtl="0">
            <a:lnSpc>
              <a:spcPct val="100000"/>
            </a:lnSpc>
          </a:pPr>
          <a:r>
            <a:rPr lang="en-ZA" sz="1400" b="1" dirty="0">
              <a:latin typeface="Arial Narrow" panose="020B0606020202030204" pitchFamily="34" charset="0"/>
            </a:rPr>
            <a:t>private sector corruption </a:t>
          </a:r>
        </a:p>
        <a:p>
          <a:pPr algn="ctr" rtl="0">
            <a:lnSpc>
              <a:spcPct val="100000"/>
            </a:lnSpc>
          </a:pPr>
          <a:r>
            <a:rPr lang="en-ZA" sz="1400" b="1" dirty="0">
              <a:latin typeface="Arial Narrow" panose="020B0606020202030204" pitchFamily="34" charset="0"/>
            </a:rPr>
            <a:t>(147) ENE Indicator</a:t>
          </a:r>
          <a:endParaRPr lang="en-US" sz="1400" b="1" dirty="0">
            <a:latin typeface="Arial Narrow" panose="020B0606020202030204" pitchFamily="34" charset="0"/>
          </a:endParaRPr>
        </a:p>
      </dgm:t>
    </dgm:pt>
    <dgm:pt modelId="{58249AF0-23F4-4473-965C-20E242E00498}" type="parTrans" cxnId="{ACE6D887-4D2E-4D1B-8AB5-163D535F4EA9}">
      <dgm:prSet/>
      <dgm:spPr/>
      <dgm:t>
        <a:bodyPr/>
        <a:lstStyle/>
        <a:p>
          <a:endParaRPr lang="en-US" sz="1800" b="1">
            <a:latin typeface="Arial Narrow" panose="020B0606020202030204" pitchFamily="34" charset="0"/>
          </a:endParaRPr>
        </a:p>
      </dgm:t>
    </dgm:pt>
    <dgm:pt modelId="{9980DDA4-8C4B-49B9-B192-E7463E1711D1}" type="sibTrans" cxnId="{ACE6D887-4D2E-4D1B-8AB5-163D535F4EA9}">
      <dgm:prSet/>
      <dgm:spPr/>
      <dgm:t>
        <a:bodyPr/>
        <a:lstStyle/>
        <a:p>
          <a:endParaRPr lang="en-US" sz="1800" b="1">
            <a:latin typeface="Arial Narrow" panose="020B0606020202030204" pitchFamily="34" charset="0"/>
          </a:endParaRPr>
        </a:p>
      </dgm:t>
    </dgm:pt>
    <dgm:pt modelId="{6E9AB113-59D2-4596-B368-EC4AD0BC0E3E}">
      <dgm:prSet custT="1"/>
      <dgm:spPr/>
      <dgm:t>
        <a:bodyPr/>
        <a:lstStyle/>
        <a:p>
          <a:pPr algn="ctr" rtl="0">
            <a:lnSpc>
              <a:spcPct val="100000"/>
            </a:lnSpc>
          </a:pPr>
          <a:r>
            <a:rPr lang="en-ZA" sz="1400" b="1" dirty="0">
              <a:latin typeface="Arial Narrow" panose="020B0606020202030204" pitchFamily="34" charset="0"/>
            </a:rPr>
            <a:t>Number of government officials convicted of corruption (86)      </a:t>
          </a:r>
        </a:p>
        <a:p>
          <a:pPr algn="ctr" rtl="0">
            <a:lnSpc>
              <a:spcPct val="100000"/>
            </a:lnSpc>
          </a:pPr>
          <a:r>
            <a:rPr lang="en-ZA" sz="1400" b="1" dirty="0">
              <a:latin typeface="Arial Narrow" panose="020B0606020202030204" pitchFamily="34" charset="0"/>
            </a:rPr>
            <a:t>ENE Indicator</a:t>
          </a:r>
          <a:endParaRPr lang="en-US" sz="1400" b="1" dirty="0">
            <a:latin typeface="Arial Narrow" panose="020B0606020202030204" pitchFamily="34" charset="0"/>
          </a:endParaRPr>
        </a:p>
      </dgm:t>
    </dgm:pt>
    <dgm:pt modelId="{AFC14E8B-7DF6-4577-8378-825D6E33DF33}" type="parTrans" cxnId="{69B3CB34-5454-4561-BB0A-6471CDF52B9D}">
      <dgm:prSet/>
      <dgm:spPr/>
      <dgm:t>
        <a:bodyPr/>
        <a:lstStyle/>
        <a:p>
          <a:endParaRPr lang="en-US" sz="1800" b="1">
            <a:latin typeface="Arial Narrow" panose="020B0606020202030204" pitchFamily="34" charset="0"/>
          </a:endParaRPr>
        </a:p>
      </dgm:t>
    </dgm:pt>
    <dgm:pt modelId="{EAD17A48-9538-44C0-A14B-08C6F62314CA}" type="sibTrans" cxnId="{69B3CB34-5454-4561-BB0A-6471CDF52B9D}">
      <dgm:prSet/>
      <dgm:spPr/>
      <dgm:t>
        <a:bodyPr/>
        <a:lstStyle/>
        <a:p>
          <a:endParaRPr lang="en-US" sz="1800" b="1">
            <a:latin typeface="Arial Narrow" panose="020B0606020202030204" pitchFamily="34" charset="0"/>
          </a:endParaRPr>
        </a:p>
      </dgm:t>
    </dgm:pt>
    <dgm:pt modelId="{DD9406B0-724A-48F8-AA62-62624AA07F38}">
      <dgm:prSet custT="1"/>
      <dgm:spPr/>
      <dgm:t>
        <a:bodyPr/>
        <a:lstStyle/>
        <a:p>
          <a:pPr algn="ctr" rtl="0">
            <a:lnSpc>
              <a:spcPct val="100000"/>
            </a:lnSpc>
          </a:pPr>
          <a:r>
            <a:rPr lang="en-US" sz="1400" b="1">
              <a:latin typeface="Arial Narrow" panose="020B0606020202030204" pitchFamily="34" charset="0"/>
            </a:rPr>
            <a:t>Number of cases involving money laundering (44)</a:t>
          </a:r>
          <a:endParaRPr lang="en-US" sz="1400" b="1" dirty="0">
            <a:latin typeface="Arial Narrow" panose="020B0606020202030204" pitchFamily="34" charset="0"/>
          </a:endParaRPr>
        </a:p>
      </dgm:t>
    </dgm:pt>
    <dgm:pt modelId="{78D2863B-A00A-412B-A973-2F982C5AD052}" type="parTrans" cxnId="{2B97248F-DCB5-4299-95B8-E450A34F9A42}">
      <dgm:prSet/>
      <dgm:spPr/>
      <dgm:t>
        <a:bodyPr/>
        <a:lstStyle/>
        <a:p>
          <a:endParaRPr lang="en-US" sz="1800" b="1">
            <a:latin typeface="Arial Narrow" panose="020B0606020202030204" pitchFamily="34" charset="0"/>
          </a:endParaRPr>
        </a:p>
      </dgm:t>
    </dgm:pt>
    <dgm:pt modelId="{BCC751DB-0BFC-4A64-AD45-D4EC4AEC60DB}" type="sibTrans" cxnId="{2B97248F-DCB5-4299-95B8-E450A34F9A42}">
      <dgm:prSet/>
      <dgm:spPr/>
      <dgm:t>
        <a:bodyPr/>
        <a:lstStyle/>
        <a:p>
          <a:endParaRPr lang="en-US" sz="1800" b="1">
            <a:latin typeface="Arial Narrow" panose="020B0606020202030204" pitchFamily="34" charset="0"/>
          </a:endParaRPr>
        </a:p>
      </dgm:t>
    </dgm:pt>
    <dgm:pt modelId="{4606555A-C26D-4CDA-9FE4-B7B413C05F19}">
      <dgm:prSet custT="1"/>
      <dgm:spPr/>
      <dgm:t>
        <a:bodyPr/>
        <a:lstStyle/>
        <a:p>
          <a:pPr algn="ctr" rtl="0">
            <a:lnSpc>
              <a:spcPct val="100000"/>
            </a:lnSpc>
          </a:pPr>
          <a:r>
            <a:rPr lang="en-US" sz="1400" b="1" dirty="0">
              <a:latin typeface="Arial Narrow" panose="020B0606020202030204" pitchFamily="34" charset="0"/>
            </a:rPr>
            <a:t>Conviction Rate in Complex </a:t>
          </a:r>
        </a:p>
        <a:p>
          <a:pPr algn="ctr" rtl="0">
            <a:lnSpc>
              <a:spcPct val="100000"/>
            </a:lnSpc>
          </a:pPr>
          <a:r>
            <a:rPr lang="en-US" sz="1400" b="1" dirty="0">
              <a:latin typeface="Arial Narrow" panose="020B0606020202030204" pitchFamily="34" charset="0"/>
            </a:rPr>
            <a:t>Commercial Crime 90,2% (277/305) </a:t>
          </a:r>
        </a:p>
        <a:p>
          <a:pPr algn="ctr" rtl="0">
            <a:lnSpc>
              <a:spcPct val="100000"/>
            </a:lnSpc>
          </a:pPr>
          <a:r>
            <a:rPr lang="en-US" sz="1400" b="1" dirty="0">
              <a:latin typeface="Arial Narrow" panose="020B0606020202030204" pitchFamily="34" charset="0"/>
            </a:rPr>
            <a:t>ENE Indicator</a:t>
          </a:r>
        </a:p>
      </dgm:t>
    </dgm:pt>
    <dgm:pt modelId="{16BD34F0-0EA8-4376-9100-D9D1A87A1A21}" type="sibTrans" cxnId="{4B163095-76BD-4CB1-8ED3-72882189BC4D}">
      <dgm:prSet/>
      <dgm:spPr/>
      <dgm:t>
        <a:bodyPr/>
        <a:lstStyle/>
        <a:p>
          <a:endParaRPr lang="en-US" sz="1800" b="1">
            <a:latin typeface="Arial Narrow" panose="020B0606020202030204" pitchFamily="34" charset="0"/>
          </a:endParaRPr>
        </a:p>
      </dgm:t>
    </dgm:pt>
    <dgm:pt modelId="{63099B15-4373-42CF-8683-0B7B60C01624}" type="parTrans" cxnId="{4B163095-76BD-4CB1-8ED3-72882189BC4D}">
      <dgm:prSet/>
      <dgm:spPr/>
      <dgm:t>
        <a:bodyPr/>
        <a:lstStyle/>
        <a:p>
          <a:endParaRPr lang="en-US" sz="1800" b="1">
            <a:latin typeface="Arial Narrow" panose="020B0606020202030204" pitchFamily="34" charset="0"/>
          </a:endParaRPr>
        </a:p>
      </dgm:t>
    </dgm:pt>
    <dgm:pt modelId="{94A66B0A-DBC0-40EB-9B67-E4A8675AD52D}">
      <dgm:prSet custT="1"/>
      <dgm:spPr/>
      <dgm:t>
        <a:bodyPr/>
        <a:lstStyle/>
        <a:p>
          <a:pPr algn="ctr" rtl="0">
            <a:lnSpc>
              <a:spcPct val="100000"/>
            </a:lnSpc>
          </a:pPr>
          <a:r>
            <a:rPr lang="en-US" sz="1400" b="1" dirty="0">
              <a:latin typeface="Arial Narrow" panose="020B0606020202030204" pitchFamily="34" charset="0"/>
            </a:rPr>
            <a:t>Number of operational TCCs (55) </a:t>
          </a:r>
        </a:p>
        <a:p>
          <a:pPr algn="ctr" rtl="0">
            <a:lnSpc>
              <a:spcPct val="100000"/>
            </a:lnSpc>
          </a:pPr>
          <a:r>
            <a:rPr lang="en-US" sz="1400" b="1" dirty="0">
              <a:latin typeface="Arial Narrow" panose="020B0606020202030204" pitchFamily="34" charset="0"/>
            </a:rPr>
            <a:t>ENE Indicator</a:t>
          </a:r>
        </a:p>
      </dgm:t>
    </dgm:pt>
    <dgm:pt modelId="{F7A14BA5-5D4F-4ACC-B308-C579EE628E44}" type="parTrans" cxnId="{95587888-5252-4613-8844-5D9EE01B3800}">
      <dgm:prSet/>
      <dgm:spPr/>
      <dgm:t>
        <a:bodyPr/>
        <a:lstStyle/>
        <a:p>
          <a:endParaRPr lang="en-US"/>
        </a:p>
      </dgm:t>
    </dgm:pt>
    <dgm:pt modelId="{BE4EC40A-A2B6-4C6B-AA8D-D091F62EC677}" type="sibTrans" cxnId="{95587888-5252-4613-8844-5D9EE01B3800}">
      <dgm:prSet/>
      <dgm:spPr/>
      <dgm:t>
        <a:bodyPr/>
        <a:lstStyle/>
        <a:p>
          <a:endParaRPr lang="en-US"/>
        </a:p>
      </dgm:t>
    </dgm:pt>
    <dgm:pt modelId="{FCAE8A46-32F5-45A2-9D31-9AA9A2C1FAB1}">
      <dgm:prSet custT="1"/>
      <dgm:spPr>
        <a:solidFill>
          <a:schemeClr val="accent5"/>
        </a:solidFill>
      </dgm:spPr>
      <dgm:t>
        <a:bodyPr/>
        <a:lstStyle/>
        <a:p>
          <a:pPr algn="ctr" rtl="0">
            <a:lnSpc>
              <a:spcPct val="100000"/>
            </a:lnSpc>
          </a:pPr>
          <a:r>
            <a:rPr lang="en-US" sz="1400" b="1" dirty="0">
              <a:latin typeface="Arial Narrow" panose="020B0606020202030204" pitchFamily="34" charset="0"/>
            </a:rPr>
            <a:t>2,8% below 93% target</a:t>
          </a:r>
        </a:p>
      </dgm:t>
    </dgm:pt>
    <dgm:pt modelId="{F9A58719-7F58-407E-A6FA-A3815005875F}" type="parTrans" cxnId="{253B17AE-DAC7-4AFD-A0DE-975A63E57B23}">
      <dgm:prSet/>
      <dgm:spPr/>
      <dgm:t>
        <a:bodyPr/>
        <a:lstStyle/>
        <a:p>
          <a:endParaRPr lang="en-ZA"/>
        </a:p>
      </dgm:t>
    </dgm:pt>
    <dgm:pt modelId="{6676C92E-7ED7-488B-900A-5935FC411B94}" type="sibTrans" cxnId="{253B17AE-DAC7-4AFD-A0DE-975A63E57B23}">
      <dgm:prSet/>
      <dgm:spPr/>
      <dgm:t>
        <a:bodyPr/>
        <a:lstStyle/>
        <a:p>
          <a:endParaRPr lang="en-ZA"/>
        </a:p>
      </dgm:t>
    </dgm:pt>
    <dgm:pt modelId="{B2BECF76-DDDE-462A-BF6C-8A8DA39D6C8D}">
      <dgm:prSet custT="1"/>
      <dgm:spPr>
        <a:solidFill>
          <a:schemeClr val="accent5"/>
        </a:solidFill>
      </dgm:spPr>
      <dgm:t>
        <a:bodyPr/>
        <a:lstStyle/>
        <a:p>
          <a:pPr algn="ctr" rtl="0">
            <a:lnSpc>
              <a:spcPct val="100000"/>
            </a:lnSpc>
          </a:pPr>
          <a:r>
            <a:rPr lang="en-US" sz="1400" b="1" dirty="0">
              <a:latin typeface="Arial Narrow" panose="020B0606020202030204" pitchFamily="34" charset="0"/>
            </a:rPr>
            <a:t>Only 3 less than target of 58</a:t>
          </a:r>
        </a:p>
      </dgm:t>
    </dgm:pt>
    <dgm:pt modelId="{A2EF5E9C-35A8-42E1-8892-49C248A00B63}" type="parTrans" cxnId="{F56259F2-71BA-4959-9C50-D8B306C6BBD3}">
      <dgm:prSet/>
      <dgm:spPr/>
      <dgm:t>
        <a:bodyPr/>
        <a:lstStyle/>
        <a:p>
          <a:endParaRPr lang="en-ZA"/>
        </a:p>
      </dgm:t>
    </dgm:pt>
    <dgm:pt modelId="{DB68071E-E7E5-4EF2-891C-6017774D11A7}" type="sibTrans" cxnId="{F56259F2-71BA-4959-9C50-D8B306C6BBD3}">
      <dgm:prSet/>
      <dgm:spPr/>
      <dgm:t>
        <a:bodyPr/>
        <a:lstStyle/>
        <a:p>
          <a:endParaRPr lang="en-ZA"/>
        </a:p>
      </dgm:t>
    </dgm:pt>
    <dgm:pt modelId="{C5ED962C-754B-45D6-9931-5E470BEDC1CA}">
      <dgm:prSet custT="1"/>
      <dgm:spPr>
        <a:solidFill>
          <a:schemeClr val="accent5"/>
        </a:solidFill>
      </dgm:spPr>
      <dgm:t>
        <a:bodyPr/>
        <a:lstStyle/>
        <a:p>
          <a:pPr algn="ctr" rtl="0">
            <a:lnSpc>
              <a:spcPct val="100000"/>
            </a:lnSpc>
          </a:pPr>
          <a:r>
            <a:rPr lang="en-US" sz="1400" b="1" kern="1200" dirty="0">
              <a:latin typeface="Arial Narrow" panose="020B0606020202030204" pitchFamily="34" charset="0"/>
            </a:rPr>
            <a:t>134 officials below 220 </a:t>
          </a:r>
          <a:r>
            <a:rPr lang="en-US" sz="1400" b="1" kern="1200" dirty="0">
              <a:solidFill>
                <a:prstClr val="white"/>
              </a:solidFill>
              <a:latin typeface="Arial Narrow" panose="020B0606020202030204" pitchFamily="34" charset="0"/>
              <a:ea typeface="+mn-ea"/>
              <a:cs typeface="+mn-cs"/>
            </a:rPr>
            <a:t>target</a:t>
          </a:r>
          <a:r>
            <a:rPr lang="en-US" sz="1400" b="1" kern="1200" dirty="0">
              <a:latin typeface="Arial Narrow" panose="020B0606020202030204" pitchFamily="34" charset="0"/>
            </a:rPr>
            <a:t> </a:t>
          </a:r>
          <a:r>
            <a:rPr lang="en-US" sz="1400" b="1" kern="1200" dirty="0">
              <a:solidFill>
                <a:prstClr val="white"/>
              </a:solidFill>
              <a:latin typeface="Arial Narrow" panose="020B0606020202030204" pitchFamily="34" charset="0"/>
              <a:ea typeface="+mn-ea"/>
              <a:cs typeface="+mn-cs"/>
            </a:rPr>
            <a:t>(-</a:t>
          </a:r>
          <a:r>
            <a:rPr lang="en-US" sz="1400" b="1" kern="1200" dirty="0">
              <a:latin typeface="Arial Narrow" panose="020B0606020202030204" pitchFamily="34" charset="0"/>
            </a:rPr>
            <a:t>61%)</a:t>
          </a:r>
        </a:p>
      </dgm:t>
    </dgm:pt>
    <dgm:pt modelId="{22400AB9-E6FC-41F3-8320-AD9C6577D6F4}" type="parTrans" cxnId="{00811EB9-E151-4046-8441-10BC87835020}">
      <dgm:prSet/>
      <dgm:spPr/>
      <dgm:t>
        <a:bodyPr/>
        <a:lstStyle/>
        <a:p>
          <a:endParaRPr lang="en-ZA"/>
        </a:p>
      </dgm:t>
    </dgm:pt>
    <dgm:pt modelId="{F1B8199B-9A33-41A3-A183-B41DB7FF9D6F}" type="sibTrans" cxnId="{00811EB9-E151-4046-8441-10BC87835020}">
      <dgm:prSet/>
      <dgm:spPr/>
      <dgm:t>
        <a:bodyPr/>
        <a:lstStyle/>
        <a:p>
          <a:endParaRPr lang="en-ZA"/>
        </a:p>
      </dgm:t>
    </dgm:pt>
    <dgm:pt modelId="{4E4C42B1-14F7-4710-B906-6A958347C08A}">
      <dgm:prSet custT="1"/>
      <dgm:spPr>
        <a:solidFill>
          <a:schemeClr val="accent5"/>
        </a:solidFill>
      </dgm:spPr>
      <dgm:t>
        <a:bodyPr/>
        <a:lstStyle/>
        <a:p>
          <a:pPr algn="ctr" rtl="0">
            <a:lnSpc>
              <a:spcPct val="100000"/>
            </a:lnSpc>
          </a:pPr>
          <a:r>
            <a:rPr lang="en-US" sz="1400" b="1" dirty="0">
              <a:latin typeface="Arial Narrow" panose="020B0606020202030204" pitchFamily="34" charset="0"/>
            </a:rPr>
            <a:t>46 cases below 90 target (-51%)</a:t>
          </a:r>
        </a:p>
      </dgm:t>
    </dgm:pt>
    <dgm:pt modelId="{429E4EA8-C2F6-48F5-9EFE-8FE5DA82C214}" type="parTrans" cxnId="{E21BEB28-3ABE-4FE9-A5C4-2C76A32E2D72}">
      <dgm:prSet/>
      <dgm:spPr/>
      <dgm:t>
        <a:bodyPr/>
        <a:lstStyle/>
        <a:p>
          <a:endParaRPr lang="en-ZA"/>
        </a:p>
      </dgm:t>
    </dgm:pt>
    <dgm:pt modelId="{68DAF144-FCE7-4075-B176-4B916A8ADBC4}" type="sibTrans" cxnId="{E21BEB28-3ABE-4FE9-A5C4-2C76A32E2D72}">
      <dgm:prSet/>
      <dgm:spPr/>
      <dgm:t>
        <a:bodyPr/>
        <a:lstStyle/>
        <a:p>
          <a:endParaRPr lang="en-ZA"/>
        </a:p>
      </dgm:t>
    </dgm:pt>
    <dgm:pt modelId="{C227C7CF-361B-424D-9B67-F4C8FA25D7D4}">
      <dgm:prSet custT="1"/>
      <dgm:spPr>
        <a:solidFill>
          <a:srgbClr val="5B9BD5"/>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algn="ctr" rtl="0">
            <a:lnSpc>
              <a:spcPct val="100000"/>
            </a:lnSpc>
          </a:pPr>
          <a:r>
            <a:rPr lang="en-US" sz="1400" b="1" kern="1200" dirty="0">
              <a:latin typeface="Arial Narrow" panose="020B0606020202030204" pitchFamily="34" charset="0"/>
            </a:rPr>
            <a:t>3 </a:t>
          </a:r>
          <a:r>
            <a:rPr lang="en-US" sz="1400" b="1" kern="1200" dirty="0">
              <a:solidFill>
                <a:prstClr val="white"/>
              </a:solidFill>
              <a:latin typeface="Arial Narrow" panose="020B0606020202030204" pitchFamily="34" charset="0"/>
              <a:ea typeface="+mn-ea"/>
              <a:cs typeface="+mn-cs"/>
            </a:rPr>
            <a:t>persons</a:t>
          </a:r>
          <a:r>
            <a:rPr lang="en-US" sz="1400" b="1" kern="1200" dirty="0">
              <a:latin typeface="Arial Narrow" panose="020B0606020202030204" pitchFamily="34" charset="0"/>
            </a:rPr>
            <a:t> below 150 </a:t>
          </a:r>
          <a:r>
            <a:rPr lang="en-US" sz="1400" b="1" kern="1200" dirty="0">
              <a:solidFill>
                <a:prstClr val="white"/>
              </a:solidFill>
              <a:latin typeface="Arial Narrow" panose="020B0606020202030204" pitchFamily="34" charset="0"/>
              <a:ea typeface="+mn-ea"/>
              <a:cs typeface="+mn-cs"/>
            </a:rPr>
            <a:t>target</a:t>
          </a:r>
          <a:r>
            <a:rPr lang="en-US" sz="1400" b="1" kern="1200" dirty="0">
              <a:latin typeface="Arial Narrow" panose="020B0606020202030204" pitchFamily="34" charset="0"/>
            </a:rPr>
            <a:t> (-2%)</a:t>
          </a:r>
        </a:p>
      </dgm:t>
    </dgm:pt>
    <dgm:pt modelId="{49B04336-6660-416B-A17D-F627319827EA}" type="sibTrans" cxnId="{755A2397-5DEF-4219-80D3-235ABA127F07}">
      <dgm:prSet/>
      <dgm:spPr/>
      <dgm:t>
        <a:bodyPr/>
        <a:lstStyle/>
        <a:p>
          <a:endParaRPr lang="en-ZA"/>
        </a:p>
      </dgm:t>
    </dgm:pt>
    <dgm:pt modelId="{8C5BDEFC-DFDA-419D-AF55-5D84809FC081}" type="parTrans" cxnId="{755A2397-5DEF-4219-80D3-235ABA127F07}">
      <dgm:prSet/>
      <dgm:spPr/>
      <dgm:t>
        <a:bodyPr/>
        <a:lstStyle/>
        <a:p>
          <a:endParaRPr lang="en-ZA"/>
        </a:p>
      </dgm:t>
    </dgm:pt>
    <dgm:pt modelId="{EF6FFF87-F324-404C-95AB-1F26743DB371}" type="pres">
      <dgm:prSet presAssocID="{C68B94E5-6483-499D-935F-BCB91FD0774F}" presName="Name0" presStyleCnt="0">
        <dgm:presLayoutVars>
          <dgm:chPref val="1"/>
          <dgm:dir/>
          <dgm:animOne val="branch"/>
          <dgm:animLvl val="lvl"/>
          <dgm:resizeHandles val="exact"/>
        </dgm:presLayoutVars>
      </dgm:prSet>
      <dgm:spPr/>
      <dgm:t>
        <a:bodyPr/>
        <a:lstStyle/>
        <a:p>
          <a:endParaRPr lang="en-US"/>
        </a:p>
      </dgm:t>
    </dgm:pt>
    <dgm:pt modelId="{2AC8DDE3-A16D-499C-A6E8-AB6B5CEDB932}" type="pres">
      <dgm:prSet presAssocID="{7CDFED2C-80D0-4D99-8B28-668ED1D67209}" presName="root1" presStyleCnt="0"/>
      <dgm:spPr/>
    </dgm:pt>
    <dgm:pt modelId="{24DCA8CD-2503-4E2A-94D4-B543CC7AA42A}" type="pres">
      <dgm:prSet presAssocID="{7CDFED2C-80D0-4D99-8B28-668ED1D67209}" presName="LevelOneTextNode" presStyleLbl="node0" presStyleIdx="0" presStyleCnt="1" custLinFactNeighborY="0">
        <dgm:presLayoutVars>
          <dgm:chPref val="3"/>
        </dgm:presLayoutVars>
      </dgm:prSet>
      <dgm:spPr>
        <a:xfrm rot="16200000">
          <a:off x="-1201701" y="2424897"/>
          <a:ext cx="2986030" cy="567345"/>
        </a:xfrm>
        <a:prstGeom prst="rect">
          <a:avLst/>
        </a:prstGeom>
      </dgm:spPr>
      <dgm:t>
        <a:bodyPr/>
        <a:lstStyle/>
        <a:p>
          <a:endParaRPr lang="en-US"/>
        </a:p>
      </dgm:t>
    </dgm:pt>
    <dgm:pt modelId="{BF3B0776-C7B5-4F26-A247-49A24ECEBA08}" type="pres">
      <dgm:prSet presAssocID="{7CDFED2C-80D0-4D99-8B28-668ED1D67209}" presName="level2hierChild" presStyleCnt="0"/>
      <dgm:spPr/>
    </dgm:pt>
    <dgm:pt modelId="{725274E9-F6A5-48E0-9580-9E6B47BF1920}" type="pres">
      <dgm:prSet presAssocID="{63099B15-4373-42CF-8683-0B7B60C01624}" presName="conn2-1" presStyleLbl="parChTrans1D2" presStyleIdx="0" presStyleCnt="5"/>
      <dgm:spPr/>
      <dgm:t>
        <a:bodyPr/>
        <a:lstStyle/>
        <a:p>
          <a:endParaRPr lang="en-US"/>
        </a:p>
      </dgm:t>
    </dgm:pt>
    <dgm:pt modelId="{0EB6B1AB-EA2A-4E81-9232-0F58363B88AB}" type="pres">
      <dgm:prSet presAssocID="{63099B15-4373-42CF-8683-0B7B60C01624}" presName="connTx" presStyleLbl="parChTrans1D2" presStyleIdx="0" presStyleCnt="5"/>
      <dgm:spPr/>
      <dgm:t>
        <a:bodyPr/>
        <a:lstStyle/>
        <a:p>
          <a:endParaRPr lang="en-US"/>
        </a:p>
      </dgm:t>
    </dgm:pt>
    <dgm:pt modelId="{C321AA28-EC5C-4FF8-A1BF-3C2ACF073904}" type="pres">
      <dgm:prSet presAssocID="{4606555A-C26D-4CDA-9FE4-B7B413C05F19}" presName="root2" presStyleCnt="0"/>
      <dgm:spPr/>
    </dgm:pt>
    <dgm:pt modelId="{4CB4D667-F8B0-4A7B-A8F1-5C81C1552DC9}" type="pres">
      <dgm:prSet presAssocID="{4606555A-C26D-4CDA-9FE4-B7B413C05F19}" presName="LevelTwoTextNode" presStyleLbl="node2" presStyleIdx="0" presStyleCnt="5" custScaleX="156300" custScaleY="147028" custLinFactNeighborY="0">
        <dgm:presLayoutVars>
          <dgm:chPref val="3"/>
        </dgm:presLayoutVars>
      </dgm:prSet>
      <dgm:spPr/>
      <dgm:t>
        <a:bodyPr/>
        <a:lstStyle/>
        <a:p>
          <a:endParaRPr lang="en-US"/>
        </a:p>
      </dgm:t>
    </dgm:pt>
    <dgm:pt modelId="{6D229B93-B13B-4B74-98BE-BEF133AEEA15}" type="pres">
      <dgm:prSet presAssocID="{4606555A-C26D-4CDA-9FE4-B7B413C05F19}" presName="level3hierChild" presStyleCnt="0"/>
      <dgm:spPr/>
    </dgm:pt>
    <dgm:pt modelId="{72B5E706-070F-49EF-A621-BA0317821918}" type="pres">
      <dgm:prSet presAssocID="{F9A58719-7F58-407E-A6FA-A3815005875F}" presName="conn2-1" presStyleLbl="parChTrans1D3" presStyleIdx="0" presStyleCnt="5"/>
      <dgm:spPr/>
      <dgm:t>
        <a:bodyPr/>
        <a:lstStyle/>
        <a:p>
          <a:endParaRPr lang="en-US"/>
        </a:p>
      </dgm:t>
    </dgm:pt>
    <dgm:pt modelId="{BECC564F-97F8-47EE-ACAE-5B8D6E59CE1C}" type="pres">
      <dgm:prSet presAssocID="{F9A58719-7F58-407E-A6FA-A3815005875F}" presName="connTx" presStyleLbl="parChTrans1D3" presStyleIdx="0" presStyleCnt="5"/>
      <dgm:spPr/>
      <dgm:t>
        <a:bodyPr/>
        <a:lstStyle/>
        <a:p>
          <a:endParaRPr lang="en-US"/>
        </a:p>
      </dgm:t>
    </dgm:pt>
    <dgm:pt modelId="{A80466E2-FB20-46BA-B6E5-694B458E36A4}" type="pres">
      <dgm:prSet presAssocID="{FCAE8A46-32F5-45A2-9D31-9AA9A2C1FAB1}" presName="root2" presStyleCnt="0"/>
      <dgm:spPr/>
    </dgm:pt>
    <dgm:pt modelId="{063C69ED-91F5-4E61-AF2C-8B143F4D212B}" type="pres">
      <dgm:prSet presAssocID="{FCAE8A46-32F5-45A2-9D31-9AA9A2C1FAB1}" presName="LevelTwoTextNode" presStyleLbl="node3" presStyleIdx="0" presStyleCnt="5" custLinFactNeighborY="0">
        <dgm:presLayoutVars>
          <dgm:chPref val="3"/>
        </dgm:presLayoutVars>
      </dgm:prSet>
      <dgm:spPr/>
      <dgm:t>
        <a:bodyPr/>
        <a:lstStyle/>
        <a:p>
          <a:endParaRPr lang="en-US"/>
        </a:p>
      </dgm:t>
    </dgm:pt>
    <dgm:pt modelId="{A3A7A823-89B4-46E0-BAB8-FE879ECF90AF}" type="pres">
      <dgm:prSet presAssocID="{FCAE8A46-32F5-45A2-9D31-9AA9A2C1FAB1}" presName="level3hierChild" presStyleCnt="0"/>
      <dgm:spPr/>
    </dgm:pt>
    <dgm:pt modelId="{1DDBEAE7-2256-4D5E-9BA3-604F0DC81BC8}" type="pres">
      <dgm:prSet presAssocID="{58249AF0-23F4-4473-965C-20E242E00498}" presName="conn2-1" presStyleLbl="parChTrans1D2" presStyleIdx="1" presStyleCnt="5"/>
      <dgm:spPr/>
      <dgm:t>
        <a:bodyPr/>
        <a:lstStyle/>
        <a:p>
          <a:endParaRPr lang="en-US"/>
        </a:p>
      </dgm:t>
    </dgm:pt>
    <dgm:pt modelId="{9BC9B83E-BF0A-48A3-847A-DCBCB74D70C2}" type="pres">
      <dgm:prSet presAssocID="{58249AF0-23F4-4473-965C-20E242E00498}" presName="connTx" presStyleLbl="parChTrans1D2" presStyleIdx="1" presStyleCnt="5"/>
      <dgm:spPr/>
      <dgm:t>
        <a:bodyPr/>
        <a:lstStyle/>
        <a:p>
          <a:endParaRPr lang="en-US"/>
        </a:p>
      </dgm:t>
    </dgm:pt>
    <dgm:pt modelId="{E17AC541-33F8-4352-A366-30FA64368772}" type="pres">
      <dgm:prSet presAssocID="{B8CC447B-A504-4D7E-9440-0FF01A9576ED}" presName="root2" presStyleCnt="0"/>
      <dgm:spPr/>
    </dgm:pt>
    <dgm:pt modelId="{BCEB2894-3524-45B1-8756-E3D31BC9B6C2}" type="pres">
      <dgm:prSet presAssocID="{B8CC447B-A504-4D7E-9440-0FF01A9576ED}" presName="LevelTwoTextNode" presStyleLbl="node2" presStyleIdx="1" presStyleCnt="5" custScaleX="156300" custScaleY="145501" custLinFactNeighborY="0">
        <dgm:presLayoutVars>
          <dgm:chPref val="3"/>
        </dgm:presLayoutVars>
      </dgm:prSet>
      <dgm:spPr/>
      <dgm:t>
        <a:bodyPr/>
        <a:lstStyle/>
        <a:p>
          <a:endParaRPr lang="en-US"/>
        </a:p>
      </dgm:t>
    </dgm:pt>
    <dgm:pt modelId="{4A39E903-C627-4693-98CA-3DFC60AAA102}" type="pres">
      <dgm:prSet presAssocID="{B8CC447B-A504-4D7E-9440-0FF01A9576ED}" presName="level3hierChild" presStyleCnt="0"/>
      <dgm:spPr/>
    </dgm:pt>
    <dgm:pt modelId="{37E04B53-59DB-41E9-B672-4FDC2B850A39}" type="pres">
      <dgm:prSet presAssocID="{8C5BDEFC-DFDA-419D-AF55-5D84809FC081}" presName="conn2-1" presStyleLbl="parChTrans1D3" presStyleIdx="1" presStyleCnt="5"/>
      <dgm:spPr/>
      <dgm:t>
        <a:bodyPr/>
        <a:lstStyle/>
        <a:p>
          <a:endParaRPr lang="en-US"/>
        </a:p>
      </dgm:t>
    </dgm:pt>
    <dgm:pt modelId="{0EC1B70A-EFA6-4C2B-9AD0-BEFBAA1E9BEA}" type="pres">
      <dgm:prSet presAssocID="{8C5BDEFC-DFDA-419D-AF55-5D84809FC081}" presName="connTx" presStyleLbl="parChTrans1D3" presStyleIdx="1" presStyleCnt="5"/>
      <dgm:spPr/>
      <dgm:t>
        <a:bodyPr/>
        <a:lstStyle/>
        <a:p>
          <a:endParaRPr lang="en-US"/>
        </a:p>
      </dgm:t>
    </dgm:pt>
    <dgm:pt modelId="{0AE0E854-453A-4719-BC39-8DDD49A6C0C9}" type="pres">
      <dgm:prSet presAssocID="{C227C7CF-361B-424D-9B67-F4C8FA25D7D4}" presName="root2" presStyleCnt="0"/>
      <dgm:spPr/>
    </dgm:pt>
    <dgm:pt modelId="{4E81F25D-9049-4C0A-A2DD-D951026CBEE4}" type="pres">
      <dgm:prSet presAssocID="{C227C7CF-361B-424D-9B67-F4C8FA25D7D4}" presName="LevelTwoTextNode" presStyleLbl="node3" presStyleIdx="1" presStyleCnt="5" custLinFactNeighborY="0">
        <dgm:presLayoutVars>
          <dgm:chPref val="3"/>
        </dgm:presLayoutVars>
      </dgm:prSet>
      <dgm:spPr>
        <a:xfrm>
          <a:off x="4227923" y="1758061"/>
          <a:ext cx="1860894" cy="567345"/>
        </a:xfrm>
        <a:prstGeom prst="rect">
          <a:avLst/>
        </a:prstGeom>
      </dgm:spPr>
      <dgm:t>
        <a:bodyPr/>
        <a:lstStyle/>
        <a:p>
          <a:endParaRPr lang="en-US"/>
        </a:p>
      </dgm:t>
    </dgm:pt>
    <dgm:pt modelId="{05E09A44-724B-465A-8E6A-AEBCCE3B02F1}" type="pres">
      <dgm:prSet presAssocID="{C227C7CF-361B-424D-9B67-F4C8FA25D7D4}" presName="level3hierChild" presStyleCnt="0"/>
      <dgm:spPr/>
    </dgm:pt>
    <dgm:pt modelId="{948691F2-20E7-4D19-96A0-CF84AF9E58E7}" type="pres">
      <dgm:prSet presAssocID="{AFC14E8B-7DF6-4577-8378-825D6E33DF33}" presName="conn2-1" presStyleLbl="parChTrans1D2" presStyleIdx="2" presStyleCnt="5"/>
      <dgm:spPr/>
      <dgm:t>
        <a:bodyPr/>
        <a:lstStyle/>
        <a:p>
          <a:endParaRPr lang="en-US"/>
        </a:p>
      </dgm:t>
    </dgm:pt>
    <dgm:pt modelId="{A231EBEE-6E2F-4D40-AFFC-248504CCB0F2}" type="pres">
      <dgm:prSet presAssocID="{AFC14E8B-7DF6-4577-8378-825D6E33DF33}" presName="connTx" presStyleLbl="parChTrans1D2" presStyleIdx="2" presStyleCnt="5"/>
      <dgm:spPr/>
      <dgm:t>
        <a:bodyPr/>
        <a:lstStyle/>
        <a:p>
          <a:endParaRPr lang="en-US"/>
        </a:p>
      </dgm:t>
    </dgm:pt>
    <dgm:pt modelId="{39CA182D-61E5-4E7E-A2D2-D036C482EAC1}" type="pres">
      <dgm:prSet presAssocID="{6E9AB113-59D2-4596-B368-EC4AD0BC0E3E}" presName="root2" presStyleCnt="0"/>
      <dgm:spPr/>
    </dgm:pt>
    <dgm:pt modelId="{81648E21-55A2-4095-A046-80ACE4616A0C}" type="pres">
      <dgm:prSet presAssocID="{6E9AB113-59D2-4596-B368-EC4AD0BC0E3E}" presName="LevelTwoTextNode" presStyleLbl="node2" presStyleIdx="2" presStyleCnt="5" custScaleX="156300" custScaleY="132100" custLinFactNeighborY="0">
        <dgm:presLayoutVars>
          <dgm:chPref val="3"/>
        </dgm:presLayoutVars>
      </dgm:prSet>
      <dgm:spPr/>
      <dgm:t>
        <a:bodyPr/>
        <a:lstStyle/>
        <a:p>
          <a:endParaRPr lang="en-US"/>
        </a:p>
      </dgm:t>
    </dgm:pt>
    <dgm:pt modelId="{F79B20D6-4880-4BCD-A7AD-D464967C003D}" type="pres">
      <dgm:prSet presAssocID="{6E9AB113-59D2-4596-B368-EC4AD0BC0E3E}" presName="level3hierChild" presStyleCnt="0"/>
      <dgm:spPr/>
    </dgm:pt>
    <dgm:pt modelId="{6B0586DB-7E93-4EFF-99E4-DC27F8853A1B}" type="pres">
      <dgm:prSet presAssocID="{22400AB9-E6FC-41F3-8320-AD9C6577D6F4}" presName="conn2-1" presStyleLbl="parChTrans1D3" presStyleIdx="2" presStyleCnt="5"/>
      <dgm:spPr/>
      <dgm:t>
        <a:bodyPr/>
        <a:lstStyle/>
        <a:p>
          <a:endParaRPr lang="en-US"/>
        </a:p>
      </dgm:t>
    </dgm:pt>
    <dgm:pt modelId="{2D7E1FBE-6779-45D2-AAB9-11ACAE6F546D}" type="pres">
      <dgm:prSet presAssocID="{22400AB9-E6FC-41F3-8320-AD9C6577D6F4}" presName="connTx" presStyleLbl="parChTrans1D3" presStyleIdx="2" presStyleCnt="5"/>
      <dgm:spPr/>
      <dgm:t>
        <a:bodyPr/>
        <a:lstStyle/>
        <a:p>
          <a:endParaRPr lang="en-US"/>
        </a:p>
      </dgm:t>
    </dgm:pt>
    <dgm:pt modelId="{0D794862-444F-4753-A2B9-CA9721B80278}" type="pres">
      <dgm:prSet presAssocID="{C5ED962C-754B-45D6-9931-5E470BEDC1CA}" presName="root2" presStyleCnt="0"/>
      <dgm:spPr/>
    </dgm:pt>
    <dgm:pt modelId="{4BF7824B-5969-495C-9C79-461FF8BFFB08}" type="pres">
      <dgm:prSet presAssocID="{C5ED962C-754B-45D6-9931-5E470BEDC1CA}" presName="LevelTwoTextNode" presStyleLbl="node3" presStyleIdx="2" presStyleCnt="5" custLinFactNeighborY="0">
        <dgm:presLayoutVars>
          <dgm:chPref val="3"/>
        </dgm:presLayoutVars>
      </dgm:prSet>
      <dgm:spPr/>
      <dgm:t>
        <a:bodyPr/>
        <a:lstStyle/>
        <a:p>
          <a:endParaRPr lang="en-US"/>
        </a:p>
      </dgm:t>
    </dgm:pt>
    <dgm:pt modelId="{0CCC5831-D316-4992-8768-1521CEB05008}" type="pres">
      <dgm:prSet presAssocID="{C5ED962C-754B-45D6-9931-5E470BEDC1CA}" presName="level3hierChild" presStyleCnt="0"/>
      <dgm:spPr/>
    </dgm:pt>
    <dgm:pt modelId="{1C09155B-AB4E-425E-A7C6-27B97FD744E7}" type="pres">
      <dgm:prSet presAssocID="{78D2863B-A00A-412B-A973-2F982C5AD052}" presName="conn2-1" presStyleLbl="parChTrans1D2" presStyleIdx="3" presStyleCnt="5"/>
      <dgm:spPr/>
      <dgm:t>
        <a:bodyPr/>
        <a:lstStyle/>
        <a:p>
          <a:endParaRPr lang="en-US"/>
        </a:p>
      </dgm:t>
    </dgm:pt>
    <dgm:pt modelId="{85743FF7-6ED0-4FE6-A7CF-B72389307561}" type="pres">
      <dgm:prSet presAssocID="{78D2863B-A00A-412B-A973-2F982C5AD052}" presName="connTx" presStyleLbl="parChTrans1D2" presStyleIdx="3" presStyleCnt="5"/>
      <dgm:spPr/>
      <dgm:t>
        <a:bodyPr/>
        <a:lstStyle/>
        <a:p>
          <a:endParaRPr lang="en-US"/>
        </a:p>
      </dgm:t>
    </dgm:pt>
    <dgm:pt modelId="{7BCA3C47-5FD8-4165-A050-D1CBD5DF4139}" type="pres">
      <dgm:prSet presAssocID="{DD9406B0-724A-48F8-AA62-62624AA07F38}" presName="root2" presStyleCnt="0"/>
      <dgm:spPr/>
    </dgm:pt>
    <dgm:pt modelId="{A6AED830-D95F-4971-9A8E-F9F4DADB6170}" type="pres">
      <dgm:prSet presAssocID="{DD9406B0-724A-48F8-AA62-62624AA07F38}" presName="LevelTwoTextNode" presStyleLbl="node2" presStyleIdx="3" presStyleCnt="5" custScaleX="156300" custLinFactNeighborY="0">
        <dgm:presLayoutVars>
          <dgm:chPref val="3"/>
        </dgm:presLayoutVars>
      </dgm:prSet>
      <dgm:spPr/>
      <dgm:t>
        <a:bodyPr/>
        <a:lstStyle/>
        <a:p>
          <a:endParaRPr lang="en-US"/>
        </a:p>
      </dgm:t>
    </dgm:pt>
    <dgm:pt modelId="{C97BE7E2-795A-4E09-A4DF-074C4A28A679}" type="pres">
      <dgm:prSet presAssocID="{DD9406B0-724A-48F8-AA62-62624AA07F38}" presName="level3hierChild" presStyleCnt="0"/>
      <dgm:spPr/>
    </dgm:pt>
    <dgm:pt modelId="{D289E1EC-9544-4A9A-A505-4F2ED502D288}" type="pres">
      <dgm:prSet presAssocID="{429E4EA8-C2F6-48F5-9EFE-8FE5DA82C214}" presName="conn2-1" presStyleLbl="parChTrans1D3" presStyleIdx="3" presStyleCnt="5"/>
      <dgm:spPr/>
      <dgm:t>
        <a:bodyPr/>
        <a:lstStyle/>
        <a:p>
          <a:endParaRPr lang="en-US"/>
        </a:p>
      </dgm:t>
    </dgm:pt>
    <dgm:pt modelId="{1D2026FC-1235-4813-91F2-A7A5ED2CF26A}" type="pres">
      <dgm:prSet presAssocID="{429E4EA8-C2F6-48F5-9EFE-8FE5DA82C214}" presName="connTx" presStyleLbl="parChTrans1D3" presStyleIdx="3" presStyleCnt="5"/>
      <dgm:spPr/>
      <dgm:t>
        <a:bodyPr/>
        <a:lstStyle/>
        <a:p>
          <a:endParaRPr lang="en-US"/>
        </a:p>
      </dgm:t>
    </dgm:pt>
    <dgm:pt modelId="{E9C10504-E8C6-4940-AB58-D152000E3088}" type="pres">
      <dgm:prSet presAssocID="{4E4C42B1-14F7-4710-B906-6A958347C08A}" presName="root2" presStyleCnt="0"/>
      <dgm:spPr/>
    </dgm:pt>
    <dgm:pt modelId="{B3B6B1C6-3350-4312-8329-75A37D70964D}" type="pres">
      <dgm:prSet presAssocID="{4E4C42B1-14F7-4710-B906-6A958347C08A}" presName="LevelTwoTextNode" presStyleLbl="node3" presStyleIdx="3" presStyleCnt="5" custLinFactNeighborY="0">
        <dgm:presLayoutVars>
          <dgm:chPref val="3"/>
        </dgm:presLayoutVars>
      </dgm:prSet>
      <dgm:spPr/>
      <dgm:t>
        <a:bodyPr/>
        <a:lstStyle/>
        <a:p>
          <a:endParaRPr lang="en-US"/>
        </a:p>
      </dgm:t>
    </dgm:pt>
    <dgm:pt modelId="{BB2E5185-50D7-4FC3-AE74-D895C3455BFC}" type="pres">
      <dgm:prSet presAssocID="{4E4C42B1-14F7-4710-B906-6A958347C08A}" presName="level3hierChild" presStyleCnt="0"/>
      <dgm:spPr/>
    </dgm:pt>
    <dgm:pt modelId="{5FDCDE3C-1846-4EB4-8E05-EE431AA42BF3}" type="pres">
      <dgm:prSet presAssocID="{F7A14BA5-5D4F-4ACC-B308-C579EE628E44}" presName="conn2-1" presStyleLbl="parChTrans1D2" presStyleIdx="4" presStyleCnt="5"/>
      <dgm:spPr/>
      <dgm:t>
        <a:bodyPr/>
        <a:lstStyle/>
        <a:p>
          <a:endParaRPr lang="en-US"/>
        </a:p>
      </dgm:t>
    </dgm:pt>
    <dgm:pt modelId="{EA772832-F958-452E-B4DA-8C1CCCE1B2DC}" type="pres">
      <dgm:prSet presAssocID="{F7A14BA5-5D4F-4ACC-B308-C579EE628E44}" presName="connTx" presStyleLbl="parChTrans1D2" presStyleIdx="4" presStyleCnt="5"/>
      <dgm:spPr/>
      <dgm:t>
        <a:bodyPr/>
        <a:lstStyle/>
        <a:p>
          <a:endParaRPr lang="en-US"/>
        </a:p>
      </dgm:t>
    </dgm:pt>
    <dgm:pt modelId="{811227DC-076E-4152-8B67-0E9B87CC3C93}" type="pres">
      <dgm:prSet presAssocID="{94A66B0A-DBC0-40EB-9B67-E4A8675AD52D}" presName="root2" presStyleCnt="0"/>
      <dgm:spPr/>
    </dgm:pt>
    <dgm:pt modelId="{265FFE5B-1C31-4EA4-9E3C-59D5F7026CC8}" type="pres">
      <dgm:prSet presAssocID="{94A66B0A-DBC0-40EB-9B67-E4A8675AD52D}" presName="LevelTwoTextNode" presStyleLbl="node2" presStyleIdx="4" presStyleCnt="5" custScaleX="156300" custLinFactNeighborY="0">
        <dgm:presLayoutVars>
          <dgm:chPref val="3"/>
        </dgm:presLayoutVars>
      </dgm:prSet>
      <dgm:spPr/>
      <dgm:t>
        <a:bodyPr/>
        <a:lstStyle/>
        <a:p>
          <a:endParaRPr lang="en-US"/>
        </a:p>
      </dgm:t>
    </dgm:pt>
    <dgm:pt modelId="{F67752AA-F614-40E9-8C1A-BD7F6D04D525}" type="pres">
      <dgm:prSet presAssocID="{94A66B0A-DBC0-40EB-9B67-E4A8675AD52D}" presName="level3hierChild" presStyleCnt="0"/>
      <dgm:spPr/>
    </dgm:pt>
    <dgm:pt modelId="{D4786B85-83BF-43E9-A653-55E210C4B35B}" type="pres">
      <dgm:prSet presAssocID="{A2EF5E9C-35A8-42E1-8892-49C248A00B63}" presName="conn2-1" presStyleLbl="parChTrans1D3" presStyleIdx="4" presStyleCnt="5"/>
      <dgm:spPr/>
      <dgm:t>
        <a:bodyPr/>
        <a:lstStyle/>
        <a:p>
          <a:endParaRPr lang="en-US"/>
        </a:p>
      </dgm:t>
    </dgm:pt>
    <dgm:pt modelId="{6B65872B-5B80-4E4E-BE11-0EBD4B745356}" type="pres">
      <dgm:prSet presAssocID="{A2EF5E9C-35A8-42E1-8892-49C248A00B63}" presName="connTx" presStyleLbl="parChTrans1D3" presStyleIdx="4" presStyleCnt="5"/>
      <dgm:spPr/>
      <dgm:t>
        <a:bodyPr/>
        <a:lstStyle/>
        <a:p>
          <a:endParaRPr lang="en-US"/>
        </a:p>
      </dgm:t>
    </dgm:pt>
    <dgm:pt modelId="{05A2DB9D-295E-467A-B401-107CD6555590}" type="pres">
      <dgm:prSet presAssocID="{B2BECF76-DDDE-462A-BF6C-8A8DA39D6C8D}" presName="root2" presStyleCnt="0"/>
      <dgm:spPr/>
    </dgm:pt>
    <dgm:pt modelId="{48D66238-C65E-47DE-AED1-DE77B52E2913}" type="pres">
      <dgm:prSet presAssocID="{B2BECF76-DDDE-462A-BF6C-8A8DA39D6C8D}" presName="LevelTwoTextNode" presStyleLbl="node3" presStyleIdx="4" presStyleCnt="5" custLinFactNeighborX="411" custLinFactNeighborY="-1645">
        <dgm:presLayoutVars>
          <dgm:chPref val="3"/>
        </dgm:presLayoutVars>
      </dgm:prSet>
      <dgm:spPr/>
      <dgm:t>
        <a:bodyPr/>
        <a:lstStyle/>
        <a:p>
          <a:endParaRPr lang="en-US"/>
        </a:p>
      </dgm:t>
    </dgm:pt>
    <dgm:pt modelId="{8643DE5B-E106-471C-8AC5-19FEE9696D90}" type="pres">
      <dgm:prSet presAssocID="{B2BECF76-DDDE-462A-BF6C-8A8DA39D6C8D}" presName="level3hierChild" presStyleCnt="0"/>
      <dgm:spPr/>
    </dgm:pt>
  </dgm:ptLst>
  <dgm:cxnLst>
    <dgm:cxn modelId="{2B97248F-DCB5-4299-95B8-E450A34F9A42}" srcId="{7CDFED2C-80D0-4D99-8B28-668ED1D67209}" destId="{DD9406B0-724A-48F8-AA62-62624AA07F38}" srcOrd="3" destOrd="0" parTransId="{78D2863B-A00A-412B-A973-2F982C5AD052}" sibTransId="{BCC751DB-0BFC-4A64-AD45-D4EC4AEC60DB}"/>
    <dgm:cxn modelId="{047852D5-B91E-4788-8828-45CC60AB7519}" type="presOf" srcId="{A2EF5E9C-35A8-42E1-8892-49C248A00B63}" destId="{6B65872B-5B80-4E4E-BE11-0EBD4B745356}" srcOrd="1" destOrd="0" presId="urn:microsoft.com/office/officeart/2008/layout/HorizontalMultiLevelHierarchy"/>
    <dgm:cxn modelId="{B6BA479F-7CC6-4070-93A1-CD94F87F3D2C}" type="presOf" srcId="{6E9AB113-59D2-4596-B368-EC4AD0BC0E3E}" destId="{81648E21-55A2-4095-A046-80ACE4616A0C}" srcOrd="0" destOrd="0" presId="urn:microsoft.com/office/officeart/2008/layout/HorizontalMultiLevelHierarchy"/>
    <dgm:cxn modelId="{DBDF721D-D21E-4FA9-8F88-87740C962774}" type="presOf" srcId="{DD9406B0-724A-48F8-AA62-62624AA07F38}" destId="{A6AED830-D95F-4971-9A8E-F9F4DADB6170}" srcOrd="0" destOrd="0" presId="urn:microsoft.com/office/officeart/2008/layout/HorizontalMultiLevelHierarchy"/>
    <dgm:cxn modelId="{1B577FF7-7D42-4A42-A674-C5245D5FDDD0}" type="presOf" srcId="{429E4EA8-C2F6-48F5-9EFE-8FE5DA82C214}" destId="{1D2026FC-1235-4813-91F2-A7A5ED2CF26A}" srcOrd="1" destOrd="0" presId="urn:microsoft.com/office/officeart/2008/layout/HorizontalMultiLevelHierarchy"/>
    <dgm:cxn modelId="{EB9A1BF0-6257-48A3-813C-F37E1253C458}" type="presOf" srcId="{78D2863B-A00A-412B-A973-2F982C5AD052}" destId="{1C09155B-AB4E-425E-A7C6-27B97FD744E7}" srcOrd="0" destOrd="0" presId="urn:microsoft.com/office/officeart/2008/layout/HorizontalMultiLevelHierarchy"/>
    <dgm:cxn modelId="{00811EB9-E151-4046-8441-10BC87835020}" srcId="{6E9AB113-59D2-4596-B368-EC4AD0BC0E3E}" destId="{C5ED962C-754B-45D6-9931-5E470BEDC1CA}" srcOrd="0" destOrd="0" parTransId="{22400AB9-E6FC-41F3-8320-AD9C6577D6F4}" sibTransId="{F1B8199B-9A33-41A3-A183-B41DB7FF9D6F}"/>
    <dgm:cxn modelId="{1B70B159-2074-4774-9575-FBAA88F4101E}" type="presOf" srcId="{7CDFED2C-80D0-4D99-8B28-668ED1D67209}" destId="{24DCA8CD-2503-4E2A-94D4-B543CC7AA42A}" srcOrd="0" destOrd="0" presId="urn:microsoft.com/office/officeart/2008/layout/HorizontalMultiLevelHierarchy"/>
    <dgm:cxn modelId="{55220C64-A041-45ED-A09E-3EA8F039C949}" type="presOf" srcId="{429E4EA8-C2F6-48F5-9EFE-8FE5DA82C214}" destId="{D289E1EC-9544-4A9A-A505-4F2ED502D288}" srcOrd="0" destOrd="0" presId="urn:microsoft.com/office/officeart/2008/layout/HorizontalMultiLevelHierarchy"/>
    <dgm:cxn modelId="{253B17AE-DAC7-4AFD-A0DE-975A63E57B23}" srcId="{4606555A-C26D-4CDA-9FE4-B7B413C05F19}" destId="{FCAE8A46-32F5-45A2-9D31-9AA9A2C1FAB1}" srcOrd="0" destOrd="0" parTransId="{F9A58719-7F58-407E-A6FA-A3815005875F}" sibTransId="{6676C92E-7ED7-488B-900A-5935FC411B94}"/>
    <dgm:cxn modelId="{93795217-E63F-4966-A24E-709DE12E63D9}" type="presOf" srcId="{C227C7CF-361B-424D-9B67-F4C8FA25D7D4}" destId="{4E81F25D-9049-4C0A-A2DD-D951026CBEE4}" srcOrd="0" destOrd="0" presId="urn:microsoft.com/office/officeart/2008/layout/HorizontalMultiLevelHierarchy"/>
    <dgm:cxn modelId="{6F63554E-0B9B-47E2-9533-9F8EB574D9E1}" type="presOf" srcId="{F9A58719-7F58-407E-A6FA-A3815005875F}" destId="{BECC564F-97F8-47EE-ACAE-5B8D6E59CE1C}" srcOrd="1" destOrd="0" presId="urn:microsoft.com/office/officeart/2008/layout/HorizontalMultiLevelHierarchy"/>
    <dgm:cxn modelId="{E21BEB28-3ABE-4FE9-A5C4-2C76A32E2D72}" srcId="{DD9406B0-724A-48F8-AA62-62624AA07F38}" destId="{4E4C42B1-14F7-4710-B906-6A958347C08A}" srcOrd="0" destOrd="0" parTransId="{429E4EA8-C2F6-48F5-9EFE-8FE5DA82C214}" sibTransId="{68DAF144-FCE7-4075-B176-4B916A8ADBC4}"/>
    <dgm:cxn modelId="{BA5A6D59-95A6-4ADE-B2D5-F49FF3CD691F}" type="presOf" srcId="{4E4C42B1-14F7-4710-B906-6A958347C08A}" destId="{B3B6B1C6-3350-4312-8329-75A37D70964D}" srcOrd="0" destOrd="0" presId="urn:microsoft.com/office/officeart/2008/layout/HorizontalMultiLevelHierarchy"/>
    <dgm:cxn modelId="{9EE22327-BCF0-4F82-B432-926D3DB47822}" type="presOf" srcId="{C5ED962C-754B-45D6-9931-5E470BEDC1CA}" destId="{4BF7824B-5969-495C-9C79-461FF8BFFB08}" srcOrd="0" destOrd="0" presId="urn:microsoft.com/office/officeart/2008/layout/HorizontalMultiLevelHierarchy"/>
    <dgm:cxn modelId="{BE1A19B8-854C-4264-9B38-1C3F1C2A0586}" type="presOf" srcId="{8C5BDEFC-DFDA-419D-AF55-5D84809FC081}" destId="{37E04B53-59DB-41E9-B672-4FDC2B850A39}" srcOrd="0" destOrd="0" presId="urn:microsoft.com/office/officeart/2008/layout/HorizontalMultiLevelHierarchy"/>
    <dgm:cxn modelId="{4B163095-76BD-4CB1-8ED3-72882189BC4D}" srcId="{7CDFED2C-80D0-4D99-8B28-668ED1D67209}" destId="{4606555A-C26D-4CDA-9FE4-B7B413C05F19}" srcOrd="0" destOrd="0" parTransId="{63099B15-4373-42CF-8683-0B7B60C01624}" sibTransId="{16BD34F0-0EA8-4376-9100-D9D1A87A1A21}"/>
    <dgm:cxn modelId="{C5E1EF08-60E8-4818-BD9E-75E0DEED36DD}" type="presOf" srcId="{F7A14BA5-5D4F-4ACC-B308-C579EE628E44}" destId="{5FDCDE3C-1846-4EB4-8E05-EE431AA42BF3}" srcOrd="0" destOrd="0" presId="urn:microsoft.com/office/officeart/2008/layout/HorizontalMultiLevelHierarchy"/>
    <dgm:cxn modelId="{ACE6D887-4D2E-4D1B-8AB5-163D535F4EA9}" srcId="{7CDFED2C-80D0-4D99-8B28-668ED1D67209}" destId="{B8CC447B-A504-4D7E-9440-0FF01A9576ED}" srcOrd="1" destOrd="0" parTransId="{58249AF0-23F4-4473-965C-20E242E00498}" sibTransId="{9980DDA4-8C4B-49B9-B192-E7463E1711D1}"/>
    <dgm:cxn modelId="{755A2397-5DEF-4219-80D3-235ABA127F07}" srcId="{B8CC447B-A504-4D7E-9440-0FF01A9576ED}" destId="{C227C7CF-361B-424D-9B67-F4C8FA25D7D4}" srcOrd="0" destOrd="0" parTransId="{8C5BDEFC-DFDA-419D-AF55-5D84809FC081}" sibTransId="{49B04336-6660-416B-A17D-F627319827EA}"/>
    <dgm:cxn modelId="{8B2F38EA-91A2-4243-9BD0-BF7D528A5902}" type="presOf" srcId="{AFC14E8B-7DF6-4577-8378-825D6E33DF33}" destId="{948691F2-20E7-4D19-96A0-CF84AF9E58E7}" srcOrd="0" destOrd="0" presId="urn:microsoft.com/office/officeart/2008/layout/HorizontalMultiLevelHierarchy"/>
    <dgm:cxn modelId="{7DFFCDDB-BA1A-40DA-B6F9-EF5BC0C930F0}" type="presOf" srcId="{B2BECF76-DDDE-462A-BF6C-8A8DA39D6C8D}" destId="{48D66238-C65E-47DE-AED1-DE77B52E2913}" srcOrd="0" destOrd="0" presId="urn:microsoft.com/office/officeart/2008/layout/HorizontalMultiLevelHierarchy"/>
    <dgm:cxn modelId="{CCD496DD-10B7-4D78-99E2-F6C3520CECDC}" type="presOf" srcId="{8C5BDEFC-DFDA-419D-AF55-5D84809FC081}" destId="{0EC1B70A-EFA6-4C2B-9AD0-BEFBAA1E9BEA}" srcOrd="1" destOrd="0" presId="urn:microsoft.com/office/officeart/2008/layout/HorizontalMultiLevelHierarchy"/>
    <dgm:cxn modelId="{5983ACC0-6612-44D5-AF54-D43820CB6B0F}" type="presOf" srcId="{63099B15-4373-42CF-8683-0B7B60C01624}" destId="{0EB6B1AB-EA2A-4E81-9232-0F58363B88AB}" srcOrd="1" destOrd="0" presId="urn:microsoft.com/office/officeart/2008/layout/HorizontalMultiLevelHierarchy"/>
    <dgm:cxn modelId="{15634CB2-8D11-43E9-B9D8-FCD00DE2634F}" type="presOf" srcId="{63099B15-4373-42CF-8683-0B7B60C01624}" destId="{725274E9-F6A5-48E0-9580-9E6B47BF1920}" srcOrd="0" destOrd="0" presId="urn:microsoft.com/office/officeart/2008/layout/HorizontalMultiLevelHierarchy"/>
    <dgm:cxn modelId="{827B7176-3681-4CC7-8365-965EB546B56E}" type="presOf" srcId="{4606555A-C26D-4CDA-9FE4-B7B413C05F19}" destId="{4CB4D667-F8B0-4A7B-A8F1-5C81C1552DC9}" srcOrd="0" destOrd="0" presId="urn:microsoft.com/office/officeart/2008/layout/HorizontalMultiLevelHierarchy"/>
    <dgm:cxn modelId="{F4E00313-0B86-49C1-9220-278828ED68B7}" type="presOf" srcId="{58249AF0-23F4-4473-965C-20E242E00498}" destId="{1DDBEAE7-2256-4D5E-9BA3-604F0DC81BC8}" srcOrd="0" destOrd="0" presId="urn:microsoft.com/office/officeart/2008/layout/HorizontalMultiLevelHierarchy"/>
    <dgm:cxn modelId="{6C0613A1-D105-4191-B23D-D309B79E19BF}" type="presOf" srcId="{B8CC447B-A504-4D7E-9440-0FF01A9576ED}" destId="{BCEB2894-3524-45B1-8756-E3D31BC9B6C2}" srcOrd="0" destOrd="0" presId="urn:microsoft.com/office/officeart/2008/layout/HorizontalMultiLevelHierarchy"/>
    <dgm:cxn modelId="{6ADDFB10-62C6-4D16-8DF7-E6F09460122B}" type="presOf" srcId="{F7A14BA5-5D4F-4ACC-B308-C579EE628E44}" destId="{EA772832-F958-452E-B4DA-8C1CCCE1B2DC}" srcOrd="1" destOrd="0" presId="urn:microsoft.com/office/officeart/2008/layout/HorizontalMultiLevelHierarchy"/>
    <dgm:cxn modelId="{F56259F2-71BA-4959-9C50-D8B306C6BBD3}" srcId="{94A66B0A-DBC0-40EB-9B67-E4A8675AD52D}" destId="{B2BECF76-DDDE-462A-BF6C-8A8DA39D6C8D}" srcOrd="0" destOrd="0" parTransId="{A2EF5E9C-35A8-42E1-8892-49C248A00B63}" sibTransId="{DB68071E-E7E5-4EF2-891C-6017774D11A7}"/>
    <dgm:cxn modelId="{96689527-9B13-4D89-AF2B-0628E23E5A3D}" type="presOf" srcId="{FCAE8A46-32F5-45A2-9D31-9AA9A2C1FAB1}" destId="{063C69ED-91F5-4E61-AF2C-8B143F4D212B}" srcOrd="0" destOrd="0" presId="urn:microsoft.com/office/officeart/2008/layout/HorizontalMultiLevelHierarchy"/>
    <dgm:cxn modelId="{82EA8056-1A2D-4EFB-85E8-2D74802C5068}" type="presOf" srcId="{94A66B0A-DBC0-40EB-9B67-E4A8675AD52D}" destId="{265FFE5B-1C31-4EA4-9E3C-59D5F7026CC8}" srcOrd="0" destOrd="0" presId="urn:microsoft.com/office/officeart/2008/layout/HorizontalMultiLevelHierarchy"/>
    <dgm:cxn modelId="{51288FB6-394F-4B27-964A-DE495B656E3C}" type="presOf" srcId="{F9A58719-7F58-407E-A6FA-A3815005875F}" destId="{72B5E706-070F-49EF-A621-BA0317821918}" srcOrd="0" destOrd="0" presId="urn:microsoft.com/office/officeart/2008/layout/HorizontalMultiLevelHierarchy"/>
    <dgm:cxn modelId="{D3FC426E-F4D8-485C-ADF6-A30783B8129E}" type="presOf" srcId="{AFC14E8B-7DF6-4577-8378-825D6E33DF33}" destId="{A231EBEE-6E2F-4D40-AFFC-248504CCB0F2}" srcOrd="1" destOrd="0" presId="urn:microsoft.com/office/officeart/2008/layout/HorizontalMultiLevelHierarchy"/>
    <dgm:cxn modelId="{B5B2EEF1-88F3-4520-B5FD-667C468E36BF}" srcId="{C68B94E5-6483-499D-935F-BCB91FD0774F}" destId="{7CDFED2C-80D0-4D99-8B28-668ED1D67209}" srcOrd="0" destOrd="0" parTransId="{4F82C051-58F9-4423-9EF8-203048605A71}" sibTransId="{24D14596-6907-4643-A4CD-CCAD175A13C8}"/>
    <dgm:cxn modelId="{310D5BBC-E535-48DA-8EFB-417122372F59}" type="presOf" srcId="{C68B94E5-6483-499D-935F-BCB91FD0774F}" destId="{EF6FFF87-F324-404C-95AB-1F26743DB371}" srcOrd="0" destOrd="0" presId="urn:microsoft.com/office/officeart/2008/layout/HorizontalMultiLevelHierarchy"/>
    <dgm:cxn modelId="{69B3CB34-5454-4561-BB0A-6471CDF52B9D}" srcId="{7CDFED2C-80D0-4D99-8B28-668ED1D67209}" destId="{6E9AB113-59D2-4596-B368-EC4AD0BC0E3E}" srcOrd="2" destOrd="0" parTransId="{AFC14E8B-7DF6-4577-8378-825D6E33DF33}" sibTransId="{EAD17A48-9538-44C0-A14B-08C6F62314CA}"/>
    <dgm:cxn modelId="{D74E7572-D0C9-469F-89B4-C2FE7C15E341}" type="presOf" srcId="{A2EF5E9C-35A8-42E1-8892-49C248A00B63}" destId="{D4786B85-83BF-43E9-A653-55E210C4B35B}" srcOrd="0" destOrd="0" presId="urn:microsoft.com/office/officeart/2008/layout/HorizontalMultiLevelHierarchy"/>
    <dgm:cxn modelId="{CBFB5DA4-0A7B-4EFF-960B-7983B3ACB947}" type="presOf" srcId="{22400AB9-E6FC-41F3-8320-AD9C6577D6F4}" destId="{2D7E1FBE-6779-45D2-AAB9-11ACAE6F546D}" srcOrd="1" destOrd="0" presId="urn:microsoft.com/office/officeart/2008/layout/HorizontalMultiLevelHierarchy"/>
    <dgm:cxn modelId="{95587888-5252-4613-8844-5D9EE01B3800}" srcId="{7CDFED2C-80D0-4D99-8B28-668ED1D67209}" destId="{94A66B0A-DBC0-40EB-9B67-E4A8675AD52D}" srcOrd="4" destOrd="0" parTransId="{F7A14BA5-5D4F-4ACC-B308-C579EE628E44}" sibTransId="{BE4EC40A-A2B6-4C6B-AA8D-D091F62EC677}"/>
    <dgm:cxn modelId="{7A35BCA6-DC19-47D0-B7E7-0CF206B8D891}" type="presOf" srcId="{78D2863B-A00A-412B-A973-2F982C5AD052}" destId="{85743FF7-6ED0-4FE6-A7CF-B72389307561}" srcOrd="1" destOrd="0" presId="urn:microsoft.com/office/officeart/2008/layout/HorizontalMultiLevelHierarchy"/>
    <dgm:cxn modelId="{E35E339A-00DF-47C1-9F98-325809ED3061}" type="presOf" srcId="{22400AB9-E6FC-41F3-8320-AD9C6577D6F4}" destId="{6B0586DB-7E93-4EFF-99E4-DC27F8853A1B}" srcOrd="0" destOrd="0" presId="urn:microsoft.com/office/officeart/2008/layout/HorizontalMultiLevelHierarchy"/>
    <dgm:cxn modelId="{4950155F-E9DF-4897-AD06-75AF1AE6AE2B}" type="presOf" srcId="{58249AF0-23F4-4473-965C-20E242E00498}" destId="{9BC9B83E-BF0A-48A3-847A-DCBCB74D70C2}" srcOrd="1" destOrd="0" presId="urn:microsoft.com/office/officeart/2008/layout/HorizontalMultiLevelHierarchy"/>
    <dgm:cxn modelId="{FF4BDBAE-DD26-4123-9437-E8234BCE599A}" type="presParOf" srcId="{EF6FFF87-F324-404C-95AB-1F26743DB371}" destId="{2AC8DDE3-A16D-499C-A6E8-AB6B5CEDB932}" srcOrd="0" destOrd="0" presId="urn:microsoft.com/office/officeart/2008/layout/HorizontalMultiLevelHierarchy"/>
    <dgm:cxn modelId="{195B1D49-56D3-44ED-9DCC-10CBB8AC943F}" type="presParOf" srcId="{2AC8DDE3-A16D-499C-A6E8-AB6B5CEDB932}" destId="{24DCA8CD-2503-4E2A-94D4-B543CC7AA42A}" srcOrd="0" destOrd="0" presId="urn:microsoft.com/office/officeart/2008/layout/HorizontalMultiLevelHierarchy"/>
    <dgm:cxn modelId="{BEFD42E3-AF73-4817-B9AF-A2C20B005788}" type="presParOf" srcId="{2AC8DDE3-A16D-499C-A6E8-AB6B5CEDB932}" destId="{BF3B0776-C7B5-4F26-A247-49A24ECEBA08}" srcOrd="1" destOrd="0" presId="urn:microsoft.com/office/officeart/2008/layout/HorizontalMultiLevelHierarchy"/>
    <dgm:cxn modelId="{C7DC6855-2C75-43CD-8A53-543F7C622C3B}" type="presParOf" srcId="{BF3B0776-C7B5-4F26-A247-49A24ECEBA08}" destId="{725274E9-F6A5-48E0-9580-9E6B47BF1920}" srcOrd="0" destOrd="0" presId="urn:microsoft.com/office/officeart/2008/layout/HorizontalMultiLevelHierarchy"/>
    <dgm:cxn modelId="{0BFD6E0C-8FC4-4E94-810E-2DD29FA191AB}" type="presParOf" srcId="{725274E9-F6A5-48E0-9580-9E6B47BF1920}" destId="{0EB6B1AB-EA2A-4E81-9232-0F58363B88AB}" srcOrd="0" destOrd="0" presId="urn:microsoft.com/office/officeart/2008/layout/HorizontalMultiLevelHierarchy"/>
    <dgm:cxn modelId="{3FCFE28F-747C-46B9-920B-ADCF56B87519}" type="presParOf" srcId="{BF3B0776-C7B5-4F26-A247-49A24ECEBA08}" destId="{C321AA28-EC5C-4FF8-A1BF-3C2ACF073904}" srcOrd="1" destOrd="0" presId="urn:microsoft.com/office/officeart/2008/layout/HorizontalMultiLevelHierarchy"/>
    <dgm:cxn modelId="{837E0CB0-901A-468A-9456-82FBC7BB4EE7}" type="presParOf" srcId="{C321AA28-EC5C-4FF8-A1BF-3C2ACF073904}" destId="{4CB4D667-F8B0-4A7B-A8F1-5C81C1552DC9}" srcOrd="0" destOrd="0" presId="urn:microsoft.com/office/officeart/2008/layout/HorizontalMultiLevelHierarchy"/>
    <dgm:cxn modelId="{960D8227-D779-4991-B3E7-50C80B1BD990}" type="presParOf" srcId="{C321AA28-EC5C-4FF8-A1BF-3C2ACF073904}" destId="{6D229B93-B13B-4B74-98BE-BEF133AEEA15}" srcOrd="1" destOrd="0" presId="urn:microsoft.com/office/officeart/2008/layout/HorizontalMultiLevelHierarchy"/>
    <dgm:cxn modelId="{592F52A7-FFEB-42A7-A6C8-244EA73B1C17}" type="presParOf" srcId="{6D229B93-B13B-4B74-98BE-BEF133AEEA15}" destId="{72B5E706-070F-49EF-A621-BA0317821918}" srcOrd="0" destOrd="0" presId="urn:microsoft.com/office/officeart/2008/layout/HorizontalMultiLevelHierarchy"/>
    <dgm:cxn modelId="{29891830-859E-4987-B754-47B5A92FC0A2}" type="presParOf" srcId="{72B5E706-070F-49EF-A621-BA0317821918}" destId="{BECC564F-97F8-47EE-ACAE-5B8D6E59CE1C}" srcOrd="0" destOrd="0" presId="urn:microsoft.com/office/officeart/2008/layout/HorizontalMultiLevelHierarchy"/>
    <dgm:cxn modelId="{199061EC-14E3-4DE3-BE73-8FF72828C20B}" type="presParOf" srcId="{6D229B93-B13B-4B74-98BE-BEF133AEEA15}" destId="{A80466E2-FB20-46BA-B6E5-694B458E36A4}" srcOrd="1" destOrd="0" presId="urn:microsoft.com/office/officeart/2008/layout/HorizontalMultiLevelHierarchy"/>
    <dgm:cxn modelId="{5E8359D5-B133-4B08-81ED-F720EBCDA29F}" type="presParOf" srcId="{A80466E2-FB20-46BA-B6E5-694B458E36A4}" destId="{063C69ED-91F5-4E61-AF2C-8B143F4D212B}" srcOrd="0" destOrd="0" presId="urn:microsoft.com/office/officeart/2008/layout/HorizontalMultiLevelHierarchy"/>
    <dgm:cxn modelId="{B7B5C6CA-2C9A-4817-9273-AD6A40529961}" type="presParOf" srcId="{A80466E2-FB20-46BA-B6E5-694B458E36A4}" destId="{A3A7A823-89B4-46E0-BAB8-FE879ECF90AF}" srcOrd="1" destOrd="0" presId="urn:microsoft.com/office/officeart/2008/layout/HorizontalMultiLevelHierarchy"/>
    <dgm:cxn modelId="{467F20AE-027B-4FD4-A66B-90262807B347}" type="presParOf" srcId="{BF3B0776-C7B5-4F26-A247-49A24ECEBA08}" destId="{1DDBEAE7-2256-4D5E-9BA3-604F0DC81BC8}" srcOrd="2" destOrd="0" presId="urn:microsoft.com/office/officeart/2008/layout/HorizontalMultiLevelHierarchy"/>
    <dgm:cxn modelId="{DC8CA92C-E005-478C-90D0-054864001BD1}" type="presParOf" srcId="{1DDBEAE7-2256-4D5E-9BA3-604F0DC81BC8}" destId="{9BC9B83E-BF0A-48A3-847A-DCBCB74D70C2}" srcOrd="0" destOrd="0" presId="urn:microsoft.com/office/officeart/2008/layout/HorizontalMultiLevelHierarchy"/>
    <dgm:cxn modelId="{A17AE75D-2DE4-4E1F-BA18-491E5184C36D}" type="presParOf" srcId="{BF3B0776-C7B5-4F26-A247-49A24ECEBA08}" destId="{E17AC541-33F8-4352-A366-30FA64368772}" srcOrd="3" destOrd="0" presId="urn:microsoft.com/office/officeart/2008/layout/HorizontalMultiLevelHierarchy"/>
    <dgm:cxn modelId="{4DD5B203-AC34-4742-837A-88BD69CF221B}" type="presParOf" srcId="{E17AC541-33F8-4352-A366-30FA64368772}" destId="{BCEB2894-3524-45B1-8756-E3D31BC9B6C2}" srcOrd="0" destOrd="0" presId="urn:microsoft.com/office/officeart/2008/layout/HorizontalMultiLevelHierarchy"/>
    <dgm:cxn modelId="{8DB0A7BD-613F-4672-954F-F11755C036E3}" type="presParOf" srcId="{E17AC541-33F8-4352-A366-30FA64368772}" destId="{4A39E903-C627-4693-98CA-3DFC60AAA102}" srcOrd="1" destOrd="0" presId="urn:microsoft.com/office/officeart/2008/layout/HorizontalMultiLevelHierarchy"/>
    <dgm:cxn modelId="{C3DDF600-37DB-4108-865A-655A9F3CF97E}" type="presParOf" srcId="{4A39E903-C627-4693-98CA-3DFC60AAA102}" destId="{37E04B53-59DB-41E9-B672-4FDC2B850A39}" srcOrd="0" destOrd="0" presId="urn:microsoft.com/office/officeart/2008/layout/HorizontalMultiLevelHierarchy"/>
    <dgm:cxn modelId="{F8B7D66B-5184-4C80-9721-F6F1CC21A04F}" type="presParOf" srcId="{37E04B53-59DB-41E9-B672-4FDC2B850A39}" destId="{0EC1B70A-EFA6-4C2B-9AD0-BEFBAA1E9BEA}" srcOrd="0" destOrd="0" presId="urn:microsoft.com/office/officeart/2008/layout/HorizontalMultiLevelHierarchy"/>
    <dgm:cxn modelId="{A509BCB4-B71A-477F-99D3-24969DEDA577}" type="presParOf" srcId="{4A39E903-C627-4693-98CA-3DFC60AAA102}" destId="{0AE0E854-453A-4719-BC39-8DDD49A6C0C9}" srcOrd="1" destOrd="0" presId="urn:microsoft.com/office/officeart/2008/layout/HorizontalMultiLevelHierarchy"/>
    <dgm:cxn modelId="{C4F70EB1-495F-4687-AC61-CC7668825260}" type="presParOf" srcId="{0AE0E854-453A-4719-BC39-8DDD49A6C0C9}" destId="{4E81F25D-9049-4C0A-A2DD-D951026CBEE4}" srcOrd="0" destOrd="0" presId="urn:microsoft.com/office/officeart/2008/layout/HorizontalMultiLevelHierarchy"/>
    <dgm:cxn modelId="{5BD9EE9B-08A4-4A39-BA6F-F8C5AB6AA863}" type="presParOf" srcId="{0AE0E854-453A-4719-BC39-8DDD49A6C0C9}" destId="{05E09A44-724B-465A-8E6A-AEBCCE3B02F1}" srcOrd="1" destOrd="0" presId="urn:microsoft.com/office/officeart/2008/layout/HorizontalMultiLevelHierarchy"/>
    <dgm:cxn modelId="{A105C0A3-D1EC-4B61-9CC4-0EA3C6E3BA70}" type="presParOf" srcId="{BF3B0776-C7B5-4F26-A247-49A24ECEBA08}" destId="{948691F2-20E7-4D19-96A0-CF84AF9E58E7}" srcOrd="4" destOrd="0" presId="urn:microsoft.com/office/officeart/2008/layout/HorizontalMultiLevelHierarchy"/>
    <dgm:cxn modelId="{D8A174AB-C32A-4A26-9593-F97A97B8F3BB}" type="presParOf" srcId="{948691F2-20E7-4D19-96A0-CF84AF9E58E7}" destId="{A231EBEE-6E2F-4D40-AFFC-248504CCB0F2}" srcOrd="0" destOrd="0" presId="urn:microsoft.com/office/officeart/2008/layout/HorizontalMultiLevelHierarchy"/>
    <dgm:cxn modelId="{61BFC6A9-02B7-44DE-AF55-F987788607DF}" type="presParOf" srcId="{BF3B0776-C7B5-4F26-A247-49A24ECEBA08}" destId="{39CA182D-61E5-4E7E-A2D2-D036C482EAC1}" srcOrd="5" destOrd="0" presId="urn:microsoft.com/office/officeart/2008/layout/HorizontalMultiLevelHierarchy"/>
    <dgm:cxn modelId="{A26C3ED8-A3E9-430D-BC30-88C7802F2E8B}" type="presParOf" srcId="{39CA182D-61E5-4E7E-A2D2-D036C482EAC1}" destId="{81648E21-55A2-4095-A046-80ACE4616A0C}" srcOrd="0" destOrd="0" presId="urn:microsoft.com/office/officeart/2008/layout/HorizontalMultiLevelHierarchy"/>
    <dgm:cxn modelId="{80D6C7FF-7E7D-4438-A99D-9EEA434ED8BA}" type="presParOf" srcId="{39CA182D-61E5-4E7E-A2D2-D036C482EAC1}" destId="{F79B20D6-4880-4BCD-A7AD-D464967C003D}" srcOrd="1" destOrd="0" presId="urn:microsoft.com/office/officeart/2008/layout/HorizontalMultiLevelHierarchy"/>
    <dgm:cxn modelId="{6898B336-2E26-4325-8EB7-A30C6CDD6733}" type="presParOf" srcId="{F79B20D6-4880-4BCD-A7AD-D464967C003D}" destId="{6B0586DB-7E93-4EFF-99E4-DC27F8853A1B}" srcOrd="0" destOrd="0" presId="urn:microsoft.com/office/officeart/2008/layout/HorizontalMultiLevelHierarchy"/>
    <dgm:cxn modelId="{63B3B78D-2423-4A92-BF94-EF1A76EA2E87}" type="presParOf" srcId="{6B0586DB-7E93-4EFF-99E4-DC27F8853A1B}" destId="{2D7E1FBE-6779-45D2-AAB9-11ACAE6F546D}" srcOrd="0" destOrd="0" presId="urn:microsoft.com/office/officeart/2008/layout/HorizontalMultiLevelHierarchy"/>
    <dgm:cxn modelId="{7808DEDA-B653-4AE1-B25E-E880DB3AF389}" type="presParOf" srcId="{F79B20D6-4880-4BCD-A7AD-D464967C003D}" destId="{0D794862-444F-4753-A2B9-CA9721B80278}" srcOrd="1" destOrd="0" presId="urn:microsoft.com/office/officeart/2008/layout/HorizontalMultiLevelHierarchy"/>
    <dgm:cxn modelId="{EC2211D8-FBF4-4628-8F88-089639B5DAA5}" type="presParOf" srcId="{0D794862-444F-4753-A2B9-CA9721B80278}" destId="{4BF7824B-5969-495C-9C79-461FF8BFFB08}" srcOrd="0" destOrd="0" presId="urn:microsoft.com/office/officeart/2008/layout/HorizontalMultiLevelHierarchy"/>
    <dgm:cxn modelId="{68267109-A5FA-43B5-9D83-10F6E8033FB1}" type="presParOf" srcId="{0D794862-444F-4753-A2B9-CA9721B80278}" destId="{0CCC5831-D316-4992-8768-1521CEB05008}" srcOrd="1" destOrd="0" presId="urn:microsoft.com/office/officeart/2008/layout/HorizontalMultiLevelHierarchy"/>
    <dgm:cxn modelId="{02182DBA-C0D2-4179-89B5-7ACE284E0C7B}" type="presParOf" srcId="{BF3B0776-C7B5-4F26-A247-49A24ECEBA08}" destId="{1C09155B-AB4E-425E-A7C6-27B97FD744E7}" srcOrd="6" destOrd="0" presId="urn:microsoft.com/office/officeart/2008/layout/HorizontalMultiLevelHierarchy"/>
    <dgm:cxn modelId="{7486CEDC-0155-4338-B9A4-4816352DEE36}" type="presParOf" srcId="{1C09155B-AB4E-425E-A7C6-27B97FD744E7}" destId="{85743FF7-6ED0-4FE6-A7CF-B72389307561}" srcOrd="0" destOrd="0" presId="urn:microsoft.com/office/officeart/2008/layout/HorizontalMultiLevelHierarchy"/>
    <dgm:cxn modelId="{1D586CEE-F3E1-4649-A38D-080730B3B45E}" type="presParOf" srcId="{BF3B0776-C7B5-4F26-A247-49A24ECEBA08}" destId="{7BCA3C47-5FD8-4165-A050-D1CBD5DF4139}" srcOrd="7" destOrd="0" presId="urn:microsoft.com/office/officeart/2008/layout/HorizontalMultiLevelHierarchy"/>
    <dgm:cxn modelId="{09AC1E1D-EAB5-4200-9D1E-96B60F984713}" type="presParOf" srcId="{7BCA3C47-5FD8-4165-A050-D1CBD5DF4139}" destId="{A6AED830-D95F-4971-9A8E-F9F4DADB6170}" srcOrd="0" destOrd="0" presId="urn:microsoft.com/office/officeart/2008/layout/HorizontalMultiLevelHierarchy"/>
    <dgm:cxn modelId="{A8511258-F781-47FC-8346-02C8B691AA4F}" type="presParOf" srcId="{7BCA3C47-5FD8-4165-A050-D1CBD5DF4139}" destId="{C97BE7E2-795A-4E09-A4DF-074C4A28A679}" srcOrd="1" destOrd="0" presId="urn:microsoft.com/office/officeart/2008/layout/HorizontalMultiLevelHierarchy"/>
    <dgm:cxn modelId="{F68A73C2-5D50-4812-8790-DE46F34C1474}" type="presParOf" srcId="{C97BE7E2-795A-4E09-A4DF-074C4A28A679}" destId="{D289E1EC-9544-4A9A-A505-4F2ED502D288}" srcOrd="0" destOrd="0" presId="urn:microsoft.com/office/officeart/2008/layout/HorizontalMultiLevelHierarchy"/>
    <dgm:cxn modelId="{AE40EDEC-EE27-43C7-8412-96DAED65676D}" type="presParOf" srcId="{D289E1EC-9544-4A9A-A505-4F2ED502D288}" destId="{1D2026FC-1235-4813-91F2-A7A5ED2CF26A}" srcOrd="0" destOrd="0" presId="urn:microsoft.com/office/officeart/2008/layout/HorizontalMultiLevelHierarchy"/>
    <dgm:cxn modelId="{637663FC-E528-44E6-B9C0-23E1391C39FA}" type="presParOf" srcId="{C97BE7E2-795A-4E09-A4DF-074C4A28A679}" destId="{E9C10504-E8C6-4940-AB58-D152000E3088}" srcOrd="1" destOrd="0" presId="urn:microsoft.com/office/officeart/2008/layout/HorizontalMultiLevelHierarchy"/>
    <dgm:cxn modelId="{A3CA2055-9532-4D85-8F09-57875FFEF6F3}" type="presParOf" srcId="{E9C10504-E8C6-4940-AB58-D152000E3088}" destId="{B3B6B1C6-3350-4312-8329-75A37D70964D}" srcOrd="0" destOrd="0" presId="urn:microsoft.com/office/officeart/2008/layout/HorizontalMultiLevelHierarchy"/>
    <dgm:cxn modelId="{48426058-31A2-4854-B5E3-C8020D9D7DEB}" type="presParOf" srcId="{E9C10504-E8C6-4940-AB58-D152000E3088}" destId="{BB2E5185-50D7-4FC3-AE74-D895C3455BFC}" srcOrd="1" destOrd="0" presId="urn:microsoft.com/office/officeart/2008/layout/HorizontalMultiLevelHierarchy"/>
    <dgm:cxn modelId="{34B4329B-6CF9-47EC-BE8B-9647DFBDBAC3}" type="presParOf" srcId="{BF3B0776-C7B5-4F26-A247-49A24ECEBA08}" destId="{5FDCDE3C-1846-4EB4-8E05-EE431AA42BF3}" srcOrd="8" destOrd="0" presId="urn:microsoft.com/office/officeart/2008/layout/HorizontalMultiLevelHierarchy"/>
    <dgm:cxn modelId="{CE187C5E-DCEA-4359-A66A-33C443530345}" type="presParOf" srcId="{5FDCDE3C-1846-4EB4-8E05-EE431AA42BF3}" destId="{EA772832-F958-452E-B4DA-8C1CCCE1B2DC}" srcOrd="0" destOrd="0" presId="urn:microsoft.com/office/officeart/2008/layout/HorizontalMultiLevelHierarchy"/>
    <dgm:cxn modelId="{D0B603B1-59AB-43F7-85F7-E1439A87D463}" type="presParOf" srcId="{BF3B0776-C7B5-4F26-A247-49A24ECEBA08}" destId="{811227DC-076E-4152-8B67-0E9B87CC3C93}" srcOrd="9" destOrd="0" presId="urn:microsoft.com/office/officeart/2008/layout/HorizontalMultiLevelHierarchy"/>
    <dgm:cxn modelId="{648FEF68-AC6B-4B16-A1FB-782D7315B7D9}" type="presParOf" srcId="{811227DC-076E-4152-8B67-0E9B87CC3C93}" destId="{265FFE5B-1C31-4EA4-9E3C-59D5F7026CC8}" srcOrd="0" destOrd="0" presId="urn:microsoft.com/office/officeart/2008/layout/HorizontalMultiLevelHierarchy"/>
    <dgm:cxn modelId="{CD81F8CD-52BC-481B-8B14-7E455AD1A021}" type="presParOf" srcId="{811227DC-076E-4152-8B67-0E9B87CC3C93}" destId="{F67752AA-F614-40E9-8C1A-BD7F6D04D525}" srcOrd="1" destOrd="0" presId="urn:microsoft.com/office/officeart/2008/layout/HorizontalMultiLevelHierarchy"/>
    <dgm:cxn modelId="{B3AA1FE6-E092-43E2-9246-8CBEAB5C1288}" type="presParOf" srcId="{F67752AA-F614-40E9-8C1A-BD7F6D04D525}" destId="{D4786B85-83BF-43E9-A653-55E210C4B35B}" srcOrd="0" destOrd="0" presId="urn:microsoft.com/office/officeart/2008/layout/HorizontalMultiLevelHierarchy"/>
    <dgm:cxn modelId="{6BBF8BAA-740C-4ED9-8822-7A7DC80A1F57}" type="presParOf" srcId="{D4786B85-83BF-43E9-A653-55E210C4B35B}" destId="{6B65872B-5B80-4E4E-BE11-0EBD4B745356}" srcOrd="0" destOrd="0" presId="urn:microsoft.com/office/officeart/2008/layout/HorizontalMultiLevelHierarchy"/>
    <dgm:cxn modelId="{141D1670-9438-47D1-BAA2-291E2019EFC4}" type="presParOf" srcId="{F67752AA-F614-40E9-8C1A-BD7F6D04D525}" destId="{05A2DB9D-295E-467A-B401-107CD6555590}" srcOrd="1" destOrd="0" presId="urn:microsoft.com/office/officeart/2008/layout/HorizontalMultiLevelHierarchy"/>
    <dgm:cxn modelId="{58108E66-D2F7-46B9-9E83-BF1556C0F8AC}" type="presParOf" srcId="{05A2DB9D-295E-467A-B401-107CD6555590}" destId="{48D66238-C65E-47DE-AED1-DE77B52E2913}" srcOrd="0" destOrd="0" presId="urn:microsoft.com/office/officeart/2008/layout/HorizontalMultiLevelHierarchy"/>
    <dgm:cxn modelId="{9FEADABB-1E65-43D3-842E-3A34E97D21F3}" type="presParOf" srcId="{05A2DB9D-295E-467A-B401-107CD6555590}" destId="{8643DE5B-E106-471C-8AC5-19FEE9696D90}" srcOrd="1" destOrd="0" presId="urn:microsoft.com/office/officeart/2008/layout/HorizontalMultiLevelHierarchy"/>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8B94E5-6483-499D-935F-BCB91FD0774F}" type="doc">
      <dgm:prSet loTypeId="urn:microsoft.com/office/officeart/2008/layout/HorizontalMultiLevelHierarchy" loCatId="hierarchy" qsTypeId="urn:microsoft.com/office/officeart/2005/8/quickstyle/simple2" qsCatId="simple" csTypeId="urn:microsoft.com/office/officeart/2005/8/colors/accent3_4" csCatId="accent3" phldr="1"/>
      <dgm:spPr/>
      <dgm:t>
        <a:bodyPr/>
        <a:lstStyle/>
        <a:p>
          <a:endParaRPr lang="en-US"/>
        </a:p>
      </dgm:t>
    </dgm:pt>
    <dgm:pt modelId="{7CDFED2C-80D0-4D99-8B28-668ED1D67209}">
      <dgm:prSet custT="1"/>
      <dgm:spPr>
        <a:solidFill>
          <a:schemeClr val="bg1">
            <a:lumMod val="50000"/>
          </a:schemeClr>
        </a:solidFill>
        <a:effectLst>
          <a:innerShdw blurRad="63500" dist="50800" dir="13500000">
            <a:prstClr val="black">
              <a:alpha val="50000"/>
            </a:prstClr>
          </a:innerShdw>
        </a:effectLst>
      </dgm:spPr>
      <dgm:t>
        <a:bodyPr/>
        <a:lstStyle/>
        <a:p>
          <a:pPr algn="ctr">
            <a:lnSpc>
              <a:spcPct val="100000"/>
            </a:lnSpc>
          </a:pPr>
          <a:r>
            <a:rPr lang="en-US" sz="1400" b="1" dirty="0">
              <a:solidFill>
                <a:schemeClr val="bg1"/>
              </a:solidFill>
              <a:latin typeface="Arial Narrow" panose="020B0606020202030204" pitchFamily="34" charset="0"/>
              <a:cs typeface="Arial" panose="020B0604020202020204" pitchFamily="34" charset="0"/>
            </a:rPr>
            <a:t>AFU INDICATORS NOT ACHIEVED</a:t>
          </a:r>
        </a:p>
      </dgm:t>
    </dgm:pt>
    <dgm:pt modelId="{4F82C051-58F9-4423-9EF8-203048605A71}" type="parTrans" cxnId="{B5B2EEF1-88F3-4520-B5FD-667C468E36BF}">
      <dgm:prSet/>
      <dgm:spPr/>
      <dgm:t>
        <a:bodyPr/>
        <a:lstStyle/>
        <a:p>
          <a:endParaRPr lang="en-US" sz="1800" b="1">
            <a:latin typeface="Arial Narrow" panose="020B0606020202030204" pitchFamily="34" charset="0"/>
          </a:endParaRPr>
        </a:p>
      </dgm:t>
    </dgm:pt>
    <dgm:pt modelId="{24D14596-6907-4643-A4CD-CCAD175A13C8}" type="sibTrans" cxnId="{B5B2EEF1-88F3-4520-B5FD-667C468E36BF}">
      <dgm:prSet/>
      <dgm:spPr/>
      <dgm:t>
        <a:bodyPr/>
        <a:lstStyle/>
        <a:p>
          <a:endParaRPr lang="en-US" sz="1800" b="1">
            <a:latin typeface="Arial Narrow" panose="020B0606020202030204" pitchFamily="34" charset="0"/>
          </a:endParaRPr>
        </a:p>
      </dgm:t>
    </dgm:pt>
    <dgm:pt modelId="{BBC18997-50E2-45E1-AF77-E0FE6F934607}">
      <dgm:prSet custT="1"/>
      <dgm:spPr>
        <a:solidFill>
          <a:srgbClr val="FF0000"/>
        </a:solidFill>
        <a:effectLst>
          <a:outerShdw blurRad="190500" dist="228600" dir="2700000" algn="tl" rotWithShape="0">
            <a:prstClr val="black">
              <a:alpha val="30000"/>
            </a:prstClr>
          </a:outerShdw>
        </a:effectLst>
        <a:scene3d>
          <a:camera prst="orthographicFront"/>
          <a:lightRig rig="threePt" dir="t"/>
        </a:scene3d>
        <a:sp3d>
          <a:bevelT prst="angle"/>
        </a:sp3d>
      </dgm:spPr>
      <dgm:t>
        <a:bodyPr/>
        <a:lstStyle/>
        <a:p>
          <a:pPr algn="ctr">
            <a:lnSpc>
              <a:spcPct val="100000"/>
            </a:lnSpc>
          </a:pPr>
          <a:r>
            <a:rPr lang="en-ZA" sz="1400" b="1" dirty="0">
              <a:solidFill>
                <a:schemeClr val="tx1"/>
              </a:solidFill>
              <a:latin typeface="Arial Narrow" panose="020B0606020202030204" pitchFamily="34" charset="0"/>
            </a:rPr>
            <a:t>Value of recoveries relating to corruption or related offences (R3m) </a:t>
          </a:r>
          <a:r>
            <a:rPr lang="en-ZA" sz="1400" b="1" dirty="0">
              <a:solidFill>
                <a:srgbClr val="00B050"/>
              </a:solidFill>
              <a:latin typeface="Arial Narrow" panose="020B0606020202030204" pitchFamily="34" charset="0"/>
            </a:rPr>
            <a:t>ENE Indicator</a:t>
          </a:r>
          <a:endParaRPr lang="en-US" sz="1400" b="1" dirty="0">
            <a:solidFill>
              <a:srgbClr val="00B050"/>
            </a:solidFill>
            <a:latin typeface="Arial Narrow" panose="020B0606020202030204" pitchFamily="34" charset="0"/>
          </a:endParaRPr>
        </a:p>
      </dgm:t>
    </dgm:pt>
    <dgm:pt modelId="{79C34F15-7458-4555-8DFD-554031D7AEDD}" type="parTrans" cxnId="{EFD1E6E6-1717-4E86-A297-A488DD3B6539}">
      <dgm:prSet/>
      <dgm:spPr>
        <a:ln>
          <a:solidFill>
            <a:schemeClr val="tx1"/>
          </a:solidFill>
        </a:ln>
      </dgm:spPr>
      <dgm:t>
        <a:bodyPr/>
        <a:lstStyle/>
        <a:p>
          <a:endParaRPr lang="en-US" sz="1800" b="1">
            <a:latin typeface="Arial Narrow" panose="020B0606020202030204" pitchFamily="34" charset="0"/>
          </a:endParaRPr>
        </a:p>
      </dgm:t>
    </dgm:pt>
    <dgm:pt modelId="{9CA885D6-27A8-4479-9E5D-30E67FC29569}" type="sibTrans" cxnId="{EFD1E6E6-1717-4E86-A297-A488DD3B6539}">
      <dgm:prSet/>
      <dgm:spPr/>
      <dgm:t>
        <a:bodyPr/>
        <a:lstStyle/>
        <a:p>
          <a:endParaRPr lang="en-US" sz="1800" b="1">
            <a:latin typeface="Arial Narrow" panose="020B0606020202030204" pitchFamily="34" charset="0"/>
          </a:endParaRPr>
        </a:p>
      </dgm:t>
    </dgm:pt>
    <dgm:pt modelId="{E6E6BDFE-1A37-48D7-91FD-162C05EA1A3B}">
      <dgm:prSet custT="1"/>
      <dgm:spPr>
        <a:solidFill>
          <a:srgbClr val="FF0000"/>
        </a:solidFill>
        <a:effectLst>
          <a:outerShdw blurRad="190500" dist="228600" dir="2700000" algn="tl" rotWithShape="0">
            <a:prstClr val="black">
              <a:alpha val="30000"/>
            </a:prstClr>
          </a:outerShdw>
        </a:effectLst>
        <a:scene3d>
          <a:camera prst="orthographicFront"/>
          <a:lightRig rig="threePt" dir="t"/>
        </a:scene3d>
        <a:sp3d>
          <a:bevelT/>
        </a:sp3d>
      </dgm:spPr>
      <dgm:t>
        <a:bodyPr/>
        <a:lstStyle/>
        <a:p>
          <a:pPr algn="ctr">
            <a:lnSpc>
              <a:spcPct val="100000"/>
            </a:lnSpc>
          </a:pPr>
          <a:r>
            <a:rPr lang="en-US" sz="1400" b="1" dirty="0">
              <a:solidFill>
                <a:schemeClr val="tx1"/>
              </a:solidFill>
              <a:latin typeface="Arial Narrow" panose="020B0606020202030204" pitchFamily="34" charset="0"/>
            </a:rPr>
            <a:t>99% below  R1.4bn target</a:t>
          </a:r>
        </a:p>
      </dgm:t>
    </dgm:pt>
    <dgm:pt modelId="{98F9DF8A-F70E-49C5-9B54-62701B52E82D}" type="parTrans" cxnId="{AD29C27B-F351-40AC-B113-0CC2CBBCF83F}">
      <dgm:prSet/>
      <dgm:spPr/>
      <dgm:t>
        <a:bodyPr/>
        <a:lstStyle/>
        <a:p>
          <a:endParaRPr lang="en-ZA"/>
        </a:p>
      </dgm:t>
    </dgm:pt>
    <dgm:pt modelId="{0F2EC156-4F44-41B8-A05E-5F490DBB85FA}" type="sibTrans" cxnId="{AD29C27B-F351-40AC-B113-0CC2CBBCF83F}">
      <dgm:prSet/>
      <dgm:spPr/>
      <dgm:t>
        <a:bodyPr/>
        <a:lstStyle/>
        <a:p>
          <a:endParaRPr lang="en-ZA"/>
        </a:p>
      </dgm:t>
    </dgm:pt>
    <dgm:pt modelId="{57BE93E0-2679-4E10-AA2B-62672F6B5594}">
      <dgm:prSet custT="1"/>
      <dgm:spPr>
        <a:solidFill>
          <a:srgbClr val="FF0000"/>
        </a:solidFill>
        <a:effectLst>
          <a:outerShdw blurRad="190500" dist="228600" dir="2700000" algn="tl" rotWithShape="0">
            <a:prstClr val="black">
              <a:alpha val="30000"/>
            </a:prstClr>
          </a:outerShdw>
        </a:effectLst>
        <a:scene3d>
          <a:camera prst="orthographicFront"/>
          <a:lightRig rig="threePt" dir="t"/>
        </a:scene3d>
        <a:sp3d>
          <a:bevelT prst="angle"/>
        </a:sp3d>
      </dgm:spPr>
      <dgm:t>
        <a:bodyPr/>
        <a:lstStyle/>
        <a:p>
          <a:pPr algn="ctr">
            <a:lnSpc>
              <a:spcPct val="100000"/>
            </a:lnSpc>
          </a:pPr>
          <a:r>
            <a:rPr lang="en-US" sz="1400" b="1" dirty="0">
              <a:solidFill>
                <a:schemeClr val="tx1"/>
              </a:solidFill>
              <a:latin typeface="Arial Narrow" panose="020B0606020202030204" pitchFamily="34" charset="0"/>
            </a:rPr>
            <a:t>75% below R2,4bn target</a:t>
          </a:r>
        </a:p>
      </dgm:t>
    </dgm:pt>
    <dgm:pt modelId="{33B1187E-2815-4F8D-9FD8-8652FF263EE3}" type="sibTrans" cxnId="{2F9ABCFB-4A54-48C6-B141-43413065828D}">
      <dgm:prSet/>
      <dgm:spPr/>
      <dgm:t>
        <a:bodyPr/>
        <a:lstStyle/>
        <a:p>
          <a:endParaRPr lang="en-ZA"/>
        </a:p>
      </dgm:t>
    </dgm:pt>
    <dgm:pt modelId="{5A3C347D-234D-4B52-AA3C-A98B089FAE3E}" type="parTrans" cxnId="{2F9ABCFB-4A54-48C6-B141-43413065828D}">
      <dgm:prSet/>
      <dgm:spPr/>
      <dgm:t>
        <a:bodyPr/>
        <a:lstStyle/>
        <a:p>
          <a:endParaRPr lang="en-ZA"/>
        </a:p>
      </dgm:t>
    </dgm:pt>
    <dgm:pt modelId="{740BA4F7-BE20-4E50-9889-B66C1D63BFC0}">
      <dgm:prSet custT="1"/>
      <dgm:spPr>
        <a:solidFill>
          <a:srgbClr val="FF0000"/>
        </a:solidFill>
        <a:effectLst>
          <a:outerShdw blurRad="190500" dist="228600" dir="2700000" algn="tl" rotWithShape="0">
            <a:prstClr val="black">
              <a:alpha val="30000"/>
            </a:prstClr>
          </a:outerShdw>
        </a:effectLst>
        <a:scene3d>
          <a:camera prst="orthographicFront"/>
          <a:lightRig rig="threePt" dir="t"/>
        </a:scene3d>
        <a:sp3d>
          <a:bevelT prst="angle"/>
        </a:sp3d>
      </dgm:spPr>
      <dgm:t>
        <a:bodyPr/>
        <a:lstStyle/>
        <a:p>
          <a:pPr algn="ctr">
            <a:lnSpc>
              <a:spcPct val="100000"/>
            </a:lnSpc>
          </a:pPr>
          <a:r>
            <a:rPr lang="en-ZA" sz="1400" b="1" dirty="0">
              <a:solidFill>
                <a:schemeClr val="tx1"/>
              </a:solidFill>
              <a:latin typeface="Arial Narrow" panose="020B0606020202030204" pitchFamily="34" charset="0"/>
            </a:rPr>
            <a:t>Value of freezing orders obtained for corruption or offences relating to corruption (R611m) </a:t>
          </a:r>
          <a:r>
            <a:rPr lang="en-ZA" sz="1400" b="1" dirty="0">
              <a:solidFill>
                <a:srgbClr val="00B050"/>
              </a:solidFill>
              <a:latin typeface="Arial Narrow" panose="020B0606020202030204" pitchFamily="34" charset="0"/>
            </a:rPr>
            <a:t>ENE Indicator</a:t>
          </a:r>
          <a:endParaRPr lang="en-US" sz="1400" b="1" dirty="0">
            <a:solidFill>
              <a:srgbClr val="00B050"/>
            </a:solidFill>
            <a:latin typeface="Arial Narrow" panose="020B0606020202030204" pitchFamily="34" charset="0"/>
          </a:endParaRPr>
        </a:p>
      </dgm:t>
    </dgm:pt>
    <dgm:pt modelId="{39531A4C-8E2A-4084-901C-3493D71A46B7}" type="sibTrans" cxnId="{31E581C1-57F3-44D0-A3CC-B2FF5060A870}">
      <dgm:prSet/>
      <dgm:spPr/>
      <dgm:t>
        <a:bodyPr/>
        <a:lstStyle/>
        <a:p>
          <a:endParaRPr lang="en-US" sz="1800" b="1">
            <a:latin typeface="Arial Narrow" panose="020B0606020202030204" pitchFamily="34" charset="0"/>
          </a:endParaRPr>
        </a:p>
      </dgm:t>
    </dgm:pt>
    <dgm:pt modelId="{EBD88F37-8636-4663-80EE-21E5D2065B6E}" type="parTrans" cxnId="{31E581C1-57F3-44D0-A3CC-B2FF5060A870}">
      <dgm:prSet/>
      <dgm:spPr>
        <a:ln>
          <a:solidFill>
            <a:schemeClr val="tx1"/>
          </a:solidFill>
        </a:ln>
      </dgm:spPr>
      <dgm:t>
        <a:bodyPr/>
        <a:lstStyle/>
        <a:p>
          <a:endParaRPr lang="en-US" sz="1800" b="1">
            <a:latin typeface="Arial Narrow" panose="020B0606020202030204" pitchFamily="34" charset="0"/>
          </a:endParaRPr>
        </a:p>
      </dgm:t>
    </dgm:pt>
    <dgm:pt modelId="{EF6FFF87-F324-404C-95AB-1F26743DB371}" type="pres">
      <dgm:prSet presAssocID="{C68B94E5-6483-499D-935F-BCB91FD0774F}" presName="Name0" presStyleCnt="0">
        <dgm:presLayoutVars>
          <dgm:chPref val="1"/>
          <dgm:dir/>
          <dgm:animOne val="branch"/>
          <dgm:animLvl val="lvl"/>
          <dgm:resizeHandles val="exact"/>
        </dgm:presLayoutVars>
      </dgm:prSet>
      <dgm:spPr/>
      <dgm:t>
        <a:bodyPr/>
        <a:lstStyle/>
        <a:p>
          <a:endParaRPr lang="en-US"/>
        </a:p>
      </dgm:t>
    </dgm:pt>
    <dgm:pt modelId="{2AC8DDE3-A16D-499C-A6E8-AB6B5CEDB932}" type="pres">
      <dgm:prSet presAssocID="{7CDFED2C-80D0-4D99-8B28-668ED1D67209}" presName="root1" presStyleCnt="0"/>
      <dgm:spPr/>
    </dgm:pt>
    <dgm:pt modelId="{24DCA8CD-2503-4E2A-94D4-B543CC7AA42A}" type="pres">
      <dgm:prSet presAssocID="{7CDFED2C-80D0-4D99-8B28-668ED1D67209}" presName="LevelOneTextNode" presStyleLbl="node0" presStyleIdx="0" presStyleCnt="1">
        <dgm:presLayoutVars>
          <dgm:chPref val="3"/>
        </dgm:presLayoutVars>
      </dgm:prSet>
      <dgm:spPr/>
      <dgm:t>
        <a:bodyPr/>
        <a:lstStyle/>
        <a:p>
          <a:endParaRPr lang="en-US"/>
        </a:p>
      </dgm:t>
    </dgm:pt>
    <dgm:pt modelId="{BF3B0776-C7B5-4F26-A247-49A24ECEBA08}" type="pres">
      <dgm:prSet presAssocID="{7CDFED2C-80D0-4D99-8B28-668ED1D67209}" presName="level2hierChild" presStyleCnt="0"/>
      <dgm:spPr/>
    </dgm:pt>
    <dgm:pt modelId="{6DCEF3A7-B9BE-469F-92B5-4605CFE01CC9}" type="pres">
      <dgm:prSet presAssocID="{EBD88F37-8636-4663-80EE-21E5D2065B6E}" presName="conn2-1" presStyleLbl="parChTrans1D2" presStyleIdx="0" presStyleCnt="2"/>
      <dgm:spPr/>
      <dgm:t>
        <a:bodyPr/>
        <a:lstStyle/>
        <a:p>
          <a:endParaRPr lang="en-US"/>
        </a:p>
      </dgm:t>
    </dgm:pt>
    <dgm:pt modelId="{C31BCA87-B4FB-4503-8BC0-9208EE29EF5D}" type="pres">
      <dgm:prSet presAssocID="{EBD88F37-8636-4663-80EE-21E5D2065B6E}" presName="connTx" presStyleLbl="parChTrans1D2" presStyleIdx="0" presStyleCnt="2"/>
      <dgm:spPr/>
      <dgm:t>
        <a:bodyPr/>
        <a:lstStyle/>
        <a:p>
          <a:endParaRPr lang="en-US"/>
        </a:p>
      </dgm:t>
    </dgm:pt>
    <dgm:pt modelId="{6C3FA2F0-42AD-4FB6-AB07-FEE7AB2AE769}" type="pres">
      <dgm:prSet presAssocID="{740BA4F7-BE20-4E50-9889-B66C1D63BFC0}" presName="root2" presStyleCnt="0"/>
      <dgm:spPr/>
    </dgm:pt>
    <dgm:pt modelId="{31E792C4-E483-4A61-ABD9-E3FA68A685B1}" type="pres">
      <dgm:prSet presAssocID="{740BA4F7-BE20-4E50-9889-B66C1D63BFC0}" presName="LevelTwoTextNode" presStyleLbl="node2" presStyleIdx="0" presStyleCnt="2" custScaleX="156300" custScaleY="131254">
        <dgm:presLayoutVars>
          <dgm:chPref val="3"/>
        </dgm:presLayoutVars>
      </dgm:prSet>
      <dgm:spPr/>
      <dgm:t>
        <a:bodyPr/>
        <a:lstStyle/>
        <a:p>
          <a:endParaRPr lang="en-US"/>
        </a:p>
      </dgm:t>
    </dgm:pt>
    <dgm:pt modelId="{88811AFD-F746-4C02-A3E1-497F5EA7038A}" type="pres">
      <dgm:prSet presAssocID="{740BA4F7-BE20-4E50-9889-B66C1D63BFC0}" presName="level3hierChild" presStyleCnt="0"/>
      <dgm:spPr/>
    </dgm:pt>
    <dgm:pt modelId="{BCAFF9FF-C1EB-44E5-8552-4E1FCD061830}" type="pres">
      <dgm:prSet presAssocID="{5A3C347D-234D-4B52-AA3C-A98B089FAE3E}" presName="conn2-1" presStyleLbl="parChTrans1D3" presStyleIdx="0" presStyleCnt="2"/>
      <dgm:spPr/>
      <dgm:t>
        <a:bodyPr/>
        <a:lstStyle/>
        <a:p>
          <a:endParaRPr lang="en-US"/>
        </a:p>
      </dgm:t>
    </dgm:pt>
    <dgm:pt modelId="{D5BB6257-49F8-4BAF-B44A-9CDDF3239141}" type="pres">
      <dgm:prSet presAssocID="{5A3C347D-234D-4B52-AA3C-A98B089FAE3E}" presName="connTx" presStyleLbl="parChTrans1D3" presStyleIdx="0" presStyleCnt="2"/>
      <dgm:spPr/>
      <dgm:t>
        <a:bodyPr/>
        <a:lstStyle/>
        <a:p>
          <a:endParaRPr lang="en-US"/>
        </a:p>
      </dgm:t>
    </dgm:pt>
    <dgm:pt modelId="{0B8CBAC5-E4DD-4356-AF0A-90A2914ADA8F}" type="pres">
      <dgm:prSet presAssocID="{57BE93E0-2679-4E10-AA2B-62672F6B5594}" presName="root2" presStyleCnt="0"/>
      <dgm:spPr/>
    </dgm:pt>
    <dgm:pt modelId="{8C350EDB-A966-4E6C-9F04-3EC0AC8D96D2}" type="pres">
      <dgm:prSet presAssocID="{57BE93E0-2679-4E10-AA2B-62672F6B5594}" presName="LevelTwoTextNode" presStyleLbl="node3" presStyleIdx="0" presStyleCnt="2">
        <dgm:presLayoutVars>
          <dgm:chPref val="3"/>
        </dgm:presLayoutVars>
      </dgm:prSet>
      <dgm:spPr/>
      <dgm:t>
        <a:bodyPr/>
        <a:lstStyle/>
        <a:p>
          <a:endParaRPr lang="en-US"/>
        </a:p>
      </dgm:t>
    </dgm:pt>
    <dgm:pt modelId="{1C91A485-3193-4641-B01E-3DA9967FBB26}" type="pres">
      <dgm:prSet presAssocID="{57BE93E0-2679-4E10-AA2B-62672F6B5594}" presName="level3hierChild" presStyleCnt="0"/>
      <dgm:spPr/>
    </dgm:pt>
    <dgm:pt modelId="{C311AC35-611C-41C5-B886-7CB92765D95E}" type="pres">
      <dgm:prSet presAssocID="{79C34F15-7458-4555-8DFD-554031D7AEDD}" presName="conn2-1" presStyleLbl="parChTrans1D2" presStyleIdx="1" presStyleCnt="2"/>
      <dgm:spPr/>
      <dgm:t>
        <a:bodyPr/>
        <a:lstStyle/>
        <a:p>
          <a:endParaRPr lang="en-US"/>
        </a:p>
      </dgm:t>
    </dgm:pt>
    <dgm:pt modelId="{72646318-5497-4F82-B009-73367B60C453}" type="pres">
      <dgm:prSet presAssocID="{79C34F15-7458-4555-8DFD-554031D7AEDD}" presName="connTx" presStyleLbl="parChTrans1D2" presStyleIdx="1" presStyleCnt="2"/>
      <dgm:spPr/>
      <dgm:t>
        <a:bodyPr/>
        <a:lstStyle/>
        <a:p>
          <a:endParaRPr lang="en-US"/>
        </a:p>
      </dgm:t>
    </dgm:pt>
    <dgm:pt modelId="{81538E25-6121-4184-A229-54EF8D3B2360}" type="pres">
      <dgm:prSet presAssocID="{BBC18997-50E2-45E1-AF77-E0FE6F934607}" presName="root2" presStyleCnt="0"/>
      <dgm:spPr/>
    </dgm:pt>
    <dgm:pt modelId="{1A1D793F-7F1A-425E-AC2D-F5125BFBE793}" type="pres">
      <dgm:prSet presAssocID="{BBC18997-50E2-45E1-AF77-E0FE6F934607}" presName="LevelTwoTextNode" presStyleLbl="node2" presStyleIdx="1" presStyleCnt="2" custScaleX="156300" custScaleY="127131">
        <dgm:presLayoutVars>
          <dgm:chPref val="3"/>
        </dgm:presLayoutVars>
      </dgm:prSet>
      <dgm:spPr/>
      <dgm:t>
        <a:bodyPr/>
        <a:lstStyle/>
        <a:p>
          <a:endParaRPr lang="en-US"/>
        </a:p>
      </dgm:t>
    </dgm:pt>
    <dgm:pt modelId="{EF52E4EC-5F35-4419-9D74-C2FFCDBCA7F0}" type="pres">
      <dgm:prSet presAssocID="{BBC18997-50E2-45E1-AF77-E0FE6F934607}" presName="level3hierChild" presStyleCnt="0"/>
      <dgm:spPr/>
    </dgm:pt>
    <dgm:pt modelId="{00E44C27-8E6A-40D4-AD9A-B2F9B286ACA9}" type="pres">
      <dgm:prSet presAssocID="{98F9DF8A-F70E-49C5-9B54-62701B52E82D}" presName="conn2-1" presStyleLbl="parChTrans1D3" presStyleIdx="1" presStyleCnt="2"/>
      <dgm:spPr/>
      <dgm:t>
        <a:bodyPr/>
        <a:lstStyle/>
        <a:p>
          <a:endParaRPr lang="en-US"/>
        </a:p>
      </dgm:t>
    </dgm:pt>
    <dgm:pt modelId="{34B2F82F-8CCC-4432-8493-13B57327E5E9}" type="pres">
      <dgm:prSet presAssocID="{98F9DF8A-F70E-49C5-9B54-62701B52E82D}" presName="connTx" presStyleLbl="parChTrans1D3" presStyleIdx="1" presStyleCnt="2"/>
      <dgm:spPr/>
      <dgm:t>
        <a:bodyPr/>
        <a:lstStyle/>
        <a:p>
          <a:endParaRPr lang="en-US"/>
        </a:p>
      </dgm:t>
    </dgm:pt>
    <dgm:pt modelId="{0BCD7C48-9C15-44F0-A42E-6F0A323BDC85}" type="pres">
      <dgm:prSet presAssocID="{E6E6BDFE-1A37-48D7-91FD-162C05EA1A3B}" presName="root2" presStyleCnt="0"/>
      <dgm:spPr/>
    </dgm:pt>
    <dgm:pt modelId="{AC7FEB5D-AE06-4A6F-AF12-01E1374319E2}" type="pres">
      <dgm:prSet presAssocID="{E6E6BDFE-1A37-48D7-91FD-162C05EA1A3B}" presName="LevelTwoTextNode" presStyleLbl="node3" presStyleIdx="1" presStyleCnt="2">
        <dgm:presLayoutVars>
          <dgm:chPref val="3"/>
        </dgm:presLayoutVars>
      </dgm:prSet>
      <dgm:spPr/>
      <dgm:t>
        <a:bodyPr/>
        <a:lstStyle/>
        <a:p>
          <a:endParaRPr lang="en-US"/>
        </a:p>
      </dgm:t>
    </dgm:pt>
    <dgm:pt modelId="{6E3BA307-8DA6-4AB9-974C-CD9992BC7CDE}" type="pres">
      <dgm:prSet presAssocID="{E6E6BDFE-1A37-48D7-91FD-162C05EA1A3B}" presName="level3hierChild" presStyleCnt="0"/>
      <dgm:spPr/>
    </dgm:pt>
  </dgm:ptLst>
  <dgm:cxnLst>
    <dgm:cxn modelId="{1B70B159-2074-4774-9575-FBAA88F4101E}" type="presOf" srcId="{7CDFED2C-80D0-4D99-8B28-668ED1D67209}" destId="{24DCA8CD-2503-4E2A-94D4-B543CC7AA42A}" srcOrd="0" destOrd="0" presId="urn:microsoft.com/office/officeart/2008/layout/HorizontalMultiLevelHierarchy"/>
    <dgm:cxn modelId="{6CDAC465-2DEA-41C7-A9B0-5056378C4DA9}" type="presOf" srcId="{E6E6BDFE-1A37-48D7-91FD-162C05EA1A3B}" destId="{AC7FEB5D-AE06-4A6F-AF12-01E1374319E2}" srcOrd="0" destOrd="0" presId="urn:microsoft.com/office/officeart/2008/layout/HorizontalMultiLevelHierarchy"/>
    <dgm:cxn modelId="{82BFA937-80DF-4CB8-BD35-33161AEB105C}" type="presOf" srcId="{EBD88F37-8636-4663-80EE-21E5D2065B6E}" destId="{C31BCA87-B4FB-4503-8BC0-9208EE29EF5D}" srcOrd="1" destOrd="0" presId="urn:microsoft.com/office/officeart/2008/layout/HorizontalMultiLevelHierarchy"/>
    <dgm:cxn modelId="{B9AF0F40-B1D1-4A73-9042-A3722CA2714C}" type="presOf" srcId="{740BA4F7-BE20-4E50-9889-B66C1D63BFC0}" destId="{31E792C4-E483-4A61-ABD9-E3FA68A685B1}" srcOrd="0" destOrd="0" presId="urn:microsoft.com/office/officeart/2008/layout/HorizontalMultiLevelHierarchy"/>
    <dgm:cxn modelId="{3BF4ED10-B319-4604-85DF-613B9DB7905E}" type="presOf" srcId="{5A3C347D-234D-4B52-AA3C-A98B089FAE3E}" destId="{BCAFF9FF-C1EB-44E5-8552-4E1FCD061830}" srcOrd="0" destOrd="0" presId="urn:microsoft.com/office/officeart/2008/layout/HorizontalMultiLevelHierarchy"/>
    <dgm:cxn modelId="{CA2C0DFC-CA7E-49EF-9E9C-DA0351B24A9D}" type="presOf" srcId="{98F9DF8A-F70E-49C5-9B54-62701B52E82D}" destId="{34B2F82F-8CCC-4432-8493-13B57327E5E9}" srcOrd="1" destOrd="0" presId="urn:microsoft.com/office/officeart/2008/layout/HorizontalMultiLevelHierarchy"/>
    <dgm:cxn modelId="{062B11FA-F63C-400B-AB9E-EB407BD2E335}" type="presOf" srcId="{5A3C347D-234D-4B52-AA3C-A98B089FAE3E}" destId="{D5BB6257-49F8-4BAF-B44A-9CDDF3239141}" srcOrd="1" destOrd="0" presId="urn:microsoft.com/office/officeart/2008/layout/HorizontalMultiLevelHierarchy"/>
    <dgm:cxn modelId="{4D46743D-A954-4709-B992-FC06E1181D3F}" type="presOf" srcId="{57BE93E0-2679-4E10-AA2B-62672F6B5594}" destId="{8C350EDB-A966-4E6C-9F04-3EC0AC8D96D2}" srcOrd="0" destOrd="0" presId="urn:microsoft.com/office/officeart/2008/layout/HorizontalMultiLevelHierarchy"/>
    <dgm:cxn modelId="{9E7D9DEC-E1A8-472E-9A87-72A71CB74F9B}" type="presOf" srcId="{79C34F15-7458-4555-8DFD-554031D7AEDD}" destId="{72646318-5497-4F82-B009-73367B60C453}" srcOrd="1" destOrd="0" presId="urn:microsoft.com/office/officeart/2008/layout/HorizontalMultiLevelHierarchy"/>
    <dgm:cxn modelId="{040F6C04-C396-4C57-9EE3-F18B40FE5D9A}" type="presOf" srcId="{98F9DF8A-F70E-49C5-9B54-62701B52E82D}" destId="{00E44C27-8E6A-40D4-AD9A-B2F9B286ACA9}" srcOrd="0" destOrd="0" presId="urn:microsoft.com/office/officeart/2008/layout/HorizontalMultiLevelHierarchy"/>
    <dgm:cxn modelId="{310D5BBC-E535-48DA-8EFB-417122372F59}" type="presOf" srcId="{C68B94E5-6483-499D-935F-BCB91FD0774F}" destId="{EF6FFF87-F324-404C-95AB-1F26743DB371}" srcOrd="0" destOrd="0" presId="urn:microsoft.com/office/officeart/2008/layout/HorizontalMultiLevelHierarchy"/>
    <dgm:cxn modelId="{37B550AE-9ACE-44AC-AE06-40833E1EF832}" type="presOf" srcId="{BBC18997-50E2-45E1-AF77-E0FE6F934607}" destId="{1A1D793F-7F1A-425E-AC2D-F5125BFBE793}" srcOrd="0" destOrd="0" presId="urn:microsoft.com/office/officeart/2008/layout/HorizontalMultiLevelHierarchy"/>
    <dgm:cxn modelId="{B5B2EEF1-88F3-4520-B5FD-667C468E36BF}" srcId="{C68B94E5-6483-499D-935F-BCB91FD0774F}" destId="{7CDFED2C-80D0-4D99-8B28-668ED1D67209}" srcOrd="0" destOrd="0" parTransId="{4F82C051-58F9-4423-9EF8-203048605A71}" sibTransId="{24D14596-6907-4643-A4CD-CCAD175A13C8}"/>
    <dgm:cxn modelId="{EFD1E6E6-1717-4E86-A297-A488DD3B6539}" srcId="{7CDFED2C-80D0-4D99-8B28-668ED1D67209}" destId="{BBC18997-50E2-45E1-AF77-E0FE6F934607}" srcOrd="1" destOrd="0" parTransId="{79C34F15-7458-4555-8DFD-554031D7AEDD}" sibTransId="{9CA885D6-27A8-4479-9E5D-30E67FC29569}"/>
    <dgm:cxn modelId="{31E581C1-57F3-44D0-A3CC-B2FF5060A870}" srcId="{7CDFED2C-80D0-4D99-8B28-668ED1D67209}" destId="{740BA4F7-BE20-4E50-9889-B66C1D63BFC0}" srcOrd="0" destOrd="0" parTransId="{EBD88F37-8636-4663-80EE-21E5D2065B6E}" sibTransId="{39531A4C-8E2A-4084-901C-3493D71A46B7}"/>
    <dgm:cxn modelId="{AD29C27B-F351-40AC-B113-0CC2CBBCF83F}" srcId="{BBC18997-50E2-45E1-AF77-E0FE6F934607}" destId="{E6E6BDFE-1A37-48D7-91FD-162C05EA1A3B}" srcOrd="0" destOrd="0" parTransId="{98F9DF8A-F70E-49C5-9B54-62701B52E82D}" sibTransId="{0F2EC156-4F44-41B8-A05E-5F490DBB85FA}"/>
    <dgm:cxn modelId="{A25D6EA3-186E-4F20-B4DE-3A867D56191B}" type="presOf" srcId="{79C34F15-7458-4555-8DFD-554031D7AEDD}" destId="{C311AC35-611C-41C5-B886-7CB92765D95E}" srcOrd="0" destOrd="0" presId="urn:microsoft.com/office/officeart/2008/layout/HorizontalMultiLevelHierarchy"/>
    <dgm:cxn modelId="{DD79DBA9-AFA0-4827-978E-08F8BB3596F5}" type="presOf" srcId="{EBD88F37-8636-4663-80EE-21E5D2065B6E}" destId="{6DCEF3A7-B9BE-469F-92B5-4605CFE01CC9}" srcOrd="0" destOrd="0" presId="urn:microsoft.com/office/officeart/2008/layout/HorizontalMultiLevelHierarchy"/>
    <dgm:cxn modelId="{2F9ABCFB-4A54-48C6-B141-43413065828D}" srcId="{740BA4F7-BE20-4E50-9889-B66C1D63BFC0}" destId="{57BE93E0-2679-4E10-AA2B-62672F6B5594}" srcOrd="0" destOrd="0" parTransId="{5A3C347D-234D-4B52-AA3C-A98B089FAE3E}" sibTransId="{33B1187E-2815-4F8D-9FD8-8652FF263EE3}"/>
    <dgm:cxn modelId="{FF4BDBAE-DD26-4123-9437-E8234BCE599A}" type="presParOf" srcId="{EF6FFF87-F324-404C-95AB-1F26743DB371}" destId="{2AC8DDE3-A16D-499C-A6E8-AB6B5CEDB932}" srcOrd="0" destOrd="0" presId="urn:microsoft.com/office/officeart/2008/layout/HorizontalMultiLevelHierarchy"/>
    <dgm:cxn modelId="{195B1D49-56D3-44ED-9DCC-10CBB8AC943F}" type="presParOf" srcId="{2AC8DDE3-A16D-499C-A6E8-AB6B5CEDB932}" destId="{24DCA8CD-2503-4E2A-94D4-B543CC7AA42A}" srcOrd="0" destOrd="0" presId="urn:microsoft.com/office/officeart/2008/layout/HorizontalMultiLevelHierarchy"/>
    <dgm:cxn modelId="{BEFD42E3-AF73-4817-B9AF-A2C20B005788}" type="presParOf" srcId="{2AC8DDE3-A16D-499C-A6E8-AB6B5CEDB932}" destId="{BF3B0776-C7B5-4F26-A247-49A24ECEBA08}" srcOrd="1" destOrd="0" presId="urn:microsoft.com/office/officeart/2008/layout/HorizontalMultiLevelHierarchy"/>
    <dgm:cxn modelId="{8D70B5F6-79FF-4025-9FFB-F51931A5AC70}" type="presParOf" srcId="{BF3B0776-C7B5-4F26-A247-49A24ECEBA08}" destId="{6DCEF3A7-B9BE-469F-92B5-4605CFE01CC9}" srcOrd="0" destOrd="0" presId="urn:microsoft.com/office/officeart/2008/layout/HorizontalMultiLevelHierarchy"/>
    <dgm:cxn modelId="{02273BB0-5F1D-49D9-8111-1B3BD8CBC000}" type="presParOf" srcId="{6DCEF3A7-B9BE-469F-92B5-4605CFE01CC9}" destId="{C31BCA87-B4FB-4503-8BC0-9208EE29EF5D}" srcOrd="0" destOrd="0" presId="urn:microsoft.com/office/officeart/2008/layout/HorizontalMultiLevelHierarchy"/>
    <dgm:cxn modelId="{495FB209-7E69-4F77-AC5E-19C58457FCB4}" type="presParOf" srcId="{BF3B0776-C7B5-4F26-A247-49A24ECEBA08}" destId="{6C3FA2F0-42AD-4FB6-AB07-FEE7AB2AE769}" srcOrd="1" destOrd="0" presId="urn:microsoft.com/office/officeart/2008/layout/HorizontalMultiLevelHierarchy"/>
    <dgm:cxn modelId="{0F780EEB-2E97-4F5B-B40C-D31E5E00EFC4}" type="presParOf" srcId="{6C3FA2F0-42AD-4FB6-AB07-FEE7AB2AE769}" destId="{31E792C4-E483-4A61-ABD9-E3FA68A685B1}" srcOrd="0" destOrd="0" presId="urn:microsoft.com/office/officeart/2008/layout/HorizontalMultiLevelHierarchy"/>
    <dgm:cxn modelId="{DDF3EC66-A126-4A8A-AFEB-0E12D9C6BB91}" type="presParOf" srcId="{6C3FA2F0-42AD-4FB6-AB07-FEE7AB2AE769}" destId="{88811AFD-F746-4C02-A3E1-497F5EA7038A}" srcOrd="1" destOrd="0" presId="urn:microsoft.com/office/officeart/2008/layout/HorizontalMultiLevelHierarchy"/>
    <dgm:cxn modelId="{0AAC80FE-088B-4D5F-AA89-8D0465865CC5}" type="presParOf" srcId="{88811AFD-F746-4C02-A3E1-497F5EA7038A}" destId="{BCAFF9FF-C1EB-44E5-8552-4E1FCD061830}" srcOrd="0" destOrd="0" presId="urn:microsoft.com/office/officeart/2008/layout/HorizontalMultiLevelHierarchy"/>
    <dgm:cxn modelId="{3D6351CC-1421-4AF3-AEE8-CFA3FC3238F6}" type="presParOf" srcId="{BCAFF9FF-C1EB-44E5-8552-4E1FCD061830}" destId="{D5BB6257-49F8-4BAF-B44A-9CDDF3239141}" srcOrd="0" destOrd="0" presId="urn:microsoft.com/office/officeart/2008/layout/HorizontalMultiLevelHierarchy"/>
    <dgm:cxn modelId="{25178AE7-C9B6-482E-859F-D636779C63AA}" type="presParOf" srcId="{88811AFD-F746-4C02-A3E1-497F5EA7038A}" destId="{0B8CBAC5-E4DD-4356-AF0A-90A2914ADA8F}" srcOrd="1" destOrd="0" presId="urn:microsoft.com/office/officeart/2008/layout/HorizontalMultiLevelHierarchy"/>
    <dgm:cxn modelId="{152B63DD-0380-4D47-901F-23BC49B2737E}" type="presParOf" srcId="{0B8CBAC5-E4DD-4356-AF0A-90A2914ADA8F}" destId="{8C350EDB-A966-4E6C-9F04-3EC0AC8D96D2}" srcOrd="0" destOrd="0" presId="urn:microsoft.com/office/officeart/2008/layout/HorizontalMultiLevelHierarchy"/>
    <dgm:cxn modelId="{E475DDE8-D099-4A04-8412-C854F22941C6}" type="presParOf" srcId="{0B8CBAC5-E4DD-4356-AF0A-90A2914ADA8F}" destId="{1C91A485-3193-4641-B01E-3DA9967FBB26}" srcOrd="1" destOrd="0" presId="urn:microsoft.com/office/officeart/2008/layout/HorizontalMultiLevelHierarchy"/>
    <dgm:cxn modelId="{411E7E73-63B0-487C-991E-33E147501CE8}" type="presParOf" srcId="{BF3B0776-C7B5-4F26-A247-49A24ECEBA08}" destId="{C311AC35-611C-41C5-B886-7CB92765D95E}" srcOrd="2" destOrd="0" presId="urn:microsoft.com/office/officeart/2008/layout/HorizontalMultiLevelHierarchy"/>
    <dgm:cxn modelId="{0DF72FD5-127D-411F-9FA3-DBF4F5CC4579}" type="presParOf" srcId="{C311AC35-611C-41C5-B886-7CB92765D95E}" destId="{72646318-5497-4F82-B009-73367B60C453}" srcOrd="0" destOrd="0" presId="urn:microsoft.com/office/officeart/2008/layout/HorizontalMultiLevelHierarchy"/>
    <dgm:cxn modelId="{F4013CD2-93A1-414F-A29C-73D0AA5F355B}" type="presParOf" srcId="{BF3B0776-C7B5-4F26-A247-49A24ECEBA08}" destId="{81538E25-6121-4184-A229-54EF8D3B2360}" srcOrd="3" destOrd="0" presId="urn:microsoft.com/office/officeart/2008/layout/HorizontalMultiLevelHierarchy"/>
    <dgm:cxn modelId="{9C6B0BDA-8842-4ACD-8EA3-A23B837A1203}" type="presParOf" srcId="{81538E25-6121-4184-A229-54EF8D3B2360}" destId="{1A1D793F-7F1A-425E-AC2D-F5125BFBE793}" srcOrd="0" destOrd="0" presId="urn:microsoft.com/office/officeart/2008/layout/HorizontalMultiLevelHierarchy"/>
    <dgm:cxn modelId="{CA8271A7-C013-4631-9475-FCE04D2642E2}" type="presParOf" srcId="{81538E25-6121-4184-A229-54EF8D3B2360}" destId="{EF52E4EC-5F35-4419-9D74-C2FFCDBCA7F0}" srcOrd="1" destOrd="0" presId="urn:microsoft.com/office/officeart/2008/layout/HorizontalMultiLevelHierarchy"/>
    <dgm:cxn modelId="{00BADF6F-CDFF-4F4D-BA10-0FF9EF510E01}" type="presParOf" srcId="{EF52E4EC-5F35-4419-9D74-C2FFCDBCA7F0}" destId="{00E44C27-8E6A-40D4-AD9A-B2F9B286ACA9}" srcOrd="0" destOrd="0" presId="urn:microsoft.com/office/officeart/2008/layout/HorizontalMultiLevelHierarchy"/>
    <dgm:cxn modelId="{ADDA5B31-437D-4E81-91A6-6511EF1CDE49}" type="presParOf" srcId="{00E44C27-8E6A-40D4-AD9A-B2F9B286ACA9}" destId="{34B2F82F-8CCC-4432-8493-13B57327E5E9}" srcOrd="0" destOrd="0" presId="urn:microsoft.com/office/officeart/2008/layout/HorizontalMultiLevelHierarchy"/>
    <dgm:cxn modelId="{E7D671E3-14E3-4931-9008-BD3175AFC25C}" type="presParOf" srcId="{EF52E4EC-5F35-4419-9D74-C2FFCDBCA7F0}" destId="{0BCD7C48-9C15-44F0-A42E-6F0A323BDC85}" srcOrd="1" destOrd="0" presId="urn:microsoft.com/office/officeart/2008/layout/HorizontalMultiLevelHierarchy"/>
    <dgm:cxn modelId="{8AEF5B8F-65EC-4AF6-9867-3296E4DFCB1D}" type="presParOf" srcId="{0BCD7C48-9C15-44F0-A42E-6F0A323BDC85}" destId="{AC7FEB5D-AE06-4A6F-AF12-01E1374319E2}" srcOrd="0" destOrd="0" presId="urn:microsoft.com/office/officeart/2008/layout/HorizontalMultiLevelHierarchy"/>
    <dgm:cxn modelId="{30A7A105-4AF6-49BC-849B-4B46D1C4F31A}" type="presParOf" srcId="{0BCD7C48-9C15-44F0-A42E-6F0A323BDC85}" destId="{6E3BA307-8DA6-4AB9-974C-CD9992BC7CDE}" srcOrd="1" destOrd="0" presId="urn:microsoft.com/office/officeart/2008/layout/HorizontalMultiLevelHierarchy"/>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8B94E5-6483-499D-935F-BCB91FD0774F}" type="doc">
      <dgm:prSet loTypeId="urn:microsoft.com/office/officeart/2008/layout/HorizontalMultiLevelHierarchy" loCatId="hierarchy" qsTypeId="urn:microsoft.com/office/officeart/2005/8/quickstyle/simple1" qsCatId="simple" csTypeId="urn:microsoft.com/office/officeart/2005/8/colors/accent3_4" csCatId="accent3" phldr="1"/>
      <dgm:spPr/>
      <dgm:t>
        <a:bodyPr/>
        <a:lstStyle/>
        <a:p>
          <a:endParaRPr lang="en-US"/>
        </a:p>
      </dgm:t>
    </dgm:pt>
    <dgm:pt modelId="{7CDFED2C-80D0-4D99-8B28-668ED1D67209}">
      <dgm:prSe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622300">
            <a:lnSpc>
              <a:spcPct val="100000"/>
            </a:lnSpc>
            <a:spcBef>
              <a:spcPct val="0"/>
            </a:spcBef>
            <a:spcAft>
              <a:spcPct val="35000"/>
            </a:spcAft>
            <a:buNone/>
          </a:pPr>
          <a:r>
            <a:rPr lang="en-US" sz="1400" b="1" kern="1200">
              <a:solidFill>
                <a:prstClr val="white"/>
              </a:solidFill>
              <a:latin typeface="Arial Narrow" panose="020B0606020202030204" pitchFamily="34" charset="0"/>
              <a:ea typeface="+mn-ea"/>
              <a:cs typeface="Arial" panose="020B0604020202020204" pitchFamily="34" charset="0"/>
            </a:rPr>
            <a:t>AFU INDICATORS NOT ACHIEVED</a:t>
          </a:r>
          <a:endParaRPr lang="en-US" sz="1400" b="1" kern="1200" dirty="0">
            <a:solidFill>
              <a:prstClr val="white"/>
            </a:solidFill>
            <a:latin typeface="Arial Narrow" panose="020B0606020202030204" pitchFamily="34" charset="0"/>
            <a:ea typeface="+mn-ea"/>
            <a:cs typeface="Arial" panose="020B0604020202020204" pitchFamily="34" charset="0"/>
          </a:endParaRPr>
        </a:p>
      </dgm:t>
    </dgm:pt>
    <dgm:pt modelId="{4F82C051-58F9-4423-9EF8-203048605A71}" type="parTrans" cxnId="{B5B2EEF1-88F3-4520-B5FD-667C468E36BF}">
      <dgm:prSet/>
      <dgm:spPr/>
      <dgm:t>
        <a:bodyPr/>
        <a:lstStyle/>
        <a:p>
          <a:endParaRPr lang="en-US" sz="1800" b="1">
            <a:latin typeface="Arial Narrow" panose="020B0606020202030204" pitchFamily="34" charset="0"/>
          </a:endParaRPr>
        </a:p>
      </dgm:t>
    </dgm:pt>
    <dgm:pt modelId="{24D14596-6907-4643-A4CD-CCAD175A13C8}" type="sibTrans" cxnId="{B5B2EEF1-88F3-4520-B5FD-667C468E36BF}">
      <dgm:prSet/>
      <dgm:spPr/>
      <dgm:t>
        <a:bodyPr/>
        <a:lstStyle/>
        <a:p>
          <a:endParaRPr lang="en-US" sz="1800" b="1">
            <a:latin typeface="Arial Narrow" panose="020B0606020202030204" pitchFamily="34" charset="0"/>
          </a:endParaRPr>
        </a:p>
      </dgm:t>
    </dgm:pt>
    <dgm:pt modelId="{BBC18997-50E2-45E1-AF77-E0FE6F934607}">
      <dgm:prSet custT="1"/>
      <dgm:spPr/>
      <dgm:t>
        <a:bodyPr/>
        <a:lstStyle/>
        <a:p>
          <a:pPr algn="ctr">
            <a:lnSpc>
              <a:spcPct val="100000"/>
            </a:lnSpc>
          </a:pPr>
          <a:r>
            <a:rPr lang="en-ZA" sz="1400" b="1" dirty="0">
              <a:latin typeface="Arial Narrow" panose="020B0606020202030204" pitchFamily="34" charset="0"/>
            </a:rPr>
            <a:t>Value of recoveries relating to corruption or related offences (R3m) ENE Indicator</a:t>
          </a:r>
          <a:endParaRPr lang="en-US" sz="1400" b="1" dirty="0">
            <a:latin typeface="Arial Narrow" panose="020B0606020202030204" pitchFamily="34" charset="0"/>
          </a:endParaRPr>
        </a:p>
      </dgm:t>
    </dgm:pt>
    <dgm:pt modelId="{79C34F15-7458-4555-8DFD-554031D7AEDD}" type="parTrans" cxnId="{EFD1E6E6-1717-4E86-A297-A488DD3B6539}">
      <dgm:prSet/>
      <dgm:spPr/>
      <dgm:t>
        <a:bodyPr/>
        <a:lstStyle/>
        <a:p>
          <a:endParaRPr lang="en-US" sz="1800" b="1">
            <a:latin typeface="Arial Narrow" panose="020B0606020202030204" pitchFamily="34" charset="0"/>
          </a:endParaRPr>
        </a:p>
      </dgm:t>
    </dgm:pt>
    <dgm:pt modelId="{9CA885D6-27A8-4479-9E5D-30E67FC29569}" type="sibTrans" cxnId="{EFD1E6E6-1717-4E86-A297-A488DD3B6539}">
      <dgm:prSet/>
      <dgm:spPr/>
      <dgm:t>
        <a:bodyPr/>
        <a:lstStyle/>
        <a:p>
          <a:endParaRPr lang="en-US" sz="1800" b="1">
            <a:latin typeface="Arial Narrow" panose="020B0606020202030204" pitchFamily="34" charset="0"/>
          </a:endParaRPr>
        </a:p>
      </dgm:t>
    </dgm:pt>
    <dgm:pt modelId="{E6E6BDFE-1A37-48D7-91FD-162C05EA1A3B}">
      <dgm:prSet custT="1"/>
      <dgm:spPr>
        <a:ln>
          <a:noFill/>
        </a:ln>
        <a:effectLst/>
      </dgm:spPr>
      <dgm:t>
        <a:bodyPr/>
        <a:lstStyle/>
        <a:p>
          <a:pPr algn="ctr">
            <a:lnSpc>
              <a:spcPct val="100000"/>
            </a:lnSpc>
          </a:pPr>
          <a:r>
            <a:rPr lang="en-US" sz="1400" b="1" dirty="0">
              <a:latin typeface="Arial Narrow" panose="020B0606020202030204" pitchFamily="34" charset="0"/>
            </a:rPr>
            <a:t>99% below  R1.4bn target</a:t>
          </a:r>
        </a:p>
      </dgm:t>
    </dgm:pt>
    <dgm:pt modelId="{98F9DF8A-F70E-49C5-9B54-62701B52E82D}" type="parTrans" cxnId="{AD29C27B-F351-40AC-B113-0CC2CBBCF83F}">
      <dgm:prSet/>
      <dgm:spPr/>
      <dgm:t>
        <a:bodyPr/>
        <a:lstStyle/>
        <a:p>
          <a:endParaRPr lang="en-ZA"/>
        </a:p>
      </dgm:t>
    </dgm:pt>
    <dgm:pt modelId="{0F2EC156-4F44-41B8-A05E-5F490DBB85FA}" type="sibTrans" cxnId="{AD29C27B-F351-40AC-B113-0CC2CBBCF83F}">
      <dgm:prSet/>
      <dgm:spPr/>
      <dgm:t>
        <a:bodyPr/>
        <a:lstStyle/>
        <a:p>
          <a:endParaRPr lang="en-ZA"/>
        </a:p>
      </dgm:t>
    </dgm:pt>
    <dgm:pt modelId="{57BE93E0-2679-4E10-AA2B-62672F6B5594}">
      <dgm:prSet custT="1"/>
      <dgm:spPr>
        <a:ln>
          <a:noFill/>
        </a:ln>
        <a:effectLst/>
      </dgm:spPr>
      <dgm:t>
        <a:bodyPr/>
        <a:lstStyle/>
        <a:p>
          <a:pPr algn="ctr">
            <a:lnSpc>
              <a:spcPct val="100000"/>
            </a:lnSpc>
          </a:pPr>
          <a:r>
            <a:rPr lang="en-US" sz="1400" b="1" dirty="0">
              <a:latin typeface="Arial Narrow" panose="020B0606020202030204" pitchFamily="34" charset="0"/>
            </a:rPr>
            <a:t>75% below R2,4bn target</a:t>
          </a:r>
        </a:p>
      </dgm:t>
    </dgm:pt>
    <dgm:pt modelId="{33B1187E-2815-4F8D-9FD8-8652FF263EE3}" type="sibTrans" cxnId="{2F9ABCFB-4A54-48C6-B141-43413065828D}">
      <dgm:prSet/>
      <dgm:spPr/>
      <dgm:t>
        <a:bodyPr/>
        <a:lstStyle/>
        <a:p>
          <a:endParaRPr lang="en-ZA"/>
        </a:p>
      </dgm:t>
    </dgm:pt>
    <dgm:pt modelId="{5A3C347D-234D-4B52-AA3C-A98B089FAE3E}" type="parTrans" cxnId="{2F9ABCFB-4A54-48C6-B141-43413065828D}">
      <dgm:prSet/>
      <dgm:spPr/>
      <dgm:t>
        <a:bodyPr/>
        <a:lstStyle/>
        <a:p>
          <a:endParaRPr lang="en-ZA"/>
        </a:p>
      </dgm:t>
    </dgm:pt>
    <dgm:pt modelId="{740BA4F7-BE20-4E50-9889-B66C1D63BFC0}">
      <dgm:prSet custT="1"/>
      <dgm:spPr>
        <a:ln>
          <a:noFill/>
        </a:ln>
        <a:effectLst/>
      </dgm:spPr>
      <dgm:t>
        <a:bodyPr/>
        <a:lstStyle/>
        <a:p>
          <a:pPr algn="ctr">
            <a:lnSpc>
              <a:spcPct val="100000"/>
            </a:lnSpc>
          </a:pPr>
          <a:r>
            <a:rPr lang="en-ZA" sz="1400" b="1" dirty="0">
              <a:latin typeface="Arial Narrow" panose="020B0606020202030204" pitchFamily="34" charset="0"/>
            </a:rPr>
            <a:t>Value of freezing orders obtained for corruption or offences relating to corruption (R611m) ENE Indicator</a:t>
          </a:r>
          <a:endParaRPr lang="en-US" sz="1400" b="1" dirty="0">
            <a:latin typeface="Arial Narrow" panose="020B0606020202030204" pitchFamily="34" charset="0"/>
          </a:endParaRPr>
        </a:p>
      </dgm:t>
    </dgm:pt>
    <dgm:pt modelId="{39531A4C-8E2A-4084-901C-3493D71A46B7}" type="sibTrans" cxnId="{31E581C1-57F3-44D0-A3CC-B2FF5060A870}">
      <dgm:prSet/>
      <dgm:spPr/>
      <dgm:t>
        <a:bodyPr/>
        <a:lstStyle/>
        <a:p>
          <a:endParaRPr lang="en-US" sz="1800" b="1">
            <a:latin typeface="Arial Narrow" panose="020B0606020202030204" pitchFamily="34" charset="0"/>
          </a:endParaRPr>
        </a:p>
      </dgm:t>
    </dgm:pt>
    <dgm:pt modelId="{EBD88F37-8636-4663-80EE-21E5D2065B6E}" type="parTrans" cxnId="{31E581C1-57F3-44D0-A3CC-B2FF5060A870}">
      <dgm:prSet/>
      <dgm:spPr/>
      <dgm:t>
        <a:bodyPr/>
        <a:lstStyle/>
        <a:p>
          <a:endParaRPr lang="en-US" sz="1800" b="1">
            <a:latin typeface="Arial Narrow" panose="020B0606020202030204" pitchFamily="34" charset="0"/>
          </a:endParaRPr>
        </a:p>
      </dgm:t>
    </dgm:pt>
    <dgm:pt modelId="{EF6FFF87-F324-404C-95AB-1F26743DB371}" type="pres">
      <dgm:prSet presAssocID="{C68B94E5-6483-499D-935F-BCB91FD0774F}" presName="Name0" presStyleCnt="0">
        <dgm:presLayoutVars>
          <dgm:chPref val="1"/>
          <dgm:dir/>
          <dgm:animOne val="branch"/>
          <dgm:animLvl val="lvl"/>
          <dgm:resizeHandles val="exact"/>
        </dgm:presLayoutVars>
      </dgm:prSet>
      <dgm:spPr/>
      <dgm:t>
        <a:bodyPr/>
        <a:lstStyle/>
        <a:p>
          <a:endParaRPr lang="en-US"/>
        </a:p>
      </dgm:t>
    </dgm:pt>
    <dgm:pt modelId="{2AC8DDE3-A16D-499C-A6E8-AB6B5CEDB932}" type="pres">
      <dgm:prSet presAssocID="{7CDFED2C-80D0-4D99-8B28-668ED1D67209}" presName="root1" presStyleCnt="0"/>
      <dgm:spPr/>
    </dgm:pt>
    <dgm:pt modelId="{24DCA8CD-2503-4E2A-94D4-B543CC7AA42A}" type="pres">
      <dgm:prSet presAssocID="{7CDFED2C-80D0-4D99-8B28-668ED1D67209}" presName="LevelOneTextNode" presStyleLbl="node0" presStyleIdx="0" presStyleCnt="1">
        <dgm:presLayoutVars>
          <dgm:chPref val="3"/>
        </dgm:presLayoutVars>
      </dgm:prSet>
      <dgm:spPr>
        <a:xfrm rot="16200000">
          <a:off x="-1201398" y="2283852"/>
          <a:ext cx="2985818" cy="567305"/>
        </a:xfrm>
        <a:prstGeom prst="rect">
          <a:avLst/>
        </a:prstGeom>
      </dgm:spPr>
      <dgm:t>
        <a:bodyPr/>
        <a:lstStyle/>
        <a:p>
          <a:endParaRPr lang="en-US"/>
        </a:p>
      </dgm:t>
    </dgm:pt>
    <dgm:pt modelId="{BF3B0776-C7B5-4F26-A247-49A24ECEBA08}" type="pres">
      <dgm:prSet presAssocID="{7CDFED2C-80D0-4D99-8B28-668ED1D67209}" presName="level2hierChild" presStyleCnt="0"/>
      <dgm:spPr/>
    </dgm:pt>
    <dgm:pt modelId="{6DCEF3A7-B9BE-469F-92B5-4605CFE01CC9}" type="pres">
      <dgm:prSet presAssocID="{EBD88F37-8636-4663-80EE-21E5D2065B6E}" presName="conn2-1" presStyleLbl="parChTrans1D2" presStyleIdx="0" presStyleCnt="2"/>
      <dgm:spPr/>
      <dgm:t>
        <a:bodyPr/>
        <a:lstStyle/>
        <a:p>
          <a:endParaRPr lang="en-US"/>
        </a:p>
      </dgm:t>
    </dgm:pt>
    <dgm:pt modelId="{C31BCA87-B4FB-4503-8BC0-9208EE29EF5D}" type="pres">
      <dgm:prSet presAssocID="{EBD88F37-8636-4663-80EE-21E5D2065B6E}" presName="connTx" presStyleLbl="parChTrans1D2" presStyleIdx="0" presStyleCnt="2"/>
      <dgm:spPr/>
      <dgm:t>
        <a:bodyPr/>
        <a:lstStyle/>
        <a:p>
          <a:endParaRPr lang="en-US"/>
        </a:p>
      </dgm:t>
    </dgm:pt>
    <dgm:pt modelId="{6C3FA2F0-42AD-4FB6-AB07-FEE7AB2AE769}" type="pres">
      <dgm:prSet presAssocID="{740BA4F7-BE20-4E50-9889-B66C1D63BFC0}" presName="root2" presStyleCnt="0"/>
      <dgm:spPr/>
    </dgm:pt>
    <dgm:pt modelId="{31E792C4-E483-4A61-ABD9-E3FA68A685B1}" type="pres">
      <dgm:prSet presAssocID="{740BA4F7-BE20-4E50-9889-B66C1D63BFC0}" presName="LevelTwoTextNode" presStyleLbl="node2" presStyleIdx="0" presStyleCnt="2" custScaleX="156300" custScaleY="131254">
        <dgm:presLayoutVars>
          <dgm:chPref val="3"/>
        </dgm:presLayoutVars>
      </dgm:prSet>
      <dgm:spPr/>
      <dgm:t>
        <a:bodyPr/>
        <a:lstStyle/>
        <a:p>
          <a:endParaRPr lang="en-US"/>
        </a:p>
      </dgm:t>
    </dgm:pt>
    <dgm:pt modelId="{88811AFD-F746-4C02-A3E1-497F5EA7038A}" type="pres">
      <dgm:prSet presAssocID="{740BA4F7-BE20-4E50-9889-B66C1D63BFC0}" presName="level3hierChild" presStyleCnt="0"/>
      <dgm:spPr/>
    </dgm:pt>
    <dgm:pt modelId="{BCAFF9FF-C1EB-44E5-8552-4E1FCD061830}" type="pres">
      <dgm:prSet presAssocID="{5A3C347D-234D-4B52-AA3C-A98B089FAE3E}" presName="conn2-1" presStyleLbl="parChTrans1D3" presStyleIdx="0" presStyleCnt="2"/>
      <dgm:spPr/>
      <dgm:t>
        <a:bodyPr/>
        <a:lstStyle/>
        <a:p>
          <a:endParaRPr lang="en-US"/>
        </a:p>
      </dgm:t>
    </dgm:pt>
    <dgm:pt modelId="{D5BB6257-49F8-4BAF-B44A-9CDDF3239141}" type="pres">
      <dgm:prSet presAssocID="{5A3C347D-234D-4B52-AA3C-A98B089FAE3E}" presName="connTx" presStyleLbl="parChTrans1D3" presStyleIdx="0" presStyleCnt="2"/>
      <dgm:spPr/>
      <dgm:t>
        <a:bodyPr/>
        <a:lstStyle/>
        <a:p>
          <a:endParaRPr lang="en-US"/>
        </a:p>
      </dgm:t>
    </dgm:pt>
    <dgm:pt modelId="{0B8CBAC5-E4DD-4356-AF0A-90A2914ADA8F}" type="pres">
      <dgm:prSet presAssocID="{57BE93E0-2679-4E10-AA2B-62672F6B5594}" presName="root2" presStyleCnt="0"/>
      <dgm:spPr/>
    </dgm:pt>
    <dgm:pt modelId="{8C350EDB-A966-4E6C-9F04-3EC0AC8D96D2}" type="pres">
      <dgm:prSet presAssocID="{57BE93E0-2679-4E10-AA2B-62672F6B5594}" presName="LevelTwoTextNode" presStyleLbl="node3" presStyleIdx="0" presStyleCnt="2" custLinFactNeighborX="422" custLinFactNeighborY="4436">
        <dgm:presLayoutVars>
          <dgm:chPref val="3"/>
        </dgm:presLayoutVars>
      </dgm:prSet>
      <dgm:spPr/>
      <dgm:t>
        <a:bodyPr/>
        <a:lstStyle/>
        <a:p>
          <a:endParaRPr lang="en-US"/>
        </a:p>
      </dgm:t>
    </dgm:pt>
    <dgm:pt modelId="{1C91A485-3193-4641-B01E-3DA9967FBB26}" type="pres">
      <dgm:prSet presAssocID="{57BE93E0-2679-4E10-AA2B-62672F6B5594}" presName="level3hierChild" presStyleCnt="0"/>
      <dgm:spPr/>
    </dgm:pt>
    <dgm:pt modelId="{C311AC35-611C-41C5-B886-7CB92765D95E}" type="pres">
      <dgm:prSet presAssocID="{79C34F15-7458-4555-8DFD-554031D7AEDD}" presName="conn2-1" presStyleLbl="parChTrans1D2" presStyleIdx="1" presStyleCnt="2"/>
      <dgm:spPr/>
      <dgm:t>
        <a:bodyPr/>
        <a:lstStyle/>
        <a:p>
          <a:endParaRPr lang="en-US"/>
        </a:p>
      </dgm:t>
    </dgm:pt>
    <dgm:pt modelId="{72646318-5497-4F82-B009-73367B60C453}" type="pres">
      <dgm:prSet presAssocID="{79C34F15-7458-4555-8DFD-554031D7AEDD}" presName="connTx" presStyleLbl="parChTrans1D2" presStyleIdx="1" presStyleCnt="2"/>
      <dgm:spPr/>
      <dgm:t>
        <a:bodyPr/>
        <a:lstStyle/>
        <a:p>
          <a:endParaRPr lang="en-US"/>
        </a:p>
      </dgm:t>
    </dgm:pt>
    <dgm:pt modelId="{81538E25-6121-4184-A229-54EF8D3B2360}" type="pres">
      <dgm:prSet presAssocID="{BBC18997-50E2-45E1-AF77-E0FE6F934607}" presName="root2" presStyleCnt="0"/>
      <dgm:spPr/>
    </dgm:pt>
    <dgm:pt modelId="{1A1D793F-7F1A-425E-AC2D-F5125BFBE793}" type="pres">
      <dgm:prSet presAssocID="{BBC18997-50E2-45E1-AF77-E0FE6F934607}" presName="LevelTwoTextNode" presStyleLbl="node2" presStyleIdx="1" presStyleCnt="2" custScaleX="156300" custScaleY="127131">
        <dgm:presLayoutVars>
          <dgm:chPref val="3"/>
        </dgm:presLayoutVars>
      </dgm:prSet>
      <dgm:spPr/>
      <dgm:t>
        <a:bodyPr/>
        <a:lstStyle/>
        <a:p>
          <a:endParaRPr lang="en-US"/>
        </a:p>
      </dgm:t>
    </dgm:pt>
    <dgm:pt modelId="{EF52E4EC-5F35-4419-9D74-C2FFCDBCA7F0}" type="pres">
      <dgm:prSet presAssocID="{BBC18997-50E2-45E1-AF77-E0FE6F934607}" presName="level3hierChild" presStyleCnt="0"/>
      <dgm:spPr/>
    </dgm:pt>
    <dgm:pt modelId="{00E44C27-8E6A-40D4-AD9A-B2F9B286ACA9}" type="pres">
      <dgm:prSet presAssocID="{98F9DF8A-F70E-49C5-9B54-62701B52E82D}" presName="conn2-1" presStyleLbl="parChTrans1D3" presStyleIdx="1" presStyleCnt="2"/>
      <dgm:spPr/>
      <dgm:t>
        <a:bodyPr/>
        <a:lstStyle/>
        <a:p>
          <a:endParaRPr lang="en-US"/>
        </a:p>
      </dgm:t>
    </dgm:pt>
    <dgm:pt modelId="{34B2F82F-8CCC-4432-8493-13B57327E5E9}" type="pres">
      <dgm:prSet presAssocID="{98F9DF8A-F70E-49C5-9B54-62701B52E82D}" presName="connTx" presStyleLbl="parChTrans1D3" presStyleIdx="1" presStyleCnt="2"/>
      <dgm:spPr/>
      <dgm:t>
        <a:bodyPr/>
        <a:lstStyle/>
        <a:p>
          <a:endParaRPr lang="en-US"/>
        </a:p>
      </dgm:t>
    </dgm:pt>
    <dgm:pt modelId="{0BCD7C48-9C15-44F0-A42E-6F0A323BDC85}" type="pres">
      <dgm:prSet presAssocID="{E6E6BDFE-1A37-48D7-91FD-162C05EA1A3B}" presName="root2" presStyleCnt="0"/>
      <dgm:spPr/>
    </dgm:pt>
    <dgm:pt modelId="{AC7FEB5D-AE06-4A6F-AF12-01E1374319E2}" type="pres">
      <dgm:prSet presAssocID="{E6E6BDFE-1A37-48D7-91FD-162C05EA1A3B}" presName="LevelTwoTextNode" presStyleLbl="node3" presStyleIdx="1" presStyleCnt="2">
        <dgm:presLayoutVars>
          <dgm:chPref val="3"/>
        </dgm:presLayoutVars>
      </dgm:prSet>
      <dgm:spPr/>
      <dgm:t>
        <a:bodyPr/>
        <a:lstStyle/>
        <a:p>
          <a:endParaRPr lang="en-US"/>
        </a:p>
      </dgm:t>
    </dgm:pt>
    <dgm:pt modelId="{6E3BA307-8DA6-4AB9-974C-CD9992BC7CDE}" type="pres">
      <dgm:prSet presAssocID="{E6E6BDFE-1A37-48D7-91FD-162C05EA1A3B}" presName="level3hierChild" presStyleCnt="0"/>
      <dgm:spPr/>
    </dgm:pt>
  </dgm:ptLst>
  <dgm:cxnLst>
    <dgm:cxn modelId="{1B70B159-2074-4774-9575-FBAA88F4101E}" type="presOf" srcId="{7CDFED2C-80D0-4D99-8B28-668ED1D67209}" destId="{24DCA8CD-2503-4E2A-94D4-B543CC7AA42A}" srcOrd="0" destOrd="0" presId="urn:microsoft.com/office/officeart/2008/layout/HorizontalMultiLevelHierarchy"/>
    <dgm:cxn modelId="{6CDAC465-2DEA-41C7-A9B0-5056378C4DA9}" type="presOf" srcId="{E6E6BDFE-1A37-48D7-91FD-162C05EA1A3B}" destId="{AC7FEB5D-AE06-4A6F-AF12-01E1374319E2}" srcOrd="0" destOrd="0" presId="urn:microsoft.com/office/officeart/2008/layout/HorizontalMultiLevelHierarchy"/>
    <dgm:cxn modelId="{82BFA937-80DF-4CB8-BD35-33161AEB105C}" type="presOf" srcId="{EBD88F37-8636-4663-80EE-21E5D2065B6E}" destId="{C31BCA87-B4FB-4503-8BC0-9208EE29EF5D}" srcOrd="1" destOrd="0" presId="urn:microsoft.com/office/officeart/2008/layout/HorizontalMultiLevelHierarchy"/>
    <dgm:cxn modelId="{B9AF0F40-B1D1-4A73-9042-A3722CA2714C}" type="presOf" srcId="{740BA4F7-BE20-4E50-9889-B66C1D63BFC0}" destId="{31E792C4-E483-4A61-ABD9-E3FA68A685B1}" srcOrd="0" destOrd="0" presId="urn:microsoft.com/office/officeart/2008/layout/HorizontalMultiLevelHierarchy"/>
    <dgm:cxn modelId="{3BF4ED10-B319-4604-85DF-613B9DB7905E}" type="presOf" srcId="{5A3C347D-234D-4B52-AA3C-A98B089FAE3E}" destId="{BCAFF9FF-C1EB-44E5-8552-4E1FCD061830}" srcOrd="0" destOrd="0" presId="urn:microsoft.com/office/officeart/2008/layout/HorizontalMultiLevelHierarchy"/>
    <dgm:cxn modelId="{CA2C0DFC-CA7E-49EF-9E9C-DA0351B24A9D}" type="presOf" srcId="{98F9DF8A-F70E-49C5-9B54-62701B52E82D}" destId="{34B2F82F-8CCC-4432-8493-13B57327E5E9}" srcOrd="1" destOrd="0" presId="urn:microsoft.com/office/officeart/2008/layout/HorizontalMultiLevelHierarchy"/>
    <dgm:cxn modelId="{062B11FA-F63C-400B-AB9E-EB407BD2E335}" type="presOf" srcId="{5A3C347D-234D-4B52-AA3C-A98B089FAE3E}" destId="{D5BB6257-49F8-4BAF-B44A-9CDDF3239141}" srcOrd="1" destOrd="0" presId="urn:microsoft.com/office/officeart/2008/layout/HorizontalMultiLevelHierarchy"/>
    <dgm:cxn modelId="{4D46743D-A954-4709-B992-FC06E1181D3F}" type="presOf" srcId="{57BE93E0-2679-4E10-AA2B-62672F6B5594}" destId="{8C350EDB-A966-4E6C-9F04-3EC0AC8D96D2}" srcOrd="0" destOrd="0" presId="urn:microsoft.com/office/officeart/2008/layout/HorizontalMultiLevelHierarchy"/>
    <dgm:cxn modelId="{9E7D9DEC-E1A8-472E-9A87-72A71CB74F9B}" type="presOf" srcId="{79C34F15-7458-4555-8DFD-554031D7AEDD}" destId="{72646318-5497-4F82-B009-73367B60C453}" srcOrd="1" destOrd="0" presId="urn:microsoft.com/office/officeart/2008/layout/HorizontalMultiLevelHierarchy"/>
    <dgm:cxn modelId="{040F6C04-C396-4C57-9EE3-F18B40FE5D9A}" type="presOf" srcId="{98F9DF8A-F70E-49C5-9B54-62701B52E82D}" destId="{00E44C27-8E6A-40D4-AD9A-B2F9B286ACA9}" srcOrd="0" destOrd="0" presId="urn:microsoft.com/office/officeart/2008/layout/HorizontalMultiLevelHierarchy"/>
    <dgm:cxn modelId="{310D5BBC-E535-48DA-8EFB-417122372F59}" type="presOf" srcId="{C68B94E5-6483-499D-935F-BCB91FD0774F}" destId="{EF6FFF87-F324-404C-95AB-1F26743DB371}" srcOrd="0" destOrd="0" presId="urn:microsoft.com/office/officeart/2008/layout/HorizontalMultiLevelHierarchy"/>
    <dgm:cxn modelId="{37B550AE-9ACE-44AC-AE06-40833E1EF832}" type="presOf" srcId="{BBC18997-50E2-45E1-AF77-E0FE6F934607}" destId="{1A1D793F-7F1A-425E-AC2D-F5125BFBE793}" srcOrd="0" destOrd="0" presId="urn:microsoft.com/office/officeart/2008/layout/HorizontalMultiLevelHierarchy"/>
    <dgm:cxn modelId="{B5B2EEF1-88F3-4520-B5FD-667C468E36BF}" srcId="{C68B94E5-6483-499D-935F-BCB91FD0774F}" destId="{7CDFED2C-80D0-4D99-8B28-668ED1D67209}" srcOrd="0" destOrd="0" parTransId="{4F82C051-58F9-4423-9EF8-203048605A71}" sibTransId="{24D14596-6907-4643-A4CD-CCAD175A13C8}"/>
    <dgm:cxn modelId="{EFD1E6E6-1717-4E86-A297-A488DD3B6539}" srcId="{7CDFED2C-80D0-4D99-8B28-668ED1D67209}" destId="{BBC18997-50E2-45E1-AF77-E0FE6F934607}" srcOrd="1" destOrd="0" parTransId="{79C34F15-7458-4555-8DFD-554031D7AEDD}" sibTransId="{9CA885D6-27A8-4479-9E5D-30E67FC29569}"/>
    <dgm:cxn modelId="{31E581C1-57F3-44D0-A3CC-B2FF5060A870}" srcId="{7CDFED2C-80D0-4D99-8B28-668ED1D67209}" destId="{740BA4F7-BE20-4E50-9889-B66C1D63BFC0}" srcOrd="0" destOrd="0" parTransId="{EBD88F37-8636-4663-80EE-21E5D2065B6E}" sibTransId="{39531A4C-8E2A-4084-901C-3493D71A46B7}"/>
    <dgm:cxn modelId="{AD29C27B-F351-40AC-B113-0CC2CBBCF83F}" srcId="{BBC18997-50E2-45E1-AF77-E0FE6F934607}" destId="{E6E6BDFE-1A37-48D7-91FD-162C05EA1A3B}" srcOrd="0" destOrd="0" parTransId="{98F9DF8A-F70E-49C5-9B54-62701B52E82D}" sibTransId="{0F2EC156-4F44-41B8-A05E-5F490DBB85FA}"/>
    <dgm:cxn modelId="{A25D6EA3-186E-4F20-B4DE-3A867D56191B}" type="presOf" srcId="{79C34F15-7458-4555-8DFD-554031D7AEDD}" destId="{C311AC35-611C-41C5-B886-7CB92765D95E}" srcOrd="0" destOrd="0" presId="urn:microsoft.com/office/officeart/2008/layout/HorizontalMultiLevelHierarchy"/>
    <dgm:cxn modelId="{DD79DBA9-AFA0-4827-978E-08F8BB3596F5}" type="presOf" srcId="{EBD88F37-8636-4663-80EE-21E5D2065B6E}" destId="{6DCEF3A7-B9BE-469F-92B5-4605CFE01CC9}" srcOrd="0" destOrd="0" presId="urn:microsoft.com/office/officeart/2008/layout/HorizontalMultiLevelHierarchy"/>
    <dgm:cxn modelId="{2F9ABCFB-4A54-48C6-B141-43413065828D}" srcId="{740BA4F7-BE20-4E50-9889-B66C1D63BFC0}" destId="{57BE93E0-2679-4E10-AA2B-62672F6B5594}" srcOrd="0" destOrd="0" parTransId="{5A3C347D-234D-4B52-AA3C-A98B089FAE3E}" sibTransId="{33B1187E-2815-4F8D-9FD8-8652FF263EE3}"/>
    <dgm:cxn modelId="{FF4BDBAE-DD26-4123-9437-E8234BCE599A}" type="presParOf" srcId="{EF6FFF87-F324-404C-95AB-1F26743DB371}" destId="{2AC8DDE3-A16D-499C-A6E8-AB6B5CEDB932}" srcOrd="0" destOrd="0" presId="urn:microsoft.com/office/officeart/2008/layout/HorizontalMultiLevelHierarchy"/>
    <dgm:cxn modelId="{195B1D49-56D3-44ED-9DCC-10CBB8AC943F}" type="presParOf" srcId="{2AC8DDE3-A16D-499C-A6E8-AB6B5CEDB932}" destId="{24DCA8CD-2503-4E2A-94D4-B543CC7AA42A}" srcOrd="0" destOrd="0" presId="urn:microsoft.com/office/officeart/2008/layout/HorizontalMultiLevelHierarchy"/>
    <dgm:cxn modelId="{BEFD42E3-AF73-4817-B9AF-A2C20B005788}" type="presParOf" srcId="{2AC8DDE3-A16D-499C-A6E8-AB6B5CEDB932}" destId="{BF3B0776-C7B5-4F26-A247-49A24ECEBA08}" srcOrd="1" destOrd="0" presId="urn:microsoft.com/office/officeart/2008/layout/HorizontalMultiLevelHierarchy"/>
    <dgm:cxn modelId="{8D70B5F6-79FF-4025-9FFB-F51931A5AC70}" type="presParOf" srcId="{BF3B0776-C7B5-4F26-A247-49A24ECEBA08}" destId="{6DCEF3A7-B9BE-469F-92B5-4605CFE01CC9}" srcOrd="0" destOrd="0" presId="urn:microsoft.com/office/officeart/2008/layout/HorizontalMultiLevelHierarchy"/>
    <dgm:cxn modelId="{02273BB0-5F1D-49D9-8111-1B3BD8CBC000}" type="presParOf" srcId="{6DCEF3A7-B9BE-469F-92B5-4605CFE01CC9}" destId="{C31BCA87-B4FB-4503-8BC0-9208EE29EF5D}" srcOrd="0" destOrd="0" presId="urn:microsoft.com/office/officeart/2008/layout/HorizontalMultiLevelHierarchy"/>
    <dgm:cxn modelId="{495FB209-7E69-4F77-AC5E-19C58457FCB4}" type="presParOf" srcId="{BF3B0776-C7B5-4F26-A247-49A24ECEBA08}" destId="{6C3FA2F0-42AD-4FB6-AB07-FEE7AB2AE769}" srcOrd="1" destOrd="0" presId="urn:microsoft.com/office/officeart/2008/layout/HorizontalMultiLevelHierarchy"/>
    <dgm:cxn modelId="{0F780EEB-2E97-4F5B-B40C-D31E5E00EFC4}" type="presParOf" srcId="{6C3FA2F0-42AD-4FB6-AB07-FEE7AB2AE769}" destId="{31E792C4-E483-4A61-ABD9-E3FA68A685B1}" srcOrd="0" destOrd="0" presId="urn:microsoft.com/office/officeart/2008/layout/HorizontalMultiLevelHierarchy"/>
    <dgm:cxn modelId="{DDF3EC66-A126-4A8A-AFEB-0E12D9C6BB91}" type="presParOf" srcId="{6C3FA2F0-42AD-4FB6-AB07-FEE7AB2AE769}" destId="{88811AFD-F746-4C02-A3E1-497F5EA7038A}" srcOrd="1" destOrd="0" presId="urn:microsoft.com/office/officeart/2008/layout/HorizontalMultiLevelHierarchy"/>
    <dgm:cxn modelId="{0AAC80FE-088B-4D5F-AA89-8D0465865CC5}" type="presParOf" srcId="{88811AFD-F746-4C02-A3E1-497F5EA7038A}" destId="{BCAFF9FF-C1EB-44E5-8552-4E1FCD061830}" srcOrd="0" destOrd="0" presId="urn:microsoft.com/office/officeart/2008/layout/HorizontalMultiLevelHierarchy"/>
    <dgm:cxn modelId="{3D6351CC-1421-4AF3-AEE8-CFA3FC3238F6}" type="presParOf" srcId="{BCAFF9FF-C1EB-44E5-8552-4E1FCD061830}" destId="{D5BB6257-49F8-4BAF-B44A-9CDDF3239141}" srcOrd="0" destOrd="0" presId="urn:microsoft.com/office/officeart/2008/layout/HorizontalMultiLevelHierarchy"/>
    <dgm:cxn modelId="{25178AE7-C9B6-482E-859F-D636779C63AA}" type="presParOf" srcId="{88811AFD-F746-4C02-A3E1-497F5EA7038A}" destId="{0B8CBAC5-E4DD-4356-AF0A-90A2914ADA8F}" srcOrd="1" destOrd="0" presId="urn:microsoft.com/office/officeart/2008/layout/HorizontalMultiLevelHierarchy"/>
    <dgm:cxn modelId="{152B63DD-0380-4D47-901F-23BC49B2737E}" type="presParOf" srcId="{0B8CBAC5-E4DD-4356-AF0A-90A2914ADA8F}" destId="{8C350EDB-A966-4E6C-9F04-3EC0AC8D96D2}" srcOrd="0" destOrd="0" presId="urn:microsoft.com/office/officeart/2008/layout/HorizontalMultiLevelHierarchy"/>
    <dgm:cxn modelId="{E475DDE8-D099-4A04-8412-C854F22941C6}" type="presParOf" srcId="{0B8CBAC5-E4DD-4356-AF0A-90A2914ADA8F}" destId="{1C91A485-3193-4641-B01E-3DA9967FBB26}" srcOrd="1" destOrd="0" presId="urn:microsoft.com/office/officeart/2008/layout/HorizontalMultiLevelHierarchy"/>
    <dgm:cxn modelId="{411E7E73-63B0-487C-991E-33E147501CE8}" type="presParOf" srcId="{BF3B0776-C7B5-4F26-A247-49A24ECEBA08}" destId="{C311AC35-611C-41C5-B886-7CB92765D95E}" srcOrd="2" destOrd="0" presId="urn:microsoft.com/office/officeart/2008/layout/HorizontalMultiLevelHierarchy"/>
    <dgm:cxn modelId="{0DF72FD5-127D-411F-9FA3-DBF4F5CC4579}" type="presParOf" srcId="{C311AC35-611C-41C5-B886-7CB92765D95E}" destId="{72646318-5497-4F82-B009-73367B60C453}" srcOrd="0" destOrd="0" presId="urn:microsoft.com/office/officeart/2008/layout/HorizontalMultiLevelHierarchy"/>
    <dgm:cxn modelId="{F4013CD2-93A1-414F-A29C-73D0AA5F355B}" type="presParOf" srcId="{BF3B0776-C7B5-4F26-A247-49A24ECEBA08}" destId="{81538E25-6121-4184-A229-54EF8D3B2360}" srcOrd="3" destOrd="0" presId="urn:microsoft.com/office/officeart/2008/layout/HorizontalMultiLevelHierarchy"/>
    <dgm:cxn modelId="{9C6B0BDA-8842-4ACD-8EA3-A23B837A1203}" type="presParOf" srcId="{81538E25-6121-4184-A229-54EF8D3B2360}" destId="{1A1D793F-7F1A-425E-AC2D-F5125BFBE793}" srcOrd="0" destOrd="0" presId="urn:microsoft.com/office/officeart/2008/layout/HorizontalMultiLevelHierarchy"/>
    <dgm:cxn modelId="{CA8271A7-C013-4631-9475-FCE04D2642E2}" type="presParOf" srcId="{81538E25-6121-4184-A229-54EF8D3B2360}" destId="{EF52E4EC-5F35-4419-9D74-C2FFCDBCA7F0}" srcOrd="1" destOrd="0" presId="urn:microsoft.com/office/officeart/2008/layout/HorizontalMultiLevelHierarchy"/>
    <dgm:cxn modelId="{00BADF6F-CDFF-4F4D-BA10-0FF9EF510E01}" type="presParOf" srcId="{EF52E4EC-5F35-4419-9D74-C2FFCDBCA7F0}" destId="{00E44C27-8E6A-40D4-AD9A-B2F9B286ACA9}" srcOrd="0" destOrd="0" presId="urn:microsoft.com/office/officeart/2008/layout/HorizontalMultiLevelHierarchy"/>
    <dgm:cxn modelId="{ADDA5B31-437D-4E81-91A6-6511EF1CDE49}" type="presParOf" srcId="{00E44C27-8E6A-40D4-AD9A-B2F9B286ACA9}" destId="{34B2F82F-8CCC-4432-8493-13B57327E5E9}" srcOrd="0" destOrd="0" presId="urn:microsoft.com/office/officeart/2008/layout/HorizontalMultiLevelHierarchy"/>
    <dgm:cxn modelId="{E7D671E3-14E3-4931-9008-BD3175AFC25C}" type="presParOf" srcId="{EF52E4EC-5F35-4419-9D74-C2FFCDBCA7F0}" destId="{0BCD7C48-9C15-44F0-A42E-6F0A323BDC85}" srcOrd="1" destOrd="0" presId="urn:microsoft.com/office/officeart/2008/layout/HorizontalMultiLevelHierarchy"/>
    <dgm:cxn modelId="{8AEF5B8F-65EC-4AF6-9867-3296E4DFCB1D}" type="presParOf" srcId="{0BCD7C48-9C15-44F0-A42E-6F0A323BDC85}" destId="{AC7FEB5D-AE06-4A6F-AF12-01E1374319E2}" srcOrd="0" destOrd="0" presId="urn:microsoft.com/office/officeart/2008/layout/HorizontalMultiLevelHierarchy"/>
    <dgm:cxn modelId="{30A7A105-4AF6-49BC-849B-4B46D1C4F31A}" type="presParOf" srcId="{0BCD7C48-9C15-44F0-A42E-6F0A323BDC85}" destId="{6E3BA307-8DA6-4AB9-974C-CD9992BC7CDE}" srcOrd="1" destOrd="0" presId="urn:microsoft.com/office/officeart/2008/layout/HorizontalMultiLevelHierarchy"/>
  </dgm:cxnLst>
  <dgm:bg>
    <a:noFill/>
    <a:effect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35DAF6-B88C-44D3-9217-AC3914CE9D37}" type="doc">
      <dgm:prSet loTypeId="urn:microsoft.com/office/officeart/2005/8/layout/default#2" loCatId="list" qsTypeId="urn:microsoft.com/office/officeart/2005/8/quickstyle/simple1" qsCatId="simple" csTypeId="urn:microsoft.com/office/officeart/2005/8/colors/accent6_3" csCatId="accent6" phldr="1"/>
      <dgm:spPr/>
      <dgm:t>
        <a:bodyPr/>
        <a:lstStyle/>
        <a:p>
          <a:endParaRPr lang="en-ZA"/>
        </a:p>
      </dgm:t>
    </dgm:pt>
    <dgm:pt modelId="{97FF9B70-FFD8-4309-921E-964612367981}">
      <dgm:prSet phldrT="[Text]" custT="1"/>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a:latin typeface="Arial Narrow" panose="020B0606020202030204" pitchFamily="34" charset="0"/>
              <a:ea typeface="+mn-ea"/>
              <a:cs typeface="Arial" panose="020B0604020202020204" pitchFamily="34" charset="0"/>
            </a:rPr>
            <a:t>Value of freezing orders obtained R1.03bn vs  target of R800m</a:t>
          </a:r>
          <a:endParaRPr lang="en-ZA" sz="1200" b="1" kern="1200" dirty="0">
            <a:latin typeface="Arial Narrow" panose="020B0606020202030204" pitchFamily="34" charset="0"/>
            <a:ea typeface="+mn-ea"/>
            <a:cs typeface="Arial" panose="020B0604020202020204" pitchFamily="34" charset="0"/>
          </a:endParaRPr>
        </a:p>
      </dgm:t>
    </dgm:pt>
    <dgm:pt modelId="{5FB4F9ED-9CD4-48D5-A9D8-16B4E2233A8C}" type="parTrans" cxnId="{FA1006E3-830A-4BD8-9E10-3713AC946F01}">
      <dgm:prSet/>
      <dgm:spPr/>
      <dgm:t>
        <a:bodyPr/>
        <a:lstStyle/>
        <a:p>
          <a:endParaRPr lang="en-ZA" b="1">
            <a:solidFill>
              <a:schemeClr val="tx1"/>
            </a:solidFill>
          </a:endParaRPr>
        </a:p>
      </dgm:t>
    </dgm:pt>
    <dgm:pt modelId="{11D6A8E9-D2B6-4CF8-A57A-D626B1CA7FA7}" type="sibTrans" cxnId="{FA1006E3-830A-4BD8-9E10-3713AC946F01}">
      <dgm:prSet/>
      <dgm:spPr/>
      <dgm:t>
        <a:bodyPr/>
        <a:lstStyle/>
        <a:p>
          <a:endParaRPr lang="en-ZA" b="1">
            <a:solidFill>
              <a:schemeClr val="tx1"/>
            </a:solidFill>
          </a:endParaRPr>
        </a:p>
      </dgm:t>
    </dgm:pt>
    <dgm:pt modelId="{4E18A4D1-BB6E-4F77-AD3A-0F810D49BA58}">
      <dgm:prSet phldrT="[Text]" custT="1"/>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dirty="0">
              <a:latin typeface="Arial Narrow" panose="020B0606020202030204" pitchFamily="34" charset="0"/>
              <a:ea typeface="+mn-ea"/>
              <a:cs typeface="Arial" panose="020B0604020202020204" pitchFamily="34" charset="0"/>
            </a:rPr>
            <a:t>308 freezing orders </a:t>
          </a:r>
        </a:p>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dirty="0">
              <a:latin typeface="Arial Narrow" panose="020B0606020202030204" pitchFamily="34" charset="0"/>
              <a:ea typeface="+mn-ea"/>
              <a:cs typeface="Arial" panose="020B0604020202020204" pitchFamily="34" charset="0"/>
            </a:rPr>
            <a:t>vs </a:t>
          </a:r>
        </a:p>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dirty="0">
              <a:latin typeface="Arial Narrow" panose="020B0606020202030204" pitchFamily="34" charset="0"/>
              <a:ea typeface="+mn-ea"/>
              <a:cs typeface="Arial" panose="020B0604020202020204" pitchFamily="34" charset="0"/>
            </a:rPr>
            <a:t>target of 264</a:t>
          </a:r>
        </a:p>
        <a:p>
          <a:pPr marL="0" lvl="0" algn="ctr" defTabSz="622300">
            <a:lnSpc>
              <a:spcPct val="90000"/>
            </a:lnSpc>
            <a:spcBef>
              <a:spcPct val="0"/>
            </a:spcBef>
            <a:spcAft>
              <a:spcPct val="35000"/>
            </a:spcAft>
            <a:buNone/>
          </a:pPr>
          <a:endParaRPr lang="en-ZA" sz="1400" b="1" kern="1200" dirty="0">
            <a:latin typeface="Arial Narrow" panose="020B0606020202030204" pitchFamily="34" charset="0"/>
            <a:ea typeface="+mn-ea"/>
            <a:cs typeface="Arial" panose="020B0604020202020204" pitchFamily="34" charset="0"/>
          </a:endParaRPr>
        </a:p>
      </dgm:t>
    </dgm:pt>
    <dgm:pt modelId="{F2017808-9568-4D43-BA21-A1E28D4A83A6}" type="parTrans" cxnId="{A130BFAE-E2AC-4FAE-8C0D-55FD8ACB1F43}">
      <dgm:prSet/>
      <dgm:spPr/>
      <dgm:t>
        <a:bodyPr/>
        <a:lstStyle/>
        <a:p>
          <a:endParaRPr lang="en-ZA" b="1">
            <a:solidFill>
              <a:schemeClr val="tx1"/>
            </a:solidFill>
          </a:endParaRPr>
        </a:p>
      </dgm:t>
    </dgm:pt>
    <dgm:pt modelId="{8B5E0DB4-0123-4578-A8DD-9427C21A026A}" type="sibTrans" cxnId="{A130BFAE-E2AC-4FAE-8C0D-55FD8ACB1F43}">
      <dgm:prSet/>
      <dgm:spPr/>
      <dgm:t>
        <a:bodyPr/>
        <a:lstStyle/>
        <a:p>
          <a:endParaRPr lang="en-ZA" b="1">
            <a:solidFill>
              <a:schemeClr val="tx1"/>
            </a:solidFill>
          </a:endParaRPr>
        </a:p>
      </dgm:t>
    </dgm:pt>
    <dgm:pt modelId="{54AFBE91-6585-4BA6-BAE9-416C688788FF}">
      <dgm:prSet phldrT="[Text]" custT="1"/>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a:latin typeface="Arial Narrow" panose="020B0606020202030204" pitchFamily="34" charset="0"/>
              <a:ea typeface="+mn-ea"/>
              <a:cs typeface="Arial" panose="020B0604020202020204" pitchFamily="34" charset="0"/>
            </a:rPr>
            <a:t>POCA Recoveries R111m vs target of R100m</a:t>
          </a:r>
          <a:endParaRPr lang="en-ZA" sz="1200" b="1" kern="1200" dirty="0">
            <a:latin typeface="Arial Narrow" panose="020B0606020202030204" pitchFamily="34" charset="0"/>
            <a:ea typeface="+mn-ea"/>
            <a:cs typeface="Arial" panose="020B0604020202020204" pitchFamily="34" charset="0"/>
          </a:endParaRPr>
        </a:p>
      </dgm:t>
    </dgm:pt>
    <dgm:pt modelId="{3CE6D002-5B21-4C97-B4E0-B1980D6B38ED}" type="parTrans" cxnId="{C2A74A1A-11AF-4CE8-A000-60A1E88571EE}">
      <dgm:prSet/>
      <dgm:spPr/>
      <dgm:t>
        <a:bodyPr/>
        <a:lstStyle/>
        <a:p>
          <a:endParaRPr lang="en-ZA" b="1">
            <a:solidFill>
              <a:schemeClr val="tx1"/>
            </a:solidFill>
          </a:endParaRPr>
        </a:p>
      </dgm:t>
    </dgm:pt>
    <dgm:pt modelId="{1C40918D-2584-496D-A23E-AFE13B1501EC}" type="sibTrans" cxnId="{C2A74A1A-11AF-4CE8-A000-60A1E88571EE}">
      <dgm:prSet/>
      <dgm:spPr/>
      <dgm:t>
        <a:bodyPr/>
        <a:lstStyle/>
        <a:p>
          <a:endParaRPr lang="en-ZA" b="1">
            <a:solidFill>
              <a:schemeClr val="tx1"/>
            </a:solidFill>
          </a:endParaRPr>
        </a:p>
      </dgm:t>
    </dgm:pt>
    <dgm:pt modelId="{64E7AA5F-22F9-469A-9ABB-71654CA17692}">
      <dgm:prSet phldrT="[Text]" custT="1"/>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200" b="1" dirty="0">
              <a:latin typeface="Arial Narrow" panose="020B0606020202030204" pitchFamily="34" charset="0"/>
              <a:ea typeface="+mn-ea"/>
              <a:cs typeface="Arial" panose="020B0604020202020204" pitchFamily="34" charset="0"/>
            </a:rPr>
            <a:t>Recoveries – Government Officials convicted of corruption R127k vs target of  R75k </a:t>
          </a:r>
        </a:p>
      </dgm:t>
    </dgm:pt>
    <dgm:pt modelId="{8A28FD78-1422-4E09-953A-70C6CA8DE260}" type="parTrans" cxnId="{EDEDAB04-B829-4A45-AEF9-D0C3A13F7F4A}">
      <dgm:prSet/>
      <dgm:spPr/>
      <dgm:t>
        <a:bodyPr/>
        <a:lstStyle/>
        <a:p>
          <a:endParaRPr lang="en-ZA" b="1">
            <a:solidFill>
              <a:schemeClr val="tx1"/>
            </a:solidFill>
          </a:endParaRPr>
        </a:p>
      </dgm:t>
    </dgm:pt>
    <dgm:pt modelId="{59A92295-05F0-47CE-9546-4F0A20701544}" type="sibTrans" cxnId="{EDEDAB04-B829-4A45-AEF9-D0C3A13F7F4A}">
      <dgm:prSet/>
      <dgm:spPr/>
      <dgm:t>
        <a:bodyPr/>
        <a:lstStyle/>
        <a:p>
          <a:endParaRPr lang="en-ZA" b="1">
            <a:solidFill>
              <a:schemeClr val="tx1"/>
            </a:solidFill>
          </a:endParaRPr>
        </a:p>
      </dgm:t>
    </dgm:pt>
    <dgm:pt modelId="{09D82411-4C71-4CF9-9014-97E8010AF67E}">
      <dgm:prSet custT="1"/>
      <dgm:spPr/>
      <dgm: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a:latin typeface="Arial Narrow" panose="020B0606020202030204" pitchFamily="34" charset="0"/>
              <a:ea typeface="+mn-ea"/>
              <a:cs typeface="Arial" panose="020B0604020202020204" pitchFamily="34" charset="0"/>
            </a:rPr>
            <a:t>Success rate 98%</a:t>
          </a:r>
          <a:endParaRPr lang="en-ZA" sz="1200" b="1" kern="1200" dirty="0">
            <a:latin typeface="Arial Narrow" panose="020B0606020202030204" pitchFamily="34" charset="0"/>
            <a:ea typeface="+mn-ea"/>
            <a:cs typeface="Arial" panose="020B0604020202020204" pitchFamily="34" charset="0"/>
          </a:endParaRPr>
        </a:p>
      </dgm:t>
    </dgm:pt>
    <dgm:pt modelId="{1111990D-9D5C-4469-B1FC-5AEDED2B517D}" type="parTrans" cxnId="{4F0EBA2A-DF8B-488F-B1C0-E46465C3C6CD}">
      <dgm:prSet/>
      <dgm:spPr/>
      <dgm:t>
        <a:bodyPr/>
        <a:lstStyle/>
        <a:p>
          <a:endParaRPr lang="en-ZA"/>
        </a:p>
      </dgm:t>
    </dgm:pt>
    <dgm:pt modelId="{EC9C1B0A-C4F1-44C1-AFC7-E8CA77121F52}" type="sibTrans" cxnId="{4F0EBA2A-DF8B-488F-B1C0-E46465C3C6CD}">
      <dgm:prSet/>
      <dgm:spPr/>
      <dgm:t>
        <a:bodyPr/>
        <a:lstStyle/>
        <a:p>
          <a:endParaRPr lang="en-ZA"/>
        </a:p>
      </dgm:t>
    </dgm:pt>
    <dgm:pt modelId="{B59A6316-A7BE-4D2B-8463-7E03ECC7A876}" type="pres">
      <dgm:prSet presAssocID="{FA35DAF6-B88C-44D3-9217-AC3914CE9D37}" presName="diagram" presStyleCnt="0">
        <dgm:presLayoutVars>
          <dgm:dir/>
          <dgm:resizeHandles val="exact"/>
        </dgm:presLayoutVars>
      </dgm:prSet>
      <dgm:spPr/>
      <dgm:t>
        <a:bodyPr/>
        <a:lstStyle/>
        <a:p>
          <a:endParaRPr lang="en-US"/>
        </a:p>
      </dgm:t>
    </dgm:pt>
    <dgm:pt modelId="{4CF05FF1-2A9C-4839-BB45-B1248387E427}" type="pres">
      <dgm:prSet presAssocID="{97FF9B70-FFD8-4309-921E-964612367981}" presName="node" presStyleLbl="node1" presStyleIdx="0" presStyleCnt="5" custLinFactNeighborX="-698" custLinFactNeighborY="1164">
        <dgm:presLayoutVars>
          <dgm:bulletEnabled val="1"/>
        </dgm:presLayoutVars>
      </dgm:prSet>
      <dgm:spPr/>
      <dgm:t>
        <a:bodyPr/>
        <a:lstStyle/>
        <a:p>
          <a:endParaRPr lang="en-US"/>
        </a:p>
      </dgm:t>
    </dgm:pt>
    <dgm:pt modelId="{12AF6597-AD38-46C4-B88E-85DF7F079492}" type="pres">
      <dgm:prSet presAssocID="{11D6A8E9-D2B6-4CF8-A57A-D626B1CA7FA7}" presName="sibTrans" presStyleCnt="0"/>
      <dgm:spPr/>
    </dgm:pt>
    <dgm:pt modelId="{4A3062B3-D4DB-415A-9A43-0BF91A4E76EA}" type="pres">
      <dgm:prSet presAssocID="{4E18A4D1-BB6E-4F77-AD3A-0F810D49BA58}" presName="node" presStyleLbl="node1" presStyleIdx="1" presStyleCnt="5" custLinFactNeighborX="26" custLinFactNeighborY="-4405">
        <dgm:presLayoutVars>
          <dgm:bulletEnabled val="1"/>
        </dgm:presLayoutVars>
      </dgm:prSet>
      <dgm:spPr/>
      <dgm:t>
        <a:bodyPr/>
        <a:lstStyle/>
        <a:p>
          <a:endParaRPr lang="en-US"/>
        </a:p>
      </dgm:t>
    </dgm:pt>
    <dgm:pt modelId="{E6F084ED-71C6-4F49-9BA2-512D340E1387}" type="pres">
      <dgm:prSet presAssocID="{8B5E0DB4-0123-4578-A8DD-9427C21A026A}" presName="sibTrans" presStyleCnt="0"/>
      <dgm:spPr/>
    </dgm:pt>
    <dgm:pt modelId="{0C3DE7AF-3DDB-4F72-A315-7A019C8BFD51}" type="pres">
      <dgm:prSet presAssocID="{54AFBE91-6585-4BA6-BAE9-416C688788FF}" presName="node" presStyleLbl="node1" presStyleIdx="2" presStyleCnt="5" custScaleX="100025">
        <dgm:presLayoutVars>
          <dgm:bulletEnabled val="1"/>
        </dgm:presLayoutVars>
      </dgm:prSet>
      <dgm:spPr/>
      <dgm:t>
        <a:bodyPr/>
        <a:lstStyle/>
        <a:p>
          <a:endParaRPr lang="en-US"/>
        </a:p>
      </dgm:t>
    </dgm:pt>
    <dgm:pt modelId="{CF54FBC0-9B38-40DE-97D9-E961B6D56FB9}" type="pres">
      <dgm:prSet presAssocID="{1C40918D-2584-496D-A23E-AFE13B1501EC}" presName="sibTrans" presStyleCnt="0"/>
      <dgm:spPr/>
    </dgm:pt>
    <dgm:pt modelId="{D050CCE6-CC6B-43C1-8A13-5E9DB4A19AE2}" type="pres">
      <dgm:prSet presAssocID="{64E7AA5F-22F9-469A-9ABB-71654CA17692}" presName="node" presStyleLbl="node1" presStyleIdx="3" presStyleCnt="5" custScaleY="101210">
        <dgm:presLayoutVars>
          <dgm:bulletEnabled val="1"/>
        </dgm:presLayoutVars>
      </dgm:prSet>
      <dgm:spPr/>
      <dgm:t>
        <a:bodyPr/>
        <a:lstStyle/>
        <a:p>
          <a:endParaRPr lang="en-US"/>
        </a:p>
      </dgm:t>
    </dgm:pt>
    <dgm:pt modelId="{E5C34271-EBC6-4C8F-9AE0-9D6A76F66B1A}" type="pres">
      <dgm:prSet presAssocID="{59A92295-05F0-47CE-9546-4F0A20701544}" presName="sibTrans" presStyleCnt="0"/>
      <dgm:spPr/>
    </dgm:pt>
    <dgm:pt modelId="{30A954E1-D176-4EB2-8E28-D29377372E0A}" type="pres">
      <dgm:prSet presAssocID="{09D82411-4C71-4CF9-9014-97E8010AF67E}" presName="node" presStyleLbl="node1" presStyleIdx="4" presStyleCnt="5" custScaleY="85870" custLinFactNeighborX="1396" custLinFactNeighborY="-1164">
        <dgm:presLayoutVars>
          <dgm:bulletEnabled val="1"/>
        </dgm:presLayoutVars>
      </dgm:prSet>
      <dgm:spPr/>
      <dgm:t>
        <a:bodyPr/>
        <a:lstStyle/>
        <a:p>
          <a:endParaRPr lang="en-US"/>
        </a:p>
      </dgm:t>
    </dgm:pt>
  </dgm:ptLst>
  <dgm:cxnLst>
    <dgm:cxn modelId="{7FCA10CB-33B1-4946-B40C-EDCB06D40C9F}" type="presOf" srcId="{FA35DAF6-B88C-44D3-9217-AC3914CE9D37}" destId="{B59A6316-A7BE-4D2B-8463-7E03ECC7A876}" srcOrd="0" destOrd="0" presId="urn:microsoft.com/office/officeart/2005/8/layout/default#2"/>
    <dgm:cxn modelId="{AED6B801-0A4B-4E12-8602-019FEE9DB1E3}" type="presOf" srcId="{97FF9B70-FFD8-4309-921E-964612367981}" destId="{4CF05FF1-2A9C-4839-BB45-B1248387E427}" srcOrd="0" destOrd="0" presId="urn:microsoft.com/office/officeart/2005/8/layout/default#2"/>
    <dgm:cxn modelId="{A130BFAE-E2AC-4FAE-8C0D-55FD8ACB1F43}" srcId="{FA35DAF6-B88C-44D3-9217-AC3914CE9D37}" destId="{4E18A4D1-BB6E-4F77-AD3A-0F810D49BA58}" srcOrd="1" destOrd="0" parTransId="{F2017808-9568-4D43-BA21-A1E28D4A83A6}" sibTransId="{8B5E0DB4-0123-4578-A8DD-9427C21A026A}"/>
    <dgm:cxn modelId="{4F0EBA2A-DF8B-488F-B1C0-E46465C3C6CD}" srcId="{FA35DAF6-B88C-44D3-9217-AC3914CE9D37}" destId="{09D82411-4C71-4CF9-9014-97E8010AF67E}" srcOrd="4" destOrd="0" parTransId="{1111990D-9D5C-4469-B1FC-5AEDED2B517D}" sibTransId="{EC9C1B0A-C4F1-44C1-AFC7-E8CA77121F52}"/>
    <dgm:cxn modelId="{FA1006E3-830A-4BD8-9E10-3713AC946F01}" srcId="{FA35DAF6-B88C-44D3-9217-AC3914CE9D37}" destId="{97FF9B70-FFD8-4309-921E-964612367981}" srcOrd="0" destOrd="0" parTransId="{5FB4F9ED-9CD4-48D5-A9D8-16B4E2233A8C}" sibTransId="{11D6A8E9-D2B6-4CF8-A57A-D626B1CA7FA7}"/>
    <dgm:cxn modelId="{EDEDAB04-B829-4A45-AEF9-D0C3A13F7F4A}" srcId="{FA35DAF6-B88C-44D3-9217-AC3914CE9D37}" destId="{64E7AA5F-22F9-469A-9ABB-71654CA17692}" srcOrd="3" destOrd="0" parTransId="{8A28FD78-1422-4E09-953A-70C6CA8DE260}" sibTransId="{59A92295-05F0-47CE-9546-4F0A20701544}"/>
    <dgm:cxn modelId="{CE9D4BD9-A802-45B9-A730-11C0BAF097C3}" type="presOf" srcId="{09D82411-4C71-4CF9-9014-97E8010AF67E}" destId="{30A954E1-D176-4EB2-8E28-D29377372E0A}" srcOrd="0" destOrd="0" presId="urn:microsoft.com/office/officeart/2005/8/layout/default#2"/>
    <dgm:cxn modelId="{307A07C5-C119-4304-A3F9-CE0DDEEC947B}" type="presOf" srcId="{4E18A4D1-BB6E-4F77-AD3A-0F810D49BA58}" destId="{4A3062B3-D4DB-415A-9A43-0BF91A4E76EA}" srcOrd="0" destOrd="0" presId="urn:microsoft.com/office/officeart/2005/8/layout/default#2"/>
    <dgm:cxn modelId="{DB88EBB0-1CA7-40E0-A06A-C6365569BDDD}" type="presOf" srcId="{54AFBE91-6585-4BA6-BAE9-416C688788FF}" destId="{0C3DE7AF-3DDB-4F72-A315-7A019C8BFD51}" srcOrd="0" destOrd="0" presId="urn:microsoft.com/office/officeart/2005/8/layout/default#2"/>
    <dgm:cxn modelId="{6DB9485D-4694-43A3-AD89-94602CEC31E7}" type="presOf" srcId="{64E7AA5F-22F9-469A-9ABB-71654CA17692}" destId="{D050CCE6-CC6B-43C1-8A13-5E9DB4A19AE2}" srcOrd="0" destOrd="0" presId="urn:microsoft.com/office/officeart/2005/8/layout/default#2"/>
    <dgm:cxn modelId="{C2A74A1A-11AF-4CE8-A000-60A1E88571EE}" srcId="{FA35DAF6-B88C-44D3-9217-AC3914CE9D37}" destId="{54AFBE91-6585-4BA6-BAE9-416C688788FF}" srcOrd="2" destOrd="0" parTransId="{3CE6D002-5B21-4C97-B4E0-B1980D6B38ED}" sibTransId="{1C40918D-2584-496D-A23E-AFE13B1501EC}"/>
    <dgm:cxn modelId="{E1F5295E-9D78-4B78-BF51-3B34F93FCAA8}" type="presParOf" srcId="{B59A6316-A7BE-4D2B-8463-7E03ECC7A876}" destId="{4CF05FF1-2A9C-4839-BB45-B1248387E427}" srcOrd="0" destOrd="0" presId="urn:microsoft.com/office/officeart/2005/8/layout/default#2"/>
    <dgm:cxn modelId="{7484EE9A-9228-4B1C-8294-2C4E87F94EFF}" type="presParOf" srcId="{B59A6316-A7BE-4D2B-8463-7E03ECC7A876}" destId="{12AF6597-AD38-46C4-B88E-85DF7F079492}" srcOrd="1" destOrd="0" presId="urn:microsoft.com/office/officeart/2005/8/layout/default#2"/>
    <dgm:cxn modelId="{A2F8F204-59CA-4E9C-A6C7-0A5A243F7AB7}" type="presParOf" srcId="{B59A6316-A7BE-4D2B-8463-7E03ECC7A876}" destId="{4A3062B3-D4DB-415A-9A43-0BF91A4E76EA}" srcOrd="2" destOrd="0" presId="urn:microsoft.com/office/officeart/2005/8/layout/default#2"/>
    <dgm:cxn modelId="{F473C72F-AD87-44E1-95DA-11669D3EB7FE}" type="presParOf" srcId="{B59A6316-A7BE-4D2B-8463-7E03ECC7A876}" destId="{E6F084ED-71C6-4F49-9BA2-512D340E1387}" srcOrd="3" destOrd="0" presId="urn:microsoft.com/office/officeart/2005/8/layout/default#2"/>
    <dgm:cxn modelId="{D952B052-A570-47E3-B3AF-68D1DECB825B}" type="presParOf" srcId="{B59A6316-A7BE-4D2B-8463-7E03ECC7A876}" destId="{0C3DE7AF-3DDB-4F72-A315-7A019C8BFD51}" srcOrd="4" destOrd="0" presId="urn:microsoft.com/office/officeart/2005/8/layout/default#2"/>
    <dgm:cxn modelId="{3AA939B2-BC5F-4D2B-8125-09E0646427CC}" type="presParOf" srcId="{B59A6316-A7BE-4D2B-8463-7E03ECC7A876}" destId="{CF54FBC0-9B38-40DE-97D9-E961B6D56FB9}" srcOrd="5" destOrd="0" presId="urn:microsoft.com/office/officeart/2005/8/layout/default#2"/>
    <dgm:cxn modelId="{E7835683-B1CC-4D1D-A43A-93B22AB657CC}" type="presParOf" srcId="{B59A6316-A7BE-4D2B-8463-7E03ECC7A876}" destId="{D050CCE6-CC6B-43C1-8A13-5E9DB4A19AE2}" srcOrd="6" destOrd="0" presId="urn:microsoft.com/office/officeart/2005/8/layout/default#2"/>
    <dgm:cxn modelId="{6F43FC92-4E94-4327-9A4A-FD541986060C}" type="presParOf" srcId="{B59A6316-A7BE-4D2B-8463-7E03ECC7A876}" destId="{E5C34271-EBC6-4C8F-9AE0-9D6A76F66B1A}" srcOrd="7" destOrd="0" presId="urn:microsoft.com/office/officeart/2005/8/layout/default#2"/>
    <dgm:cxn modelId="{F58DFEB1-F2B4-453F-9987-4D92605DD072}" type="presParOf" srcId="{B59A6316-A7BE-4D2B-8463-7E03ECC7A876}" destId="{30A954E1-D176-4EB2-8E28-D29377372E0A}" srcOrd="8" destOrd="0" presId="urn:microsoft.com/office/officeart/2005/8/layout/defaul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3E84FA-5AF2-4549-B6D0-F5A0594715FA}" type="doc">
      <dgm:prSet loTypeId="urn:microsoft.com/office/officeart/2005/8/layout/vList3#1" loCatId="list" qsTypeId="urn:microsoft.com/office/officeart/2005/8/quickstyle/simple1" qsCatId="simple" csTypeId="urn:microsoft.com/office/officeart/2005/8/colors/accent2_2" csCatId="accent2" phldr="1"/>
      <dgm:spPr/>
      <dgm:t>
        <a:bodyPr/>
        <a:lstStyle/>
        <a:p>
          <a:endParaRPr lang="en-ZA"/>
        </a:p>
      </dgm:t>
    </dgm:pt>
    <dgm:pt modelId="{354BA38C-87DB-4C80-A580-A42C08C9AD7F}">
      <dgm:prSet custT="1"/>
      <dgm:spPr/>
      <dgm:t>
        <a:bodyPr/>
        <a:lstStyle/>
        <a:p>
          <a:r>
            <a:rPr lang="en-ZA" sz="1400" b="1">
              <a:latin typeface="Arial Narrow" panose="020B0606020202030204" pitchFamily="34" charset="0"/>
              <a:cs typeface="Arial" panose="020B0604020202020204" pitchFamily="34" charset="0"/>
            </a:rPr>
            <a:t>Conviction rate in High court  93% (333/358)</a:t>
          </a:r>
          <a:endParaRPr lang="en-ZA" sz="1400" b="1" dirty="0">
            <a:latin typeface="Arial" panose="020B0604020202020204" pitchFamily="34" charset="0"/>
            <a:cs typeface="Arial" panose="020B0604020202020204" pitchFamily="34" charset="0"/>
          </a:endParaRPr>
        </a:p>
      </dgm:t>
    </dgm:pt>
    <dgm:pt modelId="{66F7214D-9FD9-4E05-852E-A0107CD21DCA}" type="parTrans" cxnId="{C8D1E487-3E10-43CD-A30A-6E01421A4955}">
      <dgm:prSet/>
      <dgm:spPr/>
      <dgm:t>
        <a:bodyPr/>
        <a:lstStyle/>
        <a:p>
          <a:endParaRPr lang="en-ZA" sz="1400"/>
        </a:p>
      </dgm:t>
    </dgm:pt>
    <dgm:pt modelId="{8364981A-BC1F-4EB8-A3AC-D817A4C341C3}" type="sibTrans" cxnId="{C8D1E487-3E10-43CD-A30A-6E01421A4955}">
      <dgm:prSet/>
      <dgm:spPr/>
      <dgm:t>
        <a:bodyPr/>
        <a:lstStyle/>
        <a:p>
          <a:endParaRPr lang="en-ZA" sz="1400"/>
        </a:p>
      </dgm:t>
    </dgm:pt>
    <dgm:pt modelId="{783E20F4-7D48-47B2-B14B-988711DD294C}">
      <dgm:prSet custT="1"/>
      <dgm:spPr/>
      <dgm:t>
        <a:bodyPr/>
        <a:lstStyle/>
        <a:p>
          <a:r>
            <a:rPr lang="en-US" sz="1400" b="1">
              <a:latin typeface="Arial Narrow" panose="020B0606020202030204" pitchFamily="34" charset="0"/>
              <a:ea typeface="+mn-ea"/>
              <a:cs typeface="Arial" panose="020B0604020202020204" pitchFamily="34" charset="0"/>
            </a:rPr>
            <a:t>Conviction rate in District court 94% (63 650/67 677)</a:t>
          </a:r>
          <a:endParaRPr lang="en-ZA" sz="1400" b="1" dirty="0">
            <a:latin typeface="Arial" panose="020B0604020202020204" pitchFamily="34" charset="0"/>
            <a:cs typeface="Arial" panose="020B0604020202020204" pitchFamily="34" charset="0"/>
          </a:endParaRPr>
        </a:p>
      </dgm:t>
    </dgm:pt>
    <dgm:pt modelId="{3C524CE5-2EAC-4092-A1CF-692D0F23B21F}" type="parTrans" cxnId="{944A1484-D3F8-4156-A1E3-C695752B41BF}">
      <dgm:prSet/>
      <dgm:spPr/>
      <dgm:t>
        <a:bodyPr/>
        <a:lstStyle/>
        <a:p>
          <a:endParaRPr lang="en-ZA" sz="1400"/>
        </a:p>
      </dgm:t>
    </dgm:pt>
    <dgm:pt modelId="{73AC3B89-E50B-4B51-B6CA-C715C2981EE5}" type="sibTrans" cxnId="{944A1484-D3F8-4156-A1E3-C695752B41BF}">
      <dgm:prSet/>
      <dgm:spPr/>
      <dgm:t>
        <a:bodyPr/>
        <a:lstStyle/>
        <a:p>
          <a:endParaRPr lang="en-ZA" sz="1400"/>
        </a:p>
      </dgm:t>
    </dgm:pt>
    <dgm:pt modelId="{3F37C2D1-168E-40FC-98A0-AD41E8F44E0D}">
      <dgm:prSet custT="1"/>
      <dgm:spPr/>
      <dgm:t>
        <a:bodyPr/>
        <a:lstStyle/>
        <a:p>
          <a:r>
            <a:rPr lang="en-US" sz="1400" b="1">
              <a:latin typeface="Arial Narrow" panose="020B0606020202030204" pitchFamily="34" charset="0"/>
              <a:cs typeface="Arial" panose="020B0604020202020204" pitchFamily="34" charset="0"/>
            </a:rPr>
            <a:t>Value of freezing orders obtained for corruption or offences relating to corruption (R1.63bn)</a:t>
          </a:r>
          <a:endParaRPr lang="en-ZA" sz="1400" b="1" dirty="0">
            <a:latin typeface="Arial Narrow" panose="020B0606020202030204" pitchFamily="34" charset="0"/>
            <a:cs typeface="Arial" panose="020B0604020202020204" pitchFamily="34" charset="0"/>
          </a:endParaRPr>
        </a:p>
      </dgm:t>
    </dgm:pt>
    <dgm:pt modelId="{7A105003-9B2A-431B-9FC9-6A1A346299D1}" type="parTrans" cxnId="{73F58BF8-FC10-4634-99B5-5952F7768E42}">
      <dgm:prSet/>
      <dgm:spPr/>
      <dgm:t>
        <a:bodyPr/>
        <a:lstStyle/>
        <a:p>
          <a:endParaRPr lang="en-ZA" sz="1400"/>
        </a:p>
      </dgm:t>
    </dgm:pt>
    <dgm:pt modelId="{A0A5DE2B-92CE-467C-9521-9BD30EC8F495}" type="sibTrans" cxnId="{73F58BF8-FC10-4634-99B5-5952F7768E42}">
      <dgm:prSet/>
      <dgm:spPr/>
      <dgm:t>
        <a:bodyPr/>
        <a:lstStyle/>
        <a:p>
          <a:endParaRPr lang="en-ZA" sz="1400"/>
        </a:p>
      </dgm:t>
    </dgm:pt>
    <dgm:pt modelId="{EFE866DE-F05E-4C9A-ACED-04F76C965092}">
      <dgm:prSet custT="1"/>
      <dgm:spPr/>
      <dgm:t>
        <a:bodyPr/>
        <a:lstStyle/>
        <a:p>
          <a:r>
            <a:rPr lang="en-US" sz="1400" b="1">
              <a:latin typeface="Arial Narrow" panose="020B0606020202030204" pitchFamily="34" charset="0"/>
              <a:ea typeface="+mn-ea"/>
              <a:cs typeface="Arial" panose="020B0604020202020204" pitchFamily="34" charset="0"/>
            </a:rPr>
            <a:t>Number of witnesses and related persons threatened, harmed or killed whilst on the witness protection programme (0)</a:t>
          </a:r>
          <a:endParaRPr lang="en-ZA" sz="1400" b="1" dirty="0">
            <a:latin typeface="Arial" panose="020B0604020202020204" pitchFamily="34" charset="0"/>
            <a:cs typeface="Arial" panose="020B0604020202020204" pitchFamily="34" charset="0"/>
          </a:endParaRPr>
        </a:p>
      </dgm:t>
    </dgm:pt>
    <dgm:pt modelId="{FB1A9102-147A-489A-9687-86D9485A423A}" type="parTrans" cxnId="{2110267C-D8D5-46A3-AB17-83CBFC787997}">
      <dgm:prSet/>
      <dgm:spPr/>
      <dgm:t>
        <a:bodyPr/>
        <a:lstStyle/>
        <a:p>
          <a:endParaRPr lang="en-ZA" sz="1400"/>
        </a:p>
      </dgm:t>
    </dgm:pt>
    <dgm:pt modelId="{0A0ACC6B-9B32-4C97-8D58-3EFC7C3E5A84}" type="sibTrans" cxnId="{2110267C-D8D5-46A3-AB17-83CBFC787997}">
      <dgm:prSet/>
      <dgm:spPr/>
      <dgm:t>
        <a:bodyPr/>
        <a:lstStyle/>
        <a:p>
          <a:endParaRPr lang="en-ZA" sz="1400"/>
        </a:p>
      </dgm:t>
    </dgm:pt>
    <dgm:pt modelId="{FAFAFFD9-3C2D-4386-908B-14E16916097C}">
      <dgm:prSet custT="1"/>
      <dgm:spPr/>
      <dgm:t>
        <a:bodyPr/>
        <a:lstStyle/>
        <a:p>
          <a:r>
            <a:rPr lang="en-US" sz="1400" b="1">
              <a:latin typeface="Arial Narrow" panose="020B0606020202030204" pitchFamily="34" charset="0"/>
              <a:ea typeface="+mn-ea"/>
              <a:cs typeface="Arial" panose="020B0604020202020204" pitchFamily="34" charset="0"/>
            </a:rPr>
            <a:t>Conviction rate in Regional court 80,9% (8 514/10 526)</a:t>
          </a:r>
          <a:endParaRPr lang="en-ZA" sz="1400" b="1" dirty="0">
            <a:latin typeface="Arial" panose="020B0604020202020204" pitchFamily="34" charset="0"/>
            <a:cs typeface="Arial" panose="020B0604020202020204" pitchFamily="34" charset="0"/>
          </a:endParaRPr>
        </a:p>
      </dgm:t>
    </dgm:pt>
    <dgm:pt modelId="{A3ACEC45-0002-4D8E-B664-ECD650EB9C58}" type="sibTrans" cxnId="{621D8265-9A0E-4ACA-9438-8E55E37937FA}">
      <dgm:prSet/>
      <dgm:spPr/>
      <dgm:t>
        <a:bodyPr/>
        <a:lstStyle/>
        <a:p>
          <a:endParaRPr lang="en-ZA" sz="1400"/>
        </a:p>
      </dgm:t>
    </dgm:pt>
    <dgm:pt modelId="{E3509C96-7B0F-45E8-9739-234C44092A24}" type="parTrans" cxnId="{621D8265-9A0E-4ACA-9438-8E55E37937FA}">
      <dgm:prSet/>
      <dgm:spPr/>
      <dgm:t>
        <a:bodyPr/>
        <a:lstStyle/>
        <a:p>
          <a:endParaRPr lang="en-ZA" sz="1400"/>
        </a:p>
      </dgm:t>
    </dgm:pt>
    <dgm:pt modelId="{2D3D54D4-0916-44F4-8880-FD30F87799D0}">
      <dgm:prSet custT="1"/>
      <dgm:spPr/>
      <dgm:t>
        <a:bodyPr/>
        <a:lstStyle/>
        <a:p>
          <a:r>
            <a:rPr lang="en-US" sz="1400" b="1">
              <a:latin typeface="Arial Narrow" panose="020B0606020202030204" pitchFamily="34" charset="0"/>
              <a:ea typeface="+mn-ea"/>
              <a:cs typeface="Arial" panose="020B0604020202020204" pitchFamily="34" charset="0"/>
            </a:rPr>
            <a:t>Conviction rate in Sexual Offences 73,4% (1 713/2 335)</a:t>
          </a:r>
          <a:endParaRPr lang="en-ZA" sz="1400" b="1" dirty="0">
            <a:latin typeface="Arial" panose="020B0604020202020204" pitchFamily="34" charset="0"/>
            <a:cs typeface="Arial" panose="020B0604020202020204" pitchFamily="34" charset="0"/>
          </a:endParaRPr>
        </a:p>
      </dgm:t>
    </dgm:pt>
    <dgm:pt modelId="{356C5DB1-65A7-4B88-BEAF-8C930C6CD310}" type="parTrans" cxnId="{125E3B5B-D02F-452F-B9A6-6C9D95B74561}">
      <dgm:prSet/>
      <dgm:spPr/>
      <dgm:t>
        <a:bodyPr/>
        <a:lstStyle/>
        <a:p>
          <a:endParaRPr lang="en-ZA"/>
        </a:p>
      </dgm:t>
    </dgm:pt>
    <dgm:pt modelId="{CC2FBE52-E4B8-46FC-855B-BA9285AFE2B3}" type="sibTrans" cxnId="{125E3B5B-D02F-452F-B9A6-6C9D95B74561}">
      <dgm:prSet/>
      <dgm:spPr/>
      <dgm:t>
        <a:bodyPr/>
        <a:lstStyle/>
        <a:p>
          <a:endParaRPr lang="en-ZA"/>
        </a:p>
      </dgm:t>
    </dgm:pt>
    <dgm:pt modelId="{D3E075E1-ACF4-4A2C-922A-78B1BCC96088}">
      <dgm:prSet custT="1"/>
      <dgm:spPr/>
      <dgm:t>
        <a:bodyPr/>
        <a:lstStyle/>
        <a:p>
          <a:r>
            <a:rPr lang="en-ZA" sz="1400" b="1">
              <a:latin typeface="Arial Narrow" panose="020B0606020202030204" pitchFamily="34" charset="0"/>
              <a:ea typeface="+mn-ea"/>
              <a:cs typeface="Arial" panose="020B0604020202020204" pitchFamily="34" charset="0"/>
            </a:rPr>
            <a:t>Conviction rate in Cable Theft 96,2% (102/106)</a:t>
          </a:r>
          <a:endParaRPr lang="en-ZA" sz="1400" b="1" dirty="0">
            <a:latin typeface="Arial" panose="020B0604020202020204" pitchFamily="34" charset="0"/>
            <a:cs typeface="Arial" panose="020B0604020202020204" pitchFamily="34" charset="0"/>
          </a:endParaRPr>
        </a:p>
      </dgm:t>
    </dgm:pt>
    <dgm:pt modelId="{31DE8692-3073-480E-B350-08C0F94D751C}" type="parTrans" cxnId="{97E7399B-F0ED-4B45-AF54-A7A39AB05D1A}">
      <dgm:prSet/>
      <dgm:spPr/>
      <dgm:t>
        <a:bodyPr/>
        <a:lstStyle/>
        <a:p>
          <a:endParaRPr lang="en-ZA"/>
        </a:p>
      </dgm:t>
    </dgm:pt>
    <dgm:pt modelId="{DD5C3195-C139-428E-AB3E-2B54A0DCE4DA}" type="sibTrans" cxnId="{97E7399B-F0ED-4B45-AF54-A7A39AB05D1A}">
      <dgm:prSet/>
      <dgm:spPr/>
      <dgm:t>
        <a:bodyPr/>
        <a:lstStyle/>
        <a:p>
          <a:endParaRPr lang="en-ZA"/>
        </a:p>
      </dgm:t>
    </dgm:pt>
    <dgm:pt modelId="{AC44A72B-C913-4E90-9301-4667ECD0CBCB}">
      <dgm:prSet custT="1"/>
      <dgm:spPr/>
      <dgm:t>
        <a:bodyPr/>
        <a:lstStyle/>
        <a:p>
          <a:r>
            <a:rPr lang="en-ZA" sz="1400" b="1">
              <a:latin typeface="Arial Narrow" panose="020B0606020202030204" pitchFamily="34" charset="0"/>
              <a:ea typeface="+mn-ea"/>
              <a:cs typeface="Arial" panose="020B0604020202020204" pitchFamily="34" charset="0"/>
            </a:rPr>
            <a:t>Number or persons convicted of private sector corruption (84)</a:t>
          </a:r>
          <a:endParaRPr lang="en-ZA" sz="1400" b="1" dirty="0">
            <a:latin typeface="Arial Narrow" panose="020B0606020202030204" pitchFamily="34" charset="0"/>
            <a:cs typeface="Arial" panose="020B0604020202020204" pitchFamily="34" charset="0"/>
          </a:endParaRPr>
        </a:p>
      </dgm:t>
    </dgm:pt>
    <dgm:pt modelId="{5E7F477F-B882-4641-AA84-2FBD7B409543}" type="parTrans" cxnId="{57AD46DA-E2CF-4EBD-AC77-917A1FA9E2F1}">
      <dgm:prSet/>
      <dgm:spPr/>
      <dgm:t>
        <a:bodyPr/>
        <a:lstStyle/>
        <a:p>
          <a:endParaRPr lang="en-ZA"/>
        </a:p>
      </dgm:t>
    </dgm:pt>
    <dgm:pt modelId="{543D2D44-85B8-4BE5-8871-69F4C3E73566}" type="sibTrans" cxnId="{57AD46DA-E2CF-4EBD-AC77-917A1FA9E2F1}">
      <dgm:prSet/>
      <dgm:spPr/>
      <dgm:t>
        <a:bodyPr/>
        <a:lstStyle/>
        <a:p>
          <a:endParaRPr lang="en-ZA"/>
        </a:p>
      </dgm:t>
    </dgm:pt>
    <dgm:pt modelId="{6F3D9F3A-79EA-42CF-ABB6-2CF4923682CF}">
      <dgm:prSet custT="1"/>
      <dgm:spPr/>
      <dgm:t>
        <a:bodyPr/>
        <a:lstStyle/>
        <a:p>
          <a:r>
            <a:rPr lang="en-ZA" sz="1400" b="1">
              <a:latin typeface="Arial Narrow" panose="020B0606020202030204" pitchFamily="34" charset="0"/>
            </a:rPr>
            <a:t>Number of public awareness sessions conducted (112)</a:t>
          </a:r>
          <a:endParaRPr lang="en-ZA" sz="1400" b="1" dirty="0">
            <a:latin typeface="Arial Narrow" panose="020B0606020202030204" pitchFamily="34" charset="0"/>
          </a:endParaRPr>
        </a:p>
      </dgm:t>
    </dgm:pt>
    <dgm:pt modelId="{D833F806-69CA-4215-9E21-72826DD7C7A9}" type="sibTrans" cxnId="{E31EB5CA-5C20-4B39-B7C9-554265053608}">
      <dgm:prSet/>
      <dgm:spPr/>
      <dgm:t>
        <a:bodyPr/>
        <a:lstStyle/>
        <a:p>
          <a:endParaRPr lang="en-ZA"/>
        </a:p>
      </dgm:t>
    </dgm:pt>
    <dgm:pt modelId="{82A00538-AB98-43EF-94DC-0A70F7F1C8D8}" type="parTrans" cxnId="{E31EB5CA-5C20-4B39-B7C9-554265053608}">
      <dgm:prSet/>
      <dgm:spPr/>
      <dgm:t>
        <a:bodyPr/>
        <a:lstStyle/>
        <a:p>
          <a:endParaRPr lang="en-ZA"/>
        </a:p>
      </dgm:t>
    </dgm:pt>
    <dgm:pt modelId="{70AFAD23-9D69-43EB-BE95-D7C39D17044D}" type="pres">
      <dgm:prSet presAssocID="{263E84FA-5AF2-4549-B6D0-F5A0594715FA}" presName="linearFlow" presStyleCnt="0">
        <dgm:presLayoutVars>
          <dgm:dir/>
          <dgm:resizeHandles val="exact"/>
        </dgm:presLayoutVars>
      </dgm:prSet>
      <dgm:spPr/>
      <dgm:t>
        <a:bodyPr/>
        <a:lstStyle/>
        <a:p>
          <a:endParaRPr lang="en-US"/>
        </a:p>
      </dgm:t>
    </dgm:pt>
    <dgm:pt modelId="{ACC26B74-616D-4515-8693-329D058D9775}" type="pres">
      <dgm:prSet presAssocID="{354BA38C-87DB-4C80-A580-A42C08C9AD7F}" presName="composite" presStyleCnt="0"/>
      <dgm:spPr/>
    </dgm:pt>
    <dgm:pt modelId="{4D273139-14FA-410F-9EFB-738E4F90FB9C}" type="pres">
      <dgm:prSet presAssocID="{354BA38C-87DB-4C80-A580-A42C08C9AD7F}" presName="imgShp" presStyleLbl="fgImgPlace1" presStyleIdx="0" presStyleCnt="9"/>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dgm:spPr>
      <dgm:t>
        <a:bodyPr/>
        <a:lstStyle/>
        <a:p>
          <a:endParaRPr lang="en-US"/>
        </a:p>
      </dgm:t>
    </dgm:pt>
    <dgm:pt modelId="{79B998F5-7DAA-4469-A052-408FC52AFA85}" type="pres">
      <dgm:prSet presAssocID="{354BA38C-87DB-4C80-A580-A42C08C9AD7F}" presName="txShp" presStyleLbl="node1" presStyleIdx="0" presStyleCnt="9">
        <dgm:presLayoutVars>
          <dgm:bulletEnabled val="1"/>
        </dgm:presLayoutVars>
      </dgm:prSet>
      <dgm:spPr/>
      <dgm:t>
        <a:bodyPr/>
        <a:lstStyle/>
        <a:p>
          <a:endParaRPr lang="en-US"/>
        </a:p>
      </dgm:t>
    </dgm:pt>
    <dgm:pt modelId="{B161F851-3E0F-4630-8F47-8CBEF94D721C}" type="pres">
      <dgm:prSet presAssocID="{8364981A-BC1F-4EB8-A3AC-D817A4C341C3}" presName="spacing" presStyleCnt="0"/>
      <dgm:spPr/>
    </dgm:pt>
    <dgm:pt modelId="{D5D55928-9951-4FA0-808A-2FD16A8AE27C}" type="pres">
      <dgm:prSet presAssocID="{FAFAFFD9-3C2D-4386-908B-14E16916097C}" presName="composite" presStyleCnt="0"/>
      <dgm:spPr/>
    </dgm:pt>
    <dgm:pt modelId="{014EAF4C-1815-4BDA-8DA6-73D0385A56DB}" type="pres">
      <dgm:prSet presAssocID="{FAFAFFD9-3C2D-4386-908B-14E16916097C}" presName="imgShp" presStyleLbl="fgImgPlace1" presStyleIdx="1" presStyleCnt="9"/>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dgm:spPr>
      <dgm:t>
        <a:bodyPr/>
        <a:lstStyle/>
        <a:p>
          <a:endParaRPr lang="en-US"/>
        </a:p>
      </dgm:t>
    </dgm:pt>
    <dgm:pt modelId="{AC8C0700-2DC4-4908-AC27-234A30B61805}" type="pres">
      <dgm:prSet presAssocID="{FAFAFFD9-3C2D-4386-908B-14E16916097C}" presName="txShp" presStyleLbl="node1" presStyleIdx="1" presStyleCnt="9">
        <dgm:presLayoutVars>
          <dgm:bulletEnabled val="1"/>
        </dgm:presLayoutVars>
      </dgm:prSet>
      <dgm:spPr/>
      <dgm:t>
        <a:bodyPr/>
        <a:lstStyle/>
        <a:p>
          <a:endParaRPr lang="en-US"/>
        </a:p>
      </dgm:t>
    </dgm:pt>
    <dgm:pt modelId="{285C969D-B6A8-4F1E-B535-7EBA5E6EF6D2}" type="pres">
      <dgm:prSet presAssocID="{A3ACEC45-0002-4D8E-B664-ECD650EB9C58}" presName="spacing" presStyleCnt="0"/>
      <dgm:spPr/>
    </dgm:pt>
    <dgm:pt modelId="{8006D8A3-85F3-4565-8978-61FC1E40144D}" type="pres">
      <dgm:prSet presAssocID="{783E20F4-7D48-47B2-B14B-988711DD294C}" presName="composite" presStyleCnt="0"/>
      <dgm:spPr/>
    </dgm:pt>
    <dgm:pt modelId="{2CE63249-B9CD-46D2-8306-2D3094605E0A}" type="pres">
      <dgm:prSet presAssocID="{783E20F4-7D48-47B2-B14B-988711DD294C}" presName="imgShp" presStyleLbl="fgImgPlace1" presStyleIdx="2" presStyleCnt="9"/>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dgm:spPr>
      <dgm:t>
        <a:bodyPr/>
        <a:lstStyle/>
        <a:p>
          <a:endParaRPr lang="en-US"/>
        </a:p>
      </dgm:t>
    </dgm:pt>
    <dgm:pt modelId="{91D4807E-3CD1-4C02-97F6-E738CD8FBDD5}" type="pres">
      <dgm:prSet presAssocID="{783E20F4-7D48-47B2-B14B-988711DD294C}" presName="txShp" presStyleLbl="node1" presStyleIdx="2" presStyleCnt="9">
        <dgm:presLayoutVars>
          <dgm:bulletEnabled val="1"/>
        </dgm:presLayoutVars>
      </dgm:prSet>
      <dgm:spPr/>
      <dgm:t>
        <a:bodyPr/>
        <a:lstStyle/>
        <a:p>
          <a:endParaRPr lang="en-US"/>
        </a:p>
      </dgm:t>
    </dgm:pt>
    <dgm:pt modelId="{DA4ED87F-C4E5-40E0-BD04-1B50EDBC6AE1}" type="pres">
      <dgm:prSet presAssocID="{73AC3B89-E50B-4B51-B6CA-C715C2981EE5}" presName="spacing" presStyleCnt="0"/>
      <dgm:spPr/>
    </dgm:pt>
    <dgm:pt modelId="{3EF0A475-DDDA-42C1-8C10-8B1556A73F56}" type="pres">
      <dgm:prSet presAssocID="{2D3D54D4-0916-44F4-8880-FD30F87799D0}" presName="composite" presStyleCnt="0"/>
      <dgm:spPr/>
    </dgm:pt>
    <dgm:pt modelId="{1B9E922A-6A6A-49E8-9DAF-1A3A76301F62}" type="pres">
      <dgm:prSet presAssocID="{2D3D54D4-0916-44F4-8880-FD30F87799D0}" presName="imgShp" presStyleLbl="fgImgPlace1" presStyleIdx="3" presStyleCnt="9"/>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dgm:spPr>
      <dgm:t>
        <a:bodyPr/>
        <a:lstStyle/>
        <a:p>
          <a:endParaRPr lang="en-US"/>
        </a:p>
      </dgm:t>
    </dgm:pt>
    <dgm:pt modelId="{143F447C-8399-4C70-A587-4B9AE908A2AC}" type="pres">
      <dgm:prSet presAssocID="{2D3D54D4-0916-44F4-8880-FD30F87799D0}" presName="txShp" presStyleLbl="node1" presStyleIdx="3" presStyleCnt="9">
        <dgm:presLayoutVars>
          <dgm:bulletEnabled val="1"/>
        </dgm:presLayoutVars>
      </dgm:prSet>
      <dgm:spPr/>
      <dgm:t>
        <a:bodyPr/>
        <a:lstStyle/>
        <a:p>
          <a:endParaRPr lang="en-US"/>
        </a:p>
      </dgm:t>
    </dgm:pt>
    <dgm:pt modelId="{4F02ABE8-6D7B-4C0D-9E37-4B325061EA99}" type="pres">
      <dgm:prSet presAssocID="{CC2FBE52-E4B8-46FC-855B-BA9285AFE2B3}" presName="spacing" presStyleCnt="0"/>
      <dgm:spPr/>
    </dgm:pt>
    <dgm:pt modelId="{1B0D7CF0-0CCE-4889-BA57-709C1E315419}" type="pres">
      <dgm:prSet presAssocID="{D3E075E1-ACF4-4A2C-922A-78B1BCC96088}" presName="composite" presStyleCnt="0"/>
      <dgm:spPr/>
    </dgm:pt>
    <dgm:pt modelId="{2131D6E9-0A53-409E-BF9C-7D102CE0B88C}" type="pres">
      <dgm:prSet presAssocID="{D3E075E1-ACF4-4A2C-922A-78B1BCC96088}" presName="imgShp" presStyleLbl="fgImgPlace1" presStyleIdx="4" presStyleCnt="9"/>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dgm:spPr>
      <dgm:t>
        <a:bodyPr/>
        <a:lstStyle/>
        <a:p>
          <a:endParaRPr lang="en-US"/>
        </a:p>
      </dgm:t>
    </dgm:pt>
    <dgm:pt modelId="{5BFD9E62-6B15-40D1-B6EE-A9170A7D0EF1}" type="pres">
      <dgm:prSet presAssocID="{D3E075E1-ACF4-4A2C-922A-78B1BCC96088}" presName="txShp" presStyleLbl="node1" presStyleIdx="4" presStyleCnt="9">
        <dgm:presLayoutVars>
          <dgm:bulletEnabled val="1"/>
        </dgm:presLayoutVars>
      </dgm:prSet>
      <dgm:spPr/>
      <dgm:t>
        <a:bodyPr/>
        <a:lstStyle/>
        <a:p>
          <a:endParaRPr lang="en-US"/>
        </a:p>
      </dgm:t>
    </dgm:pt>
    <dgm:pt modelId="{7B8EC6A9-1014-430C-B08F-217A9A9FF671}" type="pres">
      <dgm:prSet presAssocID="{DD5C3195-C139-428E-AB3E-2B54A0DCE4DA}" presName="spacing" presStyleCnt="0"/>
      <dgm:spPr/>
    </dgm:pt>
    <dgm:pt modelId="{9B75E6F8-A74B-4AAD-B6BB-E4E97581F3A3}" type="pres">
      <dgm:prSet presAssocID="{AC44A72B-C913-4E90-9301-4667ECD0CBCB}" presName="composite" presStyleCnt="0"/>
      <dgm:spPr/>
    </dgm:pt>
    <dgm:pt modelId="{8ED6EEE4-EABD-447F-A0DD-0C79C7F81EA9}" type="pres">
      <dgm:prSet presAssocID="{AC44A72B-C913-4E90-9301-4667ECD0CBCB}" presName="imgShp" presStyleLbl="fgImgPlace1" presStyleIdx="5" presStyleCnt="9"/>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dgm:spPr>
      <dgm:t>
        <a:bodyPr/>
        <a:lstStyle/>
        <a:p>
          <a:endParaRPr lang="en-US"/>
        </a:p>
      </dgm:t>
    </dgm:pt>
    <dgm:pt modelId="{C6A805F6-EED1-4113-AD79-68F7D2D09C84}" type="pres">
      <dgm:prSet presAssocID="{AC44A72B-C913-4E90-9301-4667ECD0CBCB}" presName="txShp" presStyleLbl="node1" presStyleIdx="5" presStyleCnt="9">
        <dgm:presLayoutVars>
          <dgm:bulletEnabled val="1"/>
        </dgm:presLayoutVars>
      </dgm:prSet>
      <dgm:spPr/>
      <dgm:t>
        <a:bodyPr/>
        <a:lstStyle/>
        <a:p>
          <a:endParaRPr lang="en-US"/>
        </a:p>
      </dgm:t>
    </dgm:pt>
    <dgm:pt modelId="{12DA0E80-EFC5-4B8C-A4E3-0535758AB1EA}" type="pres">
      <dgm:prSet presAssocID="{543D2D44-85B8-4BE5-8871-69F4C3E73566}" presName="spacing" presStyleCnt="0"/>
      <dgm:spPr/>
    </dgm:pt>
    <dgm:pt modelId="{D2DFE79F-EE87-4659-80BC-528A683CAE0C}" type="pres">
      <dgm:prSet presAssocID="{3F37C2D1-168E-40FC-98A0-AD41E8F44E0D}" presName="composite" presStyleCnt="0"/>
      <dgm:spPr/>
    </dgm:pt>
    <dgm:pt modelId="{C3222FFE-6D25-41B7-A43D-8BC157C44888}" type="pres">
      <dgm:prSet presAssocID="{3F37C2D1-168E-40FC-98A0-AD41E8F44E0D}" presName="imgShp" presStyleLbl="fgImgPlace1" presStyleIdx="6" presStyleCnt="9"/>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dgm:spPr>
      <dgm:t>
        <a:bodyPr/>
        <a:lstStyle/>
        <a:p>
          <a:endParaRPr lang="en-US"/>
        </a:p>
      </dgm:t>
    </dgm:pt>
    <dgm:pt modelId="{68BA5C25-4A3F-48D1-8638-05FEF4DBCAB7}" type="pres">
      <dgm:prSet presAssocID="{3F37C2D1-168E-40FC-98A0-AD41E8F44E0D}" presName="txShp" presStyleLbl="node1" presStyleIdx="6" presStyleCnt="9">
        <dgm:presLayoutVars>
          <dgm:bulletEnabled val="1"/>
        </dgm:presLayoutVars>
      </dgm:prSet>
      <dgm:spPr/>
      <dgm:t>
        <a:bodyPr/>
        <a:lstStyle/>
        <a:p>
          <a:endParaRPr lang="en-US"/>
        </a:p>
      </dgm:t>
    </dgm:pt>
    <dgm:pt modelId="{3F708830-2279-4BE1-B08D-D30241F5B314}" type="pres">
      <dgm:prSet presAssocID="{A0A5DE2B-92CE-467C-9521-9BD30EC8F495}" presName="spacing" presStyleCnt="0"/>
      <dgm:spPr/>
    </dgm:pt>
    <dgm:pt modelId="{C981FE45-2EF4-4E45-8101-068312285841}" type="pres">
      <dgm:prSet presAssocID="{EFE866DE-F05E-4C9A-ACED-04F76C965092}" presName="composite" presStyleCnt="0"/>
      <dgm:spPr/>
    </dgm:pt>
    <dgm:pt modelId="{4571E2D6-A92F-4F98-A5BB-0B7B7545FEB1}" type="pres">
      <dgm:prSet presAssocID="{EFE866DE-F05E-4C9A-ACED-04F76C965092}" presName="imgShp" presStyleLbl="fgImgPlace1" presStyleIdx="7" presStyleCnt="9"/>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dgm:spPr>
      <dgm:t>
        <a:bodyPr/>
        <a:lstStyle/>
        <a:p>
          <a:endParaRPr lang="en-US"/>
        </a:p>
      </dgm:t>
    </dgm:pt>
    <dgm:pt modelId="{20F5833C-0563-48ED-AA47-6A934DD1D665}" type="pres">
      <dgm:prSet presAssocID="{EFE866DE-F05E-4C9A-ACED-04F76C965092}" presName="txShp" presStyleLbl="node1" presStyleIdx="7" presStyleCnt="9" custScaleY="125873">
        <dgm:presLayoutVars>
          <dgm:bulletEnabled val="1"/>
        </dgm:presLayoutVars>
      </dgm:prSet>
      <dgm:spPr/>
      <dgm:t>
        <a:bodyPr/>
        <a:lstStyle/>
        <a:p>
          <a:endParaRPr lang="en-US"/>
        </a:p>
      </dgm:t>
    </dgm:pt>
    <dgm:pt modelId="{E258A22D-AA80-4CB2-9EF6-5E82B5C2A48C}" type="pres">
      <dgm:prSet presAssocID="{0A0ACC6B-9B32-4C97-8D58-3EFC7C3E5A84}" presName="spacing" presStyleCnt="0"/>
      <dgm:spPr/>
    </dgm:pt>
    <dgm:pt modelId="{44FD1A75-1D1D-41D9-9039-069231528449}" type="pres">
      <dgm:prSet presAssocID="{6F3D9F3A-79EA-42CF-ABB6-2CF4923682CF}" presName="composite" presStyleCnt="0"/>
      <dgm:spPr/>
    </dgm:pt>
    <dgm:pt modelId="{3EB021E6-E7BD-4B48-85DB-B8E9AEFE6033}" type="pres">
      <dgm:prSet presAssocID="{6F3D9F3A-79EA-42CF-ABB6-2CF4923682CF}" presName="imgShp" presStyleLbl="fgImgPlace1" presStyleIdx="8" presStyleCnt="9"/>
      <dgm:spPr>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dgm:spPr>
      <dgm:t>
        <a:bodyPr/>
        <a:lstStyle/>
        <a:p>
          <a:endParaRPr lang="en-US"/>
        </a:p>
      </dgm:t>
    </dgm:pt>
    <dgm:pt modelId="{24760E98-F98D-4255-9664-D6B36B363339}" type="pres">
      <dgm:prSet presAssocID="{6F3D9F3A-79EA-42CF-ABB6-2CF4923682CF}" presName="txShp" presStyleLbl="node1" presStyleIdx="8" presStyleCnt="9">
        <dgm:presLayoutVars>
          <dgm:bulletEnabled val="1"/>
        </dgm:presLayoutVars>
      </dgm:prSet>
      <dgm:spPr/>
      <dgm:t>
        <a:bodyPr/>
        <a:lstStyle/>
        <a:p>
          <a:endParaRPr lang="en-US"/>
        </a:p>
      </dgm:t>
    </dgm:pt>
  </dgm:ptLst>
  <dgm:cxnLst>
    <dgm:cxn modelId="{6D18B810-7500-4B4F-81D7-5D69EAED9306}" type="presOf" srcId="{D3E075E1-ACF4-4A2C-922A-78B1BCC96088}" destId="{5BFD9E62-6B15-40D1-B6EE-A9170A7D0EF1}" srcOrd="0" destOrd="0" presId="urn:microsoft.com/office/officeart/2005/8/layout/vList3#1"/>
    <dgm:cxn modelId="{2110267C-D8D5-46A3-AB17-83CBFC787997}" srcId="{263E84FA-5AF2-4549-B6D0-F5A0594715FA}" destId="{EFE866DE-F05E-4C9A-ACED-04F76C965092}" srcOrd="7" destOrd="0" parTransId="{FB1A9102-147A-489A-9687-86D9485A423A}" sibTransId="{0A0ACC6B-9B32-4C97-8D58-3EFC7C3E5A84}"/>
    <dgm:cxn modelId="{C8D1E487-3E10-43CD-A30A-6E01421A4955}" srcId="{263E84FA-5AF2-4549-B6D0-F5A0594715FA}" destId="{354BA38C-87DB-4C80-A580-A42C08C9AD7F}" srcOrd="0" destOrd="0" parTransId="{66F7214D-9FD9-4E05-852E-A0107CD21DCA}" sibTransId="{8364981A-BC1F-4EB8-A3AC-D817A4C341C3}"/>
    <dgm:cxn modelId="{B5F84A8C-664D-47A2-9149-FAC0A0DCA8C9}" type="presOf" srcId="{2D3D54D4-0916-44F4-8880-FD30F87799D0}" destId="{143F447C-8399-4C70-A587-4B9AE908A2AC}" srcOrd="0" destOrd="0" presId="urn:microsoft.com/office/officeart/2005/8/layout/vList3#1"/>
    <dgm:cxn modelId="{5751DE4E-91EE-461E-A66C-E44C2CE63D86}" type="presOf" srcId="{783E20F4-7D48-47B2-B14B-988711DD294C}" destId="{91D4807E-3CD1-4C02-97F6-E738CD8FBDD5}" srcOrd="0" destOrd="0" presId="urn:microsoft.com/office/officeart/2005/8/layout/vList3#1"/>
    <dgm:cxn modelId="{F47E8B4F-729F-447B-9DA0-10D6FDFBBB07}" type="presOf" srcId="{263E84FA-5AF2-4549-B6D0-F5A0594715FA}" destId="{70AFAD23-9D69-43EB-BE95-D7C39D17044D}" srcOrd="0" destOrd="0" presId="urn:microsoft.com/office/officeart/2005/8/layout/vList3#1"/>
    <dgm:cxn modelId="{9879CD92-44D9-474F-A9EC-6875123D104B}" type="presOf" srcId="{EFE866DE-F05E-4C9A-ACED-04F76C965092}" destId="{20F5833C-0563-48ED-AA47-6A934DD1D665}" srcOrd="0" destOrd="0" presId="urn:microsoft.com/office/officeart/2005/8/layout/vList3#1"/>
    <dgm:cxn modelId="{944A1484-D3F8-4156-A1E3-C695752B41BF}" srcId="{263E84FA-5AF2-4549-B6D0-F5A0594715FA}" destId="{783E20F4-7D48-47B2-B14B-988711DD294C}" srcOrd="2" destOrd="0" parTransId="{3C524CE5-2EAC-4092-A1CF-692D0F23B21F}" sibTransId="{73AC3B89-E50B-4B51-B6CA-C715C2981EE5}"/>
    <dgm:cxn modelId="{125E3B5B-D02F-452F-B9A6-6C9D95B74561}" srcId="{263E84FA-5AF2-4549-B6D0-F5A0594715FA}" destId="{2D3D54D4-0916-44F4-8880-FD30F87799D0}" srcOrd="3" destOrd="0" parTransId="{356C5DB1-65A7-4B88-BEAF-8C930C6CD310}" sibTransId="{CC2FBE52-E4B8-46FC-855B-BA9285AFE2B3}"/>
    <dgm:cxn modelId="{621D8265-9A0E-4ACA-9438-8E55E37937FA}" srcId="{263E84FA-5AF2-4549-B6D0-F5A0594715FA}" destId="{FAFAFFD9-3C2D-4386-908B-14E16916097C}" srcOrd="1" destOrd="0" parTransId="{E3509C96-7B0F-45E8-9739-234C44092A24}" sibTransId="{A3ACEC45-0002-4D8E-B664-ECD650EB9C58}"/>
    <dgm:cxn modelId="{73F58BF8-FC10-4634-99B5-5952F7768E42}" srcId="{263E84FA-5AF2-4549-B6D0-F5A0594715FA}" destId="{3F37C2D1-168E-40FC-98A0-AD41E8F44E0D}" srcOrd="6" destOrd="0" parTransId="{7A105003-9B2A-431B-9FC9-6A1A346299D1}" sibTransId="{A0A5DE2B-92CE-467C-9521-9BD30EC8F495}"/>
    <dgm:cxn modelId="{EF233682-A288-4299-95C0-FCE83B8A3C8C}" type="presOf" srcId="{3F37C2D1-168E-40FC-98A0-AD41E8F44E0D}" destId="{68BA5C25-4A3F-48D1-8638-05FEF4DBCAB7}" srcOrd="0" destOrd="0" presId="urn:microsoft.com/office/officeart/2005/8/layout/vList3#1"/>
    <dgm:cxn modelId="{97E7399B-F0ED-4B45-AF54-A7A39AB05D1A}" srcId="{263E84FA-5AF2-4549-B6D0-F5A0594715FA}" destId="{D3E075E1-ACF4-4A2C-922A-78B1BCC96088}" srcOrd="4" destOrd="0" parTransId="{31DE8692-3073-480E-B350-08C0F94D751C}" sibTransId="{DD5C3195-C139-428E-AB3E-2B54A0DCE4DA}"/>
    <dgm:cxn modelId="{F8294E7D-3391-4F5B-9E94-FDF54660A28E}" type="presOf" srcId="{354BA38C-87DB-4C80-A580-A42C08C9AD7F}" destId="{79B998F5-7DAA-4469-A052-408FC52AFA85}" srcOrd="0" destOrd="0" presId="urn:microsoft.com/office/officeart/2005/8/layout/vList3#1"/>
    <dgm:cxn modelId="{1BDD3C03-11D8-4C85-A85C-E73AE4942B2F}" type="presOf" srcId="{6F3D9F3A-79EA-42CF-ABB6-2CF4923682CF}" destId="{24760E98-F98D-4255-9664-D6B36B363339}" srcOrd="0" destOrd="0" presId="urn:microsoft.com/office/officeart/2005/8/layout/vList3#1"/>
    <dgm:cxn modelId="{CD7EDAEC-12E7-4530-AE62-F5A0F5F30561}" type="presOf" srcId="{AC44A72B-C913-4E90-9301-4667ECD0CBCB}" destId="{C6A805F6-EED1-4113-AD79-68F7D2D09C84}" srcOrd="0" destOrd="0" presId="urn:microsoft.com/office/officeart/2005/8/layout/vList3#1"/>
    <dgm:cxn modelId="{E31EB5CA-5C20-4B39-B7C9-554265053608}" srcId="{263E84FA-5AF2-4549-B6D0-F5A0594715FA}" destId="{6F3D9F3A-79EA-42CF-ABB6-2CF4923682CF}" srcOrd="8" destOrd="0" parTransId="{82A00538-AB98-43EF-94DC-0A70F7F1C8D8}" sibTransId="{D833F806-69CA-4215-9E21-72826DD7C7A9}"/>
    <dgm:cxn modelId="{57AD46DA-E2CF-4EBD-AC77-917A1FA9E2F1}" srcId="{263E84FA-5AF2-4549-B6D0-F5A0594715FA}" destId="{AC44A72B-C913-4E90-9301-4667ECD0CBCB}" srcOrd="5" destOrd="0" parTransId="{5E7F477F-B882-4641-AA84-2FBD7B409543}" sibTransId="{543D2D44-85B8-4BE5-8871-69F4C3E73566}"/>
    <dgm:cxn modelId="{F9320F82-C729-4347-9A64-0122C05699E3}" type="presOf" srcId="{FAFAFFD9-3C2D-4386-908B-14E16916097C}" destId="{AC8C0700-2DC4-4908-AC27-234A30B61805}" srcOrd="0" destOrd="0" presId="urn:microsoft.com/office/officeart/2005/8/layout/vList3#1"/>
    <dgm:cxn modelId="{FA68EC89-6EF2-4735-926A-8DBCEE2F10D3}" type="presParOf" srcId="{70AFAD23-9D69-43EB-BE95-D7C39D17044D}" destId="{ACC26B74-616D-4515-8693-329D058D9775}" srcOrd="0" destOrd="0" presId="urn:microsoft.com/office/officeart/2005/8/layout/vList3#1"/>
    <dgm:cxn modelId="{4CBB3B75-D087-4233-91DF-4721587C7EAC}" type="presParOf" srcId="{ACC26B74-616D-4515-8693-329D058D9775}" destId="{4D273139-14FA-410F-9EFB-738E4F90FB9C}" srcOrd="0" destOrd="0" presId="urn:microsoft.com/office/officeart/2005/8/layout/vList3#1"/>
    <dgm:cxn modelId="{BF8B61DF-866B-4AD3-832D-5BC7D7CC9807}" type="presParOf" srcId="{ACC26B74-616D-4515-8693-329D058D9775}" destId="{79B998F5-7DAA-4469-A052-408FC52AFA85}" srcOrd="1" destOrd="0" presId="urn:microsoft.com/office/officeart/2005/8/layout/vList3#1"/>
    <dgm:cxn modelId="{790BE79F-F1E0-472B-ABB3-3860ECFBD026}" type="presParOf" srcId="{70AFAD23-9D69-43EB-BE95-D7C39D17044D}" destId="{B161F851-3E0F-4630-8F47-8CBEF94D721C}" srcOrd="1" destOrd="0" presId="urn:microsoft.com/office/officeart/2005/8/layout/vList3#1"/>
    <dgm:cxn modelId="{B848C790-77FA-4CC5-9B0E-3AB738E110E3}" type="presParOf" srcId="{70AFAD23-9D69-43EB-BE95-D7C39D17044D}" destId="{D5D55928-9951-4FA0-808A-2FD16A8AE27C}" srcOrd="2" destOrd="0" presId="urn:microsoft.com/office/officeart/2005/8/layout/vList3#1"/>
    <dgm:cxn modelId="{855EADA2-8ECA-4A48-8D24-B777D53B7DC9}" type="presParOf" srcId="{D5D55928-9951-4FA0-808A-2FD16A8AE27C}" destId="{014EAF4C-1815-4BDA-8DA6-73D0385A56DB}" srcOrd="0" destOrd="0" presId="urn:microsoft.com/office/officeart/2005/8/layout/vList3#1"/>
    <dgm:cxn modelId="{6171DC1F-1525-4134-8E9E-9BEF9197D3C6}" type="presParOf" srcId="{D5D55928-9951-4FA0-808A-2FD16A8AE27C}" destId="{AC8C0700-2DC4-4908-AC27-234A30B61805}" srcOrd="1" destOrd="0" presId="urn:microsoft.com/office/officeart/2005/8/layout/vList3#1"/>
    <dgm:cxn modelId="{1B93DAC3-A018-4C83-AA8C-DB46668A0553}" type="presParOf" srcId="{70AFAD23-9D69-43EB-BE95-D7C39D17044D}" destId="{285C969D-B6A8-4F1E-B535-7EBA5E6EF6D2}" srcOrd="3" destOrd="0" presId="urn:microsoft.com/office/officeart/2005/8/layout/vList3#1"/>
    <dgm:cxn modelId="{81221157-7B03-4620-B9C5-F6E22A6FF9D3}" type="presParOf" srcId="{70AFAD23-9D69-43EB-BE95-D7C39D17044D}" destId="{8006D8A3-85F3-4565-8978-61FC1E40144D}" srcOrd="4" destOrd="0" presId="urn:microsoft.com/office/officeart/2005/8/layout/vList3#1"/>
    <dgm:cxn modelId="{F944FC68-298E-41A9-84CB-8D49F10AFB06}" type="presParOf" srcId="{8006D8A3-85F3-4565-8978-61FC1E40144D}" destId="{2CE63249-B9CD-46D2-8306-2D3094605E0A}" srcOrd="0" destOrd="0" presId="urn:microsoft.com/office/officeart/2005/8/layout/vList3#1"/>
    <dgm:cxn modelId="{B40AE051-8DBB-4D44-AFA6-AC5679CE9EE3}" type="presParOf" srcId="{8006D8A3-85F3-4565-8978-61FC1E40144D}" destId="{91D4807E-3CD1-4C02-97F6-E738CD8FBDD5}" srcOrd="1" destOrd="0" presId="urn:microsoft.com/office/officeart/2005/8/layout/vList3#1"/>
    <dgm:cxn modelId="{2E51D65A-C67C-4549-8785-0C29C0B4CD55}" type="presParOf" srcId="{70AFAD23-9D69-43EB-BE95-D7C39D17044D}" destId="{DA4ED87F-C4E5-40E0-BD04-1B50EDBC6AE1}" srcOrd="5" destOrd="0" presId="urn:microsoft.com/office/officeart/2005/8/layout/vList3#1"/>
    <dgm:cxn modelId="{CE734F2F-04D2-44BC-A86E-0E0F4F769402}" type="presParOf" srcId="{70AFAD23-9D69-43EB-BE95-D7C39D17044D}" destId="{3EF0A475-DDDA-42C1-8C10-8B1556A73F56}" srcOrd="6" destOrd="0" presId="urn:microsoft.com/office/officeart/2005/8/layout/vList3#1"/>
    <dgm:cxn modelId="{4A6E749E-AF15-4049-BE22-D0A457A35823}" type="presParOf" srcId="{3EF0A475-DDDA-42C1-8C10-8B1556A73F56}" destId="{1B9E922A-6A6A-49E8-9DAF-1A3A76301F62}" srcOrd="0" destOrd="0" presId="urn:microsoft.com/office/officeart/2005/8/layout/vList3#1"/>
    <dgm:cxn modelId="{0C5F7E11-1B53-446C-B0E9-AB92B3FF7985}" type="presParOf" srcId="{3EF0A475-DDDA-42C1-8C10-8B1556A73F56}" destId="{143F447C-8399-4C70-A587-4B9AE908A2AC}" srcOrd="1" destOrd="0" presId="urn:microsoft.com/office/officeart/2005/8/layout/vList3#1"/>
    <dgm:cxn modelId="{3666C408-593A-4C17-B342-C24F7363C89E}" type="presParOf" srcId="{70AFAD23-9D69-43EB-BE95-D7C39D17044D}" destId="{4F02ABE8-6D7B-4C0D-9E37-4B325061EA99}" srcOrd="7" destOrd="0" presId="urn:microsoft.com/office/officeart/2005/8/layout/vList3#1"/>
    <dgm:cxn modelId="{35014A6D-C380-4D77-BC43-EC3C916D0376}" type="presParOf" srcId="{70AFAD23-9D69-43EB-BE95-D7C39D17044D}" destId="{1B0D7CF0-0CCE-4889-BA57-709C1E315419}" srcOrd="8" destOrd="0" presId="urn:microsoft.com/office/officeart/2005/8/layout/vList3#1"/>
    <dgm:cxn modelId="{5725D2CF-8764-447A-B639-6E5F16109B9C}" type="presParOf" srcId="{1B0D7CF0-0CCE-4889-BA57-709C1E315419}" destId="{2131D6E9-0A53-409E-BF9C-7D102CE0B88C}" srcOrd="0" destOrd="0" presId="urn:microsoft.com/office/officeart/2005/8/layout/vList3#1"/>
    <dgm:cxn modelId="{57BFE08D-8C6E-4AD9-BEAF-78B64AD1CCFA}" type="presParOf" srcId="{1B0D7CF0-0CCE-4889-BA57-709C1E315419}" destId="{5BFD9E62-6B15-40D1-B6EE-A9170A7D0EF1}" srcOrd="1" destOrd="0" presId="urn:microsoft.com/office/officeart/2005/8/layout/vList3#1"/>
    <dgm:cxn modelId="{34A6CD74-4BCB-4227-9A18-CB455818CBE8}" type="presParOf" srcId="{70AFAD23-9D69-43EB-BE95-D7C39D17044D}" destId="{7B8EC6A9-1014-430C-B08F-217A9A9FF671}" srcOrd="9" destOrd="0" presId="urn:microsoft.com/office/officeart/2005/8/layout/vList3#1"/>
    <dgm:cxn modelId="{64183E0D-DCB0-41D8-8A7B-64B1FBE377D7}" type="presParOf" srcId="{70AFAD23-9D69-43EB-BE95-D7C39D17044D}" destId="{9B75E6F8-A74B-4AAD-B6BB-E4E97581F3A3}" srcOrd="10" destOrd="0" presId="urn:microsoft.com/office/officeart/2005/8/layout/vList3#1"/>
    <dgm:cxn modelId="{B2A6D765-69CE-47AA-8AF0-06C2DEA22001}" type="presParOf" srcId="{9B75E6F8-A74B-4AAD-B6BB-E4E97581F3A3}" destId="{8ED6EEE4-EABD-447F-A0DD-0C79C7F81EA9}" srcOrd="0" destOrd="0" presId="urn:microsoft.com/office/officeart/2005/8/layout/vList3#1"/>
    <dgm:cxn modelId="{0123DA7F-2ED9-44B7-9BA0-3586BA71D08A}" type="presParOf" srcId="{9B75E6F8-A74B-4AAD-B6BB-E4E97581F3A3}" destId="{C6A805F6-EED1-4113-AD79-68F7D2D09C84}" srcOrd="1" destOrd="0" presId="urn:microsoft.com/office/officeart/2005/8/layout/vList3#1"/>
    <dgm:cxn modelId="{7557A8B8-20AD-45AB-B825-BF24BF035ADE}" type="presParOf" srcId="{70AFAD23-9D69-43EB-BE95-D7C39D17044D}" destId="{12DA0E80-EFC5-4B8C-A4E3-0535758AB1EA}" srcOrd="11" destOrd="0" presId="urn:microsoft.com/office/officeart/2005/8/layout/vList3#1"/>
    <dgm:cxn modelId="{15518A99-435F-4CDE-A56B-455D71A7755C}" type="presParOf" srcId="{70AFAD23-9D69-43EB-BE95-D7C39D17044D}" destId="{D2DFE79F-EE87-4659-80BC-528A683CAE0C}" srcOrd="12" destOrd="0" presId="urn:microsoft.com/office/officeart/2005/8/layout/vList3#1"/>
    <dgm:cxn modelId="{51EE2D96-1159-4070-8064-3C817EF19B17}" type="presParOf" srcId="{D2DFE79F-EE87-4659-80BC-528A683CAE0C}" destId="{C3222FFE-6D25-41B7-A43D-8BC157C44888}" srcOrd="0" destOrd="0" presId="urn:microsoft.com/office/officeart/2005/8/layout/vList3#1"/>
    <dgm:cxn modelId="{D6F8998E-DD43-47B6-B297-6C3F1D57A1BD}" type="presParOf" srcId="{D2DFE79F-EE87-4659-80BC-528A683CAE0C}" destId="{68BA5C25-4A3F-48D1-8638-05FEF4DBCAB7}" srcOrd="1" destOrd="0" presId="urn:microsoft.com/office/officeart/2005/8/layout/vList3#1"/>
    <dgm:cxn modelId="{5E9E5D27-EA23-4A36-B8F1-765ECBA1FEBF}" type="presParOf" srcId="{70AFAD23-9D69-43EB-BE95-D7C39D17044D}" destId="{3F708830-2279-4BE1-B08D-D30241F5B314}" srcOrd="13" destOrd="0" presId="urn:microsoft.com/office/officeart/2005/8/layout/vList3#1"/>
    <dgm:cxn modelId="{CFE0FF4D-6015-4F5E-8105-7C3648DC9FD8}" type="presParOf" srcId="{70AFAD23-9D69-43EB-BE95-D7C39D17044D}" destId="{C981FE45-2EF4-4E45-8101-068312285841}" srcOrd="14" destOrd="0" presId="urn:microsoft.com/office/officeart/2005/8/layout/vList3#1"/>
    <dgm:cxn modelId="{FD323986-A083-43FF-B1A3-4C3F5FE5C069}" type="presParOf" srcId="{C981FE45-2EF4-4E45-8101-068312285841}" destId="{4571E2D6-A92F-4F98-A5BB-0B7B7545FEB1}" srcOrd="0" destOrd="0" presId="urn:microsoft.com/office/officeart/2005/8/layout/vList3#1"/>
    <dgm:cxn modelId="{D6507B61-BC84-494E-8710-BBAC6B8212B9}" type="presParOf" srcId="{C981FE45-2EF4-4E45-8101-068312285841}" destId="{20F5833C-0563-48ED-AA47-6A934DD1D665}" srcOrd="1" destOrd="0" presId="urn:microsoft.com/office/officeart/2005/8/layout/vList3#1"/>
    <dgm:cxn modelId="{567050FA-4BC6-4C56-9CF8-27BED2AA028C}" type="presParOf" srcId="{70AFAD23-9D69-43EB-BE95-D7C39D17044D}" destId="{E258A22D-AA80-4CB2-9EF6-5E82B5C2A48C}" srcOrd="15" destOrd="0" presId="urn:microsoft.com/office/officeart/2005/8/layout/vList3#1"/>
    <dgm:cxn modelId="{21469164-8AAA-42C1-87AE-2BC48B791863}" type="presParOf" srcId="{70AFAD23-9D69-43EB-BE95-D7C39D17044D}" destId="{44FD1A75-1D1D-41D9-9039-069231528449}" srcOrd="16" destOrd="0" presId="urn:microsoft.com/office/officeart/2005/8/layout/vList3#1"/>
    <dgm:cxn modelId="{B3630FC1-33AC-48D8-B296-70BC9ED177D8}" type="presParOf" srcId="{44FD1A75-1D1D-41D9-9039-069231528449}" destId="{3EB021E6-E7BD-4B48-85DB-B8E9AEFE6033}" srcOrd="0" destOrd="0" presId="urn:microsoft.com/office/officeart/2005/8/layout/vList3#1"/>
    <dgm:cxn modelId="{465D5CD9-B0B3-4881-854C-FC23B0A0647B}" type="presParOf" srcId="{44FD1A75-1D1D-41D9-9039-069231528449}" destId="{24760E98-F98D-4255-9664-D6B36B363339}"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3E84FA-5AF2-4549-B6D0-F5A0594715FA}" type="doc">
      <dgm:prSet loTypeId="urn:microsoft.com/office/officeart/2005/8/layout/vList3#2" loCatId="list" qsTypeId="urn:microsoft.com/office/officeart/2005/8/quickstyle/simple1" qsCatId="simple" csTypeId="urn:microsoft.com/office/officeart/2005/8/colors/accent2_2" csCatId="accent2" phldr="1"/>
      <dgm:spPr/>
      <dgm:t>
        <a:bodyPr/>
        <a:lstStyle/>
        <a:p>
          <a:endParaRPr lang="en-ZA"/>
        </a:p>
      </dgm:t>
    </dgm:pt>
    <dgm:pt modelId="{354BA38C-87DB-4C80-A580-A42C08C9AD7F}">
      <dgm:prSet custT="1"/>
      <dgm:spPr/>
      <dgm:t>
        <a:bodyPr/>
        <a:lstStyle/>
        <a:p>
          <a:r>
            <a:rPr lang="en-ZA" sz="1400" b="1">
              <a:latin typeface="Arial Narrow" panose="020B0606020202030204" pitchFamily="34" charset="0"/>
              <a:cs typeface="Arial" panose="020B0604020202020204" pitchFamily="34" charset="0"/>
            </a:rPr>
            <a:t>Conviction rate in Complex Commercial Crime 92,2% (169/186)</a:t>
          </a:r>
          <a:endParaRPr lang="en-ZA" sz="1400" b="1" dirty="0">
            <a:latin typeface="Arial" panose="020B0604020202020204" pitchFamily="34" charset="0"/>
            <a:cs typeface="Arial" panose="020B0604020202020204" pitchFamily="34" charset="0"/>
          </a:endParaRPr>
        </a:p>
      </dgm:t>
    </dgm:pt>
    <dgm:pt modelId="{66F7214D-9FD9-4E05-852E-A0107CD21DCA}" type="parTrans" cxnId="{C8D1E487-3E10-43CD-A30A-6E01421A4955}">
      <dgm:prSet/>
      <dgm:spPr/>
      <dgm:t>
        <a:bodyPr/>
        <a:lstStyle/>
        <a:p>
          <a:endParaRPr lang="en-ZA" sz="1400"/>
        </a:p>
      </dgm:t>
    </dgm:pt>
    <dgm:pt modelId="{8364981A-BC1F-4EB8-A3AC-D817A4C341C3}" type="sibTrans" cxnId="{C8D1E487-3E10-43CD-A30A-6E01421A4955}">
      <dgm:prSet/>
      <dgm:spPr/>
      <dgm:t>
        <a:bodyPr/>
        <a:lstStyle/>
        <a:p>
          <a:endParaRPr lang="en-ZA" sz="1400"/>
        </a:p>
      </dgm:t>
    </dgm:pt>
    <dgm:pt modelId="{783E20F4-7D48-47B2-B14B-988711DD294C}">
      <dgm:prSet custT="1"/>
      <dgm:spPr/>
      <dgm:t>
        <a:bodyPr/>
        <a:lstStyle/>
        <a:p>
          <a:r>
            <a:rPr lang="en-US" sz="1400" b="1">
              <a:latin typeface="Arial Narrow" panose="020B0606020202030204" pitchFamily="34" charset="0"/>
              <a:ea typeface="+mn-ea"/>
              <a:cs typeface="Arial" panose="020B0604020202020204" pitchFamily="34" charset="0"/>
            </a:rPr>
            <a:t>Number of cases involving money laundering (27)</a:t>
          </a:r>
          <a:endParaRPr lang="en-ZA" sz="1400" b="1" dirty="0">
            <a:latin typeface="Arial" panose="020B0604020202020204" pitchFamily="34" charset="0"/>
            <a:cs typeface="Arial" panose="020B0604020202020204" pitchFamily="34" charset="0"/>
          </a:endParaRPr>
        </a:p>
      </dgm:t>
    </dgm:pt>
    <dgm:pt modelId="{3C524CE5-2EAC-4092-A1CF-692D0F23B21F}" type="parTrans" cxnId="{944A1484-D3F8-4156-A1E3-C695752B41BF}">
      <dgm:prSet/>
      <dgm:spPr/>
      <dgm:t>
        <a:bodyPr/>
        <a:lstStyle/>
        <a:p>
          <a:endParaRPr lang="en-ZA" sz="1400"/>
        </a:p>
      </dgm:t>
    </dgm:pt>
    <dgm:pt modelId="{73AC3B89-E50B-4B51-B6CA-C715C2981EE5}" type="sibTrans" cxnId="{944A1484-D3F8-4156-A1E3-C695752B41BF}">
      <dgm:prSet/>
      <dgm:spPr/>
      <dgm:t>
        <a:bodyPr/>
        <a:lstStyle/>
        <a:p>
          <a:endParaRPr lang="en-ZA" sz="1400"/>
        </a:p>
      </dgm:t>
    </dgm:pt>
    <dgm:pt modelId="{FAFAFFD9-3C2D-4386-908B-14E16916097C}">
      <dgm:prSet custT="1"/>
      <dgm:spPr/>
      <dgm:t>
        <a:bodyPr/>
        <a:lstStyle/>
        <a:p>
          <a:r>
            <a:rPr lang="en-US" sz="1400" b="1">
              <a:latin typeface="Arial Narrow" panose="020B0606020202030204" pitchFamily="34" charset="0"/>
              <a:ea typeface="+mn-ea"/>
              <a:cs typeface="Arial" panose="020B0604020202020204" pitchFamily="34" charset="0"/>
            </a:rPr>
            <a:t>Number of government officials and/or offences related to corruption (52) convicted of corruption </a:t>
          </a:r>
          <a:endParaRPr lang="en-ZA" sz="1400" b="1" dirty="0">
            <a:latin typeface="Arial" panose="020B0604020202020204" pitchFamily="34" charset="0"/>
            <a:cs typeface="Arial" panose="020B0604020202020204" pitchFamily="34" charset="0"/>
          </a:endParaRPr>
        </a:p>
      </dgm:t>
    </dgm:pt>
    <dgm:pt modelId="{A3ACEC45-0002-4D8E-B664-ECD650EB9C58}" type="sibTrans" cxnId="{621D8265-9A0E-4ACA-9438-8E55E37937FA}">
      <dgm:prSet/>
      <dgm:spPr/>
      <dgm:t>
        <a:bodyPr/>
        <a:lstStyle/>
        <a:p>
          <a:endParaRPr lang="en-ZA" sz="1400"/>
        </a:p>
      </dgm:t>
    </dgm:pt>
    <dgm:pt modelId="{E3509C96-7B0F-45E8-9739-234C44092A24}" type="parTrans" cxnId="{621D8265-9A0E-4ACA-9438-8E55E37937FA}">
      <dgm:prSet/>
      <dgm:spPr/>
      <dgm:t>
        <a:bodyPr/>
        <a:lstStyle/>
        <a:p>
          <a:endParaRPr lang="en-ZA" sz="1400"/>
        </a:p>
      </dgm:t>
    </dgm:pt>
    <dgm:pt modelId="{D3E075E1-ACF4-4A2C-922A-78B1BCC96088}">
      <dgm:prSet custT="1"/>
      <dgm:spPr/>
      <dgm:t>
        <a:bodyPr/>
        <a:lstStyle/>
        <a:p>
          <a:r>
            <a:rPr lang="en-ZA" sz="1400" b="1">
              <a:latin typeface="Arial Narrow" panose="020B0606020202030204" pitchFamily="34" charset="0"/>
              <a:ea typeface="+mn-ea"/>
              <a:cs typeface="Arial" panose="020B0604020202020204" pitchFamily="34" charset="0"/>
            </a:rPr>
            <a:t>Value of recoveries relating to corruption or related offences (R1.16m)</a:t>
          </a:r>
          <a:endParaRPr lang="en-ZA" sz="1400" b="1" dirty="0">
            <a:latin typeface="Arial" panose="020B0604020202020204" pitchFamily="34" charset="0"/>
            <a:cs typeface="Arial" panose="020B0604020202020204" pitchFamily="34" charset="0"/>
          </a:endParaRPr>
        </a:p>
      </dgm:t>
    </dgm:pt>
    <dgm:pt modelId="{31DE8692-3073-480E-B350-08C0F94D751C}" type="parTrans" cxnId="{97E7399B-F0ED-4B45-AF54-A7A39AB05D1A}">
      <dgm:prSet/>
      <dgm:spPr/>
      <dgm:t>
        <a:bodyPr/>
        <a:lstStyle/>
        <a:p>
          <a:endParaRPr lang="en-ZA"/>
        </a:p>
      </dgm:t>
    </dgm:pt>
    <dgm:pt modelId="{DD5C3195-C139-428E-AB3E-2B54A0DCE4DA}" type="sibTrans" cxnId="{97E7399B-F0ED-4B45-AF54-A7A39AB05D1A}">
      <dgm:prSet/>
      <dgm:spPr/>
      <dgm:t>
        <a:bodyPr/>
        <a:lstStyle/>
        <a:p>
          <a:endParaRPr lang="en-ZA"/>
        </a:p>
      </dgm:t>
    </dgm:pt>
    <dgm:pt modelId="{70AFAD23-9D69-43EB-BE95-D7C39D17044D}" type="pres">
      <dgm:prSet presAssocID="{263E84FA-5AF2-4549-B6D0-F5A0594715FA}" presName="linearFlow" presStyleCnt="0">
        <dgm:presLayoutVars>
          <dgm:dir/>
          <dgm:resizeHandles val="exact"/>
        </dgm:presLayoutVars>
      </dgm:prSet>
      <dgm:spPr/>
      <dgm:t>
        <a:bodyPr/>
        <a:lstStyle/>
        <a:p>
          <a:endParaRPr lang="en-US"/>
        </a:p>
      </dgm:t>
    </dgm:pt>
    <dgm:pt modelId="{ACC26B74-616D-4515-8693-329D058D9775}" type="pres">
      <dgm:prSet presAssocID="{354BA38C-87DB-4C80-A580-A42C08C9AD7F}" presName="composite" presStyleCnt="0"/>
      <dgm:spPr/>
    </dgm:pt>
    <dgm:pt modelId="{4D273139-14FA-410F-9EFB-738E4F90FB9C}" type="pres">
      <dgm:prSet presAssocID="{354BA38C-87DB-4C80-A580-A42C08C9AD7F}" presName="imgShp" presStyleLbl="fgImgPlace1" presStyleIdx="0" presStyleCnt="4"/>
      <dgm:spPr>
        <a:solidFill>
          <a:schemeClr val="accent1"/>
        </a:solidFill>
      </dgm:spPr>
    </dgm:pt>
    <dgm:pt modelId="{79B998F5-7DAA-4469-A052-408FC52AFA85}" type="pres">
      <dgm:prSet presAssocID="{354BA38C-87DB-4C80-A580-A42C08C9AD7F}" presName="txShp" presStyleLbl="node1" presStyleIdx="0" presStyleCnt="4">
        <dgm:presLayoutVars>
          <dgm:bulletEnabled val="1"/>
        </dgm:presLayoutVars>
      </dgm:prSet>
      <dgm:spPr/>
      <dgm:t>
        <a:bodyPr/>
        <a:lstStyle/>
        <a:p>
          <a:endParaRPr lang="en-US"/>
        </a:p>
      </dgm:t>
    </dgm:pt>
    <dgm:pt modelId="{B161F851-3E0F-4630-8F47-8CBEF94D721C}" type="pres">
      <dgm:prSet presAssocID="{8364981A-BC1F-4EB8-A3AC-D817A4C341C3}" presName="spacing" presStyleCnt="0"/>
      <dgm:spPr/>
    </dgm:pt>
    <dgm:pt modelId="{D5D55928-9951-4FA0-808A-2FD16A8AE27C}" type="pres">
      <dgm:prSet presAssocID="{FAFAFFD9-3C2D-4386-908B-14E16916097C}" presName="composite" presStyleCnt="0"/>
      <dgm:spPr/>
    </dgm:pt>
    <dgm:pt modelId="{014EAF4C-1815-4BDA-8DA6-73D0385A56DB}" type="pres">
      <dgm:prSet presAssocID="{FAFAFFD9-3C2D-4386-908B-14E16916097C}" presName="imgShp" presStyleLbl="fgImgPlace1" presStyleIdx="1" presStyleCnt="4"/>
      <dgm:spPr>
        <a:solidFill>
          <a:schemeClr val="accent1"/>
        </a:solidFill>
      </dgm:spPr>
    </dgm:pt>
    <dgm:pt modelId="{AC8C0700-2DC4-4908-AC27-234A30B61805}" type="pres">
      <dgm:prSet presAssocID="{FAFAFFD9-3C2D-4386-908B-14E16916097C}" presName="txShp" presStyleLbl="node1" presStyleIdx="1" presStyleCnt="4">
        <dgm:presLayoutVars>
          <dgm:bulletEnabled val="1"/>
        </dgm:presLayoutVars>
      </dgm:prSet>
      <dgm:spPr/>
      <dgm:t>
        <a:bodyPr/>
        <a:lstStyle/>
        <a:p>
          <a:endParaRPr lang="en-US"/>
        </a:p>
      </dgm:t>
    </dgm:pt>
    <dgm:pt modelId="{285C969D-B6A8-4F1E-B535-7EBA5E6EF6D2}" type="pres">
      <dgm:prSet presAssocID="{A3ACEC45-0002-4D8E-B664-ECD650EB9C58}" presName="spacing" presStyleCnt="0"/>
      <dgm:spPr/>
    </dgm:pt>
    <dgm:pt modelId="{8006D8A3-85F3-4565-8978-61FC1E40144D}" type="pres">
      <dgm:prSet presAssocID="{783E20F4-7D48-47B2-B14B-988711DD294C}" presName="composite" presStyleCnt="0"/>
      <dgm:spPr/>
    </dgm:pt>
    <dgm:pt modelId="{2CE63249-B9CD-46D2-8306-2D3094605E0A}" type="pres">
      <dgm:prSet presAssocID="{783E20F4-7D48-47B2-B14B-988711DD294C}" presName="imgShp" presStyleLbl="fgImgPlace1" presStyleIdx="2" presStyleCnt="4"/>
      <dgm:spPr>
        <a:solidFill>
          <a:schemeClr val="accent1"/>
        </a:solidFill>
      </dgm:spPr>
    </dgm:pt>
    <dgm:pt modelId="{91D4807E-3CD1-4C02-97F6-E738CD8FBDD5}" type="pres">
      <dgm:prSet presAssocID="{783E20F4-7D48-47B2-B14B-988711DD294C}" presName="txShp" presStyleLbl="node1" presStyleIdx="2" presStyleCnt="4">
        <dgm:presLayoutVars>
          <dgm:bulletEnabled val="1"/>
        </dgm:presLayoutVars>
      </dgm:prSet>
      <dgm:spPr/>
      <dgm:t>
        <a:bodyPr/>
        <a:lstStyle/>
        <a:p>
          <a:endParaRPr lang="en-US"/>
        </a:p>
      </dgm:t>
    </dgm:pt>
    <dgm:pt modelId="{DA4ED87F-C4E5-40E0-BD04-1B50EDBC6AE1}" type="pres">
      <dgm:prSet presAssocID="{73AC3B89-E50B-4B51-B6CA-C715C2981EE5}" presName="spacing" presStyleCnt="0"/>
      <dgm:spPr/>
    </dgm:pt>
    <dgm:pt modelId="{1B0D7CF0-0CCE-4889-BA57-709C1E315419}" type="pres">
      <dgm:prSet presAssocID="{D3E075E1-ACF4-4A2C-922A-78B1BCC96088}" presName="composite" presStyleCnt="0"/>
      <dgm:spPr/>
    </dgm:pt>
    <dgm:pt modelId="{2131D6E9-0A53-409E-BF9C-7D102CE0B88C}" type="pres">
      <dgm:prSet presAssocID="{D3E075E1-ACF4-4A2C-922A-78B1BCC96088}" presName="imgShp" presStyleLbl="fgImgPlace1" presStyleIdx="3" presStyleCnt="4"/>
      <dgm:spPr>
        <a:solidFill>
          <a:schemeClr val="accent1"/>
        </a:solidFill>
      </dgm:spPr>
    </dgm:pt>
    <dgm:pt modelId="{5BFD9E62-6B15-40D1-B6EE-A9170A7D0EF1}" type="pres">
      <dgm:prSet presAssocID="{D3E075E1-ACF4-4A2C-922A-78B1BCC96088}" presName="txShp" presStyleLbl="node1" presStyleIdx="3" presStyleCnt="4">
        <dgm:presLayoutVars>
          <dgm:bulletEnabled val="1"/>
        </dgm:presLayoutVars>
      </dgm:prSet>
      <dgm:spPr/>
      <dgm:t>
        <a:bodyPr/>
        <a:lstStyle/>
        <a:p>
          <a:endParaRPr lang="en-US"/>
        </a:p>
      </dgm:t>
    </dgm:pt>
  </dgm:ptLst>
  <dgm:cxnLst>
    <dgm:cxn modelId="{97E7399B-F0ED-4B45-AF54-A7A39AB05D1A}" srcId="{263E84FA-5AF2-4549-B6D0-F5A0594715FA}" destId="{D3E075E1-ACF4-4A2C-922A-78B1BCC96088}" srcOrd="3" destOrd="0" parTransId="{31DE8692-3073-480E-B350-08C0F94D751C}" sibTransId="{DD5C3195-C139-428E-AB3E-2B54A0DCE4DA}"/>
    <dgm:cxn modelId="{621D8265-9A0E-4ACA-9438-8E55E37937FA}" srcId="{263E84FA-5AF2-4549-B6D0-F5A0594715FA}" destId="{FAFAFFD9-3C2D-4386-908B-14E16916097C}" srcOrd="1" destOrd="0" parTransId="{E3509C96-7B0F-45E8-9739-234C44092A24}" sibTransId="{A3ACEC45-0002-4D8E-B664-ECD650EB9C58}"/>
    <dgm:cxn modelId="{944A1484-D3F8-4156-A1E3-C695752B41BF}" srcId="{263E84FA-5AF2-4549-B6D0-F5A0594715FA}" destId="{783E20F4-7D48-47B2-B14B-988711DD294C}" srcOrd="2" destOrd="0" parTransId="{3C524CE5-2EAC-4092-A1CF-692D0F23B21F}" sibTransId="{73AC3B89-E50B-4B51-B6CA-C715C2981EE5}"/>
    <dgm:cxn modelId="{6D18B810-7500-4B4F-81D7-5D69EAED9306}" type="presOf" srcId="{D3E075E1-ACF4-4A2C-922A-78B1BCC96088}" destId="{5BFD9E62-6B15-40D1-B6EE-A9170A7D0EF1}" srcOrd="0" destOrd="0" presId="urn:microsoft.com/office/officeart/2005/8/layout/vList3#2"/>
    <dgm:cxn modelId="{F47E8B4F-729F-447B-9DA0-10D6FDFBBB07}" type="presOf" srcId="{263E84FA-5AF2-4549-B6D0-F5A0594715FA}" destId="{70AFAD23-9D69-43EB-BE95-D7C39D17044D}" srcOrd="0" destOrd="0" presId="urn:microsoft.com/office/officeart/2005/8/layout/vList3#2"/>
    <dgm:cxn modelId="{5751DE4E-91EE-461E-A66C-E44C2CE63D86}" type="presOf" srcId="{783E20F4-7D48-47B2-B14B-988711DD294C}" destId="{91D4807E-3CD1-4C02-97F6-E738CD8FBDD5}" srcOrd="0" destOrd="0" presId="urn:microsoft.com/office/officeart/2005/8/layout/vList3#2"/>
    <dgm:cxn modelId="{C8D1E487-3E10-43CD-A30A-6E01421A4955}" srcId="{263E84FA-5AF2-4549-B6D0-F5A0594715FA}" destId="{354BA38C-87DB-4C80-A580-A42C08C9AD7F}" srcOrd="0" destOrd="0" parTransId="{66F7214D-9FD9-4E05-852E-A0107CD21DCA}" sibTransId="{8364981A-BC1F-4EB8-A3AC-D817A4C341C3}"/>
    <dgm:cxn modelId="{F8294E7D-3391-4F5B-9E94-FDF54660A28E}" type="presOf" srcId="{354BA38C-87DB-4C80-A580-A42C08C9AD7F}" destId="{79B998F5-7DAA-4469-A052-408FC52AFA85}" srcOrd="0" destOrd="0" presId="urn:microsoft.com/office/officeart/2005/8/layout/vList3#2"/>
    <dgm:cxn modelId="{F9320F82-C729-4347-9A64-0122C05699E3}" type="presOf" srcId="{FAFAFFD9-3C2D-4386-908B-14E16916097C}" destId="{AC8C0700-2DC4-4908-AC27-234A30B61805}" srcOrd="0" destOrd="0" presId="urn:microsoft.com/office/officeart/2005/8/layout/vList3#2"/>
    <dgm:cxn modelId="{FA68EC89-6EF2-4735-926A-8DBCEE2F10D3}" type="presParOf" srcId="{70AFAD23-9D69-43EB-BE95-D7C39D17044D}" destId="{ACC26B74-616D-4515-8693-329D058D9775}" srcOrd="0" destOrd="0" presId="urn:microsoft.com/office/officeart/2005/8/layout/vList3#2"/>
    <dgm:cxn modelId="{4CBB3B75-D087-4233-91DF-4721587C7EAC}" type="presParOf" srcId="{ACC26B74-616D-4515-8693-329D058D9775}" destId="{4D273139-14FA-410F-9EFB-738E4F90FB9C}" srcOrd="0" destOrd="0" presId="urn:microsoft.com/office/officeart/2005/8/layout/vList3#2"/>
    <dgm:cxn modelId="{BF8B61DF-866B-4AD3-832D-5BC7D7CC9807}" type="presParOf" srcId="{ACC26B74-616D-4515-8693-329D058D9775}" destId="{79B998F5-7DAA-4469-A052-408FC52AFA85}" srcOrd="1" destOrd="0" presId="urn:microsoft.com/office/officeart/2005/8/layout/vList3#2"/>
    <dgm:cxn modelId="{790BE79F-F1E0-472B-ABB3-3860ECFBD026}" type="presParOf" srcId="{70AFAD23-9D69-43EB-BE95-D7C39D17044D}" destId="{B161F851-3E0F-4630-8F47-8CBEF94D721C}" srcOrd="1" destOrd="0" presId="urn:microsoft.com/office/officeart/2005/8/layout/vList3#2"/>
    <dgm:cxn modelId="{B848C790-77FA-4CC5-9B0E-3AB738E110E3}" type="presParOf" srcId="{70AFAD23-9D69-43EB-BE95-D7C39D17044D}" destId="{D5D55928-9951-4FA0-808A-2FD16A8AE27C}" srcOrd="2" destOrd="0" presId="urn:microsoft.com/office/officeart/2005/8/layout/vList3#2"/>
    <dgm:cxn modelId="{855EADA2-8ECA-4A48-8D24-B777D53B7DC9}" type="presParOf" srcId="{D5D55928-9951-4FA0-808A-2FD16A8AE27C}" destId="{014EAF4C-1815-4BDA-8DA6-73D0385A56DB}" srcOrd="0" destOrd="0" presId="urn:microsoft.com/office/officeart/2005/8/layout/vList3#2"/>
    <dgm:cxn modelId="{6171DC1F-1525-4134-8E9E-9BEF9197D3C6}" type="presParOf" srcId="{D5D55928-9951-4FA0-808A-2FD16A8AE27C}" destId="{AC8C0700-2DC4-4908-AC27-234A30B61805}" srcOrd="1" destOrd="0" presId="urn:microsoft.com/office/officeart/2005/8/layout/vList3#2"/>
    <dgm:cxn modelId="{1B93DAC3-A018-4C83-AA8C-DB46668A0553}" type="presParOf" srcId="{70AFAD23-9D69-43EB-BE95-D7C39D17044D}" destId="{285C969D-B6A8-4F1E-B535-7EBA5E6EF6D2}" srcOrd="3" destOrd="0" presId="urn:microsoft.com/office/officeart/2005/8/layout/vList3#2"/>
    <dgm:cxn modelId="{81221157-7B03-4620-B9C5-F6E22A6FF9D3}" type="presParOf" srcId="{70AFAD23-9D69-43EB-BE95-D7C39D17044D}" destId="{8006D8A3-85F3-4565-8978-61FC1E40144D}" srcOrd="4" destOrd="0" presId="urn:microsoft.com/office/officeart/2005/8/layout/vList3#2"/>
    <dgm:cxn modelId="{F944FC68-298E-41A9-84CB-8D49F10AFB06}" type="presParOf" srcId="{8006D8A3-85F3-4565-8978-61FC1E40144D}" destId="{2CE63249-B9CD-46D2-8306-2D3094605E0A}" srcOrd="0" destOrd="0" presId="urn:microsoft.com/office/officeart/2005/8/layout/vList3#2"/>
    <dgm:cxn modelId="{B40AE051-8DBB-4D44-AFA6-AC5679CE9EE3}" type="presParOf" srcId="{8006D8A3-85F3-4565-8978-61FC1E40144D}" destId="{91D4807E-3CD1-4C02-97F6-E738CD8FBDD5}" srcOrd="1" destOrd="0" presId="urn:microsoft.com/office/officeart/2005/8/layout/vList3#2"/>
    <dgm:cxn modelId="{2E51D65A-C67C-4549-8785-0C29C0B4CD55}" type="presParOf" srcId="{70AFAD23-9D69-43EB-BE95-D7C39D17044D}" destId="{DA4ED87F-C4E5-40E0-BD04-1B50EDBC6AE1}" srcOrd="5" destOrd="0" presId="urn:microsoft.com/office/officeart/2005/8/layout/vList3#2"/>
    <dgm:cxn modelId="{35014A6D-C380-4D77-BC43-EC3C916D0376}" type="presParOf" srcId="{70AFAD23-9D69-43EB-BE95-D7C39D17044D}" destId="{1B0D7CF0-0CCE-4889-BA57-709C1E315419}" srcOrd="6" destOrd="0" presId="urn:microsoft.com/office/officeart/2005/8/layout/vList3#2"/>
    <dgm:cxn modelId="{5725D2CF-8764-447A-B639-6E5F16109B9C}" type="presParOf" srcId="{1B0D7CF0-0CCE-4889-BA57-709C1E315419}" destId="{2131D6E9-0A53-409E-BF9C-7D102CE0B88C}" srcOrd="0" destOrd="0" presId="urn:microsoft.com/office/officeart/2005/8/layout/vList3#2"/>
    <dgm:cxn modelId="{57BFE08D-8C6E-4AD9-BEAF-78B64AD1CCFA}" type="presParOf" srcId="{1B0D7CF0-0CCE-4889-BA57-709C1E315419}" destId="{5BFD9E62-6B15-40D1-B6EE-A9170A7D0EF1}"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35DAF6-B88C-44D3-9217-AC3914CE9D37}" type="doc">
      <dgm:prSet loTypeId="urn:microsoft.com/office/officeart/2005/8/layout/default#3" loCatId="list" qsTypeId="urn:microsoft.com/office/officeart/2005/8/quickstyle/simple1" qsCatId="simple" csTypeId="urn:microsoft.com/office/officeart/2005/8/colors/accent6_3" csCatId="accent6" phldr="1"/>
      <dgm:spPr/>
      <dgm:t>
        <a:bodyPr/>
        <a:lstStyle/>
        <a:p>
          <a:endParaRPr lang="en-ZA"/>
        </a:p>
      </dgm:t>
    </dgm:pt>
    <dgm:pt modelId="{97FF9B70-FFD8-4309-921E-964612367981}">
      <dgm:prSet phldrT="[Text]" custT="1"/>
      <dgm:spPr>
        <a:solidFill>
          <a:schemeClr val="bg2">
            <a:lumMod val="90000"/>
          </a:schemeClr>
        </a:solidFill>
        <a:effectLst>
          <a:glow rad="139700">
            <a:schemeClr val="accent6">
              <a:satMod val="175000"/>
              <a:alpha val="40000"/>
            </a:schemeClr>
          </a:glow>
        </a:effectLst>
      </dgm:spPr>
      <dgm:t>
        <a:bodyPr/>
        <a:lstStyle/>
        <a:p>
          <a:r>
            <a:rPr lang="en-ZA" sz="1400" b="1" dirty="0">
              <a:solidFill>
                <a:schemeClr val="tx1"/>
              </a:solidFill>
              <a:latin typeface="Arial Narrow" panose="020B0606020202030204" pitchFamily="34" charset="0"/>
              <a:cs typeface="Arial" panose="020B0604020202020204" pitchFamily="34" charset="0"/>
            </a:rPr>
            <a:t>190 completed forfeiture cases vs 150 target</a:t>
          </a:r>
        </a:p>
      </dgm:t>
    </dgm:pt>
    <dgm:pt modelId="{5FB4F9ED-9CD4-48D5-A9D8-16B4E2233A8C}" type="parTrans" cxnId="{FA1006E3-830A-4BD8-9E10-3713AC946F01}">
      <dgm:prSet/>
      <dgm:spPr/>
      <dgm:t>
        <a:bodyPr/>
        <a:lstStyle/>
        <a:p>
          <a:endParaRPr lang="en-ZA" b="1">
            <a:solidFill>
              <a:schemeClr val="tx1"/>
            </a:solidFill>
          </a:endParaRPr>
        </a:p>
      </dgm:t>
    </dgm:pt>
    <dgm:pt modelId="{11D6A8E9-D2B6-4CF8-A57A-D626B1CA7FA7}" type="sibTrans" cxnId="{FA1006E3-830A-4BD8-9E10-3713AC946F01}">
      <dgm:prSet/>
      <dgm:spPr/>
      <dgm:t>
        <a:bodyPr/>
        <a:lstStyle/>
        <a:p>
          <a:endParaRPr lang="en-ZA" b="1">
            <a:solidFill>
              <a:schemeClr val="tx1"/>
            </a:solidFill>
          </a:endParaRPr>
        </a:p>
      </dgm:t>
    </dgm:pt>
    <dgm:pt modelId="{4E18A4D1-BB6E-4F77-AD3A-0F810D49BA58}">
      <dgm:prSet phldrT="[Text]" custT="1"/>
      <dgm:spPr>
        <a:solidFill>
          <a:schemeClr val="bg2">
            <a:lumMod val="90000"/>
          </a:schemeClr>
        </a:solidFill>
        <a:effectLst>
          <a:glow rad="139700">
            <a:schemeClr val="accent6">
              <a:satMod val="175000"/>
              <a:alpha val="40000"/>
            </a:schemeClr>
          </a:glow>
        </a:effectLst>
      </dgm:spPr>
      <dgm:t>
        <a:bodyPr/>
        <a:lstStyle/>
        <a:p>
          <a:r>
            <a:rPr lang="en-ZA" sz="1400" b="1" dirty="0">
              <a:solidFill>
                <a:schemeClr val="tx1"/>
              </a:solidFill>
              <a:latin typeface="Arial Narrow" panose="020B0606020202030204" pitchFamily="34" charset="0"/>
              <a:cs typeface="Arial" panose="020B0604020202020204" pitchFamily="34" charset="0"/>
            </a:rPr>
            <a:t>145 freezing orders vs 132 target</a:t>
          </a:r>
        </a:p>
      </dgm:t>
    </dgm:pt>
    <dgm:pt modelId="{F2017808-9568-4D43-BA21-A1E28D4A83A6}" type="parTrans" cxnId="{A130BFAE-E2AC-4FAE-8C0D-55FD8ACB1F43}">
      <dgm:prSet/>
      <dgm:spPr/>
      <dgm:t>
        <a:bodyPr/>
        <a:lstStyle/>
        <a:p>
          <a:endParaRPr lang="en-ZA" b="1">
            <a:solidFill>
              <a:schemeClr val="tx1"/>
            </a:solidFill>
          </a:endParaRPr>
        </a:p>
      </dgm:t>
    </dgm:pt>
    <dgm:pt modelId="{8B5E0DB4-0123-4578-A8DD-9427C21A026A}" type="sibTrans" cxnId="{A130BFAE-E2AC-4FAE-8C0D-55FD8ACB1F43}">
      <dgm:prSet/>
      <dgm:spPr/>
      <dgm:t>
        <a:bodyPr/>
        <a:lstStyle/>
        <a:p>
          <a:endParaRPr lang="en-ZA" b="1">
            <a:solidFill>
              <a:schemeClr val="tx1"/>
            </a:solidFill>
          </a:endParaRPr>
        </a:p>
      </dgm:t>
    </dgm:pt>
    <dgm:pt modelId="{64E7AA5F-22F9-469A-9ABB-71654CA17692}">
      <dgm:prSet phldrT="[Text]" custT="1"/>
      <dgm:spPr>
        <a:solidFill>
          <a:schemeClr val="bg2">
            <a:lumMod val="90000"/>
          </a:schemeClr>
        </a:solidFill>
        <a:effectLst>
          <a:glow rad="139700">
            <a:schemeClr val="accent6">
              <a:satMod val="175000"/>
              <a:alpha val="40000"/>
            </a:schemeClr>
          </a:glow>
        </a:effectLst>
      </dgm:spPr>
      <dgm:t>
        <a:bodyPr/>
        <a:lstStyle/>
        <a:p>
          <a:r>
            <a:rPr lang="en-ZA" sz="1400" b="1" dirty="0">
              <a:solidFill>
                <a:schemeClr val="tx1"/>
              </a:solidFill>
              <a:latin typeface="Arial Narrow" panose="020B0606020202030204" pitchFamily="34" charset="0"/>
              <a:cs typeface="Arial" panose="020B0604020202020204" pitchFamily="34" charset="0"/>
            </a:rPr>
            <a:t>Top 10 initiative – 90% success rate of priority cases enrolled</a:t>
          </a:r>
        </a:p>
      </dgm:t>
    </dgm:pt>
    <dgm:pt modelId="{8A28FD78-1422-4E09-953A-70C6CA8DE260}" type="parTrans" cxnId="{EDEDAB04-B829-4A45-AEF9-D0C3A13F7F4A}">
      <dgm:prSet/>
      <dgm:spPr/>
      <dgm:t>
        <a:bodyPr/>
        <a:lstStyle/>
        <a:p>
          <a:endParaRPr lang="en-ZA" b="1">
            <a:solidFill>
              <a:schemeClr val="tx1"/>
            </a:solidFill>
          </a:endParaRPr>
        </a:p>
      </dgm:t>
    </dgm:pt>
    <dgm:pt modelId="{59A92295-05F0-47CE-9546-4F0A20701544}" type="sibTrans" cxnId="{EDEDAB04-B829-4A45-AEF9-D0C3A13F7F4A}">
      <dgm:prSet/>
      <dgm:spPr/>
      <dgm:t>
        <a:bodyPr/>
        <a:lstStyle/>
        <a:p>
          <a:endParaRPr lang="en-ZA" b="1">
            <a:solidFill>
              <a:schemeClr val="tx1"/>
            </a:solidFill>
          </a:endParaRPr>
        </a:p>
      </dgm:t>
    </dgm:pt>
    <dgm:pt modelId="{54AFBE91-6585-4BA6-BAE9-416C688788FF}">
      <dgm:prSet phldrT="[Text]" custT="1"/>
      <dgm:spPr>
        <a:solidFill>
          <a:schemeClr val="bg2">
            <a:lumMod val="90000"/>
          </a:schemeClr>
        </a:solidFill>
        <a:effectLst>
          <a:glow rad="228600">
            <a:schemeClr val="accent6">
              <a:satMod val="175000"/>
              <a:alpha val="40000"/>
            </a:schemeClr>
          </a:glow>
        </a:effectLst>
      </dgm:spPr>
      <dgm:t>
        <a:bodyPr/>
        <a:lstStyle/>
        <a:p>
          <a:r>
            <a:rPr lang="en-ZA" sz="1400" b="1" dirty="0">
              <a:solidFill>
                <a:schemeClr val="tx1"/>
              </a:solidFill>
              <a:latin typeface="Arial Narrow" panose="020B0606020202030204" pitchFamily="34" charset="0"/>
              <a:cs typeface="Arial" panose="020B0604020202020204" pitchFamily="34" charset="0"/>
            </a:rPr>
            <a:t>Success rate of 99%</a:t>
          </a:r>
        </a:p>
      </dgm:t>
    </dgm:pt>
    <dgm:pt modelId="{1C40918D-2584-496D-A23E-AFE13B1501EC}" type="sibTrans" cxnId="{C2A74A1A-11AF-4CE8-A000-60A1E88571EE}">
      <dgm:prSet/>
      <dgm:spPr/>
      <dgm:t>
        <a:bodyPr/>
        <a:lstStyle/>
        <a:p>
          <a:endParaRPr lang="en-ZA" b="1">
            <a:solidFill>
              <a:schemeClr val="tx1"/>
            </a:solidFill>
          </a:endParaRPr>
        </a:p>
      </dgm:t>
    </dgm:pt>
    <dgm:pt modelId="{3CE6D002-5B21-4C97-B4E0-B1980D6B38ED}" type="parTrans" cxnId="{C2A74A1A-11AF-4CE8-A000-60A1E88571EE}">
      <dgm:prSet/>
      <dgm:spPr/>
      <dgm:t>
        <a:bodyPr/>
        <a:lstStyle/>
        <a:p>
          <a:endParaRPr lang="en-ZA" b="1">
            <a:solidFill>
              <a:schemeClr val="tx1"/>
            </a:solidFill>
          </a:endParaRPr>
        </a:p>
      </dgm:t>
    </dgm:pt>
    <dgm:pt modelId="{B59A6316-A7BE-4D2B-8463-7E03ECC7A876}" type="pres">
      <dgm:prSet presAssocID="{FA35DAF6-B88C-44D3-9217-AC3914CE9D37}" presName="diagram" presStyleCnt="0">
        <dgm:presLayoutVars>
          <dgm:dir/>
          <dgm:resizeHandles val="exact"/>
        </dgm:presLayoutVars>
      </dgm:prSet>
      <dgm:spPr/>
      <dgm:t>
        <a:bodyPr/>
        <a:lstStyle/>
        <a:p>
          <a:endParaRPr lang="en-US"/>
        </a:p>
      </dgm:t>
    </dgm:pt>
    <dgm:pt modelId="{4CF05FF1-2A9C-4839-BB45-B1248387E427}" type="pres">
      <dgm:prSet presAssocID="{97FF9B70-FFD8-4309-921E-964612367981}" presName="node" presStyleLbl="node1" presStyleIdx="0" presStyleCnt="4" custLinFactNeighborX="-3067" custLinFactNeighborY="-12903">
        <dgm:presLayoutVars>
          <dgm:bulletEnabled val="1"/>
        </dgm:presLayoutVars>
      </dgm:prSet>
      <dgm:spPr/>
      <dgm:t>
        <a:bodyPr/>
        <a:lstStyle/>
        <a:p>
          <a:endParaRPr lang="en-US"/>
        </a:p>
      </dgm:t>
    </dgm:pt>
    <dgm:pt modelId="{12AF6597-AD38-46C4-B88E-85DF7F079492}" type="pres">
      <dgm:prSet presAssocID="{11D6A8E9-D2B6-4CF8-A57A-D626B1CA7FA7}" presName="sibTrans" presStyleCnt="0"/>
      <dgm:spPr/>
    </dgm:pt>
    <dgm:pt modelId="{4A3062B3-D4DB-415A-9A43-0BF91A4E76EA}" type="pres">
      <dgm:prSet presAssocID="{4E18A4D1-BB6E-4F77-AD3A-0F810D49BA58}" presName="node" presStyleLbl="node1" presStyleIdx="1" presStyleCnt="4">
        <dgm:presLayoutVars>
          <dgm:bulletEnabled val="1"/>
        </dgm:presLayoutVars>
      </dgm:prSet>
      <dgm:spPr/>
      <dgm:t>
        <a:bodyPr/>
        <a:lstStyle/>
        <a:p>
          <a:endParaRPr lang="en-US"/>
        </a:p>
      </dgm:t>
    </dgm:pt>
    <dgm:pt modelId="{E6F084ED-71C6-4F49-9BA2-512D340E1387}" type="pres">
      <dgm:prSet presAssocID="{8B5E0DB4-0123-4578-A8DD-9427C21A026A}" presName="sibTrans" presStyleCnt="0"/>
      <dgm:spPr/>
    </dgm:pt>
    <dgm:pt modelId="{0C3DE7AF-3DDB-4F72-A315-7A019C8BFD51}" type="pres">
      <dgm:prSet presAssocID="{54AFBE91-6585-4BA6-BAE9-416C688788FF}" presName="node" presStyleLbl="node1" presStyleIdx="2" presStyleCnt="4">
        <dgm:presLayoutVars>
          <dgm:bulletEnabled val="1"/>
        </dgm:presLayoutVars>
      </dgm:prSet>
      <dgm:spPr/>
      <dgm:t>
        <a:bodyPr/>
        <a:lstStyle/>
        <a:p>
          <a:endParaRPr lang="en-US"/>
        </a:p>
      </dgm:t>
    </dgm:pt>
    <dgm:pt modelId="{CF54FBC0-9B38-40DE-97D9-E961B6D56FB9}" type="pres">
      <dgm:prSet presAssocID="{1C40918D-2584-496D-A23E-AFE13B1501EC}" presName="sibTrans" presStyleCnt="0"/>
      <dgm:spPr/>
    </dgm:pt>
    <dgm:pt modelId="{D050CCE6-CC6B-43C1-8A13-5E9DB4A19AE2}" type="pres">
      <dgm:prSet presAssocID="{64E7AA5F-22F9-469A-9ABB-71654CA17692}" presName="node" presStyleLbl="node1" presStyleIdx="3" presStyleCnt="4">
        <dgm:presLayoutVars>
          <dgm:bulletEnabled val="1"/>
        </dgm:presLayoutVars>
      </dgm:prSet>
      <dgm:spPr/>
      <dgm:t>
        <a:bodyPr/>
        <a:lstStyle/>
        <a:p>
          <a:endParaRPr lang="en-US"/>
        </a:p>
      </dgm:t>
    </dgm:pt>
  </dgm:ptLst>
  <dgm:cxnLst>
    <dgm:cxn modelId="{7FCA10CB-33B1-4946-B40C-EDCB06D40C9F}" type="presOf" srcId="{FA35DAF6-B88C-44D3-9217-AC3914CE9D37}" destId="{B59A6316-A7BE-4D2B-8463-7E03ECC7A876}" srcOrd="0" destOrd="0" presId="urn:microsoft.com/office/officeart/2005/8/layout/default#3"/>
    <dgm:cxn modelId="{AED6B801-0A4B-4E12-8602-019FEE9DB1E3}" type="presOf" srcId="{97FF9B70-FFD8-4309-921E-964612367981}" destId="{4CF05FF1-2A9C-4839-BB45-B1248387E427}" srcOrd="0" destOrd="0" presId="urn:microsoft.com/office/officeart/2005/8/layout/default#3"/>
    <dgm:cxn modelId="{A130BFAE-E2AC-4FAE-8C0D-55FD8ACB1F43}" srcId="{FA35DAF6-B88C-44D3-9217-AC3914CE9D37}" destId="{4E18A4D1-BB6E-4F77-AD3A-0F810D49BA58}" srcOrd="1" destOrd="0" parTransId="{F2017808-9568-4D43-BA21-A1E28D4A83A6}" sibTransId="{8B5E0DB4-0123-4578-A8DD-9427C21A026A}"/>
    <dgm:cxn modelId="{FA1006E3-830A-4BD8-9E10-3713AC946F01}" srcId="{FA35DAF6-B88C-44D3-9217-AC3914CE9D37}" destId="{97FF9B70-FFD8-4309-921E-964612367981}" srcOrd="0" destOrd="0" parTransId="{5FB4F9ED-9CD4-48D5-A9D8-16B4E2233A8C}" sibTransId="{11D6A8E9-D2B6-4CF8-A57A-D626B1CA7FA7}"/>
    <dgm:cxn modelId="{EDEDAB04-B829-4A45-AEF9-D0C3A13F7F4A}" srcId="{FA35DAF6-B88C-44D3-9217-AC3914CE9D37}" destId="{64E7AA5F-22F9-469A-9ABB-71654CA17692}" srcOrd="3" destOrd="0" parTransId="{8A28FD78-1422-4E09-953A-70C6CA8DE260}" sibTransId="{59A92295-05F0-47CE-9546-4F0A20701544}"/>
    <dgm:cxn modelId="{307A07C5-C119-4304-A3F9-CE0DDEEC947B}" type="presOf" srcId="{4E18A4D1-BB6E-4F77-AD3A-0F810D49BA58}" destId="{4A3062B3-D4DB-415A-9A43-0BF91A4E76EA}" srcOrd="0" destOrd="0" presId="urn:microsoft.com/office/officeart/2005/8/layout/default#3"/>
    <dgm:cxn modelId="{DB88EBB0-1CA7-40E0-A06A-C6365569BDDD}" type="presOf" srcId="{54AFBE91-6585-4BA6-BAE9-416C688788FF}" destId="{0C3DE7AF-3DDB-4F72-A315-7A019C8BFD51}" srcOrd="0" destOrd="0" presId="urn:microsoft.com/office/officeart/2005/8/layout/default#3"/>
    <dgm:cxn modelId="{6DB9485D-4694-43A3-AD89-94602CEC31E7}" type="presOf" srcId="{64E7AA5F-22F9-469A-9ABB-71654CA17692}" destId="{D050CCE6-CC6B-43C1-8A13-5E9DB4A19AE2}" srcOrd="0" destOrd="0" presId="urn:microsoft.com/office/officeart/2005/8/layout/default#3"/>
    <dgm:cxn modelId="{C2A74A1A-11AF-4CE8-A000-60A1E88571EE}" srcId="{FA35DAF6-B88C-44D3-9217-AC3914CE9D37}" destId="{54AFBE91-6585-4BA6-BAE9-416C688788FF}" srcOrd="2" destOrd="0" parTransId="{3CE6D002-5B21-4C97-B4E0-B1980D6B38ED}" sibTransId="{1C40918D-2584-496D-A23E-AFE13B1501EC}"/>
    <dgm:cxn modelId="{E1F5295E-9D78-4B78-BF51-3B34F93FCAA8}" type="presParOf" srcId="{B59A6316-A7BE-4D2B-8463-7E03ECC7A876}" destId="{4CF05FF1-2A9C-4839-BB45-B1248387E427}" srcOrd="0" destOrd="0" presId="urn:microsoft.com/office/officeart/2005/8/layout/default#3"/>
    <dgm:cxn modelId="{7484EE9A-9228-4B1C-8294-2C4E87F94EFF}" type="presParOf" srcId="{B59A6316-A7BE-4D2B-8463-7E03ECC7A876}" destId="{12AF6597-AD38-46C4-B88E-85DF7F079492}" srcOrd="1" destOrd="0" presId="urn:microsoft.com/office/officeart/2005/8/layout/default#3"/>
    <dgm:cxn modelId="{A2F8F204-59CA-4E9C-A6C7-0A5A243F7AB7}" type="presParOf" srcId="{B59A6316-A7BE-4D2B-8463-7E03ECC7A876}" destId="{4A3062B3-D4DB-415A-9A43-0BF91A4E76EA}" srcOrd="2" destOrd="0" presId="urn:microsoft.com/office/officeart/2005/8/layout/default#3"/>
    <dgm:cxn modelId="{F473C72F-AD87-44E1-95DA-11669D3EB7FE}" type="presParOf" srcId="{B59A6316-A7BE-4D2B-8463-7E03ECC7A876}" destId="{E6F084ED-71C6-4F49-9BA2-512D340E1387}" srcOrd="3" destOrd="0" presId="urn:microsoft.com/office/officeart/2005/8/layout/default#3"/>
    <dgm:cxn modelId="{D952B052-A570-47E3-B3AF-68D1DECB825B}" type="presParOf" srcId="{B59A6316-A7BE-4D2B-8463-7E03ECC7A876}" destId="{0C3DE7AF-3DDB-4F72-A315-7A019C8BFD51}" srcOrd="4" destOrd="0" presId="urn:microsoft.com/office/officeart/2005/8/layout/default#3"/>
    <dgm:cxn modelId="{3AA939B2-BC5F-4D2B-8125-09E0646427CC}" type="presParOf" srcId="{B59A6316-A7BE-4D2B-8463-7E03ECC7A876}" destId="{CF54FBC0-9B38-40DE-97D9-E961B6D56FB9}" srcOrd="5" destOrd="0" presId="urn:microsoft.com/office/officeart/2005/8/layout/default#3"/>
    <dgm:cxn modelId="{E7835683-B1CC-4D1D-A43A-93B22AB657CC}" type="presParOf" srcId="{B59A6316-A7BE-4D2B-8463-7E03ECC7A876}" destId="{D050CCE6-CC6B-43C1-8A13-5E9DB4A19AE2}" srcOrd="6" destOrd="0" presId="urn:microsoft.com/office/officeart/2005/8/layout/defaul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11AC35-611C-41C5-B886-7CB92765D95E}">
      <dsp:nvSpPr>
        <dsp:cNvPr id="0" name=""/>
        <dsp:cNvSpPr/>
      </dsp:nvSpPr>
      <dsp:spPr>
        <a:xfrm>
          <a:off x="1086678" y="2340224"/>
          <a:ext cx="347745" cy="2070714"/>
        </a:xfrm>
        <a:custGeom>
          <a:avLst/>
          <a:gdLst/>
          <a:ahLst/>
          <a:cxnLst/>
          <a:rect l="0" t="0" r="0" b="0"/>
          <a:pathLst>
            <a:path>
              <a:moveTo>
                <a:pt x="0" y="0"/>
              </a:moveTo>
              <a:lnTo>
                <a:pt x="173872" y="0"/>
              </a:lnTo>
              <a:lnTo>
                <a:pt x="173872" y="2070714"/>
              </a:lnTo>
              <a:lnTo>
                <a:pt x="347745" y="2070714"/>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latin typeface="Arial Narrow" panose="020B0606020202030204" pitchFamily="34" charset="0"/>
          </a:endParaRPr>
        </a:p>
      </dsp:txBody>
      <dsp:txXfrm>
        <a:off x="1208058" y="3323089"/>
        <a:ext cx="104985" cy="104985"/>
      </dsp:txXfrm>
    </dsp:sp>
    <dsp:sp modelId="{6DCEF3A7-B9BE-469F-92B5-4605CFE01CC9}">
      <dsp:nvSpPr>
        <dsp:cNvPr id="0" name=""/>
        <dsp:cNvSpPr/>
      </dsp:nvSpPr>
      <dsp:spPr>
        <a:xfrm>
          <a:off x="1086678" y="2340224"/>
          <a:ext cx="347745" cy="1325250"/>
        </a:xfrm>
        <a:custGeom>
          <a:avLst/>
          <a:gdLst/>
          <a:ahLst/>
          <a:cxnLst/>
          <a:rect l="0" t="0" r="0" b="0"/>
          <a:pathLst>
            <a:path>
              <a:moveTo>
                <a:pt x="0" y="0"/>
              </a:moveTo>
              <a:lnTo>
                <a:pt x="173872" y="0"/>
              </a:lnTo>
              <a:lnTo>
                <a:pt x="173872" y="1325250"/>
              </a:lnTo>
              <a:lnTo>
                <a:pt x="347745" y="132525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1226298" y="2968596"/>
        <a:ext cx="68505" cy="68505"/>
      </dsp:txXfrm>
    </dsp:sp>
    <dsp:sp modelId="{5FDCDE3C-1846-4EB4-8E05-EE431AA42BF3}">
      <dsp:nvSpPr>
        <dsp:cNvPr id="0" name=""/>
        <dsp:cNvSpPr/>
      </dsp:nvSpPr>
      <dsp:spPr>
        <a:xfrm>
          <a:off x="1086678" y="2340224"/>
          <a:ext cx="347745" cy="579786"/>
        </a:xfrm>
        <a:custGeom>
          <a:avLst/>
          <a:gdLst/>
          <a:ahLst/>
          <a:cxnLst/>
          <a:rect l="0" t="0" r="0" b="0"/>
          <a:pathLst>
            <a:path>
              <a:moveTo>
                <a:pt x="0" y="0"/>
              </a:moveTo>
              <a:lnTo>
                <a:pt x="173872" y="0"/>
              </a:lnTo>
              <a:lnTo>
                <a:pt x="173872" y="579786"/>
              </a:lnTo>
              <a:lnTo>
                <a:pt x="347745" y="579786"/>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43649" y="2613215"/>
        <a:ext cx="33803" cy="33803"/>
      </dsp:txXfrm>
    </dsp:sp>
    <dsp:sp modelId="{1C09155B-AB4E-425E-A7C6-27B97FD744E7}">
      <dsp:nvSpPr>
        <dsp:cNvPr id="0" name=""/>
        <dsp:cNvSpPr/>
      </dsp:nvSpPr>
      <dsp:spPr>
        <a:xfrm>
          <a:off x="1086678" y="2211665"/>
          <a:ext cx="347745" cy="91440"/>
        </a:xfrm>
        <a:custGeom>
          <a:avLst/>
          <a:gdLst/>
          <a:ahLst/>
          <a:cxnLst/>
          <a:rect l="0" t="0" r="0" b="0"/>
          <a:pathLst>
            <a:path>
              <a:moveTo>
                <a:pt x="0" y="128558"/>
              </a:moveTo>
              <a:lnTo>
                <a:pt x="173872" y="128558"/>
              </a:lnTo>
              <a:lnTo>
                <a:pt x="173872" y="45720"/>
              </a:lnTo>
              <a:lnTo>
                <a:pt x="347745" y="4572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1251614" y="2248448"/>
        <a:ext cx="17873" cy="17873"/>
      </dsp:txXfrm>
    </dsp:sp>
    <dsp:sp modelId="{948691F2-20E7-4D19-96A0-CF84AF9E58E7}">
      <dsp:nvSpPr>
        <dsp:cNvPr id="0" name=""/>
        <dsp:cNvSpPr/>
      </dsp:nvSpPr>
      <dsp:spPr>
        <a:xfrm>
          <a:off x="1086678" y="1594760"/>
          <a:ext cx="347745" cy="745464"/>
        </a:xfrm>
        <a:custGeom>
          <a:avLst/>
          <a:gdLst/>
          <a:ahLst/>
          <a:cxnLst/>
          <a:rect l="0" t="0" r="0" b="0"/>
          <a:pathLst>
            <a:path>
              <a:moveTo>
                <a:pt x="0" y="745464"/>
              </a:moveTo>
              <a:lnTo>
                <a:pt x="173872" y="745464"/>
              </a:lnTo>
              <a:lnTo>
                <a:pt x="173872" y="0"/>
              </a:lnTo>
              <a:lnTo>
                <a:pt x="347745"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1239986" y="1946927"/>
        <a:ext cx="41129" cy="41129"/>
      </dsp:txXfrm>
    </dsp:sp>
    <dsp:sp modelId="{1DDBEAE7-2256-4D5E-9BA3-604F0DC81BC8}">
      <dsp:nvSpPr>
        <dsp:cNvPr id="0" name=""/>
        <dsp:cNvSpPr/>
      </dsp:nvSpPr>
      <dsp:spPr>
        <a:xfrm>
          <a:off x="1086678" y="932134"/>
          <a:ext cx="347745" cy="1408089"/>
        </a:xfrm>
        <a:custGeom>
          <a:avLst/>
          <a:gdLst/>
          <a:ahLst/>
          <a:cxnLst/>
          <a:rect l="0" t="0" r="0" b="0"/>
          <a:pathLst>
            <a:path>
              <a:moveTo>
                <a:pt x="0" y="1408089"/>
              </a:moveTo>
              <a:lnTo>
                <a:pt x="173872" y="1408089"/>
              </a:lnTo>
              <a:lnTo>
                <a:pt x="173872" y="0"/>
              </a:lnTo>
              <a:lnTo>
                <a:pt x="347745"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1224291" y="1599919"/>
        <a:ext cx="72519" cy="72519"/>
      </dsp:txXfrm>
    </dsp:sp>
    <dsp:sp modelId="{725274E9-F6A5-48E0-9580-9E6B47BF1920}">
      <dsp:nvSpPr>
        <dsp:cNvPr id="0" name=""/>
        <dsp:cNvSpPr/>
      </dsp:nvSpPr>
      <dsp:spPr>
        <a:xfrm>
          <a:off x="1086678" y="269509"/>
          <a:ext cx="347745" cy="2070714"/>
        </a:xfrm>
        <a:custGeom>
          <a:avLst/>
          <a:gdLst/>
          <a:ahLst/>
          <a:cxnLst/>
          <a:rect l="0" t="0" r="0" b="0"/>
          <a:pathLst>
            <a:path>
              <a:moveTo>
                <a:pt x="0" y="2070714"/>
              </a:moveTo>
              <a:lnTo>
                <a:pt x="173872" y="2070714"/>
              </a:lnTo>
              <a:lnTo>
                <a:pt x="173872" y="0"/>
              </a:lnTo>
              <a:lnTo>
                <a:pt x="347745"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latin typeface="Arial Narrow" panose="020B0606020202030204" pitchFamily="34" charset="0"/>
          </a:endParaRPr>
        </a:p>
      </dsp:txBody>
      <dsp:txXfrm>
        <a:off x="1208058" y="1252374"/>
        <a:ext cx="104985" cy="104985"/>
      </dsp:txXfrm>
    </dsp:sp>
    <dsp:sp modelId="{24DCA8CD-2503-4E2A-94D4-B543CC7AA42A}">
      <dsp:nvSpPr>
        <dsp:cNvPr id="0" name=""/>
        <dsp:cNvSpPr/>
      </dsp:nvSpPr>
      <dsp:spPr>
        <a:xfrm rot="16200000">
          <a:off x="-573372" y="2075174"/>
          <a:ext cx="2790001" cy="53010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b="1" kern="1200">
              <a:latin typeface="Arial Narrow" panose="020B0606020202030204" pitchFamily="34" charset="0"/>
              <a:cs typeface="Arial" panose="020B0604020202020204" pitchFamily="34" charset="0"/>
            </a:rPr>
            <a:t>INDICATORS ACHIEVED</a:t>
          </a:r>
          <a:endParaRPr lang="en-US" sz="1400" b="1" kern="1200" dirty="0">
            <a:latin typeface="Arial Narrow" panose="020B0606020202030204" pitchFamily="34" charset="0"/>
            <a:cs typeface="Arial" panose="020B0604020202020204" pitchFamily="34" charset="0"/>
          </a:endParaRPr>
        </a:p>
      </dsp:txBody>
      <dsp:txXfrm rot="16200000">
        <a:off x="-573372" y="2075174"/>
        <a:ext cx="2790001" cy="530100"/>
      </dsp:txXfrm>
    </dsp:sp>
    <dsp:sp modelId="{4CB4D667-F8B0-4A7B-A8F1-5C81C1552DC9}">
      <dsp:nvSpPr>
        <dsp:cNvPr id="0" name=""/>
        <dsp:cNvSpPr/>
      </dsp:nvSpPr>
      <dsp:spPr>
        <a:xfrm>
          <a:off x="1434423" y="4459"/>
          <a:ext cx="2717633" cy="530100"/>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100000"/>
            </a:lnSpc>
            <a:spcBef>
              <a:spcPct val="0"/>
            </a:spcBef>
            <a:spcAft>
              <a:spcPct val="35000"/>
            </a:spcAft>
          </a:pPr>
          <a:r>
            <a:rPr lang="en-US" sz="1200" b="1" kern="1200">
              <a:latin typeface="Arial Narrow" panose="020B0606020202030204" pitchFamily="34" charset="0"/>
              <a:cs typeface="Arial" panose="020B0604020202020204" pitchFamily="34" charset="0"/>
            </a:rPr>
            <a:t>Conviction Rate in High Court  93,8% (542/578) ENE Indicator</a:t>
          </a:r>
          <a:endParaRPr lang="en-US" sz="1200" b="1" kern="1200" dirty="0">
            <a:latin typeface="Arial Narrow" panose="020B0606020202030204" pitchFamily="34" charset="0"/>
          </a:endParaRPr>
        </a:p>
      </dsp:txBody>
      <dsp:txXfrm>
        <a:off x="1434423" y="4459"/>
        <a:ext cx="2717633" cy="530100"/>
      </dsp:txXfrm>
    </dsp:sp>
    <dsp:sp modelId="{BCEB2894-3524-45B1-8756-E3D31BC9B6C2}">
      <dsp:nvSpPr>
        <dsp:cNvPr id="0" name=""/>
        <dsp:cNvSpPr/>
      </dsp:nvSpPr>
      <dsp:spPr>
        <a:xfrm>
          <a:off x="1434423" y="667084"/>
          <a:ext cx="2717633" cy="530100"/>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1400" b="1" kern="1200">
            <a:latin typeface="Arial Narrow" panose="020B0606020202030204" pitchFamily="34" charset="0"/>
            <a:cs typeface="Arial" panose="020B0604020202020204" pitchFamily="34" charset="0"/>
          </a:endParaRPr>
        </a:p>
        <a:p>
          <a:pPr marL="0" marR="0" lvl="0" indent="0" algn="ctr" defTabSz="533400" rtl="0" eaLnBrk="1" fontAlgn="auto" latinLnBrk="0" hangingPunct="1">
            <a:lnSpc>
              <a:spcPct val="100000"/>
            </a:lnSpc>
            <a:spcBef>
              <a:spcPct val="0"/>
            </a:spcBef>
            <a:spcAft>
              <a:spcPct val="35000"/>
            </a:spcAft>
            <a:buClrTx/>
            <a:buSzTx/>
            <a:buFontTx/>
            <a:buNone/>
            <a:tabLst/>
            <a:defRPr/>
          </a:pPr>
          <a:r>
            <a:rPr lang="en-US" sz="1200" b="1" kern="1200">
              <a:latin typeface="Arial Narrow" panose="020B0606020202030204" pitchFamily="34" charset="0"/>
              <a:ea typeface="+mn-ea"/>
              <a:cs typeface="Arial" panose="020B0604020202020204" pitchFamily="34" charset="0"/>
            </a:rPr>
            <a:t>Conviction rate in Regional Court 82,6% (13 352/16 169)  ENE Indicator</a:t>
          </a:r>
        </a:p>
        <a:p>
          <a:pPr marL="0" lvl="0" algn="ctr" defTabSz="622300" rtl="0">
            <a:lnSpc>
              <a:spcPct val="100000"/>
            </a:lnSpc>
            <a:spcBef>
              <a:spcPct val="0"/>
            </a:spcBef>
            <a:spcAft>
              <a:spcPct val="35000"/>
            </a:spcAft>
            <a:buNone/>
          </a:pPr>
          <a:endParaRPr lang="en-US" sz="1400" b="1" kern="1200" dirty="0">
            <a:latin typeface="Arial Narrow" panose="020B0606020202030204" pitchFamily="34" charset="0"/>
            <a:cs typeface="Arial" panose="020B0604020202020204" pitchFamily="34" charset="0"/>
          </a:endParaRPr>
        </a:p>
      </dsp:txBody>
      <dsp:txXfrm>
        <a:off x="1434423" y="667084"/>
        <a:ext cx="2717633" cy="530100"/>
      </dsp:txXfrm>
    </dsp:sp>
    <dsp:sp modelId="{81648E21-55A2-4095-A046-80ACE4616A0C}">
      <dsp:nvSpPr>
        <dsp:cNvPr id="0" name=""/>
        <dsp:cNvSpPr/>
      </dsp:nvSpPr>
      <dsp:spPr>
        <a:xfrm>
          <a:off x="1434423" y="1329710"/>
          <a:ext cx="2717633" cy="530100"/>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100000"/>
            </a:lnSpc>
            <a:spcBef>
              <a:spcPct val="0"/>
            </a:spcBef>
            <a:spcAft>
              <a:spcPct val="35000"/>
            </a:spcAft>
            <a:buClrTx/>
            <a:buSzTx/>
            <a:buFontTx/>
            <a:buNone/>
            <a:tabLst/>
            <a:defRPr/>
          </a:pPr>
          <a:r>
            <a:rPr lang="en-US" sz="1200" b="1" kern="1200">
              <a:latin typeface="Arial Narrow" panose="020B0606020202030204" pitchFamily="34" charset="0"/>
              <a:ea typeface="+mn-ea"/>
              <a:cs typeface="Arial" panose="020B0604020202020204" pitchFamily="34" charset="0"/>
            </a:rPr>
            <a:t>Conviction rate in District Court 95,9%</a:t>
          </a:r>
        </a:p>
        <a:p>
          <a:pPr marL="0" marR="0" lvl="0" indent="0" algn="ctr" defTabSz="533400" rtl="0" eaLnBrk="1" fontAlgn="auto" latinLnBrk="0" hangingPunct="1">
            <a:lnSpc>
              <a:spcPct val="100000"/>
            </a:lnSpc>
            <a:spcBef>
              <a:spcPct val="0"/>
            </a:spcBef>
            <a:spcAft>
              <a:spcPct val="35000"/>
            </a:spcAft>
            <a:buClrTx/>
            <a:buSzTx/>
            <a:buFontTx/>
            <a:buNone/>
            <a:tabLst/>
            <a:defRPr/>
          </a:pPr>
          <a:r>
            <a:rPr lang="en-US" sz="1200" b="1" kern="1200">
              <a:latin typeface="Arial Narrow" panose="020B0606020202030204" pitchFamily="34" charset="0"/>
              <a:ea typeface="+mn-ea"/>
              <a:cs typeface="Arial" panose="020B0604020202020204" pitchFamily="34" charset="0"/>
            </a:rPr>
            <a:t>(116 230/121 213) ENE Indicator</a:t>
          </a:r>
          <a:endParaRPr lang="en-US" sz="1200" b="1" kern="1200" dirty="0">
            <a:latin typeface="Arial Narrow" panose="020B0606020202030204" pitchFamily="34" charset="0"/>
            <a:ea typeface="+mn-ea"/>
            <a:cs typeface="Arial" panose="020B0604020202020204" pitchFamily="34" charset="0"/>
          </a:endParaRPr>
        </a:p>
      </dsp:txBody>
      <dsp:txXfrm>
        <a:off x="1434423" y="1329710"/>
        <a:ext cx="2717633" cy="530100"/>
      </dsp:txXfrm>
    </dsp:sp>
    <dsp:sp modelId="{A6AED830-D95F-4971-9A8E-F9F4DADB6170}">
      <dsp:nvSpPr>
        <dsp:cNvPr id="0" name=""/>
        <dsp:cNvSpPr/>
      </dsp:nvSpPr>
      <dsp:spPr>
        <a:xfrm>
          <a:off x="1434423" y="1992335"/>
          <a:ext cx="2717633" cy="530100"/>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100000"/>
            </a:lnSpc>
            <a:spcBef>
              <a:spcPct val="0"/>
            </a:spcBef>
            <a:spcAft>
              <a:spcPct val="35000"/>
            </a:spcAft>
          </a:pPr>
          <a:r>
            <a:rPr lang="en-US" sz="1200" b="1" kern="1200">
              <a:latin typeface="Arial Narrow" panose="020B0606020202030204" pitchFamily="34" charset="0"/>
            </a:rPr>
            <a:t>Conviction rate in Sexual Offences 75,8% (2 539/3 349) ENE Indicator</a:t>
          </a:r>
          <a:endParaRPr lang="en-US" sz="1200" b="1" kern="1200" dirty="0">
            <a:latin typeface="Arial Narrow" panose="020B0606020202030204" pitchFamily="34" charset="0"/>
          </a:endParaRPr>
        </a:p>
      </dsp:txBody>
      <dsp:txXfrm>
        <a:off x="1434423" y="1992335"/>
        <a:ext cx="2717633" cy="530100"/>
      </dsp:txXfrm>
    </dsp:sp>
    <dsp:sp modelId="{265FFE5B-1C31-4EA4-9E3C-59D5F7026CC8}">
      <dsp:nvSpPr>
        <dsp:cNvPr id="0" name=""/>
        <dsp:cNvSpPr/>
      </dsp:nvSpPr>
      <dsp:spPr>
        <a:xfrm>
          <a:off x="1434423" y="2654960"/>
          <a:ext cx="2717633" cy="530100"/>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100000"/>
            </a:lnSpc>
            <a:spcBef>
              <a:spcPct val="0"/>
            </a:spcBef>
            <a:spcAft>
              <a:spcPct val="35000"/>
            </a:spcAft>
          </a:pPr>
          <a:r>
            <a:rPr lang="en-US" sz="1200" b="1" kern="1200">
              <a:latin typeface="Arial Narrow" panose="020B0606020202030204" pitchFamily="34" charset="0"/>
            </a:rPr>
            <a:t>Level of quality prosecutions (survey conducted – 2 measures of quality used )</a:t>
          </a:r>
          <a:endParaRPr lang="en-US" sz="1200" b="1" kern="1200" dirty="0">
            <a:latin typeface="Arial Narrow" panose="020B0606020202030204" pitchFamily="34" charset="0"/>
          </a:endParaRPr>
        </a:p>
      </dsp:txBody>
      <dsp:txXfrm>
        <a:off x="1434423" y="2654960"/>
        <a:ext cx="2717633" cy="530100"/>
      </dsp:txXfrm>
    </dsp:sp>
    <dsp:sp modelId="{31E792C4-E483-4A61-ABD9-E3FA68A685B1}">
      <dsp:nvSpPr>
        <dsp:cNvPr id="0" name=""/>
        <dsp:cNvSpPr/>
      </dsp:nvSpPr>
      <dsp:spPr>
        <a:xfrm>
          <a:off x="1434423" y="3317586"/>
          <a:ext cx="2717633" cy="695777"/>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ZA" sz="1200" b="1" kern="1200">
              <a:latin typeface="Arial Narrow" panose="020B0606020202030204" pitchFamily="34" charset="0"/>
            </a:rPr>
            <a:t>Number of witnesses and related persons threatened, harmed or killed while on the WPP (0) </a:t>
          </a:r>
          <a:endParaRPr lang="en-US" sz="1200" b="1" kern="1200" dirty="0">
            <a:latin typeface="Arial Narrow" panose="020B0606020202030204" pitchFamily="34" charset="0"/>
          </a:endParaRPr>
        </a:p>
      </dsp:txBody>
      <dsp:txXfrm>
        <a:off x="1434423" y="3317586"/>
        <a:ext cx="2717633" cy="695777"/>
      </dsp:txXfrm>
    </dsp:sp>
    <dsp:sp modelId="{1A1D793F-7F1A-425E-AC2D-F5125BFBE793}">
      <dsp:nvSpPr>
        <dsp:cNvPr id="0" name=""/>
        <dsp:cNvSpPr/>
      </dsp:nvSpPr>
      <dsp:spPr>
        <a:xfrm>
          <a:off x="1434423" y="4145889"/>
          <a:ext cx="2717633" cy="530100"/>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ZA" sz="1200" b="1" kern="1200">
              <a:latin typeface="Arial Narrow" panose="020B0606020202030204" pitchFamily="34" charset="0"/>
            </a:rPr>
            <a:t>Number of public awareness sessions  conducted (293) </a:t>
          </a:r>
          <a:endParaRPr lang="en-US" sz="1200" b="1" kern="1200" dirty="0">
            <a:latin typeface="Arial Narrow" panose="020B0606020202030204" pitchFamily="34" charset="0"/>
          </a:endParaRPr>
        </a:p>
      </dsp:txBody>
      <dsp:txXfrm>
        <a:off x="1434423" y="4145889"/>
        <a:ext cx="2717633" cy="5301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F05FF1-2A9C-4839-BB45-B1248387E427}">
      <dsp:nvSpPr>
        <dsp:cNvPr id="0" name=""/>
        <dsp:cNvSpPr/>
      </dsp:nvSpPr>
      <dsp:spPr>
        <a:xfrm>
          <a:off x="390" y="509623"/>
          <a:ext cx="1522376" cy="913426"/>
        </a:xfrm>
        <a:prstGeom prst="rect">
          <a:avLst/>
        </a:prstGeom>
        <a:solidFill>
          <a:schemeClr val="accent6">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a:latin typeface="Arial Narrow" panose="020B0606020202030204" pitchFamily="34" charset="0"/>
              <a:cs typeface="Arial" panose="020B0604020202020204" pitchFamily="34" charset="0"/>
            </a:rPr>
            <a:t>Quality prosecutions</a:t>
          </a:r>
          <a:endParaRPr lang="en-ZA" sz="1400" b="1" kern="1200" dirty="0">
            <a:latin typeface="Arial Narrow" panose="020B0606020202030204" pitchFamily="34" charset="0"/>
            <a:cs typeface="Arial" panose="020B0604020202020204" pitchFamily="34" charset="0"/>
          </a:endParaRPr>
        </a:p>
      </dsp:txBody>
      <dsp:txXfrm>
        <a:off x="390" y="509623"/>
        <a:ext cx="1522376" cy="913426"/>
      </dsp:txXfrm>
    </dsp:sp>
    <dsp:sp modelId="{4A3062B3-D4DB-415A-9A43-0BF91A4E76EA}">
      <dsp:nvSpPr>
        <dsp:cNvPr id="0" name=""/>
        <dsp:cNvSpPr/>
      </dsp:nvSpPr>
      <dsp:spPr>
        <a:xfrm>
          <a:off x="1675395" y="537619"/>
          <a:ext cx="1522376" cy="913426"/>
        </a:xfrm>
        <a:prstGeom prst="rect">
          <a:avLst/>
        </a:prstGeom>
        <a:solidFill>
          <a:schemeClr val="accent6">
            <a:shade val="80000"/>
            <a:hueOff val="80320"/>
            <a:satOff val="-3227"/>
            <a:lumOff val="69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a:latin typeface="Arial" panose="020B0604020202020204" pitchFamily="34" charset="0"/>
              <a:cs typeface="Arial" panose="020B0604020202020204" pitchFamily="34" charset="0"/>
            </a:rPr>
            <a:t>Improved collaboration</a:t>
          </a:r>
          <a:endParaRPr lang="en-ZA" sz="1200" b="1" kern="1200" dirty="0">
            <a:latin typeface="Arial" panose="020B0604020202020204" pitchFamily="34" charset="0"/>
            <a:cs typeface="Arial" panose="020B0604020202020204" pitchFamily="34" charset="0"/>
          </a:endParaRPr>
        </a:p>
      </dsp:txBody>
      <dsp:txXfrm>
        <a:off x="1675395" y="537619"/>
        <a:ext cx="1522376" cy="913426"/>
      </dsp:txXfrm>
    </dsp:sp>
    <dsp:sp modelId="{0C3DE7AF-3DDB-4F72-A315-7A019C8BFD51}">
      <dsp:nvSpPr>
        <dsp:cNvPr id="0" name=""/>
        <dsp:cNvSpPr/>
      </dsp:nvSpPr>
      <dsp:spPr>
        <a:xfrm>
          <a:off x="390" y="1575286"/>
          <a:ext cx="1522376" cy="913426"/>
        </a:xfrm>
        <a:prstGeom prst="rect">
          <a:avLst/>
        </a:prstGeom>
        <a:solidFill>
          <a:schemeClr val="accent6">
            <a:shade val="80000"/>
            <a:hueOff val="160640"/>
            <a:satOff val="-6455"/>
            <a:lumOff val="138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a:latin typeface="Arial Narrow" panose="020B0606020202030204" pitchFamily="34" charset="0"/>
              <a:cs typeface="Arial" panose="020B0604020202020204" pitchFamily="34" charset="0"/>
            </a:rPr>
            <a:t>Frequently adapt</a:t>
          </a:r>
          <a:endParaRPr lang="en-ZA" sz="1200" b="1" kern="1200" dirty="0">
            <a:latin typeface="Arial Narrow" panose="020B0606020202030204" pitchFamily="34" charset="0"/>
            <a:cs typeface="Arial" panose="020B0604020202020204" pitchFamily="34" charset="0"/>
          </a:endParaRPr>
        </a:p>
      </dsp:txBody>
      <dsp:txXfrm>
        <a:off x="390" y="1575286"/>
        <a:ext cx="1522376" cy="913426"/>
      </dsp:txXfrm>
    </dsp:sp>
    <dsp:sp modelId="{D050CCE6-CC6B-43C1-8A13-5E9DB4A19AE2}">
      <dsp:nvSpPr>
        <dsp:cNvPr id="0" name=""/>
        <dsp:cNvSpPr/>
      </dsp:nvSpPr>
      <dsp:spPr>
        <a:xfrm>
          <a:off x="1675004" y="1575286"/>
          <a:ext cx="1522376" cy="913426"/>
        </a:xfrm>
        <a:prstGeom prst="rect">
          <a:avLst/>
        </a:prstGeom>
        <a:solidFill>
          <a:schemeClr val="accent6">
            <a:shade val="80000"/>
            <a:hueOff val="240959"/>
            <a:satOff val="-9682"/>
            <a:lumOff val="2072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a:latin typeface="Arial Narrow" panose="020B0606020202030204" pitchFamily="34" charset="0"/>
              <a:cs typeface="Arial" panose="020B0604020202020204" pitchFamily="34" charset="0"/>
            </a:rPr>
            <a:t>Re-organisation of skills</a:t>
          </a:r>
          <a:endParaRPr lang="en-ZA" sz="1200" b="1" kern="1200" dirty="0">
            <a:latin typeface="Arial Narrow" panose="020B0606020202030204" pitchFamily="34" charset="0"/>
            <a:cs typeface="Arial" panose="020B0604020202020204" pitchFamily="34" charset="0"/>
          </a:endParaRPr>
        </a:p>
      </dsp:txBody>
      <dsp:txXfrm>
        <a:off x="1675004" y="1575286"/>
        <a:ext cx="1522376" cy="913426"/>
      </dsp:txXfrm>
    </dsp:sp>
    <dsp:sp modelId="{BDDC4233-4536-44AC-BB45-A9C3F00008EF}">
      <dsp:nvSpPr>
        <dsp:cNvPr id="0" name=""/>
        <dsp:cNvSpPr/>
      </dsp:nvSpPr>
      <dsp:spPr>
        <a:xfrm>
          <a:off x="880248" y="2640950"/>
          <a:ext cx="1522376" cy="913426"/>
        </a:xfrm>
        <a:prstGeom prst="rect">
          <a:avLst/>
        </a:prstGeom>
        <a:solidFill>
          <a:schemeClr val="accent6">
            <a:shade val="80000"/>
            <a:hueOff val="321279"/>
            <a:satOff val="-12909"/>
            <a:lumOff val="27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a:latin typeface="Arial Narrow" panose="020B0606020202030204" pitchFamily="34" charset="0"/>
              <a:cs typeface="Arial" panose="020B0604020202020204" pitchFamily="34" charset="0"/>
            </a:rPr>
            <a:t>Digitalisation awareness increased</a:t>
          </a:r>
          <a:endParaRPr lang="en-ZA" sz="1200" b="1" kern="1200" dirty="0">
            <a:latin typeface="Arial Narrow" panose="020B0606020202030204" pitchFamily="34" charset="0"/>
            <a:cs typeface="Arial" panose="020B0604020202020204" pitchFamily="34" charset="0"/>
          </a:endParaRPr>
        </a:p>
      </dsp:txBody>
      <dsp:txXfrm>
        <a:off x="880248" y="2640950"/>
        <a:ext cx="1522376" cy="91342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786B85-83BF-43E9-A653-55E210C4B35B}">
      <dsp:nvSpPr>
        <dsp:cNvPr id="0" name=""/>
        <dsp:cNvSpPr/>
      </dsp:nvSpPr>
      <dsp:spPr>
        <a:xfrm>
          <a:off x="3855744" y="4425421"/>
          <a:ext cx="379820" cy="91440"/>
        </a:xfrm>
        <a:custGeom>
          <a:avLst/>
          <a:gdLst/>
          <a:ahLst/>
          <a:cxnLst/>
          <a:rect l="0" t="0" r="0" b="0"/>
          <a:pathLst>
            <a:path>
              <a:moveTo>
                <a:pt x="0" y="55052"/>
              </a:moveTo>
              <a:lnTo>
                <a:pt x="189910" y="55052"/>
              </a:lnTo>
              <a:lnTo>
                <a:pt x="189910" y="45720"/>
              </a:lnTo>
              <a:lnTo>
                <a:pt x="379820" y="4572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36155" y="4461642"/>
        <a:ext cx="18996" cy="18996"/>
      </dsp:txXfrm>
    </dsp:sp>
    <dsp:sp modelId="{5FDCDE3C-1846-4EB4-8E05-EE431AA42BF3}">
      <dsp:nvSpPr>
        <dsp:cNvPr id="0" name=""/>
        <dsp:cNvSpPr/>
      </dsp:nvSpPr>
      <dsp:spPr>
        <a:xfrm>
          <a:off x="574987" y="2708570"/>
          <a:ext cx="372178" cy="1771903"/>
        </a:xfrm>
        <a:custGeom>
          <a:avLst/>
          <a:gdLst/>
          <a:ahLst/>
          <a:cxnLst/>
          <a:rect l="0" t="0" r="0" b="0"/>
          <a:pathLst>
            <a:path>
              <a:moveTo>
                <a:pt x="0" y="0"/>
              </a:moveTo>
              <a:lnTo>
                <a:pt x="186089" y="0"/>
              </a:lnTo>
              <a:lnTo>
                <a:pt x="186089" y="1771903"/>
              </a:lnTo>
              <a:lnTo>
                <a:pt x="372178" y="1771903"/>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15812" y="3549258"/>
        <a:ext cx="90528" cy="90528"/>
      </dsp:txXfrm>
    </dsp:sp>
    <dsp:sp modelId="{D289E1EC-9544-4A9A-A505-4F2ED502D288}">
      <dsp:nvSpPr>
        <dsp:cNvPr id="0" name=""/>
        <dsp:cNvSpPr/>
      </dsp:nvSpPr>
      <dsp:spPr>
        <a:xfrm>
          <a:off x="3855744" y="3725571"/>
          <a:ext cx="372178" cy="91440"/>
        </a:xfrm>
        <a:custGeom>
          <a:avLst/>
          <a:gdLst/>
          <a:ahLst/>
          <a:cxnLst/>
          <a:rect l="0" t="0" r="0" b="0"/>
          <a:pathLst>
            <a:path>
              <a:moveTo>
                <a:pt x="0" y="45720"/>
              </a:moveTo>
              <a:lnTo>
                <a:pt x="372178" y="4572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32529" y="3761987"/>
        <a:ext cx="18608" cy="18608"/>
      </dsp:txXfrm>
    </dsp:sp>
    <dsp:sp modelId="{1C09155B-AB4E-425E-A7C6-27B97FD744E7}">
      <dsp:nvSpPr>
        <dsp:cNvPr id="0" name=""/>
        <dsp:cNvSpPr/>
      </dsp:nvSpPr>
      <dsp:spPr>
        <a:xfrm>
          <a:off x="574987" y="2708570"/>
          <a:ext cx="372178" cy="1062721"/>
        </a:xfrm>
        <a:custGeom>
          <a:avLst/>
          <a:gdLst/>
          <a:ahLst/>
          <a:cxnLst/>
          <a:rect l="0" t="0" r="0" b="0"/>
          <a:pathLst>
            <a:path>
              <a:moveTo>
                <a:pt x="0" y="0"/>
              </a:moveTo>
              <a:lnTo>
                <a:pt x="186089" y="0"/>
              </a:lnTo>
              <a:lnTo>
                <a:pt x="186089" y="1062721"/>
              </a:lnTo>
              <a:lnTo>
                <a:pt x="372178" y="1062721"/>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732926" y="3211780"/>
        <a:ext cx="56300" cy="56300"/>
      </dsp:txXfrm>
    </dsp:sp>
    <dsp:sp modelId="{6B0586DB-7E93-4EFF-99E4-DC27F8853A1B}">
      <dsp:nvSpPr>
        <dsp:cNvPr id="0" name=""/>
        <dsp:cNvSpPr/>
      </dsp:nvSpPr>
      <dsp:spPr>
        <a:xfrm>
          <a:off x="3855744" y="2925330"/>
          <a:ext cx="372178" cy="91440"/>
        </a:xfrm>
        <a:custGeom>
          <a:avLst/>
          <a:gdLst/>
          <a:ahLst/>
          <a:cxnLst/>
          <a:rect l="0" t="0" r="0" b="0"/>
          <a:pathLst>
            <a:path>
              <a:moveTo>
                <a:pt x="0" y="45720"/>
              </a:moveTo>
              <a:lnTo>
                <a:pt x="372178" y="4572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32529" y="2961745"/>
        <a:ext cx="18608" cy="18608"/>
      </dsp:txXfrm>
    </dsp:sp>
    <dsp:sp modelId="{948691F2-20E7-4D19-96A0-CF84AF9E58E7}">
      <dsp:nvSpPr>
        <dsp:cNvPr id="0" name=""/>
        <dsp:cNvSpPr/>
      </dsp:nvSpPr>
      <dsp:spPr>
        <a:xfrm>
          <a:off x="574987" y="2708570"/>
          <a:ext cx="372178" cy="262479"/>
        </a:xfrm>
        <a:custGeom>
          <a:avLst/>
          <a:gdLst/>
          <a:ahLst/>
          <a:cxnLst/>
          <a:rect l="0" t="0" r="0" b="0"/>
          <a:pathLst>
            <a:path>
              <a:moveTo>
                <a:pt x="0" y="0"/>
              </a:moveTo>
              <a:lnTo>
                <a:pt x="186089" y="0"/>
              </a:lnTo>
              <a:lnTo>
                <a:pt x="186089" y="262479"/>
              </a:lnTo>
              <a:lnTo>
                <a:pt x="372178" y="262479"/>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749691" y="2828424"/>
        <a:ext cx="22771" cy="22771"/>
      </dsp:txXfrm>
    </dsp:sp>
    <dsp:sp modelId="{37E04B53-59DB-41E9-B672-4FDC2B850A39}">
      <dsp:nvSpPr>
        <dsp:cNvPr id="0" name=""/>
        <dsp:cNvSpPr/>
      </dsp:nvSpPr>
      <dsp:spPr>
        <a:xfrm>
          <a:off x="3855744" y="1996014"/>
          <a:ext cx="372178" cy="91440"/>
        </a:xfrm>
        <a:custGeom>
          <a:avLst/>
          <a:gdLst/>
          <a:ahLst/>
          <a:cxnLst/>
          <a:rect l="0" t="0" r="0" b="0"/>
          <a:pathLst>
            <a:path>
              <a:moveTo>
                <a:pt x="0" y="45720"/>
              </a:moveTo>
              <a:lnTo>
                <a:pt x="372178" y="4572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32529" y="2032430"/>
        <a:ext cx="18608" cy="18608"/>
      </dsp:txXfrm>
    </dsp:sp>
    <dsp:sp modelId="{1DDBEAE7-2256-4D5E-9BA3-604F0DC81BC8}">
      <dsp:nvSpPr>
        <dsp:cNvPr id="0" name=""/>
        <dsp:cNvSpPr/>
      </dsp:nvSpPr>
      <dsp:spPr>
        <a:xfrm>
          <a:off x="574987" y="2041734"/>
          <a:ext cx="372178" cy="666835"/>
        </a:xfrm>
        <a:custGeom>
          <a:avLst/>
          <a:gdLst/>
          <a:ahLst/>
          <a:cxnLst/>
          <a:rect l="0" t="0" r="0" b="0"/>
          <a:pathLst>
            <a:path>
              <a:moveTo>
                <a:pt x="0" y="666835"/>
              </a:moveTo>
              <a:lnTo>
                <a:pt x="186089" y="666835"/>
              </a:lnTo>
              <a:lnTo>
                <a:pt x="186089" y="0"/>
              </a:lnTo>
              <a:lnTo>
                <a:pt x="372178"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741985" y="2356061"/>
        <a:ext cx="38183" cy="38183"/>
      </dsp:txXfrm>
    </dsp:sp>
    <dsp:sp modelId="{72B5E706-070F-49EF-A621-BA0317821918}">
      <dsp:nvSpPr>
        <dsp:cNvPr id="0" name=""/>
        <dsp:cNvSpPr/>
      </dsp:nvSpPr>
      <dsp:spPr>
        <a:xfrm>
          <a:off x="3855744" y="1024352"/>
          <a:ext cx="372178" cy="91440"/>
        </a:xfrm>
        <a:custGeom>
          <a:avLst/>
          <a:gdLst/>
          <a:ahLst/>
          <a:cxnLst/>
          <a:rect l="0" t="0" r="0" b="0"/>
          <a:pathLst>
            <a:path>
              <a:moveTo>
                <a:pt x="0" y="45720"/>
              </a:moveTo>
              <a:lnTo>
                <a:pt x="372178" y="4572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32529" y="1060768"/>
        <a:ext cx="18608" cy="18608"/>
      </dsp:txXfrm>
    </dsp:sp>
    <dsp:sp modelId="{725274E9-F6A5-48E0-9580-9E6B47BF1920}">
      <dsp:nvSpPr>
        <dsp:cNvPr id="0" name=""/>
        <dsp:cNvSpPr/>
      </dsp:nvSpPr>
      <dsp:spPr>
        <a:xfrm>
          <a:off x="574987" y="1070072"/>
          <a:ext cx="372178" cy="1638497"/>
        </a:xfrm>
        <a:custGeom>
          <a:avLst/>
          <a:gdLst/>
          <a:ahLst/>
          <a:cxnLst/>
          <a:rect l="0" t="0" r="0" b="0"/>
          <a:pathLst>
            <a:path>
              <a:moveTo>
                <a:pt x="0" y="1638497"/>
              </a:moveTo>
              <a:lnTo>
                <a:pt x="186089" y="1638497"/>
              </a:lnTo>
              <a:lnTo>
                <a:pt x="186089" y="0"/>
              </a:lnTo>
              <a:lnTo>
                <a:pt x="372178"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latin typeface="Arial Narrow" panose="020B0606020202030204" pitchFamily="34" charset="0"/>
          </a:endParaRPr>
        </a:p>
      </dsp:txBody>
      <dsp:txXfrm>
        <a:off x="719070" y="1847315"/>
        <a:ext cx="84011" cy="84011"/>
      </dsp:txXfrm>
    </dsp:sp>
    <dsp:sp modelId="{24DCA8CD-2503-4E2A-94D4-B543CC7AA42A}">
      <dsp:nvSpPr>
        <dsp:cNvPr id="0" name=""/>
        <dsp:cNvSpPr/>
      </dsp:nvSpPr>
      <dsp:spPr>
        <a:xfrm rot="16200000">
          <a:off x="-1201701" y="2424897"/>
          <a:ext cx="2986030" cy="567345"/>
        </a:xfrm>
        <a:prstGeom prst="rect">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US" sz="1400" b="1" kern="1200">
              <a:solidFill>
                <a:prstClr val="white"/>
              </a:solidFill>
              <a:latin typeface="Arial Narrow" panose="020B0606020202030204" pitchFamily="34" charset="0"/>
              <a:ea typeface="+mn-ea"/>
              <a:cs typeface="Arial" panose="020B0604020202020204" pitchFamily="34" charset="0"/>
            </a:rPr>
            <a:t>NPS INDICATORS NOT ACHIEVED</a:t>
          </a:r>
          <a:endParaRPr lang="en-US" sz="1400" b="1" kern="1200" dirty="0">
            <a:solidFill>
              <a:prstClr val="white"/>
            </a:solidFill>
            <a:latin typeface="Arial Narrow" panose="020B0606020202030204" pitchFamily="34" charset="0"/>
            <a:ea typeface="+mn-ea"/>
            <a:cs typeface="Arial" panose="020B0604020202020204" pitchFamily="34" charset="0"/>
          </a:endParaRPr>
        </a:p>
      </dsp:txBody>
      <dsp:txXfrm rot="16200000">
        <a:off x="-1201701" y="2424897"/>
        <a:ext cx="2986030" cy="567345"/>
      </dsp:txXfrm>
    </dsp:sp>
    <dsp:sp modelId="{4CB4D667-F8B0-4A7B-A8F1-5C81C1552DC9}">
      <dsp:nvSpPr>
        <dsp:cNvPr id="0" name=""/>
        <dsp:cNvSpPr/>
      </dsp:nvSpPr>
      <dsp:spPr>
        <a:xfrm>
          <a:off x="947166" y="652994"/>
          <a:ext cx="2908578" cy="834157"/>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US" sz="1400" b="1" kern="1200" dirty="0">
              <a:latin typeface="Arial Narrow" panose="020B0606020202030204" pitchFamily="34" charset="0"/>
            </a:rPr>
            <a:t>Conviction Rate in Complex </a:t>
          </a:r>
        </a:p>
        <a:p>
          <a:pPr lvl="0" algn="ctr" defTabSz="622300" rtl="0">
            <a:lnSpc>
              <a:spcPct val="100000"/>
            </a:lnSpc>
            <a:spcBef>
              <a:spcPct val="0"/>
            </a:spcBef>
            <a:spcAft>
              <a:spcPct val="35000"/>
            </a:spcAft>
          </a:pPr>
          <a:r>
            <a:rPr lang="en-US" sz="1400" b="1" kern="1200" dirty="0">
              <a:latin typeface="Arial Narrow" panose="020B0606020202030204" pitchFamily="34" charset="0"/>
            </a:rPr>
            <a:t>Commercial Crime 90,2% (277/305) </a:t>
          </a:r>
        </a:p>
        <a:p>
          <a:pPr lvl="0" algn="ctr" defTabSz="622300" rtl="0">
            <a:lnSpc>
              <a:spcPct val="100000"/>
            </a:lnSpc>
            <a:spcBef>
              <a:spcPct val="0"/>
            </a:spcBef>
            <a:spcAft>
              <a:spcPct val="35000"/>
            </a:spcAft>
          </a:pPr>
          <a:r>
            <a:rPr lang="en-US" sz="1400" b="1" kern="1200" dirty="0">
              <a:latin typeface="Arial Narrow" panose="020B0606020202030204" pitchFamily="34" charset="0"/>
            </a:rPr>
            <a:t>ENE Indicator</a:t>
          </a:r>
        </a:p>
      </dsp:txBody>
      <dsp:txXfrm>
        <a:off x="947166" y="652994"/>
        <a:ext cx="2908578" cy="834157"/>
      </dsp:txXfrm>
    </dsp:sp>
    <dsp:sp modelId="{063C69ED-91F5-4E61-AF2C-8B143F4D212B}">
      <dsp:nvSpPr>
        <dsp:cNvPr id="0" name=""/>
        <dsp:cNvSpPr/>
      </dsp:nvSpPr>
      <dsp:spPr>
        <a:xfrm>
          <a:off x="4227923" y="786399"/>
          <a:ext cx="1860894" cy="56734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US" sz="1400" b="1" kern="1200" dirty="0">
              <a:latin typeface="Arial Narrow" panose="020B0606020202030204" pitchFamily="34" charset="0"/>
            </a:rPr>
            <a:t>2,8% below 93% target</a:t>
          </a:r>
        </a:p>
      </dsp:txBody>
      <dsp:txXfrm>
        <a:off x="4227923" y="786399"/>
        <a:ext cx="1860894" cy="567345"/>
      </dsp:txXfrm>
    </dsp:sp>
    <dsp:sp modelId="{BCEB2894-3524-45B1-8756-E3D31BC9B6C2}">
      <dsp:nvSpPr>
        <dsp:cNvPr id="0" name=""/>
        <dsp:cNvSpPr/>
      </dsp:nvSpPr>
      <dsp:spPr>
        <a:xfrm>
          <a:off x="947166" y="1628987"/>
          <a:ext cx="2908578" cy="825493"/>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ZA" sz="1400" b="1" kern="1200" dirty="0">
              <a:latin typeface="Arial Narrow" panose="020B0606020202030204" pitchFamily="34" charset="0"/>
            </a:rPr>
            <a:t>Number of persons convicted of </a:t>
          </a:r>
        </a:p>
        <a:p>
          <a:pPr lvl="0" algn="ctr" defTabSz="622300" rtl="0">
            <a:lnSpc>
              <a:spcPct val="100000"/>
            </a:lnSpc>
            <a:spcBef>
              <a:spcPct val="0"/>
            </a:spcBef>
            <a:spcAft>
              <a:spcPct val="35000"/>
            </a:spcAft>
          </a:pPr>
          <a:r>
            <a:rPr lang="en-ZA" sz="1400" b="1" kern="1200" dirty="0">
              <a:latin typeface="Arial Narrow" panose="020B0606020202030204" pitchFamily="34" charset="0"/>
            </a:rPr>
            <a:t>private sector corruption </a:t>
          </a:r>
        </a:p>
        <a:p>
          <a:pPr lvl="0" algn="ctr" defTabSz="622300" rtl="0">
            <a:lnSpc>
              <a:spcPct val="100000"/>
            </a:lnSpc>
            <a:spcBef>
              <a:spcPct val="0"/>
            </a:spcBef>
            <a:spcAft>
              <a:spcPct val="35000"/>
            </a:spcAft>
          </a:pPr>
          <a:r>
            <a:rPr lang="en-ZA" sz="1400" b="1" kern="1200" dirty="0">
              <a:latin typeface="Arial Narrow" panose="020B0606020202030204" pitchFamily="34" charset="0"/>
            </a:rPr>
            <a:t>(147) ENE Indicator</a:t>
          </a:r>
          <a:endParaRPr lang="en-US" sz="1400" b="1" kern="1200" dirty="0">
            <a:latin typeface="Arial Narrow" panose="020B0606020202030204" pitchFamily="34" charset="0"/>
          </a:endParaRPr>
        </a:p>
      </dsp:txBody>
      <dsp:txXfrm>
        <a:off x="947166" y="1628987"/>
        <a:ext cx="2908578" cy="825493"/>
      </dsp:txXfrm>
    </dsp:sp>
    <dsp:sp modelId="{4E81F25D-9049-4C0A-A2DD-D951026CBEE4}">
      <dsp:nvSpPr>
        <dsp:cNvPr id="0" name=""/>
        <dsp:cNvSpPr/>
      </dsp:nvSpPr>
      <dsp:spPr>
        <a:xfrm>
          <a:off x="4227923" y="1758061"/>
          <a:ext cx="1860894" cy="567345"/>
        </a:xfrm>
        <a:prstGeom prst="rect">
          <a:avLst/>
        </a:prstGeom>
        <a:solidFill>
          <a:srgbClr val="5B9BD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US" sz="1400" b="1" kern="1200" dirty="0">
              <a:latin typeface="Arial Narrow" panose="020B0606020202030204" pitchFamily="34" charset="0"/>
            </a:rPr>
            <a:t>3 </a:t>
          </a:r>
          <a:r>
            <a:rPr lang="en-US" sz="1400" b="1" kern="1200" dirty="0">
              <a:solidFill>
                <a:prstClr val="white"/>
              </a:solidFill>
              <a:latin typeface="Arial Narrow" panose="020B0606020202030204" pitchFamily="34" charset="0"/>
              <a:ea typeface="+mn-ea"/>
              <a:cs typeface="+mn-cs"/>
            </a:rPr>
            <a:t>persons</a:t>
          </a:r>
          <a:r>
            <a:rPr lang="en-US" sz="1400" b="1" kern="1200" dirty="0">
              <a:latin typeface="Arial Narrow" panose="020B0606020202030204" pitchFamily="34" charset="0"/>
            </a:rPr>
            <a:t> below 150 </a:t>
          </a:r>
          <a:r>
            <a:rPr lang="en-US" sz="1400" b="1" kern="1200" dirty="0">
              <a:solidFill>
                <a:prstClr val="white"/>
              </a:solidFill>
              <a:latin typeface="Arial Narrow" panose="020B0606020202030204" pitchFamily="34" charset="0"/>
              <a:ea typeface="+mn-ea"/>
              <a:cs typeface="+mn-cs"/>
            </a:rPr>
            <a:t>target</a:t>
          </a:r>
          <a:r>
            <a:rPr lang="en-US" sz="1400" b="1" kern="1200" dirty="0">
              <a:latin typeface="Arial Narrow" panose="020B0606020202030204" pitchFamily="34" charset="0"/>
            </a:rPr>
            <a:t> (-2%)</a:t>
          </a:r>
        </a:p>
      </dsp:txBody>
      <dsp:txXfrm>
        <a:off x="4227923" y="1758061"/>
        <a:ext cx="1860894" cy="567345"/>
      </dsp:txXfrm>
    </dsp:sp>
    <dsp:sp modelId="{81648E21-55A2-4095-A046-80ACE4616A0C}">
      <dsp:nvSpPr>
        <dsp:cNvPr id="0" name=""/>
        <dsp:cNvSpPr/>
      </dsp:nvSpPr>
      <dsp:spPr>
        <a:xfrm>
          <a:off x="947166" y="2596318"/>
          <a:ext cx="2908578" cy="749463"/>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ZA" sz="1400" b="1" kern="1200" dirty="0">
              <a:latin typeface="Arial Narrow" panose="020B0606020202030204" pitchFamily="34" charset="0"/>
            </a:rPr>
            <a:t>Number of government officials convicted of corruption (86)      </a:t>
          </a:r>
        </a:p>
        <a:p>
          <a:pPr lvl="0" algn="ctr" defTabSz="622300" rtl="0">
            <a:lnSpc>
              <a:spcPct val="100000"/>
            </a:lnSpc>
            <a:spcBef>
              <a:spcPct val="0"/>
            </a:spcBef>
            <a:spcAft>
              <a:spcPct val="35000"/>
            </a:spcAft>
          </a:pPr>
          <a:r>
            <a:rPr lang="en-ZA" sz="1400" b="1" kern="1200" dirty="0">
              <a:latin typeface="Arial Narrow" panose="020B0606020202030204" pitchFamily="34" charset="0"/>
            </a:rPr>
            <a:t>ENE Indicator</a:t>
          </a:r>
          <a:endParaRPr lang="en-US" sz="1400" b="1" kern="1200" dirty="0">
            <a:latin typeface="Arial Narrow" panose="020B0606020202030204" pitchFamily="34" charset="0"/>
          </a:endParaRPr>
        </a:p>
      </dsp:txBody>
      <dsp:txXfrm>
        <a:off x="947166" y="2596318"/>
        <a:ext cx="2908578" cy="749463"/>
      </dsp:txXfrm>
    </dsp:sp>
    <dsp:sp modelId="{4BF7824B-5969-495C-9C79-461FF8BFFB08}">
      <dsp:nvSpPr>
        <dsp:cNvPr id="0" name=""/>
        <dsp:cNvSpPr/>
      </dsp:nvSpPr>
      <dsp:spPr>
        <a:xfrm>
          <a:off x="4227923" y="2687377"/>
          <a:ext cx="1860894" cy="56734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US" sz="1400" b="1" kern="1200" dirty="0">
              <a:latin typeface="Arial Narrow" panose="020B0606020202030204" pitchFamily="34" charset="0"/>
            </a:rPr>
            <a:t>134 officials below 220 </a:t>
          </a:r>
          <a:r>
            <a:rPr lang="en-US" sz="1400" b="1" kern="1200" dirty="0">
              <a:solidFill>
                <a:prstClr val="white"/>
              </a:solidFill>
              <a:latin typeface="Arial Narrow" panose="020B0606020202030204" pitchFamily="34" charset="0"/>
              <a:ea typeface="+mn-ea"/>
              <a:cs typeface="+mn-cs"/>
            </a:rPr>
            <a:t>target</a:t>
          </a:r>
          <a:r>
            <a:rPr lang="en-US" sz="1400" b="1" kern="1200" dirty="0">
              <a:latin typeface="Arial Narrow" panose="020B0606020202030204" pitchFamily="34" charset="0"/>
            </a:rPr>
            <a:t> </a:t>
          </a:r>
          <a:r>
            <a:rPr lang="en-US" sz="1400" b="1" kern="1200" dirty="0">
              <a:solidFill>
                <a:prstClr val="white"/>
              </a:solidFill>
              <a:latin typeface="Arial Narrow" panose="020B0606020202030204" pitchFamily="34" charset="0"/>
              <a:ea typeface="+mn-ea"/>
              <a:cs typeface="+mn-cs"/>
            </a:rPr>
            <a:t>(-</a:t>
          </a:r>
          <a:r>
            <a:rPr lang="en-US" sz="1400" b="1" kern="1200" dirty="0">
              <a:latin typeface="Arial Narrow" panose="020B0606020202030204" pitchFamily="34" charset="0"/>
            </a:rPr>
            <a:t>61%)</a:t>
          </a:r>
        </a:p>
      </dsp:txBody>
      <dsp:txXfrm>
        <a:off x="4227923" y="2687377"/>
        <a:ext cx="1860894" cy="567345"/>
      </dsp:txXfrm>
    </dsp:sp>
    <dsp:sp modelId="{A6AED830-D95F-4971-9A8E-F9F4DADB6170}">
      <dsp:nvSpPr>
        <dsp:cNvPr id="0" name=""/>
        <dsp:cNvSpPr/>
      </dsp:nvSpPr>
      <dsp:spPr>
        <a:xfrm>
          <a:off x="947166" y="3487618"/>
          <a:ext cx="2908578" cy="56734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US" sz="1400" b="1" kern="1200">
              <a:latin typeface="Arial Narrow" panose="020B0606020202030204" pitchFamily="34" charset="0"/>
            </a:rPr>
            <a:t>Number of cases involving money laundering (44)</a:t>
          </a:r>
          <a:endParaRPr lang="en-US" sz="1400" b="1" kern="1200" dirty="0">
            <a:latin typeface="Arial Narrow" panose="020B0606020202030204" pitchFamily="34" charset="0"/>
          </a:endParaRPr>
        </a:p>
      </dsp:txBody>
      <dsp:txXfrm>
        <a:off x="947166" y="3487618"/>
        <a:ext cx="2908578" cy="567345"/>
      </dsp:txXfrm>
    </dsp:sp>
    <dsp:sp modelId="{B3B6B1C6-3350-4312-8329-75A37D70964D}">
      <dsp:nvSpPr>
        <dsp:cNvPr id="0" name=""/>
        <dsp:cNvSpPr/>
      </dsp:nvSpPr>
      <dsp:spPr>
        <a:xfrm>
          <a:off x="4227923" y="3487618"/>
          <a:ext cx="1860894" cy="56734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US" sz="1400" b="1" kern="1200" dirty="0">
              <a:latin typeface="Arial Narrow" panose="020B0606020202030204" pitchFamily="34" charset="0"/>
            </a:rPr>
            <a:t>46 cases below 90 target (-51%)</a:t>
          </a:r>
        </a:p>
      </dsp:txBody>
      <dsp:txXfrm>
        <a:off x="4227923" y="3487618"/>
        <a:ext cx="1860894" cy="567345"/>
      </dsp:txXfrm>
    </dsp:sp>
    <dsp:sp modelId="{265FFE5B-1C31-4EA4-9E3C-59D5F7026CC8}">
      <dsp:nvSpPr>
        <dsp:cNvPr id="0" name=""/>
        <dsp:cNvSpPr/>
      </dsp:nvSpPr>
      <dsp:spPr>
        <a:xfrm>
          <a:off x="947166" y="4196801"/>
          <a:ext cx="2908578" cy="567345"/>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US" sz="1400" b="1" kern="1200" dirty="0">
              <a:latin typeface="Arial Narrow" panose="020B0606020202030204" pitchFamily="34" charset="0"/>
            </a:rPr>
            <a:t>Number of operational TCCs (55) </a:t>
          </a:r>
        </a:p>
        <a:p>
          <a:pPr lvl="0" algn="ctr" defTabSz="622300" rtl="0">
            <a:lnSpc>
              <a:spcPct val="100000"/>
            </a:lnSpc>
            <a:spcBef>
              <a:spcPct val="0"/>
            </a:spcBef>
            <a:spcAft>
              <a:spcPct val="35000"/>
            </a:spcAft>
          </a:pPr>
          <a:r>
            <a:rPr lang="en-US" sz="1400" b="1" kern="1200" dirty="0">
              <a:latin typeface="Arial Narrow" panose="020B0606020202030204" pitchFamily="34" charset="0"/>
            </a:rPr>
            <a:t>ENE Indicator</a:t>
          </a:r>
        </a:p>
      </dsp:txBody>
      <dsp:txXfrm>
        <a:off x="947166" y="4196801"/>
        <a:ext cx="2908578" cy="567345"/>
      </dsp:txXfrm>
    </dsp:sp>
    <dsp:sp modelId="{48D66238-C65E-47DE-AED1-DE77B52E2913}">
      <dsp:nvSpPr>
        <dsp:cNvPr id="0" name=""/>
        <dsp:cNvSpPr/>
      </dsp:nvSpPr>
      <dsp:spPr>
        <a:xfrm>
          <a:off x="4235564" y="4187468"/>
          <a:ext cx="1860894" cy="56734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US" sz="1400" b="1" kern="1200" dirty="0">
              <a:latin typeface="Arial Narrow" panose="020B0606020202030204" pitchFamily="34" charset="0"/>
            </a:rPr>
            <a:t>Only 3 less than target of 58</a:t>
          </a:r>
        </a:p>
      </dsp:txBody>
      <dsp:txXfrm>
        <a:off x="4235564" y="4187468"/>
        <a:ext cx="1860894" cy="5673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E44C27-8E6A-40D4-AD9A-B2F9B286ACA9}">
      <dsp:nvSpPr>
        <dsp:cNvPr id="0" name=""/>
        <dsp:cNvSpPr/>
      </dsp:nvSpPr>
      <dsp:spPr>
        <a:xfrm>
          <a:off x="3855686" y="2965004"/>
          <a:ext cx="372152" cy="91440"/>
        </a:xfrm>
        <a:custGeom>
          <a:avLst/>
          <a:gdLst/>
          <a:ahLst/>
          <a:cxnLst/>
          <a:rect l="0" t="0" r="0" b="0"/>
          <a:pathLst>
            <a:path>
              <a:moveTo>
                <a:pt x="0" y="45720"/>
              </a:moveTo>
              <a:lnTo>
                <a:pt x="372152" y="4572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32459" y="3001420"/>
        <a:ext cx="18607" cy="18607"/>
      </dsp:txXfrm>
    </dsp:sp>
    <dsp:sp modelId="{C311AC35-611C-41C5-B886-7CB92765D95E}">
      <dsp:nvSpPr>
        <dsp:cNvPr id="0" name=""/>
        <dsp:cNvSpPr/>
      </dsp:nvSpPr>
      <dsp:spPr>
        <a:xfrm>
          <a:off x="575163" y="2567505"/>
          <a:ext cx="372152" cy="443218"/>
        </a:xfrm>
        <a:custGeom>
          <a:avLst/>
          <a:gdLst/>
          <a:ahLst/>
          <a:cxnLst/>
          <a:rect l="0" t="0" r="0" b="0"/>
          <a:pathLst>
            <a:path>
              <a:moveTo>
                <a:pt x="0" y="0"/>
              </a:moveTo>
              <a:lnTo>
                <a:pt x="186076" y="0"/>
              </a:lnTo>
              <a:lnTo>
                <a:pt x="186076" y="443218"/>
              </a:lnTo>
              <a:lnTo>
                <a:pt x="372152" y="44321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746771" y="2774646"/>
        <a:ext cx="28937" cy="28937"/>
      </dsp:txXfrm>
    </dsp:sp>
    <dsp:sp modelId="{BCAFF9FF-C1EB-44E5-8552-4E1FCD061830}">
      <dsp:nvSpPr>
        <dsp:cNvPr id="0" name=""/>
        <dsp:cNvSpPr/>
      </dsp:nvSpPr>
      <dsp:spPr>
        <a:xfrm>
          <a:off x="3855686" y="2090261"/>
          <a:ext cx="372152" cy="91440"/>
        </a:xfrm>
        <a:custGeom>
          <a:avLst/>
          <a:gdLst/>
          <a:ahLst/>
          <a:cxnLst/>
          <a:rect l="0" t="0" r="0" b="0"/>
          <a:pathLst>
            <a:path>
              <a:moveTo>
                <a:pt x="0" y="45720"/>
              </a:moveTo>
              <a:lnTo>
                <a:pt x="372152" y="4572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32459" y="2126677"/>
        <a:ext cx="18607" cy="18607"/>
      </dsp:txXfrm>
    </dsp:sp>
    <dsp:sp modelId="{6DCEF3A7-B9BE-469F-92B5-4605CFE01CC9}">
      <dsp:nvSpPr>
        <dsp:cNvPr id="0" name=""/>
        <dsp:cNvSpPr/>
      </dsp:nvSpPr>
      <dsp:spPr>
        <a:xfrm>
          <a:off x="575163" y="2135981"/>
          <a:ext cx="372152" cy="431523"/>
        </a:xfrm>
        <a:custGeom>
          <a:avLst/>
          <a:gdLst/>
          <a:ahLst/>
          <a:cxnLst/>
          <a:rect l="0" t="0" r="0" b="0"/>
          <a:pathLst>
            <a:path>
              <a:moveTo>
                <a:pt x="0" y="431523"/>
              </a:moveTo>
              <a:lnTo>
                <a:pt x="186076" y="431523"/>
              </a:lnTo>
              <a:lnTo>
                <a:pt x="186076" y="0"/>
              </a:lnTo>
              <a:lnTo>
                <a:pt x="372152"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746993" y="2337497"/>
        <a:ext cx="28491" cy="28491"/>
      </dsp:txXfrm>
    </dsp:sp>
    <dsp:sp modelId="{24DCA8CD-2503-4E2A-94D4-B543CC7AA42A}">
      <dsp:nvSpPr>
        <dsp:cNvPr id="0" name=""/>
        <dsp:cNvSpPr/>
      </dsp:nvSpPr>
      <dsp:spPr>
        <a:xfrm rot="16200000">
          <a:off x="-1201398" y="2283852"/>
          <a:ext cx="2985818" cy="567305"/>
        </a:xfrm>
        <a:prstGeom prst="rect">
          <a:avLst/>
        </a:prstGeom>
        <a:solidFill>
          <a:schemeClr val="bg1">
            <a:lumMod val="50000"/>
          </a:schemeClr>
        </a:solidFill>
        <a:ln w="1905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b="1" kern="1200" dirty="0">
              <a:solidFill>
                <a:schemeClr val="bg1"/>
              </a:solidFill>
              <a:latin typeface="Arial Narrow" panose="020B0606020202030204" pitchFamily="34" charset="0"/>
              <a:cs typeface="Arial" panose="020B0604020202020204" pitchFamily="34" charset="0"/>
            </a:rPr>
            <a:t>AFU INDICATORS NOT ACHIEVED</a:t>
          </a:r>
        </a:p>
      </dsp:txBody>
      <dsp:txXfrm rot="16200000">
        <a:off x="-1201398" y="2283852"/>
        <a:ext cx="2985818" cy="567305"/>
      </dsp:txXfrm>
    </dsp:sp>
    <dsp:sp modelId="{31E792C4-E483-4A61-ABD9-E3FA68A685B1}">
      <dsp:nvSpPr>
        <dsp:cNvPr id="0" name=""/>
        <dsp:cNvSpPr/>
      </dsp:nvSpPr>
      <dsp:spPr>
        <a:xfrm>
          <a:off x="947315" y="1763676"/>
          <a:ext cx="2908370" cy="744611"/>
        </a:xfrm>
        <a:prstGeom prst="rect">
          <a:avLst/>
        </a:prstGeom>
        <a:solidFill>
          <a:srgbClr val="FF0000"/>
        </a:solidFill>
        <a:ln w="19050" cap="flat" cmpd="sng" algn="ctr">
          <a:solidFill>
            <a:schemeClr val="lt1">
              <a:hueOff val="0"/>
              <a:satOff val="0"/>
              <a:lumOff val="0"/>
              <a:alphaOff val="0"/>
            </a:schemeClr>
          </a:solidFill>
          <a:prstDash val="solid"/>
          <a:miter lim="800000"/>
        </a:ln>
        <a:effectLst>
          <a:outerShdw blurRad="190500" dist="228600" dir="2700000" algn="tl" rotWithShape="0">
            <a:prstClr val="black">
              <a:alpha val="30000"/>
            </a:prst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ZA" sz="1400" b="1" kern="1200" dirty="0">
              <a:solidFill>
                <a:schemeClr val="tx1"/>
              </a:solidFill>
              <a:latin typeface="Arial Narrow" panose="020B0606020202030204" pitchFamily="34" charset="0"/>
            </a:rPr>
            <a:t>Value of freezing orders obtained for corruption or offences relating to corruption (R611m) </a:t>
          </a:r>
          <a:r>
            <a:rPr lang="en-ZA" sz="1400" b="1" kern="1200" dirty="0">
              <a:solidFill>
                <a:srgbClr val="00B050"/>
              </a:solidFill>
              <a:latin typeface="Arial Narrow" panose="020B0606020202030204" pitchFamily="34" charset="0"/>
            </a:rPr>
            <a:t>ENE Indicator</a:t>
          </a:r>
          <a:endParaRPr lang="en-US" sz="1400" b="1" kern="1200" dirty="0">
            <a:solidFill>
              <a:srgbClr val="00B050"/>
            </a:solidFill>
            <a:latin typeface="Arial Narrow" panose="020B0606020202030204" pitchFamily="34" charset="0"/>
          </a:endParaRPr>
        </a:p>
      </dsp:txBody>
      <dsp:txXfrm>
        <a:off x="947315" y="1763676"/>
        <a:ext cx="2908370" cy="744611"/>
      </dsp:txXfrm>
    </dsp:sp>
    <dsp:sp modelId="{8C350EDB-A966-4E6C-9F04-3EC0AC8D96D2}">
      <dsp:nvSpPr>
        <dsp:cNvPr id="0" name=""/>
        <dsp:cNvSpPr/>
      </dsp:nvSpPr>
      <dsp:spPr>
        <a:xfrm>
          <a:off x="4227839" y="1852329"/>
          <a:ext cx="1860761" cy="567305"/>
        </a:xfrm>
        <a:prstGeom prst="rect">
          <a:avLst/>
        </a:prstGeom>
        <a:solidFill>
          <a:srgbClr val="FF0000"/>
        </a:solidFill>
        <a:ln w="19050" cap="flat" cmpd="sng" algn="ctr">
          <a:solidFill>
            <a:schemeClr val="lt1">
              <a:hueOff val="0"/>
              <a:satOff val="0"/>
              <a:lumOff val="0"/>
              <a:alphaOff val="0"/>
            </a:schemeClr>
          </a:solidFill>
          <a:prstDash val="solid"/>
          <a:miter lim="800000"/>
        </a:ln>
        <a:effectLst>
          <a:outerShdw blurRad="190500" dist="228600" dir="2700000" algn="tl" rotWithShape="0">
            <a:prstClr val="black">
              <a:alpha val="30000"/>
            </a:prst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b="1" kern="1200" dirty="0">
              <a:solidFill>
                <a:schemeClr val="tx1"/>
              </a:solidFill>
              <a:latin typeface="Arial Narrow" panose="020B0606020202030204" pitchFamily="34" charset="0"/>
            </a:rPr>
            <a:t>75% below R2,4bn target</a:t>
          </a:r>
        </a:p>
      </dsp:txBody>
      <dsp:txXfrm>
        <a:off x="4227839" y="1852329"/>
        <a:ext cx="1860761" cy="567305"/>
      </dsp:txXfrm>
    </dsp:sp>
    <dsp:sp modelId="{1A1D793F-7F1A-425E-AC2D-F5125BFBE793}">
      <dsp:nvSpPr>
        <dsp:cNvPr id="0" name=""/>
        <dsp:cNvSpPr/>
      </dsp:nvSpPr>
      <dsp:spPr>
        <a:xfrm>
          <a:off x="947315" y="2650113"/>
          <a:ext cx="2908370" cy="721221"/>
        </a:xfrm>
        <a:prstGeom prst="rect">
          <a:avLst/>
        </a:prstGeom>
        <a:solidFill>
          <a:srgbClr val="FF0000"/>
        </a:solidFill>
        <a:ln w="19050" cap="flat" cmpd="sng" algn="ctr">
          <a:solidFill>
            <a:schemeClr val="lt1">
              <a:hueOff val="0"/>
              <a:satOff val="0"/>
              <a:lumOff val="0"/>
              <a:alphaOff val="0"/>
            </a:schemeClr>
          </a:solidFill>
          <a:prstDash val="solid"/>
          <a:miter lim="800000"/>
        </a:ln>
        <a:effectLst>
          <a:outerShdw blurRad="190500" dist="228600" dir="2700000" algn="tl" rotWithShape="0">
            <a:prstClr val="black">
              <a:alpha val="30000"/>
            </a:prst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ZA" sz="1400" b="1" kern="1200" dirty="0">
              <a:solidFill>
                <a:schemeClr val="tx1"/>
              </a:solidFill>
              <a:latin typeface="Arial Narrow" panose="020B0606020202030204" pitchFamily="34" charset="0"/>
            </a:rPr>
            <a:t>Value of recoveries relating to corruption or related offences (R3m) </a:t>
          </a:r>
          <a:r>
            <a:rPr lang="en-ZA" sz="1400" b="1" kern="1200" dirty="0">
              <a:solidFill>
                <a:srgbClr val="00B050"/>
              </a:solidFill>
              <a:latin typeface="Arial Narrow" panose="020B0606020202030204" pitchFamily="34" charset="0"/>
            </a:rPr>
            <a:t>ENE Indicator</a:t>
          </a:r>
          <a:endParaRPr lang="en-US" sz="1400" b="1" kern="1200" dirty="0">
            <a:solidFill>
              <a:srgbClr val="00B050"/>
            </a:solidFill>
            <a:latin typeface="Arial Narrow" panose="020B0606020202030204" pitchFamily="34" charset="0"/>
          </a:endParaRPr>
        </a:p>
      </dsp:txBody>
      <dsp:txXfrm>
        <a:off x="947315" y="2650113"/>
        <a:ext cx="2908370" cy="721221"/>
      </dsp:txXfrm>
    </dsp:sp>
    <dsp:sp modelId="{AC7FEB5D-AE06-4A6F-AF12-01E1374319E2}">
      <dsp:nvSpPr>
        <dsp:cNvPr id="0" name=""/>
        <dsp:cNvSpPr/>
      </dsp:nvSpPr>
      <dsp:spPr>
        <a:xfrm>
          <a:off x="4227839" y="2727071"/>
          <a:ext cx="1860761" cy="567305"/>
        </a:xfrm>
        <a:prstGeom prst="rect">
          <a:avLst/>
        </a:prstGeom>
        <a:solidFill>
          <a:srgbClr val="FF0000"/>
        </a:solidFill>
        <a:ln w="19050" cap="flat" cmpd="sng" algn="ctr">
          <a:solidFill>
            <a:schemeClr val="lt1">
              <a:hueOff val="0"/>
              <a:satOff val="0"/>
              <a:lumOff val="0"/>
              <a:alphaOff val="0"/>
            </a:schemeClr>
          </a:solidFill>
          <a:prstDash val="solid"/>
          <a:miter lim="800000"/>
        </a:ln>
        <a:effectLst>
          <a:outerShdw blurRad="190500" dist="228600" dir="2700000" algn="tl" rotWithShape="0">
            <a:prstClr val="black">
              <a:alpha val="30000"/>
            </a:prst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b="1" kern="1200" dirty="0">
              <a:solidFill>
                <a:schemeClr val="tx1"/>
              </a:solidFill>
              <a:latin typeface="Arial Narrow" panose="020B0606020202030204" pitchFamily="34" charset="0"/>
            </a:rPr>
            <a:t>99% below  R1.4bn target</a:t>
          </a:r>
        </a:p>
      </dsp:txBody>
      <dsp:txXfrm>
        <a:off x="4227839" y="2727071"/>
        <a:ext cx="1860761" cy="56730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E44C27-8E6A-40D4-AD9A-B2F9B286ACA9}">
      <dsp:nvSpPr>
        <dsp:cNvPr id="0" name=""/>
        <dsp:cNvSpPr/>
      </dsp:nvSpPr>
      <dsp:spPr>
        <a:xfrm>
          <a:off x="3855686" y="2965004"/>
          <a:ext cx="372152" cy="91440"/>
        </a:xfrm>
        <a:custGeom>
          <a:avLst/>
          <a:gdLst/>
          <a:ahLst/>
          <a:cxnLst/>
          <a:rect l="0" t="0" r="0" b="0"/>
          <a:pathLst>
            <a:path>
              <a:moveTo>
                <a:pt x="0" y="45720"/>
              </a:moveTo>
              <a:lnTo>
                <a:pt x="372152" y="45720"/>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32459" y="3001420"/>
        <a:ext cx="18607" cy="18607"/>
      </dsp:txXfrm>
    </dsp:sp>
    <dsp:sp modelId="{C311AC35-611C-41C5-B886-7CB92765D95E}">
      <dsp:nvSpPr>
        <dsp:cNvPr id="0" name=""/>
        <dsp:cNvSpPr/>
      </dsp:nvSpPr>
      <dsp:spPr>
        <a:xfrm>
          <a:off x="575163" y="2567505"/>
          <a:ext cx="372152" cy="443218"/>
        </a:xfrm>
        <a:custGeom>
          <a:avLst/>
          <a:gdLst/>
          <a:ahLst/>
          <a:cxnLst/>
          <a:rect l="0" t="0" r="0" b="0"/>
          <a:pathLst>
            <a:path>
              <a:moveTo>
                <a:pt x="0" y="0"/>
              </a:moveTo>
              <a:lnTo>
                <a:pt x="186076" y="0"/>
              </a:lnTo>
              <a:lnTo>
                <a:pt x="186076" y="443218"/>
              </a:lnTo>
              <a:lnTo>
                <a:pt x="372152" y="443218"/>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746771" y="2774646"/>
        <a:ext cx="28937" cy="28937"/>
      </dsp:txXfrm>
    </dsp:sp>
    <dsp:sp modelId="{BCAFF9FF-C1EB-44E5-8552-4E1FCD061830}">
      <dsp:nvSpPr>
        <dsp:cNvPr id="0" name=""/>
        <dsp:cNvSpPr/>
      </dsp:nvSpPr>
      <dsp:spPr>
        <a:xfrm>
          <a:off x="3855686" y="2090261"/>
          <a:ext cx="380004" cy="91440"/>
        </a:xfrm>
        <a:custGeom>
          <a:avLst/>
          <a:gdLst/>
          <a:ahLst/>
          <a:cxnLst/>
          <a:rect l="0" t="0" r="0" b="0"/>
          <a:pathLst>
            <a:path>
              <a:moveTo>
                <a:pt x="0" y="45720"/>
              </a:moveTo>
              <a:lnTo>
                <a:pt x="190002" y="45720"/>
              </a:lnTo>
              <a:lnTo>
                <a:pt x="190002" y="70885"/>
              </a:lnTo>
              <a:lnTo>
                <a:pt x="380004" y="70885"/>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036168" y="2126460"/>
        <a:ext cx="19041" cy="19041"/>
      </dsp:txXfrm>
    </dsp:sp>
    <dsp:sp modelId="{6DCEF3A7-B9BE-469F-92B5-4605CFE01CC9}">
      <dsp:nvSpPr>
        <dsp:cNvPr id="0" name=""/>
        <dsp:cNvSpPr/>
      </dsp:nvSpPr>
      <dsp:spPr>
        <a:xfrm>
          <a:off x="575163" y="2135981"/>
          <a:ext cx="372152" cy="431523"/>
        </a:xfrm>
        <a:custGeom>
          <a:avLst/>
          <a:gdLst/>
          <a:ahLst/>
          <a:cxnLst/>
          <a:rect l="0" t="0" r="0" b="0"/>
          <a:pathLst>
            <a:path>
              <a:moveTo>
                <a:pt x="0" y="431523"/>
              </a:moveTo>
              <a:lnTo>
                <a:pt x="186076" y="431523"/>
              </a:lnTo>
              <a:lnTo>
                <a:pt x="186076" y="0"/>
              </a:lnTo>
              <a:lnTo>
                <a:pt x="372152"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latin typeface="Arial Narrow" panose="020B0606020202030204" pitchFamily="34" charset="0"/>
          </a:endParaRPr>
        </a:p>
      </dsp:txBody>
      <dsp:txXfrm>
        <a:off x="746993" y="2337497"/>
        <a:ext cx="28491" cy="28491"/>
      </dsp:txXfrm>
    </dsp:sp>
    <dsp:sp modelId="{24DCA8CD-2503-4E2A-94D4-B543CC7AA42A}">
      <dsp:nvSpPr>
        <dsp:cNvPr id="0" name=""/>
        <dsp:cNvSpPr/>
      </dsp:nvSpPr>
      <dsp:spPr>
        <a:xfrm rot="16200000">
          <a:off x="-1201398" y="2283852"/>
          <a:ext cx="2985818" cy="567305"/>
        </a:xfrm>
        <a:prstGeom prst="rect">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en-US" sz="1400" b="1" kern="1200">
              <a:solidFill>
                <a:prstClr val="white"/>
              </a:solidFill>
              <a:latin typeface="Arial Narrow" panose="020B0606020202030204" pitchFamily="34" charset="0"/>
              <a:ea typeface="+mn-ea"/>
              <a:cs typeface="Arial" panose="020B0604020202020204" pitchFamily="34" charset="0"/>
            </a:rPr>
            <a:t>AFU INDICATORS NOT ACHIEVED</a:t>
          </a:r>
          <a:endParaRPr lang="en-US" sz="1400" b="1" kern="1200" dirty="0">
            <a:solidFill>
              <a:prstClr val="white"/>
            </a:solidFill>
            <a:latin typeface="Arial Narrow" panose="020B0606020202030204" pitchFamily="34" charset="0"/>
            <a:ea typeface="+mn-ea"/>
            <a:cs typeface="Arial" panose="020B0604020202020204" pitchFamily="34" charset="0"/>
          </a:endParaRPr>
        </a:p>
      </dsp:txBody>
      <dsp:txXfrm rot="16200000">
        <a:off x="-1201398" y="2283852"/>
        <a:ext cx="2985818" cy="567305"/>
      </dsp:txXfrm>
    </dsp:sp>
    <dsp:sp modelId="{31E792C4-E483-4A61-ABD9-E3FA68A685B1}">
      <dsp:nvSpPr>
        <dsp:cNvPr id="0" name=""/>
        <dsp:cNvSpPr/>
      </dsp:nvSpPr>
      <dsp:spPr>
        <a:xfrm>
          <a:off x="947315" y="1763676"/>
          <a:ext cx="2908370" cy="744611"/>
        </a:xfrm>
        <a:prstGeom prst="rect">
          <a:avLst/>
        </a:prstGeom>
        <a:solidFill>
          <a:schemeClr val="accent3">
            <a:shade val="8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ZA" sz="1400" b="1" kern="1200" dirty="0">
              <a:latin typeface="Arial Narrow" panose="020B0606020202030204" pitchFamily="34" charset="0"/>
            </a:rPr>
            <a:t>Value of freezing orders obtained for corruption or offences relating to corruption (R611m) ENE Indicator</a:t>
          </a:r>
          <a:endParaRPr lang="en-US" sz="1400" b="1" kern="1200" dirty="0">
            <a:latin typeface="Arial Narrow" panose="020B0606020202030204" pitchFamily="34" charset="0"/>
          </a:endParaRPr>
        </a:p>
      </dsp:txBody>
      <dsp:txXfrm>
        <a:off x="947315" y="1763676"/>
        <a:ext cx="2908370" cy="744611"/>
      </dsp:txXfrm>
    </dsp:sp>
    <dsp:sp modelId="{8C350EDB-A966-4E6C-9F04-3EC0AC8D96D2}">
      <dsp:nvSpPr>
        <dsp:cNvPr id="0" name=""/>
        <dsp:cNvSpPr/>
      </dsp:nvSpPr>
      <dsp:spPr>
        <a:xfrm>
          <a:off x="4235691" y="1877494"/>
          <a:ext cx="1860761" cy="567305"/>
        </a:xfrm>
        <a:prstGeom prst="rect">
          <a:avLst/>
        </a:prstGeom>
        <a:solidFill>
          <a:schemeClr val="accent3">
            <a:tint val="99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b="1" kern="1200" dirty="0">
              <a:latin typeface="Arial Narrow" panose="020B0606020202030204" pitchFamily="34" charset="0"/>
            </a:rPr>
            <a:t>75% below R2,4bn target</a:t>
          </a:r>
        </a:p>
      </dsp:txBody>
      <dsp:txXfrm>
        <a:off x="4235691" y="1877494"/>
        <a:ext cx="1860761" cy="567305"/>
      </dsp:txXfrm>
    </dsp:sp>
    <dsp:sp modelId="{1A1D793F-7F1A-425E-AC2D-F5125BFBE793}">
      <dsp:nvSpPr>
        <dsp:cNvPr id="0" name=""/>
        <dsp:cNvSpPr/>
      </dsp:nvSpPr>
      <dsp:spPr>
        <a:xfrm>
          <a:off x="947315" y="2650113"/>
          <a:ext cx="2908370" cy="721221"/>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ZA" sz="1400" b="1" kern="1200" dirty="0">
              <a:latin typeface="Arial Narrow" panose="020B0606020202030204" pitchFamily="34" charset="0"/>
            </a:rPr>
            <a:t>Value of recoveries relating to corruption or related offences (R3m) ENE Indicator</a:t>
          </a:r>
          <a:endParaRPr lang="en-US" sz="1400" b="1" kern="1200" dirty="0">
            <a:latin typeface="Arial Narrow" panose="020B0606020202030204" pitchFamily="34" charset="0"/>
          </a:endParaRPr>
        </a:p>
      </dsp:txBody>
      <dsp:txXfrm>
        <a:off x="947315" y="2650113"/>
        <a:ext cx="2908370" cy="721221"/>
      </dsp:txXfrm>
    </dsp:sp>
    <dsp:sp modelId="{AC7FEB5D-AE06-4A6F-AF12-01E1374319E2}">
      <dsp:nvSpPr>
        <dsp:cNvPr id="0" name=""/>
        <dsp:cNvSpPr/>
      </dsp:nvSpPr>
      <dsp:spPr>
        <a:xfrm>
          <a:off x="4227839" y="2727071"/>
          <a:ext cx="1860761" cy="567305"/>
        </a:xfrm>
        <a:prstGeom prst="rect">
          <a:avLst/>
        </a:prstGeom>
        <a:solidFill>
          <a:schemeClr val="accent3">
            <a:tint val="99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b="1" kern="1200" dirty="0">
              <a:latin typeface="Arial Narrow" panose="020B0606020202030204" pitchFamily="34" charset="0"/>
            </a:rPr>
            <a:t>99% below  R1.4bn target</a:t>
          </a:r>
        </a:p>
      </dsp:txBody>
      <dsp:txXfrm>
        <a:off x="4227839" y="2727071"/>
        <a:ext cx="1860761" cy="56730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F05FF1-2A9C-4839-BB45-B1248387E427}">
      <dsp:nvSpPr>
        <dsp:cNvPr id="0" name=""/>
        <dsp:cNvSpPr/>
      </dsp:nvSpPr>
      <dsp:spPr>
        <a:xfrm>
          <a:off x="103640" y="11161"/>
          <a:ext cx="1414639" cy="848783"/>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a:latin typeface="Arial Narrow" panose="020B0606020202030204" pitchFamily="34" charset="0"/>
              <a:ea typeface="+mn-ea"/>
              <a:cs typeface="Arial" panose="020B0604020202020204" pitchFamily="34" charset="0"/>
            </a:rPr>
            <a:t>Value of freezing orders obtained R1.03bn vs  target of R800m</a:t>
          </a:r>
          <a:endParaRPr lang="en-ZA" sz="1200" b="1" kern="1200" dirty="0">
            <a:latin typeface="Arial Narrow" panose="020B0606020202030204" pitchFamily="34" charset="0"/>
            <a:ea typeface="+mn-ea"/>
            <a:cs typeface="Arial" panose="020B0604020202020204" pitchFamily="34" charset="0"/>
          </a:endParaRPr>
        </a:p>
      </dsp:txBody>
      <dsp:txXfrm>
        <a:off x="103640" y="11161"/>
        <a:ext cx="1414639" cy="848783"/>
      </dsp:txXfrm>
    </dsp:sp>
    <dsp:sp modelId="{4A3062B3-D4DB-415A-9A43-0BF91A4E76EA}">
      <dsp:nvSpPr>
        <dsp:cNvPr id="0" name=""/>
        <dsp:cNvSpPr/>
      </dsp:nvSpPr>
      <dsp:spPr>
        <a:xfrm>
          <a:off x="1669985" y="0"/>
          <a:ext cx="1414639" cy="848783"/>
        </a:xfrm>
        <a:prstGeom prst="rect">
          <a:avLst/>
        </a:prstGeom>
        <a:solidFill>
          <a:schemeClr val="accent6">
            <a:shade val="80000"/>
            <a:hueOff val="80320"/>
            <a:satOff val="-3227"/>
            <a:lumOff val="69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dirty="0">
              <a:latin typeface="Arial Narrow" panose="020B0606020202030204" pitchFamily="34" charset="0"/>
              <a:ea typeface="+mn-ea"/>
              <a:cs typeface="Arial" panose="020B0604020202020204" pitchFamily="34" charset="0"/>
            </a:rPr>
            <a:t>308 freezing orders </a:t>
          </a:r>
        </a:p>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dirty="0">
              <a:latin typeface="Arial Narrow" panose="020B0606020202030204" pitchFamily="34" charset="0"/>
              <a:ea typeface="+mn-ea"/>
              <a:cs typeface="Arial" panose="020B0604020202020204" pitchFamily="34" charset="0"/>
            </a:rPr>
            <a:t>vs </a:t>
          </a:r>
        </a:p>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dirty="0">
              <a:latin typeface="Arial Narrow" panose="020B0606020202030204" pitchFamily="34" charset="0"/>
              <a:ea typeface="+mn-ea"/>
              <a:cs typeface="Arial" panose="020B0604020202020204" pitchFamily="34" charset="0"/>
            </a:rPr>
            <a:t>target of 264</a:t>
          </a:r>
        </a:p>
        <a:p>
          <a:pPr marL="0" lvl="0" algn="ctr" defTabSz="622300">
            <a:lnSpc>
              <a:spcPct val="90000"/>
            </a:lnSpc>
            <a:spcBef>
              <a:spcPct val="0"/>
            </a:spcBef>
            <a:spcAft>
              <a:spcPct val="35000"/>
            </a:spcAft>
            <a:buNone/>
          </a:pPr>
          <a:endParaRPr lang="en-ZA" sz="1400" b="1" kern="1200" dirty="0">
            <a:latin typeface="Arial Narrow" panose="020B0606020202030204" pitchFamily="34" charset="0"/>
            <a:ea typeface="+mn-ea"/>
            <a:cs typeface="Arial" panose="020B0604020202020204" pitchFamily="34" charset="0"/>
          </a:endParaRPr>
        </a:p>
      </dsp:txBody>
      <dsp:txXfrm>
        <a:off x="1669985" y="0"/>
        <a:ext cx="1414639" cy="848783"/>
      </dsp:txXfrm>
    </dsp:sp>
    <dsp:sp modelId="{0C3DE7AF-3DDB-4F72-A315-7A019C8BFD51}">
      <dsp:nvSpPr>
        <dsp:cNvPr id="0" name=""/>
        <dsp:cNvSpPr/>
      </dsp:nvSpPr>
      <dsp:spPr>
        <a:xfrm>
          <a:off x="113337" y="996664"/>
          <a:ext cx="1414993" cy="848783"/>
        </a:xfrm>
        <a:prstGeom prst="rec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a:latin typeface="Arial Narrow" panose="020B0606020202030204" pitchFamily="34" charset="0"/>
              <a:ea typeface="+mn-ea"/>
              <a:cs typeface="Arial" panose="020B0604020202020204" pitchFamily="34" charset="0"/>
            </a:rPr>
            <a:t>POCA Recoveries R111m vs target of R100m</a:t>
          </a:r>
          <a:endParaRPr lang="en-ZA" sz="1200" b="1" kern="1200" dirty="0">
            <a:latin typeface="Arial Narrow" panose="020B0606020202030204" pitchFamily="34" charset="0"/>
            <a:ea typeface="+mn-ea"/>
            <a:cs typeface="Arial" panose="020B0604020202020204" pitchFamily="34" charset="0"/>
          </a:endParaRPr>
        </a:p>
      </dsp:txBody>
      <dsp:txXfrm>
        <a:off x="113337" y="996664"/>
        <a:ext cx="1414993" cy="848783"/>
      </dsp:txXfrm>
    </dsp:sp>
    <dsp:sp modelId="{D050CCE6-CC6B-43C1-8A13-5E9DB4A19AE2}">
      <dsp:nvSpPr>
        <dsp:cNvPr id="0" name=""/>
        <dsp:cNvSpPr/>
      </dsp:nvSpPr>
      <dsp:spPr>
        <a:xfrm>
          <a:off x="1669794" y="991529"/>
          <a:ext cx="1414639" cy="859053"/>
        </a:xfrm>
        <a:prstGeom prst="rect">
          <a:avLst/>
        </a:prstGeom>
        <a:solidFill>
          <a:schemeClr val="accent6">
            <a:shade val="80000"/>
            <a:hueOff val="240959"/>
            <a:satOff val="-9682"/>
            <a:lumOff val="20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dirty="0">
              <a:latin typeface="Arial Narrow" panose="020B0606020202030204" pitchFamily="34" charset="0"/>
              <a:ea typeface="+mn-ea"/>
              <a:cs typeface="Arial" panose="020B0604020202020204" pitchFamily="34" charset="0"/>
            </a:rPr>
            <a:t>Recoveries – Government Officials convicted of corruption R127k vs target of  R75k </a:t>
          </a:r>
        </a:p>
      </dsp:txBody>
      <dsp:txXfrm>
        <a:off x="1669794" y="991529"/>
        <a:ext cx="1414639" cy="859053"/>
      </dsp:txXfrm>
    </dsp:sp>
    <dsp:sp modelId="{30A954E1-D176-4EB2-8E28-D29377372E0A}">
      <dsp:nvSpPr>
        <dsp:cNvPr id="0" name=""/>
        <dsp:cNvSpPr/>
      </dsp:nvSpPr>
      <dsp:spPr>
        <a:xfrm>
          <a:off x="911314" y="1982167"/>
          <a:ext cx="1414639" cy="728850"/>
        </a:xfrm>
        <a:prstGeom prst="rect">
          <a:avLst/>
        </a:prstGeom>
        <a:solidFill>
          <a:schemeClr val="accent6">
            <a:shade val="80000"/>
            <a:hueOff val="321279"/>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200" b="1" kern="1200">
              <a:latin typeface="Arial Narrow" panose="020B0606020202030204" pitchFamily="34" charset="0"/>
              <a:ea typeface="+mn-ea"/>
              <a:cs typeface="Arial" panose="020B0604020202020204" pitchFamily="34" charset="0"/>
            </a:rPr>
            <a:t>Success rate 98%</a:t>
          </a:r>
          <a:endParaRPr lang="en-ZA" sz="1200" b="1" kern="1200" dirty="0">
            <a:latin typeface="Arial Narrow" panose="020B0606020202030204" pitchFamily="34" charset="0"/>
            <a:ea typeface="+mn-ea"/>
            <a:cs typeface="Arial" panose="020B0604020202020204" pitchFamily="34" charset="0"/>
          </a:endParaRPr>
        </a:p>
      </dsp:txBody>
      <dsp:txXfrm>
        <a:off x="911314" y="1982167"/>
        <a:ext cx="1414639" cy="7288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B998F5-7DAA-4469-A052-408FC52AFA85}">
      <dsp:nvSpPr>
        <dsp:cNvPr id="0" name=""/>
        <dsp:cNvSpPr/>
      </dsp:nvSpPr>
      <dsp:spPr>
        <a:xfrm rot="10800000">
          <a:off x="1337494" y="2280"/>
          <a:ext cx="4961218" cy="35145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83" tIns="53340" rIns="99568" bIns="53340" numCol="1" spcCol="1270" anchor="ctr" anchorCtr="0">
          <a:noAutofit/>
        </a:bodyPr>
        <a:lstStyle/>
        <a:p>
          <a:pPr lvl="0" algn="ctr" defTabSz="622300">
            <a:lnSpc>
              <a:spcPct val="90000"/>
            </a:lnSpc>
            <a:spcBef>
              <a:spcPct val="0"/>
            </a:spcBef>
            <a:spcAft>
              <a:spcPct val="35000"/>
            </a:spcAft>
          </a:pPr>
          <a:r>
            <a:rPr lang="en-ZA" sz="1400" b="1" kern="1200">
              <a:latin typeface="Arial Narrow" panose="020B0606020202030204" pitchFamily="34" charset="0"/>
              <a:cs typeface="Arial" panose="020B0604020202020204" pitchFamily="34" charset="0"/>
            </a:rPr>
            <a:t>Conviction rate in High court  93% (333/358)</a:t>
          </a:r>
          <a:endParaRPr lang="en-ZA" sz="1400" b="1" kern="1200" dirty="0">
            <a:latin typeface="Arial" panose="020B0604020202020204" pitchFamily="34" charset="0"/>
            <a:cs typeface="Arial" panose="020B0604020202020204" pitchFamily="34" charset="0"/>
          </a:endParaRPr>
        </a:p>
      </dsp:txBody>
      <dsp:txXfrm rot="10800000">
        <a:off x="1337494" y="2280"/>
        <a:ext cx="4961218" cy="351458"/>
      </dsp:txXfrm>
    </dsp:sp>
    <dsp:sp modelId="{4D273139-14FA-410F-9EFB-738E4F90FB9C}">
      <dsp:nvSpPr>
        <dsp:cNvPr id="0" name=""/>
        <dsp:cNvSpPr/>
      </dsp:nvSpPr>
      <dsp:spPr>
        <a:xfrm>
          <a:off x="1161765" y="2280"/>
          <a:ext cx="351458" cy="351458"/>
        </a:xfrm>
        <a:prstGeom prst="ellipse">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8C0700-2DC4-4908-AC27-234A30B61805}">
      <dsp:nvSpPr>
        <dsp:cNvPr id="0" name=""/>
        <dsp:cNvSpPr/>
      </dsp:nvSpPr>
      <dsp:spPr>
        <a:xfrm rot="10800000">
          <a:off x="1337494" y="458651"/>
          <a:ext cx="4961218" cy="35145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83" tIns="53340" rIns="99568" bIns="53340" numCol="1" spcCol="1270" anchor="ctr" anchorCtr="0">
          <a:noAutofit/>
        </a:bodyPr>
        <a:lstStyle/>
        <a:p>
          <a:pPr lvl="0" algn="ctr" defTabSz="622300">
            <a:lnSpc>
              <a:spcPct val="90000"/>
            </a:lnSpc>
            <a:spcBef>
              <a:spcPct val="0"/>
            </a:spcBef>
            <a:spcAft>
              <a:spcPct val="35000"/>
            </a:spcAft>
          </a:pPr>
          <a:r>
            <a:rPr lang="en-US" sz="1400" b="1" kern="1200">
              <a:latin typeface="Arial Narrow" panose="020B0606020202030204" pitchFamily="34" charset="0"/>
              <a:ea typeface="+mn-ea"/>
              <a:cs typeface="Arial" panose="020B0604020202020204" pitchFamily="34" charset="0"/>
            </a:rPr>
            <a:t>Conviction rate in Regional court 80,9% (8 514/10 526)</a:t>
          </a:r>
          <a:endParaRPr lang="en-ZA" sz="1400" b="1" kern="1200" dirty="0">
            <a:latin typeface="Arial" panose="020B0604020202020204" pitchFamily="34" charset="0"/>
            <a:cs typeface="Arial" panose="020B0604020202020204" pitchFamily="34" charset="0"/>
          </a:endParaRPr>
        </a:p>
      </dsp:txBody>
      <dsp:txXfrm rot="10800000">
        <a:off x="1337494" y="458651"/>
        <a:ext cx="4961218" cy="351458"/>
      </dsp:txXfrm>
    </dsp:sp>
    <dsp:sp modelId="{014EAF4C-1815-4BDA-8DA6-73D0385A56DB}">
      <dsp:nvSpPr>
        <dsp:cNvPr id="0" name=""/>
        <dsp:cNvSpPr/>
      </dsp:nvSpPr>
      <dsp:spPr>
        <a:xfrm>
          <a:off x="1161765" y="458651"/>
          <a:ext cx="351458" cy="351458"/>
        </a:xfrm>
        <a:prstGeom prst="ellipse">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D4807E-3CD1-4C02-97F6-E738CD8FBDD5}">
      <dsp:nvSpPr>
        <dsp:cNvPr id="0" name=""/>
        <dsp:cNvSpPr/>
      </dsp:nvSpPr>
      <dsp:spPr>
        <a:xfrm rot="10800000">
          <a:off x="1337494" y="915023"/>
          <a:ext cx="4961218" cy="35145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83" tIns="53340" rIns="99568" bIns="53340" numCol="1" spcCol="1270" anchor="ctr" anchorCtr="0">
          <a:noAutofit/>
        </a:bodyPr>
        <a:lstStyle/>
        <a:p>
          <a:pPr lvl="0" algn="ctr" defTabSz="622300">
            <a:lnSpc>
              <a:spcPct val="90000"/>
            </a:lnSpc>
            <a:spcBef>
              <a:spcPct val="0"/>
            </a:spcBef>
            <a:spcAft>
              <a:spcPct val="35000"/>
            </a:spcAft>
          </a:pPr>
          <a:r>
            <a:rPr lang="en-US" sz="1400" b="1" kern="1200">
              <a:latin typeface="Arial Narrow" panose="020B0606020202030204" pitchFamily="34" charset="0"/>
              <a:ea typeface="+mn-ea"/>
              <a:cs typeface="Arial" panose="020B0604020202020204" pitchFamily="34" charset="0"/>
            </a:rPr>
            <a:t>Conviction rate in District court 94% (63 650/67 677)</a:t>
          </a:r>
          <a:endParaRPr lang="en-ZA" sz="1400" b="1" kern="1200" dirty="0">
            <a:latin typeface="Arial" panose="020B0604020202020204" pitchFamily="34" charset="0"/>
            <a:cs typeface="Arial" panose="020B0604020202020204" pitchFamily="34" charset="0"/>
          </a:endParaRPr>
        </a:p>
      </dsp:txBody>
      <dsp:txXfrm rot="10800000">
        <a:off x="1337494" y="915023"/>
        <a:ext cx="4961218" cy="351458"/>
      </dsp:txXfrm>
    </dsp:sp>
    <dsp:sp modelId="{2CE63249-B9CD-46D2-8306-2D3094605E0A}">
      <dsp:nvSpPr>
        <dsp:cNvPr id="0" name=""/>
        <dsp:cNvSpPr/>
      </dsp:nvSpPr>
      <dsp:spPr>
        <a:xfrm>
          <a:off x="1161765" y="915023"/>
          <a:ext cx="351458" cy="351458"/>
        </a:xfrm>
        <a:prstGeom prst="ellipse">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3F447C-8399-4C70-A587-4B9AE908A2AC}">
      <dsp:nvSpPr>
        <dsp:cNvPr id="0" name=""/>
        <dsp:cNvSpPr/>
      </dsp:nvSpPr>
      <dsp:spPr>
        <a:xfrm rot="10800000">
          <a:off x="1337494" y="1371394"/>
          <a:ext cx="4961218" cy="35145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83" tIns="53340" rIns="99568" bIns="53340" numCol="1" spcCol="1270" anchor="ctr" anchorCtr="0">
          <a:noAutofit/>
        </a:bodyPr>
        <a:lstStyle/>
        <a:p>
          <a:pPr lvl="0" algn="ctr" defTabSz="622300">
            <a:lnSpc>
              <a:spcPct val="90000"/>
            </a:lnSpc>
            <a:spcBef>
              <a:spcPct val="0"/>
            </a:spcBef>
            <a:spcAft>
              <a:spcPct val="35000"/>
            </a:spcAft>
          </a:pPr>
          <a:r>
            <a:rPr lang="en-US" sz="1400" b="1" kern="1200">
              <a:latin typeface="Arial Narrow" panose="020B0606020202030204" pitchFamily="34" charset="0"/>
              <a:ea typeface="+mn-ea"/>
              <a:cs typeface="Arial" panose="020B0604020202020204" pitchFamily="34" charset="0"/>
            </a:rPr>
            <a:t>Conviction rate in Sexual Offences 73,4% (1 713/2 335)</a:t>
          </a:r>
          <a:endParaRPr lang="en-ZA" sz="1400" b="1" kern="1200" dirty="0">
            <a:latin typeface="Arial" panose="020B0604020202020204" pitchFamily="34" charset="0"/>
            <a:cs typeface="Arial" panose="020B0604020202020204" pitchFamily="34" charset="0"/>
          </a:endParaRPr>
        </a:p>
      </dsp:txBody>
      <dsp:txXfrm rot="10800000">
        <a:off x="1337494" y="1371394"/>
        <a:ext cx="4961218" cy="351458"/>
      </dsp:txXfrm>
    </dsp:sp>
    <dsp:sp modelId="{1B9E922A-6A6A-49E8-9DAF-1A3A76301F62}">
      <dsp:nvSpPr>
        <dsp:cNvPr id="0" name=""/>
        <dsp:cNvSpPr/>
      </dsp:nvSpPr>
      <dsp:spPr>
        <a:xfrm>
          <a:off x="1161765" y="1371394"/>
          <a:ext cx="351458" cy="351458"/>
        </a:xfrm>
        <a:prstGeom prst="ellipse">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FD9E62-6B15-40D1-B6EE-A9170A7D0EF1}">
      <dsp:nvSpPr>
        <dsp:cNvPr id="0" name=""/>
        <dsp:cNvSpPr/>
      </dsp:nvSpPr>
      <dsp:spPr>
        <a:xfrm rot="10800000">
          <a:off x="1337494" y="1827766"/>
          <a:ext cx="4961218" cy="35145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83" tIns="53340" rIns="99568" bIns="53340" numCol="1" spcCol="1270" anchor="ctr" anchorCtr="0">
          <a:noAutofit/>
        </a:bodyPr>
        <a:lstStyle/>
        <a:p>
          <a:pPr lvl="0" algn="ctr" defTabSz="622300">
            <a:lnSpc>
              <a:spcPct val="90000"/>
            </a:lnSpc>
            <a:spcBef>
              <a:spcPct val="0"/>
            </a:spcBef>
            <a:spcAft>
              <a:spcPct val="35000"/>
            </a:spcAft>
          </a:pPr>
          <a:r>
            <a:rPr lang="en-ZA" sz="1400" b="1" kern="1200">
              <a:latin typeface="Arial Narrow" panose="020B0606020202030204" pitchFamily="34" charset="0"/>
              <a:ea typeface="+mn-ea"/>
              <a:cs typeface="Arial" panose="020B0604020202020204" pitchFamily="34" charset="0"/>
            </a:rPr>
            <a:t>Conviction rate in Cable Theft 96,2% (102/106)</a:t>
          </a:r>
          <a:endParaRPr lang="en-ZA" sz="1400" b="1" kern="1200" dirty="0">
            <a:latin typeface="Arial" panose="020B0604020202020204" pitchFamily="34" charset="0"/>
            <a:cs typeface="Arial" panose="020B0604020202020204" pitchFamily="34" charset="0"/>
          </a:endParaRPr>
        </a:p>
      </dsp:txBody>
      <dsp:txXfrm rot="10800000">
        <a:off x="1337494" y="1827766"/>
        <a:ext cx="4961218" cy="351458"/>
      </dsp:txXfrm>
    </dsp:sp>
    <dsp:sp modelId="{2131D6E9-0A53-409E-BF9C-7D102CE0B88C}">
      <dsp:nvSpPr>
        <dsp:cNvPr id="0" name=""/>
        <dsp:cNvSpPr/>
      </dsp:nvSpPr>
      <dsp:spPr>
        <a:xfrm>
          <a:off x="1161765" y="1827766"/>
          <a:ext cx="351458" cy="351458"/>
        </a:xfrm>
        <a:prstGeom prst="ellipse">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A805F6-EED1-4113-AD79-68F7D2D09C84}">
      <dsp:nvSpPr>
        <dsp:cNvPr id="0" name=""/>
        <dsp:cNvSpPr/>
      </dsp:nvSpPr>
      <dsp:spPr>
        <a:xfrm rot="10800000">
          <a:off x="1337494" y="2284137"/>
          <a:ext cx="4961218" cy="35145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83" tIns="53340" rIns="99568" bIns="53340" numCol="1" spcCol="1270" anchor="ctr" anchorCtr="0">
          <a:noAutofit/>
        </a:bodyPr>
        <a:lstStyle/>
        <a:p>
          <a:pPr lvl="0" algn="ctr" defTabSz="622300">
            <a:lnSpc>
              <a:spcPct val="90000"/>
            </a:lnSpc>
            <a:spcBef>
              <a:spcPct val="0"/>
            </a:spcBef>
            <a:spcAft>
              <a:spcPct val="35000"/>
            </a:spcAft>
          </a:pPr>
          <a:r>
            <a:rPr lang="en-ZA" sz="1400" b="1" kern="1200">
              <a:latin typeface="Arial Narrow" panose="020B0606020202030204" pitchFamily="34" charset="0"/>
              <a:ea typeface="+mn-ea"/>
              <a:cs typeface="Arial" panose="020B0604020202020204" pitchFamily="34" charset="0"/>
            </a:rPr>
            <a:t>Number or persons convicted of private sector corruption (84)</a:t>
          </a:r>
          <a:endParaRPr lang="en-ZA" sz="1400" b="1" kern="1200" dirty="0">
            <a:latin typeface="Arial Narrow" panose="020B0606020202030204" pitchFamily="34" charset="0"/>
            <a:cs typeface="Arial" panose="020B0604020202020204" pitchFamily="34" charset="0"/>
          </a:endParaRPr>
        </a:p>
      </dsp:txBody>
      <dsp:txXfrm rot="10800000">
        <a:off x="1337494" y="2284137"/>
        <a:ext cx="4961218" cy="351458"/>
      </dsp:txXfrm>
    </dsp:sp>
    <dsp:sp modelId="{8ED6EEE4-EABD-447F-A0DD-0C79C7F81EA9}">
      <dsp:nvSpPr>
        <dsp:cNvPr id="0" name=""/>
        <dsp:cNvSpPr/>
      </dsp:nvSpPr>
      <dsp:spPr>
        <a:xfrm>
          <a:off x="1161765" y="2284137"/>
          <a:ext cx="351458" cy="351458"/>
        </a:xfrm>
        <a:prstGeom prst="ellipse">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BA5C25-4A3F-48D1-8638-05FEF4DBCAB7}">
      <dsp:nvSpPr>
        <dsp:cNvPr id="0" name=""/>
        <dsp:cNvSpPr/>
      </dsp:nvSpPr>
      <dsp:spPr>
        <a:xfrm rot="10800000">
          <a:off x="1337494" y="2740509"/>
          <a:ext cx="4961218" cy="35145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83" tIns="53340" rIns="99568" bIns="53340" numCol="1" spcCol="1270" anchor="ctr" anchorCtr="0">
          <a:noAutofit/>
        </a:bodyPr>
        <a:lstStyle/>
        <a:p>
          <a:pPr lvl="0" algn="ctr" defTabSz="622300">
            <a:lnSpc>
              <a:spcPct val="90000"/>
            </a:lnSpc>
            <a:spcBef>
              <a:spcPct val="0"/>
            </a:spcBef>
            <a:spcAft>
              <a:spcPct val="35000"/>
            </a:spcAft>
          </a:pPr>
          <a:r>
            <a:rPr lang="en-US" sz="1400" b="1" kern="1200">
              <a:latin typeface="Arial Narrow" panose="020B0606020202030204" pitchFamily="34" charset="0"/>
              <a:cs typeface="Arial" panose="020B0604020202020204" pitchFamily="34" charset="0"/>
            </a:rPr>
            <a:t>Value of freezing orders obtained for corruption or offences relating to corruption (R1.63bn)</a:t>
          </a:r>
          <a:endParaRPr lang="en-ZA" sz="1400" b="1" kern="1200" dirty="0">
            <a:latin typeface="Arial Narrow" panose="020B0606020202030204" pitchFamily="34" charset="0"/>
            <a:cs typeface="Arial" panose="020B0604020202020204" pitchFamily="34" charset="0"/>
          </a:endParaRPr>
        </a:p>
      </dsp:txBody>
      <dsp:txXfrm rot="10800000">
        <a:off x="1337494" y="2740509"/>
        <a:ext cx="4961218" cy="351458"/>
      </dsp:txXfrm>
    </dsp:sp>
    <dsp:sp modelId="{C3222FFE-6D25-41B7-A43D-8BC157C44888}">
      <dsp:nvSpPr>
        <dsp:cNvPr id="0" name=""/>
        <dsp:cNvSpPr/>
      </dsp:nvSpPr>
      <dsp:spPr>
        <a:xfrm>
          <a:off x="1161765" y="2740509"/>
          <a:ext cx="351458" cy="351458"/>
        </a:xfrm>
        <a:prstGeom prst="ellipse">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F5833C-0563-48ED-AA47-6A934DD1D665}">
      <dsp:nvSpPr>
        <dsp:cNvPr id="0" name=""/>
        <dsp:cNvSpPr/>
      </dsp:nvSpPr>
      <dsp:spPr>
        <a:xfrm rot="10800000">
          <a:off x="1337494" y="3196880"/>
          <a:ext cx="4961218" cy="44239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83" tIns="53340" rIns="99568" bIns="53340" numCol="1" spcCol="1270" anchor="ctr" anchorCtr="0">
          <a:noAutofit/>
        </a:bodyPr>
        <a:lstStyle/>
        <a:p>
          <a:pPr lvl="0" algn="ctr" defTabSz="622300">
            <a:lnSpc>
              <a:spcPct val="90000"/>
            </a:lnSpc>
            <a:spcBef>
              <a:spcPct val="0"/>
            </a:spcBef>
            <a:spcAft>
              <a:spcPct val="35000"/>
            </a:spcAft>
          </a:pPr>
          <a:r>
            <a:rPr lang="en-US" sz="1400" b="1" kern="1200">
              <a:latin typeface="Arial Narrow" panose="020B0606020202030204" pitchFamily="34" charset="0"/>
              <a:ea typeface="+mn-ea"/>
              <a:cs typeface="Arial" panose="020B0604020202020204" pitchFamily="34" charset="0"/>
            </a:rPr>
            <a:t>Number of witnesses and related persons threatened, harmed or killed whilst on the witness protection programme (0)</a:t>
          </a:r>
          <a:endParaRPr lang="en-ZA" sz="1400" b="1" kern="1200" dirty="0">
            <a:latin typeface="Arial" panose="020B0604020202020204" pitchFamily="34" charset="0"/>
            <a:cs typeface="Arial" panose="020B0604020202020204" pitchFamily="34" charset="0"/>
          </a:endParaRPr>
        </a:p>
      </dsp:txBody>
      <dsp:txXfrm rot="10800000">
        <a:off x="1337494" y="3196880"/>
        <a:ext cx="4961218" cy="442391"/>
      </dsp:txXfrm>
    </dsp:sp>
    <dsp:sp modelId="{4571E2D6-A92F-4F98-A5BB-0B7B7545FEB1}">
      <dsp:nvSpPr>
        <dsp:cNvPr id="0" name=""/>
        <dsp:cNvSpPr/>
      </dsp:nvSpPr>
      <dsp:spPr>
        <a:xfrm>
          <a:off x="1161765" y="3242347"/>
          <a:ext cx="351458" cy="351458"/>
        </a:xfrm>
        <a:prstGeom prst="ellipse">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60E98-F98D-4255-9664-D6B36B363339}">
      <dsp:nvSpPr>
        <dsp:cNvPr id="0" name=""/>
        <dsp:cNvSpPr/>
      </dsp:nvSpPr>
      <dsp:spPr>
        <a:xfrm rot="10800000">
          <a:off x="1337494" y="3744185"/>
          <a:ext cx="4961218" cy="35145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983" tIns="53340" rIns="99568" bIns="53340" numCol="1" spcCol="1270" anchor="ctr" anchorCtr="0">
          <a:noAutofit/>
        </a:bodyPr>
        <a:lstStyle/>
        <a:p>
          <a:pPr lvl="0" algn="ctr" defTabSz="622300">
            <a:lnSpc>
              <a:spcPct val="90000"/>
            </a:lnSpc>
            <a:spcBef>
              <a:spcPct val="0"/>
            </a:spcBef>
            <a:spcAft>
              <a:spcPct val="35000"/>
            </a:spcAft>
          </a:pPr>
          <a:r>
            <a:rPr lang="en-ZA" sz="1400" b="1" kern="1200">
              <a:latin typeface="Arial Narrow" panose="020B0606020202030204" pitchFamily="34" charset="0"/>
            </a:rPr>
            <a:t>Number of public awareness sessions conducted (112)</a:t>
          </a:r>
          <a:endParaRPr lang="en-ZA" sz="1400" b="1" kern="1200" dirty="0">
            <a:latin typeface="Arial Narrow" panose="020B0606020202030204" pitchFamily="34" charset="0"/>
          </a:endParaRPr>
        </a:p>
      </dsp:txBody>
      <dsp:txXfrm rot="10800000">
        <a:off x="1337494" y="3744185"/>
        <a:ext cx="4961218" cy="351458"/>
      </dsp:txXfrm>
    </dsp:sp>
    <dsp:sp modelId="{3EB021E6-E7BD-4B48-85DB-B8E9AEFE6033}">
      <dsp:nvSpPr>
        <dsp:cNvPr id="0" name=""/>
        <dsp:cNvSpPr/>
      </dsp:nvSpPr>
      <dsp:spPr>
        <a:xfrm>
          <a:off x="1161765" y="3744185"/>
          <a:ext cx="351458" cy="351458"/>
        </a:xfrm>
        <a:prstGeom prst="ellipse">
          <a:avLst/>
        </a:prstGeom>
        <a:blipFill>
          <a:blip xmlns:r="http://schemas.openxmlformats.org/officeDocument/2006/relationships" r:embed="rId1" cstate="hqprint">
            <a:extLst>
              <a:ext uri="{28A0092B-C50C-407E-A947-70E740481C1C}">
                <a14:useLocalDpi xmlns:a14="http://schemas.microsoft.com/office/drawing/2010/main" xmlns=""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BFBBC-54AC-47D7-83A7-D4ABA13763F2}" type="datetimeFigureOut">
              <a:rPr lang="en-ZA" smtClean="0"/>
              <a:pPr/>
              <a:t>2021/11/17</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F67EB-0E56-45EF-9CCF-7A3097E5EC02}" type="slidenum">
              <a:rPr lang="en-ZA" smtClean="0"/>
              <a:pPr/>
              <a:t>‹#›</a:t>
            </a:fld>
            <a:endParaRPr lang="en-ZA"/>
          </a:p>
        </p:txBody>
      </p:sp>
    </p:spTree>
    <p:extLst>
      <p:ext uri="{BB962C8B-B14F-4D97-AF65-F5344CB8AC3E}">
        <p14:creationId xmlns:p14="http://schemas.microsoft.com/office/powerpoint/2010/main" xmlns="" val="177018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F67EB-0E56-45EF-9CCF-7A3097E5EC02}" type="slidenum">
              <a:rPr lang="en-ZA" smtClean="0"/>
              <a:pPr/>
              <a:t>8</a:t>
            </a:fld>
            <a:endParaRPr lang="en-ZA"/>
          </a:p>
        </p:txBody>
      </p:sp>
    </p:spTree>
    <p:extLst>
      <p:ext uri="{BB962C8B-B14F-4D97-AF65-F5344CB8AC3E}">
        <p14:creationId xmlns:p14="http://schemas.microsoft.com/office/powerpoint/2010/main" xmlns="" val="139848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Cambria" panose="02040503050406030204" pitchFamily="18" charset="0"/>
              </a:rPr>
              <a:t>Next assessment of progress probably Oct/Nov 2022</a:t>
            </a:r>
            <a:endParaRPr lang="en-ZA" dirty="0"/>
          </a:p>
        </p:txBody>
      </p:sp>
      <p:sp>
        <p:nvSpPr>
          <p:cNvPr id="4" name="Slide Number Placeholder 3"/>
          <p:cNvSpPr>
            <a:spLocks noGrp="1"/>
          </p:cNvSpPr>
          <p:nvPr>
            <p:ph type="sldNum" sz="quarter" idx="5"/>
          </p:nvPr>
        </p:nvSpPr>
        <p:spPr/>
        <p:txBody>
          <a:bodyPr/>
          <a:lstStyle/>
          <a:p>
            <a:fld id="{C62F67EB-0E56-45EF-9CCF-7A3097E5EC02}" type="slidenum">
              <a:rPr lang="en-ZA" smtClean="0"/>
              <a:pPr/>
              <a:t>37</a:t>
            </a:fld>
            <a:endParaRPr lang="en-ZA"/>
          </a:p>
        </p:txBody>
      </p:sp>
    </p:spTree>
    <p:extLst>
      <p:ext uri="{BB962C8B-B14F-4D97-AF65-F5344CB8AC3E}">
        <p14:creationId xmlns:p14="http://schemas.microsoft.com/office/powerpoint/2010/main" xmlns="" val="288219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Cambria" panose="02040503050406030204" pitchFamily="18" charset="0"/>
              </a:rPr>
              <a:t>The committee comprises representatives from the State Security Agency (SSA - chair), the SAPS:DPCI – CATS, the </a:t>
            </a:r>
            <a:r>
              <a:rPr lang="en-GB" sz="1800" b="0" i="0" u="none" strike="noStrike" baseline="0" dirty="0" err="1">
                <a:solidFill>
                  <a:srgbClr val="000000"/>
                </a:solidFill>
                <a:latin typeface="Cambria" panose="02040503050406030204" pitchFamily="18" charset="0"/>
              </a:rPr>
              <a:t>SAPS:Criminal</a:t>
            </a:r>
            <a:r>
              <a:rPr lang="en-GB" sz="1800" b="0" i="0" u="none" strike="noStrike" baseline="0" dirty="0">
                <a:solidFill>
                  <a:srgbClr val="000000"/>
                </a:solidFill>
                <a:latin typeface="Cambria" panose="02040503050406030204" pitchFamily="18" charset="0"/>
              </a:rPr>
              <a:t> Intelligence Division, the NPA:PCLU, </a:t>
            </a:r>
            <a:r>
              <a:rPr lang="en-GB" sz="1800" b="0" i="0" u="none" strike="noStrike" baseline="0" dirty="0" err="1">
                <a:solidFill>
                  <a:srgbClr val="000000"/>
                </a:solidFill>
                <a:latin typeface="Cambria" panose="02040503050406030204" pitchFamily="18" charset="0"/>
              </a:rPr>
              <a:t>Defense</a:t>
            </a:r>
            <a:r>
              <a:rPr lang="en-GB" sz="1800" b="0" i="0" u="none" strike="noStrike" baseline="0" dirty="0">
                <a:solidFill>
                  <a:srgbClr val="000000"/>
                </a:solidFill>
                <a:latin typeface="Cambria" panose="02040503050406030204" pitchFamily="18" charset="0"/>
              </a:rPr>
              <a:t> Intelligence, the DHA, the Department of International Relations and Cooperation (DIRCO), and the FIC. </a:t>
            </a:r>
          </a:p>
          <a:p>
            <a:r>
              <a:rPr lang="en-GB" sz="1800" b="0" i="0" u="none" strike="noStrike" baseline="0" dirty="0">
                <a:solidFill>
                  <a:srgbClr val="000000"/>
                </a:solidFill>
                <a:latin typeface="Cambria" panose="02040503050406030204" pitchFamily="18" charset="0"/>
              </a:rPr>
              <a:t>FIC is point of contact with FATF and leading all outcomes</a:t>
            </a:r>
            <a:endParaRPr lang="en-ZA" dirty="0"/>
          </a:p>
        </p:txBody>
      </p:sp>
      <p:sp>
        <p:nvSpPr>
          <p:cNvPr id="4" name="Slide Number Placeholder 3"/>
          <p:cNvSpPr>
            <a:spLocks noGrp="1"/>
          </p:cNvSpPr>
          <p:nvPr>
            <p:ph type="sldNum" sz="quarter" idx="5"/>
          </p:nvPr>
        </p:nvSpPr>
        <p:spPr/>
        <p:txBody>
          <a:bodyPr/>
          <a:lstStyle/>
          <a:p>
            <a:fld id="{C62F67EB-0E56-45EF-9CCF-7A3097E5EC02}" type="slidenum">
              <a:rPr lang="en-ZA" smtClean="0"/>
              <a:pPr/>
              <a:t>38</a:t>
            </a:fld>
            <a:endParaRPr lang="en-ZA"/>
          </a:p>
        </p:txBody>
      </p:sp>
    </p:spTree>
    <p:extLst>
      <p:ext uri="{BB962C8B-B14F-4D97-AF65-F5344CB8AC3E}">
        <p14:creationId xmlns:p14="http://schemas.microsoft.com/office/powerpoint/2010/main" xmlns="" val="126735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Cambria" panose="02040503050406030204" pitchFamily="18" charset="0"/>
              </a:rPr>
              <a:t>The committee comprises representatives from the State Security Agency (SSA - chair), the SAPS:DPCI – CATS, the </a:t>
            </a:r>
            <a:r>
              <a:rPr lang="en-GB" sz="1800" b="0" i="0" u="none" strike="noStrike" baseline="0" dirty="0" err="1">
                <a:solidFill>
                  <a:srgbClr val="000000"/>
                </a:solidFill>
                <a:latin typeface="Cambria" panose="02040503050406030204" pitchFamily="18" charset="0"/>
              </a:rPr>
              <a:t>SAPS:Criminal</a:t>
            </a:r>
            <a:r>
              <a:rPr lang="en-GB" sz="1800" b="0" i="0" u="none" strike="noStrike" baseline="0" dirty="0">
                <a:solidFill>
                  <a:srgbClr val="000000"/>
                </a:solidFill>
                <a:latin typeface="Cambria" panose="02040503050406030204" pitchFamily="18" charset="0"/>
              </a:rPr>
              <a:t> Intelligence Division, the NPA:PCLU, </a:t>
            </a:r>
            <a:r>
              <a:rPr lang="en-GB" sz="1800" b="0" i="0" u="none" strike="noStrike" baseline="0" dirty="0" err="1">
                <a:solidFill>
                  <a:srgbClr val="000000"/>
                </a:solidFill>
                <a:latin typeface="Cambria" panose="02040503050406030204" pitchFamily="18" charset="0"/>
              </a:rPr>
              <a:t>Defense</a:t>
            </a:r>
            <a:r>
              <a:rPr lang="en-GB" sz="1800" b="0" i="0" u="none" strike="noStrike" baseline="0" dirty="0">
                <a:solidFill>
                  <a:srgbClr val="000000"/>
                </a:solidFill>
                <a:latin typeface="Cambria" panose="02040503050406030204" pitchFamily="18" charset="0"/>
              </a:rPr>
              <a:t> Intelligence, the DHA, the Department of International Relations and Cooperation (DIRCO), and the FIC. </a:t>
            </a:r>
          </a:p>
          <a:p>
            <a:r>
              <a:rPr lang="en-GB" sz="1800" b="0" i="0" u="none" strike="noStrike" baseline="0" dirty="0">
                <a:solidFill>
                  <a:srgbClr val="000000"/>
                </a:solidFill>
                <a:latin typeface="Cambria" panose="02040503050406030204" pitchFamily="18" charset="0"/>
              </a:rPr>
              <a:t>FIC is point of contact with FATF and leading all outcomes</a:t>
            </a:r>
            <a:endParaRPr lang="en-ZA" dirty="0"/>
          </a:p>
        </p:txBody>
      </p:sp>
      <p:sp>
        <p:nvSpPr>
          <p:cNvPr id="4" name="Slide Number Placeholder 3"/>
          <p:cNvSpPr>
            <a:spLocks noGrp="1"/>
          </p:cNvSpPr>
          <p:nvPr>
            <p:ph type="sldNum" sz="quarter" idx="5"/>
          </p:nvPr>
        </p:nvSpPr>
        <p:spPr/>
        <p:txBody>
          <a:bodyPr/>
          <a:lstStyle/>
          <a:p>
            <a:fld id="{C62F67EB-0E56-45EF-9CCF-7A3097E5EC02}" type="slidenum">
              <a:rPr lang="en-ZA" smtClean="0"/>
              <a:pPr/>
              <a:t>39</a:t>
            </a:fld>
            <a:endParaRPr lang="en-ZA"/>
          </a:p>
        </p:txBody>
      </p:sp>
    </p:spTree>
    <p:extLst>
      <p:ext uri="{BB962C8B-B14F-4D97-AF65-F5344CB8AC3E}">
        <p14:creationId xmlns:p14="http://schemas.microsoft.com/office/powerpoint/2010/main" xmlns="" val="417227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Cambria" panose="02040503050406030204" pitchFamily="18" charset="0"/>
              </a:rPr>
              <a:t>The committee comprises representatives from the State Security Agency (SSA - chair), the SAPS:DPCI – CATS, the </a:t>
            </a:r>
            <a:r>
              <a:rPr lang="en-GB" sz="1800" b="0" i="0" u="none" strike="noStrike" baseline="0" dirty="0" err="1">
                <a:solidFill>
                  <a:srgbClr val="000000"/>
                </a:solidFill>
                <a:latin typeface="Cambria" panose="02040503050406030204" pitchFamily="18" charset="0"/>
              </a:rPr>
              <a:t>SAPS:Criminal</a:t>
            </a:r>
            <a:r>
              <a:rPr lang="en-GB" sz="1800" b="0" i="0" u="none" strike="noStrike" baseline="0" dirty="0">
                <a:solidFill>
                  <a:srgbClr val="000000"/>
                </a:solidFill>
                <a:latin typeface="Cambria" panose="02040503050406030204" pitchFamily="18" charset="0"/>
              </a:rPr>
              <a:t> Intelligence Division, the NPA:PCLU, </a:t>
            </a:r>
            <a:r>
              <a:rPr lang="en-GB" sz="1800" b="0" i="0" u="none" strike="noStrike" baseline="0" dirty="0" err="1">
                <a:solidFill>
                  <a:srgbClr val="000000"/>
                </a:solidFill>
                <a:latin typeface="Cambria" panose="02040503050406030204" pitchFamily="18" charset="0"/>
              </a:rPr>
              <a:t>Defense</a:t>
            </a:r>
            <a:r>
              <a:rPr lang="en-GB" sz="1800" b="0" i="0" u="none" strike="noStrike" baseline="0" dirty="0">
                <a:solidFill>
                  <a:srgbClr val="000000"/>
                </a:solidFill>
                <a:latin typeface="Cambria" panose="02040503050406030204" pitchFamily="18" charset="0"/>
              </a:rPr>
              <a:t> Intelligence, the DHA, the Department of International Relations and Cooperation (DIRCO), and the FIC. </a:t>
            </a:r>
            <a:endParaRPr lang="en-ZA" dirty="0"/>
          </a:p>
        </p:txBody>
      </p:sp>
      <p:sp>
        <p:nvSpPr>
          <p:cNvPr id="4" name="Slide Number Placeholder 3"/>
          <p:cNvSpPr>
            <a:spLocks noGrp="1"/>
          </p:cNvSpPr>
          <p:nvPr>
            <p:ph type="sldNum" sz="quarter" idx="5"/>
          </p:nvPr>
        </p:nvSpPr>
        <p:spPr/>
        <p:txBody>
          <a:bodyPr/>
          <a:lstStyle/>
          <a:p>
            <a:fld id="{C62F67EB-0E56-45EF-9CCF-7A3097E5EC02}" type="slidenum">
              <a:rPr lang="en-ZA" smtClean="0"/>
              <a:pPr/>
              <a:t>40</a:t>
            </a:fld>
            <a:endParaRPr lang="en-ZA"/>
          </a:p>
        </p:txBody>
      </p:sp>
    </p:spTree>
    <p:extLst>
      <p:ext uri="{BB962C8B-B14F-4D97-AF65-F5344CB8AC3E}">
        <p14:creationId xmlns:p14="http://schemas.microsoft.com/office/powerpoint/2010/main" xmlns="" val="412466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F67EB-0E56-45EF-9CCF-7A3097E5EC02}" type="slidenum">
              <a:rPr lang="en-ZA" smtClean="0"/>
              <a:pPr/>
              <a:t>47</a:t>
            </a:fld>
            <a:endParaRPr lang="en-ZA"/>
          </a:p>
        </p:txBody>
      </p:sp>
    </p:spTree>
    <p:extLst>
      <p:ext uri="{BB962C8B-B14F-4D97-AF65-F5344CB8AC3E}">
        <p14:creationId xmlns:p14="http://schemas.microsoft.com/office/powerpoint/2010/main" xmlns="" val="427549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F67EB-0E56-45EF-9CCF-7A3097E5EC02}" type="slidenum">
              <a:rPr lang="en-ZA" smtClean="0"/>
              <a:pPr/>
              <a:t>56</a:t>
            </a:fld>
            <a:endParaRPr lang="en-ZA"/>
          </a:p>
        </p:txBody>
      </p:sp>
    </p:spTree>
    <p:extLst>
      <p:ext uri="{BB962C8B-B14F-4D97-AF65-F5344CB8AC3E}">
        <p14:creationId xmlns:p14="http://schemas.microsoft.com/office/powerpoint/2010/main" xmlns="" val="17195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F67EB-0E56-45EF-9CCF-7A3097E5EC02}" type="slidenum">
              <a:rPr lang="en-ZA" smtClean="0"/>
              <a:pPr/>
              <a:t>63</a:t>
            </a:fld>
            <a:endParaRPr lang="en-ZA"/>
          </a:p>
        </p:txBody>
      </p:sp>
    </p:spTree>
    <p:extLst>
      <p:ext uri="{BB962C8B-B14F-4D97-AF65-F5344CB8AC3E}">
        <p14:creationId xmlns:p14="http://schemas.microsoft.com/office/powerpoint/2010/main" xmlns="" val="2297380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578C2-C0F3-4718-B12B-2D97E70E01B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EEE59DBD-581A-4379-BF99-C01E15814094}"/>
              </a:ext>
            </a:extLst>
          </p:cNvPr>
          <p:cNvSpPr>
            <a:spLocks noGrp="1"/>
          </p:cNvSpPr>
          <p:nvPr>
            <p:ph type="dt" sz="half" idx="10"/>
          </p:nvPr>
        </p:nvSpPr>
        <p:spPr/>
        <p:txBody>
          <a:bodyPr/>
          <a:lstStyle/>
          <a:p>
            <a:fld id="{F794F5EA-A7E1-4279-A978-D9F3BBCC17E4}" type="datetime1">
              <a:rPr lang="en-ZA" smtClean="0"/>
              <a:pPr/>
              <a:t>2021/11/17</a:t>
            </a:fld>
            <a:endParaRPr lang="en-ZA"/>
          </a:p>
        </p:txBody>
      </p:sp>
      <p:sp>
        <p:nvSpPr>
          <p:cNvPr id="4" name="Footer Placeholder 3">
            <a:extLst>
              <a:ext uri="{FF2B5EF4-FFF2-40B4-BE49-F238E27FC236}">
                <a16:creationId xmlns:a16="http://schemas.microsoft.com/office/drawing/2014/main" xmlns="" id="{75379D4A-CCDE-48E2-BFA4-CF0AB5BA348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BE0530C7-A44F-45E3-8239-FFDF410E2777}"/>
              </a:ext>
            </a:extLst>
          </p:cNvPr>
          <p:cNvSpPr>
            <a:spLocks noGrp="1"/>
          </p:cNvSpPr>
          <p:nvPr>
            <p:ph type="sldNum" sz="quarter" idx="12"/>
          </p:nvPr>
        </p:nvSpPr>
        <p:spPr/>
        <p:txBody>
          <a:bodyPr/>
          <a:lstStyle/>
          <a:p>
            <a:fld id="{1A30472A-1C9E-4A09-9094-CD977CAB99CE}" type="slidenum">
              <a:rPr lang="en-ZA" smtClean="0"/>
              <a:pPr/>
              <a:t>‹#›</a:t>
            </a:fld>
            <a:endParaRPr lang="en-ZA"/>
          </a:p>
        </p:txBody>
      </p:sp>
      <p:sp>
        <p:nvSpPr>
          <p:cNvPr id="6" name="Content Placeholder 2">
            <a:extLst>
              <a:ext uri="{FF2B5EF4-FFF2-40B4-BE49-F238E27FC236}">
                <a16:creationId xmlns:a16="http://schemas.microsoft.com/office/drawing/2014/main" xmlns="" id="{D5007AF2-7454-46CD-8F86-4D46B8D42DD9}"/>
              </a:ext>
            </a:extLst>
          </p:cNvPr>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25976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50964-5136-4EE6-A164-9B3BFFCD88D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657B0320-39E3-4BF2-9DF7-AB05C3012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4BA5E57-235E-43BD-9238-7038855E9BCB}"/>
              </a:ext>
            </a:extLst>
          </p:cNvPr>
          <p:cNvSpPr>
            <a:spLocks noGrp="1"/>
          </p:cNvSpPr>
          <p:nvPr>
            <p:ph type="dt" sz="half" idx="10"/>
          </p:nvPr>
        </p:nvSpPr>
        <p:spPr/>
        <p:txBody>
          <a:bodyPr/>
          <a:lstStyle/>
          <a:p>
            <a:fld id="{DB45B194-8FB1-4AC1-8DB4-57BBB53B1956}" type="datetime1">
              <a:rPr lang="en-ZA" smtClean="0"/>
              <a:pPr/>
              <a:t>2021/11/17</a:t>
            </a:fld>
            <a:endParaRPr lang="en-ZA"/>
          </a:p>
        </p:txBody>
      </p:sp>
      <p:sp>
        <p:nvSpPr>
          <p:cNvPr id="5" name="Footer Placeholder 4">
            <a:extLst>
              <a:ext uri="{FF2B5EF4-FFF2-40B4-BE49-F238E27FC236}">
                <a16:creationId xmlns:a16="http://schemas.microsoft.com/office/drawing/2014/main" xmlns="" id="{2D70B51D-5F18-4C49-B83B-A2E99D8A2A4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89E7A58-7D0B-4E6F-B786-F3570D403548}"/>
              </a:ext>
            </a:extLst>
          </p:cNvPr>
          <p:cNvSpPr>
            <a:spLocks noGrp="1"/>
          </p:cNvSpPr>
          <p:nvPr>
            <p:ph type="sldNum" sz="quarter" idx="12"/>
          </p:nvPr>
        </p:nvSpPr>
        <p:spPr/>
        <p:txBody>
          <a:bodyPr/>
          <a:lstStyle/>
          <a:p>
            <a:fld id="{1A30472A-1C9E-4A09-9094-CD977CAB99CE}" type="slidenum">
              <a:rPr lang="en-ZA" smtClean="0"/>
              <a:pPr/>
              <a:t>‹#›</a:t>
            </a:fld>
            <a:endParaRPr lang="en-ZA"/>
          </a:p>
        </p:txBody>
      </p:sp>
    </p:spTree>
    <p:extLst>
      <p:ext uri="{BB962C8B-B14F-4D97-AF65-F5344CB8AC3E}">
        <p14:creationId xmlns:p14="http://schemas.microsoft.com/office/powerpoint/2010/main" xmlns="" val="330163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14C2CC-BB02-4C01-A3C4-998D6F2AD00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3C09F9E4-78B6-4ED1-A3A8-09DC25EC7BD0}"/>
              </a:ext>
            </a:extLst>
          </p:cNvPr>
          <p:cNvSpPr>
            <a:spLocks noGrp="1"/>
          </p:cNvSpPr>
          <p:nvPr>
            <p:ph type="dt" sz="half" idx="10"/>
          </p:nvPr>
        </p:nvSpPr>
        <p:spPr/>
        <p:txBody>
          <a:bodyPr/>
          <a:lstStyle/>
          <a:p>
            <a:fld id="{3AC231A4-5A4C-4FCA-B333-E74DE6FAA676}" type="datetime1">
              <a:rPr lang="en-ZA" smtClean="0"/>
              <a:pPr/>
              <a:t>2021/11/17</a:t>
            </a:fld>
            <a:endParaRPr lang="en-ZA"/>
          </a:p>
        </p:txBody>
      </p:sp>
      <p:sp>
        <p:nvSpPr>
          <p:cNvPr id="4" name="Footer Placeholder 3">
            <a:extLst>
              <a:ext uri="{FF2B5EF4-FFF2-40B4-BE49-F238E27FC236}">
                <a16:creationId xmlns:a16="http://schemas.microsoft.com/office/drawing/2014/main" xmlns="" id="{64944D9F-FD5D-4E7C-9772-3087864D042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75EC8C4A-4F65-48A6-91ED-815003C0E38F}"/>
              </a:ext>
            </a:extLst>
          </p:cNvPr>
          <p:cNvSpPr>
            <a:spLocks noGrp="1"/>
          </p:cNvSpPr>
          <p:nvPr>
            <p:ph type="sldNum" sz="quarter" idx="12"/>
          </p:nvPr>
        </p:nvSpPr>
        <p:spPr/>
        <p:txBody>
          <a:bodyPr/>
          <a:lstStyle/>
          <a:p>
            <a:fld id="{1A30472A-1C9E-4A09-9094-CD977CAB99CE}" type="slidenum">
              <a:rPr lang="en-ZA" smtClean="0"/>
              <a:pPr/>
              <a:t>‹#›</a:t>
            </a:fld>
            <a:endParaRPr lang="en-ZA"/>
          </a:p>
        </p:txBody>
      </p:sp>
      <p:sp>
        <p:nvSpPr>
          <p:cNvPr id="6" name="Content Placeholder 2">
            <a:extLst>
              <a:ext uri="{FF2B5EF4-FFF2-40B4-BE49-F238E27FC236}">
                <a16:creationId xmlns:a16="http://schemas.microsoft.com/office/drawing/2014/main" xmlns="" id="{9D987AB4-1215-483E-8C14-FA1A90B69B09}"/>
              </a:ext>
            </a:extLst>
          </p:cNvPr>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7508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10DCD-706D-4B7A-8C7F-3808AC18A00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FE8A3388-A917-42CE-835D-7E75BD88F5DF}"/>
              </a:ext>
            </a:extLst>
          </p:cNvPr>
          <p:cNvSpPr>
            <a:spLocks noGrp="1"/>
          </p:cNvSpPr>
          <p:nvPr>
            <p:ph type="dt" sz="half" idx="10"/>
          </p:nvPr>
        </p:nvSpPr>
        <p:spPr/>
        <p:txBody>
          <a:bodyPr/>
          <a:lstStyle/>
          <a:p>
            <a:fld id="{2BA6AE51-E44E-4523-827F-E565B53C855C}" type="datetime1">
              <a:rPr lang="en-ZA" smtClean="0"/>
              <a:pPr/>
              <a:t>2021/11/17</a:t>
            </a:fld>
            <a:endParaRPr lang="en-ZA"/>
          </a:p>
        </p:txBody>
      </p:sp>
      <p:sp>
        <p:nvSpPr>
          <p:cNvPr id="4" name="Footer Placeholder 3">
            <a:extLst>
              <a:ext uri="{FF2B5EF4-FFF2-40B4-BE49-F238E27FC236}">
                <a16:creationId xmlns:a16="http://schemas.microsoft.com/office/drawing/2014/main" xmlns="" id="{82426303-22F2-42BA-B65B-7ECAF47DA96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889FC136-8F96-478C-93B9-5E4B5227EC87}"/>
              </a:ext>
            </a:extLst>
          </p:cNvPr>
          <p:cNvSpPr>
            <a:spLocks noGrp="1"/>
          </p:cNvSpPr>
          <p:nvPr>
            <p:ph type="sldNum" sz="quarter" idx="12"/>
          </p:nvPr>
        </p:nvSpPr>
        <p:spPr/>
        <p:txBody>
          <a:bodyPr/>
          <a:lstStyle/>
          <a:p>
            <a:fld id="{1A30472A-1C9E-4A09-9094-CD977CAB99CE}" type="slidenum">
              <a:rPr lang="en-ZA" smtClean="0"/>
              <a:pPr/>
              <a:t>‹#›</a:t>
            </a:fld>
            <a:endParaRPr lang="en-ZA"/>
          </a:p>
        </p:txBody>
      </p:sp>
      <p:sp>
        <p:nvSpPr>
          <p:cNvPr id="6" name="Content Placeholder 2">
            <a:extLst>
              <a:ext uri="{FF2B5EF4-FFF2-40B4-BE49-F238E27FC236}">
                <a16:creationId xmlns:a16="http://schemas.microsoft.com/office/drawing/2014/main" xmlns="" id="{A6BEADEC-8F11-48B7-A786-4A05D0502A75}"/>
              </a:ext>
            </a:extLst>
          </p:cNvPr>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95913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2E1B0-3630-454D-B9AD-FBBA0C517DF6}"/>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928A234C-1445-4E32-9C8A-30BADAF34C1B}"/>
              </a:ext>
            </a:extLst>
          </p:cNvPr>
          <p:cNvSpPr>
            <a:spLocks noGrp="1"/>
          </p:cNvSpPr>
          <p:nvPr>
            <p:ph type="dt" sz="half" idx="10"/>
          </p:nvPr>
        </p:nvSpPr>
        <p:spPr/>
        <p:txBody>
          <a:bodyPr/>
          <a:lstStyle/>
          <a:p>
            <a:fld id="{CC421BE5-EA0A-4805-A3FA-99A5075FA83C}" type="datetime1">
              <a:rPr lang="en-ZA" smtClean="0"/>
              <a:pPr/>
              <a:t>2021/11/17</a:t>
            </a:fld>
            <a:endParaRPr lang="en-ZA"/>
          </a:p>
        </p:txBody>
      </p:sp>
      <p:sp>
        <p:nvSpPr>
          <p:cNvPr id="4" name="Footer Placeholder 3">
            <a:extLst>
              <a:ext uri="{FF2B5EF4-FFF2-40B4-BE49-F238E27FC236}">
                <a16:creationId xmlns:a16="http://schemas.microsoft.com/office/drawing/2014/main" xmlns="" id="{7FE2F881-E4DC-4B67-B63E-3F3819CAAB60}"/>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758DEBA3-3C51-4DC7-9A17-53DEFEF1ABFA}"/>
              </a:ext>
            </a:extLst>
          </p:cNvPr>
          <p:cNvSpPr>
            <a:spLocks noGrp="1"/>
          </p:cNvSpPr>
          <p:nvPr>
            <p:ph type="sldNum" sz="quarter" idx="12"/>
          </p:nvPr>
        </p:nvSpPr>
        <p:spPr/>
        <p:txBody>
          <a:bodyPr/>
          <a:lstStyle/>
          <a:p>
            <a:fld id="{1A30472A-1C9E-4A09-9094-CD977CAB99CE}" type="slidenum">
              <a:rPr lang="en-ZA" smtClean="0"/>
              <a:pPr/>
              <a:t>‹#›</a:t>
            </a:fld>
            <a:endParaRPr lang="en-ZA"/>
          </a:p>
        </p:txBody>
      </p:sp>
      <p:sp>
        <p:nvSpPr>
          <p:cNvPr id="6" name="Content Placeholder 2">
            <a:extLst>
              <a:ext uri="{FF2B5EF4-FFF2-40B4-BE49-F238E27FC236}">
                <a16:creationId xmlns:a16="http://schemas.microsoft.com/office/drawing/2014/main" xmlns="" id="{31E42BBB-D480-4933-9647-43F6599F07E7}"/>
              </a:ext>
            </a:extLst>
          </p:cNvPr>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45999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027AC-7164-4A95-A7FC-4A49A0B155F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2A6B5CEB-999A-4C73-9833-8D2A0496299E}"/>
              </a:ext>
            </a:extLst>
          </p:cNvPr>
          <p:cNvSpPr>
            <a:spLocks noGrp="1"/>
          </p:cNvSpPr>
          <p:nvPr>
            <p:ph type="dt" sz="half" idx="10"/>
          </p:nvPr>
        </p:nvSpPr>
        <p:spPr/>
        <p:txBody>
          <a:bodyPr/>
          <a:lstStyle/>
          <a:p>
            <a:fld id="{A7FDA378-55C9-42F2-A577-2197A563504D}" type="datetime1">
              <a:rPr lang="en-ZA" smtClean="0"/>
              <a:pPr/>
              <a:t>2021/11/17</a:t>
            </a:fld>
            <a:endParaRPr lang="en-ZA"/>
          </a:p>
        </p:txBody>
      </p:sp>
      <p:sp>
        <p:nvSpPr>
          <p:cNvPr id="4" name="Footer Placeholder 3">
            <a:extLst>
              <a:ext uri="{FF2B5EF4-FFF2-40B4-BE49-F238E27FC236}">
                <a16:creationId xmlns:a16="http://schemas.microsoft.com/office/drawing/2014/main" xmlns="" id="{BB79568E-5E29-47E4-9718-2465B63A334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02291F50-64C1-4ADC-9567-29C04702C2E6}"/>
              </a:ext>
            </a:extLst>
          </p:cNvPr>
          <p:cNvSpPr>
            <a:spLocks noGrp="1"/>
          </p:cNvSpPr>
          <p:nvPr>
            <p:ph type="sldNum" sz="quarter" idx="12"/>
          </p:nvPr>
        </p:nvSpPr>
        <p:spPr/>
        <p:txBody>
          <a:bodyPr/>
          <a:lstStyle/>
          <a:p>
            <a:fld id="{1A30472A-1C9E-4A09-9094-CD977CAB99CE}" type="slidenum">
              <a:rPr lang="en-ZA" smtClean="0"/>
              <a:pPr/>
              <a:t>‹#›</a:t>
            </a:fld>
            <a:endParaRPr lang="en-ZA"/>
          </a:p>
        </p:txBody>
      </p:sp>
      <p:sp>
        <p:nvSpPr>
          <p:cNvPr id="6" name="Content Placeholder 2">
            <a:extLst>
              <a:ext uri="{FF2B5EF4-FFF2-40B4-BE49-F238E27FC236}">
                <a16:creationId xmlns:a16="http://schemas.microsoft.com/office/drawing/2014/main" xmlns="" id="{291FC745-5DAC-42FE-B8F6-D3D4A03DB0F8}"/>
              </a:ext>
            </a:extLst>
          </p:cNvPr>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04753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931F56-86D8-433F-9015-97B36C76ABF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618DB2A0-F813-469C-806C-9A76D7245DA5}"/>
              </a:ext>
            </a:extLst>
          </p:cNvPr>
          <p:cNvSpPr>
            <a:spLocks noGrp="1"/>
          </p:cNvSpPr>
          <p:nvPr>
            <p:ph type="dt" sz="half" idx="10"/>
          </p:nvPr>
        </p:nvSpPr>
        <p:spPr/>
        <p:txBody>
          <a:bodyPr/>
          <a:lstStyle/>
          <a:p>
            <a:fld id="{619FE233-AD62-474B-B9BF-0A4B6D026CFE}" type="datetime1">
              <a:rPr lang="en-ZA" smtClean="0"/>
              <a:pPr/>
              <a:t>2021/11/17</a:t>
            </a:fld>
            <a:endParaRPr lang="en-ZA"/>
          </a:p>
        </p:txBody>
      </p:sp>
      <p:sp>
        <p:nvSpPr>
          <p:cNvPr id="4" name="Footer Placeholder 3">
            <a:extLst>
              <a:ext uri="{FF2B5EF4-FFF2-40B4-BE49-F238E27FC236}">
                <a16:creationId xmlns:a16="http://schemas.microsoft.com/office/drawing/2014/main" xmlns="" id="{33308D72-9E35-446C-8A2D-F71A047223A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9E300B18-03FE-4B56-8ED3-0031587964D7}"/>
              </a:ext>
            </a:extLst>
          </p:cNvPr>
          <p:cNvSpPr>
            <a:spLocks noGrp="1"/>
          </p:cNvSpPr>
          <p:nvPr>
            <p:ph type="sldNum" sz="quarter" idx="12"/>
          </p:nvPr>
        </p:nvSpPr>
        <p:spPr/>
        <p:txBody>
          <a:bodyPr/>
          <a:lstStyle/>
          <a:p>
            <a:fld id="{1A30472A-1C9E-4A09-9094-CD977CAB99CE}" type="slidenum">
              <a:rPr lang="en-ZA" smtClean="0"/>
              <a:pPr/>
              <a:t>‹#›</a:t>
            </a:fld>
            <a:endParaRPr lang="en-ZA"/>
          </a:p>
        </p:txBody>
      </p:sp>
      <p:sp>
        <p:nvSpPr>
          <p:cNvPr id="6" name="Content Placeholder 2">
            <a:extLst>
              <a:ext uri="{FF2B5EF4-FFF2-40B4-BE49-F238E27FC236}">
                <a16:creationId xmlns:a16="http://schemas.microsoft.com/office/drawing/2014/main" xmlns="" id="{832147E5-4E7B-434C-85DF-4A838FB10C4C}"/>
              </a:ext>
            </a:extLst>
          </p:cNvPr>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51859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58DD9C-6B80-44B4-B1D3-8D32D3FCAA4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1B848F51-4782-4E9F-AE2A-958FD2415F2D}"/>
              </a:ext>
            </a:extLst>
          </p:cNvPr>
          <p:cNvSpPr>
            <a:spLocks noGrp="1"/>
          </p:cNvSpPr>
          <p:nvPr>
            <p:ph type="dt" sz="half" idx="10"/>
          </p:nvPr>
        </p:nvSpPr>
        <p:spPr/>
        <p:txBody>
          <a:bodyPr/>
          <a:lstStyle/>
          <a:p>
            <a:fld id="{4DA4A514-CC56-4F12-9AE7-9A38B4071632}" type="datetime1">
              <a:rPr lang="en-ZA" smtClean="0"/>
              <a:pPr/>
              <a:t>2021/11/17</a:t>
            </a:fld>
            <a:endParaRPr lang="en-ZA"/>
          </a:p>
        </p:txBody>
      </p:sp>
      <p:sp>
        <p:nvSpPr>
          <p:cNvPr id="4" name="Footer Placeholder 3">
            <a:extLst>
              <a:ext uri="{FF2B5EF4-FFF2-40B4-BE49-F238E27FC236}">
                <a16:creationId xmlns:a16="http://schemas.microsoft.com/office/drawing/2014/main" xmlns="" id="{5D544002-B4D0-4AF6-8DF2-AD646F38CA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3E48653A-243C-44C8-AB70-346A1B966F33}"/>
              </a:ext>
            </a:extLst>
          </p:cNvPr>
          <p:cNvSpPr>
            <a:spLocks noGrp="1"/>
          </p:cNvSpPr>
          <p:nvPr>
            <p:ph type="sldNum" sz="quarter" idx="12"/>
          </p:nvPr>
        </p:nvSpPr>
        <p:spPr/>
        <p:txBody>
          <a:bodyPr/>
          <a:lstStyle/>
          <a:p>
            <a:fld id="{1A30472A-1C9E-4A09-9094-CD977CAB99CE}" type="slidenum">
              <a:rPr lang="en-ZA" smtClean="0"/>
              <a:pPr/>
              <a:t>‹#›</a:t>
            </a:fld>
            <a:endParaRPr lang="en-ZA"/>
          </a:p>
        </p:txBody>
      </p:sp>
      <p:sp>
        <p:nvSpPr>
          <p:cNvPr id="6" name="Content Placeholder 2">
            <a:extLst>
              <a:ext uri="{FF2B5EF4-FFF2-40B4-BE49-F238E27FC236}">
                <a16:creationId xmlns:a16="http://schemas.microsoft.com/office/drawing/2014/main" xmlns="" id="{EF986589-0BE2-4159-8AC3-10F5586F4FF1}"/>
              </a:ext>
            </a:extLst>
          </p:cNvPr>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47878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243650C-AA54-43A9-812D-BE4BF0C39B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C86E0A9B-E521-4BD8-A8CB-B0F00C2C81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4375E26-5C5B-4D5C-B059-19099DD8524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4759F0-FDA9-4187-8D3D-236D52A4DEC8}" type="datetime1">
              <a:rPr lang="en-ZA" smtClean="0"/>
              <a:pPr/>
              <a:t>2021/11/17</a:t>
            </a:fld>
            <a:endParaRPr lang="en-ZA"/>
          </a:p>
        </p:txBody>
      </p:sp>
      <p:sp>
        <p:nvSpPr>
          <p:cNvPr id="5" name="Footer Placeholder 4">
            <a:extLst>
              <a:ext uri="{FF2B5EF4-FFF2-40B4-BE49-F238E27FC236}">
                <a16:creationId xmlns:a16="http://schemas.microsoft.com/office/drawing/2014/main" xmlns="" id="{2DB34BBE-E12B-4CF2-8567-11E4F542E5F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F8846C9C-5092-4FDF-9A97-4E242CEF396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30472A-1C9E-4A09-9094-CD977CAB99CE}" type="slidenum">
              <a:rPr lang="en-ZA" smtClean="0"/>
              <a:pPr/>
              <a:t>‹#›</a:t>
            </a:fld>
            <a:endParaRPr lang="en-ZA"/>
          </a:p>
        </p:txBody>
      </p:sp>
    </p:spTree>
    <p:extLst>
      <p:ext uri="{BB962C8B-B14F-4D97-AF65-F5344CB8AC3E}">
        <p14:creationId xmlns:p14="http://schemas.microsoft.com/office/powerpoint/2010/main" xmlns="" val="313140459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xml"/><Relationship Id="rId16" Type="http://schemas.openxmlformats.org/officeDocument/2006/relationships/diagramColors" Target="../diagrams/colors6.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61304-BB30-47D7-8085-A1B0D218EEB4}"/>
              </a:ext>
            </a:extLst>
          </p:cNvPr>
          <p:cNvSpPr>
            <a:spLocks noGrp="1"/>
          </p:cNvSpPr>
          <p:nvPr>
            <p:ph type="title"/>
          </p:nvPr>
        </p:nvSpPr>
        <p:spPr>
          <a:xfrm>
            <a:off x="628650" y="1377863"/>
            <a:ext cx="7880868" cy="3082170"/>
          </a:xfrm>
        </p:spPr>
        <p:txBody>
          <a:bodyPr>
            <a:normAutofit fontScale="90000"/>
          </a:bodyPr>
          <a:lstStyle/>
          <a:p>
            <a:pPr algn="ctr"/>
            <a:r>
              <a:rPr lang="en-ZA" altLang="en-US" sz="3600" b="1" kern="0" dirty="0">
                <a:solidFill>
                  <a:srgbClr val="223342"/>
                </a:solidFill>
                <a:latin typeface="Arial" panose="020B0604020202020204" pitchFamily="34" charset="0"/>
                <a:cs typeface="Arial" panose="020B0604020202020204" pitchFamily="34" charset="0"/>
              </a:rPr>
              <a:t/>
            </a:r>
            <a:br>
              <a:rPr lang="en-ZA" altLang="en-US" sz="3600" b="1" kern="0" dirty="0">
                <a:solidFill>
                  <a:srgbClr val="223342"/>
                </a:solidFill>
                <a:latin typeface="Arial" panose="020B0604020202020204" pitchFamily="34" charset="0"/>
                <a:cs typeface="Arial" panose="020B0604020202020204" pitchFamily="34" charset="0"/>
              </a:rPr>
            </a:br>
            <a:r>
              <a:rPr lang="en-ZA" altLang="en-US" sz="3600" b="1" kern="0" dirty="0">
                <a:solidFill>
                  <a:srgbClr val="223342"/>
                </a:solidFill>
                <a:latin typeface="Arial" panose="020B0604020202020204" pitchFamily="34" charset="0"/>
                <a:cs typeface="Arial" panose="020B0604020202020204" pitchFamily="34" charset="0"/>
              </a:rPr>
              <a:t/>
            </a:r>
            <a:br>
              <a:rPr lang="en-ZA" altLang="en-US" sz="3600" b="1" kern="0" dirty="0">
                <a:solidFill>
                  <a:srgbClr val="223342"/>
                </a:solidFill>
                <a:latin typeface="Arial" panose="020B0604020202020204" pitchFamily="34" charset="0"/>
                <a:cs typeface="Arial" panose="020B0604020202020204" pitchFamily="34" charset="0"/>
              </a:rPr>
            </a:br>
            <a:r>
              <a:rPr lang="en-ZA" altLang="en-US" sz="3600" b="1" kern="0" dirty="0">
                <a:solidFill>
                  <a:srgbClr val="223342"/>
                </a:solidFill>
                <a:latin typeface="Arial" panose="020B0604020202020204" pitchFamily="34" charset="0"/>
                <a:cs typeface="Arial" panose="020B0604020202020204" pitchFamily="34" charset="0"/>
              </a:rPr>
              <a:t/>
            </a:r>
            <a:br>
              <a:rPr lang="en-ZA" altLang="en-US" sz="3600" b="1" kern="0" dirty="0">
                <a:solidFill>
                  <a:srgbClr val="223342"/>
                </a:solidFill>
                <a:latin typeface="Arial" panose="020B0604020202020204" pitchFamily="34" charset="0"/>
                <a:cs typeface="Arial" panose="020B0604020202020204" pitchFamily="34" charset="0"/>
              </a:rPr>
            </a:br>
            <a:r>
              <a:rPr lang="en-ZA" altLang="en-US" sz="3600" b="1" kern="0" dirty="0">
                <a:solidFill>
                  <a:srgbClr val="223342"/>
                </a:solidFill>
                <a:latin typeface="Arial" panose="020B0604020202020204" pitchFamily="34" charset="0"/>
                <a:cs typeface="Arial" panose="020B0604020202020204" pitchFamily="34" charset="0"/>
              </a:rPr>
              <a:t/>
            </a:r>
            <a:br>
              <a:rPr lang="en-ZA" altLang="en-US" sz="3600" b="1" kern="0" dirty="0">
                <a:solidFill>
                  <a:srgbClr val="223342"/>
                </a:solidFill>
                <a:latin typeface="Arial" panose="020B0604020202020204" pitchFamily="34" charset="0"/>
                <a:cs typeface="Arial" panose="020B0604020202020204" pitchFamily="34" charset="0"/>
              </a:rPr>
            </a:br>
            <a:r>
              <a:rPr lang="en-ZA" altLang="en-US" sz="3600" b="1" kern="0" dirty="0">
                <a:solidFill>
                  <a:srgbClr val="223342"/>
                </a:solidFill>
                <a:latin typeface="Arial" panose="020B0604020202020204" pitchFamily="34" charset="0"/>
                <a:ea typeface="Open Sans" panose="020B0606030504020204" pitchFamily="34" charset="0"/>
                <a:cs typeface="Arial" panose="020B0604020202020204" pitchFamily="34" charset="0"/>
              </a:rPr>
              <a:t>OVERVIEW OF NDPP AND PFMA ANNUAL REPORT 2020/21</a:t>
            </a:r>
            <a:br>
              <a:rPr lang="en-ZA" altLang="en-US" sz="3600" b="1" kern="0" dirty="0">
                <a:solidFill>
                  <a:srgbClr val="223342"/>
                </a:solidFill>
                <a:latin typeface="Arial" panose="020B0604020202020204" pitchFamily="34" charset="0"/>
                <a:ea typeface="Open Sans" panose="020B0606030504020204" pitchFamily="34" charset="0"/>
                <a:cs typeface="Arial" panose="020B0604020202020204" pitchFamily="34" charset="0"/>
              </a:rPr>
            </a:br>
            <a:r>
              <a:rPr lang="en-ZA" altLang="en-US" sz="2200" b="1" kern="0" dirty="0">
                <a:solidFill>
                  <a:srgbClr val="223342"/>
                </a:solidFill>
                <a:latin typeface="Arial" panose="020B0604020202020204" pitchFamily="34" charset="0"/>
                <a:ea typeface="Open Sans" panose="020B0606030504020204" pitchFamily="34" charset="0"/>
                <a:cs typeface="Arial" panose="020B0604020202020204" pitchFamily="34" charset="0"/>
              </a:rPr>
              <a:t>&amp;</a:t>
            </a:r>
            <a:r>
              <a:rPr lang="en-ZA" altLang="en-US" sz="3600" b="1" kern="0" dirty="0">
                <a:solidFill>
                  <a:srgbClr val="223342"/>
                </a:solidFill>
                <a:latin typeface="Arial" panose="020B0604020202020204" pitchFamily="34" charset="0"/>
                <a:ea typeface="Open Sans" panose="020B0606030504020204" pitchFamily="34" charset="0"/>
                <a:cs typeface="Arial" panose="020B0604020202020204" pitchFamily="34" charset="0"/>
              </a:rPr>
              <a:t/>
            </a:r>
            <a:br>
              <a:rPr lang="en-ZA" altLang="en-US" sz="3600" b="1" kern="0" dirty="0">
                <a:solidFill>
                  <a:srgbClr val="223342"/>
                </a:solidFill>
                <a:latin typeface="Arial" panose="020B0604020202020204" pitchFamily="34" charset="0"/>
                <a:ea typeface="Open Sans" panose="020B0606030504020204" pitchFamily="34" charset="0"/>
                <a:cs typeface="Arial" panose="020B0604020202020204" pitchFamily="34" charset="0"/>
              </a:rPr>
            </a:br>
            <a:r>
              <a:rPr lang="en-ZA" altLang="en-US" sz="3600" b="1" kern="0" dirty="0">
                <a:solidFill>
                  <a:srgbClr val="223342"/>
                </a:solidFill>
                <a:latin typeface="Arial" panose="020B0604020202020204" pitchFamily="34" charset="0"/>
                <a:ea typeface="Open Sans" panose="020B0606030504020204" pitchFamily="34" charset="0"/>
                <a:cs typeface="Arial" panose="020B0604020202020204" pitchFamily="34" charset="0"/>
              </a:rPr>
              <a:t>2021/22 YEAR-TO-DATE PERFORMANCE  </a:t>
            </a:r>
            <a:r>
              <a:rPr lang="en-ZA" altLang="en-US" sz="2200" b="1" kern="0" dirty="0">
                <a:solidFill>
                  <a:srgbClr val="223342"/>
                </a:solidFill>
                <a:latin typeface="Arial" panose="020B0604020202020204" pitchFamily="34" charset="0"/>
                <a:ea typeface="Open Sans" panose="020B0606030504020204" pitchFamily="34" charset="0"/>
                <a:cs typeface="Arial" panose="020B0604020202020204" pitchFamily="34" charset="0"/>
              </a:rPr>
              <a:t/>
            </a:r>
            <a:br>
              <a:rPr lang="en-ZA" altLang="en-US" sz="2200" b="1" kern="0" dirty="0">
                <a:solidFill>
                  <a:srgbClr val="223342"/>
                </a:solidFill>
                <a:latin typeface="Arial" panose="020B0604020202020204" pitchFamily="34" charset="0"/>
                <a:ea typeface="Open Sans" panose="020B0606030504020204" pitchFamily="34" charset="0"/>
                <a:cs typeface="Arial" panose="020B0604020202020204" pitchFamily="34" charset="0"/>
              </a:rPr>
            </a:br>
            <a:r>
              <a:rPr lang="en-ZA" altLang="en-US" sz="2200" b="1" kern="0" dirty="0">
                <a:solidFill>
                  <a:srgbClr val="223342"/>
                </a:solidFill>
                <a:latin typeface="Arial" panose="020B0604020202020204" pitchFamily="34" charset="0"/>
                <a:ea typeface="Open Sans" panose="020B0606030504020204" pitchFamily="34" charset="0"/>
                <a:cs typeface="Arial" panose="020B0604020202020204" pitchFamily="34" charset="0"/>
              </a:rPr>
              <a:t/>
            </a:r>
            <a:br>
              <a:rPr lang="en-ZA" altLang="en-US" sz="2200" b="1" kern="0" dirty="0">
                <a:solidFill>
                  <a:srgbClr val="223342"/>
                </a:solidFill>
                <a:latin typeface="Arial" panose="020B0604020202020204" pitchFamily="34" charset="0"/>
                <a:ea typeface="Open Sans" panose="020B0606030504020204" pitchFamily="34" charset="0"/>
                <a:cs typeface="Arial" panose="020B0604020202020204" pitchFamily="34" charset="0"/>
              </a:rPr>
            </a:br>
            <a:r>
              <a:rPr lang="en-ZA" altLang="en-US" sz="2200" b="1" kern="0" dirty="0">
                <a:solidFill>
                  <a:srgbClr val="223342"/>
                </a:solidFill>
                <a:latin typeface="Arial" panose="020B0604020202020204" pitchFamily="34" charset="0"/>
                <a:ea typeface="Open Sans" panose="020B0606030504020204" pitchFamily="34" charset="0"/>
                <a:cs typeface="Arial" panose="020B0604020202020204" pitchFamily="34" charset="0"/>
              </a:rPr>
              <a:t/>
            </a:r>
            <a:br>
              <a:rPr lang="en-ZA" altLang="en-US" sz="2200" b="1" kern="0" dirty="0">
                <a:solidFill>
                  <a:srgbClr val="223342"/>
                </a:solidFill>
                <a:latin typeface="Arial" panose="020B0604020202020204" pitchFamily="34" charset="0"/>
                <a:ea typeface="Open Sans" panose="020B0606030504020204" pitchFamily="34" charset="0"/>
                <a:cs typeface="Arial" panose="020B0604020202020204" pitchFamily="34" charset="0"/>
              </a:rPr>
            </a:br>
            <a:r>
              <a:rPr lang="en-ZA" altLang="en-US" sz="2200" b="1" kern="0" dirty="0">
                <a:solidFill>
                  <a:srgbClr val="223342"/>
                </a:solidFill>
                <a:latin typeface="Arial" panose="020B0604020202020204" pitchFamily="34" charset="0"/>
                <a:ea typeface="Open Sans" panose="020B0606030504020204" pitchFamily="34" charset="0"/>
                <a:cs typeface="Arial" panose="020B0604020202020204" pitchFamily="34" charset="0"/>
              </a:rPr>
              <a:t/>
            </a:r>
            <a:br>
              <a:rPr lang="en-ZA" altLang="en-US" sz="2200" b="1" kern="0" dirty="0">
                <a:solidFill>
                  <a:srgbClr val="223342"/>
                </a:solidFill>
                <a:latin typeface="Arial" panose="020B0604020202020204" pitchFamily="34" charset="0"/>
                <a:ea typeface="Open Sans" panose="020B0606030504020204" pitchFamily="34" charset="0"/>
                <a:cs typeface="Arial" panose="020B0604020202020204" pitchFamily="34" charset="0"/>
              </a:rPr>
            </a:br>
            <a:r>
              <a:rPr lang="en-ZA" altLang="en-US" sz="2200" b="1" kern="0" dirty="0">
                <a:solidFill>
                  <a:srgbClr val="223342"/>
                </a:solidFill>
                <a:latin typeface="Arial" panose="020B0604020202020204" pitchFamily="34" charset="0"/>
                <a:ea typeface="Open Sans" panose="020B0606030504020204" pitchFamily="34" charset="0"/>
                <a:cs typeface="Arial" panose="020B0604020202020204" pitchFamily="34" charset="0"/>
              </a:rPr>
              <a:t>12 November 2021</a:t>
            </a:r>
            <a:endParaRPr lang="en-ZA" sz="2200" dirty="0"/>
          </a:p>
        </p:txBody>
      </p:sp>
      <p:sp>
        <p:nvSpPr>
          <p:cNvPr id="3" name="Slide Number Placeholder 2">
            <a:extLst>
              <a:ext uri="{FF2B5EF4-FFF2-40B4-BE49-F238E27FC236}">
                <a16:creationId xmlns:a16="http://schemas.microsoft.com/office/drawing/2014/main" xmlns="" id="{BA937B9E-DFFA-43F6-AF6C-DA11768B2B04}"/>
              </a:ext>
            </a:extLst>
          </p:cNvPr>
          <p:cNvSpPr>
            <a:spLocks noGrp="1"/>
          </p:cNvSpPr>
          <p:nvPr>
            <p:ph type="sldNum" sz="quarter" idx="12"/>
          </p:nvPr>
        </p:nvSpPr>
        <p:spPr/>
        <p:txBody>
          <a:bodyPr/>
          <a:lstStyle/>
          <a:p>
            <a:fld id="{1A30472A-1C9E-4A09-9094-CD977CAB99CE}" type="slidenum">
              <a:rPr lang="en-ZA" smtClean="0"/>
              <a:pPr/>
              <a:t>1</a:t>
            </a:fld>
            <a:endParaRPr lang="en-ZA"/>
          </a:p>
        </p:txBody>
      </p:sp>
    </p:spTree>
    <p:extLst>
      <p:ext uri="{BB962C8B-B14F-4D97-AF65-F5344CB8AC3E}">
        <p14:creationId xmlns:p14="http://schemas.microsoft.com/office/powerpoint/2010/main" xmlns="" val="269832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192715" y="-262195"/>
            <a:ext cx="7886700" cy="1325563"/>
          </a:xfrm>
        </p:spPr>
        <p:txBody>
          <a:bodyPr>
            <a:normAutofit/>
          </a:bodyPr>
          <a:lstStyle/>
          <a:p>
            <a:r>
              <a:rPr lang="en-GB" sz="2000" b="1" cap="small" dirty="0">
                <a:latin typeface="Arial" panose="020B0604020202020204" pitchFamily="34" charset="0"/>
                <a:cs typeface="Arial" panose="020B0604020202020204" pitchFamily="34" charset="0"/>
              </a:rPr>
              <a:t>OVERALL NPA YTD PERFORMANCE NPA ANNUAL PERFORMANCE PLAN TARGETS:  2021/22 </a:t>
            </a:r>
            <a:endParaRPr lang="en-ZA" sz="2000" dirty="0"/>
          </a:p>
        </p:txBody>
      </p:sp>
      <p:sp>
        <p:nvSpPr>
          <p:cNvPr id="4" name="Slide Number Placeholder 3">
            <a:extLst>
              <a:ext uri="{FF2B5EF4-FFF2-40B4-BE49-F238E27FC236}">
                <a16:creationId xmlns:a16="http://schemas.microsoft.com/office/drawing/2014/main" xmlns="" id="{40F2F1A3-43F4-4D78-8898-2C598B245116}"/>
              </a:ext>
            </a:extLst>
          </p:cNvPr>
          <p:cNvSpPr>
            <a:spLocks noGrp="1"/>
          </p:cNvSpPr>
          <p:nvPr>
            <p:ph type="sldNum" sz="quarter" idx="12"/>
          </p:nvPr>
        </p:nvSpPr>
        <p:spPr>
          <a:xfrm>
            <a:off x="6668262" y="6386855"/>
            <a:ext cx="2057400" cy="365125"/>
          </a:xfrm>
        </p:spPr>
        <p:txBody>
          <a:bodyPr/>
          <a:lstStyle/>
          <a:p>
            <a:fld id="{1A30472A-1C9E-4A09-9094-CD977CAB99CE}" type="slidenum">
              <a:rPr lang="en-ZA" b="1" smtClean="0">
                <a:solidFill>
                  <a:schemeClr val="bg1"/>
                </a:solidFill>
              </a:rPr>
              <a:pPr/>
              <a:t>10</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332674" y="1029075"/>
            <a:ext cx="7174550" cy="4351338"/>
          </a:xfrm>
        </p:spPr>
        <p:txBody>
          <a:bodyPr>
            <a:normAutofit/>
          </a:bodyPr>
          <a:lstStyle/>
          <a:p>
            <a:pPr algn="just"/>
            <a:r>
              <a:rPr lang="en-ZA" sz="1400" dirty="0">
                <a:latin typeface="Arial" panose="020B0604020202020204" pitchFamily="34" charset="0"/>
                <a:cs typeface="Arial" panose="020B0604020202020204" pitchFamily="34" charset="0"/>
              </a:rPr>
              <a:t>The NPA has seen a marked improvement in the performance in the current financial year, with 69% of the targets achieved </a:t>
            </a:r>
          </a:p>
        </p:txBody>
      </p:sp>
      <p:graphicFrame>
        <p:nvGraphicFramePr>
          <p:cNvPr id="8" name="Diagram 7">
            <a:extLst>
              <a:ext uri="{FF2B5EF4-FFF2-40B4-BE49-F238E27FC236}">
                <a16:creationId xmlns:a16="http://schemas.microsoft.com/office/drawing/2014/main" xmlns="" id="{D890F7A5-D09C-4287-9D71-304C17EECF6C}"/>
              </a:ext>
            </a:extLst>
          </p:cNvPr>
          <p:cNvGraphicFramePr/>
          <p:nvPr>
            <p:extLst>
              <p:ext uri="{D42A27DB-BD31-4B8C-83A1-F6EECF244321}">
                <p14:modId xmlns:p14="http://schemas.microsoft.com/office/powerpoint/2010/main" xmlns="" val="1046663965"/>
              </p:ext>
            </p:extLst>
          </p:nvPr>
        </p:nvGraphicFramePr>
        <p:xfrm>
          <a:off x="-1007127" y="1640724"/>
          <a:ext cx="7460479" cy="4097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Callout 5">
            <a:extLst>
              <a:ext uri="{FF2B5EF4-FFF2-40B4-BE49-F238E27FC236}">
                <a16:creationId xmlns:a16="http://schemas.microsoft.com/office/drawing/2014/main" xmlns="" id="{E6E1DCB9-7EDD-6844-937F-6174342B10C2}"/>
              </a:ext>
            </a:extLst>
          </p:cNvPr>
          <p:cNvSpPr/>
          <p:nvPr/>
        </p:nvSpPr>
        <p:spPr>
          <a:xfrm>
            <a:off x="5663750" y="2069810"/>
            <a:ext cx="3387732" cy="3147466"/>
          </a:xfrm>
          <a:prstGeom prst="wedgeEllipseCallout">
            <a:avLst>
              <a:gd name="adj1" fmla="val -60148"/>
              <a:gd name="adj2" fmla="val -13518"/>
            </a:avLst>
          </a:prstGeom>
          <a:solidFill>
            <a:srgbClr val="92D050"/>
          </a:solidFill>
          <a:effectLst/>
        </p:spPr>
        <p:style>
          <a:lnRef idx="1">
            <a:schemeClr val="accent3"/>
          </a:lnRef>
          <a:fillRef idx="2">
            <a:schemeClr val="accent3"/>
          </a:fillRef>
          <a:effectRef idx="1">
            <a:schemeClr val="accent3"/>
          </a:effectRef>
          <a:fontRef idx="minor">
            <a:schemeClr val="dk1"/>
          </a:fontRef>
        </p:style>
        <p:txBody>
          <a:bodyPr rtlCol="0" anchor="ctr"/>
          <a:lstStyle/>
          <a:p>
            <a:pPr lvl="0"/>
            <a:r>
              <a:rPr lang="en-ZA" sz="1400" b="1" dirty="0">
                <a:latin typeface="Arial Narrow" panose="020B0606020202030204" pitchFamily="34" charset="0"/>
              </a:rPr>
              <a:t>THUTHUZELA CARE CENTRES (TCC)</a:t>
            </a:r>
          </a:p>
          <a:p>
            <a:pPr lvl="0"/>
            <a:r>
              <a:rPr lang="en-ZA" sz="1400" b="1" dirty="0">
                <a:latin typeface="Arial Narrow" panose="020B0606020202030204" pitchFamily="34" charset="0"/>
              </a:rPr>
              <a:t>Sentences:  TCC finalised cases</a:t>
            </a:r>
          </a:p>
          <a:p>
            <a:pPr lvl="0"/>
            <a:endParaRPr lang="en-ZA" sz="1400" b="1" dirty="0">
              <a:latin typeface="Arial Narrow" panose="020B0606020202030204" pitchFamily="34" charset="0"/>
            </a:endParaRPr>
          </a:p>
          <a:p>
            <a:pPr lvl="0"/>
            <a:r>
              <a:rPr lang="en-ZA" sz="1400" dirty="0">
                <a:latin typeface="Arial Narrow" panose="020B0606020202030204" pitchFamily="34" charset="0"/>
              </a:rPr>
              <a:t>Life imprisonment:  109</a:t>
            </a:r>
          </a:p>
          <a:p>
            <a:pPr lvl="0"/>
            <a:r>
              <a:rPr lang="en-ZA" sz="1400" dirty="0">
                <a:latin typeface="Arial Narrow" panose="020B0606020202030204" pitchFamily="34" charset="0"/>
              </a:rPr>
              <a:t>20-25 years imprisonment:  51</a:t>
            </a:r>
          </a:p>
          <a:p>
            <a:pPr lvl="0"/>
            <a:r>
              <a:rPr lang="en-ZA" sz="1400" dirty="0">
                <a:latin typeface="Arial Narrow" panose="020B0606020202030204" pitchFamily="34" charset="0"/>
              </a:rPr>
              <a:t>10-19 years imprisonment:  204</a:t>
            </a:r>
          </a:p>
          <a:p>
            <a:pPr lvl="0"/>
            <a:endParaRPr lang="en-ZA" sz="1200" dirty="0">
              <a:solidFill>
                <a:sysClr val="windowText" lastClr="000000"/>
              </a:solidFill>
              <a:latin typeface="Arial Narrow" panose="020B0606020202030204" pitchFamily="34" charset="0"/>
              <a:cs typeface="Arial" panose="020B0604020202020204" pitchFamily="34" charset="0"/>
            </a:endParaRPr>
          </a:p>
          <a:p>
            <a:pPr lvl="0"/>
            <a:endParaRPr lang="en-US" sz="1200" dirty="0">
              <a:solidFill>
                <a:sysClr val="windowText" lastClr="00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385642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03348" y="-251562"/>
            <a:ext cx="7886700" cy="1325563"/>
          </a:xfrm>
        </p:spPr>
        <p:txBody>
          <a:bodyPr>
            <a:normAutofit/>
          </a:bodyPr>
          <a:lstStyle/>
          <a:p>
            <a:r>
              <a:rPr lang="en-GB" sz="2000" b="1" cap="small" dirty="0">
                <a:latin typeface="Arial" panose="020B0604020202020204" pitchFamily="34" charset="0"/>
                <a:cs typeface="Arial" panose="020B0604020202020204" pitchFamily="34" charset="0"/>
              </a:rPr>
              <a:t>OVERALL NPA YTD PERFORMANCE NPA ANNUAL PERFORMANCE PLAN TARGETS:  2021/22 </a:t>
            </a:r>
            <a:endParaRPr lang="en-ZA" sz="2000" dirty="0"/>
          </a:p>
        </p:txBody>
      </p:sp>
      <p:sp>
        <p:nvSpPr>
          <p:cNvPr id="4" name="Slide Number Placeholder 3">
            <a:extLst>
              <a:ext uri="{FF2B5EF4-FFF2-40B4-BE49-F238E27FC236}">
                <a16:creationId xmlns:a16="http://schemas.microsoft.com/office/drawing/2014/main" xmlns="" id="{B62ED731-1B3A-468E-96BC-45293D3CDBB1}"/>
              </a:ext>
            </a:extLst>
          </p:cNvPr>
          <p:cNvSpPr>
            <a:spLocks noGrp="1"/>
          </p:cNvSpPr>
          <p:nvPr>
            <p:ph type="sldNum" sz="quarter" idx="12"/>
          </p:nvPr>
        </p:nvSpPr>
        <p:spPr>
          <a:xfrm>
            <a:off x="6585966" y="6353050"/>
            <a:ext cx="2073402" cy="405056"/>
          </a:xfrm>
        </p:spPr>
        <p:txBody>
          <a:bodyPr/>
          <a:lstStyle/>
          <a:p>
            <a:fld id="{1A30472A-1C9E-4A09-9094-CD977CAB99CE}" type="slidenum">
              <a:rPr lang="en-ZA" b="1" smtClean="0">
                <a:solidFill>
                  <a:schemeClr val="bg1"/>
                </a:solidFill>
              </a:rPr>
              <a:pPr/>
              <a:t>11</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03348" y="1253331"/>
            <a:ext cx="7886700" cy="4351338"/>
          </a:xfrm>
        </p:spPr>
        <p:txBody>
          <a:bodyPr>
            <a:normAutofit/>
          </a:bodyPr>
          <a:lstStyle/>
          <a:p>
            <a:pPr algn="just"/>
            <a:r>
              <a:rPr lang="en-ZA" sz="1600" dirty="0">
                <a:latin typeface="Arial" panose="020B0604020202020204" pitchFamily="34" charset="0"/>
                <a:cs typeface="Arial" panose="020B0604020202020204" pitchFamily="34" charset="0"/>
              </a:rPr>
              <a:t>The following NPA targets were not achieved</a:t>
            </a:r>
            <a:r>
              <a:rPr lang="en-ZA" sz="1800" dirty="0">
                <a:latin typeface="Arial" panose="020B0604020202020204" pitchFamily="34" charset="0"/>
                <a:cs typeface="Arial" panose="020B0604020202020204" pitchFamily="34" charset="0"/>
              </a:rPr>
              <a:t>:</a:t>
            </a:r>
            <a:endParaRPr lang="en-ZA" sz="1800" b="1"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xmlns="" id="{84D07C2E-7876-41AE-9870-6F72E2371B4E}"/>
              </a:ext>
            </a:extLst>
          </p:cNvPr>
          <p:cNvGraphicFramePr/>
          <p:nvPr>
            <p:extLst>
              <p:ext uri="{D42A27DB-BD31-4B8C-83A1-F6EECF244321}">
                <p14:modId xmlns:p14="http://schemas.microsoft.com/office/powerpoint/2010/main" xmlns="" val="1375101143"/>
              </p:ext>
            </p:extLst>
          </p:nvPr>
        </p:nvGraphicFramePr>
        <p:xfrm>
          <a:off x="-322993" y="1669034"/>
          <a:ext cx="4969421" cy="3998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xmlns="" id="{C0CB71E9-D4E6-45C0-8D61-226AD9ED117D}"/>
              </a:ext>
            </a:extLst>
          </p:cNvPr>
          <p:cNvGraphicFramePr/>
          <p:nvPr>
            <p:extLst>
              <p:ext uri="{D42A27DB-BD31-4B8C-83A1-F6EECF244321}">
                <p14:modId xmlns:p14="http://schemas.microsoft.com/office/powerpoint/2010/main" xmlns="" val="209023385"/>
              </p:ext>
            </p:extLst>
          </p:nvPr>
        </p:nvGraphicFramePr>
        <p:xfrm>
          <a:off x="6318368" y="3260110"/>
          <a:ext cx="2825632" cy="28874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a:extLst>
              <a:ext uri="{FF2B5EF4-FFF2-40B4-BE49-F238E27FC236}">
                <a16:creationId xmlns:a16="http://schemas.microsoft.com/office/drawing/2014/main" xmlns="" id="{55DEE43A-24B9-4B9C-8374-F51E4A1BD403}"/>
              </a:ext>
            </a:extLst>
          </p:cNvPr>
          <p:cNvGrpSpPr/>
          <p:nvPr/>
        </p:nvGrpSpPr>
        <p:grpSpPr>
          <a:xfrm>
            <a:off x="4242322" y="1905851"/>
            <a:ext cx="1860894" cy="567345"/>
            <a:chOff x="4227923" y="786399"/>
            <a:chExt cx="1860894" cy="567345"/>
          </a:xfrm>
          <a:solidFill>
            <a:schemeClr val="bg2">
              <a:lumMod val="50000"/>
            </a:schemeClr>
          </a:solidFill>
          <a:effectLst/>
        </p:grpSpPr>
        <p:sp>
          <p:nvSpPr>
            <p:cNvPr id="9" name="Rectangle 8">
              <a:extLst>
                <a:ext uri="{FF2B5EF4-FFF2-40B4-BE49-F238E27FC236}">
                  <a16:creationId xmlns:a16="http://schemas.microsoft.com/office/drawing/2014/main" xmlns="" id="{E4606961-C915-4A7B-BEFD-770D79CE453C}"/>
                </a:ext>
              </a:extLst>
            </p:cNvPr>
            <p:cNvSpPr/>
            <p:nvPr/>
          </p:nvSpPr>
          <p:spPr>
            <a:xfrm>
              <a:off x="4227923" y="786399"/>
              <a:ext cx="1860894" cy="567345"/>
            </a:xfrm>
            <a:prstGeom prst="rect">
              <a:avLst/>
            </a:prstGeom>
            <a:grpFill/>
            <a:scene3d>
              <a:camera prst="orthographicFront"/>
              <a:lightRig rig="threePt" dir="t"/>
            </a:scene3d>
            <a:sp3d/>
          </p:spPr>
          <p:style>
            <a:lnRef idx="3">
              <a:schemeClr val="lt1">
                <a:hueOff val="0"/>
                <a:satOff val="0"/>
                <a:lumOff val="0"/>
                <a:alphaOff val="0"/>
              </a:schemeClr>
            </a:lnRef>
            <a:fillRef idx="1">
              <a:scrgbClr r="0" g="0" b="0"/>
            </a:fillRef>
            <a:effectRef idx="1">
              <a:schemeClr val="accent3">
                <a:tint val="99000"/>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xmlns="" id="{70CAA934-2A9A-46C4-9803-42A3B27FE426}"/>
                </a:ext>
              </a:extLst>
            </p:cNvPr>
            <p:cNvSpPr txBox="1"/>
            <p:nvPr/>
          </p:nvSpPr>
          <p:spPr>
            <a:xfrm>
              <a:off x="4227923" y="786399"/>
              <a:ext cx="1860894" cy="567345"/>
            </a:xfrm>
            <a:prstGeom prst="rect">
              <a:avLst/>
            </a:prstGeom>
            <a:solidFill>
              <a:schemeClr val="bg2">
                <a:lumMod val="90000"/>
              </a:schemeClr>
            </a:solid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rtl="0">
                <a:lnSpc>
                  <a:spcPct val="100000"/>
                </a:lnSpc>
                <a:spcBef>
                  <a:spcPct val="0"/>
                </a:spcBef>
                <a:spcAft>
                  <a:spcPct val="35000"/>
                </a:spcAft>
                <a:buNone/>
              </a:pPr>
              <a:r>
                <a:rPr lang="en-US" sz="1400" b="1" dirty="0">
                  <a:solidFill>
                    <a:schemeClr val="tx1"/>
                  </a:solidFill>
                  <a:latin typeface="Arial Narrow" panose="020B0606020202030204" pitchFamily="34" charset="0"/>
                </a:rPr>
                <a:t>0,</a:t>
              </a:r>
              <a:r>
                <a:rPr lang="en-US" sz="1400" b="1" kern="1200" dirty="0">
                  <a:solidFill>
                    <a:schemeClr val="tx1"/>
                  </a:solidFill>
                  <a:latin typeface="Arial Narrow" panose="020B0606020202030204" pitchFamily="34" charset="0"/>
                </a:rPr>
                <a:t>8% below 93%</a:t>
              </a:r>
            </a:p>
          </p:txBody>
        </p:sp>
      </p:grpSp>
      <p:grpSp>
        <p:nvGrpSpPr>
          <p:cNvPr id="11" name="Group 10">
            <a:extLst>
              <a:ext uri="{FF2B5EF4-FFF2-40B4-BE49-F238E27FC236}">
                <a16:creationId xmlns:a16="http://schemas.microsoft.com/office/drawing/2014/main" xmlns="" id="{5FD2589D-36D9-48AA-B5BC-7C5D7AA442BF}"/>
              </a:ext>
            </a:extLst>
          </p:cNvPr>
          <p:cNvGrpSpPr/>
          <p:nvPr/>
        </p:nvGrpSpPr>
        <p:grpSpPr>
          <a:xfrm>
            <a:off x="4242322" y="2846070"/>
            <a:ext cx="1860894" cy="567345"/>
            <a:chOff x="4227923" y="786399"/>
            <a:chExt cx="1860894" cy="567345"/>
          </a:xfrm>
          <a:solidFill>
            <a:srgbClr val="FF0000"/>
          </a:solidFill>
        </p:grpSpPr>
        <p:sp>
          <p:nvSpPr>
            <p:cNvPr id="12" name="Rectangle 11">
              <a:extLst>
                <a:ext uri="{FF2B5EF4-FFF2-40B4-BE49-F238E27FC236}">
                  <a16:creationId xmlns:a16="http://schemas.microsoft.com/office/drawing/2014/main" xmlns="" id="{396DA4F0-59D6-4249-BD24-F15E1312CF4D}"/>
                </a:ext>
              </a:extLst>
            </p:cNvPr>
            <p:cNvSpPr/>
            <p:nvPr/>
          </p:nvSpPr>
          <p:spPr>
            <a:xfrm>
              <a:off x="4227923" y="786399"/>
              <a:ext cx="1860894" cy="567345"/>
            </a:xfrm>
            <a:prstGeom prst="rect">
              <a:avLst/>
            </a:prstGeom>
            <a:grpFill/>
            <a:scene3d>
              <a:camera prst="orthographicFront"/>
              <a:lightRig rig="threePt" dir="t"/>
            </a:scene3d>
            <a:sp3d/>
          </p:spPr>
          <p:style>
            <a:lnRef idx="3">
              <a:schemeClr val="lt1">
                <a:hueOff val="0"/>
                <a:satOff val="0"/>
                <a:lumOff val="0"/>
                <a:alphaOff val="0"/>
              </a:schemeClr>
            </a:lnRef>
            <a:fillRef idx="1">
              <a:scrgbClr r="0" g="0" b="0"/>
            </a:fillRef>
            <a:effectRef idx="1">
              <a:schemeClr val="accent3">
                <a:tint val="99000"/>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xmlns="" id="{6938E2A8-3C1F-4047-ADE5-DBDAC19CF416}"/>
                </a:ext>
              </a:extLst>
            </p:cNvPr>
            <p:cNvSpPr txBox="1"/>
            <p:nvPr/>
          </p:nvSpPr>
          <p:spPr>
            <a:xfrm>
              <a:off x="4227923" y="786399"/>
              <a:ext cx="1860894" cy="567345"/>
            </a:xfrm>
            <a:prstGeom prst="rect">
              <a:avLst/>
            </a:prstGeom>
            <a:solidFill>
              <a:schemeClr val="bg1">
                <a:lumMod val="75000"/>
              </a:schemeClr>
            </a:solid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rtl="0">
                <a:lnSpc>
                  <a:spcPct val="100000"/>
                </a:lnSpc>
                <a:spcBef>
                  <a:spcPct val="0"/>
                </a:spcBef>
                <a:spcAft>
                  <a:spcPct val="35000"/>
                </a:spcAft>
                <a:buNone/>
              </a:pPr>
              <a:r>
                <a:rPr lang="en-US" sz="1400" b="1" kern="1200" dirty="0">
                  <a:solidFill>
                    <a:schemeClr val="tx1"/>
                  </a:solidFill>
                  <a:latin typeface="Arial Narrow" panose="020B0606020202030204" pitchFamily="34" charset="0"/>
                </a:rPr>
                <a:t>63 </a:t>
              </a:r>
              <a:r>
                <a:rPr lang="en-US" sz="1400" b="1" dirty="0">
                  <a:solidFill>
                    <a:schemeClr val="tx1"/>
                  </a:solidFill>
                  <a:latin typeface="Arial Narrow" panose="020B0606020202030204" pitchFamily="34" charset="0"/>
                </a:rPr>
                <a:t>less than</a:t>
              </a:r>
              <a:r>
                <a:rPr lang="en-US" sz="1400" b="1" kern="1200" dirty="0">
                  <a:solidFill>
                    <a:schemeClr val="tx1"/>
                  </a:solidFill>
                  <a:latin typeface="Arial Narrow" panose="020B0606020202030204" pitchFamily="34" charset="0"/>
                </a:rPr>
                <a:t> 115 target </a:t>
              </a:r>
            </a:p>
          </p:txBody>
        </p:sp>
      </p:grpSp>
      <p:sp>
        <p:nvSpPr>
          <p:cNvPr id="14" name="TextBox 13">
            <a:extLst>
              <a:ext uri="{FF2B5EF4-FFF2-40B4-BE49-F238E27FC236}">
                <a16:creationId xmlns:a16="http://schemas.microsoft.com/office/drawing/2014/main" xmlns="" id="{5F1EF687-B0AB-4CB0-96D1-2AADD4F756B9}"/>
              </a:ext>
            </a:extLst>
          </p:cNvPr>
          <p:cNvSpPr txBox="1"/>
          <p:nvPr/>
        </p:nvSpPr>
        <p:spPr>
          <a:xfrm>
            <a:off x="4289997" y="3965074"/>
            <a:ext cx="1860894" cy="567345"/>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rtl="0">
              <a:lnSpc>
                <a:spcPct val="100000"/>
              </a:lnSpc>
              <a:spcBef>
                <a:spcPct val="0"/>
              </a:spcBef>
              <a:spcAft>
                <a:spcPct val="35000"/>
              </a:spcAft>
              <a:buNone/>
            </a:pPr>
            <a:r>
              <a:rPr lang="en-US" sz="1400" b="1" kern="1200" dirty="0">
                <a:solidFill>
                  <a:schemeClr val="tx1"/>
                </a:solidFill>
                <a:latin typeface="Arial Narrow" panose="020B0606020202030204" pitchFamily="34" charset="0"/>
              </a:rPr>
              <a:t>25 less than 49 target </a:t>
            </a:r>
          </a:p>
        </p:txBody>
      </p:sp>
      <p:sp>
        <p:nvSpPr>
          <p:cNvPr id="15" name="TextBox 14">
            <a:extLst>
              <a:ext uri="{FF2B5EF4-FFF2-40B4-BE49-F238E27FC236}">
                <a16:creationId xmlns:a16="http://schemas.microsoft.com/office/drawing/2014/main" xmlns="" id="{F8A72C7A-B14E-4B74-9BAD-B6C0D83DB37D}"/>
              </a:ext>
            </a:extLst>
          </p:cNvPr>
          <p:cNvSpPr txBox="1"/>
          <p:nvPr/>
        </p:nvSpPr>
        <p:spPr>
          <a:xfrm>
            <a:off x="4333969" y="4966687"/>
            <a:ext cx="1860894" cy="567345"/>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rtl="0">
              <a:lnSpc>
                <a:spcPct val="100000"/>
              </a:lnSpc>
              <a:spcBef>
                <a:spcPct val="0"/>
              </a:spcBef>
              <a:spcAft>
                <a:spcPct val="35000"/>
              </a:spcAft>
              <a:buNone/>
            </a:pPr>
            <a:r>
              <a:rPr lang="en-US" sz="1400" b="1" dirty="0">
                <a:solidFill>
                  <a:schemeClr val="tx1"/>
                </a:solidFill>
                <a:latin typeface="Arial Narrow" panose="020B0606020202030204" pitchFamily="34" charset="0"/>
              </a:rPr>
              <a:t>99%</a:t>
            </a:r>
            <a:r>
              <a:rPr lang="en-US" sz="1400" b="1" kern="1200" dirty="0">
                <a:solidFill>
                  <a:schemeClr val="tx1"/>
                </a:solidFill>
                <a:latin typeface="Arial Narrow" panose="020B0606020202030204" pitchFamily="34" charset="0"/>
              </a:rPr>
              <a:t> below R750m target </a:t>
            </a:r>
          </a:p>
        </p:txBody>
      </p:sp>
    </p:spTree>
    <p:extLst>
      <p:ext uri="{BB962C8B-B14F-4D97-AF65-F5344CB8AC3E}">
        <p14:creationId xmlns:p14="http://schemas.microsoft.com/office/powerpoint/2010/main" xmlns="" val="311798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01167" y="-58052"/>
            <a:ext cx="7886700" cy="777240"/>
          </a:xfrm>
        </p:spPr>
        <p:txBody>
          <a:bodyPr>
            <a:normAutofit/>
          </a:bodyPr>
          <a:lstStyle/>
          <a:p>
            <a:pPr algn="just">
              <a:lnSpc>
                <a:spcPct val="150000"/>
              </a:lnSpc>
              <a:spcAft>
                <a:spcPts val="0"/>
              </a:spcAft>
            </a:pPr>
            <a:r>
              <a:rPr lang="en-GB" sz="2000" b="1" cap="small" dirty="0">
                <a:latin typeface="Arial" panose="020B0604020202020204" pitchFamily="34" charset="0"/>
                <a:ea typeface="Calibri" panose="020F0502020204030204" pitchFamily="34" charset="0"/>
                <a:cs typeface="Arial" panose="020B0604020202020204" pitchFamily="34" charset="0"/>
              </a:rPr>
              <a:t>REASONS FOR TARGETS NOT ACHIEVED (2021/22 YTD)</a:t>
            </a:r>
            <a:endParaRPr lang="en-ZA" sz="1800" dirty="0">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xmlns="" id="{6887544E-FB3D-410A-A0B4-42CD0A97019C}"/>
              </a:ext>
            </a:extLst>
          </p:cNvPr>
          <p:cNvSpPr>
            <a:spLocks noGrp="1"/>
          </p:cNvSpPr>
          <p:nvPr>
            <p:ph type="sldNum" sz="quarter" idx="12"/>
          </p:nvPr>
        </p:nvSpPr>
        <p:spPr>
          <a:xfrm>
            <a:off x="6823710" y="6402071"/>
            <a:ext cx="2057400" cy="365125"/>
          </a:xfrm>
        </p:spPr>
        <p:txBody>
          <a:bodyPr/>
          <a:lstStyle/>
          <a:p>
            <a:fld id="{1A30472A-1C9E-4A09-9094-CD977CAB99CE}" type="slidenum">
              <a:rPr lang="en-ZA" b="1" smtClean="0">
                <a:solidFill>
                  <a:schemeClr val="bg1"/>
                </a:solidFill>
              </a:rPr>
              <a:pPr/>
              <a:t>12</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390354" y="1315616"/>
            <a:ext cx="8028433" cy="5086455"/>
          </a:xfrm>
        </p:spPr>
        <p:txBody>
          <a:bodyPr>
            <a:normAutofit/>
          </a:bodyPr>
          <a:lstStyle/>
          <a:p>
            <a:pPr algn="just"/>
            <a:r>
              <a:rPr lang="en-ZA" sz="1500" dirty="0">
                <a:latin typeface="Arial" panose="020B0604020202020204" pitchFamily="34" charset="0"/>
                <a:cs typeface="Arial" panose="020B0604020202020204" pitchFamily="34" charset="0"/>
              </a:rPr>
              <a:t>COVID continued to impact performance as set out before although infections has significantly reduced in the last quarter as the number of individuals vaccinated increased.</a:t>
            </a:r>
          </a:p>
          <a:p>
            <a:pPr algn="just"/>
            <a:r>
              <a:rPr lang="en-ZA" sz="1500" dirty="0">
                <a:latin typeface="Arial" panose="020B0604020202020204" pitchFamily="34" charset="0"/>
                <a:cs typeface="Arial" panose="020B0604020202020204" pitchFamily="34" charset="0"/>
              </a:rPr>
              <a:t>SAPS reported crime during financial year decreased remarkably.</a:t>
            </a:r>
          </a:p>
          <a:p>
            <a:pPr algn="just">
              <a:lnSpc>
                <a:spcPct val="150000"/>
              </a:lnSpc>
            </a:pPr>
            <a:r>
              <a:rPr lang="en-US" sz="1500" dirty="0">
                <a:latin typeface="Arial" panose="020B0604020202020204" pitchFamily="34" charset="0"/>
                <a:cs typeface="Arial" panose="020B0604020202020204" pitchFamily="34" charset="0"/>
              </a:rPr>
              <a:t>All volumes of cases in courts declined dramatically during previous financial year but is steadily increasing-:</a:t>
            </a:r>
          </a:p>
          <a:p>
            <a:pPr lvl="1" algn="just">
              <a:lnSpc>
                <a:spcPct val="150000"/>
              </a:lnSpc>
            </a:pPr>
            <a:r>
              <a:rPr lang="en-US" sz="1500" dirty="0">
                <a:latin typeface="Arial" panose="020B0604020202020204" pitchFamily="34" charset="0"/>
                <a:cs typeface="Arial" panose="020B0604020202020204" pitchFamily="34" charset="0"/>
              </a:rPr>
              <a:t>New cases in District courts increased during Q2 this year by 4,2% (from 117 476 to 122 380)</a:t>
            </a:r>
          </a:p>
          <a:p>
            <a:pPr lvl="1" algn="just">
              <a:lnSpc>
                <a:spcPct val="150000"/>
              </a:lnSpc>
            </a:pPr>
            <a:r>
              <a:rPr lang="en-US" sz="1500" dirty="0">
                <a:latin typeface="Arial" panose="020B0604020202020204" pitchFamily="34" charset="0"/>
                <a:cs typeface="Arial" panose="020B0604020202020204" pitchFamily="34" charset="0"/>
              </a:rPr>
              <a:t>New cases in Regional courts increased in Q2 by 13.8% (from 9 917 to 11 284)</a:t>
            </a:r>
          </a:p>
          <a:p>
            <a:pPr lvl="1" algn="just">
              <a:lnSpc>
                <a:spcPct val="150000"/>
              </a:lnSpc>
            </a:pPr>
            <a:r>
              <a:rPr lang="en-US" sz="1500" dirty="0" err="1">
                <a:latin typeface="Arial" panose="020B0604020202020204" pitchFamily="34" charset="0"/>
                <a:cs typeface="Arial" panose="020B0604020202020204" pitchFamily="34" charset="0"/>
              </a:rPr>
              <a:t>Finalised</a:t>
            </a:r>
            <a:r>
              <a:rPr lang="en-US" sz="1500" dirty="0">
                <a:latin typeface="Arial" panose="020B0604020202020204" pitchFamily="34" charset="0"/>
                <a:cs typeface="Arial" panose="020B0604020202020204" pitchFamily="34" charset="0"/>
              </a:rPr>
              <a:t> cases in all courts increased in Q2 by 8% (from 57 602 to 62 202)</a:t>
            </a:r>
            <a:endParaRPr lang="en-ZA" sz="1500" dirty="0">
              <a:latin typeface="Arial" panose="020B0604020202020204" pitchFamily="34" charset="0"/>
              <a:cs typeface="Arial" panose="020B0604020202020204" pitchFamily="34" charset="0"/>
            </a:endParaRPr>
          </a:p>
          <a:p>
            <a:pPr algn="just"/>
            <a:r>
              <a:rPr lang="en-ZA" sz="1500" dirty="0">
                <a:latin typeface="Arial" panose="020B0604020202020204" pitchFamily="34" charset="0"/>
                <a:cs typeface="Arial" panose="020B0604020202020204" pitchFamily="34" charset="0"/>
              </a:rPr>
              <a:t>July 2021 unrests in KZN and Gauteng created problems for a number of days but in general crimes, fewer cases were received.</a:t>
            </a:r>
          </a:p>
          <a:p>
            <a:pPr algn="just"/>
            <a:r>
              <a:rPr lang="en-ZA" sz="1500" dirty="0">
                <a:latin typeface="Arial" panose="020B0604020202020204" pitchFamily="34" charset="0"/>
                <a:cs typeface="Arial" panose="020B0604020202020204" pitchFamily="34" charset="0"/>
              </a:rPr>
              <a:t>Malware attack on </a:t>
            </a:r>
            <a:r>
              <a:rPr lang="en-ZA" sz="1500" dirty="0" err="1">
                <a:latin typeface="Arial" panose="020B0604020202020204" pitchFamily="34" charset="0"/>
                <a:cs typeface="Arial" panose="020B0604020202020204" pitchFamily="34" charset="0"/>
              </a:rPr>
              <a:t>DoJ&amp;CD</a:t>
            </a:r>
            <a:r>
              <a:rPr lang="en-ZA" sz="1500" dirty="0">
                <a:latin typeface="Arial" panose="020B0604020202020204" pitchFamily="34" charset="0"/>
                <a:cs typeface="Arial" panose="020B0604020202020204" pitchFamily="34" charset="0"/>
              </a:rPr>
              <a:t> server impacted severely on communication, though finalisation of cases appears not to have been affected.</a:t>
            </a:r>
          </a:p>
          <a:p>
            <a:pPr algn="just"/>
            <a:r>
              <a:rPr lang="en-ZA" sz="1500" dirty="0">
                <a:latin typeface="Arial" panose="020B0604020202020204" pitchFamily="34" charset="0"/>
                <a:cs typeface="Arial" panose="020B0604020202020204" pitchFamily="34" charset="0"/>
              </a:rPr>
              <a:t>Network connectivity remains main problem on ECMS and electronic communication.</a:t>
            </a:r>
          </a:p>
          <a:p>
            <a:pPr marL="0" indent="0">
              <a:buNone/>
            </a:pPr>
            <a:endParaRPr lang="en-ZA" sz="1600" dirty="0"/>
          </a:p>
        </p:txBody>
      </p:sp>
    </p:spTree>
    <p:extLst>
      <p:ext uri="{BB962C8B-B14F-4D97-AF65-F5344CB8AC3E}">
        <p14:creationId xmlns:p14="http://schemas.microsoft.com/office/powerpoint/2010/main" xmlns="" val="122083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1325563"/>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a:r>
              <a:rPr lang="en-US" b="1" dirty="0">
                <a:latin typeface="Arial Black" panose="020B0A04020102020204" pitchFamily="34" charset="0"/>
              </a:rPr>
              <a:t/>
            </a:r>
            <a:br>
              <a:rPr lang="en-US" b="1" dirty="0">
                <a:latin typeface="Arial Black" panose="020B0A04020102020204" pitchFamily="34" charset="0"/>
              </a:rPr>
            </a:br>
            <a:r>
              <a:rPr lang="en-US" b="1" dirty="0">
                <a:latin typeface="Arial Black" panose="020B0A04020102020204" pitchFamily="34" charset="0"/>
              </a:rPr>
              <a:t>PRIORITISING FOR IMPACT IN 2021</a:t>
            </a:r>
            <a:br>
              <a:rPr lang="en-US" b="1" dirty="0">
                <a:latin typeface="Arial Black" panose="020B0A04020102020204" pitchFamily="34" charset="0"/>
              </a:rPr>
            </a:br>
            <a:endParaRPr lang="en-US" b="1" dirty="0">
              <a:latin typeface="Arial Black" panose="020B0A04020102020204" pitchFamily="34" charset="0"/>
            </a:endParaRP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13</a:t>
            </a:fld>
            <a:endParaRPr lang="en-ZA"/>
          </a:p>
        </p:txBody>
      </p:sp>
    </p:spTree>
    <p:extLst>
      <p:ext uri="{BB962C8B-B14F-4D97-AF65-F5344CB8AC3E}">
        <p14:creationId xmlns:p14="http://schemas.microsoft.com/office/powerpoint/2010/main" xmlns="" val="397428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2200982"/>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a:r>
              <a:rPr lang="en-ZA" sz="3600" b="1" cap="small" dirty="0">
                <a:latin typeface="Arial" panose="020B0604020202020204" pitchFamily="34" charset="0"/>
                <a:cs typeface="Arial" panose="020B0604020202020204" pitchFamily="34" charset="0"/>
              </a:rPr>
              <a:t>Priority 1: Expediting high profile corruption cases</a:t>
            </a:r>
            <a:br>
              <a:rPr lang="en-ZA" sz="3600" b="1" cap="small" dirty="0">
                <a:latin typeface="Arial" panose="020B0604020202020204" pitchFamily="34" charset="0"/>
                <a:cs typeface="Arial" panose="020B06040202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a:latin typeface="Arial Black" panose="020B0A04020102020204" pitchFamily="34" charset="0"/>
              </a:rPr>
              <a:t>EXCO LEAD: Adv. Rabaji-Rasethaba</a:t>
            </a: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14</a:t>
            </a:fld>
            <a:endParaRPr lang="en-ZA"/>
          </a:p>
        </p:txBody>
      </p:sp>
    </p:spTree>
    <p:extLst>
      <p:ext uri="{BB962C8B-B14F-4D97-AF65-F5344CB8AC3E}">
        <p14:creationId xmlns:p14="http://schemas.microsoft.com/office/powerpoint/2010/main" xmlns="" val="367327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180022" y="36794"/>
            <a:ext cx="7874605" cy="715360"/>
          </a:xfrm>
        </p:spPr>
        <p:txBody>
          <a:bodyPr>
            <a:normAutofit/>
          </a:bodyPr>
          <a:lstStyle/>
          <a:p>
            <a:r>
              <a:rPr lang="en-ZA" sz="2000" b="1" cap="small" dirty="0">
                <a:latin typeface="Arial" panose="020B0604020202020204" pitchFamily="34" charset="0"/>
                <a:cs typeface="Arial" panose="020B0604020202020204" pitchFamily="34" charset="0"/>
              </a:rPr>
              <a:t>EXPEDITING HIGH PROFILE CORRUPTION CASES</a:t>
            </a:r>
          </a:p>
        </p:txBody>
      </p:sp>
      <p:sp>
        <p:nvSpPr>
          <p:cNvPr id="4" name="Slide Number Placeholder 3">
            <a:extLst>
              <a:ext uri="{FF2B5EF4-FFF2-40B4-BE49-F238E27FC236}">
                <a16:creationId xmlns:a16="http://schemas.microsoft.com/office/drawing/2014/main" xmlns="" id="{52036E75-08E8-45B8-AD58-A488FEE394CC}"/>
              </a:ext>
            </a:extLst>
          </p:cNvPr>
          <p:cNvSpPr>
            <a:spLocks noGrp="1"/>
          </p:cNvSpPr>
          <p:nvPr>
            <p:ph type="sldNum" sz="quarter" idx="12"/>
          </p:nvPr>
        </p:nvSpPr>
        <p:spPr>
          <a:xfrm>
            <a:off x="7806690" y="6456081"/>
            <a:ext cx="889254" cy="365125"/>
          </a:xfrm>
        </p:spPr>
        <p:txBody>
          <a:bodyPr/>
          <a:lstStyle/>
          <a:p>
            <a:fld id="{1A30472A-1C9E-4A09-9094-CD977CAB99CE}" type="slidenum">
              <a:rPr lang="en-ZA" b="1" smtClean="0">
                <a:solidFill>
                  <a:schemeClr val="bg1"/>
                </a:solidFill>
              </a:rPr>
              <a:pPr/>
              <a:t>15</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77463" y="1203649"/>
            <a:ext cx="8589074" cy="5070184"/>
          </a:xfrm>
        </p:spPr>
        <p:txBody>
          <a:bodyPr>
            <a:normAutofit lnSpcReduction="10000"/>
          </a:bodyPr>
          <a:lstStyle/>
          <a:p>
            <a:pPr marL="0" indent="0" algn="just">
              <a:lnSpc>
                <a:spcPct val="100000"/>
              </a:lnSpc>
              <a:buNone/>
            </a:pPr>
            <a:r>
              <a:rPr lang="en-US" sz="1400" b="1" dirty="0">
                <a:latin typeface="Arial" panose="020B0604020202020204" pitchFamily="34" charset="0"/>
                <a:cs typeface="Arial" panose="020B0604020202020204" pitchFamily="34" charset="0"/>
              </a:rPr>
              <a:t>Identified top 10 cases were enrolled through close collaboration of ID, AFU &amp; SCCU, resulting in positive media coverage on many of the cases. </a:t>
            </a:r>
          </a:p>
          <a:p>
            <a:pPr algn="just">
              <a:lnSpc>
                <a:spcPct val="100000"/>
              </a:lnSpc>
            </a:pPr>
            <a:r>
              <a:rPr lang="en-US" sz="1400" dirty="0">
                <a:latin typeface="Arial" panose="020B0604020202020204" pitchFamily="34" charset="0"/>
                <a:cs typeface="Arial" panose="020B0604020202020204" pitchFamily="34" charset="0"/>
              </a:rPr>
              <a:t>Over the last six months progress has been made in the following:</a:t>
            </a:r>
          </a:p>
          <a:p>
            <a:pPr marL="447675" algn="just">
              <a:lnSpc>
                <a:spcPct val="100000"/>
              </a:lnSpc>
            </a:pPr>
            <a:r>
              <a:rPr lang="en-US" sz="1400" dirty="0">
                <a:latin typeface="Arial" panose="020B0604020202020204" pitchFamily="34" charset="0"/>
                <a:cs typeface="Arial" panose="020B0604020202020204" pitchFamily="34" charset="0"/>
              </a:rPr>
              <a:t>Gauteng High Court granted an order to seize assets of R1.4bn belonging to accused implicated in the construction of Eskom’s Kusile power station. The extradition hearing for Michael Lomas is set down for December in London.</a:t>
            </a:r>
          </a:p>
          <a:p>
            <a:pPr marL="447675" algn="just">
              <a:lnSpc>
                <a:spcPct val="100000"/>
              </a:lnSpc>
            </a:pPr>
            <a:r>
              <a:rPr lang="en-US" sz="1400" dirty="0">
                <a:latin typeface="Arial" panose="020B0604020202020204" pitchFamily="34" charset="0"/>
                <a:cs typeface="Arial" panose="020B0604020202020204" pitchFamily="34" charset="0"/>
              </a:rPr>
              <a:t>Former Transnet board member Iqbal Sharma &amp; former senior members of the Free State Department of Agriculture were charged with contraventions of the PFMA, fraud and money laundering.</a:t>
            </a:r>
          </a:p>
          <a:p>
            <a:pPr marL="447675" algn="just">
              <a:lnSpc>
                <a:spcPct val="100000"/>
              </a:lnSpc>
            </a:pPr>
            <a:r>
              <a:rPr lang="en-US" sz="1400" dirty="0">
                <a:latin typeface="Arial" panose="020B0604020202020204" pitchFamily="34" charset="0"/>
                <a:cs typeface="Arial" panose="020B0604020202020204" pitchFamily="34" charset="0"/>
              </a:rPr>
              <a:t>The Bloemfontein High Court granted an unlimited restraint order to the value of R520m for assets belonging to Sharma and his company Nulane Investment and the Guptas through their Islandsite company.</a:t>
            </a:r>
          </a:p>
          <a:p>
            <a:pPr marL="447675" algn="just">
              <a:lnSpc>
                <a:spcPct val="100000"/>
              </a:lnSpc>
            </a:pPr>
            <a:r>
              <a:rPr lang="en-US" sz="1400" dirty="0">
                <a:latin typeface="Arial" panose="020B0604020202020204" pitchFamily="34" charset="0"/>
                <a:cs typeface="Arial" panose="020B0604020202020204" pitchFamily="34" charset="0"/>
              </a:rPr>
              <a:t>The Free State High Court confirmed a provisional restraint order for almost R300m against Edwin </a:t>
            </a:r>
            <a:r>
              <a:rPr lang="en-US" sz="1400" dirty="0" err="1">
                <a:latin typeface="Arial" panose="020B0604020202020204" pitchFamily="34" charset="0"/>
                <a:cs typeface="Arial" panose="020B0604020202020204" pitchFamily="34" charset="0"/>
              </a:rPr>
              <a:t>Sodi</a:t>
            </a:r>
            <a:r>
              <a:rPr lang="en-US" sz="1400" dirty="0">
                <a:latin typeface="Arial" panose="020B0604020202020204" pitchFamily="34" charset="0"/>
                <a:cs typeface="Arial" panose="020B0604020202020204" pitchFamily="34" charset="0"/>
              </a:rPr>
              <a:t> and his companies and other accused.</a:t>
            </a:r>
          </a:p>
          <a:p>
            <a:pPr marL="447675" algn="just">
              <a:lnSpc>
                <a:spcPct val="100000"/>
              </a:lnSpc>
            </a:pPr>
            <a:r>
              <a:rPr lang="en-US" sz="1400" dirty="0">
                <a:latin typeface="Arial" panose="020B0604020202020204" pitchFamily="34" charset="0"/>
                <a:cs typeface="Arial" panose="020B0604020202020204" pitchFamily="34" charset="0"/>
              </a:rPr>
              <a:t>The Nelson Mandela Bay Municipality matter resulting from a contract with a consultancy from Eastern Cape was enrolled in July 2021 involving over R25m.</a:t>
            </a:r>
          </a:p>
          <a:p>
            <a:pPr marL="447675" algn="just">
              <a:lnSpc>
                <a:spcPct val="100000"/>
              </a:lnSpc>
            </a:pPr>
            <a:r>
              <a:rPr lang="en-US" sz="1400" dirty="0">
                <a:latin typeface="Arial" panose="020B0604020202020204" pitchFamily="34" charset="0"/>
                <a:cs typeface="Arial" panose="020B0604020202020204" pitchFamily="34" charset="0"/>
              </a:rPr>
              <a:t>The Free State Housing matter (leg 1) involving the Department of Human Settlement was enrolled in August 2021. The amount involved is approximately R500m.</a:t>
            </a:r>
          </a:p>
          <a:p>
            <a:pPr marL="447675" algn="just">
              <a:lnSpc>
                <a:spcPct val="100000"/>
              </a:lnSpc>
            </a:pPr>
            <a:r>
              <a:rPr lang="en-US" sz="1400" dirty="0">
                <a:latin typeface="Arial" panose="020B0604020202020204" pitchFamily="34" charset="0"/>
                <a:cs typeface="Arial" panose="020B0604020202020204" pitchFamily="34" charset="0"/>
              </a:rPr>
              <a:t>One of the investigation legs of the Steinhoff matter was finalised. A MLA request is in the process of being transmitted.</a:t>
            </a:r>
          </a:p>
          <a:p>
            <a:pPr marL="0" indent="0">
              <a:buNone/>
            </a:pPr>
            <a:endParaRPr lang="en-ZA" sz="1600" dirty="0"/>
          </a:p>
        </p:txBody>
      </p:sp>
    </p:spTree>
    <p:extLst>
      <p:ext uri="{BB962C8B-B14F-4D97-AF65-F5344CB8AC3E}">
        <p14:creationId xmlns:p14="http://schemas.microsoft.com/office/powerpoint/2010/main" xmlns="" val="154020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2589289"/>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3600" b="1" cap="small" dirty="0">
                <a:latin typeface="Arial" panose="020B0604020202020204" pitchFamily="34" charset="0"/>
                <a:cs typeface="Arial" panose="020B0604020202020204" pitchFamily="34" charset="0"/>
              </a:rPr>
              <a:t>PRIORITY 2: SERIOUS VIOLENT AND ORGANISED CRIME </a:t>
            </a:r>
            <a:br>
              <a:rPr lang="en-US" sz="3600" b="1" cap="small" dirty="0">
                <a:latin typeface="Arial" panose="020B0604020202020204" pitchFamily="34" charset="0"/>
                <a:cs typeface="Arial" panose="020B06040202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a:latin typeface="Arial Black" panose="020B0A04020102020204" pitchFamily="34" charset="0"/>
              </a:rPr>
              <a:t>EXCO lead: Adv de Kock </a:t>
            </a: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16</a:t>
            </a:fld>
            <a:endParaRPr lang="en-ZA"/>
          </a:p>
        </p:txBody>
      </p:sp>
    </p:spTree>
    <p:extLst>
      <p:ext uri="{BB962C8B-B14F-4D97-AF65-F5344CB8AC3E}">
        <p14:creationId xmlns:p14="http://schemas.microsoft.com/office/powerpoint/2010/main" xmlns="" val="471393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887544E-FB3D-410A-A0B4-42CD0A97019C}"/>
              </a:ext>
            </a:extLst>
          </p:cNvPr>
          <p:cNvSpPr>
            <a:spLocks noGrp="1"/>
          </p:cNvSpPr>
          <p:nvPr>
            <p:ph type="sldNum" sz="quarter" idx="12"/>
          </p:nvPr>
        </p:nvSpPr>
        <p:spPr>
          <a:xfrm>
            <a:off x="6823710" y="6402071"/>
            <a:ext cx="2057400" cy="365125"/>
          </a:xfrm>
        </p:spPr>
        <p:txBody>
          <a:bodyPr/>
          <a:lstStyle/>
          <a:p>
            <a:fld id="{1A30472A-1C9E-4A09-9094-CD977CAB99CE}" type="slidenum">
              <a:rPr lang="en-ZA" b="1" smtClean="0">
                <a:solidFill>
                  <a:schemeClr val="bg1"/>
                </a:solidFill>
              </a:rPr>
              <a:pPr/>
              <a:t>17</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01167" y="1225597"/>
            <a:ext cx="7973569" cy="5176474"/>
          </a:xfrm>
        </p:spPr>
        <p:txBody>
          <a:bodyPr>
            <a:normAutofit/>
          </a:bodyPr>
          <a:lstStyle/>
          <a:p>
            <a:pPr algn="just">
              <a:lnSpc>
                <a:spcPct val="150000"/>
              </a:lnSpc>
            </a:pPr>
            <a:r>
              <a:rPr lang="en-ZA" sz="1400" dirty="0">
                <a:latin typeface="Arial" panose="020B0604020202020204" pitchFamily="34" charset="0"/>
                <a:ea typeface="Calibri" panose="020F0502020204030204" pitchFamily="34" charset="0"/>
                <a:cs typeface="Arial" panose="020B0604020202020204" pitchFamily="34" charset="0"/>
              </a:rPr>
              <a:t>The dedicated OC prosecutors focus on combating serious and organised crime, linked to Robbery (CIT / Bank Robberies /ATM Bombings), Trafficking in persons, Environmental crime, Drugs, Copper theft, Essential Infrastructure matters, Gangs / Criminal groups, Extortion in the Construction Industry, Political Killing and the July unrest.</a:t>
            </a:r>
          </a:p>
          <a:p>
            <a:pPr algn="just">
              <a:lnSpc>
                <a:spcPct val="150000"/>
              </a:lnSpc>
              <a:buClr>
                <a:srgbClr val="95724F"/>
              </a:buClr>
            </a:pPr>
            <a:r>
              <a:rPr lang="en-GB" sz="1400" dirty="0">
                <a:latin typeface="Arial" panose="020B0604020202020204" pitchFamily="34" charset="0"/>
                <a:ea typeface="Calibri" panose="020F0502020204030204" pitchFamily="34" charset="0"/>
                <a:cs typeface="Arial" panose="020B0604020202020204" pitchFamily="34" charset="0"/>
              </a:rPr>
              <a:t>External stakeholder engagements were conducted with the OECD, FATF, as well as the National Coordination &amp; Strategic Management Team of the National Planning Commission.</a:t>
            </a:r>
          </a:p>
          <a:p>
            <a:pPr algn="just">
              <a:lnSpc>
                <a:spcPct val="150000"/>
              </a:lnSpc>
              <a:buClr>
                <a:srgbClr val="95724F"/>
              </a:buClr>
            </a:pPr>
            <a:r>
              <a:rPr lang="en-GB" sz="1400" dirty="0">
                <a:latin typeface="Arial" panose="020B0604020202020204" pitchFamily="34" charset="0"/>
                <a:ea typeface="Calibri" panose="020F0502020204030204" pitchFamily="34" charset="0"/>
                <a:cs typeface="Arial" panose="020B0604020202020204" pitchFamily="34" charset="0"/>
              </a:rPr>
              <a:t>Stakeholder cooperation with </a:t>
            </a:r>
            <a:r>
              <a:rPr lang="en-GB" sz="1400" i="1" dirty="0">
                <a:latin typeface="Arial" panose="020B0604020202020204" pitchFamily="34" charset="0"/>
                <a:ea typeface="Calibri" panose="020F0502020204030204" pitchFamily="34" charset="0"/>
                <a:cs typeface="Arial" panose="020B0604020202020204" pitchFamily="34" charset="0"/>
              </a:rPr>
              <a:t>inter alia </a:t>
            </a:r>
            <a:r>
              <a:rPr lang="en-GB" sz="1400" dirty="0">
                <a:latin typeface="Arial" panose="020B0604020202020204" pitchFamily="34" charset="0"/>
                <a:ea typeface="Calibri" panose="020F0502020204030204" pitchFamily="34" charset="0"/>
                <a:cs typeface="Arial" panose="020B0604020202020204" pitchFamily="34" charset="0"/>
              </a:rPr>
              <a:t>the SAPS, DPCI, and FIC to ensure effective planning &amp; sustainable success in reducing organised and serious crime and the implementation of various strategies.</a:t>
            </a:r>
          </a:p>
          <a:p>
            <a:pPr algn="just">
              <a:lnSpc>
                <a:spcPct val="150000"/>
              </a:lnSpc>
              <a:buClr>
                <a:srgbClr val="95724F"/>
              </a:buClr>
            </a:pPr>
            <a:r>
              <a:rPr lang="en-ZA" sz="1400" dirty="0">
                <a:latin typeface="Arial" panose="020B0604020202020204" pitchFamily="34" charset="0"/>
                <a:cs typeface="Arial" panose="020B0604020202020204" pitchFamily="34" charset="0"/>
              </a:rPr>
              <a:t>The OCC leads in the prosecution of public unrest cases of July 2021 in its various forums.</a:t>
            </a:r>
          </a:p>
          <a:p>
            <a:pPr algn="just">
              <a:lnSpc>
                <a:spcPct val="150000"/>
              </a:lnSpc>
              <a:buClr>
                <a:srgbClr val="95724F"/>
              </a:buClr>
            </a:pPr>
            <a:r>
              <a:rPr lang="en-ZA" sz="1400" dirty="0">
                <a:latin typeface="Arial" panose="020B0604020202020204" pitchFamily="34" charset="0"/>
                <a:ea typeface="Calibri" panose="020F0502020204030204" pitchFamily="34" charset="0"/>
                <a:cs typeface="Arial" panose="020B0604020202020204" pitchFamily="34" charset="0"/>
              </a:rPr>
              <a:t>The protection of whistle-blowers is critical for JCPS. NPA participating in ACTT initiative with the DPSA to find ways of ensuring their safety.</a:t>
            </a:r>
            <a:endParaRPr lang="en-GB" sz="1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ZA" sz="1600" dirty="0"/>
          </a:p>
        </p:txBody>
      </p:sp>
      <p:sp>
        <p:nvSpPr>
          <p:cNvPr id="7" name="Title 1">
            <a:extLst>
              <a:ext uri="{FF2B5EF4-FFF2-40B4-BE49-F238E27FC236}">
                <a16:creationId xmlns:a16="http://schemas.microsoft.com/office/drawing/2014/main" xmlns="" id="{9921D852-76B7-4842-95F9-ABE5451BF2D9}"/>
              </a:ext>
            </a:extLst>
          </p:cNvPr>
          <p:cNvSpPr txBox="1">
            <a:spLocks/>
          </p:cNvSpPr>
          <p:nvPr/>
        </p:nvSpPr>
        <p:spPr>
          <a:xfrm>
            <a:off x="201167" y="0"/>
            <a:ext cx="7886700" cy="79552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cap="small" dirty="0">
                <a:latin typeface="Arial" panose="020B0604020202020204" pitchFamily="34" charset="0"/>
                <a:ea typeface="Calibri" panose="020F0502020204030204" pitchFamily="34" charset="0"/>
                <a:cs typeface="Arial" panose="020B0604020202020204" pitchFamily="34" charset="0"/>
              </a:rPr>
              <a:t>ORGANISED CRIME AND GENDER-BASED VIOLENCE &amp; FEMICIDE INTERVENTION</a:t>
            </a:r>
            <a:endParaRPr lang="en-ZA" sz="20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5701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887544E-FB3D-410A-A0B4-42CD0A97019C}"/>
              </a:ext>
            </a:extLst>
          </p:cNvPr>
          <p:cNvSpPr>
            <a:spLocks noGrp="1"/>
          </p:cNvSpPr>
          <p:nvPr>
            <p:ph type="sldNum" sz="quarter" idx="12"/>
          </p:nvPr>
        </p:nvSpPr>
        <p:spPr>
          <a:xfrm>
            <a:off x="6823710" y="6402071"/>
            <a:ext cx="2057400" cy="365125"/>
          </a:xfrm>
        </p:spPr>
        <p:txBody>
          <a:bodyPr/>
          <a:lstStyle/>
          <a:p>
            <a:fld id="{1A30472A-1C9E-4A09-9094-CD977CAB99CE}" type="slidenum">
              <a:rPr lang="en-ZA" b="1" smtClean="0">
                <a:solidFill>
                  <a:schemeClr val="bg1"/>
                </a:solidFill>
              </a:rPr>
              <a:pPr/>
              <a:t>18</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445769" y="1032726"/>
            <a:ext cx="7973569" cy="4406805"/>
          </a:xfrm>
        </p:spPr>
        <p:txBody>
          <a:bodyPr>
            <a:normAutofit/>
          </a:bodyPr>
          <a:lstStyle/>
          <a:p>
            <a:pPr>
              <a:lnSpc>
                <a:spcPct val="100000"/>
              </a:lnSpc>
              <a:buClr>
                <a:srgbClr val="223342"/>
              </a:buClr>
            </a:pPr>
            <a:r>
              <a:rPr lang="en-ZA" sz="1400" dirty="0">
                <a:latin typeface="Arial" panose="020B0604020202020204" pitchFamily="34" charset="0"/>
                <a:cs typeface="Arial" panose="020B0604020202020204" pitchFamily="34" charset="0"/>
              </a:rPr>
              <a:t>Public awareness is required and ongoing, to address Gender-Based Violence &amp; </a:t>
            </a:r>
            <a:br>
              <a:rPr lang="en-ZA" sz="1400" dirty="0">
                <a:latin typeface="Arial" panose="020B0604020202020204" pitchFamily="34" charset="0"/>
                <a:cs typeface="Arial" panose="020B0604020202020204" pitchFamily="34" charset="0"/>
              </a:rPr>
            </a:br>
            <a:r>
              <a:rPr lang="en-ZA" sz="1400" dirty="0">
                <a:latin typeface="Arial" panose="020B0604020202020204" pitchFamily="34" charset="0"/>
                <a:cs typeface="Arial" panose="020B0604020202020204" pitchFamily="34" charset="0"/>
              </a:rPr>
              <a:t>Femicide (GBVF).</a:t>
            </a:r>
          </a:p>
          <a:p>
            <a:pPr>
              <a:lnSpc>
                <a:spcPct val="100000"/>
              </a:lnSpc>
              <a:buClr>
                <a:srgbClr val="223342"/>
              </a:buClr>
            </a:pPr>
            <a:r>
              <a:rPr lang="en-GB" sz="1400" dirty="0">
                <a:latin typeface="Arial" panose="020B0604020202020204" pitchFamily="34" charset="0"/>
                <a:cs typeface="Arial" panose="020B0604020202020204" pitchFamily="34" charset="0"/>
              </a:rPr>
              <a:t>SOCA Head Office conducted training to 16 Aspirant Prosecutors from ODI, on Maintenance  as part of SOCA’s commitment to address the feminisation of poverty.</a:t>
            </a:r>
            <a:endParaRPr lang="en-ZA" sz="1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xmlns="" id="{1DE30C80-9234-4433-81C3-ECD9DF20B687}"/>
              </a:ext>
            </a:extLst>
          </p:cNvPr>
          <p:cNvGraphicFramePr>
            <a:graphicFrameLocks noGrp="1"/>
          </p:cNvGraphicFramePr>
          <p:nvPr>
            <p:extLst>
              <p:ext uri="{D42A27DB-BD31-4B8C-83A1-F6EECF244321}">
                <p14:modId xmlns:p14="http://schemas.microsoft.com/office/powerpoint/2010/main" xmlns="" val="2336679116"/>
              </p:ext>
            </p:extLst>
          </p:nvPr>
        </p:nvGraphicFramePr>
        <p:xfrm>
          <a:off x="690371" y="2151568"/>
          <a:ext cx="7397496" cy="3768666"/>
        </p:xfrm>
        <a:graphic>
          <a:graphicData uri="http://schemas.openxmlformats.org/drawingml/2006/table">
            <a:tbl>
              <a:tblPr firstRow="1" bandRow="1">
                <a:effectLst>
                  <a:outerShdw blurRad="50800" dist="38100" algn="l" rotWithShape="0">
                    <a:prstClr val="black">
                      <a:alpha val="40000"/>
                    </a:prstClr>
                  </a:outerShdw>
                  <a:reflection blurRad="6350" stA="50000" endA="300" endPos="55500" dist="50800" dir="5400000" sy="-100000" algn="bl" rotWithShape="0"/>
                </a:effectLst>
                <a:tableStyleId>{073A0DAA-6AF3-43AB-8588-CEC1D06C72B9}</a:tableStyleId>
              </a:tblPr>
              <a:tblGrid>
                <a:gridCol w="3885422">
                  <a:extLst>
                    <a:ext uri="{9D8B030D-6E8A-4147-A177-3AD203B41FA5}">
                      <a16:colId xmlns:a16="http://schemas.microsoft.com/office/drawing/2014/main" xmlns="" val="3277924126"/>
                    </a:ext>
                  </a:extLst>
                </a:gridCol>
                <a:gridCol w="3512074">
                  <a:extLst>
                    <a:ext uri="{9D8B030D-6E8A-4147-A177-3AD203B41FA5}">
                      <a16:colId xmlns:a16="http://schemas.microsoft.com/office/drawing/2014/main" xmlns="" val="301394117"/>
                    </a:ext>
                  </a:extLst>
                </a:gridCol>
              </a:tblGrid>
              <a:tr h="299702">
                <a:tc gridSpan="2">
                  <a:txBody>
                    <a:bodyPr/>
                    <a:lstStyle/>
                    <a:p>
                      <a:pPr algn="ctr"/>
                      <a:r>
                        <a:rPr lang="en-ZA" sz="1400" b="1" dirty="0">
                          <a:latin typeface="Arial" panose="020B0604020202020204" pitchFamily="34" charset="0"/>
                          <a:cs typeface="Arial" panose="020B0604020202020204" pitchFamily="34" charset="0"/>
                        </a:rPr>
                        <a:t>ORGANISED and GBVF (FY 2021/2022)</a:t>
                      </a:r>
                    </a:p>
                  </a:txBody>
                  <a:tcPr/>
                </a:tc>
                <a:tc hMerge="1">
                  <a:txBody>
                    <a:bodyPr/>
                    <a:lstStyle/>
                    <a:p>
                      <a:endParaRPr lang="en-ZA" dirty="0"/>
                    </a:p>
                  </a:txBody>
                  <a:tcPr/>
                </a:tc>
                <a:extLst>
                  <a:ext uri="{0D108BD9-81ED-4DB2-BD59-A6C34878D82A}">
                    <a16:rowId xmlns:a16="http://schemas.microsoft.com/office/drawing/2014/main" xmlns="" val="1883539483"/>
                  </a:ext>
                </a:extLst>
              </a:tr>
              <a:tr h="346031">
                <a:tc>
                  <a:txBody>
                    <a:bodyPr/>
                    <a:lstStyle/>
                    <a:p>
                      <a:pPr>
                        <a:lnSpc>
                          <a:spcPct val="150000"/>
                        </a:lnSpc>
                      </a:pPr>
                      <a:r>
                        <a:rPr lang="en-ZA" sz="1300" b="1" dirty="0">
                          <a:latin typeface="Arial" panose="020B0604020202020204" pitchFamily="34" charset="0"/>
                          <a:cs typeface="Arial" panose="020B0604020202020204" pitchFamily="34" charset="0"/>
                        </a:rPr>
                        <a:t>Conviction rate in organised crime</a:t>
                      </a:r>
                    </a:p>
                  </a:txBody>
                  <a:tcPr/>
                </a:tc>
                <a:tc>
                  <a:txBody>
                    <a:bodyPr/>
                    <a:lstStyle/>
                    <a:p>
                      <a:pPr algn="r">
                        <a:lnSpc>
                          <a:spcPct val="150000"/>
                        </a:lnSpc>
                      </a:pPr>
                      <a:r>
                        <a:rPr lang="en-ZA" sz="1200" b="1" dirty="0">
                          <a:latin typeface="Arial" panose="020B0604020202020204" pitchFamily="34" charset="0"/>
                          <a:cs typeface="Arial" panose="020B0604020202020204" pitchFamily="34" charset="0"/>
                        </a:rPr>
                        <a:t>CRIME</a:t>
                      </a:r>
                      <a:r>
                        <a:rPr lang="en-ZA" sz="1300" b="1" dirty="0">
                          <a:latin typeface="Arial" panose="020B0604020202020204" pitchFamily="34" charset="0"/>
                          <a:cs typeface="Arial" panose="020B0604020202020204" pitchFamily="34" charset="0"/>
                        </a:rPr>
                        <a:t>96,1%</a:t>
                      </a:r>
                    </a:p>
                  </a:txBody>
                  <a:tcPr/>
                </a:tc>
                <a:extLst>
                  <a:ext uri="{0D108BD9-81ED-4DB2-BD59-A6C34878D82A}">
                    <a16:rowId xmlns:a16="http://schemas.microsoft.com/office/drawing/2014/main" xmlns="" val="469087827"/>
                  </a:ext>
                </a:extLst>
              </a:tr>
              <a:tr h="346031">
                <a:tc>
                  <a:txBody>
                    <a:bodyPr/>
                    <a:lstStyle/>
                    <a:p>
                      <a:pPr>
                        <a:lnSpc>
                          <a:spcPct val="150000"/>
                        </a:lnSpc>
                      </a:pPr>
                      <a:r>
                        <a:rPr lang="en-ZA" sz="1300" b="1" dirty="0">
                          <a:latin typeface="Arial" panose="020B0604020202020204" pitchFamily="34" charset="0"/>
                          <a:cs typeface="Arial" panose="020B0604020202020204" pitchFamily="34" charset="0"/>
                        </a:rPr>
                        <a:t>No of organised crime cases</a:t>
                      </a:r>
                    </a:p>
                  </a:txBody>
                  <a:tcPr/>
                </a:tc>
                <a:tc>
                  <a:txBody>
                    <a:bodyPr/>
                    <a:lstStyle/>
                    <a:p>
                      <a:pPr algn="r">
                        <a:lnSpc>
                          <a:spcPct val="150000"/>
                        </a:lnSpc>
                      </a:pPr>
                      <a:r>
                        <a:rPr lang="en-ZA" sz="1300" b="1" dirty="0">
                          <a:latin typeface="Arial" panose="020B0604020202020204" pitchFamily="34" charset="0"/>
                          <a:cs typeface="Arial" panose="020B0604020202020204" pitchFamily="34" charset="0"/>
                        </a:rPr>
                        <a:t>99</a:t>
                      </a:r>
                    </a:p>
                  </a:txBody>
                  <a:tcPr/>
                </a:tc>
                <a:extLst>
                  <a:ext uri="{0D108BD9-81ED-4DB2-BD59-A6C34878D82A}">
                    <a16:rowId xmlns:a16="http://schemas.microsoft.com/office/drawing/2014/main" xmlns="" val="2737975094"/>
                  </a:ext>
                </a:extLst>
              </a:tr>
              <a:tr h="346031">
                <a:tc>
                  <a:txBody>
                    <a:bodyPr/>
                    <a:lstStyle/>
                    <a:p>
                      <a:pPr>
                        <a:lnSpc>
                          <a:spcPct val="150000"/>
                        </a:lnSpc>
                      </a:pPr>
                      <a:r>
                        <a:rPr lang="en-ZA" sz="1300" b="1" dirty="0">
                          <a:latin typeface="Arial" panose="020B0604020202020204" pitchFamily="34" charset="0"/>
                          <a:cs typeface="Arial" panose="020B0604020202020204" pitchFamily="34" charset="0"/>
                        </a:rPr>
                        <a:t>Number of accused convicted in organised crime</a:t>
                      </a:r>
                    </a:p>
                  </a:txBody>
                  <a:tcPr/>
                </a:tc>
                <a:tc>
                  <a:txBody>
                    <a:bodyPr/>
                    <a:lstStyle/>
                    <a:p>
                      <a:pPr algn="r">
                        <a:lnSpc>
                          <a:spcPct val="150000"/>
                        </a:lnSpc>
                      </a:pPr>
                      <a:r>
                        <a:rPr lang="en-ZA" sz="1300" b="1" dirty="0">
                          <a:latin typeface="Arial" panose="020B0604020202020204" pitchFamily="34" charset="0"/>
                          <a:cs typeface="Arial" panose="020B0604020202020204" pitchFamily="34" charset="0"/>
                        </a:rPr>
                        <a:t>160</a:t>
                      </a:r>
                    </a:p>
                  </a:txBody>
                  <a:tcPr/>
                </a:tc>
                <a:extLst>
                  <a:ext uri="{0D108BD9-81ED-4DB2-BD59-A6C34878D82A}">
                    <a16:rowId xmlns:a16="http://schemas.microsoft.com/office/drawing/2014/main" xmlns="" val="3186639465"/>
                  </a:ext>
                </a:extLst>
              </a:tr>
              <a:tr h="346031">
                <a:tc>
                  <a:txBody>
                    <a:bodyPr/>
                    <a:lstStyle/>
                    <a:p>
                      <a:pPr>
                        <a:lnSpc>
                          <a:spcPct val="150000"/>
                        </a:lnSpc>
                      </a:pPr>
                      <a:r>
                        <a:rPr lang="en-ZA" sz="1300" b="1" dirty="0">
                          <a:latin typeface="Arial" panose="020B0604020202020204" pitchFamily="34" charset="0"/>
                          <a:cs typeface="Arial" panose="020B0604020202020204" pitchFamily="34" charset="0"/>
                        </a:rPr>
                        <a:t>Conviction rate in cable theft</a:t>
                      </a:r>
                    </a:p>
                  </a:txBody>
                  <a:tcPr/>
                </a:tc>
                <a:tc>
                  <a:txBody>
                    <a:bodyPr/>
                    <a:lstStyle/>
                    <a:p>
                      <a:pPr algn="r">
                        <a:lnSpc>
                          <a:spcPct val="150000"/>
                        </a:lnSpc>
                      </a:pPr>
                      <a:r>
                        <a:rPr lang="en-ZA" sz="1300" b="1" dirty="0">
                          <a:latin typeface="Arial" panose="020B0604020202020204" pitchFamily="34" charset="0"/>
                          <a:cs typeface="Arial" panose="020B0604020202020204" pitchFamily="34" charset="0"/>
                        </a:rPr>
                        <a:t>96,2%</a:t>
                      </a:r>
                    </a:p>
                  </a:txBody>
                  <a:tcPr/>
                </a:tc>
                <a:extLst>
                  <a:ext uri="{0D108BD9-81ED-4DB2-BD59-A6C34878D82A}">
                    <a16:rowId xmlns:a16="http://schemas.microsoft.com/office/drawing/2014/main" xmlns="" val="348926742"/>
                  </a:ext>
                </a:extLst>
              </a:tr>
              <a:tr h="346031">
                <a:tc>
                  <a:txBody>
                    <a:bodyPr/>
                    <a:lstStyle/>
                    <a:p>
                      <a:pPr>
                        <a:lnSpc>
                          <a:spcPct val="150000"/>
                        </a:lnSpc>
                      </a:pPr>
                      <a:r>
                        <a:rPr lang="en-ZA" sz="1300" b="1" dirty="0">
                          <a:latin typeface="Arial" panose="020B0604020202020204" pitchFamily="34" charset="0"/>
                          <a:cs typeface="Arial" panose="020B0604020202020204" pitchFamily="34" charset="0"/>
                        </a:rPr>
                        <a:t>No of cases finalised involving cable theft</a:t>
                      </a:r>
                    </a:p>
                  </a:txBody>
                  <a:tcPr/>
                </a:tc>
                <a:tc>
                  <a:txBody>
                    <a:bodyPr/>
                    <a:lstStyle/>
                    <a:p>
                      <a:pPr algn="r">
                        <a:lnSpc>
                          <a:spcPct val="150000"/>
                        </a:lnSpc>
                      </a:pPr>
                      <a:r>
                        <a:rPr lang="en-ZA" sz="1300" b="1" dirty="0">
                          <a:latin typeface="Arial" panose="020B0604020202020204" pitchFamily="34" charset="0"/>
                          <a:cs typeface="Arial" panose="020B0604020202020204" pitchFamily="34" charset="0"/>
                        </a:rPr>
                        <a:t>102</a:t>
                      </a:r>
                    </a:p>
                  </a:txBody>
                  <a:tcPr/>
                </a:tc>
                <a:extLst>
                  <a:ext uri="{0D108BD9-81ED-4DB2-BD59-A6C34878D82A}">
                    <a16:rowId xmlns:a16="http://schemas.microsoft.com/office/drawing/2014/main" xmlns="" val="886768526"/>
                  </a:ext>
                </a:extLst>
              </a:tr>
              <a:tr h="346031">
                <a:tc>
                  <a:txBody>
                    <a:bodyPr/>
                    <a:lstStyle/>
                    <a:p>
                      <a:pPr>
                        <a:lnSpc>
                          <a:spcPct val="150000"/>
                        </a:lnSpc>
                      </a:pPr>
                      <a:r>
                        <a:rPr lang="en-ZA" sz="1300" b="1" dirty="0">
                          <a:latin typeface="Arial" panose="020B0604020202020204" pitchFamily="34" charset="0"/>
                          <a:cs typeface="Arial" panose="020B0604020202020204" pitchFamily="34" charset="0"/>
                        </a:rPr>
                        <a:t>Femicide convictions</a:t>
                      </a:r>
                    </a:p>
                  </a:txBody>
                  <a:tcPr/>
                </a:tc>
                <a:tc>
                  <a:txBody>
                    <a:bodyPr/>
                    <a:lstStyle/>
                    <a:p>
                      <a:pPr algn="r">
                        <a:lnSpc>
                          <a:spcPct val="150000"/>
                        </a:lnSpc>
                      </a:pPr>
                      <a:r>
                        <a:rPr lang="en-ZA" sz="1300" b="1" dirty="0">
                          <a:latin typeface="Arial" panose="020B0604020202020204" pitchFamily="34" charset="0"/>
                          <a:cs typeface="Arial" panose="020B0604020202020204" pitchFamily="34" charset="0"/>
                        </a:rPr>
                        <a:t>231</a:t>
                      </a:r>
                    </a:p>
                  </a:txBody>
                  <a:tcPr/>
                </a:tc>
                <a:extLst>
                  <a:ext uri="{0D108BD9-81ED-4DB2-BD59-A6C34878D82A}">
                    <a16:rowId xmlns:a16="http://schemas.microsoft.com/office/drawing/2014/main" xmlns="" val="3401357140"/>
                  </a:ext>
                </a:extLst>
              </a:tr>
              <a:tr h="346031">
                <a:tc>
                  <a:txBody>
                    <a:bodyPr/>
                    <a:lstStyle/>
                    <a:p>
                      <a:pPr>
                        <a:lnSpc>
                          <a:spcPct val="150000"/>
                        </a:lnSpc>
                      </a:pPr>
                      <a:r>
                        <a:rPr lang="en-ZA" sz="1300" b="1" dirty="0">
                          <a:latin typeface="Arial" panose="020B0604020202020204" pitchFamily="34" charset="0"/>
                          <a:cs typeface="Arial" panose="020B0604020202020204" pitchFamily="34" charset="0"/>
                        </a:rPr>
                        <a:t>Conviction rate on femicide cases</a:t>
                      </a:r>
                    </a:p>
                  </a:txBody>
                  <a:tcPr/>
                </a:tc>
                <a:tc>
                  <a:txBody>
                    <a:bodyPr/>
                    <a:lstStyle/>
                    <a:p>
                      <a:pPr algn="r">
                        <a:lnSpc>
                          <a:spcPct val="150000"/>
                        </a:lnSpc>
                      </a:pPr>
                      <a:r>
                        <a:rPr lang="en-ZA" sz="1300" b="1" dirty="0">
                          <a:latin typeface="Arial" panose="020B0604020202020204" pitchFamily="34" charset="0"/>
                          <a:cs typeface="Arial" panose="020B0604020202020204" pitchFamily="34" charset="0"/>
                        </a:rPr>
                        <a:t>94,3%</a:t>
                      </a:r>
                    </a:p>
                  </a:txBody>
                  <a:tcPr/>
                </a:tc>
                <a:extLst>
                  <a:ext uri="{0D108BD9-81ED-4DB2-BD59-A6C34878D82A}">
                    <a16:rowId xmlns:a16="http://schemas.microsoft.com/office/drawing/2014/main" xmlns="" val="1694276159"/>
                  </a:ext>
                </a:extLst>
              </a:tr>
              <a:tr h="346031">
                <a:tc>
                  <a:txBody>
                    <a:bodyPr/>
                    <a:lstStyle/>
                    <a:p>
                      <a:pPr>
                        <a:lnSpc>
                          <a:spcPct val="150000"/>
                        </a:lnSpc>
                      </a:pPr>
                      <a:r>
                        <a:rPr lang="en-ZA" sz="1300" b="1" dirty="0">
                          <a:latin typeface="Arial" panose="020B0604020202020204" pitchFamily="34" charset="0"/>
                          <a:cs typeface="Arial" panose="020B0604020202020204" pitchFamily="34" charset="0"/>
                        </a:rPr>
                        <a:t>Intimate partner femicide cases</a:t>
                      </a:r>
                    </a:p>
                  </a:txBody>
                  <a:tcPr/>
                </a:tc>
                <a:tc>
                  <a:txBody>
                    <a:bodyPr/>
                    <a:lstStyle/>
                    <a:p>
                      <a:pPr algn="r">
                        <a:lnSpc>
                          <a:spcPct val="150000"/>
                        </a:lnSpc>
                      </a:pPr>
                      <a:r>
                        <a:rPr lang="en-ZA" sz="1300" b="1" dirty="0">
                          <a:latin typeface="Arial" panose="020B0604020202020204" pitchFamily="34" charset="0"/>
                          <a:cs typeface="Arial" panose="020B0604020202020204" pitchFamily="34" charset="0"/>
                        </a:rPr>
                        <a:t>190</a:t>
                      </a:r>
                    </a:p>
                  </a:txBody>
                  <a:tcPr/>
                </a:tc>
                <a:extLst>
                  <a:ext uri="{0D108BD9-81ED-4DB2-BD59-A6C34878D82A}">
                    <a16:rowId xmlns:a16="http://schemas.microsoft.com/office/drawing/2014/main" xmlns="" val="2791174675"/>
                  </a:ext>
                </a:extLst>
              </a:tr>
              <a:tr h="346031">
                <a:tc>
                  <a:txBody>
                    <a:bodyPr/>
                    <a:lstStyle/>
                    <a:p>
                      <a:pPr>
                        <a:lnSpc>
                          <a:spcPct val="150000"/>
                        </a:lnSpc>
                      </a:pPr>
                      <a:r>
                        <a:rPr lang="en-ZA" sz="1300" b="1" dirty="0">
                          <a:latin typeface="Arial" panose="020B0604020202020204" pitchFamily="34" charset="0"/>
                          <a:cs typeface="Arial" panose="020B0604020202020204" pitchFamily="34" charset="0"/>
                        </a:rPr>
                        <a:t>Conviction rate on partner femicide</a:t>
                      </a:r>
                    </a:p>
                  </a:txBody>
                  <a:tcPr/>
                </a:tc>
                <a:tc>
                  <a:txBody>
                    <a:bodyPr/>
                    <a:lstStyle/>
                    <a:p>
                      <a:pPr algn="r">
                        <a:lnSpc>
                          <a:spcPct val="150000"/>
                        </a:lnSpc>
                      </a:pPr>
                      <a:r>
                        <a:rPr lang="en-ZA" sz="1300" b="1" dirty="0">
                          <a:latin typeface="Arial" panose="020B0604020202020204" pitchFamily="34" charset="0"/>
                          <a:cs typeface="Arial" panose="020B0604020202020204" pitchFamily="34" charset="0"/>
                        </a:rPr>
                        <a:t>93,1%</a:t>
                      </a:r>
                    </a:p>
                  </a:txBody>
                  <a:tcPr/>
                </a:tc>
                <a:extLst>
                  <a:ext uri="{0D108BD9-81ED-4DB2-BD59-A6C34878D82A}">
                    <a16:rowId xmlns:a16="http://schemas.microsoft.com/office/drawing/2014/main" xmlns="" val="1706767881"/>
                  </a:ext>
                </a:extLst>
              </a:tr>
            </a:tbl>
          </a:graphicData>
        </a:graphic>
      </p:graphicFrame>
      <p:sp>
        <p:nvSpPr>
          <p:cNvPr id="10" name="Title 1">
            <a:extLst>
              <a:ext uri="{FF2B5EF4-FFF2-40B4-BE49-F238E27FC236}">
                <a16:creationId xmlns:a16="http://schemas.microsoft.com/office/drawing/2014/main" xmlns="" id="{E0E1FB66-E304-D148-9502-4E680172783D}"/>
              </a:ext>
            </a:extLst>
          </p:cNvPr>
          <p:cNvSpPr>
            <a:spLocks noGrp="1"/>
          </p:cNvSpPr>
          <p:nvPr>
            <p:ph type="title"/>
          </p:nvPr>
        </p:nvSpPr>
        <p:spPr>
          <a:xfrm>
            <a:off x="201167" y="0"/>
            <a:ext cx="7886700" cy="795528"/>
          </a:xfrm>
        </p:spPr>
        <p:txBody>
          <a:bodyPr>
            <a:noAutofit/>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ORGANISED CRIME AND GENDER-BASED VIOLENCE &amp; FEMICIDE INTERVENTION</a:t>
            </a:r>
            <a:endParaRPr lang="en-ZA" sz="20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79469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01167" y="0"/>
            <a:ext cx="7886700" cy="795528"/>
          </a:xfrm>
        </p:spPr>
        <p:txBody>
          <a:bodyPr>
            <a:noAutofit/>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ORGANISED CRIME AND GENDER-BASED VIOLENCE &amp; FEMICIDE INTERVENTION</a:t>
            </a:r>
            <a:endParaRPr lang="en-ZA" sz="2000" b="1" cap="small"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7FB0DBE0-6600-4101-9376-0205508E35F7}"/>
              </a:ext>
            </a:extLst>
          </p:cNvPr>
          <p:cNvSpPr>
            <a:spLocks noGrp="1"/>
          </p:cNvSpPr>
          <p:nvPr>
            <p:ph type="sldNum" sz="quarter" idx="12"/>
          </p:nvPr>
        </p:nvSpPr>
        <p:spPr>
          <a:xfrm>
            <a:off x="6777990" y="6392290"/>
            <a:ext cx="2057400" cy="365125"/>
          </a:xfrm>
        </p:spPr>
        <p:txBody>
          <a:bodyPr/>
          <a:lstStyle/>
          <a:p>
            <a:fld id="{1A30472A-1C9E-4A09-9094-CD977CAB99CE}" type="slidenum">
              <a:rPr lang="en-ZA" b="1" smtClean="0">
                <a:solidFill>
                  <a:schemeClr val="bg1"/>
                </a:solidFill>
              </a:rPr>
              <a:pPr/>
              <a:t>19</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01167" y="1275739"/>
            <a:ext cx="8413444" cy="4951640"/>
          </a:xfrm>
        </p:spPr>
        <p:txBody>
          <a:bodyPr>
            <a:normAutofit/>
          </a:bodyPr>
          <a:lstStyle/>
          <a:p>
            <a:pPr lvl="0" algn="just">
              <a:lnSpc>
                <a:spcPct val="150000"/>
              </a:lnSpc>
              <a:spcAft>
                <a:spcPts val="0"/>
              </a:spcAft>
            </a:pPr>
            <a:r>
              <a:rPr lang="en-ZA" sz="1500" dirty="0">
                <a:latin typeface="Arial" panose="020B0604020202020204" pitchFamily="34" charset="0"/>
                <a:ea typeface="Times New Roman" panose="02020603050405020304" pitchFamily="18" charset="0"/>
              </a:rPr>
              <a:t>The GBV training module and strategic plan have been developed.</a:t>
            </a:r>
            <a:endParaRPr lang="en-ZA" sz="1500" dirty="0">
              <a:latin typeface="Calibri" panose="020F0502020204030204" pitchFamily="34" charset="0"/>
              <a:ea typeface="Times New Roman" panose="02020603050405020304" pitchFamily="18" charset="0"/>
            </a:endParaRPr>
          </a:p>
          <a:p>
            <a:pPr lvl="0" algn="just">
              <a:lnSpc>
                <a:spcPct val="150000"/>
              </a:lnSpc>
              <a:spcAft>
                <a:spcPts val="0"/>
              </a:spcAft>
            </a:pPr>
            <a:r>
              <a:rPr lang="en-ZA" sz="1500" dirty="0">
                <a:latin typeface="Arial" panose="020B0604020202020204" pitchFamily="34" charset="0"/>
                <a:ea typeface="Times New Roman" panose="02020603050405020304" pitchFamily="18" charset="0"/>
              </a:rPr>
              <a:t>A SOCA media plan was formulated and activated nationally.</a:t>
            </a:r>
            <a:endParaRPr lang="en-ZA" sz="1500" dirty="0">
              <a:latin typeface="Calibri" panose="020F0502020204030204" pitchFamily="34" charset="0"/>
              <a:ea typeface="Times New Roman" panose="02020603050405020304" pitchFamily="18" charset="0"/>
            </a:endParaRPr>
          </a:p>
          <a:p>
            <a:pPr lvl="0" algn="just">
              <a:lnSpc>
                <a:spcPct val="150000"/>
              </a:lnSpc>
              <a:spcAft>
                <a:spcPts val="0"/>
              </a:spcAft>
            </a:pPr>
            <a:r>
              <a:rPr lang="en-ZA" sz="1500" dirty="0">
                <a:latin typeface="Arial" panose="020B0604020202020204" pitchFamily="34" charset="0"/>
                <a:ea typeface="Times New Roman" panose="02020603050405020304" pitchFamily="18" charset="0"/>
              </a:rPr>
              <a:t>Femicide, Child murder and LGBTIQ+ databases is being developed. SOCA will analyse the information once collated, to identify interventions that are needed &amp; to develop protocols to address the interventions.</a:t>
            </a:r>
            <a:endParaRPr lang="en-ZA" sz="1500" dirty="0">
              <a:latin typeface="Calibri" panose="020F0502020204030204" pitchFamily="34" charset="0"/>
              <a:ea typeface="Times New Roman" panose="02020603050405020304" pitchFamily="18" charset="0"/>
            </a:endParaRPr>
          </a:p>
          <a:p>
            <a:pPr algn="just">
              <a:lnSpc>
                <a:spcPct val="150000"/>
              </a:lnSpc>
            </a:pPr>
            <a:r>
              <a:rPr lang="en-ZA" sz="1500" dirty="0">
                <a:latin typeface="Arial" panose="020B0604020202020204" pitchFamily="34" charset="0"/>
                <a:ea typeface="Times New Roman" panose="02020603050405020304" pitchFamily="18" charset="0"/>
              </a:rPr>
              <a:t>DNA prioritisation task team established. DNA protocol in place to ensure acceleration of backlog DNA matters on the court roll.</a:t>
            </a:r>
          </a:p>
          <a:p>
            <a:pPr algn="just">
              <a:lnSpc>
                <a:spcPct val="150000"/>
              </a:lnSpc>
            </a:pPr>
            <a:r>
              <a:rPr lang="en-GB" sz="1500" dirty="0">
                <a:latin typeface="Arial" panose="020B0604020202020204" pitchFamily="34" charset="0"/>
                <a:ea typeface="Times New Roman" panose="02020603050405020304" pitchFamily="18" charset="0"/>
              </a:rPr>
              <a:t>A case audit was conducted of all OC cases across the country.  The main challenge identified was that prior to 2019 the resource constraints in the NPA impacted negatively on the volume of cases dealt with and the quality of cases received from the DPCI and OC detectives.</a:t>
            </a:r>
          </a:p>
          <a:p>
            <a:pPr algn="just">
              <a:lnSpc>
                <a:spcPct val="150000"/>
              </a:lnSpc>
            </a:pPr>
            <a:r>
              <a:rPr lang="en-GB" sz="1500" dirty="0">
                <a:latin typeface="Arial" panose="020B0604020202020204" pitchFamily="34" charset="0"/>
                <a:ea typeface="Times New Roman" panose="02020603050405020304" pitchFamily="18" charset="0"/>
              </a:rPr>
              <a:t>As a result of the audit a list of priority organised crime cases is being developed and progress on these cases will be  closely monitored. </a:t>
            </a:r>
            <a:endParaRPr lang="en-ZA" sz="1500" dirty="0">
              <a:latin typeface="Calibri" panose="020F0502020204030204" pitchFamily="34" charset="0"/>
              <a:ea typeface="Times New Roman" panose="02020603050405020304" pitchFamily="18" charset="0"/>
            </a:endParaRPr>
          </a:p>
          <a:p>
            <a:pPr marL="0" indent="0">
              <a:buNone/>
            </a:pPr>
            <a:endParaRPr lang="en-ZA" sz="1600" dirty="0"/>
          </a:p>
        </p:txBody>
      </p:sp>
    </p:spTree>
    <p:extLst>
      <p:ext uri="{BB962C8B-B14F-4D97-AF65-F5344CB8AC3E}">
        <p14:creationId xmlns:p14="http://schemas.microsoft.com/office/powerpoint/2010/main" xmlns="" val="242353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77705"/>
            <a:ext cx="7886700" cy="1325563"/>
          </a:xfrm>
          <a:noFill/>
          <a:ln>
            <a:noFill/>
          </a:ln>
          <a:effectLst/>
        </p:spPr>
        <p:txBody>
          <a:bodyPr>
            <a:normAutofit fontScale="90000"/>
          </a:bodyPr>
          <a:lstStyle/>
          <a:p>
            <a:pPr algn="ctr"/>
            <a:r>
              <a:rPr lang="en-US" b="1" dirty="0">
                <a:latin typeface="Arial Black" panose="020B0A04020102020204" pitchFamily="34" charset="0"/>
              </a:rPr>
              <a:t>INTRODUCTION AND OVERVIEW BY NDPP</a:t>
            </a:r>
            <a:br>
              <a:rPr lang="en-US" b="1" dirty="0">
                <a:latin typeface="Arial Black" panose="020B0A04020102020204" pitchFamily="34" charset="0"/>
              </a:rPr>
            </a:br>
            <a:r>
              <a:rPr lang="en-US" b="1" dirty="0">
                <a:latin typeface="Arial Black" panose="020B0A04020102020204" pitchFamily="34" charset="0"/>
              </a:rPr>
              <a:t> </a:t>
            </a: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2</a:t>
            </a:fld>
            <a:endParaRPr lang="en-ZA"/>
          </a:p>
        </p:txBody>
      </p:sp>
    </p:spTree>
    <p:extLst>
      <p:ext uri="{BB962C8B-B14F-4D97-AF65-F5344CB8AC3E}">
        <p14:creationId xmlns:p14="http://schemas.microsoft.com/office/powerpoint/2010/main" xmlns="" val="145388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CF4CC1E-F4C4-43B0-81CA-85099861BD83}"/>
              </a:ext>
            </a:extLst>
          </p:cNvPr>
          <p:cNvSpPr>
            <a:spLocks noGrp="1"/>
          </p:cNvSpPr>
          <p:nvPr>
            <p:ph type="sldNum" sz="quarter" idx="12"/>
          </p:nvPr>
        </p:nvSpPr>
        <p:spPr>
          <a:xfrm>
            <a:off x="6604254" y="6374639"/>
            <a:ext cx="2057400" cy="365125"/>
          </a:xfrm>
        </p:spPr>
        <p:txBody>
          <a:bodyPr/>
          <a:lstStyle/>
          <a:p>
            <a:fld id="{1A30472A-1C9E-4A09-9094-CD977CAB99CE}" type="slidenum">
              <a:rPr lang="en-ZA" b="1" smtClean="0">
                <a:solidFill>
                  <a:schemeClr val="bg1"/>
                </a:solidFill>
              </a:rPr>
              <a:pPr/>
              <a:t>20</a:t>
            </a:fld>
            <a:endParaRPr lang="en-ZA" b="1" dirty="0">
              <a:solidFill>
                <a:schemeClr val="bg1"/>
              </a:solidFill>
            </a:endParaRPr>
          </a:p>
        </p:txBody>
      </p:sp>
      <p:sp>
        <p:nvSpPr>
          <p:cNvPr id="3" name="Content Placeholder 2">
            <a:extLst>
              <a:ext uri="{FF2B5EF4-FFF2-40B4-BE49-F238E27FC236}">
                <a16:creationId xmlns:a16="http://schemas.microsoft.com/office/drawing/2014/main" xmlns="" id="{59D578F3-E59B-462B-A397-5E5070C7526D}"/>
              </a:ext>
            </a:extLst>
          </p:cNvPr>
          <p:cNvSpPr>
            <a:spLocks noGrp="1"/>
          </p:cNvSpPr>
          <p:nvPr>
            <p:ph idx="1"/>
          </p:nvPr>
        </p:nvSpPr>
        <p:spPr>
          <a:xfrm>
            <a:off x="127989" y="1286929"/>
            <a:ext cx="8387361" cy="4647739"/>
          </a:xfrm>
        </p:spPr>
        <p:txBody>
          <a:bodyPr>
            <a:normAutofit/>
          </a:bodyPr>
          <a:lstStyle/>
          <a:p>
            <a:pPr algn="just"/>
            <a:r>
              <a:rPr lang="en-ZA" sz="1400" dirty="0">
                <a:latin typeface="Arial" panose="020B0604020202020204" pitchFamily="34" charset="0"/>
                <a:cs typeface="Arial" panose="020B0604020202020204" pitchFamily="34" charset="0"/>
              </a:rPr>
              <a:t>The following CARA-funded TCC sites were identified to be completed by March 2022: </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400" dirty="0">
                <a:latin typeface="Arial" panose="020B0604020202020204" pitchFamily="34" charset="0"/>
                <a:cs typeface="Arial" panose="020B0604020202020204" pitchFamily="34" charset="0"/>
              </a:rPr>
              <a:t>Cradock (EC)</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400" dirty="0">
                <a:latin typeface="Arial" panose="020B0604020202020204" pitchFamily="34" charset="0"/>
                <a:cs typeface="Arial" panose="020B0604020202020204" pitchFamily="34" charset="0"/>
              </a:rPr>
              <a:t>Paarl (WC)</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400" dirty="0">
                <a:latin typeface="Arial" panose="020B0604020202020204" pitchFamily="34" charset="0"/>
                <a:cs typeface="Arial" panose="020B0604020202020204" pitchFamily="34" charset="0"/>
              </a:rPr>
              <a:t>Ingwavuma (KZN)</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400" dirty="0">
                <a:latin typeface="Arial" panose="020B0604020202020204" pitchFamily="34" charset="0"/>
                <a:cs typeface="Arial" panose="020B0604020202020204" pitchFamily="34" charset="0"/>
              </a:rPr>
              <a:t>Tzaneen – </a:t>
            </a:r>
            <a:r>
              <a:rPr lang="en-ZA" sz="1400" dirty="0" err="1">
                <a:latin typeface="Arial" panose="020B0604020202020204" pitchFamily="34" charset="0"/>
                <a:cs typeface="Arial" panose="020B0604020202020204" pitchFamily="34" charset="0"/>
              </a:rPr>
              <a:t>Kgapane</a:t>
            </a:r>
            <a:r>
              <a:rPr lang="en-ZA" sz="1400" dirty="0">
                <a:latin typeface="Arial" panose="020B0604020202020204" pitchFamily="34" charset="0"/>
                <a:cs typeface="Arial" panose="020B0604020202020204" pitchFamily="34" charset="0"/>
              </a:rPr>
              <a:t> Hospital (LP)</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400" dirty="0">
                <a:latin typeface="Arial" panose="020B0604020202020204" pitchFamily="34" charset="0"/>
                <a:cs typeface="Arial" panose="020B0604020202020204" pitchFamily="34" charset="0"/>
              </a:rPr>
              <a:t>ODI – Ga-Rankuwa (GP) and</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400" dirty="0">
                <a:latin typeface="Arial" panose="020B0604020202020204" pitchFamily="34" charset="0"/>
                <a:cs typeface="Arial" panose="020B0604020202020204" pitchFamily="34" charset="0"/>
              </a:rPr>
              <a:t>Brits – potential 6th new site (NW).</a:t>
            </a:r>
          </a:p>
          <a:p>
            <a:pPr>
              <a:lnSpc>
                <a:spcPct val="115000"/>
              </a:lnSpc>
              <a:spcBef>
                <a:spcPts val="200"/>
              </a:spcBef>
              <a:spcAft>
                <a:spcPts val="1200"/>
              </a:spcAft>
              <a:tabLst>
                <a:tab pos="444500" algn="l"/>
              </a:tabLst>
            </a:pPr>
            <a:endParaRPr lang="en-ZA"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200"/>
              </a:spcBef>
              <a:spcAft>
                <a:spcPts val="1200"/>
              </a:spcAft>
              <a:tabLst>
                <a:tab pos="444500" algn="l"/>
              </a:tabLst>
            </a:pPr>
            <a:r>
              <a:rPr lang="en-ZA" sz="1400" dirty="0">
                <a:solidFill>
                  <a:srgbClr val="000000"/>
                </a:solidFill>
                <a:latin typeface="Arial" panose="020B0604020202020204" pitchFamily="34" charset="0"/>
                <a:ea typeface="Calibri" panose="020F0502020204030204" pitchFamily="34" charset="0"/>
                <a:cs typeface="Arial" panose="020B0604020202020204" pitchFamily="34" charset="0"/>
              </a:rPr>
              <a:t>Clearing of the backlog of cases related</a:t>
            </a:r>
            <a:r>
              <a:rPr lang="en-ZA" sz="1400" dirty="0">
                <a:latin typeface="Arial" panose="020B0604020202020204" pitchFamily="34" charset="0"/>
                <a:ea typeface="Calibri" panose="020F0502020204030204" pitchFamily="34" charset="0"/>
                <a:cs typeface="Arial" panose="020B0604020202020204" pitchFamily="34" charset="0"/>
              </a:rPr>
              <a:t> </a:t>
            </a:r>
            <a:r>
              <a:rPr lang="en-ZA" sz="1400" dirty="0">
                <a:solidFill>
                  <a:srgbClr val="000000"/>
                </a:solidFill>
                <a:latin typeface="Arial" panose="020B0604020202020204" pitchFamily="34" charset="0"/>
                <a:ea typeface="Calibri" panose="020F0502020204030204" pitchFamily="34" charset="0"/>
                <a:cs typeface="Arial" panose="020B0604020202020204" pitchFamily="34" charset="0"/>
              </a:rPr>
              <a:t>to GBV by tracking DNA reports with FSL nodal point:</a:t>
            </a:r>
          </a:p>
          <a:p>
            <a:pPr marL="620100" lvl="1" indent="-285750" algn="just">
              <a:lnSpc>
                <a:spcPct val="110000"/>
              </a:lnSpc>
              <a:spcBef>
                <a:spcPts val="600"/>
              </a:spcBef>
              <a:spcAft>
                <a:spcPts val="1200"/>
              </a:spcAft>
              <a:buClr>
                <a:srgbClr val="223342"/>
              </a:buClr>
              <a:buSzPct val="100000"/>
              <a:buFont typeface="Courier New" panose="02070309020205020404" pitchFamily="49" charset="0"/>
              <a:buChar char="-"/>
              <a:tabLst>
                <a:tab pos="444500" algn="l"/>
              </a:tabLst>
            </a:pPr>
            <a:r>
              <a:rPr lang="en-ZA" sz="1400" dirty="0">
                <a:latin typeface="Arial" panose="020B0604020202020204" pitchFamily="34" charset="0"/>
                <a:cs typeface="Arial" panose="020B0604020202020204" pitchFamily="34" charset="0"/>
              </a:rPr>
              <a:t>So far SOCA received and distributed 2 743 reports to regions.</a:t>
            </a:r>
          </a:p>
          <a:p>
            <a:pPr marL="620100" lvl="1" indent="-285750" algn="just">
              <a:lnSpc>
                <a:spcPct val="110000"/>
              </a:lnSpc>
              <a:spcBef>
                <a:spcPts val="600"/>
              </a:spcBef>
              <a:spcAft>
                <a:spcPts val="1200"/>
              </a:spcAft>
              <a:buClr>
                <a:srgbClr val="223342"/>
              </a:buClr>
              <a:buSzPct val="100000"/>
              <a:buFont typeface="Courier New" panose="02070309020205020404" pitchFamily="49" charset="0"/>
              <a:buChar char="-"/>
              <a:tabLst>
                <a:tab pos="444500" algn="l"/>
              </a:tabLst>
            </a:pPr>
            <a:r>
              <a:rPr lang="en-GB" sz="1400" dirty="0">
                <a:latin typeface="Arial" panose="020B0604020202020204" pitchFamily="34" charset="0"/>
                <a:cs typeface="Arial" panose="020B0604020202020204" pitchFamily="34" charset="0"/>
              </a:rPr>
              <a:t>59 reports for same accused, which straddles clusters or divisions, hence indicating the </a:t>
            </a:r>
            <a:r>
              <a:rPr lang="en-GB" sz="1400" i="1" dirty="0">
                <a:latin typeface="Arial" panose="020B0604020202020204" pitchFamily="34" charset="0"/>
                <a:cs typeface="Arial" panose="020B0604020202020204" pitchFamily="34" charset="0"/>
              </a:rPr>
              <a:t>modus operandi </a:t>
            </a:r>
            <a:r>
              <a:rPr lang="en-GB" sz="1400" dirty="0">
                <a:latin typeface="Arial" panose="020B0604020202020204" pitchFamily="34" charset="0"/>
                <a:cs typeface="Arial" panose="020B0604020202020204" pitchFamily="34" charset="0"/>
              </a:rPr>
              <a:t>of possible serial rapists.</a:t>
            </a:r>
            <a:endParaRPr lang="en-ZA" sz="1400" dirty="0">
              <a:latin typeface="Arial" panose="020B0604020202020204" pitchFamily="34" charset="0"/>
              <a:cs typeface="Arial" panose="020B0604020202020204" pitchFamily="34" charset="0"/>
            </a:endParaRPr>
          </a:p>
          <a:p>
            <a:endParaRPr lang="en-US" dirty="0"/>
          </a:p>
          <a:p>
            <a:endParaRPr lang="en-GB" dirty="0"/>
          </a:p>
        </p:txBody>
      </p:sp>
      <p:sp>
        <p:nvSpPr>
          <p:cNvPr id="7" name="Title 1">
            <a:extLst>
              <a:ext uri="{FF2B5EF4-FFF2-40B4-BE49-F238E27FC236}">
                <a16:creationId xmlns:a16="http://schemas.microsoft.com/office/drawing/2014/main" xmlns="" id="{BBB8935D-AA62-0246-9ACD-A289AEB381E6}"/>
              </a:ext>
            </a:extLst>
          </p:cNvPr>
          <p:cNvSpPr>
            <a:spLocks noGrp="1"/>
          </p:cNvSpPr>
          <p:nvPr>
            <p:ph type="title"/>
          </p:nvPr>
        </p:nvSpPr>
        <p:spPr>
          <a:xfrm>
            <a:off x="201167" y="0"/>
            <a:ext cx="7886700" cy="795528"/>
          </a:xfrm>
        </p:spPr>
        <p:txBody>
          <a:bodyPr>
            <a:noAutofit/>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ORGANISED CRIME AND GENDER-BASED VIOLENCE &amp; FEMICIDE INTERVENTION</a:t>
            </a:r>
            <a:endParaRPr lang="en-ZA" sz="20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8841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1325563"/>
          </a:xfrm>
          <a:noFill/>
          <a:effectLst/>
        </p:spPr>
        <p:txBody>
          <a:bodyPr>
            <a:normAutofit fontScale="90000"/>
          </a:bodyPr>
          <a:lstStyle/>
          <a:p>
            <a:pPr algn="ctr"/>
            <a:r>
              <a:rPr lang="en-GB" sz="3600" b="1" cap="small" dirty="0">
                <a:latin typeface="Arial" panose="020B0604020202020204" pitchFamily="34" charset="0"/>
                <a:cs typeface="Arial" panose="020B0604020202020204" pitchFamily="34" charset="0"/>
              </a:rPr>
              <a:t>PRIORITY 3: CAPACITATING THE NPA </a:t>
            </a:r>
            <a:r>
              <a:rPr lang="en-GB" b="1" dirty="0">
                <a:latin typeface="Arial Black" panose="020B0A04020102020204" pitchFamily="34" charset="0"/>
              </a:rPr>
              <a:t/>
            </a:r>
            <a:br>
              <a:rPr lang="en-GB" b="1" dirty="0">
                <a:latin typeface="Arial Black" panose="020B0A04020102020204" pitchFamily="34" charset="0"/>
              </a:rPr>
            </a:br>
            <a:r>
              <a:rPr lang="en-GB" b="1" dirty="0">
                <a:latin typeface="Arial Black" panose="020B0A04020102020204" pitchFamily="34" charset="0"/>
              </a:rPr>
              <a:t/>
            </a:r>
            <a:br>
              <a:rPr lang="en-GB" b="1" dirty="0">
                <a:latin typeface="Arial Black" panose="020B0A04020102020204" pitchFamily="34" charset="0"/>
              </a:rPr>
            </a:br>
            <a:r>
              <a:rPr lang="en-GB" b="1" dirty="0">
                <a:latin typeface="Arial Black" panose="020B0A04020102020204" pitchFamily="34" charset="0"/>
              </a:rPr>
              <a:t>EXCO LEAD: Adv du Plessis</a:t>
            </a:r>
            <a:endParaRPr lang="en-US" b="1" dirty="0">
              <a:latin typeface="Arial Black" panose="020B0A04020102020204" pitchFamily="34" charset="0"/>
            </a:endParaRP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21</a:t>
            </a:fld>
            <a:endParaRPr lang="en-ZA"/>
          </a:p>
        </p:txBody>
      </p:sp>
    </p:spTree>
    <p:extLst>
      <p:ext uri="{BB962C8B-B14F-4D97-AF65-F5344CB8AC3E}">
        <p14:creationId xmlns:p14="http://schemas.microsoft.com/office/powerpoint/2010/main" xmlns="" val="490143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01167" y="109727"/>
            <a:ext cx="7886700" cy="658369"/>
          </a:xfrm>
        </p:spPr>
        <p:txBody>
          <a:bodyPr>
            <a:normAutofit/>
          </a:bodyPr>
          <a:lstStyle/>
          <a:p>
            <a:r>
              <a:rPr lang="en-US" sz="2000" b="1" cap="small" dirty="0">
                <a:latin typeface="Arial" panose="020B0604020202020204" pitchFamily="34" charset="0"/>
                <a:cs typeface="Arial" panose="020B0604020202020204" pitchFamily="34" charset="0"/>
              </a:rPr>
              <a:t>capacitating the npa</a:t>
            </a:r>
            <a:endParaRPr lang="en-ZA" sz="20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7F03E647-CACB-4505-88C8-558511F340B9}"/>
              </a:ext>
            </a:extLst>
          </p:cNvPr>
          <p:cNvSpPr>
            <a:spLocks noGrp="1"/>
          </p:cNvSpPr>
          <p:nvPr>
            <p:ph type="sldNum" sz="quarter" idx="12"/>
          </p:nvPr>
        </p:nvSpPr>
        <p:spPr>
          <a:xfrm>
            <a:off x="6814566" y="6383148"/>
            <a:ext cx="2057400" cy="365125"/>
          </a:xfrm>
        </p:spPr>
        <p:txBody>
          <a:bodyPr/>
          <a:lstStyle/>
          <a:p>
            <a:fld id="{1A30472A-1C9E-4A09-9094-CD977CAB99CE}" type="slidenum">
              <a:rPr lang="en-ZA" b="1" smtClean="0">
                <a:solidFill>
                  <a:schemeClr val="bg1"/>
                </a:solidFill>
              </a:rPr>
              <a:pPr/>
              <a:t>22</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01167" y="1186169"/>
            <a:ext cx="8847963" cy="4903736"/>
          </a:xfrm>
        </p:spPr>
        <p:txBody>
          <a:bodyPr>
            <a:normAutofit fontScale="77500" lnSpcReduction="20000"/>
          </a:bodyPr>
          <a:lstStyle/>
          <a:p>
            <a:pPr lvl="0" algn="just">
              <a:lnSpc>
                <a:spcPct val="150000"/>
              </a:lnSpc>
              <a:spcAft>
                <a:spcPts val="0"/>
              </a:spcAft>
            </a:pPr>
            <a:r>
              <a:rPr lang="en-ZA" sz="1400" b="1" dirty="0">
                <a:latin typeface="Arial" panose="020B0604020202020204" pitchFamily="34" charset="0"/>
                <a:ea typeface="Times New Roman" panose="02020603050405020304" pitchFamily="18" charset="0"/>
              </a:rPr>
              <a:t>The NPA increased capacity from 4 198 to 4 500 as at 31 March 2021</a:t>
            </a:r>
            <a:r>
              <a:rPr lang="en-ZA" sz="1400" dirty="0">
                <a:latin typeface="Arial" panose="020B0604020202020204" pitchFamily="34" charset="0"/>
                <a:ea typeface="Times New Roman" panose="02020603050405020304" pitchFamily="18" charset="0"/>
              </a:rPr>
              <a:t>: </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500" dirty="0">
                <a:latin typeface="Arial" panose="020B0604020202020204" pitchFamily="34" charset="0"/>
                <a:cs typeface="Arial" panose="020B0604020202020204" pitchFamily="34" charset="0"/>
              </a:rPr>
              <a:t>700 posts have been advertised</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500" dirty="0">
                <a:latin typeface="Arial" panose="020B0604020202020204" pitchFamily="34" charset="0"/>
                <a:cs typeface="Arial" panose="020B0604020202020204" pitchFamily="34" charset="0"/>
              </a:rPr>
              <a:t>930 permanent posts were filled of which 439 are external appointments</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500" dirty="0">
                <a:latin typeface="Arial" panose="020B0604020202020204" pitchFamily="34" charset="0"/>
                <a:cs typeface="Arial" panose="020B0604020202020204" pitchFamily="34" charset="0"/>
              </a:rPr>
              <a:t>In addition, 233 fixed-term contract appointment were made, focusing mainly on increasing capacity for commercial crimes in the AFU, SCCU &amp; ID and</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500" dirty="0">
                <a:latin typeface="Arial" panose="020B0604020202020204" pitchFamily="34" charset="0"/>
                <a:cs typeface="Arial" panose="020B0604020202020204" pitchFamily="34" charset="0"/>
              </a:rPr>
              <a:t>A further 425 Aspirant prosecutors joined the programme as the previous cohort which comprised of serving employees with LLB within the department who were not employed in legal positions. The cohort of the 87 has been absorbed into positions. </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500" dirty="0">
                <a:latin typeface="Arial" panose="020B0604020202020204" pitchFamily="34" charset="0"/>
                <a:cs typeface="Arial" panose="020B0604020202020204" pitchFamily="34" charset="0"/>
              </a:rPr>
              <a:t>The current group will be completing their training at the end of the year and will be absorbed and distributed into specialised units to further increase capacity in the units. This will provide the District Court Prosecutors exposure to specialised units &amp; to embark on specialised training immediately on completion of the aspirant programme.</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500" dirty="0">
                <a:latin typeface="Arial" panose="020B0604020202020204" pitchFamily="34" charset="0"/>
                <a:cs typeface="Arial" panose="020B0604020202020204" pitchFamily="34" charset="0"/>
              </a:rPr>
              <a:t>250 Aspirant prosecutors are being recruited to join the NPA in January 2022.</a:t>
            </a:r>
          </a:p>
          <a:p>
            <a:pPr lvl="0" algn="just">
              <a:lnSpc>
                <a:spcPct val="150000"/>
              </a:lnSpc>
              <a:spcAft>
                <a:spcPts val="0"/>
              </a:spcAft>
            </a:pPr>
            <a:r>
              <a:rPr lang="en-ZA" sz="1500" dirty="0">
                <a:latin typeface="Arial" panose="020B0604020202020204" pitchFamily="34" charset="0"/>
                <a:ea typeface="Times New Roman" panose="02020603050405020304" pitchFamily="18" charset="0"/>
              </a:rPr>
              <a:t>Despite a decrease of 4%, the vacancy rate remained relatively high at 20% for prosecutorial positions.</a:t>
            </a:r>
          </a:p>
          <a:p>
            <a:pPr algn="just">
              <a:lnSpc>
                <a:spcPct val="170000"/>
              </a:lnSpc>
            </a:pPr>
            <a:r>
              <a:rPr lang="en-ZA" sz="1500" dirty="0">
                <a:latin typeface="Arial" panose="020B0604020202020204" pitchFamily="34" charset="0"/>
                <a:cs typeface="Arial" panose="020B0604020202020204" pitchFamily="34" charset="0"/>
              </a:rPr>
              <a:t>Overall the vacancy rate dropped by 2% to 25% as focus remained on improving prosecution capacity by the end of Financial year.  This was mainly due to additional positions that were created largely in specialised units like the SCCU to increase capacity.</a:t>
            </a:r>
          </a:p>
          <a:p>
            <a:pPr lvl="0" algn="just">
              <a:lnSpc>
                <a:spcPct val="150000"/>
              </a:lnSpc>
              <a:spcAft>
                <a:spcPts val="0"/>
              </a:spcAft>
            </a:pPr>
            <a:r>
              <a:rPr lang="en-ZA" sz="1500" b="1" dirty="0">
                <a:latin typeface="Arial" panose="020B0604020202020204" pitchFamily="34" charset="0"/>
                <a:ea typeface="Times New Roman" panose="02020603050405020304" pitchFamily="18" charset="0"/>
              </a:rPr>
              <a:t>Since the beginning of the current financial year, 529 additional posts were filled:</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500" dirty="0">
                <a:latin typeface="Arial" panose="020B0604020202020204" pitchFamily="34" charset="0"/>
                <a:cs typeface="Arial" panose="020B0604020202020204" pitchFamily="34" charset="0"/>
              </a:rPr>
              <a:t>245 external appointments;</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500" dirty="0">
                <a:latin typeface="Arial" panose="020B0604020202020204" pitchFamily="34" charset="0"/>
                <a:cs typeface="Arial" panose="020B0604020202020204" pitchFamily="34" charset="0"/>
              </a:rPr>
              <a:t>206 posts filled through promotions &amp; transfer; and</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500" dirty="0">
                <a:latin typeface="Arial" panose="020B0604020202020204" pitchFamily="34" charset="0"/>
                <a:cs typeface="Arial" panose="020B0604020202020204" pitchFamily="34" charset="0"/>
              </a:rPr>
              <a:t>78 fixed-term contracts, ranging from six to 36 months.</a:t>
            </a:r>
          </a:p>
        </p:txBody>
      </p:sp>
    </p:spTree>
    <p:extLst>
      <p:ext uri="{BB962C8B-B14F-4D97-AF65-F5344CB8AC3E}">
        <p14:creationId xmlns:p14="http://schemas.microsoft.com/office/powerpoint/2010/main" xmlns="" val="2294166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01167" y="-58052"/>
            <a:ext cx="7168897" cy="777240"/>
          </a:xfrm>
        </p:spPr>
        <p:txBody>
          <a:bodyPr>
            <a:noAutofit/>
          </a:bodyPr>
          <a:lstStyle/>
          <a:p>
            <a:pPr>
              <a:lnSpc>
                <a:spcPct val="100000"/>
              </a:lnSpc>
              <a:spcAft>
                <a:spcPts val="0"/>
              </a:spcAft>
            </a:pPr>
            <a:r>
              <a:rPr lang="en-US" sz="2000" b="1" cap="small" dirty="0">
                <a:latin typeface="Arial" panose="020B0604020202020204" pitchFamily="34" charset="0"/>
                <a:cs typeface="Arial" panose="020B0604020202020204" pitchFamily="34" charset="0"/>
              </a:rPr>
              <a:t>enhancing staff morale and well-being</a:t>
            </a:r>
            <a:endParaRPr lang="en-ZA" sz="2000" dirty="0">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xmlns="" id="{6887544E-FB3D-410A-A0B4-42CD0A97019C}"/>
              </a:ext>
            </a:extLst>
          </p:cNvPr>
          <p:cNvSpPr>
            <a:spLocks noGrp="1"/>
          </p:cNvSpPr>
          <p:nvPr>
            <p:ph type="sldNum" sz="quarter" idx="12"/>
          </p:nvPr>
        </p:nvSpPr>
        <p:spPr>
          <a:xfrm>
            <a:off x="6823710" y="6402071"/>
            <a:ext cx="2057400" cy="365125"/>
          </a:xfrm>
        </p:spPr>
        <p:txBody>
          <a:bodyPr/>
          <a:lstStyle/>
          <a:p>
            <a:fld id="{1A30472A-1C9E-4A09-9094-CD977CAB99CE}" type="slidenum">
              <a:rPr lang="en-ZA" b="1" smtClean="0">
                <a:solidFill>
                  <a:schemeClr val="bg1"/>
                </a:solidFill>
              </a:rPr>
              <a:pPr/>
              <a:t>23</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01168" y="1122373"/>
            <a:ext cx="8037576" cy="4406805"/>
          </a:xfrm>
        </p:spPr>
        <p:txBody>
          <a:bodyPr>
            <a:normAutofit/>
          </a:bodyPr>
          <a:lstStyle/>
          <a:p>
            <a:pPr marL="620100" lvl="1" indent="-285750" algn="just">
              <a:lnSpc>
                <a:spcPct val="110000"/>
              </a:lnSpc>
              <a:spcBef>
                <a:spcPts val="600"/>
              </a:spcBef>
              <a:buClr>
                <a:srgbClr val="223342"/>
              </a:buClr>
              <a:buSzPct val="100000"/>
              <a:buFont typeface="Courier New" panose="02070309020205020404" pitchFamily="49" charset="0"/>
              <a:buChar char="-"/>
            </a:pPr>
            <a:endParaRPr lang="en-ZA" sz="1400" dirty="0">
              <a:latin typeface="Arial" panose="020B0604020202020204" pitchFamily="34" charset="0"/>
              <a:ea typeface="Times New Roman" panose="02020603050405020304" pitchFamily="18" charset="0"/>
            </a:endParaRPr>
          </a:p>
          <a:p>
            <a:r>
              <a:rPr lang="en-ZA" sz="2000" dirty="0">
                <a:latin typeface="Arial" panose="020B0604020202020204" pitchFamily="34" charset="0"/>
              </a:rPr>
              <a:t>Planned training programmes were provided to1552 employees </a:t>
            </a:r>
          </a:p>
          <a:p>
            <a:r>
              <a:rPr lang="en-ZA" sz="2000" dirty="0">
                <a:latin typeface="Arial" panose="020B0604020202020204" pitchFamily="34" charset="0"/>
              </a:rPr>
              <a:t>An additional 792 employees attended unplanned training as a response to the pandemic to create an avenue for non-traditional methods of training. </a:t>
            </a:r>
          </a:p>
          <a:p>
            <a:r>
              <a:rPr lang="en-ZA" sz="2000" dirty="0">
                <a:latin typeface="Arial" panose="020B0604020202020204" pitchFamily="34" charset="0"/>
              </a:rPr>
              <a:t>Of the employees trained, 71% of the beneficiaries were prosecutors and of these 21% were trained on complex commercial crimes prosecutions. </a:t>
            </a:r>
          </a:p>
          <a:p>
            <a:r>
              <a:rPr lang="en-ZA" sz="2000" dirty="0">
                <a:latin typeface="Arial" panose="020B0604020202020204" pitchFamily="34" charset="0"/>
                <a:cs typeface="Arial" panose="020B0604020202020204" pitchFamily="34" charset="0"/>
              </a:rPr>
              <a:t>A challenge in the NPA is the non implementation of the LP 10 in the NPA which has a negative impact on the recruitment of specialised skills. Various options have been tabled within the NPA but the impending court decision will determine a way forward for the NPA to address the challenge.</a:t>
            </a:r>
            <a:endParaRPr lang="en-ZA" sz="2000" dirty="0">
              <a:latin typeface="Arial" panose="020B0604020202020204" pitchFamily="34" charset="0"/>
            </a:endParaRPr>
          </a:p>
        </p:txBody>
      </p:sp>
    </p:spTree>
    <p:extLst>
      <p:ext uri="{BB962C8B-B14F-4D97-AF65-F5344CB8AC3E}">
        <p14:creationId xmlns:p14="http://schemas.microsoft.com/office/powerpoint/2010/main" xmlns="" val="3922395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A733F3F-5EAF-1045-A4BD-2E8FC4DE9DD0}"/>
              </a:ext>
            </a:extLst>
          </p:cNvPr>
          <p:cNvSpPr>
            <a:spLocks noGrp="1"/>
          </p:cNvSpPr>
          <p:nvPr>
            <p:ph type="sldNum" sz="quarter" idx="12"/>
          </p:nvPr>
        </p:nvSpPr>
        <p:spPr/>
        <p:txBody>
          <a:bodyPr/>
          <a:lstStyle/>
          <a:p>
            <a:fld id="{1A30472A-1C9E-4A09-9094-CD977CAB99CE}" type="slidenum">
              <a:rPr lang="en-ZA" smtClean="0"/>
              <a:pPr/>
              <a:t>24</a:t>
            </a:fld>
            <a:endParaRPr lang="en-ZA"/>
          </a:p>
        </p:txBody>
      </p:sp>
      <p:sp>
        <p:nvSpPr>
          <p:cNvPr id="5" name="Rectangle 4">
            <a:extLst>
              <a:ext uri="{FF2B5EF4-FFF2-40B4-BE49-F238E27FC236}">
                <a16:creationId xmlns:a16="http://schemas.microsoft.com/office/drawing/2014/main" xmlns="" id="{56CC1018-965F-3E4C-8D92-1AA354D231EF}"/>
              </a:ext>
            </a:extLst>
          </p:cNvPr>
          <p:cNvSpPr/>
          <p:nvPr/>
        </p:nvSpPr>
        <p:spPr>
          <a:xfrm>
            <a:off x="415158" y="1415223"/>
            <a:ext cx="8287408" cy="4832092"/>
          </a:xfrm>
          <a:prstGeom prst="rect">
            <a:avLst/>
          </a:prstGeom>
        </p:spPr>
        <p:txBody>
          <a:bodyPr wrap="square">
            <a:spAutoFit/>
          </a:bodyPr>
          <a:lstStyle/>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A joint training programme to deal with commercial crimes between NPA and the DPCI was developed and approved by both the National Director and the Head of DPCI.  </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Since approval of the programme, a total of nine programmes has been delivered nationally in various centres in addition to other commercial crimes training which as being delivered as a focus area.</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A mentorship / job pairing programme has been designed and is being implemented in SCCU.</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Emanating from the OSD, the NPA developed a Skills Shortage Framework which has been submitted to the Remuneration Unit of the DPSA for further processing. </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Engagements are continuing with Justice College for the establishment of a school of Prosecution within Justice College to professionalise training of prosecutors, a broad framework has been agreed to.</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The Aspirant Prosecutor Programme (APP), commencing with the current cohort who will be completing the end of the year will be used to cultivate future specialised skills for the NPA. </a:t>
            </a:r>
          </a:p>
          <a:p>
            <a:pPr marL="285750" indent="-285750" algn="just">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This will enable the District Court Prosecutors immediately on completion of the APP, exposure to specialised units in the NPA and to embark on specialised training immediately on completion of the APP. </a:t>
            </a:r>
          </a:p>
        </p:txBody>
      </p:sp>
    </p:spTree>
    <p:extLst>
      <p:ext uri="{BB962C8B-B14F-4D97-AF65-F5344CB8AC3E}">
        <p14:creationId xmlns:p14="http://schemas.microsoft.com/office/powerpoint/2010/main" xmlns="" val="1383114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2326242"/>
          </a:xfrm>
          <a:noFill/>
          <a:effectLst/>
        </p:spPr>
        <p:txBody>
          <a:bodyPr>
            <a:normAutofit/>
          </a:bodyPr>
          <a:lstStyle/>
          <a:p>
            <a:pPr algn="ctr"/>
            <a:r>
              <a:rPr lang="en-GB" sz="3600" b="1" cap="small" dirty="0">
                <a:latin typeface="Arial" panose="020B0604020202020204" pitchFamily="34" charset="0"/>
                <a:cs typeface="Arial" panose="020B0604020202020204" pitchFamily="34" charset="0"/>
              </a:rPr>
              <a:t>PRIORITY 4: </a:t>
            </a:r>
            <a:r>
              <a:rPr lang="en-US" sz="3600" b="1" cap="small" dirty="0">
                <a:latin typeface="Arial" panose="020B0604020202020204" pitchFamily="34" charset="0"/>
                <a:cs typeface="Arial" panose="020B0604020202020204" pitchFamily="34" charset="0"/>
              </a:rPr>
              <a:t>enhancing staff morale and well-being</a:t>
            </a:r>
            <a:r>
              <a:rPr lang="en-GB" b="1" dirty="0">
                <a:latin typeface="Arial Black" panose="020B0A04020102020204" pitchFamily="34" charset="0"/>
              </a:rPr>
              <a:t/>
            </a:r>
            <a:br>
              <a:rPr lang="en-GB" b="1" dirty="0">
                <a:latin typeface="Arial Black" panose="020B0A04020102020204" pitchFamily="34" charset="0"/>
              </a:rPr>
            </a:br>
            <a:r>
              <a:rPr lang="en-GB" b="1" dirty="0">
                <a:latin typeface="Arial Black" panose="020B0A04020102020204" pitchFamily="34" charset="0"/>
              </a:rPr>
              <a:t/>
            </a:r>
            <a:br>
              <a:rPr lang="en-GB" b="1" dirty="0">
                <a:latin typeface="Arial Black" panose="020B0A04020102020204" pitchFamily="34" charset="0"/>
              </a:rPr>
            </a:br>
            <a:r>
              <a:rPr lang="en-GB" b="1" dirty="0">
                <a:latin typeface="Arial Black" panose="020B0A04020102020204" pitchFamily="34" charset="0"/>
              </a:rPr>
              <a:t>EXCO LEAD: Adv </a:t>
            </a:r>
            <a:r>
              <a:rPr lang="en-GB" b="1" dirty="0" err="1">
                <a:latin typeface="Arial Black" panose="020B0A04020102020204" pitchFamily="34" charset="0"/>
              </a:rPr>
              <a:t>Mokgatla</a:t>
            </a:r>
            <a:endParaRPr lang="en-US" b="1" dirty="0">
              <a:latin typeface="Arial Black" panose="020B0A04020102020204" pitchFamily="34" charset="0"/>
            </a:endParaRP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25</a:t>
            </a:fld>
            <a:endParaRPr lang="en-ZA"/>
          </a:p>
        </p:txBody>
      </p:sp>
    </p:spTree>
    <p:extLst>
      <p:ext uri="{BB962C8B-B14F-4D97-AF65-F5344CB8AC3E}">
        <p14:creationId xmlns:p14="http://schemas.microsoft.com/office/powerpoint/2010/main" xmlns="" val="4120136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01167" y="-58052"/>
            <a:ext cx="7168897" cy="777240"/>
          </a:xfrm>
        </p:spPr>
        <p:txBody>
          <a:bodyPr>
            <a:noAutofit/>
          </a:bodyPr>
          <a:lstStyle/>
          <a:p>
            <a:pPr>
              <a:lnSpc>
                <a:spcPct val="100000"/>
              </a:lnSpc>
              <a:spcAft>
                <a:spcPts val="0"/>
              </a:spcAft>
            </a:pPr>
            <a:r>
              <a:rPr lang="en-US" sz="2000" b="1" cap="small" dirty="0">
                <a:latin typeface="Arial" panose="020B0604020202020204" pitchFamily="34" charset="0"/>
                <a:cs typeface="Arial" panose="020B0604020202020204" pitchFamily="34" charset="0"/>
              </a:rPr>
              <a:t>enhancing staff morale and well-being</a:t>
            </a:r>
            <a:endParaRPr lang="en-ZA" sz="2000" dirty="0">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01168" y="1122373"/>
            <a:ext cx="8037576" cy="4827490"/>
          </a:xfrm>
        </p:spPr>
        <p:txBody>
          <a:bodyPr>
            <a:normAutofit/>
          </a:bodyPr>
          <a:lstStyle/>
          <a:p>
            <a:pPr algn="just">
              <a:lnSpc>
                <a:spcPct val="150000"/>
              </a:lnSpc>
            </a:pPr>
            <a:r>
              <a:rPr lang="en-ZA" sz="1700" dirty="0">
                <a:latin typeface="Arial" panose="020B0604020202020204" pitchFamily="34" charset="0"/>
                <a:ea typeface="Times New Roman" panose="02020603050405020304" pitchFamily="18" charset="0"/>
                <a:cs typeface="Arial" panose="020B0604020202020204" pitchFamily="34" charset="0"/>
              </a:rPr>
              <a:t> Comprehensive Cultural Enhancement initiative launched and being implemented..</a:t>
            </a:r>
          </a:p>
          <a:p>
            <a:pPr algn="just">
              <a:lnSpc>
                <a:spcPct val="150000"/>
              </a:lnSpc>
            </a:pPr>
            <a:r>
              <a:rPr lang="en-ZA" sz="1700" dirty="0">
                <a:latin typeface="Arial" panose="020B0604020202020204" pitchFamily="34" charset="0"/>
                <a:ea typeface="Times New Roman" panose="02020603050405020304" pitchFamily="18" charset="0"/>
                <a:cs typeface="Arial" panose="020B0604020202020204" pitchFamily="34" charset="0"/>
              </a:rPr>
              <a:t>SOC launched an efficiency enhancement initiative to improve support services to all staff.</a:t>
            </a:r>
          </a:p>
          <a:p>
            <a:pPr algn="just">
              <a:lnSpc>
                <a:spcPct val="150000"/>
              </a:lnSpc>
            </a:pPr>
            <a:r>
              <a:rPr lang="en-ZA" sz="1700" dirty="0">
                <a:latin typeface="Arial" panose="020B0604020202020204" pitchFamily="34" charset="0"/>
                <a:ea typeface="Times New Roman" panose="02020603050405020304" pitchFamily="18" charset="0"/>
                <a:cs typeface="Arial" panose="020B0604020202020204" pitchFamily="34" charset="0"/>
              </a:rPr>
              <a:t>Broad NPA Harassment Policy was approved.</a:t>
            </a:r>
          </a:p>
          <a:p>
            <a:pPr lvl="0" algn="just">
              <a:lnSpc>
                <a:spcPct val="150000"/>
              </a:lnSpc>
              <a:spcAft>
                <a:spcPts val="0"/>
              </a:spcAft>
            </a:pPr>
            <a:r>
              <a:rPr lang="en-ZA" sz="1700" dirty="0">
                <a:latin typeface="Arial" panose="020B0604020202020204" pitchFamily="34" charset="0"/>
                <a:ea typeface="Times New Roman" panose="02020603050405020304" pitchFamily="18" charset="0"/>
                <a:cs typeface="Arial" panose="020B0604020202020204" pitchFamily="34" charset="0"/>
              </a:rPr>
              <a:t>A more user-friendly NPA intranet portal was launched in July (Ithala).</a:t>
            </a:r>
          </a:p>
          <a:p>
            <a:pPr lvl="0" algn="just">
              <a:lnSpc>
                <a:spcPct val="150000"/>
              </a:lnSpc>
              <a:spcAft>
                <a:spcPts val="0"/>
              </a:spcAft>
            </a:pPr>
            <a:r>
              <a:rPr lang="en-ZA" sz="1700" dirty="0">
                <a:latin typeface="Arial" panose="020B0604020202020204" pitchFamily="34" charset="0"/>
                <a:ea typeface="Times New Roman" panose="02020603050405020304" pitchFamily="18" charset="0"/>
                <a:cs typeface="Arial" panose="020B0604020202020204" pitchFamily="34" charset="0"/>
              </a:rPr>
              <a:t>NPA </a:t>
            </a:r>
            <a:r>
              <a:rPr lang="en-ZA" sz="1700" dirty="0" err="1">
                <a:latin typeface="Arial" panose="020B0604020202020204" pitchFamily="34" charset="0"/>
                <a:ea typeface="Times New Roman" panose="02020603050405020304" pitchFamily="18" charset="0"/>
                <a:cs typeface="Arial" panose="020B0604020202020204" pitchFamily="34" charset="0"/>
              </a:rPr>
              <a:t>ExCo</a:t>
            </a:r>
            <a:r>
              <a:rPr lang="en-ZA" sz="1700" dirty="0">
                <a:latin typeface="Arial" panose="020B0604020202020204" pitchFamily="34" charset="0"/>
                <a:ea typeface="Times New Roman" panose="02020603050405020304" pitchFamily="18" charset="0"/>
                <a:cs typeface="Arial" panose="020B0604020202020204" pitchFamily="34" charset="0"/>
              </a:rPr>
              <a:t> will continue undertaking regional visits to engage with staff to provide another forum for feedback, awareness raising and prioritising of staff concerns and perspectives. Taking leadership to the ground, and getting bottom up perspectives into leadership decisions</a:t>
            </a:r>
          </a:p>
          <a:p>
            <a:pPr marL="0" indent="0">
              <a:buNone/>
            </a:pPr>
            <a:endParaRPr lang="en-ZA" sz="1600" dirty="0"/>
          </a:p>
        </p:txBody>
      </p:sp>
      <p:sp>
        <p:nvSpPr>
          <p:cNvPr id="4" name="Slide Number Placeholder 3">
            <a:extLst>
              <a:ext uri="{FF2B5EF4-FFF2-40B4-BE49-F238E27FC236}">
                <a16:creationId xmlns:a16="http://schemas.microsoft.com/office/drawing/2014/main" xmlns="" id="{6887544E-FB3D-410A-A0B4-42CD0A97019C}"/>
              </a:ext>
            </a:extLst>
          </p:cNvPr>
          <p:cNvSpPr>
            <a:spLocks noGrp="1"/>
          </p:cNvSpPr>
          <p:nvPr>
            <p:ph type="sldNum" sz="quarter" idx="12"/>
          </p:nvPr>
        </p:nvSpPr>
        <p:spPr>
          <a:xfrm>
            <a:off x="6823710" y="6402071"/>
            <a:ext cx="2057400" cy="365125"/>
          </a:xfrm>
        </p:spPr>
        <p:txBody>
          <a:bodyPr/>
          <a:lstStyle/>
          <a:p>
            <a:fld id="{1A30472A-1C9E-4A09-9094-CD977CAB99CE}" type="slidenum">
              <a:rPr lang="en-ZA" b="1" smtClean="0">
                <a:solidFill>
                  <a:schemeClr val="bg1"/>
                </a:solidFill>
              </a:rPr>
              <a:pPr/>
              <a:t>26</a:t>
            </a:fld>
            <a:endParaRPr lang="en-ZA" b="1" dirty="0">
              <a:solidFill>
                <a:schemeClr val="bg1"/>
              </a:solidFill>
            </a:endParaRPr>
          </a:p>
        </p:txBody>
      </p:sp>
    </p:spTree>
    <p:extLst>
      <p:ext uri="{BB962C8B-B14F-4D97-AF65-F5344CB8AC3E}">
        <p14:creationId xmlns:p14="http://schemas.microsoft.com/office/powerpoint/2010/main" xmlns="" val="316433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1325563"/>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b="1" dirty="0">
                <a:latin typeface="Arial Black" panose="020B0A04020102020204" pitchFamily="34" charset="0"/>
              </a:rPr>
              <a:t>STRATEGIC INITIATIVES FOCUSING ON APP PRIORITIES</a:t>
            </a: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27</a:t>
            </a:fld>
            <a:endParaRPr lang="en-ZA"/>
          </a:p>
        </p:txBody>
      </p:sp>
    </p:spTree>
    <p:extLst>
      <p:ext uri="{BB962C8B-B14F-4D97-AF65-F5344CB8AC3E}">
        <p14:creationId xmlns:p14="http://schemas.microsoft.com/office/powerpoint/2010/main" xmlns="" val="2035526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1325563"/>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en-US" b="1" dirty="0">
                <a:latin typeface="Arial Black" panose="020B0A04020102020204" pitchFamily="34" charset="0"/>
              </a:rPr>
              <a:t>CORRUPTION</a:t>
            </a:r>
            <a:br>
              <a:rPr lang="en-US" b="1" dirty="0">
                <a:latin typeface="Arial Black" panose="020B0A04020102020204" pitchFamily="34" charset="0"/>
              </a:rPr>
            </a:br>
            <a:r>
              <a:rPr lang="en-US" b="1" dirty="0">
                <a:latin typeface="Arial Black" panose="020B0A04020102020204" pitchFamily="34" charset="0"/>
              </a:rPr>
              <a:t>Adv de Kock</a:t>
            </a: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28</a:t>
            </a:fld>
            <a:endParaRPr lang="en-ZA"/>
          </a:p>
        </p:txBody>
      </p:sp>
    </p:spTree>
    <p:extLst>
      <p:ext uri="{BB962C8B-B14F-4D97-AF65-F5344CB8AC3E}">
        <p14:creationId xmlns:p14="http://schemas.microsoft.com/office/powerpoint/2010/main" xmlns="" val="1455396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01167" y="-58052"/>
            <a:ext cx="7886700" cy="777240"/>
          </a:xfrm>
        </p:spPr>
        <p:txBody>
          <a:bodyPr>
            <a:normAutofit/>
          </a:bodyPr>
          <a:lstStyle/>
          <a:p>
            <a:pPr>
              <a:lnSpc>
                <a:spcPct val="150000"/>
              </a:lnSpc>
              <a:spcAft>
                <a:spcPts val="0"/>
              </a:spcAft>
            </a:pPr>
            <a:r>
              <a:rPr lang="en-ZA" sz="2400" b="1" cap="small" dirty="0">
                <a:latin typeface="Arial" panose="020B0604020202020204" pitchFamily="34" charset="0"/>
                <a:cs typeface="Arial" panose="020B0604020202020204" pitchFamily="34" charset="0"/>
              </a:rPr>
              <a:t>corruption</a:t>
            </a:r>
            <a:r>
              <a:rPr lang="en-ZA" sz="2000" b="1" cap="small" dirty="0">
                <a:latin typeface="Arial" panose="020B0604020202020204" pitchFamily="34" charset="0"/>
                <a:cs typeface="Arial" panose="020B0604020202020204" pitchFamily="34" charset="0"/>
              </a:rPr>
              <a:t> </a:t>
            </a:r>
            <a:endParaRPr lang="en-ZA" sz="1800" dirty="0">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xmlns="" id="{6887544E-FB3D-410A-A0B4-42CD0A97019C}"/>
              </a:ext>
            </a:extLst>
          </p:cNvPr>
          <p:cNvSpPr>
            <a:spLocks noGrp="1"/>
          </p:cNvSpPr>
          <p:nvPr>
            <p:ph type="sldNum" sz="quarter" idx="12"/>
          </p:nvPr>
        </p:nvSpPr>
        <p:spPr>
          <a:xfrm>
            <a:off x="6823710" y="6402071"/>
            <a:ext cx="2057400" cy="365125"/>
          </a:xfrm>
        </p:spPr>
        <p:txBody>
          <a:bodyPr/>
          <a:lstStyle/>
          <a:p>
            <a:fld id="{1A30472A-1C9E-4A09-9094-CD977CAB99CE}" type="slidenum">
              <a:rPr lang="en-ZA" b="1" smtClean="0">
                <a:solidFill>
                  <a:schemeClr val="bg1"/>
                </a:solidFill>
              </a:rPr>
              <a:pPr/>
              <a:t>29</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01167" y="1225597"/>
            <a:ext cx="8266177" cy="5047187"/>
          </a:xfrm>
        </p:spPr>
        <p:txBody>
          <a:bodyPr>
            <a:normAutofit/>
          </a:bodyPr>
          <a:lstStyle/>
          <a:p>
            <a:pPr algn="just">
              <a:lnSpc>
                <a:spcPct val="150000"/>
              </a:lnSpc>
              <a:spcBef>
                <a:spcPts val="0"/>
              </a:spcBef>
            </a:pPr>
            <a:r>
              <a:rPr lang="en-ZA" sz="1400" b="1" dirty="0">
                <a:latin typeface="Arial" panose="020B0604020202020204" pitchFamily="34" charset="0"/>
                <a:cs typeface="Arial" panose="020B0604020202020204" pitchFamily="34" charset="0"/>
              </a:rPr>
              <a:t>Current year focuses on old cases from the ACTT Priority list.</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400" dirty="0">
                <a:latin typeface="Arial" panose="020B0604020202020204" pitchFamily="34" charset="0"/>
                <a:cs typeface="Arial" panose="020B0604020202020204" pitchFamily="34" charset="0"/>
              </a:rPr>
              <a:t>Monthly case management meetings with all stakeholders where cases under investigation and in court are monitored.</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400" dirty="0">
                <a:latin typeface="Arial" panose="020B0604020202020204" pitchFamily="34" charset="0"/>
                <a:cs typeface="Arial" panose="020B0604020202020204" pitchFamily="34" charset="0"/>
              </a:rPr>
              <a:t>Since April 2021 there were </a:t>
            </a:r>
            <a:r>
              <a:rPr lang="en-ZA" sz="1400" b="1" dirty="0">
                <a:latin typeface="Arial" panose="020B0604020202020204" pitchFamily="34" charset="0"/>
                <a:cs typeface="Arial" panose="020B0604020202020204" pitchFamily="34" charset="0"/>
              </a:rPr>
              <a:t>32</a:t>
            </a:r>
            <a:r>
              <a:rPr lang="en-ZA" sz="1400" dirty="0">
                <a:latin typeface="Arial" panose="020B0604020202020204" pitchFamily="34" charset="0"/>
                <a:cs typeface="Arial" panose="020B0604020202020204" pitchFamily="34" charset="0"/>
              </a:rPr>
              <a:t> new cases added to the list.</a:t>
            </a:r>
          </a:p>
          <a:p>
            <a:pPr marL="620100" lvl="1" indent="-285750" algn="just">
              <a:lnSpc>
                <a:spcPct val="110000"/>
              </a:lnSpc>
              <a:spcBef>
                <a:spcPts val="600"/>
              </a:spcBef>
              <a:buClr>
                <a:srgbClr val="223342"/>
              </a:buClr>
              <a:buSzPct val="100000"/>
              <a:buFont typeface="Courier New" panose="02070309020205020404" pitchFamily="49" charset="0"/>
              <a:buChar char="-"/>
            </a:pPr>
            <a:r>
              <a:rPr lang="en-ZA" sz="1400" dirty="0">
                <a:latin typeface="Arial" panose="020B0604020202020204" pitchFamily="34" charset="0"/>
                <a:cs typeface="Arial" panose="020B0604020202020204" pitchFamily="34" charset="0"/>
              </a:rPr>
              <a:t>Fusion centre cases are also prioritised with corruption related to COVID-19- </a:t>
            </a:r>
          </a:p>
          <a:p>
            <a:pPr marL="1143000" lvl="2" indent="-285750" algn="just">
              <a:lnSpc>
                <a:spcPct val="150000"/>
              </a:lnSpc>
              <a:spcBef>
                <a:spcPts val="0"/>
              </a:spcBef>
            </a:pPr>
            <a:r>
              <a:rPr lang="en-ZA" sz="1400" dirty="0">
                <a:latin typeface="Arial" panose="020B0604020202020204" pitchFamily="34" charset="0"/>
                <a:cs typeface="Arial" panose="020B0604020202020204" pitchFamily="34" charset="0"/>
              </a:rPr>
              <a:t>Currently </a:t>
            </a:r>
            <a:r>
              <a:rPr lang="en-ZA" sz="1400" b="1" dirty="0">
                <a:latin typeface="Arial" panose="020B0604020202020204" pitchFamily="34" charset="0"/>
                <a:cs typeface="Arial" panose="020B0604020202020204" pitchFamily="34" charset="0"/>
              </a:rPr>
              <a:t>30 </a:t>
            </a:r>
            <a:r>
              <a:rPr lang="en-ZA" sz="1400" dirty="0">
                <a:latin typeface="Arial" panose="020B0604020202020204" pitchFamily="34" charset="0"/>
                <a:cs typeface="Arial" panose="020B0604020202020204" pitchFamily="34" charset="0"/>
              </a:rPr>
              <a:t>cases in court involving </a:t>
            </a:r>
            <a:r>
              <a:rPr lang="en-ZA" sz="1400" b="1" dirty="0">
                <a:latin typeface="Arial" panose="020B0604020202020204" pitchFamily="34" charset="0"/>
                <a:cs typeface="Arial" panose="020B0604020202020204" pitchFamily="34" charset="0"/>
              </a:rPr>
              <a:t>65</a:t>
            </a:r>
            <a:r>
              <a:rPr lang="en-ZA" sz="1400" dirty="0">
                <a:latin typeface="Arial" panose="020B0604020202020204" pitchFamily="34" charset="0"/>
                <a:cs typeface="Arial" panose="020B0604020202020204" pitchFamily="34" charset="0"/>
              </a:rPr>
              <a:t> accused; and</a:t>
            </a:r>
          </a:p>
          <a:p>
            <a:pPr marL="1143000" lvl="2" indent="-285750" algn="just">
              <a:lnSpc>
                <a:spcPct val="150000"/>
              </a:lnSpc>
              <a:spcBef>
                <a:spcPts val="0"/>
              </a:spcBef>
            </a:pPr>
            <a:r>
              <a:rPr lang="en-ZA" sz="1400" b="1" dirty="0">
                <a:latin typeface="Arial" panose="020B0604020202020204" pitchFamily="34" charset="0"/>
                <a:cs typeface="Arial" panose="020B0604020202020204" pitchFamily="34" charset="0"/>
              </a:rPr>
              <a:t>16</a:t>
            </a:r>
            <a:r>
              <a:rPr lang="en-ZA" sz="1400" dirty="0">
                <a:latin typeface="Arial" panose="020B0604020202020204" pitchFamily="34" charset="0"/>
                <a:cs typeface="Arial" panose="020B0604020202020204" pitchFamily="34" charset="0"/>
              </a:rPr>
              <a:t> cases finalised; </a:t>
            </a:r>
            <a:r>
              <a:rPr lang="en-ZA" sz="1400" b="1" dirty="0">
                <a:latin typeface="Arial" panose="020B0604020202020204" pitchFamily="34" charset="0"/>
                <a:cs typeface="Arial" panose="020B0604020202020204" pitchFamily="34" charset="0"/>
              </a:rPr>
              <a:t>15</a:t>
            </a:r>
            <a:r>
              <a:rPr lang="en-ZA" sz="1400" dirty="0">
                <a:latin typeface="Arial" panose="020B0604020202020204" pitchFamily="34" charset="0"/>
                <a:cs typeface="Arial" panose="020B0604020202020204" pitchFamily="34" charset="0"/>
              </a:rPr>
              <a:t> convictions.</a:t>
            </a:r>
          </a:p>
          <a:p>
            <a:pPr marL="685800" lvl="2" indent="0" algn="just">
              <a:buNone/>
            </a:pPr>
            <a:endParaRPr lang="en-ZA" sz="1400" dirty="0">
              <a:latin typeface="Arial" panose="020B0604020202020204" pitchFamily="34" charset="0"/>
              <a:cs typeface="Arial" panose="020B0604020202020204" pitchFamily="34" charset="0"/>
            </a:endParaRPr>
          </a:p>
          <a:p>
            <a:pPr algn="just"/>
            <a:r>
              <a:rPr lang="en-ZA" sz="1400" b="1" dirty="0">
                <a:latin typeface="Arial" panose="020B0604020202020204" pitchFamily="34" charset="0"/>
                <a:cs typeface="Arial" panose="020B0604020202020204" pitchFamily="34" charset="0"/>
              </a:rPr>
              <a:t>5</a:t>
            </a:r>
            <a:r>
              <a:rPr lang="en-ZA" sz="1400" dirty="0">
                <a:latin typeface="Arial" panose="020B0604020202020204" pitchFamily="34" charset="0"/>
                <a:cs typeface="Arial" panose="020B0604020202020204" pitchFamily="34" charset="0"/>
              </a:rPr>
              <a:t> of the </a:t>
            </a:r>
            <a:r>
              <a:rPr lang="en-ZA" sz="1400" b="1" dirty="0">
                <a:latin typeface="Arial" panose="020B0604020202020204" pitchFamily="34" charset="0"/>
                <a:cs typeface="Arial" panose="020B0604020202020204" pitchFamily="34" charset="0"/>
              </a:rPr>
              <a:t>10</a:t>
            </a:r>
            <a:r>
              <a:rPr lang="en-ZA" sz="1400" dirty="0">
                <a:latin typeface="Arial" panose="020B0604020202020204" pitchFamily="34" charset="0"/>
                <a:cs typeface="Arial" panose="020B0604020202020204" pitchFamily="34" charset="0"/>
              </a:rPr>
              <a:t> ACTT priority corruption cases identified in collaboration with ACTT stakeholders, have been enrolled.</a:t>
            </a:r>
          </a:p>
          <a:p>
            <a:pPr algn="just"/>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Close collaboration with DPCI, National Treasury, SIU and FIC reduced time to obtain forensic reports and case flow analysis.</a:t>
            </a:r>
          </a:p>
          <a:p>
            <a:pPr marL="0" indent="0">
              <a:buNone/>
            </a:pPr>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DPP and DPCI priority corruption list (flowing from 2019 workshop) contains 93 cases of which </a:t>
            </a:r>
            <a:r>
              <a:rPr lang="en-ZA" sz="1400" b="1" dirty="0">
                <a:latin typeface="Arial" panose="020B0604020202020204" pitchFamily="34" charset="0"/>
                <a:cs typeface="Arial" panose="020B0604020202020204" pitchFamily="34" charset="0"/>
              </a:rPr>
              <a:t>48</a:t>
            </a:r>
            <a:r>
              <a:rPr lang="en-ZA" sz="1400" dirty="0">
                <a:latin typeface="Arial" panose="020B0604020202020204" pitchFamily="34" charset="0"/>
                <a:cs typeface="Arial" panose="020B0604020202020204" pitchFamily="34" charset="0"/>
              </a:rPr>
              <a:t> have been enrolled and in </a:t>
            </a:r>
            <a:r>
              <a:rPr lang="en-ZA" sz="1400" b="1" dirty="0">
                <a:latin typeface="Arial" panose="020B0604020202020204" pitchFamily="34" charset="0"/>
                <a:cs typeface="Arial" panose="020B0604020202020204" pitchFamily="34" charset="0"/>
              </a:rPr>
              <a:t>8</a:t>
            </a:r>
            <a:r>
              <a:rPr lang="en-ZA" sz="1400" dirty="0">
                <a:latin typeface="Arial" panose="020B0604020202020204" pitchFamily="34" charset="0"/>
                <a:cs typeface="Arial" panose="020B0604020202020204" pitchFamily="34" charset="0"/>
              </a:rPr>
              <a:t> declined to prosecute.</a:t>
            </a:r>
          </a:p>
          <a:p>
            <a:pPr marL="0" indent="0">
              <a:buNone/>
            </a:pPr>
            <a:endParaRPr lang="en-ZA" sz="1600" dirty="0"/>
          </a:p>
        </p:txBody>
      </p:sp>
    </p:spTree>
    <p:extLst>
      <p:ext uri="{BB962C8B-B14F-4D97-AF65-F5344CB8AC3E}">
        <p14:creationId xmlns:p14="http://schemas.microsoft.com/office/powerpoint/2010/main" xmlns="" val="369867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418AE-63C8-46B2-9987-EFDCA12482CD}"/>
              </a:ext>
            </a:extLst>
          </p:cNvPr>
          <p:cNvSpPr>
            <a:spLocks noGrp="1"/>
          </p:cNvSpPr>
          <p:nvPr>
            <p:ph type="title"/>
          </p:nvPr>
        </p:nvSpPr>
        <p:spPr>
          <a:xfrm>
            <a:off x="109728" y="118872"/>
            <a:ext cx="7607808" cy="658368"/>
          </a:xfrm>
        </p:spPr>
        <p:txBody>
          <a:bodyPr>
            <a:normAutofit/>
          </a:bodyPr>
          <a:lstStyle/>
          <a:p>
            <a:r>
              <a:rPr lang="en-GB" sz="2000" b="1" cap="small" dirty="0">
                <a:latin typeface="Arial" panose="020B0604020202020204" pitchFamily="34" charset="0"/>
                <a:cs typeface="Arial" panose="020B0604020202020204" pitchFamily="34" charset="0"/>
              </a:rPr>
              <a:t>INTRODUCTION</a:t>
            </a:r>
            <a:r>
              <a:rPr lang="en-GB" sz="2000" b="1" cap="small" dirty="0">
                <a:solidFill>
                  <a:schemeClr val="bg1"/>
                </a:solidFill>
                <a:latin typeface="Arial" panose="020B0604020202020204" pitchFamily="34" charset="0"/>
                <a:cs typeface="Arial" panose="020B0604020202020204" pitchFamily="34" charset="0"/>
              </a:rPr>
              <a:t> </a:t>
            </a:r>
            <a:endParaRPr lang="en-ZA" sz="2000" dirty="0">
              <a:solidFill>
                <a:schemeClr val="bg1"/>
              </a:solidFill>
            </a:endParaRPr>
          </a:p>
        </p:txBody>
      </p:sp>
      <p:sp>
        <p:nvSpPr>
          <p:cNvPr id="4" name="Slide Number Placeholder 3">
            <a:extLst>
              <a:ext uri="{FF2B5EF4-FFF2-40B4-BE49-F238E27FC236}">
                <a16:creationId xmlns:a16="http://schemas.microsoft.com/office/drawing/2014/main" xmlns="" id="{137C3C5E-749D-4BCE-9158-0945EA464326}"/>
              </a:ext>
            </a:extLst>
          </p:cNvPr>
          <p:cNvSpPr>
            <a:spLocks noGrp="1"/>
          </p:cNvSpPr>
          <p:nvPr>
            <p:ph type="sldNum" sz="quarter" idx="12"/>
          </p:nvPr>
        </p:nvSpPr>
        <p:spPr>
          <a:xfrm>
            <a:off x="6688836" y="6374003"/>
            <a:ext cx="2057400" cy="365125"/>
          </a:xfrm>
        </p:spPr>
        <p:txBody>
          <a:bodyPr/>
          <a:lstStyle/>
          <a:p>
            <a:fld id="{1A30472A-1C9E-4A09-9094-CD977CAB99CE}" type="slidenum">
              <a:rPr lang="en-ZA" b="1" smtClean="0">
                <a:solidFill>
                  <a:schemeClr val="bg1"/>
                </a:solidFill>
              </a:rPr>
              <a:pPr/>
              <a:t>3</a:t>
            </a:fld>
            <a:endParaRPr lang="en-ZA" b="1" dirty="0">
              <a:solidFill>
                <a:schemeClr val="bg1"/>
              </a:solidFill>
            </a:endParaRPr>
          </a:p>
        </p:txBody>
      </p:sp>
      <p:sp>
        <p:nvSpPr>
          <p:cNvPr id="3" name="Content Placeholder 2">
            <a:extLst>
              <a:ext uri="{FF2B5EF4-FFF2-40B4-BE49-F238E27FC236}">
                <a16:creationId xmlns:a16="http://schemas.microsoft.com/office/drawing/2014/main" xmlns="" id="{5B292279-6F6B-431B-8722-A01B600A3C1D}"/>
              </a:ext>
            </a:extLst>
          </p:cNvPr>
          <p:cNvSpPr>
            <a:spLocks noGrp="1"/>
          </p:cNvSpPr>
          <p:nvPr>
            <p:ph idx="1"/>
          </p:nvPr>
        </p:nvSpPr>
        <p:spPr>
          <a:xfrm>
            <a:off x="486392" y="1277656"/>
            <a:ext cx="8363317" cy="4972832"/>
          </a:xfrm>
        </p:spPr>
        <p:txBody>
          <a:bodyPr>
            <a:noAutofit/>
          </a:bodyPr>
          <a:lstStyle/>
          <a:p>
            <a:pPr algn="just">
              <a:lnSpc>
                <a:spcPct val="150000"/>
              </a:lnSpc>
              <a:spcBef>
                <a:spcPts val="600"/>
              </a:spcBef>
              <a:buSzPct val="100000"/>
            </a:pPr>
            <a:r>
              <a:rPr lang="en-US" sz="1300" dirty="0">
                <a:latin typeface="Arial" panose="020B0604020202020204" pitchFamily="34" charset="0"/>
                <a:cs typeface="Arial" panose="020B0604020202020204" pitchFamily="34" charset="0"/>
              </a:rPr>
              <a:t>We return to this Committee to report on progress and impact that NPA has made in a very challenging and unpredictable environment. We remain committed to improving our ability to deliver justice to the people of South Africa.</a:t>
            </a:r>
          </a:p>
          <a:p>
            <a:pPr algn="just">
              <a:lnSpc>
                <a:spcPct val="150000"/>
              </a:lnSpc>
              <a:spcBef>
                <a:spcPts val="600"/>
              </a:spcBef>
              <a:buSzPct val="100000"/>
            </a:pPr>
            <a:r>
              <a:rPr lang="en-US" sz="1300" dirty="0">
                <a:latin typeface="Arial" panose="020B0604020202020204" pitchFamily="34" charset="0"/>
                <a:cs typeface="Arial" panose="020B0604020202020204" pitchFamily="34" charset="0"/>
              </a:rPr>
              <a:t>Last year I assured this Committee of our well-laid plans &amp; interventions to rebuild an </a:t>
            </a:r>
            <a:r>
              <a:rPr lang="en-US" sz="1300" b="1" dirty="0">
                <a:latin typeface="Arial" panose="020B0604020202020204" pitchFamily="34" charset="0"/>
                <a:cs typeface="Arial" panose="020B0604020202020204" pitchFamily="34" charset="0"/>
              </a:rPr>
              <a:t>I</a:t>
            </a:r>
            <a:r>
              <a:rPr lang="en-US" sz="1300" dirty="0">
                <a:latin typeface="Arial" panose="020B0604020202020204" pitchFamily="34" charset="0"/>
                <a:cs typeface="Arial" panose="020B0604020202020204" pitchFamily="34" charset="0"/>
              </a:rPr>
              <a:t>ndependent, </a:t>
            </a:r>
            <a:r>
              <a:rPr lang="en-US" sz="1300" b="1" dirty="0">
                <a:latin typeface="Arial" panose="020B0604020202020204" pitchFamily="34" charset="0"/>
                <a:cs typeface="Arial" panose="020B0604020202020204" pitchFamily="34" charset="0"/>
              </a:rPr>
              <a:t>P</a:t>
            </a:r>
            <a:r>
              <a:rPr lang="en-US" sz="1300" dirty="0">
                <a:latin typeface="Arial" panose="020B0604020202020204" pitchFamily="34" charset="0"/>
                <a:cs typeface="Arial" panose="020B0604020202020204" pitchFamily="34" charset="0"/>
              </a:rPr>
              <a:t>rofessional, </a:t>
            </a:r>
            <a:r>
              <a:rPr lang="en-US" sz="1300" b="1" dirty="0">
                <a:latin typeface="Arial" panose="020B0604020202020204" pitchFamily="34" charset="0"/>
                <a:cs typeface="Arial" panose="020B0604020202020204" pitchFamily="34" charset="0"/>
              </a:rPr>
              <a:t>A</a:t>
            </a:r>
            <a:r>
              <a:rPr lang="en-US" sz="1300" dirty="0">
                <a:latin typeface="Arial" panose="020B0604020202020204" pitchFamily="34" charset="0"/>
                <a:cs typeface="Arial" panose="020B0604020202020204" pitchFamily="34" charset="0"/>
              </a:rPr>
              <a:t>ccountable &amp; </a:t>
            </a:r>
            <a:r>
              <a:rPr lang="en-US" sz="1300" b="1" dirty="0">
                <a:latin typeface="Arial" panose="020B0604020202020204" pitchFamily="34" charset="0"/>
                <a:cs typeface="Arial" panose="020B0604020202020204" pitchFamily="34" charset="0"/>
              </a:rPr>
              <a:t>C</a:t>
            </a:r>
            <a:r>
              <a:rPr lang="en-US" sz="1300" dirty="0">
                <a:latin typeface="Arial" panose="020B0604020202020204" pitchFamily="34" charset="0"/>
                <a:cs typeface="Arial" panose="020B0604020202020204" pitchFamily="34" charset="0"/>
              </a:rPr>
              <a:t>redible (IPAC) NPA. We have made </a:t>
            </a:r>
            <a:r>
              <a:rPr lang="en-US" sz="1300" b="1" dirty="0">
                <a:latin typeface="Arial" panose="020B0604020202020204" pitchFamily="34" charset="0"/>
                <a:cs typeface="Arial" panose="020B0604020202020204" pitchFamily="34" charset="0"/>
              </a:rPr>
              <a:t>important progress </a:t>
            </a:r>
            <a:r>
              <a:rPr lang="en-US" sz="1300" dirty="0">
                <a:latin typeface="Arial" panose="020B0604020202020204" pitchFamily="34" charset="0"/>
                <a:cs typeface="Arial" panose="020B0604020202020204" pitchFamily="34" charset="0"/>
              </a:rPr>
              <a:t>in this regard. But we know we </a:t>
            </a:r>
            <a:r>
              <a:rPr lang="en-US" sz="1300" b="1" dirty="0">
                <a:latin typeface="Arial" panose="020B0604020202020204" pitchFamily="34" charset="0"/>
                <a:cs typeface="Arial" panose="020B0604020202020204" pitchFamily="34" charset="0"/>
              </a:rPr>
              <a:t>need to do more, and better.</a:t>
            </a:r>
          </a:p>
          <a:p>
            <a:pPr algn="just">
              <a:lnSpc>
                <a:spcPct val="150000"/>
              </a:lnSpc>
              <a:spcBef>
                <a:spcPts val="600"/>
              </a:spcBef>
              <a:buSzPct val="100000"/>
            </a:pPr>
            <a:r>
              <a:rPr lang="en-US" sz="1300" dirty="0">
                <a:latin typeface="Arial" panose="020B0604020202020204" pitchFamily="34" charset="0"/>
                <a:cs typeface="Arial" panose="020B0604020202020204" pitchFamily="34" charset="0"/>
              </a:rPr>
              <a:t>One of the first action steps was to improve on the declining performance, especially in our efforts to bring the corrupt to justice. While progress has been made, it’s been patchy and too slow. We have </a:t>
            </a:r>
            <a:r>
              <a:rPr lang="en-US" sz="1300" dirty="0" err="1">
                <a:latin typeface="Arial" panose="020B0604020202020204" pitchFamily="34" charset="0"/>
                <a:cs typeface="Arial" panose="020B0604020202020204" pitchFamily="34" charset="0"/>
              </a:rPr>
              <a:t>prioritised</a:t>
            </a:r>
            <a:r>
              <a:rPr lang="en-US" sz="1300" dirty="0">
                <a:latin typeface="Arial" panose="020B0604020202020204" pitchFamily="34" charset="0"/>
                <a:cs typeface="Arial" panose="020B0604020202020204" pitchFamily="34" charset="0"/>
              </a:rPr>
              <a:t> dealing with corruption, specifically by capacitating and supporting the ID.</a:t>
            </a:r>
          </a:p>
          <a:p>
            <a:pPr algn="just">
              <a:lnSpc>
                <a:spcPct val="150000"/>
              </a:lnSpc>
              <a:spcBef>
                <a:spcPts val="600"/>
              </a:spcBef>
              <a:buSzPct val="100000"/>
            </a:pPr>
            <a:r>
              <a:rPr lang="en-US" sz="1300" dirty="0">
                <a:latin typeface="Arial" panose="020B0604020202020204" pitchFamily="34" charset="0"/>
                <a:cs typeface="Arial" panose="020B0604020202020204" pitchFamily="34" charset="0"/>
              </a:rPr>
              <a:t>Unfortunately COVID-19 derailed our plans resulting in a less than satisfactory achievement of targets.</a:t>
            </a:r>
          </a:p>
          <a:p>
            <a:pPr algn="just">
              <a:lnSpc>
                <a:spcPct val="150000"/>
              </a:lnSpc>
              <a:spcBef>
                <a:spcPts val="600"/>
              </a:spcBef>
              <a:buSzPct val="100000"/>
            </a:pPr>
            <a:r>
              <a:rPr lang="en-US" sz="1300" dirty="0">
                <a:latin typeface="Arial" panose="020B0604020202020204" pitchFamily="34" charset="0"/>
                <a:cs typeface="Arial" panose="020B0604020202020204" pitchFamily="34" charset="0"/>
              </a:rPr>
              <a:t>Despite this, the NPA continued to deliver uninterrupted services and used the available time to attend to chamber work resulting in a significant increase in decision dockets being finalised which include long outstanding decisions in complex commercial crime matters.</a:t>
            </a:r>
          </a:p>
          <a:p>
            <a:pPr algn="just">
              <a:lnSpc>
                <a:spcPct val="150000"/>
              </a:lnSpc>
              <a:spcBef>
                <a:spcPts val="600"/>
              </a:spcBef>
              <a:buSzPct val="100000"/>
            </a:pPr>
            <a:r>
              <a:rPr lang="en-US" sz="1300" dirty="0">
                <a:latin typeface="Arial" panose="020B0604020202020204" pitchFamily="34" charset="0"/>
                <a:cs typeface="Arial" panose="020B0604020202020204" pitchFamily="34" charset="0"/>
              </a:rPr>
              <a:t>We also focused on getting our own house in order, with significant internal projects to improve our efficiencies, capacities and staff morale.</a:t>
            </a:r>
          </a:p>
          <a:p>
            <a:endParaRPr lang="en-ZA" sz="1300" dirty="0"/>
          </a:p>
        </p:txBody>
      </p:sp>
    </p:spTree>
    <p:extLst>
      <p:ext uri="{BB962C8B-B14F-4D97-AF65-F5344CB8AC3E}">
        <p14:creationId xmlns:p14="http://schemas.microsoft.com/office/powerpoint/2010/main" xmlns="" val="2353471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01167" y="-58052"/>
            <a:ext cx="7886700" cy="777240"/>
          </a:xfrm>
        </p:spPr>
        <p:txBody>
          <a:bodyPr>
            <a:normAutofit/>
          </a:bodyPr>
          <a:lstStyle/>
          <a:p>
            <a:pPr algn="just">
              <a:lnSpc>
                <a:spcPct val="150000"/>
              </a:lnSpc>
              <a:spcAft>
                <a:spcPts val="0"/>
              </a:spcAft>
            </a:pPr>
            <a:r>
              <a:rPr lang="en-ZA" sz="2400" b="1" cap="small" dirty="0">
                <a:latin typeface="Arial" panose="020B0604020202020204" pitchFamily="34" charset="0"/>
                <a:cs typeface="Arial" panose="020B0604020202020204" pitchFamily="34" charset="0"/>
              </a:rPr>
              <a:t>corruption</a:t>
            </a:r>
            <a:endParaRPr lang="en-ZA" sz="2400" dirty="0">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xmlns="" id="{6887544E-FB3D-410A-A0B4-42CD0A97019C}"/>
              </a:ext>
            </a:extLst>
          </p:cNvPr>
          <p:cNvSpPr>
            <a:spLocks noGrp="1"/>
          </p:cNvSpPr>
          <p:nvPr>
            <p:ph type="sldNum" sz="quarter" idx="12"/>
          </p:nvPr>
        </p:nvSpPr>
        <p:spPr>
          <a:xfrm>
            <a:off x="6823710" y="6402071"/>
            <a:ext cx="2057400" cy="365125"/>
          </a:xfrm>
        </p:spPr>
        <p:txBody>
          <a:bodyPr/>
          <a:lstStyle/>
          <a:p>
            <a:fld id="{1A30472A-1C9E-4A09-9094-CD977CAB99CE}" type="slidenum">
              <a:rPr lang="en-ZA" b="1" smtClean="0">
                <a:solidFill>
                  <a:schemeClr val="bg1"/>
                </a:solidFill>
              </a:rPr>
              <a:pPr/>
              <a:t>30</a:t>
            </a:fld>
            <a:endParaRPr lang="en-ZA" b="1" dirty="0">
              <a:solidFill>
                <a:schemeClr val="bg1"/>
              </a:solidFill>
            </a:endParaRPr>
          </a:p>
        </p:txBody>
      </p:sp>
      <p:pic>
        <p:nvPicPr>
          <p:cNvPr id="5" name="Picture 1" descr="A Power BI visual">
            <a:extLst>
              <a:ext uri="{FF2B5EF4-FFF2-40B4-BE49-F238E27FC236}">
                <a16:creationId xmlns:a16="http://schemas.microsoft.com/office/drawing/2014/main" xmlns="" id="{1E1AA21A-215D-443A-BDCC-5BF322ED4807}"/>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13510" b="15568"/>
          <a:stretch/>
        </p:blipFill>
        <p:spPr bwMode="auto">
          <a:xfrm>
            <a:off x="1145530" y="1639577"/>
            <a:ext cx="6852940" cy="3842105"/>
          </a:xfrm>
          <a:prstGeom prst="rect">
            <a:avLst/>
          </a:prstGeom>
          <a:noFill/>
          <a:ln w="38100" cap="sq">
            <a:noFill/>
            <a:prstDash val="solid"/>
            <a:miter lim="800000"/>
          </a:ln>
          <a:effectLst/>
        </p:spPr>
      </p:pic>
    </p:spTree>
    <p:extLst>
      <p:ext uri="{BB962C8B-B14F-4D97-AF65-F5344CB8AC3E}">
        <p14:creationId xmlns:p14="http://schemas.microsoft.com/office/powerpoint/2010/main" xmlns="" val="3590620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4A368-8BA3-4578-B130-F58493A699DE}"/>
              </a:ext>
            </a:extLst>
          </p:cNvPr>
          <p:cNvSpPr>
            <a:spLocks noGrp="1"/>
          </p:cNvSpPr>
          <p:nvPr>
            <p:ph type="title"/>
          </p:nvPr>
        </p:nvSpPr>
        <p:spPr>
          <a:xfrm>
            <a:off x="226314" y="227593"/>
            <a:ext cx="7886700" cy="315911"/>
          </a:xfrm>
        </p:spPr>
        <p:txBody>
          <a:bodyPr>
            <a:noAutofit/>
          </a:bodyPr>
          <a:lstStyle/>
          <a:p>
            <a:r>
              <a:rPr lang="en-GB" sz="2000" b="1" cap="small" dirty="0">
                <a:latin typeface="Arial" panose="020B0604020202020204" pitchFamily="34" charset="0"/>
                <a:cs typeface="Arial" panose="020B0604020202020204" pitchFamily="34" charset="0"/>
              </a:rPr>
              <a:t>CORRUPTION </a:t>
            </a:r>
            <a:r>
              <a:rPr lang="en-GB" sz="2000" b="1" cap="small" dirty="0">
                <a:latin typeface="Arial" panose="020B0604020202020204" pitchFamily="34" charset="0"/>
                <a:ea typeface="Calibri" panose="020F0502020204030204" pitchFamily="34" charset="0"/>
                <a:cs typeface="Arial" panose="020B0604020202020204" pitchFamily="34" charset="0"/>
              </a:rPr>
              <a:t> </a:t>
            </a:r>
            <a:endParaRPr lang="en-US" sz="2000" b="1" cap="small" dirty="0">
              <a:solidFill>
                <a:srgbClr val="223342"/>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0CF53F40-98CC-40FF-B72C-48D354CF7F55}"/>
              </a:ext>
            </a:extLst>
          </p:cNvPr>
          <p:cNvSpPr>
            <a:spLocks noGrp="1"/>
          </p:cNvSpPr>
          <p:nvPr>
            <p:ph type="sldNum" sz="quarter" idx="12"/>
          </p:nvPr>
        </p:nvSpPr>
        <p:spPr>
          <a:xfrm>
            <a:off x="6631686" y="6429183"/>
            <a:ext cx="2057400" cy="365125"/>
          </a:xfrm>
        </p:spPr>
        <p:txBody>
          <a:bodyPr/>
          <a:lstStyle/>
          <a:p>
            <a:fld id="{1A30472A-1C9E-4A09-9094-CD977CAB99CE}" type="slidenum">
              <a:rPr lang="en-ZA" b="1" smtClean="0">
                <a:solidFill>
                  <a:schemeClr val="bg1"/>
                </a:solidFill>
              </a:rPr>
              <a:pPr/>
              <a:t>31</a:t>
            </a:fld>
            <a:endParaRPr lang="en-ZA" b="1" dirty="0">
              <a:solidFill>
                <a:schemeClr val="bg1"/>
              </a:solidFill>
            </a:endParaRPr>
          </a:p>
        </p:txBody>
      </p:sp>
      <p:sp>
        <p:nvSpPr>
          <p:cNvPr id="3" name="Content Placeholder 2">
            <a:extLst>
              <a:ext uri="{FF2B5EF4-FFF2-40B4-BE49-F238E27FC236}">
                <a16:creationId xmlns:a16="http://schemas.microsoft.com/office/drawing/2014/main" xmlns="" id="{47D77B62-5FEB-4F7A-A6B0-B6554A53F2A5}"/>
              </a:ext>
            </a:extLst>
          </p:cNvPr>
          <p:cNvSpPr>
            <a:spLocks noGrp="1"/>
          </p:cNvSpPr>
          <p:nvPr>
            <p:ph idx="1"/>
          </p:nvPr>
        </p:nvSpPr>
        <p:spPr>
          <a:xfrm>
            <a:off x="226314" y="1253331"/>
            <a:ext cx="7977886" cy="4351338"/>
          </a:xfrm>
        </p:spPr>
        <p:txBody>
          <a:bodyPr>
            <a:normAutofit lnSpcReduction="10000"/>
          </a:bodyPr>
          <a:lstStyle/>
          <a:p>
            <a:pPr algn="just"/>
            <a:r>
              <a:rPr lang="en-ZA" sz="1400" dirty="0">
                <a:latin typeface="Arial" panose="020B0604020202020204" pitchFamily="34" charset="0"/>
                <a:cs typeface="Arial" panose="020B0604020202020204" pitchFamily="34" charset="0"/>
              </a:rPr>
              <a:t>Harsher sentences were imposed for prosecutors, SAPS officials and other Government employees convicted - deterrent effect.</a:t>
            </a:r>
          </a:p>
          <a:p>
            <a:pPr marL="0" indent="0" algn="just">
              <a:buNone/>
            </a:pPr>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NPA has made important progress on internal and criminal processes against prosecutors accused of corruption. Several high profile matters are currently before court.</a:t>
            </a:r>
          </a:p>
          <a:p>
            <a:pPr algn="just"/>
            <a:endParaRPr lang="en-ZA"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Even though corruption is a priority crime in terms of the Directives issued by the Minister during COVID-19, trials are slow to advance and be completed.</a:t>
            </a:r>
          </a:p>
          <a:p>
            <a:pPr marL="0" indent="0" algn="just">
              <a:buNone/>
            </a:pPr>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Once cases are enrolled, the accused &amp; their legal representatives continuously ask for postponements.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It is especially in serious corruption that interlocutory applications have increased.</a:t>
            </a:r>
          </a:p>
          <a:p>
            <a:pPr marL="0" indent="0" algn="just">
              <a:buNone/>
            </a:pPr>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Prosecutors are closely monitoring corruption cases &amp; each Division selected 10 cases to prioritise, monitor &amp; analyse progress or the lack thereof. This intervention ensured that </a:t>
            </a:r>
            <a:r>
              <a:rPr lang="en-ZA" sz="1400" dirty="0">
                <a:latin typeface="Arial" panose="020B0604020202020204" pitchFamily="34" charset="0"/>
                <a:cs typeface="Arial" panose="020B0604020202020204" pitchFamily="34" charset="0"/>
              </a:rPr>
              <a:t>government corruption improved from 31 convictions last year to 53 at the end of Q2 this year and private sector corruption increased from 68 to 84.</a:t>
            </a:r>
          </a:p>
          <a:p>
            <a:endParaRPr lang="en-US" dirty="0"/>
          </a:p>
        </p:txBody>
      </p:sp>
    </p:spTree>
    <p:extLst>
      <p:ext uri="{BB962C8B-B14F-4D97-AF65-F5344CB8AC3E}">
        <p14:creationId xmlns:p14="http://schemas.microsoft.com/office/powerpoint/2010/main" xmlns="" val="4242474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01167" y="-58052"/>
            <a:ext cx="7886700" cy="777240"/>
          </a:xfrm>
        </p:spPr>
        <p:txBody>
          <a:bodyPr>
            <a:normAutofit/>
          </a:bodyPr>
          <a:lstStyle/>
          <a:p>
            <a:pPr algn="just">
              <a:lnSpc>
                <a:spcPct val="150000"/>
              </a:lnSpc>
              <a:spcAft>
                <a:spcPts val="0"/>
              </a:spcAft>
            </a:pPr>
            <a:r>
              <a:rPr lang="en-GB" sz="2000" b="1" cap="small" dirty="0">
                <a:latin typeface="Arial" panose="020B0604020202020204" pitchFamily="34" charset="0"/>
                <a:ea typeface="Calibri" panose="020F0502020204030204" pitchFamily="34" charset="0"/>
                <a:cs typeface="Arial" panose="020B0604020202020204" pitchFamily="34" charset="0"/>
              </a:rPr>
              <a:t>RECRUITING FOR </a:t>
            </a:r>
            <a:r>
              <a:rPr lang="en-GB" sz="2400" b="1" cap="small" dirty="0">
                <a:latin typeface="Arial" panose="020B0604020202020204" pitchFamily="34" charset="0"/>
                <a:cs typeface="Arial" panose="020B0604020202020204" pitchFamily="34" charset="0"/>
              </a:rPr>
              <a:t>corruption</a:t>
            </a:r>
            <a:r>
              <a:rPr lang="en-GB" sz="2000" b="1" cap="small" dirty="0">
                <a:latin typeface="Arial" panose="020B0604020202020204" pitchFamily="34" charset="0"/>
                <a:cs typeface="Arial" panose="020B0604020202020204" pitchFamily="34" charset="0"/>
              </a:rPr>
              <a:t> SUCCESS</a:t>
            </a:r>
            <a:endParaRPr lang="en-ZA" sz="2000" b="1" cap="small"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6887544E-FB3D-410A-A0B4-42CD0A97019C}"/>
              </a:ext>
            </a:extLst>
          </p:cNvPr>
          <p:cNvSpPr>
            <a:spLocks noGrp="1"/>
          </p:cNvSpPr>
          <p:nvPr>
            <p:ph type="sldNum" sz="quarter" idx="12"/>
          </p:nvPr>
        </p:nvSpPr>
        <p:spPr>
          <a:xfrm>
            <a:off x="6823710" y="6402071"/>
            <a:ext cx="2057400" cy="365125"/>
          </a:xfrm>
        </p:spPr>
        <p:txBody>
          <a:bodyPr/>
          <a:lstStyle/>
          <a:p>
            <a:fld id="{1A30472A-1C9E-4A09-9094-CD977CAB99CE}" type="slidenum">
              <a:rPr lang="en-ZA" b="1" smtClean="0">
                <a:solidFill>
                  <a:schemeClr val="bg1"/>
                </a:solidFill>
              </a:rPr>
              <a:pPr/>
              <a:t>32</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01167" y="1786438"/>
            <a:ext cx="8588109" cy="5235744"/>
          </a:xfrm>
        </p:spPr>
        <p:txBody>
          <a:bodyPr>
            <a:normAutofit/>
          </a:bodyPr>
          <a:lstStyle/>
          <a:p>
            <a:pPr algn="just"/>
            <a:r>
              <a:rPr lang="en-ZA" sz="1400" dirty="0">
                <a:latin typeface="Arial" panose="020B0604020202020204" pitchFamily="34" charset="0"/>
                <a:ea typeface="Times New Roman" panose="02020603050405020304" pitchFamily="18" charset="0"/>
                <a:cs typeface="Arial" panose="020B0604020202020204" pitchFamily="34" charset="0"/>
              </a:rPr>
              <a:t>Focus on appointing young persons, since April 2020, 839 district court prosecutors appointed of which 621 (74%) were under 35, 54,8% were female and 72.3% were African.</a:t>
            </a:r>
          </a:p>
          <a:p>
            <a:pPr algn="just"/>
            <a:r>
              <a:rPr lang="en-ZA" sz="1400" dirty="0">
                <a:latin typeface="Arial" panose="020B0604020202020204" pitchFamily="34" charset="0"/>
                <a:ea typeface="Times New Roman" panose="02020603050405020304" pitchFamily="18" charset="0"/>
                <a:cs typeface="Arial" panose="020B0604020202020204" pitchFamily="34" charset="0"/>
              </a:rPr>
              <a:t>Balancing new, young blood and experience are being addressed in the 52 contract appointments made in SCCU since April 2020 (28 currently still on contract and most on 3 year contract) who assist in transferring of skills.</a:t>
            </a:r>
          </a:p>
          <a:p>
            <a:pPr marL="0" indent="0">
              <a:buNone/>
            </a:pPr>
            <a:endParaRPr lang="en-ZA" sz="1600" dirty="0"/>
          </a:p>
        </p:txBody>
      </p:sp>
      <p:pic>
        <p:nvPicPr>
          <p:cNvPr id="5" name="Picture 4">
            <a:extLst>
              <a:ext uri="{FF2B5EF4-FFF2-40B4-BE49-F238E27FC236}">
                <a16:creationId xmlns:a16="http://schemas.microsoft.com/office/drawing/2014/main" xmlns="" id="{F15C72CA-6E38-4598-8B27-3A402C724DD4}"/>
              </a:ext>
            </a:extLst>
          </p:cNvPr>
          <p:cNvPicPr/>
          <p:nvPr/>
        </p:nvPicPr>
        <p:blipFill rotWithShape="1">
          <a:blip r:embed="rId2" cstate="print"/>
          <a:srcRect l="5235" t="20189" r="68066" b="45946"/>
          <a:stretch/>
        </p:blipFill>
        <p:spPr bwMode="auto">
          <a:xfrm>
            <a:off x="472966" y="3358876"/>
            <a:ext cx="2648606" cy="1975945"/>
          </a:xfrm>
          <a:prstGeom prst="rect">
            <a:avLst/>
          </a:prstGeom>
          <a:ln w="38100" cap="sq">
            <a:noFill/>
            <a:prstDash val="solid"/>
            <a:miter lim="800000"/>
          </a:ln>
          <a:effectLst/>
          <a:extLst>
            <a:ext uri="{53640926-AAD7-44D8-BBD7-CCE9431645EC}">
              <a14:shadowObscured xmlns:a14="http://schemas.microsoft.com/office/drawing/2010/main" xmlns=""/>
            </a:ext>
          </a:extLst>
        </p:spPr>
      </p:pic>
      <p:pic>
        <p:nvPicPr>
          <p:cNvPr id="6" name="Picture 5">
            <a:extLst>
              <a:ext uri="{FF2B5EF4-FFF2-40B4-BE49-F238E27FC236}">
                <a16:creationId xmlns:a16="http://schemas.microsoft.com/office/drawing/2014/main" xmlns="" id="{6213FCCF-0051-B04B-BCED-E26D0590DC3A}"/>
              </a:ext>
            </a:extLst>
          </p:cNvPr>
          <p:cNvPicPr/>
          <p:nvPr/>
        </p:nvPicPr>
        <p:blipFill rotWithShape="1">
          <a:blip r:embed="rId2" cstate="print"/>
          <a:srcRect l="33788" t="20189" r="42055" b="45946"/>
          <a:stretch/>
        </p:blipFill>
        <p:spPr bwMode="auto">
          <a:xfrm>
            <a:off x="3297041" y="3358875"/>
            <a:ext cx="2396359" cy="1975945"/>
          </a:xfrm>
          <a:prstGeom prst="rect">
            <a:avLst/>
          </a:prstGeom>
          <a:ln w="38100" cap="sq">
            <a:noFill/>
            <a:prstDash val="solid"/>
            <a:miter lim="800000"/>
          </a:ln>
          <a:effectLst/>
          <a:extLst>
            <a:ext uri="{53640926-AAD7-44D8-BBD7-CCE9431645EC}">
              <a14:shadowObscured xmlns:a14="http://schemas.microsoft.com/office/drawing/2010/main" xmlns=""/>
            </a:ext>
          </a:extLst>
        </p:spPr>
      </p:pic>
      <p:pic>
        <p:nvPicPr>
          <p:cNvPr id="7" name="Picture 6">
            <a:extLst>
              <a:ext uri="{FF2B5EF4-FFF2-40B4-BE49-F238E27FC236}">
                <a16:creationId xmlns:a16="http://schemas.microsoft.com/office/drawing/2014/main" xmlns="" id="{8CCE6ABE-9B98-7D43-9BBC-A638981CD076}"/>
              </a:ext>
            </a:extLst>
          </p:cNvPr>
          <p:cNvPicPr/>
          <p:nvPr/>
        </p:nvPicPr>
        <p:blipFill rotWithShape="1">
          <a:blip r:embed="rId2" cstate="print"/>
          <a:srcRect l="59587" t="20189" r="12124" b="45946"/>
          <a:stretch/>
        </p:blipFill>
        <p:spPr bwMode="auto">
          <a:xfrm>
            <a:off x="5868869" y="3358874"/>
            <a:ext cx="2806262" cy="1975945"/>
          </a:xfrm>
          <a:prstGeom prst="rect">
            <a:avLst/>
          </a:prstGeom>
          <a:ln w="38100" cap="sq">
            <a:noFill/>
            <a:prstDash val="solid"/>
            <a:miter lim="800000"/>
          </a:ln>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290013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1325563"/>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en-US" b="1" dirty="0">
                <a:latin typeface="Arial Black" panose="020B0A04020102020204" pitchFamily="34" charset="0"/>
              </a:rPr>
              <a:t>TRC CASES </a:t>
            </a:r>
            <a:br>
              <a:rPr lang="en-US" b="1" dirty="0">
                <a:latin typeface="Arial Black" panose="020B0A04020102020204" pitchFamily="34" charset="0"/>
              </a:rPr>
            </a:br>
            <a:r>
              <a:rPr lang="en-US" b="1" dirty="0">
                <a:latin typeface="Arial Black" panose="020B0A04020102020204" pitchFamily="34" charset="0"/>
              </a:rPr>
              <a:t>Adv de Kock</a:t>
            </a: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33</a:t>
            </a:fld>
            <a:endParaRPr lang="en-ZA"/>
          </a:p>
        </p:txBody>
      </p:sp>
    </p:spTree>
    <p:extLst>
      <p:ext uri="{BB962C8B-B14F-4D97-AF65-F5344CB8AC3E}">
        <p14:creationId xmlns:p14="http://schemas.microsoft.com/office/powerpoint/2010/main" xmlns="" val="2291700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01167" y="-58052"/>
            <a:ext cx="7886700" cy="777240"/>
          </a:xfrm>
        </p:spPr>
        <p:txBody>
          <a:bodyPr>
            <a:normAutofit/>
          </a:bodyPr>
          <a:lstStyle/>
          <a:p>
            <a:pPr algn="just">
              <a:lnSpc>
                <a:spcPct val="150000"/>
              </a:lnSpc>
              <a:spcAft>
                <a:spcPts val="0"/>
              </a:spcAft>
            </a:pPr>
            <a:r>
              <a:rPr lang="en-GB" sz="2000" b="1" cap="small" dirty="0">
                <a:latin typeface="Arial" panose="020B0604020202020204" pitchFamily="34" charset="0"/>
                <a:ea typeface="Calibri" panose="020F0502020204030204" pitchFamily="34" charset="0"/>
                <a:cs typeface="Arial" panose="020B0604020202020204" pitchFamily="34" charset="0"/>
              </a:rPr>
              <a:t>TRC MATTERS </a:t>
            </a:r>
            <a:endParaRPr lang="en-ZA" sz="1800" b="1" dirty="0">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xmlns="" id="{6887544E-FB3D-410A-A0B4-42CD0A97019C}"/>
              </a:ext>
            </a:extLst>
          </p:cNvPr>
          <p:cNvSpPr>
            <a:spLocks noGrp="1"/>
          </p:cNvSpPr>
          <p:nvPr>
            <p:ph type="sldNum" sz="quarter" idx="12"/>
          </p:nvPr>
        </p:nvSpPr>
        <p:spPr>
          <a:xfrm>
            <a:off x="6823710" y="6402071"/>
            <a:ext cx="2057400" cy="365125"/>
          </a:xfrm>
        </p:spPr>
        <p:txBody>
          <a:bodyPr/>
          <a:lstStyle/>
          <a:p>
            <a:fld id="{1A30472A-1C9E-4A09-9094-CD977CAB99CE}" type="slidenum">
              <a:rPr lang="en-ZA" b="1" smtClean="0">
                <a:solidFill>
                  <a:schemeClr val="bg1"/>
                </a:solidFill>
              </a:rPr>
              <a:pPr/>
              <a:t>34</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01167" y="1298448"/>
            <a:ext cx="7973569" cy="4882896"/>
          </a:xfrm>
        </p:spPr>
        <p:txBody>
          <a:bodyPr>
            <a:normAutofit fontScale="85000" lnSpcReduction="10000"/>
          </a:bodyPr>
          <a:lstStyle/>
          <a:p>
            <a:pPr algn="just">
              <a:lnSpc>
                <a:spcPct val="200000"/>
              </a:lnSpc>
            </a:pPr>
            <a:r>
              <a:rPr lang="en-ZA" sz="1700" dirty="0">
                <a:latin typeface="Arial" panose="020B0604020202020204" pitchFamily="34" charset="0"/>
                <a:ea typeface="Open Sans" panose="020B0606030504020204" pitchFamily="34" charset="0"/>
                <a:cs typeface="Arial" panose="020B0604020202020204" pitchFamily="34" charset="0"/>
              </a:rPr>
              <a:t>Nodal points within Organised Crime stream in Provinces drive local processes-</a:t>
            </a:r>
          </a:p>
          <a:p>
            <a:pPr marL="620100" lvl="1" indent="-285750" algn="just">
              <a:lnSpc>
                <a:spcPct val="120000"/>
              </a:lnSpc>
              <a:spcBef>
                <a:spcPts val="600"/>
              </a:spcBef>
              <a:buClr>
                <a:srgbClr val="223342"/>
              </a:buClr>
              <a:buSzPct val="100000"/>
              <a:buFont typeface="Courier New" panose="02070309020205020404" pitchFamily="49" charset="0"/>
              <a:buChar char="-"/>
            </a:pPr>
            <a:r>
              <a:rPr lang="en-ZA" sz="1600" dirty="0">
                <a:latin typeface="Arial" panose="020B0604020202020204" pitchFamily="34" charset="0"/>
                <a:cs typeface="Arial" panose="020B0604020202020204" pitchFamily="34" charset="0"/>
              </a:rPr>
              <a:t>Additional resources are appointed on three year contracts;</a:t>
            </a:r>
          </a:p>
          <a:p>
            <a:pPr marL="620100" lvl="1" indent="-285750" algn="just">
              <a:lnSpc>
                <a:spcPct val="120000"/>
              </a:lnSpc>
              <a:spcBef>
                <a:spcPts val="600"/>
              </a:spcBef>
              <a:buClr>
                <a:srgbClr val="223342"/>
              </a:buClr>
              <a:buSzPct val="100000"/>
              <a:buFont typeface="Courier New" panose="02070309020205020404" pitchFamily="49" charset="0"/>
              <a:buChar char="-"/>
            </a:pPr>
            <a:r>
              <a:rPr lang="en-ZA" sz="1600" dirty="0">
                <a:latin typeface="Arial" panose="020B0604020202020204" pitchFamily="34" charset="0"/>
                <a:cs typeface="Arial" panose="020B0604020202020204" pitchFamily="34" charset="0"/>
              </a:rPr>
              <a:t>Making additional appointments; and</a:t>
            </a:r>
          </a:p>
          <a:p>
            <a:pPr marL="620100" lvl="1" indent="-285750" algn="just">
              <a:lnSpc>
                <a:spcPct val="120000"/>
              </a:lnSpc>
              <a:spcBef>
                <a:spcPts val="600"/>
              </a:spcBef>
              <a:buClr>
                <a:srgbClr val="223342"/>
              </a:buClr>
              <a:buSzPct val="100000"/>
              <a:buFont typeface="Courier New" panose="02070309020205020404" pitchFamily="49" charset="0"/>
              <a:buChar char="-"/>
            </a:pPr>
            <a:r>
              <a:rPr lang="en-ZA" sz="1600" dirty="0">
                <a:latin typeface="Arial" panose="020B0604020202020204" pitchFamily="34" charset="0"/>
                <a:cs typeface="Arial" panose="020B0604020202020204" pitchFamily="34" charset="0"/>
              </a:rPr>
              <a:t>D</a:t>
            </a:r>
            <a:r>
              <a:rPr lang="en-ZA" sz="1700" dirty="0">
                <a:latin typeface="Arial" panose="020B0604020202020204" pitchFamily="34" charset="0"/>
                <a:ea typeface="Open Sans" panose="020B0606030504020204" pitchFamily="34" charset="0"/>
                <a:cs typeface="Arial" panose="020B0604020202020204" pitchFamily="34" charset="0"/>
              </a:rPr>
              <a:t>PCI also appointed additional investigating officers.</a:t>
            </a:r>
          </a:p>
          <a:p>
            <a:pPr algn="just">
              <a:lnSpc>
                <a:spcPct val="200000"/>
              </a:lnSpc>
            </a:pPr>
            <a:r>
              <a:rPr lang="en-ZA" sz="1700" dirty="0">
                <a:latin typeface="Arial" panose="020B0604020202020204" pitchFamily="34" charset="0"/>
                <a:ea typeface="Open Sans" panose="020B0606030504020204" pitchFamily="34" charset="0"/>
                <a:cs typeface="Arial" panose="020B0604020202020204" pitchFamily="34" charset="0"/>
              </a:rPr>
              <a:t>Project management approach needs to be adopted.</a:t>
            </a:r>
          </a:p>
          <a:p>
            <a:pPr algn="just">
              <a:lnSpc>
                <a:spcPct val="200000"/>
              </a:lnSpc>
            </a:pPr>
            <a:r>
              <a:rPr lang="en-ZA" sz="1700" dirty="0">
                <a:latin typeface="Arial" panose="020B0604020202020204" pitchFamily="34" charset="0"/>
                <a:cs typeface="Arial" panose="020B0604020202020204" pitchFamily="34" charset="0"/>
              </a:rPr>
              <a:t>Dedicated appointments made at national office to oversee and monitor progress, best practices and constraints that are cross-cutting.</a:t>
            </a:r>
          </a:p>
          <a:p>
            <a:pPr algn="just">
              <a:lnSpc>
                <a:spcPct val="200000"/>
              </a:lnSpc>
            </a:pPr>
            <a:r>
              <a:rPr lang="en-ZA" sz="1700" dirty="0">
                <a:latin typeface="Arial" panose="020B0604020202020204" pitchFamily="34" charset="0"/>
                <a:cs typeface="Arial" panose="020B0604020202020204" pitchFamily="34" charset="0"/>
              </a:rPr>
              <a:t>Five enrolments made - though accused in one matter passed away on 6 September 2021.</a:t>
            </a:r>
          </a:p>
          <a:p>
            <a:pPr algn="just">
              <a:lnSpc>
                <a:spcPct val="200000"/>
              </a:lnSpc>
            </a:pPr>
            <a:r>
              <a:rPr lang="en-ZA" sz="1700" dirty="0">
                <a:latin typeface="Arial" panose="020B0604020202020204" pitchFamily="34" charset="0"/>
                <a:cs typeface="Arial" panose="020B0604020202020204" pitchFamily="34" charset="0"/>
              </a:rPr>
              <a:t>Reconstruction of records remain a major constraint</a:t>
            </a:r>
          </a:p>
          <a:p>
            <a:pPr algn="just">
              <a:lnSpc>
                <a:spcPct val="200000"/>
              </a:lnSpc>
            </a:pPr>
            <a:r>
              <a:rPr lang="en-ZA" sz="1700" dirty="0">
                <a:latin typeface="Arial" panose="020B0604020202020204" pitchFamily="34" charset="0"/>
                <a:cs typeface="Arial" panose="020B0604020202020204" pitchFamily="34" charset="0"/>
              </a:rPr>
              <a:t>DPP Offices are engaging with family directly to keep them informed of progress.</a:t>
            </a:r>
          </a:p>
          <a:p>
            <a:pPr marL="0" indent="0">
              <a:buNone/>
            </a:pPr>
            <a:endParaRPr lang="en-ZA" sz="1600" dirty="0"/>
          </a:p>
        </p:txBody>
      </p:sp>
    </p:spTree>
    <p:extLst>
      <p:ext uri="{BB962C8B-B14F-4D97-AF65-F5344CB8AC3E}">
        <p14:creationId xmlns:p14="http://schemas.microsoft.com/office/powerpoint/2010/main" xmlns="" val="936049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1325563"/>
          </a:xfrm>
          <a:noFill/>
        </p:spPr>
        <p:txBody>
          <a:bodyPr/>
          <a:lstStyle/>
          <a:p>
            <a:pPr algn="ctr"/>
            <a:r>
              <a:rPr lang="en-GB" b="1" dirty="0">
                <a:latin typeface="Arial Black" panose="020B0A04020102020204" pitchFamily="34" charset="0"/>
              </a:rPr>
              <a:t>FATF </a:t>
            </a:r>
            <a:br>
              <a:rPr lang="en-GB" b="1" dirty="0">
                <a:latin typeface="Arial Black" panose="020B0A04020102020204" pitchFamily="34" charset="0"/>
              </a:rPr>
            </a:br>
            <a:r>
              <a:rPr lang="en-GB" b="1" dirty="0">
                <a:latin typeface="Arial Black" panose="020B0A04020102020204" pitchFamily="34" charset="0"/>
              </a:rPr>
              <a:t> Adv de Kock</a:t>
            </a:r>
            <a:endParaRPr lang="en-US" b="1" dirty="0">
              <a:latin typeface="Arial Black" panose="020B0A04020102020204" pitchFamily="34" charset="0"/>
            </a:endParaRP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35</a:t>
            </a:fld>
            <a:endParaRPr lang="en-ZA"/>
          </a:p>
        </p:txBody>
      </p:sp>
    </p:spTree>
    <p:extLst>
      <p:ext uri="{BB962C8B-B14F-4D97-AF65-F5344CB8AC3E}">
        <p14:creationId xmlns:p14="http://schemas.microsoft.com/office/powerpoint/2010/main" xmlns="" val="54439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175D4-EA48-4908-85BC-46D4C1FE9D07}"/>
              </a:ext>
            </a:extLst>
          </p:cNvPr>
          <p:cNvSpPr>
            <a:spLocks noGrp="1"/>
          </p:cNvSpPr>
          <p:nvPr>
            <p:ph type="title"/>
          </p:nvPr>
        </p:nvSpPr>
        <p:spPr>
          <a:xfrm>
            <a:off x="203921" y="-236138"/>
            <a:ext cx="7886700" cy="1325563"/>
          </a:xfrm>
        </p:spPr>
        <p:txBody>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MONEY LAUNDERING </a:t>
            </a:r>
            <a:endParaRPr lang="en-US" sz="2000" b="1" cap="small" dirty="0">
              <a:solidFill>
                <a:srgbClr val="223342"/>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CEE1A789-17E6-4890-97CB-7E819E0627D6}"/>
              </a:ext>
            </a:extLst>
          </p:cNvPr>
          <p:cNvSpPr>
            <a:spLocks noGrp="1"/>
          </p:cNvSpPr>
          <p:nvPr>
            <p:ph type="sldNum" sz="quarter" idx="12"/>
          </p:nvPr>
        </p:nvSpPr>
        <p:spPr>
          <a:xfrm>
            <a:off x="6585966" y="6383783"/>
            <a:ext cx="2057400" cy="365125"/>
          </a:xfrm>
        </p:spPr>
        <p:txBody>
          <a:bodyPr/>
          <a:lstStyle/>
          <a:p>
            <a:fld id="{1A30472A-1C9E-4A09-9094-CD977CAB99CE}" type="slidenum">
              <a:rPr lang="en-ZA" b="1" smtClean="0">
                <a:solidFill>
                  <a:schemeClr val="bg1"/>
                </a:solidFill>
              </a:rPr>
              <a:pPr/>
              <a:t>36</a:t>
            </a:fld>
            <a:endParaRPr lang="en-ZA" b="1" dirty="0">
              <a:solidFill>
                <a:schemeClr val="bg1"/>
              </a:solidFill>
            </a:endParaRPr>
          </a:p>
        </p:txBody>
      </p:sp>
      <p:sp>
        <p:nvSpPr>
          <p:cNvPr id="3" name="Content Placeholder 2">
            <a:extLst>
              <a:ext uri="{FF2B5EF4-FFF2-40B4-BE49-F238E27FC236}">
                <a16:creationId xmlns:a16="http://schemas.microsoft.com/office/drawing/2014/main" xmlns="" id="{8B59DFBE-56F8-4063-8209-93073BF38C39}"/>
              </a:ext>
            </a:extLst>
          </p:cNvPr>
          <p:cNvSpPr>
            <a:spLocks noGrp="1"/>
          </p:cNvSpPr>
          <p:nvPr>
            <p:ph idx="1"/>
          </p:nvPr>
        </p:nvSpPr>
        <p:spPr>
          <a:xfrm>
            <a:off x="203921" y="1087714"/>
            <a:ext cx="7970815" cy="5297781"/>
          </a:xfrm>
        </p:spPr>
        <p:txBody>
          <a:bodyPr>
            <a:noAutofit/>
          </a:bodyPr>
          <a:lstStyle/>
          <a:p>
            <a:r>
              <a:rPr lang="en-ZA" sz="1500" dirty="0">
                <a:latin typeface="Arial" panose="020B0604020202020204" pitchFamily="34" charset="0"/>
                <a:cs typeface="Arial" panose="020B0604020202020204" pitchFamily="34" charset="0"/>
              </a:rPr>
              <a:t>A joint training manual was developed on serious commercial crime in conjunction with SAPS where money laundering training is included</a:t>
            </a:r>
          </a:p>
          <a:p>
            <a:pPr marL="0" indent="0">
              <a:buNone/>
            </a:pPr>
            <a:endParaRPr lang="en-ZA" sz="1500" dirty="0">
              <a:latin typeface="Arial" panose="020B0604020202020204" pitchFamily="34" charset="0"/>
              <a:cs typeface="Arial" panose="020B0604020202020204" pitchFamily="34" charset="0"/>
            </a:endParaRPr>
          </a:p>
          <a:p>
            <a:pPr algn="just"/>
            <a:r>
              <a:rPr lang="en-ZA" sz="1500" dirty="0">
                <a:latin typeface="Arial" panose="020B0604020202020204" pitchFamily="34" charset="0"/>
                <a:cs typeface="Arial" panose="020B0604020202020204" pitchFamily="34" charset="0"/>
              </a:rPr>
              <a:t>Training to all Divisions  was concluded during October 2021 and included both prosecutors &amp; investigating officers.</a:t>
            </a:r>
          </a:p>
          <a:p>
            <a:pPr marL="0" indent="0" algn="just">
              <a:buNone/>
            </a:pPr>
            <a:r>
              <a:rPr lang="en-ZA" sz="1500" dirty="0">
                <a:latin typeface="Arial" panose="020B0604020202020204" pitchFamily="34" charset="0"/>
                <a:cs typeface="Arial" panose="020B0604020202020204" pitchFamily="34" charset="0"/>
              </a:rPr>
              <a:t> </a:t>
            </a:r>
          </a:p>
          <a:p>
            <a:pPr algn="just"/>
            <a:r>
              <a:rPr lang="en-GB" sz="1500" dirty="0">
                <a:latin typeface="Arial" panose="020B0604020202020204" pitchFamily="34" charset="0"/>
                <a:cs typeface="Arial" panose="020B0604020202020204" pitchFamily="34" charset="0"/>
              </a:rPr>
              <a:t>FATF recommendations highlighted money laundering with foreign predicate offending. Two such convictions have already been secured this year.</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A money laundering desk in NPA was created to give effect to FATF recommendations. NPA Action Plan was formulated and shared with the FIC to address FATF recommendations.</a:t>
            </a:r>
          </a:p>
          <a:p>
            <a:pPr marL="0" indent="0" algn="just">
              <a:buNone/>
            </a:pPr>
            <a:endParaRPr lang="en-GB" sz="1500" dirty="0">
              <a:latin typeface="Arial" panose="020B0604020202020204" pitchFamily="34" charset="0"/>
              <a:cs typeface="Arial" panose="020B0604020202020204" pitchFamily="34" charset="0"/>
            </a:endParaRPr>
          </a:p>
          <a:p>
            <a:pPr marL="0" indent="0" algn="just">
              <a:buNone/>
            </a:pPr>
            <a:endParaRPr lang="en-GB" sz="1500" dirty="0">
              <a:latin typeface="Arial" panose="020B0604020202020204" pitchFamily="34" charset="0"/>
              <a:cs typeface="Arial" panose="020B0604020202020204" pitchFamily="34" charset="0"/>
            </a:endParaRPr>
          </a:p>
          <a:p>
            <a:pPr algn="just"/>
            <a:r>
              <a:rPr lang="en-ZA" sz="1500" dirty="0">
                <a:latin typeface="Arial" panose="020B0604020202020204" pitchFamily="34" charset="0"/>
                <a:cs typeface="Arial" panose="020B0604020202020204" pitchFamily="34" charset="0"/>
              </a:rPr>
              <a:t>27 convictions have been achieved in other money laundering cases, the same as last year at the end of Q2.</a:t>
            </a:r>
          </a:p>
          <a:p>
            <a:pPr marL="0" indent="0" algn="just">
              <a:buNone/>
            </a:pPr>
            <a:endParaRPr lang="en-ZA" sz="1500" dirty="0">
              <a:latin typeface="Arial" panose="020B0604020202020204" pitchFamily="34" charset="0"/>
              <a:cs typeface="Arial" panose="020B0604020202020204" pitchFamily="34" charset="0"/>
            </a:endParaRPr>
          </a:p>
          <a:p>
            <a:pPr algn="just"/>
            <a:r>
              <a:rPr lang="en-ZA" sz="1500" dirty="0">
                <a:latin typeface="Arial" panose="020B0604020202020204" pitchFamily="34" charset="0"/>
                <a:cs typeface="Arial" panose="020B0604020202020204" pitchFamily="34" charset="0"/>
              </a:rPr>
              <a:t>Arguing for steeper sentences has resulted in some remarkable sentences such as in August 2021 in GLD where a period of 48 years imprisonment was imposed.</a:t>
            </a:r>
          </a:p>
        </p:txBody>
      </p:sp>
    </p:spTree>
    <p:extLst>
      <p:ext uri="{BB962C8B-B14F-4D97-AF65-F5344CB8AC3E}">
        <p14:creationId xmlns:p14="http://schemas.microsoft.com/office/powerpoint/2010/main" xmlns="" val="2194387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175D4-EA48-4908-85BC-46D4C1FE9D07}"/>
              </a:ext>
            </a:extLst>
          </p:cNvPr>
          <p:cNvSpPr>
            <a:spLocks noGrp="1"/>
          </p:cNvSpPr>
          <p:nvPr>
            <p:ph type="title"/>
          </p:nvPr>
        </p:nvSpPr>
        <p:spPr>
          <a:xfrm>
            <a:off x="203921" y="-236138"/>
            <a:ext cx="7886700" cy="1325563"/>
          </a:xfrm>
        </p:spPr>
        <p:txBody>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FATF MUTUAL EVALUATION REPORT</a:t>
            </a:r>
            <a:endParaRPr lang="en-US" sz="2000" b="1" cap="small" dirty="0">
              <a:solidFill>
                <a:srgbClr val="223342"/>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CEE1A789-17E6-4890-97CB-7E819E0627D6}"/>
              </a:ext>
            </a:extLst>
          </p:cNvPr>
          <p:cNvSpPr>
            <a:spLocks noGrp="1"/>
          </p:cNvSpPr>
          <p:nvPr>
            <p:ph type="sldNum" sz="quarter" idx="12"/>
          </p:nvPr>
        </p:nvSpPr>
        <p:spPr>
          <a:xfrm>
            <a:off x="6585966" y="6383783"/>
            <a:ext cx="2057400" cy="365125"/>
          </a:xfrm>
        </p:spPr>
        <p:txBody>
          <a:bodyPr/>
          <a:lstStyle/>
          <a:p>
            <a:fld id="{1A30472A-1C9E-4A09-9094-CD977CAB99CE}" type="slidenum">
              <a:rPr lang="en-ZA" b="1" smtClean="0">
                <a:solidFill>
                  <a:schemeClr val="bg1"/>
                </a:solidFill>
              </a:rPr>
              <a:pPr/>
              <a:t>37</a:t>
            </a:fld>
            <a:endParaRPr lang="en-ZA" b="1" dirty="0">
              <a:solidFill>
                <a:schemeClr val="bg1"/>
              </a:solidFill>
            </a:endParaRPr>
          </a:p>
        </p:txBody>
      </p:sp>
      <p:graphicFrame>
        <p:nvGraphicFramePr>
          <p:cNvPr id="7" name="Content Placeholder 2">
            <a:extLst>
              <a:ext uri="{FF2B5EF4-FFF2-40B4-BE49-F238E27FC236}">
                <a16:creationId xmlns:a16="http://schemas.microsoft.com/office/drawing/2014/main" xmlns="" id="{0555F6C8-2C14-4E9D-B918-32D76FC32402}"/>
              </a:ext>
            </a:extLst>
          </p:cNvPr>
          <p:cNvGraphicFramePr>
            <a:graphicFrameLocks noGrp="1"/>
          </p:cNvGraphicFramePr>
          <p:nvPr>
            <p:ph idx="1"/>
          </p:nvPr>
        </p:nvGraphicFramePr>
        <p:xfrm>
          <a:off x="156624" y="950976"/>
          <a:ext cx="8830751" cy="519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65413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175D4-EA48-4908-85BC-46D4C1FE9D07}"/>
              </a:ext>
            </a:extLst>
          </p:cNvPr>
          <p:cNvSpPr>
            <a:spLocks noGrp="1"/>
          </p:cNvSpPr>
          <p:nvPr>
            <p:ph type="title"/>
          </p:nvPr>
        </p:nvSpPr>
        <p:spPr>
          <a:xfrm>
            <a:off x="203921" y="-236138"/>
            <a:ext cx="7886700" cy="1325563"/>
          </a:xfrm>
        </p:spPr>
        <p:txBody>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FATF RECOMMENDATIONS</a:t>
            </a:r>
            <a:endParaRPr lang="en-US" sz="2000" b="1" cap="small" dirty="0">
              <a:solidFill>
                <a:srgbClr val="223342"/>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CEE1A789-17E6-4890-97CB-7E819E0627D6}"/>
              </a:ext>
            </a:extLst>
          </p:cNvPr>
          <p:cNvSpPr>
            <a:spLocks noGrp="1"/>
          </p:cNvSpPr>
          <p:nvPr>
            <p:ph type="sldNum" sz="quarter" idx="12"/>
          </p:nvPr>
        </p:nvSpPr>
        <p:spPr>
          <a:xfrm>
            <a:off x="6585966" y="6383783"/>
            <a:ext cx="2057400" cy="365125"/>
          </a:xfrm>
        </p:spPr>
        <p:txBody>
          <a:bodyPr/>
          <a:lstStyle/>
          <a:p>
            <a:fld id="{1A30472A-1C9E-4A09-9094-CD977CAB99CE}" type="slidenum">
              <a:rPr lang="en-ZA" b="1" smtClean="0">
                <a:solidFill>
                  <a:schemeClr val="bg1"/>
                </a:solidFill>
              </a:rPr>
              <a:pPr/>
              <a:t>38</a:t>
            </a:fld>
            <a:endParaRPr lang="en-ZA" b="1" dirty="0">
              <a:solidFill>
                <a:schemeClr val="bg1"/>
              </a:solidFill>
            </a:endParaRPr>
          </a:p>
        </p:txBody>
      </p:sp>
      <p:graphicFrame>
        <p:nvGraphicFramePr>
          <p:cNvPr id="7" name="Content Placeholder 2">
            <a:extLst>
              <a:ext uri="{FF2B5EF4-FFF2-40B4-BE49-F238E27FC236}">
                <a16:creationId xmlns:a16="http://schemas.microsoft.com/office/drawing/2014/main" xmlns="" id="{0555F6C8-2C14-4E9D-B918-32D76FC32402}"/>
              </a:ext>
            </a:extLst>
          </p:cNvPr>
          <p:cNvGraphicFramePr>
            <a:graphicFrameLocks noGrp="1"/>
          </p:cNvGraphicFramePr>
          <p:nvPr>
            <p:ph idx="1"/>
            <p:extLst>
              <p:ext uri="{D42A27DB-BD31-4B8C-83A1-F6EECF244321}">
                <p14:modId xmlns:p14="http://schemas.microsoft.com/office/powerpoint/2010/main" xmlns="" val="4128976196"/>
              </p:ext>
            </p:extLst>
          </p:nvPr>
        </p:nvGraphicFramePr>
        <p:xfrm>
          <a:off x="156624" y="896112"/>
          <a:ext cx="8830751" cy="5299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84384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175D4-EA48-4908-85BC-46D4C1FE9D07}"/>
              </a:ext>
            </a:extLst>
          </p:cNvPr>
          <p:cNvSpPr>
            <a:spLocks noGrp="1"/>
          </p:cNvSpPr>
          <p:nvPr>
            <p:ph type="title"/>
          </p:nvPr>
        </p:nvSpPr>
        <p:spPr>
          <a:xfrm>
            <a:off x="203921" y="-236138"/>
            <a:ext cx="7886700" cy="1325563"/>
          </a:xfrm>
        </p:spPr>
        <p:txBody>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FATF RECOMMENDATIONS</a:t>
            </a:r>
            <a:endParaRPr lang="en-US" sz="2000" b="1" cap="small" dirty="0">
              <a:solidFill>
                <a:srgbClr val="223342"/>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CEE1A789-17E6-4890-97CB-7E819E0627D6}"/>
              </a:ext>
            </a:extLst>
          </p:cNvPr>
          <p:cNvSpPr>
            <a:spLocks noGrp="1"/>
          </p:cNvSpPr>
          <p:nvPr>
            <p:ph type="sldNum" sz="quarter" idx="12"/>
          </p:nvPr>
        </p:nvSpPr>
        <p:spPr>
          <a:xfrm>
            <a:off x="6585966" y="6383783"/>
            <a:ext cx="2057400" cy="365125"/>
          </a:xfrm>
        </p:spPr>
        <p:txBody>
          <a:bodyPr/>
          <a:lstStyle/>
          <a:p>
            <a:fld id="{1A30472A-1C9E-4A09-9094-CD977CAB99CE}" type="slidenum">
              <a:rPr lang="en-ZA" b="1" smtClean="0">
                <a:solidFill>
                  <a:schemeClr val="bg1"/>
                </a:solidFill>
              </a:rPr>
              <a:pPr/>
              <a:t>39</a:t>
            </a:fld>
            <a:endParaRPr lang="en-ZA" b="1" dirty="0">
              <a:solidFill>
                <a:schemeClr val="bg1"/>
              </a:solidFill>
            </a:endParaRPr>
          </a:p>
        </p:txBody>
      </p:sp>
      <p:graphicFrame>
        <p:nvGraphicFramePr>
          <p:cNvPr id="7" name="Content Placeholder 2">
            <a:extLst>
              <a:ext uri="{FF2B5EF4-FFF2-40B4-BE49-F238E27FC236}">
                <a16:creationId xmlns:a16="http://schemas.microsoft.com/office/drawing/2014/main" xmlns="" id="{0555F6C8-2C14-4E9D-B918-32D76FC32402}"/>
              </a:ext>
            </a:extLst>
          </p:cNvPr>
          <p:cNvGraphicFramePr>
            <a:graphicFrameLocks noGrp="1"/>
          </p:cNvGraphicFramePr>
          <p:nvPr>
            <p:ph idx="1"/>
            <p:extLst>
              <p:ext uri="{D42A27DB-BD31-4B8C-83A1-F6EECF244321}">
                <p14:modId xmlns:p14="http://schemas.microsoft.com/office/powerpoint/2010/main" xmlns="" val="4121695996"/>
              </p:ext>
            </p:extLst>
          </p:nvPr>
        </p:nvGraphicFramePr>
        <p:xfrm>
          <a:off x="156624" y="841247"/>
          <a:ext cx="8830751" cy="5542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4756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8C9DB2-20E9-4E4B-8CC9-5E1B225E774C}"/>
              </a:ext>
            </a:extLst>
          </p:cNvPr>
          <p:cNvSpPr>
            <a:spLocks noGrp="1"/>
          </p:cNvSpPr>
          <p:nvPr>
            <p:ph type="title"/>
          </p:nvPr>
        </p:nvSpPr>
        <p:spPr>
          <a:xfrm>
            <a:off x="268675" y="291974"/>
            <a:ext cx="7886700" cy="315911"/>
          </a:xfrm>
        </p:spPr>
        <p:txBody>
          <a:bodyPr>
            <a:noAutofit/>
          </a:bodyPr>
          <a:lstStyle/>
          <a:p>
            <a:r>
              <a:rPr lang="en-GB" sz="2000" b="1" cap="small" dirty="0">
                <a:latin typeface="Arial" panose="020B0604020202020204" pitchFamily="34" charset="0"/>
                <a:cs typeface="Arial" panose="020B0604020202020204" pitchFamily="34" charset="0"/>
              </a:rPr>
              <a:t>CROSS-CUTTING STRATEGIC INITIATIVES</a:t>
            </a:r>
            <a:endParaRPr lang="en-US" sz="2000" b="1" cap="small"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44B6DF44-C307-4755-AD11-DDDC0A6650A8}"/>
              </a:ext>
            </a:extLst>
          </p:cNvPr>
          <p:cNvSpPr>
            <a:spLocks noGrp="1"/>
          </p:cNvSpPr>
          <p:nvPr>
            <p:ph type="sldNum" sz="quarter" idx="12"/>
          </p:nvPr>
        </p:nvSpPr>
        <p:spPr>
          <a:xfrm>
            <a:off x="6649974" y="6383463"/>
            <a:ext cx="2057400" cy="365125"/>
          </a:xfrm>
        </p:spPr>
        <p:txBody>
          <a:bodyPr/>
          <a:lstStyle/>
          <a:p>
            <a:fld id="{1A30472A-1C9E-4A09-9094-CD977CAB99CE}" type="slidenum">
              <a:rPr lang="en-ZA" b="1" smtClean="0">
                <a:solidFill>
                  <a:schemeClr val="bg1"/>
                </a:solidFill>
              </a:rPr>
              <a:pPr/>
              <a:t>4</a:t>
            </a:fld>
            <a:endParaRPr lang="en-ZA" b="1" dirty="0">
              <a:solidFill>
                <a:schemeClr val="bg1"/>
              </a:solidFill>
            </a:endParaRPr>
          </a:p>
        </p:txBody>
      </p:sp>
      <p:sp>
        <p:nvSpPr>
          <p:cNvPr id="3" name="Content Placeholder 2">
            <a:extLst>
              <a:ext uri="{FF2B5EF4-FFF2-40B4-BE49-F238E27FC236}">
                <a16:creationId xmlns:a16="http://schemas.microsoft.com/office/drawing/2014/main" xmlns="" id="{8761CC23-2502-4AF6-9E46-6FE63296D5B6}"/>
              </a:ext>
            </a:extLst>
          </p:cNvPr>
          <p:cNvSpPr>
            <a:spLocks noGrp="1"/>
          </p:cNvSpPr>
          <p:nvPr>
            <p:ph idx="1"/>
          </p:nvPr>
        </p:nvSpPr>
        <p:spPr>
          <a:xfrm>
            <a:off x="201167" y="1335023"/>
            <a:ext cx="8385785" cy="5048440"/>
          </a:xfrm>
        </p:spPr>
        <p:txBody>
          <a:bodyPr>
            <a:normAutofit fontScale="85000" lnSpcReduction="20000"/>
          </a:bodyPr>
          <a:lstStyle/>
          <a:p>
            <a:pPr indent="-180000" algn="just">
              <a:lnSpc>
                <a:spcPct val="120000"/>
              </a:lnSpc>
              <a:spcBef>
                <a:spcPts val="600"/>
              </a:spcBef>
              <a:buClr>
                <a:srgbClr val="223342"/>
              </a:buClr>
              <a:buSzPct val="100000"/>
            </a:pPr>
            <a:r>
              <a:rPr lang="en-US" sz="1700" b="1" dirty="0">
                <a:latin typeface="Arial" panose="020B0604020202020204" pitchFamily="34" charset="0"/>
                <a:cs typeface="Arial" panose="020B0604020202020204" pitchFamily="34" charset="0"/>
              </a:rPr>
              <a:t>Building an IPAC Organisation</a:t>
            </a:r>
          </a:p>
          <a:p>
            <a:pPr marL="620100" lvl="1" indent="-285750" algn="just">
              <a:lnSpc>
                <a:spcPct val="120000"/>
              </a:lnSpc>
              <a:spcBef>
                <a:spcPts val="600"/>
              </a:spcBef>
              <a:buClr>
                <a:srgbClr val="223342"/>
              </a:buClr>
              <a:buSzPct val="100000"/>
              <a:buFont typeface="Courier New" panose="02070309020205020404" pitchFamily="49" charset="0"/>
              <a:buChar char="-"/>
            </a:pPr>
            <a:r>
              <a:rPr lang="en-US" sz="1700" dirty="0">
                <a:latin typeface="Arial" panose="020B0604020202020204" pitchFamily="34" charset="0"/>
                <a:cs typeface="Arial" panose="020B0604020202020204" pitchFamily="34" charset="0"/>
              </a:rPr>
              <a:t>All strategic initiatives are designed to strengthen &amp; complement the interrelated IPAC pillars.</a:t>
            </a:r>
          </a:p>
          <a:p>
            <a:pPr marL="620100" lvl="1" indent="-285750" algn="just">
              <a:lnSpc>
                <a:spcPct val="120000"/>
              </a:lnSpc>
              <a:spcBef>
                <a:spcPts val="600"/>
              </a:spcBef>
              <a:buClr>
                <a:srgbClr val="223342"/>
              </a:buClr>
              <a:buSzPct val="100000"/>
              <a:buFont typeface="Courier New" panose="02070309020205020404" pitchFamily="49" charset="0"/>
              <a:buChar char="-"/>
            </a:pPr>
            <a:r>
              <a:rPr lang="en-US" sz="1700" dirty="0">
                <a:latin typeface="Arial" panose="020B0604020202020204" pitchFamily="34" charset="0"/>
                <a:cs typeface="Arial" panose="020B0604020202020204" pitchFamily="34" charset="0"/>
              </a:rPr>
              <a:t>We are getting our house in order, including by holding corrupt and unethical NPA staff to account</a:t>
            </a:r>
          </a:p>
          <a:p>
            <a:pPr marL="180000" indent="-180000" algn="just">
              <a:lnSpc>
                <a:spcPct val="120000"/>
              </a:lnSpc>
              <a:spcBef>
                <a:spcPts val="600"/>
              </a:spcBef>
              <a:buClr>
                <a:srgbClr val="223342"/>
              </a:buClr>
              <a:buSzPct val="100000"/>
            </a:pPr>
            <a:r>
              <a:rPr lang="en-US" sz="1700" b="1" dirty="0">
                <a:latin typeface="Arial" panose="020B0604020202020204" pitchFamily="34" charset="0"/>
                <a:cs typeface="Arial" panose="020B0604020202020204" pitchFamily="34" charset="0"/>
              </a:rPr>
              <a:t>NPA Independence</a:t>
            </a:r>
          </a:p>
          <a:p>
            <a:pPr marL="620100" lvl="1" indent="-285750" algn="just">
              <a:lnSpc>
                <a:spcPct val="120000"/>
              </a:lnSpc>
              <a:spcBef>
                <a:spcPts val="600"/>
              </a:spcBef>
              <a:buClr>
                <a:srgbClr val="223342"/>
              </a:buClr>
              <a:buSzPct val="100000"/>
              <a:buFont typeface="Courier New" panose="02070309020205020404" pitchFamily="49" charset="0"/>
              <a:buChar char="-"/>
            </a:pPr>
            <a:r>
              <a:rPr lang="en-US" sz="1700" dirty="0">
                <a:latin typeface="Arial" panose="020B0604020202020204" pitchFamily="34" charset="0"/>
                <a:cs typeface="Arial" panose="020B0604020202020204" pitchFamily="34" charset="0"/>
              </a:rPr>
              <a:t>This is a priority for the NPA. Submitted an affidavit to the </a:t>
            </a:r>
            <a:r>
              <a:rPr lang="en-US" sz="1700" dirty="0" err="1">
                <a:latin typeface="Arial" panose="020B0604020202020204" pitchFamily="34" charset="0"/>
                <a:cs typeface="Arial" panose="020B0604020202020204" pitchFamily="34" charset="0"/>
              </a:rPr>
              <a:t>Zondo</a:t>
            </a:r>
            <a:r>
              <a:rPr lang="en-US" sz="1700" dirty="0">
                <a:latin typeface="Arial" panose="020B0604020202020204" pitchFamily="34" charset="0"/>
                <a:cs typeface="Arial" panose="020B0604020202020204" pitchFamily="34" charset="0"/>
              </a:rPr>
              <a:t> Commission which makes a solid legal case for the </a:t>
            </a:r>
            <a:r>
              <a:rPr lang="en-US" sz="1700" i="1" dirty="0">
                <a:latin typeface="Arial" panose="020B0604020202020204" pitchFamily="34" charset="0"/>
                <a:cs typeface="Arial" panose="020B0604020202020204" pitchFamily="34" charset="0"/>
              </a:rPr>
              <a:t>de jure </a:t>
            </a:r>
            <a:r>
              <a:rPr lang="en-US" sz="1700" dirty="0">
                <a:latin typeface="Arial" panose="020B0604020202020204" pitchFamily="34" charset="0"/>
                <a:cs typeface="Arial" panose="020B0604020202020204" pitchFamily="34" charset="0"/>
              </a:rPr>
              <a:t>and</a:t>
            </a:r>
            <a:r>
              <a:rPr lang="en-US" sz="1700" i="1" dirty="0">
                <a:latin typeface="Arial" panose="020B0604020202020204" pitchFamily="34" charset="0"/>
                <a:cs typeface="Arial" panose="020B0604020202020204" pitchFamily="34" charset="0"/>
              </a:rPr>
              <a:t> de facto </a:t>
            </a:r>
            <a:r>
              <a:rPr lang="en-US" sz="1700" dirty="0">
                <a:latin typeface="Arial" panose="020B0604020202020204" pitchFamily="34" charset="0"/>
                <a:cs typeface="Arial" panose="020B0604020202020204" pitchFamily="34" charset="0"/>
              </a:rPr>
              <a:t>independence of the NPA.</a:t>
            </a:r>
          </a:p>
          <a:p>
            <a:pPr marL="620100" lvl="1" indent="-285750" algn="just">
              <a:lnSpc>
                <a:spcPct val="120000"/>
              </a:lnSpc>
              <a:spcBef>
                <a:spcPts val="600"/>
              </a:spcBef>
              <a:buClr>
                <a:srgbClr val="223342"/>
              </a:buClr>
              <a:buSzPct val="100000"/>
              <a:buFont typeface="Courier New" panose="02070309020205020404" pitchFamily="49" charset="0"/>
              <a:buChar char="-"/>
            </a:pPr>
            <a:r>
              <a:rPr lang="en-US" sz="1700" dirty="0">
                <a:latin typeface="Arial" panose="020B0604020202020204" pitchFamily="34" charset="0"/>
                <a:cs typeface="Arial" panose="020B0604020202020204" pitchFamily="34" charset="0"/>
              </a:rPr>
              <a:t>Initial discussions are underway with the Minister to establish a working group to ensure we are all on the same page.</a:t>
            </a:r>
            <a:endParaRPr lang="en-GB" sz="1700" dirty="0">
              <a:latin typeface="Arial" panose="020B0604020202020204" pitchFamily="34" charset="0"/>
              <a:cs typeface="Arial" panose="020B0604020202020204" pitchFamily="34" charset="0"/>
            </a:endParaRPr>
          </a:p>
          <a:p>
            <a:pPr indent="-180000" algn="just">
              <a:lnSpc>
                <a:spcPct val="120000"/>
              </a:lnSpc>
              <a:spcBef>
                <a:spcPts val="600"/>
              </a:spcBef>
              <a:buClr>
                <a:srgbClr val="223342"/>
              </a:buClr>
              <a:buSzPct val="100000"/>
            </a:pPr>
            <a:r>
              <a:rPr lang="en-US" sz="1700" b="1" dirty="0">
                <a:latin typeface="Arial" panose="020B0604020202020204" pitchFamily="34" charset="0"/>
                <a:cs typeface="Arial" panose="020B0604020202020204" pitchFamily="34" charset="0"/>
              </a:rPr>
              <a:t>Office for Complaints &amp; Ethics (OCE)</a:t>
            </a:r>
          </a:p>
          <a:p>
            <a:pPr marL="620100" lvl="1" indent="-285750" algn="just">
              <a:lnSpc>
                <a:spcPct val="120000"/>
              </a:lnSpc>
              <a:spcBef>
                <a:spcPts val="600"/>
              </a:spcBef>
              <a:buClr>
                <a:srgbClr val="223342"/>
              </a:buClr>
              <a:buSzPct val="100000"/>
              <a:buFont typeface="Courier New" panose="02070309020205020404" pitchFamily="49" charset="0"/>
              <a:buChar char="-"/>
            </a:pPr>
            <a:r>
              <a:rPr lang="en-US" sz="1700" dirty="0">
                <a:latin typeface="Arial" panose="020B0604020202020204" pitchFamily="34" charset="0"/>
                <a:cs typeface="Arial" panose="020B0604020202020204" pitchFamily="34" charset="0"/>
              </a:rPr>
              <a:t>Progressing well – proposal on draft legislation, mandate &amp; staffing requirements will be finalised by 30 November 2021. Will assist in promoting accountability of all NPA staff, including the top leadership.</a:t>
            </a:r>
          </a:p>
          <a:p>
            <a:pPr indent="-180000" algn="just">
              <a:lnSpc>
                <a:spcPct val="120000"/>
              </a:lnSpc>
              <a:spcBef>
                <a:spcPts val="600"/>
              </a:spcBef>
              <a:buClr>
                <a:srgbClr val="223342"/>
              </a:buClr>
              <a:buSzPct val="100000"/>
            </a:pPr>
            <a:r>
              <a:rPr lang="en-US" sz="1700" b="1" dirty="0">
                <a:latin typeface="Arial" panose="020B0604020202020204" pitchFamily="34" charset="0"/>
                <a:cs typeface="Arial" panose="020B0604020202020204" pitchFamily="34" charset="0"/>
              </a:rPr>
              <a:t>Innovation</a:t>
            </a:r>
          </a:p>
          <a:p>
            <a:pPr marL="620100" lvl="1" indent="-285750" algn="just">
              <a:lnSpc>
                <a:spcPct val="120000"/>
              </a:lnSpc>
              <a:spcBef>
                <a:spcPts val="600"/>
              </a:spcBef>
              <a:buClr>
                <a:srgbClr val="223342"/>
              </a:buClr>
              <a:buSzPct val="100000"/>
              <a:buFont typeface="Courier New" panose="02070309020205020404" pitchFamily="49" charset="0"/>
              <a:buChar char="-"/>
            </a:pPr>
            <a:r>
              <a:rPr lang="en-US" sz="1700" dirty="0">
                <a:latin typeface="Arial" panose="020B0604020202020204" pitchFamily="34" charset="0"/>
                <a:cs typeface="Arial" panose="020B0604020202020204" pitchFamily="34" charset="0"/>
              </a:rPr>
              <a:t>Established the Innovation, Policy and Support Office (IPSO) as a permanent resource to support innovation across all parts of the NPA. </a:t>
            </a:r>
          </a:p>
          <a:p>
            <a:pPr marL="620100" lvl="1" indent="-285750" algn="just">
              <a:lnSpc>
                <a:spcPct val="120000"/>
              </a:lnSpc>
              <a:spcBef>
                <a:spcPts val="600"/>
              </a:spcBef>
              <a:buClr>
                <a:srgbClr val="223342"/>
              </a:buClr>
              <a:buSzPct val="100000"/>
              <a:buFont typeface="Courier New" panose="02070309020205020404" pitchFamily="49" charset="0"/>
              <a:buChar char="-"/>
            </a:pPr>
            <a:r>
              <a:rPr lang="en-US" sz="1700" dirty="0">
                <a:latin typeface="Arial" panose="020B0604020202020204" pitchFamily="34" charset="0"/>
                <a:cs typeface="Arial" panose="020B0604020202020204" pitchFamily="34" charset="0"/>
              </a:rPr>
              <a:t>IPSO has developed and supported many projects that are being implemented by various business units.</a:t>
            </a:r>
          </a:p>
          <a:p>
            <a:pPr lvl="1" indent="-180000" algn="just">
              <a:lnSpc>
                <a:spcPct val="120000"/>
              </a:lnSpc>
              <a:spcBef>
                <a:spcPts val="600"/>
              </a:spcBef>
              <a:buClr>
                <a:srgbClr val="95724F"/>
              </a:buClr>
              <a:buSzPct val="100000"/>
            </a:pPr>
            <a:endParaRPr lang="en-US" sz="15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3905854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175D4-EA48-4908-85BC-46D4C1FE9D07}"/>
              </a:ext>
            </a:extLst>
          </p:cNvPr>
          <p:cNvSpPr>
            <a:spLocks noGrp="1"/>
          </p:cNvSpPr>
          <p:nvPr>
            <p:ph type="title"/>
          </p:nvPr>
        </p:nvSpPr>
        <p:spPr>
          <a:xfrm>
            <a:off x="203921" y="-309710"/>
            <a:ext cx="7886700" cy="1325563"/>
          </a:xfrm>
        </p:spPr>
        <p:txBody>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FATF RECOMMENDATIONS</a:t>
            </a:r>
            <a:endParaRPr lang="en-US" sz="2000" b="1" cap="small" dirty="0">
              <a:solidFill>
                <a:srgbClr val="223342"/>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CEE1A789-17E6-4890-97CB-7E819E0627D6}"/>
              </a:ext>
            </a:extLst>
          </p:cNvPr>
          <p:cNvSpPr>
            <a:spLocks noGrp="1"/>
          </p:cNvSpPr>
          <p:nvPr>
            <p:ph type="sldNum" sz="quarter" idx="12"/>
          </p:nvPr>
        </p:nvSpPr>
        <p:spPr>
          <a:xfrm>
            <a:off x="6585966" y="6383783"/>
            <a:ext cx="2057400" cy="365125"/>
          </a:xfrm>
        </p:spPr>
        <p:txBody>
          <a:bodyPr/>
          <a:lstStyle/>
          <a:p>
            <a:fld id="{1A30472A-1C9E-4A09-9094-CD977CAB99CE}" type="slidenum">
              <a:rPr lang="en-ZA" b="1" smtClean="0">
                <a:solidFill>
                  <a:schemeClr val="bg1"/>
                </a:solidFill>
              </a:rPr>
              <a:pPr/>
              <a:t>40</a:t>
            </a:fld>
            <a:endParaRPr lang="en-ZA" b="1" dirty="0">
              <a:solidFill>
                <a:schemeClr val="bg1"/>
              </a:solidFill>
            </a:endParaRPr>
          </a:p>
        </p:txBody>
      </p:sp>
      <p:graphicFrame>
        <p:nvGraphicFramePr>
          <p:cNvPr id="7" name="Content Placeholder 2">
            <a:extLst>
              <a:ext uri="{FF2B5EF4-FFF2-40B4-BE49-F238E27FC236}">
                <a16:creationId xmlns:a16="http://schemas.microsoft.com/office/drawing/2014/main" xmlns="" id="{0555F6C8-2C14-4E9D-B918-32D76FC32402}"/>
              </a:ext>
            </a:extLst>
          </p:cNvPr>
          <p:cNvGraphicFramePr>
            <a:graphicFrameLocks noGrp="1"/>
          </p:cNvGraphicFramePr>
          <p:nvPr>
            <p:ph idx="1"/>
            <p:extLst>
              <p:ext uri="{D42A27DB-BD31-4B8C-83A1-F6EECF244321}">
                <p14:modId xmlns:p14="http://schemas.microsoft.com/office/powerpoint/2010/main" xmlns="" val="1656377772"/>
              </p:ext>
            </p:extLst>
          </p:nvPr>
        </p:nvGraphicFramePr>
        <p:xfrm>
          <a:off x="445661" y="670660"/>
          <a:ext cx="7037706" cy="551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27327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6F9D727-5D50-884E-8639-5E2A6F7A8E0E}"/>
              </a:ext>
            </a:extLst>
          </p:cNvPr>
          <p:cNvSpPr>
            <a:spLocks noGrp="1"/>
          </p:cNvSpPr>
          <p:nvPr>
            <p:ph type="sldNum" sz="quarter" idx="12"/>
          </p:nvPr>
        </p:nvSpPr>
        <p:spPr/>
        <p:txBody>
          <a:bodyPr/>
          <a:lstStyle/>
          <a:p>
            <a:fld id="{1A30472A-1C9E-4A09-9094-CD977CAB99CE}" type="slidenum">
              <a:rPr lang="en-ZA" smtClean="0"/>
              <a:pPr/>
              <a:t>41</a:t>
            </a:fld>
            <a:endParaRPr lang="en-ZA"/>
          </a:p>
        </p:txBody>
      </p:sp>
      <p:sp>
        <p:nvSpPr>
          <p:cNvPr id="5" name="Title 1">
            <a:extLst>
              <a:ext uri="{FF2B5EF4-FFF2-40B4-BE49-F238E27FC236}">
                <a16:creationId xmlns:a16="http://schemas.microsoft.com/office/drawing/2014/main" xmlns="" id="{98B60283-6D85-1D41-B3C1-5992C25BD10F}"/>
              </a:ext>
            </a:extLst>
          </p:cNvPr>
          <p:cNvSpPr>
            <a:spLocks noGrp="1"/>
          </p:cNvSpPr>
          <p:nvPr>
            <p:ph type="title"/>
          </p:nvPr>
        </p:nvSpPr>
        <p:spPr>
          <a:xfrm>
            <a:off x="203921" y="-309710"/>
            <a:ext cx="7886700" cy="1325563"/>
          </a:xfrm>
        </p:spPr>
        <p:txBody>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FATF RECOMMENDATIONS</a:t>
            </a:r>
            <a:endParaRPr lang="en-US" sz="2000" b="1" cap="small" dirty="0">
              <a:solidFill>
                <a:srgbClr val="223342"/>
              </a:solidFill>
              <a:latin typeface="Arial" panose="020B0604020202020204" pitchFamily="34" charset="0"/>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xmlns="" id="{0842471D-F8C9-394F-A2F7-BEEB32AF60E9}"/>
              </a:ext>
            </a:extLst>
          </p:cNvPr>
          <p:cNvGraphicFramePr>
            <a:graphicFrameLocks noGrp="1"/>
          </p:cNvGraphicFramePr>
          <p:nvPr>
            <p:ph idx="1"/>
            <p:extLst>
              <p:ext uri="{D42A27DB-BD31-4B8C-83A1-F6EECF244321}">
                <p14:modId xmlns:p14="http://schemas.microsoft.com/office/powerpoint/2010/main" xmlns="" val="1963802929"/>
              </p:ext>
            </p:extLst>
          </p:nvPr>
        </p:nvGraphicFramePr>
        <p:xfrm>
          <a:off x="628650" y="856411"/>
          <a:ext cx="6753927" cy="5516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6914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1325563"/>
          </a:xfrm>
          <a:noFill/>
          <a:effectLst>
            <a:innerShdw blurRad="63500" dist="50800" dir="13500000">
              <a:prstClr val="black">
                <a:alpha val="50000"/>
              </a:prstClr>
            </a:innerShdw>
          </a:effectLst>
        </p:spPr>
        <p:txBody>
          <a:bodyPr/>
          <a:lstStyle/>
          <a:p>
            <a:pPr algn="ctr"/>
            <a:r>
              <a:rPr lang="en-US" b="1" dirty="0">
                <a:latin typeface="Arial Black" panose="020B0A04020102020204" pitchFamily="34" charset="0"/>
              </a:rPr>
              <a:t>ASSET FORFEITURE </a:t>
            </a:r>
            <a:br>
              <a:rPr lang="en-US" b="1" dirty="0">
                <a:latin typeface="Arial Black" panose="020B0A04020102020204" pitchFamily="34" charset="0"/>
              </a:rPr>
            </a:br>
            <a:r>
              <a:rPr lang="en-US" b="1" dirty="0">
                <a:latin typeface="Arial Black" panose="020B0A04020102020204" pitchFamily="34" charset="0"/>
              </a:rPr>
              <a:t>Adv Rabaji-Rasethaba </a:t>
            </a: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42</a:t>
            </a:fld>
            <a:endParaRPr lang="en-ZA"/>
          </a:p>
        </p:txBody>
      </p:sp>
    </p:spTree>
    <p:extLst>
      <p:ext uri="{BB962C8B-B14F-4D97-AF65-F5344CB8AC3E}">
        <p14:creationId xmlns:p14="http://schemas.microsoft.com/office/powerpoint/2010/main" xmlns="" val="3250738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45878" y="-198399"/>
            <a:ext cx="7886700" cy="1325563"/>
          </a:xfrm>
        </p:spPr>
        <p:txBody>
          <a:bodyPr>
            <a:normAutofit/>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ASSET FORFEITURE </a:t>
            </a:r>
            <a:endParaRPr lang="en-ZA" sz="2000" dirty="0"/>
          </a:p>
        </p:txBody>
      </p:sp>
      <p:sp>
        <p:nvSpPr>
          <p:cNvPr id="4" name="Slide Number Placeholder 3">
            <a:extLst>
              <a:ext uri="{FF2B5EF4-FFF2-40B4-BE49-F238E27FC236}">
                <a16:creationId xmlns:a16="http://schemas.microsoft.com/office/drawing/2014/main" xmlns="" id="{D0C1E666-F4AF-408F-8442-4646776C23EA}"/>
              </a:ext>
            </a:extLst>
          </p:cNvPr>
          <p:cNvSpPr>
            <a:spLocks noGrp="1"/>
          </p:cNvSpPr>
          <p:nvPr>
            <p:ph type="sldNum" sz="quarter" idx="12"/>
          </p:nvPr>
        </p:nvSpPr>
        <p:spPr>
          <a:xfrm>
            <a:off x="6622542" y="6410579"/>
            <a:ext cx="2057400" cy="365125"/>
          </a:xfrm>
        </p:spPr>
        <p:txBody>
          <a:bodyPr/>
          <a:lstStyle/>
          <a:p>
            <a:fld id="{1A30472A-1C9E-4A09-9094-CD977CAB99CE}" type="slidenum">
              <a:rPr lang="en-ZA" b="1" smtClean="0">
                <a:solidFill>
                  <a:schemeClr val="bg1"/>
                </a:solidFill>
              </a:rPr>
              <a:pPr/>
              <a:t>43</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45878" y="1254755"/>
            <a:ext cx="8157459" cy="4550622"/>
          </a:xfrm>
        </p:spPr>
        <p:txBody>
          <a:bodyPr>
            <a:normAutofit/>
          </a:bodyPr>
          <a:lstStyle/>
          <a:p>
            <a:pPr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First period after appointment - focus on assessing and re-building</a:t>
            </a:r>
          </a:p>
          <a:p>
            <a:pPr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Developed a High Performance Plan</a:t>
            </a:r>
          </a:p>
          <a:p>
            <a:pPr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Capacitating the AFU</a:t>
            </a:r>
          </a:p>
          <a:p>
            <a:pPr lvl="1"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Filling of vacant posts and creation of additional posts</a:t>
            </a:r>
          </a:p>
          <a:p>
            <a:pPr lvl="1"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Contract Appointments</a:t>
            </a:r>
          </a:p>
          <a:p>
            <a:pPr lvl="1"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Establishment of 5 Satellite Offices </a:t>
            </a:r>
          </a:p>
          <a:p>
            <a:pPr lvl="1"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Restructuring of Head Office Component to better serve regions</a:t>
            </a:r>
          </a:p>
          <a:p>
            <a:pPr lvl="1"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Bolster Asset and Financial Management</a:t>
            </a:r>
          </a:p>
          <a:p>
            <a:pPr lvl="1"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Development of a Research and Training capacity within the AFU</a:t>
            </a:r>
          </a:p>
          <a:p>
            <a:pPr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Strengthening Partnerships</a:t>
            </a:r>
          </a:p>
          <a:p>
            <a:pPr lvl="1"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Skills Development in conjunction with ACTT Partners</a:t>
            </a:r>
          </a:p>
          <a:p>
            <a:pPr lvl="1"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Co-Location with DPCI (PCSI)</a:t>
            </a:r>
          </a:p>
          <a:p>
            <a:pPr lvl="1" indent="-180000" algn="just">
              <a:lnSpc>
                <a:spcPct val="120000"/>
              </a:lnSpc>
              <a:spcBef>
                <a:spcPts val="600"/>
              </a:spcBef>
              <a:buClr>
                <a:srgbClr val="95724F"/>
              </a:buClr>
              <a:buSzPct val="100000"/>
            </a:pPr>
            <a:r>
              <a:rPr lang="en-ZA" sz="1400" dirty="0">
                <a:latin typeface="Arial" panose="020B0604020202020204" pitchFamily="34" charset="0"/>
                <a:cs typeface="Arial" panose="020B0604020202020204" pitchFamily="34" charset="0"/>
              </a:rPr>
              <a:t>Tri-partite agreement between NPA(AFU, SCCU), FIC and DPCI</a:t>
            </a:r>
          </a:p>
          <a:p>
            <a:pPr indent="-180000" algn="just">
              <a:lnSpc>
                <a:spcPct val="150000"/>
              </a:lnSpc>
              <a:spcBef>
                <a:spcPts val="600"/>
              </a:spcBef>
              <a:buClr>
                <a:srgbClr val="223342"/>
              </a:buClr>
              <a:buSzPct val="100000"/>
            </a:pP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78676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45878" y="-198399"/>
            <a:ext cx="7886700" cy="1325563"/>
          </a:xfrm>
        </p:spPr>
        <p:txBody>
          <a:bodyPr>
            <a:normAutofit/>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ASSET FORFEITURE SIGNIFICANT CASES</a:t>
            </a:r>
            <a:endParaRPr lang="en-ZA" sz="2000" dirty="0"/>
          </a:p>
        </p:txBody>
      </p:sp>
      <p:sp>
        <p:nvSpPr>
          <p:cNvPr id="4" name="Slide Number Placeholder 3">
            <a:extLst>
              <a:ext uri="{FF2B5EF4-FFF2-40B4-BE49-F238E27FC236}">
                <a16:creationId xmlns:a16="http://schemas.microsoft.com/office/drawing/2014/main" xmlns="" id="{D0C1E666-F4AF-408F-8442-4646776C23EA}"/>
              </a:ext>
            </a:extLst>
          </p:cNvPr>
          <p:cNvSpPr>
            <a:spLocks noGrp="1"/>
          </p:cNvSpPr>
          <p:nvPr>
            <p:ph type="sldNum" sz="quarter" idx="12"/>
          </p:nvPr>
        </p:nvSpPr>
        <p:spPr>
          <a:xfrm>
            <a:off x="6622542" y="6410579"/>
            <a:ext cx="2057400" cy="365125"/>
          </a:xfrm>
        </p:spPr>
        <p:txBody>
          <a:bodyPr/>
          <a:lstStyle/>
          <a:p>
            <a:fld id="{1A30472A-1C9E-4A09-9094-CD977CAB99CE}" type="slidenum">
              <a:rPr lang="en-ZA" b="1" smtClean="0">
                <a:solidFill>
                  <a:schemeClr val="bg1"/>
                </a:solidFill>
              </a:rPr>
              <a:pPr/>
              <a:t>44</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245878" y="1127163"/>
            <a:ext cx="8157459" cy="5283415"/>
          </a:xfrm>
        </p:spPr>
        <p:txBody>
          <a:bodyPr>
            <a:normAutofit fontScale="92500" lnSpcReduction="10000"/>
          </a:bodyPr>
          <a:lstStyle/>
          <a:p>
            <a:pPr marL="0" indent="0" algn="just">
              <a:lnSpc>
                <a:spcPct val="150000"/>
              </a:lnSpc>
              <a:spcBef>
                <a:spcPts val="600"/>
              </a:spcBef>
              <a:buClr>
                <a:srgbClr val="223342"/>
              </a:buClr>
              <a:buSzPct val="100000"/>
              <a:buNone/>
            </a:pPr>
            <a:r>
              <a:rPr lang="en-ZA" sz="1500" b="1" dirty="0">
                <a:latin typeface="Arial" panose="020B0604020202020204" pitchFamily="34" charset="0"/>
                <a:cs typeface="Arial" panose="020B0604020202020204" pitchFamily="34" charset="0"/>
              </a:rPr>
              <a:t>Significant cases:</a:t>
            </a:r>
          </a:p>
          <a:p>
            <a:pPr lvl="1" indent="-180000" algn="just">
              <a:lnSpc>
                <a:spcPct val="120000"/>
              </a:lnSpc>
              <a:spcBef>
                <a:spcPts val="600"/>
              </a:spcBef>
              <a:buSzPct val="100000"/>
            </a:pPr>
            <a:r>
              <a:rPr lang="en-US" sz="1500" dirty="0" err="1">
                <a:latin typeface="Arial" panose="020B0604020202020204" pitchFamily="34" charset="0"/>
                <a:cs typeface="Arial" panose="020B0604020202020204" pitchFamily="34" charset="0"/>
              </a:rPr>
              <a:t>Coinit</a:t>
            </a:r>
            <a:r>
              <a:rPr lang="en-US" sz="1500" dirty="0">
                <a:latin typeface="Arial" panose="020B0604020202020204" pitchFamily="34" charset="0"/>
                <a:cs typeface="Arial" panose="020B0604020202020204" pitchFamily="34" charset="0"/>
              </a:rPr>
              <a:t> Ponzi Scheme (KZN Office)</a:t>
            </a:r>
          </a:p>
          <a:p>
            <a:pPr lvl="2" indent="-180000" algn="just">
              <a:lnSpc>
                <a:spcPct val="120000"/>
              </a:lnSpc>
              <a:spcBef>
                <a:spcPts val="600"/>
              </a:spcBef>
              <a:buSzPct val="100000"/>
            </a:pPr>
            <a:r>
              <a:rPr lang="en-US" dirty="0">
                <a:latin typeface="Arial" panose="020B0604020202020204" pitchFamily="34" charset="0"/>
                <a:cs typeface="Arial" panose="020B0604020202020204" pitchFamily="34" charset="0"/>
              </a:rPr>
              <a:t>R106m preserved and R81m Forfeited</a:t>
            </a:r>
            <a:endParaRPr lang="en-ZA" dirty="0">
              <a:latin typeface="Arial" panose="020B0604020202020204" pitchFamily="34" charset="0"/>
              <a:cs typeface="Arial" panose="020B0604020202020204" pitchFamily="34" charset="0"/>
            </a:endParaRPr>
          </a:p>
          <a:p>
            <a:pPr lvl="1" indent="-180000" algn="just">
              <a:lnSpc>
                <a:spcPct val="120000"/>
              </a:lnSpc>
              <a:spcBef>
                <a:spcPts val="600"/>
              </a:spcBef>
              <a:buSzPct val="100000"/>
            </a:pPr>
            <a:r>
              <a:rPr lang="en-US" sz="1500" dirty="0">
                <a:latin typeface="Arial" panose="020B0604020202020204" pitchFamily="34" charset="0"/>
                <a:cs typeface="Arial" panose="020B0604020202020204" pitchFamily="34" charset="0"/>
              </a:rPr>
              <a:t>A</a:t>
            </a:r>
            <a:r>
              <a:rPr lang="en-ZA" sz="1500" dirty="0" err="1">
                <a:latin typeface="Arial" panose="020B0604020202020204" pitchFamily="34" charset="0"/>
                <a:cs typeface="Arial" panose="020B0604020202020204" pitchFamily="34" charset="0"/>
              </a:rPr>
              <a:t>sbestos</a:t>
            </a:r>
            <a:r>
              <a:rPr lang="en-ZA" sz="1500" dirty="0">
                <a:latin typeface="Arial" panose="020B0604020202020204" pitchFamily="34" charset="0"/>
                <a:cs typeface="Arial" panose="020B0604020202020204" pitchFamily="34" charset="0"/>
              </a:rPr>
              <a:t> Case (FS Office)</a:t>
            </a:r>
          </a:p>
          <a:p>
            <a:pPr lvl="2" indent="-180000" algn="just">
              <a:lnSpc>
                <a:spcPct val="120000"/>
              </a:lnSpc>
              <a:spcBef>
                <a:spcPts val="600"/>
              </a:spcBef>
              <a:buSzPct val="100000"/>
            </a:pPr>
            <a:r>
              <a:rPr lang="en-US" dirty="0">
                <a:latin typeface="Arial" panose="020B0604020202020204" pitchFamily="34" charset="0"/>
                <a:cs typeface="Arial" panose="020B0604020202020204" pitchFamily="34" charset="0"/>
              </a:rPr>
              <a:t>R</a:t>
            </a:r>
            <a:r>
              <a:rPr lang="en-ZA" dirty="0">
                <a:latin typeface="Arial" panose="020B0604020202020204" pitchFamily="34" charset="0"/>
                <a:cs typeface="Arial" panose="020B0604020202020204" pitchFamily="34" charset="0"/>
              </a:rPr>
              <a:t>300m preserved</a:t>
            </a:r>
          </a:p>
          <a:p>
            <a:pPr lvl="1" indent="-180000" algn="just">
              <a:lnSpc>
                <a:spcPct val="120000"/>
              </a:lnSpc>
              <a:spcBef>
                <a:spcPts val="600"/>
              </a:spcBef>
              <a:buSzPct val="100000"/>
            </a:pPr>
            <a:r>
              <a:rPr lang="en-US" sz="1500" dirty="0">
                <a:latin typeface="Arial" panose="020B0604020202020204" pitchFamily="34" charset="0"/>
                <a:cs typeface="Arial" panose="020B0604020202020204" pitchFamily="34" charset="0"/>
              </a:rPr>
              <a:t>I</a:t>
            </a:r>
            <a:r>
              <a:rPr lang="en-ZA" sz="1500" dirty="0" err="1">
                <a:latin typeface="Arial" panose="020B0604020202020204" pitchFamily="34" charset="0"/>
                <a:cs typeface="Arial" panose="020B0604020202020204" pitchFamily="34" charset="0"/>
              </a:rPr>
              <a:t>mpossible</a:t>
            </a:r>
            <a:r>
              <a:rPr lang="en-ZA" sz="1500" dirty="0">
                <a:latin typeface="Arial" panose="020B0604020202020204" pitchFamily="34" charset="0"/>
                <a:cs typeface="Arial" panose="020B0604020202020204" pitchFamily="34" charset="0"/>
              </a:rPr>
              <a:t> Solutions (UIF Fraud – Covid Funds)</a:t>
            </a:r>
          </a:p>
          <a:p>
            <a:pPr lvl="2" indent="-180000" algn="just">
              <a:lnSpc>
                <a:spcPct val="120000"/>
              </a:lnSpc>
              <a:spcBef>
                <a:spcPts val="600"/>
              </a:spcBef>
              <a:buSzPct val="100000"/>
            </a:pPr>
            <a:r>
              <a:rPr lang="en-US" dirty="0">
                <a:latin typeface="Arial" panose="020B0604020202020204" pitchFamily="34" charset="0"/>
                <a:cs typeface="Arial" panose="020B0604020202020204" pitchFamily="34" charset="0"/>
              </a:rPr>
              <a:t>R</a:t>
            </a:r>
            <a:r>
              <a:rPr lang="en-ZA" dirty="0">
                <a:latin typeface="Arial" panose="020B0604020202020204" pitchFamily="34" charset="0"/>
                <a:cs typeface="Arial" panose="020B0604020202020204" pitchFamily="34" charset="0"/>
              </a:rPr>
              <a:t>112m preserved</a:t>
            </a:r>
          </a:p>
          <a:p>
            <a:pPr lvl="1" indent="-180000" algn="just">
              <a:lnSpc>
                <a:spcPct val="120000"/>
              </a:lnSpc>
              <a:spcBef>
                <a:spcPts val="600"/>
              </a:spcBef>
              <a:buSzPct val="100000"/>
            </a:pPr>
            <a:r>
              <a:rPr lang="en-US" sz="1500" dirty="0">
                <a:latin typeface="Arial" panose="020B0604020202020204" pitchFamily="34" charset="0"/>
                <a:cs typeface="Arial" panose="020B0604020202020204" pitchFamily="34" charset="0"/>
              </a:rPr>
              <a:t>F</a:t>
            </a:r>
            <a:r>
              <a:rPr lang="en-ZA" sz="1500" dirty="0" err="1">
                <a:latin typeface="Arial" panose="020B0604020202020204" pitchFamily="34" charset="0"/>
                <a:cs typeface="Arial" panose="020B0604020202020204" pitchFamily="34" charset="0"/>
              </a:rPr>
              <a:t>orever</a:t>
            </a:r>
            <a:r>
              <a:rPr lang="en-ZA" sz="1500" dirty="0">
                <a:latin typeface="Arial" panose="020B0604020202020204" pitchFamily="34" charset="0"/>
                <a:cs typeface="Arial" panose="020B0604020202020204" pitchFamily="34" charset="0"/>
              </a:rPr>
              <a:t> Diamonds Ponzi Scheme (Pretoria Office)</a:t>
            </a:r>
          </a:p>
          <a:p>
            <a:pPr lvl="2" indent="-180000" algn="just">
              <a:lnSpc>
                <a:spcPct val="120000"/>
              </a:lnSpc>
              <a:spcBef>
                <a:spcPts val="600"/>
              </a:spcBef>
              <a:buSzPct val="100000"/>
            </a:pPr>
            <a:r>
              <a:rPr lang="en-US" dirty="0">
                <a:latin typeface="Arial" panose="020B0604020202020204" pitchFamily="34" charset="0"/>
                <a:cs typeface="Arial" panose="020B0604020202020204" pitchFamily="34" charset="0"/>
              </a:rPr>
              <a:t>R</a:t>
            </a:r>
            <a:r>
              <a:rPr lang="en-ZA" dirty="0">
                <a:latin typeface="Arial" panose="020B0604020202020204" pitchFamily="34" charset="0"/>
                <a:cs typeface="Arial" panose="020B0604020202020204" pitchFamily="34" charset="0"/>
              </a:rPr>
              <a:t>77m preserved</a:t>
            </a:r>
          </a:p>
          <a:p>
            <a:pPr lvl="1" indent="-180000" algn="just">
              <a:lnSpc>
                <a:spcPct val="120000"/>
              </a:lnSpc>
              <a:spcBef>
                <a:spcPts val="600"/>
              </a:spcBef>
              <a:buSzPct val="100000"/>
            </a:pPr>
            <a:r>
              <a:rPr lang="en-US" sz="1500" dirty="0">
                <a:latin typeface="Arial" panose="020B0604020202020204" pitchFamily="34" charset="0"/>
                <a:cs typeface="Arial" panose="020B0604020202020204" pitchFamily="34" charset="0"/>
              </a:rPr>
              <a:t>N</a:t>
            </a:r>
            <a:r>
              <a:rPr lang="en-ZA" sz="1500" dirty="0" err="1">
                <a:latin typeface="Arial" panose="020B0604020202020204" pitchFamily="34" charset="0"/>
                <a:cs typeface="Arial" panose="020B0604020202020204" pitchFamily="34" charset="0"/>
              </a:rPr>
              <a:t>ielsen</a:t>
            </a:r>
            <a:r>
              <a:rPr lang="en-ZA" sz="1500" dirty="0">
                <a:latin typeface="Arial" panose="020B0604020202020204" pitchFamily="34" charset="0"/>
                <a:cs typeface="Arial" panose="020B0604020202020204" pitchFamily="34" charset="0"/>
              </a:rPr>
              <a:t> matter (Money Laundering - Foreign Predicate Offending)</a:t>
            </a:r>
          </a:p>
          <a:p>
            <a:pPr lvl="2" indent="-180000" algn="just">
              <a:lnSpc>
                <a:spcPct val="120000"/>
              </a:lnSpc>
              <a:spcBef>
                <a:spcPts val="600"/>
              </a:spcBef>
              <a:buSzPct val="100000"/>
            </a:pPr>
            <a:r>
              <a:rPr lang="en-US" dirty="0">
                <a:latin typeface="Arial" panose="020B0604020202020204" pitchFamily="34" charset="0"/>
                <a:cs typeface="Arial" panose="020B0604020202020204" pitchFamily="34" charset="0"/>
              </a:rPr>
              <a:t>R</a:t>
            </a:r>
            <a:r>
              <a:rPr lang="en-ZA" dirty="0">
                <a:latin typeface="Arial" panose="020B0604020202020204" pitchFamily="34" charset="0"/>
                <a:cs typeface="Arial" panose="020B0604020202020204" pitchFamily="34" charset="0"/>
              </a:rPr>
              <a:t>6m forfeited and repatriated to Belgium</a:t>
            </a:r>
          </a:p>
          <a:p>
            <a:pPr lvl="2" indent="-180000" algn="just">
              <a:lnSpc>
                <a:spcPct val="120000"/>
              </a:lnSpc>
              <a:spcBef>
                <a:spcPts val="600"/>
              </a:spcBef>
              <a:buClr>
                <a:srgbClr val="95724F"/>
              </a:buClr>
              <a:buSzPct val="100000"/>
            </a:pPr>
            <a:r>
              <a:rPr lang="en-US" dirty="0">
                <a:latin typeface="Arial" panose="020B0604020202020204" pitchFamily="34" charset="0"/>
                <a:cs typeface="Arial" panose="020B0604020202020204" pitchFamily="34" charset="0"/>
              </a:rPr>
              <a:t>W</a:t>
            </a:r>
            <a:r>
              <a:rPr lang="en-ZA" dirty="0" err="1">
                <a:latin typeface="Arial" panose="020B0604020202020204" pitchFamily="34" charset="0"/>
                <a:cs typeface="Arial" panose="020B0604020202020204" pitchFamily="34" charset="0"/>
              </a:rPr>
              <a:t>egrostek</a:t>
            </a:r>
            <a:r>
              <a:rPr lang="en-ZA" dirty="0">
                <a:latin typeface="Arial" panose="020B0604020202020204" pitchFamily="34" charset="0"/>
                <a:cs typeface="Arial" panose="020B0604020202020204" pitchFamily="34" charset="0"/>
              </a:rPr>
              <a:t> matter (Money Laundering) R23,3m forfeited and recovered</a:t>
            </a:r>
          </a:p>
          <a:p>
            <a:pPr lvl="2" indent="-180000" algn="just">
              <a:lnSpc>
                <a:spcPct val="120000"/>
              </a:lnSpc>
              <a:spcBef>
                <a:spcPts val="600"/>
              </a:spcBef>
              <a:buClr>
                <a:srgbClr val="95724F"/>
              </a:buClr>
              <a:buSzPct val="100000"/>
            </a:pPr>
            <a:r>
              <a:rPr lang="en-US" dirty="0">
                <a:solidFill>
                  <a:srgbClr val="223342"/>
                </a:solidFill>
                <a:latin typeface="Arial" panose="020B0604020202020204" pitchFamily="34" charset="0"/>
                <a:cs typeface="Arial" panose="020B0604020202020204" pitchFamily="34" charset="0"/>
              </a:rPr>
              <a:t>NDPP vs Li Yu (Illicit Financial Flows)</a:t>
            </a:r>
          </a:p>
          <a:p>
            <a:pPr lvl="3" indent="-180000" algn="just">
              <a:lnSpc>
                <a:spcPct val="120000"/>
              </a:lnSpc>
              <a:spcBef>
                <a:spcPts val="600"/>
              </a:spcBef>
              <a:buSzPct val="100000"/>
            </a:pPr>
            <a:r>
              <a:rPr lang="en-US" sz="1500" dirty="0">
                <a:solidFill>
                  <a:srgbClr val="223342"/>
                </a:solidFill>
                <a:latin typeface="Arial" panose="020B0604020202020204" pitchFamily="34" charset="0"/>
                <a:cs typeface="Arial" panose="020B0604020202020204" pitchFamily="34" charset="0"/>
              </a:rPr>
              <a:t>R32m recovered and deposited into CARA</a:t>
            </a:r>
          </a:p>
          <a:p>
            <a:pPr lvl="2" indent="-180000" algn="just">
              <a:lnSpc>
                <a:spcPct val="120000"/>
              </a:lnSpc>
              <a:spcBef>
                <a:spcPts val="600"/>
              </a:spcBef>
              <a:buSzPct val="100000"/>
            </a:pPr>
            <a:r>
              <a:rPr lang="en-US" dirty="0">
                <a:solidFill>
                  <a:srgbClr val="223342"/>
                </a:solidFill>
                <a:latin typeface="Arial" panose="020B0604020202020204" pitchFamily="34" charset="0"/>
                <a:cs typeface="Arial" panose="020B0604020202020204" pitchFamily="34" charset="0"/>
              </a:rPr>
              <a:t>NDPP vs Pietersen (Unwrought Gold)</a:t>
            </a:r>
          </a:p>
          <a:p>
            <a:pPr lvl="3" indent="-180000" algn="just">
              <a:lnSpc>
                <a:spcPct val="120000"/>
              </a:lnSpc>
              <a:spcBef>
                <a:spcPts val="600"/>
              </a:spcBef>
              <a:buSzPct val="100000"/>
            </a:pPr>
            <a:r>
              <a:rPr lang="en-US" sz="1500" dirty="0">
                <a:solidFill>
                  <a:srgbClr val="223342"/>
                </a:solidFill>
                <a:latin typeface="Arial" panose="020B0604020202020204" pitchFamily="34" charset="0"/>
                <a:cs typeface="Arial" panose="020B0604020202020204" pitchFamily="34" charset="0"/>
              </a:rPr>
              <a:t>R16,6m recovered and paid into CARA</a:t>
            </a:r>
          </a:p>
          <a:p>
            <a:pPr marL="334350" lvl="1" indent="0" algn="just">
              <a:lnSpc>
                <a:spcPct val="120000"/>
              </a:lnSpc>
              <a:spcBef>
                <a:spcPts val="600"/>
              </a:spcBef>
              <a:buSzPct val="100000"/>
              <a:buNone/>
            </a:pP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12423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101276" y="75257"/>
            <a:ext cx="7886700" cy="707554"/>
          </a:xfrm>
        </p:spPr>
        <p:txBody>
          <a:bodyPr>
            <a:normAutofit/>
          </a:bodyPr>
          <a:lstStyle/>
          <a:p>
            <a:r>
              <a:rPr lang="en-GB" sz="2000" b="1" cap="small" dirty="0">
                <a:latin typeface="Arial" panose="020B0604020202020204" pitchFamily="34" charset="0"/>
                <a:cs typeface="Arial" panose="020B0604020202020204" pitchFamily="34" charset="0"/>
              </a:rPr>
              <a:t>OTHER AFU PRIORITIES</a:t>
            </a:r>
            <a:endParaRPr lang="en-ZA" sz="2000" b="1" cap="small"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4773865A-E838-4759-B2D7-74B9C61A1DFD}"/>
              </a:ext>
            </a:extLst>
          </p:cNvPr>
          <p:cNvSpPr>
            <a:spLocks noGrp="1"/>
          </p:cNvSpPr>
          <p:nvPr>
            <p:ph type="sldNum" sz="quarter" idx="12"/>
          </p:nvPr>
        </p:nvSpPr>
        <p:spPr>
          <a:xfrm>
            <a:off x="6684956" y="6398076"/>
            <a:ext cx="2057400" cy="365125"/>
          </a:xfrm>
        </p:spPr>
        <p:txBody>
          <a:bodyPr/>
          <a:lstStyle/>
          <a:p>
            <a:fld id="{1A30472A-1C9E-4A09-9094-CD977CAB99CE}" type="slidenum">
              <a:rPr lang="en-ZA" b="1" smtClean="0">
                <a:solidFill>
                  <a:schemeClr val="bg1"/>
                </a:solidFill>
              </a:rPr>
              <a:pPr/>
              <a:t>45</a:t>
            </a:fld>
            <a:endParaRPr lang="en-ZA" b="1" dirty="0">
              <a:solidFill>
                <a:schemeClr val="bg1"/>
              </a:solidFill>
            </a:endParaRPr>
          </a:p>
        </p:txBody>
      </p:sp>
      <p:graphicFrame>
        <p:nvGraphicFramePr>
          <p:cNvPr id="21" name="Content Placeholder 3">
            <a:extLst>
              <a:ext uri="{FF2B5EF4-FFF2-40B4-BE49-F238E27FC236}">
                <a16:creationId xmlns:a16="http://schemas.microsoft.com/office/drawing/2014/main" xmlns="" id="{F59012AF-22F7-4916-BD67-058E291CBE14}"/>
              </a:ext>
            </a:extLst>
          </p:cNvPr>
          <p:cNvGraphicFramePr>
            <a:graphicFrameLocks noGrp="1"/>
          </p:cNvGraphicFramePr>
          <p:nvPr>
            <p:ph idx="1"/>
            <p:extLst>
              <p:ext uri="{D42A27DB-BD31-4B8C-83A1-F6EECF244321}">
                <p14:modId xmlns:p14="http://schemas.microsoft.com/office/powerpoint/2010/main" xmlns="" val="2056753814"/>
              </p:ext>
            </p:extLst>
          </p:nvPr>
        </p:nvGraphicFramePr>
        <p:xfrm>
          <a:off x="855656" y="1368682"/>
          <a:ext cx="7886700" cy="4611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51286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101276" y="75257"/>
            <a:ext cx="7886700" cy="707554"/>
          </a:xfrm>
        </p:spPr>
        <p:txBody>
          <a:bodyPr>
            <a:normAutofit/>
          </a:bodyPr>
          <a:lstStyle/>
          <a:p>
            <a:r>
              <a:rPr lang="en-GB" sz="2000" b="1" cap="small" dirty="0">
                <a:latin typeface="Arial" panose="020B0604020202020204" pitchFamily="34" charset="0"/>
                <a:cs typeface="Arial" panose="020B0604020202020204" pitchFamily="34" charset="0"/>
              </a:rPr>
              <a:t>OTHER AFU PRIORITIES</a:t>
            </a:r>
            <a:endParaRPr lang="en-ZA" sz="2000" b="1" cap="small"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4773865A-E838-4759-B2D7-74B9C61A1DFD}"/>
              </a:ext>
            </a:extLst>
          </p:cNvPr>
          <p:cNvSpPr>
            <a:spLocks noGrp="1"/>
          </p:cNvSpPr>
          <p:nvPr>
            <p:ph type="sldNum" sz="quarter" idx="12"/>
          </p:nvPr>
        </p:nvSpPr>
        <p:spPr>
          <a:xfrm>
            <a:off x="6684956" y="6398076"/>
            <a:ext cx="2057400" cy="365125"/>
          </a:xfrm>
        </p:spPr>
        <p:txBody>
          <a:bodyPr/>
          <a:lstStyle/>
          <a:p>
            <a:fld id="{1A30472A-1C9E-4A09-9094-CD977CAB99CE}" type="slidenum">
              <a:rPr lang="en-ZA" b="1" smtClean="0">
                <a:solidFill>
                  <a:schemeClr val="bg1"/>
                </a:solidFill>
              </a:rPr>
              <a:pPr/>
              <a:t>46</a:t>
            </a:fld>
            <a:endParaRPr lang="en-ZA" b="1" dirty="0">
              <a:solidFill>
                <a:schemeClr val="bg1"/>
              </a:solidFill>
            </a:endParaRPr>
          </a:p>
        </p:txBody>
      </p:sp>
      <p:graphicFrame>
        <p:nvGraphicFramePr>
          <p:cNvPr id="9" name="Content Placeholder 3">
            <a:extLst>
              <a:ext uri="{FF2B5EF4-FFF2-40B4-BE49-F238E27FC236}">
                <a16:creationId xmlns:a16="http://schemas.microsoft.com/office/drawing/2014/main" xmlns="" id="{39106499-2521-4E3E-B24A-9F4A8DC6C8CD}"/>
              </a:ext>
            </a:extLst>
          </p:cNvPr>
          <p:cNvGraphicFramePr>
            <a:graphicFrameLocks/>
          </p:cNvGraphicFramePr>
          <p:nvPr>
            <p:extLst>
              <p:ext uri="{D42A27DB-BD31-4B8C-83A1-F6EECF244321}">
                <p14:modId xmlns:p14="http://schemas.microsoft.com/office/powerpoint/2010/main" xmlns="" val="2377563216"/>
              </p:ext>
            </p:extLst>
          </p:nvPr>
        </p:nvGraphicFramePr>
        <p:xfrm>
          <a:off x="855656" y="1284599"/>
          <a:ext cx="7886700" cy="4611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6986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1325563"/>
          </a:xfrm>
          <a:noFill/>
        </p:spPr>
        <p:txBody>
          <a:bodyPr/>
          <a:lstStyle/>
          <a:p>
            <a:pPr algn="ctr"/>
            <a:r>
              <a:rPr lang="en-GB" b="1" dirty="0">
                <a:latin typeface="Arial Black" panose="020B0A04020102020204" pitchFamily="34" charset="0"/>
              </a:rPr>
              <a:t>INVESTIGATING DIRECTORATE Adv. Cronje</a:t>
            </a:r>
            <a:endParaRPr lang="en-US" b="1" dirty="0">
              <a:latin typeface="Arial Black" panose="020B0A04020102020204" pitchFamily="34" charset="0"/>
            </a:endParaRP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47</a:t>
            </a:fld>
            <a:endParaRPr lang="en-ZA"/>
          </a:p>
        </p:txBody>
      </p:sp>
    </p:spTree>
    <p:extLst>
      <p:ext uri="{BB962C8B-B14F-4D97-AF65-F5344CB8AC3E}">
        <p14:creationId xmlns:p14="http://schemas.microsoft.com/office/powerpoint/2010/main" xmlns="" val="1341108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ABAA7AF-F542-4C72-9BF0-65497DDFF384}"/>
              </a:ext>
            </a:extLst>
          </p:cNvPr>
          <p:cNvSpPr>
            <a:spLocks noGrp="1"/>
          </p:cNvSpPr>
          <p:nvPr>
            <p:ph type="title"/>
          </p:nvPr>
        </p:nvSpPr>
        <p:spPr>
          <a:xfrm>
            <a:off x="256511" y="-219666"/>
            <a:ext cx="7886700" cy="1325563"/>
          </a:xfrm>
        </p:spPr>
        <p:txBody>
          <a:bodyPr>
            <a:normAutofit/>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INVESTIGATIVE DIRECTORATE - CASES IN COURT</a:t>
            </a:r>
            <a:endParaRPr lang="en-ZA" sz="2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xmlns="" id="{FFB47DCE-CE84-4940-8D65-A9B12BC9B5FF}"/>
              </a:ext>
            </a:extLst>
          </p:cNvPr>
          <p:cNvSpPr>
            <a:spLocks noGrp="1"/>
          </p:cNvSpPr>
          <p:nvPr>
            <p:ph type="sldNum" sz="quarter" idx="12"/>
          </p:nvPr>
        </p:nvSpPr>
        <p:spPr>
          <a:xfrm>
            <a:off x="6741414" y="6356351"/>
            <a:ext cx="2057400" cy="365125"/>
          </a:xfrm>
        </p:spPr>
        <p:txBody>
          <a:bodyPr/>
          <a:lstStyle/>
          <a:p>
            <a:fld id="{1A30472A-1C9E-4A09-9094-CD977CAB99CE}" type="slidenum">
              <a:rPr lang="en-ZA" b="1" smtClean="0">
                <a:solidFill>
                  <a:schemeClr val="bg1"/>
                </a:solidFill>
              </a:rPr>
              <a:pPr/>
              <a:t>48</a:t>
            </a:fld>
            <a:endParaRPr lang="en-ZA" b="1" dirty="0">
              <a:solidFill>
                <a:schemeClr val="bg1"/>
              </a:solidFill>
            </a:endParaRPr>
          </a:p>
        </p:txBody>
      </p:sp>
      <p:sp>
        <p:nvSpPr>
          <p:cNvPr id="3" name="Content Placeholder 2">
            <a:extLst>
              <a:ext uri="{FF2B5EF4-FFF2-40B4-BE49-F238E27FC236}">
                <a16:creationId xmlns:a16="http://schemas.microsoft.com/office/drawing/2014/main" xmlns="" id="{59D578F3-E59B-462B-A397-5E5070C7526D}"/>
              </a:ext>
            </a:extLst>
          </p:cNvPr>
          <p:cNvSpPr>
            <a:spLocks noGrp="1"/>
          </p:cNvSpPr>
          <p:nvPr>
            <p:ph idx="1"/>
          </p:nvPr>
        </p:nvSpPr>
        <p:spPr>
          <a:xfrm>
            <a:off x="177377" y="1253330"/>
            <a:ext cx="8692303" cy="5103021"/>
          </a:xfrm>
        </p:spPr>
        <p:txBody>
          <a:bodyPr>
            <a:normAutofit lnSpcReduction="10000"/>
          </a:bodyPr>
          <a:lstStyle/>
          <a:p>
            <a:r>
              <a:rPr lang="en-ZA" sz="1400" dirty="0">
                <a:latin typeface="Arial" panose="020B0604020202020204" pitchFamily="34" charset="0"/>
                <a:cs typeface="Arial" panose="020B0604020202020204" pitchFamily="34" charset="0"/>
              </a:rPr>
              <a:t>In relation to the Security Sector the following matters exceeding R323 million are on the court roll:</a:t>
            </a:r>
          </a:p>
          <a:p>
            <a:pPr lvl="1"/>
            <a:r>
              <a:rPr lang="en-ZA" sz="1400" dirty="0">
                <a:latin typeface="Arial" panose="020B0604020202020204" pitchFamily="34" charset="0"/>
                <a:cs typeface="Arial" panose="020B0604020202020204" pitchFamily="34" charset="0"/>
              </a:rPr>
              <a:t>State v Mokwena and 12 others (Blue lights R191m)</a:t>
            </a:r>
          </a:p>
          <a:p>
            <a:pPr lvl="1"/>
            <a:r>
              <a:rPr lang="en-ZA" sz="1400" dirty="0">
                <a:latin typeface="Arial" panose="020B0604020202020204" pitchFamily="34" charset="0"/>
                <a:cs typeface="Arial" panose="020B0604020202020204" pitchFamily="34" charset="0"/>
              </a:rPr>
              <a:t>State v Lorette and 43 others (Police Vehicle Branding R191m, including 9 senior police officials)</a:t>
            </a:r>
          </a:p>
          <a:p>
            <a:pPr lvl="1"/>
            <a:r>
              <a:rPr lang="en-ZA" sz="1400" dirty="0">
                <a:latin typeface="Arial" panose="020B0604020202020204" pitchFamily="34" charset="0"/>
                <a:cs typeface="Arial" panose="020B0604020202020204" pitchFamily="34" charset="0"/>
              </a:rPr>
              <a:t>State v </a:t>
            </a:r>
            <a:r>
              <a:rPr lang="en-ZA" sz="1400" dirty="0" err="1">
                <a:latin typeface="Arial" panose="020B0604020202020204" pitchFamily="34" charset="0"/>
                <a:cs typeface="Arial" panose="020B0604020202020204" pitchFamily="34" charset="0"/>
              </a:rPr>
              <a:t>Thoshan</a:t>
            </a:r>
            <a:r>
              <a:rPr lang="en-ZA" sz="1400" dirty="0">
                <a:latin typeface="Arial" panose="020B0604020202020204" pitchFamily="34" charset="0"/>
                <a:cs typeface="Arial" panose="020B0604020202020204" pitchFamily="34" charset="0"/>
              </a:rPr>
              <a:t> Panday and 3 others (World Cup R47m) and</a:t>
            </a:r>
          </a:p>
          <a:p>
            <a:pPr lvl="1"/>
            <a:r>
              <a:rPr lang="en-ZA" sz="1400" dirty="0">
                <a:latin typeface="Arial" panose="020B0604020202020204" pitchFamily="34" charset="0"/>
                <a:cs typeface="Arial" panose="020B0604020202020204" pitchFamily="34" charset="0"/>
              </a:rPr>
              <a:t>State v Richard Mdluli and 2 others (Crime intelligence Secret Fund).</a:t>
            </a:r>
          </a:p>
          <a:p>
            <a:pPr lvl="1"/>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Preparatory investigations into alleged serious corruption in the SSA is ongoing.</a:t>
            </a:r>
          </a:p>
          <a:p>
            <a:pPr marL="0" indent="0">
              <a:buNone/>
            </a:pPr>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In relation to State-owned Enterprises the following matters are on the court roll:</a:t>
            </a:r>
          </a:p>
          <a:p>
            <a:pPr lvl="1"/>
            <a:r>
              <a:rPr lang="en-ZA" sz="1400" b="1" dirty="0">
                <a:latin typeface="Arial" panose="020B0604020202020204" pitchFamily="34" charset="0"/>
                <a:cs typeface="Arial" panose="020B0604020202020204" pitchFamily="34" charset="0"/>
              </a:rPr>
              <a:t>Eskom</a:t>
            </a:r>
            <a:endParaRPr lang="en-ZA" sz="1400" dirty="0">
              <a:latin typeface="Arial" panose="020B0604020202020204" pitchFamily="34" charset="0"/>
              <a:cs typeface="Arial" panose="020B0604020202020204" pitchFamily="34" charset="0"/>
            </a:endParaRPr>
          </a:p>
          <a:p>
            <a:pPr lvl="2"/>
            <a:r>
              <a:rPr lang="en-ZA" sz="1400" dirty="0">
                <a:latin typeface="Arial" panose="020B0604020202020204" pitchFamily="34" charset="0"/>
                <a:cs typeface="Arial" panose="020B0604020202020204" pitchFamily="34" charset="0"/>
              </a:rPr>
              <a:t>State v France </a:t>
            </a:r>
            <a:r>
              <a:rPr lang="en-ZA" sz="1400" dirty="0" err="1">
                <a:latin typeface="Arial" panose="020B0604020202020204" pitchFamily="34" charset="0"/>
                <a:cs typeface="Arial" panose="020B0604020202020204" pitchFamily="34" charset="0"/>
              </a:rPr>
              <a:t>Hlakudi</a:t>
            </a:r>
            <a:r>
              <a:rPr lang="en-ZA" sz="1400" dirty="0">
                <a:latin typeface="Arial" panose="020B0604020202020204" pitchFamily="34" charset="0"/>
                <a:cs typeface="Arial" panose="020B0604020202020204" pitchFamily="34" charset="0"/>
              </a:rPr>
              <a:t> and three others (R74m at Kusile Power Station)</a:t>
            </a:r>
          </a:p>
          <a:p>
            <a:pPr lvl="2"/>
            <a:r>
              <a:rPr lang="en-ZA" sz="1400" dirty="0">
                <a:latin typeface="Arial" panose="020B0604020202020204" pitchFamily="34" charset="0"/>
                <a:cs typeface="Arial" panose="020B0604020202020204" pitchFamily="34" charset="0"/>
              </a:rPr>
              <a:t>State v France </a:t>
            </a:r>
            <a:r>
              <a:rPr lang="en-ZA" sz="1400" dirty="0" err="1">
                <a:latin typeface="Arial" panose="020B0604020202020204" pitchFamily="34" charset="0"/>
                <a:cs typeface="Arial" panose="020B0604020202020204" pitchFamily="34" charset="0"/>
              </a:rPr>
              <a:t>Hlakudi</a:t>
            </a:r>
            <a:r>
              <a:rPr lang="en-ZA" sz="1400" dirty="0">
                <a:latin typeface="Arial" panose="020B0604020202020204" pitchFamily="34" charset="0"/>
                <a:cs typeface="Arial" panose="020B0604020202020204" pitchFamily="34" charset="0"/>
              </a:rPr>
              <a:t> (R30m tax fraud) and</a:t>
            </a:r>
          </a:p>
          <a:p>
            <a:pPr lvl="2"/>
            <a:r>
              <a:rPr lang="en-ZA" sz="1400" dirty="0">
                <a:latin typeface="Arial" panose="020B0604020202020204" pitchFamily="34" charset="0"/>
                <a:cs typeface="Arial" panose="020B0604020202020204" pitchFamily="34" charset="0"/>
              </a:rPr>
              <a:t>State v </a:t>
            </a:r>
            <a:r>
              <a:rPr lang="en-ZA" sz="1400" dirty="0" err="1">
                <a:latin typeface="Arial" panose="020B0604020202020204" pitchFamily="34" charset="0"/>
                <a:cs typeface="Arial" panose="020B0604020202020204" pitchFamily="34" charset="0"/>
              </a:rPr>
              <a:t>Maphoko</a:t>
            </a:r>
            <a:r>
              <a:rPr lang="en-ZA" sz="1400" dirty="0">
                <a:latin typeface="Arial" panose="020B0604020202020204" pitchFamily="34" charset="0"/>
                <a:cs typeface="Arial" panose="020B0604020202020204" pitchFamily="34" charset="0"/>
              </a:rPr>
              <a:t> </a:t>
            </a:r>
            <a:r>
              <a:rPr lang="en-ZA" sz="1400" dirty="0" err="1">
                <a:latin typeface="Arial" panose="020B0604020202020204" pitchFamily="34" charset="0"/>
                <a:cs typeface="Arial" panose="020B0604020202020204" pitchFamily="34" charset="0"/>
              </a:rPr>
              <a:t>Kgomoeswana</a:t>
            </a:r>
            <a:r>
              <a:rPr lang="en-ZA" sz="1400" dirty="0">
                <a:latin typeface="Arial" panose="020B0604020202020204" pitchFamily="34" charset="0"/>
                <a:cs typeface="Arial" panose="020B0604020202020204" pitchFamily="34" charset="0"/>
              </a:rPr>
              <a:t> (R5m tax fraud case).</a:t>
            </a:r>
          </a:p>
          <a:p>
            <a:pPr lvl="1"/>
            <a:endParaRPr lang="en-ZA" sz="1400" b="1" dirty="0">
              <a:latin typeface="Arial" panose="020B0604020202020204" pitchFamily="34" charset="0"/>
              <a:cs typeface="Arial" panose="020B0604020202020204" pitchFamily="34" charset="0"/>
            </a:endParaRPr>
          </a:p>
          <a:p>
            <a:pPr lvl="1"/>
            <a:r>
              <a:rPr lang="en-ZA" sz="1400" b="1" dirty="0">
                <a:latin typeface="Arial" panose="020B0604020202020204" pitchFamily="34" charset="0"/>
                <a:cs typeface="Arial" panose="020B0604020202020204" pitchFamily="34" charset="0"/>
              </a:rPr>
              <a:t>Transnet</a:t>
            </a:r>
          </a:p>
          <a:p>
            <a:pPr lvl="2"/>
            <a:r>
              <a:rPr lang="en-ZA" sz="1400" dirty="0">
                <a:latin typeface="Arial" panose="020B0604020202020204" pitchFamily="34" charset="0"/>
                <a:cs typeface="Arial" panose="020B0604020202020204" pitchFamily="34" charset="0"/>
              </a:rPr>
              <a:t>State v Kuben Moodley (R232m) It forms part of the bigger corruption investigation within Transnet.</a:t>
            </a:r>
          </a:p>
          <a:p>
            <a:pPr marL="685800" lvl="2" indent="0">
              <a:buNone/>
            </a:pPr>
            <a:endParaRPr lang="en-ZA" sz="1400" dirty="0">
              <a:latin typeface="Arial" panose="020B0604020202020204" pitchFamily="34" charset="0"/>
              <a:cs typeface="Arial" panose="020B0604020202020204" pitchFamily="34" charset="0"/>
            </a:endParaRPr>
          </a:p>
          <a:p>
            <a:pPr lvl="1"/>
            <a:r>
              <a:rPr lang="en-ZA" sz="1400" dirty="0">
                <a:latin typeface="Arial" panose="020B0604020202020204" pitchFamily="34" charset="0"/>
                <a:cs typeface="Arial" panose="020B0604020202020204" pitchFamily="34" charset="0"/>
              </a:rPr>
              <a:t> </a:t>
            </a:r>
            <a:r>
              <a:rPr lang="en-ZA" sz="1400" b="1" dirty="0" err="1">
                <a:latin typeface="Arial" panose="020B0604020202020204" pitchFamily="34" charset="0"/>
                <a:cs typeface="Arial" panose="020B0604020202020204" pitchFamily="34" charset="0"/>
              </a:rPr>
              <a:t>Bosasa</a:t>
            </a:r>
            <a:endParaRPr lang="en-ZA" sz="1400" dirty="0">
              <a:latin typeface="Arial" panose="020B0604020202020204" pitchFamily="34" charset="0"/>
              <a:cs typeface="Arial" panose="020B0604020202020204" pitchFamily="34" charset="0"/>
            </a:endParaRPr>
          </a:p>
          <a:p>
            <a:pPr lvl="2"/>
            <a:r>
              <a:rPr lang="en-ZA" sz="1400" dirty="0">
                <a:latin typeface="Arial" panose="020B0604020202020204" pitchFamily="34" charset="0"/>
                <a:cs typeface="Arial" panose="020B0604020202020204" pitchFamily="34" charset="0"/>
              </a:rPr>
              <a:t>State v Linda </a:t>
            </a:r>
            <a:r>
              <a:rPr lang="en-ZA" sz="1400" dirty="0" err="1">
                <a:latin typeface="Arial" panose="020B0604020202020204" pitchFamily="34" charset="0"/>
                <a:cs typeface="Arial" panose="020B0604020202020204" pitchFamily="34" charset="0"/>
              </a:rPr>
              <a:t>Mti</a:t>
            </a:r>
            <a:r>
              <a:rPr lang="en-ZA" sz="1400" dirty="0">
                <a:latin typeface="Arial" panose="020B0604020202020204" pitchFamily="34" charset="0"/>
                <a:cs typeface="Arial" panose="020B0604020202020204" pitchFamily="34" charset="0"/>
              </a:rPr>
              <a:t> and others (R1.8 Billion Fraud)</a:t>
            </a:r>
          </a:p>
          <a:p>
            <a:pPr lvl="2"/>
            <a:r>
              <a:rPr lang="en-ZA" sz="1400" dirty="0">
                <a:latin typeface="Arial" panose="020B0604020202020204" pitchFamily="34" charset="0"/>
                <a:cs typeface="Arial" panose="020B0604020202020204" pitchFamily="34" charset="0"/>
              </a:rPr>
              <a:t>State v </a:t>
            </a:r>
            <a:r>
              <a:rPr lang="en-ZA" sz="1400" dirty="0" err="1">
                <a:latin typeface="Arial" panose="020B0604020202020204" pitchFamily="34" charset="0"/>
                <a:cs typeface="Arial" panose="020B0604020202020204" pitchFamily="34" charset="0"/>
              </a:rPr>
              <a:t>Bonafacio</a:t>
            </a:r>
            <a:r>
              <a:rPr lang="en-ZA" sz="1400" dirty="0">
                <a:latin typeface="Arial" panose="020B0604020202020204" pitchFamily="34" charset="0"/>
                <a:cs typeface="Arial" panose="020B0604020202020204" pitchFamily="34" charset="0"/>
              </a:rPr>
              <a:t> and Vorster (bribery) and</a:t>
            </a:r>
          </a:p>
          <a:p>
            <a:pPr lvl="2"/>
            <a:r>
              <a:rPr lang="en-ZA" sz="1400" dirty="0">
                <a:latin typeface="Arial" panose="020B0604020202020204" pitchFamily="34" charset="0"/>
                <a:cs typeface="Arial" panose="020B0604020202020204" pitchFamily="34" charset="0"/>
              </a:rPr>
              <a:t>State v Vincent Smith and Angelo </a:t>
            </a:r>
            <a:r>
              <a:rPr lang="en-ZA" sz="1400" dirty="0" err="1">
                <a:latin typeface="Arial" panose="020B0604020202020204" pitchFamily="34" charset="0"/>
                <a:cs typeface="Arial" panose="020B0604020202020204" pitchFamily="34" charset="0"/>
              </a:rPr>
              <a:t>Agrizzi</a:t>
            </a:r>
            <a:r>
              <a:rPr lang="en-ZA" sz="1400" dirty="0">
                <a:latin typeface="Arial" panose="020B0604020202020204" pitchFamily="34" charset="0"/>
                <a:cs typeface="Arial" panose="020B0604020202020204" pitchFamily="34" charset="0"/>
              </a:rPr>
              <a:t>.</a:t>
            </a:r>
          </a:p>
          <a:p>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75668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D4B801E0-27CA-324F-BEA7-71093EA4BA3F}"/>
              </a:ext>
            </a:extLst>
          </p:cNvPr>
          <p:cNvSpPr>
            <a:spLocks noGrp="1"/>
          </p:cNvSpPr>
          <p:nvPr>
            <p:ph type="sldNum" sz="quarter" idx="12"/>
          </p:nvPr>
        </p:nvSpPr>
        <p:spPr/>
        <p:txBody>
          <a:bodyPr/>
          <a:lstStyle/>
          <a:p>
            <a:fld id="{1A30472A-1C9E-4A09-9094-CD977CAB99CE}" type="slidenum">
              <a:rPr lang="en-ZA" smtClean="0"/>
              <a:pPr/>
              <a:t>49</a:t>
            </a:fld>
            <a:endParaRPr lang="en-ZA"/>
          </a:p>
        </p:txBody>
      </p:sp>
      <p:sp>
        <p:nvSpPr>
          <p:cNvPr id="5" name="Content Placeholder 2">
            <a:extLst>
              <a:ext uri="{FF2B5EF4-FFF2-40B4-BE49-F238E27FC236}">
                <a16:creationId xmlns:a16="http://schemas.microsoft.com/office/drawing/2014/main" xmlns="" id="{2187073C-2C17-1544-81D4-6D38974EA640}"/>
              </a:ext>
            </a:extLst>
          </p:cNvPr>
          <p:cNvSpPr>
            <a:spLocks noGrp="1"/>
          </p:cNvSpPr>
          <p:nvPr>
            <p:ph idx="1"/>
          </p:nvPr>
        </p:nvSpPr>
        <p:spPr>
          <a:xfrm>
            <a:off x="177377" y="1253330"/>
            <a:ext cx="8692303" cy="5103021"/>
          </a:xfrm>
        </p:spPr>
        <p:txBody>
          <a:bodyPr>
            <a:normAutofit/>
          </a:bodyPr>
          <a:lstStyle/>
          <a:p>
            <a:r>
              <a:rPr lang="en-ZA" sz="1400" dirty="0">
                <a:latin typeface="Arial" panose="020B0604020202020204" pitchFamily="34" charset="0"/>
                <a:cs typeface="Arial" panose="020B0604020202020204" pitchFamily="34" charset="0"/>
              </a:rPr>
              <a:t>The Amendment of Regulation 11 of the SCC Regulations has paved the way for information sharing between the SCC &amp; the ID that protects the integrity of the evidence for admission in a criminal trial.</a:t>
            </a:r>
          </a:p>
          <a:p>
            <a:pPr lvl="1"/>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In the areas where the ID already has authorised investigations, e.g. Transnet, Eskom &amp; SAPS – NPA &amp; SSA plans are in pace to progress those matters to court as soon as the ID has insight into the report.</a:t>
            </a:r>
          </a:p>
          <a:p>
            <a:pPr marL="0" indent="0">
              <a:buNone/>
            </a:pPr>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The ID has secured additional budget allocation from </a:t>
            </a:r>
            <a:r>
              <a:rPr lang="en-ZA" sz="1400" dirty="0" err="1">
                <a:latin typeface="Arial" panose="020B0604020202020204" pitchFamily="34" charset="0"/>
                <a:cs typeface="Arial" panose="020B0604020202020204" pitchFamily="34" charset="0"/>
              </a:rPr>
              <a:t>DoJ&amp;CD</a:t>
            </a:r>
            <a:r>
              <a:rPr lang="en-ZA" sz="1400" dirty="0">
                <a:latin typeface="Arial" panose="020B0604020202020204" pitchFamily="34" charset="0"/>
                <a:cs typeface="Arial" panose="020B0604020202020204" pitchFamily="34" charset="0"/>
              </a:rPr>
              <a:t> &amp; Treasury in the AENE process to fund:</a:t>
            </a:r>
          </a:p>
          <a:p>
            <a:pPr lvl="1"/>
            <a:r>
              <a:rPr lang="en-ZA" sz="1400" dirty="0">
                <a:latin typeface="Arial" panose="020B0604020202020204" pitchFamily="34" charset="0"/>
                <a:cs typeface="Arial" panose="020B0604020202020204" pitchFamily="34" charset="0"/>
              </a:rPr>
              <a:t>On-boarding of personnel with the appropriate skill to take matters to court and</a:t>
            </a:r>
          </a:p>
          <a:p>
            <a:pPr lvl="1"/>
            <a:r>
              <a:rPr lang="en-ZA" sz="1400" dirty="0">
                <a:latin typeface="Arial" panose="020B0604020202020204" pitchFamily="34" charset="0"/>
                <a:cs typeface="Arial" panose="020B0604020202020204" pitchFamily="34" charset="0"/>
              </a:rPr>
              <a:t>To pay for licences &amp; other software upgrades as part of the process of migrating the digital forensic laboratory to the ID.</a:t>
            </a:r>
          </a:p>
          <a:p>
            <a:pPr marL="342900" lvl="1" indent="0">
              <a:buNone/>
            </a:pPr>
            <a:endParaRPr lang="en-ZA" sz="1400" b="1"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Recruitment of SCC personnel with the requisite skills to advance the work of the ID arising from the Commission progressing well.</a:t>
            </a:r>
          </a:p>
          <a:p>
            <a:endParaRPr lang="en-ZA"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Recruitment internally in the NPA to pair external service providers with internal prosecutors to ensure matters are taken to court, is underway.</a:t>
            </a:r>
          </a:p>
          <a:p>
            <a:pPr marL="0" indent="0">
              <a:buNone/>
            </a:pPr>
            <a:endParaRPr lang="en-ZA" sz="1400" dirty="0">
              <a:latin typeface="Arial" panose="020B0604020202020204" pitchFamily="34" charset="0"/>
              <a:cs typeface="Arial" panose="020B0604020202020204" pitchFamily="34" charset="0"/>
            </a:endParaRPr>
          </a:p>
          <a:p>
            <a:pPr algn="just"/>
            <a:r>
              <a:rPr lang="en-ZA" sz="1400" dirty="0">
                <a:latin typeface="Arial" panose="020B0604020202020204" pitchFamily="34" charset="0"/>
                <a:cs typeface="Arial" panose="020B0604020202020204" pitchFamily="34" charset="0"/>
              </a:rPr>
              <a:t>An advance aspirant programme will be rolled out next year to bring in younger talent and capacity</a:t>
            </a:r>
          </a:p>
          <a:p>
            <a:pPr marL="0" indent="0">
              <a:buNone/>
            </a:pPr>
            <a:endParaRPr lang="en-ZA" sz="1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7325B05-B98C-1C41-91E6-2DE95A46CDF6}"/>
              </a:ext>
            </a:extLst>
          </p:cNvPr>
          <p:cNvSpPr>
            <a:spLocks noGrp="1"/>
          </p:cNvSpPr>
          <p:nvPr>
            <p:ph type="title"/>
          </p:nvPr>
        </p:nvSpPr>
        <p:spPr>
          <a:xfrm>
            <a:off x="256511" y="-219666"/>
            <a:ext cx="7886700" cy="1325563"/>
          </a:xfrm>
        </p:spPr>
        <p:txBody>
          <a:bodyPr>
            <a:normAutofit/>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INVESTIGATIVE DIRECTORATE – </a:t>
            </a:r>
            <a:br>
              <a:rPr lang="en-GB" sz="2000" b="1" cap="small" dirty="0">
                <a:latin typeface="Arial" panose="020B0604020202020204" pitchFamily="34" charset="0"/>
                <a:ea typeface="Calibri" panose="020F0502020204030204" pitchFamily="34" charset="0"/>
                <a:cs typeface="Arial" panose="020B0604020202020204" pitchFamily="34" charset="0"/>
              </a:rPr>
            </a:br>
            <a:r>
              <a:rPr lang="en-GB" sz="2000" b="1" cap="small" dirty="0">
                <a:latin typeface="Arial" panose="020B0604020202020204" pitchFamily="34" charset="0"/>
                <a:ea typeface="Calibri" panose="020F0502020204030204" pitchFamily="34" charset="0"/>
                <a:cs typeface="Arial" panose="020B0604020202020204" pitchFamily="34" charset="0"/>
              </a:rPr>
              <a:t>PREPARATION FOR THE SCC REPORT</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8600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F3EB16-A47A-4169-B1FC-743E4EB6A99D}"/>
              </a:ext>
            </a:extLst>
          </p:cNvPr>
          <p:cNvSpPr>
            <a:spLocks noGrp="1"/>
          </p:cNvSpPr>
          <p:nvPr>
            <p:ph type="title"/>
          </p:nvPr>
        </p:nvSpPr>
        <p:spPr>
          <a:xfrm>
            <a:off x="180594" y="255398"/>
            <a:ext cx="6583913" cy="315911"/>
          </a:xfrm>
        </p:spPr>
        <p:txBody>
          <a:bodyPr>
            <a:noAutofit/>
          </a:bodyPr>
          <a:lstStyle/>
          <a:p>
            <a:r>
              <a:rPr lang="en-GB" sz="2000" b="1" cap="small" dirty="0">
                <a:latin typeface="Arial" panose="020B0604020202020204" pitchFamily="34" charset="0"/>
                <a:cs typeface="Arial" panose="020B0604020202020204" pitchFamily="34" charset="0"/>
              </a:rPr>
              <a:t>STRATEGIC INITIATIVES CONT.</a:t>
            </a:r>
            <a:endParaRPr lang="en-US" sz="2000" dirty="0"/>
          </a:p>
        </p:txBody>
      </p:sp>
      <p:sp>
        <p:nvSpPr>
          <p:cNvPr id="4" name="Slide Number Placeholder 3">
            <a:extLst>
              <a:ext uri="{FF2B5EF4-FFF2-40B4-BE49-F238E27FC236}">
                <a16:creationId xmlns:a16="http://schemas.microsoft.com/office/drawing/2014/main" xmlns="" id="{3B057A68-20B4-4BA5-8937-7B52F12E4483}"/>
              </a:ext>
            </a:extLst>
          </p:cNvPr>
          <p:cNvSpPr>
            <a:spLocks noGrp="1"/>
          </p:cNvSpPr>
          <p:nvPr>
            <p:ph type="sldNum" sz="quarter" idx="12"/>
          </p:nvPr>
        </p:nvSpPr>
        <p:spPr>
          <a:xfrm>
            <a:off x="6668262" y="6420039"/>
            <a:ext cx="2057400" cy="365125"/>
          </a:xfrm>
        </p:spPr>
        <p:txBody>
          <a:bodyPr/>
          <a:lstStyle/>
          <a:p>
            <a:fld id="{1A30472A-1C9E-4A09-9094-CD977CAB99CE}" type="slidenum">
              <a:rPr lang="en-ZA" b="1" smtClean="0">
                <a:solidFill>
                  <a:schemeClr val="bg1"/>
                </a:solidFill>
              </a:rPr>
              <a:pPr/>
              <a:t>5</a:t>
            </a:fld>
            <a:endParaRPr lang="en-ZA" b="1" dirty="0">
              <a:solidFill>
                <a:schemeClr val="bg1"/>
              </a:solidFill>
            </a:endParaRPr>
          </a:p>
        </p:txBody>
      </p:sp>
      <p:sp>
        <p:nvSpPr>
          <p:cNvPr id="3" name="Content Placeholder 2">
            <a:extLst>
              <a:ext uri="{FF2B5EF4-FFF2-40B4-BE49-F238E27FC236}">
                <a16:creationId xmlns:a16="http://schemas.microsoft.com/office/drawing/2014/main" xmlns="" id="{422DF046-2168-42F3-BFF2-FAEE09E97895}"/>
              </a:ext>
            </a:extLst>
          </p:cNvPr>
          <p:cNvSpPr>
            <a:spLocks noGrp="1"/>
          </p:cNvSpPr>
          <p:nvPr>
            <p:ph idx="1"/>
          </p:nvPr>
        </p:nvSpPr>
        <p:spPr>
          <a:xfrm>
            <a:off x="216421" y="1250289"/>
            <a:ext cx="8509241" cy="4994117"/>
          </a:xfrm>
        </p:spPr>
        <p:txBody>
          <a:bodyPr>
            <a:normAutofit/>
          </a:bodyPr>
          <a:lstStyle/>
          <a:p>
            <a:pPr marL="180000" indent="-180000" algn="just">
              <a:lnSpc>
                <a:spcPct val="100000"/>
              </a:lnSpc>
              <a:spcBef>
                <a:spcPts val="600"/>
              </a:spcBef>
              <a:buSzPct val="100000"/>
            </a:pPr>
            <a:r>
              <a:rPr lang="en-US" sz="1500" b="1" dirty="0">
                <a:latin typeface="Arial" panose="020B0604020202020204" pitchFamily="34" charset="0"/>
                <a:cs typeface="Arial" panose="020B0604020202020204" pitchFamily="34" charset="0"/>
              </a:rPr>
              <a:t>Community Prosecution Initiative (CPI)</a:t>
            </a:r>
          </a:p>
          <a:p>
            <a:pPr marL="620100" lvl="1" indent="-285750" algn="just">
              <a:lnSpc>
                <a:spcPct val="100000"/>
              </a:lnSpc>
              <a:spcBef>
                <a:spcPts val="600"/>
              </a:spcBef>
              <a:buClr>
                <a:srgbClr val="223342"/>
              </a:buClr>
              <a:buSzPct val="100000"/>
              <a:buFont typeface="Courier New" panose="02070309020205020404" pitchFamily="49" charset="0"/>
              <a:buChar char="-"/>
            </a:pPr>
            <a:r>
              <a:rPr lang="en-US" sz="1500" dirty="0">
                <a:latin typeface="Arial" panose="020B0604020202020204" pitchFamily="34" charset="0"/>
                <a:cs typeface="Arial" panose="020B0604020202020204" pitchFamily="34" charset="0"/>
              </a:rPr>
              <a:t>Established 22 community prosecution sites (2 per division) &amp; posts </a:t>
            </a:r>
          </a:p>
          <a:p>
            <a:pPr marL="620100" lvl="1" indent="-285750" algn="just">
              <a:lnSpc>
                <a:spcPct val="100000"/>
              </a:lnSpc>
              <a:spcBef>
                <a:spcPts val="600"/>
              </a:spcBef>
              <a:buClr>
                <a:srgbClr val="223342"/>
              </a:buClr>
              <a:buSzPct val="100000"/>
              <a:buFont typeface="Courier New" panose="02070309020205020404" pitchFamily="49" charset="0"/>
              <a:buChar char="-"/>
            </a:pPr>
            <a:r>
              <a:rPr lang="en-US" sz="1500" dirty="0">
                <a:latin typeface="Arial" panose="020B0604020202020204" pitchFamily="34" charset="0"/>
                <a:cs typeface="Arial" panose="020B0604020202020204" pitchFamily="34" charset="0"/>
              </a:rPr>
              <a:t>The sites focus on important crime &amp; public safety issues, e.g. GBV, stock-theft &amp; crime driven by alcohol/drugs.</a:t>
            </a:r>
          </a:p>
          <a:p>
            <a:pPr marL="620100" lvl="1" indent="-285750" algn="just">
              <a:lnSpc>
                <a:spcPct val="100000"/>
              </a:lnSpc>
              <a:spcBef>
                <a:spcPts val="600"/>
              </a:spcBef>
              <a:buClr>
                <a:srgbClr val="223342"/>
              </a:buClr>
              <a:buSzPct val="100000"/>
              <a:buFont typeface="Courier New" panose="02070309020205020404" pitchFamily="49" charset="0"/>
              <a:buChar char="-"/>
            </a:pPr>
            <a:r>
              <a:rPr lang="en-US" sz="1500" dirty="0">
                <a:latin typeface="Arial" panose="020B0604020202020204" pitchFamily="34" charset="0"/>
                <a:cs typeface="Arial" panose="020B0604020202020204" pitchFamily="34" charset="0"/>
              </a:rPr>
              <a:t>The impact will be measured over the next two years.</a:t>
            </a:r>
          </a:p>
          <a:p>
            <a:pPr indent="-180000" algn="just">
              <a:lnSpc>
                <a:spcPct val="100000"/>
              </a:lnSpc>
              <a:spcBef>
                <a:spcPts val="600"/>
              </a:spcBef>
              <a:buSzPct val="100000"/>
            </a:pPr>
            <a:r>
              <a:rPr lang="en-US" sz="1500" b="1" dirty="0">
                <a:latin typeface="Arial" panose="020B0604020202020204" pitchFamily="34" charset="0"/>
                <a:cs typeface="Arial" panose="020B0604020202020204" pitchFamily="34" charset="0"/>
              </a:rPr>
              <a:t>Non-Trial Resolutions (NTR)</a:t>
            </a:r>
          </a:p>
          <a:p>
            <a:pPr marL="620100" lvl="1" indent="-285750" algn="just">
              <a:lnSpc>
                <a:spcPct val="100000"/>
              </a:lnSpc>
              <a:spcBef>
                <a:spcPts val="600"/>
              </a:spcBef>
              <a:buClr>
                <a:srgbClr val="223342"/>
              </a:buClr>
              <a:buSzPct val="100000"/>
              <a:buFont typeface="Courier New" panose="02070309020205020404" pitchFamily="49" charset="0"/>
              <a:buChar char="-"/>
            </a:pPr>
            <a:r>
              <a:rPr lang="en-US" sz="1500" dirty="0">
                <a:latin typeface="Arial" panose="020B0604020202020204" pitchFamily="34" charset="0"/>
                <a:cs typeface="Arial" panose="020B0604020202020204" pitchFamily="34" charset="0"/>
              </a:rPr>
              <a:t>A policy is being developed, providing for trial agreements based on international best practice and local realities.</a:t>
            </a:r>
          </a:p>
          <a:p>
            <a:pPr marL="180000" indent="-180000" algn="just">
              <a:lnSpc>
                <a:spcPct val="100000"/>
              </a:lnSpc>
              <a:spcBef>
                <a:spcPts val="600"/>
              </a:spcBef>
              <a:buSzPct val="100000"/>
            </a:pPr>
            <a:r>
              <a:rPr lang="en-US" sz="1500" b="1" dirty="0">
                <a:latin typeface="Arial" panose="020B0604020202020204" pitchFamily="34" charset="0"/>
                <a:cs typeface="Arial" panose="020B0604020202020204" pitchFamily="34" charset="0"/>
              </a:rPr>
              <a:t>Prosecution </a:t>
            </a:r>
            <a:r>
              <a:rPr lang="en-US" sz="1500" b="1" dirty="0" err="1">
                <a:latin typeface="Arial" panose="020B0604020202020204" pitchFamily="34" charset="0"/>
                <a:cs typeface="Arial" panose="020B0604020202020204" pitchFamily="34" charset="0"/>
              </a:rPr>
              <a:t>Prioritisation</a:t>
            </a:r>
            <a:r>
              <a:rPr lang="en-US" sz="1500" b="1" dirty="0">
                <a:latin typeface="Arial" panose="020B0604020202020204" pitchFamily="34" charset="0"/>
                <a:cs typeface="Arial" panose="020B0604020202020204" pitchFamily="34" charset="0"/>
              </a:rPr>
              <a:t> Policy</a:t>
            </a:r>
          </a:p>
          <a:p>
            <a:pPr marL="620100" lvl="1" indent="-285750" algn="just">
              <a:lnSpc>
                <a:spcPct val="100000"/>
              </a:lnSpc>
              <a:spcBef>
                <a:spcPts val="600"/>
              </a:spcBef>
              <a:buClr>
                <a:srgbClr val="223342"/>
              </a:buClr>
              <a:buSzPct val="100000"/>
              <a:buFont typeface="Courier New" panose="02070309020205020404" pitchFamily="49" charset="0"/>
              <a:buChar char="-"/>
            </a:pPr>
            <a:r>
              <a:rPr lang="en-US" sz="1500" dirty="0">
                <a:latin typeface="Arial" panose="020B0604020202020204" pitchFamily="34" charset="0"/>
                <a:cs typeface="Arial" panose="020B0604020202020204" pitchFamily="34" charset="0"/>
              </a:rPr>
              <a:t>A prioritisation initiative for prosecuting housebreaking &amp; house robberies is being developed – strategic prosecution of organised criminal gangs involved in housebreaking &amp; house robberies can have a disproportionate impact in terms of prevalence &amp; fear of crime.</a:t>
            </a:r>
          </a:p>
          <a:p>
            <a:pPr indent="-180000" algn="just">
              <a:lnSpc>
                <a:spcPct val="100000"/>
              </a:lnSpc>
              <a:spcBef>
                <a:spcPts val="600"/>
              </a:spcBef>
              <a:buClr>
                <a:srgbClr val="223342"/>
              </a:buClr>
              <a:buSzPct val="100000"/>
            </a:pPr>
            <a:r>
              <a:rPr lang="en-US" sz="1500" b="1" dirty="0">
                <a:latin typeface="Arial" panose="020B0604020202020204" pitchFamily="34" charset="0"/>
                <a:cs typeface="Arial" panose="020B0604020202020204" pitchFamily="34" charset="0"/>
              </a:rPr>
              <a:t>Enhancing NPA Communication</a:t>
            </a:r>
          </a:p>
          <a:p>
            <a:pPr marL="620100" lvl="1" indent="-285750" algn="just">
              <a:lnSpc>
                <a:spcPct val="140000"/>
              </a:lnSpc>
              <a:spcBef>
                <a:spcPts val="600"/>
              </a:spcBef>
              <a:buClr>
                <a:srgbClr val="223342"/>
              </a:buClr>
              <a:buSzPct val="100000"/>
              <a:buFont typeface="Courier New" panose="02070309020205020404" pitchFamily="49" charset="0"/>
              <a:buChar char="-"/>
            </a:pPr>
            <a:r>
              <a:rPr lang="en-US" sz="1500" dirty="0">
                <a:latin typeface="Arial" panose="020B0604020202020204" pitchFamily="34" charset="0"/>
                <a:cs typeface="Arial" panose="020B0604020202020204" pitchFamily="34" charset="0"/>
              </a:rPr>
              <a:t>Effective internal/external communication is now at the </a:t>
            </a:r>
            <a:r>
              <a:rPr lang="en-US" sz="1500" dirty="0" err="1">
                <a:latin typeface="Arial" panose="020B0604020202020204" pitchFamily="34" charset="0"/>
                <a:cs typeface="Arial" panose="020B0604020202020204" pitchFamily="34" charset="0"/>
              </a:rPr>
              <a:t>centre</a:t>
            </a:r>
            <a:r>
              <a:rPr lang="en-US" sz="1500" dirty="0">
                <a:latin typeface="Arial" panose="020B0604020202020204" pitchFamily="34" charset="0"/>
                <a:cs typeface="Arial" panose="020B0604020202020204" pitchFamily="34" charset="0"/>
              </a:rPr>
              <a:t> of NPA strategic priorities</a:t>
            </a:r>
          </a:p>
          <a:p>
            <a:pPr marL="620100" lvl="1" indent="-285750" algn="just">
              <a:lnSpc>
                <a:spcPct val="100000"/>
              </a:lnSpc>
              <a:spcBef>
                <a:spcPts val="600"/>
              </a:spcBef>
              <a:buClr>
                <a:srgbClr val="223342"/>
              </a:buClr>
              <a:buSzPct val="100000"/>
              <a:buFont typeface="Courier New" panose="02070309020205020404" pitchFamily="49" charset="0"/>
              <a:buChar char="-"/>
            </a:pPr>
            <a:r>
              <a:rPr lang="en-US" sz="1500" dirty="0">
                <a:latin typeface="Arial" panose="020B0604020202020204" pitchFamily="34" charset="0"/>
                <a:cs typeface="Arial" panose="020B0604020202020204" pitchFamily="34" charset="0"/>
              </a:rPr>
              <a:t>NPA intranet (Ithala) and cutting-edge website developed and launched.</a:t>
            </a:r>
          </a:p>
          <a:p>
            <a:endParaRPr lang="en-US" dirty="0"/>
          </a:p>
        </p:txBody>
      </p:sp>
    </p:spTree>
    <p:extLst>
      <p:ext uri="{BB962C8B-B14F-4D97-AF65-F5344CB8AC3E}">
        <p14:creationId xmlns:p14="http://schemas.microsoft.com/office/powerpoint/2010/main" xmlns="" val="3280000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ABAA7AF-F542-4C72-9BF0-65497DDFF384}"/>
              </a:ext>
            </a:extLst>
          </p:cNvPr>
          <p:cNvSpPr>
            <a:spLocks noGrp="1"/>
          </p:cNvSpPr>
          <p:nvPr>
            <p:ph type="title"/>
          </p:nvPr>
        </p:nvSpPr>
        <p:spPr>
          <a:xfrm>
            <a:off x="256511" y="-219666"/>
            <a:ext cx="7886700" cy="1325563"/>
          </a:xfrm>
        </p:spPr>
        <p:txBody>
          <a:bodyPr>
            <a:normAutofit/>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INVESTIGATIVE DIRECTORATE </a:t>
            </a:r>
            <a:endParaRPr lang="en-ZA" sz="2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xmlns="" id="{FFB47DCE-CE84-4940-8D65-A9B12BC9B5FF}"/>
              </a:ext>
            </a:extLst>
          </p:cNvPr>
          <p:cNvSpPr>
            <a:spLocks noGrp="1"/>
          </p:cNvSpPr>
          <p:nvPr>
            <p:ph type="sldNum" sz="quarter" idx="12"/>
          </p:nvPr>
        </p:nvSpPr>
        <p:spPr>
          <a:xfrm>
            <a:off x="6741414" y="6356351"/>
            <a:ext cx="2057400" cy="365125"/>
          </a:xfrm>
        </p:spPr>
        <p:txBody>
          <a:bodyPr/>
          <a:lstStyle/>
          <a:p>
            <a:fld id="{1A30472A-1C9E-4A09-9094-CD977CAB99CE}" type="slidenum">
              <a:rPr lang="en-ZA" b="1" smtClean="0">
                <a:solidFill>
                  <a:schemeClr val="bg1"/>
                </a:solidFill>
              </a:rPr>
              <a:pPr/>
              <a:t>50</a:t>
            </a:fld>
            <a:endParaRPr lang="en-ZA" b="1" dirty="0">
              <a:solidFill>
                <a:schemeClr val="bg1"/>
              </a:solidFill>
            </a:endParaRPr>
          </a:p>
        </p:txBody>
      </p:sp>
      <p:sp>
        <p:nvSpPr>
          <p:cNvPr id="3" name="Content Placeholder 2">
            <a:extLst>
              <a:ext uri="{FF2B5EF4-FFF2-40B4-BE49-F238E27FC236}">
                <a16:creationId xmlns:a16="http://schemas.microsoft.com/office/drawing/2014/main" xmlns="" id="{59D578F3-E59B-462B-A397-5E5070C7526D}"/>
              </a:ext>
            </a:extLst>
          </p:cNvPr>
          <p:cNvSpPr>
            <a:spLocks noGrp="1"/>
          </p:cNvSpPr>
          <p:nvPr>
            <p:ph idx="1"/>
          </p:nvPr>
        </p:nvSpPr>
        <p:spPr>
          <a:xfrm>
            <a:off x="177377" y="1253330"/>
            <a:ext cx="8692303" cy="5103021"/>
          </a:xfrm>
        </p:spPr>
        <p:txBody>
          <a:bodyPr>
            <a:normAutofit lnSpcReduction="10000"/>
          </a:bodyPr>
          <a:lstStyle/>
          <a:p>
            <a:pPr marL="0" indent="0">
              <a:buNone/>
            </a:pPr>
            <a:r>
              <a:rPr lang="en-US" sz="1400" b="1" dirty="0">
                <a:latin typeface="Arial" panose="020B0604020202020204" pitchFamily="34" charset="0"/>
                <a:cs typeface="Arial" panose="020B0604020202020204" pitchFamily="34" charset="0"/>
              </a:rPr>
              <a:t>Institutional Progress</a:t>
            </a:r>
          </a:p>
          <a:p>
            <a:pPr algn="just"/>
            <a:r>
              <a:rPr lang="en-US" sz="1400" dirty="0">
                <a:latin typeface="Arial" panose="020B0604020202020204" pitchFamily="34" charset="0"/>
                <a:cs typeface="Arial" panose="020B0604020202020204" pitchFamily="34" charset="0"/>
              </a:rPr>
              <a:t>The procuring of Linton House by means of a sub-lease to accommodate ID </a:t>
            </a:r>
          </a:p>
          <a:p>
            <a:pPr algn="just"/>
            <a:r>
              <a:rPr lang="en-US" sz="1400" dirty="0">
                <a:latin typeface="Arial" panose="020B0604020202020204" pitchFamily="34" charset="0"/>
                <a:cs typeface="Arial" panose="020B0604020202020204" pitchFamily="34" charset="0"/>
              </a:rPr>
              <a:t>The creation of a permanent structure for the ID is currently in process and will reach conclusion by mid-March 2022.</a:t>
            </a:r>
          </a:p>
          <a:p>
            <a:pPr algn="just"/>
            <a:r>
              <a:rPr lang="en-US" sz="1400" dirty="0">
                <a:latin typeface="Arial" panose="020B0604020202020204" pitchFamily="34" charset="0"/>
                <a:cs typeface="Arial" panose="020B0604020202020204" pitchFamily="34" charset="0"/>
              </a:rPr>
              <a:t>The procurement of SCC Digital Forensic resources is at an advanced stage with the onboarding of service providers i.e. Digital Forensic services, Investigators &amp; Evidence Leaders. </a:t>
            </a:r>
          </a:p>
          <a:p>
            <a:pPr algn="just"/>
            <a:r>
              <a:rPr lang="en-US" sz="1400" dirty="0">
                <a:latin typeface="Arial" panose="020B0604020202020204" pitchFamily="34" charset="0"/>
                <a:cs typeface="Arial" panose="020B0604020202020204" pitchFamily="34" charset="0"/>
              </a:rPr>
              <a:t>Discussions on the migration of the SCC Digital Forensic Lab is also at an advance stage.</a:t>
            </a:r>
          </a:p>
          <a:p>
            <a:pPr algn="just"/>
            <a:r>
              <a:rPr lang="en-US" sz="1400" dirty="0">
                <a:latin typeface="Arial" panose="020B0604020202020204" pitchFamily="34" charset="0"/>
                <a:cs typeface="Arial" panose="020B0604020202020204" pitchFamily="34" charset="0"/>
              </a:rPr>
              <a:t>IT related connectivity to ensure operational flow and uninterrupted performance assisted in the move to Linton House.</a:t>
            </a: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r>
              <a:rPr lang="en-US" sz="1400" b="1" dirty="0">
                <a:latin typeface="Arial" panose="020B0604020202020204" pitchFamily="34" charset="0"/>
                <a:cs typeface="Arial" panose="020B0604020202020204" pitchFamily="34" charset="0"/>
              </a:rPr>
              <a:t>ID-related Challenges</a:t>
            </a:r>
          </a:p>
          <a:p>
            <a:r>
              <a:rPr lang="en-GB" sz="1400" dirty="0">
                <a:latin typeface="Arial" panose="020B0604020202020204" pitchFamily="34" charset="0"/>
                <a:cs typeface="Arial" panose="020B0604020202020204" pitchFamily="34" charset="0"/>
              </a:rPr>
              <a:t>The Covid-19 pandemic generally served to delay the work of the ID as a result of numerous infections suffered by members of investigation teams, including suspects and persons of interest, as well as delayed court processes, amongst others.</a:t>
            </a:r>
          </a:p>
          <a:p>
            <a:r>
              <a:rPr lang="en-GB" sz="1400" dirty="0">
                <a:latin typeface="Arial" panose="020B0604020202020204" pitchFamily="34" charset="0"/>
                <a:cs typeface="Arial" panose="020B0604020202020204" pitchFamily="34" charset="0"/>
              </a:rPr>
              <a:t>The temporary nature of ID personnel, resulting in resignations in favour of permanent posts, has a severe disruptive effect on investigations and court preparation</a:t>
            </a:r>
          </a:p>
          <a:p>
            <a:r>
              <a:rPr lang="en-GB" sz="1400" dirty="0">
                <a:latin typeface="Arial" panose="020B0604020202020204" pitchFamily="34" charset="0"/>
                <a:cs typeface="Arial" panose="020B0604020202020204" pitchFamily="34" charset="0"/>
              </a:rPr>
              <a:t>The ID experiences a shortage of skilled and experienced prosecutors within the NPA who are able to effectively prosecute complex corruption cases</a:t>
            </a:r>
          </a:p>
          <a:p>
            <a:pPr marL="0" indent="0" algn="just">
              <a:buNone/>
            </a:pPr>
            <a:endParaRPr lang="en-US" sz="1400" b="1" dirty="0">
              <a:latin typeface="Arial" panose="020B0604020202020204" pitchFamily="34" charset="0"/>
              <a:cs typeface="Arial" panose="020B0604020202020204" pitchFamily="34" charset="0"/>
            </a:endParaRPr>
          </a:p>
          <a:p>
            <a:pPr marL="0" indent="0">
              <a:buNone/>
            </a:pPr>
            <a:endParaRPr lang="en-ZA" sz="1400" b="1" dirty="0">
              <a:latin typeface="Arial" panose="020B0604020202020204" pitchFamily="34" charset="0"/>
              <a:cs typeface="Arial" panose="020B0604020202020204" pitchFamily="34" charset="0"/>
            </a:endParaRPr>
          </a:p>
          <a:p>
            <a:pPr marL="0" indent="0">
              <a:buNone/>
            </a:pPr>
            <a:r>
              <a:rPr lang="en-ZA" dirty="0"/>
              <a:t> </a:t>
            </a:r>
          </a:p>
        </p:txBody>
      </p:sp>
    </p:spTree>
    <p:extLst>
      <p:ext uri="{BB962C8B-B14F-4D97-AF65-F5344CB8AC3E}">
        <p14:creationId xmlns:p14="http://schemas.microsoft.com/office/powerpoint/2010/main" xmlns="" val="2155038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E7032-3BBF-2C4A-8031-AB0127D24902}"/>
              </a:ext>
            </a:extLst>
          </p:cNvPr>
          <p:cNvSpPr>
            <a:spLocks noGrp="1"/>
          </p:cNvSpPr>
          <p:nvPr>
            <p:ph type="title"/>
          </p:nvPr>
        </p:nvSpPr>
        <p:spPr>
          <a:xfrm>
            <a:off x="628650" y="2446174"/>
            <a:ext cx="7886700" cy="1325563"/>
          </a:xfrm>
          <a:noFill/>
        </p:spPr>
        <p:txBody>
          <a:bodyPr/>
          <a:lstStyle/>
          <a:p>
            <a:pPr algn="ctr"/>
            <a:r>
              <a:rPr lang="en-GB" b="1" dirty="0">
                <a:latin typeface="Arial Black" panose="020B0A04020102020204" pitchFamily="34" charset="0"/>
              </a:rPr>
              <a:t>D</a:t>
            </a:r>
            <a:r>
              <a:rPr lang="en-US" b="1" dirty="0">
                <a:latin typeface="Arial Black" panose="020B0A04020102020204" pitchFamily="34" charset="0"/>
              </a:rPr>
              <a:t>IGITISATION </a:t>
            </a:r>
            <a:br>
              <a:rPr lang="en-US" b="1" dirty="0">
                <a:latin typeface="Arial Black" panose="020B0A04020102020204" pitchFamily="34" charset="0"/>
              </a:rPr>
            </a:br>
            <a:r>
              <a:rPr lang="en-US" b="1" dirty="0">
                <a:latin typeface="Arial Black" panose="020B0A04020102020204" pitchFamily="34" charset="0"/>
              </a:rPr>
              <a:t>Adv du Plessis </a:t>
            </a:r>
          </a:p>
        </p:txBody>
      </p:sp>
      <p:sp>
        <p:nvSpPr>
          <p:cNvPr id="3" name="Slide Number Placeholder 2">
            <a:extLst>
              <a:ext uri="{FF2B5EF4-FFF2-40B4-BE49-F238E27FC236}">
                <a16:creationId xmlns:a16="http://schemas.microsoft.com/office/drawing/2014/main" xmlns="" id="{7B55ECDB-769A-D041-B2A7-F165029CA566}"/>
              </a:ext>
            </a:extLst>
          </p:cNvPr>
          <p:cNvSpPr>
            <a:spLocks noGrp="1"/>
          </p:cNvSpPr>
          <p:nvPr>
            <p:ph type="sldNum" sz="quarter" idx="12"/>
          </p:nvPr>
        </p:nvSpPr>
        <p:spPr/>
        <p:txBody>
          <a:bodyPr/>
          <a:lstStyle/>
          <a:p>
            <a:fld id="{1A30472A-1C9E-4A09-9094-CD977CAB99CE}" type="slidenum">
              <a:rPr lang="en-ZA" smtClean="0"/>
              <a:pPr/>
              <a:t>51</a:t>
            </a:fld>
            <a:endParaRPr lang="en-ZA"/>
          </a:p>
        </p:txBody>
      </p:sp>
    </p:spTree>
    <p:extLst>
      <p:ext uri="{BB962C8B-B14F-4D97-AF65-F5344CB8AC3E}">
        <p14:creationId xmlns:p14="http://schemas.microsoft.com/office/powerpoint/2010/main" xmlns="" val="3267850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BDFD57C-59E2-4ABB-95C1-9F10654FA572}"/>
              </a:ext>
            </a:extLst>
          </p:cNvPr>
          <p:cNvSpPr>
            <a:spLocks noGrp="1"/>
          </p:cNvSpPr>
          <p:nvPr>
            <p:ph type="title"/>
          </p:nvPr>
        </p:nvSpPr>
        <p:spPr>
          <a:xfrm>
            <a:off x="203348" y="-139727"/>
            <a:ext cx="7505258" cy="1325563"/>
          </a:xfrm>
        </p:spPr>
        <p:txBody>
          <a:bodyPr>
            <a:noAutofit/>
          </a:bodyPr>
          <a:lstStyle/>
          <a:p>
            <a:r>
              <a:rPr lang="en-GB" sz="2000" b="1" cap="small" dirty="0">
                <a:latin typeface="Arial" panose="020B0604020202020204" pitchFamily="34" charset="0"/>
                <a:ea typeface="Calibri" panose="020F0502020204030204" pitchFamily="34" charset="0"/>
                <a:cs typeface="Arial" panose="020B0604020202020204" pitchFamily="34" charset="0"/>
              </a:rPr>
              <a:t>MOVING THE NPA INTO THE 21</a:t>
            </a:r>
            <a:r>
              <a:rPr lang="en-GB" sz="2000" b="1" cap="small" baseline="30000" dirty="0">
                <a:latin typeface="Arial" panose="020B0604020202020204" pitchFamily="34" charset="0"/>
                <a:ea typeface="Calibri" panose="020F0502020204030204" pitchFamily="34" charset="0"/>
                <a:cs typeface="Arial" panose="020B0604020202020204" pitchFamily="34" charset="0"/>
              </a:rPr>
              <a:t>ST</a:t>
            </a:r>
            <a:r>
              <a:rPr lang="en-GB" sz="2000" b="1" cap="small" dirty="0">
                <a:latin typeface="Arial" panose="020B0604020202020204" pitchFamily="34" charset="0"/>
                <a:ea typeface="Calibri" panose="020F0502020204030204" pitchFamily="34" charset="0"/>
                <a:cs typeface="Arial" panose="020B0604020202020204" pitchFamily="34" charset="0"/>
              </a:rPr>
              <a:t> CENTURY</a:t>
            </a:r>
            <a:endParaRPr lang="en-ZA" sz="2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xmlns="" id="{13B2DE26-8BA2-4137-8C27-415A9D23D4D8}"/>
              </a:ext>
            </a:extLst>
          </p:cNvPr>
          <p:cNvSpPr>
            <a:spLocks noGrp="1"/>
          </p:cNvSpPr>
          <p:nvPr>
            <p:ph type="sldNum" sz="quarter" idx="12"/>
          </p:nvPr>
        </p:nvSpPr>
        <p:spPr/>
        <p:txBody>
          <a:bodyPr/>
          <a:lstStyle/>
          <a:p>
            <a:fld id="{1A30472A-1C9E-4A09-9094-CD977CAB99CE}" type="slidenum">
              <a:rPr lang="en-ZA" b="1" smtClean="0">
                <a:solidFill>
                  <a:schemeClr val="bg1"/>
                </a:solidFill>
              </a:rPr>
              <a:pPr/>
              <a:t>52</a:t>
            </a:fld>
            <a:endParaRPr lang="en-ZA" b="1" dirty="0">
              <a:solidFill>
                <a:schemeClr val="bg1"/>
              </a:solidFill>
            </a:endParaRPr>
          </a:p>
        </p:txBody>
      </p:sp>
      <p:sp>
        <p:nvSpPr>
          <p:cNvPr id="4" name="Content Placeholder 2">
            <a:extLst>
              <a:ext uri="{FF2B5EF4-FFF2-40B4-BE49-F238E27FC236}">
                <a16:creationId xmlns:a16="http://schemas.microsoft.com/office/drawing/2014/main" xmlns="" id="{9179F1B4-B7C4-4A60-A4A6-3B0CDC851CE2}"/>
              </a:ext>
            </a:extLst>
          </p:cNvPr>
          <p:cNvSpPr>
            <a:spLocks noGrp="1"/>
          </p:cNvSpPr>
          <p:nvPr>
            <p:ph idx="1"/>
          </p:nvPr>
        </p:nvSpPr>
        <p:spPr>
          <a:xfrm>
            <a:off x="282639" y="1315123"/>
            <a:ext cx="8232711" cy="4911941"/>
          </a:xfrm>
        </p:spPr>
        <p:txBody>
          <a:bodyPr>
            <a:normAutofit/>
          </a:bodyPr>
          <a:lstStyle/>
          <a:p>
            <a:pPr marL="0" indent="0" algn="just">
              <a:lnSpc>
                <a:spcPct val="120000"/>
              </a:lnSpc>
              <a:spcBef>
                <a:spcPts val="600"/>
              </a:spcBef>
              <a:buClr>
                <a:srgbClr val="95724F"/>
              </a:buClr>
              <a:buSzPct val="100000"/>
              <a:buNone/>
            </a:pPr>
            <a:r>
              <a:rPr lang="en-ZA" sz="1900" b="1" dirty="0">
                <a:latin typeface="Arial" panose="020B0604020202020204" pitchFamily="34" charset="0"/>
                <a:cs typeface="Arial" panose="020B0604020202020204" pitchFamily="34" charset="0"/>
              </a:rPr>
              <a:t>ECMS Implementation:</a:t>
            </a:r>
          </a:p>
          <a:p>
            <a:pPr indent="-180000" algn="just">
              <a:lnSpc>
                <a:spcPct val="120000"/>
              </a:lnSpc>
              <a:spcBef>
                <a:spcPts val="600"/>
              </a:spcBef>
              <a:buSzPct val="100000"/>
            </a:pPr>
            <a:r>
              <a:rPr lang="en-ZA" sz="1900" b="1" dirty="0">
                <a:latin typeface="Arial" panose="020B0604020202020204" pitchFamily="34" charset="0"/>
                <a:cs typeface="Arial" panose="020B0604020202020204" pitchFamily="34" charset="0"/>
              </a:rPr>
              <a:t>Digital docket development -</a:t>
            </a:r>
            <a:r>
              <a:rPr lang="en-ZA" sz="1900" dirty="0">
                <a:latin typeface="Arial" panose="020B0604020202020204" pitchFamily="34" charset="0"/>
                <a:cs typeface="Arial" panose="020B0604020202020204" pitchFamily="34" charset="0"/>
              </a:rPr>
              <a:t> it is aimed at improving collaboration between SAPS &amp; NPA for sharing docket information electronically – pilot sites were identified &amp; is targeted to be finalised by December 2021.</a:t>
            </a:r>
          </a:p>
          <a:p>
            <a:pPr marL="0" indent="0" algn="just">
              <a:lnSpc>
                <a:spcPct val="120000"/>
              </a:lnSpc>
              <a:spcBef>
                <a:spcPts val="600"/>
              </a:spcBef>
              <a:buSzPct val="100000"/>
              <a:buNone/>
            </a:pPr>
            <a:endParaRPr lang="en-ZA" sz="1900" dirty="0">
              <a:latin typeface="Arial" panose="020B0604020202020204" pitchFamily="34" charset="0"/>
              <a:cs typeface="Arial" panose="020B0604020202020204" pitchFamily="34" charset="0"/>
            </a:endParaRPr>
          </a:p>
          <a:p>
            <a:pPr indent="-180000" algn="just">
              <a:lnSpc>
                <a:spcPct val="120000"/>
              </a:lnSpc>
              <a:spcBef>
                <a:spcPts val="600"/>
              </a:spcBef>
              <a:buSzPct val="100000"/>
            </a:pPr>
            <a:r>
              <a:rPr lang="en-ZA" sz="1900" b="1" dirty="0">
                <a:latin typeface="Arial" panose="020B0604020202020204" pitchFamily="34" charset="0"/>
                <a:cs typeface="Arial" panose="020B0604020202020204" pitchFamily="34" charset="0"/>
              </a:rPr>
              <a:t>ECMS High Court Module -</a:t>
            </a:r>
            <a:r>
              <a:rPr lang="en-ZA" sz="1900" dirty="0">
                <a:latin typeface="Arial" panose="020B0604020202020204" pitchFamily="34" charset="0"/>
                <a:cs typeface="Arial" panose="020B0604020202020204" pitchFamily="34" charset="0"/>
              </a:rPr>
              <a:t> development &amp; delivery of high court prosecutions model linked to lower courts (referral of dockets from lower courts to high courts for enrolment) – currently 72% complete &amp; will be finalised by December 2021.</a:t>
            </a:r>
          </a:p>
          <a:p>
            <a:pPr indent="-180000" algn="just">
              <a:lnSpc>
                <a:spcPct val="120000"/>
              </a:lnSpc>
              <a:spcBef>
                <a:spcPts val="600"/>
              </a:spcBef>
              <a:buSzPct val="100000"/>
            </a:pPr>
            <a:endParaRPr lang="en-ZA" sz="1900" dirty="0">
              <a:latin typeface="Arial" panose="020B0604020202020204" pitchFamily="34" charset="0"/>
              <a:cs typeface="Arial" panose="020B0604020202020204" pitchFamily="34" charset="0"/>
            </a:endParaRPr>
          </a:p>
          <a:p>
            <a:pPr indent="-180000" algn="just">
              <a:lnSpc>
                <a:spcPct val="120000"/>
              </a:lnSpc>
              <a:spcBef>
                <a:spcPts val="600"/>
              </a:spcBef>
              <a:buSzPct val="100000"/>
            </a:pPr>
            <a:r>
              <a:rPr lang="en-ZA" sz="1900" b="1" dirty="0">
                <a:latin typeface="Arial" panose="020B0604020202020204" pitchFamily="34" charset="0"/>
                <a:cs typeface="Arial" panose="020B0604020202020204" pitchFamily="34" charset="0"/>
              </a:rPr>
              <a:t>ECMS Asset Forfeiture Unit -</a:t>
            </a:r>
            <a:r>
              <a:rPr lang="en-ZA" sz="1900" dirty="0">
                <a:latin typeface="Arial" panose="020B0604020202020204" pitchFamily="34" charset="0"/>
                <a:cs typeface="Arial" panose="020B0604020202020204" pitchFamily="34" charset="0"/>
              </a:rPr>
              <a:t> case management of AFU processes, project commenced and is expected to be finalised by April 2022.</a:t>
            </a:r>
          </a:p>
          <a:p>
            <a:pPr marL="505800" lvl="3" indent="0" algn="just">
              <a:lnSpc>
                <a:spcPct val="120000"/>
              </a:lnSpc>
              <a:spcBef>
                <a:spcPts val="600"/>
              </a:spcBef>
              <a:buClr>
                <a:srgbClr val="95724F"/>
              </a:buClr>
              <a:buSzPct val="100000"/>
              <a:buNone/>
              <a:defRPr/>
            </a:pPr>
            <a:endParaRPr lang="en-GB" sz="1400" dirty="0">
              <a:solidFill>
                <a:srgbClr val="223342"/>
              </a:solidFill>
              <a:latin typeface="Arial" panose="020B0604020202020204" pitchFamily="34" charset="0"/>
              <a:cs typeface="Arial" panose="020B0604020202020204" pitchFamily="34" charset="0"/>
            </a:endParaRPr>
          </a:p>
          <a:p>
            <a:pPr marL="685800" lvl="3" indent="-180000" algn="just">
              <a:lnSpc>
                <a:spcPct val="120000"/>
              </a:lnSpc>
              <a:spcBef>
                <a:spcPts val="600"/>
              </a:spcBef>
              <a:buClr>
                <a:srgbClr val="95724F"/>
              </a:buClr>
              <a:buSzPct val="100000"/>
              <a:defRPr/>
            </a:pPr>
            <a:endParaRPr lang="en-GB" sz="7200" dirty="0">
              <a:solidFill>
                <a:srgbClr val="223342"/>
              </a:solidFill>
              <a:latin typeface="Arial" panose="020B0604020202020204" pitchFamily="34" charset="0"/>
              <a:cs typeface="Arial" panose="020B0604020202020204" pitchFamily="34" charset="0"/>
            </a:endParaRPr>
          </a:p>
          <a:p>
            <a:pPr marL="162900" lvl="2" indent="0" algn="just">
              <a:lnSpc>
                <a:spcPct val="120000"/>
              </a:lnSpc>
              <a:spcBef>
                <a:spcPts val="600"/>
              </a:spcBef>
              <a:buClr>
                <a:srgbClr val="95724F"/>
              </a:buClr>
              <a:buSzPct val="100000"/>
              <a:buNone/>
              <a:defRPr/>
            </a:pPr>
            <a:endParaRPr lang="en-GB" sz="7700" dirty="0">
              <a:solidFill>
                <a:srgbClr val="223342"/>
              </a:solidFill>
              <a:latin typeface="Open Sans"/>
            </a:endParaRPr>
          </a:p>
          <a:p>
            <a:pPr marL="685800" lvl="3" indent="-180000" algn="just">
              <a:lnSpc>
                <a:spcPct val="120000"/>
              </a:lnSpc>
              <a:spcBef>
                <a:spcPts val="600"/>
              </a:spcBef>
              <a:buClr>
                <a:srgbClr val="95724F"/>
              </a:buClr>
              <a:buSzPct val="100000"/>
              <a:defRPr/>
            </a:pPr>
            <a:endParaRPr lang="en-GB" sz="7550" dirty="0">
              <a:solidFill>
                <a:srgbClr val="223342"/>
              </a:solidFill>
              <a:latin typeface="Open Sans"/>
            </a:endParaRPr>
          </a:p>
          <a:p>
            <a:pPr marL="180000" indent="-180000" algn="just">
              <a:lnSpc>
                <a:spcPct val="100000"/>
              </a:lnSpc>
              <a:spcBef>
                <a:spcPts val="600"/>
              </a:spcBef>
              <a:buClr>
                <a:srgbClr val="95724F"/>
              </a:buClr>
              <a:buSzPct val="100000"/>
            </a:pPr>
            <a:endParaRPr lang="en-ZA" sz="2000" dirty="0">
              <a:solidFill>
                <a:srgbClr val="223342"/>
              </a:solidFill>
              <a:latin typeface="Open Sans"/>
            </a:endParaRPr>
          </a:p>
          <a:p>
            <a:pPr marL="180000"/>
            <a:endParaRPr lang="en-ZA" sz="1500" dirty="0"/>
          </a:p>
        </p:txBody>
      </p:sp>
    </p:spTree>
    <p:extLst>
      <p:ext uri="{BB962C8B-B14F-4D97-AF65-F5344CB8AC3E}">
        <p14:creationId xmlns:p14="http://schemas.microsoft.com/office/powerpoint/2010/main" xmlns="" val="907460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BE9947-B7E9-0E41-B21F-360B6B4F2547}"/>
              </a:ext>
            </a:extLst>
          </p:cNvPr>
          <p:cNvSpPr>
            <a:spLocks noGrp="1"/>
          </p:cNvSpPr>
          <p:nvPr>
            <p:ph type="title"/>
          </p:nvPr>
        </p:nvSpPr>
        <p:spPr>
          <a:xfrm>
            <a:off x="628650" y="2383113"/>
            <a:ext cx="7886700" cy="1325563"/>
          </a:xfrm>
          <a:noFill/>
          <a:ln>
            <a:noFill/>
          </a:ln>
          <a:scene3d>
            <a:camera prst="perspectiveAbove"/>
            <a:lightRig rig="threePt" dir="t"/>
          </a:scene3d>
        </p:spPr>
        <p:txBody>
          <a:bodyPr/>
          <a:lstStyle/>
          <a:p>
            <a:pPr algn="ctr"/>
            <a:r>
              <a:rPr lang="en-US" b="1" dirty="0">
                <a:latin typeface="Arial Black" panose="020B0A04020102020204" pitchFamily="34" charset="0"/>
              </a:rPr>
              <a:t>Prioritising for impact in 2022  Adv de Kock </a:t>
            </a:r>
          </a:p>
        </p:txBody>
      </p:sp>
      <p:sp>
        <p:nvSpPr>
          <p:cNvPr id="3" name="Slide Number Placeholder 2">
            <a:extLst>
              <a:ext uri="{FF2B5EF4-FFF2-40B4-BE49-F238E27FC236}">
                <a16:creationId xmlns:a16="http://schemas.microsoft.com/office/drawing/2014/main" xmlns="" id="{2661DBBA-57D4-5340-9FDF-A648EF105405}"/>
              </a:ext>
            </a:extLst>
          </p:cNvPr>
          <p:cNvSpPr>
            <a:spLocks noGrp="1"/>
          </p:cNvSpPr>
          <p:nvPr>
            <p:ph type="sldNum" sz="quarter" idx="12"/>
          </p:nvPr>
        </p:nvSpPr>
        <p:spPr/>
        <p:txBody>
          <a:bodyPr/>
          <a:lstStyle/>
          <a:p>
            <a:fld id="{1A30472A-1C9E-4A09-9094-CD977CAB99CE}" type="slidenum">
              <a:rPr lang="en-ZA" smtClean="0"/>
              <a:pPr/>
              <a:t>53</a:t>
            </a:fld>
            <a:endParaRPr lang="en-ZA"/>
          </a:p>
        </p:txBody>
      </p:sp>
    </p:spTree>
    <p:extLst>
      <p:ext uri="{BB962C8B-B14F-4D97-AF65-F5344CB8AC3E}">
        <p14:creationId xmlns:p14="http://schemas.microsoft.com/office/powerpoint/2010/main" xmlns="" val="2146453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889F9-61C6-4EFF-BA42-2E144C4D33D7}"/>
              </a:ext>
            </a:extLst>
          </p:cNvPr>
          <p:cNvSpPr>
            <a:spLocks noGrp="1"/>
          </p:cNvSpPr>
          <p:nvPr>
            <p:ph type="title"/>
          </p:nvPr>
        </p:nvSpPr>
        <p:spPr>
          <a:xfrm>
            <a:off x="153162" y="273687"/>
            <a:ext cx="7886700" cy="362662"/>
          </a:xfrm>
        </p:spPr>
        <p:txBody>
          <a:bodyPr>
            <a:noAutofit/>
          </a:bodyPr>
          <a:lstStyle/>
          <a:p>
            <a:r>
              <a:rPr lang="en-GB" sz="2000" b="1" cap="small" dirty="0">
                <a:latin typeface="Arial" panose="020B0604020202020204" pitchFamily="34" charset="0"/>
                <a:cs typeface="Arial" panose="020B0604020202020204" pitchFamily="34" charset="0"/>
              </a:rPr>
              <a:t>BRINGING THE CORRUPT TO JUSTICE</a:t>
            </a:r>
            <a:endParaRPr lang="en-US" sz="2000" dirty="0"/>
          </a:p>
        </p:txBody>
      </p:sp>
      <p:sp>
        <p:nvSpPr>
          <p:cNvPr id="4" name="Slide Number Placeholder 3">
            <a:extLst>
              <a:ext uri="{FF2B5EF4-FFF2-40B4-BE49-F238E27FC236}">
                <a16:creationId xmlns:a16="http://schemas.microsoft.com/office/drawing/2014/main" xmlns="" id="{632CE194-39B5-4E74-8E01-7E2ED58DEA52}"/>
              </a:ext>
            </a:extLst>
          </p:cNvPr>
          <p:cNvSpPr>
            <a:spLocks noGrp="1"/>
          </p:cNvSpPr>
          <p:nvPr>
            <p:ph type="sldNum" sz="quarter" idx="12"/>
          </p:nvPr>
        </p:nvSpPr>
        <p:spPr/>
        <p:txBody>
          <a:bodyPr/>
          <a:lstStyle/>
          <a:p>
            <a:fld id="{1A30472A-1C9E-4A09-9094-CD977CAB99CE}" type="slidenum">
              <a:rPr lang="en-ZA" b="1" smtClean="0">
                <a:solidFill>
                  <a:schemeClr val="bg1"/>
                </a:solidFill>
              </a:rPr>
              <a:pPr/>
              <a:t>54</a:t>
            </a:fld>
            <a:endParaRPr lang="en-ZA" b="1" dirty="0">
              <a:solidFill>
                <a:schemeClr val="bg1"/>
              </a:solidFill>
            </a:endParaRPr>
          </a:p>
        </p:txBody>
      </p:sp>
      <p:sp>
        <p:nvSpPr>
          <p:cNvPr id="3" name="Content Placeholder 2">
            <a:extLst>
              <a:ext uri="{FF2B5EF4-FFF2-40B4-BE49-F238E27FC236}">
                <a16:creationId xmlns:a16="http://schemas.microsoft.com/office/drawing/2014/main" xmlns="" id="{C2BCAB0E-8DD7-4132-8DA0-5F68C2B79D84}"/>
              </a:ext>
            </a:extLst>
          </p:cNvPr>
          <p:cNvSpPr>
            <a:spLocks noGrp="1"/>
          </p:cNvSpPr>
          <p:nvPr>
            <p:ph idx="1"/>
          </p:nvPr>
        </p:nvSpPr>
        <p:spPr>
          <a:xfrm>
            <a:off x="153162" y="1307591"/>
            <a:ext cx="8362188" cy="4297077"/>
          </a:xfrm>
        </p:spPr>
        <p:txBody>
          <a:bodyPr>
            <a:normAutofit lnSpcReduction="10000"/>
          </a:bodyPr>
          <a:lstStyle/>
          <a:p>
            <a:pPr marL="144000" indent="-144000">
              <a:lnSpc>
                <a:spcPct val="110000"/>
              </a:lnSpc>
              <a:spcBef>
                <a:spcPts val="600"/>
              </a:spcBef>
              <a:spcAft>
                <a:spcPts val="600"/>
              </a:spcAft>
            </a:pPr>
            <a:r>
              <a:rPr lang="en-ZA" sz="1800" dirty="0">
                <a:latin typeface="Arial" panose="020B0604020202020204" pitchFamily="34" charset="0"/>
                <a:cs typeface="Arial" panose="020B0604020202020204" pitchFamily="34" charset="0"/>
              </a:rPr>
              <a:t>NPA’s leadership met recently to review the previous six months priorities.  </a:t>
            </a:r>
          </a:p>
          <a:p>
            <a:pPr marL="144000" indent="-144000">
              <a:lnSpc>
                <a:spcPct val="110000"/>
              </a:lnSpc>
              <a:spcBef>
                <a:spcPts val="600"/>
              </a:spcBef>
              <a:spcAft>
                <a:spcPts val="600"/>
              </a:spcAft>
            </a:pPr>
            <a:r>
              <a:rPr lang="en-ZA" sz="1800" dirty="0">
                <a:latin typeface="Arial" panose="020B0604020202020204" pitchFamily="34" charset="0"/>
                <a:cs typeface="Arial" panose="020B0604020202020204" pitchFamily="34" charset="0"/>
              </a:rPr>
              <a:t>Rebuilding NPA’s credibility is the most important objective in the current strategic planning process and also the most important of the IPAC pillars.</a:t>
            </a:r>
          </a:p>
          <a:p>
            <a:pPr marL="144000" indent="-144000">
              <a:lnSpc>
                <a:spcPct val="110000"/>
              </a:lnSpc>
              <a:spcBef>
                <a:spcPts val="600"/>
              </a:spcBef>
              <a:spcAft>
                <a:spcPts val="600"/>
              </a:spcAft>
            </a:pPr>
            <a:r>
              <a:rPr lang="en-ZA" sz="1800" dirty="0">
                <a:latin typeface="Arial" panose="020B0604020202020204" pitchFamily="34" charset="0"/>
                <a:cs typeface="Arial" panose="020B0604020202020204" pitchFamily="34" charset="0"/>
              </a:rPr>
              <a:t>The next phase of the </a:t>
            </a:r>
            <a:r>
              <a:rPr lang="en-US" sz="1800" dirty="0">
                <a:latin typeface="Arial" panose="020B0604020202020204" pitchFamily="34" charset="0"/>
                <a:cs typeface="Arial" panose="020B0604020202020204" pitchFamily="34" charset="0"/>
              </a:rPr>
              <a:t>six-months priority implementation project will focus on one priority area - </a:t>
            </a:r>
            <a:r>
              <a:rPr lang="en-US" sz="1800" b="1" dirty="0">
                <a:latin typeface="Arial" panose="020B0604020202020204" pitchFamily="34" charset="0"/>
                <a:cs typeface="Arial" panose="020B0604020202020204" pitchFamily="34" charset="0"/>
              </a:rPr>
              <a:t>Enhancing the credibility of the NPA through effective prosecution of corruption</a:t>
            </a:r>
            <a:r>
              <a:rPr lang="en-US" sz="1800" dirty="0">
                <a:latin typeface="Arial" panose="020B0604020202020204" pitchFamily="34" charset="0"/>
                <a:cs typeface="Arial" panose="020B0604020202020204" pitchFamily="34" charset="0"/>
              </a:rPr>
              <a:t>.</a:t>
            </a:r>
          </a:p>
          <a:p>
            <a:pPr marL="144000" indent="-144000">
              <a:lnSpc>
                <a:spcPct val="110000"/>
              </a:lnSpc>
              <a:spcBef>
                <a:spcPts val="600"/>
              </a:spcBef>
              <a:spcAft>
                <a:spcPts val="600"/>
              </a:spcAft>
            </a:pPr>
            <a:r>
              <a:rPr lang="en-US" sz="1800" dirty="0">
                <a:latin typeface="Arial" panose="020B0604020202020204" pitchFamily="34" charset="0"/>
                <a:cs typeface="Arial" panose="020B0604020202020204" pitchFamily="34" charset="0"/>
              </a:rPr>
              <a:t>This will be achieved through the following four focus areas</a:t>
            </a:r>
            <a:endParaRPr lang="en-ZA" sz="1800" dirty="0">
              <a:latin typeface="Arial" panose="020B0604020202020204" pitchFamily="34" charset="0"/>
              <a:cs typeface="Arial" panose="020B0604020202020204" pitchFamily="34" charset="0"/>
            </a:endParaRPr>
          </a:p>
          <a:p>
            <a:pPr marL="620100" lvl="1" indent="-285750" algn="just">
              <a:lnSpc>
                <a:spcPct val="120000"/>
              </a:lnSpc>
              <a:spcBef>
                <a:spcPts val="600"/>
              </a:spcBef>
              <a:spcAft>
                <a:spcPts val="0"/>
              </a:spcAft>
              <a:buClr>
                <a:srgbClr val="223342"/>
              </a:buClr>
              <a:buSzPct val="100000"/>
              <a:buFont typeface="Courier New" panose="02070309020205020404" pitchFamily="49" charset="0"/>
              <a:buChar char="-"/>
            </a:pPr>
            <a:r>
              <a:rPr lang="en-US" dirty="0">
                <a:latin typeface="Arial" panose="020B0604020202020204" pitchFamily="34" charset="0"/>
                <a:cs typeface="Arial" panose="020B0604020202020204" pitchFamily="34" charset="0"/>
              </a:rPr>
              <a:t>Collaborations (internal and external)</a:t>
            </a:r>
            <a:endParaRPr lang="en-ZA" dirty="0">
              <a:latin typeface="Arial" panose="020B0604020202020204" pitchFamily="34" charset="0"/>
              <a:cs typeface="Arial" panose="020B0604020202020204" pitchFamily="34" charset="0"/>
            </a:endParaRPr>
          </a:p>
          <a:p>
            <a:pPr marL="620100" lvl="1" indent="-285750" algn="just">
              <a:lnSpc>
                <a:spcPct val="120000"/>
              </a:lnSpc>
              <a:spcBef>
                <a:spcPts val="600"/>
              </a:spcBef>
              <a:spcAft>
                <a:spcPts val="0"/>
              </a:spcAft>
              <a:buClr>
                <a:srgbClr val="223342"/>
              </a:buClr>
              <a:buSzPct val="100000"/>
              <a:buFont typeface="Courier New" panose="02070309020205020404" pitchFamily="49" charset="0"/>
              <a:buChar char="-"/>
            </a:pPr>
            <a:r>
              <a:rPr lang="en-US" dirty="0">
                <a:latin typeface="Arial" panose="020B0604020202020204" pitchFamily="34" charset="0"/>
                <a:cs typeface="Arial" panose="020B0604020202020204" pitchFamily="34" charset="0"/>
              </a:rPr>
              <a:t>Asset recovery</a:t>
            </a:r>
            <a:endParaRPr lang="en-ZA" dirty="0">
              <a:latin typeface="Arial" panose="020B0604020202020204" pitchFamily="34" charset="0"/>
              <a:cs typeface="Arial" panose="020B0604020202020204" pitchFamily="34" charset="0"/>
            </a:endParaRPr>
          </a:p>
          <a:p>
            <a:pPr marL="620100" lvl="1" indent="-285750" algn="just">
              <a:lnSpc>
                <a:spcPct val="120000"/>
              </a:lnSpc>
              <a:spcBef>
                <a:spcPts val="600"/>
              </a:spcBef>
              <a:spcAft>
                <a:spcPts val="0"/>
              </a:spcAft>
              <a:buClr>
                <a:srgbClr val="223342"/>
              </a:buClr>
              <a:buSzPct val="100000"/>
              <a:buFont typeface="Courier New" panose="02070309020205020404" pitchFamily="49" charset="0"/>
              <a:buChar char="-"/>
            </a:pPr>
            <a:r>
              <a:rPr lang="en-US" dirty="0">
                <a:latin typeface="Arial" panose="020B0604020202020204" pitchFamily="34" charset="0"/>
                <a:cs typeface="Arial" panose="020B0604020202020204" pitchFamily="34" charset="0"/>
              </a:rPr>
              <a:t>Skills enhancement</a:t>
            </a:r>
            <a:endParaRPr lang="en-ZA" dirty="0">
              <a:latin typeface="Arial" panose="020B0604020202020204" pitchFamily="34" charset="0"/>
              <a:cs typeface="Arial" panose="020B0604020202020204" pitchFamily="34" charset="0"/>
            </a:endParaRPr>
          </a:p>
          <a:p>
            <a:pPr marL="620100" lvl="1" indent="-285750" algn="just">
              <a:lnSpc>
                <a:spcPct val="120000"/>
              </a:lnSpc>
              <a:spcBef>
                <a:spcPts val="600"/>
              </a:spcBef>
              <a:spcAft>
                <a:spcPts val="800"/>
              </a:spcAft>
              <a:buClr>
                <a:srgbClr val="223342"/>
              </a:buClr>
              <a:buSzPct val="100000"/>
              <a:buFont typeface="Courier New" panose="02070309020205020404" pitchFamily="49" charset="0"/>
              <a:buChar char="-"/>
            </a:pPr>
            <a:r>
              <a:rPr lang="en-US" dirty="0">
                <a:latin typeface="Arial" panose="020B0604020202020204" pitchFamily="34" charset="0"/>
                <a:cs typeface="Arial" panose="020B0604020202020204" pitchFamily="34" charset="0"/>
              </a:rPr>
              <a:t>Communications </a:t>
            </a:r>
            <a:r>
              <a:rPr lang="en-US" dirty="0">
                <a:latin typeface="Arial" panose="020B0604020202020204" pitchFamily="34" charset="0"/>
                <a:ea typeface="Times New Roman" panose="02020603050405020304" pitchFamily="18" charset="0"/>
                <a:cs typeface="Arial" panose="020B0604020202020204" pitchFamily="34" charset="0"/>
              </a:rPr>
              <a:t>(internal and external) around corruption cases.</a:t>
            </a:r>
            <a:endParaRPr lang="en-ZA"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2631847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BE9947-B7E9-0E41-B21F-360B6B4F2547}"/>
              </a:ext>
            </a:extLst>
          </p:cNvPr>
          <p:cNvSpPr>
            <a:spLocks noGrp="1"/>
          </p:cNvSpPr>
          <p:nvPr>
            <p:ph type="title"/>
          </p:nvPr>
        </p:nvSpPr>
        <p:spPr>
          <a:xfrm>
            <a:off x="628650" y="2383113"/>
            <a:ext cx="7886700" cy="1325563"/>
          </a:xfrm>
          <a:noFill/>
          <a:ln>
            <a:noFill/>
          </a:ln>
          <a:scene3d>
            <a:camera prst="perspectiveAbove"/>
            <a:lightRig rig="threePt" dir="t"/>
          </a:scene3d>
        </p:spPr>
        <p:txBody>
          <a:bodyPr/>
          <a:lstStyle/>
          <a:p>
            <a:pPr algn="ctr"/>
            <a:r>
              <a:rPr lang="en-GB" b="1" dirty="0">
                <a:latin typeface="Arial Black" panose="020B0A04020102020204" pitchFamily="34" charset="0"/>
              </a:rPr>
              <a:t>B</a:t>
            </a:r>
            <a:r>
              <a:rPr lang="en-US" b="1" dirty="0">
                <a:latin typeface="Arial Black" panose="020B0A04020102020204" pitchFamily="34" charset="0"/>
              </a:rPr>
              <a:t>UDGETING </a:t>
            </a:r>
            <a:br>
              <a:rPr lang="en-US" b="1" dirty="0">
                <a:latin typeface="Arial Black" panose="020B0A04020102020204" pitchFamily="34" charset="0"/>
              </a:rPr>
            </a:br>
            <a:r>
              <a:rPr lang="en-US" b="1" dirty="0" err="1">
                <a:latin typeface="Arial Black" panose="020B0A04020102020204" pitchFamily="34" charset="0"/>
              </a:rPr>
              <a:t>Ms</a:t>
            </a:r>
            <a:r>
              <a:rPr lang="en-US" b="1" dirty="0">
                <a:latin typeface="Arial Black" panose="020B0A04020102020204" pitchFamily="34" charset="0"/>
              </a:rPr>
              <a:t> Morakile</a:t>
            </a:r>
          </a:p>
        </p:txBody>
      </p:sp>
      <p:sp>
        <p:nvSpPr>
          <p:cNvPr id="3" name="Slide Number Placeholder 2">
            <a:extLst>
              <a:ext uri="{FF2B5EF4-FFF2-40B4-BE49-F238E27FC236}">
                <a16:creationId xmlns:a16="http://schemas.microsoft.com/office/drawing/2014/main" xmlns="" id="{2661DBBA-57D4-5340-9FDF-A648EF105405}"/>
              </a:ext>
            </a:extLst>
          </p:cNvPr>
          <p:cNvSpPr>
            <a:spLocks noGrp="1"/>
          </p:cNvSpPr>
          <p:nvPr>
            <p:ph type="sldNum" sz="quarter" idx="12"/>
          </p:nvPr>
        </p:nvSpPr>
        <p:spPr/>
        <p:txBody>
          <a:bodyPr/>
          <a:lstStyle/>
          <a:p>
            <a:fld id="{1A30472A-1C9E-4A09-9094-CD977CAB99CE}" type="slidenum">
              <a:rPr lang="en-ZA" smtClean="0"/>
              <a:pPr/>
              <a:t>55</a:t>
            </a:fld>
            <a:endParaRPr lang="en-ZA"/>
          </a:p>
        </p:txBody>
      </p:sp>
    </p:spTree>
    <p:extLst>
      <p:ext uri="{BB962C8B-B14F-4D97-AF65-F5344CB8AC3E}">
        <p14:creationId xmlns:p14="http://schemas.microsoft.com/office/powerpoint/2010/main" xmlns="" val="287282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xmlns="" id="{E4490EEE-2440-4998-9D85-B3EBAFB219BC}"/>
              </a:ext>
            </a:extLst>
          </p:cNvPr>
          <p:cNvSpPr>
            <a:spLocks noGrp="1"/>
          </p:cNvSpPr>
          <p:nvPr>
            <p:ph type="sldNum" sz="quarter" idx="12"/>
          </p:nvPr>
        </p:nvSpPr>
        <p:spPr>
          <a:xfrm>
            <a:off x="6812216" y="6402425"/>
            <a:ext cx="2057400" cy="365125"/>
          </a:xfrm>
        </p:spPr>
        <p:txBody>
          <a:bodyPr/>
          <a:lstStyle/>
          <a:p>
            <a:fld id="{1A30472A-1C9E-4A09-9094-CD977CAB99CE}" type="slidenum">
              <a:rPr lang="en-ZA" sz="1100" b="1" smtClean="0">
                <a:solidFill>
                  <a:schemeClr val="bg1"/>
                </a:solidFill>
              </a:rPr>
              <a:pPr/>
              <a:t>56</a:t>
            </a:fld>
            <a:endParaRPr lang="en-ZA" sz="1100" b="1" dirty="0">
              <a:solidFill>
                <a:schemeClr val="bg1"/>
              </a:solidFill>
            </a:endParaRPr>
          </a:p>
        </p:txBody>
      </p:sp>
      <p:sp>
        <p:nvSpPr>
          <p:cNvPr id="3" name="Content Placeholder 2">
            <a:extLst>
              <a:ext uri="{FF2B5EF4-FFF2-40B4-BE49-F238E27FC236}">
                <a16:creationId xmlns:a16="http://schemas.microsoft.com/office/drawing/2014/main" xmlns="" id="{36BB9529-7D30-425C-BC01-F3B5080A15C8}"/>
              </a:ext>
            </a:extLst>
          </p:cNvPr>
          <p:cNvSpPr>
            <a:spLocks noGrp="1"/>
          </p:cNvSpPr>
          <p:nvPr>
            <p:ph idx="1"/>
          </p:nvPr>
        </p:nvSpPr>
        <p:spPr/>
        <p:txBody>
          <a:bodyPr/>
          <a:lstStyle/>
          <a:p>
            <a:pPr marL="522900" lvl="1" indent="-180000" algn="just">
              <a:lnSpc>
                <a:spcPct val="120000"/>
              </a:lnSpc>
              <a:spcBef>
                <a:spcPts val="600"/>
              </a:spcBef>
              <a:buClr>
                <a:srgbClr val="95724F"/>
              </a:buClr>
              <a:buSzPct val="100000"/>
            </a:pPr>
            <a:endParaRPr lang="en-US" dirty="0">
              <a:solidFill>
                <a:srgbClr val="223342"/>
              </a:solidFill>
              <a:latin typeface="Arial" panose="020B0604020202020204" pitchFamily="34" charset="0"/>
              <a:cs typeface="Arial" panose="020B0604020202020204" pitchFamily="34" charset="0"/>
            </a:endParaRPr>
          </a:p>
          <a:p>
            <a:endParaRPr lang="en-US" dirty="0"/>
          </a:p>
        </p:txBody>
      </p:sp>
      <p:sp>
        <p:nvSpPr>
          <p:cNvPr id="4" name="Title 1">
            <a:extLst>
              <a:ext uri="{FF2B5EF4-FFF2-40B4-BE49-F238E27FC236}">
                <a16:creationId xmlns:a16="http://schemas.microsoft.com/office/drawing/2014/main" xmlns="" id="{9BBFA98C-B19F-4563-9287-8633B7A8D8FB}"/>
              </a:ext>
            </a:extLst>
          </p:cNvPr>
          <p:cNvSpPr txBox="1">
            <a:spLocks/>
          </p:cNvSpPr>
          <p:nvPr/>
        </p:nvSpPr>
        <p:spPr>
          <a:xfrm>
            <a:off x="1273869" y="1517332"/>
            <a:ext cx="6567047" cy="505349"/>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endParaRPr lang="en-US" sz="2400" dirty="0">
              <a:effectLst>
                <a:outerShdw blurRad="38100" dist="38100" dir="2700000" algn="tl">
                  <a:srgbClr val="000000">
                    <a:alpha val="43137"/>
                  </a:srgbClr>
                </a:outerShdw>
              </a:effectLst>
              <a:latin typeface="Cambria" panose="02040503050406030204" pitchFamily="18" charset="0"/>
            </a:endParaRPr>
          </a:p>
        </p:txBody>
      </p:sp>
      <p:sp>
        <p:nvSpPr>
          <p:cNvPr id="5" name="Title 3">
            <a:extLst>
              <a:ext uri="{FF2B5EF4-FFF2-40B4-BE49-F238E27FC236}">
                <a16:creationId xmlns:a16="http://schemas.microsoft.com/office/drawing/2014/main" xmlns="" id="{1B928D2D-C474-4465-A691-B7369395FD53}"/>
              </a:ext>
            </a:extLst>
          </p:cNvPr>
          <p:cNvSpPr txBox="1">
            <a:spLocks/>
          </p:cNvSpPr>
          <p:nvPr/>
        </p:nvSpPr>
        <p:spPr>
          <a:xfrm>
            <a:off x="210312" y="-161787"/>
            <a:ext cx="7922880" cy="1180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cap="small" dirty="0">
                <a:latin typeface="Arial" panose="020B0604020202020204" pitchFamily="34" charset="0"/>
                <a:ea typeface="Calibri" panose="020F0502020204030204" pitchFamily="34" charset="0"/>
                <a:cs typeface="Arial" panose="020B0604020202020204" pitchFamily="34" charset="0"/>
              </a:rPr>
              <a:t>BUDGET VS EXPENDITURE AS AT 31 OCTOBER 2021</a:t>
            </a:r>
            <a:endParaRPr lang="en-ZA" sz="2000" b="1" dirty="0">
              <a:solidFill>
                <a:srgbClr val="223342"/>
              </a:solidFill>
              <a:latin typeface="Open Sans" panose="020B0606030504020204"/>
            </a:endParaRPr>
          </a:p>
        </p:txBody>
      </p:sp>
      <p:graphicFrame>
        <p:nvGraphicFramePr>
          <p:cNvPr id="9" name="Table 8">
            <a:extLst>
              <a:ext uri="{FF2B5EF4-FFF2-40B4-BE49-F238E27FC236}">
                <a16:creationId xmlns:a16="http://schemas.microsoft.com/office/drawing/2014/main" xmlns="" id="{7AB67178-7F62-446B-84BA-4818C64743DF}"/>
              </a:ext>
            </a:extLst>
          </p:cNvPr>
          <p:cNvGraphicFramePr>
            <a:graphicFrameLocks noGrp="1"/>
          </p:cNvGraphicFramePr>
          <p:nvPr>
            <p:extLst>
              <p:ext uri="{D42A27DB-BD31-4B8C-83A1-F6EECF244321}">
                <p14:modId xmlns:p14="http://schemas.microsoft.com/office/powerpoint/2010/main" xmlns="" val="2687611079"/>
              </p:ext>
            </p:extLst>
          </p:nvPr>
        </p:nvGraphicFramePr>
        <p:xfrm>
          <a:off x="308113" y="1327306"/>
          <a:ext cx="8003783" cy="4312971"/>
        </p:xfrm>
        <a:graphic>
          <a:graphicData uri="http://schemas.openxmlformats.org/drawingml/2006/table">
            <a:tbl>
              <a:tblPr/>
              <a:tblGrid>
                <a:gridCol w="3073606">
                  <a:extLst>
                    <a:ext uri="{9D8B030D-6E8A-4147-A177-3AD203B41FA5}">
                      <a16:colId xmlns:a16="http://schemas.microsoft.com/office/drawing/2014/main" xmlns="" val="20000"/>
                    </a:ext>
                  </a:extLst>
                </a:gridCol>
                <a:gridCol w="1187868">
                  <a:extLst>
                    <a:ext uri="{9D8B030D-6E8A-4147-A177-3AD203B41FA5}">
                      <a16:colId xmlns:a16="http://schemas.microsoft.com/office/drawing/2014/main" xmlns="" val="1616621859"/>
                    </a:ext>
                  </a:extLst>
                </a:gridCol>
                <a:gridCol w="1187868">
                  <a:extLst>
                    <a:ext uri="{9D8B030D-6E8A-4147-A177-3AD203B41FA5}">
                      <a16:colId xmlns:a16="http://schemas.microsoft.com/office/drawing/2014/main" xmlns="" val="4141884852"/>
                    </a:ext>
                  </a:extLst>
                </a:gridCol>
                <a:gridCol w="1187868">
                  <a:extLst>
                    <a:ext uri="{9D8B030D-6E8A-4147-A177-3AD203B41FA5}">
                      <a16:colId xmlns:a16="http://schemas.microsoft.com/office/drawing/2014/main" xmlns="" val="3036858433"/>
                    </a:ext>
                  </a:extLst>
                </a:gridCol>
                <a:gridCol w="1366573">
                  <a:extLst>
                    <a:ext uri="{9D8B030D-6E8A-4147-A177-3AD203B41FA5}">
                      <a16:colId xmlns:a16="http://schemas.microsoft.com/office/drawing/2014/main" xmlns="" val="3744120555"/>
                    </a:ext>
                  </a:extLst>
                </a:gridCol>
              </a:tblGrid>
              <a:tr h="203933">
                <a:tc rowSpan="2">
                  <a:txBody>
                    <a:bodyPr/>
                    <a:lstStyle/>
                    <a:p>
                      <a:pPr algn="l" rtl="0" fontAlgn="ctr"/>
                      <a:r>
                        <a:rPr lang="en-ZA" sz="1400" b="1" i="0" u="none" strike="noStrike"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PROGRAMME 4:</a:t>
                      </a:r>
                    </a:p>
                    <a:p>
                      <a:pPr algn="l" rtl="0" fontAlgn="ctr"/>
                      <a:r>
                        <a:rPr lang="en-ZA" sz="1400" b="1" i="0" u="none" strike="noStrike"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NATIONAL PROSECUTING AUTHORITY</a:t>
                      </a:r>
                    </a:p>
                    <a:p>
                      <a:pPr algn="l" rtl="0" fontAlgn="ctr"/>
                      <a:r>
                        <a:rPr lang="en-ZA" sz="1400" b="1" i="0" u="none" strike="noStrike"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R’000</a:t>
                      </a:r>
                    </a:p>
                  </a:txBody>
                  <a:tcPr marL="180000"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4">
                  <a:txBody>
                    <a:bodyPr/>
                    <a:lstStyle/>
                    <a:p>
                      <a:pPr marL="0" algn="ctr" defTabSz="685800" rtl="0" eaLnBrk="1" fontAlgn="ctr" latinLnBrk="0" hangingPunct="1"/>
                      <a:r>
                        <a:rPr lang="en-ZA" sz="1400" b="1" i="0" u="none" strike="noStrike" kern="1200" dirty="0">
                          <a:solidFill>
                            <a:schemeClr val="bg1"/>
                          </a:solidFill>
                          <a:effectLst/>
                          <a:latin typeface="Arial Narrow" panose="020B0606020202030204" pitchFamily="34" charset="0"/>
                          <a:cs typeface="Arial" panose="020B0604020202020204" pitchFamily="34" charset="0"/>
                        </a:rPr>
                        <a:t>2021/22</a:t>
                      </a:r>
                    </a:p>
                  </a:txBody>
                  <a:tcPr marL="4104" marR="4104" marT="4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23342"/>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23342"/>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23342"/>
                    </a:solidFill>
                  </a:tcPr>
                </a:tc>
                <a:extLst>
                  <a:ext uri="{0D108BD9-81ED-4DB2-BD59-A6C34878D82A}">
                    <a16:rowId xmlns:a16="http://schemas.microsoft.com/office/drawing/2014/main" xmlns="" val="10000"/>
                  </a:ext>
                </a:extLst>
              </a:tr>
              <a:tr h="1216718">
                <a:tc vMerge="1">
                  <a:txBody>
                    <a:bodyPr/>
                    <a:lstStyle/>
                    <a:p>
                      <a:endParaRPr lang="en-ZA"/>
                    </a:p>
                  </a:txBody>
                  <a:tcPr/>
                </a:tc>
                <a:tc>
                  <a:txBody>
                    <a:bodyPr/>
                    <a:lstStyle/>
                    <a:p>
                      <a:pPr marL="0" algn="ctr" defTabSz="4572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AENE BUDGET ALLOCATION</a:t>
                      </a:r>
                    </a:p>
                  </a:txBody>
                  <a:tcPr marL="4104" marR="4104" marT="4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4572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ACTUAL EXPENDITURE AS AT 31 OCTOBER 2021</a:t>
                      </a:r>
                    </a:p>
                  </a:txBody>
                  <a:tcPr marL="4104" marR="4104" marT="4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4572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VARIANCE</a:t>
                      </a:r>
                    </a:p>
                  </a:txBody>
                  <a:tcPr marL="4104" marR="4104" marT="4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457200" rtl="0" eaLnBrk="1" fontAlgn="ctr" latinLnBrk="0" hangingPunct="1"/>
                      <a:r>
                        <a:rPr lang="en-US" sz="1400" b="1" i="0" u="none" strike="noStrike" kern="1200" dirty="0">
                          <a:solidFill>
                            <a:schemeClr val="bg1"/>
                          </a:solidFill>
                          <a:effectLst/>
                          <a:latin typeface="Arial Narrow" panose="020B0606020202030204" pitchFamily="34" charset="0"/>
                          <a:ea typeface="+mn-ea"/>
                          <a:cs typeface="Arial" panose="020B0604020202020204" pitchFamily="34" charset="0"/>
                        </a:rPr>
                        <a:t>EXPENDITURE AS % OF FINAL APPROPRIATION</a:t>
                      </a:r>
                    </a:p>
                  </a:txBody>
                  <a:tcPr marL="4104" marR="4104" marT="41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xmlns="" val="10001"/>
                  </a:ext>
                </a:extLst>
              </a:tr>
              <a:tr h="494881">
                <a:tc>
                  <a:txBody>
                    <a:bodyPr/>
                    <a:lstStyle/>
                    <a:p>
                      <a:pPr marL="92075" indent="0" algn="l" rtl="0" fontAlgn="b"/>
                      <a:r>
                        <a:rPr lang="en-ZA" sz="1400" b="0" i="0" u="none" strike="noStrike" dirty="0">
                          <a:solidFill>
                            <a:schemeClr val="tx1"/>
                          </a:solidFill>
                          <a:effectLst/>
                          <a:latin typeface="Arial Narrow" panose="020B0606020202030204" pitchFamily="34" charset="0"/>
                          <a:cs typeface="Arial" panose="020B0604020202020204" pitchFamily="34" charset="0"/>
                        </a:rPr>
                        <a:t>Compensation of Employees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6858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3 926 048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0" i="0" u="none" strike="noStrike" dirty="0">
                          <a:solidFill>
                            <a:srgbClr val="000000"/>
                          </a:solidFill>
                          <a:effectLst/>
                          <a:latin typeface="Arial Narrow" panose="020B0606020202030204" pitchFamily="34" charset="0"/>
                        </a:rPr>
                        <a:t>2 215 617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0" i="0" u="none" strike="noStrike" dirty="0">
                          <a:solidFill>
                            <a:srgbClr val="000000"/>
                          </a:solidFill>
                          <a:effectLst/>
                          <a:latin typeface="Arial Narrow" panose="020B0606020202030204" pitchFamily="34" charset="0"/>
                        </a:rPr>
                        <a:t>1 710 431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rtl="0" fontAlgn="b"/>
                      <a:r>
                        <a:rPr lang="en-ZA" sz="1400" b="0" i="0" u="none" strike="noStrike" dirty="0">
                          <a:solidFill>
                            <a:srgbClr val="000000"/>
                          </a:solidFill>
                          <a:effectLst/>
                          <a:latin typeface="Arial Narrow" panose="020B0606020202030204" pitchFamily="34" charset="0"/>
                        </a:rPr>
                        <a:t>56,43%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481935">
                <a:tc>
                  <a:txBody>
                    <a:bodyPr/>
                    <a:lstStyle/>
                    <a:p>
                      <a:pPr marL="92075" indent="0" algn="l" rtl="0" fontAlgn="b"/>
                      <a:r>
                        <a:rPr lang="en-ZA" sz="1400" b="0" i="0" u="none" strike="noStrike" dirty="0">
                          <a:solidFill>
                            <a:schemeClr val="tx1"/>
                          </a:solidFill>
                          <a:effectLst/>
                          <a:latin typeface="Arial Narrow" panose="020B0606020202030204" pitchFamily="34" charset="0"/>
                          <a:cs typeface="Arial" panose="020B0604020202020204" pitchFamily="34" charset="0"/>
                        </a:rPr>
                        <a:t>Goods and Services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6858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538 782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0" i="0" u="none" strike="noStrike" dirty="0">
                          <a:solidFill>
                            <a:srgbClr val="000000"/>
                          </a:solidFill>
                          <a:effectLst/>
                          <a:latin typeface="Arial Narrow" panose="020B0606020202030204" pitchFamily="34" charset="0"/>
                        </a:rPr>
                        <a:t>259 488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0" i="0" u="none" strike="noStrike" dirty="0">
                          <a:solidFill>
                            <a:srgbClr val="000000"/>
                          </a:solidFill>
                          <a:effectLst/>
                          <a:latin typeface="Arial Narrow" panose="020B0606020202030204" pitchFamily="34" charset="0"/>
                        </a:rPr>
                        <a:t>279 294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0" i="0" u="none" strike="noStrike" dirty="0">
                          <a:solidFill>
                            <a:srgbClr val="000000"/>
                          </a:solidFill>
                          <a:effectLst/>
                          <a:latin typeface="Arial Narrow" panose="020B0606020202030204" pitchFamily="34" charset="0"/>
                        </a:rPr>
                        <a:t>48,16%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497574">
                <a:tc>
                  <a:txBody>
                    <a:bodyPr/>
                    <a:lstStyle/>
                    <a:p>
                      <a:pPr marL="92075" indent="0" algn="l" rtl="0" fontAlgn="b"/>
                      <a:r>
                        <a:rPr lang="en-ZA" sz="1400" b="0" i="0" u="none" strike="noStrike" dirty="0">
                          <a:solidFill>
                            <a:schemeClr val="tx1"/>
                          </a:solidFill>
                          <a:effectLst/>
                          <a:latin typeface="Arial Narrow" panose="020B0606020202030204" pitchFamily="34" charset="0"/>
                          <a:cs typeface="Arial" panose="020B0604020202020204" pitchFamily="34" charset="0"/>
                        </a:rPr>
                        <a:t>Transfers &amp; Subsidies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6858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21 083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400" b="0" i="0" u="none" strike="noStrike" dirty="0">
                          <a:solidFill>
                            <a:srgbClr val="000000"/>
                          </a:solidFill>
                          <a:effectLst/>
                          <a:latin typeface="Arial Narrow" panose="020B0606020202030204" pitchFamily="34" charset="0"/>
                        </a:rPr>
                        <a:t>19 647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400" b="0" i="0" u="none" strike="noStrike" dirty="0">
                          <a:solidFill>
                            <a:srgbClr val="000000"/>
                          </a:solidFill>
                          <a:effectLst/>
                          <a:latin typeface="Arial Narrow" panose="020B0606020202030204" pitchFamily="34" charset="0"/>
                        </a:rPr>
                        <a:t>1 436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400" b="0" i="0" u="none" strike="noStrike" dirty="0">
                          <a:solidFill>
                            <a:srgbClr val="000000"/>
                          </a:solidFill>
                          <a:effectLst/>
                          <a:latin typeface="Arial Narrow" panose="020B0606020202030204" pitchFamily="34" charset="0"/>
                        </a:rPr>
                        <a:t>93,19%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018053387"/>
                  </a:ext>
                </a:extLst>
              </a:tr>
              <a:tr h="486407">
                <a:tc>
                  <a:txBody>
                    <a:bodyPr/>
                    <a:lstStyle/>
                    <a:p>
                      <a:pPr marL="92075" indent="0" algn="l" rtl="0" fontAlgn="b"/>
                      <a:r>
                        <a:rPr lang="en-ZA" sz="1400" b="0" i="0" u="none" strike="noStrike" dirty="0">
                          <a:solidFill>
                            <a:schemeClr val="tx1"/>
                          </a:solidFill>
                          <a:effectLst/>
                          <a:latin typeface="Arial Narrow" panose="020B0606020202030204" pitchFamily="34" charset="0"/>
                          <a:cs typeface="Arial" panose="020B0604020202020204" pitchFamily="34" charset="0"/>
                        </a:rPr>
                        <a:t>Machinery and Equipment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6858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49 712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0" i="0" u="none" strike="noStrike" dirty="0">
                          <a:solidFill>
                            <a:srgbClr val="000000"/>
                          </a:solidFill>
                          <a:effectLst/>
                          <a:latin typeface="Arial Narrow" panose="020B0606020202030204" pitchFamily="34" charset="0"/>
                        </a:rPr>
                        <a:t>26 098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0" i="0" u="none" strike="noStrike" dirty="0">
                          <a:solidFill>
                            <a:srgbClr val="000000"/>
                          </a:solidFill>
                          <a:effectLst/>
                          <a:latin typeface="Arial Narrow" panose="020B0606020202030204" pitchFamily="34" charset="0"/>
                        </a:rPr>
                        <a:t>23 614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0" i="0" u="none" strike="noStrike" dirty="0">
                          <a:solidFill>
                            <a:srgbClr val="000000"/>
                          </a:solidFill>
                          <a:effectLst/>
                          <a:latin typeface="Arial Narrow" panose="020B0606020202030204" pitchFamily="34" charset="0"/>
                        </a:rPr>
                        <a:t>52,50%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3556588211"/>
                  </a:ext>
                </a:extLst>
              </a:tr>
              <a:tr h="419073">
                <a:tc>
                  <a:txBody>
                    <a:bodyPr/>
                    <a:lstStyle/>
                    <a:p>
                      <a:pPr marL="92075" indent="0" algn="l" rtl="0" fontAlgn="b"/>
                      <a:r>
                        <a:rPr lang="en-ZA" sz="1400" b="0" i="0" u="none" strike="noStrike" dirty="0">
                          <a:solidFill>
                            <a:schemeClr val="tx1"/>
                          </a:solidFill>
                          <a:effectLst/>
                          <a:latin typeface="Arial Narrow" panose="020B0606020202030204" pitchFamily="34" charset="0"/>
                          <a:cs typeface="Arial" panose="020B0604020202020204" pitchFamily="34" charset="0"/>
                        </a:rPr>
                        <a:t>Payment</a:t>
                      </a:r>
                      <a:r>
                        <a:rPr lang="en-ZA" sz="1400" b="0" i="0" u="none" strike="noStrike" baseline="0" dirty="0">
                          <a:solidFill>
                            <a:schemeClr val="tx1"/>
                          </a:solidFill>
                          <a:effectLst/>
                          <a:latin typeface="Arial Narrow" panose="020B0606020202030204" pitchFamily="34" charset="0"/>
                          <a:cs typeface="Arial" panose="020B0604020202020204" pitchFamily="34" charset="0"/>
                        </a:rPr>
                        <a:t> for Financial Assets</a:t>
                      </a:r>
                      <a:endParaRPr lang="en-ZA" sz="1400" b="0" i="0" u="none" strike="noStrike" dirty="0">
                        <a:solidFill>
                          <a:schemeClr val="tx1"/>
                        </a:solidFill>
                        <a:effectLst/>
                        <a:latin typeface="Arial Narrow" panose="020B060602020203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685800" rtl="0" eaLnBrk="1" fontAlgn="b" latinLnBrk="0" hangingPunct="1"/>
                      <a:r>
                        <a:rPr lang="en-ZA" sz="1400" b="0" i="0" u="none" strike="noStrike" kern="1200" dirty="0">
                          <a:solidFill>
                            <a:srgbClr val="000000"/>
                          </a:solidFill>
                          <a:effectLst/>
                          <a:latin typeface="Arial Narrow" panose="020B0606020202030204" pitchFamily="34" charset="0"/>
                          <a:ea typeface="+mn-ea"/>
                          <a:cs typeface="+mn-cs"/>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400" b="0" i="0" u="none" strike="noStrike">
                          <a:solidFill>
                            <a:srgbClr val="000000"/>
                          </a:solidFill>
                          <a:effectLst/>
                          <a:latin typeface="Arial Narrow" panose="020B0606020202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400" b="0" i="0" u="none" strike="noStrike" dirty="0">
                          <a:solidFill>
                            <a:srgbClr val="000000"/>
                          </a:solidFill>
                          <a:effectLst/>
                          <a:latin typeface="Arial Narrow" panose="020B0606020202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0" fontAlgn="b"/>
                      <a:r>
                        <a:rPr lang="en-ZA" sz="1400" b="0" i="0" u="none" strike="noStrike" dirty="0">
                          <a:solidFill>
                            <a:srgbClr val="000000"/>
                          </a:solidFill>
                          <a:effectLst/>
                          <a:latin typeface="Arial Narrow" panose="020B0606020202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4173340841"/>
                  </a:ext>
                </a:extLst>
              </a:tr>
              <a:tr h="498919">
                <a:tc>
                  <a:txBody>
                    <a:bodyPr/>
                    <a:lstStyle/>
                    <a:p>
                      <a:pPr marL="92075" indent="0" algn="l" rtl="0" fontAlgn="b"/>
                      <a:r>
                        <a:rPr lang="en-ZA" sz="1400" b="1" i="0" u="none" strike="noStrike" dirty="0">
                          <a:solidFill>
                            <a:schemeClr val="tx1"/>
                          </a:solidFill>
                          <a:effectLst/>
                          <a:latin typeface="Arial Narrow" panose="020B0606020202030204" pitchFamily="34" charset="0"/>
                          <a:cs typeface="Arial" panose="020B0604020202020204" pitchFamily="34" charset="0"/>
                        </a:rPr>
                        <a:t>Total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r" defTabSz="685800" rtl="0" eaLnBrk="1" fontAlgn="b" latinLnBrk="0" hangingPunct="1"/>
                      <a:r>
                        <a:rPr lang="en-ZA" sz="1400" b="1" i="0" u="none" strike="noStrike" kern="1200" dirty="0">
                          <a:solidFill>
                            <a:srgbClr val="000000"/>
                          </a:solidFill>
                          <a:effectLst/>
                          <a:latin typeface="Arial Narrow" panose="020B0606020202030204" pitchFamily="34" charset="0"/>
                          <a:ea typeface="+mn-ea"/>
                          <a:cs typeface="+mn-cs"/>
                        </a:rPr>
                        <a:t>4 535 625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1" i="0" u="none" strike="noStrike">
                          <a:solidFill>
                            <a:srgbClr val="000000"/>
                          </a:solidFill>
                          <a:effectLst/>
                          <a:latin typeface="Arial Narrow" panose="020B0606020202030204" pitchFamily="34" charset="0"/>
                        </a:rPr>
                        <a:t>2 520 850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1" i="0" u="none" strike="noStrike">
                          <a:solidFill>
                            <a:srgbClr val="000000"/>
                          </a:solidFill>
                          <a:effectLst/>
                          <a:latin typeface="Arial Narrow" panose="020B0606020202030204" pitchFamily="34" charset="0"/>
                        </a:rPr>
                        <a:t>2 014 775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rtl="0" fontAlgn="b"/>
                      <a:r>
                        <a:rPr lang="en-ZA" sz="1400" b="1" i="0" u="none" strike="noStrike" dirty="0">
                          <a:solidFill>
                            <a:srgbClr val="000000"/>
                          </a:solidFill>
                          <a:effectLst/>
                          <a:latin typeface="Arial Narrow" panose="020B0606020202030204" pitchFamily="34" charset="0"/>
                        </a:rPr>
                        <a:t>55,58%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784416536"/>
                  </a:ext>
                </a:extLst>
              </a:tr>
            </a:tbl>
          </a:graphicData>
        </a:graphic>
      </p:graphicFrame>
    </p:spTree>
    <p:extLst>
      <p:ext uri="{BB962C8B-B14F-4D97-AF65-F5344CB8AC3E}">
        <p14:creationId xmlns:p14="http://schemas.microsoft.com/office/powerpoint/2010/main" xmlns="" val="5994002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xmlns="" id="{E4490EEE-2440-4998-9D85-B3EBAFB219BC}"/>
              </a:ext>
            </a:extLst>
          </p:cNvPr>
          <p:cNvSpPr>
            <a:spLocks noGrp="1"/>
          </p:cNvSpPr>
          <p:nvPr>
            <p:ph type="sldNum" sz="quarter" idx="12"/>
          </p:nvPr>
        </p:nvSpPr>
        <p:spPr>
          <a:xfrm>
            <a:off x="6889321" y="6406466"/>
            <a:ext cx="2057400" cy="365125"/>
          </a:xfrm>
        </p:spPr>
        <p:txBody>
          <a:bodyPr/>
          <a:lstStyle/>
          <a:p>
            <a:fld id="{1A30472A-1C9E-4A09-9094-CD977CAB99CE}" type="slidenum">
              <a:rPr lang="en-ZA" sz="1100" b="1" smtClean="0">
                <a:solidFill>
                  <a:schemeClr val="bg1"/>
                </a:solidFill>
              </a:rPr>
              <a:pPr/>
              <a:t>57</a:t>
            </a:fld>
            <a:endParaRPr lang="en-ZA" sz="1100" b="1" dirty="0">
              <a:solidFill>
                <a:schemeClr val="bg1"/>
              </a:solidFill>
            </a:endParaRPr>
          </a:p>
        </p:txBody>
      </p:sp>
      <p:sp>
        <p:nvSpPr>
          <p:cNvPr id="3" name="Content Placeholder 2">
            <a:extLst>
              <a:ext uri="{FF2B5EF4-FFF2-40B4-BE49-F238E27FC236}">
                <a16:creationId xmlns:a16="http://schemas.microsoft.com/office/drawing/2014/main" xmlns="" id="{36BB9529-7D30-425C-BC01-F3B5080A15C8}"/>
              </a:ext>
            </a:extLst>
          </p:cNvPr>
          <p:cNvSpPr>
            <a:spLocks noGrp="1"/>
          </p:cNvSpPr>
          <p:nvPr>
            <p:ph idx="1"/>
          </p:nvPr>
        </p:nvSpPr>
        <p:spPr/>
        <p:txBody>
          <a:bodyPr/>
          <a:lstStyle/>
          <a:p>
            <a:pPr marL="522900" lvl="1" indent="-180000" algn="just">
              <a:lnSpc>
                <a:spcPct val="120000"/>
              </a:lnSpc>
              <a:spcBef>
                <a:spcPts val="600"/>
              </a:spcBef>
              <a:buClr>
                <a:srgbClr val="95724F"/>
              </a:buClr>
              <a:buSzPct val="100000"/>
            </a:pPr>
            <a:endParaRPr lang="en-US" dirty="0">
              <a:solidFill>
                <a:srgbClr val="223342"/>
              </a:solidFill>
              <a:latin typeface="Arial" panose="020B0604020202020204" pitchFamily="34" charset="0"/>
              <a:cs typeface="Arial" panose="020B0604020202020204" pitchFamily="34" charset="0"/>
            </a:endParaRPr>
          </a:p>
          <a:p>
            <a:endParaRPr lang="en-US" dirty="0"/>
          </a:p>
        </p:txBody>
      </p:sp>
      <p:sp>
        <p:nvSpPr>
          <p:cNvPr id="4" name="Title 1">
            <a:extLst>
              <a:ext uri="{FF2B5EF4-FFF2-40B4-BE49-F238E27FC236}">
                <a16:creationId xmlns:a16="http://schemas.microsoft.com/office/drawing/2014/main" xmlns="" id="{9BBFA98C-B19F-4563-9287-8633B7A8D8FB}"/>
              </a:ext>
            </a:extLst>
          </p:cNvPr>
          <p:cNvSpPr txBox="1">
            <a:spLocks/>
          </p:cNvSpPr>
          <p:nvPr/>
        </p:nvSpPr>
        <p:spPr>
          <a:xfrm>
            <a:off x="1273869" y="1517332"/>
            <a:ext cx="6567047" cy="505349"/>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endParaRPr lang="en-US" sz="2400" dirty="0">
              <a:effectLst>
                <a:outerShdw blurRad="38100" dist="38100" dir="2700000" algn="tl">
                  <a:srgbClr val="000000">
                    <a:alpha val="43137"/>
                  </a:srgbClr>
                </a:outerShdw>
              </a:effectLst>
              <a:latin typeface="Cambria" panose="02040503050406030204" pitchFamily="18" charset="0"/>
            </a:endParaRPr>
          </a:p>
        </p:txBody>
      </p:sp>
      <p:sp>
        <p:nvSpPr>
          <p:cNvPr id="5" name="Title 3">
            <a:extLst>
              <a:ext uri="{FF2B5EF4-FFF2-40B4-BE49-F238E27FC236}">
                <a16:creationId xmlns:a16="http://schemas.microsoft.com/office/drawing/2014/main" xmlns="" id="{1B928D2D-C474-4465-A691-B7369395FD53}"/>
              </a:ext>
            </a:extLst>
          </p:cNvPr>
          <p:cNvSpPr txBox="1">
            <a:spLocks/>
          </p:cNvSpPr>
          <p:nvPr/>
        </p:nvSpPr>
        <p:spPr>
          <a:xfrm>
            <a:off x="210312" y="-161787"/>
            <a:ext cx="7922880" cy="1180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cap="small" dirty="0">
                <a:latin typeface="Arial" panose="020B0604020202020204" pitchFamily="34" charset="0"/>
                <a:ea typeface="Calibri" panose="020F0502020204030204" pitchFamily="34" charset="0"/>
                <a:cs typeface="Arial" panose="020B0604020202020204" pitchFamily="34" charset="0"/>
              </a:rPr>
              <a:t>OVERALL BUDGET GROWTH PER ECONOMIC CLASSIFICATION: MTEF</a:t>
            </a:r>
            <a:endParaRPr lang="en-ZA" sz="2000" b="1" dirty="0">
              <a:solidFill>
                <a:srgbClr val="223342"/>
              </a:solidFill>
              <a:latin typeface="Open Sans" panose="020B0606030504020204"/>
            </a:endParaRPr>
          </a:p>
        </p:txBody>
      </p:sp>
      <p:graphicFrame>
        <p:nvGraphicFramePr>
          <p:cNvPr id="8" name="Table 7">
            <a:extLst>
              <a:ext uri="{FF2B5EF4-FFF2-40B4-BE49-F238E27FC236}">
                <a16:creationId xmlns:a16="http://schemas.microsoft.com/office/drawing/2014/main" xmlns="" id="{5674F0BB-F614-488E-A284-C99FFFE7BFEE}"/>
              </a:ext>
            </a:extLst>
          </p:cNvPr>
          <p:cNvGraphicFramePr>
            <a:graphicFrameLocks noGrp="1"/>
          </p:cNvGraphicFramePr>
          <p:nvPr>
            <p:extLst>
              <p:ext uri="{D42A27DB-BD31-4B8C-83A1-F6EECF244321}">
                <p14:modId xmlns:p14="http://schemas.microsoft.com/office/powerpoint/2010/main" xmlns="" val="1269425697"/>
              </p:ext>
            </p:extLst>
          </p:nvPr>
        </p:nvGraphicFramePr>
        <p:xfrm>
          <a:off x="279142" y="1414392"/>
          <a:ext cx="8068896" cy="4063873"/>
        </p:xfrm>
        <a:graphic>
          <a:graphicData uri="http://schemas.openxmlformats.org/drawingml/2006/table">
            <a:tbl>
              <a:tblPr/>
              <a:tblGrid>
                <a:gridCol w="3084168">
                  <a:extLst>
                    <a:ext uri="{9D8B030D-6E8A-4147-A177-3AD203B41FA5}">
                      <a16:colId xmlns:a16="http://schemas.microsoft.com/office/drawing/2014/main" xmlns="" val="20000"/>
                    </a:ext>
                  </a:extLst>
                </a:gridCol>
                <a:gridCol w="935421">
                  <a:extLst>
                    <a:ext uri="{9D8B030D-6E8A-4147-A177-3AD203B41FA5}">
                      <a16:colId xmlns:a16="http://schemas.microsoft.com/office/drawing/2014/main" xmlns="" val="1616621859"/>
                    </a:ext>
                  </a:extLst>
                </a:gridCol>
                <a:gridCol w="858969">
                  <a:extLst>
                    <a:ext uri="{9D8B030D-6E8A-4147-A177-3AD203B41FA5}">
                      <a16:colId xmlns:a16="http://schemas.microsoft.com/office/drawing/2014/main" xmlns="" val="4141884852"/>
                    </a:ext>
                  </a:extLst>
                </a:gridCol>
                <a:gridCol w="780645">
                  <a:extLst>
                    <a:ext uri="{9D8B030D-6E8A-4147-A177-3AD203B41FA5}">
                      <a16:colId xmlns:a16="http://schemas.microsoft.com/office/drawing/2014/main" xmlns="" val="3036858433"/>
                    </a:ext>
                  </a:extLst>
                </a:gridCol>
                <a:gridCol w="282801">
                  <a:extLst>
                    <a:ext uri="{9D8B030D-6E8A-4147-A177-3AD203B41FA5}">
                      <a16:colId xmlns:a16="http://schemas.microsoft.com/office/drawing/2014/main" xmlns="" val="3433711990"/>
                    </a:ext>
                  </a:extLst>
                </a:gridCol>
                <a:gridCol w="631599">
                  <a:extLst>
                    <a:ext uri="{9D8B030D-6E8A-4147-A177-3AD203B41FA5}">
                      <a16:colId xmlns:a16="http://schemas.microsoft.com/office/drawing/2014/main" xmlns="" val="1787557431"/>
                    </a:ext>
                  </a:extLst>
                </a:gridCol>
                <a:gridCol w="1495293">
                  <a:extLst>
                    <a:ext uri="{9D8B030D-6E8A-4147-A177-3AD203B41FA5}">
                      <a16:colId xmlns:a16="http://schemas.microsoft.com/office/drawing/2014/main" xmlns="" val="3744120555"/>
                    </a:ext>
                  </a:extLst>
                </a:gridCol>
              </a:tblGrid>
              <a:tr h="584925">
                <a:tc rowSpan="2">
                  <a:txBody>
                    <a:bodyPr/>
                    <a:lstStyle/>
                    <a:p>
                      <a:pPr algn="l" rtl="0" fontAlgn="ctr"/>
                      <a:r>
                        <a:rPr lang="en-ZA" sz="1400" b="1" i="0" u="none" strike="noStrike" dirty="0">
                          <a:solidFill>
                            <a:schemeClr val="bg1"/>
                          </a:solidFill>
                          <a:effectLst/>
                          <a:latin typeface="Arial Narrow" panose="020B0606020202030204" pitchFamily="34" charset="0"/>
                          <a:ea typeface="Open Sans" panose="020B0606030504020204" pitchFamily="34" charset="0"/>
                          <a:cs typeface="Arial" panose="020B0604020202020204" pitchFamily="34" charset="0"/>
                        </a:rPr>
                        <a:t>PROGRAMME 4:</a:t>
                      </a:r>
                    </a:p>
                    <a:p>
                      <a:pPr algn="l" rtl="0" fontAlgn="ctr"/>
                      <a:r>
                        <a:rPr lang="en-ZA" sz="1400" b="1" i="0" u="none" strike="noStrike" dirty="0">
                          <a:solidFill>
                            <a:schemeClr val="bg1"/>
                          </a:solidFill>
                          <a:effectLst/>
                          <a:latin typeface="Arial Narrow" panose="020B0606020202030204" pitchFamily="34" charset="0"/>
                          <a:ea typeface="Open Sans" panose="020B0606030504020204" pitchFamily="34" charset="0"/>
                          <a:cs typeface="Arial" panose="020B0604020202020204" pitchFamily="34" charset="0"/>
                        </a:rPr>
                        <a:t>NATIONAL PROSECUTING AUTHORITY</a:t>
                      </a:r>
                    </a:p>
                    <a:p>
                      <a:pPr algn="l" rtl="0" fontAlgn="ctr"/>
                      <a:r>
                        <a:rPr lang="en-ZA" sz="1400" b="1" i="0" u="none" strike="noStrike" dirty="0">
                          <a:solidFill>
                            <a:schemeClr val="bg1"/>
                          </a:solidFill>
                          <a:effectLst/>
                          <a:latin typeface="Arial Narrow" panose="020B0606020202030204" pitchFamily="34" charset="0"/>
                          <a:ea typeface="Open Sans" panose="020B0606030504020204" pitchFamily="34" charset="0"/>
                          <a:cs typeface="Arial" panose="020B0604020202020204" pitchFamily="34" charset="0"/>
                        </a:rPr>
                        <a:t>R’000</a:t>
                      </a:r>
                    </a:p>
                  </a:txBody>
                  <a:tcPr marL="180000"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2021/22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2022/23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2023/24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2024/25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2024/25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row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Average % </a:t>
                      </a:r>
                    </a:p>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increase over MTEF</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xmlns="" val="10000"/>
                  </a:ext>
                </a:extLst>
              </a:tr>
              <a:tr h="922559">
                <a:tc vMerge="1">
                  <a:txBody>
                    <a:bodyPr/>
                    <a:lstStyle/>
                    <a:p>
                      <a:endParaRPr lang="en-ZA"/>
                    </a:p>
                  </a:txBody>
                  <a:tcPr/>
                </a:tc>
                <a:tc>
                  <a:txBody>
                    <a:bodyPr/>
                    <a:lstStyle/>
                    <a:p>
                      <a:pPr marL="0" algn="ctr" defTabSz="4572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AENE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4">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400" b="1" i="0" u="none" strike="noStrike" kern="1200" dirty="0">
                          <a:solidFill>
                            <a:schemeClr val="bg1"/>
                          </a:solidFill>
                          <a:effectLst/>
                          <a:latin typeface="Arial Narrow" panose="020B0606020202030204" pitchFamily="34" charset="0"/>
                          <a:ea typeface="+mn-ea"/>
                          <a:cs typeface="Arial" panose="020B0604020202020204" pitchFamily="34" charset="0"/>
                        </a:rPr>
                        <a:t>Medium Term Estimates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23342"/>
                    </a:solidFill>
                  </a:tcPr>
                </a:tc>
                <a:tc hMerge="1">
                  <a:txBody>
                    <a:bodyPr/>
                    <a:lstStyle/>
                    <a:p>
                      <a:endParaRPr lang="en-US"/>
                    </a:p>
                  </a:txBody>
                  <a:tcPr/>
                </a:tc>
                <a:tc hMerge="1">
                  <a:txBody>
                    <a:bodyPr/>
                    <a:lstStyle/>
                    <a:p>
                      <a:pPr marL="0" algn="ctr" defTabSz="457200" rtl="0" eaLnBrk="1" fontAlgn="ctr" latinLnBrk="0" hangingPunct="1"/>
                      <a:endParaRPr lang="en-ZA" sz="1600" b="1" i="0" u="none" strike="noStrike" kern="1200" dirty="0">
                        <a:solidFill>
                          <a:srgbClr val="000000"/>
                        </a:solidFill>
                        <a:effectLst/>
                        <a:latin typeface="Arial Narrow" panose="020B0606020202030204" pitchFamily="34" charset="0"/>
                        <a:ea typeface="+mn-ea"/>
                        <a:cs typeface="+mn-cs"/>
                      </a:endParaRP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23342"/>
                    </a:solidFill>
                  </a:tcPr>
                </a:tc>
                <a:tc v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23342"/>
                    </a:solidFill>
                  </a:tcPr>
                </a:tc>
                <a:extLst>
                  <a:ext uri="{0D108BD9-81ED-4DB2-BD59-A6C34878D82A}">
                    <a16:rowId xmlns:a16="http://schemas.microsoft.com/office/drawing/2014/main" xmlns="" val="10001"/>
                  </a:ext>
                </a:extLst>
              </a:tr>
              <a:tr h="460651">
                <a:tc>
                  <a:txBody>
                    <a:bodyPr/>
                    <a:lstStyle/>
                    <a:p>
                      <a:pPr marL="92075" indent="0" algn="l" rtl="0" fontAlgn="b"/>
                      <a:r>
                        <a:rPr lang="en-ZA" sz="1400" b="0" i="0" u="none" strike="noStrike" dirty="0">
                          <a:solidFill>
                            <a:schemeClr val="tx1"/>
                          </a:solidFill>
                          <a:effectLst/>
                          <a:latin typeface="Arial Narrow" panose="020B0606020202030204" pitchFamily="34" charset="0"/>
                          <a:cs typeface="Arial" panose="020B0604020202020204" pitchFamily="34" charset="0"/>
                        </a:rPr>
                        <a:t>Compensation of Employees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ZA" sz="1300" b="0" i="0" u="none" strike="noStrike" dirty="0">
                          <a:solidFill>
                            <a:srgbClr val="000000"/>
                          </a:solidFill>
                          <a:effectLst/>
                          <a:latin typeface="Arial Narrow" panose="020B0606020202030204" pitchFamily="34" charset="0"/>
                        </a:rPr>
                        <a:t>3 926 048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ZA" sz="1300" b="0" i="0" u="none" strike="noStrike" dirty="0">
                          <a:solidFill>
                            <a:srgbClr val="000000"/>
                          </a:solidFill>
                          <a:effectLst/>
                          <a:latin typeface="Arial Narrow" panose="020B0606020202030204" pitchFamily="34" charset="0"/>
                        </a:rPr>
                        <a:t>3 865 145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a:txBody>
                    <a:bodyPr/>
                    <a:lstStyle/>
                    <a:p>
                      <a:pPr algn="ctr" rtl="0" fontAlgn="b"/>
                      <a:r>
                        <a:rPr lang="en-ZA" sz="1300" b="0" i="0" u="none" strike="noStrike" dirty="0">
                          <a:solidFill>
                            <a:srgbClr val="000000"/>
                          </a:solidFill>
                          <a:effectLst/>
                          <a:latin typeface="Arial Narrow" panose="020B0606020202030204" pitchFamily="34" charset="0"/>
                        </a:rPr>
                        <a:t>3 895 885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r" rtl="0" fontAlgn="b"/>
                      <a:endParaRPr lang="en-ZA" sz="13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en-ZA" sz="1300" b="0" i="0" u="none" strike="noStrike" dirty="0">
                          <a:solidFill>
                            <a:srgbClr val="000000"/>
                          </a:solidFill>
                          <a:effectLst/>
                          <a:latin typeface="Arial Narrow" panose="020B0606020202030204" pitchFamily="34" charset="0"/>
                        </a:rPr>
                        <a:t>4 070 847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ZA" sz="1300" b="0" i="0" u="none" strike="noStrike" dirty="0">
                          <a:solidFill>
                            <a:srgbClr val="000000"/>
                          </a:solidFill>
                          <a:effectLst/>
                          <a:latin typeface="Arial Narrow" panose="020B0606020202030204" pitchFamily="34" charset="0"/>
                        </a:rPr>
                        <a:t>1,25%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423677">
                <a:tc>
                  <a:txBody>
                    <a:bodyPr/>
                    <a:lstStyle/>
                    <a:p>
                      <a:pPr marL="92075" indent="0" algn="l" rtl="0" fontAlgn="b"/>
                      <a:r>
                        <a:rPr lang="en-ZA" sz="1400" b="0" i="0" u="none" strike="noStrike" dirty="0">
                          <a:solidFill>
                            <a:schemeClr val="tx1"/>
                          </a:solidFill>
                          <a:effectLst/>
                          <a:latin typeface="Arial Narrow" panose="020B0606020202030204" pitchFamily="34" charset="0"/>
                          <a:cs typeface="Arial" panose="020B0604020202020204" pitchFamily="34" charset="0"/>
                        </a:rPr>
                        <a:t>Goods and Services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ZA" sz="1300" b="0" i="0" u="none" strike="noStrike" dirty="0">
                          <a:solidFill>
                            <a:srgbClr val="000000"/>
                          </a:solidFill>
                          <a:effectLst/>
                          <a:latin typeface="Arial Narrow" panose="020B0606020202030204" pitchFamily="34" charset="0"/>
                        </a:rPr>
                        <a:t>538 782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
                      <a:r>
                        <a:rPr lang="en-ZA" sz="1300" b="0" i="0" u="none" strike="noStrike" dirty="0">
                          <a:solidFill>
                            <a:srgbClr val="000000"/>
                          </a:solidFill>
                          <a:effectLst/>
                          <a:latin typeface="Arial Narrow" panose="020B0606020202030204" pitchFamily="34" charset="0"/>
                        </a:rPr>
                        <a:t>547 717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rtl="0" fontAlgn="b"/>
                      <a:r>
                        <a:rPr lang="en-ZA" sz="1300" b="0" i="0" u="none" strike="noStrike" dirty="0">
                          <a:solidFill>
                            <a:srgbClr val="000000"/>
                          </a:solidFill>
                          <a:effectLst/>
                          <a:latin typeface="Arial Narrow" panose="020B0606020202030204" pitchFamily="34" charset="0"/>
                        </a:rPr>
                        <a:t>568 757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algn="r" rtl="0" fontAlgn="b"/>
                      <a:endParaRPr lang="en-ZA" sz="13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
                      <a:r>
                        <a:rPr lang="en-ZA" sz="1300" b="0" i="0" u="none" strike="noStrike" dirty="0">
                          <a:solidFill>
                            <a:srgbClr val="000000"/>
                          </a:solidFill>
                          <a:effectLst/>
                          <a:latin typeface="Arial Narrow" panose="020B0606020202030204" pitchFamily="34" charset="0"/>
                        </a:rPr>
                        <a:t>594 298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ZA" sz="1300" b="0" i="0" u="none" strike="noStrike" dirty="0">
                          <a:solidFill>
                            <a:srgbClr val="000000"/>
                          </a:solidFill>
                          <a:effectLst/>
                          <a:latin typeface="Arial Narrow" panose="020B0606020202030204" pitchFamily="34" charset="0"/>
                        </a:rPr>
                        <a:t>3,33%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437427">
                <a:tc>
                  <a:txBody>
                    <a:bodyPr/>
                    <a:lstStyle/>
                    <a:p>
                      <a:pPr marL="92075" indent="0" algn="l" rtl="0" fontAlgn="b"/>
                      <a:r>
                        <a:rPr lang="en-ZA" sz="1400" b="0" i="0" u="none" strike="noStrike" dirty="0">
                          <a:solidFill>
                            <a:schemeClr val="tx1"/>
                          </a:solidFill>
                          <a:effectLst/>
                          <a:latin typeface="Arial Narrow" panose="020B0606020202030204" pitchFamily="34" charset="0"/>
                          <a:cs typeface="Arial" panose="020B0604020202020204" pitchFamily="34" charset="0"/>
                        </a:rPr>
                        <a:t>Transfers &amp; Subsidies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ZA" sz="1300" b="0" i="0" u="none" strike="noStrike">
                          <a:solidFill>
                            <a:srgbClr val="000000"/>
                          </a:solidFill>
                          <a:effectLst/>
                          <a:latin typeface="Arial Narrow" panose="020B0606020202030204" pitchFamily="34" charset="0"/>
                        </a:rPr>
                        <a:t>9 888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ZA" sz="1300" b="0" i="0" u="none" strike="noStrike" dirty="0">
                          <a:solidFill>
                            <a:srgbClr val="000000"/>
                          </a:solidFill>
                          <a:effectLst/>
                          <a:latin typeface="Arial Narrow" panose="020B0606020202030204" pitchFamily="34" charset="0"/>
                        </a:rPr>
                        <a:t>10 359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rtl="0" fontAlgn="b"/>
                      <a:r>
                        <a:rPr lang="en-ZA" sz="1300" b="0" i="0" u="none" strike="noStrike" dirty="0">
                          <a:solidFill>
                            <a:srgbClr val="000000"/>
                          </a:solidFill>
                          <a:effectLst/>
                          <a:latin typeface="Arial Narrow" panose="020B0606020202030204" pitchFamily="34" charset="0"/>
                        </a:rPr>
                        <a:t>10 815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r" rtl="0" fontAlgn="b"/>
                      <a:endParaRPr lang="en-ZA" sz="1300" b="0"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ZA" sz="1300" b="0" i="0" u="none" strike="noStrike" dirty="0">
                          <a:solidFill>
                            <a:srgbClr val="000000"/>
                          </a:solidFill>
                          <a:effectLst/>
                          <a:latin typeface="Arial Narrow" panose="020B0606020202030204" pitchFamily="34" charset="0"/>
                        </a:rPr>
                        <a:t>11 300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300" b="0" i="0" u="none" strike="noStrike" dirty="0">
                          <a:solidFill>
                            <a:srgbClr val="000000"/>
                          </a:solidFill>
                          <a:effectLst/>
                          <a:latin typeface="Arial Narrow" panose="020B0606020202030204" pitchFamily="34" charset="0"/>
                        </a:rPr>
                        <a:t>4,55%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018053387"/>
                  </a:ext>
                </a:extLst>
              </a:tr>
              <a:tr h="427610">
                <a:tc>
                  <a:txBody>
                    <a:bodyPr/>
                    <a:lstStyle/>
                    <a:p>
                      <a:pPr marL="92075" indent="0" algn="l" rtl="0" fontAlgn="b"/>
                      <a:r>
                        <a:rPr lang="en-ZA" sz="1400" b="0" i="0" u="none" strike="noStrike" dirty="0">
                          <a:solidFill>
                            <a:schemeClr val="tx1"/>
                          </a:solidFill>
                          <a:effectLst/>
                          <a:latin typeface="Arial Narrow" panose="020B0606020202030204" pitchFamily="34" charset="0"/>
                          <a:cs typeface="Arial" panose="020B0604020202020204" pitchFamily="34" charset="0"/>
                        </a:rPr>
                        <a:t>Machinery and Equipment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ZA" sz="1300" b="0" i="0" u="none" strike="noStrike">
                          <a:solidFill>
                            <a:srgbClr val="000000"/>
                          </a:solidFill>
                          <a:effectLst/>
                          <a:latin typeface="Arial Narrow" panose="020B0606020202030204" pitchFamily="34" charset="0"/>
                        </a:rPr>
                        <a:t>49 712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
                      <a:r>
                        <a:rPr lang="en-ZA" sz="1300" b="0" i="0" u="none" strike="noStrike">
                          <a:solidFill>
                            <a:srgbClr val="000000"/>
                          </a:solidFill>
                          <a:effectLst/>
                          <a:latin typeface="Arial Narrow" panose="020B0606020202030204" pitchFamily="34" charset="0"/>
                        </a:rPr>
                        <a:t>52 759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rtl="0" fontAlgn="b"/>
                      <a:r>
                        <a:rPr lang="en-ZA" sz="1300" b="0" i="0" u="none" strike="noStrike" dirty="0">
                          <a:solidFill>
                            <a:srgbClr val="000000"/>
                          </a:solidFill>
                          <a:effectLst/>
                          <a:latin typeface="Arial Narrow" panose="020B0606020202030204" pitchFamily="34" charset="0"/>
                        </a:rPr>
                        <a:t>56 012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algn="r" rtl="0" fontAlgn="b"/>
                      <a:endParaRPr lang="en-ZA" sz="13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
                      <a:r>
                        <a:rPr lang="en-ZA" sz="1300" b="0" i="0" u="none" strike="noStrike" dirty="0">
                          <a:solidFill>
                            <a:srgbClr val="000000"/>
                          </a:solidFill>
                          <a:effectLst/>
                          <a:latin typeface="Arial Narrow" panose="020B0606020202030204" pitchFamily="34" charset="0"/>
                        </a:rPr>
                        <a:t>58 527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ZA" sz="1300" b="0" i="0" u="none" strike="noStrike" dirty="0">
                          <a:solidFill>
                            <a:srgbClr val="000000"/>
                          </a:solidFill>
                          <a:effectLst/>
                          <a:latin typeface="Arial Narrow" panose="020B0606020202030204" pitchFamily="34" charset="0"/>
                        </a:rPr>
                        <a:t>5,60%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3556588211"/>
                  </a:ext>
                </a:extLst>
              </a:tr>
              <a:tr h="368415">
                <a:tc>
                  <a:txBody>
                    <a:bodyPr/>
                    <a:lstStyle/>
                    <a:p>
                      <a:pPr marL="92075" indent="0" algn="l" rtl="0" fontAlgn="b"/>
                      <a:r>
                        <a:rPr lang="en-ZA" sz="1400" b="0" i="0" u="none" strike="noStrike" dirty="0">
                          <a:solidFill>
                            <a:schemeClr val="tx1"/>
                          </a:solidFill>
                          <a:effectLst/>
                          <a:latin typeface="Arial Narrow" panose="020B0606020202030204" pitchFamily="34" charset="0"/>
                          <a:cs typeface="Arial" panose="020B0604020202020204" pitchFamily="34" charset="0"/>
                        </a:rPr>
                        <a:t>Payment</a:t>
                      </a:r>
                      <a:r>
                        <a:rPr lang="en-ZA" sz="1400" b="0" i="0" u="none" strike="noStrike" baseline="0" dirty="0">
                          <a:solidFill>
                            <a:schemeClr val="tx1"/>
                          </a:solidFill>
                          <a:effectLst/>
                          <a:latin typeface="Arial Narrow" panose="020B0606020202030204" pitchFamily="34" charset="0"/>
                          <a:cs typeface="Arial" panose="020B0604020202020204" pitchFamily="34" charset="0"/>
                        </a:rPr>
                        <a:t> for Financial Assets</a:t>
                      </a:r>
                      <a:endParaRPr lang="en-ZA" sz="1400" b="0" i="0" u="none" strike="noStrike" dirty="0">
                        <a:solidFill>
                          <a:schemeClr val="tx1"/>
                        </a:solidFill>
                        <a:effectLst/>
                        <a:latin typeface="Arial Narrow" panose="020B060602020203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ZA" sz="1300" b="0" i="0" u="none" strike="noStrike">
                          <a:solidFill>
                            <a:srgbClr val="000000"/>
                          </a:solidFill>
                          <a:effectLst/>
                          <a:latin typeface="Arial Narrow" panose="020B0606020202030204" pitchFamily="34" charset="0"/>
                        </a:rPr>
                        <a:t>11 195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ZA" sz="1300" b="0" i="0" u="none" strike="noStrike">
                          <a:solidFill>
                            <a:srgbClr val="000000"/>
                          </a:solidFill>
                          <a:effectLst/>
                          <a:latin typeface="Arial Narrow" panose="020B0606020202030204" pitchFamily="34" charset="0"/>
                        </a:rPr>
                        <a:t>11 611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rtl="0" fontAlgn="b"/>
                      <a:r>
                        <a:rPr lang="en-ZA" sz="1300" b="0" i="0" u="none" strike="noStrike">
                          <a:solidFill>
                            <a:srgbClr val="000000"/>
                          </a:solidFill>
                          <a:effectLst/>
                          <a:latin typeface="Arial Narrow" panose="020B0606020202030204" pitchFamily="34" charset="0"/>
                        </a:rPr>
                        <a:t>12 123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r" rtl="0" fontAlgn="b"/>
                      <a:endParaRPr lang="en-ZA" sz="1300" b="0"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ZA" sz="1300" b="0" i="0" u="none" strike="noStrike" dirty="0">
                          <a:solidFill>
                            <a:srgbClr val="000000"/>
                          </a:solidFill>
                          <a:effectLst/>
                          <a:latin typeface="Arial Narrow" panose="020B0606020202030204" pitchFamily="34" charset="0"/>
                        </a:rPr>
                        <a:t>12 667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300" b="0" i="0" u="none" strike="noStrike" dirty="0">
                          <a:solidFill>
                            <a:srgbClr val="000000"/>
                          </a:solidFill>
                          <a:effectLst/>
                          <a:latin typeface="Arial Narrow" panose="020B0606020202030204" pitchFamily="34" charset="0"/>
                        </a:rPr>
                        <a:t>4,20%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4173340841"/>
                  </a:ext>
                </a:extLst>
              </a:tr>
              <a:tr h="438609">
                <a:tc>
                  <a:txBody>
                    <a:bodyPr/>
                    <a:lstStyle/>
                    <a:p>
                      <a:pPr marL="92075" indent="0" algn="l" rtl="0" fontAlgn="b"/>
                      <a:r>
                        <a:rPr lang="en-ZA" sz="1400" b="1" i="0" u="none" strike="noStrike" dirty="0">
                          <a:solidFill>
                            <a:schemeClr val="tx1"/>
                          </a:solidFill>
                          <a:effectLst/>
                          <a:latin typeface="Arial Narrow" panose="020B0606020202030204" pitchFamily="34" charset="0"/>
                          <a:cs typeface="Arial" panose="020B0604020202020204" pitchFamily="34" charset="0"/>
                        </a:rPr>
                        <a:t>Total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ZA" sz="1300" b="1" i="0" u="none" strike="noStrike">
                          <a:solidFill>
                            <a:srgbClr val="000000"/>
                          </a:solidFill>
                          <a:effectLst/>
                          <a:latin typeface="Arial Narrow" panose="020B0606020202030204" pitchFamily="34" charset="0"/>
                        </a:rPr>
                        <a:t>4 535 625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
                      <a:r>
                        <a:rPr lang="en-ZA" sz="1300" b="1" i="0" u="none" strike="noStrike" dirty="0">
                          <a:solidFill>
                            <a:srgbClr val="000000"/>
                          </a:solidFill>
                          <a:effectLst/>
                          <a:latin typeface="Arial Narrow" panose="020B0606020202030204" pitchFamily="34" charset="0"/>
                        </a:rPr>
                        <a:t>4 487 591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rtl="0" fontAlgn="b"/>
                      <a:r>
                        <a:rPr lang="en-ZA" sz="1300" b="1" i="0" u="none" strike="noStrike">
                          <a:solidFill>
                            <a:srgbClr val="000000"/>
                          </a:solidFill>
                          <a:effectLst/>
                          <a:latin typeface="Arial Narrow" panose="020B0606020202030204" pitchFamily="34" charset="0"/>
                        </a:rPr>
                        <a:t>4 543 592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algn="r" rtl="0" fontAlgn="b"/>
                      <a:endParaRPr lang="en-ZA" sz="1300" b="1" i="0" u="none" strike="noStrike">
                        <a:solidFill>
                          <a:srgbClr val="000000"/>
                        </a:solidFill>
                        <a:effectLst/>
                        <a:latin typeface="Arial Narrow" panose="020B0606020202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ctr" defTabSz="685800" rtl="0" eaLnBrk="1" fontAlgn="b" latinLnBrk="0" hangingPunct="1"/>
                      <a:r>
                        <a:rPr lang="en-ZA" sz="1300" b="1" i="0" u="none" strike="noStrike" kern="1200" dirty="0">
                          <a:solidFill>
                            <a:srgbClr val="000000"/>
                          </a:solidFill>
                          <a:effectLst/>
                          <a:latin typeface="Arial Narrow" panose="020B0606020202030204" pitchFamily="34" charset="0"/>
                          <a:ea typeface="+mn-ea"/>
                          <a:cs typeface="+mn-cs"/>
                        </a:rPr>
                        <a:t>4 747 639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ZA" sz="1300" b="1" i="0" u="none" strike="noStrike" dirty="0">
                          <a:solidFill>
                            <a:srgbClr val="000000"/>
                          </a:solidFill>
                          <a:effectLst/>
                          <a:latin typeface="Arial Narrow" panose="020B0606020202030204" pitchFamily="34" charset="0"/>
                        </a:rPr>
                        <a:t>1,56%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784416536"/>
                  </a:ext>
                </a:extLst>
              </a:tr>
            </a:tbl>
          </a:graphicData>
        </a:graphic>
      </p:graphicFrame>
    </p:spTree>
    <p:extLst>
      <p:ext uri="{BB962C8B-B14F-4D97-AF65-F5344CB8AC3E}">
        <p14:creationId xmlns:p14="http://schemas.microsoft.com/office/powerpoint/2010/main" xmlns="" val="1503959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xmlns="" id="{E4490EEE-2440-4998-9D85-B3EBAFB219BC}"/>
              </a:ext>
            </a:extLst>
          </p:cNvPr>
          <p:cNvSpPr>
            <a:spLocks noGrp="1"/>
          </p:cNvSpPr>
          <p:nvPr>
            <p:ph type="sldNum" sz="quarter" idx="12"/>
          </p:nvPr>
        </p:nvSpPr>
        <p:spPr>
          <a:xfrm>
            <a:off x="6816168" y="6301841"/>
            <a:ext cx="2099231" cy="365125"/>
          </a:xfrm>
        </p:spPr>
        <p:txBody>
          <a:bodyPr/>
          <a:lstStyle/>
          <a:p>
            <a:fld id="{1A30472A-1C9E-4A09-9094-CD977CAB99CE}" type="slidenum">
              <a:rPr lang="en-ZA" sz="1100" b="1" smtClean="0">
                <a:solidFill>
                  <a:schemeClr val="bg1"/>
                </a:solidFill>
              </a:rPr>
              <a:pPr/>
              <a:t>58</a:t>
            </a:fld>
            <a:endParaRPr lang="en-ZA" sz="1100" b="1" dirty="0">
              <a:solidFill>
                <a:schemeClr val="bg1"/>
              </a:solidFill>
            </a:endParaRPr>
          </a:p>
        </p:txBody>
      </p:sp>
      <p:sp>
        <p:nvSpPr>
          <p:cNvPr id="3" name="Content Placeholder 2">
            <a:extLst>
              <a:ext uri="{FF2B5EF4-FFF2-40B4-BE49-F238E27FC236}">
                <a16:creationId xmlns:a16="http://schemas.microsoft.com/office/drawing/2014/main" xmlns="" id="{36BB9529-7D30-425C-BC01-F3B5080A15C8}"/>
              </a:ext>
            </a:extLst>
          </p:cNvPr>
          <p:cNvSpPr>
            <a:spLocks noGrp="1"/>
          </p:cNvSpPr>
          <p:nvPr>
            <p:ph idx="1"/>
          </p:nvPr>
        </p:nvSpPr>
        <p:spPr>
          <a:xfrm>
            <a:off x="245592" y="1327306"/>
            <a:ext cx="8595098" cy="4849657"/>
          </a:xfrm>
        </p:spPr>
        <p:txBody>
          <a:bodyPr/>
          <a:lstStyle/>
          <a:p>
            <a:pPr marL="522900" lvl="1" indent="-180000" algn="just">
              <a:lnSpc>
                <a:spcPct val="120000"/>
              </a:lnSpc>
              <a:spcBef>
                <a:spcPts val="600"/>
              </a:spcBef>
              <a:buClr>
                <a:srgbClr val="95724F"/>
              </a:buClr>
              <a:buSzPct val="100000"/>
            </a:pPr>
            <a:endParaRPr lang="en-US" dirty="0">
              <a:solidFill>
                <a:srgbClr val="223342"/>
              </a:solidFill>
              <a:latin typeface="Arial" panose="020B0604020202020204" pitchFamily="34" charset="0"/>
              <a:cs typeface="Arial" panose="020B0604020202020204" pitchFamily="34" charset="0"/>
            </a:endParaRPr>
          </a:p>
          <a:p>
            <a:endParaRPr lang="en-US" dirty="0"/>
          </a:p>
        </p:txBody>
      </p:sp>
      <p:sp>
        <p:nvSpPr>
          <p:cNvPr id="4" name="Title 1">
            <a:extLst>
              <a:ext uri="{FF2B5EF4-FFF2-40B4-BE49-F238E27FC236}">
                <a16:creationId xmlns:a16="http://schemas.microsoft.com/office/drawing/2014/main" xmlns="" id="{9BBFA98C-B19F-4563-9287-8633B7A8D8FB}"/>
              </a:ext>
            </a:extLst>
          </p:cNvPr>
          <p:cNvSpPr txBox="1">
            <a:spLocks/>
          </p:cNvSpPr>
          <p:nvPr/>
        </p:nvSpPr>
        <p:spPr>
          <a:xfrm>
            <a:off x="1273869" y="1517332"/>
            <a:ext cx="6567047" cy="505349"/>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endParaRPr lang="en-US" sz="2400" dirty="0">
              <a:effectLst>
                <a:outerShdw blurRad="38100" dist="38100" dir="2700000" algn="tl">
                  <a:srgbClr val="000000">
                    <a:alpha val="43137"/>
                  </a:srgbClr>
                </a:outerShdw>
              </a:effectLst>
              <a:latin typeface="Cambria" panose="02040503050406030204" pitchFamily="18" charset="0"/>
            </a:endParaRPr>
          </a:p>
        </p:txBody>
      </p:sp>
      <p:sp>
        <p:nvSpPr>
          <p:cNvPr id="5" name="Title 3">
            <a:extLst>
              <a:ext uri="{FF2B5EF4-FFF2-40B4-BE49-F238E27FC236}">
                <a16:creationId xmlns:a16="http://schemas.microsoft.com/office/drawing/2014/main" xmlns="" id="{1B928D2D-C474-4465-A691-B7369395FD53}"/>
              </a:ext>
            </a:extLst>
          </p:cNvPr>
          <p:cNvSpPr txBox="1">
            <a:spLocks/>
          </p:cNvSpPr>
          <p:nvPr/>
        </p:nvSpPr>
        <p:spPr>
          <a:xfrm>
            <a:off x="245592" y="-161787"/>
            <a:ext cx="7887600" cy="1180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cap="small" dirty="0">
                <a:latin typeface="Arial" panose="020B0604020202020204" pitchFamily="34" charset="0"/>
                <a:ea typeface="Calibri" panose="020F0502020204030204" pitchFamily="34" charset="0"/>
                <a:cs typeface="Arial" panose="020B0604020202020204" pitchFamily="34" charset="0"/>
              </a:rPr>
              <a:t>2021 MTEF BUDGET BASELINE REDUCTIONS</a:t>
            </a:r>
            <a:endParaRPr lang="en-ZA" sz="2000" b="1" dirty="0">
              <a:solidFill>
                <a:srgbClr val="223342"/>
              </a:solidFill>
              <a:latin typeface="Open Sans" panose="020B0606030504020204"/>
            </a:endParaRPr>
          </a:p>
        </p:txBody>
      </p:sp>
      <p:graphicFrame>
        <p:nvGraphicFramePr>
          <p:cNvPr id="8" name="Table 7">
            <a:extLst>
              <a:ext uri="{FF2B5EF4-FFF2-40B4-BE49-F238E27FC236}">
                <a16:creationId xmlns:a16="http://schemas.microsoft.com/office/drawing/2014/main" xmlns="" id="{4EA682D8-DBFD-4318-A7FF-FDC1EBD32232}"/>
              </a:ext>
            </a:extLst>
          </p:cNvPr>
          <p:cNvGraphicFramePr>
            <a:graphicFrameLocks noGrp="1"/>
          </p:cNvGraphicFramePr>
          <p:nvPr>
            <p:extLst>
              <p:ext uri="{D42A27DB-BD31-4B8C-83A1-F6EECF244321}">
                <p14:modId xmlns:p14="http://schemas.microsoft.com/office/powerpoint/2010/main" xmlns="" val="2957787957"/>
              </p:ext>
            </p:extLst>
          </p:nvPr>
        </p:nvGraphicFramePr>
        <p:xfrm>
          <a:off x="303309" y="1327306"/>
          <a:ext cx="8069415" cy="4340557"/>
        </p:xfrm>
        <a:graphic>
          <a:graphicData uri="http://schemas.openxmlformats.org/drawingml/2006/table">
            <a:tbl>
              <a:tblPr/>
              <a:tblGrid>
                <a:gridCol w="1426779">
                  <a:extLst>
                    <a:ext uri="{9D8B030D-6E8A-4147-A177-3AD203B41FA5}">
                      <a16:colId xmlns:a16="http://schemas.microsoft.com/office/drawing/2014/main" xmlns="" val="20000"/>
                    </a:ext>
                  </a:extLst>
                </a:gridCol>
                <a:gridCol w="593024">
                  <a:extLst>
                    <a:ext uri="{9D8B030D-6E8A-4147-A177-3AD203B41FA5}">
                      <a16:colId xmlns:a16="http://schemas.microsoft.com/office/drawing/2014/main" xmlns="" val="4222793344"/>
                    </a:ext>
                  </a:extLst>
                </a:gridCol>
                <a:gridCol w="614542">
                  <a:extLst>
                    <a:ext uri="{9D8B030D-6E8A-4147-A177-3AD203B41FA5}">
                      <a16:colId xmlns:a16="http://schemas.microsoft.com/office/drawing/2014/main" xmlns="" val="20001"/>
                    </a:ext>
                  </a:extLst>
                </a:gridCol>
                <a:gridCol w="614542">
                  <a:extLst>
                    <a:ext uri="{9D8B030D-6E8A-4147-A177-3AD203B41FA5}">
                      <a16:colId xmlns:a16="http://schemas.microsoft.com/office/drawing/2014/main" xmlns="" val="3248494099"/>
                    </a:ext>
                  </a:extLst>
                </a:gridCol>
                <a:gridCol w="614542">
                  <a:extLst>
                    <a:ext uri="{9D8B030D-6E8A-4147-A177-3AD203B41FA5}">
                      <a16:colId xmlns:a16="http://schemas.microsoft.com/office/drawing/2014/main" xmlns="" val="2531460609"/>
                    </a:ext>
                  </a:extLst>
                </a:gridCol>
                <a:gridCol w="614542">
                  <a:extLst>
                    <a:ext uri="{9D8B030D-6E8A-4147-A177-3AD203B41FA5}">
                      <a16:colId xmlns:a16="http://schemas.microsoft.com/office/drawing/2014/main" xmlns="" val="1835500189"/>
                    </a:ext>
                  </a:extLst>
                </a:gridCol>
                <a:gridCol w="614542">
                  <a:extLst>
                    <a:ext uri="{9D8B030D-6E8A-4147-A177-3AD203B41FA5}">
                      <a16:colId xmlns:a16="http://schemas.microsoft.com/office/drawing/2014/main" xmlns="" val="1216919655"/>
                    </a:ext>
                  </a:extLst>
                </a:gridCol>
                <a:gridCol w="614542">
                  <a:extLst>
                    <a:ext uri="{9D8B030D-6E8A-4147-A177-3AD203B41FA5}">
                      <a16:colId xmlns:a16="http://schemas.microsoft.com/office/drawing/2014/main" xmlns="" val="4248956124"/>
                    </a:ext>
                  </a:extLst>
                </a:gridCol>
                <a:gridCol w="590590">
                  <a:extLst>
                    <a:ext uri="{9D8B030D-6E8A-4147-A177-3AD203B41FA5}">
                      <a16:colId xmlns:a16="http://schemas.microsoft.com/office/drawing/2014/main" xmlns="" val="886755804"/>
                    </a:ext>
                  </a:extLst>
                </a:gridCol>
                <a:gridCol w="590590">
                  <a:extLst>
                    <a:ext uri="{9D8B030D-6E8A-4147-A177-3AD203B41FA5}">
                      <a16:colId xmlns:a16="http://schemas.microsoft.com/office/drawing/2014/main" xmlns="" val="1304476748"/>
                    </a:ext>
                  </a:extLst>
                </a:gridCol>
                <a:gridCol w="590590">
                  <a:extLst>
                    <a:ext uri="{9D8B030D-6E8A-4147-A177-3AD203B41FA5}">
                      <a16:colId xmlns:a16="http://schemas.microsoft.com/office/drawing/2014/main" xmlns="" val="2617387114"/>
                    </a:ext>
                  </a:extLst>
                </a:gridCol>
                <a:gridCol w="590590">
                  <a:extLst>
                    <a:ext uri="{9D8B030D-6E8A-4147-A177-3AD203B41FA5}">
                      <a16:colId xmlns:a16="http://schemas.microsoft.com/office/drawing/2014/main" xmlns="" val="1741583120"/>
                    </a:ext>
                  </a:extLst>
                </a:gridCol>
              </a:tblGrid>
              <a:tr h="800074">
                <a:tc rowSpan="2">
                  <a:txBody>
                    <a:bodyPr/>
                    <a:lstStyle/>
                    <a:p>
                      <a:pPr marL="0" algn="l" defTabSz="6858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mn-cs"/>
                        </a:rPr>
                        <a:t>PROGRAMME 4:</a:t>
                      </a:r>
                    </a:p>
                    <a:p>
                      <a:pPr marL="0" algn="l" defTabSz="6858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mn-cs"/>
                        </a:rPr>
                        <a:t>NATIONAL PROSECUTING AUTHORITY</a:t>
                      </a:r>
                    </a:p>
                    <a:p>
                      <a:pPr marL="0" algn="l" defTabSz="6858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mn-cs"/>
                        </a:rPr>
                        <a:t>R’000</a:t>
                      </a:r>
                    </a:p>
                  </a:txBody>
                  <a:tcPr marL="144000"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mn-cs"/>
                        </a:rPr>
                        <a:t>2020/21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gridSpan="3">
                  <a:txBody>
                    <a:bodyPr/>
                    <a:lstStyle/>
                    <a:p>
                      <a:pPr marL="0" algn="ctr" defTabSz="6858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mn-cs"/>
                        </a:rPr>
                        <a:t>2021/22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gridSpan="3">
                  <a:txBody>
                    <a:bodyPr/>
                    <a:lstStyle/>
                    <a:p>
                      <a:pPr marL="0" algn="ctr" defTabSz="6858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mn-cs"/>
                        </a:rPr>
                        <a:t>2022/23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solidFill>
                  </a:tcPr>
                </a:tc>
                <a:tc gridSpan="3">
                  <a:txBody>
                    <a:bodyPr/>
                    <a:lstStyle/>
                    <a:p>
                      <a:pPr marL="0" algn="ctr" defTabSz="6858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mn-cs"/>
                        </a:rPr>
                        <a:t>2023/24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23342"/>
                    </a:solidFill>
                  </a:tcPr>
                </a:tc>
                <a:tc hMerge="1">
                  <a:txBody>
                    <a:bodyPr/>
                    <a:lstStyle/>
                    <a:p>
                      <a:endParaRPr lang="en-ZA"/>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23342"/>
                    </a:solidFill>
                  </a:tcPr>
                </a:tc>
                <a:tc>
                  <a:txBody>
                    <a:bodyPr/>
                    <a:lstStyle/>
                    <a:p>
                      <a:pPr marL="0" algn="ctr" defTabSz="685800" rtl="0" eaLnBrk="1" fontAlgn="ctr" latinLnBrk="0" hangingPunct="1"/>
                      <a:r>
                        <a:rPr lang="en-ZA" sz="1400" b="1" i="0" u="none" strike="noStrike" kern="1200" dirty="0">
                          <a:solidFill>
                            <a:schemeClr val="bg1"/>
                          </a:solidFill>
                          <a:effectLst/>
                          <a:latin typeface="Arial Narrow" panose="020B0606020202030204" pitchFamily="34" charset="0"/>
                          <a:ea typeface="+mn-ea"/>
                          <a:cs typeface="+mn-cs"/>
                        </a:rPr>
                        <a:t>2024/25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xmlns="" val="10000"/>
                  </a:ext>
                </a:extLst>
              </a:tr>
              <a:tr h="720938">
                <a:tc vMerge="1">
                  <a:txBody>
                    <a:bodyPr/>
                    <a:lstStyle/>
                    <a:p>
                      <a:endParaRPr lang="en-ZA" dirty="0"/>
                    </a:p>
                  </a:txBody>
                  <a:tcPr/>
                </a:tc>
                <a:tc>
                  <a:txBody>
                    <a:bodyPr/>
                    <a:lstStyle/>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AENE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2020 </a:t>
                      </a:r>
                    </a:p>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MTEF</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2021 AENE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100" b="1" i="0" u="none" strike="noStrike" kern="1200" dirty="0" err="1">
                          <a:solidFill>
                            <a:schemeClr val="bg1"/>
                          </a:solidFill>
                          <a:effectLst/>
                          <a:latin typeface="Arial Narrow" panose="020B0606020202030204" pitchFamily="34" charset="0"/>
                          <a:ea typeface="+mn-ea"/>
                          <a:cs typeface="+mn-cs"/>
                        </a:rPr>
                        <a:t>Reduc</a:t>
                      </a:r>
                      <a:r>
                        <a:rPr lang="en-ZA" sz="1100" b="1" i="0" u="none" strike="noStrike" kern="1200" dirty="0">
                          <a:solidFill>
                            <a:schemeClr val="bg1"/>
                          </a:solidFill>
                          <a:effectLst/>
                          <a:latin typeface="Arial Narrow" panose="020B0606020202030204" pitchFamily="34" charset="0"/>
                          <a:ea typeface="+mn-ea"/>
                          <a:cs typeface="+mn-cs"/>
                        </a:rPr>
                        <a:t>-</a:t>
                      </a:r>
                    </a:p>
                    <a:p>
                      <a:pPr marL="0" algn="ctr" defTabSz="685800" rtl="0" eaLnBrk="1" fontAlgn="ctr" latinLnBrk="0" hangingPunct="1"/>
                      <a:r>
                        <a:rPr lang="en-ZA" sz="1100" b="1" i="0" u="none" strike="noStrike" kern="1200" dirty="0" err="1">
                          <a:solidFill>
                            <a:schemeClr val="bg1"/>
                          </a:solidFill>
                          <a:effectLst/>
                          <a:latin typeface="Arial Narrow" panose="020B0606020202030204" pitchFamily="34" charset="0"/>
                          <a:ea typeface="+mn-ea"/>
                          <a:cs typeface="+mn-cs"/>
                        </a:rPr>
                        <a:t>tion</a:t>
                      </a:r>
                      <a:endParaRPr lang="en-ZA" sz="1100" b="1" i="0" u="none" strike="noStrike" kern="1200" dirty="0">
                        <a:solidFill>
                          <a:schemeClr val="bg1"/>
                        </a:solidFill>
                        <a:effectLst/>
                        <a:latin typeface="Arial Narrow" panose="020B0606020202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2020 </a:t>
                      </a:r>
                    </a:p>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MTEF</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2021 </a:t>
                      </a:r>
                    </a:p>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MTEF</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100" b="1" i="0" u="none" strike="noStrike" kern="1200" dirty="0" err="1">
                          <a:solidFill>
                            <a:schemeClr val="bg1"/>
                          </a:solidFill>
                          <a:effectLst/>
                          <a:latin typeface="Arial Narrow" panose="020B0606020202030204" pitchFamily="34" charset="0"/>
                          <a:ea typeface="+mn-ea"/>
                          <a:cs typeface="+mn-cs"/>
                        </a:rPr>
                        <a:t>Reduc</a:t>
                      </a:r>
                      <a:r>
                        <a:rPr lang="en-ZA" sz="1100" b="1" i="0" u="none" strike="noStrike" kern="1200" dirty="0">
                          <a:solidFill>
                            <a:schemeClr val="bg1"/>
                          </a:solidFill>
                          <a:effectLst/>
                          <a:latin typeface="Arial Narrow" panose="020B0606020202030204" pitchFamily="34" charset="0"/>
                          <a:ea typeface="+mn-ea"/>
                          <a:cs typeface="+mn-cs"/>
                        </a:rPr>
                        <a:t>-</a:t>
                      </a:r>
                    </a:p>
                    <a:p>
                      <a:pPr marL="0" algn="ctr" defTabSz="685800" rtl="0" eaLnBrk="1" fontAlgn="ctr" latinLnBrk="0" hangingPunct="1"/>
                      <a:r>
                        <a:rPr lang="en-ZA" sz="1100" b="1" i="0" u="none" strike="noStrike" kern="1200" dirty="0" err="1">
                          <a:solidFill>
                            <a:schemeClr val="bg1"/>
                          </a:solidFill>
                          <a:effectLst/>
                          <a:latin typeface="Arial Narrow" panose="020B0606020202030204" pitchFamily="34" charset="0"/>
                          <a:ea typeface="+mn-ea"/>
                          <a:cs typeface="+mn-cs"/>
                        </a:rPr>
                        <a:t>tion</a:t>
                      </a:r>
                      <a:endParaRPr lang="en-ZA" sz="1100" b="1" i="0" u="none" strike="noStrike" kern="1200" dirty="0">
                        <a:solidFill>
                          <a:schemeClr val="bg1"/>
                        </a:solidFill>
                        <a:effectLst/>
                        <a:latin typeface="Arial Narrow" panose="020B0606020202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2021 MTEF</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2022 MTEF</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100" b="1" i="0" u="none" strike="noStrike" kern="1200" dirty="0" err="1">
                          <a:solidFill>
                            <a:schemeClr val="bg1"/>
                          </a:solidFill>
                          <a:effectLst/>
                          <a:latin typeface="Arial Narrow" panose="020B0606020202030204" pitchFamily="34" charset="0"/>
                          <a:ea typeface="+mn-ea"/>
                          <a:cs typeface="+mn-cs"/>
                        </a:rPr>
                        <a:t>Reduc</a:t>
                      </a:r>
                      <a:r>
                        <a:rPr lang="en-ZA" sz="1100" b="1" i="0" u="none" strike="noStrike" kern="1200" dirty="0">
                          <a:solidFill>
                            <a:schemeClr val="bg1"/>
                          </a:solidFill>
                          <a:effectLst/>
                          <a:latin typeface="Arial Narrow" panose="020B0606020202030204" pitchFamily="34" charset="0"/>
                          <a:ea typeface="+mn-ea"/>
                          <a:cs typeface="+mn-cs"/>
                        </a:rPr>
                        <a:t>-</a:t>
                      </a:r>
                    </a:p>
                    <a:p>
                      <a:pPr marL="0" algn="ctr" defTabSz="685800" rtl="0" eaLnBrk="1" fontAlgn="ctr" latinLnBrk="0" hangingPunct="1"/>
                      <a:r>
                        <a:rPr lang="en-ZA" sz="1100" b="1" i="0" u="none" strike="noStrike" kern="1200" dirty="0" err="1">
                          <a:solidFill>
                            <a:schemeClr val="bg1"/>
                          </a:solidFill>
                          <a:effectLst/>
                          <a:latin typeface="Arial Narrow" panose="020B0606020202030204" pitchFamily="34" charset="0"/>
                          <a:ea typeface="+mn-ea"/>
                          <a:cs typeface="+mn-cs"/>
                        </a:rPr>
                        <a:t>tion</a:t>
                      </a:r>
                      <a:endParaRPr lang="en-ZA" sz="1100" b="1" i="0" u="none" strike="noStrike" kern="1200" dirty="0">
                        <a:solidFill>
                          <a:schemeClr val="bg1"/>
                        </a:solidFill>
                        <a:effectLst/>
                        <a:latin typeface="Arial Narrow" panose="020B0606020202030204" pitchFamily="34"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ctr" latinLnBrk="0" hangingPunct="1"/>
                      <a:r>
                        <a:rPr lang="en-ZA" sz="1100" b="1" i="0" u="none" strike="noStrike" kern="1200" dirty="0">
                          <a:solidFill>
                            <a:schemeClr val="bg1"/>
                          </a:solidFill>
                          <a:effectLst/>
                          <a:latin typeface="Arial Narrow" panose="020B0606020202030204" pitchFamily="34" charset="0"/>
                          <a:ea typeface="+mn-ea"/>
                          <a:cs typeface="+mn-cs"/>
                        </a:rPr>
                        <a:t>2022 MTEF</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xmlns="" val="10001"/>
                  </a:ext>
                </a:extLst>
              </a:tr>
              <a:tr h="561452">
                <a:tc>
                  <a:txBody>
                    <a:bodyPr/>
                    <a:lstStyle/>
                    <a:p>
                      <a:pPr marL="92075" indent="0" algn="l" defTabSz="457200" rtl="0" eaLnBrk="1" fontAlgn="b" latinLnBrk="0" hangingPunct="1"/>
                      <a:r>
                        <a:rPr lang="en-ZA" sz="1400" b="1" i="0" u="none" strike="noStrike" kern="1200" dirty="0">
                          <a:solidFill>
                            <a:srgbClr val="223342"/>
                          </a:solidFill>
                          <a:effectLst/>
                          <a:latin typeface="Arial Narrow" panose="020B0606020202030204" pitchFamily="34" charset="0"/>
                          <a:ea typeface="Open Sans" panose="020B0606030504020204" pitchFamily="34" charset="0"/>
                          <a:cs typeface="Open Sans" panose="020B0606030504020204" pitchFamily="34" charset="0"/>
                        </a:rPr>
                        <a:t>Compensation of Employees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b"/>
                      <a:r>
                        <a:rPr lang="en-ZA" sz="1200" b="0" i="0" u="none" strike="noStrike" dirty="0">
                          <a:solidFill>
                            <a:srgbClr val="000000"/>
                          </a:solidFill>
                          <a:effectLst/>
                          <a:latin typeface="Arial Narrow" panose="020B0606020202030204" pitchFamily="34" charset="0"/>
                        </a:rPr>
                        <a:t>3 659 711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4 259 375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3 926 048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1" i="1" u="none" strike="noStrike" dirty="0">
                          <a:solidFill>
                            <a:srgbClr val="FF0000"/>
                          </a:solidFill>
                          <a:effectLst/>
                          <a:latin typeface="Arial Narrow" panose="020B0606020202030204" pitchFamily="34" charset="0"/>
                        </a:rPr>
                        <a:t>-333 327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a:solidFill>
                            <a:srgbClr val="000000"/>
                          </a:solidFill>
                          <a:effectLst/>
                          <a:latin typeface="Arial Narrow" panose="020B0606020202030204" pitchFamily="34" charset="0"/>
                        </a:rPr>
                        <a:t>4 423 046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a:solidFill>
                            <a:srgbClr val="000000"/>
                          </a:solidFill>
                          <a:effectLst/>
                          <a:latin typeface="Arial Narrow" panose="020B0606020202030204" pitchFamily="34" charset="0"/>
                        </a:rPr>
                        <a:t>3 865 145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1" i="1" u="none" strike="noStrike" dirty="0">
                          <a:solidFill>
                            <a:srgbClr val="FF0000"/>
                          </a:solidFill>
                          <a:effectLst/>
                          <a:latin typeface="Arial Narrow" panose="020B0606020202030204" pitchFamily="34" charset="0"/>
                        </a:rPr>
                        <a:t>-557 901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a:solidFill>
                            <a:srgbClr val="000000"/>
                          </a:solidFill>
                          <a:effectLst/>
                          <a:latin typeface="Arial Narrow" panose="020B0606020202030204" pitchFamily="34" charset="0"/>
                        </a:rPr>
                        <a:t>4 172 350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3 895 885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1" i="1" u="none" strike="noStrike" dirty="0">
                          <a:solidFill>
                            <a:srgbClr val="FF0000"/>
                          </a:solidFill>
                          <a:effectLst/>
                          <a:latin typeface="Arial Narrow" panose="020B0606020202030204" pitchFamily="34" charset="0"/>
                        </a:rPr>
                        <a:t>-276 465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4 070 847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321639">
                <a:tc>
                  <a:txBody>
                    <a:bodyPr/>
                    <a:lstStyle/>
                    <a:p>
                      <a:pPr marL="92075" indent="0" algn="l" defTabSz="457200" rtl="0" eaLnBrk="1" fontAlgn="b" latinLnBrk="0" hangingPunct="1"/>
                      <a:r>
                        <a:rPr lang="en-ZA" sz="1400" b="1" i="0" u="none" strike="noStrike" kern="1200" dirty="0">
                          <a:solidFill>
                            <a:srgbClr val="223342"/>
                          </a:solidFill>
                          <a:effectLst/>
                          <a:latin typeface="Arial Narrow" panose="020B0606020202030204" pitchFamily="34" charset="0"/>
                          <a:ea typeface="Open Sans" panose="020B0606030504020204" pitchFamily="34" charset="0"/>
                          <a:cs typeface="Open Sans" panose="020B0606030504020204" pitchFamily="34" charset="0"/>
                        </a:rPr>
                        <a:t>Goods and Services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dirty="0">
                          <a:solidFill>
                            <a:srgbClr val="000000"/>
                          </a:solidFill>
                          <a:effectLst/>
                          <a:latin typeface="Arial Narrow" panose="020B0606020202030204" pitchFamily="34" charset="0"/>
                        </a:rPr>
                        <a:t>437 308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dirty="0">
                          <a:solidFill>
                            <a:srgbClr val="000000"/>
                          </a:solidFill>
                          <a:effectLst/>
                          <a:latin typeface="Arial Narrow" panose="020B0606020202030204" pitchFamily="34" charset="0"/>
                        </a:rPr>
                        <a:t>587 816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538 782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1" u="none" strike="noStrike" dirty="0">
                          <a:solidFill>
                            <a:srgbClr val="FF0000"/>
                          </a:solidFill>
                          <a:effectLst/>
                          <a:latin typeface="Arial Narrow" panose="020B0606020202030204" pitchFamily="34" charset="0"/>
                        </a:rPr>
                        <a:t>-49 034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dirty="0">
                          <a:solidFill>
                            <a:srgbClr val="000000"/>
                          </a:solidFill>
                          <a:effectLst/>
                          <a:latin typeface="Arial Narrow" panose="020B0606020202030204" pitchFamily="34" charset="0"/>
                        </a:rPr>
                        <a:t>611 404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547 717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1" u="none" strike="noStrike">
                          <a:solidFill>
                            <a:srgbClr val="FF0000"/>
                          </a:solidFill>
                          <a:effectLst/>
                          <a:latin typeface="Arial Narrow" panose="020B0606020202030204" pitchFamily="34" charset="0"/>
                        </a:rPr>
                        <a:t>-63 687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635 860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568 757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1" u="none" strike="noStrike">
                          <a:solidFill>
                            <a:srgbClr val="FF0000"/>
                          </a:solidFill>
                          <a:effectLst/>
                          <a:latin typeface="Arial Narrow" panose="020B0606020202030204" pitchFamily="34" charset="0"/>
                        </a:rPr>
                        <a:t>-67 103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594 298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21639">
                <a:tc>
                  <a:txBody>
                    <a:bodyPr/>
                    <a:lstStyle/>
                    <a:p>
                      <a:pPr marL="92075" indent="0" algn="l" defTabSz="457200" rtl="0" eaLnBrk="1" fontAlgn="b" latinLnBrk="0" hangingPunct="1"/>
                      <a:r>
                        <a:rPr lang="en-ZA" sz="1400" b="1" i="0" u="none" strike="noStrike" kern="1200" dirty="0">
                          <a:solidFill>
                            <a:srgbClr val="223342"/>
                          </a:solidFill>
                          <a:effectLst/>
                          <a:latin typeface="Arial Narrow" panose="020B0606020202030204" pitchFamily="34" charset="0"/>
                          <a:ea typeface="Open Sans" panose="020B0606030504020204" pitchFamily="34" charset="0"/>
                          <a:cs typeface="Open Sans" panose="020B0606030504020204" pitchFamily="34" charset="0"/>
                        </a:rPr>
                        <a:t>Transfers &amp; Subsidies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9 362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9 888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9 888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1" i="1" u="none" strike="noStrike" dirty="0">
                          <a:solidFill>
                            <a:srgbClr val="FF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10 359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10 359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1" i="1" u="none" strike="noStrike">
                          <a:solidFill>
                            <a:srgbClr val="FF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a:solidFill>
                            <a:srgbClr val="000000"/>
                          </a:solidFill>
                          <a:effectLst/>
                          <a:latin typeface="Arial Narrow" panose="020B0606020202030204" pitchFamily="34" charset="0"/>
                        </a:rPr>
                        <a:t>10 815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10 815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1" i="1" u="none" strike="noStrike">
                          <a:solidFill>
                            <a:srgbClr val="FF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a:solidFill>
                            <a:srgbClr val="000000"/>
                          </a:solidFill>
                          <a:effectLst/>
                          <a:latin typeface="Arial Narrow" panose="020B0606020202030204" pitchFamily="34" charset="0"/>
                        </a:rPr>
                        <a:t>11 300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482458">
                <a:tc>
                  <a:txBody>
                    <a:bodyPr/>
                    <a:lstStyle/>
                    <a:p>
                      <a:pPr marL="92075" indent="0" algn="l" defTabSz="457200" rtl="0" eaLnBrk="1" fontAlgn="b" latinLnBrk="0" hangingPunct="1"/>
                      <a:r>
                        <a:rPr lang="en-ZA" sz="1400" b="1" i="0" u="none" strike="noStrike" kern="1200" dirty="0">
                          <a:solidFill>
                            <a:srgbClr val="223342"/>
                          </a:solidFill>
                          <a:effectLst/>
                          <a:latin typeface="Arial Narrow" panose="020B0606020202030204" pitchFamily="34" charset="0"/>
                          <a:ea typeface="Open Sans" panose="020B0606030504020204" pitchFamily="34" charset="0"/>
                          <a:cs typeface="Open Sans" panose="020B0606030504020204" pitchFamily="34" charset="0"/>
                        </a:rPr>
                        <a:t>Machinery and Equipment</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149 897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37 712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49 712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1" u="none" strike="noStrike" dirty="0">
                          <a:solidFill>
                            <a:srgbClr val="FF0000"/>
                          </a:solidFill>
                          <a:effectLst/>
                          <a:latin typeface="Arial Narrow" panose="020B0606020202030204" pitchFamily="34" charset="0"/>
                        </a:rPr>
                        <a:t>12 000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dirty="0">
                          <a:solidFill>
                            <a:srgbClr val="000000"/>
                          </a:solidFill>
                          <a:effectLst/>
                          <a:latin typeface="Arial Narrow" panose="020B0606020202030204" pitchFamily="34" charset="0"/>
                        </a:rPr>
                        <a:t>39 759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dirty="0">
                          <a:solidFill>
                            <a:srgbClr val="000000"/>
                          </a:solidFill>
                          <a:effectLst/>
                          <a:latin typeface="Arial Narrow" panose="020B0606020202030204" pitchFamily="34" charset="0"/>
                        </a:rPr>
                        <a:t>52 759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1" u="none" strike="noStrike" dirty="0">
                          <a:solidFill>
                            <a:srgbClr val="FF0000"/>
                          </a:solidFill>
                          <a:effectLst/>
                          <a:latin typeface="Arial Narrow" panose="020B0606020202030204" pitchFamily="34" charset="0"/>
                        </a:rPr>
                        <a:t>13 000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41 512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56 012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1" u="none" strike="noStrike">
                          <a:solidFill>
                            <a:srgbClr val="FF0000"/>
                          </a:solidFill>
                          <a:effectLst/>
                          <a:latin typeface="Arial Narrow" panose="020B0606020202030204" pitchFamily="34" charset="0"/>
                        </a:rPr>
                        <a:t>14 500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58 527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586268">
                <a:tc>
                  <a:txBody>
                    <a:bodyPr/>
                    <a:lstStyle/>
                    <a:p>
                      <a:pPr marL="92075" indent="0" algn="l" defTabSz="457200" rtl="0" eaLnBrk="1" fontAlgn="b" latinLnBrk="0" hangingPunct="1"/>
                      <a:r>
                        <a:rPr lang="en-ZA" sz="1400" b="1" i="0" u="none" strike="noStrike" kern="1200" dirty="0">
                          <a:solidFill>
                            <a:srgbClr val="223342"/>
                          </a:solidFill>
                          <a:effectLst/>
                          <a:latin typeface="Arial Narrow" panose="020B0606020202030204" pitchFamily="34" charset="0"/>
                          <a:ea typeface="Open Sans" panose="020B0606030504020204" pitchFamily="34" charset="0"/>
                          <a:cs typeface="Open Sans" panose="020B0606030504020204" pitchFamily="34" charset="0"/>
                        </a:rPr>
                        <a:t>Payment for Financial Assets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rtl="0" fontAlgn="b"/>
                      <a:r>
                        <a:rPr lang="en-ZA" sz="1200" b="0" i="0" u="none" strike="noStrike">
                          <a:solidFill>
                            <a:srgbClr val="000000"/>
                          </a:solidFill>
                          <a:effectLst/>
                          <a:latin typeface="Arial Narrow" panose="020B0606020202030204" pitchFamily="34" charset="0"/>
                        </a:rPr>
                        <a:t>10 601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a:solidFill>
                            <a:srgbClr val="000000"/>
                          </a:solidFill>
                          <a:effectLst/>
                          <a:latin typeface="Arial Narrow" panose="020B0606020202030204" pitchFamily="34" charset="0"/>
                        </a:rPr>
                        <a:t>11 195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11 195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1" i="1" u="none" strike="noStrike">
                          <a:solidFill>
                            <a:srgbClr val="FF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a:solidFill>
                            <a:srgbClr val="000000"/>
                          </a:solidFill>
                          <a:effectLst/>
                          <a:latin typeface="Arial Narrow" panose="020B0606020202030204" pitchFamily="34" charset="0"/>
                        </a:rPr>
                        <a:t>11 611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a:solidFill>
                            <a:srgbClr val="000000"/>
                          </a:solidFill>
                          <a:effectLst/>
                          <a:latin typeface="Arial Narrow" panose="020B0606020202030204" pitchFamily="34" charset="0"/>
                        </a:rPr>
                        <a:t>11 611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1" i="1" u="none" strike="noStrike" dirty="0">
                          <a:solidFill>
                            <a:srgbClr val="FF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12 123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dirty="0">
                          <a:solidFill>
                            <a:srgbClr val="000000"/>
                          </a:solidFill>
                          <a:effectLst/>
                          <a:latin typeface="Arial Narrow" panose="020B0606020202030204" pitchFamily="34" charset="0"/>
                        </a:rPr>
                        <a:t>12 123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1" i="1" u="none" strike="noStrike" dirty="0">
                          <a:solidFill>
                            <a:srgbClr val="FF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b"/>
                      <a:r>
                        <a:rPr lang="en-ZA" sz="1200" b="0" i="0" u="none" strike="noStrike">
                          <a:solidFill>
                            <a:srgbClr val="000000"/>
                          </a:solidFill>
                          <a:effectLst/>
                          <a:latin typeface="Arial Narrow" panose="020B0606020202030204" pitchFamily="34" charset="0"/>
                        </a:rPr>
                        <a:t>12 667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2159097103"/>
                  </a:ext>
                </a:extLst>
              </a:tr>
              <a:tr h="321639">
                <a:tc>
                  <a:txBody>
                    <a:bodyPr/>
                    <a:lstStyle/>
                    <a:p>
                      <a:pPr marL="92075" indent="0" algn="l" defTabSz="457200" rtl="0" eaLnBrk="1" fontAlgn="b" latinLnBrk="0" hangingPunct="1"/>
                      <a:r>
                        <a:rPr lang="en-ZA" sz="1400" b="1" i="0" u="none" strike="noStrike" kern="1200" dirty="0">
                          <a:solidFill>
                            <a:srgbClr val="223342"/>
                          </a:solidFill>
                          <a:effectLst/>
                          <a:latin typeface="Arial Narrow" panose="020B0606020202030204" pitchFamily="34" charset="0"/>
                          <a:ea typeface="Open Sans" panose="020B0606030504020204" pitchFamily="34" charset="0"/>
                          <a:cs typeface="Open Sans" panose="020B0606030504020204" pitchFamily="34" charset="0"/>
                        </a:rPr>
                        <a:t>Total</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0" u="none" strike="noStrike" dirty="0">
                          <a:solidFill>
                            <a:srgbClr val="000000"/>
                          </a:solidFill>
                          <a:effectLst/>
                          <a:latin typeface="Arial Narrow" panose="020B0606020202030204" pitchFamily="34" charset="0"/>
                        </a:rPr>
                        <a:t>4 266 879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0" u="none" strike="noStrike">
                          <a:solidFill>
                            <a:srgbClr val="000000"/>
                          </a:solidFill>
                          <a:effectLst/>
                          <a:latin typeface="Arial Narrow" panose="020B0606020202030204" pitchFamily="34" charset="0"/>
                        </a:rPr>
                        <a:t>4 905 986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0" u="none" strike="noStrike">
                          <a:solidFill>
                            <a:srgbClr val="000000"/>
                          </a:solidFill>
                          <a:effectLst/>
                          <a:latin typeface="Arial Narrow" panose="020B0606020202030204" pitchFamily="34" charset="0"/>
                        </a:rPr>
                        <a:t>4 535 625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1" u="none" strike="noStrike">
                          <a:solidFill>
                            <a:srgbClr val="FF0000"/>
                          </a:solidFill>
                          <a:effectLst/>
                          <a:latin typeface="Arial Narrow" panose="020B0606020202030204" pitchFamily="34" charset="0"/>
                        </a:rPr>
                        <a:t>-370 361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0" u="none" strike="noStrike">
                          <a:solidFill>
                            <a:srgbClr val="000000"/>
                          </a:solidFill>
                          <a:effectLst/>
                          <a:latin typeface="Arial Narrow" panose="020B0606020202030204" pitchFamily="34" charset="0"/>
                        </a:rPr>
                        <a:t>5 096 179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0" u="none" strike="noStrike">
                          <a:solidFill>
                            <a:srgbClr val="000000"/>
                          </a:solidFill>
                          <a:effectLst/>
                          <a:latin typeface="Arial Narrow" panose="020B0606020202030204" pitchFamily="34" charset="0"/>
                        </a:rPr>
                        <a:t>4 487 591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1" u="none" strike="noStrike">
                          <a:solidFill>
                            <a:srgbClr val="FF0000"/>
                          </a:solidFill>
                          <a:effectLst/>
                          <a:latin typeface="Arial Narrow" panose="020B0606020202030204" pitchFamily="34" charset="0"/>
                        </a:rPr>
                        <a:t>-608 588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0" u="none" strike="noStrike">
                          <a:solidFill>
                            <a:srgbClr val="000000"/>
                          </a:solidFill>
                          <a:effectLst/>
                          <a:latin typeface="Arial Narrow" panose="020B0606020202030204" pitchFamily="34" charset="0"/>
                        </a:rPr>
                        <a:t>4 872 660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0" u="none" strike="noStrike" dirty="0">
                          <a:solidFill>
                            <a:srgbClr val="000000"/>
                          </a:solidFill>
                          <a:effectLst/>
                          <a:latin typeface="Arial Narrow" panose="020B0606020202030204" pitchFamily="34" charset="0"/>
                        </a:rPr>
                        <a:t>4 543 592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1" u="none" strike="noStrike" dirty="0">
                          <a:solidFill>
                            <a:srgbClr val="FF0000"/>
                          </a:solidFill>
                          <a:effectLst/>
                          <a:latin typeface="Arial Narrow" panose="020B0606020202030204" pitchFamily="34" charset="0"/>
                        </a:rPr>
                        <a:t>-329 068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ZA" sz="1200" b="1" i="0" u="none" strike="noStrike" dirty="0">
                          <a:solidFill>
                            <a:srgbClr val="000000"/>
                          </a:solidFill>
                          <a:effectLst/>
                          <a:latin typeface="Arial Narrow" panose="020B0606020202030204" pitchFamily="34" charset="0"/>
                        </a:rPr>
                        <a:t>4 747 639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747509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xmlns="" id="{E4490EEE-2440-4998-9D85-B3EBAFB219BC}"/>
              </a:ext>
            </a:extLst>
          </p:cNvPr>
          <p:cNvSpPr>
            <a:spLocks noGrp="1"/>
          </p:cNvSpPr>
          <p:nvPr>
            <p:ph type="sldNum" sz="quarter" idx="12"/>
          </p:nvPr>
        </p:nvSpPr>
        <p:spPr>
          <a:xfrm>
            <a:off x="6812216" y="6397551"/>
            <a:ext cx="2057400" cy="365125"/>
          </a:xfrm>
        </p:spPr>
        <p:txBody>
          <a:bodyPr/>
          <a:lstStyle/>
          <a:p>
            <a:fld id="{1A30472A-1C9E-4A09-9094-CD977CAB99CE}" type="slidenum">
              <a:rPr lang="en-ZA" sz="1100" b="1" smtClean="0">
                <a:solidFill>
                  <a:schemeClr val="bg1"/>
                </a:solidFill>
              </a:rPr>
              <a:pPr/>
              <a:t>59</a:t>
            </a:fld>
            <a:endParaRPr lang="en-ZA" sz="1100" b="1" dirty="0">
              <a:solidFill>
                <a:schemeClr val="bg1"/>
              </a:solidFill>
            </a:endParaRPr>
          </a:p>
        </p:txBody>
      </p:sp>
      <p:sp>
        <p:nvSpPr>
          <p:cNvPr id="3" name="Content Placeholder 2">
            <a:extLst>
              <a:ext uri="{FF2B5EF4-FFF2-40B4-BE49-F238E27FC236}">
                <a16:creationId xmlns:a16="http://schemas.microsoft.com/office/drawing/2014/main" xmlns="" id="{36BB9529-7D30-425C-BC01-F3B5080A15C8}"/>
              </a:ext>
            </a:extLst>
          </p:cNvPr>
          <p:cNvSpPr>
            <a:spLocks noGrp="1"/>
          </p:cNvSpPr>
          <p:nvPr>
            <p:ph idx="1"/>
          </p:nvPr>
        </p:nvSpPr>
        <p:spPr>
          <a:xfrm>
            <a:off x="246492" y="1253331"/>
            <a:ext cx="7886700" cy="4351338"/>
          </a:xfrm>
        </p:spPr>
        <p:txBody>
          <a:bodyPr/>
          <a:lstStyle/>
          <a:p>
            <a:pPr marL="522900" lvl="1" indent="-180000" algn="just">
              <a:lnSpc>
                <a:spcPct val="120000"/>
              </a:lnSpc>
              <a:spcBef>
                <a:spcPts val="600"/>
              </a:spcBef>
              <a:buClr>
                <a:srgbClr val="95724F"/>
              </a:buClr>
              <a:buSzPct val="100000"/>
            </a:pPr>
            <a:endParaRPr lang="en-US" dirty="0">
              <a:solidFill>
                <a:srgbClr val="223342"/>
              </a:solidFill>
              <a:latin typeface="Arial" panose="020B0604020202020204" pitchFamily="34" charset="0"/>
              <a:cs typeface="Arial" panose="020B0604020202020204" pitchFamily="34" charset="0"/>
            </a:endParaRPr>
          </a:p>
          <a:p>
            <a:pPr marL="0" indent="0">
              <a:buNone/>
            </a:pPr>
            <a:endParaRPr lang="en-US" dirty="0"/>
          </a:p>
        </p:txBody>
      </p:sp>
      <p:sp>
        <p:nvSpPr>
          <p:cNvPr id="4" name="Title 1">
            <a:extLst>
              <a:ext uri="{FF2B5EF4-FFF2-40B4-BE49-F238E27FC236}">
                <a16:creationId xmlns:a16="http://schemas.microsoft.com/office/drawing/2014/main" xmlns="" id="{9BBFA98C-B19F-4563-9287-8633B7A8D8FB}"/>
              </a:ext>
            </a:extLst>
          </p:cNvPr>
          <p:cNvSpPr txBox="1">
            <a:spLocks/>
          </p:cNvSpPr>
          <p:nvPr/>
        </p:nvSpPr>
        <p:spPr>
          <a:xfrm>
            <a:off x="1273869" y="1517332"/>
            <a:ext cx="6567047" cy="505349"/>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endParaRPr lang="en-US" sz="2400" dirty="0">
              <a:effectLst>
                <a:outerShdw blurRad="38100" dist="38100" dir="2700000" algn="tl">
                  <a:srgbClr val="000000">
                    <a:alpha val="43137"/>
                  </a:srgbClr>
                </a:outerShdw>
              </a:effectLst>
              <a:latin typeface="Cambria" panose="02040503050406030204" pitchFamily="18" charset="0"/>
            </a:endParaRPr>
          </a:p>
        </p:txBody>
      </p:sp>
      <p:sp>
        <p:nvSpPr>
          <p:cNvPr id="5" name="Title 3">
            <a:extLst>
              <a:ext uri="{FF2B5EF4-FFF2-40B4-BE49-F238E27FC236}">
                <a16:creationId xmlns:a16="http://schemas.microsoft.com/office/drawing/2014/main" xmlns="" id="{1B928D2D-C474-4465-A691-B7369395FD53}"/>
              </a:ext>
            </a:extLst>
          </p:cNvPr>
          <p:cNvSpPr txBox="1">
            <a:spLocks/>
          </p:cNvSpPr>
          <p:nvPr/>
        </p:nvSpPr>
        <p:spPr>
          <a:xfrm>
            <a:off x="245592" y="-161787"/>
            <a:ext cx="7887600" cy="1180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cap="small" dirty="0">
                <a:latin typeface="Arial" panose="020B0604020202020204" pitchFamily="34" charset="0"/>
                <a:ea typeface="Calibri" panose="020F0502020204030204" pitchFamily="34" charset="0"/>
                <a:cs typeface="Arial" panose="020B0604020202020204" pitchFamily="34" charset="0"/>
              </a:rPr>
              <a:t>MTEF BUDGET ALLOCATIONS</a:t>
            </a:r>
            <a:endParaRPr lang="en-ZA" sz="2000" b="1" dirty="0">
              <a:solidFill>
                <a:srgbClr val="223342"/>
              </a:solidFill>
              <a:latin typeface="Open Sans" panose="020B0606030504020204"/>
            </a:endParaRPr>
          </a:p>
        </p:txBody>
      </p:sp>
      <p:sp>
        <p:nvSpPr>
          <p:cNvPr id="2" name="Rectangle 1">
            <a:extLst>
              <a:ext uri="{FF2B5EF4-FFF2-40B4-BE49-F238E27FC236}">
                <a16:creationId xmlns:a16="http://schemas.microsoft.com/office/drawing/2014/main" xmlns="" id="{7F1570C6-5959-453B-ABF9-6EEACB589C6B}"/>
              </a:ext>
            </a:extLst>
          </p:cNvPr>
          <p:cNvSpPr/>
          <p:nvPr/>
        </p:nvSpPr>
        <p:spPr>
          <a:xfrm>
            <a:off x="245592" y="1336605"/>
            <a:ext cx="8166888" cy="5724709"/>
          </a:xfrm>
          <a:prstGeom prst="rect">
            <a:avLst/>
          </a:prstGeom>
        </p:spPr>
        <p:txBody>
          <a:bodyPr wrap="square">
            <a:spAutoFit/>
          </a:bodyPr>
          <a:lstStyle/>
          <a:p>
            <a:pPr marL="285750" lvl="1" indent="-285750" algn="just">
              <a:lnSpc>
                <a:spcPct val="100000"/>
              </a:lnSpc>
              <a:spcBef>
                <a:spcPts val="600"/>
              </a:spcBef>
              <a:buClr>
                <a:srgbClr val="223342"/>
              </a:buClr>
              <a:buFont typeface="Arial" panose="020B0604020202020204" pitchFamily="34" charset="0"/>
              <a:buChar char="•"/>
            </a:pPr>
            <a:r>
              <a:rPr lang="en-ZA" sz="1600" dirty="0">
                <a:latin typeface="Arial" panose="020B0604020202020204" pitchFamily="34" charset="0"/>
                <a:ea typeface="Open Sans" panose="020B0606030504020204" pitchFamily="34" charset="0"/>
                <a:cs typeface="Arial" panose="020B0604020202020204" pitchFamily="34" charset="0"/>
              </a:rPr>
              <a:t>COVID-19 caused current economic crises compounded by corrupt activities of government officials –  SA needs to bring criminals to book.</a:t>
            </a:r>
          </a:p>
          <a:p>
            <a:pPr marL="285750" lvl="1" indent="-285750" algn="just">
              <a:lnSpc>
                <a:spcPct val="100000"/>
              </a:lnSpc>
              <a:spcBef>
                <a:spcPts val="600"/>
              </a:spcBef>
              <a:buClr>
                <a:srgbClr val="223342"/>
              </a:buClr>
              <a:buFont typeface="Arial" panose="020B0604020202020204" pitchFamily="34" charset="0"/>
              <a:buChar char="•"/>
            </a:pPr>
            <a:r>
              <a:rPr lang="en-ZA" sz="1600" dirty="0">
                <a:latin typeface="Arial" panose="020B0604020202020204" pitchFamily="34" charset="0"/>
                <a:ea typeface="Open Sans" panose="020B0606030504020204" pitchFamily="34" charset="0"/>
                <a:cs typeface="Arial" panose="020B0604020202020204" pitchFamily="34" charset="0"/>
              </a:rPr>
              <a:t>Benefit derived from corrupt activities must be returned to state coffers &amp; NPA is only government institution mandated to effect this.</a:t>
            </a:r>
          </a:p>
          <a:p>
            <a:pPr marL="285750" lvl="1" indent="-285750" algn="just">
              <a:lnSpc>
                <a:spcPct val="100000"/>
              </a:lnSpc>
              <a:spcBef>
                <a:spcPts val="600"/>
              </a:spcBef>
              <a:buClr>
                <a:srgbClr val="223342"/>
              </a:buClr>
              <a:buFont typeface="Arial" panose="020B0604020202020204" pitchFamily="34" charset="0"/>
              <a:buChar char="•"/>
            </a:pPr>
            <a:r>
              <a:rPr lang="en-ZA" sz="1600" dirty="0">
                <a:latin typeface="Arial" panose="020B0604020202020204" pitchFamily="34" charset="0"/>
                <a:ea typeface="Open Sans" panose="020B0606030504020204" pitchFamily="34" charset="0"/>
                <a:cs typeface="Arial" panose="020B0604020202020204" pitchFamily="34" charset="0"/>
              </a:rPr>
              <a:t>NPA is committed to JCPS Economic Recovery Plan, however, under-resourcing will render the strategy ineffective and the NPA unable to address </a:t>
            </a:r>
            <a:r>
              <a:rPr lang="en-ZA" sz="1600" i="1" dirty="0">
                <a:latin typeface="Arial" panose="020B0604020202020204" pitchFamily="34" charset="0"/>
                <a:ea typeface="Open Sans" panose="020B0606030504020204" pitchFamily="34" charset="0"/>
                <a:cs typeface="Arial" panose="020B0604020202020204" pitchFamily="34" charset="0"/>
              </a:rPr>
              <a:t>inter alia </a:t>
            </a:r>
            <a:r>
              <a:rPr lang="en-ZA" sz="1600" dirty="0">
                <a:latin typeface="Arial" panose="020B0604020202020204" pitchFamily="34" charset="0"/>
                <a:ea typeface="Open Sans" panose="020B0606030504020204" pitchFamily="34" charset="0"/>
                <a:cs typeface="Arial" panose="020B0604020202020204" pitchFamily="34" charset="0"/>
              </a:rPr>
              <a:t>corruption, GBV &amp; organised crime.</a:t>
            </a:r>
          </a:p>
          <a:p>
            <a:pPr marL="285750" lvl="1" indent="-285750" algn="just">
              <a:lnSpc>
                <a:spcPct val="100000"/>
              </a:lnSpc>
              <a:spcBef>
                <a:spcPts val="600"/>
              </a:spcBef>
              <a:buClr>
                <a:srgbClr val="223342"/>
              </a:buClr>
              <a:buFont typeface="Arial" panose="020B0604020202020204" pitchFamily="34" charset="0"/>
              <a:buChar char="•"/>
            </a:pPr>
            <a:r>
              <a:rPr lang="en-ZA" sz="1600" dirty="0">
                <a:latin typeface="Arial" panose="020B0604020202020204" pitchFamily="34" charset="0"/>
                <a:ea typeface="Open Sans" panose="020B0606030504020204" pitchFamily="34" charset="0"/>
                <a:cs typeface="Arial" panose="020B0604020202020204" pitchFamily="34" charset="0"/>
              </a:rPr>
              <a:t>Current allocations over MTEF are below inflation.</a:t>
            </a:r>
          </a:p>
          <a:p>
            <a:pPr marL="285750" lvl="1" indent="-285750" algn="just">
              <a:lnSpc>
                <a:spcPct val="110000"/>
              </a:lnSpc>
              <a:spcBef>
                <a:spcPts val="600"/>
              </a:spcBef>
              <a:buClr>
                <a:srgbClr val="223342"/>
              </a:buClr>
              <a:buFont typeface="Arial" panose="020B0604020202020204" pitchFamily="34" charset="0"/>
              <a:buChar char="•"/>
            </a:pPr>
            <a:r>
              <a:rPr lang="en-US" sz="1600" dirty="0">
                <a:latin typeface="Arial" panose="020B0604020202020204" pitchFamily="34" charset="0"/>
                <a:cs typeface="Arial" panose="020B0604020202020204" pitchFamily="34" charset="0"/>
              </a:rPr>
              <a:t>NT has implemented budget cuts in the MTEF period. </a:t>
            </a:r>
            <a:endParaRPr lang="en-ZA" sz="1600" dirty="0">
              <a:latin typeface="Arial" panose="020B0604020202020204" pitchFamily="34" charset="0"/>
              <a:cs typeface="Arial" panose="020B0604020202020204" pitchFamily="34" charset="0"/>
            </a:endParaRPr>
          </a:p>
          <a:p>
            <a:pPr marL="285750" lvl="1" indent="-285750" algn="just">
              <a:lnSpc>
                <a:spcPct val="110000"/>
              </a:lnSpc>
              <a:spcBef>
                <a:spcPts val="600"/>
              </a:spcBef>
              <a:buClr>
                <a:srgbClr val="223342"/>
              </a:buClr>
              <a:buFont typeface="Arial" panose="020B0604020202020204" pitchFamily="34" charset="0"/>
              <a:buChar char="•"/>
            </a:pPr>
            <a:r>
              <a:rPr lang="en-ZA" sz="1600" dirty="0">
                <a:latin typeface="Arial" panose="020B0604020202020204" pitchFamily="34" charset="0"/>
                <a:cs typeface="Arial" panose="020B0604020202020204" pitchFamily="34" charset="0"/>
              </a:rPr>
              <a:t>While NPA can absorb a budget baseline reduction in respect of current financial year, proposed cuts in respect of outer MTEF years will cripple NPA’s ability to deliver on its mandate.</a:t>
            </a:r>
          </a:p>
          <a:p>
            <a:pPr marL="285750" lvl="1" indent="-285750" algn="just">
              <a:lnSpc>
                <a:spcPct val="110000"/>
              </a:lnSpc>
              <a:spcBef>
                <a:spcPts val="600"/>
              </a:spcBef>
              <a:buClr>
                <a:srgbClr val="95724F"/>
              </a:buClr>
              <a:buFont typeface="Arial" panose="020B0604020202020204" pitchFamily="34" charset="0"/>
              <a:buChar char="•"/>
            </a:pPr>
            <a:r>
              <a:rPr lang="en-ZA" sz="1600" dirty="0">
                <a:latin typeface="Arial" panose="020B0604020202020204" pitchFamily="34" charset="0"/>
                <a:cs typeface="Arial" panose="020B0604020202020204" pitchFamily="34" charset="0"/>
              </a:rPr>
              <a:t>NT was formally urged to not consider any additional budget baseline reductions &amp; to reconsider current position relating to outer years.</a:t>
            </a:r>
          </a:p>
          <a:p>
            <a:pPr marL="285750" lvl="1" indent="-285750" algn="just">
              <a:lnSpc>
                <a:spcPct val="150000"/>
              </a:lnSpc>
              <a:spcBef>
                <a:spcPts val="600"/>
              </a:spcBef>
              <a:buClr>
                <a:srgbClr val="95724F"/>
              </a:buClr>
              <a:buFont typeface="Arial" panose="020B0604020202020204" pitchFamily="34" charset="0"/>
              <a:buChar char="•"/>
            </a:pPr>
            <a:r>
              <a:rPr lang="en-US" sz="1600" dirty="0">
                <a:latin typeface="Arial" panose="020B0604020202020204" pitchFamily="34" charset="0"/>
                <a:cs typeface="Arial" panose="020B0604020202020204" pitchFamily="34" charset="0"/>
              </a:rPr>
              <a:t>The Portfolio Committee is urged to assist the NPA in ensuring that the proposed budget cuts in the outer years are not implemented.</a:t>
            </a:r>
          </a:p>
          <a:p>
            <a:pPr marL="285750" lvl="1" indent="-285750" algn="just">
              <a:lnSpc>
                <a:spcPct val="150000"/>
              </a:lnSpc>
              <a:spcBef>
                <a:spcPts val="600"/>
              </a:spcBef>
              <a:buClr>
                <a:srgbClr val="95724F"/>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1" indent="-285750" algn="just">
              <a:lnSpc>
                <a:spcPct val="150000"/>
              </a:lnSpc>
              <a:spcBef>
                <a:spcPts val="600"/>
              </a:spcBef>
              <a:buClr>
                <a:srgbClr val="95724F"/>
              </a:buClr>
              <a:buFont typeface="Arial" panose="020B0604020202020204" pitchFamily="34" charset="0"/>
              <a:buChar char="•"/>
            </a:pP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1285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101276" y="75257"/>
            <a:ext cx="7886700" cy="707554"/>
          </a:xfrm>
        </p:spPr>
        <p:txBody>
          <a:bodyPr>
            <a:normAutofit/>
          </a:bodyPr>
          <a:lstStyle/>
          <a:p>
            <a:r>
              <a:rPr lang="en-GB" sz="2000" b="1" cap="small" dirty="0">
                <a:latin typeface="Arial" panose="020B0604020202020204" pitchFamily="34" charset="0"/>
                <a:cs typeface="Arial" panose="020B0604020202020204" pitchFamily="34" charset="0"/>
              </a:rPr>
              <a:t>OVERALL PERFORMANCE ON NPA ANNUAL PERFORMANCE PLAN TARGETS:  2020/21 </a:t>
            </a:r>
            <a:endParaRPr lang="en-ZA" sz="2000" b="1" cap="small"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4773865A-E838-4759-B2D7-74B9C61A1DFD}"/>
              </a:ext>
            </a:extLst>
          </p:cNvPr>
          <p:cNvSpPr>
            <a:spLocks noGrp="1"/>
          </p:cNvSpPr>
          <p:nvPr>
            <p:ph type="sldNum" sz="quarter" idx="12"/>
          </p:nvPr>
        </p:nvSpPr>
        <p:spPr>
          <a:xfrm>
            <a:off x="6684956" y="6398076"/>
            <a:ext cx="2057400" cy="365125"/>
          </a:xfrm>
        </p:spPr>
        <p:txBody>
          <a:bodyPr/>
          <a:lstStyle/>
          <a:p>
            <a:fld id="{1A30472A-1C9E-4A09-9094-CD977CAB99CE}" type="slidenum">
              <a:rPr lang="en-ZA" b="1" smtClean="0">
                <a:solidFill>
                  <a:schemeClr val="bg1"/>
                </a:solidFill>
              </a:rPr>
              <a:pPr/>
              <a:t>6</a:t>
            </a:fld>
            <a:endParaRPr lang="en-ZA" b="1" dirty="0">
              <a:solidFill>
                <a:schemeClr val="bg1"/>
              </a:solidFill>
            </a:endParaRPr>
          </a:p>
        </p:txBody>
      </p:sp>
      <p:sp>
        <p:nvSpPr>
          <p:cNvPr id="4" name="TextBox 3">
            <a:extLst>
              <a:ext uri="{FF2B5EF4-FFF2-40B4-BE49-F238E27FC236}">
                <a16:creationId xmlns:a16="http://schemas.microsoft.com/office/drawing/2014/main" xmlns="" id="{17AEB880-B6FB-4A17-8872-53C701CABCB1}"/>
              </a:ext>
            </a:extLst>
          </p:cNvPr>
          <p:cNvSpPr txBox="1"/>
          <p:nvPr/>
        </p:nvSpPr>
        <p:spPr>
          <a:xfrm>
            <a:off x="1767715" y="863808"/>
            <a:ext cx="1859452" cy="523220"/>
          </a:xfrm>
          <a:prstGeom prst="rect">
            <a:avLst/>
          </a:prstGeom>
          <a:solidFill>
            <a:srgbClr val="92D05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Arial Narrow" panose="020B0606020202030204" pitchFamily="34" charset="0"/>
              </a:rPr>
              <a:t>Achieved:</a:t>
            </a:r>
          </a:p>
          <a:p>
            <a:pPr algn="ctr"/>
            <a:r>
              <a:rPr lang="en-US" sz="1400" b="1" dirty="0">
                <a:latin typeface="Arial Narrow" panose="020B0606020202030204" pitchFamily="34" charset="0"/>
              </a:rPr>
              <a:t> 7 of 14 Indicators</a:t>
            </a:r>
          </a:p>
        </p:txBody>
      </p:sp>
      <p:graphicFrame>
        <p:nvGraphicFramePr>
          <p:cNvPr id="9" name="Diagram 8">
            <a:extLst>
              <a:ext uri="{FF2B5EF4-FFF2-40B4-BE49-F238E27FC236}">
                <a16:creationId xmlns:a16="http://schemas.microsoft.com/office/drawing/2014/main" xmlns="" id="{1494B779-8E9E-4A17-8F1E-2C4EBACAB3F8}"/>
              </a:ext>
            </a:extLst>
          </p:cNvPr>
          <p:cNvGraphicFramePr/>
          <p:nvPr>
            <p:extLst>
              <p:ext uri="{D42A27DB-BD31-4B8C-83A1-F6EECF244321}">
                <p14:modId xmlns:p14="http://schemas.microsoft.com/office/powerpoint/2010/main" xmlns="" val="2255864876"/>
              </p:ext>
            </p:extLst>
          </p:nvPr>
        </p:nvGraphicFramePr>
        <p:xfrm>
          <a:off x="0" y="1468025"/>
          <a:ext cx="4708635" cy="4680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xmlns="" id="{035DAC8A-2AB6-464D-BE38-21AE81EADEFC}"/>
              </a:ext>
            </a:extLst>
          </p:cNvPr>
          <p:cNvGraphicFramePr/>
          <p:nvPr>
            <p:extLst>
              <p:ext uri="{D42A27DB-BD31-4B8C-83A1-F6EECF244321}">
                <p14:modId xmlns:p14="http://schemas.microsoft.com/office/powerpoint/2010/main" xmlns="" val="4157238319"/>
              </p:ext>
            </p:extLst>
          </p:nvPr>
        </p:nvGraphicFramePr>
        <p:xfrm>
          <a:off x="4708635" y="1553670"/>
          <a:ext cx="319777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891549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xmlns="" id="{E4490EEE-2440-4998-9D85-B3EBAFB219BC}"/>
              </a:ext>
            </a:extLst>
          </p:cNvPr>
          <p:cNvSpPr>
            <a:spLocks noGrp="1"/>
          </p:cNvSpPr>
          <p:nvPr>
            <p:ph type="sldNum" sz="quarter" idx="12"/>
          </p:nvPr>
        </p:nvSpPr>
        <p:spPr>
          <a:xfrm>
            <a:off x="6816169" y="6301841"/>
            <a:ext cx="2057400" cy="365125"/>
          </a:xfrm>
        </p:spPr>
        <p:txBody>
          <a:bodyPr/>
          <a:lstStyle/>
          <a:p>
            <a:fld id="{1A30472A-1C9E-4A09-9094-CD977CAB99CE}" type="slidenum">
              <a:rPr lang="en-ZA" sz="1100" b="1" smtClean="0">
                <a:solidFill>
                  <a:schemeClr val="bg1"/>
                </a:solidFill>
              </a:rPr>
              <a:pPr/>
              <a:t>60</a:t>
            </a:fld>
            <a:endParaRPr lang="en-ZA" sz="1100" b="1" dirty="0">
              <a:solidFill>
                <a:schemeClr val="bg1"/>
              </a:solidFill>
            </a:endParaRPr>
          </a:p>
        </p:txBody>
      </p:sp>
      <p:sp>
        <p:nvSpPr>
          <p:cNvPr id="3" name="Content Placeholder 2">
            <a:extLst>
              <a:ext uri="{FF2B5EF4-FFF2-40B4-BE49-F238E27FC236}">
                <a16:creationId xmlns:a16="http://schemas.microsoft.com/office/drawing/2014/main" xmlns="" id="{36BB9529-7D30-425C-BC01-F3B5080A15C8}"/>
              </a:ext>
            </a:extLst>
          </p:cNvPr>
          <p:cNvSpPr>
            <a:spLocks noGrp="1"/>
          </p:cNvSpPr>
          <p:nvPr>
            <p:ph idx="1"/>
          </p:nvPr>
        </p:nvSpPr>
        <p:spPr/>
        <p:txBody>
          <a:bodyPr/>
          <a:lstStyle/>
          <a:p>
            <a:pPr marL="522900" lvl="1" indent="-180000" algn="just">
              <a:lnSpc>
                <a:spcPct val="120000"/>
              </a:lnSpc>
              <a:spcBef>
                <a:spcPts val="600"/>
              </a:spcBef>
              <a:buClr>
                <a:srgbClr val="95724F"/>
              </a:buClr>
              <a:buSzPct val="100000"/>
            </a:pPr>
            <a:endParaRPr lang="en-US" dirty="0">
              <a:solidFill>
                <a:srgbClr val="223342"/>
              </a:solidFill>
              <a:latin typeface="Arial" panose="020B0604020202020204" pitchFamily="34" charset="0"/>
              <a:cs typeface="Arial" panose="020B0604020202020204" pitchFamily="34" charset="0"/>
            </a:endParaRPr>
          </a:p>
          <a:p>
            <a:endParaRPr lang="en-US" dirty="0"/>
          </a:p>
        </p:txBody>
      </p:sp>
      <p:sp>
        <p:nvSpPr>
          <p:cNvPr id="4" name="Title 1">
            <a:extLst>
              <a:ext uri="{FF2B5EF4-FFF2-40B4-BE49-F238E27FC236}">
                <a16:creationId xmlns:a16="http://schemas.microsoft.com/office/drawing/2014/main" xmlns="" id="{9BBFA98C-B19F-4563-9287-8633B7A8D8FB}"/>
              </a:ext>
            </a:extLst>
          </p:cNvPr>
          <p:cNvSpPr txBox="1">
            <a:spLocks/>
          </p:cNvSpPr>
          <p:nvPr/>
        </p:nvSpPr>
        <p:spPr>
          <a:xfrm>
            <a:off x="1273869" y="1517332"/>
            <a:ext cx="6567047" cy="505349"/>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endParaRPr lang="en-US" sz="2400" dirty="0">
              <a:effectLst>
                <a:outerShdw blurRad="38100" dist="38100" dir="2700000" algn="tl">
                  <a:srgbClr val="000000">
                    <a:alpha val="43137"/>
                  </a:srgbClr>
                </a:outerShdw>
              </a:effectLst>
              <a:latin typeface="Cambria" panose="02040503050406030204" pitchFamily="18" charset="0"/>
            </a:endParaRPr>
          </a:p>
        </p:txBody>
      </p:sp>
      <p:sp>
        <p:nvSpPr>
          <p:cNvPr id="5" name="Title 3">
            <a:extLst>
              <a:ext uri="{FF2B5EF4-FFF2-40B4-BE49-F238E27FC236}">
                <a16:creationId xmlns:a16="http://schemas.microsoft.com/office/drawing/2014/main" xmlns="" id="{1B928D2D-C474-4465-A691-B7369395FD53}"/>
              </a:ext>
            </a:extLst>
          </p:cNvPr>
          <p:cNvSpPr txBox="1">
            <a:spLocks/>
          </p:cNvSpPr>
          <p:nvPr/>
        </p:nvSpPr>
        <p:spPr>
          <a:xfrm>
            <a:off x="245592" y="-161787"/>
            <a:ext cx="7887600" cy="1180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cap="small" dirty="0">
                <a:latin typeface="Arial" panose="020B0604020202020204" pitchFamily="34" charset="0"/>
                <a:ea typeface="Calibri" panose="020F0502020204030204" pitchFamily="34" charset="0"/>
                <a:cs typeface="Arial" panose="020B0604020202020204" pitchFamily="34" charset="0"/>
              </a:rPr>
              <a:t>COMPENSATION OF EMPLOYEES BUDGET VS PROJECTED </a:t>
            </a:r>
          </a:p>
          <a:p>
            <a:r>
              <a:rPr lang="en-GB" sz="2000" b="1" cap="small" dirty="0">
                <a:latin typeface="Arial" panose="020B0604020202020204" pitchFamily="34" charset="0"/>
                <a:ea typeface="Calibri" panose="020F0502020204030204" pitchFamily="34" charset="0"/>
                <a:cs typeface="Arial" panose="020B0604020202020204" pitchFamily="34" charset="0"/>
              </a:rPr>
              <a:t>EXPENDITURE FOR MTEF</a:t>
            </a:r>
            <a:endParaRPr lang="en-ZA" sz="2000" b="1" dirty="0">
              <a:solidFill>
                <a:srgbClr val="223342"/>
              </a:solidFill>
              <a:latin typeface="Open Sans" panose="020B0606030504020204"/>
            </a:endParaRPr>
          </a:p>
        </p:txBody>
      </p:sp>
      <p:graphicFrame>
        <p:nvGraphicFramePr>
          <p:cNvPr id="8" name="Table 7">
            <a:extLst>
              <a:ext uri="{FF2B5EF4-FFF2-40B4-BE49-F238E27FC236}">
                <a16:creationId xmlns:a16="http://schemas.microsoft.com/office/drawing/2014/main" xmlns="" id="{89019E44-6199-4876-892D-A95E233407DB}"/>
              </a:ext>
            </a:extLst>
          </p:cNvPr>
          <p:cNvGraphicFramePr>
            <a:graphicFrameLocks noGrp="1"/>
          </p:cNvGraphicFramePr>
          <p:nvPr>
            <p:extLst>
              <p:ext uri="{D42A27DB-BD31-4B8C-83A1-F6EECF244321}">
                <p14:modId xmlns:p14="http://schemas.microsoft.com/office/powerpoint/2010/main" xmlns="" val="254839455"/>
              </p:ext>
            </p:extLst>
          </p:nvPr>
        </p:nvGraphicFramePr>
        <p:xfrm>
          <a:off x="324613" y="1588378"/>
          <a:ext cx="7886699" cy="2300584"/>
        </p:xfrm>
        <a:graphic>
          <a:graphicData uri="http://schemas.openxmlformats.org/drawingml/2006/table">
            <a:tbl>
              <a:tblPr/>
              <a:tblGrid>
                <a:gridCol w="2709247">
                  <a:extLst>
                    <a:ext uri="{9D8B030D-6E8A-4147-A177-3AD203B41FA5}">
                      <a16:colId xmlns:a16="http://schemas.microsoft.com/office/drawing/2014/main" xmlns="" val="20000"/>
                    </a:ext>
                  </a:extLst>
                </a:gridCol>
                <a:gridCol w="2053400">
                  <a:extLst>
                    <a:ext uri="{9D8B030D-6E8A-4147-A177-3AD203B41FA5}">
                      <a16:colId xmlns:a16="http://schemas.microsoft.com/office/drawing/2014/main" xmlns="" val="4222793344"/>
                    </a:ext>
                  </a:extLst>
                </a:gridCol>
                <a:gridCol w="1398334">
                  <a:extLst>
                    <a:ext uri="{9D8B030D-6E8A-4147-A177-3AD203B41FA5}">
                      <a16:colId xmlns:a16="http://schemas.microsoft.com/office/drawing/2014/main" xmlns="" val="20001"/>
                    </a:ext>
                  </a:extLst>
                </a:gridCol>
                <a:gridCol w="1725718">
                  <a:extLst>
                    <a:ext uri="{9D8B030D-6E8A-4147-A177-3AD203B41FA5}">
                      <a16:colId xmlns:a16="http://schemas.microsoft.com/office/drawing/2014/main" xmlns="" val="20002"/>
                    </a:ext>
                  </a:extLst>
                </a:gridCol>
              </a:tblGrid>
              <a:tr h="738664">
                <a:tc>
                  <a:txBody>
                    <a:bodyPr/>
                    <a:lstStyle/>
                    <a:p>
                      <a:pPr algn="l" rtl="0" fontAlgn="ctr"/>
                      <a:r>
                        <a:rPr lang="en-ZA" sz="1400" b="1" i="0" u="none" strike="noStrike"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PROGRAMME 4:</a:t>
                      </a:r>
                    </a:p>
                    <a:p>
                      <a:pPr algn="l" rtl="0" fontAlgn="ctr"/>
                      <a:r>
                        <a:rPr lang="en-ZA" sz="1400" b="1" i="0" u="none" strike="noStrike"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NATIONAL PROSECUTING AUTHORITY</a:t>
                      </a:r>
                    </a:p>
                    <a:p>
                      <a:pPr algn="l" rtl="0" fontAlgn="ctr"/>
                      <a:r>
                        <a:rPr lang="en-ZA" sz="1400" b="1" i="0" u="none" strike="noStrike"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R’000</a:t>
                      </a:r>
                    </a:p>
                  </a:txBody>
                  <a:tcPr marL="144000"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457200" rtl="0" eaLnBrk="1" fontAlgn="ctr" latinLnBrk="0" hangingPunct="1">
                        <a:spcAft>
                          <a:spcPts val="0"/>
                        </a:spcAft>
                      </a:pPr>
                      <a:r>
                        <a:rPr lang="en-GB" sz="1400" b="1" i="0" u="none" strike="noStrike" kern="1200"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2022 MTEF Budget (Adjusted)</a:t>
                      </a:r>
                    </a:p>
                    <a:p>
                      <a:pPr marL="0" algn="ctr" defTabSz="457200" rtl="0" eaLnBrk="1" fontAlgn="ctr" latinLnBrk="0" hangingPunct="1">
                        <a:spcAft>
                          <a:spcPts val="0"/>
                        </a:spcAft>
                      </a:pPr>
                      <a:r>
                        <a:rPr lang="en-GB" sz="1400" b="1" i="0" u="none" strike="noStrike" kern="1200"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R’000</a:t>
                      </a:r>
                      <a:endParaRPr lang="en-ZA" sz="1400" b="1" i="0" u="none" strike="noStrike" kern="1200"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457200" rtl="0" eaLnBrk="1" fontAlgn="ctr" latinLnBrk="0" hangingPunct="1">
                        <a:spcAft>
                          <a:spcPts val="0"/>
                        </a:spcAft>
                      </a:pPr>
                      <a:r>
                        <a:rPr lang="en-GB" sz="1400" b="1" i="0" u="none" strike="noStrike" kern="1200"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Projected Total Expenditure</a:t>
                      </a:r>
                    </a:p>
                    <a:p>
                      <a:pPr marL="0" algn="ctr" defTabSz="457200" rtl="0" eaLnBrk="1" fontAlgn="ctr" latinLnBrk="0" hangingPunct="1">
                        <a:spcAft>
                          <a:spcPts val="0"/>
                        </a:spcAft>
                      </a:pPr>
                      <a:r>
                        <a:rPr lang="en-GB" sz="1400" b="1" i="0" u="none" strike="noStrike" kern="1200"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R’000</a:t>
                      </a:r>
                      <a:endParaRPr lang="en-ZA" sz="1400" b="1" i="0" u="none" strike="noStrike" kern="1200"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457200" rtl="0" eaLnBrk="1" fontAlgn="ctr" latinLnBrk="0" hangingPunct="1">
                        <a:spcAft>
                          <a:spcPts val="0"/>
                        </a:spcAft>
                      </a:pPr>
                      <a:r>
                        <a:rPr lang="en-GB" sz="1400" b="1" i="0" u="none" strike="noStrike" kern="1200"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Variance</a:t>
                      </a:r>
                    </a:p>
                    <a:p>
                      <a:pPr marL="0" algn="ctr" defTabSz="457200" rtl="0" eaLnBrk="1" fontAlgn="ctr" latinLnBrk="0" hangingPunct="1">
                        <a:spcAft>
                          <a:spcPts val="0"/>
                        </a:spcAft>
                      </a:pPr>
                      <a:r>
                        <a:rPr lang="en-GB" sz="1400" b="1" i="0" u="none" strike="noStrike" kern="1200"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R’000</a:t>
                      </a:r>
                      <a:endParaRPr lang="en-ZA" sz="1400" b="1" i="0" u="none" strike="noStrike" kern="1200"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xmlns="" val="10001"/>
                  </a:ext>
                </a:extLst>
              </a:tr>
              <a:tr h="360000">
                <a:tc>
                  <a:txBody>
                    <a:bodyPr/>
                    <a:lstStyle/>
                    <a:p>
                      <a:pPr marL="92075" indent="0" algn="l" defTabSz="457200" rtl="0" eaLnBrk="1" fontAlgn="b" latinLnBrk="0" hangingPunct="1">
                        <a:spcAft>
                          <a:spcPts val="0"/>
                        </a:spcAft>
                      </a:pPr>
                      <a:r>
                        <a:rPr lang="en-GB" sz="1400" b="1" i="0" u="none" strike="noStrike"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2021/22</a:t>
                      </a:r>
                      <a:endParaRPr lang="en-ZA" sz="1400" b="1" i="0" u="none" strike="noStrike"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36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1400" b="0" i="0" u="none" strike="noStrike" kern="1200" dirty="0">
                          <a:solidFill>
                            <a:srgbClr val="000000"/>
                          </a:solidFill>
                          <a:effectLst/>
                          <a:latin typeface="Arial Narrow" panose="020B0606020202030204" pitchFamily="34" charset="0"/>
                        </a:rPr>
                        <a:t>3 926 046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57200" rtl="0" eaLnBrk="1" fontAlgn="b" latinLnBrk="0" hangingPunct="1">
                        <a:spcAft>
                          <a:spcPts val="0"/>
                        </a:spcAft>
                      </a:pPr>
                      <a:r>
                        <a:rPr lang="en-ZA" sz="1400" b="0" i="0" u="none" strike="noStrike" kern="1200" dirty="0">
                          <a:solidFill>
                            <a:srgbClr val="000000"/>
                          </a:solidFill>
                          <a:effectLst/>
                          <a:latin typeface="Arial Narrow" panose="020B0606020202030204" pitchFamily="34" charset="0"/>
                          <a:ea typeface="+mn-ea"/>
                          <a:cs typeface="+mn-cs"/>
                        </a:rPr>
                        <a:t>3 880 295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57200" rtl="0" eaLnBrk="1" fontAlgn="b" latinLnBrk="0" hangingPunct="1">
                        <a:spcAft>
                          <a:spcPts val="0"/>
                        </a:spcAft>
                      </a:pPr>
                      <a:r>
                        <a:rPr lang="en-ZA" sz="1400" b="1" i="0" u="none" strike="noStrike" kern="1200" dirty="0">
                          <a:solidFill>
                            <a:srgbClr val="000000"/>
                          </a:solidFill>
                          <a:effectLst/>
                          <a:latin typeface="Arial Narrow" panose="020B0606020202030204" pitchFamily="34" charset="0"/>
                          <a:ea typeface="+mn-ea"/>
                          <a:cs typeface="+mn-cs"/>
                        </a:rPr>
                        <a:t>45 751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360000">
                <a:tc>
                  <a:txBody>
                    <a:bodyPr/>
                    <a:lstStyle/>
                    <a:p>
                      <a:pPr marL="92075" indent="0" algn="l" defTabSz="457200" rtl="0" eaLnBrk="1" fontAlgn="b" latinLnBrk="0" hangingPunct="1">
                        <a:spcAft>
                          <a:spcPts val="0"/>
                        </a:spcAft>
                      </a:pPr>
                      <a:r>
                        <a:rPr lang="en-GB" sz="1400" b="1" i="0" u="none" strike="noStrike"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2022/23</a:t>
                      </a:r>
                      <a:endParaRPr lang="en-ZA" sz="1400" b="1" i="0" u="none" strike="noStrike"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36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fontAlgn="b" latinLnBrk="0" hangingPunct="1">
                        <a:spcAft>
                          <a:spcPts val="0"/>
                        </a:spcAft>
                      </a:pPr>
                      <a:r>
                        <a:rPr lang="en-ZA" sz="1400" b="0" i="0" u="none" strike="noStrike" kern="1200" dirty="0">
                          <a:solidFill>
                            <a:srgbClr val="000000"/>
                          </a:solidFill>
                          <a:effectLst/>
                          <a:latin typeface="Arial Narrow" panose="020B0606020202030204" pitchFamily="34" charset="0"/>
                          <a:ea typeface="+mn-ea"/>
                          <a:cs typeface="+mn-cs"/>
                        </a:rPr>
                        <a:t>3 865 145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ctr" defTabSz="457200" rtl="0" eaLnBrk="1" fontAlgn="b" latinLnBrk="0" hangingPunct="1">
                        <a:spcAft>
                          <a:spcPts val="0"/>
                        </a:spcAft>
                      </a:pPr>
                      <a:r>
                        <a:rPr lang="en-ZA" sz="1400" b="0" i="0" u="none" strike="noStrike" kern="1200" dirty="0">
                          <a:solidFill>
                            <a:srgbClr val="000000"/>
                          </a:solidFill>
                          <a:effectLst/>
                          <a:latin typeface="Arial Narrow" panose="020B0606020202030204" pitchFamily="34" charset="0"/>
                          <a:ea typeface="+mn-ea"/>
                          <a:cs typeface="+mn-cs"/>
                        </a:rPr>
                        <a:t>3 920 439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ctr" defTabSz="457200" rtl="0" eaLnBrk="1" fontAlgn="b" latinLnBrk="0" hangingPunct="1">
                        <a:spcAft>
                          <a:spcPts val="0"/>
                        </a:spcAft>
                      </a:pPr>
                      <a:r>
                        <a:rPr lang="en-ZA" sz="1400" b="1" i="0" u="none" strike="noStrike" kern="1200" dirty="0">
                          <a:solidFill>
                            <a:srgbClr val="000000"/>
                          </a:solidFill>
                          <a:effectLst/>
                          <a:latin typeface="Arial Narrow" panose="020B0606020202030204" pitchFamily="34" charset="0"/>
                          <a:ea typeface="+mn-ea"/>
                          <a:cs typeface="+mn-cs"/>
                        </a:rPr>
                        <a:t>-55 294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360000">
                <a:tc>
                  <a:txBody>
                    <a:bodyPr/>
                    <a:lstStyle/>
                    <a:p>
                      <a:pPr marL="92075" indent="0" algn="l" defTabSz="457200" rtl="0" eaLnBrk="1" fontAlgn="b" latinLnBrk="0" hangingPunct="1">
                        <a:spcAft>
                          <a:spcPts val="0"/>
                        </a:spcAft>
                      </a:pPr>
                      <a:r>
                        <a:rPr lang="en-GB" sz="1400" b="1" i="0" u="none" strike="noStrike"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2023/24</a:t>
                      </a:r>
                      <a:endParaRPr lang="en-ZA" sz="1400" b="1" i="0" u="none" strike="noStrike"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36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1400" b="0" i="0" u="none" strike="noStrike" kern="1200" dirty="0">
                          <a:solidFill>
                            <a:srgbClr val="000000"/>
                          </a:solidFill>
                          <a:effectLst/>
                          <a:latin typeface="Arial Narrow" panose="020B0606020202030204" pitchFamily="34" charset="0"/>
                          <a:ea typeface="+mn-ea"/>
                          <a:cs typeface="+mn-cs"/>
                        </a:rPr>
                        <a:t>3 895 885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57200" rtl="0" eaLnBrk="1" fontAlgn="b" latinLnBrk="0" hangingPunct="1">
                        <a:spcAft>
                          <a:spcPts val="0"/>
                        </a:spcAft>
                      </a:pPr>
                      <a:r>
                        <a:rPr lang="en-ZA" sz="1400" b="0" i="0" u="none" strike="noStrike" kern="1200" dirty="0">
                          <a:solidFill>
                            <a:srgbClr val="000000"/>
                          </a:solidFill>
                          <a:effectLst/>
                          <a:latin typeface="Arial Narrow" panose="020B0606020202030204" pitchFamily="34" charset="0"/>
                          <a:ea typeface="+mn-ea"/>
                          <a:cs typeface="+mn-cs"/>
                        </a:rPr>
                        <a:t>3 981 110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algn="ctr" defTabSz="457200" rtl="0" eaLnBrk="1" fontAlgn="b" latinLnBrk="0" hangingPunct="1">
                        <a:spcAft>
                          <a:spcPts val="0"/>
                        </a:spcAft>
                      </a:pPr>
                      <a:r>
                        <a:rPr lang="en-ZA" sz="1400" b="1" i="0" u="none" strike="noStrike" kern="1200" dirty="0">
                          <a:solidFill>
                            <a:srgbClr val="000000"/>
                          </a:solidFill>
                          <a:effectLst/>
                          <a:latin typeface="Arial Narrow" panose="020B0606020202030204" pitchFamily="34" charset="0"/>
                          <a:ea typeface="+mn-ea"/>
                          <a:cs typeface="+mn-cs"/>
                        </a:rPr>
                        <a:t>-85 225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360000">
                <a:tc>
                  <a:txBody>
                    <a:bodyPr/>
                    <a:lstStyle/>
                    <a:p>
                      <a:pPr marL="92075" indent="0" algn="l" defTabSz="457200" rtl="0" eaLnBrk="1" fontAlgn="b" latinLnBrk="0" hangingPunct="1">
                        <a:spcAft>
                          <a:spcPts val="0"/>
                        </a:spcAft>
                      </a:pPr>
                      <a:r>
                        <a:rPr lang="en-GB" sz="1400" b="1" i="0" u="none" strike="noStrike"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2024/25</a:t>
                      </a:r>
                      <a:endParaRPr lang="en-ZA" sz="1400" b="1" i="0" u="none" strike="noStrike"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3600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fontAlgn="b" latinLnBrk="0" hangingPunct="1">
                        <a:spcAft>
                          <a:spcPts val="0"/>
                        </a:spcAft>
                      </a:pPr>
                      <a:r>
                        <a:rPr lang="en-ZA" sz="1400" b="0" i="0" u="none" strike="noStrike" kern="1200" dirty="0">
                          <a:solidFill>
                            <a:srgbClr val="000000"/>
                          </a:solidFill>
                          <a:effectLst/>
                          <a:latin typeface="Arial Narrow" panose="020B0606020202030204" pitchFamily="34" charset="0"/>
                          <a:ea typeface="+mn-ea"/>
                          <a:cs typeface="+mn-cs"/>
                        </a:rPr>
                        <a:t>4 070 847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ctr" defTabSz="457200" rtl="0" eaLnBrk="1" fontAlgn="b" latinLnBrk="0" hangingPunct="1">
                        <a:spcAft>
                          <a:spcPts val="0"/>
                        </a:spcAft>
                      </a:pPr>
                      <a:r>
                        <a:rPr lang="en-ZA" sz="1400" b="0" i="0" u="none" strike="noStrike" kern="1200" dirty="0">
                          <a:solidFill>
                            <a:srgbClr val="000000"/>
                          </a:solidFill>
                          <a:effectLst/>
                          <a:latin typeface="Arial Narrow" panose="020B0606020202030204" pitchFamily="34" charset="0"/>
                          <a:ea typeface="+mn-ea"/>
                          <a:cs typeface="+mn-cs"/>
                        </a:rPr>
                        <a:t>4 042 691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ctr" defTabSz="457200" rtl="0" eaLnBrk="1" fontAlgn="b" latinLnBrk="0" hangingPunct="1">
                        <a:spcAft>
                          <a:spcPts val="0"/>
                        </a:spcAft>
                      </a:pPr>
                      <a:r>
                        <a:rPr lang="en-ZA" sz="1400" b="1" i="0" u="none" strike="noStrike" kern="1200" dirty="0">
                          <a:solidFill>
                            <a:srgbClr val="000000"/>
                          </a:solidFill>
                          <a:effectLst/>
                          <a:latin typeface="Arial Narrow" panose="020B0606020202030204" pitchFamily="34" charset="0"/>
                          <a:ea typeface="+mn-ea"/>
                          <a:cs typeface="+mn-cs"/>
                        </a:rPr>
                        <a:t>28 156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bl>
          </a:graphicData>
        </a:graphic>
      </p:graphicFrame>
      <p:sp>
        <p:nvSpPr>
          <p:cNvPr id="2" name="Rectangle 1">
            <a:extLst>
              <a:ext uri="{FF2B5EF4-FFF2-40B4-BE49-F238E27FC236}">
                <a16:creationId xmlns:a16="http://schemas.microsoft.com/office/drawing/2014/main" xmlns="" id="{01C00B99-701E-4400-A934-EE109C9B8250}"/>
              </a:ext>
            </a:extLst>
          </p:cNvPr>
          <p:cNvSpPr/>
          <p:nvPr/>
        </p:nvSpPr>
        <p:spPr>
          <a:xfrm>
            <a:off x="173736" y="4119330"/>
            <a:ext cx="8037576" cy="1400383"/>
          </a:xfrm>
          <a:prstGeom prst="rect">
            <a:avLst/>
          </a:prstGeom>
        </p:spPr>
        <p:txBody>
          <a:bodyPr wrap="square">
            <a:spAutoFit/>
          </a:bodyPr>
          <a:lstStyle/>
          <a:p>
            <a:pPr marL="180000" indent="-180000" algn="just" defTabSz="342900">
              <a:spcBef>
                <a:spcPts val="600"/>
              </a:spcBef>
              <a:buClr>
                <a:srgbClr val="223342"/>
              </a:buClr>
              <a:buFont typeface="Arial" panose="020B0604020202020204" pitchFamily="34" charset="0"/>
              <a:buChar char="•"/>
            </a:pPr>
            <a:r>
              <a:rPr lang="en-GB" sz="1400" dirty="0">
                <a:latin typeface="Arial" panose="020B0604020202020204" pitchFamily="34" charset="0"/>
                <a:cs typeface="Arial" panose="020B0604020202020204" pitchFamily="34" charset="0"/>
              </a:rPr>
              <a:t>This projected compensation expenditure is based on current warm bodies within NPA and excludes</a:t>
            </a:r>
          </a:p>
          <a:p>
            <a:pPr marL="637200" lvl="1" indent="-180000" algn="just" defTabSz="342900">
              <a:spcBef>
                <a:spcPts val="600"/>
              </a:spcBef>
              <a:buClr>
                <a:srgbClr val="223342"/>
              </a:buClr>
              <a:buFont typeface="Arial" panose="020B0604020202020204" pitchFamily="34" charset="0"/>
              <a:buChar char="•"/>
            </a:pPr>
            <a:r>
              <a:rPr lang="en-GB" sz="1400" dirty="0">
                <a:latin typeface="Arial" panose="020B0604020202020204" pitchFamily="34" charset="0"/>
                <a:cs typeface="Arial" panose="020B0604020202020204" pitchFamily="34" charset="0"/>
              </a:rPr>
              <a:t>Resignations</a:t>
            </a:r>
          </a:p>
          <a:p>
            <a:pPr marL="637200" lvl="1" indent="-180000" algn="just" defTabSz="342900">
              <a:spcBef>
                <a:spcPts val="600"/>
              </a:spcBef>
              <a:buClr>
                <a:srgbClr val="223342"/>
              </a:buClr>
              <a:buFont typeface="Arial" panose="020B0604020202020204" pitchFamily="34" charset="0"/>
              <a:buChar char="•"/>
            </a:pPr>
            <a:r>
              <a:rPr lang="en-GB" sz="1400" dirty="0">
                <a:latin typeface="Arial" panose="020B0604020202020204" pitchFamily="34" charset="0"/>
                <a:cs typeface="Arial" panose="020B0604020202020204" pitchFamily="34" charset="0"/>
              </a:rPr>
              <a:t>Cost of Living Adjustments (1,5% for non SMS &amp; SMS) and</a:t>
            </a:r>
          </a:p>
          <a:p>
            <a:pPr marL="637200" lvl="1" indent="-180000" algn="just" defTabSz="342900">
              <a:spcBef>
                <a:spcPts val="600"/>
              </a:spcBef>
              <a:buClr>
                <a:srgbClr val="223342"/>
              </a:buClr>
              <a:buFont typeface="Arial" panose="020B0604020202020204" pitchFamily="34" charset="0"/>
              <a:buChar char="•"/>
            </a:pPr>
            <a:r>
              <a:rPr lang="en-GB" sz="1400" dirty="0">
                <a:latin typeface="Arial" panose="020B0604020202020204" pitchFamily="34" charset="0"/>
                <a:cs typeface="Arial" panose="020B0604020202020204" pitchFamily="34" charset="0"/>
              </a:rPr>
              <a:t>New appointments.</a:t>
            </a: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68825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xmlns="" id="{E4490EEE-2440-4998-9D85-B3EBAFB219BC}"/>
              </a:ext>
            </a:extLst>
          </p:cNvPr>
          <p:cNvSpPr>
            <a:spLocks noGrp="1"/>
          </p:cNvSpPr>
          <p:nvPr>
            <p:ph type="sldNum" sz="quarter" idx="12"/>
          </p:nvPr>
        </p:nvSpPr>
        <p:spPr>
          <a:xfrm>
            <a:off x="6816169" y="6301841"/>
            <a:ext cx="2057400" cy="365125"/>
          </a:xfrm>
        </p:spPr>
        <p:txBody>
          <a:bodyPr/>
          <a:lstStyle/>
          <a:p>
            <a:fld id="{1A30472A-1C9E-4A09-9094-CD977CAB99CE}" type="slidenum">
              <a:rPr lang="en-ZA" sz="1100" b="1" smtClean="0">
                <a:solidFill>
                  <a:schemeClr val="bg1"/>
                </a:solidFill>
              </a:rPr>
              <a:pPr/>
              <a:t>61</a:t>
            </a:fld>
            <a:endParaRPr lang="en-ZA" sz="1100" b="1" dirty="0">
              <a:solidFill>
                <a:schemeClr val="bg1"/>
              </a:solidFill>
            </a:endParaRPr>
          </a:p>
        </p:txBody>
      </p:sp>
      <p:sp>
        <p:nvSpPr>
          <p:cNvPr id="3" name="Content Placeholder 2">
            <a:extLst>
              <a:ext uri="{FF2B5EF4-FFF2-40B4-BE49-F238E27FC236}">
                <a16:creationId xmlns:a16="http://schemas.microsoft.com/office/drawing/2014/main" xmlns="" id="{36BB9529-7D30-425C-BC01-F3B5080A15C8}"/>
              </a:ext>
            </a:extLst>
          </p:cNvPr>
          <p:cNvSpPr>
            <a:spLocks noGrp="1"/>
          </p:cNvSpPr>
          <p:nvPr>
            <p:ph idx="1"/>
          </p:nvPr>
        </p:nvSpPr>
        <p:spPr/>
        <p:txBody>
          <a:bodyPr/>
          <a:lstStyle/>
          <a:p>
            <a:pPr marL="522900" lvl="1" indent="-180000" algn="just">
              <a:lnSpc>
                <a:spcPct val="120000"/>
              </a:lnSpc>
              <a:spcBef>
                <a:spcPts val="600"/>
              </a:spcBef>
              <a:buClr>
                <a:srgbClr val="95724F"/>
              </a:buClr>
              <a:buSzPct val="100000"/>
            </a:pPr>
            <a:endParaRPr lang="en-US" dirty="0">
              <a:solidFill>
                <a:srgbClr val="223342"/>
              </a:solidFill>
              <a:latin typeface="Arial" panose="020B0604020202020204" pitchFamily="34" charset="0"/>
              <a:cs typeface="Arial" panose="020B0604020202020204" pitchFamily="34" charset="0"/>
            </a:endParaRPr>
          </a:p>
          <a:p>
            <a:endParaRPr lang="en-US" dirty="0"/>
          </a:p>
        </p:txBody>
      </p:sp>
      <p:sp>
        <p:nvSpPr>
          <p:cNvPr id="4" name="Title 1">
            <a:extLst>
              <a:ext uri="{FF2B5EF4-FFF2-40B4-BE49-F238E27FC236}">
                <a16:creationId xmlns:a16="http://schemas.microsoft.com/office/drawing/2014/main" xmlns="" id="{9BBFA98C-B19F-4563-9287-8633B7A8D8FB}"/>
              </a:ext>
            </a:extLst>
          </p:cNvPr>
          <p:cNvSpPr txBox="1">
            <a:spLocks/>
          </p:cNvSpPr>
          <p:nvPr/>
        </p:nvSpPr>
        <p:spPr>
          <a:xfrm>
            <a:off x="1273869" y="1517332"/>
            <a:ext cx="6567047" cy="505349"/>
          </a:xfrm>
          <a:prstGeom prst="rect">
            <a:avLst/>
          </a:prstGeom>
        </p:spPr>
        <p:txBody>
          <a:bodyPr/>
          <a:lstStyle>
            <a:lvl1pPr algn="ctr" defTabSz="457200" rtl="0" eaLnBrk="1" latinLnBrk="0" hangingPunct="1">
              <a:spcBef>
                <a:spcPct val="0"/>
              </a:spcBef>
              <a:buNone/>
              <a:defRPr sz="4400" b="1" kern="1200">
                <a:solidFill>
                  <a:schemeClr val="tx1"/>
                </a:solidFill>
                <a:latin typeface="Arial"/>
                <a:ea typeface="+mj-ea"/>
                <a:cs typeface="Arial"/>
              </a:defRPr>
            </a:lvl1pPr>
          </a:lstStyle>
          <a:p>
            <a:endParaRPr lang="en-US" sz="2400" dirty="0">
              <a:effectLst>
                <a:outerShdw blurRad="38100" dist="38100" dir="2700000" algn="tl">
                  <a:srgbClr val="000000">
                    <a:alpha val="43137"/>
                  </a:srgbClr>
                </a:outerShdw>
              </a:effectLst>
              <a:latin typeface="Cambria" panose="02040503050406030204" pitchFamily="18" charset="0"/>
            </a:endParaRPr>
          </a:p>
        </p:txBody>
      </p:sp>
      <p:sp>
        <p:nvSpPr>
          <p:cNvPr id="5" name="Title 3">
            <a:extLst>
              <a:ext uri="{FF2B5EF4-FFF2-40B4-BE49-F238E27FC236}">
                <a16:creationId xmlns:a16="http://schemas.microsoft.com/office/drawing/2014/main" xmlns="" id="{1B928D2D-C474-4465-A691-B7369395FD53}"/>
              </a:ext>
            </a:extLst>
          </p:cNvPr>
          <p:cNvSpPr txBox="1">
            <a:spLocks/>
          </p:cNvSpPr>
          <p:nvPr/>
        </p:nvSpPr>
        <p:spPr>
          <a:xfrm>
            <a:off x="245592" y="-166806"/>
            <a:ext cx="7887600" cy="1180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b="1" cap="small" dirty="0">
                <a:latin typeface="Arial" panose="020B0604020202020204" pitchFamily="34" charset="0"/>
                <a:ea typeface="Calibri" panose="020F0502020204030204" pitchFamily="34" charset="0"/>
                <a:cs typeface="Arial" panose="020B0604020202020204" pitchFamily="34" charset="0"/>
              </a:rPr>
              <a:t>2022 MTEF FUNDING NEEDS – INVESTIGATING DIRECTORATE</a:t>
            </a:r>
            <a:endParaRPr lang="en-ZA" sz="2000" b="1" dirty="0">
              <a:solidFill>
                <a:srgbClr val="223342"/>
              </a:solidFill>
              <a:latin typeface="Open Sans" panose="020B0606030504020204"/>
            </a:endParaRPr>
          </a:p>
        </p:txBody>
      </p:sp>
      <p:sp>
        <p:nvSpPr>
          <p:cNvPr id="2" name="Rectangle 1">
            <a:extLst>
              <a:ext uri="{FF2B5EF4-FFF2-40B4-BE49-F238E27FC236}">
                <a16:creationId xmlns:a16="http://schemas.microsoft.com/office/drawing/2014/main" xmlns="" id="{01C00B99-701E-4400-A934-EE109C9B8250}"/>
              </a:ext>
            </a:extLst>
          </p:cNvPr>
          <p:cNvSpPr/>
          <p:nvPr/>
        </p:nvSpPr>
        <p:spPr>
          <a:xfrm>
            <a:off x="245592" y="3987461"/>
            <a:ext cx="8037576" cy="134504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Additional R363.4 million funding needed due to growth of ID as a result of  State Capture Commission ending. (R83 million for current financial year).</a:t>
            </a:r>
          </a:p>
          <a:p>
            <a:pPr marL="28575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G</a:t>
            </a:r>
            <a:r>
              <a:rPr lang="en-US" sz="1400" dirty="0">
                <a:latin typeface="Arial" panose="020B0604020202020204" pitchFamily="34" charset="0"/>
                <a:cs typeface="Arial" panose="020B0604020202020204" pitchFamily="34" charset="0"/>
              </a:rPr>
              <a:t>rowing need to for witness protection causing pressure on the insufficient budget.</a:t>
            </a:r>
          </a:p>
          <a:p>
            <a:pPr marL="28575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L</a:t>
            </a:r>
            <a:r>
              <a:rPr lang="en-US" sz="1400" dirty="0">
                <a:latin typeface="Arial" panose="020B0604020202020204" pitchFamily="34" charset="0"/>
                <a:cs typeface="Arial" panose="020B0604020202020204" pitchFamily="34" charset="0"/>
              </a:rPr>
              <a:t>ack of CARA allocation (which helped OWP) </a:t>
            </a:r>
          </a:p>
        </p:txBody>
      </p:sp>
      <p:graphicFrame>
        <p:nvGraphicFramePr>
          <p:cNvPr id="9" name="Table 8">
            <a:extLst>
              <a:ext uri="{FF2B5EF4-FFF2-40B4-BE49-F238E27FC236}">
                <a16:creationId xmlns:a16="http://schemas.microsoft.com/office/drawing/2014/main" xmlns="" id="{D156D2DA-98B8-4DC9-8EB3-8B5B2B887DF5}"/>
              </a:ext>
            </a:extLst>
          </p:cNvPr>
          <p:cNvGraphicFramePr>
            <a:graphicFrameLocks noGrp="1"/>
          </p:cNvGraphicFramePr>
          <p:nvPr>
            <p:extLst>
              <p:ext uri="{D42A27DB-BD31-4B8C-83A1-F6EECF244321}">
                <p14:modId xmlns:p14="http://schemas.microsoft.com/office/powerpoint/2010/main" xmlns="" val="2961923395"/>
              </p:ext>
            </p:extLst>
          </p:nvPr>
        </p:nvGraphicFramePr>
        <p:xfrm>
          <a:off x="640079" y="1517332"/>
          <a:ext cx="7886701" cy="2125302"/>
        </p:xfrm>
        <a:graphic>
          <a:graphicData uri="http://schemas.openxmlformats.org/drawingml/2006/table">
            <a:tbl>
              <a:tblPr/>
              <a:tblGrid>
                <a:gridCol w="2978361">
                  <a:extLst>
                    <a:ext uri="{9D8B030D-6E8A-4147-A177-3AD203B41FA5}">
                      <a16:colId xmlns:a16="http://schemas.microsoft.com/office/drawing/2014/main" xmlns="" val="970286236"/>
                    </a:ext>
                  </a:extLst>
                </a:gridCol>
                <a:gridCol w="1227085">
                  <a:extLst>
                    <a:ext uri="{9D8B030D-6E8A-4147-A177-3AD203B41FA5}">
                      <a16:colId xmlns:a16="http://schemas.microsoft.com/office/drawing/2014/main" xmlns="" val="2267297237"/>
                    </a:ext>
                  </a:extLst>
                </a:gridCol>
                <a:gridCol w="1227085">
                  <a:extLst>
                    <a:ext uri="{9D8B030D-6E8A-4147-A177-3AD203B41FA5}">
                      <a16:colId xmlns:a16="http://schemas.microsoft.com/office/drawing/2014/main" xmlns="" val="2928455778"/>
                    </a:ext>
                  </a:extLst>
                </a:gridCol>
                <a:gridCol w="1227085">
                  <a:extLst>
                    <a:ext uri="{9D8B030D-6E8A-4147-A177-3AD203B41FA5}">
                      <a16:colId xmlns:a16="http://schemas.microsoft.com/office/drawing/2014/main" xmlns="" val="67509902"/>
                    </a:ext>
                  </a:extLst>
                </a:gridCol>
                <a:gridCol w="1227085">
                  <a:extLst>
                    <a:ext uri="{9D8B030D-6E8A-4147-A177-3AD203B41FA5}">
                      <a16:colId xmlns:a16="http://schemas.microsoft.com/office/drawing/2014/main" xmlns="" val="1668125638"/>
                    </a:ext>
                  </a:extLst>
                </a:gridCol>
              </a:tblGrid>
              <a:tr h="876083">
                <a:tc>
                  <a:txBody>
                    <a:bodyPr/>
                    <a:lstStyle/>
                    <a:p>
                      <a:pPr>
                        <a:lnSpc>
                          <a:spcPct val="115000"/>
                        </a:lnSpc>
                        <a:spcAft>
                          <a:spcPts val="1000"/>
                        </a:spcAft>
                      </a:pPr>
                      <a:r>
                        <a:rPr lang="en-ZA" sz="1400" b="1" i="0" u="none" strike="noStrike" kern="1200" dirty="0">
                          <a:solidFill>
                            <a:srgbClr val="FFFFFF"/>
                          </a:solidFill>
                          <a:effectLst/>
                          <a:latin typeface="Arial Narrow" panose="020B0606020202030204" pitchFamily="34" charset="0"/>
                          <a:ea typeface="+mn-ea"/>
                          <a:cs typeface="+mn-cs"/>
                        </a:rPr>
                        <a:t> </a:t>
                      </a:r>
                      <a:r>
                        <a:rPr lang="en-US" sz="1400" b="1" i="0" u="none" strike="noStrike" kern="1200" dirty="0">
                          <a:solidFill>
                            <a:srgbClr val="FFFFFF"/>
                          </a:solidFill>
                          <a:effectLst/>
                          <a:latin typeface="Arial Narrow" panose="020B0606020202030204" pitchFamily="34" charset="0"/>
                          <a:ea typeface="+mn-ea"/>
                          <a:cs typeface="+mn-cs"/>
                        </a:rPr>
                        <a:t>Additional funding need over MTEF</a:t>
                      </a:r>
                      <a:endParaRPr lang="en-ZA" sz="1400" b="1" i="0" u="none" strike="noStrike" kern="1200" dirty="0">
                        <a:solidFill>
                          <a:srgbClr val="FFFFFF"/>
                        </a:solidFill>
                        <a:effectLst/>
                        <a:latin typeface="Arial Narrow" panose="020B0606020202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ZA" sz="1400" b="1" i="0" u="none" strike="noStrike" kern="1200" dirty="0">
                          <a:solidFill>
                            <a:srgbClr val="FFFFFF"/>
                          </a:solidFill>
                          <a:effectLst/>
                          <a:latin typeface="Arial Narrow" panose="020B0606020202030204" pitchFamily="34" charset="0"/>
                          <a:ea typeface="+mn-ea"/>
                          <a:cs typeface="+mn-cs"/>
                        </a:rPr>
                        <a:t>2022/23</a:t>
                      </a:r>
                    </a:p>
                    <a:p>
                      <a:pPr algn="ctr" fontAlgn="b"/>
                      <a:r>
                        <a:rPr lang="en-ZA" sz="1400" b="1" i="0" u="none" strike="noStrike" kern="1200" dirty="0">
                          <a:solidFill>
                            <a:srgbClr val="FFFFFF"/>
                          </a:solidFill>
                          <a:effectLst/>
                          <a:latin typeface="Arial Narrow" panose="020B0606020202030204" pitchFamily="34" charset="0"/>
                          <a:ea typeface="+mn-ea"/>
                          <a:cs typeface="+mn-cs"/>
                        </a:rPr>
                        <a:t>R’000</a:t>
                      </a: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ZA" sz="1400" b="1" i="0" u="none" strike="noStrike" kern="1200" dirty="0">
                          <a:solidFill>
                            <a:srgbClr val="FFFFFF"/>
                          </a:solidFill>
                          <a:effectLst/>
                          <a:latin typeface="Arial Narrow" panose="020B0606020202030204" pitchFamily="34" charset="0"/>
                          <a:ea typeface="+mn-ea"/>
                          <a:cs typeface="+mn-cs"/>
                        </a:rPr>
                        <a:t>2023/24</a:t>
                      </a:r>
                    </a:p>
                    <a:p>
                      <a:pPr algn="ctr" fontAlgn="b"/>
                      <a:r>
                        <a:rPr lang="en-ZA" sz="1400" b="1" i="0" u="none" strike="noStrike" kern="1200" dirty="0">
                          <a:solidFill>
                            <a:srgbClr val="FFFFFF"/>
                          </a:solidFill>
                          <a:effectLst/>
                          <a:latin typeface="Arial Narrow" panose="020B0606020202030204" pitchFamily="34" charset="0"/>
                          <a:ea typeface="+mn-ea"/>
                          <a:cs typeface="+mn-cs"/>
                        </a:rPr>
                        <a:t>R’000</a:t>
                      </a: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algn="ctr" fontAlgn="b"/>
                      <a:r>
                        <a:rPr lang="en-ZA" sz="1400" b="1" i="0" u="none" strike="noStrike" kern="1200" dirty="0">
                          <a:solidFill>
                            <a:srgbClr val="FFFFFF"/>
                          </a:solidFill>
                          <a:effectLst/>
                          <a:latin typeface="Arial Narrow" panose="020B0606020202030204" pitchFamily="34" charset="0"/>
                          <a:ea typeface="+mn-ea"/>
                          <a:cs typeface="+mn-cs"/>
                        </a:rPr>
                        <a:t>2024/25</a:t>
                      </a:r>
                    </a:p>
                    <a:p>
                      <a:pPr algn="ctr" fontAlgn="b"/>
                      <a:r>
                        <a:rPr lang="en-ZA" sz="1400" b="1" i="0" u="none" strike="noStrike" kern="1200" dirty="0">
                          <a:solidFill>
                            <a:srgbClr val="FFFFFF"/>
                          </a:solidFill>
                          <a:effectLst/>
                          <a:latin typeface="Arial Narrow" panose="020B0606020202030204" pitchFamily="34" charset="0"/>
                          <a:ea typeface="+mn-ea"/>
                          <a:cs typeface="+mn-cs"/>
                        </a:rPr>
                        <a:t>R’000</a:t>
                      </a: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a:txBody>
                    <a:bodyPr/>
                    <a:lstStyle/>
                    <a:p>
                      <a:pPr marL="0" algn="ctr" defTabSz="685800" rtl="0" eaLnBrk="1" fontAlgn="b" latinLnBrk="0" hangingPunct="1">
                        <a:lnSpc>
                          <a:spcPct val="115000"/>
                        </a:lnSpc>
                        <a:spcAft>
                          <a:spcPts val="1000"/>
                        </a:spcAft>
                      </a:pPr>
                      <a:r>
                        <a:rPr lang="en-ZA" sz="1400" b="1" i="0" u="none" strike="noStrike" kern="1200" dirty="0">
                          <a:solidFill>
                            <a:srgbClr val="FFFFFF"/>
                          </a:solidFill>
                          <a:effectLst/>
                          <a:latin typeface="Arial Narrow" panose="020B0606020202030204" pitchFamily="34" charset="0"/>
                          <a:ea typeface="+mn-ea"/>
                          <a:cs typeface="+mn-cs"/>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xmlns="" val="2557636764"/>
                  </a:ext>
                </a:extLst>
              </a:tr>
              <a:tr h="399993">
                <a:tc>
                  <a:txBody>
                    <a:bodyPr/>
                    <a:lstStyle/>
                    <a:p>
                      <a:pPr marL="0" algn="l" defTabSz="914400" rtl="0" eaLnBrk="1" latinLnBrk="0" hangingPunct="1">
                        <a:lnSpc>
                          <a:spcPct val="115000"/>
                        </a:lnSpc>
                        <a:spcAft>
                          <a:spcPts val="1000"/>
                        </a:spcAft>
                      </a:pPr>
                      <a:r>
                        <a:rPr lang="en-ZA" sz="1400" b="0" i="0" u="none" strike="noStrike" kern="1200" dirty="0">
                          <a:solidFill>
                            <a:schemeClr val="tx1"/>
                          </a:solidFill>
                          <a:effectLst/>
                          <a:latin typeface="Arial Narrow" panose="020B0606020202030204" pitchFamily="34" charset="0"/>
                          <a:ea typeface="+mn-ea"/>
                          <a:cs typeface="+mn-cs"/>
                        </a:rPr>
                        <a:t>Shortfall on </a:t>
                      </a:r>
                      <a:r>
                        <a:rPr lang="en-ZA" sz="1400" b="0" i="0" u="none" strike="noStrike" kern="1200" dirty="0" err="1">
                          <a:solidFill>
                            <a:schemeClr val="tx1"/>
                          </a:solidFill>
                          <a:effectLst/>
                          <a:latin typeface="Arial Narrow" panose="020B0606020202030204" pitchFamily="34" charset="0"/>
                          <a:ea typeface="+mn-ea"/>
                          <a:cs typeface="+mn-cs"/>
                        </a:rPr>
                        <a:t>CoE</a:t>
                      </a:r>
                      <a:endParaRPr lang="en-ZA" sz="1400" b="0" i="0" u="none" strike="noStrike" kern="1200" dirty="0">
                        <a:solidFill>
                          <a:schemeClr val="tx1"/>
                        </a:solidFill>
                        <a:effectLst/>
                        <a:latin typeface="Arial Narrow" panose="020B0606020202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lnSpc>
                          <a:spcPct val="115000"/>
                        </a:lnSpc>
                        <a:spcAft>
                          <a:spcPts val="1000"/>
                        </a:spcAft>
                      </a:pPr>
                      <a:r>
                        <a:rPr lang="en-ZA" sz="1400" b="0" i="0" u="none" strike="noStrike" kern="1200" dirty="0">
                          <a:solidFill>
                            <a:srgbClr val="000000"/>
                          </a:solidFill>
                          <a:effectLst/>
                          <a:latin typeface="Arial Narrow" panose="020B0606020202030204" pitchFamily="34" charset="0"/>
                          <a:ea typeface="+mn-ea"/>
                          <a:cs typeface="+mn-cs"/>
                        </a:rPr>
                        <a:t>83 265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85800" rtl="0" eaLnBrk="1" fontAlgn="b" latinLnBrk="0" hangingPunct="1">
                        <a:lnSpc>
                          <a:spcPct val="115000"/>
                        </a:lnSpc>
                        <a:spcAft>
                          <a:spcPts val="1000"/>
                        </a:spcAft>
                      </a:pPr>
                      <a:r>
                        <a:rPr lang="en-ZA" sz="1400" b="0" i="0" u="none" strike="noStrike" kern="1200" dirty="0">
                          <a:solidFill>
                            <a:srgbClr val="000000"/>
                          </a:solidFill>
                          <a:effectLst/>
                          <a:latin typeface="Arial Narrow" panose="020B0606020202030204" pitchFamily="34" charset="0"/>
                          <a:ea typeface="+mn-ea"/>
                          <a:cs typeface="+mn-cs"/>
                        </a:rPr>
                        <a:t>74 097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85800" rtl="0" eaLnBrk="1" fontAlgn="b" latinLnBrk="0" hangingPunct="1">
                        <a:lnSpc>
                          <a:spcPct val="115000"/>
                        </a:lnSpc>
                        <a:spcAft>
                          <a:spcPts val="1000"/>
                        </a:spcAft>
                      </a:pPr>
                      <a:r>
                        <a:rPr lang="en-ZA" sz="1400" b="0" i="0" u="none" strike="noStrike" kern="1200" dirty="0">
                          <a:solidFill>
                            <a:srgbClr val="000000"/>
                          </a:solidFill>
                          <a:effectLst/>
                          <a:latin typeface="Arial Narrow" panose="020B0606020202030204" pitchFamily="34" charset="0"/>
                          <a:ea typeface="+mn-ea"/>
                          <a:cs typeface="+mn-cs"/>
                        </a:rPr>
                        <a:t>77 049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85800" rtl="0" eaLnBrk="1" fontAlgn="b" latinLnBrk="0" hangingPunct="1">
                        <a:lnSpc>
                          <a:spcPct val="115000"/>
                        </a:lnSpc>
                        <a:spcAft>
                          <a:spcPts val="1000"/>
                        </a:spcAft>
                      </a:pPr>
                      <a:r>
                        <a:rPr lang="en-ZA" sz="1400" b="0" i="0" u="none" strike="noStrike" kern="1200">
                          <a:solidFill>
                            <a:srgbClr val="000000"/>
                          </a:solidFill>
                          <a:effectLst/>
                          <a:latin typeface="Arial Narrow" panose="020B0606020202030204" pitchFamily="34" charset="0"/>
                          <a:ea typeface="+mn-ea"/>
                          <a:cs typeface="+mn-cs"/>
                        </a:rPr>
                        <a:t>234 411</a:t>
                      </a:r>
                      <a:endParaRPr lang="en-ZA" sz="1400" b="0" i="0" u="none" strike="noStrike" kern="1200" dirty="0">
                        <a:solidFill>
                          <a:srgbClr val="000000"/>
                        </a:solidFill>
                        <a:effectLst/>
                        <a:latin typeface="Arial Narrow" panose="020B060602020203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3030470539"/>
                  </a:ext>
                </a:extLst>
              </a:tr>
              <a:tr h="449233">
                <a:tc>
                  <a:txBody>
                    <a:bodyPr/>
                    <a:lstStyle/>
                    <a:p>
                      <a:pPr marL="0" algn="l" defTabSz="914400" rtl="0" eaLnBrk="1" latinLnBrk="0" hangingPunct="1">
                        <a:lnSpc>
                          <a:spcPct val="115000"/>
                        </a:lnSpc>
                        <a:spcAft>
                          <a:spcPts val="1000"/>
                        </a:spcAft>
                      </a:pPr>
                      <a:r>
                        <a:rPr lang="en-ZA" sz="1400" b="0" i="0" u="none" strike="noStrike" kern="1200" dirty="0">
                          <a:solidFill>
                            <a:schemeClr val="tx1"/>
                          </a:solidFill>
                          <a:effectLst/>
                          <a:latin typeface="Arial Narrow" panose="020B0606020202030204" pitchFamily="34" charset="0"/>
                          <a:ea typeface="+mn-ea"/>
                          <a:cs typeface="+mn-cs"/>
                        </a:rPr>
                        <a:t>Shortfall on G&amp;S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fontAlgn="b" latinLnBrk="0" hangingPunct="1">
                        <a:lnSpc>
                          <a:spcPct val="115000"/>
                        </a:lnSpc>
                        <a:spcAft>
                          <a:spcPts val="1000"/>
                        </a:spcAft>
                      </a:pPr>
                      <a:r>
                        <a:rPr lang="en-ZA" sz="1400" b="0" i="0" u="none" strike="noStrike" kern="1200" dirty="0">
                          <a:solidFill>
                            <a:srgbClr val="000000"/>
                          </a:solidFill>
                          <a:effectLst/>
                          <a:latin typeface="Arial Narrow" panose="020B0606020202030204" pitchFamily="34" charset="0"/>
                          <a:ea typeface="+mn-ea"/>
                          <a:cs typeface="+mn-cs"/>
                        </a:rPr>
                        <a:t>40 000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685800" rtl="0" eaLnBrk="1" fontAlgn="b" latinLnBrk="0" hangingPunct="1">
                        <a:lnSpc>
                          <a:spcPct val="115000"/>
                        </a:lnSpc>
                        <a:spcAft>
                          <a:spcPts val="1000"/>
                        </a:spcAft>
                      </a:pPr>
                      <a:r>
                        <a:rPr lang="en-ZA" sz="1400" b="0" i="0" u="none" strike="noStrike" kern="1200" dirty="0">
                          <a:solidFill>
                            <a:srgbClr val="000000"/>
                          </a:solidFill>
                          <a:effectLst/>
                          <a:latin typeface="Arial Narrow" panose="020B0606020202030204" pitchFamily="34" charset="0"/>
                          <a:ea typeface="+mn-ea"/>
                          <a:cs typeface="+mn-cs"/>
                        </a:rPr>
                        <a:t>43 000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685800" rtl="0" eaLnBrk="1" fontAlgn="b" latinLnBrk="0" hangingPunct="1">
                        <a:lnSpc>
                          <a:spcPct val="115000"/>
                        </a:lnSpc>
                        <a:spcAft>
                          <a:spcPts val="1000"/>
                        </a:spcAft>
                      </a:pPr>
                      <a:r>
                        <a:rPr lang="en-ZA" sz="1400" b="0" i="0" u="none" strike="noStrike" kern="1200" dirty="0">
                          <a:solidFill>
                            <a:srgbClr val="000000"/>
                          </a:solidFill>
                          <a:effectLst/>
                          <a:latin typeface="Arial Narrow" panose="020B0606020202030204" pitchFamily="34" charset="0"/>
                          <a:ea typeface="+mn-ea"/>
                          <a:cs typeface="+mn-cs"/>
                        </a:rPr>
                        <a:t>46 000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685800" rtl="0" eaLnBrk="1" fontAlgn="b" latinLnBrk="0" hangingPunct="1">
                        <a:lnSpc>
                          <a:spcPct val="115000"/>
                        </a:lnSpc>
                        <a:spcAft>
                          <a:spcPts val="1000"/>
                        </a:spcAft>
                      </a:pPr>
                      <a:r>
                        <a:rPr lang="en-ZA" sz="1400" b="0" i="0" u="none" strike="noStrike" kern="1200" dirty="0">
                          <a:solidFill>
                            <a:srgbClr val="000000"/>
                          </a:solidFill>
                          <a:effectLst/>
                          <a:latin typeface="Arial Narrow" panose="020B0606020202030204" pitchFamily="34" charset="0"/>
                          <a:ea typeface="+mn-ea"/>
                          <a:cs typeface="+mn-cs"/>
                        </a:rPr>
                        <a:t>129 000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258076360"/>
                  </a:ext>
                </a:extLst>
              </a:tr>
              <a:tr h="399993">
                <a:tc>
                  <a:txBody>
                    <a:bodyPr/>
                    <a:lstStyle/>
                    <a:p>
                      <a:pPr>
                        <a:lnSpc>
                          <a:spcPct val="115000"/>
                        </a:lnSpc>
                        <a:spcAft>
                          <a:spcPts val="1000"/>
                        </a:spcAft>
                      </a:pPr>
                      <a:r>
                        <a:rPr lang="en-ZA" sz="1400" b="0" i="0" u="none" strike="noStrike" kern="1200" dirty="0">
                          <a:solidFill>
                            <a:schemeClr val="tx1"/>
                          </a:solidFill>
                          <a:effectLst/>
                          <a:latin typeface="Arial Narrow" panose="020B0606020202030204" pitchFamily="34" charset="0"/>
                          <a:ea typeface="+mn-ea"/>
                          <a:cs typeface="+mn-cs"/>
                        </a:rPr>
                        <a:t>Total funding request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685800" rtl="0" eaLnBrk="1" fontAlgn="b" latinLnBrk="0" hangingPunct="1">
                        <a:lnSpc>
                          <a:spcPct val="115000"/>
                        </a:lnSpc>
                        <a:spcAft>
                          <a:spcPts val="1000"/>
                        </a:spcAft>
                      </a:pPr>
                      <a:r>
                        <a:rPr lang="en-ZA" sz="1400" b="1" i="0" u="none" strike="noStrike" kern="1200" dirty="0">
                          <a:solidFill>
                            <a:srgbClr val="000000"/>
                          </a:solidFill>
                          <a:effectLst/>
                          <a:latin typeface="Arial Narrow" panose="020B0606020202030204" pitchFamily="34" charset="0"/>
                          <a:ea typeface="+mn-ea"/>
                          <a:cs typeface="+mn-cs"/>
                        </a:rPr>
                        <a:t>123 265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85800" rtl="0" eaLnBrk="1" fontAlgn="b" latinLnBrk="0" hangingPunct="1">
                        <a:lnSpc>
                          <a:spcPct val="115000"/>
                        </a:lnSpc>
                        <a:spcAft>
                          <a:spcPts val="1000"/>
                        </a:spcAft>
                      </a:pPr>
                      <a:r>
                        <a:rPr lang="en-ZA" sz="1400" b="1" i="0" u="none" strike="noStrike" kern="1200" dirty="0">
                          <a:solidFill>
                            <a:srgbClr val="000000"/>
                          </a:solidFill>
                          <a:effectLst/>
                          <a:latin typeface="Arial Narrow" panose="020B0606020202030204" pitchFamily="34" charset="0"/>
                          <a:ea typeface="+mn-ea"/>
                          <a:cs typeface="+mn-cs"/>
                        </a:rPr>
                        <a:t>117 097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85800" rtl="0" eaLnBrk="1" fontAlgn="b" latinLnBrk="0" hangingPunct="1">
                        <a:lnSpc>
                          <a:spcPct val="115000"/>
                        </a:lnSpc>
                        <a:spcAft>
                          <a:spcPts val="1000"/>
                        </a:spcAft>
                      </a:pPr>
                      <a:r>
                        <a:rPr lang="en-ZA" sz="1400" b="1" i="0" u="none" strike="noStrike" kern="1200" dirty="0">
                          <a:solidFill>
                            <a:srgbClr val="000000"/>
                          </a:solidFill>
                          <a:effectLst/>
                          <a:latin typeface="Arial Narrow" panose="020B0606020202030204" pitchFamily="34" charset="0"/>
                          <a:ea typeface="+mn-ea"/>
                          <a:cs typeface="+mn-cs"/>
                        </a:rPr>
                        <a:t>123 049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85800" rtl="0" eaLnBrk="1" fontAlgn="b" latinLnBrk="0" hangingPunct="1">
                        <a:lnSpc>
                          <a:spcPct val="115000"/>
                        </a:lnSpc>
                        <a:spcAft>
                          <a:spcPts val="1000"/>
                        </a:spcAft>
                      </a:pPr>
                      <a:r>
                        <a:rPr lang="en-ZA" sz="1400" b="1" i="0" u="none" strike="noStrike" kern="1200" dirty="0">
                          <a:solidFill>
                            <a:srgbClr val="000000"/>
                          </a:solidFill>
                          <a:effectLst/>
                          <a:latin typeface="Arial Narrow" panose="020B0606020202030204" pitchFamily="34" charset="0"/>
                          <a:ea typeface="+mn-ea"/>
                          <a:cs typeface="+mn-cs"/>
                        </a:rPr>
                        <a:t>363 411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348252456"/>
                  </a:ext>
                </a:extLst>
              </a:tr>
            </a:tbl>
          </a:graphicData>
        </a:graphic>
      </p:graphicFrame>
    </p:spTree>
    <p:extLst>
      <p:ext uri="{BB962C8B-B14F-4D97-AF65-F5344CB8AC3E}">
        <p14:creationId xmlns:p14="http://schemas.microsoft.com/office/powerpoint/2010/main" xmlns="" val="2494717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BE9947-B7E9-0E41-B21F-360B6B4F2547}"/>
              </a:ext>
            </a:extLst>
          </p:cNvPr>
          <p:cNvSpPr>
            <a:spLocks noGrp="1"/>
          </p:cNvSpPr>
          <p:nvPr>
            <p:ph type="title"/>
          </p:nvPr>
        </p:nvSpPr>
        <p:spPr>
          <a:xfrm>
            <a:off x="628650" y="2435664"/>
            <a:ext cx="7886700" cy="1325563"/>
          </a:xfrm>
          <a:noFill/>
          <a:ln>
            <a:noFill/>
          </a:ln>
          <a:effectLst/>
          <a:scene3d>
            <a:camera prst="perspectiveAbove"/>
            <a:lightRig rig="threePt" dir="t"/>
          </a:scene3d>
        </p:spPr>
        <p:txBody>
          <a:bodyPr/>
          <a:lstStyle/>
          <a:p>
            <a:pPr algn="ctr"/>
            <a:r>
              <a:rPr lang="en-US" b="1" dirty="0">
                <a:latin typeface="Arial Black" panose="020B0A04020102020204" pitchFamily="34" charset="0"/>
              </a:rPr>
              <a:t>WAY FORWARD </a:t>
            </a:r>
            <a:br>
              <a:rPr lang="en-US" b="1" dirty="0">
                <a:latin typeface="Arial Black" panose="020B0A04020102020204" pitchFamily="34" charset="0"/>
              </a:rPr>
            </a:br>
            <a:r>
              <a:rPr lang="en-US" b="1" dirty="0">
                <a:latin typeface="Arial Black" panose="020B0A04020102020204" pitchFamily="34" charset="0"/>
              </a:rPr>
              <a:t>NDPP</a:t>
            </a:r>
          </a:p>
        </p:txBody>
      </p:sp>
      <p:sp>
        <p:nvSpPr>
          <p:cNvPr id="3" name="Slide Number Placeholder 2">
            <a:extLst>
              <a:ext uri="{FF2B5EF4-FFF2-40B4-BE49-F238E27FC236}">
                <a16:creationId xmlns:a16="http://schemas.microsoft.com/office/drawing/2014/main" xmlns="" id="{2661DBBA-57D4-5340-9FDF-A648EF105405}"/>
              </a:ext>
            </a:extLst>
          </p:cNvPr>
          <p:cNvSpPr>
            <a:spLocks noGrp="1"/>
          </p:cNvSpPr>
          <p:nvPr>
            <p:ph type="sldNum" sz="quarter" idx="12"/>
          </p:nvPr>
        </p:nvSpPr>
        <p:spPr/>
        <p:txBody>
          <a:bodyPr/>
          <a:lstStyle/>
          <a:p>
            <a:fld id="{1A30472A-1C9E-4A09-9094-CD977CAB99CE}" type="slidenum">
              <a:rPr lang="en-ZA" smtClean="0"/>
              <a:pPr/>
              <a:t>62</a:t>
            </a:fld>
            <a:endParaRPr lang="en-ZA"/>
          </a:p>
        </p:txBody>
      </p:sp>
    </p:spTree>
    <p:extLst>
      <p:ext uri="{BB962C8B-B14F-4D97-AF65-F5344CB8AC3E}">
        <p14:creationId xmlns:p14="http://schemas.microsoft.com/office/powerpoint/2010/main" xmlns="" val="274928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224613" y="-240929"/>
            <a:ext cx="7886700" cy="1325563"/>
          </a:xfrm>
        </p:spPr>
        <p:txBody>
          <a:bodyPr>
            <a:normAutofit/>
          </a:bodyPr>
          <a:lstStyle/>
          <a:p>
            <a:r>
              <a:rPr lang="en-GB" sz="2000" b="1" cap="small" dirty="0">
                <a:latin typeface="Arial" panose="020B0604020202020204" pitchFamily="34" charset="0"/>
                <a:cs typeface="Arial" panose="020B0604020202020204" pitchFamily="34" charset="0"/>
              </a:rPr>
              <a:t>WAY FORWARD</a:t>
            </a:r>
            <a:endParaRPr lang="en-ZA" sz="2000" dirty="0"/>
          </a:p>
        </p:txBody>
      </p:sp>
      <p:sp>
        <p:nvSpPr>
          <p:cNvPr id="4" name="Slide Number Placeholder 3">
            <a:extLst>
              <a:ext uri="{FF2B5EF4-FFF2-40B4-BE49-F238E27FC236}">
                <a16:creationId xmlns:a16="http://schemas.microsoft.com/office/drawing/2014/main" xmlns="" id="{B7839579-6D12-4AFE-B3FB-3A34154E3FD7}"/>
              </a:ext>
            </a:extLst>
          </p:cNvPr>
          <p:cNvSpPr>
            <a:spLocks noGrp="1"/>
          </p:cNvSpPr>
          <p:nvPr>
            <p:ph type="sldNum" sz="quarter" idx="12"/>
          </p:nvPr>
        </p:nvSpPr>
        <p:spPr>
          <a:xfrm>
            <a:off x="6668262" y="6365495"/>
            <a:ext cx="2057400" cy="365125"/>
          </a:xfrm>
        </p:spPr>
        <p:txBody>
          <a:bodyPr/>
          <a:lstStyle/>
          <a:p>
            <a:fld id="{1A30472A-1C9E-4A09-9094-CD977CAB99CE}" type="slidenum">
              <a:rPr lang="en-ZA" b="1" smtClean="0">
                <a:solidFill>
                  <a:schemeClr val="bg1"/>
                </a:solidFill>
              </a:rPr>
              <a:pPr/>
              <a:t>63</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364059" y="1084634"/>
            <a:ext cx="8361603" cy="5364944"/>
          </a:xfrm>
        </p:spPr>
        <p:txBody>
          <a:bodyPr>
            <a:normAutofit fontScale="25000" lnSpcReduction="20000"/>
          </a:bodyPr>
          <a:lstStyle/>
          <a:p>
            <a:pPr algn="just">
              <a:lnSpc>
                <a:spcPct val="160000"/>
              </a:lnSpc>
            </a:pPr>
            <a:r>
              <a:rPr lang="en-US" sz="5200" dirty="0">
                <a:latin typeface="Arial" panose="020B0604020202020204" pitchFamily="34" charset="0"/>
                <a:cs typeface="Arial" panose="020B0604020202020204" pitchFamily="34" charset="0"/>
              </a:rPr>
              <a:t>We believe our collective rebuilding efforts are paying off and the NPA is becoming fit-for-purpose.</a:t>
            </a:r>
          </a:p>
          <a:p>
            <a:pPr algn="just">
              <a:lnSpc>
                <a:spcPct val="160000"/>
              </a:lnSpc>
            </a:pPr>
            <a:r>
              <a:rPr lang="en-US" sz="5200" dirty="0">
                <a:latin typeface="Arial" panose="020B0604020202020204" pitchFamily="34" charset="0"/>
                <a:cs typeface="Arial" panose="020B0604020202020204" pitchFamily="34" charset="0"/>
              </a:rPr>
              <a:t>As part of the broader JCPS we still have a long way to go. People in SA don’t feel safe; perceptions of the CJS remain low, the FATF report raises serious concerns; and the changing nature of complex crime is outpacing our ability to respond. Corruption remains rampant. We need drastic improvements, and quickly.</a:t>
            </a:r>
          </a:p>
          <a:p>
            <a:pPr algn="just">
              <a:lnSpc>
                <a:spcPct val="160000"/>
              </a:lnSpc>
            </a:pPr>
            <a:r>
              <a:rPr lang="en-US" sz="5200" dirty="0">
                <a:latin typeface="Arial" panose="020B0604020202020204" pitchFamily="34" charset="0"/>
                <a:cs typeface="Arial" panose="020B0604020202020204" pitchFamily="34" charset="0"/>
              </a:rPr>
              <a:t>In the importance of IPAC, the NPA place a specialised focus on high-level corruption – an absolute priority – in the next 6 months, including:</a:t>
            </a:r>
          </a:p>
          <a:p>
            <a:pPr lvl="1" algn="just">
              <a:lnSpc>
                <a:spcPct val="160000"/>
              </a:lnSpc>
            </a:pPr>
            <a:r>
              <a:rPr lang="en-US" sz="5200" dirty="0">
                <a:latin typeface="Arial" panose="020B0604020202020204" pitchFamily="34" charset="0"/>
                <a:cs typeface="Arial" panose="020B0604020202020204" pitchFamily="34" charset="0"/>
              </a:rPr>
              <a:t>Stakeholder collaboration (internal &amp; external)</a:t>
            </a:r>
          </a:p>
          <a:p>
            <a:pPr lvl="1" algn="just">
              <a:lnSpc>
                <a:spcPct val="160000"/>
              </a:lnSpc>
            </a:pPr>
            <a:r>
              <a:rPr lang="en-US" sz="5200" dirty="0">
                <a:latin typeface="Arial" panose="020B0604020202020204" pitchFamily="34" charset="0"/>
                <a:cs typeface="Arial" panose="020B0604020202020204" pitchFamily="34" charset="0"/>
              </a:rPr>
              <a:t>Asset recovery</a:t>
            </a:r>
          </a:p>
          <a:p>
            <a:pPr lvl="1" algn="just">
              <a:lnSpc>
                <a:spcPct val="160000"/>
              </a:lnSpc>
            </a:pPr>
            <a:r>
              <a:rPr lang="en-US" sz="5200" dirty="0">
                <a:latin typeface="Arial" panose="020B0604020202020204" pitchFamily="34" charset="0"/>
                <a:cs typeface="Arial" panose="020B0604020202020204" pitchFamily="34" charset="0"/>
              </a:rPr>
              <a:t>Skills enhancement and</a:t>
            </a:r>
          </a:p>
          <a:p>
            <a:pPr lvl="1" algn="just">
              <a:lnSpc>
                <a:spcPct val="160000"/>
              </a:lnSpc>
            </a:pPr>
            <a:r>
              <a:rPr lang="en-US" sz="5200" dirty="0">
                <a:latin typeface="Arial" panose="020B0604020202020204" pitchFamily="34" charset="0"/>
                <a:cs typeface="Arial" panose="020B0604020202020204" pitchFamily="34" charset="0"/>
              </a:rPr>
              <a:t>Communications (internal &amp; external)</a:t>
            </a:r>
          </a:p>
          <a:p>
            <a:pPr algn="just">
              <a:lnSpc>
                <a:spcPct val="160000"/>
              </a:lnSpc>
            </a:pPr>
            <a:r>
              <a:rPr lang="en-ZA" sz="5200" dirty="0">
                <a:latin typeface="Arial" panose="020B0604020202020204" pitchFamily="34" charset="0"/>
                <a:cs typeface="Arial" panose="020B0604020202020204" pitchFamily="34" charset="0"/>
              </a:rPr>
              <a:t>The NPA will endeavour to further improve its performance, including enhancing the performance of the ID.</a:t>
            </a:r>
          </a:p>
          <a:p>
            <a:pPr algn="just">
              <a:lnSpc>
                <a:spcPct val="160000"/>
              </a:lnSpc>
            </a:pPr>
            <a:r>
              <a:rPr lang="en-US" sz="5200" dirty="0">
                <a:latin typeface="Arial" panose="020B0604020202020204" pitchFamily="34" charset="0"/>
                <a:cs typeface="Arial" panose="020B0604020202020204" pitchFamily="34" charset="0"/>
              </a:rPr>
              <a:t>Fully aware of possible challenges, such as a likelihood of a COVID 4</a:t>
            </a:r>
            <a:r>
              <a:rPr lang="en-US" sz="5200" baseline="30000" dirty="0">
                <a:latin typeface="Arial" panose="020B0604020202020204" pitchFamily="34" charset="0"/>
                <a:cs typeface="Arial" panose="020B0604020202020204" pitchFamily="34" charset="0"/>
              </a:rPr>
              <a:t>th</a:t>
            </a:r>
            <a:r>
              <a:rPr lang="en-US" sz="5200" dirty="0">
                <a:latin typeface="Arial" panose="020B0604020202020204" pitchFamily="34" charset="0"/>
                <a:cs typeface="Arial" panose="020B0604020202020204" pitchFamily="34" charset="0"/>
              </a:rPr>
              <a:t> wave &amp; loadshedding which will impact on performance. Despite all of these challenges, plans/interventions to improve performance have been shared throughout the presentation.</a:t>
            </a:r>
          </a:p>
          <a:p>
            <a:pPr algn="just">
              <a:lnSpc>
                <a:spcPct val="160000"/>
              </a:lnSpc>
            </a:pPr>
            <a:r>
              <a:rPr lang="en-GB" sz="5200" dirty="0">
                <a:latin typeface="Arial" panose="020B0604020202020204" pitchFamily="34" charset="0"/>
                <a:cs typeface="Arial" panose="020B0604020202020204" pitchFamily="34" charset="0"/>
              </a:rPr>
              <a:t>C</a:t>
            </a:r>
            <a:r>
              <a:rPr lang="en-US" sz="5200" dirty="0">
                <a:latin typeface="Arial" panose="020B0604020202020204" pitchFamily="34" charset="0"/>
                <a:cs typeface="Arial" panose="020B0604020202020204" pitchFamily="34" charset="0"/>
              </a:rPr>
              <a:t>ritical to the success of the NPA remains independence and adequate resourcing. It is critical that budget cuts in the outer years are not implemented. </a:t>
            </a:r>
          </a:p>
          <a:p>
            <a:pPr algn="just"/>
            <a:endParaRPr lang="en-US" sz="1800" dirty="0">
              <a:solidFill>
                <a:srgbClr val="2233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05619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349BDF3-1EBE-4676-9243-A58C447F47D4}"/>
              </a:ext>
            </a:extLst>
          </p:cNvPr>
          <p:cNvSpPr>
            <a:spLocks noGrp="1"/>
          </p:cNvSpPr>
          <p:nvPr>
            <p:ph type="sldNum" sz="quarter" idx="12"/>
          </p:nvPr>
        </p:nvSpPr>
        <p:spPr/>
        <p:txBody>
          <a:bodyPr/>
          <a:lstStyle/>
          <a:p>
            <a:fld id="{1A30472A-1C9E-4A09-9094-CD977CAB99CE}" type="slidenum">
              <a:rPr lang="en-ZA" smtClean="0"/>
              <a:pPr/>
              <a:t>64</a:t>
            </a:fld>
            <a:endParaRPr lang="en-ZA"/>
          </a:p>
        </p:txBody>
      </p:sp>
      <p:sp>
        <p:nvSpPr>
          <p:cNvPr id="3" name="Content Placeholder 2">
            <a:extLst>
              <a:ext uri="{FF2B5EF4-FFF2-40B4-BE49-F238E27FC236}">
                <a16:creationId xmlns:a16="http://schemas.microsoft.com/office/drawing/2014/main" xmlns="" id="{1D1BC62F-9236-47D8-9A45-EC3827E7226A}"/>
              </a:ext>
            </a:extLst>
          </p:cNvPr>
          <p:cNvSpPr>
            <a:spLocks noGrp="1"/>
          </p:cNvSpPr>
          <p:nvPr>
            <p:ph idx="1"/>
          </p:nvPr>
        </p:nvSpPr>
        <p:spPr>
          <a:xfrm>
            <a:off x="628650" y="4911725"/>
            <a:ext cx="7886700" cy="1325563"/>
          </a:xfrm>
        </p:spPr>
        <p:txBody>
          <a:bodyPr>
            <a:normAutofit/>
          </a:bodyPr>
          <a:lstStyle/>
          <a:p>
            <a:pPr marL="0" indent="0" algn="ctr">
              <a:buNone/>
            </a:pPr>
            <a:r>
              <a:rPr lang="en-ZA" sz="1000" dirty="0"/>
              <a:t>Victoria &amp; Griffiths </a:t>
            </a:r>
            <a:r>
              <a:rPr lang="en-ZA" sz="1000" dirty="0" err="1"/>
              <a:t>Mxenge</a:t>
            </a:r>
            <a:r>
              <a:rPr lang="en-ZA" sz="1000"/>
              <a:t> Building</a:t>
            </a:r>
            <a:r>
              <a:rPr lang="en-ZA" sz="1000" dirty="0"/>
              <a:t>, 123 Westlake Avenue, </a:t>
            </a:r>
            <a:r>
              <a:rPr lang="en-ZA" sz="1000" dirty="0" err="1"/>
              <a:t>Weavind</a:t>
            </a:r>
            <a:r>
              <a:rPr lang="en-ZA" sz="1000" dirty="0"/>
              <a:t> Park, Silverton Pretoria, 0001.</a:t>
            </a:r>
          </a:p>
          <a:p>
            <a:pPr marL="0" indent="0" algn="ctr">
              <a:buNone/>
            </a:pPr>
            <a:r>
              <a:rPr lang="en-ZA" sz="1000" dirty="0"/>
              <a:t>Private Bag X752, Pretoria, 0001.</a:t>
            </a:r>
          </a:p>
          <a:p>
            <a:pPr marL="0" indent="0" algn="ctr">
              <a:buNone/>
            </a:pPr>
            <a:r>
              <a:rPr lang="en-ZA" sz="1000" dirty="0"/>
              <a:t>Head Office: 012 845 6000</a:t>
            </a:r>
          </a:p>
          <a:p>
            <a:pPr marL="0" indent="0" algn="ctr">
              <a:buNone/>
            </a:pPr>
            <a:r>
              <a:rPr lang="en-ZA" sz="1000" dirty="0"/>
              <a:t>E-mail: communication@npa.gov.za</a:t>
            </a:r>
          </a:p>
          <a:p>
            <a:pPr marL="0" indent="0" algn="ctr">
              <a:buNone/>
            </a:pPr>
            <a:r>
              <a:rPr lang="en-ZA" sz="1000" dirty="0"/>
              <a:t>www.npa.gov.za</a:t>
            </a:r>
          </a:p>
        </p:txBody>
      </p:sp>
      <p:sp>
        <p:nvSpPr>
          <p:cNvPr id="4" name="Content Placeholder 2">
            <a:extLst>
              <a:ext uri="{FF2B5EF4-FFF2-40B4-BE49-F238E27FC236}">
                <a16:creationId xmlns:a16="http://schemas.microsoft.com/office/drawing/2014/main" xmlns="" id="{F1F812B0-947A-4D04-BF85-7912D9A5AC66}"/>
              </a:ext>
            </a:extLst>
          </p:cNvPr>
          <p:cNvSpPr txBox="1">
            <a:spLocks/>
          </p:cNvSpPr>
          <p:nvPr/>
        </p:nvSpPr>
        <p:spPr>
          <a:xfrm>
            <a:off x="624840" y="1831975"/>
            <a:ext cx="7886700" cy="70548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ZA" sz="4800" b="1" dirty="0"/>
              <a:t>THANK YOU</a:t>
            </a:r>
          </a:p>
        </p:txBody>
      </p:sp>
      <p:sp>
        <p:nvSpPr>
          <p:cNvPr id="5" name="Content Placeholder 2">
            <a:extLst>
              <a:ext uri="{FF2B5EF4-FFF2-40B4-BE49-F238E27FC236}">
                <a16:creationId xmlns:a16="http://schemas.microsoft.com/office/drawing/2014/main" xmlns="" id="{1DA021CD-509B-4537-A313-0C596724D61E}"/>
              </a:ext>
            </a:extLst>
          </p:cNvPr>
          <p:cNvSpPr txBox="1">
            <a:spLocks/>
          </p:cNvSpPr>
          <p:nvPr/>
        </p:nvSpPr>
        <p:spPr>
          <a:xfrm>
            <a:off x="624840" y="953135"/>
            <a:ext cx="7886700" cy="34226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ZA" sz="1400" b="1" dirty="0">
                <a:solidFill>
                  <a:schemeClr val="accent2"/>
                </a:solidFill>
                <a:latin typeface="Arial" panose="020B0604020202020204" pitchFamily="34" charset="0"/>
                <a:cs typeface="Arial" panose="020B0604020202020204" pitchFamily="34" charset="0"/>
              </a:rPr>
              <a:t>REBUILDING AN INDEPENDENT, PROFESSIONAL, ACCOUNTABLE AND CREDIBLE NPA.</a:t>
            </a:r>
          </a:p>
        </p:txBody>
      </p:sp>
    </p:spTree>
    <p:extLst>
      <p:ext uri="{BB962C8B-B14F-4D97-AF65-F5344CB8AC3E}">
        <p14:creationId xmlns:p14="http://schemas.microsoft.com/office/powerpoint/2010/main" xmlns="" val="112024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101276" y="75257"/>
            <a:ext cx="7886700" cy="707554"/>
          </a:xfrm>
        </p:spPr>
        <p:txBody>
          <a:bodyPr>
            <a:normAutofit/>
          </a:bodyPr>
          <a:lstStyle/>
          <a:p>
            <a:r>
              <a:rPr lang="en-GB" sz="2000" b="1" cap="small" dirty="0">
                <a:latin typeface="Arial" panose="020B0604020202020204" pitchFamily="34" charset="0"/>
                <a:cs typeface="Arial" panose="020B0604020202020204" pitchFamily="34" charset="0"/>
              </a:rPr>
              <a:t>OVERALL PERFORMANCE ON NPA ANNUAL PERFORMANCE PLAN TARGETS:  2020/21 </a:t>
            </a:r>
            <a:endParaRPr lang="en-ZA" sz="2000" b="1" cap="small"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4773865A-E838-4759-B2D7-74B9C61A1DFD}"/>
              </a:ext>
            </a:extLst>
          </p:cNvPr>
          <p:cNvSpPr>
            <a:spLocks noGrp="1"/>
          </p:cNvSpPr>
          <p:nvPr>
            <p:ph type="sldNum" sz="quarter" idx="12"/>
          </p:nvPr>
        </p:nvSpPr>
        <p:spPr>
          <a:xfrm>
            <a:off x="6684956" y="6398076"/>
            <a:ext cx="2057400" cy="365125"/>
          </a:xfrm>
        </p:spPr>
        <p:txBody>
          <a:bodyPr/>
          <a:lstStyle/>
          <a:p>
            <a:fld id="{1A30472A-1C9E-4A09-9094-CD977CAB99CE}" type="slidenum">
              <a:rPr lang="en-ZA" b="1" smtClean="0">
                <a:solidFill>
                  <a:schemeClr val="bg1"/>
                </a:solidFill>
              </a:rPr>
              <a:pPr/>
              <a:t>7</a:t>
            </a:fld>
            <a:endParaRPr lang="en-ZA" b="1" dirty="0">
              <a:solidFill>
                <a:schemeClr val="bg1"/>
              </a:solidFill>
            </a:endParaRPr>
          </a:p>
        </p:txBody>
      </p:sp>
      <p:graphicFrame>
        <p:nvGraphicFramePr>
          <p:cNvPr id="10" name="Diagram 9">
            <a:extLst>
              <a:ext uri="{FF2B5EF4-FFF2-40B4-BE49-F238E27FC236}">
                <a16:creationId xmlns:a16="http://schemas.microsoft.com/office/drawing/2014/main" xmlns="" id="{BC7284D1-11FA-4C0B-B8DA-F8C2A4840038}"/>
              </a:ext>
            </a:extLst>
          </p:cNvPr>
          <p:cNvGraphicFramePr/>
          <p:nvPr>
            <p:extLst>
              <p:ext uri="{D42A27DB-BD31-4B8C-83A1-F6EECF244321}">
                <p14:modId xmlns:p14="http://schemas.microsoft.com/office/powerpoint/2010/main" xmlns="" val="4068057858"/>
              </p:ext>
            </p:extLst>
          </p:nvPr>
        </p:nvGraphicFramePr>
        <p:xfrm>
          <a:off x="333176" y="980935"/>
          <a:ext cx="6096459" cy="5417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xmlns="" id="{A7EB717E-75C3-404E-848A-2829CCA4AE76}"/>
              </a:ext>
            </a:extLst>
          </p:cNvPr>
          <p:cNvSpPr txBox="1"/>
          <p:nvPr/>
        </p:nvSpPr>
        <p:spPr>
          <a:xfrm>
            <a:off x="1839430" y="980935"/>
            <a:ext cx="1541975" cy="523220"/>
          </a:xfrm>
          <a:prstGeom prst="rect">
            <a:avLst/>
          </a:prstGeom>
          <a:solidFill>
            <a:schemeClr val="accent2">
              <a:lumMod val="60000"/>
              <a:lumOff val="4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Arial Narrow" panose="020B0606020202030204" pitchFamily="34" charset="0"/>
              </a:rPr>
              <a:t>Not Achieved:  50%</a:t>
            </a:r>
          </a:p>
          <a:p>
            <a:pPr algn="ctr"/>
            <a:r>
              <a:rPr lang="en-US" sz="1400" b="1" dirty="0">
                <a:latin typeface="Arial Narrow" panose="020B0606020202030204" pitchFamily="34" charset="0"/>
              </a:rPr>
              <a:t> 7 of 14 Indicators</a:t>
            </a:r>
          </a:p>
        </p:txBody>
      </p:sp>
      <p:sp>
        <p:nvSpPr>
          <p:cNvPr id="12" name="Oval Callout 5">
            <a:extLst>
              <a:ext uri="{FF2B5EF4-FFF2-40B4-BE49-F238E27FC236}">
                <a16:creationId xmlns:a16="http://schemas.microsoft.com/office/drawing/2014/main" xmlns="" id="{732CF443-1AD9-44A0-8423-47D5D47DEBB4}"/>
              </a:ext>
            </a:extLst>
          </p:cNvPr>
          <p:cNvSpPr/>
          <p:nvPr/>
        </p:nvSpPr>
        <p:spPr>
          <a:xfrm rot="21096586">
            <a:off x="7298770" y="4701003"/>
            <a:ext cx="1732152" cy="949829"/>
          </a:xfrm>
          <a:prstGeom prst="wedgeEllipseCallout">
            <a:avLst>
              <a:gd name="adj1" fmla="val -98542"/>
              <a:gd name="adj2" fmla="val 2095"/>
            </a:avLst>
          </a:prstGeom>
          <a:solidFill>
            <a:srgbClr val="E7A82E"/>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ZA" sz="1400" b="1" dirty="0">
                <a:latin typeface="Arial Narrow" panose="020B0606020202030204" pitchFamily="34" charset="0"/>
              </a:rPr>
              <a:t>Additional 2 already rendering services</a:t>
            </a:r>
            <a:endParaRPr lang="en-US" sz="1400" b="1" dirty="0">
              <a:solidFill>
                <a:sysClr val="windowText" lastClr="000000"/>
              </a:solidFill>
              <a:latin typeface="Arial Narrow" panose="020B0606020202030204" pitchFamily="34" charset="0"/>
              <a:cs typeface="Arial" panose="020B0604020202020204" pitchFamily="34" charset="0"/>
            </a:endParaRPr>
          </a:p>
        </p:txBody>
      </p:sp>
      <p:sp>
        <p:nvSpPr>
          <p:cNvPr id="13" name="Oval Callout 5">
            <a:extLst>
              <a:ext uri="{FF2B5EF4-FFF2-40B4-BE49-F238E27FC236}">
                <a16:creationId xmlns:a16="http://schemas.microsoft.com/office/drawing/2014/main" xmlns="" id="{97F4B063-120B-485E-92FC-F3D1DCEE78FB}"/>
              </a:ext>
            </a:extLst>
          </p:cNvPr>
          <p:cNvSpPr/>
          <p:nvPr/>
        </p:nvSpPr>
        <p:spPr>
          <a:xfrm rot="21013476">
            <a:off x="6943932" y="2656852"/>
            <a:ext cx="1898992" cy="949829"/>
          </a:xfrm>
          <a:prstGeom prst="wedgeEllipseCallout">
            <a:avLst>
              <a:gd name="adj1" fmla="val -81127"/>
              <a:gd name="adj2" fmla="val 61228"/>
            </a:avLst>
          </a:prstGeom>
          <a:solidFill>
            <a:srgbClr val="E7A82E"/>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ZA" sz="1400" b="1" dirty="0">
                <a:latin typeface="Arial Narrow" panose="020B0606020202030204" pitchFamily="34" charset="0"/>
              </a:rPr>
              <a:t>90% conviction rate achieved</a:t>
            </a:r>
            <a:endParaRPr lang="en-US" sz="1400" b="1" dirty="0">
              <a:solidFill>
                <a:sysClr val="windowText" lastClr="000000"/>
              </a:solidFill>
              <a:latin typeface="Arial Narrow" panose="020B0606020202030204" pitchFamily="34" charset="0"/>
              <a:cs typeface="Arial" panose="020B0604020202020204" pitchFamily="34" charset="0"/>
            </a:endParaRPr>
          </a:p>
        </p:txBody>
      </p:sp>
      <p:sp>
        <p:nvSpPr>
          <p:cNvPr id="14" name="Oval Callout 5">
            <a:extLst>
              <a:ext uri="{FF2B5EF4-FFF2-40B4-BE49-F238E27FC236}">
                <a16:creationId xmlns:a16="http://schemas.microsoft.com/office/drawing/2014/main" xmlns="" id="{6BEF2EF9-3FDE-41ED-91FA-97C7F621C246}"/>
              </a:ext>
            </a:extLst>
          </p:cNvPr>
          <p:cNvSpPr/>
          <p:nvPr/>
        </p:nvSpPr>
        <p:spPr>
          <a:xfrm rot="20860639">
            <a:off x="7115004" y="3755952"/>
            <a:ext cx="1556844" cy="828807"/>
          </a:xfrm>
          <a:prstGeom prst="wedgeEllipseCallout">
            <a:avLst>
              <a:gd name="adj1" fmla="val -93955"/>
              <a:gd name="adj2" fmla="val 8850"/>
            </a:avLst>
          </a:prstGeom>
          <a:solidFill>
            <a:srgbClr val="E7A82E"/>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ZA" sz="1400" b="1" dirty="0">
                <a:latin typeface="Arial Narrow" panose="020B0606020202030204" pitchFamily="34" charset="0"/>
              </a:rPr>
              <a:t>61 accused convicted</a:t>
            </a:r>
            <a:endParaRPr lang="en-US" sz="1400" b="1" dirty="0">
              <a:solidFill>
                <a:sysClr val="windowText" lastClr="00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349324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xmlns="" id="{223FC71E-0E33-4BB7-80C7-6DDD6B751A3F}"/>
              </a:ext>
            </a:extLst>
          </p:cNvPr>
          <p:cNvGraphicFramePr/>
          <p:nvPr>
            <p:extLst>
              <p:ext uri="{D42A27DB-BD31-4B8C-83A1-F6EECF244321}">
                <p14:modId xmlns:p14="http://schemas.microsoft.com/office/powerpoint/2010/main" xmlns="" val="971952349"/>
              </p:ext>
            </p:extLst>
          </p:nvPr>
        </p:nvGraphicFramePr>
        <p:xfrm>
          <a:off x="260765" y="-117215"/>
          <a:ext cx="6096459" cy="5135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101276" y="75257"/>
            <a:ext cx="7886700" cy="707554"/>
          </a:xfrm>
        </p:spPr>
        <p:txBody>
          <a:bodyPr>
            <a:normAutofit/>
          </a:bodyPr>
          <a:lstStyle/>
          <a:p>
            <a:r>
              <a:rPr lang="en-GB" sz="2000" b="1" cap="small" dirty="0">
                <a:latin typeface="Arial" panose="020B0604020202020204" pitchFamily="34" charset="0"/>
                <a:cs typeface="Arial" panose="020B0604020202020204" pitchFamily="34" charset="0"/>
              </a:rPr>
              <a:t>OVERALL PERFORMANCE ON NPA ANNUAL </a:t>
            </a:r>
            <a:br>
              <a:rPr lang="en-GB" sz="2000" b="1" cap="small" dirty="0">
                <a:latin typeface="Arial" panose="020B0604020202020204" pitchFamily="34" charset="0"/>
                <a:cs typeface="Arial" panose="020B0604020202020204" pitchFamily="34" charset="0"/>
              </a:rPr>
            </a:br>
            <a:r>
              <a:rPr lang="en-GB" sz="2000" b="1" cap="small" dirty="0">
                <a:latin typeface="Arial" panose="020B0604020202020204" pitchFamily="34" charset="0"/>
                <a:cs typeface="Arial" panose="020B0604020202020204" pitchFamily="34" charset="0"/>
              </a:rPr>
              <a:t>PERFORMANCE PLAN TARGETS:  2020/21 </a:t>
            </a:r>
            <a:endParaRPr lang="en-ZA" sz="2000" b="1" cap="small"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4773865A-E838-4759-B2D7-74B9C61A1DFD}"/>
              </a:ext>
            </a:extLst>
          </p:cNvPr>
          <p:cNvSpPr>
            <a:spLocks noGrp="1"/>
          </p:cNvSpPr>
          <p:nvPr>
            <p:ph type="sldNum" sz="quarter" idx="12"/>
          </p:nvPr>
        </p:nvSpPr>
        <p:spPr>
          <a:xfrm>
            <a:off x="6684956" y="6398076"/>
            <a:ext cx="2057400" cy="365125"/>
          </a:xfrm>
        </p:spPr>
        <p:txBody>
          <a:bodyPr/>
          <a:lstStyle/>
          <a:p>
            <a:fld id="{1A30472A-1C9E-4A09-9094-CD977CAB99CE}" type="slidenum">
              <a:rPr lang="en-ZA" b="1" smtClean="0">
                <a:solidFill>
                  <a:schemeClr val="bg1"/>
                </a:solidFill>
              </a:rPr>
              <a:pPr/>
              <a:t>8</a:t>
            </a:fld>
            <a:endParaRPr lang="en-ZA" b="1" dirty="0">
              <a:solidFill>
                <a:schemeClr val="bg1"/>
              </a:solidFill>
            </a:endParaRPr>
          </a:p>
        </p:txBody>
      </p:sp>
      <p:graphicFrame>
        <p:nvGraphicFramePr>
          <p:cNvPr id="10" name="Diagram 9">
            <a:extLst>
              <a:ext uri="{FF2B5EF4-FFF2-40B4-BE49-F238E27FC236}">
                <a16:creationId xmlns:a16="http://schemas.microsoft.com/office/drawing/2014/main" xmlns="" id="{BC7284D1-11FA-4C0B-B8DA-F8C2A4840038}"/>
              </a:ext>
            </a:extLst>
          </p:cNvPr>
          <p:cNvGraphicFramePr/>
          <p:nvPr>
            <p:extLst>
              <p:ext uri="{D42A27DB-BD31-4B8C-83A1-F6EECF244321}">
                <p14:modId xmlns:p14="http://schemas.microsoft.com/office/powerpoint/2010/main" xmlns="" val="1372197966"/>
              </p:ext>
            </p:extLst>
          </p:nvPr>
        </p:nvGraphicFramePr>
        <p:xfrm>
          <a:off x="260765" y="-141069"/>
          <a:ext cx="6096459" cy="51350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a:extLst>
              <a:ext uri="{FF2B5EF4-FFF2-40B4-BE49-F238E27FC236}">
                <a16:creationId xmlns:a16="http://schemas.microsoft.com/office/drawing/2014/main" xmlns="" id="{7677B053-74D2-4498-B59F-EB4A6B5EB061}"/>
              </a:ext>
            </a:extLst>
          </p:cNvPr>
          <p:cNvGraphicFramePr/>
          <p:nvPr>
            <p:extLst>
              <p:ext uri="{D42A27DB-BD31-4B8C-83A1-F6EECF244321}">
                <p14:modId xmlns:p14="http://schemas.microsoft.com/office/powerpoint/2010/main" xmlns="" val="3728160979"/>
              </p:ext>
            </p:extLst>
          </p:nvPr>
        </p:nvGraphicFramePr>
        <p:xfrm>
          <a:off x="2638496" y="3415863"/>
          <a:ext cx="3197772" cy="27221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Oval Callout 5">
            <a:extLst>
              <a:ext uri="{FF2B5EF4-FFF2-40B4-BE49-F238E27FC236}">
                <a16:creationId xmlns:a16="http://schemas.microsoft.com/office/drawing/2014/main" xmlns="" id="{CC47F897-AAB5-4951-9E6B-31B78E3AB743}"/>
              </a:ext>
            </a:extLst>
          </p:cNvPr>
          <p:cNvSpPr/>
          <p:nvPr/>
        </p:nvSpPr>
        <p:spPr>
          <a:xfrm>
            <a:off x="6533445" y="1736423"/>
            <a:ext cx="2208911" cy="2246101"/>
          </a:xfrm>
          <a:prstGeom prst="wedgeEllipseCallout">
            <a:avLst>
              <a:gd name="adj1" fmla="val -81127"/>
              <a:gd name="adj2" fmla="val 61228"/>
            </a:avLst>
          </a:prstGeom>
          <a:solidFill>
            <a:srgbClr val="E7A82E"/>
          </a:solidFill>
          <a:effectLst/>
        </p:spPr>
        <p:style>
          <a:lnRef idx="1">
            <a:schemeClr val="accent3"/>
          </a:lnRef>
          <a:fillRef idx="2">
            <a:schemeClr val="accent3"/>
          </a:fillRef>
          <a:effectRef idx="1">
            <a:schemeClr val="accent3"/>
          </a:effectRef>
          <a:fontRef idx="minor">
            <a:schemeClr val="dk1"/>
          </a:fontRef>
        </p:style>
        <p:txBody>
          <a:bodyPr rtlCol="0" anchor="ctr"/>
          <a:lstStyle/>
          <a:p>
            <a:pPr lvl="0"/>
            <a:r>
              <a:rPr lang="en-ZA" sz="1400" b="1" dirty="0">
                <a:latin typeface="Arial Narrow" panose="020B0606020202030204" pitchFamily="34" charset="0"/>
              </a:rPr>
              <a:t>The AFU prepared freezing orders during lockdown &amp; moved applications when restrictions were eased</a:t>
            </a:r>
            <a:endParaRPr lang="en-US" sz="1400" b="1" dirty="0">
              <a:solidFill>
                <a:sysClr val="windowText" lastClr="00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71221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83B0A-E5CE-4A79-8DE5-CC5AA048A79A}"/>
              </a:ext>
            </a:extLst>
          </p:cNvPr>
          <p:cNvSpPr>
            <a:spLocks noGrp="1"/>
          </p:cNvSpPr>
          <p:nvPr>
            <p:ph type="title"/>
          </p:nvPr>
        </p:nvSpPr>
        <p:spPr>
          <a:xfrm>
            <a:off x="192716" y="136524"/>
            <a:ext cx="7886700" cy="717940"/>
          </a:xfrm>
        </p:spPr>
        <p:txBody>
          <a:bodyPr>
            <a:normAutofit/>
          </a:bodyPr>
          <a:lstStyle/>
          <a:p>
            <a:r>
              <a:rPr lang="en-GB" sz="2000" b="1" cap="small" dirty="0">
                <a:latin typeface="Arial" panose="020B0604020202020204" pitchFamily="34" charset="0"/>
                <a:cs typeface="Arial" panose="020B0604020202020204" pitchFamily="34" charset="0"/>
              </a:rPr>
              <a:t>REASONS FOR NOT ACHIEVING TARGETS (2020/21)</a:t>
            </a:r>
            <a:endParaRPr lang="en-ZA" sz="2000" b="1" dirty="0"/>
          </a:p>
        </p:txBody>
      </p:sp>
      <p:sp>
        <p:nvSpPr>
          <p:cNvPr id="4" name="Slide Number Placeholder 3">
            <a:extLst>
              <a:ext uri="{FF2B5EF4-FFF2-40B4-BE49-F238E27FC236}">
                <a16:creationId xmlns:a16="http://schemas.microsoft.com/office/drawing/2014/main" xmlns="" id="{6DF098CA-5185-4D20-847A-DAE257970242}"/>
              </a:ext>
            </a:extLst>
          </p:cNvPr>
          <p:cNvSpPr>
            <a:spLocks noGrp="1"/>
          </p:cNvSpPr>
          <p:nvPr>
            <p:ph type="sldNum" sz="quarter" idx="12"/>
          </p:nvPr>
        </p:nvSpPr>
        <p:spPr>
          <a:xfrm>
            <a:off x="6640830" y="6373368"/>
            <a:ext cx="2057400" cy="365125"/>
          </a:xfrm>
        </p:spPr>
        <p:txBody>
          <a:bodyPr/>
          <a:lstStyle/>
          <a:p>
            <a:fld id="{1A30472A-1C9E-4A09-9094-CD977CAB99CE}" type="slidenum">
              <a:rPr lang="en-ZA" b="1" smtClean="0">
                <a:solidFill>
                  <a:schemeClr val="bg1"/>
                </a:solidFill>
              </a:rPr>
              <a:pPr/>
              <a:t>9</a:t>
            </a:fld>
            <a:endParaRPr lang="en-ZA" b="1" dirty="0">
              <a:solidFill>
                <a:schemeClr val="bg1"/>
              </a:solidFill>
            </a:endParaRPr>
          </a:p>
        </p:txBody>
      </p:sp>
      <p:sp>
        <p:nvSpPr>
          <p:cNvPr id="3" name="Content Placeholder 2">
            <a:extLst>
              <a:ext uri="{FF2B5EF4-FFF2-40B4-BE49-F238E27FC236}">
                <a16:creationId xmlns:a16="http://schemas.microsoft.com/office/drawing/2014/main" xmlns="" id="{0A8951AD-2D86-47DA-8BFE-5499E598F0F4}"/>
              </a:ext>
            </a:extLst>
          </p:cNvPr>
          <p:cNvSpPr>
            <a:spLocks noGrp="1"/>
          </p:cNvSpPr>
          <p:nvPr>
            <p:ph idx="1"/>
          </p:nvPr>
        </p:nvSpPr>
        <p:spPr>
          <a:xfrm>
            <a:off x="372644" y="1302708"/>
            <a:ext cx="8119180" cy="4534422"/>
          </a:xfrm>
        </p:spPr>
        <p:txBody>
          <a:bodyPr>
            <a:noAutofit/>
          </a:bodyPr>
          <a:lstStyle/>
          <a:p>
            <a:pPr algn="just"/>
            <a:r>
              <a:rPr lang="en-ZA" sz="1600" dirty="0">
                <a:latin typeface="Arial" panose="020B0604020202020204" pitchFamily="34" charset="0"/>
                <a:cs typeface="Arial" panose="020B0604020202020204" pitchFamily="34" charset="0"/>
              </a:rPr>
              <a:t>COVID-19 impacted performance as investigations, consultations and trials were hampered; specifically in Regional Court matters</a:t>
            </a:r>
          </a:p>
          <a:p>
            <a:pPr algn="just"/>
            <a:r>
              <a:rPr lang="en-US" sz="1600" dirty="0">
                <a:latin typeface="Arial" panose="020B0604020202020204" pitchFamily="34" charset="0"/>
                <a:cs typeface="Arial" panose="020B0604020202020204" pitchFamily="34" charset="0"/>
              </a:rPr>
              <a:t>NPA was particularly affected by the pandemic reporting a 22,47% infection rate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(1 011) which is much higher than norm of 4,86% in South Africa.</a:t>
            </a:r>
          </a:p>
          <a:p>
            <a:pPr algn="just"/>
            <a:r>
              <a:rPr lang="en-US" sz="1600" dirty="0">
                <a:latin typeface="Arial" panose="020B0604020202020204" pitchFamily="34" charset="0"/>
                <a:cs typeface="Arial" panose="020B0604020202020204" pitchFamily="34" charset="0"/>
              </a:rPr>
              <a:t>Likewise the SAPS and </a:t>
            </a:r>
            <a:r>
              <a:rPr lang="en-US" sz="1600" dirty="0" err="1">
                <a:latin typeface="Arial" panose="020B0604020202020204" pitchFamily="34" charset="0"/>
                <a:cs typeface="Arial" panose="020B0604020202020204" pitchFamily="34" charset="0"/>
              </a:rPr>
              <a:t>DoJ&amp;CD</a:t>
            </a:r>
            <a:r>
              <a:rPr lang="en-US" sz="1600" dirty="0">
                <a:latin typeface="Arial" panose="020B0604020202020204" pitchFamily="34" charset="0"/>
                <a:cs typeface="Arial" panose="020B0604020202020204" pitchFamily="34" charset="0"/>
              </a:rPr>
              <a:t> suffered from a similar trend impacting courts in many areas.</a:t>
            </a:r>
          </a:p>
          <a:p>
            <a:pPr algn="just"/>
            <a:r>
              <a:rPr lang="en-US" sz="1600" dirty="0">
                <a:latin typeface="Arial" panose="020B0604020202020204" pitchFamily="34" charset="0"/>
                <a:cs typeface="Arial" panose="020B0604020202020204" pitchFamily="34" charset="0"/>
              </a:rPr>
              <a:t>The recorded death rate in the NPA was markedly higher than in the rest of South Africa.</a:t>
            </a:r>
          </a:p>
          <a:p>
            <a:pPr algn="just"/>
            <a:r>
              <a:rPr lang="en-US" sz="1600" dirty="0">
                <a:latin typeface="Arial" panose="020B0604020202020204" pitchFamily="34" charset="0"/>
                <a:cs typeface="Arial" panose="020B0604020202020204" pitchFamily="34" charset="0"/>
              </a:rPr>
              <a:t>Money laundering matters usually consists of several charges &amp; intricate financial investigations, which are time consuming, and trails are protracted with several legal challenges.</a:t>
            </a:r>
          </a:p>
          <a:p>
            <a:pPr algn="just"/>
            <a:r>
              <a:rPr lang="en-US" sz="1600" dirty="0">
                <a:latin typeface="Arial" panose="020B0604020202020204" pitchFamily="34" charset="0"/>
                <a:cs typeface="Arial" panose="020B0604020202020204" pitchFamily="34" charset="0"/>
              </a:rPr>
              <a:t>Lack of skill and capacity to dedicate staff to highly complex and voluminous matters still plagues the </a:t>
            </a:r>
            <a:r>
              <a:rPr lang="en-US" sz="1600" dirty="0" err="1">
                <a:latin typeface="Arial" panose="020B0604020202020204" pitchFamily="34" charset="0"/>
                <a:cs typeface="Arial" panose="020B0604020202020204" pitchFamily="34" charset="0"/>
              </a:rPr>
              <a:t>organisation</a:t>
            </a:r>
            <a:r>
              <a:rPr lang="en-US" sz="1600" dirty="0">
                <a:latin typeface="Arial" panose="020B0604020202020204" pitchFamily="34" charset="0"/>
                <a:cs typeface="Arial" panose="020B0604020202020204" pitchFamily="34" charset="0"/>
              </a:rPr>
              <a:t> and CJS .</a:t>
            </a:r>
          </a:p>
          <a:p>
            <a:pPr algn="just"/>
            <a:r>
              <a:rPr lang="en-US" sz="1600" dirty="0">
                <a:latin typeface="Arial" panose="020B0604020202020204" pitchFamily="34" charset="0"/>
                <a:cs typeface="Arial" panose="020B0604020202020204" pitchFamily="34" charset="0"/>
              </a:rPr>
              <a:t>All volumes of cases in courts declined dramatically during the financial year 2020/2021 -:</a:t>
            </a:r>
          </a:p>
          <a:p>
            <a:pPr lvl="1" algn="just"/>
            <a:r>
              <a:rPr lang="en-US" sz="1600" dirty="0">
                <a:latin typeface="Arial" panose="020B0604020202020204" pitchFamily="34" charset="0"/>
                <a:cs typeface="Arial" panose="020B0604020202020204" pitchFamily="34" charset="0"/>
              </a:rPr>
              <a:t>New cases in District courts decreased by 26.4% (from 662 807 to 487 634)</a:t>
            </a:r>
          </a:p>
          <a:p>
            <a:pPr lvl="1" algn="just"/>
            <a:r>
              <a:rPr lang="en-US" sz="1600" dirty="0">
                <a:latin typeface="Arial" panose="020B0604020202020204" pitchFamily="34" charset="0"/>
                <a:cs typeface="Arial" panose="020B0604020202020204" pitchFamily="34" charset="0"/>
              </a:rPr>
              <a:t>New cases in Regional courts decreased by 23.2% (from 50 966 to 39 165) and</a:t>
            </a:r>
          </a:p>
          <a:p>
            <a:pPr lvl="1" algn="just"/>
            <a:r>
              <a:rPr lang="en-US" sz="1600" dirty="0" err="1">
                <a:latin typeface="Arial" panose="020B0604020202020204" pitchFamily="34" charset="0"/>
                <a:cs typeface="Arial" panose="020B0604020202020204" pitchFamily="34" charset="0"/>
              </a:rPr>
              <a:t>Finalised</a:t>
            </a:r>
            <a:r>
              <a:rPr lang="en-US" sz="1600" dirty="0">
                <a:latin typeface="Arial" panose="020B0604020202020204" pitchFamily="34" charset="0"/>
                <a:cs typeface="Arial" panose="020B0604020202020204" pitchFamily="34" charset="0"/>
              </a:rPr>
              <a:t> cases in all courts decreased by 40,2% (from 368 319 to 220 272).</a:t>
            </a:r>
          </a:p>
        </p:txBody>
      </p:sp>
    </p:spTree>
    <p:extLst>
      <p:ext uri="{BB962C8B-B14F-4D97-AF65-F5344CB8AC3E}">
        <p14:creationId xmlns:p14="http://schemas.microsoft.com/office/powerpoint/2010/main" xmlns="" val="3460748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4812</TotalTime>
  <Words>6716</Words>
  <Application>Microsoft Office PowerPoint</Application>
  <PresentationFormat>On-screen Show (4:3)</PresentationFormat>
  <Paragraphs>836</Paragraphs>
  <Slides>64</Slides>
  <Notes>8</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    OVERVIEW OF NDPP AND PFMA ANNUAL REPORT 2020/21 &amp; 2021/22 YEAR-TO-DATE PERFORMANCE      12 November 2021</vt:lpstr>
      <vt:lpstr>INTRODUCTION AND OVERVIEW BY NDPP  </vt:lpstr>
      <vt:lpstr>INTRODUCTION </vt:lpstr>
      <vt:lpstr>CROSS-CUTTING STRATEGIC INITIATIVES</vt:lpstr>
      <vt:lpstr>STRATEGIC INITIATIVES CONT.</vt:lpstr>
      <vt:lpstr>OVERALL PERFORMANCE ON NPA ANNUAL PERFORMANCE PLAN TARGETS:  2020/21 </vt:lpstr>
      <vt:lpstr>OVERALL PERFORMANCE ON NPA ANNUAL PERFORMANCE PLAN TARGETS:  2020/21 </vt:lpstr>
      <vt:lpstr>OVERALL PERFORMANCE ON NPA ANNUAL  PERFORMANCE PLAN TARGETS:  2020/21 </vt:lpstr>
      <vt:lpstr>REASONS FOR NOT ACHIEVING TARGETS (2020/21)</vt:lpstr>
      <vt:lpstr>OVERALL NPA YTD PERFORMANCE NPA ANNUAL PERFORMANCE PLAN TARGETS:  2021/22 </vt:lpstr>
      <vt:lpstr>OVERALL NPA YTD PERFORMANCE NPA ANNUAL PERFORMANCE PLAN TARGETS:  2021/22 </vt:lpstr>
      <vt:lpstr>REASONS FOR TARGETS NOT ACHIEVED (2021/22 YTD)</vt:lpstr>
      <vt:lpstr> PRIORITISING FOR IMPACT IN 2021 </vt:lpstr>
      <vt:lpstr>Priority 1: Expediting high profile corruption cases  EXCO LEAD: Adv. Rabaji-Rasethaba</vt:lpstr>
      <vt:lpstr>EXPEDITING HIGH PROFILE CORRUPTION CASES</vt:lpstr>
      <vt:lpstr>PRIORITY 2: SERIOUS VIOLENT AND ORGANISED CRIME   EXCO lead: Adv de Kock </vt:lpstr>
      <vt:lpstr>Slide 17</vt:lpstr>
      <vt:lpstr>ORGANISED CRIME AND GENDER-BASED VIOLENCE &amp; FEMICIDE INTERVENTION</vt:lpstr>
      <vt:lpstr>ORGANISED CRIME AND GENDER-BASED VIOLENCE &amp; FEMICIDE INTERVENTION</vt:lpstr>
      <vt:lpstr>ORGANISED CRIME AND GENDER-BASED VIOLENCE &amp; FEMICIDE INTERVENTION</vt:lpstr>
      <vt:lpstr>PRIORITY 3: CAPACITATING THE NPA   EXCO LEAD: Adv du Plessis</vt:lpstr>
      <vt:lpstr>capacitating the npa</vt:lpstr>
      <vt:lpstr>enhancing staff morale and well-being</vt:lpstr>
      <vt:lpstr>Slide 24</vt:lpstr>
      <vt:lpstr>PRIORITY 4: enhancing staff morale and well-being  EXCO LEAD: Adv Mokgatla</vt:lpstr>
      <vt:lpstr>enhancing staff morale and well-being</vt:lpstr>
      <vt:lpstr>STRATEGIC INITIATIVES FOCUSING ON APP PRIORITIES</vt:lpstr>
      <vt:lpstr>CORRUPTION Adv de Kock</vt:lpstr>
      <vt:lpstr>corruption </vt:lpstr>
      <vt:lpstr>corruption</vt:lpstr>
      <vt:lpstr>CORRUPTION  </vt:lpstr>
      <vt:lpstr>RECRUITING FOR corruption SUCCESS</vt:lpstr>
      <vt:lpstr>TRC CASES  Adv de Kock</vt:lpstr>
      <vt:lpstr>TRC MATTERS </vt:lpstr>
      <vt:lpstr>FATF   Adv de Kock</vt:lpstr>
      <vt:lpstr>MONEY LAUNDERING </vt:lpstr>
      <vt:lpstr>FATF MUTUAL EVALUATION REPORT</vt:lpstr>
      <vt:lpstr>FATF RECOMMENDATIONS</vt:lpstr>
      <vt:lpstr>FATF RECOMMENDATIONS</vt:lpstr>
      <vt:lpstr>FATF RECOMMENDATIONS</vt:lpstr>
      <vt:lpstr>FATF RECOMMENDATIONS</vt:lpstr>
      <vt:lpstr>ASSET FORFEITURE  Adv Rabaji-Rasethaba </vt:lpstr>
      <vt:lpstr>ASSET FORFEITURE </vt:lpstr>
      <vt:lpstr>ASSET FORFEITURE SIGNIFICANT CASES</vt:lpstr>
      <vt:lpstr>OTHER AFU PRIORITIES</vt:lpstr>
      <vt:lpstr>OTHER AFU PRIORITIES</vt:lpstr>
      <vt:lpstr>INVESTIGATING DIRECTORATE Adv. Cronje</vt:lpstr>
      <vt:lpstr>INVESTIGATIVE DIRECTORATE - CASES IN COURT</vt:lpstr>
      <vt:lpstr>INVESTIGATIVE DIRECTORATE –  PREPARATION FOR THE SCC REPORT</vt:lpstr>
      <vt:lpstr>INVESTIGATIVE DIRECTORATE </vt:lpstr>
      <vt:lpstr>DIGITISATION  Adv du Plessis </vt:lpstr>
      <vt:lpstr>MOVING THE NPA INTO THE 21ST CENTURY</vt:lpstr>
      <vt:lpstr>Prioritising for impact in 2022  Adv de Kock </vt:lpstr>
      <vt:lpstr>BRINGING THE CORRUPT TO JUSTICE</vt:lpstr>
      <vt:lpstr>BUDGETING  Ms Morakile</vt:lpstr>
      <vt:lpstr>Slide 56</vt:lpstr>
      <vt:lpstr>Slide 57</vt:lpstr>
      <vt:lpstr>Slide 58</vt:lpstr>
      <vt:lpstr>Slide 59</vt:lpstr>
      <vt:lpstr>Slide 60</vt:lpstr>
      <vt:lpstr>Slide 61</vt:lpstr>
      <vt:lpstr>WAY FORWARD  NDPP</vt:lpstr>
      <vt:lpstr>WAY FORWARD</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Krause</dc:creator>
  <cp:lastModifiedBy>User</cp:lastModifiedBy>
  <cp:revision>451</cp:revision>
  <dcterms:created xsi:type="dcterms:W3CDTF">2020-09-10T12:50:56Z</dcterms:created>
  <dcterms:modified xsi:type="dcterms:W3CDTF">2021-11-17T18:35:47Z</dcterms:modified>
</cp:coreProperties>
</file>