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Default Extension="vml" ContentType="application/vnd.openxmlformats-officedocument.vmlDrawing"/>
  <Override PartName="/ppt/slides/slide89.xml" ContentType="application/vnd.openxmlformats-officedocument.presentationml.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2"/>
  </p:notesMasterIdLst>
  <p:sldIdLst>
    <p:sldId id="256" r:id="rId2"/>
    <p:sldId id="257" r:id="rId3"/>
    <p:sldId id="351" r:id="rId4"/>
    <p:sldId id="259" r:id="rId5"/>
    <p:sldId id="260" r:id="rId6"/>
    <p:sldId id="261" r:id="rId7"/>
    <p:sldId id="262" r:id="rId8"/>
    <p:sldId id="263" r:id="rId9"/>
    <p:sldId id="264" r:id="rId10"/>
    <p:sldId id="324" r:id="rId11"/>
    <p:sldId id="315" r:id="rId12"/>
    <p:sldId id="353" r:id="rId13"/>
    <p:sldId id="354" r:id="rId14"/>
    <p:sldId id="355" r:id="rId15"/>
    <p:sldId id="357" r:id="rId16"/>
    <p:sldId id="265" r:id="rId17"/>
    <p:sldId id="352" r:id="rId18"/>
    <p:sldId id="266" r:id="rId19"/>
    <p:sldId id="267" r:id="rId20"/>
    <p:sldId id="268" r:id="rId21"/>
    <p:sldId id="269" r:id="rId22"/>
    <p:sldId id="338" r:id="rId23"/>
    <p:sldId id="339" r:id="rId24"/>
    <p:sldId id="344" r:id="rId25"/>
    <p:sldId id="340" r:id="rId26"/>
    <p:sldId id="341" r:id="rId27"/>
    <p:sldId id="343" r:id="rId28"/>
    <p:sldId id="272" r:id="rId29"/>
    <p:sldId id="273" r:id="rId30"/>
    <p:sldId id="316" r:id="rId31"/>
    <p:sldId id="325" r:id="rId32"/>
    <p:sldId id="329" r:id="rId33"/>
    <p:sldId id="331" r:id="rId34"/>
    <p:sldId id="337" r:id="rId35"/>
    <p:sldId id="328" r:id="rId36"/>
    <p:sldId id="327" r:id="rId37"/>
    <p:sldId id="335" r:id="rId38"/>
    <p:sldId id="345" r:id="rId39"/>
    <p:sldId id="33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299" r:id="rId66"/>
    <p:sldId id="300" r:id="rId67"/>
    <p:sldId id="301" r:id="rId68"/>
    <p:sldId id="302" r:id="rId69"/>
    <p:sldId id="318" r:id="rId70"/>
    <p:sldId id="319" r:id="rId71"/>
    <p:sldId id="320" r:id="rId72"/>
    <p:sldId id="321" r:id="rId73"/>
    <p:sldId id="322" r:id="rId74"/>
    <p:sldId id="323" r:id="rId75"/>
    <p:sldId id="317" r:id="rId76"/>
    <p:sldId id="304" r:id="rId77"/>
    <p:sldId id="305" r:id="rId78"/>
    <p:sldId id="306" r:id="rId79"/>
    <p:sldId id="307" r:id="rId80"/>
    <p:sldId id="311" r:id="rId81"/>
    <p:sldId id="312" r:id="rId82"/>
    <p:sldId id="310" r:id="rId83"/>
    <p:sldId id="313" r:id="rId84"/>
    <p:sldId id="358" r:id="rId85"/>
    <p:sldId id="346" r:id="rId86"/>
    <p:sldId id="347" r:id="rId87"/>
    <p:sldId id="348" r:id="rId88"/>
    <p:sldId id="349" r:id="rId89"/>
    <p:sldId id="308" r:id="rId90"/>
    <p:sldId id="309" r:id="rId91"/>
  </p:sldIdLst>
  <p:sldSz cx="9144000" cy="6858000" type="screen4x3"/>
  <p:notesSz cx="6797675" cy="9872663"/>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8" d="100"/>
          <a:sy n="78" d="100"/>
        </p:scale>
        <p:origin x="-82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Mashabane\Documents\Quartely%20Reports%202020-21\Q4\Chart%20q4.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SMashabane\Documents\Quartely%20Reports%202020-21\Q4\Chart%20q4.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SMashabane\Documents\Quartely%20Reports%202020-21\Q4\Chart%20q4.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7.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SMashabane\Documents\Annual%20Report%202020-21\Annual%20performance.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C:\Users\nmatshusa\Downloads\final%20Minister%20report.%202021.xlsx" TargetMode="External"/><Relationship Id="rId1" Type="http://schemas.openxmlformats.org/officeDocument/2006/relationships/themeOverride" Target="../theme/themeOverride1.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xPr>
        <a:bodyPr rot="0" vert="horz"/>
        <a:lstStyle/>
        <a:p>
          <a:pPr>
            <a:defRPr sz="1800">
              <a:latin typeface="Arial" panose="020B0604020202020204" pitchFamily="34" charset="0"/>
              <a:cs typeface="Arial" panose="020B0604020202020204" pitchFamily="34" charset="0"/>
            </a:defRPr>
          </a:pPr>
          <a:endParaRPr lang="en-US"/>
        </a:p>
      </c:txPr>
    </c:title>
    <c:plotArea>
      <c:layout/>
      <c:barChart>
        <c:barDir val="col"/>
        <c:grouping val="clustered"/>
        <c:ser>
          <c:idx val="0"/>
          <c:order val="0"/>
          <c:tx>
            <c:strRef>
              <c:f>Sheet9!$B$3</c:f>
              <c:strCache>
                <c:ptCount val="1"/>
                <c:pt idx="0">
                  <c:v>Departmental Overall performance</c:v>
                </c:pt>
              </c:strCache>
            </c:strRef>
          </c:tx>
          <c:dLbls>
            <c:spPr>
              <a:noFill/>
              <a:ln>
                <a:noFill/>
              </a:ln>
              <a:effectLst/>
            </c:spPr>
            <c:txPr>
              <a:bodyPr rot="0" vert="horz"/>
              <a:lstStyle/>
              <a:p>
                <a:pPr>
                  <a:defRPr b="1">
                    <a:solidFill>
                      <a:schemeClr val="bg1"/>
                    </a:solidFill>
                    <a:latin typeface="Arial" panose="020B0604020202020204" pitchFamily="34" charset="0"/>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Sheet9!$C$2:$D$2</c:f>
              <c:strCache>
                <c:ptCount val="2"/>
                <c:pt idx="0">
                  <c:v>Targets achieved</c:v>
                </c:pt>
                <c:pt idx="1">
                  <c:v>Targets not achieved</c:v>
                </c:pt>
              </c:strCache>
            </c:strRef>
          </c:cat>
          <c:val>
            <c:numRef>
              <c:f>Sheet9!$C$3:$D$3</c:f>
              <c:numCache>
                <c:formatCode>0%</c:formatCode>
                <c:ptCount val="2"/>
                <c:pt idx="0">
                  <c:v>0.66000000000000025</c:v>
                </c:pt>
                <c:pt idx="1">
                  <c:v>0.34000000000000014</c:v>
                </c:pt>
              </c:numCache>
            </c:numRef>
          </c:val>
          <c:extLst xmlns:c16r2="http://schemas.microsoft.com/office/drawing/2015/06/chart">
            <c:ext xmlns:c16="http://schemas.microsoft.com/office/drawing/2014/chart" uri="{C3380CC4-5D6E-409C-BE32-E72D297353CC}">
              <c16:uniqueId val="{00000000-719B-4503-AF0F-D278B92BBD00}"/>
            </c:ext>
          </c:extLst>
        </c:ser>
        <c:dLbls>
          <c:showVal val="1"/>
        </c:dLbls>
        <c:gapWidth val="100"/>
        <c:overlap val="-24"/>
        <c:axId val="99744768"/>
        <c:axId val="100020992"/>
      </c:barChart>
      <c:catAx>
        <c:axId val="99744768"/>
        <c:scaling>
          <c:orientation val="minMax"/>
        </c:scaling>
        <c:axPos val="b"/>
        <c:numFmt formatCode="General" sourceLinked="1"/>
        <c:majorTickMark val="none"/>
        <c:tickLblPos val="nextTo"/>
        <c:txPr>
          <a:bodyPr rot="-60000000" vert="horz"/>
          <a:lstStyle/>
          <a:p>
            <a:pPr>
              <a:defRPr>
                <a:latin typeface="Arial" panose="020B0604020202020204" pitchFamily="34" charset="0"/>
                <a:cs typeface="Arial" panose="020B0604020202020204" pitchFamily="34" charset="0"/>
              </a:defRPr>
            </a:pPr>
            <a:endParaRPr lang="en-US"/>
          </a:p>
        </c:txPr>
        <c:crossAx val="100020992"/>
        <c:crosses val="autoZero"/>
        <c:auto val="1"/>
        <c:lblAlgn val="ctr"/>
        <c:lblOffset val="100"/>
      </c:catAx>
      <c:valAx>
        <c:axId val="100020992"/>
        <c:scaling>
          <c:orientation val="minMax"/>
        </c:scaling>
        <c:axPos val="l"/>
        <c:numFmt formatCode="0%" sourceLinked="1"/>
        <c:majorTickMark val="none"/>
        <c:tickLblPos val="nextTo"/>
        <c:txPr>
          <a:bodyPr rot="-60000000" vert="horz"/>
          <a:lstStyle/>
          <a:p>
            <a:pPr>
              <a:defRPr b="1">
                <a:latin typeface="Arial" panose="020B0604020202020204" pitchFamily="34" charset="0"/>
                <a:cs typeface="Arial" panose="020B0604020202020204" pitchFamily="34" charset="0"/>
              </a:defRPr>
            </a:pPr>
            <a:endParaRPr lang="en-US"/>
          </a:p>
        </c:txPr>
        <c:crossAx val="99744768"/>
        <c:crosses val="autoZero"/>
        <c:crossBetween val="between"/>
      </c:valAx>
    </c:plotArea>
    <c:plotVisOnly val="1"/>
    <c:dispBlanksAs val="gap"/>
  </c:chart>
  <c:spPr>
    <a:solidFill>
      <a:schemeClr val="lt1"/>
    </a:solidFill>
    <a:ln w="12700" cap="flat" cmpd="sng" algn="ctr">
      <a:solidFill>
        <a:schemeClr val="accent1"/>
      </a:solidFill>
      <a:prstDash val="solid"/>
      <a:miter lim="800000"/>
    </a:ln>
    <a:effectLst/>
  </c:spPr>
  <c:txPr>
    <a:bodyPr/>
    <a:lstStyle/>
    <a:p>
      <a:pPr>
        <a:defRPr sz="1600">
          <a:solidFill>
            <a:schemeClr val="dk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vert="horz"/>
          <a:lstStyle/>
          <a:p>
            <a:pPr>
              <a:defRPr/>
            </a:pPr>
            <a:r>
              <a:rPr lang="en-US" sz="1800" dirty="0">
                <a:latin typeface="Arial" panose="020B0604020202020204" pitchFamily="34" charset="0"/>
                <a:cs typeface="Arial" panose="020B0604020202020204" pitchFamily="34" charset="0"/>
              </a:rPr>
              <a:t>PROGRAMME 1 PERFORMANCE</a:t>
            </a:r>
          </a:p>
        </c:rich>
      </c:tx>
      <c:layout/>
      <c:spPr>
        <a:noFill/>
        <a:ln>
          <a:noFill/>
        </a:ln>
        <a:effectLst/>
      </c:spPr>
    </c:title>
    <c:plotArea>
      <c:layout/>
      <c:barChart>
        <c:barDir val="col"/>
        <c:grouping val="clustered"/>
        <c:ser>
          <c:idx val="0"/>
          <c:order val="0"/>
          <c:tx>
            <c:strRef>
              <c:f>Sheet10!$B$3</c:f>
              <c:strCache>
                <c:ptCount val="1"/>
                <c:pt idx="0">
                  <c:v>Programme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vert="horz"/>
              <a:lstStyle/>
              <a:p>
                <a:pPr>
                  <a:defRPr b="1">
                    <a:solidFill>
                      <a:schemeClr val="bg1"/>
                    </a:solidFill>
                    <a:latin typeface="Arial" panose="020B0604020202020204" pitchFamily="34" charset="0"/>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Sheet10!$C$2:$E$2</c:f>
              <c:strCache>
                <c:ptCount val="2"/>
                <c:pt idx="0">
                  <c:v>Targets achieved</c:v>
                </c:pt>
                <c:pt idx="1">
                  <c:v>Targets not achieved</c:v>
                </c:pt>
              </c:strCache>
            </c:strRef>
          </c:cat>
          <c:val>
            <c:numRef>
              <c:f>Sheet10!$C$3:$E$3</c:f>
              <c:numCache>
                <c:formatCode>0%</c:formatCode>
                <c:ptCount val="3"/>
                <c:pt idx="0">
                  <c:v>0.4</c:v>
                </c:pt>
                <c:pt idx="1">
                  <c:v>0.6000000000000002</c:v>
                </c:pt>
              </c:numCache>
            </c:numRef>
          </c:val>
          <c:extLst xmlns:c16r2="http://schemas.microsoft.com/office/drawing/2015/06/chart">
            <c:ext xmlns:c16="http://schemas.microsoft.com/office/drawing/2014/chart" uri="{C3380CC4-5D6E-409C-BE32-E72D297353CC}">
              <c16:uniqueId val="{00000000-3D2F-4186-A5FA-50D6217A2E0E}"/>
            </c:ext>
          </c:extLst>
        </c:ser>
        <c:gapWidth val="75"/>
        <c:overlap val="40"/>
        <c:axId val="149891712"/>
        <c:axId val="149897600"/>
      </c:barChart>
      <c:catAx>
        <c:axId val="149891712"/>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vert="horz"/>
          <a:lstStyle/>
          <a:p>
            <a:pPr>
              <a:defRPr>
                <a:latin typeface="Arial" panose="020B0604020202020204" pitchFamily="34" charset="0"/>
                <a:cs typeface="Arial" panose="020B0604020202020204" pitchFamily="34" charset="0"/>
              </a:defRPr>
            </a:pPr>
            <a:endParaRPr lang="en-US"/>
          </a:p>
        </c:txPr>
        <c:crossAx val="149897600"/>
        <c:crosses val="autoZero"/>
        <c:auto val="1"/>
        <c:lblAlgn val="ctr"/>
        <c:lblOffset val="100"/>
      </c:catAx>
      <c:valAx>
        <c:axId val="149897600"/>
        <c:scaling>
          <c:orientation val="minMax"/>
        </c:scaling>
        <c:axPos val="l"/>
        <c:majorGridlines>
          <c:spPr>
            <a:ln w="9525" cap="flat" cmpd="sng" algn="ctr">
              <a:solidFill>
                <a:schemeClr val="lt1">
                  <a:lumMod val="95000"/>
                  <a:alpha val="10000"/>
                </a:schemeClr>
              </a:solidFill>
              <a:round/>
            </a:ln>
            <a:effectLst/>
          </c:spPr>
        </c:majorGridlines>
        <c:numFmt formatCode="0%" sourceLinked="1"/>
        <c:majorTickMark val="none"/>
        <c:tickLblPos val="nextTo"/>
        <c:spPr>
          <a:noFill/>
          <a:ln>
            <a:noFill/>
          </a:ln>
          <a:effectLst/>
        </c:spPr>
        <c:txPr>
          <a:bodyPr rot="-60000000" vert="horz"/>
          <a:lstStyle/>
          <a:p>
            <a:pPr>
              <a:defRPr b="1">
                <a:latin typeface="Arial" panose="020B0604020202020204" pitchFamily="34" charset="0"/>
                <a:cs typeface="Arial" panose="020B0604020202020204" pitchFamily="34" charset="0"/>
              </a:defRPr>
            </a:pPr>
            <a:endParaRPr lang="en-US"/>
          </a:p>
        </c:txPr>
        <c:crossAx val="149891712"/>
        <c:crosses val="autoZero"/>
        <c:crossBetween val="between"/>
      </c:valAx>
      <c:spPr>
        <a:noFill/>
        <a:ln>
          <a:noFill/>
        </a:ln>
        <a:effectLst/>
      </c:spPr>
    </c:plotArea>
    <c:plotVisOnly val="1"/>
    <c:dispBlanksAs val="gap"/>
  </c:chart>
  <c:spPr>
    <a:solidFill>
      <a:schemeClr val="lt1"/>
    </a:solidFill>
    <a:ln w="12700" cap="flat" cmpd="sng" algn="ctr">
      <a:solidFill>
        <a:schemeClr val="accent1"/>
      </a:solidFill>
      <a:prstDash val="solid"/>
      <a:miter lim="800000"/>
    </a:ln>
    <a:effectLst/>
  </c:spPr>
  <c:txPr>
    <a:bodyPr/>
    <a:lstStyle/>
    <a:p>
      <a:pPr>
        <a:defRPr sz="1600">
          <a:solidFill>
            <a:schemeClr val="dk1"/>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rot="0" vert="horz"/>
          <a:lstStyle/>
          <a:p>
            <a:pPr>
              <a:defRPr/>
            </a:pPr>
            <a:r>
              <a:rPr lang="en-ZA" sz="1800" dirty="0">
                <a:latin typeface="Arial" panose="020B0604020202020204" pitchFamily="34" charset="0"/>
                <a:cs typeface="Arial" panose="020B0604020202020204" pitchFamily="34" charset="0"/>
              </a:rPr>
              <a:t>PROGRAMME 2 PERFORMANCE</a:t>
            </a:r>
          </a:p>
        </c:rich>
      </c:tx>
      <c:layout/>
      <c:spPr>
        <a:noFill/>
        <a:ln>
          <a:noFill/>
        </a:ln>
        <a:effectLst/>
      </c:spPr>
    </c:title>
    <c:plotArea>
      <c:layout/>
      <c:barChart>
        <c:barDir val="col"/>
        <c:grouping val="clustered"/>
        <c:ser>
          <c:idx val="0"/>
          <c:order val="0"/>
          <c:tx>
            <c:strRef>
              <c:f>Sheet11!$B$3</c:f>
              <c:strCache>
                <c:ptCount val="1"/>
                <c:pt idx="0">
                  <c:v>Programme 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vert="horz"/>
              <a:lstStyle/>
              <a:p>
                <a:pPr>
                  <a:defRPr b="1">
                    <a:solidFill>
                      <a:schemeClr val="bg1"/>
                    </a:solidFill>
                    <a:latin typeface="Arial" panose="020B0604020202020204" pitchFamily="34" charset="0"/>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Sheet11!$C$2:$D$2</c:f>
              <c:strCache>
                <c:ptCount val="2"/>
                <c:pt idx="0">
                  <c:v>Targets achieved</c:v>
                </c:pt>
                <c:pt idx="1">
                  <c:v>Targets not achieved</c:v>
                </c:pt>
              </c:strCache>
            </c:strRef>
          </c:cat>
          <c:val>
            <c:numRef>
              <c:f>Sheet11!$C$3:$D$3</c:f>
              <c:numCache>
                <c:formatCode>0%</c:formatCode>
                <c:ptCount val="2"/>
                <c:pt idx="0">
                  <c:v>0.81</c:v>
                </c:pt>
                <c:pt idx="1">
                  <c:v>0.19</c:v>
                </c:pt>
              </c:numCache>
            </c:numRef>
          </c:val>
          <c:extLst xmlns:c16r2="http://schemas.microsoft.com/office/drawing/2015/06/chart">
            <c:ext xmlns:c16="http://schemas.microsoft.com/office/drawing/2014/chart" uri="{C3380CC4-5D6E-409C-BE32-E72D297353CC}">
              <c16:uniqueId val="{00000000-551F-47A2-A2FF-08842A9AA326}"/>
            </c:ext>
          </c:extLst>
        </c:ser>
        <c:gapWidth val="75"/>
        <c:overlap val="40"/>
        <c:axId val="100058624"/>
        <c:axId val="100060160"/>
      </c:barChart>
      <c:catAx>
        <c:axId val="100058624"/>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vert="horz"/>
          <a:lstStyle/>
          <a:p>
            <a:pPr>
              <a:defRPr>
                <a:latin typeface="Arial" panose="020B0604020202020204" pitchFamily="34" charset="0"/>
                <a:cs typeface="Arial" panose="020B0604020202020204" pitchFamily="34" charset="0"/>
              </a:defRPr>
            </a:pPr>
            <a:endParaRPr lang="en-US"/>
          </a:p>
        </c:txPr>
        <c:crossAx val="100060160"/>
        <c:crosses val="autoZero"/>
        <c:auto val="1"/>
        <c:lblAlgn val="ctr"/>
        <c:lblOffset val="100"/>
      </c:catAx>
      <c:valAx>
        <c:axId val="100060160"/>
        <c:scaling>
          <c:orientation val="minMax"/>
        </c:scaling>
        <c:axPos val="l"/>
        <c:majorGridlines>
          <c:spPr>
            <a:ln w="9525" cap="flat" cmpd="sng" algn="ctr">
              <a:solidFill>
                <a:schemeClr val="lt1">
                  <a:lumMod val="95000"/>
                  <a:alpha val="10000"/>
                </a:schemeClr>
              </a:solidFill>
              <a:round/>
            </a:ln>
            <a:effectLst/>
          </c:spPr>
        </c:majorGridlines>
        <c:numFmt formatCode="0%" sourceLinked="1"/>
        <c:majorTickMark val="none"/>
        <c:tickLblPos val="nextTo"/>
        <c:spPr>
          <a:noFill/>
          <a:ln>
            <a:noFill/>
          </a:ln>
          <a:effectLst/>
        </c:spPr>
        <c:txPr>
          <a:bodyPr rot="-60000000" vert="horz"/>
          <a:lstStyle/>
          <a:p>
            <a:pPr>
              <a:defRPr b="1">
                <a:latin typeface="Arial" panose="020B0604020202020204" pitchFamily="34" charset="0"/>
                <a:cs typeface="Arial" panose="020B0604020202020204" pitchFamily="34" charset="0"/>
              </a:defRPr>
            </a:pPr>
            <a:endParaRPr lang="en-US"/>
          </a:p>
        </c:txPr>
        <c:crossAx val="100058624"/>
        <c:crosses val="autoZero"/>
        <c:crossBetween val="between"/>
      </c:valAx>
      <c:spPr>
        <a:noFill/>
        <a:ln>
          <a:noFill/>
        </a:ln>
        <a:effectLst/>
      </c:spPr>
    </c:plotArea>
    <c:plotVisOnly val="1"/>
    <c:dispBlanksAs val="gap"/>
  </c:chart>
  <c:spPr>
    <a:solidFill>
      <a:schemeClr val="lt1"/>
    </a:solidFill>
    <a:ln w="12700" cap="flat" cmpd="sng" algn="ctr">
      <a:solidFill>
        <a:schemeClr val="accent1"/>
      </a:solidFill>
      <a:prstDash val="solid"/>
      <a:miter lim="800000"/>
    </a:ln>
    <a:effectLst/>
  </c:spPr>
  <c:txPr>
    <a:bodyPr/>
    <a:lstStyle/>
    <a:p>
      <a:pPr>
        <a:defRPr sz="1600">
          <a:solidFill>
            <a:schemeClr val="dk1"/>
          </a:solidFill>
          <a:latin typeface="+mn-lt"/>
          <a:ea typeface="+mn-ea"/>
          <a:cs typeface="+mn-cs"/>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rot="0" vert="horz"/>
          <a:lstStyle/>
          <a:p>
            <a:pPr>
              <a:defRPr/>
            </a:pPr>
            <a:r>
              <a:rPr lang="en-US" dirty="0">
                <a:latin typeface="Arial" panose="020B0604020202020204" pitchFamily="34" charset="0"/>
                <a:cs typeface="Arial" panose="020B0604020202020204" pitchFamily="34" charset="0"/>
              </a:rPr>
              <a:t>PROGRAMME 3 PERFORMANCE</a:t>
            </a:r>
          </a:p>
        </c:rich>
      </c:tx>
      <c:spPr>
        <a:noFill/>
        <a:ln>
          <a:noFill/>
        </a:ln>
        <a:effectLst/>
      </c:spPr>
    </c:title>
    <c:plotArea>
      <c:layout/>
      <c:barChart>
        <c:barDir val="col"/>
        <c:grouping val="clustered"/>
        <c:ser>
          <c:idx val="0"/>
          <c:order val="0"/>
          <c:tx>
            <c:strRef>
              <c:f>Sheet12!$B$3</c:f>
              <c:strCache>
                <c:ptCount val="1"/>
                <c:pt idx="0">
                  <c:v>Programme 3</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vert="horz"/>
              <a:lstStyle/>
              <a:p>
                <a:pPr>
                  <a:defRPr sz="1600" b="1">
                    <a:solidFill>
                      <a:schemeClr val="bg1"/>
                    </a:solidFill>
                    <a:latin typeface="Arial" panose="020B0604020202020204" pitchFamily="34" charset="0"/>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Sheet12!$C$2:$D$2</c:f>
              <c:strCache>
                <c:ptCount val="2"/>
                <c:pt idx="0">
                  <c:v>Targets achieved</c:v>
                </c:pt>
                <c:pt idx="1">
                  <c:v>Targets not achieved</c:v>
                </c:pt>
              </c:strCache>
            </c:strRef>
          </c:cat>
          <c:val>
            <c:numRef>
              <c:f>Sheet12!$C$3:$D$3</c:f>
              <c:numCache>
                <c:formatCode>0%</c:formatCode>
                <c:ptCount val="2"/>
                <c:pt idx="0">
                  <c:v>0.75000000000000022</c:v>
                </c:pt>
                <c:pt idx="1">
                  <c:v>0.25</c:v>
                </c:pt>
              </c:numCache>
            </c:numRef>
          </c:val>
          <c:extLst xmlns:c16r2="http://schemas.microsoft.com/office/drawing/2015/06/chart">
            <c:ext xmlns:c16="http://schemas.microsoft.com/office/drawing/2014/chart" uri="{C3380CC4-5D6E-409C-BE32-E72D297353CC}">
              <c16:uniqueId val="{00000000-702D-4160-8BEC-5B3ABC840D4F}"/>
            </c:ext>
          </c:extLst>
        </c:ser>
        <c:gapWidth val="75"/>
        <c:overlap val="40"/>
        <c:axId val="101841920"/>
        <c:axId val="37756928"/>
      </c:barChart>
      <c:catAx>
        <c:axId val="101841920"/>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vert="horz"/>
          <a:lstStyle/>
          <a:p>
            <a:pPr>
              <a:defRPr sz="1600">
                <a:latin typeface="Arial" panose="020B0604020202020204" pitchFamily="34" charset="0"/>
                <a:cs typeface="Arial" panose="020B0604020202020204" pitchFamily="34" charset="0"/>
              </a:defRPr>
            </a:pPr>
            <a:endParaRPr lang="en-US"/>
          </a:p>
        </c:txPr>
        <c:crossAx val="37756928"/>
        <c:crosses val="autoZero"/>
        <c:auto val="1"/>
        <c:lblAlgn val="ctr"/>
        <c:lblOffset val="100"/>
      </c:catAx>
      <c:valAx>
        <c:axId val="37756928"/>
        <c:scaling>
          <c:orientation val="minMax"/>
        </c:scaling>
        <c:axPos val="l"/>
        <c:majorGridlines>
          <c:spPr>
            <a:ln w="9525" cap="flat" cmpd="sng" algn="ctr">
              <a:solidFill>
                <a:schemeClr val="lt1">
                  <a:lumMod val="95000"/>
                  <a:alpha val="10000"/>
                </a:schemeClr>
              </a:solidFill>
              <a:round/>
            </a:ln>
            <a:effectLst/>
          </c:spPr>
        </c:majorGridlines>
        <c:numFmt formatCode="0%" sourceLinked="1"/>
        <c:majorTickMark val="none"/>
        <c:tickLblPos val="nextTo"/>
        <c:spPr>
          <a:noFill/>
          <a:ln>
            <a:noFill/>
          </a:ln>
          <a:effectLst/>
        </c:spPr>
        <c:txPr>
          <a:bodyPr rot="-60000000" vert="horz"/>
          <a:lstStyle/>
          <a:p>
            <a:pPr>
              <a:defRPr sz="1600" b="1">
                <a:latin typeface="Arial" panose="020B0604020202020204" pitchFamily="34" charset="0"/>
                <a:cs typeface="Arial" panose="020B0604020202020204" pitchFamily="34" charset="0"/>
              </a:defRPr>
            </a:pPr>
            <a:endParaRPr lang="en-US"/>
          </a:p>
        </c:txPr>
        <c:crossAx val="101841920"/>
        <c:crosses val="autoZero"/>
        <c:crossBetween val="between"/>
      </c:valAx>
      <c:spPr>
        <a:noFill/>
        <a:ln>
          <a:noFill/>
        </a:ln>
        <a:effectLst/>
      </c:spPr>
    </c:plotArea>
    <c:plotVisOnly val="1"/>
    <c:dispBlanksAs val="gap"/>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rot="0" vert="horz"/>
          <a:lstStyle/>
          <a:p>
            <a:pPr>
              <a:defRPr/>
            </a:pPr>
            <a:r>
              <a:rPr lang="en-ZA" dirty="0">
                <a:latin typeface="Arial" panose="020B0604020202020204" pitchFamily="34" charset="0"/>
                <a:cs typeface="Arial" panose="020B0604020202020204" pitchFamily="34" charset="0"/>
              </a:rPr>
              <a:t>PROGRAMME 4</a:t>
            </a:r>
            <a:r>
              <a:rPr lang="en-US" dirty="0">
                <a:latin typeface="Arial" panose="020B0604020202020204" pitchFamily="34" charset="0"/>
                <a:cs typeface="Arial" panose="020B0604020202020204" pitchFamily="34" charset="0"/>
              </a:rPr>
              <a:t> PERFORMANCE</a:t>
            </a:r>
            <a:endParaRPr lang="en-ZA" dirty="0">
              <a:latin typeface="Arial" panose="020B0604020202020204" pitchFamily="34" charset="0"/>
              <a:cs typeface="Arial" panose="020B0604020202020204" pitchFamily="34" charset="0"/>
            </a:endParaRPr>
          </a:p>
        </c:rich>
      </c:tx>
      <c:spPr>
        <a:noFill/>
        <a:ln>
          <a:noFill/>
        </a:ln>
        <a:effectLst/>
      </c:spPr>
    </c:title>
    <c:plotArea>
      <c:layout/>
      <c:barChart>
        <c:barDir val="col"/>
        <c:grouping val="clustered"/>
        <c:ser>
          <c:idx val="0"/>
          <c:order val="0"/>
          <c:tx>
            <c:strRef>
              <c:f>Sheet13!$B$3</c:f>
              <c:strCache>
                <c:ptCount val="1"/>
                <c:pt idx="0">
                  <c:v>Programme 4</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vert="horz"/>
              <a:lstStyle/>
              <a:p>
                <a:pPr>
                  <a:defRPr sz="1600" b="1">
                    <a:solidFill>
                      <a:schemeClr val="bg1"/>
                    </a:solidFill>
                    <a:latin typeface="Arial" panose="020B0604020202020204" pitchFamily="34" charset="0"/>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Sheet13!$C$2:$D$2</c:f>
              <c:strCache>
                <c:ptCount val="2"/>
                <c:pt idx="0">
                  <c:v>Targets achieved</c:v>
                </c:pt>
                <c:pt idx="1">
                  <c:v>Targets not achieved</c:v>
                </c:pt>
              </c:strCache>
            </c:strRef>
          </c:cat>
          <c:val>
            <c:numRef>
              <c:f>Sheet13!$C$3:$D$3</c:f>
              <c:numCache>
                <c:formatCode>0%</c:formatCode>
                <c:ptCount val="2"/>
                <c:pt idx="0">
                  <c:v>0.5</c:v>
                </c:pt>
                <c:pt idx="1">
                  <c:v>0.5</c:v>
                </c:pt>
              </c:numCache>
            </c:numRef>
          </c:val>
          <c:extLst xmlns:c16r2="http://schemas.microsoft.com/office/drawing/2015/06/chart">
            <c:ext xmlns:c16="http://schemas.microsoft.com/office/drawing/2014/chart" uri="{C3380CC4-5D6E-409C-BE32-E72D297353CC}">
              <c16:uniqueId val="{00000000-29E7-4B23-9BD9-61951CE31C78}"/>
            </c:ext>
          </c:extLst>
        </c:ser>
        <c:gapWidth val="75"/>
        <c:overlap val="40"/>
        <c:axId val="99925376"/>
        <c:axId val="99931264"/>
      </c:barChart>
      <c:catAx>
        <c:axId val="99925376"/>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vert="horz"/>
          <a:lstStyle/>
          <a:p>
            <a:pPr>
              <a:defRPr sz="1600">
                <a:latin typeface="Arial" panose="020B0604020202020204" pitchFamily="34" charset="0"/>
                <a:cs typeface="Arial" panose="020B0604020202020204" pitchFamily="34" charset="0"/>
              </a:defRPr>
            </a:pPr>
            <a:endParaRPr lang="en-US"/>
          </a:p>
        </c:txPr>
        <c:crossAx val="99931264"/>
        <c:crosses val="autoZero"/>
        <c:auto val="1"/>
        <c:lblAlgn val="ctr"/>
        <c:lblOffset val="100"/>
      </c:catAx>
      <c:valAx>
        <c:axId val="99931264"/>
        <c:scaling>
          <c:orientation val="minMax"/>
        </c:scaling>
        <c:axPos val="l"/>
        <c:majorGridlines>
          <c:spPr>
            <a:ln w="9525" cap="flat" cmpd="sng" algn="ctr">
              <a:solidFill>
                <a:schemeClr val="lt1">
                  <a:lumMod val="95000"/>
                  <a:alpha val="10000"/>
                </a:schemeClr>
              </a:solidFill>
              <a:round/>
            </a:ln>
            <a:effectLst/>
          </c:spPr>
        </c:majorGridlines>
        <c:numFmt formatCode="0%" sourceLinked="1"/>
        <c:majorTickMark val="none"/>
        <c:tickLblPos val="nextTo"/>
        <c:spPr>
          <a:noFill/>
          <a:ln>
            <a:noFill/>
          </a:ln>
          <a:effectLst/>
        </c:spPr>
        <c:txPr>
          <a:bodyPr rot="-60000000" vert="horz"/>
          <a:lstStyle/>
          <a:p>
            <a:pPr>
              <a:defRPr sz="1600" b="1">
                <a:latin typeface="Arial" panose="020B0604020202020204" pitchFamily="34" charset="0"/>
                <a:cs typeface="Arial" panose="020B0604020202020204" pitchFamily="34" charset="0"/>
              </a:defRPr>
            </a:pPr>
            <a:endParaRPr lang="en-US"/>
          </a:p>
        </c:txPr>
        <c:crossAx val="99925376"/>
        <c:crosses val="autoZero"/>
        <c:crossBetween val="between"/>
      </c:valAx>
      <c:spPr>
        <a:noFill/>
        <a:ln>
          <a:noFill/>
        </a:ln>
        <a:effectLst/>
      </c:spPr>
    </c:plotArea>
    <c:plotVisOnly val="1"/>
    <c:dispBlanksAs val="gap"/>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rot="0" vert="horz"/>
          <a:lstStyle/>
          <a:p>
            <a:pPr>
              <a:defRPr/>
            </a:pPr>
            <a:r>
              <a:rPr lang="en-US" dirty="0">
                <a:latin typeface="Arial" panose="020B0604020202020204" pitchFamily="34" charset="0"/>
                <a:cs typeface="Arial" panose="020B0604020202020204" pitchFamily="34" charset="0"/>
              </a:rPr>
              <a:t>PROGRAMME 5 PERFORMANCE</a:t>
            </a:r>
          </a:p>
        </c:rich>
      </c:tx>
      <c:layout>
        <c:manualLayout>
          <c:xMode val="edge"/>
          <c:yMode val="edge"/>
          <c:x val="0.30806372499613643"/>
          <c:y val="4.667363096042023E-2"/>
        </c:manualLayout>
      </c:layout>
      <c:spPr>
        <a:noFill/>
        <a:ln>
          <a:noFill/>
        </a:ln>
        <a:effectLst/>
      </c:spPr>
    </c:title>
    <c:plotArea>
      <c:layout/>
      <c:barChart>
        <c:barDir val="col"/>
        <c:grouping val="clustered"/>
        <c:ser>
          <c:idx val="0"/>
          <c:order val="0"/>
          <c:tx>
            <c:strRef>
              <c:f>Sheet14!$B$3</c:f>
              <c:strCache>
                <c:ptCount val="1"/>
                <c:pt idx="0">
                  <c:v>Programme 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vert="horz"/>
              <a:lstStyle/>
              <a:p>
                <a:pPr>
                  <a:defRPr sz="1600" b="1">
                    <a:solidFill>
                      <a:schemeClr val="bg1"/>
                    </a:solidFill>
                    <a:latin typeface="Arial" panose="020B0604020202020204" pitchFamily="34" charset="0"/>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Sheet14!$C$2:$E$2</c:f>
              <c:strCache>
                <c:ptCount val="2"/>
                <c:pt idx="0">
                  <c:v>Targets achieved</c:v>
                </c:pt>
                <c:pt idx="1">
                  <c:v>Targets not achieved</c:v>
                </c:pt>
              </c:strCache>
            </c:strRef>
          </c:cat>
          <c:val>
            <c:numRef>
              <c:f>Sheet14!$C$3:$E$3</c:f>
              <c:numCache>
                <c:formatCode>0%</c:formatCode>
                <c:ptCount val="3"/>
                <c:pt idx="0">
                  <c:v>0.67000000000000026</c:v>
                </c:pt>
                <c:pt idx="1">
                  <c:v>0.33000000000000013</c:v>
                </c:pt>
              </c:numCache>
            </c:numRef>
          </c:val>
          <c:extLst xmlns:c16r2="http://schemas.microsoft.com/office/drawing/2015/06/chart">
            <c:ext xmlns:c16="http://schemas.microsoft.com/office/drawing/2014/chart" uri="{C3380CC4-5D6E-409C-BE32-E72D297353CC}">
              <c16:uniqueId val="{00000000-08CA-483A-B712-B78E3F2304B9}"/>
            </c:ext>
          </c:extLst>
        </c:ser>
        <c:gapWidth val="75"/>
        <c:overlap val="40"/>
        <c:axId val="37839232"/>
        <c:axId val="37840768"/>
      </c:barChart>
      <c:catAx>
        <c:axId val="37839232"/>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vert="horz"/>
          <a:lstStyle/>
          <a:p>
            <a:pPr>
              <a:defRPr sz="1600">
                <a:latin typeface="Arial" panose="020B0604020202020204" pitchFamily="34" charset="0"/>
                <a:cs typeface="Arial" panose="020B0604020202020204" pitchFamily="34" charset="0"/>
              </a:defRPr>
            </a:pPr>
            <a:endParaRPr lang="en-US"/>
          </a:p>
        </c:txPr>
        <c:crossAx val="37840768"/>
        <c:crosses val="autoZero"/>
        <c:auto val="1"/>
        <c:lblAlgn val="ctr"/>
        <c:lblOffset val="100"/>
      </c:catAx>
      <c:valAx>
        <c:axId val="37840768"/>
        <c:scaling>
          <c:orientation val="minMax"/>
        </c:scaling>
        <c:axPos val="l"/>
        <c:majorGridlines>
          <c:spPr>
            <a:ln w="9525" cap="flat" cmpd="sng" algn="ctr">
              <a:solidFill>
                <a:schemeClr val="lt1">
                  <a:lumMod val="95000"/>
                  <a:alpha val="10000"/>
                </a:schemeClr>
              </a:solidFill>
              <a:round/>
            </a:ln>
            <a:effectLst/>
          </c:spPr>
        </c:majorGridlines>
        <c:numFmt formatCode="0%" sourceLinked="1"/>
        <c:majorTickMark val="none"/>
        <c:tickLblPos val="nextTo"/>
        <c:spPr>
          <a:noFill/>
          <a:ln>
            <a:noFill/>
          </a:ln>
          <a:effectLst/>
        </c:spPr>
        <c:txPr>
          <a:bodyPr rot="-60000000" vert="horz"/>
          <a:lstStyle/>
          <a:p>
            <a:pPr>
              <a:defRPr sz="1600" b="1">
                <a:latin typeface="Arial" panose="020B0604020202020204" pitchFamily="34" charset="0"/>
                <a:cs typeface="Arial" panose="020B0604020202020204" pitchFamily="34" charset="0"/>
              </a:defRPr>
            </a:pPr>
            <a:endParaRPr lang="en-US"/>
          </a:p>
        </c:txPr>
        <c:crossAx val="37839232"/>
        <c:crosses val="autoZero"/>
        <c:crossBetween val="between"/>
      </c:valAx>
      <c:spPr>
        <a:noFill/>
        <a:ln>
          <a:noFill/>
        </a:ln>
        <a:effectLst/>
      </c:spPr>
    </c:plotArea>
    <c:plotVisOnly val="1"/>
    <c:dispBlanksAs val="gap"/>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00" b="1" i="0" u="none" strike="noStrike" kern="1200" cap="all" spc="100" normalizeH="0" baseline="0">
                <a:solidFill>
                  <a:schemeClr val="lt1"/>
                </a:solidFill>
                <a:latin typeface="Arial" panose="020B0604020202020204" pitchFamily="34" charset="0"/>
                <a:ea typeface="+mn-ea"/>
                <a:cs typeface="Arial" panose="020B0604020202020204" pitchFamily="34" charset="0"/>
              </a:defRPr>
            </a:pPr>
            <a:r>
              <a:rPr lang="en-US" sz="1800" dirty="0">
                <a:latin typeface="Arial" panose="020B0604020202020204" pitchFamily="34" charset="0"/>
                <a:cs typeface="Arial" panose="020B0604020202020204" pitchFamily="34" charset="0"/>
              </a:rPr>
              <a:t>COMPARASION OF ANNUAL PERFORMANCE</a:t>
            </a:r>
            <a:endParaRPr lang="en-ZA" sz="1800" dirty="0">
              <a:latin typeface="Arial" panose="020B0604020202020204" pitchFamily="34" charset="0"/>
              <a:cs typeface="Arial" panose="020B0604020202020204" pitchFamily="34" charset="0"/>
            </a:endParaRPr>
          </a:p>
          <a:p>
            <a:pPr>
              <a:defRPr sz="1800" b="1" i="0" u="none" strike="noStrike" kern="1200" cap="all" spc="100" normalizeH="0" baseline="0">
                <a:solidFill>
                  <a:schemeClr val="lt1"/>
                </a:solidFill>
                <a:latin typeface="Arial" panose="020B0604020202020204" pitchFamily="34" charset="0"/>
                <a:ea typeface="+mn-ea"/>
                <a:cs typeface="Arial" panose="020B0604020202020204" pitchFamily="34" charset="0"/>
              </a:defRPr>
            </a:pPr>
            <a:r>
              <a:rPr lang="en-US" sz="1800" dirty="0">
                <a:latin typeface="Arial" panose="020B0604020202020204" pitchFamily="34" charset="0"/>
                <a:cs typeface="Arial" panose="020B0604020202020204" pitchFamily="34" charset="0"/>
              </a:rPr>
              <a:t> FROM 2017/18 TO 2020/21  </a:t>
            </a:r>
            <a:endParaRPr lang="en-ZA" sz="1800" dirty="0">
              <a:latin typeface="Arial" panose="020B0604020202020204" pitchFamily="34" charset="0"/>
              <a:cs typeface="Arial" panose="020B0604020202020204" pitchFamily="34" charset="0"/>
            </a:endParaRPr>
          </a:p>
          <a:p>
            <a:pPr>
              <a:defRPr sz="1800" b="1" i="0" u="none" strike="noStrike" kern="1200" cap="all" spc="100" normalizeH="0" baseline="0">
                <a:solidFill>
                  <a:schemeClr val="lt1"/>
                </a:solidFill>
                <a:latin typeface="Arial" panose="020B0604020202020204" pitchFamily="34" charset="0"/>
                <a:ea typeface="+mn-ea"/>
                <a:cs typeface="Arial" panose="020B0604020202020204" pitchFamily="34" charset="0"/>
              </a:defRPr>
            </a:pPr>
            <a:endParaRPr lang="en-US" sz="1800" dirty="0">
              <a:latin typeface="Arial" panose="020B0604020202020204" pitchFamily="34" charset="0"/>
              <a:cs typeface="Arial" panose="020B0604020202020204" pitchFamily="34" charset="0"/>
            </a:endParaRPr>
          </a:p>
        </c:rich>
      </c:tx>
      <c:spPr>
        <a:noFill/>
        <a:ln>
          <a:noFill/>
        </a:ln>
        <a:effectLst/>
      </c:spPr>
    </c:title>
    <c:plotArea>
      <c:layout/>
      <c:lineChart>
        <c:grouping val="standard"/>
        <c:ser>
          <c:idx val="0"/>
          <c:order val="0"/>
          <c:tx>
            <c:strRef>
              <c:f>Sheet1!$E$4</c:f>
              <c:strCache>
                <c:ptCount val="1"/>
                <c:pt idx="0">
                  <c:v>Performance %</c:v>
                </c:pt>
              </c:strCache>
            </c:strRef>
          </c:tx>
          <c:spPr>
            <a:ln w="34925" cap="rnd">
              <a:solidFill>
                <a:schemeClr val="lt1"/>
              </a:solidFill>
              <a:round/>
            </a:ln>
            <a:effectLst>
              <a:outerShdw dist="25400" dir="2700000" algn="tl" rotWithShape="0">
                <a:schemeClr val="accent2"/>
              </a:outerShdw>
            </a:effectLst>
          </c:spPr>
          <c:marker>
            <c:symbol val="none"/>
          </c:marker>
          <c:cat>
            <c:strRef>
              <c:f>Sheet1!$D$5:$D$8</c:f>
              <c:strCache>
                <c:ptCount val="4"/>
                <c:pt idx="0">
                  <c:v>2017-18 </c:v>
                </c:pt>
                <c:pt idx="1">
                  <c:v>2018-19</c:v>
                </c:pt>
                <c:pt idx="2">
                  <c:v>2019-20</c:v>
                </c:pt>
                <c:pt idx="3">
                  <c:v>2020-21</c:v>
                </c:pt>
              </c:strCache>
            </c:strRef>
          </c:cat>
          <c:val>
            <c:numRef>
              <c:f>Sheet1!$E$5:$E$8</c:f>
              <c:numCache>
                <c:formatCode>0%</c:formatCode>
                <c:ptCount val="4"/>
                <c:pt idx="0">
                  <c:v>0.74000000000000021</c:v>
                </c:pt>
                <c:pt idx="1">
                  <c:v>0.7300000000000002</c:v>
                </c:pt>
                <c:pt idx="2">
                  <c:v>0.51</c:v>
                </c:pt>
                <c:pt idx="3">
                  <c:v>0.66000000000000025</c:v>
                </c:pt>
              </c:numCache>
            </c:numRef>
          </c:val>
          <c:extLst xmlns:c16r2="http://schemas.microsoft.com/office/drawing/2015/06/chart">
            <c:ext xmlns:c16="http://schemas.microsoft.com/office/drawing/2014/chart" uri="{C3380CC4-5D6E-409C-BE32-E72D297353CC}">
              <c16:uniqueId val="{00000000-2EE0-475F-A90B-FB7E1A9E660F}"/>
            </c:ext>
          </c:extLst>
        </c:ser>
        <c:dropLines>
          <c:spPr>
            <a:ln w="9525" cap="flat" cmpd="sng" algn="ctr">
              <a:gradFill>
                <a:gsLst>
                  <a:gs pos="0">
                    <a:schemeClr val="lt1"/>
                  </a:gs>
                  <a:gs pos="100000">
                    <a:schemeClr val="lt1">
                      <a:alpha val="0"/>
                    </a:schemeClr>
                  </a:gs>
                </a:gsLst>
                <a:lin ang="5400000" scaled="0"/>
              </a:gradFill>
              <a:round/>
            </a:ln>
            <a:effectLst/>
          </c:spPr>
        </c:dropLines>
        <c:marker val="1"/>
        <c:axId val="101739520"/>
        <c:axId val="101765888"/>
      </c:lineChart>
      <c:catAx>
        <c:axId val="101739520"/>
        <c:scaling>
          <c:orientation val="minMax"/>
        </c:scaling>
        <c:axPos val="b"/>
        <c:numFmt formatCode="General" sourceLinked="1"/>
        <c:maj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en-US"/>
          </a:p>
        </c:txPr>
        <c:crossAx val="101765888"/>
        <c:crosses val="autoZero"/>
        <c:auto val="1"/>
        <c:lblAlgn val="ctr"/>
        <c:lblOffset val="100"/>
      </c:catAx>
      <c:valAx>
        <c:axId val="101765888"/>
        <c:scaling>
          <c:orientation val="minMax"/>
          <c:min val="0.5"/>
        </c:scaling>
        <c:axPos val="l"/>
        <c:title>
          <c:tx>
            <c:rich>
              <a:bodyPr rot="-5400000" spcFirstLastPara="1" vertOverflow="ellipsis" vert="horz" wrap="square" anchor="ctr" anchorCtr="1"/>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r>
                  <a:rPr lang="en-ZA" sz="1400" dirty="0">
                    <a:latin typeface="Arial" panose="020B0604020202020204" pitchFamily="34" charset="0"/>
                    <a:cs typeface="Arial" panose="020B0604020202020204" pitchFamily="34" charset="0"/>
                  </a:rPr>
                  <a:t>Annual Performance</a:t>
                </a:r>
              </a:p>
            </c:rich>
          </c:tx>
          <c:layout>
            <c:manualLayout>
              <c:xMode val="edge"/>
              <c:yMode val="edge"/>
              <c:x val="5.1641014784054806E-2"/>
              <c:y val="0.14127061970119301"/>
            </c:manualLayout>
          </c:layout>
          <c:spPr>
            <a:noFill/>
            <a:ln>
              <a:noFill/>
            </a:ln>
            <a:effectLst/>
          </c:spPr>
        </c:title>
        <c:numFmt formatCode="0%"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01739520"/>
        <c:crosses val="autoZero"/>
        <c:crossBetween val="between"/>
      </c:valAx>
      <c:dTable>
        <c:showHorzBorder val="1"/>
        <c:showVertBorder val="1"/>
        <c:showOutline val="1"/>
        <c:showKeys val="1"/>
        <c:spPr>
          <a:noFill/>
          <a:ln w="9525">
            <a:solidFill>
              <a:schemeClr val="accent2">
                <a:lumMod val="60000"/>
                <a:lumOff val="40000"/>
              </a:schemeClr>
            </a:solidFill>
          </a:ln>
          <a:effectLst/>
        </c:spPr>
        <c:txPr>
          <a:bodyPr rot="0" spcFirstLastPara="1" vertOverflow="ellipsis" vert="horz" wrap="square" anchor="ctr" anchorCtr="1"/>
          <a:lstStyle/>
          <a:p>
            <a:pPr rtl="0">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chart>
  <c:spPr>
    <a:solidFill>
      <a:schemeClr val="accent2"/>
    </a:solidFill>
    <a:ln w="9525" cap="flat" cmpd="sng" algn="ctr">
      <a:solidFill>
        <a:schemeClr val="accent2"/>
      </a:solidFill>
      <a:round/>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ZA" sz="2400" b="1" dirty="0"/>
              <a:t>Percentage spending per economic</a:t>
            </a:r>
            <a:r>
              <a:rPr lang="en-ZA" sz="2400" b="1" baseline="0" dirty="0"/>
              <a:t> classifications</a:t>
            </a:r>
            <a:endParaRPr lang="en-ZA" sz="2400" b="1" dirty="0"/>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explosion val="20"/>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1A7-4A2B-9B18-C2BD96459F48}"/>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1A7-4A2B-9B18-C2BD96459F48}"/>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1A7-4A2B-9B18-C2BD96459F48}"/>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1A7-4A2B-9B18-C2BD96459F48}"/>
              </c:ext>
            </c:extLst>
          </c:dPt>
          <c:dPt>
            <c:idx val="4"/>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11A7-4A2B-9B18-C2BD96459F48}"/>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Percent val="1"/>
            <c:extLst xmlns:c16r2="http://schemas.microsoft.com/office/drawing/2015/06/chart">
              <c:ext xmlns:c15="http://schemas.microsoft.com/office/drawing/2012/chart" uri="{CE6537A1-D6FC-4f65-9D91-7224C49458BB}"/>
            </c:extLst>
          </c:dLbls>
          <c:cat>
            <c:strRef>
              <c:f>prog!$B$19:$B$23</c:f>
              <c:strCache>
                <c:ptCount val="5"/>
                <c:pt idx="0">
                  <c:v>Compensation of employees</c:v>
                </c:pt>
                <c:pt idx="1">
                  <c:v>Goods and services</c:v>
                </c:pt>
                <c:pt idx="2">
                  <c:v>Transfers and subsidies</c:v>
                </c:pt>
                <c:pt idx="3">
                  <c:v>Payments for capital assets</c:v>
                </c:pt>
                <c:pt idx="4">
                  <c:v>Payment for financial assets</c:v>
                </c:pt>
              </c:strCache>
            </c:strRef>
          </c:cat>
          <c:val>
            <c:numRef>
              <c:f>prog!$C$19:$C$23</c:f>
              <c:numCache>
                <c:formatCode>_ * #,##0_ ;_ * \-#,##0_ ;_ * "-"??_ ;_ @_ </c:formatCode>
                <c:ptCount val="5"/>
                <c:pt idx="0">
                  <c:v>11524139.212390006</c:v>
                </c:pt>
                <c:pt idx="1">
                  <c:v>4612045</c:v>
                </c:pt>
                <c:pt idx="2">
                  <c:v>3076592.4259699993</c:v>
                </c:pt>
                <c:pt idx="3">
                  <c:v>656785</c:v>
                </c:pt>
                <c:pt idx="4">
                  <c:v>161974</c:v>
                </c:pt>
              </c:numCache>
            </c:numRef>
          </c:val>
          <c:extLst xmlns:c16r2="http://schemas.microsoft.com/office/drawing/2015/06/chart">
            <c:ext xmlns:c16="http://schemas.microsoft.com/office/drawing/2014/chart" uri="{C3380CC4-5D6E-409C-BE32-E72D297353CC}">
              <c16:uniqueId val="{0000000A-11A7-4A2B-9B18-C2BD96459F48}"/>
            </c:ext>
          </c:extLst>
        </c:ser>
      </c:pie3DChart>
      <c:spPr>
        <a:noFill/>
        <a:ln>
          <a:noFill/>
        </a:ln>
        <a:effectLst/>
      </c:spPr>
    </c:plotArea>
    <c:legend>
      <c:legendPos val="r"/>
      <c:layout>
        <c:manualLayout>
          <c:xMode val="edge"/>
          <c:yMode val="edge"/>
          <c:x val="0.65357919028237432"/>
          <c:y val="0.21925830629567275"/>
          <c:w val="0.33675897396883392"/>
          <c:h val="0.52148327709775688"/>
        </c:manualLayout>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sz="1600"/>
      </a:pPr>
      <a:endParaRPr lang="en-US"/>
    </a:p>
  </c:txPr>
  <c:externalData r:id="rId2"/>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25228-BFC4-415D-A7C1-8370146A00CC}" type="doc">
      <dgm:prSet loTypeId="urn:microsoft.com/office/officeart/2008/layout/VerticalCurvedList" loCatId="list" qsTypeId="urn:microsoft.com/office/officeart/2005/8/quickstyle/simple5" qsCatId="simple" csTypeId="urn:microsoft.com/office/officeart/2005/8/colors/accent4_5" csCatId="accent4" phldr="1"/>
      <dgm:spPr/>
    </dgm:pt>
    <dgm:pt modelId="{B34C4DBC-C694-4220-B6A5-9DACBFAC17ED}">
      <dgm:prSet phldrT="[Text]"/>
      <dgm:spPr/>
      <dgm:t>
        <a:bodyPr/>
        <a:lstStyle/>
        <a:p>
          <a:r>
            <a:rPr lang="en-US" b="1" dirty="0" smtClean="0">
              <a:latin typeface="Arial" pitchFamily="34" charset="0"/>
            </a:rPr>
            <a:t>1. Introduction</a:t>
          </a:r>
          <a:endParaRPr lang="en-ZA" dirty="0"/>
        </a:p>
      </dgm:t>
    </dgm:pt>
    <dgm:pt modelId="{4B06E49D-E7EC-4F2E-9344-7D6B023B0F04}" type="parTrans" cxnId="{4584BE81-8962-45F5-B5E6-E32A3B157C14}">
      <dgm:prSet/>
      <dgm:spPr/>
      <dgm:t>
        <a:bodyPr/>
        <a:lstStyle/>
        <a:p>
          <a:endParaRPr lang="en-ZA"/>
        </a:p>
      </dgm:t>
    </dgm:pt>
    <dgm:pt modelId="{57EACA39-3E32-41E1-BE88-763A54C316E9}" type="sibTrans" cxnId="{4584BE81-8962-45F5-B5E6-E32A3B157C14}">
      <dgm:prSet/>
      <dgm:spPr/>
      <dgm:t>
        <a:bodyPr/>
        <a:lstStyle/>
        <a:p>
          <a:endParaRPr lang="en-ZA"/>
        </a:p>
      </dgm:t>
    </dgm:pt>
    <dgm:pt modelId="{C0B8986C-1304-4292-8E1B-62927C4D5804}">
      <dgm:prSet/>
      <dgm:spPr/>
      <dgm:t>
        <a:bodyPr/>
        <a:lstStyle/>
        <a:p>
          <a:r>
            <a:rPr lang="en-ZA" b="1" dirty="0" smtClean="0"/>
            <a:t>4. </a:t>
          </a:r>
          <a:r>
            <a:rPr lang="en-ZA" b="1" dirty="0" smtClean="0">
              <a:latin typeface="Arial" panose="020B0604020202020204" pitchFamily="34" charset="0"/>
              <a:cs typeface="Arial" panose="020B0604020202020204" pitchFamily="34" charset="0"/>
            </a:rPr>
            <a:t>Audit Outcome</a:t>
          </a:r>
          <a:endParaRPr lang="en-ZA" b="1" dirty="0">
            <a:latin typeface="Arial" panose="020B0604020202020204" pitchFamily="34" charset="0"/>
            <a:cs typeface="Arial" panose="020B0604020202020204" pitchFamily="34" charset="0"/>
          </a:endParaRPr>
        </a:p>
      </dgm:t>
    </dgm:pt>
    <dgm:pt modelId="{6EF5720F-C431-4BAE-B28C-23020CC05E14}" type="parTrans" cxnId="{1532F112-4EE4-4056-8ADF-8775D7CB7C99}">
      <dgm:prSet/>
      <dgm:spPr/>
      <dgm:t>
        <a:bodyPr/>
        <a:lstStyle/>
        <a:p>
          <a:endParaRPr lang="en-ZA"/>
        </a:p>
      </dgm:t>
    </dgm:pt>
    <dgm:pt modelId="{2BFC7985-0792-4732-B2CB-421EB52AB528}" type="sibTrans" cxnId="{1532F112-4EE4-4056-8ADF-8775D7CB7C99}">
      <dgm:prSet/>
      <dgm:spPr/>
      <dgm:t>
        <a:bodyPr/>
        <a:lstStyle/>
        <a:p>
          <a:endParaRPr lang="en-ZA"/>
        </a:p>
      </dgm:t>
    </dgm:pt>
    <dgm:pt modelId="{F9EFD23D-3832-4ABC-9B6B-91CCC37AE4DA}">
      <dgm:prSet/>
      <dgm:spPr/>
      <dgm:t>
        <a:bodyPr/>
        <a:lstStyle/>
        <a:p>
          <a:r>
            <a:rPr lang="en-ZA" b="1" dirty="0" smtClean="0"/>
            <a:t>6. </a:t>
          </a:r>
          <a:r>
            <a:rPr lang="en-ZA" b="1" dirty="0" smtClean="0">
              <a:latin typeface="Arial" panose="020B0604020202020204" pitchFamily="34" charset="0"/>
              <a:cs typeface="Arial" panose="020B0604020202020204" pitchFamily="34" charset="0"/>
            </a:rPr>
            <a:t>Programme Performance </a:t>
          </a:r>
          <a:endParaRPr lang="en-ZA" b="1" dirty="0">
            <a:latin typeface="Arial" panose="020B0604020202020204" pitchFamily="34" charset="0"/>
            <a:cs typeface="Arial" panose="020B0604020202020204" pitchFamily="34" charset="0"/>
          </a:endParaRPr>
        </a:p>
      </dgm:t>
    </dgm:pt>
    <dgm:pt modelId="{961F4B83-14F4-4ED2-B1AB-E2240ADC8DA5}" type="parTrans" cxnId="{A62AC2C7-0C01-43D9-885D-73A89DCEBC33}">
      <dgm:prSet/>
      <dgm:spPr/>
      <dgm:t>
        <a:bodyPr/>
        <a:lstStyle/>
        <a:p>
          <a:endParaRPr lang="en-ZA"/>
        </a:p>
      </dgm:t>
    </dgm:pt>
    <dgm:pt modelId="{C9E9957B-DA9D-4109-8E69-9F4BEBA41B7A}" type="sibTrans" cxnId="{A62AC2C7-0C01-43D9-885D-73A89DCEBC33}">
      <dgm:prSet/>
      <dgm:spPr/>
      <dgm:t>
        <a:bodyPr/>
        <a:lstStyle/>
        <a:p>
          <a:endParaRPr lang="en-ZA"/>
        </a:p>
      </dgm:t>
    </dgm:pt>
    <dgm:pt modelId="{DD982CC3-0016-46AC-B176-5437F3832FD0}">
      <dgm:prSet/>
      <dgm:spPr/>
      <dgm:t>
        <a:bodyPr/>
        <a:lstStyle/>
        <a:p>
          <a:r>
            <a:rPr lang="en-US" b="1" dirty="0" smtClean="0">
              <a:latin typeface="Arial" pitchFamily="34" charset="0"/>
            </a:rPr>
            <a:t>3. </a:t>
          </a:r>
          <a:r>
            <a:rPr lang="en-US" b="1" dirty="0" smtClean="0">
              <a:latin typeface="Arial" pitchFamily="34" charset="0"/>
              <a:cs typeface="Arial" panose="020B0604020202020204" pitchFamily="34" charset="0"/>
            </a:rPr>
            <a:t>Organisational Context</a:t>
          </a:r>
          <a:endParaRPr lang="en-ZA" b="1" dirty="0">
            <a:latin typeface="Arial" panose="020B0604020202020204" pitchFamily="34" charset="0"/>
            <a:cs typeface="Arial" panose="020B0604020202020204" pitchFamily="34" charset="0"/>
          </a:endParaRPr>
        </a:p>
      </dgm:t>
    </dgm:pt>
    <dgm:pt modelId="{FA073446-B736-4DC8-BC7A-AC3EE458DE14}" type="parTrans" cxnId="{FA354E1C-3C02-4ADF-B980-85029411B340}">
      <dgm:prSet/>
      <dgm:spPr/>
      <dgm:t>
        <a:bodyPr/>
        <a:lstStyle/>
        <a:p>
          <a:endParaRPr lang="en-ZA"/>
        </a:p>
      </dgm:t>
    </dgm:pt>
    <dgm:pt modelId="{9A2E52E6-63C6-4092-B025-76F6FCBC5E1A}" type="sibTrans" cxnId="{FA354E1C-3C02-4ADF-B980-85029411B340}">
      <dgm:prSet/>
      <dgm:spPr/>
      <dgm:t>
        <a:bodyPr/>
        <a:lstStyle/>
        <a:p>
          <a:endParaRPr lang="en-ZA"/>
        </a:p>
      </dgm:t>
    </dgm:pt>
    <dgm:pt modelId="{6E19D80B-E5C7-4D76-AED5-72599C7344D4}">
      <dgm:prSet/>
      <dgm:spPr/>
      <dgm:t>
        <a:bodyPr/>
        <a:lstStyle/>
        <a:p>
          <a:r>
            <a:rPr lang="en-US" b="1" dirty="0" smtClean="0"/>
            <a:t>7. </a:t>
          </a:r>
          <a:r>
            <a:rPr lang="en-US" b="1" dirty="0" smtClean="0">
              <a:latin typeface="Arial" panose="020B0604020202020204" pitchFamily="34" charset="0"/>
              <a:cs typeface="Arial" panose="020B0604020202020204" pitchFamily="34" charset="0"/>
            </a:rPr>
            <a:t>Budget Expenditure Overview</a:t>
          </a:r>
          <a:endParaRPr lang="en-ZA" b="1" dirty="0">
            <a:latin typeface="Arial" panose="020B0604020202020204" pitchFamily="34" charset="0"/>
            <a:cs typeface="Arial" panose="020B0604020202020204" pitchFamily="34" charset="0"/>
          </a:endParaRPr>
        </a:p>
      </dgm:t>
    </dgm:pt>
    <dgm:pt modelId="{4E7BA3C3-806B-470F-8609-BDA8E602DEB1}" type="parTrans" cxnId="{F7A82934-F980-449C-AAFF-28CDE72E06F6}">
      <dgm:prSet/>
      <dgm:spPr/>
      <dgm:t>
        <a:bodyPr/>
        <a:lstStyle/>
        <a:p>
          <a:endParaRPr lang="en-ZA"/>
        </a:p>
      </dgm:t>
    </dgm:pt>
    <dgm:pt modelId="{7D3ECA10-24C8-4F8B-88B3-8A899E2EA0A2}" type="sibTrans" cxnId="{F7A82934-F980-449C-AAFF-28CDE72E06F6}">
      <dgm:prSet/>
      <dgm:spPr/>
      <dgm:t>
        <a:bodyPr/>
        <a:lstStyle/>
        <a:p>
          <a:endParaRPr lang="en-ZA"/>
        </a:p>
      </dgm:t>
    </dgm:pt>
    <dgm:pt modelId="{69F6C587-7711-4FFA-9CBD-96F1EA5026A1}">
      <dgm:prSet phldrT="[Text]"/>
      <dgm:spPr/>
      <dgm:t>
        <a:bodyPr/>
        <a:lstStyle/>
        <a:p>
          <a:r>
            <a:rPr lang="en-ZA" b="1" dirty="0" smtClean="0">
              <a:latin typeface="Arial" panose="020B0604020202020204" pitchFamily="34" charset="0"/>
              <a:cs typeface="Arial" panose="020B0604020202020204" pitchFamily="34" charset="0"/>
            </a:rPr>
            <a:t>2. Performance Overview</a:t>
          </a:r>
          <a:endParaRPr lang="en-ZA" b="1" dirty="0">
            <a:latin typeface="Arial" panose="020B0604020202020204" pitchFamily="34" charset="0"/>
            <a:cs typeface="Arial" panose="020B0604020202020204" pitchFamily="34" charset="0"/>
          </a:endParaRPr>
        </a:p>
      </dgm:t>
    </dgm:pt>
    <dgm:pt modelId="{6A210276-8039-423F-B056-F8C9F795E6FF}" type="parTrans" cxnId="{ECD208BD-F065-475C-A65E-D0E546F8DEA9}">
      <dgm:prSet/>
      <dgm:spPr/>
      <dgm:t>
        <a:bodyPr/>
        <a:lstStyle/>
        <a:p>
          <a:endParaRPr lang="en-ZA"/>
        </a:p>
      </dgm:t>
    </dgm:pt>
    <dgm:pt modelId="{231DD23F-E20B-494D-B1A6-68BC88DFC3E5}" type="sibTrans" cxnId="{ECD208BD-F065-475C-A65E-D0E546F8DEA9}">
      <dgm:prSet/>
      <dgm:spPr/>
      <dgm:t>
        <a:bodyPr/>
        <a:lstStyle/>
        <a:p>
          <a:endParaRPr lang="en-ZA"/>
        </a:p>
      </dgm:t>
    </dgm:pt>
    <dgm:pt modelId="{F0C32402-A1F6-4BBC-B735-42144A39F8A6}">
      <dgm:prSet/>
      <dgm:spPr/>
      <dgm:t>
        <a:bodyPr/>
        <a:lstStyle/>
        <a:p>
          <a:r>
            <a:rPr lang="en-ZA" b="1" dirty="0" smtClean="0">
              <a:latin typeface="Arial" panose="020B0604020202020204" pitchFamily="34" charset="0"/>
              <a:cs typeface="Arial" panose="020B0604020202020204" pitchFamily="34" charset="0"/>
            </a:rPr>
            <a:t>5. Strategy to overcome underperformance</a:t>
          </a:r>
          <a:endParaRPr lang="en-ZA" b="1" dirty="0">
            <a:latin typeface="Arial" panose="020B0604020202020204" pitchFamily="34" charset="0"/>
            <a:cs typeface="Arial" panose="020B0604020202020204" pitchFamily="34" charset="0"/>
          </a:endParaRPr>
        </a:p>
      </dgm:t>
    </dgm:pt>
    <dgm:pt modelId="{C1C42356-7EE0-4CFB-AF3A-BDEEA9A06DDF}" type="parTrans" cxnId="{4209294C-3A58-42B1-B861-09CD9A56FC71}">
      <dgm:prSet/>
      <dgm:spPr/>
      <dgm:t>
        <a:bodyPr/>
        <a:lstStyle/>
        <a:p>
          <a:endParaRPr lang="en-ZA"/>
        </a:p>
      </dgm:t>
    </dgm:pt>
    <dgm:pt modelId="{B5595F42-9BCF-4C5A-9148-E567BA0C69FB}" type="sibTrans" cxnId="{4209294C-3A58-42B1-B861-09CD9A56FC71}">
      <dgm:prSet/>
      <dgm:spPr/>
      <dgm:t>
        <a:bodyPr/>
        <a:lstStyle/>
        <a:p>
          <a:endParaRPr lang="en-ZA"/>
        </a:p>
      </dgm:t>
    </dgm:pt>
    <dgm:pt modelId="{6201ADEF-77CF-41B8-AEBA-135EF60C965D}" type="pres">
      <dgm:prSet presAssocID="{C0C25228-BFC4-415D-A7C1-8370146A00CC}" presName="Name0" presStyleCnt="0">
        <dgm:presLayoutVars>
          <dgm:chMax val="7"/>
          <dgm:chPref val="7"/>
          <dgm:dir/>
        </dgm:presLayoutVars>
      </dgm:prSet>
      <dgm:spPr/>
    </dgm:pt>
    <dgm:pt modelId="{293B6476-F514-476E-94BC-CCDF306F4A42}" type="pres">
      <dgm:prSet presAssocID="{C0C25228-BFC4-415D-A7C1-8370146A00CC}" presName="Name1" presStyleCnt="0"/>
      <dgm:spPr/>
    </dgm:pt>
    <dgm:pt modelId="{6C160CFB-5708-4A0D-A0CF-FA17EBF8B081}" type="pres">
      <dgm:prSet presAssocID="{C0C25228-BFC4-415D-A7C1-8370146A00CC}" presName="cycle" presStyleCnt="0"/>
      <dgm:spPr/>
    </dgm:pt>
    <dgm:pt modelId="{B97C1F51-61A4-4974-A44A-193FB94A0B5D}" type="pres">
      <dgm:prSet presAssocID="{C0C25228-BFC4-415D-A7C1-8370146A00CC}" presName="srcNode" presStyleLbl="node1" presStyleIdx="0" presStyleCnt="7"/>
      <dgm:spPr/>
    </dgm:pt>
    <dgm:pt modelId="{C5881461-165E-4204-BEFE-4C84AF12B9B1}" type="pres">
      <dgm:prSet presAssocID="{C0C25228-BFC4-415D-A7C1-8370146A00CC}" presName="conn" presStyleLbl="parChTrans1D2" presStyleIdx="0" presStyleCnt="1"/>
      <dgm:spPr/>
      <dgm:t>
        <a:bodyPr/>
        <a:lstStyle/>
        <a:p>
          <a:endParaRPr lang="en-ZA"/>
        </a:p>
      </dgm:t>
    </dgm:pt>
    <dgm:pt modelId="{BE9C51D0-2952-40AD-A28B-7641C852BB5A}" type="pres">
      <dgm:prSet presAssocID="{C0C25228-BFC4-415D-A7C1-8370146A00CC}" presName="extraNode" presStyleLbl="node1" presStyleIdx="0" presStyleCnt="7"/>
      <dgm:spPr/>
    </dgm:pt>
    <dgm:pt modelId="{8D397957-7B1E-451C-8AF9-43847D232D06}" type="pres">
      <dgm:prSet presAssocID="{C0C25228-BFC4-415D-A7C1-8370146A00CC}" presName="dstNode" presStyleLbl="node1" presStyleIdx="0" presStyleCnt="7"/>
      <dgm:spPr/>
    </dgm:pt>
    <dgm:pt modelId="{62BCFBD4-A27C-43F6-9E65-C82190370F4F}" type="pres">
      <dgm:prSet presAssocID="{B34C4DBC-C694-4220-B6A5-9DACBFAC17ED}" presName="text_1" presStyleLbl="node1" presStyleIdx="0" presStyleCnt="7">
        <dgm:presLayoutVars>
          <dgm:bulletEnabled val="1"/>
        </dgm:presLayoutVars>
      </dgm:prSet>
      <dgm:spPr/>
      <dgm:t>
        <a:bodyPr/>
        <a:lstStyle/>
        <a:p>
          <a:endParaRPr lang="en-ZA"/>
        </a:p>
      </dgm:t>
    </dgm:pt>
    <dgm:pt modelId="{930E89F6-CECA-41FF-A07B-F5669AB22D4B}" type="pres">
      <dgm:prSet presAssocID="{B34C4DBC-C694-4220-B6A5-9DACBFAC17ED}" presName="accent_1" presStyleCnt="0"/>
      <dgm:spPr/>
    </dgm:pt>
    <dgm:pt modelId="{B1B4B674-394B-4A9C-88E3-7830624BF6B4}" type="pres">
      <dgm:prSet presAssocID="{B34C4DBC-C694-4220-B6A5-9DACBFAC17ED}" presName="accentRepeatNode" presStyleLbl="solidFgAcc1" presStyleIdx="0" presStyleCnt="7"/>
      <dgm:spPr>
        <a:solidFill>
          <a:schemeClr val="accent6">
            <a:lumMod val="50000"/>
          </a:schemeClr>
        </a:solidFill>
      </dgm:spPr>
    </dgm:pt>
    <dgm:pt modelId="{398E841F-1A5C-4103-965A-C3DE9C406AE1}" type="pres">
      <dgm:prSet presAssocID="{69F6C587-7711-4FFA-9CBD-96F1EA5026A1}" presName="text_2" presStyleLbl="node1" presStyleIdx="1" presStyleCnt="7">
        <dgm:presLayoutVars>
          <dgm:bulletEnabled val="1"/>
        </dgm:presLayoutVars>
      </dgm:prSet>
      <dgm:spPr/>
      <dgm:t>
        <a:bodyPr/>
        <a:lstStyle/>
        <a:p>
          <a:endParaRPr lang="en-ZA"/>
        </a:p>
      </dgm:t>
    </dgm:pt>
    <dgm:pt modelId="{E9DF94E7-6028-47CF-B5ED-7962CB7A0EED}" type="pres">
      <dgm:prSet presAssocID="{69F6C587-7711-4FFA-9CBD-96F1EA5026A1}" presName="accent_2" presStyleCnt="0"/>
      <dgm:spPr/>
    </dgm:pt>
    <dgm:pt modelId="{F82DBBD8-3A15-442F-8EC2-79037F85D259}" type="pres">
      <dgm:prSet presAssocID="{69F6C587-7711-4FFA-9CBD-96F1EA5026A1}" presName="accentRepeatNode" presStyleLbl="solidFgAcc1" presStyleIdx="1" presStyleCnt="7"/>
      <dgm:spPr>
        <a:solidFill>
          <a:schemeClr val="accent6">
            <a:lumMod val="50000"/>
          </a:schemeClr>
        </a:solidFill>
      </dgm:spPr>
    </dgm:pt>
    <dgm:pt modelId="{189583DA-F4C5-415D-A45D-11E271B98328}" type="pres">
      <dgm:prSet presAssocID="{DD982CC3-0016-46AC-B176-5437F3832FD0}" presName="text_3" presStyleLbl="node1" presStyleIdx="2" presStyleCnt="7">
        <dgm:presLayoutVars>
          <dgm:bulletEnabled val="1"/>
        </dgm:presLayoutVars>
      </dgm:prSet>
      <dgm:spPr/>
      <dgm:t>
        <a:bodyPr/>
        <a:lstStyle/>
        <a:p>
          <a:endParaRPr lang="en-ZA"/>
        </a:p>
      </dgm:t>
    </dgm:pt>
    <dgm:pt modelId="{56D88A98-6EA0-4C76-8696-C723E2B61DFC}" type="pres">
      <dgm:prSet presAssocID="{DD982CC3-0016-46AC-B176-5437F3832FD0}" presName="accent_3" presStyleCnt="0"/>
      <dgm:spPr/>
    </dgm:pt>
    <dgm:pt modelId="{77A196A5-C1F1-4A34-B67C-99026360E61A}" type="pres">
      <dgm:prSet presAssocID="{DD982CC3-0016-46AC-B176-5437F3832FD0}" presName="accentRepeatNode" presStyleLbl="solidFgAcc1" presStyleIdx="2" presStyleCnt="7"/>
      <dgm:spPr>
        <a:solidFill>
          <a:schemeClr val="accent6">
            <a:lumMod val="50000"/>
          </a:schemeClr>
        </a:solidFill>
      </dgm:spPr>
    </dgm:pt>
    <dgm:pt modelId="{159E57B1-428B-4A5D-A51E-3FD405903047}" type="pres">
      <dgm:prSet presAssocID="{C0B8986C-1304-4292-8E1B-62927C4D5804}" presName="text_4" presStyleLbl="node1" presStyleIdx="3" presStyleCnt="7">
        <dgm:presLayoutVars>
          <dgm:bulletEnabled val="1"/>
        </dgm:presLayoutVars>
      </dgm:prSet>
      <dgm:spPr/>
      <dgm:t>
        <a:bodyPr/>
        <a:lstStyle/>
        <a:p>
          <a:endParaRPr lang="en-ZA"/>
        </a:p>
      </dgm:t>
    </dgm:pt>
    <dgm:pt modelId="{8E7D7474-80BC-428A-A4A7-FE7FCCACC207}" type="pres">
      <dgm:prSet presAssocID="{C0B8986C-1304-4292-8E1B-62927C4D5804}" presName="accent_4" presStyleCnt="0"/>
      <dgm:spPr/>
    </dgm:pt>
    <dgm:pt modelId="{80383102-FDC9-4731-9C85-28619A9BA992}" type="pres">
      <dgm:prSet presAssocID="{C0B8986C-1304-4292-8E1B-62927C4D5804}" presName="accentRepeatNode" presStyleLbl="solidFgAcc1" presStyleIdx="3" presStyleCnt="7"/>
      <dgm:spPr>
        <a:solidFill>
          <a:schemeClr val="accent6">
            <a:lumMod val="50000"/>
          </a:schemeClr>
        </a:solidFill>
      </dgm:spPr>
    </dgm:pt>
    <dgm:pt modelId="{76852636-B301-45F1-86C2-C5BA9F6CA70C}" type="pres">
      <dgm:prSet presAssocID="{F0C32402-A1F6-4BBC-B735-42144A39F8A6}" presName="text_5" presStyleLbl="node1" presStyleIdx="4" presStyleCnt="7">
        <dgm:presLayoutVars>
          <dgm:bulletEnabled val="1"/>
        </dgm:presLayoutVars>
      </dgm:prSet>
      <dgm:spPr/>
      <dgm:t>
        <a:bodyPr/>
        <a:lstStyle/>
        <a:p>
          <a:endParaRPr lang="en-ZA"/>
        </a:p>
      </dgm:t>
    </dgm:pt>
    <dgm:pt modelId="{1D51BE15-4261-4810-A238-9AB0BB12BF08}" type="pres">
      <dgm:prSet presAssocID="{F0C32402-A1F6-4BBC-B735-42144A39F8A6}" presName="accent_5" presStyleCnt="0"/>
      <dgm:spPr/>
    </dgm:pt>
    <dgm:pt modelId="{ED5AB845-851C-4C22-A5AD-564F7C962239}" type="pres">
      <dgm:prSet presAssocID="{F0C32402-A1F6-4BBC-B735-42144A39F8A6}" presName="accentRepeatNode" presStyleLbl="solidFgAcc1" presStyleIdx="4" presStyleCnt="7"/>
      <dgm:spPr>
        <a:solidFill>
          <a:schemeClr val="accent6">
            <a:lumMod val="50000"/>
          </a:schemeClr>
        </a:solidFill>
      </dgm:spPr>
    </dgm:pt>
    <dgm:pt modelId="{3A51C3A8-6261-49FB-AD2E-B2BEC3B4F599}" type="pres">
      <dgm:prSet presAssocID="{F9EFD23D-3832-4ABC-9B6B-91CCC37AE4DA}" presName="text_6" presStyleLbl="node1" presStyleIdx="5" presStyleCnt="7">
        <dgm:presLayoutVars>
          <dgm:bulletEnabled val="1"/>
        </dgm:presLayoutVars>
      </dgm:prSet>
      <dgm:spPr/>
      <dgm:t>
        <a:bodyPr/>
        <a:lstStyle/>
        <a:p>
          <a:endParaRPr lang="en-ZA"/>
        </a:p>
      </dgm:t>
    </dgm:pt>
    <dgm:pt modelId="{A3C18BB1-8382-418A-8525-09E680B3B976}" type="pres">
      <dgm:prSet presAssocID="{F9EFD23D-3832-4ABC-9B6B-91CCC37AE4DA}" presName="accent_6" presStyleCnt="0"/>
      <dgm:spPr/>
    </dgm:pt>
    <dgm:pt modelId="{F41C1EDD-744B-412E-BDFC-124339E5B6EA}" type="pres">
      <dgm:prSet presAssocID="{F9EFD23D-3832-4ABC-9B6B-91CCC37AE4DA}" presName="accentRepeatNode" presStyleLbl="solidFgAcc1" presStyleIdx="5" presStyleCnt="7"/>
      <dgm:spPr>
        <a:solidFill>
          <a:schemeClr val="accent6">
            <a:lumMod val="50000"/>
          </a:schemeClr>
        </a:solidFill>
      </dgm:spPr>
    </dgm:pt>
    <dgm:pt modelId="{ED600B8F-D8E0-415F-B728-CE0C98656061}" type="pres">
      <dgm:prSet presAssocID="{6E19D80B-E5C7-4D76-AED5-72599C7344D4}" presName="text_7" presStyleLbl="node1" presStyleIdx="6" presStyleCnt="7">
        <dgm:presLayoutVars>
          <dgm:bulletEnabled val="1"/>
        </dgm:presLayoutVars>
      </dgm:prSet>
      <dgm:spPr/>
      <dgm:t>
        <a:bodyPr/>
        <a:lstStyle/>
        <a:p>
          <a:endParaRPr lang="en-ZA"/>
        </a:p>
      </dgm:t>
    </dgm:pt>
    <dgm:pt modelId="{C66AEF2C-A0C6-4AD1-A55B-99829E243026}" type="pres">
      <dgm:prSet presAssocID="{6E19D80B-E5C7-4D76-AED5-72599C7344D4}" presName="accent_7" presStyleCnt="0"/>
      <dgm:spPr/>
    </dgm:pt>
    <dgm:pt modelId="{B75863B5-8C25-4501-B04B-CF920BE3E6BF}" type="pres">
      <dgm:prSet presAssocID="{6E19D80B-E5C7-4D76-AED5-72599C7344D4}" presName="accentRepeatNode" presStyleLbl="solidFgAcc1" presStyleIdx="6" presStyleCnt="7"/>
      <dgm:spPr>
        <a:solidFill>
          <a:schemeClr val="accent6">
            <a:lumMod val="50000"/>
          </a:schemeClr>
        </a:solidFill>
      </dgm:spPr>
    </dgm:pt>
  </dgm:ptLst>
  <dgm:cxnLst>
    <dgm:cxn modelId="{361C0C7B-5890-4BDE-B365-1D0ED4E11005}" type="presOf" srcId="{F9EFD23D-3832-4ABC-9B6B-91CCC37AE4DA}" destId="{3A51C3A8-6261-49FB-AD2E-B2BEC3B4F599}" srcOrd="0" destOrd="0" presId="urn:microsoft.com/office/officeart/2008/layout/VerticalCurvedList"/>
    <dgm:cxn modelId="{8BDB8CC3-5550-40CF-9C6B-F9277D628A94}" type="presOf" srcId="{69F6C587-7711-4FFA-9CBD-96F1EA5026A1}" destId="{398E841F-1A5C-4103-965A-C3DE9C406AE1}" srcOrd="0" destOrd="0" presId="urn:microsoft.com/office/officeart/2008/layout/VerticalCurvedList"/>
    <dgm:cxn modelId="{8BE6E90C-5483-4C24-AE35-DFDE44955387}" type="presOf" srcId="{C0C25228-BFC4-415D-A7C1-8370146A00CC}" destId="{6201ADEF-77CF-41B8-AEBA-135EF60C965D}" srcOrd="0" destOrd="0" presId="urn:microsoft.com/office/officeart/2008/layout/VerticalCurvedList"/>
    <dgm:cxn modelId="{4584BE81-8962-45F5-B5E6-E32A3B157C14}" srcId="{C0C25228-BFC4-415D-A7C1-8370146A00CC}" destId="{B34C4DBC-C694-4220-B6A5-9DACBFAC17ED}" srcOrd="0" destOrd="0" parTransId="{4B06E49D-E7EC-4F2E-9344-7D6B023B0F04}" sibTransId="{57EACA39-3E32-41E1-BE88-763A54C316E9}"/>
    <dgm:cxn modelId="{1532F112-4EE4-4056-8ADF-8775D7CB7C99}" srcId="{C0C25228-BFC4-415D-A7C1-8370146A00CC}" destId="{C0B8986C-1304-4292-8E1B-62927C4D5804}" srcOrd="3" destOrd="0" parTransId="{6EF5720F-C431-4BAE-B28C-23020CC05E14}" sibTransId="{2BFC7985-0792-4732-B2CB-421EB52AB528}"/>
    <dgm:cxn modelId="{A62AC2C7-0C01-43D9-885D-73A89DCEBC33}" srcId="{C0C25228-BFC4-415D-A7C1-8370146A00CC}" destId="{F9EFD23D-3832-4ABC-9B6B-91CCC37AE4DA}" srcOrd="5" destOrd="0" parTransId="{961F4B83-14F4-4ED2-B1AB-E2240ADC8DA5}" sibTransId="{C9E9957B-DA9D-4109-8E69-9F4BEBA41B7A}"/>
    <dgm:cxn modelId="{F7A82934-F980-449C-AAFF-28CDE72E06F6}" srcId="{C0C25228-BFC4-415D-A7C1-8370146A00CC}" destId="{6E19D80B-E5C7-4D76-AED5-72599C7344D4}" srcOrd="6" destOrd="0" parTransId="{4E7BA3C3-806B-470F-8609-BDA8E602DEB1}" sibTransId="{7D3ECA10-24C8-4F8B-88B3-8A899E2EA0A2}"/>
    <dgm:cxn modelId="{FA354E1C-3C02-4ADF-B980-85029411B340}" srcId="{C0C25228-BFC4-415D-A7C1-8370146A00CC}" destId="{DD982CC3-0016-46AC-B176-5437F3832FD0}" srcOrd="2" destOrd="0" parTransId="{FA073446-B736-4DC8-BC7A-AC3EE458DE14}" sibTransId="{9A2E52E6-63C6-4092-B025-76F6FCBC5E1A}"/>
    <dgm:cxn modelId="{4209294C-3A58-42B1-B861-09CD9A56FC71}" srcId="{C0C25228-BFC4-415D-A7C1-8370146A00CC}" destId="{F0C32402-A1F6-4BBC-B735-42144A39F8A6}" srcOrd="4" destOrd="0" parTransId="{C1C42356-7EE0-4CFB-AF3A-BDEEA9A06DDF}" sibTransId="{B5595F42-9BCF-4C5A-9148-E567BA0C69FB}"/>
    <dgm:cxn modelId="{34B62EAC-E13C-4C77-B150-68A08E51FDEC}" type="presOf" srcId="{57EACA39-3E32-41E1-BE88-763A54C316E9}" destId="{C5881461-165E-4204-BEFE-4C84AF12B9B1}" srcOrd="0" destOrd="0" presId="urn:microsoft.com/office/officeart/2008/layout/VerticalCurvedList"/>
    <dgm:cxn modelId="{FFCFA100-747D-4784-BD2A-0127D676D95D}" type="presOf" srcId="{DD982CC3-0016-46AC-B176-5437F3832FD0}" destId="{189583DA-F4C5-415D-A45D-11E271B98328}" srcOrd="0" destOrd="0" presId="urn:microsoft.com/office/officeart/2008/layout/VerticalCurvedList"/>
    <dgm:cxn modelId="{D0E8144A-C9B6-4A72-ACE4-DD9196448FFA}" type="presOf" srcId="{6E19D80B-E5C7-4D76-AED5-72599C7344D4}" destId="{ED600B8F-D8E0-415F-B728-CE0C98656061}" srcOrd="0" destOrd="0" presId="urn:microsoft.com/office/officeart/2008/layout/VerticalCurvedList"/>
    <dgm:cxn modelId="{BEB9C898-0292-440A-AA42-DAC22C3C2DA1}" type="presOf" srcId="{B34C4DBC-C694-4220-B6A5-9DACBFAC17ED}" destId="{62BCFBD4-A27C-43F6-9E65-C82190370F4F}" srcOrd="0" destOrd="0" presId="urn:microsoft.com/office/officeart/2008/layout/VerticalCurvedList"/>
    <dgm:cxn modelId="{ECD208BD-F065-475C-A65E-D0E546F8DEA9}" srcId="{C0C25228-BFC4-415D-A7C1-8370146A00CC}" destId="{69F6C587-7711-4FFA-9CBD-96F1EA5026A1}" srcOrd="1" destOrd="0" parTransId="{6A210276-8039-423F-B056-F8C9F795E6FF}" sibTransId="{231DD23F-E20B-494D-B1A6-68BC88DFC3E5}"/>
    <dgm:cxn modelId="{F7619F31-E8CD-4FFB-A6EB-155A22385570}" type="presOf" srcId="{C0B8986C-1304-4292-8E1B-62927C4D5804}" destId="{159E57B1-428B-4A5D-A51E-3FD405903047}" srcOrd="0" destOrd="0" presId="urn:microsoft.com/office/officeart/2008/layout/VerticalCurvedList"/>
    <dgm:cxn modelId="{9CB09045-A0B0-4287-9FFE-F95F6814E24D}" type="presOf" srcId="{F0C32402-A1F6-4BBC-B735-42144A39F8A6}" destId="{76852636-B301-45F1-86C2-C5BA9F6CA70C}" srcOrd="0" destOrd="0" presId="urn:microsoft.com/office/officeart/2008/layout/VerticalCurvedList"/>
    <dgm:cxn modelId="{8AC773F3-2411-46F3-81FB-A17037F13726}" type="presParOf" srcId="{6201ADEF-77CF-41B8-AEBA-135EF60C965D}" destId="{293B6476-F514-476E-94BC-CCDF306F4A42}" srcOrd="0" destOrd="0" presId="urn:microsoft.com/office/officeart/2008/layout/VerticalCurvedList"/>
    <dgm:cxn modelId="{4BF55897-E43D-4A1D-BC63-691BDF51ADF0}" type="presParOf" srcId="{293B6476-F514-476E-94BC-CCDF306F4A42}" destId="{6C160CFB-5708-4A0D-A0CF-FA17EBF8B081}" srcOrd="0" destOrd="0" presId="urn:microsoft.com/office/officeart/2008/layout/VerticalCurvedList"/>
    <dgm:cxn modelId="{E55CA42D-5822-4C2C-ABAD-9BEF9964DB07}" type="presParOf" srcId="{6C160CFB-5708-4A0D-A0CF-FA17EBF8B081}" destId="{B97C1F51-61A4-4974-A44A-193FB94A0B5D}" srcOrd="0" destOrd="0" presId="urn:microsoft.com/office/officeart/2008/layout/VerticalCurvedList"/>
    <dgm:cxn modelId="{E0E8E96F-15B3-4205-B9FD-886112375726}" type="presParOf" srcId="{6C160CFB-5708-4A0D-A0CF-FA17EBF8B081}" destId="{C5881461-165E-4204-BEFE-4C84AF12B9B1}" srcOrd="1" destOrd="0" presId="urn:microsoft.com/office/officeart/2008/layout/VerticalCurvedList"/>
    <dgm:cxn modelId="{22C36BAE-084E-4DD9-99C6-78F076539472}" type="presParOf" srcId="{6C160CFB-5708-4A0D-A0CF-FA17EBF8B081}" destId="{BE9C51D0-2952-40AD-A28B-7641C852BB5A}" srcOrd="2" destOrd="0" presId="urn:microsoft.com/office/officeart/2008/layout/VerticalCurvedList"/>
    <dgm:cxn modelId="{17E55B26-144E-429A-8942-CFBC1CDAA56F}" type="presParOf" srcId="{6C160CFB-5708-4A0D-A0CF-FA17EBF8B081}" destId="{8D397957-7B1E-451C-8AF9-43847D232D06}" srcOrd="3" destOrd="0" presId="urn:microsoft.com/office/officeart/2008/layout/VerticalCurvedList"/>
    <dgm:cxn modelId="{954B3725-815E-4935-9279-4109350158AF}" type="presParOf" srcId="{293B6476-F514-476E-94BC-CCDF306F4A42}" destId="{62BCFBD4-A27C-43F6-9E65-C82190370F4F}" srcOrd="1" destOrd="0" presId="urn:microsoft.com/office/officeart/2008/layout/VerticalCurvedList"/>
    <dgm:cxn modelId="{CA97321E-39B4-4D68-8B7E-C611599D7128}" type="presParOf" srcId="{293B6476-F514-476E-94BC-CCDF306F4A42}" destId="{930E89F6-CECA-41FF-A07B-F5669AB22D4B}" srcOrd="2" destOrd="0" presId="urn:microsoft.com/office/officeart/2008/layout/VerticalCurvedList"/>
    <dgm:cxn modelId="{C4357C9B-0BF4-4AA6-A8E3-84720DE0B5DB}" type="presParOf" srcId="{930E89F6-CECA-41FF-A07B-F5669AB22D4B}" destId="{B1B4B674-394B-4A9C-88E3-7830624BF6B4}" srcOrd="0" destOrd="0" presId="urn:microsoft.com/office/officeart/2008/layout/VerticalCurvedList"/>
    <dgm:cxn modelId="{8732A4FB-D8AE-4052-9249-E8702A8A02F1}" type="presParOf" srcId="{293B6476-F514-476E-94BC-CCDF306F4A42}" destId="{398E841F-1A5C-4103-965A-C3DE9C406AE1}" srcOrd="3" destOrd="0" presId="urn:microsoft.com/office/officeart/2008/layout/VerticalCurvedList"/>
    <dgm:cxn modelId="{4AEE8B61-4825-48C0-847B-EE1D9C580FF9}" type="presParOf" srcId="{293B6476-F514-476E-94BC-CCDF306F4A42}" destId="{E9DF94E7-6028-47CF-B5ED-7962CB7A0EED}" srcOrd="4" destOrd="0" presId="urn:microsoft.com/office/officeart/2008/layout/VerticalCurvedList"/>
    <dgm:cxn modelId="{7047F0C5-B6E4-4AB5-9B54-BC24A0D6AA57}" type="presParOf" srcId="{E9DF94E7-6028-47CF-B5ED-7962CB7A0EED}" destId="{F82DBBD8-3A15-442F-8EC2-79037F85D259}" srcOrd="0" destOrd="0" presId="urn:microsoft.com/office/officeart/2008/layout/VerticalCurvedList"/>
    <dgm:cxn modelId="{8A7CA588-573C-4D3E-923C-5CF12196808A}" type="presParOf" srcId="{293B6476-F514-476E-94BC-CCDF306F4A42}" destId="{189583DA-F4C5-415D-A45D-11E271B98328}" srcOrd="5" destOrd="0" presId="urn:microsoft.com/office/officeart/2008/layout/VerticalCurvedList"/>
    <dgm:cxn modelId="{9F000157-4C1F-43EE-BBA8-088F67E058EE}" type="presParOf" srcId="{293B6476-F514-476E-94BC-CCDF306F4A42}" destId="{56D88A98-6EA0-4C76-8696-C723E2B61DFC}" srcOrd="6" destOrd="0" presId="urn:microsoft.com/office/officeart/2008/layout/VerticalCurvedList"/>
    <dgm:cxn modelId="{0C4BD141-190A-4304-AD93-AFD6381F0F08}" type="presParOf" srcId="{56D88A98-6EA0-4C76-8696-C723E2B61DFC}" destId="{77A196A5-C1F1-4A34-B67C-99026360E61A}" srcOrd="0" destOrd="0" presId="urn:microsoft.com/office/officeart/2008/layout/VerticalCurvedList"/>
    <dgm:cxn modelId="{F35F37AC-A4CD-4A94-8DC1-01645D007CC9}" type="presParOf" srcId="{293B6476-F514-476E-94BC-CCDF306F4A42}" destId="{159E57B1-428B-4A5D-A51E-3FD405903047}" srcOrd="7" destOrd="0" presId="urn:microsoft.com/office/officeart/2008/layout/VerticalCurvedList"/>
    <dgm:cxn modelId="{455D29FE-556D-48DE-8B9E-2623342EFF52}" type="presParOf" srcId="{293B6476-F514-476E-94BC-CCDF306F4A42}" destId="{8E7D7474-80BC-428A-A4A7-FE7FCCACC207}" srcOrd="8" destOrd="0" presId="urn:microsoft.com/office/officeart/2008/layout/VerticalCurvedList"/>
    <dgm:cxn modelId="{E6AC1EC0-2860-4D94-B4EB-50A576184505}" type="presParOf" srcId="{8E7D7474-80BC-428A-A4A7-FE7FCCACC207}" destId="{80383102-FDC9-4731-9C85-28619A9BA992}" srcOrd="0" destOrd="0" presId="urn:microsoft.com/office/officeart/2008/layout/VerticalCurvedList"/>
    <dgm:cxn modelId="{60E450CF-23C0-4A79-9D1E-75377C592BA5}" type="presParOf" srcId="{293B6476-F514-476E-94BC-CCDF306F4A42}" destId="{76852636-B301-45F1-86C2-C5BA9F6CA70C}" srcOrd="9" destOrd="0" presId="urn:microsoft.com/office/officeart/2008/layout/VerticalCurvedList"/>
    <dgm:cxn modelId="{85799FAD-61FA-47EA-B33A-AE07A4890515}" type="presParOf" srcId="{293B6476-F514-476E-94BC-CCDF306F4A42}" destId="{1D51BE15-4261-4810-A238-9AB0BB12BF08}" srcOrd="10" destOrd="0" presId="urn:microsoft.com/office/officeart/2008/layout/VerticalCurvedList"/>
    <dgm:cxn modelId="{2A7F4F9F-E2B7-426C-A36B-DE07B9EB51B5}" type="presParOf" srcId="{1D51BE15-4261-4810-A238-9AB0BB12BF08}" destId="{ED5AB845-851C-4C22-A5AD-564F7C962239}" srcOrd="0" destOrd="0" presId="urn:microsoft.com/office/officeart/2008/layout/VerticalCurvedList"/>
    <dgm:cxn modelId="{34914F4E-C6DE-4956-B473-E2A585BEEC88}" type="presParOf" srcId="{293B6476-F514-476E-94BC-CCDF306F4A42}" destId="{3A51C3A8-6261-49FB-AD2E-B2BEC3B4F599}" srcOrd="11" destOrd="0" presId="urn:microsoft.com/office/officeart/2008/layout/VerticalCurvedList"/>
    <dgm:cxn modelId="{F5540D12-A91E-4CF4-ABF1-8F211667D2ED}" type="presParOf" srcId="{293B6476-F514-476E-94BC-CCDF306F4A42}" destId="{A3C18BB1-8382-418A-8525-09E680B3B976}" srcOrd="12" destOrd="0" presId="urn:microsoft.com/office/officeart/2008/layout/VerticalCurvedList"/>
    <dgm:cxn modelId="{3286CC05-FBE0-4CB7-AF13-2C2AA5FDB232}" type="presParOf" srcId="{A3C18BB1-8382-418A-8525-09E680B3B976}" destId="{F41C1EDD-744B-412E-BDFC-124339E5B6EA}" srcOrd="0" destOrd="0" presId="urn:microsoft.com/office/officeart/2008/layout/VerticalCurvedList"/>
    <dgm:cxn modelId="{5C7087F2-84B1-4CE3-A919-B293A24AFB22}" type="presParOf" srcId="{293B6476-F514-476E-94BC-CCDF306F4A42}" destId="{ED600B8F-D8E0-415F-B728-CE0C98656061}" srcOrd="13" destOrd="0" presId="urn:microsoft.com/office/officeart/2008/layout/VerticalCurvedList"/>
    <dgm:cxn modelId="{32669F32-8E75-422F-8B0A-6501BBE629CF}" type="presParOf" srcId="{293B6476-F514-476E-94BC-CCDF306F4A42}" destId="{C66AEF2C-A0C6-4AD1-A55B-99829E243026}" srcOrd="14" destOrd="0" presId="urn:microsoft.com/office/officeart/2008/layout/VerticalCurvedList"/>
    <dgm:cxn modelId="{BCF56115-3678-435D-BA88-D042FA1E8DC2}" type="presParOf" srcId="{C66AEF2C-A0C6-4AD1-A55B-99829E243026}" destId="{B75863B5-8C25-4501-B04B-CF920BE3E6BF}"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881461-165E-4204-BEFE-4C84AF12B9B1}">
      <dsp:nvSpPr>
        <dsp:cNvPr id="0" name=""/>
        <dsp:cNvSpPr/>
      </dsp:nvSpPr>
      <dsp:spPr>
        <a:xfrm>
          <a:off x="-5494618" y="-841713"/>
          <a:ext cx="6545712" cy="6545712"/>
        </a:xfrm>
        <a:prstGeom prst="blockArc">
          <a:avLst>
            <a:gd name="adj1" fmla="val 18900000"/>
            <a:gd name="adj2" fmla="val 2700000"/>
            <a:gd name="adj3" fmla="val 330"/>
          </a:avLst>
        </a:pr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BCFBD4-A27C-43F6-9E65-C82190370F4F}">
      <dsp:nvSpPr>
        <dsp:cNvPr id="0" name=""/>
        <dsp:cNvSpPr/>
      </dsp:nvSpPr>
      <dsp:spPr>
        <a:xfrm>
          <a:off x="341089" y="221039"/>
          <a:ext cx="8056735" cy="441884"/>
        </a:xfrm>
        <a:prstGeom prst="rect">
          <a:avLst/>
        </a:prstGeom>
        <a:gradFill rotWithShape="0">
          <a:gsLst>
            <a:gs pos="0">
              <a:schemeClr val="accent4">
                <a:alpha val="90000"/>
                <a:hueOff val="0"/>
                <a:satOff val="0"/>
                <a:lumOff val="0"/>
                <a:alphaOff val="0"/>
                <a:satMod val="103000"/>
                <a:lumMod val="102000"/>
                <a:tint val="94000"/>
              </a:schemeClr>
            </a:gs>
            <a:gs pos="50000">
              <a:schemeClr val="accent4">
                <a:alpha val="90000"/>
                <a:hueOff val="0"/>
                <a:satOff val="0"/>
                <a:lumOff val="0"/>
                <a:alphaOff val="0"/>
                <a:satMod val="110000"/>
                <a:lumMod val="100000"/>
                <a:shade val="100000"/>
              </a:schemeClr>
            </a:gs>
            <a:gs pos="100000">
              <a:schemeClr val="accent4">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0746" tIns="58420" rIns="58420" bIns="58420" numCol="1" spcCol="1270" anchor="ctr" anchorCtr="0">
          <a:noAutofit/>
        </a:bodyPr>
        <a:lstStyle/>
        <a:p>
          <a:pPr lvl="0" algn="l" defTabSz="1022350">
            <a:lnSpc>
              <a:spcPct val="90000"/>
            </a:lnSpc>
            <a:spcBef>
              <a:spcPct val="0"/>
            </a:spcBef>
            <a:spcAft>
              <a:spcPct val="35000"/>
            </a:spcAft>
          </a:pPr>
          <a:r>
            <a:rPr lang="en-US" sz="2300" b="1" kern="1200" dirty="0" smtClean="0">
              <a:latin typeface="Arial" pitchFamily="34" charset="0"/>
            </a:rPr>
            <a:t>1. Introduction</a:t>
          </a:r>
          <a:endParaRPr lang="en-ZA" sz="2300" kern="1200" dirty="0"/>
        </a:p>
      </dsp:txBody>
      <dsp:txXfrm>
        <a:off x="341089" y="221039"/>
        <a:ext cx="8056735" cy="441884"/>
      </dsp:txXfrm>
    </dsp:sp>
    <dsp:sp modelId="{B1B4B674-394B-4A9C-88E3-7830624BF6B4}">
      <dsp:nvSpPr>
        <dsp:cNvPr id="0" name=""/>
        <dsp:cNvSpPr/>
      </dsp:nvSpPr>
      <dsp:spPr>
        <a:xfrm>
          <a:off x="64911" y="165803"/>
          <a:ext cx="552355" cy="552355"/>
        </a:xfrm>
        <a:prstGeom prst="ellipse">
          <a:avLst/>
        </a:prstGeom>
        <a:solidFill>
          <a:schemeClr val="accent6">
            <a:lumMod val="50000"/>
          </a:schemeClr>
        </a:solidFill>
        <a:ln w="6350" cap="flat" cmpd="sng" algn="ctr">
          <a:solidFill>
            <a:schemeClr val="accent4">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8E841F-1A5C-4103-965A-C3DE9C406AE1}">
      <dsp:nvSpPr>
        <dsp:cNvPr id="0" name=""/>
        <dsp:cNvSpPr/>
      </dsp:nvSpPr>
      <dsp:spPr>
        <a:xfrm>
          <a:off x="741255" y="884255"/>
          <a:ext cx="7656568" cy="441884"/>
        </a:xfrm>
        <a:prstGeom prst="rect">
          <a:avLst/>
        </a:prstGeom>
        <a:gradFill rotWithShape="0">
          <a:gsLst>
            <a:gs pos="0">
              <a:schemeClr val="accent4">
                <a:alpha val="90000"/>
                <a:hueOff val="0"/>
                <a:satOff val="0"/>
                <a:lumOff val="0"/>
                <a:alphaOff val="-6667"/>
                <a:satMod val="103000"/>
                <a:lumMod val="102000"/>
                <a:tint val="94000"/>
              </a:schemeClr>
            </a:gs>
            <a:gs pos="50000">
              <a:schemeClr val="accent4">
                <a:alpha val="90000"/>
                <a:hueOff val="0"/>
                <a:satOff val="0"/>
                <a:lumOff val="0"/>
                <a:alphaOff val="-6667"/>
                <a:satMod val="110000"/>
                <a:lumMod val="100000"/>
                <a:shade val="100000"/>
              </a:schemeClr>
            </a:gs>
            <a:gs pos="100000">
              <a:schemeClr val="accent4">
                <a:alpha val="90000"/>
                <a:hueOff val="0"/>
                <a:satOff val="0"/>
                <a:lumOff val="0"/>
                <a:alphaOff val="-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0746" tIns="58420" rIns="58420" bIns="58420" numCol="1" spcCol="1270" anchor="ctr" anchorCtr="0">
          <a:noAutofit/>
        </a:bodyPr>
        <a:lstStyle/>
        <a:p>
          <a:pPr lvl="0" algn="l" defTabSz="1022350">
            <a:lnSpc>
              <a:spcPct val="90000"/>
            </a:lnSpc>
            <a:spcBef>
              <a:spcPct val="0"/>
            </a:spcBef>
            <a:spcAft>
              <a:spcPct val="35000"/>
            </a:spcAft>
          </a:pPr>
          <a:r>
            <a:rPr lang="en-ZA" sz="2300" b="1" kern="1200" dirty="0" smtClean="0">
              <a:latin typeface="Arial" panose="020B0604020202020204" pitchFamily="34" charset="0"/>
              <a:cs typeface="Arial" panose="020B0604020202020204" pitchFamily="34" charset="0"/>
            </a:rPr>
            <a:t>2. Performance Overview</a:t>
          </a:r>
          <a:endParaRPr lang="en-ZA" sz="2300" b="1" kern="1200" dirty="0">
            <a:latin typeface="Arial" panose="020B0604020202020204" pitchFamily="34" charset="0"/>
            <a:cs typeface="Arial" panose="020B0604020202020204" pitchFamily="34" charset="0"/>
          </a:endParaRPr>
        </a:p>
      </dsp:txBody>
      <dsp:txXfrm>
        <a:off x="741255" y="884255"/>
        <a:ext cx="7656568" cy="441884"/>
      </dsp:txXfrm>
    </dsp:sp>
    <dsp:sp modelId="{F82DBBD8-3A15-442F-8EC2-79037F85D259}">
      <dsp:nvSpPr>
        <dsp:cNvPr id="0" name=""/>
        <dsp:cNvSpPr/>
      </dsp:nvSpPr>
      <dsp:spPr>
        <a:xfrm>
          <a:off x="465077" y="829019"/>
          <a:ext cx="552355" cy="552355"/>
        </a:xfrm>
        <a:prstGeom prst="ellipse">
          <a:avLst/>
        </a:prstGeom>
        <a:solidFill>
          <a:schemeClr val="accent6">
            <a:lumMod val="50000"/>
          </a:schemeClr>
        </a:solidFill>
        <a:ln w="6350" cap="flat" cmpd="sng" algn="ctr">
          <a:solidFill>
            <a:schemeClr val="accent4">
              <a:alpha val="90000"/>
              <a:hueOff val="0"/>
              <a:satOff val="0"/>
              <a:lumOff val="0"/>
              <a:alphaOff val="-6667"/>
            </a:schemeClr>
          </a:solidFill>
          <a:prstDash val="solid"/>
          <a:miter lim="800000"/>
        </a:ln>
        <a:effectLst/>
      </dsp:spPr>
      <dsp:style>
        <a:lnRef idx="1">
          <a:scrgbClr r="0" g="0" b="0"/>
        </a:lnRef>
        <a:fillRef idx="1">
          <a:scrgbClr r="0" g="0" b="0"/>
        </a:fillRef>
        <a:effectRef idx="2">
          <a:scrgbClr r="0" g="0" b="0"/>
        </a:effectRef>
        <a:fontRef idx="minor"/>
      </dsp:style>
    </dsp:sp>
    <dsp:sp modelId="{189583DA-F4C5-415D-A45D-11E271B98328}">
      <dsp:nvSpPr>
        <dsp:cNvPr id="0" name=""/>
        <dsp:cNvSpPr/>
      </dsp:nvSpPr>
      <dsp:spPr>
        <a:xfrm>
          <a:off x="960544" y="1546984"/>
          <a:ext cx="7437279" cy="441884"/>
        </a:xfrm>
        <a:prstGeom prst="rect">
          <a:avLst/>
        </a:prstGeom>
        <a:gradFill rotWithShape="0">
          <a:gsLst>
            <a:gs pos="0">
              <a:schemeClr val="accent4">
                <a:alpha val="90000"/>
                <a:hueOff val="0"/>
                <a:satOff val="0"/>
                <a:lumOff val="0"/>
                <a:alphaOff val="-13333"/>
                <a:satMod val="103000"/>
                <a:lumMod val="102000"/>
                <a:tint val="94000"/>
              </a:schemeClr>
            </a:gs>
            <a:gs pos="50000">
              <a:schemeClr val="accent4">
                <a:alpha val="90000"/>
                <a:hueOff val="0"/>
                <a:satOff val="0"/>
                <a:lumOff val="0"/>
                <a:alphaOff val="-13333"/>
                <a:satMod val="110000"/>
                <a:lumMod val="100000"/>
                <a:shade val="100000"/>
              </a:schemeClr>
            </a:gs>
            <a:gs pos="100000">
              <a:schemeClr val="accent4">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0746" tIns="58420" rIns="58420" bIns="58420" numCol="1" spcCol="1270" anchor="ctr" anchorCtr="0">
          <a:noAutofit/>
        </a:bodyPr>
        <a:lstStyle/>
        <a:p>
          <a:pPr lvl="0" algn="l" defTabSz="1022350">
            <a:lnSpc>
              <a:spcPct val="90000"/>
            </a:lnSpc>
            <a:spcBef>
              <a:spcPct val="0"/>
            </a:spcBef>
            <a:spcAft>
              <a:spcPct val="35000"/>
            </a:spcAft>
          </a:pPr>
          <a:r>
            <a:rPr lang="en-US" sz="2300" b="1" kern="1200" dirty="0" smtClean="0">
              <a:latin typeface="Arial" pitchFamily="34" charset="0"/>
            </a:rPr>
            <a:t>3. </a:t>
          </a:r>
          <a:r>
            <a:rPr lang="en-US" sz="2300" b="1" kern="1200" dirty="0" smtClean="0">
              <a:latin typeface="Arial" pitchFamily="34" charset="0"/>
              <a:cs typeface="Arial" panose="020B0604020202020204" pitchFamily="34" charset="0"/>
            </a:rPr>
            <a:t>Organisational Context</a:t>
          </a:r>
          <a:endParaRPr lang="en-ZA" sz="2300" b="1" kern="1200" dirty="0">
            <a:latin typeface="Arial" panose="020B0604020202020204" pitchFamily="34" charset="0"/>
            <a:cs typeface="Arial" panose="020B0604020202020204" pitchFamily="34" charset="0"/>
          </a:endParaRPr>
        </a:p>
      </dsp:txBody>
      <dsp:txXfrm>
        <a:off x="960544" y="1546984"/>
        <a:ext cx="7437279" cy="441884"/>
      </dsp:txXfrm>
    </dsp:sp>
    <dsp:sp modelId="{77A196A5-C1F1-4A34-B67C-99026360E61A}">
      <dsp:nvSpPr>
        <dsp:cNvPr id="0" name=""/>
        <dsp:cNvSpPr/>
      </dsp:nvSpPr>
      <dsp:spPr>
        <a:xfrm>
          <a:off x="684366" y="1491749"/>
          <a:ext cx="552355" cy="552355"/>
        </a:xfrm>
        <a:prstGeom prst="ellipse">
          <a:avLst/>
        </a:prstGeom>
        <a:solidFill>
          <a:schemeClr val="accent6">
            <a:lumMod val="50000"/>
          </a:schemeClr>
        </a:solidFill>
        <a:ln w="6350" cap="flat" cmpd="sng" algn="ctr">
          <a:solidFill>
            <a:schemeClr val="accent4">
              <a:alpha val="90000"/>
              <a:hueOff val="0"/>
              <a:satOff val="0"/>
              <a:lumOff val="0"/>
              <a:alphaOff val="-13333"/>
            </a:schemeClr>
          </a:solidFill>
          <a:prstDash val="solid"/>
          <a:miter lim="800000"/>
        </a:ln>
        <a:effectLst/>
      </dsp:spPr>
      <dsp:style>
        <a:lnRef idx="1">
          <a:scrgbClr r="0" g="0" b="0"/>
        </a:lnRef>
        <a:fillRef idx="1">
          <a:scrgbClr r="0" g="0" b="0"/>
        </a:fillRef>
        <a:effectRef idx="2">
          <a:scrgbClr r="0" g="0" b="0"/>
        </a:effectRef>
        <a:fontRef idx="minor"/>
      </dsp:style>
    </dsp:sp>
    <dsp:sp modelId="{159E57B1-428B-4A5D-A51E-3FD405903047}">
      <dsp:nvSpPr>
        <dsp:cNvPr id="0" name=""/>
        <dsp:cNvSpPr/>
      </dsp:nvSpPr>
      <dsp:spPr>
        <a:xfrm>
          <a:off x="1030561" y="2210200"/>
          <a:ext cx="7367262" cy="441884"/>
        </a:xfrm>
        <a:prstGeom prst="rect">
          <a:avLst/>
        </a:prstGeom>
        <a:gradFill rotWithShape="0">
          <a:gsLst>
            <a:gs pos="0">
              <a:schemeClr val="accent4">
                <a:alpha val="90000"/>
                <a:hueOff val="0"/>
                <a:satOff val="0"/>
                <a:lumOff val="0"/>
                <a:alphaOff val="-20000"/>
                <a:satMod val="103000"/>
                <a:lumMod val="102000"/>
                <a:tint val="94000"/>
              </a:schemeClr>
            </a:gs>
            <a:gs pos="50000">
              <a:schemeClr val="accent4">
                <a:alpha val="90000"/>
                <a:hueOff val="0"/>
                <a:satOff val="0"/>
                <a:lumOff val="0"/>
                <a:alphaOff val="-20000"/>
                <a:satMod val="110000"/>
                <a:lumMod val="100000"/>
                <a:shade val="100000"/>
              </a:schemeClr>
            </a:gs>
            <a:gs pos="100000">
              <a:schemeClr val="accent4">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0746" tIns="58420" rIns="58420" bIns="58420" numCol="1" spcCol="1270" anchor="ctr" anchorCtr="0">
          <a:noAutofit/>
        </a:bodyPr>
        <a:lstStyle/>
        <a:p>
          <a:pPr lvl="0" algn="l" defTabSz="1022350">
            <a:lnSpc>
              <a:spcPct val="90000"/>
            </a:lnSpc>
            <a:spcBef>
              <a:spcPct val="0"/>
            </a:spcBef>
            <a:spcAft>
              <a:spcPct val="35000"/>
            </a:spcAft>
          </a:pPr>
          <a:r>
            <a:rPr lang="en-ZA" sz="2300" b="1" kern="1200" dirty="0" smtClean="0"/>
            <a:t>4. </a:t>
          </a:r>
          <a:r>
            <a:rPr lang="en-ZA" sz="2300" b="1" kern="1200" dirty="0" smtClean="0">
              <a:latin typeface="Arial" panose="020B0604020202020204" pitchFamily="34" charset="0"/>
              <a:cs typeface="Arial" panose="020B0604020202020204" pitchFamily="34" charset="0"/>
            </a:rPr>
            <a:t>Audit Outcome</a:t>
          </a:r>
          <a:endParaRPr lang="en-ZA" sz="2300" b="1" kern="1200" dirty="0">
            <a:latin typeface="Arial" panose="020B0604020202020204" pitchFamily="34" charset="0"/>
            <a:cs typeface="Arial" panose="020B0604020202020204" pitchFamily="34" charset="0"/>
          </a:endParaRPr>
        </a:p>
      </dsp:txBody>
      <dsp:txXfrm>
        <a:off x="1030561" y="2210200"/>
        <a:ext cx="7367262" cy="441884"/>
      </dsp:txXfrm>
    </dsp:sp>
    <dsp:sp modelId="{80383102-FDC9-4731-9C85-28619A9BA992}">
      <dsp:nvSpPr>
        <dsp:cNvPr id="0" name=""/>
        <dsp:cNvSpPr/>
      </dsp:nvSpPr>
      <dsp:spPr>
        <a:xfrm>
          <a:off x="754383" y="2154965"/>
          <a:ext cx="552355" cy="552355"/>
        </a:xfrm>
        <a:prstGeom prst="ellipse">
          <a:avLst/>
        </a:prstGeom>
        <a:solidFill>
          <a:schemeClr val="accent6">
            <a:lumMod val="50000"/>
          </a:schemeClr>
        </a:solidFill>
        <a:ln w="6350" cap="flat" cmpd="sng" algn="ctr">
          <a:solidFill>
            <a:schemeClr val="accent4">
              <a:alpha val="90000"/>
              <a:hueOff val="0"/>
              <a:satOff val="0"/>
              <a:lumOff val="0"/>
              <a:alphaOff val="-20000"/>
            </a:schemeClr>
          </a:solidFill>
          <a:prstDash val="solid"/>
          <a:miter lim="800000"/>
        </a:ln>
        <a:effectLst/>
      </dsp:spPr>
      <dsp:style>
        <a:lnRef idx="1">
          <a:scrgbClr r="0" g="0" b="0"/>
        </a:lnRef>
        <a:fillRef idx="1">
          <a:scrgbClr r="0" g="0" b="0"/>
        </a:fillRef>
        <a:effectRef idx="2">
          <a:scrgbClr r="0" g="0" b="0"/>
        </a:effectRef>
        <a:fontRef idx="minor"/>
      </dsp:style>
    </dsp:sp>
    <dsp:sp modelId="{76852636-B301-45F1-86C2-C5BA9F6CA70C}">
      <dsp:nvSpPr>
        <dsp:cNvPr id="0" name=""/>
        <dsp:cNvSpPr/>
      </dsp:nvSpPr>
      <dsp:spPr>
        <a:xfrm>
          <a:off x="960544" y="2873416"/>
          <a:ext cx="7437279" cy="441884"/>
        </a:xfrm>
        <a:prstGeom prst="rect">
          <a:avLst/>
        </a:prstGeom>
        <a:gradFill rotWithShape="0">
          <a:gsLst>
            <a:gs pos="0">
              <a:schemeClr val="accent4">
                <a:alpha val="90000"/>
                <a:hueOff val="0"/>
                <a:satOff val="0"/>
                <a:lumOff val="0"/>
                <a:alphaOff val="-26667"/>
                <a:satMod val="103000"/>
                <a:lumMod val="102000"/>
                <a:tint val="94000"/>
              </a:schemeClr>
            </a:gs>
            <a:gs pos="50000">
              <a:schemeClr val="accent4">
                <a:alpha val="90000"/>
                <a:hueOff val="0"/>
                <a:satOff val="0"/>
                <a:lumOff val="0"/>
                <a:alphaOff val="-26667"/>
                <a:satMod val="110000"/>
                <a:lumMod val="100000"/>
                <a:shade val="100000"/>
              </a:schemeClr>
            </a:gs>
            <a:gs pos="100000">
              <a:schemeClr val="accent4">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0746" tIns="58420" rIns="58420" bIns="58420" numCol="1" spcCol="1270" anchor="ctr" anchorCtr="0">
          <a:noAutofit/>
        </a:bodyPr>
        <a:lstStyle/>
        <a:p>
          <a:pPr lvl="0" algn="l" defTabSz="1022350">
            <a:lnSpc>
              <a:spcPct val="90000"/>
            </a:lnSpc>
            <a:spcBef>
              <a:spcPct val="0"/>
            </a:spcBef>
            <a:spcAft>
              <a:spcPct val="35000"/>
            </a:spcAft>
          </a:pPr>
          <a:r>
            <a:rPr lang="en-ZA" sz="2300" b="1" kern="1200" dirty="0" smtClean="0">
              <a:latin typeface="Arial" panose="020B0604020202020204" pitchFamily="34" charset="0"/>
              <a:cs typeface="Arial" panose="020B0604020202020204" pitchFamily="34" charset="0"/>
            </a:rPr>
            <a:t>5. Strategy to overcome underperformance</a:t>
          </a:r>
          <a:endParaRPr lang="en-ZA" sz="2300" b="1" kern="1200" dirty="0">
            <a:latin typeface="Arial" panose="020B0604020202020204" pitchFamily="34" charset="0"/>
            <a:cs typeface="Arial" panose="020B0604020202020204" pitchFamily="34" charset="0"/>
          </a:endParaRPr>
        </a:p>
      </dsp:txBody>
      <dsp:txXfrm>
        <a:off x="960544" y="2873416"/>
        <a:ext cx="7437279" cy="441884"/>
      </dsp:txXfrm>
    </dsp:sp>
    <dsp:sp modelId="{ED5AB845-851C-4C22-A5AD-564F7C962239}">
      <dsp:nvSpPr>
        <dsp:cNvPr id="0" name=""/>
        <dsp:cNvSpPr/>
      </dsp:nvSpPr>
      <dsp:spPr>
        <a:xfrm>
          <a:off x="684366" y="2818180"/>
          <a:ext cx="552355" cy="552355"/>
        </a:xfrm>
        <a:prstGeom prst="ellipse">
          <a:avLst/>
        </a:prstGeom>
        <a:solidFill>
          <a:schemeClr val="accent6">
            <a:lumMod val="50000"/>
          </a:schemeClr>
        </a:solidFill>
        <a:ln w="6350" cap="flat" cmpd="sng" algn="ctr">
          <a:solidFill>
            <a:schemeClr val="accent4">
              <a:alpha val="90000"/>
              <a:hueOff val="0"/>
              <a:satOff val="0"/>
              <a:lumOff val="0"/>
              <a:alphaOff val="-26667"/>
            </a:schemeClr>
          </a:solidFill>
          <a:prstDash val="solid"/>
          <a:miter lim="800000"/>
        </a:ln>
        <a:effectLst/>
      </dsp:spPr>
      <dsp:style>
        <a:lnRef idx="1">
          <a:scrgbClr r="0" g="0" b="0"/>
        </a:lnRef>
        <a:fillRef idx="1">
          <a:scrgbClr r="0" g="0" b="0"/>
        </a:fillRef>
        <a:effectRef idx="2">
          <a:scrgbClr r="0" g="0" b="0"/>
        </a:effectRef>
        <a:fontRef idx="minor"/>
      </dsp:style>
    </dsp:sp>
    <dsp:sp modelId="{3A51C3A8-6261-49FB-AD2E-B2BEC3B4F599}">
      <dsp:nvSpPr>
        <dsp:cNvPr id="0" name=""/>
        <dsp:cNvSpPr/>
      </dsp:nvSpPr>
      <dsp:spPr>
        <a:xfrm>
          <a:off x="741255" y="3536146"/>
          <a:ext cx="7656568" cy="441884"/>
        </a:xfrm>
        <a:prstGeom prst="rect">
          <a:avLst/>
        </a:prstGeom>
        <a:gradFill rotWithShape="0">
          <a:gsLst>
            <a:gs pos="0">
              <a:schemeClr val="accent4">
                <a:alpha val="90000"/>
                <a:hueOff val="0"/>
                <a:satOff val="0"/>
                <a:lumOff val="0"/>
                <a:alphaOff val="-33333"/>
                <a:satMod val="103000"/>
                <a:lumMod val="102000"/>
                <a:tint val="94000"/>
              </a:schemeClr>
            </a:gs>
            <a:gs pos="50000">
              <a:schemeClr val="accent4">
                <a:alpha val="90000"/>
                <a:hueOff val="0"/>
                <a:satOff val="0"/>
                <a:lumOff val="0"/>
                <a:alphaOff val="-33333"/>
                <a:satMod val="110000"/>
                <a:lumMod val="100000"/>
                <a:shade val="100000"/>
              </a:schemeClr>
            </a:gs>
            <a:gs pos="100000">
              <a:schemeClr val="accent4">
                <a:alpha val="90000"/>
                <a:hueOff val="0"/>
                <a:satOff val="0"/>
                <a:lumOff val="0"/>
                <a:alphaOff val="-3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0746" tIns="58420" rIns="58420" bIns="58420" numCol="1" spcCol="1270" anchor="ctr" anchorCtr="0">
          <a:noAutofit/>
        </a:bodyPr>
        <a:lstStyle/>
        <a:p>
          <a:pPr lvl="0" algn="l" defTabSz="1022350">
            <a:lnSpc>
              <a:spcPct val="90000"/>
            </a:lnSpc>
            <a:spcBef>
              <a:spcPct val="0"/>
            </a:spcBef>
            <a:spcAft>
              <a:spcPct val="35000"/>
            </a:spcAft>
          </a:pPr>
          <a:r>
            <a:rPr lang="en-ZA" sz="2300" b="1" kern="1200" dirty="0" smtClean="0"/>
            <a:t>6. </a:t>
          </a:r>
          <a:r>
            <a:rPr lang="en-ZA" sz="2300" b="1" kern="1200" dirty="0" smtClean="0">
              <a:latin typeface="Arial" panose="020B0604020202020204" pitchFamily="34" charset="0"/>
              <a:cs typeface="Arial" panose="020B0604020202020204" pitchFamily="34" charset="0"/>
            </a:rPr>
            <a:t>Programme Performance </a:t>
          </a:r>
          <a:endParaRPr lang="en-ZA" sz="2300" b="1" kern="1200" dirty="0">
            <a:latin typeface="Arial" panose="020B0604020202020204" pitchFamily="34" charset="0"/>
            <a:cs typeface="Arial" panose="020B0604020202020204" pitchFamily="34" charset="0"/>
          </a:endParaRPr>
        </a:p>
      </dsp:txBody>
      <dsp:txXfrm>
        <a:off x="741255" y="3536146"/>
        <a:ext cx="7656568" cy="441884"/>
      </dsp:txXfrm>
    </dsp:sp>
    <dsp:sp modelId="{F41C1EDD-744B-412E-BDFC-124339E5B6EA}">
      <dsp:nvSpPr>
        <dsp:cNvPr id="0" name=""/>
        <dsp:cNvSpPr/>
      </dsp:nvSpPr>
      <dsp:spPr>
        <a:xfrm>
          <a:off x="465077" y="3480910"/>
          <a:ext cx="552355" cy="552355"/>
        </a:xfrm>
        <a:prstGeom prst="ellipse">
          <a:avLst/>
        </a:prstGeom>
        <a:solidFill>
          <a:schemeClr val="accent6">
            <a:lumMod val="50000"/>
          </a:schemeClr>
        </a:solidFill>
        <a:ln w="6350" cap="flat" cmpd="sng" algn="ctr">
          <a:solidFill>
            <a:schemeClr val="accent4">
              <a:alpha val="90000"/>
              <a:hueOff val="0"/>
              <a:satOff val="0"/>
              <a:lumOff val="0"/>
              <a:alphaOff val="-33333"/>
            </a:schemeClr>
          </a:solidFill>
          <a:prstDash val="solid"/>
          <a:miter lim="800000"/>
        </a:ln>
        <a:effectLst/>
      </dsp:spPr>
      <dsp:style>
        <a:lnRef idx="1">
          <a:scrgbClr r="0" g="0" b="0"/>
        </a:lnRef>
        <a:fillRef idx="1">
          <a:scrgbClr r="0" g="0" b="0"/>
        </a:fillRef>
        <a:effectRef idx="2">
          <a:scrgbClr r="0" g="0" b="0"/>
        </a:effectRef>
        <a:fontRef idx="minor"/>
      </dsp:style>
    </dsp:sp>
    <dsp:sp modelId="{ED600B8F-D8E0-415F-B728-CE0C98656061}">
      <dsp:nvSpPr>
        <dsp:cNvPr id="0" name=""/>
        <dsp:cNvSpPr/>
      </dsp:nvSpPr>
      <dsp:spPr>
        <a:xfrm>
          <a:off x="341089" y="4199361"/>
          <a:ext cx="8056735" cy="441884"/>
        </a:xfrm>
        <a:prstGeom prst="rect">
          <a:avLst/>
        </a:prstGeom>
        <a:gradFill rotWithShape="0">
          <a:gsLst>
            <a:gs pos="0">
              <a:schemeClr val="accent4">
                <a:alpha val="90000"/>
                <a:hueOff val="0"/>
                <a:satOff val="0"/>
                <a:lumOff val="0"/>
                <a:alphaOff val="-40000"/>
                <a:satMod val="103000"/>
                <a:lumMod val="102000"/>
                <a:tint val="94000"/>
              </a:schemeClr>
            </a:gs>
            <a:gs pos="50000">
              <a:schemeClr val="accent4">
                <a:alpha val="90000"/>
                <a:hueOff val="0"/>
                <a:satOff val="0"/>
                <a:lumOff val="0"/>
                <a:alphaOff val="-40000"/>
                <a:satMod val="110000"/>
                <a:lumMod val="100000"/>
                <a:shade val="100000"/>
              </a:schemeClr>
            </a:gs>
            <a:gs pos="100000">
              <a:schemeClr val="accent4">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0746" tIns="58420" rIns="58420" bIns="58420" numCol="1" spcCol="1270" anchor="ctr" anchorCtr="0">
          <a:noAutofit/>
        </a:bodyPr>
        <a:lstStyle/>
        <a:p>
          <a:pPr lvl="0" algn="l" defTabSz="1022350">
            <a:lnSpc>
              <a:spcPct val="90000"/>
            </a:lnSpc>
            <a:spcBef>
              <a:spcPct val="0"/>
            </a:spcBef>
            <a:spcAft>
              <a:spcPct val="35000"/>
            </a:spcAft>
          </a:pPr>
          <a:r>
            <a:rPr lang="en-US" sz="2300" b="1" kern="1200" dirty="0" smtClean="0"/>
            <a:t>7. </a:t>
          </a:r>
          <a:r>
            <a:rPr lang="en-US" sz="2300" b="1" kern="1200" dirty="0" smtClean="0">
              <a:latin typeface="Arial" panose="020B0604020202020204" pitchFamily="34" charset="0"/>
              <a:cs typeface="Arial" panose="020B0604020202020204" pitchFamily="34" charset="0"/>
            </a:rPr>
            <a:t>Budget Expenditure Overview</a:t>
          </a:r>
          <a:endParaRPr lang="en-ZA" sz="2300" b="1" kern="1200" dirty="0">
            <a:latin typeface="Arial" panose="020B0604020202020204" pitchFamily="34" charset="0"/>
            <a:cs typeface="Arial" panose="020B0604020202020204" pitchFamily="34" charset="0"/>
          </a:endParaRPr>
        </a:p>
      </dsp:txBody>
      <dsp:txXfrm>
        <a:off x="341089" y="4199361"/>
        <a:ext cx="8056735" cy="441884"/>
      </dsp:txXfrm>
    </dsp:sp>
    <dsp:sp modelId="{B75863B5-8C25-4501-B04B-CF920BE3E6BF}">
      <dsp:nvSpPr>
        <dsp:cNvPr id="0" name=""/>
        <dsp:cNvSpPr/>
      </dsp:nvSpPr>
      <dsp:spPr>
        <a:xfrm>
          <a:off x="64911" y="4144126"/>
          <a:ext cx="552355" cy="552355"/>
        </a:xfrm>
        <a:prstGeom prst="ellipse">
          <a:avLst/>
        </a:prstGeom>
        <a:solidFill>
          <a:schemeClr val="accent6">
            <a:lumMod val="50000"/>
          </a:schemeClr>
        </a:solidFill>
        <a:ln w="6350" cap="flat" cmpd="sng" algn="ctr">
          <a:solidFill>
            <a:schemeClr val="accent4">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553FD0FD-6CC0-EB4A-98C8-D58B3E0829A6}" type="datetimeFigureOut">
              <a:rPr lang="en-US" smtClean="0"/>
              <a:pPr/>
              <a:t>11/17/2021</a:t>
            </a:fld>
            <a:endParaRPr lang="en-US" dirty="0"/>
          </a:p>
        </p:txBody>
      </p:sp>
      <p:sp>
        <p:nvSpPr>
          <p:cNvPr id="4" name="Slide Image Placeholder 3"/>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BE1BA81D-FCE7-674B-913D-48FF0CABD880}" type="slidenum">
              <a:rPr lang="en-US" smtClean="0"/>
              <a:pPr/>
              <a:t>‹#›</a:t>
            </a:fld>
            <a:endParaRPr lang="en-US" dirty="0"/>
          </a:p>
        </p:txBody>
      </p:sp>
    </p:spTree>
    <p:extLst>
      <p:ext uri="{BB962C8B-B14F-4D97-AF65-F5344CB8AC3E}">
        <p14:creationId xmlns="" xmlns:p14="http://schemas.microsoft.com/office/powerpoint/2010/main" val="6631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E1BA81D-FCE7-674B-913D-48FF0CABD880}" type="slidenum">
              <a:rPr lang="en-US" smtClean="0"/>
              <a:pPr/>
              <a:t>2</a:t>
            </a:fld>
            <a:endParaRPr lang="en-US" dirty="0"/>
          </a:p>
        </p:txBody>
      </p:sp>
    </p:spTree>
    <p:extLst>
      <p:ext uri="{BB962C8B-B14F-4D97-AF65-F5344CB8AC3E}">
        <p14:creationId xmlns="" xmlns:p14="http://schemas.microsoft.com/office/powerpoint/2010/main" val="417610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E1BA81D-FCE7-674B-913D-48FF0CABD880}" type="slidenum">
              <a:rPr lang="en-US" smtClean="0"/>
              <a:pPr/>
              <a:t>3</a:t>
            </a:fld>
            <a:endParaRPr lang="en-US" dirty="0"/>
          </a:p>
        </p:txBody>
      </p:sp>
    </p:spTree>
    <p:extLst>
      <p:ext uri="{BB962C8B-B14F-4D97-AF65-F5344CB8AC3E}">
        <p14:creationId xmlns="" xmlns:p14="http://schemas.microsoft.com/office/powerpoint/2010/main" val="310885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E1BA81D-FCE7-674B-913D-48FF0CABD880}" type="slidenum">
              <a:rPr lang="en-US" smtClean="0"/>
              <a:pPr/>
              <a:t>60</a:t>
            </a:fld>
            <a:endParaRPr lang="en-US" dirty="0"/>
          </a:p>
        </p:txBody>
      </p:sp>
    </p:spTree>
    <p:extLst>
      <p:ext uri="{BB962C8B-B14F-4D97-AF65-F5344CB8AC3E}">
        <p14:creationId xmlns="" xmlns:p14="http://schemas.microsoft.com/office/powerpoint/2010/main" val="389382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E1BA81D-FCE7-674B-913D-48FF0CABD880}" type="slidenum">
              <a:rPr lang="en-US" smtClean="0"/>
              <a:pPr/>
              <a:t>65</a:t>
            </a:fld>
            <a:endParaRPr lang="en-US" dirty="0"/>
          </a:p>
        </p:txBody>
      </p:sp>
    </p:spTree>
    <p:extLst>
      <p:ext uri="{BB962C8B-B14F-4D97-AF65-F5344CB8AC3E}">
        <p14:creationId xmlns="" xmlns:p14="http://schemas.microsoft.com/office/powerpoint/2010/main" val="2868579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E1BA81D-FCE7-674B-913D-48FF0CABD880}" type="slidenum">
              <a:rPr lang="en-US" smtClean="0"/>
              <a:pPr/>
              <a:t>67</a:t>
            </a:fld>
            <a:endParaRPr lang="en-US" dirty="0"/>
          </a:p>
        </p:txBody>
      </p:sp>
    </p:spTree>
    <p:extLst>
      <p:ext uri="{BB962C8B-B14F-4D97-AF65-F5344CB8AC3E}">
        <p14:creationId xmlns="" xmlns:p14="http://schemas.microsoft.com/office/powerpoint/2010/main" val="811706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E1BA81D-FCE7-674B-913D-48FF0CABD880}" type="slidenum">
              <a:rPr lang="en-US" smtClean="0"/>
              <a:pPr/>
              <a:t>68</a:t>
            </a:fld>
            <a:endParaRPr lang="en-US" dirty="0"/>
          </a:p>
        </p:txBody>
      </p:sp>
    </p:spTree>
    <p:extLst>
      <p:ext uri="{BB962C8B-B14F-4D97-AF65-F5344CB8AC3E}">
        <p14:creationId xmlns="" xmlns:p14="http://schemas.microsoft.com/office/powerpoint/2010/main" val="811706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pPr algn="ctr"/>
              <a:t>‹#›</a:t>
            </a:fld>
            <a:r>
              <a:rPr lang="en-US" sz="1800" dirty="0">
                <a:solidFill>
                  <a:schemeClr val="bg1"/>
                </a:solidFill>
              </a:rPr>
              <a:t> </a:t>
            </a:r>
          </a:p>
        </p:txBody>
      </p:sp>
    </p:spTree>
    <p:extLst>
      <p:ext uri="{BB962C8B-B14F-4D97-AF65-F5344CB8AC3E}">
        <p14:creationId xmlns="" xmlns:p14="http://schemas.microsoft.com/office/powerpoint/2010/main" val="675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 xmlns:p14="http://schemas.microsoft.com/office/powerpoint/2010/main" val="39486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 xmlns:p14="http://schemas.microsoft.com/office/powerpoint/2010/main" val="127280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7828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E0CE02-BF85-9948-A2DE-D04BBBE2D8BB}" type="datetimeFigureOut">
              <a:rPr lang="en-US" smtClean="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 xmlns:p14="http://schemas.microsoft.com/office/powerpoint/2010/main" val="98397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0CE02-BF85-9948-A2DE-D04BBBE2D8BB}" type="datetimeFigureOut">
              <a:rPr lang="en-US" smtClean="0"/>
              <a:pPr/>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 xmlns:p14="http://schemas.microsoft.com/office/powerpoint/2010/main" val="3357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0CE02-BF85-9948-A2DE-D04BBBE2D8BB}" type="datetimeFigureOut">
              <a:rPr lang="en-US" smtClean="0"/>
              <a:pPr/>
              <a:t>11/17/2021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 xmlns:p14="http://schemas.microsoft.com/office/powerpoint/2010/main" val="71955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0CE02-BF85-9948-A2DE-D04BBBE2D8BB}" type="datetimeFigureOut">
              <a:rPr lang="en-US" smtClean="0"/>
              <a:pPr/>
              <a:t>11/17/2021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 xmlns:p14="http://schemas.microsoft.com/office/powerpoint/2010/main" val="6700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0CE02-BF85-9948-A2DE-D04BBBE2D8BB}" type="datetimeFigureOut">
              <a:rPr lang="en-US" smtClean="0"/>
              <a:pPr/>
              <a:t>11/17/2021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 xmlns:p14="http://schemas.microsoft.com/office/powerpoint/2010/main" val="290476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pPr/>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 xmlns:p14="http://schemas.microsoft.com/office/powerpoint/2010/main" val="16089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pPr/>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dirty="0"/>
          </a:p>
        </p:txBody>
      </p:sp>
    </p:spTree>
    <p:extLst>
      <p:ext uri="{BB962C8B-B14F-4D97-AF65-F5344CB8AC3E}">
        <p14:creationId xmlns="" xmlns:p14="http://schemas.microsoft.com/office/powerpoint/2010/main" val="153782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0CE02-BF85-9948-A2DE-D04BBBE2D8BB}" type="datetimeFigureOut">
              <a:rPr lang="en-US" smtClean="0"/>
              <a:pPr/>
              <a:t>11/17/2021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21475-5BEA-064C-9422-4F0393A80284}" type="slidenum">
              <a:rPr lang="en-US" smtClean="0"/>
              <a:pPr/>
              <a:t>‹#›</a:t>
            </a:fld>
            <a:endParaRPr lang="en-US" dirty="0"/>
          </a:p>
        </p:txBody>
      </p:sp>
    </p:spTree>
    <p:extLst>
      <p:ext uri="{BB962C8B-B14F-4D97-AF65-F5344CB8AC3E}">
        <p14:creationId xmlns="" xmlns:p14="http://schemas.microsoft.com/office/powerpoint/2010/main" val="42838744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 xmlns:a16="http://schemas.microsoft.com/office/drawing/2014/main" id="{067D6229-F62B-A44B-BEB4-6EAA3D2CAD16}"/>
              </a:ext>
            </a:extLst>
          </p:cNvPr>
          <p:cNvPicPr>
            <a:picLocks noChangeAspect="1"/>
          </p:cNvPicPr>
          <p:nvPr/>
        </p:nvPicPr>
        <p:blipFill>
          <a:blip r:embed="rId2"/>
          <a:stretch>
            <a:fillRect/>
          </a:stretch>
        </p:blipFill>
        <p:spPr>
          <a:xfrm>
            <a:off x="0" y="375455"/>
            <a:ext cx="9144000" cy="6855236"/>
          </a:xfrm>
          <a:prstGeom prst="rect">
            <a:avLst/>
          </a:prstGeom>
        </p:spPr>
      </p:pic>
      <p:sp>
        <p:nvSpPr>
          <p:cNvPr id="2" name="Title 1">
            <a:extLst>
              <a:ext uri="{FF2B5EF4-FFF2-40B4-BE49-F238E27FC236}">
                <a16:creationId xmlns="" xmlns:a16="http://schemas.microsoft.com/office/drawing/2014/main" id="{1F994D50-045B-344D-B8CC-7AD51AA9A508}"/>
              </a:ext>
            </a:extLst>
          </p:cNvPr>
          <p:cNvSpPr>
            <a:spLocks noGrp="1"/>
          </p:cNvSpPr>
          <p:nvPr>
            <p:ph type="ctrTitle" idx="4294967295"/>
          </p:nvPr>
        </p:nvSpPr>
        <p:spPr>
          <a:xfrm>
            <a:off x="3471242" y="2046183"/>
            <a:ext cx="5672758" cy="1342541"/>
          </a:xfrm>
        </p:spPr>
        <p:txBody>
          <a:bodyPr>
            <a:noAutofit/>
          </a:bodyPr>
          <a:lstStyle/>
          <a:p>
            <a:pPr algn="r"/>
            <a:r>
              <a:rPr lang="en-US" sz="2800" b="1" dirty="0" smtClean="0">
                <a:latin typeface="Arial" panose="020B0604020202020204" pitchFamily="34" charset="0"/>
                <a:cs typeface="Arial" panose="020B0604020202020204" pitchFamily="34" charset="0"/>
              </a:rPr>
              <a:t>BRIEFING OF 2020-21 ANNUAL  PERFORMANCE REPORT</a:t>
            </a:r>
            <a:endParaRPr lang="en-US" sz="28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85425991-37C3-3E44-ACC8-F39A69A3E4EB}"/>
              </a:ext>
            </a:extLst>
          </p:cNvPr>
          <p:cNvSpPr>
            <a:spLocks noGrp="1"/>
          </p:cNvSpPr>
          <p:nvPr>
            <p:ph type="subTitle" idx="4294967295"/>
          </p:nvPr>
        </p:nvSpPr>
        <p:spPr>
          <a:xfrm>
            <a:off x="3750364" y="4312693"/>
            <a:ext cx="5120681" cy="1302914"/>
          </a:xfrm>
        </p:spPr>
        <p:txBody>
          <a:bodyPr>
            <a:normAutofit/>
          </a:bodyPr>
          <a:lstStyle/>
          <a:p>
            <a:pPr marL="0" indent="0" algn="r">
              <a:buNone/>
            </a:pPr>
            <a:r>
              <a:rPr lang="en-US" sz="3600" b="1" dirty="0" smtClean="0">
                <a:latin typeface="Arial" panose="020B0604020202020204" pitchFamily="34" charset="0"/>
                <a:cs typeface="Arial" panose="020B0604020202020204" pitchFamily="34" charset="0"/>
              </a:rPr>
              <a:t> </a:t>
            </a:r>
            <a:r>
              <a:rPr lang="en-US" sz="3000" b="1" dirty="0" smtClean="0">
                <a:latin typeface="Arial" panose="020B0604020202020204" pitchFamily="34" charset="0"/>
                <a:cs typeface="Arial" panose="020B0604020202020204" pitchFamily="34" charset="0"/>
              </a:rPr>
              <a:t>12 </a:t>
            </a:r>
            <a:r>
              <a:rPr lang="en-US" b="1" dirty="0" smtClean="0">
                <a:latin typeface="Arial" panose="020B0604020202020204" pitchFamily="34" charset="0"/>
                <a:cs typeface="Arial" panose="020B0604020202020204" pitchFamily="34" charset="0"/>
              </a:rPr>
              <a:t>NOVEMBER</a:t>
            </a:r>
            <a:r>
              <a:rPr lang="en-US" sz="3000" b="1" dirty="0" smtClean="0">
                <a:latin typeface="Arial" panose="020B0604020202020204" pitchFamily="34" charset="0"/>
                <a:cs typeface="Arial" panose="020B0604020202020204" pitchFamily="34" charset="0"/>
              </a:rPr>
              <a:t> 2021</a:t>
            </a:r>
          </a:p>
          <a:p>
            <a:pPr marL="0" indent="0" algn="r">
              <a:buNone/>
            </a:pPr>
            <a:r>
              <a:rPr lang="en-US" sz="3000" b="1" dirty="0" smtClean="0">
                <a:latin typeface="Arial" panose="020B0604020202020204" pitchFamily="34" charset="0"/>
                <a:cs typeface="Arial" panose="020B0604020202020204" pitchFamily="34" charset="0"/>
              </a:rPr>
              <a:t>PORTFOLIO COMMITEE</a:t>
            </a:r>
          </a:p>
          <a:p>
            <a:pPr marL="0" indent="0" algn="r">
              <a:buNone/>
            </a:pPr>
            <a:endParaRPr lang="en-US" sz="3600" b="1" dirty="0" smtClean="0">
              <a:latin typeface="Arial" panose="020B0604020202020204" pitchFamily="34" charset="0"/>
              <a:cs typeface="Arial" panose="020B0604020202020204" pitchFamily="34" charset="0"/>
            </a:endParaRPr>
          </a:p>
          <a:p>
            <a:pPr marL="0" indent="0" algn="r">
              <a:buNone/>
            </a:pPr>
            <a:endParaRPr lang="en-US" sz="36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AB7A39CD-E44B-DC44-AD78-7C5B6FBAC3B0}"/>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59296" y="535692"/>
            <a:ext cx="2811946" cy="5217133"/>
          </a:xfrm>
          <a:prstGeom prst="rect">
            <a:avLst/>
          </a:prstGeom>
        </p:spPr>
      </p:pic>
    </p:spTree>
    <p:extLst>
      <p:ext uri="{BB962C8B-B14F-4D97-AF65-F5344CB8AC3E}">
        <p14:creationId xmlns="" xmlns:p14="http://schemas.microsoft.com/office/powerpoint/2010/main" val="31165539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3285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latin typeface="Arial" panose="020B0604020202020204" pitchFamily="34" charset="0"/>
                <a:cs typeface="Arial" panose="020B0604020202020204" pitchFamily="34" charset="0"/>
              </a:rPr>
              <a:t>2. PERFORMANCE </a:t>
            </a:r>
            <a:r>
              <a:rPr lang="en-ZA" b="1" dirty="0" smtClean="0">
                <a:latin typeface="Arial" panose="020B0604020202020204" pitchFamily="34" charset="0"/>
                <a:cs typeface="Arial" panose="020B0604020202020204" pitchFamily="34" charset="0"/>
              </a:rPr>
              <a:t>OVERVIEW</a:t>
            </a:r>
            <a:endParaRPr lang="en-ZA" b="1" dirty="0">
              <a:latin typeface="Arial" panose="020B0604020202020204" pitchFamily="34" charset="0"/>
              <a:cs typeface="Arial" panose="020B0604020202020204" pitchFamily="34" charset="0"/>
            </a:endParaRPr>
          </a:p>
        </p:txBody>
      </p:sp>
      <p:sp>
        <p:nvSpPr>
          <p:cNvPr id="3" name="TextBox 2"/>
          <p:cNvSpPr txBox="1"/>
          <p:nvPr/>
        </p:nvSpPr>
        <p:spPr>
          <a:xfrm>
            <a:off x="0" y="4258101"/>
            <a:ext cx="8516203" cy="2492990"/>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There was a significant decrease (27%) </a:t>
            </a:r>
            <a:r>
              <a:rPr lang="en-US" sz="1600" dirty="0">
                <a:latin typeface="Arial" panose="020B0604020202020204" pitchFamily="34" charset="0"/>
                <a:cs typeface="Arial" panose="020B0604020202020204" pitchFamily="34" charset="0"/>
              </a:rPr>
              <a:t>in </a:t>
            </a:r>
            <a:r>
              <a:rPr lang="en-US" sz="1600" dirty="0" smtClean="0">
                <a:latin typeface="Arial" panose="020B0604020202020204" pitchFamily="34" charset="0"/>
                <a:cs typeface="Arial" panose="020B0604020202020204" pitchFamily="34" charset="0"/>
              </a:rPr>
              <a:t>performance from 2018/19 to 2019/20. </a:t>
            </a:r>
          </a:p>
          <a:p>
            <a:pPr marL="285750" indent="-285750"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performance has increased by 27% from 2019/20 to 2020/21. The decline in performance has been arrested. </a:t>
            </a: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The baseline of 66% was maintained in the 2021/22 first quarter, the Department achieved performance of 67% , which is above baseline by 1%. </a:t>
            </a:r>
            <a:r>
              <a:rPr lang="en-US" sz="1600" dirty="0">
                <a:latin typeface="Arial" panose="020B0604020202020204" pitchFamily="34" charset="0"/>
                <a:cs typeface="Arial" panose="020B0604020202020204" pitchFamily="34" charset="0"/>
              </a:rPr>
              <a:t>The performance show an </a:t>
            </a:r>
            <a:r>
              <a:rPr lang="en-US" sz="1600" dirty="0" smtClean="0">
                <a:latin typeface="Arial" panose="020B0604020202020204" pitchFamily="34" charset="0"/>
                <a:cs typeface="Arial" panose="020B0604020202020204" pitchFamily="34" charset="0"/>
              </a:rPr>
              <a:t>upward trend.</a:t>
            </a: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target for the Department is to achieve </a:t>
            </a:r>
            <a:r>
              <a:rPr lang="en-ZA" sz="1600" dirty="0" smtClean="0">
                <a:latin typeface="Arial" panose="020B0604020202020204" pitchFamily="34" charset="0"/>
                <a:cs typeface="Arial" panose="020B0604020202020204" pitchFamily="34" charset="0"/>
              </a:rPr>
              <a:t>at least 80</a:t>
            </a:r>
            <a:r>
              <a:rPr lang="en-ZA" sz="1600" dirty="0">
                <a:latin typeface="Arial" panose="020B0604020202020204" pitchFamily="34" charset="0"/>
                <a:cs typeface="Arial" panose="020B0604020202020204" pitchFamily="34" charset="0"/>
              </a:rPr>
              <a:t>% of the annual targets by the end of </a:t>
            </a:r>
            <a:r>
              <a:rPr lang="en-ZA" sz="1600" dirty="0" smtClean="0">
                <a:latin typeface="Arial" panose="020B0604020202020204" pitchFamily="34" charset="0"/>
                <a:cs typeface="Arial" panose="020B0604020202020204" pitchFamily="34" charset="0"/>
              </a:rPr>
              <a:t>2021/22 </a:t>
            </a:r>
            <a:r>
              <a:rPr lang="en-ZA" sz="1600" dirty="0">
                <a:latin typeface="Arial" panose="020B0604020202020204" pitchFamily="34" charset="0"/>
                <a:cs typeface="Arial" panose="020B0604020202020204" pitchFamily="34" charset="0"/>
              </a:rPr>
              <a:t>financial year. </a:t>
            </a:r>
          </a:p>
          <a:p>
            <a:pPr algn="just"/>
            <a:endParaRPr lang="en-US" sz="1400" dirty="0">
              <a:latin typeface="Arial" panose="020B0604020202020204" pitchFamily="34" charset="0"/>
              <a:cs typeface="Arial" panose="020B0604020202020204" pitchFamily="34" charset="0"/>
            </a:endParaRPr>
          </a:p>
          <a:p>
            <a:pPr algn="just"/>
            <a:endParaRPr lang="en-ZA" sz="1400" dirty="0">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 xmlns:p14="http://schemas.microsoft.com/office/powerpoint/2010/main" val="1148991619"/>
              </p:ext>
            </p:extLst>
          </p:nvPr>
        </p:nvGraphicFramePr>
        <p:xfrm>
          <a:off x="487574" y="1314434"/>
          <a:ext cx="7840880" cy="29342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7410045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a:t>
            </a:r>
            <a:r>
              <a:rPr lang="en-US" b="1" dirty="0" smtClean="0">
                <a:latin typeface="Arial" panose="020B0604020202020204" pitchFamily="34" charset="0"/>
                <a:cs typeface="Arial" panose="020B0604020202020204" pitchFamily="34" charset="0"/>
              </a:rPr>
              <a:t>. </a:t>
            </a:r>
            <a:r>
              <a:rPr lang="en-ZA" b="1" dirty="0">
                <a:latin typeface="Arial" panose="020B0604020202020204" pitchFamily="34" charset="0"/>
                <a:cs typeface="Arial" panose="020B0604020202020204" pitchFamily="34" charset="0"/>
              </a:rPr>
              <a:t>PERFORMANCE </a:t>
            </a:r>
            <a:r>
              <a:rPr lang="en-ZA" b="1" dirty="0" smtClean="0">
                <a:latin typeface="Arial" panose="020B0604020202020204" pitchFamily="34" charset="0"/>
                <a:cs typeface="Arial" panose="020B0604020202020204" pitchFamily="34" charset="0"/>
              </a:rPr>
              <a:t>OVERVIEW</a:t>
            </a:r>
          </a:p>
          <a:p>
            <a:endParaRPr lang="en-ZA" b="1" dirty="0">
              <a:latin typeface="Arial" panose="020B0604020202020204" pitchFamily="34" charset="0"/>
              <a:cs typeface="Arial" panose="020B0604020202020204" pitchFamily="34" charset="0"/>
            </a:endParaRPr>
          </a:p>
        </p:txBody>
      </p:sp>
      <p:sp>
        <p:nvSpPr>
          <p:cNvPr id="3" name="Rectangle 2"/>
          <p:cNvSpPr/>
          <p:nvPr/>
        </p:nvSpPr>
        <p:spPr>
          <a:xfrm>
            <a:off x="267199" y="1033142"/>
            <a:ext cx="8374525" cy="6524863"/>
          </a:xfrm>
          <a:prstGeom prst="rect">
            <a:avLst/>
          </a:prstGeom>
        </p:spPr>
        <p:txBody>
          <a:bodyPr wrap="square">
            <a:spAutoFit/>
          </a:bodyPr>
          <a:lstStyle/>
          <a:p>
            <a:pPr marL="285750" indent="-285750" algn="just">
              <a:buFont typeface="Arial" panose="020B0604020202020204" pitchFamily="34" charset="0"/>
              <a:buChar char="•"/>
            </a:pPr>
            <a:endParaRPr lang="en-ZA"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Although the performance </a:t>
            </a:r>
            <a:r>
              <a:rPr lang="en-ZA" sz="1600" dirty="0">
                <a:latin typeface="Arial" panose="020B0604020202020204" pitchFamily="34" charset="0"/>
                <a:cs typeface="Arial" panose="020B0604020202020204" pitchFamily="34" charset="0"/>
              </a:rPr>
              <a:t>of </a:t>
            </a:r>
            <a:r>
              <a:rPr lang="en-ZA" sz="1600" dirty="0" smtClean="0">
                <a:latin typeface="Arial" panose="020B0604020202020204" pitchFamily="34" charset="0"/>
                <a:cs typeface="Arial" panose="020B0604020202020204" pitchFamily="34" charset="0"/>
              </a:rPr>
              <a:t>Department demonstrated improvement of 43% from 2019/20 to 2020/21 financial years, there are still challenges that the Department need to overcome in order to realise its intended outcomes. </a:t>
            </a:r>
          </a:p>
          <a:p>
            <a:pPr marL="285750" indent="-285750" algn="just">
              <a:buFont typeface="Arial" panose="020B0604020202020204" pitchFamily="34" charset="0"/>
              <a:buChar char="•"/>
            </a:pPr>
            <a:endParaRPr lang="en-ZA"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The great achievement  was the filling of the posts of the Director-General, Deputy Director-General: Corporate Services and Chief Master which brought stability in the Department.  This is evident by improved </a:t>
            </a:r>
            <a:r>
              <a:rPr lang="en-ZA" sz="1600" dirty="0">
                <a:latin typeface="Arial" panose="020B0604020202020204" pitchFamily="34" charset="0"/>
                <a:cs typeface="Arial" panose="020B0604020202020204" pitchFamily="34" charset="0"/>
              </a:rPr>
              <a:t>performance</a:t>
            </a:r>
            <a:r>
              <a:rPr lang="en-US" sz="1600" dirty="0">
                <a:latin typeface="Arial" panose="020B0604020202020204" pitchFamily="34" charset="0"/>
                <a:cs typeface="Arial" panose="020B0604020202020204" pitchFamily="34" charset="0"/>
              </a:rPr>
              <a:t> from 51% to 66%. </a:t>
            </a:r>
            <a:endParaRPr lang="en-ZA"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a:latin typeface="Arial" panose="020B0604020202020204" pitchFamily="34" charset="0"/>
                <a:cs typeface="Arial" panose="020B0604020202020204" pitchFamily="34" charset="0"/>
              </a:rPr>
              <a:t>A</a:t>
            </a:r>
            <a:r>
              <a:rPr lang="en-ZA" sz="1600" dirty="0" smtClean="0">
                <a:latin typeface="Arial" panose="020B0604020202020204" pitchFamily="34" charset="0"/>
                <a:cs typeface="Arial" panose="020B0604020202020204" pitchFamily="34" charset="0"/>
              </a:rPr>
              <a:t>reas of  improvement  include upgrading </a:t>
            </a:r>
            <a:r>
              <a:rPr lang="en-US" sz="1600" dirty="0" smtClean="0">
                <a:latin typeface="Arial" panose="020B0604020202020204" pitchFamily="34" charset="0"/>
                <a:cs typeface="Arial" panose="020B0604020202020204" pitchFamily="34" charset="0"/>
              </a:rPr>
              <a:t>information </a:t>
            </a:r>
            <a:r>
              <a:rPr lang="en-US" sz="1600" dirty="0">
                <a:latin typeface="Arial" panose="020B0604020202020204" pitchFamily="34" charset="0"/>
                <a:cs typeface="Arial" panose="020B0604020202020204" pitchFamily="34" charset="0"/>
              </a:rPr>
              <a:t>technology (IT) </a:t>
            </a:r>
            <a:r>
              <a:rPr lang="en-US" sz="1600" dirty="0" smtClean="0">
                <a:latin typeface="Arial" panose="020B0604020202020204" pitchFamily="34" charset="0"/>
                <a:cs typeface="Arial" panose="020B0604020202020204" pitchFamily="34" charset="0"/>
              </a:rPr>
              <a:t>infrastructure that meet the needs of the department,  robust audit action plan to address audit findings for a clean audit outcomes , improving capacity, skills development, policy and process review,  </a:t>
            </a:r>
            <a:r>
              <a:rPr lang="en-ZA" sz="1600" dirty="0" smtClean="0">
                <a:latin typeface="Arial" panose="020B0604020202020204" pitchFamily="34" charset="0"/>
                <a:cs typeface="Arial" panose="020B0604020202020204" pitchFamily="34" charset="0"/>
              </a:rPr>
              <a:t>alignment of  </a:t>
            </a:r>
            <a:r>
              <a:rPr lang="en-ZA" sz="1600" dirty="0">
                <a:latin typeface="Arial" panose="020B0604020202020204" pitchFamily="34" charset="0"/>
                <a:cs typeface="Arial" panose="020B0604020202020204" pitchFamily="34" charset="0"/>
              </a:rPr>
              <a:t>performance management system </a:t>
            </a:r>
            <a:r>
              <a:rPr lang="en-ZA" sz="1600" dirty="0" smtClean="0">
                <a:latin typeface="Arial" panose="020B0604020202020204" pitchFamily="34" charset="0"/>
                <a:cs typeface="Arial" panose="020B0604020202020204" pitchFamily="34" charset="0"/>
              </a:rPr>
              <a:t>to the strategy among others.</a:t>
            </a:r>
          </a:p>
          <a:p>
            <a:pPr marL="285750" indent="-285750" algn="just">
              <a:buFont typeface="Arial" panose="020B0604020202020204" pitchFamily="34" charset="0"/>
              <a:buChar char="•"/>
            </a:pPr>
            <a:endParaRPr lang="en-ZA"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To address the challenges confronting the department, </a:t>
            </a:r>
            <a:r>
              <a:rPr lang="en-US" sz="1600" dirty="0" smtClean="0">
                <a:latin typeface="Arial" panose="020B0604020202020204" pitchFamily="34" charset="0"/>
                <a:cs typeface="Arial" panose="020B0604020202020204" pitchFamily="34" charset="0"/>
              </a:rPr>
              <a:t>we developed and monitored </a:t>
            </a:r>
            <a:r>
              <a:rPr lang="en-ZA" sz="1600" dirty="0" smtClean="0">
                <a:latin typeface="Arial" panose="020B0604020202020204" pitchFamily="34" charset="0"/>
                <a:cs typeface="Arial" panose="020B0604020202020204" pitchFamily="34" charset="0"/>
              </a:rPr>
              <a:t>strategic </a:t>
            </a:r>
            <a:r>
              <a:rPr lang="en-ZA" sz="1600" dirty="0">
                <a:latin typeface="Arial" panose="020B0604020202020204" pitchFamily="34" charset="0"/>
                <a:cs typeface="Arial" panose="020B0604020202020204" pitchFamily="34" charset="0"/>
              </a:rPr>
              <a:t>interventions </a:t>
            </a:r>
            <a:r>
              <a:rPr lang="en-ZA" sz="1600" dirty="0" smtClean="0">
                <a:latin typeface="Arial" panose="020B0604020202020204" pitchFamily="34" charset="0"/>
                <a:cs typeface="Arial" panose="020B0604020202020204" pitchFamily="34" charset="0"/>
              </a:rPr>
              <a:t>in </a:t>
            </a:r>
            <a:r>
              <a:rPr lang="en-ZA" sz="1600" dirty="0">
                <a:latin typeface="Arial" panose="020B0604020202020204" pitchFamily="34" charset="0"/>
                <a:cs typeface="Arial" panose="020B0604020202020204" pitchFamily="34" charset="0"/>
              </a:rPr>
              <a:t>2020/21 financial year</a:t>
            </a:r>
            <a:r>
              <a:rPr lang="en-US" sz="1600" dirty="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 addition,</a:t>
            </a: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governance structures were </a:t>
            </a:r>
            <a:r>
              <a:rPr lang="en-ZA" sz="1600" dirty="0" smtClean="0">
                <a:latin typeface="Arial" panose="020B0604020202020204" pitchFamily="34" charset="0"/>
                <a:cs typeface="Arial" panose="020B0604020202020204" pitchFamily="34" charset="0"/>
              </a:rPr>
              <a:t>strengthened </a:t>
            </a:r>
            <a:r>
              <a:rPr lang="en-ZA" sz="1600" dirty="0">
                <a:latin typeface="Arial" panose="020B0604020202020204" pitchFamily="34" charset="0"/>
                <a:cs typeface="Arial" panose="020B0604020202020204" pitchFamily="34" charset="0"/>
              </a:rPr>
              <a:t>with clear roles and responsibilities.</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sz="1600" dirty="0" smtClean="0">
              <a:latin typeface="Arial" panose="020B0604020202020204" pitchFamily="34" charset="0"/>
              <a:cs typeface="Arial" panose="020B0604020202020204" pitchFamily="34" charset="0"/>
            </a:endParaRPr>
          </a:p>
          <a:p>
            <a:pPr algn="just"/>
            <a:r>
              <a:rPr lang="en-ZA" sz="1600" dirty="0" smtClean="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 xmlns:p14="http://schemas.microsoft.com/office/powerpoint/2010/main" val="38932347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a:t>
            </a:r>
            <a:r>
              <a:rPr lang="en-US" b="1" dirty="0" smtClean="0">
                <a:latin typeface="Arial" panose="020B0604020202020204" pitchFamily="34" charset="0"/>
                <a:cs typeface="Arial" panose="020B0604020202020204" pitchFamily="34" charset="0"/>
              </a:rPr>
              <a:t>. </a:t>
            </a:r>
            <a:r>
              <a:rPr lang="en-ZA" b="1" dirty="0">
                <a:latin typeface="Arial" panose="020B0604020202020204" pitchFamily="34" charset="0"/>
                <a:cs typeface="Arial" panose="020B0604020202020204" pitchFamily="34" charset="0"/>
              </a:rPr>
              <a:t>PERFORMANCE </a:t>
            </a:r>
            <a:r>
              <a:rPr lang="en-ZA" b="1" dirty="0" smtClean="0">
                <a:latin typeface="Arial" panose="020B0604020202020204" pitchFamily="34" charset="0"/>
                <a:cs typeface="Arial" panose="020B0604020202020204" pitchFamily="34" charset="0"/>
              </a:rPr>
              <a:t>OVERVIEW</a:t>
            </a:r>
          </a:p>
          <a:p>
            <a:endParaRPr lang="en-ZA" b="1" dirty="0">
              <a:latin typeface="Arial" panose="020B0604020202020204" pitchFamily="34" charset="0"/>
              <a:cs typeface="Arial" panose="020B0604020202020204" pitchFamily="34" charset="0"/>
            </a:endParaRPr>
          </a:p>
        </p:txBody>
      </p:sp>
      <p:sp>
        <p:nvSpPr>
          <p:cNvPr id="3" name="Rectangle 2"/>
          <p:cNvSpPr/>
          <p:nvPr/>
        </p:nvSpPr>
        <p:spPr>
          <a:xfrm>
            <a:off x="461865" y="1200568"/>
            <a:ext cx="8162800" cy="5293757"/>
          </a:xfrm>
          <a:prstGeom prst="rect">
            <a:avLst/>
          </a:prstGeom>
        </p:spPr>
        <p:txBody>
          <a:bodyPr wrap="square">
            <a:spAutoFit/>
          </a:bodyPr>
          <a:lstStyle/>
          <a:p>
            <a:pPr algn="just"/>
            <a:endParaRPr lang="en-ZA"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We are focusing</a:t>
            </a:r>
            <a:r>
              <a:rPr lang="en-US" sz="1600" dirty="0" smtClean="0">
                <a:latin typeface="Arial" panose="020B0604020202020204" pitchFamily="34" charset="0"/>
                <a:cs typeface="Arial" panose="020B0604020202020204" pitchFamily="34" charset="0"/>
              </a:rPr>
              <a:t> on </a:t>
            </a:r>
            <a:r>
              <a:rPr lang="en-US" sz="1600" dirty="0">
                <a:latin typeface="Arial" panose="020B0604020202020204" pitchFamily="34" charset="0"/>
                <a:cs typeface="Arial" panose="020B0604020202020204" pitchFamily="34" charset="0"/>
              </a:rPr>
              <a:t>areas of service delivery </a:t>
            </a:r>
            <a:r>
              <a:rPr lang="en-US" sz="1600" dirty="0" smtClean="0">
                <a:latin typeface="Arial" panose="020B0604020202020204" pitchFamily="34" charset="0"/>
                <a:cs typeface="Arial" panose="020B0604020202020204" pitchFamily="34" charset="0"/>
              </a:rPr>
              <a:t>and modernisation of justice services to continuously improve the provision of services to the public.</a:t>
            </a:r>
          </a:p>
          <a:p>
            <a:pPr algn="just"/>
            <a:endParaRPr lang="en-US"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We are also taking </a:t>
            </a:r>
            <a:r>
              <a:rPr lang="en-US" sz="1600" dirty="0">
                <a:latin typeface="Arial" panose="020B0604020202020204" pitchFamily="34" charset="0"/>
                <a:cs typeface="Arial" panose="020B0604020202020204" pitchFamily="34" charset="0"/>
              </a:rPr>
              <a:t>necessary </a:t>
            </a:r>
            <a:r>
              <a:rPr lang="en-US" sz="1600" dirty="0" smtClean="0">
                <a:latin typeface="Arial" panose="020B0604020202020204" pitchFamily="34" charset="0"/>
                <a:cs typeface="Arial" panose="020B0604020202020204" pitchFamily="34" charset="0"/>
              </a:rPr>
              <a:t>actions </a:t>
            </a:r>
            <a:r>
              <a:rPr lang="en-US" sz="1600" dirty="0">
                <a:latin typeface="Arial" panose="020B0604020202020204" pitchFamily="34" charset="0"/>
                <a:cs typeface="Arial" panose="020B0604020202020204" pitchFamily="34" charset="0"/>
              </a:rPr>
              <a:t>to further enhance the </a:t>
            </a:r>
            <a:r>
              <a:rPr lang="en-US" sz="1600" dirty="0" smtClean="0">
                <a:latin typeface="Arial" panose="020B0604020202020204" pitchFamily="34" charset="0"/>
                <a:cs typeface="Arial" panose="020B0604020202020204" pitchFamily="34" charset="0"/>
              </a:rPr>
              <a:t>efficiencies  </a:t>
            </a:r>
            <a:r>
              <a:rPr lang="en-US" sz="1600" dirty="0">
                <a:latin typeface="Arial" panose="020B0604020202020204" pitchFamily="34" charset="0"/>
                <a:cs typeface="Arial" panose="020B0604020202020204" pitchFamily="34" charset="0"/>
              </a:rPr>
              <a:t>and </a:t>
            </a:r>
            <a:r>
              <a:rPr lang="en-ZA" sz="1600" dirty="0">
                <a:latin typeface="Arial" panose="020B0604020202020204" pitchFamily="34" charset="0"/>
                <a:cs typeface="Arial" panose="020B0604020202020204" pitchFamily="34" charset="0"/>
              </a:rPr>
              <a:t>effectiveness of management </a:t>
            </a:r>
            <a:r>
              <a:rPr lang="en-ZA" sz="1600" dirty="0" smtClean="0">
                <a:latin typeface="Arial" panose="020B0604020202020204" pitchFamily="34" charset="0"/>
                <a:cs typeface="Arial" panose="020B0604020202020204" pitchFamily="34" charset="0"/>
              </a:rPr>
              <a:t>controls including s</a:t>
            </a:r>
            <a:r>
              <a:rPr lang="en-US" sz="1600" dirty="0" smtClean="0">
                <a:latin typeface="Arial" panose="020B0604020202020204" pitchFamily="34" charset="0"/>
                <a:cs typeface="Arial" panose="020B0604020202020204" pitchFamily="34" charset="0"/>
              </a:rPr>
              <a:t>strengthening </a:t>
            </a:r>
            <a:r>
              <a:rPr lang="en-US" sz="1600" dirty="0">
                <a:latin typeface="Arial" panose="020B0604020202020204" pitchFamily="34" charset="0"/>
                <a:cs typeface="Arial" panose="020B0604020202020204" pitchFamily="34" charset="0"/>
              </a:rPr>
              <a:t>internal </a:t>
            </a:r>
            <a:r>
              <a:rPr lang="en-US" sz="1600" dirty="0" smtClean="0">
                <a:latin typeface="Arial" panose="020B0604020202020204" pitchFamily="34" charset="0"/>
                <a:cs typeface="Arial" panose="020B0604020202020204" pitchFamily="34" charset="0"/>
              </a:rPr>
              <a:t>controls.</a:t>
            </a:r>
            <a:endParaRPr lang="en-US" sz="1600" dirty="0">
              <a:latin typeface="Arial" panose="020B0604020202020204" pitchFamily="34" charset="0"/>
              <a:cs typeface="Arial" panose="020B0604020202020204" pitchFamily="34" charset="0"/>
            </a:endParaRPr>
          </a:p>
          <a:p>
            <a:pPr algn="just"/>
            <a:endParaRPr lang="en-US"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To </a:t>
            </a:r>
            <a:r>
              <a:rPr lang="en-ZA" sz="1600" dirty="0">
                <a:latin typeface="Arial" panose="020B0604020202020204" pitchFamily="34" charset="0"/>
                <a:cs typeface="Arial" panose="020B0604020202020204" pitchFamily="34" charset="0"/>
              </a:rPr>
              <a:t>promote accountability and </a:t>
            </a:r>
            <a:r>
              <a:rPr lang="en-ZA" sz="1600" dirty="0" smtClean="0">
                <a:latin typeface="Arial" panose="020B0604020202020204" pitchFamily="34" charset="0"/>
                <a:cs typeface="Arial" panose="020B0604020202020204" pitchFamily="34" charset="0"/>
              </a:rPr>
              <a:t>transparency, </a:t>
            </a:r>
            <a:r>
              <a:rPr lang="en-US" sz="1600" dirty="0" smtClean="0">
                <a:latin typeface="Arial" panose="020B0604020202020204" pitchFamily="34" charset="0"/>
                <a:cs typeface="Arial" panose="020B0604020202020204" pitchFamily="34" charset="0"/>
              </a:rPr>
              <a:t> we are taking prompt and effective actions  to prevent irregular and wasteful expenditure</a:t>
            </a:r>
            <a:r>
              <a:rPr lang="en-ZA" sz="1600" dirty="0" smtClean="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endParaRPr lang="en-ZA"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lockdown restrictions </a:t>
            </a:r>
            <a:r>
              <a:rPr lang="en-US" sz="1600" dirty="0">
                <a:latin typeface="Arial" panose="020B0604020202020204" pitchFamily="34" charset="0"/>
                <a:cs typeface="Arial" panose="020B0604020202020204" pitchFamily="34" charset="0"/>
              </a:rPr>
              <a:t>impacted negatively on service delivery, which created backlogs especially in Masters Offices, criminal case backlog and other services provided at the courts. This </a:t>
            </a:r>
            <a:r>
              <a:rPr lang="en-US" sz="1600" dirty="0" smtClean="0">
                <a:latin typeface="Arial" panose="020B0604020202020204" pitchFamily="34" charset="0"/>
                <a:cs typeface="Arial" panose="020B0604020202020204" pitchFamily="34" charset="0"/>
              </a:rPr>
              <a:t>was </a:t>
            </a:r>
            <a:r>
              <a:rPr lang="en-US" sz="1600" dirty="0">
                <a:latin typeface="Arial" panose="020B0604020202020204" pitchFamily="34" charset="0"/>
                <a:cs typeface="Arial" panose="020B0604020202020204" pitchFamily="34" charset="0"/>
              </a:rPr>
              <a:t>due to the rotational </a:t>
            </a:r>
            <a:r>
              <a:rPr lang="en-US" sz="1600" dirty="0" smtClean="0">
                <a:latin typeface="Arial" panose="020B0604020202020204" pitchFamily="34" charset="0"/>
                <a:cs typeface="Arial" panose="020B0604020202020204" pitchFamily="34" charset="0"/>
              </a:rPr>
              <a:t>system </a:t>
            </a:r>
            <a:r>
              <a:rPr lang="en-US" sz="1600" dirty="0">
                <a:latin typeface="Arial" panose="020B0604020202020204" pitchFamily="34" charset="0"/>
                <a:cs typeface="Arial" panose="020B0604020202020204" pitchFamily="34" charset="0"/>
              </a:rPr>
              <a:t>implemented </a:t>
            </a:r>
            <a:r>
              <a:rPr lang="en-US" sz="1600" dirty="0" smtClean="0">
                <a:latin typeface="Arial" panose="020B0604020202020204" pitchFamily="34" charset="0"/>
                <a:cs typeface="Arial" panose="020B0604020202020204" pitchFamily="34" charset="0"/>
              </a:rPr>
              <a:t>which </a:t>
            </a:r>
            <a:r>
              <a:rPr lang="en-US" sz="1600" dirty="0">
                <a:latin typeface="Arial" panose="020B0604020202020204" pitchFamily="34" charset="0"/>
                <a:cs typeface="Arial" panose="020B0604020202020204" pitchFamily="34" charset="0"/>
              </a:rPr>
              <a:t>reduced the capacity at service delivery points.  However, </a:t>
            </a:r>
            <a:r>
              <a:rPr lang="en-US" sz="1600" dirty="0" smtClean="0">
                <a:latin typeface="Arial" panose="020B0604020202020204" pitchFamily="34" charset="0"/>
                <a:cs typeface="Arial" panose="020B0604020202020204" pitchFamily="34" charset="0"/>
              </a:rPr>
              <a:t>we </a:t>
            </a:r>
            <a:r>
              <a:rPr lang="en-ZA" sz="1600" dirty="0" smtClean="0">
                <a:latin typeface="Arial" panose="020B0604020202020204" pitchFamily="34" charset="0"/>
                <a:cs typeface="Arial" panose="020B0604020202020204" pitchFamily="34" charset="0"/>
              </a:rPr>
              <a:t>are </a:t>
            </a:r>
            <a:r>
              <a:rPr lang="en-ZA" sz="1600" dirty="0">
                <a:latin typeface="Arial" panose="020B0604020202020204" pitchFamily="34" charset="0"/>
                <a:cs typeface="Arial" panose="020B0604020202020204" pitchFamily="34" charset="0"/>
              </a:rPr>
              <a:t>currently </a:t>
            </a:r>
            <a:r>
              <a:rPr lang="en-ZA" sz="1600" dirty="0" smtClean="0">
                <a:latin typeface="Arial" panose="020B0604020202020204" pitchFamily="34" charset="0"/>
                <a:cs typeface="Arial" panose="020B0604020202020204" pitchFamily="34" charset="0"/>
              </a:rPr>
              <a:t> implementing measures </a:t>
            </a:r>
            <a:r>
              <a:rPr lang="en-ZA" sz="1600" dirty="0">
                <a:latin typeface="Arial" panose="020B0604020202020204" pitchFamily="34" charset="0"/>
                <a:cs typeface="Arial" panose="020B0604020202020204" pitchFamily="34" charset="0"/>
              </a:rPr>
              <a:t>to </a:t>
            </a:r>
            <a:r>
              <a:rPr lang="en-ZA" sz="1600" dirty="0" smtClean="0">
                <a:latin typeface="Arial" panose="020B0604020202020204" pitchFamily="34" charset="0"/>
                <a:cs typeface="Arial" panose="020B0604020202020204" pitchFamily="34" charset="0"/>
              </a:rPr>
              <a:t>address </a:t>
            </a:r>
            <a:r>
              <a:rPr lang="en-ZA" sz="1600" dirty="0">
                <a:latin typeface="Arial" panose="020B0604020202020204" pitchFamily="34" charset="0"/>
                <a:cs typeface="Arial" panose="020B0604020202020204" pitchFamily="34" charset="0"/>
              </a:rPr>
              <a:t>backlogs while managing day-to day service delivery </a:t>
            </a:r>
            <a:r>
              <a:rPr lang="en-ZA" sz="1600" dirty="0" smtClean="0">
                <a:latin typeface="Arial" panose="020B0604020202020204" pitchFamily="34" charset="0"/>
                <a:cs typeface="Arial" panose="020B0604020202020204" pitchFamily="34" charset="0"/>
              </a:rPr>
              <a:t>needs. </a:t>
            </a:r>
          </a:p>
          <a:p>
            <a:pPr marL="285750" indent="-285750" algn="just">
              <a:buFont typeface="Arial" panose="020B0604020202020204" pitchFamily="34" charset="0"/>
              <a:buChar char="•"/>
            </a:pPr>
            <a:endParaRPr lang="en-ZA"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We are intensifying our focus on service delivery in order to improve the lives of citizens.</a:t>
            </a:r>
          </a:p>
          <a:p>
            <a:pPr marL="285750" indent="-285750" algn="just">
              <a:buFont typeface="Arial" panose="020B0604020202020204" pitchFamily="34" charset="0"/>
              <a:buChar char="•"/>
            </a:pPr>
            <a:endParaRPr lang="en-US" sz="1600" b="1"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 xmlns:p14="http://schemas.microsoft.com/office/powerpoint/2010/main" val="39255284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a:t>
            </a:r>
            <a:r>
              <a:rPr lang="en-US" b="1" dirty="0" smtClean="0">
                <a:latin typeface="Arial" panose="020B0604020202020204" pitchFamily="34" charset="0"/>
                <a:cs typeface="Arial" panose="020B0604020202020204" pitchFamily="34" charset="0"/>
              </a:rPr>
              <a:t>. </a:t>
            </a:r>
            <a:r>
              <a:rPr lang="en-ZA" b="1" dirty="0">
                <a:latin typeface="Arial" panose="020B0604020202020204" pitchFamily="34" charset="0"/>
                <a:cs typeface="Arial" panose="020B0604020202020204" pitchFamily="34" charset="0"/>
              </a:rPr>
              <a:t>PERFORMANCE </a:t>
            </a:r>
            <a:r>
              <a:rPr lang="en-ZA" b="1" dirty="0" smtClean="0">
                <a:latin typeface="Arial" panose="020B0604020202020204" pitchFamily="34" charset="0"/>
                <a:cs typeface="Arial" panose="020B0604020202020204" pitchFamily="34" charset="0"/>
              </a:rPr>
              <a:t>OVERVIEW</a:t>
            </a:r>
          </a:p>
          <a:p>
            <a:endParaRPr lang="en-ZA" b="1" dirty="0">
              <a:latin typeface="Arial" panose="020B0604020202020204" pitchFamily="34" charset="0"/>
              <a:cs typeface="Arial" panose="020B0604020202020204" pitchFamily="34" charset="0"/>
            </a:endParaRPr>
          </a:p>
        </p:txBody>
      </p:sp>
      <p:sp>
        <p:nvSpPr>
          <p:cNvPr id="3" name="Rectangle 2"/>
          <p:cNvSpPr/>
          <p:nvPr/>
        </p:nvSpPr>
        <p:spPr>
          <a:xfrm>
            <a:off x="218941" y="1200568"/>
            <a:ext cx="8731876" cy="6093976"/>
          </a:xfrm>
          <a:prstGeom prst="rect">
            <a:avLst/>
          </a:prstGeom>
        </p:spPr>
        <p:txBody>
          <a:bodyPr wrap="square">
            <a:spAutoFit/>
          </a:bodyPr>
          <a:lstStyle/>
          <a:p>
            <a:pPr algn="just"/>
            <a:endParaRPr lang="en-ZA" sz="1600" b="1" dirty="0" smtClean="0">
              <a:latin typeface="Arial" panose="020B0604020202020204" pitchFamily="34" charset="0"/>
              <a:cs typeface="Arial" panose="020B0604020202020204" pitchFamily="34" charset="0"/>
            </a:endParaRPr>
          </a:p>
          <a:p>
            <a:pPr algn="just"/>
            <a:r>
              <a:rPr lang="en-ZA" sz="1600" b="1" dirty="0" smtClean="0">
                <a:latin typeface="Arial" panose="020B0604020202020204" pitchFamily="34" charset="0"/>
                <a:cs typeface="Arial" panose="020B0604020202020204" pitchFamily="34" charset="0"/>
              </a:rPr>
              <a:t>TURNAROUND STRATEGY</a:t>
            </a:r>
          </a:p>
          <a:p>
            <a:pPr algn="just"/>
            <a:endParaRPr lang="en-ZA" sz="1600" dirty="0" smtClean="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P</a:t>
            </a:r>
            <a:r>
              <a:rPr lang="en-ZA" sz="1600" dirty="0" smtClean="0">
                <a:latin typeface="Arial" panose="020B0604020202020204" pitchFamily="34" charset="0"/>
                <a:cs typeface="Arial" panose="020B0604020202020204" pitchFamily="34" charset="0"/>
              </a:rPr>
              <a:t>rogress on the </a:t>
            </a:r>
            <a:r>
              <a:rPr lang="en-ZA" sz="1600" dirty="0">
                <a:latin typeface="Arial" panose="020B0604020202020204" pitchFamily="34" charset="0"/>
                <a:cs typeface="Arial" panose="020B0604020202020204" pitchFamily="34" charset="0"/>
              </a:rPr>
              <a:t>8</a:t>
            </a:r>
            <a:r>
              <a:rPr lang="en-ZA" sz="1600" dirty="0" smtClean="0">
                <a:latin typeface="Arial" panose="020B0604020202020204" pitchFamily="34" charset="0"/>
                <a:cs typeface="Arial" panose="020B0604020202020204" pitchFamily="34" charset="0"/>
              </a:rPr>
              <a:t> pillars of the </a:t>
            </a:r>
            <a:r>
              <a:rPr lang="en-US" sz="1600" dirty="0" smtClean="0">
                <a:latin typeface="Arial" panose="020B0604020202020204" pitchFamily="34" charset="0"/>
                <a:cs typeface="Arial" panose="020B0604020202020204" pitchFamily="34" charset="0"/>
              </a:rPr>
              <a:t>turnaround strategy </a:t>
            </a:r>
          </a:p>
          <a:p>
            <a:pPr algn="just"/>
            <a:endParaRPr lang="en-US" sz="1600" dirty="0" smtClean="0">
              <a:latin typeface="Arial" panose="020B0604020202020204" pitchFamily="34" charset="0"/>
              <a:cs typeface="Arial" panose="020B0604020202020204" pitchFamily="34" charset="0"/>
            </a:endParaRPr>
          </a:p>
          <a:p>
            <a:pPr marL="342900" lvl="0" indent="-342900">
              <a:buFont typeface="+mj-lt"/>
              <a:buAutoNum type="arabicPeriod"/>
            </a:pPr>
            <a:r>
              <a:rPr lang="en-ZA" sz="1600" b="1" dirty="0" smtClean="0">
                <a:latin typeface="Arial" panose="020B0604020202020204" pitchFamily="34" charset="0"/>
                <a:cs typeface="Arial" panose="020B0604020202020204" pitchFamily="34" charset="0"/>
              </a:rPr>
              <a:t>ALIGNMENT OF STRATEGY TO PRIORITIES</a:t>
            </a:r>
            <a:endParaRPr lang="en-ZA" sz="1600" b="1" dirty="0">
              <a:latin typeface="Arial" panose="020B0604020202020204" pitchFamily="34" charset="0"/>
              <a:cs typeface="Arial" panose="020B0604020202020204" pitchFamily="34" charset="0"/>
            </a:endParaRPr>
          </a:p>
          <a:p>
            <a:pPr lvl="0"/>
            <a:r>
              <a:rPr lang="en-ZA" sz="1600" dirty="0" smtClean="0">
                <a:latin typeface="Arial" panose="020B0604020202020204" pitchFamily="34" charset="0"/>
                <a:cs typeface="Arial" panose="020B0604020202020204" pitchFamily="34" charset="0"/>
              </a:rPr>
              <a:t>Senior management reviewed and aligned the strategic plan, ensured alignment to  the priorities </a:t>
            </a:r>
            <a:r>
              <a:rPr lang="en-ZA" sz="1600" dirty="0">
                <a:latin typeface="Arial" panose="020B0604020202020204" pitchFamily="34" charset="0"/>
                <a:cs typeface="Arial" panose="020B0604020202020204" pitchFamily="34" charset="0"/>
              </a:rPr>
              <a:t>and </a:t>
            </a:r>
            <a:r>
              <a:rPr lang="en-ZA" sz="1600" dirty="0" smtClean="0">
                <a:latin typeface="Arial" panose="020B0604020202020204" pitchFamily="34" charset="0"/>
                <a:cs typeface="Arial" panose="020B0604020202020204" pitchFamily="34" charset="0"/>
              </a:rPr>
              <a:t>outcomes</a:t>
            </a:r>
            <a:r>
              <a:rPr lang="en-ZA" sz="1600" dirty="0">
                <a:latin typeface="Arial" panose="020B0604020202020204" pitchFamily="34" charset="0"/>
                <a:cs typeface="Arial" panose="020B0604020202020204" pitchFamily="34" charset="0"/>
              </a:rPr>
              <a:t>.</a:t>
            </a:r>
          </a:p>
          <a:p>
            <a:endParaRPr lang="en-US" sz="1600" b="1" dirty="0" smtClean="0">
              <a:latin typeface="Arial" panose="020B0604020202020204" pitchFamily="34" charset="0"/>
              <a:cs typeface="Arial" panose="020B0604020202020204" pitchFamily="34" charset="0"/>
            </a:endParaRPr>
          </a:p>
          <a:p>
            <a:pPr marL="342900" indent="-342900">
              <a:buFont typeface="+mj-lt"/>
              <a:buAutoNum type="arabicPeriod" startAt="2"/>
            </a:pPr>
            <a:r>
              <a:rPr lang="en-ZA" sz="1600" b="1" dirty="0">
                <a:latin typeface="Arial" panose="020B0604020202020204" pitchFamily="34" charset="0"/>
                <a:cs typeface="Arial" panose="020B0604020202020204" pitchFamily="34" charset="0"/>
              </a:rPr>
              <a:t>MACRO  </a:t>
            </a:r>
            <a:r>
              <a:rPr lang="en-ZA" sz="1600" b="1" dirty="0" smtClean="0">
                <a:latin typeface="Arial" panose="020B0604020202020204" pitchFamily="34" charset="0"/>
                <a:cs typeface="Arial" panose="020B0604020202020204" pitchFamily="34" charset="0"/>
              </a:rPr>
              <a:t>STRUCTURE REDSIGN</a:t>
            </a:r>
          </a:p>
          <a:p>
            <a:pPr lvl="0"/>
            <a:endParaRPr lang="en-ZA" sz="1600" dirty="0" smtClean="0">
              <a:latin typeface="Arial" panose="020B0604020202020204" pitchFamily="34" charset="0"/>
              <a:cs typeface="Arial" panose="020B0604020202020204" pitchFamily="34" charset="0"/>
            </a:endParaRPr>
          </a:p>
          <a:p>
            <a:pPr lvl="0"/>
            <a:r>
              <a:rPr lang="en-ZA" sz="1600" dirty="0" smtClean="0">
                <a:latin typeface="Arial" panose="020B0604020202020204" pitchFamily="34" charset="0"/>
                <a:cs typeface="Arial" panose="020B0604020202020204" pitchFamily="34" charset="0"/>
              </a:rPr>
              <a:t>The macro </a:t>
            </a:r>
            <a:r>
              <a:rPr lang="en-ZA" sz="1600" dirty="0">
                <a:latin typeface="Arial" panose="020B0604020202020204" pitchFamily="34" charset="0"/>
                <a:cs typeface="Arial" panose="020B0604020202020204" pitchFamily="34" charset="0"/>
              </a:rPr>
              <a:t>structure </a:t>
            </a:r>
            <a:r>
              <a:rPr lang="en-ZA" sz="1600" dirty="0" smtClean="0">
                <a:latin typeface="Arial" panose="020B0604020202020204" pitchFamily="34" charset="0"/>
                <a:cs typeface="Arial" panose="020B0604020202020204" pitchFamily="34" charset="0"/>
              </a:rPr>
              <a:t>is now </a:t>
            </a:r>
            <a:r>
              <a:rPr lang="en-ZA" sz="1600" dirty="0">
                <a:latin typeface="Arial" panose="020B0604020202020204" pitchFamily="34" charset="0"/>
                <a:cs typeface="Arial" panose="020B0604020202020204" pitchFamily="34" charset="0"/>
              </a:rPr>
              <a:t>in the final stages of </a:t>
            </a:r>
            <a:r>
              <a:rPr lang="en-ZA" sz="1600" dirty="0" smtClean="0">
                <a:latin typeface="Arial" panose="020B0604020202020204" pitchFamily="34" charset="0"/>
                <a:cs typeface="Arial" panose="020B0604020202020204" pitchFamily="34" charset="0"/>
              </a:rPr>
              <a:t>approval, we will be ready to migrate to the new structure once approved so that we re align and capacitate the organisation to deliver on its mandate </a:t>
            </a:r>
          </a:p>
          <a:p>
            <a:pPr lvl="0"/>
            <a:endParaRPr lang="en-ZA" sz="1600" dirty="0">
              <a:latin typeface="Arial" panose="020B0604020202020204" pitchFamily="34" charset="0"/>
              <a:cs typeface="Arial" panose="020B0604020202020204" pitchFamily="34" charset="0"/>
            </a:endParaRPr>
          </a:p>
          <a:p>
            <a:pPr marL="342900" indent="-342900">
              <a:buFont typeface="+mj-lt"/>
              <a:buAutoNum type="arabicPeriod" startAt="3"/>
            </a:pPr>
            <a:r>
              <a:rPr lang="en-ZA" sz="1600" b="1" dirty="0">
                <a:latin typeface="Arial" panose="020B0604020202020204" pitchFamily="34" charset="0"/>
                <a:cs typeface="Arial" panose="020B0604020202020204" pitchFamily="34" charset="0"/>
              </a:rPr>
              <a:t>HUMAN CAPITAL &amp; SKILLS </a:t>
            </a:r>
            <a:r>
              <a:rPr lang="en-ZA" sz="1600" b="1" dirty="0" smtClean="0">
                <a:latin typeface="Arial" panose="020B0604020202020204" pitchFamily="34" charset="0"/>
                <a:cs typeface="Arial" panose="020B0604020202020204" pitchFamily="34" charset="0"/>
              </a:rPr>
              <a:t>AUDIT</a:t>
            </a:r>
          </a:p>
          <a:p>
            <a:pPr marL="342900" indent="-342900">
              <a:buFont typeface="+mj-lt"/>
              <a:buAutoNum type="arabicPeriod" startAt="3"/>
            </a:pPr>
            <a:endParaRPr lang="en-ZA" sz="16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A total of 101 SMS members completed the skill audit.</a:t>
            </a:r>
          </a:p>
          <a:p>
            <a:pPr marL="742950" lvl="1"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Skill audit for 9 to 12 </a:t>
            </a:r>
            <a:r>
              <a:rPr lang="en-ZA" sz="1600" dirty="0" smtClean="0">
                <a:latin typeface="Arial" panose="020B0604020202020204" pitchFamily="34" charset="0"/>
                <a:cs typeface="Arial" panose="020B0604020202020204" pitchFamily="34" charset="0"/>
              </a:rPr>
              <a:t>was done from August to October </a:t>
            </a:r>
            <a:r>
              <a:rPr lang="en-ZA" sz="1600" dirty="0">
                <a:latin typeface="Arial" panose="020B0604020202020204" pitchFamily="34" charset="0"/>
                <a:cs typeface="Arial" panose="020B0604020202020204" pitchFamily="34" charset="0"/>
              </a:rPr>
              <a:t>2021.</a:t>
            </a:r>
          </a:p>
          <a:p>
            <a:pPr marL="742950" lvl="1"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Skill audit for levels 3 to 8 </a:t>
            </a:r>
            <a:r>
              <a:rPr lang="en-ZA" sz="1600" dirty="0" smtClean="0">
                <a:latin typeface="Arial" panose="020B0604020202020204" pitchFamily="34" charset="0"/>
                <a:cs typeface="Arial" panose="020B0604020202020204" pitchFamily="34" charset="0"/>
              </a:rPr>
              <a:t> was from October and will end in </a:t>
            </a:r>
            <a:r>
              <a:rPr lang="en-ZA" sz="1600" dirty="0">
                <a:latin typeface="Arial" panose="020B0604020202020204" pitchFamily="34" charset="0"/>
                <a:cs typeface="Arial" panose="020B0604020202020204" pitchFamily="34" charset="0"/>
              </a:rPr>
              <a:t>December 2021.</a:t>
            </a:r>
          </a:p>
          <a:p>
            <a:pPr marL="742950" lvl="1"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S</a:t>
            </a:r>
            <a:r>
              <a:rPr lang="en-ZA" sz="1600" dirty="0" smtClean="0">
                <a:latin typeface="Arial" panose="020B0604020202020204" pitchFamily="34" charset="0"/>
                <a:cs typeface="Arial" panose="020B0604020202020204" pitchFamily="34" charset="0"/>
              </a:rPr>
              <a:t>kills </a:t>
            </a:r>
            <a:r>
              <a:rPr lang="en-ZA" sz="1600" dirty="0">
                <a:latin typeface="Arial" panose="020B0604020202020204" pitchFamily="34" charset="0"/>
                <a:cs typeface="Arial" panose="020B0604020202020204" pitchFamily="34" charset="0"/>
              </a:rPr>
              <a:t>audit </a:t>
            </a:r>
            <a:r>
              <a:rPr lang="en-ZA" sz="1600" dirty="0" smtClean="0">
                <a:latin typeface="Arial" panose="020B0604020202020204" pitchFamily="34" charset="0"/>
                <a:cs typeface="Arial" panose="020B0604020202020204" pitchFamily="34" charset="0"/>
              </a:rPr>
              <a:t>analysis will </a:t>
            </a:r>
            <a:r>
              <a:rPr lang="en-ZA" sz="1600" dirty="0">
                <a:latin typeface="Arial" panose="020B0604020202020204" pitchFamily="34" charset="0"/>
                <a:cs typeface="Arial" panose="020B0604020202020204" pitchFamily="34" charset="0"/>
              </a:rPr>
              <a:t>be finalised </a:t>
            </a:r>
            <a:r>
              <a:rPr lang="en-ZA" sz="1600" dirty="0" smtClean="0">
                <a:latin typeface="Arial" panose="020B0604020202020204" pitchFamily="34" charset="0"/>
                <a:cs typeface="Arial" panose="020B0604020202020204" pitchFamily="34" charset="0"/>
              </a:rPr>
              <a:t>at the end of the financial year. </a:t>
            </a:r>
            <a:endParaRPr lang="en-ZA" sz="1600"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pPr lvl="0"/>
            <a:endParaRPr lang="en-ZA"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 xmlns:p14="http://schemas.microsoft.com/office/powerpoint/2010/main" val="41731068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a:t>
            </a:r>
            <a:r>
              <a:rPr lang="en-US" b="1" dirty="0" smtClean="0">
                <a:latin typeface="Arial" panose="020B0604020202020204" pitchFamily="34" charset="0"/>
                <a:cs typeface="Arial" panose="020B0604020202020204" pitchFamily="34" charset="0"/>
              </a:rPr>
              <a:t>. </a:t>
            </a:r>
            <a:r>
              <a:rPr lang="en-ZA" b="1" dirty="0">
                <a:latin typeface="Arial" panose="020B0604020202020204" pitchFamily="34" charset="0"/>
                <a:cs typeface="Arial" panose="020B0604020202020204" pitchFamily="34" charset="0"/>
              </a:rPr>
              <a:t>PERFORMANCE </a:t>
            </a:r>
            <a:r>
              <a:rPr lang="en-ZA" b="1" dirty="0" smtClean="0">
                <a:latin typeface="Arial" panose="020B0604020202020204" pitchFamily="34" charset="0"/>
                <a:cs typeface="Arial" panose="020B0604020202020204" pitchFamily="34" charset="0"/>
              </a:rPr>
              <a:t>OVERVIEW</a:t>
            </a:r>
          </a:p>
          <a:p>
            <a:endParaRPr lang="en-ZA" b="1" dirty="0">
              <a:latin typeface="Arial" panose="020B0604020202020204" pitchFamily="34" charset="0"/>
              <a:cs typeface="Arial" panose="020B0604020202020204" pitchFamily="34" charset="0"/>
            </a:endParaRPr>
          </a:p>
        </p:txBody>
      </p:sp>
      <p:sp>
        <p:nvSpPr>
          <p:cNvPr id="3" name="Rectangle 2"/>
          <p:cNvSpPr/>
          <p:nvPr/>
        </p:nvSpPr>
        <p:spPr>
          <a:xfrm>
            <a:off x="218941" y="1200568"/>
            <a:ext cx="8731876" cy="5601533"/>
          </a:xfrm>
          <a:prstGeom prst="rect">
            <a:avLst/>
          </a:prstGeom>
        </p:spPr>
        <p:txBody>
          <a:bodyPr wrap="square">
            <a:spAutoFit/>
          </a:bodyPr>
          <a:lstStyle/>
          <a:p>
            <a:pPr algn="just"/>
            <a:endParaRPr lang="en-ZA" sz="1600" dirty="0">
              <a:latin typeface="Arial" panose="020B0604020202020204" pitchFamily="34" charset="0"/>
              <a:cs typeface="Arial" panose="020B0604020202020204" pitchFamily="34" charset="0"/>
            </a:endParaRPr>
          </a:p>
          <a:p>
            <a:r>
              <a:rPr lang="en-ZA" sz="1600" b="1" dirty="0" smtClean="0">
                <a:latin typeface="Arial" panose="020B0604020202020204" pitchFamily="34" charset="0"/>
                <a:cs typeface="Arial" panose="020B0604020202020204" pitchFamily="34" charset="0"/>
              </a:rPr>
              <a:t>TURNAROUND STRATEGY(Cont..)</a:t>
            </a:r>
            <a:endParaRPr lang="en-ZA" sz="1600" b="1" dirty="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pPr marL="342900" indent="-342900">
              <a:buFont typeface="+mj-lt"/>
              <a:buAutoNum type="arabicPeriod" startAt="4"/>
            </a:pPr>
            <a:r>
              <a:rPr lang="en-ZA" sz="1600" b="1" dirty="0" smtClean="0">
                <a:latin typeface="Arial" panose="020B0604020202020204" pitchFamily="34" charset="0"/>
                <a:cs typeface="Arial" panose="020B0604020202020204" pitchFamily="34" charset="0"/>
              </a:rPr>
              <a:t>MODERNISATION</a:t>
            </a:r>
          </a:p>
          <a:p>
            <a:endParaRPr lang="en-ZA" sz="1600" b="1" dirty="0">
              <a:latin typeface="Arial" panose="020B0604020202020204" pitchFamily="34" charset="0"/>
              <a:cs typeface="Arial" panose="020B0604020202020204" pitchFamily="34" charset="0"/>
            </a:endParaRPr>
          </a:p>
          <a:p>
            <a:r>
              <a:rPr lang="en-ZA" sz="1600" dirty="0" smtClean="0">
                <a:latin typeface="Arial" panose="020B0604020202020204" pitchFamily="34" charset="0"/>
                <a:cs typeface="Arial" panose="020B0604020202020204" pitchFamily="34" charset="0"/>
              </a:rPr>
              <a:t> The following </a:t>
            </a:r>
            <a:r>
              <a:rPr lang="en-ZA" sz="1600" dirty="0">
                <a:latin typeface="Arial" panose="020B0604020202020204" pitchFamily="34" charset="0"/>
                <a:cs typeface="Arial" panose="020B0604020202020204" pitchFamily="34" charset="0"/>
              </a:rPr>
              <a:t>s</a:t>
            </a:r>
            <a:r>
              <a:rPr lang="en-ZA" sz="1600" dirty="0" smtClean="0">
                <a:latin typeface="Arial" panose="020B0604020202020204" pitchFamily="34" charset="0"/>
                <a:cs typeface="Arial" panose="020B0604020202020204" pitchFamily="34" charset="0"/>
              </a:rPr>
              <a:t>olutions will be implemented in the next financial year, however they are at different stages of development in the current financial year </a:t>
            </a:r>
          </a:p>
          <a:p>
            <a:pPr marL="742950" lvl="1" indent="-285750">
              <a:buFont typeface="Arial" panose="020B0604020202020204" pitchFamily="34" charset="0"/>
              <a:buChar char="•"/>
            </a:pPr>
            <a:r>
              <a:rPr lang="en-ZA" sz="1600" dirty="0">
                <a:latin typeface="Arial" panose="020B0604020202020204" pitchFamily="34" charset="0"/>
                <a:ea typeface="Times New Roman" panose="02020603050405020304" pitchFamily="18" charset="0"/>
                <a:cs typeface="Arial" panose="020B0604020202020204" pitchFamily="34" charset="0"/>
              </a:rPr>
              <a:t>Maintenance online services </a:t>
            </a:r>
            <a:endParaRPr lang="en-ZA" sz="1600" dirty="0" smtClean="0">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pPr>
            <a:r>
              <a:rPr lang="en-ZA" sz="1600" dirty="0" smtClean="0">
                <a:latin typeface="Arial" panose="020B0604020202020204" pitchFamily="34" charset="0"/>
                <a:ea typeface="Times New Roman" panose="02020603050405020304" pitchFamily="18" charset="0"/>
                <a:cs typeface="Arial" panose="020B0604020202020204" pitchFamily="34" charset="0"/>
              </a:rPr>
              <a:t>Trusts </a:t>
            </a:r>
            <a:r>
              <a:rPr lang="en-ZA" sz="1600" dirty="0">
                <a:latin typeface="Arial" panose="020B0604020202020204" pitchFamily="34" charset="0"/>
                <a:ea typeface="Times New Roman" panose="02020603050405020304" pitchFamily="18" charset="0"/>
                <a:cs typeface="Arial" panose="020B0604020202020204" pitchFamily="34" charset="0"/>
              </a:rPr>
              <a:t>online services </a:t>
            </a:r>
            <a:endParaRPr lang="en-ZA" sz="1600" dirty="0" smtClean="0">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pPr>
            <a:r>
              <a:rPr lang="en-US" sz="1600" dirty="0" smtClean="0">
                <a:latin typeface="Arial" panose="020B0604020202020204" pitchFamily="34" charset="0"/>
                <a:ea typeface="Times New Roman" panose="02020603050405020304" pitchFamily="18" charset="0"/>
                <a:cs typeface="Arial" panose="020B0604020202020204" pitchFamily="34" charset="0"/>
              </a:rPr>
              <a:t>Deceased </a:t>
            </a:r>
            <a:r>
              <a:rPr lang="en-US" sz="1600" dirty="0">
                <a:latin typeface="Arial" panose="020B0604020202020204" pitchFamily="34" charset="0"/>
                <a:ea typeface="Times New Roman" panose="02020603050405020304" pitchFamily="18" charset="0"/>
                <a:cs typeface="Arial" panose="020B0604020202020204" pitchFamily="34" charset="0"/>
              </a:rPr>
              <a:t>Estates </a:t>
            </a:r>
            <a:r>
              <a:rPr lang="en-ZA" sz="1600" dirty="0">
                <a:latin typeface="Arial" panose="020B0604020202020204" pitchFamily="34" charset="0"/>
                <a:ea typeface="Times New Roman" panose="02020603050405020304" pitchFamily="18" charset="0"/>
                <a:cs typeface="Arial" panose="020B0604020202020204" pitchFamily="34" charset="0"/>
              </a:rPr>
              <a:t>online </a:t>
            </a:r>
            <a:r>
              <a:rPr lang="en-US" sz="1600" dirty="0">
                <a:latin typeface="Arial" panose="020B0604020202020204" pitchFamily="34" charset="0"/>
                <a:ea typeface="Times New Roman" panose="02020603050405020304" pitchFamily="18" charset="0"/>
                <a:cs typeface="Arial" panose="020B0604020202020204" pitchFamily="34" charset="0"/>
              </a:rPr>
              <a:t>services </a:t>
            </a:r>
            <a:endParaRPr lang="en-US" sz="1600" dirty="0" smtClean="0">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pPr>
            <a:r>
              <a:rPr lang="en-US" sz="1600" dirty="0" smtClean="0">
                <a:latin typeface="Arial" panose="020B0604020202020204" pitchFamily="34" charset="0"/>
                <a:ea typeface="Times New Roman" panose="02020603050405020304" pitchFamily="18" charset="0"/>
                <a:cs typeface="Arial" panose="020B0604020202020204" pitchFamily="34" charset="0"/>
              </a:rPr>
              <a:t>Protection </a:t>
            </a:r>
            <a:r>
              <a:rPr lang="en-US" sz="1600" dirty="0">
                <a:latin typeface="Arial" panose="020B0604020202020204" pitchFamily="34" charset="0"/>
                <a:ea typeface="Times New Roman" panose="02020603050405020304" pitchFamily="18" charset="0"/>
                <a:cs typeface="Arial" panose="020B0604020202020204" pitchFamily="34" charset="0"/>
              </a:rPr>
              <a:t>Order </a:t>
            </a:r>
            <a:r>
              <a:rPr lang="en-ZA" sz="1600" dirty="0">
                <a:latin typeface="Arial" panose="020B0604020202020204" pitchFamily="34" charset="0"/>
                <a:ea typeface="Times New Roman" panose="02020603050405020304" pitchFamily="18" charset="0"/>
                <a:cs typeface="Arial" panose="020B0604020202020204" pitchFamily="34" charset="0"/>
              </a:rPr>
              <a:t>online </a:t>
            </a:r>
            <a:r>
              <a:rPr lang="en-US" sz="1600" dirty="0">
                <a:latin typeface="Arial" panose="020B0604020202020204" pitchFamily="34" charset="0"/>
                <a:ea typeface="Times New Roman" panose="02020603050405020304" pitchFamily="18" charset="0"/>
                <a:cs typeface="Arial" panose="020B0604020202020204" pitchFamily="34" charset="0"/>
              </a:rPr>
              <a:t>services (based on current legislation) </a:t>
            </a:r>
            <a:endParaRPr lang="en-US" sz="1600" dirty="0" smtClean="0">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pPr>
            <a:r>
              <a:rPr lang="en-US" sz="1600" dirty="0" err="1" smtClean="0">
                <a:latin typeface="Arial" panose="020B0604020202020204" pitchFamily="34" charset="0"/>
                <a:ea typeface="Times New Roman" panose="02020603050405020304" pitchFamily="18" charset="0"/>
                <a:cs typeface="Arial" panose="020B0604020202020204" pitchFamily="34" charset="0"/>
              </a:rPr>
              <a:t>Expungement</a:t>
            </a:r>
            <a:r>
              <a:rPr lang="en-US" sz="1600" dirty="0" smtClean="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of Criminal Records </a:t>
            </a:r>
            <a:r>
              <a:rPr lang="en-ZA" sz="1600" dirty="0">
                <a:latin typeface="Arial" panose="020B0604020202020204" pitchFamily="34" charset="0"/>
                <a:ea typeface="Times New Roman" panose="02020603050405020304" pitchFamily="18" charset="0"/>
                <a:cs typeface="Arial" panose="020B0604020202020204" pitchFamily="34" charset="0"/>
              </a:rPr>
              <a:t>online </a:t>
            </a:r>
            <a:r>
              <a:rPr lang="en-US" sz="1600" dirty="0" smtClean="0">
                <a:latin typeface="Arial" panose="020B0604020202020204" pitchFamily="34" charset="0"/>
                <a:ea typeface="Times New Roman" panose="02020603050405020304" pitchFamily="18" charset="0"/>
                <a:cs typeface="Arial" panose="020B0604020202020204" pitchFamily="34" charset="0"/>
              </a:rPr>
              <a:t>services</a:t>
            </a:r>
            <a:endParaRPr lang="en-ZA" sz="16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NRSO </a:t>
            </a:r>
            <a:r>
              <a:rPr lang="en-ZA" sz="1600" dirty="0">
                <a:latin typeface="Arial" panose="020B0604020202020204" pitchFamily="34" charset="0"/>
                <a:ea typeface="Times New Roman" panose="02020603050405020304" pitchFamily="18" charset="0"/>
                <a:cs typeface="Arial" panose="020B0604020202020204" pitchFamily="34" charset="0"/>
              </a:rPr>
              <a:t>online </a:t>
            </a:r>
            <a:r>
              <a:rPr lang="en-US" sz="1600" dirty="0">
                <a:latin typeface="Arial" panose="020B0604020202020204" pitchFamily="34" charset="0"/>
                <a:ea typeface="Times New Roman" panose="02020603050405020304" pitchFamily="18" charset="0"/>
                <a:cs typeface="Arial" panose="020B0604020202020204" pitchFamily="34" charset="0"/>
              </a:rPr>
              <a:t>services - </a:t>
            </a:r>
            <a:r>
              <a:rPr lang="en-ZA" sz="1600" dirty="0">
                <a:latin typeface="Arial" panose="020B0604020202020204" pitchFamily="34" charset="0"/>
                <a:ea typeface="Times New Roman" panose="02020603050405020304" pitchFamily="18" charset="0"/>
                <a:cs typeface="Arial" panose="020B0604020202020204" pitchFamily="34" charset="0"/>
              </a:rPr>
              <a:t>currently in the design </a:t>
            </a:r>
            <a:r>
              <a:rPr lang="en-ZA" sz="1600" dirty="0" smtClean="0">
                <a:latin typeface="Arial" panose="020B0604020202020204" pitchFamily="34" charset="0"/>
                <a:ea typeface="Times New Roman" panose="02020603050405020304" pitchFamily="18" charset="0"/>
                <a:cs typeface="Arial" panose="020B0604020202020204" pitchFamily="34" charset="0"/>
              </a:rPr>
              <a:t>phase</a:t>
            </a:r>
          </a:p>
          <a:p>
            <a:pPr marL="742950" lvl="1" indent="-285750">
              <a:buFont typeface="Arial" panose="020B0604020202020204" pitchFamily="34" charset="0"/>
              <a:buChar char="•"/>
            </a:pPr>
            <a:endParaRPr lang="en-ZA"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mj-lt"/>
              <a:buAutoNum type="arabicPeriod" startAt="5"/>
            </a:pPr>
            <a:r>
              <a:rPr lang="en-ZA" sz="1600" b="1" dirty="0">
                <a:latin typeface="Arial" panose="020B0604020202020204" pitchFamily="34" charset="0"/>
                <a:cs typeface="Arial" panose="020B0604020202020204" pitchFamily="34" charset="0"/>
              </a:rPr>
              <a:t>REPOSITIONING OF JUSTICE </a:t>
            </a:r>
            <a:r>
              <a:rPr lang="en-ZA" sz="1600" b="1" dirty="0" smtClean="0">
                <a:latin typeface="Arial" panose="020B0604020202020204" pitchFamily="34" charset="0"/>
                <a:cs typeface="Arial" panose="020B0604020202020204" pitchFamily="34" charset="0"/>
              </a:rPr>
              <a:t>COLLEGE</a:t>
            </a:r>
          </a:p>
          <a:p>
            <a:pPr marL="342900" indent="-342900">
              <a:buFont typeface="+mj-lt"/>
              <a:buAutoNum type="arabicPeriod" startAt="5"/>
            </a:pPr>
            <a:endParaRPr lang="en-ZA" sz="16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1600" dirty="0" smtClean="0">
                <a:latin typeface="Arial" panose="020B0604020202020204" pitchFamily="34" charset="0"/>
                <a:cs typeface="Arial" panose="020B0604020202020204" pitchFamily="34" charset="0"/>
              </a:rPr>
              <a:t>The Turnaround </a:t>
            </a:r>
            <a:r>
              <a:rPr lang="en-ZA" sz="1600" dirty="0">
                <a:latin typeface="Arial" panose="020B0604020202020204" pitchFamily="34" charset="0"/>
                <a:cs typeface="Arial" panose="020B0604020202020204" pitchFamily="34" charset="0"/>
              </a:rPr>
              <a:t>strategy </a:t>
            </a:r>
            <a:r>
              <a:rPr lang="en-ZA" sz="1600" dirty="0" smtClean="0">
                <a:latin typeface="Arial" panose="020B0604020202020204" pitchFamily="34" charset="0"/>
                <a:cs typeface="Arial" panose="020B0604020202020204" pitchFamily="34" charset="0"/>
              </a:rPr>
              <a:t>to reposition and redefine the role of </a:t>
            </a:r>
            <a:r>
              <a:rPr lang="en-ZA" sz="1600" dirty="0">
                <a:latin typeface="Arial" panose="020B0604020202020204" pitchFamily="34" charset="0"/>
                <a:cs typeface="Arial" panose="020B0604020202020204" pitchFamily="34" charset="0"/>
              </a:rPr>
              <a:t>Justice College was </a:t>
            </a:r>
            <a:r>
              <a:rPr lang="en-ZA" sz="1600" dirty="0" smtClean="0">
                <a:latin typeface="Arial" panose="020B0604020202020204" pitchFamily="34" charset="0"/>
                <a:cs typeface="Arial" panose="020B0604020202020204" pitchFamily="34" charset="0"/>
              </a:rPr>
              <a:t>developed and is currently under consideration by the Minister.</a:t>
            </a:r>
            <a:endParaRPr lang="en-ZA" sz="1600" dirty="0">
              <a:latin typeface="Arial" panose="020B0604020202020204" pitchFamily="34" charset="0"/>
              <a:cs typeface="Arial" panose="020B0604020202020204" pitchFamily="34" charset="0"/>
            </a:endParaRPr>
          </a:p>
          <a:p>
            <a:pPr lvl="0"/>
            <a:endParaRPr lang="en-ZA" sz="1600"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pPr lvl="0"/>
            <a:endParaRPr lang="en-ZA"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 xmlns:p14="http://schemas.microsoft.com/office/powerpoint/2010/main" val="2943572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a:t>
            </a:r>
            <a:r>
              <a:rPr lang="en-US" b="1" dirty="0" smtClean="0">
                <a:latin typeface="Arial" panose="020B0604020202020204" pitchFamily="34" charset="0"/>
                <a:cs typeface="Arial" panose="020B0604020202020204" pitchFamily="34" charset="0"/>
              </a:rPr>
              <a:t>. </a:t>
            </a:r>
            <a:r>
              <a:rPr lang="en-ZA" b="1" dirty="0">
                <a:latin typeface="Arial" panose="020B0604020202020204" pitchFamily="34" charset="0"/>
                <a:cs typeface="Arial" panose="020B0604020202020204" pitchFamily="34" charset="0"/>
              </a:rPr>
              <a:t>PERFORMANCE </a:t>
            </a:r>
            <a:r>
              <a:rPr lang="en-ZA" b="1" dirty="0" smtClean="0">
                <a:latin typeface="Arial" panose="020B0604020202020204" pitchFamily="34" charset="0"/>
                <a:cs typeface="Arial" panose="020B0604020202020204" pitchFamily="34" charset="0"/>
              </a:rPr>
              <a:t>OVERVIEW</a:t>
            </a:r>
          </a:p>
          <a:p>
            <a:endParaRPr lang="en-ZA" b="1" dirty="0">
              <a:latin typeface="Arial" panose="020B0604020202020204" pitchFamily="34" charset="0"/>
              <a:cs typeface="Arial" panose="020B0604020202020204" pitchFamily="34" charset="0"/>
            </a:endParaRPr>
          </a:p>
        </p:txBody>
      </p:sp>
      <p:sp>
        <p:nvSpPr>
          <p:cNvPr id="3" name="Rectangle 2"/>
          <p:cNvSpPr/>
          <p:nvPr/>
        </p:nvSpPr>
        <p:spPr>
          <a:xfrm>
            <a:off x="218941" y="1200568"/>
            <a:ext cx="8731876" cy="6217087"/>
          </a:xfrm>
          <a:prstGeom prst="rect">
            <a:avLst/>
          </a:prstGeom>
        </p:spPr>
        <p:txBody>
          <a:bodyPr wrap="square">
            <a:spAutoFit/>
          </a:bodyPr>
          <a:lstStyle/>
          <a:p>
            <a:pPr algn="just"/>
            <a:endParaRPr lang="en-ZA" sz="1600" dirty="0">
              <a:latin typeface="Arial" panose="020B0604020202020204" pitchFamily="34" charset="0"/>
              <a:cs typeface="Arial" panose="020B0604020202020204" pitchFamily="34" charset="0"/>
            </a:endParaRPr>
          </a:p>
          <a:p>
            <a:r>
              <a:rPr lang="en-ZA" sz="1600" b="1" dirty="0" smtClean="0">
                <a:latin typeface="Arial" panose="020B0604020202020204" pitchFamily="34" charset="0"/>
                <a:cs typeface="Arial" panose="020B0604020202020204" pitchFamily="34" charset="0"/>
              </a:rPr>
              <a:t>TURNAROUND STRATEGY(Cont..)</a:t>
            </a:r>
            <a:endParaRPr lang="en-ZA" sz="1600" b="1" dirty="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pPr marL="342900" indent="-342900">
              <a:buFont typeface="+mj-lt"/>
              <a:buAutoNum type="arabicPeriod" startAt="6"/>
            </a:pPr>
            <a:r>
              <a:rPr lang="en-ZA" sz="1600" b="1" dirty="0" smtClean="0">
                <a:latin typeface="Arial" panose="020B0604020202020204" pitchFamily="34" charset="0"/>
                <a:cs typeface="Arial" panose="020B0604020202020204" pitchFamily="34" charset="0"/>
              </a:rPr>
              <a:t>CHANGE </a:t>
            </a:r>
            <a:r>
              <a:rPr lang="en-ZA" sz="1600" b="1" dirty="0">
                <a:latin typeface="Arial" panose="020B0604020202020204" pitchFamily="34" charset="0"/>
                <a:cs typeface="Arial" panose="020B0604020202020204" pitchFamily="34" charset="0"/>
              </a:rPr>
              <a:t>MANAGEMENT AND </a:t>
            </a:r>
            <a:r>
              <a:rPr lang="en-ZA" sz="1600" b="1" dirty="0" smtClean="0">
                <a:latin typeface="Arial" panose="020B0604020202020204" pitchFamily="34" charset="0"/>
                <a:cs typeface="Arial" panose="020B0604020202020204" pitchFamily="34" charset="0"/>
              </a:rPr>
              <a:t>COMMUNICATION</a:t>
            </a:r>
          </a:p>
          <a:p>
            <a:pPr marL="342900" indent="-342900">
              <a:buFont typeface="+mj-lt"/>
              <a:buAutoNum type="arabicPeriod" startAt="6"/>
            </a:pPr>
            <a:endParaRPr lang="en-ZA" sz="1600" b="1" dirty="0" smtClean="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 order to create an enabling change management environment that will allow us to turnaround the department, we conducted a climate </a:t>
            </a:r>
            <a:r>
              <a:rPr lang="en-US" sz="1600" dirty="0">
                <a:latin typeface="Arial" panose="020B0604020202020204" pitchFamily="34" charset="0"/>
                <a:cs typeface="Arial" panose="020B0604020202020204" pitchFamily="34" charset="0"/>
              </a:rPr>
              <a:t>and culture </a:t>
            </a:r>
            <a:r>
              <a:rPr lang="en-US" sz="1600" dirty="0" smtClean="0">
                <a:latin typeface="Arial" panose="020B0604020202020204" pitchFamily="34" charset="0"/>
                <a:cs typeface="Arial" panose="020B0604020202020204" pitchFamily="34" charset="0"/>
              </a:rPr>
              <a:t>audit, and we are in a process of incorporating the recommendations of this audit to the turnaround  program, a senior manager is currently deployed to drive this  change management initiative.</a:t>
            </a:r>
          </a:p>
          <a:p>
            <a:pPr lvl="1" algn="just"/>
            <a:endParaRPr lang="en-US" sz="1600" dirty="0">
              <a:latin typeface="Arial" panose="020B0604020202020204" pitchFamily="34" charset="0"/>
              <a:cs typeface="Arial" panose="020B0604020202020204" pitchFamily="34" charset="0"/>
            </a:endParaRPr>
          </a:p>
          <a:p>
            <a:pPr marL="342900" lvl="0" indent="-342900" algn="just">
              <a:buFont typeface="+mj-lt"/>
              <a:buAutoNum type="arabicPeriod" startAt="6"/>
            </a:pPr>
            <a:r>
              <a:rPr lang="en-ZA" sz="1600" b="1" dirty="0">
                <a:latin typeface="Arial" panose="020B0604020202020204" pitchFamily="34" charset="0"/>
                <a:cs typeface="Arial" panose="020B0604020202020204" pitchFamily="34" charset="0"/>
              </a:rPr>
              <a:t>AUDIT TURNAROUND </a:t>
            </a:r>
            <a:endParaRPr lang="en-ZA" sz="1600" b="1" dirty="0" smtClean="0">
              <a:latin typeface="Arial" panose="020B0604020202020204" pitchFamily="34" charset="0"/>
              <a:cs typeface="Arial" panose="020B0604020202020204" pitchFamily="34" charset="0"/>
            </a:endParaRPr>
          </a:p>
          <a:p>
            <a:pPr marL="342900" lvl="0" indent="-342900" algn="just">
              <a:buFont typeface="+mj-lt"/>
              <a:buAutoNum type="arabicPeriod" startAt="6"/>
            </a:pPr>
            <a:endParaRPr lang="en-ZA" sz="1600" b="1" dirty="0" smtClean="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ZA" sz="1600" dirty="0" smtClean="0">
                <a:latin typeface="Arial" panose="020B0604020202020204" pitchFamily="34" charset="0"/>
                <a:cs typeface="Arial" panose="020B0604020202020204" pitchFamily="34" charset="0"/>
              </a:rPr>
              <a:t>An audit </a:t>
            </a:r>
            <a:r>
              <a:rPr lang="en-ZA" sz="1600" dirty="0">
                <a:latin typeface="Arial" panose="020B0604020202020204" pitchFamily="34" charset="0"/>
                <a:cs typeface="Arial" panose="020B0604020202020204" pitchFamily="34" charset="0"/>
              </a:rPr>
              <a:t>action plan </a:t>
            </a:r>
            <a:r>
              <a:rPr lang="en-ZA" sz="1600" dirty="0" smtClean="0">
                <a:latin typeface="Arial" panose="020B0604020202020204" pitchFamily="34" charset="0"/>
                <a:cs typeface="Arial" panose="020B0604020202020204" pitchFamily="34" charset="0"/>
              </a:rPr>
              <a:t>was developed, the main focus of the plan is to address audit qualifications challenges and assist the department to have sustainable systems and processes.</a:t>
            </a:r>
            <a:endParaRPr lang="en-ZA" sz="2400" dirty="0" smtClean="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endParaRPr lang="en-ZA" sz="1600" b="1" dirty="0">
              <a:latin typeface="Arial" panose="020B0604020202020204" pitchFamily="34" charset="0"/>
              <a:cs typeface="Arial" panose="020B0604020202020204" pitchFamily="34" charset="0"/>
            </a:endParaRPr>
          </a:p>
          <a:p>
            <a:pPr marL="342900" indent="-342900" algn="just">
              <a:buFont typeface="+mj-lt"/>
              <a:buAutoNum type="arabicPeriod" startAt="6"/>
            </a:pPr>
            <a:r>
              <a:rPr lang="en-ZA" sz="1600" b="1" dirty="0">
                <a:latin typeface="Arial" panose="020B0604020202020204" pitchFamily="34" charset="0"/>
                <a:cs typeface="Arial" panose="020B0604020202020204" pitchFamily="34" charset="0"/>
              </a:rPr>
              <a:t>SERVICE DELIVERY IMPROVEMENT </a:t>
            </a:r>
            <a:endParaRPr lang="en-ZA" sz="1600" b="1" dirty="0" smtClean="0">
              <a:latin typeface="Arial" panose="020B0604020202020204" pitchFamily="34" charset="0"/>
              <a:cs typeface="Arial" panose="020B0604020202020204" pitchFamily="34" charset="0"/>
            </a:endParaRPr>
          </a:p>
          <a:p>
            <a:pPr marL="342900" indent="-342900" algn="just">
              <a:buFont typeface="+mj-lt"/>
              <a:buAutoNum type="arabicPeriod" startAt="6"/>
            </a:pPr>
            <a:endParaRPr lang="en-ZA" sz="16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1600" dirty="0" smtClean="0">
                <a:latin typeface="Arial" panose="020B0604020202020204" pitchFamily="34" charset="0"/>
                <a:cs typeface="Arial" panose="020B0604020202020204" pitchFamily="34" charset="0"/>
              </a:rPr>
              <a:t>Service </a:t>
            </a:r>
            <a:r>
              <a:rPr lang="en-ZA" sz="1600" dirty="0">
                <a:latin typeface="Arial" panose="020B0604020202020204" pitchFamily="34" charset="0"/>
                <a:cs typeface="Arial" panose="020B0604020202020204" pitchFamily="34" charset="0"/>
              </a:rPr>
              <a:t>delivery plan </a:t>
            </a:r>
            <a:r>
              <a:rPr lang="en-ZA" sz="1600" dirty="0" smtClean="0">
                <a:latin typeface="Arial" panose="020B0604020202020204" pitchFamily="34" charset="0"/>
                <a:cs typeface="Arial" panose="020B0604020202020204" pitchFamily="34" charset="0"/>
              </a:rPr>
              <a:t>was developed and aligned it is in a process of being rolled out to identified service points.</a:t>
            </a:r>
            <a:endParaRPr lang="en-ZA" sz="1600"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pPr lvl="0"/>
            <a:endParaRPr lang="en-ZA"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 xmlns:p14="http://schemas.microsoft.com/office/powerpoint/2010/main" val="1836810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3285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3. ORGANISATIONAL CONTEXT</a:t>
            </a:r>
            <a:endParaRPr lang="en-ZA" b="1" dirty="0" smtClean="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B51DCC6-E40B-4681-AB98-27BFB69CD2D7}"/>
              </a:ext>
            </a:extLst>
          </p:cNvPr>
          <p:cNvSpPr txBox="1"/>
          <p:nvPr/>
        </p:nvSpPr>
        <p:spPr>
          <a:xfrm>
            <a:off x="743563" y="1588568"/>
            <a:ext cx="7599406" cy="452431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mj-lt"/>
              <a:buAutoNum type="arabicPeriod"/>
              <a:defRPr/>
            </a:pPr>
            <a:r>
              <a:rPr lang="en-ZA" sz="1600" b="1" dirty="0" smtClean="0">
                <a:latin typeface="Arial" panose="020B0604020202020204" pitchFamily="34" charset="0"/>
                <a:cs typeface="Arial" panose="020B0604020202020204" pitchFamily="34" charset="0"/>
              </a:rPr>
              <a:t>IMPROVED ACCESS TO JUSTICE</a:t>
            </a:r>
          </a:p>
          <a:p>
            <a:pPr marL="342900" indent="-342900">
              <a:buFont typeface="+mj-lt"/>
              <a:buAutoNum type="arabicPeriod"/>
              <a:defRPr/>
            </a:pPr>
            <a:endParaRPr lang="en-ZA" sz="1600" b="1" dirty="0">
              <a:latin typeface="Arial" panose="020B0604020202020204" pitchFamily="34" charset="0"/>
              <a:cs typeface="Arial" panose="020B0604020202020204" pitchFamily="34" charset="0"/>
            </a:endParaRPr>
          </a:p>
          <a:p>
            <a:pPr fontAlgn="t">
              <a:defRPr/>
            </a:pPr>
            <a:r>
              <a:rPr lang="en-ZA" sz="1600" dirty="0" smtClean="0">
                <a:latin typeface="Arial" panose="020B0604020202020204" pitchFamily="34" charset="0"/>
                <a:cs typeface="Arial" panose="020B0604020202020204" pitchFamily="34" charset="0"/>
              </a:rPr>
              <a:t>Key </a:t>
            </a:r>
            <a:r>
              <a:rPr lang="en-ZA" sz="1600" dirty="0">
                <a:latin typeface="Arial" panose="020B0604020202020204" pitchFamily="34" charset="0"/>
                <a:cs typeface="Arial" panose="020B0604020202020204" pitchFamily="34" charset="0"/>
              </a:rPr>
              <a:t>achievements for the </a:t>
            </a:r>
            <a:r>
              <a:rPr lang="en-ZA" sz="1600" dirty="0" smtClean="0">
                <a:latin typeface="Arial" panose="020B0604020202020204" pitchFamily="34" charset="0"/>
                <a:cs typeface="Arial" panose="020B0604020202020204" pitchFamily="34" charset="0"/>
              </a:rPr>
              <a:t>2020/21 </a:t>
            </a:r>
            <a:r>
              <a:rPr lang="en-ZA" sz="1600" dirty="0">
                <a:latin typeface="Arial" panose="020B0604020202020204" pitchFamily="34" charset="0"/>
                <a:cs typeface="Arial" panose="020B0604020202020204" pitchFamily="34" charset="0"/>
              </a:rPr>
              <a:t>financial year include the following</a:t>
            </a:r>
            <a:r>
              <a:rPr lang="en-ZA" sz="1600" dirty="0" smtClean="0">
                <a:latin typeface="Arial" panose="020B0604020202020204" pitchFamily="34" charset="0"/>
                <a:cs typeface="Arial" panose="020B0604020202020204" pitchFamily="34" charset="0"/>
              </a:rPr>
              <a:t>:</a:t>
            </a:r>
          </a:p>
          <a:p>
            <a:pPr fontAlgn="t">
              <a:defRPr/>
            </a:pPr>
            <a:endParaRPr lang="en-ZA" sz="1600" dirty="0" smtClean="0">
              <a:latin typeface="Arial" panose="020B0604020202020204" pitchFamily="34" charset="0"/>
              <a:cs typeface="Arial" panose="020B0604020202020204" pitchFamily="34" charset="0"/>
            </a:endParaRPr>
          </a:p>
          <a:p>
            <a:pPr marL="457200" indent="-457200" fontAlgn="t">
              <a:buFont typeface="+mj-lt"/>
              <a:buAutoNum type="alphaLcParenR"/>
              <a:defRPr/>
            </a:pPr>
            <a:r>
              <a:rPr lang="en-US" sz="1600" dirty="0" smtClean="0">
                <a:latin typeface="Arial" panose="020B0604020202020204" pitchFamily="34" charset="0"/>
                <a:cs typeface="Arial" panose="020B0604020202020204" pitchFamily="34" charset="0"/>
              </a:rPr>
              <a:t>Completed </a:t>
            </a:r>
            <a:r>
              <a:rPr lang="en-US" sz="1600" b="1" dirty="0" smtClean="0">
                <a:latin typeface="Arial" panose="020B0604020202020204" pitchFamily="34" charset="0"/>
                <a:cs typeface="Arial" panose="020B0604020202020204" pitchFamily="34" charset="0"/>
              </a:rPr>
              <a:t>Phase </a:t>
            </a:r>
            <a:r>
              <a:rPr lang="en-US" sz="1600" b="1" dirty="0">
                <a:latin typeface="Arial" panose="020B0604020202020204" pitchFamily="34" charset="0"/>
                <a:cs typeface="Arial" panose="020B0604020202020204" pitchFamily="34" charset="0"/>
              </a:rPr>
              <a:t>3 </a:t>
            </a:r>
            <a:r>
              <a:rPr lang="en-US" sz="1600" dirty="0">
                <a:latin typeface="Arial" panose="020B0604020202020204" pitchFamily="34" charset="0"/>
                <a:cs typeface="Arial" panose="020B0604020202020204" pitchFamily="34" charset="0"/>
              </a:rPr>
              <a:t>of Femicide Watch</a:t>
            </a:r>
            <a:r>
              <a:rPr lang="en-US" sz="1600" dirty="0" smtClean="0">
                <a:latin typeface="Arial" panose="020B0604020202020204" pitchFamily="34" charset="0"/>
                <a:cs typeface="Arial" panose="020B0604020202020204" pitchFamily="34" charset="0"/>
              </a:rPr>
              <a:t>, -the aim of the system is to monitor </a:t>
            </a:r>
            <a:r>
              <a:rPr lang="en-US" sz="1600" dirty="0">
                <a:latin typeface="Arial" panose="020B0604020202020204" pitchFamily="34" charset="0"/>
                <a:cs typeface="Arial" panose="020B0604020202020204" pitchFamily="34" charset="0"/>
              </a:rPr>
              <a:t>and track violent crimes committed against women. </a:t>
            </a:r>
            <a:endParaRPr lang="en-US" sz="1600" dirty="0" smtClean="0">
              <a:latin typeface="Arial" panose="020B0604020202020204" pitchFamily="34" charset="0"/>
              <a:cs typeface="Arial" panose="020B0604020202020204" pitchFamily="34" charset="0"/>
            </a:endParaRPr>
          </a:p>
          <a:p>
            <a:pPr marL="457200" indent="-457200" fontAlgn="t">
              <a:buFont typeface="+mj-lt"/>
              <a:buAutoNum type="alphaLcParenR"/>
              <a:defRPr/>
            </a:pPr>
            <a:endParaRPr lang="en-US" sz="1600" dirty="0" smtClean="0">
              <a:latin typeface="Arial" panose="020B0604020202020204" pitchFamily="34" charset="0"/>
              <a:cs typeface="Arial" panose="020B0604020202020204" pitchFamily="34" charset="0"/>
            </a:endParaRPr>
          </a:p>
          <a:p>
            <a:pPr marL="457200" indent="-457200" fontAlgn="t">
              <a:buFont typeface="+mj-lt"/>
              <a:buAutoNum type="alphaLcParenR"/>
              <a:defRPr/>
            </a:pPr>
            <a:r>
              <a:rPr lang="en-US" sz="1600" b="1" dirty="0" smtClean="0">
                <a:latin typeface="Arial" panose="020B0604020202020204" pitchFamily="34" charset="0"/>
                <a:cs typeface="Arial" panose="020B0604020202020204" pitchFamily="34" charset="0"/>
              </a:rPr>
              <a:t>New buildings </a:t>
            </a:r>
            <a:r>
              <a:rPr lang="en-US" sz="1600" dirty="0">
                <a:latin typeface="Arial" panose="020B0604020202020204" pitchFamily="34" charset="0"/>
                <a:cs typeface="Arial" panose="020B0604020202020204" pitchFamily="34" charset="0"/>
              </a:rPr>
              <a:t>were </a:t>
            </a:r>
            <a:r>
              <a:rPr lang="en-US" sz="1600" dirty="0" smtClean="0">
                <a:latin typeface="Arial" panose="020B0604020202020204" pitchFamily="34" charset="0"/>
                <a:cs typeface="Arial" panose="020B0604020202020204" pitchFamily="34" charset="0"/>
              </a:rPr>
              <a:t>completed:</a:t>
            </a:r>
          </a:p>
          <a:p>
            <a:pPr marL="914400" lvl="1" indent="-457200" fontAlgn="t">
              <a:buFont typeface="Wingdings" panose="05000000000000000000" pitchFamily="2" charset="2"/>
              <a:buChar char="Ø"/>
              <a:defRPr/>
            </a:pPr>
            <a:r>
              <a:rPr lang="en-US" sz="1600" dirty="0" smtClean="0">
                <a:latin typeface="Arial" panose="020B0604020202020204" pitchFamily="34" charset="0"/>
                <a:cs typeface="Arial" panose="020B0604020202020204" pitchFamily="34" charset="0"/>
              </a:rPr>
              <a:t>Durban </a:t>
            </a:r>
            <a:r>
              <a:rPr lang="en-US" sz="1600" dirty="0">
                <a:latin typeface="Arial" panose="020B0604020202020204" pitchFamily="34" charset="0"/>
                <a:cs typeface="Arial" panose="020B0604020202020204" pitchFamily="34" charset="0"/>
              </a:rPr>
              <a:t>(Point) Family Branch Court in </a:t>
            </a:r>
            <a:r>
              <a:rPr lang="en-US" sz="1600" dirty="0" smtClean="0">
                <a:latin typeface="Arial" panose="020B0604020202020204" pitchFamily="34" charset="0"/>
                <a:cs typeface="Arial" panose="020B0604020202020204" pitchFamily="34" charset="0"/>
              </a:rPr>
              <a:t>KwaZulu-Natal</a:t>
            </a:r>
          </a:p>
          <a:p>
            <a:pPr marL="914400" lvl="1" indent="-457200" fontAlgn="t">
              <a:buFont typeface="Wingdings" panose="05000000000000000000" pitchFamily="2" charset="2"/>
              <a:buChar char="Ø"/>
              <a:defRPr/>
            </a:pPr>
            <a:r>
              <a:rPr lang="en-US" sz="1600" dirty="0" smtClean="0">
                <a:latin typeface="Arial" panose="020B0604020202020204" pitchFamily="34" charset="0"/>
                <a:cs typeface="Arial" panose="020B0604020202020204" pitchFamily="34" charset="0"/>
              </a:rPr>
              <a:t>Dimbaza </a:t>
            </a:r>
            <a:r>
              <a:rPr lang="en-US" sz="1600" dirty="0">
                <a:latin typeface="Arial" panose="020B0604020202020204" pitchFamily="34" charset="0"/>
                <a:cs typeface="Arial" panose="020B0604020202020204" pitchFamily="34" charset="0"/>
              </a:rPr>
              <a:t>Magistrate’s Court in Eastern Cape’s </a:t>
            </a:r>
            <a:endParaRPr lang="en-US" sz="1600" dirty="0" smtClean="0">
              <a:latin typeface="Arial" panose="020B0604020202020204" pitchFamily="34" charset="0"/>
              <a:cs typeface="Arial" panose="020B0604020202020204" pitchFamily="34" charset="0"/>
            </a:endParaRPr>
          </a:p>
          <a:p>
            <a:pPr marL="914400" lvl="1" indent="-457200" fontAlgn="t">
              <a:buFont typeface="Wingdings" panose="05000000000000000000" pitchFamily="2" charset="2"/>
              <a:buChar char="Ø"/>
              <a:defRPr/>
            </a:pPr>
            <a:endParaRPr lang="en-US" sz="1600" dirty="0" smtClean="0">
              <a:latin typeface="Arial" panose="020B0604020202020204" pitchFamily="34" charset="0"/>
              <a:cs typeface="Arial" panose="020B0604020202020204" pitchFamily="34" charset="0"/>
            </a:endParaRPr>
          </a:p>
          <a:p>
            <a:pPr marL="457200" indent="-457200" fontAlgn="t">
              <a:buFont typeface="+mj-lt"/>
              <a:buAutoNum type="alphaLcParenR"/>
              <a:defRPr/>
            </a:pPr>
            <a:r>
              <a:rPr lang="en-US" sz="1600" dirty="0" smtClean="0">
                <a:latin typeface="Arial" panose="020B0604020202020204" pitchFamily="34" charset="0"/>
                <a:cs typeface="Arial" panose="020B0604020202020204" pitchFamily="34" charset="0"/>
              </a:rPr>
              <a:t>A </a:t>
            </a:r>
            <a:r>
              <a:rPr lang="en-US" sz="1600" b="1" dirty="0">
                <a:latin typeface="Arial" panose="020B0604020202020204" pitchFamily="34" charset="0"/>
                <a:cs typeface="Arial" panose="020B0604020202020204" pitchFamily="34" charset="0"/>
              </a:rPr>
              <a:t>total of six new </a:t>
            </a:r>
            <a:r>
              <a:rPr lang="en-US" sz="1600" b="1" dirty="0" smtClean="0">
                <a:latin typeface="Arial" panose="020B0604020202020204" pitchFamily="34" charset="0"/>
                <a:cs typeface="Arial" panose="020B0604020202020204" pitchFamily="34" charset="0"/>
              </a:rPr>
              <a:t>Special Commercial Crime Courts </a:t>
            </a:r>
            <a:r>
              <a:rPr lang="en-US" sz="1600" b="1" dirty="0">
                <a:solidFill>
                  <a:schemeClr val="tx1"/>
                </a:solidFill>
                <a:latin typeface="Arial" panose="020B0604020202020204" pitchFamily="34" charset="0"/>
                <a:cs typeface="Arial" panose="020B0604020202020204" pitchFamily="34" charset="0"/>
              </a:rPr>
              <a:t>(SCCC’s)</a:t>
            </a:r>
            <a:r>
              <a:rPr lang="en-US" sz="1600" b="1" dirty="0" smtClean="0">
                <a:solidFill>
                  <a:schemeClr val="tx1"/>
                </a:solidFill>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in </a:t>
            </a:r>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provinces were established to give effect on the  </a:t>
            </a:r>
            <a:r>
              <a:rPr lang="en-US" sz="1600" dirty="0">
                <a:latin typeface="Arial" panose="020B0604020202020204" pitchFamily="34" charset="0"/>
                <a:cs typeface="Arial" panose="020B0604020202020204" pitchFamily="34" charset="0"/>
              </a:rPr>
              <a:t>implementation of the anti-corruption </a:t>
            </a:r>
            <a:r>
              <a:rPr lang="en-US" sz="1600" dirty="0" smtClean="0">
                <a:latin typeface="Arial" panose="020B0604020202020204" pitchFamily="34" charset="0"/>
                <a:cs typeface="Arial" panose="020B0604020202020204" pitchFamily="34" charset="0"/>
              </a:rPr>
              <a:t>strategy</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as listed below:</a:t>
            </a:r>
          </a:p>
          <a:p>
            <a:pPr marL="914400" lvl="1" indent="-457200" fontAlgn="t">
              <a:buFont typeface="Wingdings" panose="05000000000000000000" pitchFamily="2" charset="2"/>
              <a:buChar char="Ø"/>
              <a:defRPr/>
            </a:pPr>
            <a:r>
              <a:rPr lang="en-US" sz="1600" dirty="0">
                <a:latin typeface="Arial" panose="020B0604020202020204" pitchFamily="34" charset="0"/>
                <a:cs typeface="Arial" panose="020B0604020202020204" pitchFamily="34" charset="0"/>
              </a:rPr>
              <a:t>Limpopo, </a:t>
            </a:r>
            <a:r>
              <a:rPr lang="en-US" sz="1600" dirty="0" smtClean="0">
                <a:latin typeface="Arial" panose="020B0604020202020204" pitchFamily="34" charset="0"/>
                <a:cs typeface="Arial" panose="020B0604020202020204" pitchFamily="34" charset="0"/>
              </a:rPr>
              <a:t>(3)</a:t>
            </a:r>
          </a:p>
          <a:p>
            <a:pPr marL="914400" lvl="1" indent="-457200" fontAlgn="t">
              <a:buFont typeface="Wingdings" panose="05000000000000000000" pitchFamily="2" charset="2"/>
              <a:buChar char="Ø"/>
              <a:defRPr/>
            </a:pPr>
            <a:r>
              <a:rPr lang="en-US" sz="1600" dirty="0" smtClean="0">
                <a:latin typeface="Arial" panose="020B0604020202020204" pitchFamily="34" charset="0"/>
                <a:cs typeface="Arial" panose="020B0604020202020204" pitchFamily="34" charset="0"/>
              </a:rPr>
              <a:t>Mpumalanga, (1)</a:t>
            </a:r>
          </a:p>
          <a:p>
            <a:pPr marL="914400" lvl="1" indent="-457200" fontAlgn="t">
              <a:buFont typeface="Wingdings" panose="05000000000000000000" pitchFamily="2" charset="2"/>
              <a:buChar char="Ø"/>
              <a:defRPr/>
            </a:pPr>
            <a:r>
              <a:rPr lang="en-US" sz="1600" dirty="0" smtClean="0">
                <a:latin typeface="Arial" panose="020B0604020202020204" pitchFamily="34" charset="0"/>
                <a:cs typeface="Arial" panose="020B0604020202020204" pitchFamily="34" charset="0"/>
              </a:rPr>
              <a:t>North West(1)</a:t>
            </a:r>
          </a:p>
          <a:p>
            <a:pPr marL="914400" lvl="1" indent="-457200" fontAlgn="t">
              <a:buFont typeface="Wingdings" panose="05000000000000000000" pitchFamily="2" charset="2"/>
              <a:buChar char="Ø"/>
              <a:defRPr/>
            </a:pPr>
            <a:r>
              <a:rPr lang="en-US" sz="1600" dirty="0" smtClean="0">
                <a:latin typeface="Arial" panose="020B0604020202020204" pitchFamily="34" charset="0"/>
                <a:cs typeface="Arial" panose="020B0604020202020204" pitchFamily="34" charset="0"/>
              </a:rPr>
              <a:t>Northern Cape (1)</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7720611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3285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3. ORGANISATIONAL CONTEXT</a:t>
            </a:r>
            <a:endParaRPr lang="en-ZA" b="1" dirty="0" smtClean="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B51DCC6-E40B-4681-AB98-27BFB69CD2D7}"/>
              </a:ext>
            </a:extLst>
          </p:cNvPr>
          <p:cNvSpPr txBox="1"/>
          <p:nvPr/>
        </p:nvSpPr>
        <p:spPr>
          <a:xfrm>
            <a:off x="743562" y="1588568"/>
            <a:ext cx="7692099" cy="501675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mj-lt"/>
              <a:buAutoNum type="arabicPeriod"/>
              <a:defRPr/>
            </a:pPr>
            <a:r>
              <a:rPr lang="en-ZA" sz="1600" b="1" dirty="0" smtClean="0">
                <a:latin typeface="Arial" panose="020B0604020202020204" pitchFamily="34" charset="0"/>
                <a:cs typeface="Arial" panose="020B0604020202020204" pitchFamily="34" charset="0"/>
              </a:rPr>
              <a:t>IMPROVED ACCESS TO JUSTICE</a:t>
            </a:r>
          </a:p>
          <a:p>
            <a:pPr fontAlgn="t">
              <a:defRPr/>
            </a:pPr>
            <a:endParaRPr lang="en-US" sz="1600" dirty="0">
              <a:latin typeface="Arial" panose="020B0604020202020204" pitchFamily="34" charset="0"/>
              <a:cs typeface="Arial" panose="020B0604020202020204" pitchFamily="34" charset="0"/>
            </a:endParaRPr>
          </a:p>
          <a:p>
            <a:pPr fontAlgn="t">
              <a:defRPr/>
            </a:pPr>
            <a:r>
              <a:rPr lang="en-US" sz="1600" b="1" dirty="0" smtClean="0">
                <a:latin typeface="Arial" panose="020B0604020202020204" pitchFamily="34" charset="0"/>
                <a:cs typeface="Arial" panose="020B0604020202020204" pitchFamily="34" charset="0"/>
              </a:rPr>
              <a:t> </a:t>
            </a:r>
            <a:r>
              <a:rPr lang="en-ZA" sz="1600" b="1" dirty="0">
                <a:latin typeface="Arial" panose="020B0604020202020204" pitchFamily="34" charset="0"/>
                <a:cs typeface="Arial" panose="020B0604020202020204" pitchFamily="34" charset="0"/>
              </a:rPr>
              <a:t>(</a:t>
            </a:r>
            <a:r>
              <a:rPr lang="en-ZA" sz="1600" b="1" dirty="0" smtClean="0">
                <a:latin typeface="Arial" panose="020B0604020202020204" pitchFamily="34" charset="0"/>
                <a:cs typeface="Arial" panose="020B0604020202020204" pitchFamily="34" charset="0"/>
              </a:rPr>
              <a:t>Cont..)</a:t>
            </a:r>
            <a:endParaRPr lang="en-ZA" sz="1600" b="1" dirty="0">
              <a:latin typeface="Arial" panose="020B0604020202020204" pitchFamily="34" charset="0"/>
              <a:cs typeface="Arial" panose="020B0604020202020204" pitchFamily="34" charset="0"/>
            </a:endParaRPr>
          </a:p>
          <a:p>
            <a:pPr fontAlgn="t">
              <a:defRPr/>
            </a:pPr>
            <a:endParaRPr lang="en-US" sz="16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r>
              <a:rPr lang="en-ZA" sz="1600" dirty="0">
                <a:latin typeface="Arial" panose="020B0604020202020204" pitchFamily="34" charset="0"/>
                <a:cs typeface="Arial" panose="020B0604020202020204" pitchFamily="34" charset="0"/>
              </a:rPr>
              <a:t>A</a:t>
            </a: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further </a:t>
            </a:r>
            <a:r>
              <a:rPr lang="en-ZA" sz="1600" dirty="0" smtClean="0">
                <a:latin typeface="Arial" panose="020B0604020202020204" pitchFamily="34" charset="0"/>
                <a:cs typeface="Arial" panose="020B0604020202020204" pitchFamily="34" charset="0"/>
              </a:rPr>
              <a:t>(three) 3 </a:t>
            </a:r>
            <a:r>
              <a:rPr lang="en-ZA" sz="1600" dirty="0">
                <a:latin typeface="Arial" panose="020B0604020202020204" pitchFamily="34" charset="0"/>
                <a:cs typeface="Arial" panose="020B0604020202020204" pitchFamily="34" charset="0"/>
              </a:rPr>
              <a:t>new SCCCs will be </a:t>
            </a:r>
            <a:r>
              <a:rPr lang="en-ZA" sz="1600" dirty="0" smtClean="0">
                <a:latin typeface="Arial" panose="020B0604020202020204" pitchFamily="34" charset="0"/>
                <a:cs typeface="Arial" panose="020B0604020202020204" pitchFamily="34" charset="0"/>
              </a:rPr>
              <a:t>established in 2021/22 financial year as listed below:</a:t>
            </a:r>
          </a:p>
          <a:p>
            <a:pPr marL="342900" indent="-342900" algn="just">
              <a:buFont typeface="Arial" panose="020B0604020202020204" pitchFamily="34" charset="0"/>
              <a:buChar char="•"/>
              <a:defRPr/>
            </a:pPr>
            <a:endParaRPr lang="en-ZA" sz="1600" dirty="0">
              <a:latin typeface="Arial" panose="020B0604020202020204" pitchFamily="34" charset="0"/>
              <a:cs typeface="Arial" panose="020B0604020202020204" pitchFamily="34" charset="0"/>
            </a:endParaRPr>
          </a:p>
          <a:p>
            <a:pPr marL="800100" lvl="1" indent="-342900" algn="just">
              <a:buFont typeface="+mj-lt"/>
              <a:buAutoNum type="arabicPeriod"/>
              <a:defRPr/>
            </a:pPr>
            <a:r>
              <a:rPr lang="en-ZA" sz="1600" dirty="0" err="1" smtClean="0">
                <a:latin typeface="Arial" panose="020B0604020202020204" pitchFamily="34" charset="0"/>
                <a:cs typeface="Arial" panose="020B0604020202020204" pitchFamily="34" charset="0"/>
              </a:rPr>
              <a:t>Mthatha</a:t>
            </a:r>
            <a:r>
              <a:rPr lang="en-ZA" sz="1600" dirty="0">
                <a:latin typeface="Arial" panose="020B0604020202020204" pitchFamily="34" charset="0"/>
                <a:cs typeface="Arial" panose="020B0604020202020204" pitchFamily="34" charset="0"/>
              </a:rPr>
              <a:t>;</a:t>
            </a:r>
          </a:p>
          <a:p>
            <a:pPr marL="800100" lvl="1" indent="-342900" algn="just">
              <a:buFont typeface="+mj-lt"/>
              <a:buAutoNum type="arabicPeriod"/>
              <a:defRPr/>
            </a:pPr>
            <a:r>
              <a:rPr lang="en-ZA" sz="1600" dirty="0" smtClean="0">
                <a:latin typeface="Arial" panose="020B0604020202020204" pitchFamily="34" charset="0"/>
                <a:cs typeface="Arial" panose="020B0604020202020204" pitchFamily="34" charset="0"/>
              </a:rPr>
              <a:t>East </a:t>
            </a:r>
            <a:r>
              <a:rPr lang="en-ZA" sz="1600" dirty="0">
                <a:latin typeface="Arial" panose="020B0604020202020204" pitchFamily="34" charset="0"/>
                <a:cs typeface="Arial" panose="020B0604020202020204" pitchFamily="34" charset="0"/>
              </a:rPr>
              <a:t>London; </a:t>
            </a:r>
            <a:r>
              <a:rPr lang="en-ZA" sz="1600" dirty="0" smtClean="0">
                <a:latin typeface="Arial" panose="020B0604020202020204" pitchFamily="34" charset="0"/>
                <a:cs typeface="Arial" panose="020B0604020202020204" pitchFamily="34" charset="0"/>
              </a:rPr>
              <a:t>and,</a:t>
            </a:r>
          </a:p>
          <a:p>
            <a:pPr marL="800100" lvl="1" indent="-342900" algn="just">
              <a:buFont typeface="+mj-lt"/>
              <a:buAutoNum type="arabicPeriod"/>
              <a:defRPr/>
            </a:pPr>
            <a:r>
              <a:rPr lang="en-ZA" sz="1600" dirty="0" smtClean="0">
                <a:latin typeface="Arial" panose="020B0604020202020204" pitchFamily="34" charset="0"/>
                <a:cs typeface="Arial" panose="020B0604020202020204" pitchFamily="34" charset="0"/>
              </a:rPr>
              <a:t>Pietermaritzburg.</a:t>
            </a:r>
          </a:p>
          <a:p>
            <a:pPr marL="800100" lvl="1" indent="-342900" algn="just">
              <a:buFont typeface="+mj-lt"/>
              <a:buAutoNum type="arabicPeriod"/>
              <a:defRPr/>
            </a:pPr>
            <a:endParaRPr lang="en-ZA"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r>
              <a:rPr lang="en-ZA" sz="1600" dirty="0">
                <a:latin typeface="Arial" panose="020B0604020202020204" pitchFamily="34" charset="0"/>
                <a:cs typeface="Arial" panose="020B0604020202020204" pitchFamily="34" charset="0"/>
              </a:rPr>
              <a:t> Enhancements for the existing SCCCs in</a:t>
            </a:r>
            <a:r>
              <a:rPr lang="en-ZA" sz="16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defRPr/>
            </a:pPr>
            <a:endParaRPr lang="en-ZA" sz="1600" dirty="0">
              <a:latin typeface="Arial" panose="020B0604020202020204" pitchFamily="34" charset="0"/>
              <a:cs typeface="Arial" panose="020B0604020202020204" pitchFamily="34" charset="0"/>
            </a:endParaRPr>
          </a:p>
          <a:p>
            <a:pPr marL="800100" lvl="1" indent="-342900" algn="just">
              <a:buFont typeface="+mj-lt"/>
              <a:buAutoNum type="arabicPeriod"/>
              <a:defRPr/>
            </a:pPr>
            <a:r>
              <a:rPr lang="en-ZA" sz="1600" dirty="0" smtClean="0">
                <a:latin typeface="Arial" panose="020B0604020202020204" pitchFamily="34" charset="0"/>
                <a:cs typeface="Arial" panose="020B0604020202020204" pitchFamily="34" charset="0"/>
              </a:rPr>
              <a:t>Pretoria </a:t>
            </a:r>
            <a:r>
              <a:rPr lang="en-ZA" sz="1600" dirty="0">
                <a:latin typeface="Arial" panose="020B0604020202020204" pitchFamily="34" charset="0"/>
                <a:cs typeface="Arial" panose="020B0604020202020204" pitchFamily="34" charset="0"/>
              </a:rPr>
              <a:t>North; </a:t>
            </a:r>
          </a:p>
          <a:p>
            <a:pPr marL="800100" lvl="1" indent="-342900" algn="just">
              <a:buFont typeface="+mj-lt"/>
              <a:buAutoNum type="arabicPeriod"/>
              <a:defRPr/>
            </a:pPr>
            <a:r>
              <a:rPr lang="en-ZA" sz="1600" dirty="0" err="1" smtClean="0">
                <a:latin typeface="Arial" panose="020B0604020202020204" pitchFamily="34" charset="0"/>
                <a:cs typeface="Arial" panose="020B0604020202020204" pitchFamily="34" charset="0"/>
              </a:rPr>
              <a:t>Palmridge</a:t>
            </a:r>
            <a:r>
              <a:rPr lang="en-ZA" sz="1600" dirty="0">
                <a:latin typeface="Arial" panose="020B0604020202020204" pitchFamily="34" charset="0"/>
                <a:cs typeface="Arial" panose="020B0604020202020204" pitchFamily="34" charset="0"/>
              </a:rPr>
              <a:t>; and,  </a:t>
            </a:r>
          </a:p>
          <a:p>
            <a:pPr marL="800100" lvl="1" indent="-342900" algn="just">
              <a:buFont typeface="+mj-lt"/>
              <a:buAutoNum type="arabicPeriod"/>
              <a:defRPr/>
            </a:pPr>
            <a:r>
              <a:rPr lang="en-ZA" sz="1600" dirty="0" smtClean="0">
                <a:latin typeface="Arial" panose="020B0604020202020204" pitchFamily="34" charset="0"/>
                <a:cs typeface="Arial" panose="020B0604020202020204" pitchFamily="34" charset="0"/>
              </a:rPr>
              <a:t>Durban.</a:t>
            </a:r>
          </a:p>
          <a:p>
            <a:pPr lvl="1" algn="just">
              <a:defRPr/>
            </a:pPr>
            <a:endParaRPr lang="en-ZA"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ZA" sz="1600" dirty="0">
                <a:latin typeface="Arial" panose="020B0604020202020204" pitchFamily="34" charset="0"/>
                <a:cs typeface="Arial" panose="020B0604020202020204" pitchFamily="34" charset="0"/>
              </a:rPr>
              <a:t>All Regions now have SCCCs which are operational.</a:t>
            </a:r>
          </a:p>
          <a:p>
            <a:pPr lvl="1" algn="just">
              <a:defRPr/>
            </a:pPr>
            <a:endParaRPr lang="en-ZA" sz="1600" dirty="0">
              <a:latin typeface="Arial" panose="020B0604020202020204" pitchFamily="34" charset="0"/>
              <a:cs typeface="Arial" panose="020B0604020202020204" pitchFamily="34" charset="0"/>
            </a:endParaRPr>
          </a:p>
          <a:p>
            <a:pPr marL="457200" indent="-457200" fontAlgn="t">
              <a:buFont typeface="+mj-lt"/>
              <a:buAutoNum type="alphaLcParenR" startAt="3"/>
              <a:defRPr/>
            </a:pPr>
            <a:endParaRPr lang="en-ZA" sz="16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6671216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58076" y="1333339"/>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5660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3. ORGANISATIONAL CONTEXT</a:t>
            </a:r>
            <a:endParaRPr lang="en-ZA" b="1" dirty="0" smtClean="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B51DCC6-E40B-4681-AB98-27BFB69CD2D7}"/>
              </a:ext>
            </a:extLst>
          </p:cNvPr>
          <p:cNvSpPr txBox="1"/>
          <p:nvPr/>
        </p:nvSpPr>
        <p:spPr>
          <a:xfrm>
            <a:off x="545910" y="1567711"/>
            <a:ext cx="7811572" cy="458587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ZA" sz="2000" b="1" dirty="0" smtClean="0"/>
              <a:t>2. </a:t>
            </a:r>
            <a:r>
              <a:rPr lang="en-ZA" sz="1600" b="1" dirty="0" smtClean="0">
                <a:latin typeface="Arial" panose="020B0604020202020204" pitchFamily="34" charset="0"/>
                <a:cs typeface="Arial" panose="020B0604020202020204" pitchFamily="34" charset="0"/>
              </a:rPr>
              <a:t>IMPROVED ADMINISTRATION </a:t>
            </a:r>
            <a:endParaRPr lang="en-ZA" sz="1600" b="1" dirty="0">
              <a:latin typeface="Arial" panose="020B0604020202020204" pitchFamily="34" charset="0"/>
              <a:cs typeface="Arial" panose="020B0604020202020204" pitchFamily="34" charset="0"/>
            </a:endParaRPr>
          </a:p>
          <a:p>
            <a:pPr fontAlgn="t">
              <a:defRPr/>
            </a:pPr>
            <a:endParaRPr lang="en-ZA" sz="1600" dirty="0" smtClean="0">
              <a:latin typeface="Arial" panose="020B0604020202020204" pitchFamily="34" charset="0"/>
              <a:cs typeface="Arial" panose="020B0604020202020204" pitchFamily="34" charset="0"/>
            </a:endParaRPr>
          </a:p>
          <a:p>
            <a:pPr fontAlgn="t">
              <a:defRPr/>
            </a:pPr>
            <a:r>
              <a:rPr lang="en-ZA" sz="1600" dirty="0" smtClean="0">
                <a:latin typeface="Arial" panose="020B0604020202020204" pitchFamily="34" charset="0"/>
                <a:cs typeface="Arial" panose="020B0604020202020204" pitchFamily="34" charset="0"/>
              </a:rPr>
              <a:t>Key achievements for the 2020/21 financial year include the following:</a:t>
            </a:r>
          </a:p>
          <a:p>
            <a:pPr fontAlgn="t">
              <a:defRPr/>
            </a:pPr>
            <a:endParaRPr lang="en-ZA" sz="1600" dirty="0" smtClean="0">
              <a:latin typeface="Arial" panose="020B0604020202020204" pitchFamily="34" charset="0"/>
              <a:cs typeface="Arial" panose="020B0604020202020204" pitchFamily="34" charset="0"/>
            </a:endParaRPr>
          </a:p>
          <a:p>
            <a:pPr marL="457200" indent="-457200" fontAlgn="t">
              <a:buFont typeface="+mj-lt"/>
              <a:buAutoNum type="alphaLcParenR"/>
              <a:defRPr/>
            </a:pPr>
            <a:r>
              <a:rPr lang="en-US" sz="1600" b="1" dirty="0" smtClean="0">
                <a:latin typeface="Arial" panose="020B0604020202020204" pitchFamily="34" charset="0"/>
                <a:cs typeface="Arial" panose="020B0604020202020204" pitchFamily="34" charset="0"/>
              </a:rPr>
              <a:t>Cashless Court Solution </a:t>
            </a:r>
            <a:r>
              <a:rPr lang="en-US" sz="1600" dirty="0" smtClean="0">
                <a:latin typeface="Arial" panose="020B0604020202020204" pitchFamily="34" charset="0"/>
                <a:cs typeface="Arial" panose="020B0604020202020204" pitchFamily="34" charset="0"/>
              </a:rPr>
              <a:t>was deployed in </a:t>
            </a:r>
            <a:r>
              <a:rPr lang="en-US" sz="1600" b="1" dirty="0" smtClean="0">
                <a:latin typeface="Arial" panose="020B0604020202020204" pitchFamily="34" charset="0"/>
                <a:cs typeface="Arial" panose="020B0604020202020204" pitchFamily="34" charset="0"/>
              </a:rPr>
              <a:t>25 courts</a:t>
            </a:r>
            <a:r>
              <a:rPr lang="en-US" sz="1600" dirty="0" smtClean="0">
                <a:latin typeface="Arial" panose="020B0604020202020204" pitchFamily="34" charset="0"/>
                <a:cs typeface="Arial" panose="020B0604020202020204" pitchFamily="34" charset="0"/>
              </a:rPr>
              <a:t>. </a:t>
            </a:r>
          </a:p>
          <a:p>
            <a:pPr marL="457200" indent="-457200" fontAlgn="t">
              <a:buFont typeface="+mj-lt"/>
              <a:buAutoNum type="alphaLcParenR"/>
              <a:defRPr/>
            </a:pPr>
            <a:r>
              <a:rPr lang="en-US" sz="1600" b="1" dirty="0">
                <a:latin typeface="Arial" panose="020B0604020202020204" pitchFamily="34" charset="0"/>
                <a:cs typeface="Arial" panose="020B0604020202020204" pitchFamily="34" charset="0"/>
              </a:rPr>
              <a:t>T</a:t>
            </a:r>
            <a:r>
              <a:rPr lang="en-US" sz="1600" b="1" dirty="0" smtClean="0">
                <a:latin typeface="Arial" panose="020B0604020202020204" pitchFamily="34" charset="0"/>
                <a:cs typeface="Arial" panose="020B0604020202020204" pitchFamily="34" charset="0"/>
              </a:rPr>
              <a:t>rust and deceased online registration </a:t>
            </a:r>
            <a:r>
              <a:rPr lang="en-US" sz="1600" dirty="0" smtClean="0">
                <a:latin typeface="Arial" panose="020B0604020202020204" pitchFamily="34" charset="0"/>
                <a:cs typeface="Arial" panose="020B0604020202020204" pitchFamily="34" charset="0"/>
              </a:rPr>
              <a:t>are at an advanced stages of development.</a:t>
            </a:r>
          </a:p>
          <a:p>
            <a:pPr marL="457200" indent="-457200" fontAlgn="t">
              <a:buFont typeface="+mj-lt"/>
              <a:buAutoNum type="alphaLcParenR"/>
              <a:defRPr/>
            </a:pPr>
            <a:r>
              <a:rPr lang="en-US" sz="1600" b="1" dirty="0">
                <a:latin typeface="Arial" panose="020B0604020202020204" pitchFamily="34" charset="0"/>
                <a:cs typeface="Arial" panose="020B0604020202020204" pitchFamily="34" charset="0"/>
              </a:rPr>
              <a:t>The e-submissions enhancements </a:t>
            </a:r>
            <a:r>
              <a:rPr lang="en-US" sz="1600" dirty="0">
                <a:latin typeface="Arial" panose="020B0604020202020204" pitchFamily="34" charset="0"/>
                <a:cs typeface="Arial" panose="020B0604020202020204" pitchFamily="34" charset="0"/>
              </a:rPr>
              <a:t>for memoranda and Parliamentary questions were developed, tested and rolled </a:t>
            </a:r>
            <a:r>
              <a:rPr lang="en-US" sz="1600" dirty="0" smtClean="0">
                <a:latin typeface="Arial" panose="020B0604020202020204" pitchFamily="34" charset="0"/>
                <a:cs typeface="Arial" panose="020B0604020202020204" pitchFamily="34" charset="0"/>
              </a:rPr>
              <a:t>out;</a:t>
            </a:r>
          </a:p>
          <a:p>
            <a:pPr marL="457200" indent="-457200" fontAlgn="t">
              <a:buFont typeface="+mj-lt"/>
              <a:buAutoNum type="alphaLcParenR"/>
              <a:defRPr/>
            </a:pPr>
            <a:r>
              <a:rPr lang="en-US" sz="1600" b="1" dirty="0">
                <a:latin typeface="Arial" panose="020B0604020202020204" pitchFamily="34" charset="0"/>
                <a:cs typeface="Arial" panose="020B0604020202020204" pitchFamily="34" charset="0"/>
              </a:rPr>
              <a:t>Third party management system </a:t>
            </a:r>
            <a:r>
              <a:rPr lang="en-US" sz="1600" dirty="0">
                <a:latin typeface="Arial" panose="020B0604020202020204" pitchFamily="34" charset="0"/>
                <a:cs typeface="Arial" panose="020B0604020202020204" pitchFamily="34" charset="0"/>
              </a:rPr>
              <a:t>(MojaPay) -  </a:t>
            </a:r>
            <a:r>
              <a:rPr lang="en-US" sz="1600" dirty="0" smtClean="0">
                <a:latin typeface="Arial" panose="020B0604020202020204" pitchFamily="34" charset="0"/>
                <a:cs typeface="Arial" panose="020B0604020202020204" pitchFamily="34" charset="0"/>
              </a:rPr>
              <a:t>was implemented in </a:t>
            </a:r>
            <a:r>
              <a:rPr lang="en-US" sz="1600" dirty="0">
                <a:latin typeface="Arial" panose="020B0604020202020204" pitchFamily="34" charset="0"/>
                <a:cs typeface="Arial" panose="020B0604020202020204" pitchFamily="34" charset="0"/>
              </a:rPr>
              <a:t>483 </a:t>
            </a:r>
            <a:r>
              <a:rPr lang="en-US" sz="1600" dirty="0" smtClean="0">
                <a:latin typeface="Arial" panose="020B0604020202020204" pitchFamily="34" charset="0"/>
                <a:cs typeface="Arial" panose="020B0604020202020204" pitchFamily="34" charset="0"/>
              </a:rPr>
              <a:t>Courts. </a:t>
            </a:r>
            <a:r>
              <a:rPr lang="en-US" sz="1600" dirty="0">
                <a:latin typeface="Arial" panose="020B0604020202020204" pitchFamily="34" charset="0"/>
                <a:cs typeface="Arial" panose="020B0604020202020204" pitchFamily="34" charset="0"/>
              </a:rPr>
              <a:t>The remaining </a:t>
            </a:r>
            <a:r>
              <a:rPr lang="en-US" sz="1600" b="1" dirty="0">
                <a:latin typeface="Arial" panose="020B0604020202020204" pitchFamily="34" charset="0"/>
                <a:cs typeface="Arial" panose="020B0604020202020204" pitchFamily="34" charset="0"/>
              </a:rPr>
              <a:t>seven courts were rolled-out </a:t>
            </a:r>
            <a:r>
              <a:rPr lang="en-US" sz="1600" dirty="0">
                <a:latin typeface="Arial" panose="020B0604020202020204" pitchFamily="34" charset="0"/>
                <a:cs typeface="Arial" panose="020B0604020202020204" pitchFamily="34" charset="0"/>
              </a:rPr>
              <a:t>in the 2020/2021 financial year. The solution also caters for the administration of financial management processes at </a:t>
            </a:r>
            <a:r>
              <a:rPr lang="en-US" sz="1600" b="1" dirty="0">
                <a:latin typeface="Arial" panose="020B0604020202020204" pitchFamily="34" charset="0"/>
                <a:cs typeface="Arial" panose="020B0604020202020204" pitchFamily="34" charset="0"/>
              </a:rPr>
              <a:t>State Attorney Offices </a:t>
            </a:r>
            <a:r>
              <a:rPr lang="en-US" sz="1600" dirty="0">
                <a:latin typeface="Arial" panose="020B0604020202020204" pitchFamily="34" charset="0"/>
                <a:cs typeface="Arial" panose="020B0604020202020204" pitchFamily="34" charset="0"/>
              </a:rPr>
              <a:t>and has been implemented at all </a:t>
            </a:r>
            <a:r>
              <a:rPr lang="en-US" sz="1600" b="1" dirty="0">
                <a:latin typeface="Arial" panose="020B0604020202020204" pitchFamily="34" charset="0"/>
                <a:cs typeface="Arial" panose="020B0604020202020204" pitchFamily="34" charset="0"/>
              </a:rPr>
              <a:t>12 State Attorney Offices </a:t>
            </a:r>
            <a:r>
              <a:rPr lang="en-US" sz="1600" dirty="0" smtClean="0">
                <a:latin typeface="Arial" panose="020B0604020202020204" pitchFamily="34" charset="0"/>
                <a:cs typeface="Arial" panose="020B0604020202020204" pitchFamily="34" charset="0"/>
              </a:rPr>
              <a:t>countrywide;. </a:t>
            </a:r>
            <a:endParaRPr lang="en-US" sz="1600" dirty="0">
              <a:latin typeface="Arial" panose="020B0604020202020204" pitchFamily="34" charset="0"/>
              <a:cs typeface="Arial" panose="020B0604020202020204" pitchFamily="34" charset="0"/>
            </a:endParaRPr>
          </a:p>
          <a:p>
            <a:pPr marL="457200" indent="-457200" fontAlgn="t">
              <a:buFont typeface="+mj-lt"/>
              <a:buAutoNum type="alphaLcParenR"/>
              <a:defRPr/>
            </a:pPr>
            <a:r>
              <a:rPr lang="en-ZA" sz="1600" b="1" dirty="0">
                <a:latin typeface="Arial" panose="020B0604020202020204" pitchFamily="34" charset="0"/>
                <a:cs typeface="Arial" panose="020B0604020202020204" pitchFamily="34" charset="0"/>
              </a:rPr>
              <a:t>SMS notifications </a:t>
            </a:r>
            <a:r>
              <a:rPr lang="en-ZA" sz="1600" dirty="0" smtClean="0">
                <a:latin typeface="Arial" panose="020B0604020202020204" pitchFamily="34" charset="0"/>
                <a:cs typeface="Arial" panose="020B0604020202020204" pitchFamily="34" charset="0"/>
              </a:rPr>
              <a:t>capability was implemented in the </a:t>
            </a:r>
            <a:r>
              <a:rPr lang="en-US" sz="1600" b="1" dirty="0" smtClean="0">
                <a:latin typeface="Arial" panose="020B0604020202020204" pitchFamily="34" charset="0"/>
                <a:cs typeface="Arial" panose="020B0604020202020204" pitchFamily="34" charset="0"/>
              </a:rPr>
              <a:t>Domestic Violence and Family Advocate Services– </a:t>
            </a:r>
            <a:r>
              <a:rPr lang="en-US" sz="1600" dirty="0" smtClean="0">
                <a:latin typeface="Arial" panose="020B0604020202020204" pitchFamily="34" charset="0"/>
                <a:cs typeface="Arial" panose="020B0604020202020204" pitchFamily="34" charset="0"/>
              </a:rPr>
              <a:t>notifies  parties on the status of the cases; </a:t>
            </a:r>
            <a:endParaRPr lang="en-ZA" sz="1600" dirty="0" smtClean="0">
              <a:latin typeface="Arial" panose="020B0604020202020204" pitchFamily="34" charset="0"/>
              <a:cs typeface="Arial" panose="020B0604020202020204" pitchFamily="34" charset="0"/>
            </a:endParaRPr>
          </a:p>
          <a:p>
            <a:pPr marL="457200" indent="-457200" fontAlgn="t">
              <a:buFont typeface="+mj-lt"/>
              <a:buAutoNum type="alphaLcParenR"/>
              <a:defRPr/>
            </a:pPr>
            <a:r>
              <a:rPr lang="en-ZA" sz="1600" b="1" dirty="0" smtClean="0">
                <a:latin typeface="Arial" panose="020B0604020202020204" pitchFamily="34" charset="0"/>
                <a:cs typeface="Arial" panose="020B0604020202020204" pitchFamily="34" charset="0"/>
              </a:rPr>
              <a:t>Web information portal</a:t>
            </a:r>
            <a:r>
              <a:rPr lang="en-US" sz="1600" dirty="0" smtClean="0">
                <a:latin typeface="Arial" panose="020B0604020202020204" pitchFamily="34" charset="0"/>
                <a:cs typeface="Arial" panose="020B0604020202020204" pitchFamily="34" charset="0"/>
              </a:rPr>
              <a:t>. The Master’s web portal has been updated to include case information for insolvency matters (liquidations and sequestrations); </a:t>
            </a: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96728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31002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29048"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3. </a:t>
            </a:r>
            <a:r>
              <a:rPr lang="en-US" b="1" dirty="0" smtClean="0">
                <a:latin typeface="Arial" pitchFamily="34" charset="0"/>
              </a:rPr>
              <a:t>ORGANISATIONAL </a:t>
            </a:r>
            <a:r>
              <a:rPr lang="en-US" b="1" dirty="0">
                <a:latin typeface="Arial" pitchFamily="34" charset="0"/>
              </a:rPr>
              <a:t>CONTEXT</a:t>
            </a:r>
            <a:endParaRPr lang="en-ZA" b="1" dirty="0">
              <a:latin typeface="Arial" pitchFamily="34" charset="0"/>
            </a:endParaRPr>
          </a:p>
          <a:p>
            <a:endParaRPr lang="en-ZA"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B51DCC6-E40B-4681-AB98-27BFB69CD2D7}"/>
              </a:ext>
            </a:extLst>
          </p:cNvPr>
          <p:cNvSpPr txBox="1"/>
          <p:nvPr/>
        </p:nvSpPr>
        <p:spPr>
          <a:xfrm>
            <a:off x="729048" y="1419481"/>
            <a:ext cx="7599406" cy="360098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ZA" sz="2000" b="1" dirty="0" smtClean="0"/>
              <a:t>2. </a:t>
            </a:r>
            <a:r>
              <a:rPr lang="en-ZA" sz="1600" b="1" dirty="0" smtClean="0">
                <a:latin typeface="Arial" panose="020B0604020202020204" pitchFamily="34" charset="0"/>
                <a:cs typeface="Arial" panose="020B0604020202020204" pitchFamily="34" charset="0"/>
              </a:rPr>
              <a:t>IMPROVED ADMINISTRATION </a:t>
            </a:r>
            <a:r>
              <a:rPr lang="en-ZA" sz="1600" b="1" dirty="0">
                <a:latin typeface="Arial" panose="020B0604020202020204" pitchFamily="34" charset="0"/>
                <a:cs typeface="Arial" panose="020B0604020202020204" pitchFamily="34" charset="0"/>
              </a:rPr>
              <a:t>– </a:t>
            </a:r>
            <a:r>
              <a:rPr lang="en-ZA" sz="1600" b="1" dirty="0" smtClean="0">
                <a:latin typeface="Arial" panose="020B0604020202020204" pitchFamily="34" charset="0"/>
                <a:cs typeface="Arial" panose="020B0604020202020204" pitchFamily="34" charset="0"/>
              </a:rPr>
              <a:t>Cont.</a:t>
            </a:r>
          </a:p>
          <a:p>
            <a:pPr>
              <a:defRPr/>
            </a:pPr>
            <a:endParaRPr lang="en-ZA" sz="1600" b="1" dirty="0" smtClean="0">
              <a:latin typeface="Arial" panose="020B0604020202020204" pitchFamily="34" charset="0"/>
              <a:cs typeface="Arial" panose="020B0604020202020204" pitchFamily="34" charset="0"/>
            </a:endParaRPr>
          </a:p>
          <a:p>
            <a:pPr marL="457200" indent="-457200">
              <a:buFont typeface="+mj-lt"/>
              <a:buAutoNum type="alphaLcParenR" startAt="7"/>
            </a:pPr>
            <a:r>
              <a:rPr lang="en-ZA" sz="1600" b="1" dirty="0" smtClean="0">
                <a:latin typeface="Arial" panose="020B0604020202020204" pitchFamily="34" charset="0"/>
                <a:cs typeface="Arial" panose="020B0604020202020204" pitchFamily="34" charset="0"/>
              </a:rPr>
              <a:t>Integrated Justice System (IJS)</a:t>
            </a:r>
          </a:p>
          <a:p>
            <a:endParaRPr lang="en-ZA" sz="1600" b="1"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ZA" sz="1600" b="1" dirty="0" smtClean="0">
                <a:latin typeface="Arial" panose="020B0604020202020204" pitchFamily="34" charset="0"/>
                <a:cs typeface="Arial" panose="020B0604020202020204" pitchFamily="34" charset="0"/>
              </a:rPr>
              <a:t>CJS </a:t>
            </a:r>
            <a:r>
              <a:rPr lang="en-ZA" sz="1600" b="1" dirty="0">
                <a:latin typeface="Arial" panose="020B0604020202020204" pitchFamily="34" charset="0"/>
                <a:cs typeface="Arial" panose="020B0604020202020204" pitchFamily="34" charset="0"/>
              </a:rPr>
              <a:t>person integration achievements </a:t>
            </a:r>
            <a:r>
              <a:rPr lang="en-ZA"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In </a:t>
            </a:r>
            <a:r>
              <a:rPr lang="en-US" sz="1600" dirty="0">
                <a:latin typeface="Arial" panose="020B0604020202020204" pitchFamily="34" charset="0"/>
                <a:cs typeface="Arial" panose="020B0604020202020204" pitchFamily="34" charset="0"/>
              </a:rPr>
              <a:t>the 2020/2021 financial year, </a:t>
            </a:r>
            <a:r>
              <a:rPr lang="en-US" sz="1600" dirty="0" smtClean="0">
                <a:latin typeface="Arial" panose="020B0604020202020204" pitchFamily="34" charset="0"/>
                <a:cs typeface="Arial" panose="020B0604020202020204" pitchFamily="34" charset="0"/>
              </a:rPr>
              <a:t>more </a:t>
            </a:r>
            <a:r>
              <a:rPr lang="en-US" sz="1600" dirty="0">
                <a:latin typeface="Arial" panose="020B0604020202020204" pitchFamily="34" charset="0"/>
                <a:cs typeface="Arial" panose="020B0604020202020204" pitchFamily="34" charset="0"/>
              </a:rPr>
              <a:t>than </a:t>
            </a:r>
            <a:r>
              <a:rPr lang="en-US" sz="1600" b="1" dirty="0" smtClean="0">
                <a:latin typeface="Arial" panose="020B0604020202020204" pitchFamily="34" charset="0"/>
                <a:cs typeface="Arial" panose="020B0604020202020204" pitchFamily="34" charset="0"/>
              </a:rPr>
              <a:t>190 589 </a:t>
            </a:r>
            <a:r>
              <a:rPr lang="en-US" sz="1600" b="1" dirty="0">
                <a:latin typeface="Arial" panose="020B0604020202020204" pitchFamily="34" charset="0"/>
                <a:cs typeface="Arial" panose="020B0604020202020204" pitchFamily="34" charset="0"/>
              </a:rPr>
              <a:t>accused </a:t>
            </a:r>
            <a:r>
              <a:rPr lang="en-US" sz="1600" b="1" dirty="0" smtClean="0">
                <a:latin typeface="Arial" panose="020B0604020202020204" pitchFamily="34" charset="0"/>
                <a:cs typeface="Arial" panose="020B0604020202020204" pitchFamily="34" charset="0"/>
              </a:rPr>
              <a:t>persons </a:t>
            </a:r>
            <a:r>
              <a:rPr lang="en-US" sz="1600" dirty="0" smtClean="0">
                <a:latin typeface="Arial" panose="020B0604020202020204" pitchFamily="34" charset="0"/>
                <a:cs typeface="Arial" panose="020B0604020202020204" pitchFamily="34" charset="0"/>
              </a:rPr>
              <a:t>were tracked and </a:t>
            </a:r>
            <a:r>
              <a:rPr lang="en-US" sz="1600" b="1" dirty="0" smtClean="0">
                <a:latin typeface="Arial" panose="020B0604020202020204" pitchFamily="34" charset="0"/>
                <a:cs typeface="Arial" panose="020B0604020202020204" pitchFamily="34" charset="0"/>
              </a:rPr>
              <a:t>4 502 </a:t>
            </a:r>
            <a:r>
              <a:rPr lang="en-US" sz="1600" b="1" dirty="0">
                <a:latin typeface="Arial" panose="020B0604020202020204" pitchFamily="34" charset="0"/>
                <a:cs typeface="Arial" panose="020B0604020202020204" pitchFamily="34" charset="0"/>
              </a:rPr>
              <a:t>wanted </a:t>
            </a:r>
            <a:r>
              <a:rPr lang="en-US" sz="1600" dirty="0">
                <a:latin typeface="Arial" panose="020B0604020202020204" pitchFamily="34" charset="0"/>
                <a:cs typeface="Arial" panose="020B0604020202020204" pitchFamily="34" charset="0"/>
              </a:rPr>
              <a:t>persons could be identified </a:t>
            </a:r>
            <a:r>
              <a:rPr lang="en-US" sz="1600" dirty="0" smtClean="0">
                <a:latin typeface="Arial" panose="020B0604020202020204" pitchFamily="34" charset="0"/>
                <a:cs typeface="Arial" panose="020B0604020202020204" pitchFamily="34" charset="0"/>
              </a:rPr>
              <a:t>and </a:t>
            </a:r>
            <a:r>
              <a:rPr lang="en-US" sz="1600" dirty="0">
                <a:latin typeface="Arial" panose="020B0604020202020204" pitchFamily="34" charset="0"/>
                <a:cs typeface="Arial" panose="020B0604020202020204" pitchFamily="34" charset="0"/>
              </a:rPr>
              <a:t>linked to SAPS circulations as persons of interest for other cases. </a:t>
            </a:r>
            <a:endParaRPr lang="en-US" sz="16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en-US" sz="16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1600" b="1" dirty="0" smtClean="0">
                <a:latin typeface="Arial" panose="020B0604020202020204" pitchFamily="34" charset="0"/>
                <a:cs typeface="Arial" panose="020B0604020202020204" pitchFamily="34" charset="0"/>
              </a:rPr>
              <a:t>IJS </a:t>
            </a:r>
            <a:r>
              <a:rPr lang="en-US" sz="1600" b="1" dirty="0">
                <a:latin typeface="Arial" panose="020B0604020202020204" pitchFamily="34" charset="0"/>
                <a:cs typeface="Arial" panose="020B0604020202020204" pitchFamily="34" charset="0"/>
              </a:rPr>
              <a:t>case integration achievements </a:t>
            </a:r>
            <a:r>
              <a:rPr lang="en-US" sz="1600" b="1" dirty="0" smtClean="0">
                <a:latin typeface="Arial" panose="020B0604020202020204" pitchFamily="34" charset="0"/>
                <a:cs typeface="Arial" panose="020B0604020202020204" pitchFamily="34" charset="0"/>
              </a:rPr>
              <a:t>– A total of</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371 593 </a:t>
            </a:r>
            <a:r>
              <a:rPr lang="en-US" sz="1600" b="1" dirty="0">
                <a:latin typeface="Arial" panose="020B0604020202020204" pitchFamily="34" charset="0"/>
                <a:cs typeface="Arial" panose="020B0604020202020204" pitchFamily="34" charset="0"/>
              </a:rPr>
              <a:t>cases </a:t>
            </a:r>
            <a:r>
              <a:rPr lang="en-US" sz="1600" dirty="0">
                <a:latin typeface="Arial" panose="020B0604020202020204" pitchFamily="34" charset="0"/>
                <a:cs typeface="Arial" panose="020B0604020202020204" pitchFamily="34" charset="0"/>
              </a:rPr>
              <a:t>were electronically processed via the IJS Transversal Hub using IJS system integrations between the SAPS, NPA and the DOJ&amp;CD. </a:t>
            </a:r>
            <a:r>
              <a:rPr lang="en-US" sz="1600" dirty="0" smtClean="0">
                <a:latin typeface="Arial" panose="020B0604020202020204" pitchFamily="34" charset="0"/>
                <a:cs typeface="Arial" panose="020B0604020202020204" pitchFamily="34" charset="0"/>
              </a:rPr>
              <a:t>Furthermore, the </a:t>
            </a:r>
            <a:r>
              <a:rPr lang="en-US" sz="1600" dirty="0">
                <a:latin typeface="Arial" panose="020B0604020202020204" pitchFamily="34" charset="0"/>
                <a:cs typeface="Arial" panose="020B0604020202020204" pitchFamily="34" charset="0"/>
              </a:rPr>
              <a:t>solution is in operation nationally with these integrations connecting </a:t>
            </a:r>
            <a:r>
              <a:rPr lang="en-US" sz="1600" b="1" dirty="0" smtClean="0">
                <a:latin typeface="Arial" panose="020B0604020202020204" pitchFamily="34" charset="0"/>
                <a:cs typeface="Arial" panose="020B0604020202020204" pitchFamily="34" charset="0"/>
              </a:rPr>
              <a:t>1 144 </a:t>
            </a:r>
            <a:r>
              <a:rPr lang="en-US" sz="1600" b="1" dirty="0">
                <a:latin typeface="Arial" panose="020B0604020202020204" pitchFamily="34" charset="0"/>
                <a:cs typeface="Arial" panose="020B0604020202020204" pitchFamily="34" charset="0"/>
              </a:rPr>
              <a:t>police stations </a:t>
            </a:r>
            <a:r>
              <a:rPr lang="en-US" sz="1600" dirty="0">
                <a:latin typeface="Arial" panose="020B0604020202020204" pitchFamily="34" charset="0"/>
                <a:cs typeface="Arial" panose="020B0604020202020204" pitchFamily="34" charset="0"/>
              </a:rPr>
              <a:t>linked to </a:t>
            </a:r>
            <a:r>
              <a:rPr lang="en-US" sz="1600" b="1" dirty="0">
                <a:latin typeface="Arial" panose="020B0604020202020204" pitchFamily="34" charset="0"/>
                <a:cs typeface="Arial" panose="020B0604020202020204" pitchFamily="34" charset="0"/>
              </a:rPr>
              <a:t>509 courts </a:t>
            </a:r>
            <a:r>
              <a:rPr lang="en-US" sz="1600" dirty="0">
                <a:latin typeface="Arial" panose="020B0604020202020204" pitchFamily="34" charset="0"/>
                <a:cs typeface="Arial" panose="020B0604020202020204" pitchFamily="34" charset="0"/>
              </a:rPr>
              <a:t>across all nine provinces</a:t>
            </a:r>
            <a:r>
              <a:rPr lang="en-US" sz="1600" dirty="0" smtClean="0">
                <a:latin typeface="Arial" panose="020B0604020202020204" pitchFamily="34" charset="0"/>
                <a:cs typeface="Arial" panose="020B0604020202020204" pitchFamily="34" charset="0"/>
              </a:rPr>
              <a:t>.</a:t>
            </a:r>
          </a:p>
        </p:txBody>
      </p:sp>
    </p:spTree>
    <p:extLst>
      <p:ext uri="{BB962C8B-B14F-4D97-AF65-F5344CB8AC3E}">
        <p14:creationId xmlns="" xmlns:p14="http://schemas.microsoft.com/office/powerpoint/2010/main" val="34513146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6" name="Diagram 5"/>
          <p:cNvGraphicFramePr/>
          <p:nvPr>
            <p:extLst>
              <p:ext uri="{D42A27DB-BD31-4B8C-83A1-F6EECF244321}">
                <p14:modId xmlns="" xmlns:p14="http://schemas.microsoft.com/office/powerpoint/2010/main" val="2150662108"/>
              </p:ext>
            </p:extLst>
          </p:nvPr>
        </p:nvGraphicFramePr>
        <p:xfrm>
          <a:off x="158750" y="1291771"/>
          <a:ext cx="8462736" cy="4862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714534" y="773375"/>
            <a:ext cx="7442495" cy="445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a:latin typeface="Arial" panose="020B0604020202020204" pitchFamily="34" charset="0"/>
                <a:cs typeface="Arial" panose="020B0604020202020204" pitchFamily="34" charset="0"/>
              </a:rPr>
              <a:t>PRESENTATION OUTLINE</a:t>
            </a:r>
            <a:endParaRPr lang="en-ZA" sz="23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884374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18719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03263"/>
            <a:ext cx="7570378" cy="412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3</a:t>
            </a:r>
            <a:r>
              <a:rPr lang="en-US" b="1" dirty="0" smtClean="0">
                <a:latin typeface="Arial" panose="020B0604020202020204" pitchFamily="34" charset="0"/>
                <a:cs typeface="Arial" panose="020B0604020202020204" pitchFamily="34" charset="0"/>
              </a:rPr>
              <a:t>. ORGANISATIONAL CONTEXT</a:t>
            </a:r>
            <a:endParaRPr lang="en-ZA" b="1" dirty="0" smtClean="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B51DCC6-E40B-4681-AB98-27BFB69CD2D7}"/>
              </a:ext>
            </a:extLst>
          </p:cNvPr>
          <p:cNvSpPr txBox="1"/>
          <p:nvPr/>
        </p:nvSpPr>
        <p:spPr>
          <a:xfrm>
            <a:off x="690631" y="1187194"/>
            <a:ext cx="7705268" cy="517064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mj-lt"/>
              <a:buAutoNum type="arabicPeriod" startAt="3"/>
              <a:defRPr/>
            </a:pPr>
            <a:r>
              <a:rPr lang="en-ZA" sz="1500" b="1" dirty="0" smtClean="0">
                <a:solidFill>
                  <a:schemeClr val="tx1"/>
                </a:solidFill>
                <a:latin typeface="Arial" panose="020B0604020202020204" pitchFamily="34" charset="0"/>
                <a:cs typeface="Arial" panose="020B0604020202020204" pitchFamily="34" charset="0"/>
              </a:rPr>
              <a:t>PROGRESS ON THE KEY LEGISLATION</a:t>
            </a:r>
          </a:p>
          <a:p>
            <a:endParaRPr lang="en-US" sz="1500" dirty="0" smtClean="0">
              <a:latin typeface="Arial" panose="020B0604020202020204" pitchFamily="34" charset="0"/>
              <a:cs typeface="Arial" panose="020B0604020202020204" pitchFamily="34" charset="0"/>
            </a:endParaRPr>
          </a:p>
          <a:p>
            <a:r>
              <a:rPr lang="en-US" sz="1500" dirty="0" smtClean="0">
                <a:latin typeface="Arial" panose="020B0604020202020204" pitchFamily="34" charset="0"/>
                <a:cs typeface="Arial" panose="020B0604020202020204" pitchFamily="34" charset="0"/>
              </a:rPr>
              <a:t>The </a:t>
            </a:r>
            <a:r>
              <a:rPr lang="en-US" sz="1500" dirty="0">
                <a:latin typeface="Arial" panose="020B0604020202020204" pitchFamily="34" charset="0"/>
                <a:cs typeface="Arial" panose="020B0604020202020204" pitchFamily="34" charset="0"/>
              </a:rPr>
              <a:t>following </a:t>
            </a:r>
            <a:r>
              <a:rPr lang="en-US" sz="1500" dirty="0" smtClean="0">
                <a:latin typeface="Arial" panose="020B0604020202020204" pitchFamily="34" charset="0"/>
                <a:cs typeface="Arial" panose="020B0604020202020204" pitchFamily="34" charset="0"/>
              </a:rPr>
              <a:t>Bills </a:t>
            </a:r>
            <a:r>
              <a:rPr lang="en-US" sz="1500" dirty="0">
                <a:latin typeface="Arial" panose="020B0604020202020204" pitchFamily="34" charset="0"/>
                <a:cs typeface="Arial" panose="020B0604020202020204" pitchFamily="34" charset="0"/>
              </a:rPr>
              <a:t>were </a:t>
            </a:r>
            <a:r>
              <a:rPr lang="en-US" sz="1500" b="1" dirty="0">
                <a:latin typeface="Arial" panose="020B0604020202020204" pitchFamily="34" charset="0"/>
                <a:cs typeface="Arial" panose="020B0604020202020204" pitchFamily="34" charset="0"/>
              </a:rPr>
              <a:t>introduced in Parliament</a:t>
            </a:r>
            <a:r>
              <a:rPr lang="en-US" sz="1500" dirty="0">
                <a:latin typeface="Arial" panose="020B0604020202020204" pitchFamily="34" charset="0"/>
                <a:cs typeface="Arial" panose="020B0604020202020204" pitchFamily="34" charset="0"/>
              </a:rPr>
              <a:t>: </a:t>
            </a:r>
          </a:p>
          <a:p>
            <a:pPr marL="457200" indent="-457200">
              <a:buFont typeface="+mj-lt"/>
              <a:buAutoNum type="alphaLcParenR"/>
            </a:pPr>
            <a:r>
              <a:rPr lang="en-US" sz="1500" dirty="0" smtClean="0">
                <a:latin typeface="Arial" panose="020B0604020202020204" pitchFamily="34" charset="0"/>
                <a:cs typeface="Arial" panose="020B0604020202020204" pitchFamily="34" charset="0"/>
              </a:rPr>
              <a:t>The </a:t>
            </a:r>
            <a:r>
              <a:rPr lang="en-US" sz="1500" dirty="0">
                <a:latin typeface="Arial" panose="020B0604020202020204" pitchFamily="34" charset="0"/>
                <a:cs typeface="Arial" panose="020B0604020202020204" pitchFamily="34" charset="0"/>
              </a:rPr>
              <a:t>Criminal Law (Sexual Offences and Related Matters) Amendment Act Amendment Bill, 2020; </a:t>
            </a:r>
          </a:p>
          <a:p>
            <a:pPr marL="457200" indent="-457200">
              <a:buFont typeface="+mj-lt"/>
              <a:buAutoNum type="alphaLcParenR"/>
            </a:pPr>
            <a:r>
              <a:rPr lang="en-US" sz="1500" dirty="0" smtClean="0">
                <a:latin typeface="Arial" panose="020B0604020202020204" pitchFamily="34" charset="0"/>
                <a:cs typeface="Arial" panose="020B0604020202020204" pitchFamily="34" charset="0"/>
              </a:rPr>
              <a:t>The </a:t>
            </a:r>
            <a:r>
              <a:rPr lang="en-US" sz="1500" dirty="0">
                <a:latin typeface="Arial" panose="020B0604020202020204" pitchFamily="34" charset="0"/>
                <a:cs typeface="Arial" panose="020B0604020202020204" pitchFamily="34" charset="0"/>
              </a:rPr>
              <a:t>Criminal and Related Matters Amendment Bill, 2020; and</a:t>
            </a:r>
            <a:endParaRPr lang="en-US" sz="1500" dirty="0" smtClean="0">
              <a:latin typeface="Arial" panose="020B0604020202020204" pitchFamily="34" charset="0"/>
              <a:cs typeface="Arial" panose="020B0604020202020204" pitchFamily="34" charset="0"/>
            </a:endParaRPr>
          </a:p>
          <a:p>
            <a:pPr marL="457200" indent="-457200">
              <a:buFont typeface="+mj-lt"/>
              <a:buAutoNum type="alphaLcParenR"/>
            </a:pPr>
            <a:r>
              <a:rPr lang="en-US" sz="1500" dirty="0" smtClean="0">
                <a:latin typeface="Arial" panose="020B0604020202020204" pitchFamily="34" charset="0"/>
                <a:cs typeface="Arial" panose="020B0604020202020204" pitchFamily="34" charset="0"/>
              </a:rPr>
              <a:t>The </a:t>
            </a:r>
            <a:r>
              <a:rPr lang="en-US" sz="1500" dirty="0">
                <a:latin typeface="Arial" panose="020B0604020202020204" pitchFamily="34" charset="0"/>
                <a:cs typeface="Arial" panose="020B0604020202020204" pitchFamily="34" charset="0"/>
              </a:rPr>
              <a:t>Domestic Violence Amendment </a:t>
            </a:r>
            <a:r>
              <a:rPr lang="en-US" sz="1500" dirty="0" smtClean="0">
                <a:latin typeface="Arial" panose="020B0604020202020204" pitchFamily="34" charset="0"/>
                <a:cs typeface="Arial" panose="020B0604020202020204" pitchFamily="34" charset="0"/>
              </a:rPr>
              <a:t>Bill</a:t>
            </a:r>
            <a:r>
              <a:rPr lang="en-US" sz="1500" dirty="0">
                <a:latin typeface="Arial" panose="020B0604020202020204" pitchFamily="34" charset="0"/>
                <a:cs typeface="Arial" panose="020B0604020202020204" pitchFamily="34" charset="0"/>
              </a:rPr>
              <a:t>.</a:t>
            </a:r>
            <a:endParaRPr lang="en-US" sz="1500" dirty="0" smtClean="0">
              <a:latin typeface="Arial" panose="020B0604020202020204" pitchFamily="34" charset="0"/>
              <a:cs typeface="Arial" panose="020B0604020202020204" pitchFamily="34" charset="0"/>
            </a:endParaRPr>
          </a:p>
          <a:p>
            <a:endParaRPr lang="en-US" sz="1500" dirty="0" smtClean="0">
              <a:solidFill>
                <a:schemeClr val="tx1"/>
              </a:solidFill>
              <a:latin typeface="Arial" panose="020B0604020202020204" pitchFamily="34" charset="0"/>
              <a:cs typeface="Arial" panose="020B0604020202020204" pitchFamily="34" charset="0"/>
            </a:endParaRPr>
          </a:p>
          <a:p>
            <a:pPr algn="just"/>
            <a:r>
              <a:rPr lang="en-US" sz="1500" b="1" dirty="0" smtClean="0">
                <a:latin typeface="Arial" panose="020B0604020202020204" pitchFamily="34" charset="0"/>
                <a:cs typeface="Arial" panose="020B0604020202020204" pitchFamily="34" charset="0"/>
              </a:rPr>
              <a:t>Progress </a:t>
            </a:r>
            <a:r>
              <a:rPr lang="en-US" sz="1500" b="1" dirty="0">
                <a:latin typeface="Arial" panose="020B0604020202020204" pitchFamily="34" charset="0"/>
                <a:cs typeface="Arial" panose="020B0604020202020204" pitchFamily="34" charset="0"/>
              </a:rPr>
              <a:t>on the </a:t>
            </a:r>
            <a:r>
              <a:rPr lang="en-US" sz="1500" b="1" dirty="0" smtClean="0">
                <a:latin typeface="Arial" panose="020B0604020202020204" pitchFamily="34" charset="0"/>
                <a:cs typeface="Arial" panose="020B0604020202020204" pitchFamily="34" charset="0"/>
              </a:rPr>
              <a:t>development/ amendment </a:t>
            </a:r>
            <a:r>
              <a:rPr lang="en-US" sz="1500" b="1" dirty="0">
                <a:latin typeface="Arial" panose="020B0604020202020204" pitchFamily="34" charset="0"/>
                <a:cs typeface="Arial" panose="020B0604020202020204" pitchFamily="34" charset="0"/>
              </a:rPr>
              <a:t>of key legislation </a:t>
            </a:r>
            <a:r>
              <a:rPr lang="en-US" sz="1500" b="1" dirty="0" smtClean="0">
                <a:latin typeface="Arial" panose="020B0604020202020204" pitchFamily="34" charset="0"/>
                <a:cs typeface="Arial" panose="020B0604020202020204" pitchFamily="34" charset="0"/>
              </a:rPr>
              <a:t>-</a:t>
            </a:r>
            <a:r>
              <a:rPr lang="en-US" sz="1500" dirty="0" smtClean="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The Bills are at various stages </a:t>
            </a:r>
            <a:r>
              <a:rPr lang="en-US" sz="1500" dirty="0" smtClean="0">
                <a:latin typeface="Arial" panose="020B0604020202020204" pitchFamily="34" charset="0"/>
                <a:cs typeface="Arial" panose="020B0604020202020204" pitchFamily="34" charset="0"/>
              </a:rPr>
              <a:t>of development/ amendment: </a:t>
            </a:r>
          </a:p>
          <a:p>
            <a:pPr algn="just"/>
            <a:endParaRPr lang="en-US" sz="1500" dirty="0">
              <a:latin typeface="Arial" panose="020B0604020202020204" pitchFamily="34" charset="0"/>
              <a:cs typeface="Arial" panose="020B0604020202020204" pitchFamily="34" charset="0"/>
            </a:endParaRPr>
          </a:p>
          <a:p>
            <a:pPr marL="457200" indent="-457200">
              <a:buFont typeface="+mj-lt"/>
              <a:buAutoNum type="alphaLcParenR"/>
            </a:pPr>
            <a:r>
              <a:rPr lang="en-US" sz="1500" dirty="0" smtClean="0">
                <a:latin typeface="Arial" panose="020B0604020202020204" pitchFamily="34" charset="0"/>
                <a:cs typeface="Arial" panose="020B0604020202020204" pitchFamily="34" charset="0"/>
              </a:rPr>
              <a:t>The </a:t>
            </a:r>
            <a:r>
              <a:rPr lang="en-US" sz="1500" dirty="0">
                <a:latin typeface="Arial" panose="020B0604020202020204" pitchFamily="34" charset="0"/>
                <a:cs typeface="Arial" panose="020B0604020202020204" pitchFamily="34" charset="0"/>
              </a:rPr>
              <a:t>Land Court </a:t>
            </a:r>
            <a:r>
              <a:rPr lang="en-US" sz="1500" dirty="0" smtClean="0">
                <a:latin typeface="Arial" panose="020B0604020202020204" pitchFamily="34" charset="0"/>
                <a:cs typeface="Arial" panose="020B0604020202020204" pitchFamily="34" charset="0"/>
              </a:rPr>
              <a:t>Bill</a:t>
            </a:r>
            <a:r>
              <a:rPr lang="en-US" sz="1500" dirty="0">
                <a:latin typeface="Arial" panose="020B0604020202020204" pitchFamily="34" charset="0"/>
                <a:cs typeface="Arial" panose="020B0604020202020204" pitchFamily="34" charset="0"/>
              </a:rPr>
              <a:t>;</a:t>
            </a:r>
          </a:p>
          <a:p>
            <a:pPr marL="457200" indent="-457200">
              <a:buFont typeface="+mj-lt"/>
              <a:buAutoNum type="alphaLcParenR"/>
            </a:pPr>
            <a:r>
              <a:rPr lang="en-US" sz="1500" dirty="0" smtClean="0">
                <a:latin typeface="Arial" panose="020B0604020202020204" pitchFamily="34" charset="0"/>
                <a:cs typeface="Arial" panose="020B0604020202020204" pitchFamily="34" charset="0"/>
              </a:rPr>
              <a:t>The </a:t>
            </a:r>
            <a:r>
              <a:rPr lang="en-US" sz="1500" dirty="0">
                <a:latin typeface="Arial" panose="020B0604020202020204" pitchFamily="34" charset="0"/>
                <a:cs typeface="Arial" panose="020B0604020202020204" pitchFamily="34" charset="0"/>
              </a:rPr>
              <a:t>Promotion of Equality and the Prevention of Unfair Discrimination Amendment </a:t>
            </a:r>
            <a:r>
              <a:rPr lang="en-US" sz="1500" dirty="0" smtClean="0">
                <a:latin typeface="Arial" panose="020B0604020202020204" pitchFamily="34" charset="0"/>
                <a:cs typeface="Arial" panose="020B0604020202020204" pitchFamily="34" charset="0"/>
              </a:rPr>
              <a:t>Bill;</a:t>
            </a:r>
            <a:endParaRPr lang="en-US" sz="1500" dirty="0">
              <a:latin typeface="Arial" panose="020B0604020202020204" pitchFamily="34" charset="0"/>
              <a:cs typeface="Arial" panose="020B0604020202020204" pitchFamily="34" charset="0"/>
            </a:endParaRPr>
          </a:p>
          <a:p>
            <a:pPr marL="457200" indent="-457200">
              <a:buFont typeface="+mj-lt"/>
              <a:buAutoNum type="alphaLcParenR"/>
            </a:pPr>
            <a:r>
              <a:rPr lang="en-US" sz="1500" dirty="0" smtClean="0">
                <a:latin typeface="Arial" panose="020B0604020202020204" pitchFamily="34" charset="0"/>
                <a:cs typeface="Arial" panose="020B0604020202020204" pitchFamily="34" charset="0"/>
              </a:rPr>
              <a:t>The </a:t>
            </a:r>
            <a:r>
              <a:rPr lang="en-US" sz="1500" dirty="0">
                <a:latin typeface="Arial" panose="020B0604020202020204" pitchFamily="34" charset="0"/>
                <a:cs typeface="Arial" panose="020B0604020202020204" pitchFamily="34" charset="0"/>
              </a:rPr>
              <a:t>Magistrates Bill and Lower Courts </a:t>
            </a:r>
            <a:r>
              <a:rPr lang="en-US" sz="1500" dirty="0" smtClean="0">
                <a:latin typeface="Arial" panose="020B0604020202020204" pitchFamily="34" charset="0"/>
                <a:cs typeface="Arial" panose="020B0604020202020204" pitchFamily="34" charset="0"/>
              </a:rPr>
              <a:t>Bill;</a:t>
            </a:r>
            <a:endParaRPr lang="en-US" sz="1500" dirty="0">
              <a:latin typeface="Arial" panose="020B0604020202020204" pitchFamily="34" charset="0"/>
              <a:cs typeface="Arial" panose="020B0604020202020204" pitchFamily="34" charset="0"/>
            </a:endParaRPr>
          </a:p>
          <a:p>
            <a:pPr marL="457200" indent="-457200">
              <a:buFont typeface="+mj-lt"/>
              <a:buAutoNum type="alphaLcParenR"/>
            </a:pPr>
            <a:r>
              <a:rPr lang="en-ZA" sz="1500" dirty="0" smtClean="0">
                <a:latin typeface="Arial" panose="020B0604020202020204" pitchFamily="34" charset="0"/>
                <a:cs typeface="Arial" panose="020B0604020202020204" pitchFamily="34" charset="0"/>
              </a:rPr>
              <a:t>The </a:t>
            </a:r>
            <a:r>
              <a:rPr lang="en-ZA" sz="1500" dirty="0">
                <a:latin typeface="Arial" panose="020B0604020202020204" pitchFamily="34" charset="0"/>
                <a:cs typeface="Arial" panose="020B0604020202020204" pitchFamily="34" charset="0"/>
              </a:rPr>
              <a:t>Extradition </a:t>
            </a:r>
            <a:r>
              <a:rPr lang="en-ZA" sz="1500" dirty="0" smtClean="0">
                <a:latin typeface="Arial" panose="020B0604020202020204" pitchFamily="34" charset="0"/>
                <a:cs typeface="Arial" panose="020B0604020202020204" pitchFamily="34" charset="0"/>
              </a:rPr>
              <a:t>Bill; </a:t>
            </a:r>
            <a:endParaRPr lang="en-ZA" sz="1500" dirty="0">
              <a:latin typeface="Arial" panose="020B0604020202020204" pitchFamily="34" charset="0"/>
              <a:cs typeface="Arial" panose="020B0604020202020204" pitchFamily="34" charset="0"/>
            </a:endParaRPr>
          </a:p>
          <a:p>
            <a:pPr marL="457200" indent="-457200">
              <a:buFont typeface="+mj-lt"/>
              <a:buAutoNum type="alphaLcParenR"/>
            </a:pPr>
            <a:r>
              <a:rPr lang="en-ZA" sz="1500" dirty="0" smtClean="0">
                <a:latin typeface="Arial" panose="020B0604020202020204" pitchFamily="34" charset="0"/>
                <a:cs typeface="Arial" panose="020B0604020202020204" pitchFamily="34" charset="0"/>
              </a:rPr>
              <a:t>The </a:t>
            </a:r>
            <a:r>
              <a:rPr lang="en-ZA" sz="1500" dirty="0">
                <a:latin typeface="Arial" panose="020B0604020202020204" pitchFamily="34" charset="0"/>
                <a:cs typeface="Arial" panose="020B0604020202020204" pitchFamily="34" charset="0"/>
              </a:rPr>
              <a:t>Insolvency </a:t>
            </a:r>
            <a:r>
              <a:rPr lang="en-ZA" sz="1500" dirty="0" smtClean="0">
                <a:latin typeface="Arial" panose="020B0604020202020204" pitchFamily="34" charset="0"/>
                <a:cs typeface="Arial" panose="020B0604020202020204" pitchFamily="34" charset="0"/>
              </a:rPr>
              <a:t>Bill;</a:t>
            </a:r>
            <a:endParaRPr lang="en-ZA" sz="1500" dirty="0">
              <a:latin typeface="Arial" panose="020B0604020202020204" pitchFamily="34" charset="0"/>
              <a:cs typeface="Arial" panose="020B0604020202020204" pitchFamily="34" charset="0"/>
            </a:endParaRPr>
          </a:p>
          <a:p>
            <a:pPr marL="457200" indent="-457200">
              <a:buFont typeface="+mj-lt"/>
              <a:buAutoNum type="alphaLcParenR"/>
            </a:pPr>
            <a:r>
              <a:rPr lang="en-US" sz="1500" dirty="0" smtClean="0">
                <a:latin typeface="Arial" panose="020B0604020202020204" pitchFamily="34" charset="0"/>
                <a:cs typeface="Arial" panose="020B0604020202020204" pitchFamily="34" charset="0"/>
              </a:rPr>
              <a:t>Criminal </a:t>
            </a:r>
            <a:r>
              <a:rPr lang="en-US" sz="1500" dirty="0">
                <a:latin typeface="Arial" panose="020B0604020202020204" pitchFamily="34" charset="0"/>
                <a:cs typeface="Arial" panose="020B0604020202020204" pitchFamily="34" charset="0"/>
              </a:rPr>
              <a:t>Procedure Amendment </a:t>
            </a:r>
            <a:r>
              <a:rPr lang="en-US" sz="1500" dirty="0" smtClean="0">
                <a:latin typeface="Arial" panose="020B0604020202020204" pitchFamily="34" charset="0"/>
                <a:cs typeface="Arial" panose="020B0604020202020204" pitchFamily="34" charset="0"/>
              </a:rPr>
              <a:t>Bill;</a:t>
            </a:r>
            <a:endParaRPr lang="en-US" sz="1500" dirty="0">
              <a:latin typeface="Arial" panose="020B0604020202020204" pitchFamily="34" charset="0"/>
              <a:cs typeface="Arial" panose="020B0604020202020204" pitchFamily="34" charset="0"/>
            </a:endParaRPr>
          </a:p>
          <a:p>
            <a:pPr marL="457200" indent="-457200">
              <a:buFont typeface="+mj-lt"/>
              <a:buAutoNum type="alphaLcParenR"/>
            </a:pPr>
            <a:r>
              <a:rPr lang="en-US" sz="1500" dirty="0" smtClean="0">
                <a:latin typeface="Arial" panose="020B0604020202020204" pitchFamily="34" charset="0"/>
                <a:cs typeface="Arial" panose="020B0604020202020204" pitchFamily="34" charset="0"/>
              </a:rPr>
              <a:t>The </a:t>
            </a:r>
            <a:r>
              <a:rPr lang="en-US" sz="1500" dirty="0">
                <a:latin typeface="Arial" panose="020B0604020202020204" pitchFamily="34" charset="0"/>
                <a:cs typeface="Arial" panose="020B0604020202020204" pitchFamily="34" charset="0"/>
              </a:rPr>
              <a:t>Drug and Drug Trafficking Amendment </a:t>
            </a:r>
            <a:r>
              <a:rPr lang="en-US" sz="1500" dirty="0" smtClean="0">
                <a:latin typeface="Arial" panose="020B0604020202020204" pitchFamily="34" charset="0"/>
                <a:cs typeface="Arial" panose="020B0604020202020204" pitchFamily="34" charset="0"/>
              </a:rPr>
              <a:t>Bill; </a:t>
            </a:r>
            <a:endParaRPr lang="en-US" sz="1500" dirty="0">
              <a:latin typeface="Arial" panose="020B0604020202020204" pitchFamily="34" charset="0"/>
              <a:cs typeface="Arial" panose="020B0604020202020204" pitchFamily="34" charset="0"/>
            </a:endParaRPr>
          </a:p>
          <a:p>
            <a:pPr marL="457200" indent="-457200">
              <a:buFont typeface="+mj-lt"/>
              <a:buAutoNum type="alphaLcParenR"/>
            </a:pPr>
            <a:r>
              <a:rPr lang="en-US" sz="1500" dirty="0" smtClean="0">
                <a:latin typeface="Arial" panose="020B0604020202020204" pitchFamily="34" charset="0"/>
                <a:cs typeface="Arial" panose="020B0604020202020204" pitchFamily="34" charset="0"/>
              </a:rPr>
              <a:t>Amendment </a:t>
            </a:r>
            <a:r>
              <a:rPr lang="en-US" sz="1500" dirty="0">
                <a:latin typeface="Arial" panose="020B0604020202020204" pitchFamily="34" charset="0"/>
                <a:cs typeface="Arial" panose="020B0604020202020204" pitchFamily="34" charset="0"/>
              </a:rPr>
              <a:t>of Section 6 of the </a:t>
            </a:r>
            <a:r>
              <a:rPr lang="en-US" sz="1500" dirty="0" smtClean="0">
                <a:latin typeface="Arial" panose="020B0604020202020204" pitchFamily="34" charset="0"/>
                <a:cs typeface="Arial" panose="020B0604020202020204" pitchFamily="34" charset="0"/>
              </a:rPr>
              <a:t>Constitution; </a:t>
            </a:r>
            <a:endParaRPr lang="en-US" sz="1500" dirty="0">
              <a:latin typeface="Arial" panose="020B0604020202020204" pitchFamily="34" charset="0"/>
              <a:cs typeface="Arial" panose="020B0604020202020204" pitchFamily="34" charset="0"/>
            </a:endParaRPr>
          </a:p>
          <a:p>
            <a:pPr marL="457200" indent="-457200">
              <a:buFont typeface="+mj-lt"/>
              <a:buAutoNum type="alphaLcParenR"/>
            </a:pPr>
            <a:r>
              <a:rPr lang="en-US" sz="1500" dirty="0" smtClean="0">
                <a:latin typeface="Arial" panose="020B0604020202020204" pitchFamily="34" charset="0"/>
                <a:cs typeface="Arial" panose="020B0604020202020204" pitchFamily="34" charset="0"/>
              </a:rPr>
              <a:t>Repeal and replacement of Colonial </a:t>
            </a:r>
            <a:r>
              <a:rPr lang="en-US" sz="1500" dirty="0">
                <a:latin typeface="Arial" panose="020B0604020202020204" pitchFamily="34" charset="0"/>
                <a:cs typeface="Arial" panose="020B0604020202020204" pitchFamily="34" charset="0"/>
              </a:rPr>
              <a:t>and Apartheid era </a:t>
            </a:r>
            <a:r>
              <a:rPr lang="en-US" sz="1500" dirty="0" smtClean="0">
                <a:latin typeface="Arial" panose="020B0604020202020204" pitchFamily="34" charset="0"/>
                <a:cs typeface="Arial" panose="020B0604020202020204" pitchFamily="34" charset="0"/>
              </a:rPr>
              <a:t>legislation; and</a:t>
            </a:r>
            <a:endParaRPr lang="en-US" sz="1500" dirty="0">
              <a:latin typeface="Arial" panose="020B0604020202020204" pitchFamily="34" charset="0"/>
              <a:cs typeface="Arial" panose="020B0604020202020204" pitchFamily="34" charset="0"/>
            </a:endParaRPr>
          </a:p>
          <a:p>
            <a:pPr marL="457200" indent="-457200">
              <a:buFont typeface="+mj-lt"/>
              <a:buAutoNum type="alphaLcParenR"/>
            </a:pPr>
            <a:r>
              <a:rPr lang="en-ZA" sz="1500" dirty="0" smtClean="0">
                <a:latin typeface="Arial" panose="020B0604020202020204" pitchFamily="34" charset="0"/>
                <a:cs typeface="Arial" panose="020B0604020202020204" pitchFamily="34" charset="0"/>
              </a:rPr>
              <a:t>RICA.</a:t>
            </a:r>
            <a:endParaRPr lang="en-ZA" sz="1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494608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19206"/>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3</a:t>
            </a:r>
            <a:r>
              <a:rPr lang="en-US" b="1" dirty="0" smtClean="0">
                <a:latin typeface="Arial" panose="020B0604020202020204" pitchFamily="34" charset="0"/>
                <a:cs typeface="Arial" panose="020B0604020202020204" pitchFamily="34" charset="0"/>
              </a:rPr>
              <a:t>. ORGANISATIONAL CONTEXT</a:t>
            </a:r>
            <a:endParaRPr lang="en-ZA" b="1" dirty="0" smtClean="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B51DCC6-E40B-4681-AB98-27BFB69CD2D7}"/>
              </a:ext>
            </a:extLst>
          </p:cNvPr>
          <p:cNvSpPr txBox="1"/>
          <p:nvPr/>
        </p:nvSpPr>
        <p:spPr>
          <a:xfrm>
            <a:off x="743562" y="1745905"/>
            <a:ext cx="7570378" cy="280076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ZA" sz="1600" b="1" dirty="0" smtClean="0">
                <a:solidFill>
                  <a:schemeClr val="tx1"/>
                </a:solidFill>
                <a:latin typeface="Arial" panose="020B0604020202020204" pitchFamily="34" charset="0"/>
                <a:cs typeface="Arial" panose="020B0604020202020204" pitchFamily="34" charset="0"/>
              </a:rPr>
              <a:t>4. KEY CHALLENGES:</a:t>
            </a:r>
          </a:p>
          <a:p>
            <a:pPr>
              <a:defRPr/>
            </a:pPr>
            <a:endParaRPr lang="en-ZA" sz="1600" b="1" dirty="0" smtClean="0">
              <a:solidFill>
                <a:schemeClr val="tx1"/>
              </a:solidFill>
              <a:latin typeface="Arial" panose="020B0604020202020204" pitchFamily="34" charset="0"/>
              <a:cs typeface="Arial" panose="020B0604020202020204" pitchFamily="34" charset="0"/>
            </a:endParaRPr>
          </a:p>
          <a:p>
            <a:pPr marL="457200" indent="-457200">
              <a:buFont typeface="+mj-lt"/>
              <a:buAutoNum type="alphaLcParenR"/>
              <a:defRPr/>
            </a:pPr>
            <a:r>
              <a:rPr lang="en-US" sz="1600" dirty="0" smtClean="0">
                <a:latin typeface="Arial" panose="020B0604020202020204" pitchFamily="34" charset="0"/>
                <a:cs typeface="Arial" panose="020B0604020202020204" pitchFamily="34" charset="0"/>
              </a:rPr>
              <a:t>DECLINING PERFORMANCE OVER THE PREVIOUS FINANCIAL YEARS </a:t>
            </a:r>
          </a:p>
          <a:p>
            <a:pPr marL="457200" indent="-457200">
              <a:buFont typeface="+mj-lt"/>
              <a:buAutoNum type="alphaLcParenR"/>
              <a:defRPr/>
            </a:pPr>
            <a:endParaRPr lang="en-US" sz="1600" dirty="0" smtClean="0">
              <a:latin typeface="Arial" panose="020B0604020202020204" pitchFamily="34" charset="0"/>
              <a:cs typeface="Arial" panose="020B0604020202020204" pitchFamily="34" charset="0"/>
            </a:endParaRPr>
          </a:p>
          <a:p>
            <a:pPr marL="457200" indent="-457200">
              <a:buFont typeface="+mj-lt"/>
              <a:buAutoNum type="alphaLcParenR"/>
              <a:defRPr/>
            </a:pPr>
            <a:r>
              <a:rPr lang="en-US" sz="1600" dirty="0" smtClean="0">
                <a:latin typeface="Arial" panose="020B0604020202020204" pitchFamily="34" charset="0"/>
                <a:cs typeface="Arial" panose="020B0604020202020204" pitchFamily="34" charset="0"/>
              </a:rPr>
              <a:t>NEGATIVE AUDIT OUTCOMES</a:t>
            </a:r>
          </a:p>
          <a:p>
            <a:pPr marL="457200" indent="-457200">
              <a:buFont typeface="+mj-lt"/>
              <a:buAutoNum type="alphaLcParenR"/>
              <a:defRPr/>
            </a:pPr>
            <a:endParaRPr lang="en-US" sz="1600" dirty="0" smtClean="0">
              <a:latin typeface="Arial" panose="020B0604020202020204" pitchFamily="34" charset="0"/>
              <a:cs typeface="Arial" panose="020B0604020202020204" pitchFamily="34" charset="0"/>
            </a:endParaRPr>
          </a:p>
          <a:p>
            <a:pPr marL="457200" indent="-457200">
              <a:buFont typeface="+mj-lt"/>
              <a:buAutoNum type="alphaLcParenR"/>
              <a:defRPr/>
            </a:pPr>
            <a:r>
              <a:rPr lang="en-US" sz="1600" dirty="0" smtClean="0">
                <a:latin typeface="Arial" panose="020B0604020202020204" pitchFamily="34" charset="0"/>
                <a:cs typeface="Arial" panose="020B0604020202020204" pitchFamily="34" charset="0"/>
              </a:rPr>
              <a:t>HIGH VACANCY RATE</a:t>
            </a:r>
          </a:p>
          <a:p>
            <a:pPr marL="457200" indent="-457200">
              <a:buFont typeface="+mj-lt"/>
              <a:buAutoNum type="alphaLcParenR"/>
              <a:defRPr/>
            </a:pPr>
            <a:endParaRPr lang="en-US" sz="1600" dirty="0" smtClean="0">
              <a:latin typeface="Arial" panose="020B0604020202020204" pitchFamily="34" charset="0"/>
              <a:cs typeface="Arial" panose="020B0604020202020204" pitchFamily="34" charset="0"/>
            </a:endParaRPr>
          </a:p>
          <a:p>
            <a:pPr marL="457200" indent="-457200">
              <a:buFont typeface="+mj-lt"/>
              <a:buAutoNum type="alphaLcParenR"/>
              <a:defRPr/>
            </a:pPr>
            <a:r>
              <a:rPr lang="en-US" sz="1600" dirty="0" smtClean="0">
                <a:latin typeface="Arial" panose="020B0604020202020204" pitchFamily="34" charset="0"/>
                <a:cs typeface="Arial" panose="020B0604020202020204" pitchFamily="34" charset="0"/>
              </a:rPr>
              <a:t>ICT – AGING </a:t>
            </a:r>
            <a:r>
              <a:rPr lang="en-US" sz="1600" dirty="0">
                <a:latin typeface="Arial" panose="020B0604020202020204" pitchFamily="34" charset="0"/>
                <a:cs typeface="Arial" panose="020B0604020202020204" pitchFamily="34" charset="0"/>
              </a:rPr>
              <a:t>INFRASTRUCTURE AND RANSOMWARE ATTACK</a:t>
            </a:r>
          </a:p>
          <a:p>
            <a:pPr>
              <a:defRPr/>
            </a:pPr>
            <a:endParaRPr lang="en-US" sz="1600" b="1" dirty="0" smtClean="0">
              <a:latin typeface="Arial" panose="020B0604020202020204" pitchFamily="34" charset="0"/>
              <a:cs typeface="Arial" panose="020B0604020202020204" pitchFamily="34" charset="0"/>
            </a:endParaRPr>
          </a:p>
          <a:p>
            <a:pPr>
              <a:defRPr/>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863795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19206"/>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3</a:t>
            </a:r>
            <a:r>
              <a:rPr lang="en-US" b="1" dirty="0" smtClean="0">
                <a:latin typeface="Arial" panose="020B0604020202020204" pitchFamily="34" charset="0"/>
                <a:cs typeface="Arial" panose="020B0604020202020204" pitchFamily="34" charset="0"/>
              </a:rPr>
              <a:t>. ORGANISATIONAL CONTEXT</a:t>
            </a:r>
            <a:endParaRPr lang="en-ZA" b="1" dirty="0" smtClean="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B51DCC6-E40B-4681-AB98-27BFB69CD2D7}"/>
              </a:ext>
            </a:extLst>
          </p:cNvPr>
          <p:cNvSpPr txBox="1"/>
          <p:nvPr/>
        </p:nvSpPr>
        <p:spPr>
          <a:xfrm>
            <a:off x="169158" y="1323672"/>
            <a:ext cx="8665750" cy="310854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ZA" sz="2000" b="1" dirty="0">
                <a:solidFill>
                  <a:schemeClr val="tx1"/>
                </a:solidFill>
              </a:rPr>
              <a:t>5</a:t>
            </a:r>
            <a:r>
              <a:rPr lang="en-ZA" sz="2000" b="1" dirty="0" smtClean="0">
                <a:solidFill>
                  <a:schemeClr val="tx1"/>
                </a:solidFill>
              </a:rPr>
              <a:t>. </a:t>
            </a:r>
            <a:r>
              <a:rPr lang="en-ZA" sz="1600" b="1" dirty="0" smtClean="0">
                <a:solidFill>
                  <a:schemeClr val="tx1"/>
                </a:solidFill>
                <a:latin typeface="Arial" panose="020B0604020202020204" pitchFamily="34" charset="0"/>
                <a:cs typeface="Arial" panose="020B0604020202020204" pitchFamily="34" charset="0"/>
              </a:rPr>
              <a:t>INTERVENTIONS TO ADDRESS THE KEY CHALLENGES:</a:t>
            </a:r>
          </a:p>
          <a:p>
            <a:pPr>
              <a:defRPr/>
            </a:pPr>
            <a:endParaRPr lang="en-ZA" sz="1600" b="1" dirty="0" smtClean="0">
              <a:solidFill>
                <a:schemeClr val="tx1"/>
              </a:solidFill>
              <a:latin typeface="Arial" panose="020B0604020202020204" pitchFamily="34" charset="0"/>
              <a:cs typeface="Arial" panose="020B0604020202020204" pitchFamily="34" charset="0"/>
            </a:endParaRPr>
          </a:p>
          <a:p>
            <a:pPr marL="457200" indent="-457200">
              <a:buFont typeface="+mj-lt"/>
              <a:buAutoNum type="alphaLcParenR"/>
              <a:defRPr/>
            </a:pPr>
            <a:r>
              <a:rPr lang="en-US" sz="1600" b="1" dirty="0" smtClean="0">
                <a:latin typeface="Arial" panose="020B0604020202020204" pitchFamily="34" charset="0"/>
                <a:cs typeface="Arial" panose="020B0604020202020204" pitchFamily="34" charset="0"/>
              </a:rPr>
              <a:t>DECLINING PERFORMANCE OVER THE PREVIOUS FINANCIAL YEARS</a:t>
            </a:r>
          </a:p>
          <a:p>
            <a:pPr marL="457200" indent="-457200">
              <a:buFont typeface="+mj-lt"/>
              <a:buAutoNum type="alphaLcParenR"/>
              <a:defRP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We strengthened governance structures relating to Performance Information - the Strategic Planning and Monitoring and Evaluation Sub-Committees were established to deal with amongst others issues relating to the development of plans, quarterly and annual reports</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and supporting documentation of reported performance.</a:t>
            </a:r>
          </a:p>
          <a:p>
            <a:pPr marL="285750" indent="-285750" algn="just">
              <a:buFont typeface="Arial" panose="020B0604020202020204" pitchFamily="34" charset="0"/>
              <a:buChar char="•"/>
              <a:defRPr/>
            </a:pPr>
            <a:endParaRPr lang="en-US"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US" sz="1600" dirty="0">
                <a:latin typeface="Arial" panose="020B0604020202020204" pitchFamily="34" charset="0"/>
                <a:cs typeface="Arial" panose="020B0604020202020204" pitchFamily="34" charset="0"/>
              </a:rPr>
              <a:t>A</a:t>
            </a:r>
            <a:r>
              <a:rPr lang="en-US" sz="1600" dirty="0" smtClean="0">
                <a:latin typeface="Arial" panose="020B0604020202020204" pitchFamily="34" charset="0"/>
                <a:cs typeface="Arial" panose="020B0604020202020204" pitchFamily="34" charset="0"/>
              </a:rPr>
              <a:t>ctivities to implement the planned targets are monitored on a monthly basis to ensure that corrective action plans are developed to address the areas of under performance.</a:t>
            </a:r>
          </a:p>
          <a:p>
            <a:pPr marL="285750" indent="-285750" algn="just">
              <a:buFont typeface="Arial" panose="020B0604020202020204" pitchFamily="34" charset="0"/>
              <a:buChar char="•"/>
              <a:defRPr/>
            </a:pPr>
            <a:endParaRPr lang="en-ZA" sz="1600" dirty="0"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105842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19206"/>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3</a:t>
            </a:r>
            <a:r>
              <a:rPr lang="en-US" b="1" dirty="0" smtClean="0">
                <a:latin typeface="Arial" panose="020B0604020202020204" pitchFamily="34" charset="0"/>
                <a:cs typeface="Arial" panose="020B0604020202020204" pitchFamily="34" charset="0"/>
              </a:rPr>
              <a:t>. ORGANISATIONAL CONTEXT</a:t>
            </a:r>
            <a:endParaRPr lang="en-ZA" b="1" dirty="0" smtClean="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B51DCC6-E40B-4681-AB98-27BFB69CD2D7}"/>
              </a:ext>
            </a:extLst>
          </p:cNvPr>
          <p:cNvSpPr txBox="1"/>
          <p:nvPr/>
        </p:nvSpPr>
        <p:spPr>
          <a:xfrm>
            <a:off x="743562" y="1509389"/>
            <a:ext cx="7584892" cy="403187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US" sz="1600" dirty="0" smtClean="0">
                <a:latin typeface="Arial" panose="020B0604020202020204" pitchFamily="34" charset="0"/>
                <a:cs typeface="Arial" panose="020B0604020202020204" pitchFamily="34" charset="0"/>
              </a:rPr>
              <a:t> </a:t>
            </a:r>
          </a:p>
          <a:p>
            <a:pPr marL="457200" indent="-457200">
              <a:buFont typeface="+mj-lt"/>
              <a:buAutoNum type="alphaLcParenR" startAt="2"/>
              <a:defRPr/>
            </a:pPr>
            <a:r>
              <a:rPr lang="en-US" sz="1600" b="1" dirty="0" smtClean="0">
                <a:latin typeface="Arial" panose="020B0604020202020204" pitchFamily="34" charset="0"/>
                <a:cs typeface="Arial" panose="020B0604020202020204" pitchFamily="34" charset="0"/>
              </a:rPr>
              <a:t>NEGATIVE AUDIT </a:t>
            </a:r>
            <a:r>
              <a:rPr lang="en-US" sz="1600" b="1" dirty="0">
                <a:latin typeface="Arial" panose="020B0604020202020204" pitchFamily="34" charset="0"/>
                <a:cs typeface="Arial" panose="020B0604020202020204" pitchFamily="34" charset="0"/>
              </a:rPr>
              <a:t>OUTCOMES - VOTE - CONTINGENT LIABILITIES</a:t>
            </a:r>
            <a:endParaRPr lang="en-ZA" sz="1600" b="1" dirty="0">
              <a:latin typeface="Arial" pitchFamily="34" charset="0"/>
              <a:cs typeface="Arial" pitchFamily="34" charset="0"/>
            </a:endParaRPr>
          </a:p>
          <a:p>
            <a:pPr>
              <a:defRPr/>
            </a:pPr>
            <a:endParaRPr lang="en-US" sz="16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r>
              <a:rPr lang="en-US" sz="1600" dirty="0">
                <a:latin typeface="Arial" pitchFamily="34" charset="0"/>
                <a:cs typeface="Arial" pitchFamily="34" charset="0"/>
              </a:rPr>
              <a:t>A circular </a:t>
            </a:r>
            <a:r>
              <a:rPr lang="en-US" sz="1600" dirty="0" smtClean="0">
                <a:latin typeface="Arial" pitchFamily="34" charset="0"/>
                <a:cs typeface="Arial" pitchFamily="34" charset="0"/>
              </a:rPr>
              <a:t>was developed </a:t>
            </a:r>
            <a:r>
              <a:rPr lang="en-US" sz="1600" dirty="0">
                <a:latin typeface="Arial" pitchFamily="34" charset="0"/>
                <a:cs typeface="Arial" pitchFamily="34" charset="0"/>
              </a:rPr>
              <a:t>to clarify the roles of stakeholders and ensure all </a:t>
            </a:r>
            <a:r>
              <a:rPr lang="en-US" sz="1600" dirty="0" smtClean="0">
                <a:latin typeface="Arial" pitchFamily="34" charset="0"/>
                <a:cs typeface="Arial" pitchFamily="34" charset="0"/>
              </a:rPr>
              <a:t>role players are </a:t>
            </a:r>
            <a:r>
              <a:rPr lang="en-US" sz="1600" dirty="0">
                <a:latin typeface="Arial" pitchFamily="34" charset="0"/>
                <a:cs typeface="Arial" pitchFamily="34" charset="0"/>
              </a:rPr>
              <a:t>guided on </a:t>
            </a:r>
            <a:r>
              <a:rPr lang="en-US" sz="1600" dirty="0" smtClean="0">
                <a:latin typeface="Arial" pitchFamily="34" charset="0"/>
                <a:cs typeface="Arial" pitchFamily="34" charset="0"/>
              </a:rPr>
              <a:t>ensuring accuracy</a:t>
            </a:r>
            <a:r>
              <a:rPr lang="en-US" sz="1600" dirty="0">
                <a:latin typeface="Arial" pitchFamily="34" charset="0"/>
                <a:cs typeface="Arial" pitchFamily="34" charset="0"/>
              </a:rPr>
              <a:t>, completeness and validity of </a:t>
            </a:r>
            <a:r>
              <a:rPr lang="en-US" sz="1600" dirty="0" smtClean="0">
                <a:latin typeface="Arial" pitchFamily="34" charset="0"/>
                <a:cs typeface="Arial" pitchFamily="34" charset="0"/>
              </a:rPr>
              <a:t>information.</a:t>
            </a:r>
            <a:endParaRPr lang="en-US" sz="1600" dirty="0">
              <a:latin typeface="Arial" pitchFamily="34" charset="0"/>
              <a:cs typeface="Arial" pitchFamily="34" charset="0"/>
            </a:endParaRPr>
          </a:p>
          <a:p>
            <a:pPr marL="342900" indent="-342900" algn="just">
              <a:buFont typeface="Arial" panose="020B0604020202020204" pitchFamily="34" charset="0"/>
              <a:buChar char="•"/>
              <a:defRPr/>
            </a:pPr>
            <a:r>
              <a:rPr lang="en-US" sz="1600" dirty="0">
                <a:latin typeface="Arial" pitchFamily="34" charset="0"/>
                <a:cs typeface="Arial" pitchFamily="34" charset="0"/>
              </a:rPr>
              <a:t>Review of the opening balances on the Audited Contingent Liability Register to remove all </a:t>
            </a:r>
            <a:r>
              <a:rPr lang="en-US" sz="1600" dirty="0">
                <a:solidFill>
                  <a:schemeClr val="tx1"/>
                </a:solidFill>
                <a:latin typeface="Arial" pitchFamily="34" charset="0"/>
                <a:cs typeface="Arial" pitchFamily="34" charset="0"/>
              </a:rPr>
              <a:t>Dormant cases which are older than 2 years.</a:t>
            </a:r>
          </a:p>
          <a:p>
            <a:pPr marL="342900" indent="-342900" algn="just">
              <a:buFont typeface="Arial" panose="020B0604020202020204" pitchFamily="34" charset="0"/>
              <a:buChar char="•"/>
              <a:defRPr/>
            </a:pPr>
            <a:r>
              <a:rPr lang="en-US" sz="1600" dirty="0" smtClean="0">
                <a:latin typeface="Arial" pitchFamily="34" charset="0"/>
                <a:cs typeface="Arial" pitchFamily="34" charset="0"/>
              </a:rPr>
              <a:t>Review </a:t>
            </a:r>
            <a:r>
              <a:rPr lang="en-US" sz="1600" dirty="0">
                <a:latin typeface="Arial" pitchFamily="34" charset="0"/>
                <a:cs typeface="Arial" pitchFamily="34" charset="0"/>
              </a:rPr>
              <a:t>of all new cases added to the </a:t>
            </a:r>
            <a:r>
              <a:rPr lang="en-US" sz="1600" dirty="0" smtClean="0">
                <a:latin typeface="Arial" pitchFamily="34" charset="0"/>
                <a:cs typeface="Arial" pitchFamily="34" charset="0"/>
              </a:rPr>
              <a:t>register </a:t>
            </a:r>
            <a:r>
              <a:rPr lang="en-US" sz="1600" dirty="0">
                <a:latin typeface="Arial" pitchFamily="34" charset="0"/>
                <a:cs typeface="Arial" pitchFamily="34" charset="0"/>
              </a:rPr>
              <a:t>for current </a:t>
            </a:r>
            <a:r>
              <a:rPr lang="en-US" sz="1600" dirty="0" smtClean="0">
                <a:latin typeface="Arial" pitchFamily="34" charset="0"/>
                <a:cs typeface="Arial" pitchFamily="34" charset="0"/>
              </a:rPr>
              <a:t>financial </a:t>
            </a:r>
            <a:r>
              <a:rPr lang="en-US" sz="1600" dirty="0">
                <a:latin typeface="Arial" pitchFamily="34" charset="0"/>
                <a:cs typeface="Arial" pitchFamily="34" charset="0"/>
              </a:rPr>
              <a:t>year to ensure accuracy, completeness and validity.</a:t>
            </a:r>
          </a:p>
          <a:p>
            <a:pPr marL="342900" indent="-342900" algn="just">
              <a:buFont typeface="Arial" panose="020B0604020202020204" pitchFamily="34" charset="0"/>
              <a:buChar char="•"/>
              <a:defRPr/>
            </a:pPr>
            <a:r>
              <a:rPr lang="en-US" sz="1600" dirty="0">
                <a:latin typeface="Arial" pitchFamily="34" charset="0"/>
                <a:cs typeface="Arial" pitchFamily="34" charset="0"/>
              </a:rPr>
              <a:t>Develop Information Share Drive to ensure supporting documents for information updated to the Contingent Liability is uploaded to ensure validation and verification of information by all stakeholders to ensure accuracy prior to submission.</a:t>
            </a:r>
          </a:p>
          <a:p>
            <a:pPr marL="342900" indent="-342900" algn="just">
              <a:buFont typeface="Arial" panose="020B0604020202020204" pitchFamily="34" charset="0"/>
              <a:buChar char="•"/>
              <a:defRPr/>
            </a:pPr>
            <a:r>
              <a:rPr lang="en-US" sz="1600" dirty="0">
                <a:latin typeface="Arial" pitchFamily="34" charset="0"/>
                <a:cs typeface="Arial" pitchFamily="34" charset="0"/>
              </a:rPr>
              <a:t>The </a:t>
            </a:r>
            <a:r>
              <a:rPr lang="en-US" sz="1600" dirty="0" smtClean="0">
                <a:latin typeface="Arial" pitchFamily="34" charset="0"/>
                <a:cs typeface="Arial" pitchFamily="34" charset="0"/>
              </a:rPr>
              <a:t>Contingent </a:t>
            </a:r>
            <a:r>
              <a:rPr lang="en-US" sz="1600" dirty="0">
                <a:latin typeface="Arial" pitchFamily="34" charset="0"/>
                <a:cs typeface="Arial" pitchFamily="34" charset="0"/>
              </a:rPr>
              <a:t>Liability Committee </a:t>
            </a:r>
            <a:r>
              <a:rPr lang="en-US" sz="1600" dirty="0" smtClean="0">
                <a:latin typeface="Arial" pitchFamily="34" charset="0"/>
                <a:cs typeface="Arial" pitchFamily="34" charset="0"/>
              </a:rPr>
              <a:t>is meeting  Biweekly as is constituted of all </a:t>
            </a:r>
            <a:r>
              <a:rPr lang="en-US" sz="1600" dirty="0" err="1" smtClean="0">
                <a:latin typeface="Arial" pitchFamily="34" charset="0"/>
                <a:cs typeface="Arial" pitchFamily="34" charset="0"/>
              </a:rPr>
              <a:t>all</a:t>
            </a:r>
            <a:r>
              <a:rPr lang="en-US" sz="1600" dirty="0" smtClean="0">
                <a:latin typeface="Arial" pitchFamily="34" charset="0"/>
                <a:cs typeface="Arial" pitchFamily="34" charset="0"/>
              </a:rPr>
              <a:t> </a:t>
            </a:r>
            <a:r>
              <a:rPr lang="en-US" sz="1600" dirty="0">
                <a:latin typeface="Arial" pitchFamily="34" charset="0"/>
                <a:cs typeface="Arial" pitchFamily="34" charset="0"/>
              </a:rPr>
              <a:t>key </a:t>
            </a:r>
            <a:r>
              <a:rPr lang="en-US" sz="1600" dirty="0" smtClean="0">
                <a:latin typeface="Arial" pitchFamily="34" charset="0"/>
                <a:cs typeface="Arial" pitchFamily="34" charset="0"/>
              </a:rPr>
              <a:t>stakeholders </a:t>
            </a:r>
            <a:r>
              <a:rPr lang="en-US" sz="1600" dirty="0">
                <a:latin typeface="Arial" pitchFamily="34" charset="0"/>
                <a:cs typeface="Arial" pitchFamily="34" charset="0"/>
              </a:rPr>
              <a:t>to address any issues/ discrepancies identified</a:t>
            </a:r>
            <a:r>
              <a:rPr lang="en-US" sz="1600" dirty="0" smtClean="0">
                <a:latin typeface="Arial" pitchFamily="34" charset="0"/>
                <a:cs typeface="Arial" pitchFamily="34" charset="0"/>
              </a:rPr>
              <a:t>.</a:t>
            </a:r>
            <a:endParaRPr lang="en-US" sz="1600" b="1" dirty="0"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5570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19206"/>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3</a:t>
            </a:r>
            <a:r>
              <a:rPr lang="en-US" b="1" dirty="0" smtClean="0">
                <a:latin typeface="Arial" panose="020B0604020202020204" pitchFamily="34" charset="0"/>
                <a:cs typeface="Arial" panose="020B0604020202020204" pitchFamily="34" charset="0"/>
              </a:rPr>
              <a:t>. ORGANISATIONAL CONTEXT</a:t>
            </a:r>
            <a:endParaRPr lang="en-ZA" b="1" dirty="0" smtClean="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B51DCC6-E40B-4681-AB98-27BFB69CD2D7}"/>
              </a:ext>
            </a:extLst>
          </p:cNvPr>
          <p:cNvSpPr txBox="1"/>
          <p:nvPr/>
        </p:nvSpPr>
        <p:spPr>
          <a:xfrm>
            <a:off x="387521" y="1637845"/>
            <a:ext cx="8311487" cy="378565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endParaRPr lang="en-US" sz="1600" dirty="0" smtClean="0">
              <a:latin typeface="Arial" panose="020B0604020202020204" pitchFamily="34" charset="0"/>
              <a:cs typeface="Arial" panose="020B0604020202020204" pitchFamily="34" charset="0"/>
            </a:endParaRPr>
          </a:p>
          <a:p>
            <a:pPr marL="457200" indent="-457200">
              <a:buFont typeface="+mj-lt"/>
              <a:buAutoNum type="alphaLcParenR" startAt="2"/>
              <a:defRPr/>
            </a:pPr>
            <a:r>
              <a:rPr lang="en-US" sz="1600" b="1" dirty="0" smtClean="0">
                <a:latin typeface="Arial" panose="020B0604020202020204" pitchFamily="34" charset="0"/>
                <a:cs typeface="Arial" panose="020B0604020202020204" pitchFamily="34" charset="0"/>
              </a:rPr>
              <a:t>NEGATIVE AUDIT OUTCOMES -</a:t>
            </a:r>
            <a:r>
              <a:rPr lang="en-US" sz="1600" b="1" dirty="0">
                <a:solidFill>
                  <a:schemeClr val="tx1"/>
                </a:solidFill>
                <a:latin typeface="Arial" panose="020B0604020202020204" pitchFamily="34" charset="0"/>
                <a:cs typeface="Arial" panose="020B0604020202020204" pitchFamily="34" charset="0"/>
              </a:rPr>
              <a:t>PERFORMANCE </a:t>
            </a:r>
            <a:r>
              <a:rPr lang="en-US" sz="1600" b="1" dirty="0" smtClean="0">
                <a:solidFill>
                  <a:schemeClr val="tx1"/>
                </a:solidFill>
                <a:latin typeface="Arial" panose="020B0604020202020204" pitchFamily="34" charset="0"/>
                <a:cs typeface="Arial" panose="020B0604020202020204" pitchFamily="34" charset="0"/>
              </a:rPr>
              <a:t>INFORMATION (Cont.)</a:t>
            </a:r>
            <a:endParaRPr lang="en-US" sz="1600" b="1" dirty="0">
              <a:solidFill>
                <a:schemeClr val="tx1"/>
              </a:solidFill>
              <a:latin typeface="Arial" panose="020B0604020202020204" pitchFamily="34" charset="0"/>
              <a:cs typeface="Arial" panose="020B0604020202020204" pitchFamily="34" charset="0"/>
            </a:endParaRPr>
          </a:p>
          <a:p>
            <a:pPr>
              <a:defRPr/>
            </a:pPr>
            <a:endParaRPr lang="en-US" sz="1600" b="1" dirty="0">
              <a:solidFill>
                <a:schemeClr val="tx1"/>
              </a:solidFill>
              <a:latin typeface="Arial" panose="020B0604020202020204" pitchFamily="34" charset="0"/>
              <a:cs typeface="Arial" panose="020B0604020202020204" pitchFamily="34" charset="0"/>
            </a:endParaRPr>
          </a:p>
          <a:p>
            <a:pPr algn="just"/>
            <a:r>
              <a:rPr lang="en-US" sz="1600" b="1" dirty="0" smtClean="0">
                <a:solidFill>
                  <a:schemeClr val="tx1"/>
                </a:solidFill>
                <a:latin typeface="Arial" panose="020B0604020202020204" pitchFamily="34" charset="0"/>
                <a:cs typeface="Arial" panose="020B0604020202020204" pitchFamily="34" charset="0"/>
              </a:rPr>
              <a:t>Reliability of information reported - </a:t>
            </a:r>
            <a:r>
              <a:rPr lang="en-ZA" sz="1600" dirty="0" smtClean="0">
                <a:latin typeface="Arial" panose="020B0604020202020204" pitchFamily="34" charset="0"/>
                <a:cs typeface="Arial" panose="020B0604020202020204" pitchFamily="34" charset="0"/>
              </a:rPr>
              <a:t> the key  challenge was  re</a:t>
            </a:r>
            <a:r>
              <a:rPr lang="en-US" sz="1600" dirty="0" smtClean="0">
                <a:latin typeface="Arial" panose="020B0604020202020204" pitchFamily="34" charset="0"/>
                <a:cs typeface="Arial" panose="020B0604020202020204" pitchFamily="34" charset="0"/>
              </a:rPr>
              <a:t>ported information was </a:t>
            </a:r>
            <a:r>
              <a:rPr lang="en-US" sz="1600" dirty="0">
                <a:latin typeface="Arial" panose="020B0604020202020204" pitchFamily="34" charset="0"/>
                <a:cs typeface="Arial" panose="020B0604020202020204" pitchFamily="34" charset="0"/>
              </a:rPr>
              <a:t>not accurate when compared to source information and in some </a:t>
            </a:r>
            <a:r>
              <a:rPr lang="en-US" sz="1600" dirty="0" smtClean="0">
                <a:latin typeface="Arial" panose="020B0604020202020204" pitchFamily="34" charset="0"/>
                <a:cs typeface="Arial" panose="020B0604020202020204" pitchFamily="34" charset="0"/>
              </a:rPr>
              <a:t>cases, information was not recorded. The following are key interventions to address the audit qualification:</a:t>
            </a:r>
          </a:p>
          <a:p>
            <a:pPr marL="285750" indent="-285750">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The reconciliation of the source documentation against the reports to ensure that </a:t>
            </a:r>
            <a:r>
              <a:rPr lang="en-ZA" sz="1600" dirty="0">
                <a:latin typeface="Arial" panose="020B0604020202020204" pitchFamily="34" charset="0"/>
                <a:cs typeface="Arial" panose="020B0604020202020204" pitchFamily="34" charset="0"/>
              </a:rPr>
              <a:t>data generated by </a:t>
            </a:r>
            <a:r>
              <a:rPr lang="en-ZA" sz="1600" dirty="0" smtClean="0">
                <a:latin typeface="Arial" panose="020B0604020202020204" pitchFamily="34" charset="0"/>
                <a:cs typeface="Arial" panose="020B0604020202020204" pitchFamily="34" charset="0"/>
              </a:rPr>
              <a:t>the system</a:t>
            </a:r>
            <a:r>
              <a:rPr lang="en-US" sz="1600" dirty="0" smtClean="0">
                <a:latin typeface="Arial" panose="020B0604020202020204" pitchFamily="34" charset="0"/>
                <a:cs typeface="Arial" panose="020B0604020202020204" pitchFamily="34" charset="0"/>
              </a:rPr>
              <a:t> is </a:t>
            </a:r>
            <a:r>
              <a:rPr lang="en-US" sz="1600" dirty="0">
                <a:latin typeface="Arial" panose="020B0604020202020204" pitchFamily="34" charset="0"/>
                <a:cs typeface="Arial" panose="020B0604020202020204" pitchFamily="34" charset="0"/>
              </a:rPr>
              <a:t>valid, accurate, </a:t>
            </a:r>
            <a:r>
              <a:rPr lang="en-US" sz="1600" dirty="0" smtClean="0">
                <a:latin typeface="Arial" panose="020B0604020202020204" pitchFamily="34" charset="0"/>
                <a:cs typeface="Arial" panose="020B0604020202020204" pitchFamily="34" charset="0"/>
              </a:rPr>
              <a:t>and </a:t>
            </a:r>
            <a:r>
              <a:rPr lang="en-ZA" sz="1600" dirty="0" smtClean="0">
                <a:latin typeface="Arial" panose="020B0604020202020204" pitchFamily="34" charset="0"/>
                <a:cs typeface="Arial" panose="020B0604020202020204" pitchFamily="34" charset="0"/>
              </a:rPr>
              <a:t>complete especially </a:t>
            </a:r>
            <a:r>
              <a:rPr lang="en-US" sz="1600" dirty="0" smtClean="0">
                <a:solidFill>
                  <a:schemeClr val="tx1"/>
                </a:solidFill>
                <a:latin typeface="Arial" panose="020B0604020202020204" pitchFamily="34" charset="0"/>
                <a:cs typeface="Arial" panose="020B0604020202020204" pitchFamily="34" charset="0"/>
              </a:rPr>
              <a:t>after the recent </a:t>
            </a:r>
            <a:r>
              <a:rPr lang="en-US" sz="1600" dirty="0" smtClean="0">
                <a:latin typeface="Arial" panose="020B0604020202020204" pitchFamily="34" charset="0"/>
                <a:cs typeface="Arial" panose="020B0604020202020204" pitchFamily="34" charset="0"/>
              </a:rPr>
              <a:t>ransomware attack</a:t>
            </a:r>
            <a:r>
              <a:rPr lang="en-US" sz="1600" dirty="0" smtClean="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a:p>
            <a:pPr marL="285750" lvl="1" indent="-285750" algn="just">
              <a:buFont typeface="Arial" panose="020B0604020202020204" pitchFamily="34" charset="0"/>
              <a:buChar char="•"/>
              <a:defRPr/>
            </a:pPr>
            <a:r>
              <a:rPr lang="en-ZA" sz="1600" dirty="0">
                <a:solidFill>
                  <a:schemeClr val="tx1"/>
                </a:solidFill>
                <a:latin typeface="Arial" panose="020B0604020202020204" pitchFamily="34" charset="0"/>
                <a:cs typeface="Arial" panose="020B0604020202020204" pitchFamily="34" charset="0"/>
              </a:rPr>
              <a:t>C</a:t>
            </a:r>
            <a:r>
              <a:rPr lang="en-ZA" sz="1600" dirty="0" smtClean="0">
                <a:solidFill>
                  <a:schemeClr val="tx1"/>
                </a:solidFill>
                <a:latin typeface="Arial" panose="020B0604020202020204" pitchFamily="34" charset="0"/>
                <a:cs typeface="Arial" panose="020B0604020202020204" pitchFamily="34" charset="0"/>
              </a:rPr>
              <a:t>ontrol </a:t>
            </a:r>
            <a:r>
              <a:rPr lang="en-ZA" sz="1600" dirty="0">
                <a:solidFill>
                  <a:schemeClr val="tx1"/>
                </a:solidFill>
                <a:latin typeface="Arial" panose="020B0604020202020204" pitchFamily="34" charset="0"/>
                <a:cs typeface="Arial" panose="020B0604020202020204" pitchFamily="34" charset="0"/>
              </a:rPr>
              <a:t>reviews at the service points </a:t>
            </a:r>
            <a:r>
              <a:rPr lang="en-ZA" sz="1600" dirty="0" smtClean="0">
                <a:solidFill>
                  <a:schemeClr val="tx1"/>
                </a:solidFill>
                <a:latin typeface="Arial" panose="020B0604020202020204" pitchFamily="34" charset="0"/>
                <a:cs typeface="Arial" panose="020B0604020202020204" pitchFamily="34" charset="0"/>
              </a:rPr>
              <a:t>are strengthened.</a:t>
            </a:r>
            <a:endParaRPr lang="en-ZA" sz="1600" dirty="0">
              <a:solidFill>
                <a:schemeClr val="tx1"/>
              </a:solidFill>
              <a:latin typeface="Arial" panose="020B0604020202020204" pitchFamily="34" charset="0"/>
              <a:cs typeface="Arial" panose="020B0604020202020204" pitchFamily="34" charset="0"/>
            </a:endParaRPr>
          </a:p>
          <a:p>
            <a:pPr marL="285750" lvl="1" indent="-285750" algn="just">
              <a:buFont typeface="Arial" panose="020B0604020202020204" pitchFamily="34" charset="0"/>
              <a:buChar char="•"/>
              <a:defRPr/>
            </a:pPr>
            <a:r>
              <a:rPr lang="en-ZA" sz="1600" dirty="0" smtClean="0">
                <a:solidFill>
                  <a:schemeClr val="tx1"/>
                </a:solidFill>
                <a:latin typeface="Arial" panose="020B0604020202020204" pitchFamily="34" charset="0"/>
                <a:cs typeface="Arial" panose="020B0604020202020204" pitchFamily="34" charset="0"/>
              </a:rPr>
              <a:t>We are ensuring </a:t>
            </a:r>
            <a:r>
              <a:rPr lang="en-ZA" sz="1600" dirty="0">
                <a:solidFill>
                  <a:schemeClr val="tx1"/>
                </a:solidFill>
                <a:latin typeface="Arial" panose="020B0604020202020204" pitchFamily="34" charset="0"/>
                <a:cs typeface="Arial" panose="020B0604020202020204" pitchFamily="34" charset="0"/>
              </a:rPr>
              <a:t>that standard operating procedures are implemented and applied consistently at the service points</a:t>
            </a:r>
            <a:r>
              <a:rPr lang="en-ZA" sz="1600" dirty="0" smtClean="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US" sz="1600" dirty="0" smtClean="0">
                <a:solidFill>
                  <a:schemeClr val="tx1"/>
                </a:solidFill>
                <a:latin typeface="Arial" panose="020B0604020202020204" pitchFamily="34" charset="0"/>
                <a:cs typeface="Arial" panose="020B0604020202020204" pitchFamily="34" charset="0"/>
              </a:rPr>
              <a:t>Internal audit is  conducting audit to provide assurance on the reliability of information reported</a:t>
            </a:r>
            <a:r>
              <a:rPr lang="en-US" sz="1600" b="1" dirty="0" smtClean="0">
                <a:solidFill>
                  <a:schemeClr val="tx1"/>
                </a:solidFill>
                <a:latin typeface="Arial" panose="020B0604020202020204" pitchFamily="34" charset="0"/>
                <a:cs typeface="Arial" panose="020B0604020202020204" pitchFamily="34" charset="0"/>
              </a:rPr>
              <a:t>.</a:t>
            </a:r>
            <a:endParaRPr lang="en-US" sz="1600" b="1" dirty="0"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318818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19206"/>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3</a:t>
            </a:r>
            <a:r>
              <a:rPr lang="en-US" b="1" dirty="0" smtClean="0">
                <a:latin typeface="Arial" panose="020B0604020202020204" pitchFamily="34" charset="0"/>
                <a:cs typeface="Arial" panose="020B0604020202020204" pitchFamily="34" charset="0"/>
              </a:rPr>
              <a:t>. ORGANISATIONAL CONTEXT</a:t>
            </a:r>
            <a:endParaRPr lang="en-ZA" b="1" dirty="0" smtClean="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B51DCC6-E40B-4681-AB98-27BFB69CD2D7}"/>
              </a:ext>
            </a:extLst>
          </p:cNvPr>
          <p:cNvSpPr txBox="1"/>
          <p:nvPr/>
        </p:nvSpPr>
        <p:spPr>
          <a:xfrm>
            <a:off x="758076" y="1560571"/>
            <a:ext cx="7584892" cy="403187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endParaRPr lang="en-ZA" sz="1600" b="1" dirty="0" smtClean="0">
              <a:solidFill>
                <a:schemeClr val="tx1"/>
              </a:solidFill>
              <a:latin typeface="Arial" panose="020B0604020202020204" pitchFamily="34" charset="0"/>
              <a:cs typeface="Arial" panose="020B0604020202020204" pitchFamily="34" charset="0"/>
            </a:endParaRPr>
          </a:p>
          <a:p>
            <a:pPr marL="457200" indent="-457200">
              <a:buFont typeface="+mj-lt"/>
              <a:buAutoNum type="alphaLcParenR" startAt="3"/>
              <a:defRPr/>
            </a:pPr>
            <a:r>
              <a:rPr lang="en-US" sz="1600" b="1" dirty="0" smtClean="0">
                <a:latin typeface="Arial" panose="020B0604020202020204" pitchFamily="34" charset="0"/>
                <a:cs typeface="Arial" panose="020B0604020202020204" pitchFamily="34" charset="0"/>
              </a:rPr>
              <a:t>HIGH VACANCY RATE</a:t>
            </a:r>
          </a:p>
          <a:p>
            <a:pPr marL="457200" indent="-457200">
              <a:buFont typeface="+mj-lt"/>
              <a:buAutoNum type="alphaLcParenR" startAt="3"/>
              <a:defRPr/>
            </a:pPr>
            <a:endParaRPr lang="en-US" sz="1600"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US" sz="1600" dirty="0">
                <a:latin typeface="Arial" panose="020B0604020202020204" pitchFamily="34" charset="0"/>
                <a:cs typeface="Arial" panose="020B0604020202020204" pitchFamily="34" charset="0"/>
              </a:rPr>
              <a:t>The vacancy rate has improved from 9.6 % to 8.6 %, this is below the acceptable rate of 10 </a:t>
            </a:r>
            <a:r>
              <a:rPr lang="en-US" sz="1600" dirty="0" smtClean="0">
                <a:latin typeface="Arial" panose="020B0604020202020204" pitchFamily="34" charset="0"/>
                <a:cs typeface="Arial" panose="020B0604020202020204" pitchFamily="34" charset="0"/>
              </a:rPr>
              <a:t>% as </a:t>
            </a:r>
            <a:r>
              <a:rPr lang="en-US" sz="1600" dirty="0">
                <a:latin typeface="Arial" panose="020B0604020202020204" pitchFamily="34" charset="0"/>
                <a:cs typeface="Arial" panose="020B0604020202020204" pitchFamily="34" charset="0"/>
              </a:rPr>
              <a:t>determined by DPSA</a:t>
            </a:r>
          </a:p>
          <a:p>
            <a:pPr marL="285750" indent="-285750" algn="just">
              <a:buFont typeface="Arial" panose="020B0604020202020204" pitchFamily="34" charset="0"/>
              <a:buChar char="•"/>
              <a:defRPr/>
            </a:pPr>
            <a:r>
              <a:rPr lang="en-US" sz="1600" dirty="0">
                <a:latin typeface="Arial" panose="020B0604020202020204" pitchFamily="34" charset="0"/>
                <a:cs typeface="Arial" panose="020B0604020202020204" pitchFamily="34" charset="0"/>
              </a:rPr>
              <a:t>All outstanding job evaluations have been cleared and critical SMS positions are advertised </a:t>
            </a:r>
            <a:r>
              <a:rPr lang="en-US" sz="1600" dirty="0" smtClean="0">
                <a:latin typeface="Arial" panose="020B0604020202020204" pitchFamily="34" charset="0"/>
                <a:cs typeface="Arial" panose="020B0604020202020204" pitchFamily="34" charset="0"/>
              </a:rPr>
              <a:t>and will be </a:t>
            </a:r>
            <a:r>
              <a:rPr lang="en-US" sz="1600" dirty="0">
                <a:latin typeface="Arial" panose="020B0604020202020204" pitchFamily="34" charset="0"/>
                <a:cs typeface="Arial" panose="020B0604020202020204" pitchFamily="34" charset="0"/>
              </a:rPr>
              <a:t>filled in the next three months </a:t>
            </a:r>
          </a:p>
          <a:p>
            <a:pPr marL="285750" indent="-285750" algn="just">
              <a:buFont typeface="Arial" panose="020B0604020202020204" pitchFamily="34" charset="0"/>
              <a:buChar char="•"/>
              <a:defRPr/>
            </a:pPr>
            <a:r>
              <a:rPr lang="en-US" sz="1600" dirty="0">
                <a:latin typeface="Arial" panose="020B0604020202020204" pitchFamily="34" charset="0"/>
                <a:cs typeface="Arial" panose="020B0604020202020204" pitchFamily="34" charset="0"/>
              </a:rPr>
              <a:t>The Department is currently auditing its approved staff establishment to remove positions that have remained vacant since April </a:t>
            </a:r>
            <a:r>
              <a:rPr lang="en-US" sz="1600" dirty="0" smtClean="0">
                <a:latin typeface="Arial" panose="020B0604020202020204" pitchFamily="34" charset="0"/>
                <a:cs typeface="Arial" panose="020B0604020202020204" pitchFamily="34" charset="0"/>
              </a:rPr>
              <a:t>2018 </a:t>
            </a:r>
            <a:r>
              <a:rPr lang="en-US" sz="1600" dirty="0">
                <a:latin typeface="Arial" panose="020B0604020202020204" pitchFamily="34" charset="0"/>
                <a:cs typeface="Arial" panose="020B0604020202020204" pitchFamily="34" charset="0"/>
              </a:rPr>
              <a:t>and became unfunded as a result of the capped remuneration compensation budget. </a:t>
            </a:r>
          </a:p>
          <a:p>
            <a:pPr marL="285750" indent="-285750" algn="just">
              <a:buFont typeface="Arial" panose="020B0604020202020204" pitchFamily="34" charset="0"/>
              <a:buChar char="•"/>
              <a:defRPr/>
            </a:pPr>
            <a:r>
              <a:rPr lang="en-US" sz="1600" dirty="0">
                <a:latin typeface="Arial" panose="020B0604020202020204" pitchFamily="34" charset="0"/>
                <a:cs typeface="Arial" panose="020B0604020202020204" pitchFamily="34" charset="0"/>
              </a:rPr>
              <a:t>The approval of the Macro structure will further allow for alignment of vacancies that will decrease the vacancy rate because duplications will be removed on the current staff establishment.</a:t>
            </a:r>
          </a:p>
          <a:p>
            <a:pPr marL="285750" indent="-285750" algn="just">
              <a:buFont typeface="Arial" panose="020B0604020202020204" pitchFamily="34" charset="0"/>
              <a:buChar char="•"/>
              <a:defRPr/>
            </a:pPr>
            <a:r>
              <a:rPr lang="en-US" sz="1600" dirty="0">
                <a:latin typeface="Arial" panose="020B0604020202020204" pitchFamily="34" charset="0"/>
                <a:cs typeface="Arial" panose="020B0604020202020204" pitchFamily="34" charset="0"/>
              </a:rPr>
              <a:t>With the adjusted alert level 1,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HR capacity </a:t>
            </a:r>
            <a:r>
              <a:rPr lang="en-US" sz="1600" dirty="0" smtClean="0">
                <a:latin typeface="Arial" panose="020B0604020202020204" pitchFamily="34" charset="0"/>
                <a:cs typeface="Arial" panose="020B0604020202020204" pitchFamily="34" charset="0"/>
              </a:rPr>
              <a:t>is </a:t>
            </a:r>
            <a:r>
              <a:rPr lang="en-US" sz="1600" dirty="0">
                <a:latin typeface="Arial" panose="020B0604020202020204" pitchFamily="34" charset="0"/>
                <a:cs typeface="Arial" panose="020B0604020202020204" pitchFamily="34" charset="0"/>
              </a:rPr>
              <a:t>available to enable recruitment </a:t>
            </a:r>
            <a:r>
              <a:rPr lang="en-US" sz="1600" dirty="0" smtClean="0">
                <a:latin typeface="Arial" panose="020B0604020202020204" pitchFamily="34" charset="0"/>
                <a:cs typeface="Arial" panose="020B0604020202020204" pitchFamily="34" charset="0"/>
              </a:rPr>
              <a:t>process to </a:t>
            </a:r>
            <a:r>
              <a:rPr lang="en-US" sz="1600" dirty="0">
                <a:latin typeface="Arial" panose="020B0604020202020204" pitchFamily="34" charset="0"/>
                <a:cs typeface="Arial" panose="020B0604020202020204" pitchFamily="34" charset="0"/>
              </a:rPr>
              <a:t>gain </a:t>
            </a:r>
            <a:r>
              <a:rPr lang="en-US" sz="1600" dirty="0" smtClean="0">
                <a:latin typeface="Arial" panose="020B0604020202020204" pitchFamily="34" charset="0"/>
                <a:cs typeface="Arial" panose="020B0604020202020204" pitchFamily="34" charset="0"/>
              </a:rPr>
              <a:t>momentum.</a:t>
            </a:r>
            <a:endParaRPr lang="en-US" sz="1600" dirty="0">
              <a:latin typeface="Arial" panose="020B0604020202020204" pitchFamily="34" charset="0"/>
              <a:cs typeface="Arial" panose="020B0604020202020204" pitchFamily="34" charset="0"/>
            </a:endParaRPr>
          </a:p>
          <a:p>
            <a:pPr marL="457200" indent="-457200">
              <a:buFont typeface="+mj-lt"/>
              <a:buAutoNum type="alphaLcParenR" startAt="3"/>
              <a:defRPr/>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560353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19206"/>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3</a:t>
            </a:r>
            <a:r>
              <a:rPr lang="en-US" b="1" dirty="0" smtClean="0">
                <a:latin typeface="Arial" panose="020B0604020202020204" pitchFamily="34" charset="0"/>
                <a:cs typeface="Arial" panose="020B0604020202020204" pitchFamily="34" charset="0"/>
              </a:rPr>
              <a:t>. ORGANISATIONAL CONTEXT</a:t>
            </a:r>
            <a:endParaRPr lang="en-ZA" b="1" dirty="0" smtClean="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B51DCC6-E40B-4681-AB98-27BFB69CD2D7}"/>
              </a:ext>
            </a:extLst>
          </p:cNvPr>
          <p:cNvSpPr txBox="1"/>
          <p:nvPr/>
        </p:nvSpPr>
        <p:spPr>
          <a:xfrm>
            <a:off x="136477" y="1501206"/>
            <a:ext cx="8816453" cy="427809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endParaRPr lang="en-ZA" sz="1600" b="1" dirty="0" smtClean="0">
              <a:solidFill>
                <a:schemeClr val="tx1"/>
              </a:solidFill>
              <a:latin typeface="Arial" panose="020B0604020202020204" pitchFamily="34" charset="0"/>
              <a:cs typeface="Arial" panose="020B0604020202020204" pitchFamily="34" charset="0"/>
            </a:endParaRPr>
          </a:p>
          <a:p>
            <a:pPr marL="457200" indent="-457200">
              <a:buFont typeface="+mj-lt"/>
              <a:buAutoNum type="alphaLcParenR" startAt="4"/>
              <a:defRPr/>
            </a:pPr>
            <a:r>
              <a:rPr lang="en-US" sz="1600" b="1" dirty="0" smtClean="0">
                <a:latin typeface="Arial" panose="020B0604020202020204" pitchFamily="34" charset="0"/>
                <a:cs typeface="Arial" panose="020B0604020202020204" pitchFamily="34" charset="0"/>
              </a:rPr>
              <a:t>ICT</a:t>
            </a:r>
            <a:r>
              <a:rPr lang="en-US" sz="1600" dirty="0" smtClean="0">
                <a:latin typeface="Arial" panose="020B0604020202020204" pitchFamily="34" charset="0"/>
                <a:cs typeface="Arial" panose="020B0604020202020204" pitchFamily="34" charset="0"/>
              </a:rPr>
              <a:t>  – </a:t>
            </a:r>
            <a:r>
              <a:rPr lang="en-US" sz="1600" b="1" dirty="0" smtClean="0">
                <a:latin typeface="Arial" panose="020B0604020202020204" pitchFamily="34" charset="0"/>
                <a:cs typeface="Arial" panose="020B0604020202020204" pitchFamily="34" charset="0"/>
              </a:rPr>
              <a:t>AGING INFRASTRUCTURE</a:t>
            </a:r>
          </a:p>
          <a:p>
            <a:pPr>
              <a:defRPr/>
            </a:pPr>
            <a:endParaRPr lang="en-US" sz="1600" b="1" dirty="0" smtClean="0">
              <a:solidFill>
                <a:schemeClr val="tx1"/>
              </a:solidFill>
              <a:latin typeface="Arial" panose="020B0604020202020204" pitchFamily="34" charset="0"/>
              <a:cs typeface="Arial" panose="020B0604020202020204" pitchFamily="34" charset="0"/>
            </a:endParaRPr>
          </a:p>
          <a:p>
            <a:pPr marL="342900" indent="-342900">
              <a:buFont typeface="+mj-lt"/>
              <a:buAutoNum type="arabicPeriod"/>
              <a:defRPr/>
            </a:pPr>
            <a:r>
              <a:rPr lang="en-US" sz="1600" b="1" dirty="0" smtClean="0">
                <a:solidFill>
                  <a:schemeClr val="tx1"/>
                </a:solidFill>
                <a:latin typeface="Arial" panose="020B0604020202020204" pitchFamily="34" charset="0"/>
                <a:cs typeface="Arial" panose="020B0604020202020204" pitchFamily="34" charset="0"/>
              </a:rPr>
              <a:t>Refreshing </a:t>
            </a:r>
            <a:r>
              <a:rPr lang="en-US" sz="1600" b="1" dirty="0">
                <a:solidFill>
                  <a:schemeClr val="tx1"/>
                </a:solidFill>
                <a:latin typeface="Arial" panose="020B0604020202020204" pitchFamily="34" charset="0"/>
                <a:cs typeface="Arial" panose="020B0604020202020204" pitchFamily="34" charset="0"/>
              </a:rPr>
              <a:t>the key infrastructure technology (hardware).</a:t>
            </a:r>
            <a:r>
              <a:rPr lang="en-US" sz="1600" dirty="0">
                <a:solidFill>
                  <a:schemeClr val="tx1"/>
                </a:solidFill>
                <a:latin typeface="Arial" panose="020B0604020202020204" pitchFamily="34" charset="0"/>
                <a:cs typeface="Arial" panose="020B0604020202020204" pitchFamily="34" charset="0"/>
              </a:rPr>
              <a:t> </a:t>
            </a:r>
          </a:p>
          <a:p>
            <a:pPr marL="360362" algn="just">
              <a:defRPr/>
            </a:pPr>
            <a:r>
              <a:rPr lang="en-US" sz="1600" dirty="0" smtClean="0">
                <a:solidFill>
                  <a:schemeClr val="tx1"/>
                </a:solidFill>
                <a:latin typeface="Arial" panose="020B0604020202020204" pitchFamily="34" charset="0"/>
                <a:cs typeface="Arial" panose="020B0604020202020204" pitchFamily="34" charset="0"/>
              </a:rPr>
              <a:t>A total of 3000 </a:t>
            </a:r>
            <a:r>
              <a:rPr lang="en-US" sz="1600" dirty="0">
                <a:solidFill>
                  <a:schemeClr val="tx1"/>
                </a:solidFill>
                <a:latin typeface="Arial" panose="020B0604020202020204" pitchFamily="34" charset="0"/>
                <a:cs typeface="Arial" panose="020B0604020202020204" pitchFamily="34" charset="0"/>
              </a:rPr>
              <a:t>laptops were replaced. Procurement processes are underway in respect of the remaining key technology refresh (datacenter servers and storage; security devices; site servers; site switches; additional laptops and </a:t>
            </a:r>
            <a:r>
              <a:rPr lang="en-US" sz="1600" dirty="0" smtClean="0">
                <a:solidFill>
                  <a:schemeClr val="tx1"/>
                </a:solidFill>
                <a:latin typeface="Arial" panose="020B0604020202020204" pitchFamily="34" charset="0"/>
                <a:cs typeface="Arial" panose="020B0604020202020204" pitchFamily="34" charset="0"/>
              </a:rPr>
              <a:t>desktops)</a:t>
            </a:r>
          </a:p>
          <a:p>
            <a:pPr marL="342900" indent="-342900">
              <a:buFont typeface="+mj-lt"/>
              <a:buAutoNum type="arabicPeriod" startAt="2"/>
              <a:defRPr/>
            </a:pPr>
            <a:r>
              <a:rPr lang="en-US" sz="1600" b="1" dirty="0">
                <a:solidFill>
                  <a:schemeClr val="tx1"/>
                </a:solidFill>
                <a:latin typeface="Arial" panose="020B0604020202020204" pitchFamily="34" charset="0"/>
                <a:cs typeface="Arial" panose="020B0604020202020204" pitchFamily="34" charset="0"/>
              </a:rPr>
              <a:t>Renewing the key infrastructure licenses (software).</a:t>
            </a:r>
          </a:p>
          <a:p>
            <a:pPr marL="360362" algn="just">
              <a:defRPr/>
            </a:pPr>
            <a:r>
              <a:rPr lang="en-US" sz="1600" dirty="0">
                <a:solidFill>
                  <a:schemeClr val="tx1"/>
                </a:solidFill>
                <a:latin typeface="Arial" panose="020B0604020202020204" pitchFamily="34" charset="0"/>
                <a:cs typeface="Arial" panose="020B0604020202020204" pitchFamily="34" charset="0"/>
              </a:rPr>
              <a:t>Procurement processes are underway in renewing the key infrastructure licenses (software). These include antivirus, single-sign-on application access and server virtualization software. Continuity measures are in place for the existing licenses, whilst procurement processes unfold for its renewal</a:t>
            </a:r>
            <a:r>
              <a:rPr lang="en-US" sz="1600" dirty="0" smtClean="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a:p>
            <a:pPr marL="342900" indent="-342900">
              <a:buFont typeface="+mj-lt"/>
              <a:buAutoNum type="arabicPeriod" startAt="3"/>
              <a:defRPr/>
            </a:pPr>
            <a:r>
              <a:rPr lang="en-US" sz="1600" b="1" dirty="0">
                <a:solidFill>
                  <a:schemeClr val="tx1"/>
                </a:solidFill>
                <a:latin typeface="Arial" panose="020B0604020202020204" pitchFamily="34" charset="0"/>
                <a:cs typeface="Arial" panose="020B0604020202020204" pitchFamily="34" charset="0"/>
              </a:rPr>
              <a:t>Ensuring key infrastructure maintenance and  support services are in place</a:t>
            </a:r>
            <a:r>
              <a:rPr lang="en-US" sz="1600" dirty="0">
                <a:solidFill>
                  <a:schemeClr val="tx1"/>
                </a:solidFill>
                <a:latin typeface="Arial" panose="020B0604020202020204" pitchFamily="34" charset="0"/>
                <a:cs typeface="Arial" panose="020B0604020202020204" pitchFamily="34" charset="0"/>
              </a:rPr>
              <a:t>.</a:t>
            </a:r>
          </a:p>
          <a:p>
            <a:pPr marL="360362" algn="just">
              <a:defRPr/>
            </a:pPr>
            <a:r>
              <a:rPr lang="en-US" sz="1600" dirty="0">
                <a:solidFill>
                  <a:schemeClr val="tx1"/>
                </a:solidFill>
                <a:latin typeface="Arial" panose="020B0604020202020204" pitchFamily="34" charset="0"/>
                <a:cs typeface="Arial" panose="020B0604020202020204" pitchFamily="34" charset="0"/>
              </a:rPr>
              <a:t>In ensuring that key infrastructure maintenance and support services are in place, procurement processes are underway for central support services and security support services. Continuity measures are in place for continued maintenance and support, whilst procurement processes unfold</a:t>
            </a:r>
            <a:r>
              <a:rPr lang="en-US" sz="1600" dirty="0" smtClean="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502708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19206"/>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3</a:t>
            </a:r>
            <a:r>
              <a:rPr lang="en-US" b="1" dirty="0" smtClean="0">
                <a:latin typeface="Arial" panose="020B0604020202020204" pitchFamily="34" charset="0"/>
                <a:cs typeface="Arial" panose="020B0604020202020204" pitchFamily="34" charset="0"/>
              </a:rPr>
              <a:t>. ORGANISATIONAL CONTEXT</a:t>
            </a:r>
            <a:endParaRPr lang="en-ZA" b="1" dirty="0" smtClean="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B51DCC6-E40B-4681-AB98-27BFB69CD2D7}"/>
              </a:ext>
            </a:extLst>
          </p:cNvPr>
          <p:cNvSpPr txBox="1"/>
          <p:nvPr/>
        </p:nvSpPr>
        <p:spPr>
          <a:xfrm>
            <a:off x="758076" y="1500245"/>
            <a:ext cx="7584892" cy="435503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endParaRPr lang="en-ZA" sz="1600" b="1" dirty="0" smtClean="0">
              <a:solidFill>
                <a:schemeClr val="tx1"/>
              </a:solidFill>
              <a:latin typeface="Arial" panose="020B0604020202020204" pitchFamily="34" charset="0"/>
              <a:cs typeface="Arial" panose="020B0604020202020204" pitchFamily="34" charset="0"/>
            </a:endParaRPr>
          </a:p>
          <a:p>
            <a:pPr>
              <a:defRPr/>
            </a:pPr>
            <a:r>
              <a:rPr lang="en-US" sz="1600" b="1" dirty="0" smtClean="0">
                <a:latin typeface="Arial" panose="020B0604020202020204" pitchFamily="34" charset="0"/>
                <a:cs typeface="Arial" panose="020B0604020202020204" pitchFamily="34" charset="0"/>
              </a:rPr>
              <a:t>ICT</a:t>
            </a:r>
            <a:r>
              <a:rPr lang="en-US" sz="1600" dirty="0" smtClean="0">
                <a:latin typeface="Arial" panose="020B0604020202020204" pitchFamily="34" charset="0"/>
                <a:cs typeface="Arial" panose="020B0604020202020204" pitchFamily="34" charset="0"/>
              </a:rPr>
              <a:t>  – </a:t>
            </a:r>
            <a:r>
              <a:rPr lang="en-US" sz="1600" b="1" dirty="0" smtClean="0">
                <a:latin typeface="Arial" panose="020B0604020202020204" pitchFamily="34" charset="0"/>
                <a:cs typeface="Arial" panose="020B0604020202020204" pitchFamily="34" charset="0"/>
              </a:rPr>
              <a:t>RANSOMWARE ATTACK</a:t>
            </a:r>
            <a:endParaRPr lang="en-US" sz="1600" b="1" dirty="0">
              <a:latin typeface="Arial" panose="020B0604020202020204" pitchFamily="34" charset="0"/>
              <a:cs typeface="Arial" panose="020B0604020202020204" pitchFamily="34" charset="0"/>
            </a:endParaRPr>
          </a:p>
          <a:p>
            <a:pPr>
              <a:defRPr/>
            </a:pPr>
            <a:endParaRPr lang="en-US" sz="1600" dirty="0" smtClean="0">
              <a:solidFill>
                <a:srgbClr val="FF0000"/>
              </a:solidFill>
              <a:latin typeface="Arial" panose="020B0604020202020204" pitchFamily="34" charset="0"/>
              <a:cs typeface="Arial" panose="020B0604020202020204" pitchFamily="34" charset="0"/>
            </a:endParaRPr>
          </a:p>
          <a:p>
            <a:pPr marL="176213" indent="-176213" algn="just">
              <a:buFont typeface="Arial" panose="020B0604020202020204" pitchFamily="34" charset="0"/>
              <a:buChar char="•"/>
              <a:defRPr/>
            </a:pPr>
            <a:r>
              <a:rPr lang="en-US" sz="1600" dirty="0" smtClean="0">
                <a:solidFill>
                  <a:schemeClr val="tx1"/>
                </a:solidFill>
                <a:latin typeface="Arial" panose="020B0604020202020204" pitchFamily="34" charset="0"/>
                <a:cs typeface="Arial" panose="020B0604020202020204" pitchFamily="34" charset="0"/>
              </a:rPr>
              <a:t>Unfortunately in September 2021, the Department suffered a ransomware attack, which not only impacted on the delivery of existing services enabled by technology, but also progress on our modernization program. </a:t>
            </a:r>
          </a:p>
          <a:p>
            <a:pPr marL="534988" indent="-360363" algn="just">
              <a:buFont typeface="Arial" panose="020B0604020202020204" pitchFamily="34" charset="0"/>
              <a:buChar char="•"/>
              <a:defRPr/>
            </a:pPr>
            <a:endParaRPr lang="en-US" sz="1050" dirty="0" smtClean="0">
              <a:solidFill>
                <a:schemeClr val="tx1"/>
              </a:solidFill>
              <a:latin typeface="Arial" panose="020B0604020202020204" pitchFamily="34" charset="0"/>
              <a:cs typeface="Arial" panose="020B0604020202020204" pitchFamily="34" charset="0"/>
            </a:endParaRPr>
          </a:p>
          <a:p>
            <a:pPr marL="176213" indent="-176213" algn="jus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W</a:t>
            </a:r>
            <a:r>
              <a:rPr lang="en-US" sz="1600" dirty="0" smtClean="0">
                <a:solidFill>
                  <a:schemeClr val="tx1"/>
                </a:solidFill>
                <a:latin typeface="Arial" panose="020B0604020202020204" pitchFamily="34" charset="0"/>
                <a:cs typeface="Arial" panose="020B0604020202020204" pitchFamily="34" charset="0"/>
              </a:rPr>
              <a:t>ith the support of the relevant state agencies and industry experts, we  managed to restore certain services within a reasonable amount of time (e.g. case recordings with limited features), given the complexity  of the issue at hand, </a:t>
            </a:r>
            <a:r>
              <a:rPr lang="en-US" sz="1600" dirty="0">
                <a:solidFill>
                  <a:schemeClr val="tx1"/>
                </a:solidFill>
                <a:latin typeface="Arial" panose="020B0604020202020204" pitchFamily="34" charset="0"/>
                <a:cs typeface="Arial" panose="020B0604020202020204" pitchFamily="34" charset="0"/>
              </a:rPr>
              <a:t>w</a:t>
            </a:r>
            <a:r>
              <a:rPr lang="en-US" sz="1600" dirty="0" smtClean="0">
                <a:solidFill>
                  <a:schemeClr val="tx1"/>
                </a:solidFill>
                <a:latin typeface="Arial" panose="020B0604020202020204" pitchFamily="34" charset="0"/>
                <a:cs typeface="Arial" panose="020B0604020202020204" pitchFamily="34" charset="0"/>
              </a:rPr>
              <a:t>e are gradually restoring other services.. </a:t>
            </a:r>
          </a:p>
          <a:p>
            <a:pPr marL="534988" indent="-360363" algn="just">
              <a:buFont typeface="Arial" panose="020B0604020202020204" pitchFamily="34" charset="0"/>
              <a:buChar char="•"/>
              <a:defRPr/>
            </a:pPr>
            <a:endParaRPr lang="en-US" sz="1050" dirty="0" smtClean="0">
              <a:solidFill>
                <a:schemeClr val="tx1"/>
              </a:solidFill>
              <a:latin typeface="Arial" panose="020B0604020202020204" pitchFamily="34" charset="0"/>
              <a:cs typeface="Arial" panose="020B0604020202020204" pitchFamily="34" charset="0"/>
            </a:endParaRPr>
          </a:p>
          <a:p>
            <a:pPr marL="176213" indent="-176213" algn="just">
              <a:buFont typeface="Arial" panose="020B0604020202020204" pitchFamily="34" charset="0"/>
              <a:buChar char="•"/>
              <a:defRPr/>
            </a:pPr>
            <a:r>
              <a:rPr lang="en-US" sz="1600" dirty="0" smtClean="0">
                <a:solidFill>
                  <a:schemeClr val="tx1"/>
                </a:solidFill>
                <a:latin typeface="Arial" panose="020B0604020202020204" pitchFamily="34" charset="0"/>
                <a:cs typeface="Arial" panose="020B0604020202020204" pitchFamily="34" charset="0"/>
              </a:rPr>
              <a:t>We are  making efforts to ensure that any service delivery backlogs as a result of the downtime is addressed. In respect of the impact to the modernisation program, we will implement measures to catch-up with the program’s timeframes.</a:t>
            </a:r>
          </a:p>
          <a:p>
            <a:pPr marL="457200" indent="-457200">
              <a:buFont typeface="+mj-lt"/>
              <a:buAutoNum type="alphaLcParenR"/>
              <a:defRPr/>
            </a:pPr>
            <a:endParaRPr lang="en-US" sz="1600" b="1" dirty="0" smtClean="0">
              <a:latin typeface="Arial" panose="020B0604020202020204" pitchFamily="34" charset="0"/>
              <a:cs typeface="Arial" panose="020B0604020202020204" pitchFamily="34" charset="0"/>
            </a:endParaRPr>
          </a:p>
          <a:p>
            <a:pPr>
              <a:defRPr/>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8762323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928914"/>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latin typeface="Arial" panose="020B0604020202020204" pitchFamily="34" charset="0"/>
                <a:cs typeface="Arial" panose="020B0604020202020204" pitchFamily="34" charset="0"/>
              </a:rPr>
              <a:t>4</a:t>
            </a:r>
            <a:r>
              <a:rPr lang="en-US" b="1" dirty="0" smtClean="0">
                <a:latin typeface="Arial" panose="020B0604020202020204" pitchFamily="34" charset="0"/>
                <a:cs typeface="Arial" panose="020B0604020202020204" pitchFamily="34" charset="0"/>
              </a:rPr>
              <a:t>. AUDIT OUTCOME</a:t>
            </a:r>
            <a:endParaRPr lang="en-ZA" b="1" dirty="0"/>
          </a:p>
        </p:txBody>
      </p:sp>
      <p:graphicFrame>
        <p:nvGraphicFramePr>
          <p:cNvPr id="3" name="Table 2"/>
          <p:cNvGraphicFramePr>
            <a:graphicFrameLocks noGrp="1"/>
          </p:cNvGraphicFramePr>
          <p:nvPr>
            <p:extLst>
              <p:ext uri="{D42A27DB-BD31-4B8C-83A1-F6EECF244321}">
                <p14:modId xmlns="" xmlns:p14="http://schemas.microsoft.com/office/powerpoint/2010/main" val="2871299420"/>
              </p:ext>
            </p:extLst>
          </p:nvPr>
        </p:nvGraphicFramePr>
        <p:xfrm>
          <a:off x="729048" y="1825625"/>
          <a:ext cx="7599406" cy="4028066"/>
        </p:xfrm>
        <a:graphic>
          <a:graphicData uri="http://schemas.openxmlformats.org/drawingml/2006/table">
            <a:tbl>
              <a:tblPr firstRow="1" bandRow="1">
                <a:tableStyleId>{5C22544A-7EE6-4342-B048-85BDC9FD1C3A}</a:tableStyleId>
              </a:tblPr>
              <a:tblGrid>
                <a:gridCol w="3798938">
                  <a:extLst>
                    <a:ext uri="{9D8B030D-6E8A-4147-A177-3AD203B41FA5}">
                      <a16:colId xmlns="" xmlns:a16="http://schemas.microsoft.com/office/drawing/2014/main" val="20000"/>
                    </a:ext>
                  </a:extLst>
                </a:gridCol>
                <a:gridCol w="1364060">
                  <a:extLst>
                    <a:ext uri="{9D8B030D-6E8A-4147-A177-3AD203B41FA5}">
                      <a16:colId xmlns="" xmlns:a16="http://schemas.microsoft.com/office/drawing/2014/main" val="20001"/>
                    </a:ext>
                  </a:extLst>
                </a:gridCol>
                <a:gridCol w="1295667">
                  <a:extLst>
                    <a:ext uri="{9D8B030D-6E8A-4147-A177-3AD203B41FA5}">
                      <a16:colId xmlns="" xmlns:a16="http://schemas.microsoft.com/office/drawing/2014/main" val="20002"/>
                    </a:ext>
                  </a:extLst>
                </a:gridCol>
                <a:gridCol w="1140741">
                  <a:extLst>
                    <a:ext uri="{9D8B030D-6E8A-4147-A177-3AD203B41FA5}">
                      <a16:colId xmlns="" xmlns:a16="http://schemas.microsoft.com/office/drawing/2014/main" val="20003"/>
                    </a:ext>
                  </a:extLst>
                </a:gridCol>
              </a:tblGrid>
              <a:tr h="363505">
                <a:tc>
                  <a:txBody>
                    <a:bodyPr/>
                    <a:lstStyle/>
                    <a:p>
                      <a:r>
                        <a:rPr lang="en-ZA" sz="1700" dirty="0" smtClean="0">
                          <a:latin typeface="Arial" pitchFamily="34" charset="0"/>
                          <a:cs typeface="Arial" pitchFamily="34" charset="0"/>
                        </a:rPr>
                        <a:t>Issue</a:t>
                      </a:r>
                      <a:endParaRPr lang="en-ZA" sz="1700" dirty="0">
                        <a:latin typeface="Arial" pitchFamily="34" charset="0"/>
                        <a:cs typeface="Arial" pitchFamily="34" charset="0"/>
                      </a:endParaRPr>
                    </a:p>
                  </a:txBody>
                  <a:tcPr marL="91403" marR="91403"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en-US" sz="1800" dirty="0" smtClean="0"/>
                        <a:t>2018/19</a:t>
                      </a:r>
                      <a:endParaRPr lang="en-US" sz="1800" dirty="0"/>
                    </a:p>
                  </a:txBody>
                  <a:tcPr marL="91403" marR="91403"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en-US" sz="1800" dirty="0" smtClean="0"/>
                        <a:t>2019/20</a:t>
                      </a:r>
                      <a:endParaRPr lang="en-US" sz="1800" dirty="0"/>
                    </a:p>
                  </a:txBody>
                  <a:tcPr marL="91403" marR="91403"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r>
                        <a:rPr lang="en-US" sz="1800" dirty="0" smtClean="0"/>
                        <a:t>2020/21</a:t>
                      </a:r>
                      <a:endParaRPr lang="en-US" sz="1800" dirty="0"/>
                    </a:p>
                  </a:txBody>
                  <a:tcPr marL="91403" marR="91403" marT="45706" marB="45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 xmlns:a16="http://schemas.microsoft.com/office/drawing/2014/main" val="10000"/>
                  </a:ext>
                </a:extLst>
              </a:tr>
              <a:tr h="348357">
                <a:tc gridSpan="2">
                  <a:txBody>
                    <a:bodyPr/>
                    <a:lstStyle/>
                    <a:p>
                      <a:r>
                        <a:rPr lang="en-ZA" sz="1700" b="1" dirty="0" smtClean="0">
                          <a:latin typeface="Arial" pitchFamily="34" charset="0"/>
                          <a:cs typeface="Arial" pitchFamily="34" charset="0"/>
                        </a:rPr>
                        <a:t>Vote Account</a:t>
                      </a:r>
                      <a:endParaRPr lang="en-ZA" sz="1700" b="1" dirty="0">
                        <a:latin typeface="Arial" pitchFamily="34" charset="0"/>
                        <a:cs typeface="Arial" pitchFamily="34" charset="0"/>
                      </a:endParaRPr>
                    </a:p>
                  </a:txBody>
                  <a:tcPr marL="91403" marR="91403" marT="45706" marB="4570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ZA"/>
                    </a:p>
                  </a:txBody>
                  <a:tcPr/>
                </a:tc>
                <a:tc>
                  <a:txBody>
                    <a:bodyPr/>
                    <a:lstStyle/>
                    <a:p>
                      <a:endParaRPr lang="en-ZA" sz="1700" b="1" dirty="0">
                        <a:latin typeface="Arial" pitchFamily="34" charset="0"/>
                        <a:cs typeface="Arial" pitchFamily="34" charset="0"/>
                      </a:endParaRPr>
                    </a:p>
                  </a:txBody>
                  <a:tcPr marL="91403" marR="91403" marT="45706" marB="457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lang="en-ZA" sz="1700" b="1" dirty="0">
                        <a:latin typeface="Arial" pitchFamily="34" charset="0"/>
                        <a:cs typeface="Arial" pitchFamily="34" charset="0"/>
                      </a:endParaRPr>
                    </a:p>
                  </a:txBody>
                  <a:tcPr marL="91403" marR="91403" marT="45706" marB="457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 xmlns:a16="http://schemas.microsoft.com/office/drawing/2014/main" val="10001"/>
                  </a:ext>
                </a:extLst>
              </a:tr>
              <a:tr h="419333">
                <a:tc>
                  <a:txBody>
                    <a:bodyPr/>
                    <a:lstStyle/>
                    <a:p>
                      <a:r>
                        <a:rPr lang="en-ZA" sz="1700" dirty="0" smtClean="0">
                          <a:latin typeface="Arial" pitchFamily="34" charset="0"/>
                          <a:cs typeface="Arial" pitchFamily="34" charset="0"/>
                        </a:rPr>
                        <a:t>Vote Account</a:t>
                      </a:r>
                    </a:p>
                  </a:txBody>
                  <a:tcPr marL="91403" marR="91403" marT="45706" marB="45706">
                    <a:lnL w="12700" cap="flat" cmpd="sng" algn="ctr">
                      <a:solidFill>
                        <a:schemeClr val="tx1"/>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endParaRPr lang="en-US" sz="1800" dirty="0"/>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algn="ctr"/>
                      <a:endParaRPr lang="en-ZA" sz="1700" b="0" dirty="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algn="ctr"/>
                      <a:endParaRPr lang="en-ZA" sz="1700" b="0" dirty="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36690">
                <a:tc>
                  <a:txBody>
                    <a:bodyPr/>
                    <a:lstStyle/>
                    <a:p>
                      <a:r>
                        <a:rPr lang="en-ZA" sz="1700" dirty="0" smtClean="0">
                          <a:latin typeface="Arial" pitchFamily="34" charset="0"/>
                          <a:cs typeface="Arial" pitchFamily="34" charset="0"/>
                        </a:rPr>
                        <a:t>Performance Information</a:t>
                      </a:r>
                      <a:endParaRPr lang="en-ZA" sz="1700" dirty="0">
                        <a:latin typeface="Arial" pitchFamily="34" charset="0"/>
                        <a:cs typeface="Arial" pitchFamily="34" charset="0"/>
                      </a:endParaRPr>
                    </a:p>
                  </a:txBody>
                  <a:tcPr marL="91403" marR="91403" marT="45706" marB="45706">
                    <a:lnL w="12700" cap="flat" cmpd="sng" algn="ctr">
                      <a:solidFill>
                        <a:schemeClr val="tx1"/>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ZA" sz="1700" b="0" dirty="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ZA" sz="1700" b="0" dirty="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12291">
                <a:tc gridSpan="2">
                  <a:txBody>
                    <a:bodyPr/>
                    <a:lstStyle/>
                    <a:p>
                      <a:r>
                        <a:rPr kumimoji="0" lang="en-ZA" sz="1700" b="1" kern="1200" dirty="0" smtClean="0">
                          <a:solidFill>
                            <a:schemeClr val="dk1"/>
                          </a:solidFill>
                          <a:latin typeface="Arial" pitchFamily="34" charset="0"/>
                          <a:ea typeface="+mn-ea"/>
                          <a:cs typeface="Arial" pitchFamily="34" charset="0"/>
                        </a:rPr>
                        <a:t>Funds Under Management</a:t>
                      </a:r>
                      <a:endParaRPr kumimoji="0" lang="en-ZA" sz="1700" b="1" kern="1200" dirty="0">
                        <a:solidFill>
                          <a:schemeClr val="dk1"/>
                        </a:solidFill>
                        <a:latin typeface="Arial" pitchFamily="34" charset="0"/>
                        <a:ea typeface="+mn-ea"/>
                        <a:cs typeface="Arial" pitchFamily="34" charset="0"/>
                      </a:endParaRPr>
                    </a:p>
                  </a:txBody>
                  <a:tcPr marL="91403" marR="91403" marT="45706" marB="4570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ZA"/>
                    </a:p>
                  </a:txBody>
                  <a:tcPr/>
                </a:tc>
                <a:tc>
                  <a:txBody>
                    <a:bodyPr/>
                    <a:lstStyle/>
                    <a:p>
                      <a:endParaRPr kumimoji="0" lang="en-ZA" sz="1700" b="1" kern="1200" dirty="0">
                        <a:solidFill>
                          <a:schemeClr val="dk1"/>
                        </a:solidFill>
                        <a:latin typeface="Arial" pitchFamily="34" charset="0"/>
                        <a:ea typeface="+mn-ea"/>
                        <a:cs typeface="Arial" pitchFamily="34" charset="0"/>
                      </a:endParaRPr>
                    </a:p>
                  </a:txBody>
                  <a:tcPr marL="91403" marR="91403" marT="45706" marB="457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endParaRPr kumimoji="0" lang="en-ZA" sz="1700" b="1" kern="1200" dirty="0">
                        <a:solidFill>
                          <a:schemeClr val="dk1"/>
                        </a:solidFill>
                        <a:latin typeface="Arial" pitchFamily="34" charset="0"/>
                        <a:ea typeface="+mn-ea"/>
                        <a:cs typeface="Arial" pitchFamily="34" charset="0"/>
                      </a:endParaRPr>
                    </a:p>
                  </a:txBody>
                  <a:tcPr marL="91403" marR="91403" marT="45706" marB="457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 xmlns:a16="http://schemas.microsoft.com/office/drawing/2014/main" val="10004"/>
                  </a:ext>
                </a:extLst>
              </a:tr>
              <a:tr h="489112">
                <a:tc>
                  <a:txBody>
                    <a:bodyPr/>
                    <a:lstStyle/>
                    <a:p>
                      <a:r>
                        <a:rPr lang="en-ZA" sz="1700" dirty="0" smtClean="0">
                          <a:latin typeface="Arial" pitchFamily="34" charset="0"/>
                          <a:cs typeface="Arial" pitchFamily="34" charset="0"/>
                        </a:rPr>
                        <a:t>Guardian’s Fund</a:t>
                      </a:r>
                      <a:endParaRPr lang="en-ZA" sz="1700" dirty="0">
                        <a:latin typeface="Arial" pitchFamily="34" charset="0"/>
                        <a:cs typeface="Arial" pitchFamily="34" charset="0"/>
                      </a:endParaRPr>
                    </a:p>
                  </a:txBody>
                  <a:tcPr marL="91403" marR="91403" marT="45706" marB="45706">
                    <a:lnL w="12700" cap="flat" cmpd="sng" algn="ctr">
                      <a:solidFill>
                        <a:schemeClr val="tx1"/>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algn="l"/>
                      <a:endParaRPr lang="en-US" sz="1800" dirty="0"/>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algn="l"/>
                      <a:endParaRPr lang="en-ZA" sz="1700" kern="1200" dirty="0" smtClean="0">
                        <a:solidFill>
                          <a:schemeClr val="tx1"/>
                        </a:solidFill>
                        <a:latin typeface="Arial" pitchFamily="34" charset="0"/>
                        <a:ea typeface="+mn-ea"/>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algn="l"/>
                      <a:endParaRPr lang="en-ZA" sz="1700" kern="1200" dirty="0" smtClean="0">
                        <a:solidFill>
                          <a:schemeClr val="tx1"/>
                        </a:solidFill>
                        <a:latin typeface="Arial" pitchFamily="34" charset="0"/>
                        <a:ea typeface="+mn-ea"/>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89112">
                <a:tc>
                  <a:txBody>
                    <a:bodyPr/>
                    <a:lstStyle/>
                    <a:p>
                      <a:r>
                        <a:rPr lang="en-ZA" sz="1700" dirty="0" smtClean="0">
                          <a:latin typeface="Arial" pitchFamily="34" charset="0"/>
                          <a:cs typeface="Arial" pitchFamily="34" charset="0"/>
                        </a:rPr>
                        <a:t>CARA Fund</a:t>
                      </a:r>
                    </a:p>
                  </a:txBody>
                  <a:tcPr marL="91403" marR="91403" marT="45706" marB="45706">
                    <a:lnL w="12700" cap="flat" cmpd="sng" algn="ctr">
                      <a:solidFill>
                        <a:schemeClr val="tx1"/>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algn="l"/>
                      <a:endParaRPr lang="en-US" sz="1800" dirty="0"/>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700" dirty="0" smtClean="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700" dirty="0" smtClean="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489112">
                <a:tc>
                  <a:txBody>
                    <a:bodyPr/>
                    <a:lstStyle/>
                    <a:p>
                      <a:r>
                        <a:rPr lang="en-ZA" sz="1700" dirty="0" smtClean="0">
                          <a:latin typeface="Arial" pitchFamily="34" charset="0"/>
                          <a:cs typeface="Arial" pitchFamily="34" charset="0"/>
                        </a:rPr>
                        <a:t>President's Fund</a:t>
                      </a:r>
                    </a:p>
                  </a:txBody>
                  <a:tcPr marL="91403" marR="91403" marT="45706" marB="45706">
                    <a:lnL w="12700" cap="flat" cmpd="sng" algn="ctr">
                      <a:solidFill>
                        <a:schemeClr val="tx1"/>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algn="l"/>
                      <a:endParaRPr lang="en-US" sz="1800" dirty="0"/>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700" dirty="0" smtClean="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700" dirty="0" smtClean="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476192">
                <a:tc>
                  <a:txBody>
                    <a:bodyPr/>
                    <a:lstStyle/>
                    <a:p>
                      <a:r>
                        <a:rPr lang="en-ZA" sz="1700" dirty="0" smtClean="0">
                          <a:latin typeface="Arial" pitchFamily="34" charset="0"/>
                          <a:cs typeface="Arial" pitchFamily="34" charset="0"/>
                        </a:rPr>
                        <a:t>Third party Funds</a:t>
                      </a:r>
                      <a:endParaRPr lang="en-ZA" sz="1700" dirty="0">
                        <a:latin typeface="Arial" pitchFamily="34" charset="0"/>
                        <a:cs typeface="Arial" pitchFamily="34" charset="0"/>
                      </a:endParaRPr>
                    </a:p>
                  </a:txBody>
                  <a:tcPr marL="91403" marR="91403" marT="45706" marB="45706">
                    <a:lnL w="12700" cap="flat" cmpd="sng" algn="ctr">
                      <a:solidFill>
                        <a:schemeClr val="tx1"/>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algn="l"/>
                      <a:endParaRPr lang="en-US" sz="1800" dirty="0"/>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700" dirty="0" smtClean="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700" dirty="0" smtClean="0">
                        <a:solidFill>
                          <a:schemeClr val="tx1"/>
                        </a:solidFill>
                        <a:latin typeface="Arial" pitchFamily="34" charset="0"/>
                        <a:cs typeface="Arial" pitchFamily="34" charset="0"/>
                      </a:endParaRPr>
                    </a:p>
                  </a:txBody>
                  <a:tcPr marL="91403" marR="91403" marT="45706" marB="45706">
                    <a:lnL w="12700" cap="flat" cmpd="sng" algn="ctr">
                      <a:solidFill>
                        <a:srgbClr val="C4BA7E"/>
                      </a:solidFill>
                      <a:prstDash val="solid"/>
                      <a:round/>
                      <a:headEnd type="none" w="med" len="med"/>
                      <a:tailEnd type="none" w="med" len="med"/>
                    </a:lnL>
                    <a:lnR w="12700" cap="flat" cmpd="sng" algn="ctr">
                      <a:solidFill>
                        <a:srgbClr val="C4BA7E"/>
                      </a:solidFill>
                      <a:prstDash val="solid"/>
                      <a:round/>
                      <a:headEnd type="none" w="med" len="med"/>
                      <a:tailEnd type="none" w="med" len="med"/>
                    </a:lnR>
                    <a:lnT w="12700" cap="flat" cmpd="sng" algn="ctr">
                      <a:solidFill>
                        <a:srgbClr val="C4BA7E"/>
                      </a:solidFill>
                      <a:prstDash val="solid"/>
                      <a:round/>
                      <a:headEnd type="none" w="med" len="med"/>
                      <a:tailEnd type="none" w="med" len="med"/>
                    </a:lnT>
                    <a:lnB w="12700" cap="flat" cmpd="sng" algn="ctr">
                      <a:solidFill>
                        <a:srgbClr val="C4BA7E"/>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bl>
          </a:graphicData>
        </a:graphic>
      </p:graphicFrame>
      <p:pic>
        <p:nvPicPr>
          <p:cNvPr id="7" name="Picture 17" descr="sad_smiley.jpg"/>
          <p:cNvPicPr>
            <a:picLocks noChangeAspect="1"/>
          </p:cNvPicPr>
          <p:nvPr/>
        </p:nvPicPr>
        <p:blipFill>
          <a:blip r:embed="rId2">
            <a:extLst>
              <a:ext uri="{28A0092B-C50C-407E-A947-70E740481C1C}">
                <a14:useLocalDpi xmlns="" xmlns:a14="http://schemas.microsoft.com/office/drawing/2010/main" val="0"/>
              </a:ext>
            </a:extLst>
          </a:blip>
          <a:srcRect l="12503" t="12503" r="8337" b="12503"/>
          <a:stretch>
            <a:fillRect/>
          </a:stretch>
        </p:blipFill>
        <p:spPr bwMode="auto">
          <a:xfrm>
            <a:off x="4901588" y="2585357"/>
            <a:ext cx="37465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7" descr="sad_smiley.jpg"/>
          <p:cNvPicPr>
            <a:picLocks noChangeAspect="1"/>
          </p:cNvPicPr>
          <p:nvPr/>
        </p:nvPicPr>
        <p:blipFill>
          <a:blip r:embed="rId2">
            <a:extLst>
              <a:ext uri="{28A0092B-C50C-407E-A947-70E740481C1C}">
                <a14:useLocalDpi xmlns="" xmlns:a14="http://schemas.microsoft.com/office/drawing/2010/main" val="0"/>
              </a:ext>
            </a:extLst>
          </a:blip>
          <a:srcRect l="12503" t="12503" r="8337" b="12503"/>
          <a:stretch>
            <a:fillRect/>
          </a:stretch>
        </p:blipFill>
        <p:spPr bwMode="auto">
          <a:xfrm>
            <a:off x="6362155" y="2585357"/>
            <a:ext cx="37465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7" descr="sad_smiley.jpg"/>
          <p:cNvPicPr>
            <a:picLocks noChangeAspect="1"/>
          </p:cNvPicPr>
          <p:nvPr/>
        </p:nvPicPr>
        <p:blipFill>
          <a:blip r:embed="rId2">
            <a:extLst>
              <a:ext uri="{28A0092B-C50C-407E-A947-70E740481C1C}">
                <a14:useLocalDpi xmlns="" xmlns:a14="http://schemas.microsoft.com/office/drawing/2010/main" val="0"/>
              </a:ext>
            </a:extLst>
          </a:blip>
          <a:srcRect l="12503" t="12503" r="8337" b="12503"/>
          <a:stretch>
            <a:fillRect/>
          </a:stretch>
        </p:blipFill>
        <p:spPr bwMode="auto">
          <a:xfrm>
            <a:off x="7621312" y="2585357"/>
            <a:ext cx="37465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7" descr="sad_smiley.jpg"/>
          <p:cNvPicPr>
            <a:picLocks noChangeAspect="1"/>
          </p:cNvPicPr>
          <p:nvPr/>
        </p:nvPicPr>
        <p:blipFill>
          <a:blip r:embed="rId2">
            <a:extLst>
              <a:ext uri="{28A0092B-C50C-407E-A947-70E740481C1C}">
                <a14:useLocalDpi xmlns="" xmlns:a14="http://schemas.microsoft.com/office/drawing/2010/main" val="0"/>
              </a:ext>
            </a:extLst>
          </a:blip>
          <a:srcRect l="12503" t="12503" r="8337" b="12503"/>
          <a:stretch>
            <a:fillRect/>
          </a:stretch>
        </p:blipFill>
        <p:spPr bwMode="auto">
          <a:xfrm>
            <a:off x="4901588" y="3028950"/>
            <a:ext cx="37465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7" descr="sad_smiley.jpg"/>
          <p:cNvPicPr>
            <a:picLocks noChangeAspect="1"/>
          </p:cNvPicPr>
          <p:nvPr/>
        </p:nvPicPr>
        <p:blipFill>
          <a:blip r:embed="rId2">
            <a:extLst>
              <a:ext uri="{28A0092B-C50C-407E-A947-70E740481C1C}">
                <a14:useLocalDpi xmlns="" xmlns:a14="http://schemas.microsoft.com/office/drawing/2010/main" val="0"/>
              </a:ext>
            </a:extLst>
          </a:blip>
          <a:srcRect l="12503" t="12503" r="8337" b="12503"/>
          <a:stretch>
            <a:fillRect/>
          </a:stretch>
        </p:blipFill>
        <p:spPr bwMode="auto">
          <a:xfrm>
            <a:off x="6362155" y="3046642"/>
            <a:ext cx="37465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7" descr="sad_smiley.jpg"/>
          <p:cNvPicPr>
            <a:picLocks noChangeAspect="1"/>
          </p:cNvPicPr>
          <p:nvPr/>
        </p:nvPicPr>
        <p:blipFill>
          <a:blip r:embed="rId2">
            <a:extLst>
              <a:ext uri="{28A0092B-C50C-407E-A947-70E740481C1C}">
                <a14:useLocalDpi xmlns="" xmlns:a14="http://schemas.microsoft.com/office/drawing/2010/main" val="0"/>
              </a:ext>
            </a:extLst>
          </a:blip>
          <a:srcRect l="12503" t="12503" r="8337" b="12503"/>
          <a:stretch>
            <a:fillRect/>
          </a:stretch>
        </p:blipFill>
        <p:spPr bwMode="auto">
          <a:xfrm>
            <a:off x="7621312" y="3056166"/>
            <a:ext cx="37465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25" descr="green smiley.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837193" y="4006432"/>
            <a:ext cx="358775"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25" descr="green smiley.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388009" y="4006432"/>
            <a:ext cx="348796"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25" descr="green smiley.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559197" y="4006432"/>
            <a:ext cx="358775"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25" descr="green smiley.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860381" y="4496289"/>
            <a:ext cx="358775"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25" descr="green smiley.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388009" y="4496289"/>
            <a:ext cx="358775"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25" descr="green smiley.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559197" y="4496289"/>
            <a:ext cx="358775"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25" descr="green smiley.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857481" y="4976693"/>
            <a:ext cx="358775"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5" descr="green smiley.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388009" y="5014143"/>
            <a:ext cx="358775"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5" descr="green smiley.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559197" y="4972915"/>
            <a:ext cx="358775"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5" descr="green smiley.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860381" y="5466550"/>
            <a:ext cx="358775"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5" descr="green smiley.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397988" y="5444892"/>
            <a:ext cx="358775"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25" descr="green smiley.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559197" y="5456425"/>
            <a:ext cx="349480"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474321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29047" y="848247"/>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latin typeface="Arial" panose="020B0604020202020204" pitchFamily="34" charset="0"/>
                <a:cs typeface="Arial" panose="020B0604020202020204" pitchFamily="34" charset="0"/>
              </a:rPr>
              <a:t>4</a:t>
            </a:r>
            <a:r>
              <a:rPr lang="en-US" b="1" dirty="0" smtClean="0">
                <a:latin typeface="Arial" panose="020B0604020202020204" pitchFamily="34" charset="0"/>
                <a:cs typeface="Arial" panose="020B0604020202020204" pitchFamily="34" charset="0"/>
              </a:rPr>
              <a:t>. AUDIT OUTCOME</a:t>
            </a:r>
            <a:endParaRPr lang="en-ZA" b="1" dirty="0" smtClean="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B51DCC6-E40B-4681-AB98-27BFB69CD2D7}"/>
              </a:ext>
            </a:extLst>
          </p:cNvPr>
          <p:cNvSpPr txBox="1"/>
          <p:nvPr/>
        </p:nvSpPr>
        <p:spPr>
          <a:xfrm>
            <a:off x="729047" y="1633206"/>
            <a:ext cx="7599407" cy="341632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1200"/>
              </a:spcBef>
              <a:spcAft>
                <a:spcPct val="0"/>
              </a:spcAft>
              <a:buClr>
                <a:schemeClr val="tx1"/>
              </a:buClr>
              <a:defRPr/>
            </a:pPr>
            <a:r>
              <a:rPr lang="en-ZA" altLang="en-US" sz="1600" dirty="0">
                <a:solidFill>
                  <a:schemeClr val="tx1"/>
                </a:solidFill>
                <a:latin typeface="Arial" panose="020B0604020202020204" pitchFamily="34" charset="0"/>
                <a:cs typeface="Arial" panose="020B0604020202020204" pitchFamily="34" charset="0"/>
              </a:rPr>
              <a:t>The Department received a qualified audit opinion on the Vote Account and </a:t>
            </a:r>
            <a:r>
              <a:rPr lang="en-ZA" altLang="en-US" sz="1600" dirty="0" smtClean="0">
                <a:solidFill>
                  <a:schemeClr val="tx1"/>
                </a:solidFill>
                <a:latin typeface="Arial" panose="020B0604020202020204" pitchFamily="34" charset="0"/>
                <a:cs typeface="Arial" panose="020B0604020202020204" pitchFamily="34" charset="0"/>
              </a:rPr>
              <a:t>Predetermines Objectives. </a:t>
            </a:r>
          </a:p>
          <a:p>
            <a:pPr>
              <a:spcBef>
                <a:spcPts val="1200"/>
              </a:spcBef>
              <a:spcAft>
                <a:spcPct val="0"/>
              </a:spcAft>
              <a:buClr>
                <a:schemeClr val="tx1"/>
              </a:buClr>
              <a:defRPr/>
            </a:pPr>
            <a:r>
              <a:rPr lang="en-ZA" altLang="en-US" sz="1600" b="1" dirty="0" smtClean="0">
                <a:solidFill>
                  <a:srgbClr val="C00000"/>
                </a:solidFill>
                <a:latin typeface="Arial" panose="020B0604020202020204" pitchFamily="34" charset="0"/>
                <a:cs typeface="Arial" panose="020B0604020202020204" pitchFamily="34" charset="0"/>
              </a:rPr>
              <a:t>Basis </a:t>
            </a:r>
            <a:r>
              <a:rPr lang="en-ZA" altLang="en-US" sz="1600" b="1" dirty="0">
                <a:solidFill>
                  <a:srgbClr val="C00000"/>
                </a:solidFill>
                <a:latin typeface="Arial" panose="020B0604020202020204" pitchFamily="34" charset="0"/>
                <a:cs typeface="Arial" panose="020B0604020202020204" pitchFamily="34" charset="0"/>
              </a:rPr>
              <a:t>for Audit </a:t>
            </a:r>
            <a:r>
              <a:rPr lang="en-ZA" altLang="en-US" sz="1600" b="1" dirty="0" smtClean="0">
                <a:solidFill>
                  <a:srgbClr val="C00000"/>
                </a:solidFill>
                <a:latin typeface="Arial" panose="020B0604020202020204" pitchFamily="34" charset="0"/>
                <a:cs typeface="Arial" panose="020B0604020202020204" pitchFamily="34" charset="0"/>
              </a:rPr>
              <a:t>Qualification:</a:t>
            </a:r>
            <a:endParaRPr lang="en-ZA" altLang="en-US" sz="1600" dirty="0" smtClean="0">
              <a:solidFill>
                <a:schemeClr val="tx1"/>
              </a:solidFill>
              <a:latin typeface="Arial" panose="020B0604020202020204" pitchFamily="34" charset="0"/>
              <a:cs typeface="Arial" panose="020B0604020202020204" pitchFamily="34" charset="0"/>
            </a:endParaRPr>
          </a:p>
          <a:p>
            <a:pPr marL="285750" indent="-285750" algn="just">
              <a:spcBef>
                <a:spcPts val="1200"/>
              </a:spcBef>
              <a:spcAft>
                <a:spcPct val="0"/>
              </a:spcAft>
              <a:buClr>
                <a:schemeClr val="tx1"/>
              </a:buClr>
              <a:buFont typeface="Arial" panose="020B0604020202020204" pitchFamily="34" charset="0"/>
              <a:buChar char="•"/>
              <a:defRPr/>
            </a:pPr>
            <a:r>
              <a:rPr lang="en-US" sz="1600" b="1" dirty="0" smtClean="0">
                <a:solidFill>
                  <a:schemeClr val="tx1"/>
                </a:solidFill>
                <a:latin typeface="Arial" panose="020B0604020202020204" pitchFamily="34" charset="0"/>
                <a:cs typeface="Arial" panose="020B0604020202020204" pitchFamily="34" charset="0"/>
              </a:rPr>
              <a:t>Vote Account: Contingent liabilities</a:t>
            </a:r>
            <a:r>
              <a:rPr lang="en-US" sz="1600" dirty="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The department did not have adequate internal controls to estimate the likely settlement amounts for claims against the state </a:t>
            </a:r>
          </a:p>
          <a:p>
            <a:pPr marL="285750" indent="-285750" algn="just">
              <a:spcBef>
                <a:spcPts val="1200"/>
              </a:spcBef>
              <a:spcAft>
                <a:spcPct val="0"/>
              </a:spcAft>
              <a:buClr>
                <a:schemeClr val="tx1"/>
              </a:buClr>
              <a:buFont typeface="Arial" panose="020B0604020202020204" pitchFamily="34" charset="0"/>
              <a:buChar char="•"/>
              <a:defRPr/>
            </a:pPr>
            <a:r>
              <a:rPr lang="en-ZA" altLang="en-US" sz="1600" b="1" dirty="0" smtClean="0">
                <a:solidFill>
                  <a:schemeClr val="tx1"/>
                </a:solidFill>
                <a:latin typeface="Arial" panose="020B0604020202020204" pitchFamily="34" charset="0"/>
                <a:cs typeface="Arial" panose="020B0604020202020204" pitchFamily="34" charset="0"/>
              </a:rPr>
              <a:t>Predetermined </a:t>
            </a:r>
            <a:r>
              <a:rPr lang="en-ZA" altLang="en-US" sz="1600" b="1" dirty="0">
                <a:solidFill>
                  <a:schemeClr val="tx1"/>
                </a:solidFill>
                <a:latin typeface="Arial" panose="020B0604020202020204" pitchFamily="34" charset="0"/>
                <a:cs typeface="Arial" panose="020B0604020202020204" pitchFamily="34" charset="0"/>
              </a:rPr>
              <a:t>Objectives: (Programme </a:t>
            </a:r>
            <a:r>
              <a:rPr lang="en-ZA" altLang="en-US" sz="1600" b="1" dirty="0" smtClean="0">
                <a:solidFill>
                  <a:schemeClr val="tx1"/>
                </a:solidFill>
                <a:latin typeface="Arial" panose="020B0604020202020204" pitchFamily="34" charset="0"/>
                <a:cs typeface="Arial" panose="020B0604020202020204" pitchFamily="34" charset="0"/>
              </a:rPr>
              <a:t>2 </a:t>
            </a:r>
            <a:r>
              <a:rPr lang="en-ZA" sz="1600" b="1" dirty="0">
                <a:solidFill>
                  <a:schemeClr val="tx1"/>
                </a:solidFill>
                <a:latin typeface="Arial" panose="020B0604020202020204" pitchFamily="34" charset="0"/>
                <a:cs typeface="Arial" panose="020B0604020202020204" pitchFamily="34" charset="0"/>
              </a:rPr>
              <a:t>Court Service</a:t>
            </a:r>
            <a:r>
              <a:rPr lang="en-ZA" altLang="en-US" sz="1600" b="1" dirty="0" smtClean="0">
                <a:solidFill>
                  <a:schemeClr val="tx1"/>
                </a:solidFill>
                <a:latin typeface="Arial" panose="020B0604020202020204" pitchFamily="34" charset="0"/>
                <a:cs typeface="Arial" panose="020B0604020202020204" pitchFamily="34" charset="0"/>
              </a:rPr>
              <a:t> </a:t>
            </a:r>
            <a:r>
              <a:rPr lang="en-ZA" altLang="en-US" sz="1600" b="1" dirty="0">
                <a:solidFill>
                  <a:schemeClr val="tx1"/>
                </a:solidFill>
                <a:latin typeface="Arial" panose="020B0604020202020204" pitchFamily="34" charset="0"/>
                <a:cs typeface="Arial" panose="020B0604020202020204" pitchFamily="34" charset="0"/>
              </a:rPr>
              <a:t>selected for </a:t>
            </a:r>
            <a:r>
              <a:rPr lang="en-ZA" altLang="en-US" sz="1600" b="1" dirty="0" smtClean="0">
                <a:solidFill>
                  <a:schemeClr val="tx1"/>
                </a:solidFill>
                <a:latin typeface="Arial" panose="020B0604020202020204" pitchFamily="34" charset="0"/>
                <a:cs typeface="Arial" panose="020B0604020202020204" pitchFamily="34" charset="0"/>
              </a:rPr>
              <a:t>audit) - </a:t>
            </a:r>
            <a:r>
              <a:rPr lang="en-ZA" sz="1600" dirty="0">
                <a:latin typeface="Arial" panose="020B0604020202020204" pitchFamily="34" charset="0"/>
                <a:cs typeface="Arial" panose="020B0604020202020204" pitchFamily="34" charset="0"/>
              </a:rPr>
              <a:t>The achievements reported in the annual performance report materially differed from the supporting evidence </a:t>
            </a:r>
            <a:r>
              <a:rPr lang="en-ZA" sz="1600" dirty="0" smtClean="0">
                <a:latin typeface="Arial" panose="020B0604020202020204" pitchFamily="34" charset="0"/>
                <a:cs typeface="Arial" panose="020B0604020202020204" pitchFamily="34" charset="0"/>
              </a:rPr>
              <a:t>provided.</a:t>
            </a:r>
            <a:endParaRPr lang="en-ZA" altLang="en-US" sz="1600" dirty="0" smtClean="0">
              <a:solidFill>
                <a:schemeClr val="tx1"/>
              </a:solidFill>
              <a:latin typeface="Arial" panose="020B0604020202020204" pitchFamily="34" charset="0"/>
              <a:cs typeface="Arial" panose="020B0604020202020204" pitchFamily="34" charset="0"/>
            </a:endParaRPr>
          </a:p>
          <a:p>
            <a:pPr algn="just">
              <a:spcBef>
                <a:spcPts val="1200"/>
              </a:spcBef>
              <a:spcAft>
                <a:spcPct val="0"/>
              </a:spcAft>
              <a:buClr>
                <a:schemeClr val="tx1"/>
              </a:buClr>
              <a:defRPr/>
            </a:pPr>
            <a:r>
              <a:rPr lang="en-ZA" altLang="en-US" sz="1600" b="1" dirty="0" smtClean="0">
                <a:solidFill>
                  <a:schemeClr val="accent6">
                    <a:lumMod val="75000"/>
                  </a:schemeClr>
                </a:solidFill>
                <a:latin typeface="Arial" panose="020B0604020202020204" pitchFamily="34" charset="0"/>
                <a:cs typeface="Arial" panose="020B0604020202020204" pitchFamily="34" charset="0"/>
              </a:rPr>
              <a:t>Guardian’s </a:t>
            </a:r>
            <a:r>
              <a:rPr lang="en-ZA" altLang="en-US" sz="1600" b="1" dirty="0">
                <a:solidFill>
                  <a:schemeClr val="accent6">
                    <a:lumMod val="75000"/>
                  </a:schemeClr>
                </a:solidFill>
                <a:latin typeface="Arial" panose="020B0604020202020204" pitchFamily="34" charset="0"/>
                <a:cs typeface="Arial" panose="020B0604020202020204" pitchFamily="34" charset="0"/>
              </a:rPr>
              <a:t>Fund, CARA and President’s Funds, all have sustained clean audits.   </a:t>
            </a:r>
          </a:p>
        </p:txBody>
      </p:sp>
    </p:spTree>
    <p:extLst>
      <p:ext uri="{BB962C8B-B14F-4D97-AF65-F5344CB8AC3E}">
        <p14:creationId xmlns="" xmlns:p14="http://schemas.microsoft.com/office/powerpoint/2010/main" val="13340136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928914"/>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1. INTRODUCTION</a:t>
            </a:r>
            <a:endParaRPr lang="en-ZA"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B51DCC6-E40B-4681-AB98-27BFB69CD2D7}"/>
              </a:ext>
            </a:extLst>
          </p:cNvPr>
          <p:cNvSpPr txBox="1"/>
          <p:nvPr/>
        </p:nvSpPr>
        <p:spPr>
          <a:xfrm>
            <a:off x="758077" y="1658606"/>
            <a:ext cx="7570378" cy="403187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defTabSz="685800">
              <a:lnSpc>
                <a:spcPct val="200000"/>
              </a:lnSpc>
            </a:pPr>
            <a:r>
              <a:rPr lang="en-US" sz="1600" b="1" dirty="0">
                <a:solidFill>
                  <a:schemeClr val="tx1"/>
                </a:solidFill>
                <a:latin typeface="Arial" panose="020B0604020202020204" pitchFamily="34" charset="0"/>
                <a:cs typeface="Arial" panose="020B0604020202020204" pitchFamily="34" charset="0"/>
              </a:rPr>
              <a:t>The purpose of the presentation is </a:t>
            </a:r>
            <a:r>
              <a:rPr lang="en-US" sz="1600" b="1" dirty="0" smtClean="0">
                <a:solidFill>
                  <a:schemeClr val="tx1"/>
                </a:solidFill>
                <a:latin typeface="Arial" panose="020B0604020202020204" pitchFamily="34" charset="0"/>
                <a:cs typeface="Arial" panose="020B0604020202020204" pitchFamily="34" charset="0"/>
              </a:rPr>
              <a:t>to:</a:t>
            </a:r>
            <a:endParaRPr lang="en-US" sz="1600" b="1" dirty="0">
              <a:solidFill>
                <a:schemeClr val="tx1"/>
              </a:solidFill>
              <a:latin typeface="Arial" panose="020B0604020202020204" pitchFamily="34" charset="0"/>
              <a:cs typeface="Arial" panose="020B0604020202020204" pitchFamily="34" charset="0"/>
            </a:endParaRPr>
          </a:p>
          <a:p>
            <a:pPr marL="342900" indent="-342900" algn="just" defTabSz="685800">
              <a:lnSpc>
                <a:spcPct val="200000"/>
              </a:lnSpc>
              <a:buFont typeface="+mj-lt"/>
              <a:buAutoNum type="alphaLcParenR"/>
            </a:pPr>
            <a:r>
              <a:rPr lang="en-US" sz="1600" dirty="0" smtClean="0">
                <a:solidFill>
                  <a:schemeClr val="tx1"/>
                </a:solidFill>
                <a:latin typeface="Arial" panose="020B0604020202020204" pitchFamily="34" charset="0"/>
                <a:cs typeface="Arial" panose="020B0604020202020204" pitchFamily="34" charset="0"/>
              </a:rPr>
              <a:t>Reflect </a:t>
            </a:r>
            <a:r>
              <a:rPr lang="en-US" sz="1600" dirty="0">
                <a:solidFill>
                  <a:schemeClr val="tx1"/>
                </a:solidFill>
                <a:latin typeface="Arial" panose="020B0604020202020204" pitchFamily="34" charset="0"/>
                <a:cs typeface="Arial" panose="020B0604020202020204" pitchFamily="34" charset="0"/>
              </a:rPr>
              <a:t>on </a:t>
            </a:r>
            <a:r>
              <a:rPr lang="en-US" sz="1600" b="1" dirty="0">
                <a:solidFill>
                  <a:schemeClr val="tx1"/>
                </a:solidFill>
                <a:latin typeface="Arial" panose="020B0604020202020204" pitchFamily="34" charset="0"/>
                <a:cs typeface="Arial" panose="020B0604020202020204" pitchFamily="34" charset="0"/>
              </a:rPr>
              <a:t>key achievements </a:t>
            </a:r>
            <a:r>
              <a:rPr lang="en-US" sz="1600" dirty="0">
                <a:solidFill>
                  <a:schemeClr val="tx1"/>
                </a:solidFill>
                <a:latin typeface="Arial" panose="020B0604020202020204" pitchFamily="34" charset="0"/>
                <a:cs typeface="Arial" panose="020B0604020202020204" pitchFamily="34" charset="0"/>
              </a:rPr>
              <a:t>and c</a:t>
            </a:r>
            <a:r>
              <a:rPr lang="en-US" sz="1600" b="1" dirty="0">
                <a:solidFill>
                  <a:schemeClr val="tx1"/>
                </a:solidFill>
                <a:latin typeface="Arial" panose="020B0604020202020204" pitchFamily="34" charset="0"/>
                <a:cs typeface="Arial" panose="020B0604020202020204" pitchFamily="34" charset="0"/>
              </a:rPr>
              <a:t>hallenges</a:t>
            </a:r>
            <a:r>
              <a:rPr lang="en-US" sz="1600" dirty="0">
                <a:solidFill>
                  <a:schemeClr val="tx1"/>
                </a:solidFill>
                <a:latin typeface="Arial" panose="020B0604020202020204" pitchFamily="34" charset="0"/>
                <a:cs typeface="Arial" panose="020B0604020202020204" pitchFamily="34" charset="0"/>
              </a:rPr>
              <a:t> experienced during </a:t>
            </a:r>
            <a:r>
              <a:rPr lang="en-US" sz="1600" dirty="0" smtClean="0">
                <a:solidFill>
                  <a:schemeClr val="tx1"/>
                </a:solidFill>
                <a:latin typeface="Arial" panose="020B0604020202020204" pitchFamily="34" charset="0"/>
                <a:cs typeface="Arial" panose="020B0604020202020204" pitchFamily="34" charset="0"/>
              </a:rPr>
              <a:t>the 2020/21 financial year;</a:t>
            </a:r>
          </a:p>
          <a:p>
            <a:pPr marL="342900" indent="-342900" algn="just" defTabSz="685800">
              <a:lnSpc>
                <a:spcPct val="200000"/>
              </a:lnSpc>
              <a:buFont typeface="+mj-lt"/>
              <a:buAutoNum type="alphaLcParenR"/>
            </a:pPr>
            <a:r>
              <a:rPr lang="en-US" sz="1600" dirty="0" smtClean="0">
                <a:solidFill>
                  <a:schemeClr val="tx1"/>
                </a:solidFill>
                <a:latin typeface="Arial" panose="020B0604020202020204" pitchFamily="34" charset="0"/>
                <a:cs typeface="Arial" panose="020B0604020202020204" pitchFamily="34" charset="0"/>
              </a:rPr>
              <a:t>Highlight 2020/21 </a:t>
            </a:r>
            <a:r>
              <a:rPr lang="en-US" sz="1600" b="1" dirty="0">
                <a:solidFill>
                  <a:schemeClr val="tx1"/>
                </a:solidFill>
                <a:latin typeface="Arial" panose="020B0604020202020204" pitchFamily="34" charset="0"/>
                <a:cs typeface="Arial" panose="020B0604020202020204" pitchFamily="34" charset="0"/>
              </a:rPr>
              <a:t>Audit Outcome</a:t>
            </a:r>
            <a:r>
              <a:rPr lang="en-US" sz="1600" dirty="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Outline </a:t>
            </a:r>
            <a:r>
              <a:rPr lang="en-US" sz="1600" b="1" dirty="0" smtClean="0">
                <a:solidFill>
                  <a:schemeClr val="tx1"/>
                </a:solidFill>
                <a:latin typeface="Arial" panose="020B0604020202020204" pitchFamily="34" charset="0"/>
                <a:cs typeface="Arial" panose="020B0604020202020204" pitchFamily="34" charset="0"/>
              </a:rPr>
              <a:t>strategy to overcome areas of underperformance</a:t>
            </a:r>
            <a:r>
              <a:rPr lang="en-US" sz="1600" dirty="0" smtClean="0">
                <a:solidFill>
                  <a:schemeClr val="tx1"/>
                </a:solidFill>
                <a:latin typeface="Arial" panose="020B0604020202020204" pitchFamily="34" charset="0"/>
                <a:cs typeface="Arial" panose="020B0604020202020204" pitchFamily="34" charset="0"/>
              </a:rPr>
              <a:t>; </a:t>
            </a:r>
          </a:p>
          <a:p>
            <a:pPr marL="342900" indent="-342900" algn="just" defTabSz="685800">
              <a:lnSpc>
                <a:spcPct val="200000"/>
              </a:lnSpc>
              <a:buFont typeface="+mj-lt"/>
              <a:buAutoNum type="alphaLcParenR"/>
            </a:pPr>
            <a:r>
              <a:rPr lang="en-US" sz="1600" dirty="0" smtClean="0">
                <a:solidFill>
                  <a:schemeClr val="tx1"/>
                </a:solidFill>
                <a:latin typeface="Arial" panose="020B0604020202020204" pitchFamily="34" charset="0"/>
                <a:cs typeface="Arial" panose="020B0604020202020204" pitchFamily="34" charset="0"/>
              </a:rPr>
              <a:t>Provide the </a:t>
            </a:r>
            <a:r>
              <a:rPr lang="en-US" sz="1600" b="1" dirty="0" smtClean="0">
                <a:solidFill>
                  <a:schemeClr val="tx1"/>
                </a:solidFill>
                <a:latin typeface="Arial" panose="020B0604020202020204" pitchFamily="34" charset="0"/>
                <a:cs typeface="Arial" panose="020B0604020202020204" pitchFamily="34" charset="0"/>
              </a:rPr>
              <a:t>actual achievements</a:t>
            </a:r>
            <a:r>
              <a:rPr lang="en-US" sz="1600" dirty="0" smtClean="0">
                <a:solidFill>
                  <a:schemeClr val="tx1"/>
                </a:solidFill>
                <a:latin typeface="Arial" panose="020B0604020202020204" pitchFamily="34" charset="0"/>
                <a:cs typeface="Arial" panose="020B0604020202020204" pitchFamily="34" charset="0"/>
              </a:rPr>
              <a:t> against the </a:t>
            </a:r>
            <a:r>
              <a:rPr lang="en-US" sz="1600" b="1" dirty="0">
                <a:solidFill>
                  <a:schemeClr val="tx1"/>
                </a:solidFill>
                <a:latin typeface="Arial" panose="020B0604020202020204" pitchFamily="34" charset="0"/>
                <a:cs typeface="Arial" panose="020B0604020202020204" pitchFamily="34" charset="0"/>
              </a:rPr>
              <a:t>predetermined </a:t>
            </a:r>
            <a:r>
              <a:rPr lang="en-US" sz="1600" dirty="0">
                <a:solidFill>
                  <a:schemeClr val="tx1"/>
                </a:solidFill>
                <a:latin typeface="Arial" panose="020B0604020202020204" pitchFamily="34" charset="0"/>
                <a:cs typeface="Arial" panose="020B0604020202020204" pitchFamily="34" charset="0"/>
              </a:rPr>
              <a:t>annual targets as outlined in the 2020/21 Annual Performance </a:t>
            </a:r>
            <a:r>
              <a:rPr lang="en-US" sz="1600" dirty="0" smtClean="0">
                <a:solidFill>
                  <a:schemeClr val="tx1"/>
                </a:solidFill>
                <a:latin typeface="Arial" panose="020B0604020202020204" pitchFamily="34" charset="0"/>
                <a:cs typeface="Arial" panose="020B0604020202020204" pitchFamily="34" charset="0"/>
              </a:rPr>
              <a:t>Plan</a:t>
            </a:r>
            <a:r>
              <a:rPr lang="en-US" sz="1600" dirty="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and</a:t>
            </a:r>
            <a:endParaRPr lang="en-US" sz="1600" dirty="0">
              <a:solidFill>
                <a:schemeClr val="tx1"/>
              </a:solidFill>
              <a:latin typeface="Arial" panose="020B0604020202020204" pitchFamily="34" charset="0"/>
              <a:cs typeface="Arial" panose="020B0604020202020204" pitchFamily="34" charset="0"/>
            </a:endParaRPr>
          </a:p>
          <a:p>
            <a:pPr marL="342900" indent="-342900" algn="just" defTabSz="685800">
              <a:lnSpc>
                <a:spcPct val="200000"/>
              </a:lnSpc>
              <a:buFont typeface="+mj-lt"/>
              <a:buAutoNum type="alphaLcParenR"/>
            </a:pPr>
            <a:r>
              <a:rPr lang="en-ZA" sz="1600" dirty="0" smtClean="0">
                <a:solidFill>
                  <a:schemeClr val="tx1"/>
                </a:solidFill>
                <a:latin typeface="Arial" panose="020B0604020202020204" pitchFamily="34" charset="0"/>
                <a:cs typeface="Arial" panose="020B0604020202020204" pitchFamily="34" charset="0"/>
              </a:rPr>
              <a:t>Financial Performance.</a:t>
            </a: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665184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5.</a:t>
            </a:r>
            <a:r>
              <a:rPr lang="en-US" b="1" dirty="0" smtClean="0">
                <a:latin typeface="Arial" panose="020B0604020202020204" pitchFamily="34" charset="0"/>
                <a:ea typeface="Arial Narrow"/>
                <a:cs typeface="Arial" panose="020B0604020202020204" pitchFamily="34" charset="0"/>
                <a:sym typeface="Arial Narrow"/>
              </a:rPr>
              <a:t>STRATEGY </a:t>
            </a:r>
            <a:r>
              <a:rPr lang="en-US" b="1" dirty="0">
                <a:latin typeface="Arial" panose="020B0604020202020204" pitchFamily="34" charset="0"/>
                <a:ea typeface="Arial Narrow"/>
                <a:cs typeface="Arial" panose="020B0604020202020204" pitchFamily="34" charset="0"/>
                <a:sym typeface="Arial Narrow"/>
              </a:rPr>
              <a:t>TO OVERCOME UNDER PERFORMANCE</a:t>
            </a:r>
            <a:endParaRPr lang="en-US"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r>
              <a:rPr lang="en-ZA" b="1" dirty="0" smtClean="0">
                <a:solidFill>
                  <a:schemeClr val="tx1"/>
                </a:solidFill>
                <a:latin typeface="Arial" panose="020B0604020202020204" pitchFamily="34" charset="0"/>
                <a:cs typeface="Arial" panose="020B0604020202020204" pitchFamily="34" charset="0"/>
              </a:rPr>
              <a:t>Programme 1</a:t>
            </a:r>
            <a:endParaRPr lang="en-ZA" b="1"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3437214661"/>
              </p:ext>
            </p:extLst>
          </p:nvPr>
        </p:nvGraphicFramePr>
        <p:xfrm>
          <a:off x="583975" y="1771034"/>
          <a:ext cx="7864430" cy="4011939"/>
        </p:xfrm>
        <a:graphic>
          <a:graphicData uri="http://schemas.openxmlformats.org/drawingml/2006/table">
            <a:tbl>
              <a:tblPr firstRow="1" bandRow="1">
                <a:noFill/>
              </a:tblPr>
              <a:tblGrid>
                <a:gridCol w="3510354">
                  <a:extLst>
                    <a:ext uri="{9D8B030D-6E8A-4147-A177-3AD203B41FA5}">
                      <a16:colId xmlns="" xmlns:a16="http://schemas.microsoft.com/office/drawing/2014/main" val="20000"/>
                    </a:ext>
                  </a:extLst>
                </a:gridCol>
                <a:gridCol w="4354076">
                  <a:extLst>
                    <a:ext uri="{9D8B030D-6E8A-4147-A177-3AD203B41FA5}">
                      <a16:colId xmlns="" xmlns:a16="http://schemas.microsoft.com/office/drawing/2014/main" val="20001"/>
                    </a:ext>
                  </a:extLst>
                </a:gridCol>
              </a:tblGrid>
              <a:tr h="534278">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INDICATOR</a:t>
                      </a:r>
                      <a:endParaRPr sz="1600" b="1" dirty="0">
                        <a:solidFill>
                          <a:schemeClr val="lt1"/>
                        </a:solidFill>
                        <a:latin typeface="Arial" panose="020B0604020202020204" pitchFamily="34" charset="0"/>
                        <a:ea typeface="Arial Narrow"/>
                        <a:cs typeface="Arial" panose="020B0604020202020204" pitchFamily="34" charset="0"/>
                        <a:sym typeface="Arial Narrow"/>
                      </a:endParaRPr>
                    </a:p>
                  </a:txBody>
                  <a:tcPr marL="90450" marR="90450" marT="45725" marB="45725">
                    <a:lnL w="9525" cap="flat" cmpd="sng">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STRATEGY TO OVERCOME UNDER PERFORMANCE</a:t>
                      </a:r>
                      <a:endParaRPr sz="1600" b="1" dirty="0">
                        <a:latin typeface="Arial" panose="020B0604020202020204" pitchFamily="34" charset="0"/>
                        <a:cs typeface="Arial" panose="020B0604020202020204" pitchFamily="34" charset="0"/>
                      </a:endParaRPr>
                    </a:p>
                  </a:txBody>
                  <a:tcPr marL="90450" marR="90450" marT="45725" marB="45725">
                    <a:lnL w="9525" cap="flat" cmpd="sng" algn="ctr">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extLst>
                  <a:ext uri="{0D108BD9-81ED-4DB2-BD59-A6C34878D82A}">
                    <a16:rowId xmlns="" xmlns:a16="http://schemas.microsoft.com/office/drawing/2014/main" val="10000"/>
                  </a:ext>
                </a:extLst>
              </a:tr>
              <a:tr h="638696">
                <a:tc>
                  <a:txBody>
                    <a:bodyPr/>
                    <a:lstStyle/>
                    <a:p>
                      <a:pPr algn="just"/>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1.1.1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Percentage of significant findings on key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specific areas resolved</a:t>
                      </a:r>
                      <a:endParaRPr sz="1600" dirty="0">
                        <a:latin typeface="Arial" panose="020B0604020202020204" pitchFamily="34" charset="0"/>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989898"/>
                      </a:solidFill>
                      <a:prstDash val="solid"/>
                      <a:round/>
                      <a:headEnd type="none" w="sm" len="sm"/>
                      <a:tailEnd type="none" w="sm" len="sm"/>
                    </a:lnB>
                  </a:tcPr>
                </a:tc>
                <a:tc>
                  <a:txBody>
                    <a:bodyPr/>
                    <a:lstStyle/>
                    <a:p>
                      <a:pPr marL="88900" marR="0" lvl="0" indent="0" algn="just" rtl="0">
                        <a:lnSpc>
                          <a:spcPct val="100000"/>
                        </a:lnSpc>
                        <a:spcBef>
                          <a:spcPts val="0"/>
                        </a:spcBef>
                        <a:spcAft>
                          <a:spcPts val="0"/>
                        </a:spcAft>
                        <a:buNone/>
                      </a:pPr>
                      <a:r>
                        <a:rPr lang="en-US" sz="1600" dirty="0" smtClean="0">
                          <a:solidFill>
                            <a:schemeClr val="tx1"/>
                          </a:solidFill>
                          <a:latin typeface="Arial" panose="020B0604020202020204" pitchFamily="34" charset="0"/>
                          <a:cs typeface="Arial" panose="020B0604020202020204" pitchFamily="34" charset="0"/>
                        </a:rPr>
                        <a:t>The interventions</a:t>
                      </a:r>
                      <a:r>
                        <a:rPr lang="en-US" sz="1600" baseline="0" dirty="0" smtClean="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to address the audit qualification</a:t>
                      </a:r>
                      <a:r>
                        <a:rPr lang="en-US" sz="1600" baseline="0" dirty="0" smtClean="0">
                          <a:solidFill>
                            <a:schemeClr val="tx1"/>
                          </a:solidFill>
                          <a:latin typeface="Arial" panose="020B0604020202020204" pitchFamily="34" charset="0"/>
                          <a:cs typeface="Arial" panose="020B0604020202020204" pitchFamily="34" charset="0"/>
                        </a:rPr>
                        <a:t> are being finalized for implementation with clear timelines.</a:t>
                      </a:r>
                      <a:endParaRPr sz="1600" b="0" i="0" u="none" strike="noStrike" dirty="0">
                        <a:solidFill>
                          <a:schemeClr val="dk1"/>
                        </a:solidFill>
                        <a:latin typeface="Arial" panose="020B0604020202020204" pitchFamily="34" charset="0"/>
                        <a:ea typeface="Arial Narrow"/>
                        <a:cs typeface="Arial" panose="020B0604020202020204" pitchFamily="34" charset="0"/>
                        <a:sym typeface="Arial Narrow"/>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989898"/>
                      </a:solidFill>
                      <a:prstDash val="solid"/>
                      <a:round/>
                      <a:headEnd type="none" w="sm" len="sm"/>
                      <a:tailEnd type="none" w="sm" len="sm"/>
                    </a:lnB>
                  </a:tcPr>
                </a:tc>
                <a:extLst>
                  <a:ext uri="{0D108BD9-81ED-4DB2-BD59-A6C34878D82A}">
                    <a16:rowId xmlns="" xmlns:a16="http://schemas.microsoft.com/office/drawing/2014/main" val="10001"/>
                  </a:ext>
                </a:extLst>
              </a:tr>
              <a:tr h="1176418">
                <a:tc>
                  <a:txBody>
                    <a:bodyPr/>
                    <a:lstStyle/>
                    <a:p>
                      <a:pPr algn="just"/>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1.2.1 Percentage of reported incidents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of corruption resolved  through the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departmental disciplinary code and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procedure for the public service</a:t>
                      </a:r>
                      <a:endParaRPr sz="1600" dirty="0">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lgn="ctr">
                      <a:solidFill>
                        <a:srgbClr val="989898"/>
                      </a:solidFill>
                      <a:prstDash val="solid"/>
                      <a:round/>
                      <a:headEnd type="none" w="sm" len="sm"/>
                      <a:tailEnd type="none" w="sm" len="sm"/>
                    </a:lnB>
                  </a:tcPr>
                </a:tc>
                <a:tc>
                  <a:txBody>
                    <a:bodyPr/>
                    <a:lstStyle/>
                    <a:p>
                      <a:pPr algn="just"/>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Follow-up with employer representatives to expedite and conclude the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matter/s.</a:t>
                      </a:r>
                      <a:endParaRPr sz="1600" dirty="0">
                        <a:latin typeface="Arial" panose="020B0604020202020204" pitchFamily="34" charset="0"/>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lgn="ctr">
                      <a:solidFill>
                        <a:srgbClr val="989898"/>
                      </a:solidFill>
                      <a:prstDash val="solid"/>
                      <a:round/>
                      <a:headEnd type="none" w="sm" len="sm"/>
                      <a:tailEnd type="none" w="sm" len="sm"/>
                    </a:lnB>
                  </a:tcPr>
                </a:tc>
                <a:extLst>
                  <a:ext uri="{0D108BD9-81ED-4DB2-BD59-A6C34878D82A}">
                    <a16:rowId xmlns="" xmlns:a16="http://schemas.microsoft.com/office/drawing/2014/main" val="10002"/>
                  </a:ext>
                </a:extLst>
              </a:tr>
              <a:tr h="639606">
                <a:tc>
                  <a:txBody>
                    <a:bodyPr/>
                    <a:lstStyle/>
                    <a:p>
                      <a:pPr algn="just"/>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1.3.1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Percentage of total MMS posts occupied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by Africans and women</a:t>
                      </a:r>
                      <a:endParaRPr sz="1600" dirty="0">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lgn="ctr">
                      <a:solidFill>
                        <a:srgbClr val="989898"/>
                      </a:solidFill>
                      <a:prstDash val="solid"/>
                      <a:round/>
                      <a:headEnd type="none" w="sm" len="sm"/>
                      <a:tailEnd type="none" w="sm" len="sm"/>
                    </a:lnB>
                  </a:tcPr>
                </a:tc>
                <a:tc rowSpan="2">
                  <a:txBody>
                    <a:bodyPr/>
                    <a:lstStyle/>
                    <a:p>
                      <a:pPr marL="88900" marR="0" lvl="0" indent="0" algn="just" rtl="0">
                        <a:lnSpc>
                          <a:spcPct val="100000"/>
                        </a:lnSpc>
                        <a:spcBef>
                          <a:spcPts val="0"/>
                        </a:spcBef>
                        <a:spcAft>
                          <a:spcPts val="0"/>
                        </a:spcAft>
                        <a:buNone/>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Recruitment commenced for critical posts.</a:t>
                      </a:r>
                      <a:endParaRPr sz="1600" dirty="0">
                        <a:latin typeface="Arial" panose="020B0604020202020204" pitchFamily="34" charset="0"/>
                        <a:cs typeface="Arial" panose="020B0604020202020204" pitchFamily="34" charset="0"/>
                      </a:endParaRPr>
                    </a:p>
                  </a:txBody>
                  <a:tcPr marL="0" marR="0" marT="0" marB="0" anchor="ctr">
                    <a:lnL w="9525" cap="flat" cmpd="sng" algn="ctr">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lgn="ctr">
                      <a:solidFill>
                        <a:srgbClr val="989898"/>
                      </a:solidFill>
                      <a:prstDash val="solid"/>
                      <a:round/>
                      <a:headEnd type="none" w="sm" len="sm"/>
                      <a:tailEnd type="none" w="sm" len="sm"/>
                    </a:lnB>
                  </a:tcPr>
                </a:tc>
                <a:extLst>
                  <a:ext uri="{0D108BD9-81ED-4DB2-BD59-A6C34878D82A}">
                    <a16:rowId xmlns="" xmlns:a16="http://schemas.microsoft.com/office/drawing/2014/main" val="10003"/>
                  </a:ext>
                </a:extLst>
              </a:tr>
              <a:tr h="885265">
                <a:tc>
                  <a:txBody>
                    <a:bodyPr/>
                    <a:lstStyle/>
                    <a:p>
                      <a:pPr algn="just"/>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1.4.1</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Percentage of total workforce positions occupied by people with disability</a:t>
                      </a:r>
                      <a:endParaRPr sz="1600" dirty="0">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solidFill>
                        <a:srgbClr val="989898"/>
                      </a:solidFill>
                      <a:prstDash val="solid"/>
                      <a:round/>
                      <a:headEnd type="none" w="sm" len="sm"/>
                      <a:tailEnd type="none" w="sm" len="sm"/>
                    </a:lnB>
                  </a:tcPr>
                </a:tc>
                <a:tc vMerge="1">
                  <a:txBody>
                    <a:bodyPr/>
                    <a:lstStyle/>
                    <a:p>
                      <a:pPr algn="just"/>
                      <a:endParaRPr sz="1600" b="0" i="0" u="none" strike="noStrike" dirty="0">
                        <a:solidFill>
                          <a:srgbClr val="FF0000"/>
                        </a:solidFill>
                        <a:latin typeface="Arial" panose="020B0604020202020204" pitchFamily="34" charset="0"/>
                        <a:ea typeface="Arial Narrow"/>
                        <a:cs typeface="Arial" panose="020B0604020202020204" pitchFamily="34" charset="0"/>
                        <a:sym typeface="Arial Narrow"/>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solidFill>
                        <a:srgbClr val="989898"/>
                      </a:solidFill>
                      <a:prstDash val="solid"/>
                      <a:round/>
                      <a:headEnd type="none" w="sm" len="sm"/>
                      <a:tailEnd type="none" w="sm" len="sm"/>
                    </a:lnB>
                  </a:tcP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1743464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5.</a:t>
            </a:r>
            <a:r>
              <a:rPr lang="en-US" b="1" dirty="0" smtClean="0">
                <a:latin typeface="Arial" panose="020B0604020202020204" pitchFamily="34" charset="0"/>
                <a:ea typeface="Arial Narrow"/>
                <a:cs typeface="Arial" panose="020B0604020202020204" pitchFamily="34" charset="0"/>
                <a:sym typeface="Arial Narrow"/>
              </a:rPr>
              <a:t>STRATEGY </a:t>
            </a:r>
            <a:r>
              <a:rPr lang="en-US" b="1" dirty="0">
                <a:latin typeface="Arial" panose="020B0604020202020204" pitchFamily="34" charset="0"/>
                <a:ea typeface="Arial Narrow"/>
                <a:cs typeface="Arial" panose="020B0604020202020204" pitchFamily="34" charset="0"/>
                <a:sym typeface="Arial Narrow"/>
              </a:rPr>
              <a:t>TO OVERCOME UNDER PERFORMANCE</a:t>
            </a:r>
            <a:endParaRPr lang="en-US"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r>
              <a:rPr lang="en-ZA" b="1" dirty="0" smtClean="0">
                <a:solidFill>
                  <a:schemeClr val="tx1"/>
                </a:solidFill>
                <a:latin typeface="Arial" panose="020B0604020202020204" pitchFamily="34" charset="0"/>
                <a:cs typeface="Arial" panose="020B0604020202020204" pitchFamily="34" charset="0"/>
              </a:rPr>
              <a:t>Programme 1</a:t>
            </a:r>
            <a:endParaRPr lang="en-ZA" b="1"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201219195"/>
              </p:ext>
            </p:extLst>
          </p:nvPr>
        </p:nvGraphicFramePr>
        <p:xfrm>
          <a:off x="750627" y="2003046"/>
          <a:ext cx="7577827" cy="2916684"/>
        </p:xfrm>
        <a:graphic>
          <a:graphicData uri="http://schemas.openxmlformats.org/drawingml/2006/table">
            <a:tbl>
              <a:tblPr firstRow="1" bandRow="1">
                <a:noFill/>
              </a:tblPr>
              <a:tblGrid>
                <a:gridCol w="3289158">
                  <a:extLst>
                    <a:ext uri="{9D8B030D-6E8A-4147-A177-3AD203B41FA5}">
                      <a16:colId xmlns="" xmlns:a16="http://schemas.microsoft.com/office/drawing/2014/main" val="20000"/>
                    </a:ext>
                  </a:extLst>
                </a:gridCol>
                <a:gridCol w="4288669">
                  <a:extLst>
                    <a:ext uri="{9D8B030D-6E8A-4147-A177-3AD203B41FA5}">
                      <a16:colId xmlns="" xmlns:a16="http://schemas.microsoft.com/office/drawing/2014/main" val="20001"/>
                    </a:ext>
                  </a:extLst>
                </a:gridCol>
              </a:tblGrid>
              <a:tr h="694578">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INDICATOR</a:t>
                      </a:r>
                      <a:endParaRPr sz="1600" b="1" dirty="0">
                        <a:solidFill>
                          <a:schemeClr val="lt1"/>
                        </a:solidFill>
                        <a:latin typeface="Arial" panose="020B0604020202020204" pitchFamily="34" charset="0"/>
                        <a:ea typeface="Arial Narrow"/>
                        <a:cs typeface="Arial" panose="020B0604020202020204" pitchFamily="34" charset="0"/>
                        <a:sym typeface="Arial Narrow"/>
                      </a:endParaRPr>
                    </a:p>
                  </a:txBody>
                  <a:tcPr marL="90450" marR="90450" marT="45725" marB="45725">
                    <a:lnL w="9525" cap="flat" cmpd="sng">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STRATEGY TO OVERCOME UNDER PERFORMANCE</a:t>
                      </a:r>
                      <a:endParaRPr sz="1600" b="1" dirty="0">
                        <a:latin typeface="Arial" panose="020B0604020202020204" pitchFamily="34" charset="0"/>
                        <a:cs typeface="Arial" panose="020B0604020202020204" pitchFamily="34" charset="0"/>
                      </a:endParaRPr>
                    </a:p>
                  </a:txBody>
                  <a:tcPr marL="90450" marR="90450" marT="45725" marB="45725">
                    <a:lnL w="9525" cap="flat" cmpd="sng" algn="ctr">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extLst>
                  <a:ext uri="{0D108BD9-81ED-4DB2-BD59-A6C34878D82A}">
                    <a16:rowId xmlns="" xmlns:a16="http://schemas.microsoft.com/office/drawing/2014/main" val="10000"/>
                  </a:ext>
                </a:extLst>
              </a:tr>
              <a:tr h="1162812">
                <a:tc>
                  <a:txBody>
                    <a:bodyPr/>
                    <a:lstStyle/>
                    <a:p>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1.6.1 Department’s reconfiguration and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structure implemented by target date</a:t>
                      </a:r>
                      <a:endParaRPr sz="1600" dirty="0">
                        <a:latin typeface="Arial" panose="020B0604020202020204" pitchFamily="34" charset="0"/>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989898"/>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aseline="0" dirty="0" smtClean="0">
                          <a:latin typeface="Arial" panose="020B0604020202020204" pitchFamily="34" charset="0"/>
                          <a:cs typeface="Arial" panose="020B0604020202020204" pitchFamily="34" charset="0"/>
                        </a:rPr>
                        <a:t>Further consultation and alignment is taking place in the current financial year </a:t>
                      </a:r>
                    </a:p>
                    <a:p>
                      <a:pPr marL="0" indent="0">
                        <a:buFont typeface="Arial" panose="020B0604020202020204" pitchFamily="34" charset="0"/>
                        <a:buNone/>
                      </a:pPr>
                      <a:endParaRPr sz="1600" dirty="0">
                        <a:latin typeface="Arial" panose="020B0604020202020204" pitchFamily="34" charset="0"/>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989898"/>
                      </a:solidFill>
                      <a:prstDash val="solid"/>
                      <a:round/>
                      <a:headEnd type="none" w="sm" len="sm"/>
                      <a:tailEnd type="none" w="sm" len="sm"/>
                    </a:lnB>
                  </a:tcPr>
                </a:tc>
                <a:extLst>
                  <a:ext uri="{0D108BD9-81ED-4DB2-BD59-A6C34878D82A}">
                    <a16:rowId xmlns="" xmlns:a16="http://schemas.microsoft.com/office/drawing/2014/main" val="10001"/>
                  </a:ext>
                </a:extLst>
              </a:tr>
              <a:tr h="1059294">
                <a:tc>
                  <a:txBody>
                    <a:bodyPr/>
                    <a:lstStyle/>
                    <a:p>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1.7.1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Number of people trained as per the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workplace skills plan (WSP)</a:t>
                      </a:r>
                      <a:endParaRPr sz="1600" dirty="0">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solidFill>
                        <a:srgbClr val="989898"/>
                      </a:solidFill>
                      <a:prstDash val="solid"/>
                      <a:round/>
                      <a:headEnd type="none" w="sm" len="sm"/>
                      <a:tailEnd type="none" w="sm" len="sm"/>
                    </a:lnB>
                  </a:tcPr>
                </a:tc>
                <a:tc>
                  <a:txBody>
                    <a:bodyPr/>
                    <a:lstStyle/>
                    <a:p>
                      <a:pPr marL="0" indent="0">
                        <a:buFont typeface="Arial" panose="020B0604020202020204" pitchFamily="34" charset="0"/>
                        <a:buNone/>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Training has commenced and will continue to adhere to the lockdown restrictions measures that are in place.</a:t>
                      </a:r>
                      <a:endParaRPr sz="1600" dirty="0">
                        <a:latin typeface="Arial" panose="020B0604020202020204" pitchFamily="34" charset="0"/>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solidFill>
                        <a:srgbClr val="989898"/>
                      </a:solidFill>
                      <a:prstDash val="solid"/>
                      <a:round/>
                      <a:headEnd type="none" w="sm" len="sm"/>
                      <a:tailEnd type="none" w="sm" len="sm"/>
                    </a:lnB>
                  </a:tcPr>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13994795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5.</a:t>
            </a:r>
            <a:r>
              <a:rPr lang="en-US" b="1" dirty="0" smtClean="0">
                <a:latin typeface="Arial" panose="020B0604020202020204" pitchFamily="34" charset="0"/>
                <a:ea typeface="Arial Narrow"/>
                <a:cs typeface="Arial" panose="020B0604020202020204" pitchFamily="34" charset="0"/>
                <a:sym typeface="Arial Narrow"/>
              </a:rPr>
              <a:t>STRATEGY </a:t>
            </a:r>
            <a:r>
              <a:rPr lang="en-US" b="1" dirty="0">
                <a:latin typeface="Arial" panose="020B0604020202020204" pitchFamily="34" charset="0"/>
                <a:ea typeface="Arial Narrow"/>
                <a:cs typeface="Arial" panose="020B0604020202020204" pitchFamily="34" charset="0"/>
                <a:sym typeface="Arial Narrow"/>
              </a:rPr>
              <a:t>TO OVERCOME UNDER PERFORMANCE</a:t>
            </a:r>
            <a:endParaRPr lang="en-US"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r>
              <a:rPr lang="en-ZA" b="1" dirty="0" smtClean="0">
                <a:solidFill>
                  <a:schemeClr val="tx1"/>
                </a:solidFill>
                <a:latin typeface="Arial" panose="020B0604020202020204" pitchFamily="34" charset="0"/>
                <a:cs typeface="Arial" panose="020B0604020202020204" pitchFamily="34" charset="0"/>
              </a:rPr>
              <a:t>Programme 1</a:t>
            </a:r>
            <a:endParaRPr lang="en-ZA" b="1"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2657055702"/>
              </p:ext>
            </p:extLst>
          </p:nvPr>
        </p:nvGraphicFramePr>
        <p:xfrm>
          <a:off x="312222" y="1630135"/>
          <a:ext cx="8016232" cy="4598374"/>
        </p:xfrm>
        <a:graphic>
          <a:graphicData uri="http://schemas.openxmlformats.org/drawingml/2006/table">
            <a:tbl>
              <a:tblPr firstRow="1" bandRow="1">
                <a:noFill/>
              </a:tblPr>
              <a:tblGrid>
                <a:gridCol w="2391510">
                  <a:extLst>
                    <a:ext uri="{9D8B030D-6E8A-4147-A177-3AD203B41FA5}">
                      <a16:colId xmlns="" xmlns:a16="http://schemas.microsoft.com/office/drawing/2014/main" val="20000"/>
                    </a:ext>
                  </a:extLst>
                </a:gridCol>
                <a:gridCol w="5624722">
                  <a:extLst>
                    <a:ext uri="{9D8B030D-6E8A-4147-A177-3AD203B41FA5}">
                      <a16:colId xmlns="" xmlns:a16="http://schemas.microsoft.com/office/drawing/2014/main" val="20001"/>
                    </a:ext>
                  </a:extLst>
                </a:gridCol>
              </a:tblGrid>
              <a:tr h="379400">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INDICATOR</a:t>
                      </a:r>
                      <a:endParaRPr sz="1600" b="1" dirty="0">
                        <a:solidFill>
                          <a:schemeClr val="lt1"/>
                        </a:solidFill>
                        <a:latin typeface="Arial" panose="020B0604020202020204" pitchFamily="34" charset="0"/>
                        <a:ea typeface="Arial Narrow"/>
                        <a:cs typeface="Arial" panose="020B0604020202020204" pitchFamily="34" charset="0"/>
                        <a:sym typeface="Arial Narrow"/>
                      </a:endParaRPr>
                    </a:p>
                  </a:txBody>
                  <a:tcPr marL="90450" marR="90450" marT="45725" marB="45725">
                    <a:lnL w="9525" cap="flat" cmpd="sng">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STRATEGY TO OVERCOME UNDER PERFORMANCE</a:t>
                      </a:r>
                      <a:endParaRPr sz="1600" b="1" dirty="0">
                        <a:latin typeface="Arial" panose="020B0604020202020204" pitchFamily="34" charset="0"/>
                        <a:cs typeface="Arial" panose="020B0604020202020204" pitchFamily="34" charset="0"/>
                      </a:endParaRPr>
                    </a:p>
                  </a:txBody>
                  <a:tcPr marL="90450" marR="90450" marT="45725" marB="45725">
                    <a:lnL w="9525" cap="flat" cmpd="sng" algn="ctr">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extLst>
                  <a:ext uri="{0D108BD9-81ED-4DB2-BD59-A6C34878D82A}">
                    <a16:rowId xmlns="" xmlns:a16="http://schemas.microsoft.com/office/drawing/2014/main" val="10000"/>
                  </a:ext>
                </a:extLst>
              </a:tr>
              <a:tr h="1982915">
                <a:tc>
                  <a:txBody>
                    <a:bodyPr/>
                    <a:lstStyle/>
                    <a:p>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1.8.1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Percentage of undisputed and valid</a:t>
                      </a:r>
                    </a:p>
                    <a:p>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invoices paid within 30 days from date of</a:t>
                      </a:r>
                    </a:p>
                    <a:p>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receipt</a:t>
                      </a:r>
                      <a:endParaRPr sz="1600" dirty="0">
                        <a:solidFill>
                          <a:schemeClr val="tx1"/>
                        </a:solidFill>
                        <a:latin typeface="Arial" panose="020B0604020202020204" pitchFamily="34" charset="0"/>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989898"/>
                      </a:solidFill>
                      <a:prstDash val="solid"/>
                      <a:round/>
                      <a:headEnd type="none" w="sm" len="sm"/>
                      <a:tailEnd type="none" w="sm" len="sm"/>
                    </a:lnB>
                  </a:tcPr>
                </a:tc>
                <a:tc>
                  <a:txBody>
                    <a:bodyPr/>
                    <a:lstStyle/>
                    <a:p>
                      <a:pPr marL="374650" marR="0" lvl="0"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Circular 02 of 2021 for payment of invoices within 30 days during COVID-19 Risk Adjusted Plan was approved and communicated to staff. </a:t>
                      </a:r>
                    </a:p>
                    <a:p>
                      <a:pPr marL="374650" marR="0" lvl="0"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Additional training was provided to all branches/regions/offices</a:t>
                      </a:r>
                    </a:p>
                    <a:p>
                      <a:pPr marL="374650" marR="0" lvl="0"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Heads of offices, regional heads &amp; branch heads to take responsibility to ensure the performance is increased to 100%, this will be ensured by daily follow up that all payments are addressed.</a:t>
                      </a: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989898"/>
                      </a:solidFill>
                      <a:prstDash val="solid"/>
                      <a:round/>
                      <a:headEnd type="none" w="sm" len="sm"/>
                      <a:tailEnd type="none" w="sm" len="sm"/>
                    </a:lnB>
                  </a:tcPr>
                </a:tc>
                <a:extLst>
                  <a:ext uri="{0D108BD9-81ED-4DB2-BD59-A6C34878D82A}">
                    <a16:rowId xmlns="" xmlns:a16="http://schemas.microsoft.com/office/drawing/2014/main" val="10001"/>
                  </a:ext>
                </a:extLst>
              </a:tr>
              <a:tr h="1012207">
                <a:tc>
                  <a:txBody>
                    <a:bodyPr/>
                    <a:lstStyle/>
                    <a:p>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2.1.1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Number of sites where audio-visual remand system is rolled out</a:t>
                      </a:r>
                      <a:endParaRPr sz="1600" dirty="0">
                        <a:solidFill>
                          <a:schemeClr val="tx1"/>
                        </a:solidFill>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lgn="ctr">
                      <a:solidFill>
                        <a:srgbClr val="989898"/>
                      </a:solidFill>
                      <a:prstDash val="solid"/>
                      <a:round/>
                      <a:headEnd type="none" w="sm" len="sm"/>
                      <a:tailEnd type="none" w="sm" len="sm"/>
                    </a:lnB>
                  </a:tcPr>
                </a:tc>
                <a:tc>
                  <a:txBody>
                    <a:bodyPr/>
                    <a:lstStyle/>
                    <a:p>
                      <a:pPr marL="374650" marR="0" lvl="0" indent="-285750" algn="just" rtl="0">
                        <a:lnSpc>
                          <a:spcPct val="100000"/>
                        </a:lnSpc>
                        <a:spcBef>
                          <a:spcPts val="0"/>
                        </a:spcBef>
                        <a:spcAft>
                          <a:spcPts val="0"/>
                        </a:spcAft>
                        <a:buFont typeface="Arial" panose="020B0604020202020204" pitchFamily="34" charset="0"/>
                        <a:buChar char="•"/>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The equipment for the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rollout of audio-visual remand system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to the 18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additional sites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was procured in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March 2021,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and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the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installation was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finalised</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in the first quarter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of the 2021-2022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financial year.</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lgn="ctr">
                      <a:solidFill>
                        <a:srgbClr val="989898"/>
                      </a:solidFill>
                      <a:prstDash val="solid"/>
                      <a:round/>
                      <a:headEnd type="none" w="sm" len="sm"/>
                      <a:tailEnd type="none" w="sm" len="sm"/>
                    </a:lnB>
                  </a:tcPr>
                </a:tc>
                <a:extLst>
                  <a:ext uri="{0D108BD9-81ED-4DB2-BD59-A6C34878D82A}">
                    <a16:rowId xmlns="" xmlns:a16="http://schemas.microsoft.com/office/drawing/2014/main" val="10002"/>
                  </a:ext>
                </a:extLst>
              </a:tr>
              <a:tr h="1012207">
                <a:tc>
                  <a:txBody>
                    <a:bodyPr/>
                    <a:lstStyle/>
                    <a:p>
                      <a:r>
                        <a:rPr lang="en-US" sz="1600" dirty="0" smtClean="0">
                          <a:solidFill>
                            <a:schemeClr val="tx1"/>
                          </a:solidFill>
                          <a:latin typeface="Arial" panose="020B0604020202020204" pitchFamily="34" charset="0"/>
                          <a:cs typeface="Arial" panose="020B0604020202020204" pitchFamily="34" charset="0"/>
                        </a:rPr>
                        <a:t>2.1.4  Number of sites where Virtual Platforms Solution (VPS) (Video Conferencing) is deployed </a:t>
                      </a:r>
                      <a:endParaRPr sz="1600" dirty="0">
                        <a:solidFill>
                          <a:schemeClr val="tx1"/>
                        </a:solidFill>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solidFill>
                        <a:srgbClr val="989898"/>
                      </a:solidFill>
                      <a:prstDash val="solid"/>
                      <a:round/>
                      <a:headEnd type="none" w="sm" len="sm"/>
                      <a:tailEnd type="none" w="sm" len="sm"/>
                    </a:lnB>
                  </a:tcPr>
                </a:tc>
                <a:tc>
                  <a:txBody>
                    <a:bodyPr/>
                    <a:lstStyle/>
                    <a:p>
                      <a:pPr marL="3746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The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equipment for the 11 remaining sites was procured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in March 2021,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and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the installation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was </a:t>
                      </a:r>
                      <a:r>
                        <a:rPr lang="en-US" sz="1600" b="0" i="0" u="none" strike="noStrike" kern="1200" baseline="0" dirty="0" err="1">
                          <a:solidFill>
                            <a:schemeClr val="tx1"/>
                          </a:solidFill>
                          <a:latin typeface="Arial" panose="020B0604020202020204" pitchFamily="34" charset="0"/>
                          <a:ea typeface="+mn-ea"/>
                          <a:cs typeface="Arial" panose="020B0604020202020204" pitchFamily="34" charset="0"/>
                        </a:rPr>
                        <a:t>finalised</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in the first quarter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of the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2021-2022 financial year.</a:t>
                      </a:r>
                      <a:endParaRPr sz="1600" dirty="0">
                        <a:solidFill>
                          <a:schemeClr val="tx1"/>
                        </a:solidFill>
                        <a:latin typeface="Arial" panose="020B0604020202020204" pitchFamily="34" charset="0"/>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solidFill>
                        <a:srgbClr val="989898"/>
                      </a:solidFill>
                      <a:prstDash val="solid"/>
                      <a:round/>
                      <a:headEnd type="none" w="sm" len="sm"/>
                      <a:tailEnd type="none" w="sm" len="sm"/>
                    </a:lnB>
                  </a:tcP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36661414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5.</a:t>
            </a:r>
            <a:r>
              <a:rPr lang="en-US" b="1" dirty="0" smtClean="0">
                <a:latin typeface="Arial" panose="020B0604020202020204" pitchFamily="34" charset="0"/>
                <a:ea typeface="Arial Narrow"/>
                <a:cs typeface="Arial" panose="020B0604020202020204" pitchFamily="34" charset="0"/>
                <a:sym typeface="Arial Narrow"/>
              </a:rPr>
              <a:t>STRATEGY </a:t>
            </a:r>
            <a:r>
              <a:rPr lang="en-US" b="1" dirty="0">
                <a:latin typeface="Arial" panose="020B0604020202020204" pitchFamily="34" charset="0"/>
                <a:ea typeface="Arial Narrow"/>
                <a:cs typeface="Arial" panose="020B0604020202020204" pitchFamily="34" charset="0"/>
                <a:sym typeface="Arial Narrow"/>
              </a:rPr>
              <a:t>TO OVERCOME UNDER PERFORMANCE</a:t>
            </a:r>
            <a:endParaRPr lang="en-US"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r>
              <a:rPr lang="en-ZA" b="1" dirty="0" smtClean="0">
                <a:solidFill>
                  <a:schemeClr val="tx1"/>
                </a:solidFill>
                <a:latin typeface="Arial" panose="020B0604020202020204" pitchFamily="34" charset="0"/>
                <a:cs typeface="Arial" panose="020B0604020202020204" pitchFamily="34" charset="0"/>
              </a:rPr>
              <a:t>PROGRAMME 2</a:t>
            </a:r>
            <a:endParaRPr lang="en-ZA" b="1"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4059040652"/>
              </p:ext>
            </p:extLst>
          </p:nvPr>
        </p:nvGraphicFramePr>
        <p:xfrm>
          <a:off x="758075" y="1661852"/>
          <a:ext cx="7826367" cy="4023370"/>
        </p:xfrm>
        <a:graphic>
          <a:graphicData uri="http://schemas.openxmlformats.org/drawingml/2006/table">
            <a:tbl>
              <a:tblPr firstRow="1" bandRow="1">
                <a:noFill/>
              </a:tblPr>
              <a:tblGrid>
                <a:gridCol w="2944836">
                  <a:extLst>
                    <a:ext uri="{9D8B030D-6E8A-4147-A177-3AD203B41FA5}">
                      <a16:colId xmlns="" xmlns:a16="http://schemas.microsoft.com/office/drawing/2014/main" val="20000"/>
                    </a:ext>
                  </a:extLst>
                </a:gridCol>
                <a:gridCol w="4881531">
                  <a:extLst>
                    <a:ext uri="{9D8B030D-6E8A-4147-A177-3AD203B41FA5}">
                      <a16:colId xmlns="" xmlns:a16="http://schemas.microsoft.com/office/drawing/2014/main" val="20001"/>
                    </a:ext>
                  </a:extLst>
                </a:gridCol>
              </a:tblGrid>
              <a:tr h="379400">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INDICATOR</a:t>
                      </a:r>
                      <a:endParaRPr sz="1600" b="1" dirty="0">
                        <a:solidFill>
                          <a:schemeClr val="lt1"/>
                        </a:solidFill>
                        <a:latin typeface="Arial" panose="020B0604020202020204" pitchFamily="34" charset="0"/>
                        <a:ea typeface="Arial Narrow"/>
                        <a:cs typeface="Arial" panose="020B0604020202020204" pitchFamily="34" charset="0"/>
                        <a:sym typeface="Arial Narrow"/>
                      </a:endParaRPr>
                    </a:p>
                  </a:txBody>
                  <a:tcPr marL="90450" marR="90450" marT="45725" marB="45725">
                    <a:lnL w="9525" cap="flat" cmpd="sng">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STRATEGY TO OVERCOME </a:t>
                      </a:r>
                      <a:r>
                        <a:rPr lang="en-US" sz="1600" b="1" dirty="0" smtClean="0">
                          <a:solidFill>
                            <a:schemeClr val="lt1"/>
                          </a:solidFill>
                          <a:latin typeface="Arial" panose="020B0604020202020204" pitchFamily="34" charset="0"/>
                          <a:ea typeface="Arial Narrow"/>
                          <a:cs typeface="Arial" panose="020B0604020202020204" pitchFamily="34" charset="0"/>
                          <a:sym typeface="Arial Narrow"/>
                        </a:rPr>
                        <a:t>UNDER</a:t>
                      </a:r>
                      <a:r>
                        <a:rPr lang="en-US" sz="1600" b="1" baseline="0" dirty="0" smtClean="0">
                          <a:solidFill>
                            <a:schemeClr val="lt1"/>
                          </a:solidFill>
                          <a:latin typeface="Arial" panose="020B0604020202020204" pitchFamily="34" charset="0"/>
                          <a:ea typeface="Arial Narrow"/>
                          <a:cs typeface="Arial" panose="020B0604020202020204" pitchFamily="34" charset="0"/>
                          <a:sym typeface="Arial Narrow"/>
                        </a:rPr>
                        <a:t> </a:t>
                      </a:r>
                      <a:r>
                        <a:rPr lang="en-US" sz="1600" b="1" dirty="0" smtClean="0">
                          <a:solidFill>
                            <a:schemeClr val="lt1"/>
                          </a:solidFill>
                          <a:latin typeface="Arial" panose="020B0604020202020204" pitchFamily="34" charset="0"/>
                          <a:ea typeface="Arial Narrow"/>
                          <a:cs typeface="Arial" panose="020B0604020202020204" pitchFamily="34" charset="0"/>
                          <a:sym typeface="Arial Narrow"/>
                        </a:rPr>
                        <a:t>PERFORMANCE</a:t>
                      </a:r>
                      <a:endParaRPr sz="1600" b="1" dirty="0">
                        <a:latin typeface="Arial" panose="020B0604020202020204" pitchFamily="34" charset="0"/>
                        <a:cs typeface="Arial" panose="020B0604020202020204" pitchFamily="34" charset="0"/>
                      </a:endParaRPr>
                    </a:p>
                  </a:txBody>
                  <a:tcPr marL="90450" marR="90450" marT="45725" marB="45725">
                    <a:lnL w="9525" cap="flat" cmpd="sng" algn="ctr">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extLst>
                  <a:ext uri="{0D108BD9-81ED-4DB2-BD59-A6C34878D82A}">
                    <a16:rowId xmlns="" xmlns:a16="http://schemas.microsoft.com/office/drawing/2014/main" val="10000"/>
                  </a:ext>
                </a:extLst>
              </a:tr>
              <a:tr h="2058063">
                <a:tc>
                  <a:txBody>
                    <a:bodyPr/>
                    <a:lstStyle/>
                    <a:p>
                      <a:pPr algn="just"/>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3.6.1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Number of additional courts designated in terms of Section 55(A) of the Criminal Law (Sexual Offences and Related Matters) Amendment Act, 2007 in line with the 2018 Presidential Summit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declaration against GBVF</a:t>
                      </a:r>
                      <a:endParaRPr sz="1600" dirty="0">
                        <a:latin typeface="Arial" panose="020B0604020202020204" pitchFamily="34" charset="0"/>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989898"/>
                      </a:solidFill>
                      <a:prstDash val="solid"/>
                      <a:round/>
                      <a:headEnd type="none" w="sm" len="sm"/>
                      <a:tailEnd type="none" w="sm" len="sm"/>
                    </a:lnB>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solidFill>
                            <a:schemeClr val="tx1"/>
                          </a:solidFill>
                          <a:effectLst/>
                          <a:latin typeface="Arial" panose="020B0604020202020204" pitchFamily="34" charset="0"/>
                          <a:ea typeface="+mn-ea"/>
                          <a:cs typeface="Arial" panose="020B0604020202020204" pitchFamily="34" charset="0"/>
                        </a:rPr>
                        <a:t>The Minister approved a list of selected courts for designation in terms of section 55A </a:t>
                      </a:r>
                      <a:r>
                        <a:rPr lang="en-ZA" sz="1600" kern="1200" dirty="0" smtClean="0">
                          <a:solidFill>
                            <a:schemeClr val="tx1"/>
                          </a:solidFill>
                          <a:effectLst/>
                          <a:latin typeface="Arial" panose="020B0604020202020204" pitchFamily="34" charset="0"/>
                          <a:ea typeface="+mn-ea"/>
                          <a:cs typeface="Arial" panose="020B0604020202020204" pitchFamily="34" charset="0"/>
                        </a:rPr>
                        <a:t>of the Criminal Law (Sexual Offences and Related Matters) Amendment Act for the period under review. The selected courts are in the process of consultation with the key stakeholders, subsequent to the consultation, the Minister will Gazette and designate 107 </a:t>
                      </a:r>
                      <a:r>
                        <a:rPr lang="en-GB" sz="1600" kern="1200" dirty="0" smtClean="0">
                          <a:solidFill>
                            <a:schemeClr val="tx1"/>
                          </a:solidFill>
                          <a:effectLst/>
                          <a:latin typeface="Arial" panose="020B0604020202020204" pitchFamily="34" charset="0"/>
                          <a:ea typeface="+mn-ea"/>
                          <a:cs typeface="Arial" panose="020B0604020202020204" pitchFamily="34" charset="0"/>
                        </a:rPr>
                        <a:t>selected courts in terms of section 55A.</a:t>
                      </a:r>
                      <a:endParaRPr lang="en-ZA" sz="1600" kern="1200" dirty="0" smtClean="0">
                        <a:solidFill>
                          <a:schemeClr val="tx1"/>
                        </a:solidFill>
                        <a:effectLst/>
                        <a:latin typeface="Arial" panose="020B0604020202020204" pitchFamily="34" charset="0"/>
                        <a:ea typeface="+mn-ea"/>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989898"/>
                      </a:solidFill>
                      <a:prstDash val="solid"/>
                      <a:round/>
                      <a:headEnd type="none" w="sm" len="sm"/>
                      <a:tailEnd type="none" w="sm" len="sm"/>
                    </a:lnB>
                  </a:tcPr>
                </a:tc>
                <a:extLst>
                  <a:ext uri="{0D108BD9-81ED-4DB2-BD59-A6C34878D82A}">
                    <a16:rowId xmlns="" xmlns:a16="http://schemas.microsoft.com/office/drawing/2014/main" val="10001"/>
                  </a:ext>
                </a:extLst>
              </a:tr>
              <a:tr h="762435">
                <a:tc>
                  <a:txBody>
                    <a:bodyPr/>
                    <a:lstStyle/>
                    <a:p>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3.8.1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Number of facilities with term contracts f</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or unplanned maintenance</a:t>
                      </a:r>
                      <a:endParaRPr sz="1600" dirty="0">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lgn="ctr">
                      <a:solidFill>
                        <a:srgbClr val="989898"/>
                      </a:solidFill>
                      <a:prstDash val="solid"/>
                      <a:round/>
                      <a:headEnd type="none" w="sm" len="sm"/>
                      <a:tailEnd type="none" w="sm" len="sm"/>
                    </a:lnB>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The specification for the appointment of term contract for unplanned maintenance has been finalized. The specification has been submitted to DBAC for approval and advertisement</a:t>
                      </a:r>
                      <a:r>
                        <a:rPr lang="en-US" sz="1800" kern="1200" dirty="0" smtClean="0">
                          <a:solidFill>
                            <a:schemeClr val="tx1"/>
                          </a:solidFill>
                          <a:effectLst/>
                          <a:latin typeface="+mn-lt"/>
                          <a:ea typeface="+mn-ea"/>
                          <a:cs typeface="+mn-cs"/>
                        </a:rPr>
                        <a:t>.</a:t>
                      </a:r>
                      <a:endParaRPr lang="en-ZA" sz="1800" kern="1200" dirty="0" smtClean="0">
                        <a:solidFill>
                          <a:schemeClr val="tx1"/>
                        </a:solidFill>
                        <a:effectLst/>
                        <a:latin typeface="+mn-lt"/>
                        <a:ea typeface="+mn-ea"/>
                        <a:cs typeface="+mn-cs"/>
                      </a:endParaRPr>
                    </a:p>
                    <a:p>
                      <a:pPr marL="285750" indent="-285750" algn="just">
                        <a:buFont typeface="Arial" panose="020B0604020202020204" pitchFamily="34" charset="0"/>
                        <a:buChar char="•"/>
                      </a:pPr>
                      <a:endParaRPr sz="1600" dirty="0">
                        <a:solidFill>
                          <a:srgbClr val="FF0000"/>
                        </a:solidFill>
                        <a:latin typeface="Arial" panose="020B0604020202020204" pitchFamily="34" charset="0"/>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lgn="ctr">
                      <a:solidFill>
                        <a:srgbClr val="989898"/>
                      </a:solidFill>
                      <a:prstDash val="solid"/>
                      <a:round/>
                      <a:headEnd type="none" w="sm" len="sm"/>
                      <a:tailEnd type="none" w="sm" len="sm"/>
                    </a:lnB>
                  </a:tcPr>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19333731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5.</a:t>
            </a:r>
            <a:r>
              <a:rPr lang="en-US" b="1" dirty="0" smtClean="0">
                <a:latin typeface="Arial" panose="020B0604020202020204" pitchFamily="34" charset="0"/>
                <a:ea typeface="Arial Narrow"/>
                <a:cs typeface="Arial" panose="020B0604020202020204" pitchFamily="34" charset="0"/>
                <a:sym typeface="Arial Narrow"/>
              </a:rPr>
              <a:t>STRATEGY </a:t>
            </a:r>
            <a:r>
              <a:rPr lang="en-US" b="1" dirty="0">
                <a:latin typeface="Arial" panose="020B0604020202020204" pitchFamily="34" charset="0"/>
                <a:ea typeface="Arial Narrow"/>
                <a:cs typeface="Arial" panose="020B0604020202020204" pitchFamily="34" charset="0"/>
                <a:sym typeface="Arial Narrow"/>
              </a:rPr>
              <a:t>TO OVERCOME UNDER PERFORMANCE</a:t>
            </a:r>
            <a:endParaRPr lang="en-US"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r>
              <a:rPr lang="en-ZA" b="1" dirty="0" smtClean="0">
                <a:solidFill>
                  <a:schemeClr val="tx1"/>
                </a:solidFill>
                <a:latin typeface="Arial" panose="020B0604020202020204" pitchFamily="34" charset="0"/>
                <a:cs typeface="Arial" panose="020B0604020202020204" pitchFamily="34" charset="0"/>
              </a:rPr>
              <a:t>PROGRAMME 2</a:t>
            </a:r>
            <a:endParaRPr lang="en-ZA" b="1"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2694449928"/>
              </p:ext>
            </p:extLst>
          </p:nvPr>
        </p:nvGraphicFramePr>
        <p:xfrm>
          <a:off x="655045" y="2329439"/>
          <a:ext cx="7812718" cy="1984984"/>
        </p:xfrm>
        <a:graphic>
          <a:graphicData uri="http://schemas.openxmlformats.org/drawingml/2006/table">
            <a:tbl>
              <a:tblPr firstRow="1" bandRow="1">
                <a:noFill/>
              </a:tblPr>
              <a:tblGrid>
                <a:gridCol w="2769524">
                  <a:extLst>
                    <a:ext uri="{9D8B030D-6E8A-4147-A177-3AD203B41FA5}">
                      <a16:colId xmlns="" xmlns:a16="http://schemas.microsoft.com/office/drawing/2014/main" val="20000"/>
                    </a:ext>
                  </a:extLst>
                </a:gridCol>
                <a:gridCol w="5043194">
                  <a:extLst>
                    <a:ext uri="{9D8B030D-6E8A-4147-A177-3AD203B41FA5}">
                      <a16:colId xmlns="" xmlns:a16="http://schemas.microsoft.com/office/drawing/2014/main" val="20001"/>
                    </a:ext>
                  </a:extLst>
                </a:gridCol>
              </a:tblGrid>
              <a:tr h="708419">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INDICATOR</a:t>
                      </a:r>
                      <a:endParaRPr sz="1600" b="1" dirty="0">
                        <a:solidFill>
                          <a:schemeClr val="lt1"/>
                        </a:solidFill>
                        <a:latin typeface="Arial" panose="020B0604020202020204" pitchFamily="34" charset="0"/>
                        <a:ea typeface="Arial Narrow"/>
                        <a:cs typeface="Arial" panose="020B0604020202020204" pitchFamily="34" charset="0"/>
                        <a:sym typeface="Arial Narrow"/>
                      </a:endParaRPr>
                    </a:p>
                  </a:txBody>
                  <a:tcPr marL="90450" marR="90450" marT="45725" marB="45725">
                    <a:lnL w="9525" cap="flat" cmpd="sng">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STRATEGY TO OVERCOME UNDER PERFORMANCE</a:t>
                      </a:r>
                      <a:endParaRPr sz="1600" b="1" dirty="0">
                        <a:latin typeface="Arial" panose="020B0604020202020204" pitchFamily="34" charset="0"/>
                        <a:cs typeface="Arial" panose="020B0604020202020204" pitchFamily="34" charset="0"/>
                      </a:endParaRPr>
                    </a:p>
                  </a:txBody>
                  <a:tcPr marL="90450" marR="90450" marT="45725" marB="45725">
                    <a:lnL w="9525" cap="flat" cmpd="sng" algn="ctr">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extLst>
                  <a:ext uri="{0D108BD9-81ED-4DB2-BD59-A6C34878D82A}">
                    <a16:rowId xmlns="" xmlns:a16="http://schemas.microsoft.com/office/drawing/2014/main" val="10000"/>
                  </a:ext>
                </a:extLst>
              </a:tr>
              <a:tr h="1276565">
                <a:tc>
                  <a:txBody>
                    <a:bodyPr/>
                    <a:lstStyle/>
                    <a:p>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3.15.1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Percentage of backlog cases on the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priority roll finalised</a:t>
                      </a:r>
                      <a:endParaRPr sz="1600" dirty="0">
                        <a:solidFill>
                          <a:schemeClr val="tx1"/>
                        </a:solidFill>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solidFill>
                        <a:srgbClr val="989898"/>
                      </a:solidFill>
                      <a:prstDash val="solid"/>
                      <a:round/>
                      <a:headEnd type="none" w="sm" len="sm"/>
                      <a:tailEnd type="none" w="sm" len="sm"/>
                    </a:lnB>
                  </a:tcPr>
                </a:tc>
                <a:tc>
                  <a:txBody>
                    <a:bodyPr/>
                    <a:lstStyle/>
                    <a:p>
                      <a:pPr marL="374650" marR="0" lvl="0"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The Department is in a process of drafting the  framework to reduce the backlog cases and the consultation with all the relevant stakeholders is in progress.</a:t>
                      </a: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solidFill>
                        <a:srgbClr val="989898"/>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spTree>
    <p:extLst>
      <p:ext uri="{BB962C8B-B14F-4D97-AF65-F5344CB8AC3E}">
        <p14:creationId xmlns="" xmlns:p14="http://schemas.microsoft.com/office/powerpoint/2010/main" val="34781360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5.</a:t>
            </a:r>
            <a:r>
              <a:rPr lang="en-US" b="1" dirty="0" smtClean="0">
                <a:latin typeface="Arial" panose="020B0604020202020204" pitchFamily="34" charset="0"/>
                <a:ea typeface="Arial Narrow"/>
                <a:cs typeface="Arial" panose="020B0604020202020204" pitchFamily="34" charset="0"/>
                <a:sym typeface="Arial Narrow"/>
              </a:rPr>
              <a:t>STRATEGY </a:t>
            </a:r>
            <a:r>
              <a:rPr lang="en-US" b="1" dirty="0">
                <a:latin typeface="Arial" panose="020B0604020202020204" pitchFamily="34" charset="0"/>
                <a:ea typeface="Arial Narrow"/>
                <a:cs typeface="Arial" panose="020B0604020202020204" pitchFamily="34" charset="0"/>
                <a:sym typeface="Arial Narrow"/>
              </a:rPr>
              <a:t>TO OVERCOME UNDER PERFORMANCE</a:t>
            </a:r>
            <a:endParaRPr lang="en-US"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r>
              <a:rPr lang="en-ZA" b="1" dirty="0" smtClean="0">
                <a:solidFill>
                  <a:schemeClr val="tx1"/>
                </a:solidFill>
                <a:latin typeface="Arial" panose="020B0604020202020204" pitchFamily="34" charset="0"/>
                <a:cs typeface="Arial" panose="020B0604020202020204" pitchFamily="34" charset="0"/>
              </a:rPr>
              <a:t>PROGRAMME </a:t>
            </a:r>
            <a:r>
              <a:rPr lang="en-ZA" b="1" dirty="0">
                <a:solidFill>
                  <a:schemeClr val="tx1"/>
                </a:solidFill>
                <a:latin typeface="Arial" panose="020B0604020202020204" pitchFamily="34" charset="0"/>
                <a:cs typeface="Arial" panose="020B0604020202020204" pitchFamily="34" charset="0"/>
              </a:rPr>
              <a:t>3</a:t>
            </a:r>
          </a:p>
        </p:txBody>
      </p:sp>
      <p:graphicFrame>
        <p:nvGraphicFramePr>
          <p:cNvPr id="4" name="Table 3"/>
          <p:cNvGraphicFramePr>
            <a:graphicFrameLocks noGrp="1"/>
          </p:cNvGraphicFramePr>
          <p:nvPr>
            <p:extLst>
              <p:ext uri="{D42A27DB-BD31-4B8C-83A1-F6EECF244321}">
                <p14:modId xmlns="" xmlns:p14="http://schemas.microsoft.com/office/powerpoint/2010/main" val="1248953795"/>
              </p:ext>
            </p:extLst>
          </p:nvPr>
        </p:nvGraphicFramePr>
        <p:xfrm>
          <a:off x="136478" y="1605442"/>
          <a:ext cx="8789158" cy="4578814"/>
        </p:xfrm>
        <a:graphic>
          <a:graphicData uri="http://schemas.openxmlformats.org/drawingml/2006/table">
            <a:tbl>
              <a:tblPr firstRow="1" bandRow="1">
                <a:noFill/>
              </a:tblPr>
              <a:tblGrid>
                <a:gridCol w="2647665">
                  <a:extLst>
                    <a:ext uri="{9D8B030D-6E8A-4147-A177-3AD203B41FA5}">
                      <a16:colId xmlns="" xmlns:a16="http://schemas.microsoft.com/office/drawing/2014/main" val="20000"/>
                    </a:ext>
                  </a:extLst>
                </a:gridCol>
                <a:gridCol w="6141493">
                  <a:extLst>
                    <a:ext uri="{9D8B030D-6E8A-4147-A177-3AD203B41FA5}">
                      <a16:colId xmlns="" xmlns:a16="http://schemas.microsoft.com/office/drawing/2014/main" val="20001"/>
                    </a:ext>
                  </a:extLst>
                </a:gridCol>
              </a:tblGrid>
              <a:tr h="379400">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INDICATOR</a:t>
                      </a:r>
                      <a:endParaRPr sz="1600" b="1" dirty="0">
                        <a:solidFill>
                          <a:schemeClr val="lt1"/>
                        </a:solidFill>
                        <a:latin typeface="Arial" panose="020B0604020202020204" pitchFamily="34" charset="0"/>
                        <a:ea typeface="Arial Narrow"/>
                        <a:cs typeface="Arial" panose="020B0604020202020204" pitchFamily="34" charset="0"/>
                        <a:sym typeface="Arial Narrow"/>
                      </a:endParaRPr>
                    </a:p>
                  </a:txBody>
                  <a:tcPr marL="90450" marR="90450" marT="45725" marB="45725">
                    <a:lnL w="9525" cap="flat" cmpd="sng">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STRATEGY TO OVERCOME UNDER PERFORMANCE</a:t>
                      </a:r>
                      <a:endParaRPr sz="1600" b="1" dirty="0">
                        <a:latin typeface="Arial" panose="020B0604020202020204" pitchFamily="34" charset="0"/>
                        <a:cs typeface="Arial" panose="020B0604020202020204" pitchFamily="34" charset="0"/>
                      </a:endParaRPr>
                    </a:p>
                  </a:txBody>
                  <a:tcPr marL="90450" marR="90450" marT="45725" marB="45725">
                    <a:lnL w="9525" cap="flat" cmpd="sng" algn="ctr">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extLst>
                  <a:ext uri="{0D108BD9-81ED-4DB2-BD59-A6C34878D82A}">
                    <a16:rowId xmlns="" xmlns:a16="http://schemas.microsoft.com/office/drawing/2014/main" val="10000"/>
                  </a:ext>
                </a:extLst>
              </a:tr>
              <a:tr h="1029494">
                <a:tc>
                  <a:txBody>
                    <a:bodyPr/>
                    <a:lstStyle/>
                    <a:p>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4.6.1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Percentage of letters of authority issued in trusts within 14 days from receipt of all required documents</a:t>
                      </a:r>
                      <a:endParaRPr sz="1600" dirty="0">
                        <a:latin typeface="Arial" panose="020B0604020202020204" pitchFamily="34" charset="0"/>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989898"/>
                      </a:solidFill>
                      <a:prstDash val="solid"/>
                      <a:round/>
                      <a:headEnd type="none" w="sm" len="sm"/>
                      <a:tailEnd type="none" w="sm" len="sm"/>
                    </a:lnB>
                  </a:tcPr>
                </a:tc>
                <a:tc>
                  <a:txBody>
                    <a:bodyPr/>
                    <a:lstStyle/>
                    <a:p>
                      <a:pPr marL="374650" marR="0" lvl="0"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An assessment of backlog was made and a plan of action was developed and implemented to deal with the backlog.</a:t>
                      </a:r>
                      <a:endParaRPr sz="1600" b="0" i="0" u="none" strike="noStrike" kern="1200" baseline="0" dirty="0">
                        <a:solidFill>
                          <a:schemeClr val="tx1"/>
                        </a:solidFill>
                        <a:latin typeface="Arial" panose="020B0604020202020204" pitchFamily="34" charset="0"/>
                        <a:ea typeface="+mn-ea"/>
                        <a:cs typeface="Arial" panose="020B0604020202020204" pitchFamily="34" charset="0"/>
                        <a:sym typeface="Arial Narrow"/>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989898"/>
                      </a:solidFill>
                      <a:prstDash val="solid"/>
                      <a:round/>
                      <a:headEnd type="none" w="sm" len="sm"/>
                      <a:tailEnd type="none" w="sm" len="sm"/>
                    </a:lnB>
                  </a:tcPr>
                </a:tc>
                <a:extLst>
                  <a:ext uri="{0D108BD9-81ED-4DB2-BD59-A6C34878D82A}">
                    <a16:rowId xmlns="" xmlns:a16="http://schemas.microsoft.com/office/drawing/2014/main" val="10001"/>
                  </a:ext>
                </a:extLst>
              </a:tr>
              <a:tr h="1338950">
                <a:tc>
                  <a:txBody>
                    <a:bodyPr/>
                    <a:lstStyle/>
                    <a:p>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5.4.1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Number of research papers submitted to the South African Law Reform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Commission for approval</a:t>
                      </a:r>
                      <a:endParaRPr sz="1600" dirty="0">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lgn="ctr">
                      <a:solidFill>
                        <a:srgbClr val="989898"/>
                      </a:solidFill>
                      <a:prstDash val="solid"/>
                      <a:round/>
                      <a:headEnd type="none" w="sm" len="sm"/>
                      <a:tailEnd type="none" w="sm" len="sm"/>
                    </a:lnB>
                  </a:tcPr>
                </a:tc>
                <a:tc>
                  <a:txBody>
                    <a:bodyPr/>
                    <a:lstStyle/>
                    <a:p>
                      <a:pPr marL="374650" marR="0" lvl="0"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Filling of all possible vacant posts with immediate effect.</a:t>
                      </a:r>
                    </a:p>
                    <a:p>
                      <a:pPr marL="374650" marR="0" lvl="0"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Enhance/upgrade the technology that is used for virtual meetings to support effective and efficient use of technology.</a:t>
                      </a:r>
                    </a:p>
                    <a:p>
                      <a:pPr marL="374650" marR="0" lvl="0"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In order to ensure improved assistance by officials, specialisation in some areas should be investigated.</a:t>
                      </a:r>
                    </a:p>
                    <a:p>
                      <a:pPr marL="374650" marR="0" lvl="0"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Improved collaboration between internal units and external stakeholders to improve the quality of inputs.</a:t>
                      </a: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lgn="ctr">
                      <a:solidFill>
                        <a:srgbClr val="989898"/>
                      </a:solidFill>
                      <a:prstDash val="solid"/>
                      <a:round/>
                      <a:headEnd type="none" w="sm" len="sm"/>
                      <a:tailEnd type="none" w="sm" len="sm"/>
                    </a:lnB>
                  </a:tcPr>
                </a:tc>
                <a:extLst>
                  <a:ext uri="{0D108BD9-81ED-4DB2-BD59-A6C34878D82A}">
                    <a16:rowId xmlns="" xmlns:a16="http://schemas.microsoft.com/office/drawing/2014/main" val="10002"/>
                  </a:ext>
                </a:extLst>
              </a:tr>
              <a:tr h="1176437">
                <a:tc>
                  <a:txBody>
                    <a:bodyPr/>
                    <a:lstStyle/>
                    <a:p>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6.1.1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Office of the Solicitor-General strategy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Implemented</a:t>
                      </a:r>
                      <a:endParaRPr sz="1600" dirty="0">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solidFill>
                        <a:srgbClr val="989898"/>
                      </a:solidFill>
                      <a:prstDash val="solid"/>
                      <a:round/>
                      <a:headEnd type="none" w="sm" len="sm"/>
                      <a:tailEnd type="none" w="sm" len="sm"/>
                    </a:lnB>
                  </a:tcPr>
                </a:tc>
                <a:tc>
                  <a:txBody>
                    <a:bodyPr/>
                    <a:lstStyle/>
                    <a:p>
                      <a:pPr marL="374650" marR="0" lvl="0"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The Litigation Strategy was approved by the Minister in 2021/22 financial year. It is expected to be submitted to Cabinet for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noting during 2021/22 financial year.</a:t>
                      </a:r>
                    </a:p>
                    <a:p>
                      <a:pPr marL="374650" marR="0" lvl="0"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Once Cabinet has noted the Strategy, the plan is to identify 5% of the activities of the strategy to be implemented in the current financial year.</a:t>
                      </a:r>
                      <a:endParaRPr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solidFill>
                        <a:srgbClr val="989898"/>
                      </a:solidFill>
                      <a:prstDash val="solid"/>
                      <a:round/>
                      <a:headEnd type="none" w="sm" len="sm"/>
                      <a:tailEnd type="none" w="sm" len="sm"/>
                    </a:lnB>
                  </a:tcP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9058810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5</a:t>
            </a:r>
            <a:r>
              <a:rPr lang="en-US" b="1" dirty="0" smtClean="0">
                <a:latin typeface="Arial" panose="020B0604020202020204" pitchFamily="34" charset="0"/>
                <a:cs typeface="Arial" panose="020B0604020202020204" pitchFamily="34" charset="0"/>
              </a:rPr>
              <a:t>.</a:t>
            </a:r>
            <a:r>
              <a:rPr lang="en-US" b="1" dirty="0" smtClean="0">
                <a:latin typeface="Arial" panose="020B0604020202020204" pitchFamily="34" charset="0"/>
                <a:ea typeface="Arial Narrow"/>
                <a:cs typeface="Arial" panose="020B0604020202020204" pitchFamily="34" charset="0"/>
                <a:sym typeface="Arial Narrow"/>
              </a:rPr>
              <a:t>STRATEGY </a:t>
            </a:r>
            <a:r>
              <a:rPr lang="en-US" b="1" dirty="0">
                <a:latin typeface="Arial" panose="020B0604020202020204" pitchFamily="34" charset="0"/>
                <a:ea typeface="Arial Narrow"/>
                <a:cs typeface="Arial" panose="020B0604020202020204" pitchFamily="34" charset="0"/>
                <a:sym typeface="Arial Narrow"/>
              </a:rPr>
              <a:t>TO OVERCOME UNDER PERFORMANCE</a:t>
            </a:r>
            <a:endParaRPr lang="en-US"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r>
              <a:rPr lang="en-ZA" b="1" dirty="0" smtClean="0">
                <a:solidFill>
                  <a:schemeClr val="tx1"/>
                </a:solidFill>
                <a:latin typeface="Arial" panose="020B0604020202020204" pitchFamily="34" charset="0"/>
                <a:cs typeface="Arial" panose="020B0604020202020204" pitchFamily="34" charset="0"/>
              </a:rPr>
              <a:t>PROGRAMME 3</a:t>
            </a:r>
            <a:endParaRPr lang="en-ZA" b="1"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097320115"/>
              </p:ext>
            </p:extLst>
          </p:nvPr>
        </p:nvGraphicFramePr>
        <p:xfrm>
          <a:off x="477673" y="1730091"/>
          <a:ext cx="8065826" cy="4585627"/>
        </p:xfrm>
        <a:graphic>
          <a:graphicData uri="http://schemas.openxmlformats.org/drawingml/2006/table">
            <a:tbl>
              <a:tblPr firstRow="1" bandRow="1">
                <a:noFill/>
              </a:tblPr>
              <a:tblGrid>
                <a:gridCol w="2345278">
                  <a:extLst>
                    <a:ext uri="{9D8B030D-6E8A-4147-A177-3AD203B41FA5}">
                      <a16:colId xmlns="" xmlns:a16="http://schemas.microsoft.com/office/drawing/2014/main" val="20000"/>
                    </a:ext>
                  </a:extLst>
                </a:gridCol>
                <a:gridCol w="5720548">
                  <a:extLst>
                    <a:ext uri="{9D8B030D-6E8A-4147-A177-3AD203B41FA5}">
                      <a16:colId xmlns="" xmlns:a16="http://schemas.microsoft.com/office/drawing/2014/main" val="20001"/>
                    </a:ext>
                  </a:extLst>
                </a:gridCol>
              </a:tblGrid>
              <a:tr h="365709">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INDICATOR</a:t>
                      </a:r>
                      <a:endParaRPr sz="1600" b="1" dirty="0">
                        <a:solidFill>
                          <a:schemeClr val="lt1"/>
                        </a:solidFill>
                        <a:latin typeface="Arial" panose="020B0604020202020204" pitchFamily="34" charset="0"/>
                        <a:ea typeface="Arial Narrow"/>
                        <a:cs typeface="Arial" panose="020B0604020202020204" pitchFamily="34" charset="0"/>
                        <a:sym typeface="Arial Narrow"/>
                      </a:endParaRPr>
                    </a:p>
                  </a:txBody>
                  <a:tcPr marL="90450" marR="90450" marT="45725" marB="45725">
                    <a:lnL w="9525" cap="flat" cmpd="sng">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STRATEGY TO OVERCOME UNDER PERFORMANCE</a:t>
                      </a:r>
                      <a:endParaRPr sz="1600" b="1" dirty="0">
                        <a:latin typeface="Arial" panose="020B0604020202020204" pitchFamily="34" charset="0"/>
                        <a:cs typeface="Arial" panose="020B0604020202020204" pitchFamily="34" charset="0"/>
                      </a:endParaRPr>
                    </a:p>
                  </a:txBody>
                  <a:tcPr marL="90450" marR="90450" marT="45725" marB="45725">
                    <a:lnL w="9525" cap="flat" cmpd="sng" algn="ctr">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extLst>
                  <a:ext uri="{0D108BD9-81ED-4DB2-BD59-A6C34878D82A}">
                    <a16:rowId xmlns="" xmlns:a16="http://schemas.microsoft.com/office/drawing/2014/main" val="10000"/>
                  </a:ext>
                </a:extLst>
              </a:tr>
              <a:tr h="650308">
                <a:tc>
                  <a:txBody>
                    <a:bodyPr/>
                    <a:lstStyle/>
                    <a:p>
                      <a:pPr marL="0" marR="0" lvl="0" indent="0" algn="l" defTabSz="914400" rtl="0" eaLnBrk="1" latinLnBrk="0" hangingPunct="1">
                        <a:lnSpc>
                          <a:spcPct val="100000"/>
                        </a:lnSpc>
                        <a:spcBef>
                          <a:spcPts val="0"/>
                        </a:spcBef>
                        <a:spcAft>
                          <a:spcPts val="0"/>
                        </a:spcAft>
                        <a:buClr>
                          <a:schemeClr val="dk1"/>
                        </a:buClr>
                        <a:buSzPts val="1600"/>
                        <a:buFont typeface="Arial Narrow"/>
                        <a:buNone/>
                      </a:pP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6.1.2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Number of heads of offices appointed</a:t>
                      </a:r>
                      <a:endParaRPr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989898"/>
                      </a:solidFill>
                      <a:prstDash val="solid"/>
                      <a:round/>
                      <a:headEnd type="none" w="sm" len="sm"/>
                      <a:tailEnd type="none" w="sm" len="sm"/>
                    </a:lnB>
                  </a:tcPr>
                </a:tc>
                <a:tc>
                  <a:txBody>
                    <a:bodyPr/>
                    <a:lstStyle/>
                    <a:p>
                      <a:pPr marL="374650" marR="0" lvl="0"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The recruitment process is underway to fill the remaining positions.</a:t>
                      </a:r>
                      <a:endParaRPr sz="1600" b="0" i="0" u="none" strike="noStrike" kern="1200" baseline="0" dirty="0">
                        <a:solidFill>
                          <a:schemeClr val="tx1"/>
                        </a:solidFill>
                        <a:latin typeface="Arial" panose="020B0604020202020204" pitchFamily="34" charset="0"/>
                        <a:ea typeface="+mn-ea"/>
                        <a:cs typeface="Arial" panose="020B0604020202020204" pitchFamily="34" charset="0"/>
                        <a:sym typeface="Arial Narrow"/>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989898"/>
                      </a:solidFill>
                      <a:prstDash val="solid"/>
                      <a:round/>
                      <a:headEnd type="none" w="sm" len="sm"/>
                      <a:tailEnd type="none" w="sm" len="sm"/>
                    </a:lnB>
                  </a:tcPr>
                </a:tc>
                <a:extLst>
                  <a:ext uri="{0D108BD9-81ED-4DB2-BD59-A6C34878D82A}">
                    <a16:rowId xmlns="" xmlns:a16="http://schemas.microsoft.com/office/drawing/2014/main" val="10001"/>
                  </a:ext>
                </a:extLst>
              </a:tr>
              <a:tr h="2350410">
                <a:tc>
                  <a:txBody>
                    <a:bodyPr/>
                    <a:lstStyle/>
                    <a:p>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6.2.1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Number of policies to implement the State Attorney Amendment Act submitted to the Minister for approval</a:t>
                      </a:r>
                      <a:endParaRPr sz="1600" dirty="0">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lgn="ctr">
                      <a:solidFill>
                        <a:srgbClr val="989898"/>
                      </a:solidFill>
                      <a:prstDash val="solid"/>
                      <a:round/>
                      <a:headEnd type="none" w="sm" len="sm"/>
                      <a:tailEnd type="none" w="sm" len="sm"/>
                    </a:lnB>
                  </a:tcPr>
                </a:tc>
                <a:tc>
                  <a:txBody>
                    <a:bodyPr/>
                    <a:lstStyle/>
                    <a:p>
                      <a:pPr marL="285750" indent="-285750" algn="just">
                        <a:buFont typeface="Arial" panose="020B0604020202020204" pitchFamily="34" charset="0"/>
                        <a:buChar char="•"/>
                      </a:pPr>
                      <a:r>
                        <a:rPr lang="en-US" sz="1600" kern="1200" dirty="0" smtClean="0">
                          <a:solidFill>
                            <a:schemeClr val="tx1"/>
                          </a:solidFill>
                          <a:effectLst/>
                          <a:latin typeface="Arial" panose="020B0604020202020204" pitchFamily="34" charset="0"/>
                          <a:ea typeface="+mn-ea"/>
                          <a:cs typeface="Arial" panose="020B0604020202020204" pitchFamily="34" charset="0"/>
                        </a:rPr>
                        <a:t>The following three policies were approved by Minister in April 2021</a:t>
                      </a:r>
                      <a:r>
                        <a:rPr lang="en-US" sz="1600" kern="1200" baseline="0" dirty="0" smtClean="0">
                          <a:solidFill>
                            <a:schemeClr val="tx1"/>
                          </a:solidFill>
                          <a:effectLst/>
                          <a:latin typeface="Arial" panose="020B0604020202020204" pitchFamily="34" charset="0"/>
                          <a:ea typeface="+mn-ea"/>
                          <a:cs typeface="Arial" panose="020B0604020202020204" pitchFamily="34" charset="0"/>
                        </a:rPr>
                        <a:t>: </a:t>
                      </a:r>
                    </a:p>
                    <a:p>
                      <a:pPr marL="831850" marR="0" lvl="1"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State Legal Representation Policy</a:t>
                      </a:r>
                    </a:p>
                    <a:p>
                      <a:pPr marL="831850" marR="0" lvl="1"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Management of State Litigation Policy</a:t>
                      </a:r>
                    </a:p>
                    <a:p>
                      <a:pPr marL="831850" marR="0" lvl="1"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Alternative Dispute Resolution (ADRM) State Mediation Policies.</a:t>
                      </a:r>
                    </a:p>
                    <a:p>
                      <a:pPr marL="285750" indent="-285750" algn="just">
                        <a:buFont typeface="Arial" panose="020B0604020202020204" pitchFamily="34" charset="0"/>
                        <a:buChar char="•"/>
                      </a:pPr>
                      <a:r>
                        <a:rPr lang="en-US" sz="1600" kern="1200" baseline="0" dirty="0" smtClean="0">
                          <a:solidFill>
                            <a:schemeClr val="tx1"/>
                          </a:solidFill>
                          <a:effectLst/>
                          <a:latin typeface="Arial" panose="020B0604020202020204" pitchFamily="34" charset="0"/>
                          <a:ea typeface="+mn-ea"/>
                          <a:cs typeface="Arial" panose="020B0604020202020204" pitchFamily="34" charset="0"/>
                        </a:rPr>
                        <a:t>The above policies were tabled and </a:t>
                      </a:r>
                      <a:r>
                        <a:rPr lang="en-US" sz="1600" kern="1200" dirty="0" smtClean="0">
                          <a:solidFill>
                            <a:schemeClr val="tx1"/>
                          </a:solidFill>
                          <a:effectLst/>
                          <a:latin typeface="Arial" panose="020B0604020202020204" pitchFamily="34" charset="0"/>
                          <a:ea typeface="+mn-ea"/>
                          <a:cs typeface="Arial" panose="020B0604020202020204" pitchFamily="34" charset="0"/>
                        </a:rPr>
                        <a:t>approved</a:t>
                      </a:r>
                      <a:r>
                        <a:rPr lang="en-US" sz="1600" kern="1200" baseline="0" dirty="0" smtClean="0">
                          <a:solidFill>
                            <a:schemeClr val="tx1"/>
                          </a:solidFill>
                          <a:effectLst/>
                          <a:latin typeface="Arial" panose="020B0604020202020204" pitchFamily="34" charset="0"/>
                          <a:ea typeface="+mn-ea"/>
                          <a:cs typeface="Arial" panose="020B0604020202020204" pitchFamily="34" charset="0"/>
                        </a:rPr>
                        <a:t> at</a:t>
                      </a:r>
                      <a:r>
                        <a:rPr lang="en-US" sz="1600" kern="1200" dirty="0" smtClean="0">
                          <a:solidFill>
                            <a:schemeClr val="tx1"/>
                          </a:solidFill>
                          <a:effectLst/>
                          <a:latin typeface="Arial" panose="020B0604020202020204" pitchFamily="34" charset="0"/>
                          <a:ea typeface="+mn-ea"/>
                          <a:cs typeface="Arial" panose="020B0604020202020204" pitchFamily="34" charset="0"/>
                        </a:rPr>
                        <a:t> DG JCPS on the 23 September 2021.  It is expected to be tabled in</a:t>
                      </a:r>
                      <a:r>
                        <a:rPr lang="en-US" sz="1600" kern="1200" baseline="0" dirty="0" smtClean="0">
                          <a:solidFill>
                            <a:schemeClr val="tx1"/>
                          </a:solidFill>
                          <a:effectLst/>
                          <a:latin typeface="Arial" panose="020B0604020202020204" pitchFamily="34" charset="0"/>
                          <a:ea typeface="+mn-ea"/>
                          <a:cs typeface="Arial" panose="020B0604020202020204" pitchFamily="34" charset="0"/>
                        </a:rPr>
                        <a:t> C</a:t>
                      </a:r>
                      <a:r>
                        <a:rPr lang="en-US" sz="1600" kern="1200" dirty="0" smtClean="0">
                          <a:solidFill>
                            <a:schemeClr val="tx1"/>
                          </a:solidFill>
                          <a:effectLst/>
                          <a:latin typeface="Arial" panose="020B0604020202020204" pitchFamily="34" charset="0"/>
                          <a:ea typeface="+mn-ea"/>
                          <a:cs typeface="Arial" panose="020B0604020202020204" pitchFamily="34" charset="0"/>
                        </a:rPr>
                        <a:t>abinet before</a:t>
                      </a:r>
                      <a:r>
                        <a:rPr lang="en-US" sz="1600" kern="1200" baseline="0" dirty="0" smtClean="0">
                          <a:solidFill>
                            <a:schemeClr val="tx1"/>
                          </a:solidFill>
                          <a:effectLst/>
                          <a:latin typeface="Arial" panose="020B0604020202020204" pitchFamily="34" charset="0"/>
                          <a:ea typeface="+mn-ea"/>
                          <a:cs typeface="Arial" panose="020B0604020202020204" pitchFamily="34" charset="0"/>
                        </a:rPr>
                        <a:t> the end of financial year.</a:t>
                      </a:r>
                      <a:r>
                        <a:rPr lang="en-US" sz="1600" kern="1200" dirty="0" smtClean="0">
                          <a:solidFill>
                            <a:schemeClr val="tx1"/>
                          </a:solidFill>
                          <a:effectLst/>
                          <a:latin typeface="Arial" panose="020B0604020202020204" pitchFamily="34" charset="0"/>
                          <a:ea typeface="+mn-ea"/>
                          <a:cs typeface="Arial" panose="020B0604020202020204" pitchFamily="34" charset="0"/>
                        </a:rPr>
                        <a:t> </a:t>
                      </a:r>
                      <a:endParaRPr lang="en-ZA" sz="1600" kern="1200" dirty="0" smtClean="0">
                        <a:solidFill>
                          <a:schemeClr val="tx1"/>
                        </a:solidFill>
                        <a:effectLst/>
                        <a:latin typeface="Arial" panose="020B0604020202020204" pitchFamily="34" charset="0"/>
                        <a:ea typeface="+mn-ea"/>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lgn="ctr">
                      <a:solidFill>
                        <a:srgbClr val="989898"/>
                      </a:solidFill>
                      <a:prstDash val="solid"/>
                      <a:round/>
                      <a:headEnd type="none" w="sm" len="sm"/>
                      <a:tailEnd type="none" w="sm" len="sm"/>
                    </a:lnB>
                  </a:tcPr>
                </a:tc>
                <a:extLst>
                  <a:ext uri="{0D108BD9-81ED-4DB2-BD59-A6C34878D82A}">
                    <a16:rowId xmlns="" xmlns:a16="http://schemas.microsoft.com/office/drawing/2014/main" val="10002"/>
                  </a:ext>
                </a:extLst>
              </a:tr>
              <a:tr h="1044975">
                <a:tc>
                  <a:txBody>
                    <a:bodyPr/>
                    <a:lstStyle/>
                    <a:p>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6.3.1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Percentage of value of briefs allocated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to PDIs legal practitioners.</a:t>
                      </a:r>
                      <a:endParaRPr sz="1600" dirty="0">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solidFill>
                        <a:srgbClr val="989898"/>
                      </a:solidFill>
                      <a:prstDash val="solid"/>
                      <a:round/>
                      <a:headEnd type="none" w="sm" len="sm"/>
                      <a:tailEnd type="none" w="sm" len="sm"/>
                    </a:lnB>
                  </a:tcPr>
                </a:tc>
                <a:tc>
                  <a:txBody>
                    <a:bodyPr/>
                    <a:lstStyle/>
                    <a:p>
                      <a:pPr marL="374650" marR="0" lvl="0" indent="-285750" algn="just" defTabSz="914400" rtl="0" eaLnBrk="1" latinLnBrk="0" hangingPunct="1">
                        <a:lnSpc>
                          <a:spcPct val="100000"/>
                        </a:lnSpc>
                        <a:spcBef>
                          <a:spcPts val="0"/>
                        </a:spcBef>
                        <a:spcAft>
                          <a:spcPts val="0"/>
                        </a:spcAf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The business process for legal services and the standard operating procedure will be reviewed and approved in line with the State Attorney Amendment Act. Once implemented, they will standardize operation in the offices of State Attorney.</a:t>
                      </a:r>
                      <a:endParaRPr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solidFill>
                        <a:srgbClr val="989898"/>
                      </a:solidFill>
                      <a:prstDash val="solid"/>
                      <a:round/>
                      <a:headEnd type="none" w="sm" len="sm"/>
                      <a:tailEnd type="none" w="sm" len="sm"/>
                    </a:lnB>
                  </a:tcP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32629185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5.</a:t>
            </a:r>
            <a:r>
              <a:rPr lang="en-US" b="1" dirty="0" smtClean="0">
                <a:latin typeface="Arial" panose="020B0604020202020204" pitchFamily="34" charset="0"/>
                <a:ea typeface="Arial Narrow"/>
                <a:cs typeface="Arial" panose="020B0604020202020204" pitchFamily="34" charset="0"/>
                <a:sym typeface="Arial Narrow"/>
              </a:rPr>
              <a:t>STRATEGY </a:t>
            </a:r>
            <a:r>
              <a:rPr lang="en-US" b="1" dirty="0">
                <a:latin typeface="Arial" panose="020B0604020202020204" pitchFamily="34" charset="0"/>
                <a:ea typeface="Arial Narrow"/>
                <a:cs typeface="Arial" panose="020B0604020202020204" pitchFamily="34" charset="0"/>
                <a:sym typeface="Arial Narrow"/>
              </a:rPr>
              <a:t>TO OVERCOME UNDER PERFORMANCE</a:t>
            </a:r>
            <a:endParaRPr lang="en-US"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r>
              <a:rPr lang="en-ZA" b="1" dirty="0" smtClean="0">
                <a:solidFill>
                  <a:schemeClr val="tx1"/>
                </a:solidFill>
                <a:latin typeface="Arial" panose="020B0604020202020204" pitchFamily="34" charset="0"/>
                <a:cs typeface="Arial" panose="020B0604020202020204" pitchFamily="34" charset="0"/>
              </a:rPr>
              <a:t>PROGRAMME 3</a:t>
            </a:r>
            <a:endParaRPr lang="en-ZA" b="1"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3555155390"/>
              </p:ext>
            </p:extLst>
          </p:nvPr>
        </p:nvGraphicFramePr>
        <p:xfrm>
          <a:off x="614149" y="1716443"/>
          <a:ext cx="7942996" cy="4293698"/>
        </p:xfrm>
        <a:graphic>
          <a:graphicData uri="http://schemas.openxmlformats.org/drawingml/2006/table">
            <a:tbl>
              <a:tblPr firstRow="1" bandRow="1">
                <a:noFill/>
              </a:tblPr>
              <a:tblGrid>
                <a:gridCol w="2472689">
                  <a:extLst>
                    <a:ext uri="{9D8B030D-6E8A-4147-A177-3AD203B41FA5}">
                      <a16:colId xmlns="" xmlns:a16="http://schemas.microsoft.com/office/drawing/2014/main" val="20000"/>
                    </a:ext>
                  </a:extLst>
                </a:gridCol>
                <a:gridCol w="5470307">
                  <a:extLst>
                    <a:ext uri="{9D8B030D-6E8A-4147-A177-3AD203B41FA5}">
                      <a16:colId xmlns="" xmlns:a16="http://schemas.microsoft.com/office/drawing/2014/main" val="20001"/>
                    </a:ext>
                  </a:extLst>
                </a:gridCol>
              </a:tblGrid>
              <a:tr h="379400">
                <a:tc>
                  <a:txBody>
                    <a:bodyPr/>
                    <a:lstStyle/>
                    <a:p>
                      <a:pPr marL="0" marR="0" lvl="0" indent="0" algn="l" rtl="0">
                        <a:lnSpc>
                          <a:spcPct val="100000"/>
                        </a:lnSpc>
                        <a:spcBef>
                          <a:spcPts val="0"/>
                        </a:spcBef>
                        <a:spcAft>
                          <a:spcPts val="0"/>
                        </a:spcAft>
                        <a:buNone/>
                      </a:pPr>
                      <a:r>
                        <a:rPr lang="en-US" sz="1400" b="1" dirty="0">
                          <a:solidFill>
                            <a:schemeClr val="lt1"/>
                          </a:solidFill>
                          <a:latin typeface="Arial" panose="020B0604020202020204" pitchFamily="34" charset="0"/>
                          <a:ea typeface="Arial Narrow"/>
                          <a:cs typeface="Arial" panose="020B0604020202020204" pitchFamily="34" charset="0"/>
                          <a:sym typeface="Arial Narrow"/>
                        </a:rPr>
                        <a:t>INDICATOR</a:t>
                      </a:r>
                      <a:endParaRPr sz="1400" b="1" dirty="0">
                        <a:solidFill>
                          <a:schemeClr val="lt1"/>
                        </a:solidFill>
                        <a:latin typeface="Arial" panose="020B0604020202020204" pitchFamily="34" charset="0"/>
                        <a:ea typeface="Arial Narrow"/>
                        <a:cs typeface="Arial" panose="020B0604020202020204" pitchFamily="34" charset="0"/>
                        <a:sym typeface="Arial Narrow"/>
                      </a:endParaRPr>
                    </a:p>
                  </a:txBody>
                  <a:tcPr marL="90450" marR="90450" marT="45725" marB="45725">
                    <a:lnL w="9525" cap="flat" cmpd="sng">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None/>
                      </a:pPr>
                      <a:r>
                        <a:rPr lang="en-US" sz="1400" b="1" dirty="0">
                          <a:solidFill>
                            <a:schemeClr val="lt1"/>
                          </a:solidFill>
                          <a:latin typeface="Arial" panose="020B0604020202020204" pitchFamily="34" charset="0"/>
                          <a:ea typeface="Arial Narrow"/>
                          <a:cs typeface="Arial" panose="020B0604020202020204" pitchFamily="34" charset="0"/>
                          <a:sym typeface="Arial Narrow"/>
                        </a:rPr>
                        <a:t>STRATEGY TO OVERCOME UNDER PERFORMANCE</a:t>
                      </a:r>
                      <a:endParaRPr sz="1400" b="1" dirty="0">
                        <a:latin typeface="Arial" panose="020B0604020202020204" pitchFamily="34" charset="0"/>
                        <a:cs typeface="Arial" panose="020B0604020202020204" pitchFamily="34" charset="0"/>
                      </a:endParaRPr>
                    </a:p>
                  </a:txBody>
                  <a:tcPr marL="90450" marR="90450" marT="45725" marB="45725">
                    <a:lnL w="9525" cap="flat" cmpd="sng" algn="ctr">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extLst>
                  <a:ext uri="{0D108BD9-81ED-4DB2-BD59-A6C34878D82A}">
                    <a16:rowId xmlns="" xmlns:a16="http://schemas.microsoft.com/office/drawing/2014/main" val="10000"/>
                  </a:ext>
                </a:extLst>
              </a:tr>
              <a:tr h="2695098">
                <a:tc>
                  <a:txBody>
                    <a:bodyPr/>
                    <a:lstStyle/>
                    <a:p>
                      <a:pPr>
                        <a:lnSpc>
                          <a:spcPct val="100000"/>
                        </a:lnSpc>
                      </a:pP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6.5.1 State Attorney framework contract implemented</a:t>
                      </a:r>
                      <a:endParaRPr sz="1600" dirty="0">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tcPr>
                </a:tc>
                <a:tc>
                  <a:txBody>
                    <a:bodyPr/>
                    <a:lstStyle/>
                    <a:p>
                      <a:pPr marL="3746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The National briefing committee has been established.</a:t>
                      </a:r>
                    </a:p>
                    <a:p>
                      <a:pPr marL="3746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Briefing committees have been established in all offices of the State Attorney. </a:t>
                      </a:r>
                    </a:p>
                    <a:p>
                      <a:pPr marL="3746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Briefing SOP and bid evaluation has been developed and approved.  </a:t>
                      </a:r>
                    </a:p>
                    <a:p>
                      <a:pPr marL="3746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A memo to Treasury for extension of exemption from section 79 of PFMA has been submitted to National Treasury.</a:t>
                      </a:r>
                    </a:p>
                    <a:p>
                      <a:pPr marL="3746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noProof="0" dirty="0" smtClean="0">
                          <a:solidFill>
                            <a:schemeClr val="tx1"/>
                          </a:solidFill>
                          <a:latin typeface="Arial" panose="020B0604020202020204" pitchFamily="34" charset="0"/>
                          <a:ea typeface="+mn-ea"/>
                          <a:cs typeface="Arial" panose="020B0604020202020204" pitchFamily="34" charset="0"/>
                        </a:rPr>
                        <a:t>The Framework contract has been approved by the Minister. The process of appointing members to Bid specification and Evaluation committee is underway.</a:t>
                      </a: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tcPr>
                </a:tc>
                <a:extLst>
                  <a:ext uri="{0D108BD9-81ED-4DB2-BD59-A6C34878D82A}">
                    <a16:rowId xmlns="" xmlns:a16="http://schemas.microsoft.com/office/drawing/2014/main" val="10001"/>
                  </a:ext>
                </a:extLst>
              </a:tr>
              <a:tr h="11659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7.3.1  Number of Legal Practice Act set of regulations approved by the Minister</a:t>
                      </a:r>
                      <a:endParaRPr lang="en-ZA" sz="1600" dirty="0" smtClean="0">
                        <a:effectLst/>
                        <a:latin typeface="Arial" panose="020B0604020202020204" pitchFamily="34" charset="0"/>
                        <a:ea typeface="Calibri" panose="020F0502020204030204" pitchFamily="34" charset="0"/>
                        <a:cs typeface="Arial" panose="020B0604020202020204" pitchFamily="34" charset="0"/>
                      </a:endParaRPr>
                    </a:p>
                    <a:p>
                      <a:pPr>
                        <a:lnSpc>
                          <a:spcPct val="100000"/>
                        </a:lnSpc>
                      </a:pPr>
                      <a:endParaRPr sz="1600" dirty="0">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kern="1200" dirty="0" smtClean="0">
                          <a:solidFill>
                            <a:schemeClr val="tx1"/>
                          </a:solidFill>
                          <a:effectLst/>
                          <a:latin typeface="Arial" panose="020B0604020202020204" pitchFamily="34" charset="0"/>
                          <a:ea typeface="+mn-ea"/>
                          <a:cs typeface="Arial" panose="020B0604020202020204" pitchFamily="34" charset="0"/>
                        </a:rPr>
                        <a:t>Two set of</a:t>
                      </a:r>
                      <a:r>
                        <a:rPr lang="en-ZA" sz="16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600" dirty="0" smtClean="0">
                          <a:effectLst/>
                          <a:latin typeface="Arial" panose="020B0604020202020204" pitchFamily="34" charset="0"/>
                          <a:ea typeface="Calibri" panose="020F0502020204030204" pitchFamily="34" charset="0"/>
                          <a:cs typeface="Arial" panose="020B0604020202020204" pitchFamily="34" charset="0"/>
                        </a:rPr>
                        <a:t>Legal Practice Act  regulations were approved by the Minister in the 2021/22. This includes Private and vocational training</a:t>
                      </a:r>
                      <a:r>
                        <a:rPr lang="en-US" sz="1600" baseline="0" dirty="0" smtClean="0">
                          <a:effectLst/>
                          <a:latin typeface="Arial" panose="020B0604020202020204" pitchFamily="34" charset="0"/>
                          <a:ea typeface="Calibri" panose="020F0502020204030204" pitchFamily="34" charset="0"/>
                          <a:cs typeface="Arial" panose="020B0604020202020204" pitchFamily="34" charset="0"/>
                        </a:rPr>
                        <a:t> and election.</a:t>
                      </a:r>
                      <a:r>
                        <a:rPr lang="en-US" sz="1600" dirty="0" smtClean="0">
                          <a:effectLst/>
                          <a:latin typeface="Arial" panose="020B0604020202020204" pitchFamily="34" charset="0"/>
                          <a:ea typeface="Calibri" panose="020F0502020204030204" pitchFamily="34" charset="0"/>
                          <a:cs typeface="Arial" panose="020B0604020202020204" pitchFamily="34" charset="0"/>
                        </a:rPr>
                        <a:t> </a:t>
                      </a:r>
                      <a:endParaRPr lang="en-ZA" sz="16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endParaRPr lang="en-ZA" sz="1600" kern="1200" dirty="0" smtClean="0">
                        <a:solidFill>
                          <a:srgbClr val="FF0000"/>
                        </a:solidFill>
                        <a:effectLst/>
                        <a:latin typeface="Arial" panose="020B0604020202020204" pitchFamily="34" charset="0"/>
                        <a:ea typeface="+mn-ea"/>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tcPr>
                </a:tc>
                <a:extLst>
                  <a:ext uri="{0D108BD9-81ED-4DB2-BD59-A6C34878D82A}">
                    <a16:rowId xmlns="" xmlns:a16="http://schemas.microsoft.com/office/drawing/2014/main" val="10002"/>
                  </a:ext>
                </a:extLst>
              </a:tr>
            </a:tbl>
          </a:graphicData>
        </a:graphic>
      </p:graphicFrame>
    </p:spTree>
    <p:extLst>
      <p:ext uri="{BB962C8B-B14F-4D97-AF65-F5344CB8AC3E}">
        <p14:creationId xmlns="" xmlns:p14="http://schemas.microsoft.com/office/powerpoint/2010/main" val="238272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5.</a:t>
            </a:r>
            <a:r>
              <a:rPr lang="en-US" b="1" dirty="0" smtClean="0">
                <a:latin typeface="Arial" panose="020B0604020202020204" pitchFamily="34" charset="0"/>
                <a:ea typeface="Arial Narrow"/>
                <a:cs typeface="Arial" panose="020B0604020202020204" pitchFamily="34" charset="0"/>
                <a:sym typeface="Arial Narrow"/>
              </a:rPr>
              <a:t>STRATEGY </a:t>
            </a:r>
            <a:r>
              <a:rPr lang="en-US" b="1" dirty="0">
                <a:latin typeface="Arial" panose="020B0604020202020204" pitchFamily="34" charset="0"/>
                <a:ea typeface="Arial Narrow"/>
                <a:cs typeface="Arial" panose="020B0604020202020204" pitchFamily="34" charset="0"/>
                <a:sym typeface="Arial Narrow"/>
              </a:rPr>
              <a:t>TO OVERCOME UNDER PERFORMANCE</a:t>
            </a:r>
            <a:endParaRPr lang="en-US"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r>
              <a:rPr lang="en-ZA" b="1" dirty="0" smtClean="0">
                <a:solidFill>
                  <a:schemeClr val="tx1"/>
                </a:solidFill>
                <a:latin typeface="Arial" panose="020B0604020202020204" pitchFamily="34" charset="0"/>
                <a:cs typeface="Arial" panose="020B0604020202020204" pitchFamily="34" charset="0"/>
              </a:rPr>
              <a:t>PROGRAMME 3</a:t>
            </a:r>
            <a:endParaRPr lang="en-ZA" b="1"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2834844109"/>
              </p:ext>
            </p:extLst>
          </p:nvPr>
        </p:nvGraphicFramePr>
        <p:xfrm>
          <a:off x="356570" y="1626290"/>
          <a:ext cx="7670043" cy="5037045"/>
        </p:xfrm>
        <a:graphic>
          <a:graphicData uri="http://schemas.openxmlformats.org/drawingml/2006/table">
            <a:tbl>
              <a:tblPr firstRow="1" bandRow="1">
                <a:noFill/>
              </a:tblPr>
              <a:tblGrid>
                <a:gridCol w="2335114">
                  <a:extLst>
                    <a:ext uri="{9D8B030D-6E8A-4147-A177-3AD203B41FA5}">
                      <a16:colId xmlns="" xmlns:a16="http://schemas.microsoft.com/office/drawing/2014/main" val="20000"/>
                    </a:ext>
                  </a:extLst>
                </a:gridCol>
                <a:gridCol w="5334929">
                  <a:extLst>
                    <a:ext uri="{9D8B030D-6E8A-4147-A177-3AD203B41FA5}">
                      <a16:colId xmlns="" xmlns:a16="http://schemas.microsoft.com/office/drawing/2014/main" val="20001"/>
                    </a:ext>
                  </a:extLst>
                </a:gridCol>
              </a:tblGrid>
              <a:tr h="468459">
                <a:tc>
                  <a:txBody>
                    <a:bodyPr/>
                    <a:lstStyle/>
                    <a:p>
                      <a:pPr marL="0" marR="0" lvl="0" indent="0" algn="l" rtl="0">
                        <a:lnSpc>
                          <a:spcPct val="100000"/>
                        </a:lnSpc>
                        <a:spcBef>
                          <a:spcPts val="0"/>
                        </a:spcBef>
                        <a:spcAft>
                          <a:spcPts val="0"/>
                        </a:spcAft>
                        <a:buNone/>
                      </a:pPr>
                      <a:r>
                        <a:rPr lang="en-US" sz="1400" b="1" dirty="0">
                          <a:solidFill>
                            <a:schemeClr val="lt1"/>
                          </a:solidFill>
                          <a:latin typeface="Arial" panose="020B0604020202020204" pitchFamily="34" charset="0"/>
                          <a:ea typeface="Arial Narrow"/>
                          <a:cs typeface="Arial" panose="020B0604020202020204" pitchFamily="34" charset="0"/>
                          <a:sym typeface="Arial Narrow"/>
                        </a:rPr>
                        <a:t>INDICATOR</a:t>
                      </a:r>
                      <a:endParaRPr sz="1400" b="1" dirty="0">
                        <a:solidFill>
                          <a:schemeClr val="lt1"/>
                        </a:solidFill>
                        <a:latin typeface="Arial" panose="020B0604020202020204" pitchFamily="34" charset="0"/>
                        <a:ea typeface="Arial Narrow"/>
                        <a:cs typeface="Arial" panose="020B0604020202020204" pitchFamily="34" charset="0"/>
                        <a:sym typeface="Arial Narrow"/>
                      </a:endParaRPr>
                    </a:p>
                  </a:txBody>
                  <a:tcPr marL="90450" marR="90450" marT="45725" marB="45725">
                    <a:lnL w="9525" cap="flat" cmpd="sng">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None/>
                      </a:pPr>
                      <a:r>
                        <a:rPr lang="en-US" sz="1400" b="1" dirty="0">
                          <a:solidFill>
                            <a:schemeClr val="lt1"/>
                          </a:solidFill>
                          <a:latin typeface="Arial" panose="020B0604020202020204" pitchFamily="34" charset="0"/>
                          <a:ea typeface="Arial Narrow"/>
                          <a:cs typeface="Arial" panose="020B0604020202020204" pitchFamily="34" charset="0"/>
                          <a:sym typeface="Arial Narrow"/>
                        </a:rPr>
                        <a:t>STRATEGY TO OVERCOME UNDER PERFORMANCE</a:t>
                      </a:r>
                      <a:endParaRPr sz="1400" b="1" dirty="0">
                        <a:latin typeface="Arial" panose="020B0604020202020204" pitchFamily="34" charset="0"/>
                        <a:cs typeface="Arial" panose="020B0604020202020204" pitchFamily="34" charset="0"/>
                      </a:endParaRPr>
                    </a:p>
                  </a:txBody>
                  <a:tcPr marL="90450" marR="90450" marT="45725" marB="45725">
                    <a:lnL w="9525" cap="flat" cmpd="sng" algn="ctr">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extLst>
                  <a:ext uri="{0D108BD9-81ED-4DB2-BD59-A6C34878D82A}">
                    <a16:rowId xmlns="" xmlns:a16="http://schemas.microsoft.com/office/drawing/2014/main" val="10000"/>
                  </a:ext>
                </a:extLst>
              </a:tr>
              <a:tr h="1949217">
                <a:tc>
                  <a:txBody>
                    <a:bodyPr/>
                    <a:lstStyle/>
                    <a:p>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8.2.1</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Governance structure to lead and coordinate the implementation of NAP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established</a:t>
                      </a:r>
                      <a:endParaRPr sz="1600" dirty="0">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989898"/>
                      </a:solidFill>
                      <a:prstDash val="solid"/>
                      <a:round/>
                      <a:headEnd type="none" w="sm" len="sm"/>
                      <a:tailEnd type="none" w="sm" len="sm"/>
                    </a:lnB>
                  </a:tcPr>
                </a:tc>
                <a:tc>
                  <a:txBody>
                    <a:bodyPr/>
                    <a:lstStyle/>
                    <a:p>
                      <a:pPr marL="3746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The plenary session of governance structure is expected to be convened in December 2021 for the inaugural meeting to establish the NAP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Governance structure. Members include the Department of Basic Education; Presidency; Sport, Arts and Culture; Police; Cooperative Governance and Traditional affairs, Home Affairs; Social Development and International Relation and Cooperation.</a:t>
                      </a:r>
                      <a:endParaRPr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989898"/>
                      </a:solidFill>
                      <a:prstDash val="solid"/>
                      <a:round/>
                      <a:headEnd type="none" w="sm" len="sm"/>
                      <a:tailEnd type="none" w="sm" len="sm"/>
                    </a:lnB>
                  </a:tcPr>
                </a:tc>
                <a:extLst>
                  <a:ext uri="{0D108BD9-81ED-4DB2-BD59-A6C34878D82A}">
                    <a16:rowId xmlns="" xmlns:a16="http://schemas.microsoft.com/office/drawing/2014/main" val="10001"/>
                  </a:ext>
                </a:extLst>
              </a:tr>
              <a:tr h="1103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effectLst/>
                          <a:latin typeface="Arial" panose="020B0604020202020204" pitchFamily="34" charset="0"/>
                          <a:ea typeface="Calibri" panose="020F0502020204030204" pitchFamily="34" charset="0"/>
                          <a:cs typeface="Arial" panose="020B0604020202020204" pitchFamily="34" charset="0"/>
                        </a:rPr>
                        <a:t>8.7.1 Programmes to commemorate </a:t>
                      </a:r>
                      <a:r>
                        <a:rPr lang="en-US" sz="1600" dirty="0" smtClean="0">
                          <a:effectLst/>
                          <a:latin typeface="Arial" panose="020B0604020202020204" pitchFamily="34" charset="0"/>
                          <a:ea typeface="Calibri" panose="020F0502020204030204" pitchFamily="34" charset="0"/>
                          <a:cs typeface="Arial" panose="020B0604020202020204" pitchFamily="34" charset="0"/>
                        </a:rPr>
                        <a:t>25th anniversary of the Constitution implemented</a:t>
                      </a:r>
                      <a:endParaRPr lang="en-ZA" sz="1600" dirty="0" smtClean="0">
                        <a:effectLst/>
                        <a:latin typeface="Arial" panose="020B0604020202020204" pitchFamily="34" charset="0"/>
                        <a:ea typeface="Calibri" panose="020F0502020204030204" pitchFamily="34" charset="0"/>
                        <a:cs typeface="Arial" panose="020B0604020202020204" pitchFamily="34" charset="0"/>
                      </a:endParaRPr>
                    </a:p>
                    <a:p>
                      <a:endParaRPr sz="1600" dirty="0">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lgn="ctr">
                      <a:solidFill>
                        <a:srgbClr val="989898"/>
                      </a:solidFill>
                      <a:prstDash val="solid"/>
                      <a:round/>
                      <a:headEnd type="none" w="sm" len="sm"/>
                      <a:tailEnd type="none" w="sm" len="sm"/>
                    </a:lnB>
                  </a:tcPr>
                </a:tc>
                <a:tc>
                  <a:txBody>
                    <a:bodyPr/>
                    <a:lstStyle/>
                    <a:p>
                      <a:pPr marL="3746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600" dirty="0" smtClean="0">
                          <a:effectLst/>
                          <a:latin typeface="Arial" panose="020B0604020202020204" pitchFamily="34" charset="0"/>
                          <a:ea typeface="Calibri" panose="020F0502020204030204" pitchFamily="34" charset="0"/>
                          <a:cs typeface="Arial" panose="020B0604020202020204" pitchFamily="34" charset="0"/>
                        </a:rPr>
                        <a:t>Programme to commemorate </a:t>
                      </a:r>
                      <a:r>
                        <a:rPr lang="en-US" sz="1600" dirty="0" smtClean="0">
                          <a:effectLst/>
                          <a:latin typeface="Arial" panose="020B0604020202020204" pitchFamily="34" charset="0"/>
                          <a:ea typeface="Calibri" panose="020F0502020204030204" pitchFamily="34" charset="0"/>
                          <a:cs typeface="Arial" panose="020B0604020202020204" pitchFamily="34" charset="0"/>
                        </a:rPr>
                        <a:t>25th anniversary of the Constitution approved.</a:t>
                      </a:r>
                    </a:p>
                    <a:p>
                      <a:pPr marL="3746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Progress is underway to implement the </a:t>
                      </a:r>
                      <a:r>
                        <a:rPr lang="en-US" sz="1600" dirty="0" err="1" smtClean="0">
                          <a:effectLst/>
                          <a:latin typeface="Arial" panose="020B0604020202020204" pitchFamily="34" charset="0"/>
                          <a:ea typeface="Calibri" panose="020F0502020204030204" pitchFamily="34" charset="0"/>
                          <a:cs typeface="Arial" panose="020B0604020202020204" pitchFamily="34" charset="0"/>
                        </a:rPr>
                        <a:t>programme</a:t>
                      </a:r>
                      <a:r>
                        <a:rPr lang="en-US" sz="1600" dirty="0" smtClean="0">
                          <a:effectLst/>
                          <a:latin typeface="Arial" panose="020B0604020202020204" pitchFamily="34" charset="0"/>
                          <a:ea typeface="Calibri" panose="020F0502020204030204" pitchFamily="34" charset="0"/>
                          <a:cs typeface="Arial" panose="020B0604020202020204" pitchFamily="34" charset="0"/>
                        </a:rPr>
                        <a:t>.</a:t>
                      </a:r>
                      <a:r>
                        <a:rPr lang="en-US" sz="1600" baseline="0" dirty="0" smtClean="0">
                          <a:effectLst/>
                          <a:latin typeface="Arial" panose="020B0604020202020204" pitchFamily="34" charset="0"/>
                          <a:ea typeface="Calibri" panose="020F0502020204030204" pitchFamily="34" charset="0"/>
                          <a:cs typeface="Arial" panose="020B0604020202020204" pitchFamily="34" charset="0"/>
                        </a:rPr>
                        <a:t> </a:t>
                      </a:r>
                      <a:endParaRPr lang="en-ZA" sz="1600" dirty="0" smtClean="0">
                        <a:effectLst/>
                        <a:latin typeface="Arial" panose="020B0604020202020204" pitchFamily="34" charset="0"/>
                        <a:ea typeface="Calibri" panose="020F0502020204030204" pitchFamily="34" charset="0"/>
                        <a:cs typeface="Arial" panose="020B0604020202020204" pitchFamily="34" charset="0"/>
                      </a:endParaRPr>
                    </a:p>
                    <a:p>
                      <a:pPr marL="3746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lgn="ctr">
                      <a:solidFill>
                        <a:srgbClr val="989898"/>
                      </a:solidFill>
                      <a:prstDash val="solid"/>
                      <a:round/>
                      <a:headEnd type="none" w="sm" len="sm"/>
                      <a:tailEnd type="none" w="sm" len="sm"/>
                    </a:lnB>
                  </a:tcPr>
                </a:tc>
                <a:extLst>
                  <a:ext uri="{0D108BD9-81ED-4DB2-BD59-A6C34878D82A}">
                    <a16:rowId xmlns="" xmlns:a16="http://schemas.microsoft.com/office/drawing/2014/main" val="10002"/>
                  </a:ext>
                </a:extLst>
              </a:tr>
              <a:tr h="1398666">
                <a:tc>
                  <a:txBody>
                    <a:bodyPr/>
                    <a:lstStyle/>
                    <a:p>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8.12.1 </a:t>
                      </a: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Number of policies submitted to the Minister for approval by 31 March 2021</a:t>
                      </a:r>
                      <a:endParaRPr sz="1600" dirty="0">
                        <a:latin typeface="Arial" panose="020B0604020202020204" pitchFamily="34" charset="0"/>
                        <a:cs typeface="Arial" panose="020B0604020202020204" pitchFamily="34" charset="0"/>
                      </a:endParaRPr>
                    </a:p>
                  </a:txBody>
                  <a:tcPr marL="0" marR="0" marT="0" marB="0">
                    <a:lnL w="9525" cap="flat" cmpd="sng">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solidFill>
                        <a:srgbClr val="989898"/>
                      </a:solidFill>
                      <a:prstDash val="solid"/>
                      <a:round/>
                      <a:headEnd type="none" w="sm" len="sm"/>
                      <a:tailEnd type="none" w="sm" len="sm"/>
                    </a:lnB>
                  </a:tcPr>
                </a:tc>
                <a:tc>
                  <a:txBody>
                    <a:bodyPr/>
                    <a:lstStyle/>
                    <a:p>
                      <a:pPr marL="3746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The Extradition policy was not submitted to the Minister by the 31 March 2021, due to further consultation to be undertaken. The consultation with key stakeholders is underway.</a:t>
                      </a:r>
                      <a:endParaRPr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989898"/>
                      </a:solidFill>
                      <a:prstDash val="solid"/>
                      <a:round/>
                      <a:headEnd type="none" w="sm" len="sm"/>
                      <a:tailEnd type="none" w="sm" len="sm"/>
                    </a:lnT>
                    <a:lnB w="9525" cap="flat" cmpd="sng">
                      <a:solidFill>
                        <a:srgbClr val="989898"/>
                      </a:solidFill>
                      <a:prstDash val="solid"/>
                      <a:round/>
                      <a:headEnd type="none" w="sm" len="sm"/>
                      <a:tailEnd type="none" w="sm" len="sm"/>
                    </a:lnB>
                  </a:tcP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25727918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5.</a:t>
            </a:r>
            <a:r>
              <a:rPr lang="en-US" b="1" dirty="0" smtClean="0">
                <a:latin typeface="Arial" panose="020B0604020202020204" pitchFamily="34" charset="0"/>
                <a:ea typeface="Arial Narrow"/>
                <a:cs typeface="Arial" panose="020B0604020202020204" pitchFamily="34" charset="0"/>
                <a:sym typeface="Arial Narrow"/>
              </a:rPr>
              <a:t>STRATEGY </a:t>
            </a:r>
            <a:r>
              <a:rPr lang="en-US" b="1" dirty="0">
                <a:latin typeface="Arial" panose="020B0604020202020204" pitchFamily="34" charset="0"/>
                <a:ea typeface="Arial Narrow"/>
                <a:cs typeface="Arial" panose="020B0604020202020204" pitchFamily="34" charset="0"/>
                <a:sym typeface="Arial Narrow"/>
              </a:rPr>
              <a:t>TO OVERCOME UNDER PERFORMANCE</a:t>
            </a:r>
            <a:endParaRPr lang="en-US"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a:p>
            <a:r>
              <a:rPr lang="en-ZA" b="1" dirty="0" smtClean="0">
                <a:solidFill>
                  <a:schemeClr val="tx1"/>
                </a:solidFill>
                <a:latin typeface="Arial" panose="020B0604020202020204" pitchFamily="34" charset="0"/>
                <a:cs typeface="Arial" panose="020B0604020202020204" pitchFamily="34" charset="0"/>
              </a:rPr>
              <a:t>PROGRAMME 5</a:t>
            </a:r>
            <a:endParaRPr lang="en-ZA" b="1"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4124927956"/>
              </p:ext>
            </p:extLst>
          </p:nvPr>
        </p:nvGraphicFramePr>
        <p:xfrm>
          <a:off x="791569" y="1825625"/>
          <a:ext cx="7710985" cy="3824548"/>
        </p:xfrm>
        <a:graphic>
          <a:graphicData uri="http://schemas.openxmlformats.org/drawingml/2006/table">
            <a:tbl>
              <a:tblPr firstRow="1" bandRow="1">
                <a:noFill/>
              </a:tblPr>
              <a:tblGrid>
                <a:gridCol w="2275973">
                  <a:extLst>
                    <a:ext uri="{9D8B030D-6E8A-4147-A177-3AD203B41FA5}">
                      <a16:colId xmlns="" xmlns:a16="http://schemas.microsoft.com/office/drawing/2014/main" val="20000"/>
                    </a:ext>
                  </a:extLst>
                </a:gridCol>
                <a:gridCol w="5435012">
                  <a:extLst>
                    <a:ext uri="{9D8B030D-6E8A-4147-A177-3AD203B41FA5}">
                      <a16:colId xmlns="" xmlns:a16="http://schemas.microsoft.com/office/drawing/2014/main" val="20001"/>
                    </a:ext>
                  </a:extLst>
                </a:gridCol>
              </a:tblGrid>
              <a:tr h="473940">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INDICATOR</a:t>
                      </a:r>
                      <a:endParaRPr sz="1600" b="1" dirty="0">
                        <a:solidFill>
                          <a:schemeClr val="lt1"/>
                        </a:solidFill>
                        <a:latin typeface="Arial" panose="020B0604020202020204" pitchFamily="34" charset="0"/>
                        <a:ea typeface="Arial Narrow"/>
                        <a:cs typeface="Arial" panose="020B0604020202020204" pitchFamily="34" charset="0"/>
                        <a:sym typeface="Arial Narrow"/>
                      </a:endParaRPr>
                    </a:p>
                  </a:txBody>
                  <a:tcPr marL="90450" marR="90450" marT="45725" marB="45725">
                    <a:lnL w="9525" cap="flat" cmpd="sng">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None/>
                      </a:pPr>
                      <a:r>
                        <a:rPr lang="en-US" sz="1600" b="1" dirty="0">
                          <a:solidFill>
                            <a:schemeClr val="lt1"/>
                          </a:solidFill>
                          <a:latin typeface="Arial" panose="020B0604020202020204" pitchFamily="34" charset="0"/>
                          <a:ea typeface="Arial Narrow"/>
                          <a:cs typeface="Arial" panose="020B0604020202020204" pitchFamily="34" charset="0"/>
                          <a:sym typeface="Arial Narrow"/>
                        </a:rPr>
                        <a:t>STRATEGY TO OVERCOME UNDER PERFORMANCE</a:t>
                      </a:r>
                      <a:endParaRPr b="1" dirty="0">
                        <a:latin typeface="Arial" panose="020B0604020202020204" pitchFamily="34" charset="0"/>
                        <a:cs typeface="Arial" panose="020B0604020202020204" pitchFamily="34" charset="0"/>
                      </a:endParaRPr>
                    </a:p>
                  </a:txBody>
                  <a:tcPr marL="90450" marR="90450" marT="45725" marB="45725">
                    <a:lnL w="9525" cap="flat" cmpd="sng" algn="ctr">
                      <a:solidFill>
                        <a:srgbClr val="464646"/>
                      </a:solidFill>
                      <a:prstDash val="solid"/>
                      <a:round/>
                      <a:headEnd type="none" w="sm" len="sm"/>
                      <a:tailEnd type="none" w="sm" len="sm"/>
                    </a:lnL>
                    <a:lnR w="9525" cap="flat" cmpd="sng">
                      <a:solidFill>
                        <a:srgbClr val="464646"/>
                      </a:solidFill>
                      <a:prstDash val="solid"/>
                      <a:round/>
                      <a:headEnd type="none" w="sm" len="sm"/>
                      <a:tailEnd type="none" w="sm" len="sm"/>
                    </a:lnR>
                    <a:lnT w="9525" cap="flat" cmpd="sng">
                      <a:solidFill>
                        <a:srgbClr val="464646"/>
                      </a:solidFill>
                      <a:prstDash val="solid"/>
                      <a:round/>
                      <a:headEnd type="none" w="sm" len="sm"/>
                      <a:tailEnd type="none" w="sm" len="sm"/>
                    </a:lnT>
                    <a:lnB w="9525" cap="flat" cmpd="sng" algn="ctr">
                      <a:solidFill>
                        <a:srgbClr val="464646"/>
                      </a:solidFill>
                      <a:prstDash val="solid"/>
                      <a:round/>
                      <a:headEnd type="none" w="sm" len="sm"/>
                      <a:tailEnd type="none" w="sm" len="sm"/>
                    </a:lnB>
                    <a:solidFill>
                      <a:schemeClr val="accent6"/>
                    </a:solidFill>
                  </a:tcPr>
                </a:tc>
                <a:extLst>
                  <a:ext uri="{0D108BD9-81ED-4DB2-BD59-A6C34878D82A}">
                    <a16:rowId xmlns="" xmlns:a16="http://schemas.microsoft.com/office/drawing/2014/main" val="10000"/>
                  </a:ext>
                </a:extLst>
              </a:tr>
              <a:tr h="3350608">
                <a:tc>
                  <a:txBody>
                    <a:bodyPr/>
                    <a:lstStyle/>
                    <a:p>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2.4.1 IJS assessment report implemented</a:t>
                      </a:r>
                    </a:p>
                    <a:p>
                      <a:endParaRPr sz="1600" dirty="0"/>
                    </a:p>
                  </a:txBody>
                  <a:tcPr marL="0" marR="0" marT="0" marB="0">
                    <a:lnL w="9525" cap="flat" cmpd="sng" algn="ctr">
                      <a:solidFill>
                        <a:srgbClr val="989898"/>
                      </a:solidFill>
                      <a:prstDash val="solid"/>
                      <a:round/>
                      <a:headEnd type="none" w="sm" len="sm"/>
                      <a:tailEnd type="none" w="sm" len="sm"/>
                    </a:lnL>
                    <a:lnR w="9525" cap="flat" cmpd="sng" algn="ctr">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lgn="ctr">
                      <a:solidFill>
                        <a:srgbClr val="989898"/>
                      </a:solidFill>
                      <a:prstDash val="solid"/>
                      <a:round/>
                      <a:headEnd type="none" w="sm" len="sm"/>
                      <a:tailEnd type="none" w="sm" len="sm"/>
                    </a:lnB>
                  </a:tcPr>
                </a:tc>
                <a:tc>
                  <a:txBody>
                    <a:bodyPr/>
                    <a:lstStyle/>
                    <a:p>
                      <a:pPr marL="285750" indent="-285750" algn="just">
                        <a:buFont typeface="Arial" panose="020B0604020202020204" pitchFamily="34" charset="0"/>
                        <a:buChar cha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The following activities for the recommendations contained in the evaluation report will be implemented during the 2021/2022 financial year:</a:t>
                      </a:r>
                    </a:p>
                    <a:p>
                      <a:pPr algn="just"/>
                      <a:endPar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831850" marR="0" lvl="1"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Implementation of 7 recommendations as set out in the evaluation report. </a:t>
                      </a:r>
                    </a:p>
                    <a:p>
                      <a:pPr marL="831850" marR="0" lvl="1"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Craft a clear and comprehensive plan of action outlining the activities to be undertaken to ensure that activities are assigned to resources/individuals who will be responsible for </a:t>
                      </a:r>
                      <a:r>
                        <a:rPr lang="en-ZA" sz="1600" b="0" i="0" u="none" strike="noStrike" kern="1200" baseline="0" dirty="0" smtClean="0">
                          <a:solidFill>
                            <a:schemeClr val="tx1"/>
                          </a:solidFill>
                          <a:latin typeface="Arial" panose="020B0604020202020204" pitchFamily="34" charset="0"/>
                          <a:ea typeface="+mn-ea"/>
                          <a:cs typeface="Arial" panose="020B0604020202020204" pitchFamily="34" charset="0"/>
                        </a:rPr>
                        <a:t>execution.</a:t>
                      </a:r>
                    </a:p>
                    <a:p>
                      <a:pPr marL="831850" marR="0" lvl="1"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tx1"/>
                          </a:solidFill>
                          <a:latin typeface="Arial" panose="020B0604020202020204" pitchFamily="34" charset="0"/>
                          <a:ea typeface="+mn-ea"/>
                          <a:cs typeface="Arial" panose="020B0604020202020204" pitchFamily="34" charset="0"/>
                        </a:rPr>
                        <a:t>Monitor the progress on the implementation of the recommendations.</a:t>
                      </a:r>
                      <a:endParaRPr sz="1600" b="0" i="0" u="none" strike="noStrike" kern="1200" baseline="0" dirty="0">
                        <a:solidFill>
                          <a:schemeClr val="tx1"/>
                        </a:solidFill>
                        <a:latin typeface="Arial" panose="020B0604020202020204" pitchFamily="34" charset="0"/>
                        <a:ea typeface="+mn-ea"/>
                        <a:cs typeface="Arial" panose="020B0604020202020204" pitchFamily="34" charset="0"/>
                        <a:sym typeface="Arial Narrow"/>
                      </a:endParaRPr>
                    </a:p>
                  </a:txBody>
                  <a:tcPr marL="0" marR="0" marT="0" marB="0">
                    <a:lnL w="9525" cap="flat" cmpd="sng" algn="ctr">
                      <a:solidFill>
                        <a:srgbClr val="989898"/>
                      </a:solidFill>
                      <a:prstDash val="solid"/>
                      <a:round/>
                      <a:headEnd type="none" w="sm" len="sm"/>
                      <a:tailEnd type="none" w="sm" len="sm"/>
                    </a:lnL>
                    <a:lnR w="9525" cap="flat" cmpd="sng">
                      <a:solidFill>
                        <a:srgbClr val="989898"/>
                      </a:solidFill>
                      <a:prstDash val="solid"/>
                      <a:round/>
                      <a:headEnd type="none" w="sm" len="sm"/>
                      <a:tailEnd type="none" w="sm" len="sm"/>
                    </a:lnR>
                    <a:lnT w="9525" cap="flat" cmpd="sng" algn="ctr">
                      <a:solidFill>
                        <a:srgbClr val="464646"/>
                      </a:solidFill>
                      <a:prstDash val="solid"/>
                      <a:round/>
                      <a:headEnd type="none" w="sm" len="sm"/>
                      <a:tailEnd type="none" w="sm" len="sm"/>
                    </a:lnT>
                    <a:lnB w="9525" cap="flat" cmpd="sng">
                      <a:solidFill>
                        <a:srgbClr val="989898"/>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spTree>
    <p:extLst>
      <p:ext uri="{BB962C8B-B14F-4D97-AF65-F5344CB8AC3E}">
        <p14:creationId xmlns="" xmlns:p14="http://schemas.microsoft.com/office/powerpoint/2010/main" val="15500346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3285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smtClean="0">
                <a:latin typeface="Arial" panose="020B0604020202020204" pitchFamily="34" charset="0"/>
                <a:cs typeface="Arial" panose="020B0604020202020204" pitchFamily="34" charset="0"/>
              </a:rPr>
              <a:t>2. PERFORMANCE </a:t>
            </a:r>
            <a:r>
              <a:rPr lang="en-ZA" b="1" dirty="0">
                <a:latin typeface="Arial" panose="020B0604020202020204" pitchFamily="34" charset="0"/>
                <a:cs typeface="Arial" panose="020B0604020202020204" pitchFamily="34" charset="0"/>
              </a:rPr>
              <a:t>OVERVIEW</a:t>
            </a:r>
          </a:p>
        </p:txBody>
      </p:sp>
      <p:graphicFrame>
        <p:nvGraphicFramePr>
          <p:cNvPr id="6" name="Chart 5"/>
          <p:cNvGraphicFramePr>
            <a:graphicFrameLocks/>
          </p:cNvGraphicFramePr>
          <p:nvPr>
            <p:extLst>
              <p:ext uri="{D42A27DB-BD31-4B8C-83A1-F6EECF244321}">
                <p14:modId xmlns="" xmlns:p14="http://schemas.microsoft.com/office/powerpoint/2010/main" val="2207884499"/>
              </p:ext>
            </p:extLst>
          </p:nvPr>
        </p:nvGraphicFramePr>
        <p:xfrm>
          <a:off x="848228" y="2258305"/>
          <a:ext cx="7584892" cy="323793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58076" y="1494009"/>
            <a:ext cx="7570378" cy="584775"/>
          </a:xfrm>
          <a:prstGeom prst="rect">
            <a:avLst/>
          </a:prstGeom>
          <a:noFill/>
        </p:spPr>
        <p:txBody>
          <a:bodyPr wrap="square" rtlCol="0">
            <a:spAutoFit/>
          </a:bodyPr>
          <a:lstStyle/>
          <a:p>
            <a:pPr algn="just"/>
            <a:r>
              <a:rPr lang="en-ZA" sz="1600" dirty="0" smtClean="0">
                <a:latin typeface="Arial" panose="020B0604020202020204" pitchFamily="34" charset="0"/>
                <a:cs typeface="Arial" panose="020B0604020202020204" pitchFamily="34" charset="0"/>
              </a:rPr>
              <a:t>The Department had 92 annual planned targets for 2020/21 financial year and achieved 61, which translated to 66% achievement.</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200921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395785" y="1713764"/>
            <a:ext cx="8229599" cy="1354217"/>
          </a:xfrm>
          <a:prstGeom prst="rect">
            <a:avLst/>
          </a:prstGeom>
        </p:spPr>
        <p:txBody>
          <a:bodyPr wrap="square">
            <a:spAutoFit/>
          </a:bodyPr>
          <a:lstStyle/>
          <a:p>
            <a:pPr marL="34925" lvl="0" indent="-88900" algn="ctr">
              <a:spcBef>
                <a:spcPts val="600"/>
              </a:spcBef>
              <a:buClr>
                <a:srgbClr val="4472C4"/>
              </a:buClr>
              <a:buSzPct val="70000"/>
              <a:defRPr/>
            </a:pPr>
            <a:endParaRPr lang="en-US" sz="2400" b="1" dirty="0">
              <a:solidFill>
                <a:prstClr val="black"/>
              </a:solidFill>
              <a:latin typeface="Arial" panose="020B0604020202020204" pitchFamily="34" charset="0"/>
              <a:cs typeface="Arial" panose="020B0604020202020204" pitchFamily="34" charset="0"/>
            </a:endParaRPr>
          </a:p>
          <a:p>
            <a:pPr marL="34925" lvl="0" indent="-88900" algn="ctr">
              <a:spcBef>
                <a:spcPts val="600"/>
              </a:spcBef>
              <a:buClr>
                <a:srgbClr val="4472C4"/>
              </a:buClr>
              <a:buSzPct val="70000"/>
              <a:defRPr/>
            </a:pPr>
            <a:endParaRPr lang="en-US" sz="2400" b="1" dirty="0">
              <a:solidFill>
                <a:prstClr val="black"/>
              </a:solidFill>
              <a:latin typeface="Arial" panose="020B0604020202020204" pitchFamily="34" charset="0"/>
              <a:cs typeface="Arial" panose="020B0604020202020204" pitchFamily="34" charset="0"/>
            </a:endParaRPr>
          </a:p>
          <a:p>
            <a:pPr marL="34925" lvl="0" indent="-88900" algn="ctr">
              <a:spcBef>
                <a:spcPts val="600"/>
              </a:spcBef>
              <a:buClr>
                <a:srgbClr val="4472C4"/>
              </a:buClr>
              <a:buSzPct val="70000"/>
              <a:defRPr/>
            </a:pPr>
            <a:endParaRPr lang="en-US" sz="2400" b="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407553" y="1596030"/>
            <a:ext cx="7920901" cy="178525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34925" indent="-88900" algn="ctr">
              <a:spcBef>
                <a:spcPts val="600"/>
              </a:spcBef>
              <a:buClr>
                <a:srgbClr val="4472C4"/>
              </a:buClr>
              <a:buSzPct val="70000"/>
              <a:defRPr/>
            </a:pPr>
            <a:endParaRPr lang="en-ZA" altLang="en-US" sz="4000" b="1" dirty="0" smtClean="0">
              <a:solidFill>
                <a:schemeClr val="bg1"/>
              </a:solidFill>
              <a:latin typeface="Arial" panose="020B0604020202020204" pitchFamily="34" charset="0"/>
              <a:cs typeface="Arial" panose="020B0604020202020204" pitchFamily="34" charset="0"/>
            </a:endParaRPr>
          </a:p>
          <a:p>
            <a:pPr marL="34925" indent="-88900" algn="ctr">
              <a:spcBef>
                <a:spcPts val="600"/>
              </a:spcBef>
              <a:buClr>
                <a:srgbClr val="4472C4"/>
              </a:buClr>
              <a:buSzPct val="70000"/>
              <a:defRPr/>
            </a:pPr>
            <a:r>
              <a:rPr lang="en-ZA" altLang="en-US" sz="4000" b="1" dirty="0" smtClean="0">
                <a:solidFill>
                  <a:schemeClr val="bg1"/>
                </a:solidFill>
                <a:latin typeface="Arial" panose="020B0604020202020204" pitchFamily="34" charset="0"/>
                <a:cs typeface="Arial" panose="020B0604020202020204" pitchFamily="34" charset="0"/>
              </a:rPr>
              <a:t>2020/21 PROGRAMME </a:t>
            </a:r>
            <a:r>
              <a:rPr lang="en-ZA" altLang="en-US" sz="4000" b="1" dirty="0">
                <a:solidFill>
                  <a:schemeClr val="bg1"/>
                </a:solidFill>
                <a:latin typeface="Arial" panose="020B0604020202020204" pitchFamily="34" charset="0"/>
                <a:cs typeface="Arial" panose="020B0604020202020204" pitchFamily="34" charset="0"/>
              </a:rPr>
              <a:t>PERFORMANCE </a:t>
            </a:r>
            <a:r>
              <a:rPr lang="en-ZA" altLang="en-US" sz="4000" b="1" dirty="0" smtClean="0">
                <a:solidFill>
                  <a:schemeClr val="bg1"/>
                </a:solidFill>
                <a:latin typeface="Arial" panose="020B0604020202020204" pitchFamily="34" charset="0"/>
                <a:cs typeface="Arial" panose="020B0604020202020204" pitchFamily="34" charset="0"/>
              </a:rPr>
              <a:t>REPORT</a:t>
            </a:r>
            <a:endParaRPr lang="en-ZA" altLang="en-US" sz="4000" b="1" dirty="0">
              <a:solidFill>
                <a:schemeClr val="bg1"/>
              </a:solidFill>
              <a:latin typeface="Arial" panose="020B0604020202020204" pitchFamily="34" charset="0"/>
              <a:cs typeface="Arial" panose="020B0604020202020204" pitchFamily="34" charset="0"/>
            </a:endParaRPr>
          </a:p>
          <a:p>
            <a:pPr marL="34925" lvl="0" indent="-88900" algn="ctr">
              <a:spcBef>
                <a:spcPts val="600"/>
              </a:spcBef>
              <a:buClr>
                <a:srgbClr val="4472C4"/>
              </a:buClr>
              <a:buSzPct val="70000"/>
              <a:defRPr/>
            </a:pPr>
            <a:endParaRPr lang="en-US" sz="4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0608DFBB-E98E-4C9E-B7C3-82991EED5727}"/>
              </a:ext>
            </a:extLst>
          </p:cNvPr>
          <p:cNvPicPr>
            <a:picLocks noChangeAspect="1"/>
          </p:cNvPicPr>
          <p:nvPr/>
        </p:nvPicPr>
        <p:blipFill>
          <a:blip r:embed="rId2"/>
          <a:stretch>
            <a:fillRect/>
          </a:stretch>
        </p:blipFill>
        <p:spPr>
          <a:xfrm>
            <a:off x="407553" y="3381287"/>
            <a:ext cx="7920901" cy="2611557"/>
          </a:xfrm>
          <a:prstGeom prst="rect">
            <a:avLst/>
          </a:prstGeom>
        </p:spPr>
      </p:pic>
    </p:spTree>
    <p:extLst>
      <p:ext uri="{BB962C8B-B14F-4D97-AF65-F5344CB8AC3E}">
        <p14:creationId xmlns="" xmlns:p14="http://schemas.microsoft.com/office/powerpoint/2010/main" val="30437539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29048" y="1713763"/>
            <a:ext cx="7599406" cy="280076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ZA" sz="1600" dirty="0">
                <a:latin typeface="Arial" panose="020B0604020202020204" pitchFamily="34" charset="0"/>
                <a:cs typeface="Arial" panose="020B0604020202020204" pitchFamily="34" charset="0"/>
              </a:rPr>
              <a:t>The purpose of this programme is to provide strategic leadership, management and support services to the Department. This Programme has the following sub-programmes;</a:t>
            </a:r>
          </a:p>
          <a:p>
            <a:pPr marL="742950" lvl="1" indent="-285750">
              <a:buFont typeface="Wingdings" panose="05000000000000000000" pitchFamily="2" charset="2"/>
              <a:buChar char="Ø"/>
            </a:pPr>
            <a:r>
              <a:rPr lang="en-ZA" sz="1600" dirty="0" smtClean="0">
                <a:latin typeface="Arial" panose="020B0604020202020204" pitchFamily="34" charset="0"/>
                <a:cs typeface="Arial" panose="020B0604020202020204" pitchFamily="34" charset="0"/>
              </a:rPr>
              <a:t>Ministry</a:t>
            </a:r>
            <a:r>
              <a:rPr lang="en-ZA" sz="1600" dirty="0">
                <a:latin typeface="Arial" panose="020B0604020202020204" pitchFamily="34" charset="0"/>
                <a:cs typeface="Arial" panose="020B0604020202020204" pitchFamily="34" charset="0"/>
              </a:rPr>
              <a:t>;</a:t>
            </a:r>
            <a:endParaRPr lang="en-ZA" sz="1600"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ZA" sz="1600" dirty="0" smtClean="0">
                <a:latin typeface="Arial" panose="020B0604020202020204" pitchFamily="34" charset="0"/>
                <a:cs typeface="Arial" panose="020B0604020202020204" pitchFamily="34" charset="0"/>
              </a:rPr>
              <a:t>Management;</a:t>
            </a:r>
          </a:p>
          <a:p>
            <a:pPr marL="742950" lvl="1" indent="-285750">
              <a:buFont typeface="Wingdings" panose="05000000000000000000" pitchFamily="2" charset="2"/>
              <a:buChar char="Ø"/>
            </a:pPr>
            <a:r>
              <a:rPr lang="en-ZA" sz="1600" dirty="0" smtClean="0">
                <a:latin typeface="Arial" panose="020B0604020202020204" pitchFamily="34" charset="0"/>
                <a:cs typeface="Arial" panose="020B0604020202020204" pitchFamily="34" charset="0"/>
              </a:rPr>
              <a:t>Internal </a:t>
            </a:r>
            <a:r>
              <a:rPr lang="en-ZA" sz="1600" dirty="0">
                <a:latin typeface="Arial" panose="020B0604020202020204" pitchFamily="34" charset="0"/>
                <a:cs typeface="Arial" panose="020B0604020202020204" pitchFamily="34" charset="0"/>
              </a:rPr>
              <a:t>Audit and Risk </a:t>
            </a:r>
            <a:r>
              <a:rPr lang="en-ZA" sz="1600" dirty="0" smtClean="0">
                <a:latin typeface="Arial" panose="020B0604020202020204" pitchFamily="34" charset="0"/>
                <a:cs typeface="Arial" panose="020B0604020202020204" pitchFamily="34" charset="0"/>
              </a:rPr>
              <a:t>Management; and</a:t>
            </a:r>
          </a:p>
          <a:p>
            <a:pPr marL="742950" lvl="1" indent="-285750">
              <a:buFont typeface="Wingdings" panose="05000000000000000000" pitchFamily="2" charset="2"/>
              <a:buChar char="Ø"/>
            </a:pPr>
            <a:r>
              <a:rPr lang="en-ZA" sz="1600" dirty="0" smtClean="0">
                <a:latin typeface="Arial" panose="020B0604020202020204" pitchFamily="34" charset="0"/>
                <a:cs typeface="Arial" panose="020B0604020202020204" pitchFamily="34" charset="0"/>
              </a:rPr>
              <a:t>Office Accommodation.</a:t>
            </a:r>
            <a:endParaRPr lang="en-ZA" sz="1600" dirty="0">
              <a:latin typeface="Arial" panose="020B0604020202020204" pitchFamily="34" charset="0"/>
              <a:cs typeface="Arial" panose="020B0604020202020204" pitchFamily="34" charset="0"/>
            </a:endParaRPr>
          </a:p>
          <a:p>
            <a:pPr>
              <a:defRPr/>
            </a:pPr>
            <a:endParaRPr lang="en-ZA" sz="1600" b="1" dirty="0" smtClean="0">
              <a:latin typeface="Arial" panose="020B0604020202020204" pitchFamily="34" charset="0"/>
              <a:cs typeface="Arial" panose="020B0604020202020204" pitchFamily="34" charset="0"/>
            </a:endParaRPr>
          </a:p>
          <a:p>
            <a:pPr>
              <a:defRPr/>
            </a:pPr>
            <a:r>
              <a:rPr lang="en-ZA" sz="1600" b="1" dirty="0" smtClean="0">
                <a:latin typeface="Arial" panose="020B0604020202020204" pitchFamily="34" charset="0"/>
                <a:cs typeface="Arial" panose="020B0604020202020204" pitchFamily="34" charset="0"/>
              </a:rPr>
              <a:t>OUTCOMES</a:t>
            </a:r>
            <a:endParaRPr lang="en-ZA" sz="1600" dirty="0">
              <a:latin typeface="Arial" panose="020B0604020202020204" pitchFamily="34" charset="0"/>
              <a:cs typeface="Arial" panose="020B0604020202020204" pitchFamily="34" charset="0"/>
            </a:endParaRPr>
          </a:p>
          <a:p>
            <a:pPr marL="228600" indent="-228600" algn="just">
              <a:buFont typeface="+mj-lt"/>
              <a:buAutoNum type="arabicPeriod"/>
              <a:defRPr/>
            </a:pPr>
            <a:r>
              <a:rPr lang="en-ZA" sz="1600" dirty="0" smtClean="0">
                <a:latin typeface="Arial" panose="020B0604020202020204" pitchFamily="34" charset="0"/>
                <a:cs typeface="Arial" panose="020B0604020202020204" pitchFamily="34" charset="0"/>
              </a:rPr>
              <a:t>Improved </a:t>
            </a:r>
            <a:r>
              <a:rPr lang="en-ZA" sz="1600" dirty="0">
                <a:latin typeface="Arial" panose="020B0604020202020204" pitchFamily="34" charset="0"/>
                <a:cs typeface="Arial" panose="020B0604020202020204" pitchFamily="34" charset="0"/>
              </a:rPr>
              <a:t>capability and capacity of the Department and good </a:t>
            </a:r>
            <a:r>
              <a:rPr lang="en-ZA" sz="1600" dirty="0" smtClean="0">
                <a:latin typeface="Arial" panose="020B0604020202020204" pitchFamily="34" charset="0"/>
                <a:cs typeface="Arial" panose="020B0604020202020204" pitchFamily="34" charset="0"/>
              </a:rPr>
              <a:t>governance; and</a:t>
            </a:r>
            <a:endParaRPr lang="en-ZA" sz="1600" dirty="0">
              <a:latin typeface="Arial" panose="020B0604020202020204" pitchFamily="34" charset="0"/>
              <a:cs typeface="Arial" panose="020B0604020202020204" pitchFamily="34" charset="0"/>
            </a:endParaRPr>
          </a:p>
          <a:p>
            <a:pPr algn="just">
              <a:defRPr/>
            </a:pPr>
            <a:r>
              <a:rPr lang="en-ZA" sz="1600" dirty="0">
                <a:latin typeface="Arial" panose="020B0604020202020204" pitchFamily="34" charset="0"/>
                <a:cs typeface="Arial" panose="020B0604020202020204" pitchFamily="34" charset="0"/>
              </a:rPr>
              <a:t>2. Modernised and digitized justice services platforms.</a:t>
            </a:r>
            <a:endParaRPr lang="en-ZA" altLang="en-US" sz="1600" b="1" dirty="0">
              <a:solidFill>
                <a:srgbClr val="000000"/>
              </a:solidFill>
              <a:latin typeface="Arial" panose="020B0604020202020204" pitchFamily="34" charset="0"/>
              <a:cs typeface="Arial" panose="020B0604020202020204" pitchFamily="34" charset="0"/>
            </a:endParaRPr>
          </a:p>
        </p:txBody>
      </p:sp>
      <p:sp>
        <p:nvSpPr>
          <p:cNvPr id="3" name="Rectangle 2"/>
          <p:cNvSpPr/>
          <p:nvPr/>
        </p:nvSpPr>
        <p:spPr>
          <a:xfrm>
            <a:off x="729048" y="1059543"/>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1: </a:t>
            </a:r>
            <a:r>
              <a:rPr lang="en-ZA" altLang="en-US" b="1" dirty="0" smtClean="0">
                <a:solidFill>
                  <a:schemeClr val="bg1"/>
                </a:solidFill>
                <a:latin typeface="Arial" panose="020B0604020202020204" pitchFamily="34" charset="0"/>
                <a:cs typeface="Arial" panose="020B0604020202020204" pitchFamily="34" charset="0"/>
              </a:rPr>
              <a:t>ADMINISTRATION</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9934572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18866" y="1030014"/>
            <a:ext cx="7510734"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7" name="Rectangle 6"/>
          <p:cNvSpPr/>
          <p:nvPr/>
        </p:nvSpPr>
        <p:spPr>
          <a:xfrm>
            <a:off x="705072" y="1120308"/>
            <a:ext cx="8092086" cy="587853"/>
          </a:xfrm>
          <a:prstGeom prst="rect">
            <a:avLst/>
          </a:prstGeom>
        </p:spPr>
        <p:txBody>
          <a:bodyPr wrap="square">
            <a:spAutoFit/>
          </a:bodyPr>
          <a:lstStyle/>
          <a:p>
            <a:pPr algn="just">
              <a:lnSpc>
                <a:spcPct val="115000"/>
              </a:lnSpc>
            </a:pPr>
            <a:r>
              <a:rPr lang="en-US" sz="1400" b="1" dirty="0">
                <a:solidFill>
                  <a:srgbClr val="000000"/>
                </a:solidFill>
                <a:latin typeface="Arial" panose="020B0604020202020204" pitchFamily="34" charset="0"/>
              </a:rPr>
              <a:t>Outcome 1: </a:t>
            </a:r>
            <a:r>
              <a:rPr lang="en-ZA" sz="1400" b="1" dirty="0">
                <a:latin typeface="Arial" panose="020B0604020202020204" pitchFamily="34" charset="0"/>
                <a:cs typeface="Arial" panose="020B0604020202020204" pitchFamily="34" charset="0"/>
              </a:rPr>
              <a:t>Improved capability and capacity of the Department and good governance </a:t>
            </a:r>
          </a:p>
          <a:p>
            <a:pPr algn="just">
              <a:lnSpc>
                <a:spcPct val="115000"/>
              </a:lnSpc>
            </a:pPr>
            <a:endParaRPr lang="en-ZA" sz="1400" dirty="0">
              <a:latin typeface="Arial" panose="020B0604020202020204" pitchFamily="34" charset="0"/>
              <a:cs typeface="Arial" pitchFamily="34" charset="0"/>
            </a:endParaRPr>
          </a:p>
        </p:txBody>
      </p:sp>
      <p:graphicFrame>
        <p:nvGraphicFramePr>
          <p:cNvPr id="8" name="Table 7">
            <a:extLst>
              <a:ext uri="{FF2B5EF4-FFF2-40B4-BE49-F238E27FC236}">
                <a16:creationId xmlns="" xmlns:a16="http://schemas.microsoft.com/office/drawing/2014/main" id="{7703163C-0251-4D73-BAA7-33422742BDDB}"/>
              </a:ext>
            </a:extLst>
          </p:cNvPr>
          <p:cNvGraphicFramePr>
            <a:graphicFrameLocks noGrp="1"/>
          </p:cNvGraphicFramePr>
          <p:nvPr>
            <p:extLst>
              <p:ext uri="{D42A27DB-BD31-4B8C-83A1-F6EECF244321}">
                <p14:modId xmlns="" xmlns:p14="http://schemas.microsoft.com/office/powerpoint/2010/main" val="811851149"/>
              </p:ext>
            </p:extLst>
          </p:nvPr>
        </p:nvGraphicFramePr>
        <p:xfrm>
          <a:off x="705073" y="1592228"/>
          <a:ext cx="7524528" cy="4163895"/>
        </p:xfrm>
        <a:graphic>
          <a:graphicData uri="http://schemas.openxmlformats.org/drawingml/2006/table">
            <a:tbl>
              <a:tblPr>
                <a:tableStyleId>{2D5ABB26-0587-4C30-8999-92F81FD0307C}</a:tableStyleId>
              </a:tblPr>
              <a:tblGrid>
                <a:gridCol w="3073460">
                  <a:extLst>
                    <a:ext uri="{9D8B030D-6E8A-4147-A177-3AD203B41FA5}">
                      <a16:colId xmlns="" xmlns:a16="http://schemas.microsoft.com/office/drawing/2014/main" val="20000"/>
                    </a:ext>
                  </a:extLst>
                </a:gridCol>
                <a:gridCol w="1346770">
                  <a:extLst>
                    <a:ext uri="{9D8B030D-6E8A-4147-A177-3AD203B41FA5}">
                      <a16:colId xmlns="" xmlns:a16="http://schemas.microsoft.com/office/drawing/2014/main" val="20001"/>
                    </a:ext>
                  </a:extLst>
                </a:gridCol>
                <a:gridCol w="1660709">
                  <a:extLst>
                    <a:ext uri="{9D8B030D-6E8A-4147-A177-3AD203B41FA5}">
                      <a16:colId xmlns="" xmlns:a16="http://schemas.microsoft.com/office/drawing/2014/main" val="20002"/>
                    </a:ext>
                  </a:extLst>
                </a:gridCol>
                <a:gridCol w="1443589">
                  <a:extLst>
                    <a:ext uri="{9D8B030D-6E8A-4147-A177-3AD203B41FA5}">
                      <a16:colId xmlns="" xmlns:a16="http://schemas.microsoft.com/office/drawing/2014/main" val="20003"/>
                    </a:ext>
                  </a:extLst>
                </a:gridCol>
              </a:tblGrid>
              <a:tr h="940609">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kern="1200" dirty="0">
                          <a:solidFill>
                            <a:schemeClr val="bg1"/>
                          </a:solidFill>
                          <a:effectLst/>
                          <a:latin typeface="Arial" panose="020B0604020202020204" pitchFamily="34" charset="0"/>
                          <a:ea typeface="+mn-ea"/>
                          <a:cs typeface="Arial" panose="020B0604020202020204" pitchFamily="34" charset="0"/>
                        </a:rPr>
                        <a:t>Audited Actual Achievement Performance </a:t>
                      </a:r>
                      <a:endParaRPr lang="en-ZA" sz="1400" kern="1200" dirty="0">
                        <a:solidFill>
                          <a:schemeClr val="bg1"/>
                        </a:solidFill>
                        <a:effectLst/>
                        <a:latin typeface="Arial" panose="020B0604020202020204" pitchFamily="34" charset="0"/>
                        <a:ea typeface="+mn-ea"/>
                        <a:cs typeface="Arial" panose="020B0604020202020204" pitchFamily="34" charset="0"/>
                      </a:endParaRPr>
                    </a:p>
                    <a:p>
                      <a:pPr algn="ctr"/>
                      <a:r>
                        <a:rPr lang="en-GB" sz="1400" b="1" kern="1200" dirty="0">
                          <a:solidFill>
                            <a:schemeClr val="bg1"/>
                          </a:solidFill>
                          <a:effectLst/>
                          <a:latin typeface="Arial" panose="020B0604020202020204" pitchFamily="34" charset="0"/>
                          <a:ea typeface="+mn-ea"/>
                          <a:cs typeface="Arial" panose="020B0604020202020204" pitchFamily="34" charset="0"/>
                        </a:rPr>
                        <a:t>2019/2020</a:t>
                      </a:r>
                      <a:endParaRPr lang="en-US" sz="1400" b="1" i="0" u="none" strike="noStrike" dirty="0">
                        <a:solidFill>
                          <a:schemeClr val="bg1"/>
                        </a:solidFill>
                        <a:effectLst/>
                        <a:latin typeface="Arial" pitchFamily="34" charset="0"/>
                        <a:cs typeface="Arial" pitchFamily="34" charset="0"/>
                      </a:endParaRPr>
                    </a:p>
                  </a:txBody>
                  <a:tcPr marL="3437" marR="3437" marT="3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kern="1200" dirty="0">
                          <a:solidFill>
                            <a:schemeClr val="bg1"/>
                          </a:solidFill>
                          <a:effectLst/>
                          <a:latin typeface="Arial" panose="020B0604020202020204" pitchFamily="34" charset="0"/>
                          <a:ea typeface="+mn-ea"/>
                          <a:cs typeface="Arial" panose="020B0604020202020204" pitchFamily="34" charset="0"/>
                        </a:rPr>
                        <a:t>Planned Annual Target  </a:t>
                      </a:r>
                      <a:endParaRPr lang="en-ZA" sz="1400" kern="1200" dirty="0">
                        <a:solidFill>
                          <a:schemeClr val="bg1"/>
                        </a:solidFill>
                        <a:effectLst/>
                        <a:latin typeface="Arial" panose="020B0604020202020204" pitchFamily="34" charset="0"/>
                        <a:ea typeface="+mn-ea"/>
                        <a:cs typeface="Arial" panose="020B0604020202020204" pitchFamily="34" charset="0"/>
                      </a:endParaRPr>
                    </a:p>
                    <a:p>
                      <a:pPr algn="ctr"/>
                      <a:r>
                        <a:rPr lang="en-ZA" sz="1400" b="1" kern="1200" dirty="0">
                          <a:solidFill>
                            <a:schemeClr val="bg1"/>
                          </a:solidFill>
                          <a:effectLst/>
                          <a:latin typeface="Arial" panose="020B0604020202020204" pitchFamily="34" charset="0"/>
                          <a:ea typeface="+mn-ea"/>
                          <a:cs typeface="Arial" panose="020B0604020202020204" pitchFamily="34" charset="0"/>
                        </a:rPr>
                        <a:t>2020/2021</a:t>
                      </a:r>
                      <a:endParaRPr lang="en-US" sz="1400" b="1" i="0" u="none" strike="noStrike" dirty="0">
                        <a:solidFill>
                          <a:schemeClr val="bg1"/>
                        </a:solidFill>
                        <a:effectLst/>
                        <a:latin typeface="Arial" pitchFamily="34" charset="0"/>
                        <a:cs typeface="Arial" pitchFamily="34" charset="0"/>
                      </a:endParaRPr>
                    </a:p>
                  </a:txBody>
                  <a:tcPr marL="3437" marR="3437" marT="3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kern="1200" dirty="0">
                          <a:solidFill>
                            <a:schemeClr val="bg1"/>
                          </a:solidFill>
                          <a:effectLst/>
                          <a:latin typeface="Arial" panose="020B0604020202020204" pitchFamily="34" charset="0"/>
                          <a:ea typeface="+mn-ea"/>
                          <a:cs typeface="Arial" panose="020B0604020202020204" pitchFamily="34" charset="0"/>
                        </a:rPr>
                        <a:t>Actual Achievement Performance </a:t>
                      </a:r>
                      <a:endParaRPr lang="en-ZA" sz="1400" kern="1200" dirty="0">
                        <a:solidFill>
                          <a:schemeClr val="bg1"/>
                        </a:solidFill>
                        <a:effectLst/>
                        <a:latin typeface="Arial" panose="020B0604020202020204" pitchFamily="34" charset="0"/>
                        <a:ea typeface="+mn-ea"/>
                        <a:cs typeface="Arial" panose="020B0604020202020204" pitchFamily="34" charset="0"/>
                      </a:endParaRPr>
                    </a:p>
                    <a:p>
                      <a:pPr algn="ctr"/>
                      <a:r>
                        <a:rPr lang="en-ZA" sz="1400" b="1" kern="1200" dirty="0">
                          <a:solidFill>
                            <a:schemeClr val="bg1"/>
                          </a:solidFill>
                          <a:effectLst/>
                          <a:latin typeface="Arial" panose="020B0604020202020204" pitchFamily="34" charset="0"/>
                          <a:ea typeface="+mn-ea"/>
                          <a:cs typeface="Arial" panose="020B0604020202020204" pitchFamily="34" charset="0"/>
                        </a:rPr>
                        <a:t>2020/2021</a:t>
                      </a:r>
                      <a:endParaRPr lang="en-US" sz="1400" b="1" i="0" u="none" strike="noStrike" dirty="0">
                        <a:solidFill>
                          <a:schemeClr val="bg1"/>
                        </a:solidFill>
                        <a:effectLst/>
                        <a:latin typeface="Arial" pitchFamily="34" charset="0"/>
                        <a:cs typeface="Arial" pitchFamily="34" charset="0"/>
                      </a:endParaRPr>
                    </a:p>
                  </a:txBody>
                  <a:tcPr marL="3437" marR="3437" marT="3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677088">
                <a:tc>
                  <a:txBody>
                    <a:bodyPr/>
                    <a:lstStyle/>
                    <a:p>
                      <a:pPr marL="0" algn="just" defTabSz="914400" rtl="0" eaLnBrk="1" latinLnBrk="0" hangingPunct="1">
                        <a:lnSpc>
                          <a:spcPct val="115000"/>
                        </a:lnSpc>
                        <a:spcAft>
                          <a:spcPts val="1000"/>
                        </a:spcAft>
                      </a:pPr>
                      <a:r>
                        <a:rPr lang="en-US"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1.1.1</a:t>
                      </a:r>
                      <a:r>
                        <a:rPr lang="en-US" sz="14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Percentage </a:t>
                      </a:r>
                      <a:r>
                        <a:rPr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significant findings on key specific areas resolved</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71%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25%</a:t>
                      </a:r>
                      <a:endParaRPr lang="en-ZA"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r h="1190612">
                <a:tc>
                  <a:txBody>
                    <a:bodyPr/>
                    <a:lstStyle/>
                    <a:p>
                      <a:pPr algn="just">
                        <a:lnSpc>
                          <a:spcPct val="115000"/>
                        </a:lnSpc>
                        <a:spcAft>
                          <a:spcPts val="100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1.2.1</a:t>
                      </a:r>
                      <a:r>
                        <a:rPr lang="en-ZA"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400" dirty="0" smtClean="0">
                          <a:effectLst/>
                          <a:latin typeface="Arial" panose="020B0604020202020204" pitchFamily="34" charset="0"/>
                          <a:ea typeface="Calibri" panose="020F0502020204030204" pitchFamily="34" charset="0"/>
                          <a:cs typeface="Arial" panose="020B0604020202020204" pitchFamily="34" charset="0"/>
                        </a:rPr>
                        <a:t>Percentage </a:t>
                      </a:r>
                      <a:r>
                        <a:rPr lang="en-ZA" sz="1400" dirty="0">
                          <a:effectLst/>
                          <a:latin typeface="Arial" panose="020B0604020202020204" pitchFamily="34" charset="0"/>
                          <a:ea typeface="Calibri" panose="020F0502020204030204" pitchFamily="34" charset="0"/>
                          <a:cs typeface="Arial" panose="020B0604020202020204" pitchFamily="34" charset="0"/>
                        </a:rPr>
                        <a:t>of reported incidents of corruption resolved through the departmental Disciplinary Code and Procedure for the Public Service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70%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27%</a:t>
                      </a:r>
                      <a:endParaRPr lang="en-ZA"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r h="318058">
                <a:tc rowSpan="2">
                  <a:txBody>
                    <a:bodyPr/>
                    <a:lstStyle/>
                    <a:p>
                      <a:pPr marL="0" marR="0" indent="0" algn="just" defTabSz="914400" rtl="0" eaLnBrk="1" fontAlgn="auto" latinLnBrk="0" hangingPunct="1">
                        <a:lnSpc>
                          <a:spcPct val="115000"/>
                        </a:lnSpc>
                        <a:spcBef>
                          <a:spcPts val="0"/>
                        </a:spcBef>
                        <a:spcAft>
                          <a:spcPts val="1000"/>
                        </a:spcAft>
                        <a:buClrTx/>
                        <a:buSzTx/>
                        <a:buFontTx/>
                        <a:buNone/>
                        <a:tabLst>
                          <a:tab pos="538163" algn="l"/>
                        </a:tabLst>
                        <a:defRPr/>
                      </a:pPr>
                      <a:r>
                        <a:rPr lang="en-ZA" sz="1400" dirty="0" smtClean="0">
                          <a:effectLst/>
                          <a:latin typeface="Arial" panose="020B0604020202020204" pitchFamily="34" charset="0"/>
                          <a:ea typeface="Calibri" panose="020F0502020204030204" pitchFamily="34" charset="0"/>
                          <a:cs typeface="Arial" panose="020B0604020202020204" pitchFamily="34" charset="0"/>
                        </a:rPr>
                        <a:t>1.3.1</a:t>
                      </a:r>
                      <a:r>
                        <a:rPr lang="en-ZA"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400" dirty="0" smtClean="0">
                          <a:effectLst/>
                          <a:latin typeface="Arial" panose="020B0604020202020204" pitchFamily="34" charset="0"/>
                          <a:ea typeface="Calibri" panose="020F0502020204030204" pitchFamily="34" charset="0"/>
                          <a:cs typeface="Arial" panose="020B0604020202020204" pitchFamily="34" charset="0"/>
                        </a:rPr>
                        <a:t>Percentage of total MMS posts occupied by Africans and women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100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59% Africans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15000"/>
                        </a:lnSpc>
                        <a:spcBef>
                          <a:spcPts val="0"/>
                        </a:spcBef>
                        <a:spcAft>
                          <a:spcPts val="200"/>
                        </a:spcAft>
                        <a:buClrTx/>
                        <a:buSzTx/>
                        <a:buFontTx/>
                        <a:buNone/>
                        <a:tabLst>
                          <a:tab pos="64135" algn="l"/>
                        </a:tabLst>
                        <a:defRPr/>
                      </a:pPr>
                      <a:r>
                        <a:rPr lang="en-ZA" sz="1400" b="0" i="0" u="none" strike="noStrike" kern="1200" baseline="0" dirty="0">
                          <a:solidFill>
                            <a:schemeClr val="bg1"/>
                          </a:solidFill>
                          <a:latin typeface="Arial" panose="020B0604020202020204" pitchFamily="34" charset="0"/>
                          <a:ea typeface="+mn-ea"/>
                          <a:cs typeface="Arial" panose="020B0604020202020204" pitchFamily="34" charset="0"/>
                        </a:rPr>
                        <a:t>81% Africans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r h="302236">
                <a:tc vMerge="1">
                  <a:txBody>
                    <a:bodyPr/>
                    <a:lstStyle/>
                    <a:p>
                      <a:pPr>
                        <a:lnSpc>
                          <a:spcPct val="115000"/>
                        </a:lnSpc>
                        <a:spcAft>
                          <a:spcPts val="10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46% Women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15000"/>
                        </a:lnSpc>
                        <a:spcBef>
                          <a:spcPts val="0"/>
                        </a:spcBef>
                        <a:spcAft>
                          <a:spcPts val="200"/>
                        </a:spcAft>
                        <a:buClrTx/>
                        <a:buSzTx/>
                        <a:buFontTx/>
                        <a:buNone/>
                        <a:tabLst>
                          <a:tab pos="64135" algn="l"/>
                        </a:tabLst>
                        <a:defRPr/>
                      </a:pPr>
                      <a:r>
                        <a:rPr lang="en-ZA" sz="1400" b="0" i="0" u="none" strike="noStrike" kern="1200" baseline="0" dirty="0">
                          <a:solidFill>
                            <a:schemeClr val="bg1"/>
                          </a:solidFill>
                          <a:latin typeface="Arial" panose="020B0604020202020204" pitchFamily="34" charset="0"/>
                          <a:ea typeface="+mn-ea"/>
                          <a:cs typeface="Arial" panose="020B0604020202020204" pitchFamily="34" charset="0"/>
                        </a:rPr>
                        <a:t>45% </a:t>
                      </a:r>
                      <a:r>
                        <a:rPr lang="en-ZA" sz="1400" b="0" i="0" u="none" strike="noStrike" kern="1200" baseline="0" dirty="0" smtClean="0">
                          <a:solidFill>
                            <a:schemeClr val="bg1"/>
                          </a:solidFill>
                          <a:latin typeface="Arial" panose="020B0604020202020204" pitchFamily="34" charset="0"/>
                          <a:ea typeface="+mn-ea"/>
                          <a:cs typeface="Arial" panose="020B0604020202020204" pitchFamily="34" charset="0"/>
                        </a:rPr>
                        <a:t>Women</a:t>
                      </a:r>
                      <a:endParaRPr lang="en-ZA" sz="1400" b="0" i="0" u="none" strike="noStrike" kern="1200" baseline="0" dirty="0">
                        <a:solidFill>
                          <a:schemeClr val="bg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4"/>
                  </a:ext>
                </a:extLst>
              </a:tr>
              <a:tr h="468428">
                <a:tc>
                  <a:txBody>
                    <a:bodyPr/>
                    <a:lstStyle/>
                    <a:p>
                      <a:pPr algn="just"/>
                      <a:r>
                        <a:rPr lang="en-US" sz="1400" dirty="0" smtClean="0">
                          <a:effectLst/>
                          <a:latin typeface="Arial" panose="020B0604020202020204" pitchFamily="34" charset="0"/>
                          <a:ea typeface="Times New Roman" panose="02020603050405020304" pitchFamily="18" charset="0"/>
                          <a:cs typeface="Arial" panose="020B0604020202020204" pitchFamily="34" charset="0"/>
                        </a:rPr>
                        <a:t>1.4.1</a:t>
                      </a:r>
                      <a:r>
                        <a:rPr lang="en-US" sz="14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Percentage of total workforce positions occupied by people with disabilities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ZA" sz="1400" dirty="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algn="ctr">
                        <a:lnSpc>
                          <a:spcPct val="115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2.1%</a:t>
                      </a:r>
                      <a:endParaRPr lang="en-ZA"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5"/>
                  </a:ext>
                </a:extLst>
              </a:tr>
            </a:tbl>
          </a:graphicData>
        </a:graphic>
      </p:graphicFrame>
      <p:sp>
        <p:nvSpPr>
          <p:cNvPr id="9" name="Rectangle 8"/>
          <p:cNvSpPr/>
          <p:nvPr/>
        </p:nvSpPr>
        <p:spPr>
          <a:xfrm>
            <a:off x="705072" y="562501"/>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1: </a:t>
            </a:r>
            <a:r>
              <a:rPr lang="en-ZA" altLang="en-US" b="1" dirty="0" smtClean="0">
                <a:solidFill>
                  <a:schemeClr val="bg1"/>
                </a:solidFill>
                <a:latin typeface="Arial" panose="020B0604020202020204" pitchFamily="34" charset="0"/>
                <a:cs typeface="Arial" panose="020B0604020202020204" pitchFamily="34" charset="0"/>
              </a:rPr>
              <a:t>ADMINISTRATION</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0902646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18866" y="1030014"/>
            <a:ext cx="7510734"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7" name="Rectangle 6"/>
          <p:cNvSpPr/>
          <p:nvPr/>
        </p:nvSpPr>
        <p:spPr>
          <a:xfrm>
            <a:off x="718866" y="1120308"/>
            <a:ext cx="7612908" cy="340093"/>
          </a:xfrm>
          <a:prstGeom prst="rect">
            <a:avLst/>
          </a:prstGeom>
        </p:spPr>
        <p:txBody>
          <a:bodyPr wrap="square">
            <a:spAutoFit/>
          </a:bodyPr>
          <a:lstStyle/>
          <a:p>
            <a:pPr algn="just">
              <a:lnSpc>
                <a:spcPct val="115000"/>
              </a:lnSpc>
            </a:pPr>
            <a:r>
              <a:rPr lang="en-US" sz="1400" b="1" dirty="0">
                <a:solidFill>
                  <a:srgbClr val="000000"/>
                </a:solidFill>
                <a:latin typeface="Arial" panose="020B0604020202020204" pitchFamily="34" charset="0"/>
              </a:rPr>
              <a:t>Outcome 1: </a:t>
            </a:r>
            <a:r>
              <a:rPr lang="en-ZA" sz="1400" b="1" dirty="0">
                <a:latin typeface="Arial" panose="020B0604020202020204" pitchFamily="34" charset="0"/>
                <a:cs typeface="Arial" panose="020B0604020202020204" pitchFamily="34" charset="0"/>
              </a:rPr>
              <a:t>Improved capability and capacity of the Department and good governance </a:t>
            </a:r>
            <a:endParaRPr lang="en-ZA" sz="1400" dirty="0">
              <a:latin typeface="Arial" panose="020B0604020202020204" pitchFamily="34" charset="0"/>
              <a:cs typeface="Arial" pitchFamily="34" charset="0"/>
            </a:endParaRPr>
          </a:p>
        </p:txBody>
      </p:sp>
      <p:graphicFrame>
        <p:nvGraphicFramePr>
          <p:cNvPr id="9" name="Table 8">
            <a:extLst>
              <a:ext uri="{FF2B5EF4-FFF2-40B4-BE49-F238E27FC236}">
                <a16:creationId xmlns="" xmlns:a16="http://schemas.microsoft.com/office/drawing/2014/main" id="{2F04025A-CD52-4CDE-AA7F-4071FFF9E867}"/>
              </a:ext>
            </a:extLst>
          </p:cNvPr>
          <p:cNvGraphicFramePr>
            <a:graphicFrameLocks noGrp="1"/>
          </p:cNvGraphicFramePr>
          <p:nvPr>
            <p:extLst>
              <p:ext uri="{D42A27DB-BD31-4B8C-83A1-F6EECF244321}">
                <p14:modId xmlns="" xmlns:p14="http://schemas.microsoft.com/office/powerpoint/2010/main" val="1822830506"/>
              </p:ext>
            </p:extLst>
          </p:nvPr>
        </p:nvGraphicFramePr>
        <p:xfrm>
          <a:off x="284593" y="1460401"/>
          <a:ext cx="8047181" cy="4557510"/>
        </p:xfrm>
        <a:graphic>
          <a:graphicData uri="http://schemas.openxmlformats.org/drawingml/2006/table">
            <a:tbl>
              <a:tblPr>
                <a:tableStyleId>{2D5ABB26-0587-4C30-8999-92F81FD0307C}</a:tableStyleId>
              </a:tblPr>
              <a:tblGrid>
                <a:gridCol w="3411644">
                  <a:extLst>
                    <a:ext uri="{9D8B030D-6E8A-4147-A177-3AD203B41FA5}">
                      <a16:colId xmlns="" xmlns:a16="http://schemas.microsoft.com/office/drawing/2014/main" val="20000"/>
                    </a:ext>
                  </a:extLst>
                </a:gridCol>
                <a:gridCol w="1352281">
                  <a:extLst>
                    <a:ext uri="{9D8B030D-6E8A-4147-A177-3AD203B41FA5}">
                      <a16:colId xmlns="" xmlns:a16="http://schemas.microsoft.com/office/drawing/2014/main" val="20001"/>
                    </a:ext>
                  </a:extLst>
                </a:gridCol>
                <a:gridCol w="2035035">
                  <a:extLst>
                    <a:ext uri="{9D8B030D-6E8A-4147-A177-3AD203B41FA5}">
                      <a16:colId xmlns="" xmlns:a16="http://schemas.microsoft.com/office/drawing/2014/main" val="20002"/>
                    </a:ext>
                  </a:extLst>
                </a:gridCol>
                <a:gridCol w="1248221">
                  <a:extLst>
                    <a:ext uri="{9D8B030D-6E8A-4147-A177-3AD203B41FA5}">
                      <a16:colId xmlns="" xmlns:a16="http://schemas.microsoft.com/office/drawing/2014/main" val="20003"/>
                    </a:ext>
                  </a:extLst>
                </a:gridCol>
              </a:tblGrid>
              <a:tr h="801647">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kern="1200" dirty="0">
                          <a:solidFill>
                            <a:schemeClr val="bg1"/>
                          </a:solidFill>
                          <a:effectLst/>
                          <a:latin typeface="Arial" panose="020B0604020202020204" pitchFamily="34" charset="0"/>
                          <a:ea typeface="+mn-ea"/>
                          <a:cs typeface="Arial" panose="020B0604020202020204" pitchFamily="34" charset="0"/>
                        </a:rPr>
                        <a:t>Audited Actual Achievement Performance </a:t>
                      </a:r>
                      <a:endParaRPr lang="en-ZA" sz="1400" kern="1200" dirty="0">
                        <a:solidFill>
                          <a:schemeClr val="bg1"/>
                        </a:solidFill>
                        <a:effectLst/>
                        <a:latin typeface="Arial" panose="020B0604020202020204" pitchFamily="34" charset="0"/>
                        <a:ea typeface="+mn-ea"/>
                        <a:cs typeface="Arial" panose="020B0604020202020204" pitchFamily="34" charset="0"/>
                      </a:endParaRPr>
                    </a:p>
                    <a:p>
                      <a:pPr algn="ctr"/>
                      <a:r>
                        <a:rPr lang="en-GB" sz="1400" b="1" kern="1200" dirty="0">
                          <a:solidFill>
                            <a:schemeClr val="bg1"/>
                          </a:solidFill>
                          <a:effectLst/>
                          <a:latin typeface="Arial" panose="020B0604020202020204" pitchFamily="34" charset="0"/>
                          <a:ea typeface="+mn-ea"/>
                          <a:cs typeface="Arial" panose="020B0604020202020204" pitchFamily="34" charset="0"/>
                        </a:rPr>
                        <a:t>2019/2020</a:t>
                      </a:r>
                      <a:endParaRPr lang="en-US" sz="1400" b="1" i="0" u="none" strike="noStrike" dirty="0">
                        <a:solidFill>
                          <a:schemeClr val="bg1"/>
                        </a:solidFill>
                        <a:effectLst/>
                        <a:latin typeface="Arial" pitchFamily="34" charset="0"/>
                        <a:cs typeface="Arial" pitchFamily="34" charset="0"/>
                      </a:endParaRPr>
                    </a:p>
                  </a:txBody>
                  <a:tcPr marL="3437" marR="3437" marT="3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kern="1200" dirty="0">
                          <a:solidFill>
                            <a:schemeClr val="bg1"/>
                          </a:solidFill>
                          <a:effectLst/>
                          <a:latin typeface="Arial" panose="020B0604020202020204" pitchFamily="34" charset="0"/>
                          <a:ea typeface="+mn-ea"/>
                          <a:cs typeface="Arial" panose="020B0604020202020204" pitchFamily="34" charset="0"/>
                        </a:rPr>
                        <a:t>Planned Annual Target  </a:t>
                      </a:r>
                      <a:endParaRPr lang="en-ZA" sz="1400" kern="1200" dirty="0">
                        <a:solidFill>
                          <a:schemeClr val="bg1"/>
                        </a:solidFill>
                        <a:effectLst/>
                        <a:latin typeface="Arial" panose="020B0604020202020204" pitchFamily="34" charset="0"/>
                        <a:ea typeface="+mn-ea"/>
                        <a:cs typeface="Arial" panose="020B0604020202020204" pitchFamily="34" charset="0"/>
                      </a:endParaRPr>
                    </a:p>
                    <a:p>
                      <a:pPr algn="ctr"/>
                      <a:r>
                        <a:rPr lang="en-ZA" sz="1400" b="1" kern="1200" dirty="0">
                          <a:solidFill>
                            <a:schemeClr val="bg1"/>
                          </a:solidFill>
                          <a:effectLst/>
                          <a:latin typeface="Arial" panose="020B0604020202020204" pitchFamily="34" charset="0"/>
                          <a:ea typeface="+mn-ea"/>
                          <a:cs typeface="Arial" panose="020B0604020202020204" pitchFamily="34" charset="0"/>
                        </a:rPr>
                        <a:t>2020/2021</a:t>
                      </a:r>
                      <a:endParaRPr lang="en-US" sz="1400" b="1" i="0" u="none" strike="noStrike" dirty="0">
                        <a:solidFill>
                          <a:schemeClr val="bg1"/>
                        </a:solidFill>
                        <a:effectLst/>
                        <a:latin typeface="Arial" pitchFamily="34" charset="0"/>
                        <a:cs typeface="Arial" pitchFamily="34" charset="0"/>
                      </a:endParaRPr>
                    </a:p>
                  </a:txBody>
                  <a:tcPr marL="3437" marR="3437" marT="3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kern="1200" dirty="0">
                          <a:solidFill>
                            <a:schemeClr val="bg1"/>
                          </a:solidFill>
                          <a:effectLst/>
                          <a:latin typeface="Arial" panose="020B0604020202020204" pitchFamily="34" charset="0"/>
                          <a:ea typeface="+mn-ea"/>
                          <a:cs typeface="Arial" panose="020B0604020202020204" pitchFamily="34" charset="0"/>
                        </a:rPr>
                        <a:t>Actual Achievement Performance </a:t>
                      </a:r>
                      <a:endParaRPr lang="en-ZA" sz="1400" kern="1200" dirty="0">
                        <a:solidFill>
                          <a:schemeClr val="bg1"/>
                        </a:solidFill>
                        <a:effectLst/>
                        <a:latin typeface="Arial" panose="020B0604020202020204" pitchFamily="34" charset="0"/>
                        <a:ea typeface="+mn-ea"/>
                        <a:cs typeface="Arial" panose="020B0604020202020204" pitchFamily="34" charset="0"/>
                      </a:endParaRPr>
                    </a:p>
                    <a:p>
                      <a:pPr algn="ctr"/>
                      <a:r>
                        <a:rPr lang="en-ZA" sz="1400" b="1" kern="1200" dirty="0">
                          <a:solidFill>
                            <a:schemeClr val="bg1"/>
                          </a:solidFill>
                          <a:effectLst/>
                          <a:latin typeface="Arial" panose="020B0604020202020204" pitchFamily="34" charset="0"/>
                          <a:ea typeface="+mn-ea"/>
                          <a:cs typeface="Arial" panose="020B0604020202020204" pitchFamily="34" charset="0"/>
                        </a:rPr>
                        <a:t>2020/2021</a:t>
                      </a:r>
                      <a:endParaRPr lang="en-US" sz="1400" b="1" i="0" u="none" strike="noStrike" dirty="0">
                        <a:solidFill>
                          <a:schemeClr val="bg1"/>
                        </a:solidFill>
                        <a:effectLst/>
                        <a:latin typeface="Arial" pitchFamily="34" charset="0"/>
                        <a:cs typeface="Arial" pitchFamily="34" charset="0"/>
                      </a:endParaRPr>
                    </a:p>
                  </a:txBody>
                  <a:tcPr marL="3437" marR="3437" marT="3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1015591">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1.5.1  Percentage of Rand value of discretionary procurement allocated to exempted micro enterprises (EMEs) and qualifying small </a:t>
                      </a: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enterprises (QSEs) </a:t>
                      </a:r>
                      <a:r>
                        <a:rPr lang="en-US" sz="1800" b="0" i="0" u="none" strike="noStrike" kern="1200" baseline="0" dirty="0" smtClean="0">
                          <a:solidFill>
                            <a:schemeClr val="tx1"/>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en-ZA" sz="1400" dirty="0" smtClean="0">
                          <a:effectLst/>
                          <a:latin typeface="Arial" panose="020B0604020202020204" pitchFamily="34" charset="0"/>
                          <a:ea typeface="Times New Roman" panose="02020603050405020304" pitchFamily="18" charset="0"/>
                          <a:cs typeface="Arial" panose="020B0604020202020204" pitchFamily="34" charset="0"/>
                        </a:rPr>
                        <a: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15000"/>
                        </a:lnSpc>
                        <a:spcAft>
                          <a:spcPts val="200"/>
                        </a:spcAft>
                        <a:tabLst>
                          <a:tab pos="64135" algn="l"/>
                        </a:tabLst>
                      </a:pPr>
                      <a:r>
                        <a:rPr lang="en-ZA" sz="1400" dirty="0">
                          <a:effectLst/>
                          <a:latin typeface="Arial" panose="020B0604020202020204" pitchFamily="34" charset="0"/>
                          <a:ea typeface="Calibri" panose="020F0502020204030204" pitchFamily="34" charset="0"/>
                          <a:cs typeface="Arial" panose="020B0604020202020204" pitchFamily="34"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71%</a:t>
                      </a:r>
                      <a:endParaRPr lang="en-ZA"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63979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1.6.1  Department’s reconfigured macro structure implemented by 31 March 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400" dirty="0" smtClean="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20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Department reconfigured macro structure </a:t>
                      </a:r>
                      <a:r>
                        <a:rPr lang="en-US" sz="1400" dirty="0" smtClean="0">
                          <a:effectLst/>
                          <a:latin typeface="Arial" panose="020B0604020202020204" pitchFamily="34" charset="0"/>
                          <a:ea typeface="Calibri" panose="020F0502020204030204" pitchFamily="34" charset="0"/>
                          <a:cs typeface="Arial" panose="020B0604020202020204" pitchFamily="34" charset="0"/>
                        </a:rPr>
                        <a:t>to </a:t>
                      </a:r>
                      <a:r>
                        <a:rPr lang="en-US" sz="1400" dirty="0">
                          <a:effectLst/>
                          <a:latin typeface="Arial" panose="020B0604020202020204" pitchFamily="34" charset="0"/>
                          <a:ea typeface="Calibri" panose="020F0502020204030204" pitchFamily="34" charset="0"/>
                          <a:cs typeface="Arial" panose="020B0604020202020204" pitchFamily="34" charset="0"/>
                        </a:rPr>
                        <a:t>be finalised by 31 March 2021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ZA"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2330399442"/>
                  </a:ext>
                </a:extLst>
              </a:tr>
              <a:tr h="402318">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1.7.1  Number of people trained as per the workplace skills plan (WSP)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ZA" sz="1400" dirty="0" smtClean="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20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4 000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188</a:t>
                      </a:r>
                      <a:endParaRPr lang="en-ZA"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r h="557956">
                <a:tc>
                  <a:txBody>
                    <a:bodyPr/>
                    <a:lstStyle/>
                    <a:p>
                      <a:pPr algn="l"/>
                      <a:r>
                        <a:rPr lang="en-ZA" sz="1400" kern="1200" dirty="0">
                          <a:solidFill>
                            <a:schemeClr val="tx1"/>
                          </a:solidFill>
                          <a:effectLst/>
                          <a:latin typeface="Arial" panose="020B0604020202020204" pitchFamily="34" charset="0"/>
                          <a:ea typeface="+mn-ea"/>
                          <a:cs typeface="Arial" panose="020B0604020202020204" pitchFamily="34" charset="0"/>
                        </a:rPr>
                        <a:t>1.8.1 </a:t>
                      </a:r>
                      <a:r>
                        <a:rPr lang="en-ZA" sz="1400" kern="1200" dirty="0" smtClean="0">
                          <a:solidFill>
                            <a:schemeClr val="tx1"/>
                          </a:solidFill>
                          <a:effectLst/>
                          <a:latin typeface="Arial" panose="020B0604020202020204" pitchFamily="34" charset="0"/>
                          <a:ea typeface="+mn-ea"/>
                          <a:cs typeface="Arial" panose="020B0604020202020204" pitchFamily="34" charset="0"/>
                        </a:rPr>
                        <a:t> Percentage </a:t>
                      </a:r>
                      <a:r>
                        <a:rPr lang="en-ZA" sz="1400" kern="1200" dirty="0">
                          <a:solidFill>
                            <a:schemeClr val="tx1"/>
                          </a:solidFill>
                          <a:effectLst/>
                          <a:latin typeface="Arial" panose="020B0604020202020204" pitchFamily="34" charset="0"/>
                          <a:ea typeface="+mn-ea"/>
                          <a:cs typeface="Arial" panose="020B0604020202020204" pitchFamily="34" charset="0"/>
                        </a:rPr>
                        <a:t>of undisputed and valid invoices paid within 30 days from date of receipt</a:t>
                      </a:r>
                      <a:endParaRPr lang="en-ZA" sz="1400" dirty="0">
                        <a:latin typeface="Arial" panose="020B0604020202020204" pitchFamily="34" charset="0"/>
                        <a:cs typeface="Arial" panose="020B0604020202020204" pitchFamily="34" charset="0"/>
                      </a:endParaRPr>
                    </a:p>
                  </a:txBody>
                  <a:tcPr marL="3437" marR="3437" marT="342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99%</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20000"/>
                        </a:lnSpc>
                        <a:spcAft>
                          <a:spcPts val="200"/>
                        </a:spcAft>
                      </a:pPr>
                      <a:r>
                        <a:rPr lang="en-ZA" sz="1400" dirty="0">
                          <a:effectLst/>
                          <a:latin typeface="Arial" panose="020B0604020202020204" pitchFamily="34" charset="0"/>
                          <a:ea typeface="Calibri" panose="020F0502020204030204" pitchFamily="34" charset="0"/>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99%</a:t>
                      </a:r>
                      <a:endParaRPr lang="en-ZA"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4"/>
                  </a:ext>
                </a:extLst>
              </a:tr>
              <a:tr h="449943">
                <a:tc>
                  <a:txBody>
                    <a:bodyPr/>
                    <a:lstStyle/>
                    <a:p>
                      <a:pPr algn="l">
                        <a:lnSpc>
                          <a:spcPct val="115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1.9.1 </a:t>
                      </a:r>
                      <a:r>
                        <a:rPr lang="en-US" sz="1400" dirty="0" smtClean="0">
                          <a:effectLst/>
                          <a:latin typeface="Arial" panose="020B0604020202020204" pitchFamily="34" charset="0"/>
                          <a:ea typeface="Calibri" panose="020F0502020204030204" pitchFamily="34" charset="0"/>
                          <a:cs typeface="Arial" panose="020B0604020202020204" pitchFamily="34" charset="0"/>
                        </a:rPr>
                        <a:t> Number </a:t>
                      </a:r>
                      <a:r>
                        <a:rPr lang="en-US" sz="1400" dirty="0">
                          <a:effectLst/>
                          <a:latin typeface="Arial" panose="020B0604020202020204" pitchFamily="34" charset="0"/>
                          <a:ea typeface="Calibri" panose="020F0502020204030204" pitchFamily="34" charset="0"/>
                          <a:cs typeface="Arial" panose="020B0604020202020204" pitchFamily="34" charset="0"/>
                        </a:rPr>
                        <a:t>of bi-annual reports on allocated CARA funds completed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en-ZA" sz="1400" dirty="0" smtClean="0">
                          <a:effectLst/>
                          <a:latin typeface="Arial" panose="020B0604020202020204" pitchFamily="34" charset="0"/>
                          <a:ea typeface="Times New Roman" panose="02020603050405020304" pitchFamily="18" charset="0"/>
                          <a:cs typeface="Arial" panose="020B0604020202020204" pitchFamily="34" charset="0"/>
                        </a:rPr>
                        <a: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20000"/>
                        </a:lnSpc>
                        <a:spcAft>
                          <a:spcPts val="200"/>
                        </a:spcAft>
                      </a:pPr>
                      <a:r>
                        <a:rPr lang="en-ZA" sz="14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endParaRPr lang="en-ZA"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5"/>
                  </a:ext>
                </a:extLst>
              </a:tr>
            </a:tbl>
          </a:graphicData>
        </a:graphic>
      </p:graphicFrame>
      <p:sp>
        <p:nvSpPr>
          <p:cNvPr id="8" name="Rectangle 7"/>
          <p:cNvSpPr/>
          <p:nvPr/>
        </p:nvSpPr>
        <p:spPr>
          <a:xfrm>
            <a:off x="732368" y="586622"/>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1: </a:t>
            </a:r>
            <a:r>
              <a:rPr lang="en-ZA" altLang="en-US" b="1" dirty="0" smtClean="0">
                <a:solidFill>
                  <a:schemeClr val="bg1"/>
                </a:solidFill>
                <a:latin typeface="Arial" panose="020B0604020202020204" pitchFamily="34" charset="0"/>
                <a:cs typeface="Arial" panose="020B0604020202020204" pitchFamily="34" charset="0"/>
              </a:rPr>
              <a:t>ADMINISTRATION</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247007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18866" y="1030014"/>
            <a:ext cx="7510734"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7" name="Rectangle 6"/>
          <p:cNvSpPr/>
          <p:nvPr/>
        </p:nvSpPr>
        <p:spPr>
          <a:xfrm>
            <a:off x="718866" y="1120308"/>
            <a:ext cx="7609588" cy="340093"/>
          </a:xfrm>
          <a:prstGeom prst="rect">
            <a:avLst/>
          </a:prstGeom>
        </p:spPr>
        <p:txBody>
          <a:bodyPr wrap="square">
            <a:spAutoFit/>
          </a:bodyPr>
          <a:lstStyle/>
          <a:p>
            <a:pPr algn="just">
              <a:lnSpc>
                <a:spcPct val="115000"/>
              </a:lnSpc>
            </a:pPr>
            <a:r>
              <a:rPr lang="en-US" sz="1400" b="1" dirty="0">
                <a:solidFill>
                  <a:srgbClr val="000000"/>
                </a:solidFill>
                <a:latin typeface="Arial" panose="020B0604020202020204" pitchFamily="34" charset="0"/>
              </a:rPr>
              <a:t>Outcome 1: </a:t>
            </a:r>
            <a:r>
              <a:rPr lang="en-ZA" sz="1400" b="1" dirty="0">
                <a:latin typeface="Arial" panose="020B0604020202020204" pitchFamily="34" charset="0"/>
                <a:cs typeface="Arial" panose="020B0604020202020204" pitchFamily="34" charset="0"/>
              </a:rPr>
              <a:t>Improved capability and capacity of the Department and good governance </a:t>
            </a:r>
            <a:endParaRPr lang="en-ZA" sz="1400" dirty="0">
              <a:latin typeface="Arial" panose="020B0604020202020204" pitchFamily="34" charset="0"/>
              <a:cs typeface="Arial" pitchFamily="34" charset="0"/>
            </a:endParaRPr>
          </a:p>
        </p:txBody>
      </p:sp>
      <p:graphicFrame>
        <p:nvGraphicFramePr>
          <p:cNvPr id="9" name="Table 8">
            <a:extLst>
              <a:ext uri="{FF2B5EF4-FFF2-40B4-BE49-F238E27FC236}">
                <a16:creationId xmlns="" xmlns:a16="http://schemas.microsoft.com/office/drawing/2014/main" id="{2F04025A-CD52-4CDE-AA7F-4071FFF9E867}"/>
              </a:ext>
            </a:extLst>
          </p:cNvPr>
          <p:cNvGraphicFramePr>
            <a:graphicFrameLocks noGrp="1"/>
          </p:cNvGraphicFramePr>
          <p:nvPr>
            <p:extLst>
              <p:ext uri="{D42A27DB-BD31-4B8C-83A1-F6EECF244321}">
                <p14:modId xmlns="" xmlns:p14="http://schemas.microsoft.com/office/powerpoint/2010/main" val="2040439281"/>
              </p:ext>
            </p:extLst>
          </p:nvPr>
        </p:nvGraphicFramePr>
        <p:xfrm>
          <a:off x="718865" y="1509087"/>
          <a:ext cx="7834585" cy="2617079"/>
        </p:xfrm>
        <a:graphic>
          <a:graphicData uri="http://schemas.openxmlformats.org/drawingml/2006/table">
            <a:tbl>
              <a:tblPr>
                <a:tableStyleId>{2D5ABB26-0587-4C30-8999-92F81FD0307C}</a:tableStyleId>
              </a:tblPr>
              <a:tblGrid>
                <a:gridCol w="2529160">
                  <a:extLst>
                    <a:ext uri="{9D8B030D-6E8A-4147-A177-3AD203B41FA5}">
                      <a16:colId xmlns="" xmlns:a16="http://schemas.microsoft.com/office/drawing/2014/main" val="20000"/>
                    </a:ext>
                  </a:extLst>
                </a:gridCol>
                <a:gridCol w="1771650">
                  <a:extLst>
                    <a:ext uri="{9D8B030D-6E8A-4147-A177-3AD203B41FA5}">
                      <a16:colId xmlns="" xmlns:a16="http://schemas.microsoft.com/office/drawing/2014/main" val="20001"/>
                    </a:ext>
                  </a:extLst>
                </a:gridCol>
                <a:gridCol w="1800225">
                  <a:extLst>
                    <a:ext uri="{9D8B030D-6E8A-4147-A177-3AD203B41FA5}">
                      <a16:colId xmlns="" xmlns:a16="http://schemas.microsoft.com/office/drawing/2014/main" val="20002"/>
                    </a:ext>
                  </a:extLst>
                </a:gridCol>
                <a:gridCol w="1733550">
                  <a:extLst>
                    <a:ext uri="{9D8B030D-6E8A-4147-A177-3AD203B41FA5}">
                      <a16:colId xmlns="" xmlns:a16="http://schemas.microsoft.com/office/drawing/2014/main" val="20003"/>
                    </a:ext>
                  </a:extLst>
                </a:gridCol>
              </a:tblGrid>
              <a:tr h="476463">
                <a:tc>
                  <a:txBody>
                    <a:bodyPr/>
                    <a:lstStyle/>
                    <a:p>
                      <a:pPr algn="ctr"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kern="1200" dirty="0">
                          <a:solidFill>
                            <a:schemeClr val="bg1"/>
                          </a:solidFill>
                          <a:effectLst/>
                          <a:latin typeface="Arial" panose="020B0604020202020204" pitchFamily="34" charset="0"/>
                          <a:ea typeface="+mn-ea"/>
                          <a:cs typeface="Arial" panose="020B0604020202020204" pitchFamily="34" charset="0"/>
                        </a:rPr>
                        <a:t>Audited Actual Achievement Performance </a:t>
                      </a:r>
                      <a:endParaRPr lang="en-ZA" sz="1400" kern="1200" dirty="0">
                        <a:solidFill>
                          <a:schemeClr val="bg1"/>
                        </a:solidFill>
                        <a:effectLst/>
                        <a:latin typeface="Arial" panose="020B0604020202020204" pitchFamily="34" charset="0"/>
                        <a:ea typeface="+mn-ea"/>
                        <a:cs typeface="Arial" panose="020B0604020202020204" pitchFamily="34" charset="0"/>
                      </a:endParaRPr>
                    </a:p>
                    <a:p>
                      <a:pPr algn="ctr"/>
                      <a:r>
                        <a:rPr lang="en-GB" sz="1400" b="1" kern="1200" dirty="0">
                          <a:solidFill>
                            <a:schemeClr val="bg1"/>
                          </a:solidFill>
                          <a:effectLst/>
                          <a:latin typeface="Arial" panose="020B0604020202020204" pitchFamily="34" charset="0"/>
                          <a:ea typeface="+mn-ea"/>
                          <a:cs typeface="Arial" panose="020B0604020202020204" pitchFamily="34" charset="0"/>
                        </a:rPr>
                        <a:t>2019/2020</a:t>
                      </a:r>
                      <a:endParaRPr lang="en-US" sz="1400" b="1" i="0" u="none" strike="noStrike" dirty="0">
                        <a:solidFill>
                          <a:schemeClr val="bg1"/>
                        </a:solidFill>
                        <a:effectLst/>
                        <a:latin typeface="Arial" pitchFamily="34" charset="0"/>
                        <a:cs typeface="Arial" pitchFamily="34" charset="0"/>
                      </a:endParaRPr>
                    </a:p>
                  </a:txBody>
                  <a:tcPr marL="3437" marR="3437" marT="3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kern="1200" dirty="0">
                          <a:solidFill>
                            <a:schemeClr val="bg1"/>
                          </a:solidFill>
                          <a:effectLst/>
                          <a:latin typeface="Arial" panose="020B0604020202020204" pitchFamily="34" charset="0"/>
                          <a:ea typeface="+mn-ea"/>
                          <a:cs typeface="Arial" panose="020B0604020202020204" pitchFamily="34" charset="0"/>
                        </a:rPr>
                        <a:t>Planned Annual Target  </a:t>
                      </a:r>
                      <a:endParaRPr lang="en-ZA" sz="1400" kern="1200" dirty="0">
                        <a:solidFill>
                          <a:schemeClr val="bg1"/>
                        </a:solidFill>
                        <a:effectLst/>
                        <a:latin typeface="Arial" panose="020B0604020202020204" pitchFamily="34" charset="0"/>
                        <a:ea typeface="+mn-ea"/>
                        <a:cs typeface="Arial" panose="020B0604020202020204" pitchFamily="34" charset="0"/>
                      </a:endParaRPr>
                    </a:p>
                    <a:p>
                      <a:pPr algn="ctr"/>
                      <a:r>
                        <a:rPr lang="en-ZA" sz="1400" b="1" kern="1200" dirty="0">
                          <a:solidFill>
                            <a:schemeClr val="bg1"/>
                          </a:solidFill>
                          <a:effectLst/>
                          <a:latin typeface="Arial" panose="020B0604020202020204" pitchFamily="34" charset="0"/>
                          <a:ea typeface="+mn-ea"/>
                          <a:cs typeface="Arial" panose="020B0604020202020204" pitchFamily="34" charset="0"/>
                        </a:rPr>
                        <a:t>2020/2021</a:t>
                      </a:r>
                      <a:endParaRPr lang="en-US" sz="1400" b="1" i="0" u="none" strike="noStrike" dirty="0">
                        <a:solidFill>
                          <a:schemeClr val="bg1"/>
                        </a:solidFill>
                        <a:effectLst/>
                        <a:latin typeface="Arial" pitchFamily="34" charset="0"/>
                        <a:cs typeface="Arial" pitchFamily="34" charset="0"/>
                      </a:endParaRPr>
                    </a:p>
                  </a:txBody>
                  <a:tcPr marL="3437" marR="3437" marT="3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kern="1200" dirty="0">
                          <a:solidFill>
                            <a:schemeClr val="bg1"/>
                          </a:solidFill>
                          <a:effectLst/>
                          <a:latin typeface="Arial" panose="020B0604020202020204" pitchFamily="34" charset="0"/>
                          <a:ea typeface="+mn-ea"/>
                          <a:cs typeface="Arial" panose="020B0604020202020204" pitchFamily="34" charset="0"/>
                        </a:rPr>
                        <a:t>Actual Achievement Performance </a:t>
                      </a:r>
                      <a:endParaRPr lang="en-ZA" sz="1400" kern="1200" dirty="0">
                        <a:solidFill>
                          <a:schemeClr val="bg1"/>
                        </a:solidFill>
                        <a:effectLst/>
                        <a:latin typeface="Arial" panose="020B0604020202020204" pitchFamily="34" charset="0"/>
                        <a:ea typeface="+mn-ea"/>
                        <a:cs typeface="Arial" panose="020B0604020202020204" pitchFamily="34" charset="0"/>
                      </a:endParaRPr>
                    </a:p>
                    <a:p>
                      <a:pPr algn="ctr"/>
                      <a:r>
                        <a:rPr lang="en-ZA" sz="1400" b="1" kern="1200" dirty="0">
                          <a:solidFill>
                            <a:schemeClr val="bg1"/>
                          </a:solidFill>
                          <a:effectLst/>
                          <a:latin typeface="Arial" panose="020B0604020202020204" pitchFamily="34" charset="0"/>
                          <a:ea typeface="+mn-ea"/>
                          <a:cs typeface="Arial" panose="020B0604020202020204" pitchFamily="34" charset="0"/>
                        </a:rPr>
                        <a:t>2020/2021</a:t>
                      </a:r>
                      <a:endParaRPr lang="en-US" sz="1400" b="1" i="0" u="none" strike="noStrike" dirty="0">
                        <a:solidFill>
                          <a:schemeClr val="bg1"/>
                        </a:solidFill>
                        <a:effectLst/>
                        <a:latin typeface="Arial" pitchFamily="34" charset="0"/>
                        <a:cs typeface="Arial" pitchFamily="34" charset="0"/>
                      </a:endParaRPr>
                    </a:p>
                  </a:txBody>
                  <a:tcPr marL="3437" marR="3437" marT="3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643180">
                <a:tc>
                  <a:txBody>
                    <a:bodyPr/>
                    <a:lstStyle/>
                    <a:p>
                      <a:pPr>
                        <a:lnSpc>
                          <a:spcPct val="115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1.10.1 </a:t>
                      </a:r>
                      <a:r>
                        <a:rPr lang="en-US" sz="1400" dirty="0" smtClean="0">
                          <a:effectLst/>
                          <a:latin typeface="Arial" panose="020B0604020202020204" pitchFamily="34" charset="0"/>
                          <a:ea typeface="Calibri" panose="020F0502020204030204" pitchFamily="34" charset="0"/>
                          <a:cs typeface="Arial" panose="020B0604020202020204" pitchFamily="34" charset="0"/>
                        </a:rPr>
                        <a:t> Number </a:t>
                      </a:r>
                      <a:r>
                        <a:rPr lang="en-US" sz="1400" dirty="0">
                          <a:effectLst/>
                          <a:latin typeface="Arial" panose="020B0604020202020204" pitchFamily="34" charset="0"/>
                          <a:ea typeface="Calibri" panose="020F0502020204030204" pitchFamily="34" charset="0"/>
                          <a:cs typeface="Arial" panose="020B0604020202020204" pitchFamily="34" charset="0"/>
                        </a:rPr>
                        <a:t>of reports on the implementation of Covid-19 risk adjusted plan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ctr">
                        <a:lnSpc>
                          <a:spcPct val="120000"/>
                        </a:lnSpc>
                        <a:spcAft>
                          <a:spcPts val="200"/>
                        </a:spcAft>
                      </a:pPr>
                      <a:r>
                        <a:rPr lang="en-ZA" sz="14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endParaRPr lang="en-ZA"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852678">
                <a:tc>
                  <a:txBody>
                    <a:bodyPr/>
                    <a:lstStyle/>
                    <a:p>
                      <a:pP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1.11.1 </a:t>
                      </a:r>
                      <a:r>
                        <a:rPr lang="en-US" sz="1400" dirty="0" smtClean="0">
                          <a:effectLst/>
                          <a:latin typeface="Arial" panose="020B0604020202020204" pitchFamily="34" charset="0"/>
                          <a:ea typeface="Calibri" panose="020F0502020204030204" pitchFamily="34" charset="0"/>
                          <a:cs typeface="Arial" panose="020B0604020202020204" pitchFamily="34" charset="0"/>
                        </a:rPr>
                        <a:t> Security </a:t>
                      </a:r>
                      <a:r>
                        <a:rPr lang="en-US" sz="1400" dirty="0">
                          <a:effectLst/>
                          <a:latin typeface="Arial" panose="020B0604020202020204" pitchFamily="34" charset="0"/>
                          <a:ea typeface="Calibri" panose="020F0502020204030204" pitchFamily="34" charset="0"/>
                          <a:cs typeface="Arial" panose="020B0604020202020204" pitchFamily="34" charset="0"/>
                        </a:rPr>
                        <a:t>model for courts and service points implemented by target date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20000"/>
                        </a:lnSpc>
                        <a:spcAft>
                          <a:spcPts val="200"/>
                        </a:spcAft>
                      </a:pPr>
                      <a:r>
                        <a:rPr lang="en-ZA" sz="1400" dirty="0">
                          <a:effectLst/>
                          <a:latin typeface="Arial" panose="020B0604020202020204" pitchFamily="34" charset="0"/>
                          <a:ea typeface="Calibri" panose="020F0502020204030204" pitchFamily="34" charset="0"/>
                          <a:cs typeface="Arial" panose="020B0604020202020204" pitchFamily="34" charset="0"/>
                        </a:rPr>
                        <a:t>Security risk assessment report finalised by 31 March 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20000"/>
                        </a:lnSpc>
                        <a:spcAft>
                          <a:spcPts val="200"/>
                        </a:spcAft>
                      </a:pPr>
                      <a:r>
                        <a:rPr lang="en-ZA" sz="14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Security risk assessment report finalised by 31 March 2021</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8" name="Rectangle 7"/>
          <p:cNvSpPr/>
          <p:nvPr/>
        </p:nvSpPr>
        <p:spPr>
          <a:xfrm>
            <a:off x="729048" y="56051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1: </a:t>
            </a:r>
            <a:r>
              <a:rPr lang="en-ZA" altLang="en-US" b="1" dirty="0" smtClean="0">
                <a:solidFill>
                  <a:schemeClr val="bg1"/>
                </a:solidFill>
                <a:latin typeface="Arial" panose="020B0604020202020204" pitchFamily="34" charset="0"/>
                <a:cs typeface="Arial" panose="020B0604020202020204" pitchFamily="34" charset="0"/>
              </a:rPr>
              <a:t>ADMINISTRATION</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253448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18866" y="1030014"/>
            <a:ext cx="7510734"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18866" y="504217"/>
            <a:ext cx="7432313" cy="369332"/>
          </a:xfrm>
          <a:prstGeom prst="rect">
            <a:avLst/>
          </a:prstGeom>
        </p:spPr>
        <p:txBody>
          <a:bodyPr wrap="square">
            <a:spAutoFit/>
          </a:bodyPr>
          <a:lstStyle/>
          <a:p>
            <a:endParaRPr lang="en-US" b="1" kern="0" dirty="0">
              <a:latin typeface="Arial" panose="020B0604020202020204" pitchFamily="34" charset="0"/>
              <a:cs typeface="Arial" panose="020B0604020202020204" pitchFamily="34" charset="0"/>
            </a:endParaRPr>
          </a:p>
        </p:txBody>
      </p:sp>
      <p:sp>
        <p:nvSpPr>
          <p:cNvPr id="7" name="Rectangle 6"/>
          <p:cNvSpPr/>
          <p:nvPr/>
        </p:nvSpPr>
        <p:spPr>
          <a:xfrm>
            <a:off x="718866" y="1096186"/>
            <a:ext cx="7432313" cy="906402"/>
          </a:xfrm>
          <a:prstGeom prst="rect">
            <a:avLst/>
          </a:prstGeom>
        </p:spPr>
        <p:txBody>
          <a:bodyPr wrap="square">
            <a:spAutoFit/>
          </a:bodyPr>
          <a:lstStyle/>
          <a:p>
            <a:pPr algn="just">
              <a:lnSpc>
                <a:spcPct val="115000"/>
              </a:lnSpc>
            </a:pPr>
            <a:r>
              <a:rPr lang="en-US" sz="1400" b="1" dirty="0">
                <a:solidFill>
                  <a:srgbClr val="000000"/>
                </a:solidFill>
                <a:latin typeface="Arial" panose="020B0604020202020204" pitchFamily="34" charset="0"/>
              </a:rPr>
              <a:t>Outcome 2: </a:t>
            </a:r>
            <a:r>
              <a:rPr lang="en-ZA" sz="1400" b="1" dirty="0">
                <a:latin typeface="Arial" panose="020B0604020202020204" pitchFamily="34" charset="0"/>
                <a:cs typeface="Arial" panose="020B0604020202020204" pitchFamily="34" charset="0"/>
              </a:rPr>
              <a:t>Modernised and digitised justice services platforms </a:t>
            </a:r>
            <a:r>
              <a:rPr lang="en-ZA" dirty="0"/>
              <a:t>	</a:t>
            </a:r>
          </a:p>
          <a:p>
            <a:pPr algn="just">
              <a:lnSpc>
                <a:spcPct val="115000"/>
              </a:lnSpc>
            </a:pPr>
            <a:endParaRPr lang="en-ZA" sz="1400" b="1" dirty="0">
              <a:latin typeface="Arial" panose="020B0604020202020204" pitchFamily="34" charset="0"/>
              <a:cs typeface="Arial" panose="020B0604020202020204" pitchFamily="34" charset="0"/>
            </a:endParaRPr>
          </a:p>
          <a:p>
            <a:pPr algn="just">
              <a:lnSpc>
                <a:spcPct val="115000"/>
              </a:lnSpc>
              <a:spcAft>
                <a:spcPts val="0"/>
              </a:spcAft>
            </a:pPr>
            <a:endParaRPr lang="en-ZA" sz="1400" dirty="0">
              <a:latin typeface="Arial" panose="020B0604020202020204" pitchFamily="34" charset="0"/>
              <a:cs typeface="Arial" pitchFamily="34" charset="0"/>
            </a:endParaRPr>
          </a:p>
        </p:txBody>
      </p:sp>
      <p:graphicFrame>
        <p:nvGraphicFramePr>
          <p:cNvPr id="9" name="Table 8">
            <a:extLst>
              <a:ext uri="{FF2B5EF4-FFF2-40B4-BE49-F238E27FC236}">
                <a16:creationId xmlns="" xmlns:a16="http://schemas.microsoft.com/office/drawing/2014/main" id="{2F04025A-CD52-4CDE-AA7F-4071FFF9E867}"/>
              </a:ext>
            </a:extLst>
          </p:cNvPr>
          <p:cNvGraphicFramePr>
            <a:graphicFrameLocks noGrp="1"/>
          </p:cNvGraphicFramePr>
          <p:nvPr>
            <p:extLst>
              <p:ext uri="{D42A27DB-BD31-4B8C-83A1-F6EECF244321}">
                <p14:modId xmlns="" xmlns:p14="http://schemas.microsoft.com/office/powerpoint/2010/main" val="2698424001"/>
              </p:ext>
            </p:extLst>
          </p:nvPr>
        </p:nvGraphicFramePr>
        <p:xfrm>
          <a:off x="729048" y="1592733"/>
          <a:ext cx="8072052" cy="4270619"/>
        </p:xfrm>
        <a:graphic>
          <a:graphicData uri="http://schemas.openxmlformats.org/drawingml/2006/table">
            <a:tbl>
              <a:tblPr>
                <a:tableStyleId>{2D5ABB26-0587-4C30-8999-92F81FD0307C}</a:tableStyleId>
              </a:tblPr>
              <a:tblGrid>
                <a:gridCol w="2280852">
                  <a:extLst>
                    <a:ext uri="{9D8B030D-6E8A-4147-A177-3AD203B41FA5}">
                      <a16:colId xmlns="" xmlns:a16="http://schemas.microsoft.com/office/drawing/2014/main" val="20000"/>
                    </a:ext>
                  </a:extLst>
                </a:gridCol>
                <a:gridCol w="1514475">
                  <a:extLst>
                    <a:ext uri="{9D8B030D-6E8A-4147-A177-3AD203B41FA5}">
                      <a16:colId xmlns="" xmlns:a16="http://schemas.microsoft.com/office/drawing/2014/main" val="20001"/>
                    </a:ext>
                  </a:extLst>
                </a:gridCol>
                <a:gridCol w="2009775">
                  <a:extLst>
                    <a:ext uri="{9D8B030D-6E8A-4147-A177-3AD203B41FA5}">
                      <a16:colId xmlns="" xmlns:a16="http://schemas.microsoft.com/office/drawing/2014/main" val="20002"/>
                    </a:ext>
                  </a:extLst>
                </a:gridCol>
                <a:gridCol w="2266950">
                  <a:extLst>
                    <a:ext uri="{9D8B030D-6E8A-4147-A177-3AD203B41FA5}">
                      <a16:colId xmlns="" xmlns:a16="http://schemas.microsoft.com/office/drawing/2014/main" val="20003"/>
                    </a:ext>
                  </a:extLst>
                </a:gridCol>
              </a:tblGrid>
              <a:tr h="850689">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kern="1200" dirty="0">
                          <a:solidFill>
                            <a:schemeClr val="bg1"/>
                          </a:solidFill>
                          <a:effectLst/>
                          <a:latin typeface="Arial" panose="020B0604020202020204" pitchFamily="34" charset="0"/>
                          <a:ea typeface="+mn-ea"/>
                          <a:cs typeface="Arial" panose="020B0604020202020204" pitchFamily="34" charset="0"/>
                        </a:rPr>
                        <a:t>Audited Actual Achievement Performance </a:t>
                      </a:r>
                      <a:endParaRPr lang="en-ZA" sz="1400" kern="1200" dirty="0">
                        <a:solidFill>
                          <a:schemeClr val="bg1"/>
                        </a:solidFill>
                        <a:effectLst/>
                        <a:latin typeface="Arial" panose="020B0604020202020204" pitchFamily="34" charset="0"/>
                        <a:ea typeface="+mn-ea"/>
                        <a:cs typeface="Arial" panose="020B0604020202020204" pitchFamily="34" charset="0"/>
                      </a:endParaRPr>
                    </a:p>
                    <a:p>
                      <a:pPr algn="ctr"/>
                      <a:r>
                        <a:rPr lang="en-GB" sz="1400" b="1" kern="1200" dirty="0">
                          <a:solidFill>
                            <a:schemeClr val="bg1"/>
                          </a:solidFill>
                          <a:effectLst/>
                          <a:latin typeface="Arial" panose="020B0604020202020204" pitchFamily="34" charset="0"/>
                          <a:ea typeface="+mn-ea"/>
                          <a:cs typeface="Arial" panose="020B0604020202020204" pitchFamily="34" charset="0"/>
                        </a:rPr>
                        <a:t>2019/2020</a:t>
                      </a:r>
                      <a:endParaRPr lang="en-US" sz="1400" b="1" i="0" u="none" strike="noStrike" dirty="0">
                        <a:solidFill>
                          <a:schemeClr val="bg1"/>
                        </a:solidFill>
                        <a:effectLst/>
                        <a:latin typeface="Arial" pitchFamily="34" charset="0"/>
                        <a:cs typeface="Arial" pitchFamily="34" charset="0"/>
                      </a:endParaRPr>
                    </a:p>
                  </a:txBody>
                  <a:tcPr marL="3437" marR="3437" marT="3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kern="1200" dirty="0">
                          <a:solidFill>
                            <a:schemeClr val="bg1"/>
                          </a:solidFill>
                          <a:effectLst/>
                          <a:latin typeface="Arial" panose="020B0604020202020204" pitchFamily="34" charset="0"/>
                          <a:ea typeface="+mn-ea"/>
                          <a:cs typeface="Arial" panose="020B0604020202020204" pitchFamily="34" charset="0"/>
                        </a:rPr>
                        <a:t>Planned Annual Target  </a:t>
                      </a:r>
                      <a:endParaRPr lang="en-ZA" sz="1400" kern="1200" dirty="0">
                        <a:solidFill>
                          <a:schemeClr val="bg1"/>
                        </a:solidFill>
                        <a:effectLst/>
                        <a:latin typeface="Arial" panose="020B0604020202020204" pitchFamily="34" charset="0"/>
                        <a:ea typeface="+mn-ea"/>
                        <a:cs typeface="Arial" panose="020B0604020202020204" pitchFamily="34" charset="0"/>
                      </a:endParaRPr>
                    </a:p>
                    <a:p>
                      <a:pPr algn="ctr"/>
                      <a:r>
                        <a:rPr lang="en-ZA" sz="1400" b="1" kern="1200" dirty="0">
                          <a:solidFill>
                            <a:schemeClr val="bg1"/>
                          </a:solidFill>
                          <a:effectLst/>
                          <a:latin typeface="Arial" panose="020B0604020202020204" pitchFamily="34" charset="0"/>
                          <a:ea typeface="+mn-ea"/>
                          <a:cs typeface="Arial" panose="020B0604020202020204" pitchFamily="34" charset="0"/>
                        </a:rPr>
                        <a:t>2020/2021</a:t>
                      </a:r>
                      <a:endParaRPr lang="en-US" sz="1400" b="1" i="0" u="none" strike="noStrike" dirty="0">
                        <a:solidFill>
                          <a:schemeClr val="bg1"/>
                        </a:solidFill>
                        <a:effectLst/>
                        <a:latin typeface="Arial" pitchFamily="34" charset="0"/>
                        <a:cs typeface="Arial" pitchFamily="34" charset="0"/>
                      </a:endParaRPr>
                    </a:p>
                  </a:txBody>
                  <a:tcPr marL="3437" marR="3437" marT="3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kern="1200" dirty="0">
                          <a:solidFill>
                            <a:schemeClr val="bg1"/>
                          </a:solidFill>
                          <a:effectLst/>
                          <a:latin typeface="Arial" panose="020B0604020202020204" pitchFamily="34" charset="0"/>
                          <a:ea typeface="+mn-ea"/>
                          <a:cs typeface="Arial" panose="020B0604020202020204" pitchFamily="34" charset="0"/>
                        </a:rPr>
                        <a:t>Actual Achievement Performance </a:t>
                      </a:r>
                      <a:endParaRPr lang="en-ZA" sz="1400" kern="1200" dirty="0">
                        <a:solidFill>
                          <a:schemeClr val="bg1"/>
                        </a:solidFill>
                        <a:effectLst/>
                        <a:latin typeface="Arial" panose="020B0604020202020204" pitchFamily="34" charset="0"/>
                        <a:ea typeface="+mn-ea"/>
                        <a:cs typeface="Arial" panose="020B0604020202020204" pitchFamily="34" charset="0"/>
                      </a:endParaRPr>
                    </a:p>
                    <a:p>
                      <a:pPr algn="ctr"/>
                      <a:r>
                        <a:rPr lang="en-ZA" sz="1400" b="1" kern="1200" dirty="0">
                          <a:solidFill>
                            <a:schemeClr val="bg1"/>
                          </a:solidFill>
                          <a:effectLst/>
                          <a:latin typeface="Arial" panose="020B0604020202020204" pitchFamily="34" charset="0"/>
                          <a:ea typeface="+mn-ea"/>
                          <a:cs typeface="Arial" panose="020B0604020202020204" pitchFamily="34" charset="0"/>
                        </a:rPr>
                        <a:t>2020/2021</a:t>
                      </a:r>
                      <a:endParaRPr lang="en-US" sz="1400" b="1" i="0" u="none" strike="noStrike" dirty="0">
                        <a:solidFill>
                          <a:schemeClr val="bg1"/>
                        </a:solidFill>
                        <a:effectLst/>
                        <a:latin typeface="Arial" pitchFamily="34" charset="0"/>
                        <a:cs typeface="Arial" pitchFamily="34" charset="0"/>
                      </a:endParaRPr>
                    </a:p>
                  </a:txBody>
                  <a:tcPr marL="3437" marR="3437" marT="3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801226">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2.1.1 </a:t>
                      </a: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 Number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of sites where Audio-visual Remand system is rolled out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20000"/>
                        </a:lnSpc>
                        <a:spcAft>
                          <a:spcPts val="200"/>
                        </a:spcAft>
                      </a:pPr>
                      <a:r>
                        <a:rPr lang="en-ZA" sz="1400" dirty="0">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ctr">
                        <a:lnSpc>
                          <a:spcPct val="115000"/>
                        </a:lnSpc>
                        <a:spcAft>
                          <a:spcPts val="0"/>
                        </a:spcAft>
                      </a:pPr>
                      <a:r>
                        <a:rPr lang="en-ZA"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r h="600919">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2.1.2 </a:t>
                      </a: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 Number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of sites where Cashless Court Solution is deployed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20000"/>
                        </a:lnSpc>
                        <a:spcAft>
                          <a:spcPts val="200"/>
                        </a:spcAft>
                      </a:pPr>
                      <a:r>
                        <a:rPr lang="en-ZA" sz="1400" dirty="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ctr">
                        <a:lnSpc>
                          <a:spcPct val="115000"/>
                        </a:lnSpc>
                        <a:spcAft>
                          <a:spcPts val="0"/>
                        </a:spcAft>
                      </a:pPr>
                      <a:r>
                        <a:rPr lang="en-ZA"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1001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2.1.3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E-Submissions solution deployed by 30 September 2020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E-Submissions for Memos and Parliamentary Reports deployed by 30 September 2020.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bg1"/>
                          </a:solidFill>
                          <a:latin typeface="Arial" panose="020B0604020202020204" pitchFamily="34" charset="0"/>
                          <a:ea typeface="+mn-ea"/>
                          <a:cs typeface="Arial" panose="020B0604020202020204" pitchFamily="34" charset="0"/>
                        </a:rPr>
                        <a:t>The E-Submissions for Memos and enhancements for Parliamentary Questions were </a:t>
                      </a:r>
                      <a:r>
                        <a:rPr lang="en-ZA" sz="1400" b="0" i="0" u="none" strike="noStrike" kern="1200" baseline="0" dirty="0" smtClean="0">
                          <a:solidFill>
                            <a:schemeClr val="bg1"/>
                          </a:solidFill>
                          <a:latin typeface="Arial" panose="020B0604020202020204" pitchFamily="34" charset="0"/>
                          <a:ea typeface="+mn-ea"/>
                          <a:cs typeface="Arial" panose="020B0604020202020204" pitchFamily="34" charset="0"/>
                        </a:rPr>
                        <a:t>deployed</a:t>
                      </a:r>
                      <a:endParaRPr lang="en-ZA" sz="1400" b="0" i="0" u="none" strike="noStrike" kern="1200" baseline="0" dirty="0">
                        <a:solidFill>
                          <a:schemeClr val="bg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r h="801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2.1.4 </a:t>
                      </a: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 Number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of sites where Virtual Platforms Solution (VPS) (Video Conferencing) is </a:t>
                      </a: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deployed</a:t>
                      </a:r>
                      <a:endParaRPr lang="en-ZA"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12 sites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baseline="0" dirty="0">
                          <a:solidFill>
                            <a:schemeClr val="bg1"/>
                          </a:solidFill>
                          <a:latin typeface="Arial" panose="020B0604020202020204" pitchFamily="34" charset="0"/>
                          <a:cs typeface="Arial" panose="020B0604020202020204" pitchFamily="34" charset="0"/>
                        </a:rPr>
                        <a:t>1 site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4"/>
                  </a:ext>
                </a:extLst>
              </a:tr>
            </a:tbl>
          </a:graphicData>
        </a:graphic>
      </p:graphicFrame>
      <p:sp>
        <p:nvSpPr>
          <p:cNvPr id="8" name="Rectangle 7"/>
          <p:cNvSpPr/>
          <p:nvPr/>
        </p:nvSpPr>
        <p:spPr>
          <a:xfrm>
            <a:off x="729048" y="562501"/>
            <a:ext cx="7500552"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1: </a:t>
            </a:r>
            <a:r>
              <a:rPr lang="en-ZA" altLang="en-US" b="1" dirty="0" smtClean="0">
                <a:solidFill>
                  <a:schemeClr val="bg1"/>
                </a:solidFill>
                <a:latin typeface="Arial" panose="020B0604020202020204" pitchFamily="34" charset="0"/>
                <a:cs typeface="Arial" panose="020B0604020202020204" pitchFamily="34" charset="0"/>
              </a:rPr>
              <a:t>ADMINISTRATION</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143118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102122"/>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5" name="Rectangle 4"/>
          <p:cNvSpPr/>
          <p:nvPr/>
        </p:nvSpPr>
        <p:spPr>
          <a:xfrm>
            <a:off x="1726442" y="455791"/>
            <a:ext cx="4572000" cy="646331"/>
          </a:xfrm>
          <a:prstGeom prst="rect">
            <a:avLst/>
          </a:prstGeom>
        </p:spPr>
        <p:txBody>
          <a:bodyPr>
            <a:spAutoFit/>
          </a:bodyPr>
          <a:lstStyle/>
          <a:p>
            <a:pPr algn="ctr"/>
            <a:r>
              <a:rPr lang="en-ZA" altLang="en-US" b="1" dirty="0">
                <a:solidFill>
                  <a:srgbClr val="000000"/>
                </a:solidFill>
                <a:latin typeface="Arial" panose="020B0604020202020204" pitchFamily="34" charset="0"/>
                <a:cs typeface="Arial" panose="020B0604020202020204" pitchFamily="34" charset="0"/>
              </a:rPr>
              <a:t>PROGRAMME PERFORMANCE </a:t>
            </a:r>
          </a:p>
          <a:p>
            <a:pPr algn="ctr"/>
            <a:r>
              <a:rPr lang="en-ZA" altLang="en-US" b="1" dirty="0">
                <a:solidFill>
                  <a:srgbClr val="000000"/>
                </a:solidFill>
                <a:latin typeface="Arial" panose="020B0604020202020204" pitchFamily="34" charset="0"/>
                <a:cs typeface="Arial" panose="020B0604020202020204" pitchFamily="34" charset="0"/>
              </a:rPr>
              <a:t>PROGRAMME 2: COURT SERVICES</a:t>
            </a:r>
          </a:p>
        </p:txBody>
      </p:sp>
      <p:sp>
        <p:nvSpPr>
          <p:cNvPr id="3" name="Rectangle 2"/>
          <p:cNvSpPr/>
          <p:nvPr/>
        </p:nvSpPr>
        <p:spPr>
          <a:xfrm>
            <a:off x="245785" y="1208689"/>
            <a:ext cx="8565931" cy="55092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ZA" sz="1600" b="1" dirty="0">
                <a:solidFill>
                  <a:srgbClr val="000000"/>
                </a:solidFill>
                <a:latin typeface="Arial" panose="020B0604020202020204" pitchFamily="34" charset="0"/>
              </a:rPr>
              <a:t>Programme 2: Court Services </a:t>
            </a:r>
            <a:endParaRPr lang="en-ZA" sz="1600" dirty="0">
              <a:solidFill>
                <a:srgbClr val="000000"/>
              </a:solidFill>
              <a:latin typeface="Arial" panose="020B0604020202020204" pitchFamily="34" charset="0"/>
            </a:endParaRPr>
          </a:p>
          <a:p>
            <a:pPr algn="just"/>
            <a:r>
              <a:rPr lang="en-US" sz="1600" dirty="0">
                <a:solidFill>
                  <a:srgbClr val="000000"/>
                </a:solidFill>
                <a:latin typeface="Arial" panose="020B0604020202020204" pitchFamily="34" charset="0"/>
              </a:rPr>
              <a:t>The purpose of this programme is to two-fold: </a:t>
            </a:r>
          </a:p>
          <a:p>
            <a:pPr algn="just"/>
            <a:r>
              <a:rPr lang="en-US" sz="1600" dirty="0">
                <a:solidFill>
                  <a:srgbClr val="000000"/>
                </a:solidFill>
                <a:latin typeface="Arial" panose="020B0604020202020204" pitchFamily="34" charset="0"/>
              </a:rPr>
              <a:t>1) To </a:t>
            </a:r>
            <a:r>
              <a:rPr lang="en-US" sz="1600" b="1" dirty="0">
                <a:solidFill>
                  <a:srgbClr val="000000"/>
                </a:solidFill>
                <a:latin typeface="Arial" panose="020B0604020202020204" pitchFamily="34" charset="0"/>
              </a:rPr>
              <a:t>facilitate the speedy resolution </a:t>
            </a:r>
            <a:r>
              <a:rPr lang="en-US" sz="1600" dirty="0">
                <a:solidFill>
                  <a:srgbClr val="000000"/>
                </a:solidFill>
                <a:latin typeface="Arial" panose="020B0604020202020204" pitchFamily="34" charset="0"/>
              </a:rPr>
              <a:t>of criminal cases, civil and family law disputes by providing accessible, efficient and strategic court administration support functions in respect of the lower courts; and </a:t>
            </a:r>
          </a:p>
          <a:p>
            <a:pPr algn="just"/>
            <a:r>
              <a:rPr lang="en-US" sz="1600" dirty="0">
                <a:solidFill>
                  <a:srgbClr val="000000"/>
                </a:solidFill>
                <a:latin typeface="Arial" panose="020B0604020202020204" pitchFamily="34" charset="0"/>
              </a:rPr>
              <a:t>2) The </a:t>
            </a:r>
            <a:r>
              <a:rPr lang="en-US" sz="1600" b="1" dirty="0">
                <a:solidFill>
                  <a:srgbClr val="000000"/>
                </a:solidFill>
                <a:latin typeface="Arial" panose="020B0604020202020204" pitchFamily="34" charset="0"/>
              </a:rPr>
              <a:t>management of facilities</a:t>
            </a:r>
            <a:r>
              <a:rPr lang="en-US" sz="1600" dirty="0">
                <a:solidFill>
                  <a:srgbClr val="000000"/>
                </a:solidFill>
                <a:latin typeface="Arial" panose="020B0604020202020204" pitchFamily="34" charset="0"/>
              </a:rPr>
              <a:t> and justice security </a:t>
            </a:r>
            <a:r>
              <a:rPr lang="en-US" sz="1600" b="1" dirty="0">
                <a:solidFill>
                  <a:srgbClr val="000000"/>
                </a:solidFill>
                <a:latin typeface="Arial" panose="020B0604020202020204" pitchFamily="34" charset="0"/>
              </a:rPr>
              <a:t>services</a:t>
            </a:r>
            <a:r>
              <a:rPr lang="en-US" sz="1600" dirty="0">
                <a:solidFill>
                  <a:srgbClr val="000000"/>
                </a:solidFill>
                <a:latin typeface="Arial" panose="020B0604020202020204" pitchFamily="34" charset="0"/>
              </a:rPr>
              <a:t> in respect of facilities for which DoJ&amp;CD is responsible. </a:t>
            </a:r>
          </a:p>
          <a:p>
            <a:pPr algn="just"/>
            <a:endParaRPr lang="en-ZA" sz="1600" dirty="0">
              <a:solidFill>
                <a:srgbClr val="000000"/>
              </a:solidFill>
              <a:latin typeface="Arial" panose="020B0604020202020204" pitchFamily="34" charset="0"/>
            </a:endParaRPr>
          </a:p>
          <a:p>
            <a:pPr algn="just"/>
            <a:r>
              <a:rPr lang="en-US" sz="1600" dirty="0">
                <a:solidFill>
                  <a:srgbClr val="000000"/>
                </a:solidFill>
                <a:latin typeface="Arial" panose="020B0604020202020204" pitchFamily="34" charset="0"/>
              </a:rPr>
              <a:t>The programme consists of the following sub-programmes: </a:t>
            </a:r>
          </a:p>
          <a:p>
            <a:pPr marL="285750" indent="-285750" algn="just">
              <a:buAutoNum type="romanLcPeriod"/>
            </a:pPr>
            <a:r>
              <a:rPr lang="en-US" sz="1600" b="1" dirty="0" smtClean="0">
                <a:solidFill>
                  <a:srgbClr val="000000"/>
                </a:solidFill>
                <a:latin typeface="Arial" panose="020B0604020202020204" pitchFamily="34" charset="0"/>
              </a:rPr>
              <a:t>Lower Courts</a:t>
            </a:r>
            <a:r>
              <a:rPr lang="en-US" sz="1600" b="1" dirty="0">
                <a:solidFill>
                  <a:srgbClr val="000000"/>
                </a:solidFill>
                <a:latin typeface="Arial" panose="020B0604020202020204" pitchFamily="34" charset="0"/>
              </a:rPr>
              <a:t>;</a:t>
            </a:r>
            <a:endParaRPr lang="en-US" sz="1600" b="1" dirty="0" smtClean="0">
              <a:solidFill>
                <a:srgbClr val="000000"/>
              </a:solidFill>
              <a:latin typeface="Arial" panose="020B0604020202020204" pitchFamily="34" charset="0"/>
            </a:endParaRPr>
          </a:p>
          <a:p>
            <a:pPr marL="285750" indent="-285750" algn="just">
              <a:buAutoNum type="romanLcPeriod"/>
            </a:pPr>
            <a:r>
              <a:rPr lang="en-US" sz="1600" b="1" dirty="0" smtClean="0">
                <a:solidFill>
                  <a:srgbClr val="000000"/>
                </a:solidFill>
                <a:latin typeface="Arial" panose="020B0604020202020204" pitchFamily="34" charset="0"/>
              </a:rPr>
              <a:t>Family Advocate</a:t>
            </a:r>
            <a:r>
              <a:rPr lang="en-US" sz="1600" dirty="0">
                <a:solidFill>
                  <a:srgbClr val="000000"/>
                </a:solidFill>
                <a:latin typeface="Arial" panose="020B0604020202020204" pitchFamily="34" charset="0"/>
              </a:rPr>
              <a:t>;</a:t>
            </a:r>
          </a:p>
          <a:p>
            <a:pPr algn="just"/>
            <a:r>
              <a:rPr lang="en-US" sz="1600" dirty="0">
                <a:solidFill>
                  <a:srgbClr val="000000"/>
                </a:solidFill>
                <a:latin typeface="Arial" panose="020B0604020202020204" pitchFamily="34" charset="0"/>
              </a:rPr>
              <a:t>iii. </a:t>
            </a:r>
            <a:r>
              <a:rPr lang="en-US" sz="1600" b="1" dirty="0">
                <a:solidFill>
                  <a:srgbClr val="000000"/>
                </a:solidFill>
                <a:latin typeface="Arial" panose="020B0604020202020204" pitchFamily="34" charset="0"/>
              </a:rPr>
              <a:t>Magistrates </a:t>
            </a:r>
            <a:r>
              <a:rPr lang="en-US" sz="1600" b="1" dirty="0" smtClean="0">
                <a:solidFill>
                  <a:srgbClr val="000000"/>
                </a:solidFill>
                <a:latin typeface="Arial" panose="020B0604020202020204" pitchFamily="34" charset="0"/>
              </a:rPr>
              <a:t>Commission;</a:t>
            </a:r>
          </a:p>
          <a:p>
            <a:pPr algn="just"/>
            <a:r>
              <a:rPr lang="en-US" sz="1600" dirty="0" smtClean="0">
                <a:solidFill>
                  <a:srgbClr val="000000"/>
                </a:solidFill>
                <a:latin typeface="Arial" panose="020B0604020202020204" pitchFamily="34" charset="0"/>
              </a:rPr>
              <a:t>iv</a:t>
            </a:r>
            <a:r>
              <a:rPr lang="en-US" sz="1600" dirty="0">
                <a:solidFill>
                  <a:srgbClr val="000000"/>
                </a:solidFill>
                <a:latin typeface="Arial" panose="020B0604020202020204" pitchFamily="34" charset="0"/>
              </a:rPr>
              <a:t>. </a:t>
            </a:r>
            <a:r>
              <a:rPr lang="en-US" sz="1600" b="1" dirty="0">
                <a:solidFill>
                  <a:srgbClr val="000000"/>
                </a:solidFill>
                <a:latin typeface="Arial" panose="020B0604020202020204" pitchFamily="34" charset="0"/>
              </a:rPr>
              <a:t>Facilities </a:t>
            </a:r>
            <a:r>
              <a:rPr lang="en-US" sz="1600" b="1" dirty="0" smtClean="0">
                <a:solidFill>
                  <a:srgbClr val="000000"/>
                </a:solidFill>
                <a:latin typeface="Arial" panose="020B0604020202020204" pitchFamily="34" charset="0"/>
              </a:rPr>
              <a:t>Management;</a:t>
            </a:r>
            <a:r>
              <a:rPr lang="en-US" sz="1600" dirty="0" smtClean="0">
                <a:solidFill>
                  <a:srgbClr val="000000"/>
                </a:solidFill>
                <a:latin typeface="Arial" panose="020B0604020202020204" pitchFamily="34" charset="0"/>
              </a:rPr>
              <a:t> and</a:t>
            </a:r>
            <a:endParaRPr lang="en-US" sz="1600" dirty="0">
              <a:solidFill>
                <a:srgbClr val="000000"/>
              </a:solidFill>
              <a:latin typeface="Arial" panose="020B0604020202020204" pitchFamily="34" charset="0"/>
            </a:endParaRPr>
          </a:p>
          <a:p>
            <a:pPr algn="just"/>
            <a:r>
              <a:rPr lang="en-US" sz="1600" dirty="0">
                <a:solidFill>
                  <a:srgbClr val="000000"/>
                </a:solidFill>
                <a:latin typeface="Arial" panose="020B0604020202020204" pitchFamily="34" charset="0"/>
              </a:rPr>
              <a:t>v. </a:t>
            </a:r>
            <a:r>
              <a:rPr lang="en-US" sz="1600" b="1" dirty="0">
                <a:solidFill>
                  <a:srgbClr val="000000"/>
                </a:solidFill>
                <a:latin typeface="Arial" panose="020B0604020202020204" pitchFamily="34" charset="0"/>
              </a:rPr>
              <a:t>Administration of Lower </a:t>
            </a:r>
            <a:r>
              <a:rPr lang="en-US" sz="1600" b="1" dirty="0" smtClean="0">
                <a:solidFill>
                  <a:srgbClr val="000000"/>
                </a:solidFill>
                <a:latin typeface="Arial" panose="020B0604020202020204" pitchFamily="34" charset="0"/>
              </a:rPr>
              <a:t>Courts.</a:t>
            </a:r>
            <a:endParaRPr lang="en-US" sz="1600" dirty="0">
              <a:solidFill>
                <a:srgbClr val="000000"/>
              </a:solidFill>
              <a:latin typeface="Arial" panose="020B0604020202020204" pitchFamily="34" charset="0"/>
            </a:endParaRPr>
          </a:p>
          <a:p>
            <a:pPr algn="just"/>
            <a:endParaRPr lang="en-ZA" sz="1600" dirty="0">
              <a:solidFill>
                <a:srgbClr val="000000"/>
              </a:solidFill>
              <a:latin typeface="Arial" panose="020B0604020202020204" pitchFamily="34" charset="0"/>
            </a:endParaRPr>
          </a:p>
          <a:p>
            <a:pPr algn="just"/>
            <a:r>
              <a:rPr lang="en-ZA" sz="1600" b="1" dirty="0">
                <a:solidFill>
                  <a:srgbClr val="000000"/>
                </a:solidFill>
                <a:latin typeface="Arial" panose="020B0604020202020204" pitchFamily="34" charset="0"/>
              </a:rPr>
              <a:t>List of Outcomes </a:t>
            </a:r>
            <a:endParaRPr lang="en-ZA" sz="1600" dirty="0">
              <a:solidFill>
                <a:srgbClr val="000000"/>
              </a:solidFill>
              <a:latin typeface="Arial" panose="020B0604020202020204" pitchFamily="34" charset="0"/>
            </a:endParaRPr>
          </a:p>
          <a:p>
            <a:pPr algn="just"/>
            <a:r>
              <a:rPr lang="en-US" sz="1600" dirty="0">
                <a:solidFill>
                  <a:srgbClr val="000000"/>
                </a:solidFill>
                <a:latin typeface="Arial" panose="020B0604020202020204" pitchFamily="34" charset="0"/>
              </a:rPr>
              <a:t>The Programme contributes to the following outcome: </a:t>
            </a:r>
            <a:endParaRPr lang="en-US" sz="1600" dirty="0" smtClean="0">
              <a:solidFill>
                <a:srgbClr val="000000"/>
              </a:solidFill>
              <a:latin typeface="Arial" panose="020B0604020202020204" pitchFamily="34" charset="0"/>
            </a:endParaRPr>
          </a:p>
          <a:p>
            <a:pPr algn="just"/>
            <a:endParaRPr lang="en-US" sz="1600" dirty="0">
              <a:solidFill>
                <a:srgbClr val="000000"/>
              </a:solidFill>
              <a:latin typeface="Arial" panose="020B0604020202020204" pitchFamily="34" charset="0"/>
            </a:endParaRPr>
          </a:p>
          <a:p>
            <a:pPr algn="just"/>
            <a:r>
              <a:rPr lang="en-US" sz="1600" dirty="0">
                <a:solidFill>
                  <a:srgbClr val="000000"/>
                </a:solidFill>
                <a:latin typeface="Arial" panose="020B0604020202020204" pitchFamily="34" charset="0"/>
              </a:rPr>
              <a:t>Outcome </a:t>
            </a:r>
            <a:r>
              <a:rPr lang="en-US" sz="1600" dirty="0" smtClean="0">
                <a:solidFill>
                  <a:srgbClr val="000000"/>
                </a:solidFill>
                <a:latin typeface="Arial" panose="020B0604020202020204" pitchFamily="34" charset="0"/>
              </a:rPr>
              <a:t>3: </a:t>
            </a:r>
            <a:r>
              <a:rPr lang="en-US" sz="1600" dirty="0">
                <a:solidFill>
                  <a:srgbClr val="000000"/>
                </a:solidFill>
                <a:latin typeface="Arial" panose="020B0604020202020204" pitchFamily="34" charset="0"/>
              </a:rPr>
              <a:t>Increased access to justice services </a:t>
            </a:r>
            <a:endParaRPr lang="en-US" sz="1600" dirty="0" smtClean="0">
              <a:solidFill>
                <a:srgbClr val="000000"/>
              </a:solidFill>
              <a:latin typeface="Arial" panose="020B0604020202020204" pitchFamily="34" charset="0"/>
            </a:endParaRPr>
          </a:p>
          <a:p>
            <a:r>
              <a:rPr lang="en-US" sz="1600" dirty="0">
                <a:solidFill>
                  <a:srgbClr val="000000"/>
                </a:solidFill>
                <a:latin typeface="Arial" panose="020B0604020202020204" pitchFamily="34" charset="0"/>
              </a:rPr>
              <a:t>Outcome 9: Crime and corruption significantly reduced through effective prosecution </a:t>
            </a:r>
          </a:p>
          <a:p>
            <a:endParaRPr lang="en-US" sz="1600" dirty="0">
              <a:solidFill>
                <a:srgbClr val="000000"/>
              </a:solidFill>
              <a:latin typeface="Arial" panose="020B0604020202020204" pitchFamily="34" charset="0"/>
            </a:endParaRPr>
          </a:p>
          <a:p>
            <a:pPr algn="just"/>
            <a:endParaRPr lang="en-ZA" sz="1600" dirty="0"/>
          </a:p>
        </p:txBody>
      </p:sp>
    </p:spTree>
    <p:extLst>
      <p:ext uri="{BB962C8B-B14F-4D97-AF65-F5344CB8AC3E}">
        <p14:creationId xmlns="" xmlns:p14="http://schemas.microsoft.com/office/powerpoint/2010/main" val="27020378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242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2" name="Table 1"/>
          <p:cNvGraphicFramePr>
            <a:graphicFrameLocks noGrp="1"/>
          </p:cNvGraphicFramePr>
          <p:nvPr>
            <p:extLst>
              <p:ext uri="{D42A27DB-BD31-4B8C-83A1-F6EECF244321}">
                <p14:modId xmlns="" xmlns:p14="http://schemas.microsoft.com/office/powerpoint/2010/main" val="3026977946"/>
              </p:ext>
            </p:extLst>
          </p:nvPr>
        </p:nvGraphicFramePr>
        <p:xfrm>
          <a:off x="729046" y="1730299"/>
          <a:ext cx="7599407" cy="3940158"/>
        </p:xfrm>
        <a:graphic>
          <a:graphicData uri="http://schemas.openxmlformats.org/drawingml/2006/table">
            <a:tbl>
              <a:tblPr>
                <a:tableStyleId>{2D5ABB26-0587-4C30-8999-92F81FD0307C}</a:tableStyleId>
              </a:tblPr>
              <a:tblGrid>
                <a:gridCol w="2541647">
                  <a:extLst>
                    <a:ext uri="{9D8B030D-6E8A-4147-A177-3AD203B41FA5}">
                      <a16:colId xmlns="" xmlns:a16="http://schemas.microsoft.com/office/drawing/2014/main" val="20000"/>
                    </a:ext>
                  </a:extLst>
                </a:gridCol>
                <a:gridCol w="1634682">
                  <a:extLst>
                    <a:ext uri="{9D8B030D-6E8A-4147-A177-3AD203B41FA5}">
                      <a16:colId xmlns="" xmlns:a16="http://schemas.microsoft.com/office/drawing/2014/main" val="20001"/>
                    </a:ext>
                  </a:extLst>
                </a:gridCol>
                <a:gridCol w="1685925">
                  <a:extLst>
                    <a:ext uri="{9D8B030D-6E8A-4147-A177-3AD203B41FA5}">
                      <a16:colId xmlns="" xmlns:a16="http://schemas.microsoft.com/office/drawing/2014/main" val="20002"/>
                    </a:ext>
                  </a:extLst>
                </a:gridCol>
                <a:gridCol w="1737153">
                  <a:extLst>
                    <a:ext uri="{9D8B030D-6E8A-4147-A177-3AD203B41FA5}">
                      <a16:colId xmlns="" xmlns:a16="http://schemas.microsoft.com/office/drawing/2014/main" val="20003"/>
                    </a:ext>
                  </a:extLst>
                </a:gridCol>
              </a:tblGrid>
              <a:tr h="870769">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i="0" u="none" strike="noStrike" baseline="0" dirty="0">
                          <a:solidFill>
                            <a:schemeClr val="bg1"/>
                          </a:solidFill>
                          <a:latin typeface="Arial" panose="020B0604020202020204" pitchFamily="34" charset="0"/>
                        </a:rPr>
                        <a:t>Audited Actual Achievement Performance </a:t>
                      </a:r>
                      <a:endParaRPr lang="en-ZA" sz="1400" b="0" i="0" u="none" strike="noStrike" baseline="0" dirty="0">
                        <a:solidFill>
                          <a:schemeClr val="bg1"/>
                        </a:solidFill>
                        <a:latin typeface="Arial" panose="020B0604020202020204" pitchFamily="34" charset="0"/>
                      </a:endParaRPr>
                    </a:p>
                    <a:p>
                      <a:pPr algn="ctr"/>
                      <a:r>
                        <a:rPr lang="en-ZA" sz="1400" b="1" i="0" u="none" strike="noStrike" baseline="0" dirty="0">
                          <a:solidFill>
                            <a:schemeClr val="bg1"/>
                          </a:solidFill>
                          <a:latin typeface="Arial" panose="020B0604020202020204" pitchFamily="34" charset="0"/>
                        </a:rPr>
                        <a:t>2019/2020 </a:t>
                      </a:r>
                      <a:r>
                        <a:rPr lang="en-ZA" sz="1400" b="0" i="0" u="none" strike="noStrike" baseline="0" dirty="0">
                          <a:solidFill>
                            <a:schemeClr val="bg1"/>
                          </a:solidFill>
                          <a:latin typeface="Arial" panose="020B0604020202020204" pitchFamily="34" charset="0"/>
                        </a:rPr>
                        <a:t>	</a:t>
                      </a: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Planned Annual Target </a:t>
                      </a:r>
                      <a:endPar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2020/2021 </a:t>
                      </a:r>
                      <a:endParaRPr lang="en-ZA" sz="1400" b="0" i="0" u="none" strike="noStrike" baseline="0" dirty="0">
                        <a:solidFill>
                          <a:schemeClr val="bg1"/>
                        </a:solidFill>
                        <a:latin typeface="Arial" panose="020B0604020202020204"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Actual Achievement Performance </a:t>
                      </a:r>
                      <a:endPar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2020/2021 </a:t>
                      </a:r>
                      <a:r>
                        <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1237507">
                <a:tc>
                  <a:txBody>
                    <a:bodyPr/>
                    <a:lstStyle/>
                    <a:p>
                      <a:pPr algn="l" fontAlgn="t"/>
                      <a:r>
                        <a:rPr kumimoji="0" lang="en-US" sz="1400" u="none" strike="noStrike" kern="1200" dirty="0">
                          <a:solidFill>
                            <a:schemeClr val="tx1"/>
                          </a:solidFill>
                          <a:effectLst/>
                          <a:latin typeface="Arial" pitchFamily="34" charset="0"/>
                          <a:ea typeface="+mn-ea"/>
                          <a:cs typeface="Arial" pitchFamily="34" charset="0"/>
                        </a:rPr>
                        <a:t>3.1.1 </a:t>
                      </a:r>
                      <a:r>
                        <a:rPr kumimoji="0" lang="en-US" sz="1400" u="none" strike="noStrike" kern="1200" dirty="0" smtClean="0">
                          <a:solidFill>
                            <a:schemeClr val="tx1"/>
                          </a:solidFill>
                          <a:effectLst/>
                          <a:latin typeface="Arial" pitchFamily="34" charset="0"/>
                          <a:ea typeface="+mn-ea"/>
                          <a:cs typeface="Arial" pitchFamily="34" charset="0"/>
                        </a:rPr>
                        <a:t> </a:t>
                      </a:r>
                      <a:r>
                        <a:rPr kumimoji="0" lang="en-ZA" sz="1400" kern="1200" dirty="0" smtClean="0">
                          <a:solidFill>
                            <a:schemeClr val="tx1"/>
                          </a:solidFill>
                          <a:effectLst/>
                          <a:latin typeface="Arial" pitchFamily="34" charset="0"/>
                          <a:ea typeface="+mn-ea"/>
                          <a:cs typeface="Arial" pitchFamily="34" charset="0"/>
                        </a:rPr>
                        <a:t>Phases </a:t>
                      </a:r>
                      <a:r>
                        <a:rPr kumimoji="0" lang="en-ZA" sz="1400" kern="1200" dirty="0">
                          <a:solidFill>
                            <a:schemeClr val="tx1"/>
                          </a:solidFill>
                          <a:effectLst/>
                          <a:latin typeface="Arial" pitchFamily="34" charset="0"/>
                          <a:ea typeface="+mn-ea"/>
                          <a:cs typeface="Arial" pitchFamily="34" charset="0"/>
                        </a:rPr>
                        <a:t>of Femicide Watch completed, as required by article 15 of the Presidential Summit Declaration against GBVF, 2019 and the National Strategic Plan (NSP) on GBV</a:t>
                      </a:r>
                      <a:endParaRPr lang="en-US" sz="1400" b="0" i="0" u="none" strike="noStrike" dirty="0">
                        <a:solidFill>
                          <a:srgbClr val="000000"/>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ZA" sz="1400" kern="1200" dirty="0">
                          <a:solidFill>
                            <a:schemeClr val="tx1"/>
                          </a:solidFill>
                          <a:effectLst/>
                          <a:latin typeface="Arial" pitchFamily="34" charset="0"/>
                          <a:ea typeface="+mn-ea"/>
                          <a:cs typeface="Arial" pitchFamily="34" charset="0"/>
                        </a:rPr>
                        <a:t>Phase 2 of the </a:t>
                      </a:r>
                    </a:p>
                    <a:p>
                      <a:pPr algn="ctr"/>
                      <a:r>
                        <a:rPr kumimoji="0" lang="en-ZA" sz="1400" kern="1200" dirty="0">
                          <a:solidFill>
                            <a:schemeClr val="tx1"/>
                          </a:solidFill>
                          <a:effectLst/>
                          <a:latin typeface="Arial" pitchFamily="34" charset="0"/>
                          <a:ea typeface="+mn-ea"/>
                          <a:cs typeface="Arial" pitchFamily="34" charset="0"/>
                        </a:rPr>
                        <a:t>Femicide Watch </a:t>
                      </a:r>
                    </a:p>
                    <a:p>
                      <a:pPr algn="ctr"/>
                      <a:r>
                        <a:rPr kumimoji="0" lang="en-ZA" sz="1400" kern="1200" dirty="0">
                          <a:solidFill>
                            <a:schemeClr val="tx1"/>
                          </a:solidFill>
                          <a:effectLst/>
                          <a:latin typeface="Arial" pitchFamily="34" charset="0"/>
                          <a:ea typeface="+mn-ea"/>
                          <a:cs typeface="Arial" pitchFamily="34" charset="0"/>
                        </a:rPr>
                        <a:t>achieved 	</a:t>
                      </a:r>
                    </a:p>
                    <a:p>
                      <a:pPr algn="ctr"/>
                      <a:endParaRPr lang="en-ZA" sz="1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kumimoji="0" lang="en-US" sz="1400" kern="1200" dirty="0">
                          <a:solidFill>
                            <a:schemeClr val="tx1"/>
                          </a:solidFill>
                          <a:effectLst/>
                          <a:latin typeface="Arial" pitchFamily="34" charset="0"/>
                          <a:ea typeface="+mn-ea"/>
                          <a:cs typeface="Arial" pitchFamily="34" charset="0"/>
                        </a:rPr>
                        <a:t>Phase 3 (Femicide Watch Dashboard report published ) completed by 31 March 2021)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baseline="0" dirty="0">
                          <a:solidFill>
                            <a:schemeClr val="bg1"/>
                          </a:solidFill>
                          <a:latin typeface="Arial" panose="020B0604020202020204" pitchFamily="34" charset="0"/>
                        </a:rPr>
                        <a:t>Phase 3 of the </a:t>
                      </a:r>
                    </a:p>
                    <a:p>
                      <a:pPr algn="ctr"/>
                      <a:r>
                        <a:rPr lang="en-US" sz="1400" b="0" i="0" u="none" strike="noStrike" baseline="0" dirty="0">
                          <a:solidFill>
                            <a:schemeClr val="bg1"/>
                          </a:solidFill>
                          <a:latin typeface="Arial" panose="020B0604020202020204" pitchFamily="34" charset="0"/>
                        </a:rPr>
                        <a:t>Femicide Watch Dashboard report completed and </a:t>
                      </a:r>
                    </a:p>
                    <a:p>
                      <a:pPr algn="ctr"/>
                      <a:r>
                        <a:rPr lang="en-ZA" sz="1400" b="0" i="0" u="none" strike="noStrike" baseline="0" dirty="0">
                          <a:solidFill>
                            <a:schemeClr val="bg1"/>
                          </a:solidFill>
                          <a:latin typeface="Arial" panose="020B0604020202020204" pitchFamily="34" charset="0"/>
                        </a:rPr>
                        <a:t>Published to stakeholders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827314">
                <a:tc>
                  <a:txBody>
                    <a:bodyPr/>
                    <a:lstStyle/>
                    <a:p>
                      <a:pPr algn="l"/>
                      <a:r>
                        <a:rPr lang="en-US" sz="1400" b="0" i="0" u="none" strike="noStrike" baseline="0" dirty="0">
                          <a:solidFill>
                            <a:srgbClr val="000000"/>
                          </a:solidFill>
                          <a:latin typeface="Arial" panose="020B0604020202020204" pitchFamily="34" charset="0"/>
                        </a:rPr>
                        <a:t>3.2.1 </a:t>
                      </a:r>
                      <a:r>
                        <a:rPr lang="en-US" sz="1400" b="0" i="0" u="none" strike="noStrike" baseline="0" dirty="0" smtClean="0">
                          <a:solidFill>
                            <a:srgbClr val="000000"/>
                          </a:solidFill>
                          <a:latin typeface="Arial" panose="020B0604020202020204" pitchFamily="34" charset="0"/>
                        </a:rPr>
                        <a:t> Number </a:t>
                      </a:r>
                      <a:r>
                        <a:rPr lang="en-US" sz="1400" b="0" i="0" u="none" strike="noStrike" baseline="0" dirty="0">
                          <a:solidFill>
                            <a:srgbClr val="000000"/>
                          </a:solidFill>
                          <a:latin typeface="Arial" panose="020B0604020202020204" pitchFamily="34" charset="0"/>
                        </a:rPr>
                        <a:t>of “unreturned” criminal cases on the Integrated Case Management System (ICMS): Criminal 	</a:t>
                      </a: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ZA" sz="1400" b="0" i="0" u="none" strike="noStrike" kern="1200" cap="none" spc="0" normalizeH="0" baseline="0" dirty="0">
                          <a:ln>
                            <a:noFill/>
                          </a:ln>
                          <a:solidFill>
                            <a:prstClr val="black"/>
                          </a:solidFill>
                          <a:effectLst/>
                          <a:uLnTx/>
                          <a:uFillTx/>
                          <a:latin typeface="Arial" pitchFamily="34" charset="0"/>
                          <a:ea typeface="+mn-ea"/>
                          <a:cs typeface="Arial" pitchFamily="34" charset="0"/>
                        </a:rPr>
                        <a:t>6292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ZA" sz="1400" b="0" i="0" u="none" strike="noStrike" kern="1200" cap="none" spc="0" normalizeH="0" baseline="0" dirty="0">
                          <a:ln>
                            <a:noFill/>
                          </a:ln>
                          <a:solidFill>
                            <a:prstClr val="black"/>
                          </a:solidFill>
                          <a:effectLst/>
                          <a:uLnTx/>
                          <a:uFillTx/>
                          <a:latin typeface="Arial" pitchFamily="34" charset="0"/>
                          <a:ea typeface="+mn-ea"/>
                          <a:cs typeface="Arial" pitchFamily="34" charset="0"/>
                        </a:rPr>
                        <a:t>&lt;1 800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ZA" sz="1400" b="0" i="0" u="none" strike="noStrike" kern="1200" cap="none" spc="0" normalizeH="0" baseline="0" dirty="0">
                          <a:ln>
                            <a:noFill/>
                          </a:ln>
                          <a:solidFill>
                            <a:schemeClr val="bg1"/>
                          </a:solidFill>
                          <a:effectLst/>
                          <a:uLnTx/>
                          <a:uFillTx/>
                          <a:latin typeface="Arial" pitchFamily="34" charset="0"/>
                          <a:ea typeface="+mn-ea"/>
                          <a:cs typeface="Arial" pitchFamily="34" charset="0"/>
                        </a:rPr>
                        <a:t>&lt;732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928915">
                <a:tc>
                  <a:txBody>
                    <a:bodyPr/>
                    <a:lstStyle/>
                    <a:p>
                      <a:pPr marL="0" algn="l" defTabSz="914400" rtl="0" eaLnBrk="1" latinLnBrk="0" hangingPunct="1"/>
                      <a:r>
                        <a:rPr lang="en-US" sz="1400" b="0" i="0" u="none" strike="noStrike" kern="1200" baseline="0" dirty="0">
                          <a:solidFill>
                            <a:srgbClr val="000000"/>
                          </a:solidFill>
                          <a:latin typeface="Arial" panose="020B0604020202020204" pitchFamily="34" charset="0"/>
                          <a:ea typeface="+mn-ea"/>
                          <a:cs typeface="+mn-cs"/>
                        </a:rPr>
                        <a:t>3.3.1 </a:t>
                      </a:r>
                      <a:r>
                        <a:rPr lang="en-US" sz="1400" b="0" i="0" u="none" strike="noStrike" kern="1200" baseline="0" dirty="0" smtClean="0">
                          <a:solidFill>
                            <a:srgbClr val="000000"/>
                          </a:solidFill>
                          <a:latin typeface="Arial" panose="020B0604020202020204" pitchFamily="34" charset="0"/>
                          <a:ea typeface="+mn-ea"/>
                          <a:cs typeface="+mn-cs"/>
                        </a:rPr>
                        <a:t> Percentage </a:t>
                      </a:r>
                      <a:r>
                        <a:rPr lang="en-US" sz="1400" b="0" i="0" u="none" strike="noStrike" kern="1200" baseline="0" dirty="0">
                          <a:solidFill>
                            <a:srgbClr val="000000"/>
                          </a:solidFill>
                          <a:latin typeface="Arial" panose="020B0604020202020204" pitchFamily="34" charset="0"/>
                          <a:ea typeface="+mn-ea"/>
                          <a:cs typeface="+mn-cs"/>
                        </a:rPr>
                        <a:t>of criminal cases postponed due to unavailability of court administration staff 	</a:t>
                      </a: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ZA" sz="1400" b="0" i="0" u="none" strike="noStrike" kern="1200" baseline="0" dirty="0">
                          <a:solidFill>
                            <a:srgbClr val="000000"/>
                          </a:solidFill>
                          <a:latin typeface="Arial" panose="020B0604020202020204" pitchFamily="34" charset="0"/>
                          <a:ea typeface="+mn-ea"/>
                          <a:cs typeface="+mn-cs"/>
                        </a:rPr>
                        <a:t>0,2%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ZA" sz="1400" b="0" i="0" u="none" strike="noStrike" kern="1200" baseline="0" dirty="0">
                          <a:solidFill>
                            <a:srgbClr val="000000"/>
                          </a:solidFill>
                          <a:latin typeface="Arial" panose="020B0604020202020204" pitchFamily="34" charset="0"/>
                          <a:ea typeface="+mn-ea"/>
                          <a:cs typeface="+mn-cs"/>
                        </a:rPr>
                        <a:t>≤1%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ZA" sz="1400" b="0" i="0" u="none" strike="noStrike" kern="1200" baseline="0" dirty="0">
                          <a:solidFill>
                            <a:schemeClr val="bg1"/>
                          </a:solidFill>
                          <a:latin typeface="Arial" panose="020B0604020202020204" pitchFamily="34" charset="0"/>
                          <a:ea typeface="+mn-ea"/>
                          <a:cs typeface="+mn-cs"/>
                        </a:rPr>
                        <a:t>0,1%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5" name="Rectangle 4"/>
          <p:cNvSpPr/>
          <p:nvPr/>
        </p:nvSpPr>
        <p:spPr>
          <a:xfrm>
            <a:off x="729047" y="1268634"/>
            <a:ext cx="7599407" cy="523220"/>
          </a:xfrm>
          <a:prstGeom prst="rect">
            <a:avLst/>
          </a:prstGeom>
        </p:spPr>
        <p:txBody>
          <a:bodyPr wrap="square">
            <a:spAutoFit/>
          </a:bodyPr>
          <a:lstStyle/>
          <a:p>
            <a:r>
              <a:rPr lang="en-US" sz="1400" b="1" dirty="0">
                <a:solidFill>
                  <a:srgbClr val="000000"/>
                </a:solidFill>
                <a:latin typeface="Arial" panose="020B0604020202020204" pitchFamily="34" charset="0"/>
              </a:rPr>
              <a:t>Outcome 3</a:t>
            </a:r>
            <a:r>
              <a:rPr lang="en-US" sz="1400" b="1" dirty="0" smtClean="0">
                <a:solidFill>
                  <a:srgbClr val="000000"/>
                </a:solidFill>
                <a:latin typeface="Arial" panose="020B0604020202020204" pitchFamily="34" charset="0"/>
              </a:rPr>
              <a:t>: </a:t>
            </a:r>
            <a:r>
              <a:rPr lang="en-US" sz="1400" b="1" dirty="0">
                <a:solidFill>
                  <a:srgbClr val="000000"/>
                </a:solidFill>
                <a:latin typeface="Arial" panose="020B0604020202020204" pitchFamily="34" charset="0"/>
              </a:rPr>
              <a:t>Increased access to justice services </a:t>
            </a:r>
            <a:r>
              <a:rPr lang="en-US" sz="1600" dirty="0">
                <a:solidFill>
                  <a:srgbClr val="000000"/>
                </a:solidFill>
                <a:latin typeface="Arial" panose="020B0604020202020204" pitchFamily="34" charset="0"/>
              </a:rPr>
              <a:t>	</a:t>
            </a:r>
          </a:p>
          <a:p>
            <a:pPr algn="just"/>
            <a:endParaRPr lang="en-US" sz="1200" dirty="0">
              <a:solidFill>
                <a:srgbClr val="000000"/>
              </a:solidFill>
              <a:latin typeface="Arial" panose="020B0604020202020204" pitchFamily="34" charset="0"/>
            </a:endParaRPr>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a:t>
            </a:r>
            <a:r>
              <a:rPr lang="en-ZA" altLang="en-US" b="1" dirty="0" smtClean="0">
                <a:solidFill>
                  <a:schemeClr val="bg1"/>
                </a:solidFill>
                <a:latin typeface="Arial" panose="020B0604020202020204" pitchFamily="34" charset="0"/>
                <a:cs typeface="Arial" panose="020B0604020202020204" pitchFamily="34" charset="0"/>
              </a:rPr>
              <a:t>2 : COURT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305458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578070" y="995069"/>
            <a:ext cx="7861738"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2" name="Table 1"/>
          <p:cNvGraphicFramePr>
            <a:graphicFrameLocks noGrp="1"/>
          </p:cNvGraphicFramePr>
          <p:nvPr>
            <p:extLst>
              <p:ext uri="{D42A27DB-BD31-4B8C-83A1-F6EECF244321}">
                <p14:modId xmlns="" xmlns:p14="http://schemas.microsoft.com/office/powerpoint/2010/main" val="411611253"/>
              </p:ext>
            </p:extLst>
          </p:nvPr>
        </p:nvGraphicFramePr>
        <p:xfrm>
          <a:off x="682388" y="1296434"/>
          <a:ext cx="7757420" cy="4124627"/>
        </p:xfrm>
        <a:graphic>
          <a:graphicData uri="http://schemas.openxmlformats.org/drawingml/2006/table">
            <a:tbl>
              <a:tblPr>
                <a:tableStyleId>{2D5ABB26-0587-4C30-8999-92F81FD0307C}</a:tableStyleId>
              </a:tblPr>
              <a:tblGrid>
                <a:gridCol w="3614712">
                  <a:extLst>
                    <a:ext uri="{9D8B030D-6E8A-4147-A177-3AD203B41FA5}">
                      <a16:colId xmlns="" xmlns:a16="http://schemas.microsoft.com/office/drawing/2014/main" val="20000"/>
                    </a:ext>
                  </a:extLst>
                </a:gridCol>
                <a:gridCol w="1300205">
                  <a:extLst>
                    <a:ext uri="{9D8B030D-6E8A-4147-A177-3AD203B41FA5}">
                      <a16:colId xmlns="" xmlns:a16="http://schemas.microsoft.com/office/drawing/2014/main" val="20001"/>
                    </a:ext>
                  </a:extLst>
                </a:gridCol>
                <a:gridCol w="1441670">
                  <a:extLst>
                    <a:ext uri="{9D8B030D-6E8A-4147-A177-3AD203B41FA5}">
                      <a16:colId xmlns="" xmlns:a16="http://schemas.microsoft.com/office/drawing/2014/main" val="20002"/>
                    </a:ext>
                  </a:extLst>
                </a:gridCol>
                <a:gridCol w="1400833">
                  <a:extLst>
                    <a:ext uri="{9D8B030D-6E8A-4147-A177-3AD203B41FA5}">
                      <a16:colId xmlns="" xmlns:a16="http://schemas.microsoft.com/office/drawing/2014/main" val="20003"/>
                    </a:ext>
                  </a:extLst>
                </a:gridCol>
              </a:tblGrid>
              <a:tr h="940624">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i="0" u="none" strike="noStrike" baseline="0" dirty="0">
                          <a:solidFill>
                            <a:schemeClr val="bg1"/>
                          </a:solidFill>
                          <a:latin typeface="Arial" panose="020B0604020202020204" pitchFamily="34" charset="0"/>
                        </a:rPr>
                        <a:t>Audited Actual Achievement Performance </a:t>
                      </a:r>
                      <a:endParaRPr lang="en-ZA" sz="1400" b="0" i="0" u="none" strike="noStrike" baseline="0" dirty="0">
                        <a:solidFill>
                          <a:schemeClr val="bg1"/>
                        </a:solidFill>
                        <a:latin typeface="Arial" panose="020B0604020202020204" pitchFamily="34" charset="0"/>
                      </a:endParaRPr>
                    </a:p>
                    <a:p>
                      <a:pPr algn="ctr"/>
                      <a:r>
                        <a:rPr lang="en-ZA" sz="1400" b="1" i="0" u="none" strike="noStrike" baseline="0" dirty="0">
                          <a:solidFill>
                            <a:schemeClr val="bg1"/>
                          </a:solidFill>
                          <a:latin typeface="Arial" panose="020B0604020202020204" pitchFamily="34" charset="0"/>
                        </a:rPr>
                        <a:t>2019/2020 </a:t>
                      </a:r>
                      <a:endParaRPr lang="en-ZA" sz="1400" b="0" i="0" u="none" strike="noStrike" baseline="0" dirty="0">
                        <a:solidFill>
                          <a:schemeClr val="bg1"/>
                        </a:solidFill>
                        <a:latin typeface="Arial" panose="020B0604020202020204"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Planned Annual Target </a:t>
                      </a:r>
                      <a:endPar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2020/2021 </a:t>
                      </a:r>
                      <a:endParaRPr lang="en-ZA" sz="1400" b="0" i="0" u="none" strike="noStrike" baseline="0" dirty="0">
                        <a:solidFill>
                          <a:schemeClr val="bg1"/>
                        </a:solidFill>
                        <a:latin typeface="Arial" panose="020B0604020202020204"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Actual Achievement Performance </a:t>
                      </a:r>
                      <a:endPar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2020/2021 </a:t>
                      </a:r>
                      <a:r>
                        <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664922">
                <a:tc>
                  <a:txBody>
                    <a:bodyPr/>
                    <a:lstStyle/>
                    <a:p>
                      <a:pPr algn="l"/>
                      <a:r>
                        <a:rPr lang="en-US" sz="1400" b="0" i="0" u="none" strike="noStrike" kern="1200" baseline="0" dirty="0" smtClean="0">
                          <a:solidFill>
                            <a:srgbClr val="000000"/>
                          </a:solidFill>
                          <a:latin typeface="Arial" panose="020B0604020202020204" pitchFamily="34" charset="0"/>
                          <a:ea typeface="+mn-ea"/>
                          <a:cs typeface="+mn-cs"/>
                        </a:rPr>
                        <a:t> 3.4.1  Percentage </a:t>
                      </a:r>
                      <a:r>
                        <a:rPr lang="en-US" sz="1400" b="0" i="0" u="none" strike="noStrike" kern="1200" baseline="0" dirty="0">
                          <a:solidFill>
                            <a:srgbClr val="000000"/>
                          </a:solidFill>
                          <a:latin typeface="Arial" panose="020B0604020202020204" pitchFamily="34" charset="0"/>
                          <a:ea typeface="+mn-ea"/>
                          <a:cs typeface="+mn-cs"/>
                        </a:rPr>
                        <a:t>of child justice preliminary inquiries finalised within 90 days after date of first appearance 	</a:t>
                      </a:r>
                    </a:p>
                  </a:txBody>
                  <a:tcPr marL="9526" marR="9526" marT="9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kern="1200" baseline="0" dirty="0" smtClean="0">
                          <a:solidFill>
                            <a:srgbClr val="000000"/>
                          </a:solidFill>
                          <a:latin typeface="Arial" panose="020B0604020202020204" pitchFamily="34" charset="0"/>
                          <a:ea typeface="+mn-ea"/>
                          <a:cs typeface="+mn-cs"/>
                        </a:rPr>
                        <a:t>      94% </a:t>
                      </a:r>
                      <a:r>
                        <a:rPr lang="en-ZA" sz="1400" b="0" i="0" u="none" strike="noStrike" kern="1200" baseline="0" dirty="0">
                          <a:solidFill>
                            <a:srgbClr val="000000"/>
                          </a:solidFill>
                          <a:latin typeface="Arial" panose="020B0604020202020204" pitchFamily="34" charset="0"/>
                          <a:ea typeface="+mn-ea"/>
                          <a:cs typeface="+mn-cs"/>
                        </a:rPr>
                        <a:t>	</a:t>
                      </a:r>
                    </a:p>
                    <a:p>
                      <a:pPr algn="ct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kern="1200" baseline="0" dirty="0" smtClean="0">
                          <a:solidFill>
                            <a:srgbClr val="000000"/>
                          </a:solidFill>
                          <a:latin typeface="Arial" panose="020B0604020202020204" pitchFamily="34" charset="0"/>
                          <a:ea typeface="+mn-ea"/>
                          <a:cs typeface="+mn-cs"/>
                        </a:rPr>
                        <a:t>      88%</a:t>
                      </a:r>
                      <a:r>
                        <a:rPr lang="en-ZA" sz="1400" b="0" i="0" u="none" strike="noStrike" kern="1200" baseline="0" dirty="0">
                          <a:solidFill>
                            <a:srgbClr val="000000"/>
                          </a:solidFill>
                          <a:latin typeface="Arial" panose="020B0604020202020204" pitchFamily="34" charset="0"/>
                          <a:ea typeface="+mn-ea"/>
                          <a:cs typeface="+mn-cs"/>
                        </a:rPr>
                        <a:t>	</a:t>
                      </a:r>
                    </a:p>
                    <a:p>
                      <a:pPr algn="ct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kern="1200" baseline="0" dirty="0" smtClean="0">
                          <a:solidFill>
                            <a:schemeClr val="bg1"/>
                          </a:solidFill>
                          <a:latin typeface="Arial" panose="020B0604020202020204" pitchFamily="34" charset="0"/>
                          <a:ea typeface="+mn-ea"/>
                          <a:cs typeface="+mn-cs"/>
                        </a:rPr>
                        <a:t>       90%</a:t>
                      </a:r>
                      <a:r>
                        <a:rPr lang="en-ZA" sz="1400" b="0" i="0" u="none" strike="noStrike" kern="1200" baseline="0" dirty="0">
                          <a:solidFill>
                            <a:schemeClr val="bg1"/>
                          </a:solidFill>
                          <a:latin typeface="Arial" panose="020B0604020202020204" pitchFamily="34" charset="0"/>
                          <a:ea typeface="+mn-ea"/>
                          <a:cs typeface="+mn-cs"/>
                        </a:rPr>
                        <a:t>	</a:t>
                      </a:r>
                    </a:p>
                    <a:p>
                      <a:pPr algn="ctr"/>
                      <a:endParaRPr lang="en-ZA" sz="1400" b="0" i="0" u="none" strike="noStrike" kern="1200" baseline="0" dirty="0">
                        <a:solidFill>
                          <a:schemeClr val="bg1"/>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4"/>
                  </a:ext>
                </a:extLst>
              </a:tr>
              <a:tr h="432470">
                <a:tc>
                  <a:txBody>
                    <a:bodyPr/>
                    <a:lstStyle/>
                    <a:p>
                      <a:pPr marL="0" indent="0" algn="l"/>
                      <a:r>
                        <a:rPr lang="en-US" sz="1400" b="0" i="0" u="none" strike="noStrike" kern="1200" baseline="0" dirty="0">
                          <a:solidFill>
                            <a:srgbClr val="000000"/>
                          </a:solidFill>
                          <a:latin typeface="Arial" panose="020B0604020202020204" pitchFamily="34" charset="0"/>
                          <a:ea typeface="+mn-ea"/>
                          <a:cs typeface="+mn-cs"/>
                        </a:rPr>
                        <a:t>3.5.1 </a:t>
                      </a:r>
                      <a:r>
                        <a:rPr lang="en-US" sz="1400" b="0" i="0" u="none" strike="noStrike" kern="1200" baseline="0" dirty="0" smtClean="0">
                          <a:solidFill>
                            <a:srgbClr val="000000"/>
                          </a:solidFill>
                          <a:latin typeface="Arial" panose="020B0604020202020204" pitchFamily="34" charset="0"/>
                          <a:ea typeface="+mn-ea"/>
                          <a:cs typeface="+mn-cs"/>
                        </a:rPr>
                        <a:t> Percentage </a:t>
                      </a:r>
                      <a:r>
                        <a:rPr lang="en-US" sz="1400" b="0" i="0" u="none" strike="noStrike" kern="1200" baseline="0" dirty="0">
                          <a:solidFill>
                            <a:srgbClr val="000000"/>
                          </a:solidFill>
                          <a:latin typeface="Arial" panose="020B0604020202020204" pitchFamily="34" charset="0"/>
                          <a:ea typeface="+mn-ea"/>
                          <a:cs typeface="+mn-cs"/>
                        </a:rPr>
                        <a:t>of NRSO Clearance Certificates issued to applicants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rgbClr val="000000"/>
                          </a:solidFill>
                          <a:latin typeface="Arial" panose="020B0604020202020204" pitchFamily="34" charset="0"/>
                          <a:ea typeface="+mn-ea"/>
                          <a:cs typeface="+mn-cs"/>
                        </a:rPr>
                        <a:t>-</a:t>
                      </a: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rgbClr val="000000"/>
                          </a:solidFill>
                          <a:latin typeface="Arial" panose="020B0604020202020204" pitchFamily="34" charset="0"/>
                          <a:ea typeface="+mn-ea"/>
                          <a:cs typeface="+mn-cs"/>
                        </a:rPr>
                        <a:t>100%</a:t>
                      </a: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bg1"/>
                          </a:solidFill>
                          <a:latin typeface="Arial" panose="020B0604020202020204" pitchFamily="34" charset="0"/>
                          <a:ea typeface="+mn-ea"/>
                          <a:cs typeface="+mn-cs"/>
                        </a:rPr>
                        <a:t>100%</a:t>
                      </a:r>
                      <a:endParaRPr lang="en-ZA" sz="1400" b="0" i="0" u="none" strike="noStrike" kern="1200" baseline="0" dirty="0">
                        <a:solidFill>
                          <a:schemeClr val="bg1"/>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5"/>
                  </a:ext>
                </a:extLst>
              </a:tr>
              <a:tr h="1183165">
                <a:tc>
                  <a:txBody>
                    <a:bodyPr/>
                    <a:lstStyle/>
                    <a:p>
                      <a:pPr algn="just"/>
                      <a:r>
                        <a:rPr lang="en-US" sz="1400" b="0" i="0" u="none" strike="noStrike" kern="1200" baseline="0" dirty="0" smtClean="0">
                          <a:solidFill>
                            <a:srgbClr val="000000"/>
                          </a:solidFill>
                          <a:latin typeface="Arial" panose="020B0604020202020204" pitchFamily="34" charset="0"/>
                          <a:ea typeface="+mn-ea"/>
                          <a:cs typeface="Arial" panose="020B0604020202020204" pitchFamily="34" charset="0"/>
                        </a:rPr>
                        <a:t>3.6.1 Number of additional courts designated in terms of section 55(A) of the Criminal Law (Sexual Offences and Related Matters) Amendment Act, 2007 of as sexual offences in line with the 2018 Presidential Summit declaration </a:t>
                      </a: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against GBVF)</a:t>
                      </a:r>
                      <a:r>
                        <a:rPr lang="en-US" sz="1400" b="0" i="0" u="none" strike="noStrike" kern="1200" baseline="0" dirty="0">
                          <a:solidFill>
                            <a:srgbClr val="000000"/>
                          </a:solidFill>
                          <a:latin typeface="Arial" panose="020B0604020202020204" pitchFamily="34" charset="0"/>
                          <a:ea typeface="+mn-ea"/>
                          <a:cs typeface="+mn-cs"/>
                        </a:rPr>
                        <a:t>	</a:t>
                      </a:r>
                    </a:p>
                  </a:txBody>
                  <a:tcPr marL="3437" marR="3437" marT="343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rgbClr val="000000"/>
                          </a:solidFill>
                          <a:latin typeface="Arial" panose="020B0604020202020204" pitchFamily="34" charset="0"/>
                          <a:ea typeface="+mn-ea"/>
                          <a:cs typeface="+mn-cs"/>
                        </a:rPr>
                        <a:t>-</a:t>
                      </a: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kern="1200" baseline="0" dirty="0" smtClean="0">
                          <a:solidFill>
                            <a:srgbClr val="000000"/>
                          </a:solidFill>
                          <a:latin typeface="Arial" panose="020B0604020202020204" pitchFamily="34" charset="0"/>
                          <a:ea typeface="+mn-ea"/>
                          <a:cs typeface="+mn-cs"/>
                        </a:rPr>
                        <a:t>27 </a:t>
                      </a: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bg1"/>
                          </a:solidFill>
                          <a:latin typeface="Arial" panose="020B0604020202020204" pitchFamily="34" charset="0"/>
                          <a:ea typeface="+mn-ea"/>
                          <a:cs typeface="+mn-cs"/>
                        </a:rPr>
                        <a:t>0</a:t>
                      </a:r>
                      <a:endParaRPr lang="en-ZA" sz="1400" b="0" i="0" u="none" strike="noStrike" kern="1200" baseline="0" dirty="0">
                        <a:solidFill>
                          <a:schemeClr val="bg1"/>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r h="803015">
                <a:tc>
                  <a:txBody>
                    <a:bodyPr/>
                    <a:lstStyle/>
                    <a:p>
                      <a:pPr algn="l"/>
                      <a:r>
                        <a:rPr lang="en-US" sz="1400" b="0" i="0" u="none" strike="noStrike" baseline="0" dirty="0" smtClean="0">
                          <a:solidFill>
                            <a:srgbClr val="000000"/>
                          </a:solidFill>
                          <a:latin typeface="Arial" panose="020B0604020202020204" pitchFamily="34" charset="0"/>
                        </a:rPr>
                        <a:t> 3.7.1  Number </a:t>
                      </a:r>
                      <a:r>
                        <a:rPr lang="en-US" sz="1400" b="0" i="0" u="none" strike="noStrike" baseline="0" dirty="0">
                          <a:solidFill>
                            <a:srgbClr val="000000"/>
                          </a:solidFill>
                          <a:latin typeface="Arial" panose="020B0604020202020204" pitchFamily="34" charset="0"/>
                        </a:rPr>
                        <a:t>of new court buildings completed 	</a:t>
                      </a:r>
                    </a:p>
                    <a:p>
                      <a:pPr algn="l"/>
                      <a:r>
                        <a:rPr lang="en-US" sz="1400" b="0" i="0" u="none" strike="noStrike" kern="1200" baseline="0" dirty="0">
                          <a:solidFill>
                            <a:srgbClr val="000000"/>
                          </a:solidFill>
                          <a:latin typeface="Arial" panose="020B0604020202020204" pitchFamily="34" charset="0"/>
                          <a:ea typeface="+mn-ea"/>
                          <a:cs typeface="+mn-cs"/>
                        </a:rPr>
                        <a:t>	</a:t>
                      </a:r>
                    </a:p>
                  </a:txBody>
                  <a:tcPr marL="9526" marR="9526" marT="9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rgbClr val="000000"/>
                          </a:solidFill>
                          <a:latin typeface="Arial" panose="020B0604020202020204" pitchFamily="34" charset="0"/>
                          <a:ea typeface="+mn-ea"/>
                          <a:cs typeface="+mn-cs"/>
                        </a:rPr>
                        <a:t>2</a:t>
                      </a: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baseline="0" dirty="0">
                          <a:solidFill>
                            <a:srgbClr val="000000"/>
                          </a:solidFill>
                          <a:latin typeface="Arial" panose="020B0604020202020204" pitchFamily="34" charset="0"/>
                        </a:rPr>
                        <a:t>2 </a:t>
                      </a:r>
                      <a:r>
                        <a:rPr lang="en-US" sz="1400" b="0" i="0" u="none" strike="noStrike" baseline="0" dirty="0" smtClean="0">
                          <a:solidFill>
                            <a:srgbClr val="000000"/>
                          </a:solidFill>
                          <a:latin typeface="Arial" panose="020B0604020202020204" pitchFamily="34" charset="0"/>
                        </a:rPr>
                        <a:t>Dimbaza </a:t>
                      </a:r>
                      <a:r>
                        <a:rPr lang="en-US" sz="1400" b="0" i="0" u="none" strike="noStrike" baseline="0" dirty="0">
                          <a:solidFill>
                            <a:srgbClr val="000000"/>
                          </a:solidFill>
                          <a:latin typeface="Arial" panose="020B0604020202020204" pitchFamily="34" charset="0"/>
                        </a:rPr>
                        <a:t>MC and Durban Family Court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baseline="0" dirty="0">
                          <a:solidFill>
                            <a:schemeClr val="bg1"/>
                          </a:solidFill>
                          <a:latin typeface="Arial" panose="020B0604020202020204" pitchFamily="34" charset="0"/>
                        </a:rPr>
                        <a:t>2 </a:t>
                      </a:r>
                      <a:r>
                        <a:rPr lang="en-US" sz="1400" b="0" i="0" u="none" strike="noStrike" baseline="0" dirty="0" smtClean="0">
                          <a:solidFill>
                            <a:schemeClr val="bg1"/>
                          </a:solidFill>
                          <a:latin typeface="Arial" panose="020B0604020202020204" pitchFamily="34" charset="0"/>
                        </a:rPr>
                        <a:t>Dimbaza </a:t>
                      </a:r>
                      <a:r>
                        <a:rPr lang="en-US" sz="1400" b="0" i="0" u="none" strike="noStrike" baseline="0" dirty="0">
                          <a:solidFill>
                            <a:schemeClr val="bg1"/>
                          </a:solidFill>
                          <a:latin typeface="Arial" panose="020B0604020202020204" pitchFamily="34" charset="0"/>
                        </a:rPr>
                        <a:t>MC and Durban Family Court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6"/>
                  </a:ext>
                </a:extLst>
              </a:tr>
            </a:tbl>
          </a:graphicData>
        </a:graphic>
      </p:graphicFrame>
      <p:sp>
        <p:nvSpPr>
          <p:cNvPr id="3" name="Rectangle 2"/>
          <p:cNvSpPr/>
          <p:nvPr/>
        </p:nvSpPr>
        <p:spPr>
          <a:xfrm>
            <a:off x="578069" y="793647"/>
            <a:ext cx="8031070" cy="1015663"/>
          </a:xfrm>
          <a:prstGeom prst="rect">
            <a:avLst/>
          </a:prstGeom>
        </p:spPr>
        <p:txBody>
          <a:bodyPr wrap="square">
            <a:spAutoFit/>
          </a:bodyPr>
          <a:lstStyle/>
          <a:p>
            <a:pPr algn="just"/>
            <a:endParaRPr lang="en-US" sz="1200" b="1" dirty="0">
              <a:solidFill>
                <a:srgbClr val="000000"/>
              </a:solidFill>
              <a:latin typeface="Arial" panose="020B0604020202020204" pitchFamily="34" charset="0"/>
            </a:endParaRPr>
          </a:p>
          <a:p>
            <a:pPr algn="just"/>
            <a:r>
              <a:rPr lang="en-US" sz="1400" b="1" dirty="0" smtClean="0">
                <a:solidFill>
                  <a:srgbClr val="000000"/>
                </a:solidFill>
                <a:latin typeface="Arial" panose="020B0604020202020204" pitchFamily="34" charset="0"/>
              </a:rPr>
              <a:t>Outcome 3 : </a:t>
            </a:r>
            <a:r>
              <a:rPr lang="en-US" sz="1400" b="1" dirty="0">
                <a:solidFill>
                  <a:srgbClr val="000000"/>
                </a:solidFill>
                <a:latin typeface="Arial" panose="020B0604020202020204" pitchFamily="34" charset="0"/>
              </a:rPr>
              <a:t>Increased access to justice services</a:t>
            </a:r>
            <a:endParaRPr lang="en-US" sz="1400" dirty="0">
              <a:solidFill>
                <a:srgbClr val="000000"/>
              </a:solidFill>
              <a:latin typeface="Arial" panose="020B0604020202020204" pitchFamily="34" charset="0"/>
            </a:endParaRPr>
          </a:p>
          <a:p>
            <a:pPr algn="just"/>
            <a:endParaRPr lang="en-US" sz="1600" dirty="0">
              <a:solidFill>
                <a:srgbClr val="000000"/>
              </a:solidFill>
              <a:latin typeface="Arial" panose="020B0604020202020204" pitchFamily="34" charset="0"/>
            </a:endParaRPr>
          </a:p>
          <a:p>
            <a:pPr algn="just"/>
            <a:endParaRPr lang="en-US" sz="1600" dirty="0">
              <a:solidFill>
                <a:srgbClr val="000000"/>
              </a:solidFill>
              <a:latin typeface="Arial" panose="020B0604020202020204" pitchFamily="34" charset="0"/>
            </a:endParaRPr>
          </a:p>
        </p:txBody>
      </p:sp>
      <p:sp>
        <p:nvSpPr>
          <p:cNvPr id="8" name="Rectangle 7"/>
          <p:cNvSpPr/>
          <p:nvPr/>
        </p:nvSpPr>
        <p:spPr>
          <a:xfrm>
            <a:off x="608682" y="510619"/>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a:t>
            </a:r>
            <a:r>
              <a:rPr lang="en-ZA" altLang="en-US" b="1" dirty="0" smtClean="0">
                <a:solidFill>
                  <a:schemeClr val="bg1"/>
                </a:solidFill>
                <a:latin typeface="Arial" panose="020B0604020202020204" pitchFamily="34" charset="0"/>
                <a:cs typeface="Arial" panose="020B0604020202020204" pitchFamily="34" charset="0"/>
              </a:rPr>
              <a:t>2 : COURT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621746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18866" y="899097"/>
            <a:ext cx="7599406" cy="52552"/>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2" name="Table 1"/>
          <p:cNvGraphicFramePr>
            <a:graphicFrameLocks noGrp="1"/>
          </p:cNvGraphicFramePr>
          <p:nvPr>
            <p:extLst>
              <p:ext uri="{D42A27DB-BD31-4B8C-83A1-F6EECF244321}">
                <p14:modId xmlns="" xmlns:p14="http://schemas.microsoft.com/office/powerpoint/2010/main" val="1717766996"/>
              </p:ext>
            </p:extLst>
          </p:nvPr>
        </p:nvGraphicFramePr>
        <p:xfrm>
          <a:off x="709683" y="1336029"/>
          <a:ext cx="7691730" cy="4440068"/>
        </p:xfrm>
        <a:graphic>
          <a:graphicData uri="http://schemas.openxmlformats.org/drawingml/2006/table">
            <a:tbl>
              <a:tblPr>
                <a:tableStyleId>{2D5ABB26-0587-4C30-8999-92F81FD0307C}</a:tableStyleId>
              </a:tblPr>
              <a:tblGrid>
                <a:gridCol w="3138986">
                  <a:extLst>
                    <a:ext uri="{9D8B030D-6E8A-4147-A177-3AD203B41FA5}">
                      <a16:colId xmlns="" xmlns:a16="http://schemas.microsoft.com/office/drawing/2014/main" val="20000"/>
                    </a:ext>
                  </a:extLst>
                </a:gridCol>
                <a:gridCol w="1310185">
                  <a:extLst>
                    <a:ext uri="{9D8B030D-6E8A-4147-A177-3AD203B41FA5}">
                      <a16:colId xmlns="" xmlns:a16="http://schemas.microsoft.com/office/drawing/2014/main" val="20001"/>
                    </a:ext>
                  </a:extLst>
                </a:gridCol>
                <a:gridCol w="1565796">
                  <a:extLst>
                    <a:ext uri="{9D8B030D-6E8A-4147-A177-3AD203B41FA5}">
                      <a16:colId xmlns="" xmlns:a16="http://schemas.microsoft.com/office/drawing/2014/main" val="20002"/>
                    </a:ext>
                  </a:extLst>
                </a:gridCol>
                <a:gridCol w="1676763">
                  <a:extLst>
                    <a:ext uri="{9D8B030D-6E8A-4147-A177-3AD203B41FA5}">
                      <a16:colId xmlns="" xmlns:a16="http://schemas.microsoft.com/office/drawing/2014/main" val="20003"/>
                    </a:ext>
                  </a:extLst>
                </a:gridCol>
              </a:tblGrid>
              <a:tr h="831780">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i="0" u="none" strike="noStrike" baseline="0" dirty="0">
                          <a:solidFill>
                            <a:schemeClr val="bg1"/>
                          </a:solidFill>
                          <a:latin typeface="Arial" panose="020B0604020202020204" pitchFamily="34" charset="0"/>
                        </a:rPr>
                        <a:t>Audited Actual Achievement Performance </a:t>
                      </a:r>
                      <a:endParaRPr lang="en-ZA" sz="1400" b="0" i="0" u="none" strike="noStrike" baseline="0" dirty="0">
                        <a:solidFill>
                          <a:schemeClr val="bg1"/>
                        </a:solidFill>
                        <a:latin typeface="Arial" panose="020B0604020202020204" pitchFamily="34" charset="0"/>
                      </a:endParaRPr>
                    </a:p>
                    <a:p>
                      <a:pPr algn="ctr"/>
                      <a:r>
                        <a:rPr lang="en-ZA" sz="1400" b="1" i="0" u="none" strike="noStrike" baseline="0" dirty="0">
                          <a:solidFill>
                            <a:schemeClr val="bg1"/>
                          </a:solidFill>
                          <a:latin typeface="Arial" panose="020B0604020202020204" pitchFamily="34" charset="0"/>
                        </a:rPr>
                        <a:t>2019/2020 </a:t>
                      </a:r>
                      <a:endParaRPr lang="en-ZA" sz="1400" b="0" i="0" u="none" strike="noStrike" baseline="0" dirty="0">
                        <a:solidFill>
                          <a:schemeClr val="bg1"/>
                        </a:solidFill>
                        <a:latin typeface="Arial" panose="020B0604020202020204"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Planned Annual Target </a:t>
                      </a:r>
                      <a:endPar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2020/2021 </a:t>
                      </a:r>
                      <a:endParaRPr lang="en-ZA" sz="1400" b="0" i="0" u="none" strike="noStrike" baseline="0" dirty="0">
                        <a:solidFill>
                          <a:schemeClr val="bg1"/>
                        </a:solidFill>
                        <a:latin typeface="Arial" panose="020B0604020202020204"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Actual Achievement Performance </a:t>
                      </a:r>
                      <a:endPar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2020/2021 </a:t>
                      </a:r>
                      <a:r>
                        <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455044">
                <a:tc>
                  <a:txBody>
                    <a:bodyPr/>
                    <a:lstStyle/>
                    <a:p>
                      <a:pPr algn="l"/>
                      <a:r>
                        <a:rPr lang="en-US" sz="1400" b="0" i="0" u="none" strike="noStrike" baseline="0" dirty="0">
                          <a:solidFill>
                            <a:srgbClr val="000000"/>
                          </a:solidFill>
                          <a:latin typeface="Arial" panose="020B0604020202020204" pitchFamily="34" charset="0"/>
                        </a:rPr>
                        <a:t>3.8.1 </a:t>
                      </a:r>
                      <a:r>
                        <a:rPr lang="en-US" sz="1400" b="0" i="0" u="none" strike="noStrike" baseline="0" dirty="0" smtClean="0">
                          <a:solidFill>
                            <a:srgbClr val="000000"/>
                          </a:solidFill>
                          <a:latin typeface="Arial" panose="020B0604020202020204" pitchFamily="34" charset="0"/>
                        </a:rPr>
                        <a:t> Number </a:t>
                      </a:r>
                      <a:r>
                        <a:rPr lang="en-US" sz="1400" b="0" i="0" u="none" strike="noStrike" baseline="0" dirty="0">
                          <a:solidFill>
                            <a:srgbClr val="000000"/>
                          </a:solidFill>
                          <a:latin typeface="Arial" panose="020B0604020202020204" pitchFamily="34" charset="0"/>
                        </a:rPr>
                        <a:t>of facilities with term </a:t>
                      </a:r>
                      <a:r>
                        <a:rPr lang="en-ZA" sz="1400" b="0" i="0" u="none" strike="noStrike" baseline="0" dirty="0">
                          <a:solidFill>
                            <a:srgbClr val="000000"/>
                          </a:solidFill>
                          <a:latin typeface="Arial" panose="020B0604020202020204" pitchFamily="34" charset="0"/>
                        </a:rPr>
                        <a:t>contracts for unplanned </a:t>
                      </a:r>
                      <a:r>
                        <a:rPr lang="en-ZA" sz="1400" b="0" i="0" u="none" strike="noStrike" baseline="0" dirty="0" smtClean="0">
                          <a:solidFill>
                            <a:srgbClr val="000000"/>
                          </a:solidFill>
                          <a:latin typeface="Arial" panose="020B0604020202020204" pitchFamily="34" charset="0"/>
                        </a:rPr>
                        <a:t>maintenance</a:t>
                      </a:r>
                      <a:endParaRPr lang="en-ZA" sz="1400" b="0" i="0" u="none" strike="noStrike" baseline="0" dirty="0">
                        <a:solidFill>
                          <a:srgbClr val="000000"/>
                        </a:solidFill>
                        <a:latin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rgbClr val="000000"/>
                          </a:solidFill>
                          <a:latin typeface="Arial" panose="020B0604020202020204" pitchFamily="34" charset="0"/>
                          <a:ea typeface="+mn-ea"/>
                          <a:cs typeface="+mn-cs"/>
                        </a:rPr>
                        <a:t>-</a:t>
                      </a: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rgbClr val="000000"/>
                          </a:solidFill>
                          <a:latin typeface="Arial" panose="020B0604020202020204" pitchFamily="34" charset="0"/>
                          <a:ea typeface="+mn-ea"/>
                          <a:cs typeface="+mn-cs"/>
                        </a:rPr>
                        <a:t>10</a:t>
                      </a: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bg1"/>
                          </a:solidFill>
                          <a:latin typeface="Arial" panose="020B0604020202020204" pitchFamily="34" charset="0"/>
                          <a:ea typeface="+mn-ea"/>
                          <a:cs typeface="+mn-cs"/>
                        </a:rPr>
                        <a:t>0</a:t>
                      </a:r>
                      <a:endParaRPr lang="en-ZA" sz="1400" b="0" i="0" u="none" strike="noStrike" kern="1200" baseline="0" dirty="0">
                        <a:solidFill>
                          <a:schemeClr val="bg1"/>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5"/>
                  </a:ext>
                </a:extLst>
              </a:tr>
              <a:tr h="1024639">
                <a:tc>
                  <a:txBody>
                    <a:bodyPr/>
                    <a:lstStyle/>
                    <a:p>
                      <a:pPr algn="l"/>
                      <a:r>
                        <a:rPr lang="en-US" sz="1400" b="0" i="0" u="none" strike="noStrike" baseline="0" dirty="0" smtClean="0">
                          <a:solidFill>
                            <a:srgbClr val="000000"/>
                          </a:solidFill>
                          <a:latin typeface="Arial" panose="020B0604020202020204" pitchFamily="34" charset="0"/>
                        </a:rPr>
                        <a:t> 3.9.1  Percentage </a:t>
                      </a:r>
                      <a:r>
                        <a:rPr lang="en-US" sz="1400" b="0" i="0" u="none" strike="noStrike" baseline="0" dirty="0">
                          <a:solidFill>
                            <a:srgbClr val="000000"/>
                          </a:solidFill>
                          <a:latin typeface="Arial" panose="020B0604020202020204" pitchFamily="34" charset="0"/>
                        </a:rPr>
                        <a:t>of disability-related complaints and investigations where reasonable measures were provided (level of access to justice by sex, age and disability</a:t>
                      </a:r>
                    </a:p>
                  </a:txBody>
                  <a:tcPr marL="3437" marR="3437" marT="343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rgbClr val="000000"/>
                          </a:solidFill>
                          <a:latin typeface="Arial" panose="020B0604020202020204" pitchFamily="34" charset="0"/>
                          <a:ea typeface="+mn-ea"/>
                          <a:cs typeface="+mn-cs"/>
                        </a:rPr>
                        <a:t>-</a:t>
                      </a: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baseline="0" dirty="0">
                          <a:solidFill>
                            <a:srgbClr val="000000"/>
                          </a:solidFill>
                          <a:latin typeface="Arial" panose="020B0604020202020204" pitchFamily="34" charset="0"/>
                        </a:rPr>
                        <a:t>Policy framework on management of disability complains and investigations </a:t>
                      </a: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baseline="0" dirty="0">
                          <a:solidFill>
                            <a:schemeClr val="bg1"/>
                          </a:solidFill>
                          <a:latin typeface="Arial" panose="020B0604020202020204" pitchFamily="34" charset="0"/>
                        </a:rPr>
                        <a:t>Policy framework on management of disability complains and investigations developed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6"/>
                  </a:ext>
                </a:extLst>
              </a:tr>
              <a:tr h="919511">
                <a:tc>
                  <a:txBody>
                    <a:bodyPr/>
                    <a:lstStyle/>
                    <a:p>
                      <a:pPr algn="l"/>
                      <a:r>
                        <a:rPr lang="en-US" sz="1400" b="0" i="0" u="none" strike="noStrike" baseline="0" dirty="0" smtClean="0">
                          <a:solidFill>
                            <a:srgbClr val="000000"/>
                          </a:solidFill>
                          <a:latin typeface="Arial" panose="020B0604020202020204" pitchFamily="34" charset="0"/>
                        </a:rPr>
                        <a:t> 3.10.1  </a:t>
                      </a:r>
                      <a:r>
                        <a:rPr lang="en-US" sz="1400" b="0" i="0" u="none" strike="noStrike" baseline="0" dirty="0">
                          <a:solidFill>
                            <a:srgbClr val="000000"/>
                          </a:solidFill>
                          <a:latin typeface="Arial" panose="020B0604020202020204" pitchFamily="34" charset="0"/>
                        </a:rPr>
                        <a:t>Percentage of Family Advocate litigation matters finalised within 12 months from the date of </a:t>
                      </a:r>
                      <a:r>
                        <a:rPr lang="en-ZA" sz="1400" b="0" i="0" u="none" strike="noStrike" baseline="0" dirty="0">
                          <a:solidFill>
                            <a:srgbClr val="000000"/>
                          </a:solidFill>
                          <a:latin typeface="Arial" panose="020B0604020202020204" pitchFamily="34" charset="0"/>
                        </a:rPr>
                        <a:t>opening the matter 	</a:t>
                      </a:r>
                    </a:p>
                  </a:txBody>
                  <a:tcPr marL="9526" marR="9526" marT="9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baseline="0" dirty="0">
                          <a:solidFill>
                            <a:srgbClr val="000000"/>
                          </a:solidFill>
                          <a:latin typeface="Arial" panose="020B0604020202020204" pitchFamily="34" charset="0"/>
                        </a:rPr>
                        <a:t>92%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baseline="0" dirty="0">
                          <a:solidFill>
                            <a:srgbClr val="000000"/>
                          </a:solidFill>
                          <a:latin typeface="Arial" panose="020B0604020202020204" pitchFamily="34" charset="0"/>
                        </a:rPr>
                        <a:t>40%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baseline="0" dirty="0">
                          <a:solidFill>
                            <a:schemeClr val="bg1"/>
                          </a:solidFill>
                          <a:latin typeface="Arial" panose="020B0604020202020204" pitchFamily="34" charset="0"/>
                        </a:rPr>
                        <a:t>85%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r h="1138400">
                <a:tc>
                  <a:txBody>
                    <a:bodyPr/>
                    <a:lstStyle/>
                    <a:p>
                      <a:pPr algn="l"/>
                      <a:r>
                        <a:rPr lang="en-US" sz="1400" b="0" i="0" u="none" strike="noStrike" baseline="0" dirty="0">
                          <a:solidFill>
                            <a:srgbClr val="000000"/>
                          </a:solidFill>
                          <a:latin typeface="Arial" panose="020B0604020202020204" pitchFamily="34" charset="0"/>
                        </a:rPr>
                        <a:t>3.11.1 </a:t>
                      </a:r>
                      <a:r>
                        <a:rPr lang="en-US" sz="1400" b="0" i="0" u="none" strike="noStrike" baseline="0" dirty="0" smtClean="0">
                          <a:solidFill>
                            <a:srgbClr val="000000"/>
                          </a:solidFill>
                          <a:latin typeface="Arial" panose="020B0604020202020204" pitchFamily="34" charset="0"/>
                        </a:rPr>
                        <a:t> Percentage </a:t>
                      </a:r>
                      <a:r>
                        <a:rPr lang="en-US" sz="1400" b="0" i="0" u="none" strike="noStrike" baseline="0" dirty="0">
                          <a:solidFill>
                            <a:srgbClr val="000000"/>
                          </a:solidFill>
                          <a:latin typeface="Arial" panose="020B0604020202020204" pitchFamily="34" charset="0"/>
                        </a:rPr>
                        <a:t>of Family Advocate non-litigation matters finalised within 6 months from the date of opening the matter (Mediation, Conciliation and Negotiation)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baseline="0" dirty="0">
                          <a:solidFill>
                            <a:srgbClr val="000000"/>
                          </a:solidFill>
                          <a:latin typeface="Arial" panose="020B0604020202020204" pitchFamily="34" charset="0"/>
                        </a:rPr>
                        <a:t>92%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baseline="0" dirty="0">
                          <a:solidFill>
                            <a:srgbClr val="000000"/>
                          </a:solidFill>
                          <a:latin typeface="Arial" panose="020B0604020202020204" pitchFamily="34" charset="0"/>
                        </a:rPr>
                        <a:t>35%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baseline="0" dirty="0">
                          <a:solidFill>
                            <a:schemeClr val="bg1"/>
                          </a:solidFill>
                          <a:latin typeface="Arial" panose="020B0604020202020204" pitchFamily="34" charset="0"/>
                        </a:rPr>
                        <a:t>81%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4"/>
                  </a:ext>
                </a:extLst>
              </a:tr>
            </a:tbl>
          </a:graphicData>
        </a:graphic>
      </p:graphicFrame>
      <p:sp>
        <p:nvSpPr>
          <p:cNvPr id="5" name="Rectangle 4"/>
          <p:cNvSpPr/>
          <p:nvPr/>
        </p:nvSpPr>
        <p:spPr>
          <a:xfrm>
            <a:off x="607287" y="982086"/>
            <a:ext cx="7794127" cy="307777"/>
          </a:xfrm>
          <a:prstGeom prst="rect">
            <a:avLst/>
          </a:prstGeom>
        </p:spPr>
        <p:txBody>
          <a:bodyPr wrap="square">
            <a:spAutoFit/>
          </a:bodyPr>
          <a:lstStyle/>
          <a:p>
            <a:pPr algn="just"/>
            <a:r>
              <a:rPr lang="en-US" sz="1400" b="1" dirty="0">
                <a:solidFill>
                  <a:srgbClr val="000000"/>
                </a:solidFill>
                <a:latin typeface="Arial" panose="020B0604020202020204" pitchFamily="34" charset="0"/>
              </a:rPr>
              <a:t>Outcome 3: Increased access to justice </a:t>
            </a:r>
            <a:r>
              <a:rPr lang="en-US" sz="1400" b="1" dirty="0" smtClean="0">
                <a:solidFill>
                  <a:srgbClr val="000000"/>
                </a:solidFill>
                <a:latin typeface="Arial" panose="020B0604020202020204" pitchFamily="34" charset="0"/>
              </a:rPr>
              <a:t>services</a:t>
            </a:r>
            <a:endParaRPr lang="en-ZA" sz="1400" dirty="0"/>
          </a:p>
        </p:txBody>
      </p:sp>
      <p:sp>
        <p:nvSpPr>
          <p:cNvPr id="7" name="Rectangle 6"/>
          <p:cNvSpPr/>
          <p:nvPr/>
        </p:nvSpPr>
        <p:spPr>
          <a:xfrm>
            <a:off x="718866" y="491440"/>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a:t>
            </a:r>
            <a:r>
              <a:rPr lang="en-ZA" altLang="en-US" b="1" dirty="0" smtClean="0">
                <a:solidFill>
                  <a:schemeClr val="bg1"/>
                </a:solidFill>
                <a:latin typeface="Arial" panose="020B0604020202020204" pitchFamily="34" charset="0"/>
                <a:cs typeface="Arial" panose="020B0604020202020204" pitchFamily="34" charset="0"/>
              </a:rPr>
              <a:t>2 : COURT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35459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3285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latin typeface="Arial" panose="020B0604020202020204" pitchFamily="34" charset="0"/>
                <a:cs typeface="Arial" panose="020B0604020202020204" pitchFamily="34" charset="0"/>
              </a:rPr>
              <a:t>2. PERFORMANCE </a:t>
            </a:r>
            <a:r>
              <a:rPr lang="en-ZA" b="1" dirty="0" smtClean="0">
                <a:latin typeface="Arial" panose="020B0604020202020204" pitchFamily="34" charset="0"/>
                <a:cs typeface="Arial" panose="020B0604020202020204" pitchFamily="34" charset="0"/>
              </a:rPr>
              <a:t>OVERVIEW</a:t>
            </a:r>
            <a:endParaRPr lang="en-ZA" b="1" dirty="0">
              <a:latin typeface="Arial" panose="020B0604020202020204" pitchFamily="34" charset="0"/>
              <a:cs typeface="Arial" panose="020B0604020202020204" pitchFamily="34" charset="0"/>
            </a:endParaRPr>
          </a:p>
        </p:txBody>
      </p:sp>
      <p:sp>
        <p:nvSpPr>
          <p:cNvPr id="3" name="TextBox 2"/>
          <p:cNvSpPr txBox="1"/>
          <p:nvPr/>
        </p:nvSpPr>
        <p:spPr>
          <a:xfrm>
            <a:off x="758075" y="1494009"/>
            <a:ext cx="7566201" cy="923330"/>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PROGRAMME 1</a:t>
            </a:r>
          </a:p>
          <a:p>
            <a:endParaRPr lang="en-ZA" b="1" dirty="0">
              <a:latin typeface="Arial" panose="020B0604020202020204" pitchFamily="34" charset="0"/>
              <a:cs typeface="Arial" panose="020B0604020202020204" pitchFamily="34" charset="0"/>
            </a:endParaRPr>
          </a:p>
          <a:p>
            <a:r>
              <a:rPr lang="en-ZA" sz="1600" dirty="0" smtClean="0">
                <a:latin typeface="Arial" panose="020B0604020202020204" pitchFamily="34" charset="0"/>
                <a:cs typeface="Arial" panose="020B0604020202020204" pitchFamily="34" charset="0"/>
              </a:rPr>
              <a:t>6 out of 15 (40%) Annual </a:t>
            </a:r>
            <a:r>
              <a:rPr lang="en-ZA" sz="1600" dirty="0">
                <a:latin typeface="Arial" panose="020B0604020202020204" pitchFamily="34" charset="0"/>
                <a:cs typeface="Arial" panose="020B0604020202020204" pitchFamily="34" charset="0"/>
              </a:rPr>
              <a:t>P</a:t>
            </a:r>
            <a:r>
              <a:rPr lang="en-ZA" sz="1600" dirty="0" smtClean="0">
                <a:latin typeface="Arial" panose="020B0604020202020204" pitchFamily="34" charset="0"/>
                <a:cs typeface="Arial" panose="020B0604020202020204" pitchFamily="34" charset="0"/>
              </a:rPr>
              <a:t>lanned </a:t>
            </a:r>
            <a:r>
              <a:rPr lang="en-ZA" sz="1600" dirty="0">
                <a:latin typeface="Arial" panose="020B0604020202020204" pitchFamily="34" charset="0"/>
                <a:cs typeface="Arial" panose="020B0604020202020204" pitchFamily="34" charset="0"/>
              </a:rPr>
              <a:t>T</a:t>
            </a:r>
            <a:r>
              <a:rPr lang="en-ZA" sz="1600" dirty="0" smtClean="0">
                <a:latin typeface="Arial" panose="020B0604020202020204" pitchFamily="34" charset="0"/>
                <a:cs typeface="Arial" panose="020B0604020202020204" pitchFamily="34" charset="0"/>
              </a:rPr>
              <a:t>argets were achieved</a:t>
            </a:r>
            <a:endParaRPr lang="en-ZA" b="1"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 xmlns:p14="http://schemas.microsoft.com/office/powerpoint/2010/main" val="3604859450"/>
              </p:ext>
            </p:extLst>
          </p:nvPr>
        </p:nvGraphicFramePr>
        <p:xfrm>
          <a:off x="758076" y="2499775"/>
          <a:ext cx="7468645" cy="37156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5084351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18866" y="1099467"/>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2" name="Table 1"/>
          <p:cNvGraphicFramePr>
            <a:graphicFrameLocks noGrp="1"/>
          </p:cNvGraphicFramePr>
          <p:nvPr>
            <p:extLst>
              <p:ext uri="{D42A27DB-BD31-4B8C-83A1-F6EECF244321}">
                <p14:modId xmlns="" xmlns:p14="http://schemas.microsoft.com/office/powerpoint/2010/main" val="282976262"/>
              </p:ext>
            </p:extLst>
          </p:nvPr>
        </p:nvGraphicFramePr>
        <p:xfrm>
          <a:off x="303856" y="1621032"/>
          <a:ext cx="8151317" cy="3579618"/>
        </p:xfrm>
        <a:graphic>
          <a:graphicData uri="http://schemas.openxmlformats.org/drawingml/2006/table">
            <a:tbl>
              <a:tblPr>
                <a:tableStyleId>{2D5ABB26-0587-4C30-8999-92F81FD0307C}</a:tableStyleId>
              </a:tblPr>
              <a:tblGrid>
                <a:gridCol w="2475780">
                  <a:extLst>
                    <a:ext uri="{9D8B030D-6E8A-4147-A177-3AD203B41FA5}">
                      <a16:colId xmlns="" xmlns:a16="http://schemas.microsoft.com/office/drawing/2014/main" val="20000"/>
                    </a:ext>
                  </a:extLst>
                </a:gridCol>
                <a:gridCol w="1534862">
                  <a:extLst>
                    <a:ext uri="{9D8B030D-6E8A-4147-A177-3AD203B41FA5}">
                      <a16:colId xmlns="" xmlns:a16="http://schemas.microsoft.com/office/drawing/2014/main" val="20001"/>
                    </a:ext>
                  </a:extLst>
                </a:gridCol>
                <a:gridCol w="1984323">
                  <a:extLst>
                    <a:ext uri="{9D8B030D-6E8A-4147-A177-3AD203B41FA5}">
                      <a16:colId xmlns="" xmlns:a16="http://schemas.microsoft.com/office/drawing/2014/main" val="20002"/>
                    </a:ext>
                  </a:extLst>
                </a:gridCol>
                <a:gridCol w="2156352">
                  <a:extLst>
                    <a:ext uri="{9D8B030D-6E8A-4147-A177-3AD203B41FA5}">
                      <a16:colId xmlns="" xmlns:a16="http://schemas.microsoft.com/office/drawing/2014/main" val="20003"/>
                    </a:ext>
                  </a:extLst>
                </a:gridCol>
              </a:tblGrid>
              <a:tr h="956355">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i="0" u="none" strike="noStrike" baseline="0" dirty="0">
                          <a:solidFill>
                            <a:schemeClr val="bg1"/>
                          </a:solidFill>
                          <a:latin typeface="Arial" panose="020B0604020202020204" pitchFamily="34" charset="0"/>
                        </a:rPr>
                        <a:t>Audited Actual Achievement Performance </a:t>
                      </a:r>
                      <a:endParaRPr lang="en-ZA" sz="1400" b="0" i="0" u="none" strike="noStrike" baseline="0" dirty="0">
                        <a:solidFill>
                          <a:schemeClr val="bg1"/>
                        </a:solidFill>
                        <a:latin typeface="Arial" panose="020B0604020202020204" pitchFamily="34" charset="0"/>
                      </a:endParaRPr>
                    </a:p>
                    <a:p>
                      <a:pPr algn="ctr"/>
                      <a:r>
                        <a:rPr lang="en-ZA" sz="1400" b="1" i="0" u="none" strike="noStrike" baseline="0" dirty="0">
                          <a:solidFill>
                            <a:schemeClr val="bg1"/>
                          </a:solidFill>
                          <a:latin typeface="Arial" panose="020B0604020202020204" pitchFamily="34" charset="0"/>
                        </a:rPr>
                        <a:t>2019/2020 </a:t>
                      </a:r>
                      <a:endParaRPr lang="en-ZA" sz="1400" b="0" i="0" u="none" strike="noStrike" baseline="0" dirty="0">
                        <a:solidFill>
                          <a:schemeClr val="bg1"/>
                        </a:solidFill>
                        <a:latin typeface="Arial" panose="020B0604020202020204"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Planned Annual Target </a:t>
                      </a:r>
                      <a:endPar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2020/2021 </a:t>
                      </a:r>
                      <a:endParaRPr lang="en-ZA" sz="1400" b="0" i="0" u="none" strike="noStrike" baseline="0" dirty="0">
                        <a:solidFill>
                          <a:schemeClr val="bg1"/>
                        </a:solidFill>
                        <a:latin typeface="Arial" panose="020B0604020202020204"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Actual Achievement Performance </a:t>
                      </a:r>
                      <a:endPar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2020/2021 </a:t>
                      </a:r>
                      <a:r>
                        <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956354">
                <a:tc>
                  <a:txBody>
                    <a:bodyPr/>
                    <a:lstStyle/>
                    <a:p>
                      <a:pPr algn="l"/>
                      <a:r>
                        <a:rPr lang="en-US" sz="1400" b="0" i="0" u="none" strike="noStrike" baseline="0" dirty="0" smtClean="0">
                          <a:solidFill>
                            <a:srgbClr val="000000"/>
                          </a:solidFill>
                          <a:latin typeface="Arial" panose="020B0604020202020204" pitchFamily="34" charset="0"/>
                        </a:rPr>
                        <a:t>3.12.1  Percentage </a:t>
                      </a:r>
                      <a:r>
                        <a:rPr lang="en-US" sz="1400" b="0" i="0" u="none" strike="noStrike" baseline="0" dirty="0">
                          <a:solidFill>
                            <a:srgbClr val="000000"/>
                          </a:solidFill>
                          <a:latin typeface="Arial" panose="020B0604020202020204" pitchFamily="34" charset="0"/>
                        </a:rPr>
                        <a:t>of maintenance matters finalised within 90 days from the date of proper service of process </a:t>
                      </a:r>
                    </a:p>
                  </a:txBody>
                  <a:tcPr marL="3437" marR="3437" marT="343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baseline="0" dirty="0" smtClean="0">
                          <a:solidFill>
                            <a:srgbClr val="000000"/>
                          </a:solidFill>
                          <a:latin typeface="Arial" panose="020B0604020202020204" pitchFamily="34" charset="0"/>
                        </a:rPr>
                        <a:t>       84</a:t>
                      </a:r>
                      <a:r>
                        <a:rPr lang="en-ZA" sz="1400" b="0" i="0" u="none" strike="noStrike" baseline="0" dirty="0">
                          <a:solidFill>
                            <a:srgbClr val="000000"/>
                          </a:solidFill>
                          <a:latin typeface="Arial" panose="020B0604020202020204" pitchFamily="34" charset="0"/>
                        </a:rPr>
                        <a:t>% 	</a:t>
                      </a:r>
                    </a:p>
                    <a:p>
                      <a:pPr algn="ct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baseline="0" dirty="0">
                          <a:solidFill>
                            <a:srgbClr val="000000"/>
                          </a:solidFill>
                          <a:latin typeface="Arial" panose="020B0604020202020204" pitchFamily="34" charset="0"/>
                        </a:rPr>
                        <a:t>72% 	</a:t>
                      </a:r>
                    </a:p>
                    <a:p>
                      <a:pPr algn="ct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baseline="0" dirty="0">
                          <a:solidFill>
                            <a:schemeClr val="bg1"/>
                          </a:solidFill>
                          <a:latin typeface="Arial" panose="020B0604020202020204" pitchFamily="34" charset="0"/>
                        </a:rPr>
                        <a:t>85% 	</a:t>
                      </a:r>
                    </a:p>
                    <a:p>
                      <a:pPr algn="ctr"/>
                      <a:endParaRPr lang="en-ZA" sz="1400" b="0" i="0" u="none" strike="noStrike" kern="1200" baseline="0" dirty="0">
                        <a:solidFill>
                          <a:schemeClr val="bg1"/>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6"/>
                  </a:ext>
                </a:extLst>
              </a:tr>
              <a:tr h="1666909">
                <a:tc>
                  <a:txBody>
                    <a:bodyPr/>
                    <a:lstStyle/>
                    <a:p>
                      <a:pPr algn="l"/>
                      <a:r>
                        <a:rPr lang="en-US" sz="1400" b="0" i="0" u="none" strike="noStrike" baseline="0" dirty="0">
                          <a:solidFill>
                            <a:srgbClr val="000000"/>
                          </a:solidFill>
                          <a:latin typeface="Arial" panose="020B0604020202020204" pitchFamily="34" charset="0"/>
                        </a:rPr>
                        <a:t>3.13.1 </a:t>
                      </a:r>
                      <a:r>
                        <a:rPr lang="en-US" sz="1400" b="0" i="0" u="none" strike="noStrike" baseline="0" dirty="0" smtClean="0">
                          <a:solidFill>
                            <a:srgbClr val="000000"/>
                          </a:solidFill>
                          <a:latin typeface="Arial" panose="020B0604020202020204" pitchFamily="34" charset="0"/>
                        </a:rPr>
                        <a:t> Policy </a:t>
                      </a:r>
                      <a:r>
                        <a:rPr lang="en-US" sz="1400" b="0" i="0" u="none" strike="noStrike" baseline="0" dirty="0">
                          <a:solidFill>
                            <a:srgbClr val="000000"/>
                          </a:solidFill>
                          <a:latin typeface="Arial" panose="020B0604020202020204" pitchFamily="34" charset="0"/>
                        </a:rPr>
                        <a:t>recommendations for the review of the Criminal Procedure Act submitted to the Minister for approval by 31 March 2021 	</a:t>
                      </a:r>
                    </a:p>
                  </a:txBody>
                  <a:tcPr marL="9526" marR="9526" marT="9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rgbClr val="000000"/>
                          </a:solidFill>
                          <a:latin typeface="Arial" panose="020B0604020202020204" pitchFamily="34" charset="0"/>
                          <a:ea typeface="+mn-ea"/>
                          <a:cs typeface="+mn-cs"/>
                        </a:rPr>
                        <a:t>-</a:t>
                      </a: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baseline="0" dirty="0">
                          <a:solidFill>
                            <a:srgbClr val="000000"/>
                          </a:solidFill>
                          <a:latin typeface="Arial" panose="020B0604020202020204" pitchFamily="34" charset="0"/>
                        </a:rPr>
                        <a:t>Terms of Reference and Policy Framework for the review of the Criminal Procedure Act to be submitted to the Minister for approval by 31 March 2021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baseline="0" dirty="0">
                          <a:solidFill>
                            <a:schemeClr val="bg1"/>
                          </a:solidFill>
                          <a:latin typeface="Arial" panose="020B0604020202020204" pitchFamily="34" charset="0"/>
                        </a:rPr>
                        <a:t>Terms of Reference and Policy Framework for the review of the Criminal -Procedure Act were submitted to the Minister for approval by 31 March 2021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2365120033"/>
                  </a:ext>
                </a:extLst>
              </a:tr>
            </a:tbl>
          </a:graphicData>
        </a:graphic>
      </p:graphicFrame>
      <p:sp>
        <p:nvSpPr>
          <p:cNvPr id="3" name="Rectangle 2"/>
          <p:cNvSpPr/>
          <p:nvPr/>
        </p:nvSpPr>
        <p:spPr>
          <a:xfrm>
            <a:off x="358257" y="1227035"/>
            <a:ext cx="7759998" cy="1138773"/>
          </a:xfrm>
          <a:prstGeom prst="rect">
            <a:avLst/>
          </a:prstGeom>
        </p:spPr>
        <p:txBody>
          <a:bodyPr wrap="square">
            <a:spAutoFit/>
          </a:bodyPr>
          <a:lstStyle/>
          <a:p>
            <a:pPr algn="just"/>
            <a:r>
              <a:rPr lang="en-US" sz="1400" b="1" dirty="0">
                <a:solidFill>
                  <a:srgbClr val="000000"/>
                </a:solidFill>
                <a:latin typeface="Arial" panose="020B0604020202020204" pitchFamily="34" charset="0"/>
              </a:rPr>
              <a:t>Outcome 3: Increased access to justice services</a:t>
            </a:r>
            <a:r>
              <a:rPr lang="en-US" sz="1400" dirty="0">
                <a:solidFill>
                  <a:srgbClr val="000000"/>
                </a:solidFill>
                <a:latin typeface="Arial" panose="020B0604020202020204" pitchFamily="34" charset="0"/>
              </a:rPr>
              <a:t>.</a:t>
            </a:r>
          </a:p>
          <a:p>
            <a:pPr algn="just"/>
            <a:endParaRPr lang="en-US" sz="1600" dirty="0">
              <a:solidFill>
                <a:srgbClr val="000000"/>
              </a:solidFill>
              <a:latin typeface="Arial" panose="020B0604020202020204" pitchFamily="34" charset="0"/>
            </a:endParaRPr>
          </a:p>
          <a:p>
            <a:pPr algn="just"/>
            <a:endParaRPr lang="en-US" sz="1200" dirty="0">
              <a:solidFill>
                <a:srgbClr val="000000"/>
              </a:solidFill>
              <a:latin typeface="Arial" panose="020B0604020202020204" pitchFamily="34" charset="0"/>
            </a:endParaRPr>
          </a:p>
          <a:p>
            <a:pPr algn="just"/>
            <a:endParaRPr lang="en-US" sz="1200" dirty="0">
              <a:solidFill>
                <a:srgbClr val="000000"/>
              </a:solidFill>
              <a:latin typeface="Arial" panose="020B0604020202020204" pitchFamily="34" charset="0"/>
            </a:endParaRPr>
          </a:p>
          <a:p>
            <a:pPr algn="just"/>
            <a:r>
              <a:rPr lang="en-US" sz="1200" dirty="0">
                <a:solidFill>
                  <a:srgbClr val="000000"/>
                </a:solidFill>
                <a:latin typeface="Arial" panose="020B0604020202020204" pitchFamily="34" charset="0"/>
              </a:rPr>
              <a:t> </a:t>
            </a:r>
            <a:endParaRPr lang="en-ZA" sz="1200" dirty="0"/>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a:t>
            </a:r>
            <a:r>
              <a:rPr lang="en-ZA" altLang="en-US" b="1" dirty="0" smtClean="0">
                <a:solidFill>
                  <a:schemeClr val="bg1"/>
                </a:solidFill>
                <a:latin typeface="Arial" panose="020B0604020202020204" pitchFamily="34" charset="0"/>
                <a:cs typeface="Arial" panose="020B0604020202020204" pitchFamily="34" charset="0"/>
              </a:rPr>
              <a:t>2 : COURT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926009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18866" y="1099467"/>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2" name="Table 1"/>
          <p:cNvGraphicFramePr>
            <a:graphicFrameLocks noGrp="1"/>
          </p:cNvGraphicFramePr>
          <p:nvPr>
            <p:extLst>
              <p:ext uri="{D42A27DB-BD31-4B8C-83A1-F6EECF244321}">
                <p14:modId xmlns="" xmlns:p14="http://schemas.microsoft.com/office/powerpoint/2010/main" val="2261915724"/>
              </p:ext>
            </p:extLst>
          </p:nvPr>
        </p:nvGraphicFramePr>
        <p:xfrm>
          <a:off x="303856" y="1621033"/>
          <a:ext cx="8151317" cy="3484367"/>
        </p:xfrm>
        <a:graphic>
          <a:graphicData uri="http://schemas.openxmlformats.org/drawingml/2006/table">
            <a:tbl>
              <a:tblPr>
                <a:tableStyleId>{2D5ABB26-0587-4C30-8999-92F81FD0307C}</a:tableStyleId>
              </a:tblPr>
              <a:tblGrid>
                <a:gridCol w="2475780">
                  <a:extLst>
                    <a:ext uri="{9D8B030D-6E8A-4147-A177-3AD203B41FA5}">
                      <a16:colId xmlns="" xmlns:a16="http://schemas.microsoft.com/office/drawing/2014/main" val="20000"/>
                    </a:ext>
                  </a:extLst>
                </a:gridCol>
                <a:gridCol w="1534862">
                  <a:extLst>
                    <a:ext uri="{9D8B030D-6E8A-4147-A177-3AD203B41FA5}">
                      <a16:colId xmlns="" xmlns:a16="http://schemas.microsoft.com/office/drawing/2014/main" val="20001"/>
                    </a:ext>
                  </a:extLst>
                </a:gridCol>
                <a:gridCol w="1984323">
                  <a:extLst>
                    <a:ext uri="{9D8B030D-6E8A-4147-A177-3AD203B41FA5}">
                      <a16:colId xmlns="" xmlns:a16="http://schemas.microsoft.com/office/drawing/2014/main" val="20002"/>
                    </a:ext>
                  </a:extLst>
                </a:gridCol>
                <a:gridCol w="2156352">
                  <a:extLst>
                    <a:ext uri="{9D8B030D-6E8A-4147-A177-3AD203B41FA5}">
                      <a16:colId xmlns="" xmlns:a16="http://schemas.microsoft.com/office/drawing/2014/main" val="20003"/>
                    </a:ext>
                  </a:extLst>
                </a:gridCol>
              </a:tblGrid>
              <a:tr h="689558">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i="0" u="none" strike="noStrike" baseline="0" dirty="0">
                          <a:solidFill>
                            <a:schemeClr val="bg1"/>
                          </a:solidFill>
                          <a:latin typeface="Arial" panose="020B0604020202020204" pitchFamily="34" charset="0"/>
                        </a:rPr>
                        <a:t>Audited Actual Achievement Performance </a:t>
                      </a:r>
                      <a:endParaRPr lang="en-ZA" sz="1400" b="0" i="0" u="none" strike="noStrike" baseline="0" dirty="0">
                        <a:solidFill>
                          <a:schemeClr val="bg1"/>
                        </a:solidFill>
                        <a:latin typeface="Arial" panose="020B0604020202020204" pitchFamily="34" charset="0"/>
                      </a:endParaRPr>
                    </a:p>
                    <a:p>
                      <a:pPr algn="ctr"/>
                      <a:r>
                        <a:rPr lang="en-ZA" sz="1400" b="1" i="0" u="none" strike="noStrike" baseline="0" dirty="0">
                          <a:solidFill>
                            <a:schemeClr val="bg1"/>
                          </a:solidFill>
                          <a:latin typeface="Arial" panose="020B0604020202020204" pitchFamily="34" charset="0"/>
                        </a:rPr>
                        <a:t>2019/2020 </a:t>
                      </a:r>
                      <a:endParaRPr lang="en-ZA" sz="1400" b="0" i="0" u="none" strike="noStrike" baseline="0" dirty="0">
                        <a:solidFill>
                          <a:schemeClr val="bg1"/>
                        </a:solidFill>
                        <a:latin typeface="Arial" panose="020B0604020202020204"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Planned Annual Target </a:t>
                      </a:r>
                      <a:endPar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2020/2021 </a:t>
                      </a:r>
                      <a:endParaRPr lang="en-ZA" sz="1400" b="0" i="0" u="none" strike="noStrike" baseline="0" dirty="0">
                        <a:solidFill>
                          <a:schemeClr val="bg1"/>
                        </a:solidFill>
                        <a:latin typeface="Arial" panose="020B0604020202020204"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Actual Achievement Performance </a:t>
                      </a:r>
                      <a:endPar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2020/2021 </a:t>
                      </a:r>
                      <a:r>
                        <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1545283">
                <a:tc>
                  <a:txBody>
                    <a:bodyPr/>
                    <a:lstStyle/>
                    <a:p>
                      <a:pPr algn="l"/>
                      <a:r>
                        <a:rPr lang="en-US" sz="1400" b="0" i="0" u="none" strike="noStrike" baseline="0" dirty="0">
                          <a:solidFill>
                            <a:srgbClr val="000000"/>
                          </a:solidFill>
                          <a:latin typeface="Arial" panose="020B0604020202020204" pitchFamily="34" charset="0"/>
                        </a:rPr>
                        <a:t>3.14.1 </a:t>
                      </a:r>
                      <a:r>
                        <a:rPr lang="en-US" sz="1400" b="0" i="0" u="none" strike="noStrike" baseline="0" dirty="0" smtClean="0">
                          <a:solidFill>
                            <a:srgbClr val="000000"/>
                          </a:solidFill>
                          <a:latin typeface="Arial" panose="020B0604020202020204" pitchFamily="34" charset="0"/>
                        </a:rPr>
                        <a:t> Draft </a:t>
                      </a:r>
                      <a:r>
                        <a:rPr lang="en-US" sz="1400" b="0" i="0" u="none" strike="noStrike" baseline="0" dirty="0">
                          <a:solidFill>
                            <a:srgbClr val="000000"/>
                          </a:solidFill>
                          <a:latin typeface="Arial" panose="020B0604020202020204" pitchFamily="34" charset="0"/>
                        </a:rPr>
                        <a:t>Policy Framework for the review of the Civil Justice System and Family Law Services submitted to the Minister for approval by 31 March 2021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rgbClr val="000000"/>
                          </a:solidFill>
                          <a:latin typeface="Arial" panose="020B0604020202020204" pitchFamily="34" charset="0"/>
                          <a:ea typeface="+mn-ea"/>
                          <a:cs typeface="+mn-cs"/>
                        </a:rPr>
                        <a:t>-</a:t>
                      </a: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baseline="0" dirty="0">
                          <a:solidFill>
                            <a:srgbClr val="000000"/>
                          </a:solidFill>
                          <a:latin typeface="Arial" panose="020B0604020202020204" pitchFamily="34" charset="0"/>
                        </a:rPr>
                        <a:t>Terms of Reference and Policy Framework for the review of the Civil Justice System and Family Law services submitted to the Minister for approval by 31 March 2021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baseline="0" dirty="0">
                          <a:solidFill>
                            <a:schemeClr val="bg1"/>
                          </a:solidFill>
                          <a:latin typeface="Arial" panose="020B0604020202020204" pitchFamily="34" charset="0"/>
                        </a:rPr>
                        <a:t>Terms of Reference and Policy Framework developed for the review of the Civil Justice System and Family Law services were submitted to the Minister for approval by 31 March 2021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707250">
                <a:tc>
                  <a:txBody>
                    <a:bodyPr/>
                    <a:lstStyle/>
                    <a:p>
                      <a:pPr algn="just"/>
                      <a:r>
                        <a:rPr lang="en-US" sz="1400" b="0" i="0" u="none" strike="noStrike" baseline="0" dirty="0">
                          <a:solidFill>
                            <a:srgbClr val="000000"/>
                          </a:solidFill>
                          <a:latin typeface="Arial" panose="020B0604020202020204" pitchFamily="34" charset="0"/>
                        </a:rPr>
                        <a:t>3.15.1 Percentage of backlog cases on the Priority roll finalised 	</a:t>
                      </a:r>
                    </a:p>
                  </a:txBody>
                  <a:tcPr marL="9526" marR="9526" marT="9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rgbClr val="000000"/>
                          </a:solidFill>
                          <a:latin typeface="Arial" panose="020B0604020202020204" pitchFamily="34" charset="0"/>
                          <a:ea typeface="+mn-ea"/>
                          <a:cs typeface="+mn-cs"/>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0" i="0" u="none" strike="noStrike" baseline="0" dirty="0">
                          <a:solidFill>
                            <a:srgbClr val="000000"/>
                          </a:solidFill>
                          <a:latin typeface="Arial" panose="020B0604020202020204" pitchFamily="34" charset="0"/>
                        </a:rPr>
                        <a:t>20%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baseline="0" dirty="0">
                          <a:solidFill>
                            <a:schemeClr val="bg1"/>
                          </a:solidFill>
                          <a:latin typeface="Arial" panose="020B0604020202020204" pitchFamily="34" charset="0"/>
                        </a:rPr>
                        <a:t>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bl>
          </a:graphicData>
        </a:graphic>
      </p:graphicFrame>
      <p:sp>
        <p:nvSpPr>
          <p:cNvPr id="3" name="Rectangle 2"/>
          <p:cNvSpPr/>
          <p:nvPr/>
        </p:nvSpPr>
        <p:spPr>
          <a:xfrm>
            <a:off x="371136" y="1239914"/>
            <a:ext cx="7759998" cy="307777"/>
          </a:xfrm>
          <a:prstGeom prst="rect">
            <a:avLst/>
          </a:prstGeom>
        </p:spPr>
        <p:txBody>
          <a:bodyPr wrap="square">
            <a:spAutoFit/>
          </a:bodyPr>
          <a:lstStyle/>
          <a:p>
            <a:pPr algn="just"/>
            <a:r>
              <a:rPr lang="en-US" sz="1400" b="1" dirty="0">
                <a:solidFill>
                  <a:srgbClr val="000000"/>
                </a:solidFill>
                <a:latin typeface="Arial" panose="020B0604020202020204" pitchFamily="34" charset="0"/>
              </a:rPr>
              <a:t>Outcome 3: Increased access to justice services</a:t>
            </a:r>
            <a:r>
              <a:rPr lang="en-US" sz="1400" dirty="0" smtClean="0">
                <a:solidFill>
                  <a:srgbClr val="000000"/>
                </a:solidFill>
                <a:latin typeface="Arial" panose="020B0604020202020204" pitchFamily="34" charset="0"/>
              </a:rPr>
              <a:t>.</a:t>
            </a:r>
            <a:endParaRPr lang="en-ZA" sz="1400" dirty="0"/>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a:t>
            </a:r>
            <a:r>
              <a:rPr lang="en-ZA" altLang="en-US" b="1" dirty="0" smtClean="0">
                <a:solidFill>
                  <a:schemeClr val="bg1"/>
                </a:solidFill>
                <a:latin typeface="Arial" panose="020B0604020202020204" pitchFamily="34" charset="0"/>
                <a:cs typeface="Arial" panose="020B0604020202020204" pitchFamily="34" charset="0"/>
              </a:rPr>
              <a:t>2 : COURT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62665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670875" y="985625"/>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2" name="Table 1"/>
          <p:cNvGraphicFramePr>
            <a:graphicFrameLocks noGrp="1"/>
          </p:cNvGraphicFramePr>
          <p:nvPr>
            <p:extLst>
              <p:ext uri="{D42A27DB-BD31-4B8C-83A1-F6EECF244321}">
                <p14:modId xmlns="" xmlns:p14="http://schemas.microsoft.com/office/powerpoint/2010/main" val="3772271567"/>
              </p:ext>
            </p:extLst>
          </p:nvPr>
        </p:nvGraphicFramePr>
        <p:xfrm>
          <a:off x="585599" y="1682109"/>
          <a:ext cx="8023539" cy="2535557"/>
        </p:xfrm>
        <a:graphic>
          <a:graphicData uri="http://schemas.openxmlformats.org/drawingml/2006/table">
            <a:tbl>
              <a:tblPr>
                <a:tableStyleId>{2D5ABB26-0587-4C30-8999-92F81FD0307C}</a:tableStyleId>
              </a:tblPr>
              <a:tblGrid>
                <a:gridCol w="2307686">
                  <a:extLst>
                    <a:ext uri="{9D8B030D-6E8A-4147-A177-3AD203B41FA5}">
                      <a16:colId xmlns="" xmlns:a16="http://schemas.microsoft.com/office/drawing/2014/main" val="20000"/>
                    </a:ext>
                  </a:extLst>
                </a:gridCol>
                <a:gridCol w="1759635">
                  <a:extLst>
                    <a:ext uri="{9D8B030D-6E8A-4147-A177-3AD203B41FA5}">
                      <a16:colId xmlns="" xmlns:a16="http://schemas.microsoft.com/office/drawing/2014/main" val="20001"/>
                    </a:ext>
                  </a:extLst>
                </a:gridCol>
                <a:gridCol w="1974980">
                  <a:extLst>
                    <a:ext uri="{9D8B030D-6E8A-4147-A177-3AD203B41FA5}">
                      <a16:colId xmlns="" xmlns:a16="http://schemas.microsoft.com/office/drawing/2014/main" val="20002"/>
                    </a:ext>
                  </a:extLst>
                </a:gridCol>
                <a:gridCol w="1981238">
                  <a:extLst>
                    <a:ext uri="{9D8B030D-6E8A-4147-A177-3AD203B41FA5}">
                      <a16:colId xmlns="" xmlns:a16="http://schemas.microsoft.com/office/drawing/2014/main" val="20003"/>
                    </a:ext>
                  </a:extLst>
                </a:gridCol>
              </a:tblGrid>
              <a:tr h="1012155">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ZA" sz="1400" b="1" i="0" u="none" strike="noStrike" baseline="0" dirty="0">
                          <a:solidFill>
                            <a:schemeClr val="bg1"/>
                          </a:solidFill>
                          <a:latin typeface="Arial" panose="020B0604020202020204" pitchFamily="34" charset="0"/>
                        </a:rPr>
                        <a:t>Audited Actual Achievement Performance </a:t>
                      </a:r>
                      <a:endParaRPr lang="en-ZA" sz="1400" b="0" i="0" u="none" strike="noStrike" baseline="0" dirty="0">
                        <a:solidFill>
                          <a:schemeClr val="bg1"/>
                        </a:solidFill>
                        <a:latin typeface="Arial" panose="020B0604020202020204" pitchFamily="34" charset="0"/>
                      </a:endParaRPr>
                    </a:p>
                    <a:p>
                      <a:pPr algn="ctr"/>
                      <a:r>
                        <a:rPr lang="en-ZA" sz="1400" b="1" i="0" u="none" strike="noStrike" baseline="0" dirty="0">
                          <a:solidFill>
                            <a:schemeClr val="bg1"/>
                          </a:solidFill>
                          <a:latin typeface="Arial" panose="020B0604020202020204" pitchFamily="34" charset="0"/>
                        </a:rPr>
                        <a:t>2019/2020 </a:t>
                      </a:r>
                      <a:endParaRPr lang="en-ZA" sz="1400" b="0" i="0" u="none" strike="noStrike" baseline="0" dirty="0">
                        <a:solidFill>
                          <a:schemeClr val="bg1"/>
                        </a:solidFill>
                        <a:latin typeface="Arial" panose="020B0604020202020204"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Planned Annual Target </a:t>
                      </a:r>
                      <a:endPar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2020/2021 </a:t>
                      </a:r>
                      <a:endParaRPr lang="en-ZA" sz="1400" b="0" i="0" u="none" strike="noStrike" baseline="0" dirty="0">
                        <a:solidFill>
                          <a:schemeClr val="bg1"/>
                        </a:solidFill>
                        <a:latin typeface="Arial" panose="020B0604020202020204"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Actual Achievement Performance </a:t>
                      </a:r>
                      <a:endPar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2020/2021 </a:t>
                      </a:r>
                      <a:r>
                        <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1523402">
                <a:tc>
                  <a:txBody>
                    <a:bodyPr/>
                    <a:lstStyle/>
                    <a:p>
                      <a:pPr algn="l"/>
                      <a:r>
                        <a:rPr lang="en-US" sz="1400" b="0" i="0" u="none" strike="noStrike" baseline="0" dirty="0">
                          <a:solidFill>
                            <a:srgbClr val="000000"/>
                          </a:solidFill>
                          <a:latin typeface="Arial" panose="020B0604020202020204" pitchFamily="34" charset="0"/>
                        </a:rPr>
                        <a:t>9.1.1 </a:t>
                      </a:r>
                      <a:r>
                        <a:rPr lang="en-US" sz="1400" b="0" i="0" u="none" strike="noStrike" baseline="0" dirty="0" smtClean="0">
                          <a:solidFill>
                            <a:srgbClr val="000000"/>
                          </a:solidFill>
                          <a:latin typeface="Arial" panose="020B0604020202020204" pitchFamily="34" charset="0"/>
                        </a:rPr>
                        <a:t> Number </a:t>
                      </a:r>
                      <a:r>
                        <a:rPr lang="en-US" sz="1400" b="0" i="0" u="none" strike="noStrike" baseline="0" dirty="0">
                          <a:solidFill>
                            <a:srgbClr val="000000"/>
                          </a:solidFill>
                          <a:latin typeface="Arial" panose="020B0604020202020204" pitchFamily="34" charset="0"/>
                        </a:rPr>
                        <a:t>of dedicated Specialised Commercial Crime Courts in five provinces (Limpopo, North West, Eastern Cape, Mpumalanga and Free State) 	</a:t>
                      </a:r>
                    </a:p>
                  </a:txBody>
                  <a:tcPr marL="9526" marR="9526" marT="95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rgbClr val="000000"/>
                          </a:solidFill>
                          <a:latin typeface="Arial" panose="020B0604020202020204" pitchFamily="34" charset="0"/>
                          <a:ea typeface="+mn-ea"/>
                          <a:cs typeface="+mn-cs"/>
                        </a:rPr>
                        <a:t>-</a:t>
                      </a:r>
                      <a:endParaRPr lang="en-ZA" sz="1400" b="0" i="0" u="none" strike="noStrike" kern="1200" baseline="0" dirty="0">
                        <a:solidFill>
                          <a:srgbClr val="000000"/>
                        </a:solidFill>
                        <a:latin typeface="Arial" panose="020B0604020202020204"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baseline="0" dirty="0">
                          <a:solidFill>
                            <a:srgbClr val="000000"/>
                          </a:solidFill>
                          <a:latin typeface="Arial" panose="020B0604020202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baseline="0" dirty="0">
                          <a:solidFill>
                            <a:schemeClr val="bg1"/>
                          </a:solidFill>
                          <a:latin typeface="Arial" panose="020B0604020202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4"/>
                  </a:ext>
                </a:extLst>
              </a:tr>
            </a:tbl>
          </a:graphicData>
        </a:graphic>
      </p:graphicFrame>
      <p:sp>
        <p:nvSpPr>
          <p:cNvPr id="3" name="Rectangle 2"/>
          <p:cNvSpPr/>
          <p:nvPr/>
        </p:nvSpPr>
        <p:spPr>
          <a:xfrm>
            <a:off x="260903" y="1312777"/>
            <a:ext cx="8348235" cy="276999"/>
          </a:xfrm>
          <a:prstGeom prst="rect">
            <a:avLst/>
          </a:prstGeom>
        </p:spPr>
        <p:txBody>
          <a:bodyPr wrap="square">
            <a:spAutoFit/>
          </a:bodyPr>
          <a:lstStyle/>
          <a:p>
            <a:pPr algn="just"/>
            <a:endParaRPr lang="en-ZA" sz="1200" dirty="0"/>
          </a:p>
        </p:txBody>
      </p:sp>
      <p:sp>
        <p:nvSpPr>
          <p:cNvPr id="5" name="Rectangle 4"/>
          <p:cNvSpPr/>
          <p:nvPr/>
        </p:nvSpPr>
        <p:spPr>
          <a:xfrm>
            <a:off x="489396" y="1128111"/>
            <a:ext cx="8770513" cy="553998"/>
          </a:xfrm>
          <a:prstGeom prst="rect">
            <a:avLst/>
          </a:prstGeom>
        </p:spPr>
        <p:txBody>
          <a:bodyPr wrap="square">
            <a:spAutoFit/>
          </a:bodyPr>
          <a:lstStyle/>
          <a:p>
            <a:r>
              <a:rPr lang="en-US" sz="1400" b="1" dirty="0">
                <a:solidFill>
                  <a:srgbClr val="000000"/>
                </a:solidFill>
                <a:latin typeface="Arial" panose="020B0604020202020204" pitchFamily="34" charset="0"/>
              </a:rPr>
              <a:t>Outcome 9: Crime and corruption significantly reduced through effective prosecution </a:t>
            </a:r>
          </a:p>
          <a:p>
            <a:endParaRPr lang="en-US" sz="1600" dirty="0">
              <a:solidFill>
                <a:srgbClr val="000000"/>
              </a:solidFill>
              <a:latin typeface="Arial" panose="020B0604020202020204" pitchFamily="34" charset="0"/>
            </a:endParaRPr>
          </a:p>
        </p:txBody>
      </p:sp>
      <p:sp>
        <p:nvSpPr>
          <p:cNvPr id="7" name="Rectangle 6"/>
          <p:cNvSpPr/>
          <p:nvPr/>
        </p:nvSpPr>
        <p:spPr>
          <a:xfrm>
            <a:off x="670875" y="491039"/>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a:t>
            </a:r>
            <a:r>
              <a:rPr lang="en-ZA" altLang="en-US" b="1" dirty="0" smtClean="0">
                <a:solidFill>
                  <a:schemeClr val="bg1"/>
                </a:solidFill>
                <a:latin typeface="Arial" panose="020B0604020202020204" pitchFamily="34" charset="0"/>
                <a:cs typeface="Arial" panose="020B0604020202020204" pitchFamily="34" charset="0"/>
              </a:rPr>
              <a:t>2 : COURT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664233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395785" y="1561364"/>
            <a:ext cx="8043365" cy="46012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925" indent="-88900" algn="just">
              <a:spcBef>
                <a:spcPts val="600"/>
              </a:spcBef>
              <a:buClr>
                <a:schemeClr val="accent1"/>
              </a:buClr>
              <a:buSzPct val="70000"/>
              <a:defRPr/>
            </a:pPr>
            <a:r>
              <a:rPr lang="en-US" sz="1600" dirty="0">
                <a:latin typeface="Arial" panose="020B0604020202020204" pitchFamily="34" charset="0"/>
                <a:cs typeface="Arial" panose="020B0604020202020204" pitchFamily="34" charset="0"/>
              </a:rPr>
              <a:t>The aim of this programme is to </a:t>
            </a:r>
            <a:r>
              <a:rPr lang="en-US" sz="1600" b="1" dirty="0">
                <a:latin typeface="Arial" panose="020B0604020202020204" pitchFamily="34" charset="0"/>
                <a:cs typeface="Arial" panose="020B0604020202020204" pitchFamily="34" charset="0"/>
              </a:rPr>
              <a:t>provide legal and legislative services </a:t>
            </a:r>
            <a:r>
              <a:rPr lang="en-US" sz="1600" dirty="0">
                <a:latin typeface="Arial" panose="020B0604020202020204" pitchFamily="34" charset="0"/>
                <a:cs typeface="Arial" panose="020B0604020202020204" pitchFamily="34" charset="0"/>
              </a:rPr>
              <a:t>to the department and government broadly; supervise the registration of trusts; the administration of deceased and insolvent estates and estates undergoing liquidation; manage the Guardian’s Fund; facilitate constitutional development and undertake research.</a:t>
            </a:r>
            <a:endParaRPr lang="en-ZA" sz="1600" dirty="0">
              <a:latin typeface="Arial" panose="020B0604020202020204" pitchFamily="34" charset="0"/>
              <a:cs typeface="Arial" panose="020B0604020202020204" pitchFamily="34" charset="0"/>
            </a:endParaRPr>
          </a:p>
          <a:p>
            <a:pPr marL="34925" indent="-88900" algn="just">
              <a:spcBef>
                <a:spcPts val="600"/>
              </a:spcBef>
              <a:buClr>
                <a:schemeClr val="accent1"/>
              </a:buClr>
              <a:buSzPct val="70000"/>
              <a:defRPr/>
            </a:pPr>
            <a:r>
              <a:rPr lang="en-ZA" sz="1600" dirty="0">
                <a:latin typeface="Arial" panose="020B0604020202020204" pitchFamily="34" charset="0"/>
                <a:cs typeface="Arial" panose="020B0604020202020204" pitchFamily="34" charset="0"/>
              </a:rPr>
              <a:t>This Programme has the following sub-programmes:</a:t>
            </a:r>
          </a:p>
          <a:p>
            <a:pPr marL="536575" indent="-285750" algn="just">
              <a:buFont typeface="Wingdings" panose="05000000000000000000" pitchFamily="2" charset="2"/>
              <a:buChar char="Ø"/>
              <a:defRPr/>
            </a:pPr>
            <a:r>
              <a:rPr lang="en-ZA" sz="1600" dirty="0" smtClean="0">
                <a:latin typeface="Arial" panose="020B0604020202020204" pitchFamily="34" charset="0"/>
                <a:cs typeface="Arial" panose="020B0604020202020204" pitchFamily="34" charset="0"/>
              </a:rPr>
              <a:t>State </a:t>
            </a:r>
            <a:r>
              <a:rPr lang="en-ZA" sz="1600" dirty="0">
                <a:latin typeface="Arial" panose="020B0604020202020204" pitchFamily="34" charset="0"/>
                <a:cs typeface="Arial" panose="020B0604020202020204" pitchFamily="34" charset="0"/>
              </a:rPr>
              <a:t>Law Advisory Services </a:t>
            </a:r>
            <a:endParaRPr lang="en-US" sz="1600" dirty="0">
              <a:latin typeface="Arial" panose="020B0604020202020204" pitchFamily="34" charset="0"/>
              <a:cs typeface="Arial" panose="020B0604020202020204" pitchFamily="34" charset="0"/>
            </a:endParaRPr>
          </a:p>
          <a:p>
            <a:pPr marL="536575" indent="-285750" algn="just">
              <a:buFont typeface="Wingdings" panose="05000000000000000000" pitchFamily="2" charset="2"/>
              <a:buChar char="Ø"/>
              <a:defRPr/>
            </a:pPr>
            <a:r>
              <a:rPr lang="en-ZA" sz="1600" dirty="0">
                <a:latin typeface="Arial" panose="020B0604020202020204" pitchFamily="34" charset="0"/>
                <a:cs typeface="Arial" panose="020B0604020202020204" pitchFamily="34" charset="0"/>
              </a:rPr>
              <a:t>Litigation and Legal Services</a:t>
            </a:r>
            <a:endParaRPr lang="en-US" sz="1600" dirty="0">
              <a:latin typeface="Arial" panose="020B0604020202020204" pitchFamily="34" charset="0"/>
              <a:cs typeface="Arial" panose="020B0604020202020204" pitchFamily="34" charset="0"/>
            </a:endParaRPr>
          </a:p>
          <a:p>
            <a:pPr marL="536575" indent="-285750" algn="just">
              <a:buFont typeface="Wingdings" panose="05000000000000000000" pitchFamily="2" charset="2"/>
              <a:buChar char="Ø"/>
              <a:defRPr/>
            </a:pPr>
            <a:r>
              <a:rPr lang="en-ZA" sz="1600" dirty="0">
                <a:latin typeface="Arial" panose="020B0604020202020204" pitchFamily="34" charset="0"/>
                <a:cs typeface="Arial" panose="020B0604020202020204" pitchFamily="34" charset="0"/>
              </a:rPr>
              <a:t>Legislative Development and Law Reform</a:t>
            </a:r>
            <a:endParaRPr lang="en-US" sz="1600" dirty="0">
              <a:latin typeface="Arial" panose="020B0604020202020204" pitchFamily="34" charset="0"/>
              <a:cs typeface="Arial" panose="020B0604020202020204" pitchFamily="34" charset="0"/>
            </a:endParaRPr>
          </a:p>
          <a:p>
            <a:pPr marL="536575" indent="-285750" algn="just">
              <a:buFont typeface="Wingdings" panose="05000000000000000000" pitchFamily="2" charset="2"/>
              <a:buChar char="Ø"/>
              <a:defRPr/>
            </a:pPr>
            <a:r>
              <a:rPr lang="en-ZA" sz="1600" dirty="0">
                <a:latin typeface="Arial" panose="020B0604020202020204" pitchFamily="34" charset="0"/>
                <a:cs typeface="Arial" panose="020B0604020202020204" pitchFamily="34" charset="0"/>
              </a:rPr>
              <a:t>Master of the High Court</a:t>
            </a:r>
            <a:endParaRPr lang="en-US" sz="1600" dirty="0">
              <a:latin typeface="Arial" panose="020B0604020202020204" pitchFamily="34" charset="0"/>
              <a:cs typeface="Arial" panose="020B0604020202020204" pitchFamily="34" charset="0"/>
            </a:endParaRPr>
          </a:p>
          <a:p>
            <a:pPr marL="536575" indent="-285750" algn="just">
              <a:buFont typeface="Wingdings" panose="05000000000000000000" pitchFamily="2" charset="2"/>
              <a:buChar char="Ø"/>
              <a:defRPr/>
            </a:pPr>
            <a:r>
              <a:rPr lang="en-ZA" sz="1600" dirty="0">
                <a:latin typeface="Arial" panose="020B0604020202020204" pitchFamily="34" charset="0"/>
                <a:cs typeface="Arial" panose="020B0604020202020204" pitchFamily="34" charset="0"/>
              </a:rPr>
              <a:t>Constitutional Development</a:t>
            </a:r>
          </a:p>
          <a:p>
            <a:pPr marL="250825">
              <a:defRPr/>
            </a:pPr>
            <a:endParaRPr lang="en-ZA" sz="1600" b="1" dirty="0">
              <a:latin typeface="Arial" panose="020B0604020202020204" pitchFamily="34" charset="0"/>
              <a:cs typeface="Arial" panose="020B0604020202020204" pitchFamily="34" charset="0"/>
            </a:endParaRPr>
          </a:p>
          <a:p>
            <a:pPr>
              <a:defRPr/>
            </a:pPr>
            <a:r>
              <a:rPr lang="en-ZA" sz="1600" b="1" dirty="0">
                <a:latin typeface="Arial" panose="020B0604020202020204" pitchFamily="34" charset="0"/>
                <a:cs typeface="Arial" panose="020B0604020202020204" pitchFamily="34" charset="0"/>
              </a:rPr>
              <a:t>LIST OF OUTCOMES</a:t>
            </a:r>
          </a:p>
          <a:p>
            <a:pPr marL="85725" indent="200025">
              <a:buFont typeface="+mj-lt"/>
              <a:buAutoNum type="arabicPeriod" startAt="4"/>
              <a:defRPr/>
            </a:pPr>
            <a:r>
              <a:rPr lang="en-ZA" sz="1600" dirty="0" smtClean="0">
                <a:latin typeface="Arial" panose="020B0604020202020204" pitchFamily="34" charset="0"/>
                <a:cs typeface="Arial" panose="020B0604020202020204" pitchFamily="34" charset="0"/>
              </a:rPr>
              <a:t>Transformed </a:t>
            </a:r>
            <a:r>
              <a:rPr lang="en-ZA" sz="1600" dirty="0">
                <a:latin typeface="Arial" panose="020B0604020202020204" pitchFamily="34" charset="0"/>
                <a:cs typeface="Arial" panose="020B0604020202020204" pitchFamily="34" charset="0"/>
              </a:rPr>
              <a:t>Masters services</a:t>
            </a:r>
          </a:p>
          <a:p>
            <a:pPr marL="85725" indent="200025">
              <a:buFont typeface="+mj-lt"/>
              <a:buAutoNum type="arabicPeriod" startAt="4"/>
              <a:defRPr/>
            </a:pPr>
            <a:r>
              <a:rPr lang="en-US" sz="1600" dirty="0">
                <a:latin typeface="Arial" panose="020B0604020202020204" pitchFamily="34" charset="0"/>
                <a:cs typeface="Arial" panose="020B0604020202020204" pitchFamily="34" charset="0"/>
              </a:rPr>
              <a:t>Colonial/Apartheid era justice-related legislation reviewed and repealed/replaced</a:t>
            </a:r>
            <a:endParaRPr lang="en-ZA" sz="1600" dirty="0">
              <a:latin typeface="Arial" panose="020B0604020202020204" pitchFamily="34" charset="0"/>
              <a:cs typeface="Arial" panose="020B0604020202020204" pitchFamily="34" charset="0"/>
            </a:endParaRPr>
          </a:p>
          <a:p>
            <a:pPr marL="85725" indent="200025">
              <a:buFont typeface="+mj-lt"/>
              <a:buAutoNum type="arabicPeriod" startAt="4"/>
              <a:defRPr/>
            </a:pPr>
            <a:r>
              <a:rPr lang="en-ZA" sz="1600" dirty="0">
                <a:latin typeface="Arial" panose="020B0604020202020204" pitchFamily="34" charset="0"/>
                <a:cs typeface="Arial" panose="020B0604020202020204" pitchFamily="34" charset="0"/>
              </a:rPr>
              <a:t>Transformed State Litigation Services</a:t>
            </a:r>
          </a:p>
          <a:p>
            <a:pPr marL="85725" indent="200025">
              <a:buFont typeface="+mj-lt"/>
              <a:buAutoNum type="arabicPeriod" startAt="4"/>
              <a:defRPr/>
            </a:pPr>
            <a:r>
              <a:rPr lang="en-ZA" sz="1600" dirty="0">
                <a:latin typeface="Arial" panose="020B0604020202020204" pitchFamily="34" charset="0"/>
                <a:cs typeface="Arial" panose="020B0604020202020204" pitchFamily="34" charset="0"/>
              </a:rPr>
              <a:t>Transformed legal profession.</a:t>
            </a:r>
          </a:p>
          <a:p>
            <a:pPr marL="85725" indent="200025">
              <a:buFont typeface="+mj-lt"/>
              <a:buAutoNum type="arabicPeriod" startAt="4"/>
              <a:defRPr/>
            </a:pPr>
            <a:r>
              <a:rPr lang="en-ZA" sz="1600" dirty="0">
                <a:latin typeface="Arial" panose="020B0604020202020204" pitchFamily="34" charset="0"/>
                <a:cs typeface="Arial" panose="020B0604020202020204" pitchFamily="34" charset="0"/>
              </a:rPr>
              <a:t>Advancement of constitutionalism, human rights and the rule of </a:t>
            </a:r>
            <a:r>
              <a:rPr lang="en-ZA" sz="1600" dirty="0" smtClean="0">
                <a:latin typeface="Arial" panose="020B0604020202020204" pitchFamily="34" charset="0"/>
                <a:cs typeface="Arial" panose="020B0604020202020204" pitchFamily="34" charset="0"/>
              </a:rPr>
              <a:t>law</a:t>
            </a:r>
            <a:endParaRPr lang="en-ZA" altLang="en-US" sz="1600" b="1" dirty="0">
              <a:solidFill>
                <a:srgbClr val="000000"/>
              </a:solidFill>
              <a:latin typeface="Arial" panose="020B0604020202020204" pitchFamily="34" charset="0"/>
              <a:cs typeface="Arial" panose="020B0604020202020204" pitchFamily="34" charset="0"/>
            </a:endParaRPr>
          </a:p>
        </p:txBody>
      </p:sp>
      <p:sp>
        <p:nvSpPr>
          <p:cNvPr id="5" name="Rectangle 4"/>
          <p:cNvSpPr/>
          <p:nvPr/>
        </p:nvSpPr>
        <p:spPr>
          <a:xfrm>
            <a:off x="1726442" y="873550"/>
            <a:ext cx="5001904" cy="646331"/>
          </a:xfrm>
          <a:prstGeom prst="rect">
            <a:avLst/>
          </a:prstGeom>
        </p:spPr>
        <p:txBody>
          <a:bodyPr wrap="square">
            <a:spAutoFit/>
          </a:bodyPr>
          <a:lstStyle/>
          <a:p>
            <a:pPr algn="ctr"/>
            <a:r>
              <a:rPr lang="en-ZA" altLang="en-US" b="1" dirty="0">
                <a:solidFill>
                  <a:srgbClr val="000000"/>
                </a:solidFill>
                <a:latin typeface="Arial" panose="020B0604020202020204" pitchFamily="34" charset="0"/>
                <a:cs typeface="Arial" panose="020B0604020202020204" pitchFamily="34" charset="0"/>
              </a:rPr>
              <a:t>PROGRAMME PERFORMANCE </a:t>
            </a:r>
          </a:p>
          <a:p>
            <a:pPr algn="ctr"/>
            <a:r>
              <a:rPr lang="en-ZA" altLang="en-US" b="1" dirty="0">
                <a:solidFill>
                  <a:srgbClr val="000000"/>
                </a:solidFill>
                <a:latin typeface="Arial" panose="020B0604020202020204" pitchFamily="34" charset="0"/>
                <a:cs typeface="Arial" panose="020B0604020202020204" pitchFamily="34" charset="0"/>
              </a:rPr>
              <a:t>PROGRAMME 3: STATE LEGAL </a:t>
            </a:r>
            <a:r>
              <a:rPr lang="en-ZA" altLang="en-US" b="1" dirty="0" smtClean="0">
                <a:solidFill>
                  <a:srgbClr val="000000"/>
                </a:solidFill>
                <a:latin typeface="Arial" panose="020B0604020202020204" pitchFamily="34" charset="0"/>
                <a:cs typeface="Arial" panose="020B0604020202020204" pitchFamily="34" charset="0"/>
              </a:rPr>
              <a:t>SERVICES</a:t>
            </a:r>
            <a:endParaRPr lang="en-ZA" altLang="en-US"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097121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27422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896141" y="589770"/>
            <a:ext cx="7432313" cy="461665"/>
          </a:xfrm>
          <a:prstGeom prst="rect">
            <a:avLst/>
          </a:prstGeom>
        </p:spPr>
        <p:txBody>
          <a:bodyPr wrap="square">
            <a:spAutoFit/>
          </a:bodyPr>
          <a:lstStyle/>
          <a:p>
            <a:r>
              <a:rPr lang="en-US" sz="2400" b="1" kern="0" dirty="0">
                <a:latin typeface="Arial" panose="020B0604020202020204" pitchFamily="34" charset="0"/>
                <a:cs typeface="Arial" panose="020B0604020202020204" pitchFamily="34" charset="0"/>
              </a:rPr>
              <a:t> </a:t>
            </a:r>
            <a:endParaRPr lang="en-US" b="1" kern="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161109382"/>
              </p:ext>
            </p:extLst>
          </p:nvPr>
        </p:nvGraphicFramePr>
        <p:xfrm>
          <a:off x="729048" y="1705432"/>
          <a:ext cx="7418665" cy="4341038"/>
        </p:xfrm>
        <a:graphic>
          <a:graphicData uri="http://schemas.openxmlformats.org/drawingml/2006/table">
            <a:tbl>
              <a:tblPr>
                <a:tableStyleId>{2D5ABB26-0587-4C30-8999-92F81FD0307C}</a:tableStyleId>
              </a:tblPr>
              <a:tblGrid>
                <a:gridCol w="2792075">
                  <a:extLst>
                    <a:ext uri="{9D8B030D-6E8A-4147-A177-3AD203B41FA5}">
                      <a16:colId xmlns="" xmlns:a16="http://schemas.microsoft.com/office/drawing/2014/main" val="20000"/>
                    </a:ext>
                  </a:extLst>
                </a:gridCol>
                <a:gridCol w="1525296">
                  <a:extLst>
                    <a:ext uri="{9D8B030D-6E8A-4147-A177-3AD203B41FA5}">
                      <a16:colId xmlns="" xmlns:a16="http://schemas.microsoft.com/office/drawing/2014/main" val="20001"/>
                    </a:ext>
                  </a:extLst>
                </a:gridCol>
                <a:gridCol w="1528916">
                  <a:extLst>
                    <a:ext uri="{9D8B030D-6E8A-4147-A177-3AD203B41FA5}">
                      <a16:colId xmlns="" xmlns:a16="http://schemas.microsoft.com/office/drawing/2014/main" val="20002"/>
                    </a:ext>
                  </a:extLst>
                </a:gridCol>
                <a:gridCol w="1572378">
                  <a:extLst>
                    <a:ext uri="{9D8B030D-6E8A-4147-A177-3AD203B41FA5}">
                      <a16:colId xmlns="" xmlns:a16="http://schemas.microsoft.com/office/drawing/2014/main" val="20003"/>
                    </a:ext>
                  </a:extLst>
                </a:gridCol>
              </a:tblGrid>
              <a:tr h="807383">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u="none" strike="noStrike" dirty="0">
                          <a:solidFill>
                            <a:schemeClr val="bg1"/>
                          </a:solidFill>
                          <a:effectLst/>
                          <a:latin typeface="Arial" pitchFamily="34" charset="0"/>
                          <a:cs typeface="Arial" pitchFamily="34" charset="0"/>
                        </a:rPr>
                        <a:t>Audited</a:t>
                      </a:r>
                      <a:r>
                        <a:rPr lang="en-US" sz="1400" b="1" u="none" strike="noStrike" baseline="0" dirty="0">
                          <a:solidFill>
                            <a:schemeClr val="bg1"/>
                          </a:solidFill>
                          <a:effectLst/>
                          <a:latin typeface="Arial" pitchFamily="34" charset="0"/>
                          <a:cs typeface="Arial" pitchFamily="34" charset="0"/>
                        </a:rPr>
                        <a:t> Actual Achievement performance 2019/2020</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a:t>
                      </a:r>
                      <a:r>
                        <a:rPr lang="en-US" sz="1400" b="1" i="0" u="none" strike="noStrike" baseline="0" dirty="0">
                          <a:solidFill>
                            <a:schemeClr val="bg1"/>
                          </a:solidFill>
                          <a:effectLst/>
                          <a:latin typeface="Arial" pitchFamily="34" charset="0"/>
                          <a:cs typeface="Arial" pitchFamily="34" charset="0"/>
                        </a:rPr>
                        <a:t> Annual Target 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a:t>
                      </a:r>
                      <a:r>
                        <a:rPr lang="en-US" sz="1400" b="1" i="0" u="none" strike="noStrike" baseline="0" dirty="0">
                          <a:solidFill>
                            <a:schemeClr val="bg1"/>
                          </a:solidFill>
                          <a:effectLst/>
                          <a:latin typeface="Arial" pitchFamily="34" charset="0"/>
                          <a:cs typeface="Arial" pitchFamily="34" charset="0"/>
                        </a:rPr>
                        <a:t> Achievement Performance 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1074739">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4.1.1</a:t>
                      </a:r>
                      <a:r>
                        <a:rPr lang="en-ZA" sz="14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Percentage of liquidation and distribution accounts in large estates (&gt;250 000) examined within 15 days from receipt of all required documents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90%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75%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77%</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030521">
                <a:tc>
                  <a:txBody>
                    <a:bodyPr/>
                    <a:lstStyle/>
                    <a:p>
                      <a:pPr algn="l">
                        <a:lnSpc>
                          <a:spcPct val="115000"/>
                        </a:lnSpc>
                        <a:spcAft>
                          <a:spcPts val="1000"/>
                        </a:spcAft>
                      </a:pP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4.2.1  Percentage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 letters of appointment issued in deceased estates within 15 days from receipt of all required documents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91%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75%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85%</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1074739">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4.3.1 </a:t>
                      </a: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Percentage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 beneficiaries in receipt of services within 40 days from receipt of all required documents (Guardian’s Fund)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83%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89%</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9" name="Rectangle 8"/>
          <p:cNvSpPr/>
          <p:nvPr/>
        </p:nvSpPr>
        <p:spPr>
          <a:xfrm>
            <a:off x="614148" y="1289934"/>
            <a:ext cx="7966435" cy="307777"/>
          </a:xfrm>
          <a:prstGeom prst="rect">
            <a:avLst/>
          </a:prstGeom>
        </p:spPr>
        <p:txBody>
          <a:bodyPr wrap="square">
            <a:spAutoFit/>
          </a:bodyPr>
          <a:lstStyle/>
          <a:p>
            <a:pPr algn="just"/>
            <a:r>
              <a:rPr lang="en-US" sz="1400" b="1" dirty="0" smtClean="0">
                <a:latin typeface="Arial" panose="020B0604020202020204" pitchFamily="34" charset="0"/>
                <a:cs typeface="Arial" panose="020B0604020202020204" pitchFamily="34" charset="0"/>
              </a:rPr>
              <a:t>Outcome </a:t>
            </a:r>
            <a:r>
              <a:rPr lang="en-US" sz="1400" b="1" dirty="0">
                <a:latin typeface="Arial" panose="020B0604020202020204" pitchFamily="34" charset="0"/>
                <a:cs typeface="Arial" panose="020B0604020202020204" pitchFamily="34" charset="0"/>
              </a:rPr>
              <a:t>4: Transformed Masters </a:t>
            </a:r>
            <a:r>
              <a:rPr lang="en-US" sz="1400" b="1" dirty="0" smtClean="0">
                <a:latin typeface="Arial" panose="020B0604020202020204" pitchFamily="34" charset="0"/>
                <a:cs typeface="Arial" panose="020B0604020202020204" pitchFamily="34" charset="0"/>
              </a:rPr>
              <a:t>Services</a:t>
            </a:r>
            <a:endParaRPr lang="en-ZA" dirty="0"/>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3</a:t>
            </a:r>
            <a:r>
              <a:rPr lang="en-ZA" altLang="en-US" b="1" dirty="0" smtClean="0">
                <a:solidFill>
                  <a:schemeClr val="bg1"/>
                </a:solidFill>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 STATE LEGAL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553129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26057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3" name="Table 2"/>
          <p:cNvGraphicFramePr>
            <a:graphicFrameLocks noGrp="1"/>
          </p:cNvGraphicFramePr>
          <p:nvPr>
            <p:extLst>
              <p:ext uri="{D42A27DB-BD31-4B8C-83A1-F6EECF244321}">
                <p14:modId xmlns="" xmlns:p14="http://schemas.microsoft.com/office/powerpoint/2010/main" val="1645413872"/>
              </p:ext>
            </p:extLst>
          </p:nvPr>
        </p:nvGraphicFramePr>
        <p:xfrm>
          <a:off x="851879" y="1703252"/>
          <a:ext cx="7476577" cy="4298867"/>
        </p:xfrm>
        <a:graphic>
          <a:graphicData uri="http://schemas.openxmlformats.org/drawingml/2006/table">
            <a:tbl>
              <a:tblPr>
                <a:tableStyleId>{2D5ABB26-0587-4C30-8999-92F81FD0307C}</a:tableStyleId>
              </a:tblPr>
              <a:tblGrid>
                <a:gridCol w="2794068">
                  <a:extLst>
                    <a:ext uri="{9D8B030D-6E8A-4147-A177-3AD203B41FA5}">
                      <a16:colId xmlns="" xmlns:a16="http://schemas.microsoft.com/office/drawing/2014/main" val="20000"/>
                    </a:ext>
                  </a:extLst>
                </a:gridCol>
                <a:gridCol w="1570796">
                  <a:extLst>
                    <a:ext uri="{9D8B030D-6E8A-4147-A177-3AD203B41FA5}">
                      <a16:colId xmlns="" xmlns:a16="http://schemas.microsoft.com/office/drawing/2014/main" val="20001"/>
                    </a:ext>
                  </a:extLst>
                </a:gridCol>
                <a:gridCol w="1598597">
                  <a:extLst>
                    <a:ext uri="{9D8B030D-6E8A-4147-A177-3AD203B41FA5}">
                      <a16:colId xmlns="" xmlns:a16="http://schemas.microsoft.com/office/drawing/2014/main" val="20002"/>
                    </a:ext>
                  </a:extLst>
                </a:gridCol>
                <a:gridCol w="1513116">
                  <a:extLst>
                    <a:ext uri="{9D8B030D-6E8A-4147-A177-3AD203B41FA5}">
                      <a16:colId xmlns="" xmlns:a16="http://schemas.microsoft.com/office/drawing/2014/main" val="20003"/>
                    </a:ext>
                  </a:extLst>
                </a:gridCol>
              </a:tblGrid>
              <a:tr h="784197">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u="none" strike="noStrike" dirty="0">
                          <a:solidFill>
                            <a:schemeClr val="bg1"/>
                          </a:solidFill>
                          <a:effectLst/>
                          <a:latin typeface="Arial" pitchFamily="34" charset="0"/>
                          <a:cs typeface="Arial" pitchFamily="34" charset="0"/>
                        </a:rPr>
                        <a:t>Audited</a:t>
                      </a:r>
                      <a:r>
                        <a:rPr lang="en-US" sz="1400" b="1" u="none" strike="noStrike" baseline="0" dirty="0">
                          <a:solidFill>
                            <a:schemeClr val="bg1"/>
                          </a:solidFill>
                          <a:effectLst/>
                          <a:latin typeface="Arial" pitchFamily="34" charset="0"/>
                          <a:cs typeface="Arial" pitchFamily="34" charset="0"/>
                        </a:rPr>
                        <a:t> Actual Achievement performance 2019/2020</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a:t>
                      </a:r>
                      <a:r>
                        <a:rPr lang="en-US" sz="1400" b="1" i="0" u="none" strike="noStrike" baseline="0" dirty="0">
                          <a:solidFill>
                            <a:schemeClr val="bg1"/>
                          </a:solidFill>
                          <a:effectLst/>
                          <a:latin typeface="Arial" pitchFamily="34" charset="0"/>
                          <a:cs typeface="Arial" pitchFamily="34" charset="0"/>
                        </a:rPr>
                        <a:t> Annual Target 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a:t>
                      </a:r>
                      <a:r>
                        <a:rPr lang="en-US" sz="1400" b="1" i="0" u="none" strike="noStrike" baseline="0" dirty="0">
                          <a:solidFill>
                            <a:schemeClr val="bg1"/>
                          </a:solidFill>
                          <a:effectLst/>
                          <a:latin typeface="Arial" pitchFamily="34" charset="0"/>
                          <a:cs typeface="Arial" pitchFamily="34" charset="0"/>
                        </a:rPr>
                        <a:t> Achievement Performance 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1151873">
                <a:tc>
                  <a:txBody>
                    <a:bodyPr/>
                    <a:lstStyle/>
                    <a:p>
                      <a:pPr marL="0" marR="0" indent="0" algn="l" defTabSz="914400" rtl="0" eaLnBrk="1" fontAlgn="ctr" latinLnBrk="0" hangingPunct="1">
                        <a:lnSpc>
                          <a:spcPct val="115000"/>
                        </a:lnSpc>
                        <a:spcBef>
                          <a:spcPts val="0"/>
                        </a:spcBef>
                        <a:spcAft>
                          <a:spcPts val="0"/>
                        </a:spcAft>
                        <a:buClrTx/>
                        <a:buSzTx/>
                        <a:buFontTx/>
                        <a:buNone/>
                        <a:tabLst/>
                        <a:defRPr/>
                      </a:pPr>
                      <a:r>
                        <a:rPr kumimoji="0"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4.4.1</a:t>
                      </a:r>
                      <a:r>
                        <a:rPr kumimoji="0" lang="en-US" sz="140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sz="14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400" dirty="0" smtClean="0">
                          <a:effectLst/>
                          <a:latin typeface="Arial" panose="020B0604020202020204" pitchFamily="34" charset="0"/>
                          <a:ea typeface="Calibri" panose="020F0502020204030204" pitchFamily="34" charset="0"/>
                          <a:cs typeface="Arial" panose="020B0604020202020204" pitchFamily="34" charset="0"/>
                        </a:rPr>
                        <a:t>Percentage </a:t>
                      </a:r>
                      <a:r>
                        <a:rPr lang="en-ZA" sz="1400" dirty="0">
                          <a:effectLst/>
                          <a:latin typeface="Arial" panose="020B0604020202020204" pitchFamily="34" charset="0"/>
                          <a:ea typeface="Calibri" panose="020F0502020204030204" pitchFamily="34" charset="0"/>
                          <a:cs typeface="Arial" panose="020B0604020202020204" pitchFamily="34" charset="0"/>
                        </a:rPr>
                        <a:t>of certificates of appointment issued in all bankruptcy matters within 10 days from receipt of all required documents</a:t>
                      </a:r>
                      <a:endParaRPr kumimoji="0"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72" marR="685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93%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75%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93%</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4"/>
                  </a:ext>
                </a:extLst>
              </a:tr>
              <a:tr h="1233714">
                <a:tc>
                  <a:txBody>
                    <a:bodyPr/>
                    <a:lstStyle/>
                    <a:p>
                      <a:pPr>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4.5.1</a:t>
                      </a:r>
                      <a:r>
                        <a:rPr lang="en-ZA" sz="1400" baseline="0" dirty="0">
                          <a:effectLst/>
                          <a:latin typeface="Arial" panose="020B0604020202020204" pitchFamily="34" charset="0"/>
                          <a:ea typeface="Calibri" panose="020F0502020204030204" pitchFamily="34" charset="0"/>
                          <a:cs typeface="Arial" panose="020B0604020202020204" pitchFamily="34" charset="0"/>
                        </a:rPr>
                        <a:t> </a:t>
                      </a:r>
                      <a:r>
                        <a:rPr lang="en-ZA"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400" dirty="0" smtClean="0">
                          <a:effectLst/>
                          <a:latin typeface="Arial" panose="020B0604020202020204" pitchFamily="34" charset="0"/>
                          <a:ea typeface="Calibri" panose="020F0502020204030204" pitchFamily="34" charset="0"/>
                          <a:cs typeface="Arial" panose="020B0604020202020204" pitchFamily="34" charset="0"/>
                        </a:rPr>
                        <a:t>Percentage </a:t>
                      </a:r>
                      <a:r>
                        <a:rPr lang="en-ZA" sz="1400" dirty="0">
                          <a:effectLst/>
                          <a:latin typeface="Arial" panose="020B0604020202020204" pitchFamily="34" charset="0"/>
                          <a:ea typeface="Calibri" panose="020F0502020204030204" pitchFamily="34" charset="0"/>
                          <a:cs typeface="Arial" panose="020B0604020202020204" pitchFamily="34" charset="0"/>
                        </a:rPr>
                        <a:t>of liquidation and distribution accounts in bankruptcy matters examined within 15 days from receipt of all required documents </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96%</a:t>
                      </a:r>
                      <a:endParaRPr lang="en-ZA" sz="1400" dirty="0">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75%</a:t>
                      </a:r>
                      <a:endParaRPr lang="en-ZA" sz="1400" dirty="0">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chemeClr val="bg1"/>
                        </a:solidFill>
                        <a:effectLst/>
                        <a:latin typeface="Arial" pitchFamily="34" charset="0"/>
                        <a:cs typeface="Arial" pitchFamily="34" charset="0"/>
                      </a:endParaRPr>
                    </a:p>
                    <a:p>
                      <a:pPr algn="ctr" fontAlgn="b"/>
                      <a:r>
                        <a:rPr lang="en-US" sz="1400" b="0" i="0" u="none" strike="noStrike" dirty="0">
                          <a:solidFill>
                            <a:schemeClr val="bg1"/>
                          </a:solidFill>
                          <a:effectLst/>
                          <a:latin typeface="Arial" pitchFamily="34" charset="0"/>
                          <a:cs typeface="Arial" pitchFamily="34" charset="0"/>
                        </a:rPr>
                        <a:t>87%</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928914">
                <a:tc>
                  <a:txBody>
                    <a:bodyPr/>
                    <a:lstStyle/>
                    <a:p>
                      <a:pPr>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4.6.1</a:t>
                      </a:r>
                      <a:r>
                        <a:rPr lang="en-ZA" sz="1400" baseline="0" dirty="0">
                          <a:effectLst/>
                          <a:latin typeface="Arial" panose="020B0604020202020204" pitchFamily="34" charset="0"/>
                          <a:ea typeface="Calibri" panose="020F0502020204030204" pitchFamily="34" charset="0"/>
                          <a:cs typeface="Arial" panose="020B0604020202020204" pitchFamily="34" charset="0"/>
                        </a:rPr>
                        <a:t> </a:t>
                      </a:r>
                      <a:r>
                        <a:rPr lang="en-ZA"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400" dirty="0" smtClean="0">
                          <a:effectLst/>
                          <a:latin typeface="Arial" panose="020B0604020202020204" pitchFamily="34" charset="0"/>
                          <a:ea typeface="Calibri" panose="020F0502020204030204" pitchFamily="34" charset="0"/>
                          <a:cs typeface="Arial" panose="020B0604020202020204" pitchFamily="34" charset="0"/>
                        </a:rPr>
                        <a:t>Percentage </a:t>
                      </a:r>
                      <a:r>
                        <a:rPr lang="en-ZA" sz="1400" dirty="0">
                          <a:effectLst/>
                          <a:latin typeface="Arial" panose="020B0604020202020204" pitchFamily="34" charset="0"/>
                          <a:ea typeface="Calibri" panose="020F0502020204030204" pitchFamily="34" charset="0"/>
                          <a:cs typeface="Arial" panose="020B0604020202020204" pitchFamily="34" charset="0"/>
                        </a:rPr>
                        <a:t>of letters of authority issued in trusts within 14 days from receipt of all required documents</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85%</a:t>
                      </a:r>
                      <a:endParaRPr lang="en-ZA" sz="14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70%</a:t>
                      </a:r>
                      <a:endParaRPr lang="en-ZA" sz="14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chemeClr val="bg1"/>
                        </a:solidFill>
                        <a:effectLst/>
                        <a:latin typeface="Arial" pitchFamily="34" charset="0"/>
                        <a:cs typeface="Arial" pitchFamily="34" charset="0"/>
                      </a:endParaRPr>
                    </a:p>
                    <a:p>
                      <a:pPr algn="ctr" fontAlgn="b"/>
                      <a:endParaRPr lang="en-US" sz="1400" b="0" i="0" u="none" strike="noStrike" dirty="0">
                        <a:solidFill>
                          <a:schemeClr val="bg1"/>
                        </a:solidFill>
                        <a:effectLst/>
                        <a:latin typeface="Arial" pitchFamily="34" charset="0"/>
                        <a:cs typeface="Arial" pitchFamily="34" charset="0"/>
                      </a:endParaRPr>
                    </a:p>
                    <a:p>
                      <a:pPr algn="ctr" fontAlgn="b"/>
                      <a:r>
                        <a:rPr lang="en-US" sz="1400" b="0" i="0" u="none" strike="noStrike" dirty="0">
                          <a:solidFill>
                            <a:schemeClr val="bg1"/>
                          </a:solidFill>
                          <a:effectLst/>
                          <a:latin typeface="Arial" pitchFamily="34" charset="0"/>
                          <a:cs typeface="Arial" pitchFamily="34" charset="0"/>
                        </a:rPr>
                        <a:t>67%</a:t>
                      </a:r>
                    </a:p>
                  </a:txBody>
                  <a:tcPr marL="9523" marR="9523" marT="95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bl>
          </a:graphicData>
        </a:graphic>
      </p:graphicFrame>
      <p:sp>
        <p:nvSpPr>
          <p:cNvPr id="2" name="Rectangle 1"/>
          <p:cNvSpPr/>
          <p:nvPr/>
        </p:nvSpPr>
        <p:spPr>
          <a:xfrm>
            <a:off x="691425" y="1260574"/>
            <a:ext cx="7599406" cy="307777"/>
          </a:xfrm>
          <a:prstGeom prst="rect">
            <a:avLst/>
          </a:prstGeom>
        </p:spPr>
        <p:txBody>
          <a:bodyPr wrap="square">
            <a:spAutoFit/>
          </a:bodyPr>
          <a:lstStyle/>
          <a:p>
            <a:pPr algn="just"/>
            <a:r>
              <a:rPr lang="en-US" sz="1400" b="1" dirty="0" smtClean="0">
                <a:latin typeface="Arial Body"/>
              </a:rPr>
              <a:t>Outcome </a:t>
            </a:r>
            <a:r>
              <a:rPr lang="en-US" sz="1400" b="1" dirty="0">
                <a:latin typeface="Arial Body"/>
              </a:rPr>
              <a:t>4: Transformed Masters </a:t>
            </a:r>
            <a:r>
              <a:rPr lang="en-US" sz="1400" b="1" dirty="0" smtClean="0">
                <a:latin typeface="Arial Body"/>
              </a:rPr>
              <a:t>Services</a:t>
            </a:r>
            <a:endParaRPr lang="en-ZA" sz="1600" dirty="0">
              <a:latin typeface="Arial Body"/>
            </a:endParaRPr>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3</a:t>
            </a:r>
            <a:r>
              <a:rPr lang="en-ZA" altLang="en-US" b="1" dirty="0" smtClean="0">
                <a:solidFill>
                  <a:schemeClr val="bg1"/>
                </a:solidFill>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 STATE LEGAL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940932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6" y="1274222"/>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3" name="Table 2"/>
          <p:cNvGraphicFramePr>
            <a:graphicFrameLocks noGrp="1"/>
          </p:cNvGraphicFramePr>
          <p:nvPr>
            <p:extLst>
              <p:ext uri="{D42A27DB-BD31-4B8C-83A1-F6EECF244321}">
                <p14:modId xmlns="" xmlns:p14="http://schemas.microsoft.com/office/powerpoint/2010/main" val="54312947"/>
              </p:ext>
            </p:extLst>
          </p:nvPr>
        </p:nvGraphicFramePr>
        <p:xfrm>
          <a:off x="732364" y="1660317"/>
          <a:ext cx="7599408" cy="3745508"/>
        </p:xfrm>
        <a:graphic>
          <a:graphicData uri="http://schemas.openxmlformats.org/drawingml/2006/table">
            <a:tbl>
              <a:tblPr>
                <a:tableStyleId>{2D5ABB26-0587-4C30-8999-92F81FD0307C}</a:tableStyleId>
              </a:tblPr>
              <a:tblGrid>
                <a:gridCol w="3437081">
                  <a:extLst>
                    <a:ext uri="{9D8B030D-6E8A-4147-A177-3AD203B41FA5}">
                      <a16:colId xmlns="" xmlns:a16="http://schemas.microsoft.com/office/drawing/2014/main" val="20000"/>
                    </a:ext>
                  </a:extLst>
                </a:gridCol>
                <a:gridCol w="1485494">
                  <a:extLst>
                    <a:ext uri="{9D8B030D-6E8A-4147-A177-3AD203B41FA5}">
                      <a16:colId xmlns="" xmlns:a16="http://schemas.microsoft.com/office/drawing/2014/main" val="20001"/>
                    </a:ext>
                  </a:extLst>
                </a:gridCol>
                <a:gridCol w="1323709">
                  <a:extLst>
                    <a:ext uri="{9D8B030D-6E8A-4147-A177-3AD203B41FA5}">
                      <a16:colId xmlns="" xmlns:a16="http://schemas.microsoft.com/office/drawing/2014/main" val="20002"/>
                    </a:ext>
                  </a:extLst>
                </a:gridCol>
                <a:gridCol w="1353124">
                  <a:extLst>
                    <a:ext uri="{9D8B030D-6E8A-4147-A177-3AD203B41FA5}">
                      <a16:colId xmlns="" xmlns:a16="http://schemas.microsoft.com/office/drawing/2014/main" val="20003"/>
                    </a:ext>
                  </a:extLst>
                </a:gridCol>
              </a:tblGrid>
              <a:tr h="924286">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Audited Actual Achievement performance 2019/2020</a:t>
                      </a: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 Annual Target 2020/21</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 Achievement Performance 2020/21</a:t>
                      </a: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1044220">
                <a:tc>
                  <a:txBody>
                    <a:bodyPr/>
                    <a:lstStyle/>
                    <a:p>
                      <a:pPr>
                        <a:lnSpc>
                          <a:spcPct val="115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4.7.1</a:t>
                      </a:r>
                      <a:r>
                        <a:rPr lang="en-ZA" sz="1400" baseline="0" dirty="0">
                          <a:effectLst/>
                          <a:latin typeface="Arial" panose="020B0604020202020204" pitchFamily="34" charset="0"/>
                          <a:ea typeface="Calibri" panose="020F0502020204030204" pitchFamily="34" charset="0"/>
                          <a:cs typeface="Arial" panose="020B0604020202020204" pitchFamily="34" charset="0"/>
                        </a:rPr>
                        <a:t> </a:t>
                      </a:r>
                      <a:r>
                        <a:rPr lang="en-ZA" sz="14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400" dirty="0" smtClean="0">
                          <a:effectLst/>
                          <a:latin typeface="Arial" panose="020B0604020202020204" pitchFamily="34" charset="0"/>
                          <a:ea typeface="Calibri" panose="020F0502020204030204" pitchFamily="34" charset="0"/>
                          <a:cs typeface="Arial" panose="020B0604020202020204" pitchFamily="34" charset="0"/>
                        </a:rPr>
                        <a:t>Percentage </a:t>
                      </a:r>
                      <a:r>
                        <a:rPr lang="en-ZA" sz="1400" dirty="0">
                          <a:effectLst/>
                          <a:latin typeface="Arial" panose="020B0604020202020204" pitchFamily="34" charset="0"/>
                          <a:ea typeface="Calibri" panose="020F0502020204030204" pitchFamily="34" charset="0"/>
                          <a:cs typeface="Arial" panose="020B0604020202020204" pitchFamily="34" charset="0"/>
                        </a:rPr>
                        <a:t>of letters of appointment issued in curatorship estates within 15 days from receipt of all required documents</a:t>
                      </a: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97%</a:t>
                      </a:r>
                      <a:endParaRPr lang="en-ZA" sz="14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75%</a:t>
                      </a:r>
                      <a:endParaRPr lang="en-ZA" sz="14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chemeClr val="bg1"/>
                        </a:solidFill>
                        <a:effectLst/>
                        <a:latin typeface="Arial" pitchFamily="34" charset="0"/>
                        <a:cs typeface="Arial" pitchFamily="34" charset="0"/>
                      </a:endParaRPr>
                    </a:p>
                    <a:p>
                      <a:pPr algn="ctr" fontAlgn="b"/>
                      <a:endParaRPr lang="en-US" sz="1400" b="0" i="0" u="none" strike="noStrike" dirty="0">
                        <a:solidFill>
                          <a:schemeClr val="bg1"/>
                        </a:solidFill>
                        <a:effectLst/>
                        <a:latin typeface="Arial" pitchFamily="34" charset="0"/>
                        <a:cs typeface="Arial" pitchFamily="34" charset="0"/>
                      </a:endParaRPr>
                    </a:p>
                    <a:p>
                      <a:pPr algn="ctr" fontAlgn="b"/>
                      <a:r>
                        <a:rPr lang="en-US" sz="1400" b="0" i="0" u="none" strike="noStrike" dirty="0">
                          <a:solidFill>
                            <a:schemeClr val="bg1"/>
                          </a:solidFill>
                          <a:effectLst/>
                          <a:latin typeface="Arial" pitchFamily="34" charset="0"/>
                          <a:cs typeface="Arial" pitchFamily="34" charset="0"/>
                        </a:rPr>
                        <a:t>91%</a:t>
                      </a:r>
                    </a:p>
                  </a:txBody>
                  <a:tcPr marL="9523" marR="9523" marT="95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r h="902001">
                <a:tc>
                  <a:txBody>
                    <a:bodyPr/>
                    <a:lstStyle/>
                    <a:p>
                      <a:pPr>
                        <a:lnSpc>
                          <a:spcPct val="115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4.8.1 </a:t>
                      </a:r>
                      <a:r>
                        <a:rPr lang="en-US" sz="1400" dirty="0" smtClean="0">
                          <a:effectLst/>
                          <a:latin typeface="Arial" panose="020B0604020202020204" pitchFamily="34" charset="0"/>
                          <a:ea typeface="Calibri" panose="020F0502020204030204" pitchFamily="34" charset="0"/>
                          <a:cs typeface="Arial" panose="020B0604020202020204" pitchFamily="34" charset="0"/>
                        </a:rPr>
                        <a:t> Liquidation </a:t>
                      </a:r>
                      <a:r>
                        <a:rPr lang="en-US" sz="1400" dirty="0">
                          <a:effectLst/>
                          <a:latin typeface="Arial" panose="020B0604020202020204" pitchFamily="34" charset="0"/>
                          <a:ea typeface="Calibri" panose="020F0502020204030204" pitchFamily="34" charset="0"/>
                          <a:cs typeface="Arial" panose="020B0604020202020204" pitchFamily="34" charset="0"/>
                        </a:rPr>
                        <a:t>and distribution accounts in curatorship estates examined within 30 days from receipt of all required documents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92%</a:t>
                      </a:r>
                      <a:endParaRPr lang="en-ZA" sz="14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75%</a:t>
                      </a:r>
                      <a:endParaRPr lang="en-ZA" sz="14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400" b="0" i="0" u="none" strike="noStrike" dirty="0">
                        <a:solidFill>
                          <a:schemeClr val="bg1"/>
                        </a:solidFill>
                        <a:effectLst/>
                        <a:latin typeface="Arial" panose="020B0604020202020204" pitchFamily="34" charset="0"/>
                        <a:cs typeface="Arial" panose="020B0604020202020204" pitchFamily="34" charset="0"/>
                      </a:endParaRPr>
                    </a:p>
                    <a:p>
                      <a:pPr algn="ctr" fontAlgn="b"/>
                      <a:endParaRPr lang="en-US" sz="1400" b="0" i="0" u="none" strike="noStrike" dirty="0">
                        <a:solidFill>
                          <a:schemeClr val="bg1"/>
                        </a:solidFill>
                        <a:effectLst/>
                        <a:latin typeface="Arial" panose="020B0604020202020204" pitchFamily="34" charset="0"/>
                        <a:cs typeface="Arial" panose="020B0604020202020204" pitchFamily="34" charset="0"/>
                      </a:endParaRPr>
                    </a:p>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83%</a:t>
                      </a:r>
                    </a:p>
                  </a:txBody>
                  <a:tcPr marL="9523" marR="9523" marT="95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616211">
                <a:tc>
                  <a:txBody>
                    <a:bodyPr/>
                    <a:lstStyle/>
                    <a:p>
                      <a:pPr>
                        <a:lnSpc>
                          <a:spcPct val="115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4.9.1 </a:t>
                      </a:r>
                      <a:r>
                        <a:rPr lang="en-US" sz="1400" dirty="0" smtClean="0">
                          <a:effectLst/>
                          <a:latin typeface="Arial" panose="020B0604020202020204" pitchFamily="34" charset="0"/>
                          <a:ea typeface="Calibri" panose="020F0502020204030204" pitchFamily="34" charset="0"/>
                          <a:cs typeface="Arial" panose="020B0604020202020204" pitchFamily="34" charset="0"/>
                        </a:rPr>
                        <a:t> Number </a:t>
                      </a:r>
                      <a:r>
                        <a:rPr lang="en-US" sz="1400" dirty="0">
                          <a:effectLst/>
                          <a:latin typeface="Arial" panose="020B0604020202020204" pitchFamily="34" charset="0"/>
                          <a:ea typeface="Calibri" panose="020F0502020204030204" pitchFamily="34" charset="0"/>
                          <a:cs typeface="Arial" panose="020B0604020202020204" pitchFamily="34" charset="0"/>
                        </a:rPr>
                        <a:t>of policies submitted to the Minister for approval by target date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8" marR="685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a:t>
                      </a:r>
                      <a:endParaRPr lang="en-ZA" sz="14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31 March 2021</a:t>
                      </a:r>
                      <a:endParaRPr lang="en-ZA" sz="14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Final draft was submitted to Minister</a:t>
                      </a:r>
                    </a:p>
                  </a:txBody>
                  <a:tcPr marL="9523" marR="9523" marT="95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4"/>
                  </a:ext>
                </a:extLst>
              </a:tr>
            </a:tbl>
          </a:graphicData>
        </a:graphic>
      </p:graphicFrame>
      <p:sp>
        <p:nvSpPr>
          <p:cNvPr id="2" name="Rectangle 1"/>
          <p:cNvSpPr/>
          <p:nvPr/>
        </p:nvSpPr>
        <p:spPr>
          <a:xfrm>
            <a:off x="729045" y="1059260"/>
            <a:ext cx="8063973" cy="800219"/>
          </a:xfrm>
          <a:prstGeom prst="rect">
            <a:avLst/>
          </a:prstGeom>
        </p:spPr>
        <p:txBody>
          <a:bodyPr wrap="square">
            <a:spAutoFit/>
          </a:bodyPr>
          <a:lstStyle/>
          <a:p>
            <a:pPr algn="just"/>
            <a:r>
              <a:rPr lang="en-US" sz="1600" b="1" dirty="0">
                <a:solidFill>
                  <a:srgbClr val="FF0000"/>
                </a:solidFill>
                <a:latin typeface="Arial Body"/>
              </a:rPr>
              <a:t>                              </a:t>
            </a:r>
          </a:p>
          <a:p>
            <a:pPr algn="just"/>
            <a:r>
              <a:rPr lang="en-US" sz="1400" b="1" dirty="0" smtClean="0">
                <a:latin typeface="Arial Body"/>
              </a:rPr>
              <a:t>Outcome </a:t>
            </a:r>
            <a:r>
              <a:rPr lang="en-US" sz="1400" b="1" dirty="0">
                <a:latin typeface="Arial Body"/>
              </a:rPr>
              <a:t>4: Transformed Masters Services</a:t>
            </a:r>
            <a:endParaRPr lang="en-US" sz="1400" dirty="0">
              <a:latin typeface="Arial Body"/>
            </a:endParaRPr>
          </a:p>
          <a:p>
            <a:pPr algn="just"/>
            <a:endParaRPr lang="en-US" sz="1600" dirty="0">
              <a:latin typeface="Arial Body"/>
            </a:endParaRPr>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3</a:t>
            </a:r>
            <a:r>
              <a:rPr lang="en-ZA" altLang="en-US" b="1" dirty="0" smtClean="0">
                <a:solidFill>
                  <a:schemeClr val="bg1"/>
                </a:solidFill>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 STATE LEGAL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179159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6" y="1233279"/>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97443" y="631811"/>
            <a:ext cx="7432313" cy="707886"/>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a:p>
            <a:r>
              <a:rPr lang="en-US" sz="2000" b="1" kern="0" dirty="0">
                <a:latin typeface="Arial" panose="020B0604020202020204" pitchFamily="34" charset="0"/>
                <a:cs typeface="Arial" panose="020B0604020202020204" pitchFamily="34" charset="0"/>
              </a:rPr>
              <a:t>   </a:t>
            </a:r>
            <a:endParaRPr lang="en-US" b="1" kern="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2107207499"/>
              </p:ext>
            </p:extLst>
          </p:nvPr>
        </p:nvGraphicFramePr>
        <p:xfrm>
          <a:off x="713894" y="1691936"/>
          <a:ext cx="7599410" cy="3730058"/>
        </p:xfrm>
        <a:graphic>
          <a:graphicData uri="http://schemas.openxmlformats.org/drawingml/2006/table">
            <a:tbl>
              <a:tblPr>
                <a:tableStyleId>{2D5ABB26-0587-4C30-8999-92F81FD0307C}</a:tableStyleId>
              </a:tblPr>
              <a:tblGrid>
                <a:gridCol w="3276127">
                  <a:extLst>
                    <a:ext uri="{9D8B030D-6E8A-4147-A177-3AD203B41FA5}">
                      <a16:colId xmlns="" xmlns:a16="http://schemas.microsoft.com/office/drawing/2014/main" val="20000"/>
                    </a:ext>
                  </a:extLst>
                </a:gridCol>
                <a:gridCol w="1534068">
                  <a:extLst>
                    <a:ext uri="{9D8B030D-6E8A-4147-A177-3AD203B41FA5}">
                      <a16:colId xmlns="" xmlns:a16="http://schemas.microsoft.com/office/drawing/2014/main" val="20001"/>
                    </a:ext>
                  </a:extLst>
                </a:gridCol>
                <a:gridCol w="1394608">
                  <a:extLst>
                    <a:ext uri="{9D8B030D-6E8A-4147-A177-3AD203B41FA5}">
                      <a16:colId xmlns="" xmlns:a16="http://schemas.microsoft.com/office/drawing/2014/main" val="20002"/>
                    </a:ext>
                  </a:extLst>
                </a:gridCol>
                <a:gridCol w="1394607">
                  <a:extLst>
                    <a:ext uri="{9D8B030D-6E8A-4147-A177-3AD203B41FA5}">
                      <a16:colId xmlns="" xmlns:a16="http://schemas.microsoft.com/office/drawing/2014/main" val="20003"/>
                    </a:ext>
                  </a:extLst>
                </a:gridCol>
              </a:tblGrid>
              <a:tr h="940802">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Audited Actual Achievement performance 2019/2020</a:t>
                      </a: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 Annual Target 2020/21</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 Achievement Performance 2020/21</a:t>
                      </a: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571577">
                <a:tc>
                  <a:txBody>
                    <a:bodyPr/>
                    <a:lstStyle/>
                    <a:p>
                      <a:pPr marL="0" marR="0" algn="l" fontAlgn="ctr">
                        <a:lnSpc>
                          <a:spcPct val="115000"/>
                        </a:lnSpc>
                        <a:spcBef>
                          <a:spcPts val="0"/>
                        </a:spcBef>
                        <a:spcAft>
                          <a:spcPts val="0"/>
                        </a:spcAft>
                      </a:pPr>
                      <a:r>
                        <a:rPr kumimoji="0"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5.1.1 </a:t>
                      </a:r>
                      <a:r>
                        <a:rPr kumimoji="0" lang="en-US"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Number </a:t>
                      </a:r>
                      <a:r>
                        <a:rPr kumimoji="0"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Bills and Regulations submitted to the Minister for approval</a:t>
                      </a: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771525">
                <a:tc>
                  <a:txBody>
                    <a:bodyPr/>
                    <a:lstStyle/>
                    <a:p>
                      <a:pPr marL="0" marR="0" algn="l" fontAlgn="ctr">
                        <a:lnSpc>
                          <a:spcPct val="115000"/>
                        </a:lnSpc>
                        <a:spcBef>
                          <a:spcPts val="0"/>
                        </a:spcBef>
                        <a:spcAft>
                          <a:spcPts val="0"/>
                        </a:spcAft>
                      </a:pPr>
                      <a:r>
                        <a:rPr kumimoji="0"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5.2.1</a:t>
                      </a:r>
                      <a:r>
                        <a:rPr kumimoji="0" lang="en-US" sz="1400" kern="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sz="14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Number </a:t>
                      </a:r>
                      <a:r>
                        <a:rPr kumimoji="0"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Colonial/Apartheid era justice-related legislation approved by the Minister for submission to Cabinet</a:t>
                      </a: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561975">
                <a:tc>
                  <a:txBody>
                    <a:bodyPr/>
                    <a:lstStyle/>
                    <a:p>
                      <a:pPr marL="0" marR="0" algn="l" fontAlgn="ctr">
                        <a:lnSpc>
                          <a:spcPct val="115000"/>
                        </a:lnSpc>
                        <a:spcBef>
                          <a:spcPts val="0"/>
                        </a:spcBef>
                        <a:spcAft>
                          <a:spcPts val="0"/>
                        </a:spcAft>
                      </a:pPr>
                      <a:r>
                        <a:rPr kumimoji="0"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5.3.1 </a:t>
                      </a:r>
                      <a:r>
                        <a:rPr kumimoji="0" lang="en-US"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Number </a:t>
                      </a:r>
                      <a:r>
                        <a:rPr kumimoji="0"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Rules of Court submitted to the Board for approval</a:t>
                      </a: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r h="754744">
                <a:tc>
                  <a:txBody>
                    <a:bodyPr/>
                    <a:lstStyle/>
                    <a:p>
                      <a:pPr marL="0" marR="0" algn="l" fontAlgn="ctr">
                        <a:lnSpc>
                          <a:spcPct val="115000"/>
                        </a:lnSpc>
                        <a:spcBef>
                          <a:spcPts val="0"/>
                        </a:spcBef>
                        <a:spcAft>
                          <a:spcPts val="0"/>
                        </a:spcAft>
                      </a:pPr>
                      <a:r>
                        <a:rPr kumimoji="0"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5.4.1 </a:t>
                      </a:r>
                      <a:r>
                        <a:rPr kumimoji="0" lang="en-US" sz="14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Number </a:t>
                      </a:r>
                      <a:r>
                        <a:rPr kumimoji="0"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research papers submitted to the South African Law Reform Commission for approval</a:t>
                      </a:r>
                    </a:p>
                  </a:txBody>
                  <a:tcPr marL="68576" marR="68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4"/>
                  </a:ext>
                </a:extLst>
              </a:tr>
            </a:tbl>
          </a:graphicData>
        </a:graphic>
      </p:graphicFrame>
      <p:sp>
        <p:nvSpPr>
          <p:cNvPr id="3" name="Rectangle 2"/>
          <p:cNvSpPr/>
          <p:nvPr/>
        </p:nvSpPr>
        <p:spPr>
          <a:xfrm>
            <a:off x="105864" y="1276438"/>
            <a:ext cx="8487924" cy="307777"/>
          </a:xfrm>
          <a:prstGeom prst="rect">
            <a:avLst/>
          </a:prstGeom>
        </p:spPr>
        <p:txBody>
          <a:bodyPr wrap="square">
            <a:spAutoFit/>
          </a:bodyPr>
          <a:lstStyle/>
          <a:p>
            <a:r>
              <a:rPr lang="en-US" sz="1400" b="1" dirty="0">
                <a:solidFill>
                  <a:srgbClr val="FF0000"/>
                </a:solidFill>
                <a:latin typeface="Arial Body"/>
              </a:rPr>
              <a:t>   </a:t>
            </a:r>
            <a:r>
              <a:rPr lang="en-US" sz="1400" b="1" dirty="0" smtClean="0">
                <a:solidFill>
                  <a:srgbClr val="FF0000"/>
                </a:solidFill>
                <a:latin typeface="Arial Body"/>
              </a:rPr>
              <a:t>       </a:t>
            </a:r>
            <a:r>
              <a:rPr lang="en-US" sz="1400" b="1" dirty="0" smtClean="0">
                <a:latin typeface="Arial Body"/>
              </a:rPr>
              <a:t>Outcome </a:t>
            </a:r>
            <a:r>
              <a:rPr lang="en-US" sz="1400" b="1" dirty="0">
                <a:latin typeface="Arial Body"/>
              </a:rPr>
              <a:t>5: Colonial/Apartheid era justice-related reviewed and </a:t>
            </a:r>
            <a:r>
              <a:rPr lang="en-US" sz="1400" b="1" dirty="0" smtClean="0">
                <a:latin typeface="Arial Body"/>
              </a:rPr>
              <a:t>repealed/replaced</a:t>
            </a:r>
            <a:endParaRPr lang="en-US" sz="1400" dirty="0">
              <a:latin typeface="Arial Body"/>
            </a:endParaRPr>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3</a:t>
            </a:r>
            <a:r>
              <a:rPr lang="en-ZA" altLang="en-US" b="1" dirty="0" smtClean="0">
                <a:solidFill>
                  <a:schemeClr val="bg1"/>
                </a:solidFill>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 STATE LEGAL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4721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6" y="1289406"/>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896141" y="581520"/>
            <a:ext cx="7432313" cy="707886"/>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a:p>
            <a:r>
              <a:rPr lang="en-US" sz="2000" b="1" kern="0" dirty="0">
                <a:latin typeface="Arial" panose="020B0604020202020204" pitchFamily="34" charset="0"/>
                <a:cs typeface="Arial" panose="020B0604020202020204" pitchFamily="34" charset="0"/>
              </a:rPr>
              <a:t>       </a:t>
            </a:r>
          </a:p>
        </p:txBody>
      </p:sp>
      <p:graphicFrame>
        <p:nvGraphicFramePr>
          <p:cNvPr id="3" name="Table 2"/>
          <p:cNvGraphicFramePr>
            <a:graphicFrameLocks noGrp="1"/>
          </p:cNvGraphicFramePr>
          <p:nvPr>
            <p:extLst>
              <p:ext uri="{D42A27DB-BD31-4B8C-83A1-F6EECF244321}">
                <p14:modId xmlns="" xmlns:p14="http://schemas.microsoft.com/office/powerpoint/2010/main" val="2262644790"/>
              </p:ext>
            </p:extLst>
          </p:nvPr>
        </p:nvGraphicFramePr>
        <p:xfrm>
          <a:off x="808019" y="1740387"/>
          <a:ext cx="7608555" cy="3517413"/>
        </p:xfrm>
        <a:graphic>
          <a:graphicData uri="http://schemas.openxmlformats.org/drawingml/2006/table">
            <a:tbl>
              <a:tblPr>
                <a:tableStyleId>{2D5ABB26-0587-4C30-8999-92F81FD0307C}</a:tableStyleId>
              </a:tblPr>
              <a:tblGrid>
                <a:gridCol w="2465382">
                  <a:extLst>
                    <a:ext uri="{9D8B030D-6E8A-4147-A177-3AD203B41FA5}">
                      <a16:colId xmlns="" xmlns:a16="http://schemas.microsoft.com/office/drawing/2014/main" val="20000"/>
                    </a:ext>
                  </a:extLst>
                </a:gridCol>
                <a:gridCol w="1651982">
                  <a:extLst>
                    <a:ext uri="{9D8B030D-6E8A-4147-A177-3AD203B41FA5}">
                      <a16:colId xmlns="" xmlns:a16="http://schemas.microsoft.com/office/drawing/2014/main" val="20001"/>
                    </a:ext>
                  </a:extLst>
                </a:gridCol>
                <a:gridCol w="2158591">
                  <a:extLst>
                    <a:ext uri="{9D8B030D-6E8A-4147-A177-3AD203B41FA5}">
                      <a16:colId xmlns="" xmlns:a16="http://schemas.microsoft.com/office/drawing/2014/main" val="20002"/>
                    </a:ext>
                  </a:extLst>
                </a:gridCol>
                <a:gridCol w="1332600">
                  <a:extLst>
                    <a:ext uri="{9D8B030D-6E8A-4147-A177-3AD203B41FA5}">
                      <a16:colId xmlns="" xmlns:a16="http://schemas.microsoft.com/office/drawing/2014/main" val="20003"/>
                    </a:ext>
                  </a:extLst>
                </a:gridCol>
              </a:tblGrid>
              <a:tr h="987552">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Audited Actual Achievement performance 2019/2020</a:t>
                      </a: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 Annual Target 2020/21</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 Achievement Performance 2020/21</a:t>
                      </a: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989851">
                <a:tc>
                  <a:txBody>
                    <a:bodyPr/>
                    <a:lstStyle/>
                    <a:p>
                      <a:r>
                        <a:rPr lang="en-US" sz="1400" dirty="0">
                          <a:latin typeface="Arial" panose="020B0604020202020204" pitchFamily="34" charset="0"/>
                          <a:cs typeface="Arial" panose="020B0604020202020204" pitchFamily="34" charset="0"/>
                        </a:rPr>
                        <a:t>6.1.1 </a:t>
                      </a:r>
                      <a:r>
                        <a:rPr lang="en-US" sz="1400" dirty="0" smtClean="0">
                          <a:latin typeface="Arial" panose="020B0604020202020204" pitchFamily="34" charset="0"/>
                          <a:cs typeface="Arial" panose="020B0604020202020204" pitchFamily="34" charset="0"/>
                        </a:rPr>
                        <a:t> Office </a:t>
                      </a:r>
                      <a:r>
                        <a:rPr lang="en-US" sz="1400" dirty="0">
                          <a:latin typeface="Arial" panose="020B0604020202020204" pitchFamily="34" charset="0"/>
                          <a:cs typeface="Arial" panose="020B0604020202020204" pitchFamily="34" charset="0"/>
                        </a:rPr>
                        <a:t>of the Solicitor-General Strategy implemented</a:t>
                      </a:r>
                    </a:p>
                  </a:txBody>
                  <a:tcPr marL="9525" marR="9525"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t>
                      </a: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Draft Strategy of the Solicitor-General approved by the Minister by 31 March 2021</a:t>
                      </a: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r h="752475">
                <a:tc>
                  <a:txBody>
                    <a:bodyPr/>
                    <a:lstStyle/>
                    <a:p>
                      <a:r>
                        <a:rPr lang="en-US" sz="1400" dirty="0" smtClean="0">
                          <a:latin typeface="Arial" panose="020B0604020202020204" pitchFamily="34" charset="0"/>
                          <a:cs typeface="Arial" panose="020B0604020202020204" pitchFamily="34" charset="0"/>
                        </a:rPr>
                        <a:t>6.1.2   Number of heads of offices of the State Attorney appointed</a:t>
                      </a:r>
                      <a:endParaRPr lang="en-ZA" sz="1400" dirty="0">
                        <a:latin typeface="Arial" panose="020B0604020202020204" pitchFamily="34" charset="0"/>
                        <a:cs typeface="Arial" panose="020B0604020202020204" pitchFamily="34" charset="0"/>
                      </a:endParaRPr>
                    </a:p>
                  </a:txBody>
                  <a:tcPr marL="9525" marR="9525"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t>
                      </a: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400" kern="1200" dirty="0">
                          <a:solidFill>
                            <a:schemeClr val="tx1"/>
                          </a:solidFill>
                          <a:effectLst/>
                          <a:latin typeface="Arial" panose="020B0604020202020204" pitchFamily="34" charset="0"/>
                          <a:ea typeface="+mn-ea"/>
                          <a:cs typeface="Arial" panose="020B0604020202020204" pitchFamily="34" charset="0"/>
                        </a:rPr>
                        <a:t>                  11</a:t>
                      </a:r>
                      <a:endParaRPr kumimoji="0" lang="en-ZA" sz="1400" kern="1200" dirty="0">
                        <a:solidFill>
                          <a:schemeClr val="tx1"/>
                        </a:solidFill>
                        <a:effectLst/>
                        <a:latin typeface="Arial" panose="020B0604020202020204" pitchFamily="34" charset="0"/>
                        <a:ea typeface="+mn-ea"/>
                        <a:cs typeface="Arial" panose="020B0604020202020204" pitchFamily="34" charset="0"/>
                      </a:endParaRP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6</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r h="704850">
                <a:tc>
                  <a:txBody>
                    <a:bodyPr/>
                    <a:lstStyle/>
                    <a:p>
                      <a:r>
                        <a:rPr lang="en-US" sz="1400" dirty="0">
                          <a:latin typeface="Arial" panose="020B0604020202020204" pitchFamily="34" charset="0"/>
                          <a:cs typeface="Arial" panose="020B0604020202020204" pitchFamily="34" charset="0"/>
                        </a:rPr>
                        <a:t>6.2.1 </a:t>
                      </a:r>
                      <a:r>
                        <a:rPr lang="en-US" sz="1400" dirty="0" smtClean="0">
                          <a:latin typeface="Arial" panose="020B0604020202020204" pitchFamily="34" charset="0"/>
                          <a:cs typeface="Arial" panose="020B0604020202020204" pitchFamily="34" charset="0"/>
                        </a:rPr>
                        <a:t> Number </a:t>
                      </a:r>
                      <a:r>
                        <a:rPr lang="en-US" sz="1400" dirty="0">
                          <a:latin typeface="Arial" panose="020B0604020202020204" pitchFamily="34" charset="0"/>
                          <a:cs typeface="Arial" panose="020B0604020202020204" pitchFamily="34" charset="0"/>
                        </a:rPr>
                        <a:t>of policies to implement the State Attorney Amendment Act</a:t>
                      </a:r>
                    </a:p>
                  </a:txBody>
                  <a:tcPr marL="9525" marR="9525"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t>
                      </a: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3</a:t>
                      </a:r>
                    </a:p>
                  </a:txBody>
                  <a:tcPr marL="68577" marR="685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itchFamily="34" charset="0"/>
                          <a:cs typeface="Arial" pitchFamily="34" charset="0"/>
                        </a:rPr>
                        <a:t>-</a:t>
                      </a: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bl>
          </a:graphicData>
        </a:graphic>
      </p:graphicFrame>
      <p:sp>
        <p:nvSpPr>
          <p:cNvPr id="2" name="Rectangle 1"/>
          <p:cNvSpPr/>
          <p:nvPr/>
        </p:nvSpPr>
        <p:spPr>
          <a:xfrm>
            <a:off x="719899" y="1320907"/>
            <a:ext cx="8132852" cy="800219"/>
          </a:xfrm>
          <a:prstGeom prst="rect">
            <a:avLst/>
          </a:prstGeom>
        </p:spPr>
        <p:txBody>
          <a:bodyPr wrap="square">
            <a:spAutoFit/>
          </a:bodyPr>
          <a:lstStyle/>
          <a:p>
            <a:pPr algn="just"/>
            <a:r>
              <a:rPr lang="en-US" sz="1400" b="1" dirty="0" smtClean="0">
                <a:latin typeface="Arial Body"/>
              </a:rPr>
              <a:t>Outcome </a:t>
            </a:r>
            <a:r>
              <a:rPr lang="en-US" sz="1400" b="1" dirty="0">
                <a:latin typeface="Arial Body"/>
              </a:rPr>
              <a:t>6 :  Transformed State Litigation Services and Legal Professions</a:t>
            </a:r>
          </a:p>
          <a:p>
            <a:endParaRPr lang="en-US" sz="1600" dirty="0">
              <a:latin typeface="Arial Body"/>
            </a:endParaRPr>
          </a:p>
          <a:p>
            <a:endParaRPr lang="en-US" sz="1600" dirty="0">
              <a:latin typeface="Arial Body"/>
            </a:endParaRPr>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3</a:t>
            </a:r>
            <a:r>
              <a:rPr lang="en-ZA" altLang="en-US" b="1" dirty="0" smtClean="0">
                <a:solidFill>
                  <a:schemeClr val="bg1"/>
                </a:solidFill>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 STATE LEGAL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923357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6" y="1352000"/>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1080869" y="644114"/>
            <a:ext cx="7432313" cy="707886"/>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a:p>
            <a:r>
              <a:rPr lang="en-US" sz="2000" b="1" kern="0" dirty="0">
                <a:latin typeface="Arial" panose="020B0604020202020204" pitchFamily="34" charset="0"/>
                <a:cs typeface="Arial" panose="020B0604020202020204" pitchFamily="34" charset="0"/>
              </a:rPr>
              <a:t>     </a:t>
            </a:r>
            <a:endParaRPr lang="en-US" b="1" kern="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769495848"/>
              </p:ext>
            </p:extLst>
          </p:nvPr>
        </p:nvGraphicFramePr>
        <p:xfrm>
          <a:off x="729046" y="1748393"/>
          <a:ext cx="7602727" cy="3423682"/>
        </p:xfrm>
        <a:graphic>
          <a:graphicData uri="http://schemas.openxmlformats.org/drawingml/2006/table">
            <a:tbl>
              <a:tblPr>
                <a:tableStyleId>{2D5ABB26-0587-4C30-8999-92F81FD0307C}</a:tableStyleId>
              </a:tblPr>
              <a:tblGrid>
                <a:gridCol w="2280237">
                  <a:extLst>
                    <a:ext uri="{9D8B030D-6E8A-4147-A177-3AD203B41FA5}">
                      <a16:colId xmlns="" xmlns:a16="http://schemas.microsoft.com/office/drawing/2014/main" val="20000"/>
                    </a:ext>
                  </a:extLst>
                </a:gridCol>
                <a:gridCol w="2014567">
                  <a:extLst>
                    <a:ext uri="{9D8B030D-6E8A-4147-A177-3AD203B41FA5}">
                      <a16:colId xmlns="" xmlns:a16="http://schemas.microsoft.com/office/drawing/2014/main" val="20001"/>
                    </a:ext>
                  </a:extLst>
                </a:gridCol>
                <a:gridCol w="1682393">
                  <a:extLst>
                    <a:ext uri="{9D8B030D-6E8A-4147-A177-3AD203B41FA5}">
                      <a16:colId xmlns="" xmlns:a16="http://schemas.microsoft.com/office/drawing/2014/main" val="20002"/>
                    </a:ext>
                  </a:extLst>
                </a:gridCol>
                <a:gridCol w="1625530">
                  <a:extLst>
                    <a:ext uri="{9D8B030D-6E8A-4147-A177-3AD203B41FA5}">
                      <a16:colId xmlns="" xmlns:a16="http://schemas.microsoft.com/office/drawing/2014/main" val="20003"/>
                    </a:ext>
                  </a:extLst>
                </a:gridCol>
              </a:tblGrid>
              <a:tr h="987552">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Audited Actual Achievement performance </a:t>
                      </a:r>
                      <a:endParaRPr lang="en-US" sz="1400" b="1" i="0" u="none" strike="noStrike" dirty="0" smtClean="0">
                        <a:solidFill>
                          <a:schemeClr val="bg1"/>
                        </a:solidFill>
                        <a:effectLst/>
                        <a:latin typeface="Arial" pitchFamily="34" charset="0"/>
                        <a:cs typeface="Arial" pitchFamily="34" charset="0"/>
                      </a:endParaRPr>
                    </a:p>
                    <a:p>
                      <a:pPr algn="ctr" fontAlgn="ctr"/>
                      <a:r>
                        <a:rPr lang="en-US" sz="1400" b="1" i="0" u="none" strike="noStrike" dirty="0" smtClean="0">
                          <a:solidFill>
                            <a:schemeClr val="bg1"/>
                          </a:solidFill>
                          <a:effectLst/>
                          <a:latin typeface="Arial" pitchFamily="34" charset="0"/>
                          <a:cs typeface="Arial" pitchFamily="34" charset="0"/>
                        </a:rPr>
                        <a:t>2019/2020</a:t>
                      </a:r>
                      <a:endParaRPr lang="en-US" sz="1400" b="1" i="0" u="none" strike="noStrike" dirty="0">
                        <a:solidFill>
                          <a:schemeClr val="bg1"/>
                        </a:solidFill>
                        <a:effectLst/>
                        <a:latin typeface="Arial" pitchFamily="34" charset="0"/>
                        <a:cs typeface="Arial" pitchFamily="34" charset="0"/>
                      </a:endParaRP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 Annual Target 2020/21</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 Achievement Performance 2020/21</a:t>
                      </a: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715145">
                <a:tc>
                  <a:txBody>
                    <a:bodyPr/>
                    <a:lstStyle/>
                    <a:p>
                      <a:pP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6.3.1 </a:t>
                      </a:r>
                      <a:r>
                        <a:rPr lang="en-US" sz="1400" dirty="0" smtClean="0">
                          <a:effectLst/>
                          <a:latin typeface="Arial" panose="020B0604020202020204" pitchFamily="34" charset="0"/>
                          <a:ea typeface="Calibri" panose="020F0502020204030204" pitchFamily="34" charset="0"/>
                          <a:cs typeface="Arial" panose="020B0604020202020204" pitchFamily="34" charset="0"/>
                        </a:rPr>
                        <a:t> Percentage </a:t>
                      </a:r>
                      <a:r>
                        <a:rPr lang="en-US" sz="1400" dirty="0">
                          <a:effectLst/>
                          <a:latin typeface="Arial" panose="020B0604020202020204" pitchFamily="34" charset="0"/>
                          <a:ea typeface="Calibri" panose="020F0502020204030204" pitchFamily="34" charset="0"/>
                          <a:cs typeface="Arial" panose="020B0604020202020204" pitchFamily="34" charset="0"/>
                        </a:rPr>
                        <a:t>of value of briefs allocated to PDI’s Legal Practitioners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82%</a:t>
                      </a: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83</a:t>
                      </a: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itchFamily="34" charset="0"/>
                          <a:cs typeface="Arial" pitchFamily="34" charset="0"/>
                        </a:rPr>
                        <a:t>80%</a:t>
                      </a:r>
                    </a:p>
                  </a:txBody>
                  <a:tcPr marL="9525" marR="9525"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4"/>
                  </a:ext>
                </a:extLst>
              </a:tr>
              <a:tr h="718437">
                <a:tc>
                  <a:txBody>
                    <a:bodyPr/>
                    <a:lstStyle/>
                    <a:p>
                      <a:r>
                        <a:rPr lang="en-US" sz="1400" dirty="0">
                          <a:latin typeface="Arial" panose="020B0604020202020204" pitchFamily="34" charset="0"/>
                          <a:cs typeface="Arial" panose="020B0604020202020204" pitchFamily="34" charset="0"/>
                        </a:rPr>
                        <a:t>6.4.1 </a:t>
                      </a:r>
                      <a:r>
                        <a:rPr lang="en-US" sz="1400" dirty="0" smtClean="0">
                          <a:latin typeface="Arial" panose="020B0604020202020204" pitchFamily="34" charset="0"/>
                          <a:cs typeface="Arial" panose="020B0604020202020204" pitchFamily="34" charset="0"/>
                        </a:rPr>
                        <a:t> Percentage </a:t>
                      </a:r>
                      <a:r>
                        <a:rPr lang="en-US" sz="1400" dirty="0">
                          <a:latin typeface="Arial" panose="020B0604020202020204" pitchFamily="34" charset="0"/>
                          <a:cs typeface="Arial" panose="020B0604020202020204" pitchFamily="34" charset="0"/>
                        </a:rPr>
                        <a:t>of value of briefs allocated to female Legal Practitioners</a:t>
                      </a:r>
                    </a:p>
                  </a:txBody>
                  <a:tcPr marL="9525" marR="9525"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27%</a:t>
                      </a: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29%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7" marR="685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itchFamily="34" charset="0"/>
                          <a:cs typeface="Arial" pitchFamily="34" charset="0"/>
                        </a:rPr>
                        <a:t>29%</a:t>
                      </a:r>
                    </a:p>
                  </a:txBody>
                  <a:tcPr marL="9525" marR="9525" marT="952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889394">
                <a:tc>
                  <a:txBody>
                    <a:bodyPr/>
                    <a:lstStyle/>
                    <a:p>
                      <a:pPr indent="14605" algn="l"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6.5.1 </a:t>
                      </a:r>
                      <a:r>
                        <a:rPr lang="en-US" sz="1400" dirty="0" smtClean="0">
                          <a:effectLst/>
                          <a:latin typeface="Arial" panose="020B0604020202020204" pitchFamily="34" charset="0"/>
                          <a:ea typeface="Calibri" panose="020F0502020204030204" pitchFamily="34" charset="0"/>
                          <a:cs typeface="Arial" panose="020B0604020202020204" pitchFamily="34" charset="0"/>
                        </a:rPr>
                        <a:t> State </a:t>
                      </a:r>
                      <a:r>
                        <a:rPr lang="en-US" sz="1400" dirty="0">
                          <a:effectLst/>
                          <a:latin typeface="Arial" panose="020B0604020202020204" pitchFamily="34" charset="0"/>
                          <a:ea typeface="Calibri" panose="020F0502020204030204" pitchFamily="34" charset="0"/>
                          <a:cs typeface="Arial" panose="020B0604020202020204" pitchFamily="34" charset="0"/>
                        </a:rPr>
                        <a:t>Attorney Framework contract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4605"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State Attorney Framework finalised by 31 March 2021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a:t>
                      </a:r>
                    </a:p>
                  </a:txBody>
                  <a:tcPr marL="9525" marR="9525" marT="95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bl>
          </a:graphicData>
        </a:graphic>
      </p:graphicFrame>
      <p:sp>
        <p:nvSpPr>
          <p:cNvPr id="2" name="Rectangle 1"/>
          <p:cNvSpPr/>
          <p:nvPr/>
        </p:nvSpPr>
        <p:spPr>
          <a:xfrm>
            <a:off x="729046" y="1352000"/>
            <a:ext cx="6910679" cy="307777"/>
          </a:xfrm>
          <a:prstGeom prst="rect">
            <a:avLst/>
          </a:prstGeom>
        </p:spPr>
        <p:txBody>
          <a:bodyPr wrap="square">
            <a:spAutoFit/>
          </a:bodyPr>
          <a:lstStyle/>
          <a:p>
            <a:r>
              <a:rPr lang="en-US" sz="1400" b="1" dirty="0" smtClean="0">
                <a:latin typeface="Arial Body"/>
              </a:rPr>
              <a:t>Outcome </a:t>
            </a:r>
            <a:r>
              <a:rPr lang="en-US" sz="1400" b="1" dirty="0">
                <a:latin typeface="Arial Body"/>
              </a:rPr>
              <a:t>6 :  Transformed State Litigation Services and Legal </a:t>
            </a:r>
            <a:r>
              <a:rPr lang="en-US" sz="1400" b="1" dirty="0" smtClean="0">
                <a:latin typeface="Arial Body"/>
              </a:rPr>
              <a:t>Professions</a:t>
            </a:r>
            <a:endParaRPr lang="en-US" sz="1600" dirty="0">
              <a:latin typeface="Arial Body"/>
            </a:endParaRPr>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3</a:t>
            </a:r>
            <a:r>
              <a:rPr lang="en-ZA" altLang="en-US" b="1" dirty="0" smtClean="0">
                <a:solidFill>
                  <a:schemeClr val="bg1"/>
                </a:solidFill>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 STATE LEGAL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882483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3285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r>
              <a:rPr lang="en-ZA" b="1" dirty="0">
                <a:latin typeface="Arial" panose="020B0604020202020204" pitchFamily="34" charset="0"/>
                <a:cs typeface="Arial" panose="020B0604020202020204" pitchFamily="34" charset="0"/>
              </a:rPr>
              <a:t>2. PERFORMANCE OVERVIEW</a:t>
            </a:r>
          </a:p>
          <a:p>
            <a:endParaRPr lang="en-ZA" b="1" dirty="0">
              <a:latin typeface="Arial" panose="020B0604020202020204" pitchFamily="34" charset="0"/>
              <a:cs typeface="Arial" panose="020B0604020202020204" pitchFamily="34" charset="0"/>
            </a:endParaRPr>
          </a:p>
        </p:txBody>
      </p:sp>
      <p:sp>
        <p:nvSpPr>
          <p:cNvPr id="3" name="TextBox 2"/>
          <p:cNvSpPr txBox="1"/>
          <p:nvPr/>
        </p:nvSpPr>
        <p:spPr>
          <a:xfrm>
            <a:off x="694527" y="1432854"/>
            <a:ext cx="7570379" cy="1169551"/>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PROGRAMME 2</a:t>
            </a:r>
          </a:p>
          <a:p>
            <a:endParaRPr lang="en-ZA" dirty="0" smtClean="0">
              <a:latin typeface="Arial" panose="020B0604020202020204" pitchFamily="34" charset="0"/>
              <a:cs typeface="Arial" panose="020B0604020202020204" pitchFamily="34" charset="0"/>
            </a:endParaRPr>
          </a:p>
          <a:p>
            <a:r>
              <a:rPr lang="en-ZA" sz="1600" dirty="0" smtClean="0">
                <a:latin typeface="Arial" panose="020B0604020202020204" pitchFamily="34" charset="0"/>
                <a:cs typeface="Arial" panose="020B0604020202020204" pitchFamily="34" charset="0"/>
              </a:rPr>
              <a:t>13 </a:t>
            </a:r>
            <a:r>
              <a:rPr lang="en-ZA" sz="1600" dirty="0">
                <a:latin typeface="Arial" panose="020B0604020202020204" pitchFamily="34" charset="0"/>
                <a:cs typeface="Arial" panose="020B0604020202020204" pitchFamily="34" charset="0"/>
              </a:rPr>
              <a:t>out of </a:t>
            </a:r>
            <a:r>
              <a:rPr lang="en-ZA" sz="1600" dirty="0" smtClean="0">
                <a:latin typeface="Arial" panose="020B0604020202020204" pitchFamily="34" charset="0"/>
                <a:cs typeface="Arial" panose="020B0604020202020204" pitchFamily="34" charset="0"/>
              </a:rPr>
              <a:t>16 (81%) </a:t>
            </a:r>
            <a:r>
              <a:rPr lang="en-ZA" sz="1600" dirty="0">
                <a:latin typeface="Arial" panose="020B0604020202020204" pitchFamily="34" charset="0"/>
                <a:cs typeface="Arial" panose="020B0604020202020204" pitchFamily="34" charset="0"/>
              </a:rPr>
              <a:t>Annual Planned Targets were achieved.</a:t>
            </a:r>
          </a:p>
          <a:p>
            <a:r>
              <a:rPr lang="en-ZA" b="1" dirty="0" smtClean="0">
                <a:latin typeface="Arial" panose="020B0604020202020204" pitchFamily="34" charset="0"/>
                <a:cs typeface="Arial" panose="020B0604020202020204" pitchFamily="34" charset="0"/>
              </a:rPr>
              <a:t> </a:t>
            </a:r>
            <a:endParaRPr lang="en-ZA" b="1" dirty="0">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 xmlns:p14="http://schemas.microsoft.com/office/powerpoint/2010/main" val="2027128584"/>
              </p:ext>
            </p:extLst>
          </p:nvPr>
        </p:nvGraphicFramePr>
        <p:xfrm>
          <a:off x="781614" y="2350864"/>
          <a:ext cx="7584892" cy="36473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4080721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205983"/>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812594" y="652831"/>
            <a:ext cx="7432313" cy="677108"/>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a:p>
            <a:endParaRPr lang="en-US" b="1" kern="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3316068177"/>
              </p:ext>
            </p:extLst>
          </p:nvPr>
        </p:nvGraphicFramePr>
        <p:xfrm>
          <a:off x="692898" y="1769083"/>
          <a:ext cx="7671701" cy="3193442"/>
        </p:xfrm>
        <a:graphic>
          <a:graphicData uri="http://schemas.openxmlformats.org/drawingml/2006/table">
            <a:tbl>
              <a:tblPr>
                <a:tableStyleId>{2D5ABB26-0587-4C30-8999-92F81FD0307C}</a:tableStyleId>
              </a:tblPr>
              <a:tblGrid>
                <a:gridCol w="3130004">
                  <a:extLst>
                    <a:ext uri="{9D8B030D-6E8A-4147-A177-3AD203B41FA5}">
                      <a16:colId xmlns="" xmlns:a16="http://schemas.microsoft.com/office/drawing/2014/main" val="20000"/>
                    </a:ext>
                  </a:extLst>
                </a:gridCol>
                <a:gridCol w="1580689">
                  <a:extLst>
                    <a:ext uri="{9D8B030D-6E8A-4147-A177-3AD203B41FA5}">
                      <a16:colId xmlns="" xmlns:a16="http://schemas.microsoft.com/office/drawing/2014/main" val="20001"/>
                    </a:ext>
                  </a:extLst>
                </a:gridCol>
                <a:gridCol w="1589589">
                  <a:extLst>
                    <a:ext uri="{9D8B030D-6E8A-4147-A177-3AD203B41FA5}">
                      <a16:colId xmlns="" xmlns:a16="http://schemas.microsoft.com/office/drawing/2014/main" val="20002"/>
                    </a:ext>
                  </a:extLst>
                </a:gridCol>
                <a:gridCol w="1371419">
                  <a:extLst>
                    <a:ext uri="{9D8B030D-6E8A-4147-A177-3AD203B41FA5}">
                      <a16:colId xmlns="" xmlns:a16="http://schemas.microsoft.com/office/drawing/2014/main" val="20003"/>
                    </a:ext>
                  </a:extLst>
                </a:gridCol>
              </a:tblGrid>
              <a:tr h="936017">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Audited Actual Achievement performance 2019/2020</a:t>
                      </a: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 Annual Target 2020/21</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 Achievement Performance 2020/21</a:t>
                      </a: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980205">
                <a:tc>
                  <a:txBody>
                    <a:bodyPr/>
                    <a:lstStyle/>
                    <a:p>
                      <a:pPr indent="14605" algn="l"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6.6.1 </a:t>
                      </a:r>
                      <a:r>
                        <a:rPr lang="en-US" sz="1400" dirty="0" smtClean="0">
                          <a:effectLst/>
                          <a:latin typeface="Arial" panose="020B0604020202020204" pitchFamily="34" charset="0"/>
                          <a:ea typeface="Calibri" panose="020F0502020204030204" pitchFamily="34" charset="0"/>
                          <a:cs typeface="Arial" panose="020B0604020202020204" pitchFamily="34" charset="0"/>
                        </a:rPr>
                        <a:t> Percentage </a:t>
                      </a:r>
                      <a:r>
                        <a:rPr lang="en-US" sz="1400" dirty="0">
                          <a:effectLst/>
                          <a:latin typeface="Arial" panose="020B0604020202020204" pitchFamily="34" charset="0"/>
                          <a:ea typeface="Calibri" panose="020F0502020204030204" pitchFamily="34" charset="0"/>
                          <a:cs typeface="Arial" panose="020B0604020202020204" pitchFamily="34" charset="0"/>
                        </a:rPr>
                        <a:t>reduction of capital amounts claimed in medical negligence, unlawful arrest, malicious prosecution and detention claims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4605"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65%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bg1"/>
                          </a:solidFill>
                          <a:effectLst/>
                          <a:latin typeface="Arial" panose="020B0604020202020204" pitchFamily="34" charset="0"/>
                          <a:cs typeface="Arial" panose="020B0604020202020204" pitchFamily="34" charset="0"/>
                        </a:rPr>
                        <a:t>           66%</a:t>
                      </a: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589299">
                <a:tc>
                  <a:txBody>
                    <a:bodyPr/>
                    <a:lstStyle/>
                    <a:p>
                      <a:pPr indent="14605" algn="l"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6.7.1 </a:t>
                      </a:r>
                      <a:r>
                        <a:rPr lang="en-US" sz="1400" dirty="0" smtClean="0">
                          <a:effectLst/>
                          <a:latin typeface="Arial" panose="020B0604020202020204" pitchFamily="34" charset="0"/>
                          <a:ea typeface="Calibri" panose="020F0502020204030204" pitchFamily="34" charset="0"/>
                          <a:cs typeface="Arial" panose="020B0604020202020204" pitchFamily="34" charset="0"/>
                        </a:rPr>
                        <a:t> Percentage </a:t>
                      </a:r>
                      <a:r>
                        <a:rPr lang="en-US" sz="1400" dirty="0">
                          <a:effectLst/>
                          <a:latin typeface="Arial" panose="020B0604020202020204" pitchFamily="34" charset="0"/>
                          <a:ea typeface="Calibri" panose="020F0502020204030204" pitchFamily="34" charset="0"/>
                          <a:cs typeface="Arial" panose="020B0604020202020204" pitchFamily="34" charset="0"/>
                        </a:rPr>
                        <a:t>of High Court matters insourced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4605"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505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400" b="0" i="0" u="none" strike="noStrike" dirty="0">
                          <a:solidFill>
                            <a:schemeClr val="bg1"/>
                          </a:solidFill>
                          <a:effectLst/>
                          <a:latin typeface="Arial" panose="020B0604020202020204" pitchFamily="34" charset="0"/>
                          <a:cs typeface="Arial" panose="020B0604020202020204" pitchFamily="34" charset="0"/>
                        </a:rPr>
                        <a:t>           </a:t>
                      </a:r>
                      <a:r>
                        <a:rPr lang="en-US" sz="1400" b="0" i="0" u="none" strike="noStrike" kern="1200" dirty="0" smtClean="0">
                          <a:solidFill>
                            <a:schemeClr val="bg1"/>
                          </a:solidFill>
                          <a:effectLst/>
                          <a:latin typeface="Arial" panose="020B0604020202020204" pitchFamily="34" charset="0"/>
                          <a:ea typeface="+mn-ea"/>
                          <a:cs typeface="Arial" panose="020B0604020202020204" pitchFamily="34" charset="0"/>
                        </a:rPr>
                        <a:t>78</a:t>
                      </a:r>
                      <a:r>
                        <a:rPr lang="en-US" sz="1400" b="0" i="0" u="none" strike="noStrike" kern="1200" dirty="0">
                          <a:solidFill>
                            <a:schemeClr val="bg1"/>
                          </a:solidFill>
                          <a:effectLst/>
                          <a:latin typeface="Arial" panose="020B0604020202020204" pitchFamily="34" charset="0"/>
                          <a:ea typeface="+mn-ea"/>
                          <a:cs typeface="Arial" panose="020B0604020202020204" pitchFamily="34" charset="0"/>
                        </a:rPr>
                        <a:t>%</a:t>
                      </a: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r h="552450">
                <a:tc>
                  <a:txBody>
                    <a:bodyPr/>
                    <a:lstStyle/>
                    <a:p>
                      <a:pPr indent="14605" algn="l"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6.8.1 </a:t>
                      </a:r>
                      <a:r>
                        <a:rPr lang="en-US" sz="1400" dirty="0" smtClean="0">
                          <a:effectLst/>
                          <a:latin typeface="Arial" panose="020B0604020202020204" pitchFamily="34" charset="0"/>
                          <a:ea typeface="Calibri" panose="020F0502020204030204" pitchFamily="34" charset="0"/>
                          <a:cs typeface="Arial" panose="020B0604020202020204" pitchFamily="34" charset="0"/>
                        </a:rPr>
                        <a:t> Percentage </a:t>
                      </a:r>
                      <a:r>
                        <a:rPr lang="en-US" sz="1400" dirty="0">
                          <a:effectLst/>
                          <a:latin typeface="Arial" panose="020B0604020202020204" pitchFamily="34" charset="0"/>
                          <a:ea typeface="Calibri" panose="020F0502020204030204" pitchFamily="34" charset="0"/>
                          <a:cs typeface="Arial" panose="020B0604020202020204" pitchFamily="34" charset="0"/>
                        </a:rPr>
                        <a:t>of litigation cases settled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4605"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57%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53%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smtClean="0">
                          <a:solidFill>
                            <a:schemeClr val="bg1"/>
                          </a:solidFill>
                          <a:effectLst/>
                          <a:latin typeface="Arial" panose="020B0604020202020204" pitchFamily="34" charset="0"/>
                          <a:cs typeface="Arial" panose="020B0604020202020204" pitchFamily="34" charset="0"/>
                        </a:rPr>
                        <a:t> 61</a:t>
                      </a:r>
                      <a:r>
                        <a:rPr lang="en-US" sz="1400" b="0" i="0" u="none" strike="noStrike" dirty="0">
                          <a:solidFill>
                            <a:schemeClr val="bg1"/>
                          </a:solidFill>
                          <a:effectLst/>
                          <a:latin typeface="Arial" panose="020B0604020202020204" pitchFamily="34" charset="0"/>
                          <a:cs typeface="Arial" panose="020B0604020202020204" pitchFamily="34" charset="0"/>
                        </a:rPr>
                        <a:t>%</a:t>
                      </a: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4"/>
                  </a:ext>
                </a:extLst>
              </a:tr>
            </a:tbl>
          </a:graphicData>
        </a:graphic>
      </p:graphicFrame>
      <p:sp>
        <p:nvSpPr>
          <p:cNvPr id="3" name="Rectangle 2"/>
          <p:cNvSpPr/>
          <p:nvPr/>
        </p:nvSpPr>
        <p:spPr>
          <a:xfrm>
            <a:off x="674457" y="1318995"/>
            <a:ext cx="7316859" cy="307777"/>
          </a:xfrm>
          <a:prstGeom prst="rect">
            <a:avLst/>
          </a:prstGeom>
        </p:spPr>
        <p:txBody>
          <a:bodyPr wrap="square">
            <a:spAutoFit/>
          </a:bodyPr>
          <a:lstStyle/>
          <a:p>
            <a:pPr algn="just"/>
            <a:r>
              <a:rPr lang="en-US" sz="1400" b="1" dirty="0" smtClean="0">
                <a:latin typeface="Arial Body"/>
              </a:rPr>
              <a:t>Outcome </a:t>
            </a:r>
            <a:r>
              <a:rPr lang="en-US" sz="1400" b="1" dirty="0">
                <a:latin typeface="Arial Body"/>
              </a:rPr>
              <a:t>6 :  Transformed State Litigation Services and Legal </a:t>
            </a:r>
            <a:r>
              <a:rPr lang="en-US" sz="1400" b="1" dirty="0" smtClean="0">
                <a:latin typeface="Arial Body"/>
              </a:rPr>
              <a:t>Professions</a:t>
            </a:r>
            <a:endParaRPr lang="en-US" sz="1200" b="1" dirty="0">
              <a:latin typeface="Arial Body"/>
            </a:endParaRPr>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3</a:t>
            </a:r>
            <a:r>
              <a:rPr lang="en-ZA" altLang="en-US" b="1" dirty="0" smtClean="0">
                <a:solidFill>
                  <a:schemeClr val="bg1"/>
                </a:solidFill>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 STATE LEGAL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473674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6" y="121963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48885" y="670105"/>
            <a:ext cx="7432313" cy="677108"/>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a:p>
            <a:endParaRPr lang="en-US" b="1" kern="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4056963310"/>
              </p:ext>
            </p:extLst>
          </p:nvPr>
        </p:nvGraphicFramePr>
        <p:xfrm>
          <a:off x="718716" y="1682656"/>
          <a:ext cx="7609736" cy="4213319"/>
        </p:xfrm>
        <a:graphic>
          <a:graphicData uri="http://schemas.openxmlformats.org/drawingml/2006/table">
            <a:tbl>
              <a:tblPr>
                <a:tableStyleId>{2D5ABB26-0587-4C30-8999-92F81FD0307C}</a:tableStyleId>
              </a:tblPr>
              <a:tblGrid>
                <a:gridCol w="2816471">
                  <a:extLst>
                    <a:ext uri="{9D8B030D-6E8A-4147-A177-3AD203B41FA5}">
                      <a16:colId xmlns="" xmlns:a16="http://schemas.microsoft.com/office/drawing/2014/main" val="20000"/>
                    </a:ext>
                  </a:extLst>
                </a:gridCol>
                <a:gridCol w="1719173">
                  <a:extLst>
                    <a:ext uri="{9D8B030D-6E8A-4147-A177-3AD203B41FA5}">
                      <a16:colId xmlns="" xmlns:a16="http://schemas.microsoft.com/office/drawing/2014/main" val="20001"/>
                    </a:ext>
                  </a:extLst>
                </a:gridCol>
                <a:gridCol w="1473003">
                  <a:extLst>
                    <a:ext uri="{9D8B030D-6E8A-4147-A177-3AD203B41FA5}">
                      <a16:colId xmlns="" xmlns:a16="http://schemas.microsoft.com/office/drawing/2014/main" val="20002"/>
                    </a:ext>
                  </a:extLst>
                </a:gridCol>
                <a:gridCol w="1601089">
                  <a:extLst>
                    <a:ext uri="{9D8B030D-6E8A-4147-A177-3AD203B41FA5}">
                      <a16:colId xmlns="" xmlns:a16="http://schemas.microsoft.com/office/drawing/2014/main" val="20003"/>
                    </a:ext>
                  </a:extLst>
                </a:gridCol>
              </a:tblGrid>
              <a:tr h="864613">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Audited Actual Achievement performance </a:t>
                      </a:r>
                      <a:r>
                        <a:rPr lang="en-US" sz="1400" b="1" i="0" u="none" strike="noStrike" dirty="0" smtClean="0">
                          <a:solidFill>
                            <a:schemeClr val="bg1"/>
                          </a:solidFill>
                          <a:effectLst/>
                          <a:latin typeface="Arial" pitchFamily="34" charset="0"/>
                          <a:cs typeface="Arial" pitchFamily="34" charset="0"/>
                        </a:rPr>
                        <a:t>2019/2020</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 Annual Target 2020/21</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 Achievement Performance </a:t>
                      </a:r>
                      <a:r>
                        <a:rPr lang="en-US" sz="1400" b="1" i="0" u="none" strike="noStrike" dirty="0" smtClean="0">
                          <a:solidFill>
                            <a:schemeClr val="bg1"/>
                          </a:solidFill>
                          <a:effectLst/>
                          <a:latin typeface="Arial" pitchFamily="34" charset="0"/>
                          <a:cs typeface="Arial" pitchFamily="34" charset="0"/>
                        </a:rPr>
                        <a:t>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942842">
                <a:tc>
                  <a:txBody>
                    <a:bodyPr/>
                    <a:lstStyle/>
                    <a:p>
                      <a:pPr algn="l"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6.9.1 </a:t>
                      </a:r>
                      <a:r>
                        <a:rPr lang="en-US" sz="1400" dirty="0" smtClean="0">
                          <a:effectLst/>
                          <a:latin typeface="Arial" panose="020B0604020202020204" pitchFamily="34" charset="0"/>
                          <a:ea typeface="Calibri" panose="020F0502020204030204" pitchFamily="34" charset="0"/>
                          <a:cs typeface="Arial" panose="020B0604020202020204" pitchFamily="34" charset="0"/>
                        </a:rPr>
                        <a:t> Percentage </a:t>
                      </a:r>
                      <a:r>
                        <a:rPr lang="en-US" sz="1400" dirty="0">
                          <a:effectLst/>
                          <a:latin typeface="Arial" panose="020B0604020202020204" pitchFamily="34" charset="0"/>
                          <a:ea typeface="Calibri" panose="020F0502020204030204" pitchFamily="34" charset="0"/>
                          <a:cs typeface="Arial" panose="020B0604020202020204" pitchFamily="34" charset="0"/>
                        </a:rPr>
                        <a:t>of legal opinions finalised within 40 days from date of receipt of the instruction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96%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83%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15000"/>
                        </a:lnSpc>
                        <a:spcAft>
                          <a:spcPts val="0"/>
                        </a:spcAft>
                      </a:pPr>
                      <a:r>
                        <a:rPr lang="en-US" sz="1400"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97</a:t>
                      </a:r>
                      <a:r>
                        <a:rPr lang="en-US" sz="140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385794">
                <a:tc>
                  <a:txBody>
                    <a:bodyPr/>
                    <a:lstStyle/>
                    <a:p>
                      <a:pPr algn="l" fontAlgn="ctr">
                        <a:lnSpc>
                          <a:spcPct val="107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6.10.1</a:t>
                      </a:r>
                      <a:r>
                        <a:rPr lang="en-US" sz="1400" dirty="0" smtClean="0">
                          <a:effectLst/>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Percentage of preliminary opinions on draft Bills and opinions on subordinate legislation completed within 40 days from date of receipt of the instruction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91%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15000"/>
                        </a:lnSpc>
                        <a:spcAft>
                          <a:spcPts val="0"/>
                        </a:spcAft>
                      </a:pPr>
                      <a:r>
                        <a:rPr lang="en-US" sz="140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94%</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956975">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6.11.1 </a:t>
                      </a:r>
                      <a:r>
                        <a:rPr lang="en-US" sz="1400" dirty="0" smtClean="0">
                          <a:effectLst/>
                          <a:latin typeface="Arial" panose="020B0604020202020204" pitchFamily="34" charset="0"/>
                          <a:ea typeface="Calibri" panose="020F0502020204030204" pitchFamily="34" charset="0"/>
                          <a:cs typeface="Arial" panose="020B0604020202020204" pitchFamily="34" charset="0"/>
                        </a:rPr>
                        <a:t> Percentage </a:t>
                      </a:r>
                      <a:r>
                        <a:rPr lang="en-US" sz="1400" dirty="0">
                          <a:effectLst/>
                          <a:latin typeface="Arial" panose="020B0604020202020204" pitchFamily="34" charset="0"/>
                          <a:ea typeface="Calibri" panose="020F0502020204030204" pitchFamily="34" charset="0"/>
                          <a:cs typeface="Arial" panose="020B0604020202020204" pitchFamily="34" charset="0"/>
                        </a:rPr>
                        <a:t>of suggested Bills and subordinate legislation finalised within 40 days from the date of receipt of the instruction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94%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3" marR="68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15000"/>
                        </a:lnSpc>
                        <a:spcAft>
                          <a:spcPts val="0"/>
                        </a:spcAft>
                      </a:pPr>
                      <a:endParaRPr lang="en-US" sz="1400"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algn="ctr" defTabSz="914400" rtl="0" eaLnBrk="1" fontAlgn="b" latinLnBrk="0" hangingPunct="1">
                        <a:lnSpc>
                          <a:spcPct val="115000"/>
                        </a:lnSpc>
                        <a:spcAft>
                          <a:spcPts val="0"/>
                        </a:spcAft>
                      </a:pPr>
                      <a:r>
                        <a:rPr lang="en-US" sz="140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97%</a:t>
                      </a:r>
                    </a:p>
                  </a:txBody>
                  <a:tcPr marL="9524" marR="952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2" name="Rectangle 1"/>
          <p:cNvSpPr/>
          <p:nvPr/>
        </p:nvSpPr>
        <p:spPr>
          <a:xfrm>
            <a:off x="718716" y="1131067"/>
            <a:ext cx="7814018" cy="769441"/>
          </a:xfrm>
          <a:prstGeom prst="rect">
            <a:avLst/>
          </a:prstGeom>
        </p:spPr>
        <p:txBody>
          <a:bodyPr wrap="square">
            <a:spAutoFit/>
          </a:bodyPr>
          <a:lstStyle/>
          <a:p>
            <a:pPr algn="just"/>
            <a:r>
              <a:rPr lang="en-US" sz="1600" b="1" dirty="0">
                <a:solidFill>
                  <a:srgbClr val="FF0000"/>
                </a:solidFill>
                <a:latin typeface="Arial Body"/>
              </a:rPr>
              <a:t>           </a:t>
            </a:r>
            <a:endParaRPr lang="en-US" sz="1600" b="1" dirty="0" smtClean="0">
              <a:solidFill>
                <a:srgbClr val="FF0000"/>
              </a:solidFill>
              <a:latin typeface="Arial Body"/>
            </a:endParaRPr>
          </a:p>
          <a:p>
            <a:pPr algn="just"/>
            <a:r>
              <a:rPr lang="en-US" sz="1400" b="1" dirty="0" smtClean="0">
                <a:latin typeface="Arial Body"/>
              </a:rPr>
              <a:t>Outcome </a:t>
            </a:r>
            <a:r>
              <a:rPr lang="en-US" sz="1400" b="1" dirty="0">
                <a:latin typeface="Arial Body"/>
              </a:rPr>
              <a:t>6 :  Transformed State Litigation Services and Legal Professions</a:t>
            </a:r>
            <a:endParaRPr lang="en-US" sz="1400" dirty="0">
              <a:latin typeface="Arial Body"/>
            </a:endParaRPr>
          </a:p>
          <a:p>
            <a:pPr algn="just"/>
            <a:endParaRPr lang="en-US" sz="1400" dirty="0">
              <a:latin typeface="Arial Body"/>
            </a:endParaRPr>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3</a:t>
            </a:r>
            <a:r>
              <a:rPr lang="en-ZA" altLang="en-US" b="1" dirty="0" smtClean="0">
                <a:solidFill>
                  <a:schemeClr val="bg1"/>
                </a:solidFill>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 STATE LEGAL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8163940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246926"/>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3" name="Table 2"/>
          <p:cNvGraphicFramePr>
            <a:graphicFrameLocks noGrp="1"/>
          </p:cNvGraphicFramePr>
          <p:nvPr>
            <p:extLst>
              <p:ext uri="{D42A27DB-BD31-4B8C-83A1-F6EECF244321}">
                <p14:modId xmlns="" xmlns:p14="http://schemas.microsoft.com/office/powerpoint/2010/main" val="3759099034"/>
              </p:ext>
            </p:extLst>
          </p:nvPr>
        </p:nvGraphicFramePr>
        <p:xfrm>
          <a:off x="713654" y="1682735"/>
          <a:ext cx="7625128" cy="3769241"/>
        </p:xfrm>
        <a:graphic>
          <a:graphicData uri="http://schemas.openxmlformats.org/drawingml/2006/table">
            <a:tbl>
              <a:tblPr>
                <a:tableStyleId>{2D5ABB26-0587-4C30-8999-92F81FD0307C}</a:tableStyleId>
              </a:tblPr>
              <a:tblGrid>
                <a:gridCol w="3103474">
                  <a:extLst>
                    <a:ext uri="{9D8B030D-6E8A-4147-A177-3AD203B41FA5}">
                      <a16:colId xmlns="" xmlns:a16="http://schemas.microsoft.com/office/drawing/2014/main" val="20000"/>
                    </a:ext>
                  </a:extLst>
                </a:gridCol>
                <a:gridCol w="1510773">
                  <a:extLst>
                    <a:ext uri="{9D8B030D-6E8A-4147-A177-3AD203B41FA5}">
                      <a16:colId xmlns="" xmlns:a16="http://schemas.microsoft.com/office/drawing/2014/main" val="20001"/>
                    </a:ext>
                  </a:extLst>
                </a:gridCol>
                <a:gridCol w="1377575">
                  <a:extLst>
                    <a:ext uri="{9D8B030D-6E8A-4147-A177-3AD203B41FA5}">
                      <a16:colId xmlns="" xmlns:a16="http://schemas.microsoft.com/office/drawing/2014/main" val="20002"/>
                    </a:ext>
                  </a:extLst>
                </a:gridCol>
                <a:gridCol w="1633306">
                  <a:extLst>
                    <a:ext uri="{9D8B030D-6E8A-4147-A177-3AD203B41FA5}">
                      <a16:colId xmlns="" xmlns:a16="http://schemas.microsoft.com/office/drawing/2014/main" val="20003"/>
                    </a:ext>
                  </a:extLst>
                </a:gridCol>
              </a:tblGrid>
              <a:tr h="812800">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Audited Actual Achievement performance 2019/2020</a:t>
                      </a: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 Annual Target 2020/21</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 Achievement Performance 2020/21</a:t>
                      </a: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711200">
                <a:tc>
                  <a:txBody>
                    <a:bodyPr/>
                    <a:lstStyle/>
                    <a:p>
                      <a:pP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6.12.1 </a:t>
                      </a:r>
                      <a:r>
                        <a:rPr lang="en-US" sz="1400" dirty="0" smtClean="0">
                          <a:effectLst/>
                          <a:latin typeface="Arial" panose="020B0604020202020204" pitchFamily="34" charset="0"/>
                          <a:ea typeface="Calibri" panose="020F0502020204030204" pitchFamily="34" charset="0"/>
                          <a:cs typeface="Arial" panose="020B0604020202020204" pitchFamily="34" charset="0"/>
                        </a:rPr>
                        <a:t> Percentage </a:t>
                      </a:r>
                      <a:r>
                        <a:rPr lang="en-US" sz="1400" dirty="0">
                          <a:effectLst/>
                          <a:latin typeface="Arial" panose="020B0604020202020204" pitchFamily="34" charset="0"/>
                          <a:ea typeface="Calibri" panose="020F0502020204030204" pitchFamily="34" charset="0"/>
                          <a:cs typeface="Arial" panose="020B0604020202020204" pitchFamily="34" charset="0"/>
                        </a:rPr>
                        <a:t>of international agreements and accompanying legal opinions finalised within 40 days from the date of receipt of the instruction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88%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85%</a:t>
                      </a: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97%</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711200">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6.13.1 </a:t>
                      </a:r>
                      <a:r>
                        <a:rPr lang="en-US" sz="1400" dirty="0" smtClean="0">
                          <a:effectLst/>
                          <a:latin typeface="Arial" panose="020B0604020202020204" pitchFamily="34" charset="0"/>
                          <a:ea typeface="Calibri" panose="020F0502020204030204" pitchFamily="34" charset="0"/>
                          <a:cs typeface="Arial" panose="020B0604020202020204" pitchFamily="34" charset="0"/>
                        </a:rPr>
                        <a:t> Percentage </a:t>
                      </a:r>
                      <a:r>
                        <a:rPr lang="en-US" sz="1400" dirty="0">
                          <a:effectLst/>
                          <a:latin typeface="Arial" panose="020B0604020202020204" pitchFamily="34" charset="0"/>
                          <a:ea typeface="Calibri" panose="020F0502020204030204" pitchFamily="34" charset="0"/>
                          <a:cs typeface="Arial" panose="020B0604020202020204" pitchFamily="34" charset="0"/>
                        </a:rPr>
                        <a:t>of draft Bills approved by Cabinet for introduction finalised within 40 days of receipt of the instruction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100%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100%</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711200">
                <a:tc>
                  <a:txBody>
                    <a:bodyPr/>
                    <a:lstStyle/>
                    <a:p>
                      <a:pPr algn="l" fontAlgn="ctr">
                        <a:lnSpc>
                          <a:spcPct val="115000"/>
                        </a:lnSpc>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6.14.1 Percentage </a:t>
                      </a:r>
                      <a:r>
                        <a:rPr lang="en-US" sz="1400" dirty="0">
                          <a:effectLst/>
                          <a:latin typeface="Arial" panose="020B0604020202020204" pitchFamily="34" charset="0"/>
                          <a:ea typeface="Calibri" panose="020F0502020204030204" pitchFamily="34" charset="0"/>
                          <a:cs typeface="Arial" panose="020B0604020202020204" pitchFamily="34" charset="0"/>
                        </a:rPr>
                        <a:t>of translations finalised within 55 days from the date of receipt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96%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smtClean="0">
                          <a:effectLst/>
                          <a:latin typeface="Arial" panose="020B0604020202020204" pitchFamily="34" charset="0"/>
                          <a:ea typeface="Calibri" panose="020F0502020204030204" pitchFamily="34" charset="0"/>
                          <a:cs typeface="Arial" panose="020B0604020202020204" pitchFamily="34" charset="0"/>
                        </a:rPr>
                        <a:t>     86</a:t>
                      </a: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99%</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2" name="Rectangle 1"/>
          <p:cNvSpPr/>
          <p:nvPr/>
        </p:nvSpPr>
        <p:spPr>
          <a:xfrm>
            <a:off x="69764" y="1246926"/>
            <a:ext cx="8258690" cy="769441"/>
          </a:xfrm>
          <a:prstGeom prst="rect">
            <a:avLst/>
          </a:prstGeom>
        </p:spPr>
        <p:txBody>
          <a:bodyPr wrap="square">
            <a:spAutoFit/>
          </a:bodyPr>
          <a:lstStyle/>
          <a:p>
            <a:pPr algn="just"/>
            <a:r>
              <a:rPr lang="en-US" sz="1400" b="1" dirty="0">
                <a:solidFill>
                  <a:srgbClr val="FF0000"/>
                </a:solidFill>
                <a:latin typeface="Arial Body"/>
              </a:rPr>
              <a:t>         </a:t>
            </a:r>
            <a:r>
              <a:rPr lang="en-US" sz="1400" b="1" dirty="0" smtClean="0">
                <a:solidFill>
                  <a:srgbClr val="FF0000"/>
                </a:solidFill>
                <a:latin typeface="Arial Body"/>
              </a:rPr>
              <a:t>   </a:t>
            </a:r>
            <a:r>
              <a:rPr lang="en-US" sz="1400" b="1" dirty="0" smtClean="0">
                <a:latin typeface="Arial Body"/>
              </a:rPr>
              <a:t>Outcome </a:t>
            </a:r>
            <a:r>
              <a:rPr lang="en-US" sz="1400" b="1" dirty="0">
                <a:latin typeface="Arial Body"/>
              </a:rPr>
              <a:t>6 :  Transformed State Litigation Services and Legal Professions</a:t>
            </a:r>
          </a:p>
          <a:p>
            <a:pPr algn="just"/>
            <a:endParaRPr lang="en-US" sz="1400" dirty="0">
              <a:latin typeface="Arial Body"/>
            </a:endParaRPr>
          </a:p>
          <a:p>
            <a:pPr algn="just"/>
            <a:endParaRPr lang="en-US" sz="1600" dirty="0">
              <a:latin typeface="Arial Body"/>
            </a:endParaRPr>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3</a:t>
            </a:r>
            <a:r>
              <a:rPr lang="en-ZA" altLang="en-US" b="1" dirty="0" smtClean="0">
                <a:solidFill>
                  <a:schemeClr val="bg1"/>
                </a:solidFill>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 STATE LEGAL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959544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55110" y="1051895"/>
            <a:ext cx="7517739" cy="1"/>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2" name="Table 1"/>
          <p:cNvGraphicFramePr>
            <a:graphicFrameLocks noGrp="1"/>
          </p:cNvGraphicFramePr>
          <p:nvPr>
            <p:extLst>
              <p:ext uri="{D42A27DB-BD31-4B8C-83A1-F6EECF244321}">
                <p14:modId xmlns="" xmlns:p14="http://schemas.microsoft.com/office/powerpoint/2010/main" val="2327190030"/>
              </p:ext>
            </p:extLst>
          </p:nvPr>
        </p:nvGraphicFramePr>
        <p:xfrm>
          <a:off x="755110" y="1496761"/>
          <a:ext cx="7558573" cy="4101111"/>
        </p:xfrm>
        <a:graphic>
          <a:graphicData uri="http://schemas.openxmlformats.org/drawingml/2006/table">
            <a:tbl>
              <a:tblPr>
                <a:tableStyleId>{2D5ABB26-0587-4C30-8999-92F81FD0307C}</a:tableStyleId>
              </a:tblPr>
              <a:tblGrid>
                <a:gridCol w="1982753">
                  <a:extLst>
                    <a:ext uri="{9D8B030D-6E8A-4147-A177-3AD203B41FA5}">
                      <a16:colId xmlns="" xmlns:a16="http://schemas.microsoft.com/office/drawing/2014/main" val="20000"/>
                    </a:ext>
                  </a:extLst>
                </a:gridCol>
                <a:gridCol w="1219258">
                  <a:extLst>
                    <a:ext uri="{9D8B030D-6E8A-4147-A177-3AD203B41FA5}">
                      <a16:colId xmlns="" xmlns:a16="http://schemas.microsoft.com/office/drawing/2014/main" val="20001"/>
                    </a:ext>
                  </a:extLst>
                </a:gridCol>
                <a:gridCol w="2310329">
                  <a:extLst>
                    <a:ext uri="{9D8B030D-6E8A-4147-A177-3AD203B41FA5}">
                      <a16:colId xmlns="" xmlns:a16="http://schemas.microsoft.com/office/drawing/2014/main" val="20002"/>
                    </a:ext>
                  </a:extLst>
                </a:gridCol>
                <a:gridCol w="2046233">
                  <a:extLst>
                    <a:ext uri="{9D8B030D-6E8A-4147-A177-3AD203B41FA5}">
                      <a16:colId xmlns="" xmlns:a16="http://schemas.microsoft.com/office/drawing/2014/main" val="20003"/>
                    </a:ext>
                  </a:extLst>
                </a:gridCol>
              </a:tblGrid>
              <a:tr h="796063">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Audited Actual Achievement performance </a:t>
                      </a:r>
                      <a:r>
                        <a:rPr lang="en-US" sz="1400" b="1" i="0" u="none" strike="noStrike" dirty="0" smtClean="0">
                          <a:solidFill>
                            <a:schemeClr val="bg1"/>
                          </a:solidFill>
                          <a:effectLst/>
                          <a:latin typeface="Arial" pitchFamily="34" charset="0"/>
                          <a:cs typeface="Arial" pitchFamily="34" charset="0"/>
                        </a:rPr>
                        <a:t>2019/2020</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 Annual Target 2020/21</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 Achievement Performance 2020/21</a:t>
                      </a: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706821">
                <a:tc>
                  <a:txBody>
                    <a:bodyPr/>
                    <a:lstStyle/>
                    <a:p>
                      <a:pP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7.1.1 </a:t>
                      </a:r>
                      <a:r>
                        <a:rPr lang="en-US" sz="1400" dirty="0" smtClean="0">
                          <a:effectLst/>
                          <a:latin typeface="Arial" panose="020B0604020202020204" pitchFamily="34" charset="0"/>
                          <a:ea typeface="Calibri" panose="020F0502020204030204" pitchFamily="34" charset="0"/>
                          <a:cs typeface="Arial" panose="020B0604020202020204" pitchFamily="34" charset="0"/>
                        </a:rPr>
                        <a:t> Legal </a:t>
                      </a:r>
                      <a:r>
                        <a:rPr lang="en-US" sz="1400" dirty="0">
                          <a:effectLst/>
                          <a:latin typeface="Arial" panose="020B0604020202020204" pitchFamily="34" charset="0"/>
                          <a:ea typeface="Calibri" panose="020F0502020204030204" pitchFamily="34" charset="0"/>
                          <a:cs typeface="Arial" panose="020B0604020202020204" pitchFamily="34" charset="0"/>
                        </a:rPr>
                        <a:t>Service Ombud established by 31 March 2021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Arial" panose="020B0604020202020204" pitchFamily="34" charset="0"/>
                        </a:rPr>
                        <a:t>31 March 2021</a:t>
                      </a:r>
                    </a:p>
                    <a:p>
                      <a:pPr algn="ctr"/>
                      <a:endParaRPr lang="en-US" sz="1400" dirty="0">
                        <a:latin typeface="Arial" panose="020B0604020202020204" pitchFamily="34" charset="0"/>
                        <a:cs typeface="Arial" panose="020B0604020202020204"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Legal Service Ombud established</a:t>
                      </a:r>
                      <a:endParaRPr kumimoji="0" lang="en-ZA" sz="14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algn="ctr" fontAlgn="b"/>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067962">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7.2.1 </a:t>
                      </a:r>
                      <a:r>
                        <a:rPr lang="en-US" sz="1400" dirty="0" smtClean="0">
                          <a:effectLst/>
                          <a:latin typeface="Arial" panose="020B0604020202020204" pitchFamily="34" charset="0"/>
                          <a:ea typeface="Calibri" panose="020F0502020204030204" pitchFamily="34" charset="0"/>
                          <a:cs typeface="Arial" panose="020B0604020202020204" pitchFamily="34" charset="0"/>
                        </a:rPr>
                        <a:t> Policy </a:t>
                      </a:r>
                      <a:r>
                        <a:rPr lang="en-US" sz="1400" dirty="0">
                          <a:effectLst/>
                          <a:latin typeface="Arial" panose="020B0604020202020204" pitchFamily="34" charset="0"/>
                          <a:ea typeface="Calibri" panose="020F0502020204030204" pitchFamily="34" charset="0"/>
                          <a:cs typeface="Arial" panose="020B0604020202020204" pitchFamily="34" charset="0"/>
                        </a:rPr>
                        <a:t>Guideline on the conferral of Senior Counsel status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15000"/>
                        </a:lnSpc>
                        <a:spcBef>
                          <a:spcPts val="0"/>
                        </a:spcBef>
                        <a:spcAft>
                          <a:spcPts val="200"/>
                        </a:spcAft>
                        <a:buClrTx/>
                        <a:buSzTx/>
                        <a:buFontTx/>
                        <a:buNone/>
                        <a:tabLst>
                          <a:tab pos="85725" algn="l"/>
                        </a:tabLst>
                        <a:defRPr/>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Policy guideline on the conferral of Senior Counsel status submitted to the Minister for approval by 31 March 2021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Policy guideline on the conferral of Senior Counsel status was submitted to the Minister for approval 	</a:t>
                      </a:r>
                    </a:p>
                  </a:txBody>
                  <a:tcPr marL="9526" marR="9526"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1067962">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7.3.1 </a:t>
                      </a:r>
                      <a:r>
                        <a:rPr lang="en-US" sz="1400" dirty="0" smtClean="0">
                          <a:effectLst/>
                          <a:latin typeface="Arial" panose="020B0604020202020204" pitchFamily="34" charset="0"/>
                          <a:ea typeface="Calibri" panose="020F0502020204030204" pitchFamily="34" charset="0"/>
                          <a:cs typeface="Arial" panose="020B0604020202020204" pitchFamily="34" charset="0"/>
                        </a:rPr>
                        <a:t> Number </a:t>
                      </a:r>
                      <a:r>
                        <a:rPr lang="en-US" sz="1400" dirty="0">
                          <a:effectLst/>
                          <a:latin typeface="Arial" panose="020B0604020202020204" pitchFamily="34" charset="0"/>
                          <a:ea typeface="Calibri" panose="020F0502020204030204" pitchFamily="34" charset="0"/>
                          <a:cs typeface="Arial" panose="020B0604020202020204" pitchFamily="34" charset="0"/>
                        </a:rPr>
                        <a:t>of Legal Practice Act set of regulations approved by the Minister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0</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bl>
          </a:graphicData>
        </a:graphic>
      </p:graphicFrame>
      <p:sp>
        <p:nvSpPr>
          <p:cNvPr id="7" name="Rectangle 6"/>
          <p:cNvSpPr/>
          <p:nvPr/>
        </p:nvSpPr>
        <p:spPr>
          <a:xfrm>
            <a:off x="714276" y="1051896"/>
            <a:ext cx="7599406" cy="553998"/>
          </a:xfrm>
          <a:prstGeom prst="rect">
            <a:avLst/>
          </a:prstGeom>
        </p:spPr>
        <p:txBody>
          <a:bodyPr wrap="square">
            <a:spAutoFit/>
          </a:bodyPr>
          <a:lstStyle/>
          <a:p>
            <a:pPr algn="just"/>
            <a:r>
              <a:rPr lang="en-US" sz="1400" b="1" dirty="0" smtClean="0">
                <a:latin typeface="Arial Body"/>
              </a:rPr>
              <a:t>Outcome </a:t>
            </a:r>
            <a:r>
              <a:rPr lang="en-US" sz="1400" b="1" dirty="0">
                <a:latin typeface="Arial Body"/>
              </a:rPr>
              <a:t>7 :  Transformed Legal Profession</a:t>
            </a:r>
            <a:endParaRPr lang="en-US" sz="1400" dirty="0">
              <a:latin typeface="Arial Body"/>
            </a:endParaRPr>
          </a:p>
          <a:p>
            <a:pPr algn="just"/>
            <a:endParaRPr lang="en-US" sz="1600" dirty="0">
              <a:latin typeface="Arial Body"/>
            </a:endParaRPr>
          </a:p>
        </p:txBody>
      </p:sp>
      <p:sp>
        <p:nvSpPr>
          <p:cNvPr id="8" name="Rectangle 7"/>
          <p:cNvSpPr/>
          <p:nvPr/>
        </p:nvSpPr>
        <p:spPr>
          <a:xfrm>
            <a:off x="755110" y="507370"/>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3</a:t>
            </a:r>
            <a:r>
              <a:rPr lang="en-ZA" altLang="en-US" b="1" dirty="0" smtClean="0">
                <a:solidFill>
                  <a:schemeClr val="bg1"/>
                </a:solidFill>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 STATE LEGAL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233753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95944" y="1219200"/>
            <a:ext cx="7517739" cy="1"/>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944432" y="618285"/>
            <a:ext cx="7432313" cy="400110"/>
          </a:xfrm>
          <a:prstGeom prst="rect">
            <a:avLst/>
          </a:prstGeom>
        </p:spPr>
        <p:txBody>
          <a:bodyPr wrap="square">
            <a:spAutoFit/>
          </a:bodyPr>
          <a:lstStyle/>
          <a:p>
            <a:r>
              <a:rPr lang="en-US" sz="2000" b="1" kern="0" dirty="0">
                <a:latin typeface="Arial" panose="020B0604020202020204" pitchFamily="34" charset="0"/>
                <a:cs typeface="Arial" panose="020B0604020202020204" pitchFamily="34" charset="0"/>
              </a:rPr>
              <a:t>            </a:t>
            </a:r>
          </a:p>
        </p:txBody>
      </p:sp>
      <p:graphicFrame>
        <p:nvGraphicFramePr>
          <p:cNvPr id="2" name="Table 1"/>
          <p:cNvGraphicFramePr>
            <a:graphicFrameLocks noGrp="1"/>
          </p:cNvGraphicFramePr>
          <p:nvPr>
            <p:extLst>
              <p:ext uri="{D42A27DB-BD31-4B8C-83A1-F6EECF244321}">
                <p14:modId xmlns="" xmlns:p14="http://schemas.microsoft.com/office/powerpoint/2010/main" val="2034944611"/>
              </p:ext>
            </p:extLst>
          </p:nvPr>
        </p:nvGraphicFramePr>
        <p:xfrm>
          <a:off x="729045" y="1615255"/>
          <a:ext cx="7647699" cy="4557440"/>
        </p:xfrm>
        <a:graphic>
          <a:graphicData uri="http://schemas.openxmlformats.org/drawingml/2006/table">
            <a:tbl>
              <a:tblPr>
                <a:tableStyleId>{2D5ABB26-0587-4C30-8999-92F81FD0307C}</a:tableStyleId>
              </a:tblPr>
              <a:tblGrid>
                <a:gridCol w="2478179">
                  <a:extLst>
                    <a:ext uri="{9D8B030D-6E8A-4147-A177-3AD203B41FA5}">
                      <a16:colId xmlns="" xmlns:a16="http://schemas.microsoft.com/office/drawing/2014/main" val="20000"/>
                    </a:ext>
                  </a:extLst>
                </a:gridCol>
                <a:gridCol w="1463512">
                  <a:extLst>
                    <a:ext uri="{9D8B030D-6E8A-4147-A177-3AD203B41FA5}">
                      <a16:colId xmlns="" xmlns:a16="http://schemas.microsoft.com/office/drawing/2014/main" val="20001"/>
                    </a:ext>
                  </a:extLst>
                </a:gridCol>
                <a:gridCol w="1883381">
                  <a:extLst>
                    <a:ext uri="{9D8B030D-6E8A-4147-A177-3AD203B41FA5}">
                      <a16:colId xmlns="" xmlns:a16="http://schemas.microsoft.com/office/drawing/2014/main" val="20002"/>
                    </a:ext>
                  </a:extLst>
                </a:gridCol>
                <a:gridCol w="1822627">
                  <a:extLst>
                    <a:ext uri="{9D8B030D-6E8A-4147-A177-3AD203B41FA5}">
                      <a16:colId xmlns="" xmlns:a16="http://schemas.microsoft.com/office/drawing/2014/main" val="20003"/>
                    </a:ext>
                  </a:extLst>
                </a:gridCol>
              </a:tblGrid>
              <a:tr h="1035373">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Audited Actual Achievement performance 2019/2020</a:t>
                      </a: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 Annual Target 2020/21</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 Achievement Performance 2020/21</a:t>
                      </a: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949484">
                <a:tc>
                  <a:txBody>
                    <a:bodyPr/>
                    <a:lstStyle/>
                    <a:p>
                      <a:pP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8.1.1 </a:t>
                      </a:r>
                      <a:r>
                        <a:rPr lang="en-US" sz="1400" dirty="0" smtClean="0">
                          <a:effectLst/>
                          <a:latin typeface="Arial" panose="020B0604020202020204" pitchFamily="34" charset="0"/>
                          <a:ea typeface="Calibri" panose="020F0502020204030204" pitchFamily="34" charset="0"/>
                          <a:cs typeface="Arial" panose="020B0604020202020204" pitchFamily="34" charset="0"/>
                        </a:rPr>
                        <a:t> Number </a:t>
                      </a:r>
                      <a:r>
                        <a:rPr lang="en-US" sz="1400" dirty="0">
                          <a:effectLst/>
                          <a:latin typeface="Arial" panose="020B0604020202020204" pitchFamily="34" charset="0"/>
                          <a:ea typeface="Calibri" panose="020F0502020204030204" pitchFamily="34" charset="0"/>
                          <a:cs typeface="Arial" panose="020B0604020202020204" pitchFamily="34" charset="0"/>
                        </a:rPr>
                        <a:t>of activities in the NAP Programme of Action applicable to DoJ&amp;CD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9 activities implemented</a:t>
                      </a:r>
                    </a:p>
                    <a:p>
                      <a:pPr algn="ctr"/>
                      <a:endParaRPr lang="en-US" sz="1400" dirty="0">
                        <a:latin typeface="Arial" panose="020B0604020202020204" pitchFamily="34" charset="0"/>
                        <a:cs typeface="Arial" panose="020B0604020202020204"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9 activities implemented</a:t>
                      </a:r>
                    </a:p>
                    <a:p>
                      <a:pPr algn="ctr" fontAlgn="b"/>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033563">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8.2.1 </a:t>
                      </a:r>
                      <a:r>
                        <a:rPr lang="en-US" sz="1400" dirty="0" smtClean="0">
                          <a:effectLst/>
                          <a:latin typeface="Arial" panose="020B0604020202020204" pitchFamily="34" charset="0"/>
                          <a:ea typeface="Calibri" panose="020F0502020204030204" pitchFamily="34" charset="0"/>
                          <a:cs typeface="Arial" panose="020B0604020202020204" pitchFamily="34" charset="0"/>
                        </a:rPr>
                        <a:t> Governance </a:t>
                      </a:r>
                      <a:r>
                        <a:rPr lang="en-US" sz="1400" dirty="0">
                          <a:effectLst/>
                          <a:latin typeface="Arial" panose="020B0604020202020204" pitchFamily="34" charset="0"/>
                          <a:ea typeface="Calibri" panose="020F0502020204030204" pitchFamily="34" charset="0"/>
                          <a:cs typeface="Arial" panose="020B0604020202020204" pitchFamily="34" charset="0"/>
                        </a:rPr>
                        <a:t>structure to lead and coordinate the implementation of NAP established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15000"/>
                        </a:lnSpc>
                        <a:spcBef>
                          <a:spcPts val="0"/>
                        </a:spcBef>
                        <a:spcAft>
                          <a:spcPts val="200"/>
                        </a:spcAft>
                        <a:buClrTx/>
                        <a:buSzTx/>
                        <a:buFontTx/>
                        <a:buNone/>
                        <a:tabLst/>
                        <a:defRPr/>
                      </a:pPr>
                      <a:r>
                        <a:rPr lang="en-US" sz="14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NAP Governance Structure to be established by 31 March 2021</a:t>
                      </a:r>
                    </a:p>
                  </a:txBody>
                  <a:tcPr marL="68586" marR="68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a:t>
                      </a:r>
                    </a:p>
                  </a:txBody>
                  <a:tcPr marL="9526" marR="9526"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r h="1424226">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8.2.2 </a:t>
                      </a:r>
                      <a:r>
                        <a:rPr lang="en-US" sz="1400" dirty="0" smtClean="0">
                          <a:effectLst/>
                          <a:latin typeface="Arial" panose="020B0604020202020204" pitchFamily="34" charset="0"/>
                          <a:ea typeface="Calibri" panose="020F0502020204030204" pitchFamily="34" charset="0"/>
                          <a:cs typeface="Arial" panose="020B0604020202020204" pitchFamily="34" charset="0"/>
                        </a:rPr>
                        <a:t> Funding </a:t>
                      </a:r>
                      <a:r>
                        <a:rPr lang="en-US" sz="1400" dirty="0">
                          <a:effectLst/>
                          <a:latin typeface="Arial" panose="020B0604020202020204" pitchFamily="34" charset="0"/>
                          <a:ea typeface="Calibri" panose="020F0502020204030204" pitchFamily="34" charset="0"/>
                          <a:cs typeface="Arial" panose="020B0604020202020204" pitchFamily="34" charset="0"/>
                        </a:rPr>
                        <a:t>model for the implementation of NAP developed by target date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Desktop analysis of existing funding models for the implementation of the NAP by 31 March 2021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chemeClr val="bg1"/>
                          </a:solidFill>
                          <a:effectLst/>
                          <a:latin typeface="Arial" panose="020B0604020202020204" pitchFamily="34" charset="0"/>
                          <a:cs typeface="Arial" panose="020B0604020202020204" pitchFamily="34" charset="0"/>
                        </a:rPr>
                        <a:t>Desktop analysis of existing funding models for the implementation of the NAP was completed</a:t>
                      </a:r>
                    </a:p>
                  </a:txBody>
                  <a:tcPr marL="9526" marR="9526"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5" name="Rectangle 4"/>
          <p:cNvSpPr/>
          <p:nvPr/>
        </p:nvSpPr>
        <p:spPr>
          <a:xfrm>
            <a:off x="729046" y="1219200"/>
            <a:ext cx="7822522" cy="553998"/>
          </a:xfrm>
          <a:prstGeom prst="rect">
            <a:avLst/>
          </a:prstGeom>
        </p:spPr>
        <p:txBody>
          <a:bodyPr wrap="square">
            <a:spAutoFit/>
          </a:bodyPr>
          <a:lstStyle/>
          <a:p>
            <a:pPr algn="just"/>
            <a:r>
              <a:rPr lang="en-US" sz="1400" b="1" dirty="0" smtClean="0">
                <a:latin typeface="Arial Body"/>
              </a:rPr>
              <a:t>Outcome </a:t>
            </a:r>
            <a:r>
              <a:rPr lang="en-US" sz="1400" b="1" dirty="0">
                <a:latin typeface="Arial Body"/>
              </a:rPr>
              <a:t>8 :  Advanced constitutionalism, human rights and the rule of law </a:t>
            </a:r>
            <a:endParaRPr lang="en-US" sz="1400" dirty="0">
              <a:latin typeface="Arial Body"/>
            </a:endParaRPr>
          </a:p>
          <a:p>
            <a:pPr algn="just"/>
            <a:endParaRPr lang="en-US" sz="1600" dirty="0">
              <a:latin typeface="Arial Body"/>
            </a:endParaRPr>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3</a:t>
            </a:r>
            <a:r>
              <a:rPr lang="en-ZA" altLang="en-US" b="1" dirty="0" smtClean="0">
                <a:solidFill>
                  <a:schemeClr val="bg1"/>
                </a:solidFill>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 STATE LEGAL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7663541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95944" y="1219200"/>
            <a:ext cx="7517739" cy="1"/>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944432" y="618285"/>
            <a:ext cx="7432313" cy="400110"/>
          </a:xfrm>
          <a:prstGeom prst="rect">
            <a:avLst/>
          </a:prstGeom>
        </p:spPr>
        <p:txBody>
          <a:bodyPr wrap="square">
            <a:spAutoFit/>
          </a:bodyPr>
          <a:lstStyle/>
          <a:p>
            <a:r>
              <a:rPr lang="en-US" sz="2000" b="1" kern="0" dirty="0">
                <a:latin typeface="Arial" panose="020B0604020202020204" pitchFamily="34" charset="0"/>
                <a:cs typeface="Arial" panose="020B0604020202020204" pitchFamily="34" charset="0"/>
              </a:rPr>
              <a:t>          </a:t>
            </a:r>
          </a:p>
        </p:txBody>
      </p:sp>
      <p:graphicFrame>
        <p:nvGraphicFramePr>
          <p:cNvPr id="2" name="Table 1"/>
          <p:cNvGraphicFramePr>
            <a:graphicFrameLocks noGrp="1"/>
          </p:cNvGraphicFramePr>
          <p:nvPr>
            <p:extLst>
              <p:ext uri="{D42A27DB-BD31-4B8C-83A1-F6EECF244321}">
                <p14:modId xmlns="" xmlns:p14="http://schemas.microsoft.com/office/powerpoint/2010/main" val="3000063240"/>
              </p:ext>
            </p:extLst>
          </p:nvPr>
        </p:nvGraphicFramePr>
        <p:xfrm>
          <a:off x="681756" y="1698445"/>
          <a:ext cx="7615299" cy="4544450"/>
        </p:xfrm>
        <a:graphic>
          <a:graphicData uri="http://schemas.openxmlformats.org/drawingml/2006/table">
            <a:tbl>
              <a:tblPr>
                <a:tableStyleId>{2D5ABB26-0587-4C30-8999-92F81FD0307C}</a:tableStyleId>
              </a:tblPr>
              <a:tblGrid>
                <a:gridCol w="2730184">
                  <a:extLst>
                    <a:ext uri="{9D8B030D-6E8A-4147-A177-3AD203B41FA5}">
                      <a16:colId xmlns="" xmlns:a16="http://schemas.microsoft.com/office/drawing/2014/main" val="20000"/>
                    </a:ext>
                  </a:extLst>
                </a:gridCol>
                <a:gridCol w="1405720">
                  <a:extLst>
                    <a:ext uri="{9D8B030D-6E8A-4147-A177-3AD203B41FA5}">
                      <a16:colId xmlns="" xmlns:a16="http://schemas.microsoft.com/office/drawing/2014/main" val="20001"/>
                    </a:ext>
                  </a:extLst>
                </a:gridCol>
                <a:gridCol w="1992573">
                  <a:extLst>
                    <a:ext uri="{9D8B030D-6E8A-4147-A177-3AD203B41FA5}">
                      <a16:colId xmlns="" xmlns:a16="http://schemas.microsoft.com/office/drawing/2014/main" val="20002"/>
                    </a:ext>
                  </a:extLst>
                </a:gridCol>
                <a:gridCol w="1486822">
                  <a:extLst>
                    <a:ext uri="{9D8B030D-6E8A-4147-A177-3AD203B41FA5}">
                      <a16:colId xmlns="" xmlns:a16="http://schemas.microsoft.com/office/drawing/2014/main" val="20003"/>
                    </a:ext>
                  </a:extLst>
                </a:gridCol>
              </a:tblGrid>
              <a:tr h="814002">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Audited Actual Achievement performance </a:t>
                      </a:r>
                      <a:r>
                        <a:rPr lang="en-US" sz="1400" b="1" i="0" u="none" strike="noStrike" dirty="0" smtClean="0">
                          <a:solidFill>
                            <a:schemeClr val="bg1"/>
                          </a:solidFill>
                          <a:effectLst/>
                          <a:latin typeface="Arial" pitchFamily="34" charset="0"/>
                          <a:cs typeface="Arial" pitchFamily="34" charset="0"/>
                        </a:rPr>
                        <a:t>2019/2020</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 Annual Target 2020/21</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 Achievement Performance </a:t>
                      </a:r>
                      <a:r>
                        <a:rPr lang="en-US" sz="1400" b="1" i="0" u="none" strike="noStrike" dirty="0" smtClean="0">
                          <a:solidFill>
                            <a:schemeClr val="bg1"/>
                          </a:solidFill>
                          <a:effectLst/>
                          <a:latin typeface="Arial" pitchFamily="34" charset="0"/>
                          <a:cs typeface="Arial" pitchFamily="34" charset="0"/>
                        </a:rPr>
                        <a:t>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911657">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8.3.1 Number of anti-xenophobia campaigns conducted in collaboration with other departments and role-players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6</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r h="1139571">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8.4.1 Number of awareness sessions on vulnerable groups conducted (LGBTI rights, women, people with disabilities and children)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19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18</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1479297">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8.5.1 Intersectoral integrated national information system on Trafficking in Persons Established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Phase 1-6 of integrated data collection system to track trafficking persons system developed by 31 March 2021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Phase 1-6 of integrated data collection system to track trafficking persons system developed</a:t>
                      </a:r>
                    </a:p>
                  </a:txBody>
                  <a:tcPr marL="9526" marR="9526"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4"/>
                  </a:ext>
                </a:extLst>
              </a:tr>
            </a:tbl>
          </a:graphicData>
        </a:graphic>
      </p:graphicFrame>
      <p:sp>
        <p:nvSpPr>
          <p:cNvPr id="5" name="Rectangle 4"/>
          <p:cNvSpPr/>
          <p:nvPr/>
        </p:nvSpPr>
        <p:spPr>
          <a:xfrm>
            <a:off x="507999" y="1372979"/>
            <a:ext cx="8043568" cy="769441"/>
          </a:xfrm>
          <a:prstGeom prst="rect">
            <a:avLst/>
          </a:prstGeom>
        </p:spPr>
        <p:txBody>
          <a:bodyPr wrap="square">
            <a:spAutoFit/>
          </a:bodyPr>
          <a:lstStyle/>
          <a:p>
            <a:pPr algn="just"/>
            <a:r>
              <a:rPr lang="en-US" sz="1400" b="1" dirty="0">
                <a:solidFill>
                  <a:srgbClr val="FF0000"/>
                </a:solidFill>
                <a:latin typeface="Arial Body"/>
              </a:rPr>
              <a:t>    </a:t>
            </a:r>
            <a:r>
              <a:rPr lang="en-US" sz="1400" b="1" dirty="0" smtClean="0">
                <a:latin typeface="Arial Body"/>
              </a:rPr>
              <a:t>Outcome </a:t>
            </a:r>
            <a:r>
              <a:rPr lang="en-US" sz="1400" b="1" dirty="0">
                <a:latin typeface="Arial Body"/>
              </a:rPr>
              <a:t>8 :  Advanced constitutionalism, human rights and the rule of </a:t>
            </a:r>
            <a:r>
              <a:rPr lang="en-US" sz="1400" b="1" dirty="0" smtClean="0">
                <a:latin typeface="Arial Body"/>
              </a:rPr>
              <a:t>law</a:t>
            </a:r>
          </a:p>
          <a:p>
            <a:pPr algn="just"/>
            <a:r>
              <a:rPr lang="en-US" sz="1400" b="1" dirty="0" smtClean="0">
                <a:latin typeface="Arial Body"/>
              </a:rPr>
              <a:t> </a:t>
            </a:r>
            <a:endParaRPr lang="en-US" sz="1400" dirty="0">
              <a:latin typeface="Arial Body"/>
            </a:endParaRPr>
          </a:p>
          <a:p>
            <a:pPr algn="just"/>
            <a:endParaRPr lang="en-US" sz="1600" dirty="0">
              <a:latin typeface="Arial Body"/>
            </a:endParaRPr>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3</a:t>
            </a:r>
            <a:r>
              <a:rPr lang="en-ZA" altLang="en-US" b="1" dirty="0" smtClean="0">
                <a:solidFill>
                  <a:schemeClr val="bg1"/>
                </a:solidFill>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 STATE LEGAL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969594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95944" y="977462"/>
            <a:ext cx="7517739" cy="1"/>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2" name="Table 1"/>
          <p:cNvGraphicFramePr>
            <a:graphicFrameLocks noGrp="1"/>
          </p:cNvGraphicFramePr>
          <p:nvPr>
            <p:extLst>
              <p:ext uri="{D42A27DB-BD31-4B8C-83A1-F6EECF244321}">
                <p14:modId xmlns="" xmlns:p14="http://schemas.microsoft.com/office/powerpoint/2010/main" val="3823774695"/>
              </p:ext>
            </p:extLst>
          </p:nvPr>
        </p:nvGraphicFramePr>
        <p:xfrm>
          <a:off x="795944" y="1421022"/>
          <a:ext cx="7599406" cy="4627122"/>
        </p:xfrm>
        <a:graphic>
          <a:graphicData uri="http://schemas.openxmlformats.org/drawingml/2006/table">
            <a:tbl>
              <a:tblPr>
                <a:tableStyleId>{2D5ABB26-0587-4C30-8999-92F81FD0307C}</a:tableStyleId>
              </a:tblPr>
              <a:tblGrid>
                <a:gridCol w="2441015">
                  <a:extLst>
                    <a:ext uri="{9D8B030D-6E8A-4147-A177-3AD203B41FA5}">
                      <a16:colId xmlns="" xmlns:a16="http://schemas.microsoft.com/office/drawing/2014/main" val="20000"/>
                    </a:ext>
                  </a:extLst>
                </a:gridCol>
                <a:gridCol w="1456970">
                  <a:extLst>
                    <a:ext uri="{9D8B030D-6E8A-4147-A177-3AD203B41FA5}">
                      <a16:colId xmlns="" xmlns:a16="http://schemas.microsoft.com/office/drawing/2014/main" val="20001"/>
                    </a:ext>
                  </a:extLst>
                </a:gridCol>
                <a:gridCol w="2195968">
                  <a:extLst>
                    <a:ext uri="{9D8B030D-6E8A-4147-A177-3AD203B41FA5}">
                      <a16:colId xmlns="" xmlns:a16="http://schemas.microsoft.com/office/drawing/2014/main" val="20002"/>
                    </a:ext>
                  </a:extLst>
                </a:gridCol>
                <a:gridCol w="1505453">
                  <a:extLst>
                    <a:ext uri="{9D8B030D-6E8A-4147-A177-3AD203B41FA5}">
                      <a16:colId xmlns="" xmlns:a16="http://schemas.microsoft.com/office/drawing/2014/main" val="20003"/>
                    </a:ext>
                  </a:extLst>
                </a:gridCol>
              </a:tblGrid>
              <a:tr h="1023462">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Audited Actual Achievement performance 2019/2020</a:t>
                      </a: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 Annual Target 2020/21</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 Achievement Performance 2020/21</a:t>
                      </a: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1173202">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8.6.1 Number of Trafficking in Persons campaigns conducted in collaboration with other to departments and role-players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4</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2748691261"/>
                  </a:ext>
                </a:extLst>
              </a:tr>
              <a:tr h="1173202">
                <a:tc>
                  <a:txBody>
                    <a:bodyPr/>
                    <a:lstStyle/>
                    <a:p>
                      <a:pPr algn="l" font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8.7.1 Programmes to commemorate </a:t>
                      </a:r>
                      <a:r>
                        <a:rPr lang="en-US" sz="1400" dirty="0">
                          <a:effectLst/>
                          <a:latin typeface="Arial" panose="020B0604020202020204" pitchFamily="34" charset="0"/>
                          <a:ea typeface="Calibri" panose="020F0502020204030204" pitchFamily="34" charset="0"/>
                          <a:cs typeface="Arial" panose="020B0604020202020204" pitchFamily="34" charset="0"/>
                        </a:rPr>
                        <a:t>25th anniversary of the Constitution 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Programmes to commemorate 25th </a:t>
                      </a:r>
                      <a:r>
                        <a:rPr lang="en-US" sz="1400" dirty="0" smtClean="0">
                          <a:effectLst/>
                          <a:latin typeface="Arial" panose="020B0604020202020204" pitchFamily="34" charset="0"/>
                          <a:ea typeface="Calibri" panose="020F0502020204030204" pitchFamily="34" charset="0"/>
                          <a:cs typeface="Arial" panose="020B0604020202020204" pitchFamily="34" charset="0"/>
                        </a:rPr>
                        <a:t>Anniversary </a:t>
                      </a:r>
                      <a:r>
                        <a:rPr lang="en-US" sz="1400" dirty="0">
                          <a:effectLst/>
                          <a:latin typeface="Arial" panose="020B0604020202020204" pitchFamily="34" charset="0"/>
                          <a:ea typeface="Calibri" panose="020F0502020204030204" pitchFamily="34" charset="0"/>
                          <a:cs typeface="Arial" panose="020B0604020202020204" pitchFamily="34" charset="0"/>
                        </a:rPr>
                        <a:t>of the Constitution developed by 31 March 2021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r h="1124136">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8.8.1 Review of set of regulations (Basic Education, Higher Education and Training)</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 ( Basic Education, Higher Education and Training)</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2 </a:t>
                      </a:r>
                      <a:r>
                        <a:rPr lang="en-US" sz="1400" b="0" i="0" u="none" strike="noStrike" dirty="0" smtClean="0">
                          <a:solidFill>
                            <a:schemeClr val="bg1"/>
                          </a:solidFill>
                          <a:effectLst/>
                          <a:latin typeface="Arial" panose="020B0604020202020204" pitchFamily="34" charset="0"/>
                          <a:cs typeface="Arial" panose="020B0604020202020204" pitchFamily="34" charset="0"/>
                        </a:rPr>
                        <a:t>(Basic </a:t>
                      </a:r>
                      <a:r>
                        <a:rPr lang="en-US" sz="1400" b="0" i="0" u="none" strike="noStrike" dirty="0">
                          <a:solidFill>
                            <a:schemeClr val="bg1"/>
                          </a:solidFill>
                          <a:effectLst/>
                          <a:latin typeface="Arial" panose="020B0604020202020204" pitchFamily="34" charset="0"/>
                          <a:cs typeface="Arial" panose="020B0604020202020204" pitchFamily="34" charset="0"/>
                        </a:rPr>
                        <a:t>Education, Higher Education and </a:t>
                      </a:r>
                      <a:r>
                        <a:rPr lang="en-US" sz="1400" b="0" i="0" u="none" strike="noStrike" dirty="0" smtClean="0">
                          <a:solidFill>
                            <a:schemeClr val="bg1"/>
                          </a:solidFill>
                          <a:effectLst/>
                          <a:latin typeface="Arial" panose="020B0604020202020204" pitchFamily="34" charset="0"/>
                          <a:cs typeface="Arial" panose="020B0604020202020204" pitchFamily="34" charset="0"/>
                        </a:rPr>
                        <a:t>Training)</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5" name="Rectangle 4"/>
          <p:cNvSpPr/>
          <p:nvPr/>
        </p:nvSpPr>
        <p:spPr>
          <a:xfrm>
            <a:off x="699450" y="977462"/>
            <a:ext cx="7591312" cy="769441"/>
          </a:xfrm>
          <a:prstGeom prst="rect">
            <a:avLst/>
          </a:prstGeom>
        </p:spPr>
        <p:txBody>
          <a:bodyPr wrap="square">
            <a:spAutoFit/>
          </a:bodyPr>
          <a:lstStyle/>
          <a:p>
            <a:r>
              <a:rPr lang="en-US" sz="1400" b="1" dirty="0" smtClean="0">
                <a:latin typeface="Arial Body"/>
              </a:rPr>
              <a:t>Outcome </a:t>
            </a:r>
            <a:r>
              <a:rPr lang="en-US" sz="1400" b="1" dirty="0">
                <a:latin typeface="Arial Body"/>
              </a:rPr>
              <a:t>8 :  Advanced constitutionalism, human rights and the rule of law </a:t>
            </a:r>
            <a:endParaRPr lang="en-US" sz="1400" dirty="0">
              <a:latin typeface="Arial Body"/>
            </a:endParaRPr>
          </a:p>
          <a:p>
            <a:pPr algn="just"/>
            <a:endParaRPr lang="en-US" sz="1400" dirty="0">
              <a:latin typeface="Arial Body"/>
            </a:endParaRPr>
          </a:p>
          <a:p>
            <a:pPr algn="just"/>
            <a:endParaRPr lang="en-US" sz="1600" dirty="0">
              <a:latin typeface="Arial Body"/>
            </a:endParaRPr>
          </a:p>
        </p:txBody>
      </p:sp>
      <p:sp>
        <p:nvSpPr>
          <p:cNvPr id="7" name="Rectangle 6"/>
          <p:cNvSpPr/>
          <p:nvPr/>
        </p:nvSpPr>
        <p:spPr>
          <a:xfrm>
            <a:off x="795944" y="47631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3</a:t>
            </a:r>
            <a:r>
              <a:rPr lang="en-ZA" altLang="en-US" b="1" dirty="0" smtClean="0">
                <a:solidFill>
                  <a:schemeClr val="bg1"/>
                </a:solidFill>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 STATE LEGAL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338854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95944" y="977462"/>
            <a:ext cx="7517739" cy="1"/>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954943" y="441258"/>
            <a:ext cx="7432313" cy="400110"/>
          </a:xfrm>
          <a:prstGeom prst="rect">
            <a:avLst/>
          </a:prstGeom>
        </p:spPr>
        <p:txBody>
          <a:bodyPr wrap="square">
            <a:spAutoFit/>
          </a:bodyPr>
          <a:lstStyle/>
          <a:p>
            <a:r>
              <a:rPr lang="en-US" sz="2000" b="1" kern="0" dirty="0">
                <a:latin typeface="Arial" panose="020B0604020202020204" pitchFamily="34" charset="0"/>
                <a:cs typeface="Arial" panose="020B0604020202020204" pitchFamily="34" charset="0"/>
              </a:rPr>
              <a:t>        </a:t>
            </a:r>
          </a:p>
        </p:txBody>
      </p:sp>
      <p:graphicFrame>
        <p:nvGraphicFramePr>
          <p:cNvPr id="2" name="Table 1"/>
          <p:cNvGraphicFramePr>
            <a:graphicFrameLocks noGrp="1"/>
          </p:cNvGraphicFramePr>
          <p:nvPr>
            <p:extLst>
              <p:ext uri="{D42A27DB-BD31-4B8C-83A1-F6EECF244321}">
                <p14:modId xmlns="" xmlns:p14="http://schemas.microsoft.com/office/powerpoint/2010/main" val="3357352025"/>
              </p:ext>
            </p:extLst>
          </p:nvPr>
        </p:nvGraphicFramePr>
        <p:xfrm>
          <a:off x="657224" y="1324667"/>
          <a:ext cx="7877175" cy="4476057"/>
        </p:xfrm>
        <a:graphic>
          <a:graphicData uri="http://schemas.openxmlformats.org/drawingml/2006/table">
            <a:tbl>
              <a:tblPr>
                <a:tableStyleId>{2D5ABB26-0587-4C30-8999-92F81FD0307C}</a:tableStyleId>
              </a:tblPr>
              <a:tblGrid>
                <a:gridCol w="3068356">
                  <a:extLst>
                    <a:ext uri="{9D8B030D-6E8A-4147-A177-3AD203B41FA5}">
                      <a16:colId xmlns="" xmlns:a16="http://schemas.microsoft.com/office/drawing/2014/main" val="20000"/>
                    </a:ext>
                  </a:extLst>
                </a:gridCol>
                <a:gridCol w="1928961">
                  <a:extLst>
                    <a:ext uri="{9D8B030D-6E8A-4147-A177-3AD203B41FA5}">
                      <a16:colId xmlns="" xmlns:a16="http://schemas.microsoft.com/office/drawing/2014/main" val="20001"/>
                    </a:ext>
                  </a:extLst>
                </a:gridCol>
                <a:gridCol w="1394648">
                  <a:extLst>
                    <a:ext uri="{9D8B030D-6E8A-4147-A177-3AD203B41FA5}">
                      <a16:colId xmlns="" xmlns:a16="http://schemas.microsoft.com/office/drawing/2014/main" val="20002"/>
                    </a:ext>
                  </a:extLst>
                </a:gridCol>
                <a:gridCol w="1485210">
                  <a:extLst>
                    <a:ext uri="{9D8B030D-6E8A-4147-A177-3AD203B41FA5}">
                      <a16:colId xmlns="" xmlns:a16="http://schemas.microsoft.com/office/drawing/2014/main" val="20003"/>
                    </a:ext>
                  </a:extLst>
                </a:gridCol>
              </a:tblGrid>
              <a:tr h="1014722">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Audited Actual Achievement performance </a:t>
                      </a:r>
                      <a:r>
                        <a:rPr lang="en-US" sz="1400" b="1" i="0" u="none" strike="noStrike" dirty="0" smtClean="0">
                          <a:solidFill>
                            <a:schemeClr val="bg1"/>
                          </a:solidFill>
                          <a:effectLst/>
                          <a:latin typeface="Arial" pitchFamily="34" charset="0"/>
                          <a:cs typeface="Arial" pitchFamily="34" charset="0"/>
                        </a:rPr>
                        <a:t>2019/2020</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 Annual Target 2020/21</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 Achievement Performance </a:t>
                      </a:r>
                      <a:r>
                        <a:rPr lang="en-US" sz="1400" b="1" i="0" u="none" strike="noStrike" dirty="0" smtClean="0">
                          <a:solidFill>
                            <a:schemeClr val="bg1"/>
                          </a:solidFill>
                          <a:effectLst/>
                          <a:latin typeface="Arial" pitchFamily="34" charset="0"/>
                          <a:cs typeface="Arial" pitchFamily="34" charset="0"/>
                        </a:rPr>
                        <a:t>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1123704">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8.9.1 Social Compact between the Executive, Judiciary and Legislative tiers of government developed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FR" sz="1400" dirty="0">
                          <a:effectLst/>
                          <a:latin typeface="Arial" panose="020B0604020202020204" pitchFamily="34" charset="0"/>
                          <a:ea typeface="Calibri" panose="020F0502020204030204" pitchFamily="34" charset="0"/>
                          <a:cs typeface="Arial" panose="020B0604020202020204" pitchFamily="34" charset="0"/>
                        </a:rPr>
                        <a:t>Develop Social Compact concept document.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400" b="0" i="0" u="none" strike="noStrike" dirty="0">
                          <a:solidFill>
                            <a:schemeClr val="bg1"/>
                          </a:solidFill>
                          <a:effectLst/>
                          <a:latin typeface="Arial" panose="020B0604020202020204" pitchFamily="34" charset="0"/>
                          <a:cs typeface="Arial" panose="020B0604020202020204" pitchFamily="34" charset="0"/>
                        </a:rPr>
                        <a:t>Social Compact concept document developed.</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3616007072"/>
                  </a:ext>
                </a:extLst>
              </a:tr>
              <a:tr h="933001">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8.10.1 Number of country reports submitted to DIRCO for onward submission to treaty bodies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3</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1404630">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8.11.1 Percentage of valid requests for extradition and mutual legal assistance processed and submitted to the Central Authority (DG) within 25 working days from receipt.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91%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84%</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5" name="Rectangle 4"/>
          <p:cNvSpPr/>
          <p:nvPr/>
        </p:nvSpPr>
        <p:spPr>
          <a:xfrm>
            <a:off x="264160" y="902924"/>
            <a:ext cx="8564879" cy="584775"/>
          </a:xfrm>
          <a:prstGeom prst="rect">
            <a:avLst/>
          </a:prstGeom>
        </p:spPr>
        <p:txBody>
          <a:bodyPr wrap="square">
            <a:spAutoFit/>
          </a:bodyPr>
          <a:lstStyle/>
          <a:p>
            <a:pPr algn="just"/>
            <a:r>
              <a:rPr lang="en-US" sz="1600" b="1" dirty="0">
                <a:solidFill>
                  <a:srgbClr val="FF0000"/>
                </a:solidFill>
                <a:latin typeface="Arial Body"/>
              </a:rPr>
              <a:t>       </a:t>
            </a:r>
            <a:r>
              <a:rPr lang="en-US" sz="1400" b="1" dirty="0">
                <a:latin typeface="Arial Body"/>
              </a:rPr>
              <a:t>Outcome 8 :  Advanced constitutionalism, human rights and the rule of law </a:t>
            </a:r>
            <a:endParaRPr lang="en-US" sz="1400" dirty="0">
              <a:latin typeface="Arial Body"/>
            </a:endParaRPr>
          </a:p>
          <a:p>
            <a:pPr algn="just"/>
            <a:endParaRPr lang="en-US" sz="1600" dirty="0">
              <a:latin typeface="Arial Body"/>
            </a:endParaRPr>
          </a:p>
        </p:txBody>
      </p:sp>
      <p:sp>
        <p:nvSpPr>
          <p:cNvPr id="7" name="Rectangle 6"/>
          <p:cNvSpPr/>
          <p:nvPr/>
        </p:nvSpPr>
        <p:spPr>
          <a:xfrm>
            <a:off x="787850" y="488435"/>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3</a:t>
            </a:r>
            <a:r>
              <a:rPr lang="en-ZA" altLang="en-US" b="1" dirty="0" smtClean="0">
                <a:solidFill>
                  <a:schemeClr val="bg1"/>
                </a:solidFill>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 STATE LEGAL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065390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95944" y="977462"/>
            <a:ext cx="7517739" cy="1"/>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954943" y="441258"/>
            <a:ext cx="7432313" cy="400110"/>
          </a:xfrm>
          <a:prstGeom prst="rect">
            <a:avLst/>
          </a:prstGeom>
        </p:spPr>
        <p:txBody>
          <a:bodyPr wrap="square">
            <a:spAutoFit/>
          </a:bodyPr>
          <a:lstStyle/>
          <a:p>
            <a:r>
              <a:rPr lang="en-US" sz="2000" b="1" kern="0" dirty="0">
                <a:latin typeface="Arial" panose="020B0604020202020204" pitchFamily="34" charset="0"/>
                <a:cs typeface="Arial" panose="020B0604020202020204" pitchFamily="34" charset="0"/>
              </a:rPr>
              <a:t>        </a:t>
            </a:r>
          </a:p>
        </p:txBody>
      </p:sp>
      <p:graphicFrame>
        <p:nvGraphicFramePr>
          <p:cNvPr id="2" name="Table 1"/>
          <p:cNvGraphicFramePr>
            <a:graphicFrameLocks noGrp="1"/>
          </p:cNvGraphicFramePr>
          <p:nvPr>
            <p:extLst>
              <p:ext uri="{D42A27DB-BD31-4B8C-83A1-F6EECF244321}">
                <p14:modId xmlns="" xmlns:p14="http://schemas.microsoft.com/office/powerpoint/2010/main" val="2042594242"/>
              </p:ext>
            </p:extLst>
          </p:nvPr>
        </p:nvGraphicFramePr>
        <p:xfrm>
          <a:off x="518855" y="1703143"/>
          <a:ext cx="7794828" cy="1867726"/>
        </p:xfrm>
        <a:graphic>
          <a:graphicData uri="http://schemas.openxmlformats.org/drawingml/2006/table">
            <a:tbl>
              <a:tblPr>
                <a:tableStyleId>{2D5ABB26-0587-4C30-8999-92F81FD0307C}</a:tableStyleId>
              </a:tblPr>
              <a:tblGrid>
                <a:gridCol w="2484865">
                  <a:extLst>
                    <a:ext uri="{9D8B030D-6E8A-4147-A177-3AD203B41FA5}">
                      <a16:colId xmlns="" xmlns:a16="http://schemas.microsoft.com/office/drawing/2014/main" val="20000"/>
                    </a:ext>
                  </a:extLst>
                </a:gridCol>
                <a:gridCol w="1664038">
                  <a:extLst>
                    <a:ext uri="{9D8B030D-6E8A-4147-A177-3AD203B41FA5}">
                      <a16:colId xmlns="" xmlns:a16="http://schemas.microsoft.com/office/drawing/2014/main" val="20001"/>
                    </a:ext>
                  </a:extLst>
                </a:gridCol>
                <a:gridCol w="2112767">
                  <a:extLst>
                    <a:ext uri="{9D8B030D-6E8A-4147-A177-3AD203B41FA5}">
                      <a16:colId xmlns="" xmlns:a16="http://schemas.microsoft.com/office/drawing/2014/main" val="20002"/>
                    </a:ext>
                  </a:extLst>
                </a:gridCol>
                <a:gridCol w="1533158">
                  <a:extLst>
                    <a:ext uri="{9D8B030D-6E8A-4147-A177-3AD203B41FA5}">
                      <a16:colId xmlns="" xmlns:a16="http://schemas.microsoft.com/office/drawing/2014/main" val="20003"/>
                    </a:ext>
                  </a:extLst>
                </a:gridCol>
              </a:tblGrid>
              <a:tr h="886270">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Audited Actual Achievement performance </a:t>
                      </a:r>
                      <a:r>
                        <a:rPr lang="en-US" sz="1400" b="1" i="0" u="none" strike="noStrike" dirty="0" smtClean="0">
                          <a:solidFill>
                            <a:schemeClr val="bg1"/>
                          </a:solidFill>
                          <a:effectLst/>
                          <a:latin typeface="Arial" pitchFamily="34" charset="0"/>
                          <a:cs typeface="Arial" pitchFamily="34" charset="0"/>
                        </a:rPr>
                        <a:t>2019/2020</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 Annual Target 2020/21</a:t>
                      </a:r>
                    </a:p>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 Achievement Performance </a:t>
                      </a:r>
                      <a:r>
                        <a:rPr lang="en-US" sz="1400" b="1" i="0" u="none" strike="noStrike" dirty="0" smtClean="0">
                          <a:solidFill>
                            <a:schemeClr val="bg1"/>
                          </a:solidFill>
                          <a:effectLst/>
                          <a:latin typeface="Arial" pitchFamily="34" charset="0"/>
                          <a:cs typeface="Arial" pitchFamily="34" charset="0"/>
                        </a:rPr>
                        <a:t>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906066">
                <a:tc>
                  <a:txBody>
                    <a:bodyPr/>
                    <a:lstStyle/>
                    <a:p>
                      <a:pPr algn="l"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8.12.1 Number of policies submitted to the Minister for approval by 31 March 2021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 (Policy framework for extradition) submitted to the Minister for approval by 31 March 2021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6" marR="685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cs typeface="Arial" panose="020B0604020202020204" pitchFamily="34" charset="0"/>
                        </a:rPr>
                        <a:t>-</a:t>
                      </a:r>
                    </a:p>
                  </a:txBody>
                  <a:tcPr marL="9526" marR="952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502276" y="902924"/>
            <a:ext cx="8326763" cy="800219"/>
          </a:xfrm>
          <a:prstGeom prst="rect">
            <a:avLst/>
          </a:prstGeom>
        </p:spPr>
        <p:txBody>
          <a:bodyPr wrap="square">
            <a:spAutoFit/>
          </a:bodyPr>
          <a:lstStyle/>
          <a:p>
            <a:pPr algn="just"/>
            <a:r>
              <a:rPr lang="en-US" sz="1600" b="1" dirty="0">
                <a:solidFill>
                  <a:srgbClr val="FF0000"/>
                </a:solidFill>
                <a:latin typeface="Arial Body"/>
              </a:rPr>
              <a:t>       </a:t>
            </a:r>
            <a:endParaRPr lang="en-US" sz="1600" b="1" dirty="0" smtClean="0">
              <a:solidFill>
                <a:srgbClr val="FF0000"/>
              </a:solidFill>
              <a:latin typeface="Arial Body"/>
            </a:endParaRPr>
          </a:p>
          <a:p>
            <a:pPr algn="just"/>
            <a:r>
              <a:rPr lang="en-US" sz="1400" b="1" dirty="0" smtClean="0">
                <a:latin typeface="Arial Body"/>
              </a:rPr>
              <a:t>Outcome </a:t>
            </a:r>
            <a:r>
              <a:rPr lang="en-US" sz="1400" b="1" dirty="0">
                <a:latin typeface="Arial Body"/>
              </a:rPr>
              <a:t>8 :  Advanced constitutionalism, human rights and the rule of law </a:t>
            </a:r>
            <a:endParaRPr lang="en-US" sz="1400" dirty="0">
              <a:latin typeface="Arial Body"/>
            </a:endParaRPr>
          </a:p>
          <a:p>
            <a:pPr algn="just"/>
            <a:endParaRPr lang="en-US" sz="1600" dirty="0">
              <a:latin typeface="Arial Body"/>
            </a:endParaRPr>
          </a:p>
        </p:txBody>
      </p:sp>
      <p:sp>
        <p:nvSpPr>
          <p:cNvPr id="7" name="Rectangle 6"/>
          <p:cNvSpPr/>
          <p:nvPr/>
        </p:nvSpPr>
        <p:spPr>
          <a:xfrm>
            <a:off x="787850" y="488435"/>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3</a:t>
            </a:r>
            <a:r>
              <a:rPr lang="en-ZA" altLang="en-US" b="1" dirty="0" smtClean="0">
                <a:solidFill>
                  <a:schemeClr val="bg1"/>
                </a:solidFill>
                <a:latin typeface="Arial" panose="020B0604020202020204" pitchFamily="34" charset="0"/>
                <a:cs typeface="Arial" panose="020B0604020202020204" pitchFamily="34" charset="0"/>
              </a:rPr>
              <a:t> :</a:t>
            </a:r>
            <a:r>
              <a:rPr lang="en-US" b="1" kern="0" dirty="0">
                <a:latin typeface="Arial" panose="020B0604020202020204" pitchFamily="34" charset="0"/>
                <a:cs typeface="Arial" panose="020B0604020202020204" pitchFamily="34" charset="0"/>
              </a:rPr>
              <a:t> STATE LEGAL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8866680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507068" y="1844699"/>
            <a:ext cx="8043365" cy="31239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925" indent="-88900" algn="just">
              <a:spcBef>
                <a:spcPts val="600"/>
              </a:spcBef>
              <a:buClr>
                <a:schemeClr val="accent1"/>
              </a:buClr>
              <a:buSzPct val="70000"/>
              <a:defRPr/>
            </a:pPr>
            <a:r>
              <a:rPr lang="en-US" sz="1600" dirty="0">
                <a:latin typeface="Arial" panose="020B0604020202020204" pitchFamily="34" charset="0"/>
                <a:cs typeface="Arial" panose="020B0604020202020204" pitchFamily="34" charset="0"/>
              </a:rPr>
              <a:t>The aim of this programme is to </a:t>
            </a:r>
            <a:r>
              <a:rPr lang="en-US" sz="1600" b="1" dirty="0">
                <a:latin typeface="Arial" panose="020B0604020202020204" pitchFamily="34" charset="0"/>
                <a:cs typeface="Arial" panose="020B0604020202020204" pitchFamily="34" charset="0"/>
              </a:rPr>
              <a:t>provide a coordinated prosecuting service </a:t>
            </a:r>
            <a:r>
              <a:rPr lang="en-US" sz="1600" dirty="0">
                <a:latin typeface="Arial" panose="020B0604020202020204" pitchFamily="34" charset="0"/>
                <a:cs typeface="Arial" panose="020B0604020202020204" pitchFamily="34" charset="0"/>
              </a:rPr>
              <a:t>that ensures that justice is delivered to the victims of crime through general and specialised prosecutions, removes profit from crime, and protect witnesses where necessary.</a:t>
            </a:r>
            <a:endParaRPr lang="en-ZA" sz="1600" dirty="0">
              <a:latin typeface="Arial" panose="020B0604020202020204" pitchFamily="34" charset="0"/>
              <a:cs typeface="Arial" panose="020B0604020202020204" pitchFamily="34" charset="0"/>
            </a:endParaRPr>
          </a:p>
          <a:p>
            <a:pPr marL="34925" indent="-88900" algn="just">
              <a:spcBef>
                <a:spcPts val="600"/>
              </a:spcBef>
              <a:buClr>
                <a:schemeClr val="accent1"/>
              </a:buClr>
              <a:buSzPct val="70000"/>
              <a:defRPr/>
            </a:pPr>
            <a:r>
              <a:rPr lang="en-ZA" sz="1600" dirty="0">
                <a:latin typeface="Arial" panose="020B0604020202020204" pitchFamily="34" charset="0"/>
                <a:cs typeface="Arial" panose="020B0604020202020204" pitchFamily="34" charset="0"/>
              </a:rPr>
              <a:t>This Programme has the following sub-programmes:</a:t>
            </a:r>
          </a:p>
          <a:p>
            <a:pPr marL="536575" indent="-285750" algn="just">
              <a:buFont typeface="Wingdings" panose="05000000000000000000" pitchFamily="2" charset="2"/>
              <a:buChar char="Ø"/>
              <a:defRPr/>
            </a:pPr>
            <a:r>
              <a:rPr lang="en-ZA" sz="1600" dirty="0">
                <a:latin typeface="Arial" panose="020B0604020202020204" pitchFamily="34" charset="0"/>
                <a:cs typeface="Arial" panose="020B0604020202020204" pitchFamily="34" charset="0"/>
              </a:rPr>
              <a:t>National Prosecutions Service</a:t>
            </a:r>
            <a:endParaRPr lang="en-US" sz="1600" dirty="0">
              <a:latin typeface="Arial" panose="020B0604020202020204" pitchFamily="34" charset="0"/>
              <a:cs typeface="Arial" panose="020B0604020202020204" pitchFamily="34" charset="0"/>
            </a:endParaRPr>
          </a:p>
          <a:p>
            <a:pPr marL="536575" indent="-285750" algn="just">
              <a:buFont typeface="Wingdings" panose="05000000000000000000" pitchFamily="2" charset="2"/>
              <a:buChar char="Ø"/>
              <a:defRPr/>
            </a:pPr>
            <a:r>
              <a:rPr lang="en-ZA" sz="1600" dirty="0">
                <a:latin typeface="Arial" panose="020B0604020202020204" pitchFamily="34" charset="0"/>
                <a:cs typeface="Arial" panose="020B0604020202020204" pitchFamily="34" charset="0"/>
              </a:rPr>
              <a:t>Asset Forfeiture Unit</a:t>
            </a:r>
            <a:endParaRPr lang="en-US" sz="1600" dirty="0">
              <a:latin typeface="Arial" panose="020B0604020202020204" pitchFamily="34" charset="0"/>
              <a:cs typeface="Arial" panose="020B0604020202020204" pitchFamily="34" charset="0"/>
            </a:endParaRPr>
          </a:p>
          <a:p>
            <a:pPr marL="536575" indent="-285750" algn="just">
              <a:buFont typeface="Wingdings" panose="05000000000000000000" pitchFamily="2" charset="2"/>
              <a:buChar char="Ø"/>
              <a:defRPr/>
            </a:pPr>
            <a:r>
              <a:rPr lang="en-ZA" sz="1600" dirty="0">
                <a:latin typeface="Arial" panose="020B0604020202020204" pitchFamily="34" charset="0"/>
                <a:cs typeface="Arial" panose="020B0604020202020204" pitchFamily="34" charset="0"/>
              </a:rPr>
              <a:t>Office for Witness Protection</a:t>
            </a:r>
            <a:endParaRPr lang="en-US" sz="1600" dirty="0">
              <a:latin typeface="Arial" panose="020B0604020202020204" pitchFamily="34" charset="0"/>
              <a:cs typeface="Arial" panose="020B0604020202020204" pitchFamily="34" charset="0"/>
            </a:endParaRPr>
          </a:p>
          <a:p>
            <a:pPr marL="536575" indent="-285750" algn="just">
              <a:buFont typeface="Wingdings" panose="05000000000000000000" pitchFamily="2" charset="2"/>
              <a:buChar char="Ø"/>
              <a:defRPr/>
            </a:pPr>
            <a:r>
              <a:rPr lang="en-ZA" sz="1600" dirty="0">
                <a:latin typeface="Arial" panose="020B0604020202020204" pitchFamily="34" charset="0"/>
                <a:cs typeface="Arial" panose="020B0604020202020204" pitchFamily="34" charset="0"/>
              </a:rPr>
              <a:t>Support Services</a:t>
            </a:r>
            <a:endParaRPr lang="en-US" sz="1600" dirty="0">
              <a:latin typeface="Arial" panose="020B0604020202020204" pitchFamily="34" charset="0"/>
              <a:cs typeface="Arial" panose="020B0604020202020204" pitchFamily="34" charset="0"/>
            </a:endParaRPr>
          </a:p>
          <a:p>
            <a:pPr marL="250825">
              <a:defRPr/>
            </a:pPr>
            <a:endParaRPr lang="en-ZA" sz="1600" b="1" dirty="0">
              <a:latin typeface="Arial" panose="020B0604020202020204" pitchFamily="34" charset="0"/>
              <a:cs typeface="Arial" panose="020B0604020202020204" pitchFamily="34" charset="0"/>
            </a:endParaRPr>
          </a:p>
          <a:p>
            <a:pPr>
              <a:defRPr/>
            </a:pPr>
            <a:r>
              <a:rPr lang="en-ZA" sz="1600" b="1" dirty="0">
                <a:latin typeface="Arial" panose="020B0604020202020204" pitchFamily="34" charset="0"/>
                <a:cs typeface="Arial" panose="020B0604020202020204" pitchFamily="34" charset="0"/>
              </a:rPr>
              <a:t>LIST OF OUTCOMES</a:t>
            </a:r>
          </a:p>
          <a:p>
            <a:pPr marL="85725">
              <a:defRPr/>
            </a:pPr>
            <a:r>
              <a:rPr lang="en-ZA" sz="1600" dirty="0">
                <a:latin typeface="Arial" panose="020B0604020202020204" pitchFamily="34" charset="0"/>
                <a:cs typeface="Arial" panose="020B0604020202020204" pitchFamily="34" charset="0"/>
              </a:rPr>
              <a:t>Outcome 3: Increased access to justice services</a:t>
            </a:r>
          </a:p>
          <a:p>
            <a:pPr marL="85725">
              <a:defRPr/>
            </a:pPr>
            <a:r>
              <a:rPr lang="en-ZA" sz="1600" dirty="0">
                <a:latin typeface="Arial" panose="020B0604020202020204" pitchFamily="34" charset="0"/>
                <a:cs typeface="Arial" panose="020B0604020202020204" pitchFamily="34" charset="0"/>
              </a:rPr>
              <a:t>Outcome 9: Crime and corruption reduced through effective prosecution</a:t>
            </a:r>
          </a:p>
        </p:txBody>
      </p:sp>
      <p:sp>
        <p:nvSpPr>
          <p:cNvPr id="5" name="Rectangle 4"/>
          <p:cNvSpPr/>
          <p:nvPr/>
        </p:nvSpPr>
        <p:spPr>
          <a:xfrm>
            <a:off x="1218442" y="640202"/>
            <a:ext cx="5609078" cy="923330"/>
          </a:xfrm>
          <a:prstGeom prst="rect">
            <a:avLst/>
          </a:prstGeom>
        </p:spPr>
        <p:txBody>
          <a:bodyPr wrap="square">
            <a:spAutoFit/>
          </a:bodyPr>
          <a:lstStyle/>
          <a:p>
            <a:pPr algn="ctr"/>
            <a:r>
              <a:rPr lang="en-ZA" altLang="en-US" b="1" dirty="0">
                <a:solidFill>
                  <a:srgbClr val="000000"/>
                </a:solidFill>
                <a:latin typeface="Arial" panose="020B0604020202020204" pitchFamily="34" charset="0"/>
                <a:cs typeface="Arial" panose="020B0604020202020204" pitchFamily="34" charset="0"/>
              </a:rPr>
              <a:t>PROGRAMME PERFORMANCE </a:t>
            </a:r>
          </a:p>
          <a:p>
            <a:pPr algn="ctr"/>
            <a:r>
              <a:rPr lang="en-ZA" altLang="en-US" b="1" dirty="0">
                <a:solidFill>
                  <a:srgbClr val="000000"/>
                </a:solidFill>
                <a:latin typeface="Arial" panose="020B0604020202020204" pitchFamily="34" charset="0"/>
                <a:cs typeface="Arial" panose="020B0604020202020204" pitchFamily="34" charset="0"/>
              </a:rPr>
              <a:t>PROGRAMME 4: NATIONAL PROSECUTING AUTHORITY</a:t>
            </a:r>
          </a:p>
        </p:txBody>
      </p:sp>
    </p:spTree>
    <p:extLst>
      <p:ext uri="{BB962C8B-B14F-4D97-AF65-F5344CB8AC3E}">
        <p14:creationId xmlns="" xmlns:p14="http://schemas.microsoft.com/office/powerpoint/2010/main" val="41276676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3285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r>
              <a:rPr lang="en-ZA" b="1" dirty="0">
                <a:latin typeface="Arial" panose="020B0604020202020204" pitchFamily="34" charset="0"/>
                <a:cs typeface="Arial" panose="020B0604020202020204" pitchFamily="34" charset="0"/>
              </a:rPr>
              <a:t>2. PERFORMANCE OVERVIEW</a:t>
            </a:r>
          </a:p>
          <a:p>
            <a:endParaRPr lang="en-ZA" b="1" dirty="0">
              <a:latin typeface="Arial" panose="020B0604020202020204" pitchFamily="34" charset="0"/>
              <a:cs typeface="Arial" panose="020B0604020202020204" pitchFamily="34" charset="0"/>
            </a:endParaRPr>
          </a:p>
        </p:txBody>
      </p:sp>
      <p:sp>
        <p:nvSpPr>
          <p:cNvPr id="3" name="TextBox 2"/>
          <p:cNvSpPr txBox="1"/>
          <p:nvPr/>
        </p:nvSpPr>
        <p:spPr>
          <a:xfrm>
            <a:off x="758075" y="1494009"/>
            <a:ext cx="7570379" cy="923330"/>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PROGRAMME 3</a:t>
            </a:r>
          </a:p>
          <a:p>
            <a:endParaRPr lang="en-ZA" dirty="0" smtClean="0">
              <a:latin typeface="Arial" panose="020B0604020202020204" pitchFamily="34" charset="0"/>
              <a:cs typeface="Arial" panose="020B0604020202020204" pitchFamily="34" charset="0"/>
            </a:endParaRPr>
          </a:p>
          <a:p>
            <a:r>
              <a:rPr lang="en-ZA" sz="1600" dirty="0" smtClean="0">
                <a:latin typeface="Arial" panose="020B0604020202020204" pitchFamily="34" charset="0"/>
                <a:cs typeface="Arial" panose="020B0604020202020204" pitchFamily="34" charset="0"/>
              </a:rPr>
              <a:t>33 </a:t>
            </a:r>
            <a:r>
              <a:rPr lang="en-ZA" sz="1600" dirty="0">
                <a:latin typeface="Arial" panose="020B0604020202020204" pitchFamily="34" charset="0"/>
                <a:cs typeface="Arial" panose="020B0604020202020204" pitchFamily="34" charset="0"/>
              </a:rPr>
              <a:t>out of </a:t>
            </a:r>
            <a:r>
              <a:rPr lang="en-ZA" sz="1600" dirty="0" smtClean="0">
                <a:latin typeface="Arial" panose="020B0604020202020204" pitchFamily="34" charset="0"/>
                <a:cs typeface="Arial" panose="020B0604020202020204" pitchFamily="34" charset="0"/>
              </a:rPr>
              <a:t>44 (75%) </a:t>
            </a:r>
            <a:r>
              <a:rPr lang="en-ZA" sz="1600" dirty="0">
                <a:latin typeface="Arial" panose="020B0604020202020204" pitchFamily="34" charset="0"/>
                <a:cs typeface="Arial" panose="020B0604020202020204" pitchFamily="34" charset="0"/>
              </a:rPr>
              <a:t>Annual Planned Targets were </a:t>
            </a:r>
            <a:r>
              <a:rPr lang="en-ZA" sz="1600" dirty="0" smtClean="0">
                <a:latin typeface="Arial" panose="020B0604020202020204" pitchFamily="34" charset="0"/>
                <a:cs typeface="Arial" panose="020B0604020202020204" pitchFamily="34" charset="0"/>
              </a:rPr>
              <a:t>achieved</a:t>
            </a:r>
            <a:endParaRPr lang="en-ZA" b="1"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 xmlns:p14="http://schemas.microsoft.com/office/powerpoint/2010/main" val="3511716800"/>
              </p:ext>
            </p:extLst>
          </p:nvPr>
        </p:nvGraphicFramePr>
        <p:xfrm>
          <a:off x="758076" y="2417339"/>
          <a:ext cx="7584892" cy="35927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5475642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27422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896141" y="589770"/>
            <a:ext cx="7432313" cy="461665"/>
          </a:xfrm>
          <a:prstGeom prst="rect">
            <a:avLst/>
          </a:prstGeom>
        </p:spPr>
        <p:txBody>
          <a:bodyPr wrap="square">
            <a:spAutoFit/>
          </a:bodyPr>
          <a:lstStyle/>
          <a:p>
            <a:r>
              <a:rPr lang="en-US" sz="2400" b="1" kern="0" dirty="0">
                <a:latin typeface="Arial" panose="020B0604020202020204" pitchFamily="34" charset="0"/>
                <a:cs typeface="Arial" panose="020B0604020202020204" pitchFamily="34" charset="0"/>
              </a:rPr>
              <a:t> </a:t>
            </a:r>
            <a:endParaRPr lang="en-US" b="1" kern="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1760083566"/>
              </p:ext>
            </p:extLst>
          </p:nvPr>
        </p:nvGraphicFramePr>
        <p:xfrm>
          <a:off x="729048" y="1705432"/>
          <a:ext cx="7418665" cy="3545606"/>
        </p:xfrm>
        <a:graphic>
          <a:graphicData uri="http://schemas.openxmlformats.org/drawingml/2006/table">
            <a:tbl>
              <a:tblPr>
                <a:tableStyleId>{2D5ABB26-0587-4C30-8999-92F81FD0307C}</a:tableStyleId>
              </a:tblPr>
              <a:tblGrid>
                <a:gridCol w="2792075">
                  <a:extLst>
                    <a:ext uri="{9D8B030D-6E8A-4147-A177-3AD203B41FA5}">
                      <a16:colId xmlns="" xmlns:a16="http://schemas.microsoft.com/office/drawing/2014/main" val="20000"/>
                    </a:ext>
                  </a:extLst>
                </a:gridCol>
                <a:gridCol w="1525296">
                  <a:extLst>
                    <a:ext uri="{9D8B030D-6E8A-4147-A177-3AD203B41FA5}">
                      <a16:colId xmlns="" xmlns:a16="http://schemas.microsoft.com/office/drawing/2014/main" val="20001"/>
                    </a:ext>
                  </a:extLst>
                </a:gridCol>
                <a:gridCol w="1528916">
                  <a:extLst>
                    <a:ext uri="{9D8B030D-6E8A-4147-A177-3AD203B41FA5}">
                      <a16:colId xmlns="" xmlns:a16="http://schemas.microsoft.com/office/drawing/2014/main" val="20002"/>
                    </a:ext>
                  </a:extLst>
                </a:gridCol>
                <a:gridCol w="1572378">
                  <a:extLst>
                    <a:ext uri="{9D8B030D-6E8A-4147-A177-3AD203B41FA5}">
                      <a16:colId xmlns="" xmlns:a16="http://schemas.microsoft.com/office/drawing/2014/main" val="20003"/>
                    </a:ext>
                  </a:extLst>
                </a:gridCol>
              </a:tblGrid>
              <a:tr h="807383">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u="none" strike="noStrike" dirty="0">
                          <a:solidFill>
                            <a:schemeClr val="bg1"/>
                          </a:solidFill>
                          <a:effectLst/>
                          <a:latin typeface="Arial" pitchFamily="34" charset="0"/>
                          <a:cs typeface="Arial" pitchFamily="34" charset="0"/>
                        </a:rPr>
                        <a:t>Audited</a:t>
                      </a:r>
                      <a:r>
                        <a:rPr lang="en-US" sz="1400" b="1" u="none" strike="noStrike" baseline="0" dirty="0">
                          <a:solidFill>
                            <a:schemeClr val="bg1"/>
                          </a:solidFill>
                          <a:effectLst/>
                          <a:latin typeface="Arial" pitchFamily="34" charset="0"/>
                          <a:cs typeface="Arial" pitchFamily="34" charset="0"/>
                        </a:rPr>
                        <a:t> Actual Achievement Performance 2019/2020</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a:t>
                      </a:r>
                      <a:r>
                        <a:rPr lang="en-US" sz="1400" b="1" i="0" u="none" strike="noStrike" baseline="0" dirty="0">
                          <a:solidFill>
                            <a:schemeClr val="bg1"/>
                          </a:solidFill>
                          <a:effectLst/>
                          <a:latin typeface="Arial" pitchFamily="34" charset="0"/>
                          <a:cs typeface="Arial" pitchFamily="34" charset="0"/>
                        </a:rPr>
                        <a:t> Annual Target 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a:t>
                      </a:r>
                      <a:r>
                        <a:rPr lang="en-US" sz="1400" b="1" i="0" u="none" strike="noStrike" baseline="0" dirty="0">
                          <a:solidFill>
                            <a:schemeClr val="bg1"/>
                          </a:solidFill>
                          <a:effectLst/>
                          <a:latin typeface="Arial" pitchFamily="34" charset="0"/>
                          <a:cs typeface="Arial" pitchFamily="34" charset="0"/>
                        </a:rPr>
                        <a:t> Achievement Performance 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896243">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3.16.1 Number of operational TCCs in place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55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58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55</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r h="896243">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3.16.2 Conviction rate in sexual offences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75,2%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70%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75,8%</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896243">
                <a:tc>
                  <a:txBody>
                    <a:bodyPr/>
                    <a:lstStyle/>
                    <a:p>
                      <a:pPr marL="0" algn="l" defTabSz="914400" rtl="0" eaLnBrk="1" latinLnBrk="0" hangingPunct="1">
                        <a:lnSpc>
                          <a:spcPct val="115000"/>
                        </a:lnSpc>
                        <a:spcAft>
                          <a:spcPts val="1000"/>
                        </a:spcAft>
                      </a:pPr>
                      <a:r>
                        <a:rPr lang="en-ZA"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3.16.3 Number of public awareness sessions conducted</a:t>
                      </a: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140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293</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9" name="Rectangle 8"/>
          <p:cNvSpPr/>
          <p:nvPr/>
        </p:nvSpPr>
        <p:spPr>
          <a:xfrm>
            <a:off x="614148" y="1289934"/>
            <a:ext cx="7966435" cy="307777"/>
          </a:xfrm>
          <a:prstGeom prst="rect">
            <a:avLst/>
          </a:prstGeom>
        </p:spPr>
        <p:txBody>
          <a:bodyPr wrap="square">
            <a:spAutoFit/>
          </a:bodyPr>
          <a:lstStyle/>
          <a:p>
            <a:pPr algn="just"/>
            <a:r>
              <a:rPr lang="en-US" sz="1400" b="1" dirty="0">
                <a:latin typeface="Arial" panose="020B0604020202020204" pitchFamily="34" charset="0"/>
                <a:cs typeface="Arial" panose="020B0604020202020204" pitchFamily="34" charset="0"/>
              </a:rPr>
              <a:t>Outcome 3: Increased access to justice services</a:t>
            </a:r>
            <a:endParaRPr lang="en-ZA" dirty="0"/>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4 :</a:t>
            </a:r>
            <a:r>
              <a:rPr lang="en-US" b="1" kern="0" dirty="0">
                <a:latin typeface="Arial" panose="020B0604020202020204" pitchFamily="34" charset="0"/>
                <a:cs typeface="Arial" panose="020B0604020202020204" pitchFamily="34" charset="0"/>
              </a:rPr>
              <a:t> NATIONAL PROSECUTING AUTHORITY</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6511164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27422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896141" y="589770"/>
            <a:ext cx="7432313" cy="461665"/>
          </a:xfrm>
          <a:prstGeom prst="rect">
            <a:avLst/>
          </a:prstGeom>
        </p:spPr>
        <p:txBody>
          <a:bodyPr wrap="square">
            <a:spAutoFit/>
          </a:bodyPr>
          <a:lstStyle/>
          <a:p>
            <a:r>
              <a:rPr lang="en-US" sz="2400" b="1" kern="0" dirty="0">
                <a:latin typeface="Arial" panose="020B0604020202020204" pitchFamily="34" charset="0"/>
                <a:cs typeface="Arial" panose="020B0604020202020204" pitchFamily="34" charset="0"/>
              </a:rPr>
              <a:t> </a:t>
            </a:r>
            <a:endParaRPr lang="en-US" b="1" kern="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3229698362"/>
              </p:ext>
            </p:extLst>
          </p:nvPr>
        </p:nvGraphicFramePr>
        <p:xfrm>
          <a:off x="729048" y="1705432"/>
          <a:ext cx="7418665" cy="3545606"/>
        </p:xfrm>
        <a:graphic>
          <a:graphicData uri="http://schemas.openxmlformats.org/drawingml/2006/table">
            <a:tbl>
              <a:tblPr>
                <a:tableStyleId>{2D5ABB26-0587-4C30-8999-92F81FD0307C}</a:tableStyleId>
              </a:tblPr>
              <a:tblGrid>
                <a:gridCol w="2792075">
                  <a:extLst>
                    <a:ext uri="{9D8B030D-6E8A-4147-A177-3AD203B41FA5}">
                      <a16:colId xmlns="" xmlns:a16="http://schemas.microsoft.com/office/drawing/2014/main" val="20000"/>
                    </a:ext>
                  </a:extLst>
                </a:gridCol>
                <a:gridCol w="1525296">
                  <a:extLst>
                    <a:ext uri="{9D8B030D-6E8A-4147-A177-3AD203B41FA5}">
                      <a16:colId xmlns="" xmlns:a16="http://schemas.microsoft.com/office/drawing/2014/main" val="20001"/>
                    </a:ext>
                  </a:extLst>
                </a:gridCol>
                <a:gridCol w="1528916">
                  <a:extLst>
                    <a:ext uri="{9D8B030D-6E8A-4147-A177-3AD203B41FA5}">
                      <a16:colId xmlns="" xmlns:a16="http://schemas.microsoft.com/office/drawing/2014/main" val="20002"/>
                    </a:ext>
                  </a:extLst>
                </a:gridCol>
                <a:gridCol w="1572378">
                  <a:extLst>
                    <a:ext uri="{9D8B030D-6E8A-4147-A177-3AD203B41FA5}">
                      <a16:colId xmlns="" xmlns:a16="http://schemas.microsoft.com/office/drawing/2014/main" val="20003"/>
                    </a:ext>
                  </a:extLst>
                </a:gridCol>
              </a:tblGrid>
              <a:tr h="807383">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u="none" strike="noStrike" dirty="0">
                          <a:solidFill>
                            <a:schemeClr val="bg1"/>
                          </a:solidFill>
                          <a:effectLst/>
                          <a:latin typeface="Arial" pitchFamily="34" charset="0"/>
                          <a:cs typeface="Arial" pitchFamily="34" charset="0"/>
                        </a:rPr>
                        <a:t>Audited</a:t>
                      </a:r>
                      <a:r>
                        <a:rPr lang="en-US" sz="1400" b="1" u="none" strike="noStrike" baseline="0" dirty="0">
                          <a:solidFill>
                            <a:schemeClr val="bg1"/>
                          </a:solidFill>
                          <a:effectLst/>
                          <a:latin typeface="Arial" pitchFamily="34" charset="0"/>
                          <a:cs typeface="Arial" pitchFamily="34" charset="0"/>
                        </a:rPr>
                        <a:t> Actual Achievement Performance 2019/2020</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a:t>
                      </a:r>
                      <a:r>
                        <a:rPr lang="en-US" sz="1400" b="1" i="0" u="none" strike="noStrike" baseline="0" dirty="0">
                          <a:solidFill>
                            <a:schemeClr val="bg1"/>
                          </a:solidFill>
                          <a:effectLst/>
                          <a:latin typeface="Arial" pitchFamily="34" charset="0"/>
                          <a:cs typeface="Arial" pitchFamily="34" charset="0"/>
                        </a:rPr>
                        <a:t> Annual Target 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a:t>
                      </a:r>
                      <a:r>
                        <a:rPr lang="en-US" sz="1400" b="1" i="0" u="none" strike="noStrike" baseline="0" dirty="0">
                          <a:solidFill>
                            <a:schemeClr val="bg1"/>
                          </a:solidFill>
                          <a:effectLst/>
                          <a:latin typeface="Arial" pitchFamily="34" charset="0"/>
                          <a:cs typeface="Arial" pitchFamily="34" charset="0"/>
                        </a:rPr>
                        <a:t> Achievement Performance 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896243">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9.2.1 Conviction rate in High Court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90,9%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93,8%</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896243">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9.2.2 Conviction rate Regional Court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82,5%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74%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82,6%</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896243">
                <a:tc>
                  <a:txBody>
                    <a:bodyPr/>
                    <a:lstStyle/>
                    <a:p>
                      <a:pPr marL="0" algn="l" defTabSz="914400" rtl="0" eaLnBrk="1" latinLnBrk="0" hangingPunct="1">
                        <a:lnSpc>
                          <a:spcPct val="115000"/>
                        </a:lnSpc>
                        <a:spcAft>
                          <a:spcPts val="1000"/>
                        </a:spcAft>
                      </a:pPr>
                      <a:r>
                        <a:rPr lang="en-ZA"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9.2.3 Conviction rate in District Court</a:t>
                      </a: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95,3%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95,9%</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3"/>
                  </a:ext>
                </a:extLst>
              </a:tr>
            </a:tbl>
          </a:graphicData>
        </a:graphic>
      </p:graphicFrame>
      <p:sp>
        <p:nvSpPr>
          <p:cNvPr id="9" name="Rectangle 8"/>
          <p:cNvSpPr/>
          <p:nvPr/>
        </p:nvSpPr>
        <p:spPr>
          <a:xfrm>
            <a:off x="614148" y="1289934"/>
            <a:ext cx="7966435" cy="307777"/>
          </a:xfrm>
          <a:prstGeom prst="rect">
            <a:avLst/>
          </a:prstGeom>
        </p:spPr>
        <p:txBody>
          <a:bodyPr wrap="square">
            <a:spAutoFit/>
          </a:bodyPr>
          <a:lstStyle/>
          <a:p>
            <a:pPr algn="just"/>
            <a:r>
              <a:rPr lang="en-US" sz="1400" b="1" dirty="0">
                <a:latin typeface="Arial" panose="020B0604020202020204" pitchFamily="34" charset="0"/>
                <a:cs typeface="Arial" panose="020B0604020202020204" pitchFamily="34" charset="0"/>
              </a:rPr>
              <a:t>Outcome 9: Crime and corruption reduced through effective prosecution</a:t>
            </a:r>
            <a:endParaRPr lang="en-ZA" dirty="0"/>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4 :</a:t>
            </a:r>
            <a:r>
              <a:rPr lang="en-US" b="1" kern="0" dirty="0">
                <a:latin typeface="Arial" panose="020B0604020202020204" pitchFamily="34" charset="0"/>
                <a:cs typeface="Arial" panose="020B0604020202020204" pitchFamily="34" charset="0"/>
              </a:rPr>
              <a:t> NATIONAL PROSECUTING AUTHORITY</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169773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27422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896141" y="589770"/>
            <a:ext cx="7432313" cy="461665"/>
          </a:xfrm>
          <a:prstGeom prst="rect">
            <a:avLst/>
          </a:prstGeom>
        </p:spPr>
        <p:txBody>
          <a:bodyPr wrap="square">
            <a:spAutoFit/>
          </a:bodyPr>
          <a:lstStyle/>
          <a:p>
            <a:r>
              <a:rPr lang="en-US" sz="2400" b="1" kern="0" dirty="0">
                <a:latin typeface="Arial" panose="020B0604020202020204" pitchFamily="34" charset="0"/>
                <a:cs typeface="Arial" panose="020B0604020202020204" pitchFamily="34" charset="0"/>
              </a:rPr>
              <a:t> </a:t>
            </a:r>
            <a:endParaRPr lang="en-US" b="1" kern="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474753119"/>
              </p:ext>
            </p:extLst>
          </p:nvPr>
        </p:nvGraphicFramePr>
        <p:xfrm>
          <a:off x="729048" y="1705431"/>
          <a:ext cx="7418665" cy="3225384"/>
        </p:xfrm>
        <a:graphic>
          <a:graphicData uri="http://schemas.openxmlformats.org/drawingml/2006/table">
            <a:tbl>
              <a:tblPr>
                <a:tableStyleId>{2D5ABB26-0587-4C30-8999-92F81FD0307C}</a:tableStyleId>
              </a:tblPr>
              <a:tblGrid>
                <a:gridCol w="2792075">
                  <a:extLst>
                    <a:ext uri="{9D8B030D-6E8A-4147-A177-3AD203B41FA5}">
                      <a16:colId xmlns="" xmlns:a16="http://schemas.microsoft.com/office/drawing/2014/main" val="20000"/>
                    </a:ext>
                  </a:extLst>
                </a:gridCol>
                <a:gridCol w="1525296">
                  <a:extLst>
                    <a:ext uri="{9D8B030D-6E8A-4147-A177-3AD203B41FA5}">
                      <a16:colId xmlns="" xmlns:a16="http://schemas.microsoft.com/office/drawing/2014/main" val="20001"/>
                    </a:ext>
                  </a:extLst>
                </a:gridCol>
                <a:gridCol w="1528916">
                  <a:extLst>
                    <a:ext uri="{9D8B030D-6E8A-4147-A177-3AD203B41FA5}">
                      <a16:colId xmlns="" xmlns:a16="http://schemas.microsoft.com/office/drawing/2014/main" val="20002"/>
                    </a:ext>
                  </a:extLst>
                </a:gridCol>
                <a:gridCol w="1572378">
                  <a:extLst>
                    <a:ext uri="{9D8B030D-6E8A-4147-A177-3AD203B41FA5}">
                      <a16:colId xmlns="" xmlns:a16="http://schemas.microsoft.com/office/drawing/2014/main" val="20003"/>
                    </a:ext>
                  </a:extLst>
                </a:gridCol>
              </a:tblGrid>
              <a:tr h="979552">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u="none" strike="noStrike" dirty="0">
                          <a:solidFill>
                            <a:schemeClr val="bg1"/>
                          </a:solidFill>
                          <a:effectLst/>
                          <a:latin typeface="Arial" pitchFamily="34" charset="0"/>
                          <a:cs typeface="Arial" pitchFamily="34" charset="0"/>
                        </a:rPr>
                        <a:t>Audited</a:t>
                      </a:r>
                      <a:r>
                        <a:rPr lang="en-US" sz="1400" b="1" u="none" strike="noStrike" baseline="0" dirty="0">
                          <a:solidFill>
                            <a:schemeClr val="bg1"/>
                          </a:solidFill>
                          <a:effectLst/>
                          <a:latin typeface="Arial" pitchFamily="34" charset="0"/>
                          <a:cs typeface="Arial" pitchFamily="34" charset="0"/>
                        </a:rPr>
                        <a:t> Actual Achievement Performance 2019/2020</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a:t>
                      </a:r>
                      <a:r>
                        <a:rPr lang="en-US" sz="1400" b="1" i="0" u="none" strike="noStrike" baseline="0" dirty="0">
                          <a:solidFill>
                            <a:schemeClr val="bg1"/>
                          </a:solidFill>
                          <a:effectLst/>
                          <a:latin typeface="Arial" pitchFamily="34" charset="0"/>
                          <a:cs typeface="Arial" pitchFamily="34" charset="0"/>
                        </a:rPr>
                        <a:t> Annual Target 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a:t>
                      </a:r>
                      <a:r>
                        <a:rPr lang="en-US" sz="1400" b="1" i="0" u="none" strike="noStrike" baseline="0" dirty="0">
                          <a:solidFill>
                            <a:schemeClr val="bg1"/>
                          </a:solidFill>
                          <a:effectLst/>
                          <a:latin typeface="Arial" pitchFamily="34" charset="0"/>
                          <a:cs typeface="Arial" pitchFamily="34" charset="0"/>
                        </a:rPr>
                        <a:t> Achievement Performance 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1122916">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9.2.4 Level of quality in prosecution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n/a</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Baseline</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Survey conducted with magistrates</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122916">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9.2.5 Number of witnesses and related persons threatened, harmed or killed while on the witness protection programme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0</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0</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0</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bl>
          </a:graphicData>
        </a:graphic>
      </p:graphicFrame>
      <p:sp>
        <p:nvSpPr>
          <p:cNvPr id="9" name="Rectangle 8"/>
          <p:cNvSpPr/>
          <p:nvPr/>
        </p:nvSpPr>
        <p:spPr>
          <a:xfrm>
            <a:off x="614148" y="1289934"/>
            <a:ext cx="7966435" cy="307777"/>
          </a:xfrm>
          <a:prstGeom prst="rect">
            <a:avLst/>
          </a:prstGeom>
        </p:spPr>
        <p:txBody>
          <a:bodyPr wrap="square">
            <a:spAutoFit/>
          </a:bodyPr>
          <a:lstStyle/>
          <a:p>
            <a:pPr algn="just"/>
            <a:r>
              <a:rPr lang="en-US" sz="1400" b="1" dirty="0">
                <a:latin typeface="Arial" panose="020B0604020202020204" pitchFamily="34" charset="0"/>
                <a:cs typeface="Arial" panose="020B0604020202020204" pitchFamily="34" charset="0"/>
              </a:rPr>
              <a:t>Outcome 9: Crime and corruption reduced through effective prosecution</a:t>
            </a:r>
            <a:endParaRPr lang="en-ZA" dirty="0"/>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4 :</a:t>
            </a:r>
            <a:r>
              <a:rPr lang="en-US" b="1" kern="0" dirty="0">
                <a:latin typeface="Arial" panose="020B0604020202020204" pitchFamily="34" charset="0"/>
                <a:cs typeface="Arial" panose="020B0604020202020204" pitchFamily="34" charset="0"/>
              </a:rPr>
              <a:t> NATIONAL PROSECUTING AUTHORITY</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40240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27422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896141" y="589770"/>
            <a:ext cx="7432313" cy="461665"/>
          </a:xfrm>
          <a:prstGeom prst="rect">
            <a:avLst/>
          </a:prstGeom>
        </p:spPr>
        <p:txBody>
          <a:bodyPr wrap="square">
            <a:spAutoFit/>
          </a:bodyPr>
          <a:lstStyle/>
          <a:p>
            <a:r>
              <a:rPr lang="en-US" sz="2400" b="1" kern="0" dirty="0">
                <a:latin typeface="Arial" panose="020B0604020202020204" pitchFamily="34" charset="0"/>
                <a:cs typeface="Arial" panose="020B0604020202020204" pitchFamily="34" charset="0"/>
              </a:rPr>
              <a:t> </a:t>
            </a:r>
            <a:endParaRPr lang="en-US" b="1" kern="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3909936285"/>
              </p:ext>
            </p:extLst>
          </p:nvPr>
        </p:nvGraphicFramePr>
        <p:xfrm>
          <a:off x="729048" y="1705432"/>
          <a:ext cx="7418665" cy="4527062"/>
        </p:xfrm>
        <a:graphic>
          <a:graphicData uri="http://schemas.openxmlformats.org/drawingml/2006/table">
            <a:tbl>
              <a:tblPr>
                <a:tableStyleId>{2D5ABB26-0587-4C30-8999-92F81FD0307C}</a:tableStyleId>
              </a:tblPr>
              <a:tblGrid>
                <a:gridCol w="2792075">
                  <a:extLst>
                    <a:ext uri="{9D8B030D-6E8A-4147-A177-3AD203B41FA5}">
                      <a16:colId xmlns="" xmlns:a16="http://schemas.microsoft.com/office/drawing/2014/main" val="20000"/>
                    </a:ext>
                  </a:extLst>
                </a:gridCol>
                <a:gridCol w="1525296">
                  <a:extLst>
                    <a:ext uri="{9D8B030D-6E8A-4147-A177-3AD203B41FA5}">
                      <a16:colId xmlns="" xmlns:a16="http://schemas.microsoft.com/office/drawing/2014/main" val="20001"/>
                    </a:ext>
                  </a:extLst>
                </a:gridCol>
                <a:gridCol w="1528916">
                  <a:extLst>
                    <a:ext uri="{9D8B030D-6E8A-4147-A177-3AD203B41FA5}">
                      <a16:colId xmlns="" xmlns:a16="http://schemas.microsoft.com/office/drawing/2014/main" val="20002"/>
                    </a:ext>
                  </a:extLst>
                </a:gridCol>
                <a:gridCol w="1572378">
                  <a:extLst>
                    <a:ext uri="{9D8B030D-6E8A-4147-A177-3AD203B41FA5}">
                      <a16:colId xmlns="" xmlns:a16="http://schemas.microsoft.com/office/drawing/2014/main" val="20003"/>
                    </a:ext>
                  </a:extLst>
                </a:gridCol>
              </a:tblGrid>
              <a:tr h="807383">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u="none" strike="noStrike" dirty="0">
                          <a:solidFill>
                            <a:schemeClr val="bg1"/>
                          </a:solidFill>
                          <a:effectLst/>
                          <a:latin typeface="Arial" pitchFamily="34" charset="0"/>
                          <a:cs typeface="Arial" pitchFamily="34" charset="0"/>
                        </a:rPr>
                        <a:t>Audited</a:t>
                      </a:r>
                      <a:r>
                        <a:rPr lang="en-US" sz="1400" b="1" u="none" strike="noStrike" baseline="0" dirty="0">
                          <a:solidFill>
                            <a:schemeClr val="bg1"/>
                          </a:solidFill>
                          <a:effectLst/>
                          <a:latin typeface="Arial" pitchFamily="34" charset="0"/>
                          <a:cs typeface="Arial" pitchFamily="34" charset="0"/>
                        </a:rPr>
                        <a:t> Actual Achievement Performance 2019/2020</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a:t>
                      </a:r>
                      <a:r>
                        <a:rPr lang="en-US" sz="1400" b="1" i="0" u="none" strike="noStrike" baseline="0" dirty="0">
                          <a:solidFill>
                            <a:schemeClr val="bg1"/>
                          </a:solidFill>
                          <a:effectLst/>
                          <a:latin typeface="Arial" pitchFamily="34" charset="0"/>
                          <a:cs typeface="Arial" pitchFamily="34" charset="0"/>
                        </a:rPr>
                        <a:t> Annual Target 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a:t>
                      </a:r>
                      <a:r>
                        <a:rPr lang="en-US" sz="1400" b="1" i="0" u="none" strike="noStrike" baseline="0" dirty="0">
                          <a:solidFill>
                            <a:schemeClr val="bg1"/>
                          </a:solidFill>
                          <a:effectLst/>
                          <a:latin typeface="Arial" pitchFamily="34" charset="0"/>
                          <a:cs typeface="Arial" pitchFamily="34" charset="0"/>
                        </a:rPr>
                        <a:t> Achievement Performance 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896243">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9.3.1 Conviction rate in complex commercial crime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92,3%</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93%</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90,2%</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r h="896243">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9.3.2 Number of persons convicted of private sector corruption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233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150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147</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r h="896243">
                <a:tc>
                  <a:txBody>
                    <a:bodyPr/>
                    <a:lstStyle/>
                    <a:p>
                      <a:pPr marL="0" algn="l" defTabSz="914400" rtl="0" eaLnBrk="1" latinLnBrk="0" hangingPunct="1">
                        <a:lnSpc>
                          <a:spcPct val="115000"/>
                        </a:lnSpc>
                        <a:spcAft>
                          <a:spcPts val="1000"/>
                        </a:spcAft>
                      </a:pPr>
                      <a:r>
                        <a:rPr lang="en-ZA"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9.3.3 Number of government officials convicted of corruption and/or offences related to corruption</a:t>
                      </a: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183</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220</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86</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r h="896243">
                <a:tc>
                  <a:txBody>
                    <a:bodyPr/>
                    <a:lstStyle/>
                    <a:p>
                      <a:pPr marL="0" algn="l" defTabSz="914400" rtl="0" eaLnBrk="1" latinLnBrk="0" hangingPunct="1">
                        <a:lnSpc>
                          <a:spcPct val="115000"/>
                        </a:lnSpc>
                        <a:spcAft>
                          <a:spcPts val="1000"/>
                        </a:spcAft>
                      </a:pPr>
                      <a:r>
                        <a:rPr lang="en-ZA"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9.3.4 Number of cases involving money laundering</a:t>
                      </a: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n/a</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90</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44</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402769095"/>
                  </a:ext>
                </a:extLst>
              </a:tr>
            </a:tbl>
          </a:graphicData>
        </a:graphic>
      </p:graphicFrame>
      <p:sp>
        <p:nvSpPr>
          <p:cNvPr id="9" name="Rectangle 8"/>
          <p:cNvSpPr/>
          <p:nvPr/>
        </p:nvSpPr>
        <p:spPr>
          <a:xfrm>
            <a:off x="614148" y="1289934"/>
            <a:ext cx="7966435" cy="307777"/>
          </a:xfrm>
          <a:prstGeom prst="rect">
            <a:avLst/>
          </a:prstGeom>
        </p:spPr>
        <p:txBody>
          <a:bodyPr wrap="square">
            <a:spAutoFit/>
          </a:bodyPr>
          <a:lstStyle/>
          <a:p>
            <a:pPr algn="just"/>
            <a:r>
              <a:rPr lang="en-US" sz="1400" b="1" dirty="0">
                <a:latin typeface="Arial" panose="020B0604020202020204" pitchFamily="34" charset="0"/>
                <a:cs typeface="Arial" panose="020B0604020202020204" pitchFamily="34" charset="0"/>
              </a:rPr>
              <a:t>Outcome 9: Crime and corruption reduced through effective prosecution</a:t>
            </a:r>
            <a:endParaRPr lang="en-ZA" dirty="0"/>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4 :</a:t>
            </a:r>
            <a:r>
              <a:rPr lang="en-US" b="1" kern="0" dirty="0">
                <a:latin typeface="Arial" panose="020B0604020202020204" pitchFamily="34" charset="0"/>
                <a:cs typeface="Arial" panose="020B0604020202020204" pitchFamily="34" charset="0"/>
              </a:rPr>
              <a:t> NATIONAL PROSECUTING AUTHORITY</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648575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27422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896141" y="589770"/>
            <a:ext cx="7432313" cy="461665"/>
          </a:xfrm>
          <a:prstGeom prst="rect">
            <a:avLst/>
          </a:prstGeom>
        </p:spPr>
        <p:txBody>
          <a:bodyPr wrap="square">
            <a:spAutoFit/>
          </a:bodyPr>
          <a:lstStyle/>
          <a:p>
            <a:r>
              <a:rPr lang="en-US" sz="2400" b="1" kern="0" dirty="0">
                <a:latin typeface="Arial" panose="020B0604020202020204" pitchFamily="34" charset="0"/>
                <a:cs typeface="Arial" panose="020B0604020202020204" pitchFamily="34" charset="0"/>
              </a:rPr>
              <a:t> </a:t>
            </a:r>
            <a:endParaRPr lang="en-US" b="1" kern="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3534295733"/>
              </p:ext>
            </p:extLst>
          </p:nvPr>
        </p:nvGraphicFramePr>
        <p:xfrm>
          <a:off x="729048" y="1705432"/>
          <a:ext cx="7418665" cy="3260106"/>
        </p:xfrm>
        <a:graphic>
          <a:graphicData uri="http://schemas.openxmlformats.org/drawingml/2006/table">
            <a:tbl>
              <a:tblPr>
                <a:tableStyleId>{2D5ABB26-0587-4C30-8999-92F81FD0307C}</a:tableStyleId>
              </a:tblPr>
              <a:tblGrid>
                <a:gridCol w="2792075">
                  <a:extLst>
                    <a:ext uri="{9D8B030D-6E8A-4147-A177-3AD203B41FA5}">
                      <a16:colId xmlns="" xmlns:a16="http://schemas.microsoft.com/office/drawing/2014/main" val="20000"/>
                    </a:ext>
                  </a:extLst>
                </a:gridCol>
                <a:gridCol w="1525296">
                  <a:extLst>
                    <a:ext uri="{9D8B030D-6E8A-4147-A177-3AD203B41FA5}">
                      <a16:colId xmlns="" xmlns:a16="http://schemas.microsoft.com/office/drawing/2014/main" val="20001"/>
                    </a:ext>
                  </a:extLst>
                </a:gridCol>
                <a:gridCol w="1528916">
                  <a:extLst>
                    <a:ext uri="{9D8B030D-6E8A-4147-A177-3AD203B41FA5}">
                      <a16:colId xmlns="" xmlns:a16="http://schemas.microsoft.com/office/drawing/2014/main" val="20002"/>
                    </a:ext>
                  </a:extLst>
                </a:gridCol>
                <a:gridCol w="1572378">
                  <a:extLst>
                    <a:ext uri="{9D8B030D-6E8A-4147-A177-3AD203B41FA5}">
                      <a16:colId xmlns="" xmlns:a16="http://schemas.microsoft.com/office/drawing/2014/main" val="20003"/>
                    </a:ext>
                  </a:extLst>
                </a:gridCol>
              </a:tblGrid>
              <a:tr h="974784">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u="none" strike="noStrike" dirty="0">
                          <a:solidFill>
                            <a:schemeClr val="bg1"/>
                          </a:solidFill>
                          <a:effectLst/>
                          <a:latin typeface="Arial" pitchFamily="34" charset="0"/>
                          <a:cs typeface="Arial" pitchFamily="34" charset="0"/>
                        </a:rPr>
                        <a:t>Audited</a:t>
                      </a:r>
                      <a:r>
                        <a:rPr lang="en-US" sz="1400" b="1" u="none" strike="noStrike" baseline="0" dirty="0">
                          <a:solidFill>
                            <a:schemeClr val="bg1"/>
                          </a:solidFill>
                          <a:effectLst/>
                          <a:latin typeface="Arial" pitchFamily="34" charset="0"/>
                          <a:cs typeface="Arial" pitchFamily="34" charset="0"/>
                        </a:rPr>
                        <a:t> Actual Achievement Performance 2019/2020</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Planned</a:t>
                      </a:r>
                      <a:r>
                        <a:rPr lang="en-US" sz="1400" b="1" i="0" u="none" strike="noStrike" baseline="0" dirty="0">
                          <a:solidFill>
                            <a:schemeClr val="bg1"/>
                          </a:solidFill>
                          <a:effectLst/>
                          <a:latin typeface="Arial" pitchFamily="34" charset="0"/>
                          <a:cs typeface="Arial" pitchFamily="34" charset="0"/>
                        </a:rPr>
                        <a:t> Annual Target 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Actual</a:t>
                      </a:r>
                      <a:r>
                        <a:rPr lang="en-US" sz="1400" b="1" i="0" u="none" strike="noStrike" baseline="0" dirty="0">
                          <a:solidFill>
                            <a:schemeClr val="bg1"/>
                          </a:solidFill>
                          <a:effectLst/>
                          <a:latin typeface="Arial" pitchFamily="34" charset="0"/>
                          <a:cs typeface="Arial" pitchFamily="34" charset="0"/>
                        </a:rPr>
                        <a:t> Achievement Performance 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1142661">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9.4.1 Value of freezing orders obtained for corruption or offences relating to corruption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R1.6bn</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R2.4bn</a:t>
                      </a: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R611m</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r h="1142661">
                <a:tc>
                  <a:txBody>
                    <a:bodyPr/>
                    <a:lstStyle/>
                    <a:p>
                      <a:pPr algn="l">
                        <a:lnSpc>
                          <a:spcPct val="115000"/>
                        </a:lnSpc>
                        <a:spcAft>
                          <a:spcPts val="10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9.4.2 Value of recoveries relating to corruption or related offences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0" marR="685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R3m</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lnSpc>
                          <a:spcPct val="115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R1.4bn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chemeClr val="bg1"/>
                          </a:solidFill>
                          <a:effectLst/>
                          <a:latin typeface="Arial" pitchFamily="34" charset="0"/>
                          <a:cs typeface="Arial" pitchFamily="34" charset="0"/>
                        </a:rPr>
                        <a:t>R3m</a:t>
                      </a:r>
                    </a:p>
                  </a:txBody>
                  <a:tcPr marL="9523" marR="9523" marT="9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2"/>
                  </a:ext>
                </a:extLst>
              </a:tr>
            </a:tbl>
          </a:graphicData>
        </a:graphic>
      </p:graphicFrame>
      <p:sp>
        <p:nvSpPr>
          <p:cNvPr id="9" name="Rectangle 8"/>
          <p:cNvSpPr/>
          <p:nvPr/>
        </p:nvSpPr>
        <p:spPr>
          <a:xfrm>
            <a:off x="614148" y="1289934"/>
            <a:ext cx="7966435" cy="307777"/>
          </a:xfrm>
          <a:prstGeom prst="rect">
            <a:avLst/>
          </a:prstGeom>
        </p:spPr>
        <p:txBody>
          <a:bodyPr wrap="square">
            <a:spAutoFit/>
          </a:bodyPr>
          <a:lstStyle/>
          <a:p>
            <a:pPr algn="just"/>
            <a:r>
              <a:rPr lang="en-US" sz="1400" b="1" dirty="0">
                <a:latin typeface="Arial" panose="020B0604020202020204" pitchFamily="34" charset="0"/>
                <a:cs typeface="Arial" panose="020B0604020202020204" pitchFamily="34" charset="0"/>
              </a:rPr>
              <a:t>Outcome 9: Crime and corruption reduced through effective prosecution</a:t>
            </a:r>
            <a:endParaRPr lang="en-ZA" dirty="0"/>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4 :</a:t>
            </a:r>
            <a:r>
              <a:rPr lang="en-US" b="1" kern="0" dirty="0">
                <a:latin typeface="Arial" panose="020B0604020202020204" pitchFamily="34" charset="0"/>
                <a:cs typeface="Arial" panose="020B0604020202020204" pitchFamily="34" charset="0"/>
              </a:rPr>
              <a:t> NATIONAL PROSECUTING AUTHORITY</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337126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395785" y="1713764"/>
            <a:ext cx="8229599" cy="371999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0"/>
              </a:spcBef>
              <a:spcAft>
                <a:spcPts val="1000"/>
              </a:spcAft>
              <a:defRPr/>
            </a:pPr>
            <a:r>
              <a:rPr lang="en-ZA" sz="1600" dirty="0">
                <a:latin typeface="Arial" panose="020B0604020202020204" pitchFamily="34" charset="0"/>
                <a:ea typeface="Arial" panose="020B0604020202020204" pitchFamily="34" charset="0"/>
                <a:cs typeface="Arial" panose="020B0604020202020204" pitchFamily="34" charset="0"/>
              </a:rPr>
              <a:t>The purpose of this programme is to provide a variety of auxiliary services associated with the department’s goals, fund transfer payments to the South African Human Rights Commission (SAHRC), the Office of the Public Protector, Legal Aid SA, the Special Investigating Unit (SIU) and the President’s Fund.</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0"/>
              </a:spcBef>
              <a:spcAft>
                <a:spcPts val="1000"/>
              </a:spcAft>
              <a:defRPr/>
            </a:pPr>
            <a:r>
              <a:rPr lang="en-ZA" sz="1600" dirty="0">
                <a:latin typeface="Arial" panose="020B0604020202020204" pitchFamily="34" charset="0"/>
                <a:ea typeface="Arial" panose="020B0604020202020204" pitchFamily="34" charset="0"/>
                <a:cs typeface="Arial" panose="020B0604020202020204" pitchFamily="34" charset="0"/>
              </a:rPr>
              <a:t>The programme consists of the following components within the </a:t>
            </a:r>
            <a:r>
              <a:rPr lang="en-ZA" sz="1600" dirty="0" err="1" smtClean="0">
                <a:latin typeface="Arial" panose="020B0604020202020204" pitchFamily="34" charset="0"/>
                <a:ea typeface="Arial" panose="020B0604020202020204" pitchFamily="34" charset="0"/>
                <a:cs typeface="Arial" panose="020B0604020202020204" pitchFamily="34" charset="0"/>
              </a:rPr>
              <a:t>DoJ&amp;CD</a:t>
            </a:r>
            <a:r>
              <a:rPr lang="en-ZA" sz="1600" dirty="0">
                <a:latin typeface="Arial" panose="020B0604020202020204" pitchFamily="34" charset="0"/>
                <a:ea typeface="Arial" panose="020B0604020202020204" pitchFamily="34" charset="0"/>
                <a:cs typeface="Arial" panose="020B0604020202020204" pitchFamily="34" charset="0"/>
              </a:rPr>
              <a:t>:</a:t>
            </a: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5000"/>
              </a:lnSpc>
              <a:spcBef>
                <a:spcPts val="0"/>
              </a:spcBef>
              <a:spcAft>
                <a:spcPts val="1000"/>
              </a:spcAft>
              <a:buFont typeface="Arial" panose="020B0604020202020204" pitchFamily="34" charset="0"/>
              <a:buChar char="•"/>
              <a:defRPr/>
            </a:pPr>
            <a:r>
              <a:rPr lang="en-ZA" sz="1600" dirty="0">
                <a:latin typeface="Arial" panose="020B0604020202020204" pitchFamily="34" charset="0"/>
                <a:ea typeface="Arial" panose="020B0604020202020204" pitchFamily="34" charset="0"/>
                <a:cs typeface="Arial" panose="020B0604020202020204" pitchFamily="34" charset="0"/>
              </a:rPr>
              <a:t>Justice Modernisation: </a:t>
            </a:r>
            <a:r>
              <a:rPr lang="en-US" sz="1600" dirty="0">
                <a:latin typeface="Arial" panose="020B0604020202020204" pitchFamily="34" charset="0"/>
                <a:ea typeface="Arial" panose="020B0604020202020204" pitchFamily="34" charset="0"/>
                <a:cs typeface="Arial" panose="020B0604020202020204" pitchFamily="34" charset="0"/>
              </a:rPr>
              <a:t>Designs and implements information technology (IT) infrastructure and networks, and re-engineers, automates and integrates business processes for the administration of civil and criminal justice in the integrated justice system.</a:t>
            </a:r>
            <a:endParaRPr lang="en-ZA" sz="1600" dirty="0">
              <a:latin typeface="Arial" panose="020B0604020202020204" pitchFamily="34" charset="0"/>
              <a:ea typeface="Arial" panose="020B0604020202020204" pitchFamily="34" charset="0"/>
              <a:cs typeface="Arial" panose="020B0604020202020204" pitchFamily="34" charset="0"/>
            </a:endParaRPr>
          </a:p>
          <a:p>
            <a:pPr algn="just">
              <a:lnSpc>
                <a:spcPct val="115000"/>
              </a:lnSpc>
              <a:spcBef>
                <a:spcPts val="0"/>
              </a:spcBef>
              <a:spcAft>
                <a:spcPts val="1000"/>
              </a:spcAft>
              <a:defRPr/>
            </a:pPr>
            <a:r>
              <a:rPr lang="en-ZA" sz="1600" b="1" dirty="0">
                <a:latin typeface="Arial" panose="020B0604020202020204" pitchFamily="34" charset="0"/>
                <a:ea typeface="Times New Roman" panose="02020603050405020304" pitchFamily="18" charset="0"/>
                <a:cs typeface="Arial" panose="020B0604020202020204" pitchFamily="34" charset="0"/>
              </a:rPr>
              <a:t>OUTCOME</a:t>
            </a:r>
          </a:p>
          <a:p>
            <a:pPr marL="342900" indent="-342900" algn="just">
              <a:lnSpc>
                <a:spcPct val="115000"/>
              </a:lnSpc>
              <a:spcBef>
                <a:spcPts val="0"/>
              </a:spcBef>
              <a:spcAft>
                <a:spcPts val="1000"/>
              </a:spcAft>
              <a:buFont typeface="+mj-lt"/>
              <a:buAutoNum type="arabicPeriod" startAt="2"/>
              <a:defRPr/>
            </a:pPr>
            <a:r>
              <a:rPr lang="en-ZA" sz="1600" dirty="0">
                <a:latin typeface="Arial" panose="020B0604020202020204" pitchFamily="34" charset="0"/>
                <a:cs typeface="Arial" panose="020B0604020202020204" pitchFamily="34" charset="0"/>
              </a:rPr>
              <a:t>Modernised and digitised justice services platforms</a:t>
            </a:r>
            <a:endParaRPr lang="en-ZA" altLang="en-US" sz="2400" b="1" dirty="0">
              <a:solidFill>
                <a:srgbClr val="000000"/>
              </a:solidFill>
              <a:latin typeface="Arial" panose="020B0604020202020204" pitchFamily="34" charset="0"/>
              <a:cs typeface="Arial" panose="020B0604020202020204" pitchFamily="34" charset="0"/>
            </a:endParaRPr>
          </a:p>
        </p:txBody>
      </p:sp>
      <p:sp>
        <p:nvSpPr>
          <p:cNvPr id="5" name="Rectangle 4"/>
          <p:cNvSpPr/>
          <p:nvPr/>
        </p:nvSpPr>
        <p:spPr>
          <a:xfrm>
            <a:off x="1059543" y="873550"/>
            <a:ext cx="6603999" cy="1200329"/>
          </a:xfrm>
          <a:prstGeom prst="rect">
            <a:avLst/>
          </a:prstGeom>
        </p:spPr>
        <p:txBody>
          <a:bodyPr wrap="square">
            <a:spAutoFit/>
          </a:bodyPr>
          <a:lstStyle/>
          <a:p>
            <a:pPr algn="ctr"/>
            <a:r>
              <a:rPr lang="en-ZA" altLang="en-US" b="1" dirty="0">
                <a:solidFill>
                  <a:srgbClr val="000000"/>
                </a:solidFill>
                <a:latin typeface="Arial" panose="020B0604020202020204" pitchFamily="34" charset="0"/>
                <a:cs typeface="Arial" panose="020B0604020202020204" pitchFamily="34" charset="0"/>
              </a:rPr>
              <a:t>PROGRAMME PERFORMANCE </a:t>
            </a:r>
          </a:p>
          <a:p>
            <a:pPr algn="ctr"/>
            <a:r>
              <a:rPr lang="en-ZA" altLang="en-US" b="1" dirty="0">
                <a:solidFill>
                  <a:srgbClr val="000000"/>
                </a:solidFill>
                <a:cs typeface="Arial" panose="020B0604020202020204" pitchFamily="34" charset="0"/>
              </a:rPr>
              <a:t>PROGRAMME</a:t>
            </a:r>
            <a:r>
              <a:rPr lang="en-ZA" altLang="en-US" b="1" dirty="0">
                <a:solidFill>
                  <a:srgbClr val="000000"/>
                </a:solidFill>
                <a:latin typeface="Century Gothic" panose="020B0502020202020204" pitchFamily="34" charset="0"/>
                <a:cs typeface="Arial" panose="020B0604020202020204" pitchFamily="34" charset="0"/>
              </a:rPr>
              <a:t> 5: AUXILIARY AND ASSOCIATED SERVICES</a:t>
            </a:r>
          </a:p>
          <a:p>
            <a:pPr algn="ctr"/>
            <a:endParaRPr lang="en-ZA" altLang="en-US" b="1" dirty="0">
              <a:solidFill>
                <a:srgbClr val="000000"/>
              </a:solidFill>
              <a:latin typeface="Arial" panose="020B0604020202020204" pitchFamily="34" charset="0"/>
              <a:cs typeface="Arial" panose="020B0604020202020204" pitchFamily="34" charset="0"/>
            </a:endParaRPr>
          </a:p>
          <a:p>
            <a:pPr algn="ctr"/>
            <a:endParaRPr lang="en-ZA" altLang="en-US"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9527781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15082" y="1233278"/>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graphicFrame>
        <p:nvGraphicFramePr>
          <p:cNvPr id="3" name="Table 2"/>
          <p:cNvGraphicFramePr>
            <a:graphicFrameLocks noGrp="1"/>
          </p:cNvGraphicFramePr>
          <p:nvPr>
            <p:extLst>
              <p:ext uri="{D42A27DB-BD31-4B8C-83A1-F6EECF244321}">
                <p14:modId xmlns="" xmlns:p14="http://schemas.microsoft.com/office/powerpoint/2010/main" val="3861267392"/>
              </p:ext>
            </p:extLst>
          </p:nvPr>
        </p:nvGraphicFramePr>
        <p:xfrm>
          <a:off x="729046" y="1737221"/>
          <a:ext cx="7568475" cy="3720604"/>
        </p:xfrm>
        <a:graphic>
          <a:graphicData uri="http://schemas.openxmlformats.org/drawingml/2006/table">
            <a:tbl>
              <a:tblPr>
                <a:tableStyleId>{2D5ABB26-0587-4C30-8999-92F81FD0307C}</a:tableStyleId>
              </a:tblPr>
              <a:tblGrid>
                <a:gridCol w="2672759">
                  <a:extLst>
                    <a:ext uri="{9D8B030D-6E8A-4147-A177-3AD203B41FA5}">
                      <a16:colId xmlns="" xmlns:a16="http://schemas.microsoft.com/office/drawing/2014/main" val="20000"/>
                    </a:ext>
                  </a:extLst>
                </a:gridCol>
                <a:gridCol w="1691374">
                  <a:extLst>
                    <a:ext uri="{9D8B030D-6E8A-4147-A177-3AD203B41FA5}">
                      <a16:colId xmlns="" xmlns:a16="http://schemas.microsoft.com/office/drawing/2014/main" val="20001"/>
                    </a:ext>
                  </a:extLst>
                </a:gridCol>
                <a:gridCol w="1694488">
                  <a:extLst>
                    <a:ext uri="{9D8B030D-6E8A-4147-A177-3AD203B41FA5}">
                      <a16:colId xmlns="" xmlns:a16="http://schemas.microsoft.com/office/drawing/2014/main" val="20002"/>
                    </a:ext>
                  </a:extLst>
                </a:gridCol>
                <a:gridCol w="1509854">
                  <a:extLst>
                    <a:ext uri="{9D8B030D-6E8A-4147-A177-3AD203B41FA5}">
                      <a16:colId xmlns="" xmlns:a16="http://schemas.microsoft.com/office/drawing/2014/main" val="20003"/>
                    </a:ext>
                  </a:extLst>
                </a:gridCol>
              </a:tblGrid>
              <a:tr h="873036">
                <a:tc>
                  <a:txBody>
                    <a:bodyPr/>
                    <a:lstStyle/>
                    <a:p>
                      <a:pPr algn="l" fontAlgn="ctr"/>
                      <a:r>
                        <a:rPr lang="en-US" sz="1400" b="1" u="none" strike="noStrike" dirty="0">
                          <a:solidFill>
                            <a:schemeClr val="bg1"/>
                          </a:solidFill>
                          <a:effectLst/>
                          <a:latin typeface="Arial" pitchFamily="34" charset="0"/>
                          <a:cs typeface="Arial" pitchFamily="34" charset="0"/>
                        </a:rPr>
                        <a:t>Output Indicator </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Audited Actual Achievement performance </a:t>
                      </a:r>
                      <a:r>
                        <a:rPr lang="en-US" sz="1400" b="1" i="0" u="none" strike="noStrike" dirty="0" smtClean="0">
                          <a:solidFill>
                            <a:schemeClr val="bg1"/>
                          </a:solidFill>
                          <a:effectLst/>
                          <a:latin typeface="Arial" pitchFamily="34" charset="0"/>
                          <a:cs typeface="Arial" pitchFamily="34" charset="0"/>
                        </a:rPr>
                        <a:t>2019/2020</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b="1" i="0" u="none" strike="noStrike" dirty="0">
                          <a:solidFill>
                            <a:schemeClr val="bg1"/>
                          </a:solidFill>
                          <a:effectLst/>
                          <a:latin typeface="Arial" pitchFamily="34" charset="0"/>
                          <a:cs typeface="Arial" pitchFamily="34" charset="0"/>
                        </a:rPr>
                        <a:t>Planned Annual Target 2020/21</a:t>
                      </a:r>
                    </a:p>
                    <a:p>
                      <a:pPr algn="ctr" fontAlgn="ct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itchFamily="34" charset="0"/>
                          <a:cs typeface="Arial" pitchFamily="34" charset="0"/>
                        </a:rPr>
                        <a:t>Actual Achievement Performance </a:t>
                      </a:r>
                      <a:r>
                        <a:rPr lang="en-US" sz="1400" b="1" i="0" u="none" strike="noStrike" dirty="0" smtClean="0">
                          <a:solidFill>
                            <a:schemeClr val="bg1"/>
                          </a:solidFill>
                          <a:effectLst/>
                          <a:latin typeface="Arial" pitchFamily="34" charset="0"/>
                          <a:cs typeface="Arial" pitchFamily="34" charset="0"/>
                        </a:rPr>
                        <a:t>2020/21</a:t>
                      </a:r>
                      <a:endParaRPr lang="en-US" sz="1400" b="1" i="0" u="none" strike="noStrike" dirty="0">
                        <a:solidFill>
                          <a:schemeClr val="bg1"/>
                        </a:solidFill>
                        <a:effectLst/>
                        <a:latin typeface="Arial" pitchFamily="34" charset="0"/>
                        <a:cs typeface="Arial" pitchFamily="34" charset="0"/>
                      </a:endParaRPr>
                    </a:p>
                  </a:txBody>
                  <a:tcPr marL="3437" marR="3437" marT="343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800482">
                <a:tc>
                  <a:txBody>
                    <a:bodyPr/>
                    <a:lstStyle/>
                    <a:p>
                      <a:pPr algn="l" fontAlgn="ctr">
                        <a:lnSpc>
                          <a:spcPct val="120000"/>
                        </a:lnSpc>
                        <a:spcAft>
                          <a:spcPts val="200"/>
                        </a:spcAft>
                      </a:pPr>
                      <a:r>
                        <a:rPr lang="en-ZA" sz="1400" dirty="0">
                          <a:effectLst/>
                          <a:latin typeface="Arial" panose="020B0604020202020204" pitchFamily="34" charset="0"/>
                          <a:ea typeface="Calibri" panose="020F0502020204030204" pitchFamily="34" charset="0"/>
                          <a:cs typeface="Arial" panose="020B0604020202020204" pitchFamily="34" charset="0"/>
                        </a:rPr>
                        <a:t>2.2.1 Revised IJS programme Governance Structure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20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635" algn="ctr" fontAlgn="ctr">
                        <a:lnSpc>
                          <a:spcPct val="120000"/>
                        </a:lnSpc>
                        <a:spcAft>
                          <a:spcPts val="200"/>
                        </a:spcAft>
                        <a:tabLst>
                          <a:tab pos="519430" algn="ctr"/>
                        </a:tabLst>
                      </a:pPr>
                      <a:r>
                        <a:rPr lang="en-US" sz="1400" dirty="0">
                          <a:effectLst/>
                          <a:latin typeface="Arial" panose="020B0604020202020204" pitchFamily="34" charset="0"/>
                          <a:ea typeface="Calibri" panose="020F0502020204030204" pitchFamily="34" charset="0"/>
                          <a:cs typeface="Arial" panose="020B0604020202020204" pitchFamily="34" charset="0"/>
                        </a:rPr>
                        <a:t>IJS Governance Structure approved by 31 March 2021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Arial" panose="020B0604020202020204" pitchFamily="34" charset="0"/>
                          <a:cs typeface="Arial" panose="020B0604020202020204" pitchFamily="34" charset="0"/>
                        </a:rPr>
                        <a:t>IJS Governance Structure was approved by 31 March 2021</a:t>
                      </a:r>
                      <a:endParaRPr lang="en-ZA" sz="1400" dirty="0">
                        <a:solidFill>
                          <a:schemeClr val="bg1"/>
                        </a:solidFill>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1"/>
                  </a:ext>
                </a:extLst>
              </a:tr>
              <a:tr h="1142169">
                <a:tc>
                  <a:txBody>
                    <a:bodyPr/>
                    <a:lstStyle/>
                    <a:p>
                      <a:pPr algn="l"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2.3.1 Number of government departments and entities connected to transversal platform and exchanging information electronically</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ZA" sz="1400" dirty="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tabLst>
                          <a:tab pos="416560" algn="ctr"/>
                        </a:tabLst>
                      </a:pPr>
                      <a:r>
                        <a:rPr lang="en-US" sz="1400" dirty="0">
                          <a:effectLst/>
                          <a:latin typeface="Arial" panose="020B0604020202020204" pitchFamily="34" charset="0"/>
                          <a:ea typeface="Calibri" panose="020F0502020204030204" pitchFamily="34" charset="0"/>
                          <a:cs typeface="Arial" panose="020B0604020202020204" pitchFamily="34" charset="0"/>
                        </a:rPr>
                        <a:t>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Arial" panose="020B0604020202020204" pitchFamily="34" charset="0"/>
                          <a:cs typeface="Arial" panose="020B0604020202020204" pitchFamily="34" charset="0"/>
                        </a:rPr>
                        <a:t>9</a:t>
                      </a:r>
                      <a:endParaRPr lang="en-ZA" sz="1400" dirty="0">
                        <a:solidFill>
                          <a:schemeClr val="bg1"/>
                        </a:solidFill>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 xmlns:a16="http://schemas.microsoft.com/office/drawing/2014/main" val="10002"/>
                  </a:ext>
                </a:extLst>
              </a:tr>
              <a:tr h="767308">
                <a:tc>
                  <a:txBody>
                    <a:bodyPr/>
                    <a:lstStyle/>
                    <a:p>
                      <a:pPr algn="l" fontAlgn="ctr">
                        <a:lnSpc>
                          <a:spcPct val="115000"/>
                        </a:lnSpc>
                        <a:spcAft>
                          <a:spcPts val="200"/>
                        </a:spcAft>
                      </a:pPr>
                      <a:r>
                        <a:rPr lang="en-ZA" sz="1400" dirty="0">
                          <a:effectLst/>
                          <a:latin typeface="Arial" panose="020B0604020202020204" pitchFamily="34" charset="0"/>
                          <a:ea typeface="Calibri" panose="020F0502020204030204" pitchFamily="34" charset="0"/>
                          <a:cs typeface="Arial" panose="020B0604020202020204" pitchFamily="34" charset="0"/>
                        </a:rPr>
                        <a:t>2.4.1 IJS Assessment Report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pPr>
                      <a:r>
                        <a:rPr lang="en-US" sz="1400" dirty="0">
                          <a:effectLst/>
                          <a:latin typeface="Arial" panose="020B0604020202020204" pitchFamily="34" charset="0"/>
                          <a:ea typeface="Calibri" panose="020F0502020204030204" pitchFamily="34" charset="0"/>
                          <a:cs typeface="Arial" panose="020B0604020202020204" pitchFamily="34" charset="0"/>
                        </a:rPr>
                        <a: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15000"/>
                        </a:lnSpc>
                        <a:spcAft>
                          <a:spcPts val="200"/>
                        </a:spcAft>
                        <a:tabLst>
                          <a:tab pos="415925" algn="ctr"/>
                        </a:tabLst>
                      </a:pPr>
                      <a:r>
                        <a:rPr lang="en-US" sz="1400" dirty="0">
                          <a:effectLst/>
                          <a:latin typeface="Arial" panose="020B0604020202020204" pitchFamily="34" charset="0"/>
                          <a:ea typeface="Calibri" panose="020F0502020204030204" pitchFamily="34" charset="0"/>
                          <a:cs typeface="Arial" panose="020B0604020202020204" pitchFamily="34" charset="0"/>
                        </a:rPr>
                        <a:t>IJS Assessment Report finalised by 31 March 2021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Arial" panose="020B0604020202020204" pitchFamily="34" charset="0"/>
                          <a:cs typeface="Arial" panose="020B0604020202020204" pitchFamily="34" charset="0"/>
                        </a:rPr>
                        <a:t>-</a:t>
                      </a:r>
                      <a:endParaRPr lang="en-ZA" sz="1400" dirty="0">
                        <a:solidFill>
                          <a:schemeClr val="bg1"/>
                        </a:solidFill>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3"/>
                  </a:ext>
                </a:extLst>
              </a:tr>
            </a:tbl>
          </a:graphicData>
        </a:graphic>
      </p:graphicFrame>
      <p:sp>
        <p:nvSpPr>
          <p:cNvPr id="5" name="Rectangle 4"/>
          <p:cNvSpPr/>
          <p:nvPr/>
        </p:nvSpPr>
        <p:spPr>
          <a:xfrm>
            <a:off x="715082" y="1342191"/>
            <a:ext cx="8063515" cy="553998"/>
          </a:xfrm>
          <a:prstGeom prst="rect">
            <a:avLst/>
          </a:prstGeom>
        </p:spPr>
        <p:txBody>
          <a:bodyPr wrap="square">
            <a:spAutoFit/>
          </a:bodyPr>
          <a:lstStyle/>
          <a:p>
            <a:pPr algn="just"/>
            <a:r>
              <a:rPr lang="en-US" sz="1400" b="1" dirty="0">
                <a:latin typeface="Arial Body"/>
              </a:rPr>
              <a:t>Outcome 2 :  Modernised and digitised justice services platforms </a:t>
            </a:r>
            <a:endParaRPr lang="en-US" sz="1400" dirty="0">
              <a:latin typeface="Arial Body"/>
            </a:endParaRPr>
          </a:p>
          <a:p>
            <a:pPr algn="just"/>
            <a:endParaRPr lang="en-US" sz="1600" dirty="0">
              <a:latin typeface="Arial Body"/>
            </a:endParaRPr>
          </a:p>
        </p:txBody>
      </p:sp>
      <p:sp>
        <p:nvSpPr>
          <p:cNvPr id="7" name="Rectangle 6"/>
          <p:cNvSpPr/>
          <p:nvPr/>
        </p:nvSpPr>
        <p:spPr>
          <a:xfrm>
            <a:off x="729046" y="689928"/>
            <a:ext cx="7599406" cy="37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solidFill>
                  <a:schemeClr val="bg1"/>
                </a:solidFill>
                <a:latin typeface="Arial" panose="020B0604020202020204" pitchFamily="34" charset="0"/>
                <a:cs typeface="Arial" panose="020B0604020202020204" pitchFamily="34" charset="0"/>
              </a:rPr>
              <a:t>PROGRAMME </a:t>
            </a:r>
            <a:r>
              <a:rPr lang="en-ZA" altLang="en-US" b="1" dirty="0" smtClean="0">
                <a:solidFill>
                  <a:schemeClr val="bg1"/>
                </a:solidFill>
                <a:latin typeface="Arial" panose="020B0604020202020204" pitchFamily="34" charset="0"/>
                <a:cs typeface="Arial" panose="020B0604020202020204" pitchFamily="34" charset="0"/>
              </a:rPr>
              <a:t>5 : </a:t>
            </a:r>
            <a:r>
              <a:rPr lang="en-ZA" altLang="en-US" b="1" dirty="0">
                <a:solidFill>
                  <a:schemeClr val="bg1"/>
                </a:solidFill>
                <a:latin typeface="Century Gothic" panose="020B0502020202020204" pitchFamily="34" charset="0"/>
                <a:cs typeface="Arial" panose="020B0604020202020204" pitchFamily="34" charset="0"/>
              </a:rPr>
              <a:t>AUXILIARY AND ASSOCIATED SERVICES</a:t>
            </a:r>
            <a:endParaRPr lang="en-ZA"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9888736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80002" y="781217"/>
            <a:ext cx="7432313" cy="400110"/>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p:txBody>
      </p:sp>
      <p:sp>
        <p:nvSpPr>
          <p:cNvPr id="2" name="Rectangle 1"/>
          <p:cNvSpPr/>
          <p:nvPr/>
        </p:nvSpPr>
        <p:spPr>
          <a:xfrm>
            <a:off x="610164" y="803180"/>
            <a:ext cx="7599406" cy="54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smtClean="0">
                <a:latin typeface="Arial" panose="020B0604020202020204" pitchFamily="34" charset="0"/>
                <a:cs typeface="Arial" panose="020B0604020202020204" pitchFamily="34" charset="0"/>
              </a:rPr>
              <a:t>BUDGET VS EXPENDITURE</a:t>
            </a:r>
            <a:endParaRPr lang="en-ZA" b="1" dirty="0">
              <a:latin typeface="Arial" panose="020B0604020202020204" pitchFamily="34" charset="0"/>
              <a:cs typeface="Arial" panose="020B0604020202020204" pitchFamily="34" charset="0"/>
            </a:endParaRPr>
          </a:p>
        </p:txBody>
      </p:sp>
      <p:sp>
        <p:nvSpPr>
          <p:cNvPr id="5" name="Rectangle: Rounded Corners 10">
            <a:extLst>
              <a:ext uri="{FF2B5EF4-FFF2-40B4-BE49-F238E27FC236}">
                <a16:creationId xmlns="" xmlns:a16="http://schemas.microsoft.com/office/drawing/2014/main" id="{76F57F89-4A6D-4830-B0CC-C572DB0E52A5}"/>
              </a:ext>
            </a:extLst>
          </p:cNvPr>
          <p:cNvSpPr/>
          <p:nvPr/>
        </p:nvSpPr>
        <p:spPr>
          <a:xfrm>
            <a:off x="780002" y="2182132"/>
            <a:ext cx="7548452" cy="3335683"/>
          </a:xfrm>
          <a:prstGeom prst="roundRect">
            <a:avLst>
              <a:gd name="adj" fmla="val 10000"/>
            </a:avLst>
          </a:prstGeom>
          <a:blipFill rotWithShape="0">
            <a:blip r:embed="rId2"/>
            <a:srcRect/>
            <a:stretch>
              <a:fillRect t="-85000" b="-85000"/>
            </a:stretch>
          </a:blipFill>
          <a:ln w="9525" cap="flat" cmpd="sng" algn="ctr">
            <a:solidFill>
              <a:srgbClr val="4F81BD">
                <a:hueOff val="0"/>
                <a:satOff val="0"/>
                <a:lumOff val="0"/>
                <a:alphaOff val="0"/>
              </a:srgbClr>
            </a:solid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Tree>
    <p:extLst>
      <p:ext uri="{BB962C8B-B14F-4D97-AF65-F5344CB8AC3E}">
        <p14:creationId xmlns="" xmlns:p14="http://schemas.microsoft.com/office/powerpoint/2010/main" val="21311227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80002" y="781217"/>
            <a:ext cx="7432313" cy="400110"/>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p:txBody>
      </p:sp>
      <p:sp>
        <p:nvSpPr>
          <p:cNvPr id="2" name="Rectangle 1"/>
          <p:cNvSpPr/>
          <p:nvPr/>
        </p:nvSpPr>
        <p:spPr>
          <a:xfrm>
            <a:off x="610164" y="803180"/>
            <a:ext cx="7599406" cy="54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smtClean="0">
                <a:latin typeface="Arial" panose="020B0604020202020204" pitchFamily="34" charset="0"/>
                <a:cs typeface="Arial" panose="020B0604020202020204" pitchFamily="34" charset="0"/>
              </a:rPr>
              <a:t>OVERALL EXPENDITURE PERFORMANCE </a:t>
            </a:r>
            <a:endParaRPr lang="en-ZA" b="1"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 xmlns:a16="http://schemas.microsoft.com/office/drawing/2014/main" id="{0D6925DC-A0C3-4A96-BC69-8BFF1B692759}"/>
              </a:ext>
            </a:extLst>
          </p:cNvPr>
          <p:cNvGraphicFramePr>
            <a:graphicFrameLocks/>
          </p:cNvGraphicFramePr>
          <p:nvPr>
            <p:extLst>
              <p:ext uri="{D42A27DB-BD31-4B8C-83A1-F6EECF244321}">
                <p14:modId xmlns="" xmlns:p14="http://schemas.microsoft.com/office/powerpoint/2010/main" val="2331331056"/>
              </p:ext>
            </p:extLst>
          </p:nvPr>
        </p:nvGraphicFramePr>
        <p:xfrm>
          <a:off x="729048" y="1543051"/>
          <a:ext cx="7480522" cy="4538606"/>
        </p:xfrm>
        <a:graphic>
          <a:graphicData uri="http://schemas.openxmlformats.org/drawingml/2006/table">
            <a:tbl>
              <a:tblPr firstRow="1" bandRow="1">
                <a:tableStyleId>{00A15C55-8517-42AA-B614-E9B94910E393}</a:tableStyleId>
              </a:tblPr>
              <a:tblGrid>
                <a:gridCol w="3174212">
                  <a:extLst>
                    <a:ext uri="{9D8B030D-6E8A-4147-A177-3AD203B41FA5}">
                      <a16:colId xmlns="" xmlns:a16="http://schemas.microsoft.com/office/drawing/2014/main" val="20000"/>
                    </a:ext>
                  </a:extLst>
                </a:gridCol>
                <a:gridCol w="1849904">
                  <a:extLst>
                    <a:ext uri="{9D8B030D-6E8A-4147-A177-3AD203B41FA5}">
                      <a16:colId xmlns="" xmlns:a16="http://schemas.microsoft.com/office/drawing/2014/main" val="20001"/>
                    </a:ext>
                  </a:extLst>
                </a:gridCol>
                <a:gridCol w="2456406">
                  <a:extLst>
                    <a:ext uri="{9D8B030D-6E8A-4147-A177-3AD203B41FA5}">
                      <a16:colId xmlns="" xmlns:a16="http://schemas.microsoft.com/office/drawing/2014/main" val="20002"/>
                    </a:ext>
                  </a:extLst>
                </a:gridCol>
              </a:tblGrid>
              <a:tr h="616326">
                <a:tc>
                  <a:txBody>
                    <a:bodyPr/>
                    <a:lstStyle/>
                    <a:p>
                      <a:pPr algn="l" fontAlgn="b"/>
                      <a:r>
                        <a:rPr lang="en-ZA" sz="1600" u="none" strike="noStrike" dirty="0">
                          <a:effectLst/>
                          <a:latin typeface="Arial" panose="020B0604020202020204" pitchFamily="34" charset="0"/>
                          <a:cs typeface="Arial" panose="020B0604020202020204" pitchFamily="34" charset="0"/>
                        </a:rPr>
                        <a:t>Description</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tc>
                <a:tc>
                  <a:txBody>
                    <a:bodyPr/>
                    <a:lstStyle/>
                    <a:p>
                      <a:pPr algn="r" fontAlgn="b"/>
                      <a:r>
                        <a:rPr lang="en-ZA" sz="1600" u="none" strike="noStrike" dirty="0">
                          <a:effectLst/>
                          <a:latin typeface="Arial" panose="020B0604020202020204" pitchFamily="34" charset="0"/>
                          <a:cs typeface="Arial" panose="020B0604020202020204" pitchFamily="34" charset="0"/>
                        </a:rPr>
                        <a:t>2020/21                          Expenditure                              R'000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tc>
                <a:tc>
                  <a:txBody>
                    <a:bodyPr/>
                    <a:lstStyle/>
                    <a:p>
                      <a:pPr algn="r" fontAlgn="b"/>
                      <a:r>
                        <a:rPr lang="en-ZA" sz="1600" u="none" strike="noStrike" dirty="0">
                          <a:effectLst/>
                          <a:latin typeface="Arial" panose="020B0604020202020204" pitchFamily="34" charset="0"/>
                          <a:cs typeface="Arial" panose="020B0604020202020204" pitchFamily="34" charset="0"/>
                        </a:rPr>
                        <a:t>2019/20                        Expenditure                            R'000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tc>
                <a:extLst>
                  <a:ext uri="{0D108BD9-81ED-4DB2-BD59-A6C34878D82A}">
                    <a16:rowId xmlns="" xmlns:a16="http://schemas.microsoft.com/office/drawing/2014/main" val="10000"/>
                  </a:ext>
                </a:extLst>
              </a:tr>
              <a:tr h="413150">
                <a:tc>
                  <a:txBody>
                    <a:bodyPr/>
                    <a:lstStyle/>
                    <a:p>
                      <a:pPr algn="l" rtl="0" fontAlgn="b"/>
                      <a:r>
                        <a:rPr lang="en-ZA" sz="1600" u="none" strike="noStrike" dirty="0">
                          <a:effectLst/>
                          <a:latin typeface="Arial" panose="020B0604020202020204" pitchFamily="34" charset="0"/>
                          <a:cs typeface="Arial" panose="020B0604020202020204" pitchFamily="34" charset="0"/>
                        </a:rPr>
                        <a:t>Overall departmental Expenditure</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tc>
                  <a:txBody>
                    <a:bodyPr/>
                    <a:lstStyle/>
                    <a:p>
                      <a:pPr algn="r" rtl="0" fontAlgn="b"/>
                      <a:r>
                        <a:rPr lang="en-ZA" sz="1600" u="none" strike="noStrike" dirty="0">
                          <a:effectLst/>
                          <a:latin typeface="Arial" panose="020B0604020202020204" pitchFamily="34" charset="0"/>
                          <a:cs typeface="Arial" panose="020B0604020202020204" pitchFamily="34" charset="0"/>
                        </a:rPr>
                        <a:t> 20 032 242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tc>
                  <a:txBody>
                    <a:bodyPr/>
                    <a:lstStyle/>
                    <a:p>
                      <a:pPr algn="r" rtl="0" fontAlgn="b"/>
                      <a:r>
                        <a:rPr lang="en-ZA" sz="1600" u="none" strike="noStrike" dirty="0">
                          <a:effectLst/>
                          <a:latin typeface="Arial" panose="020B0604020202020204" pitchFamily="34" charset="0"/>
                          <a:cs typeface="Arial" panose="020B0604020202020204" pitchFamily="34" charset="0"/>
                        </a:rPr>
                        <a:t>20 287 986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extLst>
                  <a:ext uri="{0D108BD9-81ED-4DB2-BD59-A6C34878D82A}">
                    <a16:rowId xmlns="" xmlns:a16="http://schemas.microsoft.com/office/drawing/2014/main" val="10001"/>
                  </a:ext>
                </a:extLst>
              </a:tr>
              <a:tr h="290638">
                <a:tc>
                  <a:txBody>
                    <a:bodyPr/>
                    <a:lstStyle/>
                    <a:p>
                      <a:pPr algn="l" fontAlgn="b"/>
                      <a:r>
                        <a:rPr lang="en-ZA" sz="1600" u="none" strike="noStrike" dirty="0">
                          <a:effectLst/>
                          <a:latin typeface="Arial" panose="020B0604020202020204" pitchFamily="34" charset="0"/>
                          <a:cs typeface="Arial" panose="020B0604020202020204" pitchFamily="34" charset="0"/>
                        </a:rPr>
                        <a:t>Overall % spent</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95%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96%</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extLst>
                  <a:ext uri="{0D108BD9-81ED-4DB2-BD59-A6C34878D82A}">
                    <a16:rowId xmlns="" xmlns:a16="http://schemas.microsoft.com/office/drawing/2014/main" val="10002"/>
                  </a:ext>
                </a:extLst>
              </a:tr>
              <a:tr h="290638">
                <a:tc>
                  <a:txBody>
                    <a:bodyPr/>
                    <a:lstStyle/>
                    <a:p>
                      <a:pPr algn="l" fontAlgn="b"/>
                      <a:r>
                        <a:rPr lang="en-ZA" sz="1600" u="none" strike="noStrike" dirty="0">
                          <a:effectLst/>
                          <a:latin typeface="Arial" panose="020B0604020202020204" pitchFamily="34" charset="0"/>
                          <a:cs typeface="Arial" panose="020B0604020202020204" pitchFamily="34" charset="0"/>
                        </a:rPr>
                        <a:t>Overall Underspending</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1 076 500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757 215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extLst>
                  <a:ext uri="{0D108BD9-81ED-4DB2-BD59-A6C34878D82A}">
                    <a16:rowId xmlns="" xmlns:a16="http://schemas.microsoft.com/office/drawing/2014/main" val="10003"/>
                  </a:ext>
                </a:extLst>
              </a:tr>
              <a:tr h="616326">
                <a:tc>
                  <a:txBody>
                    <a:bodyPr/>
                    <a:lstStyle/>
                    <a:p>
                      <a:pPr algn="l" fontAlgn="b"/>
                      <a:r>
                        <a:rPr lang="en-ZA" sz="1600" u="none" strike="noStrike" dirty="0">
                          <a:effectLst/>
                          <a:latin typeface="Arial" panose="020B0604020202020204" pitchFamily="34" charset="0"/>
                          <a:cs typeface="Arial" panose="020B0604020202020204" pitchFamily="34" charset="0"/>
                        </a:rPr>
                        <a:t>Of which: </a:t>
                      </a:r>
                    </a:p>
                    <a:p>
                      <a:pPr algn="l" fontAlgn="b"/>
                      <a:endParaRPr lang="en-ZA" sz="1600" u="none" strike="noStrike" dirty="0">
                        <a:effectLst/>
                        <a:latin typeface="Arial" panose="020B0604020202020204" pitchFamily="34" charset="0"/>
                        <a:cs typeface="Arial" panose="020B0604020202020204" pitchFamily="34" charset="0"/>
                      </a:endParaRPr>
                    </a:p>
                    <a:p>
                      <a:pPr algn="l" fontAlgn="b"/>
                      <a:r>
                        <a:rPr lang="en-ZA" sz="1600" u="none" strike="noStrike" dirty="0">
                          <a:effectLst/>
                          <a:latin typeface="Arial" panose="020B0604020202020204" pitchFamily="34" charset="0"/>
                          <a:cs typeface="Arial" panose="020B0604020202020204" pitchFamily="34" charset="0"/>
                        </a:rPr>
                        <a:t>Compensation of Employees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331 713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tc>
                  <a:txBody>
                    <a:bodyPr/>
                    <a:lstStyle/>
                    <a:p>
                      <a:pPr algn="r" fontAlgn="b"/>
                      <a:endParaRPr lang="en-ZA" sz="1600" u="none" strike="noStrike" dirty="0">
                        <a:effectLst/>
                        <a:latin typeface="Arial" panose="020B0604020202020204" pitchFamily="34" charset="0"/>
                        <a:cs typeface="Arial" panose="020B0604020202020204" pitchFamily="34" charset="0"/>
                      </a:endParaRPr>
                    </a:p>
                    <a:p>
                      <a:pPr algn="r" fontAlgn="b"/>
                      <a:r>
                        <a:rPr lang="en-ZA" sz="1600" u="none" strike="noStrike" dirty="0">
                          <a:effectLst/>
                          <a:latin typeface="Arial" panose="020B0604020202020204" pitchFamily="34" charset="0"/>
                          <a:cs typeface="Arial" panose="020B0604020202020204" pitchFamily="34" charset="0"/>
                        </a:rPr>
                        <a:t>293 829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extLst>
                  <a:ext uri="{0D108BD9-81ED-4DB2-BD59-A6C34878D82A}">
                    <a16:rowId xmlns="" xmlns:a16="http://schemas.microsoft.com/office/drawing/2014/main" val="10004"/>
                  </a:ext>
                </a:extLst>
              </a:tr>
              <a:tr h="413150">
                <a:tc>
                  <a:txBody>
                    <a:bodyPr/>
                    <a:lstStyle/>
                    <a:p>
                      <a:pPr algn="l" fontAlgn="b"/>
                      <a:r>
                        <a:rPr lang="en-ZA" sz="1600" u="none" strike="noStrike" dirty="0">
                          <a:effectLst/>
                          <a:latin typeface="Arial" panose="020B0604020202020204" pitchFamily="34" charset="0"/>
                          <a:cs typeface="Arial" panose="020B0604020202020204" pitchFamily="34" charset="0"/>
                        </a:rPr>
                        <a:t>Goods and Services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tc>
                  <a:txBody>
                    <a:bodyPr/>
                    <a:lstStyle/>
                    <a:p>
                      <a:pPr algn="r" fontAlgn="b"/>
                      <a:endParaRPr lang="en-ZA" sz="1600" u="none" strike="noStrike" dirty="0">
                        <a:effectLst/>
                        <a:latin typeface="Arial" panose="020B0604020202020204" pitchFamily="34" charset="0"/>
                        <a:cs typeface="Arial" panose="020B0604020202020204" pitchFamily="34" charset="0"/>
                      </a:endParaRPr>
                    </a:p>
                    <a:p>
                      <a:pPr algn="r" fontAlgn="b"/>
                      <a:r>
                        <a:rPr lang="en-ZA" sz="1600" u="none" strike="noStrike" dirty="0">
                          <a:effectLst/>
                          <a:latin typeface="Arial" panose="020B0604020202020204" pitchFamily="34" charset="0"/>
                          <a:cs typeface="Arial" panose="020B0604020202020204" pitchFamily="34" charset="0"/>
                        </a:rPr>
                        <a:t>375 722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41 980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extLst>
                  <a:ext uri="{0D108BD9-81ED-4DB2-BD59-A6C34878D82A}">
                    <a16:rowId xmlns="" xmlns:a16="http://schemas.microsoft.com/office/drawing/2014/main" val="10005"/>
                  </a:ext>
                </a:extLst>
              </a:tr>
              <a:tr h="1281405">
                <a:tc>
                  <a:txBody>
                    <a:bodyPr/>
                    <a:lstStyle/>
                    <a:p>
                      <a:pPr algn="l" fontAlgn="b"/>
                      <a:r>
                        <a:rPr lang="en-ZA" sz="1600" u="none" strike="noStrike" dirty="0">
                          <a:effectLst/>
                          <a:latin typeface="Arial" panose="020B0604020202020204" pitchFamily="34" charset="0"/>
                          <a:cs typeface="Arial" panose="020B0604020202020204" pitchFamily="34" charset="0"/>
                        </a:rPr>
                        <a:t>Transfers &amp; Subsidies</a:t>
                      </a:r>
                    </a:p>
                    <a:p>
                      <a:pPr algn="l" fontAlgn="b"/>
                      <a:endParaRPr lang="en-ZA" sz="1600" u="none" strike="noStrike" dirty="0">
                        <a:effectLst/>
                        <a:latin typeface="Arial" panose="020B0604020202020204" pitchFamily="34" charset="0"/>
                        <a:cs typeface="Arial" panose="020B0604020202020204" pitchFamily="34" charset="0"/>
                      </a:endParaRPr>
                    </a:p>
                    <a:p>
                      <a:pPr algn="l" fontAlgn="b"/>
                      <a:r>
                        <a:rPr lang="en-ZA" sz="1600" u="none" strike="noStrike" dirty="0">
                          <a:effectLst/>
                          <a:latin typeface="Arial" panose="020B0604020202020204" pitchFamily="34" charset="0"/>
                          <a:cs typeface="Arial" panose="020B0604020202020204" pitchFamily="34" charset="0"/>
                        </a:rPr>
                        <a:t>Payments for Capital Assets</a:t>
                      </a:r>
                    </a:p>
                    <a:p>
                      <a:pPr algn="l"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1 550</a:t>
                      </a:r>
                    </a:p>
                    <a:p>
                      <a:pPr algn="r" fontAlgn="b"/>
                      <a:endParaRPr lang="en-ZA" sz="1600" u="none" strike="noStrike" dirty="0">
                        <a:effectLst/>
                        <a:latin typeface="Arial" panose="020B0604020202020204" pitchFamily="34" charset="0"/>
                        <a:cs typeface="Arial" panose="020B0604020202020204" pitchFamily="34" charset="0"/>
                      </a:endParaRPr>
                    </a:p>
                    <a:p>
                      <a:pPr algn="r" fontAlgn="b"/>
                      <a:r>
                        <a:rPr lang="en-ZA" sz="1600" u="none" strike="noStrike" dirty="0">
                          <a:effectLst/>
                          <a:latin typeface="Arial" panose="020B0604020202020204" pitchFamily="34" charset="0"/>
                          <a:cs typeface="Arial" panose="020B0604020202020204" pitchFamily="34" charset="0"/>
                        </a:rPr>
                        <a:t>71 817</a:t>
                      </a:r>
                    </a:p>
                    <a:p>
                      <a:pPr algn="r" fontAlgn="b"/>
                      <a:r>
                        <a:rPr lang="en-ZA" sz="1600" u="none" strike="noStrike" dirty="0">
                          <a:effectLst/>
                          <a:latin typeface="Arial" panose="020B0604020202020204" pitchFamily="34" charset="0"/>
                          <a:cs typeface="Arial" panose="020B0604020202020204" pitchFamily="34" charset="0"/>
                        </a:rPr>
                        <a:t>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39"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a:t>
                      </a:r>
                    </a:p>
                    <a:p>
                      <a:pPr algn="r" fontAlgn="b"/>
                      <a:endParaRPr lang="en-ZA" sz="1600" u="none" strike="noStrike" dirty="0">
                        <a:effectLst/>
                        <a:latin typeface="Arial" panose="020B0604020202020204" pitchFamily="34" charset="0"/>
                        <a:cs typeface="Arial" panose="020B0604020202020204" pitchFamily="34" charset="0"/>
                      </a:endParaRPr>
                    </a:p>
                    <a:p>
                      <a:pPr algn="r" fontAlgn="b"/>
                      <a:endParaRPr lang="en-ZA" sz="1600" u="none" strike="noStrike" dirty="0">
                        <a:effectLst/>
                        <a:latin typeface="Arial" panose="020B0604020202020204" pitchFamily="34" charset="0"/>
                        <a:cs typeface="Arial" panose="020B0604020202020204" pitchFamily="34" charset="0"/>
                      </a:endParaRPr>
                    </a:p>
                    <a:p>
                      <a:pPr algn="r" fontAlgn="b"/>
                      <a:r>
                        <a:rPr lang="en-ZA" sz="1600" u="none" strike="noStrike" dirty="0">
                          <a:effectLst/>
                          <a:latin typeface="Arial" panose="020B0604020202020204" pitchFamily="34" charset="0"/>
                          <a:cs typeface="Arial" panose="020B0604020202020204" pitchFamily="34" charset="0"/>
                        </a:rPr>
                        <a:t>257 877</a:t>
                      </a:r>
                    </a:p>
                    <a:p>
                      <a:pPr algn="r" fontAlgn="b"/>
                      <a:r>
                        <a:rPr lang="en-ZA" sz="1600" u="none" strike="noStrike" dirty="0">
                          <a:effectLst/>
                          <a:latin typeface="Arial" panose="020B0604020202020204" pitchFamily="34" charset="0"/>
                          <a:cs typeface="Arial" panose="020B0604020202020204" pitchFamily="34" charset="0"/>
                        </a:rPr>
                        <a:t> </a:t>
                      </a:r>
                      <a:endParaRPr lang="en-ZA" sz="16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39" marB="0" anchor="b"/>
                </a:tc>
                <a:extLst>
                  <a:ext uri="{0D108BD9-81ED-4DB2-BD59-A6C34878D82A}">
                    <a16:rowId xmlns="" xmlns:a16="http://schemas.microsoft.com/office/drawing/2014/main" val="10006"/>
                  </a:ext>
                </a:extLst>
              </a:tr>
              <a:tr h="290638">
                <a:tc>
                  <a:txBody>
                    <a:bodyPr/>
                    <a:lstStyle/>
                    <a:p>
                      <a:pPr algn="l" fontAlgn="b"/>
                      <a:r>
                        <a:rPr lang="en-ZA" sz="1600" u="none" strike="noStrike" dirty="0">
                          <a:effectLst/>
                          <a:latin typeface="Arial" panose="020B0604020202020204" pitchFamily="34" charset="0"/>
                          <a:cs typeface="Arial" panose="020B0604020202020204" pitchFamily="34" charset="0"/>
                        </a:rPr>
                        <a:t>Magistrates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295 698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163 529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39" marB="0" anchor="b"/>
                </a:tc>
                <a:extLst>
                  <a:ext uri="{0D108BD9-81ED-4DB2-BD59-A6C34878D82A}">
                    <a16:rowId xmlns="" xmlns:a16="http://schemas.microsoft.com/office/drawing/2014/main" val="10007"/>
                  </a:ext>
                </a:extLst>
              </a:tr>
            </a:tbl>
          </a:graphicData>
        </a:graphic>
      </p:graphicFrame>
    </p:spTree>
    <p:extLst>
      <p:ext uri="{BB962C8B-B14F-4D97-AF65-F5344CB8AC3E}">
        <p14:creationId xmlns="" xmlns:p14="http://schemas.microsoft.com/office/powerpoint/2010/main" val="16239210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80002" y="781217"/>
            <a:ext cx="7432313" cy="400110"/>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p:txBody>
      </p:sp>
      <p:sp>
        <p:nvSpPr>
          <p:cNvPr id="2" name="Rectangle 1"/>
          <p:cNvSpPr/>
          <p:nvPr/>
        </p:nvSpPr>
        <p:spPr>
          <a:xfrm>
            <a:off x="610164" y="803180"/>
            <a:ext cx="7599406" cy="54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smtClean="0">
                <a:latin typeface="Arial" panose="020B0604020202020204" pitchFamily="34" charset="0"/>
                <a:cs typeface="Arial" panose="020B0604020202020204" pitchFamily="34" charset="0"/>
              </a:rPr>
              <a:t>EXPENDITURE PERFORMANCE PER PROGRAMME</a:t>
            </a:r>
            <a:endParaRPr lang="en-ZA"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4182489651"/>
              </p:ext>
            </p:extLst>
          </p:nvPr>
        </p:nvGraphicFramePr>
        <p:xfrm>
          <a:off x="396638" y="1634556"/>
          <a:ext cx="8051326" cy="4465704"/>
        </p:xfrm>
        <a:graphic>
          <a:graphicData uri="http://schemas.openxmlformats.org/drawingml/2006/table">
            <a:tbl>
              <a:tblPr firstRow="1" bandRow="1">
                <a:tableStyleId>{00A15C55-8517-42AA-B614-E9B94910E393}</a:tableStyleId>
              </a:tblPr>
              <a:tblGrid>
                <a:gridCol w="1610265">
                  <a:extLst>
                    <a:ext uri="{9D8B030D-6E8A-4147-A177-3AD203B41FA5}">
                      <a16:colId xmlns="" xmlns:a16="http://schemas.microsoft.com/office/drawing/2014/main" val="20000"/>
                    </a:ext>
                  </a:extLst>
                </a:gridCol>
                <a:gridCol w="1610265">
                  <a:extLst>
                    <a:ext uri="{9D8B030D-6E8A-4147-A177-3AD203B41FA5}">
                      <a16:colId xmlns="" xmlns:a16="http://schemas.microsoft.com/office/drawing/2014/main" val="20001"/>
                    </a:ext>
                  </a:extLst>
                </a:gridCol>
                <a:gridCol w="1326641">
                  <a:extLst>
                    <a:ext uri="{9D8B030D-6E8A-4147-A177-3AD203B41FA5}">
                      <a16:colId xmlns="" xmlns:a16="http://schemas.microsoft.com/office/drawing/2014/main" val="20002"/>
                    </a:ext>
                  </a:extLst>
                </a:gridCol>
                <a:gridCol w="2119407">
                  <a:extLst>
                    <a:ext uri="{9D8B030D-6E8A-4147-A177-3AD203B41FA5}">
                      <a16:colId xmlns="" xmlns:a16="http://schemas.microsoft.com/office/drawing/2014/main" val="20003"/>
                    </a:ext>
                  </a:extLst>
                </a:gridCol>
                <a:gridCol w="1384748">
                  <a:extLst>
                    <a:ext uri="{9D8B030D-6E8A-4147-A177-3AD203B41FA5}">
                      <a16:colId xmlns="" xmlns:a16="http://schemas.microsoft.com/office/drawing/2014/main" val="20004"/>
                    </a:ext>
                  </a:extLst>
                </a:gridCol>
              </a:tblGrid>
              <a:tr h="407480">
                <a:tc gridSpan="5">
                  <a:txBody>
                    <a:bodyPr/>
                    <a:lstStyle/>
                    <a:p>
                      <a:pPr algn="ctr" fontAlgn="b"/>
                      <a:r>
                        <a:rPr lang="en-ZA" sz="1800" u="none" strike="noStrike" dirty="0" smtClean="0">
                          <a:effectLst/>
                          <a:latin typeface="Arial" panose="020B0604020202020204" pitchFamily="34" charset="0"/>
                          <a:cs typeface="Arial" panose="020B0604020202020204" pitchFamily="34" charset="0"/>
                        </a:rPr>
                        <a:t>EXPENDITURE PERFORMANCE PER PROGRAMME</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647223">
                <a:tc>
                  <a:txBody>
                    <a:bodyPr/>
                    <a:lstStyle/>
                    <a:p>
                      <a:pPr algn="l" fontAlgn="b"/>
                      <a:r>
                        <a:rPr lang="en-ZA" sz="1400" b="1" u="none" strike="noStrike" dirty="0">
                          <a:effectLst/>
                          <a:latin typeface="Arial" panose="020B0604020202020204" pitchFamily="34" charset="0"/>
                          <a:cs typeface="Arial" panose="020B0604020202020204" pitchFamily="34" charset="0"/>
                        </a:rPr>
                        <a:t>PROGRAMMES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tc>
                <a:tc>
                  <a:txBody>
                    <a:bodyPr/>
                    <a:lstStyle/>
                    <a:p>
                      <a:pPr algn="r" rtl="0" fontAlgn="ctr"/>
                      <a:r>
                        <a:rPr lang="en-ZA" sz="1400" b="1" u="none" strike="noStrike" dirty="0">
                          <a:effectLst/>
                          <a:latin typeface="Arial" panose="020B0604020202020204" pitchFamily="34" charset="0"/>
                          <a:cs typeface="Arial" panose="020B0604020202020204" pitchFamily="34" charset="0"/>
                        </a:rPr>
                        <a:t>2020/21  EXPENDITURE R'000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tc>
                <a:tc>
                  <a:txBody>
                    <a:bodyPr/>
                    <a:lstStyle/>
                    <a:p>
                      <a:pPr algn="r" rtl="0" fontAlgn="ctr"/>
                      <a:r>
                        <a:rPr lang="en-ZA" sz="1400" b="1" u="none" strike="noStrike" dirty="0">
                          <a:effectLst/>
                          <a:latin typeface="Arial" panose="020B0604020202020204" pitchFamily="34" charset="0"/>
                          <a:cs typeface="Arial" panose="020B0604020202020204" pitchFamily="34" charset="0"/>
                        </a:rPr>
                        <a:t>% SPENT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tc>
                <a:tc>
                  <a:txBody>
                    <a:bodyPr/>
                    <a:lstStyle/>
                    <a:p>
                      <a:pPr algn="r" rtl="0" fontAlgn="ctr"/>
                      <a:r>
                        <a:rPr lang="en-ZA" sz="1400" b="1" u="none" strike="noStrike" dirty="0">
                          <a:effectLst/>
                          <a:latin typeface="Arial" panose="020B0604020202020204" pitchFamily="34" charset="0"/>
                          <a:cs typeface="Arial" panose="020B0604020202020204" pitchFamily="34" charset="0"/>
                        </a:rPr>
                        <a:t>2019/20       EXPENDITURE           R'000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tc>
                <a:tc>
                  <a:txBody>
                    <a:bodyPr/>
                    <a:lstStyle/>
                    <a:p>
                      <a:pPr algn="r" rtl="0" fontAlgn="ctr"/>
                      <a:r>
                        <a:rPr lang="en-ZA" sz="1400" b="1" u="none" strike="noStrike" dirty="0">
                          <a:effectLst/>
                          <a:latin typeface="Arial" panose="020B0604020202020204" pitchFamily="34" charset="0"/>
                          <a:cs typeface="Arial" panose="020B0604020202020204" pitchFamily="34" charset="0"/>
                        </a:rPr>
                        <a:t>% SPENT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tc>
                <a:extLst>
                  <a:ext uri="{0D108BD9-81ED-4DB2-BD59-A6C34878D82A}">
                    <a16:rowId xmlns="" xmlns:a16="http://schemas.microsoft.com/office/drawing/2014/main" val="10001"/>
                  </a:ext>
                </a:extLst>
              </a:tr>
              <a:tr h="407480">
                <a:tc>
                  <a:txBody>
                    <a:bodyPr/>
                    <a:lstStyle/>
                    <a:p>
                      <a:pPr algn="l" fontAlgn="b"/>
                      <a:r>
                        <a:rPr lang="en-ZA" sz="1400" u="none" strike="noStrike" dirty="0">
                          <a:effectLst/>
                          <a:latin typeface="Arial" panose="020B0604020202020204" pitchFamily="34" charset="0"/>
                          <a:cs typeface="Arial" panose="020B0604020202020204" pitchFamily="34" charset="0"/>
                        </a:rPr>
                        <a:t>Administration</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           2 704 685 </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93%</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2 535 463</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144" marR="7144"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extLst>
                  <a:ext uri="{0D108BD9-81ED-4DB2-BD59-A6C34878D82A}">
                    <a16:rowId xmlns="" xmlns:a16="http://schemas.microsoft.com/office/drawing/2014/main" val="10002"/>
                  </a:ext>
                </a:extLst>
              </a:tr>
              <a:tr h="407480">
                <a:tc>
                  <a:txBody>
                    <a:bodyPr/>
                    <a:lstStyle/>
                    <a:p>
                      <a:pPr algn="l" fontAlgn="b"/>
                      <a:r>
                        <a:rPr lang="en-ZA" sz="1400" u="none" strike="noStrike" dirty="0">
                          <a:effectLst/>
                          <a:latin typeface="Arial" panose="020B0604020202020204" pitchFamily="34" charset="0"/>
                          <a:cs typeface="Arial" panose="020B0604020202020204" pitchFamily="34" charset="0"/>
                        </a:rPr>
                        <a:t>Court Services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           6 204 613 </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97%</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6 428 654</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144" marR="7144"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extLst>
                  <a:ext uri="{0D108BD9-81ED-4DB2-BD59-A6C34878D82A}">
                    <a16:rowId xmlns="" xmlns:a16="http://schemas.microsoft.com/office/drawing/2014/main" val="10003"/>
                  </a:ext>
                </a:extLst>
              </a:tr>
              <a:tr h="407480">
                <a:tc>
                  <a:txBody>
                    <a:bodyPr/>
                    <a:lstStyle/>
                    <a:p>
                      <a:pPr algn="l" fontAlgn="b"/>
                      <a:r>
                        <a:rPr lang="en-ZA" sz="1400" u="none" strike="noStrike" dirty="0">
                          <a:effectLst/>
                          <a:latin typeface="Arial" panose="020B0604020202020204" pitchFamily="34" charset="0"/>
                          <a:cs typeface="Arial" panose="020B0604020202020204" pitchFamily="34" charset="0"/>
                        </a:rPr>
                        <a:t>State Legal Services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           1 374 690 </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95%</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1 295 058</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144" marR="7144"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extLst>
                  <a:ext uri="{0D108BD9-81ED-4DB2-BD59-A6C34878D82A}">
                    <a16:rowId xmlns="" xmlns:a16="http://schemas.microsoft.com/office/drawing/2014/main" val="10004"/>
                  </a:ext>
                </a:extLst>
              </a:tr>
              <a:tr h="433864">
                <a:tc>
                  <a:txBody>
                    <a:bodyPr/>
                    <a:lstStyle/>
                    <a:p>
                      <a:pPr algn="l" fontAlgn="b"/>
                      <a:r>
                        <a:rPr lang="en-ZA" sz="1400" u="none" strike="noStrike" dirty="0">
                          <a:effectLst/>
                          <a:latin typeface="Arial" panose="020B0604020202020204" pitchFamily="34" charset="0"/>
                          <a:cs typeface="Arial" panose="020B0604020202020204" pitchFamily="34" charset="0"/>
                        </a:rPr>
                        <a:t>National Prosecuting Authority</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           4 196 852 </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98%</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4 009 197</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144" marR="7144"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extLst>
                  <a:ext uri="{0D108BD9-81ED-4DB2-BD59-A6C34878D82A}">
                    <a16:rowId xmlns="" xmlns:a16="http://schemas.microsoft.com/office/drawing/2014/main" val="10005"/>
                  </a:ext>
                </a:extLst>
              </a:tr>
              <a:tr h="433864">
                <a:tc>
                  <a:txBody>
                    <a:bodyPr/>
                    <a:lstStyle/>
                    <a:p>
                      <a:pPr algn="l" fontAlgn="b"/>
                      <a:r>
                        <a:rPr lang="en-ZA" sz="1400" u="none" strike="noStrike" dirty="0">
                          <a:effectLst/>
                          <a:latin typeface="Arial" panose="020B0604020202020204" pitchFamily="34" charset="0"/>
                          <a:cs typeface="Arial" panose="020B0604020202020204" pitchFamily="34" charset="0"/>
                        </a:rPr>
                        <a:t>Auxiliary and Associated Services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           3 404 641 </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94%</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3 917 223</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144" marR="7144"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extLst>
                  <a:ext uri="{0D108BD9-81ED-4DB2-BD59-A6C34878D82A}">
                    <a16:rowId xmlns="" xmlns:a16="http://schemas.microsoft.com/office/drawing/2014/main" val="10006"/>
                  </a:ext>
                </a:extLst>
              </a:tr>
              <a:tr h="407480">
                <a:tc>
                  <a:txBody>
                    <a:bodyPr/>
                    <a:lstStyle/>
                    <a:p>
                      <a:pPr algn="l" fontAlgn="b"/>
                      <a:r>
                        <a:rPr lang="en-ZA" sz="1400" u="none" strike="noStrike" dirty="0">
                          <a:effectLst/>
                          <a:latin typeface="Arial" panose="020B0604020202020204" pitchFamily="34" charset="0"/>
                          <a:cs typeface="Arial" panose="020B0604020202020204" pitchFamily="34" charset="0"/>
                        </a:rPr>
                        <a:t>Magistrates' Salaries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           2 146 761 </a:t>
                      </a:r>
                      <a:endParaRPr lang="en-ZA" sz="14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88%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2 100 166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extLst>
                  <a:ext uri="{0D108BD9-81ED-4DB2-BD59-A6C34878D82A}">
                    <a16:rowId xmlns="" xmlns:a16="http://schemas.microsoft.com/office/drawing/2014/main" val="10007"/>
                  </a:ext>
                </a:extLst>
              </a:tr>
              <a:tr h="433864">
                <a:tc>
                  <a:txBody>
                    <a:bodyPr/>
                    <a:lstStyle/>
                    <a:p>
                      <a:pPr algn="l" fontAlgn="b"/>
                      <a:r>
                        <a:rPr lang="en-ZA" sz="1400" u="none" strike="noStrike" dirty="0">
                          <a:effectLst/>
                          <a:latin typeface="Arial" panose="020B0604020202020204" pitchFamily="34" charset="0"/>
                          <a:cs typeface="Arial" panose="020B0604020202020204" pitchFamily="34" charset="0"/>
                        </a:rPr>
                        <a:t>DEPARTMENTAL APPROPRIATION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marL="0" algn="r" defTabSz="685800" rtl="0" eaLnBrk="1" fontAlgn="b" latinLnBrk="0" hangingPunct="1"/>
                      <a:r>
                        <a:rPr lang="en-ZA" sz="1400" u="none" strike="noStrike" kern="1200" dirty="0">
                          <a:effectLst/>
                          <a:latin typeface="Arial" panose="020B0604020202020204" pitchFamily="34" charset="0"/>
                          <a:cs typeface="Arial" panose="020B0604020202020204" pitchFamily="34" charset="0"/>
                        </a:rPr>
                        <a:t>         20 032 242 </a:t>
                      </a:r>
                      <a:endParaRPr lang="en-ZA"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20 285 761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extLst>
                  <a:ext uri="{0D108BD9-81ED-4DB2-BD59-A6C34878D82A}">
                    <a16:rowId xmlns="" xmlns:a16="http://schemas.microsoft.com/office/drawing/2014/main" val="10008"/>
                  </a:ext>
                </a:extLst>
              </a:tr>
            </a:tbl>
          </a:graphicData>
        </a:graphic>
      </p:graphicFrame>
    </p:spTree>
    <p:extLst>
      <p:ext uri="{BB962C8B-B14F-4D97-AF65-F5344CB8AC3E}">
        <p14:creationId xmlns="" xmlns:p14="http://schemas.microsoft.com/office/powerpoint/2010/main" val="41125957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3285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latin typeface="Arial" panose="020B0604020202020204" pitchFamily="34" charset="0"/>
              <a:cs typeface="Arial" panose="020B0604020202020204" pitchFamily="34" charset="0"/>
            </a:endParaRPr>
          </a:p>
          <a:p>
            <a:r>
              <a:rPr lang="en-ZA" b="1" dirty="0">
                <a:latin typeface="Arial" panose="020B0604020202020204" pitchFamily="34" charset="0"/>
                <a:cs typeface="Arial" panose="020B0604020202020204" pitchFamily="34" charset="0"/>
              </a:rPr>
              <a:t>2. PERFORMANCE OVERVIEW</a:t>
            </a:r>
          </a:p>
          <a:p>
            <a:endParaRPr lang="en-ZA" b="1" dirty="0">
              <a:latin typeface="Arial" panose="020B0604020202020204" pitchFamily="34" charset="0"/>
              <a:cs typeface="Arial" panose="020B0604020202020204" pitchFamily="34" charset="0"/>
            </a:endParaRPr>
          </a:p>
        </p:txBody>
      </p:sp>
      <p:sp>
        <p:nvSpPr>
          <p:cNvPr id="3" name="TextBox 2"/>
          <p:cNvSpPr txBox="1"/>
          <p:nvPr/>
        </p:nvSpPr>
        <p:spPr>
          <a:xfrm>
            <a:off x="758075" y="1494009"/>
            <a:ext cx="7570379" cy="1200329"/>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PROGRAMME 4 </a:t>
            </a:r>
          </a:p>
          <a:p>
            <a:endParaRPr lang="en-ZA" dirty="0" smtClean="0">
              <a:latin typeface="Arial" panose="020B0604020202020204" pitchFamily="34" charset="0"/>
              <a:cs typeface="Arial" panose="020B0604020202020204" pitchFamily="34" charset="0"/>
            </a:endParaRPr>
          </a:p>
          <a:p>
            <a:r>
              <a:rPr lang="en-ZA" sz="1600" dirty="0" smtClean="0">
                <a:latin typeface="Arial" panose="020B0604020202020204" pitchFamily="34" charset="0"/>
                <a:cs typeface="Arial" panose="020B0604020202020204" pitchFamily="34" charset="0"/>
              </a:rPr>
              <a:t>7 </a:t>
            </a:r>
            <a:r>
              <a:rPr lang="en-ZA" sz="1600" dirty="0">
                <a:latin typeface="Arial" panose="020B0604020202020204" pitchFamily="34" charset="0"/>
                <a:cs typeface="Arial" panose="020B0604020202020204" pitchFamily="34" charset="0"/>
              </a:rPr>
              <a:t>out of </a:t>
            </a:r>
            <a:r>
              <a:rPr lang="en-ZA" sz="1600" dirty="0" smtClean="0">
                <a:latin typeface="Arial" panose="020B0604020202020204" pitchFamily="34" charset="0"/>
                <a:cs typeface="Arial" panose="020B0604020202020204" pitchFamily="34" charset="0"/>
              </a:rPr>
              <a:t>14 (50</a:t>
            </a:r>
            <a:r>
              <a:rPr lang="en-ZA" sz="1600" dirty="0">
                <a:latin typeface="Arial" panose="020B0604020202020204" pitchFamily="34" charset="0"/>
                <a:cs typeface="Arial" panose="020B0604020202020204" pitchFamily="34" charset="0"/>
              </a:rPr>
              <a:t>%) Annual Planned Targets were achieved</a:t>
            </a:r>
            <a:r>
              <a:rPr lang="en-ZA" dirty="0">
                <a:latin typeface="Arial" panose="020B0604020202020204" pitchFamily="34" charset="0"/>
                <a:cs typeface="Arial" panose="020B0604020202020204" pitchFamily="34" charset="0"/>
              </a:rPr>
              <a:t>.</a:t>
            </a:r>
          </a:p>
          <a:p>
            <a:endParaRPr lang="en-ZA" b="1" dirty="0">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 xmlns:p14="http://schemas.microsoft.com/office/powerpoint/2010/main" val="2901619965"/>
              </p:ext>
            </p:extLst>
          </p:nvPr>
        </p:nvGraphicFramePr>
        <p:xfrm>
          <a:off x="772590" y="2500795"/>
          <a:ext cx="7555864" cy="35806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783479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80002" y="781217"/>
            <a:ext cx="7432313" cy="400110"/>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p:txBody>
      </p:sp>
      <p:sp>
        <p:nvSpPr>
          <p:cNvPr id="2" name="Rectangle 1"/>
          <p:cNvSpPr/>
          <p:nvPr/>
        </p:nvSpPr>
        <p:spPr>
          <a:xfrm>
            <a:off x="610164" y="803180"/>
            <a:ext cx="7599406" cy="54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smtClean="0">
                <a:latin typeface="Arial" panose="020B0604020202020204" pitchFamily="34" charset="0"/>
                <a:cs typeface="Arial" panose="020B0604020202020204" pitchFamily="34" charset="0"/>
              </a:rPr>
              <a:t>BREAKDOWN OF PERCENTAGE SPENDING PER PROGRAMME</a:t>
            </a:r>
            <a:endParaRPr lang="en-ZA" b="1" dirty="0">
              <a:latin typeface="Arial" panose="020B0604020202020204" pitchFamily="34" charset="0"/>
              <a:cs typeface="Arial" panose="020B0604020202020204" pitchFamily="34" charset="0"/>
            </a:endParaRPr>
          </a:p>
        </p:txBody>
      </p:sp>
      <p:graphicFrame>
        <p:nvGraphicFramePr>
          <p:cNvPr id="5" name="Content Placeholder 8"/>
          <p:cNvGraphicFramePr>
            <a:graphicFrameLocks/>
          </p:cNvGraphicFramePr>
          <p:nvPr>
            <p:extLst>
              <p:ext uri="{D42A27DB-BD31-4B8C-83A1-F6EECF244321}">
                <p14:modId xmlns="" xmlns:p14="http://schemas.microsoft.com/office/powerpoint/2010/main" val="476751611"/>
              </p:ext>
            </p:extLst>
          </p:nvPr>
        </p:nvGraphicFramePr>
        <p:xfrm>
          <a:off x="610164" y="1970088"/>
          <a:ext cx="7718290" cy="4678362"/>
        </p:xfrm>
        <a:graphic>
          <a:graphicData uri="http://schemas.openxmlformats.org/presentationml/2006/ole">
            <p:oleObj spid="_x0000_s1214" name="Chart" r:id="rId3" imgW="7998645" imgH="4682134" progId="">
              <p:embed/>
            </p:oleObj>
          </a:graphicData>
        </a:graphic>
      </p:graphicFrame>
    </p:spTree>
    <p:extLst>
      <p:ext uri="{BB962C8B-B14F-4D97-AF65-F5344CB8AC3E}">
        <p14:creationId xmlns="" xmlns:p14="http://schemas.microsoft.com/office/powerpoint/2010/main" val="21423864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80002" y="781217"/>
            <a:ext cx="7432313" cy="400110"/>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p:txBody>
      </p:sp>
      <p:sp>
        <p:nvSpPr>
          <p:cNvPr id="2" name="Rectangle 1"/>
          <p:cNvSpPr/>
          <p:nvPr/>
        </p:nvSpPr>
        <p:spPr>
          <a:xfrm>
            <a:off x="610164" y="803180"/>
            <a:ext cx="7599406" cy="54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latin typeface="Arial" panose="020B0604020202020204" pitchFamily="34" charset="0"/>
                <a:cs typeface="Arial" panose="020B0604020202020204" pitchFamily="34" charset="0"/>
              </a:rPr>
              <a:t>Expenditure Performance per Economic Classification</a:t>
            </a:r>
            <a:endParaRPr lang="en-ZA"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3704893158"/>
              </p:ext>
            </p:extLst>
          </p:nvPr>
        </p:nvGraphicFramePr>
        <p:xfrm>
          <a:off x="628650" y="1825625"/>
          <a:ext cx="7580920" cy="4247627"/>
        </p:xfrm>
        <a:graphic>
          <a:graphicData uri="http://schemas.openxmlformats.org/drawingml/2006/table">
            <a:tbl>
              <a:tblPr firstRow="1" bandRow="1">
                <a:tableStyleId>{00A15C55-8517-42AA-B614-E9B94910E393}</a:tableStyleId>
              </a:tblPr>
              <a:tblGrid>
                <a:gridCol w="1906212">
                  <a:extLst>
                    <a:ext uri="{9D8B030D-6E8A-4147-A177-3AD203B41FA5}">
                      <a16:colId xmlns="" xmlns:a16="http://schemas.microsoft.com/office/drawing/2014/main" val="20000"/>
                    </a:ext>
                  </a:extLst>
                </a:gridCol>
                <a:gridCol w="1550592">
                  <a:extLst>
                    <a:ext uri="{9D8B030D-6E8A-4147-A177-3AD203B41FA5}">
                      <a16:colId xmlns="" xmlns:a16="http://schemas.microsoft.com/office/drawing/2014/main" val="20001"/>
                    </a:ext>
                  </a:extLst>
                </a:gridCol>
                <a:gridCol w="1091749">
                  <a:extLst>
                    <a:ext uri="{9D8B030D-6E8A-4147-A177-3AD203B41FA5}">
                      <a16:colId xmlns="" xmlns:a16="http://schemas.microsoft.com/office/drawing/2014/main" val="20002"/>
                    </a:ext>
                  </a:extLst>
                </a:gridCol>
                <a:gridCol w="2026953">
                  <a:extLst>
                    <a:ext uri="{9D8B030D-6E8A-4147-A177-3AD203B41FA5}">
                      <a16:colId xmlns="" xmlns:a16="http://schemas.microsoft.com/office/drawing/2014/main" val="20003"/>
                    </a:ext>
                  </a:extLst>
                </a:gridCol>
                <a:gridCol w="1005414">
                  <a:extLst>
                    <a:ext uri="{9D8B030D-6E8A-4147-A177-3AD203B41FA5}">
                      <a16:colId xmlns="" xmlns:a16="http://schemas.microsoft.com/office/drawing/2014/main" val="20004"/>
                    </a:ext>
                  </a:extLst>
                </a:gridCol>
              </a:tblGrid>
              <a:tr h="577882">
                <a:tc gridSpan="5">
                  <a:txBody>
                    <a:bodyPr/>
                    <a:lstStyle/>
                    <a:p>
                      <a:pPr algn="ctr" fontAlgn="b"/>
                      <a:r>
                        <a:rPr lang="en-ZA" sz="1600" u="none" strike="noStrike" dirty="0">
                          <a:effectLst/>
                          <a:latin typeface="Arial" panose="020B0604020202020204" pitchFamily="34" charset="0"/>
                          <a:cs typeface="Arial" panose="020B0604020202020204" pitchFamily="34" charset="0"/>
                        </a:rPr>
                        <a:t>Expenditure Performance Per Economic Classification</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731612">
                <a:tc>
                  <a:txBody>
                    <a:bodyPr/>
                    <a:lstStyle/>
                    <a:p>
                      <a:pPr algn="l" fontAlgn="b"/>
                      <a:r>
                        <a:rPr lang="en-ZA" sz="1400" b="1" u="none" strike="noStrike" dirty="0">
                          <a:effectLst/>
                          <a:latin typeface="Arial" panose="020B0604020202020204" pitchFamily="34" charset="0"/>
                          <a:cs typeface="Arial" panose="020B0604020202020204" pitchFamily="34" charset="0"/>
                        </a:rPr>
                        <a:t>DESCRIPTION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tc>
                <a:tc>
                  <a:txBody>
                    <a:bodyPr/>
                    <a:lstStyle/>
                    <a:p>
                      <a:pPr algn="r" rtl="0" fontAlgn="ctr"/>
                      <a:r>
                        <a:rPr lang="en-ZA" sz="1400" b="1" u="none" strike="noStrike" dirty="0">
                          <a:effectLst/>
                          <a:latin typeface="Arial" panose="020B0604020202020204" pitchFamily="34" charset="0"/>
                          <a:cs typeface="Arial" panose="020B0604020202020204" pitchFamily="34" charset="0"/>
                        </a:rPr>
                        <a:t>2020/21  EXPENDITURE R'000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tc>
                <a:tc>
                  <a:txBody>
                    <a:bodyPr/>
                    <a:lstStyle/>
                    <a:p>
                      <a:pPr algn="r" fontAlgn="ctr"/>
                      <a:r>
                        <a:rPr lang="en-ZA" sz="1400" b="1" u="none" strike="noStrike" dirty="0">
                          <a:effectLst/>
                          <a:latin typeface="Arial" panose="020B0604020202020204" pitchFamily="34" charset="0"/>
                          <a:cs typeface="Arial" panose="020B0604020202020204" pitchFamily="34" charset="0"/>
                        </a:rPr>
                        <a:t> % SPENT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tc>
                <a:tc>
                  <a:txBody>
                    <a:bodyPr/>
                    <a:lstStyle/>
                    <a:p>
                      <a:pPr algn="r" rtl="0" fontAlgn="ctr"/>
                      <a:r>
                        <a:rPr lang="en-ZA" sz="1400" b="1" u="none" strike="noStrike" dirty="0">
                          <a:effectLst/>
                          <a:latin typeface="Arial" panose="020B0604020202020204" pitchFamily="34" charset="0"/>
                          <a:cs typeface="Arial" panose="020B0604020202020204" pitchFamily="34" charset="0"/>
                        </a:rPr>
                        <a:t>2019/20        EXPENDITURE           R'000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tc>
                <a:tc>
                  <a:txBody>
                    <a:bodyPr/>
                    <a:lstStyle/>
                    <a:p>
                      <a:pPr algn="r" fontAlgn="ctr"/>
                      <a:r>
                        <a:rPr lang="en-ZA" sz="1400" b="1" u="none" strike="noStrike" dirty="0">
                          <a:effectLst/>
                          <a:latin typeface="Arial" panose="020B0604020202020204" pitchFamily="34" charset="0"/>
                          <a:cs typeface="Arial" panose="020B0604020202020204" pitchFamily="34" charset="0"/>
                        </a:rPr>
                        <a:t> % SPENT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tc>
                <a:extLst>
                  <a:ext uri="{0D108BD9-81ED-4DB2-BD59-A6C34878D82A}">
                    <a16:rowId xmlns="" xmlns:a16="http://schemas.microsoft.com/office/drawing/2014/main" val="10001"/>
                  </a:ext>
                </a:extLst>
              </a:tr>
              <a:tr h="490432">
                <a:tc>
                  <a:txBody>
                    <a:bodyPr/>
                    <a:lstStyle/>
                    <a:p>
                      <a:pPr algn="l" fontAlgn="b"/>
                      <a:r>
                        <a:rPr lang="en-ZA" sz="1400" u="none" strike="noStrike" dirty="0">
                          <a:effectLst/>
                          <a:latin typeface="Arial" panose="020B0604020202020204" pitchFamily="34" charset="0"/>
                          <a:cs typeface="Arial" panose="020B0604020202020204" pitchFamily="34" charset="0"/>
                        </a:rPr>
                        <a:t>COMPENSATION OF EMPLOYEES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11 524 139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11 377 251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extLst>
                  <a:ext uri="{0D108BD9-81ED-4DB2-BD59-A6C34878D82A}">
                    <a16:rowId xmlns="" xmlns:a16="http://schemas.microsoft.com/office/drawing/2014/main" val="10002"/>
                  </a:ext>
                </a:extLst>
              </a:tr>
              <a:tr h="485973">
                <a:tc>
                  <a:txBody>
                    <a:bodyPr/>
                    <a:lstStyle/>
                    <a:p>
                      <a:pPr algn="l" fontAlgn="b"/>
                      <a:r>
                        <a:rPr lang="en-ZA" sz="1400" u="none" strike="noStrike" dirty="0">
                          <a:effectLst/>
                          <a:latin typeface="Arial" panose="020B0604020202020204" pitchFamily="34" charset="0"/>
                          <a:cs typeface="Arial" panose="020B0604020202020204" pitchFamily="34" charset="0"/>
                        </a:rPr>
                        <a:t>GOODS AND SERVICES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4 612 045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5 296 331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extLst>
                  <a:ext uri="{0D108BD9-81ED-4DB2-BD59-A6C34878D82A}">
                    <a16:rowId xmlns="" xmlns:a16="http://schemas.microsoft.com/office/drawing/2014/main" val="10003"/>
                  </a:ext>
                </a:extLst>
              </a:tr>
              <a:tr h="490432">
                <a:tc>
                  <a:txBody>
                    <a:bodyPr/>
                    <a:lstStyle/>
                    <a:p>
                      <a:pPr algn="l" fontAlgn="b"/>
                      <a:r>
                        <a:rPr lang="en-ZA" sz="1400" u="none" strike="noStrike" dirty="0">
                          <a:effectLst/>
                          <a:latin typeface="Arial" panose="020B0604020202020204" pitchFamily="34" charset="0"/>
                          <a:cs typeface="Arial" panose="020B0604020202020204" pitchFamily="34" charset="0"/>
                        </a:rPr>
                        <a:t>PAYMENTS FOR FINANCIAL ASSET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162 680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10 769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extLst>
                  <a:ext uri="{0D108BD9-81ED-4DB2-BD59-A6C34878D82A}">
                    <a16:rowId xmlns="" xmlns:a16="http://schemas.microsoft.com/office/drawing/2014/main" val="10004"/>
                  </a:ext>
                </a:extLst>
              </a:tr>
              <a:tr h="490432">
                <a:tc>
                  <a:txBody>
                    <a:bodyPr/>
                    <a:lstStyle/>
                    <a:p>
                      <a:pPr algn="l" fontAlgn="b"/>
                      <a:r>
                        <a:rPr lang="en-ZA" sz="1400" u="none" strike="noStrike" dirty="0">
                          <a:effectLst/>
                          <a:latin typeface="Arial" panose="020B0604020202020204" pitchFamily="34" charset="0"/>
                          <a:cs typeface="Arial" panose="020B0604020202020204" pitchFamily="34" charset="0"/>
                        </a:rPr>
                        <a:t>TRANSFERS &amp; SUBSIDIES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3 076 593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2 992 808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extLst>
                  <a:ext uri="{0D108BD9-81ED-4DB2-BD59-A6C34878D82A}">
                    <a16:rowId xmlns="" xmlns:a16="http://schemas.microsoft.com/office/drawing/2014/main" val="10005"/>
                  </a:ext>
                </a:extLst>
              </a:tr>
              <a:tr h="490432">
                <a:tc>
                  <a:txBody>
                    <a:bodyPr/>
                    <a:lstStyle/>
                    <a:p>
                      <a:pPr algn="l" fontAlgn="b"/>
                      <a:r>
                        <a:rPr lang="en-ZA" sz="1400" u="none" strike="noStrike" dirty="0">
                          <a:effectLst/>
                          <a:latin typeface="Arial" panose="020B0604020202020204" pitchFamily="34" charset="0"/>
                          <a:cs typeface="Arial" panose="020B0604020202020204" pitchFamily="34" charset="0"/>
                        </a:rPr>
                        <a:t>PAYMENT FOR CAPITAL ASSET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 656 785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608 602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70%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extLst>
                  <a:ext uri="{0D108BD9-81ED-4DB2-BD59-A6C34878D82A}">
                    <a16:rowId xmlns="" xmlns:a16="http://schemas.microsoft.com/office/drawing/2014/main" val="10006"/>
                  </a:ext>
                </a:extLst>
              </a:tr>
              <a:tr h="490432">
                <a:tc>
                  <a:txBody>
                    <a:bodyPr/>
                    <a:lstStyle/>
                    <a:p>
                      <a:pPr algn="l" fontAlgn="b"/>
                      <a:r>
                        <a:rPr lang="en-ZA" sz="1400" u="none" strike="noStrike" dirty="0">
                          <a:effectLst/>
                          <a:latin typeface="Arial" panose="020B0604020202020204" pitchFamily="34" charset="0"/>
                          <a:cs typeface="Arial" panose="020B0604020202020204" pitchFamily="34" charset="0"/>
                        </a:rPr>
                        <a:t>DEPARTMENTAL APPROPRIATION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20 032 242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20 285 761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extLst>
                  <a:ext uri="{0D108BD9-81ED-4DB2-BD59-A6C34878D82A}">
                    <a16:rowId xmlns="" xmlns:a16="http://schemas.microsoft.com/office/drawing/2014/main" val="10007"/>
                  </a:ext>
                </a:extLst>
              </a:tr>
            </a:tbl>
          </a:graphicData>
        </a:graphic>
      </p:graphicFrame>
    </p:spTree>
    <p:extLst>
      <p:ext uri="{BB962C8B-B14F-4D97-AF65-F5344CB8AC3E}">
        <p14:creationId xmlns="" xmlns:p14="http://schemas.microsoft.com/office/powerpoint/2010/main" val="25502328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80002" y="781217"/>
            <a:ext cx="7432313" cy="400110"/>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p:txBody>
      </p:sp>
      <p:sp>
        <p:nvSpPr>
          <p:cNvPr id="2" name="Rectangle 1"/>
          <p:cNvSpPr/>
          <p:nvPr/>
        </p:nvSpPr>
        <p:spPr>
          <a:xfrm>
            <a:off x="610164" y="803180"/>
            <a:ext cx="7599406" cy="54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latin typeface="Arial" panose="020B0604020202020204" pitchFamily="34" charset="0"/>
                <a:cs typeface="Arial" panose="020B0604020202020204" pitchFamily="34" charset="0"/>
              </a:rPr>
              <a:t>Breakdown of Percentage spending per Economic Classification</a:t>
            </a:r>
            <a:endParaRPr lang="en-ZA" b="1" dirty="0">
              <a:latin typeface="Arial" panose="020B0604020202020204" pitchFamily="34" charset="0"/>
              <a:cs typeface="Arial" panose="020B0604020202020204" pitchFamily="34" charset="0"/>
            </a:endParaRPr>
          </a:p>
        </p:txBody>
      </p:sp>
      <p:graphicFrame>
        <p:nvGraphicFramePr>
          <p:cNvPr id="5" name="Content Placeholder 6">
            <a:extLst>
              <a:ext uri="{FF2B5EF4-FFF2-40B4-BE49-F238E27FC236}">
                <a16:creationId xmlns="" xmlns:a16="http://schemas.microsoft.com/office/drawing/2014/main" id="{00000000-0008-0000-0100-000004000000}"/>
              </a:ext>
            </a:extLst>
          </p:cNvPr>
          <p:cNvGraphicFramePr>
            <a:graphicFrameLocks/>
          </p:cNvGraphicFramePr>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8394809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80002" y="781217"/>
            <a:ext cx="7432313" cy="400110"/>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p:txBody>
      </p:sp>
      <p:sp>
        <p:nvSpPr>
          <p:cNvPr id="2" name="Rectangle 1"/>
          <p:cNvSpPr/>
          <p:nvPr/>
        </p:nvSpPr>
        <p:spPr>
          <a:xfrm>
            <a:off x="610164" y="803180"/>
            <a:ext cx="7599406" cy="54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altLang="en-US" b="1" dirty="0">
                <a:latin typeface="Arial" panose="020B0604020202020204" pitchFamily="34" charset="0"/>
                <a:cs typeface="Arial" panose="020B0604020202020204" pitchFamily="34" charset="0"/>
              </a:rPr>
              <a:t>Expenditure not directly linked to non Financial Performance</a:t>
            </a:r>
            <a:endParaRPr lang="en-ZA"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3945135291"/>
              </p:ext>
            </p:extLst>
          </p:nvPr>
        </p:nvGraphicFramePr>
        <p:xfrm>
          <a:off x="780002" y="1825625"/>
          <a:ext cx="7429568" cy="4179395"/>
        </p:xfrm>
        <a:graphic>
          <a:graphicData uri="http://schemas.openxmlformats.org/drawingml/2006/table">
            <a:tbl>
              <a:tblPr>
                <a:tableStyleId>{ED083AE6-46FA-4A59-8FB0-9F97EB10719F}</a:tableStyleId>
              </a:tblPr>
              <a:tblGrid>
                <a:gridCol w="5444710">
                  <a:extLst>
                    <a:ext uri="{9D8B030D-6E8A-4147-A177-3AD203B41FA5}">
                      <a16:colId xmlns="" xmlns:a16="http://schemas.microsoft.com/office/drawing/2014/main" val="20000"/>
                    </a:ext>
                  </a:extLst>
                </a:gridCol>
                <a:gridCol w="1984858">
                  <a:extLst>
                    <a:ext uri="{9D8B030D-6E8A-4147-A177-3AD203B41FA5}">
                      <a16:colId xmlns="" xmlns:a16="http://schemas.microsoft.com/office/drawing/2014/main" val="20001"/>
                    </a:ext>
                  </a:extLst>
                </a:gridCol>
              </a:tblGrid>
              <a:tr h="523444">
                <a:tc>
                  <a:txBody>
                    <a:bodyPr/>
                    <a:lstStyle/>
                    <a:p>
                      <a:pPr algn="l" fontAlgn="b"/>
                      <a:r>
                        <a:rPr lang="en-ZA" sz="1600" b="1" u="none" strike="noStrike" dirty="0">
                          <a:effectLst/>
                          <a:latin typeface="Arial" panose="020B0604020202020204" pitchFamily="34" charset="0"/>
                          <a:cs typeface="Arial" panose="020B0604020202020204" pitchFamily="34" charset="0"/>
                        </a:rPr>
                        <a:t>Items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tc>
                <a:tc>
                  <a:txBody>
                    <a:bodyPr/>
                    <a:lstStyle/>
                    <a:p>
                      <a:pPr algn="ctr" fontAlgn="b"/>
                      <a:r>
                        <a:rPr lang="en-ZA" sz="1600" b="1" u="none" strike="noStrike" dirty="0">
                          <a:effectLst/>
                          <a:latin typeface="Arial" panose="020B0604020202020204" pitchFamily="34" charset="0"/>
                          <a:cs typeface="Arial" panose="020B0604020202020204" pitchFamily="34" charset="0"/>
                        </a:rPr>
                        <a:t>2021/21          R’000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tc>
                <a:extLst>
                  <a:ext uri="{0D108BD9-81ED-4DB2-BD59-A6C34878D82A}">
                    <a16:rowId xmlns="" xmlns:a16="http://schemas.microsoft.com/office/drawing/2014/main" val="10000"/>
                  </a:ext>
                </a:extLst>
              </a:tr>
              <a:tr h="281227">
                <a:tc>
                  <a:txBody>
                    <a:bodyPr/>
                    <a:lstStyle/>
                    <a:p>
                      <a:pPr algn="l" fontAlgn="b"/>
                      <a:r>
                        <a:rPr lang="en-ZA" sz="1600" u="none" strike="noStrike" dirty="0">
                          <a:effectLst/>
                          <a:latin typeface="Arial" panose="020B0604020202020204" pitchFamily="34" charset="0"/>
                          <a:cs typeface="Arial" panose="020B0604020202020204" pitchFamily="34" charset="0"/>
                        </a:rPr>
                        <a:t>Accommodation Charges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ctr" fontAlgn="b"/>
                      <a:r>
                        <a:rPr lang="en-ZA" sz="1600" u="none" strike="noStrike" kern="1200" dirty="0">
                          <a:effectLst/>
                          <a:latin typeface="Arial" panose="020B0604020202020204" pitchFamily="34" charset="0"/>
                          <a:cs typeface="Arial" panose="020B0604020202020204" pitchFamily="34" charset="0"/>
                        </a:rPr>
                        <a:t>           1 357 263 </a:t>
                      </a:r>
                      <a:endParaRPr lang="en-ZA"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7" marB="0" anchor="b"/>
                </a:tc>
                <a:extLst>
                  <a:ext uri="{0D108BD9-81ED-4DB2-BD59-A6C34878D82A}">
                    <a16:rowId xmlns="" xmlns:a16="http://schemas.microsoft.com/office/drawing/2014/main" val="10001"/>
                  </a:ext>
                </a:extLst>
              </a:tr>
              <a:tr h="281227">
                <a:tc>
                  <a:txBody>
                    <a:bodyPr/>
                    <a:lstStyle/>
                    <a:p>
                      <a:pPr algn="l" fontAlgn="b"/>
                      <a:r>
                        <a:rPr lang="en-ZA" sz="1600" u="none" strike="noStrike" dirty="0">
                          <a:effectLst/>
                          <a:latin typeface="Arial" panose="020B0604020202020204" pitchFamily="34" charset="0"/>
                          <a:cs typeface="Arial" panose="020B0604020202020204" pitchFamily="34" charset="0"/>
                        </a:rPr>
                        <a:t>Security Services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ctr" fontAlgn="b"/>
                      <a:r>
                        <a:rPr lang="en-ZA" sz="1600" u="none" strike="noStrike" kern="1200" dirty="0">
                          <a:effectLst/>
                          <a:latin typeface="Arial" panose="020B0604020202020204" pitchFamily="34" charset="0"/>
                          <a:cs typeface="Arial" panose="020B0604020202020204" pitchFamily="34" charset="0"/>
                        </a:rPr>
                        <a:t>               906 791 </a:t>
                      </a:r>
                      <a:endParaRPr lang="en-ZA"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7" marB="0" anchor="b"/>
                </a:tc>
                <a:extLst>
                  <a:ext uri="{0D108BD9-81ED-4DB2-BD59-A6C34878D82A}">
                    <a16:rowId xmlns="" xmlns:a16="http://schemas.microsoft.com/office/drawing/2014/main" val="10002"/>
                  </a:ext>
                </a:extLst>
              </a:tr>
              <a:tr h="281227">
                <a:tc>
                  <a:txBody>
                    <a:bodyPr/>
                    <a:lstStyle/>
                    <a:p>
                      <a:pPr algn="l" fontAlgn="b"/>
                      <a:r>
                        <a:rPr lang="en-ZA" sz="1600" u="none" strike="noStrike" dirty="0">
                          <a:effectLst/>
                          <a:latin typeface="Arial" panose="020B0604020202020204" pitchFamily="34" charset="0"/>
                          <a:cs typeface="Arial" panose="020B0604020202020204" pitchFamily="34" charset="0"/>
                        </a:rPr>
                        <a:t>Travel and Subsistence</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ctr" fontAlgn="b"/>
                      <a:r>
                        <a:rPr lang="en-ZA" sz="1600" u="none" strike="noStrike" kern="1200" dirty="0">
                          <a:effectLst/>
                          <a:latin typeface="Arial" panose="020B0604020202020204" pitchFamily="34" charset="0"/>
                          <a:cs typeface="Arial" panose="020B0604020202020204" pitchFamily="34" charset="0"/>
                        </a:rPr>
                        <a:t>               211 478 </a:t>
                      </a:r>
                      <a:endParaRPr lang="en-ZA"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7" marB="0" anchor="b"/>
                </a:tc>
                <a:extLst>
                  <a:ext uri="{0D108BD9-81ED-4DB2-BD59-A6C34878D82A}">
                    <a16:rowId xmlns="" xmlns:a16="http://schemas.microsoft.com/office/drawing/2014/main" val="10003"/>
                  </a:ext>
                </a:extLst>
              </a:tr>
              <a:tr h="281227">
                <a:tc>
                  <a:txBody>
                    <a:bodyPr/>
                    <a:lstStyle/>
                    <a:p>
                      <a:pPr algn="l" fontAlgn="b"/>
                      <a:r>
                        <a:rPr lang="en-ZA" sz="1600" u="none" strike="noStrike" dirty="0">
                          <a:effectLst/>
                          <a:latin typeface="Arial" panose="020B0604020202020204" pitchFamily="34" charset="0"/>
                          <a:cs typeface="Arial" panose="020B0604020202020204" pitchFamily="34" charset="0"/>
                        </a:rPr>
                        <a:t>Psychiatric Observation</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ctr" fontAlgn="b"/>
                      <a:r>
                        <a:rPr lang="en-ZA" sz="1600" u="none" strike="noStrike" kern="1200" dirty="0">
                          <a:effectLst/>
                          <a:latin typeface="Arial" panose="020B0604020202020204" pitchFamily="34" charset="0"/>
                          <a:cs typeface="Arial" panose="020B0604020202020204" pitchFamily="34" charset="0"/>
                        </a:rPr>
                        <a:t>                 54 089 </a:t>
                      </a:r>
                      <a:endParaRPr lang="en-ZA"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7" marB="0" anchor="b"/>
                </a:tc>
                <a:extLst>
                  <a:ext uri="{0D108BD9-81ED-4DB2-BD59-A6C34878D82A}">
                    <a16:rowId xmlns="" xmlns:a16="http://schemas.microsoft.com/office/drawing/2014/main" val="10004"/>
                  </a:ext>
                </a:extLst>
              </a:tr>
              <a:tr h="281227">
                <a:tc>
                  <a:txBody>
                    <a:bodyPr/>
                    <a:lstStyle/>
                    <a:p>
                      <a:pPr algn="l" fontAlgn="b"/>
                      <a:r>
                        <a:rPr lang="en-ZA" sz="1600" u="none" strike="noStrike" dirty="0">
                          <a:effectLst/>
                          <a:latin typeface="Arial" panose="020B0604020202020204" pitchFamily="34" charset="0"/>
                          <a:cs typeface="Arial" panose="020B0604020202020204" pitchFamily="34" charset="0"/>
                        </a:rPr>
                        <a:t>Virtual Library</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ctr" fontAlgn="b"/>
                      <a:r>
                        <a:rPr lang="en-ZA" sz="1600" u="none" strike="noStrike" kern="1200" dirty="0">
                          <a:effectLst/>
                          <a:latin typeface="Arial" panose="020B0604020202020204" pitchFamily="34" charset="0"/>
                          <a:cs typeface="Arial" panose="020B0604020202020204" pitchFamily="34" charset="0"/>
                        </a:rPr>
                        <a:t>                 16 723 </a:t>
                      </a:r>
                      <a:endParaRPr lang="en-ZA"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7" marB="0" anchor="b"/>
                </a:tc>
                <a:extLst>
                  <a:ext uri="{0D108BD9-81ED-4DB2-BD59-A6C34878D82A}">
                    <a16:rowId xmlns="" xmlns:a16="http://schemas.microsoft.com/office/drawing/2014/main" val="10005"/>
                  </a:ext>
                </a:extLst>
              </a:tr>
              <a:tr h="281227">
                <a:tc>
                  <a:txBody>
                    <a:bodyPr/>
                    <a:lstStyle/>
                    <a:p>
                      <a:pPr algn="l" fontAlgn="b"/>
                      <a:r>
                        <a:rPr lang="en-ZA" sz="1600" u="none" strike="noStrike" dirty="0">
                          <a:effectLst/>
                          <a:latin typeface="Arial" panose="020B0604020202020204" pitchFamily="34" charset="0"/>
                          <a:cs typeface="Arial" panose="020B0604020202020204" pitchFamily="34" charset="0"/>
                        </a:rPr>
                        <a:t>Communication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ctr" fontAlgn="b"/>
                      <a:r>
                        <a:rPr lang="en-ZA" sz="1600" u="none" strike="noStrike" kern="1200" dirty="0">
                          <a:effectLst/>
                          <a:latin typeface="Arial" panose="020B0604020202020204" pitchFamily="34" charset="0"/>
                          <a:cs typeface="Arial" panose="020B0604020202020204" pitchFamily="34" charset="0"/>
                        </a:rPr>
                        <a:t>               109 201 </a:t>
                      </a:r>
                      <a:endParaRPr lang="en-ZA"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7" marB="0" anchor="b"/>
                </a:tc>
                <a:extLst>
                  <a:ext uri="{0D108BD9-81ED-4DB2-BD59-A6C34878D82A}">
                    <a16:rowId xmlns="" xmlns:a16="http://schemas.microsoft.com/office/drawing/2014/main" val="10006"/>
                  </a:ext>
                </a:extLst>
              </a:tr>
              <a:tr h="281227">
                <a:tc>
                  <a:txBody>
                    <a:bodyPr/>
                    <a:lstStyle/>
                    <a:p>
                      <a:pPr algn="l" fontAlgn="b"/>
                      <a:r>
                        <a:rPr lang="en-ZA" sz="1600" u="none" strike="noStrike" dirty="0">
                          <a:effectLst/>
                          <a:latin typeface="Arial" panose="020B0604020202020204" pitchFamily="34" charset="0"/>
                          <a:cs typeface="Arial" panose="020B0604020202020204" pitchFamily="34" charset="0"/>
                        </a:rPr>
                        <a:t>Legal Services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ctr" fontAlgn="b"/>
                      <a:r>
                        <a:rPr lang="en-ZA" sz="1600" u="none" strike="noStrike" kern="1200" dirty="0">
                          <a:effectLst/>
                          <a:latin typeface="Arial" panose="020B0604020202020204" pitchFamily="34" charset="0"/>
                          <a:cs typeface="Arial" panose="020B0604020202020204" pitchFamily="34" charset="0"/>
                        </a:rPr>
                        <a:t>               182 568 </a:t>
                      </a:r>
                      <a:endParaRPr lang="en-ZA"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7" marB="0" anchor="b"/>
                </a:tc>
                <a:extLst>
                  <a:ext uri="{0D108BD9-81ED-4DB2-BD59-A6C34878D82A}">
                    <a16:rowId xmlns="" xmlns:a16="http://schemas.microsoft.com/office/drawing/2014/main" val="10007"/>
                  </a:ext>
                </a:extLst>
              </a:tr>
              <a:tr h="281227">
                <a:tc>
                  <a:txBody>
                    <a:bodyPr/>
                    <a:lstStyle/>
                    <a:p>
                      <a:pPr algn="l" fontAlgn="b"/>
                      <a:r>
                        <a:rPr lang="en-ZA" sz="1600" u="none" strike="noStrike" dirty="0">
                          <a:effectLst/>
                          <a:latin typeface="Arial" panose="020B0604020202020204" pitchFamily="34" charset="0"/>
                          <a:cs typeface="Arial" panose="020B0604020202020204" pitchFamily="34" charset="0"/>
                        </a:rPr>
                        <a:t>Witness Fees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ctr" fontAlgn="b"/>
                      <a:r>
                        <a:rPr lang="en-ZA" sz="1600" u="none" strike="noStrike" kern="1200" dirty="0">
                          <a:effectLst/>
                          <a:latin typeface="Arial" panose="020B0604020202020204" pitchFamily="34" charset="0"/>
                          <a:cs typeface="Arial" panose="020B0604020202020204" pitchFamily="34" charset="0"/>
                        </a:rPr>
                        <a:t>                 99 887 </a:t>
                      </a:r>
                      <a:endParaRPr lang="en-ZA"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7" marB="0" anchor="b"/>
                </a:tc>
                <a:extLst>
                  <a:ext uri="{0D108BD9-81ED-4DB2-BD59-A6C34878D82A}">
                    <a16:rowId xmlns="" xmlns:a16="http://schemas.microsoft.com/office/drawing/2014/main" val="10008"/>
                  </a:ext>
                </a:extLst>
              </a:tr>
              <a:tr h="281227">
                <a:tc>
                  <a:txBody>
                    <a:bodyPr/>
                    <a:lstStyle/>
                    <a:p>
                      <a:pPr algn="l" fontAlgn="b"/>
                      <a:r>
                        <a:rPr lang="en-ZA" sz="1600" u="none" strike="noStrike" dirty="0">
                          <a:effectLst/>
                          <a:latin typeface="Arial" panose="020B0604020202020204" pitchFamily="34" charset="0"/>
                          <a:cs typeface="Arial" panose="020B0604020202020204" pitchFamily="34" charset="0"/>
                        </a:rPr>
                        <a:t>Transfers and Subsidies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ctr" fontAlgn="b"/>
                      <a:r>
                        <a:rPr lang="en-ZA" sz="1600" u="none" strike="noStrike" kern="1200" dirty="0">
                          <a:effectLst/>
                          <a:latin typeface="Arial" panose="020B0604020202020204" pitchFamily="34" charset="0"/>
                          <a:cs typeface="Arial" panose="020B0604020202020204" pitchFamily="34" charset="0"/>
                        </a:rPr>
                        <a:t>           3 076 592 </a:t>
                      </a:r>
                      <a:endParaRPr lang="en-ZA"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7" marB="0" anchor="b"/>
                </a:tc>
                <a:extLst>
                  <a:ext uri="{0D108BD9-81ED-4DB2-BD59-A6C34878D82A}">
                    <a16:rowId xmlns="" xmlns:a16="http://schemas.microsoft.com/office/drawing/2014/main" val="10009"/>
                  </a:ext>
                </a:extLst>
              </a:tr>
              <a:tr h="281227">
                <a:tc>
                  <a:txBody>
                    <a:bodyPr/>
                    <a:lstStyle/>
                    <a:p>
                      <a:pPr algn="l" fontAlgn="b"/>
                      <a:r>
                        <a:rPr lang="en-ZA" sz="1600" u="none" strike="noStrike" dirty="0">
                          <a:effectLst/>
                          <a:latin typeface="Arial" panose="020B0604020202020204" pitchFamily="34" charset="0"/>
                          <a:cs typeface="Arial" panose="020B0604020202020204" pitchFamily="34" charset="0"/>
                        </a:rPr>
                        <a:t>Modernisation</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ctr" fontAlgn="b"/>
                      <a:r>
                        <a:rPr lang="en-ZA" sz="1600" u="none" strike="noStrike" kern="1200" dirty="0">
                          <a:effectLst/>
                          <a:latin typeface="Arial" panose="020B0604020202020204" pitchFamily="34" charset="0"/>
                          <a:cs typeface="Arial" panose="020B0604020202020204" pitchFamily="34" charset="0"/>
                        </a:rPr>
                        <a:t>                 51 994 </a:t>
                      </a:r>
                      <a:endParaRPr lang="en-ZA"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7" marB="0" anchor="b"/>
                </a:tc>
                <a:extLst>
                  <a:ext uri="{0D108BD9-81ED-4DB2-BD59-A6C34878D82A}">
                    <a16:rowId xmlns="" xmlns:a16="http://schemas.microsoft.com/office/drawing/2014/main" val="10010"/>
                  </a:ext>
                </a:extLst>
              </a:tr>
              <a:tr h="281227">
                <a:tc>
                  <a:txBody>
                    <a:bodyPr/>
                    <a:lstStyle/>
                    <a:p>
                      <a:pPr algn="l" fontAlgn="b"/>
                      <a:r>
                        <a:rPr lang="en-ZA" sz="1600" u="none" strike="noStrike" dirty="0">
                          <a:effectLst/>
                          <a:latin typeface="Arial" panose="020B0604020202020204" pitchFamily="34" charset="0"/>
                          <a:cs typeface="Arial" panose="020B0604020202020204" pitchFamily="34" charset="0"/>
                        </a:rPr>
                        <a:t>Court Infrastructure</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ctr" fontAlgn="b"/>
                      <a:r>
                        <a:rPr lang="en-ZA" sz="1600" u="none" strike="noStrike" kern="1200" dirty="0">
                          <a:effectLst/>
                          <a:latin typeface="Arial" panose="020B0604020202020204" pitchFamily="34" charset="0"/>
                          <a:cs typeface="Arial" panose="020B0604020202020204" pitchFamily="34" charset="0"/>
                        </a:rPr>
                        <a:t>               290 661 </a:t>
                      </a:r>
                      <a:endParaRPr lang="en-ZA"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7" marB="0" anchor="b"/>
                </a:tc>
                <a:extLst>
                  <a:ext uri="{0D108BD9-81ED-4DB2-BD59-A6C34878D82A}">
                    <a16:rowId xmlns="" xmlns:a16="http://schemas.microsoft.com/office/drawing/2014/main" val="10011"/>
                  </a:ext>
                </a:extLst>
              </a:tr>
              <a:tr h="281227">
                <a:tc>
                  <a:txBody>
                    <a:bodyPr/>
                    <a:lstStyle/>
                    <a:p>
                      <a:pPr algn="l" fontAlgn="b"/>
                      <a:r>
                        <a:rPr lang="en-ZA" sz="1600" u="none" strike="noStrike" dirty="0">
                          <a:effectLst/>
                          <a:latin typeface="Arial" panose="020B0604020202020204" pitchFamily="34" charset="0"/>
                          <a:cs typeface="Arial" panose="020B0604020202020204" pitchFamily="34" charset="0"/>
                        </a:rPr>
                        <a:t>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ctr" fontAlgn="b"/>
                      <a:r>
                        <a:rPr lang="en-ZA" sz="1600" u="none" strike="noStrike" kern="1200" dirty="0">
                          <a:effectLst/>
                          <a:latin typeface="Arial" panose="020B0604020202020204" pitchFamily="34" charset="0"/>
                          <a:cs typeface="Arial" panose="020B0604020202020204" pitchFamily="34" charset="0"/>
                        </a:rPr>
                        <a:t>           6 357 247 </a:t>
                      </a:r>
                      <a:endParaRPr lang="en-ZA" sz="16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7" marB="0" anchor="b"/>
                </a:tc>
                <a:extLst>
                  <a:ext uri="{0D108BD9-81ED-4DB2-BD59-A6C34878D82A}">
                    <a16:rowId xmlns="" xmlns:a16="http://schemas.microsoft.com/office/drawing/2014/main" val="10012"/>
                  </a:ext>
                </a:extLst>
              </a:tr>
              <a:tr h="281227">
                <a:tc>
                  <a:txBody>
                    <a:bodyPr/>
                    <a:lstStyle/>
                    <a:p>
                      <a:pPr algn="l" fontAlgn="b"/>
                      <a:r>
                        <a:rPr lang="en-ZA" sz="1600" u="none" strike="noStrike" dirty="0">
                          <a:effectLst/>
                          <a:latin typeface="Arial" panose="020B0604020202020204" pitchFamily="34" charset="0"/>
                          <a:cs typeface="Arial" panose="020B0604020202020204" pitchFamily="34" charset="0"/>
                        </a:rPr>
                        <a:t>Percentage of total expenditure</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145" marR="7145" marT="7144" marB="0" anchor="b"/>
                </a:tc>
                <a:tc>
                  <a:txBody>
                    <a:bodyPr/>
                    <a:lstStyle/>
                    <a:p>
                      <a:pPr algn="ctr" fontAlgn="b"/>
                      <a:r>
                        <a:rPr lang="en-ZA" sz="1600" u="none" strike="noStrike" kern="1200" dirty="0">
                          <a:effectLst/>
                          <a:latin typeface="Arial" panose="020B0604020202020204" pitchFamily="34" charset="0"/>
                          <a:cs typeface="Arial" panose="020B0604020202020204" pitchFamily="34" charset="0"/>
                        </a:rPr>
                        <a:t>             32%</a:t>
                      </a:r>
                      <a:endParaRPr lang="en-ZA" sz="16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7" marB="0" anchor="b"/>
                </a:tc>
                <a:extLst>
                  <a:ext uri="{0D108BD9-81ED-4DB2-BD59-A6C34878D82A}">
                    <a16:rowId xmlns="" xmlns:a16="http://schemas.microsoft.com/office/drawing/2014/main" val="10013"/>
                  </a:ext>
                </a:extLst>
              </a:tr>
            </a:tbl>
          </a:graphicData>
        </a:graphic>
      </p:graphicFrame>
    </p:spTree>
    <p:extLst>
      <p:ext uri="{BB962C8B-B14F-4D97-AF65-F5344CB8AC3E}">
        <p14:creationId xmlns="" xmlns:p14="http://schemas.microsoft.com/office/powerpoint/2010/main" val="4573191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0002" y="781217"/>
            <a:ext cx="7432313" cy="400110"/>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p:txBody>
      </p:sp>
      <p:sp>
        <p:nvSpPr>
          <p:cNvPr id="8" name="Rectangle 7">
            <a:extLst/>
          </p:cNvPr>
          <p:cNvSpPr/>
          <p:nvPr/>
        </p:nvSpPr>
        <p:spPr>
          <a:xfrm>
            <a:off x="820339" y="2650655"/>
            <a:ext cx="7416824" cy="1620838"/>
          </a:xfrm>
          <a:prstGeom prst="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b="1" dirty="0"/>
          </a:p>
          <a:p>
            <a:pPr algn="ctr" eaLnBrk="1" fontAlgn="auto" hangingPunct="1">
              <a:spcBef>
                <a:spcPts val="0"/>
              </a:spcBef>
              <a:spcAft>
                <a:spcPts val="0"/>
              </a:spcAft>
              <a:defRPr/>
            </a:pPr>
            <a:r>
              <a:rPr lang="en-US" sz="2400" b="1" dirty="0">
                <a:latin typeface="Arial" panose="020B0604020202020204" pitchFamily="34" charset="0"/>
                <a:cs typeface="Arial" panose="020B0604020202020204" pitchFamily="34" charset="0"/>
              </a:rPr>
              <a:t>OVERVIEW </a:t>
            </a:r>
            <a:r>
              <a:rPr lang="en-GB" sz="2400" b="1" dirty="0">
                <a:latin typeface="Arial" panose="020B0604020202020204" pitchFamily="34" charset="0"/>
                <a:cs typeface="Arial" panose="020B0604020202020204" pitchFamily="34" charset="0"/>
              </a:rPr>
              <a:t>ON IRREGULAR, </a:t>
            </a:r>
          </a:p>
          <a:p>
            <a:pPr algn="ctr" eaLnBrk="1" fontAlgn="auto" hangingPunct="1">
              <a:spcBef>
                <a:spcPts val="0"/>
              </a:spcBef>
              <a:spcAft>
                <a:spcPts val="0"/>
              </a:spcAft>
              <a:defRPr/>
            </a:pPr>
            <a:r>
              <a:rPr lang="en-GB" sz="2400" b="1" dirty="0">
                <a:latin typeface="Arial" panose="020B0604020202020204" pitchFamily="34" charset="0"/>
                <a:cs typeface="Arial" panose="020B0604020202020204" pitchFamily="34" charset="0"/>
              </a:rPr>
              <a:t>FRUITLESS AND WASTEFUL EXPENDITURE</a:t>
            </a:r>
          </a:p>
          <a:p>
            <a:pPr algn="ctr" eaLnBrk="1" fontAlgn="auto" hangingPunct="1">
              <a:spcBef>
                <a:spcPts val="0"/>
              </a:spcBef>
              <a:spcAft>
                <a:spcPts val="0"/>
              </a:spcAft>
              <a:defRPr/>
            </a:pPr>
            <a:endParaRPr lang="en-GB" sz="2800" b="1" dirty="0"/>
          </a:p>
        </p:txBody>
      </p:sp>
    </p:spTree>
    <p:extLst>
      <p:ext uri="{BB962C8B-B14F-4D97-AF65-F5344CB8AC3E}">
        <p14:creationId xmlns="" xmlns:p14="http://schemas.microsoft.com/office/powerpoint/2010/main" val="31220215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80002" y="781217"/>
            <a:ext cx="7432313" cy="400110"/>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p:txBody>
      </p:sp>
      <p:sp>
        <p:nvSpPr>
          <p:cNvPr id="2" name="Rectangle 1"/>
          <p:cNvSpPr/>
          <p:nvPr/>
        </p:nvSpPr>
        <p:spPr>
          <a:xfrm>
            <a:off x="610164" y="803180"/>
            <a:ext cx="7599406" cy="54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b="1">
                <a:latin typeface="Arial" panose="020B0604020202020204" pitchFamily="34" charset="0"/>
                <a:cs typeface="Arial" panose="020B0604020202020204" pitchFamily="34" charset="0"/>
              </a:rPr>
              <a:t>Status of Irregular Expenditure as at 31 March 2021</a:t>
            </a:r>
            <a:endParaRPr lang="en-ZA" dirty="0"/>
          </a:p>
        </p:txBody>
      </p:sp>
      <p:sp>
        <p:nvSpPr>
          <p:cNvPr id="7" name="Rectangle 6"/>
          <p:cNvSpPr/>
          <p:nvPr/>
        </p:nvSpPr>
        <p:spPr>
          <a:xfrm>
            <a:off x="392806" y="1519881"/>
            <a:ext cx="8532253" cy="1323439"/>
          </a:xfrm>
          <a:prstGeom prst="rect">
            <a:avLst/>
          </a:prstGeom>
        </p:spPr>
        <p:txBody>
          <a:bodyPr wrap="square">
            <a:spAutoFit/>
          </a:bodyPr>
          <a:lstStyle/>
          <a:p>
            <a:pPr>
              <a:lnSpc>
                <a:spcPct val="100000"/>
              </a:lnSpc>
            </a:pPr>
            <a:r>
              <a:rPr lang="en-US" sz="1600" dirty="0">
                <a:latin typeface="Arial" panose="020B0604020202020204" pitchFamily="34" charset="0"/>
                <a:cs typeface="Arial" panose="020B0604020202020204" pitchFamily="34" charset="0"/>
              </a:rPr>
              <a:t>The department had 61 cases of Irregular Expenditure under determination and investigation amounting to R2 billion as at 31 March 2021.  </a:t>
            </a:r>
          </a:p>
          <a:p>
            <a:pPr>
              <a:lnSpc>
                <a:spcPct val="100000"/>
              </a:lnSpc>
            </a:pPr>
            <a:r>
              <a:rPr lang="en-US" sz="1600" dirty="0">
                <a:latin typeface="Arial" panose="020B0604020202020204" pitchFamily="34" charset="0"/>
                <a:cs typeface="Arial" panose="020B0604020202020204" pitchFamily="34" charset="0"/>
              </a:rPr>
              <a:t>54 cases to the value of R1, 608 billion was carried over from previous financial years.  </a:t>
            </a:r>
          </a:p>
          <a:p>
            <a:pPr>
              <a:lnSpc>
                <a:spcPct val="100000"/>
              </a:lnSpc>
            </a:pPr>
            <a:r>
              <a:rPr lang="en-US" sz="1600" dirty="0">
                <a:latin typeface="Arial" panose="020B0604020202020204" pitchFamily="34" charset="0"/>
                <a:cs typeface="Arial" panose="020B0604020202020204" pitchFamily="34" charset="0"/>
              </a:rPr>
              <a:t>There were 20 new cases reported during 2020/21 financial year of which 17 related to the prior financial year.</a:t>
            </a:r>
            <a:endParaRPr lang="en-ZA" sz="1600" dirty="0"/>
          </a:p>
        </p:txBody>
      </p:sp>
      <p:pic>
        <p:nvPicPr>
          <p:cNvPr id="8" name="Picture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98534" y="2843320"/>
            <a:ext cx="7816764" cy="368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133801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80002" y="781217"/>
            <a:ext cx="7432313" cy="400110"/>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p:txBody>
      </p:sp>
      <p:sp>
        <p:nvSpPr>
          <p:cNvPr id="2" name="Rectangle 1"/>
          <p:cNvSpPr/>
          <p:nvPr/>
        </p:nvSpPr>
        <p:spPr>
          <a:xfrm>
            <a:off x="610164" y="803180"/>
            <a:ext cx="7599406" cy="54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b="1">
                <a:latin typeface="Arial" panose="020B0604020202020204" pitchFamily="34" charset="0"/>
                <a:cs typeface="Arial" panose="020B0604020202020204" pitchFamily="34" charset="0"/>
              </a:rPr>
              <a:t>Status of Irregular Expenditure as at 31 March 2021</a:t>
            </a:r>
            <a:endParaRPr lang="en-ZA" dirty="0"/>
          </a:p>
        </p:txBody>
      </p:sp>
      <p:pic>
        <p:nvPicPr>
          <p:cNvPr id="9" name="Content Placeholder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a:xfrm>
            <a:off x="610164" y="1858436"/>
            <a:ext cx="7877014" cy="4032250"/>
          </a:xfrm>
          <a:prstGeom prst="rect">
            <a:avLst/>
          </a:prstGeom>
        </p:spPr>
      </p:pic>
    </p:spTree>
    <p:extLst>
      <p:ext uri="{BB962C8B-B14F-4D97-AF65-F5344CB8AC3E}">
        <p14:creationId xmlns="" xmlns:p14="http://schemas.microsoft.com/office/powerpoint/2010/main" val="25448894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80002" y="781217"/>
            <a:ext cx="7432313" cy="400110"/>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p:txBody>
      </p:sp>
      <p:sp>
        <p:nvSpPr>
          <p:cNvPr id="2" name="Rectangle 1"/>
          <p:cNvSpPr/>
          <p:nvPr/>
        </p:nvSpPr>
        <p:spPr>
          <a:xfrm>
            <a:off x="610164" y="803180"/>
            <a:ext cx="7599406" cy="54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b="1" dirty="0">
                <a:latin typeface="Arial" panose="020B0604020202020204" pitchFamily="34" charset="0"/>
                <a:cs typeface="Arial" panose="020B0604020202020204" pitchFamily="34" charset="0"/>
              </a:rPr>
              <a:t>Status of Fruitless and Wasteful Expenditure as at 31 March 2021</a:t>
            </a:r>
            <a:endParaRPr lang="en-ZA" dirty="0"/>
          </a:p>
        </p:txBody>
      </p:sp>
      <p:sp>
        <p:nvSpPr>
          <p:cNvPr id="5" name="Rectangle 4"/>
          <p:cNvSpPr/>
          <p:nvPr/>
        </p:nvSpPr>
        <p:spPr>
          <a:xfrm>
            <a:off x="611536" y="1858436"/>
            <a:ext cx="7769244" cy="3785652"/>
          </a:xfrm>
          <a:prstGeom prst="rect">
            <a:avLst/>
          </a:prstGeom>
        </p:spPr>
        <p:txBody>
          <a:bodyPr wrap="square">
            <a:spAutoFit/>
          </a:bodyPr>
          <a:lstStyle/>
          <a:p>
            <a:pPr marL="285750" indent="-285750" algn="just">
              <a:lnSpc>
                <a:spcPct val="150000"/>
              </a:lnSpc>
              <a:buFont typeface="Arial" panose="020B0604020202020204" pitchFamily="34" charset="0"/>
              <a:buChar char="•"/>
              <a:defRPr/>
            </a:pPr>
            <a:r>
              <a:rPr lang="en-US" sz="1600" dirty="0">
                <a:latin typeface="Arial" panose="020B0604020202020204" pitchFamily="34" charset="0"/>
                <a:cs typeface="Arial" panose="020B0604020202020204" pitchFamily="34" charset="0"/>
              </a:rPr>
              <a:t>The department had 374 cases of Fruitless and Wasteful Expenditure under investigation amounting to R1, 775 million as at 31 March 2021.  </a:t>
            </a:r>
          </a:p>
          <a:p>
            <a:pPr marL="285750" indent="-285750" algn="just">
              <a:lnSpc>
                <a:spcPct val="150000"/>
              </a:lnSpc>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A total of 466 </a:t>
            </a:r>
            <a:r>
              <a:rPr lang="en-US" sz="1600" dirty="0">
                <a:latin typeface="Arial" panose="020B0604020202020204" pitchFamily="34" charset="0"/>
                <a:cs typeface="Arial" panose="020B0604020202020204" pitchFamily="34" charset="0"/>
              </a:rPr>
              <a:t>cases were carried over from previous financial years to the value of R1, 861 million.  </a:t>
            </a:r>
          </a:p>
          <a:p>
            <a:pPr marL="285750" indent="-285750" algn="just">
              <a:lnSpc>
                <a:spcPct val="150000"/>
              </a:lnSpc>
              <a:buFont typeface="Arial" panose="020B0604020202020204" pitchFamily="34" charset="0"/>
              <a:buChar char="•"/>
              <a:defRPr/>
            </a:pPr>
            <a:r>
              <a:rPr lang="en-US" sz="1600" dirty="0">
                <a:latin typeface="Arial" panose="020B0604020202020204" pitchFamily="34" charset="0"/>
                <a:cs typeface="Arial" panose="020B0604020202020204" pitchFamily="34" charset="0"/>
              </a:rPr>
              <a:t>A total of 110 cases were resolved\written-off\recovered during the financial year.</a:t>
            </a:r>
          </a:p>
          <a:p>
            <a:pPr marL="285750" indent="-285750" algn="just">
              <a:lnSpc>
                <a:spcPct val="150000"/>
              </a:lnSpc>
              <a:buFont typeface="Arial" panose="020B0604020202020204" pitchFamily="34" charset="0"/>
              <a:buChar char="•"/>
              <a:defRPr/>
            </a:pPr>
            <a:r>
              <a:rPr lang="en-US" sz="1600" dirty="0">
                <a:latin typeface="Arial" panose="020B0604020202020204" pitchFamily="34" charset="0"/>
                <a:cs typeface="Arial" panose="020B0604020202020204" pitchFamily="34" charset="0"/>
              </a:rPr>
              <a:t>A total of R36 553.88 was recovered from officials who were found liable for </a:t>
            </a:r>
            <a:r>
              <a:rPr lang="en-US" sz="1600" dirty="0" smtClean="0">
                <a:latin typeface="Arial" panose="020B0604020202020204" pitchFamily="34" charset="0"/>
                <a:cs typeface="Arial" panose="020B0604020202020204" pitchFamily="34" charset="0"/>
              </a:rPr>
              <a:t>the Fruitless </a:t>
            </a:r>
            <a:r>
              <a:rPr lang="en-US" sz="1600" dirty="0">
                <a:latin typeface="Arial" panose="020B0604020202020204" pitchFamily="34" charset="0"/>
                <a:cs typeface="Arial" panose="020B0604020202020204" pitchFamily="34" charset="0"/>
              </a:rPr>
              <a:t>and Wasteful expenditure incurred.</a:t>
            </a:r>
          </a:p>
          <a:p>
            <a:pPr marL="285750" indent="-285750" algn="just">
              <a:lnSpc>
                <a:spcPct val="150000"/>
              </a:lnSpc>
              <a:buFont typeface="Arial" panose="020B0604020202020204" pitchFamily="34" charset="0"/>
              <a:buChar char="•"/>
              <a:defRPr/>
            </a:pPr>
            <a:r>
              <a:rPr lang="en-US" sz="1600" dirty="0">
                <a:latin typeface="Arial" panose="020B0604020202020204" pitchFamily="34" charset="0"/>
                <a:cs typeface="Arial" panose="020B0604020202020204" pitchFamily="34" charset="0"/>
              </a:rPr>
              <a:t>There were 14 new cases in respect of no-shows to the value of R13 680,15 which were all recovered or written off by 31 March 2021.</a:t>
            </a:r>
          </a:p>
          <a:p>
            <a:pPr marL="285750" indent="-285750" algn="just">
              <a:lnSpc>
                <a:spcPct val="150000"/>
              </a:lnSpc>
              <a:buFont typeface="Arial" panose="020B0604020202020204" pitchFamily="34" charset="0"/>
              <a:buChar char="•"/>
              <a:defRPr/>
            </a:pPr>
            <a:r>
              <a:rPr lang="en-US" sz="1600" dirty="0">
                <a:latin typeface="Arial" panose="020B0604020202020204" pitchFamily="34" charset="0"/>
                <a:cs typeface="Arial" panose="020B0604020202020204" pitchFamily="34" charset="0"/>
              </a:rPr>
              <a:t>There are no new cases reported during the 2021/22 financial year</a:t>
            </a:r>
            <a:r>
              <a:rPr lang="en-US" sz="1400" dirty="0">
                <a:latin typeface="Arial" panose="020B0604020202020204" pitchFamily="34" charset="0"/>
                <a:cs typeface="Arial" panose="020B0604020202020204" pitchFamily="34" charset="0"/>
              </a:rPr>
              <a:t>.</a:t>
            </a:r>
          </a:p>
        </p:txBody>
      </p:sp>
    </p:spTree>
    <p:extLst>
      <p:ext uri="{BB962C8B-B14F-4D97-AF65-F5344CB8AC3E}">
        <p14:creationId xmlns="" xmlns:p14="http://schemas.microsoft.com/office/powerpoint/2010/main" val="13027645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80002" y="781217"/>
            <a:ext cx="7432313" cy="400110"/>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p:txBody>
      </p:sp>
      <p:sp>
        <p:nvSpPr>
          <p:cNvPr id="2" name="Rectangle 1"/>
          <p:cNvSpPr/>
          <p:nvPr/>
        </p:nvSpPr>
        <p:spPr>
          <a:xfrm>
            <a:off x="610164" y="803180"/>
            <a:ext cx="7599406" cy="547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b="1" dirty="0">
                <a:latin typeface="Arial" panose="020B0604020202020204" pitchFamily="34" charset="0"/>
                <a:cs typeface="Arial" panose="020B0604020202020204" pitchFamily="34" charset="0"/>
              </a:rPr>
              <a:t>Status of Fruitless and Wasteful Expenditure as at 31 March 2021</a:t>
            </a:r>
            <a:endParaRPr lang="en-ZA" dirty="0"/>
          </a:p>
        </p:txBody>
      </p:sp>
      <p:sp>
        <p:nvSpPr>
          <p:cNvPr id="5" name="Rectangle 4"/>
          <p:cNvSpPr/>
          <p:nvPr/>
        </p:nvSpPr>
        <p:spPr>
          <a:xfrm>
            <a:off x="575277" y="1635753"/>
            <a:ext cx="7769244" cy="846386"/>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Below is a breakdown of the Fruitless and Wasteful Expenditure per province:</a:t>
            </a:r>
          </a:p>
          <a:p>
            <a:endParaRPr lang="en-US" sz="1400" dirty="0">
              <a:latin typeface="Arial" panose="020B0604020202020204" pitchFamily="34" charset="0"/>
              <a:cs typeface="Arial" panose="020B0604020202020204" pitchFamily="34" charset="0"/>
            </a:endParaRPr>
          </a:p>
          <a:p>
            <a:pPr algn="just">
              <a:lnSpc>
                <a:spcPct val="150000"/>
              </a:lnSpc>
              <a:defRPr/>
            </a:pP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pic>
        <p:nvPicPr>
          <p:cNvPr id="7"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9606" y="1906468"/>
            <a:ext cx="7718290" cy="2824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575277" y="5001346"/>
            <a:ext cx="7812619" cy="1384995"/>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Most of the above cases are in respect of no shows where officials or witnesses did not honor the bookings made.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case reported in Mpumalanga is in respect of storage costs for furniture that resulted due to the delay in the </a:t>
            </a:r>
            <a:r>
              <a:rPr lang="en-US" sz="1400" dirty="0" err="1">
                <a:latin typeface="Arial" panose="020B0604020202020204" pitchFamily="34" charset="0"/>
                <a:cs typeface="Arial" panose="020B0604020202020204" pitchFamily="34" charset="0"/>
              </a:rPr>
              <a:t>finalisation</a:t>
            </a:r>
            <a:r>
              <a:rPr lang="en-US" sz="1400" dirty="0">
                <a:latin typeface="Arial" panose="020B0604020202020204" pitchFamily="34" charset="0"/>
                <a:cs typeface="Arial" panose="020B0604020202020204" pitchFamily="34" charset="0"/>
              </a:rPr>
              <a:t> of the building of the High Court.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Gauteng province, VAT was paid to a non-VAT supplier which is in the process of being recovered.</a:t>
            </a:r>
          </a:p>
        </p:txBody>
      </p:sp>
    </p:spTree>
    <p:extLst>
      <p:ext uri="{BB962C8B-B14F-4D97-AF65-F5344CB8AC3E}">
        <p14:creationId xmlns="" xmlns:p14="http://schemas.microsoft.com/office/powerpoint/2010/main" val="27004574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80002" y="781217"/>
            <a:ext cx="7432313" cy="400110"/>
          </a:xfrm>
          <a:prstGeom prst="rect">
            <a:avLst/>
          </a:prstGeom>
        </p:spPr>
        <p:txBody>
          <a:bodyPr wrap="square">
            <a:spAutoFit/>
          </a:bodyPr>
          <a:lstStyle/>
          <a:p>
            <a:endParaRPr lang="en-US" sz="2000" b="1" kern="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FDF054E2-957A-40E8-B502-80BDABDCD998}"/>
              </a:ext>
            </a:extLst>
          </p:cNvPr>
          <p:cNvPicPr>
            <a:picLocks noChangeAspect="1"/>
          </p:cNvPicPr>
          <p:nvPr/>
        </p:nvPicPr>
        <p:blipFill>
          <a:blip r:embed="rId2"/>
          <a:stretch>
            <a:fillRect/>
          </a:stretch>
        </p:blipFill>
        <p:spPr>
          <a:xfrm>
            <a:off x="290286" y="1397000"/>
            <a:ext cx="8038168" cy="4521200"/>
          </a:xfrm>
          <a:prstGeom prst="rect">
            <a:avLst/>
          </a:prstGeom>
        </p:spPr>
      </p:pic>
    </p:spTree>
    <p:extLst>
      <p:ext uri="{BB962C8B-B14F-4D97-AF65-F5344CB8AC3E}">
        <p14:creationId xmlns="" xmlns:p14="http://schemas.microsoft.com/office/powerpoint/2010/main" val="818122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29C1A0A7-CECB-4143-9B6D-0918BDFC2B65}"/>
              </a:ext>
            </a:extLst>
          </p:cNvPr>
          <p:cNvCxnSpPr/>
          <p:nvPr/>
        </p:nvCxnSpPr>
        <p:spPr>
          <a:xfrm>
            <a:off x="743562" y="1432854"/>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
        <p:nvSpPr>
          <p:cNvPr id="2" name="Rectangle 1"/>
          <p:cNvSpPr/>
          <p:nvPr/>
        </p:nvSpPr>
        <p:spPr>
          <a:xfrm>
            <a:off x="758076" y="667658"/>
            <a:ext cx="7570378" cy="532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a:latin typeface="Arial" panose="020B0604020202020204" pitchFamily="34" charset="0"/>
                <a:cs typeface="Arial" panose="020B0604020202020204" pitchFamily="34" charset="0"/>
              </a:rPr>
              <a:t>2. PERFORMANCE </a:t>
            </a:r>
            <a:r>
              <a:rPr lang="en-ZA" b="1" dirty="0" smtClean="0">
                <a:latin typeface="Arial" panose="020B0604020202020204" pitchFamily="34" charset="0"/>
                <a:cs typeface="Arial" panose="020B0604020202020204" pitchFamily="34" charset="0"/>
              </a:rPr>
              <a:t>OVERVIEW</a:t>
            </a:r>
            <a:endParaRPr lang="en-ZA" b="1" dirty="0">
              <a:latin typeface="Arial" panose="020B0604020202020204" pitchFamily="34" charset="0"/>
              <a:cs typeface="Arial" panose="020B0604020202020204" pitchFamily="34" charset="0"/>
            </a:endParaRPr>
          </a:p>
        </p:txBody>
      </p:sp>
      <p:sp>
        <p:nvSpPr>
          <p:cNvPr id="3" name="TextBox 2"/>
          <p:cNvSpPr txBox="1"/>
          <p:nvPr/>
        </p:nvSpPr>
        <p:spPr>
          <a:xfrm>
            <a:off x="758075" y="1494009"/>
            <a:ext cx="7584893" cy="892552"/>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PROGRAMME 5 </a:t>
            </a:r>
          </a:p>
          <a:p>
            <a:endParaRPr lang="en-ZA" b="1" dirty="0" smtClean="0">
              <a:latin typeface="Arial" panose="020B0604020202020204" pitchFamily="34" charset="0"/>
              <a:cs typeface="Arial" panose="020B0604020202020204" pitchFamily="34" charset="0"/>
            </a:endParaRPr>
          </a:p>
          <a:p>
            <a:r>
              <a:rPr lang="en-ZA" sz="1600" dirty="0" smtClean="0">
                <a:latin typeface="Arial" panose="020B0604020202020204" pitchFamily="34" charset="0"/>
                <a:cs typeface="Arial" panose="020B0604020202020204" pitchFamily="34" charset="0"/>
              </a:rPr>
              <a:t>2 </a:t>
            </a:r>
            <a:r>
              <a:rPr lang="en-ZA" sz="1600" dirty="0">
                <a:latin typeface="Arial" panose="020B0604020202020204" pitchFamily="34" charset="0"/>
                <a:cs typeface="Arial" panose="020B0604020202020204" pitchFamily="34" charset="0"/>
              </a:rPr>
              <a:t>out of </a:t>
            </a:r>
            <a:r>
              <a:rPr lang="en-ZA" sz="1600" dirty="0" smtClean="0">
                <a:latin typeface="Arial" panose="020B0604020202020204" pitchFamily="34" charset="0"/>
                <a:cs typeface="Arial" panose="020B0604020202020204" pitchFamily="34" charset="0"/>
              </a:rPr>
              <a:t>3 (67%) </a:t>
            </a:r>
            <a:r>
              <a:rPr lang="en-ZA" sz="1600" dirty="0">
                <a:latin typeface="Arial" panose="020B0604020202020204" pitchFamily="34" charset="0"/>
                <a:cs typeface="Arial" panose="020B0604020202020204" pitchFamily="34" charset="0"/>
              </a:rPr>
              <a:t>Annual Planned Targets were achieved</a:t>
            </a:r>
            <a:r>
              <a:rPr lang="en-ZA" sz="1600" dirty="0" smtClean="0">
                <a:latin typeface="Arial" panose="020B0604020202020204" pitchFamily="34" charset="0"/>
                <a:cs typeface="Arial" panose="020B0604020202020204" pitchFamily="34" charset="0"/>
              </a:rPr>
              <a:t>.</a:t>
            </a:r>
            <a:endParaRPr lang="en-ZA" sz="1600"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 xmlns:p14="http://schemas.microsoft.com/office/powerpoint/2010/main" val="2511027985"/>
              </p:ext>
            </p:extLst>
          </p:nvPr>
        </p:nvGraphicFramePr>
        <p:xfrm>
          <a:off x="887104" y="2489403"/>
          <a:ext cx="7441350" cy="3265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8457804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5C47A1F-A662-D347-B721-5A0E5ECD0618}"/>
              </a:ext>
            </a:extLst>
          </p:cNvPr>
          <p:cNvSpPr txBox="1"/>
          <p:nvPr/>
        </p:nvSpPr>
        <p:spPr>
          <a:xfrm>
            <a:off x="0" y="3309048"/>
            <a:ext cx="9144000"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The Department of Justice and Constitutional Development</a:t>
            </a:r>
          </a:p>
          <a:p>
            <a:pPr algn="ctr"/>
            <a:r>
              <a:rPr lang="en-US" dirty="0">
                <a:latin typeface="Times New Roman" panose="02020603050405020304" pitchFamily="18" charset="0"/>
                <a:cs typeface="Times New Roman" panose="02020603050405020304" pitchFamily="18" charset="0"/>
              </a:rPr>
              <a:t>www.justice.gov.za  Follow us on</a:t>
            </a:r>
          </a:p>
        </p:txBody>
      </p:sp>
      <p:pic>
        <p:nvPicPr>
          <p:cNvPr id="8" name="Picture 7">
            <a:extLst>
              <a:ext uri="{FF2B5EF4-FFF2-40B4-BE49-F238E27FC236}">
                <a16:creationId xmlns="" xmlns:a16="http://schemas.microsoft.com/office/drawing/2014/main" id="{5FA147A0-16D8-B347-A8D4-1BA4A0F20D19}"/>
              </a:ext>
            </a:extLst>
          </p:cNvPr>
          <p:cNvPicPr>
            <a:picLocks noChangeAspect="1"/>
          </p:cNvPicPr>
          <p:nvPr/>
        </p:nvPicPr>
        <p:blipFill>
          <a:blip r:embed="rId2"/>
          <a:stretch>
            <a:fillRect/>
          </a:stretch>
        </p:blipFill>
        <p:spPr>
          <a:xfrm>
            <a:off x="6167393" y="3704032"/>
            <a:ext cx="295938" cy="191489"/>
          </a:xfrm>
          <a:prstGeom prst="rect">
            <a:avLst/>
          </a:prstGeom>
        </p:spPr>
      </p:pic>
      <p:pic>
        <p:nvPicPr>
          <p:cNvPr id="10" name="Picture 9">
            <a:extLst>
              <a:ext uri="{FF2B5EF4-FFF2-40B4-BE49-F238E27FC236}">
                <a16:creationId xmlns="" xmlns:a16="http://schemas.microsoft.com/office/drawing/2014/main" id="{3500042D-3EED-9B48-AB16-9BA4E4BC0862}"/>
              </a:ext>
            </a:extLst>
          </p:cNvPr>
          <p:cNvPicPr>
            <a:picLocks noChangeAspect="1"/>
          </p:cNvPicPr>
          <p:nvPr/>
        </p:nvPicPr>
        <p:blipFill>
          <a:blip r:embed="rId3"/>
          <a:stretch>
            <a:fillRect/>
          </a:stretch>
        </p:blipFill>
        <p:spPr>
          <a:xfrm>
            <a:off x="6547767" y="3669375"/>
            <a:ext cx="201826" cy="238521"/>
          </a:xfrm>
          <a:prstGeom prst="rect">
            <a:avLst/>
          </a:prstGeom>
        </p:spPr>
      </p:pic>
    </p:spTree>
    <p:extLst>
      <p:ext uri="{BB962C8B-B14F-4D97-AF65-F5344CB8AC3E}">
        <p14:creationId xmlns="" xmlns:p14="http://schemas.microsoft.com/office/powerpoint/2010/main" val="25385695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6835</TotalTime>
  <Words>8196</Words>
  <Application>Microsoft Office PowerPoint</Application>
  <PresentationFormat>On-screen Show (4:3)</PresentationFormat>
  <Paragraphs>1344</Paragraphs>
  <Slides>90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Office Theme</vt:lpstr>
      <vt:lpstr>Chart</vt:lpstr>
      <vt:lpstr>BRIEFING OF 2020-21 ANNUAL  PERFORMANCE REPORT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Annual  Performance Report</dc:title>
  <dc:creator>Mashabane Selina</dc:creator>
  <cp:lastModifiedBy>User</cp:lastModifiedBy>
  <cp:revision>238</cp:revision>
  <cp:lastPrinted>2021-09-17T10:27:42Z</cp:lastPrinted>
  <dcterms:modified xsi:type="dcterms:W3CDTF">2021-11-17T18:33:12Z</dcterms:modified>
</cp:coreProperties>
</file>