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4" r:id="rId2"/>
    <p:sldId id="258" r:id="rId3"/>
    <p:sldId id="259" r:id="rId4"/>
    <p:sldId id="314" r:id="rId5"/>
    <p:sldId id="313" r:id="rId6"/>
    <p:sldId id="304" r:id="rId7"/>
    <p:sldId id="312" r:id="rId8"/>
    <p:sldId id="306" r:id="rId9"/>
    <p:sldId id="307" r:id="rId10"/>
    <p:sldId id="305" r:id="rId11"/>
    <p:sldId id="296" r:id="rId12"/>
    <p:sldId id="311" r:id="rId13"/>
    <p:sldId id="308" r:id="rId14"/>
    <p:sldId id="309" r:id="rId15"/>
    <p:sldId id="310" r:id="rId16"/>
    <p:sldId id="299"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25D5DB-A332-45E3-BB9A-927D70941540}" v="3" dt="2022-03-02T06:41:12.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FDD97593-D2BF-40D7-88C5-8DC73903CCFD}" type="datetimeFigureOut">
              <a:rPr lang="en-ZA" smtClean="0"/>
              <a:t>2022/03/03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38645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DD97593-D2BF-40D7-88C5-8DC73903CCFD}" type="datetimeFigureOut">
              <a:rPr lang="en-ZA" smtClean="0"/>
              <a:t>2022/03/03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362394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DD97593-D2BF-40D7-88C5-8DC73903CCFD}" type="datetimeFigureOut">
              <a:rPr lang="en-ZA" smtClean="0"/>
              <a:t>2022/03/03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370017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DD97593-D2BF-40D7-88C5-8DC73903CCFD}" type="datetimeFigureOut">
              <a:rPr lang="en-ZA" smtClean="0"/>
              <a:t>2022/03/03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226197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D97593-D2BF-40D7-88C5-8DC73903CCFD}" type="datetimeFigureOut">
              <a:rPr lang="en-ZA" smtClean="0"/>
              <a:t>2022/03/03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363625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FDD97593-D2BF-40D7-88C5-8DC73903CCFD}" type="datetimeFigureOut">
              <a:rPr lang="en-ZA" smtClean="0"/>
              <a:t>2022/03/03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18281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FDD97593-D2BF-40D7-88C5-8DC73903CCFD}" type="datetimeFigureOut">
              <a:rPr lang="en-ZA" smtClean="0"/>
              <a:t>2022/03/03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266273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DD97593-D2BF-40D7-88C5-8DC73903CCFD}" type="datetimeFigureOut">
              <a:rPr lang="en-ZA" smtClean="0"/>
              <a:t>2022/03/03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149569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97593-D2BF-40D7-88C5-8DC73903CCFD}" type="datetimeFigureOut">
              <a:rPr lang="en-ZA" smtClean="0"/>
              <a:t>2022/03/03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2199263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D97593-D2BF-40D7-88C5-8DC73903CCFD}" type="datetimeFigureOut">
              <a:rPr lang="en-ZA" smtClean="0"/>
              <a:t>2022/03/03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304398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D97593-D2BF-40D7-88C5-8DC73903CCFD}" type="datetimeFigureOut">
              <a:rPr lang="en-ZA" smtClean="0"/>
              <a:t>2022/03/03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F34841-DFF5-40B0-B70A-4F9DAABA2A4B}" type="slidenum">
              <a:rPr lang="en-ZA" smtClean="0"/>
              <a:t>‹#›</a:t>
            </a:fld>
            <a:endParaRPr lang="en-ZA"/>
          </a:p>
        </p:txBody>
      </p:sp>
    </p:spTree>
    <p:extLst>
      <p:ext uri="{BB962C8B-B14F-4D97-AF65-F5344CB8AC3E}">
        <p14:creationId xmlns:p14="http://schemas.microsoft.com/office/powerpoint/2010/main" val="417442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97593-D2BF-40D7-88C5-8DC73903CCFD}" type="datetimeFigureOut">
              <a:rPr lang="en-ZA" smtClean="0"/>
              <a:t>2022/03/03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34841-DFF5-40B0-B70A-4F9DAABA2A4B}" type="slidenum">
              <a:rPr lang="en-ZA" smtClean="0"/>
              <a:t>‹#›</a:t>
            </a:fld>
            <a:endParaRPr lang="en-ZA"/>
          </a:p>
        </p:txBody>
      </p:sp>
    </p:spTree>
    <p:extLst>
      <p:ext uri="{BB962C8B-B14F-4D97-AF65-F5344CB8AC3E}">
        <p14:creationId xmlns:p14="http://schemas.microsoft.com/office/powerpoint/2010/main" val="333597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8684" y="2459913"/>
            <a:ext cx="9144000" cy="2607125"/>
          </a:xfrm>
          <a:gradFill flip="none" rotWithShape="1">
            <a:gsLst>
              <a:gs pos="0">
                <a:schemeClr val="tx1"/>
              </a:gs>
              <a:gs pos="50000">
                <a:schemeClr val="accent6">
                  <a:lumMod val="75000"/>
                </a:schemeClr>
              </a:gs>
              <a:gs pos="100000">
                <a:schemeClr val="bg1"/>
              </a:gs>
            </a:gsLst>
            <a:path path="circle">
              <a:fillToRect l="50000" t="50000" r="50000" b="50000"/>
            </a:path>
            <a:tileRect/>
          </a:gradFill>
        </p:spPr>
        <p:txBody>
          <a:bodyPr>
            <a:normAutofit/>
          </a:bodyPr>
          <a:lstStyle/>
          <a:p>
            <a:r>
              <a:rPr lang="en-ZA" sz="2800" b="1" dirty="0">
                <a:solidFill>
                  <a:schemeClr val="bg1"/>
                </a:solidFill>
              </a:rPr>
              <a:t>NDIC Presentation </a:t>
            </a:r>
            <a:br>
              <a:rPr lang="en-ZA" sz="2800" b="1" dirty="0">
                <a:solidFill>
                  <a:schemeClr val="bg1"/>
                </a:solidFill>
              </a:rPr>
            </a:br>
            <a:r>
              <a:rPr lang="en-ZA" sz="2800" b="1" dirty="0">
                <a:solidFill>
                  <a:schemeClr val="bg1"/>
                </a:solidFill>
              </a:rPr>
              <a:t>to the </a:t>
            </a:r>
            <a:br>
              <a:rPr lang="en-ZA" dirty="0">
                <a:solidFill>
                  <a:schemeClr val="bg1"/>
                </a:solidFill>
              </a:rPr>
            </a:br>
            <a:r>
              <a:rPr lang="en-US" sz="2400" b="1" dirty="0">
                <a:solidFill>
                  <a:schemeClr val="bg1"/>
                </a:solidFill>
              </a:rPr>
              <a:t>Joint Standing Committee on Defence - JSCD</a:t>
            </a:r>
            <a:br>
              <a:rPr lang="en-ZA" sz="2400" b="1" dirty="0">
                <a:solidFill>
                  <a:schemeClr val="bg1"/>
                </a:solidFill>
              </a:rPr>
            </a:br>
            <a:endParaRPr lang="en-ZA" b="1" dirty="0">
              <a:solidFill>
                <a:schemeClr val="bg1"/>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848248" y="358016"/>
            <a:ext cx="1422935" cy="1516881"/>
          </a:xfrm>
          <a:prstGeom prst="rect">
            <a:avLst/>
          </a:prstGeom>
          <a:noFill/>
        </p:spPr>
      </p:pic>
      <p:sp>
        <p:nvSpPr>
          <p:cNvPr id="7" name="TextBox 6"/>
          <p:cNvSpPr txBox="1"/>
          <p:nvPr/>
        </p:nvSpPr>
        <p:spPr>
          <a:xfrm>
            <a:off x="9326880" y="5654320"/>
            <a:ext cx="1944303" cy="369332"/>
          </a:xfrm>
          <a:prstGeom prst="rect">
            <a:avLst/>
          </a:prstGeom>
          <a:noFill/>
        </p:spPr>
        <p:txBody>
          <a:bodyPr wrap="square" rtlCol="0">
            <a:spAutoFit/>
          </a:bodyPr>
          <a:lstStyle/>
          <a:p>
            <a:r>
              <a:rPr lang="en-US" dirty="0"/>
              <a:t>04 March 2022</a:t>
            </a:r>
            <a:endParaRPr lang="en-ZA" dirty="0"/>
          </a:p>
        </p:txBody>
      </p:sp>
      <p:pic>
        <p:nvPicPr>
          <p:cNvPr id="12" name="Picture 11"/>
          <p:cNvPicPr>
            <a:picLocks noChangeAspect="1"/>
          </p:cNvPicPr>
          <p:nvPr/>
        </p:nvPicPr>
        <p:blipFill>
          <a:blip r:embed="rId3"/>
          <a:stretch>
            <a:fillRect/>
          </a:stretch>
        </p:blipFill>
        <p:spPr>
          <a:xfrm>
            <a:off x="411278" y="317921"/>
            <a:ext cx="2143125" cy="2143125"/>
          </a:xfrm>
          <a:prstGeom prst="rect">
            <a:avLst/>
          </a:prstGeom>
        </p:spPr>
      </p:pic>
      <p:sp>
        <p:nvSpPr>
          <p:cNvPr id="3" name="TextBox 2"/>
          <p:cNvSpPr txBox="1"/>
          <p:nvPr/>
        </p:nvSpPr>
        <p:spPr>
          <a:xfrm>
            <a:off x="6410425" y="5868930"/>
            <a:ext cx="184731" cy="369332"/>
          </a:xfrm>
          <a:prstGeom prst="rect">
            <a:avLst/>
          </a:prstGeom>
          <a:noFill/>
        </p:spPr>
        <p:txBody>
          <a:bodyPr wrap="none" rtlCol="0">
            <a:spAutoFit/>
          </a:bodyPr>
          <a:lstStyle/>
          <a:p>
            <a:endParaRPr lang="en-ZA" dirty="0"/>
          </a:p>
        </p:txBody>
      </p:sp>
      <p:sp>
        <p:nvSpPr>
          <p:cNvPr id="5" name="TextBox 4">
            <a:extLst>
              <a:ext uri="{FF2B5EF4-FFF2-40B4-BE49-F238E27FC236}">
                <a16:creationId xmlns:a16="http://schemas.microsoft.com/office/drawing/2014/main" id="{ED5BDB06-6694-4518-BAE1-1C05A1AC8B46}"/>
              </a:ext>
            </a:extLst>
          </p:cNvPr>
          <p:cNvSpPr txBox="1"/>
          <p:nvPr/>
        </p:nvSpPr>
        <p:spPr>
          <a:xfrm>
            <a:off x="676495" y="5328132"/>
            <a:ext cx="4194496" cy="1200329"/>
          </a:xfrm>
          <a:prstGeom prst="rect">
            <a:avLst/>
          </a:prstGeom>
          <a:noFill/>
        </p:spPr>
        <p:txBody>
          <a:bodyPr wrap="square" rtlCol="0">
            <a:spAutoFit/>
          </a:bodyPr>
          <a:lstStyle/>
          <a:p>
            <a:r>
              <a:rPr lang="en-US" dirty="0"/>
              <a:t>Presented by: </a:t>
            </a:r>
          </a:p>
          <a:p>
            <a:r>
              <a:rPr lang="en-US" dirty="0"/>
              <a:t>	</a:t>
            </a:r>
            <a:r>
              <a:rPr lang="en-US" b="1" dirty="0" err="1"/>
              <a:t>Amb</a:t>
            </a:r>
            <a:r>
              <a:rPr lang="en-US" b="1" dirty="0"/>
              <a:t> Sonto Kudjoe</a:t>
            </a:r>
          </a:p>
          <a:p>
            <a:r>
              <a:rPr lang="en-US" dirty="0"/>
              <a:t>	</a:t>
            </a:r>
            <a:r>
              <a:rPr lang="en-US" sz="1600" dirty="0"/>
              <a:t>NDIC Chairperson / </a:t>
            </a:r>
          </a:p>
          <a:p>
            <a:r>
              <a:rPr lang="en-US" sz="1600" dirty="0"/>
              <a:t>	Secretary for Defence</a:t>
            </a:r>
            <a:r>
              <a:rPr lang="en-US" dirty="0"/>
              <a:t>	</a:t>
            </a:r>
          </a:p>
        </p:txBody>
      </p:sp>
      <p:sp>
        <p:nvSpPr>
          <p:cNvPr id="6" name="TextBox 5">
            <a:extLst>
              <a:ext uri="{FF2B5EF4-FFF2-40B4-BE49-F238E27FC236}">
                <a16:creationId xmlns:a16="http://schemas.microsoft.com/office/drawing/2014/main" id="{6BB2EDDF-9EDA-48A1-ACBB-5778527FB33D}"/>
              </a:ext>
            </a:extLst>
          </p:cNvPr>
          <p:cNvSpPr txBox="1"/>
          <p:nvPr/>
        </p:nvSpPr>
        <p:spPr>
          <a:xfrm>
            <a:off x="9472474" y="5882399"/>
            <a:ext cx="1349406" cy="369332"/>
          </a:xfrm>
          <a:prstGeom prst="rect">
            <a:avLst/>
          </a:prstGeom>
          <a:noFill/>
        </p:spPr>
        <p:txBody>
          <a:bodyPr wrap="square" rtlCol="0">
            <a:spAutoFit/>
          </a:bodyPr>
          <a:lstStyle/>
          <a:p>
            <a:r>
              <a:rPr lang="en-US" b="1" dirty="0">
                <a:solidFill>
                  <a:srgbClr val="FF0000"/>
                </a:solidFill>
              </a:rPr>
              <a:t>Draft v2.3</a:t>
            </a:r>
            <a:endParaRPr lang="en-ZA" b="1" dirty="0">
              <a:solidFill>
                <a:srgbClr val="FF0000"/>
              </a:solidFill>
            </a:endParaRPr>
          </a:p>
        </p:txBody>
      </p:sp>
    </p:spTree>
    <p:extLst>
      <p:ext uri="{BB962C8B-B14F-4D97-AF65-F5344CB8AC3E}">
        <p14:creationId xmlns:p14="http://schemas.microsoft.com/office/powerpoint/2010/main" val="164258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 …</a:t>
            </a:r>
            <a:endParaRPr lang="en-ZA" b="1" dirty="0">
              <a:solidFill>
                <a:schemeClr val="bg1"/>
              </a:solidFill>
            </a:endParaRPr>
          </a:p>
        </p:txBody>
      </p:sp>
      <p:sp>
        <p:nvSpPr>
          <p:cNvPr id="5" name="Content Placeholder 2">
            <a:extLst>
              <a:ext uri="{FF2B5EF4-FFF2-40B4-BE49-F238E27FC236}">
                <a16:creationId xmlns:a16="http://schemas.microsoft.com/office/drawing/2014/main" id="{A5FAC020-2415-4F4B-B6AA-4D8B29091003}"/>
              </a:ext>
            </a:extLst>
          </p:cNvPr>
          <p:cNvSpPr txBox="1">
            <a:spLocks/>
          </p:cNvSpPr>
          <p:nvPr/>
        </p:nvSpPr>
        <p:spPr>
          <a:xfrm>
            <a:off x="294844" y="1324488"/>
            <a:ext cx="11413775" cy="53458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pPr>
            <a:r>
              <a:rPr lang="en-ZA" sz="1800" dirty="0">
                <a:latin typeface="Arial" panose="020B0604020202020204" pitchFamily="34" charset="0"/>
                <a:cs typeface="Arial" panose="020B0604020202020204" pitchFamily="34" charset="0"/>
              </a:rPr>
              <a:t>2.  </a:t>
            </a:r>
            <a:r>
              <a:rPr lang="en-ZA" sz="1800" b="1" u="sng" dirty="0">
                <a:solidFill>
                  <a:srgbClr val="FF0000"/>
                </a:solidFill>
                <a:latin typeface="Arial" panose="020B0604020202020204" pitchFamily="34" charset="0"/>
                <a:cs typeface="Arial" panose="020B0604020202020204" pitchFamily="34" charset="0"/>
              </a:rPr>
              <a:t>Open Secrets Litigation</a:t>
            </a:r>
          </a:p>
          <a:p>
            <a:pPr marL="285750" indent="-285750" algn="just">
              <a:lnSpc>
                <a:spcPct val="100000"/>
              </a:lnSpc>
              <a:buFont typeface="Arial" panose="020B0604020202020204" pitchFamily="34" charset="0"/>
              <a:buChar char="•"/>
            </a:pPr>
            <a:endParaRPr lang="en-ZA" sz="1800" dirty="0">
              <a:latin typeface="Arial" panose="020B0604020202020204" pitchFamily="34" charset="0"/>
              <a:cs typeface="Arial" panose="020B0604020202020204" pitchFamily="34" charset="0"/>
            </a:endParaRPr>
          </a:p>
          <a:p>
            <a:pPr marL="742950" lvl="1" indent="-285750" algn="just">
              <a:lnSpc>
                <a:spcPct val="100000"/>
              </a:lnSpc>
              <a:buFont typeface="Arial" panose="020B0604020202020204" pitchFamily="34" charset="0"/>
              <a:buChar char="•"/>
            </a:pPr>
            <a:r>
              <a:rPr lang="en-ZA" sz="1800" dirty="0">
                <a:latin typeface="Arial" panose="020B0604020202020204" pitchFamily="34" charset="0"/>
                <a:cs typeface="Arial" panose="020B0604020202020204" pitchFamily="34" charset="0"/>
              </a:rPr>
              <a:t>Around </a:t>
            </a:r>
            <a:r>
              <a:rPr lang="en-ZA" sz="1800" dirty="0">
                <a:solidFill>
                  <a:srgbClr val="FF0000"/>
                </a:solidFill>
                <a:latin typeface="Arial" panose="020B0604020202020204" pitchFamily="34" charset="0"/>
                <a:cs typeface="Arial" panose="020B0604020202020204" pitchFamily="34" charset="0"/>
              </a:rPr>
              <a:t>June 2021 SADI </a:t>
            </a:r>
            <a:r>
              <a:rPr lang="en-ZA" sz="1800" dirty="0">
                <a:latin typeface="Arial" panose="020B0604020202020204" pitchFamily="34" charset="0"/>
                <a:cs typeface="Arial" panose="020B0604020202020204" pitchFamily="34" charset="0"/>
              </a:rPr>
              <a:t>was confronted with the news that certain NGO’s had approached our Courts with a view of asking our </a:t>
            </a:r>
            <a:r>
              <a:rPr lang="en-ZA" sz="1800" dirty="0">
                <a:solidFill>
                  <a:srgbClr val="FF0000"/>
                </a:solidFill>
                <a:latin typeface="Arial" panose="020B0604020202020204" pitchFamily="34" charset="0"/>
                <a:cs typeface="Arial" panose="020B0604020202020204" pitchFamily="34" charset="0"/>
              </a:rPr>
              <a:t>Courts to review permits issued by the NCACC </a:t>
            </a:r>
            <a:r>
              <a:rPr lang="en-ZA" sz="1800" dirty="0">
                <a:latin typeface="Arial" panose="020B0604020202020204" pitchFamily="34" charset="0"/>
                <a:cs typeface="Arial" panose="020B0604020202020204" pitchFamily="34" charset="0"/>
              </a:rPr>
              <a:t>to companies doing business in </a:t>
            </a:r>
            <a:r>
              <a:rPr lang="en-ZA" sz="1800" dirty="0">
                <a:solidFill>
                  <a:srgbClr val="FF0000"/>
                </a:solidFill>
                <a:latin typeface="Arial" panose="020B0604020202020204" pitchFamily="34" charset="0"/>
                <a:cs typeface="Arial" panose="020B0604020202020204" pitchFamily="34" charset="0"/>
              </a:rPr>
              <a:t>KSA and UAE</a:t>
            </a:r>
            <a:r>
              <a:rPr lang="en-ZA" sz="1800" dirty="0">
                <a:latin typeface="Arial" panose="020B0604020202020204" pitchFamily="34" charset="0"/>
                <a:cs typeface="Arial" panose="020B0604020202020204" pitchFamily="34" charset="0"/>
              </a:rPr>
              <a:t>.</a:t>
            </a:r>
          </a:p>
          <a:p>
            <a:pPr marL="742950" lvl="1" indent="-285750" algn="just">
              <a:lnSpc>
                <a:spcPct val="100000"/>
              </a:lnSpc>
              <a:buFont typeface="Arial" panose="020B0604020202020204" pitchFamily="34" charset="0"/>
              <a:buChar char="•"/>
            </a:pPr>
            <a:r>
              <a:rPr lang="en-ZA" sz="1800" dirty="0">
                <a:latin typeface="Arial" panose="020B0604020202020204" pitchFamily="34" charset="0"/>
                <a:cs typeface="Arial" panose="020B0604020202020204" pitchFamily="34" charset="0"/>
              </a:rPr>
              <a:t>37 SADI companies were served with papers in this regard.</a:t>
            </a:r>
          </a:p>
          <a:p>
            <a:pPr marL="742950" lvl="1" indent="-285750" algn="just">
              <a:lnSpc>
                <a:spcPct val="100000"/>
              </a:lnSpc>
              <a:buFont typeface="Arial" panose="020B0604020202020204" pitchFamily="34" charset="0"/>
              <a:buChar char="•"/>
            </a:pPr>
            <a:r>
              <a:rPr lang="en-ZA" sz="1800" dirty="0">
                <a:latin typeface="Arial" panose="020B0604020202020204" pitchFamily="34" charset="0"/>
                <a:cs typeface="Arial" panose="020B0604020202020204" pitchFamily="34" charset="0"/>
              </a:rPr>
              <a:t>The case is still before the courts and as such very little can be said about it.</a:t>
            </a:r>
          </a:p>
          <a:p>
            <a:pPr marL="742950" lvl="1" indent="-285750" algn="just">
              <a:lnSpc>
                <a:spcPct val="100000"/>
              </a:lnSpc>
              <a:buFont typeface="Arial" panose="020B0604020202020204" pitchFamily="34" charset="0"/>
              <a:buChar char="•"/>
            </a:pPr>
            <a:r>
              <a:rPr lang="en-ZA" sz="1800" dirty="0">
                <a:latin typeface="Arial" panose="020B0604020202020204" pitchFamily="34" charset="0"/>
                <a:cs typeface="Arial" panose="020B0604020202020204" pitchFamily="34" charset="0"/>
              </a:rPr>
              <a:t>However, it is important that government efforts to oppose this matter continue to be supported and resources made available. </a:t>
            </a:r>
          </a:p>
          <a:p>
            <a:pPr marL="742950" lvl="1" indent="-285750" algn="just">
              <a:lnSpc>
                <a:spcPct val="100000"/>
              </a:lnSpc>
              <a:buFont typeface="Arial" panose="020B0604020202020204" pitchFamily="34" charset="0"/>
              <a:buChar char="•"/>
            </a:pPr>
            <a:endParaRPr lang="en-ZA" sz="1800" dirty="0">
              <a:latin typeface="Arial" panose="020B0604020202020204" pitchFamily="34" charset="0"/>
              <a:cs typeface="Arial" panose="020B0604020202020204" pitchFamily="34" charset="0"/>
            </a:endParaRPr>
          </a:p>
          <a:p>
            <a:pPr marL="1200150" lvl="2" indent="-285750" algn="just">
              <a:lnSpc>
                <a:spcPct val="100000"/>
              </a:lnSpc>
              <a:buFontTx/>
              <a:buChar char="-"/>
            </a:pPr>
            <a:r>
              <a:rPr lang="en-ZA" dirty="0">
                <a:latin typeface="Arial" panose="020B0604020202020204" pitchFamily="34" charset="0"/>
                <a:cs typeface="Arial" panose="020B0604020202020204" pitchFamily="34" charset="0"/>
              </a:rPr>
              <a:t>The </a:t>
            </a:r>
            <a:r>
              <a:rPr lang="en-ZA" dirty="0">
                <a:solidFill>
                  <a:srgbClr val="FF0000"/>
                </a:solidFill>
                <a:latin typeface="Arial" panose="020B0604020202020204" pitchFamily="34" charset="0"/>
                <a:cs typeface="Arial" panose="020B0604020202020204" pitchFamily="34" charset="0"/>
              </a:rPr>
              <a:t>potential impact of this case</a:t>
            </a:r>
            <a:r>
              <a:rPr lang="en-ZA" dirty="0">
                <a:latin typeface="Arial" panose="020B0604020202020204" pitchFamily="34" charset="0"/>
                <a:cs typeface="Arial" panose="020B0604020202020204" pitchFamily="34" charset="0"/>
              </a:rPr>
              <a:t>, should it be lost, would have on the Defence Industry is to ghastly to contemplate.</a:t>
            </a:r>
          </a:p>
          <a:p>
            <a:pPr lvl="2" algn="just">
              <a:lnSpc>
                <a:spcPct val="100000"/>
              </a:lnSpc>
            </a:pPr>
            <a:endParaRPr lang="en-ZA" dirty="0">
              <a:latin typeface="Arial" panose="020B0604020202020204" pitchFamily="34" charset="0"/>
              <a:cs typeface="Arial" panose="020B0604020202020204" pitchFamily="34" charset="0"/>
            </a:endParaRPr>
          </a:p>
          <a:p>
            <a:pPr marL="742950" lvl="1" indent="-285750" algn="just">
              <a:lnSpc>
                <a:spcPct val="100000"/>
              </a:lnSpc>
              <a:buFont typeface="Arial" panose="020B0604020202020204" pitchFamily="34" charset="0"/>
              <a:buChar char="•"/>
            </a:pPr>
            <a:r>
              <a:rPr lang="en-ZA" sz="1800" dirty="0">
                <a:latin typeface="Arial" panose="020B0604020202020204" pitchFamily="34" charset="0"/>
                <a:cs typeface="Arial" panose="020B0604020202020204" pitchFamily="34" charset="0"/>
              </a:rPr>
              <a:t>There must be a coordinated and unified approach to defending the case – </a:t>
            </a:r>
            <a:r>
              <a:rPr lang="en-ZA" sz="1800" dirty="0">
                <a:solidFill>
                  <a:srgbClr val="FF0000"/>
                </a:solidFill>
                <a:latin typeface="Arial" panose="020B0604020202020204" pitchFamily="34" charset="0"/>
                <a:cs typeface="Arial" panose="020B0604020202020204" pitchFamily="34" charset="0"/>
              </a:rPr>
              <a:t>industry believes that government must take the lead </a:t>
            </a:r>
            <a:r>
              <a:rPr lang="en-ZA" sz="1800" dirty="0">
                <a:latin typeface="Arial" panose="020B0604020202020204" pitchFamily="34" charset="0"/>
                <a:cs typeface="Arial" panose="020B0604020202020204" pitchFamily="34" charset="0"/>
              </a:rPr>
              <a:t>in this regard.</a:t>
            </a:r>
          </a:p>
        </p:txBody>
      </p:sp>
      <p:sp>
        <p:nvSpPr>
          <p:cNvPr id="7" name="TextBox 6">
            <a:extLst>
              <a:ext uri="{FF2B5EF4-FFF2-40B4-BE49-F238E27FC236}">
                <a16:creationId xmlns:a16="http://schemas.microsoft.com/office/drawing/2014/main" id="{6FBF78D2-8AD8-4C5A-A619-4DA4110214F8}"/>
              </a:ext>
            </a:extLst>
          </p:cNvPr>
          <p:cNvSpPr txBox="1"/>
          <p:nvPr/>
        </p:nvSpPr>
        <p:spPr>
          <a:xfrm>
            <a:off x="221942" y="852256"/>
            <a:ext cx="3080552" cy="369332"/>
          </a:xfrm>
          <a:prstGeom prst="rect">
            <a:avLst/>
          </a:prstGeom>
          <a:solidFill>
            <a:srgbClr val="FF0000"/>
          </a:solidFill>
        </p:spPr>
        <p:txBody>
          <a:bodyPr wrap="square" rtlCol="0">
            <a:spAutoFit/>
          </a:bodyPr>
          <a:lstStyle/>
          <a:p>
            <a:r>
              <a:rPr lang="en-US" b="1" dirty="0">
                <a:solidFill>
                  <a:schemeClr val="bg1"/>
                </a:solidFill>
                <a:latin typeface="Arial Black" panose="020B0A04020102020204" pitchFamily="34" charset="0"/>
              </a:rPr>
              <a:t>Industry Challenges … </a:t>
            </a:r>
            <a:endParaRPr lang="en-ZA"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670486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Strategic Interventions</a:t>
            </a:r>
            <a:endParaRPr lang="en-ZA" b="1" dirty="0">
              <a:solidFill>
                <a:schemeClr val="bg1"/>
              </a:solidFill>
            </a:endParaRPr>
          </a:p>
        </p:txBody>
      </p:sp>
      <p:sp>
        <p:nvSpPr>
          <p:cNvPr id="3" name="TextBox 2">
            <a:extLst>
              <a:ext uri="{FF2B5EF4-FFF2-40B4-BE49-F238E27FC236}">
                <a16:creationId xmlns:a16="http://schemas.microsoft.com/office/drawing/2014/main" id="{0F8FFB56-AE53-4ED3-83DA-DC4CD9DD09F6}"/>
              </a:ext>
            </a:extLst>
          </p:cNvPr>
          <p:cNvSpPr txBox="1"/>
          <p:nvPr/>
        </p:nvSpPr>
        <p:spPr>
          <a:xfrm>
            <a:off x="97343" y="717255"/>
            <a:ext cx="4580878" cy="369332"/>
          </a:xfrm>
          <a:prstGeom prst="rect">
            <a:avLst/>
          </a:prstGeom>
          <a:solidFill>
            <a:schemeClr val="accent2">
              <a:lumMod val="50000"/>
            </a:schemeClr>
          </a:solidFill>
        </p:spPr>
        <p:txBody>
          <a:bodyPr wrap="square" rtlCol="0">
            <a:spAutoFit/>
          </a:bodyPr>
          <a:lstStyle/>
          <a:p>
            <a:r>
              <a:rPr lang="en-US" b="1" dirty="0">
                <a:solidFill>
                  <a:schemeClr val="bg1"/>
                </a:solidFill>
              </a:rPr>
              <a:t>1.  Aerospace and Defence Master Plan </a:t>
            </a:r>
            <a:endParaRPr lang="en-ZA" b="1" dirty="0">
              <a:solidFill>
                <a:schemeClr val="bg1"/>
              </a:solidFill>
            </a:endParaRPr>
          </a:p>
        </p:txBody>
      </p:sp>
      <p:sp>
        <p:nvSpPr>
          <p:cNvPr id="8" name="TextBox 7">
            <a:extLst>
              <a:ext uri="{FF2B5EF4-FFF2-40B4-BE49-F238E27FC236}">
                <a16:creationId xmlns:a16="http://schemas.microsoft.com/office/drawing/2014/main" id="{B742DA54-3574-44C7-AF1B-AC5A48CC3B63}"/>
              </a:ext>
            </a:extLst>
          </p:cNvPr>
          <p:cNvSpPr txBox="1"/>
          <p:nvPr/>
        </p:nvSpPr>
        <p:spPr>
          <a:xfrm>
            <a:off x="653043" y="1139699"/>
            <a:ext cx="10885912" cy="723275"/>
          </a:xfrm>
          <a:prstGeom prst="rect">
            <a:avLst/>
          </a:prstGeom>
          <a:noFill/>
        </p:spPr>
        <p:txBody>
          <a:bodyPr wrap="square">
            <a:spAutoFit/>
          </a:bodyPr>
          <a:lstStyle/>
          <a:p>
            <a:pPr fontAlgn="base">
              <a:spcBef>
                <a:spcPct val="0"/>
              </a:spcBef>
              <a:spcAft>
                <a:spcPts val="600"/>
              </a:spcAft>
            </a:pPr>
            <a:r>
              <a:rPr lang="en-ZA" altLang="en-US" sz="1800" dirty="0">
                <a:solidFill>
                  <a:srgbClr val="000000"/>
                </a:solidFill>
                <a:latin typeface="Arial" panose="020B0604020202020204" pitchFamily="34" charset="0"/>
                <a:cs typeface="Arial" panose="020B0604020202020204" pitchFamily="34" charset="0"/>
              </a:rPr>
              <a:t>Aerospace and Defence Masterplan was adopted in October 2020.</a:t>
            </a:r>
          </a:p>
          <a:p>
            <a:pPr fontAlgn="base">
              <a:spcBef>
                <a:spcPct val="0"/>
              </a:spcBef>
              <a:spcAft>
                <a:spcPts val="600"/>
              </a:spcAft>
            </a:pPr>
            <a:r>
              <a:rPr lang="en-ZA" altLang="en-US" sz="1800" dirty="0">
                <a:solidFill>
                  <a:srgbClr val="000000"/>
                </a:solidFill>
                <a:latin typeface="Arial" panose="020B0604020202020204" pitchFamily="34" charset="0"/>
                <a:cs typeface="Arial" panose="020B0604020202020204" pitchFamily="34" charset="0"/>
              </a:rPr>
              <a:t>The Master Plan is premised on </a:t>
            </a:r>
            <a:r>
              <a:rPr lang="en-ZA" altLang="en-US" sz="1800" dirty="0">
                <a:solidFill>
                  <a:srgbClr val="FF0000"/>
                </a:solidFill>
                <a:latin typeface="Arial" panose="020B0604020202020204" pitchFamily="34" charset="0"/>
                <a:cs typeface="Arial" panose="020B0604020202020204" pitchFamily="34" charset="0"/>
              </a:rPr>
              <a:t>4 Pillars </a:t>
            </a:r>
            <a:r>
              <a:rPr lang="en-ZA" altLang="en-US" sz="1800" dirty="0">
                <a:solidFill>
                  <a:srgbClr val="000000"/>
                </a:solidFill>
                <a:latin typeface="Arial" panose="020B0604020202020204" pitchFamily="34" charset="0"/>
                <a:cs typeface="Arial" panose="020B0604020202020204" pitchFamily="34" charset="0"/>
              </a:rPr>
              <a:t>to be implemented through </a:t>
            </a:r>
            <a:r>
              <a:rPr lang="en-ZA" altLang="en-US" sz="1800" dirty="0">
                <a:solidFill>
                  <a:srgbClr val="FF0000"/>
                </a:solidFill>
                <a:latin typeface="Arial" panose="020B0604020202020204" pitchFamily="34" charset="0"/>
                <a:cs typeface="Arial" panose="020B0604020202020204" pitchFamily="34" charset="0"/>
              </a:rPr>
              <a:t>13 programmes</a:t>
            </a:r>
          </a:p>
        </p:txBody>
      </p:sp>
      <p:graphicFrame>
        <p:nvGraphicFramePr>
          <p:cNvPr id="5" name="Table 5">
            <a:extLst>
              <a:ext uri="{FF2B5EF4-FFF2-40B4-BE49-F238E27FC236}">
                <a16:creationId xmlns:a16="http://schemas.microsoft.com/office/drawing/2014/main" id="{9D44CDD2-6A5E-48F4-B790-F3BF076B3B65}"/>
              </a:ext>
            </a:extLst>
          </p:cNvPr>
          <p:cNvGraphicFramePr>
            <a:graphicFrameLocks noGrp="1"/>
          </p:cNvGraphicFramePr>
          <p:nvPr>
            <p:extLst>
              <p:ext uri="{D42A27DB-BD31-4B8C-83A1-F6EECF244321}">
                <p14:modId xmlns:p14="http://schemas.microsoft.com/office/powerpoint/2010/main" val="3608778856"/>
              </p:ext>
            </p:extLst>
          </p:nvPr>
        </p:nvGraphicFramePr>
        <p:xfrm>
          <a:off x="394316" y="1865371"/>
          <a:ext cx="10266510" cy="5059680"/>
        </p:xfrm>
        <a:graphic>
          <a:graphicData uri="http://schemas.openxmlformats.org/drawingml/2006/table">
            <a:tbl>
              <a:tblPr firstRow="1" bandRow="1">
                <a:tableStyleId>{5C22544A-7EE6-4342-B048-85BDC9FD1C3A}</a:tableStyleId>
              </a:tblPr>
              <a:tblGrid>
                <a:gridCol w="1511300">
                  <a:extLst>
                    <a:ext uri="{9D8B030D-6E8A-4147-A177-3AD203B41FA5}">
                      <a16:colId xmlns:a16="http://schemas.microsoft.com/office/drawing/2014/main" val="655757291"/>
                    </a:ext>
                  </a:extLst>
                </a:gridCol>
                <a:gridCol w="2400300">
                  <a:extLst>
                    <a:ext uri="{9D8B030D-6E8A-4147-A177-3AD203B41FA5}">
                      <a16:colId xmlns:a16="http://schemas.microsoft.com/office/drawing/2014/main" val="2249853063"/>
                    </a:ext>
                  </a:extLst>
                </a:gridCol>
                <a:gridCol w="1877786">
                  <a:extLst>
                    <a:ext uri="{9D8B030D-6E8A-4147-A177-3AD203B41FA5}">
                      <a16:colId xmlns:a16="http://schemas.microsoft.com/office/drawing/2014/main" val="4178047728"/>
                    </a:ext>
                  </a:extLst>
                </a:gridCol>
                <a:gridCol w="2423822">
                  <a:extLst>
                    <a:ext uri="{9D8B030D-6E8A-4147-A177-3AD203B41FA5}">
                      <a16:colId xmlns:a16="http://schemas.microsoft.com/office/drawing/2014/main" val="1087606737"/>
                    </a:ext>
                  </a:extLst>
                </a:gridCol>
                <a:gridCol w="2053302">
                  <a:extLst>
                    <a:ext uri="{9D8B030D-6E8A-4147-A177-3AD203B41FA5}">
                      <a16:colId xmlns:a16="http://schemas.microsoft.com/office/drawing/2014/main" val="1912184409"/>
                    </a:ext>
                  </a:extLst>
                </a:gridCol>
              </a:tblGrid>
              <a:tr h="809701">
                <a:tc>
                  <a:txBody>
                    <a:bodyPr/>
                    <a:lstStyle/>
                    <a:p>
                      <a:endParaRPr lang="en-ZA" sz="1600" dirty="0"/>
                    </a:p>
                  </a:txBody>
                  <a:tcPr>
                    <a:solidFill>
                      <a:schemeClr val="accent2">
                        <a:lumMod val="40000"/>
                        <a:lumOff val="60000"/>
                      </a:schemeClr>
                    </a:solidFill>
                  </a:tcPr>
                </a:tc>
                <a:tc>
                  <a:txBody>
                    <a:bodyPr/>
                    <a:lstStyle/>
                    <a:p>
                      <a:pPr algn="ctr"/>
                      <a:r>
                        <a:rPr lang="en-US" sz="1600" dirty="0">
                          <a:solidFill>
                            <a:srgbClr val="FF0000"/>
                          </a:solidFill>
                        </a:rPr>
                        <a:t>Pillar One:  </a:t>
                      </a:r>
                    </a:p>
                    <a:p>
                      <a:pPr algn="ctr"/>
                      <a:r>
                        <a:rPr lang="en-US" sz="1600" dirty="0">
                          <a:solidFill>
                            <a:schemeClr val="tx1"/>
                          </a:solidFill>
                        </a:rPr>
                        <a:t>Market Access</a:t>
                      </a:r>
                      <a:endParaRPr lang="en-ZA" sz="1600" dirty="0">
                        <a:solidFill>
                          <a:schemeClr val="tx1"/>
                        </a:solidFill>
                      </a:endParaRPr>
                    </a:p>
                  </a:txBody>
                  <a:tcPr>
                    <a:solidFill>
                      <a:schemeClr val="accent2">
                        <a:lumMod val="40000"/>
                        <a:lumOff val="60000"/>
                      </a:schemeClr>
                    </a:solidFill>
                  </a:tcPr>
                </a:tc>
                <a:tc>
                  <a:txBody>
                    <a:bodyPr/>
                    <a:lstStyle/>
                    <a:p>
                      <a:pPr algn="ctr"/>
                      <a:r>
                        <a:rPr lang="en-US" sz="1600" b="1" kern="1200" dirty="0">
                          <a:solidFill>
                            <a:srgbClr val="FF0000"/>
                          </a:solidFill>
                          <a:latin typeface="+mn-lt"/>
                          <a:ea typeface="+mn-ea"/>
                          <a:cs typeface="+mn-cs"/>
                        </a:rPr>
                        <a:t>Pillar Two: </a:t>
                      </a:r>
                    </a:p>
                    <a:p>
                      <a:pPr algn="ctr"/>
                      <a:r>
                        <a:rPr lang="en-US" sz="1600" dirty="0">
                          <a:solidFill>
                            <a:schemeClr val="tx1"/>
                          </a:solidFill>
                        </a:rPr>
                        <a:t>Localisation</a:t>
                      </a:r>
                      <a:endParaRPr lang="en-ZA" sz="1600" dirty="0">
                        <a:solidFill>
                          <a:schemeClr val="tx1"/>
                        </a:solidFill>
                      </a:endParaRPr>
                    </a:p>
                  </a:txBody>
                  <a:tcPr>
                    <a:solidFill>
                      <a:schemeClr val="accent2">
                        <a:lumMod val="40000"/>
                        <a:lumOff val="60000"/>
                      </a:schemeClr>
                    </a:solidFill>
                  </a:tcPr>
                </a:tc>
                <a:tc>
                  <a:txBody>
                    <a:bodyPr/>
                    <a:lstStyle/>
                    <a:p>
                      <a:pPr algn="ctr"/>
                      <a:r>
                        <a:rPr lang="en-US" sz="1600" b="1" kern="1200" dirty="0">
                          <a:solidFill>
                            <a:srgbClr val="FF0000"/>
                          </a:solidFill>
                          <a:latin typeface="+mn-lt"/>
                          <a:ea typeface="+mn-ea"/>
                          <a:cs typeface="+mn-cs"/>
                        </a:rPr>
                        <a:t>Pillar Three: </a:t>
                      </a:r>
                    </a:p>
                    <a:p>
                      <a:pPr algn="ctr"/>
                      <a:r>
                        <a:rPr lang="en-US" sz="1600" dirty="0">
                          <a:solidFill>
                            <a:schemeClr val="tx1"/>
                          </a:solidFill>
                        </a:rPr>
                        <a:t>Increase Industry Competitiveness</a:t>
                      </a:r>
                      <a:endParaRPr lang="en-ZA" sz="1600" dirty="0">
                        <a:solidFill>
                          <a:schemeClr val="tx1"/>
                        </a:solidFill>
                      </a:endParaRPr>
                    </a:p>
                  </a:txBody>
                  <a:tcPr>
                    <a:solidFill>
                      <a:schemeClr val="accent2">
                        <a:lumMod val="40000"/>
                        <a:lumOff val="60000"/>
                      </a:schemeClr>
                    </a:solidFill>
                  </a:tcPr>
                </a:tc>
                <a:tc>
                  <a:txBody>
                    <a:bodyPr/>
                    <a:lstStyle/>
                    <a:p>
                      <a:pPr algn="ctr"/>
                      <a:r>
                        <a:rPr lang="en-US" sz="1600" b="1" kern="1200" dirty="0">
                          <a:solidFill>
                            <a:srgbClr val="FF0000"/>
                          </a:solidFill>
                          <a:latin typeface="+mn-lt"/>
                          <a:ea typeface="+mn-ea"/>
                          <a:cs typeface="+mn-cs"/>
                        </a:rPr>
                        <a:t>Pillar Four: Human </a:t>
                      </a:r>
                      <a:r>
                        <a:rPr lang="en-US" sz="1600" dirty="0">
                          <a:solidFill>
                            <a:schemeClr val="tx1"/>
                          </a:solidFill>
                        </a:rPr>
                        <a:t>Development &amp; Inclusion</a:t>
                      </a:r>
                      <a:endParaRPr lang="en-ZA" sz="16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3356253897"/>
                  </a:ext>
                </a:extLst>
              </a:tr>
              <a:tr h="809701">
                <a:tc>
                  <a:txBody>
                    <a:bodyPr/>
                    <a:lstStyle/>
                    <a:p>
                      <a:r>
                        <a:rPr lang="en-US" sz="1800" b="1" dirty="0"/>
                        <a:t>Programmes </a:t>
                      </a:r>
                      <a:endParaRPr lang="en-ZA" sz="1800" b="1" dirty="0"/>
                    </a:p>
                  </a:txBody>
                  <a:tcPr anchor="ctr"/>
                </a:tc>
                <a:tc>
                  <a:txBody>
                    <a:bodyPr/>
                    <a:lstStyle/>
                    <a:p>
                      <a:pPr marL="342900" indent="-342900">
                        <a:buFont typeface="+mj-lt"/>
                        <a:buAutoNum type="arabicParenR"/>
                      </a:pPr>
                      <a:r>
                        <a:rPr lang="en-US" sz="1600" dirty="0"/>
                        <a:t>Double exports of South African defence products</a:t>
                      </a:r>
                    </a:p>
                    <a:p>
                      <a:pPr marL="342900" indent="-342900">
                        <a:buFont typeface="+mj-lt"/>
                        <a:buAutoNum type="arabicParenR"/>
                      </a:pPr>
                      <a:r>
                        <a:rPr lang="en-US" sz="1600" dirty="0"/>
                        <a:t>Govt-to-Govt aerospace and defence marketing programme</a:t>
                      </a:r>
                    </a:p>
                    <a:p>
                      <a:pPr marL="342900" indent="-342900">
                        <a:buFont typeface="+mj-lt"/>
                        <a:buAutoNum type="arabicParenR"/>
                      </a:pPr>
                      <a:r>
                        <a:rPr lang="en-US" sz="1600" dirty="0"/>
                        <a:t>Increase budget for Special Defence Account </a:t>
                      </a:r>
                    </a:p>
                    <a:p>
                      <a:pPr marL="342900" indent="-342900">
                        <a:buFont typeface="+mj-lt"/>
                        <a:buAutoNum type="arabicParenR"/>
                      </a:pPr>
                      <a:r>
                        <a:rPr lang="en-US" sz="1600" dirty="0"/>
                        <a:t>Implement African MRO hub and centre of excellence inside ORT SEZ </a:t>
                      </a:r>
                      <a:endParaRPr lang="en-ZA" sz="1600" dirty="0"/>
                    </a:p>
                  </a:txBody>
                  <a:tcPr/>
                </a:tc>
                <a:tc>
                  <a:txBody>
                    <a:bodyPr/>
                    <a:lstStyle/>
                    <a:p>
                      <a:pPr marL="342900" indent="-342900">
                        <a:buFont typeface="+mj-lt"/>
                        <a:buAutoNum type="arabicParenR" startAt="5"/>
                      </a:pPr>
                      <a:r>
                        <a:rPr lang="en-US" sz="1600" dirty="0"/>
                        <a:t>Replace imports of selected products to achieve 100% local production</a:t>
                      </a:r>
                    </a:p>
                    <a:p>
                      <a:pPr marL="342900" indent="-342900">
                        <a:buFont typeface="+mj-lt"/>
                        <a:buAutoNum type="arabicParenR" startAt="5"/>
                      </a:pPr>
                      <a:r>
                        <a:rPr lang="en-US" sz="1600" dirty="0"/>
                        <a:t>Implement at least two confirmed home build programmes as identified in 2021</a:t>
                      </a:r>
                    </a:p>
                    <a:p>
                      <a:pPr marL="342900" indent="-342900">
                        <a:buFont typeface="+mj-lt"/>
                        <a:buAutoNum type="arabicParenR" startAt="5"/>
                      </a:pPr>
                      <a:r>
                        <a:rPr lang="en-US" sz="1600" dirty="0"/>
                        <a:t>Implement catalytic Space programmes</a:t>
                      </a:r>
                      <a:endParaRPr lang="en-ZA" sz="16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arenR" startAt="8"/>
                        <a:tabLst/>
                        <a:defRPr/>
                      </a:pPr>
                      <a:r>
                        <a:rPr lang="en-US" sz="1600" dirty="0"/>
                        <a:t>Implement the Centurion Aerospace Village</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startAt="8"/>
                        <a:tabLst/>
                        <a:defRPr/>
                      </a:pPr>
                      <a:r>
                        <a:rPr lang="en-US" sz="1600" dirty="0"/>
                        <a:t>Implement funding and finance support mechanisms for the industry</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startAt="8"/>
                        <a:tabLst/>
                        <a:defRPr/>
                      </a:pPr>
                      <a:r>
                        <a:rPr lang="en-US" sz="1600" dirty="0"/>
                        <a:t>Review South African state and private sector IP portfolio for commercialisation and revenue generation</a:t>
                      </a:r>
                    </a:p>
                    <a:p>
                      <a:endParaRPr lang="en-ZA" sz="1600" dirty="0"/>
                    </a:p>
                  </a:txBody>
                  <a:tcPr/>
                </a:tc>
                <a:tc>
                  <a:txBody>
                    <a:bodyPr/>
                    <a:lstStyle/>
                    <a:p>
                      <a:pPr marL="342900" indent="-342900">
                        <a:buFont typeface="+mj-lt"/>
                        <a:buAutoNum type="arabicParenR" startAt="11"/>
                      </a:pPr>
                      <a:r>
                        <a:rPr lang="en-US" sz="1600" dirty="0"/>
                        <a:t>Retention and development of advanced skills, and job retention and growth in the overall A&amp;D ecosystem</a:t>
                      </a:r>
                    </a:p>
                    <a:p>
                      <a:pPr marL="342900" indent="-342900">
                        <a:buFont typeface="+mj-lt"/>
                        <a:buAutoNum type="arabicParenR" startAt="11"/>
                      </a:pPr>
                      <a:r>
                        <a:rPr lang="en-US" sz="1600" dirty="0"/>
                        <a:t>Increase local capacity via the Bilateral Aviation Safety Agreement (BASA) and  Intelligent Pilot Assistant (IPA)</a:t>
                      </a:r>
                    </a:p>
                    <a:p>
                      <a:pPr marL="342900" indent="-342900">
                        <a:buFont typeface="+mj-lt"/>
                        <a:buAutoNum type="arabicParenR" startAt="11"/>
                      </a:pPr>
                      <a:r>
                        <a:rPr lang="en-US" sz="1600" dirty="0"/>
                        <a:t>Design and implement SA-ARPA</a:t>
                      </a:r>
                      <a:endParaRPr lang="en-ZA" sz="1600" dirty="0"/>
                    </a:p>
                  </a:txBody>
                  <a:tcPr/>
                </a:tc>
                <a:extLst>
                  <a:ext uri="{0D108BD9-81ED-4DB2-BD59-A6C34878D82A}">
                    <a16:rowId xmlns:a16="http://schemas.microsoft.com/office/drawing/2014/main" val="3587263706"/>
                  </a:ext>
                </a:extLst>
              </a:tr>
            </a:tbl>
          </a:graphicData>
        </a:graphic>
      </p:graphicFrame>
    </p:spTree>
    <p:extLst>
      <p:ext uri="{BB962C8B-B14F-4D97-AF65-F5344CB8AC3E}">
        <p14:creationId xmlns:p14="http://schemas.microsoft.com/office/powerpoint/2010/main" val="134309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Strategic Interventions</a:t>
            </a:r>
            <a:endParaRPr lang="en-ZA" b="1" dirty="0">
              <a:solidFill>
                <a:schemeClr val="bg1"/>
              </a:solidFill>
            </a:endParaRPr>
          </a:p>
        </p:txBody>
      </p:sp>
      <p:sp>
        <p:nvSpPr>
          <p:cNvPr id="3" name="TextBox 2">
            <a:extLst>
              <a:ext uri="{FF2B5EF4-FFF2-40B4-BE49-F238E27FC236}">
                <a16:creationId xmlns:a16="http://schemas.microsoft.com/office/drawing/2014/main" id="{0F8FFB56-AE53-4ED3-83DA-DC4CD9DD09F6}"/>
              </a:ext>
            </a:extLst>
          </p:cNvPr>
          <p:cNvSpPr txBox="1"/>
          <p:nvPr/>
        </p:nvSpPr>
        <p:spPr>
          <a:xfrm>
            <a:off x="177553" y="854752"/>
            <a:ext cx="4580878" cy="369332"/>
          </a:xfrm>
          <a:prstGeom prst="rect">
            <a:avLst/>
          </a:prstGeom>
          <a:solidFill>
            <a:schemeClr val="accent2">
              <a:lumMod val="50000"/>
            </a:schemeClr>
          </a:solidFill>
        </p:spPr>
        <p:txBody>
          <a:bodyPr wrap="square" rtlCol="0">
            <a:spAutoFit/>
          </a:bodyPr>
          <a:lstStyle/>
          <a:p>
            <a:r>
              <a:rPr lang="en-US" b="1" dirty="0">
                <a:solidFill>
                  <a:schemeClr val="bg1"/>
                </a:solidFill>
              </a:rPr>
              <a:t>1.  Aerospace and Defence Master Plan …</a:t>
            </a:r>
            <a:endParaRPr lang="en-ZA" b="1" dirty="0">
              <a:solidFill>
                <a:schemeClr val="bg1"/>
              </a:solidFill>
            </a:endParaRPr>
          </a:p>
        </p:txBody>
      </p:sp>
      <p:sp>
        <p:nvSpPr>
          <p:cNvPr id="8" name="TextBox 7">
            <a:extLst>
              <a:ext uri="{FF2B5EF4-FFF2-40B4-BE49-F238E27FC236}">
                <a16:creationId xmlns:a16="http://schemas.microsoft.com/office/drawing/2014/main" id="{B742DA54-3574-44C7-AF1B-AC5A48CC3B63}"/>
              </a:ext>
            </a:extLst>
          </p:cNvPr>
          <p:cNvSpPr txBox="1"/>
          <p:nvPr/>
        </p:nvSpPr>
        <p:spPr>
          <a:xfrm>
            <a:off x="805979" y="1427457"/>
            <a:ext cx="10885912" cy="3416320"/>
          </a:xfrm>
          <a:prstGeom prst="rect">
            <a:avLst/>
          </a:prstGeom>
          <a:noFill/>
        </p:spPr>
        <p:txBody>
          <a:bodyPr wrap="square">
            <a:spAutoFit/>
          </a:bodyPr>
          <a:lstStyle/>
          <a:p>
            <a:pPr fontAlgn="base">
              <a:spcBef>
                <a:spcPct val="0"/>
              </a:spcBef>
              <a:spcAft>
                <a:spcPct val="100000"/>
              </a:spcAft>
              <a:buFont typeface="Arial" panose="020B0604020202020204" pitchFamily="34" charset="0"/>
              <a:buChar char="•"/>
            </a:pPr>
            <a:r>
              <a:rPr lang="en-ZA" altLang="en-US" sz="1800" dirty="0">
                <a:solidFill>
                  <a:srgbClr val="000000"/>
                </a:solidFill>
                <a:latin typeface="Arial" panose="020B0604020202020204" pitchFamily="34" charset="0"/>
                <a:cs typeface="Arial" panose="020B0604020202020204" pitchFamily="34" charset="0"/>
              </a:rPr>
              <a:t> The Master Plan called for the establishment of the </a:t>
            </a:r>
            <a:r>
              <a:rPr lang="en-ZA" altLang="en-US" sz="1800" dirty="0">
                <a:solidFill>
                  <a:srgbClr val="FF0000"/>
                </a:solidFill>
                <a:latin typeface="Arial" panose="020B0604020202020204" pitchFamily="34" charset="0"/>
                <a:cs typeface="Arial" panose="020B0604020202020204" pitchFamily="34" charset="0"/>
              </a:rPr>
              <a:t>Executive Oversight Committee (EOC) </a:t>
            </a:r>
            <a:r>
              <a:rPr lang="en-ZA" altLang="en-US" sz="1800" dirty="0">
                <a:solidFill>
                  <a:srgbClr val="000000"/>
                </a:solidFill>
                <a:latin typeface="Arial" panose="020B0604020202020204" pitchFamily="34" charset="0"/>
                <a:cs typeface="Arial" panose="020B0604020202020204" pitchFamily="34" charset="0"/>
              </a:rPr>
              <a:t>which was to be Chaired by the Minister of </a:t>
            </a:r>
            <a:r>
              <a:rPr lang="en-ZA" altLang="en-US" dirty="0">
                <a:solidFill>
                  <a:srgbClr val="000000"/>
                </a:solidFill>
                <a:latin typeface="Arial" panose="020B0604020202020204" pitchFamily="34" charset="0"/>
                <a:cs typeface="Arial" panose="020B0604020202020204" pitchFamily="34" charset="0"/>
              </a:rPr>
              <a:t>Public Enterprises</a:t>
            </a:r>
            <a:r>
              <a:rPr lang="en-ZA" altLang="en-US" sz="1800" dirty="0">
                <a:solidFill>
                  <a:srgbClr val="000000"/>
                </a:solidFill>
                <a:latin typeface="Arial" panose="020B0604020202020204" pitchFamily="34" charset="0"/>
                <a:cs typeface="Arial" panose="020B0604020202020204" pitchFamily="34" charset="0"/>
              </a:rPr>
              <a:t>. </a:t>
            </a:r>
          </a:p>
          <a:p>
            <a:pPr fontAlgn="base">
              <a:spcBef>
                <a:spcPct val="0"/>
              </a:spcBef>
              <a:spcAft>
                <a:spcPct val="100000"/>
              </a:spcAft>
              <a:buFont typeface="Arial" panose="020B0604020202020204" pitchFamily="34" charset="0"/>
              <a:buChar char="•"/>
            </a:pPr>
            <a:r>
              <a:rPr lang="en-ZA" altLang="en-US" dirty="0">
                <a:solidFill>
                  <a:srgbClr val="000000"/>
                </a:solidFill>
                <a:latin typeface="Arial" panose="020B0604020202020204" pitchFamily="34" charset="0"/>
                <a:cs typeface="Arial" panose="020B0604020202020204" pitchFamily="34" charset="0"/>
              </a:rPr>
              <a:t>  </a:t>
            </a:r>
            <a:r>
              <a:rPr lang="en-ZA" altLang="en-US" sz="1800" dirty="0">
                <a:solidFill>
                  <a:srgbClr val="000000"/>
                </a:solidFill>
                <a:latin typeface="Arial" panose="020B0604020202020204" pitchFamily="34" charset="0"/>
                <a:cs typeface="Arial" panose="020B0604020202020204" pitchFamily="34" charset="0"/>
              </a:rPr>
              <a:t>When it was adopted, the Masterplan was touted as the most progressive document to take the Sector forward.  It was developed jointly by all stakeholders in the Sector, and thus had the support and by-in of everyone.</a:t>
            </a:r>
          </a:p>
          <a:p>
            <a:pPr fontAlgn="base">
              <a:spcBef>
                <a:spcPct val="0"/>
              </a:spcBef>
              <a:spcAft>
                <a:spcPct val="100000"/>
              </a:spcAft>
              <a:buFont typeface="Arial" panose="020B0604020202020204" pitchFamily="34" charset="0"/>
              <a:buChar char="•"/>
            </a:pPr>
            <a:r>
              <a:rPr lang="en-ZA" altLang="en-US" sz="1800" dirty="0">
                <a:solidFill>
                  <a:srgbClr val="000000"/>
                </a:solidFill>
                <a:latin typeface="Arial" panose="020B0604020202020204" pitchFamily="34" charset="0"/>
                <a:cs typeface="Arial" panose="020B0604020202020204" pitchFamily="34" charset="0"/>
              </a:rPr>
              <a:t>   Both government and the aerospace and defence industry have to work together in operationalising the Master Plan provisions.</a:t>
            </a:r>
          </a:p>
          <a:p>
            <a:pPr fontAlgn="base">
              <a:spcBef>
                <a:spcPct val="0"/>
              </a:spcBef>
              <a:spcAft>
                <a:spcPct val="100000"/>
              </a:spcAft>
              <a:buFont typeface="Arial" panose="020B0604020202020204" pitchFamily="34" charset="0"/>
              <a:buChar char="•"/>
            </a:pPr>
            <a:r>
              <a:rPr lang="en-ZA" altLang="en-US" sz="1800" dirty="0">
                <a:solidFill>
                  <a:srgbClr val="000000"/>
                </a:solidFill>
                <a:latin typeface="Arial" panose="020B0604020202020204" pitchFamily="34" charset="0"/>
                <a:cs typeface="Arial" panose="020B0604020202020204" pitchFamily="34" charset="0"/>
              </a:rPr>
              <a:t>   It is important that we move with speed in implementing, fully, all the provisions of the Masterplan.  Parliamentary intervention is highly requested in this regard. </a:t>
            </a:r>
          </a:p>
        </p:txBody>
      </p:sp>
    </p:spTree>
    <p:extLst>
      <p:ext uri="{BB962C8B-B14F-4D97-AF65-F5344CB8AC3E}">
        <p14:creationId xmlns:p14="http://schemas.microsoft.com/office/powerpoint/2010/main" val="3300708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Strategic Interventions …</a:t>
            </a:r>
            <a:endParaRPr lang="en-ZA" b="1" dirty="0">
              <a:solidFill>
                <a:schemeClr val="bg1"/>
              </a:solidFill>
            </a:endParaRPr>
          </a:p>
        </p:txBody>
      </p:sp>
      <p:sp>
        <p:nvSpPr>
          <p:cNvPr id="2" name="TextBox 1"/>
          <p:cNvSpPr txBox="1"/>
          <p:nvPr/>
        </p:nvSpPr>
        <p:spPr>
          <a:xfrm>
            <a:off x="0" y="1224084"/>
            <a:ext cx="11804607" cy="5216813"/>
          </a:xfrm>
          <a:prstGeom prst="rect">
            <a:avLst/>
          </a:prstGeom>
          <a:noFill/>
        </p:spPr>
        <p:txBody>
          <a:bodyPr wrap="square" rtlCol="0">
            <a:spAutoFit/>
          </a:bodyPr>
          <a:lstStyle/>
          <a:p>
            <a:pPr marL="742950" lvl="1" indent="-285750" algn="just" defTabSz="449263">
              <a:spcBef>
                <a:spcPts val="300"/>
              </a:spcBef>
              <a:spcAft>
                <a:spcPts val="600"/>
              </a:spcAft>
              <a:buFont typeface="Arial" panose="020B0604020202020204" pitchFamily="34" charset="0"/>
              <a:buChar char="•"/>
            </a:pPr>
            <a:r>
              <a:rPr lang="en-ZA" dirty="0"/>
              <a:t>The </a:t>
            </a:r>
            <a:r>
              <a:rPr lang="en-ZA" b="1" dirty="0"/>
              <a:t>primary aim </a:t>
            </a:r>
            <a:r>
              <a:rPr lang="en-ZA" dirty="0"/>
              <a:t>of this initiative is to </a:t>
            </a:r>
            <a:r>
              <a:rPr lang="en-ZA" dirty="0">
                <a:solidFill>
                  <a:srgbClr val="FF0000"/>
                </a:solidFill>
              </a:rPr>
              <a:t>ensure local production </a:t>
            </a:r>
            <a:r>
              <a:rPr lang="en-ZA" dirty="0"/>
              <a:t>of small calibre weapons and ammunition; and to ensure that it is centrally procured through Armscor as a government procurement agency for all security-cluster departments and agencies. </a:t>
            </a:r>
          </a:p>
          <a:p>
            <a:pPr marL="742950" lvl="1" indent="-285750" algn="just" defTabSz="449263">
              <a:spcBef>
                <a:spcPts val="300"/>
              </a:spcBef>
              <a:spcAft>
                <a:spcPts val="600"/>
              </a:spcAft>
              <a:buFont typeface="Arial" panose="020B0604020202020204" pitchFamily="34" charset="0"/>
              <a:buChar char="•"/>
            </a:pPr>
            <a:r>
              <a:rPr lang="en-ZA" dirty="0"/>
              <a:t>The proposal was </a:t>
            </a:r>
            <a:r>
              <a:rPr lang="en-ZA" dirty="0">
                <a:solidFill>
                  <a:srgbClr val="FF0000"/>
                </a:solidFill>
              </a:rPr>
              <a:t>endorsed by the DG’s in the JCPS Cluster </a:t>
            </a:r>
            <a:r>
              <a:rPr lang="en-ZA" dirty="0"/>
              <a:t>in April 2021, and NDIC was tasked to confirm capacity and support from the industry and National Treasury</a:t>
            </a:r>
          </a:p>
          <a:p>
            <a:pPr marL="742950" lvl="1" indent="-285750" algn="just" defTabSz="449263">
              <a:spcBef>
                <a:spcPts val="300"/>
              </a:spcBef>
              <a:spcAft>
                <a:spcPts val="600"/>
              </a:spcAft>
              <a:buFont typeface="Arial" panose="020B0604020202020204" pitchFamily="34" charset="0"/>
              <a:buChar char="•"/>
            </a:pPr>
            <a:r>
              <a:rPr lang="en-ZA" dirty="0"/>
              <a:t>The local </a:t>
            </a:r>
            <a:r>
              <a:rPr lang="en-ZA" dirty="0">
                <a:solidFill>
                  <a:srgbClr val="FF0000"/>
                </a:solidFill>
              </a:rPr>
              <a:t>defence industry has confirmed </a:t>
            </a:r>
            <a:r>
              <a:rPr lang="en-ZA" dirty="0"/>
              <a:t>that it has the </a:t>
            </a:r>
            <a:r>
              <a:rPr lang="en-ZA" dirty="0">
                <a:solidFill>
                  <a:srgbClr val="FF0000"/>
                </a:solidFill>
              </a:rPr>
              <a:t>capacity</a:t>
            </a:r>
            <a:r>
              <a:rPr lang="en-ZA" dirty="0"/>
              <a:t> and stand ready to manufacture small-calibre weapons and ammunition as may be required.</a:t>
            </a:r>
          </a:p>
          <a:p>
            <a:pPr marL="742950" lvl="1" indent="-285750" algn="just" defTabSz="449263">
              <a:spcBef>
                <a:spcPts val="300"/>
              </a:spcBef>
              <a:spcAft>
                <a:spcPts val="600"/>
              </a:spcAft>
              <a:buFont typeface="Arial" panose="020B0604020202020204" pitchFamily="34" charset="0"/>
              <a:buChar char="•"/>
            </a:pPr>
            <a:r>
              <a:rPr lang="en-ZA" dirty="0">
                <a:solidFill>
                  <a:srgbClr val="FF0000"/>
                </a:solidFill>
              </a:rPr>
              <a:t>Armscor confirmed its capacity</a:t>
            </a:r>
            <a:r>
              <a:rPr lang="en-ZA" dirty="0"/>
              <a:t> to procure such weapons and ammo on behalf of the state, subject to slight increase in personnel as the demand for services increases. </a:t>
            </a:r>
          </a:p>
          <a:p>
            <a:pPr marL="742950" lvl="1" indent="-285750" algn="just" defTabSz="449263">
              <a:spcBef>
                <a:spcPts val="300"/>
              </a:spcBef>
              <a:spcAft>
                <a:spcPts val="600"/>
              </a:spcAft>
              <a:buFont typeface="Arial" panose="020B0604020202020204" pitchFamily="34" charset="0"/>
              <a:buChar char="•"/>
            </a:pPr>
            <a:r>
              <a:rPr lang="en-ZA" dirty="0"/>
              <a:t>Despite numerous engagements and correspondence, the </a:t>
            </a:r>
            <a:r>
              <a:rPr lang="en-ZA" dirty="0">
                <a:solidFill>
                  <a:srgbClr val="FF0000"/>
                </a:solidFill>
              </a:rPr>
              <a:t>SAPS national office could not provide the data </a:t>
            </a:r>
            <a:r>
              <a:rPr lang="en-ZA" dirty="0"/>
              <a:t>that NDIC required. NDIC Chairperson escalated the matter to the National Commissioner but no avail. It is important to ascertain the types of standard issue weapons for the SAPS and Metropolitan Police as this will help with understanding the economic viability of designation in terms of scale for manufacturing and maintenance.</a:t>
            </a:r>
          </a:p>
          <a:p>
            <a:pPr marL="742950" lvl="1" indent="-285750" algn="just" defTabSz="449263">
              <a:spcBef>
                <a:spcPts val="300"/>
              </a:spcBef>
              <a:spcAft>
                <a:spcPts val="600"/>
              </a:spcAft>
              <a:buFont typeface="Arial" panose="020B0604020202020204" pitchFamily="34" charset="0"/>
              <a:buChar char="•"/>
            </a:pPr>
            <a:r>
              <a:rPr lang="en-ZA" dirty="0"/>
              <a:t>The </a:t>
            </a:r>
            <a:r>
              <a:rPr lang="en-ZA" dirty="0">
                <a:solidFill>
                  <a:srgbClr val="FF0000"/>
                </a:solidFill>
              </a:rPr>
              <a:t>next step </a:t>
            </a:r>
            <a:r>
              <a:rPr lang="en-ZA" dirty="0"/>
              <a:t>is to present to the JCPS DG’s Cluster for approval.</a:t>
            </a:r>
          </a:p>
          <a:p>
            <a:pPr marL="742950" lvl="1" indent="-285750" algn="just" defTabSz="449263">
              <a:spcBef>
                <a:spcPts val="300"/>
              </a:spcBef>
              <a:spcAft>
                <a:spcPts val="600"/>
              </a:spcAft>
              <a:buFont typeface="Arial" panose="020B0604020202020204" pitchFamily="34" charset="0"/>
              <a:buChar char="•"/>
            </a:pPr>
            <a:r>
              <a:rPr lang="en-ZA" dirty="0"/>
              <a:t>Once approved by the JCPS Cluster (DG and Minister levels), the Department of Trade, Industry and Competition (</a:t>
            </a:r>
            <a:r>
              <a:rPr lang="en-ZA" dirty="0" err="1">
                <a:solidFill>
                  <a:srgbClr val="FF0000"/>
                </a:solidFill>
              </a:rPr>
              <a:t>Dtic</a:t>
            </a:r>
            <a:r>
              <a:rPr lang="en-ZA" dirty="0">
                <a:solidFill>
                  <a:srgbClr val="FF0000"/>
                </a:solidFill>
              </a:rPr>
              <a:t>) will initiate the designation </a:t>
            </a:r>
          </a:p>
        </p:txBody>
      </p:sp>
      <p:sp>
        <p:nvSpPr>
          <p:cNvPr id="6" name="TextBox 5">
            <a:extLst>
              <a:ext uri="{FF2B5EF4-FFF2-40B4-BE49-F238E27FC236}">
                <a16:creationId xmlns:a16="http://schemas.microsoft.com/office/drawing/2014/main" id="{CB7CEA7B-E261-44C0-818C-B9F2044D2FB6}"/>
              </a:ext>
            </a:extLst>
          </p:cNvPr>
          <p:cNvSpPr txBox="1"/>
          <p:nvPr/>
        </p:nvSpPr>
        <p:spPr>
          <a:xfrm>
            <a:off x="177552" y="854752"/>
            <a:ext cx="5918447" cy="369332"/>
          </a:xfrm>
          <a:prstGeom prst="rect">
            <a:avLst/>
          </a:prstGeom>
          <a:solidFill>
            <a:schemeClr val="accent2">
              <a:lumMod val="50000"/>
            </a:schemeClr>
          </a:solidFill>
        </p:spPr>
        <p:txBody>
          <a:bodyPr wrap="square" rtlCol="0">
            <a:spAutoFit/>
          </a:bodyPr>
          <a:lstStyle/>
          <a:p>
            <a:r>
              <a:rPr lang="en-US" b="1" dirty="0">
                <a:solidFill>
                  <a:schemeClr val="bg1"/>
                </a:solidFill>
              </a:rPr>
              <a:t>2.  Designation of small-</a:t>
            </a:r>
            <a:r>
              <a:rPr lang="en-US" b="1" dirty="0" err="1">
                <a:solidFill>
                  <a:schemeClr val="bg1"/>
                </a:solidFill>
              </a:rPr>
              <a:t>calibre</a:t>
            </a:r>
            <a:r>
              <a:rPr lang="en-US" b="1" dirty="0">
                <a:solidFill>
                  <a:schemeClr val="bg1"/>
                </a:solidFill>
              </a:rPr>
              <a:t> weapons and ammunition</a:t>
            </a:r>
            <a:endParaRPr lang="en-ZA" b="1" dirty="0">
              <a:solidFill>
                <a:schemeClr val="bg1"/>
              </a:solidFill>
            </a:endParaRPr>
          </a:p>
        </p:txBody>
      </p:sp>
    </p:spTree>
    <p:extLst>
      <p:ext uri="{BB962C8B-B14F-4D97-AF65-F5344CB8AC3E}">
        <p14:creationId xmlns:p14="http://schemas.microsoft.com/office/powerpoint/2010/main" val="402500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Strategic Interventions …</a:t>
            </a:r>
            <a:endParaRPr lang="en-ZA" b="1" dirty="0">
              <a:solidFill>
                <a:schemeClr val="bg1"/>
              </a:solidFill>
            </a:endParaRPr>
          </a:p>
        </p:txBody>
      </p:sp>
      <p:sp>
        <p:nvSpPr>
          <p:cNvPr id="2" name="TextBox 1"/>
          <p:cNvSpPr txBox="1"/>
          <p:nvPr/>
        </p:nvSpPr>
        <p:spPr>
          <a:xfrm>
            <a:off x="0" y="1333633"/>
            <a:ext cx="11804607" cy="2031325"/>
          </a:xfrm>
          <a:prstGeom prst="rect">
            <a:avLst/>
          </a:prstGeom>
          <a:noFill/>
        </p:spPr>
        <p:txBody>
          <a:bodyPr wrap="square" rtlCol="0">
            <a:spAutoFit/>
          </a:bodyPr>
          <a:lstStyle/>
          <a:p>
            <a:pPr marL="742950" lvl="1" indent="-285750" algn="just" defTabSz="449263">
              <a:buFont typeface="Arial" panose="020B0604020202020204" pitchFamily="34" charset="0"/>
              <a:buChar char="•"/>
            </a:pPr>
            <a:r>
              <a:rPr lang="en-ZA" dirty="0"/>
              <a:t>The </a:t>
            </a:r>
            <a:r>
              <a:rPr lang="en-ZA" dirty="0">
                <a:solidFill>
                  <a:srgbClr val="FF0000"/>
                </a:solidFill>
              </a:rPr>
              <a:t>primary aim of the lekgotla </a:t>
            </a:r>
            <a:r>
              <a:rPr lang="en-ZA" dirty="0"/>
              <a:t>is to gather all relevant </a:t>
            </a:r>
            <a:r>
              <a:rPr lang="en-ZA" dirty="0">
                <a:solidFill>
                  <a:srgbClr val="FF0000"/>
                </a:solidFill>
              </a:rPr>
              <a:t>industry role-players</a:t>
            </a:r>
            <a:r>
              <a:rPr lang="en-ZA" dirty="0"/>
              <a:t>, including the Minister and Deputy Ministers of Defence and Military Veterans, and the Minister of Public Enterprises, parliamentary committees on defence, policy-makers,  and industry representatives</a:t>
            </a:r>
          </a:p>
          <a:p>
            <a:pPr marL="742950" lvl="1" indent="-285750" algn="just" defTabSz="449263">
              <a:buFont typeface="Arial" panose="020B0604020202020204" pitchFamily="34" charset="0"/>
              <a:buChar char="•"/>
            </a:pPr>
            <a:endParaRPr lang="en-ZA" dirty="0"/>
          </a:p>
          <a:p>
            <a:pPr marL="742950" lvl="1" indent="-285750" algn="just" defTabSz="449263">
              <a:buFont typeface="Arial" panose="020B0604020202020204" pitchFamily="34" charset="0"/>
              <a:buChar char="•"/>
            </a:pPr>
            <a:r>
              <a:rPr lang="en-ZA" dirty="0"/>
              <a:t>It is envisaged that this </a:t>
            </a:r>
            <a:r>
              <a:rPr lang="en-ZA" dirty="0">
                <a:solidFill>
                  <a:srgbClr val="FF0000"/>
                </a:solidFill>
              </a:rPr>
              <a:t>would take place in April</a:t>
            </a:r>
            <a:r>
              <a:rPr lang="en-ZA" dirty="0"/>
              <a:t>, subject to confirmation of logistical arrangements</a:t>
            </a:r>
          </a:p>
          <a:p>
            <a:pPr marL="742950" lvl="1" indent="-285750" algn="just" defTabSz="449263">
              <a:buFont typeface="Arial" panose="020B0604020202020204" pitchFamily="34" charset="0"/>
              <a:buChar char="•"/>
            </a:pPr>
            <a:endParaRPr lang="en-ZA" dirty="0"/>
          </a:p>
          <a:p>
            <a:pPr marL="742950" lvl="1" indent="-285750" algn="just" defTabSz="449263">
              <a:buFont typeface="Arial" panose="020B0604020202020204" pitchFamily="34" charset="0"/>
              <a:buChar char="•"/>
            </a:pPr>
            <a:r>
              <a:rPr lang="en-ZA" dirty="0">
                <a:solidFill>
                  <a:srgbClr val="FF0000"/>
                </a:solidFill>
              </a:rPr>
              <a:t>Audience size:</a:t>
            </a:r>
            <a:r>
              <a:rPr lang="en-ZA" dirty="0"/>
              <a:t> 150 – 200, Venue: Pretoria (Tbc), Duration: 2x days</a:t>
            </a:r>
          </a:p>
        </p:txBody>
      </p:sp>
      <p:sp>
        <p:nvSpPr>
          <p:cNvPr id="6" name="TextBox 5">
            <a:extLst>
              <a:ext uri="{FF2B5EF4-FFF2-40B4-BE49-F238E27FC236}">
                <a16:creationId xmlns:a16="http://schemas.microsoft.com/office/drawing/2014/main" id="{CB7CEA7B-E261-44C0-818C-B9F2044D2FB6}"/>
              </a:ext>
            </a:extLst>
          </p:cNvPr>
          <p:cNvSpPr txBox="1"/>
          <p:nvPr/>
        </p:nvSpPr>
        <p:spPr>
          <a:xfrm>
            <a:off x="177552" y="854752"/>
            <a:ext cx="5918447" cy="369332"/>
          </a:xfrm>
          <a:prstGeom prst="rect">
            <a:avLst/>
          </a:prstGeom>
          <a:solidFill>
            <a:schemeClr val="accent2">
              <a:lumMod val="50000"/>
            </a:schemeClr>
          </a:solidFill>
        </p:spPr>
        <p:txBody>
          <a:bodyPr wrap="square" rtlCol="0">
            <a:spAutoFit/>
          </a:bodyPr>
          <a:lstStyle/>
          <a:p>
            <a:r>
              <a:rPr lang="en-US" b="1" dirty="0">
                <a:solidFill>
                  <a:schemeClr val="bg1"/>
                </a:solidFill>
              </a:rPr>
              <a:t>3.  Defence Industry Lekgotla</a:t>
            </a:r>
            <a:endParaRPr lang="en-ZA" b="1" dirty="0">
              <a:solidFill>
                <a:schemeClr val="bg1"/>
              </a:solidFill>
            </a:endParaRPr>
          </a:p>
        </p:txBody>
      </p:sp>
    </p:spTree>
    <p:extLst>
      <p:ext uri="{BB962C8B-B14F-4D97-AF65-F5344CB8AC3E}">
        <p14:creationId xmlns:p14="http://schemas.microsoft.com/office/powerpoint/2010/main" val="196387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Strategic Interventions …</a:t>
            </a:r>
            <a:endParaRPr lang="en-ZA" b="1" dirty="0">
              <a:solidFill>
                <a:schemeClr val="bg1"/>
              </a:solidFill>
            </a:endParaRPr>
          </a:p>
        </p:txBody>
      </p:sp>
      <p:sp>
        <p:nvSpPr>
          <p:cNvPr id="6" name="TextBox 5">
            <a:extLst>
              <a:ext uri="{FF2B5EF4-FFF2-40B4-BE49-F238E27FC236}">
                <a16:creationId xmlns:a16="http://schemas.microsoft.com/office/drawing/2014/main" id="{CB7CEA7B-E261-44C0-818C-B9F2044D2FB6}"/>
              </a:ext>
            </a:extLst>
          </p:cNvPr>
          <p:cNvSpPr txBox="1"/>
          <p:nvPr/>
        </p:nvSpPr>
        <p:spPr>
          <a:xfrm>
            <a:off x="177552" y="854752"/>
            <a:ext cx="5918447" cy="369332"/>
          </a:xfrm>
          <a:prstGeom prst="rect">
            <a:avLst/>
          </a:prstGeom>
          <a:solidFill>
            <a:schemeClr val="accent2">
              <a:lumMod val="50000"/>
            </a:schemeClr>
          </a:solidFill>
        </p:spPr>
        <p:txBody>
          <a:bodyPr wrap="square" rtlCol="0">
            <a:spAutoFit/>
          </a:bodyPr>
          <a:lstStyle/>
          <a:p>
            <a:r>
              <a:rPr lang="en-US" b="1" dirty="0">
                <a:solidFill>
                  <a:schemeClr val="bg1"/>
                </a:solidFill>
              </a:rPr>
              <a:t>4.  Intellectual Property Commercialisation</a:t>
            </a:r>
            <a:endParaRPr lang="en-ZA" b="1" dirty="0">
              <a:solidFill>
                <a:schemeClr val="bg1"/>
              </a:solidFill>
            </a:endParaRPr>
          </a:p>
        </p:txBody>
      </p:sp>
      <p:sp>
        <p:nvSpPr>
          <p:cNvPr id="5" name="TextBox 4">
            <a:extLst>
              <a:ext uri="{FF2B5EF4-FFF2-40B4-BE49-F238E27FC236}">
                <a16:creationId xmlns:a16="http://schemas.microsoft.com/office/drawing/2014/main" id="{7DE5675D-EDDA-4849-BB2C-D8430DA5BCAB}"/>
              </a:ext>
            </a:extLst>
          </p:cNvPr>
          <p:cNvSpPr txBox="1"/>
          <p:nvPr/>
        </p:nvSpPr>
        <p:spPr>
          <a:xfrm>
            <a:off x="674702" y="1597981"/>
            <a:ext cx="11407807"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The defence industry made a </a:t>
            </a:r>
            <a:r>
              <a:rPr lang="en-US" dirty="0">
                <a:solidFill>
                  <a:srgbClr val="FF0000"/>
                </a:solidFill>
              </a:rPr>
              <a:t>presentation to NDIC on 13 October 2021 </a:t>
            </a:r>
            <a:r>
              <a:rPr lang="en-US" dirty="0"/>
              <a:t>on the need for DOD IP Commercialisation.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solidFill>
                  <a:srgbClr val="FF0000"/>
                </a:solidFill>
              </a:rPr>
              <a:t>Armscor is the custodian of all DOD IP assets </a:t>
            </a:r>
            <a:r>
              <a:rPr lang="en-US" dirty="0"/>
              <a:t>and has a governance process for the management of IP in the DOD.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NDIC tasked Armscor to develop a transparent process that will be applied to enable the industry to identify and access DOD IP for commercialisation.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Armscor is currently busy with that exercise which will be presented to NDIC on 15 March 2022. </a:t>
            </a: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117380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5" name="Rectangle 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CONCLUSION</a:t>
            </a:r>
            <a:endParaRPr lang="en-ZA" b="1" dirty="0">
              <a:solidFill>
                <a:schemeClr val="bg1"/>
              </a:solidFill>
            </a:endParaRPr>
          </a:p>
        </p:txBody>
      </p:sp>
      <p:sp>
        <p:nvSpPr>
          <p:cNvPr id="2" name="TextBox 1"/>
          <p:cNvSpPr txBox="1"/>
          <p:nvPr/>
        </p:nvSpPr>
        <p:spPr>
          <a:xfrm>
            <a:off x="169274" y="664143"/>
            <a:ext cx="10066679" cy="5078313"/>
          </a:xfrm>
          <a:prstGeom prst="rect">
            <a:avLst/>
          </a:prstGeom>
          <a:noFill/>
        </p:spPr>
        <p:txBody>
          <a:bodyPr wrap="square" rtlCol="0">
            <a:spAutoFit/>
          </a:bodyPr>
          <a:lstStyle/>
          <a:p>
            <a:pPr marL="285750" indent="-285750">
              <a:buFont typeface="Wingdings" panose="05000000000000000000" pitchFamily="2" charset="2"/>
              <a:buChar char="Ø"/>
            </a:pPr>
            <a:r>
              <a:rPr lang="en-US" dirty="0"/>
              <a:t>Defence Sector Charter Council will be receiving its budgetary allocation from the DOD to fulfil its statutory mandate</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ZA" dirty="0"/>
              <a:t>Progressive decision-making within the NCACC is helping the industry to recover from the markets associated with COVID-19</a:t>
            </a:r>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dirty="0"/>
              <a:t>The demise of DENEL has resulted in the total collapse of the SADI. Speedy and decisive interventions to salvage DENEL are crucial, especially as the industry is trying to re-establish itself in the marketspace following the recent opening up of the market in the Middle East.</a:t>
            </a:r>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dirty="0"/>
              <a:t>Government must continue to support the industry in all its diplomatic engagements, in line with international best practice.</a:t>
            </a:r>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dirty="0"/>
              <a:t>The threat posed by the Open Secrets litigation is huge and the industry expects government to take the lead in defending the lawsuits against the NCACC and 37 other companies.</a:t>
            </a:r>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dirty="0"/>
              <a:t>Renewed focus is required to implement the Aerospace and Defence Master Plan.</a:t>
            </a:r>
          </a:p>
          <a:p>
            <a:endParaRPr lang="en-ZA" dirty="0"/>
          </a:p>
        </p:txBody>
      </p:sp>
    </p:spTree>
    <p:extLst>
      <p:ext uri="{BB962C8B-B14F-4D97-AF65-F5344CB8AC3E}">
        <p14:creationId xmlns:p14="http://schemas.microsoft.com/office/powerpoint/2010/main" val="370489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grpSp>
        <p:nvGrpSpPr>
          <p:cNvPr id="2" name="Group 1"/>
          <p:cNvGrpSpPr/>
          <p:nvPr/>
        </p:nvGrpSpPr>
        <p:grpSpPr>
          <a:xfrm>
            <a:off x="0" y="2935706"/>
            <a:ext cx="12192000" cy="664143"/>
            <a:chOff x="0" y="2233061"/>
            <a:chExt cx="12192000" cy="664143"/>
          </a:xfrm>
        </p:grpSpPr>
        <p:sp>
          <p:nvSpPr>
            <p:cNvPr id="6" name="Rectangle 5"/>
            <p:cNvSpPr/>
            <p:nvPr/>
          </p:nvSpPr>
          <p:spPr>
            <a:xfrm>
              <a:off x="0" y="2233061"/>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p:cNvSpPr txBox="1"/>
            <p:nvPr/>
          </p:nvSpPr>
          <p:spPr>
            <a:xfrm>
              <a:off x="3201203" y="2334299"/>
              <a:ext cx="5994934" cy="461665"/>
            </a:xfrm>
            <a:prstGeom prst="rect">
              <a:avLst/>
            </a:prstGeom>
            <a:noFill/>
          </p:spPr>
          <p:txBody>
            <a:bodyPr wrap="square" rtlCol="0">
              <a:spAutoFit/>
            </a:bodyPr>
            <a:lstStyle/>
            <a:p>
              <a:pPr algn="ctr"/>
              <a:r>
                <a:rPr lang="en-ZA" sz="2400" b="1" dirty="0">
                  <a:solidFill>
                    <a:schemeClr val="bg1"/>
                  </a:solidFill>
                </a:rPr>
                <a:t>DISCUSSION</a:t>
              </a:r>
              <a:endParaRPr lang="en-ZA" b="1" dirty="0">
                <a:solidFill>
                  <a:schemeClr val="bg1"/>
                </a:solidFill>
              </a:endParaRPr>
            </a:p>
          </p:txBody>
        </p:sp>
      </p:grpSp>
    </p:spTree>
    <p:extLst>
      <p:ext uri="{BB962C8B-B14F-4D97-AF65-F5344CB8AC3E}">
        <p14:creationId xmlns:p14="http://schemas.microsoft.com/office/powerpoint/2010/main" val="49949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5" name="Rectangle 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p:cNvSpPr txBox="1"/>
          <p:nvPr/>
        </p:nvSpPr>
        <p:spPr>
          <a:xfrm>
            <a:off x="3126606" y="101238"/>
            <a:ext cx="5938787" cy="461665"/>
          </a:xfrm>
          <a:prstGeom prst="rect">
            <a:avLst/>
          </a:prstGeom>
          <a:noFill/>
        </p:spPr>
        <p:txBody>
          <a:bodyPr wrap="square" rtlCol="0">
            <a:spAutoFit/>
          </a:bodyPr>
          <a:lstStyle/>
          <a:p>
            <a:pPr algn="ctr"/>
            <a:r>
              <a:rPr lang="en-ZA" sz="2400" b="1" dirty="0">
                <a:solidFill>
                  <a:schemeClr val="bg1"/>
                </a:solidFill>
              </a:rPr>
              <a:t>PURPOSE</a:t>
            </a:r>
            <a:endParaRPr lang="en-ZA" b="1" dirty="0">
              <a:solidFill>
                <a:schemeClr val="bg1"/>
              </a:solidFill>
            </a:endParaRPr>
          </a:p>
        </p:txBody>
      </p:sp>
      <p:sp>
        <p:nvSpPr>
          <p:cNvPr id="10" name="TextBox 9"/>
          <p:cNvSpPr txBox="1"/>
          <p:nvPr/>
        </p:nvSpPr>
        <p:spPr>
          <a:xfrm>
            <a:off x="253464" y="1820884"/>
            <a:ext cx="11685070" cy="2554545"/>
          </a:xfrm>
          <a:prstGeom prst="rect">
            <a:avLst/>
          </a:prstGeom>
          <a:solidFill>
            <a:schemeClr val="bg1">
              <a:lumMod val="85000"/>
            </a:schemeClr>
          </a:solidFill>
        </p:spPr>
        <p:txBody>
          <a:bodyPr wrap="square" rtlCol="0">
            <a:spAutoFit/>
          </a:bodyPr>
          <a:lstStyle/>
          <a:p>
            <a:pPr marL="342900" indent="-342900">
              <a:buFont typeface="Arial" panose="020B0604020202020204" pitchFamily="34" charset="0"/>
              <a:buChar char="•"/>
            </a:pPr>
            <a:endParaRPr lang="en-US" sz="2000" b="1" dirty="0"/>
          </a:p>
          <a:p>
            <a:r>
              <a:rPr lang="en-US" sz="2000" b="1" dirty="0"/>
              <a:t>To provide a status feedback on:</a:t>
            </a:r>
            <a:br>
              <a:rPr lang="en-US" sz="2000" b="1" dirty="0"/>
            </a:br>
            <a:r>
              <a:rPr lang="en-US" sz="2000" b="1" dirty="0"/>
              <a:t>	</a:t>
            </a:r>
          </a:p>
          <a:p>
            <a:pPr marL="800100" lvl="1" indent="-342900">
              <a:buFont typeface="Arial" panose="020B0604020202020204" pitchFamily="34" charset="0"/>
              <a:buChar char="•"/>
            </a:pPr>
            <a:r>
              <a:rPr lang="en-US" sz="2000" b="1" dirty="0"/>
              <a:t>The Defence Sector Charter Council </a:t>
            </a:r>
          </a:p>
          <a:p>
            <a:pPr marL="800100" lvl="1" indent="-342900">
              <a:buFont typeface="Arial" panose="020B0604020202020204" pitchFamily="34" charset="0"/>
              <a:buChar char="•"/>
            </a:pPr>
            <a:endParaRPr lang="en-US" sz="2000" b="1" dirty="0"/>
          </a:p>
          <a:p>
            <a:pPr marL="800100" lvl="1" indent="-342900">
              <a:buFont typeface="Arial" panose="020B0604020202020204" pitchFamily="34" charset="0"/>
              <a:buChar char="•"/>
            </a:pPr>
            <a:r>
              <a:rPr lang="en-US" sz="2000" b="1" dirty="0"/>
              <a:t>The defence industry performance</a:t>
            </a:r>
          </a:p>
          <a:p>
            <a:pPr marL="800100" lvl="1" indent="-342900">
              <a:buFont typeface="Arial" panose="020B0604020202020204" pitchFamily="34" charset="0"/>
              <a:buChar char="•"/>
            </a:pPr>
            <a:endParaRPr lang="en-US" sz="2000" b="1" dirty="0"/>
          </a:p>
          <a:p>
            <a:pPr marL="800100" lvl="1" indent="-342900">
              <a:buFont typeface="Arial" panose="020B0604020202020204" pitchFamily="34" charset="0"/>
              <a:buChar char="•"/>
            </a:pPr>
            <a:r>
              <a:rPr lang="en-US" sz="2000" b="1" dirty="0"/>
              <a:t>NDIC Initiatives in support of the defence industry </a:t>
            </a:r>
          </a:p>
        </p:txBody>
      </p:sp>
    </p:spTree>
    <p:extLst>
      <p:ext uri="{BB962C8B-B14F-4D97-AF65-F5344CB8AC3E}">
        <p14:creationId xmlns:p14="http://schemas.microsoft.com/office/powerpoint/2010/main" val="300952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Sector Charter Council </a:t>
            </a:r>
            <a:endParaRPr lang="en-ZA" b="1" dirty="0">
              <a:solidFill>
                <a:schemeClr val="bg1"/>
              </a:solidFill>
            </a:endParaRPr>
          </a:p>
        </p:txBody>
      </p:sp>
      <p:sp>
        <p:nvSpPr>
          <p:cNvPr id="10" name="TextBox 9">
            <a:extLst>
              <a:ext uri="{FF2B5EF4-FFF2-40B4-BE49-F238E27FC236}">
                <a16:creationId xmlns:a16="http://schemas.microsoft.com/office/drawing/2014/main" id="{9DBF8F87-4760-4301-A0F9-654EFD70F20B}"/>
              </a:ext>
            </a:extLst>
          </p:cNvPr>
          <p:cNvSpPr txBox="1"/>
          <p:nvPr/>
        </p:nvSpPr>
        <p:spPr>
          <a:xfrm>
            <a:off x="275208" y="765381"/>
            <a:ext cx="11255857" cy="6001643"/>
          </a:xfrm>
          <a:prstGeom prst="rect">
            <a:avLst/>
          </a:prstGeom>
          <a:noFill/>
        </p:spPr>
        <p:txBody>
          <a:bodyPr wrap="square">
            <a:spAutoFit/>
          </a:bodyPr>
          <a:lstStyle/>
          <a:p>
            <a:pPr marL="342900" lvl="0" indent="-342900">
              <a:spcBef>
                <a:spcPts val="600"/>
              </a:spcBef>
              <a:buFont typeface="+mj-lt"/>
              <a:buAutoNum type="arabicPeriod"/>
              <a:tabLst>
                <a:tab pos="457200" algn="l"/>
              </a:tabLst>
            </a:pPr>
            <a:r>
              <a:rPr lang="en-ZA" dirty="0">
                <a:latin typeface="Calibri" panose="020F0502020204030204" pitchFamily="34" charset="0"/>
                <a:ea typeface="Times New Roman" panose="02020603050405020304" pitchFamily="18" charset="0"/>
              </a:rPr>
              <a:t>The Defence Sector Charter Council (DSCC) was established in terms of Clause 19 of the Defence Sector Code (‘the Code’)</a:t>
            </a:r>
            <a:endParaRPr lang="en-ZA" sz="1800" dirty="0">
              <a:effectLst/>
              <a:latin typeface="Calibri" panose="020F0502020204030204" pitchFamily="34" charset="0"/>
              <a:ea typeface="Times New Roman" panose="02020603050405020304" pitchFamily="18" charset="0"/>
            </a:endParaRPr>
          </a:p>
          <a:p>
            <a:pPr marL="342900" lvl="0" indent="-342900">
              <a:spcBef>
                <a:spcPts val="600"/>
              </a:spcBef>
              <a:buFont typeface="+mj-lt"/>
              <a:buAutoNum type="arabicPeriod"/>
              <a:tabLst>
                <a:tab pos="457200" algn="l"/>
              </a:tabLst>
            </a:pPr>
            <a:r>
              <a:rPr lang="en-ZA" sz="1800" dirty="0">
                <a:effectLst/>
                <a:latin typeface="Calibri" panose="020F0502020204030204" pitchFamily="34" charset="0"/>
                <a:ea typeface="Times New Roman" panose="02020603050405020304" pitchFamily="18" charset="0"/>
              </a:rPr>
              <a:t>The </a:t>
            </a:r>
            <a:r>
              <a:rPr lang="en-ZA" dirty="0">
                <a:latin typeface="Calibri" panose="020F0502020204030204" pitchFamily="34" charset="0"/>
                <a:ea typeface="Times New Roman" panose="02020603050405020304" pitchFamily="18" charset="0"/>
              </a:rPr>
              <a:t>DSCC is responsible for the overall implementation of the Code</a:t>
            </a:r>
          </a:p>
          <a:p>
            <a:pPr marL="342900" lvl="0" indent="-342900">
              <a:spcBef>
                <a:spcPts val="600"/>
              </a:spcBef>
              <a:buFont typeface="+mj-lt"/>
              <a:buAutoNum type="arabicPeriod"/>
              <a:tabLst>
                <a:tab pos="457200" algn="l"/>
              </a:tabLst>
            </a:pPr>
            <a:r>
              <a:rPr lang="en-ZA" dirty="0">
                <a:latin typeface="Calibri" panose="020F0502020204030204" pitchFamily="34" charset="0"/>
                <a:ea typeface="Times New Roman" panose="02020603050405020304" pitchFamily="18" charset="0"/>
              </a:rPr>
              <a:t>The Minister of Defence appointed members of DSCC in 2020</a:t>
            </a:r>
          </a:p>
          <a:p>
            <a:pPr marL="342900" lvl="0" indent="-342900">
              <a:spcBef>
                <a:spcPts val="600"/>
              </a:spcBef>
              <a:buFont typeface="+mj-lt"/>
              <a:buAutoNum type="arabicPeriod"/>
              <a:tabLst>
                <a:tab pos="457200" algn="l"/>
              </a:tabLst>
            </a:pPr>
            <a:r>
              <a:rPr lang="en-ZA" dirty="0">
                <a:latin typeface="Calibri" panose="020F0502020204030204" pitchFamily="34" charset="0"/>
                <a:ea typeface="Times New Roman" panose="02020603050405020304" pitchFamily="18" charset="0"/>
              </a:rPr>
              <a:t>The DSCC is functional and meets regularly to consider matters of Code</a:t>
            </a:r>
            <a:endParaRPr lang="en-ZA" sz="1800" dirty="0">
              <a:solidFill>
                <a:srgbClr val="FF0000"/>
              </a:solidFill>
              <a:effectLst/>
              <a:latin typeface="Calibri" panose="020F0502020204030204" pitchFamily="34" charset="0"/>
              <a:ea typeface="Times New Roman" panose="02020603050405020304" pitchFamily="18" charset="0"/>
            </a:endParaRPr>
          </a:p>
          <a:p>
            <a:pPr marL="342900" lvl="0" indent="-342900">
              <a:spcBef>
                <a:spcPts val="600"/>
              </a:spcBef>
              <a:buFont typeface="+mj-lt"/>
              <a:buAutoNum type="arabicPeriod"/>
              <a:tabLst>
                <a:tab pos="457200" algn="l"/>
              </a:tabLst>
            </a:pPr>
            <a:r>
              <a:rPr lang="en-ZA" sz="1800" dirty="0">
                <a:solidFill>
                  <a:srgbClr val="FF0000"/>
                </a:solidFill>
                <a:effectLst/>
                <a:latin typeface="Calibri" panose="020F0502020204030204" pitchFamily="34" charset="0"/>
                <a:ea typeface="Times New Roman" panose="02020603050405020304" pitchFamily="18" charset="0"/>
              </a:rPr>
              <a:t>Governance structures </a:t>
            </a:r>
            <a:r>
              <a:rPr lang="en-ZA" sz="1800" dirty="0">
                <a:effectLst/>
                <a:latin typeface="Calibri" panose="020F0502020204030204" pitchFamily="34" charset="0"/>
                <a:ea typeface="Times New Roman" panose="02020603050405020304" pitchFamily="18" charset="0"/>
              </a:rPr>
              <a:t>have been established, including an Audit and Risk Management Committee comprising of two (2) independent members, who are both Chartered Accountants with extensive financial experience and black female.</a:t>
            </a:r>
            <a:endParaRPr lang="en-ZA" sz="1800" dirty="0">
              <a:effectLst/>
              <a:latin typeface="Calibri" panose="020F0502020204030204" pitchFamily="34" charset="0"/>
              <a:ea typeface="Calibri" panose="020F0502020204030204" pitchFamily="34" charset="0"/>
            </a:endParaRPr>
          </a:p>
          <a:p>
            <a:pPr marL="342900" lvl="0" indent="-342900">
              <a:spcBef>
                <a:spcPts val="600"/>
              </a:spcBef>
              <a:buFont typeface="+mj-lt"/>
              <a:buAutoNum type="arabicPeriod"/>
              <a:tabLst>
                <a:tab pos="457200" algn="l"/>
              </a:tabLst>
            </a:pPr>
            <a:r>
              <a:rPr lang="en-ZA" sz="1800" dirty="0">
                <a:solidFill>
                  <a:srgbClr val="FF0000"/>
                </a:solidFill>
                <a:effectLst/>
                <a:latin typeface="Calibri" panose="020F0502020204030204" pitchFamily="34" charset="0"/>
                <a:ea typeface="Times New Roman" panose="02020603050405020304" pitchFamily="18" charset="0"/>
              </a:rPr>
              <a:t>Membership</a:t>
            </a:r>
            <a:r>
              <a:rPr lang="en-ZA" sz="1800" dirty="0">
                <a:effectLst/>
                <a:latin typeface="Calibri" panose="020F0502020204030204" pitchFamily="34" charset="0"/>
                <a:ea typeface="Times New Roman" panose="02020603050405020304" pitchFamily="18" charset="0"/>
              </a:rPr>
              <a:t> of relevant constituencies is </a:t>
            </a:r>
            <a:r>
              <a:rPr lang="en-ZA" sz="1800" dirty="0">
                <a:solidFill>
                  <a:srgbClr val="FF0000"/>
                </a:solidFill>
                <a:effectLst/>
                <a:latin typeface="Calibri" panose="020F0502020204030204" pitchFamily="34" charset="0"/>
                <a:ea typeface="Times New Roman" panose="02020603050405020304" pitchFamily="18" charset="0"/>
              </a:rPr>
              <a:t>complete (DOD, Armscor, AMD,</a:t>
            </a:r>
            <a:r>
              <a:rPr lang="en-ZA" dirty="0">
                <a:solidFill>
                  <a:srgbClr val="FF0000"/>
                </a:solidFill>
                <a:latin typeface="Calibri" panose="020F0502020204030204" pitchFamily="34" charset="0"/>
                <a:ea typeface="Times New Roman" panose="02020603050405020304" pitchFamily="18" charset="0"/>
              </a:rPr>
              <a:t> Military Veterans, Labour unions, Defence Industry Fund and the Dept of Trade, Industry and Competition)</a:t>
            </a:r>
            <a:endParaRPr lang="en-ZA" sz="1800" dirty="0">
              <a:solidFill>
                <a:srgbClr val="FF0000"/>
              </a:solidFill>
              <a:effectLst/>
              <a:latin typeface="Calibri" panose="020F0502020204030204" pitchFamily="34" charset="0"/>
              <a:ea typeface="Calibri" panose="020F0502020204030204" pitchFamily="34" charset="0"/>
            </a:endParaRPr>
          </a:p>
          <a:p>
            <a:pPr marL="342900" lvl="0" indent="-342900">
              <a:spcBef>
                <a:spcPts val="600"/>
              </a:spcBef>
              <a:buFont typeface="+mj-lt"/>
              <a:buAutoNum type="arabicPeriod"/>
              <a:tabLst>
                <a:tab pos="457200" algn="l"/>
              </a:tabLst>
            </a:pPr>
            <a:r>
              <a:rPr lang="en-ZA" dirty="0">
                <a:latin typeface="Calibri" panose="020F0502020204030204" pitchFamily="34" charset="0"/>
                <a:ea typeface="Times New Roman" panose="02020603050405020304" pitchFamily="18" charset="0"/>
              </a:rPr>
              <a:t>The Code calls for the establishment of the Enterprise and Supplier Development (ESD) Fund which will be utilised to: </a:t>
            </a:r>
          </a:p>
          <a:p>
            <a:pPr marL="742950" lvl="1" indent="-285750">
              <a:spcBef>
                <a:spcPts val="600"/>
              </a:spcBef>
              <a:buFont typeface="Arial" panose="020B0604020202020204" pitchFamily="34" charset="0"/>
              <a:buChar char="•"/>
              <a:tabLst>
                <a:tab pos="457200" algn="l"/>
              </a:tabLst>
            </a:pPr>
            <a:r>
              <a:rPr lang="en-ZA" dirty="0">
                <a:latin typeface="Calibri" panose="020F0502020204030204" pitchFamily="34" charset="0"/>
                <a:ea typeface="Calibri" panose="020F0502020204030204" pitchFamily="34" charset="0"/>
              </a:rPr>
              <a:t>fund Black owned entities in SADI</a:t>
            </a:r>
          </a:p>
          <a:p>
            <a:pPr marL="742950" lvl="1" indent="-285750">
              <a:spcBef>
                <a:spcPts val="600"/>
              </a:spcBef>
              <a:buFont typeface="Arial" panose="020B0604020202020204" pitchFamily="34" charset="0"/>
              <a:buChar char="•"/>
              <a:tabLst>
                <a:tab pos="457200" algn="l"/>
              </a:tabLst>
            </a:pPr>
            <a:r>
              <a:rPr lang="en-ZA" dirty="0">
                <a:latin typeface="Calibri" panose="020F0502020204030204" pitchFamily="34" charset="0"/>
                <a:ea typeface="Calibri" panose="020F0502020204030204" pitchFamily="34" charset="0"/>
              </a:rPr>
              <a:t>engage in activities that promote manufacturing in the SADI</a:t>
            </a:r>
          </a:p>
          <a:p>
            <a:pPr marL="742950" lvl="1" indent="-285750">
              <a:spcBef>
                <a:spcPts val="600"/>
              </a:spcBef>
              <a:buFont typeface="Arial" panose="020B0604020202020204" pitchFamily="34" charset="0"/>
              <a:buChar char="•"/>
              <a:tabLst>
                <a:tab pos="457200" algn="l"/>
              </a:tabLst>
            </a:pPr>
            <a:r>
              <a:rPr lang="en-ZA" dirty="0">
                <a:latin typeface="Calibri" panose="020F0502020204030204" pitchFamily="34" charset="0"/>
                <a:ea typeface="Calibri" panose="020F0502020204030204" pitchFamily="34" charset="0"/>
              </a:rPr>
              <a:t>fund innovative Black owned technology entities whose products can be utilised within SADI</a:t>
            </a:r>
          </a:p>
          <a:p>
            <a:pPr marL="742950" lvl="1" indent="-285750">
              <a:spcBef>
                <a:spcPts val="600"/>
              </a:spcBef>
              <a:buFont typeface="Arial" panose="020B0604020202020204" pitchFamily="34" charset="0"/>
              <a:buChar char="•"/>
              <a:tabLst>
                <a:tab pos="457200" algn="l"/>
              </a:tabLst>
            </a:pPr>
            <a:r>
              <a:rPr lang="en-ZA" dirty="0">
                <a:latin typeface="Calibri" panose="020F0502020204030204" pitchFamily="34" charset="0"/>
                <a:ea typeface="Calibri" panose="020F0502020204030204" pitchFamily="34" charset="0"/>
              </a:rPr>
              <a:t>develop intellectual property for SADI</a:t>
            </a:r>
          </a:p>
          <a:p>
            <a:pPr marL="342900" lvl="0" indent="-342900">
              <a:spcBef>
                <a:spcPts val="600"/>
              </a:spcBef>
              <a:buFont typeface="+mj-lt"/>
              <a:buAutoNum type="arabicPeriod"/>
              <a:tabLst>
                <a:tab pos="457200" algn="l"/>
              </a:tabLst>
            </a:pPr>
            <a:r>
              <a:rPr lang="en-ZA" sz="1800" dirty="0">
                <a:effectLst/>
                <a:latin typeface="Calibri" panose="020F0502020204030204" pitchFamily="34" charset="0"/>
                <a:ea typeface="Times New Roman" panose="02020603050405020304" pitchFamily="18" charset="0"/>
              </a:rPr>
              <a:t>The </a:t>
            </a:r>
            <a:r>
              <a:rPr lang="en-ZA" sz="1800" dirty="0">
                <a:solidFill>
                  <a:srgbClr val="FF0000"/>
                </a:solidFill>
                <a:effectLst/>
                <a:latin typeface="Calibri" panose="020F0502020204030204" pitchFamily="34" charset="0"/>
                <a:ea typeface="Times New Roman" panose="02020603050405020304" pitchFamily="18" charset="0"/>
              </a:rPr>
              <a:t>ESD Fund Manager bidding process </a:t>
            </a:r>
            <a:r>
              <a:rPr lang="en-ZA" sz="1800" dirty="0">
                <a:effectLst/>
                <a:latin typeface="Calibri" panose="020F0502020204030204" pitchFamily="34" charset="0"/>
                <a:ea typeface="Times New Roman" panose="02020603050405020304" pitchFamily="18" charset="0"/>
              </a:rPr>
              <a:t>has been finalised and the Fund Manager </a:t>
            </a:r>
            <a:r>
              <a:rPr lang="en-ZA" sz="1800" dirty="0">
                <a:solidFill>
                  <a:srgbClr val="FF0000"/>
                </a:solidFill>
                <a:effectLst/>
                <a:latin typeface="Calibri" panose="020F0502020204030204" pitchFamily="34" charset="0"/>
                <a:ea typeface="Times New Roman" panose="02020603050405020304" pitchFamily="18" charset="0"/>
              </a:rPr>
              <a:t>appointed</a:t>
            </a:r>
            <a:r>
              <a:rPr lang="en-ZA" sz="1800" dirty="0">
                <a:effectLst/>
                <a:latin typeface="Calibri" panose="020F0502020204030204" pitchFamily="34" charset="0"/>
                <a:ea typeface="Times New Roman" panose="02020603050405020304" pitchFamily="18" charset="0"/>
              </a:rPr>
              <a:t>. </a:t>
            </a:r>
          </a:p>
          <a:p>
            <a:pPr marL="342900" lvl="0" indent="-342900">
              <a:spcBef>
                <a:spcPts val="600"/>
              </a:spcBef>
              <a:buFont typeface="+mj-lt"/>
              <a:buAutoNum type="arabicPeriod"/>
              <a:tabLst>
                <a:tab pos="457200" algn="l"/>
              </a:tabLst>
            </a:pPr>
            <a:r>
              <a:rPr lang="en-ZA" sz="1800" dirty="0">
                <a:solidFill>
                  <a:srgbClr val="FF0000"/>
                </a:solidFill>
                <a:effectLst/>
                <a:latin typeface="Calibri" panose="020F0502020204030204" pitchFamily="34" charset="0"/>
                <a:ea typeface="Times New Roman" panose="02020603050405020304" pitchFamily="18" charset="0"/>
              </a:rPr>
              <a:t>ESD Fund Guidelines </a:t>
            </a:r>
            <a:r>
              <a:rPr lang="en-ZA" sz="1800" dirty="0">
                <a:effectLst/>
                <a:latin typeface="Calibri" panose="020F0502020204030204" pitchFamily="34" charset="0"/>
                <a:ea typeface="Times New Roman" panose="02020603050405020304" pitchFamily="18" charset="0"/>
              </a:rPr>
              <a:t>for allocation of funding have been approved by the Council.</a:t>
            </a:r>
            <a:endParaRPr lang="en-Z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5935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Sector Charter Council … </a:t>
            </a:r>
            <a:endParaRPr lang="en-ZA" b="1" dirty="0">
              <a:solidFill>
                <a:schemeClr val="bg1"/>
              </a:solidFill>
            </a:endParaRPr>
          </a:p>
        </p:txBody>
      </p:sp>
      <p:sp>
        <p:nvSpPr>
          <p:cNvPr id="10" name="TextBox 9">
            <a:extLst>
              <a:ext uri="{FF2B5EF4-FFF2-40B4-BE49-F238E27FC236}">
                <a16:creationId xmlns:a16="http://schemas.microsoft.com/office/drawing/2014/main" id="{9DBF8F87-4760-4301-A0F9-654EFD70F20B}"/>
              </a:ext>
            </a:extLst>
          </p:cNvPr>
          <p:cNvSpPr txBox="1"/>
          <p:nvPr/>
        </p:nvSpPr>
        <p:spPr>
          <a:xfrm>
            <a:off x="275208" y="1000736"/>
            <a:ext cx="11255857" cy="2215991"/>
          </a:xfrm>
          <a:prstGeom prst="rect">
            <a:avLst/>
          </a:prstGeom>
          <a:noFill/>
        </p:spPr>
        <p:txBody>
          <a:bodyPr wrap="square">
            <a:spAutoFit/>
          </a:bodyPr>
          <a:lstStyle/>
          <a:p>
            <a:pPr marL="342900" lvl="0" indent="-342900">
              <a:spcBef>
                <a:spcPts val="600"/>
              </a:spcBef>
              <a:spcAft>
                <a:spcPts val="600"/>
              </a:spcAft>
              <a:buFont typeface="+mj-lt"/>
              <a:buAutoNum type="arabicPeriod" startAt="10"/>
              <a:tabLst>
                <a:tab pos="457200" algn="l"/>
              </a:tabLst>
            </a:pPr>
            <a:r>
              <a:rPr lang="en-ZA" sz="1800" dirty="0">
                <a:effectLst/>
                <a:latin typeface="Calibri" panose="020F0502020204030204" pitchFamily="34" charset="0"/>
                <a:ea typeface="Times New Roman" panose="02020603050405020304" pitchFamily="18" charset="0"/>
              </a:rPr>
              <a:t>Stakeholder engagement commenced, collaboration framework  established </a:t>
            </a:r>
            <a:endParaRPr lang="en-ZA" sz="1800" dirty="0">
              <a:effectLst/>
              <a:latin typeface="Calibri" panose="020F0502020204030204" pitchFamily="34" charset="0"/>
              <a:ea typeface="Calibri" panose="020F0502020204030204" pitchFamily="34" charset="0"/>
            </a:endParaRPr>
          </a:p>
          <a:p>
            <a:pPr marL="342900" lvl="0" indent="-342900">
              <a:spcBef>
                <a:spcPts val="600"/>
              </a:spcBef>
              <a:spcAft>
                <a:spcPts val="600"/>
              </a:spcAft>
              <a:buFont typeface="+mj-lt"/>
              <a:buAutoNum type="arabicPeriod" startAt="10"/>
              <a:tabLst>
                <a:tab pos="457200" algn="l"/>
              </a:tabLst>
            </a:pPr>
            <a:r>
              <a:rPr lang="en-ZA" sz="1800" dirty="0">
                <a:effectLst/>
                <a:latin typeface="Calibri" panose="020F0502020204030204" pitchFamily="34" charset="0"/>
                <a:ea typeface="Times New Roman" panose="02020603050405020304" pitchFamily="18" charset="0"/>
              </a:rPr>
              <a:t>Engagement with </a:t>
            </a:r>
            <a:r>
              <a:rPr lang="en-ZA" sz="1800" dirty="0">
                <a:solidFill>
                  <a:srgbClr val="FF0000"/>
                </a:solidFill>
                <a:effectLst/>
                <a:latin typeface="Calibri" panose="020F0502020204030204" pitchFamily="34" charset="0"/>
                <a:ea typeface="Times New Roman" panose="02020603050405020304" pitchFamily="18" charset="0"/>
              </a:rPr>
              <a:t>entities in the SADI commenced </a:t>
            </a:r>
            <a:r>
              <a:rPr lang="en-ZA" sz="1800" dirty="0">
                <a:effectLst/>
                <a:latin typeface="Calibri" panose="020F0502020204030204" pitchFamily="34" charset="0"/>
                <a:ea typeface="Times New Roman" panose="02020603050405020304" pitchFamily="18" charset="0"/>
              </a:rPr>
              <a:t>and in progress</a:t>
            </a:r>
            <a:endParaRPr lang="en-ZA" sz="1800" dirty="0">
              <a:effectLst/>
              <a:latin typeface="Calibri" panose="020F0502020204030204" pitchFamily="34" charset="0"/>
              <a:ea typeface="Calibri" panose="020F0502020204030204" pitchFamily="34" charset="0"/>
            </a:endParaRPr>
          </a:p>
          <a:p>
            <a:pPr marL="342900" lvl="0" indent="-342900">
              <a:spcBef>
                <a:spcPts val="600"/>
              </a:spcBef>
              <a:spcAft>
                <a:spcPts val="600"/>
              </a:spcAft>
              <a:buFont typeface="+mj-lt"/>
              <a:buAutoNum type="arabicPeriod" startAt="10"/>
              <a:tabLst>
                <a:tab pos="457200" algn="l"/>
              </a:tabLst>
            </a:pPr>
            <a:r>
              <a:rPr lang="en-ZA" sz="1800" dirty="0">
                <a:effectLst/>
                <a:latin typeface="Calibri" panose="020F0502020204030204" pitchFamily="34" charset="0"/>
                <a:ea typeface="Times New Roman" panose="02020603050405020304" pitchFamily="18" charset="0"/>
              </a:rPr>
              <a:t>Collection of data for analysis and compilation of </a:t>
            </a:r>
            <a:r>
              <a:rPr lang="en-ZA" dirty="0">
                <a:solidFill>
                  <a:srgbClr val="FF0000"/>
                </a:solidFill>
                <a:latin typeface="Calibri" panose="020F0502020204030204" pitchFamily="34" charset="0"/>
                <a:ea typeface="Times New Roman" panose="02020603050405020304" pitchFamily="18" charset="0"/>
              </a:rPr>
              <a:t>S</a:t>
            </a:r>
            <a:r>
              <a:rPr lang="en-ZA" sz="1800" dirty="0">
                <a:solidFill>
                  <a:srgbClr val="FF0000"/>
                </a:solidFill>
                <a:effectLst/>
                <a:latin typeface="Calibri" panose="020F0502020204030204" pitchFamily="34" charset="0"/>
                <a:ea typeface="Times New Roman" panose="02020603050405020304" pitchFamily="18" charset="0"/>
              </a:rPr>
              <a:t>tate of Transformation Annual Report </a:t>
            </a:r>
            <a:r>
              <a:rPr lang="en-ZA" sz="1800" dirty="0">
                <a:effectLst/>
                <a:latin typeface="Calibri" panose="020F0502020204030204" pitchFamily="34" charset="0"/>
                <a:ea typeface="Times New Roman" panose="02020603050405020304" pitchFamily="18" charset="0"/>
              </a:rPr>
              <a:t>in the SADI commenced and in progress</a:t>
            </a:r>
            <a:endParaRPr lang="en-ZA" sz="1800" dirty="0">
              <a:effectLst/>
              <a:latin typeface="Calibri" panose="020F0502020204030204" pitchFamily="34" charset="0"/>
              <a:ea typeface="Calibri" panose="020F0502020204030204" pitchFamily="34" charset="0"/>
            </a:endParaRPr>
          </a:p>
          <a:p>
            <a:pPr marL="342900" lvl="0" indent="-342900">
              <a:spcBef>
                <a:spcPts val="600"/>
              </a:spcBef>
              <a:spcAft>
                <a:spcPts val="600"/>
              </a:spcAft>
              <a:buFont typeface="+mj-lt"/>
              <a:buAutoNum type="arabicPeriod" startAt="10"/>
              <a:tabLst>
                <a:tab pos="457200" algn="l"/>
              </a:tabLst>
            </a:pPr>
            <a:r>
              <a:rPr lang="en-ZA" sz="1800" dirty="0">
                <a:effectLst/>
                <a:latin typeface="Calibri" panose="020F0502020204030204" pitchFamily="34" charset="0"/>
                <a:ea typeface="Calibri" panose="020F0502020204030204" pitchFamily="34" charset="0"/>
              </a:rPr>
              <a:t>The </a:t>
            </a:r>
            <a:r>
              <a:rPr lang="en-ZA" sz="1800" dirty="0">
                <a:solidFill>
                  <a:srgbClr val="FF0000"/>
                </a:solidFill>
                <a:effectLst/>
                <a:latin typeface="Calibri" panose="020F0502020204030204" pitchFamily="34" charset="0"/>
                <a:ea typeface="Calibri" panose="020F0502020204030204" pitchFamily="34" charset="0"/>
              </a:rPr>
              <a:t>Budget process for DSCC </a:t>
            </a:r>
            <a:r>
              <a:rPr lang="en-ZA" sz="1800" dirty="0">
                <a:effectLst/>
                <a:latin typeface="Calibri" panose="020F0502020204030204" pitchFamily="34" charset="0"/>
                <a:ea typeface="Calibri" panose="020F0502020204030204" pitchFamily="34" charset="0"/>
              </a:rPr>
              <a:t>will be incorporated into the DOD’s Medium-Term Expenditure Framework (MTEF) in future</a:t>
            </a:r>
          </a:p>
        </p:txBody>
      </p:sp>
    </p:spTree>
    <p:extLst>
      <p:ext uri="{BB962C8B-B14F-4D97-AF65-F5344CB8AC3E}">
        <p14:creationId xmlns:p14="http://schemas.microsoft.com/office/powerpoint/2010/main" val="161756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63285"/>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a:t>
            </a:r>
            <a:endParaRPr lang="en-ZA" b="1" dirty="0">
              <a:solidFill>
                <a:schemeClr val="bg1"/>
              </a:solidFill>
            </a:endParaRPr>
          </a:p>
        </p:txBody>
      </p:sp>
      <p:sp>
        <p:nvSpPr>
          <p:cNvPr id="2" name="TextBox 1">
            <a:extLst>
              <a:ext uri="{FF2B5EF4-FFF2-40B4-BE49-F238E27FC236}">
                <a16:creationId xmlns:a16="http://schemas.microsoft.com/office/drawing/2014/main" id="{725F67FC-67E0-439C-BE61-FCFD6674E2CF}"/>
              </a:ext>
            </a:extLst>
          </p:cNvPr>
          <p:cNvSpPr txBox="1"/>
          <p:nvPr/>
        </p:nvSpPr>
        <p:spPr>
          <a:xfrm>
            <a:off x="131791" y="1051573"/>
            <a:ext cx="3110225" cy="369332"/>
          </a:xfrm>
          <a:prstGeom prst="rect">
            <a:avLst/>
          </a:prstGeom>
          <a:solidFill>
            <a:schemeClr val="accent1">
              <a:lumMod val="40000"/>
              <a:lumOff val="60000"/>
            </a:schemeClr>
          </a:solidFill>
        </p:spPr>
        <p:txBody>
          <a:bodyPr wrap="square" rtlCol="0">
            <a:spAutoFit/>
          </a:bodyPr>
          <a:lstStyle/>
          <a:p>
            <a:r>
              <a:rPr lang="en-US" b="1" dirty="0"/>
              <a:t>SA Exports: Middle East</a:t>
            </a:r>
            <a:endParaRPr lang="en-ZA" b="1" dirty="0"/>
          </a:p>
        </p:txBody>
      </p:sp>
      <p:graphicFrame>
        <p:nvGraphicFramePr>
          <p:cNvPr id="6" name="Table 5">
            <a:extLst>
              <a:ext uri="{FF2B5EF4-FFF2-40B4-BE49-F238E27FC236}">
                <a16:creationId xmlns:a16="http://schemas.microsoft.com/office/drawing/2014/main" id="{FA4E9069-D130-4A3E-994D-DDD0525DF33C}"/>
              </a:ext>
            </a:extLst>
          </p:cNvPr>
          <p:cNvGraphicFramePr>
            <a:graphicFrameLocks noGrp="1"/>
          </p:cNvGraphicFramePr>
          <p:nvPr>
            <p:extLst>
              <p:ext uri="{D42A27DB-BD31-4B8C-83A1-F6EECF244321}">
                <p14:modId xmlns:p14="http://schemas.microsoft.com/office/powerpoint/2010/main" val="329290129"/>
              </p:ext>
            </p:extLst>
          </p:nvPr>
        </p:nvGraphicFramePr>
        <p:xfrm>
          <a:off x="660935" y="3465241"/>
          <a:ext cx="9846643" cy="2587431"/>
        </p:xfrm>
        <a:graphic>
          <a:graphicData uri="http://schemas.openxmlformats.org/drawingml/2006/table">
            <a:tbl>
              <a:tblPr>
                <a:tableStyleId>{5C22544A-7EE6-4342-B048-85BDC9FD1C3A}</a:tableStyleId>
              </a:tblPr>
              <a:tblGrid>
                <a:gridCol w="3574181">
                  <a:extLst>
                    <a:ext uri="{9D8B030D-6E8A-4147-A177-3AD203B41FA5}">
                      <a16:colId xmlns:a16="http://schemas.microsoft.com/office/drawing/2014/main" val="20001"/>
                    </a:ext>
                  </a:extLst>
                </a:gridCol>
                <a:gridCol w="2850299">
                  <a:extLst>
                    <a:ext uri="{9D8B030D-6E8A-4147-A177-3AD203B41FA5}">
                      <a16:colId xmlns:a16="http://schemas.microsoft.com/office/drawing/2014/main" val="20003"/>
                    </a:ext>
                  </a:extLst>
                </a:gridCol>
                <a:gridCol w="3422163">
                  <a:extLst>
                    <a:ext uri="{9D8B030D-6E8A-4147-A177-3AD203B41FA5}">
                      <a16:colId xmlns:a16="http://schemas.microsoft.com/office/drawing/2014/main" val="20004"/>
                    </a:ext>
                  </a:extLst>
                </a:gridCol>
              </a:tblGrid>
              <a:tr h="256259">
                <a:tc>
                  <a:txBody>
                    <a:bodyPr/>
                    <a:lstStyle/>
                    <a:p>
                      <a:pPr algn="l" fontAlgn="b"/>
                      <a:r>
                        <a:rPr lang="en-ZA" sz="1800" b="1" i="0" u="none" strike="noStrike" dirty="0">
                          <a:solidFill>
                            <a:srgbClr val="000000"/>
                          </a:solidFill>
                          <a:effectLst/>
                          <a:latin typeface="Arial" panose="020B0604020202020204" pitchFamily="34" charset="0"/>
                          <a:cs typeface="Arial" panose="020B0604020202020204" pitchFamily="34" charset="0"/>
                        </a:rPr>
                        <a:t>Types of permits</a:t>
                      </a:r>
                    </a:p>
                  </a:txBody>
                  <a:tcPr marL="4763" marR="4763" marT="4761" marB="0" anchor="b"/>
                </a:tc>
                <a:tc>
                  <a:txBody>
                    <a:bodyPr/>
                    <a:lstStyle/>
                    <a:p>
                      <a:pPr algn="l" fontAlgn="b"/>
                      <a:r>
                        <a:rPr lang="en-ZA" sz="1800" b="1" u="none" strike="noStrike" dirty="0">
                          <a:effectLst/>
                          <a:latin typeface="Arial" panose="020B0604020202020204" pitchFamily="34" charset="0"/>
                          <a:cs typeface="Arial" panose="020B0604020202020204" pitchFamily="34" charset="0"/>
                        </a:rPr>
                        <a:t>Countries</a:t>
                      </a:r>
                      <a:endParaRPr lang="en-ZA" sz="1800" b="1" i="0" u="none" strike="noStrike" dirty="0">
                        <a:solidFill>
                          <a:srgbClr val="000000"/>
                        </a:solidFill>
                        <a:effectLst/>
                        <a:latin typeface="Arial" panose="020B0604020202020204" pitchFamily="34" charset="0"/>
                        <a:cs typeface="Arial" panose="020B0604020202020204" pitchFamily="34" charset="0"/>
                      </a:endParaRPr>
                    </a:p>
                  </a:txBody>
                  <a:tcPr marL="4763" marR="4763" marT="4761" marB="0" anchor="b"/>
                </a:tc>
                <a:tc>
                  <a:txBody>
                    <a:bodyPr/>
                    <a:lstStyle/>
                    <a:p>
                      <a:pPr algn="l" fontAlgn="b"/>
                      <a:r>
                        <a:rPr lang="en-ZA" sz="1800" b="1" u="none" strike="noStrike" dirty="0">
                          <a:effectLst/>
                          <a:latin typeface="Arial" panose="020B0604020202020204" pitchFamily="34" charset="0"/>
                          <a:cs typeface="Arial" panose="020B0604020202020204" pitchFamily="34" charset="0"/>
                        </a:rPr>
                        <a:t>Estimated Value     </a:t>
                      </a:r>
                      <a:endParaRPr lang="en-ZA" sz="1800" b="1" i="0" u="none" strike="noStrike" dirty="0">
                        <a:solidFill>
                          <a:srgbClr val="000000"/>
                        </a:solidFill>
                        <a:effectLst/>
                        <a:latin typeface="Arial" panose="020B0604020202020204" pitchFamily="34" charset="0"/>
                        <a:cs typeface="Arial" panose="020B0604020202020204" pitchFamily="34" charset="0"/>
                      </a:endParaRPr>
                    </a:p>
                  </a:txBody>
                  <a:tcPr marL="4763" marR="4763" marT="4761" marB="0" anchor="b"/>
                </a:tc>
                <a:extLst>
                  <a:ext uri="{0D108BD9-81ED-4DB2-BD59-A6C34878D82A}">
                    <a16:rowId xmlns:a16="http://schemas.microsoft.com/office/drawing/2014/main" val="10000"/>
                  </a:ext>
                </a:extLst>
              </a:tr>
              <a:tr h="2308350">
                <a:tc>
                  <a:txBody>
                    <a:bodyPr/>
                    <a:lstStyle/>
                    <a:p>
                      <a:pPr marL="285750" indent="-285750" algn="l" fontAlgn="b">
                        <a:buFont typeface="Arial" panose="020B0604020202020204" pitchFamily="34" charset="0"/>
                        <a:buChar char="•"/>
                      </a:pPr>
                      <a:endParaRPr lang="en-ZA" sz="1800" b="0" i="0" u="none" strike="noStrike" dirty="0">
                        <a:solidFill>
                          <a:srgbClr val="000000"/>
                        </a:solidFill>
                        <a:effectLst/>
                        <a:latin typeface="Arial" panose="020B0604020202020204" pitchFamily="34" charset="0"/>
                        <a:cs typeface="Arial" panose="020B0604020202020204" pitchFamily="34" charset="0"/>
                      </a:endParaRPr>
                    </a:p>
                    <a:p>
                      <a:pPr marL="285750" indent="-285750" algn="l" fontAlgn="b">
                        <a:buFont typeface="Arial" panose="020B0604020202020204" pitchFamily="34" charset="0"/>
                        <a:buChar char="•"/>
                      </a:pPr>
                      <a:r>
                        <a:rPr lang="en-ZA" sz="1800" b="0" i="0" u="none" strike="noStrike" dirty="0">
                          <a:solidFill>
                            <a:srgbClr val="000000"/>
                          </a:solidFill>
                          <a:effectLst/>
                          <a:latin typeface="Arial" panose="020B0604020202020204" pitchFamily="34" charset="0"/>
                          <a:cs typeface="Arial" panose="020B0604020202020204" pitchFamily="34" charset="0"/>
                        </a:rPr>
                        <a:t>Category A, B, C and below</a:t>
                      </a:r>
                    </a:p>
                    <a:p>
                      <a:pPr marL="285750" indent="-285750" algn="l" fontAlgn="b">
                        <a:buFont typeface="Arial" panose="020B0604020202020204" pitchFamily="34" charset="0"/>
                        <a:buChar char="•"/>
                      </a:pPr>
                      <a:r>
                        <a:rPr lang="en-ZA" sz="1800" b="0" i="0" u="none" strike="noStrike" dirty="0">
                          <a:solidFill>
                            <a:srgbClr val="000000"/>
                          </a:solidFill>
                          <a:effectLst/>
                          <a:latin typeface="Arial" panose="020B0604020202020204" pitchFamily="34" charset="0"/>
                          <a:cs typeface="Arial" panose="020B0604020202020204" pitchFamily="34" charset="0"/>
                        </a:rPr>
                        <a:t>End User Certificates </a:t>
                      </a:r>
                    </a:p>
                    <a:p>
                      <a:pPr marL="0" indent="0" algn="l" fontAlgn="b">
                        <a:buFont typeface="Arial" panose="020B0604020202020204" pitchFamily="34" charset="0"/>
                        <a:buNone/>
                      </a:pPr>
                      <a:endParaRPr lang="en-ZA" sz="1800" b="0" i="0" u="none" strike="noStrike" dirty="0">
                        <a:solidFill>
                          <a:srgbClr val="000000"/>
                        </a:solidFill>
                        <a:effectLst/>
                        <a:latin typeface="Arial" panose="020B0604020202020204" pitchFamily="34" charset="0"/>
                        <a:cs typeface="Arial" panose="020B0604020202020204" pitchFamily="34" charset="0"/>
                      </a:endParaRPr>
                    </a:p>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1" marB="0"/>
                </a:tc>
                <a:tc>
                  <a:txBody>
                    <a:bodyPr/>
                    <a:lstStyle/>
                    <a:p>
                      <a:pPr marL="285750" indent="-285750" algn="l" fontAlgn="b">
                        <a:buFont typeface="Arial" panose="020B0604020202020204" pitchFamily="34" charset="0"/>
                        <a:buChar char="•"/>
                      </a:pPr>
                      <a:endParaRPr lang="en-ZA" sz="1800" b="0" i="0" u="none" strike="noStrike" dirty="0">
                        <a:solidFill>
                          <a:srgbClr val="000000"/>
                        </a:solidFill>
                        <a:effectLst/>
                        <a:latin typeface="Arial" panose="020B0604020202020204" pitchFamily="34" charset="0"/>
                        <a:cs typeface="Arial" panose="020B0604020202020204" pitchFamily="34" charset="0"/>
                      </a:endParaRPr>
                    </a:p>
                    <a:p>
                      <a:pPr marL="285750" indent="-285750" algn="l" fontAlgn="b">
                        <a:buFont typeface="Arial" panose="020B0604020202020204" pitchFamily="34" charset="0"/>
                        <a:buChar char="•"/>
                      </a:pPr>
                      <a:r>
                        <a:rPr lang="en-ZA" sz="1800" b="0" i="0" u="none" strike="noStrike" dirty="0">
                          <a:solidFill>
                            <a:srgbClr val="000000"/>
                          </a:solidFill>
                          <a:effectLst/>
                          <a:latin typeface="Arial" panose="020B0604020202020204" pitchFamily="34" charset="0"/>
                          <a:cs typeface="Arial" panose="020B0604020202020204" pitchFamily="34" charset="0"/>
                        </a:rPr>
                        <a:t>UAE</a:t>
                      </a:r>
                    </a:p>
                    <a:p>
                      <a:pPr marL="285750" indent="-285750" algn="l" fontAlgn="b">
                        <a:buFont typeface="Arial" panose="020B0604020202020204" pitchFamily="34" charset="0"/>
                        <a:buChar char="•"/>
                      </a:pPr>
                      <a:r>
                        <a:rPr lang="en-ZA" sz="1800" b="0" i="0" u="none" strike="noStrike" dirty="0">
                          <a:solidFill>
                            <a:srgbClr val="000000"/>
                          </a:solidFill>
                          <a:effectLst/>
                          <a:latin typeface="Arial" panose="020B0604020202020204" pitchFamily="34" charset="0"/>
                          <a:cs typeface="Arial" panose="020B0604020202020204" pitchFamily="34" charset="0"/>
                        </a:rPr>
                        <a:t>Saudi Arabia</a:t>
                      </a:r>
                    </a:p>
                    <a:p>
                      <a:pPr marL="285750" indent="-285750" algn="l" fontAlgn="b">
                        <a:buFont typeface="Arial" panose="020B0604020202020204" pitchFamily="34" charset="0"/>
                        <a:buChar char="•"/>
                      </a:pPr>
                      <a:r>
                        <a:rPr lang="en-ZA" sz="1800" b="0" i="0" u="none" strike="noStrike" dirty="0">
                          <a:solidFill>
                            <a:srgbClr val="000000"/>
                          </a:solidFill>
                          <a:effectLst/>
                          <a:latin typeface="Arial" panose="020B0604020202020204" pitchFamily="34" charset="0"/>
                          <a:cs typeface="Arial" panose="020B0604020202020204" pitchFamily="34" charset="0"/>
                        </a:rPr>
                        <a:t>Turkey</a:t>
                      </a:r>
                      <a:r>
                        <a:rPr lang="en-ZA" sz="1800" b="0" i="0" u="none" strike="noStrike" baseline="0" dirty="0">
                          <a:solidFill>
                            <a:srgbClr val="000000"/>
                          </a:solidFill>
                          <a:effectLst/>
                          <a:latin typeface="Arial" panose="020B0604020202020204" pitchFamily="34" charset="0"/>
                          <a:cs typeface="Arial" panose="020B0604020202020204" pitchFamily="34" charset="0"/>
                        </a:rPr>
                        <a:t> </a:t>
                      </a:r>
                    </a:p>
                    <a:p>
                      <a:pPr marL="285750" indent="-285750" algn="l" fontAlgn="b">
                        <a:buFont typeface="Arial" panose="020B0604020202020204" pitchFamily="34" charset="0"/>
                        <a:buChar char="•"/>
                      </a:pPr>
                      <a:r>
                        <a:rPr lang="en-ZA" sz="1800" b="0" i="0" u="none" strike="noStrike" baseline="0" dirty="0">
                          <a:solidFill>
                            <a:srgbClr val="000000"/>
                          </a:solidFill>
                          <a:effectLst/>
                          <a:latin typeface="Arial" panose="020B0604020202020204" pitchFamily="34" charset="0"/>
                          <a:cs typeface="Arial" panose="020B0604020202020204" pitchFamily="34" charset="0"/>
                        </a:rPr>
                        <a:t>Oman</a:t>
                      </a:r>
                    </a:p>
                    <a:p>
                      <a:pPr marL="285750" indent="-285750" algn="l" fontAlgn="b">
                        <a:buFont typeface="Arial" panose="020B0604020202020204" pitchFamily="34" charset="0"/>
                        <a:buChar char="•"/>
                      </a:pPr>
                      <a:endParaRPr lang="en-ZA" sz="1800" b="0" i="0" u="none" strike="noStrike" baseline="0" dirty="0">
                        <a:solidFill>
                          <a:srgbClr val="000000"/>
                        </a:solidFill>
                        <a:effectLst/>
                        <a:latin typeface="Arial" panose="020B0604020202020204" pitchFamily="34" charset="0"/>
                        <a:cs typeface="Arial" panose="020B0604020202020204" pitchFamily="34" charset="0"/>
                      </a:endParaRPr>
                    </a:p>
                    <a:p>
                      <a:pPr marL="285750" indent="-285750" algn="l" fontAlgn="b">
                        <a:buFont typeface="Arial" panose="020B0604020202020204" pitchFamily="34" charset="0"/>
                        <a:buChar char="•"/>
                      </a:pPr>
                      <a:endParaRPr lang="en-ZA" sz="1800" b="0" i="0" u="none" strike="noStrike" baseline="0" dirty="0">
                        <a:solidFill>
                          <a:srgbClr val="000000"/>
                        </a:solidFill>
                        <a:effectLst/>
                        <a:latin typeface="Arial" panose="020B0604020202020204" pitchFamily="34" charset="0"/>
                        <a:cs typeface="Arial" panose="020B0604020202020204" pitchFamily="34" charset="0"/>
                      </a:endParaRPr>
                    </a:p>
                    <a:p>
                      <a:pPr marL="0" indent="0" algn="l" fontAlgn="b">
                        <a:buFont typeface="Arial" panose="020B0604020202020204" pitchFamily="34" charset="0"/>
                        <a:buNone/>
                      </a:pPr>
                      <a:endParaRPr lang="en-ZA" sz="1800" b="0" i="0" u="none" strike="noStrike" baseline="0" dirty="0">
                        <a:solidFill>
                          <a:srgbClr val="000000"/>
                        </a:solidFill>
                        <a:effectLst/>
                        <a:latin typeface="Arial" panose="020B0604020202020204" pitchFamily="34" charset="0"/>
                        <a:cs typeface="Arial" panose="020B0604020202020204" pitchFamily="34" charset="0"/>
                      </a:endParaRPr>
                    </a:p>
                  </a:txBody>
                  <a:tcPr marL="4763" marR="4763" marT="4761" marB="0"/>
                </a:tc>
                <a:tc>
                  <a:txBody>
                    <a:bodyPr/>
                    <a:lstStyle/>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Over R5,5bn (immediate impact, which was unlocked through the recent decision to allow</a:t>
                      </a:r>
                      <a:r>
                        <a:rPr lang="en-ZA" sz="1800" b="0" i="0" u="none" strike="noStrike" baseline="0" dirty="0">
                          <a:solidFill>
                            <a:srgbClr val="000000"/>
                          </a:solidFill>
                          <a:effectLst/>
                          <a:latin typeface="Arial" panose="020B0604020202020204" pitchFamily="34" charset="0"/>
                          <a:cs typeface="Arial" panose="020B0604020202020204" pitchFamily="34" charset="0"/>
                        </a:rPr>
                        <a:t> exports</a:t>
                      </a:r>
                      <a:r>
                        <a:rPr lang="en-ZA" sz="1800" b="0" i="0" u="none" strike="noStrike" dirty="0">
                          <a:solidFill>
                            <a:srgbClr val="000000"/>
                          </a:solidFill>
                          <a:effectLst/>
                          <a:latin typeface="Arial" panose="020B0604020202020204" pitchFamily="34" charset="0"/>
                          <a:cs typeface="Arial" panose="020B0604020202020204" pitchFamily="34" charset="0"/>
                        </a:rPr>
                        <a:t>)</a:t>
                      </a:r>
                    </a:p>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R2bn</a:t>
                      </a:r>
                      <a:r>
                        <a:rPr lang="en-ZA" sz="1800" b="0" i="0" u="none" strike="noStrike" baseline="0" dirty="0">
                          <a:solidFill>
                            <a:srgbClr val="000000"/>
                          </a:solidFill>
                          <a:effectLst/>
                          <a:latin typeface="Arial" panose="020B0604020202020204" pitchFamily="34" charset="0"/>
                          <a:cs typeface="Arial" panose="020B0604020202020204" pitchFamily="34" charset="0"/>
                        </a:rPr>
                        <a:t> (opportunity already lost)</a:t>
                      </a:r>
                    </a:p>
                    <a:p>
                      <a:pPr algn="l" fontAlgn="b"/>
                      <a:endParaRPr lang="en-ZA" sz="1800" b="0" i="0" u="none" strike="noStrike" baseline="0" dirty="0">
                        <a:solidFill>
                          <a:srgbClr val="000000"/>
                        </a:solidFill>
                        <a:effectLst/>
                        <a:latin typeface="Arial" panose="020B0604020202020204" pitchFamily="34" charset="0"/>
                        <a:cs typeface="Arial" panose="020B0604020202020204" pitchFamily="34" charset="0"/>
                      </a:endParaRPr>
                    </a:p>
                    <a:p>
                      <a:pPr algn="l" fontAlgn="b"/>
                      <a:r>
                        <a:rPr lang="en-ZA" sz="1800" b="0" i="0" u="none" strike="noStrike" baseline="0" dirty="0">
                          <a:solidFill>
                            <a:srgbClr val="000000"/>
                          </a:solidFill>
                          <a:effectLst/>
                          <a:latin typeface="Arial" panose="020B0604020202020204" pitchFamily="34" charset="0"/>
                          <a:cs typeface="Arial" panose="020B0604020202020204" pitchFamily="34" charset="0"/>
                        </a:rPr>
                        <a:t>Over R21bn to be unlocked</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1" marB="0"/>
                </a:tc>
                <a:extLst>
                  <a:ext uri="{0D108BD9-81ED-4DB2-BD59-A6C34878D82A}">
                    <a16:rowId xmlns:a16="http://schemas.microsoft.com/office/drawing/2014/main" val="10001"/>
                  </a:ext>
                </a:extLst>
              </a:tr>
            </a:tbl>
          </a:graphicData>
        </a:graphic>
      </p:graphicFrame>
      <p:sp>
        <p:nvSpPr>
          <p:cNvPr id="3" name="TextBox 2">
            <a:extLst>
              <a:ext uri="{FF2B5EF4-FFF2-40B4-BE49-F238E27FC236}">
                <a16:creationId xmlns:a16="http://schemas.microsoft.com/office/drawing/2014/main" id="{E1189EA5-2CC8-4C8C-9127-1185E44CEA7A}"/>
              </a:ext>
            </a:extLst>
          </p:cNvPr>
          <p:cNvSpPr txBox="1"/>
          <p:nvPr/>
        </p:nvSpPr>
        <p:spPr>
          <a:xfrm>
            <a:off x="390065" y="1680565"/>
            <a:ext cx="10999830" cy="1477328"/>
          </a:xfrm>
          <a:prstGeom prst="rect">
            <a:avLst/>
          </a:prstGeom>
          <a:noFill/>
        </p:spPr>
        <p:txBody>
          <a:bodyPr wrap="square" rtlCol="0">
            <a:spAutoFit/>
          </a:bodyPr>
          <a:lstStyle/>
          <a:p>
            <a:r>
              <a:rPr lang="en-US" dirty="0"/>
              <a:t>There has been a concern about South Africa’s trade relations with some countries in the Middle East, especially the Kingdom of Saudi Arabia (KSA) and the United Arab Emirates (UAE). </a:t>
            </a:r>
          </a:p>
          <a:p>
            <a:endParaRPr lang="en-US" dirty="0"/>
          </a:p>
          <a:p>
            <a:r>
              <a:rPr lang="en-US" dirty="0"/>
              <a:t>This matter has been resolved following the decision by the National Conventional Arms Control Committee (NCACC) to approve normal transactions with these countries. </a:t>
            </a:r>
            <a:endParaRPr lang="en-ZA" dirty="0"/>
          </a:p>
        </p:txBody>
      </p:sp>
    </p:spTree>
    <p:extLst>
      <p:ext uri="{BB962C8B-B14F-4D97-AF65-F5344CB8AC3E}">
        <p14:creationId xmlns:p14="http://schemas.microsoft.com/office/powerpoint/2010/main" val="103662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63285"/>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 …</a:t>
            </a:r>
            <a:endParaRPr lang="en-ZA" b="1" dirty="0">
              <a:solidFill>
                <a:schemeClr val="bg1"/>
              </a:solidFill>
            </a:endParaRPr>
          </a:p>
        </p:txBody>
      </p:sp>
      <p:sp>
        <p:nvSpPr>
          <p:cNvPr id="8" name="TextBox 7">
            <a:extLst>
              <a:ext uri="{FF2B5EF4-FFF2-40B4-BE49-F238E27FC236}">
                <a16:creationId xmlns:a16="http://schemas.microsoft.com/office/drawing/2014/main" id="{3E0EF598-48C8-489B-A4FC-594DF1958672}"/>
              </a:ext>
            </a:extLst>
          </p:cNvPr>
          <p:cNvSpPr txBox="1"/>
          <p:nvPr/>
        </p:nvSpPr>
        <p:spPr>
          <a:xfrm>
            <a:off x="0" y="827428"/>
            <a:ext cx="4898519" cy="369332"/>
          </a:xfrm>
          <a:prstGeom prst="rect">
            <a:avLst/>
          </a:prstGeom>
          <a:solidFill>
            <a:schemeClr val="accent1">
              <a:lumMod val="40000"/>
              <a:lumOff val="60000"/>
            </a:schemeClr>
          </a:solidFill>
        </p:spPr>
        <p:txBody>
          <a:bodyPr wrap="square" rtlCol="0">
            <a:spAutoFit/>
          </a:bodyPr>
          <a:lstStyle/>
          <a:p>
            <a:r>
              <a:rPr lang="en-US" b="1" dirty="0"/>
              <a:t>International Exports: Middle East</a:t>
            </a:r>
            <a:endParaRPr lang="en-ZA" b="1" dirty="0"/>
          </a:p>
        </p:txBody>
      </p:sp>
      <p:graphicFrame>
        <p:nvGraphicFramePr>
          <p:cNvPr id="5" name="Table 9">
            <a:extLst>
              <a:ext uri="{FF2B5EF4-FFF2-40B4-BE49-F238E27FC236}">
                <a16:creationId xmlns:a16="http://schemas.microsoft.com/office/drawing/2014/main" id="{46283036-7DA2-44D1-A37C-20353CBCCEAC}"/>
              </a:ext>
            </a:extLst>
          </p:cNvPr>
          <p:cNvGraphicFramePr>
            <a:graphicFrameLocks noGrp="1"/>
          </p:cNvGraphicFramePr>
          <p:nvPr>
            <p:extLst>
              <p:ext uri="{D42A27DB-BD31-4B8C-83A1-F6EECF244321}">
                <p14:modId xmlns:p14="http://schemas.microsoft.com/office/powerpoint/2010/main" val="166271348"/>
              </p:ext>
            </p:extLst>
          </p:nvPr>
        </p:nvGraphicFramePr>
        <p:xfrm>
          <a:off x="1100831" y="1534058"/>
          <a:ext cx="8861316" cy="4544574"/>
        </p:xfrm>
        <a:graphic>
          <a:graphicData uri="http://schemas.openxmlformats.org/drawingml/2006/table">
            <a:tbl>
              <a:tblPr firstRow="1" bandRow="1">
                <a:tableStyleId>{5C22544A-7EE6-4342-B048-85BDC9FD1C3A}</a:tableStyleId>
              </a:tblPr>
              <a:tblGrid>
                <a:gridCol w="1473717">
                  <a:extLst>
                    <a:ext uri="{9D8B030D-6E8A-4147-A177-3AD203B41FA5}">
                      <a16:colId xmlns:a16="http://schemas.microsoft.com/office/drawing/2014/main" val="4010925086"/>
                    </a:ext>
                  </a:extLst>
                </a:gridCol>
                <a:gridCol w="3574951">
                  <a:extLst>
                    <a:ext uri="{9D8B030D-6E8A-4147-A177-3AD203B41FA5}">
                      <a16:colId xmlns:a16="http://schemas.microsoft.com/office/drawing/2014/main" val="1899528363"/>
                    </a:ext>
                  </a:extLst>
                </a:gridCol>
                <a:gridCol w="3812648">
                  <a:extLst>
                    <a:ext uri="{9D8B030D-6E8A-4147-A177-3AD203B41FA5}">
                      <a16:colId xmlns:a16="http://schemas.microsoft.com/office/drawing/2014/main" val="1466873661"/>
                    </a:ext>
                  </a:extLst>
                </a:gridCol>
              </a:tblGrid>
              <a:tr h="362895">
                <a:tc rowSpan="2">
                  <a:txBody>
                    <a:bodyPr/>
                    <a:lstStyle/>
                    <a:p>
                      <a:pPr algn="ctr"/>
                      <a:r>
                        <a:rPr lang="en-ZA" dirty="0"/>
                        <a:t>Exporting Country</a:t>
                      </a:r>
                    </a:p>
                  </a:txBody>
                  <a:tcPr anchor="ctr"/>
                </a:tc>
                <a:tc gridSpan="2">
                  <a:txBody>
                    <a:bodyPr/>
                    <a:lstStyle/>
                    <a:p>
                      <a:pPr algn="ctr"/>
                      <a:r>
                        <a:rPr lang="en-ZA" dirty="0"/>
                        <a:t>Importing Country (2016 – 2020)</a:t>
                      </a:r>
                    </a:p>
                  </a:txBody>
                  <a:tcPr anchor="ctr"/>
                </a:tc>
                <a:tc hMerge="1">
                  <a:txBody>
                    <a:bodyPr/>
                    <a:lstStyle/>
                    <a:p>
                      <a:endParaRPr lang="en-ZA" dirty="0"/>
                    </a:p>
                  </a:txBody>
                  <a:tcPr/>
                </a:tc>
                <a:extLst>
                  <a:ext uri="{0D108BD9-81ED-4DB2-BD59-A6C34878D82A}">
                    <a16:rowId xmlns:a16="http://schemas.microsoft.com/office/drawing/2014/main" val="175551539"/>
                  </a:ext>
                </a:extLst>
              </a:tr>
              <a:tr h="362895">
                <a:tc vMerge="1">
                  <a:txBody>
                    <a:bodyPr/>
                    <a:lstStyle/>
                    <a:p>
                      <a:endParaRPr lang="en-ZA" dirty="0"/>
                    </a:p>
                  </a:txBody>
                  <a:tcPr/>
                </a:tc>
                <a:tc>
                  <a:txBody>
                    <a:bodyPr/>
                    <a:lstStyle/>
                    <a:p>
                      <a:pPr algn="ctr"/>
                      <a:r>
                        <a:rPr lang="en-ZA" b="1" dirty="0"/>
                        <a:t>Kingdom of Saudi Arabia (KSA)</a:t>
                      </a:r>
                    </a:p>
                  </a:txBody>
                  <a:tcPr anchor="ctr">
                    <a:solidFill>
                      <a:schemeClr val="accent2">
                        <a:lumMod val="20000"/>
                        <a:lumOff val="80000"/>
                      </a:schemeClr>
                    </a:solidFill>
                  </a:tcPr>
                </a:tc>
                <a:tc>
                  <a:txBody>
                    <a:bodyPr/>
                    <a:lstStyle/>
                    <a:p>
                      <a:pPr algn="ctr"/>
                      <a:r>
                        <a:rPr lang="en-ZA" b="1" dirty="0"/>
                        <a:t>United Arab Emirates (UAE)</a:t>
                      </a:r>
                    </a:p>
                  </a:txBody>
                  <a:tcPr anchor="ctr">
                    <a:solidFill>
                      <a:schemeClr val="accent2">
                        <a:lumMod val="20000"/>
                        <a:lumOff val="80000"/>
                      </a:schemeClr>
                    </a:solidFill>
                  </a:tcPr>
                </a:tc>
                <a:extLst>
                  <a:ext uri="{0D108BD9-81ED-4DB2-BD59-A6C34878D82A}">
                    <a16:rowId xmlns:a16="http://schemas.microsoft.com/office/drawing/2014/main" val="1614069953"/>
                  </a:ext>
                </a:extLst>
              </a:tr>
              <a:tr h="629317">
                <a:tc>
                  <a:txBody>
                    <a:bodyPr/>
                    <a:lstStyle/>
                    <a:p>
                      <a:pPr algn="ctr"/>
                      <a:r>
                        <a:rPr lang="en-ZA" b="1" dirty="0">
                          <a:latin typeface="Aharoni" panose="02010803020104030203" pitchFamily="2" charset="-79"/>
                          <a:cs typeface="Aharoni" panose="02010803020104030203" pitchFamily="2" charset="-79"/>
                        </a:rPr>
                        <a:t>USA</a:t>
                      </a:r>
                    </a:p>
                  </a:txBody>
                  <a:tcPr anchor="ctr"/>
                </a:tc>
                <a:tc>
                  <a:txBody>
                    <a:bodyPr/>
                    <a:lstStyle/>
                    <a:p>
                      <a:pPr algn="ctr"/>
                      <a:r>
                        <a:rPr lang="en-ZA" dirty="0"/>
                        <a:t>US$ 1,88 bn</a:t>
                      </a:r>
                    </a:p>
                    <a:p>
                      <a:pPr algn="ctr"/>
                      <a:r>
                        <a:rPr lang="en-ZA" dirty="0"/>
                        <a:t>(R28,9 bn)</a:t>
                      </a:r>
                    </a:p>
                  </a:txBody>
                  <a:tcPr anchor="ctr"/>
                </a:tc>
                <a:tc>
                  <a:txBody>
                    <a:bodyPr/>
                    <a:lstStyle/>
                    <a:p>
                      <a:pPr algn="ctr"/>
                      <a:r>
                        <a:rPr lang="en-ZA" dirty="0"/>
                        <a:t>US$4,7 bn</a:t>
                      </a:r>
                    </a:p>
                    <a:p>
                      <a:pPr algn="ctr"/>
                      <a:r>
                        <a:rPr lang="en-ZA" dirty="0"/>
                        <a:t>(R72,4 bn)</a:t>
                      </a:r>
                    </a:p>
                  </a:txBody>
                  <a:tcPr anchor="ctr"/>
                </a:tc>
                <a:extLst>
                  <a:ext uri="{0D108BD9-81ED-4DB2-BD59-A6C34878D82A}">
                    <a16:rowId xmlns:a16="http://schemas.microsoft.com/office/drawing/2014/main" val="3793784269"/>
                  </a:ext>
                </a:extLst>
              </a:tr>
              <a:tr h="629317">
                <a:tc>
                  <a:txBody>
                    <a:bodyPr/>
                    <a:lstStyle/>
                    <a:p>
                      <a:pPr algn="ctr"/>
                      <a:r>
                        <a:rPr lang="en-ZA" b="1" dirty="0">
                          <a:latin typeface="Aharoni" panose="02010803020104030203" pitchFamily="2" charset="-79"/>
                          <a:cs typeface="Aharoni" panose="02010803020104030203" pitchFamily="2" charset="-79"/>
                        </a:rPr>
                        <a:t>UK</a:t>
                      </a:r>
                    </a:p>
                  </a:txBody>
                  <a:tcPr anchor="ctr"/>
                </a:tc>
                <a:tc>
                  <a:txBody>
                    <a:bodyPr/>
                    <a:lstStyle/>
                    <a:p>
                      <a:pPr algn="ctr"/>
                      <a:r>
                        <a:rPr lang="en-ZA" dirty="0"/>
                        <a:t>GBP247m</a:t>
                      </a:r>
                    </a:p>
                    <a:p>
                      <a:pPr algn="ctr"/>
                      <a:r>
                        <a:rPr lang="en-ZA" dirty="0"/>
                        <a:t>(R5 bn)</a:t>
                      </a:r>
                    </a:p>
                  </a:txBody>
                  <a:tcPr anchor="ctr"/>
                </a:tc>
                <a:tc>
                  <a:txBody>
                    <a:bodyPr/>
                    <a:lstStyle/>
                    <a:p>
                      <a:pPr algn="ctr"/>
                      <a:r>
                        <a:rPr lang="en-ZA" dirty="0"/>
                        <a:t>GBP 596m</a:t>
                      </a:r>
                    </a:p>
                    <a:p>
                      <a:pPr algn="ctr"/>
                      <a:r>
                        <a:rPr lang="en-ZA" dirty="0"/>
                        <a:t>(R11,9 bn)</a:t>
                      </a:r>
                    </a:p>
                  </a:txBody>
                  <a:tcPr anchor="ctr"/>
                </a:tc>
                <a:extLst>
                  <a:ext uri="{0D108BD9-81ED-4DB2-BD59-A6C34878D82A}">
                    <a16:rowId xmlns:a16="http://schemas.microsoft.com/office/drawing/2014/main" val="1324264040"/>
                  </a:ext>
                </a:extLst>
              </a:tr>
              <a:tr h="629317">
                <a:tc>
                  <a:txBody>
                    <a:bodyPr/>
                    <a:lstStyle/>
                    <a:p>
                      <a:pPr algn="ctr"/>
                      <a:r>
                        <a:rPr lang="en-ZA" b="1" dirty="0">
                          <a:latin typeface="Aharoni" panose="02010803020104030203" pitchFamily="2" charset="-79"/>
                          <a:cs typeface="Aharoni" panose="02010803020104030203" pitchFamily="2" charset="-79"/>
                        </a:rPr>
                        <a:t>France</a:t>
                      </a:r>
                    </a:p>
                  </a:txBody>
                  <a:tcPr anchor="ctr"/>
                </a:tc>
                <a:tc>
                  <a:txBody>
                    <a:bodyPr/>
                    <a:lstStyle/>
                    <a:p>
                      <a:pPr algn="ctr"/>
                      <a:r>
                        <a:rPr lang="en-ZA" dirty="0"/>
                        <a:t>US$ 796 m</a:t>
                      </a:r>
                    </a:p>
                    <a:p>
                      <a:pPr algn="ctr"/>
                      <a:r>
                        <a:rPr lang="en-ZA" dirty="0"/>
                        <a:t>(R12,9 bn)</a:t>
                      </a:r>
                    </a:p>
                  </a:txBody>
                  <a:tcPr anchor="ctr"/>
                </a:tc>
                <a:tc>
                  <a:txBody>
                    <a:bodyPr/>
                    <a:lstStyle/>
                    <a:p>
                      <a:pPr algn="ctr"/>
                      <a:r>
                        <a:rPr lang="en-ZA" dirty="0"/>
                        <a:t>-</a:t>
                      </a:r>
                    </a:p>
                  </a:txBody>
                  <a:tcPr anchor="ctr"/>
                </a:tc>
                <a:extLst>
                  <a:ext uri="{0D108BD9-81ED-4DB2-BD59-A6C34878D82A}">
                    <a16:rowId xmlns:a16="http://schemas.microsoft.com/office/drawing/2014/main" val="728300293"/>
                  </a:ext>
                </a:extLst>
              </a:tr>
              <a:tr h="629317">
                <a:tc>
                  <a:txBody>
                    <a:bodyPr/>
                    <a:lstStyle/>
                    <a:p>
                      <a:pPr algn="ctr"/>
                      <a:r>
                        <a:rPr lang="en-ZA" b="1" dirty="0">
                          <a:latin typeface="Aharoni" panose="02010803020104030203" pitchFamily="2" charset="-79"/>
                          <a:cs typeface="Aharoni" panose="02010803020104030203" pitchFamily="2" charset="-79"/>
                        </a:rPr>
                        <a:t>Germany</a:t>
                      </a:r>
                    </a:p>
                  </a:txBody>
                  <a:tcPr anchor="ctr"/>
                </a:tc>
                <a:tc>
                  <a:txBody>
                    <a:bodyPr/>
                    <a:lstStyle/>
                    <a:p>
                      <a:pPr algn="ctr"/>
                      <a:r>
                        <a:rPr lang="en-ZA" dirty="0"/>
                        <a:t>EUR 550 m</a:t>
                      </a:r>
                    </a:p>
                    <a:p>
                      <a:pPr algn="ctr"/>
                      <a:r>
                        <a:rPr lang="en-ZA" dirty="0"/>
                        <a:t>(R8,4 bn)</a:t>
                      </a:r>
                    </a:p>
                  </a:txBody>
                  <a:tcPr anchor="ctr"/>
                </a:tc>
                <a:tc>
                  <a:txBody>
                    <a:bodyPr/>
                    <a:lstStyle/>
                    <a:p>
                      <a:pPr algn="ctr"/>
                      <a:r>
                        <a:rPr lang="en-ZA" dirty="0"/>
                        <a:t>-</a:t>
                      </a:r>
                    </a:p>
                  </a:txBody>
                  <a:tcPr anchor="ctr"/>
                </a:tc>
                <a:extLst>
                  <a:ext uri="{0D108BD9-81ED-4DB2-BD59-A6C34878D82A}">
                    <a16:rowId xmlns:a16="http://schemas.microsoft.com/office/drawing/2014/main" val="1162175405"/>
                  </a:ext>
                </a:extLst>
              </a:tr>
              <a:tr h="626367">
                <a:tc>
                  <a:txBody>
                    <a:bodyPr/>
                    <a:lstStyle/>
                    <a:p>
                      <a:pPr algn="ctr"/>
                      <a:r>
                        <a:rPr lang="en-ZA" b="1" dirty="0">
                          <a:latin typeface="Aharoni" panose="02010803020104030203" pitchFamily="2" charset="-79"/>
                          <a:cs typeface="Aharoni" panose="02010803020104030203" pitchFamily="2" charset="-79"/>
                        </a:rPr>
                        <a:t>China</a:t>
                      </a:r>
                    </a:p>
                  </a:txBody>
                  <a:tcPr anchor="ctr"/>
                </a:tc>
                <a:tc>
                  <a:txBody>
                    <a:bodyPr/>
                    <a:lstStyle/>
                    <a:p>
                      <a:pPr algn="ctr"/>
                      <a:r>
                        <a:rPr lang="en-ZA" dirty="0"/>
                        <a:t>N/A</a:t>
                      </a:r>
                    </a:p>
                  </a:txBody>
                  <a:tcPr anchor="ctr"/>
                </a:tc>
                <a:tc>
                  <a:txBody>
                    <a:bodyPr/>
                    <a:lstStyle/>
                    <a:p>
                      <a:pPr algn="ctr"/>
                      <a:r>
                        <a:rPr lang="en-ZA" dirty="0"/>
                        <a:t>N/A</a:t>
                      </a:r>
                    </a:p>
                  </a:txBody>
                  <a:tcPr anchor="ctr"/>
                </a:tc>
                <a:extLst>
                  <a:ext uri="{0D108BD9-81ED-4DB2-BD59-A6C34878D82A}">
                    <a16:rowId xmlns:a16="http://schemas.microsoft.com/office/drawing/2014/main" val="2040114180"/>
                  </a:ext>
                </a:extLst>
              </a:tr>
              <a:tr h="626367">
                <a:tc>
                  <a:txBody>
                    <a:bodyPr/>
                    <a:lstStyle/>
                    <a:p>
                      <a:pPr algn="ctr"/>
                      <a:r>
                        <a:rPr lang="en-ZA" b="1" dirty="0">
                          <a:latin typeface="Aharoni" panose="02010803020104030203" pitchFamily="2" charset="-79"/>
                          <a:cs typeface="Aharoni" panose="02010803020104030203" pitchFamily="2" charset="-79"/>
                        </a:rPr>
                        <a:t>Russia</a:t>
                      </a:r>
                    </a:p>
                  </a:txBody>
                  <a:tcPr anchor="ctr"/>
                </a:tc>
                <a:tc>
                  <a:txBody>
                    <a:bodyPr/>
                    <a:lstStyle/>
                    <a:p>
                      <a:pPr algn="ctr"/>
                      <a:r>
                        <a:rPr lang="en-ZA" dirty="0"/>
                        <a:t>N/A</a:t>
                      </a:r>
                    </a:p>
                  </a:txBody>
                  <a:tcPr anchor="ctr"/>
                </a:tc>
                <a:tc>
                  <a:txBody>
                    <a:bodyPr/>
                    <a:lstStyle/>
                    <a:p>
                      <a:pPr algn="ctr"/>
                      <a:r>
                        <a:rPr lang="en-ZA" dirty="0"/>
                        <a:t>N/A</a:t>
                      </a:r>
                    </a:p>
                  </a:txBody>
                  <a:tcPr anchor="ctr"/>
                </a:tc>
                <a:extLst>
                  <a:ext uri="{0D108BD9-81ED-4DB2-BD59-A6C34878D82A}">
                    <a16:rowId xmlns:a16="http://schemas.microsoft.com/office/drawing/2014/main" val="2233997201"/>
                  </a:ext>
                </a:extLst>
              </a:tr>
            </a:tbl>
          </a:graphicData>
        </a:graphic>
      </p:graphicFrame>
      <p:sp>
        <p:nvSpPr>
          <p:cNvPr id="2" name="TextBox 1">
            <a:extLst>
              <a:ext uri="{FF2B5EF4-FFF2-40B4-BE49-F238E27FC236}">
                <a16:creationId xmlns:a16="http://schemas.microsoft.com/office/drawing/2014/main" id="{742E88F5-7A6E-407C-A277-9FE89B71C00B}"/>
              </a:ext>
            </a:extLst>
          </p:cNvPr>
          <p:cNvSpPr txBox="1"/>
          <p:nvPr/>
        </p:nvSpPr>
        <p:spPr>
          <a:xfrm>
            <a:off x="1716505" y="6224337"/>
            <a:ext cx="2486527" cy="276999"/>
          </a:xfrm>
          <a:prstGeom prst="rect">
            <a:avLst/>
          </a:prstGeom>
          <a:noFill/>
          <a:ln>
            <a:noFill/>
          </a:ln>
        </p:spPr>
        <p:txBody>
          <a:bodyPr wrap="square" rtlCol="0">
            <a:spAutoFit/>
          </a:bodyPr>
          <a:lstStyle/>
          <a:p>
            <a:r>
              <a:rPr lang="en-US" sz="1200" dirty="0"/>
              <a:t>Source: SIPRI, 2021</a:t>
            </a:r>
            <a:endParaRPr lang="en-ZA" sz="1200" dirty="0"/>
          </a:p>
        </p:txBody>
      </p:sp>
    </p:spTree>
    <p:extLst>
      <p:ext uri="{BB962C8B-B14F-4D97-AF65-F5344CB8AC3E}">
        <p14:creationId xmlns:p14="http://schemas.microsoft.com/office/powerpoint/2010/main" val="218592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 …</a:t>
            </a:r>
            <a:endParaRPr lang="en-ZA" b="1" dirty="0">
              <a:solidFill>
                <a:schemeClr val="bg1"/>
              </a:solidFill>
            </a:endParaRPr>
          </a:p>
        </p:txBody>
      </p:sp>
      <p:sp>
        <p:nvSpPr>
          <p:cNvPr id="2" name="TextBox 1">
            <a:extLst>
              <a:ext uri="{FF2B5EF4-FFF2-40B4-BE49-F238E27FC236}">
                <a16:creationId xmlns:a16="http://schemas.microsoft.com/office/drawing/2014/main" id="{725F67FC-67E0-439C-BE61-FCFD6674E2CF}"/>
              </a:ext>
            </a:extLst>
          </p:cNvPr>
          <p:cNvSpPr txBox="1"/>
          <p:nvPr/>
        </p:nvSpPr>
        <p:spPr>
          <a:xfrm>
            <a:off x="139161" y="763479"/>
            <a:ext cx="2799348" cy="369332"/>
          </a:xfrm>
          <a:prstGeom prst="rect">
            <a:avLst/>
          </a:prstGeom>
          <a:solidFill>
            <a:schemeClr val="accent1">
              <a:lumMod val="40000"/>
              <a:lumOff val="60000"/>
            </a:schemeClr>
          </a:solidFill>
        </p:spPr>
        <p:txBody>
          <a:bodyPr wrap="square" rtlCol="0">
            <a:spAutoFit/>
          </a:bodyPr>
          <a:lstStyle/>
          <a:p>
            <a:r>
              <a:rPr lang="en-US" b="1" dirty="0"/>
              <a:t>SA Exports: Middle East …</a:t>
            </a:r>
            <a:endParaRPr lang="en-ZA" b="1" dirty="0"/>
          </a:p>
        </p:txBody>
      </p:sp>
      <p:sp>
        <p:nvSpPr>
          <p:cNvPr id="7" name="Text Placeholder 2">
            <a:extLst>
              <a:ext uri="{FF2B5EF4-FFF2-40B4-BE49-F238E27FC236}">
                <a16:creationId xmlns:a16="http://schemas.microsoft.com/office/drawing/2014/main" id="{79252136-B507-4965-BA97-08F1266BFC43}"/>
              </a:ext>
            </a:extLst>
          </p:cNvPr>
          <p:cNvSpPr txBox="1">
            <a:spLocks/>
          </p:cNvSpPr>
          <p:nvPr/>
        </p:nvSpPr>
        <p:spPr>
          <a:xfrm>
            <a:off x="623920" y="1568132"/>
            <a:ext cx="10777491" cy="4930386"/>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GB" sz="1800" dirty="0">
                <a:latin typeface="Arial" panose="020B0604020202020204" pitchFamily="34" charset="0"/>
                <a:cs typeface="Arial" panose="020B0604020202020204" pitchFamily="34" charset="0"/>
              </a:rPr>
              <a:t>The recent decision to allow exports to the Middle East has opened up opportunities, however, the prolonged delays have led to, in most instances:</a:t>
            </a:r>
          </a:p>
          <a:p>
            <a:pPr marL="0" indent="0">
              <a:buNone/>
              <a:defRPr/>
            </a:pPr>
            <a:endParaRPr lang="en-GB" sz="1800" dirty="0">
              <a:latin typeface="Arial" panose="020B0604020202020204" pitchFamily="34" charset="0"/>
              <a:cs typeface="Arial" panose="020B0604020202020204" pitchFamily="34" charset="0"/>
            </a:endParaRPr>
          </a:p>
          <a:p>
            <a:pPr lvl="1">
              <a:defRPr/>
            </a:pPr>
            <a:r>
              <a:rPr lang="en-GB" sz="1800" dirty="0">
                <a:latin typeface="Arial" panose="020B0604020202020204" pitchFamily="34" charset="0"/>
                <a:cs typeface="Arial" panose="020B0604020202020204" pitchFamily="34" charset="0"/>
              </a:rPr>
              <a:t>Affected companies being threatened with </a:t>
            </a:r>
            <a:r>
              <a:rPr lang="en-GB" sz="1800" dirty="0">
                <a:solidFill>
                  <a:srgbClr val="FF0000"/>
                </a:solidFill>
                <a:latin typeface="Arial" panose="020B0604020202020204" pitchFamily="34" charset="0"/>
                <a:cs typeface="Arial" panose="020B0604020202020204" pitchFamily="34" charset="0"/>
              </a:rPr>
              <a:t>blacklisting</a:t>
            </a:r>
            <a:r>
              <a:rPr lang="en-GB" sz="1800" dirty="0">
                <a:latin typeface="Arial" panose="020B0604020202020204" pitchFamily="34" charset="0"/>
                <a:cs typeface="Arial" panose="020B0604020202020204" pitchFamily="34" charset="0"/>
              </a:rPr>
              <a:t>. </a:t>
            </a:r>
          </a:p>
          <a:p>
            <a:pPr lvl="1">
              <a:defRPr/>
            </a:pPr>
            <a:r>
              <a:rPr lang="en-GB" sz="1800" dirty="0">
                <a:solidFill>
                  <a:srgbClr val="FF0000"/>
                </a:solidFill>
                <a:latin typeface="Arial" panose="020B0604020202020204" pitchFamily="34" charset="0"/>
                <a:cs typeface="Arial" panose="020B0604020202020204" pitchFamily="34" charset="0"/>
              </a:rPr>
              <a:t>Cancellation or stalling </a:t>
            </a:r>
            <a:r>
              <a:rPr lang="en-GB" sz="1800" dirty="0">
                <a:latin typeface="Arial" panose="020B0604020202020204" pitchFamily="34" charset="0"/>
                <a:cs typeface="Arial" panose="020B0604020202020204" pitchFamily="34" charset="0"/>
              </a:rPr>
              <a:t>on negotiations for future contracts.</a:t>
            </a:r>
          </a:p>
          <a:p>
            <a:pPr lvl="1">
              <a:defRPr/>
            </a:pPr>
            <a:r>
              <a:rPr lang="en-GB" sz="1800" dirty="0">
                <a:latin typeface="Arial" panose="020B0604020202020204" pitchFamily="34" charset="0"/>
                <a:cs typeface="Arial" panose="020B0604020202020204" pitchFamily="34" charset="0"/>
              </a:rPr>
              <a:t>Opened the </a:t>
            </a:r>
            <a:r>
              <a:rPr lang="en-GB" sz="1800" dirty="0">
                <a:solidFill>
                  <a:srgbClr val="FF0000"/>
                </a:solidFill>
                <a:latin typeface="Arial" panose="020B0604020202020204" pitchFamily="34" charset="0"/>
                <a:cs typeface="Arial" panose="020B0604020202020204" pitchFamily="34" charset="0"/>
              </a:rPr>
              <a:t>market to competition</a:t>
            </a:r>
            <a:r>
              <a:rPr lang="en-GB" sz="1800" dirty="0">
                <a:latin typeface="Arial" panose="020B0604020202020204" pitchFamily="34" charset="0"/>
                <a:cs typeface="Arial" panose="020B0604020202020204" pitchFamily="34" charset="0"/>
              </a:rPr>
              <a:t>.</a:t>
            </a:r>
          </a:p>
          <a:p>
            <a:pPr marL="457200" lvl="1" indent="0">
              <a:buNone/>
              <a:defRPr/>
            </a:pPr>
            <a:endParaRPr lang="en-GB" sz="1800" dirty="0">
              <a:latin typeface="Arial" panose="020B0604020202020204" pitchFamily="34" charset="0"/>
              <a:cs typeface="Arial" panose="020B0604020202020204" pitchFamily="34" charset="0"/>
            </a:endParaRPr>
          </a:p>
          <a:p>
            <a:pPr>
              <a:defRPr/>
            </a:pPr>
            <a:r>
              <a:rPr lang="en-GB" sz="1800" dirty="0">
                <a:latin typeface="Arial" panose="020B0604020202020204" pitchFamily="34" charset="0"/>
                <a:cs typeface="Arial" panose="020B0604020202020204" pitchFamily="34" charset="0"/>
              </a:rPr>
              <a:t>This has </a:t>
            </a:r>
            <a:r>
              <a:rPr lang="en-GB" sz="1800" dirty="0">
                <a:solidFill>
                  <a:srgbClr val="FF0000"/>
                </a:solidFill>
                <a:latin typeface="Arial" panose="020B0604020202020204" pitchFamily="34" charset="0"/>
                <a:cs typeface="Arial" panose="020B0604020202020204" pitchFamily="34" charset="0"/>
              </a:rPr>
              <a:t>jeopardised our standing </a:t>
            </a:r>
            <a:r>
              <a:rPr lang="en-GB" sz="1800" dirty="0">
                <a:latin typeface="Arial" panose="020B0604020202020204" pitchFamily="34" charset="0"/>
                <a:cs typeface="Arial" panose="020B0604020202020204" pitchFamily="34" charset="0"/>
              </a:rPr>
              <a:t>as an Industry and a Country in the countries mentioned. </a:t>
            </a:r>
          </a:p>
          <a:p>
            <a:pPr lvl="1">
              <a:defRPr/>
            </a:pPr>
            <a:r>
              <a:rPr lang="en-GB" sz="1800" dirty="0">
                <a:latin typeface="Arial" panose="020B0604020202020204" pitchFamily="34" charset="0"/>
                <a:cs typeface="Arial" panose="020B0604020202020204" pitchFamily="34" charset="0"/>
              </a:rPr>
              <a:t>Diplomatic and Trade relations have suffered as a result of this impasse. </a:t>
            </a:r>
          </a:p>
          <a:p>
            <a:pPr lvl="1">
              <a:spcBef>
                <a:spcPts val="0"/>
              </a:spcBef>
              <a:defRPr/>
            </a:pPr>
            <a:r>
              <a:rPr lang="en-GB" sz="1800" dirty="0">
                <a:latin typeface="Arial" panose="020B0604020202020204" pitchFamily="34" charset="0"/>
                <a:cs typeface="Arial" panose="020B0604020202020204" pitchFamily="34" charset="0"/>
              </a:rPr>
              <a:t>We need to come up with a strategy of how to undo the damage, and also on how to re-engage with this important trade region for South Africa.</a:t>
            </a:r>
          </a:p>
          <a:p>
            <a:pPr>
              <a:defRPr/>
            </a:pPr>
            <a:r>
              <a:rPr lang="en-GB" sz="1800" dirty="0">
                <a:latin typeface="Arial" panose="020B0604020202020204" pitchFamily="34" charset="0"/>
                <a:cs typeface="Arial" panose="020B0604020202020204" pitchFamily="34" charset="0"/>
              </a:rPr>
              <a:t>There is a need to clarify to </a:t>
            </a:r>
            <a:r>
              <a:rPr lang="en-GB" sz="1800" dirty="0">
                <a:solidFill>
                  <a:srgbClr val="FF0000"/>
                </a:solidFill>
                <a:latin typeface="Arial" panose="020B0604020202020204" pitchFamily="34" charset="0"/>
                <a:cs typeface="Arial" panose="020B0604020202020204" pitchFamily="34" charset="0"/>
              </a:rPr>
              <a:t>Oman</a:t>
            </a:r>
            <a:r>
              <a:rPr lang="en-GB" sz="1800" dirty="0">
                <a:latin typeface="Arial" panose="020B0604020202020204" pitchFamily="34" charset="0"/>
                <a:cs typeface="Arial" panose="020B0604020202020204" pitchFamily="34" charset="0"/>
              </a:rPr>
              <a:t> the implications of the new EUC as adopted by other countries which had similar concerns </a:t>
            </a:r>
            <a:endParaRPr lang="en-GB" sz="1800" dirty="0"/>
          </a:p>
        </p:txBody>
      </p:sp>
    </p:spTree>
    <p:extLst>
      <p:ext uri="{BB962C8B-B14F-4D97-AF65-F5344CB8AC3E}">
        <p14:creationId xmlns:p14="http://schemas.microsoft.com/office/powerpoint/2010/main" val="182479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 …</a:t>
            </a:r>
            <a:endParaRPr lang="en-ZA" b="1" dirty="0">
              <a:solidFill>
                <a:schemeClr val="bg1"/>
              </a:solidFill>
            </a:endParaRPr>
          </a:p>
        </p:txBody>
      </p:sp>
      <p:sp>
        <p:nvSpPr>
          <p:cNvPr id="6" name="TextBox 5">
            <a:extLst>
              <a:ext uri="{FF2B5EF4-FFF2-40B4-BE49-F238E27FC236}">
                <a16:creationId xmlns:a16="http://schemas.microsoft.com/office/drawing/2014/main" id="{23FC815F-0AA5-44DA-B260-45E8E2F28C07}"/>
              </a:ext>
            </a:extLst>
          </p:cNvPr>
          <p:cNvSpPr txBox="1"/>
          <p:nvPr/>
        </p:nvSpPr>
        <p:spPr>
          <a:xfrm>
            <a:off x="221942" y="852256"/>
            <a:ext cx="2645546" cy="369332"/>
          </a:xfrm>
          <a:prstGeom prst="rect">
            <a:avLst/>
          </a:prstGeom>
          <a:solidFill>
            <a:schemeClr val="accent1">
              <a:lumMod val="40000"/>
              <a:lumOff val="60000"/>
            </a:schemeClr>
          </a:solidFill>
        </p:spPr>
        <p:txBody>
          <a:bodyPr wrap="square" rtlCol="0">
            <a:spAutoFit/>
          </a:bodyPr>
          <a:lstStyle/>
          <a:p>
            <a:r>
              <a:rPr lang="en-US" b="1" dirty="0"/>
              <a:t>Government Support</a:t>
            </a:r>
            <a:endParaRPr lang="en-ZA" b="1" dirty="0"/>
          </a:p>
        </p:txBody>
      </p:sp>
      <p:sp>
        <p:nvSpPr>
          <p:cNvPr id="3" name="TextBox 2">
            <a:extLst>
              <a:ext uri="{FF2B5EF4-FFF2-40B4-BE49-F238E27FC236}">
                <a16:creationId xmlns:a16="http://schemas.microsoft.com/office/drawing/2014/main" id="{50117553-6EC9-4421-BEF4-994F7B3C839E}"/>
              </a:ext>
            </a:extLst>
          </p:cNvPr>
          <p:cNvSpPr txBox="1"/>
          <p:nvPr/>
        </p:nvSpPr>
        <p:spPr>
          <a:xfrm>
            <a:off x="337350" y="1514496"/>
            <a:ext cx="11363419" cy="4524315"/>
          </a:xfrm>
          <a:prstGeom prst="rect">
            <a:avLst/>
          </a:prstGeom>
          <a:noFill/>
        </p:spPr>
        <p:txBody>
          <a:bodyPr wrap="square" rtlCol="0">
            <a:spAutoFit/>
          </a:bodyPr>
          <a:lstStyle/>
          <a:p>
            <a:pPr marL="285750" indent="-285750">
              <a:buFont typeface="Wingdings" panose="05000000000000000000" pitchFamily="2" charset="2"/>
              <a:buChar char="Ø"/>
            </a:pPr>
            <a:r>
              <a:rPr lang="en-US" b="1" i="1" dirty="0">
                <a:solidFill>
                  <a:srgbClr val="FF0000"/>
                </a:solidFill>
              </a:rPr>
              <a:t>Regulatory framework</a:t>
            </a:r>
          </a:p>
          <a:p>
            <a:endParaRPr lang="en-US" dirty="0"/>
          </a:p>
          <a:p>
            <a:r>
              <a:rPr lang="en-US" dirty="0"/>
              <a:t>       * The role of the National Conventional Arms Control Committee (NCACC) as an enabler of business for the defence industry is very crucial, in terms of the </a:t>
            </a:r>
            <a:r>
              <a:rPr lang="en-US" dirty="0">
                <a:solidFill>
                  <a:srgbClr val="FF0000"/>
                </a:solidFill>
              </a:rPr>
              <a:t>approval and speedy processing of permits</a:t>
            </a:r>
          </a:p>
          <a:p>
            <a:endParaRPr lang="en-US" dirty="0"/>
          </a:p>
          <a:p>
            <a:r>
              <a:rPr lang="en-US" dirty="0"/>
              <a:t>      *  The </a:t>
            </a:r>
            <a:r>
              <a:rPr lang="en-US" dirty="0">
                <a:solidFill>
                  <a:srgbClr val="FF0000"/>
                </a:solidFill>
              </a:rPr>
              <a:t>primacy of national economic interest </a:t>
            </a:r>
            <a:r>
              <a:rPr lang="en-US" dirty="0"/>
              <a:t>when considering permits, and also enabling the local industry to be competitive</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b="1" i="1" dirty="0">
                <a:solidFill>
                  <a:srgbClr val="FF0000"/>
                </a:solidFill>
              </a:rPr>
              <a:t>Market Access</a:t>
            </a:r>
          </a:p>
          <a:p>
            <a:pPr marL="285750"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Given the decline in the DOD budget allocation, </a:t>
            </a:r>
            <a:r>
              <a:rPr lang="en-US" dirty="0">
                <a:solidFill>
                  <a:srgbClr val="FF0000"/>
                </a:solidFill>
              </a:rPr>
              <a:t>SADI exports about 75% of its production</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Government needs to play an active role in </a:t>
            </a:r>
            <a:r>
              <a:rPr lang="en-US" dirty="0">
                <a:solidFill>
                  <a:srgbClr val="FF0000"/>
                </a:solidFill>
              </a:rPr>
              <a:t>marketing local defence industry</a:t>
            </a:r>
            <a:r>
              <a:rPr lang="en-US" dirty="0"/>
              <a:t>, as other major powers do when they engage their diplomatic counterparts. </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Special attention should be paid to countries in Africa, Middle East and Asia.</a:t>
            </a:r>
            <a:endParaRPr lang="en-ZA" dirty="0"/>
          </a:p>
        </p:txBody>
      </p:sp>
    </p:spTree>
    <p:extLst>
      <p:ext uri="{BB962C8B-B14F-4D97-AF65-F5344CB8AC3E}">
        <p14:creationId xmlns:p14="http://schemas.microsoft.com/office/powerpoint/2010/main" val="150945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12192000" cy="664143"/>
          </a:xfrm>
          <a:prstGeom prst="rect">
            <a:avLst/>
          </a:prstGeom>
          <a:gradFill flip="none" rotWithShape="1">
            <a:gsLst>
              <a:gs pos="0">
                <a:schemeClr val="tx1"/>
              </a:gs>
              <a:gs pos="50000">
                <a:schemeClr val="accent6">
                  <a:lumMod val="75000"/>
                </a:schemeClr>
              </a:gs>
              <a:gs pos="100000">
                <a:schemeClr val="bg1"/>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6652" y="6029850"/>
            <a:ext cx="614413" cy="640458"/>
          </a:xfrm>
          <a:prstGeom prst="rect">
            <a:avLst/>
          </a:prstGeom>
          <a:noFill/>
        </p:spPr>
      </p:pic>
      <p:sp>
        <p:nvSpPr>
          <p:cNvPr id="9" name="TextBox 8"/>
          <p:cNvSpPr txBox="1"/>
          <p:nvPr/>
        </p:nvSpPr>
        <p:spPr>
          <a:xfrm>
            <a:off x="3126606" y="101238"/>
            <a:ext cx="5938787" cy="461665"/>
          </a:xfrm>
          <a:prstGeom prst="rect">
            <a:avLst/>
          </a:prstGeom>
          <a:noFill/>
        </p:spPr>
        <p:txBody>
          <a:bodyPr wrap="square" rtlCol="0">
            <a:spAutoFit/>
          </a:bodyPr>
          <a:lstStyle/>
          <a:p>
            <a:pPr algn="ctr"/>
            <a:r>
              <a:rPr lang="en-US" sz="2400" b="1" dirty="0">
                <a:solidFill>
                  <a:schemeClr val="bg1"/>
                </a:solidFill>
              </a:rPr>
              <a:t>Defence Industry Performance …</a:t>
            </a:r>
            <a:endParaRPr lang="en-ZA" b="1" dirty="0">
              <a:solidFill>
                <a:schemeClr val="bg1"/>
              </a:solidFill>
            </a:endParaRPr>
          </a:p>
        </p:txBody>
      </p:sp>
      <p:sp>
        <p:nvSpPr>
          <p:cNvPr id="5" name="Content Placeholder 2">
            <a:extLst>
              <a:ext uri="{FF2B5EF4-FFF2-40B4-BE49-F238E27FC236}">
                <a16:creationId xmlns:a16="http://schemas.microsoft.com/office/drawing/2014/main" id="{A5FAC020-2415-4F4B-B6AA-4D8B29091003}"/>
              </a:ext>
            </a:extLst>
          </p:cNvPr>
          <p:cNvSpPr txBox="1">
            <a:spLocks/>
          </p:cNvSpPr>
          <p:nvPr/>
        </p:nvSpPr>
        <p:spPr>
          <a:xfrm>
            <a:off x="294844" y="1324488"/>
            <a:ext cx="11413775" cy="40450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AutoNum type="arabicPeriod"/>
            </a:pPr>
            <a:r>
              <a:rPr lang="en-US" sz="1800" b="1" u="sng" dirty="0">
                <a:solidFill>
                  <a:srgbClr val="FF0000"/>
                </a:solidFill>
                <a:latin typeface="Arial" panose="020B0604020202020204" pitchFamily="34" charset="0"/>
                <a:cs typeface="Arial" panose="020B0604020202020204" pitchFamily="34" charset="0"/>
              </a:rPr>
              <a:t>Denel</a:t>
            </a:r>
            <a:r>
              <a:rPr lang="en-US" sz="1800" dirty="0">
                <a:latin typeface="Arial" panose="020B0604020202020204" pitchFamily="34" charset="0"/>
                <a:cs typeface="Arial" panose="020B0604020202020204" pitchFamily="34" charset="0"/>
              </a:rPr>
              <a:t>:  </a:t>
            </a:r>
            <a:r>
              <a:rPr lang="en-ZA" altLang="en-US" sz="1600" dirty="0">
                <a:solidFill>
                  <a:srgbClr val="000000"/>
                </a:solidFill>
                <a:latin typeface="Arial" panose="020B0604020202020204" pitchFamily="34" charset="0"/>
                <a:cs typeface="Arial" panose="020B0604020202020204" pitchFamily="34" charset="0"/>
              </a:rPr>
              <a:t>As one of the main defence companies in the country, the continued challenges at Denel have had disastrous effect on the entire ecosystem, including: </a:t>
            </a:r>
          </a:p>
          <a:p>
            <a:pPr marL="742950" lvl="1" indent="-285750" algn="l">
              <a:lnSpc>
                <a:spcPct val="150000"/>
              </a:lnSpc>
              <a:spcBef>
                <a:spcPts val="300"/>
              </a:spcBef>
              <a:spcAft>
                <a:spcPts val="300"/>
              </a:spcAft>
              <a:buFont typeface="Arial" panose="020B0604020202020204" pitchFamily="34" charset="0"/>
              <a:buChar char="•"/>
            </a:pPr>
            <a:r>
              <a:rPr lang="en-ZA" altLang="en-US" sz="1600" dirty="0">
                <a:solidFill>
                  <a:srgbClr val="000000"/>
                </a:solidFill>
                <a:latin typeface="Arial" panose="020B0604020202020204" pitchFamily="34" charset="0"/>
                <a:cs typeface="Arial" panose="020B0604020202020204" pitchFamily="34" charset="0"/>
              </a:rPr>
              <a:t>the total collapse of the </a:t>
            </a:r>
            <a:r>
              <a:rPr lang="en-ZA" altLang="en-US" sz="1600" dirty="0">
                <a:solidFill>
                  <a:srgbClr val="FF0000"/>
                </a:solidFill>
                <a:latin typeface="Arial" panose="020B0604020202020204" pitchFamily="34" charset="0"/>
                <a:cs typeface="Arial" panose="020B0604020202020204" pitchFamily="34" charset="0"/>
              </a:rPr>
              <a:t>SADI SMME companies</a:t>
            </a:r>
            <a:r>
              <a:rPr lang="en-ZA" altLang="en-US" sz="1600" dirty="0">
                <a:solidFill>
                  <a:srgbClr val="000000"/>
                </a:solidFill>
                <a:latin typeface="Arial" panose="020B0604020202020204" pitchFamily="34" charset="0"/>
                <a:cs typeface="Arial" panose="020B0604020202020204" pitchFamily="34" charset="0"/>
              </a:rPr>
              <a:t>.</a:t>
            </a:r>
          </a:p>
          <a:p>
            <a:pPr marL="742950" lvl="1" indent="-285750" algn="l">
              <a:lnSpc>
                <a:spcPct val="150000"/>
              </a:lnSpc>
              <a:spcBef>
                <a:spcPts val="300"/>
              </a:spcBef>
              <a:spcAft>
                <a:spcPts val="300"/>
              </a:spcAft>
              <a:buFont typeface="Arial" panose="020B0604020202020204" pitchFamily="34" charset="0"/>
              <a:buChar char="•"/>
            </a:pPr>
            <a:r>
              <a:rPr lang="en-ZA" altLang="en-US" sz="1600" dirty="0">
                <a:solidFill>
                  <a:srgbClr val="000000"/>
                </a:solidFill>
                <a:latin typeface="Arial" panose="020B0604020202020204" pitchFamily="34" charset="0"/>
                <a:cs typeface="Arial" panose="020B0604020202020204" pitchFamily="34" charset="0"/>
              </a:rPr>
              <a:t>Industry </a:t>
            </a:r>
            <a:r>
              <a:rPr lang="en-ZA" altLang="en-US" sz="1600" dirty="0">
                <a:solidFill>
                  <a:srgbClr val="FF0000"/>
                </a:solidFill>
                <a:latin typeface="Arial" panose="020B0604020202020204" pitchFamily="34" charset="0"/>
                <a:cs typeface="Arial" panose="020B0604020202020204" pitchFamily="34" charset="0"/>
              </a:rPr>
              <a:t>transformation</a:t>
            </a:r>
            <a:r>
              <a:rPr lang="en-ZA" altLang="en-US" sz="1600" dirty="0">
                <a:solidFill>
                  <a:srgbClr val="000000"/>
                </a:solidFill>
                <a:latin typeface="Arial" panose="020B0604020202020204" pitchFamily="34" charset="0"/>
                <a:cs typeface="Arial" panose="020B0604020202020204" pitchFamily="34" charset="0"/>
              </a:rPr>
              <a:t> has been set back quite a bit. </a:t>
            </a:r>
          </a:p>
          <a:p>
            <a:pPr marL="742950" lvl="1" indent="-285750" algn="l" fontAlgn="base">
              <a:lnSpc>
                <a:spcPct val="150000"/>
              </a:lnSpc>
              <a:spcBef>
                <a:spcPts val="300"/>
              </a:spcBef>
              <a:spcAft>
                <a:spcPts val="300"/>
              </a:spcAft>
              <a:buFont typeface="Arial" panose="020B0604020202020204" pitchFamily="34" charset="0"/>
              <a:buChar char="•"/>
            </a:pPr>
            <a:r>
              <a:rPr lang="en-ZA" altLang="en-US" sz="1600" dirty="0">
                <a:solidFill>
                  <a:srgbClr val="FF0000"/>
                </a:solidFill>
                <a:latin typeface="Arial" panose="020B0604020202020204" pitchFamily="34" charset="0"/>
                <a:cs typeface="Arial" panose="020B0604020202020204" pitchFamily="34" charset="0"/>
              </a:rPr>
              <a:t>Skills drain </a:t>
            </a:r>
            <a:r>
              <a:rPr lang="en-ZA" altLang="en-US" sz="1600" dirty="0">
                <a:solidFill>
                  <a:srgbClr val="000000"/>
                </a:solidFill>
                <a:latin typeface="Arial" panose="020B0604020202020204" pitchFamily="34" charset="0"/>
                <a:cs typeface="Arial" panose="020B0604020202020204" pitchFamily="34" charset="0"/>
              </a:rPr>
              <a:t>continues unabated – this will have ramifications for not only our Sector but for the country as a whole.  The Aerospace and Defence sector is responsible for developing the critical skills that our economy needs to function.</a:t>
            </a:r>
          </a:p>
          <a:p>
            <a:pPr marL="742950" lvl="1" indent="-285750" algn="l" fontAlgn="base">
              <a:lnSpc>
                <a:spcPct val="150000"/>
              </a:lnSpc>
              <a:spcBef>
                <a:spcPts val="300"/>
              </a:spcBef>
              <a:spcAft>
                <a:spcPts val="300"/>
              </a:spcAft>
              <a:buFont typeface="Arial" panose="020B0604020202020204" pitchFamily="34" charset="0"/>
              <a:buChar char="•"/>
            </a:pPr>
            <a:r>
              <a:rPr lang="en-ZA" altLang="en-US" sz="1600" dirty="0">
                <a:solidFill>
                  <a:srgbClr val="FF0000"/>
                </a:solidFill>
                <a:latin typeface="Arial" panose="020B0604020202020204" pitchFamily="34" charset="0"/>
                <a:cs typeface="Arial" panose="020B0604020202020204" pitchFamily="34" charset="0"/>
              </a:rPr>
              <a:t>Sovereign integrity </a:t>
            </a:r>
            <a:r>
              <a:rPr lang="en-ZA" altLang="en-US" sz="1600" dirty="0">
                <a:solidFill>
                  <a:srgbClr val="000000"/>
                </a:solidFill>
                <a:latin typeface="Arial" panose="020B0604020202020204" pitchFamily="34" charset="0"/>
                <a:cs typeface="Arial" panose="020B0604020202020204" pitchFamily="34" charset="0"/>
              </a:rPr>
              <a:t>has already been compromised due the shortage of equipment for the SANDF, the Denel situation has exacerbated this.</a:t>
            </a:r>
          </a:p>
          <a:p>
            <a:pPr algn="just">
              <a:lnSpc>
                <a:spcPct val="100000"/>
              </a:lnSpc>
            </a:pPr>
            <a:endParaRPr lang="en-US" sz="1800" b="1" u="sng" dirty="0">
              <a:latin typeface="Arial" panose="020B0604020202020204" pitchFamily="34" charset="0"/>
              <a:cs typeface="Arial" panose="020B0604020202020204" pitchFamily="34" charset="0"/>
            </a:endParaRPr>
          </a:p>
          <a:p>
            <a:pPr marL="342900" indent="-342900" algn="just">
              <a:lnSpc>
                <a:spcPct val="100000"/>
              </a:lnSpc>
              <a:buAutoNum type="arabicPeriod"/>
            </a:pPr>
            <a:endParaRPr lang="en-US" sz="1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B33AAC-6D42-4E92-A3C1-72365AF83A4F}"/>
              </a:ext>
            </a:extLst>
          </p:cNvPr>
          <p:cNvSpPr txBox="1"/>
          <p:nvPr/>
        </p:nvSpPr>
        <p:spPr>
          <a:xfrm>
            <a:off x="221942" y="852256"/>
            <a:ext cx="3080552" cy="369332"/>
          </a:xfrm>
          <a:prstGeom prst="rect">
            <a:avLst/>
          </a:prstGeom>
          <a:solidFill>
            <a:srgbClr val="FF0000"/>
          </a:solidFill>
        </p:spPr>
        <p:txBody>
          <a:bodyPr wrap="square" rtlCol="0">
            <a:spAutoFit/>
          </a:bodyPr>
          <a:lstStyle/>
          <a:p>
            <a:r>
              <a:rPr lang="en-US" b="1" dirty="0">
                <a:solidFill>
                  <a:schemeClr val="bg1"/>
                </a:solidFill>
                <a:latin typeface="Arial Black" panose="020B0A04020102020204" pitchFamily="34" charset="0"/>
              </a:rPr>
              <a:t>Industry Challenges</a:t>
            </a:r>
            <a:endParaRPr lang="en-ZA"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195889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1973</Words>
  <Application>Microsoft Office PowerPoint</Application>
  <PresentationFormat>Widescreen</PresentationFormat>
  <Paragraphs>203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Aharoni</vt:lpstr>
      <vt:lpstr>Arial</vt:lpstr>
      <vt:lpstr>Arial Black</vt:lpstr>
      <vt:lpstr>Calibri</vt:lpstr>
      <vt:lpstr>Calibri Light</vt:lpstr>
      <vt:lpstr>Wingdings</vt:lpstr>
      <vt:lpstr>Office Theme</vt:lpstr>
      <vt:lpstr>NDIC Presentation  to the  Joint Standing Committee on Defence - JSCD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Rashaad</cp:lastModifiedBy>
  <cp:revision>136</cp:revision>
  <dcterms:created xsi:type="dcterms:W3CDTF">2019-08-05T21:08:25Z</dcterms:created>
  <dcterms:modified xsi:type="dcterms:W3CDTF">2022-03-03T18:04:58Z</dcterms:modified>
</cp:coreProperties>
</file>